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338" r:id="rId3"/>
    <p:sldId id="340" r:id="rId4"/>
    <p:sldId id="341" r:id="rId5"/>
    <p:sldId id="343" r:id="rId6"/>
    <p:sldId id="257" r:id="rId7"/>
    <p:sldId id="316" r:id="rId8"/>
    <p:sldId id="317" r:id="rId9"/>
    <p:sldId id="318" r:id="rId10"/>
    <p:sldId id="319" r:id="rId11"/>
    <p:sldId id="320" r:id="rId12"/>
    <p:sldId id="321" r:id="rId13"/>
    <p:sldId id="322" r:id="rId14"/>
    <p:sldId id="323" r:id="rId15"/>
    <p:sldId id="324" r:id="rId16"/>
    <p:sldId id="326" r:id="rId17"/>
    <p:sldId id="325" r:id="rId18"/>
    <p:sldId id="344" r:id="rId19"/>
    <p:sldId id="345" r:id="rId20"/>
    <p:sldId id="328" r:id="rId21"/>
    <p:sldId id="329" r:id="rId22"/>
    <p:sldId id="330" r:id="rId23"/>
    <p:sldId id="331" r:id="rId24"/>
    <p:sldId id="332" r:id="rId25"/>
    <p:sldId id="333" r:id="rId26"/>
    <p:sldId id="334" r:id="rId27"/>
    <p:sldId id="327" r:id="rId28"/>
    <p:sldId id="335" r:id="rId29"/>
    <p:sldId id="336" r:id="rId30"/>
    <p:sldId id="337" r:id="rId31"/>
    <p:sldId id="346" r:id="rId32"/>
    <p:sldId id="277" r:id="rId33"/>
    <p:sldId id="278" r:id="rId34"/>
    <p:sldId id="347" r:id="rId35"/>
    <p:sldId id="279" r:id="rId36"/>
    <p:sldId id="348" r:id="rId37"/>
    <p:sldId id="286" r:id="rId38"/>
    <p:sldId id="289" r:id="rId39"/>
    <p:sldId id="350" r:id="rId40"/>
    <p:sldId id="294" r:id="rId41"/>
    <p:sldId id="34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Bookman Old Style" panose="020506040505050202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9" autoAdjust="0"/>
    <p:restoredTop sz="94662" autoAdjust="0"/>
  </p:normalViewPr>
  <p:slideViewPr>
    <p:cSldViewPr snapToGrid="0">
      <p:cViewPr varScale="1">
        <p:scale>
          <a:sx n="80" d="100"/>
          <a:sy n="80" d="100"/>
        </p:scale>
        <p:origin x="547" y="-96"/>
      </p:cViewPr>
      <p:guideLst>
        <p:guide orient="horz" pos="2160"/>
        <p:guide pos="3840"/>
      </p:guideLst>
    </p:cSldViewPr>
  </p:slideViewPr>
  <p:outlineViewPr>
    <p:cViewPr>
      <p:scale>
        <a:sx n="33" d="100"/>
        <a:sy n="33" d="100"/>
      </p:scale>
      <p:origin x="48" y="350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35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4631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7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8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675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69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57098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64R2MYUt39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unesdoc.unesco.org/ark:/48223/pf0000084239" TargetMode="External"/><Relationship Id="rId3" Type="http://schemas.openxmlformats.org/officeDocument/2006/relationships/hyperlink" Target="https://www.fao.org/3/cb9360en/online/src/html/deforestation-land-degradation.html" TargetMode="External"/><Relationship Id="rId7" Type="http://schemas.openxmlformats.org/officeDocument/2006/relationships/hyperlink" Target="https://www.pops.int/TheConvention/ThePOPs/tabid/673/Default.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science.nasa.gov/climate-change/" TargetMode="External"/><Relationship Id="rId5" Type="http://schemas.openxmlformats.org/officeDocument/2006/relationships/hyperlink" Target="https://www.semanticscholar.org/paper/Environmental-Literacy-Brereton/2376776496e0f212a95a73fd786c586487bada20" TargetMode="External"/><Relationship Id="rId4" Type="http://schemas.openxmlformats.org/officeDocument/2006/relationships/hyperlink" Target="https://journals.sagepub.com/doi/10.1177/1368430219897117?icid=int.sj-full-text.similar-articles.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hareeducation.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tr-TR" sz="4400" b="1" noProof="0" dirty="0" smtClean="0">
                <a:solidFill>
                  <a:srgbClr val="004B3A"/>
                </a:solidFill>
              </a:rPr>
              <a:t>GREENWORLD: </a:t>
            </a:r>
            <a:r>
              <a:rPr lang="tr-TR" noProof="0" dirty="0" err="1" smtClean="0"/>
              <a:t>Think</a:t>
            </a:r>
            <a:r>
              <a:rPr lang="tr-TR" noProof="0" dirty="0" smtClean="0"/>
              <a:t> </a:t>
            </a:r>
            <a:r>
              <a:rPr lang="tr-TR" noProof="0" dirty="0" err="1" smtClean="0"/>
              <a:t>Green</a:t>
            </a:r>
            <a:r>
              <a:rPr lang="tr-TR" noProof="0" dirty="0" smtClean="0"/>
              <a:t/>
            </a:r>
            <a:br>
              <a:rPr lang="tr-TR" noProof="0" dirty="0" smtClean="0"/>
            </a:br>
            <a:r>
              <a:rPr lang="tr-TR" noProof="0" dirty="0" err="1" smtClean="0"/>
              <a:t>for</a:t>
            </a:r>
            <a:r>
              <a:rPr lang="tr-TR" noProof="0" dirty="0" smtClean="0"/>
              <a:t> </a:t>
            </a:r>
            <a:r>
              <a:rPr lang="tr-TR" noProof="0" dirty="0" err="1" smtClean="0"/>
              <a:t>the</a:t>
            </a:r>
            <a:r>
              <a:rPr lang="tr-TR" noProof="0" dirty="0" smtClean="0"/>
              <a:t> World</a:t>
            </a:r>
            <a:br>
              <a:rPr lang="tr-TR" noProof="0" dirty="0" smtClean="0"/>
            </a:br>
            <a:r>
              <a:rPr lang="tr-TR" noProof="0" dirty="0" smtClean="0"/>
              <a:t/>
            </a:r>
            <a:br>
              <a:rPr lang="tr-TR" noProof="0" dirty="0" smtClean="0"/>
            </a:br>
            <a:r>
              <a:rPr lang="tr-TR" sz="2700" noProof="0" dirty="0" err="1" smtClean="0"/>
              <a:t>Youth</a:t>
            </a:r>
            <a:r>
              <a:rPr lang="tr-TR" sz="2700" noProof="0" dirty="0" smtClean="0"/>
              <a:t> </a:t>
            </a:r>
            <a:r>
              <a:rPr lang="tr-TR" sz="2700" noProof="0" dirty="0" err="1" smtClean="0"/>
              <a:t>Education</a:t>
            </a:r>
            <a:r>
              <a:rPr lang="tr-TR" sz="2700" noProof="0" dirty="0" smtClean="0"/>
              <a:t/>
            </a:r>
            <a:br>
              <a:rPr lang="tr-TR" sz="2700" noProof="0" dirty="0" smtClean="0"/>
            </a:br>
            <a:r>
              <a:rPr lang="tr-TR" sz="2700" noProof="0" dirty="0" smtClean="0"/>
              <a:t>ERASMUS+</a:t>
            </a:r>
            <a:br>
              <a:rPr lang="tr-TR" sz="2700" noProof="0" dirty="0" smtClean="0"/>
            </a:br>
            <a:r>
              <a:rPr lang="tr-TR" sz="2700" noProof="0" dirty="0" smtClean="0"/>
              <a:t/>
            </a:r>
            <a:br>
              <a:rPr lang="tr-TR" sz="2700" noProof="0" dirty="0" smtClean="0"/>
            </a:br>
            <a:r>
              <a:rPr lang="tr-TR" sz="2200" noProof="0" dirty="0" smtClean="0"/>
              <a:t>KA220 YOU - Strategic </a:t>
            </a:r>
            <a:r>
              <a:rPr lang="tr-TR" sz="2200" noProof="0" dirty="0" err="1" smtClean="0"/>
              <a:t>Partnerships</a:t>
            </a:r>
            <a:r>
              <a:rPr lang="tr-TR" sz="2200" noProof="0" dirty="0" smtClean="0"/>
              <a:t> </a:t>
            </a:r>
            <a:r>
              <a:rPr lang="tr-TR" sz="2200" noProof="0" dirty="0" err="1" smtClean="0"/>
              <a:t>for</a:t>
            </a:r>
            <a:r>
              <a:rPr lang="tr-TR" sz="2200" noProof="0" dirty="0" smtClean="0"/>
              <a:t> </a:t>
            </a:r>
            <a:r>
              <a:rPr lang="tr-TR" sz="2200" noProof="0" dirty="0" err="1" smtClean="0"/>
              <a:t>Youth</a:t>
            </a:r>
            <a:r>
              <a:rPr lang="tr-TR" sz="2200" noProof="0" dirty="0" smtClean="0"/>
              <a:t> </a:t>
            </a:r>
            <a:r>
              <a:rPr lang="tr-TR" sz="2200" noProof="0" dirty="0" err="1" smtClean="0"/>
              <a:t>Education</a:t>
            </a:r>
            <a:r>
              <a:rPr lang="tr-TR" sz="2200" noProof="0" dirty="0" smtClean="0"/>
              <a:t/>
            </a:r>
            <a:br>
              <a:rPr lang="tr-TR" sz="2200" noProof="0" dirty="0" smtClean="0"/>
            </a:br>
            <a:r>
              <a:rPr lang="tr-TR" sz="2200" noProof="0" dirty="0" err="1" smtClean="0"/>
              <a:t>Cooperation</a:t>
            </a:r>
            <a:r>
              <a:rPr lang="tr-TR" sz="2200" noProof="0" dirty="0" smtClean="0"/>
              <a:t> </a:t>
            </a:r>
            <a:r>
              <a:rPr lang="tr-TR" sz="2200" noProof="0" dirty="0" err="1" smtClean="0"/>
              <a:t>partnership</a:t>
            </a:r>
            <a:r>
              <a:rPr lang="tr-TR" noProof="0" dirty="0" smtClean="0"/>
              <a:t/>
            </a:r>
            <a:br>
              <a:rPr lang="tr-TR" noProof="0" dirty="0" smtClean="0"/>
            </a:br>
            <a:endParaRPr lang="tr-TR" noProof="0"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r>
              <a:rPr lang="tr-TR" b="1" i="1" noProof="0" dirty="0" smtClean="0"/>
              <a:t>Referans Numarası:</a:t>
            </a:r>
            <a:br>
              <a:rPr lang="tr-TR" b="1" i="1" noProof="0" dirty="0" smtClean="0"/>
            </a:br>
            <a:r>
              <a:rPr lang="tr-TR" noProof="0" dirty="0" smtClean="0"/>
              <a:t>2021-1-DE04-KA220-YOU-000029209</a:t>
            </a:r>
          </a:p>
          <a:p>
            <a:pPr marL="0" lvl="0" indent="0" algn="l" rtl="0">
              <a:lnSpc>
                <a:spcPct val="90000"/>
              </a:lnSpc>
              <a:spcBef>
                <a:spcPts val="1400"/>
              </a:spcBef>
              <a:spcAft>
                <a:spcPts val="0"/>
              </a:spcAft>
              <a:buSzPts val="1500"/>
              <a:buNone/>
            </a:pPr>
            <a:r>
              <a:rPr lang="tr-TR" b="1" noProof="0" dirty="0" err="1" smtClean="0"/>
              <a:t>Duration</a:t>
            </a:r>
            <a:r>
              <a:rPr lang="tr-TR" b="1" noProof="0" dirty="0" smtClean="0"/>
              <a:t>: </a:t>
            </a:r>
            <a:endParaRPr lang="tr-TR" noProof="0" dirty="0" smtClean="0"/>
          </a:p>
          <a:p>
            <a:pPr marL="0" lvl="0" indent="0" algn="l" rtl="0">
              <a:lnSpc>
                <a:spcPct val="90000"/>
              </a:lnSpc>
              <a:spcBef>
                <a:spcPts val="1400"/>
              </a:spcBef>
              <a:spcAft>
                <a:spcPts val="0"/>
              </a:spcAft>
              <a:buSzPts val="1500"/>
              <a:buNone/>
            </a:pPr>
            <a:r>
              <a:rPr lang="tr-TR" b="1" noProof="0" dirty="0" smtClean="0"/>
              <a:t>07.03.2022 </a:t>
            </a:r>
            <a:r>
              <a:rPr lang="tr-TR" b="1" noProof="0" dirty="0" err="1" smtClean="0"/>
              <a:t>to</a:t>
            </a:r>
            <a:r>
              <a:rPr lang="tr-TR" b="1" noProof="0" dirty="0" smtClean="0"/>
              <a:t> 07.03.2024 (24 Ay) </a:t>
            </a:r>
            <a:endParaRPr lang="tr-TR" noProof="0" dirty="0" smtClean="0"/>
          </a:p>
          <a:p>
            <a:pPr marL="0" lvl="0" indent="0" algn="l" rtl="0">
              <a:lnSpc>
                <a:spcPct val="90000"/>
              </a:lnSpc>
              <a:spcBef>
                <a:spcPts val="1400"/>
              </a:spcBef>
              <a:spcAft>
                <a:spcPts val="0"/>
              </a:spcAft>
              <a:buSzPts val="1500"/>
              <a:buNone/>
            </a:pPr>
            <a:endParaRPr lang="tr-TR" b="1" noProof="0"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smtClean="0">
                <a:solidFill>
                  <a:srgbClr val="002060"/>
                </a:solidFill>
                <a:effectLst>
                  <a:outerShdw blurRad="38100" dist="25400" dir="5400000" algn="ctr">
                    <a:srgbClr val="6E747A">
                      <a:alpha val="43000"/>
                    </a:srgbClr>
                  </a:outerShdw>
                </a:effectLst>
                <a:latin typeface="Calibri"/>
                <a:ea typeface="Calibri"/>
              </a:rPr>
              <a:t>MOD</a:t>
            </a:r>
            <a:r>
              <a:rPr lang="tr-TR" sz="3200" b="1" dirty="0" smtClean="0">
                <a:solidFill>
                  <a:srgbClr val="002060"/>
                </a:solidFill>
                <a:effectLst>
                  <a:outerShdw blurRad="38100" dist="25400" dir="5400000" algn="ctr">
                    <a:srgbClr val="6E747A">
                      <a:alpha val="43000"/>
                    </a:srgbClr>
                  </a:outerShdw>
                </a:effectLst>
                <a:latin typeface="Calibri"/>
                <a:ea typeface="Calibri"/>
              </a:rPr>
              <a:t>ÜL</a:t>
            </a:r>
            <a:r>
              <a:rPr lang="en-US" sz="3200" b="1" dirty="0" smtClean="0">
                <a:solidFill>
                  <a:srgbClr val="002060"/>
                </a:solidFill>
                <a:effectLst>
                  <a:outerShdw blurRad="38100" dist="25400" dir="5400000" algn="ctr">
                    <a:srgbClr val="6E747A">
                      <a:alpha val="43000"/>
                    </a:srgbClr>
                  </a:outerShdw>
                </a:effectLst>
                <a:latin typeface="Calibri"/>
                <a:ea typeface="Calibri"/>
              </a:rPr>
              <a:t> </a:t>
            </a:r>
            <a:r>
              <a:rPr lang="en-US" sz="3200" b="1" dirty="0">
                <a:solidFill>
                  <a:srgbClr val="002060"/>
                </a:solidFill>
                <a:effectLst>
                  <a:outerShdw blurRad="38100" dist="25400" dir="5400000" algn="ctr">
                    <a:srgbClr val="6E747A">
                      <a:alpha val="43000"/>
                    </a:srgbClr>
                  </a:outerShdw>
                </a:effectLst>
                <a:latin typeface="Calibri"/>
                <a:ea typeface="Calibri"/>
              </a:rPr>
              <a:t>2: </a:t>
            </a:r>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endParaRPr lang="tr-TR" sz="3200" b="1" dirty="0">
              <a:solidFill>
                <a:srgbClr val="002060"/>
              </a:solidFill>
              <a:effectLst>
                <a:outerShdw blurRad="38100" dist="25400" dir="5400000" algn="ctr">
                  <a:srgbClr val="6E747A">
                    <a:alpha val="43000"/>
                  </a:srgbClr>
                </a:outerShdw>
              </a:effectLst>
              <a:latin typeface="Calibri"/>
              <a:ea typeface="Calibri"/>
            </a:endParaRPr>
          </a:p>
          <a:p>
            <a:pPr marL="480060"/>
            <a:r>
              <a:rPr lang="tr-TR" sz="3200" b="1" dirty="0" smtClean="0">
                <a:solidFill>
                  <a:srgbClr val="002060"/>
                </a:solidFill>
                <a:effectLst>
                  <a:outerShdw blurRad="38100" dist="25400" dir="5400000" algn="ctr">
                    <a:srgbClr val="6E747A">
                      <a:alpha val="43000"/>
                    </a:srgbClr>
                  </a:outerShdw>
                </a:effectLst>
                <a:latin typeface="Calibri"/>
                <a:ea typeface="Calibri"/>
              </a:rPr>
              <a:t>Algılanan Çevre Sorunlarının Çevre Okuryazarlık Düzeyine Göre Analizi </a:t>
            </a:r>
            <a:endParaRPr lang="tr-TR"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6" name="object 14"/>
          <p:cNvPicPr/>
          <p:nvPr/>
        </p:nvPicPr>
        <p:blipFill>
          <a:blip r:embed="rId4" cstate="print"/>
          <a:stretch>
            <a:fillRect/>
          </a:stretch>
        </p:blipFill>
        <p:spPr>
          <a:xfrm>
            <a:off x="9865995" y="4764785"/>
            <a:ext cx="1053449" cy="42125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872836" y="886691"/>
            <a:ext cx="10282844" cy="4622185"/>
          </a:xfrm>
        </p:spPr>
        <p:txBody>
          <a:bodyPr/>
          <a:lstStyle/>
          <a:p>
            <a:r>
              <a:rPr lang="tr-TR" b="1" dirty="0"/>
              <a:t>Eğitimin </a:t>
            </a:r>
            <a:r>
              <a:rPr lang="tr-TR" b="1" dirty="0" smtClean="0"/>
              <a:t>Rolü</a:t>
            </a:r>
          </a:p>
          <a:p>
            <a:r>
              <a:rPr lang="tr-TR" dirty="0" smtClean="0"/>
              <a:t>Bilimsel </a:t>
            </a:r>
            <a:r>
              <a:rPr lang="tr-TR" dirty="0"/>
              <a:t>anlayış ile algılanan çevresel sorunlar arasındaki ilişki, çevre eğitiminin önemini vurgulamaktadır. Bilim temelli öğrenmeyi eğitim müfredatına entegre ederek, bireyleri çevresel zorlukları doğru bir şekilde değerlendirebilecek bilgilerle donatabiliriz. Bu, temel bilimsel ilkelerin yanı sıra verileri analiz etme ve çevresel sorunları eleştirel olarak değerlendirme becerilerinin öğretilmesini de içerir</a:t>
            </a:r>
            <a:r>
              <a:rPr lang="tr-TR" dirty="0" smtClean="0"/>
              <a:t>.</a:t>
            </a:r>
          </a:p>
          <a:p>
            <a:r>
              <a:rPr lang="tr-TR" b="1" dirty="0" smtClean="0"/>
              <a:t>Bilgi </a:t>
            </a:r>
            <a:r>
              <a:rPr lang="tr-TR" b="1" dirty="0"/>
              <a:t>ile Eylemi </a:t>
            </a:r>
            <a:r>
              <a:rPr lang="tr-TR" b="1" dirty="0" smtClean="0"/>
              <a:t>Güçlendirmek</a:t>
            </a:r>
          </a:p>
          <a:p>
            <a:r>
              <a:rPr lang="tr-TR" dirty="0" smtClean="0"/>
              <a:t>Sonuç </a:t>
            </a:r>
            <a:r>
              <a:rPr lang="tr-TR" dirty="0"/>
              <a:t>olarak, çevreyle ilgili bilimsel kavramların sağlam bir şekilde kavranması, bireylerin çevre sorunlarını algılama biçimlerinin şekillenmesinde kritik bir rol oynamaktadır. Bu anlayış, daha ince sorunların tanımlanmasına, daha yüksek bir </a:t>
            </a:r>
            <a:r>
              <a:rPr lang="tr-TR" dirty="0" err="1"/>
              <a:t>aciliyet</a:t>
            </a:r>
            <a:r>
              <a:rPr lang="tr-TR" dirty="0"/>
              <a:t> duygusuna ve daha geniş bir çevresel kaygı yelpazesinin tanınmasına olanak tanır. Bilimsel okuryazarlığı teşvik eden çevre eğitimi, bireyleri gezegenimizin refahı için bilinçli savunuculara dönüştürebilir.</a:t>
            </a:r>
            <a:endParaRPr lang="tr-TR" noProof="0" dirty="0"/>
          </a:p>
        </p:txBody>
      </p:sp>
    </p:spTree>
    <p:extLst>
      <p:ext uri="{BB962C8B-B14F-4D97-AF65-F5344CB8AC3E}">
        <p14:creationId xmlns:p14="http://schemas.microsoft.com/office/powerpoint/2010/main" val="339722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8155" y="476249"/>
            <a:ext cx="5170170" cy="681719"/>
          </a:xfrm>
        </p:spPr>
        <p:txBody>
          <a:bodyPr>
            <a:normAutofit/>
          </a:bodyPr>
          <a:lstStyle/>
          <a:p>
            <a:pPr algn="ctr"/>
            <a:r>
              <a:rPr lang="tr-TR" sz="3600" dirty="0" err="1">
                <a:solidFill>
                  <a:srgbClr val="002060"/>
                </a:solidFill>
                <a:latin typeface="Cambria"/>
                <a:ea typeface="Times New Roman"/>
                <a:cs typeface="Times New Roman"/>
              </a:rPr>
              <a:t>Tutumsal</a:t>
            </a:r>
            <a:r>
              <a:rPr lang="tr-TR" sz="3600" dirty="0">
                <a:solidFill>
                  <a:srgbClr val="002060"/>
                </a:solidFill>
                <a:latin typeface="Cambria"/>
                <a:ea typeface="Times New Roman"/>
                <a:cs typeface="Times New Roman"/>
              </a:rPr>
              <a:t> Temalar</a:t>
            </a:r>
            <a:endParaRPr lang="tr-TR" sz="36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p:txBody>
          <a:bodyPr numCol="2">
            <a:normAutofit lnSpcReduction="10000"/>
          </a:bodyPr>
          <a:lstStyle/>
          <a:p>
            <a:r>
              <a:rPr lang="tr-TR" b="1" dirty="0" smtClean="0"/>
              <a:t>Çevresel </a:t>
            </a:r>
            <a:r>
              <a:rPr lang="tr-TR" b="1" dirty="0"/>
              <a:t>Değerler: </a:t>
            </a:r>
            <a:r>
              <a:rPr lang="tr-TR" dirty="0"/>
              <a:t>Bu tema, çevre okuryazarlığının bir kişinin çevre hakkındaki temel inançlarını nasıl etkilediğini araştıracaktır. Yüksek okuryazarlığa sahip biri, düşük okuryazarlığa sahip birine kıyasla sürdürülebilirlik veya koruma konusunda güçlü değerlere sahip olabilir.</a:t>
            </a:r>
            <a:endParaRPr lang="tr-TR" noProof="0" dirty="0" smtClean="0"/>
          </a:p>
          <a:p>
            <a:endParaRPr lang="tr-TR" noProof="0" dirty="0" smtClean="0"/>
          </a:p>
          <a:p>
            <a:endParaRPr lang="tr-TR" noProof="0" dirty="0" smtClean="0"/>
          </a:p>
          <a:p>
            <a:endParaRPr lang="tr-TR" noProof="0" dirty="0" smtClean="0"/>
          </a:p>
          <a:p>
            <a:endParaRPr lang="tr-TR" dirty="0"/>
          </a:p>
          <a:p>
            <a:endParaRPr lang="tr-TR" noProof="0" dirty="0" smtClean="0"/>
          </a:p>
          <a:p>
            <a:endParaRPr lang="tr-TR" noProof="0" dirty="0" smtClean="0"/>
          </a:p>
          <a:p>
            <a:r>
              <a:rPr lang="tr-TR" b="1" dirty="0"/>
              <a:t>Bilginin Ötesinde: </a:t>
            </a:r>
            <a:r>
              <a:rPr lang="tr-TR" dirty="0"/>
              <a:t>Çevre Okuryazarlığının Duygusal ve Felsefi </a:t>
            </a:r>
            <a:r>
              <a:rPr lang="tr-TR" dirty="0" smtClean="0"/>
              <a:t>Boyutları Çevre </a:t>
            </a:r>
            <a:r>
              <a:rPr lang="tr-TR" dirty="0"/>
              <a:t>okuryazarlığı sadece bilimsel kavramlardan oluşan bir bilgi tabanını değil, aynı zamanda çevreyle olan ilişkimizi şekillendiren duygusal ve felsefi boyutları da kapsar. Bu bölümde iki ana tema ele alınmaktadır:  Çevre Sorunlarıyla İlgilenme Düzeyi ve Çevresel Değerler. Bu temalar, çevre okuryazarlığının çevre sorunları hakkında hissettiklerimizi ve eylemlerimizi yönlendiren temel inançları nasıl etkilediğini araştırmaktadır.</a:t>
            </a:r>
            <a:endParaRPr lang="tr-TR" noProof="0" dirty="0" smtClean="0"/>
          </a:p>
          <a:p>
            <a:endParaRPr lang="tr-TR" noProof="0" dirty="0" smtClean="0"/>
          </a:p>
          <a:p>
            <a:endParaRPr lang="tr-TR" noProof="0" dirty="0" smtClean="0"/>
          </a:p>
        </p:txBody>
      </p:sp>
    </p:spTree>
    <p:extLst>
      <p:ext uri="{BB962C8B-B14F-4D97-AF65-F5344CB8AC3E}">
        <p14:creationId xmlns:p14="http://schemas.microsoft.com/office/powerpoint/2010/main" val="2962263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97280" y="581891"/>
            <a:ext cx="10058400" cy="5287203"/>
          </a:xfrm>
        </p:spPr>
        <p:txBody>
          <a:bodyPr numCol="2"/>
          <a:lstStyle/>
          <a:p>
            <a:pPr algn="just"/>
            <a:r>
              <a:rPr lang="tr-TR" b="1" dirty="0"/>
              <a:t>Bilginin Ötesinde: </a:t>
            </a:r>
            <a:r>
              <a:rPr lang="tr-TR" dirty="0"/>
              <a:t>Çevre Okuryazarlığının Duygusal ve Felsefi </a:t>
            </a:r>
            <a:r>
              <a:rPr lang="tr-TR" dirty="0" smtClean="0"/>
              <a:t>Boyutları Çevre </a:t>
            </a:r>
            <a:r>
              <a:rPr lang="tr-TR" dirty="0"/>
              <a:t>okuryazarlığının sadece bilimsel kavramlardan oluşan bir bilgi tabanını değil, aynı zamanda çevre ile ilişkimizi şekillendiren duygusal ve felsefi boyutları da kapsadığı bilinmektedir. </a:t>
            </a:r>
            <a:endParaRPr lang="tr-TR" noProof="0" dirty="0" smtClean="0"/>
          </a:p>
          <a:p>
            <a:pPr algn="just"/>
            <a:endParaRPr lang="tr-TR" b="1" noProof="0" dirty="0" smtClean="0"/>
          </a:p>
          <a:p>
            <a:pPr algn="just"/>
            <a:endParaRPr lang="tr-TR" b="1" noProof="0" dirty="0" smtClean="0"/>
          </a:p>
          <a:p>
            <a:pPr algn="just"/>
            <a:endParaRPr lang="tr-TR" b="1" noProof="0" dirty="0" smtClean="0"/>
          </a:p>
          <a:p>
            <a:pPr algn="just"/>
            <a:endParaRPr lang="tr-TR" b="1" noProof="0" dirty="0" smtClean="0"/>
          </a:p>
          <a:p>
            <a:pPr algn="just"/>
            <a:endParaRPr lang="tr-TR" b="1" noProof="0" dirty="0" smtClean="0"/>
          </a:p>
          <a:p>
            <a:pPr algn="just"/>
            <a:endParaRPr lang="tr-TR" b="1" noProof="0" dirty="0" smtClean="0"/>
          </a:p>
          <a:p>
            <a:pPr algn="just"/>
            <a:endParaRPr lang="tr-TR" b="1" noProof="0" dirty="0" smtClean="0"/>
          </a:p>
          <a:p>
            <a:pPr algn="just"/>
            <a:r>
              <a:rPr lang="tr-TR" b="1" dirty="0"/>
              <a:t>Bu bölüm iki ana temaya odaklanmaktadır: </a:t>
            </a:r>
            <a:r>
              <a:rPr lang="tr-TR" dirty="0"/>
              <a:t>Çevresel Konularla İlgili Endişe Düzeyi ve Çevresel Değerler. Bu temalar, çevre okuryazarlığının çevresel sorunlara karşı hissettiğimiz duyguları ve eylemlerimize rehberlik eden temel inançları nasıl etkilediğini araştırmaktadır: Endişe Düzeyi ve Çevre </a:t>
            </a:r>
            <a:r>
              <a:rPr lang="tr-TR" dirty="0" smtClean="0"/>
              <a:t>Okuryazarlığı Çevre </a:t>
            </a:r>
            <a:r>
              <a:rPr lang="tr-TR" dirty="0"/>
              <a:t>okuryazarlığının kritik bir yönü, çevre sorunlarının potansiyel sonuçlarını kavrama yeteneğidir. Bu sonuçları güçlü bir şekilde anlayan bireylerin daha yüksek düzeyde endişe yaşaması muhtemeldir. Bu endişe </a:t>
            </a:r>
            <a:r>
              <a:rPr lang="tr-TR" dirty="0" err="1"/>
              <a:t>endişe</a:t>
            </a:r>
            <a:r>
              <a:rPr lang="tr-TR" dirty="0"/>
              <a:t>, kaygı veya çevresel zorlukları ele almak için </a:t>
            </a:r>
            <a:r>
              <a:rPr lang="tr-TR" dirty="0" err="1"/>
              <a:t>aciliyet</a:t>
            </a:r>
            <a:r>
              <a:rPr lang="tr-TR" dirty="0"/>
              <a:t> hissi olarak ortaya çıkabilir.</a:t>
            </a:r>
          </a:p>
        </p:txBody>
      </p:sp>
      <p:pic>
        <p:nvPicPr>
          <p:cNvPr id="2050" name="Picture 2" descr="C:\Users\Admin.DESKTOP-VF3ODKF\Desktop\Finansal-Okuryazarl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381" y="2988317"/>
            <a:ext cx="3794414" cy="1992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14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415636" y="637309"/>
            <a:ext cx="10740044" cy="5231785"/>
          </a:xfrm>
        </p:spPr>
        <p:txBody>
          <a:bodyPr>
            <a:normAutofit/>
          </a:bodyPr>
          <a:lstStyle/>
          <a:p>
            <a:r>
              <a:rPr lang="tr-TR" b="1" dirty="0"/>
              <a:t>Doğa ile İlişkimizi Şekillendirmek: Çevresel Değerler</a:t>
            </a:r>
            <a:endParaRPr lang="tr-TR" noProof="0" dirty="0" smtClean="0"/>
          </a:p>
          <a:p>
            <a:pPr algn="just"/>
            <a:r>
              <a:rPr lang="tr-TR" dirty="0"/>
              <a:t>Çevre okuryazarlığı sadece sorunları nasıl algıladığımızı şekillendirmekle kalmaz, aynı zamanda çevre hakkındaki temel inançlarımızı, yani çevresel değerlerimizi de etkiler. Bu değerler, etik ilkelerimizi ve doğa ile ilişkimize dair temel inançlarımızı kapsar. </a:t>
            </a:r>
            <a:endParaRPr lang="tr-TR" dirty="0" smtClean="0"/>
          </a:p>
          <a:p>
            <a:pPr algn="just"/>
            <a:r>
              <a:rPr lang="tr-TR" dirty="0" smtClean="0"/>
              <a:t>Çevre </a:t>
            </a:r>
            <a:r>
              <a:rPr lang="tr-TR" dirty="0"/>
              <a:t>okuryazarlığı yüksek olan bireylerin sürdürülebilirlik, koruma ve ekolojik denge gibi güçlü değerlere sahip olma olasılığı daha yüksektir</a:t>
            </a:r>
            <a:r>
              <a:rPr lang="tr-TR" dirty="0" smtClean="0"/>
              <a:t>. Örneğin</a:t>
            </a:r>
            <a:r>
              <a:rPr lang="tr-TR" dirty="0"/>
              <a:t>, </a:t>
            </a:r>
            <a:r>
              <a:rPr lang="tr-TR" dirty="0" err="1"/>
              <a:t>biyoçeşitlilik</a:t>
            </a:r>
            <a:r>
              <a:rPr lang="tr-TR" dirty="0"/>
              <a:t> konusunda güçlü bir anlayışa sahip olan bir kişi, tüm türlerin var olma haklarına değer verebilir. </a:t>
            </a:r>
            <a:endParaRPr lang="tr-TR" dirty="0" smtClean="0"/>
          </a:p>
          <a:p>
            <a:pPr algn="just"/>
            <a:r>
              <a:rPr lang="tr-TR" dirty="0" smtClean="0"/>
              <a:t>Bu </a:t>
            </a:r>
            <a:r>
              <a:rPr lang="tr-TR" dirty="0"/>
              <a:t>değer, nesli tükenmekte olan türlerin korunmasına yönelik çabaların desteklenmesine dönüşebilir. Tersine, çevre okuryazarlığı düşük olan bir kişi, ekolojik kaygılar yerine ekonomik kalkınmaya veya kaynak çıkarımına öncelik verebilir</a:t>
            </a:r>
            <a:r>
              <a:rPr lang="tr-TR" dirty="0" smtClean="0"/>
              <a:t>. Çevresel </a:t>
            </a:r>
            <a:r>
              <a:rPr lang="tr-TR" dirty="0"/>
              <a:t>değerler sabit değildir; eğitim ve kişisel deneyimler yoluyla şekillendirilebilirler. Bilimsel bilgiye dayalı çevre okuryazarlığı programları, doğayla daha derin bir bağ kurulmasını teşvik etmeyi amaçlayan felsefi konuları ele alarak çevresel değerlerin gelişimini destekleyebilir.</a:t>
            </a:r>
            <a:endParaRPr lang="tr-TR" noProof="0" dirty="0"/>
          </a:p>
        </p:txBody>
      </p:sp>
    </p:spTree>
    <p:extLst>
      <p:ext uri="{BB962C8B-B14F-4D97-AF65-F5344CB8AC3E}">
        <p14:creationId xmlns:p14="http://schemas.microsoft.com/office/powerpoint/2010/main" val="1377313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84662" y="457200"/>
            <a:ext cx="10058400" cy="5370330"/>
          </a:xfrm>
        </p:spPr>
        <p:txBody>
          <a:bodyPr/>
          <a:lstStyle/>
          <a:p>
            <a:pPr algn="just"/>
            <a:r>
              <a:rPr lang="tr-TR" b="1" dirty="0" smtClean="0"/>
              <a:t>Duygu </a:t>
            </a:r>
            <a:r>
              <a:rPr lang="tr-TR" b="1" dirty="0"/>
              <a:t>ve Felsefe Arasındaki </a:t>
            </a:r>
            <a:r>
              <a:rPr lang="tr-TR" b="1" dirty="0" smtClean="0"/>
              <a:t>Etkileşim</a:t>
            </a:r>
          </a:p>
          <a:p>
            <a:pPr algn="just"/>
            <a:r>
              <a:rPr lang="tr-TR" dirty="0" smtClean="0"/>
              <a:t>Endişe </a:t>
            </a:r>
            <a:r>
              <a:rPr lang="tr-TR" dirty="0"/>
              <a:t>düzeyleri ve çevresel değerler birbirinden bağımsız kavramlar değildir. Çevresel karar alma sürecimizi etkilemek için birlikte çalışırlar. Çevresel sorunların sonuçlarına dair güçlü bir anlayış endişeyi besler ve bu da çevresel değerlerimize uygun hareket etmemizi sağlar</a:t>
            </a:r>
            <a:r>
              <a:rPr lang="tr-TR" dirty="0" smtClean="0"/>
              <a:t>. Örneğin</a:t>
            </a:r>
            <a:r>
              <a:rPr lang="tr-TR" dirty="0"/>
              <a:t>, sürdürülebilirlik konusunu derinlemesine düşünen bir kişi, iklim değişikliğinin gelecek nesiller üzerindeki etkisi konusunda giderek artan bir endişe duymaya başlayabilir. Bu endişe onları daha sürdürülebilir bir yaşam tarzı benimsemeye, yenilenebilir enerji kaynaklarını desteklemeye veya iklimle ilgili politikaları savunmaya yönlendirebilir. Bilimsel anlayış, duygusal tepki ve temel inançlar arasındaki bu etkileşim, nihayetinde çevresel zorlukları ele alırken attığımız adımları belirler</a:t>
            </a:r>
            <a:r>
              <a:rPr lang="tr-TR" dirty="0" smtClean="0"/>
              <a:t>.</a:t>
            </a:r>
          </a:p>
          <a:p>
            <a:pPr algn="just"/>
            <a:r>
              <a:rPr lang="tr-TR" b="1" dirty="0" smtClean="0"/>
              <a:t>Daha </a:t>
            </a:r>
            <a:r>
              <a:rPr lang="tr-TR" b="1" dirty="0"/>
              <a:t>Derin Bir Bağlantı </a:t>
            </a:r>
            <a:r>
              <a:rPr lang="tr-TR" b="1" dirty="0" smtClean="0"/>
              <a:t>Oluşturmak</a:t>
            </a:r>
          </a:p>
          <a:p>
            <a:pPr algn="just"/>
            <a:r>
              <a:rPr lang="tr-TR" dirty="0" smtClean="0"/>
              <a:t>Çevre </a:t>
            </a:r>
            <a:r>
              <a:rPr lang="tr-TR" dirty="0"/>
              <a:t>okuryazarlığı sadece olgusal bilgi edinmekle ilgili değildir; çevreyle daha derin bir bağ geliştirmekle ilgilidir. Çevre okuryazarlığı, endişe düzeylerini yükselterek ve çevresel değerleri besleyerek bireyleri yalnızca bilgili gözlemcilere değil, aynı zamanda gezegenimizin refahı için tutkulu savunuculara dönüştürür.</a:t>
            </a:r>
            <a:endParaRPr lang="tr-TR" noProof="0" dirty="0"/>
          </a:p>
        </p:txBody>
      </p:sp>
    </p:spTree>
    <p:extLst>
      <p:ext uri="{BB962C8B-B14F-4D97-AF65-F5344CB8AC3E}">
        <p14:creationId xmlns:p14="http://schemas.microsoft.com/office/powerpoint/2010/main" val="809914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14350" y="381000"/>
            <a:ext cx="6200775" cy="737235"/>
          </a:xfrm>
        </p:spPr>
        <p:txBody>
          <a:bodyPr>
            <a:normAutofit/>
          </a:bodyPr>
          <a:lstStyle/>
          <a:p>
            <a:pPr algn="ctr"/>
            <a:r>
              <a:rPr lang="tr-TR" dirty="0">
                <a:solidFill>
                  <a:srgbClr val="002060"/>
                </a:solidFill>
                <a:latin typeface="Cambria"/>
                <a:ea typeface="Times New Roman"/>
                <a:cs typeface="Times New Roman"/>
              </a:rPr>
              <a:t>Bireysel Etki Algısı</a:t>
            </a:r>
            <a:endParaRPr lang="tr-TR"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706755" y="1312652"/>
            <a:ext cx="4937760" cy="736282"/>
          </a:xfrm>
        </p:spPr>
        <p:txBody>
          <a:bodyPr/>
          <a:lstStyle/>
          <a:p>
            <a:r>
              <a:rPr lang="tr-TR" i="1" dirty="0">
                <a:solidFill>
                  <a:srgbClr val="0D0D0D"/>
                </a:solidFill>
                <a:latin typeface="Söhne"/>
              </a:rPr>
              <a:t>Seyirci Etkisini</a:t>
            </a:r>
            <a:r>
              <a:rPr lang="tr-TR" dirty="0"/>
              <a:t> </a:t>
            </a:r>
            <a:r>
              <a:rPr lang="tr-TR" i="1" dirty="0">
                <a:solidFill>
                  <a:srgbClr val="0D0D0D"/>
                </a:solidFill>
                <a:latin typeface="Söhne"/>
              </a:rPr>
              <a:t>Kırmak</a:t>
            </a:r>
          </a:p>
        </p:txBody>
      </p:sp>
      <p:sp>
        <p:nvSpPr>
          <p:cNvPr id="4" name="Metin Yer Tutucusu 3"/>
          <p:cNvSpPr>
            <a:spLocks noGrp="1"/>
          </p:cNvSpPr>
          <p:nvPr>
            <p:ph type="body" idx="2"/>
          </p:nvPr>
        </p:nvSpPr>
        <p:spPr>
          <a:xfrm>
            <a:off x="671945" y="2172759"/>
            <a:ext cx="10701688" cy="3378200"/>
          </a:xfrm>
        </p:spPr>
        <p:txBody>
          <a:bodyPr numCol="2">
            <a:normAutofit fontScale="92500" lnSpcReduction="20000"/>
          </a:bodyPr>
          <a:lstStyle/>
          <a:p>
            <a:pPr algn="just"/>
            <a:r>
              <a:rPr lang="tr-TR" sz="1800" b="1" dirty="0"/>
              <a:t>Psikolojik Engel: </a:t>
            </a:r>
            <a:r>
              <a:rPr lang="tr-TR" sz="1800" dirty="0"/>
              <a:t>Bireysel önemsizlik algısı</a:t>
            </a:r>
            <a:r>
              <a:rPr lang="tr-TR" sz="1800" dirty="0" smtClean="0"/>
              <a:t>. Sınırlı </a:t>
            </a:r>
            <a:r>
              <a:rPr lang="tr-TR" sz="1800" dirty="0"/>
              <a:t>çevre okuryazarlığına sahip bireyler, çevresel sorunların ölçeği karşısında bunalmış hissedebilirler ve bu da seyirci zihniyetini teşvik eder</a:t>
            </a:r>
            <a:r>
              <a:rPr lang="tr-TR" sz="1800" dirty="0" smtClean="0"/>
              <a:t>. Çevre </a:t>
            </a:r>
            <a:r>
              <a:rPr lang="tr-TR" sz="1800" dirty="0"/>
              <a:t>okuryazarlığı, bireysel eylemlerin kümülatif etkisini anlama bilgisini sağlar</a:t>
            </a:r>
            <a:r>
              <a:rPr lang="tr-TR" sz="1800" dirty="0" smtClean="0"/>
              <a:t>.</a:t>
            </a:r>
          </a:p>
          <a:p>
            <a:pPr algn="just"/>
            <a:r>
              <a:rPr lang="tr-TR" sz="1800" b="1" dirty="0" smtClean="0"/>
              <a:t>Örnek</a:t>
            </a:r>
            <a:r>
              <a:rPr lang="tr-TR" sz="1800" b="1" dirty="0"/>
              <a:t>: </a:t>
            </a:r>
            <a:r>
              <a:rPr lang="tr-TR" sz="1800" dirty="0"/>
              <a:t>Toplu taşımayı kullanmak gibi eylemler yoluyla karbon ayak izini azaltmanın kolektif faydasını anlamak</a:t>
            </a:r>
            <a:r>
              <a:rPr lang="tr-TR" sz="1800" dirty="0" smtClean="0"/>
              <a:t>. Çevre </a:t>
            </a:r>
            <a:r>
              <a:rPr lang="tr-TR" sz="1800" dirty="0"/>
              <a:t>okuryazarlığı programları etkililiği teşvik eder, başarılı çevre kampanyalarını sergiler ve katılıma ilham verir</a:t>
            </a:r>
            <a:r>
              <a:rPr lang="tr-TR" sz="1800" dirty="0" smtClean="0"/>
              <a:t>.</a:t>
            </a:r>
          </a:p>
          <a:p>
            <a:pPr algn="just"/>
            <a:endParaRPr lang="tr-TR" sz="1800" dirty="0"/>
          </a:p>
          <a:p>
            <a:pPr algn="just"/>
            <a:endParaRPr lang="tr-TR" sz="1800" dirty="0" smtClean="0"/>
          </a:p>
          <a:p>
            <a:pPr algn="just"/>
            <a:endParaRPr lang="tr-TR" sz="1800" dirty="0" smtClean="0"/>
          </a:p>
          <a:p>
            <a:pPr algn="just"/>
            <a:r>
              <a:rPr lang="tr-TR" sz="1800" dirty="0"/>
              <a:t>Hedef: Çevre yanlısı davranışlarda farkındalıktan aktif katılıma geçişi teşvik etmek.</a:t>
            </a:r>
          </a:p>
          <a:p>
            <a:pPr algn="just"/>
            <a:r>
              <a:rPr lang="tr-TR" sz="1800" dirty="0"/>
              <a:t>Çevre okuryazarlığı, bireyleri etkili davranış benimsemeleri için gerekli bilgi ve becerilerle donatır.</a:t>
            </a:r>
          </a:p>
          <a:p>
            <a:pPr algn="just"/>
            <a:r>
              <a:rPr lang="tr-TR" sz="1800" dirty="0"/>
              <a:t>Örnek: Geri dönüşüm, atık ayırma ve </a:t>
            </a:r>
            <a:r>
              <a:rPr lang="tr-TR" sz="1800" dirty="0" err="1"/>
              <a:t>kompostlamayı</a:t>
            </a:r>
            <a:r>
              <a:rPr lang="tr-TR" sz="1800" dirty="0"/>
              <a:t> içeren uygun atık yönetimi.</a:t>
            </a:r>
          </a:p>
          <a:p>
            <a:pPr algn="just"/>
            <a:r>
              <a:rPr lang="tr-TR" sz="1800" dirty="0"/>
              <a:t>Eylemlilik Duygusu: Bireyleri katkı fırsatlarını arama konusunda güçlendirir.</a:t>
            </a:r>
          </a:p>
          <a:p>
            <a:pPr algn="just"/>
            <a:r>
              <a:rPr lang="tr-TR" sz="1800" dirty="0"/>
              <a:t>Araştırmalar, çevre okuryazarlığı ile çevre yanlısı davranışlara katılım arasında pozitif bir ilişki olduğunu göstermektedir.</a:t>
            </a:r>
          </a:p>
          <a:p>
            <a:pPr algn="just"/>
            <a:endParaRPr lang="tr-TR" sz="1800" dirty="0" smtClean="0"/>
          </a:p>
          <a:p>
            <a:pPr algn="just"/>
            <a:endParaRPr lang="tr-TR" sz="1800" noProof="0" dirty="0"/>
          </a:p>
        </p:txBody>
      </p:sp>
      <p:sp>
        <p:nvSpPr>
          <p:cNvPr id="5" name="Metin Yer Tutucusu 4"/>
          <p:cNvSpPr>
            <a:spLocks noGrp="1"/>
          </p:cNvSpPr>
          <p:nvPr>
            <p:ph type="body" idx="3"/>
          </p:nvPr>
        </p:nvSpPr>
        <p:spPr>
          <a:xfrm>
            <a:off x="6186055" y="1446002"/>
            <a:ext cx="5262995" cy="639973"/>
          </a:xfrm>
        </p:spPr>
        <p:txBody>
          <a:bodyPr>
            <a:noAutofit/>
          </a:bodyPr>
          <a:lstStyle/>
          <a:p>
            <a:pPr>
              <a:lnSpc>
                <a:spcPct val="100000"/>
              </a:lnSpc>
            </a:pPr>
            <a:r>
              <a:rPr lang="tr-TR" i="1" dirty="0">
                <a:solidFill>
                  <a:srgbClr val="0D0D0D"/>
                </a:solidFill>
                <a:latin typeface="Söhne"/>
              </a:rPr>
              <a:t>Çevre Yanlısı Davranışlara Katılım</a:t>
            </a:r>
            <a:endParaRPr lang="tr-TR" i="1" noProof="0" dirty="0">
              <a:solidFill>
                <a:srgbClr val="0D0D0D"/>
              </a:solidFill>
              <a:latin typeface="Söhne"/>
            </a:endParaRPr>
          </a:p>
        </p:txBody>
      </p:sp>
    </p:spTree>
    <p:extLst>
      <p:ext uri="{BB962C8B-B14F-4D97-AF65-F5344CB8AC3E}">
        <p14:creationId xmlns:p14="http://schemas.microsoft.com/office/powerpoint/2010/main" val="3595819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97230" y="714374"/>
            <a:ext cx="8084820" cy="567419"/>
          </a:xfrm>
        </p:spPr>
        <p:txBody>
          <a:bodyPr>
            <a:normAutofit/>
          </a:bodyPr>
          <a:lstStyle/>
          <a:p>
            <a:pPr algn="ctr"/>
            <a:r>
              <a:rPr lang="tr-TR" dirty="0">
                <a:solidFill>
                  <a:srgbClr val="002060"/>
                </a:solidFill>
                <a:latin typeface="Cambria"/>
                <a:ea typeface="Times New Roman"/>
                <a:cs typeface="Times New Roman"/>
              </a:rPr>
              <a:t>İklim Değişikliği Eğitiminin Boyutları</a:t>
            </a:r>
            <a:endParaRPr lang="tr-TR"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725805" y="1435474"/>
            <a:ext cx="10058400" cy="4376470"/>
          </a:xfrm>
        </p:spPr>
        <p:txBody>
          <a:bodyPr>
            <a:normAutofit fontScale="92500" lnSpcReduction="20000"/>
          </a:bodyPr>
          <a:lstStyle/>
          <a:p>
            <a:pPr marL="114300" indent="0">
              <a:buNone/>
            </a:pPr>
            <a:r>
              <a:rPr lang="tr-TR" b="1" dirty="0" smtClean="0"/>
              <a:t>1.Karmaşıklık </a:t>
            </a:r>
            <a:r>
              <a:rPr lang="tr-TR" b="1" dirty="0"/>
              <a:t>Kültürü</a:t>
            </a:r>
            <a:r>
              <a:rPr lang="tr-TR" b="1" dirty="0" smtClean="0"/>
              <a:t>:</a:t>
            </a:r>
          </a:p>
          <a:p>
            <a:pPr marL="114300" indent="0">
              <a:buNone/>
            </a:pPr>
            <a:r>
              <a:rPr lang="tr-TR" dirty="0" smtClean="0"/>
              <a:t>• </a:t>
            </a:r>
            <a:r>
              <a:rPr lang="tr-TR" dirty="0"/>
              <a:t>Karmaşıklık eğitimi; risk, belirsizlik ve kalıcı değişimle karakterize edilen bir dünyayı anlamayı ve bu dünyada hareket etmeyi içerir</a:t>
            </a:r>
            <a:r>
              <a:rPr lang="tr-TR" dirty="0" smtClean="0"/>
              <a:t>.</a:t>
            </a:r>
          </a:p>
          <a:p>
            <a:pPr marL="114300" indent="0">
              <a:buNone/>
            </a:pPr>
            <a:r>
              <a:rPr lang="tr-TR" dirty="0" smtClean="0"/>
              <a:t>• </a:t>
            </a:r>
            <a:r>
              <a:rPr lang="tr-TR" dirty="0"/>
              <a:t>Değerler: Katılım, </a:t>
            </a:r>
            <a:r>
              <a:rPr lang="tr-TR" dirty="0" smtClean="0"/>
              <a:t>stratejik </a:t>
            </a:r>
            <a:r>
              <a:rPr lang="tr-TR" dirty="0"/>
              <a:t>düşünme, kolektif sorumluluk</a:t>
            </a:r>
            <a:r>
              <a:rPr lang="tr-TR" dirty="0" smtClean="0"/>
              <a:t>.</a:t>
            </a:r>
          </a:p>
          <a:p>
            <a:pPr marL="114300" indent="0">
              <a:buNone/>
            </a:pPr>
            <a:r>
              <a:rPr lang="tr-TR" b="1" dirty="0"/>
              <a:t>2. Eylem Kapasitesi</a:t>
            </a:r>
            <a:r>
              <a:rPr lang="tr-TR" b="1" dirty="0" smtClean="0"/>
              <a:t>:</a:t>
            </a:r>
          </a:p>
          <a:p>
            <a:pPr marL="114300" indent="0">
              <a:buNone/>
            </a:pPr>
            <a:r>
              <a:rPr lang="tr-TR" dirty="0" smtClean="0"/>
              <a:t>• </a:t>
            </a:r>
            <a:r>
              <a:rPr lang="tr-TR" dirty="0"/>
              <a:t>Eğitim, durumları analiz etmek, çözüm bulmak ve eylemleri uygulamak için yeterlilikler geliştirmeyi amaçlar</a:t>
            </a:r>
            <a:r>
              <a:rPr lang="tr-TR" dirty="0" smtClean="0"/>
              <a:t>.</a:t>
            </a:r>
          </a:p>
          <a:p>
            <a:pPr marL="114300" indent="0">
              <a:buNone/>
            </a:pPr>
            <a:r>
              <a:rPr lang="tr-TR" dirty="0" smtClean="0"/>
              <a:t>• </a:t>
            </a:r>
            <a:r>
              <a:rPr lang="tr-TR" dirty="0"/>
              <a:t>Beceriler bilgi edinme ve problem çözmeyi içerir</a:t>
            </a:r>
            <a:r>
              <a:rPr lang="tr-TR" dirty="0" smtClean="0"/>
              <a:t>.</a:t>
            </a:r>
          </a:p>
          <a:p>
            <a:pPr marL="114300" indent="0">
              <a:buNone/>
            </a:pPr>
            <a:r>
              <a:rPr lang="tr-TR" b="1" dirty="0" smtClean="0"/>
              <a:t>3</a:t>
            </a:r>
            <a:r>
              <a:rPr lang="tr-TR" b="1" dirty="0"/>
              <a:t>. Çevre konusunda ortak sorumluluk</a:t>
            </a:r>
            <a:r>
              <a:rPr lang="tr-TR" b="1" dirty="0" smtClean="0"/>
              <a:t>:</a:t>
            </a:r>
          </a:p>
          <a:p>
            <a:pPr marL="114300" indent="0">
              <a:buNone/>
            </a:pPr>
            <a:r>
              <a:rPr lang="tr-TR" dirty="0" smtClean="0"/>
              <a:t>• </a:t>
            </a:r>
            <a:r>
              <a:rPr lang="tr-TR" dirty="0"/>
              <a:t>Okullar ortak çevre projeleri için aileler, yerel kurum ve kuruluşlarla köprüler kurar</a:t>
            </a:r>
            <a:r>
              <a:rPr lang="tr-TR" dirty="0" smtClean="0"/>
              <a:t>.</a:t>
            </a:r>
          </a:p>
          <a:p>
            <a:pPr marL="114300" indent="0">
              <a:buNone/>
            </a:pPr>
            <a:r>
              <a:rPr lang="tr-TR" dirty="0" smtClean="0"/>
              <a:t>• </a:t>
            </a:r>
            <a:r>
              <a:rPr lang="tr-TR" dirty="0"/>
              <a:t>Topluluk sorunlarını çözmek için kolektif sorumluluğu ve işbirliğini teşvik eder</a:t>
            </a:r>
            <a:r>
              <a:rPr lang="tr-TR" dirty="0" smtClean="0"/>
              <a:t>.</a:t>
            </a:r>
          </a:p>
          <a:p>
            <a:pPr marL="114300" indent="0">
              <a:buNone/>
            </a:pPr>
            <a:r>
              <a:rPr lang="tr-TR" dirty="0"/>
              <a:t>• 2015'ten bu yana ulusal müfredat beklentileri, çevresel özeni ve insan faaliyetinin çevre üzerindeki etkisine eleştirel yansımayı vurgulamaktadır.</a:t>
            </a:r>
            <a:endParaRPr lang="tr-TR" noProof="0" dirty="0"/>
          </a:p>
        </p:txBody>
      </p:sp>
    </p:spTree>
    <p:extLst>
      <p:ext uri="{BB962C8B-B14F-4D97-AF65-F5344CB8AC3E}">
        <p14:creationId xmlns:p14="http://schemas.microsoft.com/office/powerpoint/2010/main" val="440563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640080" y="1406899"/>
            <a:ext cx="10058400" cy="4376470"/>
          </a:xfrm>
        </p:spPr>
        <p:txBody>
          <a:bodyPr>
            <a:normAutofit/>
          </a:bodyPr>
          <a:lstStyle/>
          <a:p>
            <a:pPr algn="just"/>
            <a:r>
              <a:rPr lang="tr-TR" sz="2400" dirty="0"/>
              <a:t>Çevre okuryazarlığı, bireylerin fark yaratma yeteneklerine inanmalarını sağlar ve onları sürdürülebilir uygulamaları benimsemeye motive eder</a:t>
            </a:r>
            <a:r>
              <a:rPr lang="tr-TR" sz="2400" dirty="0" smtClean="0"/>
              <a:t>. Bireysel </a:t>
            </a:r>
            <a:r>
              <a:rPr lang="tr-TR" sz="2400" dirty="0"/>
              <a:t>eylemlerin ötesinde çevre okuryazarlığı, daha geniş toplumsal değişime ilham veren bir dalgalanma etkisi yaratır</a:t>
            </a:r>
            <a:r>
              <a:rPr lang="tr-TR" sz="2400" dirty="0" smtClean="0"/>
              <a:t>.</a:t>
            </a:r>
          </a:p>
          <a:p>
            <a:pPr algn="just"/>
            <a:r>
              <a:rPr lang="tr-TR" sz="2400" dirty="0" smtClean="0"/>
              <a:t>Etkinliği </a:t>
            </a:r>
            <a:r>
              <a:rPr lang="tr-TR" sz="2400" dirty="0"/>
              <a:t>teşvik ederek, sürdürülebilir davranışları teşvik ederek ve kolektif eyleme ilham vererek çevre okuryazarlığı bizi daha sürdürülebilir bir gelecek inşa etme konusunda donatır.</a:t>
            </a:r>
            <a:endParaRPr lang="tr-TR" sz="2400" noProof="0" dirty="0"/>
          </a:p>
        </p:txBody>
      </p:sp>
      <p:sp>
        <p:nvSpPr>
          <p:cNvPr id="2" name="Dikdörtgen 1"/>
          <p:cNvSpPr/>
          <p:nvPr/>
        </p:nvSpPr>
        <p:spPr>
          <a:xfrm>
            <a:off x="1356563" y="550962"/>
            <a:ext cx="1763624" cy="400110"/>
          </a:xfrm>
          <a:prstGeom prst="rect">
            <a:avLst/>
          </a:prstGeom>
        </p:spPr>
        <p:txBody>
          <a:bodyPr wrap="none">
            <a:spAutoFit/>
          </a:bodyPr>
          <a:lstStyle/>
          <a:p>
            <a:pPr algn="just"/>
            <a:r>
              <a:rPr lang="tr-TR" sz="2000" b="1" dirty="0" smtClean="0">
                <a:solidFill>
                  <a:srgbClr val="002060"/>
                </a:solidFill>
              </a:rPr>
              <a:t>Genel Mesaj:</a:t>
            </a:r>
            <a:endParaRPr lang="tr-TR" sz="2000" b="1" dirty="0">
              <a:solidFill>
                <a:srgbClr val="002060"/>
              </a:solidFill>
            </a:endParaRPr>
          </a:p>
        </p:txBody>
      </p:sp>
    </p:spTree>
    <p:extLst>
      <p:ext uri="{BB962C8B-B14F-4D97-AF65-F5344CB8AC3E}">
        <p14:creationId xmlns:p14="http://schemas.microsoft.com/office/powerpoint/2010/main" val="173544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1097280" y="286604"/>
            <a:ext cx="9161145" cy="823740"/>
          </a:xfrm>
          <a:prstGeom prst="rect">
            <a:avLst/>
          </a:prstGeom>
          <a:noFill/>
          <a:ln>
            <a:noFill/>
          </a:ln>
        </p:spPr>
        <p:txBody>
          <a:bodyPr spcFirstLastPara="1" wrap="square" lIns="91425" tIns="45700" rIns="91425" bIns="45700" anchor="b" anchorCtr="0">
            <a:noAutofit/>
          </a:bodyPr>
          <a:lstStyle/>
          <a:p>
            <a:pPr lvl="0">
              <a:buClr>
                <a:srgbClr val="2A4F1C"/>
              </a:buClr>
            </a:pPr>
            <a:r>
              <a:rPr lang="tr-TR" sz="2400" dirty="0"/>
              <a:t>Çevre Okuryazarlığı ve Çevre Sorunlarının Algılanması Konusunda Öğrencilere Yönelik Görevler</a:t>
            </a:r>
            <a:endParaRPr lang="tr-TR" sz="2400" noProof="0" dirty="0">
              <a:solidFill>
                <a:srgbClr val="2A4F1C"/>
              </a:solidFill>
              <a:latin typeface="Arial"/>
              <a:ea typeface="Arial"/>
              <a:cs typeface="Arial"/>
            </a:endParaRPr>
          </a:p>
        </p:txBody>
      </p:sp>
      <p:sp>
        <p:nvSpPr>
          <p:cNvPr id="3" name="Metin Yer Tutucusu 2"/>
          <p:cNvSpPr>
            <a:spLocks noGrp="1"/>
          </p:cNvSpPr>
          <p:nvPr>
            <p:ph type="body" idx="1"/>
          </p:nvPr>
        </p:nvSpPr>
        <p:spPr>
          <a:xfrm>
            <a:off x="1030605" y="1397374"/>
            <a:ext cx="10058400" cy="4376470"/>
          </a:xfrm>
        </p:spPr>
        <p:txBody>
          <a:bodyPr>
            <a:normAutofit lnSpcReduction="10000"/>
          </a:bodyPr>
          <a:lstStyle/>
          <a:p>
            <a:pPr>
              <a:buFont typeface="Wingdings" pitchFamily="2" charset="2"/>
              <a:buChar char="Ø"/>
            </a:pPr>
            <a:r>
              <a:rPr lang="tr-TR" b="1" dirty="0"/>
              <a:t>Görev 1:</a:t>
            </a:r>
            <a:r>
              <a:rPr lang="tr-TR" dirty="0"/>
              <a:t> Çevresel problemi (örneğin, ormansızlaşma, iklim değişikliği) ilgili bilimsel kavramla (örneğin, sera gazı emisyonları, habitat kaybı) eşleştirin.</a:t>
            </a:r>
          </a:p>
          <a:p>
            <a:pPr>
              <a:buFont typeface="Wingdings" pitchFamily="2" charset="2"/>
              <a:buChar char="Ø"/>
            </a:pPr>
            <a:r>
              <a:rPr lang="tr-TR" b="1" dirty="0"/>
              <a:t>Görev 2:</a:t>
            </a:r>
            <a:r>
              <a:rPr lang="tr-TR" dirty="0"/>
              <a:t> Çevresel sorunların bilimsel anlaşılması ile insanların bu sorunları nasıl algıladığı arasındaki ilişkiyi gösteren bir kavram haritası oluşturun.</a:t>
            </a:r>
          </a:p>
          <a:p>
            <a:pPr>
              <a:buFont typeface="Wingdings" pitchFamily="2" charset="2"/>
              <a:buChar char="Ø"/>
            </a:pPr>
            <a:r>
              <a:rPr lang="tr-TR" b="1" dirty="0"/>
              <a:t>Görev 3:</a:t>
            </a:r>
            <a:r>
              <a:rPr lang="tr-TR" dirty="0"/>
              <a:t> İlginizi çeken bir çevre sorununu seçin. Bu sorunun bilimsel nedenleri ve sonuçları hakkında araştırma yapın. Bilimsel bilgisi sınırlı olan birinin bu sorunu nasıl algılayabileceğini, güçlü bir bilimsel anlayışa sahip birinden nasıl farklı algılayabileceğini tartışın.</a:t>
            </a:r>
          </a:p>
          <a:p>
            <a:pPr>
              <a:buFont typeface="Wingdings" pitchFamily="2" charset="2"/>
              <a:buChar char="Ø"/>
            </a:pPr>
            <a:r>
              <a:rPr lang="tr-TR" b="1" dirty="0"/>
              <a:t>Görev 4:</a:t>
            </a:r>
            <a:r>
              <a:rPr lang="tr-TR" dirty="0"/>
              <a:t> İklim değişikliği konusunda ne kadar endişelisiniz? Tehlike altındaki türleri korumak ne kadar önemli?</a:t>
            </a:r>
          </a:p>
          <a:p>
            <a:pPr>
              <a:buFont typeface="Wingdings" pitchFamily="2" charset="2"/>
              <a:buChar char="Ø"/>
            </a:pPr>
            <a:r>
              <a:rPr lang="tr-TR" b="1" dirty="0"/>
              <a:t>Görev 5:</a:t>
            </a:r>
            <a:r>
              <a:rPr lang="tr-TR" dirty="0"/>
              <a:t> Çevresel etkinizi azaltmak için kişisel bir eylem planı geliştirin. Ulaşım, tüketim alışkanlıkları veya atık yönetimi gibi alanları dikkate alın.</a:t>
            </a:r>
          </a:p>
          <a:p>
            <a:pPr>
              <a:buFont typeface="Wingdings" pitchFamily="2" charset="2"/>
              <a:buChar char="Ø"/>
            </a:pPr>
            <a:r>
              <a:rPr lang="tr-TR" b="1" dirty="0"/>
              <a:t>Görev 6:</a:t>
            </a:r>
            <a:r>
              <a:rPr lang="tr-TR" dirty="0"/>
              <a:t> Çevresel bir konuyla ilgili bir haber makalesi veya belgesel seçin. Konunun nasıl ele alındığını ve izleyicilerin algıları üzerindeki potansiyel etkisini analiz edin.</a:t>
            </a:r>
          </a:p>
          <a:p>
            <a:endParaRPr lang="tr-TR" dirty="0"/>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36435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sz="6600" noProof="0" dirty="0" smtClean="0">
                <a:solidFill>
                  <a:srgbClr val="3F762A"/>
                </a:solidFill>
              </a:rPr>
              <a:t>Bölüm 2</a:t>
            </a:r>
            <a:endParaRPr lang="tr-TR" b="1" noProof="0"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tr-TR" sz="2400" b="1" dirty="0" smtClean="0">
                <a:solidFill>
                  <a:srgbClr val="002060"/>
                </a:solidFill>
                <a:latin typeface="Cambria"/>
                <a:ea typeface="Times New Roman"/>
                <a:cs typeface="Times New Roman"/>
              </a:rPr>
              <a:t>Kurumumuzda, şehrimizde veya ülkemizde, hatta </a:t>
            </a:r>
            <a:r>
              <a:rPr lang="tr-TR" sz="2400" b="1" dirty="0" smtClean="0">
                <a:solidFill>
                  <a:srgbClr val="002060"/>
                </a:solidFill>
                <a:latin typeface="Cambria"/>
                <a:ea typeface="Times New Roman"/>
                <a:cs typeface="Times New Roman"/>
              </a:rPr>
              <a:t>ortak kurumların ülkelerindeki </a:t>
            </a:r>
            <a:r>
              <a:rPr lang="tr-TR" sz="2400" b="1" dirty="0" smtClean="0">
                <a:solidFill>
                  <a:srgbClr val="002060"/>
                </a:solidFill>
                <a:latin typeface="Cambria"/>
                <a:ea typeface="Times New Roman"/>
                <a:cs typeface="Times New Roman"/>
              </a:rPr>
              <a:t>en iyi uygulamalar</a:t>
            </a:r>
            <a:endParaRPr lang="tr-T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499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340865" y="57142"/>
            <a:ext cx="10515600" cy="1050480"/>
          </a:xfrm>
          <a:prstGeom prst="rect">
            <a:avLst/>
          </a:prstGeom>
          <a:noFill/>
          <a:ln>
            <a:noFill/>
          </a:ln>
        </p:spPr>
        <p:txBody>
          <a:bodyPr spcFirstLastPara="1" wrap="square" lIns="91425" tIns="45700" rIns="91425" bIns="45700" anchor="b" anchorCtr="0">
            <a:normAutofit/>
          </a:bodyPr>
          <a:lstStyle/>
          <a:p>
            <a:pPr lvl="0">
              <a:buClr>
                <a:srgbClr val="004B3A"/>
              </a:buClr>
            </a:pPr>
            <a:r>
              <a:rPr lang="tr-TR" noProof="0" smtClean="0">
                <a:solidFill>
                  <a:srgbClr val="004B3A"/>
                </a:solidFill>
                <a:latin typeface="Arial"/>
                <a:ea typeface="Arial"/>
                <a:cs typeface="Arial"/>
                <a:sym typeface="Arial"/>
              </a:rPr>
              <a:t>Modül 2'nin Öğrenme Çıktıları</a:t>
            </a:r>
            <a:endParaRPr lang="tr-TR" noProof="0"/>
          </a:p>
        </p:txBody>
      </p:sp>
      <p:sp>
        <p:nvSpPr>
          <p:cNvPr id="3" name="Rectangle 1"/>
          <p:cNvSpPr>
            <a:spLocks noChangeArrowheads="1"/>
          </p:cNvSpPr>
          <p:nvPr/>
        </p:nvSpPr>
        <p:spPr bwMode="auto">
          <a:xfrm>
            <a:off x="496956" y="1033962"/>
            <a:ext cx="1016773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en-GB" altLang="tr-TR" sz="1800" b="1" dirty="0" err="1">
                <a:solidFill>
                  <a:schemeClr val="tx1"/>
                </a:solidFill>
                <a:latin typeface="Arial" panose="020B0604020202020204" pitchFamily="34" charset="0"/>
              </a:rPr>
              <a:t>Modül</a:t>
            </a:r>
            <a:r>
              <a:rPr lang="en-GB" altLang="tr-TR" sz="1800" b="1" dirty="0">
                <a:solidFill>
                  <a:schemeClr val="tx1"/>
                </a:solidFill>
                <a:latin typeface="Arial" panose="020B0604020202020204" pitchFamily="34" charset="0"/>
              </a:rPr>
              <a:t> 2'nin </a:t>
            </a:r>
            <a:r>
              <a:rPr lang="en-GB" altLang="tr-TR" sz="1800" b="1" dirty="0" err="1">
                <a:solidFill>
                  <a:schemeClr val="tx1"/>
                </a:solidFill>
                <a:latin typeface="Arial" panose="020B0604020202020204" pitchFamily="34" charset="0"/>
              </a:rPr>
              <a:t>sonunda</a:t>
            </a:r>
            <a:r>
              <a:rPr lang="en-GB" altLang="tr-TR" sz="1800" b="1" dirty="0">
                <a:solidFill>
                  <a:schemeClr val="tx1"/>
                </a:solidFill>
                <a:latin typeface="Arial" panose="020B0604020202020204" pitchFamily="34" charset="0"/>
              </a:rPr>
              <a:t>, </a:t>
            </a:r>
            <a:r>
              <a:rPr lang="en-GB" altLang="tr-TR" sz="1800" b="1" dirty="0" err="1">
                <a:solidFill>
                  <a:schemeClr val="tx1"/>
                </a:solidFill>
                <a:latin typeface="Arial" panose="020B0604020202020204" pitchFamily="34" charset="0"/>
              </a:rPr>
              <a:t>öğrenciler</a:t>
            </a:r>
            <a:r>
              <a:rPr lang="en-GB" altLang="tr-TR" sz="1800" b="1" dirty="0">
                <a:solidFill>
                  <a:schemeClr val="tx1"/>
                </a:solidFill>
                <a:latin typeface="Arial" panose="020B0604020202020204" pitchFamily="34" charset="0"/>
              </a:rPr>
              <a:t> </a:t>
            </a:r>
            <a:r>
              <a:rPr lang="en-GB" altLang="tr-TR" sz="1800" b="1" dirty="0" err="1">
                <a:solidFill>
                  <a:schemeClr val="tx1"/>
                </a:solidFill>
                <a:latin typeface="Arial" panose="020B0604020202020204" pitchFamily="34" charset="0"/>
              </a:rPr>
              <a:t>aşağıdakileri</a:t>
            </a:r>
            <a:r>
              <a:rPr lang="en-GB" altLang="tr-TR" sz="1800" b="1" dirty="0">
                <a:solidFill>
                  <a:schemeClr val="tx1"/>
                </a:solidFill>
                <a:latin typeface="Arial" panose="020B0604020202020204" pitchFamily="34" charset="0"/>
              </a:rPr>
              <a:t> </a:t>
            </a:r>
            <a:r>
              <a:rPr lang="en-GB" altLang="tr-TR" sz="1800" b="1" dirty="0" err="1">
                <a:solidFill>
                  <a:schemeClr val="tx1"/>
                </a:solidFill>
                <a:latin typeface="Arial" panose="020B0604020202020204" pitchFamily="34" charset="0"/>
              </a:rPr>
              <a:t>yapabileceklerdir</a:t>
            </a:r>
            <a:r>
              <a:rPr lang="en-GB" altLang="tr-TR" sz="1800" b="1" dirty="0" smtClean="0">
                <a:solidFill>
                  <a:schemeClr val="tx1"/>
                </a:solidFill>
                <a:latin typeface="Arial" panose="020B0604020202020204" pitchFamily="34" charset="0"/>
              </a:rPr>
              <a:t>:</a:t>
            </a:r>
            <a:endParaRPr lang="tr-TR" altLang="tr-TR" sz="1800" b="1"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tr-TR" altLang="tr-TR" sz="1800" dirty="0" smtClean="0">
                <a:solidFill>
                  <a:schemeClr val="tx1"/>
                </a:solidFill>
                <a:latin typeface="Arial" panose="020B0604020202020204" pitchFamily="34" charset="0"/>
              </a:rPr>
              <a:t>G</a:t>
            </a:r>
            <a:r>
              <a:rPr lang="en-GB" altLang="tr-TR" sz="1800" dirty="0" err="1" smtClean="0">
                <a:solidFill>
                  <a:schemeClr val="tx1"/>
                </a:solidFill>
                <a:latin typeface="Arial" panose="020B0604020202020204" pitchFamily="34" charset="0"/>
              </a:rPr>
              <a:t>ünlük</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yaşamda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sürdürülebilir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uygulamaları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benimsemek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plan </a:t>
            </a:r>
            <a:r>
              <a:rPr lang="en-GB" altLang="tr-TR" sz="1800" dirty="0" err="1">
                <a:solidFill>
                  <a:schemeClr val="tx1"/>
                </a:solidFill>
                <a:latin typeface="Arial" panose="020B0604020202020204" pitchFamily="34" charset="0"/>
              </a:rPr>
              <a:t>tasarlayabilecek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sunabileceklerdir</a:t>
            </a:r>
            <a:r>
              <a:rPr lang="en-GB" altLang="tr-TR" sz="1800" dirty="0">
                <a:solidFill>
                  <a:schemeClr val="tx1"/>
                </a:solidFill>
                <a:latin typeface="Arial" panose="020B0604020202020204" pitchFamily="34" charset="0"/>
              </a:rPr>
              <a:t>.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İklim</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değişikliğiyle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başa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çıkma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mekanizmalarını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araştıran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simülasyon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rol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yapma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etkinliğine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katılabileceklerdir</a:t>
            </a:r>
            <a:r>
              <a:rPr lang="en-GB" altLang="tr-TR" sz="1800" dirty="0">
                <a:solidFill>
                  <a:schemeClr val="tx1"/>
                </a:solidFill>
                <a:latin typeface="Arial" panose="020B0604020202020204" pitchFamily="34" charset="0"/>
              </a:rPr>
              <a:t>.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Bir</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haber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makalesini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belgeseli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analiz</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edebilecek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önyargıları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bunların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iklim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değişikliği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algısı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üzerindeki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belirleyebileceklerdir</a:t>
            </a:r>
            <a:r>
              <a:rPr lang="en-GB" altLang="tr-TR" sz="1800" dirty="0" smtClean="0">
                <a:solidFill>
                  <a:schemeClr val="tx1"/>
                </a:solidFill>
                <a:latin typeface="Arial" panose="020B0604020202020204" pitchFamily="34" charset="0"/>
              </a:rPr>
              <a:t>.</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Genç</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izleyici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kitlesi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iklim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değişikliği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konusunda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yaşa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uygun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sunum</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hazırlama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sunma</a:t>
            </a:r>
            <a:r>
              <a:rPr lang="en-GB" altLang="tr-TR" sz="1800" dirty="0" smtClean="0">
                <a:solidFill>
                  <a:schemeClr val="tx1"/>
                </a:solidFill>
                <a:latin typeface="Arial" panose="020B0604020202020204" pitchFamily="34" charset="0"/>
              </a:rPr>
              <a:t>.</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Okulda</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toplumda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sürdürülebilir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uygulamaları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teşvik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eden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proje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tasarlamak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uygulamak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işbirliği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yapmak</a:t>
            </a:r>
            <a:r>
              <a:rPr lang="en-GB" altLang="tr-TR" sz="1800" dirty="0">
                <a:solidFill>
                  <a:schemeClr val="tx1"/>
                </a:solidFill>
                <a:latin typeface="Arial" panose="020B0604020202020204" pitchFamily="34" charset="0"/>
              </a:rPr>
              <a:t>.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Belirli</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kitleye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çevrenin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korunmasını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savunan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ikna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edici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bir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mesaj</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geliştirmek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smtClean="0">
                <a:solidFill>
                  <a:schemeClr val="tx1"/>
                </a:solidFill>
                <a:latin typeface="Arial" panose="020B0604020202020204" pitchFamily="34" charset="0"/>
              </a:rPr>
              <a:t>sunmak</a:t>
            </a:r>
            <a:r>
              <a:rPr lang="en-GB" altLang="tr-TR" sz="1800" dirty="0" smtClean="0">
                <a:solidFill>
                  <a:schemeClr val="tx1"/>
                </a:solidFill>
                <a:latin typeface="Arial" panose="020B0604020202020204" pitchFamily="34" charset="0"/>
              </a:rPr>
              <a:t>.</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Mevcut</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önerilen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çevre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politikalarını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araştırmak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analiz</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etmek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etkinliklerini</a:t>
            </a:r>
            <a:r>
              <a:rPr lang="en-GB" altLang="tr-TR" sz="1800" dirty="0">
                <a:solidFill>
                  <a:schemeClr val="tx1"/>
                </a:solidFill>
                <a:latin typeface="Arial" panose="020B0604020202020204" pitchFamily="34" charset="0"/>
              </a:rPr>
              <a:t> </a:t>
            </a:r>
            <a:r>
              <a:rPr lang="en-GB" altLang="tr-TR" sz="1800" dirty="0" err="1" smtClean="0">
                <a:solidFill>
                  <a:schemeClr val="tx1"/>
                </a:solidFill>
                <a:latin typeface="Arial" panose="020B0604020202020204" pitchFamily="34" charset="0"/>
              </a:rPr>
              <a:t>değerlendirmek</a:t>
            </a:r>
            <a:r>
              <a:rPr lang="tr-TR" altLang="tr-TR" sz="1800" dirty="0" smtClean="0">
                <a:solidFill>
                  <a:schemeClr val="tx1"/>
                </a:solidFill>
                <a:latin typeface="Arial" panose="020B0604020202020204" pitchFamily="34" charset="0"/>
              </a:rPr>
              <a:t>.</a:t>
            </a: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Okulda</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sürdürülebilirlik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denetimi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yapmak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enerji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tüketimini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atık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üretimini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azaltmak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için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çözümler</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önermek</a:t>
            </a:r>
            <a:r>
              <a:rPr lang="en-GB" altLang="tr-TR" sz="1800" dirty="0">
                <a:solidFill>
                  <a:schemeClr val="tx1"/>
                </a:solidFill>
                <a:latin typeface="Arial" panose="020B0604020202020204" pitchFamily="34" charset="0"/>
              </a:rPr>
              <a:t>. </a:t>
            </a:r>
            <a:endParaRPr lang="tr-TR" altLang="tr-TR" sz="1800" dirty="0" smtClean="0">
              <a:solidFill>
                <a:schemeClr val="tx1"/>
              </a:solidFill>
              <a:latin typeface="Arial" panose="020B0604020202020204" pitchFamily="34" charset="0"/>
            </a:endParaRPr>
          </a:p>
          <a:p>
            <a:pPr marL="285750" lvl="0" indent="-285750" eaLnBrk="0" fontAlgn="base" hangingPunct="0">
              <a:spcBef>
                <a:spcPct val="0"/>
              </a:spcBef>
              <a:spcAft>
                <a:spcPct val="0"/>
              </a:spcAft>
              <a:buClrTx/>
              <a:buFont typeface="Wingdings" pitchFamily="2" charset="2"/>
              <a:buChar char="Ø"/>
            </a:pPr>
            <a:r>
              <a:rPr lang="en-GB" altLang="tr-TR" sz="1800" dirty="0" err="1" smtClean="0">
                <a:solidFill>
                  <a:schemeClr val="tx1"/>
                </a:solidFill>
                <a:latin typeface="Arial" panose="020B0604020202020204" pitchFamily="34" charset="0"/>
              </a:rPr>
              <a:t>Bir</a:t>
            </a:r>
            <a:r>
              <a:rPr lang="en-GB" altLang="tr-TR" sz="1800" dirty="0" smtClean="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Yeşil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Okul</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veya</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çevre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STK'sının</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çalışmalarını</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araştırmak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ve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sunmak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sürdürülebilirliği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teşvik</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etme</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stratejilerini</a:t>
            </a:r>
            <a:r>
              <a:rPr lang="en-GB" altLang="tr-TR" sz="1800" dirty="0">
                <a:solidFill>
                  <a:schemeClr val="tx1"/>
                </a:solidFill>
                <a:latin typeface="Arial" panose="020B0604020202020204" pitchFamily="34" charset="0"/>
              </a:rPr>
              <a:t> </a:t>
            </a:r>
            <a:r>
              <a:rPr lang="en-GB" altLang="tr-TR" sz="1800" dirty="0" err="1">
                <a:solidFill>
                  <a:schemeClr val="tx1"/>
                </a:solidFill>
                <a:latin typeface="Arial" panose="020B0604020202020204" pitchFamily="34" charset="0"/>
              </a:rPr>
              <a:t>belirlemek</a:t>
            </a:r>
            <a:r>
              <a:rPr lang="en-GB" altLang="tr-TR" sz="1800" dirty="0">
                <a:solidFill>
                  <a:schemeClr val="tx1"/>
                </a:solidFill>
                <a:latin typeface="Arial" panose="020B0604020202020204" pitchFamily="34" charset="0"/>
              </a:rPr>
              <a:t>. </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84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3"/>
            <a:ext cx="10058400" cy="1450757"/>
          </a:xfrm>
        </p:spPr>
        <p:txBody>
          <a:bodyPr>
            <a:noAutofit/>
          </a:bodyPr>
          <a:lstStyle/>
          <a:p>
            <a:pPr marL="457200">
              <a:spcBef>
                <a:spcPts val="1000"/>
              </a:spcBef>
            </a:pPr>
            <a:r>
              <a:rPr lang="tr-TR" sz="2400" dirty="0">
                <a:solidFill>
                  <a:srgbClr val="002060"/>
                </a:solidFill>
                <a:latin typeface="Cambria"/>
                <a:ea typeface="Times New Roman"/>
                <a:cs typeface="Times New Roman"/>
              </a:rPr>
              <a:t>Kurumumuzda, şehrimizde veya ülkemizde, hatta partner ülkelerdeki en iyi uygulamalar</a:t>
            </a:r>
            <a:endParaRPr lang="tr-TR" sz="2400" noProof="0" dirty="0"/>
          </a:p>
        </p:txBody>
      </p:sp>
      <p:sp>
        <p:nvSpPr>
          <p:cNvPr id="3" name="Metin Yer Tutucusu 2"/>
          <p:cNvSpPr>
            <a:spLocks noGrp="1"/>
          </p:cNvSpPr>
          <p:nvPr>
            <p:ph type="body" idx="1"/>
          </p:nvPr>
        </p:nvSpPr>
        <p:spPr/>
        <p:txBody>
          <a:bodyPr>
            <a:normAutofit lnSpcReduction="10000"/>
          </a:bodyPr>
          <a:lstStyle/>
          <a:p>
            <a:pPr algn="ctr"/>
            <a:r>
              <a:rPr lang="tr-TR" b="1" dirty="0">
                <a:solidFill>
                  <a:srgbClr val="002060"/>
                </a:solidFill>
              </a:rPr>
              <a:t>Erken Çocukluk ve İlköğretimde Çevre Eğitimi</a:t>
            </a:r>
            <a:endParaRPr lang="tr-TR" noProof="0" dirty="0"/>
          </a:p>
        </p:txBody>
      </p:sp>
      <p:sp>
        <p:nvSpPr>
          <p:cNvPr id="4" name="Metin Yer Tutucusu 3"/>
          <p:cNvSpPr>
            <a:spLocks noGrp="1"/>
          </p:cNvSpPr>
          <p:nvPr>
            <p:ph type="body" idx="2"/>
          </p:nvPr>
        </p:nvSpPr>
        <p:spPr/>
        <p:txBody>
          <a:bodyPr>
            <a:normAutofit fontScale="92500" lnSpcReduction="20000"/>
          </a:bodyPr>
          <a:lstStyle/>
          <a:p>
            <a:pPr marL="114300" indent="0">
              <a:buNone/>
            </a:pPr>
            <a:r>
              <a:rPr lang="tr-TR" dirty="0"/>
              <a:t>• </a:t>
            </a:r>
            <a:r>
              <a:rPr lang="tr-TR" b="1" dirty="0"/>
              <a:t>İsteğe bağlı konu: </a:t>
            </a:r>
            <a:r>
              <a:rPr lang="tr-TR" dirty="0"/>
              <a:t>'Çevre Eğitimi ve </a:t>
            </a:r>
            <a:r>
              <a:rPr lang="tr-TR" dirty="0" smtClean="0"/>
              <a:t>Koruma‘</a:t>
            </a:r>
          </a:p>
          <a:p>
            <a:pPr marL="114300" indent="0">
              <a:buNone/>
            </a:pPr>
            <a:r>
              <a:rPr lang="tr-TR" dirty="0" smtClean="0"/>
              <a:t>• </a:t>
            </a:r>
            <a:r>
              <a:rPr lang="tr-TR" b="1" dirty="0"/>
              <a:t>Coğrafya (4. sınıf): </a:t>
            </a:r>
            <a:r>
              <a:rPr lang="tr-TR" dirty="0"/>
              <a:t>Öğrenme etkinlikleri, çevrenin toplum için rolünü, çevre koruma ihtiyacını ve koruma faaliyetlerine katılımı anlamaya odaklanır</a:t>
            </a:r>
            <a:r>
              <a:rPr lang="tr-TR" dirty="0" smtClean="0"/>
              <a:t>.</a:t>
            </a:r>
          </a:p>
          <a:p>
            <a:pPr marL="114300" indent="0">
              <a:buNone/>
            </a:pPr>
            <a:r>
              <a:rPr lang="tr-TR" dirty="0" smtClean="0"/>
              <a:t>• </a:t>
            </a:r>
            <a:r>
              <a:rPr lang="tr-TR" b="1" dirty="0"/>
              <a:t>Yurttaşlık Eğitimi (3. ve 4. sınıflar): </a:t>
            </a:r>
            <a:r>
              <a:rPr lang="tr-TR" dirty="0"/>
              <a:t>Ahlaki-yurttaşlık içerikli projelere katılım, çevre bilgisi ve korumaya yönelik yurttaşlık tutumlarını teşvik etme</a:t>
            </a:r>
            <a:r>
              <a:rPr lang="tr-TR" dirty="0" smtClean="0"/>
              <a:t>.</a:t>
            </a:r>
          </a:p>
          <a:p>
            <a:pPr marL="114300" indent="0">
              <a:buNone/>
            </a:pPr>
            <a:r>
              <a:rPr lang="tr-TR" dirty="0" smtClean="0"/>
              <a:t>• </a:t>
            </a:r>
            <a:r>
              <a:rPr lang="tr-TR" b="1" dirty="0"/>
              <a:t>Danışmanlık ve Kişisel Gelişim (1. ve 2. sınıflar): </a:t>
            </a:r>
            <a:r>
              <a:rPr lang="tr-TR" dirty="0"/>
              <a:t>Kişisel farkındalık, sağlıklı yaşam tarzı ve çevre bilincine vurgu.</a:t>
            </a:r>
            <a:endParaRPr lang="tr-TR" noProof="0" dirty="0"/>
          </a:p>
        </p:txBody>
      </p:sp>
      <p:sp>
        <p:nvSpPr>
          <p:cNvPr id="5" name="Metin Yer Tutucusu 4"/>
          <p:cNvSpPr>
            <a:spLocks noGrp="1"/>
          </p:cNvSpPr>
          <p:nvPr>
            <p:ph type="body" idx="3"/>
          </p:nvPr>
        </p:nvSpPr>
        <p:spPr/>
        <p:txBody>
          <a:bodyPr>
            <a:normAutofit lnSpcReduction="10000"/>
          </a:bodyPr>
          <a:lstStyle/>
          <a:p>
            <a:pPr algn="ctr"/>
            <a:r>
              <a:rPr lang="tr-TR" b="1" dirty="0">
                <a:solidFill>
                  <a:srgbClr val="002060"/>
                </a:solidFill>
              </a:rPr>
              <a:t>Orta Öğretim: Çevresel Yeterliliklerin Geliştirilmesi</a:t>
            </a:r>
            <a:endParaRPr lang="tr-TR" b="1" noProof="0" dirty="0">
              <a:solidFill>
                <a:srgbClr val="002060"/>
              </a:solidFill>
            </a:endParaRPr>
          </a:p>
        </p:txBody>
      </p:sp>
      <p:sp>
        <p:nvSpPr>
          <p:cNvPr id="6" name="Metin Yer Tutucusu 5"/>
          <p:cNvSpPr>
            <a:spLocks noGrp="1"/>
          </p:cNvSpPr>
          <p:nvPr>
            <p:ph type="body" idx="4"/>
          </p:nvPr>
        </p:nvSpPr>
        <p:spPr/>
        <p:txBody>
          <a:bodyPr>
            <a:normAutofit/>
          </a:bodyPr>
          <a:lstStyle/>
          <a:p>
            <a:pPr marL="114300" indent="0">
              <a:buNone/>
            </a:pPr>
            <a:r>
              <a:rPr lang="tr-TR" dirty="0"/>
              <a:t>• </a:t>
            </a:r>
            <a:r>
              <a:rPr lang="tr-TR" b="1" dirty="0"/>
              <a:t>Coğrafya (5-8. Sınıflar): </a:t>
            </a:r>
            <a:r>
              <a:rPr lang="tr-TR" dirty="0"/>
              <a:t>İnsan faaliyetlerinin çevreye etkilerini anlamak, çevre sorunlarını tespit etmek ve çözüm önerileri </a:t>
            </a:r>
            <a:r>
              <a:rPr lang="tr-TR" dirty="0" smtClean="0"/>
              <a:t>sunmak.</a:t>
            </a:r>
          </a:p>
          <a:p>
            <a:pPr marL="114300" indent="0">
              <a:buNone/>
            </a:pPr>
            <a:r>
              <a:rPr lang="tr-TR" dirty="0" smtClean="0"/>
              <a:t>• </a:t>
            </a:r>
            <a:r>
              <a:rPr lang="tr-TR" b="1" dirty="0"/>
              <a:t>Teknolojik Eğitim: </a:t>
            </a:r>
            <a:r>
              <a:rPr lang="tr-TR" dirty="0"/>
              <a:t>Enerji tüketiminin azaltılması ve rasyonel kaynak kullanımı da dahil olmak üzere sağlık, çevre ve işe yönelik sorumlu tutumların teşvik edilmesi</a:t>
            </a:r>
            <a:r>
              <a:rPr lang="tr-TR" dirty="0" smtClean="0"/>
              <a:t>.</a:t>
            </a:r>
          </a:p>
          <a:p>
            <a:pPr marL="114300" indent="0">
              <a:buNone/>
            </a:pPr>
            <a:r>
              <a:rPr lang="tr-TR" dirty="0" smtClean="0"/>
              <a:t>• </a:t>
            </a:r>
            <a:r>
              <a:rPr lang="tr-TR" b="1" dirty="0"/>
              <a:t>Sivil Kültür: </a:t>
            </a:r>
            <a:r>
              <a:rPr lang="tr-TR" dirty="0"/>
              <a:t>Çevreye ve topluma karşı saygı, hoşgörü, sivil katılım ve sorumluluğu aşılamak.</a:t>
            </a:r>
            <a:endParaRPr lang="tr-TR" noProof="0" dirty="0"/>
          </a:p>
        </p:txBody>
      </p:sp>
    </p:spTree>
    <p:extLst>
      <p:ext uri="{BB962C8B-B14F-4D97-AF65-F5344CB8AC3E}">
        <p14:creationId xmlns:p14="http://schemas.microsoft.com/office/powerpoint/2010/main" val="834058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38844" y="502161"/>
            <a:ext cx="4937760" cy="736282"/>
          </a:xfrm>
        </p:spPr>
        <p:txBody>
          <a:bodyPr>
            <a:noAutofit/>
          </a:bodyPr>
          <a:lstStyle/>
          <a:p>
            <a:pPr algn="ctr"/>
            <a:r>
              <a:rPr lang="tr-TR" b="1" dirty="0">
                <a:solidFill>
                  <a:srgbClr val="002060"/>
                </a:solidFill>
              </a:rPr>
              <a:t>Orta Öğretim: Çevre Okuryazarlığı Entegrasyonu</a:t>
            </a:r>
            <a:endParaRPr lang="tr-TR" b="1" noProof="0" dirty="0">
              <a:solidFill>
                <a:srgbClr val="002060"/>
              </a:solidFill>
            </a:endParaRPr>
          </a:p>
        </p:txBody>
      </p:sp>
      <p:sp>
        <p:nvSpPr>
          <p:cNvPr id="4" name="Metin Yer Tutucusu 3"/>
          <p:cNvSpPr>
            <a:spLocks noGrp="1"/>
          </p:cNvSpPr>
          <p:nvPr>
            <p:ph type="body" idx="2"/>
          </p:nvPr>
        </p:nvSpPr>
        <p:spPr>
          <a:xfrm>
            <a:off x="1097280" y="1704109"/>
            <a:ext cx="4937760" cy="4256425"/>
          </a:xfrm>
        </p:spPr>
        <p:txBody>
          <a:bodyPr>
            <a:normAutofit/>
          </a:bodyPr>
          <a:lstStyle/>
          <a:p>
            <a:pPr algn="just"/>
            <a:r>
              <a:rPr lang="tr-TR" sz="1800" b="1" dirty="0"/>
              <a:t>• Sosyoloji (5. sınıf): </a:t>
            </a:r>
            <a:r>
              <a:rPr lang="tr-TR" sz="1800" dirty="0"/>
              <a:t>Çocukların haklarının, sorumluluklarının ve şiddetin önlenmesi, katılım ve çevrenin korunmasına ilişkin projelere katılımının vurgulanması</a:t>
            </a:r>
            <a:r>
              <a:rPr lang="tr-TR" sz="1800" dirty="0" smtClean="0"/>
              <a:t>.</a:t>
            </a:r>
          </a:p>
          <a:p>
            <a:pPr algn="just"/>
            <a:r>
              <a:rPr lang="tr-TR" sz="1800" b="1" dirty="0" smtClean="0"/>
              <a:t>• </a:t>
            </a:r>
            <a:r>
              <a:rPr lang="tr-TR" sz="1800" b="1" dirty="0"/>
              <a:t>Sağlık Eğitimi: </a:t>
            </a:r>
            <a:r>
              <a:rPr lang="tr-TR" sz="1800" dirty="0"/>
              <a:t>Sağlıklı bir yaşam tarzını benimseyerek sağlığa ve çevreye karşı sorumlu tutumları teşvik etmek</a:t>
            </a:r>
            <a:r>
              <a:rPr lang="tr-TR" sz="1800" dirty="0" smtClean="0"/>
              <a:t>.</a:t>
            </a:r>
          </a:p>
          <a:p>
            <a:pPr algn="just"/>
            <a:r>
              <a:rPr lang="tr-TR" sz="1800" dirty="0" smtClean="0"/>
              <a:t>• </a:t>
            </a:r>
            <a:r>
              <a:rPr lang="tr-TR" sz="1800" b="1" dirty="0"/>
              <a:t>Ortamınızı Yaratın (5-7. Sınıflar): </a:t>
            </a:r>
            <a:r>
              <a:rPr lang="tr-TR" sz="1800" dirty="0"/>
              <a:t>Faaliyetler atık tanımlamayı, çevresel bozulmanın anlaşılmasını, kirlilik kontrol önlemlerini ve küresel çevre sorunlarını içerir.</a:t>
            </a:r>
            <a:endParaRPr lang="tr-TR" sz="1800" noProof="0" dirty="0" smtClean="0"/>
          </a:p>
          <a:p>
            <a:endParaRPr lang="tr-TR" noProof="0" dirty="0"/>
          </a:p>
        </p:txBody>
      </p:sp>
      <p:sp>
        <p:nvSpPr>
          <p:cNvPr id="5" name="Metin Yer Tutucusu 4"/>
          <p:cNvSpPr>
            <a:spLocks noGrp="1"/>
          </p:cNvSpPr>
          <p:nvPr>
            <p:ph type="body" idx="3"/>
          </p:nvPr>
        </p:nvSpPr>
        <p:spPr>
          <a:xfrm>
            <a:off x="6120938" y="696125"/>
            <a:ext cx="4937760" cy="736282"/>
          </a:xfrm>
        </p:spPr>
        <p:txBody>
          <a:bodyPr>
            <a:normAutofit/>
          </a:bodyPr>
          <a:lstStyle/>
          <a:p>
            <a:pPr algn="ctr"/>
            <a:r>
              <a:rPr lang="tr-TR" b="1" dirty="0">
                <a:solidFill>
                  <a:srgbClr val="002060"/>
                </a:solidFill>
              </a:rPr>
              <a:t>Lise Eğitimi: İleri Çevre Çalışmaları</a:t>
            </a:r>
            <a:endParaRPr lang="tr-TR" b="1" noProof="0" dirty="0">
              <a:solidFill>
                <a:srgbClr val="002060"/>
              </a:solidFill>
            </a:endParaRPr>
          </a:p>
        </p:txBody>
      </p:sp>
      <p:sp>
        <p:nvSpPr>
          <p:cNvPr id="6" name="Metin Yer Tutucusu 5"/>
          <p:cNvSpPr>
            <a:spLocks noGrp="1"/>
          </p:cNvSpPr>
          <p:nvPr>
            <p:ph type="body" idx="4"/>
          </p:nvPr>
        </p:nvSpPr>
        <p:spPr>
          <a:xfrm>
            <a:off x="6217920" y="1731818"/>
            <a:ext cx="4937760" cy="4228716"/>
          </a:xfrm>
        </p:spPr>
        <p:txBody>
          <a:bodyPr>
            <a:normAutofit/>
          </a:bodyPr>
          <a:lstStyle/>
          <a:p>
            <a:pPr marL="114300" indent="0" algn="just">
              <a:buNone/>
            </a:pPr>
            <a:r>
              <a:rPr lang="tr-TR" sz="1800" dirty="0" smtClean="0"/>
              <a:t>•</a:t>
            </a:r>
            <a:r>
              <a:rPr lang="tr-TR" sz="1800" b="1" dirty="0" smtClean="0"/>
              <a:t>Coğrafya </a:t>
            </a:r>
            <a:r>
              <a:rPr lang="tr-TR" sz="1800" b="1" dirty="0"/>
              <a:t>(9., 11. ve 12. sınıflar): </a:t>
            </a:r>
            <a:r>
              <a:rPr lang="tr-TR" sz="1800" dirty="0"/>
              <a:t>İklim ve çevresel faktörlere odaklanarak fiziki coğrafya, çağdaş dünya sorunları ve Romanya coğrafyasını kapsar</a:t>
            </a:r>
            <a:r>
              <a:rPr lang="tr-TR" sz="1800" dirty="0" smtClean="0"/>
              <a:t>.</a:t>
            </a:r>
          </a:p>
          <a:p>
            <a:pPr marL="114300" indent="0" algn="just">
              <a:buNone/>
            </a:pPr>
            <a:r>
              <a:rPr lang="tr-TR" sz="1800" dirty="0" smtClean="0"/>
              <a:t>•</a:t>
            </a:r>
            <a:r>
              <a:rPr lang="tr-TR" sz="1800" b="1" dirty="0" smtClean="0"/>
              <a:t>Biyoloji </a:t>
            </a:r>
            <a:r>
              <a:rPr lang="tr-TR" sz="1800" b="1" dirty="0"/>
              <a:t>(IX - XII. Sınıflar): </a:t>
            </a:r>
            <a:r>
              <a:rPr lang="tr-TR" sz="1800" dirty="0"/>
              <a:t>Organizma-çevre ilişkilerini ve koruma çabalarını teşvik etmek</a:t>
            </a:r>
            <a:r>
              <a:rPr lang="tr-TR" sz="1800" dirty="0" smtClean="0"/>
              <a:t>.</a:t>
            </a:r>
          </a:p>
          <a:p>
            <a:pPr marL="114300" indent="0" algn="just">
              <a:buNone/>
            </a:pPr>
            <a:r>
              <a:rPr lang="tr-TR" sz="1800" dirty="0" smtClean="0"/>
              <a:t>•</a:t>
            </a:r>
            <a:r>
              <a:rPr lang="tr-TR" sz="1800" b="1" dirty="0" smtClean="0"/>
              <a:t>Ders </a:t>
            </a:r>
            <a:r>
              <a:rPr lang="tr-TR" sz="1800" b="1" dirty="0"/>
              <a:t>Dışı Etkinlikler: </a:t>
            </a:r>
            <a:r>
              <a:rPr lang="tr-TR" sz="1800" dirty="0"/>
              <a:t>Ulusal çevre yarışmalarına ve Ulusal Çevre Proje Yarışması ve çevre eğitimi ve korunmasına yönelik "Farklı Bir Şekilde Okul" programı gibi programlara katılım</a:t>
            </a:r>
            <a:r>
              <a:rPr lang="tr-TR" sz="1800" dirty="0" smtClean="0"/>
              <a:t>.</a:t>
            </a:r>
          </a:p>
          <a:p>
            <a:pPr marL="114300" indent="0" algn="just">
              <a:buNone/>
            </a:pPr>
            <a:endParaRPr lang="tr-TR" noProof="0" dirty="0"/>
          </a:p>
        </p:txBody>
      </p:sp>
    </p:spTree>
    <p:extLst>
      <p:ext uri="{BB962C8B-B14F-4D97-AF65-F5344CB8AC3E}">
        <p14:creationId xmlns:p14="http://schemas.microsoft.com/office/powerpoint/2010/main" val="3635291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799" y="505678"/>
            <a:ext cx="7793355" cy="780197"/>
          </a:xfrm>
        </p:spPr>
        <p:txBody>
          <a:bodyPr>
            <a:normAutofit/>
          </a:bodyPr>
          <a:lstStyle/>
          <a:p>
            <a:pPr algn="ctr"/>
            <a:r>
              <a:rPr lang="tr-TR" sz="2900" dirty="0">
                <a:solidFill>
                  <a:srgbClr val="002060"/>
                </a:solidFill>
                <a:latin typeface="Cambria"/>
                <a:ea typeface="Times New Roman"/>
                <a:cs typeface="Times New Roman"/>
              </a:rPr>
              <a:t>Gençlik Eğitiminde modülün önemi</a:t>
            </a:r>
            <a:endParaRPr lang="tr-TR" sz="29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41862" y="1222597"/>
            <a:ext cx="4937760" cy="736282"/>
          </a:xfrm>
        </p:spPr>
        <p:txBody>
          <a:bodyPr/>
          <a:lstStyle/>
          <a:p>
            <a:r>
              <a:rPr lang="tr-TR" b="1" dirty="0"/>
              <a:t>Çevre Eğitiminin İhtiyacı</a:t>
            </a:r>
            <a:endParaRPr lang="tr-TR" noProof="0" dirty="0"/>
          </a:p>
        </p:txBody>
      </p:sp>
      <p:sp>
        <p:nvSpPr>
          <p:cNvPr id="4" name="Metin Yer Tutucusu 3"/>
          <p:cNvSpPr>
            <a:spLocks noGrp="1"/>
          </p:cNvSpPr>
          <p:nvPr>
            <p:ph type="body" idx="2"/>
          </p:nvPr>
        </p:nvSpPr>
        <p:spPr>
          <a:xfrm>
            <a:off x="1069571" y="2111278"/>
            <a:ext cx="4937760" cy="3832321"/>
          </a:xfrm>
        </p:spPr>
        <p:txBody>
          <a:bodyPr>
            <a:normAutofit lnSpcReduction="10000"/>
          </a:bodyPr>
          <a:lstStyle/>
          <a:p>
            <a:pPr marL="114300" indent="0">
              <a:buNone/>
            </a:pPr>
            <a:r>
              <a:rPr lang="tr-TR" dirty="0"/>
              <a:t>• Eğitim kurumları sürdürülebilir bir gelecek inşa etmede hayati bir rol oynamaktadır</a:t>
            </a:r>
            <a:r>
              <a:rPr lang="tr-TR" dirty="0" smtClean="0"/>
              <a:t>.</a:t>
            </a:r>
          </a:p>
          <a:p>
            <a:pPr marL="114300" indent="0">
              <a:buNone/>
            </a:pPr>
            <a:r>
              <a:rPr lang="tr-TR" dirty="0" smtClean="0"/>
              <a:t>• </a:t>
            </a:r>
            <a:r>
              <a:rPr lang="tr-TR" dirty="0"/>
              <a:t>Öğrencilerin ve öğretmenlerin çevre krizini ve çözümlerini anlamaları gerekmektedir</a:t>
            </a:r>
            <a:r>
              <a:rPr lang="tr-TR" dirty="0" smtClean="0"/>
              <a:t>.</a:t>
            </a:r>
          </a:p>
          <a:p>
            <a:pPr marL="114300" indent="0">
              <a:buNone/>
            </a:pPr>
            <a:r>
              <a:rPr lang="tr-TR" dirty="0" smtClean="0"/>
              <a:t>• </a:t>
            </a:r>
            <a:r>
              <a:rPr lang="tr-TR" dirty="0"/>
              <a:t>Çevre eğitimi aşağıdaki yollarla sürdürülebilir bir yaşam tarzını teşvik eder</a:t>
            </a:r>
            <a:r>
              <a:rPr lang="tr-TR" dirty="0" smtClean="0"/>
              <a:t>:</a:t>
            </a:r>
          </a:p>
          <a:p>
            <a:pPr>
              <a:buFont typeface="Wingdings" pitchFamily="2" charset="2"/>
              <a:buChar char="q"/>
            </a:pPr>
            <a:r>
              <a:rPr lang="tr-TR" dirty="0" smtClean="0"/>
              <a:t>Eko-sosyal </a:t>
            </a:r>
            <a:r>
              <a:rPr lang="tr-TR" dirty="0"/>
              <a:t>becerilerin </a:t>
            </a:r>
            <a:r>
              <a:rPr lang="tr-TR" dirty="0" err="1"/>
              <a:t>geliştirilmesio</a:t>
            </a:r>
            <a:r>
              <a:rPr lang="tr-TR" dirty="0"/>
              <a:t> Sürdürülebilir okul </a:t>
            </a:r>
            <a:r>
              <a:rPr lang="tr-TR" dirty="0" smtClean="0"/>
              <a:t>ortamı</a:t>
            </a:r>
          </a:p>
          <a:p>
            <a:pPr>
              <a:buFont typeface="Wingdings" pitchFamily="2" charset="2"/>
              <a:buChar char="q"/>
            </a:pPr>
            <a:r>
              <a:rPr lang="tr-TR" dirty="0" smtClean="0"/>
              <a:t>Çevreyi </a:t>
            </a:r>
            <a:r>
              <a:rPr lang="tr-TR" dirty="0" err="1"/>
              <a:t>korumako</a:t>
            </a:r>
            <a:r>
              <a:rPr lang="tr-TR" dirty="0"/>
              <a:t> Döngüsel ekonomi </a:t>
            </a:r>
            <a:r>
              <a:rPr lang="tr-TR" dirty="0" smtClean="0"/>
              <a:t>becerileri</a:t>
            </a:r>
          </a:p>
          <a:p>
            <a:pPr>
              <a:buFont typeface="Wingdings" pitchFamily="2" charset="2"/>
              <a:buChar char="q"/>
            </a:pPr>
            <a:r>
              <a:rPr lang="tr-TR" dirty="0" smtClean="0"/>
              <a:t>Sürdürülebilir </a:t>
            </a:r>
            <a:r>
              <a:rPr lang="tr-TR" dirty="0"/>
              <a:t>yaşam tarzı ve kültür</a:t>
            </a:r>
            <a:endParaRPr lang="tr-TR" noProof="0" dirty="0"/>
          </a:p>
        </p:txBody>
      </p:sp>
      <p:sp>
        <p:nvSpPr>
          <p:cNvPr id="5" name="Metin Yer Tutucusu 4"/>
          <p:cNvSpPr>
            <a:spLocks noGrp="1"/>
          </p:cNvSpPr>
          <p:nvPr>
            <p:ph type="body" idx="3"/>
          </p:nvPr>
        </p:nvSpPr>
        <p:spPr>
          <a:xfrm>
            <a:off x="6134793" y="1208743"/>
            <a:ext cx="4937760" cy="736282"/>
          </a:xfrm>
        </p:spPr>
        <p:txBody>
          <a:bodyPr>
            <a:normAutofit/>
          </a:bodyPr>
          <a:lstStyle/>
          <a:p>
            <a:r>
              <a:rPr lang="tr-TR" b="1" dirty="0" smtClean="0"/>
              <a:t>Bilgili </a:t>
            </a:r>
            <a:r>
              <a:rPr lang="tr-TR" b="1" dirty="0"/>
              <a:t>Vatandaşların Güçlendirilmesi</a:t>
            </a:r>
            <a:endParaRPr lang="tr-TR" dirty="0"/>
          </a:p>
        </p:txBody>
      </p:sp>
      <p:sp>
        <p:nvSpPr>
          <p:cNvPr id="6" name="Metin Yer Tutucusu 5"/>
          <p:cNvSpPr>
            <a:spLocks noGrp="1"/>
          </p:cNvSpPr>
          <p:nvPr>
            <p:ph type="body" idx="4"/>
          </p:nvPr>
        </p:nvSpPr>
        <p:spPr>
          <a:xfrm>
            <a:off x="6217920" y="2133600"/>
            <a:ext cx="4937760" cy="3826934"/>
          </a:xfrm>
        </p:spPr>
        <p:txBody>
          <a:bodyPr>
            <a:normAutofit lnSpcReduction="10000"/>
          </a:bodyPr>
          <a:lstStyle/>
          <a:p>
            <a:pPr lvl="0"/>
            <a:r>
              <a:rPr lang="tr-TR" dirty="0"/>
              <a:t>• Çevre okuryazarlığı modülü gençlerin eğitimi için çok önemlidir</a:t>
            </a:r>
            <a:r>
              <a:rPr lang="tr-TR" dirty="0" smtClean="0"/>
              <a:t>.</a:t>
            </a:r>
          </a:p>
          <a:p>
            <a:pPr lvl="0"/>
            <a:r>
              <a:rPr lang="tr-TR" dirty="0" smtClean="0"/>
              <a:t>• </a:t>
            </a:r>
            <a:r>
              <a:rPr lang="tr-TR" dirty="0"/>
              <a:t>Gençler iklim değişikliği ve biyolojik çeşitlilik kaybı gibi çevresel sorunlarla karşı karşıyadır</a:t>
            </a:r>
            <a:r>
              <a:rPr lang="tr-TR" dirty="0" smtClean="0"/>
              <a:t>.</a:t>
            </a:r>
          </a:p>
          <a:p>
            <a:pPr lvl="0"/>
            <a:r>
              <a:rPr lang="tr-TR" dirty="0" smtClean="0"/>
              <a:t>• </a:t>
            </a:r>
            <a:r>
              <a:rPr lang="tr-TR" dirty="0"/>
              <a:t>Çevre okuryazarlığı onlara aşağıdaki araçları sağlar</a:t>
            </a:r>
            <a:r>
              <a:rPr lang="tr-TR" dirty="0" smtClean="0"/>
              <a:t>:</a:t>
            </a:r>
          </a:p>
          <a:p>
            <a:pPr lvl="0">
              <a:buFont typeface="Wingdings" pitchFamily="2" charset="2"/>
              <a:buChar char="q"/>
            </a:pPr>
            <a:r>
              <a:rPr lang="tr-TR" dirty="0"/>
              <a:t>Çevresel bilgileri eleştirel bir şekilde analiz </a:t>
            </a:r>
            <a:r>
              <a:rPr lang="tr-TR" dirty="0" smtClean="0"/>
              <a:t>edin</a:t>
            </a:r>
          </a:p>
          <a:p>
            <a:pPr lvl="0">
              <a:buFont typeface="Wingdings" pitchFamily="2" charset="2"/>
              <a:buChar char="q"/>
            </a:pPr>
            <a:r>
              <a:rPr lang="tr-TR" dirty="0" smtClean="0"/>
              <a:t>Çevre </a:t>
            </a:r>
            <a:r>
              <a:rPr lang="tr-TR" dirty="0"/>
              <a:t>sorunlarına ilişkin bilinçli bakış açıları geliştirmek</a:t>
            </a:r>
            <a:endParaRPr lang="tr-TR" noProof="0" dirty="0"/>
          </a:p>
        </p:txBody>
      </p:sp>
    </p:spTree>
    <p:extLst>
      <p:ext uri="{BB962C8B-B14F-4D97-AF65-F5344CB8AC3E}">
        <p14:creationId xmlns:p14="http://schemas.microsoft.com/office/powerpoint/2010/main" val="2183147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61392" y="300416"/>
            <a:ext cx="4937760" cy="736282"/>
          </a:xfrm>
        </p:spPr>
        <p:txBody>
          <a:bodyPr/>
          <a:lstStyle/>
          <a:p>
            <a:r>
              <a:rPr lang="tr-TR" b="1" dirty="0"/>
              <a:t>Eylem ve Ajansın Teşvik Edilmesi</a:t>
            </a:r>
            <a:endParaRPr lang="tr-TR" noProof="0" dirty="0"/>
          </a:p>
        </p:txBody>
      </p:sp>
      <p:sp>
        <p:nvSpPr>
          <p:cNvPr id="4" name="Metin Yer Tutucusu 3"/>
          <p:cNvSpPr>
            <a:spLocks noGrp="1"/>
          </p:cNvSpPr>
          <p:nvPr>
            <p:ph type="body" idx="2"/>
          </p:nvPr>
        </p:nvSpPr>
        <p:spPr>
          <a:xfrm>
            <a:off x="1097280" y="1108364"/>
            <a:ext cx="4937760" cy="4852170"/>
          </a:xfrm>
        </p:spPr>
        <p:txBody>
          <a:bodyPr/>
          <a:lstStyle/>
          <a:p>
            <a:pPr marL="114300" indent="0">
              <a:buNone/>
            </a:pPr>
            <a:r>
              <a:rPr lang="tr-TR" dirty="0"/>
              <a:t>Modül aşağıdaki yollarla bilgi edinmenin ötesine geçer</a:t>
            </a:r>
            <a:r>
              <a:rPr lang="tr-TR" dirty="0" smtClean="0"/>
              <a:t>:</a:t>
            </a:r>
          </a:p>
          <a:p>
            <a:pPr>
              <a:buFont typeface="Wingdings" pitchFamily="2" charset="2"/>
              <a:buChar char="§"/>
            </a:pPr>
            <a:r>
              <a:rPr lang="tr-TR" dirty="0" smtClean="0"/>
              <a:t>Eleştirel </a:t>
            </a:r>
            <a:r>
              <a:rPr lang="tr-TR" dirty="0"/>
              <a:t>düşünme becerilerinin öneminin </a:t>
            </a:r>
            <a:r>
              <a:rPr lang="tr-TR" dirty="0" smtClean="0"/>
              <a:t>vurgulanması</a:t>
            </a:r>
          </a:p>
          <a:p>
            <a:pPr>
              <a:buFont typeface="Wingdings" pitchFamily="2" charset="2"/>
              <a:buChar char="§"/>
            </a:pPr>
            <a:r>
              <a:rPr lang="tr-TR" dirty="0" smtClean="0"/>
              <a:t>Gençlerin </a:t>
            </a:r>
            <a:r>
              <a:rPr lang="tr-TR" dirty="0"/>
              <a:t>çevresel bilgilerde gezinmesini </a:t>
            </a:r>
            <a:r>
              <a:rPr lang="tr-TR" dirty="0" smtClean="0"/>
              <a:t>sağlamak</a:t>
            </a:r>
          </a:p>
          <a:p>
            <a:pPr>
              <a:buFont typeface="Wingdings" pitchFamily="2" charset="2"/>
              <a:buChar char="§"/>
            </a:pPr>
            <a:r>
              <a:rPr lang="tr-TR" dirty="0" smtClean="0"/>
              <a:t>Empatiyi </a:t>
            </a:r>
            <a:r>
              <a:rPr lang="tr-TR" dirty="0"/>
              <a:t>ve küresel vatandaşlık duygusunu </a:t>
            </a:r>
            <a:r>
              <a:rPr lang="tr-TR" dirty="0" smtClean="0"/>
              <a:t>geliştirmek</a:t>
            </a:r>
          </a:p>
          <a:p>
            <a:pPr>
              <a:buFont typeface="Wingdings" pitchFamily="2" charset="2"/>
              <a:buChar char="§"/>
            </a:pPr>
            <a:r>
              <a:rPr lang="tr-TR" dirty="0" smtClean="0"/>
              <a:t>Çevre </a:t>
            </a:r>
            <a:r>
              <a:rPr lang="tr-TR" dirty="0"/>
              <a:t>okuryazarlığının çevre yanlısı davranışlar üzerindeki etkisini anlamak</a:t>
            </a:r>
            <a:endParaRPr lang="tr-TR" noProof="0" dirty="0"/>
          </a:p>
        </p:txBody>
      </p:sp>
      <p:sp>
        <p:nvSpPr>
          <p:cNvPr id="5" name="Metin Yer Tutucusu 4"/>
          <p:cNvSpPr>
            <a:spLocks noGrp="1"/>
          </p:cNvSpPr>
          <p:nvPr>
            <p:ph type="body" idx="3"/>
          </p:nvPr>
        </p:nvSpPr>
        <p:spPr>
          <a:xfrm>
            <a:off x="6120938" y="294343"/>
            <a:ext cx="4937760" cy="736282"/>
          </a:xfrm>
        </p:spPr>
        <p:txBody>
          <a:bodyPr/>
          <a:lstStyle/>
          <a:p>
            <a:r>
              <a:rPr lang="tr-TR" b="1" dirty="0"/>
              <a:t>Sürdürülebilir Bir Gelecek İnşa Etmek</a:t>
            </a:r>
            <a:endParaRPr lang="tr-TR" noProof="0" dirty="0"/>
          </a:p>
        </p:txBody>
      </p:sp>
      <p:sp>
        <p:nvSpPr>
          <p:cNvPr id="6" name="Metin Yer Tutucusu 5"/>
          <p:cNvSpPr>
            <a:spLocks noGrp="1"/>
          </p:cNvSpPr>
          <p:nvPr>
            <p:ph type="body" idx="4"/>
          </p:nvPr>
        </p:nvSpPr>
        <p:spPr>
          <a:xfrm>
            <a:off x="6217920" y="1011382"/>
            <a:ext cx="4937760" cy="4949152"/>
          </a:xfrm>
        </p:spPr>
        <p:txBody>
          <a:bodyPr>
            <a:normAutofit fontScale="92500" lnSpcReduction="10000"/>
          </a:bodyPr>
          <a:lstStyle/>
          <a:p>
            <a:r>
              <a:rPr lang="tr-TR" dirty="0"/>
              <a:t>• Gençler, yeniliği teşvik edecek enerji ve idealizmle değişimin güçlü katalizörleridir</a:t>
            </a:r>
            <a:r>
              <a:rPr lang="tr-TR" dirty="0" smtClean="0"/>
              <a:t>.</a:t>
            </a:r>
          </a:p>
          <a:p>
            <a:r>
              <a:rPr lang="tr-TR" dirty="0" smtClean="0"/>
              <a:t>• </a:t>
            </a:r>
            <a:r>
              <a:rPr lang="tr-TR" dirty="0"/>
              <a:t>Modül, tutkuyu eyleme dönüştürmek için çevre okuryazarlığını ve eylemlilik duygusunu teşvik eder</a:t>
            </a:r>
            <a:r>
              <a:rPr lang="tr-TR" dirty="0" smtClean="0"/>
              <a:t>.</a:t>
            </a:r>
          </a:p>
          <a:p>
            <a:r>
              <a:rPr lang="tr-TR" dirty="0" smtClean="0"/>
              <a:t>• </a:t>
            </a:r>
            <a:r>
              <a:rPr lang="tr-TR" dirty="0"/>
              <a:t>Videolar ve bölgesel materyaller gibi sağlanan </a:t>
            </a:r>
            <a:r>
              <a:rPr lang="tr-TR" dirty="0" smtClean="0"/>
              <a:t>kaynaklar:</a:t>
            </a:r>
          </a:p>
          <a:p>
            <a:pPr>
              <a:buFont typeface="Wingdings" pitchFamily="2" charset="2"/>
              <a:buChar char="§"/>
            </a:pPr>
            <a:r>
              <a:rPr lang="tr-TR" dirty="0" smtClean="0"/>
              <a:t>Gençleri </a:t>
            </a:r>
            <a:r>
              <a:rPr lang="tr-TR" dirty="0"/>
              <a:t>çevre sorunlarıyla ilgilenmeye motive </a:t>
            </a:r>
            <a:r>
              <a:rPr lang="tr-TR" dirty="0" smtClean="0"/>
              <a:t>etmek</a:t>
            </a:r>
          </a:p>
          <a:p>
            <a:pPr>
              <a:buFont typeface="Wingdings" pitchFamily="2" charset="2"/>
              <a:buChar char="§"/>
            </a:pPr>
            <a:r>
              <a:rPr lang="tr-TR" dirty="0" smtClean="0"/>
              <a:t>Harekete </a:t>
            </a:r>
            <a:r>
              <a:rPr lang="tr-TR" dirty="0"/>
              <a:t>geçmek için değerli bir bölgesel bağlam </a:t>
            </a:r>
            <a:r>
              <a:rPr lang="tr-TR" dirty="0" smtClean="0"/>
              <a:t>sunmak</a:t>
            </a:r>
          </a:p>
          <a:p>
            <a:r>
              <a:rPr lang="tr-TR" dirty="0"/>
              <a:t>• Gençleri güçlendirerek geleceğin liderlerine ve gezegenin sağlığına yatırım yapıyoruz</a:t>
            </a:r>
            <a:r>
              <a:rPr lang="tr-TR" dirty="0" smtClean="0"/>
              <a:t>.</a:t>
            </a:r>
          </a:p>
          <a:p>
            <a:r>
              <a:rPr lang="tr-TR" dirty="0" smtClean="0"/>
              <a:t>• </a:t>
            </a:r>
            <a:r>
              <a:rPr lang="tr-TR" dirty="0"/>
              <a:t>Bu modül daha sürdürülebilir bir gelecek inşa etme yolunda önemli bir adımdır.</a:t>
            </a:r>
            <a:r>
              <a:rPr lang="tr-TR" noProof="0" dirty="0" smtClean="0"/>
              <a:t>.</a:t>
            </a:r>
          </a:p>
          <a:p>
            <a:endParaRPr lang="tr-TR" noProof="0" dirty="0"/>
          </a:p>
        </p:txBody>
      </p:sp>
    </p:spTree>
    <p:extLst>
      <p:ext uri="{BB962C8B-B14F-4D97-AF65-F5344CB8AC3E}">
        <p14:creationId xmlns:p14="http://schemas.microsoft.com/office/powerpoint/2010/main" val="73928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1135" y="300459"/>
            <a:ext cx="10058400" cy="807906"/>
          </a:xfrm>
        </p:spPr>
        <p:txBody>
          <a:bodyPr>
            <a:normAutofit/>
          </a:bodyPr>
          <a:lstStyle/>
          <a:p>
            <a:pPr algn="ctr"/>
            <a:r>
              <a:rPr lang="tr-TR" sz="2900" dirty="0">
                <a:solidFill>
                  <a:srgbClr val="002060"/>
                </a:solidFill>
                <a:latin typeface="Cambria"/>
                <a:ea typeface="Times New Roman"/>
                <a:cs typeface="Times New Roman"/>
              </a:rPr>
              <a:t>Modül içeriğine yönelik uygulama faaliyetleri</a:t>
            </a:r>
            <a:endParaRPr lang="tr-TR" sz="29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69571" y="1153325"/>
            <a:ext cx="4937760" cy="736282"/>
          </a:xfrm>
        </p:spPr>
        <p:txBody>
          <a:bodyPr/>
          <a:lstStyle/>
          <a:p>
            <a:r>
              <a:rPr lang="tr-TR" b="1" dirty="0"/>
              <a:t>Yeşil Hafta - Doğayı Eylem Yoluyla Sevin</a:t>
            </a:r>
            <a:endParaRPr lang="tr-TR" b="1" noProof="0" dirty="0"/>
          </a:p>
        </p:txBody>
      </p:sp>
      <p:sp>
        <p:nvSpPr>
          <p:cNvPr id="4" name="Metin Yer Tutucusu 3"/>
          <p:cNvSpPr>
            <a:spLocks noGrp="1"/>
          </p:cNvSpPr>
          <p:nvPr>
            <p:ph type="body" idx="2"/>
          </p:nvPr>
        </p:nvSpPr>
        <p:spPr>
          <a:xfrm>
            <a:off x="1111135" y="1911927"/>
            <a:ext cx="4937760" cy="4062462"/>
          </a:xfrm>
        </p:spPr>
        <p:txBody>
          <a:bodyPr>
            <a:normAutofit/>
          </a:bodyPr>
          <a:lstStyle/>
          <a:p>
            <a:r>
              <a:rPr lang="tr-TR" dirty="0"/>
              <a:t>• Doğa sevgisi takdirin ötesine geçer. Onu korumak için harekete geçmek gerekir</a:t>
            </a:r>
            <a:r>
              <a:rPr lang="tr-TR" dirty="0" smtClean="0"/>
              <a:t>.</a:t>
            </a:r>
          </a:p>
          <a:p>
            <a:r>
              <a:rPr lang="tr-TR" dirty="0" smtClean="0"/>
              <a:t>• </a:t>
            </a:r>
            <a:r>
              <a:rPr lang="tr-TR" dirty="0"/>
              <a:t>Yeşil Hafta, Romanya okullarında yaygın bir eğitim programıdır</a:t>
            </a:r>
            <a:r>
              <a:rPr lang="tr-TR" dirty="0" smtClean="0"/>
              <a:t>.</a:t>
            </a:r>
          </a:p>
          <a:p>
            <a:r>
              <a:rPr lang="tr-TR" dirty="0" smtClean="0"/>
              <a:t>• </a:t>
            </a:r>
            <a:r>
              <a:rPr lang="tr-TR" dirty="0"/>
              <a:t>Çevre bilincini teşvik eder ve sorumlu davranışı teşvik eder</a:t>
            </a:r>
            <a:r>
              <a:rPr lang="tr-TR" dirty="0" smtClean="0"/>
              <a:t>.</a:t>
            </a:r>
          </a:p>
          <a:p>
            <a:r>
              <a:rPr lang="tr-TR" dirty="0" smtClean="0"/>
              <a:t>• </a:t>
            </a:r>
            <a:r>
              <a:rPr lang="tr-TR" dirty="0"/>
              <a:t>Yeşil Hafta zorluklar ve fırsatlar sunuyor</a:t>
            </a:r>
            <a:r>
              <a:rPr lang="tr-TR" dirty="0" smtClean="0"/>
              <a:t>:</a:t>
            </a:r>
          </a:p>
          <a:p>
            <a:pPr>
              <a:buFont typeface="Wingdings" pitchFamily="2" charset="2"/>
              <a:buChar char="Ø"/>
            </a:pPr>
            <a:r>
              <a:rPr lang="tr-TR" dirty="0" smtClean="0"/>
              <a:t>Zorluk</a:t>
            </a:r>
            <a:r>
              <a:rPr lang="tr-TR" dirty="0"/>
              <a:t>: Geleneksel olmayan etkinliklerin düzenlenmesi</a:t>
            </a:r>
            <a:r>
              <a:rPr lang="tr-TR" dirty="0" smtClean="0"/>
              <a:t>.</a:t>
            </a:r>
          </a:p>
          <a:p>
            <a:pPr>
              <a:buFont typeface="Wingdings" pitchFamily="2" charset="2"/>
              <a:buChar char="Ø"/>
            </a:pPr>
            <a:r>
              <a:rPr lang="tr-TR" dirty="0" smtClean="0"/>
              <a:t>Fırsat</a:t>
            </a:r>
            <a:r>
              <a:rPr lang="tr-TR" dirty="0"/>
              <a:t>: Alternatif öğrenme deneyimleri sağlayın.</a:t>
            </a:r>
            <a:endParaRPr lang="tr-TR" noProof="0" dirty="0"/>
          </a:p>
        </p:txBody>
      </p:sp>
      <p:sp>
        <p:nvSpPr>
          <p:cNvPr id="5" name="Metin Yer Tutucusu 4"/>
          <p:cNvSpPr>
            <a:spLocks noGrp="1"/>
          </p:cNvSpPr>
          <p:nvPr>
            <p:ph type="body" idx="3"/>
          </p:nvPr>
        </p:nvSpPr>
        <p:spPr>
          <a:xfrm>
            <a:off x="6204066" y="1139470"/>
            <a:ext cx="4937760" cy="736282"/>
          </a:xfrm>
        </p:spPr>
        <p:txBody>
          <a:bodyPr>
            <a:normAutofit lnSpcReduction="10000"/>
          </a:bodyPr>
          <a:lstStyle/>
          <a:p>
            <a:r>
              <a:rPr lang="tr-TR" b="1" dirty="0"/>
              <a:t>Yeşil Hafta Etkinlikleri - Öğrencilerin İlgisini Çekmek</a:t>
            </a:r>
            <a:endParaRPr lang="tr-TR" b="1" noProof="0" dirty="0"/>
          </a:p>
        </p:txBody>
      </p:sp>
      <p:sp>
        <p:nvSpPr>
          <p:cNvPr id="6" name="Metin Yer Tutucusu 5"/>
          <p:cNvSpPr>
            <a:spLocks noGrp="1"/>
          </p:cNvSpPr>
          <p:nvPr>
            <p:ph type="body" idx="4"/>
          </p:nvPr>
        </p:nvSpPr>
        <p:spPr>
          <a:xfrm>
            <a:off x="6217920" y="1953491"/>
            <a:ext cx="4937760" cy="4007043"/>
          </a:xfrm>
        </p:spPr>
        <p:txBody>
          <a:bodyPr>
            <a:normAutofit fontScale="70000" lnSpcReduction="20000"/>
          </a:bodyPr>
          <a:lstStyle/>
          <a:p>
            <a:pPr algn="just"/>
            <a:r>
              <a:rPr lang="tr-TR" dirty="0"/>
              <a:t>• </a:t>
            </a:r>
            <a:r>
              <a:rPr lang="tr-TR" dirty="0" smtClean="0"/>
              <a:t>Faaliyetler:</a:t>
            </a:r>
          </a:p>
          <a:p>
            <a:pPr algn="just">
              <a:buFont typeface="Wingdings" pitchFamily="2" charset="2"/>
              <a:buChar char="§"/>
            </a:pPr>
            <a:r>
              <a:rPr lang="tr-TR" dirty="0" smtClean="0"/>
              <a:t>Okul </a:t>
            </a:r>
            <a:r>
              <a:rPr lang="tr-TR" dirty="0"/>
              <a:t>alanını temizleyin - Temizliği ve çevreye saygıyı teşvik edin</a:t>
            </a:r>
            <a:r>
              <a:rPr lang="tr-TR" dirty="0" smtClean="0"/>
              <a:t>.</a:t>
            </a:r>
          </a:p>
          <a:p>
            <a:pPr algn="just">
              <a:buFont typeface="Wingdings" pitchFamily="2" charset="2"/>
              <a:buChar char="§"/>
            </a:pPr>
            <a:r>
              <a:rPr lang="tr-TR" dirty="0" smtClean="0"/>
              <a:t>Ağaç </a:t>
            </a:r>
            <a:r>
              <a:rPr lang="tr-TR" dirty="0"/>
              <a:t>veya çiçek dikin - Çevreye ve bitkilerin önemine özen gösterilmesini teşvik edin</a:t>
            </a:r>
            <a:r>
              <a:rPr lang="tr-TR" dirty="0" smtClean="0"/>
              <a:t>.</a:t>
            </a:r>
          </a:p>
          <a:p>
            <a:pPr algn="just">
              <a:buFont typeface="Wingdings" pitchFamily="2" charset="2"/>
              <a:buChar char="§"/>
            </a:pPr>
            <a:r>
              <a:rPr lang="tr-TR" dirty="0" smtClean="0"/>
              <a:t>Bir </a:t>
            </a:r>
            <a:r>
              <a:rPr lang="tr-TR" dirty="0"/>
              <a:t>geri dönüşüm istasyonunu ziyaret edin - Geri dönüşüm süreçleri ve uygun geri dönüşüm hakkında bilgi edinin</a:t>
            </a:r>
            <a:r>
              <a:rPr lang="tr-TR" dirty="0" smtClean="0"/>
              <a:t>.</a:t>
            </a:r>
          </a:p>
          <a:p>
            <a:pPr algn="just">
              <a:buFont typeface="Wingdings" pitchFamily="2" charset="2"/>
              <a:buChar char="§"/>
            </a:pPr>
            <a:r>
              <a:rPr lang="tr-TR" dirty="0" smtClean="0"/>
              <a:t>Geri </a:t>
            </a:r>
            <a:r>
              <a:rPr lang="tr-TR" dirty="0"/>
              <a:t>dönüşüm projeleri düzenleyin - Geri dönüştürülmüş malzemelerin kullanımında yaratıcılığı teşvik edin</a:t>
            </a:r>
            <a:r>
              <a:rPr lang="tr-TR" dirty="0" smtClean="0"/>
              <a:t>.</a:t>
            </a:r>
          </a:p>
          <a:p>
            <a:pPr algn="just">
              <a:buFont typeface="Wingdings" pitchFamily="2" charset="2"/>
              <a:buChar char="§"/>
            </a:pPr>
            <a:r>
              <a:rPr lang="tr-TR" dirty="0" smtClean="0"/>
              <a:t>Organik </a:t>
            </a:r>
            <a:r>
              <a:rPr lang="tr-TR" dirty="0"/>
              <a:t>ürün fuarı - Sağlıklı ve sürdürülebilir beslenme alışkanlıklarını teşvik </a:t>
            </a:r>
            <a:r>
              <a:rPr lang="tr-TR" dirty="0" smtClean="0"/>
              <a:t>edin</a:t>
            </a:r>
          </a:p>
          <a:p>
            <a:pPr algn="just">
              <a:buFont typeface="Wingdings" pitchFamily="2" charset="2"/>
              <a:buChar char="§"/>
            </a:pPr>
            <a:r>
              <a:rPr lang="tr-TR" dirty="0" smtClean="0"/>
              <a:t>Çevresel </a:t>
            </a:r>
            <a:r>
              <a:rPr lang="tr-TR" dirty="0"/>
              <a:t>sunumlar - Güncel çevre sorunları hakkında farkındalığı artırın</a:t>
            </a:r>
            <a:r>
              <a:rPr lang="tr-TR" dirty="0" smtClean="0"/>
              <a:t>.</a:t>
            </a:r>
          </a:p>
          <a:p>
            <a:pPr algn="just">
              <a:buFont typeface="Wingdings" pitchFamily="2" charset="2"/>
              <a:buChar char="§"/>
            </a:pPr>
            <a:r>
              <a:rPr lang="tr-TR" dirty="0" smtClean="0"/>
              <a:t>Çevre </a:t>
            </a:r>
            <a:r>
              <a:rPr lang="tr-TR" dirty="0"/>
              <a:t>kampanyalarına katılın - Çevre için harekete geçmeyi teşvik edin.</a:t>
            </a:r>
            <a:endParaRPr lang="tr-TR" noProof="0" dirty="0"/>
          </a:p>
        </p:txBody>
      </p:sp>
    </p:spTree>
    <p:extLst>
      <p:ext uri="{BB962C8B-B14F-4D97-AF65-F5344CB8AC3E}">
        <p14:creationId xmlns:p14="http://schemas.microsoft.com/office/powerpoint/2010/main" val="2239994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041861" y="543725"/>
            <a:ext cx="4937760" cy="736282"/>
          </a:xfrm>
        </p:spPr>
        <p:txBody>
          <a:bodyPr/>
          <a:lstStyle/>
          <a:p>
            <a:r>
              <a:rPr lang="tr-TR" b="1" dirty="0">
                <a:solidFill>
                  <a:srgbClr val="002060"/>
                </a:solidFill>
              </a:rPr>
              <a:t>Yeşil Hafta Etkinlikleri - Konular Arasında</a:t>
            </a:r>
            <a:endParaRPr lang="tr-TR" noProof="0" dirty="0">
              <a:solidFill>
                <a:srgbClr val="002060"/>
              </a:solidFill>
            </a:endParaRPr>
          </a:p>
        </p:txBody>
      </p:sp>
      <p:sp>
        <p:nvSpPr>
          <p:cNvPr id="4" name="Metin Yer Tutucusu 3"/>
          <p:cNvSpPr>
            <a:spLocks noGrp="1"/>
          </p:cNvSpPr>
          <p:nvPr>
            <p:ph type="body" idx="2"/>
          </p:nvPr>
        </p:nvSpPr>
        <p:spPr>
          <a:xfrm>
            <a:off x="1097280" y="1316182"/>
            <a:ext cx="4937760" cy="4644352"/>
          </a:xfrm>
        </p:spPr>
        <p:txBody>
          <a:bodyPr/>
          <a:lstStyle/>
          <a:p>
            <a:pPr marL="114300" indent="0">
              <a:buNone/>
            </a:pPr>
            <a:r>
              <a:rPr lang="tr-TR" b="1" dirty="0"/>
              <a:t>Dil ve Yabancı Diller</a:t>
            </a:r>
            <a:r>
              <a:rPr lang="tr-TR" b="1" dirty="0" smtClean="0"/>
              <a:t>:</a:t>
            </a:r>
          </a:p>
          <a:p>
            <a:pPr>
              <a:buFont typeface="Wingdings" pitchFamily="2" charset="2"/>
              <a:buChar char="§"/>
            </a:pPr>
            <a:r>
              <a:rPr lang="tr-TR" dirty="0" smtClean="0"/>
              <a:t>Çevre </a:t>
            </a:r>
            <a:r>
              <a:rPr lang="tr-TR" dirty="0"/>
              <a:t>koruma ile ilgili makaleler yazın</a:t>
            </a:r>
            <a:r>
              <a:rPr lang="tr-TR" dirty="0" smtClean="0"/>
              <a:t>.</a:t>
            </a:r>
          </a:p>
          <a:p>
            <a:pPr>
              <a:buFont typeface="Wingdings" pitchFamily="2" charset="2"/>
              <a:buChar char="§"/>
            </a:pPr>
            <a:r>
              <a:rPr lang="tr-TR" dirty="0" smtClean="0"/>
              <a:t>Çevresel </a:t>
            </a:r>
            <a:r>
              <a:rPr lang="tr-TR" dirty="0"/>
              <a:t>konularda rol oynama ve tartışmalar</a:t>
            </a:r>
            <a:r>
              <a:rPr lang="tr-TR" dirty="0" smtClean="0"/>
              <a:t>.</a:t>
            </a:r>
          </a:p>
          <a:p>
            <a:pPr>
              <a:buFont typeface="Wingdings" pitchFamily="2" charset="2"/>
              <a:buChar char="§"/>
            </a:pPr>
            <a:r>
              <a:rPr lang="tr-TR" dirty="0" smtClean="0"/>
              <a:t>Çevre </a:t>
            </a:r>
            <a:r>
              <a:rPr lang="tr-TR" dirty="0"/>
              <a:t>literatürünü okuyun ve analiz edin</a:t>
            </a:r>
            <a:r>
              <a:rPr lang="tr-TR" dirty="0" smtClean="0"/>
              <a:t>.</a:t>
            </a:r>
          </a:p>
          <a:p>
            <a:pPr>
              <a:buFont typeface="Wingdings" pitchFamily="2" charset="2"/>
              <a:buChar char="§"/>
            </a:pPr>
            <a:r>
              <a:rPr lang="tr-TR" dirty="0" smtClean="0"/>
              <a:t>Çevresel </a:t>
            </a:r>
            <a:r>
              <a:rPr lang="tr-TR" dirty="0"/>
              <a:t>konularda kültürel alışverişler</a:t>
            </a:r>
            <a:r>
              <a:rPr lang="tr-TR" dirty="0" smtClean="0"/>
              <a:t>.</a:t>
            </a:r>
          </a:p>
          <a:p>
            <a:pPr>
              <a:buFont typeface="Wingdings" pitchFamily="2" charset="2"/>
              <a:buChar char="§"/>
            </a:pPr>
            <a:r>
              <a:rPr lang="tr-TR" dirty="0" smtClean="0"/>
              <a:t>Çevresel </a:t>
            </a:r>
            <a:r>
              <a:rPr lang="tr-TR" dirty="0"/>
              <a:t>filmleri ve belgeselleri izleyin ve tartışın.</a:t>
            </a:r>
            <a:endParaRPr lang="tr-TR" noProof="0" dirty="0"/>
          </a:p>
        </p:txBody>
      </p:sp>
      <p:sp>
        <p:nvSpPr>
          <p:cNvPr id="6" name="Metin Yer Tutucusu 5"/>
          <p:cNvSpPr>
            <a:spLocks noGrp="1"/>
          </p:cNvSpPr>
          <p:nvPr>
            <p:ph type="body" idx="4"/>
          </p:nvPr>
        </p:nvSpPr>
        <p:spPr>
          <a:xfrm>
            <a:off x="6273338" y="1030626"/>
            <a:ext cx="4937760" cy="3378200"/>
          </a:xfrm>
        </p:spPr>
        <p:txBody>
          <a:bodyPr>
            <a:normAutofit fontScale="77500" lnSpcReduction="20000"/>
          </a:bodyPr>
          <a:lstStyle/>
          <a:p>
            <a:endParaRPr lang="tr-TR" noProof="0" dirty="0"/>
          </a:p>
          <a:p>
            <a:pPr marL="742950" lvl="1" indent="-285750">
              <a:lnSpc>
                <a:spcPct val="115000"/>
              </a:lnSpc>
              <a:spcAft>
                <a:spcPts val="1000"/>
              </a:spcAft>
              <a:buSzPts val="1000"/>
              <a:buFont typeface="Courier New"/>
              <a:buChar char="o"/>
              <a:tabLst>
                <a:tab pos="914400" algn="l"/>
              </a:tabLst>
            </a:pPr>
            <a:r>
              <a:rPr lang="tr-TR" sz="1900" b="1" dirty="0">
                <a:cs typeface="Times New Roman"/>
              </a:rPr>
              <a:t>Matematik</a:t>
            </a:r>
            <a:r>
              <a:rPr lang="tr-TR" sz="1900" b="1" dirty="0" smtClean="0">
                <a:cs typeface="Times New Roman"/>
              </a:rPr>
              <a:t>:</a:t>
            </a:r>
            <a:r>
              <a:rPr lang="tr-TR" sz="1900" b="1" noProof="0" dirty="0" smtClean="0">
                <a:cs typeface="Times New Roman"/>
              </a:rPr>
              <a:t> </a:t>
            </a:r>
            <a:endParaRPr lang="tr-TR" sz="1900" b="1" noProof="0" dirty="0">
              <a:cs typeface="Times New Roman"/>
            </a:endParaRPr>
          </a:p>
          <a:p>
            <a:pPr>
              <a:buFont typeface="Wingdings" pitchFamily="2" charset="2"/>
              <a:buChar char="§"/>
            </a:pPr>
            <a:r>
              <a:rPr lang="tr-TR" dirty="0"/>
              <a:t>Hayvan popülasyonlarını ve popülasyon değişikliklerini inceleyin</a:t>
            </a:r>
            <a:r>
              <a:rPr lang="tr-TR" dirty="0" smtClean="0"/>
              <a:t>.</a:t>
            </a:r>
          </a:p>
          <a:p>
            <a:pPr>
              <a:buFont typeface="Wingdings" pitchFamily="2" charset="2"/>
              <a:buChar char="§"/>
            </a:pPr>
            <a:r>
              <a:rPr lang="tr-TR" dirty="0" smtClean="0"/>
              <a:t>Veri </a:t>
            </a:r>
            <a:r>
              <a:rPr lang="tr-TR" dirty="0"/>
              <a:t>toplama ve </a:t>
            </a:r>
            <a:r>
              <a:rPr lang="tr-TR" dirty="0" err="1"/>
              <a:t>grafiklemeyi</a:t>
            </a:r>
            <a:r>
              <a:rPr lang="tr-TR" dirty="0"/>
              <a:t> kullanarak su kalitesi </a:t>
            </a:r>
            <a:r>
              <a:rPr lang="tr-TR" dirty="0" smtClean="0"/>
              <a:t>çalışması</a:t>
            </a:r>
          </a:p>
          <a:p>
            <a:pPr>
              <a:buFont typeface="Wingdings" pitchFamily="2" charset="2"/>
              <a:buChar char="§"/>
            </a:pPr>
            <a:r>
              <a:rPr lang="tr-TR" dirty="0" smtClean="0"/>
              <a:t>Karbon </a:t>
            </a:r>
            <a:r>
              <a:rPr lang="tr-TR" dirty="0"/>
              <a:t>ayak izini hesaplayın ve azaltma yöntemleri önerin</a:t>
            </a:r>
            <a:r>
              <a:rPr lang="tr-TR" dirty="0" smtClean="0"/>
              <a:t>.</a:t>
            </a:r>
          </a:p>
          <a:p>
            <a:pPr>
              <a:buFont typeface="Wingdings" pitchFamily="2" charset="2"/>
              <a:buChar char="§"/>
            </a:pPr>
            <a:r>
              <a:rPr lang="tr-TR" dirty="0" smtClean="0"/>
              <a:t>Sıcaklık</a:t>
            </a:r>
            <a:r>
              <a:rPr lang="tr-TR" dirty="0"/>
              <a:t>, basınç ve yağış verilerini kullanarak hava durumu modellerini analiz edin</a:t>
            </a:r>
            <a:r>
              <a:rPr lang="tr-TR" dirty="0" smtClean="0"/>
              <a:t>.</a:t>
            </a:r>
          </a:p>
          <a:p>
            <a:pPr>
              <a:buFont typeface="Wingdings" pitchFamily="2" charset="2"/>
              <a:buChar char="§"/>
            </a:pPr>
            <a:r>
              <a:rPr lang="tr-TR" dirty="0" smtClean="0"/>
              <a:t>Atık </a:t>
            </a:r>
            <a:r>
              <a:rPr lang="tr-TR" dirty="0"/>
              <a:t>üretimini hesaplayın ve atık azaltma yöntemleri önerin.</a:t>
            </a:r>
            <a:endParaRPr lang="tr-TR" noProof="0" dirty="0"/>
          </a:p>
        </p:txBody>
      </p:sp>
    </p:spTree>
    <p:extLst>
      <p:ext uri="{BB962C8B-B14F-4D97-AF65-F5344CB8AC3E}">
        <p14:creationId xmlns:p14="http://schemas.microsoft.com/office/powerpoint/2010/main" val="1840653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989042" y="518613"/>
            <a:ext cx="4937760" cy="736282"/>
          </a:xfrm>
        </p:spPr>
        <p:txBody>
          <a:bodyPr>
            <a:normAutofit/>
          </a:bodyPr>
          <a:lstStyle/>
          <a:p>
            <a:r>
              <a:rPr lang="tr-TR" sz="2400" b="1" dirty="0">
                <a:solidFill>
                  <a:srgbClr val="002060"/>
                </a:solidFill>
              </a:rPr>
              <a:t>Yeşil Hafta Etkinlikleri - Astronomi</a:t>
            </a:r>
            <a:endParaRPr lang="tr-TR" sz="2400" b="1" noProof="0" dirty="0">
              <a:solidFill>
                <a:srgbClr val="002060"/>
              </a:solidFill>
            </a:endParaRPr>
          </a:p>
        </p:txBody>
      </p:sp>
      <p:sp>
        <p:nvSpPr>
          <p:cNvPr id="4" name="Metin Yer Tutucusu 3"/>
          <p:cNvSpPr>
            <a:spLocks noGrp="1"/>
          </p:cNvSpPr>
          <p:nvPr>
            <p:ph type="body" idx="2"/>
          </p:nvPr>
        </p:nvSpPr>
        <p:spPr>
          <a:xfrm>
            <a:off x="942108" y="1290181"/>
            <a:ext cx="10986655" cy="5321517"/>
          </a:xfrm>
        </p:spPr>
        <p:txBody>
          <a:bodyPr>
            <a:normAutofit/>
          </a:bodyPr>
          <a:lstStyle/>
          <a:p>
            <a:pPr lvl="0" algn="just"/>
            <a:r>
              <a:rPr lang="tr-TR" sz="1900" dirty="0"/>
              <a:t>Pratik astronomiyi Yeşil Haftaya entegre edin</a:t>
            </a:r>
            <a:r>
              <a:rPr lang="tr-TR" sz="1900" dirty="0" smtClean="0"/>
              <a:t>:</a:t>
            </a:r>
          </a:p>
          <a:p>
            <a:pPr lvl="0" algn="just">
              <a:buFont typeface="Wingdings" pitchFamily="2" charset="2"/>
              <a:buChar char="§"/>
            </a:pPr>
            <a:r>
              <a:rPr lang="tr-TR" dirty="0" smtClean="0"/>
              <a:t>Yıldız </a:t>
            </a:r>
            <a:r>
              <a:rPr lang="tr-TR" dirty="0"/>
              <a:t>izleme akşamları - Takımyıldızları, gezegenleri ve gök cisimlerini gözlemleyin</a:t>
            </a:r>
            <a:r>
              <a:rPr lang="tr-TR" dirty="0" smtClean="0"/>
              <a:t>.</a:t>
            </a:r>
          </a:p>
          <a:p>
            <a:pPr lvl="0" algn="just">
              <a:buFont typeface="Wingdings" pitchFamily="2" charset="2"/>
              <a:buChar char="§"/>
            </a:pPr>
            <a:r>
              <a:rPr lang="tr-TR" dirty="0" smtClean="0"/>
              <a:t>Adlarını </a:t>
            </a:r>
            <a:r>
              <a:rPr lang="tr-TR" dirty="0"/>
              <a:t>gök cisimlerinden alan bitkilerin yer aldığı bir "astronomi bahçesi" planlayın</a:t>
            </a:r>
            <a:r>
              <a:rPr lang="tr-TR" dirty="0" smtClean="0"/>
              <a:t>.</a:t>
            </a:r>
          </a:p>
          <a:p>
            <a:pPr lvl="0" algn="just">
              <a:buFont typeface="Wingdings" pitchFamily="2" charset="2"/>
              <a:buChar char="§"/>
            </a:pPr>
            <a:r>
              <a:rPr lang="tr-TR" dirty="0" smtClean="0"/>
              <a:t>Güneş </a:t>
            </a:r>
            <a:r>
              <a:rPr lang="tr-TR" dirty="0"/>
              <a:t>enerjisinin elektriğe dönüşümünü göstermek için güneş modelleri oluşturun</a:t>
            </a:r>
            <a:r>
              <a:rPr lang="tr-TR" dirty="0" smtClean="0"/>
              <a:t>.</a:t>
            </a:r>
          </a:p>
          <a:p>
            <a:pPr lvl="0" algn="just">
              <a:buFont typeface="Wingdings" pitchFamily="2" charset="2"/>
              <a:buChar char="§"/>
            </a:pPr>
            <a:r>
              <a:rPr lang="tr-TR" dirty="0" smtClean="0"/>
              <a:t>Bir </a:t>
            </a:r>
            <a:r>
              <a:rPr lang="tr-TR" dirty="0"/>
              <a:t>projektör ve ekran kullanarak taşınabilir bir planetaryum düzenleyin</a:t>
            </a:r>
            <a:r>
              <a:rPr lang="tr-TR" dirty="0" smtClean="0"/>
              <a:t>.</a:t>
            </a:r>
          </a:p>
          <a:p>
            <a:pPr lvl="0" algn="just">
              <a:buFont typeface="Wingdings" pitchFamily="2" charset="2"/>
              <a:buChar char="§"/>
            </a:pPr>
            <a:r>
              <a:rPr lang="tr-TR" dirty="0" smtClean="0"/>
              <a:t>Geri </a:t>
            </a:r>
            <a:r>
              <a:rPr lang="tr-TR" dirty="0"/>
              <a:t>dönüştürülmüş malzemeleri kullanarak roketler ve uydular yapın</a:t>
            </a:r>
            <a:r>
              <a:rPr lang="tr-TR" dirty="0" smtClean="0"/>
              <a:t>.</a:t>
            </a:r>
          </a:p>
          <a:p>
            <a:pPr lvl="0" algn="just">
              <a:buFont typeface="Wingdings" pitchFamily="2" charset="2"/>
              <a:buChar char="§"/>
            </a:pPr>
            <a:r>
              <a:rPr lang="tr-TR" dirty="0" smtClean="0"/>
              <a:t>Dünya </a:t>
            </a:r>
            <a:r>
              <a:rPr lang="tr-TR" dirty="0"/>
              <a:t>ve uzay hakkında bilgi edinmek için NASA </a:t>
            </a:r>
            <a:r>
              <a:rPr lang="tr-TR" dirty="0" err="1"/>
              <a:t>EarthKam</a:t>
            </a:r>
            <a:r>
              <a:rPr lang="tr-TR" dirty="0"/>
              <a:t> öğrenci görevlerine katılın</a:t>
            </a:r>
            <a:r>
              <a:rPr lang="tr-TR" dirty="0" smtClean="0"/>
              <a:t>.</a:t>
            </a:r>
          </a:p>
          <a:p>
            <a:pPr lvl="0" algn="just">
              <a:buFont typeface="Wingdings" pitchFamily="2" charset="2"/>
              <a:buChar char="§"/>
            </a:pPr>
            <a:r>
              <a:rPr lang="tr-TR" dirty="0" smtClean="0"/>
              <a:t>Güneşin </a:t>
            </a:r>
            <a:r>
              <a:rPr lang="tr-TR" dirty="0"/>
              <a:t>hareketi ve zaman ölçümü hakkında bilgi edinmek için bir güneş saati oluşturun</a:t>
            </a:r>
            <a:r>
              <a:rPr lang="tr-TR" dirty="0" smtClean="0"/>
              <a:t>.</a:t>
            </a:r>
          </a:p>
          <a:p>
            <a:pPr lvl="0" algn="just">
              <a:buFont typeface="Wingdings" pitchFamily="2" charset="2"/>
              <a:buChar char="§"/>
            </a:pPr>
            <a:r>
              <a:rPr lang="tr-TR" dirty="0" smtClean="0"/>
              <a:t>Gün </a:t>
            </a:r>
            <a:r>
              <a:rPr lang="tr-TR" dirty="0"/>
              <a:t>boyunca güneşin hareketini gözlemleyin</a:t>
            </a:r>
            <a:r>
              <a:rPr lang="tr-TR" dirty="0" smtClean="0"/>
              <a:t>.</a:t>
            </a:r>
          </a:p>
          <a:p>
            <a:pPr lvl="0" algn="just">
              <a:buFont typeface="Wingdings" pitchFamily="2" charset="2"/>
              <a:buChar char="§"/>
            </a:pPr>
            <a:r>
              <a:rPr lang="tr-TR" dirty="0" smtClean="0"/>
              <a:t>Ayın </a:t>
            </a:r>
            <a:r>
              <a:rPr lang="tr-TR" dirty="0"/>
              <a:t>kraterlerini, dağlarını ve lav alanlarını gözlemleyin</a:t>
            </a:r>
            <a:r>
              <a:rPr lang="tr-TR" dirty="0" smtClean="0"/>
              <a:t>. </a:t>
            </a:r>
          </a:p>
          <a:p>
            <a:pPr lvl="0" algn="just">
              <a:buFont typeface="Wingdings" pitchFamily="2" charset="2"/>
              <a:buChar char="§"/>
            </a:pPr>
            <a:r>
              <a:rPr lang="tr-TR" dirty="0" smtClean="0"/>
              <a:t>Ayın </a:t>
            </a:r>
            <a:r>
              <a:rPr lang="tr-TR" dirty="0"/>
              <a:t>yüzeyinde ve uzayda insanın etkisini inceleyin.</a:t>
            </a:r>
            <a:endParaRPr lang="tr-TR" noProof="0" dirty="0"/>
          </a:p>
        </p:txBody>
      </p:sp>
    </p:spTree>
    <p:extLst>
      <p:ext uri="{BB962C8B-B14F-4D97-AF65-F5344CB8AC3E}">
        <p14:creationId xmlns:p14="http://schemas.microsoft.com/office/powerpoint/2010/main" val="643161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669361"/>
          </a:xfrm>
        </p:spPr>
        <p:txBody>
          <a:bodyPr/>
          <a:lstStyle/>
          <a:p>
            <a:r>
              <a:rPr lang="da-DK" dirty="0">
                <a:solidFill>
                  <a:srgbClr val="002060"/>
                </a:solidFill>
              </a:rPr>
              <a:t>Yeşil Hafta Etkinlikleri - Sanat ve Spor</a:t>
            </a:r>
            <a:endParaRPr lang="tr-TR" noProof="0" dirty="0">
              <a:solidFill>
                <a:srgbClr val="002060"/>
              </a:solidFill>
            </a:endParaRPr>
          </a:p>
        </p:txBody>
      </p:sp>
      <p:sp>
        <p:nvSpPr>
          <p:cNvPr id="3" name="Metin Yer Tutucusu 2"/>
          <p:cNvSpPr>
            <a:spLocks noGrp="1"/>
          </p:cNvSpPr>
          <p:nvPr>
            <p:ph type="body" idx="1"/>
          </p:nvPr>
        </p:nvSpPr>
        <p:spPr>
          <a:xfrm>
            <a:off x="665018" y="1233055"/>
            <a:ext cx="5370021" cy="4636039"/>
          </a:xfrm>
        </p:spPr>
        <p:txBody>
          <a:bodyPr>
            <a:normAutofit fontScale="85000" lnSpcReduction="20000"/>
          </a:bodyPr>
          <a:lstStyle/>
          <a:p>
            <a:pPr marL="0" lvl="0" indent="0" algn="just">
              <a:lnSpc>
                <a:spcPct val="115000"/>
              </a:lnSpc>
              <a:spcAft>
                <a:spcPts val="1000"/>
              </a:spcAft>
              <a:buSzPts val="1000"/>
              <a:buNone/>
              <a:tabLst>
                <a:tab pos="457200" algn="l"/>
              </a:tabLst>
            </a:pPr>
            <a:r>
              <a:rPr lang="tr-TR" sz="1900" b="1" dirty="0">
                <a:cs typeface="Times New Roman"/>
              </a:rPr>
              <a:t>Sanatı ve sporu Yeşil </a:t>
            </a:r>
            <a:r>
              <a:rPr lang="tr-TR" sz="1900" b="1" dirty="0" smtClean="0">
                <a:cs typeface="Times New Roman"/>
              </a:rPr>
              <a:t>Hafta 'ya </a:t>
            </a:r>
            <a:r>
              <a:rPr lang="tr-TR" sz="1900" b="1" dirty="0">
                <a:cs typeface="Times New Roman"/>
              </a:rPr>
              <a:t>entegre edin</a:t>
            </a:r>
            <a:r>
              <a:rPr lang="tr-TR" sz="1900" b="1" dirty="0" smtClean="0">
                <a:cs typeface="Times New Roman"/>
              </a:rPr>
              <a:t>:</a:t>
            </a:r>
          </a:p>
          <a:p>
            <a:pPr marL="0" lvl="0" indent="0" algn="just">
              <a:lnSpc>
                <a:spcPct val="115000"/>
              </a:lnSpc>
              <a:spcAft>
                <a:spcPts val="1000"/>
              </a:spcAft>
              <a:buSzPts val="1000"/>
              <a:buNone/>
              <a:tabLst>
                <a:tab pos="457200" algn="l"/>
              </a:tabLst>
            </a:pPr>
            <a:r>
              <a:rPr lang="tr-TR" sz="2000" b="1" noProof="0" dirty="0" smtClean="0">
                <a:cs typeface="Times New Roman"/>
              </a:rPr>
              <a:t>Sanat: </a:t>
            </a:r>
            <a:endParaRPr lang="tr-TR" b="1" dirty="0">
              <a:cs typeface="Times New Roman"/>
            </a:endParaRPr>
          </a:p>
          <a:p>
            <a:pPr marL="0" lvl="0" indent="0" algn="just">
              <a:lnSpc>
                <a:spcPct val="115000"/>
              </a:lnSpc>
              <a:spcAft>
                <a:spcPts val="1000"/>
              </a:spcAft>
              <a:buSzPts val="1000"/>
              <a:buNone/>
              <a:tabLst>
                <a:tab pos="457200" algn="l"/>
              </a:tabLst>
            </a:pPr>
            <a:r>
              <a:rPr lang="tr-TR" dirty="0">
                <a:cs typeface="Times New Roman"/>
              </a:rPr>
              <a:t>Tuval üzerine boyama - Sürdürülebilir malzemeler kullanarak doğadan ilham alan sanat eserleri yaratın</a:t>
            </a:r>
            <a:r>
              <a:rPr lang="tr-TR" dirty="0" smtClean="0">
                <a:cs typeface="Times New Roman"/>
              </a:rPr>
              <a:t>.</a:t>
            </a:r>
          </a:p>
          <a:p>
            <a:pPr marL="0" lvl="0" indent="0" algn="just">
              <a:lnSpc>
                <a:spcPct val="115000"/>
              </a:lnSpc>
              <a:spcAft>
                <a:spcPts val="1000"/>
              </a:spcAft>
              <a:buSzPts val="1000"/>
              <a:buNone/>
              <a:tabLst>
                <a:tab pos="457200" algn="l"/>
              </a:tabLst>
            </a:pPr>
            <a:r>
              <a:rPr lang="tr-TR" dirty="0" smtClean="0">
                <a:cs typeface="Times New Roman"/>
              </a:rPr>
              <a:t>Doğa </a:t>
            </a:r>
            <a:r>
              <a:rPr lang="tr-TR" dirty="0">
                <a:cs typeface="Times New Roman"/>
              </a:rPr>
              <a:t>fotoğrafçılığı - Yerel bitki örtüsünü, faunayı ve hava olaylarını yakalayın</a:t>
            </a:r>
            <a:r>
              <a:rPr lang="tr-TR" dirty="0" smtClean="0">
                <a:cs typeface="Times New Roman"/>
              </a:rPr>
              <a:t>.</a:t>
            </a:r>
          </a:p>
          <a:p>
            <a:pPr marL="0" lvl="0" indent="0" algn="just">
              <a:lnSpc>
                <a:spcPct val="115000"/>
              </a:lnSpc>
              <a:spcAft>
                <a:spcPts val="1000"/>
              </a:spcAft>
              <a:buSzPts val="1000"/>
              <a:buNone/>
              <a:tabLst>
                <a:tab pos="457200" algn="l"/>
              </a:tabLst>
            </a:pPr>
            <a:r>
              <a:rPr lang="tr-TR" dirty="0" smtClean="0">
                <a:cs typeface="Times New Roman"/>
              </a:rPr>
              <a:t>Tiyatro </a:t>
            </a:r>
            <a:r>
              <a:rPr lang="tr-TR" dirty="0">
                <a:cs typeface="Times New Roman"/>
              </a:rPr>
              <a:t>- Çevre temalı oyunlar yazın ve sahneleyin</a:t>
            </a:r>
            <a:r>
              <a:rPr lang="tr-TR" dirty="0" smtClean="0">
                <a:cs typeface="Times New Roman"/>
              </a:rPr>
              <a:t>. Geri </a:t>
            </a:r>
            <a:r>
              <a:rPr lang="tr-TR" dirty="0">
                <a:cs typeface="Times New Roman"/>
              </a:rPr>
              <a:t>dönüştürülmüş malzemelerden heykel - Geri dönüşümü ve yeniden kullanımı teşvik edin</a:t>
            </a:r>
            <a:r>
              <a:rPr lang="tr-TR" dirty="0" smtClean="0">
                <a:cs typeface="Times New Roman"/>
              </a:rPr>
              <a:t>.</a:t>
            </a:r>
          </a:p>
          <a:p>
            <a:pPr marL="0" lvl="0" indent="0" algn="just">
              <a:lnSpc>
                <a:spcPct val="115000"/>
              </a:lnSpc>
              <a:spcAft>
                <a:spcPts val="1000"/>
              </a:spcAft>
              <a:buSzPts val="1000"/>
              <a:buNone/>
              <a:tabLst>
                <a:tab pos="457200" algn="l"/>
              </a:tabLst>
            </a:pPr>
            <a:r>
              <a:rPr lang="tr-TR" dirty="0" smtClean="0">
                <a:cs typeface="Times New Roman"/>
              </a:rPr>
              <a:t>Kamuya </a:t>
            </a:r>
            <a:r>
              <a:rPr lang="tr-TR" dirty="0">
                <a:cs typeface="Times New Roman"/>
              </a:rPr>
              <a:t>açık sanat projeleri - Farkındalığı artırmak için duvar resimleri yapın veya halka açık bankları boyayın.</a:t>
            </a:r>
            <a:endParaRPr lang="tr-TR" noProof="0" dirty="0">
              <a:cs typeface="Times New Roman"/>
            </a:endParaRPr>
          </a:p>
          <a:p>
            <a:endParaRPr lang="tr-TR" noProof="0" dirty="0"/>
          </a:p>
        </p:txBody>
      </p:sp>
      <p:sp>
        <p:nvSpPr>
          <p:cNvPr id="4" name="Metin Yer Tutucusu 3"/>
          <p:cNvSpPr>
            <a:spLocks noGrp="1"/>
          </p:cNvSpPr>
          <p:nvPr>
            <p:ph type="body" idx="2"/>
          </p:nvPr>
        </p:nvSpPr>
        <p:spPr>
          <a:xfrm>
            <a:off x="6217920" y="1371600"/>
            <a:ext cx="4937760" cy="4497495"/>
          </a:xfrm>
        </p:spPr>
        <p:txBody>
          <a:bodyPr>
            <a:normAutofit/>
          </a:bodyPr>
          <a:lstStyle/>
          <a:p>
            <a:pPr marL="457200" lvl="1" indent="0">
              <a:lnSpc>
                <a:spcPct val="115000"/>
              </a:lnSpc>
              <a:spcAft>
                <a:spcPts val="1000"/>
              </a:spcAft>
              <a:buSzPts val="1000"/>
              <a:buNone/>
              <a:tabLst>
                <a:tab pos="914400" algn="l"/>
              </a:tabLst>
            </a:pPr>
            <a:endParaRPr lang="tr-TR" b="1" dirty="0">
              <a:cs typeface="Times New Roman"/>
            </a:endParaRPr>
          </a:p>
          <a:p>
            <a:pPr marL="457200" lvl="1" indent="0">
              <a:lnSpc>
                <a:spcPct val="115000"/>
              </a:lnSpc>
              <a:spcAft>
                <a:spcPts val="1000"/>
              </a:spcAft>
              <a:buSzPts val="1000"/>
              <a:buNone/>
              <a:tabLst>
                <a:tab pos="914400" algn="l"/>
              </a:tabLst>
            </a:pPr>
            <a:r>
              <a:rPr lang="tr-TR" b="1" noProof="0" dirty="0" smtClean="0">
                <a:cs typeface="Times New Roman"/>
              </a:rPr>
              <a:t>Spor:</a:t>
            </a:r>
            <a:r>
              <a:rPr lang="tr-TR" noProof="0" dirty="0" smtClean="0">
                <a:cs typeface="Times New Roman"/>
              </a:rPr>
              <a:t> </a:t>
            </a:r>
            <a:endParaRPr lang="tr-TR" noProof="0" dirty="0">
              <a:cs typeface="Times New Roman"/>
            </a:endParaRPr>
          </a:p>
          <a:p>
            <a:pPr marL="114300" indent="0">
              <a:buNone/>
            </a:pPr>
            <a:r>
              <a:rPr lang="tr-TR" sz="1700" dirty="0"/>
              <a:t>Rehberli doğa yürüyüşleri ve uzun yürüyüşler - Doğayı keşfedin ve çevre hakkında bilgi edinin</a:t>
            </a:r>
            <a:r>
              <a:rPr lang="tr-TR" sz="1700" dirty="0" smtClean="0"/>
              <a:t>.</a:t>
            </a:r>
          </a:p>
          <a:p>
            <a:pPr marL="114300" indent="0">
              <a:buNone/>
            </a:pPr>
            <a:r>
              <a:rPr lang="tr-TR" sz="1700" dirty="0" smtClean="0"/>
              <a:t>Bisikletler </a:t>
            </a:r>
            <a:r>
              <a:rPr lang="tr-TR" sz="1700" dirty="0"/>
              <a:t>ve çevre dostu ulaşım - Çevre dostu alışkanlıkları ve egzersizi teşvik edin</a:t>
            </a:r>
            <a:r>
              <a:rPr lang="tr-TR" sz="1700" dirty="0" smtClean="0"/>
              <a:t>.</a:t>
            </a:r>
          </a:p>
          <a:p>
            <a:pPr marL="114300" indent="0">
              <a:buNone/>
            </a:pPr>
            <a:r>
              <a:rPr lang="tr-TR" sz="1700" dirty="0" smtClean="0"/>
              <a:t>Açık </a:t>
            </a:r>
            <a:r>
              <a:rPr lang="tr-TR" sz="1700" dirty="0"/>
              <a:t>hava oyunları - Fiziksel aktiviteyi ve doğayla bağlantıyı teşvik edin</a:t>
            </a:r>
            <a:r>
              <a:rPr lang="tr-TR" sz="1700" dirty="0" smtClean="0"/>
              <a:t>.</a:t>
            </a:r>
          </a:p>
          <a:p>
            <a:pPr marL="114300" indent="0">
              <a:buNone/>
            </a:pPr>
            <a:r>
              <a:rPr lang="tr-TR" sz="1700" dirty="0" smtClean="0"/>
              <a:t>Açık </a:t>
            </a:r>
            <a:r>
              <a:rPr lang="tr-TR" sz="1700" dirty="0"/>
              <a:t>hava yogası - Rahatlamayı, dengeyi ve doğa bağlantısını teşvik edin</a:t>
            </a:r>
            <a:r>
              <a:rPr lang="tr-TR" sz="1700" dirty="0" smtClean="0"/>
              <a:t>.</a:t>
            </a:r>
          </a:p>
          <a:p>
            <a:pPr marL="114300" indent="0">
              <a:buNone/>
            </a:pPr>
            <a:r>
              <a:rPr lang="tr-TR" sz="1700" dirty="0" smtClean="0"/>
              <a:t>Su </a:t>
            </a:r>
            <a:r>
              <a:rPr lang="tr-TR" sz="1700" dirty="0"/>
              <a:t>aktiviteleri - Yüzme veya tekneyle sudan korunma hakkında bilgi edinin.</a:t>
            </a:r>
            <a:endParaRPr lang="tr-TR" sz="1700" noProof="0" dirty="0"/>
          </a:p>
        </p:txBody>
      </p:sp>
    </p:spTree>
    <p:extLst>
      <p:ext uri="{BB962C8B-B14F-4D97-AF65-F5344CB8AC3E}">
        <p14:creationId xmlns:p14="http://schemas.microsoft.com/office/powerpoint/2010/main" val="2323381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2430" y="458053"/>
            <a:ext cx="10058400" cy="1450757"/>
          </a:xfrm>
        </p:spPr>
        <p:txBody>
          <a:bodyPr>
            <a:normAutofit/>
          </a:bodyPr>
          <a:lstStyle/>
          <a:p>
            <a:pPr lvl="0">
              <a:lnSpc>
                <a:spcPct val="115000"/>
              </a:lnSpc>
              <a:spcAft>
                <a:spcPts val="1000"/>
              </a:spcAft>
              <a:buSzPts val="1000"/>
              <a:tabLst>
                <a:tab pos="457200" algn="l"/>
              </a:tabLst>
            </a:pPr>
            <a:r>
              <a:rPr lang="tr-TR" sz="2900" dirty="0">
                <a:solidFill>
                  <a:srgbClr val="002060"/>
                </a:solidFill>
                <a:latin typeface="Cambria"/>
                <a:ea typeface="Times New Roman"/>
                <a:cs typeface="Times New Roman"/>
              </a:rPr>
              <a:t>Yeşil Hafta Etkinlikleri - Bilim, Coğrafya, Teknoloji ve BİT</a:t>
            </a:r>
            <a:r>
              <a:rPr lang="tr-TR" sz="2900" noProof="0" dirty="0" smtClean="0">
                <a:solidFill>
                  <a:srgbClr val="002060"/>
                </a:solidFill>
                <a:latin typeface="Cambria"/>
                <a:ea typeface="Times New Roman"/>
                <a:cs typeface="Times New Roman"/>
              </a:rPr>
              <a:t/>
            </a:r>
            <a:br>
              <a:rPr lang="tr-TR" sz="2900" noProof="0" dirty="0" smtClean="0">
                <a:solidFill>
                  <a:srgbClr val="002060"/>
                </a:solidFill>
                <a:latin typeface="Cambria"/>
                <a:ea typeface="Times New Roman"/>
                <a:cs typeface="Times New Roman"/>
              </a:rPr>
            </a:br>
            <a:r>
              <a:rPr lang="tr-TR" sz="1800" dirty="0">
                <a:cs typeface="Times New Roman"/>
              </a:rPr>
              <a:t>Bilimi, coğrafyayı, teknolojiyi ve </a:t>
            </a:r>
            <a:r>
              <a:rPr lang="tr-TR" sz="1800" dirty="0" err="1">
                <a:cs typeface="Times New Roman"/>
              </a:rPr>
              <a:t>BİT'i</a:t>
            </a:r>
            <a:r>
              <a:rPr lang="tr-TR" sz="1800" dirty="0">
                <a:cs typeface="Times New Roman"/>
              </a:rPr>
              <a:t> Yeşil </a:t>
            </a:r>
            <a:r>
              <a:rPr lang="tr-TR" sz="1800" dirty="0" err="1">
                <a:cs typeface="Times New Roman"/>
              </a:rPr>
              <a:t>Hafta'ya</a:t>
            </a:r>
            <a:r>
              <a:rPr lang="tr-TR" sz="1800" dirty="0">
                <a:cs typeface="Times New Roman"/>
              </a:rPr>
              <a:t> entegre edin:</a:t>
            </a:r>
            <a:r>
              <a:rPr lang="tr-TR" sz="1300" noProof="0" dirty="0">
                <a:cs typeface="Times New Roman"/>
              </a:rPr>
              <a:t/>
            </a:r>
            <a:br>
              <a:rPr lang="tr-TR" sz="1300" noProof="0" dirty="0">
                <a:cs typeface="Times New Roman"/>
              </a:rPr>
            </a:br>
            <a:endParaRPr lang="tr-TR" sz="13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p:txBody>
          <a:bodyPr/>
          <a:lstStyle/>
          <a:p>
            <a:r>
              <a:rPr lang="tr-TR" b="1" noProof="0" dirty="0" smtClean="0"/>
              <a:t>BİLİM</a:t>
            </a:r>
            <a:endParaRPr lang="tr-TR" noProof="0" dirty="0"/>
          </a:p>
        </p:txBody>
      </p:sp>
      <p:sp>
        <p:nvSpPr>
          <p:cNvPr id="4" name="Metin Yer Tutucusu 3"/>
          <p:cNvSpPr>
            <a:spLocks noGrp="1"/>
          </p:cNvSpPr>
          <p:nvPr>
            <p:ph type="body" idx="2"/>
          </p:nvPr>
        </p:nvSpPr>
        <p:spPr/>
        <p:txBody>
          <a:bodyPr>
            <a:normAutofit fontScale="85000" lnSpcReduction="10000"/>
          </a:bodyPr>
          <a:lstStyle/>
          <a:p>
            <a:pPr marL="114300" indent="0">
              <a:buNone/>
            </a:pPr>
            <a:r>
              <a:rPr lang="tr-TR" dirty="0"/>
              <a:t>• Bitki ve hayvan örnekleri toplayarak biyolojik çeşitliliği inceleyin ve analiz edin.</a:t>
            </a:r>
          </a:p>
          <a:p>
            <a:pPr marL="114300" indent="0">
              <a:buNone/>
            </a:pPr>
            <a:r>
              <a:rPr lang="tr-TR" dirty="0"/>
              <a:t>• Botanik bahçelerini, </a:t>
            </a:r>
            <a:r>
              <a:rPr lang="tr-TR" dirty="0" err="1"/>
              <a:t>arboretumları</a:t>
            </a:r>
            <a:r>
              <a:rPr lang="tr-TR" dirty="0"/>
              <a:t> veya doğa rezervlerini ziyaret edin.</a:t>
            </a:r>
          </a:p>
          <a:p>
            <a:pPr marL="114300" indent="0">
              <a:buNone/>
            </a:pPr>
            <a:r>
              <a:rPr lang="tr-TR" dirty="0"/>
              <a:t>• Bitkileri toplayıp çizerek bir </a:t>
            </a:r>
            <a:r>
              <a:rPr lang="tr-TR" dirty="0" err="1"/>
              <a:t>herbaryum</a:t>
            </a:r>
            <a:r>
              <a:rPr lang="tr-TR" dirty="0"/>
              <a:t> oluşturun.</a:t>
            </a:r>
          </a:p>
          <a:p>
            <a:pPr marL="114300" indent="0">
              <a:buNone/>
            </a:pPr>
            <a:r>
              <a:rPr lang="tr-TR" dirty="0"/>
              <a:t>• Kentsel ekoloji deneyimleri - Kentleşmenin ekolojik sonuçlarını analiz edin.</a:t>
            </a:r>
          </a:p>
          <a:p>
            <a:pPr marL="114300" indent="0">
              <a:buNone/>
            </a:pPr>
            <a:r>
              <a:rPr lang="tr-TR" dirty="0"/>
              <a:t>• Doğal kaynaklar ve bunların sürdürülebilir kullanımı konusunda deneyler yapın.</a:t>
            </a:r>
          </a:p>
          <a:p>
            <a:pPr marL="114300" indent="0">
              <a:buNone/>
            </a:pPr>
            <a:r>
              <a:rPr lang="tr-TR" dirty="0"/>
              <a:t>• İklim değişikliğinin etkisini ve sera gazı </a:t>
            </a:r>
            <a:r>
              <a:rPr lang="tr-TR" dirty="0" err="1"/>
              <a:t>azaltımına</a:t>
            </a:r>
            <a:r>
              <a:rPr lang="tr-TR" dirty="0"/>
              <a:t> yönelik çözümleri tartışın.</a:t>
            </a:r>
            <a:endParaRPr lang="tr-TR" noProof="0" dirty="0"/>
          </a:p>
        </p:txBody>
      </p:sp>
      <p:sp>
        <p:nvSpPr>
          <p:cNvPr id="5" name="Metin Yer Tutucusu 4"/>
          <p:cNvSpPr>
            <a:spLocks noGrp="1"/>
          </p:cNvSpPr>
          <p:nvPr>
            <p:ph type="body" idx="3"/>
          </p:nvPr>
        </p:nvSpPr>
        <p:spPr/>
        <p:txBody>
          <a:bodyPr/>
          <a:lstStyle/>
          <a:p>
            <a:r>
              <a:rPr lang="tr-TR" b="1" dirty="0"/>
              <a:t>Coğrafya ve Jeoloji</a:t>
            </a:r>
            <a:endParaRPr lang="tr-TR" noProof="0" dirty="0"/>
          </a:p>
        </p:txBody>
      </p:sp>
      <p:sp>
        <p:nvSpPr>
          <p:cNvPr id="6" name="Metin Yer Tutucusu 5"/>
          <p:cNvSpPr>
            <a:spLocks noGrp="1"/>
          </p:cNvSpPr>
          <p:nvPr>
            <p:ph type="body" idx="4"/>
          </p:nvPr>
        </p:nvSpPr>
        <p:spPr/>
        <p:txBody>
          <a:bodyPr/>
          <a:lstStyle/>
          <a:p>
            <a:r>
              <a:rPr lang="tr-TR" dirty="0"/>
              <a:t>• Kayaları ve mineralleri tanımlayın ve sınıflandırın.</a:t>
            </a:r>
          </a:p>
          <a:p>
            <a:r>
              <a:rPr lang="tr-TR" dirty="0"/>
              <a:t>• Jeolojik süreçler hakkında bilgi edinmek için önemli jeolojik alanları ziyaret edin.</a:t>
            </a:r>
          </a:p>
          <a:p>
            <a:r>
              <a:rPr lang="tr-TR" dirty="0"/>
              <a:t>• GPS gibi araçları kullanarak harita yorumlamayı ve oluşturmayı öğrenin.</a:t>
            </a:r>
          </a:p>
          <a:p>
            <a:r>
              <a:rPr lang="tr-TR" dirty="0"/>
              <a:t>• İklim değişikliğinin çevreyi nasıl etkilediğini ve etkisini azaltmaya yönelik eylemleri inceleyin.</a:t>
            </a:r>
            <a:endParaRPr lang="tr-TR" noProof="0" dirty="0"/>
          </a:p>
        </p:txBody>
      </p:sp>
    </p:spTree>
    <p:extLst>
      <p:ext uri="{BB962C8B-B14F-4D97-AF65-F5344CB8AC3E}">
        <p14:creationId xmlns:p14="http://schemas.microsoft.com/office/powerpoint/2010/main" val="1402081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111135" y="931652"/>
            <a:ext cx="4937760" cy="736282"/>
          </a:xfrm>
        </p:spPr>
        <p:txBody>
          <a:bodyPr/>
          <a:lstStyle/>
          <a:p>
            <a:r>
              <a:rPr lang="tr-TR" b="1" noProof="0" dirty="0" smtClean="0">
                <a:cs typeface="Times New Roman"/>
              </a:rPr>
              <a:t>Teknoloji</a:t>
            </a:r>
            <a:endParaRPr lang="tr-TR" noProof="0" dirty="0"/>
          </a:p>
        </p:txBody>
      </p:sp>
      <p:sp>
        <p:nvSpPr>
          <p:cNvPr id="4" name="Metin Yer Tutucusu 3"/>
          <p:cNvSpPr>
            <a:spLocks noGrp="1"/>
          </p:cNvSpPr>
          <p:nvPr>
            <p:ph type="body" idx="2"/>
          </p:nvPr>
        </p:nvSpPr>
        <p:spPr>
          <a:xfrm>
            <a:off x="1097280" y="2050473"/>
            <a:ext cx="4937760" cy="3910061"/>
          </a:xfrm>
        </p:spPr>
        <p:txBody>
          <a:bodyPr>
            <a:normAutofit lnSpcReduction="10000"/>
          </a:bodyPr>
          <a:lstStyle/>
          <a:p>
            <a:r>
              <a:rPr lang="tr-TR" dirty="0"/>
              <a:t>• Suyun korunması için geri dönüştürülmüş malzemelerden mini bir sulama sistemi kurun.</a:t>
            </a:r>
          </a:p>
          <a:p>
            <a:r>
              <a:rPr lang="tr-TR" dirty="0"/>
              <a:t>• Güneş enerjisi kullanımını sergilemek için basit bir güneş paneli tasarlayın ve inşa edin.</a:t>
            </a:r>
          </a:p>
          <a:p>
            <a:r>
              <a:rPr lang="tr-TR" dirty="0"/>
              <a:t>• Teknoloji araçlarını kullanarak atık geri dönüşüm ve geri kazanım projesi oluşturun.</a:t>
            </a:r>
          </a:p>
          <a:p>
            <a:r>
              <a:rPr lang="tr-TR" dirty="0"/>
              <a:t>• Yenilenebilir enerji kullanarak bir elektrikli araba veya bisiklet prototipi tasarlayın.</a:t>
            </a:r>
            <a:endParaRPr lang="tr-TR" noProof="0" dirty="0"/>
          </a:p>
        </p:txBody>
      </p:sp>
      <p:sp>
        <p:nvSpPr>
          <p:cNvPr id="5" name="Metin Yer Tutucusu 4"/>
          <p:cNvSpPr>
            <a:spLocks noGrp="1"/>
          </p:cNvSpPr>
          <p:nvPr>
            <p:ph type="body" idx="3"/>
          </p:nvPr>
        </p:nvSpPr>
        <p:spPr>
          <a:xfrm>
            <a:off x="6176357" y="1028634"/>
            <a:ext cx="4937760" cy="736282"/>
          </a:xfrm>
        </p:spPr>
        <p:txBody>
          <a:bodyPr>
            <a:normAutofit fontScale="92500" lnSpcReduction="10000"/>
          </a:bodyPr>
          <a:lstStyle/>
          <a:p>
            <a:endParaRPr lang="tr-TR" noProof="0" dirty="0"/>
          </a:p>
          <a:p>
            <a:pPr lvl="1"/>
            <a:r>
              <a:rPr lang="tr-TR" noProof="0" dirty="0" smtClean="0"/>
              <a:t>BİT</a:t>
            </a:r>
            <a:endParaRPr lang="tr-TR" noProof="0" dirty="0"/>
          </a:p>
          <a:p>
            <a:endParaRPr lang="tr-TR" noProof="0" dirty="0"/>
          </a:p>
        </p:txBody>
      </p:sp>
      <p:sp>
        <p:nvSpPr>
          <p:cNvPr id="6" name="Metin Yer Tutucusu 5"/>
          <p:cNvSpPr>
            <a:spLocks noGrp="1"/>
          </p:cNvSpPr>
          <p:nvPr>
            <p:ph type="body" idx="4"/>
          </p:nvPr>
        </p:nvSpPr>
        <p:spPr>
          <a:xfrm>
            <a:off x="6217920" y="2189018"/>
            <a:ext cx="4937760" cy="3771516"/>
          </a:xfrm>
        </p:spPr>
        <p:txBody>
          <a:bodyPr/>
          <a:lstStyle/>
          <a:p>
            <a:r>
              <a:rPr lang="tr-TR" dirty="0"/>
              <a:t>• Hava kalitesini izlemek için bir web sitesi veya uygulama geliştirin.</a:t>
            </a:r>
          </a:p>
          <a:p>
            <a:r>
              <a:rPr lang="tr-TR" dirty="0"/>
              <a:t>• Video sunumları veya grafikler oluşturun</a:t>
            </a:r>
            <a:endParaRPr lang="tr-TR" noProof="0" dirty="0"/>
          </a:p>
        </p:txBody>
      </p:sp>
    </p:spTree>
    <p:extLst>
      <p:ext uri="{BB962C8B-B14F-4D97-AF65-F5344CB8AC3E}">
        <p14:creationId xmlns:p14="http://schemas.microsoft.com/office/powerpoint/2010/main" val="2191327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tr-TR" noProof="0" dirty="0" smtClean="0"/>
              <a:t>Modülün Genel Görünümü</a:t>
            </a:r>
            <a:endParaRPr lang="tr-TR" noProof="0" dirty="0"/>
          </a:p>
        </p:txBody>
      </p:sp>
      <p:sp>
        <p:nvSpPr>
          <p:cNvPr id="139" name="Google Shape;139;p37"/>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i="0" u="none" strike="noStrike" cap="none" dirty="0" smtClean="0">
                <a:solidFill>
                  <a:srgbClr val="3F3F3F"/>
                </a:solidFill>
                <a:latin typeface="Calibri"/>
                <a:ea typeface="Calibri"/>
                <a:cs typeface="Calibri"/>
                <a:sym typeface="Calibri"/>
              </a:rPr>
              <a:t>Giriş</a:t>
            </a:r>
            <a:endParaRPr sz="3200" b="1" i="0" u="none" strike="noStrike" cap="none" dirty="0">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Videos</a:t>
            </a:r>
            <a:endParaRPr sz="3200" b="1" i="0" u="none" strike="noStrike" cap="none">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a:t>MODÜL </a:t>
            </a:r>
            <a:r>
              <a:rPr lang="tr-TR" b="1" dirty="0" smtClean="0"/>
              <a:t>İÇERİĞİ İÇİN</a:t>
            </a:r>
            <a:r>
              <a:rPr lang="en-US" b="1" dirty="0" smtClean="0"/>
              <a:t> </a:t>
            </a:r>
            <a:r>
              <a:rPr lang="en-US" b="1" dirty="0"/>
              <a:t>VIDEOLARA VE </a:t>
            </a:r>
            <a:r>
              <a:rPr lang="tr-TR" b="1" dirty="0" smtClean="0"/>
              <a:t>İLERİ </a:t>
            </a:r>
            <a:r>
              <a:rPr lang="en-US" b="1" dirty="0" smtClean="0"/>
              <a:t>OKUMA </a:t>
            </a:r>
            <a:r>
              <a:rPr lang="en-US" b="1" dirty="0"/>
              <a:t>KAYNAKLARINA BAĞLANTILAR </a:t>
            </a:r>
            <a:endParaRPr dirty="0"/>
          </a:p>
        </p:txBody>
      </p:sp>
      <p:sp>
        <p:nvSpPr>
          <p:cNvPr id="143" name="Google Shape;143;p37"/>
          <p:cNvSpPr txBox="1"/>
          <p:nvPr/>
        </p:nvSpPr>
        <p:spPr>
          <a:xfrm>
            <a:off x="6198058" y="3887365"/>
            <a:ext cx="3155491"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tr-TR" sz="3200" b="1" dirty="0" smtClean="0">
                <a:solidFill>
                  <a:srgbClr val="3F3F3F"/>
                </a:solidFill>
                <a:latin typeface="Calibri"/>
                <a:ea typeface="Calibri"/>
                <a:cs typeface="Calibri"/>
                <a:sym typeface="Calibri"/>
              </a:rPr>
              <a:t>Kendini Değerlendirme</a:t>
            </a:r>
            <a:endParaRPr lang="tr-TR" sz="3200" b="1" i="0" u="none" strike="noStrike" cap="none" dirty="0">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3F3F3F"/>
              </a:buClr>
              <a:buSzPts val="3200"/>
              <a:buFont typeface="Calibri"/>
              <a:buNone/>
            </a:pPr>
            <a:r>
              <a:rPr lang="tr-TR" sz="3200" b="1" dirty="0" smtClean="0">
                <a:solidFill>
                  <a:srgbClr val="3F3F3F"/>
                </a:solidFill>
                <a:latin typeface="Calibri"/>
                <a:ea typeface="Calibri"/>
                <a:cs typeface="Calibri"/>
                <a:sym typeface="Calibri"/>
              </a:rPr>
              <a:t>BAŞLIK 2</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tr-TR" dirty="0" smtClean="0"/>
              <a:t>Kurumumuzda, şehrimizde veya ülkemizde, hatta ortakların ülkelerinde sahip olduğumuz en iyi uygulamalar</a:t>
            </a:r>
            <a:endParaRPr lang="tr-T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552884" y="4601465"/>
            <a:ext cx="1917900" cy="6447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1600"/>
              </a:spcAft>
              <a:buClr>
                <a:schemeClr val="accent1"/>
              </a:buClr>
              <a:buSzPts val="2000"/>
              <a:buFont typeface="Calibri"/>
              <a:buNone/>
            </a:pPr>
            <a:r>
              <a:rPr lang="tr-TR" sz="2000" b="0" i="0" u="none" strike="noStrike" cap="none" dirty="0" smtClean="0">
                <a:solidFill>
                  <a:srgbClr val="3F762A"/>
                </a:solidFill>
                <a:latin typeface="Calibri"/>
                <a:ea typeface="Calibri"/>
                <a:cs typeface="Calibri"/>
                <a:sym typeface="Calibri"/>
              </a:rPr>
              <a:t>FORM-SINAV</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1909943" y="2481560"/>
            <a:ext cx="3514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tr-TR" altLang="tr-TR" sz="1200" b="1" dirty="0" smtClean="0">
                <a:solidFill>
                  <a:schemeClr val="tx1"/>
                </a:solidFill>
                <a:latin typeface="Times New Roman" panose="02020603050405020304" pitchFamily="18" charset="0"/>
                <a:cs typeface="Times New Roman" panose="02020603050405020304" pitchFamily="18" charset="0"/>
              </a:rPr>
              <a:t> Algılanan Çevre Sorunlarının Çevre Okuryazarlık Düzeyine Göre Analizi </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75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600" noProof="0" dirty="0" smtClean="0">
                <a:solidFill>
                  <a:srgbClr val="002060"/>
                </a:solidFill>
                <a:latin typeface="Cambria"/>
                <a:ea typeface="Times New Roman"/>
                <a:cs typeface="Times New Roman"/>
              </a:rPr>
              <a:t>ÇÖZÜM</a:t>
            </a:r>
            <a:endParaRPr lang="tr-TR" sz="2600" noProof="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640080" y="1378324"/>
            <a:ext cx="10058400" cy="4376470"/>
          </a:xfrm>
        </p:spPr>
        <p:txBody>
          <a:bodyPr>
            <a:normAutofit fontScale="77500" lnSpcReduction="20000"/>
          </a:bodyPr>
          <a:lstStyle/>
          <a:p>
            <a:r>
              <a:rPr lang="tr-TR" b="1" dirty="0"/>
              <a:t>Çevre Eğitimi: Sürdürülebilir Bir Geleceğin Anahtarı</a:t>
            </a:r>
          </a:p>
          <a:p>
            <a:r>
              <a:rPr lang="tr-TR" dirty="0"/>
              <a:t>• Çevrenin korunması hem yasal önlemleri hem de eğitimi gerektirir.</a:t>
            </a:r>
          </a:p>
          <a:p>
            <a:r>
              <a:rPr lang="tr-TR" dirty="0"/>
              <a:t>• Zihniyetleri değiştirmek uzun vadeli başarı için çok önemlidir.</a:t>
            </a:r>
          </a:p>
          <a:p>
            <a:r>
              <a:rPr lang="tr-TR" dirty="0"/>
              <a:t>• Okullar ve medya, ekolojik farkındalığın geliştirilmesinde hayati bir rol oynamaktadır.</a:t>
            </a:r>
          </a:p>
          <a:p>
            <a:r>
              <a:rPr lang="tr-TR" dirty="0"/>
              <a:t>• Doğaya karşı sorumlu davranışın aşılanması için eğitim erken yaşta başlamalıdır.</a:t>
            </a:r>
          </a:p>
          <a:p>
            <a:r>
              <a:rPr lang="tr-TR" dirty="0"/>
              <a:t>• Etkili eğitim bilgi edinme, beceri geliştirme ve değer açıklamasını birleştirir.</a:t>
            </a:r>
          </a:p>
          <a:p>
            <a:r>
              <a:rPr lang="tr-TR" dirty="0"/>
              <a:t>• Öğrenciler bunların çevre üzerindeki etkilerini anlamalı ve problem çözme becerilerini geliştirmelidir.</a:t>
            </a:r>
          </a:p>
          <a:p>
            <a:r>
              <a:rPr lang="tr-TR" dirty="0"/>
              <a:t>• Çevre eğitimi okulların ötesine uzanır ve toplumun katılımını gerektirir.</a:t>
            </a:r>
          </a:p>
          <a:p>
            <a:r>
              <a:rPr lang="tr-TR" dirty="0"/>
              <a:t>• Davranış üzerindeki uzun vadeli etki, başarının gerçek ölçüsüdür.</a:t>
            </a:r>
          </a:p>
          <a:p>
            <a:r>
              <a:rPr lang="tr-TR" dirty="0"/>
              <a:t>• Genel ilkeleri belirli durumlarla birleştirmek esastır.</a:t>
            </a:r>
          </a:p>
          <a:p>
            <a:r>
              <a:rPr lang="tr-TR" dirty="0"/>
              <a:t>• Okulların çevre eğitimi faaliyetlerini düzenleme sorumluluğu vardır.</a:t>
            </a:r>
          </a:p>
          <a:p>
            <a:r>
              <a:rPr lang="tr-TR" dirty="0"/>
              <a:t>• Bilgiyle güçlendirilen öğrenciler doğa savunucusu olabilirler.</a:t>
            </a:r>
          </a:p>
          <a:p>
            <a:r>
              <a:rPr lang="tr-TR" dirty="0"/>
              <a:t>• Gerçek ekolojik eğitim, sürdürülebilir bir gelecek için çevreyi koruma kararlılığını teşvik eder</a:t>
            </a:r>
            <a:endParaRPr lang="tr-TR" noProof="0" dirty="0"/>
          </a:p>
        </p:txBody>
      </p:sp>
    </p:spTree>
    <p:extLst>
      <p:ext uri="{BB962C8B-B14F-4D97-AF65-F5344CB8AC3E}">
        <p14:creationId xmlns:p14="http://schemas.microsoft.com/office/powerpoint/2010/main" val="1965677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noProof="0" dirty="0" smtClean="0"/>
              <a:t>ÖĞRENİCİLER </a:t>
            </a:r>
            <a:r>
              <a:rPr lang="tr-TR" noProof="0" dirty="0" smtClean="0"/>
              <a:t>İÇİN GÖREVLER</a:t>
            </a:r>
            <a:endParaRPr lang="tr-TR" noProof="0" dirty="0"/>
          </a:p>
        </p:txBody>
      </p:sp>
      <p:sp>
        <p:nvSpPr>
          <p:cNvPr id="3" name="Metin Yer Tutucusu 2"/>
          <p:cNvSpPr>
            <a:spLocks noGrp="1"/>
          </p:cNvSpPr>
          <p:nvPr>
            <p:ph type="body" idx="1"/>
          </p:nvPr>
        </p:nvSpPr>
        <p:spPr/>
        <p:txBody>
          <a:bodyPr>
            <a:normAutofit fontScale="70000" lnSpcReduction="20000"/>
          </a:bodyPr>
          <a:lstStyle/>
          <a:p>
            <a:pPr lvl="0">
              <a:buFont typeface="Arial" pitchFamily="34" charset="0"/>
              <a:buChar char="•"/>
            </a:pPr>
            <a:r>
              <a:rPr lang="tr-TR" dirty="0"/>
              <a:t>Çevre sorunları hakkında zaten bildiklerinizi beyin fırtınası yapın. Aklınıza gelebilecek çevre sorunlarının bir listesini yazın (örneğin kirlilik, iklim değişikliği, ormansızlaşma).</a:t>
            </a:r>
          </a:p>
          <a:p>
            <a:pPr lvl="0">
              <a:buFont typeface="Arial" pitchFamily="34" charset="0"/>
              <a:buChar char="•"/>
            </a:pPr>
            <a:r>
              <a:rPr lang="tr-TR" dirty="0"/>
              <a:t>Çevreyle kendi ilişkinizi düşünün. Kendinizi çevre dostu olarak görüyor musunuz? Neden ya da neden olmasın?</a:t>
            </a:r>
          </a:p>
          <a:p>
            <a:pPr lvl="0">
              <a:buFont typeface="Arial" pitchFamily="34" charset="0"/>
              <a:buChar char="•"/>
            </a:pPr>
            <a:r>
              <a:rPr lang="tr-TR" dirty="0"/>
              <a:t>Farklı çevresel zorluklar hakkında bilgi edinin. İlginizi çeken bir konuyu seçin ve nedenlerini ve sonuçlarını daha derinlemesine araştırın.</a:t>
            </a:r>
          </a:p>
          <a:p>
            <a:pPr lvl="0">
              <a:buFont typeface="Arial" pitchFamily="34" charset="0"/>
              <a:buChar char="•"/>
            </a:pPr>
            <a:r>
              <a:rPr lang="tr-TR" dirty="0"/>
              <a:t>Metinde sunulan çevre sorunlarının çeşitliliğini göz önünde bulundurun. Daha önce farkında olmadığınız sorunlar var mı?</a:t>
            </a:r>
          </a:p>
          <a:p>
            <a:pPr lvl="0">
              <a:buFont typeface="Arial" pitchFamily="34" charset="0"/>
              <a:buChar char="•"/>
            </a:pPr>
            <a:r>
              <a:rPr lang="tr-TR" dirty="0"/>
              <a:t>Öğrendiğiniz çevre sorunları konusunda ne kadar endişelisiniz? Neden ya da neden olmasın?</a:t>
            </a:r>
          </a:p>
          <a:p>
            <a:pPr lvl="0">
              <a:buFont typeface="Arial" pitchFamily="34" charset="0"/>
              <a:buChar char="•"/>
            </a:pPr>
            <a:r>
              <a:rPr lang="tr-TR" dirty="0"/>
              <a:t>Çevre sorunlarının çözümünde bir fark yaratabileceğinizi düşünüyor musunuz? Neden ya da neden olmasın?</a:t>
            </a:r>
          </a:p>
          <a:p>
            <a:pPr lvl="0">
              <a:buFont typeface="Arial" pitchFamily="34" charset="0"/>
              <a:buChar char="•"/>
            </a:pPr>
            <a:r>
              <a:rPr lang="tr-TR" dirty="0"/>
              <a:t>Günlük alışkanlıklarınızı düşünün. Halihazırda çevre dostu bir şekilde hareket ettiğiniz herhangi bir yolu tanımlayabilir misiniz? Çevre sorunları hakkında daha fazla bilgi edindikten sonra benimsemeyi düşünebileceğiniz yeni sürdürülebilir uygulamalar var mı?</a:t>
            </a:r>
          </a:p>
          <a:p>
            <a:pPr lvl="0">
              <a:buFont typeface="Arial" pitchFamily="34" charset="0"/>
              <a:buChar char="•"/>
            </a:pPr>
            <a:r>
              <a:rPr lang="tr-TR" dirty="0"/>
              <a:t>Çevre hakkındaki bilgilerinizi nasıl elde ettiğinizi düşünün. Kullandığınız medyanın çevre sorunlarını doğru yansıttığını düşünüyor musunuz? Eğitiminiz (okul içinde ve dışında) çevre anlayışınızı nasıl şekillendirdi?</a:t>
            </a:r>
          </a:p>
          <a:p>
            <a:pPr lvl="0">
              <a:buFont typeface="Arial" pitchFamily="34" charset="0"/>
              <a:buChar char="•"/>
            </a:pPr>
            <a:r>
              <a:rPr lang="tr-TR" dirty="0"/>
              <a:t>İncelediğiniz bilgiler belirli bir ülkeden örnekler sağlıyordu. Kendi topluluğunuzda veya ülkenizde çevresel sorunları ve çözümleri araştırın. Benzerlikler veya farklılıklar var mı?</a:t>
            </a:r>
          </a:p>
          <a:p>
            <a:pPr lvl="0">
              <a:buFont typeface="Arial" pitchFamily="34" charset="0"/>
              <a:buChar char="•"/>
            </a:pPr>
            <a:r>
              <a:rPr lang="tr-TR" dirty="0"/>
              <a:t>Sınıfınızla veya topluluğunuzla üstlenebileceğiniz bir çevre projesi düşünün. Bu bir temizlik girişimi, bir bilinçlendirme kampanyası veya bir çevre örgütünü desteklemek için bağış toplama çabası olabilir.</a:t>
            </a:r>
            <a:endParaRPr lang="tr-TR" noProof="0" dirty="0"/>
          </a:p>
        </p:txBody>
      </p:sp>
    </p:spTree>
    <p:extLst>
      <p:ext uri="{BB962C8B-B14F-4D97-AF65-F5344CB8AC3E}">
        <p14:creationId xmlns:p14="http://schemas.microsoft.com/office/powerpoint/2010/main" val="3395388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Videolar</a:t>
            </a:r>
            <a:endParaRPr lang="tr-TR" b="1" noProof="0"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dirty="0" err="1"/>
              <a:t>Modül</a:t>
            </a:r>
            <a:r>
              <a:rPr lang="en-US" dirty="0"/>
              <a:t> </a:t>
            </a:r>
            <a:r>
              <a:rPr lang="en-US" dirty="0" err="1"/>
              <a:t>içeriğine</a:t>
            </a:r>
            <a:r>
              <a:rPr lang="en-US" dirty="0"/>
              <a:t> </a:t>
            </a:r>
            <a:r>
              <a:rPr lang="en-US" dirty="0" err="1"/>
              <a:t>ilişkin</a:t>
            </a:r>
            <a:r>
              <a:rPr lang="en-US" dirty="0"/>
              <a:t> </a:t>
            </a:r>
            <a:r>
              <a:rPr lang="en-US" dirty="0" err="1"/>
              <a:t>videolara</a:t>
            </a:r>
            <a:r>
              <a:rPr lang="en-US" dirty="0"/>
              <a:t> </a:t>
            </a:r>
            <a:r>
              <a:rPr lang="en-US" dirty="0" err="1"/>
              <a:t>ve</a:t>
            </a:r>
            <a:r>
              <a:rPr lang="en-US" dirty="0"/>
              <a:t> </a:t>
            </a:r>
            <a:r>
              <a:rPr lang="en-US" dirty="0" err="1"/>
              <a:t>ek</a:t>
            </a:r>
            <a:r>
              <a:rPr lang="en-US" dirty="0"/>
              <a:t> </a:t>
            </a:r>
            <a:r>
              <a:rPr lang="en-US" dirty="0" err="1"/>
              <a:t>okuma</a:t>
            </a:r>
            <a:r>
              <a:rPr lang="en-US" dirty="0"/>
              <a:t> </a:t>
            </a:r>
            <a:r>
              <a:rPr lang="en-US" dirty="0" err="1"/>
              <a:t>kaynaklarına</a:t>
            </a:r>
            <a:r>
              <a:rPr lang="en-US" dirty="0"/>
              <a:t> </a:t>
            </a:r>
            <a:r>
              <a:rPr lang="en-US" dirty="0" err="1"/>
              <a:t>bağlantılar</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sz="6600" noProof="0" dirty="0" smtClean="0">
                <a:solidFill>
                  <a:srgbClr val="00B050"/>
                </a:solidFill>
              </a:rPr>
              <a:t>Videoların Konusu</a:t>
            </a:r>
            <a:endParaRPr lang="tr-TR" sz="6600" b="1" noProof="0" dirty="0">
              <a:solidFill>
                <a:srgbClr val="00B050"/>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en-US" sz="2800" dirty="0" err="1">
                <a:solidFill>
                  <a:srgbClr val="2A4F1C"/>
                </a:solidFill>
              </a:rPr>
              <a:t>Aşağıdaki</a:t>
            </a:r>
            <a:r>
              <a:rPr lang="en-US" sz="2800" dirty="0">
                <a:solidFill>
                  <a:srgbClr val="2A4F1C"/>
                </a:solidFill>
              </a:rPr>
              <a:t> </a:t>
            </a:r>
            <a:r>
              <a:rPr lang="en-US" sz="2800" dirty="0" err="1">
                <a:solidFill>
                  <a:srgbClr val="2A4F1C"/>
                </a:solidFill>
              </a:rPr>
              <a:t>Videoları</a:t>
            </a:r>
            <a:r>
              <a:rPr lang="en-US" sz="2800" dirty="0">
                <a:solidFill>
                  <a:srgbClr val="2A4F1C"/>
                </a:solidFill>
              </a:rPr>
              <a:t> </a:t>
            </a:r>
            <a:r>
              <a:rPr lang="en-US" sz="2800" dirty="0" err="1">
                <a:solidFill>
                  <a:srgbClr val="2A4F1C"/>
                </a:solidFill>
              </a:rPr>
              <a:t>izleyin</a:t>
            </a:r>
            <a:r>
              <a:rPr lang="en-US" sz="2800" dirty="0">
                <a:solidFill>
                  <a:srgbClr val="2A4F1C"/>
                </a:solidFill>
              </a:rPr>
              <a:t> </a:t>
            </a:r>
            <a:r>
              <a:rPr lang="en-US" sz="2800" dirty="0" err="1">
                <a:solidFill>
                  <a:srgbClr val="2A4F1C"/>
                </a:solidFill>
              </a:rPr>
              <a:t>ve</a:t>
            </a:r>
            <a:r>
              <a:rPr lang="en-US" sz="2800" dirty="0">
                <a:solidFill>
                  <a:srgbClr val="2A4F1C"/>
                </a:solidFill>
              </a:rPr>
              <a:t> Not </a:t>
            </a:r>
            <a:r>
              <a:rPr lang="en-US" sz="2800" dirty="0" err="1">
                <a:solidFill>
                  <a:srgbClr val="2A4F1C"/>
                </a:solidFill>
              </a:rPr>
              <a:t>alın</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pPr marL="457200"/>
            <a:r>
              <a:rPr lang="en-US" dirty="0" err="1">
                <a:latin typeface="Calibri" panose="020F0502020204030204" pitchFamily="34" charset="0"/>
                <a:ea typeface="Calibri" panose="020F0502020204030204" pitchFamily="34" charset="0"/>
              </a:rPr>
              <a:t>Sağlanan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kaynaklar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Romanya'ya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özel</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olarak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odaklanarak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okuma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kaynaklarına</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dayalı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olarak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çevre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okuryazarlığı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ile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algılanan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çevre</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sorunları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arasındaki</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bağlantıyı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araştırmak</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için</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değerli</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bir</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başlangıç</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noktası</a:t>
            </a:r>
            <a:r>
              <a:rPr lang="en-US" dirty="0">
                <a:latin typeface="Calibri" panose="020F0502020204030204" pitchFamily="34" charset="0"/>
                <a:ea typeface="Calibri" panose="020F0502020204030204" pitchFamily="34" charset="0"/>
              </a:rPr>
              <a:t> </a:t>
            </a:r>
            <a:r>
              <a:rPr lang="en-US" dirty="0" err="1">
                <a:latin typeface="Calibri" panose="020F0502020204030204" pitchFamily="34" charset="0"/>
                <a:ea typeface="Calibri" panose="020F0502020204030204" pitchFamily="34" charset="0"/>
              </a:rPr>
              <a:t>sunmaktadır</a:t>
            </a:r>
            <a:r>
              <a:rPr lang="en-US" dirty="0">
                <a:latin typeface="Calibri" panose="020F0502020204030204" pitchFamily="34" charset="0"/>
                <a:ea typeface="Calibri" panose="020F0502020204030204" pitchFamily="34" charset="0"/>
              </a:rPr>
              <a:t>.</a:t>
            </a:r>
            <a:endParaRPr lang="tr-TR"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2039142"/>
            <a:ext cx="4613148" cy="2743200"/>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191631" y="1282095"/>
            <a:ext cx="5705094" cy="1938952"/>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a:solidFill>
                  <a:srgbClr val="3F762A"/>
                </a:solidFill>
              </a:rPr>
              <a:t>"</a:t>
            </a:r>
            <a:r>
              <a:rPr lang="en-US" sz="2400" dirty="0" err="1">
                <a:solidFill>
                  <a:srgbClr val="3F762A"/>
                </a:solidFill>
              </a:rPr>
              <a:t>David'in</a:t>
            </a:r>
            <a:r>
              <a:rPr lang="en-US" sz="2400" dirty="0">
                <a:solidFill>
                  <a:srgbClr val="3F762A"/>
                </a:solidFill>
              </a:rPr>
              <a:t> </a:t>
            </a:r>
            <a:r>
              <a:rPr lang="en-US" sz="2400" dirty="0" err="1">
                <a:solidFill>
                  <a:srgbClr val="3F762A"/>
                </a:solidFill>
              </a:rPr>
              <a:t>yerinde</a:t>
            </a:r>
            <a:r>
              <a:rPr lang="en-US" sz="2400" dirty="0">
                <a:solidFill>
                  <a:srgbClr val="3F762A"/>
                </a:solidFill>
              </a:rPr>
              <a:t> </a:t>
            </a:r>
            <a:r>
              <a:rPr lang="en-US" sz="2400" dirty="0" err="1">
                <a:solidFill>
                  <a:srgbClr val="3F762A"/>
                </a:solidFill>
              </a:rPr>
              <a:t>olsaydın</a:t>
            </a:r>
            <a:r>
              <a:rPr lang="en-US" sz="2400" dirty="0">
                <a:solidFill>
                  <a:srgbClr val="3F762A"/>
                </a:solidFill>
              </a:rPr>
              <a:t> </a:t>
            </a:r>
            <a:r>
              <a:rPr lang="en-US" sz="2400" dirty="0" err="1">
                <a:solidFill>
                  <a:srgbClr val="3F762A"/>
                </a:solidFill>
              </a:rPr>
              <a:t>filmi</a:t>
            </a:r>
            <a:r>
              <a:rPr lang="en-US" sz="2400" dirty="0">
                <a:solidFill>
                  <a:srgbClr val="3F762A"/>
                </a:solidFill>
              </a:rPr>
              <a:t> </a:t>
            </a:r>
            <a:r>
              <a:rPr lang="en-US" sz="2400" dirty="0" err="1">
                <a:solidFill>
                  <a:srgbClr val="3F762A"/>
                </a:solidFill>
              </a:rPr>
              <a:t>nasıl</a:t>
            </a:r>
            <a:r>
              <a:rPr lang="en-US" sz="2400" dirty="0">
                <a:solidFill>
                  <a:srgbClr val="3F762A"/>
                </a:solidFill>
              </a:rPr>
              <a:t> </a:t>
            </a:r>
            <a:r>
              <a:rPr lang="en-US" sz="2400" dirty="0" err="1">
                <a:solidFill>
                  <a:srgbClr val="3F762A"/>
                </a:solidFill>
              </a:rPr>
              <a:t>bitirirdin</a:t>
            </a:r>
            <a:r>
              <a:rPr lang="en-US" sz="2400" dirty="0">
                <a:solidFill>
                  <a:srgbClr val="3F762A"/>
                </a:solidFill>
              </a:rPr>
              <a:t>?" </a:t>
            </a:r>
            <a:r>
              <a:rPr lang="en-US" sz="2400" dirty="0" err="1">
                <a:solidFill>
                  <a:srgbClr val="3F762A"/>
                </a:solidFill>
              </a:rPr>
              <a:t>diye</a:t>
            </a:r>
            <a:r>
              <a:rPr lang="en-US" sz="2400" dirty="0">
                <a:solidFill>
                  <a:srgbClr val="3F762A"/>
                </a:solidFill>
              </a:rPr>
              <a:t> </a:t>
            </a:r>
            <a:r>
              <a:rPr lang="en-US" sz="2400" dirty="0" err="1">
                <a:solidFill>
                  <a:srgbClr val="3F762A"/>
                </a:solidFill>
              </a:rPr>
              <a:t>yaz</a:t>
            </a:r>
            <a:r>
              <a:rPr lang="en-US" sz="2400" dirty="0">
                <a:solidFill>
                  <a:srgbClr val="3F762A"/>
                </a:solidFill>
              </a:rPr>
              <a:t>.</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891637" y="495147"/>
            <a:ext cx="5728619" cy="58473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3F762A"/>
                </a:solidFill>
              </a:rPr>
              <a:t>Gezegenimizdeki</a:t>
            </a:r>
            <a:r>
              <a:rPr lang="en-US" sz="3200" b="1" dirty="0">
                <a:solidFill>
                  <a:srgbClr val="3F762A"/>
                </a:solidFill>
              </a:rPr>
              <a:t> </a:t>
            </a:r>
            <a:r>
              <a:rPr lang="en-US" sz="3200" b="1" dirty="0" err="1">
                <a:solidFill>
                  <a:srgbClr val="3F762A"/>
                </a:solidFill>
              </a:rPr>
              <a:t>Yaşam</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3644909"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https://en.wikipedia.org/wiki/2040_(film)</a:t>
            </a:r>
            <a:endParaRPr lang="en-US" b="1" dirty="0">
              <a:solidFill>
                <a:schemeClr val="accent1"/>
              </a:solidFill>
            </a:endParaRPr>
          </a:p>
        </p:txBody>
      </p:sp>
      <p:sp>
        <p:nvSpPr>
          <p:cNvPr id="3" name="Dikdörtgen 2"/>
          <p:cNvSpPr/>
          <p:nvPr/>
        </p:nvSpPr>
        <p:spPr>
          <a:xfrm>
            <a:off x="6296025" y="3425934"/>
            <a:ext cx="5400675" cy="2800767"/>
          </a:xfrm>
          <a:prstGeom prst="rect">
            <a:avLst/>
          </a:prstGeom>
        </p:spPr>
        <p:txBody>
          <a:bodyPr wrap="square">
            <a:spAutoFit/>
          </a:bodyPr>
          <a:lstStyle/>
          <a:p>
            <a:r>
              <a:rPr lang="en-US" sz="1600" dirty="0" err="1">
                <a:solidFill>
                  <a:srgbClr val="131313"/>
                </a:solidFill>
                <a:latin typeface="Roboto"/>
              </a:rPr>
              <a:t>Ünlü</a:t>
            </a:r>
            <a:r>
              <a:rPr lang="en-US" sz="1600" dirty="0">
                <a:solidFill>
                  <a:srgbClr val="131313"/>
                </a:solidFill>
                <a:latin typeface="Roboto"/>
              </a:rPr>
              <a:t> </a:t>
            </a:r>
            <a:r>
              <a:rPr lang="en-US" sz="1600" dirty="0" err="1">
                <a:solidFill>
                  <a:srgbClr val="131313"/>
                </a:solidFill>
                <a:latin typeface="Roboto"/>
              </a:rPr>
              <a:t>doğa</a:t>
            </a:r>
            <a:r>
              <a:rPr lang="en-US" sz="1600" dirty="0">
                <a:solidFill>
                  <a:srgbClr val="131313"/>
                </a:solidFill>
                <a:latin typeface="Roboto"/>
              </a:rPr>
              <a:t> </a:t>
            </a:r>
            <a:r>
              <a:rPr lang="en-US" sz="1600" dirty="0" err="1">
                <a:solidFill>
                  <a:srgbClr val="131313"/>
                </a:solidFill>
                <a:latin typeface="Roboto"/>
              </a:rPr>
              <a:t>bilimci</a:t>
            </a:r>
            <a:r>
              <a:rPr lang="en-US" sz="1600" dirty="0">
                <a:solidFill>
                  <a:srgbClr val="131313"/>
                </a:solidFill>
                <a:latin typeface="Roboto"/>
              </a:rPr>
              <a:t>, David Attenborough: </a:t>
            </a:r>
            <a:r>
              <a:rPr lang="en-US" sz="1600" dirty="0" err="1">
                <a:solidFill>
                  <a:srgbClr val="131313"/>
                </a:solidFill>
                <a:latin typeface="Roboto"/>
              </a:rPr>
              <a:t>Gezegenimizde</a:t>
            </a:r>
            <a:r>
              <a:rPr lang="en-US" sz="1600" dirty="0">
                <a:solidFill>
                  <a:srgbClr val="131313"/>
                </a:solidFill>
                <a:latin typeface="Roboto"/>
              </a:rPr>
              <a:t> </a:t>
            </a:r>
            <a:r>
              <a:rPr lang="en-US" sz="1600" dirty="0" err="1">
                <a:solidFill>
                  <a:srgbClr val="131313"/>
                </a:solidFill>
                <a:latin typeface="Roboto"/>
              </a:rPr>
              <a:t>Bir</a:t>
            </a:r>
            <a:r>
              <a:rPr lang="en-US" sz="1600" dirty="0">
                <a:solidFill>
                  <a:srgbClr val="131313"/>
                </a:solidFill>
                <a:latin typeface="Roboto"/>
              </a:rPr>
              <a:t> </a:t>
            </a:r>
            <a:r>
              <a:rPr lang="en-US" sz="1600" dirty="0" err="1">
                <a:solidFill>
                  <a:srgbClr val="131313"/>
                </a:solidFill>
                <a:latin typeface="Roboto"/>
              </a:rPr>
              <a:t>Yaşam</a:t>
            </a:r>
            <a:r>
              <a:rPr lang="en-US" sz="1600" dirty="0">
                <a:solidFill>
                  <a:srgbClr val="131313"/>
                </a:solidFill>
                <a:latin typeface="Roboto"/>
              </a:rPr>
              <a:t> </a:t>
            </a:r>
            <a:r>
              <a:rPr lang="en-US" sz="1600" dirty="0" err="1">
                <a:solidFill>
                  <a:srgbClr val="131313"/>
                </a:solidFill>
                <a:latin typeface="Roboto"/>
              </a:rPr>
              <a:t>başlıklı</a:t>
            </a:r>
            <a:r>
              <a:rPr lang="en-US" sz="1600" dirty="0">
                <a:solidFill>
                  <a:srgbClr val="131313"/>
                </a:solidFill>
                <a:latin typeface="Roboto"/>
              </a:rPr>
              <a:t> </a:t>
            </a:r>
            <a:r>
              <a:rPr lang="en-US" sz="1600" dirty="0" err="1">
                <a:solidFill>
                  <a:srgbClr val="131313"/>
                </a:solidFill>
                <a:latin typeface="Roboto"/>
              </a:rPr>
              <a:t>bu</a:t>
            </a:r>
            <a:r>
              <a:rPr lang="en-US" sz="1600" dirty="0">
                <a:solidFill>
                  <a:srgbClr val="131313"/>
                </a:solidFill>
                <a:latin typeface="Roboto"/>
              </a:rPr>
              <a:t> </a:t>
            </a:r>
            <a:r>
              <a:rPr lang="en-US" sz="1600" dirty="0" err="1">
                <a:solidFill>
                  <a:srgbClr val="131313"/>
                </a:solidFill>
                <a:latin typeface="Roboto"/>
              </a:rPr>
              <a:t>benzersiz</a:t>
            </a:r>
            <a:r>
              <a:rPr lang="en-US" sz="1600" dirty="0">
                <a:solidFill>
                  <a:srgbClr val="131313"/>
                </a:solidFill>
                <a:latin typeface="Roboto"/>
              </a:rPr>
              <a:t> </a:t>
            </a:r>
            <a:r>
              <a:rPr lang="en-US" sz="1600" dirty="0" err="1">
                <a:solidFill>
                  <a:srgbClr val="131313"/>
                </a:solidFill>
                <a:latin typeface="Roboto"/>
              </a:rPr>
              <a:t>uzun</a:t>
            </a:r>
            <a:r>
              <a:rPr lang="en-US" sz="1600" dirty="0">
                <a:solidFill>
                  <a:srgbClr val="131313"/>
                </a:solidFill>
                <a:latin typeface="Roboto"/>
              </a:rPr>
              <a:t> </a:t>
            </a:r>
            <a:r>
              <a:rPr lang="en-US" sz="1600" dirty="0" err="1">
                <a:solidFill>
                  <a:srgbClr val="131313"/>
                </a:solidFill>
                <a:latin typeface="Roboto"/>
              </a:rPr>
              <a:t>metrajlı</a:t>
            </a:r>
            <a:r>
              <a:rPr lang="en-US" sz="1600" dirty="0">
                <a:solidFill>
                  <a:srgbClr val="131313"/>
                </a:solidFill>
                <a:latin typeface="Roboto"/>
              </a:rPr>
              <a:t> </a:t>
            </a:r>
            <a:r>
              <a:rPr lang="en-US" sz="1600" dirty="0" err="1">
                <a:solidFill>
                  <a:srgbClr val="131313"/>
                </a:solidFill>
                <a:latin typeface="Roboto"/>
              </a:rPr>
              <a:t>belgeselde</a:t>
            </a:r>
            <a:r>
              <a:rPr lang="en-US" sz="1600" dirty="0">
                <a:solidFill>
                  <a:srgbClr val="131313"/>
                </a:solidFill>
                <a:latin typeface="Roboto"/>
              </a:rPr>
              <a:t>, hem </a:t>
            </a:r>
            <a:r>
              <a:rPr lang="en-US" sz="1600" dirty="0" err="1">
                <a:solidFill>
                  <a:srgbClr val="131313"/>
                </a:solidFill>
                <a:latin typeface="Roboto"/>
              </a:rPr>
              <a:t>yaşamının</a:t>
            </a:r>
            <a:r>
              <a:rPr lang="en-US" sz="1600" dirty="0">
                <a:solidFill>
                  <a:srgbClr val="131313"/>
                </a:solidFill>
                <a:latin typeface="Roboto"/>
              </a:rPr>
              <a:t> </a:t>
            </a:r>
            <a:r>
              <a:rPr lang="en-US" sz="1600" dirty="0" err="1">
                <a:solidFill>
                  <a:srgbClr val="131313"/>
                </a:solidFill>
                <a:latin typeface="Roboto"/>
              </a:rPr>
              <a:t>belirleyici</a:t>
            </a:r>
            <a:r>
              <a:rPr lang="en-US" sz="1600" dirty="0">
                <a:solidFill>
                  <a:srgbClr val="131313"/>
                </a:solidFill>
                <a:latin typeface="Roboto"/>
              </a:rPr>
              <a:t> </a:t>
            </a:r>
            <a:r>
              <a:rPr lang="en-US" sz="1600" dirty="0" err="1">
                <a:solidFill>
                  <a:srgbClr val="131313"/>
                </a:solidFill>
                <a:latin typeface="Roboto"/>
              </a:rPr>
              <a:t>anlarını</a:t>
            </a:r>
            <a:r>
              <a:rPr lang="en-US" sz="1600" dirty="0">
                <a:solidFill>
                  <a:srgbClr val="131313"/>
                </a:solidFill>
                <a:latin typeface="Roboto"/>
              </a:rPr>
              <a:t> hem de </a:t>
            </a:r>
            <a:r>
              <a:rPr lang="en-US" sz="1600" dirty="0" err="1">
                <a:solidFill>
                  <a:srgbClr val="131313"/>
                </a:solidFill>
                <a:latin typeface="Roboto"/>
              </a:rPr>
              <a:t>gördüğü</a:t>
            </a:r>
            <a:r>
              <a:rPr lang="en-US" sz="1600" dirty="0">
                <a:solidFill>
                  <a:srgbClr val="131313"/>
                </a:solidFill>
                <a:latin typeface="Roboto"/>
              </a:rPr>
              <a:t> </a:t>
            </a:r>
            <a:r>
              <a:rPr lang="en-US" sz="1600" dirty="0" err="1">
                <a:solidFill>
                  <a:srgbClr val="131313"/>
                </a:solidFill>
                <a:latin typeface="Roboto"/>
              </a:rPr>
              <a:t>yıkıcı</a:t>
            </a:r>
            <a:r>
              <a:rPr lang="en-US" sz="1600" dirty="0">
                <a:solidFill>
                  <a:srgbClr val="131313"/>
                </a:solidFill>
                <a:latin typeface="Roboto"/>
              </a:rPr>
              <a:t> </a:t>
            </a:r>
            <a:r>
              <a:rPr lang="en-US" sz="1600" dirty="0" err="1">
                <a:solidFill>
                  <a:srgbClr val="131313"/>
                </a:solidFill>
                <a:latin typeface="Roboto"/>
              </a:rPr>
              <a:t>değişiklikleri</a:t>
            </a:r>
            <a:r>
              <a:rPr lang="en-US" sz="1600" dirty="0">
                <a:solidFill>
                  <a:srgbClr val="131313"/>
                </a:solidFill>
                <a:latin typeface="Roboto"/>
              </a:rPr>
              <a:t> </a:t>
            </a:r>
            <a:r>
              <a:rPr lang="en-US" sz="1600" dirty="0" err="1">
                <a:solidFill>
                  <a:srgbClr val="131313"/>
                </a:solidFill>
                <a:latin typeface="Roboto"/>
              </a:rPr>
              <a:t>yansıtıyor</a:t>
            </a:r>
            <a:r>
              <a:rPr lang="en-US" sz="1600" dirty="0">
                <a:solidFill>
                  <a:srgbClr val="131313"/>
                </a:solidFill>
                <a:latin typeface="Roboto"/>
              </a:rPr>
              <a:t>. 4 </a:t>
            </a:r>
            <a:r>
              <a:rPr lang="en-US" sz="1600" dirty="0" err="1">
                <a:solidFill>
                  <a:srgbClr val="131313"/>
                </a:solidFill>
                <a:latin typeface="Roboto"/>
              </a:rPr>
              <a:t>Ekim</a:t>
            </a:r>
            <a:r>
              <a:rPr lang="en-US" sz="1600" dirty="0">
                <a:solidFill>
                  <a:srgbClr val="131313"/>
                </a:solidFill>
                <a:latin typeface="Roboto"/>
              </a:rPr>
              <a:t> 2020'de </a:t>
            </a:r>
            <a:r>
              <a:rPr lang="en-US" sz="1600" dirty="0" err="1">
                <a:solidFill>
                  <a:srgbClr val="131313"/>
                </a:solidFill>
                <a:latin typeface="Roboto"/>
              </a:rPr>
              <a:t>Netflix'te</a:t>
            </a:r>
            <a:r>
              <a:rPr lang="en-US" sz="1600" dirty="0">
                <a:solidFill>
                  <a:srgbClr val="131313"/>
                </a:solidFill>
                <a:latin typeface="Roboto"/>
              </a:rPr>
              <a:t> </a:t>
            </a:r>
            <a:r>
              <a:rPr lang="en-US" sz="1600" dirty="0" err="1">
                <a:solidFill>
                  <a:srgbClr val="131313"/>
                </a:solidFill>
                <a:latin typeface="Roboto"/>
              </a:rPr>
              <a:t>gösterime</a:t>
            </a:r>
            <a:r>
              <a:rPr lang="en-US" sz="1600" dirty="0">
                <a:solidFill>
                  <a:srgbClr val="131313"/>
                </a:solidFill>
                <a:latin typeface="Roboto"/>
              </a:rPr>
              <a:t> </a:t>
            </a:r>
            <a:r>
              <a:rPr lang="en-US" sz="1600" dirty="0" err="1">
                <a:solidFill>
                  <a:srgbClr val="131313"/>
                </a:solidFill>
                <a:latin typeface="Roboto"/>
              </a:rPr>
              <a:t>girecek</a:t>
            </a:r>
            <a:r>
              <a:rPr lang="en-US" sz="1600" dirty="0">
                <a:solidFill>
                  <a:srgbClr val="131313"/>
                </a:solidFill>
                <a:latin typeface="Roboto"/>
              </a:rPr>
              <a:t> </a:t>
            </a:r>
            <a:r>
              <a:rPr lang="en-US" sz="1600" dirty="0" err="1">
                <a:solidFill>
                  <a:srgbClr val="131313"/>
                </a:solidFill>
                <a:latin typeface="Roboto"/>
              </a:rPr>
              <a:t>olan</a:t>
            </a:r>
            <a:r>
              <a:rPr lang="en-US" sz="1600" dirty="0">
                <a:solidFill>
                  <a:srgbClr val="131313"/>
                </a:solidFill>
                <a:latin typeface="Roboto"/>
              </a:rPr>
              <a:t> film, </a:t>
            </a:r>
            <a:r>
              <a:rPr lang="en-US" sz="1600" dirty="0" err="1">
                <a:solidFill>
                  <a:srgbClr val="131313"/>
                </a:solidFill>
                <a:latin typeface="Roboto"/>
              </a:rPr>
              <a:t>gezegenimizdeki</a:t>
            </a:r>
            <a:r>
              <a:rPr lang="en-US" sz="1600" dirty="0">
                <a:solidFill>
                  <a:srgbClr val="131313"/>
                </a:solidFill>
                <a:latin typeface="Roboto"/>
              </a:rPr>
              <a:t> </a:t>
            </a:r>
            <a:r>
              <a:rPr lang="en-US" sz="1600" dirty="0" err="1">
                <a:solidFill>
                  <a:srgbClr val="131313"/>
                </a:solidFill>
                <a:latin typeface="Roboto"/>
              </a:rPr>
              <a:t>yaşamın</a:t>
            </a:r>
            <a:r>
              <a:rPr lang="en-US" sz="1600" dirty="0">
                <a:solidFill>
                  <a:srgbClr val="131313"/>
                </a:solidFill>
                <a:latin typeface="Roboto"/>
              </a:rPr>
              <a:t> </a:t>
            </a:r>
            <a:r>
              <a:rPr lang="en-US" sz="1600" dirty="0" err="1">
                <a:solidFill>
                  <a:srgbClr val="131313"/>
                </a:solidFill>
                <a:latin typeface="Roboto"/>
              </a:rPr>
              <a:t>karşılaştığı</a:t>
            </a:r>
            <a:r>
              <a:rPr lang="en-US" sz="1600" dirty="0">
                <a:solidFill>
                  <a:srgbClr val="131313"/>
                </a:solidFill>
                <a:latin typeface="Roboto"/>
              </a:rPr>
              <a:t> en </a:t>
            </a:r>
            <a:r>
              <a:rPr lang="en-US" sz="1600" dirty="0" err="1">
                <a:solidFill>
                  <a:srgbClr val="131313"/>
                </a:solidFill>
                <a:latin typeface="Roboto"/>
              </a:rPr>
              <a:t>büyük</a:t>
            </a:r>
            <a:r>
              <a:rPr lang="en-US" sz="1600" dirty="0">
                <a:solidFill>
                  <a:srgbClr val="131313"/>
                </a:solidFill>
                <a:latin typeface="Roboto"/>
              </a:rPr>
              <a:t> </a:t>
            </a:r>
            <a:r>
              <a:rPr lang="en-US" sz="1600" dirty="0" err="1">
                <a:solidFill>
                  <a:srgbClr val="131313"/>
                </a:solidFill>
                <a:latin typeface="Roboto"/>
              </a:rPr>
              <a:t>zorluklardan</a:t>
            </a:r>
            <a:r>
              <a:rPr lang="en-US" sz="1600" dirty="0">
                <a:solidFill>
                  <a:srgbClr val="131313"/>
                </a:solidFill>
                <a:latin typeface="Roboto"/>
              </a:rPr>
              <a:t> </a:t>
            </a:r>
            <a:r>
              <a:rPr lang="en-US" sz="1600" dirty="0" err="1">
                <a:solidFill>
                  <a:srgbClr val="131313"/>
                </a:solidFill>
                <a:latin typeface="Roboto"/>
              </a:rPr>
              <a:t>bazılarını</a:t>
            </a:r>
            <a:r>
              <a:rPr lang="en-US" sz="1600" dirty="0">
                <a:solidFill>
                  <a:srgbClr val="131313"/>
                </a:solidFill>
                <a:latin typeface="Roboto"/>
              </a:rPr>
              <a:t> </a:t>
            </a:r>
            <a:r>
              <a:rPr lang="en-US" sz="1600" dirty="0" err="1">
                <a:solidFill>
                  <a:srgbClr val="131313"/>
                </a:solidFill>
                <a:latin typeface="Roboto"/>
              </a:rPr>
              <a:t>ele</a:t>
            </a:r>
            <a:r>
              <a:rPr lang="en-US" sz="1600" dirty="0">
                <a:solidFill>
                  <a:srgbClr val="131313"/>
                </a:solidFill>
                <a:latin typeface="Roboto"/>
              </a:rPr>
              <a:t> </a:t>
            </a:r>
            <a:r>
              <a:rPr lang="en-US" sz="1600" dirty="0" err="1">
                <a:solidFill>
                  <a:srgbClr val="131313"/>
                </a:solidFill>
                <a:latin typeface="Roboto"/>
              </a:rPr>
              <a:t>alıyor</a:t>
            </a:r>
            <a:r>
              <a:rPr lang="en-US" sz="1600" dirty="0">
                <a:solidFill>
                  <a:srgbClr val="131313"/>
                </a:solidFill>
                <a:latin typeface="Roboto"/>
              </a:rPr>
              <a:t> </a:t>
            </a:r>
            <a:r>
              <a:rPr lang="en-US" sz="1600" dirty="0" err="1">
                <a:solidFill>
                  <a:srgbClr val="131313"/>
                </a:solidFill>
                <a:latin typeface="Roboto"/>
              </a:rPr>
              <a:t>ve</a:t>
            </a:r>
            <a:r>
              <a:rPr lang="en-US" sz="1600" dirty="0">
                <a:solidFill>
                  <a:srgbClr val="131313"/>
                </a:solidFill>
                <a:latin typeface="Roboto"/>
              </a:rPr>
              <a:t> </a:t>
            </a:r>
            <a:r>
              <a:rPr lang="en-US" sz="1600" dirty="0" err="1">
                <a:solidFill>
                  <a:srgbClr val="131313"/>
                </a:solidFill>
                <a:latin typeface="Roboto"/>
              </a:rPr>
              <a:t>tek</a:t>
            </a:r>
            <a:r>
              <a:rPr lang="en-US" sz="1600" dirty="0">
                <a:solidFill>
                  <a:srgbClr val="131313"/>
                </a:solidFill>
                <a:latin typeface="Roboto"/>
              </a:rPr>
              <a:t> </a:t>
            </a:r>
            <a:r>
              <a:rPr lang="en-US" sz="1600" dirty="0" err="1">
                <a:solidFill>
                  <a:srgbClr val="131313"/>
                </a:solidFill>
                <a:latin typeface="Roboto"/>
              </a:rPr>
              <a:t>bir</a:t>
            </a:r>
            <a:r>
              <a:rPr lang="en-US" sz="1600" dirty="0">
                <a:solidFill>
                  <a:srgbClr val="131313"/>
                </a:solidFill>
                <a:latin typeface="Roboto"/>
              </a:rPr>
              <a:t> </a:t>
            </a:r>
            <a:r>
              <a:rPr lang="en-US" sz="1600" dirty="0" err="1">
                <a:solidFill>
                  <a:srgbClr val="131313"/>
                </a:solidFill>
                <a:latin typeface="Roboto"/>
              </a:rPr>
              <a:t>yaşamdaki</a:t>
            </a:r>
            <a:r>
              <a:rPr lang="en-US" sz="1600" dirty="0">
                <a:solidFill>
                  <a:srgbClr val="131313"/>
                </a:solidFill>
                <a:latin typeface="Roboto"/>
              </a:rPr>
              <a:t> </a:t>
            </a:r>
            <a:r>
              <a:rPr lang="en-US" sz="1600" dirty="0" err="1">
                <a:solidFill>
                  <a:srgbClr val="131313"/>
                </a:solidFill>
                <a:latin typeface="Roboto"/>
              </a:rPr>
              <a:t>küresel</a:t>
            </a:r>
            <a:r>
              <a:rPr lang="en-US" sz="1600" dirty="0">
                <a:solidFill>
                  <a:srgbClr val="131313"/>
                </a:solidFill>
                <a:latin typeface="Roboto"/>
              </a:rPr>
              <a:t> </a:t>
            </a:r>
            <a:r>
              <a:rPr lang="en-US" sz="1600" dirty="0" err="1">
                <a:solidFill>
                  <a:srgbClr val="131313"/>
                </a:solidFill>
                <a:latin typeface="Roboto"/>
              </a:rPr>
              <a:t>doğa</a:t>
            </a:r>
            <a:r>
              <a:rPr lang="en-US" sz="1600" dirty="0">
                <a:solidFill>
                  <a:srgbClr val="131313"/>
                </a:solidFill>
                <a:latin typeface="Roboto"/>
              </a:rPr>
              <a:t> </a:t>
            </a:r>
            <a:r>
              <a:rPr lang="en-US" sz="1600" dirty="0" err="1">
                <a:solidFill>
                  <a:srgbClr val="131313"/>
                </a:solidFill>
                <a:latin typeface="Roboto"/>
              </a:rPr>
              <a:t>kaybının</a:t>
            </a:r>
            <a:r>
              <a:rPr lang="en-US" sz="1600" dirty="0">
                <a:solidFill>
                  <a:srgbClr val="131313"/>
                </a:solidFill>
                <a:latin typeface="Roboto"/>
              </a:rPr>
              <a:t> </a:t>
            </a:r>
            <a:r>
              <a:rPr lang="en-US" sz="1600" dirty="0" err="1">
                <a:solidFill>
                  <a:srgbClr val="131313"/>
                </a:solidFill>
                <a:latin typeface="Roboto"/>
              </a:rPr>
              <a:t>anlık</a:t>
            </a:r>
            <a:r>
              <a:rPr lang="en-US" sz="1600" dirty="0">
                <a:solidFill>
                  <a:srgbClr val="131313"/>
                </a:solidFill>
                <a:latin typeface="Roboto"/>
              </a:rPr>
              <a:t> </a:t>
            </a:r>
            <a:r>
              <a:rPr lang="en-US" sz="1600" dirty="0" err="1">
                <a:solidFill>
                  <a:srgbClr val="131313"/>
                </a:solidFill>
                <a:latin typeface="Roboto"/>
              </a:rPr>
              <a:t>görüntüsünü</a:t>
            </a:r>
            <a:r>
              <a:rPr lang="en-US" sz="1600" dirty="0">
                <a:solidFill>
                  <a:srgbClr val="131313"/>
                </a:solidFill>
                <a:latin typeface="Roboto"/>
              </a:rPr>
              <a:t> </a:t>
            </a:r>
            <a:r>
              <a:rPr lang="en-US" sz="1600" dirty="0" err="1">
                <a:solidFill>
                  <a:srgbClr val="131313"/>
                </a:solidFill>
                <a:latin typeface="Roboto"/>
              </a:rPr>
              <a:t>sunuyor</a:t>
            </a:r>
            <a:r>
              <a:rPr lang="en-US" sz="1600" dirty="0">
                <a:solidFill>
                  <a:srgbClr val="131313"/>
                </a:solidFill>
                <a:latin typeface="Roboto"/>
              </a:rPr>
              <a:t>. Attenborough, </a:t>
            </a:r>
            <a:r>
              <a:rPr lang="en-US" sz="1600" dirty="0" err="1">
                <a:solidFill>
                  <a:srgbClr val="131313"/>
                </a:solidFill>
                <a:latin typeface="Roboto"/>
              </a:rPr>
              <a:t>gezegenimizi</a:t>
            </a:r>
            <a:r>
              <a:rPr lang="en-US" sz="1600" dirty="0">
                <a:solidFill>
                  <a:srgbClr val="131313"/>
                </a:solidFill>
                <a:latin typeface="Roboto"/>
              </a:rPr>
              <a:t> </a:t>
            </a:r>
            <a:r>
              <a:rPr lang="en-US" sz="1600" dirty="0" err="1">
                <a:solidFill>
                  <a:srgbClr val="131313"/>
                </a:solidFill>
                <a:latin typeface="Roboto"/>
              </a:rPr>
              <a:t>felaketten</a:t>
            </a:r>
            <a:r>
              <a:rPr lang="en-US" sz="1600" dirty="0">
                <a:solidFill>
                  <a:srgbClr val="131313"/>
                </a:solidFill>
                <a:latin typeface="Roboto"/>
              </a:rPr>
              <a:t> </a:t>
            </a:r>
            <a:r>
              <a:rPr lang="en-US" sz="1600" dirty="0" err="1">
                <a:solidFill>
                  <a:srgbClr val="131313"/>
                </a:solidFill>
                <a:latin typeface="Roboto"/>
              </a:rPr>
              <a:t>kurtarmaya</a:t>
            </a:r>
            <a:r>
              <a:rPr lang="en-US" sz="1600" dirty="0">
                <a:solidFill>
                  <a:srgbClr val="131313"/>
                </a:solidFill>
                <a:latin typeface="Roboto"/>
              </a:rPr>
              <a:t> </a:t>
            </a:r>
            <a:r>
              <a:rPr lang="en-US" sz="1600" dirty="0" err="1">
                <a:solidFill>
                  <a:srgbClr val="131313"/>
                </a:solidFill>
                <a:latin typeface="Roboto"/>
              </a:rPr>
              <a:t>yardımcı</a:t>
            </a:r>
            <a:r>
              <a:rPr lang="en-US" sz="1600" dirty="0">
                <a:solidFill>
                  <a:srgbClr val="131313"/>
                </a:solidFill>
                <a:latin typeface="Roboto"/>
              </a:rPr>
              <a:t> </a:t>
            </a:r>
            <a:r>
              <a:rPr lang="en-US" sz="1600" dirty="0" err="1">
                <a:solidFill>
                  <a:srgbClr val="131313"/>
                </a:solidFill>
                <a:latin typeface="Roboto"/>
              </a:rPr>
              <a:t>olacak</a:t>
            </a:r>
            <a:r>
              <a:rPr lang="en-US" sz="1600" dirty="0">
                <a:solidFill>
                  <a:srgbClr val="131313"/>
                </a:solidFill>
                <a:latin typeface="Roboto"/>
              </a:rPr>
              <a:t> </a:t>
            </a:r>
            <a:r>
              <a:rPr lang="en-US" sz="1600" dirty="0" err="1">
                <a:solidFill>
                  <a:srgbClr val="131313"/>
                </a:solidFill>
                <a:latin typeface="Roboto"/>
              </a:rPr>
              <a:t>çözümleri</a:t>
            </a:r>
            <a:r>
              <a:rPr lang="en-US" sz="1600" dirty="0">
                <a:solidFill>
                  <a:srgbClr val="131313"/>
                </a:solidFill>
                <a:latin typeface="Roboto"/>
              </a:rPr>
              <a:t> </a:t>
            </a:r>
            <a:r>
              <a:rPr lang="en-US" sz="1600" dirty="0" err="1">
                <a:solidFill>
                  <a:srgbClr val="131313"/>
                </a:solidFill>
                <a:latin typeface="Roboto"/>
              </a:rPr>
              <a:t>ortaya</a:t>
            </a:r>
            <a:r>
              <a:rPr lang="en-US" sz="1600" dirty="0">
                <a:solidFill>
                  <a:srgbClr val="131313"/>
                </a:solidFill>
                <a:latin typeface="Roboto"/>
              </a:rPr>
              <a:t> </a:t>
            </a:r>
            <a:r>
              <a:rPr lang="en-US" sz="1600" dirty="0" err="1">
                <a:solidFill>
                  <a:srgbClr val="131313"/>
                </a:solidFill>
                <a:latin typeface="Roboto"/>
              </a:rPr>
              <a:t>koyarken</a:t>
            </a:r>
            <a:r>
              <a:rPr lang="en-US" sz="1600" dirty="0">
                <a:solidFill>
                  <a:srgbClr val="131313"/>
                </a:solidFill>
                <a:latin typeface="Roboto"/>
              </a:rPr>
              <a:t>, </a:t>
            </a:r>
            <a:r>
              <a:rPr lang="en-US" sz="1600" dirty="0" err="1">
                <a:solidFill>
                  <a:srgbClr val="131313"/>
                </a:solidFill>
                <a:latin typeface="Roboto"/>
              </a:rPr>
              <a:t>gelecek</a:t>
            </a:r>
            <a:r>
              <a:rPr lang="en-US" sz="1600" dirty="0">
                <a:solidFill>
                  <a:srgbClr val="131313"/>
                </a:solidFill>
                <a:latin typeface="Roboto"/>
              </a:rPr>
              <a:t> </a:t>
            </a:r>
            <a:r>
              <a:rPr lang="en-US" sz="1600" dirty="0" err="1">
                <a:solidFill>
                  <a:srgbClr val="131313"/>
                </a:solidFill>
                <a:latin typeface="Roboto"/>
              </a:rPr>
              <a:t>nesiller</a:t>
            </a:r>
            <a:r>
              <a:rPr lang="en-US" sz="1600" dirty="0">
                <a:solidFill>
                  <a:srgbClr val="131313"/>
                </a:solidFill>
                <a:latin typeface="Roboto"/>
              </a:rPr>
              <a:t> </a:t>
            </a:r>
            <a:r>
              <a:rPr lang="en-US" sz="1600" dirty="0" err="1">
                <a:solidFill>
                  <a:srgbClr val="131313"/>
                </a:solidFill>
                <a:latin typeface="Roboto"/>
              </a:rPr>
              <a:t>için</a:t>
            </a:r>
            <a:r>
              <a:rPr lang="en-US" sz="1600" dirty="0">
                <a:solidFill>
                  <a:srgbClr val="131313"/>
                </a:solidFill>
                <a:latin typeface="Roboto"/>
              </a:rPr>
              <a:t> </a:t>
            </a:r>
            <a:r>
              <a:rPr lang="en-US" sz="1600" dirty="0" err="1">
                <a:solidFill>
                  <a:srgbClr val="131313"/>
                </a:solidFill>
                <a:latin typeface="Roboto"/>
              </a:rPr>
              <a:t>güçlü</a:t>
            </a:r>
            <a:r>
              <a:rPr lang="en-US" sz="1600" dirty="0">
                <a:solidFill>
                  <a:srgbClr val="131313"/>
                </a:solidFill>
                <a:latin typeface="Roboto"/>
              </a:rPr>
              <a:t> </a:t>
            </a:r>
            <a:r>
              <a:rPr lang="en-US" sz="1600" dirty="0" err="1">
                <a:solidFill>
                  <a:srgbClr val="131313"/>
                </a:solidFill>
                <a:latin typeface="Roboto"/>
              </a:rPr>
              <a:t>bir</a:t>
            </a:r>
            <a:r>
              <a:rPr lang="en-US" sz="1600" dirty="0">
                <a:solidFill>
                  <a:srgbClr val="131313"/>
                </a:solidFill>
                <a:latin typeface="Roboto"/>
              </a:rPr>
              <a:t> </a:t>
            </a:r>
            <a:r>
              <a:rPr lang="en-US" sz="1600" dirty="0" err="1">
                <a:solidFill>
                  <a:srgbClr val="131313"/>
                </a:solidFill>
                <a:latin typeface="Roboto"/>
              </a:rPr>
              <a:t>umut</a:t>
            </a:r>
            <a:r>
              <a:rPr lang="en-US" sz="1600" dirty="0">
                <a:solidFill>
                  <a:srgbClr val="131313"/>
                </a:solidFill>
                <a:latin typeface="Roboto"/>
              </a:rPr>
              <a:t> </a:t>
            </a:r>
            <a:r>
              <a:rPr lang="en-US" sz="1600" dirty="0" err="1">
                <a:solidFill>
                  <a:srgbClr val="131313"/>
                </a:solidFill>
                <a:latin typeface="Roboto"/>
              </a:rPr>
              <a:t>mesajı</a:t>
            </a:r>
            <a:r>
              <a:rPr lang="en-US" sz="1600" dirty="0">
                <a:solidFill>
                  <a:srgbClr val="131313"/>
                </a:solidFill>
                <a:latin typeface="Roboto"/>
              </a:rPr>
              <a:t> da </a:t>
            </a:r>
            <a:r>
              <a:rPr lang="en-US" sz="1600" dirty="0" err="1">
                <a:solidFill>
                  <a:srgbClr val="131313"/>
                </a:solidFill>
                <a:latin typeface="Roboto"/>
              </a:rPr>
              <a:t>beraberinde</a:t>
            </a:r>
            <a:r>
              <a:rPr lang="en-US" sz="1600" dirty="0">
                <a:solidFill>
                  <a:srgbClr val="131313"/>
                </a:solidFill>
                <a:latin typeface="Roboto"/>
              </a:rPr>
              <a:t> </a:t>
            </a:r>
            <a:r>
              <a:rPr lang="en-US" sz="1600" dirty="0" err="1">
                <a:solidFill>
                  <a:srgbClr val="131313"/>
                </a:solidFill>
                <a:latin typeface="Roboto"/>
              </a:rPr>
              <a:t>geliyor</a:t>
            </a:r>
            <a:r>
              <a:rPr lang="en-US" sz="1600" dirty="0">
                <a:solidFill>
                  <a:srgbClr val="131313"/>
                </a:solidFill>
                <a:latin typeface="Roboto"/>
              </a:rPr>
              <a:t>.</a:t>
            </a:r>
            <a:endParaRPr lang="tr-TR" sz="1600" dirty="0"/>
          </a:p>
        </p:txBody>
      </p:sp>
      <p:pic>
        <p:nvPicPr>
          <p:cNvPr id="3074" name="Picture 2" descr="David Attenborough: A Life on Our Planet Documen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6" y="2132012"/>
            <a:ext cx="4540250" cy="2553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smtClean="0">
              <a:solidFill>
                <a:srgbClr val="2A4F1C"/>
              </a:solidFill>
            </a:endParaRPr>
          </a:p>
          <a:p>
            <a:pPr marL="91440" lvl="0" indent="0" algn="l" rtl="0">
              <a:lnSpc>
                <a:spcPct val="90000"/>
              </a:lnSpc>
              <a:spcBef>
                <a:spcPts val="1400"/>
              </a:spcBef>
              <a:spcAft>
                <a:spcPts val="0"/>
              </a:spcAft>
              <a:buSzPts val="2000"/>
              <a:buNone/>
            </a:pPr>
            <a:endParaRPr lang="tr-TR" b="1" noProof="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smtClean="0">
                <a:solidFill>
                  <a:schemeClr val="lt1"/>
                </a:solidFill>
                <a:latin typeface="Arial"/>
                <a:ea typeface="Arial"/>
                <a:cs typeface="Arial"/>
                <a:sym typeface="Arial"/>
              </a:rPr>
              <a:t>Görev</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a:solidFill>
                  <a:srgbClr val="3F762A"/>
                </a:solidFill>
              </a:rPr>
              <a:t>Film </a:t>
            </a:r>
            <a:r>
              <a:rPr lang="en-US" sz="2400" dirty="0" err="1">
                <a:solidFill>
                  <a:srgbClr val="3F762A"/>
                </a:solidFill>
              </a:rPr>
              <a:t>hakkında</a:t>
            </a:r>
            <a:r>
              <a:rPr lang="en-US" sz="2400" dirty="0">
                <a:solidFill>
                  <a:srgbClr val="3F762A"/>
                </a:solidFill>
              </a:rPr>
              <a:t> </a:t>
            </a:r>
            <a:r>
              <a:rPr lang="en-US" sz="2400" dirty="0" err="1">
                <a:solidFill>
                  <a:srgbClr val="3F762A"/>
                </a:solidFill>
              </a:rPr>
              <a:t>kısa</a:t>
            </a:r>
            <a:r>
              <a:rPr lang="en-US" sz="2400" dirty="0">
                <a:solidFill>
                  <a:srgbClr val="3F762A"/>
                </a:solidFill>
              </a:rPr>
              <a:t> </a:t>
            </a:r>
            <a:r>
              <a:rPr lang="en-US" sz="2400" dirty="0" err="1">
                <a:solidFill>
                  <a:srgbClr val="3F762A"/>
                </a:solidFill>
              </a:rPr>
              <a:t>bir</a:t>
            </a:r>
            <a:r>
              <a:rPr lang="en-US" sz="2400" dirty="0">
                <a:solidFill>
                  <a:srgbClr val="3F762A"/>
                </a:solidFill>
              </a:rPr>
              <a:t> </a:t>
            </a:r>
            <a:r>
              <a:rPr lang="en-US" sz="2400" dirty="0" err="1">
                <a:solidFill>
                  <a:srgbClr val="3F762A"/>
                </a:solidFill>
              </a:rPr>
              <a:t>yorum</a:t>
            </a:r>
            <a:r>
              <a:rPr lang="en-US" sz="2400" dirty="0">
                <a:solidFill>
                  <a:srgbClr val="3F762A"/>
                </a:solidFill>
              </a:rPr>
              <a:t> </a:t>
            </a:r>
            <a:r>
              <a:rPr lang="en-US" sz="2400" dirty="0" err="1">
                <a:solidFill>
                  <a:srgbClr val="3F762A"/>
                </a:solidFill>
              </a:rPr>
              <a:t>yazın</a:t>
            </a:r>
            <a:r>
              <a:rPr lang="tr-TR" sz="2400" b="1" dirty="0" smtClean="0">
                <a:solidFill>
                  <a:srgbClr val="3F762A"/>
                </a:solidFill>
              </a:rPr>
              <a:t>. </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2158463" y="466572"/>
            <a:ext cx="2089688" cy="584735"/>
          </a:xfrm>
          <a:prstGeom prst="rect">
            <a:avLst/>
          </a:prstGeom>
          <a:noFill/>
          <a:ln>
            <a:noFill/>
          </a:ln>
        </p:spPr>
        <p:txBody>
          <a:bodyPr spcFirstLastPara="1" wrap="square" lIns="91425" tIns="45700" rIns="91425" bIns="45700" anchor="t" anchorCtr="0">
            <a:spAutoFit/>
          </a:bodyPr>
          <a:lstStyle/>
          <a:p>
            <a:pPr lvl="0"/>
            <a:r>
              <a:rPr lang="tr-TR" sz="3200" b="1" dirty="0" smtClean="0">
                <a:solidFill>
                  <a:srgbClr val="3F762A"/>
                </a:solidFill>
              </a:rPr>
              <a:t>2040</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hlinkClick r:id="rId3"/>
              </a:rPr>
              <a:t>https://www.youtube.com/watch?v=64R2MYUt394 </a:t>
            </a:r>
            <a:r>
              <a:rPr lang="tr-TR" b="1" u="sng" dirty="0" smtClean="0">
                <a:solidFill>
                  <a:schemeClr val="accent1"/>
                </a:solidFill>
              </a:rPr>
              <a:t> </a:t>
            </a:r>
            <a:endParaRPr lang="en-US" b="1" dirty="0">
              <a:solidFill>
                <a:schemeClr val="accent1"/>
              </a:solidFill>
            </a:endParaRPr>
          </a:p>
        </p:txBody>
      </p:sp>
      <p:sp>
        <p:nvSpPr>
          <p:cNvPr id="3" name="Dikdörtgen 2"/>
          <p:cNvSpPr/>
          <p:nvPr/>
        </p:nvSpPr>
        <p:spPr>
          <a:xfrm>
            <a:off x="6296025" y="3425934"/>
            <a:ext cx="5400675" cy="1169551"/>
          </a:xfrm>
          <a:prstGeom prst="rect">
            <a:avLst/>
          </a:prstGeom>
        </p:spPr>
        <p:txBody>
          <a:bodyPr wrap="square">
            <a:spAutoFit/>
          </a:bodyPr>
          <a:lstStyle/>
          <a:p>
            <a:r>
              <a:rPr lang="en-US" dirty="0"/>
              <a:t>Bu </a:t>
            </a:r>
            <a:r>
              <a:rPr lang="en-US" dirty="0" err="1"/>
              <a:t>belgesel</a:t>
            </a:r>
            <a:r>
              <a:rPr lang="en-US" dirty="0"/>
              <a:t>, </a:t>
            </a:r>
            <a:r>
              <a:rPr lang="en-US" dirty="0" err="1"/>
              <a:t>çevre</a:t>
            </a:r>
            <a:r>
              <a:rPr lang="en-US" dirty="0"/>
              <a:t> </a:t>
            </a:r>
            <a:r>
              <a:rPr lang="en-US" dirty="0" err="1"/>
              <a:t>sorunlarına</a:t>
            </a:r>
            <a:r>
              <a:rPr lang="en-US" dirty="0"/>
              <a:t> </a:t>
            </a:r>
            <a:r>
              <a:rPr lang="en-US" dirty="0" err="1"/>
              <a:t>yönelik</a:t>
            </a:r>
            <a:r>
              <a:rPr lang="en-US" dirty="0"/>
              <a:t> </a:t>
            </a:r>
            <a:r>
              <a:rPr lang="en-US" dirty="0" err="1"/>
              <a:t>mevcut</a:t>
            </a:r>
            <a:r>
              <a:rPr lang="en-US" dirty="0"/>
              <a:t> </a:t>
            </a:r>
            <a:r>
              <a:rPr lang="en-US" dirty="0" err="1"/>
              <a:t>çözümleri</a:t>
            </a:r>
            <a:r>
              <a:rPr lang="en-US" dirty="0"/>
              <a:t> </a:t>
            </a:r>
            <a:r>
              <a:rPr lang="en-US" dirty="0" err="1"/>
              <a:t>sergileyerek</a:t>
            </a:r>
            <a:r>
              <a:rPr lang="en-US" dirty="0"/>
              <a:t> </a:t>
            </a:r>
            <a:r>
              <a:rPr lang="en-US" dirty="0" err="1"/>
              <a:t>daha</a:t>
            </a:r>
            <a:r>
              <a:rPr lang="en-US" dirty="0"/>
              <a:t> </a:t>
            </a:r>
            <a:r>
              <a:rPr lang="en-US" dirty="0" err="1"/>
              <a:t>iyimser</a:t>
            </a:r>
            <a:r>
              <a:rPr lang="en-US" dirty="0"/>
              <a:t> </a:t>
            </a:r>
            <a:r>
              <a:rPr lang="en-US" dirty="0" err="1"/>
              <a:t>bir</a:t>
            </a:r>
            <a:r>
              <a:rPr lang="en-US" dirty="0"/>
              <a:t> </a:t>
            </a:r>
            <a:r>
              <a:rPr lang="en-US" dirty="0" err="1"/>
              <a:t>vizyon</a:t>
            </a:r>
            <a:r>
              <a:rPr lang="en-US" dirty="0"/>
              <a:t> </a:t>
            </a:r>
            <a:r>
              <a:rPr lang="en-US" dirty="0" err="1"/>
              <a:t>sunuyor</a:t>
            </a:r>
            <a:r>
              <a:rPr lang="en-US" dirty="0"/>
              <a:t>. </a:t>
            </a:r>
            <a:r>
              <a:rPr lang="en-US" dirty="0" err="1"/>
              <a:t>Başarılı</a:t>
            </a:r>
            <a:r>
              <a:rPr lang="en-US" dirty="0"/>
              <a:t> </a:t>
            </a:r>
            <a:r>
              <a:rPr lang="en-US" dirty="0" err="1"/>
              <a:t>yenilikleri</a:t>
            </a:r>
            <a:r>
              <a:rPr lang="en-US" dirty="0"/>
              <a:t> </a:t>
            </a:r>
            <a:r>
              <a:rPr lang="en-US" dirty="0" err="1"/>
              <a:t>sergileyerek</a:t>
            </a:r>
            <a:r>
              <a:rPr lang="en-US" dirty="0"/>
              <a:t> </a:t>
            </a:r>
            <a:r>
              <a:rPr lang="en-US" dirty="0" err="1"/>
              <a:t>izleyicilere</a:t>
            </a:r>
            <a:r>
              <a:rPr lang="en-US" dirty="0"/>
              <a:t> </a:t>
            </a:r>
            <a:r>
              <a:rPr lang="en-US" dirty="0" err="1"/>
              <a:t>harekete</a:t>
            </a:r>
            <a:r>
              <a:rPr lang="en-US" dirty="0"/>
              <a:t> </a:t>
            </a:r>
            <a:r>
              <a:rPr lang="en-US" dirty="0" err="1"/>
              <a:t>geçme</a:t>
            </a:r>
            <a:r>
              <a:rPr lang="en-US" dirty="0"/>
              <a:t> </a:t>
            </a:r>
            <a:r>
              <a:rPr lang="en-US" dirty="0" err="1"/>
              <a:t>konusunda</a:t>
            </a:r>
            <a:r>
              <a:rPr lang="en-US" dirty="0"/>
              <a:t> </a:t>
            </a:r>
            <a:r>
              <a:rPr lang="en-US" dirty="0" err="1"/>
              <a:t>ilham</a:t>
            </a:r>
            <a:r>
              <a:rPr lang="en-US" dirty="0"/>
              <a:t> </a:t>
            </a:r>
            <a:r>
              <a:rPr lang="en-US" dirty="0" err="1"/>
              <a:t>verebilir</a:t>
            </a:r>
            <a:r>
              <a:rPr lang="en-US" dirty="0"/>
              <a:t> </a:t>
            </a:r>
            <a:r>
              <a:rPr lang="en-US" dirty="0" err="1"/>
              <a:t>ve</a:t>
            </a:r>
            <a:r>
              <a:rPr lang="en-US" dirty="0"/>
              <a:t> </a:t>
            </a:r>
            <a:r>
              <a:rPr lang="en-US" dirty="0" err="1"/>
              <a:t>potansiyel</a:t>
            </a:r>
            <a:r>
              <a:rPr lang="en-US" dirty="0"/>
              <a:t> </a:t>
            </a:r>
            <a:r>
              <a:rPr lang="en-US" dirty="0" err="1"/>
              <a:t>olarak</a:t>
            </a:r>
            <a:r>
              <a:rPr lang="en-US" dirty="0"/>
              <a:t> </a:t>
            </a:r>
            <a:r>
              <a:rPr lang="en-US" dirty="0" err="1"/>
              <a:t>çevre</a:t>
            </a:r>
            <a:r>
              <a:rPr lang="en-US" dirty="0"/>
              <a:t> </a:t>
            </a:r>
            <a:r>
              <a:rPr lang="en-US" dirty="0" err="1"/>
              <a:t>sorunlarına</a:t>
            </a:r>
            <a:r>
              <a:rPr lang="en-US" dirty="0"/>
              <a:t> </a:t>
            </a:r>
            <a:r>
              <a:rPr lang="en-US" dirty="0" err="1"/>
              <a:t>ilişkin</a:t>
            </a:r>
            <a:r>
              <a:rPr lang="en-US" dirty="0"/>
              <a:t> </a:t>
            </a:r>
            <a:r>
              <a:rPr lang="en-US" dirty="0" err="1"/>
              <a:t>algılanan</a:t>
            </a:r>
            <a:r>
              <a:rPr lang="en-US" dirty="0"/>
              <a:t> </a:t>
            </a:r>
            <a:r>
              <a:rPr lang="en-US" dirty="0" err="1"/>
              <a:t>temsiliyet</a:t>
            </a:r>
            <a:r>
              <a:rPr lang="en-US" dirty="0"/>
              <a:t> </a:t>
            </a:r>
            <a:r>
              <a:rPr lang="en-US" dirty="0" err="1"/>
              <a:t>duygusunu</a:t>
            </a:r>
            <a:r>
              <a:rPr lang="en-US" dirty="0"/>
              <a:t> </a:t>
            </a:r>
            <a:r>
              <a:rPr lang="en-US" dirty="0" err="1"/>
              <a:t>artırabilir</a:t>
            </a:r>
            <a:r>
              <a:rPr lang="en-US" dirty="0"/>
              <a:t>.</a:t>
            </a:r>
            <a:endParaRPr lang="tr-TR" sz="1600" dirty="0"/>
          </a:p>
        </p:txBody>
      </p:sp>
      <p:pic>
        <p:nvPicPr>
          <p:cNvPr id="5" name="Resim 4"/>
          <p:cNvPicPr>
            <a:picLocks noChangeAspect="1"/>
          </p:cNvPicPr>
          <p:nvPr/>
        </p:nvPicPr>
        <p:blipFill>
          <a:blip r:embed="rId4"/>
          <a:stretch>
            <a:fillRect/>
          </a:stretch>
        </p:blipFill>
        <p:spPr>
          <a:xfrm>
            <a:off x="1562100" y="1185862"/>
            <a:ext cx="2514600" cy="3590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lang="tr-TR" b="1" noProof="0" dirty="0" smtClean="0">
              <a:solidFill>
                <a:srgbClr val="2A4F1C"/>
              </a:solidFill>
            </a:endParaRPr>
          </a:p>
          <a:p>
            <a:pPr marL="91440" lvl="0" indent="0" algn="l" rtl="0">
              <a:lnSpc>
                <a:spcPct val="90000"/>
              </a:lnSpc>
              <a:spcBef>
                <a:spcPts val="1400"/>
              </a:spcBef>
              <a:spcAft>
                <a:spcPts val="0"/>
              </a:spcAft>
              <a:buSzPts val="2000"/>
              <a:buNone/>
            </a:pPr>
            <a:endParaRPr lang="tr-TR" b="1" noProof="0"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en-US" sz="2400" dirty="0" err="1">
                <a:solidFill>
                  <a:srgbClr val="3F762A"/>
                </a:solidFill>
              </a:rPr>
              <a:t>Lütfen</a:t>
            </a:r>
            <a:r>
              <a:rPr lang="en-US" sz="2400" dirty="0">
                <a:solidFill>
                  <a:srgbClr val="3F762A"/>
                </a:solidFill>
              </a:rPr>
              <a:t> </a:t>
            </a:r>
            <a:r>
              <a:rPr lang="en-US" sz="2400" dirty="0" err="1">
                <a:solidFill>
                  <a:srgbClr val="3F762A"/>
                </a:solidFill>
              </a:rPr>
              <a:t>Videoyu</a:t>
            </a:r>
            <a:r>
              <a:rPr lang="en-US" sz="2400" dirty="0">
                <a:solidFill>
                  <a:srgbClr val="3F762A"/>
                </a:solidFill>
              </a:rPr>
              <a:t> </a:t>
            </a:r>
            <a:r>
              <a:rPr lang="en-US" sz="2400" dirty="0" err="1">
                <a:solidFill>
                  <a:srgbClr val="3F762A"/>
                </a:solidFill>
              </a:rPr>
              <a:t>İzleyin</a:t>
            </a: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Önemli</a:t>
            </a:r>
            <a:r>
              <a:rPr lang="en-US" sz="2400" dirty="0">
                <a:solidFill>
                  <a:srgbClr val="3F762A"/>
                </a:solidFill>
              </a:rPr>
              <a:t> </a:t>
            </a:r>
            <a:r>
              <a:rPr lang="en-US" sz="2400" dirty="0" err="1">
                <a:solidFill>
                  <a:srgbClr val="3F762A"/>
                </a:solidFill>
              </a:rPr>
              <a:t>gerçekleri</a:t>
            </a:r>
            <a:r>
              <a:rPr lang="en-US" sz="2400" dirty="0">
                <a:solidFill>
                  <a:srgbClr val="3F762A"/>
                </a:solidFill>
              </a:rPr>
              <a:t> not </a:t>
            </a:r>
            <a:r>
              <a:rPr lang="en-US" sz="2400" dirty="0" err="1">
                <a:solidFill>
                  <a:srgbClr val="3F762A"/>
                </a:solidFill>
              </a:rPr>
              <a:t>alın</a:t>
            </a:r>
            <a:endParaRPr lang="en-US" sz="2400" dirty="0">
              <a:solidFill>
                <a:srgbClr val="3F762A"/>
              </a:solidFill>
            </a:endParaRPr>
          </a:p>
          <a:p>
            <a:pPr marL="342900" lvl="0" indent="-342900">
              <a:buSzPts val="2400"/>
              <a:buFont typeface="Noto Sans Symbols"/>
              <a:buChar char="✔"/>
            </a:pPr>
            <a:endParaRPr lang="en-US" sz="2400" dirty="0">
              <a:solidFill>
                <a:srgbClr val="3F762A"/>
              </a:solidFill>
            </a:endParaRPr>
          </a:p>
          <a:p>
            <a:pPr marL="342900" lvl="0" indent="-342900">
              <a:buSzPts val="2400"/>
              <a:buFont typeface="Noto Sans Symbols"/>
              <a:buChar char="✔"/>
            </a:pPr>
            <a:r>
              <a:rPr lang="en-US" sz="2400" dirty="0" err="1">
                <a:solidFill>
                  <a:srgbClr val="3F762A"/>
                </a:solidFill>
              </a:rPr>
              <a:t>Değişiklik</a:t>
            </a:r>
            <a:r>
              <a:rPr lang="en-US" sz="2400" dirty="0">
                <a:solidFill>
                  <a:srgbClr val="3F762A"/>
                </a:solidFill>
              </a:rPr>
              <a:t> </a:t>
            </a:r>
            <a:r>
              <a:rPr lang="en-US" sz="2400" dirty="0" err="1">
                <a:solidFill>
                  <a:srgbClr val="3F762A"/>
                </a:solidFill>
              </a:rPr>
              <a:t>yapma</a:t>
            </a:r>
            <a:r>
              <a:rPr lang="en-US" sz="2400" dirty="0">
                <a:solidFill>
                  <a:srgbClr val="3F762A"/>
                </a:solidFill>
              </a:rPr>
              <a:t> </a:t>
            </a:r>
            <a:r>
              <a:rPr lang="en-US" sz="2400" dirty="0" err="1">
                <a:solidFill>
                  <a:srgbClr val="3F762A"/>
                </a:solidFill>
              </a:rPr>
              <a:t>planını</a:t>
            </a:r>
            <a:r>
              <a:rPr lang="en-US" sz="2400" dirty="0">
                <a:solidFill>
                  <a:srgbClr val="3F762A"/>
                </a:solidFill>
              </a:rPr>
              <a:t> </a:t>
            </a:r>
            <a:r>
              <a:rPr lang="en-US" sz="2400" dirty="0" err="1">
                <a:solidFill>
                  <a:srgbClr val="3F762A"/>
                </a:solidFill>
              </a:rPr>
              <a:t>yazın</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67762" y="647547"/>
            <a:ext cx="7947563" cy="307736"/>
          </a:xfrm>
          <a:prstGeom prst="rect">
            <a:avLst/>
          </a:prstGeom>
          <a:noFill/>
          <a:ln>
            <a:noFill/>
          </a:ln>
        </p:spPr>
        <p:txBody>
          <a:bodyPr spcFirstLastPara="1" wrap="square" lIns="91425" tIns="45700" rIns="91425" bIns="45700" anchor="t" anchorCtr="0">
            <a:spAutoFit/>
          </a:bodyPr>
          <a:lstStyle/>
          <a:p>
            <a:r>
              <a:rPr lang="en-US" b="1" dirty="0" err="1"/>
              <a:t>Düşüş</a:t>
            </a:r>
            <a:r>
              <a:rPr lang="en-US" b="1" dirty="0"/>
              <a:t>: </a:t>
            </a:r>
            <a:r>
              <a:rPr lang="en-US" b="1" dirty="0" err="1"/>
              <a:t>Küresel</a:t>
            </a:r>
            <a:r>
              <a:rPr lang="en-US" b="1" dirty="0"/>
              <a:t> </a:t>
            </a:r>
            <a:r>
              <a:rPr lang="en-US" b="1" dirty="0" err="1"/>
              <a:t>Isınmayı</a:t>
            </a:r>
            <a:r>
              <a:rPr lang="en-US" b="1" dirty="0"/>
              <a:t> </a:t>
            </a:r>
            <a:r>
              <a:rPr lang="en-US" b="1" dirty="0" err="1"/>
              <a:t>Tersine</a:t>
            </a:r>
            <a:r>
              <a:rPr lang="en-US" b="1" dirty="0"/>
              <a:t> </a:t>
            </a:r>
            <a:r>
              <a:rPr lang="en-US" b="1" dirty="0" err="1"/>
              <a:t>Çevirmek</a:t>
            </a:r>
            <a:r>
              <a:rPr lang="en-US" b="1" dirty="0"/>
              <a:t> </a:t>
            </a:r>
            <a:r>
              <a:rPr lang="en-US" b="1" dirty="0" err="1"/>
              <a:t>İçin</a:t>
            </a:r>
            <a:r>
              <a:rPr lang="en-US" b="1" dirty="0"/>
              <a:t> </a:t>
            </a:r>
            <a:r>
              <a:rPr lang="en-US" b="1" dirty="0" err="1"/>
              <a:t>Şimdiye</a:t>
            </a:r>
            <a:r>
              <a:rPr lang="en-US" b="1" dirty="0"/>
              <a:t> Kadar </a:t>
            </a:r>
            <a:r>
              <a:rPr lang="en-US" b="1" dirty="0" err="1"/>
              <a:t>Önerilen</a:t>
            </a:r>
            <a:r>
              <a:rPr lang="en-US" b="1" dirty="0"/>
              <a:t> En </a:t>
            </a:r>
            <a:r>
              <a:rPr lang="en-US" b="1" dirty="0" err="1"/>
              <a:t>Kapsamlı</a:t>
            </a:r>
            <a:r>
              <a:rPr lang="en-US" b="1" dirty="0"/>
              <a:t> Plan</a:t>
            </a:r>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https://www.youtube.com/watch?v=rcDA_-SZWSs</a:t>
            </a:r>
            <a:endParaRPr lang="en-US" b="1" dirty="0">
              <a:solidFill>
                <a:schemeClr val="accent1"/>
              </a:solidFill>
            </a:endParaRPr>
          </a:p>
        </p:txBody>
      </p:sp>
      <p:sp>
        <p:nvSpPr>
          <p:cNvPr id="3" name="Dikdörtgen 2"/>
          <p:cNvSpPr/>
          <p:nvPr/>
        </p:nvSpPr>
        <p:spPr>
          <a:xfrm>
            <a:off x="6296026" y="3425934"/>
            <a:ext cx="5029200" cy="1600438"/>
          </a:xfrm>
          <a:prstGeom prst="rect">
            <a:avLst/>
          </a:prstGeom>
        </p:spPr>
        <p:txBody>
          <a:bodyPr wrap="square">
            <a:spAutoFit/>
          </a:bodyPr>
          <a:lstStyle/>
          <a:p>
            <a:r>
              <a:rPr lang="en-US" dirty="0"/>
              <a:t>Hurst Lecture Series </a:t>
            </a:r>
            <a:r>
              <a:rPr lang="en-US" dirty="0" err="1"/>
              <a:t>tarafından</a:t>
            </a:r>
            <a:r>
              <a:rPr lang="en-US" dirty="0"/>
              <a:t> Aspen </a:t>
            </a:r>
            <a:r>
              <a:rPr lang="en-US" dirty="0" err="1"/>
              <a:t>Çevre</a:t>
            </a:r>
            <a:r>
              <a:rPr lang="en-US" dirty="0"/>
              <a:t> </a:t>
            </a:r>
            <a:r>
              <a:rPr lang="en-US" dirty="0" err="1"/>
              <a:t>Çalışmaları</a:t>
            </a:r>
            <a:r>
              <a:rPr lang="en-US" dirty="0"/>
              <a:t> </a:t>
            </a:r>
            <a:r>
              <a:rPr lang="en-US" dirty="0" err="1"/>
              <a:t>Merkezi</a:t>
            </a:r>
            <a:r>
              <a:rPr lang="en-US" dirty="0"/>
              <a:t> </a:t>
            </a:r>
            <a:r>
              <a:rPr lang="en-US" dirty="0" err="1"/>
              <a:t>işbirliğiyle</a:t>
            </a:r>
            <a:r>
              <a:rPr lang="en-US" dirty="0"/>
              <a:t> 50. </a:t>
            </a:r>
            <a:r>
              <a:rPr lang="en-US" dirty="0" err="1"/>
              <a:t>Yıldönümü</a:t>
            </a:r>
            <a:r>
              <a:rPr lang="en-US" dirty="0"/>
              <a:t> </a:t>
            </a:r>
            <a:r>
              <a:rPr lang="en-US" dirty="0" err="1"/>
              <a:t>şerefine</a:t>
            </a:r>
            <a:r>
              <a:rPr lang="en-US" dirty="0"/>
              <a:t> </a:t>
            </a:r>
            <a:r>
              <a:rPr lang="en-US" dirty="0" err="1"/>
              <a:t>sunulmuştur</a:t>
            </a:r>
            <a:r>
              <a:rPr lang="en-US" dirty="0"/>
              <a:t>. </a:t>
            </a:r>
            <a:r>
              <a:rPr lang="en-US" dirty="0" err="1"/>
              <a:t>Çevreci</a:t>
            </a:r>
            <a:r>
              <a:rPr lang="en-US" dirty="0"/>
              <a:t> </a:t>
            </a:r>
            <a:r>
              <a:rPr lang="en-US" dirty="0" err="1"/>
              <a:t>ve</a:t>
            </a:r>
            <a:r>
              <a:rPr lang="en-US" dirty="0"/>
              <a:t> </a:t>
            </a:r>
            <a:r>
              <a:rPr lang="en-US" dirty="0" err="1"/>
              <a:t>yazar</a:t>
            </a:r>
            <a:r>
              <a:rPr lang="en-US" dirty="0"/>
              <a:t> Paul </a:t>
            </a:r>
            <a:r>
              <a:rPr lang="en-US" dirty="0" err="1"/>
              <a:t>Hawken'ın</a:t>
            </a:r>
            <a:r>
              <a:rPr lang="en-US" dirty="0"/>
              <a:t> Aspen </a:t>
            </a:r>
            <a:r>
              <a:rPr lang="en-US" dirty="0" err="1"/>
              <a:t>Çevre</a:t>
            </a:r>
            <a:r>
              <a:rPr lang="en-US" dirty="0"/>
              <a:t> </a:t>
            </a:r>
            <a:r>
              <a:rPr lang="en-US" dirty="0" err="1"/>
              <a:t>Çalışmaları</a:t>
            </a:r>
            <a:r>
              <a:rPr lang="en-US" dirty="0"/>
              <a:t> </a:t>
            </a:r>
            <a:r>
              <a:rPr lang="en-US" dirty="0" err="1"/>
              <a:t>Merkezi</a:t>
            </a:r>
            <a:r>
              <a:rPr lang="en-US" dirty="0"/>
              <a:t> </a:t>
            </a:r>
            <a:r>
              <a:rPr lang="en-US" dirty="0" err="1"/>
              <a:t>CEO'su</a:t>
            </a:r>
            <a:r>
              <a:rPr lang="en-US" dirty="0"/>
              <a:t> Chris Lane </a:t>
            </a:r>
            <a:r>
              <a:rPr lang="en-US" dirty="0" err="1"/>
              <a:t>ile</a:t>
            </a:r>
            <a:r>
              <a:rPr lang="en-US" dirty="0"/>
              <a:t> </a:t>
            </a:r>
            <a:r>
              <a:rPr lang="en-US" dirty="0" err="1"/>
              <a:t>yaptığı</a:t>
            </a:r>
            <a:r>
              <a:rPr lang="en-US" dirty="0"/>
              <a:t> </a:t>
            </a:r>
            <a:r>
              <a:rPr lang="en-US" dirty="0" err="1"/>
              <a:t>söyleşi</a:t>
            </a:r>
            <a:r>
              <a:rPr lang="en-US" dirty="0"/>
              <a:t>. </a:t>
            </a:r>
            <a:r>
              <a:rPr lang="en-US" dirty="0" err="1"/>
              <a:t>Hawken</a:t>
            </a:r>
            <a:r>
              <a:rPr lang="en-US" dirty="0"/>
              <a:t>, </a:t>
            </a:r>
            <a:r>
              <a:rPr lang="en-US" dirty="0" err="1"/>
              <a:t>iklim</a:t>
            </a:r>
            <a:r>
              <a:rPr lang="en-US" dirty="0"/>
              <a:t> </a:t>
            </a:r>
            <a:r>
              <a:rPr lang="en-US" dirty="0" err="1"/>
              <a:t>değişikliğine</a:t>
            </a:r>
            <a:r>
              <a:rPr lang="en-US" dirty="0"/>
              <a:t> </a:t>
            </a:r>
            <a:r>
              <a:rPr lang="en-US" dirty="0" err="1"/>
              <a:t>yönelik</a:t>
            </a:r>
            <a:r>
              <a:rPr lang="en-US" dirty="0"/>
              <a:t> </a:t>
            </a:r>
            <a:r>
              <a:rPr lang="en-US" dirty="0" err="1"/>
              <a:t>politikayı</a:t>
            </a:r>
            <a:r>
              <a:rPr lang="en-US" dirty="0"/>
              <a:t>, </a:t>
            </a:r>
            <a:r>
              <a:rPr lang="en-US" dirty="0" err="1"/>
              <a:t>teknolojiyi</a:t>
            </a:r>
            <a:r>
              <a:rPr lang="en-US" dirty="0"/>
              <a:t> </a:t>
            </a:r>
            <a:r>
              <a:rPr lang="en-US" dirty="0" err="1"/>
              <a:t>ve</a:t>
            </a:r>
            <a:r>
              <a:rPr lang="en-US" dirty="0"/>
              <a:t> </a:t>
            </a:r>
            <a:r>
              <a:rPr lang="en-US" dirty="0" err="1"/>
              <a:t>mevcut</a:t>
            </a:r>
            <a:r>
              <a:rPr lang="en-US" dirty="0"/>
              <a:t> </a:t>
            </a:r>
            <a:r>
              <a:rPr lang="en-US" dirty="0" err="1"/>
              <a:t>çözümleri</a:t>
            </a:r>
            <a:r>
              <a:rPr lang="en-US" dirty="0"/>
              <a:t> </a:t>
            </a:r>
            <a:r>
              <a:rPr lang="en-US" dirty="0" err="1"/>
              <a:t>tartışacak</a:t>
            </a:r>
            <a:r>
              <a:rPr lang="en-US" dirty="0"/>
              <a:t>.</a:t>
            </a:r>
            <a:br>
              <a:rPr lang="en-US" dirty="0"/>
            </a:br>
            <a:endParaRPr lang="en-US" dirty="0"/>
          </a:p>
        </p:txBody>
      </p:sp>
      <p:pic>
        <p:nvPicPr>
          <p:cNvPr id="4100" name="Picture 4" descr="Drawdown: The Most Comprehensive Plan Ever Proposed to Reverse Global  Warming: Hawken, Paul: 978014313044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247774"/>
            <a:ext cx="247332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21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154900" y="3016007"/>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tr-TR" dirty="0">
                <a:solidFill>
                  <a:srgbClr val="00B050"/>
                </a:solidFill>
              </a:rPr>
              <a:t>Otomatik Kontrol</a:t>
            </a:r>
            <a:endParaRPr lang="tr-TR" b="1" noProof="0" dirty="0">
              <a:solidFill>
                <a:srgbClr val="00B050"/>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en-US" sz="2400" b="1" dirty="0" err="1">
                <a:solidFill>
                  <a:srgbClr val="595959"/>
                </a:solidFill>
                <a:latin typeface="Calibri"/>
                <a:ea typeface="Calibri"/>
                <a:cs typeface="Calibri"/>
                <a:sym typeface="Calibri"/>
              </a:rPr>
              <a:t>Modülün</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Konusu</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yine</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buraya</a:t>
            </a:r>
            <a:r>
              <a:rPr lang="en-US" sz="2400" b="1" dirty="0">
                <a:solidFill>
                  <a:srgbClr val="595959"/>
                </a:solidFill>
                <a:latin typeface="Calibri"/>
                <a:ea typeface="Calibri"/>
                <a:cs typeface="Calibri"/>
                <a:sym typeface="Calibri"/>
              </a:rPr>
              <a:t> </a:t>
            </a:r>
            <a:r>
              <a:rPr lang="en-US" sz="2400" b="1" dirty="0" err="1">
                <a:solidFill>
                  <a:srgbClr val="595959"/>
                </a:solidFill>
                <a:latin typeface="Calibri"/>
                <a:ea typeface="Calibri"/>
                <a:cs typeface="Calibri"/>
                <a:sym typeface="Calibri"/>
              </a:rPr>
              <a:t>yazılmıştır</a:t>
            </a:r>
            <a:r>
              <a:rPr lang="en-US" sz="2400" b="1" dirty="0">
                <a:solidFill>
                  <a:srgbClr val="595959"/>
                </a:solidFill>
                <a:latin typeface="Calibri"/>
                <a:ea typeface="Calibri"/>
                <a:cs typeface="Calibri"/>
                <a:sym typeface="Calibri"/>
              </a:rPr>
              <a:t>.</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003554"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800" b="1" i="0" u="none" strike="noStrike" cap="none" dirty="0" smtClean="0">
                <a:solidFill>
                  <a:schemeClr val="lt1"/>
                </a:solidFill>
                <a:latin typeface="Arial"/>
                <a:ea typeface="Arial"/>
                <a:cs typeface="Arial"/>
                <a:sym typeface="Arial"/>
              </a:rPr>
              <a:t>Öz Kontrol</a:t>
            </a:r>
            <a:endParaRPr sz="10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lvl="0"/>
            <a:r>
              <a:rPr lang="en-US" sz="1600" b="1" dirty="0" err="1">
                <a:solidFill>
                  <a:srgbClr val="0D0D0D"/>
                </a:solidFill>
                <a:latin typeface="Söhne"/>
              </a:rPr>
              <a:t>Burada</a:t>
            </a:r>
            <a:r>
              <a:rPr lang="en-US" sz="1600" b="1" dirty="0">
                <a:solidFill>
                  <a:srgbClr val="0D0D0D"/>
                </a:solidFill>
                <a:latin typeface="Söhne"/>
              </a:rPr>
              <a:t> </a:t>
            </a:r>
            <a:r>
              <a:rPr lang="en-US" sz="1600" b="1" dirty="0" err="1">
                <a:solidFill>
                  <a:srgbClr val="0D0D0D"/>
                </a:solidFill>
                <a:latin typeface="Söhne"/>
              </a:rPr>
              <a:t>kendi</a:t>
            </a:r>
            <a:r>
              <a:rPr lang="en-US" sz="1600" b="1" dirty="0">
                <a:solidFill>
                  <a:srgbClr val="0D0D0D"/>
                </a:solidFill>
                <a:latin typeface="Söhne"/>
              </a:rPr>
              <a:t> </a:t>
            </a:r>
            <a:r>
              <a:rPr lang="en-US" sz="1600" b="1" dirty="0" err="1">
                <a:solidFill>
                  <a:srgbClr val="0D0D0D"/>
                </a:solidFill>
                <a:latin typeface="Söhne"/>
              </a:rPr>
              <a:t>kendine</a:t>
            </a:r>
            <a:r>
              <a:rPr lang="en-US" sz="1600" b="1" dirty="0">
                <a:solidFill>
                  <a:srgbClr val="0D0D0D"/>
                </a:solidFill>
                <a:latin typeface="Söhne"/>
              </a:rPr>
              <a:t> </a:t>
            </a:r>
            <a:r>
              <a:rPr lang="en-US" sz="1600" b="1" dirty="0" err="1">
                <a:solidFill>
                  <a:srgbClr val="0D0D0D"/>
                </a:solidFill>
                <a:latin typeface="Söhne"/>
              </a:rPr>
              <a:t>kontrol</a:t>
            </a:r>
            <a:r>
              <a:rPr lang="en-US" sz="1600" b="1" dirty="0">
                <a:solidFill>
                  <a:srgbClr val="0D0D0D"/>
                </a:solidFill>
                <a:latin typeface="Söhne"/>
              </a:rPr>
              <a:t> </a:t>
            </a:r>
            <a:r>
              <a:rPr lang="en-US" sz="1600" b="1" dirty="0" err="1">
                <a:solidFill>
                  <a:srgbClr val="0D0D0D"/>
                </a:solidFill>
                <a:latin typeface="Söhne"/>
              </a:rPr>
              <a:t>için</a:t>
            </a:r>
            <a:r>
              <a:rPr lang="en-US" sz="1600" b="1" dirty="0">
                <a:solidFill>
                  <a:srgbClr val="0D0D0D"/>
                </a:solidFill>
                <a:latin typeface="Söhne"/>
              </a:rPr>
              <a:t> </a:t>
            </a:r>
            <a:r>
              <a:rPr lang="en-US" sz="1600" b="1" dirty="0" err="1">
                <a:solidFill>
                  <a:srgbClr val="0D0D0D"/>
                </a:solidFill>
                <a:latin typeface="Söhne"/>
              </a:rPr>
              <a:t>görevler</a:t>
            </a:r>
            <a:r>
              <a:rPr lang="en-US" sz="1600" b="1" dirty="0">
                <a:solidFill>
                  <a:srgbClr val="0D0D0D"/>
                </a:solidFill>
                <a:latin typeface="Söhne"/>
              </a:rPr>
              <a:t> </a:t>
            </a:r>
            <a:r>
              <a:rPr lang="en-US" sz="1600" b="1" dirty="0" err="1">
                <a:solidFill>
                  <a:srgbClr val="0D0D0D"/>
                </a:solidFill>
                <a:latin typeface="Söhne"/>
              </a:rPr>
              <a:t>yazabilirsiniz</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Boşlukları</a:t>
            </a:r>
            <a:r>
              <a:rPr lang="en-US" sz="1600" b="1" dirty="0">
                <a:solidFill>
                  <a:srgbClr val="0D0D0D"/>
                </a:solidFill>
                <a:latin typeface="Söhne"/>
              </a:rPr>
              <a:t> </a:t>
            </a:r>
            <a:r>
              <a:rPr lang="en-US" sz="1600" b="1" dirty="0" err="1">
                <a:solidFill>
                  <a:srgbClr val="0D0D0D"/>
                </a:solidFill>
                <a:latin typeface="Söhne"/>
              </a:rPr>
              <a:t>Doldurun</a:t>
            </a:r>
            <a:r>
              <a:rPr lang="en-US" sz="1600" b="1" dirty="0">
                <a:solidFill>
                  <a:srgbClr val="0D0D0D"/>
                </a:solidFill>
                <a:latin typeface="Söhne"/>
              </a:rPr>
              <a:t> </a:t>
            </a:r>
            <a:r>
              <a:rPr lang="en-US" sz="1600" b="1" dirty="0" err="1">
                <a:solidFill>
                  <a:srgbClr val="0D0D0D"/>
                </a:solidFill>
                <a:latin typeface="Söhne"/>
              </a:rPr>
              <a:t>Egzersizleri</a:t>
            </a:r>
            <a:r>
              <a:rPr lang="en-US" sz="1600" b="1" dirty="0">
                <a:solidFill>
                  <a:srgbClr val="0D0D0D"/>
                </a:solidFill>
                <a:latin typeface="Söhne"/>
              </a:rPr>
              <a:t>: </a:t>
            </a:r>
            <a:r>
              <a:rPr lang="en-US" sz="1600" b="1" dirty="0" err="1">
                <a:solidFill>
                  <a:srgbClr val="0D0D0D"/>
                </a:solidFill>
                <a:latin typeface="Söhne"/>
              </a:rPr>
              <a:t>Çevre</a:t>
            </a:r>
            <a:r>
              <a:rPr lang="en-US" sz="1600" b="1" dirty="0">
                <a:solidFill>
                  <a:srgbClr val="0D0D0D"/>
                </a:solidFill>
                <a:latin typeface="Söhne"/>
              </a:rPr>
              <a:t> </a:t>
            </a:r>
            <a:r>
              <a:rPr lang="en-US" sz="1600" b="1" dirty="0" err="1">
                <a:solidFill>
                  <a:srgbClr val="0D0D0D"/>
                </a:solidFill>
                <a:latin typeface="Söhne"/>
              </a:rPr>
              <a:t>Okuryazarlığı</a:t>
            </a:r>
            <a:r>
              <a:rPr lang="en-US" sz="1600" b="1" dirty="0">
                <a:solidFill>
                  <a:srgbClr val="0D0D0D"/>
                </a:solidFill>
                <a:latin typeface="Söhne"/>
              </a:rPr>
              <a:t> </a:t>
            </a:r>
            <a:r>
              <a:rPr lang="en-US" sz="1600" b="1" dirty="0" err="1">
                <a:solidFill>
                  <a:srgbClr val="0D0D0D"/>
                </a:solidFill>
                <a:latin typeface="Söhne"/>
              </a:rPr>
              <a:t>ve</a:t>
            </a:r>
            <a:r>
              <a:rPr lang="en-US" sz="1600" b="1" dirty="0">
                <a:solidFill>
                  <a:srgbClr val="0D0D0D"/>
                </a:solidFill>
                <a:latin typeface="Söhne"/>
              </a:rPr>
              <a:t> </a:t>
            </a:r>
            <a:r>
              <a:rPr lang="en-US" sz="1600" b="1" dirty="0" err="1">
                <a:solidFill>
                  <a:srgbClr val="0D0D0D"/>
                </a:solidFill>
                <a:latin typeface="Söhne"/>
              </a:rPr>
              <a:t>Sorunların</a:t>
            </a:r>
            <a:r>
              <a:rPr lang="en-US" sz="1600" b="1" dirty="0">
                <a:solidFill>
                  <a:srgbClr val="0D0D0D"/>
                </a:solidFill>
                <a:latin typeface="Söhne"/>
              </a:rPr>
              <a:t> </a:t>
            </a:r>
            <a:r>
              <a:rPr lang="en-US" sz="1600" b="1" dirty="0" err="1">
                <a:solidFill>
                  <a:srgbClr val="0D0D0D"/>
                </a:solidFill>
                <a:latin typeface="Söhne"/>
              </a:rPr>
              <a:t>Algılanması</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Talimatlar</a:t>
            </a:r>
            <a:r>
              <a:rPr lang="en-US" sz="1600" b="1" dirty="0">
                <a:solidFill>
                  <a:srgbClr val="0D0D0D"/>
                </a:solidFill>
                <a:latin typeface="Söhne"/>
              </a:rPr>
              <a:t>: </a:t>
            </a:r>
            <a:r>
              <a:rPr lang="en-US" sz="1600" b="1" dirty="0" err="1">
                <a:solidFill>
                  <a:srgbClr val="0D0D0D"/>
                </a:solidFill>
                <a:latin typeface="Söhne"/>
              </a:rPr>
              <a:t>Yeşil</a:t>
            </a:r>
            <a:r>
              <a:rPr lang="en-US" sz="1600" b="1" dirty="0">
                <a:solidFill>
                  <a:srgbClr val="0D0D0D"/>
                </a:solidFill>
                <a:latin typeface="Söhne"/>
              </a:rPr>
              <a:t> </a:t>
            </a:r>
            <a:r>
              <a:rPr lang="en-US" sz="1600" b="1" dirty="0" err="1">
                <a:solidFill>
                  <a:srgbClr val="0D0D0D"/>
                </a:solidFill>
                <a:latin typeface="Söhne"/>
              </a:rPr>
              <a:t>kutularda</a:t>
            </a:r>
            <a:r>
              <a:rPr lang="en-US" sz="1600" b="1" dirty="0">
                <a:solidFill>
                  <a:srgbClr val="0D0D0D"/>
                </a:solidFill>
                <a:latin typeface="Söhne"/>
              </a:rPr>
              <a:t> </a:t>
            </a:r>
            <a:r>
              <a:rPr lang="en-US" sz="1600" b="1" dirty="0" err="1">
                <a:solidFill>
                  <a:srgbClr val="0D0D0D"/>
                </a:solidFill>
                <a:latin typeface="Söhne"/>
              </a:rPr>
              <a:t>verilen</a:t>
            </a:r>
            <a:r>
              <a:rPr lang="en-US" sz="1600" b="1" dirty="0">
                <a:solidFill>
                  <a:srgbClr val="0D0D0D"/>
                </a:solidFill>
                <a:latin typeface="Söhne"/>
              </a:rPr>
              <a:t> </a:t>
            </a:r>
            <a:r>
              <a:rPr lang="en-US" sz="1600" b="1" dirty="0" err="1">
                <a:solidFill>
                  <a:srgbClr val="0D0D0D"/>
                </a:solidFill>
                <a:latin typeface="Söhne"/>
              </a:rPr>
              <a:t>Kelime</a:t>
            </a:r>
            <a:r>
              <a:rPr lang="en-US" sz="1600" b="1" dirty="0">
                <a:solidFill>
                  <a:srgbClr val="0D0D0D"/>
                </a:solidFill>
                <a:latin typeface="Söhne"/>
              </a:rPr>
              <a:t> </a:t>
            </a:r>
            <a:r>
              <a:rPr lang="en-US" sz="1600" b="1" dirty="0" err="1">
                <a:solidFill>
                  <a:srgbClr val="0D0D0D"/>
                </a:solidFill>
                <a:latin typeface="Söhne"/>
              </a:rPr>
              <a:t>listesindeki</a:t>
            </a:r>
            <a:r>
              <a:rPr lang="en-US" sz="1600" b="1" dirty="0">
                <a:solidFill>
                  <a:srgbClr val="0D0D0D"/>
                </a:solidFill>
                <a:latin typeface="Söhne"/>
              </a:rPr>
              <a:t> </a:t>
            </a:r>
            <a:r>
              <a:rPr lang="en-US" sz="1600" b="1" dirty="0" err="1">
                <a:solidFill>
                  <a:srgbClr val="0D0D0D"/>
                </a:solidFill>
                <a:latin typeface="Söhne"/>
              </a:rPr>
              <a:t>boşlukları</a:t>
            </a:r>
            <a:r>
              <a:rPr lang="en-US" sz="1600" b="1" dirty="0">
                <a:solidFill>
                  <a:srgbClr val="0D0D0D"/>
                </a:solidFill>
                <a:latin typeface="Söhne"/>
              </a:rPr>
              <a:t> </a:t>
            </a:r>
            <a:r>
              <a:rPr lang="en-US" sz="1600" b="1" dirty="0" err="1">
                <a:solidFill>
                  <a:srgbClr val="0D0D0D"/>
                </a:solidFill>
                <a:latin typeface="Söhne"/>
              </a:rPr>
              <a:t>uygun</a:t>
            </a:r>
            <a:r>
              <a:rPr lang="en-US" sz="1600" b="1" dirty="0">
                <a:solidFill>
                  <a:srgbClr val="0D0D0D"/>
                </a:solidFill>
                <a:latin typeface="Söhne"/>
              </a:rPr>
              <a:t> </a:t>
            </a:r>
            <a:r>
              <a:rPr lang="en-US" sz="1600" b="1" dirty="0" err="1">
                <a:solidFill>
                  <a:srgbClr val="0D0D0D"/>
                </a:solidFill>
                <a:latin typeface="Söhne"/>
              </a:rPr>
              <a:t>terimlerle</a:t>
            </a:r>
            <a:r>
              <a:rPr lang="en-US" sz="1600" b="1" dirty="0">
                <a:solidFill>
                  <a:srgbClr val="0D0D0D"/>
                </a:solidFill>
                <a:latin typeface="Söhne"/>
              </a:rPr>
              <a:t> </a:t>
            </a:r>
            <a:r>
              <a:rPr lang="en-US" sz="1600" b="1" dirty="0" err="1">
                <a:solidFill>
                  <a:srgbClr val="0D0D0D"/>
                </a:solidFill>
                <a:latin typeface="Söhne"/>
              </a:rPr>
              <a:t>doldurun</a:t>
            </a:r>
            <a:r>
              <a:rPr lang="en-US" sz="1600" b="1" dirty="0">
                <a:solidFill>
                  <a:srgbClr val="0D0D0D"/>
                </a:solidFill>
                <a:latin typeface="Söhne"/>
              </a:rPr>
              <a:t>.</a:t>
            </a:r>
            <a:endParaRPr lang="en-US" sz="1600" b="0" i="0" dirty="0">
              <a:solidFill>
                <a:srgbClr val="0D0D0D"/>
              </a:solidFill>
              <a:effectLst/>
              <a:latin typeface="Söhne"/>
            </a:endParaRPr>
          </a:p>
        </p:txBody>
      </p:sp>
      <p:sp>
        <p:nvSpPr>
          <p:cNvPr id="2" name="Dikdörtgen 1"/>
          <p:cNvSpPr/>
          <p:nvPr/>
        </p:nvSpPr>
        <p:spPr>
          <a:xfrm>
            <a:off x="952500" y="1106418"/>
            <a:ext cx="8353425" cy="3785652"/>
          </a:xfrm>
          <a:prstGeom prst="rect">
            <a:avLst/>
          </a:prstGeom>
        </p:spPr>
        <p:txBody>
          <a:bodyPr wrap="square">
            <a:spAutoFit/>
          </a:bodyPr>
          <a:lstStyle/>
          <a:p>
            <a:endParaRPr lang="en-US" sz="1200" dirty="0"/>
          </a:p>
          <a:p>
            <a:r>
              <a:rPr lang="en-US" sz="1200" b="1" dirty="0"/>
              <a:t>1. ________________ </a:t>
            </a:r>
            <a:r>
              <a:rPr lang="en-US" sz="1200" b="1" dirty="0" err="1"/>
              <a:t>çevresel</a:t>
            </a:r>
            <a:r>
              <a:rPr lang="en-US" sz="1200" b="1" dirty="0"/>
              <a:t> </a:t>
            </a:r>
            <a:r>
              <a:rPr lang="en-US" sz="1200" b="1" dirty="0" err="1"/>
              <a:t>zorlukları</a:t>
            </a:r>
            <a:r>
              <a:rPr lang="en-US" sz="1200" b="1" dirty="0"/>
              <a:t> </a:t>
            </a:r>
            <a:r>
              <a:rPr lang="en-US" sz="1200" b="1" dirty="0" err="1"/>
              <a:t>anlamak</a:t>
            </a:r>
            <a:r>
              <a:rPr lang="en-US" sz="1200" b="1" dirty="0"/>
              <a:t> </a:t>
            </a:r>
            <a:r>
              <a:rPr lang="en-US" sz="1200" b="1" dirty="0" err="1"/>
              <a:t>ve</a:t>
            </a:r>
            <a:r>
              <a:rPr lang="en-US" sz="1200" b="1" dirty="0"/>
              <a:t> </a:t>
            </a:r>
            <a:r>
              <a:rPr lang="en-US" sz="1200" b="1" dirty="0" err="1"/>
              <a:t>ele</a:t>
            </a:r>
            <a:r>
              <a:rPr lang="en-US" sz="1200" b="1" dirty="0"/>
              <a:t> </a:t>
            </a:r>
            <a:r>
              <a:rPr lang="en-US" sz="1200" b="1" dirty="0" err="1"/>
              <a:t>almak</a:t>
            </a:r>
            <a:r>
              <a:rPr lang="en-US" sz="1200" b="1" dirty="0"/>
              <a:t> </a:t>
            </a:r>
            <a:r>
              <a:rPr lang="en-US" sz="1200" b="1" dirty="0" err="1"/>
              <a:t>için</a:t>
            </a:r>
            <a:r>
              <a:rPr lang="en-US" sz="1200" b="1" dirty="0"/>
              <a:t> </a:t>
            </a:r>
            <a:r>
              <a:rPr lang="en-US" sz="1200" b="1" dirty="0" err="1"/>
              <a:t>gerekli</a:t>
            </a:r>
            <a:r>
              <a:rPr lang="en-US" sz="1200" b="1" dirty="0"/>
              <a:t> </a:t>
            </a:r>
            <a:r>
              <a:rPr lang="en-US" sz="1200" b="1" dirty="0" err="1"/>
              <a:t>olan</a:t>
            </a:r>
            <a:r>
              <a:rPr lang="en-US" sz="1200" b="1" dirty="0"/>
              <a:t> </a:t>
            </a:r>
            <a:r>
              <a:rPr lang="en-US" sz="1200" b="1" dirty="0" err="1"/>
              <a:t>bilgi</a:t>
            </a:r>
            <a:r>
              <a:rPr lang="en-US" sz="1200" b="1" dirty="0"/>
              <a:t>, </a:t>
            </a:r>
            <a:r>
              <a:rPr lang="en-US" sz="1200" b="1" dirty="0" err="1"/>
              <a:t>beceri</a:t>
            </a:r>
            <a:r>
              <a:rPr lang="en-US" sz="1200" b="1" dirty="0"/>
              <a:t> </a:t>
            </a:r>
            <a:r>
              <a:rPr lang="en-US" sz="1200" b="1" dirty="0" err="1"/>
              <a:t>ve</a:t>
            </a:r>
            <a:r>
              <a:rPr lang="en-US" sz="1200" b="1" dirty="0"/>
              <a:t> </a:t>
            </a:r>
            <a:r>
              <a:rPr lang="en-US" sz="1200" b="1" dirty="0" err="1"/>
              <a:t>eğilimlerdir</a:t>
            </a:r>
            <a:r>
              <a:rPr lang="en-US" sz="1200" b="1" dirty="0"/>
              <a:t>.</a:t>
            </a:r>
          </a:p>
          <a:p>
            <a:endParaRPr lang="en-US" sz="1200" b="1" dirty="0"/>
          </a:p>
          <a:p>
            <a:r>
              <a:rPr lang="en-US" sz="1200" b="1" dirty="0"/>
              <a:t>2. ______________'</a:t>
            </a:r>
            <a:r>
              <a:rPr lang="en-US" sz="1200" b="1" dirty="0" err="1"/>
              <a:t>nin</a:t>
            </a:r>
            <a:r>
              <a:rPr lang="en-US" sz="1200" b="1" dirty="0"/>
              <a:t> </a:t>
            </a:r>
            <a:r>
              <a:rPr lang="en-US" sz="1200" b="1" dirty="0" err="1"/>
              <a:t>güçlü</a:t>
            </a:r>
            <a:r>
              <a:rPr lang="en-US" sz="1200" b="1" dirty="0"/>
              <a:t> </a:t>
            </a:r>
            <a:r>
              <a:rPr lang="en-US" sz="1200" b="1" dirty="0" err="1"/>
              <a:t>bir</a:t>
            </a:r>
            <a:r>
              <a:rPr lang="en-US" sz="1200" b="1" dirty="0"/>
              <a:t> </a:t>
            </a:r>
            <a:r>
              <a:rPr lang="en-US" sz="1200" b="1" dirty="0" err="1"/>
              <a:t>şekilde</a:t>
            </a:r>
            <a:r>
              <a:rPr lang="en-US" sz="1200" b="1" dirty="0"/>
              <a:t> </a:t>
            </a:r>
            <a:r>
              <a:rPr lang="en-US" sz="1200" b="1" dirty="0" err="1"/>
              <a:t>anlaşılması</a:t>
            </a:r>
            <a:r>
              <a:rPr lang="en-US" sz="1200" b="1" dirty="0"/>
              <a:t>, </a:t>
            </a:r>
            <a:r>
              <a:rPr lang="en-US" sz="1200" b="1" dirty="0" err="1"/>
              <a:t>bireylerin</a:t>
            </a:r>
            <a:r>
              <a:rPr lang="en-US" sz="1200" b="1" dirty="0"/>
              <a:t> </a:t>
            </a:r>
            <a:r>
              <a:rPr lang="en-US" sz="1200" b="1" dirty="0" err="1"/>
              <a:t>yüzeysel</a:t>
            </a:r>
            <a:r>
              <a:rPr lang="en-US" sz="1200" b="1" dirty="0"/>
              <a:t> </a:t>
            </a:r>
            <a:r>
              <a:rPr lang="en-US" sz="1200" b="1" dirty="0" err="1"/>
              <a:t>gözlemlerin</a:t>
            </a:r>
            <a:r>
              <a:rPr lang="en-US" sz="1200" b="1" dirty="0"/>
              <a:t> </a:t>
            </a:r>
            <a:r>
              <a:rPr lang="en-US" sz="1200" b="1" dirty="0" err="1"/>
              <a:t>ötesine</a:t>
            </a:r>
            <a:r>
              <a:rPr lang="en-US" sz="1200" b="1" dirty="0"/>
              <a:t> </a:t>
            </a:r>
            <a:r>
              <a:rPr lang="en-US" sz="1200" b="1" dirty="0" err="1"/>
              <a:t>geçmesine</a:t>
            </a:r>
            <a:r>
              <a:rPr lang="en-US" sz="1200" b="1" dirty="0"/>
              <a:t> </a:t>
            </a:r>
            <a:r>
              <a:rPr lang="en-US" sz="1200" b="1" dirty="0" err="1"/>
              <a:t>ve</a:t>
            </a:r>
            <a:r>
              <a:rPr lang="en-US" sz="1200" b="1" dirty="0"/>
              <a:t> </a:t>
            </a:r>
            <a:r>
              <a:rPr lang="en-US" sz="1200" b="1" dirty="0" err="1"/>
              <a:t>çevre</a:t>
            </a:r>
            <a:r>
              <a:rPr lang="en-US" sz="1200" b="1" dirty="0"/>
              <a:t> </a:t>
            </a:r>
            <a:r>
              <a:rPr lang="en-US" sz="1200" b="1" dirty="0" err="1"/>
              <a:t>sorunlarının</a:t>
            </a:r>
            <a:r>
              <a:rPr lang="en-US" sz="1200" b="1" dirty="0"/>
              <a:t> </a:t>
            </a:r>
            <a:r>
              <a:rPr lang="en-US" sz="1200" b="1" dirty="0" err="1"/>
              <a:t>temel</a:t>
            </a:r>
            <a:r>
              <a:rPr lang="en-US" sz="1200" b="1" dirty="0"/>
              <a:t> </a:t>
            </a:r>
            <a:r>
              <a:rPr lang="en-US" sz="1200" b="1" dirty="0" err="1"/>
              <a:t>nedenlerini</a:t>
            </a:r>
            <a:r>
              <a:rPr lang="en-US" sz="1200" b="1" dirty="0"/>
              <a:t> </a:t>
            </a:r>
            <a:r>
              <a:rPr lang="en-US" sz="1200" b="1" dirty="0" err="1"/>
              <a:t>ve</a:t>
            </a:r>
            <a:r>
              <a:rPr lang="en-US" sz="1200" b="1" dirty="0"/>
              <a:t> </a:t>
            </a:r>
            <a:r>
              <a:rPr lang="en-US" sz="1200" b="1" dirty="0" err="1"/>
              <a:t>potansiyel</a:t>
            </a:r>
            <a:r>
              <a:rPr lang="en-US" sz="1200" b="1" dirty="0"/>
              <a:t> </a:t>
            </a:r>
            <a:r>
              <a:rPr lang="en-US" sz="1200" b="1" dirty="0" err="1"/>
              <a:t>sonuçlarını</a:t>
            </a:r>
            <a:r>
              <a:rPr lang="en-US" sz="1200" b="1" dirty="0"/>
              <a:t> </a:t>
            </a:r>
            <a:r>
              <a:rPr lang="en-US" sz="1200" b="1" dirty="0" err="1"/>
              <a:t>kavramasına</a:t>
            </a:r>
            <a:r>
              <a:rPr lang="en-US" sz="1200" b="1" dirty="0"/>
              <a:t> </a:t>
            </a:r>
            <a:r>
              <a:rPr lang="en-US" sz="1200" b="1" dirty="0" err="1"/>
              <a:t>olanak</a:t>
            </a:r>
            <a:r>
              <a:rPr lang="en-US" sz="1200" b="1" dirty="0"/>
              <a:t> </a:t>
            </a:r>
            <a:r>
              <a:rPr lang="en-US" sz="1200" b="1" dirty="0" err="1"/>
              <a:t>tanır</a:t>
            </a:r>
            <a:r>
              <a:rPr lang="en-US" sz="1200" b="1" dirty="0"/>
              <a:t>.</a:t>
            </a:r>
          </a:p>
          <a:p>
            <a:endParaRPr lang="en-US" sz="1200" b="1" dirty="0"/>
          </a:p>
          <a:p>
            <a:r>
              <a:rPr lang="en-US" sz="1200" b="1" dirty="0"/>
              <a:t>3. </a:t>
            </a:r>
            <a:r>
              <a:rPr lang="en-US" sz="1200" b="1" dirty="0" err="1"/>
              <a:t>Çevre</a:t>
            </a:r>
            <a:r>
              <a:rPr lang="en-US" sz="1200" b="1" dirty="0"/>
              <a:t> </a:t>
            </a:r>
            <a:r>
              <a:rPr lang="en-US" sz="1200" b="1" dirty="0" err="1"/>
              <a:t>sorunlarına</a:t>
            </a:r>
            <a:r>
              <a:rPr lang="en-US" sz="1200" b="1" dirty="0"/>
              <a:t> </a:t>
            </a:r>
            <a:r>
              <a:rPr lang="en-US" sz="1200" b="1" dirty="0" err="1"/>
              <a:t>ilişkin</a:t>
            </a:r>
            <a:r>
              <a:rPr lang="en-US" sz="1200" b="1" dirty="0"/>
              <a:t> _____________, </a:t>
            </a:r>
            <a:r>
              <a:rPr lang="en-US" sz="1200" b="1" dirty="0" err="1"/>
              <a:t>kişinin</a:t>
            </a:r>
            <a:r>
              <a:rPr lang="en-US" sz="1200" b="1" dirty="0"/>
              <a:t> </a:t>
            </a:r>
            <a:r>
              <a:rPr lang="en-US" sz="1200" b="1" dirty="0" err="1"/>
              <a:t>çevre</a:t>
            </a:r>
            <a:r>
              <a:rPr lang="en-US" sz="1200" b="1" dirty="0"/>
              <a:t> </a:t>
            </a:r>
            <a:r>
              <a:rPr lang="en-US" sz="1200" b="1" dirty="0" err="1"/>
              <a:t>yanlısı</a:t>
            </a:r>
            <a:r>
              <a:rPr lang="en-US" sz="1200" b="1" dirty="0"/>
              <a:t> </a:t>
            </a:r>
            <a:r>
              <a:rPr lang="en-US" sz="1200" b="1" dirty="0" err="1"/>
              <a:t>davranışlarda</a:t>
            </a:r>
            <a:r>
              <a:rPr lang="en-US" sz="1200" b="1" dirty="0"/>
              <a:t> </a:t>
            </a:r>
            <a:r>
              <a:rPr lang="en-US" sz="1200" b="1" dirty="0" err="1"/>
              <a:t>bulunma</a:t>
            </a:r>
            <a:r>
              <a:rPr lang="en-US" sz="1200" b="1" dirty="0"/>
              <a:t> </a:t>
            </a:r>
            <a:r>
              <a:rPr lang="en-US" sz="1200" b="1" dirty="0" err="1"/>
              <a:t>isteğini</a:t>
            </a:r>
            <a:r>
              <a:rPr lang="en-US" sz="1200" b="1" dirty="0"/>
              <a:t> </a:t>
            </a:r>
            <a:r>
              <a:rPr lang="en-US" sz="1200" b="1" dirty="0" err="1"/>
              <a:t>şekillendirir</a:t>
            </a:r>
            <a:r>
              <a:rPr lang="en-US" sz="1200" b="1" dirty="0"/>
              <a:t>.</a:t>
            </a:r>
          </a:p>
          <a:p>
            <a:endParaRPr lang="en-US" sz="1200" b="1" dirty="0"/>
          </a:p>
          <a:p>
            <a:r>
              <a:rPr lang="en-US" sz="1200" b="1" dirty="0"/>
              <a:t>4. </a:t>
            </a:r>
            <a:r>
              <a:rPr lang="en-US" sz="1200" b="1" dirty="0" err="1"/>
              <a:t>Çevre</a:t>
            </a:r>
            <a:r>
              <a:rPr lang="en-US" sz="1200" b="1" dirty="0"/>
              <a:t> </a:t>
            </a:r>
            <a:r>
              <a:rPr lang="en-US" sz="1200" b="1" dirty="0" err="1"/>
              <a:t>okuryazarlığı</a:t>
            </a:r>
            <a:r>
              <a:rPr lang="en-US" sz="1200" b="1" dirty="0"/>
              <a:t>, </a:t>
            </a:r>
            <a:r>
              <a:rPr lang="en-US" sz="1200" b="1" dirty="0" err="1"/>
              <a:t>bireylerin</a:t>
            </a:r>
            <a:r>
              <a:rPr lang="en-US" sz="1200" b="1" dirty="0"/>
              <a:t> </a:t>
            </a:r>
            <a:r>
              <a:rPr lang="en-US" sz="1200" b="1" dirty="0" err="1"/>
              <a:t>çevresel</a:t>
            </a:r>
            <a:r>
              <a:rPr lang="en-US" sz="1200" b="1" dirty="0"/>
              <a:t> </a:t>
            </a:r>
            <a:r>
              <a:rPr lang="en-US" sz="1200" b="1" dirty="0" err="1"/>
              <a:t>çözümlere</a:t>
            </a:r>
            <a:r>
              <a:rPr lang="en-US" sz="1200" b="1" dirty="0"/>
              <a:t> </a:t>
            </a:r>
            <a:r>
              <a:rPr lang="en-US" sz="1200" b="1" dirty="0" err="1"/>
              <a:t>katkıda</a:t>
            </a:r>
            <a:r>
              <a:rPr lang="en-US" sz="1200" b="1" dirty="0"/>
              <a:t> </a:t>
            </a:r>
            <a:r>
              <a:rPr lang="en-US" sz="1200" b="1" dirty="0" err="1"/>
              <a:t>bulunma</a:t>
            </a:r>
            <a:r>
              <a:rPr lang="en-US" sz="1200" b="1" dirty="0"/>
              <a:t> </a:t>
            </a:r>
            <a:r>
              <a:rPr lang="en-US" sz="1200" b="1" dirty="0" err="1"/>
              <a:t>fırsatlarını</a:t>
            </a:r>
            <a:r>
              <a:rPr lang="en-US" sz="1200" b="1" dirty="0"/>
              <a:t> </a:t>
            </a:r>
            <a:r>
              <a:rPr lang="en-US" sz="1200" b="1" dirty="0" err="1"/>
              <a:t>aramalarını</a:t>
            </a:r>
            <a:r>
              <a:rPr lang="en-US" sz="1200" b="1" dirty="0"/>
              <a:t> </a:t>
            </a:r>
            <a:r>
              <a:rPr lang="en-US" sz="1200" b="1" dirty="0" err="1"/>
              <a:t>sağlayan</a:t>
            </a:r>
            <a:r>
              <a:rPr lang="en-US" sz="1200" b="1" dirty="0"/>
              <a:t> </a:t>
            </a:r>
            <a:r>
              <a:rPr lang="en-US" sz="1200" b="1" dirty="0" err="1"/>
              <a:t>bir</a:t>
            </a:r>
            <a:r>
              <a:rPr lang="en-US" sz="1200" b="1" dirty="0"/>
              <a:t> </a:t>
            </a:r>
            <a:r>
              <a:rPr lang="en-US" sz="1200" b="1" dirty="0" err="1"/>
              <a:t>eylemlilik</a:t>
            </a:r>
            <a:r>
              <a:rPr lang="en-US" sz="1200" b="1" dirty="0"/>
              <a:t> </a:t>
            </a:r>
            <a:r>
              <a:rPr lang="en-US" sz="1200" b="1" dirty="0" err="1"/>
              <a:t>duygusunu</a:t>
            </a:r>
            <a:r>
              <a:rPr lang="en-US" sz="1200" b="1" dirty="0"/>
              <a:t> </a:t>
            </a:r>
            <a:r>
              <a:rPr lang="en-US" sz="1200" b="1" dirty="0" err="1"/>
              <a:t>geliştirir</a:t>
            </a:r>
            <a:r>
              <a:rPr lang="en-US" sz="1200" b="1" dirty="0"/>
              <a:t>.</a:t>
            </a:r>
          </a:p>
          <a:p>
            <a:endParaRPr lang="en-US" sz="1200" b="1" dirty="0"/>
          </a:p>
          <a:p>
            <a:r>
              <a:rPr lang="en-US" sz="1200" b="1" dirty="0"/>
              <a:t>5. </a:t>
            </a:r>
            <a:r>
              <a:rPr lang="en-US" sz="1200" b="1" dirty="0" err="1"/>
              <a:t>Çevresel</a:t>
            </a:r>
            <a:r>
              <a:rPr lang="en-US" sz="1200" b="1" dirty="0"/>
              <a:t> </a:t>
            </a:r>
            <a:r>
              <a:rPr lang="en-US" sz="1200" b="1" dirty="0" err="1"/>
              <a:t>olaylara</a:t>
            </a:r>
            <a:r>
              <a:rPr lang="en-US" sz="1200" b="1" dirty="0"/>
              <a:t> </a:t>
            </a:r>
            <a:r>
              <a:rPr lang="en-US" sz="1200" b="1" dirty="0" err="1"/>
              <a:t>ilişkin</a:t>
            </a:r>
            <a:r>
              <a:rPr lang="en-US" sz="1200" b="1" dirty="0"/>
              <a:t> </a:t>
            </a:r>
            <a:r>
              <a:rPr lang="en-US" sz="1200" b="1" dirty="0" err="1"/>
              <a:t>bazı</a:t>
            </a:r>
            <a:r>
              <a:rPr lang="en-US" sz="1200" b="1" dirty="0"/>
              <a:t> </a:t>
            </a:r>
            <a:r>
              <a:rPr lang="en-US" sz="1200" b="1" dirty="0" err="1"/>
              <a:t>medya</a:t>
            </a:r>
            <a:r>
              <a:rPr lang="en-US" sz="1200" b="1" dirty="0"/>
              <a:t> </a:t>
            </a:r>
            <a:r>
              <a:rPr lang="en-US" sz="1200" b="1" dirty="0" err="1"/>
              <a:t>tasvirleri</a:t>
            </a:r>
            <a:r>
              <a:rPr lang="en-US" sz="1200" b="1" dirty="0"/>
              <a:t>, _____________ </a:t>
            </a:r>
            <a:r>
              <a:rPr lang="en-US" sz="1200" b="1" dirty="0" err="1"/>
              <a:t>ve</a:t>
            </a:r>
            <a:r>
              <a:rPr lang="en-US" sz="1200" b="1" dirty="0"/>
              <a:t> </a:t>
            </a:r>
            <a:r>
              <a:rPr lang="en-US" sz="1200" b="1" dirty="0" err="1"/>
              <a:t>çaresizlik</a:t>
            </a:r>
            <a:r>
              <a:rPr lang="en-US" sz="1200" b="1" dirty="0"/>
              <a:t> </a:t>
            </a:r>
            <a:r>
              <a:rPr lang="en-US" sz="1200" b="1" dirty="0" err="1"/>
              <a:t>duygusunu</a:t>
            </a:r>
            <a:r>
              <a:rPr lang="en-US" sz="1200" b="1" dirty="0"/>
              <a:t> </a:t>
            </a:r>
            <a:r>
              <a:rPr lang="en-US" sz="1200" b="1" dirty="0" err="1"/>
              <a:t>geliştirebilecek</a:t>
            </a:r>
            <a:r>
              <a:rPr lang="en-US" sz="1200" b="1" dirty="0"/>
              <a:t> </a:t>
            </a:r>
            <a:r>
              <a:rPr lang="en-US" sz="1200" b="1" dirty="0" err="1"/>
              <a:t>felaketlere</a:t>
            </a:r>
            <a:r>
              <a:rPr lang="en-US" sz="1200" b="1" dirty="0"/>
              <a:t> </a:t>
            </a:r>
            <a:r>
              <a:rPr lang="en-US" sz="1200" b="1" dirty="0" err="1"/>
              <a:t>odaklanmaktadır</a:t>
            </a:r>
            <a:r>
              <a:rPr lang="en-US" sz="1200" b="1" dirty="0"/>
              <a:t>.</a:t>
            </a:r>
          </a:p>
          <a:p>
            <a:endParaRPr lang="en-US" sz="1200" b="1" dirty="0"/>
          </a:p>
          <a:p>
            <a:r>
              <a:rPr lang="en-US" sz="1200" b="1" dirty="0"/>
              <a:t>6. _____________ </a:t>
            </a:r>
            <a:r>
              <a:rPr lang="en-US" sz="1200" b="1" dirty="0" err="1"/>
              <a:t>çevreyi</a:t>
            </a:r>
            <a:r>
              <a:rPr lang="en-US" sz="1200" b="1" dirty="0"/>
              <a:t> </a:t>
            </a:r>
            <a:r>
              <a:rPr lang="en-US" sz="1200" b="1" dirty="0" err="1"/>
              <a:t>korumayı</a:t>
            </a:r>
            <a:r>
              <a:rPr lang="en-US" sz="1200" b="1" dirty="0"/>
              <a:t> </a:t>
            </a:r>
            <a:r>
              <a:rPr lang="en-US" sz="1200" b="1" dirty="0" err="1"/>
              <a:t>amaçlayan</a:t>
            </a:r>
            <a:r>
              <a:rPr lang="en-US" sz="1200" b="1" dirty="0"/>
              <a:t> </a:t>
            </a:r>
            <a:r>
              <a:rPr lang="en-US" sz="1200" b="1" dirty="0" err="1"/>
              <a:t>çok</a:t>
            </a:r>
            <a:r>
              <a:rPr lang="en-US" sz="1200" b="1" dirty="0"/>
              <a:t> </a:t>
            </a:r>
            <a:r>
              <a:rPr lang="en-US" sz="1200" b="1" dirty="0" err="1"/>
              <a:t>çeşitli</a:t>
            </a:r>
            <a:r>
              <a:rPr lang="en-US" sz="1200" b="1" dirty="0"/>
              <a:t> </a:t>
            </a:r>
            <a:r>
              <a:rPr lang="en-US" sz="1200" b="1" dirty="0" err="1"/>
              <a:t>faaliyetleri</a:t>
            </a:r>
            <a:r>
              <a:rPr lang="en-US" sz="1200" b="1" dirty="0"/>
              <a:t> </a:t>
            </a:r>
            <a:r>
              <a:rPr lang="en-US" sz="1200" b="1" dirty="0" err="1"/>
              <a:t>kapsayan</a:t>
            </a:r>
            <a:r>
              <a:rPr lang="en-US" sz="1200" b="1" dirty="0"/>
              <a:t> </a:t>
            </a:r>
            <a:r>
              <a:rPr lang="en-US" sz="1200" b="1" dirty="0" err="1"/>
              <a:t>eylemlerdir</a:t>
            </a:r>
            <a:r>
              <a:rPr lang="en-US" sz="1200" b="1" dirty="0"/>
              <a:t>.</a:t>
            </a:r>
          </a:p>
          <a:p>
            <a:endParaRPr lang="en-US" sz="1200" b="1" dirty="0"/>
          </a:p>
          <a:p>
            <a:r>
              <a:rPr lang="en-US" sz="1200" b="1" dirty="0"/>
              <a:t>7. </a:t>
            </a:r>
            <a:r>
              <a:rPr lang="en-US" sz="1200" b="1" dirty="0" err="1"/>
              <a:t>Çevre</a:t>
            </a:r>
            <a:r>
              <a:rPr lang="en-US" sz="1200" b="1" dirty="0"/>
              <a:t> </a:t>
            </a:r>
            <a:r>
              <a:rPr lang="en-US" sz="1200" b="1" dirty="0" err="1"/>
              <a:t>bilimini</a:t>
            </a:r>
            <a:r>
              <a:rPr lang="en-US" sz="1200" b="1" dirty="0"/>
              <a:t> ______________ </a:t>
            </a:r>
            <a:r>
              <a:rPr lang="en-US" sz="1200" b="1" dirty="0" err="1"/>
              <a:t>becerilerle</a:t>
            </a:r>
            <a:r>
              <a:rPr lang="en-US" sz="1200" b="1" dirty="0"/>
              <a:t> </a:t>
            </a:r>
            <a:r>
              <a:rPr lang="en-US" sz="1200" b="1" dirty="0" err="1"/>
              <a:t>bütünleştiren</a:t>
            </a:r>
            <a:r>
              <a:rPr lang="en-US" sz="1200" b="1" dirty="0"/>
              <a:t> </a:t>
            </a:r>
            <a:r>
              <a:rPr lang="en-US" sz="1200" b="1" dirty="0" err="1"/>
              <a:t>çevre</a:t>
            </a:r>
            <a:r>
              <a:rPr lang="en-US" sz="1200" b="1" dirty="0"/>
              <a:t> </a:t>
            </a:r>
            <a:r>
              <a:rPr lang="en-US" sz="1200" b="1" dirty="0" err="1"/>
              <a:t>eğitimi</a:t>
            </a:r>
            <a:r>
              <a:rPr lang="en-US" sz="1200" b="1" dirty="0"/>
              <a:t> </a:t>
            </a:r>
            <a:r>
              <a:rPr lang="en-US" sz="1200" b="1" dirty="0" err="1"/>
              <a:t>programları</a:t>
            </a:r>
            <a:r>
              <a:rPr lang="en-US" sz="1200" b="1" dirty="0"/>
              <a:t>, </a:t>
            </a:r>
            <a:r>
              <a:rPr lang="en-US" sz="1200" b="1" dirty="0" err="1"/>
              <a:t>bireyleri</a:t>
            </a:r>
            <a:r>
              <a:rPr lang="en-US" sz="1200" b="1" dirty="0"/>
              <a:t> </a:t>
            </a:r>
            <a:r>
              <a:rPr lang="en-US" sz="1200" b="1" dirty="0" err="1"/>
              <a:t>çevresel</a:t>
            </a:r>
            <a:r>
              <a:rPr lang="en-US" sz="1200" b="1" dirty="0"/>
              <a:t> </a:t>
            </a:r>
            <a:r>
              <a:rPr lang="en-US" sz="1200" b="1" dirty="0" err="1"/>
              <a:t>bilgileri</a:t>
            </a:r>
            <a:r>
              <a:rPr lang="en-US" sz="1200" b="1" dirty="0"/>
              <a:t> </a:t>
            </a:r>
            <a:r>
              <a:rPr lang="en-US" sz="1200" b="1" dirty="0" err="1"/>
              <a:t>eleştirel</a:t>
            </a:r>
            <a:r>
              <a:rPr lang="en-US" sz="1200" b="1" dirty="0"/>
              <a:t> </a:t>
            </a:r>
            <a:r>
              <a:rPr lang="en-US" sz="1200" b="1" dirty="0" err="1"/>
              <a:t>bir</a:t>
            </a:r>
            <a:r>
              <a:rPr lang="en-US" sz="1200" b="1" dirty="0"/>
              <a:t> </a:t>
            </a:r>
            <a:r>
              <a:rPr lang="en-US" sz="1200" b="1" dirty="0" err="1"/>
              <a:t>şekilde</a:t>
            </a:r>
            <a:r>
              <a:rPr lang="en-US" sz="1200" b="1" dirty="0"/>
              <a:t> </a:t>
            </a:r>
            <a:r>
              <a:rPr lang="en-US" sz="1200" b="1" dirty="0" err="1"/>
              <a:t>analiz</a:t>
            </a:r>
            <a:r>
              <a:rPr lang="en-US" sz="1200" b="1" dirty="0"/>
              <a:t> </a:t>
            </a:r>
            <a:r>
              <a:rPr lang="en-US" sz="1200" b="1" dirty="0" err="1"/>
              <a:t>etme</a:t>
            </a:r>
            <a:r>
              <a:rPr lang="en-US" sz="1200" b="1" dirty="0"/>
              <a:t> </a:t>
            </a:r>
            <a:r>
              <a:rPr lang="en-US" sz="1200" b="1" dirty="0" err="1"/>
              <a:t>konusunda</a:t>
            </a:r>
            <a:r>
              <a:rPr lang="en-US" sz="1200" b="1" dirty="0"/>
              <a:t> </a:t>
            </a:r>
            <a:r>
              <a:rPr lang="en-US" sz="1200" b="1" dirty="0" err="1"/>
              <a:t>donatır</a:t>
            </a:r>
            <a:r>
              <a:rPr lang="en-US" sz="1200" b="1" dirty="0"/>
              <a:t>.</a:t>
            </a:r>
          </a:p>
          <a:p>
            <a:endParaRPr lang="en-US" sz="1200" b="1" dirty="0"/>
          </a:p>
          <a:p>
            <a:r>
              <a:rPr lang="en-US" sz="1200" b="1" dirty="0"/>
              <a:t>8. _____________ </a:t>
            </a:r>
            <a:r>
              <a:rPr lang="en-US" sz="1200" b="1" dirty="0" err="1"/>
              <a:t>doğayla</a:t>
            </a:r>
            <a:r>
              <a:rPr lang="en-US" sz="1200" b="1" dirty="0"/>
              <a:t> </a:t>
            </a:r>
            <a:r>
              <a:rPr lang="en-US" sz="1200" b="1" dirty="0" err="1"/>
              <a:t>ilişkimize</a:t>
            </a:r>
            <a:r>
              <a:rPr lang="en-US" sz="1200" b="1" dirty="0"/>
              <a:t> </a:t>
            </a:r>
            <a:r>
              <a:rPr lang="en-US" sz="1200" b="1" dirty="0" err="1"/>
              <a:t>ilişkin</a:t>
            </a:r>
            <a:r>
              <a:rPr lang="en-US" sz="1200" b="1" dirty="0"/>
              <a:t> </a:t>
            </a:r>
            <a:r>
              <a:rPr lang="en-US" sz="1200" b="1" dirty="0" err="1"/>
              <a:t>etik</a:t>
            </a:r>
            <a:r>
              <a:rPr lang="en-US" sz="1200" b="1" dirty="0"/>
              <a:t> </a:t>
            </a:r>
            <a:r>
              <a:rPr lang="en-US" sz="1200" b="1" dirty="0" err="1"/>
              <a:t>ilkelerimizi</a:t>
            </a:r>
            <a:r>
              <a:rPr lang="en-US" sz="1200" b="1" dirty="0"/>
              <a:t> </a:t>
            </a:r>
            <a:r>
              <a:rPr lang="en-US" sz="1200" b="1" dirty="0" err="1"/>
              <a:t>ve</a:t>
            </a:r>
            <a:r>
              <a:rPr lang="en-US" sz="1200" b="1" dirty="0"/>
              <a:t> </a:t>
            </a:r>
            <a:r>
              <a:rPr lang="en-US" sz="1200" b="1" dirty="0" err="1"/>
              <a:t>temel</a:t>
            </a:r>
            <a:r>
              <a:rPr lang="en-US" sz="1200" b="1" dirty="0"/>
              <a:t> </a:t>
            </a:r>
            <a:r>
              <a:rPr lang="en-US" sz="1200" b="1" dirty="0" err="1"/>
              <a:t>inançlarımızı</a:t>
            </a:r>
            <a:r>
              <a:rPr lang="en-US" sz="1200" b="1" dirty="0"/>
              <a:t> </a:t>
            </a:r>
            <a:r>
              <a:rPr lang="en-US" sz="1200" b="1" dirty="0" err="1"/>
              <a:t>kapsar</a:t>
            </a:r>
            <a:r>
              <a:rPr lang="en-US" sz="1200" b="1" dirty="0"/>
              <a:t>.</a:t>
            </a:r>
            <a:endParaRPr lang="en-US" sz="1200" dirty="0"/>
          </a:p>
        </p:txBody>
      </p:sp>
      <p:sp>
        <p:nvSpPr>
          <p:cNvPr id="3" name="Dikdörtgen 2"/>
          <p:cNvSpPr/>
          <p:nvPr/>
        </p:nvSpPr>
        <p:spPr>
          <a:xfrm>
            <a:off x="9734550" y="18573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err="1"/>
              <a:t>bilimsel</a:t>
            </a:r>
            <a:r>
              <a:rPr lang="en-US" sz="1200" dirty="0"/>
              <a:t> </a:t>
            </a:r>
            <a:r>
              <a:rPr lang="en-US" sz="1200" dirty="0" err="1"/>
              <a:t>anlayış</a:t>
            </a:r>
            <a:endParaRPr lang="en-US" sz="1200" dirty="0"/>
          </a:p>
        </p:txBody>
      </p:sp>
      <p:sp>
        <p:nvSpPr>
          <p:cNvPr id="13" name="Dikdörtgen 12"/>
          <p:cNvSpPr/>
          <p:nvPr/>
        </p:nvSpPr>
        <p:spPr>
          <a:xfrm>
            <a:off x="9744075" y="23907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Eleştirel düşünme becerileri</a:t>
            </a:r>
          </a:p>
        </p:txBody>
      </p:sp>
      <p:sp>
        <p:nvSpPr>
          <p:cNvPr id="14" name="Dikdörtgen 13"/>
          <p:cNvSpPr/>
          <p:nvPr/>
        </p:nvSpPr>
        <p:spPr>
          <a:xfrm>
            <a:off x="9734550" y="29241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kaygı</a:t>
            </a:r>
          </a:p>
        </p:txBody>
      </p:sp>
      <p:sp>
        <p:nvSpPr>
          <p:cNvPr id="15" name="Dikdörtgen 14"/>
          <p:cNvSpPr/>
          <p:nvPr/>
        </p:nvSpPr>
        <p:spPr>
          <a:xfrm>
            <a:off x="9734550" y="34575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Çevresel değerler</a:t>
            </a:r>
          </a:p>
        </p:txBody>
      </p:sp>
      <p:sp>
        <p:nvSpPr>
          <p:cNvPr id="16" name="Dikdörtgen 15"/>
          <p:cNvSpPr/>
          <p:nvPr/>
        </p:nvSpPr>
        <p:spPr>
          <a:xfrm>
            <a:off x="9725025" y="401955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çevre okuryazarlığı</a:t>
            </a:r>
          </a:p>
        </p:txBody>
      </p:sp>
      <p:sp>
        <p:nvSpPr>
          <p:cNvPr id="17" name="Dikdörtgen 16"/>
          <p:cNvSpPr/>
          <p:nvPr/>
        </p:nvSpPr>
        <p:spPr>
          <a:xfrm>
            <a:off x="9725025" y="44958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endişe düzeyi</a:t>
            </a:r>
          </a:p>
        </p:txBody>
      </p:sp>
      <p:sp>
        <p:nvSpPr>
          <p:cNvPr id="18" name="Dikdörtgen 17"/>
          <p:cNvSpPr/>
          <p:nvPr/>
        </p:nvSpPr>
        <p:spPr>
          <a:xfrm>
            <a:off x="9725025" y="49815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güçlendirici</a:t>
            </a:r>
          </a:p>
        </p:txBody>
      </p:sp>
      <p:sp>
        <p:nvSpPr>
          <p:cNvPr id="19" name="Dikdörtgen 18"/>
          <p:cNvSpPr/>
          <p:nvPr/>
        </p:nvSpPr>
        <p:spPr>
          <a:xfrm>
            <a:off x="9734550" y="54483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çaresizlik</a:t>
            </a:r>
          </a:p>
        </p:txBody>
      </p:sp>
      <p:sp>
        <p:nvSpPr>
          <p:cNvPr id="20" name="Dikdörtgen 19"/>
          <p:cNvSpPr/>
          <p:nvPr/>
        </p:nvSpPr>
        <p:spPr>
          <a:xfrm>
            <a:off x="8572500" y="10287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t>Çevre yanlısı davranışlar</a:t>
            </a:r>
            <a:endParaRPr lang="en-US" sz="1200" dirty="0"/>
          </a:p>
        </p:txBody>
      </p:sp>
      <p:sp>
        <p:nvSpPr>
          <p:cNvPr id="21" name="Dikdörtgen 20"/>
          <p:cNvSpPr/>
          <p:nvPr/>
        </p:nvSpPr>
        <p:spPr>
          <a:xfrm>
            <a:off x="6829425" y="5676900"/>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err="1"/>
              <a:t>çevresel</a:t>
            </a:r>
            <a:r>
              <a:rPr lang="en-US" dirty="0"/>
              <a:t> </a:t>
            </a:r>
            <a:r>
              <a:rPr lang="en-US" dirty="0" err="1"/>
              <a:t>değerler</a:t>
            </a:r>
            <a:endParaRPr lang="tr-TR" dirty="0"/>
          </a:p>
        </p:txBody>
      </p:sp>
      <p:sp>
        <p:nvSpPr>
          <p:cNvPr id="22" name="Dikdörtgen 21"/>
          <p:cNvSpPr/>
          <p:nvPr/>
        </p:nvSpPr>
        <p:spPr>
          <a:xfrm>
            <a:off x="4314825" y="5667375"/>
            <a:ext cx="20002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dirty="0"/>
              <a:t>çevre yanlısı davranışlar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1" y="2931122"/>
            <a:ext cx="1114426"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tr-TR" sz="1000" b="1" i="0" u="none" strike="noStrike" cap="none" dirty="0" smtClean="0">
                <a:solidFill>
                  <a:schemeClr val="lt1"/>
                </a:solidFill>
                <a:latin typeface="Arial"/>
                <a:ea typeface="Arial"/>
                <a:cs typeface="Arial"/>
                <a:sym typeface="Arial"/>
              </a:rPr>
              <a:t>Öz Değerlendirme</a:t>
            </a:r>
            <a:endParaRPr sz="4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131817" y="141432"/>
            <a:ext cx="10155183" cy="830956"/>
          </a:xfrm>
          <a:prstGeom prst="rect">
            <a:avLst/>
          </a:prstGeom>
          <a:noFill/>
          <a:ln>
            <a:noFill/>
          </a:ln>
        </p:spPr>
        <p:txBody>
          <a:bodyPr spcFirstLastPara="1" wrap="square" lIns="91425" tIns="45700" rIns="91425" bIns="45700" anchor="t" anchorCtr="0">
            <a:spAutoFit/>
          </a:bodyPr>
          <a:lstStyle/>
          <a:p>
            <a:pPr lvl="0"/>
            <a:r>
              <a:rPr lang="en-US" sz="1600" b="1" dirty="0" err="1">
                <a:solidFill>
                  <a:srgbClr val="0D0D0D"/>
                </a:solidFill>
                <a:latin typeface="Söhne"/>
              </a:rPr>
              <a:t>Burada</a:t>
            </a:r>
            <a:r>
              <a:rPr lang="en-US" sz="1600" b="1" dirty="0">
                <a:solidFill>
                  <a:srgbClr val="0D0D0D"/>
                </a:solidFill>
                <a:latin typeface="Söhne"/>
              </a:rPr>
              <a:t> </a:t>
            </a:r>
            <a:r>
              <a:rPr lang="en-US" sz="1600" b="1" dirty="0" err="1">
                <a:solidFill>
                  <a:srgbClr val="0D0D0D"/>
                </a:solidFill>
                <a:latin typeface="Söhne"/>
              </a:rPr>
              <a:t>kendi</a:t>
            </a:r>
            <a:r>
              <a:rPr lang="en-US" sz="1600" b="1" dirty="0">
                <a:solidFill>
                  <a:srgbClr val="0D0D0D"/>
                </a:solidFill>
                <a:latin typeface="Söhne"/>
              </a:rPr>
              <a:t> </a:t>
            </a:r>
            <a:r>
              <a:rPr lang="en-US" sz="1600" b="1" dirty="0" err="1">
                <a:solidFill>
                  <a:srgbClr val="0D0D0D"/>
                </a:solidFill>
                <a:latin typeface="Söhne"/>
              </a:rPr>
              <a:t>kendine</a:t>
            </a:r>
            <a:r>
              <a:rPr lang="en-US" sz="1600" b="1" dirty="0">
                <a:solidFill>
                  <a:srgbClr val="0D0D0D"/>
                </a:solidFill>
                <a:latin typeface="Söhne"/>
              </a:rPr>
              <a:t> </a:t>
            </a:r>
            <a:r>
              <a:rPr lang="en-US" sz="1600" b="1" dirty="0" err="1">
                <a:solidFill>
                  <a:srgbClr val="0D0D0D"/>
                </a:solidFill>
                <a:latin typeface="Söhne"/>
              </a:rPr>
              <a:t>kontrol</a:t>
            </a:r>
            <a:r>
              <a:rPr lang="en-US" sz="1600" b="1" dirty="0">
                <a:solidFill>
                  <a:srgbClr val="0D0D0D"/>
                </a:solidFill>
                <a:latin typeface="Söhne"/>
              </a:rPr>
              <a:t> </a:t>
            </a:r>
            <a:r>
              <a:rPr lang="en-US" sz="1600" b="1" dirty="0" err="1">
                <a:solidFill>
                  <a:srgbClr val="0D0D0D"/>
                </a:solidFill>
                <a:latin typeface="Söhne"/>
              </a:rPr>
              <a:t>için</a:t>
            </a:r>
            <a:r>
              <a:rPr lang="en-US" sz="1600" b="1" dirty="0">
                <a:solidFill>
                  <a:srgbClr val="0D0D0D"/>
                </a:solidFill>
                <a:latin typeface="Söhne"/>
              </a:rPr>
              <a:t> </a:t>
            </a:r>
            <a:r>
              <a:rPr lang="en-US" sz="1600" b="1" dirty="0" err="1">
                <a:solidFill>
                  <a:srgbClr val="0D0D0D"/>
                </a:solidFill>
                <a:latin typeface="Söhne"/>
              </a:rPr>
              <a:t>görevler</a:t>
            </a:r>
            <a:r>
              <a:rPr lang="en-US" sz="1600" b="1" dirty="0">
                <a:solidFill>
                  <a:srgbClr val="0D0D0D"/>
                </a:solidFill>
                <a:latin typeface="Söhne"/>
              </a:rPr>
              <a:t> </a:t>
            </a:r>
            <a:r>
              <a:rPr lang="en-US" sz="1600" b="1" dirty="0" err="1">
                <a:solidFill>
                  <a:srgbClr val="0D0D0D"/>
                </a:solidFill>
                <a:latin typeface="Söhne"/>
              </a:rPr>
              <a:t>yazabilirsiniz</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Sürükle</a:t>
            </a:r>
            <a:r>
              <a:rPr lang="en-US" sz="1600" b="1" dirty="0">
                <a:solidFill>
                  <a:srgbClr val="0D0D0D"/>
                </a:solidFill>
                <a:latin typeface="Söhne"/>
              </a:rPr>
              <a:t> </a:t>
            </a:r>
            <a:r>
              <a:rPr lang="en-US" sz="1600" b="1" dirty="0" err="1">
                <a:solidFill>
                  <a:srgbClr val="0D0D0D"/>
                </a:solidFill>
                <a:latin typeface="Söhne"/>
              </a:rPr>
              <a:t>ve</a:t>
            </a:r>
            <a:r>
              <a:rPr lang="en-US" sz="1600" b="1" dirty="0">
                <a:solidFill>
                  <a:srgbClr val="0D0D0D"/>
                </a:solidFill>
                <a:latin typeface="Söhne"/>
              </a:rPr>
              <a:t> </a:t>
            </a:r>
            <a:r>
              <a:rPr lang="en-US" sz="1600" b="1" dirty="0" err="1">
                <a:solidFill>
                  <a:srgbClr val="0D0D0D"/>
                </a:solidFill>
                <a:latin typeface="Söhne"/>
              </a:rPr>
              <a:t>Bırak</a:t>
            </a:r>
            <a:r>
              <a:rPr lang="en-US" sz="1600" b="1" dirty="0">
                <a:solidFill>
                  <a:srgbClr val="0D0D0D"/>
                </a:solidFill>
                <a:latin typeface="Söhne"/>
              </a:rPr>
              <a:t> </a:t>
            </a:r>
            <a:r>
              <a:rPr lang="en-US" sz="1600" b="1" dirty="0" err="1">
                <a:solidFill>
                  <a:srgbClr val="0D0D0D"/>
                </a:solidFill>
                <a:latin typeface="Söhne"/>
              </a:rPr>
              <a:t>Egzersizleri</a:t>
            </a:r>
            <a:r>
              <a:rPr lang="en-US" sz="1600" b="1" dirty="0">
                <a:solidFill>
                  <a:srgbClr val="0D0D0D"/>
                </a:solidFill>
                <a:latin typeface="Söhne"/>
              </a:rPr>
              <a:t>: </a:t>
            </a:r>
            <a:r>
              <a:rPr lang="en-US" sz="1600" b="1" dirty="0" err="1">
                <a:solidFill>
                  <a:srgbClr val="0D0D0D"/>
                </a:solidFill>
                <a:latin typeface="Söhne"/>
              </a:rPr>
              <a:t>Sebep</a:t>
            </a:r>
            <a:r>
              <a:rPr lang="en-US" sz="1600" b="1" dirty="0">
                <a:solidFill>
                  <a:srgbClr val="0D0D0D"/>
                </a:solidFill>
                <a:latin typeface="Söhne"/>
              </a:rPr>
              <a:t> </a:t>
            </a:r>
            <a:r>
              <a:rPr lang="en-US" sz="1600" b="1" dirty="0" err="1">
                <a:solidFill>
                  <a:srgbClr val="0D0D0D"/>
                </a:solidFill>
                <a:latin typeface="Söhne"/>
              </a:rPr>
              <a:t>ve</a:t>
            </a:r>
            <a:r>
              <a:rPr lang="en-US" sz="1600" b="1" dirty="0">
                <a:solidFill>
                  <a:srgbClr val="0D0D0D"/>
                </a:solidFill>
                <a:latin typeface="Söhne"/>
              </a:rPr>
              <a:t> </a:t>
            </a:r>
            <a:r>
              <a:rPr lang="en-US" sz="1600" b="1" dirty="0" err="1">
                <a:solidFill>
                  <a:srgbClr val="0D0D0D"/>
                </a:solidFill>
                <a:latin typeface="Söhne"/>
              </a:rPr>
              <a:t>Etkilerin</a:t>
            </a:r>
            <a:r>
              <a:rPr lang="en-US" sz="1600" b="1" dirty="0">
                <a:solidFill>
                  <a:srgbClr val="0D0D0D"/>
                </a:solidFill>
                <a:latin typeface="Söhne"/>
              </a:rPr>
              <a:t> </a:t>
            </a:r>
            <a:r>
              <a:rPr lang="en-US" sz="1600" b="1" dirty="0" err="1">
                <a:solidFill>
                  <a:srgbClr val="0D0D0D"/>
                </a:solidFill>
                <a:latin typeface="Söhne"/>
              </a:rPr>
              <a:t>Eşleştirilmesi</a:t>
            </a:r>
            <a:endParaRPr lang="en-US" sz="1600" b="1" dirty="0">
              <a:solidFill>
                <a:srgbClr val="0D0D0D"/>
              </a:solidFill>
              <a:latin typeface="Söhne"/>
            </a:endParaRPr>
          </a:p>
          <a:p>
            <a:pPr lvl="0"/>
            <a:r>
              <a:rPr lang="en-US" sz="1600" b="1" dirty="0">
                <a:solidFill>
                  <a:srgbClr val="0D0D0D"/>
                </a:solidFill>
                <a:latin typeface="Söhne"/>
              </a:rPr>
              <a:t>   </a:t>
            </a:r>
            <a:r>
              <a:rPr lang="en-US" sz="1600" b="1" dirty="0" err="1">
                <a:solidFill>
                  <a:srgbClr val="0D0D0D"/>
                </a:solidFill>
                <a:latin typeface="Söhne"/>
              </a:rPr>
              <a:t>Talimatlar</a:t>
            </a:r>
            <a:r>
              <a:rPr lang="en-US" sz="1600" b="1" dirty="0">
                <a:solidFill>
                  <a:srgbClr val="0D0D0D"/>
                </a:solidFill>
                <a:latin typeface="Söhne"/>
              </a:rPr>
              <a:t>: </a:t>
            </a:r>
            <a:r>
              <a:rPr lang="en-US" sz="1600" b="1" dirty="0" err="1">
                <a:solidFill>
                  <a:srgbClr val="0D0D0D"/>
                </a:solidFill>
                <a:latin typeface="Söhne"/>
              </a:rPr>
              <a:t>Soldaki</a:t>
            </a:r>
            <a:r>
              <a:rPr lang="en-US" sz="1600" b="1" dirty="0">
                <a:solidFill>
                  <a:srgbClr val="0D0D0D"/>
                </a:solidFill>
                <a:latin typeface="Söhne"/>
              </a:rPr>
              <a:t> </a:t>
            </a:r>
            <a:r>
              <a:rPr lang="en-US" sz="1600" b="1" dirty="0" err="1">
                <a:solidFill>
                  <a:srgbClr val="0D0D0D"/>
                </a:solidFill>
                <a:latin typeface="Söhne"/>
              </a:rPr>
              <a:t>nedene</a:t>
            </a:r>
            <a:r>
              <a:rPr lang="en-US" sz="1600" b="1" dirty="0">
                <a:solidFill>
                  <a:srgbClr val="0D0D0D"/>
                </a:solidFill>
                <a:latin typeface="Söhne"/>
              </a:rPr>
              <a:t> </a:t>
            </a:r>
            <a:r>
              <a:rPr lang="en-US" sz="1600" b="1" dirty="0" err="1">
                <a:solidFill>
                  <a:srgbClr val="0D0D0D"/>
                </a:solidFill>
                <a:latin typeface="Söhne"/>
              </a:rPr>
              <a:t>uyacak</a:t>
            </a:r>
            <a:r>
              <a:rPr lang="en-US" sz="1600" b="1" dirty="0">
                <a:solidFill>
                  <a:srgbClr val="0D0D0D"/>
                </a:solidFill>
                <a:latin typeface="Söhne"/>
              </a:rPr>
              <a:t> </a:t>
            </a:r>
            <a:r>
              <a:rPr lang="en-US" sz="1600" b="1" dirty="0" err="1">
                <a:solidFill>
                  <a:srgbClr val="0D0D0D"/>
                </a:solidFill>
                <a:latin typeface="Söhne"/>
              </a:rPr>
              <a:t>şekilde</a:t>
            </a:r>
            <a:r>
              <a:rPr lang="en-US" sz="1600" b="1" dirty="0">
                <a:solidFill>
                  <a:srgbClr val="0D0D0D"/>
                </a:solidFill>
                <a:latin typeface="Söhne"/>
              </a:rPr>
              <a:t> </a:t>
            </a:r>
            <a:r>
              <a:rPr lang="en-US" sz="1600" b="1" dirty="0" err="1">
                <a:solidFill>
                  <a:srgbClr val="0D0D0D"/>
                </a:solidFill>
                <a:latin typeface="Söhne"/>
              </a:rPr>
              <a:t>efekti</a:t>
            </a:r>
            <a:r>
              <a:rPr lang="en-US" sz="1600" b="1" dirty="0">
                <a:solidFill>
                  <a:srgbClr val="0D0D0D"/>
                </a:solidFill>
                <a:latin typeface="Söhne"/>
              </a:rPr>
              <a:t> </a:t>
            </a:r>
            <a:r>
              <a:rPr lang="en-US" sz="1600" b="1" dirty="0" err="1">
                <a:solidFill>
                  <a:srgbClr val="0D0D0D"/>
                </a:solidFill>
                <a:latin typeface="Söhne"/>
              </a:rPr>
              <a:t>sağa</a:t>
            </a:r>
            <a:r>
              <a:rPr lang="en-US" sz="1600" b="1" dirty="0">
                <a:solidFill>
                  <a:srgbClr val="0D0D0D"/>
                </a:solidFill>
                <a:latin typeface="Söhne"/>
              </a:rPr>
              <a:t> </a:t>
            </a:r>
            <a:r>
              <a:rPr lang="en-US" sz="1600" b="1" dirty="0" err="1">
                <a:solidFill>
                  <a:srgbClr val="0D0D0D"/>
                </a:solidFill>
                <a:latin typeface="Söhne"/>
              </a:rPr>
              <a:t>sürükleyin</a:t>
            </a:r>
            <a:r>
              <a:rPr lang="en-US" sz="1600" b="1" dirty="0">
                <a:solidFill>
                  <a:srgbClr val="0D0D0D"/>
                </a:solidFill>
                <a:latin typeface="Söhne"/>
              </a:rPr>
              <a:t>.</a:t>
            </a:r>
            <a:endParaRPr lang="en-US" sz="1600" b="0" i="0" dirty="0">
              <a:solidFill>
                <a:srgbClr val="0D0D0D"/>
              </a:solidFill>
              <a:effectLst/>
              <a:latin typeface="Söhne"/>
            </a:endParaRPr>
          </a:p>
        </p:txBody>
      </p:sp>
      <p:sp>
        <p:nvSpPr>
          <p:cNvPr id="4" name="Dikdörtgen 3"/>
          <p:cNvSpPr/>
          <p:nvPr/>
        </p:nvSpPr>
        <p:spPr>
          <a:xfrm>
            <a:off x="1257300" y="1714499"/>
            <a:ext cx="4105275" cy="3400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b="1" dirty="0" smtClean="0"/>
              <a:t>             </a:t>
            </a:r>
            <a:r>
              <a:rPr lang="tr-TR" sz="2000" b="1" dirty="0"/>
              <a:t>Nedenler</a:t>
            </a:r>
          </a:p>
          <a:p>
            <a:endParaRPr lang="tr-TR" sz="2000" b="1" dirty="0"/>
          </a:p>
          <a:p>
            <a:pPr marL="342900" indent="-342900">
              <a:buFont typeface="Wingdings" pitchFamily="2" charset="2"/>
              <a:buChar char="§"/>
            </a:pPr>
            <a:r>
              <a:rPr lang="tr-TR" sz="2000" b="1" dirty="0"/>
              <a:t>Sınırlı çevre okuryazarlığı</a:t>
            </a:r>
          </a:p>
          <a:p>
            <a:pPr marL="342900" indent="-342900">
              <a:buFont typeface="Wingdings" pitchFamily="2" charset="2"/>
              <a:buChar char="§"/>
            </a:pPr>
            <a:r>
              <a:rPr lang="tr-TR" sz="2000" b="1" dirty="0"/>
              <a:t>Güçlü çevresel değerler</a:t>
            </a:r>
          </a:p>
          <a:p>
            <a:pPr marL="342900" indent="-342900">
              <a:buFont typeface="Wingdings" pitchFamily="2" charset="2"/>
              <a:buChar char="§"/>
            </a:pPr>
            <a:r>
              <a:rPr lang="tr-TR" sz="2000" b="1" dirty="0"/>
              <a:t>Medyanın çevresel felaketlerle ilgili tasvirlerine odaklanın</a:t>
            </a:r>
          </a:p>
          <a:p>
            <a:pPr marL="342900" indent="-342900">
              <a:buFont typeface="Wingdings" pitchFamily="2" charset="2"/>
              <a:buChar char="§"/>
            </a:pPr>
            <a:r>
              <a:rPr lang="tr-TR" sz="2000" b="1" dirty="0"/>
              <a:t>Çevre sorunlarına yüksek düzeyde ilgi</a:t>
            </a:r>
            <a:endParaRPr lang="en-GB" sz="2000" dirty="0"/>
          </a:p>
        </p:txBody>
      </p:sp>
      <p:sp>
        <p:nvSpPr>
          <p:cNvPr id="7" name="Dikdörtgen 6"/>
          <p:cNvSpPr/>
          <p:nvPr/>
        </p:nvSpPr>
        <p:spPr>
          <a:xfrm>
            <a:off x="6105524" y="1714500"/>
            <a:ext cx="4848225" cy="3362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b="1" dirty="0" smtClean="0"/>
              <a:t>Etkileri</a:t>
            </a:r>
          </a:p>
          <a:p>
            <a:endParaRPr lang="tr-TR" sz="1800" b="1" dirty="0" smtClean="0"/>
          </a:p>
          <a:p>
            <a:pPr marL="285750" indent="-285750">
              <a:buFont typeface="Wingdings" pitchFamily="2" charset="2"/>
              <a:buChar char="§"/>
            </a:pPr>
            <a:r>
              <a:rPr lang="tr-TR" sz="1800" b="1" dirty="0" smtClean="0"/>
              <a:t>Çevresel zorlukları ele alma konusunda </a:t>
            </a:r>
            <a:r>
              <a:rPr lang="tr-TR" sz="1800" b="1" dirty="0" err="1" smtClean="0"/>
              <a:t>aciliyet</a:t>
            </a:r>
            <a:r>
              <a:rPr lang="tr-TR" sz="1800" b="1" dirty="0" smtClean="0"/>
              <a:t> duygusu hissetmek</a:t>
            </a:r>
          </a:p>
          <a:p>
            <a:pPr marL="285750" indent="-285750">
              <a:buFont typeface="Wingdings" pitchFamily="2" charset="2"/>
              <a:buChar char="§"/>
            </a:pPr>
            <a:r>
              <a:rPr lang="tr-TR" sz="1800" b="1" dirty="0" smtClean="0"/>
              <a:t>Çevresel sorunların daha geniş sonuçlarını tanımakta zorluk</a:t>
            </a:r>
          </a:p>
          <a:p>
            <a:pPr marL="285750" indent="-285750">
              <a:buFont typeface="Wingdings" pitchFamily="2" charset="2"/>
              <a:buChar char="§"/>
            </a:pPr>
            <a:r>
              <a:rPr lang="tr-TR" sz="1800" b="1" dirty="0" smtClean="0"/>
              <a:t>Sürdürülebilir uygulamaları benimseme olasılığının artması</a:t>
            </a:r>
          </a:p>
          <a:p>
            <a:pPr marL="285750" indent="-285750">
              <a:buFont typeface="Wingdings" pitchFamily="2" charset="2"/>
              <a:buChar char="§"/>
            </a:pPr>
            <a:r>
              <a:rPr lang="tr-TR" sz="1800" b="1" dirty="0" smtClean="0"/>
              <a:t>Çevre yanlısı davranışlara katılma konusunda daha az isteklilik</a:t>
            </a:r>
            <a:endParaRPr lang="tr-TR" sz="1800" dirty="0"/>
          </a:p>
        </p:txBody>
      </p:sp>
      <p:cxnSp>
        <p:nvCxnSpPr>
          <p:cNvPr id="9" name="Dirsek Bağlayıcısı 8"/>
          <p:cNvCxnSpPr/>
          <p:nvPr/>
        </p:nvCxnSpPr>
        <p:spPr>
          <a:xfrm flipV="1">
            <a:off x="4876800" y="2686050"/>
            <a:ext cx="1438275" cy="600076"/>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123950" y="5334000"/>
            <a:ext cx="4895850" cy="307777"/>
          </a:xfrm>
          <a:prstGeom prst="rect">
            <a:avLst/>
          </a:prstGeom>
          <a:noFill/>
        </p:spPr>
        <p:txBody>
          <a:bodyPr wrap="square" rtlCol="0">
            <a:spAutoFit/>
          </a:bodyPr>
          <a:lstStyle/>
          <a:p>
            <a:r>
              <a:rPr lang="en-GB" i="1" dirty="0" err="1"/>
              <a:t>Örnek</a:t>
            </a:r>
            <a:r>
              <a:rPr lang="en-GB" i="1" dirty="0"/>
              <a:t>; </a:t>
            </a:r>
            <a:r>
              <a:rPr lang="tr-TR" i="1" dirty="0" smtClean="0"/>
              <a:t>Sizin için örnek bir çözüm eklenmiştir. </a:t>
            </a:r>
            <a:r>
              <a:rPr lang="en-GB" i="1" dirty="0" smtClean="0"/>
              <a:t>.</a:t>
            </a:r>
            <a:endParaRPr lang="en-GB" i="1" dirty="0"/>
          </a:p>
        </p:txBody>
      </p:sp>
    </p:spTree>
    <p:extLst>
      <p:ext uri="{BB962C8B-B14F-4D97-AF65-F5344CB8AC3E}">
        <p14:creationId xmlns:p14="http://schemas.microsoft.com/office/powerpoint/2010/main" val="354977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3200"/>
              <a:buFont typeface="Calibri"/>
              <a:buNone/>
            </a:pPr>
            <a:r>
              <a:rPr lang="tr-TR" sz="6000" noProof="0" dirty="0" smtClean="0"/>
              <a:t>Haydi </a:t>
            </a:r>
            <a:r>
              <a:rPr lang="tr-TR" sz="6000" noProof="0" dirty="0" smtClean="0"/>
              <a:t>Başlayalım!</a:t>
            </a:r>
            <a:endParaRPr lang="tr-TR" sz="6000" noProof="0" dirty="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extLst>
      <p:ext uri="{BB962C8B-B14F-4D97-AF65-F5344CB8AC3E}">
        <p14:creationId xmlns:p14="http://schemas.microsoft.com/office/powerpoint/2010/main" val="33253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571011" y="0"/>
            <a:ext cx="7892065" cy="823740"/>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tr-TR" dirty="0">
                <a:solidFill>
                  <a:srgbClr val="2A4F1C"/>
                </a:solidFill>
              </a:rPr>
              <a:t>Referanslar ve Bağlantılar</a:t>
            </a:r>
            <a:endParaRPr lang="tr-TR" noProof="0"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468428" y="1053409"/>
            <a:ext cx="10847271" cy="5421380"/>
          </a:xfrm>
          <a:prstGeom prst="rect">
            <a:avLst/>
          </a:prstGeom>
          <a:noFill/>
          <a:ln>
            <a:noFill/>
          </a:ln>
        </p:spPr>
        <p:txBody>
          <a:bodyPr spcFirstLastPara="1" wrap="square" lIns="91425" tIns="45700" rIns="91425" bIns="45700" anchor="t" anchorCtr="0">
            <a:spAutoFit/>
          </a:bodyPr>
          <a:lstStyle/>
          <a:p>
            <a:r>
              <a:rPr lang="tr-TR" sz="1000" dirty="0" err="1">
                <a:solidFill>
                  <a:schemeClr val="tx1"/>
                </a:solidFill>
              </a:rPr>
              <a:t>Amato</a:t>
            </a:r>
            <a:r>
              <a:rPr lang="tr-TR" sz="1000" dirty="0">
                <a:solidFill>
                  <a:schemeClr val="tx1"/>
                </a:solidFill>
              </a:rPr>
              <a:t>, R. P., Devine-Wright, P., &amp; </a:t>
            </a:r>
            <a:r>
              <a:rPr lang="tr-TR" sz="1000" dirty="0" err="1">
                <a:solidFill>
                  <a:schemeClr val="tx1"/>
                </a:solidFill>
              </a:rPr>
              <a:t>Walker</a:t>
            </a:r>
            <a:r>
              <a:rPr lang="tr-TR" sz="1000" dirty="0">
                <a:solidFill>
                  <a:schemeClr val="tx1"/>
                </a:solidFill>
              </a:rPr>
              <a:t>, L. (1997). </a:t>
            </a:r>
            <a:r>
              <a:rPr lang="tr-TR" sz="1000" dirty="0" err="1">
                <a:solidFill>
                  <a:schemeClr val="tx1"/>
                </a:solidFill>
              </a:rPr>
              <a:t>The</a:t>
            </a:r>
            <a:r>
              <a:rPr lang="tr-TR" sz="1000" dirty="0">
                <a:solidFill>
                  <a:schemeClr val="tx1"/>
                </a:solidFill>
              </a:rPr>
              <a:t> </a:t>
            </a:r>
            <a:r>
              <a:rPr lang="tr-TR" sz="1000" dirty="0" err="1">
                <a:solidFill>
                  <a:schemeClr val="tx1"/>
                </a:solidFill>
              </a:rPr>
              <a:t>relationship</a:t>
            </a:r>
            <a:r>
              <a:rPr lang="tr-TR" sz="1000" dirty="0">
                <a:solidFill>
                  <a:schemeClr val="tx1"/>
                </a:solidFill>
              </a:rPr>
              <a:t> </a:t>
            </a:r>
            <a:r>
              <a:rPr lang="tr-TR" sz="1000" dirty="0" err="1">
                <a:solidFill>
                  <a:schemeClr val="tx1"/>
                </a:solidFill>
              </a:rPr>
              <a:t>between</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concern</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knowledge</a:t>
            </a:r>
            <a:r>
              <a:rPr lang="tr-TR" sz="1000" dirty="0">
                <a:solidFill>
                  <a:schemeClr val="tx1"/>
                </a:solidFill>
              </a:rPr>
              <a:t> </a:t>
            </a:r>
            <a:r>
              <a:rPr lang="tr-TR" sz="1000" dirty="0" err="1">
                <a:solidFill>
                  <a:schemeClr val="tx1"/>
                </a:solidFill>
              </a:rPr>
              <a:t>about</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protection</a:t>
            </a:r>
            <a:r>
              <a:rPr lang="tr-TR" sz="1000" dirty="0">
                <a:solidFill>
                  <a:schemeClr val="tx1"/>
                </a:solidFill>
              </a:rPr>
              <a:t>. </a:t>
            </a:r>
            <a:r>
              <a:rPr lang="tr-TR" sz="1000" dirty="0" err="1">
                <a:solidFill>
                  <a:schemeClr val="tx1"/>
                </a:solidFill>
              </a:rPr>
              <a:t>Journal</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28(3), 30-36.</a:t>
            </a:r>
          </a:p>
          <a:p>
            <a:r>
              <a:rPr lang="en-US" sz="1000" dirty="0">
                <a:solidFill>
                  <a:schemeClr val="tx1"/>
                </a:solidFill>
              </a:rPr>
              <a:t>Anderson, A. (2016). Media and environmental communication. Routledge.</a:t>
            </a:r>
            <a:endParaRPr lang="tr-TR" sz="1000" dirty="0">
              <a:solidFill>
                <a:schemeClr val="tx1"/>
              </a:solidFill>
            </a:endParaRPr>
          </a:p>
          <a:p>
            <a:r>
              <a:rPr lang="en-US" sz="1000" dirty="0">
                <a:solidFill>
                  <a:schemeClr val="tx1"/>
                </a:solidFill>
              </a:rPr>
              <a:t> </a:t>
            </a:r>
            <a:endParaRPr lang="tr-TR" sz="1000" dirty="0">
              <a:solidFill>
                <a:schemeClr val="tx1"/>
              </a:solidFill>
            </a:endParaRPr>
          </a:p>
          <a:p>
            <a:r>
              <a:rPr lang="en-US" sz="1000" dirty="0" err="1">
                <a:solidFill>
                  <a:schemeClr val="tx1"/>
                </a:solidFill>
              </a:rPr>
              <a:t>Arcury</a:t>
            </a:r>
            <a:r>
              <a:rPr lang="en-US" sz="1000" dirty="0">
                <a:solidFill>
                  <a:schemeClr val="tx1"/>
                </a:solidFill>
              </a:rPr>
              <a:t>, T. A.,  </a:t>
            </a:r>
            <a:r>
              <a:rPr lang="en-US" sz="1000" dirty="0" err="1">
                <a:solidFill>
                  <a:schemeClr val="tx1"/>
                </a:solidFill>
              </a:rPr>
              <a:t>Greenhäuser</a:t>
            </a:r>
            <a:r>
              <a:rPr lang="en-US" sz="1000" dirty="0">
                <a:solidFill>
                  <a:schemeClr val="tx1"/>
                </a:solidFill>
              </a:rPr>
              <a:t>, B.,  Stedman, R. C.,  Marshall, J. A.,  </a:t>
            </a:r>
            <a:r>
              <a:rPr lang="en-US" sz="1000" dirty="0" err="1">
                <a:solidFill>
                  <a:schemeClr val="tx1"/>
                </a:solidFill>
              </a:rPr>
              <a:t>Bharadwaj</a:t>
            </a:r>
            <a:r>
              <a:rPr lang="en-US" sz="1000" dirty="0">
                <a:solidFill>
                  <a:schemeClr val="tx1"/>
                </a:solidFill>
              </a:rPr>
              <a:t>, L. A.,  Griffith, D. C., ... &amp;  </a:t>
            </a:r>
            <a:r>
              <a:rPr lang="en-US" sz="1000" dirty="0" err="1">
                <a:solidFill>
                  <a:schemeClr val="tx1"/>
                </a:solidFill>
              </a:rPr>
              <a:t>Mohrenweiser</a:t>
            </a:r>
            <a:r>
              <a:rPr lang="en-US" sz="1000" dirty="0">
                <a:solidFill>
                  <a:schemeClr val="tx1"/>
                </a:solidFill>
              </a:rPr>
              <a:t>, H. (2011).  Social science and the environment. Environmental Health Perspectives, 119(3), 365-371. </a:t>
            </a:r>
            <a:endParaRPr lang="tr-TR" sz="1000" dirty="0" smtClean="0">
              <a:solidFill>
                <a:schemeClr val="tx1"/>
              </a:solidFill>
            </a:endParaRPr>
          </a:p>
          <a:p>
            <a:r>
              <a:rPr lang="en-US" sz="1000" dirty="0" err="1" smtClean="0">
                <a:solidFill>
                  <a:schemeClr val="tx1"/>
                </a:solidFill>
              </a:rPr>
              <a:t>Dobrotă</a:t>
            </a:r>
            <a:r>
              <a:rPr lang="en-US" sz="1000" dirty="0">
                <a:solidFill>
                  <a:schemeClr val="tx1"/>
                </a:solidFill>
              </a:rPr>
              <a:t>, C., &amp; </a:t>
            </a:r>
            <a:r>
              <a:rPr lang="en-US" sz="1000" dirty="0" err="1">
                <a:solidFill>
                  <a:schemeClr val="tx1"/>
                </a:solidFill>
              </a:rPr>
              <a:t>Barna</a:t>
            </a:r>
            <a:r>
              <a:rPr lang="en-US" sz="1000" dirty="0">
                <a:solidFill>
                  <a:schemeClr val="tx1"/>
                </a:solidFill>
              </a:rPr>
              <a:t>, A. (1996). Ecological education, the foundation of a way of life: The teacher as a teacher. In A. </a:t>
            </a:r>
            <a:r>
              <a:rPr lang="en-US" sz="1000" dirty="0" err="1">
                <a:solidFill>
                  <a:schemeClr val="tx1"/>
                </a:solidFill>
              </a:rPr>
              <a:t>Marcu</a:t>
            </a:r>
            <a:r>
              <a:rPr lang="en-US" sz="1000" dirty="0">
                <a:solidFill>
                  <a:schemeClr val="tx1"/>
                </a:solidFill>
              </a:rPr>
              <a:t> (</a:t>
            </a:r>
            <a:r>
              <a:rPr lang="en-US" sz="1000" dirty="0" err="1">
                <a:solidFill>
                  <a:schemeClr val="tx1"/>
                </a:solidFill>
              </a:rPr>
              <a:t>Coord</a:t>
            </a:r>
            <a:r>
              <a:rPr lang="en-US" sz="1000" dirty="0">
                <a:solidFill>
                  <a:schemeClr val="tx1"/>
                </a:solidFill>
              </a:rPr>
              <a:t>.), Environmental days for students in </a:t>
            </a:r>
            <a:r>
              <a:rPr lang="en-US" sz="1000" dirty="0" err="1">
                <a:solidFill>
                  <a:schemeClr val="tx1"/>
                </a:solidFill>
              </a:rPr>
              <a:t>Cluj</a:t>
            </a:r>
            <a:r>
              <a:rPr lang="en-US" sz="1000" dirty="0">
                <a:solidFill>
                  <a:schemeClr val="tx1"/>
                </a:solidFill>
              </a:rPr>
              <a:t>.  Cluj-Napoca.</a:t>
            </a:r>
            <a:endParaRPr lang="tr-TR" sz="1000" dirty="0">
              <a:solidFill>
                <a:schemeClr val="tx1"/>
              </a:solidFill>
            </a:endParaRPr>
          </a:p>
          <a:p>
            <a:r>
              <a:rPr lang="tr-TR" sz="1000" dirty="0">
                <a:solidFill>
                  <a:schemeClr val="tx1"/>
                </a:solidFill>
              </a:rPr>
              <a:t>Eriksen, M., </a:t>
            </a:r>
            <a:r>
              <a:rPr lang="tr-TR" sz="1000" dirty="0" err="1">
                <a:solidFill>
                  <a:schemeClr val="tx1"/>
                </a:solidFill>
              </a:rPr>
              <a:t>Lebreton</a:t>
            </a:r>
            <a:r>
              <a:rPr lang="tr-TR" sz="1000" dirty="0">
                <a:solidFill>
                  <a:schemeClr val="tx1"/>
                </a:solidFill>
              </a:rPr>
              <a:t>, L. C., </a:t>
            </a:r>
            <a:r>
              <a:rPr lang="tr-TR" sz="1000" dirty="0" err="1">
                <a:solidFill>
                  <a:schemeClr val="tx1"/>
                </a:solidFill>
              </a:rPr>
              <a:t>Carson</a:t>
            </a:r>
            <a:r>
              <a:rPr lang="tr-TR" sz="1000" dirty="0">
                <a:solidFill>
                  <a:schemeClr val="tx1"/>
                </a:solidFill>
              </a:rPr>
              <a:t>, H. S., </a:t>
            </a:r>
            <a:r>
              <a:rPr lang="tr-TR" sz="1000" dirty="0" err="1">
                <a:solidFill>
                  <a:schemeClr val="tx1"/>
                </a:solidFill>
              </a:rPr>
              <a:t>Thiel</a:t>
            </a:r>
            <a:r>
              <a:rPr lang="tr-TR" sz="1000" dirty="0">
                <a:solidFill>
                  <a:schemeClr val="tx1"/>
                </a:solidFill>
              </a:rPr>
              <a:t>, M., </a:t>
            </a:r>
            <a:r>
              <a:rPr lang="tr-TR" sz="1000" dirty="0" err="1">
                <a:solidFill>
                  <a:schemeClr val="tx1"/>
                </a:solidFill>
              </a:rPr>
              <a:t>Christiansen</a:t>
            </a:r>
            <a:r>
              <a:rPr lang="tr-TR" sz="1000" dirty="0">
                <a:solidFill>
                  <a:schemeClr val="tx1"/>
                </a:solidFill>
              </a:rPr>
              <a:t>, C. H., </a:t>
            </a:r>
            <a:r>
              <a:rPr lang="tr-TR" sz="1000" dirty="0" err="1">
                <a:solidFill>
                  <a:schemeClr val="tx1"/>
                </a:solidFill>
              </a:rPr>
              <a:t>Klassouw</a:t>
            </a:r>
            <a:r>
              <a:rPr lang="tr-TR" sz="1000" dirty="0">
                <a:solidFill>
                  <a:schemeClr val="tx1"/>
                </a:solidFill>
              </a:rPr>
              <a:t>, R., ... &amp; </a:t>
            </a:r>
            <a:r>
              <a:rPr lang="tr-TR" sz="1000" dirty="0" err="1">
                <a:solidFill>
                  <a:schemeClr val="tx1"/>
                </a:solidFill>
              </a:rPr>
              <a:t>Jambeck</a:t>
            </a:r>
            <a:r>
              <a:rPr lang="tr-TR" sz="1000" dirty="0">
                <a:solidFill>
                  <a:schemeClr val="tx1"/>
                </a:solidFill>
              </a:rPr>
              <a:t>, J. R. (2014, </a:t>
            </a:r>
            <a:r>
              <a:rPr lang="tr-TR" sz="1000" dirty="0" err="1">
                <a:solidFill>
                  <a:schemeClr val="tx1"/>
                </a:solidFill>
              </a:rPr>
              <a:t>December</a:t>
            </a:r>
            <a:r>
              <a:rPr lang="tr-TR" sz="1000" dirty="0">
                <a:solidFill>
                  <a:schemeClr val="tx1"/>
                </a:solidFill>
              </a:rPr>
              <a:t>). </a:t>
            </a:r>
            <a:r>
              <a:rPr lang="tr-TR" sz="1000" dirty="0" err="1">
                <a:solidFill>
                  <a:schemeClr val="tx1"/>
                </a:solidFill>
              </a:rPr>
              <a:t>Plastic</a:t>
            </a:r>
            <a:r>
              <a:rPr lang="tr-TR" sz="1000" dirty="0">
                <a:solidFill>
                  <a:schemeClr val="tx1"/>
                </a:solidFill>
              </a:rPr>
              <a:t> </a:t>
            </a:r>
            <a:r>
              <a:rPr lang="tr-TR" sz="1000" dirty="0" err="1">
                <a:solidFill>
                  <a:schemeClr val="tx1"/>
                </a:solidFill>
              </a:rPr>
              <a:t>pollution</a:t>
            </a:r>
            <a:r>
              <a:rPr lang="tr-TR" sz="1000" dirty="0">
                <a:solidFill>
                  <a:schemeClr val="tx1"/>
                </a:solidFill>
              </a:rPr>
              <a:t> in </a:t>
            </a:r>
            <a:r>
              <a:rPr lang="tr-TR" sz="1000" dirty="0" err="1">
                <a:solidFill>
                  <a:schemeClr val="tx1"/>
                </a:solidFill>
              </a:rPr>
              <a:t>the</a:t>
            </a:r>
            <a:r>
              <a:rPr lang="tr-TR" sz="1000" dirty="0">
                <a:solidFill>
                  <a:schemeClr val="tx1"/>
                </a:solidFill>
              </a:rPr>
              <a:t> </a:t>
            </a:r>
            <a:r>
              <a:rPr lang="tr-TR" sz="1000" dirty="0" err="1">
                <a:solidFill>
                  <a:schemeClr val="tx1"/>
                </a:solidFill>
              </a:rPr>
              <a:t>world's</a:t>
            </a:r>
            <a:r>
              <a:rPr lang="tr-TR" sz="1000" dirty="0">
                <a:solidFill>
                  <a:schemeClr val="tx1"/>
                </a:solidFill>
              </a:rPr>
              <a:t> </a:t>
            </a:r>
            <a:r>
              <a:rPr lang="tr-TR" sz="1000" dirty="0" err="1">
                <a:solidFill>
                  <a:schemeClr val="tx1"/>
                </a:solidFill>
              </a:rPr>
              <a:t>oceans</a:t>
            </a:r>
            <a:r>
              <a:rPr lang="tr-TR" sz="1000" dirty="0">
                <a:solidFill>
                  <a:schemeClr val="tx1"/>
                </a:solidFill>
              </a:rPr>
              <a:t>: </a:t>
            </a:r>
            <a:r>
              <a:rPr lang="tr-TR" sz="1000" dirty="0" err="1">
                <a:solidFill>
                  <a:schemeClr val="tx1"/>
                </a:solidFill>
              </a:rPr>
              <a:t>more</a:t>
            </a:r>
            <a:r>
              <a:rPr lang="tr-TR" sz="1000" dirty="0">
                <a:solidFill>
                  <a:schemeClr val="tx1"/>
                </a:solidFill>
              </a:rPr>
              <a:t> </a:t>
            </a:r>
            <a:r>
              <a:rPr lang="tr-TR" sz="1000" dirty="0" err="1">
                <a:solidFill>
                  <a:schemeClr val="tx1"/>
                </a:solidFill>
              </a:rPr>
              <a:t>than</a:t>
            </a:r>
            <a:r>
              <a:rPr lang="tr-TR" sz="1000" dirty="0">
                <a:solidFill>
                  <a:schemeClr val="tx1"/>
                </a:solidFill>
              </a:rPr>
              <a:t> 5 </a:t>
            </a:r>
            <a:r>
              <a:rPr lang="tr-TR" sz="1000" dirty="0" err="1">
                <a:solidFill>
                  <a:schemeClr val="tx1"/>
                </a:solidFill>
              </a:rPr>
              <a:t>million</a:t>
            </a:r>
            <a:r>
              <a:rPr lang="tr-TR" sz="1000" dirty="0">
                <a:solidFill>
                  <a:schemeClr val="tx1"/>
                </a:solidFill>
              </a:rPr>
              <a:t> </a:t>
            </a:r>
            <a:r>
              <a:rPr lang="tr-TR" sz="1000" dirty="0" err="1">
                <a:solidFill>
                  <a:schemeClr val="tx1"/>
                </a:solidFill>
              </a:rPr>
              <a:t>metric</a:t>
            </a:r>
            <a:r>
              <a:rPr lang="tr-TR" sz="1000" dirty="0">
                <a:solidFill>
                  <a:schemeClr val="tx1"/>
                </a:solidFill>
              </a:rPr>
              <a:t> </a:t>
            </a:r>
            <a:r>
              <a:rPr lang="tr-TR" sz="1000" dirty="0" err="1">
                <a:solidFill>
                  <a:schemeClr val="tx1"/>
                </a:solidFill>
              </a:rPr>
              <a:t>tons</a:t>
            </a:r>
            <a:r>
              <a:rPr lang="tr-TR" sz="1000" dirty="0">
                <a:solidFill>
                  <a:schemeClr val="tx1"/>
                </a:solidFill>
              </a:rPr>
              <a:t> </a:t>
            </a:r>
            <a:r>
              <a:rPr lang="tr-TR" sz="1000" dirty="0" err="1">
                <a:solidFill>
                  <a:schemeClr val="tx1"/>
                </a:solidFill>
              </a:rPr>
              <a:t>dumped</a:t>
            </a:r>
            <a:r>
              <a:rPr lang="tr-TR" sz="1000" dirty="0">
                <a:solidFill>
                  <a:schemeClr val="tx1"/>
                </a:solidFill>
              </a:rPr>
              <a:t> </a:t>
            </a:r>
            <a:r>
              <a:rPr lang="tr-TR" sz="1000" dirty="0" err="1">
                <a:solidFill>
                  <a:schemeClr val="tx1"/>
                </a:solidFill>
              </a:rPr>
              <a:t>annually</a:t>
            </a:r>
            <a:r>
              <a:rPr lang="tr-TR" sz="1000" dirty="0">
                <a:solidFill>
                  <a:schemeClr val="tx1"/>
                </a:solidFill>
              </a:rPr>
              <a:t>. </a:t>
            </a:r>
            <a:r>
              <a:rPr lang="tr-TR" sz="1000" dirty="0" err="1">
                <a:solidFill>
                  <a:schemeClr val="tx1"/>
                </a:solidFill>
              </a:rPr>
              <a:t>Science</a:t>
            </a:r>
            <a:r>
              <a:rPr lang="tr-TR" sz="1000" dirty="0">
                <a:solidFill>
                  <a:schemeClr val="tx1"/>
                </a:solidFill>
              </a:rPr>
              <a:t>, 347(6223), 1244252. </a:t>
            </a:r>
          </a:p>
          <a:p>
            <a:r>
              <a:rPr lang="tr-TR" sz="1000" dirty="0" err="1">
                <a:solidFill>
                  <a:schemeClr val="tx1"/>
                </a:solidFill>
              </a:rPr>
              <a:t>Food</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Agriculture</a:t>
            </a:r>
            <a:r>
              <a:rPr lang="tr-TR" sz="1000" dirty="0">
                <a:solidFill>
                  <a:schemeClr val="tx1"/>
                </a:solidFill>
              </a:rPr>
              <a:t> </a:t>
            </a:r>
            <a:r>
              <a:rPr lang="tr-TR" sz="1000" dirty="0" err="1">
                <a:solidFill>
                  <a:schemeClr val="tx1"/>
                </a:solidFill>
              </a:rPr>
              <a:t>Organization</a:t>
            </a:r>
            <a:r>
              <a:rPr lang="tr-TR" sz="1000" dirty="0">
                <a:solidFill>
                  <a:schemeClr val="tx1"/>
                </a:solidFill>
              </a:rPr>
              <a:t> of </a:t>
            </a:r>
            <a:r>
              <a:rPr lang="tr-TR" sz="1000" dirty="0" err="1">
                <a:solidFill>
                  <a:schemeClr val="tx1"/>
                </a:solidFill>
              </a:rPr>
              <a:t>the</a:t>
            </a:r>
            <a:r>
              <a:rPr lang="tr-TR" sz="1000" dirty="0">
                <a:solidFill>
                  <a:schemeClr val="tx1"/>
                </a:solidFill>
              </a:rPr>
              <a:t> United Nations. (2020, </a:t>
            </a:r>
            <a:r>
              <a:rPr lang="tr-TR" sz="1000" dirty="0" err="1">
                <a:solidFill>
                  <a:schemeClr val="tx1"/>
                </a:solidFill>
              </a:rPr>
              <a:t>March</a:t>
            </a:r>
            <a:r>
              <a:rPr lang="tr-TR" sz="1000" dirty="0">
                <a:solidFill>
                  <a:schemeClr val="tx1"/>
                </a:solidFill>
              </a:rPr>
              <a:t> 19). </a:t>
            </a:r>
            <a:r>
              <a:rPr lang="tr-TR" sz="1000" dirty="0" err="1">
                <a:solidFill>
                  <a:schemeClr val="tx1"/>
                </a:solidFill>
              </a:rPr>
              <a:t>Deforestation</a:t>
            </a:r>
            <a:r>
              <a:rPr lang="tr-TR" sz="1000" dirty="0">
                <a:solidFill>
                  <a:schemeClr val="tx1"/>
                </a:solidFill>
              </a:rPr>
              <a:t> - </a:t>
            </a:r>
            <a:r>
              <a:rPr lang="tr-TR" sz="1000" dirty="0" err="1">
                <a:solidFill>
                  <a:schemeClr val="tx1"/>
                </a:solidFill>
              </a:rPr>
              <a:t>The</a:t>
            </a:r>
            <a:r>
              <a:rPr lang="tr-TR" sz="1000" dirty="0">
                <a:solidFill>
                  <a:schemeClr val="tx1"/>
                </a:solidFill>
              </a:rPr>
              <a:t> </a:t>
            </a:r>
            <a:r>
              <a:rPr lang="tr-TR" sz="1000" dirty="0" err="1">
                <a:solidFill>
                  <a:schemeClr val="tx1"/>
                </a:solidFill>
              </a:rPr>
              <a:t>causes</a:t>
            </a:r>
            <a:r>
              <a:rPr lang="tr-TR" sz="1000" dirty="0">
                <a:solidFill>
                  <a:schemeClr val="tx1"/>
                </a:solidFill>
              </a:rPr>
              <a:t>, </a:t>
            </a:r>
            <a:r>
              <a:rPr lang="tr-TR" sz="1000" dirty="0" err="1">
                <a:solidFill>
                  <a:schemeClr val="tx1"/>
                </a:solidFill>
              </a:rPr>
              <a:t>consequences</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solutions</a:t>
            </a:r>
            <a:r>
              <a:rPr lang="tr-TR" sz="1000" dirty="0">
                <a:solidFill>
                  <a:schemeClr val="tx1"/>
                </a:solidFill>
              </a:rPr>
              <a:t>. </a:t>
            </a:r>
            <a:r>
              <a:rPr lang="tr-TR" sz="1000" u="sng" dirty="0">
                <a:solidFill>
                  <a:schemeClr val="tx1"/>
                </a:solidFill>
                <a:hlinkClick r:id="rId3"/>
              </a:rPr>
              <a:t>https://www.fao.org/3/cb9360en/online/src/html/deforestation-land-degradation.html</a:t>
            </a:r>
            <a:endParaRPr lang="tr-TR" sz="1000" dirty="0">
              <a:solidFill>
                <a:schemeClr val="tx1"/>
              </a:solidFill>
            </a:endParaRPr>
          </a:p>
          <a:p>
            <a:r>
              <a:rPr lang="tr-TR" sz="1000" dirty="0" err="1">
                <a:solidFill>
                  <a:schemeClr val="tx1"/>
                </a:solidFill>
              </a:rPr>
              <a:t>Gifford</a:t>
            </a:r>
            <a:r>
              <a:rPr lang="tr-TR" sz="1000" dirty="0">
                <a:solidFill>
                  <a:schemeClr val="tx1"/>
                </a:solidFill>
              </a:rPr>
              <a:t>, R. (2011). </a:t>
            </a:r>
            <a:r>
              <a:rPr lang="tr-TR" sz="1000" dirty="0" err="1">
                <a:solidFill>
                  <a:schemeClr val="tx1"/>
                </a:solidFill>
              </a:rPr>
              <a:t>The</a:t>
            </a:r>
            <a:r>
              <a:rPr lang="tr-TR" sz="1000" dirty="0">
                <a:solidFill>
                  <a:schemeClr val="tx1"/>
                </a:solidFill>
              </a:rPr>
              <a:t> </a:t>
            </a:r>
            <a:r>
              <a:rPr lang="tr-TR" sz="1000" dirty="0" err="1">
                <a:solidFill>
                  <a:schemeClr val="tx1"/>
                </a:solidFill>
              </a:rPr>
              <a:t>integration</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psychology</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economics</a:t>
            </a:r>
            <a:r>
              <a:rPr lang="tr-TR" sz="1000" dirty="0">
                <a:solidFill>
                  <a:schemeClr val="tx1"/>
                </a:solidFill>
              </a:rPr>
              <a:t>. </a:t>
            </a:r>
            <a:r>
              <a:rPr lang="tr-TR" sz="1000" dirty="0" err="1">
                <a:solidFill>
                  <a:schemeClr val="tx1"/>
                </a:solidFill>
              </a:rPr>
              <a:t>The</a:t>
            </a:r>
            <a:r>
              <a:rPr lang="tr-TR" sz="1000" dirty="0">
                <a:solidFill>
                  <a:schemeClr val="tx1"/>
                </a:solidFill>
              </a:rPr>
              <a:t> </a:t>
            </a:r>
            <a:r>
              <a:rPr lang="tr-TR" sz="1000" dirty="0" err="1">
                <a:solidFill>
                  <a:schemeClr val="tx1"/>
                </a:solidFill>
              </a:rPr>
              <a:t>American</a:t>
            </a:r>
            <a:r>
              <a:rPr lang="tr-TR" sz="1000" dirty="0">
                <a:solidFill>
                  <a:schemeClr val="tx1"/>
                </a:solidFill>
              </a:rPr>
              <a:t> </a:t>
            </a:r>
            <a:r>
              <a:rPr lang="tr-TR" sz="1000" dirty="0" err="1">
                <a:solidFill>
                  <a:schemeClr val="tx1"/>
                </a:solidFill>
              </a:rPr>
              <a:t>Psychologist</a:t>
            </a:r>
            <a:r>
              <a:rPr lang="tr-TR" sz="1000" dirty="0">
                <a:solidFill>
                  <a:schemeClr val="tx1"/>
                </a:solidFill>
              </a:rPr>
              <a:t>, 66(4), 313-322. </a:t>
            </a:r>
          </a:p>
          <a:p>
            <a:r>
              <a:rPr lang="en-US" sz="1000" dirty="0" err="1">
                <a:solidFill>
                  <a:schemeClr val="tx1"/>
                </a:solidFill>
              </a:rPr>
              <a:t>Goron</a:t>
            </a:r>
            <a:r>
              <a:rPr lang="en-US" sz="1000" dirty="0">
                <a:solidFill>
                  <a:schemeClr val="tx1"/>
                </a:solidFill>
              </a:rPr>
              <a:t>, A-M. (2014). Contributions to the environmental education of students through formative activities specifically designed for secondary school level - Methodological and Scientific work for obtaining the teaching degree I (Unpublished master's thesis). Scientific coordinator: Conf. Univ. Dr. </a:t>
            </a:r>
            <a:r>
              <a:rPr lang="en-US" sz="1000" dirty="0" err="1">
                <a:solidFill>
                  <a:schemeClr val="tx1"/>
                </a:solidFill>
              </a:rPr>
              <a:t>Momeu</a:t>
            </a:r>
            <a:r>
              <a:rPr lang="en-US" sz="1000" dirty="0">
                <a:solidFill>
                  <a:schemeClr val="tx1"/>
                </a:solidFill>
              </a:rPr>
              <a:t> Laura.</a:t>
            </a:r>
            <a:endParaRPr lang="tr-TR" sz="1000" dirty="0">
              <a:solidFill>
                <a:schemeClr val="tx1"/>
              </a:solidFill>
            </a:endParaRPr>
          </a:p>
          <a:p>
            <a:r>
              <a:rPr lang="tr-TR" sz="1000" dirty="0" err="1">
                <a:solidFill>
                  <a:schemeClr val="tx1"/>
                </a:solidFill>
              </a:rPr>
              <a:t>Hungerford</a:t>
            </a:r>
            <a:r>
              <a:rPr lang="tr-TR" sz="1000" dirty="0">
                <a:solidFill>
                  <a:schemeClr val="tx1"/>
                </a:solidFill>
              </a:rPr>
              <a:t>, H. R., &amp; </a:t>
            </a:r>
            <a:r>
              <a:rPr lang="tr-TR" sz="1000" dirty="0" err="1">
                <a:solidFill>
                  <a:schemeClr val="tx1"/>
                </a:solidFill>
              </a:rPr>
              <a:t>Volk</a:t>
            </a:r>
            <a:r>
              <a:rPr lang="tr-TR" sz="1000" dirty="0">
                <a:solidFill>
                  <a:schemeClr val="tx1"/>
                </a:solidFill>
              </a:rPr>
              <a:t>, T. L. (1990). </a:t>
            </a:r>
            <a:r>
              <a:rPr lang="tr-TR" sz="1000" dirty="0" err="1">
                <a:solidFill>
                  <a:schemeClr val="tx1"/>
                </a:solidFill>
              </a:rPr>
              <a:t>Encouraging</a:t>
            </a:r>
            <a:r>
              <a:rPr lang="tr-TR" sz="1000" dirty="0">
                <a:solidFill>
                  <a:schemeClr val="tx1"/>
                </a:solidFill>
              </a:rPr>
              <a:t> </a:t>
            </a:r>
            <a:r>
              <a:rPr lang="tr-TR" sz="1000" dirty="0" err="1">
                <a:solidFill>
                  <a:schemeClr val="tx1"/>
                </a:solidFill>
              </a:rPr>
              <a:t>responsible</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behavior</a:t>
            </a:r>
            <a:r>
              <a:rPr lang="tr-TR" sz="1000" dirty="0">
                <a:solidFill>
                  <a:schemeClr val="tx1"/>
                </a:solidFill>
              </a:rPr>
              <a:t> </a:t>
            </a:r>
            <a:r>
              <a:rPr lang="tr-TR" sz="1000" dirty="0" err="1">
                <a:solidFill>
                  <a:schemeClr val="tx1"/>
                </a:solidFill>
              </a:rPr>
              <a:t>through</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a:t>
            </a:r>
            <a:r>
              <a:rPr lang="tr-TR" sz="1000" dirty="0" err="1">
                <a:solidFill>
                  <a:schemeClr val="tx1"/>
                </a:solidFill>
              </a:rPr>
              <a:t>Journal</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21(3), 18-26. </a:t>
            </a:r>
          </a:p>
          <a:p>
            <a:r>
              <a:rPr lang="tr-TR" sz="1000" dirty="0" err="1">
                <a:solidFill>
                  <a:schemeClr val="tx1"/>
                </a:solidFill>
              </a:rPr>
              <a:t>Hungerford</a:t>
            </a:r>
            <a:r>
              <a:rPr lang="tr-TR" sz="1000" dirty="0">
                <a:solidFill>
                  <a:schemeClr val="tx1"/>
                </a:solidFill>
              </a:rPr>
              <a:t>, H. R., </a:t>
            </a:r>
            <a:r>
              <a:rPr lang="tr-TR" sz="1000" dirty="0" err="1">
                <a:solidFill>
                  <a:schemeClr val="tx1"/>
                </a:solidFill>
              </a:rPr>
              <a:t>Peyton</a:t>
            </a:r>
            <a:r>
              <a:rPr lang="tr-TR" sz="1000" dirty="0">
                <a:solidFill>
                  <a:schemeClr val="tx1"/>
                </a:solidFill>
              </a:rPr>
              <a:t>, R. B., &amp; </a:t>
            </a:r>
            <a:r>
              <a:rPr lang="tr-TR" sz="1000" dirty="0" err="1">
                <a:solidFill>
                  <a:schemeClr val="tx1"/>
                </a:solidFill>
              </a:rPr>
              <a:t>Wilke</a:t>
            </a:r>
            <a:r>
              <a:rPr lang="tr-TR" sz="1000" dirty="0">
                <a:solidFill>
                  <a:schemeClr val="tx1"/>
                </a:solidFill>
              </a:rPr>
              <a:t>, R. J. (1987). </a:t>
            </a:r>
            <a:r>
              <a:rPr lang="tr-TR" sz="1000" dirty="0" err="1">
                <a:solidFill>
                  <a:schemeClr val="tx1"/>
                </a:solidFill>
              </a:rPr>
              <a:t>The</a:t>
            </a:r>
            <a:r>
              <a:rPr lang="tr-TR" sz="1000" dirty="0">
                <a:solidFill>
                  <a:schemeClr val="tx1"/>
                </a:solidFill>
              </a:rPr>
              <a:t> </a:t>
            </a:r>
            <a:r>
              <a:rPr lang="tr-TR" sz="1000" dirty="0" err="1">
                <a:solidFill>
                  <a:schemeClr val="tx1"/>
                </a:solidFill>
              </a:rPr>
              <a:t>implications</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a:t>
            </a:r>
            <a:r>
              <a:rPr lang="tr-TR" sz="1000" dirty="0" err="1">
                <a:solidFill>
                  <a:schemeClr val="tx1"/>
                </a:solidFill>
              </a:rPr>
              <a:t>research</a:t>
            </a:r>
            <a:r>
              <a:rPr lang="tr-TR" sz="1000" dirty="0">
                <a:solidFill>
                  <a:schemeClr val="tx1"/>
                </a:solidFill>
              </a:rPr>
              <a:t> </a:t>
            </a:r>
            <a:r>
              <a:rPr lang="tr-TR" sz="1000" dirty="0" err="1">
                <a:solidFill>
                  <a:schemeClr val="tx1"/>
                </a:solidFill>
              </a:rPr>
              <a:t>for</a:t>
            </a:r>
            <a:r>
              <a:rPr lang="tr-TR" sz="1000" dirty="0">
                <a:solidFill>
                  <a:schemeClr val="tx1"/>
                </a:solidFill>
              </a:rPr>
              <a:t> </a:t>
            </a:r>
            <a:r>
              <a:rPr lang="tr-TR" sz="1000" dirty="0" err="1">
                <a:solidFill>
                  <a:schemeClr val="tx1"/>
                </a:solidFill>
              </a:rPr>
              <a:t>innovation</a:t>
            </a:r>
            <a:r>
              <a:rPr lang="tr-TR" sz="1000" dirty="0">
                <a:solidFill>
                  <a:schemeClr val="tx1"/>
                </a:solidFill>
              </a:rPr>
              <a:t> in </a:t>
            </a:r>
            <a:r>
              <a:rPr lang="tr-TR" sz="1000" dirty="0" err="1">
                <a:solidFill>
                  <a:schemeClr val="tx1"/>
                </a:solidFill>
              </a:rPr>
              <a:t>curriculum</a:t>
            </a:r>
            <a:r>
              <a:rPr lang="tr-TR" sz="1000" dirty="0">
                <a:solidFill>
                  <a:schemeClr val="tx1"/>
                </a:solidFill>
              </a:rPr>
              <a:t> </a:t>
            </a:r>
            <a:r>
              <a:rPr lang="tr-TR" sz="1000" dirty="0" err="1">
                <a:solidFill>
                  <a:schemeClr val="tx1"/>
                </a:solidFill>
              </a:rPr>
              <a:t>development</a:t>
            </a:r>
            <a:r>
              <a:rPr lang="tr-TR" sz="1000" dirty="0">
                <a:solidFill>
                  <a:schemeClr val="tx1"/>
                </a:solidFill>
              </a:rPr>
              <a:t>. </a:t>
            </a:r>
            <a:r>
              <a:rPr lang="tr-TR" sz="1000" dirty="0" err="1">
                <a:solidFill>
                  <a:schemeClr val="tx1"/>
                </a:solidFill>
              </a:rPr>
              <a:t>The</a:t>
            </a:r>
            <a:r>
              <a:rPr lang="tr-TR" sz="1000" dirty="0">
                <a:solidFill>
                  <a:schemeClr val="tx1"/>
                </a:solidFill>
              </a:rPr>
              <a:t> </a:t>
            </a:r>
            <a:r>
              <a:rPr lang="tr-TR" sz="1000" dirty="0" err="1">
                <a:solidFill>
                  <a:schemeClr val="tx1"/>
                </a:solidFill>
              </a:rPr>
              <a:t>Journal</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18(1), 4–9. </a:t>
            </a:r>
            <a:r>
              <a:rPr lang="tr-TR" sz="1000" u="sng" dirty="0">
                <a:solidFill>
                  <a:schemeClr val="tx1"/>
                </a:solidFill>
                <a:hlinkClick r:id="rId4"/>
              </a:rPr>
              <a:t>https://journals.sagepub.com/doi/10.1177/1368430219897117?icid=int.sj-full-text.similar-articles.6</a:t>
            </a:r>
            <a:endParaRPr lang="tr-TR" sz="1000" dirty="0">
              <a:solidFill>
                <a:schemeClr val="tx1"/>
              </a:solidFill>
            </a:endParaRPr>
          </a:p>
          <a:p>
            <a:endParaRPr lang="tr-TR" sz="1000" dirty="0" smtClean="0">
              <a:solidFill>
                <a:schemeClr val="tx1"/>
              </a:solidFill>
            </a:endParaRPr>
          </a:p>
          <a:p>
            <a:r>
              <a:rPr lang="en-US" sz="1000" dirty="0" smtClean="0">
                <a:solidFill>
                  <a:schemeClr val="tx1"/>
                </a:solidFill>
              </a:rPr>
              <a:t>Hungerford</a:t>
            </a:r>
            <a:r>
              <a:rPr lang="en-US" sz="1000" dirty="0">
                <a:solidFill>
                  <a:schemeClr val="tx1"/>
                </a:solidFill>
              </a:rPr>
              <a:t>, H. R., &amp; Volk, T. L. (2010).  Educating for a sustainable future. International Journal of Sustainability in Higher Education, 11(1), 88-108. </a:t>
            </a:r>
            <a:endParaRPr lang="tr-TR" sz="1000" dirty="0">
              <a:solidFill>
                <a:schemeClr val="tx1"/>
              </a:solidFill>
            </a:endParaRPr>
          </a:p>
          <a:p>
            <a:r>
              <a:rPr lang="tr-TR" sz="1000" dirty="0" err="1">
                <a:solidFill>
                  <a:schemeClr val="tx1"/>
                </a:solidFill>
              </a:rPr>
              <a:t>Liu</a:t>
            </a:r>
            <a:r>
              <a:rPr lang="tr-TR" sz="1000" dirty="0">
                <a:solidFill>
                  <a:schemeClr val="tx1"/>
                </a:solidFill>
              </a:rPr>
              <a:t>, X., &amp; </a:t>
            </a:r>
            <a:r>
              <a:rPr lang="tr-TR" sz="1000" dirty="0" err="1">
                <a:solidFill>
                  <a:schemeClr val="tx1"/>
                </a:solidFill>
              </a:rPr>
              <a:t>Wei</a:t>
            </a:r>
            <a:r>
              <a:rPr lang="tr-TR" sz="1000" dirty="0">
                <a:solidFill>
                  <a:schemeClr val="tx1"/>
                </a:solidFill>
              </a:rPr>
              <a:t>, X. (2015). </a:t>
            </a:r>
            <a:r>
              <a:rPr lang="tr-TR" sz="1000" dirty="0" err="1">
                <a:solidFill>
                  <a:schemeClr val="tx1"/>
                </a:solidFill>
              </a:rPr>
              <a:t>The</a:t>
            </a:r>
            <a:r>
              <a:rPr lang="tr-TR" sz="1000" dirty="0">
                <a:solidFill>
                  <a:schemeClr val="tx1"/>
                </a:solidFill>
              </a:rPr>
              <a:t> </a:t>
            </a:r>
            <a:r>
              <a:rPr lang="tr-TR" sz="1000" dirty="0" err="1">
                <a:solidFill>
                  <a:schemeClr val="tx1"/>
                </a:solidFill>
              </a:rPr>
              <a:t>relationship</a:t>
            </a:r>
            <a:r>
              <a:rPr lang="tr-TR" sz="1000" dirty="0">
                <a:solidFill>
                  <a:schemeClr val="tx1"/>
                </a:solidFill>
              </a:rPr>
              <a:t> </a:t>
            </a:r>
            <a:r>
              <a:rPr lang="tr-TR" sz="1000" dirty="0" err="1">
                <a:solidFill>
                  <a:schemeClr val="tx1"/>
                </a:solidFill>
              </a:rPr>
              <a:t>between</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literacy</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pro-environmental</a:t>
            </a:r>
            <a:r>
              <a:rPr lang="tr-TR" sz="1000" dirty="0">
                <a:solidFill>
                  <a:schemeClr val="tx1"/>
                </a:solidFill>
              </a:rPr>
              <a:t> </a:t>
            </a:r>
            <a:r>
              <a:rPr lang="tr-TR" sz="1000" dirty="0" err="1">
                <a:solidFill>
                  <a:schemeClr val="tx1"/>
                </a:solidFill>
              </a:rPr>
              <a:t>behavior</a:t>
            </a:r>
            <a:r>
              <a:rPr lang="tr-TR" sz="1000" dirty="0">
                <a:solidFill>
                  <a:schemeClr val="tx1"/>
                </a:solidFill>
              </a:rPr>
              <a:t> in </a:t>
            </a:r>
            <a:r>
              <a:rPr lang="tr-TR" sz="1000" dirty="0" err="1">
                <a:solidFill>
                  <a:schemeClr val="tx1"/>
                </a:solidFill>
              </a:rPr>
              <a:t>primary</a:t>
            </a:r>
            <a:r>
              <a:rPr lang="tr-TR" sz="1000" dirty="0">
                <a:solidFill>
                  <a:schemeClr val="tx1"/>
                </a:solidFill>
              </a:rPr>
              <a:t> </a:t>
            </a:r>
            <a:r>
              <a:rPr lang="tr-TR" sz="1000" dirty="0" err="1">
                <a:solidFill>
                  <a:schemeClr val="tx1"/>
                </a:solidFill>
              </a:rPr>
              <a:t>school</a:t>
            </a:r>
            <a:r>
              <a:rPr lang="tr-TR" sz="1000" dirty="0">
                <a:solidFill>
                  <a:schemeClr val="tx1"/>
                </a:solidFill>
              </a:rPr>
              <a:t> </a:t>
            </a:r>
            <a:r>
              <a:rPr lang="tr-TR" sz="1000" dirty="0" err="1">
                <a:solidFill>
                  <a:schemeClr val="tx1"/>
                </a:solidFill>
              </a:rPr>
              <a:t>students</a:t>
            </a:r>
            <a:r>
              <a:rPr lang="tr-TR" sz="1000" dirty="0">
                <a:solidFill>
                  <a:schemeClr val="tx1"/>
                </a:solidFill>
              </a:rPr>
              <a:t> in </a:t>
            </a:r>
            <a:r>
              <a:rPr lang="tr-TR" sz="1000" dirty="0" err="1">
                <a:solidFill>
                  <a:schemeClr val="tx1"/>
                </a:solidFill>
              </a:rPr>
              <a:t>China</a:t>
            </a:r>
            <a:r>
              <a:rPr lang="tr-TR" sz="1000" dirty="0">
                <a:solidFill>
                  <a:schemeClr val="tx1"/>
                </a:solidFill>
              </a:rPr>
              <a:t>. </a:t>
            </a:r>
            <a:r>
              <a:rPr lang="tr-TR" sz="1000" dirty="0" err="1">
                <a:solidFill>
                  <a:schemeClr val="tx1"/>
                </a:solidFill>
              </a:rPr>
              <a:t>The</a:t>
            </a:r>
            <a:r>
              <a:rPr lang="tr-TR" sz="1000" dirty="0">
                <a:solidFill>
                  <a:schemeClr val="tx1"/>
                </a:solidFill>
              </a:rPr>
              <a:t> </a:t>
            </a:r>
            <a:r>
              <a:rPr lang="tr-TR" sz="1000" dirty="0" err="1">
                <a:solidFill>
                  <a:schemeClr val="tx1"/>
                </a:solidFill>
              </a:rPr>
              <a:t>Journal</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46(2), 122-131. </a:t>
            </a:r>
          </a:p>
          <a:p>
            <a:endParaRPr lang="tr-TR" sz="1000" dirty="0" smtClean="0">
              <a:solidFill>
                <a:schemeClr val="tx1"/>
              </a:solidFill>
            </a:endParaRPr>
          </a:p>
          <a:p>
            <a:r>
              <a:rPr lang="tr-TR" sz="1000" dirty="0" err="1" smtClean="0">
                <a:solidFill>
                  <a:schemeClr val="tx1"/>
                </a:solidFill>
              </a:rPr>
              <a:t>Louv</a:t>
            </a:r>
            <a:r>
              <a:rPr lang="tr-TR" sz="1000" dirty="0">
                <a:solidFill>
                  <a:schemeClr val="tx1"/>
                </a:solidFill>
              </a:rPr>
              <a:t>, R. (2011). </a:t>
            </a:r>
            <a:r>
              <a:rPr lang="tr-TR" sz="1000" dirty="0" err="1">
                <a:solidFill>
                  <a:schemeClr val="tx1"/>
                </a:solidFill>
              </a:rPr>
              <a:t>Last</a:t>
            </a:r>
            <a:r>
              <a:rPr lang="tr-TR" sz="1000" dirty="0">
                <a:solidFill>
                  <a:schemeClr val="tx1"/>
                </a:solidFill>
              </a:rPr>
              <a:t> </a:t>
            </a:r>
            <a:r>
              <a:rPr lang="tr-TR" sz="1000" dirty="0" err="1">
                <a:solidFill>
                  <a:schemeClr val="tx1"/>
                </a:solidFill>
              </a:rPr>
              <a:t>child</a:t>
            </a:r>
            <a:r>
              <a:rPr lang="tr-TR" sz="1000" dirty="0">
                <a:solidFill>
                  <a:schemeClr val="tx1"/>
                </a:solidFill>
              </a:rPr>
              <a:t> in </a:t>
            </a:r>
            <a:r>
              <a:rPr lang="tr-TR" sz="1000" dirty="0" err="1">
                <a:solidFill>
                  <a:schemeClr val="tx1"/>
                </a:solidFill>
              </a:rPr>
              <a:t>the</a:t>
            </a:r>
            <a:r>
              <a:rPr lang="tr-TR" sz="1000" dirty="0">
                <a:solidFill>
                  <a:schemeClr val="tx1"/>
                </a:solidFill>
              </a:rPr>
              <a:t> </a:t>
            </a:r>
            <a:r>
              <a:rPr lang="tr-TR" sz="1000" dirty="0" err="1">
                <a:solidFill>
                  <a:schemeClr val="tx1"/>
                </a:solidFill>
              </a:rPr>
              <a:t>woods</a:t>
            </a:r>
            <a:r>
              <a:rPr lang="tr-TR" sz="1000" dirty="0">
                <a:solidFill>
                  <a:schemeClr val="tx1"/>
                </a:solidFill>
              </a:rPr>
              <a:t>: </a:t>
            </a:r>
            <a:r>
              <a:rPr lang="tr-TR" sz="1000" dirty="0" err="1">
                <a:solidFill>
                  <a:schemeClr val="tx1"/>
                </a:solidFill>
              </a:rPr>
              <a:t>Saving</a:t>
            </a:r>
            <a:r>
              <a:rPr lang="tr-TR" sz="1000" dirty="0">
                <a:solidFill>
                  <a:schemeClr val="tx1"/>
                </a:solidFill>
              </a:rPr>
              <a:t> </a:t>
            </a:r>
            <a:r>
              <a:rPr lang="tr-TR" sz="1000" dirty="0" err="1">
                <a:solidFill>
                  <a:schemeClr val="tx1"/>
                </a:solidFill>
              </a:rPr>
              <a:t>our</a:t>
            </a:r>
            <a:r>
              <a:rPr lang="tr-TR" sz="1000" dirty="0">
                <a:solidFill>
                  <a:schemeClr val="tx1"/>
                </a:solidFill>
              </a:rPr>
              <a:t> </a:t>
            </a:r>
            <a:r>
              <a:rPr lang="tr-TR" sz="1000" dirty="0" err="1">
                <a:solidFill>
                  <a:schemeClr val="tx1"/>
                </a:solidFill>
              </a:rPr>
              <a:t>children</a:t>
            </a:r>
            <a:r>
              <a:rPr lang="tr-TR" sz="1000" dirty="0">
                <a:solidFill>
                  <a:schemeClr val="tx1"/>
                </a:solidFill>
              </a:rPr>
              <a:t> </a:t>
            </a:r>
            <a:r>
              <a:rPr lang="tr-TR" sz="1000" dirty="0" err="1">
                <a:solidFill>
                  <a:schemeClr val="tx1"/>
                </a:solidFill>
              </a:rPr>
              <a:t>from</a:t>
            </a:r>
            <a:r>
              <a:rPr lang="tr-TR" sz="1000" dirty="0">
                <a:solidFill>
                  <a:schemeClr val="tx1"/>
                </a:solidFill>
              </a:rPr>
              <a:t> </a:t>
            </a:r>
            <a:r>
              <a:rPr lang="tr-TR" sz="1000" dirty="0" err="1">
                <a:solidFill>
                  <a:schemeClr val="tx1"/>
                </a:solidFill>
              </a:rPr>
              <a:t>nature-deficit</a:t>
            </a:r>
            <a:r>
              <a:rPr lang="tr-TR" sz="1000" dirty="0">
                <a:solidFill>
                  <a:schemeClr val="tx1"/>
                </a:solidFill>
              </a:rPr>
              <a:t> </a:t>
            </a:r>
            <a:r>
              <a:rPr lang="tr-TR" sz="1000" dirty="0" err="1">
                <a:solidFill>
                  <a:schemeClr val="tx1"/>
                </a:solidFill>
              </a:rPr>
              <a:t>disorder</a:t>
            </a:r>
            <a:r>
              <a:rPr lang="tr-TR" sz="1000" dirty="0">
                <a:solidFill>
                  <a:schemeClr val="tx1"/>
                </a:solidFill>
              </a:rPr>
              <a:t>. </a:t>
            </a:r>
            <a:r>
              <a:rPr lang="tr-TR" sz="1000" dirty="0" err="1">
                <a:solidFill>
                  <a:schemeClr val="tx1"/>
                </a:solidFill>
              </a:rPr>
              <a:t>Algonquin</a:t>
            </a:r>
            <a:r>
              <a:rPr lang="tr-TR" sz="1000" dirty="0">
                <a:solidFill>
                  <a:schemeClr val="tx1"/>
                </a:solidFill>
              </a:rPr>
              <a:t> </a:t>
            </a:r>
            <a:r>
              <a:rPr lang="tr-TR" sz="1000" dirty="0" err="1">
                <a:solidFill>
                  <a:schemeClr val="tx1"/>
                </a:solidFill>
              </a:rPr>
              <a:t>Books</a:t>
            </a:r>
            <a:r>
              <a:rPr lang="tr-TR" sz="1000" dirty="0">
                <a:solidFill>
                  <a:schemeClr val="tx1"/>
                </a:solidFill>
              </a:rPr>
              <a:t>.</a:t>
            </a:r>
          </a:p>
          <a:p>
            <a:r>
              <a:rPr lang="en-US" sz="1000" dirty="0">
                <a:solidFill>
                  <a:schemeClr val="tx1"/>
                </a:solidFill>
              </a:rPr>
              <a:t>Mayer, M. (1997). Action research and the production of knowledge: The experience of an international project on environmental education. In S. Hollingsworth (Ed.), International action research: A casebook for educational reform (pp. 112-123). Flamer Press.</a:t>
            </a:r>
            <a:endParaRPr lang="tr-TR" sz="1000" dirty="0">
              <a:solidFill>
                <a:schemeClr val="tx1"/>
              </a:solidFill>
            </a:endParaRPr>
          </a:p>
          <a:p>
            <a:r>
              <a:rPr lang="tr-TR" sz="1000" dirty="0" err="1">
                <a:solidFill>
                  <a:schemeClr val="tx1"/>
                </a:solidFill>
              </a:rPr>
              <a:t>Molavi</a:t>
            </a:r>
            <a:r>
              <a:rPr lang="tr-TR" sz="1000" dirty="0">
                <a:solidFill>
                  <a:schemeClr val="tx1"/>
                </a:solidFill>
              </a:rPr>
              <a:t>, G., </a:t>
            </a:r>
            <a:r>
              <a:rPr lang="tr-TR" sz="1000" dirty="0" err="1">
                <a:solidFill>
                  <a:schemeClr val="tx1"/>
                </a:solidFill>
              </a:rPr>
              <a:t>Wagstaff</a:t>
            </a:r>
            <a:r>
              <a:rPr lang="tr-TR" sz="1000" dirty="0">
                <a:solidFill>
                  <a:schemeClr val="tx1"/>
                </a:solidFill>
              </a:rPr>
              <a:t>, M., &amp; </a:t>
            </a:r>
            <a:r>
              <a:rPr lang="tr-TR" sz="1000" dirty="0" err="1">
                <a:solidFill>
                  <a:schemeClr val="tx1"/>
                </a:solidFill>
              </a:rPr>
              <a:t>Larson</a:t>
            </a:r>
            <a:r>
              <a:rPr lang="tr-TR" sz="1000" dirty="0">
                <a:solidFill>
                  <a:schemeClr val="tx1"/>
                </a:solidFill>
              </a:rPr>
              <a:t>, C. L. (2017). </a:t>
            </a:r>
            <a:r>
              <a:rPr lang="tr-TR" sz="1000" dirty="0" err="1">
                <a:solidFill>
                  <a:schemeClr val="tx1"/>
                </a:solidFill>
              </a:rPr>
              <a:t>Reframing</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literacy</a:t>
            </a:r>
            <a:r>
              <a:rPr lang="tr-TR" sz="1000" dirty="0">
                <a:solidFill>
                  <a:schemeClr val="tx1"/>
                </a:solidFill>
              </a:rPr>
              <a:t> </a:t>
            </a:r>
            <a:r>
              <a:rPr lang="tr-TR" sz="1000" dirty="0" err="1">
                <a:solidFill>
                  <a:schemeClr val="tx1"/>
                </a:solidFill>
              </a:rPr>
              <a:t>for</a:t>
            </a:r>
            <a:r>
              <a:rPr lang="tr-TR" sz="1000" dirty="0">
                <a:solidFill>
                  <a:schemeClr val="tx1"/>
                </a:solidFill>
              </a:rPr>
              <a:t> </a:t>
            </a:r>
            <a:r>
              <a:rPr lang="tr-TR" sz="1000" dirty="0" err="1">
                <a:solidFill>
                  <a:schemeClr val="tx1"/>
                </a:solidFill>
              </a:rPr>
              <a:t>the</a:t>
            </a:r>
            <a:r>
              <a:rPr lang="tr-TR" sz="1000" dirty="0">
                <a:solidFill>
                  <a:schemeClr val="tx1"/>
                </a:solidFill>
              </a:rPr>
              <a:t> </a:t>
            </a:r>
            <a:r>
              <a:rPr lang="tr-TR" sz="1000" dirty="0" err="1">
                <a:solidFill>
                  <a:schemeClr val="tx1"/>
                </a:solidFill>
              </a:rPr>
              <a:t>digital</a:t>
            </a:r>
            <a:r>
              <a:rPr lang="tr-TR" sz="1000" dirty="0">
                <a:solidFill>
                  <a:schemeClr val="tx1"/>
                </a:solidFill>
              </a:rPr>
              <a:t> age. </a:t>
            </a:r>
            <a:r>
              <a:rPr lang="tr-TR" sz="1000" dirty="0" err="1">
                <a:solidFill>
                  <a:schemeClr val="tx1"/>
                </a:solidFill>
              </a:rPr>
              <a:t>Journal</a:t>
            </a:r>
            <a:r>
              <a:rPr lang="tr-TR" sz="1000" dirty="0">
                <a:solidFill>
                  <a:schemeClr val="tx1"/>
                </a:solidFill>
              </a:rPr>
              <a:t> of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48(4), 366-379. </a:t>
            </a:r>
            <a:r>
              <a:rPr lang="tr-TR" sz="1000" u="sng" dirty="0">
                <a:solidFill>
                  <a:schemeClr val="tx1"/>
                </a:solidFill>
                <a:hlinkClick r:id="rId5"/>
              </a:rPr>
              <a:t>https://www.semanticscholar.org/paper/Environmental-Literacy-Brereton/2376776496e0f212a95a73fd786c586487bada20</a:t>
            </a:r>
            <a:endParaRPr lang="tr-TR" sz="1000" dirty="0">
              <a:solidFill>
                <a:schemeClr val="tx1"/>
              </a:solidFill>
            </a:endParaRPr>
          </a:p>
          <a:p>
            <a:r>
              <a:rPr lang="tr-TR" sz="1000" dirty="0">
                <a:solidFill>
                  <a:schemeClr val="tx1"/>
                </a:solidFill>
              </a:rPr>
              <a:t>NASA. (2023, April 19). </a:t>
            </a:r>
            <a:r>
              <a:rPr lang="tr-TR" sz="1000" dirty="0" err="1">
                <a:solidFill>
                  <a:schemeClr val="tx1"/>
                </a:solidFill>
              </a:rPr>
              <a:t>Climate</a:t>
            </a:r>
            <a:r>
              <a:rPr lang="tr-TR" sz="1000" dirty="0">
                <a:solidFill>
                  <a:schemeClr val="tx1"/>
                </a:solidFill>
              </a:rPr>
              <a:t> </a:t>
            </a:r>
            <a:r>
              <a:rPr lang="tr-TR" sz="1000" dirty="0" err="1">
                <a:solidFill>
                  <a:schemeClr val="tx1"/>
                </a:solidFill>
              </a:rPr>
              <a:t>Change</a:t>
            </a:r>
            <a:r>
              <a:rPr lang="tr-TR" sz="1000" dirty="0">
                <a:solidFill>
                  <a:schemeClr val="tx1"/>
                </a:solidFill>
              </a:rPr>
              <a:t> </a:t>
            </a:r>
            <a:r>
              <a:rPr lang="tr-TR" sz="1000" dirty="0" err="1">
                <a:solidFill>
                  <a:schemeClr val="tx1"/>
                </a:solidFill>
              </a:rPr>
              <a:t>Evidence</a:t>
            </a:r>
            <a:r>
              <a:rPr lang="tr-TR" sz="1000" dirty="0">
                <a:solidFill>
                  <a:schemeClr val="tx1"/>
                </a:solidFill>
              </a:rPr>
              <a:t>: How Do </a:t>
            </a:r>
            <a:r>
              <a:rPr lang="tr-TR" sz="1000" dirty="0" err="1">
                <a:solidFill>
                  <a:schemeClr val="tx1"/>
                </a:solidFill>
              </a:rPr>
              <a:t>We</a:t>
            </a:r>
            <a:r>
              <a:rPr lang="tr-TR" sz="1000" dirty="0">
                <a:solidFill>
                  <a:schemeClr val="tx1"/>
                </a:solidFill>
              </a:rPr>
              <a:t> </a:t>
            </a:r>
            <a:r>
              <a:rPr lang="tr-TR" sz="1000" dirty="0" err="1">
                <a:solidFill>
                  <a:schemeClr val="tx1"/>
                </a:solidFill>
              </a:rPr>
              <a:t>Know</a:t>
            </a:r>
            <a:r>
              <a:rPr lang="tr-TR" sz="1000" dirty="0">
                <a:solidFill>
                  <a:schemeClr val="tx1"/>
                </a:solidFill>
              </a:rPr>
              <a:t>? NASA </a:t>
            </a:r>
            <a:r>
              <a:rPr lang="tr-TR" sz="1000" dirty="0" err="1">
                <a:solidFill>
                  <a:schemeClr val="tx1"/>
                </a:solidFill>
              </a:rPr>
              <a:t>Climate</a:t>
            </a:r>
            <a:r>
              <a:rPr lang="tr-TR" sz="1000" dirty="0">
                <a:solidFill>
                  <a:schemeClr val="tx1"/>
                </a:solidFill>
              </a:rPr>
              <a:t> </a:t>
            </a:r>
            <a:r>
              <a:rPr lang="tr-TR" sz="1000" dirty="0" err="1">
                <a:solidFill>
                  <a:schemeClr val="tx1"/>
                </a:solidFill>
              </a:rPr>
              <a:t>Change</a:t>
            </a:r>
            <a:r>
              <a:rPr lang="tr-TR" sz="1000" dirty="0">
                <a:solidFill>
                  <a:schemeClr val="tx1"/>
                </a:solidFill>
              </a:rPr>
              <a:t>. </a:t>
            </a:r>
            <a:r>
              <a:rPr lang="tr-TR" sz="1000" u="sng" dirty="0">
                <a:solidFill>
                  <a:schemeClr val="tx1"/>
                </a:solidFill>
                <a:hlinkClick r:id="rId6"/>
              </a:rPr>
              <a:t>https://science.nasa.gov/climate-change/</a:t>
            </a:r>
            <a:endParaRPr lang="tr-TR" sz="1000" dirty="0">
              <a:solidFill>
                <a:schemeClr val="tx1"/>
              </a:solidFill>
            </a:endParaRPr>
          </a:p>
          <a:p>
            <a:r>
              <a:rPr lang="tr-TR" sz="1000" dirty="0" err="1">
                <a:solidFill>
                  <a:schemeClr val="tx1"/>
                </a:solidFill>
              </a:rPr>
              <a:t>Sobel</a:t>
            </a:r>
            <a:r>
              <a:rPr lang="tr-TR" sz="1000" dirty="0">
                <a:solidFill>
                  <a:schemeClr val="tx1"/>
                </a:solidFill>
              </a:rPr>
              <a:t>, D. (2009). </a:t>
            </a:r>
            <a:r>
              <a:rPr lang="tr-TR" sz="1000" dirty="0" err="1">
                <a:solidFill>
                  <a:schemeClr val="tx1"/>
                </a:solidFill>
              </a:rPr>
              <a:t>Place-based</a:t>
            </a:r>
            <a:r>
              <a:rPr lang="tr-TR" sz="1000" dirty="0">
                <a:solidFill>
                  <a:schemeClr val="tx1"/>
                </a:solidFill>
              </a:rPr>
              <a:t> </a:t>
            </a:r>
            <a:r>
              <a:rPr lang="tr-TR" sz="1000" dirty="0" err="1">
                <a:solidFill>
                  <a:schemeClr val="tx1"/>
                </a:solidFill>
              </a:rPr>
              <a:t>education</a:t>
            </a:r>
            <a:r>
              <a:rPr lang="tr-TR" sz="1000" dirty="0">
                <a:solidFill>
                  <a:schemeClr val="tx1"/>
                </a:solidFill>
              </a:rPr>
              <a:t>: </a:t>
            </a:r>
            <a:r>
              <a:rPr lang="tr-TR" sz="1000" dirty="0" err="1">
                <a:solidFill>
                  <a:schemeClr val="tx1"/>
                </a:solidFill>
              </a:rPr>
              <a:t>Connecting</a:t>
            </a:r>
            <a:r>
              <a:rPr lang="tr-TR" sz="1000" dirty="0">
                <a:solidFill>
                  <a:schemeClr val="tx1"/>
                </a:solidFill>
              </a:rPr>
              <a:t> </a:t>
            </a:r>
            <a:r>
              <a:rPr lang="tr-TR" sz="1000" dirty="0" err="1">
                <a:solidFill>
                  <a:schemeClr val="tx1"/>
                </a:solidFill>
              </a:rPr>
              <a:t>classrooms</a:t>
            </a:r>
            <a:r>
              <a:rPr lang="tr-TR" sz="1000" dirty="0">
                <a:solidFill>
                  <a:schemeClr val="tx1"/>
                </a:solidFill>
              </a:rPr>
              <a:t> &amp; </a:t>
            </a:r>
            <a:r>
              <a:rPr lang="tr-TR" sz="1000" dirty="0" err="1">
                <a:solidFill>
                  <a:schemeClr val="tx1"/>
                </a:solidFill>
              </a:rPr>
              <a:t>communities</a:t>
            </a:r>
            <a:r>
              <a:rPr lang="tr-TR" sz="1000" dirty="0">
                <a:solidFill>
                  <a:schemeClr val="tx1"/>
                </a:solidFill>
              </a:rPr>
              <a:t> (3rd ed.). </a:t>
            </a:r>
            <a:r>
              <a:rPr lang="tr-TR" sz="1000" dirty="0" err="1">
                <a:solidFill>
                  <a:schemeClr val="tx1"/>
                </a:solidFill>
              </a:rPr>
              <a:t>Stenhouse</a:t>
            </a:r>
            <a:r>
              <a:rPr lang="tr-TR" sz="1000" dirty="0">
                <a:solidFill>
                  <a:schemeClr val="tx1"/>
                </a:solidFill>
              </a:rPr>
              <a:t> </a:t>
            </a:r>
            <a:r>
              <a:rPr lang="tr-TR" sz="1000" dirty="0" err="1">
                <a:solidFill>
                  <a:schemeClr val="tx1"/>
                </a:solidFill>
              </a:rPr>
              <a:t>Publishers</a:t>
            </a:r>
            <a:r>
              <a:rPr lang="tr-TR" sz="1000" dirty="0">
                <a:solidFill>
                  <a:schemeClr val="tx1"/>
                </a:solidFill>
              </a:rPr>
              <a:t>. </a:t>
            </a:r>
          </a:p>
          <a:p>
            <a:r>
              <a:rPr lang="tr-TR" sz="1000" dirty="0">
                <a:solidFill>
                  <a:schemeClr val="tx1"/>
                </a:solidFill>
              </a:rPr>
              <a:t>Stockholm </a:t>
            </a:r>
            <a:r>
              <a:rPr lang="tr-TR" sz="1000" dirty="0" err="1">
                <a:solidFill>
                  <a:schemeClr val="tx1"/>
                </a:solidFill>
              </a:rPr>
              <a:t>Convention</a:t>
            </a:r>
            <a:r>
              <a:rPr lang="tr-TR" sz="1000" dirty="0">
                <a:solidFill>
                  <a:schemeClr val="tx1"/>
                </a:solidFill>
              </a:rPr>
              <a:t>. (2019, </a:t>
            </a:r>
            <a:r>
              <a:rPr lang="tr-TR" sz="1000" dirty="0" err="1">
                <a:solidFill>
                  <a:schemeClr val="tx1"/>
                </a:solidFill>
              </a:rPr>
              <a:t>June</a:t>
            </a:r>
            <a:r>
              <a:rPr lang="tr-TR" sz="1000" dirty="0">
                <a:solidFill>
                  <a:schemeClr val="tx1"/>
                </a:solidFill>
              </a:rPr>
              <a:t> 27). </a:t>
            </a:r>
            <a:r>
              <a:rPr lang="tr-TR" sz="1000" dirty="0" err="1">
                <a:solidFill>
                  <a:schemeClr val="tx1"/>
                </a:solidFill>
              </a:rPr>
              <a:t>What</a:t>
            </a:r>
            <a:r>
              <a:rPr lang="tr-TR" sz="1000" dirty="0">
                <a:solidFill>
                  <a:schemeClr val="tx1"/>
                </a:solidFill>
              </a:rPr>
              <a:t> </a:t>
            </a:r>
            <a:r>
              <a:rPr lang="tr-TR" sz="1000" dirty="0" err="1">
                <a:solidFill>
                  <a:schemeClr val="tx1"/>
                </a:solidFill>
              </a:rPr>
              <a:t>are</a:t>
            </a:r>
            <a:r>
              <a:rPr lang="tr-TR" sz="1000" dirty="0">
                <a:solidFill>
                  <a:schemeClr val="tx1"/>
                </a:solidFill>
              </a:rPr>
              <a:t> </a:t>
            </a:r>
            <a:r>
              <a:rPr lang="tr-TR" sz="1000" dirty="0" err="1">
                <a:solidFill>
                  <a:schemeClr val="tx1"/>
                </a:solidFill>
              </a:rPr>
              <a:t>POPs</a:t>
            </a:r>
            <a:r>
              <a:rPr lang="tr-TR" sz="1000" dirty="0">
                <a:solidFill>
                  <a:schemeClr val="tx1"/>
                </a:solidFill>
              </a:rPr>
              <a:t>? Stockholm </a:t>
            </a:r>
            <a:r>
              <a:rPr lang="tr-TR" sz="1000" dirty="0" err="1">
                <a:solidFill>
                  <a:schemeClr val="tx1"/>
                </a:solidFill>
              </a:rPr>
              <a:t>Convention</a:t>
            </a:r>
            <a:r>
              <a:rPr lang="tr-TR" sz="1000" dirty="0">
                <a:solidFill>
                  <a:schemeClr val="tx1"/>
                </a:solidFill>
              </a:rPr>
              <a:t> </a:t>
            </a:r>
            <a:r>
              <a:rPr lang="tr-TR" sz="1000" dirty="0" err="1">
                <a:solidFill>
                  <a:schemeClr val="tx1"/>
                </a:solidFill>
              </a:rPr>
              <a:t>Secretariat</a:t>
            </a:r>
            <a:r>
              <a:rPr lang="tr-TR" sz="1000" dirty="0">
                <a:solidFill>
                  <a:schemeClr val="tx1"/>
                </a:solidFill>
              </a:rPr>
              <a:t>. </a:t>
            </a:r>
            <a:r>
              <a:rPr lang="tr-TR" sz="1000" u="sng" dirty="0">
                <a:solidFill>
                  <a:schemeClr val="tx1"/>
                </a:solidFill>
                <a:hlinkClick r:id="rId7"/>
              </a:rPr>
              <a:t>https://www.pops.int/TheConvention/ThePOPs/tabid/673/Default.aspx</a:t>
            </a:r>
            <a:endParaRPr lang="tr-TR" sz="1000" dirty="0">
              <a:solidFill>
                <a:schemeClr val="tx1"/>
              </a:solidFill>
            </a:endParaRPr>
          </a:p>
          <a:p>
            <a:r>
              <a:rPr lang="tr-TR" sz="1000" dirty="0" err="1">
                <a:solidFill>
                  <a:schemeClr val="tx1"/>
                </a:solidFill>
              </a:rPr>
              <a:t>Schultz</a:t>
            </a:r>
            <a:r>
              <a:rPr lang="tr-TR" sz="1000" dirty="0">
                <a:solidFill>
                  <a:schemeClr val="tx1"/>
                </a:solidFill>
              </a:rPr>
              <a:t>, P. W., </a:t>
            </a:r>
            <a:r>
              <a:rPr lang="tr-TR" sz="1000" dirty="0" err="1">
                <a:solidFill>
                  <a:schemeClr val="tx1"/>
                </a:solidFill>
              </a:rPr>
              <a:t>Zinserman</a:t>
            </a:r>
            <a:r>
              <a:rPr lang="tr-TR" sz="1000" dirty="0">
                <a:solidFill>
                  <a:schemeClr val="tx1"/>
                </a:solidFill>
              </a:rPr>
              <a:t>, J., &amp; </a:t>
            </a:r>
            <a:r>
              <a:rPr lang="tr-TR" sz="1000" dirty="0" err="1">
                <a:solidFill>
                  <a:schemeClr val="tx1"/>
                </a:solidFill>
              </a:rPr>
              <a:t>Winkler</a:t>
            </a:r>
            <a:r>
              <a:rPr lang="tr-TR" sz="1000" dirty="0">
                <a:solidFill>
                  <a:schemeClr val="tx1"/>
                </a:solidFill>
              </a:rPr>
              <a:t>, R. (2005). </a:t>
            </a:r>
            <a:r>
              <a:rPr lang="tr-TR" sz="1000" dirty="0" err="1">
                <a:solidFill>
                  <a:schemeClr val="tx1"/>
                </a:solidFill>
              </a:rPr>
              <a:t>Psychology</a:t>
            </a:r>
            <a:r>
              <a:rPr lang="tr-TR" sz="1000" dirty="0">
                <a:solidFill>
                  <a:schemeClr val="tx1"/>
                </a:solidFill>
              </a:rPr>
              <a:t> </a:t>
            </a:r>
            <a:r>
              <a:rPr lang="tr-TR" sz="1000" dirty="0" err="1">
                <a:solidFill>
                  <a:schemeClr val="tx1"/>
                </a:solidFill>
              </a:rPr>
              <a:t>and</a:t>
            </a:r>
            <a:r>
              <a:rPr lang="tr-TR" sz="1000" dirty="0">
                <a:solidFill>
                  <a:schemeClr val="tx1"/>
                </a:solidFill>
              </a:rPr>
              <a:t> global </a:t>
            </a:r>
            <a:r>
              <a:rPr lang="tr-TR" sz="1000" dirty="0" err="1">
                <a:solidFill>
                  <a:schemeClr val="tx1"/>
                </a:solidFill>
              </a:rPr>
              <a:t>warming</a:t>
            </a:r>
            <a:r>
              <a:rPr lang="tr-TR" sz="1000" dirty="0">
                <a:solidFill>
                  <a:schemeClr val="tx1"/>
                </a:solidFill>
              </a:rPr>
              <a:t>. </a:t>
            </a:r>
            <a:r>
              <a:rPr lang="tr-TR" sz="1000" dirty="0" err="1">
                <a:solidFill>
                  <a:schemeClr val="tx1"/>
                </a:solidFill>
              </a:rPr>
              <a:t>Current</a:t>
            </a:r>
            <a:r>
              <a:rPr lang="tr-TR" sz="1000" dirty="0">
                <a:solidFill>
                  <a:schemeClr val="tx1"/>
                </a:solidFill>
              </a:rPr>
              <a:t> </a:t>
            </a:r>
            <a:r>
              <a:rPr lang="tr-TR" sz="1000" dirty="0" err="1">
                <a:solidFill>
                  <a:schemeClr val="tx1"/>
                </a:solidFill>
              </a:rPr>
              <a:t>Opinion</a:t>
            </a:r>
            <a:r>
              <a:rPr lang="tr-TR" sz="1000" dirty="0">
                <a:solidFill>
                  <a:schemeClr val="tx1"/>
                </a:solidFill>
              </a:rPr>
              <a:t> in </a:t>
            </a:r>
            <a:r>
              <a:rPr lang="tr-TR" sz="1000" dirty="0" err="1">
                <a:solidFill>
                  <a:schemeClr val="tx1"/>
                </a:solidFill>
              </a:rPr>
              <a:t>Psychology</a:t>
            </a:r>
            <a:r>
              <a:rPr lang="tr-TR" sz="1000" dirty="0">
                <a:solidFill>
                  <a:schemeClr val="tx1"/>
                </a:solidFill>
              </a:rPr>
              <a:t>, 18.</a:t>
            </a:r>
          </a:p>
          <a:p>
            <a:r>
              <a:rPr lang="tr-TR" sz="1000" dirty="0" err="1">
                <a:solidFill>
                  <a:schemeClr val="tx1"/>
                </a:solidFill>
              </a:rPr>
              <a:t>European</a:t>
            </a:r>
            <a:r>
              <a:rPr lang="tr-TR" sz="1000" dirty="0">
                <a:solidFill>
                  <a:schemeClr val="tx1"/>
                </a:solidFill>
              </a:rPr>
              <a:t> </a:t>
            </a:r>
            <a:r>
              <a:rPr lang="tr-TR" sz="1000" dirty="0" err="1">
                <a:solidFill>
                  <a:schemeClr val="tx1"/>
                </a:solidFill>
              </a:rPr>
              <a:t>Commission</a:t>
            </a:r>
            <a:r>
              <a:rPr lang="tr-TR" sz="1000" dirty="0">
                <a:solidFill>
                  <a:schemeClr val="tx1"/>
                </a:solidFill>
              </a:rPr>
              <a:t>. (2020). EU </a:t>
            </a:r>
            <a:r>
              <a:rPr lang="tr-TR" sz="1000" dirty="0" err="1">
                <a:solidFill>
                  <a:schemeClr val="tx1"/>
                </a:solidFill>
              </a:rPr>
              <a:t>Biodiversity</a:t>
            </a:r>
            <a:r>
              <a:rPr lang="tr-TR" sz="1000" dirty="0">
                <a:solidFill>
                  <a:schemeClr val="tx1"/>
                </a:solidFill>
              </a:rPr>
              <a:t> </a:t>
            </a:r>
            <a:r>
              <a:rPr lang="tr-TR" sz="1000" dirty="0" err="1">
                <a:solidFill>
                  <a:schemeClr val="tx1"/>
                </a:solidFill>
              </a:rPr>
              <a:t>Strategy</a:t>
            </a:r>
            <a:r>
              <a:rPr lang="tr-TR" sz="1000" dirty="0">
                <a:solidFill>
                  <a:schemeClr val="tx1"/>
                </a:solidFill>
              </a:rPr>
              <a:t> </a:t>
            </a:r>
            <a:r>
              <a:rPr lang="tr-TR" sz="1000" dirty="0" err="1">
                <a:solidFill>
                  <a:schemeClr val="tx1"/>
                </a:solidFill>
              </a:rPr>
              <a:t>to</a:t>
            </a:r>
            <a:r>
              <a:rPr lang="tr-TR" sz="1000" dirty="0">
                <a:solidFill>
                  <a:schemeClr val="tx1"/>
                </a:solidFill>
              </a:rPr>
              <a:t> 2030. https://eur-lex.europa.eu/EN/legal-content/summary/eu-biodiversity-strategy-for-2030.html</a:t>
            </a:r>
          </a:p>
          <a:p>
            <a:r>
              <a:rPr lang="tr-TR" sz="1000" dirty="0" err="1">
                <a:solidFill>
                  <a:schemeClr val="tx1"/>
                </a:solidFill>
              </a:rPr>
              <a:t>Ministry</a:t>
            </a:r>
            <a:r>
              <a:rPr lang="tr-TR" sz="1000" dirty="0">
                <a:solidFill>
                  <a:schemeClr val="tx1"/>
                </a:solidFill>
              </a:rPr>
              <a:t> of </a:t>
            </a:r>
            <a:r>
              <a:rPr lang="tr-TR" sz="1000" dirty="0" err="1">
                <a:solidFill>
                  <a:schemeClr val="tx1"/>
                </a:solidFill>
              </a:rPr>
              <a:t>Education</a:t>
            </a:r>
            <a:r>
              <a:rPr lang="tr-TR" sz="1000" dirty="0">
                <a:solidFill>
                  <a:schemeClr val="tx1"/>
                </a:solidFill>
              </a:rPr>
              <a:t>, </a:t>
            </a:r>
            <a:r>
              <a:rPr lang="tr-TR" sz="1000" dirty="0" err="1">
                <a:solidFill>
                  <a:schemeClr val="tx1"/>
                </a:solidFill>
              </a:rPr>
              <a:t>Research</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Youth</a:t>
            </a:r>
            <a:r>
              <a:rPr lang="tr-TR" sz="1000" dirty="0">
                <a:solidFill>
                  <a:schemeClr val="tx1"/>
                </a:solidFill>
              </a:rPr>
              <a:t>. (2007). School </a:t>
            </a:r>
            <a:r>
              <a:rPr lang="tr-TR" sz="1000" dirty="0" err="1">
                <a:solidFill>
                  <a:schemeClr val="tx1"/>
                </a:solidFill>
              </a:rPr>
              <a:t>curricula</a:t>
            </a:r>
            <a:r>
              <a:rPr lang="tr-TR" sz="1000" dirty="0">
                <a:solidFill>
                  <a:schemeClr val="tx1"/>
                </a:solidFill>
              </a:rPr>
              <a:t> </a:t>
            </a:r>
            <a:r>
              <a:rPr lang="tr-TR" sz="1000" dirty="0" err="1">
                <a:solidFill>
                  <a:schemeClr val="tx1"/>
                </a:solidFill>
              </a:rPr>
              <a:t>for</a:t>
            </a:r>
            <a:r>
              <a:rPr lang="tr-TR" sz="1000" dirty="0">
                <a:solidFill>
                  <a:schemeClr val="tx1"/>
                </a:solidFill>
              </a:rPr>
              <a:t> </a:t>
            </a:r>
            <a:r>
              <a:rPr lang="tr-TR" sz="1000" dirty="0" err="1">
                <a:solidFill>
                  <a:schemeClr val="tx1"/>
                </a:solidFill>
              </a:rPr>
              <a:t>the</a:t>
            </a:r>
            <a:r>
              <a:rPr lang="tr-TR" sz="1000" dirty="0">
                <a:solidFill>
                  <a:schemeClr val="tx1"/>
                </a:solidFill>
              </a:rPr>
              <a:t> </a:t>
            </a:r>
            <a:r>
              <a:rPr lang="tr-TR" sz="1000" dirty="0" err="1">
                <a:solidFill>
                  <a:schemeClr val="tx1"/>
                </a:solidFill>
              </a:rPr>
              <a:t>optional</a:t>
            </a:r>
            <a:r>
              <a:rPr lang="tr-TR" sz="1000" dirty="0">
                <a:solidFill>
                  <a:schemeClr val="tx1"/>
                </a:solidFill>
              </a:rPr>
              <a:t> </a:t>
            </a:r>
            <a:r>
              <a:rPr lang="tr-TR" sz="1000" dirty="0" err="1">
                <a:solidFill>
                  <a:schemeClr val="tx1"/>
                </a:solidFill>
              </a:rPr>
              <a:t>subject</a:t>
            </a:r>
            <a:r>
              <a:rPr lang="tr-TR" sz="1000" dirty="0">
                <a:solidFill>
                  <a:schemeClr val="tx1"/>
                </a:solidFill>
              </a:rPr>
              <a:t>: </a:t>
            </a:r>
            <a:r>
              <a:rPr lang="tr-TR" sz="1000" dirty="0" err="1">
                <a:solidFill>
                  <a:schemeClr val="tx1"/>
                </a:solidFill>
              </a:rPr>
              <a:t>Environmental</a:t>
            </a:r>
            <a:r>
              <a:rPr lang="tr-TR" sz="1000" dirty="0">
                <a:solidFill>
                  <a:schemeClr val="tx1"/>
                </a:solidFill>
              </a:rPr>
              <a:t> </a:t>
            </a:r>
            <a:r>
              <a:rPr lang="tr-TR" sz="1000" dirty="0" err="1">
                <a:solidFill>
                  <a:schemeClr val="tx1"/>
                </a:solidFill>
              </a:rPr>
              <a:t>education</a:t>
            </a:r>
            <a:r>
              <a:rPr lang="tr-TR" sz="1000" dirty="0">
                <a:solidFill>
                  <a:schemeClr val="tx1"/>
                </a:solidFill>
              </a:rPr>
              <a:t> </a:t>
            </a:r>
            <a:r>
              <a:rPr lang="tr-TR" sz="1000" dirty="0" err="1">
                <a:solidFill>
                  <a:schemeClr val="tx1"/>
                </a:solidFill>
              </a:rPr>
              <a:t>and</a:t>
            </a:r>
            <a:r>
              <a:rPr lang="tr-TR" sz="1000" dirty="0">
                <a:solidFill>
                  <a:schemeClr val="tx1"/>
                </a:solidFill>
              </a:rPr>
              <a:t> </a:t>
            </a:r>
            <a:r>
              <a:rPr lang="tr-TR" sz="1000" dirty="0" err="1">
                <a:solidFill>
                  <a:schemeClr val="tx1"/>
                </a:solidFill>
              </a:rPr>
              <a:t>protection</a:t>
            </a:r>
            <a:r>
              <a:rPr lang="tr-TR" sz="1000" dirty="0">
                <a:solidFill>
                  <a:schemeClr val="tx1"/>
                </a:solidFill>
              </a:rPr>
              <a:t>. </a:t>
            </a:r>
            <a:r>
              <a:rPr lang="tr-TR" sz="1000" u="sng" dirty="0">
                <a:solidFill>
                  <a:schemeClr val="tx1"/>
                </a:solidFill>
                <a:hlinkClick r:id="rId8"/>
              </a:rPr>
              <a:t>https://unesdoc.unesco.org/ark:/48223/pf0000084239</a:t>
            </a:r>
            <a:endParaRPr lang="tr-TR" sz="1000" dirty="0">
              <a:solidFill>
                <a:schemeClr val="tx1"/>
              </a:solidFill>
            </a:endParaRPr>
          </a:p>
          <a:p>
            <a:pPr marL="270510" indent="-270510" algn="just">
              <a:lnSpc>
                <a:spcPct val="107000"/>
              </a:lnSpc>
              <a:spcAft>
                <a:spcPts val="800"/>
              </a:spcAft>
            </a:pPr>
            <a:endParaRPr lang="en-GB" sz="900" dirty="0">
              <a:solidFill>
                <a:schemeClr val="tx1"/>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165865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5234E"/>
              </a:buClr>
              <a:buSzPts val="3600"/>
              <a:buFont typeface="Noto Sans Symbols"/>
              <a:buNone/>
            </a:pPr>
            <a:r>
              <a:rPr lang="tr-TR" sz="3600" b="1" i="0" u="none" strike="noStrike" cap="none" dirty="0" smtClean="0">
                <a:solidFill>
                  <a:srgbClr val="05234E"/>
                </a:solidFill>
                <a:latin typeface="Calibri"/>
                <a:ea typeface="Calibri"/>
                <a:cs typeface="Calibri"/>
                <a:sym typeface="Calibri"/>
              </a:rPr>
              <a:t>İletişim</a:t>
            </a:r>
            <a:endParaRPr sz="3600" b="1" i="0" u="none" strike="noStrike" cap="none" dirty="0">
              <a:solidFill>
                <a:srgbClr val="05234E"/>
              </a:solidFill>
              <a:latin typeface="Calibri"/>
              <a:ea typeface="Calibri"/>
              <a:cs typeface="Calibri"/>
              <a:sym typeface="Calibri"/>
            </a:endParaRPr>
          </a:p>
        </p:txBody>
      </p:sp>
      <p:sp>
        <p:nvSpPr>
          <p:cNvPr id="3" name="Dikdörtgen 2"/>
          <p:cNvSpPr/>
          <p:nvPr/>
        </p:nvSpPr>
        <p:spPr>
          <a:xfrm>
            <a:off x="1039297" y="2189262"/>
            <a:ext cx="3775393" cy="1384995"/>
          </a:xfrm>
          <a:prstGeom prst="rect">
            <a:avLst/>
          </a:prstGeom>
        </p:spPr>
        <p:txBody>
          <a:bodyPr wrap="square">
            <a:spAutoFit/>
          </a:bodyPr>
          <a:lstStyle/>
          <a:p>
            <a:pPr lvl="0">
              <a:buSzPts val="1600"/>
            </a:pPr>
            <a:r>
              <a:rPr lang="tr-TR" b="1" dirty="0">
                <a:solidFill>
                  <a:schemeClr val="dk1"/>
                </a:solidFill>
                <a:latin typeface="Calibri"/>
                <a:ea typeface="Calibri"/>
                <a:cs typeface="Calibri"/>
                <a:sym typeface="Calibri"/>
              </a:rPr>
              <a:t>"</a:t>
            </a:r>
            <a:r>
              <a:rPr lang="tr-TR" b="1" dirty="0" err="1">
                <a:solidFill>
                  <a:schemeClr val="dk1"/>
                </a:solidFill>
                <a:latin typeface="Calibri"/>
                <a:ea typeface="Calibri"/>
                <a:cs typeface="Calibri"/>
                <a:sym typeface="Calibri"/>
              </a:rPr>
              <a:t>Asociatia</a:t>
            </a:r>
            <a:r>
              <a:rPr lang="tr-TR" b="1" dirty="0">
                <a:solidFill>
                  <a:schemeClr val="dk1"/>
                </a:solidFill>
                <a:latin typeface="Calibri"/>
                <a:ea typeface="Calibri"/>
                <a:cs typeface="Calibri"/>
                <a:sym typeface="Calibri"/>
              </a:rPr>
              <a:t> </a:t>
            </a:r>
            <a:r>
              <a:rPr lang="tr-TR" b="1" dirty="0" err="1">
                <a:solidFill>
                  <a:schemeClr val="dk1"/>
                </a:solidFill>
                <a:latin typeface="Calibri"/>
                <a:ea typeface="Calibri"/>
                <a:cs typeface="Calibri"/>
                <a:sym typeface="Calibri"/>
              </a:rPr>
              <a:t>ShareEducation.ImpartasimEducatie</a:t>
            </a:r>
            <a:r>
              <a:rPr lang="tr-TR" b="1" dirty="0">
                <a:solidFill>
                  <a:schemeClr val="dk1"/>
                </a:solidFill>
                <a:latin typeface="Calibri"/>
                <a:ea typeface="Calibri"/>
                <a:cs typeface="Calibri"/>
                <a:sym typeface="Calibri"/>
              </a:rPr>
              <a:t>"</a:t>
            </a:r>
          </a:p>
          <a:p>
            <a:pPr lvl="0">
              <a:buSzPts val="1600"/>
            </a:pPr>
            <a:endParaRPr lang="tr-TR" b="1" dirty="0" smtClean="0">
              <a:solidFill>
                <a:schemeClr val="dk1"/>
              </a:solidFill>
              <a:latin typeface="Calibri"/>
              <a:ea typeface="Calibri"/>
              <a:cs typeface="Calibri"/>
              <a:sym typeface="Calibri"/>
            </a:endParaRPr>
          </a:p>
          <a:p>
            <a:r>
              <a:rPr lang="tr-TR" dirty="0" err="1" smtClean="0"/>
              <a:t>Vest</a:t>
            </a:r>
            <a:r>
              <a:rPr lang="tr-TR" dirty="0" smtClean="0"/>
              <a:t>, </a:t>
            </a:r>
            <a:r>
              <a:rPr lang="tr-TR" dirty="0" err="1" smtClean="0"/>
              <a:t>Arad</a:t>
            </a:r>
            <a:r>
              <a:rPr lang="tr-TR" dirty="0" smtClean="0"/>
              <a:t>, ROMANIA</a:t>
            </a:r>
            <a:endParaRPr lang="tr-TR" dirty="0"/>
          </a:p>
          <a:p>
            <a:endParaRPr lang="tr-TR" b="1" dirty="0" smtClean="0"/>
          </a:p>
          <a:p>
            <a:r>
              <a:rPr lang="tr-TR" dirty="0" smtClean="0">
                <a:hlinkClick r:id="rId3"/>
              </a:rPr>
              <a:t>www.shareeducation.org</a:t>
            </a:r>
            <a:r>
              <a:rPr lang="tr-TR" dirty="0" smtClean="0"/>
              <a:t> </a:t>
            </a:r>
            <a:endParaRPr lang="tr-TR" b="1" dirty="0"/>
          </a:p>
          <a:p>
            <a:pPr lvl="0">
              <a:buSzPts val="1600"/>
            </a:pPr>
            <a:endParaRPr lang="de-DE" b="1" dirty="0">
              <a:solidFill>
                <a:schemeClr val="dk1"/>
              </a:solidFill>
              <a:latin typeface="Calibri"/>
              <a:ea typeface="Calibri"/>
              <a:cs typeface="Calibri"/>
              <a:sym typeface="Calibri"/>
            </a:endParaRP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 y="4844415"/>
            <a:ext cx="1844040" cy="883920"/>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marL="0" lvl="0" indent="0" algn="l" rtl="0">
              <a:lnSpc>
                <a:spcPct val="85000"/>
              </a:lnSpc>
              <a:spcBef>
                <a:spcPts val="0"/>
              </a:spcBef>
              <a:spcAft>
                <a:spcPts val="0"/>
              </a:spcAft>
              <a:buClr>
                <a:srgbClr val="3F762A"/>
              </a:buClr>
              <a:buSzPts val="4800"/>
              <a:buFont typeface="Calibri"/>
              <a:buNone/>
            </a:pPr>
            <a:r>
              <a:rPr lang="tr-TR" noProof="0" dirty="0" smtClean="0">
                <a:solidFill>
                  <a:srgbClr val="FFFF00"/>
                </a:solidFill>
              </a:rPr>
              <a:t/>
            </a:r>
            <a:br>
              <a:rPr lang="tr-TR" noProof="0" dirty="0" smtClean="0">
                <a:solidFill>
                  <a:srgbClr val="FFFF00"/>
                </a:solidFill>
              </a:rPr>
            </a:br>
            <a:r>
              <a:rPr lang="tr-TR" noProof="0" dirty="0" smtClean="0">
                <a:solidFill>
                  <a:srgbClr val="3F762A"/>
                </a:solidFill>
              </a:rPr>
              <a:t>GİRİŞ</a:t>
            </a:r>
            <a:endParaRPr lang="tr-TR" b="1" noProof="0"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307736"/>
          </a:xfrm>
          <a:prstGeom prst="rect">
            <a:avLst/>
          </a:prstGeom>
          <a:noFill/>
          <a:ln>
            <a:noFill/>
          </a:ln>
        </p:spPr>
        <p:txBody>
          <a:bodyPr spcFirstLastPara="1" wrap="square" lIns="91425" tIns="45700" rIns="91425" bIns="45700" anchor="t" anchorCtr="0">
            <a:spAutoFit/>
          </a:bodyPr>
          <a:lstStyle/>
          <a:p>
            <a:pPr marL="480060"/>
            <a:r>
              <a:rPr lang="tr-TR" b="1" dirty="0" smtClean="0">
                <a:solidFill>
                  <a:srgbClr val="002060"/>
                </a:solidFill>
                <a:effectLst>
                  <a:outerShdw blurRad="38100" dist="25400" dir="5400000" algn="ctr">
                    <a:srgbClr val="6E747A">
                      <a:alpha val="43000"/>
                    </a:srgbClr>
                  </a:outerShdw>
                </a:effectLst>
                <a:latin typeface="Calibri"/>
                <a:ea typeface="Calibri"/>
              </a:rPr>
              <a:t>Algılanan Çevre Sorunlarının Çevre Okuryazarlık Düzeyine Göre Analizi </a:t>
            </a:r>
            <a:endParaRPr lang="tr-TR" sz="1200" dirty="0">
              <a:latin typeface="Calibri"/>
              <a:ea typeface="Calibri"/>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004B3A"/>
              </a:buClr>
              <a:buSzPts val="3200"/>
              <a:buFont typeface="Arial"/>
              <a:buNone/>
            </a:pPr>
            <a:r>
              <a:rPr lang="tr-TR" sz="2400" b="1" i="0" u="none" strike="noStrike" cap="none" dirty="0" smtClean="0">
                <a:solidFill>
                  <a:srgbClr val="004B3A"/>
                </a:solidFill>
                <a:latin typeface="Arial"/>
                <a:ea typeface="Arial"/>
                <a:cs typeface="Arial"/>
                <a:sym typeface="Arial"/>
              </a:rPr>
              <a:t>ÖNSÖZ</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120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3" name="Başlık 2"/>
          <p:cNvSpPr>
            <a:spLocks noGrp="1"/>
          </p:cNvSpPr>
          <p:nvPr>
            <p:ph type="ctrTitle"/>
          </p:nvPr>
        </p:nvSpPr>
        <p:spPr>
          <a:xfrm>
            <a:off x="537423" y="437323"/>
            <a:ext cx="8159315" cy="954156"/>
          </a:xfrm>
        </p:spPr>
        <p:txBody>
          <a:bodyPr>
            <a:normAutofit/>
          </a:bodyPr>
          <a:lstStyle/>
          <a:p>
            <a:r>
              <a:rPr lang="tr-TR" i="1" spc="-60" noProof="0" dirty="0" smtClean="0">
                <a:solidFill>
                  <a:srgbClr val="FF0000"/>
                </a:solidFill>
                <a:latin typeface="Cambria"/>
                <a:ea typeface="Times New Roman"/>
                <a:cs typeface="Times New Roman"/>
              </a:rPr>
              <a:t> </a:t>
            </a:r>
            <a:r>
              <a:rPr lang="tr-TR" sz="3200" spc="-60" noProof="0" dirty="0" smtClean="0">
                <a:solidFill>
                  <a:schemeClr val="accent1">
                    <a:lumMod val="75000"/>
                  </a:schemeClr>
                </a:solidFill>
                <a:latin typeface="Cambria"/>
                <a:ea typeface="Times New Roman"/>
                <a:cs typeface="Times New Roman"/>
              </a:rPr>
              <a:t>Bölüm 1- </a:t>
            </a:r>
            <a:r>
              <a:rPr lang="tr-TR" sz="3200" noProof="0" dirty="0" smtClean="0">
                <a:solidFill>
                  <a:schemeClr val="accent1">
                    <a:lumMod val="75000"/>
                  </a:schemeClr>
                </a:solidFill>
                <a:latin typeface="Arial"/>
                <a:ea typeface="Arial"/>
                <a:cs typeface="Arial"/>
                <a:sym typeface="Arial"/>
              </a:rPr>
              <a:t>Modül 2 Giriş: </a:t>
            </a:r>
            <a:endParaRPr lang="tr-TR" sz="3200" noProof="0" dirty="0">
              <a:solidFill>
                <a:schemeClr val="accent1">
                  <a:lumMod val="75000"/>
                </a:schemeClr>
              </a:solidFill>
            </a:endParaRPr>
          </a:p>
        </p:txBody>
      </p:sp>
      <p:sp>
        <p:nvSpPr>
          <p:cNvPr id="4" name="Alt Başlık 3"/>
          <p:cNvSpPr>
            <a:spLocks noGrp="1"/>
          </p:cNvSpPr>
          <p:nvPr>
            <p:ph type="subTitle" idx="1"/>
          </p:nvPr>
        </p:nvSpPr>
        <p:spPr>
          <a:xfrm>
            <a:off x="636104" y="1343518"/>
            <a:ext cx="9909313" cy="4393403"/>
          </a:xfrm>
        </p:spPr>
        <p:txBody>
          <a:bodyPr numCol="1">
            <a:noAutofit/>
          </a:bodyPr>
          <a:lstStyle/>
          <a:p>
            <a:r>
              <a:rPr lang="tr-TR" sz="2000" dirty="0"/>
              <a:t>Çevre sorunlarını anlamak, gerçekleri ezberlemenin ötesine geçer. Çevre okuryazarlığı, çevresel zorlukları nasıl algıladığımızı ve bunlara nasıl tepki verdiğimizi şekillendiren bilgi, beceri ve değerleri kapsar. Bu analiz, çevre okuryazarlığı ile insanların çevre sorunlarını algılama biçimleri arasındaki ilişkiyi araştırmaktadır. Aşağıdakileri içeren farklı temaları inceleyeceğiz</a:t>
            </a:r>
            <a:r>
              <a:rPr lang="tr-TR" sz="2000" dirty="0" smtClean="0"/>
              <a:t>:</a:t>
            </a:r>
          </a:p>
          <a:p>
            <a:pPr>
              <a:buFont typeface="Wingdings" pitchFamily="2" charset="2"/>
              <a:buChar char="§"/>
            </a:pPr>
            <a:r>
              <a:rPr lang="tr-TR" sz="2000" b="1" dirty="0"/>
              <a:t>Bilgi temelli temalar: </a:t>
            </a:r>
            <a:r>
              <a:rPr lang="tr-TR" sz="2000" dirty="0"/>
              <a:t>Bilimsel anlayışın çevre sorunlarının tanımlanmasını ve </a:t>
            </a:r>
            <a:r>
              <a:rPr lang="tr-TR" sz="2000" dirty="0" err="1"/>
              <a:t>aciliyetini</a:t>
            </a:r>
            <a:r>
              <a:rPr lang="tr-TR" sz="2000" dirty="0"/>
              <a:t> nasıl etkilediği</a:t>
            </a:r>
            <a:r>
              <a:rPr lang="tr-TR" sz="2000" dirty="0" smtClean="0"/>
              <a:t>.</a:t>
            </a:r>
          </a:p>
          <a:p>
            <a:pPr>
              <a:buFont typeface="Wingdings" pitchFamily="2" charset="2"/>
              <a:buChar char="§"/>
            </a:pPr>
            <a:r>
              <a:rPr lang="tr-TR" sz="2000" b="1" dirty="0" err="1" smtClean="0"/>
              <a:t>Tutumsal</a:t>
            </a:r>
            <a:r>
              <a:rPr lang="tr-TR" sz="2000" b="1" dirty="0" smtClean="0"/>
              <a:t> </a:t>
            </a:r>
            <a:r>
              <a:rPr lang="tr-TR" sz="2000" b="1" dirty="0"/>
              <a:t>temalar: </a:t>
            </a:r>
            <a:r>
              <a:rPr lang="tr-TR" sz="2000" dirty="0"/>
              <a:t>Çevre okuryazarlığının insanların sahip olduğu endişe düzeyini ve çevresel değerleri nasıl şekillendirdiği</a:t>
            </a:r>
            <a:r>
              <a:rPr lang="tr-TR" sz="2000" dirty="0" smtClean="0"/>
              <a:t>.</a:t>
            </a:r>
          </a:p>
          <a:p>
            <a:pPr>
              <a:buFont typeface="Wingdings" pitchFamily="2" charset="2"/>
              <a:buChar char="§"/>
            </a:pPr>
            <a:r>
              <a:rPr lang="tr-TR" sz="2000" b="1" dirty="0" smtClean="0"/>
              <a:t>Davranışsal </a:t>
            </a:r>
            <a:r>
              <a:rPr lang="tr-TR" sz="2000" b="1" dirty="0"/>
              <a:t>temalar: </a:t>
            </a:r>
            <a:r>
              <a:rPr lang="tr-TR" sz="2000" dirty="0"/>
              <a:t>Çevre okuryazarlığının bireyleri harekete geçme ve sürdürülebilir davranışlar benimseme konusunda nasıl güçlendirdiği</a:t>
            </a:r>
            <a:r>
              <a:rPr lang="tr-TR" sz="2000" dirty="0" smtClean="0"/>
              <a:t>.</a:t>
            </a:r>
          </a:p>
          <a:p>
            <a:pPr>
              <a:buFont typeface="Wingdings" pitchFamily="2" charset="2"/>
              <a:buChar char="§"/>
            </a:pPr>
            <a:r>
              <a:rPr lang="tr-TR" sz="2000" b="1" dirty="0" smtClean="0"/>
              <a:t>Ek </a:t>
            </a:r>
            <a:r>
              <a:rPr lang="tr-TR" sz="2000" b="1" dirty="0"/>
              <a:t>temalar: </a:t>
            </a:r>
            <a:r>
              <a:rPr lang="tr-TR" sz="2000" dirty="0"/>
              <a:t>Medya, eğitim ve </a:t>
            </a:r>
            <a:r>
              <a:rPr lang="tr-TR" sz="2000" dirty="0" err="1"/>
              <a:t>sosyodemografik</a:t>
            </a:r>
            <a:r>
              <a:rPr lang="tr-TR" sz="2000" dirty="0"/>
              <a:t> faktörlerin çevre okuryazarlığı üzerindeki etkisi</a:t>
            </a:r>
            <a:r>
              <a:rPr lang="tr-TR" sz="2000" dirty="0" smtClean="0"/>
              <a:t>.</a:t>
            </a:r>
          </a:p>
          <a:p>
            <a:r>
              <a:rPr lang="tr-TR" sz="2000" dirty="0"/>
              <a:t>Aşağıdaki slaytlar, bu temaların her birini daha derinlemesine inceleyerek çevre okuryazarlığının çevresel zorluklara yönelik anlayışımızı ve tepkimizi nasıl şekillendirdiğine dair </a:t>
            </a:r>
            <a:r>
              <a:rPr lang="tr-TR" sz="2000" dirty="0" err="1"/>
              <a:t>içgörüler</a:t>
            </a:r>
            <a:r>
              <a:rPr lang="tr-TR" sz="2000" dirty="0"/>
              <a:t> sağlayacaktır.</a:t>
            </a:r>
            <a:endParaRPr lang="tr-TR" sz="2000" noProof="0" dirty="0">
              <a:latin typeface="Bookman Old Style"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286603"/>
            <a:ext cx="10058400" cy="669361"/>
          </a:xfrm>
        </p:spPr>
        <p:txBody>
          <a:bodyPr anchor="ctr"/>
          <a:lstStyle/>
          <a:p>
            <a:pPr algn="ctr"/>
            <a:r>
              <a:rPr lang="tr-TR" dirty="0">
                <a:latin typeface="Bookman Old Style" pitchFamily="18" charset="0"/>
              </a:rPr>
              <a:t>Bilgi Temelli Temalar</a:t>
            </a:r>
            <a:endParaRPr lang="tr-TR" noProof="0" dirty="0">
              <a:latin typeface="Bookman Old Style" pitchFamily="18" charset="0"/>
            </a:endParaRPr>
          </a:p>
        </p:txBody>
      </p:sp>
      <p:sp>
        <p:nvSpPr>
          <p:cNvPr id="3" name="Metin Yer Tutucusu 2"/>
          <p:cNvSpPr>
            <a:spLocks noGrp="1"/>
          </p:cNvSpPr>
          <p:nvPr>
            <p:ph type="body" idx="1"/>
          </p:nvPr>
        </p:nvSpPr>
        <p:spPr>
          <a:xfrm>
            <a:off x="1097279" y="1274618"/>
            <a:ext cx="4937760" cy="4594476"/>
          </a:xfrm>
        </p:spPr>
        <p:txBody>
          <a:bodyPr/>
          <a:lstStyle/>
          <a:p>
            <a:pPr marL="480060" marR="539750" indent="0" algn="just">
              <a:lnSpc>
                <a:spcPct val="107000"/>
              </a:lnSpc>
              <a:spcBef>
                <a:spcPts val="105"/>
              </a:spcBef>
              <a:buNone/>
            </a:pPr>
            <a:r>
              <a:rPr lang="tr-TR" b="1" dirty="0" smtClean="0"/>
              <a:t>Çevresel </a:t>
            </a:r>
            <a:r>
              <a:rPr lang="tr-TR" b="1" dirty="0"/>
              <a:t>Sorunların Anlaşılması: </a:t>
            </a:r>
            <a:r>
              <a:rPr lang="tr-TR" dirty="0"/>
              <a:t>Bu tema, bir kişinin çevreyle ilgili bilimsel kavramları kavrayışının çevre sorunlarını algılayışını nasıl etkilediğini araştıracaktır. Örneğin, iklim değişikliği konusunda güçlü bir anlayışa sahip olan bir kişi, bu konuda sınırlı bilgiye sahip olan bir kişiye kıyasla bu konuyu daha acil bir mesele olarak algılayabilir..</a:t>
            </a:r>
            <a:endParaRPr lang="tr-TR" noProof="0" dirty="0" smtClean="0"/>
          </a:p>
          <a:p>
            <a:endParaRPr lang="tr-TR" noProof="0" dirty="0"/>
          </a:p>
        </p:txBody>
      </p:sp>
      <p:sp>
        <p:nvSpPr>
          <p:cNvPr id="4" name="Metin Yer Tutucusu 3"/>
          <p:cNvSpPr>
            <a:spLocks noGrp="1"/>
          </p:cNvSpPr>
          <p:nvPr>
            <p:ph type="body" idx="2"/>
          </p:nvPr>
        </p:nvSpPr>
        <p:spPr>
          <a:xfrm>
            <a:off x="6217920" y="1205345"/>
            <a:ext cx="4937760" cy="4663750"/>
          </a:xfrm>
        </p:spPr>
        <p:txBody>
          <a:bodyPr/>
          <a:lstStyle/>
          <a:p>
            <a:pPr marL="480060" marR="539750" indent="0" algn="just">
              <a:lnSpc>
                <a:spcPct val="107000"/>
              </a:lnSpc>
              <a:spcBef>
                <a:spcPts val="105"/>
              </a:spcBef>
              <a:buNone/>
            </a:pPr>
            <a:r>
              <a:rPr lang="tr-TR" b="1" dirty="0" smtClean="0"/>
              <a:t>Farklı </a:t>
            </a:r>
            <a:r>
              <a:rPr lang="tr-TR" b="1" dirty="0"/>
              <a:t>Çevre Sorunlarına İlişkin Farkındalık: </a:t>
            </a:r>
            <a:r>
              <a:rPr lang="tr-TR" dirty="0"/>
              <a:t>Bu tema, çevre okuryazarlığının bir kişinin farkına vardığı çevre sorunları yelpazesini nasıl etkilediğini inceleyecektir. Yüksek okuryazarlığa sahip kişiler, kirlilik gibi daha yaygın sorunlara odaklanabilen düşük okuryazarlığa sahip kişilere kıyasla, ormansızlaşma veya biyolojik çeşitlilik kaybı gibi daha geniş bir yelpazedeki sorunların farkında olabilirler.</a:t>
            </a:r>
            <a:endParaRPr lang="tr-TR" noProof="0" dirty="0"/>
          </a:p>
        </p:txBody>
      </p:sp>
    </p:spTree>
    <p:extLst>
      <p:ext uri="{BB962C8B-B14F-4D97-AF65-F5344CB8AC3E}">
        <p14:creationId xmlns:p14="http://schemas.microsoft.com/office/powerpoint/2010/main" val="161678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VF3ODKF\Desktop\ikli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009" y="1551708"/>
            <a:ext cx="4337338" cy="37961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normAutofit fontScale="90000"/>
          </a:bodyPr>
          <a:lstStyle/>
          <a:p>
            <a:pPr algn="ctr"/>
            <a:r>
              <a:rPr lang="tr-TR" dirty="0">
                <a:latin typeface="Bookman Old Style" pitchFamily="18" charset="0"/>
              </a:rPr>
              <a:t>Bilginin Gücü: Çevresel Zorlukların Şifresini Çözmek</a:t>
            </a:r>
            <a:endParaRPr lang="tr-TR" noProof="0" dirty="0">
              <a:latin typeface="Bookman Old Style" pitchFamily="18" charset="0"/>
            </a:endParaRPr>
          </a:p>
        </p:txBody>
      </p:sp>
      <p:sp>
        <p:nvSpPr>
          <p:cNvPr id="3" name="Metin Yer Tutucusu 2"/>
          <p:cNvSpPr>
            <a:spLocks noGrp="1"/>
          </p:cNvSpPr>
          <p:nvPr>
            <p:ph type="body" idx="1"/>
          </p:nvPr>
        </p:nvSpPr>
        <p:spPr>
          <a:xfrm>
            <a:off x="626226" y="1409497"/>
            <a:ext cx="7783484" cy="4376470"/>
          </a:xfrm>
        </p:spPr>
        <p:txBody>
          <a:bodyPr numCol="1"/>
          <a:lstStyle/>
          <a:p>
            <a:r>
              <a:rPr lang="tr-TR" dirty="0"/>
              <a:t>Çevre okuryazarlığı, çevresel zorlukları anlamak ve ele almak için gerekli bilgi, beceri ve eğilimleri kapsar [</a:t>
            </a:r>
            <a:r>
              <a:rPr lang="tr-TR" dirty="0" err="1"/>
              <a:t>Molavi</a:t>
            </a:r>
            <a:r>
              <a:rPr lang="tr-TR" dirty="0"/>
              <a:t> vd., 2017]. </a:t>
            </a:r>
            <a:endParaRPr lang="tr-TR" dirty="0" smtClean="0"/>
          </a:p>
          <a:p>
            <a:r>
              <a:rPr lang="tr-TR" dirty="0" smtClean="0"/>
              <a:t>Bu </a:t>
            </a:r>
            <a:r>
              <a:rPr lang="tr-TR" dirty="0"/>
              <a:t>okuryazarlığın önemli bir bileşeni, çevreyle ilgili bilimsel kavramlar konusunda sağlam bir temeldir</a:t>
            </a:r>
            <a:r>
              <a:rPr lang="tr-TR" dirty="0" smtClean="0"/>
              <a:t>.</a:t>
            </a:r>
          </a:p>
          <a:p>
            <a:r>
              <a:rPr lang="tr-TR" dirty="0" smtClean="0"/>
              <a:t>Örneğin</a:t>
            </a:r>
            <a:r>
              <a:rPr lang="tr-TR" dirty="0"/>
              <a:t>, iklim değişikliğini düşünün. İlkel bir anlayışa sahip bir kişi bunu hava modellerindeki bir dalgalanma olarak algılayabilir. </a:t>
            </a:r>
            <a:endParaRPr lang="tr-TR" dirty="0" smtClean="0"/>
          </a:p>
          <a:p>
            <a:r>
              <a:rPr lang="tr-TR" dirty="0" smtClean="0"/>
              <a:t>Ancak </a:t>
            </a:r>
            <a:r>
              <a:rPr lang="tr-TR" dirty="0"/>
              <a:t>bilimsel okuryazarlığı yüksek bir birey, küresel ısınmaya neden olan insan kaynaklı sera gazı emisyonlarının deniz seviyelerinin yükselmesine, buzulların erimesine ve hava düzeninde bozulmalara yol açtığını fark edecektir [NASA, 2023</a:t>
            </a:r>
            <a:r>
              <a:rPr lang="tr-TR" dirty="0" smtClean="0"/>
              <a:t>].</a:t>
            </a:r>
          </a:p>
          <a:p>
            <a:r>
              <a:rPr lang="tr-TR" dirty="0" smtClean="0"/>
              <a:t> </a:t>
            </a:r>
            <a:r>
              <a:rPr lang="tr-TR" dirty="0"/>
              <a:t>Bu bilimsel bilgi, iklim değişikliğine ilişkin daha incelikli ve acil bir algıyı teşvik etmektedir</a:t>
            </a:r>
            <a:endParaRPr lang="tr-TR" noProof="0" dirty="0"/>
          </a:p>
        </p:txBody>
      </p:sp>
      <p:sp>
        <p:nvSpPr>
          <p:cNvPr id="4" name="Dikdörtgen 3"/>
          <p:cNvSpPr/>
          <p:nvPr/>
        </p:nvSpPr>
        <p:spPr>
          <a:xfrm>
            <a:off x="9051294" y="5247825"/>
            <a:ext cx="1306768" cy="200055"/>
          </a:xfrm>
          <a:prstGeom prst="rect">
            <a:avLst/>
          </a:prstGeom>
        </p:spPr>
        <p:txBody>
          <a:bodyPr wrap="none">
            <a:spAutoFit/>
          </a:bodyPr>
          <a:lstStyle/>
          <a:p>
            <a:r>
              <a:rPr lang="tr-TR" sz="700" dirty="0"/>
              <a:t>https://bilimveutopya.com.tr/</a:t>
            </a:r>
          </a:p>
        </p:txBody>
      </p:sp>
    </p:spTree>
    <p:extLst>
      <p:ext uri="{BB962C8B-B14F-4D97-AF65-F5344CB8AC3E}">
        <p14:creationId xmlns:p14="http://schemas.microsoft.com/office/powerpoint/2010/main" val="223935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1534" y="290945"/>
            <a:ext cx="5275811" cy="1332017"/>
          </a:xfrm>
        </p:spPr>
        <p:txBody>
          <a:bodyPr>
            <a:normAutofit fontScale="90000"/>
          </a:bodyPr>
          <a:lstStyle/>
          <a:p>
            <a:pPr algn="ctr"/>
            <a:r>
              <a:rPr lang="tr-TR" dirty="0">
                <a:latin typeface="Bookman Old Style" pitchFamily="18" charset="0"/>
              </a:rPr>
              <a:t>Nüans ve </a:t>
            </a:r>
            <a:r>
              <a:rPr lang="tr-TR" dirty="0" err="1">
                <a:latin typeface="Bookman Old Style" pitchFamily="18" charset="0"/>
              </a:rPr>
              <a:t>Aciliyet</a:t>
            </a:r>
            <a:r>
              <a:rPr lang="tr-TR" dirty="0">
                <a:latin typeface="Bookman Old Style" pitchFamily="18" charset="0"/>
              </a:rPr>
              <a:t>: Bilimsel Okuryazarlığın Etkisi</a:t>
            </a:r>
            <a:endParaRPr lang="tr-TR" noProof="0" dirty="0">
              <a:latin typeface="Bookman Old Style" pitchFamily="18" charset="0"/>
            </a:endParaRPr>
          </a:p>
        </p:txBody>
      </p:sp>
      <p:sp>
        <p:nvSpPr>
          <p:cNvPr id="3" name="Metin Yer Tutucusu 2"/>
          <p:cNvSpPr>
            <a:spLocks noGrp="1"/>
          </p:cNvSpPr>
          <p:nvPr>
            <p:ph type="body" idx="1"/>
          </p:nvPr>
        </p:nvSpPr>
        <p:spPr>
          <a:xfrm>
            <a:off x="737061" y="1908261"/>
            <a:ext cx="4624648" cy="4376470"/>
          </a:xfrm>
        </p:spPr>
        <p:txBody>
          <a:bodyPr>
            <a:normAutofit/>
          </a:bodyPr>
          <a:lstStyle/>
          <a:p>
            <a:pPr algn="just"/>
            <a:r>
              <a:rPr lang="tr-TR" dirty="0"/>
              <a:t>Bilimsel anlayış düzeyi, çevresel sorunların tanımlanmasının yanı sıra algılanan </a:t>
            </a:r>
            <a:r>
              <a:rPr lang="tr-TR" dirty="0" err="1"/>
              <a:t>aciliyetlerini</a:t>
            </a:r>
            <a:r>
              <a:rPr lang="tr-TR" dirty="0"/>
              <a:t> de şekillendirir. Ormansızlaşma örneğini ele alalım; sınırlı bilgiye sahip biri ağaç kaybını fark edebilir, ancak daha güçlü bir bilimsel geçmişe sahip biri ormansızlaşmanın sonraki etkilerini de anlayacaktır. Bu daha derin anlayış, ormansızlaşmanın daha yaygın bir çevresel bozulmaya yol açmadan önce ele alınması gerektiğine dair bir </a:t>
            </a:r>
            <a:r>
              <a:rPr lang="tr-TR" dirty="0" err="1"/>
              <a:t>aciliyet</a:t>
            </a:r>
            <a:r>
              <a:rPr lang="tr-TR" dirty="0"/>
              <a:t> duygusu geliştirir.</a:t>
            </a:r>
            <a:endParaRPr lang="tr-TR" noProof="0" dirty="0"/>
          </a:p>
        </p:txBody>
      </p:sp>
      <p:sp>
        <p:nvSpPr>
          <p:cNvPr id="4" name="Başlık 1"/>
          <p:cNvSpPr txBox="1">
            <a:spLocks/>
          </p:cNvSpPr>
          <p:nvPr/>
        </p:nvSpPr>
        <p:spPr>
          <a:xfrm>
            <a:off x="5777345" y="484910"/>
            <a:ext cx="5275811" cy="125840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2900" dirty="0" smtClean="0">
                <a:latin typeface="Bookman Old Style" pitchFamily="18" charset="0"/>
              </a:rPr>
              <a:t>Görünenin Ötesinde: Gizli Çevresel Kaygıların Ortaya Çıkarılması</a:t>
            </a:r>
            <a:endParaRPr lang="tr-TR" sz="2900" dirty="0">
              <a:latin typeface="Bookman Old Style" pitchFamily="18" charset="0"/>
            </a:endParaRPr>
          </a:p>
        </p:txBody>
      </p:sp>
      <p:sp>
        <p:nvSpPr>
          <p:cNvPr id="6" name="Metin Yer Tutucusu 2"/>
          <p:cNvSpPr txBox="1">
            <a:spLocks/>
          </p:cNvSpPr>
          <p:nvPr/>
        </p:nvSpPr>
        <p:spPr>
          <a:xfrm>
            <a:off x="6102926" y="1904593"/>
            <a:ext cx="4950230" cy="4376470"/>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3F3F3F"/>
                </a:solidFill>
                <a:latin typeface="Calibri"/>
                <a:ea typeface="Calibri"/>
                <a:cs typeface="Calibri"/>
                <a:sym typeface="Calibri"/>
              </a:defRPr>
            </a:lvl9pPr>
          </a:lstStyle>
          <a:p>
            <a:pPr algn="just"/>
            <a:r>
              <a:rPr lang="tr-TR" dirty="0" smtClean="0"/>
              <a:t>Bilimsel okuryazarlık, yaygın olarak bilinen çevre sorunlarının ötesinde daha az bilinen sorunları tespit etme becerisi sağlar. Örneğin, plastik kirliliği önemli olsa da, çevre kimyası konusunda bilgili biri çevrede kalıcı organik kirleticilerin (KOK) varlığından da endişe duyabilir. Bu </a:t>
            </a:r>
            <a:r>
              <a:rPr lang="tr-TR" dirty="0" err="1" smtClean="0"/>
              <a:t>KOK'lar</a:t>
            </a:r>
            <a:r>
              <a:rPr lang="tr-TR" dirty="0" smtClean="0"/>
              <a:t> besin zincirinde birikerek yaban hayatı ve insanlar için ciddi sağlık riskleri oluşturabilir. Bu bilimsel farkındalık, daha geniş bir yelpazedeki konularda harekete geçilmesini teşvik eder.</a:t>
            </a:r>
            <a:endParaRPr lang="tr-TR" dirty="0"/>
          </a:p>
        </p:txBody>
      </p:sp>
    </p:spTree>
    <p:extLst>
      <p:ext uri="{BB962C8B-B14F-4D97-AF65-F5344CB8AC3E}">
        <p14:creationId xmlns:p14="http://schemas.microsoft.com/office/powerpoint/2010/main" val="3963539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4203</Words>
  <Application>Microsoft Office PowerPoint</Application>
  <PresentationFormat>Geniş ekran</PresentationFormat>
  <Paragraphs>395</Paragraphs>
  <Slides>41</Slides>
  <Notes>18</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41</vt:i4>
      </vt:variant>
    </vt:vector>
  </HeadingPairs>
  <TitlesOfParts>
    <vt:vector size="52" baseType="lpstr">
      <vt:lpstr>Roboto</vt:lpstr>
      <vt:lpstr>Calibri</vt:lpstr>
      <vt:lpstr>Cambria</vt:lpstr>
      <vt:lpstr>Wingdings</vt:lpstr>
      <vt:lpstr>Bookman Old Style</vt:lpstr>
      <vt:lpstr>Söhne</vt:lpstr>
      <vt:lpstr>Noto Sans Symbols</vt:lpstr>
      <vt:lpstr>Arial</vt:lpstr>
      <vt:lpstr>Courier New</vt:lpstr>
      <vt:lpstr>Times New Roman</vt:lpstr>
      <vt:lpstr>Rückblick</vt:lpstr>
      <vt:lpstr>GREENWORLD: Think Green for the World  Youth Education ERASMUS+  KA220 YOU - Strategic Partnerships for Youth Education Cooperation partnership </vt:lpstr>
      <vt:lpstr>Modül 2'nin Öğrenme Çıktıları</vt:lpstr>
      <vt:lpstr>Modülün Genel Görünümü</vt:lpstr>
      <vt:lpstr>Haydi Başlayalım!</vt:lpstr>
      <vt:lpstr> GİRİŞ</vt:lpstr>
      <vt:lpstr> Bölüm 1- Modül 2 Giriş: </vt:lpstr>
      <vt:lpstr>Bilgi Temelli Temalar</vt:lpstr>
      <vt:lpstr>Bilginin Gücü: Çevresel Zorlukların Şifresini Çözmek</vt:lpstr>
      <vt:lpstr>Nüans ve Aciliyet: Bilimsel Okuryazarlığın Etkisi</vt:lpstr>
      <vt:lpstr>PowerPoint Sunusu</vt:lpstr>
      <vt:lpstr>Tutumsal Temalar</vt:lpstr>
      <vt:lpstr>PowerPoint Sunusu</vt:lpstr>
      <vt:lpstr>PowerPoint Sunusu</vt:lpstr>
      <vt:lpstr>PowerPoint Sunusu</vt:lpstr>
      <vt:lpstr>Bireysel Etki Algısı</vt:lpstr>
      <vt:lpstr>İklim Değişikliği Eğitiminin Boyutları</vt:lpstr>
      <vt:lpstr>PowerPoint Sunusu</vt:lpstr>
      <vt:lpstr>Çevre Okuryazarlığı ve Çevre Sorunlarının Algılanması Konusunda Öğrencilere Yönelik Görevler</vt:lpstr>
      <vt:lpstr> Bölüm 2</vt:lpstr>
      <vt:lpstr>Kurumumuzda, şehrimizde veya ülkemizde, hatta partner ülkelerdeki en iyi uygulamalar</vt:lpstr>
      <vt:lpstr>PowerPoint Sunusu</vt:lpstr>
      <vt:lpstr>Gençlik Eğitiminde modülün önemi</vt:lpstr>
      <vt:lpstr>PowerPoint Sunusu</vt:lpstr>
      <vt:lpstr>Modül içeriğine yönelik uygulama faaliyetleri</vt:lpstr>
      <vt:lpstr>PowerPoint Sunusu</vt:lpstr>
      <vt:lpstr>PowerPoint Sunusu</vt:lpstr>
      <vt:lpstr>Yeşil Hafta Etkinlikleri - Sanat ve Spor</vt:lpstr>
      <vt:lpstr>Yeşil Hafta Etkinlikleri - Bilim, Coğrafya, Teknoloji ve BİT Bilimi, coğrafyayı, teknolojiyi ve BİT'i Yeşil Hafta'ya entegre edin: </vt:lpstr>
      <vt:lpstr>PowerPoint Sunusu</vt:lpstr>
      <vt:lpstr>ÇÖZÜM</vt:lpstr>
      <vt:lpstr>ÖĞRENİCİLER İÇİN GÖREVLER</vt:lpstr>
      <vt:lpstr> Videolar</vt:lpstr>
      <vt:lpstr>Videoların Konusu</vt:lpstr>
      <vt:lpstr>PowerPoint Sunusu</vt:lpstr>
      <vt:lpstr>PowerPoint Sunusu</vt:lpstr>
      <vt:lpstr>PowerPoint Sunusu</vt:lpstr>
      <vt:lpstr>Otomatik Kontrol</vt:lpstr>
      <vt:lpstr>PowerPoint Sunusu</vt:lpstr>
      <vt:lpstr>PowerPoint Sunusu</vt:lpstr>
      <vt:lpstr>Referanslar ve Bağlantılar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Baba</cp:lastModifiedBy>
  <cp:revision>71</cp:revision>
  <dcterms:created xsi:type="dcterms:W3CDTF">2020-11-17T09:39:06Z</dcterms:created>
  <dcterms:modified xsi:type="dcterms:W3CDTF">2024-05-16T21:25:31Z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