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379" r:id="rId8"/>
    <p:sldId id="380" r:id="rId9"/>
    <p:sldId id="381" r:id="rId10"/>
    <p:sldId id="382" r:id="rId11"/>
    <p:sldId id="383" r:id="rId12"/>
    <p:sldId id="264" r:id="rId13"/>
    <p:sldId id="306" r:id="rId14"/>
    <p:sldId id="314" r:id="rId15"/>
    <p:sldId id="384" r:id="rId16"/>
    <p:sldId id="385" r:id="rId17"/>
    <p:sldId id="386" r:id="rId18"/>
    <p:sldId id="387" r:id="rId19"/>
    <p:sldId id="315" r:id="rId20"/>
    <p:sldId id="277" r:id="rId21"/>
    <p:sldId id="278" r:id="rId22"/>
    <p:sldId id="279" r:id="rId23"/>
    <p:sldId id="286" r:id="rId24"/>
    <p:sldId id="289" r:id="rId25"/>
    <p:sldId id="388" r:id="rId26"/>
    <p:sldId id="394" r:id="rId27"/>
    <p:sldId id="294" r:id="rId28"/>
    <p:sldId id="393" r:id="rId29"/>
  </p:sldIdLst>
  <p:sldSz cx="12192000" cy="6858000"/>
  <p:notesSz cx="6858000" cy="9144000"/>
  <p:embeddedFontLs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94662" autoAdjust="0"/>
  </p:normalViewPr>
  <p:slideViewPr>
    <p:cSldViewPr snapToGrid="0">
      <p:cViewPr varScale="1">
        <p:scale>
          <a:sx n="80" d="100"/>
          <a:sy n="80" d="100"/>
        </p:scale>
        <p:origin x="547" y="48"/>
      </p:cViewPr>
      <p:guideLst>
        <p:guide orient="horz" pos="2160"/>
        <p:guide pos="3840"/>
      </p:guideLst>
    </p:cSldViewPr>
  </p:slideViewPr>
  <p:outlineViewPr>
    <p:cViewPr>
      <p:scale>
        <a:sx n="33" d="100"/>
        <a:sy n="33" d="100"/>
      </p:scale>
      <p:origin x="0" y="203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929531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217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364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266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818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87081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2">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3">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4">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e-greenworld.or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QlQ-MEZgRGY?feature=oembed" TargetMode="External"/><Relationship Id="rId6" Type="http://schemas.openxmlformats.org/officeDocument/2006/relationships/hyperlink" Target="https://www.theguardian.com/environment/ethical-living" TargetMode="External"/><Relationship Id="rId5" Type="http://schemas.openxmlformats.org/officeDocument/2006/relationships/hyperlink" Target="https://plato.stanford.edu/entries/ethics-environmental/" TargetMode="External"/><Relationship Id="rId4" Type="http://schemas.openxmlformats.org/officeDocument/2006/relationships/hyperlink" Target="https://m.youtube.com/watch?v=fKtxKkHnJp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tr-TR" sz="4400" b="1" smtClean="0">
                <a:solidFill>
                  <a:srgbClr val="004B3A"/>
                </a:solidFill>
              </a:rPr>
              <a:t>GREENWORLD: </a:t>
            </a:r>
            <a:r>
              <a:rPr lang="tr-TR" smtClean="0"/>
              <a:t>Think Green</a:t>
            </a:r>
            <a:br>
              <a:rPr lang="tr-TR" smtClean="0"/>
            </a:br>
            <a:r>
              <a:rPr lang="tr-TR" smtClean="0"/>
              <a:t>for the World</a:t>
            </a:r>
            <a:br>
              <a:rPr lang="tr-TR" smtClean="0"/>
            </a:br>
            <a:r>
              <a:rPr lang="tr-TR" smtClean="0"/>
              <a:t/>
            </a:r>
            <a:br>
              <a:rPr lang="tr-TR" smtClean="0"/>
            </a:br>
            <a:r>
              <a:rPr lang="tr-TR" sz="2700" smtClean="0"/>
              <a:t>Youth Education</a:t>
            </a:r>
            <a:br>
              <a:rPr lang="tr-TR" sz="2700" smtClean="0"/>
            </a:br>
            <a:r>
              <a:rPr lang="tr-TR" sz="2700" smtClean="0"/>
              <a:t>ERASMUS+</a:t>
            </a:r>
            <a:br>
              <a:rPr lang="tr-TR" sz="2700" smtClean="0"/>
            </a:br>
            <a:r>
              <a:rPr lang="tr-TR" sz="2700" smtClean="0"/>
              <a:t/>
            </a:r>
            <a:br>
              <a:rPr lang="tr-TR" sz="2700" smtClean="0"/>
            </a:br>
            <a:r>
              <a:rPr lang="tr-TR" sz="2200" smtClean="0"/>
              <a:t>KA220 YOU - Strategic Partnerships for Youth Education</a:t>
            </a:r>
            <a:br>
              <a:rPr lang="tr-TR" sz="2200" smtClean="0"/>
            </a:br>
            <a:r>
              <a:rPr lang="tr-TR" sz="2200" smtClean="0"/>
              <a:t>Cooperation partnership</a:t>
            </a:r>
            <a:r>
              <a:rPr lang="tr-TR" smtClean="0"/>
              <a:t/>
            </a:r>
            <a:br>
              <a:rPr lang="tr-TR" smtClean="0"/>
            </a:br>
            <a:endParaRPr lang="tr-TR"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tr-TR" b="1" i="1" smtClean="0"/>
              <a:t>Reference Number:</a:t>
            </a:r>
            <a:br>
              <a:rPr lang="tr-TR" b="1" i="1" smtClean="0"/>
            </a:br>
            <a:r>
              <a:rPr lang="tr-TR" smtClean="0"/>
              <a:t>2021-1-DE04-KA220-YOU-000029209</a:t>
            </a:r>
          </a:p>
          <a:p>
            <a:pPr marL="0" lvl="0" indent="0" algn="l" rtl="0">
              <a:lnSpc>
                <a:spcPct val="90000"/>
              </a:lnSpc>
              <a:spcBef>
                <a:spcPts val="1400"/>
              </a:spcBef>
              <a:spcAft>
                <a:spcPts val="0"/>
              </a:spcAft>
              <a:buSzPts val="1500"/>
              <a:buNone/>
            </a:pPr>
            <a:r>
              <a:rPr lang="tr-TR" b="1" smtClean="0"/>
              <a:t>Duration: </a:t>
            </a:r>
            <a:endParaRPr lang="tr-TR" smtClean="0"/>
          </a:p>
          <a:p>
            <a:pPr marL="0" lvl="0" indent="0" algn="l" rtl="0">
              <a:lnSpc>
                <a:spcPct val="90000"/>
              </a:lnSpc>
              <a:spcBef>
                <a:spcPts val="1400"/>
              </a:spcBef>
              <a:spcAft>
                <a:spcPts val="0"/>
              </a:spcAft>
              <a:buSzPts val="1500"/>
              <a:buNone/>
            </a:pPr>
            <a:r>
              <a:rPr lang="tr-TR" b="1" smtClean="0"/>
              <a:t>07.03.2022 to 07.03.2024 (24 months) </a:t>
            </a:r>
            <a:endParaRPr lang="tr-TR" smtClean="0"/>
          </a:p>
          <a:p>
            <a:pPr marL="0" lvl="0" indent="0" algn="l" rtl="0">
              <a:lnSpc>
                <a:spcPct val="90000"/>
              </a:lnSpc>
              <a:spcBef>
                <a:spcPts val="1400"/>
              </a:spcBef>
              <a:spcAft>
                <a:spcPts val="0"/>
              </a:spcAft>
              <a:buSzPts val="1500"/>
              <a:buNone/>
            </a:pPr>
            <a:endParaRPr lang="tr-TR" b="1" dirty="0"/>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dirty="0">
                <a:solidFill>
                  <a:srgbClr val="004B3A"/>
                </a:solidFill>
                <a:latin typeface="Calibri"/>
                <a:ea typeface="Calibri"/>
                <a:cs typeface="Calibri"/>
                <a:sym typeface="Calibri"/>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lvl="0">
              <a:spcBef>
                <a:spcPts val="1000"/>
              </a:spcBef>
              <a:buClr>
                <a:schemeClr val="accent1"/>
              </a:buClr>
              <a:buSzPct val="108108"/>
            </a:pPr>
            <a:r>
              <a:rPr lang="en-US" sz="3200" b="1" u="sng" dirty="0" err="1" smtClean="0">
                <a:solidFill>
                  <a:srgbClr val="595959"/>
                </a:solidFill>
                <a:latin typeface="Calibri"/>
                <a:ea typeface="Calibri"/>
                <a:cs typeface="Calibri"/>
                <a:sym typeface="Calibri"/>
              </a:rPr>
              <a:t>Modül</a:t>
            </a:r>
            <a:r>
              <a:rPr lang="en-US" sz="3200" b="1" u="sng" dirty="0" smtClean="0">
                <a:solidFill>
                  <a:srgbClr val="595959"/>
                </a:solidFill>
                <a:latin typeface="Calibri"/>
                <a:ea typeface="Calibri"/>
                <a:cs typeface="Calibri"/>
                <a:sym typeface="Calibri"/>
              </a:rPr>
              <a:t> </a:t>
            </a:r>
            <a:r>
              <a:rPr lang="tr-TR" sz="3200" b="1" u="sng" dirty="0" smtClean="0">
                <a:solidFill>
                  <a:srgbClr val="595959"/>
                </a:solidFill>
                <a:latin typeface="Calibri"/>
                <a:ea typeface="Calibri"/>
                <a:cs typeface="Calibri"/>
                <a:sym typeface="Calibri"/>
              </a:rPr>
              <a:t>1</a:t>
            </a:r>
            <a:r>
              <a:rPr lang="en-US" sz="3200" b="1" u="sng" dirty="0" smtClean="0">
                <a:solidFill>
                  <a:srgbClr val="595959"/>
                </a:solidFill>
                <a:latin typeface="Calibri"/>
                <a:ea typeface="Calibri"/>
                <a:cs typeface="Calibri"/>
                <a:sym typeface="Calibri"/>
              </a:rPr>
              <a:t>:</a:t>
            </a:r>
            <a:r>
              <a:rPr lang="en-US" sz="3200" b="1" i="0" u="none" strike="noStrike" cap="none" dirty="0">
                <a:solidFill>
                  <a:srgbClr val="595959"/>
                </a:solidFill>
                <a:latin typeface="Calibri"/>
                <a:ea typeface="Calibri"/>
                <a:cs typeface="Calibri"/>
                <a:sym typeface="Calibri"/>
              </a:rPr>
              <a:t/>
            </a:r>
            <a:br>
              <a:rPr lang="en-US" sz="3200" b="1" i="0" u="none" strike="noStrike" cap="none" dirty="0">
                <a:solidFill>
                  <a:srgbClr val="595959"/>
                </a:solidFill>
                <a:latin typeface="Calibri"/>
                <a:ea typeface="Calibri"/>
                <a:cs typeface="Calibri"/>
                <a:sym typeface="Calibri"/>
              </a:rPr>
            </a:br>
            <a:endParaRPr lang="tr-TR" sz="3200" b="1" i="0" u="none" strike="noStrike" cap="none" dirty="0" smtClean="0">
              <a:solidFill>
                <a:srgbClr val="595959"/>
              </a:solidFill>
              <a:latin typeface="Calibri"/>
              <a:ea typeface="Calibri"/>
              <a:cs typeface="Calibri"/>
              <a:sym typeface="Calibri"/>
            </a:endParaRPr>
          </a:p>
          <a:p>
            <a:pPr lvl="0">
              <a:spcBef>
                <a:spcPts val="1000"/>
              </a:spcBef>
              <a:buClr>
                <a:schemeClr val="accent1"/>
              </a:buClr>
              <a:buSzPct val="108108"/>
            </a:pPr>
            <a:r>
              <a:rPr lang="da-DK" sz="3200" dirty="0">
                <a:ln w="0">
                  <a:solidFill>
                    <a:schemeClr val="accent6">
                      <a:lumMod val="75000"/>
                    </a:schemeClr>
                  </a:solidFill>
                </a:ln>
                <a:solidFill>
                  <a:schemeClr val="tx1"/>
                </a:solidFill>
                <a:effectLst>
                  <a:outerShdw blurRad="38100" dist="19050" dir="2700000" algn="tl" rotWithShape="0">
                    <a:schemeClr val="dk1">
                      <a:alpha val="40000"/>
                    </a:schemeClr>
                  </a:outerShdw>
                </a:effectLst>
              </a:rPr>
              <a:t>Çevre eğitiminde etik ve estetik değerler</a:t>
            </a:r>
            <a:endParaRPr lang="en-US" sz="2600" b="1" i="0" u="none" strike="noStrike" cap="none" dirty="0">
              <a:solidFill>
                <a:srgbClr val="595959"/>
              </a:solidFill>
              <a:latin typeface="Calibri"/>
              <a:ea typeface="Calibri"/>
              <a:cs typeface="Calibri"/>
              <a:sym typeface="Calibri"/>
            </a:endParaRPr>
          </a:p>
        </p:txBody>
      </p:sp>
      <p:pic>
        <p:nvPicPr>
          <p:cNvPr id="125" name="Google Shape;125;p1"/>
          <p:cNvPicPr preferRelativeResize="0"/>
          <p:nvPr/>
        </p:nvPicPr>
        <p:blipFill rotWithShape="1">
          <a:blip r:embed="rId3">
            <a:alphaModFix/>
          </a:blip>
          <a:srcRect/>
          <a:stretch/>
        </p:blipFill>
        <p:spPr>
          <a:xfrm>
            <a:off x="9286226" y="594359"/>
            <a:ext cx="2286000" cy="2011840"/>
          </a:xfrm>
          <a:prstGeom prst="rect">
            <a:avLst/>
          </a:prstGeom>
          <a:noFill/>
          <a:ln>
            <a:noFill/>
          </a:ln>
        </p:spPr>
      </p:pic>
      <p:pic>
        <p:nvPicPr>
          <p:cNvPr id="7" name="Picture 25"/>
          <p:cNvPicPr>
            <a:picLocks noChangeAspect="1" noChangeArrowheads="1"/>
          </p:cNvPicPr>
          <p:nvPr/>
        </p:nvPicPr>
        <p:blipFill>
          <a:blip r:embed="rId4"/>
          <a:srcRect/>
          <a:stretch>
            <a:fillRect/>
          </a:stretch>
        </p:blipFill>
        <p:spPr bwMode="auto">
          <a:xfrm>
            <a:off x="8892845" y="4551919"/>
            <a:ext cx="3057525" cy="1076325"/>
          </a:xfrm>
          <a:prstGeom prst="rect">
            <a:avLst/>
          </a:prstGeom>
          <a:noFill/>
          <a:ln w="9525">
            <a:noFill/>
            <a:miter lim="800000"/>
            <a:headEnd/>
            <a:tailEnd/>
          </a:ln>
          <a:effectLst/>
        </p:spPr>
      </p:pic>
      <p:sp>
        <p:nvSpPr>
          <p:cNvPr id="2" name="Dikdörtgen 1"/>
          <p:cNvSpPr/>
          <p:nvPr/>
        </p:nvSpPr>
        <p:spPr>
          <a:xfrm>
            <a:off x="4598777" y="5749344"/>
            <a:ext cx="5591595" cy="307777"/>
          </a:xfrm>
          <a:prstGeom prst="rect">
            <a:avLst/>
          </a:prstGeom>
        </p:spPr>
        <p:txBody>
          <a:bodyPr wrap="none">
            <a:spAutoFit/>
          </a:bodyPr>
          <a:lstStyle/>
          <a:p>
            <a:r>
              <a:rPr lang="en-GB" i="1" dirty="0">
                <a:latin typeface="Calibri" panose="020F0502020204030204" pitchFamily="34" charset="0"/>
                <a:ea typeface="Calibri" panose="020F0502020204030204" pitchFamily="34" charset="0"/>
                <a:cs typeface="Calibri" panose="020F0502020204030204" pitchFamily="34" charset="0"/>
              </a:rPr>
              <a:t>For more details visit our official website</a:t>
            </a:r>
            <a:r>
              <a:rPr lang="tr-TR" i="1" dirty="0">
                <a:latin typeface="Calibri" panose="020F0502020204030204" pitchFamily="34" charset="0"/>
                <a:ea typeface="Calibri" panose="020F0502020204030204" pitchFamily="34" charset="0"/>
                <a:cs typeface="Calibri" panose="020F0502020204030204" pitchFamily="34" charset="0"/>
              </a:rPr>
              <a:t>:</a:t>
            </a:r>
            <a:r>
              <a:rPr lang="tr-TR" dirty="0">
                <a:latin typeface="Calibri" panose="020F0502020204030204" pitchFamily="34" charset="0"/>
                <a:ea typeface="Calibri" panose="020F0502020204030204" pitchFamily="34" charset="0"/>
                <a:cs typeface="Calibri" panose="020F0502020204030204" pitchFamily="34" charset="0"/>
              </a:rPr>
              <a:t> </a:t>
            </a:r>
            <a:r>
              <a:rPr lang="tr-TR"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https://www.e-greenworld.org</a:t>
            </a:r>
            <a:r>
              <a:rPr lang="tr-TR" u="sng" dirty="0" smtClean="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a:t>
            </a:r>
            <a:r>
              <a:rPr lang="tr-TR" u="sng" dirty="0" smtClean="0">
                <a:solidFill>
                  <a:srgbClr val="0563C1"/>
                </a:solidFill>
                <a:latin typeface="Calibri" panose="020F0502020204030204" pitchFamily="34" charset="0"/>
                <a:ea typeface="Calibri" panose="020F0502020204030204" pitchFamily="34" charset="0"/>
                <a:cs typeface="Calibri" panose="020F0502020204030204" pitchFamily="34" charset="0"/>
              </a:rPr>
              <a:t> </a:t>
            </a:r>
            <a:r>
              <a:rPr lang="tr-TR" dirty="0" smtClean="0">
                <a:latin typeface="Calibri" panose="020F0502020204030204" pitchFamily="34" charset="0"/>
                <a:ea typeface="Calibri" panose="020F0502020204030204" pitchFamily="34" charset="0"/>
                <a:cs typeface="Calibri" panose="020F0502020204030204" pitchFamily="34" charset="0"/>
              </a:rPr>
              <a:t> </a:t>
            </a:r>
            <a:endParaRPr lang="tr-T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Estetik Takdirin Gücü</a:t>
            </a:r>
            <a:endParaRPr lang="tr-TR" dirty="0"/>
          </a:p>
        </p:txBody>
      </p:sp>
      <p:sp>
        <p:nvSpPr>
          <p:cNvPr id="3" name="Metin Yer Tutucusu 2"/>
          <p:cNvSpPr>
            <a:spLocks noGrp="1"/>
          </p:cNvSpPr>
          <p:nvPr>
            <p:ph type="body" idx="1"/>
          </p:nvPr>
        </p:nvSpPr>
        <p:spPr>
          <a:xfrm>
            <a:off x="1087755" y="1464049"/>
            <a:ext cx="10058400" cy="4376470"/>
          </a:xfrm>
        </p:spPr>
        <p:txBody>
          <a:bodyPr>
            <a:normAutofit/>
          </a:bodyPr>
          <a:lstStyle/>
          <a:p>
            <a:r>
              <a:rPr lang="tr-TR" dirty="0" smtClean="0"/>
              <a:t>Çevre eğitimi, çevrenin güzelliğini vurgulayarak çevreye estetik bir bakış açısını teşvik eder.</a:t>
            </a:r>
          </a:p>
          <a:p>
            <a:pPr algn="just"/>
            <a:r>
              <a:rPr lang="tr-TR" dirty="0" smtClean="0"/>
              <a:t>Çevre eğitimi aynı zamanda doğanın estetik değerini vurgulayarak çevreye yönelik estetik bir bakış açısının geliştirilmesine öncelik verir. Bu, bireyleri doğal yaşamın güzelliği ve çeşitliliği için estetik bir takdir geliştirmeye teşvik eder. Johnson ve Smith (2020) tarafından yapılan çalışmalar, çevre estetiğinin bireylerin çevresel duyarlılık düzeylerini artırdığını ve doğal çevre için derin bir takdire yol açtığını göstermektedir.</a:t>
            </a:r>
          </a:p>
          <a:p>
            <a:pPr algn="just"/>
            <a:r>
              <a:rPr lang="tr-TR" dirty="0"/>
              <a:t>	</a:t>
            </a:r>
            <a:r>
              <a:rPr lang="tr-TR" dirty="0" smtClean="0"/>
              <a:t>Bu bağlamda, bu modül etik ve estetik değerlerin çevre eğitimine nasıl entegre edilebileceğini ve bu entegrasyonun bireylerin çevresel tutumlarını nasıl etkileyebileceğini araştıracaktır. Bu inceleme, çevre eğitiminin yalnızca bilgi edinmeye değil, aynı zamanda öğrencilerde çevreye ilişkin etik ve estetik bir anlayışın gelişmesine nasıl katkıda bulunduğuna dair daha derin bir anlayış kazanmamızı sağlayacaktır.</a:t>
            </a:r>
            <a:endParaRPr lang="tr-TR" dirty="0"/>
          </a:p>
        </p:txBody>
      </p:sp>
    </p:spTree>
    <p:extLst>
      <p:ext uri="{BB962C8B-B14F-4D97-AF65-F5344CB8AC3E}">
        <p14:creationId xmlns:p14="http://schemas.microsoft.com/office/powerpoint/2010/main" val="38568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Etik ve Estetiğin Bütünleştirilmesi</a:t>
            </a:r>
          </a:p>
        </p:txBody>
      </p:sp>
      <p:sp>
        <p:nvSpPr>
          <p:cNvPr id="3" name="Metin Yer Tutucusu 2"/>
          <p:cNvSpPr>
            <a:spLocks noGrp="1"/>
          </p:cNvSpPr>
          <p:nvPr>
            <p:ph type="body" idx="1"/>
          </p:nvPr>
        </p:nvSpPr>
        <p:spPr>
          <a:xfrm>
            <a:off x="726510" y="1492624"/>
            <a:ext cx="10429170" cy="4376470"/>
          </a:xfrm>
        </p:spPr>
        <p:txBody>
          <a:bodyPr>
            <a:normAutofit/>
          </a:bodyPr>
          <a:lstStyle/>
          <a:p>
            <a:r>
              <a:rPr lang="tr-TR" dirty="0" smtClean="0"/>
              <a:t>Doğanın estetik değeri sadece görsel çekiciliği aşar; insanlar ve doğal dünya arasında derin bir duygusal bağın temelini oluşturur ve çevre etiğinde merkezi bir rol oynar (</a:t>
            </a:r>
            <a:r>
              <a:rPr lang="tr-TR" dirty="0" err="1" smtClean="0"/>
              <a:t>Kellert</a:t>
            </a:r>
            <a:r>
              <a:rPr lang="tr-TR" dirty="0" smtClean="0"/>
              <a:t> &amp; Wilson, 1993). Bu içsel güzellik, bireylerde hayranlık, sevgi ve nihayetinde doğaya saygı geliştirme gücüne sahiptir (</a:t>
            </a:r>
            <a:r>
              <a:rPr lang="tr-TR" dirty="0" err="1" smtClean="0"/>
              <a:t>Gould</a:t>
            </a:r>
            <a:r>
              <a:rPr lang="tr-TR" dirty="0" smtClean="0"/>
              <a:t>, 1989).</a:t>
            </a:r>
          </a:p>
          <a:p>
            <a:r>
              <a:rPr lang="tr-TR" dirty="0" smtClean="0"/>
              <a:t>Etik ve estetiği çevre eğitimine nasıl entegre edebileceğinizi keşfedebilirsiniz.</a:t>
            </a:r>
          </a:p>
          <a:p>
            <a:pPr>
              <a:buFont typeface="Wingdings" panose="05000000000000000000" pitchFamily="2" charset="2"/>
              <a:buChar char="v"/>
            </a:pPr>
            <a:r>
              <a:rPr lang="tr-TR" dirty="0" smtClean="0"/>
              <a:t>Bu entegrasyonu anlamak, eğitimin nasıl olduğunu görmemize yardımcı olur:</a:t>
            </a:r>
          </a:p>
          <a:p>
            <a:pPr>
              <a:buFont typeface="Wingdings" panose="05000000000000000000" pitchFamily="2" charset="2"/>
              <a:buChar char="v"/>
            </a:pPr>
            <a:r>
              <a:rPr lang="tr-TR" dirty="0" smtClean="0"/>
              <a:t>Bilgi edinmenin ötesine geçer</a:t>
            </a:r>
          </a:p>
          <a:p>
            <a:pPr>
              <a:buFont typeface="Wingdings" panose="05000000000000000000" pitchFamily="2" charset="2"/>
              <a:buChar char="v"/>
            </a:pPr>
            <a:r>
              <a:rPr lang="tr-TR" dirty="0" smtClean="0"/>
              <a:t>Çevreye ilişkin etik ve estetik bir anlayış geliştirir.</a:t>
            </a:r>
          </a:p>
          <a:p>
            <a:r>
              <a:rPr lang="tr-TR" dirty="0" smtClean="0"/>
              <a:t>Çevre eğitimi, etik ve estetiği bir araya getirerek bireyleri çevrenin sorumlu bekçileri olmaları için güçlendirir.</a:t>
            </a:r>
            <a:endParaRPr lang="tr-TR" dirty="0"/>
          </a:p>
        </p:txBody>
      </p:sp>
    </p:spTree>
    <p:extLst>
      <p:ext uri="{BB962C8B-B14F-4D97-AF65-F5344CB8AC3E}">
        <p14:creationId xmlns:p14="http://schemas.microsoft.com/office/powerpoint/2010/main" val="3872420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1027288" y="184080"/>
            <a:ext cx="8990308" cy="806116"/>
          </a:xfrm>
          <a:prstGeom prst="rect">
            <a:avLst/>
          </a:prstGeom>
          <a:noFill/>
          <a:ln>
            <a:noFill/>
          </a:ln>
        </p:spPr>
        <p:txBody>
          <a:bodyPr spcFirstLastPara="1" wrap="square" lIns="91425" tIns="45700" rIns="91425" bIns="45700" anchor="b" anchorCtr="0">
            <a:normAutofit/>
          </a:bodyPr>
          <a:lstStyle/>
          <a:p>
            <a:pPr lvl="0">
              <a:buClr>
                <a:srgbClr val="2A4F1C"/>
              </a:buClr>
            </a:pPr>
            <a:r>
              <a:rPr lang="tr-TR" dirty="0">
                <a:solidFill>
                  <a:srgbClr val="2A4F1C"/>
                </a:solidFill>
                <a:latin typeface="Arial"/>
                <a:ea typeface="Arial"/>
                <a:cs typeface="Arial"/>
                <a:sym typeface="Arial"/>
              </a:rPr>
              <a:t>Öğrenicilerin Görevleri</a:t>
            </a:r>
            <a:endParaRPr lang="tr-TR" dirty="0">
              <a:solidFill>
                <a:srgbClr val="2A4F1C"/>
              </a:solidFill>
              <a:latin typeface="Arial"/>
              <a:ea typeface="Arial"/>
              <a:cs typeface="Arial"/>
            </a:endParaRPr>
          </a:p>
        </p:txBody>
      </p:sp>
      <p:sp>
        <p:nvSpPr>
          <p:cNvPr id="204" name="Google Shape;204;p8"/>
          <p:cNvSpPr txBox="1">
            <a:spLocks noGrp="1"/>
          </p:cNvSpPr>
          <p:nvPr>
            <p:ph type="body" idx="1"/>
          </p:nvPr>
        </p:nvSpPr>
        <p:spPr>
          <a:xfrm>
            <a:off x="1396381" y="1819729"/>
            <a:ext cx="9588554" cy="4407272"/>
          </a:xfrm>
          <a:prstGeom prst="rect">
            <a:avLst/>
          </a:prstGeom>
          <a:noFill/>
          <a:ln>
            <a:noFill/>
          </a:ln>
        </p:spPr>
        <p:txBody>
          <a:bodyPr spcFirstLastPara="1" wrap="square" lIns="0" tIns="45700" rIns="0" bIns="45700" anchor="t" anchorCtr="0">
            <a:noAutofit/>
          </a:bodyPr>
          <a:lstStyle/>
          <a:p>
            <a:pPr marL="0" lvl="0" indent="0" algn="just">
              <a:spcBef>
                <a:spcPts val="0"/>
              </a:spcBef>
              <a:buSzPts val="2000"/>
              <a:buNone/>
            </a:pPr>
            <a:r>
              <a:rPr lang="tr-TR" sz="1800" dirty="0">
                <a:solidFill>
                  <a:srgbClr val="2A4F1C"/>
                </a:solidFill>
              </a:rPr>
              <a:t>Çevre okuryazarlığı el kitabını ve bölümlerini okurken, </a:t>
            </a:r>
            <a:r>
              <a:rPr lang="tr-TR" sz="1800" dirty="0" smtClean="0">
                <a:solidFill>
                  <a:srgbClr val="2A4F1C"/>
                </a:solidFill>
              </a:rPr>
              <a:t>öğreniciler </a:t>
            </a:r>
            <a:r>
              <a:rPr lang="tr-TR" sz="1800" dirty="0">
                <a:solidFill>
                  <a:srgbClr val="2A4F1C"/>
                </a:solidFill>
              </a:rPr>
              <a:t>şunları </a:t>
            </a:r>
            <a:r>
              <a:rPr lang="tr-TR" sz="1800" dirty="0" smtClean="0">
                <a:solidFill>
                  <a:srgbClr val="2A4F1C"/>
                </a:solidFill>
              </a:rPr>
              <a:t>yapmalıdır.</a:t>
            </a:r>
          </a:p>
          <a:p>
            <a:pPr>
              <a:buFont typeface="Wingdings" panose="05000000000000000000" pitchFamily="2" charset="2"/>
              <a:buChar char="v"/>
            </a:pPr>
            <a:r>
              <a:rPr lang="tr-TR" sz="1800" dirty="0"/>
              <a:t>Doğa için beyin fırtınası yapın, bilgi ile etik/estetik yaklaşımı </a:t>
            </a:r>
            <a:r>
              <a:rPr lang="tr-TR" sz="1800" dirty="0" smtClean="0"/>
              <a:t>tartışmalı, </a:t>
            </a:r>
            <a:endParaRPr lang="tr-TR" sz="1800" dirty="0" smtClean="0"/>
          </a:p>
          <a:p>
            <a:pPr>
              <a:buFont typeface="Wingdings" panose="05000000000000000000" pitchFamily="2" charset="2"/>
              <a:buChar char="v"/>
            </a:pPr>
            <a:r>
              <a:rPr lang="tr-TR" sz="1800" dirty="0" smtClean="0"/>
              <a:t>Gerçek </a:t>
            </a:r>
            <a:r>
              <a:rPr lang="tr-TR" sz="1800" dirty="0"/>
              <a:t>dünya sorunlarını her üç açıdan da (ekolojik, etik, estetik) analiz </a:t>
            </a:r>
            <a:r>
              <a:rPr lang="tr-TR" sz="1800" dirty="0" smtClean="0"/>
              <a:t>etmeli, </a:t>
            </a:r>
          </a:p>
          <a:p>
            <a:pPr>
              <a:buFont typeface="Wingdings" panose="05000000000000000000" pitchFamily="2" charset="2"/>
              <a:buChar char="v"/>
            </a:pPr>
            <a:r>
              <a:rPr lang="tr-TR" sz="1800" dirty="0" smtClean="0"/>
              <a:t> Çevre </a:t>
            </a:r>
            <a:r>
              <a:rPr lang="tr-TR" sz="1800" dirty="0"/>
              <a:t>ile ilgili etik ikilemleri </a:t>
            </a:r>
            <a:r>
              <a:rPr lang="tr-TR" sz="1800" dirty="0" smtClean="0"/>
              <a:t>tartışmalı, </a:t>
            </a:r>
            <a:endParaRPr lang="tr-TR" sz="1800" dirty="0" smtClean="0"/>
          </a:p>
          <a:p>
            <a:pPr>
              <a:buFont typeface="Wingdings" panose="05000000000000000000" pitchFamily="2" charset="2"/>
              <a:buChar char="v"/>
            </a:pPr>
            <a:r>
              <a:rPr lang="tr-TR" sz="1800" dirty="0" smtClean="0"/>
              <a:t>Doğanın </a:t>
            </a:r>
            <a:r>
              <a:rPr lang="tr-TR" sz="1800" dirty="0"/>
              <a:t>güzelliğinden ilham alarak sanat </a:t>
            </a:r>
            <a:r>
              <a:rPr lang="tr-TR" sz="1800" dirty="0" smtClean="0"/>
              <a:t>üretmeli veya </a:t>
            </a:r>
            <a:r>
              <a:rPr lang="tr-TR" sz="1800" dirty="0"/>
              <a:t>fotoğraf </a:t>
            </a:r>
            <a:r>
              <a:rPr lang="tr-TR" sz="1800" dirty="0" smtClean="0"/>
              <a:t>çekmeli, </a:t>
            </a:r>
            <a:endParaRPr lang="tr-TR" sz="1800" dirty="0" smtClean="0"/>
          </a:p>
          <a:p>
            <a:pPr>
              <a:buFont typeface="Wingdings" panose="05000000000000000000" pitchFamily="2" charset="2"/>
              <a:buChar char="v"/>
            </a:pPr>
            <a:r>
              <a:rPr lang="tr-TR" sz="1800" dirty="0" smtClean="0"/>
              <a:t>Eğitimde </a:t>
            </a:r>
            <a:r>
              <a:rPr lang="tr-TR" sz="1800" dirty="0"/>
              <a:t>etik ve estetiğin entegrasyonu üzerine bir vaka çalışmasını </a:t>
            </a:r>
            <a:r>
              <a:rPr lang="tr-TR" sz="1800" dirty="0" smtClean="0"/>
              <a:t>analiz etmeliler.</a:t>
            </a:r>
            <a:endParaRPr lang="tr-TR" sz="1800" dirty="0"/>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dirty="0" smtClean="0">
                <a:solidFill>
                  <a:schemeClr val="lt1"/>
                </a:solidFill>
              </a:rPr>
              <a:t>GÖREV</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135380" y="2020165"/>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dirty="0" smtClean="0">
                <a:solidFill>
                  <a:srgbClr val="FFFF00"/>
                </a:solidFill>
              </a:rPr>
              <a:t/>
            </a:r>
            <a:br>
              <a:rPr lang="tr-TR" dirty="0" smtClean="0">
                <a:solidFill>
                  <a:srgbClr val="FFFF00"/>
                </a:solidFill>
              </a:rPr>
            </a:br>
            <a:r>
              <a:rPr lang="tr-TR" sz="4400" dirty="0" smtClean="0">
                <a:solidFill>
                  <a:schemeClr val="tx1"/>
                </a:solidFill>
              </a:rPr>
              <a:t>Bölüm 2 </a:t>
            </a:r>
            <a:br>
              <a:rPr lang="tr-TR" sz="4400" dirty="0" smtClean="0">
                <a:solidFill>
                  <a:schemeClr val="tx1"/>
                </a:solidFill>
              </a:rPr>
            </a:br>
            <a:r>
              <a:rPr lang="tr-TR" sz="3600" dirty="0">
                <a:solidFill>
                  <a:schemeClr val="tx1"/>
                </a:solidFill>
              </a:rPr>
              <a:t>Çevre Etiği: Doğa ile İlişkimiz</a:t>
            </a:r>
            <a:endParaRPr lang="tr-TR" sz="4400" b="1" dirty="0">
              <a:solidFill>
                <a:schemeClr val="tx1"/>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dirty="0" smtClean="0"/>
              <a:t>Çevre Etiği: Doğa ile daha derin bir bağ kurmak</a:t>
            </a:r>
            <a:endParaRPr lang="tr-T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352601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40080" y="1627375"/>
            <a:ext cx="10515600" cy="4516737"/>
          </a:xfrm>
          <a:prstGeom prst="rect">
            <a:avLst/>
          </a:prstGeom>
          <a:noFill/>
          <a:ln>
            <a:noFill/>
          </a:ln>
        </p:spPr>
        <p:txBody>
          <a:bodyPr spcFirstLastPara="1" wrap="square" lIns="0" tIns="45700" rIns="0" bIns="45700" anchor="t" anchorCtr="0">
            <a:normAutofit/>
          </a:bodyPr>
          <a:lstStyle/>
          <a:p>
            <a:pPr marL="0" lvl="0" indent="0">
              <a:lnSpc>
                <a:spcPct val="120000"/>
              </a:lnSpc>
              <a:spcBef>
                <a:spcPts val="0"/>
              </a:spcBef>
              <a:buSzPts val="3500"/>
              <a:buNone/>
            </a:pPr>
            <a:r>
              <a:rPr lang="tr-TR" sz="2400" dirty="0"/>
              <a:t>Çevre etiği, insanlar ve çevre arasındaki karmaşık ilişkiyi araştırır. Doğanın değeri ve ona karşı sorumluluğumuz hakkında sorular sorar. Bu sunum, daha sürdürülebilir bir geleceği nasıl teşvik edebileceğimizi anlamamıza yardımcı olarak çevre etiğindeki farklı yaklaşımları incelemektedir.</a:t>
            </a:r>
            <a:endParaRPr lang="tr-TR" sz="2400" dirty="0">
              <a:solidFill>
                <a:schemeClr val="accent1"/>
              </a:solidFill>
            </a:endParaRP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en-US" sz="3200" b="1" dirty="0" err="1"/>
              <a:t>Çevre</a:t>
            </a:r>
            <a:r>
              <a:rPr lang="en-US" sz="3200" b="1" dirty="0"/>
              <a:t> </a:t>
            </a:r>
            <a:r>
              <a:rPr lang="en-US" sz="3200" b="1" dirty="0" err="1"/>
              <a:t>Etiği</a:t>
            </a:r>
            <a:r>
              <a:rPr lang="en-US" sz="3200" b="1" dirty="0"/>
              <a:t>: </a:t>
            </a:r>
            <a:r>
              <a:rPr lang="en-US" sz="3200" b="1" dirty="0" err="1"/>
              <a:t>Doğa</a:t>
            </a:r>
            <a:r>
              <a:rPr lang="en-US" sz="3200" b="1" dirty="0"/>
              <a:t> </a:t>
            </a:r>
            <a:r>
              <a:rPr lang="en-US" sz="3200" b="1" dirty="0" err="1"/>
              <a:t>ile</a:t>
            </a:r>
            <a:r>
              <a:rPr lang="en-US" sz="3200" b="1" dirty="0"/>
              <a:t> </a:t>
            </a:r>
            <a:r>
              <a:rPr lang="en-US" sz="3200" b="1" dirty="0" err="1"/>
              <a:t>İlişkimiz</a:t>
            </a:r>
            <a:endParaRPr sz="3200" b="1" i="0" u="none" strike="noStrike" cap="none" dirty="0">
              <a:solidFill>
                <a:srgbClr val="2A4F1C"/>
              </a:solidFill>
              <a:latin typeface="Calibri"/>
              <a:ea typeface="Calibri"/>
              <a:cs typeface="Calibri"/>
              <a:sym typeface="Calibri"/>
            </a:endParaRPr>
          </a:p>
        </p:txBody>
      </p:sp>
    </p:spTree>
    <p:extLst>
      <p:ext uri="{BB962C8B-B14F-4D97-AF65-F5344CB8AC3E}">
        <p14:creationId xmlns:p14="http://schemas.microsoft.com/office/powerpoint/2010/main" val="70898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 Değerler Yelpazesi: </a:t>
            </a:r>
            <a:r>
              <a:rPr lang="tr-TR" dirty="0" err="1"/>
              <a:t>Antroposentrizm</a:t>
            </a:r>
            <a:r>
              <a:rPr lang="tr-TR" dirty="0"/>
              <a:t> ve </a:t>
            </a:r>
            <a:r>
              <a:rPr lang="tr-TR" dirty="0" err="1"/>
              <a:t>Ekosentrizm</a:t>
            </a:r>
            <a:endParaRPr lang="tr-TR" dirty="0"/>
          </a:p>
        </p:txBody>
      </p:sp>
      <p:sp>
        <p:nvSpPr>
          <p:cNvPr id="3" name="Metin Yer Tutucusu 2"/>
          <p:cNvSpPr>
            <a:spLocks noGrp="1"/>
          </p:cNvSpPr>
          <p:nvPr>
            <p:ph type="body" idx="1"/>
          </p:nvPr>
        </p:nvSpPr>
        <p:spPr/>
        <p:txBody>
          <a:bodyPr>
            <a:normAutofit/>
          </a:bodyPr>
          <a:lstStyle/>
          <a:p>
            <a:r>
              <a:rPr lang="tr-TR" b="1" dirty="0"/>
              <a:t>İnsan merkezcilik: </a:t>
            </a:r>
            <a:r>
              <a:rPr lang="tr-TR" dirty="0"/>
              <a:t>Bu yaklaşım doğayı öncelikle insan yararı için değerli görür. İnsanlar, kaynakları akıllıca kullanmakla görevlendirilmiş görevliler olarak görülür. Bu yaklaşım, doğanın insan yararı için sadece bir araç olduğunu iddia eder. Doğanın değeri, insan ihtiyaçlarını karşılama kapasitesine bağlıdır. Bu açıdan bakıldığında çevre etiği, insan merkezli bir bakış açısını benimser.</a:t>
            </a:r>
            <a:endParaRPr lang="tr-TR" dirty="0" smtClean="0"/>
          </a:p>
          <a:p>
            <a:r>
              <a:rPr lang="tr-TR" b="1" dirty="0" err="1"/>
              <a:t>Ekosentrizm</a:t>
            </a:r>
            <a:r>
              <a:rPr lang="tr-TR" b="1" dirty="0"/>
              <a:t>: </a:t>
            </a:r>
            <a:r>
              <a:rPr lang="tr-TR" dirty="0" err="1"/>
              <a:t>Ekosentrik</a:t>
            </a:r>
            <a:r>
              <a:rPr lang="tr-TR" dirty="0"/>
              <a:t> yaklaşım, doğanın kendi içinde bir değere sahip olduğunu ve insan dışı varlıkların bir parçası olduğunu ileri sürer. Bu bakış açısı ekosistemlerin bütünlüğünü vurgular ve doğanın sadece insanların değil tüm canlıların yaşam alanını temsil ettiğini kabul </a:t>
            </a:r>
            <a:r>
              <a:rPr lang="tr-TR" dirty="0" smtClean="0"/>
              <a:t>eder.</a:t>
            </a:r>
          </a:p>
          <a:p>
            <a:r>
              <a:rPr lang="tr-TR" b="1" i="1" dirty="0" smtClean="0"/>
              <a:t>Örnekler</a:t>
            </a:r>
            <a:endParaRPr lang="tr-TR" b="1" dirty="0" smtClean="0"/>
          </a:p>
          <a:p>
            <a:pPr>
              <a:buFont typeface="Wingdings" pitchFamily="2" charset="2"/>
              <a:buChar char="Ø"/>
            </a:pPr>
            <a:r>
              <a:rPr lang="tr-TR" dirty="0" err="1"/>
              <a:t>Antroposentrizm</a:t>
            </a:r>
            <a:r>
              <a:rPr lang="tr-TR" dirty="0"/>
              <a:t>: Sürdürülebilir ormancılık </a:t>
            </a:r>
            <a:r>
              <a:rPr lang="tr-TR" dirty="0" smtClean="0"/>
              <a:t>uygulamaları</a:t>
            </a:r>
          </a:p>
          <a:p>
            <a:pPr>
              <a:buFont typeface="Wingdings" pitchFamily="2" charset="2"/>
              <a:buChar char="Ø"/>
            </a:pPr>
            <a:r>
              <a:rPr lang="tr-TR" dirty="0" err="1" smtClean="0"/>
              <a:t>Ekosentrizm</a:t>
            </a:r>
            <a:r>
              <a:rPr lang="tr-TR" dirty="0"/>
              <a:t>: Nesli tükenmekte olan türleri korumak</a:t>
            </a:r>
          </a:p>
        </p:txBody>
      </p:sp>
    </p:spTree>
    <p:extLst>
      <p:ext uri="{BB962C8B-B14F-4D97-AF65-F5344CB8AC3E}">
        <p14:creationId xmlns:p14="http://schemas.microsoft.com/office/powerpoint/2010/main" val="405190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Yaşam Merkezli Etik: Tüm Canlı Varlıklara Saygı</a:t>
            </a:r>
          </a:p>
        </p:txBody>
      </p:sp>
      <p:sp>
        <p:nvSpPr>
          <p:cNvPr id="3" name="Metin Yer Tutucusu 2"/>
          <p:cNvSpPr>
            <a:spLocks noGrp="1"/>
          </p:cNvSpPr>
          <p:nvPr>
            <p:ph type="body" idx="1"/>
          </p:nvPr>
        </p:nvSpPr>
        <p:spPr/>
        <p:txBody>
          <a:bodyPr/>
          <a:lstStyle/>
          <a:p>
            <a:r>
              <a:rPr lang="tr-TR" b="1" dirty="0"/>
              <a:t>Yaşama Saygı Etiği: </a:t>
            </a:r>
            <a:r>
              <a:rPr lang="tr-TR" dirty="0"/>
              <a:t>Bu yaklaşım, türlerine bakılmaksızın tüm canlı varlıkların doğuştan gelen değerini savunur. Hayvanlara etik muameleyi ve sürdürülebilir uygulamaları teşvik eder</a:t>
            </a:r>
            <a:r>
              <a:rPr lang="tr-TR" dirty="0" smtClean="0"/>
              <a:t>.</a:t>
            </a:r>
          </a:p>
          <a:p>
            <a:r>
              <a:rPr lang="tr-TR" b="1" dirty="0" smtClean="0"/>
              <a:t>Doğaya </a:t>
            </a:r>
            <a:r>
              <a:rPr lang="tr-TR" b="1" dirty="0"/>
              <a:t>Saygı Etiği: </a:t>
            </a:r>
            <a:r>
              <a:rPr lang="tr-TR" dirty="0"/>
              <a:t>Bu yaklaşım doğal dünyanın kendi içsel değerini vurgular. Doğanın hassas dengesine saygı gösterilmesini ve insan etkisinin en aza indirilmesini teşvik eder</a:t>
            </a:r>
            <a:r>
              <a:rPr lang="tr-TR" b="1" dirty="0"/>
              <a:t>.</a:t>
            </a:r>
            <a:endParaRPr lang="tr-TR" dirty="0" smtClean="0"/>
          </a:p>
          <a:p>
            <a:endParaRPr lang="tr-TR" dirty="0" smtClean="0"/>
          </a:p>
          <a:p>
            <a:endParaRPr lang="tr-TR" dirty="0"/>
          </a:p>
        </p:txBody>
      </p:sp>
      <p:sp>
        <p:nvSpPr>
          <p:cNvPr id="4" name="Rectangle 1"/>
          <p:cNvSpPr>
            <a:spLocks noChangeArrowheads="1"/>
          </p:cNvSpPr>
          <p:nvPr/>
        </p:nvSpPr>
        <p:spPr bwMode="auto">
          <a:xfrm>
            <a:off x="1409700" y="3858309"/>
            <a:ext cx="7867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buFontTx/>
              <a:buChar char="•"/>
            </a:pPr>
            <a:r>
              <a:rPr lang="en-GB" altLang="tr-TR" sz="1800" dirty="0" err="1">
                <a:solidFill>
                  <a:schemeClr val="tx1"/>
                </a:solidFill>
                <a:latin typeface="Arial" panose="020B0604020202020204" pitchFamily="34" charset="0"/>
              </a:rPr>
              <a:t>Hayvan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hakları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hareketleri</a:t>
            </a:r>
            <a:r>
              <a:rPr lang="en-GB" altLang="tr-TR" sz="1800" dirty="0">
                <a:solidFill>
                  <a:schemeClr val="tx1"/>
                </a:solidFill>
                <a:latin typeface="Arial" panose="020B0604020202020204" pitchFamily="34" charset="0"/>
              </a:rPr>
              <a:t> </a:t>
            </a:r>
            <a:endParaRPr lang="tr-TR" altLang="tr-TR" sz="1800" dirty="0" smtClean="0">
              <a:solidFill>
                <a:schemeClr val="tx1"/>
              </a:solidFill>
              <a:latin typeface="Arial" panose="020B0604020202020204" pitchFamily="34" charset="0"/>
            </a:endParaRPr>
          </a:p>
          <a:p>
            <a:pPr lvl="0" eaLnBrk="0" fontAlgn="base" hangingPunct="0">
              <a:spcBef>
                <a:spcPct val="0"/>
              </a:spcBef>
              <a:spcAft>
                <a:spcPct val="0"/>
              </a:spcAft>
              <a:buClrTx/>
              <a:buFontTx/>
              <a:buChar char="•"/>
            </a:pPr>
            <a:r>
              <a:rPr lang="en-GB" altLang="tr-TR" sz="1800" dirty="0" err="1" smtClean="0">
                <a:solidFill>
                  <a:schemeClr val="tx1"/>
                </a:solidFill>
                <a:latin typeface="Arial" panose="020B0604020202020204" pitchFamily="34" charset="0"/>
              </a:rPr>
              <a:t>Doğa</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koruma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çalışmaları</a:t>
            </a:r>
            <a:r>
              <a:rPr lang="en-GB" altLang="tr-TR" sz="1800" dirty="0">
                <a:solidFill>
                  <a:schemeClr val="tx1"/>
                </a:solidFill>
                <a:latin typeface="Arial" panose="020B0604020202020204" pitchFamily="34" charset="0"/>
              </a:rPr>
              <a:t> </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527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Bütüncül Çevre Etiği: Dünya </a:t>
            </a:r>
            <a:r>
              <a:rPr lang="tr-TR" dirty="0" smtClean="0"/>
              <a:t>Önemlidir!</a:t>
            </a:r>
            <a:endParaRPr lang="tr-TR" dirty="0"/>
          </a:p>
        </p:txBody>
      </p:sp>
      <p:sp>
        <p:nvSpPr>
          <p:cNvPr id="3" name="Metin Yer Tutucusu 2"/>
          <p:cNvSpPr>
            <a:spLocks noGrp="1"/>
          </p:cNvSpPr>
          <p:nvPr>
            <p:ph type="body" idx="1"/>
          </p:nvPr>
        </p:nvSpPr>
        <p:spPr>
          <a:xfrm>
            <a:off x="1097280" y="1492624"/>
            <a:ext cx="9532620" cy="4376470"/>
          </a:xfrm>
        </p:spPr>
        <p:txBody>
          <a:bodyPr/>
          <a:lstStyle/>
          <a:p>
            <a:r>
              <a:rPr lang="tr-TR" b="1" dirty="0"/>
              <a:t>Dünya Etiği: </a:t>
            </a:r>
            <a:r>
              <a:rPr lang="tr-TR" dirty="0"/>
              <a:t>Bu yaklaşım doğayı içsel değeri olan bütüncül bir varlık olarak görür. Biyosferin korunmasına, iklim değişikliğiyle mücadeleye ve sürdürülebilir kalkınmanın teşvik edilmesine vurgu yapar</a:t>
            </a:r>
            <a:r>
              <a:rPr lang="tr-TR" dirty="0" smtClean="0"/>
              <a:t>.</a:t>
            </a:r>
          </a:p>
          <a:p>
            <a:r>
              <a:rPr lang="tr-TR" b="1" dirty="0" smtClean="0"/>
              <a:t>Derin </a:t>
            </a:r>
            <a:r>
              <a:rPr lang="tr-TR" b="1" dirty="0"/>
              <a:t>Ekoloji: </a:t>
            </a:r>
            <a:r>
              <a:rPr lang="tr-TR" dirty="0"/>
              <a:t>Bu yaklaşım, çevresel bozulmanın temel nedenlerini ele alarak ve doğa ile daha derin bir bağ kurmayı teşvik ederek bakış açısında radikal bir değişim çağrısında bulunur.</a:t>
            </a:r>
            <a:endParaRPr lang="tr-TR" dirty="0" smtClean="0"/>
          </a:p>
          <a:p>
            <a:pPr>
              <a:buFont typeface="Wingdings" panose="05000000000000000000" pitchFamily="2" charset="2"/>
              <a:buChar char="v"/>
            </a:pPr>
            <a:r>
              <a:rPr lang="tr-TR" dirty="0"/>
              <a:t>Kirliliğin ve atıkların </a:t>
            </a:r>
            <a:r>
              <a:rPr lang="tr-TR" dirty="0" smtClean="0"/>
              <a:t>azaltılması</a:t>
            </a:r>
          </a:p>
          <a:p>
            <a:pPr>
              <a:buFont typeface="Wingdings" panose="05000000000000000000" pitchFamily="2" charset="2"/>
              <a:buChar char="v"/>
            </a:pPr>
            <a:r>
              <a:rPr lang="tr-TR" dirty="0" smtClean="0"/>
              <a:t>Doğa </a:t>
            </a:r>
            <a:r>
              <a:rPr lang="tr-TR" dirty="0"/>
              <a:t>ile ilişkimizi yeniden düşünmek</a:t>
            </a:r>
          </a:p>
        </p:txBody>
      </p:sp>
    </p:spTree>
    <p:extLst>
      <p:ext uri="{BB962C8B-B14F-4D97-AF65-F5344CB8AC3E}">
        <p14:creationId xmlns:p14="http://schemas.microsoft.com/office/powerpoint/2010/main" val="78689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Sürdürülebilir Bir Gelecek İçin Farklı Perspektifler</a:t>
            </a:r>
          </a:p>
        </p:txBody>
      </p:sp>
      <p:sp>
        <p:nvSpPr>
          <p:cNvPr id="3" name="Metin Yer Tutucusu 2"/>
          <p:cNvSpPr>
            <a:spLocks noGrp="1"/>
          </p:cNvSpPr>
          <p:nvPr>
            <p:ph type="body" idx="1"/>
          </p:nvPr>
        </p:nvSpPr>
        <p:spPr/>
        <p:txBody>
          <a:bodyPr/>
          <a:lstStyle/>
          <a:p>
            <a:r>
              <a:rPr lang="tr-TR" dirty="0"/>
              <a:t>Çevre etiği geniş bir yaklaşım yelpazesini kapsar.</a:t>
            </a:r>
            <a:endParaRPr lang="tr-TR" dirty="0" smtClean="0"/>
          </a:p>
          <a:p>
            <a:pPr>
              <a:buFont typeface="Wingdings" panose="05000000000000000000" pitchFamily="2" charset="2"/>
              <a:buChar char="v"/>
            </a:pPr>
            <a:r>
              <a:rPr lang="tr-TR" dirty="0" err="1"/>
              <a:t>Ekofeminizm</a:t>
            </a:r>
            <a:r>
              <a:rPr lang="tr-TR" dirty="0"/>
              <a:t>: Çevresel bozulmayı ataerkil yapılarla ilişkilendirir</a:t>
            </a:r>
            <a:r>
              <a:rPr lang="tr-TR" dirty="0" smtClean="0"/>
              <a:t>.</a:t>
            </a:r>
          </a:p>
          <a:p>
            <a:pPr>
              <a:buFont typeface="Wingdings" panose="05000000000000000000" pitchFamily="2" charset="2"/>
              <a:buChar char="v"/>
            </a:pPr>
            <a:r>
              <a:rPr lang="tr-TR" dirty="0" err="1" smtClean="0"/>
              <a:t>Ekososyalizm</a:t>
            </a:r>
            <a:r>
              <a:rPr lang="tr-TR" dirty="0"/>
              <a:t>: Sürdürülebilirlik yerine kâra öncelik verdiği için kapitalizmi suçlar</a:t>
            </a:r>
            <a:r>
              <a:rPr lang="tr-TR" dirty="0" smtClean="0"/>
              <a:t>.</a:t>
            </a:r>
          </a:p>
          <a:p>
            <a:pPr>
              <a:buFont typeface="Wingdings" panose="05000000000000000000" pitchFamily="2" charset="2"/>
              <a:buChar char="v"/>
            </a:pPr>
            <a:r>
              <a:rPr lang="tr-TR" dirty="0" err="1" smtClean="0"/>
              <a:t>Fütüristik</a:t>
            </a:r>
            <a:r>
              <a:rPr lang="tr-TR" dirty="0" smtClean="0"/>
              <a:t> </a:t>
            </a:r>
            <a:r>
              <a:rPr lang="tr-TR" dirty="0"/>
              <a:t>Yaklaşım: Çevresel sorumluluğu sağlarken teknolojik çözümleri vurgular.</a:t>
            </a:r>
            <a:endParaRPr lang="tr-TR" dirty="0" smtClean="0"/>
          </a:p>
          <a:p>
            <a:r>
              <a:rPr lang="tr-TR" dirty="0"/>
              <a:t>Bu farklı bakış açılarını anlayarak, insanların ve doğanın uyum içinde geliştiği bir gelecek için çalışabiliriz.</a:t>
            </a:r>
          </a:p>
        </p:txBody>
      </p:sp>
    </p:spTree>
    <p:extLst>
      <p:ext uri="{BB962C8B-B14F-4D97-AF65-F5344CB8AC3E}">
        <p14:creationId xmlns:p14="http://schemas.microsoft.com/office/powerpoint/2010/main" val="425669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1027288" y="184080"/>
            <a:ext cx="8990308" cy="806116"/>
          </a:xfrm>
          <a:prstGeom prst="rect">
            <a:avLst/>
          </a:prstGeom>
          <a:noFill/>
          <a:ln>
            <a:noFill/>
          </a:ln>
        </p:spPr>
        <p:txBody>
          <a:bodyPr spcFirstLastPara="1" wrap="square" lIns="91425" tIns="45700" rIns="91425" bIns="45700" anchor="b" anchorCtr="0">
            <a:normAutofit/>
          </a:bodyPr>
          <a:lstStyle/>
          <a:p>
            <a:pPr lvl="0">
              <a:buClr>
                <a:srgbClr val="2A4F1C"/>
              </a:buClr>
            </a:pPr>
            <a:r>
              <a:rPr lang="tr-TR" dirty="0">
                <a:solidFill>
                  <a:srgbClr val="2A4F1C"/>
                </a:solidFill>
                <a:latin typeface="Arial"/>
                <a:ea typeface="Arial"/>
                <a:cs typeface="Arial"/>
                <a:sym typeface="Arial"/>
              </a:rPr>
              <a:t>Öğrenicilerin görevleri</a:t>
            </a:r>
            <a:endParaRPr lang="tr-TR" dirty="0">
              <a:solidFill>
                <a:srgbClr val="2A4F1C"/>
              </a:solidFill>
            </a:endParaRPr>
          </a:p>
        </p:txBody>
      </p:sp>
      <p:sp>
        <p:nvSpPr>
          <p:cNvPr id="204" name="Google Shape;204;p8"/>
          <p:cNvSpPr txBox="1">
            <a:spLocks noGrp="1"/>
          </p:cNvSpPr>
          <p:nvPr>
            <p:ph type="body" idx="1"/>
          </p:nvPr>
        </p:nvSpPr>
        <p:spPr>
          <a:xfrm>
            <a:off x="1377863" y="1069603"/>
            <a:ext cx="9500534" cy="4254872"/>
          </a:xfrm>
          <a:prstGeom prst="rect">
            <a:avLst/>
          </a:prstGeom>
          <a:noFill/>
          <a:ln>
            <a:noFill/>
          </a:ln>
        </p:spPr>
        <p:txBody>
          <a:bodyPr spcFirstLastPara="1" wrap="square" lIns="0" tIns="45700" rIns="0" bIns="45700" anchor="t" anchorCtr="0">
            <a:noAutofit/>
          </a:bodyPr>
          <a:lstStyle/>
          <a:p>
            <a:pPr marL="0" lvl="0" indent="0" algn="just">
              <a:spcBef>
                <a:spcPts val="0"/>
              </a:spcBef>
              <a:buSzPts val="2000"/>
              <a:buNone/>
            </a:pPr>
            <a:r>
              <a:rPr lang="tr-TR" sz="1800" dirty="0" smtClean="0">
                <a:solidFill>
                  <a:schemeClr val="tx1"/>
                </a:solidFill>
              </a:rPr>
              <a:t>Öğreniciler eğitim süresince veya sonunda şu görevleri yerine getirmelidir;</a:t>
            </a:r>
            <a:endParaRPr lang="tr-TR" sz="1800" dirty="0" smtClean="0">
              <a:solidFill>
                <a:schemeClr val="tx1"/>
              </a:solidFill>
            </a:endParaRPr>
          </a:p>
          <a:p>
            <a:pPr marL="0" lvl="0" indent="0" algn="just">
              <a:spcBef>
                <a:spcPts val="0"/>
              </a:spcBef>
              <a:buSzPts val="2000"/>
              <a:buNone/>
            </a:pPr>
            <a:endParaRPr lang="tr-TR" sz="1800" dirty="0" smtClean="0">
              <a:solidFill>
                <a:schemeClr val="tx1"/>
              </a:solidFill>
            </a:endParaRPr>
          </a:p>
          <a:p>
            <a:pPr marL="0" lvl="0" indent="0" algn="just">
              <a:spcBef>
                <a:spcPts val="0"/>
              </a:spcBef>
              <a:buSzPts val="2000"/>
              <a:buNone/>
            </a:pPr>
            <a:r>
              <a:rPr lang="tr-TR" sz="1800" b="1" dirty="0">
                <a:solidFill>
                  <a:schemeClr val="tx1"/>
                </a:solidFill>
              </a:rPr>
              <a:t>Tartışma</a:t>
            </a:r>
            <a:r>
              <a:rPr lang="tr-TR" sz="1800" dirty="0">
                <a:solidFill>
                  <a:schemeClr val="tx1"/>
                </a:solidFill>
              </a:rPr>
              <a:t>: İnsanların doğa ile ilişkilerinde karşılaştıkları zorluklardan bazıları nelerdir</a:t>
            </a:r>
            <a:r>
              <a:rPr lang="tr-TR" sz="1800" dirty="0" smtClean="0">
                <a:solidFill>
                  <a:schemeClr val="tx1"/>
                </a:solidFill>
              </a:rPr>
              <a:t>?</a:t>
            </a:r>
          </a:p>
          <a:p>
            <a:pPr marL="0" lvl="0" indent="0" algn="just">
              <a:spcBef>
                <a:spcPts val="0"/>
              </a:spcBef>
              <a:buSzPts val="2000"/>
              <a:buNone/>
            </a:pPr>
            <a:r>
              <a:rPr lang="tr-TR" sz="1800" b="1" dirty="0" smtClean="0">
                <a:solidFill>
                  <a:schemeClr val="tx1"/>
                </a:solidFill>
              </a:rPr>
              <a:t>Etkinlik</a:t>
            </a:r>
            <a:r>
              <a:rPr lang="tr-TR" sz="1800" b="1" dirty="0">
                <a:solidFill>
                  <a:schemeClr val="tx1"/>
                </a:solidFill>
              </a:rPr>
              <a:t>: </a:t>
            </a:r>
            <a:r>
              <a:rPr lang="tr-TR" sz="1800" dirty="0">
                <a:solidFill>
                  <a:schemeClr val="tx1"/>
                </a:solidFill>
              </a:rPr>
              <a:t>Önemsediğimiz çevre sorunlarının bir listesi için beyin fırtınası yapın (örneğin, kirlilik, ormansızlaşma, iklim değişikliği</a:t>
            </a:r>
            <a:r>
              <a:rPr lang="tr-TR" sz="1800" dirty="0" smtClean="0">
                <a:solidFill>
                  <a:schemeClr val="tx1"/>
                </a:solidFill>
              </a:rPr>
              <a:t>).</a:t>
            </a:r>
          </a:p>
          <a:p>
            <a:pPr marL="0" lvl="0" indent="0" algn="just">
              <a:spcBef>
                <a:spcPts val="0"/>
              </a:spcBef>
              <a:buSzPts val="2000"/>
              <a:buNone/>
            </a:pPr>
            <a:r>
              <a:rPr lang="tr-TR" sz="1800" b="1" dirty="0" smtClean="0">
                <a:solidFill>
                  <a:schemeClr val="tx1"/>
                </a:solidFill>
              </a:rPr>
              <a:t>Araştırma</a:t>
            </a:r>
            <a:r>
              <a:rPr lang="tr-TR" sz="1800" b="1" dirty="0">
                <a:solidFill>
                  <a:schemeClr val="tx1"/>
                </a:solidFill>
              </a:rPr>
              <a:t>: </a:t>
            </a:r>
            <a:r>
              <a:rPr lang="tr-TR" sz="1800" dirty="0">
                <a:solidFill>
                  <a:schemeClr val="tx1"/>
                </a:solidFill>
              </a:rPr>
              <a:t>İnsan merkezcilik ve çevre merkezciliğin belirli bir örneği hakkında daha fazla bilgi edinin</a:t>
            </a:r>
            <a:r>
              <a:rPr lang="tr-TR" sz="1800" dirty="0" smtClean="0">
                <a:solidFill>
                  <a:schemeClr val="tx1"/>
                </a:solidFill>
              </a:rPr>
              <a:t>.</a:t>
            </a:r>
          </a:p>
          <a:p>
            <a:pPr marL="0" lvl="0" indent="0" algn="just">
              <a:spcBef>
                <a:spcPts val="0"/>
              </a:spcBef>
              <a:buSzPts val="2000"/>
              <a:buNone/>
            </a:pPr>
            <a:r>
              <a:rPr lang="tr-TR" sz="1800" b="1" dirty="0" smtClean="0">
                <a:solidFill>
                  <a:schemeClr val="tx1"/>
                </a:solidFill>
              </a:rPr>
              <a:t>Münazara</a:t>
            </a:r>
            <a:r>
              <a:rPr lang="tr-TR" sz="1800" dirty="0">
                <a:solidFill>
                  <a:schemeClr val="tx1"/>
                </a:solidFill>
              </a:rPr>
              <a:t>: Bir takımın belirli bir çevre sorununa (örneğin sürdürülebilir ağaç kesimi) </a:t>
            </a:r>
            <a:r>
              <a:rPr lang="tr-TR" sz="1800" dirty="0" err="1">
                <a:solidFill>
                  <a:schemeClr val="tx1"/>
                </a:solidFill>
              </a:rPr>
              <a:t>insanmerkezci</a:t>
            </a:r>
            <a:r>
              <a:rPr lang="tr-TR" sz="1800" dirty="0">
                <a:solidFill>
                  <a:schemeClr val="tx1"/>
                </a:solidFill>
              </a:rPr>
              <a:t> bir yaklaşımı savunduğu, diğerinin ise </a:t>
            </a:r>
            <a:r>
              <a:rPr lang="tr-TR" sz="1800" dirty="0" err="1">
                <a:solidFill>
                  <a:schemeClr val="tx1"/>
                </a:solidFill>
              </a:rPr>
              <a:t>ekomerkezci</a:t>
            </a:r>
            <a:r>
              <a:rPr lang="tr-TR" sz="1800" dirty="0">
                <a:solidFill>
                  <a:schemeClr val="tx1"/>
                </a:solidFill>
              </a:rPr>
              <a:t> bir yaklaşımı (örneğin ormanların tamamen korunması) savunduğu bir münazara düzenleyin</a:t>
            </a:r>
            <a:r>
              <a:rPr lang="tr-TR" sz="1800" dirty="0" smtClean="0">
                <a:solidFill>
                  <a:schemeClr val="tx1"/>
                </a:solidFill>
              </a:rPr>
              <a:t>.</a:t>
            </a:r>
          </a:p>
          <a:p>
            <a:pPr marL="0" lvl="0" indent="0" algn="just">
              <a:spcBef>
                <a:spcPts val="0"/>
              </a:spcBef>
              <a:buSzPts val="2000"/>
              <a:buNone/>
            </a:pPr>
            <a:r>
              <a:rPr lang="tr-TR" sz="1800" b="1" dirty="0" smtClean="0">
                <a:solidFill>
                  <a:schemeClr val="tx1"/>
                </a:solidFill>
              </a:rPr>
              <a:t>Yaratıcı </a:t>
            </a:r>
            <a:r>
              <a:rPr lang="tr-TR" sz="1800" b="1" dirty="0">
                <a:solidFill>
                  <a:schemeClr val="tx1"/>
                </a:solidFill>
              </a:rPr>
              <a:t>Proje: </a:t>
            </a:r>
            <a:r>
              <a:rPr lang="tr-TR" sz="1800" dirty="0">
                <a:solidFill>
                  <a:schemeClr val="tx1"/>
                </a:solidFill>
              </a:rPr>
              <a:t>Doğaya saygının önemi hakkında farkındalık yaratan bir poster veya </a:t>
            </a:r>
            <a:r>
              <a:rPr lang="tr-TR" sz="1800" dirty="0" err="1">
                <a:solidFill>
                  <a:schemeClr val="tx1"/>
                </a:solidFill>
              </a:rPr>
              <a:t>infografik</a:t>
            </a:r>
            <a:r>
              <a:rPr lang="tr-TR" sz="1800" dirty="0">
                <a:solidFill>
                  <a:schemeClr val="tx1"/>
                </a:solidFill>
              </a:rPr>
              <a:t> </a:t>
            </a:r>
            <a:r>
              <a:rPr lang="tr-TR" sz="1800" dirty="0" smtClean="0">
                <a:solidFill>
                  <a:schemeClr val="tx1"/>
                </a:solidFill>
              </a:rPr>
              <a:t>tasarlayın.</a:t>
            </a:r>
          </a:p>
          <a:p>
            <a:pPr marL="0" lvl="0" indent="0" algn="just">
              <a:spcBef>
                <a:spcPts val="0"/>
              </a:spcBef>
              <a:buSzPts val="2000"/>
              <a:buNone/>
            </a:pPr>
            <a:r>
              <a:rPr lang="tr-TR" sz="1800" b="1" dirty="0" smtClean="0">
                <a:solidFill>
                  <a:schemeClr val="tx1"/>
                </a:solidFill>
              </a:rPr>
              <a:t>Grup </a:t>
            </a:r>
            <a:r>
              <a:rPr lang="tr-TR" sz="1800" b="1" dirty="0">
                <a:solidFill>
                  <a:schemeClr val="tx1"/>
                </a:solidFill>
              </a:rPr>
              <a:t>Tartışması: </a:t>
            </a:r>
            <a:r>
              <a:rPr lang="tr-TR" sz="1800" dirty="0">
                <a:solidFill>
                  <a:schemeClr val="tx1"/>
                </a:solidFill>
              </a:rPr>
              <a:t>Sunulan farklı çevre etiği yaklaşımlarını keşfedin (</a:t>
            </a:r>
            <a:r>
              <a:rPr lang="tr-TR" sz="1800" dirty="0" err="1">
                <a:solidFill>
                  <a:schemeClr val="tx1"/>
                </a:solidFill>
              </a:rPr>
              <a:t>ekofeminizm</a:t>
            </a:r>
            <a:r>
              <a:rPr lang="tr-TR" sz="1800" dirty="0">
                <a:solidFill>
                  <a:schemeClr val="tx1"/>
                </a:solidFill>
              </a:rPr>
              <a:t>, </a:t>
            </a:r>
            <a:r>
              <a:rPr lang="tr-TR" sz="1800" dirty="0" err="1">
                <a:solidFill>
                  <a:schemeClr val="tx1"/>
                </a:solidFill>
              </a:rPr>
              <a:t>ekososyalizm</a:t>
            </a:r>
            <a:r>
              <a:rPr lang="tr-TR" sz="1800" dirty="0">
                <a:solidFill>
                  <a:schemeClr val="tx1"/>
                </a:solidFill>
              </a:rPr>
              <a:t>, </a:t>
            </a:r>
            <a:r>
              <a:rPr lang="tr-TR" sz="1800" dirty="0" err="1">
                <a:solidFill>
                  <a:schemeClr val="tx1"/>
                </a:solidFill>
              </a:rPr>
              <a:t>fütüristik</a:t>
            </a:r>
            <a:r>
              <a:rPr lang="tr-TR" sz="1800" dirty="0" smtClean="0">
                <a:solidFill>
                  <a:schemeClr val="tx1"/>
                </a:solidFill>
              </a:rPr>
              <a:t>).</a:t>
            </a:r>
          </a:p>
          <a:p>
            <a:pPr marL="0" lvl="0" indent="0" algn="just">
              <a:spcBef>
                <a:spcPts val="0"/>
              </a:spcBef>
              <a:buSzPts val="2000"/>
              <a:buNone/>
            </a:pPr>
            <a:r>
              <a:rPr lang="tr-TR" sz="1800" b="1" dirty="0" smtClean="0">
                <a:solidFill>
                  <a:schemeClr val="tx1"/>
                </a:solidFill>
              </a:rPr>
              <a:t>Eleştirel </a:t>
            </a:r>
            <a:r>
              <a:rPr lang="tr-TR" sz="1800" b="1" dirty="0">
                <a:solidFill>
                  <a:schemeClr val="tx1"/>
                </a:solidFill>
              </a:rPr>
              <a:t>Düşünme: </a:t>
            </a:r>
            <a:r>
              <a:rPr lang="tr-TR" sz="1800" dirty="0">
                <a:solidFill>
                  <a:schemeClr val="tx1"/>
                </a:solidFill>
              </a:rPr>
              <a:t>Her bir yaklaşımın güçlü ve zayıf yönlerini değerlendirin. Bu farklı perspektiflerden nasıl öğrenebiliriz</a:t>
            </a:r>
            <a:r>
              <a:rPr lang="tr-TR" sz="1800" dirty="0" smtClean="0">
                <a:solidFill>
                  <a:schemeClr val="tx1"/>
                </a:solidFill>
              </a:rPr>
              <a:t>?</a:t>
            </a:r>
          </a:p>
          <a:p>
            <a:pPr marL="0" lvl="0" indent="0" algn="just">
              <a:spcBef>
                <a:spcPts val="0"/>
              </a:spcBef>
              <a:buSzPts val="2000"/>
              <a:buNone/>
            </a:pPr>
            <a:r>
              <a:rPr lang="tr-TR" sz="1800" b="1" dirty="0" smtClean="0">
                <a:solidFill>
                  <a:schemeClr val="tx1"/>
                </a:solidFill>
              </a:rPr>
              <a:t>Proje</a:t>
            </a:r>
            <a:r>
              <a:rPr lang="tr-TR" sz="1800" b="1" dirty="0">
                <a:solidFill>
                  <a:schemeClr val="tx1"/>
                </a:solidFill>
              </a:rPr>
              <a:t>: </a:t>
            </a:r>
            <a:r>
              <a:rPr lang="tr-TR" sz="1800" dirty="0">
                <a:solidFill>
                  <a:schemeClr val="tx1"/>
                </a:solidFill>
              </a:rPr>
              <a:t>Önemsediğiniz bir çevre sorunu seçin ve her bir yaklaşımın (</a:t>
            </a:r>
            <a:r>
              <a:rPr lang="tr-TR" sz="1800" dirty="0" err="1">
                <a:solidFill>
                  <a:schemeClr val="tx1"/>
                </a:solidFill>
              </a:rPr>
              <a:t>ekofeminizm</a:t>
            </a:r>
            <a:r>
              <a:rPr lang="tr-TR" sz="1800" dirty="0">
                <a:solidFill>
                  <a:schemeClr val="tx1"/>
                </a:solidFill>
              </a:rPr>
              <a:t>, </a:t>
            </a:r>
            <a:r>
              <a:rPr lang="tr-TR" sz="1800" dirty="0" err="1">
                <a:solidFill>
                  <a:schemeClr val="tx1"/>
                </a:solidFill>
              </a:rPr>
              <a:t>ekososyalizm</a:t>
            </a:r>
            <a:r>
              <a:rPr lang="tr-TR" sz="1800" dirty="0">
                <a:solidFill>
                  <a:schemeClr val="tx1"/>
                </a:solidFill>
              </a:rPr>
              <a:t>, </a:t>
            </a:r>
            <a:r>
              <a:rPr lang="tr-TR" sz="1800" dirty="0" err="1">
                <a:solidFill>
                  <a:schemeClr val="tx1"/>
                </a:solidFill>
              </a:rPr>
              <a:t>fütüristik</a:t>
            </a:r>
            <a:r>
              <a:rPr lang="tr-TR" sz="1800" dirty="0">
                <a:solidFill>
                  <a:schemeClr val="tx1"/>
                </a:solidFill>
              </a:rPr>
              <a:t>) bu sorunu nasıl ele alabileceğini araştırın</a:t>
            </a:r>
            <a:r>
              <a:rPr lang="tr-TR" sz="1500" b="1" dirty="0">
                <a:solidFill>
                  <a:srgbClr val="2A4F1C"/>
                </a:solidFill>
              </a:rPr>
              <a:t>.</a:t>
            </a:r>
            <a:endParaRPr lang="tr-TR" sz="1500" b="1" dirty="0" smtClean="0">
              <a:solidFill>
                <a:srgbClr val="2A4F1C"/>
              </a:solidFil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9809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lvl="0">
              <a:buClr>
                <a:srgbClr val="004B3A"/>
              </a:buClr>
            </a:pPr>
            <a:r>
              <a:rPr lang="tr-TR" dirty="0" smtClean="0">
                <a:solidFill>
                  <a:srgbClr val="004B3A"/>
                </a:solidFill>
                <a:latin typeface="Arial"/>
                <a:ea typeface="Arial"/>
                <a:cs typeface="Arial"/>
                <a:sym typeface="Arial"/>
              </a:rPr>
              <a:t>Modülün </a:t>
            </a:r>
            <a:r>
              <a:rPr lang="tr-TR" dirty="0" smtClean="0">
                <a:solidFill>
                  <a:srgbClr val="004B3A"/>
                </a:solidFill>
                <a:latin typeface="Arial"/>
                <a:ea typeface="Arial"/>
                <a:cs typeface="Arial"/>
                <a:sym typeface="Arial"/>
              </a:rPr>
              <a:t>1 Öğrenme </a:t>
            </a:r>
            <a:r>
              <a:rPr lang="tr-TR" dirty="0">
                <a:solidFill>
                  <a:srgbClr val="004B3A"/>
                </a:solidFill>
                <a:latin typeface="Arial"/>
                <a:ea typeface="Arial"/>
                <a:cs typeface="Arial"/>
                <a:sym typeface="Arial"/>
              </a:rPr>
              <a:t>Çıktıları</a:t>
            </a:r>
            <a:endParaRPr lang="tr-TR" dirty="0"/>
          </a:p>
        </p:txBody>
      </p:sp>
      <p:sp>
        <p:nvSpPr>
          <p:cNvPr id="2" name="Rectangle 1"/>
          <p:cNvSpPr>
            <a:spLocks noChangeArrowheads="1"/>
          </p:cNvSpPr>
          <p:nvPr/>
        </p:nvSpPr>
        <p:spPr bwMode="auto">
          <a:xfrm>
            <a:off x="337931" y="1329717"/>
            <a:ext cx="1148904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lvl="0" indent="-285750">
              <a:buFont typeface="Wingdings" pitchFamily="2" charset="2"/>
              <a:buChar char="Ø"/>
            </a:pPr>
            <a:r>
              <a:rPr lang="tr-TR" sz="1600" dirty="0"/>
              <a:t>Çevre etiğini ve çevre sorunlarının ele alınmasındaki önemini tanımlamak. </a:t>
            </a:r>
          </a:p>
          <a:p>
            <a:pPr marL="285750" lvl="0" indent="-285750">
              <a:buFont typeface="Wingdings" pitchFamily="2" charset="2"/>
              <a:buChar char="Ø"/>
            </a:pPr>
            <a:r>
              <a:rPr lang="tr-TR" sz="1600" dirty="0"/>
              <a:t>İnsanlar ve doğal dünya arasındaki karmaşık ilişkiyi keşfetmek. </a:t>
            </a:r>
          </a:p>
          <a:p>
            <a:pPr marL="285750" lvl="0" indent="-285750">
              <a:buFont typeface="Wingdings" pitchFamily="2" charset="2"/>
              <a:buChar char="Ø"/>
            </a:pPr>
            <a:r>
              <a:rPr lang="tr-TR" sz="1600" dirty="0"/>
              <a:t>Çevre etiğinin temel ilkelerini </a:t>
            </a:r>
            <a:r>
              <a:rPr lang="tr-TR" sz="1600" dirty="0" smtClean="0"/>
              <a:t>açıklayabilmek,  </a:t>
            </a:r>
            <a:endParaRPr lang="tr-TR" sz="1600" dirty="0"/>
          </a:p>
          <a:p>
            <a:pPr marL="285750" lvl="0" indent="-285750">
              <a:buFont typeface="Wingdings" pitchFamily="2" charset="2"/>
              <a:buChar char="Ø"/>
            </a:pPr>
            <a:r>
              <a:rPr lang="tr-TR" sz="1600" dirty="0"/>
              <a:t>Çevresel karar alma süreçlerinde insan merkezli yaklaşımların sınırlılıklarını analiz </a:t>
            </a:r>
            <a:r>
              <a:rPr lang="tr-TR" sz="1600" dirty="0" smtClean="0"/>
              <a:t>edebilmek,  </a:t>
            </a:r>
            <a:endParaRPr lang="tr-TR" sz="1600" dirty="0"/>
          </a:p>
          <a:p>
            <a:pPr marL="285750" lvl="0" indent="-285750">
              <a:buFont typeface="Wingdings" pitchFamily="2" charset="2"/>
              <a:buChar char="Ø"/>
            </a:pPr>
            <a:r>
              <a:rPr lang="tr-TR" sz="1600" dirty="0"/>
              <a:t>İçsel değer kavramını ve bunun çevresel karar verme sürecine etkilerini anlamak. </a:t>
            </a:r>
          </a:p>
          <a:p>
            <a:pPr marL="285750" lvl="0" indent="-285750">
              <a:buFont typeface="Wingdings" pitchFamily="2" charset="2"/>
              <a:buChar char="Ø"/>
            </a:pPr>
            <a:r>
              <a:rPr lang="tr-TR" sz="1600" dirty="0"/>
              <a:t>Birbirine bağlılık kavramını ve ekosistemlerin değerini </a:t>
            </a:r>
            <a:r>
              <a:rPr lang="tr-TR" sz="1600" dirty="0" smtClean="0"/>
              <a:t>açıklayabilecek,  </a:t>
            </a:r>
            <a:endParaRPr lang="tr-TR" sz="1600" dirty="0"/>
          </a:p>
          <a:p>
            <a:pPr marL="285750" lvl="0" indent="-285750">
              <a:buFont typeface="Wingdings" pitchFamily="2" charset="2"/>
              <a:buChar char="Ø"/>
            </a:pPr>
            <a:r>
              <a:rPr lang="tr-TR" sz="1600" dirty="0"/>
              <a:t>Farklı çevre etiği perspektiflerine (örneğin, derin ekoloji, çevresel adalet) maruz </a:t>
            </a:r>
            <a:r>
              <a:rPr lang="tr-TR" sz="1600" dirty="0" smtClean="0"/>
              <a:t>kalma</a:t>
            </a:r>
            <a:r>
              <a:rPr lang="tr-TR" sz="1600" dirty="0" smtClean="0"/>
              <a:t>k,</a:t>
            </a:r>
            <a:endParaRPr lang="tr-TR" sz="1600" dirty="0"/>
          </a:p>
          <a:p>
            <a:pPr marL="285750" lvl="0" indent="-285750">
              <a:buFont typeface="Wingdings" pitchFamily="2" charset="2"/>
              <a:buChar char="Ø"/>
            </a:pPr>
            <a:r>
              <a:rPr lang="tr-TR" sz="1600" dirty="0"/>
              <a:t>Eylem halindeki çevre etiğinin gerçek dünya örneklerini tanımlamak ve analiz etmek. </a:t>
            </a:r>
          </a:p>
          <a:p>
            <a:pPr marL="285750" lvl="0" indent="-285750">
              <a:buFont typeface="Wingdings" pitchFamily="2" charset="2"/>
              <a:buChar char="Ø"/>
            </a:pPr>
            <a:r>
              <a:rPr lang="tr-TR" sz="1600" dirty="0"/>
              <a:t>Çevresel sorumluluğun teşvik edilmesinde yerel ve küresel çabaların öneminin farkına varmak. </a:t>
            </a:r>
          </a:p>
          <a:p>
            <a:pPr marL="285750" lvl="0" indent="-285750">
              <a:buFont typeface="Wingdings" pitchFamily="2" charset="2"/>
              <a:buChar char="Ø"/>
            </a:pPr>
            <a:r>
              <a:rPr lang="tr-TR" sz="1600" dirty="0"/>
              <a:t>Sorumlu çevresel davranışı teşvik etmede çevre etiği eğitiminin önemini ifade </a:t>
            </a:r>
            <a:r>
              <a:rPr lang="tr-TR" sz="1600" dirty="0" smtClean="0"/>
              <a:t>edebilmek,  </a:t>
            </a:r>
            <a:endParaRPr lang="tr-TR" sz="1600" dirty="0"/>
          </a:p>
          <a:p>
            <a:pPr marL="285750" lvl="0" indent="-285750">
              <a:buFont typeface="Wingdings" pitchFamily="2" charset="2"/>
              <a:buChar char="Ø"/>
            </a:pPr>
            <a:r>
              <a:rPr lang="tr-TR" sz="1600" dirty="0"/>
              <a:t>Çevre etiğinin gençleri çevresel zorlukların üstesinden gelmeleri için nasıl güçlendirdiğini anlamak. </a:t>
            </a:r>
          </a:p>
          <a:p>
            <a:pPr marL="285750" lvl="0" indent="-285750">
              <a:buFont typeface="Wingdings" pitchFamily="2" charset="2"/>
              <a:buChar char="Ø"/>
            </a:pPr>
            <a:r>
              <a:rPr lang="tr-TR" sz="1600" dirty="0"/>
              <a:t>Gerçek dünya senaryolarını değerlendirmek ve bilinçli kararlar almak için çevre etiği ilkelerini uygulamak. </a:t>
            </a:r>
          </a:p>
          <a:p>
            <a:pPr marL="285750" lvl="0" indent="-285750">
              <a:buFont typeface="Wingdings" pitchFamily="2" charset="2"/>
              <a:buChar char="Ø"/>
            </a:pPr>
            <a:r>
              <a:rPr lang="tr-TR" sz="1600" dirty="0"/>
              <a:t>Çevre etiği kavramlarına ilişkin kişisel anlayışı değerlendirmek. </a:t>
            </a:r>
          </a:p>
          <a:p>
            <a:pPr marL="285750" lvl="0" indent="-285750">
              <a:buFont typeface="Wingdings" pitchFamily="2" charset="2"/>
              <a:buChar char="Ø"/>
            </a:pPr>
            <a:r>
              <a:rPr lang="tr-TR" sz="1600" dirty="0"/>
              <a:t>Çevresel sorumluluğa kişisel bağlılığı değerlendirmek. </a:t>
            </a:r>
          </a:p>
          <a:p>
            <a:pPr marL="285750" lvl="0" indent="-285750">
              <a:buFont typeface="Wingdings" pitchFamily="2" charset="2"/>
              <a:buChar char="Ø"/>
            </a:pPr>
            <a:r>
              <a:rPr lang="tr-TR" sz="1600" dirty="0"/>
              <a:t>Çevre etiğinin daha sürdürülebilir bir gelecek yaratma potansiyelinin farkına varmak. </a:t>
            </a:r>
          </a:p>
          <a:p>
            <a:pPr marL="285750" lvl="0" indent="-285750">
              <a:buFont typeface="Wingdings" pitchFamily="2" charset="2"/>
              <a:buChar char="Ø"/>
            </a:pPr>
            <a:r>
              <a:rPr lang="tr-TR" sz="1600" dirty="0"/>
              <a:t>Kişisel çevresel etkilerini azaltmak ve toplumlarında sürdürülebilirliği teşvik etmek için eylem planları geliştirebileceklerdir. </a:t>
            </a:r>
          </a:p>
          <a:p>
            <a:pPr marL="285750" lvl="0" indent="-285750">
              <a:buFont typeface="Wingdings" pitchFamily="2" charset="2"/>
              <a:buChar char="Ø"/>
            </a:pPr>
            <a:r>
              <a:rPr lang="tr-TR" sz="1600" dirty="0"/>
              <a:t>Olumlu çevresel değişim için harekete geçme ve savunuculuk yapma konusunda kendilerini güçlü </a:t>
            </a:r>
            <a:r>
              <a:rPr lang="tr-TR" sz="1600" dirty="0" smtClean="0"/>
              <a:t>hissedeceklerdir.</a:t>
            </a:r>
            <a:endParaRPr lang="tr-T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dirty="0" smtClean="0">
                <a:solidFill>
                  <a:srgbClr val="FFFF00"/>
                </a:solidFill>
              </a:rPr>
              <a:t/>
            </a:r>
            <a:br>
              <a:rPr lang="tr-TR" dirty="0" smtClean="0">
                <a:solidFill>
                  <a:srgbClr val="FFFF00"/>
                </a:solidFill>
              </a:rPr>
            </a:br>
            <a:r>
              <a:rPr lang="tr-TR" dirty="0" smtClean="0">
                <a:solidFill>
                  <a:srgbClr val="3F762A"/>
                </a:solidFill>
              </a:rPr>
              <a:t>Videolar</a:t>
            </a:r>
            <a:endParaRPr lang="tr-TR" b="1"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470979" y="4448174"/>
            <a:ext cx="9865844" cy="1190625"/>
          </a:xfrm>
          <a:prstGeom prst="rect">
            <a:avLst/>
          </a:prstGeom>
          <a:noFill/>
          <a:ln>
            <a:noFill/>
          </a:ln>
        </p:spPr>
        <p:txBody>
          <a:bodyPr spcFirstLastPara="1" wrap="square" lIns="91425" tIns="45700" rIns="91425" bIns="45700" anchor="b" anchorCtr="0">
            <a:normAutofit/>
          </a:bodyPr>
          <a:lstStyle/>
          <a:p>
            <a:pPr marL="285750" indent="-285750">
              <a:buFont typeface="Wingdings" panose="05000000000000000000" pitchFamily="2" charset="2"/>
              <a:buChar char="Ø"/>
            </a:pPr>
            <a:r>
              <a:rPr lang="tr-TR" b="1" i="1" dirty="0" err="1" smtClean="0"/>
              <a:t>Crash</a:t>
            </a:r>
            <a:r>
              <a:rPr lang="tr-TR" b="1" i="1" dirty="0" smtClean="0"/>
              <a:t> Course </a:t>
            </a:r>
            <a:r>
              <a:rPr lang="tr-TR" b="1" i="1" dirty="0" err="1" smtClean="0"/>
              <a:t>Philosophy</a:t>
            </a:r>
            <a:r>
              <a:rPr lang="tr-TR" b="1" i="1" dirty="0" smtClean="0"/>
              <a:t> - Çevre Etiği (</a:t>
            </a:r>
            <a:r>
              <a:rPr lang="tr-TR" b="1" i="1" dirty="0" err="1" smtClean="0"/>
              <a:t>YouTube</a:t>
            </a:r>
            <a:r>
              <a:rPr lang="tr-TR" b="1" i="1" dirty="0" smtClean="0"/>
              <a:t>)</a:t>
            </a:r>
          </a:p>
          <a:p>
            <a:pPr marL="285750" indent="-285750">
              <a:buFont typeface="Wingdings" panose="05000000000000000000" pitchFamily="2" charset="2"/>
              <a:buChar char="Ø"/>
            </a:pPr>
            <a:r>
              <a:rPr lang="tr-TR" b="1" i="1" dirty="0" smtClean="0"/>
              <a:t>Stanford Felsefe Ansiklopedisi - Doğa Etiği</a:t>
            </a:r>
          </a:p>
          <a:p>
            <a:pPr marL="285750" indent="-285750">
              <a:buFont typeface="Wingdings" panose="05000000000000000000" pitchFamily="2" charset="2"/>
              <a:buChar char="Ø"/>
            </a:pPr>
            <a:r>
              <a:rPr lang="tr-TR" b="1" i="1" dirty="0" err="1" smtClean="0"/>
              <a:t>The</a:t>
            </a:r>
            <a:r>
              <a:rPr lang="tr-TR" b="1" i="1" dirty="0" smtClean="0"/>
              <a:t> </a:t>
            </a:r>
            <a:r>
              <a:rPr lang="tr-TR" b="1" i="1" dirty="0" err="1" smtClean="0"/>
              <a:t>Guardian</a:t>
            </a:r>
            <a:r>
              <a:rPr lang="tr-TR" b="1" i="1" dirty="0" smtClean="0"/>
              <a:t> - Çevre Etiği Nedir?</a:t>
            </a:r>
            <a:endParaRPr lang="tr-TR" dirty="0"/>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dirty="0" smtClean="0">
                <a:solidFill>
                  <a:srgbClr val="FFFF00"/>
                </a:solidFill>
              </a:rPr>
              <a:t/>
            </a:r>
            <a:br>
              <a:rPr lang="tr-TR" dirty="0" smtClean="0">
                <a:solidFill>
                  <a:srgbClr val="FFFF00"/>
                </a:solidFill>
              </a:rPr>
            </a:br>
            <a:r>
              <a:rPr lang="tr-TR" sz="4400" dirty="0">
                <a:solidFill>
                  <a:srgbClr val="3F762A"/>
                </a:solidFill>
              </a:rPr>
              <a:t>Videoların Konu Başlıkları</a:t>
            </a:r>
            <a:endParaRPr lang="tr-TR" sz="4400" b="1"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lvl="0"/>
            <a:r>
              <a:rPr lang="en-US" sz="2800" dirty="0" err="1">
                <a:solidFill>
                  <a:srgbClr val="2A4F1C"/>
                </a:solidFill>
              </a:rPr>
              <a:t>Aşağıdaki</a:t>
            </a:r>
            <a:r>
              <a:rPr lang="en-US" sz="2800" dirty="0">
                <a:solidFill>
                  <a:srgbClr val="2A4F1C"/>
                </a:solidFill>
              </a:rPr>
              <a:t> </a:t>
            </a:r>
            <a:r>
              <a:rPr lang="en-US" sz="2800" dirty="0" err="1">
                <a:solidFill>
                  <a:srgbClr val="2A4F1C"/>
                </a:solidFill>
              </a:rPr>
              <a:t>Videoları</a:t>
            </a:r>
            <a:r>
              <a:rPr lang="en-US" sz="2800" dirty="0">
                <a:solidFill>
                  <a:srgbClr val="2A4F1C"/>
                </a:solidFill>
              </a:rPr>
              <a:t> </a:t>
            </a:r>
            <a:r>
              <a:rPr lang="en-US" sz="2800" dirty="0" err="1">
                <a:solidFill>
                  <a:srgbClr val="2A4F1C"/>
                </a:solidFill>
              </a:rPr>
              <a:t>İzleyin</a:t>
            </a:r>
            <a:r>
              <a:rPr lang="en-US" sz="2800" dirty="0">
                <a:solidFill>
                  <a:srgbClr val="2A4F1C"/>
                </a:solidFill>
              </a:rPr>
              <a:t> </a:t>
            </a:r>
            <a:r>
              <a:rPr lang="en-US" sz="2800" dirty="0" err="1">
                <a:solidFill>
                  <a:srgbClr val="2A4F1C"/>
                </a:solidFill>
              </a:rPr>
              <a:t>ve</a:t>
            </a:r>
            <a:r>
              <a:rPr lang="en-US" sz="2800" dirty="0">
                <a:solidFill>
                  <a:srgbClr val="2A4F1C"/>
                </a:solidFill>
              </a:rPr>
              <a:t> </a:t>
            </a:r>
            <a:r>
              <a:rPr lang="en-US" sz="2800" dirty="0" err="1">
                <a:solidFill>
                  <a:srgbClr val="2A4F1C"/>
                </a:solidFill>
              </a:rPr>
              <a:t>Notlar</a:t>
            </a:r>
            <a:r>
              <a:rPr lang="en-US" sz="2800" dirty="0">
                <a:solidFill>
                  <a:srgbClr val="2A4F1C"/>
                </a:solidFill>
              </a:rPr>
              <a:t> </a:t>
            </a:r>
            <a:r>
              <a:rPr lang="en-US" sz="2800" dirty="0" err="1">
                <a:solidFill>
                  <a:srgbClr val="2A4F1C"/>
                </a:solidFill>
              </a:rPr>
              <a:t>Alın</a:t>
            </a:r>
            <a:endParaRPr sz="2800" b="0" i="0" u="none" strike="noStrike" cap="none" dirty="0">
              <a:solidFill>
                <a:srgbClr val="2A4F1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4" name="Google Shape;344;p47"/>
          <p:cNvSpPr txBox="1">
            <a:spLocks noGrp="1"/>
          </p:cNvSpPr>
          <p:nvPr>
            <p:ph type="body" idx="1"/>
          </p:nvPr>
        </p:nvSpPr>
        <p:spPr>
          <a:xfrm>
            <a:off x="6134100" y="219075"/>
            <a:ext cx="4831079" cy="4611794"/>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dirty="0" smtClean="0">
              <a:solidFill>
                <a:srgbClr val="2A4F1C"/>
              </a:solidFill>
            </a:endParaRPr>
          </a:p>
          <a:p>
            <a:pPr marL="91440" lvl="0" indent="0" algn="l" rtl="0">
              <a:lnSpc>
                <a:spcPct val="90000"/>
              </a:lnSpc>
              <a:spcBef>
                <a:spcPts val="1400"/>
              </a:spcBef>
              <a:spcAft>
                <a:spcPts val="0"/>
              </a:spcAft>
              <a:buSzPts val="2000"/>
              <a:buNone/>
            </a:pPr>
            <a:endParaRPr lang="tr-T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447674" y="4294983"/>
            <a:ext cx="6391275" cy="1815841"/>
          </a:xfrm>
          <a:prstGeom prst="rect">
            <a:avLst/>
          </a:prstGeom>
          <a:noFill/>
          <a:ln>
            <a:noFill/>
          </a:ln>
        </p:spPr>
        <p:txBody>
          <a:bodyPr spcFirstLastPara="1" wrap="square" lIns="91425" tIns="45700" rIns="91425" bIns="45700" anchor="t" anchorCtr="0">
            <a:spAutoFit/>
          </a:bodyPr>
          <a:lstStyle/>
          <a:p>
            <a:r>
              <a:rPr lang="en-US" dirty="0"/>
              <a:t>•  Crash Course Philosophy YouTube: </a:t>
            </a:r>
            <a:r>
              <a:rPr lang="en-US" u="sng" dirty="0">
                <a:hlinkClick r:id="rId4"/>
              </a:rPr>
              <a:t>https://m.youtube.com/watch?v=fKtxKkHnJpc</a:t>
            </a:r>
            <a:r>
              <a:rPr lang="en-US" dirty="0"/>
              <a:t>  . Environmental Ethics</a:t>
            </a:r>
            <a:r>
              <a:rPr lang="en-US" dirty="0" smtClean="0"/>
              <a:t>.</a:t>
            </a:r>
            <a:endParaRPr lang="tr-TR" dirty="0" smtClean="0"/>
          </a:p>
          <a:p>
            <a:endParaRPr lang="tr-TR" dirty="0"/>
          </a:p>
          <a:p>
            <a:r>
              <a:rPr lang="en-US" dirty="0"/>
              <a:t>Stanford Encyclopedia of Philosophy Stanford University: </a:t>
            </a:r>
            <a:r>
              <a:rPr lang="en-US" u="sng" dirty="0">
                <a:hlinkClick r:id="rId5"/>
              </a:rPr>
              <a:t>https://plato.stanford.edu/entries/ethics-environmental/</a:t>
            </a:r>
            <a:r>
              <a:rPr lang="en-US" dirty="0"/>
              <a:t> . Ethics of Nature.</a:t>
            </a:r>
            <a:endParaRPr lang="tr-TR" dirty="0"/>
          </a:p>
          <a:p>
            <a:r>
              <a:rPr lang="en-US" dirty="0"/>
              <a:t> </a:t>
            </a:r>
            <a:endParaRPr lang="tr-TR" dirty="0"/>
          </a:p>
          <a:p>
            <a:r>
              <a:rPr lang="en-US" dirty="0"/>
              <a:t>The Guardian </a:t>
            </a:r>
            <a:r>
              <a:rPr lang="en-US" u="sng" dirty="0">
                <a:hlinkClick r:id="rId6"/>
              </a:rPr>
              <a:t>https://www.theguardian.com/environment/ethical-living</a:t>
            </a:r>
            <a:r>
              <a:rPr lang="en-US" dirty="0"/>
              <a:t> . What is Environmental Ethics?</a:t>
            </a:r>
            <a:endParaRPr lang="tr-TR" dirty="0"/>
          </a:p>
        </p:txBody>
      </p:sp>
      <p:sp>
        <p:nvSpPr>
          <p:cNvPr id="349" name="Google Shape;349;p47"/>
          <p:cNvSpPr txBox="1"/>
          <p:nvPr/>
        </p:nvSpPr>
        <p:spPr>
          <a:xfrm>
            <a:off x="6144006" y="853470"/>
            <a:ext cx="5536692" cy="1200288"/>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Bu 3 </a:t>
            </a:r>
            <a:r>
              <a:rPr lang="en-US" sz="2400" dirty="0" err="1">
                <a:solidFill>
                  <a:srgbClr val="3F762A"/>
                </a:solidFill>
              </a:rPr>
              <a:t>Videoyu</a:t>
            </a:r>
            <a:r>
              <a:rPr lang="en-US" sz="2400" dirty="0">
                <a:solidFill>
                  <a:srgbClr val="3F762A"/>
                </a:solidFill>
              </a:rPr>
              <a:t> </a:t>
            </a:r>
            <a:r>
              <a:rPr lang="en-US" sz="2400" dirty="0" err="1" smtClean="0">
                <a:solidFill>
                  <a:srgbClr val="3F762A"/>
                </a:solidFill>
              </a:rPr>
              <a:t>İzleyin</a:t>
            </a:r>
            <a:endParaRPr lang="tr-TR" sz="2400" dirty="0" smtClean="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sz="2400" b="0" i="0" u="none" strike="noStrike" cap="none" dirty="0">
              <a:solidFill>
                <a:srgbClr val="3F762A"/>
              </a:solidFill>
              <a:latin typeface="Arial"/>
              <a:ea typeface="Arial"/>
              <a:cs typeface="Arial"/>
              <a:sym typeface="Arial"/>
            </a:endParaRPr>
          </a:p>
          <a:p>
            <a:pPr marL="342900" lvl="0" indent="-342900">
              <a:buSzPts val="2400"/>
              <a:buFont typeface="Noto Sans Symbols"/>
              <a:buChar char="✔"/>
            </a:pPr>
            <a:r>
              <a:rPr lang="tr-TR" sz="2400" b="1" dirty="0">
                <a:solidFill>
                  <a:srgbClr val="3F762A"/>
                </a:solidFill>
              </a:rPr>
              <a:t>Video için görevleriniz</a:t>
            </a:r>
            <a:endParaRPr sz="2400" b="1" i="0" u="none" strike="noStrike" cap="none" dirty="0">
              <a:solidFill>
                <a:srgbClr val="000000"/>
              </a:solidFill>
              <a:latin typeface="Arial"/>
              <a:ea typeface="Arial"/>
              <a:cs typeface="Arial"/>
              <a:sym typeface="Arial"/>
            </a:endParaRPr>
          </a:p>
        </p:txBody>
      </p:sp>
      <p:pic>
        <p:nvPicPr>
          <p:cNvPr id="4" name="Onlinemedien 3" title="What is Climate Change?">
            <a:hlinkClick r:id="" action="ppaction://media"/>
            <a:extLst>
              <a:ext uri="{FF2B5EF4-FFF2-40B4-BE49-F238E27FC236}">
                <a16:creationId xmlns:a16="http://schemas.microsoft.com/office/drawing/2014/main" id="{80AC5924-3096-1DE6-7B00-6DF43296C2F7}"/>
              </a:ext>
            </a:extLst>
          </p:cNvPr>
          <p:cNvPicPr>
            <a:picLocks noRot="1" noChangeAspect="1"/>
          </p:cNvPicPr>
          <p:nvPr>
            <a:videoFile r:link="rId1"/>
          </p:nvPr>
        </p:nvPicPr>
        <p:blipFill>
          <a:blip r:embed="rId7"/>
          <a:stretch>
            <a:fillRect/>
          </a:stretch>
        </p:blipFill>
        <p:spPr>
          <a:xfrm>
            <a:off x="1341184" y="1636392"/>
            <a:ext cx="4463667" cy="2520000"/>
          </a:xfrm>
          <a:prstGeom prst="rect">
            <a:avLst/>
          </a:prstGeom>
        </p:spPr>
      </p:pic>
      <p:sp>
        <p:nvSpPr>
          <p:cNvPr id="350" name="Google Shape;350;p47"/>
          <p:cNvSpPr txBox="1"/>
          <p:nvPr/>
        </p:nvSpPr>
        <p:spPr>
          <a:xfrm>
            <a:off x="891637" y="495147"/>
            <a:ext cx="5728619" cy="58473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3F762A"/>
                </a:solidFill>
              </a:rPr>
              <a:t>Videolar</a:t>
            </a:r>
            <a:r>
              <a:rPr lang="en-US" sz="3200" b="1" dirty="0">
                <a:solidFill>
                  <a:srgbClr val="3F762A"/>
                </a:solidFill>
              </a:rPr>
              <a:t> </a:t>
            </a:r>
            <a:r>
              <a:rPr lang="en-US" sz="3200" b="1" dirty="0" err="1">
                <a:solidFill>
                  <a:srgbClr val="3F762A"/>
                </a:solidFill>
              </a:rPr>
              <a:t>için</a:t>
            </a:r>
            <a:r>
              <a:rPr lang="en-US" sz="3200" b="1" dirty="0">
                <a:solidFill>
                  <a:srgbClr val="3F762A"/>
                </a:solidFill>
              </a:rPr>
              <a:t> </a:t>
            </a:r>
            <a:r>
              <a:rPr lang="en-US" sz="3200" b="1" dirty="0" err="1">
                <a:solidFill>
                  <a:srgbClr val="3F762A"/>
                </a:solidFill>
              </a:rPr>
              <a:t>Başlık</a:t>
            </a:r>
            <a:endParaRPr sz="3200" b="1" i="0" u="none" strike="noStrike" cap="none" dirty="0">
              <a:solidFill>
                <a:srgbClr val="3F762A"/>
              </a:solidFill>
              <a:latin typeface="Arial"/>
              <a:ea typeface="Arial"/>
              <a:cs typeface="Arial"/>
              <a:sym typeface="Arial"/>
            </a:endParaRPr>
          </a:p>
        </p:txBody>
      </p:sp>
      <p:sp>
        <p:nvSpPr>
          <p:cNvPr id="2" name="Rectangle 1"/>
          <p:cNvSpPr>
            <a:spLocks noChangeArrowheads="1"/>
          </p:cNvSpPr>
          <p:nvPr/>
        </p:nvSpPr>
        <p:spPr bwMode="auto">
          <a:xfrm>
            <a:off x="6219825" y="2657179"/>
            <a:ext cx="56959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Ø"/>
            </a:pPr>
            <a:r>
              <a:rPr lang="tr-TR" altLang="tr-TR" sz="1800" dirty="0">
                <a:solidFill>
                  <a:schemeClr val="tx1"/>
                </a:solidFill>
                <a:latin typeface="Arial" panose="020B0604020202020204" pitchFamily="34" charset="0"/>
              </a:rPr>
              <a:t>Farklı etik çerçeveleri (</a:t>
            </a:r>
            <a:r>
              <a:rPr lang="tr-TR" altLang="tr-TR" sz="1800" dirty="0" err="1">
                <a:solidFill>
                  <a:schemeClr val="tx1"/>
                </a:solidFill>
                <a:latin typeface="Arial" panose="020B0604020202020204" pitchFamily="34" charset="0"/>
              </a:rPr>
              <a:t>örn</a:t>
            </a:r>
            <a:r>
              <a:rPr lang="tr-TR" altLang="tr-TR" sz="1800" dirty="0">
                <a:solidFill>
                  <a:schemeClr val="tx1"/>
                </a:solidFill>
                <a:latin typeface="Arial" panose="020B0604020202020204" pitchFamily="34" charset="0"/>
              </a:rPr>
              <a:t>. </a:t>
            </a:r>
            <a:r>
              <a:rPr lang="tr-TR" altLang="tr-TR" sz="1800" dirty="0" err="1">
                <a:solidFill>
                  <a:schemeClr val="tx1"/>
                </a:solidFill>
                <a:latin typeface="Arial" panose="020B0604020202020204" pitchFamily="34" charset="0"/>
              </a:rPr>
              <a:t>insanmerkezcilik</a:t>
            </a:r>
            <a:r>
              <a:rPr lang="tr-TR" altLang="tr-TR" sz="1800" dirty="0">
                <a:solidFill>
                  <a:schemeClr val="tx1"/>
                </a:solidFill>
                <a:latin typeface="Arial" panose="020B0604020202020204" pitchFamily="34" charset="0"/>
              </a:rPr>
              <a:t>, </a:t>
            </a:r>
            <a:r>
              <a:rPr lang="tr-TR" altLang="tr-TR" sz="1800" dirty="0" err="1">
                <a:solidFill>
                  <a:schemeClr val="tx1"/>
                </a:solidFill>
                <a:latin typeface="Arial" panose="020B0604020202020204" pitchFamily="34" charset="0"/>
              </a:rPr>
              <a:t>ekomerkezcilik</a:t>
            </a:r>
            <a:r>
              <a:rPr lang="tr-TR" altLang="tr-TR" sz="1800" dirty="0">
                <a:solidFill>
                  <a:schemeClr val="tx1"/>
                </a:solidFill>
                <a:latin typeface="Arial" panose="020B0604020202020204" pitchFamily="34" charset="0"/>
              </a:rPr>
              <a:t>) tanıttıktan sonra videoyu durdurun. Kısa bir notta her bir çerçeveyi tanımlayın ve videoda bahsedilen bir örnek verin. </a:t>
            </a:r>
            <a:endParaRPr lang="tr-TR" altLang="tr-TR" sz="1800"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Ø"/>
            </a:pPr>
            <a:r>
              <a:rPr lang="tr-TR" altLang="tr-TR" sz="1800" dirty="0" smtClean="0">
                <a:solidFill>
                  <a:schemeClr val="tx1"/>
                </a:solidFill>
                <a:latin typeface="Arial" panose="020B0604020202020204" pitchFamily="34" charset="0"/>
              </a:rPr>
              <a:t>Hikayeyi </a:t>
            </a:r>
            <a:r>
              <a:rPr lang="tr-TR" altLang="tr-TR" sz="1800" dirty="0">
                <a:solidFill>
                  <a:schemeClr val="tx1"/>
                </a:solidFill>
                <a:latin typeface="Arial" panose="020B0604020202020204" pitchFamily="34" charset="0"/>
              </a:rPr>
              <a:t>insan merkezcilik ve çevre merkezcilik merceğinden analiz edin. </a:t>
            </a:r>
            <a:endParaRPr lang="tr-TR" altLang="tr-TR" sz="1800"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Ø"/>
            </a:pPr>
            <a:r>
              <a:rPr lang="tr-TR" altLang="tr-TR" sz="1800" dirty="0" smtClean="0">
                <a:solidFill>
                  <a:schemeClr val="tx1"/>
                </a:solidFill>
                <a:latin typeface="Arial" panose="020B0604020202020204" pitchFamily="34" charset="0"/>
              </a:rPr>
              <a:t>Her </a:t>
            </a:r>
            <a:r>
              <a:rPr lang="tr-TR" altLang="tr-TR" sz="1800" dirty="0">
                <a:solidFill>
                  <a:schemeClr val="tx1"/>
                </a:solidFill>
                <a:latin typeface="Arial" panose="020B0604020202020204" pitchFamily="34" charset="0"/>
              </a:rPr>
              <a:t>bir bakış açısı konuya nasıl farklı yaklaşabilir?</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sz="4800" dirty="0" smtClean="0">
                <a:solidFill>
                  <a:srgbClr val="FFFF00"/>
                </a:solidFill>
              </a:rPr>
              <a:t/>
            </a:r>
            <a:br>
              <a:rPr lang="tr-TR" sz="4800" dirty="0" smtClean="0">
                <a:solidFill>
                  <a:srgbClr val="FFFF00"/>
                </a:solidFill>
              </a:rPr>
            </a:br>
            <a:r>
              <a:rPr lang="tr-TR" sz="4800" dirty="0" smtClean="0">
                <a:solidFill>
                  <a:srgbClr val="3F762A"/>
                </a:solidFill>
              </a:rPr>
              <a:t>Kendini Değerlendirin!</a:t>
            </a:r>
            <a:endParaRPr lang="tr-TR" sz="4800"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b="1" dirty="0" smtClean="0">
                <a:solidFill>
                  <a:srgbClr val="595959"/>
                </a:solidFill>
                <a:latin typeface="Calibri"/>
                <a:ea typeface="Calibri"/>
                <a:cs typeface="Calibri"/>
                <a:sym typeface="Calibri"/>
              </a:rPr>
              <a:t>Çevre eğitiminde etik ve estetik değerler…</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25261" y="2962275"/>
            <a:ext cx="100355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b="1" i="0" u="none" strike="noStrike" cap="none" dirty="0" smtClean="0">
                <a:solidFill>
                  <a:schemeClr val="lt1"/>
                </a:solidFill>
                <a:latin typeface="Arial"/>
                <a:ea typeface="Arial"/>
                <a:cs typeface="Arial"/>
                <a:sym typeface="Arial"/>
              </a:rPr>
              <a:t>Kontrol etmek</a:t>
            </a:r>
            <a:endParaRPr sz="80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1003553" y="767574"/>
            <a:ext cx="9269107" cy="830956"/>
          </a:xfrm>
          <a:prstGeom prst="rect">
            <a:avLst/>
          </a:prstGeom>
          <a:noFill/>
          <a:ln>
            <a:noFill/>
          </a:ln>
        </p:spPr>
        <p:txBody>
          <a:bodyPr spcFirstLastPara="1" wrap="square" lIns="91425" tIns="45700" rIns="91425" bIns="45700" anchor="t" anchorCtr="0">
            <a:spAutoFit/>
          </a:bodyPr>
          <a:lstStyle/>
          <a:p>
            <a:pPr lvl="0"/>
            <a:r>
              <a:rPr lang="tr-TR" sz="2400" b="1" dirty="0">
                <a:solidFill>
                  <a:srgbClr val="0D0D0D"/>
                </a:solidFill>
                <a:latin typeface="Söhne"/>
              </a:rPr>
              <a:t>İşte öğrencilerin kendi kendilerini </a:t>
            </a:r>
            <a:r>
              <a:rPr lang="tr-TR" sz="2400" b="1" dirty="0" smtClean="0">
                <a:solidFill>
                  <a:srgbClr val="0D0D0D"/>
                </a:solidFill>
                <a:latin typeface="Söhne"/>
              </a:rPr>
              <a:t>değerlendirmeleri için </a:t>
            </a:r>
            <a:r>
              <a:rPr lang="tr-TR" sz="2400" b="1" dirty="0">
                <a:solidFill>
                  <a:srgbClr val="0D0D0D"/>
                </a:solidFill>
                <a:latin typeface="Söhne"/>
              </a:rPr>
              <a:t>görev </a:t>
            </a:r>
            <a:r>
              <a:rPr lang="tr-TR" sz="2400" b="1" dirty="0" smtClean="0">
                <a:solidFill>
                  <a:srgbClr val="0D0D0D"/>
                </a:solidFill>
                <a:latin typeface="Söhne"/>
              </a:rPr>
              <a:t>listesi;</a:t>
            </a:r>
            <a:endParaRPr lang="en-US" sz="2400" b="0" i="0" dirty="0">
              <a:solidFill>
                <a:srgbClr val="0D0D0D"/>
              </a:solidFill>
              <a:effectLst/>
              <a:latin typeface="Söhne"/>
            </a:endParaRPr>
          </a:p>
        </p:txBody>
      </p:sp>
      <p:sp>
        <p:nvSpPr>
          <p:cNvPr id="2" name="Dikdörtgen 1"/>
          <p:cNvSpPr/>
          <p:nvPr/>
        </p:nvSpPr>
        <p:spPr>
          <a:xfrm>
            <a:off x="1466850" y="1558350"/>
            <a:ext cx="8591550" cy="2677656"/>
          </a:xfrm>
          <a:prstGeom prst="rect">
            <a:avLst/>
          </a:prstGeom>
        </p:spPr>
        <p:txBody>
          <a:bodyPr wrap="square">
            <a:spAutoFit/>
          </a:bodyPr>
          <a:lstStyle/>
          <a:p>
            <a:r>
              <a:rPr lang="en-US" sz="2400" dirty="0" err="1"/>
              <a:t>Doğanın</a:t>
            </a:r>
            <a:r>
              <a:rPr lang="en-US" sz="2400" dirty="0"/>
              <a:t> size </a:t>
            </a:r>
            <a:r>
              <a:rPr lang="en-US" sz="2400" dirty="0" err="1"/>
              <a:t>nasıl</a:t>
            </a:r>
            <a:r>
              <a:rPr lang="en-US" sz="2400" dirty="0"/>
              <a:t> </a:t>
            </a:r>
            <a:r>
              <a:rPr lang="en-US" sz="2400" dirty="0" err="1"/>
              <a:t>hissettirdiğini</a:t>
            </a:r>
            <a:r>
              <a:rPr lang="en-US" sz="2400" dirty="0"/>
              <a:t> </a:t>
            </a:r>
            <a:r>
              <a:rPr lang="en-US" sz="2400" dirty="0" err="1"/>
              <a:t>düşünün</a:t>
            </a:r>
            <a:r>
              <a:rPr lang="en-US" sz="2400" dirty="0"/>
              <a:t>. </a:t>
            </a:r>
            <a:r>
              <a:rPr lang="en-US" sz="2400" dirty="0" err="1"/>
              <a:t>Boşlukları</a:t>
            </a:r>
            <a:r>
              <a:rPr lang="en-US" sz="2400" dirty="0"/>
              <a:t> </a:t>
            </a:r>
            <a:r>
              <a:rPr lang="en-US" sz="2400" dirty="0" err="1"/>
              <a:t>çevreyle</a:t>
            </a:r>
            <a:r>
              <a:rPr lang="en-US" sz="2400" dirty="0"/>
              <a:t> </a:t>
            </a:r>
            <a:r>
              <a:rPr lang="en-US" sz="2400" dirty="0" err="1"/>
              <a:t>ilgili</a:t>
            </a:r>
            <a:r>
              <a:rPr lang="en-US" sz="2400" dirty="0"/>
              <a:t> </a:t>
            </a:r>
            <a:r>
              <a:rPr lang="en-US" sz="2400" dirty="0" err="1"/>
              <a:t>duygularınızı</a:t>
            </a:r>
            <a:r>
              <a:rPr lang="en-US" sz="2400" dirty="0"/>
              <a:t> </a:t>
            </a:r>
            <a:r>
              <a:rPr lang="en-US" sz="2400" dirty="0" err="1"/>
              <a:t>tanımlayan</a:t>
            </a:r>
            <a:r>
              <a:rPr lang="en-US" sz="2400" dirty="0"/>
              <a:t> </a:t>
            </a:r>
            <a:r>
              <a:rPr lang="en-US" sz="2400" dirty="0" err="1"/>
              <a:t>kelimelerle</a:t>
            </a:r>
            <a:r>
              <a:rPr lang="en-US" sz="2400" dirty="0"/>
              <a:t> </a:t>
            </a:r>
            <a:r>
              <a:rPr lang="en-US" sz="2400" dirty="0" err="1"/>
              <a:t>doldurun</a:t>
            </a:r>
            <a:r>
              <a:rPr lang="en-US" sz="2400" dirty="0" smtClean="0"/>
              <a:t>.</a:t>
            </a:r>
            <a:endParaRPr lang="tr-TR" sz="2400" dirty="0" smtClean="0"/>
          </a:p>
          <a:p>
            <a:endParaRPr lang="en-US" sz="2400" dirty="0"/>
          </a:p>
          <a:p>
            <a:pPr>
              <a:buFont typeface="Arial" panose="020B0604020202020204" pitchFamily="34" charset="0"/>
              <a:buChar char="•"/>
            </a:pPr>
            <a:r>
              <a:rPr lang="en-US" sz="2400" dirty="0" err="1"/>
              <a:t>Doğayla</a:t>
            </a:r>
            <a:r>
              <a:rPr lang="en-US" sz="2400" dirty="0"/>
              <a:t> </a:t>
            </a:r>
            <a:r>
              <a:rPr lang="en-US" sz="2400" dirty="0" err="1"/>
              <a:t>iç</a:t>
            </a:r>
            <a:r>
              <a:rPr lang="en-US" sz="2400" dirty="0"/>
              <a:t> </a:t>
            </a:r>
            <a:r>
              <a:rPr lang="en-US" sz="2400" dirty="0" err="1"/>
              <a:t>içe</a:t>
            </a:r>
            <a:r>
              <a:rPr lang="en-US" sz="2400" dirty="0"/>
              <a:t> </a:t>
            </a:r>
            <a:r>
              <a:rPr lang="en-US" sz="2400" dirty="0" err="1"/>
              <a:t>olduğumda</a:t>
            </a:r>
            <a:r>
              <a:rPr lang="en-US" sz="2400" dirty="0"/>
              <a:t> _______ </a:t>
            </a:r>
            <a:r>
              <a:rPr lang="en-US" sz="2400" dirty="0" err="1"/>
              <a:t>hissediyorum</a:t>
            </a:r>
            <a:r>
              <a:rPr lang="en-US" sz="2400" dirty="0"/>
              <a:t>.</a:t>
            </a:r>
            <a:endParaRPr lang="tr-TR" sz="2400" dirty="0"/>
          </a:p>
          <a:p>
            <a:pPr>
              <a:buFont typeface="Arial" panose="020B0604020202020204" pitchFamily="34" charset="0"/>
              <a:buChar char="•"/>
            </a:pPr>
            <a:endParaRPr lang="tr-TR" sz="2400" dirty="0" smtClean="0"/>
          </a:p>
          <a:p>
            <a:pPr>
              <a:buFont typeface="Arial" panose="020B0604020202020204" pitchFamily="34" charset="0"/>
              <a:buChar char="•"/>
            </a:pPr>
            <a:endParaRPr lang="tr-TR" sz="2400" dirty="0"/>
          </a:p>
          <a:p>
            <a:pPr>
              <a:buFont typeface="Arial" panose="020B0604020202020204" pitchFamily="34" charset="0"/>
              <a:buChar char="•"/>
            </a:pPr>
            <a:r>
              <a:rPr lang="sv-SE" sz="2400" dirty="0"/>
              <a:t>Açık havada vakit geçirmek bana _______ hissini veriyor. </a:t>
            </a:r>
            <a:endParaRPr lang="en-US" sz="2400" dirty="0"/>
          </a:p>
        </p:txBody>
      </p:sp>
      <p:sp>
        <p:nvSpPr>
          <p:cNvPr id="3" name="Dikdörtgen 2"/>
          <p:cNvSpPr/>
          <p:nvPr/>
        </p:nvSpPr>
        <p:spPr>
          <a:xfrm>
            <a:off x="9544050" y="2962275"/>
            <a:ext cx="2238375" cy="390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tr-TR" dirty="0" smtClean="0"/>
              <a:t>Harika</a:t>
            </a:r>
            <a:endParaRPr lang="en-US" dirty="0"/>
          </a:p>
        </p:txBody>
      </p:sp>
      <p:sp>
        <p:nvSpPr>
          <p:cNvPr id="8" name="Dikdörtgen 7"/>
          <p:cNvSpPr/>
          <p:nvPr/>
        </p:nvSpPr>
        <p:spPr>
          <a:xfrm>
            <a:off x="9563100" y="2390775"/>
            <a:ext cx="2238375" cy="390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tr-TR" dirty="0" smtClean="0"/>
              <a:t>Hayranlık</a:t>
            </a:r>
            <a:endParaRPr lang="en-US" dirty="0"/>
          </a:p>
        </p:txBody>
      </p:sp>
      <p:sp>
        <p:nvSpPr>
          <p:cNvPr id="9" name="Dikdörtgen 8"/>
          <p:cNvSpPr/>
          <p:nvPr/>
        </p:nvSpPr>
        <p:spPr>
          <a:xfrm>
            <a:off x="9534525" y="3533775"/>
            <a:ext cx="2238375" cy="390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tr-TR" dirty="0" smtClean="0"/>
              <a:t>Barış</a:t>
            </a:r>
            <a:endParaRPr lang="en-US" dirty="0"/>
          </a:p>
        </p:txBody>
      </p:sp>
      <p:sp>
        <p:nvSpPr>
          <p:cNvPr id="4" name="Dikdörtgen 3"/>
          <p:cNvSpPr/>
          <p:nvPr/>
        </p:nvSpPr>
        <p:spPr>
          <a:xfrm>
            <a:off x="1800225" y="4962525"/>
            <a:ext cx="180975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tr-TR" dirty="0" smtClean="0"/>
              <a:t>Sakinlik</a:t>
            </a:r>
            <a:endParaRPr lang="en-US" dirty="0"/>
          </a:p>
        </p:txBody>
      </p:sp>
      <p:sp>
        <p:nvSpPr>
          <p:cNvPr id="11" name="Dikdörtgen 10"/>
          <p:cNvSpPr/>
          <p:nvPr/>
        </p:nvSpPr>
        <p:spPr>
          <a:xfrm>
            <a:off x="3981450" y="4962525"/>
            <a:ext cx="19621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dirty="0"/>
              <a:t>(</a:t>
            </a:r>
            <a:r>
              <a:rPr lang="en-US" dirty="0" err="1"/>
              <a:t>sakinleşme</a:t>
            </a:r>
            <a:r>
              <a:rPr lang="en-US" dirty="0"/>
              <a:t>, </a:t>
            </a:r>
            <a:r>
              <a:rPr lang="en-US" dirty="0" err="1"/>
              <a:t>neşe</a:t>
            </a:r>
            <a:r>
              <a:rPr lang="en-US" dirty="0"/>
              <a:t>, </a:t>
            </a:r>
            <a:r>
              <a:rPr lang="en-US" dirty="0" err="1"/>
              <a:t>gençleşme</a:t>
            </a:r>
            <a:r>
              <a:rPr lang="en-US" dirty="0"/>
              <a:t>, vb.)</a:t>
            </a:r>
          </a:p>
        </p:txBody>
      </p:sp>
      <p:sp>
        <p:nvSpPr>
          <p:cNvPr id="12" name="Dikdörtgen 11"/>
          <p:cNvSpPr/>
          <p:nvPr/>
        </p:nvSpPr>
        <p:spPr>
          <a:xfrm>
            <a:off x="6096000" y="4981574"/>
            <a:ext cx="2400300"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dirty="0"/>
              <a:t>(</a:t>
            </a:r>
            <a:r>
              <a:rPr lang="en-US" dirty="0" err="1"/>
              <a:t>sakinleşme</a:t>
            </a:r>
            <a:r>
              <a:rPr lang="en-US" dirty="0"/>
              <a:t>, </a:t>
            </a:r>
            <a:r>
              <a:rPr lang="en-US" dirty="0" err="1"/>
              <a:t>neşe</a:t>
            </a:r>
            <a:r>
              <a:rPr lang="en-US" dirty="0"/>
              <a:t>, </a:t>
            </a:r>
            <a:r>
              <a:rPr lang="en-US" dirty="0" err="1"/>
              <a:t>gençleşme</a:t>
            </a:r>
            <a:r>
              <a:rPr lang="en-US" dirty="0"/>
              <a:t>, vb.)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04824" y="1041053"/>
            <a:ext cx="9858375" cy="2677656"/>
          </a:xfrm>
          <a:prstGeom prst="rect">
            <a:avLst/>
          </a:prstGeom>
        </p:spPr>
        <p:txBody>
          <a:bodyPr wrap="square">
            <a:spAutoFit/>
          </a:bodyPr>
          <a:lstStyle/>
          <a:p>
            <a:r>
              <a:rPr lang="en-US" sz="2400" i="1" dirty="0" err="1"/>
              <a:t>Çevre</a:t>
            </a:r>
            <a:r>
              <a:rPr lang="en-US" sz="2400" i="1" dirty="0"/>
              <a:t> </a:t>
            </a:r>
            <a:r>
              <a:rPr lang="en-US" sz="2400" i="1" dirty="0" err="1"/>
              <a:t>eğitimi</a:t>
            </a:r>
            <a:r>
              <a:rPr lang="en-US" sz="2400" i="1" dirty="0"/>
              <a:t> </a:t>
            </a:r>
            <a:r>
              <a:rPr lang="en-US" sz="2400" i="1" dirty="0" err="1"/>
              <a:t>iki</a:t>
            </a:r>
            <a:r>
              <a:rPr lang="en-US" sz="2400" i="1" dirty="0"/>
              <a:t> </a:t>
            </a:r>
            <a:r>
              <a:rPr lang="en-US" sz="2400" i="1" dirty="0" err="1"/>
              <a:t>yaklaşım</a:t>
            </a:r>
            <a:r>
              <a:rPr lang="en-US" sz="2400" i="1" dirty="0"/>
              <a:t> </a:t>
            </a:r>
            <a:r>
              <a:rPr lang="en-US" sz="2400" i="1" dirty="0" err="1"/>
              <a:t>içerebilir</a:t>
            </a:r>
            <a:r>
              <a:rPr lang="en-US" sz="2400" i="1" dirty="0"/>
              <a:t>. </a:t>
            </a:r>
            <a:r>
              <a:rPr lang="en-US" sz="2400" i="1" dirty="0" err="1"/>
              <a:t>Yaklaşım</a:t>
            </a:r>
            <a:r>
              <a:rPr lang="en-US" sz="2400" i="1" dirty="0"/>
              <a:t> </a:t>
            </a:r>
            <a:r>
              <a:rPr lang="en-US" sz="2400" i="1" dirty="0" err="1"/>
              <a:t>türüne</a:t>
            </a:r>
            <a:r>
              <a:rPr lang="en-US" sz="2400" i="1" dirty="0"/>
              <a:t> </a:t>
            </a:r>
            <a:r>
              <a:rPr lang="en-US" sz="2400" i="1" dirty="0" err="1"/>
              <a:t>uyması</a:t>
            </a:r>
            <a:r>
              <a:rPr lang="en-US" sz="2400" i="1" dirty="0"/>
              <a:t> </a:t>
            </a:r>
            <a:r>
              <a:rPr lang="en-US" sz="2400" i="1" dirty="0" err="1"/>
              <a:t>için</a:t>
            </a:r>
            <a:r>
              <a:rPr lang="en-US" sz="2400" i="1" dirty="0"/>
              <a:t> </a:t>
            </a:r>
            <a:r>
              <a:rPr lang="en-US" sz="2400" i="1" dirty="0" err="1"/>
              <a:t>açıklamaları</a:t>
            </a:r>
            <a:r>
              <a:rPr lang="en-US" sz="2400" i="1" dirty="0"/>
              <a:t> </a:t>
            </a:r>
            <a:r>
              <a:rPr lang="en-US" sz="2400" i="1" dirty="0" err="1"/>
              <a:t>sürükleyip</a:t>
            </a:r>
            <a:r>
              <a:rPr lang="en-US" sz="2400" i="1" dirty="0"/>
              <a:t> </a:t>
            </a:r>
            <a:r>
              <a:rPr lang="en-US" sz="2400" i="1" dirty="0" err="1"/>
              <a:t>bırakın</a:t>
            </a:r>
            <a:r>
              <a:rPr lang="en-US" sz="2400" i="1" dirty="0" smtClean="0"/>
              <a:t>.</a:t>
            </a:r>
            <a:endParaRPr lang="tr-TR" sz="2400" i="1" dirty="0" smtClean="0"/>
          </a:p>
          <a:p>
            <a:endParaRPr lang="en-US" sz="2400" dirty="0"/>
          </a:p>
          <a:p>
            <a:pPr>
              <a:buFont typeface="Arial" panose="020B0604020202020204" pitchFamily="34" charset="0"/>
              <a:buChar char="•"/>
            </a:pPr>
            <a:r>
              <a:rPr lang="en-US" sz="2400" b="1" dirty="0" err="1"/>
              <a:t>Çevre</a:t>
            </a:r>
            <a:r>
              <a:rPr lang="en-US" sz="2400" b="1" dirty="0"/>
              <a:t> </a:t>
            </a:r>
            <a:r>
              <a:rPr lang="en-US" sz="2400" b="1" dirty="0" err="1"/>
              <a:t>hakkındaki</a:t>
            </a:r>
            <a:r>
              <a:rPr lang="en-US" sz="2400" b="1" dirty="0"/>
              <a:t> </a:t>
            </a:r>
            <a:r>
              <a:rPr lang="en-US" sz="2400" b="1" dirty="0" err="1"/>
              <a:t>gerçekleri</a:t>
            </a:r>
            <a:r>
              <a:rPr lang="en-US" sz="2400" b="1" dirty="0"/>
              <a:t> </a:t>
            </a:r>
            <a:r>
              <a:rPr lang="en-US" sz="2400" b="1" dirty="0" err="1"/>
              <a:t>ezberlemeye</a:t>
            </a:r>
            <a:r>
              <a:rPr lang="en-US" sz="2400" b="1" dirty="0"/>
              <a:t> </a:t>
            </a:r>
            <a:r>
              <a:rPr lang="en-US" sz="2400" b="1" dirty="0" err="1"/>
              <a:t>odaklanır</a:t>
            </a:r>
            <a:r>
              <a:rPr lang="en-US" sz="2400" b="1" dirty="0"/>
              <a:t>.  ............. </a:t>
            </a:r>
            <a:endParaRPr lang="tr-TR" sz="2400" dirty="0" smtClean="0"/>
          </a:p>
          <a:p>
            <a:endParaRPr lang="tr-TR" sz="2400" dirty="0" smtClean="0"/>
          </a:p>
          <a:p>
            <a:pPr>
              <a:buFont typeface="Arial" panose="020B0604020202020204" pitchFamily="34" charset="0"/>
              <a:buChar char="•"/>
            </a:pPr>
            <a:r>
              <a:rPr lang="en-US" sz="2400" b="1" dirty="0" err="1"/>
              <a:t>Etik</a:t>
            </a:r>
            <a:r>
              <a:rPr lang="en-US" sz="2400" b="1" dirty="0"/>
              <a:t>, </a:t>
            </a:r>
            <a:r>
              <a:rPr lang="en-US" sz="2400" b="1" dirty="0" err="1"/>
              <a:t>değerler</a:t>
            </a:r>
            <a:r>
              <a:rPr lang="en-US" sz="2400" b="1" dirty="0"/>
              <a:t> </a:t>
            </a:r>
            <a:r>
              <a:rPr lang="en-US" sz="2400" b="1" dirty="0" err="1"/>
              <a:t>ve</a:t>
            </a:r>
            <a:r>
              <a:rPr lang="en-US" sz="2400" b="1" dirty="0"/>
              <a:t> </a:t>
            </a:r>
            <a:r>
              <a:rPr lang="en-US" sz="2400" b="1" dirty="0" err="1"/>
              <a:t>doğanın</a:t>
            </a:r>
            <a:r>
              <a:rPr lang="en-US" sz="2400" b="1" dirty="0"/>
              <a:t> </a:t>
            </a:r>
            <a:r>
              <a:rPr lang="en-US" sz="2400" b="1" dirty="0" err="1"/>
              <a:t>güzelliğini</a:t>
            </a:r>
            <a:r>
              <a:rPr lang="en-US" sz="2400" b="1" dirty="0"/>
              <a:t> </a:t>
            </a:r>
            <a:r>
              <a:rPr lang="en-US" sz="2400" b="1" dirty="0" err="1"/>
              <a:t>takdir</a:t>
            </a:r>
            <a:r>
              <a:rPr lang="en-US" sz="2400" b="1" dirty="0"/>
              <a:t> </a:t>
            </a:r>
            <a:r>
              <a:rPr lang="en-US" sz="2400" b="1" dirty="0" err="1"/>
              <a:t>etmeyi</a:t>
            </a:r>
            <a:r>
              <a:rPr lang="en-US" sz="2400" b="1" dirty="0"/>
              <a:t> </a:t>
            </a:r>
            <a:r>
              <a:rPr lang="en-US" sz="2400" b="1" dirty="0" err="1"/>
              <a:t>vurgular</a:t>
            </a:r>
            <a:r>
              <a:rPr lang="en-US" sz="2400" b="1" dirty="0"/>
              <a:t>.  ..................... </a:t>
            </a:r>
            <a:endParaRPr lang="en-US" sz="2400" dirty="0"/>
          </a:p>
        </p:txBody>
      </p:sp>
      <p:sp>
        <p:nvSpPr>
          <p:cNvPr id="4" name="Dikdörtgen 3"/>
          <p:cNvSpPr/>
          <p:nvPr/>
        </p:nvSpPr>
        <p:spPr>
          <a:xfrm>
            <a:off x="10159080" y="2198787"/>
            <a:ext cx="1233030" cy="307777"/>
          </a:xfrm>
          <a:prstGeom prst="rect">
            <a:avLst/>
          </a:prstGeom>
          <a:solidFill>
            <a:schemeClr val="accent2"/>
          </a:solidFill>
          <a:ln>
            <a:solidFill>
              <a:srgbClr val="00B050"/>
            </a:solidFill>
          </a:ln>
        </p:spPr>
        <p:txBody>
          <a:bodyPr wrap="none">
            <a:spAutoFit/>
          </a:bodyPr>
          <a:lstStyle/>
          <a:p>
            <a:pPr>
              <a:buFont typeface="Arial" panose="020B0604020202020204" pitchFamily="34" charset="0"/>
              <a:buChar char="•"/>
            </a:pPr>
            <a:r>
              <a:rPr lang="tr-TR" dirty="0" smtClean="0"/>
              <a:t>Bilgi Tabanlı</a:t>
            </a:r>
            <a:endParaRPr lang="en-US" dirty="0"/>
          </a:p>
        </p:txBody>
      </p:sp>
      <p:sp>
        <p:nvSpPr>
          <p:cNvPr id="5" name="Dikdörtgen 4"/>
          <p:cNvSpPr/>
          <p:nvPr/>
        </p:nvSpPr>
        <p:spPr>
          <a:xfrm>
            <a:off x="10098258" y="3036987"/>
            <a:ext cx="1492716" cy="307777"/>
          </a:xfrm>
          <a:prstGeom prst="rect">
            <a:avLst/>
          </a:prstGeom>
          <a:solidFill>
            <a:schemeClr val="accent2"/>
          </a:solidFill>
          <a:ln>
            <a:solidFill>
              <a:srgbClr val="00B050"/>
            </a:solidFill>
          </a:ln>
        </p:spPr>
        <p:txBody>
          <a:bodyPr wrap="none">
            <a:spAutoFit/>
          </a:bodyPr>
          <a:lstStyle/>
          <a:p>
            <a:pPr>
              <a:buFont typeface="Arial" panose="020B0604020202020204" pitchFamily="34" charset="0"/>
              <a:buChar char="•"/>
            </a:pPr>
            <a:r>
              <a:rPr lang="en-US" dirty="0"/>
              <a:t>(</a:t>
            </a:r>
            <a:r>
              <a:rPr lang="en-US" dirty="0" err="1"/>
              <a:t>Etik</a:t>
            </a:r>
            <a:r>
              <a:rPr lang="en-US" dirty="0"/>
              <a:t> </a:t>
            </a:r>
            <a:r>
              <a:rPr lang="en-US" dirty="0" err="1"/>
              <a:t>ve</a:t>
            </a:r>
            <a:r>
              <a:rPr lang="en-US" dirty="0"/>
              <a:t> Estetik)</a:t>
            </a:r>
          </a:p>
        </p:txBody>
      </p:sp>
    </p:spTree>
    <p:extLst>
      <p:ext uri="{BB962C8B-B14F-4D97-AF65-F5344CB8AC3E}">
        <p14:creationId xmlns:p14="http://schemas.microsoft.com/office/powerpoint/2010/main" val="408991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0124" y="760988"/>
            <a:ext cx="9305925" cy="3447098"/>
          </a:xfrm>
          <a:prstGeom prst="rect">
            <a:avLst/>
          </a:prstGeom>
        </p:spPr>
        <p:txBody>
          <a:bodyPr wrap="square">
            <a:spAutoFit/>
          </a:bodyPr>
          <a:lstStyle/>
          <a:p>
            <a:pPr lvl="0" algn="ctr" fontAlgn="base">
              <a:spcBef>
                <a:spcPct val="0"/>
              </a:spcBef>
              <a:spcAft>
                <a:spcPct val="0"/>
              </a:spcAft>
              <a:buClrTx/>
            </a:pPr>
            <a:r>
              <a:rPr lang="en-US" b="1" u="sng" dirty="0" smtClean="0">
                <a:solidFill>
                  <a:srgbClr val="FF0000"/>
                </a:solidFill>
                <a:ea typeface="Calibri" pitchFamily="34" charset="0"/>
                <a:cs typeface="Calibri" pitchFamily="34" charset="0"/>
              </a:rPr>
              <a:t>ÖZET :</a:t>
            </a:r>
            <a:endParaRPr lang="tr-TR" b="1" u="sng" dirty="0" smtClean="0">
              <a:solidFill>
                <a:srgbClr val="FF0000"/>
              </a:solidFill>
              <a:ea typeface="Calibri" pitchFamily="34" charset="0"/>
              <a:cs typeface="Calibri" pitchFamily="34" charset="0"/>
            </a:endParaRPr>
          </a:p>
          <a:p>
            <a:pPr lvl="0" algn="ctr" fontAlgn="base">
              <a:spcBef>
                <a:spcPct val="0"/>
              </a:spcBef>
              <a:spcAft>
                <a:spcPct val="0"/>
              </a:spcAft>
              <a:buClrTx/>
            </a:pPr>
            <a:endParaRPr lang="tr-TR" b="1" u="sng" dirty="0">
              <a:solidFill>
                <a:srgbClr val="FF0000"/>
              </a:solidFill>
              <a:ea typeface="Calibri" pitchFamily="34" charset="0"/>
              <a:cs typeface="Calibri" pitchFamily="34" charset="0"/>
            </a:endParaRPr>
          </a:p>
          <a:p>
            <a:pPr lvl="0" algn="ctr" fontAlgn="base">
              <a:spcBef>
                <a:spcPct val="0"/>
              </a:spcBef>
              <a:spcAft>
                <a:spcPct val="0"/>
              </a:spcAft>
              <a:buClrTx/>
            </a:pPr>
            <a:endParaRPr lang="tr-TR" b="1" u="sng" dirty="0" smtClean="0">
              <a:solidFill>
                <a:srgbClr val="FF0000"/>
              </a:solidFill>
              <a:ea typeface="Calibri" pitchFamily="34" charset="0"/>
              <a:cs typeface="Calibri" pitchFamily="34" charset="0"/>
            </a:endParaRPr>
          </a:p>
          <a:p>
            <a:pPr lvl="0" algn="just" fontAlgn="base">
              <a:spcBef>
                <a:spcPct val="0"/>
              </a:spcBef>
              <a:spcAft>
                <a:spcPct val="0"/>
              </a:spcAft>
              <a:buClrTx/>
            </a:pPr>
            <a:endParaRPr lang="tr-TR" b="1" dirty="0" smtClean="0">
              <a:solidFill>
                <a:schemeClr val="tx1"/>
              </a:solidFill>
              <a:cs typeface="Arial" pitchFamily="34" charset="0"/>
            </a:endParaRPr>
          </a:p>
          <a:p>
            <a:pPr lvl="0" algn="just" eaLnBrk="0" fontAlgn="base" hangingPunct="0">
              <a:spcBef>
                <a:spcPct val="0"/>
              </a:spcBef>
              <a:spcAft>
                <a:spcPct val="0"/>
              </a:spcAft>
              <a:buClrTx/>
            </a:pPr>
            <a:r>
              <a:rPr lang="tr-TR" sz="1800" b="1" dirty="0">
                <a:solidFill>
                  <a:srgbClr val="00B050"/>
                </a:solidFill>
                <a:ea typeface="Calibri" pitchFamily="34" charset="0"/>
                <a:cs typeface="Calibri" pitchFamily="34" charset="0"/>
              </a:rPr>
              <a:t>1.Etik değerler, bileşenlerin inceliklerini anlamamızda bize rehberlik eder</a:t>
            </a:r>
            <a:r>
              <a:rPr lang="tr-TR" sz="1800" b="1" dirty="0" smtClean="0">
                <a:solidFill>
                  <a:srgbClr val="00B050"/>
                </a:solidFill>
                <a:ea typeface="Calibri" pitchFamily="34" charset="0"/>
                <a:cs typeface="Calibri" pitchFamily="34" charset="0"/>
              </a:rPr>
              <a:t>.</a:t>
            </a:r>
          </a:p>
          <a:p>
            <a:pPr lvl="0" algn="just" eaLnBrk="0" fontAlgn="base" hangingPunct="0">
              <a:spcBef>
                <a:spcPct val="0"/>
              </a:spcBef>
              <a:spcAft>
                <a:spcPct val="0"/>
              </a:spcAft>
              <a:buClrTx/>
            </a:pPr>
            <a:r>
              <a:rPr lang="tr-TR" sz="1800" b="1" dirty="0" smtClean="0">
                <a:solidFill>
                  <a:srgbClr val="00B050"/>
                </a:solidFill>
                <a:ea typeface="Calibri" pitchFamily="34" charset="0"/>
                <a:cs typeface="Calibri" pitchFamily="34" charset="0"/>
              </a:rPr>
              <a:t>2.Estetik </a:t>
            </a:r>
            <a:r>
              <a:rPr lang="tr-TR" sz="1800" b="1" dirty="0">
                <a:solidFill>
                  <a:srgbClr val="00B050"/>
                </a:solidFill>
                <a:ea typeface="Calibri" pitchFamily="34" charset="0"/>
                <a:cs typeface="Calibri" pitchFamily="34" charset="0"/>
              </a:rPr>
              <a:t>değerler, doğanın eşsiz güzelliğini ve harikalarını takdir etme yeteneğimizi geliştirir</a:t>
            </a:r>
            <a:r>
              <a:rPr lang="tr-TR" sz="1800" b="1" dirty="0" smtClean="0">
                <a:solidFill>
                  <a:srgbClr val="00B050"/>
                </a:solidFill>
                <a:ea typeface="Calibri" pitchFamily="34" charset="0"/>
                <a:cs typeface="Calibri" pitchFamily="34" charset="0"/>
              </a:rPr>
              <a:t>.</a:t>
            </a:r>
          </a:p>
          <a:p>
            <a:pPr lvl="0" algn="just" eaLnBrk="0" fontAlgn="base" hangingPunct="0">
              <a:spcBef>
                <a:spcPct val="0"/>
              </a:spcBef>
              <a:spcAft>
                <a:spcPct val="0"/>
              </a:spcAft>
              <a:buClrTx/>
            </a:pPr>
            <a:r>
              <a:rPr lang="tr-TR" sz="1800" b="1" dirty="0" smtClean="0">
                <a:solidFill>
                  <a:srgbClr val="00B050"/>
                </a:solidFill>
                <a:ea typeface="Calibri" pitchFamily="34" charset="0"/>
                <a:cs typeface="Calibri" pitchFamily="34" charset="0"/>
              </a:rPr>
              <a:t>3.Her </a:t>
            </a:r>
            <a:r>
              <a:rPr lang="tr-TR" sz="1800" b="1" dirty="0">
                <a:solidFill>
                  <a:srgbClr val="00B050"/>
                </a:solidFill>
                <a:ea typeface="Calibri" pitchFamily="34" charset="0"/>
                <a:cs typeface="Calibri" pitchFamily="34" charset="0"/>
              </a:rPr>
              <a:t>iki değer türü de çevre eğitimi için hayati önem taşımaktadır</a:t>
            </a:r>
            <a:r>
              <a:rPr lang="tr-TR" sz="1800" b="1" dirty="0" smtClean="0">
                <a:solidFill>
                  <a:srgbClr val="00B050"/>
                </a:solidFill>
                <a:ea typeface="Calibri" pitchFamily="34" charset="0"/>
                <a:cs typeface="Calibri" pitchFamily="34" charset="0"/>
              </a:rPr>
              <a:t>.</a:t>
            </a:r>
          </a:p>
          <a:p>
            <a:pPr lvl="0" algn="just" eaLnBrk="0" fontAlgn="base" hangingPunct="0">
              <a:spcBef>
                <a:spcPct val="0"/>
              </a:spcBef>
              <a:spcAft>
                <a:spcPct val="0"/>
              </a:spcAft>
              <a:buClrTx/>
            </a:pPr>
            <a:r>
              <a:rPr lang="tr-TR" sz="1800" b="1" dirty="0" smtClean="0">
                <a:solidFill>
                  <a:srgbClr val="00B050"/>
                </a:solidFill>
                <a:ea typeface="Calibri" pitchFamily="34" charset="0"/>
                <a:cs typeface="Calibri" pitchFamily="34" charset="0"/>
              </a:rPr>
              <a:t>4.Etik </a:t>
            </a:r>
            <a:r>
              <a:rPr lang="tr-TR" sz="1800" b="1" dirty="0">
                <a:solidFill>
                  <a:srgbClr val="00B050"/>
                </a:solidFill>
                <a:ea typeface="Calibri" pitchFamily="34" charset="0"/>
                <a:cs typeface="Calibri" pitchFamily="34" charset="0"/>
              </a:rPr>
              <a:t>ve estetik değerleri çevre eğitimine entegre etmek için çeşitli faaliyetler mevcuttur</a:t>
            </a:r>
            <a:r>
              <a:rPr lang="tr-TR" sz="1800" b="1" dirty="0" smtClean="0">
                <a:solidFill>
                  <a:srgbClr val="00B050"/>
                </a:solidFill>
                <a:ea typeface="Calibri" pitchFamily="34" charset="0"/>
                <a:cs typeface="Calibri" pitchFamily="34" charset="0"/>
              </a:rPr>
              <a:t>.</a:t>
            </a:r>
          </a:p>
          <a:p>
            <a:pPr lvl="0" algn="just" eaLnBrk="0" fontAlgn="base" hangingPunct="0">
              <a:spcBef>
                <a:spcPct val="0"/>
              </a:spcBef>
              <a:spcAft>
                <a:spcPct val="0"/>
              </a:spcAft>
              <a:buClrTx/>
            </a:pPr>
            <a:r>
              <a:rPr lang="tr-TR" sz="1800" b="1" dirty="0" smtClean="0">
                <a:solidFill>
                  <a:srgbClr val="00B050"/>
                </a:solidFill>
                <a:ea typeface="Calibri" pitchFamily="34" charset="0"/>
                <a:cs typeface="Calibri" pitchFamily="34" charset="0"/>
              </a:rPr>
              <a:t>5.Bu </a:t>
            </a:r>
            <a:r>
              <a:rPr lang="tr-TR" sz="1800" b="1" dirty="0">
                <a:solidFill>
                  <a:srgbClr val="00B050"/>
                </a:solidFill>
                <a:ea typeface="Calibri" pitchFamily="34" charset="0"/>
                <a:cs typeface="Calibri" pitchFamily="34" charset="0"/>
              </a:rPr>
              <a:t>modül, çevre eğitiminde etik ve estetik değerleri vurgulamayı, öğrencilerin çevre bilincini daha derinlemesine anlamalarına katkıda bulunmayı ve çevreyle daha sorumlu bir ilişki kurmalarını teşvik etmeyi amaçlamaktadır.</a:t>
            </a:r>
            <a:endParaRPr lang="tr-TR" sz="1800" b="1" dirty="0">
              <a:solidFill>
                <a:schemeClr val="tx1"/>
              </a:solidFill>
              <a:cs typeface="Arial" pitchFamily="34" charset="0"/>
            </a:endParaRPr>
          </a:p>
        </p:txBody>
      </p:sp>
    </p:spTree>
    <p:extLst>
      <p:ext uri="{BB962C8B-B14F-4D97-AF65-F5344CB8AC3E}">
        <p14:creationId xmlns:p14="http://schemas.microsoft.com/office/powerpoint/2010/main" val="202393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lvl="0">
              <a:buClr>
                <a:srgbClr val="2A4F1C"/>
              </a:buClr>
              <a:buSzPts val="3200"/>
            </a:pPr>
            <a:r>
              <a:rPr lang="tr-TR">
                <a:solidFill>
                  <a:srgbClr val="2A4F1C"/>
                </a:solidFill>
              </a:rPr>
              <a:t>Referanslar ve Linkler</a:t>
            </a:r>
            <a:endParaRPr lang="tr-TR"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582729" y="1062934"/>
            <a:ext cx="10399596" cy="5223505"/>
          </a:xfrm>
          <a:prstGeom prst="rect">
            <a:avLst/>
          </a:prstGeom>
          <a:noFill/>
          <a:ln>
            <a:noFill/>
          </a:ln>
        </p:spPr>
        <p:txBody>
          <a:bodyPr spcFirstLastPara="1" wrap="square" lIns="91425" tIns="45700" rIns="91425" bIns="45700" anchor="t" anchorCtr="0">
            <a:spAutoFit/>
          </a:bodyPr>
          <a:lstStyle/>
          <a:p>
            <a:pPr lvl="0" algn="just" eaLnBrk="0" fontAlgn="base" hangingPunct="0">
              <a:spcBef>
                <a:spcPct val="0"/>
              </a:spcBef>
              <a:spcAft>
                <a:spcPct val="0"/>
              </a:spcAft>
              <a:buClrTx/>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a:solidFill>
                  <a:schemeClr val="tx1"/>
                </a:solidFill>
                <a:ea typeface="Calibri" pitchFamily="34" charset="0"/>
                <a:cs typeface="Calibri" pitchFamily="34" charset="0"/>
              </a:rPr>
              <a:t>Taylor, P. W. (1986). </a:t>
            </a:r>
            <a:r>
              <a:rPr lang="tr-TR" sz="1100" dirty="0" err="1">
                <a:solidFill>
                  <a:schemeClr val="tx1"/>
                </a:solidFill>
                <a:ea typeface="Calibri" pitchFamily="34" charset="0"/>
                <a:cs typeface="Calibri" pitchFamily="34" charset="0"/>
              </a:rPr>
              <a:t>Respectfor</a:t>
            </a:r>
            <a:r>
              <a:rPr lang="tr-TR" sz="1100" dirty="0">
                <a:solidFill>
                  <a:schemeClr val="tx1"/>
                </a:solidFill>
                <a:ea typeface="Calibri" pitchFamily="34" charset="0"/>
                <a:cs typeface="Calibri" pitchFamily="34" charset="0"/>
              </a:rPr>
              <a:t> Nature: A </a:t>
            </a:r>
            <a:r>
              <a:rPr lang="tr-TR" sz="1100" dirty="0" err="1">
                <a:solidFill>
                  <a:schemeClr val="tx1"/>
                </a:solidFill>
                <a:ea typeface="Calibri" pitchFamily="34" charset="0"/>
                <a:cs typeface="Calibri" pitchFamily="34" charset="0"/>
              </a:rPr>
              <a:t>Theory</a:t>
            </a:r>
            <a:r>
              <a:rPr lang="tr-TR" sz="1100" dirty="0">
                <a:solidFill>
                  <a:schemeClr val="tx1"/>
                </a:solidFill>
                <a:ea typeface="Calibri" pitchFamily="34" charset="0"/>
                <a:cs typeface="Calibri" pitchFamily="34" charset="0"/>
              </a:rPr>
              <a:t> of </a:t>
            </a:r>
            <a:r>
              <a:rPr lang="tr-TR" sz="1100" dirty="0" err="1">
                <a:solidFill>
                  <a:schemeClr val="tx1"/>
                </a:solidFill>
                <a:ea typeface="Calibri" pitchFamily="34" charset="0"/>
                <a:cs typeface="Calibri" pitchFamily="34" charset="0"/>
              </a:rPr>
              <a:t>EnvironmentalEthics</a:t>
            </a:r>
            <a:r>
              <a:rPr lang="tr-TR" sz="1100" dirty="0">
                <a:solidFill>
                  <a:schemeClr val="tx1"/>
                </a:solidFill>
                <a:ea typeface="Calibri" pitchFamily="34" charset="0"/>
                <a:cs typeface="Calibri" pitchFamily="34" charset="0"/>
              </a:rPr>
              <a:t>. Princeton </a:t>
            </a:r>
            <a:r>
              <a:rPr lang="tr-TR" sz="1100" dirty="0" err="1">
                <a:solidFill>
                  <a:schemeClr val="tx1"/>
                </a:solidFill>
                <a:ea typeface="Calibri" pitchFamily="34" charset="0"/>
                <a:cs typeface="Calibri" pitchFamily="34" charset="0"/>
              </a:rPr>
              <a:t>UniversityPress</a:t>
            </a:r>
            <a:r>
              <a:rPr lang="tr-TR" sz="1100" dirty="0">
                <a:solidFill>
                  <a:schemeClr val="tx1"/>
                </a:solidFill>
                <a:ea typeface="Calibri" pitchFamily="34" charset="0"/>
                <a:cs typeface="Calibri" pitchFamily="34" charset="0"/>
              </a:rPr>
              <a:t>.</a:t>
            </a: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Rolston</a:t>
            </a:r>
            <a:r>
              <a:rPr lang="tr-TR" sz="1100" dirty="0">
                <a:solidFill>
                  <a:schemeClr val="tx1"/>
                </a:solidFill>
                <a:ea typeface="Calibri" pitchFamily="34" charset="0"/>
                <a:cs typeface="Calibri" pitchFamily="34" charset="0"/>
              </a:rPr>
              <a:t> III, H. (1988). </a:t>
            </a:r>
            <a:r>
              <a:rPr lang="tr-TR" sz="1100" dirty="0" err="1">
                <a:solidFill>
                  <a:schemeClr val="tx1"/>
                </a:solidFill>
                <a:ea typeface="Calibri" pitchFamily="34" charset="0"/>
                <a:cs typeface="Calibri" pitchFamily="34" charset="0"/>
              </a:rPr>
              <a:t>EnvironmentalEthics</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DutiestoandValues</a:t>
            </a:r>
            <a:r>
              <a:rPr lang="tr-TR" sz="1100" dirty="0">
                <a:solidFill>
                  <a:schemeClr val="tx1"/>
                </a:solidFill>
                <a:ea typeface="Calibri" pitchFamily="34" charset="0"/>
                <a:cs typeface="Calibri" pitchFamily="34" charset="0"/>
              </a:rPr>
              <a:t> in </a:t>
            </a:r>
            <a:r>
              <a:rPr lang="tr-TR" sz="1100" dirty="0" err="1">
                <a:solidFill>
                  <a:schemeClr val="tx1"/>
                </a:solidFill>
                <a:ea typeface="Calibri" pitchFamily="34" charset="0"/>
                <a:cs typeface="Calibri" pitchFamily="34" charset="0"/>
              </a:rPr>
              <a:t>the</a:t>
            </a:r>
            <a:r>
              <a:rPr lang="tr-TR" sz="1100" dirty="0">
                <a:solidFill>
                  <a:schemeClr val="tx1"/>
                </a:solidFill>
                <a:ea typeface="Calibri" pitchFamily="34" charset="0"/>
                <a:cs typeface="Calibri" pitchFamily="34" charset="0"/>
              </a:rPr>
              <a:t> Natural World. </a:t>
            </a:r>
            <a:r>
              <a:rPr lang="tr-TR" sz="1100" dirty="0" err="1">
                <a:solidFill>
                  <a:schemeClr val="tx1"/>
                </a:solidFill>
                <a:ea typeface="Calibri" pitchFamily="34" charset="0"/>
                <a:cs typeface="Calibri" pitchFamily="34" charset="0"/>
              </a:rPr>
              <a:t>TempleUniversityPress</a:t>
            </a:r>
            <a:r>
              <a:rPr lang="tr-TR" sz="1100" dirty="0">
                <a:solidFill>
                  <a:schemeClr val="tx1"/>
                </a:solidFill>
                <a:ea typeface="Calibri" pitchFamily="34" charset="0"/>
                <a:cs typeface="Calibri" pitchFamily="34" charset="0"/>
              </a:rPr>
              <a:t>.</a:t>
            </a: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Callicott</a:t>
            </a:r>
            <a:r>
              <a:rPr lang="tr-TR" sz="1100" dirty="0">
                <a:solidFill>
                  <a:schemeClr val="tx1"/>
                </a:solidFill>
                <a:ea typeface="Calibri" pitchFamily="34" charset="0"/>
                <a:cs typeface="Calibri" pitchFamily="34" charset="0"/>
              </a:rPr>
              <a:t>, J. B. (1989). </a:t>
            </a:r>
            <a:r>
              <a:rPr lang="tr-TR" sz="1100" dirty="0" err="1">
                <a:solidFill>
                  <a:schemeClr val="tx1"/>
                </a:solidFill>
                <a:ea typeface="Calibri" pitchFamily="34" charset="0"/>
                <a:cs typeface="Calibri" pitchFamily="34" charset="0"/>
              </a:rPr>
              <a:t>InDefense</a:t>
            </a:r>
            <a:r>
              <a:rPr lang="tr-TR" sz="1100" dirty="0">
                <a:solidFill>
                  <a:schemeClr val="tx1"/>
                </a:solidFill>
                <a:ea typeface="Calibri" pitchFamily="34" charset="0"/>
                <a:cs typeface="Calibri" pitchFamily="34" charset="0"/>
              </a:rPr>
              <a:t> of </a:t>
            </a:r>
            <a:r>
              <a:rPr lang="tr-TR" sz="1100" dirty="0" err="1">
                <a:solidFill>
                  <a:schemeClr val="tx1"/>
                </a:solidFill>
                <a:ea typeface="Calibri" pitchFamily="34" charset="0"/>
                <a:cs typeface="Calibri" pitchFamily="34" charset="0"/>
              </a:rPr>
              <a:t>the</a:t>
            </a:r>
            <a:r>
              <a:rPr lang="tr-TR" sz="1100" dirty="0">
                <a:solidFill>
                  <a:schemeClr val="tx1"/>
                </a:solidFill>
                <a:ea typeface="Calibri" pitchFamily="34" charset="0"/>
                <a:cs typeface="Calibri" pitchFamily="34" charset="0"/>
              </a:rPr>
              <a:t> Land </a:t>
            </a:r>
            <a:r>
              <a:rPr lang="tr-TR" sz="1100" dirty="0" err="1">
                <a:solidFill>
                  <a:schemeClr val="tx1"/>
                </a:solidFill>
                <a:ea typeface="Calibri" pitchFamily="34" charset="0"/>
                <a:cs typeface="Calibri" pitchFamily="34" charset="0"/>
              </a:rPr>
              <a:t>Ethic</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Essays</a:t>
            </a:r>
            <a:r>
              <a:rPr lang="tr-TR" sz="1100" dirty="0">
                <a:solidFill>
                  <a:schemeClr val="tx1"/>
                </a:solidFill>
                <a:ea typeface="Calibri" pitchFamily="34" charset="0"/>
                <a:cs typeface="Calibri" pitchFamily="34" charset="0"/>
              </a:rPr>
              <a:t> in </a:t>
            </a:r>
            <a:r>
              <a:rPr lang="tr-TR" sz="1100" dirty="0" err="1">
                <a:solidFill>
                  <a:schemeClr val="tx1"/>
                </a:solidFill>
                <a:ea typeface="Calibri" pitchFamily="34" charset="0"/>
                <a:cs typeface="Calibri" pitchFamily="34" charset="0"/>
              </a:rPr>
              <a:t>EnvironmentalPhilosophy</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StateUniversity</a:t>
            </a:r>
            <a:r>
              <a:rPr lang="tr-TR" sz="1100" dirty="0">
                <a:solidFill>
                  <a:schemeClr val="tx1"/>
                </a:solidFill>
                <a:ea typeface="Calibri" pitchFamily="34" charset="0"/>
                <a:cs typeface="Calibri" pitchFamily="34" charset="0"/>
              </a:rPr>
              <a:t> of New York </a:t>
            </a:r>
            <a:r>
              <a:rPr lang="tr-TR" sz="1100" dirty="0" err="1">
                <a:solidFill>
                  <a:schemeClr val="tx1"/>
                </a:solidFill>
                <a:ea typeface="Calibri" pitchFamily="34" charset="0"/>
                <a:cs typeface="Calibri" pitchFamily="34" charset="0"/>
              </a:rPr>
              <a:t>Press</a:t>
            </a:r>
            <a:r>
              <a:rPr lang="tr-TR" sz="1100" dirty="0">
                <a:solidFill>
                  <a:schemeClr val="tx1"/>
                </a:solidFill>
                <a:ea typeface="Calibri" pitchFamily="34" charset="0"/>
                <a:cs typeface="Calibri" pitchFamily="34" charset="0"/>
              </a:rPr>
              <a:t>.</a:t>
            </a: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Carlson</a:t>
            </a:r>
            <a:r>
              <a:rPr lang="tr-TR" sz="1100" dirty="0">
                <a:solidFill>
                  <a:schemeClr val="tx1"/>
                </a:solidFill>
                <a:ea typeface="Calibri" pitchFamily="34" charset="0"/>
                <a:cs typeface="Calibri" pitchFamily="34" charset="0"/>
              </a:rPr>
              <a:t>, A.,&amp;</a:t>
            </a:r>
            <a:r>
              <a:rPr lang="tr-TR" sz="1100" dirty="0" err="1">
                <a:solidFill>
                  <a:schemeClr val="tx1"/>
                </a:solidFill>
                <a:ea typeface="Calibri" pitchFamily="34" charset="0"/>
                <a:cs typeface="Calibri" pitchFamily="34" charset="0"/>
              </a:rPr>
              <a:t>Lintott</a:t>
            </a:r>
            <a:r>
              <a:rPr lang="tr-TR" sz="1100" dirty="0">
                <a:solidFill>
                  <a:schemeClr val="tx1"/>
                </a:solidFill>
                <a:ea typeface="Calibri" pitchFamily="34" charset="0"/>
                <a:cs typeface="Calibri" pitchFamily="34" charset="0"/>
              </a:rPr>
              <a:t>, S. (2008). Nature, </a:t>
            </a:r>
            <a:r>
              <a:rPr lang="tr-TR" sz="1100" dirty="0" err="1">
                <a:solidFill>
                  <a:schemeClr val="tx1"/>
                </a:solidFill>
                <a:ea typeface="Calibri" pitchFamily="34" charset="0"/>
                <a:cs typeface="Calibri" pitchFamily="34" charset="0"/>
              </a:rPr>
              <a:t>Aesthetics</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andEnvironmentalism</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FromBeautytoDuty</a:t>
            </a:r>
            <a:r>
              <a:rPr lang="tr-TR" sz="1100" dirty="0">
                <a:solidFill>
                  <a:schemeClr val="tx1"/>
                </a:solidFill>
                <a:ea typeface="Calibri" pitchFamily="34" charset="0"/>
                <a:cs typeface="Calibri" pitchFamily="34" charset="0"/>
              </a:rPr>
              <a:t>. Columbia </a:t>
            </a:r>
            <a:r>
              <a:rPr lang="tr-TR" sz="1100" dirty="0" err="1">
                <a:solidFill>
                  <a:schemeClr val="tx1"/>
                </a:solidFill>
                <a:ea typeface="Calibri" pitchFamily="34" charset="0"/>
                <a:cs typeface="Calibri" pitchFamily="34" charset="0"/>
              </a:rPr>
              <a:t>UniversityPress</a:t>
            </a:r>
            <a:r>
              <a:rPr lang="tr-TR" sz="1100" dirty="0">
                <a:solidFill>
                  <a:schemeClr val="tx1"/>
                </a:solidFill>
                <a:ea typeface="Calibri" pitchFamily="34" charset="0"/>
                <a:cs typeface="Calibri" pitchFamily="34" charset="0"/>
              </a:rPr>
              <a:t>.</a:t>
            </a:r>
            <a:endParaRPr lang="tr-TR"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Achterberg</a:t>
            </a:r>
            <a:r>
              <a:rPr lang="tr-TR" sz="1100" dirty="0">
                <a:solidFill>
                  <a:schemeClr val="tx1"/>
                </a:solidFill>
                <a:ea typeface="Calibri" pitchFamily="34" charset="0"/>
                <a:cs typeface="Calibri" pitchFamily="34" charset="0"/>
              </a:rPr>
              <a:t>, T. (2004). </a:t>
            </a:r>
            <a:r>
              <a:rPr lang="tr-TR" sz="1100" dirty="0" err="1">
                <a:solidFill>
                  <a:schemeClr val="tx1"/>
                </a:solidFill>
                <a:ea typeface="Calibri" pitchFamily="34" charset="0"/>
                <a:cs typeface="Calibri" pitchFamily="34" charset="0"/>
              </a:rPr>
              <a:t>Environmentalethicsandenvironmentalvalues</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In</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Environmentalethics</a:t>
            </a:r>
            <a:r>
              <a:rPr lang="tr-TR" sz="1100" dirty="0">
                <a:solidFill>
                  <a:schemeClr val="tx1"/>
                </a:solidFill>
                <a:ea typeface="Calibri" pitchFamily="34" charset="0"/>
                <a:cs typeface="Calibri" pitchFamily="34" charset="0"/>
              </a:rPr>
              <a:t>: An </a:t>
            </a:r>
            <a:r>
              <a:rPr lang="tr-TR" sz="1100" dirty="0" err="1">
                <a:solidFill>
                  <a:schemeClr val="tx1"/>
                </a:solidFill>
                <a:ea typeface="Calibri" pitchFamily="34" charset="0"/>
                <a:cs typeface="Calibri" pitchFamily="34" charset="0"/>
              </a:rPr>
              <a:t>introduction</a:t>
            </a:r>
            <a:r>
              <a:rPr lang="tr-TR" sz="1100" dirty="0">
                <a:solidFill>
                  <a:schemeClr val="tx1"/>
                </a:solidFill>
                <a:ea typeface="Calibri" pitchFamily="34" charset="0"/>
                <a:cs typeface="Calibri" pitchFamily="34" charset="0"/>
              </a:rPr>
              <a:t>. Oxford </a:t>
            </a:r>
            <a:r>
              <a:rPr lang="tr-TR" sz="1100" dirty="0" err="1">
                <a:solidFill>
                  <a:schemeClr val="tx1"/>
                </a:solidFill>
                <a:ea typeface="Calibri" pitchFamily="34" charset="0"/>
                <a:cs typeface="Calibri" pitchFamily="34" charset="0"/>
              </a:rPr>
              <a:t>UniversityPress</a:t>
            </a:r>
            <a:r>
              <a:rPr lang="tr-TR" sz="1100" dirty="0">
                <a:solidFill>
                  <a:schemeClr val="tx1"/>
                </a:solidFill>
                <a:ea typeface="Calibri" pitchFamily="34" charset="0"/>
                <a:cs typeface="Calibri" pitchFamily="34" charset="0"/>
              </a:rPr>
              <a:t>, Oxford, UK, </a:t>
            </a: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a:solidFill>
                  <a:schemeClr val="tx1"/>
                </a:solidFill>
                <a:ea typeface="Calibri" pitchFamily="34" charset="0"/>
                <a:cs typeface="Calibri" pitchFamily="34" charset="0"/>
              </a:rPr>
              <a:t>De </a:t>
            </a:r>
            <a:r>
              <a:rPr lang="tr-TR" sz="1100" dirty="0" err="1">
                <a:solidFill>
                  <a:schemeClr val="tx1"/>
                </a:solidFill>
                <a:ea typeface="Calibri" pitchFamily="34" charset="0"/>
                <a:cs typeface="Calibri" pitchFamily="34" charset="0"/>
              </a:rPr>
              <a:t>Groot</a:t>
            </a:r>
            <a:r>
              <a:rPr lang="tr-TR" sz="1100" dirty="0">
                <a:solidFill>
                  <a:schemeClr val="tx1"/>
                </a:solidFill>
                <a:ea typeface="Calibri" pitchFamily="34" charset="0"/>
                <a:cs typeface="Calibri" pitchFamily="34" charset="0"/>
              </a:rPr>
              <a:t>, R. S. (2006). </a:t>
            </a:r>
            <a:r>
              <a:rPr lang="tr-TR" sz="1100" dirty="0" err="1">
                <a:solidFill>
                  <a:schemeClr val="tx1"/>
                </a:solidFill>
                <a:ea typeface="Calibri" pitchFamily="34" charset="0"/>
                <a:cs typeface="Calibri" pitchFamily="34" charset="0"/>
              </a:rPr>
              <a:t>Functions</a:t>
            </a:r>
            <a:r>
              <a:rPr lang="tr-TR" sz="1100" dirty="0">
                <a:solidFill>
                  <a:schemeClr val="tx1"/>
                </a:solidFill>
                <a:ea typeface="Calibri" pitchFamily="34" charset="0"/>
                <a:cs typeface="Calibri" pitchFamily="34" charset="0"/>
              </a:rPr>
              <a:t> of </a:t>
            </a:r>
            <a:r>
              <a:rPr lang="tr-TR" sz="1100" dirty="0" err="1">
                <a:solidFill>
                  <a:schemeClr val="tx1"/>
                </a:solidFill>
                <a:ea typeface="Calibri" pitchFamily="34" charset="0"/>
                <a:cs typeface="Calibri" pitchFamily="34" charset="0"/>
              </a:rPr>
              <a:t>nature</a:t>
            </a:r>
            <a:r>
              <a:rPr lang="tr-TR" sz="1100" dirty="0">
                <a:solidFill>
                  <a:schemeClr val="tx1"/>
                </a:solidFill>
                <a:ea typeface="Calibri" pitchFamily="34" charset="0"/>
                <a:cs typeface="Calibri" pitchFamily="34" charset="0"/>
              </a:rPr>
              <a:t>: An </a:t>
            </a:r>
            <a:r>
              <a:rPr lang="tr-TR" sz="1100" dirty="0" err="1">
                <a:solidFill>
                  <a:schemeClr val="tx1"/>
                </a:solidFill>
                <a:ea typeface="Calibri" pitchFamily="34" charset="0"/>
                <a:cs typeface="Calibri" pitchFamily="34" charset="0"/>
              </a:rPr>
              <a:t>interdisciplinaryapproachtothevaluation</a:t>
            </a:r>
            <a:r>
              <a:rPr lang="tr-TR" sz="1100" dirty="0">
                <a:solidFill>
                  <a:schemeClr val="tx1"/>
                </a:solidFill>
                <a:ea typeface="Calibri" pitchFamily="34" charset="0"/>
                <a:cs typeface="Calibri" pitchFamily="34" charset="0"/>
              </a:rPr>
              <a:t> of </a:t>
            </a:r>
            <a:r>
              <a:rPr lang="tr-TR" sz="1100" dirty="0" err="1">
                <a:solidFill>
                  <a:schemeClr val="tx1"/>
                </a:solidFill>
                <a:ea typeface="Calibri" pitchFamily="34" charset="0"/>
                <a:cs typeface="Calibri" pitchFamily="34" charset="0"/>
              </a:rPr>
              <a:t>nature</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Springer</a:t>
            </a:r>
            <a:r>
              <a:rPr lang="tr-TR" sz="1100" dirty="0">
                <a:solidFill>
                  <a:schemeClr val="tx1"/>
                </a:solidFill>
                <a:ea typeface="Calibri" pitchFamily="34" charset="0"/>
                <a:cs typeface="Calibri" pitchFamily="34" charset="0"/>
              </a:rPr>
              <a:t>, Dordrecht, </a:t>
            </a:r>
            <a:r>
              <a:rPr lang="tr-TR" sz="1100" dirty="0" err="1">
                <a:solidFill>
                  <a:schemeClr val="tx1"/>
                </a:solidFill>
                <a:ea typeface="Calibri" pitchFamily="34" charset="0"/>
                <a:cs typeface="Calibri" pitchFamily="34" charset="0"/>
              </a:rPr>
              <a:t>Netherlands</a:t>
            </a:r>
            <a:endParaRPr lang="tr-TR" sz="11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Leff</a:t>
            </a:r>
            <a:r>
              <a:rPr lang="tr-TR" sz="1100" dirty="0">
                <a:solidFill>
                  <a:schemeClr val="tx1"/>
                </a:solidFill>
                <a:ea typeface="Calibri" pitchFamily="34" charset="0"/>
                <a:cs typeface="Calibri" pitchFamily="34" charset="0"/>
              </a:rPr>
              <a:t>, E. (2000). </a:t>
            </a:r>
            <a:r>
              <a:rPr lang="tr-TR" sz="1100" dirty="0" err="1">
                <a:solidFill>
                  <a:schemeClr val="tx1"/>
                </a:solidFill>
                <a:ea typeface="Calibri" pitchFamily="34" charset="0"/>
                <a:cs typeface="Calibri" pitchFamily="34" charset="0"/>
              </a:rPr>
              <a:t>Thepolitics</a:t>
            </a:r>
            <a:r>
              <a:rPr lang="tr-TR" sz="1100" dirty="0">
                <a:solidFill>
                  <a:schemeClr val="tx1"/>
                </a:solidFill>
                <a:ea typeface="Calibri" pitchFamily="34" charset="0"/>
                <a:cs typeface="Calibri" pitchFamily="34" charset="0"/>
              </a:rPr>
              <a:t> of </a:t>
            </a:r>
            <a:r>
              <a:rPr lang="tr-TR" sz="1100" dirty="0" err="1">
                <a:solidFill>
                  <a:schemeClr val="tx1"/>
                </a:solidFill>
                <a:ea typeface="Calibri" pitchFamily="34" charset="0"/>
                <a:cs typeface="Calibri" pitchFamily="34" charset="0"/>
              </a:rPr>
              <a:t>environmentalknowledge</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Expertorganizationsandenvironmentalpolicymaking</a:t>
            </a:r>
            <a:r>
              <a:rPr lang="tr-TR" sz="1100" dirty="0">
                <a:solidFill>
                  <a:schemeClr val="tx1"/>
                </a:solidFill>
                <a:ea typeface="Calibri" pitchFamily="34" charset="0"/>
                <a:cs typeface="Calibri" pitchFamily="34" charset="0"/>
              </a:rPr>
              <a:t> in Europe. </a:t>
            </a:r>
            <a:r>
              <a:rPr lang="tr-TR" sz="1100" dirty="0" err="1">
                <a:solidFill>
                  <a:schemeClr val="tx1"/>
                </a:solidFill>
                <a:ea typeface="Calibri" pitchFamily="34" charset="0"/>
                <a:cs typeface="Calibri" pitchFamily="34" charset="0"/>
              </a:rPr>
              <a:t>Routledge</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London</a:t>
            </a:r>
            <a:r>
              <a:rPr lang="tr-TR" sz="1100" dirty="0">
                <a:solidFill>
                  <a:schemeClr val="tx1"/>
                </a:solidFill>
                <a:ea typeface="Calibri" pitchFamily="34" charset="0"/>
                <a:cs typeface="Calibri" pitchFamily="34" charset="0"/>
              </a:rPr>
              <a:t>, UK.</a:t>
            </a: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Brink</a:t>
            </a:r>
            <a:r>
              <a:rPr lang="tr-TR" sz="1100" dirty="0">
                <a:solidFill>
                  <a:schemeClr val="tx1"/>
                </a:solidFill>
                <a:ea typeface="Calibri" pitchFamily="34" charset="0"/>
                <a:cs typeface="Calibri" pitchFamily="34" charset="0"/>
              </a:rPr>
              <a:t>, D. O. (2000). </a:t>
            </a:r>
            <a:r>
              <a:rPr lang="tr-TR" sz="1100" dirty="0" err="1">
                <a:solidFill>
                  <a:schemeClr val="tx1"/>
                </a:solidFill>
                <a:ea typeface="Calibri" pitchFamily="34" charset="0"/>
                <a:cs typeface="Calibri" pitchFamily="34" charset="0"/>
              </a:rPr>
              <a:t>Moralityandthegood</a:t>
            </a:r>
            <a:r>
              <a:rPr lang="tr-TR" sz="1100" dirty="0">
                <a:solidFill>
                  <a:schemeClr val="tx1"/>
                </a:solidFill>
                <a:ea typeface="Calibri" pitchFamily="34" charset="0"/>
                <a:cs typeface="Calibri" pitchFamily="34" charset="0"/>
              </a:rPr>
              <a:t> life. Oxford </a:t>
            </a:r>
            <a:r>
              <a:rPr lang="tr-TR" sz="1100" dirty="0" err="1">
                <a:solidFill>
                  <a:schemeClr val="tx1"/>
                </a:solidFill>
                <a:ea typeface="Calibri" pitchFamily="34" charset="0"/>
                <a:cs typeface="Calibri" pitchFamily="34" charset="0"/>
              </a:rPr>
              <a:t>UniversityPress</a:t>
            </a:r>
            <a:r>
              <a:rPr lang="tr-TR" sz="1100" dirty="0">
                <a:solidFill>
                  <a:schemeClr val="tx1"/>
                </a:solidFill>
                <a:ea typeface="Calibri" pitchFamily="34" charset="0"/>
                <a:cs typeface="Calibri" pitchFamily="34" charset="0"/>
              </a:rPr>
              <a:t>, Oxford, UK.</a:t>
            </a: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Rachels</a:t>
            </a:r>
            <a:r>
              <a:rPr lang="tr-TR" sz="1100" dirty="0">
                <a:solidFill>
                  <a:schemeClr val="tx1"/>
                </a:solidFill>
                <a:ea typeface="Calibri" pitchFamily="34" charset="0"/>
                <a:cs typeface="Calibri" pitchFamily="34" charset="0"/>
              </a:rPr>
              <a:t>, J. (2012). </a:t>
            </a:r>
            <a:r>
              <a:rPr lang="tr-TR" sz="1100" dirty="0" err="1">
                <a:solidFill>
                  <a:schemeClr val="tx1"/>
                </a:solidFill>
                <a:ea typeface="Calibri" pitchFamily="34" charset="0"/>
                <a:cs typeface="Calibri" pitchFamily="34" charset="0"/>
              </a:rPr>
              <a:t>Theelements</a:t>
            </a:r>
            <a:r>
              <a:rPr lang="tr-TR" sz="1100" dirty="0">
                <a:solidFill>
                  <a:schemeClr val="tx1"/>
                </a:solidFill>
                <a:ea typeface="Calibri" pitchFamily="34" charset="0"/>
                <a:cs typeface="Calibri" pitchFamily="34" charset="0"/>
              </a:rPr>
              <a:t> of moral </a:t>
            </a:r>
            <a:r>
              <a:rPr lang="tr-TR" sz="1100" dirty="0" err="1">
                <a:solidFill>
                  <a:schemeClr val="tx1"/>
                </a:solidFill>
                <a:ea typeface="Calibri" pitchFamily="34" charset="0"/>
                <a:cs typeface="Calibri" pitchFamily="34" charset="0"/>
              </a:rPr>
              <a:t>philosophy</a:t>
            </a:r>
            <a:r>
              <a:rPr lang="tr-TR" sz="1100" dirty="0">
                <a:solidFill>
                  <a:schemeClr val="tx1"/>
                </a:solidFill>
                <a:ea typeface="Calibri" pitchFamily="34" charset="0"/>
                <a:cs typeface="Calibri" pitchFamily="34" charset="0"/>
              </a:rPr>
              <a:t> (7th ed.). </a:t>
            </a:r>
            <a:r>
              <a:rPr lang="tr-TR" sz="1100" dirty="0" err="1">
                <a:solidFill>
                  <a:schemeClr val="tx1"/>
                </a:solidFill>
                <a:ea typeface="Calibri" pitchFamily="34" charset="0"/>
                <a:cs typeface="Calibri" pitchFamily="34" charset="0"/>
              </a:rPr>
              <a:t>McGraw-Hill</a:t>
            </a:r>
            <a:r>
              <a:rPr lang="tr-TR" sz="1100" dirty="0">
                <a:solidFill>
                  <a:schemeClr val="tx1"/>
                </a:solidFill>
                <a:ea typeface="Calibri" pitchFamily="34" charset="0"/>
                <a:cs typeface="Calibri" pitchFamily="34" charset="0"/>
              </a:rPr>
              <a:t>, New York, NY, USA</a:t>
            </a: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Callicott</a:t>
            </a:r>
            <a:r>
              <a:rPr lang="tr-TR" sz="1100" dirty="0">
                <a:solidFill>
                  <a:schemeClr val="tx1"/>
                </a:solidFill>
                <a:ea typeface="Calibri" pitchFamily="34" charset="0"/>
                <a:cs typeface="Calibri" pitchFamily="34" charset="0"/>
              </a:rPr>
              <a:t>, J. B. (1989). </a:t>
            </a:r>
            <a:r>
              <a:rPr lang="tr-TR" sz="1100" dirty="0" err="1">
                <a:solidFill>
                  <a:schemeClr val="tx1"/>
                </a:solidFill>
                <a:ea typeface="Calibri" pitchFamily="34" charset="0"/>
                <a:cs typeface="Calibri" pitchFamily="34" charset="0"/>
              </a:rPr>
              <a:t>Indefense</a:t>
            </a:r>
            <a:r>
              <a:rPr lang="tr-TR" sz="1100" dirty="0">
                <a:solidFill>
                  <a:schemeClr val="tx1"/>
                </a:solidFill>
                <a:ea typeface="Calibri" pitchFamily="34" charset="0"/>
                <a:cs typeface="Calibri" pitchFamily="34" charset="0"/>
              </a:rPr>
              <a:t> of </a:t>
            </a:r>
            <a:r>
              <a:rPr lang="tr-TR" sz="1100" dirty="0" err="1">
                <a:solidFill>
                  <a:schemeClr val="tx1"/>
                </a:solidFill>
                <a:ea typeface="Calibri" pitchFamily="34" charset="0"/>
                <a:cs typeface="Calibri" pitchFamily="34" charset="0"/>
              </a:rPr>
              <a:t>thelandethic</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University</a:t>
            </a:r>
            <a:r>
              <a:rPr lang="tr-TR" sz="1100" dirty="0">
                <a:solidFill>
                  <a:schemeClr val="tx1"/>
                </a:solidFill>
                <a:ea typeface="Calibri" pitchFamily="34" charset="0"/>
                <a:cs typeface="Calibri" pitchFamily="34" charset="0"/>
              </a:rPr>
              <a:t> of California </a:t>
            </a:r>
            <a:r>
              <a:rPr lang="tr-TR" sz="1100" dirty="0" err="1">
                <a:solidFill>
                  <a:schemeClr val="tx1"/>
                </a:solidFill>
                <a:ea typeface="Calibri" pitchFamily="34" charset="0"/>
                <a:cs typeface="Calibri" pitchFamily="34" charset="0"/>
              </a:rPr>
              <a:t>Press</a:t>
            </a:r>
            <a:r>
              <a:rPr lang="tr-TR" sz="1100" dirty="0">
                <a:solidFill>
                  <a:schemeClr val="tx1"/>
                </a:solidFill>
                <a:ea typeface="Calibri" pitchFamily="34" charset="0"/>
                <a:cs typeface="Calibri" pitchFamily="34" charset="0"/>
              </a:rPr>
              <a:t>, Berkeley, CA, USA.</a:t>
            </a: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Dobson</a:t>
            </a:r>
            <a:r>
              <a:rPr lang="tr-TR" sz="1100" dirty="0">
                <a:solidFill>
                  <a:schemeClr val="tx1"/>
                </a:solidFill>
                <a:ea typeface="Calibri" pitchFamily="34" charset="0"/>
                <a:cs typeface="Calibri" pitchFamily="34" charset="0"/>
              </a:rPr>
              <a:t>, A. (2000). </a:t>
            </a:r>
            <a:r>
              <a:rPr lang="tr-TR" sz="1100" dirty="0" err="1">
                <a:solidFill>
                  <a:schemeClr val="tx1"/>
                </a:solidFill>
                <a:ea typeface="Calibri" pitchFamily="34" charset="0"/>
                <a:cs typeface="Calibri" pitchFamily="34" charset="0"/>
              </a:rPr>
              <a:t>Greenpoliticalthought</a:t>
            </a:r>
            <a:r>
              <a:rPr lang="tr-TR" sz="1100" dirty="0">
                <a:solidFill>
                  <a:schemeClr val="tx1"/>
                </a:solidFill>
                <a:ea typeface="Calibri" pitchFamily="34" charset="0"/>
                <a:cs typeface="Calibri" pitchFamily="34" charset="0"/>
              </a:rPr>
              <a:t> (3rd ed.). </a:t>
            </a:r>
            <a:r>
              <a:rPr lang="tr-TR" sz="1100" dirty="0" err="1">
                <a:solidFill>
                  <a:schemeClr val="tx1"/>
                </a:solidFill>
                <a:ea typeface="Calibri" pitchFamily="34" charset="0"/>
                <a:cs typeface="Calibri" pitchFamily="34" charset="0"/>
              </a:rPr>
              <a:t>Routledge</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London</a:t>
            </a:r>
            <a:r>
              <a:rPr lang="tr-TR" sz="1100" dirty="0">
                <a:solidFill>
                  <a:schemeClr val="tx1"/>
                </a:solidFill>
                <a:ea typeface="Calibri" pitchFamily="34" charset="0"/>
                <a:cs typeface="Calibri" pitchFamily="34" charset="0"/>
              </a:rPr>
              <a:t>, UK.</a:t>
            </a:r>
          </a:p>
          <a:p>
            <a:pPr lvl="0" algn="just" eaLnBrk="0" fontAlgn="base" hangingPunct="0">
              <a:spcBef>
                <a:spcPct val="0"/>
              </a:spcBef>
              <a:spcAft>
                <a:spcPct val="0"/>
              </a:spcAft>
              <a:buClrTx/>
              <a:buFontTx/>
              <a:buChar char="•"/>
              <a:tabLst>
                <a:tab pos="457200" algn="l"/>
              </a:tabLst>
            </a:pPr>
            <a:endParaRPr lang="en-GB" sz="200" dirty="0">
              <a:solidFill>
                <a:schemeClr val="tx1"/>
              </a:solidFill>
              <a:ea typeface="Calibri" pitchFamily="34" charset="0"/>
              <a:cs typeface="Calibri" pitchFamily="34" charset="0"/>
            </a:endParaRPr>
          </a:p>
          <a:p>
            <a:pPr lvl="0" algn="just" eaLnBrk="0" fontAlgn="base" hangingPunct="0">
              <a:spcBef>
                <a:spcPct val="0"/>
              </a:spcBef>
              <a:spcAft>
                <a:spcPct val="0"/>
              </a:spcAft>
              <a:buClrTx/>
              <a:buFontTx/>
              <a:buChar char="•"/>
              <a:tabLst>
                <a:tab pos="457200" algn="l"/>
              </a:tabLst>
            </a:pPr>
            <a:r>
              <a:rPr lang="tr-TR" sz="1100" dirty="0" err="1">
                <a:solidFill>
                  <a:schemeClr val="tx1"/>
                </a:solidFill>
                <a:ea typeface="Calibri" pitchFamily="34" charset="0"/>
                <a:cs typeface="Calibri" pitchFamily="34" charset="0"/>
              </a:rPr>
              <a:t>Guha</a:t>
            </a:r>
            <a:r>
              <a:rPr lang="tr-TR" sz="1100" dirty="0">
                <a:solidFill>
                  <a:schemeClr val="tx1"/>
                </a:solidFill>
                <a:ea typeface="Calibri" pitchFamily="34" charset="0"/>
                <a:cs typeface="Calibri" pitchFamily="34" charset="0"/>
              </a:rPr>
              <a:t>, R.,&amp;</a:t>
            </a:r>
            <a:r>
              <a:rPr lang="tr-TR" sz="1100" dirty="0" err="1">
                <a:solidFill>
                  <a:schemeClr val="tx1"/>
                </a:solidFill>
                <a:ea typeface="Calibri" pitchFamily="34" charset="0"/>
                <a:cs typeface="Calibri" pitchFamily="34" charset="0"/>
              </a:rPr>
              <a:t>Martinez-Alier</a:t>
            </a:r>
            <a:r>
              <a:rPr lang="tr-TR" sz="1100" dirty="0">
                <a:solidFill>
                  <a:schemeClr val="tx1"/>
                </a:solidFill>
                <a:ea typeface="Calibri" pitchFamily="34" charset="0"/>
                <a:cs typeface="Calibri" pitchFamily="34" charset="0"/>
              </a:rPr>
              <a:t>, J. (1997). </a:t>
            </a:r>
            <a:r>
              <a:rPr lang="tr-TR" sz="1100" dirty="0" err="1">
                <a:solidFill>
                  <a:schemeClr val="tx1"/>
                </a:solidFill>
                <a:ea typeface="Calibri" pitchFamily="34" charset="0"/>
                <a:cs typeface="Calibri" pitchFamily="34" charset="0"/>
              </a:rPr>
              <a:t>Varieties</a:t>
            </a:r>
            <a:r>
              <a:rPr lang="tr-TR" sz="1100" dirty="0">
                <a:solidFill>
                  <a:schemeClr val="tx1"/>
                </a:solidFill>
                <a:ea typeface="Calibri" pitchFamily="34" charset="0"/>
                <a:cs typeface="Calibri" pitchFamily="34" charset="0"/>
              </a:rPr>
              <a:t> of </a:t>
            </a:r>
            <a:r>
              <a:rPr lang="tr-TR" sz="1100" dirty="0" err="1">
                <a:solidFill>
                  <a:schemeClr val="tx1"/>
                </a:solidFill>
                <a:ea typeface="Calibri" pitchFamily="34" charset="0"/>
                <a:cs typeface="Calibri" pitchFamily="34" charset="0"/>
              </a:rPr>
              <a:t>environmentalism</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Essays</a:t>
            </a:r>
            <a:r>
              <a:rPr lang="tr-TR" sz="1100" dirty="0">
                <a:solidFill>
                  <a:schemeClr val="tx1"/>
                </a:solidFill>
                <a:ea typeface="Calibri" pitchFamily="34" charset="0"/>
                <a:cs typeface="Calibri" pitchFamily="34" charset="0"/>
              </a:rPr>
              <a:t> on </a:t>
            </a:r>
            <a:r>
              <a:rPr lang="tr-TR" sz="1100" dirty="0" err="1">
                <a:solidFill>
                  <a:schemeClr val="tx1"/>
                </a:solidFill>
                <a:ea typeface="Calibri" pitchFamily="34" charset="0"/>
                <a:cs typeface="Calibri" pitchFamily="34" charset="0"/>
              </a:rPr>
              <a:t>thepolitics</a:t>
            </a:r>
            <a:r>
              <a:rPr lang="tr-TR" sz="1100" dirty="0">
                <a:solidFill>
                  <a:schemeClr val="tx1"/>
                </a:solidFill>
                <a:ea typeface="Calibri" pitchFamily="34" charset="0"/>
                <a:cs typeface="Calibri" pitchFamily="34" charset="0"/>
              </a:rPr>
              <a:t> of </a:t>
            </a:r>
            <a:r>
              <a:rPr lang="tr-TR" sz="1100" dirty="0" err="1">
                <a:solidFill>
                  <a:schemeClr val="tx1"/>
                </a:solidFill>
                <a:ea typeface="Calibri" pitchFamily="34" charset="0"/>
                <a:cs typeface="Calibri" pitchFamily="34" charset="0"/>
              </a:rPr>
              <a:t>sustainability</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Earthscan</a:t>
            </a:r>
            <a:r>
              <a:rPr lang="tr-TR" sz="1100" dirty="0">
                <a:solidFill>
                  <a:schemeClr val="tx1"/>
                </a:solidFill>
                <a:ea typeface="Calibri" pitchFamily="34" charset="0"/>
                <a:cs typeface="Calibri" pitchFamily="34" charset="0"/>
              </a:rPr>
              <a:t>, </a:t>
            </a:r>
            <a:r>
              <a:rPr lang="tr-TR" sz="1100" dirty="0" err="1">
                <a:solidFill>
                  <a:schemeClr val="tx1"/>
                </a:solidFill>
                <a:ea typeface="Calibri" pitchFamily="34" charset="0"/>
                <a:cs typeface="Calibri" pitchFamily="34" charset="0"/>
              </a:rPr>
              <a:t>London</a:t>
            </a:r>
            <a:r>
              <a:rPr lang="tr-TR" sz="1100" dirty="0">
                <a:solidFill>
                  <a:schemeClr val="tx1"/>
                </a:solidFill>
                <a:ea typeface="Calibri" pitchFamily="34" charset="0"/>
                <a:cs typeface="Calibri" pitchFamily="34" charset="0"/>
              </a:rPr>
              <a:t>, UK</a:t>
            </a:r>
            <a:r>
              <a:rPr lang="tr-TR" sz="1050" dirty="0" smtClean="0">
                <a:solidFill>
                  <a:schemeClr val="tx1"/>
                </a:solidFill>
                <a:ea typeface="Calibri" pitchFamily="34" charset="0"/>
                <a:cs typeface="Calibri" pitchFamily="34" charset="0"/>
              </a:rPr>
              <a:t>.</a:t>
            </a:r>
          </a:p>
          <a:p>
            <a:pPr lvl="0" algn="just" eaLnBrk="0" fontAlgn="base" hangingPunct="0">
              <a:spcBef>
                <a:spcPct val="0"/>
              </a:spcBef>
              <a:spcAft>
                <a:spcPct val="0"/>
              </a:spcAft>
              <a:buFontTx/>
              <a:buChar char="•"/>
              <a:tabLst>
                <a:tab pos="457200" algn="l"/>
              </a:tabLst>
            </a:pPr>
            <a:r>
              <a:rPr lang="tr-TR" sz="1050" dirty="0" err="1">
                <a:ea typeface="Calibri" pitchFamily="34" charset="0"/>
                <a:cs typeface="Calibri" pitchFamily="34" charset="0"/>
              </a:rPr>
              <a:t>Rolston</a:t>
            </a:r>
            <a:r>
              <a:rPr lang="tr-TR" sz="1050" dirty="0">
                <a:ea typeface="Calibri" pitchFamily="34" charset="0"/>
                <a:cs typeface="Calibri" pitchFamily="34" charset="0"/>
              </a:rPr>
              <a:t>, H., III. (1988). </a:t>
            </a:r>
            <a:r>
              <a:rPr lang="tr-TR" sz="1050" dirty="0" err="1">
                <a:ea typeface="Calibri" pitchFamily="34" charset="0"/>
                <a:cs typeface="Calibri" pitchFamily="34" charset="0"/>
              </a:rPr>
              <a:t>Environmentalethics</a:t>
            </a:r>
            <a:r>
              <a:rPr lang="tr-TR" sz="1050" dirty="0">
                <a:ea typeface="Calibri" pitchFamily="34" charset="0"/>
                <a:cs typeface="Calibri" pitchFamily="34" charset="0"/>
              </a:rPr>
              <a:t>: </a:t>
            </a:r>
            <a:r>
              <a:rPr lang="tr-TR" sz="1050" dirty="0" err="1">
                <a:ea typeface="Calibri" pitchFamily="34" charset="0"/>
                <a:cs typeface="Calibri" pitchFamily="34" charset="0"/>
              </a:rPr>
              <a:t>Dutiestoandvalues</a:t>
            </a:r>
            <a:r>
              <a:rPr lang="tr-TR" sz="1050" dirty="0">
                <a:ea typeface="Calibri" pitchFamily="34" charset="0"/>
                <a:cs typeface="Calibri" pitchFamily="34" charset="0"/>
              </a:rPr>
              <a:t> in </a:t>
            </a:r>
            <a:r>
              <a:rPr lang="tr-TR" sz="1050" dirty="0" err="1">
                <a:ea typeface="Calibri" pitchFamily="34" charset="0"/>
                <a:cs typeface="Calibri" pitchFamily="34" charset="0"/>
              </a:rPr>
              <a:t>thenaturalworld</a:t>
            </a:r>
            <a:r>
              <a:rPr lang="tr-TR" sz="1050" dirty="0">
                <a:ea typeface="Calibri" pitchFamily="34" charset="0"/>
                <a:cs typeface="Calibri" pitchFamily="34" charset="0"/>
              </a:rPr>
              <a:t>. </a:t>
            </a:r>
            <a:r>
              <a:rPr lang="tr-TR" sz="1050" dirty="0" err="1">
                <a:ea typeface="Calibri" pitchFamily="34" charset="0"/>
                <a:cs typeface="Calibri" pitchFamily="34" charset="0"/>
              </a:rPr>
              <a:t>TempleUniversityPress</a:t>
            </a:r>
            <a:r>
              <a:rPr lang="tr-TR" sz="1050" dirty="0">
                <a:ea typeface="Calibri" pitchFamily="34" charset="0"/>
                <a:cs typeface="Calibri" pitchFamily="34" charset="0"/>
              </a:rPr>
              <a:t>, </a:t>
            </a:r>
            <a:r>
              <a:rPr lang="tr-TR" sz="1050" dirty="0" err="1">
                <a:ea typeface="Calibri" pitchFamily="34" charset="0"/>
                <a:cs typeface="Calibri" pitchFamily="34" charset="0"/>
              </a:rPr>
              <a:t>Philadelphia</a:t>
            </a:r>
            <a:r>
              <a:rPr lang="tr-TR" sz="1050" dirty="0">
                <a:ea typeface="Calibri" pitchFamily="34" charset="0"/>
                <a:cs typeface="Calibri" pitchFamily="34" charset="0"/>
              </a:rPr>
              <a:t>, PA, USA.</a:t>
            </a: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tr-TR" sz="1050" dirty="0" err="1">
                <a:ea typeface="Calibri" pitchFamily="34" charset="0"/>
                <a:cs typeface="Calibri" pitchFamily="34" charset="0"/>
              </a:rPr>
              <a:t>Brady</a:t>
            </a:r>
            <a:r>
              <a:rPr lang="tr-TR" sz="1050" dirty="0">
                <a:ea typeface="Calibri" pitchFamily="34" charset="0"/>
                <a:cs typeface="Calibri" pitchFamily="34" charset="0"/>
              </a:rPr>
              <a:t>, N. L. (2016). </a:t>
            </a:r>
            <a:r>
              <a:rPr lang="tr-TR" sz="1050" dirty="0" err="1">
                <a:ea typeface="Calibri" pitchFamily="34" charset="0"/>
                <a:cs typeface="Calibri" pitchFamily="34" charset="0"/>
              </a:rPr>
              <a:t>Theaesthetics</a:t>
            </a:r>
            <a:r>
              <a:rPr lang="tr-TR" sz="1050" dirty="0">
                <a:ea typeface="Calibri" pitchFamily="34" charset="0"/>
                <a:cs typeface="Calibri" pitchFamily="34" charset="0"/>
              </a:rPr>
              <a:t> of </a:t>
            </a:r>
            <a:r>
              <a:rPr lang="tr-TR" sz="1050" dirty="0" err="1">
                <a:ea typeface="Calibri" pitchFamily="34" charset="0"/>
                <a:cs typeface="Calibri" pitchFamily="34" charset="0"/>
              </a:rPr>
              <a:t>nature</a:t>
            </a:r>
            <a:r>
              <a:rPr lang="tr-TR" sz="1050" dirty="0">
                <a:ea typeface="Calibri" pitchFamily="34" charset="0"/>
                <a:cs typeface="Calibri" pitchFamily="34" charset="0"/>
              </a:rPr>
              <a:t>. </a:t>
            </a:r>
            <a:r>
              <a:rPr lang="tr-TR" sz="1050" dirty="0" err="1">
                <a:ea typeface="Calibri" pitchFamily="34" charset="0"/>
                <a:cs typeface="Calibri" pitchFamily="34" charset="0"/>
              </a:rPr>
              <a:t>Routledge</a:t>
            </a:r>
            <a:r>
              <a:rPr lang="tr-TR" sz="1050" dirty="0">
                <a:ea typeface="Calibri" pitchFamily="34" charset="0"/>
                <a:cs typeface="Calibri" pitchFamily="34" charset="0"/>
              </a:rPr>
              <a:t>, </a:t>
            </a:r>
            <a:r>
              <a:rPr lang="tr-TR" sz="1050" dirty="0" err="1">
                <a:ea typeface="Calibri" pitchFamily="34" charset="0"/>
                <a:cs typeface="Calibri" pitchFamily="34" charset="0"/>
              </a:rPr>
              <a:t>London</a:t>
            </a:r>
            <a:r>
              <a:rPr lang="tr-TR" sz="1050" dirty="0">
                <a:ea typeface="Calibri" pitchFamily="34" charset="0"/>
                <a:cs typeface="Calibri" pitchFamily="34" charset="0"/>
              </a:rPr>
              <a:t>, UK.</a:t>
            </a: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tr-TR" sz="1050" dirty="0" err="1">
                <a:ea typeface="Calibri" pitchFamily="34" charset="0"/>
                <a:cs typeface="Calibri" pitchFamily="34" charset="0"/>
              </a:rPr>
              <a:t>Baxter</a:t>
            </a:r>
            <a:r>
              <a:rPr lang="tr-TR" sz="1050" dirty="0">
                <a:ea typeface="Calibri" pitchFamily="34" charset="0"/>
                <a:cs typeface="Calibri" pitchFamily="34" charset="0"/>
              </a:rPr>
              <a:t>, B. (2005). </a:t>
            </a:r>
            <a:r>
              <a:rPr lang="tr-TR" sz="1050" dirty="0" err="1">
                <a:ea typeface="Calibri" pitchFamily="34" charset="0"/>
                <a:cs typeface="Calibri" pitchFamily="34" charset="0"/>
              </a:rPr>
              <a:t>Theethics</a:t>
            </a:r>
            <a:r>
              <a:rPr lang="tr-TR" sz="1050" dirty="0">
                <a:ea typeface="Calibri" pitchFamily="34" charset="0"/>
                <a:cs typeface="Calibri" pitchFamily="34" charset="0"/>
              </a:rPr>
              <a:t> of </a:t>
            </a:r>
            <a:r>
              <a:rPr lang="tr-TR" sz="1050" dirty="0" err="1">
                <a:ea typeface="Calibri" pitchFamily="34" charset="0"/>
                <a:cs typeface="Calibri" pitchFamily="34" charset="0"/>
              </a:rPr>
              <a:t>climatechange</a:t>
            </a:r>
            <a:r>
              <a:rPr lang="tr-TR" sz="1050" dirty="0">
                <a:ea typeface="Calibri" pitchFamily="34" charset="0"/>
                <a:cs typeface="Calibri" pitchFamily="34" charset="0"/>
              </a:rPr>
              <a:t>: </a:t>
            </a:r>
            <a:r>
              <a:rPr lang="tr-TR" sz="1050" dirty="0" err="1">
                <a:ea typeface="Calibri" pitchFamily="34" charset="0"/>
                <a:cs typeface="Calibri" pitchFamily="34" charset="0"/>
              </a:rPr>
              <a:t>Ecological</a:t>
            </a:r>
            <a:r>
              <a:rPr lang="tr-TR" sz="1050" dirty="0">
                <a:ea typeface="Calibri" pitchFamily="34" charset="0"/>
                <a:cs typeface="Calibri" pitchFamily="34" charset="0"/>
              </a:rPr>
              <a:t>, </a:t>
            </a:r>
            <a:r>
              <a:rPr lang="tr-TR" sz="1050" dirty="0" err="1">
                <a:ea typeface="Calibri" pitchFamily="34" charset="0"/>
                <a:cs typeface="Calibri" pitchFamily="34" charset="0"/>
              </a:rPr>
              <a:t>socialandpoliticalperspectives</a:t>
            </a:r>
            <a:r>
              <a:rPr lang="tr-TR" sz="1050" dirty="0">
                <a:ea typeface="Calibri" pitchFamily="34" charset="0"/>
                <a:cs typeface="Calibri" pitchFamily="34" charset="0"/>
              </a:rPr>
              <a:t>. </a:t>
            </a:r>
            <a:r>
              <a:rPr lang="tr-TR" sz="1050" dirty="0" err="1">
                <a:ea typeface="Calibri" pitchFamily="34" charset="0"/>
                <a:cs typeface="Calibri" pitchFamily="34" charset="0"/>
              </a:rPr>
              <a:t>Routledge</a:t>
            </a:r>
            <a:r>
              <a:rPr lang="tr-TR" sz="1050" dirty="0">
                <a:ea typeface="Calibri" pitchFamily="34" charset="0"/>
                <a:cs typeface="Calibri" pitchFamily="34" charset="0"/>
              </a:rPr>
              <a:t>, </a:t>
            </a:r>
            <a:r>
              <a:rPr lang="tr-TR" sz="1050" dirty="0" err="1">
                <a:ea typeface="Calibri" pitchFamily="34" charset="0"/>
                <a:cs typeface="Calibri" pitchFamily="34" charset="0"/>
              </a:rPr>
              <a:t>London</a:t>
            </a:r>
            <a:r>
              <a:rPr lang="tr-TR" sz="1050" dirty="0">
                <a:ea typeface="Calibri" pitchFamily="34" charset="0"/>
                <a:cs typeface="Calibri" pitchFamily="34" charset="0"/>
              </a:rPr>
              <a:t>, UK.</a:t>
            </a: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tr-TR" sz="1050" dirty="0" err="1">
                <a:ea typeface="Calibri" pitchFamily="34" charset="0"/>
                <a:cs typeface="Calibri" pitchFamily="34" charset="0"/>
              </a:rPr>
              <a:t>Wenz</a:t>
            </a:r>
            <a:r>
              <a:rPr lang="tr-TR" sz="1050" dirty="0">
                <a:ea typeface="Calibri" pitchFamily="34" charset="0"/>
                <a:cs typeface="Calibri" pitchFamily="34" charset="0"/>
              </a:rPr>
              <a:t>, P. (1988). </a:t>
            </a:r>
            <a:r>
              <a:rPr lang="tr-TR" sz="1050" dirty="0" err="1">
                <a:ea typeface="Calibri" pitchFamily="34" charset="0"/>
                <a:cs typeface="Calibri" pitchFamily="34" charset="0"/>
              </a:rPr>
              <a:t>Environmentalethicstoday</a:t>
            </a:r>
            <a:r>
              <a:rPr lang="tr-TR" sz="1050" dirty="0">
                <a:ea typeface="Calibri" pitchFamily="34" charset="0"/>
                <a:cs typeface="Calibri" pitchFamily="34" charset="0"/>
              </a:rPr>
              <a:t>. </a:t>
            </a:r>
            <a:r>
              <a:rPr lang="tr-TR" sz="1050" dirty="0" err="1">
                <a:ea typeface="Calibri" pitchFamily="34" charset="0"/>
                <a:cs typeface="Calibri" pitchFamily="34" charset="0"/>
              </a:rPr>
              <a:t>TempleUniversityPress</a:t>
            </a:r>
            <a:r>
              <a:rPr lang="tr-TR" sz="1050" dirty="0">
                <a:ea typeface="Calibri" pitchFamily="34" charset="0"/>
                <a:cs typeface="Calibri" pitchFamily="34" charset="0"/>
              </a:rPr>
              <a:t>, </a:t>
            </a:r>
            <a:r>
              <a:rPr lang="tr-TR" sz="1050" dirty="0" err="1">
                <a:ea typeface="Calibri" pitchFamily="34" charset="0"/>
                <a:cs typeface="Calibri" pitchFamily="34" charset="0"/>
              </a:rPr>
              <a:t>Philadelphia</a:t>
            </a:r>
            <a:r>
              <a:rPr lang="tr-TR" sz="1050" dirty="0">
                <a:ea typeface="Calibri" pitchFamily="34" charset="0"/>
                <a:cs typeface="Calibri" pitchFamily="34" charset="0"/>
              </a:rPr>
              <a:t>, PA, USA.</a:t>
            </a: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tr-TR" sz="1050" dirty="0" err="1">
                <a:ea typeface="Calibri" pitchFamily="34" charset="0"/>
                <a:cs typeface="Calibri" pitchFamily="34" charset="0"/>
              </a:rPr>
              <a:t>Bookchin</a:t>
            </a:r>
            <a:r>
              <a:rPr lang="tr-TR" sz="1050" dirty="0">
                <a:ea typeface="Calibri" pitchFamily="34" charset="0"/>
                <a:cs typeface="Calibri" pitchFamily="34" charset="0"/>
              </a:rPr>
              <a:t>, M. (1982). </a:t>
            </a:r>
            <a:r>
              <a:rPr lang="tr-TR" sz="1050" dirty="0" err="1">
                <a:ea typeface="Calibri" pitchFamily="34" charset="0"/>
                <a:cs typeface="Calibri" pitchFamily="34" charset="0"/>
              </a:rPr>
              <a:t>Theecology</a:t>
            </a:r>
            <a:r>
              <a:rPr lang="tr-TR" sz="1050" dirty="0">
                <a:ea typeface="Calibri" pitchFamily="34" charset="0"/>
                <a:cs typeface="Calibri" pitchFamily="34" charset="0"/>
              </a:rPr>
              <a:t> of </a:t>
            </a:r>
            <a:r>
              <a:rPr lang="tr-TR" sz="1050" dirty="0" err="1">
                <a:ea typeface="Calibri" pitchFamily="34" charset="0"/>
                <a:cs typeface="Calibri" pitchFamily="34" charset="0"/>
              </a:rPr>
              <a:t>freedom</a:t>
            </a:r>
            <a:r>
              <a:rPr lang="tr-TR" sz="1050" dirty="0">
                <a:ea typeface="Calibri" pitchFamily="34" charset="0"/>
                <a:cs typeface="Calibri" pitchFamily="34" charset="0"/>
              </a:rPr>
              <a:t>: </a:t>
            </a:r>
            <a:r>
              <a:rPr lang="tr-TR" sz="1050" dirty="0" err="1">
                <a:ea typeface="Calibri" pitchFamily="34" charset="0"/>
                <a:cs typeface="Calibri" pitchFamily="34" charset="0"/>
              </a:rPr>
              <a:t>Theemergenceanddissolution</a:t>
            </a:r>
            <a:r>
              <a:rPr lang="tr-TR" sz="1050" dirty="0">
                <a:ea typeface="Calibri" pitchFamily="34" charset="0"/>
                <a:cs typeface="Calibri" pitchFamily="34" charset="0"/>
              </a:rPr>
              <a:t> of </a:t>
            </a:r>
            <a:r>
              <a:rPr lang="tr-TR" sz="1050" dirty="0" err="1">
                <a:ea typeface="Calibri" pitchFamily="34" charset="0"/>
                <a:cs typeface="Calibri" pitchFamily="34" charset="0"/>
              </a:rPr>
              <a:t>hierarchy</a:t>
            </a:r>
            <a:r>
              <a:rPr lang="tr-TR" sz="1050" dirty="0">
                <a:ea typeface="Calibri" pitchFamily="34" charset="0"/>
                <a:cs typeface="Calibri" pitchFamily="34" charset="0"/>
              </a:rPr>
              <a:t>. Black </a:t>
            </a:r>
            <a:r>
              <a:rPr lang="tr-TR" sz="1050" dirty="0" err="1">
                <a:ea typeface="Calibri" pitchFamily="34" charset="0"/>
                <a:cs typeface="Calibri" pitchFamily="34" charset="0"/>
              </a:rPr>
              <a:t>RoseBooks</a:t>
            </a:r>
            <a:r>
              <a:rPr lang="tr-TR" sz="1050" dirty="0">
                <a:ea typeface="Calibri" pitchFamily="34" charset="0"/>
                <a:cs typeface="Calibri" pitchFamily="34" charset="0"/>
              </a:rPr>
              <a:t>, Montreal, </a:t>
            </a:r>
            <a:r>
              <a:rPr lang="tr-TR" sz="1050" dirty="0" err="1">
                <a:ea typeface="Calibri" pitchFamily="34" charset="0"/>
                <a:cs typeface="Calibri" pitchFamily="34" charset="0"/>
              </a:rPr>
              <a:t>Canada</a:t>
            </a:r>
            <a:r>
              <a:rPr lang="tr-TR" sz="1050" dirty="0">
                <a:ea typeface="Calibri" pitchFamily="34" charset="0"/>
                <a:cs typeface="Calibri" pitchFamily="34" charset="0"/>
              </a:rPr>
              <a:t>.</a:t>
            </a: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tr-TR" sz="1050" dirty="0" err="1">
                <a:ea typeface="Calibri" pitchFamily="34" charset="0"/>
                <a:cs typeface="Calibri" pitchFamily="34" charset="0"/>
              </a:rPr>
              <a:t>Bookchin</a:t>
            </a:r>
            <a:r>
              <a:rPr lang="tr-TR" sz="1050" dirty="0">
                <a:ea typeface="Calibri" pitchFamily="34" charset="0"/>
                <a:cs typeface="Calibri" pitchFamily="34" charset="0"/>
              </a:rPr>
              <a:t>, M. (1995). </a:t>
            </a:r>
            <a:r>
              <a:rPr lang="tr-TR" sz="1050" dirty="0" err="1">
                <a:ea typeface="Calibri" pitchFamily="34" charset="0"/>
                <a:cs typeface="Calibri" pitchFamily="34" charset="0"/>
              </a:rPr>
              <a:t>Remakingsociety</a:t>
            </a:r>
            <a:r>
              <a:rPr lang="tr-TR" sz="1050" dirty="0">
                <a:ea typeface="Calibri" pitchFamily="34" charset="0"/>
                <a:cs typeface="Calibri" pitchFamily="34" charset="0"/>
              </a:rPr>
              <a:t>: </a:t>
            </a:r>
            <a:r>
              <a:rPr lang="tr-TR" sz="1050" dirty="0" err="1">
                <a:ea typeface="Calibri" pitchFamily="34" charset="0"/>
                <a:cs typeface="Calibri" pitchFamily="34" charset="0"/>
              </a:rPr>
              <a:t>Pathwaysto</a:t>
            </a:r>
            <a:r>
              <a:rPr lang="tr-TR" sz="1050" dirty="0">
                <a:ea typeface="Calibri" pitchFamily="34" charset="0"/>
                <a:cs typeface="Calibri" pitchFamily="34" charset="0"/>
              </a:rPr>
              <a:t> a </a:t>
            </a:r>
            <a:r>
              <a:rPr lang="tr-TR" sz="1050" dirty="0" err="1">
                <a:ea typeface="Calibri" pitchFamily="34" charset="0"/>
                <a:cs typeface="Calibri" pitchFamily="34" charset="0"/>
              </a:rPr>
              <a:t>greenfuture</a:t>
            </a:r>
            <a:r>
              <a:rPr lang="tr-TR" sz="1050" dirty="0">
                <a:ea typeface="Calibri" pitchFamily="34" charset="0"/>
                <a:cs typeface="Calibri" pitchFamily="34" charset="0"/>
              </a:rPr>
              <a:t>. Black </a:t>
            </a:r>
            <a:r>
              <a:rPr lang="tr-TR" sz="1050" dirty="0" err="1">
                <a:ea typeface="Calibri" pitchFamily="34" charset="0"/>
                <a:cs typeface="Calibri" pitchFamily="34" charset="0"/>
              </a:rPr>
              <a:t>RoseBooks</a:t>
            </a:r>
            <a:endParaRPr lang="tr-TR" sz="105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tr-TR" sz="1050" dirty="0" err="1">
                <a:ea typeface="Calibri" pitchFamily="34" charset="0"/>
                <a:cs typeface="Calibri" pitchFamily="34" charset="0"/>
              </a:rPr>
              <a:t>Naess</a:t>
            </a:r>
            <a:r>
              <a:rPr lang="tr-TR" sz="1050" dirty="0">
                <a:ea typeface="Calibri" pitchFamily="34" charset="0"/>
                <a:cs typeface="Calibri" pitchFamily="34" charset="0"/>
              </a:rPr>
              <a:t>, A. (1973). </a:t>
            </a:r>
            <a:r>
              <a:rPr lang="tr-TR" sz="1050" dirty="0" err="1">
                <a:ea typeface="Calibri" pitchFamily="34" charset="0"/>
                <a:cs typeface="Calibri" pitchFamily="34" charset="0"/>
              </a:rPr>
              <a:t>Theshallowandthedeep</a:t>
            </a:r>
            <a:r>
              <a:rPr lang="tr-TR" sz="1050" dirty="0">
                <a:ea typeface="Calibri" pitchFamily="34" charset="0"/>
                <a:cs typeface="Calibri" pitchFamily="34" charset="0"/>
              </a:rPr>
              <a:t>, </a:t>
            </a:r>
            <a:r>
              <a:rPr lang="tr-TR" sz="1050" dirty="0" err="1">
                <a:ea typeface="Calibri" pitchFamily="34" charset="0"/>
                <a:cs typeface="Calibri" pitchFamily="34" charset="0"/>
              </a:rPr>
              <a:t>long-rangeecologymovement</a:t>
            </a:r>
            <a:r>
              <a:rPr lang="tr-TR" sz="1050" dirty="0">
                <a:ea typeface="Calibri" pitchFamily="34" charset="0"/>
                <a:cs typeface="Calibri" pitchFamily="34" charset="0"/>
              </a:rPr>
              <a:t>: A </a:t>
            </a:r>
            <a:r>
              <a:rPr lang="tr-TR" sz="1050" dirty="0" err="1">
                <a:ea typeface="Calibri" pitchFamily="34" charset="0"/>
                <a:cs typeface="Calibri" pitchFamily="34" charset="0"/>
              </a:rPr>
              <a:t>summary</a:t>
            </a:r>
            <a:r>
              <a:rPr lang="tr-TR" sz="1050" dirty="0">
                <a:ea typeface="Calibri" pitchFamily="34" charset="0"/>
                <a:cs typeface="Calibri" pitchFamily="34" charset="0"/>
              </a:rPr>
              <a:t>. </a:t>
            </a:r>
            <a:r>
              <a:rPr lang="tr-TR" sz="1050" dirty="0" err="1">
                <a:ea typeface="Calibri" pitchFamily="34" charset="0"/>
                <a:cs typeface="Calibri" pitchFamily="34" charset="0"/>
              </a:rPr>
              <a:t>Inquiry</a:t>
            </a:r>
            <a:r>
              <a:rPr lang="tr-TR" sz="1050" dirty="0">
                <a:ea typeface="Calibri" pitchFamily="34" charset="0"/>
                <a:cs typeface="Calibri" pitchFamily="34" charset="0"/>
              </a:rPr>
              <a:t>, 16(1)</a:t>
            </a: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en-GB" sz="1050" dirty="0">
                <a:ea typeface="Calibri" pitchFamily="34" charset="0"/>
                <a:cs typeface="Calibri" pitchFamily="34" charset="0"/>
              </a:rPr>
              <a:t>Gardiner, S. M. (2006). A perfect moral storm: The ethical tragedy of climate change. Oxford University Press, Oxford, UK.</a:t>
            </a:r>
            <a:endParaRPr lang="tr-TR" sz="105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en-GB" sz="1050" dirty="0">
                <a:ea typeface="Calibri" pitchFamily="34" charset="0"/>
                <a:cs typeface="Calibri" pitchFamily="34" charset="0"/>
              </a:rPr>
              <a:t>Jamieson, D. (2011). Climate change ethics: Right and wrong in a warming world. Oxford University Press, Oxford, UK.</a:t>
            </a:r>
            <a:endParaRPr lang="tr-TR" sz="105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en-GB" sz="1050" dirty="0" err="1">
                <a:ea typeface="Calibri" pitchFamily="34" charset="0"/>
                <a:cs typeface="Calibri" pitchFamily="34" charset="0"/>
              </a:rPr>
              <a:t>Gaard</a:t>
            </a:r>
            <a:r>
              <a:rPr lang="en-GB" sz="1050" dirty="0">
                <a:ea typeface="Calibri" pitchFamily="34" charset="0"/>
                <a:cs typeface="Calibri" pitchFamily="34" charset="0"/>
              </a:rPr>
              <a:t>, G. (1993). Ecofeminism: Women, animals, nature. Temple University Press, Philadelphia, PA, USA.</a:t>
            </a:r>
            <a:endParaRPr lang="tr-TR" sz="105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en-GB" sz="1050" dirty="0">
                <a:ea typeface="Calibri" pitchFamily="34" charset="0"/>
                <a:cs typeface="Calibri" pitchFamily="34" charset="0"/>
              </a:rPr>
              <a:t>Warren, K. J. (1990). Ecofeminism: A theory of feminist and environmental liberation. Routledge, London,</a:t>
            </a:r>
            <a:endParaRPr lang="tr-TR" sz="105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endParaRPr lang="en-GB" sz="10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r>
              <a:rPr lang="en-GB" sz="1050" dirty="0" err="1">
                <a:ea typeface="Calibri" pitchFamily="34" charset="0"/>
                <a:cs typeface="Calibri" pitchFamily="34" charset="0"/>
              </a:rPr>
              <a:t>Asafu-Adjaye</a:t>
            </a:r>
            <a:r>
              <a:rPr lang="en-GB" sz="1050" dirty="0">
                <a:ea typeface="Calibri" pitchFamily="34" charset="0"/>
                <a:cs typeface="Calibri" pitchFamily="34" charset="0"/>
              </a:rPr>
              <a:t>, J., &amp; van den Hove, S. (2013). The ethical implications of emerging technologies for sustainability. Journal of Agricultural and Environmental Ethics, 26(4)</a:t>
            </a:r>
            <a:endParaRPr lang="tr-TR" sz="1050" dirty="0">
              <a:ea typeface="Calibri" pitchFamily="34" charset="0"/>
              <a:cs typeface="Calibri" pitchFamily="34" charset="0"/>
            </a:endParaRPr>
          </a:p>
          <a:p>
            <a:pPr lvl="0" algn="just" eaLnBrk="0" fontAlgn="base" hangingPunct="0">
              <a:spcBef>
                <a:spcPct val="0"/>
              </a:spcBef>
              <a:spcAft>
                <a:spcPct val="0"/>
              </a:spcAft>
              <a:buFontTx/>
              <a:buChar char="•"/>
              <a:tabLst>
                <a:tab pos="457200" algn="l"/>
              </a:tabLst>
            </a:pPr>
            <a:endParaRPr lang="tr-TR" sz="100" dirty="0">
              <a:cs typeface="Arial" pitchFamily="34" charset="0"/>
            </a:endParaRPr>
          </a:p>
          <a:p>
            <a:pPr lvl="0" algn="just" eaLnBrk="0" fontAlgn="base" hangingPunct="0">
              <a:spcBef>
                <a:spcPct val="0"/>
              </a:spcBef>
              <a:spcAft>
                <a:spcPct val="0"/>
              </a:spcAft>
              <a:buFontTx/>
              <a:buChar char="•"/>
              <a:tabLst>
                <a:tab pos="457200" algn="l"/>
              </a:tabLst>
            </a:pPr>
            <a:r>
              <a:rPr lang="tr-TR" sz="1050" dirty="0" err="1">
                <a:cs typeface="Calibri" pitchFamily="34" charset="0"/>
              </a:rPr>
              <a:t>O'Connor</a:t>
            </a:r>
            <a:r>
              <a:rPr lang="tr-TR" sz="1050" dirty="0">
                <a:cs typeface="Calibri" pitchFamily="34" charset="0"/>
              </a:rPr>
              <a:t>, J. (1998). Natural </a:t>
            </a:r>
            <a:r>
              <a:rPr lang="tr-TR" sz="1050" dirty="0" err="1">
                <a:cs typeface="Calibri" pitchFamily="34" charset="0"/>
              </a:rPr>
              <a:t>causes</a:t>
            </a:r>
            <a:r>
              <a:rPr lang="tr-TR" sz="1050" dirty="0">
                <a:cs typeface="Calibri" pitchFamily="34" charset="0"/>
              </a:rPr>
              <a:t>: </a:t>
            </a:r>
            <a:r>
              <a:rPr lang="tr-TR" sz="1050" dirty="0" err="1">
                <a:cs typeface="Calibri" pitchFamily="34" charset="0"/>
              </a:rPr>
              <a:t>Essays</a:t>
            </a:r>
            <a:r>
              <a:rPr lang="tr-TR" sz="1050" dirty="0">
                <a:cs typeface="Calibri" pitchFamily="34" charset="0"/>
              </a:rPr>
              <a:t> in </a:t>
            </a:r>
            <a:r>
              <a:rPr lang="tr-TR" sz="1050" dirty="0" err="1">
                <a:cs typeface="Calibri" pitchFamily="34" charset="0"/>
              </a:rPr>
              <a:t>ecologicalMarxism</a:t>
            </a:r>
            <a:r>
              <a:rPr lang="tr-TR" sz="1050" dirty="0">
                <a:cs typeface="Calibri" pitchFamily="34" charset="0"/>
              </a:rPr>
              <a:t>. </a:t>
            </a:r>
            <a:r>
              <a:rPr lang="tr-TR" sz="1050" dirty="0" err="1">
                <a:cs typeface="Calibri" pitchFamily="34" charset="0"/>
              </a:rPr>
              <a:t>GuilfordPress</a:t>
            </a:r>
            <a:r>
              <a:rPr lang="tr-TR" sz="1050" dirty="0">
                <a:cs typeface="Calibri" pitchFamily="34" charset="0"/>
              </a:rPr>
              <a:t>, New York, NY, USA.</a:t>
            </a:r>
            <a:endParaRPr lang="tr-TR" sz="1050" dirty="0">
              <a:cs typeface="Arial" pitchFamily="34" charset="0"/>
            </a:endParaRPr>
          </a:p>
          <a:p>
            <a:pPr lvl="0" algn="just" eaLnBrk="0" fontAlgn="base" hangingPunct="0">
              <a:spcBef>
                <a:spcPct val="0"/>
              </a:spcBef>
              <a:spcAft>
                <a:spcPct val="0"/>
              </a:spcAft>
              <a:buClrTx/>
              <a:buFontTx/>
              <a:buChar char="•"/>
              <a:tabLst>
                <a:tab pos="457200" algn="l"/>
              </a:tabLst>
            </a:pPr>
            <a:endParaRPr lang="tr-TR" sz="1050" dirty="0">
              <a:solidFill>
                <a:schemeClr val="tx1"/>
              </a:solidFill>
              <a:ea typeface="Calibri" pitchFamily="34" charset="0"/>
              <a:cs typeface="Calibri" pitchFamily="34" charset="0"/>
            </a:endParaRPr>
          </a:p>
          <a:p>
            <a:pPr marL="270510" indent="-270510" algn="just">
              <a:lnSpc>
                <a:spcPct val="107000"/>
              </a:lnSpc>
              <a:spcAft>
                <a:spcPts val="800"/>
              </a:spcAft>
            </a:pPr>
            <a:endParaRPr lang="en-GB" sz="1100"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6" name="Google Shape;517;p23"/>
          <p:cNvSpPr/>
          <p:nvPr/>
        </p:nvSpPr>
        <p:spPr>
          <a:xfrm>
            <a:off x="1097318" y="1273187"/>
            <a:ext cx="165865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tr-TR" sz="3600" b="1" i="0" u="none" strike="noStrike" cap="none" dirty="0" smtClean="0">
                <a:solidFill>
                  <a:srgbClr val="05234E"/>
                </a:solidFill>
                <a:latin typeface="Calibri"/>
                <a:ea typeface="Calibri"/>
                <a:cs typeface="Calibri"/>
                <a:sym typeface="Calibri"/>
              </a:rPr>
              <a:t>İletişim</a:t>
            </a:r>
            <a:endParaRPr sz="3600" b="1" i="0" u="none" strike="noStrike" cap="none" dirty="0">
              <a:solidFill>
                <a:srgbClr val="05234E"/>
              </a:solidFill>
              <a:latin typeface="Calibri"/>
              <a:ea typeface="Calibri"/>
              <a:cs typeface="Calibri"/>
              <a:sym typeface="Calibri"/>
            </a:endParaRPr>
          </a:p>
        </p:txBody>
      </p:sp>
      <p:sp>
        <p:nvSpPr>
          <p:cNvPr id="3" name="Dikdörtgen 2"/>
          <p:cNvSpPr/>
          <p:nvPr/>
        </p:nvSpPr>
        <p:spPr>
          <a:xfrm>
            <a:off x="1039297" y="2189262"/>
            <a:ext cx="3313728" cy="2246769"/>
          </a:xfrm>
          <a:prstGeom prst="rect">
            <a:avLst/>
          </a:prstGeom>
        </p:spPr>
        <p:txBody>
          <a:bodyPr wrap="none">
            <a:spAutoFit/>
          </a:bodyPr>
          <a:lstStyle/>
          <a:p>
            <a:pPr lvl="0">
              <a:buSzPts val="1600"/>
            </a:pPr>
            <a:r>
              <a:rPr lang="tr-TR" b="1" dirty="0" smtClean="0">
                <a:solidFill>
                  <a:schemeClr val="dk1"/>
                </a:solidFill>
                <a:latin typeface="Calibri"/>
                <a:ea typeface="Calibri"/>
                <a:cs typeface="Calibri"/>
                <a:sym typeface="Calibri"/>
              </a:rPr>
              <a:t>ÇEROKİ NGO</a:t>
            </a:r>
          </a:p>
          <a:p>
            <a:pPr lvl="0">
              <a:buSzPts val="1600"/>
            </a:pPr>
            <a:endParaRPr lang="tr-TR" b="1" dirty="0">
              <a:solidFill>
                <a:schemeClr val="dk1"/>
              </a:solidFill>
              <a:latin typeface="Calibri"/>
              <a:ea typeface="Calibri"/>
              <a:cs typeface="Calibri"/>
              <a:sym typeface="Calibri"/>
            </a:endParaRPr>
          </a:p>
          <a:p>
            <a:r>
              <a:rPr lang="tr-TR" dirty="0"/>
              <a:t>Tol Köyü Kilise deresi Mezitli / MERSİN</a:t>
            </a:r>
          </a:p>
          <a:p>
            <a:endParaRPr lang="tr-TR" b="1" dirty="0" smtClean="0"/>
          </a:p>
          <a:p>
            <a:endParaRPr lang="tr-TR" b="1" dirty="0"/>
          </a:p>
          <a:p>
            <a:r>
              <a:rPr lang="tr-TR" b="1" dirty="0" smtClean="0"/>
              <a:t>+</a:t>
            </a:r>
            <a:r>
              <a:rPr lang="tr-TR" b="1" dirty="0"/>
              <a:t>90 538 731 91 </a:t>
            </a:r>
            <a:r>
              <a:rPr lang="tr-TR" b="1" dirty="0" smtClean="0"/>
              <a:t>14</a:t>
            </a:r>
          </a:p>
          <a:p>
            <a:endParaRPr lang="tr-TR" b="1" dirty="0"/>
          </a:p>
          <a:p>
            <a:r>
              <a:rPr lang="tr-TR" dirty="0"/>
              <a:t>cerokider@gmail.com</a:t>
            </a:r>
          </a:p>
          <a:p>
            <a:endParaRPr lang="tr-TR" b="1" dirty="0"/>
          </a:p>
          <a:p>
            <a:pPr lvl="0">
              <a:buSzPts val="1600"/>
            </a:pPr>
            <a:endParaRPr lang="de-DE" b="1" dirty="0">
              <a:solidFill>
                <a:schemeClr val="dk1"/>
              </a:solidFill>
              <a:latin typeface="Calibri"/>
              <a:ea typeface="Calibri"/>
              <a:cs typeface="Calibri"/>
              <a:sym typeface="Calibri"/>
            </a:endParaRPr>
          </a:p>
        </p:txBody>
      </p:sp>
      <p:pic>
        <p:nvPicPr>
          <p:cNvPr id="8" name="Resim 7"/>
          <p:cNvPicPr/>
          <p:nvPr/>
        </p:nvPicPr>
        <p:blipFill>
          <a:blip r:embed="rId3">
            <a:extLst>
              <a:ext uri="{28A0092B-C50C-407E-A947-70E740481C1C}">
                <a14:useLocalDpi xmlns:a14="http://schemas.microsoft.com/office/drawing/2010/main" val="0"/>
              </a:ext>
            </a:extLst>
          </a:blip>
          <a:stretch>
            <a:fillRect/>
          </a:stretch>
        </p:blipFill>
        <p:spPr>
          <a:xfrm>
            <a:off x="8958262" y="2369503"/>
            <a:ext cx="1547813" cy="868997"/>
          </a:xfrm>
          <a:prstGeom prst="rect">
            <a:avLst/>
          </a:prstGeom>
        </p:spPr>
      </p:pic>
    </p:spTree>
    <p:extLst>
      <p:ext uri="{BB962C8B-B14F-4D97-AF65-F5344CB8AC3E}">
        <p14:creationId xmlns:p14="http://schemas.microsoft.com/office/powerpoint/2010/main" val="153931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tr-TR" dirty="0" smtClean="0"/>
              <a:t>Modülün Genel Görünümü</a:t>
            </a:r>
            <a:endParaRPr lang="tr-TR" dirty="0"/>
          </a:p>
        </p:txBody>
      </p:sp>
      <p:sp>
        <p:nvSpPr>
          <p:cNvPr id="139" name="Google Shape;139;p37"/>
          <p:cNvSpPr txBox="1"/>
          <p:nvPr/>
        </p:nvSpPr>
        <p:spPr>
          <a:xfrm>
            <a:off x="2685049" y="20141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i="0" u="none" strike="noStrike" cap="none" dirty="0" smtClean="0">
                <a:solidFill>
                  <a:srgbClr val="3F3F3F"/>
                </a:solidFill>
                <a:latin typeface="Calibri"/>
                <a:ea typeface="Calibri"/>
                <a:cs typeface="Calibri"/>
                <a:sym typeface="Calibri"/>
              </a:rPr>
              <a:t>GİRİŞ</a:t>
            </a:r>
            <a:endParaRPr sz="3200" b="1" i="0" u="none" strike="noStrike" cap="none" dirty="0">
              <a:solidFill>
                <a:srgbClr val="3F3F3F"/>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Videos</a:t>
            </a:r>
            <a:endParaRPr sz="3200" b="1" i="0" u="none" strike="noStrike" cap="none">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lvl="0"/>
            <a:r>
              <a:rPr lang="en-US" b="1" dirty="0" err="1" smtClean="0"/>
              <a:t>Modül</a:t>
            </a:r>
            <a:r>
              <a:rPr lang="en-US" b="1" dirty="0" smtClean="0"/>
              <a:t> </a:t>
            </a:r>
            <a:r>
              <a:rPr lang="tr-TR" b="1" dirty="0" smtClean="0"/>
              <a:t>İçeriği İçin</a:t>
            </a:r>
            <a:r>
              <a:rPr lang="en-US" b="1" dirty="0" smtClean="0"/>
              <a:t> V</a:t>
            </a:r>
            <a:r>
              <a:rPr lang="tr-TR" b="1" dirty="0" smtClean="0"/>
              <a:t>i</a:t>
            </a:r>
            <a:r>
              <a:rPr lang="en-US" b="1" dirty="0" err="1" smtClean="0"/>
              <a:t>deolara</a:t>
            </a:r>
            <a:r>
              <a:rPr lang="en-US" b="1" dirty="0" smtClean="0"/>
              <a:t> </a:t>
            </a:r>
            <a:r>
              <a:rPr lang="en-US" b="1" dirty="0" err="1" smtClean="0"/>
              <a:t>Ve</a:t>
            </a:r>
            <a:r>
              <a:rPr lang="en-US" b="1" dirty="0" smtClean="0"/>
              <a:t> </a:t>
            </a:r>
            <a:r>
              <a:rPr lang="tr-TR" b="1" dirty="0" smtClean="0"/>
              <a:t>İleri </a:t>
            </a:r>
            <a:r>
              <a:rPr lang="en-US" b="1" dirty="0" smtClean="0"/>
              <a:t>Okuma </a:t>
            </a:r>
            <a:r>
              <a:rPr lang="en-US" b="1" dirty="0" err="1" smtClean="0"/>
              <a:t>Kaynaklarına</a:t>
            </a:r>
            <a:r>
              <a:rPr lang="en-US" b="1" dirty="0" smtClean="0"/>
              <a:t> </a:t>
            </a:r>
            <a:r>
              <a:rPr lang="en-US" b="1" dirty="0" err="1" smtClean="0"/>
              <a:t>Bağlantılar</a:t>
            </a:r>
            <a:r>
              <a:rPr lang="en-US" b="1" dirty="0" smtClean="0"/>
              <a:t> </a:t>
            </a:r>
            <a:endParaRPr lang="en-US" dirty="0"/>
          </a:p>
        </p:txBody>
      </p:sp>
      <p:sp>
        <p:nvSpPr>
          <p:cNvPr id="143" name="Google Shape;143;p37"/>
          <p:cNvSpPr txBox="1"/>
          <p:nvPr/>
        </p:nvSpPr>
        <p:spPr>
          <a:xfrm>
            <a:off x="6198059" y="3887365"/>
            <a:ext cx="3359300" cy="421500"/>
          </a:xfrm>
          <a:prstGeom prst="rect">
            <a:avLst/>
          </a:prstGeom>
          <a:noFill/>
          <a:ln>
            <a:noFill/>
          </a:ln>
        </p:spPr>
        <p:txBody>
          <a:bodyPr spcFirstLastPara="1" wrap="square" lIns="0" tIns="0" rIns="0" bIns="0" anchor="ctr" anchorCtr="0">
            <a:noAutofit/>
          </a:bodyPr>
          <a:lstStyle/>
          <a:p>
            <a:pPr lvl="0">
              <a:lnSpc>
                <a:spcPct val="85000"/>
              </a:lnSpc>
              <a:buClr>
                <a:srgbClr val="3F3F3F"/>
              </a:buClr>
              <a:buSzPts val="3200"/>
            </a:pPr>
            <a:r>
              <a:rPr lang="en-US" sz="3200" b="1" dirty="0" err="1">
                <a:solidFill>
                  <a:srgbClr val="3F3F3F"/>
                </a:solidFill>
                <a:latin typeface="Calibri"/>
                <a:ea typeface="Calibri"/>
                <a:cs typeface="Calibri"/>
                <a:sym typeface="Calibri"/>
              </a:rPr>
              <a:t>Kendi</a:t>
            </a:r>
            <a:r>
              <a:rPr lang="en-US" sz="3200" b="1" dirty="0">
                <a:solidFill>
                  <a:srgbClr val="3F3F3F"/>
                </a:solidFill>
                <a:latin typeface="Calibri"/>
                <a:ea typeface="Calibri"/>
                <a:cs typeface="Calibri"/>
                <a:sym typeface="Calibri"/>
              </a:rPr>
              <a:t> </a:t>
            </a:r>
            <a:r>
              <a:rPr lang="en-US" sz="3200" b="1" dirty="0" err="1">
                <a:solidFill>
                  <a:srgbClr val="3F3F3F"/>
                </a:solidFill>
                <a:latin typeface="Calibri"/>
                <a:ea typeface="Calibri"/>
                <a:cs typeface="Calibri"/>
                <a:sym typeface="Calibri"/>
              </a:rPr>
              <a:t>Kendine</a:t>
            </a:r>
            <a:r>
              <a:rPr lang="en-US" sz="3200" b="1" dirty="0">
                <a:solidFill>
                  <a:srgbClr val="3F3F3F"/>
                </a:solidFill>
                <a:latin typeface="Calibri"/>
                <a:ea typeface="Calibri"/>
                <a:cs typeface="Calibri"/>
                <a:sym typeface="Calibri"/>
              </a:rPr>
              <a:t> </a:t>
            </a:r>
            <a:r>
              <a:rPr lang="en-US" sz="3200" b="1" dirty="0" err="1">
                <a:solidFill>
                  <a:srgbClr val="3F3F3F"/>
                </a:solidFill>
                <a:latin typeface="Calibri"/>
                <a:ea typeface="Calibri"/>
                <a:cs typeface="Calibri"/>
                <a:sym typeface="Calibri"/>
              </a:rPr>
              <a:t>Kontrol</a:t>
            </a:r>
            <a:endParaRPr sz="3200" b="1" i="0" u="none" strike="noStrike" cap="none" dirty="0">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i="0" u="none" strike="noStrike" cap="none" dirty="0" smtClean="0">
                <a:solidFill>
                  <a:srgbClr val="3F3F3F"/>
                </a:solidFill>
                <a:latin typeface="Calibri"/>
                <a:ea typeface="Calibri"/>
                <a:cs typeface="Calibri"/>
                <a:sym typeface="Calibri"/>
              </a:rPr>
              <a:t>Başlık 2</a:t>
            </a:r>
            <a:endParaRPr sz="3200" b="1" i="0" u="none" strike="noStrike" cap="none" dirty="0">
              <a:solidFill>
                <a:srgbClr val="3F3F3F"/>
              </a:solidFill>
              <a:latin typeface="Calibri"/>
              <a:ea typeface="Calibri"/>
              <a:cs typeface="Calibri"/>
              <a:sym typeface="Calibri"/>
            </a:endParaRPr>
          </a:p>
        </p:txBody>
      </p:sp>
      <p:sp>
        <p:nvSpPr>
          <p:cNvPr id="145" name="Google Shape;145;p37"/>
          <p:cNvSpPr txBox="1"/>
          <p:nvPr/>
        </p:nvSpPr>
        <p:spPr>
          <a:xfrm>
            <a:off x="1841828" y="17906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03</a:t>
            </a:r>
            <a:endParaRPr sz="1400" b="0" i="0" u="none" strike="noStrike" cap="none" dirty="0">
              <a:solidFill>
                <a:srgbClr val="000000"/>
              </a:solidFill>
              <a:latin typeface="Arial"/>
              <a:ea typeface="Arial"/>
              <a:cs typeface="Arial"/>
              <a:sym typeface="Arial"/>
            </a:endParaRPr>
          </a:p>
        </p:txBody>
      </p:sp>
      <p:sp>
        <p:nvSpPr>
          <p:cNvPr id="147" name="Google Shape;147;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02</a:t>
            </a:r>
            <a:endParaRPr sz="1400" b="0" i="0" u="none" strike="noStrike" cap="none" dirty="0">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2" name="Google Shape;152;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3" name="Google Shape;153;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4" name="Google Shape;154;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5" name="Google Shape;155;p37"/>
          <p:cNvSpPr txBox="1"/>
          <p:nvPr/>
        </p:nvSpPr>
        <p:spPr>
          <a:xfrm>
            <a:off x="1718809" y="4555776"/>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tr-TR" sz="2000" dirty="0">
                <a:solidFill>
                  <a:srgbClr val="3F762A"/>
                </a:solidFill>
                <a:latin typeface="Calibri"/>
                <a:ea typeface="Calibri"/>
                <a:cs typeface="Calibri"/>
                <a:sym typeface="Calibri"/>
              </a:rPr>
              <a:t>Çevre Etiği</a:t>
            </a:r>
            <a:endParaRPr sz="2000" b="0" i="0" u="none" strike="noStrike" cap="none" dirty="0">
              <a:solidFill>
                <a:srgbClr val="FFFF00"/>
              </a:solidFill>
              <a:latin typeface="Calibri"/>
              <a:ea typeface="Calibri"/>
              <a:cs typeface="Calibri"/>
              <a:sym typeface="Calibri"/>
            </a:endParaRPr>
          </a:p>
        </p:txBody>
      </p:sp>
      <p:sp>
        <p:nvSpPr>
          <p:cNvPr id="156" name="Google Shape;156;p37"/>
          <p:cNvSpPr txBox="1"/>
          <p:nvPr/>
        </p:nvSpPr>
        <p:spPr>
          <a:xfrm>
            <a:off x="6198059" y="4611056"/>
            <a:ext cx="1917900" cy="644700"/>
          </a:xfrm>
          <a:prstGeom prst="rect">
            <a:avLst/>
          </a:prstGeom>
          <a:noFill/>
          <a:ln>
            <a:noFill/>
          </a:ln>
        </p:spPr>
        <p:txBody>
          <a:bodyPr spcFirstLastPara="1" wrap="square" lIns="91425" tIns="91425" rIns="91425" bIns="91425" anchor="t" anchorCtr="0">
            <a:noAutofit/>
          </a:bodyPr>
          <a:lstStyle/>
          <a:p>
            <a:pPr lvl="0">
              <a:lnSpc>
                <a:spcPct val="90000"/>
              </a:lnSpc>
              <a:spcAft>
                <a:spcPts val="1600"/>
              </a:spcAft>
              <a:buClr>
                <a:schemeClr val="accent1"/>
              </a:buClr>
              <a:buSzPts val="2000"/>
            </a:pPr>
            <a:r>
              <a:rPr lang="en-US" sz="2000" dirty="0" err="1">
                <a:solidFill>
                  <a:srgbClr val="3F762A"/>
                </a:solidFill>
                <a:latin typeface="Calibri"/>
                <a:ea typeface="Calibri"/>
                <a:cs typeface="Calibri"/>
                <a:sym typeface="Calibri"/>
              </a:rPr>
              <a:t>Formlar</a:t>
            </a:r>
            <a:r>
              <a:rPr lang="en-US" sz="2000" dirty="0">
                <a:solidFill>
                  <a:srgbClr val="3F762A"/>
                </a:solidFill>
                <a:latin typeface="Calibri"/>
                <a:ea typeface="Calibri"/>
                <a:cs typeface="Calibri"/>
                <a:sym typeface="Calibri"/>
              </a:rPr>
              <a:t>-Quiz</a:t>
            </a:r>
            <a:endParaRPr sz="2000" b="0" i="0" u="none" strike="noStrike" cap="none" dirty="0">
              <a:solidFill>
                <a:srgbClr val="3F762A"/>
              </a:solidFill>
              <a:latin typeface="Calibri"/>
              <a:ea typeface="Calibri"/>
              <a:cs typeface="Calibri"/>
              <a:sym typeface="Calibri"/>
            </a:endParaRPr>
          </a:p>
        </p:txBody>
      </p:sp>
      <p:sp>
        <p:nvSpPr>
          <p:cNvPr id="2" name="Rectangle 1"/>
          <p:cNvSpPr>
            <a:spLocks noChangeArrowheads="1"/>
          </p:cNvSpPr>
          <p:nvPr/>
        </p:nvSpPr>
        <p:spPr bwMode="auto">
          <a:xfrm>
            <a:off x="1847850" y="2557075"/>
            <a:ext cx="2876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da-DK" altLang="tr-TR" sz="1200" b="1" dirty="0">
                <a:solidFill>
                  <a:schemeClr val="tx1"/>
                </a:solidFill>
                <a:latin typeface="Times New Roman" panose="02020603050405020304" pitchFamily="18" charset="0"/>
                <a:cs typeface="Times New Roman" panose="02020603050405020304" pitchFamily="18" charset="0"/>
              </a:rPr>
              <a:t> Çevre eğitiminde etik ve estetik değerler</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224636" y="2960458"/>
            <a:ext cx="6516449" cy="937084"/>
          </a:xfrm>
          <a:prstGeom prst="rect">
            <a:avLst/>
          </a:prstGeom>
          <a:noFill/>
          <a:ln>
            <a:noFill/>
          </a:ln>
        </p:spPr>
        <p:txBody>
          <a:bodyPr spcFirstLastPara="1" wrap="square" lIns="91425" tIns="45700" rIns="91425" bIns="45700" anchor="b" anchorCtr="0">
            <a:noAutofit/>
          </a:bodyPr>
          <a:lstStyle/>
          <a:p>
            <a:pPr lvl="0" algn="ctr">
              <a:buSzPts val="3200"/>
            </a:pPr>
            <a:r>
              <a:rPr lang="tr-TR" sz="6600" dirty="0" smtClean="0"/>
              <a:t>Haydi </a:t>
            </a:r>
            <a:r>
              <a:rPr lang="tr-TR" sz="6600" dirty="0" smtClean="0"/>
              <a:t>Başlayalım!</a:t>
            </a:r>
            <a:endParaRPr lang="tr-TR" sz="6600" dirty="0"/>
          </a:p>
        </p:txBody>
      </p:sp>
      <p:cxnSp>
        <p:nvCxnSpPr>
          <p:cNvPr id="162" name="Google Shape;162;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3" name="Google Shape;163;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4" name="Google Shape;164;p38" descr="Ein Bild, das Pflanze, Grün, Gras enthält.&#10;&#10;Automatisch generierte Beschreibung"/>
          <p:cNvPicPr preferRelativeResize="0"/>
          <p:nvPr/>
        </p:nvPicPr>
        <p:blipFill rotWithShape="1">
          <a:blip r:embed="rId3">
            <a:alphaModFix/>
          </a:blip>
          <a:srcRect l="22796" t="8295" r="22866" b="15448"/>
          <a:stretch/>
        </p:blipFill>
        <p:spPr>
          <a:xfrm>
            <a:off x="7457807" y="605879"/>
            <a:ext cx="3264408" cy="45811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smtClean="0">
                <a:solidFill>
                  <a:srgbClr val="FFFF00"/>
                </a:solidFill>
              </a:rPr>
              <a:t/>
            </a:r>
            <a:br>
              <a:rPr lang="tr-TR" smtClean="0">
                <a:solidFill>
                  <a:srgbClr val="FFFF00"/>
                </a:solidFill>
              </a:rPr>
            </a:br>
            <a:r>
              <a:rPr lang="tr-TR" smtClean="0">
                <a:solidFill>
                  <a:srgbClr val="3F762A"/>
                </a:solidFill>
              </a:rPr>
              <a:t>GİRİŞ</a:t>
            </a:r>
            <a:endParaRPr lang="tr-TR" b="1" dirty="0">
              <a:solidFill>
                <a:srgbClr val="3F762A"/>
              </a:solidFill>
            </a:endParaRPr>
          </a:p>
        </p:txBody>
      </p:sp>
      <p:cxnSp>
        <p:nvCxnSpPr>
          <p:cNvPr id="170" name="Google Shape;170;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71" name="Google Shape;171;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4" name="Google Shape;174;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5" name="Google Shape;175;p39"/>
          <p:cNvSpPr txBox="1"/>
          <p:nvPr/>
        </p:nvSpPr>
        <p:spPr>
          <a:xfrm>
            <a:off x="1097280" y="1721333"/>
            <a:ext cx="6389255" cy="307736"/>
          </a:xfrm>
          <a:prstGeom prst="rect">
            <a:avLst/>
          </a:prstGeom>
          <a:noFill/>
          <a:ln>
            <a:noFill/>
          </a:ln>
        </p:spPr>
        <p:txBody>
          <a:bodyPr spcFirstLastPara="1" wrap="square" lIns="91425" tIns="45700" rIns="91425" bIns="45700" anchor="t" anchorCtr="0">
            <a:spAutoFit/>
          </a:bodyPr>
          <a:lstStyle/>
          <a:p>
            <a:r>
              <a:rPr lang="en-US" b="1" dirty="0"/>
              <a:t>ÇEVRE OKURYAZARLIĞI EL KİTABI</a:t>
            </a:r>
            <a:endParaRPr lang="tr-TR" b="1" dirty="0"/>
          </a:p>
        </p:txBody>
      </p:sp>
      <p:sp>
        <p:nvSpPr>
          <p:cNvPr id="176" name="Google Shape;176;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TR" sz="2400" b="1" i="0" u="none" strike="noStrike" cap="none" dirty="0" smtClean="0">
                <a:solidFill>
                  <a:srgbClr val="004B3A"/>
                </a:solidFill>
                <a:latin typeface="Arial"/>
                <a:ea typeface="Arial"/>
                <a:cs typeface="Arial"/>
                <a:sym typeface="Arial"/>
              </a:rPr>
              <a:t>Önsöz</a:t>
            </a:r>
            <a:endParaRPr sz="2400" b="1" i="0" u="none" strike="noStrike" cap="none" dirty="0">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342900" y="1028699"/>
            <a:ext cx="10144125" cy="5019675"/>
          </a:xfrm>
          <a:prstGeom prst="rect">
            <a:avLst/>
          </a:prstGeom>
          <a:noFill/>
          <a:ln>
            <a:noFill/>
          </a:ln>
        </p:spPr>
        <p:txBody>
          <a:bodyPr spcFirstLastPara="1" wrap="square" lIns="0" tIns="45700" rIns="0" bIns="45700" anchor="t" anchorCtr="0">
            <a:noAutofit/>
          </a:bodyPr>
          <a:lstStyle/>
          <a:p>
            <a:pPr algn="just"/>
            <a:r>
              <a:rPr lang="tr-TR" sz="2400" dirty="0" smtClean="0"/>
              <a:t>Gezegenimizin geleceği sorumlu seçimlere bağlıdır. Bu sunum, çevre etiğini araştırarak gençleri çevre görevlileri olmaları için güçlendiriyor. Geleneksel ve alternatif etik çerçeveleri inceleyerek insanlar ve doğa arasındaki karmaşık ilişkiyi araştıracağız. </a:t>
            </a:r>
          </a:p>
          <a:p>
            <a:pPr algn="just"/>
            <a:r>
              <a:rPr lang="tr-TR" sz="2400" dirty="0" smtClean="0"/>
              <a:t>Gerçek dünyadan örnekler, çevre etiğini eylem halinde gösterecek ve gençlere kendi toplumlarında inisiyatif almaları için ilham verecektir. Bu program, gençleri bilgi ve becerilerle donatarak, herkes için sürdürülebilir bir gelecek inşa edebilecek çevre bilincine sahip liderler kuşağını teşvik etmektedir.</a:t>
            </a:r>
            <a:r>
              <a:rPr lang="tr-TR" sz="2400" dirty="0" smtClean="0">
                <a:solidFill>
                  <a:schemeClr val="accent1"/>
                </a:solidFill>
              </a:rPr>
              <a:t/>
            </a:r>
            <a:br>
              <a:rPr lang="tr-TR" sz="2400" dirty="0" smtClean="0">
                <a:solidFill>
                  <a:schemeClr val="accent1"/>
                </a:solidFill>
              </a:rPr>
            </a:br>
            <a:endParaRPr lang="tr-TR" sz="2400" dirty="0">
              <a:solidFill>
                <a:schemeClr val="accent1"/>
              </a:solidFill>
            </a:endParaRP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73405" y="16908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tr-TR" sz="3200" b="1" i="0" u="none" strike="noStrike" cap="none" dirty="0" smtClean="0">
                <a:solidFill>
                  <a:srgbClr val="2A4F1C"/>
                </a:solidFill>
                <a:latin typeface="Arial"/>
                <a:ea typeface="Arial"/>
                <a:cs typeface="Arial"/>
                <a:sym typeface="Arial"/>
              </a:rPr>
              <a:t>Önsöz</a:t>
            </a:r>
            <a:endParaRPr sz="3200" b="1" i="0" u="none" strike="noStrike" cap="none" dirty="0">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342900" y="1028699"/>
            <a:ext cx="10144125" cy="5019675"/>
          </a:xfrm>
          <a:prstGeom prst="rect">
            <a:avLst/>
          </a:prstGeom>
          <a:noFill/>
          <a:ln>
            <a:noFill/>
          </a:ln>
        </p:spPr>
        <p:txBody>
          <a:bodyPr spcFirstLastPara="1" wrap="square" lIns="0" tIns="45700" rIns="0" bIns="45700" anchor="t" anchorCtr="0">
            <a:noAutofit/>
          </a:bodyPr>
          <a:lstStyle/>
          <a:p>
            <a:r>
              <a:rPr lang="tr-TR" sz="2400" b="1" smtClean="0"/>
              <a:t>Çevre Eğitimi: Doğa ile Daha Derin Bir Bağ Kurmak</a:t>
            </a:r>
            <a:endParaRPr lang="tr-TR" sz="2400" smtClean="0">
              <a:solidFill>
                <a:schemeClr val="accent1"/>
              </a:solidFill>
            </a:endParaRPr>
          </a:p>
          <a:p>
            <a:endParaRPr lang="tr-TR" sz="2400" smtClean="0"/>
          </a:p>
          <a:p>
            <a:pPr algn="just"/>
            <a:r>
              <a:rPr lang="tr-TR" sz="2400" smtClean="0">
                <a:solidFill>
                  <a:schemeClr val="tx1"/>
                </a:solidFill>
              </a:rPr>
              <a:t>Çevre eğitimi sadece gerçekleri ezberlemekten ibaret değildir. Doğa ile daha derin bir bağ, ders kitabının ötesine geçen bir sevgi ve saygı geliştirmekle ilgilidir. Çevre eğitimi, uygulamalı öğrenme ve bilimsel anlayış yoluyla bireyleri gezegenin koruyucuları olmaları için güçlendirir, harekete geçmeleri ve herkes için daha sağlıklı bir gelecek sağlamaları için onlara ilham verir.</a:t>
            </a:r>
          </a:p>
          <a:p>
            <a:pPr algn="just"/>
            <a:r>
              <a:rPr lang="tr-TR" sz="2400" smtClean="0">
                <a:solidFill>
                  <a:schemeClr val="tx1"/>
                </a:solidFill>
              </a:rPr>
              <a:t>Çevre eğitimi sadece bilgi aktarımının ötesine geçer. Ekolojik ilişkileri, etik değerleri ve doğanın estetik takdirini entegre ederek çevre sorunlarına dair bütüncül bir anlayış geliştirir (Hungerford &amp; Volk, 2016). Bu kapsamlı yaklaşım, çevreye karşı sorumluluk duygusunu geliştirerek bireyleri doğal dünya ile etik bağlar kurmaya ve onun doğal değerini tanımaya teşvik eder.</a:t>
            </a:r>
            <a:endParaRPr lang="tr-TR" sz="2400" dirty="0">
              <a:solidFill>
                <a:schemeClr val="tx1"/>
              </a:solidFill>
            </a:endParaRP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73405" y="27810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tr-TR" sz="3200" b="1" i="0" u="none" strike="noStrike" cap="none" dirty="0" smtClean="0">
                <a:solidFill>
                  <a:srgbClr val="2A4F1C"/>
                </a:solidFill>
                <a:latin typeface="Arial"/>
                <a:ea typeface="Arial"/>
                <a:cs typeface="Arial"/>
                <a:sym typeface="Arial"/>
              </a:rPr>
              <a:t>Bölüm 1</a:t>
            </a:r>
            <a:endParaRPr sz="3200" b="1" i="0" u="none" strike="noStrike" cap="none" dirty="0">
              <a:solidFill>
                <a:srgbClr val="2A4F1C"/>
              </a:solidFill>
              <a:latin typeface="Calibri"/>
              <a:ea typeface="Calibri"/>
              <a:cs typeface="Calibri"/>
              <a:sym typeface="Calibri"/>
            </a:endParaRPr>
          </a:p>
        </p:txBody>
      </p:sp>
    </p:spTree>
    <p:extLst>
      <p:ext uri="{BB962C8B-B14F-4D97-AF65-F5344CB8AC3E}">
        <p14:creationId xmlns:p14="http://schemas.microsoft.com/office/powerpoint/2010/main" val="226434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Çevre Eğitiminin Önemi</a:t>
            </a:r>
            <a:endParaRPr lang="tr-TR" dirty="0"/>
          </a:p>
        </p:txBody>
      </p:sp>
      <p:sp>
        <p:nvSpPr>
          <p:cNvPr id="3" name="Metin Yer Tutucusu 2"/>
          <p:cNvSpPr>
            <a:spLocks noGrp="1"/>
          </p:cNvSpPr>
          <p:nvPr>
            <p:ph type="body" idx="1"/>
          </p:nvPr>
        </p:nvSpPr>
        <p:spPr/>
        <p:txBody>
          <a:bodyPr>
            <a:normAutofit/>
          </a:bodyPr>
          <a:lstStyle/>
          <a:p>
            <a:pPr algn="just"/>
            <a:r>
              <a:rPr lang="tr-TR" smtClean="0"/>
              <a:t>Çevre, doğal dünya ile insan yapımı dünya arasındaki karmaşık etkileşimler ağını kapsar ve insan yaşamının ve refahının sürdürülmesinde kritik bir rol oynar (MEA, 2005).  Bitkiler, hayvanlar, hava, su ve topraktan oluşan doğal dünya bu sistemin temelini oluşturur (Molles &amp; Sher, 2008).  Doğal dünya içindeki karmaşık ilişkiler hassas bir dengeyi koruyarak tüm canlılar için gerekli kaynakların mevcudiyetini sağlar.</a:t>
            </a:r>
          </a:p>
          <a:p>
            <a:r>
              <a:rPr lang="tr-TR" smtClean="0"/>
              <a:t>Çevre eğitimi gerçekleri ezberlemenin ötesine geçer. Çevre sorunlarının bütüncül bir şekilde anlaşılmasını teşvik eder:</a:t>
            </a:r>
          </a:p>
          <a:p>
            <a:pPr>
              <a:buFont typeface="Wingdings" pitchFamily="2" charset="2"/>
              <a:buChar char="Ø"/>
            </a:pPr>
            <a:r>
              <a:rPr lang="tr-TR" smtClean="0"/>
              <a:t>Ekolojik ilişkilerin bütünleştirilmesi</a:t>
            </a:r>
          </a:p>
          <a:p>
            <a:pPr>
              <a:buFont typeface="Wingdings" pitchFamily="2" charset="2"/>
              <a:buChar char="Ø"/>
            </a:pPr>
            <a:r>
              <a:rPr lang="tr-TR" noProof="0" smtClean="0"/>
              <a:t>Etik</a:t>
            </a:r>
            <a:r>
              <a:rPr lang="tr-TR" smtClean="0"/>
              <a:t> değerlerin </a:t>
            </a:r>
            <a:r>
              <a:rPr lang="tr-TR" noProof="0" smtClean="0"/>
              <a:t>vurgulanması</a:t>
            </a:r>
          </a:p>
          <a:p>
            <a:pPr>
              <a:buFont typeface="Wingdings" pitchFamily="2" charset="2"/>
              <a:buChar char="Ø"/>
            </a:pPr>
            <a:r>
              <a:rPr lang="tr-TR" smtClean="0"/>
              <a:t>Estetik </a:t>
            </a:r>
            <a:r>
              <a:rPr lang="tr-TR" noProof="0" smtClean="0"/>
              <a:t>beğeninin</a:t>
            </a:r>
            <a:r>
              <a:rPr lang="tr-TR" smtClean="0"/>
              <a:t> </a:t>
            </a:r>
            <a:r>
              <a:rPr lang="tr-TR" noProof="0" smtClean="0"/>
              <a:t>teşvik edilmesi</a:t>
            </a:r>
          </a:p>
          <a:p>
            <a:r>
              <a:rPr lang="tr-TR" smtClean="0"/>
              <a:t>Bu kapsamlı yaklaşım, çevreye karşı sorumluluk duygusu oluşturmaktadır.</a:t>
            </a:r>
            <a:endParaRPr lang="tr-TR" dirty="0"/>
          </a:p>
        </p:txBody>
      </p:sp>
    </p:spTree>
    <p:extLst>
      <p:ext uri="{BB962C8B-B14F-4D97-AF65-F5344CB8AC3E}">
        <p14:creationId xmlns:p14="http://schemas.microsoft.com/office/powerpoint/2010/main" val="407791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Çevre Eğitiminde Etiğin Rolü</a:t>
            </a:r>
            <a:endParaRPr lang="tr-TR" dirty="0"/>
          </a:p>
        </p:txBody>
      </p:sp>
      <p:sp>
        <p:nvSpPr>
          <p:cNvPr id="3" name="Metin Yer Tutucusu 2"/>
          <p:cNvSpPr>
            <a:spLocks noGrp="1"/>
          </p:cNvSpPr>
          <p:nvPr>
            <p:ph type="body" idx="1"/>
          </p:nvPr>
        </p:nvSpPr>
        <p:spPr/>
        <p:txBody>
          <a:bodyPr>
            <a:normAutofit/>
          </a:bodyPr>
          <a:lstStyle/>
          <a:p>
            <a:pPr algn="just">
              <a:buFont typeface="Wingdings" panose="05000000000000000000" pitchFamily="2" charset="2"/>
              <a:buChar char="Ø"/>
            </a:pPr>
            <a:r>
              <a:rPr lang="tr-TR" smtClean="0"/>
              <a:t>Etik, doğru ve yanlış, iyi ve kötü eylemler arasında ayrım yapmak için bir çerçeve sağlayarak ahlak felsefesinin temel taşı olarak hizmet eder (Beauchamp ve Childress, 2019).  Bireysel davranışları ve bunların toplum üzerindeki etkilerini değerlendirmek için daha geniş bir perspektif sunar (Wenz, 2007). </a:t>
            </a:r>
          </a:p>
          <a:p>
            <a:pPr algn="just">
              <a:buFont typeface="Wingdings" panose="05000000000000000000" pitchFamily="2" charset="2"/>
              <a:buChar char="Ø"/>
            </a:pPr>
            <a:r>
              <a:rPr lang="tr-TR" smtClean="0"/>
              <a:t>Bireyin ötesine uzanan etik, toplumsal kurumlar ve uygulamalar için de geçerlidir.   Burada, motivasyonları, içselleştirilmiş değerleri ve hakim sosyal normları inceleyerek insan davranışlarını anlamaya ve eleştirel bir şekilde analiz etmeye odaklanır (Wenz, 2007). Çevre eğitimi, bireylerin doğaya karşı sorumlu bir tutum geliştirmelerine yardımcı olmak için temel etik değerleri vurgular. Bu, ekosistemlerin sürdürülebilir yönetimi, doğal kaynakların adil kullanımı ve çevresel adalet gibi konuları içerir. Smith ve Jones'un (2018) belirttiği gibi, etik değerler bireylere çevresel kararlarını şekillendirmede rehberlik eder ve çevresel etkilerin adil dağılımını savunur.</a:t>
            </a:r>
          </a:p>
          <a:p>
            <a:pPr marL="114300" indent="0" algn="just">
              <a:buNone/>
            </a:pPr>
            <a:r>
              <a:rPr lang="tr-TR" smtClean="0"/>
              <a:t>+ Bu </a:t>
            </a:r>
            <a:r>
              <a:rPr lang="tr-TR" noProof="1" smtClean="0"/>
              <a:t>kapsamlı yaklaşım, çevreye karşı bir sorumluluk duygusu oluşturur.</a:t>
            </a:r>
            <a:endParaRPr lang="tr-TR" noProof="1"/>
          </a:p>
        </p:txBody>
      </p:sp>
    </p:spTree>
    <p:extLst>
      <p:ext uri="{BB962C8B-B14F-4D97-AF65-F5344CB8AC3E}">
        <p14:creationId xmlns:p14="http://schemas.microsoft.com/office/powerpoint/2010/main" val="3857567697"/>
      </p:ext>
    </p:extLst>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1966</Words>
  <Application>Microsoft Office PowerPoint</Application>
  <PresentationFormat>Geniş ekran</PresentationFormat>
  <Paragraphs>236</Paragraphs>
  <Slides>28</Slides>
  <Notes>18</Notes>
  <HiddenSlides>0</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Calibri</vt:lpstr>
      <vt:lpstr>Wingdings</vt:lpstr>
      <vt:lpstr>Noto Sans Symbols</vt:lpstr>
      <vt:lpstr>Söhne</vt:lpstr>
      <vt:lpstr>Arial</vt:lpstr>
      <vt:lpstr>Times New Roman</vt:lpstr>
      <vt:lpstr>Rückblick</vt:lpstr>
      <vt:lpstr>GREENWORLD: Think Green for the World  Youth Education ERASMUS+  KA220 YOU - Strategic Partnerships for Youth Education Cooperation partnership </vt:lpstr>
      <vt:lpstr>Modülün 1 Öğrenme Çıktıları</vt:lpstr>
      <vt:lpstr>Modülün Genel Görünümü</vt:lpstr>
      <vt:lpstr>Haydi Başlayalım!</vt:lpstr>
      <vt:lpstr> GİRİŞ</vt:lpstr>
      <vt:lpstr>PowerPoint Sunusu</vt:lpstr>
      <vt:lpstr>PowerPoint Sunusu</vt:lpstr>
      <vt:lpstr>Çevre Eğitiminin Önemi</vt:lpstr>
      <vt:lpstr>Çevre Eğitiminde Etiğin Rolü</vt:lpstr>
      <vt:lpstr>Estetik Takdirin Gücü</vt:lpstr>
      <vt:lpstr>Etik ve Estetiğin Bütünleştirilmesi</vt:lpstr>
      <vt:lpstr>Öğrenicilerin Görevleri</vt:lpstr>
      <vt:lpstr> Bölüm 2  Çevre Etiği: Doğa ile İlişkimiz</vt:lpstr>
      <vt:lpstr>PowerPoint Sunusu</vt:lpstr>
      <vt:lpstr>Bir Değerler Yelpazesi: Antroposentrizm ve Ekosentrizm</vt:lpstr>
      <vt:lpstr>Yaşam Merkezli Etik: Tüm Canlı Varlıklara Saygı</vt:lpstr>
      <vt:lpstr>Bütüncül Çevre Etiği: Dünya Önemlidir!</vt:lpstr>
      <vt:lpstr>Sürdürülebilir Bir Gelecek İçin Farklı Perspektifler</vt:lpstr>
      <vt:lpstr>Öğrenicilerin görevleri</vt:lpstr>
      <vt:lpstr> Videolar</vt:lpstr>
      <vt:lpstr> Videoların Konu Başlıkları</vt:lpstr>
      <vt:lpstr>PowerPoint Sunusu</vt:lpstr>
      <vt:lpstr> Kendini Değerlendirin!</vt:lpstr>
      <vt:lpstr>PowerPoint Sunusu</vt:lpstr>
      <vt:lpstr>PowerPoint Sunusu</vt:lpstr>
      <vt:lpstr>PowerPoint Sunusu</vt:lpstr>
      <vt:lpstr>Referanslar ve Linkler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lastModifiedBy>Baba</cp:lastModifiedBy>
  <cp:revision>45</cp:revision>
  <dcterms:created xsi:type="dcterms:W3CDTF">2020-11-17T09:39:06Z</dcterms:created>
  <dcterms:modified xsi:type="dcterms:W3CDTF">2024-05-16T21:10:54Z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