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12192000"/>
  <p:notesSz cx="6858000" cy="9144000"/>
  <p:embeddedFontLst>
    <p:embeddedFont>
      <p:font typeface="Roboto"/>
      <p:regular r:id="rId28"/>
      <p:bold r:id="rId29"/>
      <p:italic r:id="rId30"/>
      <p:boldItalic r:id="rId31"/>
    </p:embeddedFont>
    <p:embeddedFont>
      <p:font typeface="Quattrocen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6" roundtripDataSignature="AMtx7mh4rJPA7WIUBhFlxfkxfcR7K0Kv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04CCA8-09BC-43D8-87F2-8D8CA086ECD6}">
  <a:tblStyle styleId="{5204CCA8-09BC-43D8-87F2-8D8CA086ECD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E7"/>
          </a:solidFill>
        </a:fill>
      </a:tcStyle>
    </a:wholeTbl>
    <a:band1H>
      <a:tcTxStyle/>
      <a:tcStyle>
        <a:fill>
          <a:solidFill>
            <a:srgbClr val="CFDECC"/>
          </a:solidFill>
        </a:fill>
      </a:tcStyle>
    </a:band1H>
    <a:band2H>
      <a:tcTxStyle/>
    </a:band2H>
    <a:band1V>
      <a:tcTxStyle/>
      <a:tcStyle>
        <a:fill>
          <a:solidFill>
            <a:srgbClr val="CFDE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4.xml"/><Relationship Id="rId33" Type="http://schemas.openxmlformats.org/officeDocument/2006/relationships/font" Target="fonts/QuattrocentoSans-bold.fntdata"/><Relationship Id="rId10" Type="http://schemas.openxmlformats.org/officeDocument/2006/relationships/slide" Target="slides/slide3.xml"/><Relationship Id="rId32" Type="http://schemas.openxmlformats.org/officeDocument/2006/relationships/font" Target="fonts/QuattrocentoSans-regular.fntdata"/><Relationship Id="rId13" Type="http://schemas.openxmlformats.org/officeDocument/2006/relationships/slide" Target="slides/slide6.xml"/><Relationship Id="rId35" Type="http://schemas.openxmlformats.org/officeDocument/2006/relationships/font" Target="fonts/QuattrocentoSans-boldItalic.fntdata"/><Relationship Id="rId12" Type="http://schemas.openxmlformats.org/officeDocument/2006/relationships/slide" Target="slides/slide5.xml"/><Relationship Id="rId34" Type="http://schemas.openxmlformats.org/officeDocument/2006/relationships/font" Target="fonts/QuattrocentoSans-italic.fntdata"/><Relationship Id="rId15" Type="http://schemas.openxmlformats.org/officeDocument/2006/relationships/slide" Target="slides/slide8.xml"/><Relationship Id="rId14" Type="http://schemas.openxmlformats.org/officeDocument/2006/relationships/slide" Target="slides/slide7.xml"/><Relationship Id="rId36" Type="http://customschemas.google.com/relationships/presentationmetadata" Target="meta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ee4f95c8f2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g1ee4f95c8f2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ee4f95c8f2_0_3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g1ee4f95c8f2_0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ee4f95c8f2_0_6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1ee4f95c8f2_0_6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jpg"/><Relationship Id="rId4" Type="http://schemas.openxmlformats.org/officeDocument/2006/relationships/image" Target="../media/image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1" name="Shape 21"/>
        <p:cNvGrpSpPr/>
        <p:nvPr/>
      </p:nvGrpSpPr>
      <p:grpSpPr>
        <a:xfrm>
          <a:off x="0" y="0"/>
          <a:ext cx="0" cy="0"/>
          <a:chOff x="0" y="0"/>
          <a:chExt cx="0" cy="0"/>
        </a:xfrm>
      </p:grpSpPr>
      <p:sp>
        <p:nvSpPr>
          <p:cNvPr id="22" name="Google Shape;22;p22"/>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2"/>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2"/>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22"/>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 name="Google Shape;27;p22"/>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22"/>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 name="Google Shape;30;p22"/>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1" name="Google Shape;31;p2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98" name="Shape 98"/>
        <p:cNvGrpSpPr/>
        <p:nvPr/>
      </p:nvGrpSpPr>
      <p:grpSpPr>
        <a:xfrm>
          <a:off x="0" y="0"/>
          <a:ext cx="0" cy="0"/>
          <a:chOff x="0" y="0"/>
          <a:chExt cx="0" cy="0"/>
        </a:xfrm>
      </p:grpSpPr>
      <p:sp>
        <p:nvSpPr>
          <p:cNvPr id="99" name="Google Shape;99;p3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1"/>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103" name="Shape 103"/>
        <p:cNvGrpSpPr/>
        <p:nvPr/>
      </p:nvGrpSpPr>
      <p:grpSpPr>
        <a:xfrm>
          <a:off x="0" y="0"/>
          <a:ext cx="0" cy="0"/>
          <a:chOff x="0" y="0"/>
          <a:chExt cx="0" cy="0"/>
        </a:xfrm>
      </p:grpSpPr>
      <p:sp>
        <p:nvSpPr>
          <p:cNvPr id="104" name="Google Shape;104;p32"/>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2"/>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p3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07" name="Google Shape;107;p32"/>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2"/>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 name="Google Shape;111;p3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12" name="Google Shape;112;p32"/>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113" name="Google Shape;113;p32"/>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14" name="Google Shape;114;p3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27" name="Shape 127"/>
        <p:cNvGrpSpPr/>
        <p:nvPr/>
      </p:nvGrpSpPr>
      <p:grpSpPr>
        <a:xfrm>
          <a:off x="0" y="0"/>
          <a:ext cx="0" cy="0"/>
          <a:chOff x="0" y="0"/>
          <a:chExt cx="0" cy="0"/>
        </a:xfrm>
      </p:grpSpPr>
      <p:sp>
        <p:nvSpPr>
          <p:cNvPr id="128" name="Google Shape;128;g1ee4f95c8f2_0_646"/>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1ee4f95c8f2_0_646"/>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g1ee4f95c8f2_0_64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1ee4f95c8f2_0_64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32" name="Shape 132"/>
        <p:cNvGrpSpPr/>
        <p:nvPr/>
      </p:nvGrpSpPr>
      <p:grpSpPr>
        <a:xfrm>
          <a:off x="0" y="0"/>
          <a:ext cx="0" cy="0"/>
          <a:chOff x="0" y="0"/>
          <a:chExt cx="0" cy="0"/>
        </a:xfrm>
      </p:grpSpPr>
      <p:sp>
        <p:nvSpPr>
          <p:cNvPr id="133" name="Google Shape;133;g1ee4f95c8f2_0_651"/>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1ee4f95c8f2_0_651"/>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1ee4f95c8f2_0_651"/>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136" name="Shape 136"/>
        <p:cNvGrpSpPr/>
        <p:nvPr/>
      </p:nvGrpSpPr>
      <p:grpSpPr>
        <a:xfrm>
          <a:off x="0" y="0"/>
          <a:ext cx="0" cy="0"/>
          <a:chOff x="0" y="0"/>
          <a:chExt cx="0" cy="0"/>
        </a:xfrm>
      </p:grpSpPr>
      <p:sp>
        <p:nvSpPr>
          <p:cNvPr id="137" name="Google Shape;137;g1ee4f95c8f2_0_635"/>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1ee4f95c8f2_0_635"/>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1ee4f95c8f2_0_635"/>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1ee4f95c8f2_0_635"/>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g1ee4f95c8f2_0_635"/>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42" name="Google Shape;142;g1ee4f95c8f2_0_635"/>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1ee4f95c8f2_0_635"/>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4" name="Google Shape;144;g1ee4f95c8f2_0_635"/>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145" name="Google Shape;145;g1ee4f95c8f2_0_635"/>
          <p:cNvSpPr txBox="1"/>
          <p:nvPr/>
        </p:nvSpPr>
        <p:spPr>
          <a:xfrm>
            <a:off x="4701512" y="6425358"/>
            <a:ext cx="50154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146" name="Google Shape;146;g1ee4f95c8f2_0_63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147" name="Shape 147"/>
        <p:cNvGrpSpPr/>
        <p:nvPr/>
      </p:nvGrpSpPr>
      <p:grpSpPr>
        <a:xfrm>
          <a:off x="0" y="0"/>
          <a:ext cx="0" cy="0"/>
          <a:chOff x="0" y="0"/>
          <a:chExt cx="0" cy="0"/>
        </a:xfrm>
      </p:grpSpPr>
      <p:sp>
        <p:nvSpPr>
          <p:cNvPr id="148" name="Google Shape;148;g1ee4f95c8f2_0_65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1ee4f95c8f2_0_65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g1ee4f95c8f2_0_655"/>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51" name="Google Shape;151;g1ee4f95c8f2_0_655"/>
          <p:cNvSpPr txBox="1"/>
          <p:nvPr>
            <p:ph type="ctrTitle"/>
          </p:nvPr>
        </p:nvSpPr>
        <p:spPr>
          <a:xfrm>
            <a:off x="1104900" y="2292094"/>
            <a:ext cx="5734200" cy="221970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1ee4f95c8f2_0_655"/>
          <p:cNvSpPr txBox="1"/>
          <p:nvPr>
            <p:ph idx="1" type="subTitle"/>
          </p:nvPr>
        </p:nvSpPr>
        <p:spPr>
          <a:xfrm>
            <a:off x="1104900" y="4511784"/>
            <a:ext cx="5734200" cy="9555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153" name="Google Shape;153;g1ee4f95c8f2_0_655"/>
          <p:cNvSpPr/>
          <p:nvPr>
            <p:ph idx="2" type="pic"/>
          </p:nvPr>
        </p:nvSpPr>
        <p:spPr>
          <a:xfrm>
            <a:off x="6981063" y="1310656"/>
            <a:ext cx="5211000" cy="4208700"/>
          </a:xfrm>
          <a:prstGeom prst="rect">
            <a:avLst/>
          </a:prstGeom>
          <a:solidFill>
            <a:srgbClr val="CCCCCC"/>
          </a:solidFill>
          <a:ln>
            <a:noFill/>
          </a:ln>
        </p:spPr>
      </p:sp>
      <p:pic>
        <p:nvPicPr>
          <p:cNvPr id="154" name="Google Shape;154;g1ee4f95c8f2_0_65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55" name="Google Shape;155;g1ee4f95c8f2_0_65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56" name="Google Shape;156;g1ee4f95c8f2_0_65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157" name="Shape 157"/>
        <p:cNvGrpSpPr/>
        <p:nvPr/>
      </p:nvGrpSpPr>
      <p:grpSpPr>
        <a:xfrm>
          <a:off x="0" y="0"/>
          <a:ext cx="0" cy="0"/>
          <a:chOff x="0" y="0"/>
          <a:chExt cx="0" cy="0"/>
        </a:xfrm>
      </p:grpSpPr>
      <p:sp>
        <p:nvSpPr>
          <p:cNvPr id="158" name="Google Shape;158;g1ee4f95c8f2_0_66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1ee4f95c8f2_0_66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1ee4f95c8f2_0_665"/>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1ee4f95c8f2_0_665"/>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62" name="Google Shape;162;g1ee4f95c8f2_0_66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63" name="Google Shape;163;g1ee4f95c8f2_0_665"/>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64" name="Google Shape;164;g1ee4f95c8f2_0_665"/>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65" name="Google Shape;165;g1ee4f95c8f2_0_66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66" name="Google Shape;166;g1ee4f95c8f2_0_665"/>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167" name="Google Shape;167;g1ee4f95c8f2_0_66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168" name="Shape 168"/>
        <p:cNvGrpSpPr/>
        <p:nvPr/>
      </p:nvGrpSpPr>
      <p:grpSpPr>
        <a:xfrm>
          <a:off x="0" y="0"/>
          <a:ext cx="0" cy="0"/>
          <a:chOff x="0" y="0"/>
          <a:chExt cx="0" cy="0"/>
        </a:xfrm>
      </p:grpSpPr>
      <p:sp>
        <p:nvSpPr>
          <p:cNvPr id="169" name="Google Shape;169;g1ee4f95c8f2_0_676"/>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1ee4f95c8f2_0_676"/>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g1ee4f95c8f2_0_67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72" name="Google Shape;172;g1ee4f95c8f2_0_676"/>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1ee4f95c8f2_0_67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74" name="Google Shape;174;g1ee4f95c8f2_0_67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1ee4f95c8f2_0_67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6" name="Google Shape;176;g1ee4f95c8f2_0_676"/>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77" name="Google Shape;177;g1ee4f95c8f2_0_676"/>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78" name="Google Shape;178;g1ee4f95c8f2_0_676"/>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79" name="Google Shape;179;g1ee4f95c8f2_0_67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80" name="Shape 180"/>
        <p:cNvGrpSpPr/>
        <p:nvPr/>
      </p:nvGrpSpPr>
      <p:grpSpPr>
        <a:xfrm>
          <a:off x="0" y="0"/>
          <a:ext cx="0" cy="0"/>
          <a:chOff x="0" y="0"/>
          <a:chExt cx="0" cy="0"/>
        </a:xfrm>
      </p:grpSpPr>
      <p:sp>
        <p:nvSpPr>
          <p:cNvPr id="181" name="Google Shape;181;g1ee4f95c8f2_0_68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1ee4f95c8f2_0_688"/>
          <p:cNvSpPr txBox="1"/>
          <p:nvPr>
            <p:ph idx="1" type="body"/>
          </p:nvPr>
        </p:nvSpPr>
        <p:spPr>
          <a:xfrm>
            <a:off x="1097279" y="1845734"/>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3" name="Google Shape;183;g1ee4f95c8f2_0_688"/>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4" name="Google Shape;184;g1ee4f95c8f2_0_688"/>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g1ee4f95c8f2_0_688"/>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186" name="Shape 186"/>
        <p:cNvGrpSpPr/>
        <p:nvPr/>
      </p:nvGrpSpPr>
      <p:grpSpPr>
        <a:xfrm>
          <a:off x="0" y="0"/>
          <a:ext cx="0" cy="0"/>
          <a:chOff x="0" y="0"/>
          <a:chExt cx="0" cy="0"/>
        </a:xfrm>
      </p:grpSpPr>
      <p:sp>
        <p:nvSpPr>
          <p:cNvPr id="187" name="Google Shape;187;g1ee4f95c8f2_0_694"/>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1ee4f95c8f2_0_694"/>
          <p:cNvSpPr txBox="1"/>
          <p:nvPr>
            <p:ph idx="1" type="body"/>
          </p:nvPr>
        </p:nvSpPr>
        <p:spPr>
          <a:xfrm>
            <a:off x="109728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89" name="Google Shape;189;g1ee4f95c8f2_0_694"/>
          <p:cNvSpPr txBox="1"/>
          <p:nvPr>
            <p:ph idx="2" type="body"/>
          </p:nvPr>
        </p:nvSpPr>
        <p:spPr>
          <a:xfrm>
            <a:off x="109728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0" name="Google Shape;190;g1ee4f95c8f2_0_694"/>
          <p:cNvSpPr txBox="1"/>
          <p:nvPr>
            <p:ph idx="3" type="body"/>
          </p:nvPr>
        </p:nvSpPr>
        <p:spPr>
          <a:xfrm>
            <a:off x="621792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1" name="Google Shape;191;g1ee4f95c8f2_0_694"/>
          <p:cNvSpPr txBox="1"/>
          <p:nvPr>
            <p:ph idx="4" type="body"/>
          </p:nvPr>
        </p:nvSpPr>
        <p:spPr>
          <a:xfrm>
            <a:off x="621792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2" name="Google Shape;192;g1ee4f95c8f2_0_69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1ee4f95c8f2_0_69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23"/>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194" name="Shape 194"/>
        <p:cNvGrpSpPr/>
        <p:nvPr/>
      </p:nvGrpSpPr>
      <p:grpSpPr>
        <a:xfrm>
          <a:off x="0" y="0"/>
          <a:ext cx="0" cy="0"/>
          <a:chOff x="0" y="0"/>
          <a:chExt cx="0" cy="0"/>
        </a:xfrm>
      </p:grpSpPr>
      <p:sp>
        <p:nvSpPr>
          <p:cNvPr id="195" name="Google Shape;195;g1ee4f95c8f2_0_702"/>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1ee4f95c8f2_0_702"/>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7" name="Google Shape;197;g1ee4f95c8f2_0_70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98" name="Google Shape;198;g1ee4f95c8f2_0_70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g1ee4f95c8f2_0_70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0" name="Google Shape;200;g1ee4f95c8f2_0_702"/>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01" name="Google Shape;201;g1ee4f95c8f2_0_702"/>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202" name="Google Shape;202;g1ee4f95c8f2_0_702"/>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3" name="Google Shape;203;g1ee4f95c8f2_0_70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204" name="Shape 204"/>
        <p:cNvGrpSpPr/>
        <p:nvPr/>
      </p:nvGrpSpPr>
      <p:grpSpPr>
        <a:xfrm>
          <a:off x="0" y="0"/>
          <a:ext cx="0" cy="0"/>
          <a:chOff x="0" y="0"/>
          <a:chExt cx="0" cy="0"/>
        </a:xfrm>
      </p:grpSpPr>
      <p:sp>
        <p:nvSpPr>
          <p:cNvPr id="205" name="Google Shape;205;g1ee4f95c8f2_0_712"/>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1ee4f95c8f2_0_712"/>
          <p:cNvSpPr txBox="1"/>
          <p:nvPr>
            <p:ph idx="1" type="body"/>
          </p:nvPr>
        </p:nvSpPr>
        <p:spPr>
          <a:xfrm rot="5400000">
            <a:off x="3938280" y="-1348376"/>
            <a:ext cx="437640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7" name="Google Shape;207;g1ee4f95c8f2_0_71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g1ee4f95c8f2_0_71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209" name="Shape 209"/>
        <p:cNvGrpSpPr/>
        <p:nvPr/>
      </p:nvGrpSpPr>
      <p:grpSpPr>
        <a:xfrm>
          <a:off x="0" y="0"/>
          <a:ext cx="0" cy="0"/>
          <a:chOff x="0" y="0"/>
          <a:chExt cx="0" cy="0"/>
        </a:xfrm>
      </p:grpSpPr>
      <p:sp>
        <p:nvSpPr>
          <p:cNvPr id="210" name="Google Shape;210;g1ee4f95c8f2_0_717"/>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1ee4f95c8f2_0_717"/>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2" name="Google Shape;212;g1ee4f95c8f2_0_71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213" name="Google Shape;213;g1ee4f95c8f2_0_717"/>
          <p:cNvSpPr txBox="1"/>
          <p:nvPr>
            <p:ph type="title"/>
          </p:nvPr>
        </p:nvSpPr>
        <p:spPr>
          <a:xfrm rot="5400000">
            <a:off x="7160700" y="1978978"/>
            <a:ext cx="5757300"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g1ee4f95c8f2_0_717"/>
          <p:cNvSpPr txBox="1"/>
          <p:nvPr>
            <p:ph idx="1" type="body"/>
          </p:nvPr>
        </p:nvSpPr>
        <p:spPr>
          <a:xfrm rot="5400000">
            <a:off x="1826700" y="-573722"/>
            <a:ext cx="5757300"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5" name="Google Shape;215;g1ee4f95c8f2_0_717"/>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g1ee4f95c8f2_0_717"/>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17" name="Google Shape;217;g1ee4f95c8f2_0_717"/>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18" name="Google Shape;218;g1ee4f95c8f2_0_717"/>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219" name="Google Shape;219;g1ee4f95c8f2_0_717"/>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20" name="Google Shape;220;g1ee4f95c8f2_0_71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37" name="Shape 37"/>
        <p:cNvGrpSpPr/>
        <p:nvPr/>
      </p:nvGrpSpPr>
      <p:grpSpPr>
        <a:xfrm>
          <a:off x="0" y="0"/>
          <a:ext cx="0" cy="0"/>
          <a:chOff x="0" y="0"/>
          <a:chExt cx="0" cy="0"/>
        </a:xfrm>
      </p:grpSpPr>
      <p:sp>
        <p:nvSpPr>
          <p:cNvPr id="38" name="Google Shape;38;p2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2" name="Google Shape;42;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3" name="Google Shape;43;p2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44" name="Google Shape;44;p24"/>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45" name="Google Shape;45;p2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46" name="Google Shape;46;p24"/>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47" name="Google Shape;47;p24"/>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8" name="Shape 48"/>
        <p:cNvGrpSpPr/>
        <p:nvPr/>
      </p:nvGrpSpPr>
      <p:grpSpPr>
        <a:xfrm>
          <a:off x="0" y="0"/>
          <a:ext cx="0" cy="0"/>
          <a:chOff x="0" y="0"/>
          <a:chExt cx="0" cy="0"/>
        </a:xfrm>
      </p:grpSpPr>
      <p:sp>
        <p:nvSpPr>
          <p:cNvPr id="49" name="Google Shape;49;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52" name="Shape 52"/>
        <p:cNvGrpSpPr/>
        <p:nvPr/>
      </p:nvGrpSpPr>
      <p:grpSpPr>
        <a:xfrm>
          <a:off x="0" y="0"/>
          <a:ext cx="0" cy="0"/>
          <a:chOff x="0" y="0"/>
          <a:chExt cx="0" cy="0"/>
        </a:xfrm>
      </p:grpSpPr>
      <p:sp>
        <p:nvSpPr>
          <p:cNvPr id="53" name="Google Shape;53;p2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2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56" name="Google Shape;56;p26"/>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8" name="Google Shape;58;p26"/>
          <p:cNvSpPr/>
          <p:nvPr>
            <p:ph idx="2" type="pic"/>
          </p:nvPr>
        </p:nvSpPr>
        <p:spPr>
          <a:xfrm>
            <a:off x="6981063" y="1310656"/>
            <a:ext cx="5210937" cy="4208604"/>
          </a:xfrm>
          <a:prstGeom prst="rect">
            <a:avLst/>
          </a:prstGeom>
          <a:solidFill>
            <a:srgbClr val="CCCCCC"/>
          </a:solidFill>
          <a:ln>
            <a:noFill/>
          </a:ln>
        </p:spPr>
      </p:sp>
      <p:pic>
        <p:nvPicPr>
          <p:cNvPr id="59" name="Google Shape;59;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60" name="Google Shape;60;p2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61" name="Google Shape;61;p2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62" name="Shape 62"/>
        <p:cNvGrpSpPr/>
        <p:nvPr/>
      </p:nvGrpSpPr>
      <p:grpSpPr>
        <a:xfrm>
          <a:off x="0" y="0"/>
          <a:ext cx="0" cy="0"/>
          <a:chOff x="0" y="0"/>
          <a:chExt cx="0" cy="0"/>
        </a:xfrm>
      </p:grpSpPr>
      <p:sp>
        <p:nvSpPr>
          <p:cNvPr id="63" name="Google Shape;63;p27"/>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7"/>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2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66" name="Google Shape;66;p27"/>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8" name="Google Shape;68;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 name="Google Shape;70;p2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71" name="Google Shape;71;p27"/>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72" name="Google Shape;72;p27"/>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73" name="Google Shape;73;p2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74" name="Shape 74"/>
        <p:cNvGrpSpPr/>
        <p:nvPr/>
      </p:nvGrpSpPr>
      <p:grpSpPr>
        <a:xfrm>
          <a:off x="0" y="0"/>
          <a:ext cx="0" cy="0"/>
          <a:chOff x="0" y="0"/>
          <a:chExt cx="0" cy="0"/>
        </a:xfrm>
      </p:grpSpPr>
      <p:sp>
        <p:nvSpPr>
          <p:cNvPr id="75" name="Google Shape;75;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28"/>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80" name="Shape 80"/>
        <p:cNvGrpSpPr/>
        <p:nvPr/>
      </p:nvGrpSpPr>
      <p:grpSpPr>
        <a:xfrm>
          <a:off x="0" y="0"/>
          <a:ext cx="0" cy="0"/>
          <a:chOff x="0" y="0"/>
          <a:chExt cx="0" cy="0"/>
        </a:xfrm>
      </p:grpSpPr>
      <p:sp>
        <p:nvSpPr>
          <p:cNvPr id="81" name="Google Shape;81;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3" name="Google Shape;83;p29"/>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29"/>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5" name="Google Shape;85;p29"/>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88" name="Shape 88"/>
        <p:cNvGrpSpPr/>
        <p:nvPr/>
      </p:nvGrpSpPr>
      <p:grpSpPr>
        <a:xfrm>
          <a:off x="0" y="0"/>
          <a:ext cx="0" cy="0"/>
          <a:chOff x="0" y="0"/>
          <a:chExt cx="0" cy="0"/>
        </a:xfrm>
      </p:grpSpPr>
      <p:sp>
        <p:nvSpPr>
          <p:cNvPr id="89" name="Google Shape;89;p3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30"/>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92" name="Google Shape;92;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 name="Google Shape;94;p30"/>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95" name="Google Shape;95;p3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96" name="Google Shape;96;p30"/>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97" name="Google Shape;97;p30"/>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jpg"/><Relationship Id="rId2" Type="http://schemas.openxmlformats.org/officeDocument/2006/relationships/image" Target="../media/image1.png"/><Relationship Id="rId3" Type="http://schemas.openxmlformats.org/officeDocument/2006/relationships/image" Target="../media/image5.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6.jpg"/><Relationship Id="rId2" Type="http://schemas.openxmlformats.org/officeDocument/2006/relationships/image" Target="../media/image1.png"/><Relationship Id="rId3" Type="http://schemas.openxmlformats.org/officeDocument/2006/relationships/image" Target="../media/image5.jp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1.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1"/>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6" name="Google Shape;16;p21"/>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7" name="Google Shape;17;p2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Avrupa Komisyonu'nun bu yayının hazırlanmasına verdiği destek, sadece yazarların görüşlerini yansıtan içeriğin onaylandığı anlamına gelmez ve Komisyon burada yer alan bilgilerin herhangi bir şekilde kullanılmasından sorumlu tutulamaz.</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8" name="Google Shape;18;p21"/>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19" name="Google Shape;19;p21"/>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 name="Google Shape;20;p21"/>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g1ee4f95c8f2_0_623"/>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e4f95c8f2_0_623"/>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ee4f95c8f2_0_623"/>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 name="Google Shape;119;g1ee4f95c8f2_0_623"/>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20" name="Google Shape;120;g1ee4f95c8f2_0_623"/>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1" name="Google Shape;121;g1ee4f95c8f2_0_623"/>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22" name="Google Shape;122;g1ee4f95c8f2_0_623"/>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23" name="Google Shape;123;g1ee4f95c8f2_0_623"/>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Avrupa Komisyonu'nun bu yayının hazırlanmasına verdiği destek, sadece yazarların görüşlerini yansıtan içeriğin onaylandığı anlamına gelmez ve Komisyon burada yer alan bilgilerin herhangi bir şekilde kullanılmasından sorumlu tutulamaz.</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24" name="Google Shape;124;g1ee4f95c8f2_0_623"/>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25" name="Google Shape;125;g1ee4f95c8f2_0_623"/>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26" name="Google Shape;126;g1ee4f95c8f2_0_623"/>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youtube.com/watch?v=OcY-VRXrbQA" TargetMode="External"/><Relationship Id="rId4" Type="http://schemas.openxmlformats.org/officeDocument/2006/relationships/hyperlink" Target="https://www.youtube.com/watch?v=pRpFpXDElX0&amp;t=10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www.garantibbva.com.tr/en/corporate/sme-specific/entrepreneurship" TargetMode="External"/><Relationship Id="rId4" Type="http://schemas.openxmlformats.org/officeDocument/2006/relationships/hyperlink" Target="https://www.garantibbva.com.tr/en/corporate/sme-specific/entrepreneurshi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
          <p:cNvSpPr txBox="1"/>
          <p:nvPr>
            <p:ph type="title"/>
          </p:nvPr>
        </p:nvSpPr>
        <p:spPr>
          <a:xfrm>
            <a:off x="457199" y="594359"/>
            <a:ext cx="3455581" cy="39066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4B3A"/>
              </a:buClr>
              <a:buSzPct val="100000"/>
              <a:buFont typeface="Calibri"/>
              <a:buNone/>
            </a:pPr>
            <a:r>
              <a:rPr b="1" lang="de-DE" sz="4400">
                <a:solidFill>
                  <a:srgbClr val="004B3A"/>
                </a:solidFill>
              </a:rPr>
              <a:t>GREENWORLD: Yeşil </a:t>
            </a:r>
            <a:r>
              <a:rPr lang="de-DE"/>
              <a:t>Düşün</a:t>
            </a:r>
            <a:br>
              <a:rPr lang="de-DE"/>
            </a:br>
            <a:r>
              <a:rPr lang="de-DE"/>
              <a:t>Dünya için</a:t>
            </a:r>
            <a:br>
              <a:rPr lang="de-DE"/>
            </a:br>
            <a:br>
              <a:rPr lang="de-DE"/>
            </a:br>
            <a:r>
              <a:rPr lang="de-DE" sz="2700"/>
              <a:t>Gençlik Eğitimi</a:t>
            </a:r>
            <a:br>
              <a:rPr lang="de-DE" sz="2700"/>
            </a:br>
            <a:r>
              <a:rPr lang="de-DE" sz="2700"/>
              <a:t>ERASMUS+</a:t>
            </a:r>
            <a:br>
              <a:rPr lang="de-DE" sz="2700"/>
            </a:br>
            <a:br>
              <a:rPr lang="de-DE" sz="2700"/>
            </a:br>
            <a:r>
              <a:rPr lang="de-DE" sz="2200"/>
              <a:t>KA220 YOU - Gençlik Eğitimi için Stratejik Ortaklıklar</a:t>
            </a:r>
            <a:br>
              <a:rPr lang="de-DE" sz="2200"/>
            </a:br>
            <a:r>
              <a:rPr lang="de-DE" sz="2200"/>
              <a:t>İşbirliği ortaklığı</a:t>
            </a:r>
            <a:br>
              <a:rPr lang="de-DE"/>
            </a:br>
            <a:endParaRPr/>
          </a:p>
        </p:txBody>
      </p:sp>
      <p:sp>
        <p:nvSpPr>
          <p:cNvPr id="226" name="Google Shape;226;p1"/>
          <p:cNvSpPr txBox="1"/>
          <p:nvPr>
            <p:ph idx="1" type="body"/>
          </p:nvPr>
        </p:nvSpPr>
        <p:spPr>
          <a:xfrm>
            <a:off x="4619379" y="594359"/>
            <a:ext cx="6492240" cy="52578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lang="de-DE"/>
              <a:t> </a:t>
            </a:r>
            <a:endParaRPr/>
          </a:p>
        </p:txBody>
      </p:sp>
      <p:sp>
        <p:nvSpPr>
          <p:cNvPr id="227" name="Google Shape;227;p1"/>
          <p:cNvSpPr txBox="1"/>
          <p:nvPr>
            <p:ph idx="2" type="body"/>
          </p:nvPr>
        </p:nvSpPr>
        <p:spPr>
          <a:xfrm>
            <a:off x="457200" y="4891596"/>
            <a:ext cx="3200400" cy="14136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b="1" i="1" lang="de-DE"/>
              <a:t>Referans Numarası:</a:t>
            </a:r>
            <a:br>
              <a:rPr b="1" i="1" lang="de-DE"/>
            </a:br>
            <a:r>
              <a:rPr lang="de-DE"/>
              <a:t>2021-1-DE04-KA220-YOU-000029209</a:t>
            </a:r>
            <a:endParaRPr/>
          </a:p>
          <a:p>
            <a:pPr indent="0" lvl="0" marL="0" rtl="0" algn="l">
              <a:lnSpc>
                <a:spcPct val="90000"/>
              </a:lnSpc>
              <a:spcBef>
                <a:spcPts val="1400"/>
              </a:spcBef>
              <a:spcAft>
                <a:spcPts val="0"/>
              </a:spcAft>
              <a:buSzPts val="1500"/>
              <a:buNone/>
            </a:pPr>
            <a:r>
              <a:rPr b="1" lang="de-DE"/>
              <a:t>Süre: </a:t>
            </a:r>
            <a:endParaRPr/>
          </a:p>
          <a:p>
            <a:pPr indent="0" lvl="0" marL="0" rtl="0" algn="l">
              <a:lnSpc>
                <a:spcPct val="90000"/>
              </a:lnSpc>
              <a:spcBef>
                <a:spcPts val="1400"/>
              </a:spcBef>
              <a:spcAft>
                <a:spcPts val="0"/>
              </a:spcAft>
              <a:buSzPts val="1500"/>
              <a:buNone/>
            </a:pPr>
            <a:r>
              <a:rPr b="1" lang="de-DE"/>
              <a:t>07.03.2022 - 07.03.2024 (24 ay) </a:t>
            </a:r>
            <a:endParaRPr/>
          </a:p>
          <a:p>
            <a:pPr indent="0" lvl="0" marL="0" rtl="0" algn="l">
              <a:lnSpc>
                <a:spcPct val="90000"/>
              </a:lnSpc>
              <a:spcBef>
                <a:spcPts val="1400"/>
              </a:spcBef>
              <a:spcAft>
                <a:spcPts val="0"/>
              </a:spcAft>
              <a:buSzPts val="1500"/>
              <a:buNone/>
            </a:pPr>
            <a:r>
              <a:t/>
            </a:r>
            <a:endParaRPr b="1"/>
          </a:p>
        </p:txBody>
      </p:sp>
      <p:sp>
        <p:nvSpPr>
          <p:cNvPr id="228" name="Google Shape;228;p1"/>
          <p:cNvSpPr txBox="1"/>
          <p:nvPr/>
        </p:nvSpPr>
        <p:spPr>
          <a:xfrm>
            <a:off x="4311479" y="5580116"/>
            <a:ext cx="6400800"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1800"/>
              <a:buFont typeface="Noto Sans Symbols"/>
              <a:buNone/>
            </a:pPr>
            <a:r>
              <a:rPr b="0" i="0" lang="de-DE" sz="1800" u="none" cap="none" strike="noStrike">
                <a:solidFill>
                  <a:srgbClr val="595959"/>
                </a:solidFill>
                <a:latin typeface="Calibri"/>
                <a:ea typeface="Calibri"/>
                <a:cs typeface="Calibri"/>
                <a:sym typeface="Calibri"/>
              </a:rPr>
              <a:t>İşletme ve İnsan Kaynakları Eğitimi II Başkanı</a:t>
            </a:r>
            <a:br>
              <a:rPr b="0" i="0" lang="de-DE" sz="1800" u="none" cap="none" strike="noStrike">
                <a:solidFill>
                  <a:srgbClr val="595959"/>
                </a:solidFill>
                <a:latin typeface="Calibri"/>
                <a:ea typeface="Calibri"/>
                <a:cs typeface="Calibri"/>
                <a:sym typeface="Calibri"/>
              </a:rPr>
            </a:br>
            <a:r>
              <a:rPr b="0" i="0" lang="de-DE" sz="1800" u="none" cap="none" strike="noStrike">
                <a:solidFill>
                  <a:srgbClr val="595959"/>
                </a:solidFill>
                <a:latin typeface="Calibri"/>
                <a:ea typeface="Calibri"/>
                <a:cs typeface="Calibri"/>
                <a:sym typeface="Calibri"/>
              </a:rPr>
              <a:t>Dr. Marc Beutner</a:t>
            </a:r>
            <a:endParaRPr b="0" i="0" sz="1400" u="none" cap="none" strike="noStrike">
              <a:solidFill>
                <a:srgbClr val="000000"/>
              </a:solidFill>
              <a:latin typeface="Arial"/>
              <a:ea typeface="Arial"/>
              <a:cs typeface="Arial"/>
              <a:sym typeface="Arial"/>
            </a:endParaRPr>
          </a:p>
        </p:txBody>
      </p:sp>
      <p:sp>
        <p:nvSpPr>
          <p:cNvPr id="229" name="Google Shape;229;p1"/>
          <p:cNvSpPr txBox="1"/>
          <p:nvPr/>
        </p:nvSpPr>
        <p:spPr>
          <a:xfrm>
            <a:off x="4311479" y="578460"/>
            <a:ext cx="5673179" cy="390662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3000"/>
              <a:buFont typeface="Noto Sans Symbols"/>
              <a:buNone/>
            </a:pPr>
            <a:r>
              <a:rPr b="1" i="0" lang="de-DE" sz="3000" u="none" cap="none" strike="noStrike">
                <a:solidFill>
                  <a:srgbClr val="595959"/>
                </a:solidFill>
                <a:latin typeface="Calibri"/>
                <a:ea typeface="Calibri"/>
                <a:cs typeface="Calibri"/>
                <a:sym typeface="Calibri"/>
              </a:rPr>
              <a:t>Yeşil Dünya -</a:t>
            </a:r>
            <a:br>
              <a:rPr b="1" i="0" lang="de-DE" sz="3000" u="none" cap="none" strike="noStrike">
                <a:solidFill>
                  <a:srgbClr val="595959"/>
                </a:solidFill>
                <a:latin typeface="Calibri"/>
                <a:ea typeface="Calibri"/>
                <a:cs typeface="Calibri"/>
                <a:sym typeface="Calibri"/>
              </a:rPr>
            </a:br>
            <a:r>
              <a:rPr b="1" i="0" lang="de-DE" sz="3000" u="none" cap="none" strike="noStrike">
                <a:solidFill>
                  <a:srgbClr val="595959"/>
                </a:solidFill>
                <a:latin typeface="Calibri"/>
                <a:ea typeface="Calibri"/>
                <a:cs typeface="Calibri"/>
                <a:sym typeface="Calibri"/>
              </a:rPr>
              <a:t>Ulusötesi Toplantı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accent1"/>
              </a:buClr>
              <a:buSzPts val="2800"/>
              <a:buFont typeface="Noto Sans Symbols"/>
              <a:buNone/>
            </a:pPr>
            <a:r>
              <a:rPr b="1" i="0" lang="de-DE" sz="2800" u="none" cap="none" strike="noStrike">
                <a:solidFill>
                  <a:srgbClr val="595959"/>
                </a:solidFill>
                <a:latin typeface="Calibri"/>
                <a:ea typeface="Calibri"/>
                <a:cs typeface="Calibri"/>
                <a:sym typeface="Calibri"/>
              </a:rPr>
              <a:t>LTTA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accent1"/>
              </a:buClr>
              <a:buSzPts val="2800"/>
              <a:buFont typeface="Noto Sans Symbols"/>
              <a:buNone/>
            </a:pPr>
            <a:r>
              <a:rPr b="1" i="0" lang="de-DE" sz="2800" u="none" cap="none" strike="noStrike">
                <a:solidFill>
                  <a:srgbClr val="595959"/>
                </a:solidFill>
                <a:latin typeface="Calibri"/>
                <a:ea typeface="Calibri"/>
                <a:cs typeface="Calibri"/>
                <a:sym typeface="Calibri"/>
              </a:rPr>
              <a:t>Öğrenme Materyali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accent1"/>
              </a:buClr>
              <a:buSzPts val="2600"/>
              <a:buFont typeface="Noto Sans Symbols"/>
              <a:buNone/>
            </a:pPr>
            <a:r>
              <a:t/>
            </a:r>
            <a:endParaRPr b="1" i="0" sz="26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None/>
            </a:pPr>
            <a:r>
              <a:rPr b="0" i="0" lang="de-DE" sz="2800" u="none" cap="none" strike="noStrike">
                <a:solidFill>
                  <a:srgbClr val="595959"/>
                </a:solidFill>
                <a:latin typeface="Calibri"/>
                <a:ea typeface="Calibri"/>
                <a:cs typeface="Calibri"/>
                <a:sym typeface="Calibri"/>
              </a:rPr>
              <a:t>YEŞİL GİRİŞİMCİLİK KÜLTÜRÜ VE İŞ MODELLERİ FİKİRLERİ</a:t>
            </a:r>
            <a:endParaRPr/>
          </a:p>
          <a:p>
            <a:pPr indent="0" lvl="0" marL="0" marR="0" rtl="0" algn="l">
              <a:lnSpc>
                <a:spcPct val="100000"/>
              </a:lnSpc>
              <a:spcBef>
                <a:spcPts val="1000"/>
              </a:spcBef>
              <a:spcAft>
                <a:spcPts val="0"/>
              </a:spcAft>
              <a:buClr>
                <a:schemeClr val="accent1"/>
              </a:buClr>
              <a:buSzPts val="2800"/>
              <a:buFont typeface="Noto Sans Symbols"/>
              <a:buNone/>
            </a:pPr>
            <a:r>
              <a:t/>
            </a:r>
            <a:endParaRPr b="0" i="0" sz="2800" u="none" cap="none" strike="noStrike">
              <a:solidFill>
                <a:srgbClr val="595959"/>
              </a:solidFill>
              <a:latin typeface="Calibri"/>
              <a:ea typeface="Calibri"/>
              <a:cs typeface="Calibri"/>
              <a:sym typeface="Calibri"/>
            </a:endParaRPr>
          </a:p>
        </p:txBody>
      </p:sp>
      <p:pic>
        <p:nvPicPr>
          <p:cNvPr id="230" name="Google Shape;230;p1"/>
          <p:cNvPicPr preferRelativeResize="0"/>
          <p:nvPr/>
        </p:nvPicPr>
        <p:blipFill rotWithShape="1">
          <a:blip r:embed="rId3">
            <a:alphaModFix/>
          </a:blip>
          <a:srcRect b="0" l="0" r="0" t="0"/>
          <a:stretch/>
        </p:blipFill>
        <p:spPr>
          <a:xfrm>
            <a:off x="6351501" y="4343915"/>
            <a:ext cx="2755958" cy="1128345"/>
          </a:xfrm>
          <a:prstGeom prst="rect">
            <a:avLst/>
          </a:prstGeom>
          <a:noFill/>
          <a:ln>
            <a:noFill/>
          </a:ln>
        </p:spPr>
      </p:pic>
      <p:pic>
        <p:nvPicPr>
          <p:cNvPr id="231" name="Google Shape;231;p1"/>
          <p:cNvPicPr preferRelativeResize="0"/>
          <p:nvPr/>
        </p:nvPicPr>
        <p:blipFill rotWithShape="1">
          <a:blip r:embed="rId4">
            <a:alphaModFix/>
          </a:blip>
          <a:srcRect b="0" l="0" r="0" t="0"/>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2"/>
          <p:cNvSpPr txBox="1"/>
          <p:nvPr>
            <p:ph type="title"/>
          </p:nvPr>
        </p:nvSpPr>
        <p:spPr>
          <a:xfrm>
            <a:off x="606626" y="416629"/>
            <a:ext cx="10058400" cy="823740"/>
          </a:xfrm>
          <a:prstGeom prst="rect">
            <a:avLst/>
          </a:prstGeom>
          <a:noFill/>
          <a:ln>
            <a:noFill/>
          </a:ln>
        </p:spPr>
        <p:txBody>
          <a:bodyPr anchorCtr="0" anchor="b" bIns="45700" lIns="91425" spcFirstLastPara="1" rIns="91425" wrap="square" tIns="45700">
            <a:normAutofit fontScale="90000"/>
          </a:bodyPr>
          <a:lstStyle/>
          <a:p>
            <a:pPr indent="-457200" lvl="0" marL="601200" rtl="0" algn="l">
              <a:lnSpc>
                <a:spcPct val="100000"/>
              </a:lnSpc>
              <a:spcBef>
                <a:spcPts val="800"/>
              </a:spcBef>
              <a:spcAft>
                <a:spcPts val="0"/>
              </a:spcAft>
              <a:buClr>
                <a:srgbClr val="2A4F1C"/>
              </a:buClr>
              <a:buSzPct val="90277"/>
              <a:buFont typeface="Noto Sans Symbols"/>
              <a:buChar char="❖"/>
            </a:pPr>
            <a:r>
              <a:rPr lang="de-DE" sz="3200">
                <a:solidFill>
                  <a:srgbClr val="004B3A"/>
                </a:solidFill>
              </a:rPr>
              <a:t>Yeni iş modeli fikirlerini ekonomik, sürdürülebilirlik, sosyal ve toplumsal katkıları açısından düşünmek</a:t>
            </a:r>
            <a:endParaRPr/>
          </a:p>
        </p:txBody>
      </p:sp>
      <p:sp>
        <p:nvSpPr>
          <p:cNvPr id="333" name="Google Shape;333;p12"/>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34" name="Google Shape;334;p12"/>
          <p:cNvSpPr txBox="1"/>
          <p:nvPr/>
        </p:nvSpPr>
        <p:spPr>
          <a:xfrm>
            <a:off x="1183100" y="1299190"/>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Ekonomik Terimlerle Düşünmek</a:t>
            </a:r>
            <a:endParaRPr b="1" i="0" sz="2100" u="none" cap="none" strike="noStrike">
              <a:solidFill>
                <a:schemeClr val="accent1"/>
              </a:solidFill>
              <a:latin typeface="Calibri"/>
              <a:ea typeface="Calibri"/>
              <a:cs typeface="Calibri"/>
              <a:sym typeface="Calibri"/>
            </a:endParaRPr>
          </a:p>
        </p:txBody>
      </p:sp>
      <p:sp>
        <p:nvSpPr>
          <p:cNvPr id="335" name="Google Shape;335;p12"/>
          <p:cNvSpPr txBox="1"/>
          <p:nvPr/>
        </p:nvSpPr>
        <p:spPr>
          <a:xfrm>
            <a:off x="1526974" y="1098559"/>
            <a:ext cx="7153234" cy="1745348"/>
          </a:xfrm>
          <a:prstGeom prst="rect">
            <a:avLst/>
          </a:prstGeom>
          <a:noFill/>
          <a:ln>
            <a:noFill/>
          </a:ln>
        </p:spPr>
        <p:txBody>
          <a:bodyPr anchorCtr="0" anchor="t" bIns="91425" lIns="91425" spcFirstLastPara="1" rIns="91425" wrap="square" tIns="91425">
            <a:noAutofit/>
          </a:bodyPr>
          <a:lstStyle/>
          <a:p>
            <a:pPr indent="-160019" lvl="0" marL="735330" marR="0" rtl="0" algn="l">
              <a:lnSpc>
                <a:spcPct val="150000"/>
              </a:lnSpc>
              <a:spcBef>
                <a:spcPts val="1200"/>
              </a:spcBef>
              <a:spcAft>
                <a:spcPts val="0"/>
              </a:spcAft>
              <a:buClr>
                <a:srgbClr val="3F762A"/>
              </a:buClr>
              <a:buSzPts val="1980"/>
              <a:buFont typeface="Courier New"/>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Yeşil girişimciler hem ekonomik açıdan kârlı hem de çevresel açıdan sorumlu iş modelleri yaratırlar. Bu, uzun vadeli sürdürülebilirliğe ve çevresel etkiyi azaltmaya odaklanan geleneksel iş modellerine bir alternatiftir. Örneğin, yeşil bir girişimci sıfır atık ilkelerini benimseyerek üretim süreçlerindeki atık miktarını en aza indirebilir. Bu sayede hem üretim maliyetlerini düşürür hem de çevre üzerindeki etkisini en aza indirir. Aynı zamanda, bu tür çevre dostu uygulamalar tüketiciler arasında marka değerini artırabilir ve bu da ekonomik karlılığı destekleyebilir.</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5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36" name="Google Shape;336;p12"/>
          <p:cNvPicPr preferRelativeResize="0"/>
          <p:nvPr/>
        </p:nvPicPr>
        <p:blipFill rotWithShape="1">
          <a:blip r:embed="rId3">
            <a:alphaModFix/>
          </a:blip>
          <a:srcRect b="0" l="0" r="0" t="0"/>
          <a:stretch/>
        </p:blipFill>
        <p:spPr>
          <a:xfrm>
            <a:off x="4500883" y="1593274"/>
            <a:ext cx="8189881" cy="46068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3"/>
          <p:cNvSpPr txBox="1"/>
          <p:nvPr>
            <p:ph type="title"/>
          </p:nvPr>
        </p:nvSpPr>
        <p:spPr>
          <a:xfrm>
            <a:off x="606626" y="416629"/>
            <a:ext cx="10058400" cy="823740"/>
          </a:xfrm>
          <a:prstGeom prst="rect">
            <a:avLst/>
          </a:prstGeom>
          <a:noFill/>
          <a:ln>
            <a:noFill/>
          </a:ln>
        </p:spPr>
        <p:txBody>
          <a:bodyPr anchorCtr="0" anchor="b" bIns="45700" lIns="91425" spcFirstLastPara="1" rIns="91425" wrap="square" tIns="45700">
            <a:normAutofit fontScale="90000"/>
          </a:bodyPr>
          <a:lstStyle/>
          <a:p>
            <a:pPr indent="-457200" lvl="0" marL="601200" rtl="0" algn="l">
              <a:lnSpc>
                <a:spcPct val="100000"/>
              </a:lnSpc>
              <a:spcBef>
                <a:spcPts val="800"/>
              </a:spcBef>
              <a:spcAft>
                <a:spcPts val="0"/>
              </a:spcAft>
              <a:buClr>
                <a:srgbClr val="2A4F1C"/>
              </a:buClr>
              <a:buSzPct val="90277"/>
              <a:buFont typeface="Noto Sans Symbols"/>
              <a:buChar char="❖"/>
            </a:pPr>
            <a:r>
              <a:rPr lang="de-DE" sz="3200">
                <a:solidFill>
                  <a:srgbClr val="004B3A"/>
                </a:solidFill>
              </a:rPr>
              <a:t>Yeni iş modeli fikirlerini ekonomik, sürdürülebilirlik, sosyal ve toplumsal katkıları açısından düşünmek</a:t>
            </a:r>
            <a:endParaRPr/>
          </a:p>
        </p:txBody>
      </p:sp>
      <p:sp>
        <p:nvSpPr>
          <p:cNvPr id="342" name="Google Shape;342;p13"/>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43" name="Google Shape;343;p13"/>
          <p:cNvSpPr txBox="1"/>
          <p:nvPr/>
        </p:nvSpPr>
        <p:spPr>
          <a:xfrm>
            <a:off x="1183099" y="1299190"/>
            <a:ext cx="7434427"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Sürdürülebilirlik Odaklı Büyüme Stratejileri Oluşturur</a:t>
            </a:r>
            <a:endParaRPr/>
          </a:p>
        </p:txBody>
      </p:sp>
      <p:sp>
        <p:nvSpPr>
          <p:cNvPr id="344" name="Google Shape;344;p13"/>
          <p:cNvSpPr txBox="1"/>
          <p:nvPr/>
        </p:nvSpPr>
        <p:spPr>
          <a:xfrm>
            <a:off x="1526974" y="1131581"/>
            <a:ext cx="7153234" cy="1745348"/>
          </a:xfrm>
          <a:prstGeom prst="rect">
            <a:avLst/>
          </a:prstGeom>
          <a:noFill/>
          <a:ln>
            <a:noFill/>
          </a:ln>
        </p:spPr>
        <p:txBody>
          <a:bodyPr anchorCtr="0" anchor="t" bIns="91425" lIns="91425" spcFirstLastPara="1" rIns="91425" wrap="square" tIns="91425">
            <a:noAutofit/>
          </a:bodyPr>
          <a:lstStyle/>
          <a:p>
            <a:pPr indent="-160019" lvl="0" marL="735330" marR="0" rtl="0" algn="l">
              <a:lnSpc>
                <a:spcPct val="150000"/>
              </a:lnSpc>
              <a:spcBef>
                <a:spcPts val="1200"/>
              </a:spcBef>
              <a:spcAft>
                <a:spcPts val="0"/>
              </a:spcAft>
              <a:buClr>
                <a:srgbClr val="3F762A"/>
              </a:buClr>
              <a:buSzPts val="1980"/>
              <a:buFont typeface="Courier New"/>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Sürdürülebilirlik odaklı büyüme stratejileri yeşil girişimciliğin temel taşlarından biridir. Bu stratejiler çevresel, sosyal ve ekonomik faktörleri dengelemeyi amaçlar. Örneğin, yeşil bir girişimci yenilenebilir enerji kaynaklarına yatırım yaparak enerji ihtiyacını sürdürülebilir bir şekilde karşılayabilir. Aynı zamanda sürdürülebilir tedarik zinciri yönetimi, ürünlerin yaşam döngüsünün her aşamasında çevresel etkiyi azaltmayı amaçlar. Bu tür stratejiler hem işletmenin çevresel ayak izini azaltarak hem de uzun vadeli maliyet tasarrufu sağlayarak ekonomik büyümeye katkıda bulunabilir.</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5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45" name="Google Shape;345;p13"/>
          <p:cNvPicPr preferRelativeResize="0"/>
          <p:nvPr/>
        </p:nvPicPr>
        <p:blipFill rotWithShape="1">
          <a:blip r:embed="rId3">
            <a:alphaModFix/>
          </a:blip>
          <a:srcRect b="0" l="0" r="0" t="0"/>
          <a:stretch/>
        </p:blipFill>
        <p:spPr>
          <a:xfrm>
            <a:off x="7523022" y="2920205"/>
            <a:ext cx="6317673" cy="355369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4"/>
          <p:cNvSpPr txBox="1"/>
          <p:nvPr>
            <p:ph type="title"/>
          </p:nvPr>
        </p:nvSpPr>
        <p:spPr>
          <a:xfrm>
            <a:off x="606626" y="416629"/>
            <a:ext cx="10058400" cy="823740"/>
          </a:xfrm>
          <a:prstGeom prst="rect">
            <a:avLst/>
          </a:prstGeom>
          <a:noFill/>
          <a:ln>
            <a:noFill/>
          </a:ln>
        </p:spPr>
        <p:txBody>
          <a:bodyPr anchorCtr="0" anchor="b" bIns="45700" lIns="91425" spcFirstLastPara="1" rIns="91425" wrap="square" tIns="45700">
            <a:normAutofit fontScale="90000"/>
          </a:bodyPr>
          <a:lstStyle/>
          <a:p>
            <a:pPr indent="-457200" lvl="0" marL="601200" rtl="0" algn="l">
              <a:lnSpc>
                <a:spcPct val="100000"/>
              </a:lnSpc>
              <a:spcBef>
                <a:spcPts val="800"/>
              </a:spcBef>
              <a:spcAft>
                <a:spcPts val="0"/>
              </a:spcAft>
              <a:buClr>
                <a:srgbClr val="2A4F1C"/>
              </a:buClr>
              <a:buSzPct val="90277"/>
              <a:buFont typeface="Noto Sans Symbols"/>
              <a:buChar char="❖"/>
            </a:pPr>
            <a:r>
              <a:rPr lang="de-DE" sz="3200">
                <a:solidFill>
                  <a:srgbClr val="004B3A"/>
                </a:solidFill>
              </a:rPr>
              <a:t>Yeni iş modeli fikirlerini ekonomik, sürdürülebilirlik, sosyal ve toplumsal katkıları açısından düşünmek</a:t>
            </a:r>
            <a:endParaRPr/>
          </a:p>
        </p:txBody>
      </p:sp>
      <p:sp>
        <p:nvSpPr>
          <p:cNvPr id="351" name="Google Shape;351;p14"/>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52" name="Google Shape;352;p14"/>
          <p:cNvSpPr txBox="1"/>
          <p:nvPr/>
        </p:nvSpPr>
        <p:spPr>
          <a:xfrm>
            <a:off x="676558" y="1394477"/>
            <a:ext cx="7434427" cy="641700"/>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Sosyal Sorumluluk ve Topluma Katkı</a:t>
            </a:r>
            <a:endParaRPr/>
          </a:p>
        </p:txBody>
      </p:sp>
      <p:sp>
        <p:nvSpPr>
          <p:cNvPr id="353" name="Google Shape;353;p14"/>
          <p:cNvSpPr txBox="1"/>
          <p:nvPr/>
        </p:nvSpPr>
        <p:spPr>
          <a:xfrm>
            <a:off x="1746332" y="1247868"/>
            <a:ext cx="7153234" cy="1745348"/>
          </a:xfrm>
          <a:prstGeom prst="rect">
            <a:avLst/>
          </a:prstGeom>
          <a:noFill/>
          <a:ln>
            <a:noFill/>
          </a:ln>
        </p:spPr>
        <p:txBody>
          <a:bodyPr anchorCtr="0" anchor="t" bIns="91425" lIns="91425" spcFirstLastPara="1" rIns="91425" wrap="square" tIns="91425">
            <a:noAutofit/>
          </a:bodyPr>
          <a:lstStyle/>
          <a:p>
            <a:pPr indent="-139065" lvl="0" marL="735330" marR="0" rtl="0" algn="l">
              <a:lnSpc>
                <a:spcPct val="150000"/>
              </a:lnSpc>
              <a:spcBef>
                <a:spcPts val="1200"/>
              </a:spcBef>
              <a:spcAft>
                <a:spcPts val="0"/>
              </a:spcAft>
              <a:buClr>
                <a:srgbClr val="3F762A"/>
              </a:buClr>
              <a:buSzPts val="2310"/>
              <a:buFont typeface="Courier New"/>
              <a:buNone/>
            </a:pPr>
            <a:r>
              <a:t/>
            </a:r>
            <a:endParaRPr b="1" i="0" sz="2100" u="none" cap="none" strike="noStrike">
              <a:solidFill>
                <a:schemeClr val="accent1"/>
              </a:solidFill>
              <a:latin typeface="Calibri"/>
              <a:ea typeface="Calibri"/>
              <a:cs typeface="Calibri"/>
              <a:sym typeface="Calibri"/>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Yeşil girişimciler işlerini yürütürken sosyal sorumluluğa ve topluma katkıya öncelik verirler. Bu, yerel toplulukları desteklemek, sosyal eşitliği teşvik etmek ve çevre bilincini artırmak gibi çeşitli yollarla başarılabilir. Örneğin, yeşil bir girişimci ürünlerini yerel ve organik olarak tedarik ederek yerel ekonomiyi destekleyebilir. Ayrıca çevre eğitim programları düzenleyerek çevre sorunları hakkında kamu bilincinin artırılmasına katkıda bulunabilir. Bu tür sosyal ve çevresel katkılar marka itibarını güçlendirebilir ve müşteri sadakatini artırabilir.</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5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5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54" name="Google Shape;354;p14"/>
          <p:cNvPicPr preferRelativeResize="0"/>
          <p:nvPr/>
        </p:nvPicPr>
        <p:blipFill rotWithShape="1">
          <a:blip r:embed="rId3">
            <a:alphaModFix/>
          </a:blip>
          <a:srcRect b="0" l="0" r="0" t="0"/>
          <a:stretch/>
        </p:blipFill>
        <p:spPr>
          <a:xfrm>
            <a:off x="7832903" y="3429000"/>
            <a:ext cx="5088354" cy="28621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5"/>
          <p:cNvSpPr txBox="1"/>
          <p:nvPr>
            <p:ph type="title"/>
          </p:nvPr>
        </p:nvSpPr>
        <p:spPr>
          <a:xfrm>
            <a:off x="606626" y="416629"/>
            <a:ext cx="10058400"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sz="3200">
                <a:solidFill>
                  <a:srgbClr val="004B3A"/>
                </a:solidFill>
              </a:rPr>
              <a:t>Yeşil girişimcilik desteklerinin tanınması ve iş modellerimize katkılarının bilinmesi</a:t>
            </a:r>
            <a:endParaRPr/>
          </a:p>
        </p:txBody>
      </p:sp>
      <p:sp>
        <p:nvSpPr>
          <p:cNvPr id="360" name="Google Shape;360;p15"/>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61" name="Google Shape;361;p15"/>
          <p:cNvSpPr txBox="1"/>
          <p:nvPr/>
        </p:nvSpPr>
        <p:spPr>
          <a:xfrm>
            <a:off x="676558" y="1394477"/>
            <a:ext cx="7434427" cy="641700"/>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Yeşil Girişimci Destekleri Nelerdir. </a:t>
            </a:r>
            <a:endParaRPr/>
          </a:p>
        </p:txBody>
      </p:sp>
      <p:sp>
        <p:nvSpPr>
          <p:cNvPr id="362" name="Google Shape;362;p15"/>
          <p:cNvSpPr txBox="1"/>
          <p:nvPr/>
        </p:nvSpPr>
        <p:spPr>
          <a:xfrm>
            <a:off x="871618" y="1749082"/>
            <a:ext cx="7153234"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Yatırımcı İlgisi ve Çevresel Yaklaşımlar</a:t>
            </a:r>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Yeşil Girişimcilik Destekleri ve Teşvikleri</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
        <p:nvSpPr>
          <p:cNvPr id="363" name="Google Shape;363;p15"/>
          <p:cNvSpPr txBox="1"/>
          <p:nvPr/>
        </p:nvSpPr>
        <p:spPr>
          <a:xfrm>
            <a:off x="482595" y="3009938"/>
            <a:ext cx="7434427" cy="641700"/>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AB Destekleri</a:t>
            </a:r>
            <a:endParaRPr/>
          </a:p>
        </p:txBody>
      </p:sp>
      <p:sp>
        <p:nvSpPr>
          <p:cNvPr id="364" name="Google Shape;364;p15"/>
          <p:cNvSpPr txBox="1"/>
          <p:nvPr/>
        </p:nvSpPr>
        <p:spPr>
          <a:xfrm>
            <a:off x="763787" y="3373667"/>
            <a:ext cx="7839885"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Horizon Avrupa.  </a:t>
            </a:r>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LIFE Programı</a:t>
            </a:r>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Avrupa Yeşil Anlaşması</a:t>
            </a:r>
            <a:endParaRPr b="1" i="0" sz="1800" u="none" cap="none" strike="noStrike">
              <a:solidFill>
                <a:srgbClr val="000000"/>
              </a:solidFill>
              <a:latin typeface="Calibri"/>
              <a:ea typeface="Calibri"/>
              <a:cs typeface="Calibri"/>
              <a:sym typeface="Calibri"/>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COSME Programı</a:t>
            </a:r>
            <a:endParaRPr/>
          </a:p>
          <a:p>
            <a:pPr indent="-285750" lvl="0" marL="735330" marR="0" rtl="0" algn="l">
              <a:lnSpc>
                <a:spcPct val="15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EIC Hızlandırıcı </a:t>
            </a:r>
            <a:endParaRPr b="1" i="0" sz="1800" u="none" cap="none" strike="noStrike">
              <a:solidFill>
                <a:srgbClr val="000000"/>
              </a:solidFill>
              <a:latin typeface="Calibri"/>
              <a:ea typeface="Calibri"/>
              <a:cs typeface="Calibri"/>
              <a:sym typeface="Calibri"/>
            </a:endParaRPr>
          </a:p>
        </p:txBody>
      </p:sp>
      <p:pic>
        <p:nvPicPr>
          <p:cNvPr id="365" name="Google Shape;365;p15"/>
          <p:cNvPicPr preferRelativeResize="0"/>
          <p:nvPr/>
        </p:nvPicPr>
        <p:blipFill rotWithShape="1">
          <a:blip r:embed="rId3">
            <a:alphaModFix/>
          </a:blip>
          <a:srcRect b="0" l="0" r="0" t="0"/>
          <a:stretch/>
        </p:blipFill>
        <p:spPr>
          <a:xfrm flipH="1">
            <a:off x="5403272" y="-636763"/>
            <a:ext cx="6788727" cy="680852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6"/>
          <p:cNvSpPr txBox="1"/>
          <p:nvPr>
            <p:ph type="title"/>
          </p:nvPr>
        </p:nvSpPr>
        <p:spPr>
          <a:xfrm>
            <a:off x="676558" y="323943"/>
            <a:ext cx="10058400" cy="823740"/>
          </a:xfrm>
          <a:prstGeom prst="rect">
            <a:avLst/>
          </a:prstGeom>
          <a:noFill/>
          <a:ln>
            <a:noFill/>
          </a:ln>
        </p:spPr>
        <p:txBody>
          <a:bodyPr anchorCtr="0" anchor="b" bIns="45700" lIns="91425" spcFirstLastPara="1" rIns="91425" wrap="square" tIns="45700">
            <a:normAutofit/>
          </a:bodyPr>
          <a:lstStyle/>
          <a:p>
            <a:pPr indent="0" lvl="0" marL="144000" rtl="0" algn="l">
              <a:lnSpc>
                <a:spcPct val="100000"/>
              </a:lnSpc>
              <a:spcBef>
                <a:spcPts val="800"/>
              </a:spcBef>
              <a:spcAft>
                <a:spcPts val="0"/>
              </a:spcAft>
              <a:buClr>
                <a:srgbClr val="2A4F1C"/>
              </a:buClr>
              <a:buSzPts val="2600"/>
              <a:buNone/>
            </a:pPr>
            <a:r>
              <a:rPr lang="de-DE" sz="3200">
                <a:solidFill>
                  <a:srgbClr val="004B3A"/>
                </a:solidFill>
              </a:rPr>
              <a:t>Dünyadaki yeşil girişimci iş modellerini incelemek.</a:t>
            </a:r>
            <a:endParaRPr/>
          </a:p>
        </p:txBody>
      </p:sp>
      <p:sp>
        <p:nvSpPr>
          <p:cNvPr id="371" name="Google Shape;371;p16"/>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72" name="Google Shape;372;p16"/>
          <p:cNvSpPr txBox="1"/>
          <p:nvPr/>
        </p:nvSpPr>
        <p:spPr>
          <a:xfrm>
            <a:off x="462973" y="1443561"/>
            <a:ext cx="8204206" cy="641700"/>
          </a:xfrm>
          <a:prstGeom prst="rect">
            <a:avLst/>
          </a:prstGeom>
          <a:noFill/>
          <a:ln>
            <a:noFill/>
          </a:ln>
        </p:spPr>
        <p:txBody>
          <a:bodyPr anchorCtr="0" anchor="t" bIns="91425" lIns="91425" spcFirstLastPara="1" rIns="91425" wrap="square" tIns="91425">
            <a:noAutofit/>
          </a:bodyPr>
          <a:lstStyle/>
          <a:p>
            <a:pPr indent="0" lvl="0" marL="44958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Yeşil Girişimci İş Fikirleri için Dikkat Edilmesi Gerekenler</a:t>
            </a:r>
            <a:endParaRPr/>
          </a:p>
        </p:txBody>
      </p:sp>
      <p:sp>
        <p:nvSpPr>
          <p:cNvPr id="373" name="Google Shape;373;p16"/>
          <p:cNvSpPr txBox="1"/>
          <p:nvPr/>
        </p:nvSpPr>
        <p:spPr>
          <a:xfrm>
            <a:off x="1080329" y="1764411"/>
            <a:ext cx="7153234" cy="1745348"/>
          </a:xfrm>
          <a:prstGeom prst="rect">
            <a:avLst/>
          </a:prstGeom>
          <a:noFill/>
          <a:ln>
            <a:noFill/>
          </a:ln>
        </p:spPr>
        <p:txBody>
          <a:bodyPr anchorCtr="0" anchor="t" bIns="91425" lIns="91425" spcFirstLastPara="1" rIns="91425" wrap="square" tIns="91425">
            <a:noAutofit/>
          </a:bodyPr>
          <a:lstStyle/>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İnsan veya hayvan sağlığına zararlı değildir, </a:t>
            </a:r>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Çevreye zarar vermez, </a:t>
            </a:r>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Aşırı miktarda enerji ve diğer kaynakları tüketmemek, </a:t>
            </a:r>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Gereksiz israfa neden olmamak, </a:t>
            </a:r>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Hayvanlara işkence edilmemelidir, </a:t>
            </a:r>
            <a:endParaRPr/>
          </a:p>
          <a:p>
            <a:pPr indent="-285750" lvl="0" marL="285750" marR="0" rtl="0" algn="just">
              <a:lnSpc>
                <a:spcPct val="200000"/>
              </a:lnSpc>
              <a:spcBef>
                <a:spcPts val="0"/>
              </a:spcBef>
              <a:spcAft>
                <a:spcPts val="0"/>
              </a:spcAft>
              <a:buClr>
                <a:srgbClr val="000000"/>
              </a:buClr>
              <a:buSzPts val="1800"/>
              <a:buFont typeface="Courier New"/>
              <a:buChar char="o"/>
            </a:pPr>
            <a:r>
              <a:rPr b="0" i="0" lang="de-DE" sz="1800" u="none" cap="none" strike="noStrike">
                <a:solidFill>
                  <a:srgbClr val="000000"/>
                </a:solidFill>
                <a:latin typeface="Calibri"/>
                <a:ea typeface="Calibri"/>
                <a:cs typeface="Calibri"/>
                <a:sym typeface="Calibri"/>
              </a:rPr>
              <a:t>Yaşanabilir bir dünya bırakmaktan birinci derecede sorumludurlar.</a:t>
            </a:r>
            <a:endParaRPr/>
          </a:p>
          <a:p>
            <a:pPr indent="0" lvl="0" marL="0" marR="0" rtl="0" algn="l">
              <a:lnSpc>
                <a:spcPct val="2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74" name="Google Shape;374;p16"/>
          <p:cNvPicPr preferRelativeResize="0"/>
          <p:nvPr/>
        </p:nvPicPr>
        <p:blipFill rotWithShape="1">
          <a:blip r:embed="rId3">
            <a:alphaModFix/>
          </a:blip>
          <a:srcRect b="0" l="0" r="0" t="0"/>
          <a:stretch/>
        </p:blipFill>
        <p:spPr>
          <a:xfrm>
            <a:off x="7626925" y="1955132"/>
            <a:ext cx="4662055" cy="466205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0"/>
          <p:cNvSpPr txBox="1"/>
          <p:nvPr>
            <p:ph type="ctrTitle"/>
          </p:nvPr>
        </p:nvSpPr>
        <p:spPr>
          <a:xfrm>
            <a:off x="1066800" y="2152753"/>
            <a:ext cx="10058400" cy="356616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r>
              <a:rPr lang="de-DE" sz="4800">
                <a:solidFill>
                  <a:srgbClr val="595959"/>
                </a:solidFill>
                <a:latin typeface="Calibri"/>
                <a:ea typeface="Calibri"/>
                <a:cs typeface="Calibri"/>
                <a:sym typeface="Calibri"/>
              </a:rPr>
              <a:t>YEŞİL GİRİŞİMCİLİK KÜLTÜRÜ VE İŞ MODELLERİ FİKİRLERİ</a:t>
            </a:r>
            <a:br>
              <a:rPr lang="de-DE" sz="4800">
                <a:solidFill>
                  <a:srgbClr val="595959"/>
                </a:solidFill>
                <a:latin typeface="Calibri"/>
                <a:ea typeface="Calibri"/>
                <a:cs typeface="Calibri"/>
                <a:sym typeface="Calibri"/>
              </a:rPr>
            </a:br>
            <a:br>
              <a:rPr lang="de-DE" sz="4800">
                <a:solidFill>
                  <a:srgbClr val="3F762A"/>
                </a:solidFill>
              </a:rPr>
            </a:br>
            <a:br>
              <a:rPr lang="de-DE">
                <a:solidFill>
                  <a:srgbClr val="FFFF00"/>
                </a:solidFill>
              </a:rPr>
            </a:br>
            <a:r>
              <a:rPr lang="de-DE">
                <a:solidFill>
                  <a:srgbClr val="3F762A"/>
                </a:solidFill>
              </a:rPr>
              <a:t>Videolar</a:t>
            </a:r>
            <a:endParaRPr b="1">
              <a:solidFill>
                <a:srgbClr val="3F762A"/>
              </a:solidFill>
            </a:endParaRPr>
          </a:p>
        </p:txBody>
      </p:sp>
      <p:grpSp>
        <p:nvGrpSpPr>
          <p:cNvPr id="380" name="Google Shape;380;p10"/>
          <p:cNvGrpSpPr/>
          <p:nvPr/>
        </p:nvGrpSpPr>
        <p:grpSpPr>
          <a:xfrm>
            <a:off x="5557000" y="6273133"/>
            <a:ext cx="1078000" cy="122800"/>
            <a:chOff x="3570750" y="4704850"/>
            <a:chExt cx="808500" cy="92100"/>
          </a:xfrm>
        </p:grpSpPr>
        <p:sp>
          <p:nvSpPr>
            <p:cNvPr id="381" name="Google Shape;381;p10"/>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2" name="Google Shape;382;p10"/>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3" name="Google Shape;383;p10"/>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4" name="Google Shape;384;p10"/>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385" name="Google Shape;385;p10"/>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386" name="Google Shape;386;p10"/>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387" name="Google Shape;387;p10"/>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388" name="Google Shape;388;p10"/>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1ee4f95c8f2_0_113"/>
          <p:cNvSpPr/>
          <p:nvPr/>
        </p:nvSpPr>
        <p:spPr>
          <a:xfrm>
            <a:off x="-1027289" y="2427112"/>
            <a:ext cx="2054700" cy="1716000"/>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4" name="Google Shape;394;g1ee4f95c8f2_0_113"/>
          <p:cNvSpPr txBox="1"/>
          <p:nvPr>
            <p:ph type="title"/>
          </p:nvPr>
        </p:nvSpPr>
        <p:spPr>
          <a:xfrm>
            <a:off x="640080" y="197661"/>
            <a:ext cx="10515600" cy="80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Doğal kaynak yönetimine ilişkin videolar</a:t>
            </a:r>
            <a:endParaRPr>
              <a:solidFill>
                <a:srgbClr val="2A4F1C"/>
              </a:solidFill>
            </a:endParaRPr>
          </a:p>
        </p:txBody>
      </p:sp>
      <p:sp>
        <p:nvSpPr>
          <p:cNvPr id="395" name="Google Shape;395;g1ee4f95c8f2_0_113"/>
          <p:cNvSpPr txBox="1"/>
          <p:nvPr>
            <p:ph idx="1" type="body"/>
          </p:nvPr>
        </p:nvSpPr>
        <p:spPr>
          <a:xfrm>
            <a:off x="1097280" y="1241778"/>
            <a:ext cx="10058400" cy="46272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b="0" i="0" lang="de-DE">
                <a:solidFill>
                  <a:srgbClr val="0D0D0D"/>
                </a:solidFill>
                <a:latin typeface="Arial"/>
                <a:ea typeface="Arial"/>
                <a:cs typeface="Arial"/>
                <a:sym typeface="Arial"/>
              </a:rPr>
              <a:t>Lütfen aşağıda listelenen videoları dikkatle izleyin ve önemli gerçekleri not alın. Daha sonra, temel konuları arkadaşlarınıza veya bir gençlik grubuna anlaşılır ve açık bir şekilde sunun.</a:t>
            </a:r>
            <a:endParaRPr/>
          </a:p>
          <a:p>
            <a:pPr indent="0" lvl="0" marL="91440" rtl="0" algn="l">
              <a:lnSpc>
                <a:spcPct val="90000"/>
              </a:lnSpc>
              <a:spcBef>
                <a:spcPts val="0"/>
              </a:spcBef>
              <a:spcAft>
                <a:spcPts val="0"/>
              </a:spcAft>
              <a:buSzPts val="2000"/>
              <a:buNone/>
            </a:pPr>
            <a:r>
              <a:t/>
            </a:r>
            <a:endParaRPr>
              <a:solidFill>
                <a:srgbClr val="0D0D0D"/>
              </a:solidFill>
              <a:latin typeface="Arial"/>
              <a:ea typeface="Arial"/>
              <a:cs typeface="Arial"/>
              <a:sym typeface="Arial"/>
            </a:endParaRPr>
          </a:p>
          <a:p>
            <a:pPr indent="0" lvl="0" marL="91440" rtl="0" algn="l">
              <a:lnSpc>
                <a:spcPct val="90000"/>
              </a:lnSpc>
              <a:spcBef>
                <a:spcPts val="0"/>
              </a:spcBef>
              <a:spcAft>
                <a:spcPts val="0"/>
              </a:spcAft>
              <a:buSzPts val="2000"/>
              <a:buNone/>
            </a:pPr>
            <a:r>
              <a:t/>
            </a:r>
            <a:endParaRPr b="1">
              <a:solidFill>
                <a:srgbClr val="2A4F1C"/>
              </a:solidFill>
            </a:endParaRPr>
          </a:p>
          <a:p>
            <a:pPr indent="-342900" lvl="0" marL="457200" rtl="0" algn="l">
              <a:lnSpc>
                <a:spcPct val="90000"/>
              </a:lnSpc>
              <a:spcBef>
                <a:spcPts val="1200"/>
              </a:spcBef>
              <a:spcAft>
                <a:spcPts val="0"/>
              </a:spcAft>
              <a:buSzPts val="1800"/>
              <a:buChar char=" "/>
            </a:pPr>
            <a:r>
              <a:rPr b="1" i="0" lang="de-DE">
                <a:solidFill>
                  <a:srgbClr val="0F0F0F"/>
                </a:solidFill>
                <a:latin typeface="Roboto"/>
                <a:ea typeface="Roboto"/>
                <a:cs typeface="Roboto"/>
                <a:sym typeface="Roboto"/>
              </a:rPr>
              <a:t>Yenilenebilir Enerji Sektöründe Yenilikçi İş Fikirleri</a:t>
            </a:r>
            <a:endParaRPr/>
          </a:p>
          <a:p>
            <a:pPr indent="-114300" lvl="0" marL="91440" rtl="0" algn="l">
              <a:lnSpc>
                <a:spcPct val="90000"/>
              </a:lnSpc>
              <a:spcBef>
                <a:spcPts val="1400"/>
              </a:spcBef>
              <a:spcAft>
                <a:spcPts val="0"/>
              </a:spcAft>
              <a:buClr>
                <a:schemeClr val="accent1"/>
              </a:buClr>
              <a:buSzPts val="1800"/>
              <a:buChar char=" "/>
            </a:pPr>
            <a:r>
              <a:rPr b="1" lang="de-DE" u="sng">
                <a:solidFill>
                  <a:schemeClr val="accent1"/>
                </a:solidFill>
                <a:hlinkClick r:id="rId3">
                  <a:extLst>
                    <a:ext uri="{A12FA001-AC4F-418D-AE19-62706E023703}">
                      <ahyp:hlinkClr val="tx"/>
                    </a:ext>
                  </a:extLst>
                </a:hlinkClick>
              </a:rPr>
              <a:t>https://www.youtube.com/watch?v=OcY-VRXrbQA</a:t>
            </a:r>
            <a:endParaRPr b="1">
              <a:solidFill>
                <a:schemeClr val="accent1"/>
              </a:solidFill>
            </a:endParaRPr>
          </a:p>
          <a:p>
            <a:pPr indent="0" lvl="0" marL="91440" rtl="0" algn="l">
              <a:lnSpc>
                <a:spcPct val="90000"/>
              </a:lnSpc>
              <a:spcBef>
                <a:spcPts val="1400"/>
              </a:spcBef>
              <a:spcAft>
                <a:spcPts val="0"/>
              </a:spcAft>
              <a:buClr>
                <a:schemeClr val="accent1"/>
              </a:buClr>
              <a:buSzPts val="1800"/>
              <a:buNone/>
            </a:pPr>
            <a:r>
              <a:t/>
            </a:r>
            <a:endParaRPr b="1">
              <a:solidFill>
                <a:schemeClr val="accent1"/>
              </a:solidFill>
            </a:endParaRPr>
          </a:p>
          <a:p>
            <a:pPr indent="0" lvl="0" marL="0" rtl="0" algn="l">
              <a:lnSpc>
                <a:spcPct val="115000"/>
              </a:lnSpc>
              <a:spcBef>
                <a:spcPts val="0"/>
              </a:spcBef>
              <a:spcAft>
                <a:spcPts val="0"/>
              </a:spcAft>
              <a:buSzPts val="2000"/>
              <a:buNone/>
            </a:pPr>
            <a:r>
              <a:rPr b="1" lang="de-DE">
                <a:solidFill>
                  <a:srgbClr val="0F0F0F"/>
                </a:solidFill>
                <a:latin typeface="Roboto"/>
                <a:ea typeface="Roboto"/>
                <a:cs typeface="Roboto"/>
                <a:sym typeface="Roboto"/>
              </a:rPr>
              <a:t>      Yeşil İşletmeler Size ve Gezegene Nasıl Fayda Sağlar?</a:t>
            </a:r>
            <a:endParaRPr/>
          </a:p>
          <a:p>
            <a:pPr indent="0" lvl="0" marL="0" rtl="0" algn="l">
              <a:lnSpc>
                <a:spcPct val="115000"/>
              </a:lnSpc>
              <a:spcBef>
                <a:spcPts val="0"/>
              </a:spcBef>
              <a:spcAft>
                <a:spcPts val="0"/>
              </a:spcAft>
              <a:buSzPts val="2000"/>
              <a:buNone/>
            </a:pPr>
            <a:r>
              <a:rPr b="1" i="0" lang="de-DE" u="sng">
                <a:solidFill>
                  <a:srgbClr val="0F0F0F"/>
                </a:solidFill>
                <a:latin typeface="Roboto"/>
                <a:ea typeface="Roboto"/>
                <a:cs typeface="Roboto"/>
                <a:sym typeface="Roboto"/>
                <a:hlinkClick r:id="rId4">
                  <a:extLst>
                    <a:ext uri="{A12FA001-AC4F-418D-AE19-62706E023703}">
                      <ahyp:hlinkClr val="tx"/>
                    </a:ext>
                  </a:extLst>
                </a:hlinkClick>
              </a:rPr>
              <a:t>https://www.youtube.com/watch?v=pRpFpXDElX0&amp;t=10s </a:t>
            </a:r>
            <a:endParaRPr/>
          </a:p>
          <a:p>
            <a:pPr indent="0" lvl="0" marL="0" rtl="0" algn="l">
              <a:lnSpc>
                <a:spcPct val="90000"/>
              </a:lnSpc>
              <a:spcBef>
                <a:spcPts val="1400"/>
              </a:spcBef>
              <a:spcAft>
                <a:spcPts val="0"/>
              </a:spcAft>
              <a:buSzPts val="2000"/>
              <a:buNone/>
            </a:pPr>
            <a:r>
              <a:rPr b="1" i="0" lang="de-DE">
                <a:solidFill>
                  <a:srgbClr val="0F0F0F"/>
                </a:solidFill>
                <a:latin typeface="Roboto"/>
                <a:ea typeface="Roboto"/>
                <a:cs typeface="Roboto"/>
                <a:sym typeface="Roboto"/>
              </a:rPr>
              <a:t>Yeşil Girişimciler için Çevre Dostu İş Fikirleri </a:t>
            </a:r>
            <a:endParaRPr/>
          </a:p>
          <a:p>
            <a:pPr indent="0" lvl="0" marL="91440" rtl="0" algn="l">
              <a:lnSpc>
                <a:spcPct val="90000"/>
              </a:lnSpc>
              <a:spcBef>
                <a:spcPts val="1400"/>
              </a:spcBef>
              <a:spcAft>
                <a:spcPts val="0"/>
              </a:spcAft>
              <a:buSzPts val="2000"/>
              <a:buNone/>
            </a:pPr>
            <a:r>
              <a:rPr b="1" lang="de-DE">
                <a:solidFill>
                  <a:schemeClr val="accent1"/>
                </a:solidFill>
              </a:rPr>
              <a:t>https://www.youtube.com/watch?v=iqmzJfc3epw</a:t>
            </a:r>
            <a:endParaRPr b="1">
              <a:solidFill>
                <a:schemeClr val="accent1"/>
              </a:solidFill>
            </a:endParaRPr>
          </a:p>
        </p:txBody>
      </p:sp>
      <p:sp>
        <p:nvSpPr>
          <p:cNvPr id="396" name="Google Shape;396;g1ee4f95c8f2_0_113"/>
          <p:cNvSpPr txBox="1"/>
          <p:nvPr/>
        </p:nvSpPr>
        <p:spPr>
          <a:xfrm>
            <a:off x="0" y="3005971"/>
            <a:ext cx="1215600" cy="7188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Arial"/>
                <a:ea typeface="Arial"/>
                <a:cs typeface="Arial"/>
                <a:sym typeface="Arial"/>
              </a:rPr>
              <a:t>Görev</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8"/>
          <p:cNvSpPr txBox="1"/>
          <p:nvPr>
            <p:ph type="ctrTitle"/>
          </p:nvPr>
        </p:nvSpPr>
        <p:spPr>
          <a:xfrm>
            <a:off x="862342" y="2706973"/>
            <a:ext cx="10058400" cy="356616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r>
              <a:rPr lang="de-DE" sz="6000">
                <a:solidFill>
                  <a:srgbClr val="3F762A"/>
                </a:solidFill>
              </a:rPr>
              <a:t>YEŞİL GİRİŞİMCİLİK </a:t>
            </a:r>
            <a:r>
              <a:rPr lang="de-DE" sz="4800">
                <a:solidFill>
                  <a:srgbClr val="3F762A"/>
                </a:solidFill>
              </a:rPr>
              <a:t>KÜLTÜRÜ VE İŞ MODELLERİ FİKİRLERİ</a:t>
            </a:r>
            <a:br>
              <a:rPr lang="de-DE">
                <a:solidFill>
                  <a:srgbClr val="3F762A"/>
                </a:solidFill>
              </a:rPr>
            </a:br>
            <a:br>
              <a:rPr lang="de-DE">
                <a:solidFill>
                  <a:srgbClr val="3F762A"/>
                </a:solidFill>
              </a:rPr>
            </a:br>
            <a:br>
              <a:rPr lang="de-DE">
                <a:solidFill>
                  <a:srgbClr val="3F762A"/>
                </a:solidFill>
              </a:rPr>
            </a:br>
            <a:r>
              <a:rPr lang="de-DE">
                <a:solidFill>
                  <a:srgbClr val="3F762A"/>
                </a:solidFill>
              </a:rPr>
              <a:t>Kendi kendine kontrol</a:t>
            </a:r>
            <a:endParaRPr>
              <a:solidFill>
                <a:srgbClr val="3F762A"/>
              </a:solidFill>
            </a:endParaRPr>
          </a:p>
        </p:txBody>
      </p:sp>
      <p:grpSp>
        <p:nvGrpSpPr>
          <p:cNvPr id="402" name="Google Shape;402;p18"/>
          <p:cNvGrpSpPr/>
          <p:nvPr/>
        </p:nvGrpSpPr>
        <p:grpSpPr>
          <a:xfrm>
            <a:off x="5557000" y="6273133"/>
            <a:ext cx="1078000" cy="122800"/>
            <a:chOff x="3570750" y="4704850"/>
            <a:chExt cx="808500" cy="92100"/>
          </a:xfrm>
        </p:grpSpPr>
        <p:sp>
          <p:nvSpPr>
            <p:cNvPr id="403" name="Google Shape;403;p18"/>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04" name="Google Shape;404;p18"/>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05" name="Google Shape;405;p18"/>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06" name="Google Shape;406;p18"/>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407" name="Google Shape;407;p18"/>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408" name="Google Shape;408;p18"/>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409" name="Google Shape;409;p18"/>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410" name="Google Shape;410;p18"/>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9"/>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Yeşil Girişimci Kültürü ve İş Modelleri Üzerine Test</a:t>
            </a:r>
            <a:endParaRPr/>
          </a:p>
        </p:txBody>
      </p:sp>
      <p:sp>
        <p:nvSpPr>
          <p:cNvPr id="416" name="Google Shape;416;p19"/>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p>
            <a:pPr indent="-91440" lvl="0" marL="91440" rtl="0" algn="l">
              <a:lnSpc>
                <a:spcPct val="115000"/>
              </a:lnSpc>
              <a:spcBef>
                <a:spcPts val="1500"/>
              </a:spcBef>
              <a:spcAft>
                <a:spcPts val="0"/>
              </a:spcAft>
              <a:buSzPts val="2000"/>
              <a:buChar char=" "/>
            </a:pPr>
            <a:r>
              <a:rPr b="1" lang="de-DE">
                <a:solidFill>
                  <a:srgbClr val="2A4F1C"/>
                </a:solidFill>
              </a:rPr>
              <a:t>Hangisi yeşil girişimci özelliğidir?</a:t>
            </a:r>
            <a:endParaRPr sz="1200">
              <a:solidFill>
                <a:srgbClr val="374151"/>
              </a:solidFill>
              <a:latin typeface="Roboto"/>
              <a:ea typeface="Roboto"/>
              <a:cs typeface="Roboto"/>
              <a:sym typeface="Roboto"/>
            </a:endParaRPr>
          </a:p>
          <a:p>
            <a:pPr indent="-146050" lvl="0" marL="91440" rtl="0" algn="l">
              <a:lnSpc>
                <a:spcPct val="115000"/>
              </a:lnSpc>
              <a:spcBef>
                <a:spcPts val="0"/>
              </a:spcBef>
              <a:spcAft>
                <a:spcPts val="0"/>
              </a:spcAft>
              <a:buSzPts val="2300"/>
              <a:buChar char=" "/>
            </a:pPr>
            <a:r>
              <a:rPr lang="de-DE" sz="1500">
                <a:solidFill>
                  <a:srgbClr val="374151"/>
                </a:solidFill>
                <a:latin typeface="Roboto"/>
                <a:ea typeface="Roboto"/>
                <a:cs typeface="Roboto"/>
                <a:sym typeface="Roboto"/>
              </a:rPr>
              <a:t>a) </a:t>
            </a:r>
            <a:r>
              <a:rPr b="1" lang="de-DE" sz="1800">
                <a:solidFill>
                  <a:srgbClr val="000000"/>
                </a:solidFill>
                <a:latin typeface="Calibri"/>
                <a:ea typeface="Calibri"/>
                <a:cs typeface="Calibri"/>
                <a:sym typeface="Calibri"/>
              </a:rPr>
              <a:t>Yeşil Ekonomiye Katkı</a:t>
            </a:r>
            <a:endParaRPr/>
          </a:p>
          <a:p>
            <a:pPr indent="-146050" lvl="0" marL="91440" rtl="0" algn="l">
              <a:lnSpc>
                <a:spcPct val="115000"/>
              </a:lnSpc>
              <a:spcBef>
                <a:spcPts val="0"/>
              </a:spcBef>
              <a:spcAft>
                <a:spcPts val="0"/>
              </a:spcAft>
              <a:buSzPts val="2300"/>
              <a:buChar char=" "/>
            </a:pPr>
            <a:r>
              <a:rPr lang="de-DE" sz="1500">
                <a:solidFill>
                  <a:srgbClr val="374151"/>
                </a:solidFill>
                <a:latin typeface="Roboto"/>
                <a:ea typeface="Roboto"/>
                <a:cs typeface="Roboto"/>
                <a:sym typeface="Roboto"/>
              </a:rPr>
              <a:t>b) </a:t>
            </a:r>
            <a:r>
              <a:rPr lang="de-DE" sz="1800">
                <a:latin typeface="Calibri"/>
                <a:ea typeface="Calibri"/>
                <a:cs typeface="Calibri"/>
                <a:sym typeface="Calibri"/>
              </a:rPr>
              <a:t>Çevresel Sorumluluk </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Hepsi</a:t>
            </a:r>
            <a:endParaRPr sz="1500">
              <a:solidFill>
                <a:srgbClr val="374151"/>
              </a:solidFill>
              <a:latin typeface="Roboto"/>
              <a:ea typeface="Roboto"/>
              <a:cs typeface="Roboto"/>
              <a:sym typeface="Roboto"/>
            </a:endParaRPr>
          </a:p>
          <a:p>
            <a:pPr indent="0" lvl="0" marL="0" rtl="0" algn="l">
              <a:lnSpc>
                <a:spcPct val="115000"/>
              </a:lnSpc>
              <a:spcBef>
                <a:spcPts val="1500"/>
              </a:spcBef>
              <a:spcAft>
                <a:spcPts val="0"/>
              </a:spcAft>
              <a:buSzPts val="1800"/>
              <a:buNone/>
            </a:pPr>
            <a:r>
              <a:rPr b="1" lang="de-DE" sz="1800">
                <a:latin typeface="Calibri"/>
                <a:ea typeface="Calibri"/>
                <a:cs typeface="Calibri"/>
                <a:sym typeface="Calibri"/>
              </a:rPr>
              <a:t>Horizon Europe</a:t>
            </a:r>
            <a:r>
              <a:rPr lang="de-DE"/>
              <a:t>, </a:t>
            </a:r>
            <a:r>
              <a:rPr b="1" lang="de-DE" sz="1800">
                <a:latin typeface="Calibri"/>
                <a:ea typeface="Calibri"/>
                <a:cs typeface="Calibri"/>
                <a:sym typeface="Calibri"/>
              </a:rPr>
              <a:t>LIFE Programı</a:t>
            </a:r>
            <a:r>
              <a:rPr lang="de-DE" sz="1400"/>
              <a:t>, </a:t>
            </a:r>
            <a:r>
              <a:rPr b="1" lang="de-DE" sz="1800">
                <a:latin typeface="Calibri"/>
                <a:ea typeface="Calibri"/>
                <a:cs typeface="Calibri"/>
                <a:sym typeface="Calibri"/>
              </a:rPr>
              <a:t>COSME Programı </a:t>
            </a:r>
            <a:r>
              <a:rPr lang="de-DE" sz="1400"/>
              <a:t>ne </a:t>
            </a:r>
            <a:r>
              <a:rPr b="1" lang="de-DE" sz="1800">
                <a:latin typeface="Calibri"/>
                <a:ea typeface="Calibri"/>
                <a:cs typeface="Calibri"/>
                <a:sym typeface="Calibri"/>
              </a:rPr>
              <a:t>anlama geliyor</a:t>
            </a:r>
            <a:r>
              <a:rPr lang="de-DE" sz="1400"/>
              <a:t>?</a:t>
            </a:r>
            <a:br>
              <a:rPr lang="de-DE" sz="1400"/>
            </a:br>
            <a:r>
              <a:rPr lang="de-DE" sz="1500">
                <a:solidFill>
                  <a:srgbClr val="374151"/>
                </a:solidFill>
                <a:latin typeface="Roboto"/>
                <a:ea typeface="Roboto"/>
                <a:cs typeface="Roboto"/>
                <a:sym typeface="Roboto"/>
              </a:rPr>
              <a:t>a) Girişimci Destek Programları</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İstihdam Programları</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Proje Firmaları</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SzPts val="1800"/>
              <a:buNone/>
            </a:pPr>
            <a:r>
              <a:rPr b="1" lang="de-DE" sz="1800">
                <a:latin typeface="Calibri"/>
                <a:ea typeface="Calibri"/>
                <a:cs typeface="Calibri"/>
                <a:sym typeface="Calibri"/>
              </a:rPr>
              <a:t>Yeşil Girişimci İş Fikirlerinden hangisi önemsizdir?</a:t>
            </a:r>
            <a:endParaRPr/>
          </a:p>
          <a:p>
            <a:pPr indent="0" lvl="0" marL="0" rtl="0" algn="l">
              <a:lnSpc>
                <a:spcPct val="110000"/>
              </a:lnSpc>
              <a:spcBef>
                <a:spcPts val="1500"/>
              </a:spcBef>
              <a:spcAft>
                <a:spcPts val="0"/>
              </a:spcAft>
              <a:buSzPts val="1800"/>
              <a:buNone/>
            </a:pPr>
            <a:r>
              <a:rPr lang="de-DE" sz="1500">
                <a:solidFill>
                  <a:srgbClr val="374151"/>
                </a:solidFill>
                <a:latin typeface="Roboto"/>
                <a:ea typeface="Roboto"/>
                <a:cs typeface="Roboto"/>
                <a:sym typeface="Roboto"/>
              </a:rPr>
              <a:t>a) Gereksiz israfa neden olmaz, </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Hayvanlar önemsizdir, </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Yaşanabilir bir dünya bırakmaktan birinci derecede sorumludurlar.</a:t>
            </a:r>
            <a:endParaRPr/>
          </a:p>
          <a:p>
            <a:pPr indent="0" lvl="0" marL="0" rtl="0" algn="l">
              <a:lnSpc>
                <a:spcPct val="115000"/>
              </a:lnSpc>
              <a:spcBef>
                <a:spcPts val="1500"/>
              </a:spcBef>
              <a:spcAft>
                <a:spcPts val="0"/>
              </a:spcAft>
              <a:buSzPts val="1800"/>
              <a:buNone/>
            </a:pPr>
            <a:r>
              <a:t/>
            </a:r>
            <a:endParaRPr sz="1200">
              <a:solidFill>
                <a:srgbClr val="374151"/>
              </a:solidFill>
              <a:latin typeface="Roboto"/>
              <a:ea typeface="Roboto"/>
              <a:cs typeface="Roboto"/>
              <a:sym typeface="Roboto"/>
            </a:endParaRPr>
          </a:p>
          <a:p>
            <a:pPr indent="0" lvl="0" marL="0" rtl="0" algn="l">
              <a:lnSpc>
                <a:spcPct val="90000"/>
              </a:lnSpc>
              <a:spcBef>
                <a:spcPts val="150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1ee4f95c8f2_0_379"/>
          <p:cNvSpPr txBox="1"/>
          <p:nvPr>
            <p:ph type="title"/>
          </p:nvPr>
        </p:nvSpPr>
        <p:spPr>
          <a:xfrm>
            <a:off x="218663" y="286604"/>
            <a:ext cx="10917000" cy="823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de-DE">
                <a:solidFill>
                  <a:srgbClr val="2A4F1C"/>
                </a:solidFill>
              </a:rPr>
              <a:t>Referanslar ve Bağlantılar</a:t>
            </a:r>
            <a:endParaRPr/>
          </a:p>
        </p:txBody>
      </p:sp>
      <p:cxnSp>
        <p:nvCxnSpPr>
          <p:cNvPr id="422" name="Google Shape;422;g1ee4f95c8f2_0_379"/>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23" name="Google Shape;423;g1ee4f95c8f2_0_379"/>
          <p:cNvSpPr txBox="1"/>
          <p:nvPr/>
        </p:nvSpPr>
        <p:spPr>
          <a:xfrm>
            <a:off x="218675" y="982575"/>
            <a:ext cx="11010900" cy="487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EKOIQ. (2015). İşin Rengi Giderek Değişiyor, Yeşil Girişimcilik, EKOIQ, Sayı 48, İstanbul.</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Farinelli, A., Bottini, L., Akkoyunlu, S., &amp; Aerni, F. (2011). Corporate social responsibility and corporate environmental responsibility: Conceptual and empirical distinctions. </a:t>
            </a:r>
            <a:r>
              <a:rPr i="1" lang="de-DE" sz="1100">
                <a:solidFill>
                  <a:schemeClr val="dk1"/>
                </a:solidFill>
              </a:rPr>
              <a:t>Journal of Business Ethics</a:t>
            </a:r>
            <a:r>
              <a:rPr lang="de-DE" sz="1100">
                <a:solidFill>
                  <a:schemeClr val="dk1"/>
                </a:solidFill>
              </a:rPr>
              <a:t>, 103(3), 371-389.</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Moisander, J. (2007). Sustainable entrepreneurship: A multidimensional analysis of small business decision-making. </a:t>
            </a:r>
            <a:r>
              <a:rPr i="1" lang="de-DE" sz="1100">
                <a:solidFill>
                  <a:schemeClr val="dk1"/>
                </a:solidFill>
              </a:rPr>
              <a:t>Journal of Business Ethics</a:t>
            </a:r>
            <a:r>
              <a:rPr lang="de-DE" sz="1100">
                <a:solidFill>
                  <a:schemeClr val="dk1"/>
                </a:solidFill>
              </a:rPr>
              <a:t>, 75(4), 405-418.</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Muzyka, D. S., Koning, H., &amp; Churchill, N. C. (1999). Environmental consciousness, consumer behavior, and the green marketing paradox. </a:t>
            </a:r>
            <a:r>
              <a:rPr i="1" lang="de-DE" sz="1100">
                <a:solidFill>
                  <a:schemeClr val="dk1"/>
                </a:solidFill>
              </a:rPr>
              <a:t>Journal of marketing research</a:t>
            </a:r>
            <a:r>
              <a:rPr lang="de-DE" sz="1100">
                <a:solidFill>
                  <a:schemeClr val="dk1"/>
                </a:solidFill>
              </a:rPr>
              <a:t>, 36(3), 352-367.</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Kaur, P. (2014). Green entrepreneurship: A conceptual framework and research agenda. </a:t>
            </a:r>
            <a:r>
              <a:rPr i="1" lang="de-DE" sz="1100">
                <a:solidFill>
                  <a:schemeClr val="dk1"/>
                </a:solidFill>
              </a:rPr>
              <a:t>International Journal of Business Ethics</a:t>
            </a:r>
            <a:r>
              <a:rPr lang="de-DE" sz="1100">
                <a:solidFill>
                  <a:schemeClr val="dk1"/>
                </a:solidFill>
              </a:rPr>
              <a:t>, 137(3), 465-482.</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SME Garanti BBVA Ekonomist Magazin. (2020, July). Green entrepreneurship: A new era of sustainable business. [https://www.garantibbva.com.tr ]. Retrieved from</a:t>
            </a:r>
            <a:r>
              <a:rPr lang="de-DE" sz="1100">
                <a:solidFill>
                  <a:schemeClr val="dk1"/>
                </a:solidFill>
                <a:uFill>
                  <a:noFill/>
                </a:uFill>
                <a:hlinkClick r:id="rId3">
                  <a:extLst>
                    <a:ext uri="{A12FA001-AC4F-418D-AE19-62706E023703}">
                      <ahyp:hlinkClr val="tx"/>
                    </a:ext>
                  </a:extLst>
                </a:hlinkClick>
              </a:rPr>
              <a:t> </a:t>
            </a:r>
            <a:r>
              <a:rPr lang="de-DE" sz="1100" u="sng">
                <a:solidFill>
                  <a:schemeClr val="hlink"/>
                </a:solidFill>
                <a:hlinkClick r:id="rId4"/>
              </a:rPr>
              <a:t>https://www.garantibbva.com.tr/en/corporate/sme-specific/entrepreneurship</a:t>
            </a:r>
            <a:r>
              <a:rPr lang="de-DE" sz="1100">
                <a:solidFill>
                  <a:schemeClr val="dk1"/>
                </a:solidFill>
              </a:rPr>
              <a:t>  ] on 15.12.2023.</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de-DE" sz="1100">
                <a:solidFill>
                  <a:schemeClr val="dk1"/>
                </a:solidFill>
              </a:rPr>
              <a:t>Singh, A., &amp; Del Giudice, M. (2023). The impact of green human resource management practices on green innovation performance: A moderated mediation analysis. </a:t>
            </a:r>
            <a:r>
              <a:rPr i="1" lang="de-DE" sz="1100">
                <a:solidFill>
                  <a:schemeClr val="dk1"/>
                </a:solidFill>
              </a:rPr>
              <a:t>International Journal of Academic Research in Business and Management</a:t>
            </a:r>
            <a:r>
              <a:rPr lang="de-DE" sz="1100">
                <a:solidFill>
                  <a:schemeClr val="dk1"/>
                </a:solidFill>
              </a:rPr>
              <a:t>, 24(3), 1-17. [DOI: 10.51137/ijarbm.2023.4.3.1]</a:t>
            </a:r>
            <a:endParaRPr sz="1100">
              <a:solidFill>
                <a:schemeClr val="dk1"/>
              </a:solidFill>
            </a:endParaRPr>
          </a:p>
          <a:p>
            <a:pPr indent="0" lvl="0" marL="0" marR="0" rtl="0" algn="l">
              <a:lnSpc>
                <a:spcPct val="100000"/>
              </a:lnSpc>
              <a:spcBef>
                <a:spcPts val="1200"/>
              </a:spcBef>
              <a:spcAft>
                <a:spcPts val="0"/>
              </a:spcAft>
              <a:buNone/>
            </a:pPr>
            <a:r>
              <a:t/>
            </a:r>
            <a:endParaRPr sz="1800">
              <a:solidFill>
                <a:srgbClr val="37415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ee4f95c8f2_0_616"/>
          <p:cNvSpPr/>
          <p:nvPr/>
        </p:nvSpPr>
        <p:spPr>
          <a:xfrm>
            <a:off x="2819400" y="-261257"/>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g1ee4f95c8f2_0_616"/>
          <p:cNvSpPr/>
          <p:nvPr/>
        </p:nvSpPr>
        <p:spPr>
          <a:xfrm>
            <a:off x="2819400" y="19594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de-DE"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238" name="Google Shape;238;g1ee4f95c8f2_0_616"/>
          <p:cNvSpPr txBox="1"/>
          <p:nvPr>
            <p:ph type="title"/>
          </p:nvPr>
        </p:nvSpPr>
        <p:spPr>
          <a:xfrm>
            <a:off x="340865" y="57142"/>
            <a:ext cx="10515600" cy="10506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4B3A"/>
              </a:buClr>
              <a:buSzPts val="3200"/>
              <a:buFont typeface="Arial"/>
              <a:buNone/>
            </a:pPr>
            <a:r>
              <a:rPr lang="de-DE">
                <a:solidFill>
                  <a:srgbClr val="004B3A"/>
                </a:solidFill>
                <a:latin typeface="Arial"/>
                <a:ea typeface="Arial"/>
                <a:cs typeface="Arial"/>
                <a:sym typeface="Arial"/>
              </a:rPr>
              <a:t>Modül 5'in Öğrenme Çıktıları</a:t>
            </a:r>
            <a:endParaRPr/>
          </a:p>
        </p:txBody>
      </p:sp>
      <p:sp>
        <p:nvSpPr>
          <p:cNvPr id="239" name="Google Shape;239;g1ee4f95c8f2_0_616"/>
          <p:cNvSpPr txBox="1"/>
          <p:nvPr>
            <p:ph idx="1" type="body"/>
          </p:nvPr>
        </p:nvSpPr>
        <p:spPr>
          <a:xfrm>
            <a:off x="340865" y="1246423"/>
            <a:ext cx="11557500" cy="5415600"/>
          </a:xfrm>
          <a:prstGeom prst="rect">
            <a:avLst/>
          </a:prstGeom>
          <a:noFill/>
          <a:ln>
            <a:noFill/>
          </a:ln>
        </p:spPr>
        <p:txBody>
          <a:bodyPr anchorCtr="0" anchor="t" bIns="45700" lIns="91425" spcFirstLastPara="1" rIns="91425" wrap="square" tIns="45700">
            <a:normAutofit/>
          </a:bodyPr>
          <a:lstStyle/>
          <a:p>
            <a:pPr indent="0" lvl="0" marL="144000" rtl="0" algn="l">
              <a:lnSpc>
                <a:spcPct val="100000"/>
              </a:lnSpc>
              <a:spcBef>
                <a:spcPts val="0"/>
              </a:spcBef>
              <a:spcAft>
                <a:spcPts val="0"/>
              </a:spcAft>
              <a:buClr>
                <a:srgbClr val="2A4F1C"/>
              </a:buClr>
              <a:buSzPts val="2600"/>
              <a:buNone/>
            </a:pPr>
            <a:r>
              <a:rPr lang="de-DE" sz="2600">
                <a:solidFill>
                  <a:srgbClr val="004B3A"/>
                </a:solidFill>
              </a:rPr>
              <a:t>Bu modülde şunları yapacaksınız</a:t>
            </a:r>
            <a:br>
              <a:rPr lang="de-DE" sz="2600">
                <a:solidFill>
                  <a:srgbClr val="004B3A"/>
                </a:solidFill>
              </a:rPr>
            </a:b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Yeşil girişimci, girişimci kimdir. Yeşil girişimci ve girişimcinin özelliklerini öğrenin</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Yeşil bir girişimcilik kültürünün geliştirilmesi ve yansıtılması </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Yeni iş modeli fikirlerini ekonomik, sürdürülebilirlik, sosyal ve toplumsal katkıları açısından düşünmek</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Yeşil girişimcilik desteklerinin tanınması ve iş modellerimize katkılarının bilinmesi</a:t>
            </a:r>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Dünyadaki yeşil girişimci iş modellerini incelemek.</a:t>
            </a:r>
            <a:endParaRPr sz="2600">
              <a:solidFill>
                <a:srgbClr val="004B3A"/>
              </a:solidFill>
            </a:endParaRPr>
          </a:p>
          <a:p>
            <a:pPr indent="-279399" lvl="0" marL="601200" rtl="0" algn="l">
              <a:lnSpc>
                <a:spcPct val="150000"/>
              </a:lnSpc>
              <a:spcBef>
                <a:spcPts val="1400"/>
              </a:spcBef>
              <a:spcAft>
                <a:spcPts val="0"/>
              </a:spcAft>
              <a:buClr>
                <a:srgbClr val="2A4F1C"/>
              </a:buClr>
              <a:buSzPts val="2800"/>
              <a:buFont typeface="Noto Sans Symbols"/>
              <a:buNone/>
            </a:pPr>
            <a:r>
              <a:t/>
            </a:r>
            <a:endParaRPr sz="2800">
              <a:solidFill>
                <a:srgbClr val="004B3A"/>
              </a:solidFill>
              <a:latin typeface="Arial"/>
              <a:ea typeface="Arial"/>
              <a:cs typeface="Arial"/>
              <a:sym typeface="Arial"/>
            </a:endParaRPr>
          </a:p>
          <a:p>
            <a:pPr indent="48260" lvl="0" marL="91440" rtl="0" algn="l">
              <a:lnSpc>
                <a:spcPct val="150000"/>
              </a:lnSpc>
              <a:spcBef>
                <a:spcPts val="1400"/>
              </a:spcBef>
              <a:spcAft>
                <a:spcPts val="0"/>
              </a:spcAft>
              <a:buClr>
                <a:schemeClr val="accent6"/>
              </a:buClr>
              <a:buSzPts val="2200"/>
              <a:buFont typeface="Arial"/>
              <a:buNone/>
            </a:pPr>
            <a:r>
              <a:t/>
            </a:r>
            <a:endParaRPr sz="2200">
              <a:solidFill>
                <a:srgbClr val="433C2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0"/>
          <p:cNvSpPr txBox="1"/>
          <p:nvPr/>
        </p:nvSpPr>
        <p:spPr>
          <a:xfrm>
            <a:off x="6502523" y="2414726"/>
            <a:ext cx="4378975" cy="9356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Dr. Marc Beutner</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Tel: +49 (0) 52 51 / 60 - 23 67</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Faks: +49 (0) 52 51 / 60 - 35 63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E-Mail: marc.beutner@uni-paderborn.de</a:t>
            </a:r>
            <a:endParaRPr b="0" i="0" sz="1400" u="none" cap="none" strike="noStrike">
              <a:solidFill>
                <a:srgbClr val="000000"/>
              </a:solidFill>
              <a:latin typeface="Arial"/>
              <a:ea typeface="Arial"/>
              <a:cs typeface="Arial"/>
              <a:sym typeface="Arial"/>
            </a:endParaRPr>
          </a:p>
        </p:txBody>
      </p:sp>
      <p:sp>
        <p:nvSpPr>
          <p:cNvPr id="429" name="Google Shape;429;p20"/>
          <p:cNvSpPr txBox="1"/>
          <p:nvPr/>
        </p:nvSpPr>
        <p:spPr>
          <a:xfrm>
            <a:off x="1192568" y="2414726"/>
            <a:ext cx="4496910" cy="147476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Paderborn Üniversitesi</a:t>
            </a:r>
            <a:endParaRPr b="0" i="0" sz="1400" u="none" cap="none" strike="noStrike">
              <a:solidFill>
                <a:srgbClr val="000000"/>
              </a:solidFill>
              <a:latin typeface="Arial"/>
              <a:ea typeface="Arial"/>
              <a:cs typeface="Arial"/>
              <a:sym typeface="Arial"/>
            </a:endParaRPr>
          </a:p>
          <a:p>
            <a:pPr indent="0" lvl="0" marL="0" marR="0" rtl="0" algn="l">
              <a:lnSpc>
                <a:spcPct val="99583"/>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Wirtschaftspädagogik Bölümü Lehrstuhl Wirtschaftspädagogik II Warburger Str. 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33098 Paderborn</a:t>
            </a:r>
            <a:endParaRPr b="0" i="0" sz="1400" u="none" cap="none" strike="noStrike">
              <a:solidFill>
                <a:srgbClr val="000000"/>
              </a:solidFill>
              <a:latin typeface="Arial"/>
              <a:ea typeface="Arial"/>
              <a:cs typeface="Arial"/>
              <a:sym typeface="Arial"/>
            </a:endParaRPr>
          </a:p>
          <a:p>
            <a:pPr indent="0" lvl="0" marL="0" marR="0" rtl="0" algn="l">
              <a:lnSpc>
                <a:spcPct val="106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http://www.upb.de/wipaed</a:t>
            </a:r>
            <a:endParaRPr b="1" i="0" sz="1600" u="none" cap="none" strike="noStrike">
              <a:solidFill>
                <a:schemeClr val="dk1"/>
              </a:solidFill>
              <a:latin typeface="Calibri"/>
              <a:ea typeface="Calibri"/>
              <a:cs typeface="Calibri"/>
              <a:sym typeface="Calibri"/>
            </a:endParaRPr>
          </a:p>
        </p:txBody>
      </p:sp>
      <p:sp>
        <p:nvSpPr>
          <p:cNvPr id="430" name="Google Shape;430;p20"/>
          <p:cNvSpPr/>
          <p:nvPr/>
        </p:nvSpPr>
        <p:spPr>
          <a:xfrm>
            <a:off x="1100251" y="1319669"/>
            <a:ext cx="165865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234E"/>
              </a:buClr>
              <a:buSzPts val="3600"/>
              <a:buFont typeface="Noto Sans Symbols"/>
              <a:buNone/>
            </a:pPr>
            <a:r>
              <a:rPr b="1" i="0" lang="de-DE" sz="3600" u="none" cap="none" strike="noStrike">
                <a:solidFill>
                  <a:srgbClr val="05234E"/>
                </a:solidFill>
                <a:latin typeface="Calibri"/>
                <a:ea typeface="Calibri"/>
                <a:cs typeface="Calibri"/>
                <a:sym typeface="Calibri"/>
              </a:rPr>
              <a:t>İletişim</a:t>
            </a:r>
            <a:endParaRPr b="1" i="0" sz="3600" u="none" cap="none" strike="noStrike">
              <a:solidFill>
                <a:srgbClr val="05234E"/>
              </a:solidFill>
              <a:latin typeface="Calibri"/>
              <a:ea typeface="Calibri"/>
              <a:cs typeface="Calibri"/>
              <a:sym typeface="Calibri"/>
            </a:endParaRPr>
          </a:p>
        </p:txBody>
      </p:sp>
      <p:sp>
        <p:nvSpPr>
          <p:cNvPr id="431" name="Google Shape;431;p20"/>
          <p:cNvSpPr/>
          <p:nvPr/>
        </p:nvSpPr>
        <p:spPr>
          <a:xfrm>
            <a:off x="0" y="4338215"/>
            <a:ext cx="12191999" cy="1073888"/>
          </a:xfrm>
          <a:prstGeom prst="rect">
            <a:avLst/>
          </a:prstGeom>
          <a:noFill/>
          <a:ln>
            <a:noFill/>
          </a:ln>
        </p:spPr>
        <p:txBody>
          <a:bodyPr anchorCtr="0" anchor="t" bIns="45700" lIns="91425" spcFirstLastPara="1" rIns="91425" wrap="square" tIns="45700">
            <a:normAutofit/>
          </a:bodyPr>
          <a:lstStyle/>
          <a:p>
            <a:pPr indent="-245745" lvl="0" marL="342900" marR="0" rtl="0" algn="l">
              <a:lnSpc>
                <a:spcPct val="87000"/>
              </a:lnSpc>
              <a:spcBef>
                <a:spcPts val="0"/>
              </a:spcBef>
              <a:spcAft>
                <a:spcPts val="0"/>
              </a:spcAft>
              <a:buClr>
                <a:schemeClr val="accent1"/>
              </a:buClr>
              <a:buSzPts val="1530"/>
              <a:buFont typeface="Noto Sans Symbols"/>
              <a:buNone/>
            </a:pPr>
            <a:r>
              <a:t/>
            </a:r>
            <a:endParaRPr b="0" i="0" sz="1530" u="none" cap="none" strike="noStrike">
              <a:solidFill>
                <a:srgbClr val="3F3F3F"/>
              </a:solidFill>
              <a:latin typeface="Calibri"/>
              <a:ea typeface="Calibri"/>
              <a:cs typeface="Calibri"/>
              <a:sym typeface="Calibri"/>
            </a:endParaRPr>
          </a:p>
          <a:p>
            <a:pPr indent="0" lvl="1" marL="457200" marR="0" rtl="0" algn="ctr">
              <a:lnSpc>
                <a:spcPct val="87000"/>
              </a:lnSpc>
              <a:spcBef>
                <a:spcPts val="1000"/>
              </a:spcBef>
              <a:spcAft>
                <a:spcPts val="0"/>
              </a:spcAft>
              <a:buClr>
                <a:schemeClr val="accent1"/>
              </a:buClr>
              <a:buSzPts val="2380"/>
              <a:buFont typeface="Noto Sans Symbols"/>
              <a:buNone/>
            </a:pPr>
            <a:r>
              <a:rPr b="1" i="0" lang="de-DE" sz="2380" u="none" cap="none" strike="noStrike">
                <a:solidFill>
                  <a:srgbClr val="3F3F3F"/>
                </a:solidFill>
                <a:latin typeface="Calibri"/>
                <a:ea typeface="Calibri"/>
                <a:cs typeface="Calibri"/>
                <a:sym typeface="Calibri"/>
              </a:rPr>
              <a:t>Katılımınız için teşekkür ederiz.</a:t>
            </a:r>
            <a:br>
              <a:rPr b="1" i="0" lang="de-DE" sz="2380" u="none" cap="none" strike="noStrike">
                <a:solidFill>
                  <a:srgbClr val="3F3F3F"/>
                </a:solidFill>
                <a:latin typeface="Calibri"/>
                <a:ea typeface="Calibri"/>
                <a:cs typeface="Calibri"/>
                <a:sym typeface="Calibri"/>
              </a:rPr>
            </a:br>
            <a:r>
              <a:rPr b="1" i="0" lang="de-DE" sz="2380" u="none" cap="none" strike="noStrike">
                <a:solidFill>
                  <a:srgbClr val="3F3F3F"/>
                </a:solidFill>
                <a:latin typeface="Calibri"/>
                <a:ea typeface="Calibri"/>
                <a:cs typeface="Calibri"/>
                <a:sym typeface="Calibri"/>
              </a:rPr>
              <a:t>Herhangi bir sorunuz var mı?</a:t>
            </a:r>
            <a:endParaRPr b="0" i="0" sz="1400" u="none" cap="none" strike="noStrike">
              <a:solidFill>
                <a:srgbClr val="000000"/>
              </a:solidFill>
              <a:latin typeface="Arial"/>
              <a:ea typeface="Arial"/>
              <a:cs typeface="Arial"/>
              <a:sym typeface="Arial"/>
            </a:endParaRPr>
          </a:p>
          <a:p>
            <a:pPr indent="0" lvl="2" marL="914400" marR="0" rtl="0" algn="l">
              <a:lnSpc>
                <a:spcPct val="87000"/>
              </a:lnSpc>
              <a:spcBef>
                <a:spcPts val="1000"/>
              </a:spcBef>
              <a:spcAft>
                <a:spcPts val="0"/>
              </a:spcAft>
              <a:buClr>
                <a:schemeClr val="accent1"/>
              </a:buClr>
              <a:buSzPts val="1190"/>
              <a:buFont typeface="Noto Sans Symbols"/>
              <a:buNone/>
            </a:pPr>
            <a:r>
              <a:t/>
            </a:r>
            <a:endParaRPr b="0" i="0" sz="1190" u="none" cap="none" strike="noStrike">
              <a:solidFill>
                <a:srgbClr val="3F3F3F"/>
              </a:solidFill>
              <a:latin typeface="Calibri"/>
              <a:ea typeface="Calibri"/>
              <a:cs typeface="Calibri"/>
              <a:sym typeface="Calibri"/>
            </a:endParaRPr>
          </a:p>
          <a:p>
            <a:pPr indent="-199390" lvl="1" marL="742950" marR="0" rtl="0" algn="l">
              <a:lnSpc>
                <a:spcPct val="87000"/>
              </a:lnSpc>
              <a:spcBef>
                <a:spcPts val="1000"/>
              </a:spcBef>
              <a:spcAft>
                <a:spcPts val="0"/>
              </a:spcAft>
              <a:buClr>
                <a:schemeClr val="accent1"/>
              </a:buClr>
              <a:buSzPts val="1360"/>
              <a:buFont typeface="Noto Sans Symbols"/>
              <a:buNone/>
            </a:pPr>
            <a:r>
              <a:t/>
            </a:r>
            <a:endParaRPr b="0" i="0" sz="136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Modüle genel bakış</a:t>
            </a:r>
            <a:endParaRPr/>
          </a:p>
        </p:txBody>
      </p:sp>
      <p:sp>
        <p:nvSpPr>
          <p:cNvPr id="245" name="Google Shape;245;p2"/>
          <p:cNvSpPr txBox="1"/>
          <p:nvPr/>
        </p:nvSpPr>
        <p:spPr>
          <a:xfrm>
            <a:off x="2566665" y="2242745"/>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Giriş</a:t>
            </a:r>
            <a:endParaRPr b="1" i="0" sz="3200" u="none" cap="none" strike="noStrike">
              <a:solidFill>
                <a:srgbClr val="3F3F3F"/>
              </a:solidFill>
              <a:latin typeface="Calibri"/>
              <a:ea typeface="Calibri"/>
              <a:cs typeface="Calibri"/>
              <a:sym typeface="Calibri"/>
            </a:endParaRPr>
          </a:p>
        </p:txBody>
      </p:sp>
      <p:sp>
        <p:nvSpPr>
          <p:cNvPr id="246" name="Google Shape;246;p2"/>
          <p:cNvSpPr txBox="1"/>
          <p:nvPr/>
        </p:nvSpPr>
        <p:spPr>
          <a:xfrm>
            <a:off x="5851075" y="2242720"/>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Örnek</a:t>
            </a:r>
            <a:endParaRPr b="1" i="0" sz="3200" u="none" cap="none" strike="noStrike">
              <a:solidFill>
                <a:srgbClr val="3F3F3F"/>
              </a:solidFill>
              <a:latin typeface="Calibri"/>
              <a:ea typeface="Calibri"/>
              <a:cs typeface="Calibri"/>
              <a:sym typeface="Calibri"/>
            </a:endParaRPr>
          </a:p>
        </p:txBody>
      </p:sp>
      <p:sp>
        <p:nvSpPr>
          <p:cNvPr id="247" name="Google Shape;247;p2"/>
          <p:cNvSpPr txBox="1"/>
          <p:nvPr/>
        </p:nvSpPr>
        <p:spPr>
          <a:xfrm>
            <a:off x="5728917" y="2547380"/>
            <a:ext cx="4039917"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200"/>
              </a:spcBef>
              <a:spcAft>
                <a:spcPts val="1600"/>
              </a:spcAft>
              <a:buClr>
                <a:srgbClr val="000000"/>
              </a:buClr>
              <a:buSzPts val="2000"/>
              <a:buFont typeface="Arial"/>
              <a:buNone/>
            </a:pPr>
            <a:r>
              <a:rPr b="0" i="0" lang="de-DE" sz="2000" u="none" cap="none" strike="noStrike">
                <a:solidFill>
                  <a:srgbClr val="004B3A"/>
                </a:solidFill>
                <a:latin typeface="Arial"/>
                <a:ea typeface="Arial"/>
                <a:cs typeface="Arial"/>
                <a:sym typeface="Arial"/>
              </a:rPr>
              <a:t>Yeşil girişimcilik kültürünün ekonomik, sürdürülebilirlik, sosyal ve toplumsal katkılar açısından önemi</a:t>
            </a:r>
            <a:endParaRPr b="0" i="0" sz="2000" u="none" cap="none" strike="noStrike">
              <a:solidFill>
                <a:srgbClr val="3F3F3F"/>
              </a:solidFill>
              <a:latin typeface="Calibri"/>
              <a:ea typeface="Calibri"/>
              <a:cs typeface="Calibri"/>
              <a:sym typeface="Calibri"/>
            </a:endParaRPr>
          </a:p>
        </p:txBody>
      </p:sp>
      <p:sp>
        <p:nvSpPr>
          <p:cNvPr id="248" name="Google Shape;248;p2"/>
          <p:cNvSpPr txBox="1"/>
          <p:nvPr/>
        </p:nvSpPr>
        <p:spPr>
          <a:xfrm>
            <a:off x="5851075" y="4115965"/>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Kendi Kendine Kontrol</a:t>
            </a:r>
            <a:endParaRPr b="1" i="0" sz="3200" u="none" cap="none" strike="noStrike">
              <a:solidFill>
                <a:srgbClr val="3F3F3F"/>
              </a:solidFill>
              <a:latin typeface="Calibri"/>
              <a:ea typeface="Calibri"/>
              <a:cs typeface="Calibri"/>
              <a:sym typeface="Calibri"/>
            </a:endParaRPr>
          </a:p>
        </p:txBody>
      </p:sp>
      <p:sp>
        <p:nvSpPr>
          <p:cNvPr id="249" name="Google Shape;249;p2"/>
          <p:cNvSpPr txBox="1"/>
          <p:nvPr/>
        </p:nvSpPr>
        <p:spPr>
          <a:xfrm>
            <a:off x="5851075" y="4403065"/>
            <a:ext cx="1917900"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1600"/>
              </a:spcAft>
              <a:buClr>
                <a:schemeClr val="accent1"/>
              </a:buClr>
              <a:buSzPts val="2000"/>
              <a:buFont typeface="Calibri"/>
              <a:buNone/>
            </a:pPr>
            <a:r>
              <a:rPr b="0" i="0" lang="de-DE" sz="2000" u="none" cap="none" strike="noStrike">
                <a:solidFill>
                  <a:srgbClr val="3F3F3F"/>
                </a:solidFill>
                <a:latin typeface="Calibri"/>
                <a:ea typeface="Calibri"/>
                <a:cs typeface="Calibri"/>
                <a:sym typeface="Calibri"/>
              </a:rPr>
              <a:t>Formlar-Quiz</a:t>
            </a:r>
            <a:endParaRPr b="0" i="0" sz="2000" u="none" cap="none" strike="noStrike">
              <a:solidFill>
                <a:srgbClr val="3F3F3F"/>
              </a:solidFill>
              <a:latin typeface="Calibri"/>
              <a:ea typeface="Calibri"/>
              <a:cs typeface="Calibri"/>
              <a:sym typeface="Calibri"/>
            </a:endParaRPr>
          </a:p>
        </p:txBody>
      </p:sp>
      <p:sp>
        <p:nvSpPr>
          <p:cNvPr id="250" name="Google Shape;250;p2"/>
          <p:cNvSpPr txBox="1"/>
          <p:nvPr/>
        </p:nvSpPr>
        <p:spPr>
          <a:xfrm>
            <a:off x="2338140" y="4115990"/>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Videolar</a:t>
            </a:r>
            <a:endParaRPr b="1" i="0" sz="3200" u="none" cap="none" strike="noStrike">
              <a:solidFill>
                <a:srgbClr val="3F3F3F"/>
              </a:solidFill>
              <a:latin typeface="Calibri"/>
              <a:ea typeface="Calibri"/>
              <a:cs typeface="Calibri"/>
              <a:sym typeface="Calibri"/>
            </a:endParaRPr>
          </a:p>
        </p:txBody>
      </p:sp>
      <p:sp>
        <p:nvSpPr>
          <p:cNvPr id="251" name="Google Shape;251;p2"/>
          <p:cNvSpPr txBox="1"/>
          <p:nvPr/>
        </p:nvSpPr>
        <p:spPr>
          <a:xfrm>
            <a:off x="1494844"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252" name="Google Shape;252;p2"/>
          <p:cNvSpPr txBox="1"/>
          <p:nvPr/>
        </p:nvSpPr>
        <p:spPr>
          <a:xfrm>
            <a:off x="8460740"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253" name="Google Shape;253;p2"/>
          <p:cNvSpPr txBox="1"/>
          <p:nvPr/>
        </p:nvSpPr>
        <p:spPr>
          <a:xfrm>
            <a:off x="1494844"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54" name="Google Shape;254;p2"/>
          <p:cNvSpPr txBox="1"/>
          <p:nvPr/>
        </p:nvSpPr>
        <p:spPr>
          <a:xfrm>
            <a:off x="8460740"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cxnSp>
        <p:nvCxnSpPr>
          <p:cNvPr id="255" name="Google Shape;255;p2"/>
          <p:cNvCxnSpPr/>
          <p:nvPr/>
        </p:nvCxnSpPr>
        <p:spPr>
          <a:xfrm rot="10800000">
            <a:off x="785170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6" name="Google Shape;256;p2"/>
          <p:cNvCxnSpPr/>
          <p:nvPr/>
        </p:nvCxnSpPr>
        <p:spPr>
          <a:xfrm rot="10800000">
            <a:off x="785170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7" name="Google Shape;257;p2"/>
          <p:cNvCxnSpPr/>
          <p:nvPr/>
        </p:nvCxnSpPr>
        <p:spPr>
          <a:xfrm rot="10800000">
            <a:off x="149724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8" name="Google Shape;258;p2"/>
          <p:cNvCxnSpPr/>
          <p:nvPr/>
        </p:nvCxnSpPr>
        <p:spPr>
          <a:xfrm rot="10800000">
            <a:off x="149724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9" name="Google Shape;259;p2"/>
          <p:cNvCxnSpPr/>
          <p:nvPr/>
        </p:nvCxnSpPr>
        <p:spPr>
          <a:xfrm>
            <a:off x="5639400" y="2381620"/>
            <a:ext cx="0" cy="2193300"/>
          </a:xfrm>
          <a:prstGeom prst="straightConnector1">
            <a:avLst/>
          </a:prstGeom>
          <a:noFill/>
          <a:ln cap="flat" cmpd="sng" w="19050">
            <a:solidFill>
              <a:schemeClr val="lt1"/>
            </a:solidFill>
            <a:prstDash val="solid"/>
            <a:round/>
            <a:headEnd len="sm" w="sm" type="none"/>
            <a:tailEnd len="sm" w="sm" type="none"/>
          </a:ln>
        </p:spPr>
      </p:cxnSp>
      <p:cxnSp>
        <p:nvCxnSpPr>
          <p:cNvPr id="260" name="Google Shape;260;p2"/>
          <p:cNvCxnSpPr/>
          <p:nvPr/>
        </p:nvCxnSpPr>
        <p:spPr>
          <a:xfrm>
            <a:off x="5471760" y="2529820"/>
            <a:ext cx="0" cy="2193300"/>
          </a:xfrm>
          <a:prstGeom prst="straightConnector1">
            <a:avLst/>
          </a:prstGeom>
          <a:noFill/>
          <a:ln cap="flat" cmpd="sng" w="19050">
            <a:solidFill>
              <a:schemeClr val="dk1"/>
            </a:solidFill>
            <a:prstDash val="solid"/>
            <a:round/>
            <a:headEnd len="sm" w="sm" type="none"/>
            <a:tailEnd len="sm" w="sm" type="none"/>
          </a:ln>
        </p:spPr>
      </p:cxnSp>
      <p:sp>
        <p:nvSpPr>
          <p:cNvPr id="261" name="Google Shape;261;p2"/>
          <p:cNvSpPr txBox="1"/>
          <p:nvPr/>
        </p:nvSpPr>
        <p:spPr>
          <a:xfrm>
            <a:off x="1264292" y="2664255"/>
            <a:ext cx="4039800" cy="64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None/>
            </a:pPr>
            <a:r>
              <a:rPr b="0" i="0" lang="de-DE" sz="2000" u="none" cap="none" strike="noStrike">
                <a:solidFill>
                  <a:srgbClr val="595959"/>
                </a:solidFill>
                <a:latin typeface="Calibri"/>
                <a:ea typeface="Calibri"/>
                <a:cs typeface="Calibri"/>
                <a:sym typeface="Calibri"/>
              </a:rPr>
              <a:t>Yeşil girişimcilik kültürü ve iş modelleri fikirleri</a:t>
            </a:r>
            <a:endParaRPr b="0" i="0" sz="2000" u="none" cap="none" strike="noStrike">
              <a:solidFill>
                <a:srgbClr val="59595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
          <p:cNvSpPr txBox="1"/>
          <p:nvPr>
            <p:ph type="ctrTitle"/>
          </p:nvPr>
        </p:nvSpPr>
        <p:spPr>
          <a:xfrm>
            <a:off x="1066800" y="3135077"/>
            <a:ext cx="10058400" cy="2705958"/>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br>
              <a:rPr lang="de-DE" sz="5400">
                <a:solidFill>
                  <a:srgbClr val="595959"/>
                </a:solidFill>
                <a:latin typeface="Calibri"/>
                <a:ea typeface="Calibri"/>
                <a:cs typeface="Calibri"/>
                <a:sym typeface="Calibri"/>
              </a:rPr>
            </a:br>
            <a:br>
              <a:rPr lang="de-DE" sz="5400">
                <a:solidFill>
                  <a:srgbClr val="595959"/>
                </a:solidFill>
                <a:latin typeface="Calibri"/>
                <a:ea typeface="Calibri"/>
                <a:cs typeface="Calibri"/>
                <a:sym typeface="Calibri"/>
              </a:rPr>
            </a:br>
            <a:br>
              <a:rPr lang="de-DE" sz="5400">
                <a:solidFill>
                  <a:srgbClr val="595959"/>
                </a:solidFill>
                <a:latin typeface="Calibri"/>
                <a:ea typeface="Calibri"/>
                <a:cs typeface="Calibri"/>
                <a:sym typeface="Calibri"/>
              </a:rPr>
            </a:br>
            <a:r>
              <a:rPr lang="de-DE" sz="5400">
                <a:solidFill>
                  <a:srgbClr val="595959"/>
                </a:solidFill>
                <a:latin typeface="Calibri"/>
                <a:ea typeface="Calibri"/>
                <a:cs typeface="Calibri"/>
                <a:sym typeface="Calibri"/>
              </a:rPr>
              <a:t>YEŞİL GİRİŞİMCİLİK KÜLTÜRÜ VE İŞ MODELLERİ FİKİRLERİ</a:t>
            </a:r>
            <a:br>
              <a:rPr lang="de-DE" sz="4800">
                <a:solidFill>
                  <a:srgbClr val="595959"/>
                </a:solidFill>
                <a:latin typeface="Calibri"/>
                <a:ea typeface="Calibri"/>
                <a:cs typeface="Calibri"/>
                <a:sym typeface="Calibri"/>
              </a:rPr>
            </a:br>
            <a:br>
              <a:rPr lang="de-DE" sz="4800">
                <a:solidFill>
                  <a:srgbClr val="3F762A"/>
                </a:solidFill>
              </a:rPr>
            </a:br>
            <a:br>
              <a:rPr lang="de-DE">
                <a:solidFill>
                  <a:srgbClr val="FFFF00"/>
                </a:solidFill>
              </a:rPr>
            </a:br>
            <a:r>
              <a:rPr lang="de-DE">
                <a:solidFill>
                  <a:srgbClr val="3F762A"/>
                </a:solidFill>
              </a:rPr>
              <a:t>Giriş</a:t>
            </a:r>
            <a:endParaRPr b="1">
              <a:solidFill>
                <a:srgbClr val="3F762A"/>
              </a:solidFill>
            </a:endParaRPr>
          </a:p>
        </p:txBody>
      </p:sp>
      <p:grpSp>
        <p:nvGrpSpPr>
          <p:cNvPr id="267" name="Google Shape;267;p3"/>
          <p:cNvGrpSpPr/>
          <p:nvPr/>
        </p:nvGrpSpPr>
        <p:grpSpPr>
          <a:xfrm>
            <a:off x="5557000" y="6273133"/>
            <a:ext cx="1078000" cy="122800"/>
            <a:chOff x="3570750" y="4704850"/>
            <a:chExt cx="808500" cy="92100"/>
          </a:xfrm>
        </p:grpSpPr>
        <p:sp>
          <p:nvSpPr>
            <p:cNvPr id="268" name="Google Shape;268;p3"/>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69" name="Google Shape;269;p3"/>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0" name="Google Shape;270;p3"/>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1" name="Google Shape;271;p3"/>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272" name="Google Shape;272;p3"/>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73" name="Google Shape;273;p3"/>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74" name="Google Shape;274;p3"/>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pic>
        <p:nvPicPr>
          <p:cNvPr descr="Bücher" id="275" name="Google Shape;275;p3"/>
          <p:cNvPicPr preferRelativeResize="0"/>
          <p:nvPr/>
        </p:nvPicPr>
        <p:blipFill rotWithShape="1">
          <a:blip r:embed="rId4">
            <a:alphaModFix/>
          </a:blip>
          <a:srcRect b="0" l="0" r="0" t="0"/>
          <a:stretch/>
        </p:blipFill>
        <p:spPr>
          <a:xfrm>
            <a:off x="8321380" y="2722482"/>
            <a:ext cx="2541336" cy="16201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
          <p:cNvSpPr txBox="1"/>
          <p:nvPr>
            <p:ph type="title"/>
          </p:nvPr>
        </p:nvSpPr>
        <p:spPr>
          <a:xfrm>
            <a:off x="606626" y="745931"/>
            <a:ext cx="10058400"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sz="3200">
                <a:solidFill>
                  <a:srgbClr val="004B3A"/>
                </a:solidFill>
              </a:rPr>
              <a:t>Yeşil girişimci, girişimci kimdir. Yeşil girişimci ve girişimcinin özelliklerini öğrenin</a:t>
            </a:r>
            <a:br>
              <a:rPr lang="de-DE" sz="3200">
                <a:solidFill>
                  <a:srgbClr val="004B3A"/>
                </a:solidFill>
              </a:rPr>
            </a:br>
            <a:endParaRPr/>
          </a:p>
        </p:txBody>
      </p:sp>
      <p:grpSp>
        <p:nvGrpSpPr>
          <p:cNvPr id="281" name="Google Shape;281;p5"/>
          <p:cNvGrpSpPr/>
          <p:nvPr/>
        </p:nvGrpSpPr>
        <p:grpSpPr>
          <a:xfrm>
            <a:off x="7022371" y="2415235"/>
            <a:ext cx="4089300" cy="1812686"/>
            <a:chOff x="3316100" y="2256385"/>
            <a:chExt cx="1451702" cy="972367"/>
          </a:xfrm>
        </p:grpSpPr>
        <p:sp>
          <p:nvSpPr>
            <p:cNvPr id="282" name="Google Shape;282;p5"/>
            <p:cNvSpPr txBox="1"/>
            <p:nvPr/>
          </p:nvSpPr>
          <p:spPr>
            <a:xfrm>
              <a:off x="3316102" y="2256385"/>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283" name="Google Shape;283;p5"/>
            <p:cNvSpPr txBox="1"/>
            <p:nvPr/>
          </p:nvSpPr>
          <p:spPr>
            <a:xfrm>
              <a:off x="3316100" y="2716352"/>
              <a:ext cx="14517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de-DE" sz="1100" u="none" cap="none" strike="noStrike">
                  <a:solidFill>
                    <a:srgbClr val="FFFFFF"/>
                  </a:solidFill>
                  <a:latin typeface="Roboto"/>
                  <a:ea typeface="Roboto"/>
                  <a:cs typeface="Roboto"/>
                  <a:sym typeface="Roboto"/>
                </a:rPr>
                <a:t>Lorem ipsum dolor sit amet, consectetur adipiscing elit, sed do eiusmod tempor.</a:t>
              </a:r>
              <a:endParaRPr b="0" i="0" sz="1500" u="none" cap="none" strike="noStrike">
                <a:solidFill>
                  <a:srgbClr val="FFFFFF"/>
                </a:solidFill>
                <a:latin typeface="Roboto"/>
                <a:ea typeface="Roboto"/>
                <a:cs typeface="Roboto"/>
                <a:sym typeface="Roboto"/>
              </a:endParaRPr>
            </a:p>
          </p:txBody>
        </p:sp>
      </p:grpSp>
      <p:sp>
        <p:nvSpPr>
          <p:cNvPr id="284" name="Google Shape;284;p5"/>
          <p:cNvSpPr txBox="1"/>
          <p:nvPr/>
        </p:nvSpPr>
        <p:spPr>
          <a:xfrm>
            <a:off x="1183100" y="1110338"/>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Yeşil Girişimci Kimdir?</a:t>
            </a:r>
            <a:endParaRPr b="1" i="0" sz="2100" u="none" cap="none" strike="noStrike">
              <a:solidFill>
                <a:schemeClr val="accent1"/>
              </a:solidFill>
              <a:latin typeface="Calibri"/>
              <a:ea typeface="Calibri"/>
              <a:cs typeface="Calibri"/>
              <a:sym typeface="Calibri"/>
            </a:endParaRPr>
          </a:p>
        </p:txBody>
      </p:sp>
      <p:sp>
        <p:nvSpPr>
          <p:cNvPr id="285" name="Google Shape;285;p5"/>
          <p:cNvSpPr txBox="1"/>
          <p:nvPr/>
        </p:nvSpPr>
        <p:spPr>
          <a:xfrm>
            <a:off x="882403" y="1526542"/>
            <a:ext cx="7153234" cy="1745348"/>
          </a:xfrm>
          <a:prstGeom prst="rect">
            <a:avLst/>
          </a:prstGeom>
          <a:noFill/>
          <a:ln>
            <a:noFill/>
          </a:ln>
        </p:spPr>
        <p:txBody>
          <a:bodyPr anchorCtr="0" anchor="t" bIns="91425" lIns="91425" spcFirstLastPara="1" rIns="91425" wrap="square" tIns="91425">
            <a:noAutofit/>
          </a:bodyPr>
          <a:lstStyle/>
          <a:p>
            <a:pPr indent="-171450" lvl="0" marL="323850" marR="0" rtl="0" algn="l">
              <a:lnSpc>
                <a:spcPct val="115000"/>
              </a:lnSpc>
              <a:spcBef>
                <a:spcPts val="1500"/>
              </a:spcBef>
              <a:spcAft>
                <a:spcPts val="0"/>
              </a:spcAft>
              <a:buClr>
                <a:srgbClr val="3F762A"/>
              </a:buClr>
              <a:buSzPts val="1200"/>
              <a:buFont typeface="Noto Sans Symbols"/>
              <a:buChar char="❑"/>
            </a:pPr>
            <a:r>
              <a:rPr b="0" i="0" lang="de-DE" sz="1800" u="none" cap="none" strike="noStrike">
                <a:solidFill>
                  <a:srgbClr val="374151"/>
                </a:solidFill>
                <a:latin typeface="Roboto"/>
                <a:ea typeface="Roboto"/>
                <a:cs typeface="Roboto"/>
                <a:sym typeface="Roboto"/>
              </a:rPr>
              <a:t>Yeşil girişimcilik, yeşil tasarım, yeşil süreçler ve sürdürülebilirliğe yaşam boyu bağlılık yoluyla sektörü dönüştürmek amacıyla bir sektörde iş kuran kişiler olarak tanımlanabilir. </a:t>
            </a:r>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
        <p:nvSpPr>
          <p:cNvPr id="286" name="Google Shape;286;p5"/>
          <p:cNvSpPr txBox="1"/>
          <p:nvPr/>
        </p:nvSpPr>
        <p:spPr>
          <a:xfrm>
            <a:off x="1080335" y="3454257"/>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Girişimci kimdir?</a:t>
            </a:r>
            <a:endParaRPr b="1" i="0" sz="2100" u="none" cap="none" strike="noStrike">
              <a:solidFill>
                <a:schemeClr val="accent1"/>
              </a:solidFill>
              <a:latin typeface="Calibri"/>
              <a:ea typeface="Calibri"/>
              <a:cs typeface="Calibri"/>
              <a:sym typeface="Calibri"/>
            </a:endParaRPr>
          </a:p>
        </p:txBody>
      </p:sp>
      <p:pic>
        <p:nvPicPr>
          <p:cNvPr id="287" name="Google Shape;287;p5"/>
          <p:cNvPicPr preferRelativeResize="0"/>
          <p:nvPr/>
        </p:nvPicPr>
        <p:blipFill rotWithShape="1">
          <a:blip r:embed="rId3">
            <a:alphaModFix/>
          </a:blip>
          <a:srcRect b="0" l="0" r="0" t="0"/>
          <a:stretch/>
        </p:blipFill>
        <p:spPr>
          <a:xfrm>
            <a:off x="5602029" y="-1282203"/>
            <a:ext cx="7448654" cy="7448654"/>
          </a:xfrm>
          <a:prstGeom prst="rect">
            <a:avLst/>
          </a:prstGeom>
          <a:noFill/>
          <a:ln>
            <a:noFill/>
          </a:ln>
        </p:spPr>
      </p:pic>
      <p:sp>
        <p:nvSpPr>
          <p:cNvPr id="288" name="Google Shape;288;p5"/>
          <p:cNvSpPr txBox="1"/>
          <p:nvPr/>
        </p:nvSpPr>
        <p:spPr>
          <a:xfrm>
            <a:off x="785420" y="3860324"/>
            <a:ext cx="7402616" cy="1745347"/>
          </a:xfrm>
          <a:prstGeom prst="rect">
            <a:avLst/>
          </a:prstGeom>
          <a:noFill/>
          <a:ln>
            <a:noFill/>
          </a:ln>
        </p:spPr>
        <p:txBody>
          <a:bodyPr anchorCtr="0" anchor="t" bIns="91425" lIns="91425" spcFirstLastPara="1" rIns="91425" wrap="square" tIns="91425">
            <a:noAutofit/>
          </a:bodyPr>
          <a:lstStyle/>
          <a:p>
            <a:pPr indent="-171450" lvl="0" marL="323850" marR="0" rtl="0" algn="l">
              <a:lnSpc>
                <a:spcPct val="115000"/>
              </a:lnSpc>
              <a:spcBef>
                <a:spcPts val="1500"/>
              </a:spcBef>
              <a:spcAft>
                <a:spcPts val="0"/>
              </a:spcAft>
              <a:buClr>
                <a:srgbClr val="3F762A"/>
              </a:buClr>
              <a:buSzPts val="1200"/>
              <a:buFont typeface="Noto Sans Symbols"/>
              <a:buChar char="❑"/>
            </a:pPr>
            <a:r>
              <a:rPr b="0" i="0" lang="de-DE" sz="1800" u="none" cap="none" strike="noStrike">
                <a:solidFill>
                  <a:srgbClr val="374151"/>
                </a:solidFill>
                <a:latin typeface="Roboto"/>
                <a:ea typeface="Roboto"/>
                <a:cs typeface="Roboto"/>
                <a:sym typeface="Roboto"/>
              </a:rPr>
              <a:t>Birey ve toplum için değer yaratan, ekonomik fırsatlara cevap veren veya ekonomik fırsatlar yaratan, yenilikleri ile ekonomik sistemde değişikliklere neden olan bireylerdir.</a:t>
            </a:r>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7"/>
          <p:cNvSpPr txBox="1"/>
          <p:nvPr>
            <p:ph type="title"/>
          </p:nvPr>
        </p:nvSpPr>
        <p:spPr>
          <a:xfrm>
            <a:off x="606626" y="745931"/>
            <a:ext cx="10058400"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sz="3200">
                <a:solidFill>
                  <a:srgbClr val="004B3A"/>
                </a:solidFill>
              </a:rPr>
              <a:t>Yeşil girişimci, girişimci kimdir. Yeşil girişimci ve girişimcinin özelliklerini öğrenin</a:t>
            </a:r>
            <a:br>
              <a:rPr lang="de-DE" sz="3200">
                <a:solidFill>
                  <a:srgbClr val="004B3A"/>
                </a:solidFill>
              </a:rPr>
            </a:br>
            <a:endParaRPr/>
          </a:p>
        </p:txBody>
      </p:sp>
      <p:sp>
        <p:nvSpPr>
          <p:cNvPr id="294" name="Google Shape;294;p7"/>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295" name="Google Shape;295;p7"/>
          <p:cNvSpPr txBox="1"/>
          <p:nvPr/>
        </p:nvSpPr>
        <p:spPr>
          <a:xfrm>
            <a:off x="1183100" y="1110338"/>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Yeşil Girişimci Özellikleri</a:t>
            </a:r>
            <a:endParaRPr b="1" i="0" sz="2100" u="none" cap="none" strike="noStrike">
              <a:solidFill>
                <a:schemeClr val="accent1"/>
              </a:solidFill>
              <a:latin typeface="Calibri"/>
              <a:ea typeface="Calibri"/>
              <a:cs typeface="Calibri"/>
              <a:sym typeface="Calibri"/>
            </a:endParaRPr>
          </a:p>
        </p:txBody>
      </p:sp>
      <p:sp>
        <p:nvSpPr>
          <p:cNvPr id="296" name="Google Shape;296;p7"/>
          <p:cNvSpPr txBox="1"/>
          <p:nvPr/>
        </p:nvSpPr>
        <p:spPr>
          <a:xfrm>
            <a:off x="871618" y="1749082"/>
            <a:ext cx="7153234"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Ekonomik Olarak Kârlı ve Çevreye Duyarlı Bir İş Modeli Geliştirir</a:t>
            </a:r>
            <a:endParaRPr b="1"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Sürdürülebilirlik Odaklı Büyüme Stratejileri Oluşturur </a:t>
            </a:r>
            <a:endParaRPr/>
          </a:p>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Sosyal Sorumluluk ve Topluma Katkı</a:t>
            </a:r>
            <a:endParaRPr b="1"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
        <p:nvSpPr>
          <p:cNvPr id="297" name="Google Shape;297;p7"/>
          <p:cNvSpPr txBox="1"/>
          <p:nvPr/>
        </p:nvSpPr>
        <p:spPr>
          <a:xfrm>
            <a:off x="1080335" y="3454257"/>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Girişimci Özellikleri</a:t>
            </a:r>
            <a:endParaRPr b="1" i="0" sz="2100" u="none" cap="none" strike="noStrike">
              <a:solidFill>
                <a:schemeClr val="accent1"/>
              </a:solidFill>
              <a:latin typeface="Calibri"/>
              <a:ea typeface="Calibri"/>
              <a:cs typeface="Calibri"/>
              <a:sym typeface="Calibri"/>
            </a:endParaRPr>
          </a:p>
        </p:txBody>
      </p:sp>
      <p:pic>
        <p:nvPicPr>
          <p:cNvPr id="298" name="Google Shape;298;p7"/>
          <p:cNvPicPr preferRelativeResize="0"/>
          <p:nvPr/>
        </p:nvPicPr>
        <p:blipFill rotWithShape="1">
          <a:blip r:embed="rId3">
            <a:alphaModFix/>
          </a:blip>
          <a:srcRect b="0" l="0" r="0" t="0"/>
          <a:stretch/>
        </p:blipFill>
        <p:spPr>
          <a:xfrm>
            <a:off x="7245927" y="1555396"/>
            <a:ext cx="4946073" cy="4946073"/>
          </a:xfrm>
          <a:prstGeom prst="rect">
            <a:avLst/>
          </a:prstGeom>
          <a:noFill/>
          <a:ln>
            <a:noFill/>
          </a:ln>
        </p:spPr>
      </p:pic>
      <p:sp>
        <p:nvSpPr>
          <p:cNvPr id="299" name="Google Shape;299;p7"/>
          <p:cNvSpPr txBox="1"/>
          <p:nvPr/>
        </p:nvSpPr>
        <p:spPr>
          <a:xfrm>
            <a:off x="871618" y="3944322"/>
            <a:ext cx="7153234"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Yenilikçilik ve Yaratıcılık </a:t>
            </a:r>
            <a:endParaRPr/>
          </a:p>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Risk Alma ve Bağımsızlık </a:t>
            </a:r>
            <a:endParaRPr/>
          </a:p>
          <a:p>
            <a:pPr indent="-285750" lvl="0" marL="735330" marR="0" rtl="0" algn="l">
              <a:lnSpc>
                <a:spcPct val="100000"/>
              </a:lnSpc>
              <a:spcBef>
                <a:spcPts val="1200"/>
              </a:spcBef>
              <a:spcAft>
                <a:spcPts val="0"/>
              </a:spcAft>
              <a:buClr>
                <a:srgbClr val="3F762A"/>
              </a:buClr>
              <a:buSzPts val="1980"/>
              <a:buFont typeface="Courier New"/>
              <a:buChar char="o"/>
            </a:pPr>
            <a:r>
              <a:rPr b="0" i="0" lang="de-DE" sz="1800" u="none" cap="none" strike="noStrike">
                <a:solidFill>
                  <a:srgbClr val="000000"/>
                </a:solidFill>
                <a:latin typeface="Calibri"/>
                <a:ea typeface="Calibri"/>
                <a:cs typeface="Calibri"/>
                <a:sym typeface="Calibri"/>
              </a:rPr>
              <a:t>Rekabetçilik ve Sürekli İyileştirme</a:t>
            </a:r>
            <a:endParaRPr/>
          </a:p>
          <a:p>
            <a:pPr indent="-160019" lvl="0" marL="735330" marR="0" rtl="0" algn="l">
              <a:lnSpc>
                <a:spcPct val="100000"/>
              </a:lnSpc>
              <a:spcBef>
                <a:spcPts val="1200"/>
              </a:spcBef>
              <a:spcAft>
                <a:spcPts val="0"/>
              </a:spcAft>
              <a:buClr>
                <a:srgbClr val="3F762A"/>
              </a:buClr>
              <a:buSzPts val="1980"/>
              <a:buFont typeface="Courier New"/>
              <a:buNone/>
            </a:pPr>
            <a:r>
              <a:t/>
            </a:r>
            <a:endParaRPr b="1"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8"/>
          <p:cNvSpPr txBox="1"/>
          <p:nvPr>
            <p:ph type="title"/>
          </p:nvPr>
        </p:nvSpPr>
        <p:spPr>
          <a:xfrm>
            <a:off x="950500" y="607363"/>
            <a:ext cx="10058400"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a:solidFill>
                  <a:srgbClr val="004B3A"/>
                </a:solidFill>
              </a:rPr>
              <a:t> Girişimci ve yeşil girişimci arasındaki temel farklar</a:t>
            </a:r>
            <a:br>
              <a:rPr b="1" lang="de-DE" sz="1800" u="sng">
                <a:solidFill>
                  <a:srgbClr val="000000"/>
                </a:solidFill>
                <a:latin typeface="Calibri"/>
                <a:ea typeface="Calibri"/>
                <a:cs typeface="Calibri"/>
                <a:sym typeface="Calibri"/>
              </a:rPr>
            </a:br>
            <a:endParaRPr/>
          </a:p>
        </p:txBody>
      </p:sp>
      <p:sp>
        <p:nvSpPr>
          <p:cNvPr id="305" name="Google Shape;305;p8"/>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06" name="Google Shape;306;p8"/>
          <p:cNvSpPr txBox="1"/>
          <p:nvPr/>
        </p:nvSpPr>
        <p:spPr>
          <a:xfrm>
            <a:off x="1183100" y="1110338"/>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chemeClr val="accent1"/>
              </a:solidFill>
              <a:latin typeface="Calibri"/>
              <a:ea typeface="Calibri"/>
              <a:cs typeface="Calibri"/>
              <a:sym typeface="Calibri"/>
            </a:endParaRPr>
          </a:p>
        </p:txBody>
      </p:sp>
      <p:graphicFrame>
        <p:nvGraphicFramePr>
          <p:cNvPr id="307" name="Google Shape;307;p8"/>
          <p:cNvGraphicFramePr/>
          <p:nvPr/>
        </p:nvGraphicFramePr>
        <p:xfrm>
          <a:off x="1" y="1110338"/>
          <a:ext cx="3000000" cy="3000000"/>
        </p:xfrm>
        <a:graphic>
          <a:graphicData uri="http://schemas.openxmlformats.org/drawingml/2006/table">
            <a:tbl>
              <a:tblPr bandRow="1" firstCol="1" firstRow="1">
                <a:noFill/>
                <a:tableStyleId>{5204CCA8-09BC-43D8-87F2-8D8CA086ECD6}</a:tableStyleId>
              </a:tblPr>
              <a:tblGrid>
                <a:gridCol w="2162700"/>
                <a:gridCol w="2325325"/>
                <a:gridCol w="4087925"/>
              </a:tblGrid>
              <a:tr h="581075">
                <a:tc>
                  <a:txBody>
                    <a:bodyPr/>
                    <a:lstStyle/>
                    <a:p>
                      <a:pPr indent="0" lvl="0" marL="0" marR="0" rtl="0" algn="ctr">
                        <a:lnSpc>
                          <a:spcPct val="100000"/>
                        </a:lnSpc>
                        <a:spcBef>
                          <a:spcPts val="0"/>
                        </a:spcBef>
                        <a:spcAft>
                          <a:spcPts val="0"/>
                        </a:spcAft>
                        <a:buNone/>
                      </a:pPr>
                      <a:r>
                        <a:rPr lang="de-DE" sz="2000" u="none" cap="none" strike="noStrike"/>
                        <a:t>Özellikler</a:t>
                      </a:r>
                      <a:endParaRPr sz="2800" u="none" cap="none" strike="noStrike">
                        <a:latin typeface="Calibri"/>
                        <a:ea typeface="Calibri"/>
                        <a:cs typeface="Calibri"/>
                        <a:sym typeface="Calibri"/>
                      </a:endParaRPr>
                    </a:p>
                  </a:txBody>
                  <a:tcPr marT="0" marB="0" marR="97550" marL="97550" anchor="ctr"/>
                </a:tc>
                <a:tc>
                  <a:txBody>
                    <a:bodyPr/>
                    <a:lstStyle/>
                    <a:p>
                      <a:pPr indent="0" lvl="0" marL="0" marR="0" rtl="0" algn="ctr">
                        <a:lnSpc>
                          <a:spcPct val="100000"/>
                        </a:lnSpc>
                        <a:spcBef>
                          <a:spcPts val="0"/>
                        </a:spcBef>
                        <a:spcAft>
                          <a:spcPts val="0"/>
                        </a:spcAft>
                        <a:buNone/>
                      </a:pPr>
                      <a:r>
                        <a:rPr lang="de-DE" sz="2000" u="none" cap="none" strike="noStrike"/>
                        <a:t>Girişimci</a:t>
                      </a:r>
                      <a:endParaRPr sz="2800" u="none" cap="none" strike="noStrike">
                        <a:latin typeface="Calibri"/>
                        <a:ea typeface="Calibri"/>
                        <a:cs typeface="Calibri"/>
                        <a:sym typeface="Calibri"/>
                      </a:endParaRPr>
                    </a:p>
                  </a:txBody>
                  <a:tcPr marT="0" marB="0" marR="97550" marL="97550" anchor="ctr"/>
                </a:tc>
                <a:tc>
                  <a:txBody>
                    <a:bodyPr/>
                    <a:lstStyle/>
                    <a:p>
                      <a:pPr indent="0" lvl="0" marL="0" marR="0" rtl="0" algn="ctr">
                        <a:lnSpc>
                          <a:spcPct val="100000"/>
                        </a:lnSpc>
                        <a:spcBef>
                          <a:spcPts val="0"/>
                        </a:spcBef>
                        <a:spcAft>
                          <a:spcPts val="0"/>
                        </a:spcAft>
                        <a:buNone/>
                      </a:pPr>
                      <a:r>
                        <a:rPr lang="de-DE" sz="2000" u="none" cap="none" strike="noStrike"/>
                        <a:t>Yeşil Girişimci</a:t>
                      </a:r>
                      <a:endParaRPr sz="2800" u="none" cap="none" strike="noStrike">
                        <a:latin typeface="Calibri"/>
                        <a:ea typeface="Calibri"/>
                        <a:cs typeface="Calibri"/>
                        <a:sym typeface="Calibri"/>
                      </a:endParaRPr>
                    </a:p>
                  </a:txBody>
                  <a:tcPr marT="0" marB="0" marR="97550" marL="97550" anchor="ctr"/>
                </a:tc>
              </a:tr>
              <a:tr h="1490375">
                <a:tc>
                  <a:txBody>
                    <a:bodyPr/>
                    <a:lstStyle/>
                    <a:p>
                      <a:pPr indent="0" lvl="0" marL="0" marR="0" rtl="0" algn="ctr">
                        <a:lnSpc>
                          <a:spcPct val="100000"/>
                        </a:lnSpc>
                        <a:spcBef>
                          <a:spcPts val="0"/>
                        </a:spcBef>
                        <a:spcAft>
                          <a:spcPts val="0"/>
                        </a:spcAft>
                        <a:buNone/>
                      </a:pPr>
                      <a:r>
                        <a:rPr lang="de-DE" sz="1300" u="none" cap="none" strike="noStrike"/>
                        <a:t>İş Modeli ve Amaç</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Kâr odaklı, inovasyon ve büyüme yoluyla pazarda rekabet avantajı elde etmeyi hedefler.</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Sadece ekonomik olarak kârlı değil, aynı zamanda çevreye duyarlı ve sosyal değer yaratan bir iş modeli oluşturmayı hedefler. Toplumun ihtiyaçlarını karşılarken daha iyi bir dünyaya ve yaşam alanlarına katkıda bulunur.</a:t>
                      </a:r>
                      <a:endParaRPr sz="1700" u="none" cap="none" strike="noStrike">
                        <a:latin typeface="Calibri"/>
                        <a:ea typeface="Calibri"/>
                        <a:cs typeface="Calibri"/>
                        <a:sym typeface="Calibri"/>
                      </a:endParaRPr>
                    </a:p>
                  </a:txBody>
                  <a:tcPr marT="0" marB="0" marR="97550" marL="97550" anchor="ctr"/>
                </a:tc>
              </a:tr>
              <a:tr h="1277475">
                <a:tc>
                  <a:txBody>
                    <a:bodyPr/>
                    <a:lstStyle/>
                    <a:p>
                      <a:pPr indent="0" lvl="0" marL="0" marR="0" rtl="0" algn="ctr">
                        <a:lnSpc>
                          <a:spcPct val="100000"/>
                        </a:lnSpc>
                        <a:spcBef>
                          <a:spcPts val="0"/>
                        </a:spcBef>
                        <a:spcAft>
                          <a:spcPts val="0"/>
                        </a:spcAft>
                        <a:buNone/>
                      </a:pPr>
                      <a:r>
                        <a:rPr lang="de-DE" sz="1300" u="none" cap="none" strike="noStrike"/>
                        <a:t>Sürdürülebilirlik ve Sosyal Konular</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Genellikle ekonomik getirilere öncelik vererek pazar fırsatlarını değerlendirir.</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Pazar fırsatlarını değerlendirirken sürdürülebilirliği ve sosyal sorunlara çözüm bulmayı önemli hedefler olarak görür. Kâr peşinde koşarken sosyal girişimci olarak hareket edebilir.</a:t>
                      </a:r>
                      <a:endParaRPr sz="1700" u="none" cap="none" strike="noStrike">
                        <a:latin typeface="Calibri"/>
                        <a:ea typeface="Calibri"/>
                        <a:cs typeface="Calibri"/>
                        <a:sym typeface="Calibri"/>
                      </a:endParaRPr>
                    </a:p>
                  </a:txBody>
                  <a:tcPr marT="0" marB="0" marR="97550" marL="97550" anchor="ctr"/>
                </a:tc>
              </a:tr>
              <a:tr h="1703300">
                <a:tc>
                  <a:txBody>
                    <a:bodyPr/>
                    <a:lstStyle/>
                    <a:p>
                      <a:pPr indent="0" lvl="0" marL="0" marR="0" rtl="0" algn="ctr">
                        <a:lnSpc>
                          <a:spcPct val="100000"/>
                        </a:lnSpc>
                        <a:spcBef>
                          <a:spcPts val="0"/>
                        </a:spcBef>
                        <a:spcAft>
                          <a:spcPts val="0"/>
                        </a:spcAft>
                        <a:buNone/>
                      </a:pPr>
                      <a:r>
                        <a:rPr lang="de-DE" sz="1300" u="none" cap="none" strike="noStrike"/>
                        <a:t>İnovasyon ve Pazara Katkı</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Yenilikçi çözümler sunarak pazarda rekabet edin.</a:t>
                      </a:r>
                      <a:endParaRPr sz="1700" u="none" cap="none" strike="noStrike">
                        <a:latin typeface="Calibri"/>
                        <a:ea typeface="Calibri"/>
                        <a:cs typeface="Calibri"/>
                        <a:sym typeface="Calibri"/>
                      </a:endParaRPr>
                    </a:p>
                  </a:txBody>
                  <a:tcPr marT="0" marB="0" marR="97550" marL="97550" anchor="ctr"/>
                </a:tc>
                <a:tc>
                  <a:txBody>
                    <a:bodyPr/>
                    <a:lstStyle/>
                    <a:p>
                      <a:pPr indent="0" lvl="0" marL="0" marR="0" rtl="0" algn="just">
                        <a:lnSpc>
                          <a:spcPct val="100000"/>
                        </a:lnSpc>
                        <a:spcBef>
                          <a:spcPts val="0"/>
                        </a:spcBef>
                        <a:spcAft>
                          <a:spcPts val="0"/>
                        </a:spcAft>
                        <a:buNone/>
                      </a:pPr>
                      <a:r>
                        <a:rPr lang="de-DE" sz="1300" u="none" cap="none" strike="noStrike"/>
                        <a:t>Çevresel değerleri somutlaştırırken yenilikçi çözümler sunar ve mevcut pazarlara meydan okur. Pazar ve finansal hedefleri çevresel performansla birleştiren iş konseptleri oluşturarak yeşil pazarların büyümesine ve genişlemesine katkıda bulunur.</a:t>
                      </a:r>
                      <a:endParaRPr sz="1700" u="none" cap="none" strike="noStrike">
                        <a:latin typeface="Calibri"/>
                        <a:ea typeface="Calibri"/>
                        <a:cs typeface="Calibri"/>
                        <a:sym typeface="Calibri"/>
                      </a:endParaRPr>
                    </a:p>
                  </a:txBody>
                  <a:tcPr marT="0" marB="0" marR="97550" marL="97550" anchor="ctr"/>
                </a:tc>
              </a:tr>
            </a:tbl>
          </a:graphicData>
        </a:graphic>
      </p:graphicFrame>
      <p:pic>
        <p:nvPicPr>
          <p:cNvPr id="308" name="Google Shape;308;p8"/>
          <p:cNvPicPr preferRelativeResize="0"/>
          <p:nvPr/>
        </p:nvPicPr>
        <p:blipFill rotWithShape="1">
          <a:blip r:embed="rId3">
            <a:alphaModFix/>
          </a:blip>
          <a:srcRect b="0" l="0" r="0" t="0"/>
          <a:stretch/>
        </p:blipFill>
        <p:spPr>
          <a:xfrm>
            <a:off x="8575963" y="2119746"/>
            <a:ext cx="3622631" cy="404281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9"/>
          <p:cNvSpPr txBox="1"/>
          <p:nvPr>
            <p:ph type="title"/>
          </p:nvPr>
        </p:nvSpPr>
        <p:spPr>
          <a:xfrm>
            <a:off x="556298" y="425081"/>
            <a:ext cx="10505045"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sz="3200">
                <a:solidFill>
                  <a:srgbClr val="004B3A"/>
                </a:solidFill>
              </a:rPr>
              <a:t>Yeşil bir girişimcilik kültürünün geliştirilmesi ve yansıtılması </a:t>
            </a:r>
            <a:endParaRPr/>
          </a:p>
        </p:txBody>
      </p:sp>
      <p:sp>
        <p:nvSpPr>
          <p:cNvPr id="314" name="Google Shape;314;p9"/>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15" name="Google Shape;315;p9"/>
          <p:cNvSpPr txBox="1"/>
          <p:nvPr/>
        </p:nvSpPr>
        <p:spPr>
          <a:xfrm>
            <a:off x="989462" y="1376336"/>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Gelecek için Yeşil Kültür</a:t>
            </a:r>
            <a:endParaRPr/>
          </a:p>
        </p:txBody>
      </p:sp>
      <p:sp>
        <p:nvSpPr>
          <p:cNvPr id="316" name="Google Shape;316;p9"/>
          <p:cNvSpPr txBox="1"/>
          <p:nvPr/>
        </p:nvSpPr>
        <p:spPr>
          <a:xfrm>
            <a:off x="1266553" y="2145552"/>
            <a:ext cx="6990756" cy="389884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Çalışma ortamında yeşil bir kültürün teşvik edilmesi, çalışanların şirkete olan bağlılığını güçlendirebilir ve şirketin sürdürülebilir bir marka olarak algılanmasına katkıda bulunabilir. Yeşil kültürün benimsenmesi, çalışanların bağlılığını artıran ve kişisel yaşamlarına olumlu yansımaları olan bağlılık geliştirme araçları ve etkinlikleri aracılığıyla gerçekleştirilebilir.</a:t>
            </a:r>
            <a:endParaRPr/>
          </a:p>
          <a:p>
            <a:pPr indent="0" lvl="0" marL="0" marR="0" rtl="0" algn="l">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Çalışanlar arasında yeşil değerlere bağlı ve işyerinde bu kültürü benimsemiş şirketlere yönelme eğilimi giderek artmaktadır.</a:t>
            </a:r>
            <a:endParaRPr/>
          </a:p>
          <a:p>
            <a:pPr indent="0" lvl="0" marL="449580" marR="0" rtl="0" algn="l">
              <a:lnSpc>
                <a:spcPct val="100000"/>
              </a:lnSpc>
              <a:spcBef>
                <a:spcPts val="1200"/>
              </a:spcBef>
              <a:spcAft>
                <a:spcPts val="0"/>
              </a:spcAft>
              <a:buNone/>
            </a:pPr>
            <a:r>
              <a:t/>
            </a:r>
            <a:endParaRPr b="1"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de-DE" sz="18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pic>
        <p:nvPicPr>
          <p:cNvPr id="317" name="Google Shape;317;p9"/>
          <p:cNvPicPr preferRelativeResize="0"/>
          <p:nvPr/>
        </p:nvPicPr>
        <p:blipFill rotWithShape="1">
          <a:blip r:embed="rId3">
            <a:alphaModFix/>
          </a:blip>
          <a:srcRect b="0" l="0" r="0" t="0"/>
          <a:stretch/>
        </p:blipFill>
        <p:spPr>
          <a:xfrm>
            <a:off x="6345380" y="-186152"/>
            <a:ext cx="7127282" cy="712728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1"/>
          <p:cNvSpPr txBox="1"/>
          <p:nvPr>
            <p:ph type="title"/>
          </p:nvPr>
        </p:nvSpPr>
        <p:spPr>
          <a:xfrm>
            <a:off x="606626" y="745931"/>
            <a:ext cx="10058400" cy="823740"/>
          </a:xfrm>
          <a:prstGeom prst="rect">
            <a:avLst/>
          </a:prstGeom>
          <a:noFill/>
          <a:ln>
            <a:noFill/>
          </a:ln>
        </p:spPr>
        <p:txBody>
          <a:bodyPr anchorCtr="0" anchor="b" bIns="45700" lIns="91425" spcFirstLastPara="1" rIns="91425" wrap="square" tIns="45700">
            <a:normAutofit fontScale="90000"/>
          </a:bodyPr>
          <a:lstStyle/>
          <a:p>
            <a:pPr indent="0" lvl="0" marL="144000" rtl="0" algn="l">
              <a:lnSpc>
                <a:spcPct val="100000"/>
              </a:lnSpc>
              <a:spcBef>
                <a:spcPts val="800"/>
              </a:spcBef>
              <a:spcAft>
                <a:spcPts val="0"/>
              </a:spcAft>
              <a:buClr>
                <a:srgbClr val="2A4F1C"/>
              </a:buClr>
              <a:buSzPct val="90277"/>
              <a:buNone/>
            </a:pPr>
            <a:r>
              <a:rPr lang="de-DE" sz="3200">
                <a:solidFill>
                  <a:srgbClr val="004B3A"/>
                </a:solidFill>
              </a:rPr>
              <a:t>Yeşil girişimci, girişimci kimdir. Yeşil girişimci ve girişimcinin özelliklerini öğrenin</a:t>
            </a:r>
            <a:br>
              <a:rPr lang="de-DE" sz="3200">
                <a:solidFill>
                  <a:srgbClr val="004B3A"/>
                </a:solidFill>
              </a:rPr>
            </a:br>
            <a:endParaRPr/>
          </a:p>
        </p:txBody>
      </p:sp>
      <p:sp>
        <p:nvSpPr>
          <p:cNvPr id="323" name="Google Shape;323;p11"/>
          <p:cNvSpPr txBox="1"/>
          <p:nvPr/>
        </p:nvSpPr>
        <p:spPr>
          <a:xfrm>
            <a:off x="7022377" y="2415235"/>
            <a:ext cx="4089294" cy="85734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324" name="Google Shape;324;p11"/>
          <p:cNvSpPr txBox="1"/>
          <p:nvPr/>
        </p:nvSpPr>
        <p:spPr>
          <a:xfrm>
            <a:off x="1173441" y="1248821"/>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de-DE" sz="2100" u="none" cap="none" strike="noStrike">
                <a:solidFill>
                  <a:schemeClr val="accent1"/>
                </a:solidFill>
                <a:latin typeface="Calibri"/>
                <a:ea typeface="Calibri"/>
                <a:cs typeface="Calibri"/>
                <a:sym typeface="Calibri"/>
              </a:rPr>
              <a:t>Gelecek için Yeşil Kültür</a:t>
            </a:r>
            <a:endParaRPr/>
          </a:p>
        </p:txBody>
      </p:sp>
      <p:sp>
        <p:nvSpPr>
          <p:cNvPr id="325" name="Google Shape;325;p11"/>
          <p:cNvSpPr txBox="1"/>
          <p:nvPr/>
        </p:nvSpPr>
        <p:spPr>
          <a:xfrm>
            <a:off x="1173441" y="1934078"/>
            <a:ext cx="9845118" cy="174534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500"/>
              </a:spcBef>
              <a:spcAft>
                <a:spcPts val="0"/>
              </a:spcAft>
              <a:buClr>
                <a:srgbClr val="000000"/>
              </a:buClr>
              <a:buSzPts val="3200"/>
              <a:buFont typeface="Arial"/>
              <a:buNone/>
            </a:pPr>
            <a:r>
              <a:t/>
            </a:r>
            <a:endParaRPr b="0" i="0" sz="3200" u="none" cap="none" strike="noStrike">
              <a:solidFill>
                <a:srgbClr val="3F3F3F"/>
              </a:solidFill>
              <a:latin typeface="Calibri"/>
              <a:ea typeface="Calibri"/>
              <a:cs typeface="Calibri"/>
              <a:sym typeface="Calibri"/>
            </a:endParaRPr>
          </a:p>
        </p:txBody>
      </p:sp>
      <p:sp>
        <p:nvSpPr>
          <p:cNvPr id="326" name="Google Shape;326;p11"/>
          <p:cNvSpPr txBox="1"/>
          <p:nvPr/>
        </p:nvSpPr>
        <p:spPr>
          <a:xfrm>
            <a:off x="712045" y="2039356"/>
            <a:ext cx="7153234" cy="1745348"/>
          </a:xfrm>
          <a:prstGeom prst="rect">
            <a:avLst/>
          </a:prstGeom>
          <a:noFill/>
          <a:ln>
            <a:noFill/>
          </a:ln>
        </p:spPr>
        <p:txBody>
          <a:bodyPr anchorCtr="0" anchor="t" bIns="91425" lIns="91425" spcFirstLastPara="1" rIns="91425" wrap="square" tIns="91425">
            <a:noAutofit/>
          </a:bodyPr>
          <a:lstStyle/>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Tüm çalışanları sürdürülebilirlik ve şirket hedefleri konusunda eğitmek</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Önerileri ve gözlemleri teşvik edin</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Toplantıları planlayın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Sağlıklı İletişim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285750" lvl="0" marL="735330" marR="0" rtl="0" algn="l">
              <a:lnSpc>
                <a:spcPct val="100000"/>
              </a:lnSpc>
              <a:spcBef>
                <a:spcPts val="200"/>
              </a:spcBef>
              <a:spcAft>
                <a:spcPts val="0"/>
              </a:spcAft>
              <a:buClr>
                <a:srgbClr val="000000"/>
              </a:buClr>
              <a:buSzPts val="1800"/>
              <a:buFont typeface="Courier New"/>
              <a:buChar char="o"/>
            </a:pPr>
            <a:r>
              <a:rPr b="1" i="0" lang="de-DE" sz="1800" u="none" cap="none" strike="noStrike">
                <a:solidFill>
                  <a:srgbClr val="000000"/>
                </a:solidFill>
                <a:latin typeface="Calibri"/>
                <a:ea typeface="Calibri"/>
                <a:cs typeface="Calibri"/>
                <a:sym typeface="Calibri"/>
              </a:rPr>
              <a:t>Katılımı Artırın</a:t>
            </a:r>
            <a:endParaRPr/>
          </a:p>
          <a:p>
            <a:pPr indent="-254000" lvl="0" marL="457200" marR="0" rtl="0" algn="l">
              <a:lnSpc>
                <a:spcPct val="100000"/>
              </a:lnSpc>
              <a:spcBef>
                <a:spcPts val="1500"/>
              </a:spcBef>
              <a:spcAft>
                <a:spcPts val="0"/>
              </a:spcAft>
              <a:buClr>
                <a:srgbClr val="000000"/>
              </a:buClr>
              <a:buSzPts val="3200"/>
              <a:buFont typeface="Courier New"/>
              <a:buNone/>
            </a:pPr>
            <a:r>
              <a:t/>
            </a:r>
            <a:endParaRPr b="0" i="0" sz="3200" u="none" cap="none" strike="noStrike">
              <a:solidFill>
                <a:srgbClr val="3F3F3F"/>
              </a:solidFill>
              <a:latin typeface="Calibri"/>
              <a:ea typeface="Calibri"/>
              <a:cs typeface="Calibri"/>
              <a:sym typeface="Calibri"/>
            </a:endParaRPr>
          </a:p>
        </p:txBody>
      </p:sp>
      <p:pic>
        <p:nvPicPr>
          <p:cNvPr id="327" name="Google Shape;327;p11"/>
          <p:cNvPicPr preferRelativeResize="0"/>
          <p:nvPr/>
        </p:nvPicPr>
        <p:blipFill rotWithShape="1">
          <a:blip r:embed="rId3">
            <a:alphaModFix/>
          </a:blip>
          <a:srcRect b="0" l="0" r="0" t="0"/>
          <a:stretch/>
        </p:blipFill>
        <p:spPr>
          <a:xfrm>
            <a:off x="5334000" y="-745931"/>
            <a:ext cx="685800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2020-11-17T09:39:06.0000000Z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