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514843"/>
                </a:solidFill>
                <a:latin typeface="Arial"/>
                <a:ea typeface="Arial"/>
                <a:cs typeface="Arial"/>
                <a:sym typeface="Arial"/>
              </a:rPr>
              <a:t>‹#›</a:t>
            </a:fld>
            <a:endParaRPr sz="1200" b="0" i="0" u="none" strike="noStrike" cap="none">
              <a:solidFill>
                <a:srgbClr val="514843"/>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95" name="Google Shape;1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217" name="Google Shape;2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rgbClr val="514843"/>
              </a:solidFill>
              <a:latin typeface="Arial"/>
              <a:ea typeface="Arial"/>
              <a:cs typeface="Arial"/>
              <a:sym typeface="Arial"/>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93"/>
        <p:cNvGrpSpPr/>
        <p:nvPr/>
      </p:nvGrpSpPr>
      <p:grpSpPr>
        <a:xfrm>
          <a:off x="0" y="0"/>
          <a:ext cx="0" cy="0"/>
          <a:chOff x="0" y="0"/>
          <a:chExt cx="0" cy="0"/>
        </a:xfrm>
      </p:grpSpPr>
      <p:sp>
        <p:nvSpPr>
          <p:cNvPr id="94" name="Google Shape;94;p11"/>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1"/>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11"/>
          <p:cNvPicPr preferRelativeResize="0"/>
          <p:nvPr/>
        </p:nvPicPr>
        <p:blipFill rotWithShape="1">
          <a:blip r:embed="rId2">
            <a:alphaModFix/>
          </a:blip>
          <a:srcRect/>
          <a:stretch/>
        </p:blipFill>
        <p:spPr>
          <a:xfrm>
            <a:off x="104775" y="6281738"/>
            <a:ext cx="1062038" cy="400050"/>
          </a:xfrm>
          <a:prstGeom prst="rect">
            <a:avLst/>
          </a:prstGeom>
          <a:noFill/>
          <a:ln>
            <a:noFill/>
          </a:ln>
        </p:spPr>
      </p:pic>
      <p:pic>
        <p:nvPicPr>
          <p:cNvPr id="97" name="Google Shape;97;p11"/>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98" name="Google Shape;98;p11"/>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FFFFF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sp>
        <p:nvSpPr>
          <p:cNvPr id="99" name="Google Shape;99;p11"/>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t>
            </a:r>
            <a:fld id="{00000000-1234-1234-1234-123412341234}" type="slidenum">
              <a:rPr lang="en-GB" sz="1800" b="1" i="0" u="none" strike="noStrike" cap="none">
                <a:solidFill>
                  <a:srgbClr val="000000"/>
                </a:solidFill>
                <a:latin typeface="Calibri"/>
                <a:ea typeface="Calibri"/>
                <a:cs typeface="Calibri"/>
                <a:sym typeface="Calibri"/>
              </a:rPr>
              <a:t>‹#›</a:t>
            </a:fld>
            <a:r>
              <a:rPr lang="en-GB" sz="18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00" name="Google Shape;100;p11"/>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101" name="Google Shape;101;p11"/>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1"/>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11"/>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1"/>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5"/>
        <p:cNvGrpSpPr/>
        <p:nvPr/>
      </p:nvGrpSpPr>
      <p:grpSpPr>
        <a:xfrm>
          <a:off x="0" y="0"/>
          <a:ext cx="0" cy="0"/>
          <a:chOff x="0" y="0"/>
          <a:chExt cx="0" cy="0"/>
        </a:xfrm>
      </p:grpSpPr>
      <p:sp>
        <p:nvSpPr>
          <p:cNvPr id="26" name="Google Shape;26;p3"/>
          <p:cNvSpPr/>
          <p:nvPr/>
        </p:nvSpPr>
        <p:spPr>
          <a:xfrm>
            <a:off x="0" y="0"/>
            <a:ext cx="4051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p:nvPr/>
        </p:nvSpPr>
        <p:spPr>
          <a:xfrm>
            <a:off x="4040188" y="0"/>
            <a:ext cx="635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3"/>
          <p:cNvPicPr preferRelativeResize="0"/>
          <p:nvPr/>
        </p:nvPicPr>
        <p:blipFill rotWithShape="1">
          <a:blip r:embed="rId2">
            <a:alphaModFix/>
          </a:blip>
          <a:srcRect/>
          <a:stretch/>
        </p:blipFill>
        <p:spPr>
          <a:xfrm>
            <a:off x="0" y="6424613"/>
            <a:ext cx="1062038" cy="400050"/>
          </a:xfrm>
          <a:prstGeom prst="rect">
            <a:avLst/>
          </a:prstGeom>
          <a:noFill/>
          <a:ln>
            <a:noFill/>
          </a:ln>
        </p:spPr>
      </p:pic>
      <p:sp>
        <p:nvSpPr>
          <p:cNvPr id="29" name="Google Shape;29;p3"/>
          <p:cNvSpPr txBox="1"/>
          <p:nvPr/>
        </p:nvSpPr>
        <p:spPr>
          <a:xfrm>
            <a:off x="4702175" y="6424613"/>
            <a:ext cx="5014913" cy="819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900"/>
              <a:buFont typeface="Noto Sans Symbols"/>
              <a:buNone/>
            </a:pPr>
            <a:r>
              <a:rPr lang="en-GB"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0" name="Google Shape;30;p3"/>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31" name="Google Shape;31;p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4" name="Google Shape;34;p3"/>
          <p:cNvSpPr txBox="1">
            <a:spLocks noGrp="1"/>
          </p:cNvSpPr>
          <p:nvPr>
            <p:ph type="dt" idx="10"/>
          </p:nvPr>
        </p:nvSpPr>
        <p:spPr>
          <a:xfrm>
            <a:off x="465138" y="6459538"/>
            <a:ext cx="261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4800600" y="6459538"/>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455F5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4"/>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5"/>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5"/>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 name="Google Shape;44;p5"/>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45" name="Google Shape;45;p5"/>
          <p:cNvPicPr preferRelativeResize="0"/>
          <p:nvPr/>
        </p:nvPicPr>
        <p:blipFill rotWithShape="1">
          <a:blip r:embed="rId2">
            <a:alphaModFix/>
          </a:blip>
          <a:srcRect/>
          <a:stretch/>
        </p:blipFill>
        <p:spPr>
          <a:xfrm>
            <a:off x="10099675" y="6267450"/>
            <a:ext cx="1987550" cy="566738"/>
          </a:xfrm>
          <a:prstGeom prst="rect">
            <a:avLst/>
          </a:prstGeom>
          <a:noFill/>
          <a:ln>
            <a:noFill/>
          </a:ln>
        </p:spPr>
      </p:pic>
      <p:sp>
        <p:nvSpPr>
          <p:cNvPr id="46" name="Google Shape;46;p5"/>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FFFFF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pic>
        <p:nvPicPr>
          <p:cNvPr id="47" name="Google Shape;47;p5"/>
          <p:cNvPicPr preferRelativeResize="0"/>
          <p:nvPr/>
        </p:nvPicPr>
        <p:blipFill rotWithShape="1">
          <a:blip r:embed="rId3">
            <a:alphaModFix/>
          </a:blip>
          <a:srcRect/>
          <a:stretch/>
        </p:blipFill>
        <p:spPr>
          <a:xfrm>
            <a:off x="104775" y="6281738"/>
            <a:ext cx="1062038" cy="400050"/>
          </a:xfrm>
          <a:prstGeom prst="rect">
            <a:avLst/>
          </a:prstGeom>
          <a:noFill/>
          <a:ln>
            <a:noFill/>
          </a:ln>
        </p:spPr>
      </p:pic>
      <p:pic>
        <p:nvPicPr>
          <p:cNvPr id="48" name="Google Shape;48;p5"/>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49" name="Google Shape;49;p5"/>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51" name="Google Shape;51;p5"/>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52"/>
        <p:cNvGrpSpPr/>
        <p:nvPr/>
      </p:nvGrpSpPr>
      <p:grpSpPr>
        <a:xfrm>
          <a:off x="0" y="0"/>
          <a:ext cx="0" cy="0"/>
          <a:chOff x="0" y="0"/>
          <a:chExt cx="0" cy="0"/>
        </a:xfrm>
      </p:grpSpPr>
      <p:sp>
        <p:nvSpPr>
          <p:cNvPr id="53" name="Google Shape;53;p6"/>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6"/>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6"/>
          <p:cNvPicPr preferRelativeResize="0"/>
          <p:nvPr/>
        </p:nvPicPr>
        <p:blipFill rotWithShape="1">
          <a:blip r:embed="rId2">
            <a:alphaModFix/>
          </a:blip>
          <a:srcRect/>
          <a:stretch/>
        </p:blipFill>
        <p:spPr>
          <a:xfrm>
            <a:off x="104775" y="6281738"/>
            <a:ext cx="1062038" cy="400050"/>
          </a:xfrm>
          <a:prstGeom prst="rect">
            <a:avLst/>
          </a:prstGeom>
          <a:noFill/>
          <a:ln>
            <a:noFill/>
          </a:ln>
        </p:spPr>
      </p:pic>
      <p:cxnSp>
        <p:nvCxnSpPr>
          <p:cNvPr id="56" name="Google Shape;56;p6"/>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57" name="Google Shape;57;p6"/>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58" name="Google Shape;58;p6"/>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FFFFF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pic>
        <p:nvPicPr>
          <p:cNvPr id="59" name="Google Shape;59;p6"/>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60" name="Google Shape;60;p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2" name="Google Shape;62;p6"/>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7"/>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7"/>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3" name="Google Shape;73;p8"/>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8"/>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5" name="Google Shape;75;p8"/>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8"/>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78"/>
        <p:cNvGrpSpPr/>
        <p:nvPr/>
      </p:nvGrpSpPr>
      <p:grpSpPr>
        <a:xfrm>
          <a:off x="0" y="0"/>
          <a:ext cx="0" cy="0"/>
          <a:chOff x="0" y="0"/>
          <a:chExt cx="0" cy="0"/>
        </a:xfrm>
      </p:grpSpPr>
      <p:sp>
        <p:nvSpPr>
          <p:cNvPr id="79" name="Google Shape;79;p9"/>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9"/>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9"/>
          <p:cNvPicPr preferRelativeResize="0"/>
          <p:nvPr/>
        </p:nvPicPr>
        <p:blipFill rotWithShape="1">
          <a:blip r:embed="rId2">
            <a:alphaModFix/>
          </a:blip>
          <a:srcRect/>
          <a:stretch/>
        </p:blipFill>
        <p:spPr>
          <a:xfrm>
            <a:off x="104775" y="6281738"/>
            <a:ext cx="1062038" cy="400050"/>
          </a:xfrm>
          <a:prstGeom prst="rect">
            <a:avLst/>
          </a:prstGeom>
          <a:noFill/>
          <a:ln>
            <a:noFill/>
          </a:ln>
        </p:spPr>
      </p:pic>
      <p:pic>
        <p:nvPicPr>
          <p:cNvPr id="82" name="Google Shape;82;p9"/>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83" name="Google Shape;83;p9"/>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FFFFF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sp>
        <p:nvSpPr>
          <p:cNvPr id="84" name="Google Shape;84;p9"/>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t>
            </a:r>
            <a:fld id="{00000000-1234-1234-1234-123412341234}" type="slidenum">
              <a:rPr lang="en-GB" sz="1800" b="1" i="0" u="none" strike="noStrike" cap="none">
                <a:solidFill>
                  <a:srgbClr val="000000"/>
                </a:solidFill>
                <a:latin typeface="Calibri"/>
                <a:ea typeface="Calibri"/>
                <a:cs typeface="Calibri"/>
                <a:sym typeface="Calibri"/>
              </a:rPr>
              <a:t>‹#›</a:t>
            </a:fld>
            <a:r>
              <a:rPr lang="en-GB" sz="18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85" name="Google Shape;85;p9"/>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86" name="Google Shape;86;p9"/>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9"/>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0"/>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1" name="Google Shape;91;p10"/>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0"/>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txBox="1">
            <a:spLocks noGrp="1"/>
          </p:cNvSpPr>
          <p:nvPr>
            <p:ph type="title"/>
          </p:nvPr>
        </p:nvSpPr>
        <p:spPr>
          <a:xfrm>
            <a:off x="1096963" y="287338"/>
            <a:ext cx="10058400" cy="8223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1096963" y="1492250"/>
            <a:ext cx="10058400" cy="43767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6" name="Google Shape;16;p1"/>
          <p:cNvPicPr preferRelativeResize="0"/>
          <p:nvPr/>
        </p:nvPicPr>
        <p:blipFill rotWithShape="1">
          <a:blip r:embed="rId12">
            <a:alphaModFix/>
          </a:blip>
          <a:srcRect/>
          <a:stretch/>
        </p:blipFill>
        <p:spPr>
          <a:xfrm>
            <a:off x="104775" y="6281738"/>
            <a:ext cx="1062038" cy="400050"/>
          </a:xfrm>
          <a:prstGeom prst="rect">
            <a:avLst/>
          </a:prstGeom>
          <a:noFill/>
          <a:ln>
            <a:noFill/>
          </a:ln>
        </p:spPr>
      </p:pic>
      <p:sp>
        <p:nvSpPr>
          <p:cNvPr id="17" name="Google Shape;17;p1"/>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Avrupa Komisyonu'nun bu yayının hazırlanmasına verdiği destek, sadece yazarların görüşlerini yansıtan içeriğin onaylandığı anlamına gelmez ve Komisyon burada yer alan bilgilerin herhangi bir şekilde kullanılmasından sorumlu tutulamaz.</a:t>
            </a:r>
            <a:endParaRPr sz="900" b="0" i="0" u="none" strike="noStrike" cap="none">
              <a:solidFill>
                <a:srgbClr val="FFFFF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pic>
        <p:nvPicPr>
          <p:cNvPr id="18" name="Google Shape;18;p1"/>
          <p:cNvPicPr preferRelativeResize="0"/>
          <p:nvPr/>
        </p:nvPicPr>
        <p:blipFill rotWithShape="1">
          <a:blip r:embed="rId13">
            <a:alphaModFix/>
          </a:blip>
          <a:srcRect/>
          <a:stretch/>
        </p:blipFill>
        <p:spPr>
          <a:xfrm>
            <a:off x="10099675" y="6267450"/>
            <a:ext cx="1987550" cy="566738"/>
          </a:xfrm>
          <a:prstGeom prst="rect">
            <a:avLst/>
          </a:prstGeom>
          <a:noFill/>
          <a:ln>
            <a:noFill/>
          </a:ln>
        </p:spPr>
      </p:pic>
      <p:sp>
        <p:nvSpPr>
          <p:cNvPr id="19" name="Google Shape;19;p1"/>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1" i="0" u="none" strike="noStrike" cap="none">
                <a:solidFill>
                  <a:srgbClr val="000000"/>
                </a:solidFill>
                <a:latin typeface="Calibri"/>
                <a:ea typeface="Calibri"/>
                <a:cs typeface="Calibri"/>
                <a:sym typeface="Calibri"/>
              </a:rPr>
              <a:t>‹#›</a:t>
            </a:fld>
            <a:r>
              <a:rPr lang="en-GB" sz="18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1"/>
          <p:cNvPicPr preferRelativeResize="0"/>
          <p:nvPr/>
        </p:nvPicPr>
        <p:blipFill rotWithShape="1">
          <a:blip r:embed="rId14">
            <a:alphaModFix/>
          </a:blip>
          <a:srcRect/>
          <a:stretch/>
        </p:blipFill>
        <p:spPr>
          <a:xfrm>
            <a:off x="10736263" y="23813"/>
            <a:ext cx="1460500" cy="14430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2"/>
          <p:cNvSpPr txBox="1">
            <a:spLocks noGrp="1"/>
          </p:cNvSpPr>
          <p:nvPr>
            <p:ph type="title"/>
          </p:nvPr>
        </p:nvSpPr>
        <p:spPr>
          <a:xfrm>
            <a:off x="457200" y="593725"/>
            <a:ext cx="3455988" cy="390683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None/>
            </a:pPr>
            <a:r>
              <a:rPr lang="en-GB" sz="4400" b="1">
                <a:solidFill>
                  <a:srgbClr val="004B3A"/>
                </a:solidFill>
                <a:latin typeface="Calibri"/>
                <a:ea typeface="Calibri"/>
                <a:cs typeface="Calibri"/>
                <a:sym typeface="Calibri"/>
              </a:rPr>
              <a:t>GREENWORLD: Yeşil </a:t>
            </a:r>
            <a:r>
              <a:rPr lang="en-GB">
                <a:latin typeface="Calibri"/>
                <a:ea typeface="Calibri"/>
                <a:cs typeface="Calibri"/>
                <a:sym typeface="Calibri"/>
              </a:rPr>
              <a:t>Düşün</a:t>
            </a:r>
            <a:br>
              <a:rPr lang="en-GB">
                <a:latin typeface="Calibri"/>
                <a:ea typeface="Calibri"/>
                <a:cs typeface="Calibri"/>
                <a:sym typeface="Calibri"/>
              </a:rPr>
            </a:br>
            <a:r>
              <a:rPr lang="en-GB">
                <a:latin typeface="Calibri"/>
                <a:ea typeface="Calibri"/>
                <a:cs typeface="Calibri"/>
                <a:sym typeface="Calibri"/>
              </a:rPr>
              <a:t>Dünya için</a:t>
            </a:r>
            <a:br>
              <a:rPr lang="en-GB">
                <a:latin typeface="Calibri"/>
                <a:ea typeface="Calibri"/>
                <a:cs typeface="Calibri"/>
                <a:sym typeface="Calibri"/>
              </a:rPr>
            </a:br>
            <a:r>
              <a:rPr lang="en-GB">
                <a:latin typeface="Calibri"/>
                <a:ea typeface="Calibri"/>
                <a:cs typeface="Calibri"/>
                <a:sym typeface="Calibri"/>
              </a:rPr>
              <a:t/>
            </a:r>
            <a:br>
              <a:rPr lang="en-GB">
                <a:latin typeface="Calibri"/>
                <a:ea typeface="Calibri"/>
                <a:cs typeface="Calibri"/>
                <a:sym typeface="Calibri"/>
              </a:rPr>
            </a:br>
            <a:r>
              <a:rPr lang="en-GB" sz="2700">
                <a:latin typeface="Calibri"/>
                <a:ea typeface="Calibri"/>
                <a:cs typeface="Calibri"/>
                <a:sym typeface="Calibri"/>
              </a:rPr>
              <a:t>Gençlik Eğitimi</a:t>
            </a:r>
            <a:br>
              <a:rPr lang="en-GB" sz="2700">
                <a:latin typeface="Calibri"/>
                <a:ea typeface="Calibri"/>
                <a:cs typeface="Calibri"/>
                <a:sym typeface="Calibri"/>
              </a:rPr>
            </a:br>
            <a:r>
              <a:rPr lang="en-GB" sz="2700">
                <a:latin typeface="Calibri"/>
                <a:ea typeface="Calibri"/>
                <a:cs typeface="Calibri"/>
                <a:sym typeface="Calibri"/>
              </a:rPr>
              <a:t>ERASMUS+</a:t>
            </a:r>
            <a:br>
              <a:rPr lang="en-GB" sz="2700">
                <a:latin typeface="Calibri"/>
                <a:ea typeface="Calibri"/>
                <a:cs typeface="Calibri"/>
                <a:sym typeface="Calibri"/>
              </a:rPr>
            </a:br>
            <a:r>
              <a:rPr lang="en-GB" sz="2700">
                <a:latin typeface="Calibri"/>
                <a:ea typeface="Calibri"/>
                <a:cs typeface="Calibri"/>
                <a:sym typeface="Calibri"/>
              </a:rPr>
              <a:t/>
            </a:r>
            <a:br>
              <a:rPr lang="en-GB" sz="2700">
                <a:latin typeface="Calibri"/>
                <a:ea typeface="Calibri"/>
                <a:cs typeface="Calibri"/>
                <a:sym typeface="Calibri"/>
              </a:rPr>
            </a:br>
            <a:r>
              <a:rPr lang="en-GB" sz="2200">
                <a:latin typeface="Calibri"/>
                <a:ea typeface="Calibri"/>
                <a:cs typeface="Calibri"/>
                <a:sym typeface="Calibri"/>
              </a:rPr>
              <a:t>KA220 YOU - Gençlik Eğitimi için Stratejik Ortaklıklar</a:t>
            </a:r>
            <a:br>
              <a:rPr lang="en-GB" sz="2200">
                <a:latin typeface="Calibri"/>
                <a:ea typeface="Calibri"/>
                <a:cs typeface="Calibri"/>
                <a:sym typeface="Calibri"/>
              </a:rPr>
            </a:br>
            <a:r>
              <a:rPr lang="en-GB" sz="2200">
                <a:latin typeface="Calibri"/>
                <a:ea typeface="Calibri"/>
                <a:cs typeface="Calibri"/>
                <a:sym typeface="Calibri"/>
              </a:rPr>
              <a:t>İşbirliği ortaklığı</a:t>
            </a:r>
            <a:r>
              <a:rPr lang="en-GB">
                <a:latin typeface="Calibri"/>
                <a:ea typeface="Calibri"/>
                <a:cs typeface="Calibri"/>
                <a:sym typeface="Calibri"/>
              </a:rPr>
              <a:t/>
            </a:r>
            <a:br>
              <a:rPr lang="en-GB">
                <a:latin typeface="Calibri"/>
                <a:ea typeface="Calibri"/>
                <a:cs typeface="Calibri"/>
                <a:sym typeface="Calibri"/>
              </a:rPr>
            </a:br>
            <a:endParaRPr>
              <a:latin typeface="Calibri"/>
              <a:ea typeface="Calibri"/>
              <a:cs typeface="Calibri"/>
              <a:sym typeface="Calibri"/>
            </a:endParaRPr>
          </a:p>
        </p:txBody>
      </p:sp>
      <p:sp>
        <p:nvSpPr>
          <p:cNvPr id="110" name="Google Shape;110;p12"/>
          <p:cNvSpPr txBox="1">
            <a:spLocks noGrp="1"/>
          </p:cNvSpPr>
          <p:nvPr>
            <p:ph type="body" idx="1"/>
          </p:nvPr>
        </p:nvSpPr>
        <p:spPr>
          <a:xfrm>
            <a:off x="4619625" y="593725"/>
            <a:ext cx="6491288"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accent1"/>
              </a:buClr>
              <a:buSzPts val="2000"/>
              <a:buFont typeface="Calibri"/>
              <a:buNone/>
            </a:pPr>
            <a:r>
              <a:rPr lang="en-GB" sz="2000">
                <a:solidFill>
                  <a:srgbClr val="3F3F3F"/>
                </a:solidFill>
                <a:latin typeface="Calibri"/>
                <a:ea typeface="Calibri"/>
                <a:cs typeface="Calibri"/>
                <a:sym typeface="Calibri"/>
              </a:rPr>
              <a:t> </a:t>
            </a:r>
            <a:endParaRPr sz="2000">
              <a:solidFill>
                <a:srgbClr val="3F3F3F"/>
              </a:solidFill>
              <a:latin typeface="Calibri"/>
              <a:ea typeface="Calibri"/>
              <a:cs typeface="Calibri"/>
              <a:sym typeface="Calibri"/>
            </a:endParaRPr>
          </a:p>
        </p:txBody>
      </p:sp>
      <p:sp>
        <p:nvSpPr>
          <p:cNvPr id="111" name="Google Shape;111;p12"/>
          <p:cNvSpPr txBox="1">
            <a:spLocks noGrp="1"/>
          </p:cNvSpPr>
          <p:nvPr>
            <p:ph type="body" idx="2"/>
          </p:nvPr>
        </p:nvSpPr>
        <p:spPr>
          <a:xfrm>
            <a:off x="457200" y="4891088"/>
            <a:ext cx="3200400" cy="1414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1500"/>
              <a:buFont typeface="Calibri"/>
              <a:buNone/>
            </a:pPr>
            <a:r>
              <a:rPr lang="en-GB" b="1" i="1">
                <a:latin typeface="Calibri"/>
                <a:ea typeface="Calibri"/>
                <a:cs typeface="Calibri"/>
                <a:sym typeface="Calibri"/>
              </a:rPr>
              <a:t>Referans Numarası:</a:t>
            </a:r>
            <a:br>
              <a:rPr lang="en-GB" b="1" i="1">
                <a:latin typeface="Calibri"/>
                <a:ea typeface="Calibri"/>
                <a:cs typeface="Calibri"/>
                <a:sym typeface="Calibri"/>
              </a:rPr>
            </a:br>
            <a:r>
              <a:rPr lang="en-GB">
                <a:latin typeface="Calibri"/>
                <a:ea typeface="Calibri"/>
                <a:cs typeface="Calibri"/>
                <a:sym typeface="Calibri"/>
              </a:rPr>
              <a:t>2021-1-DE04-KA220-YOU-000029209</a:t>
            </a:r>
            <a:endParaRPr>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r>
              <a:rPr lang="en-GB" b="1">
                <a:latin typeface="Calibri"/>
                <a:ea typeface="Calibri"/>
                <a:cs typeface="Calibri"/>
                <a:sym typeface="Calibri"/>
              </a:rPr>
              <a:t>Süre: </a:t>
            </a:r>
            <a:endParaRPr>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r>
              <a:rPr lang="en-GB" b="1">
                <a:latin typeface="Calibri"/>
                <a:ea typeface="Calibri"/>
                <a:cs typeface="Calibri"/>
                <a:sym typeface="Calibri"/>
              </a:rPr>
              <a:t>07.03.2022 - 07.03.2024 (24 ay) </a:t>
            </a:r>
            <a:endParaRPr>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endParaRPr b="1">
              <a:latin typeface="Calibri"/>
              <a:ea typeface="Calibri"/>
              <a:cs typeface="Calibri"/>
              <a:sym typeface="Calibri"/>
            </a:endParaRPr>
          </a:p>
        </p:txBody>
      </p:sp>
      <p:sp>
        <p:nvSpPr>
          <p:cNvPr id="112" name="Google Shape;112;p12"/>
          <p:cNvSpPr txBox="1"/>
          <p:nvPr/>
        </p:nvSpPr>
        <p:spPr>
          <a:xfrm>
            <a:off x="4311650" y="1274763"/>
            <a:ext cx="7423150" cy="321945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chemeClr val="accent1"/>
              </a:buClr>
              <a:buSzPts val="3900"/>
              <a:buFont typeface="Noto Sans Symbols"/>
              <a:buNone/>
            </a:pPr>
            <a:r>
              <a:rPr lang="en-GB" sz="3900" b="1" i="0" u="none" strike="noStrike" cap="none">
                <a:solidFill>
                  <a:srgbClr val="004B3A"/>
                </a:solidFill>
                <a:latin typeface="Calibri"/>
                <a:ea typeface="Calibri"/>
                <a:cs typeface="Calibri"/>
                <a:sym typeface="Calibri"/>
              </a:rPr>
              <a:t>YEŞİL DÜNYA</a:t>
            </a:r>
            <a:r>
              <a:rPr lang="en-GB" sz="3000" b="1" i="0" u="none" strike="noStrike" cap="none">
                <a:solidFill>
                  <a:srgbClr val="595959"/>
                </a:solidFill>
                <a:latin typeface="Calibri"/>
                <a:ea typeface="Calibri"/>
                <a:cs typeface="Calibri"/>
                <a:sym typeface="Calibri"/>
              </a:rPr>
              <a:t/>
            </a:r>
            <a:br>
              <a:rPr lang="en-GB" sz="3000" b="1" i="0" u="none" strike="noStrike" cap="none">
                <a:solidFill>
                  <a:srgbClr val="595959"/>
                </a:solidFill>
                <a:latin typeface="Calibri"/>
                <a:ea typeface="Calibri"/>
                <a:cs typeface="Calibri"/>
                <a:sym typeface="Calibri"/>
              </a:rPr>
            </a:br>
            <a:endParaRPr sz="1583" b="1"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600"/>
              <a:buFont typeface="Noto Sans Symbols"/>
              <a:buNone/>
            </a:pPr>
            <a:endParaRPr sz="1800" b="1"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3200"/>
              <a:buFont typeface="Arial"/>
              <a:buNone/>
            </a:pPr>
            <a:r>
              <a:rPr lang="en-GB" sz="3200" b="1" i="0" u="sng" strike="noStrike" cap="none">
                <a:solidFill>
                  <a:srgbClr val="595959"/>
                </a:solidFill>
                <a:latin typeface="Calibri"/>
                <a:ea typeface="Calibri"/>
                <a:cs typeface="Calibri"/>
                <a:sym typeface="Calibri"/>
              </a:rPr>
              <a:t>Modül 3:</a:t>
            </a:r>
            <a:r>
              <a:rPr lang="en-GB" sz="3200" b="1" i="0" u="none" strike="noStrike" cap="none">
                <a:solidFill>
                  <a:srgbClr val="595959"/>
                </a:solidFill>
                <a:latin typeface="Calibri"/>
                <a:ea typeface="Calibri"/>
                <a:cs typeface="Calibri"/>
                <a:sym typeface="Calibri"/>
              </a:rPr>
              <a:t/>
            </a:r>
            <a:br>
              <a:rPr lang="en-GB" sz="3200" b="1" i="0" u="none" strike="noStrike" cap="none">
                <a:solidFill>
                  <a:srgbClr val="595959"/>
                </a:solidFill>
                <a:latin typeface="Calibri"/>
                <a:ea typeface="Calibri"/>
                <a:cs typeface="Calibri"/>
                <a:sym typeface="Calibri"/>
              </a:rPr>
            </a:br>
            <a:r>
              <a:rPr lang="en-GB" sz="3200" b="1" i="0" u="none" strike="noStrike" cap="none">
                <a:solidFill>
                  <a:srgbClr val="595959"/>
                </a:solidFill>
                <a:latin typeface="Calibri"/>
                <a:ea typeface="Calibri"/>
                <a:cs typeface="Calibri"/>
                <a:sym typeface="Calibri"/>
              </a:rPr>
              <a:t>Yeşil Şirketlerin Kullanıcı Deneyimleri</a:t>
            </a:r>
            <a:r>
              <a:rPr lang="en-GB" sz="2600" b="1" i="0" u="none" strike="noStrike" cap="none">
                <a:solidFill>
                  <a:srgbClr val="595959"/>
                </a:solidFill>
                <a:latin typeface="Calibri"/>
                <a:ea typeface="Calibri"/>
                <a:cs typeface="Calibri"/>
                <a:sym typeface="Calibri"/>
              </a:rPr>
              <a:t/>
            </a:r>
            <a:br>
              <a:rPr lang="en-GB" sz="2600" b="1" i="0" u="none" strike="noStrike" cap="none">
                <a:solidFill>
                  <a:srgbClr val="595959"/>
                </a:solidFill>
                <a:latin typeface="Calibri"/>
                <a:ea typeface="Calibri"/>
                <a:cs typeface="Calibri"/>
                <a:sym typeface="Calibri"/>
              </a:rPr>
            </a:br>
            <a:endParaRPr sz="2600" b="1"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3200"/>
              <a:buFont typeface="Noto Sans Symbols"/>
              <a:buNone/>
            </a:pPr>
            <a:endParaRPr sz="2600" b="0" i="0" u="none" strike="noStrike" cap="none">
              <a:solidFill>
                <a:srgbClr val="595959"/>
              </a:solidFill>
              <a:latin typeface="Calibri"/>
              <a:ea typeface="Calibri"/>
              <a:cs typeface="Calibri"/>
              <a:sym typeface="Calibri"/>
            </a:endParaRPr>
          </a:p>
        </p:txBody>
      </p:sp>
      <p:pic>
        <p:nvPicPr>
          <p:cNvPr id="113" name="Google Shape;113;p12"/>
          <p:cNvPicPr preferRelativeResize="0"/>
          <p:nvPr/>
        </p:nvPicPr>
        <p:blipFill rotWithShape="1">
          <a:blip r:embed="rId3">
            <a:alphaModFix/>
          </a:blip>
          <a:srcRect/>
          <a:stretch/>
        </p:blipFill>
        <p:spPr>
          <a:xfrm>
            <a:off x="9286875" y="593725"/>
            <a:ext cx="2286000" cy="2012950"/>
          </a:xfrm>
          <a:prstGeom prst="rect">
            <a:avLst/>
          </a:prstGeom>
          <a:noFill/>
          <a:ln>
            <a:noFill/>
          </a:ln>
        </p:spPr>
      </p:pic>
      <p:pic>
        <p:nvPicPr>
          <p:cNvPr id="114" name="Google Shape;114;p12"/>
          <p:cNvPicPr preferRelativeResize="0"/>
          <p:nvPr/>
        </p:nvPicPr>
        <p:blipFill rotWithShape="1">
          <a:blip r:embed="rId4">
            <a:alphaModFix/>
          </a:blip>
          <a:srcRect/>
          <a:stretch/>
        </p:blipFill>
        <p:spPr>
          <a:xfrm>
            <a:off x="5267325" y="4791075"/>
            <a:ext cx="4454525" cy="1001713"/>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356735" y="228600"/>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a:solidFill>
                  <a:srgbClr val="2A4F1C"/>
                </a:solidFill>
                <a:latin typeface="Arial"/>
                <a:ea typeface="Arial"/>
                <a:cs typeface="Arial"/>
                <a:sym typeface="Arial"/>
              </a:rPr>
              <a:t>Yeşil Şirketlere Dayalı Tüketici Davranışlarındaki Değişim</a:t>
            </a:r>
            <a:endParaRPr sz="2800" b="1">
              <a:solidFill>
                <a:srgbClr val="2A4F1C"/>
              </a:solidFill>
              <a:latin typeface="Calibri"/>
              <a:ea typeface="Calibri"/>
              <a:cs typeface="Calibri"/>
              <a:sym typeface="Calibri"/>
            </a:endParaRPr>
          </a:p>
        </p:txBody>
      </p:sp>
      <p:sp>
        <p:nvSpPr>
          <p:cNvPr id="183" name="Google Shape;183;p21"/>
          <p:cNvSpPr txBox="1">
            <a:spLocks noGrp="1"/>
          </p:cNvSpPr>
          <p:nvPr>
            <p:ph type="body" idx="1"/>
          </p:nvPr>
        </p:nvSpPr>
        <p:spPr>
          <a:xfrm>
            <a:off x="487364" y="1130753"/>
            <a:ext cx="7771265" cy="2298247"/>
          </a:xfrm>
          <a:prstGeom prst="rect">
            <a:avLst/>
          </a:prstGeom>
          <a:noFill/>
          <a:ln>
            <a:noFill/>
          </a:ln>
        </p:spPr>
        <p:txBody>
          <a:bodyPr spcFirstLastPara="1" wrap="square" lIns="0" tIns="45700" rIns="0" bIns="45700" anchor="t" anchorCtr="0">
            <a:noAutofit/>
          </a:bodyPr>
          <a:lstStyle/>
          <a:p>
            <a:pPr marL="0" lvl="0" indent="0" algn="l" rtl="0">
              <a:lnSpc>
                <a:spcPct val="170000"/>
              </a:lnSpc>
              <a:spcBef>
                <a:spcPts val="0"/>
              </a:spcBef>
              <a:spcAft>
                <a:spcPts val="0"/>
              </a:spcAft>
              <a:buClr>
                <a:schemeClr val="accent1"/>
              </a:buClr>
              <a:buSzPts val="3200"/>
              <a:buFont typeface="Calibri"/>
              <a:buNone/>
            </a:pPr>
            <a:r>
              <a:rPr lang="en-GB" sz="2400">
                <a:solidFill>
                  <a:srgbClr val="3F3F3F"/>
                </a:solidFill>
                <a:latin typeface="Calibri"/>
                <a:ea typeface="Calibri"/>
                <a:cs typeface="Calibri"/>
                <a:sym typeface="Calibri"/>
              </a:rPr>
              <a:t>Temel İstatistikler:</a:t>
            </a:r>
            <a:endParaRPr/>
          </a:p>
          <a:p>
            <a:pPr marL="0" lvl="0" indent="0" algn="l" rtl="0">
              <a:lnSpc>
                <a:spcPct val="170000"/>
              </a:lnSpc>
              <a:spcBef>
                <a:spcPts val="0"/>
              </a:spcBef>
              <a:spcAft>
                <a:spcPts val="0"/>
              </a:spcAft>
              <a:buClr>
                <a:schemeClr val="accent1"/>
              </a:buClr>
              <a:buSzPts val="3200"/>
              <a:buNone/>
            </a:pPr>
            <a:r>
              <a:rPr lang="en-GB" sz="2400">
                <a:solidFill>
                  <a:srgbClr val="3F3F3F"/>
                </a:solidFill>
                <a:latin typeface="Calibri"/>
                <a:ea typeface="Calibri"/>
                <a:cs typeface="Calibri"/>
                <a:sym typeface="Calibri"/>
              </a:rPr>
              <a:t>-Tüketicilerin </a:t>
            </a:r>
            <a:r>
              <a:rPr lang="en-GB" sz="2400" b="1">
                <a:solidFill>
                  <a:srgbClr val="3F3F3F"/>
                </a:solidFill>
                <a:latin typeface="Calibri"/>
                <a:ea typeface="Calibri"/>
                <a:cs typeface="Calibri"/>
                <a:sym typeface="Calibri"/>
              </a:rPr>
              <a:t>%78'i </a:t>
            </a:r>
            <a:r>
              <a:rPr lang="en-GB" sz="2400">
                <a:solidFill>
                  <a:srgbClr val="3F3F3F"/>
                </a:solidFill>
                <a:latin typeface="Calibri"/>
                <a:ea typeface="Calibri"/>
                <a:cs typeface="Calibri"/>
                <a:sym typeface="Calibri"/>
              </a:rPr>
              <a:t>sürdürülebilirliğin önemli olduğunu düşünüyor.</a:t>
            </a:r>
            <a:endParaRPr/>
          </a:p>
          <a:p>
            <a:pPr marL="0" lvl="0" indent="0" algn="l" rtl="0">
              <a:lnSpc>
                <a:spcPct val="170000"/>
              </a:lnSpc>
              <a:spcBef>
                <a:spcPts val="0"/>
              </a:spcBef>
              <a:spcAft>
                <a:spcPts val="0"/>
              </a:spcAft>
              <a:buClr>
                <a:schemeClr val="accent1"/>
              </a:buClr>
              <a:buSzPts val="3200"/>
              <a:buNone/>
            </a:pPr>
            <a:r>
              <a:rPr lang="en-GB" sz="2400">
                <a:solidFill>
                  <a:srgbClr val="3F3F3F"/>
                </a:solidFill>
                <a:latin typeface="Calibri"/>
                <a:ea typeface="Calibri"/>
                <a:cs typeface="Calibri"/>
                <a:sym typeface="Calibri"/>
              </a:rPr>
              <a:t>-Müşterilerin </a:t>
            </a:r>
            <a:r>
              <a:rPr lang="en-GB" sz="2400" b="1">
                <a:solidFill>
                  <a:srgbClr val="3F3F3F"/>
                </a:solidFill>
                <a:latin typeface="Calibri"/>
                <a:ea typeface="Calibri"/>
                <a:cs typeface="Calibri"/>
                <a:sym typeface="Calibri"/>
              </a:rPr>
              <a:t>%84'ü </a:t>
            </a:r>
            <a:r>
              <a:rPr lang="en-GB" sz="2400">
                <a:solidFill>
                  <a:srgbClr val="3F3F3F"/>
                </a:solidFill>
                <a:latin typeface="Calibri"/>
                <a:ea typeface="Calibri"/>
                <a:cs typeface="Calibri"/>
                <a:sym typeface="Calibri"/>
              </a:rPr>
              <a:t>kötü çevresel uygulamaların kendilerini bir marka veya şirketten soğutacağını söylüyor.</a:t>
            </a:r>
            <a:endParaRPr/>
          </a:p>
          <a:p>
            <a:pPr marL="0" lvl="0" indent="0" algn="l" rtl="0">
              <a:lnSpc>
                <a:spcPct val="90000"/>
              </a:lnSpc>
              <a:spcBef>
                <a:spcPts val="0"/>
              </a:spcBef>
              <a:spcAft>
                <a:spcPts val="0"/>
              </a:spcAft>
              <a:buClr>
                <a:schemeClr val="accent1"/>
              </a:buClr>
              <a:buSzPts val="3200"/>
              <a:buNone/>
            </a:pPr>
            <a:r>
              <a:rPr lang="en-GB">
                <a:solidFill>
                  <a:srgbClr val="3F3F3F"/>
                </a:solidFill>
                <a:latin typeface="Calibri"/>
                <a:ea typeface="Calibri"/>
                <a:cs typeface="Calibri"/>
                <a:sym typeface="Calibri"/>
              </a:rPr>
              <a:t/>
            </a:r>
            <a:br>
              <a:rPr lang="en-GB">
                <a:solidFill>
                  <a:srgbClr val="3F3F3F"/>
                </a:solidFill>
                <a:latin typeface="Calibri"/>
                <a:ea typeface="Calibri"/>
                <a:cs typeface="Calibri"/>
                <a:sym typeface="Calibri"/>
              </a:rPr>
            </a:br>
            <a:endParaRPr>
              <a:solidFill>
                <a:srgbClr val="3F3F3F"/>
              </a:solidFill>
              <a:latin typeface="Calibri"/>
              <a:ea typeface="Calibri"/>
              <a:cs typeface="Calibri"/>
              <a:sym typeface="Calibri"/>
            </a:endParaRPr>
          </a:p>
        </p:txBody>
      </p:sp>
      <p:pic>
        <p:nvPicPr>
          <p:cNvPr id="184" name="Google Shape;184;p21"/>
          <p:cNvPicPr preferRelativeResize="0"/>
          <p:nvPr/>
        </p:nvPicPr>
        <p:blipFill rotWithShape="1">
          <a:blip r:embed="rId3">
            <a:alphaModFix/>
          </a:blip>
          <a:srcRect/>
          <a:stretch/>
        </p:blipFill>
        <p:spPr>
          <a:xfrm>
            <a:off x="8620578" y="2216150"/>
            <a:ext cx="3397250" cy="3390900"/>
          </a:xfrm>
          <a:prstGeom prst="rect">
            <a:avLst/>
          </a:prstGeom>
          <a:noFill/>
          <a:ln>
            <a:noFill/>
          </a:ln>
        </p:spPr>
      </p:pic>
      <p:sp>
        <p:nvSpPr>
          <p:cNvPr id="185" name="Google Shape;185;p21"/>
          <p:cNvSpPr txBox="1"/>
          <p:nvPr/>
        </p:nvSpPr>
        <p:spPr>
          <a:xfrm>
            <a:off x="356735" y="3649990"/>
            <a:ext cx="368662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1" u="none" strike="noStrike" cap="none">
                <a:solidFill>
                  <a:srgbClr val="000000"/>
                </a:solidFill>
                <a:latin typeface="Arial"/>
                <a:ea typeface="Arial"/>
                <a:cs typeface="Arial"/>
                <a:sym typeface="Arial"/>
              </a:rPr>
              <a:t>Kaynak TheRoundup.org, Aralık 2023</a:t>
            </a:r>
            <a:endParaRPr sz="1400" b="0" i="0" u="none" strike="noStrike" cap="none">
              <a:solidFill>
                <a:srgbClr val="000000"/>
              </a:solidFill>
              <a:latin typeface="Arial"/>
              <a:ea typeface="Arial"/>
              <a:cs typeface="Arial"/>
              <a:sym typeface="Arial"/>
            </a:endParaRPr>
          </a:p>
        </p:txBody>
      </p:sp>
      <p:sp>
        <p:nvSpPr>
          <p:cNvPr id="186" name="Google Shape;186;p21"/>
          <p:cNvSpPr txBox="1"/>
          <p:nvPr/>
        </p:nvSpPr>
        <p:spPr>
          <a:xfrm>
            <a:off x="487364" y="3975834"/>
            <a:ext cx="723900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2A4F1C"/>
                </a:solidFill>
                <a:latin typeface="Calibri"/>
                <a:ea typeface="Calibri"/>
                <a:cs typeface="Calibri"/>
                <a:sym typeface="Calibri"/>
              </a:rPr>
              <a:t>Literatür araştırmalarına dayanarak, yeşil uygulamaların tüketicilerin çevresel kaygıları nedeniyle satın alma davranışlarında etkili olduğu tespit edilmiştir (Bozpolat, 2021, s. 721). Son yıllarda yeşil yönetim ve çevrecilik, bir sosyal sorumluluk biçimi olarak en çok tartışılan konulardan biri haline gelmiştir. </a:t>
            </a:r>
            <a:endParaRPr sz="2000" b="1" i="0" u="none" strike="noStrike" cap="none">
              <a:solidFill>
                <a:srgbClr val="2A4F1C"/>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p:nvPr/>
        </p:nvSpPr>
        <p:spPr>
          <a:xfrm>
            <a:off x="207735" y="1299937"/>
            <a:ext cx="10179050" cy="3663950"/>
          </a:xfrm>
          <a:prstGeom prst="rect">
            <a:avLst/>
          </a:prstGeom>
          <a:noFill/>
          <a:ln>
            <a:noFill/>
          </a:ln>
        </p:spPr>
        <p:txBody>
          <a:bodyPr spcFirstLastPara="1" wrap="square" lIns="0" tIns="45700" rIns="0" bIns="45700" anchor="t" anchorCtr="0">
            <a:noAutofit/>
          </a:bodyPr>
          <a:lstStyle/>
          <a:p>
            <a:pPr marL="0" marR="0" lvl="0" indent="0" algn="just" rtl="0">
              <a:lnSpc>
                <a:spcPct val="130000"/>
              </a:lnSpc>
              <a:spcBef>
                <a:spcPts val="0"/>
              </a:spcBef>
              <a:spcAft>
                <a:spcPts val="0"/>
              </a:spcAft>
              <a:buClr>
                <a:schemeClr val="accent1"/>
              </a:buClr>
              <a:buSzPts val="1800"/>
              <a:buFont typeface="Noto Sans Symbols"/>
              <a:buChar char="❖"/>
            </a:pPr>
            <a:r>
              <a:rPr lang="en-GB" sz="1800" b="1" i="0" u="none" strike="noStrike" cap="none">
                <a:solidFill>
                  <a:srgbClr val="2A4F1C"/>
                </a:solidFill>
                <a:latin typeface="Arial"/>
                <a:ea typeface="Arial"/>
                <a:cs typeface="Arial"/>
                <a:sym typeface="Arial"/>
              </a:rPr>
              <a:t>Kontrol edilemeyen çevre kirliliğine yol açan yoğun endüstriyel üretimin toplum tarafından kabul edilmesi </a:t>
            </a:r>
            <a:endParaRPr sz="1400" b="0" i="0" u="none" strike="noStrike" cap="none">
              <a:solidFill>
                <a:srgbClr val="000000"/>
              </a:solidFill>
              <a:latin typeface="Arial"/>
              <a:ea typeface="Arial"/>
              <a:cs typeface="Arial"/>
              <a:sym typeface="Arial"/>
            </a:endParaRPr>
          </a:p>
          <a:p>
            <a:pPr marL="0" marR="0" lvl="0" indent="0" algn="just" rtl="0">
              <a:lnSpc>
                <a:spcPct val="130000"/>
              </a:lnSpc>
              <a:spcBef>
                <a:spcPts val="1400"/>
              </a:spcBef>
              <a:spcAft>
                <a:spcPts val="0"/>
              </a:spcAft>
              <a:buClr>
                <a:schemeClr val="accent1"/>
              </a:buClr>
              <a:buSzPts val="1800"/>
              <a:buFont typeface="Noto Sans Symbols"/>
              <a:buChar char="❖"/>
            </a:pPr>
            <a:r>
              <a:rPr lang="en-GB" sz="1800" b="1" i="0" u="none" strike="noStrike" cap="none">
                <a:solidFill>
                  <a:srgbClr val="2A4F1C"/>
                </a:solidFill>
                <a:latin typeface="Arial"/>
                <a:ea typeface="Arial"/>
                <a:cs typeface="Arial"/>
                <a:sym typeface="Arial"/>
              </a:rPr>
              <a:t>Kamu kurumları, uluslararası kuruluşlar ve hükümetler tarafından bu konuya yapılan vurgular toplumun sosyal farkındalığını artırmaktadır</a:t>
            </a:r>
            <a:endParaRPr sz="1400" b="0" i="0" u="none" strike="noStrike" cap="none">
              <a:solidFill>
                <a:srgbClr val="000000"/>
              </a:solidFill>
              <a:latin typeface="Arial"/>
              <a:ea typeface="Arial"/>
              <a:cs typeface="Arial"/>
              <a:sym typeface="Arial"/>
            </a:endParaRPr>
          </a:p>
          <a:p>
            <a:pPr marL="0" marR="0" lvl="0" indent="0" algn="just" rtl="0">
              <a:lnSpc>
                <a:spcPct val="130000"/>
              </a:lnSpc>
              <a:spcBef>
                <a:spcPts val="1400"/>
              </a:spcBef>
              <a:spcAft>
                <a:spcPts val="0"/>
              </a:spcAft>
              <a:buClr>
                <a:schemeClr val="accent1"/>
              </a:buClr>
              <a:buSzPts val="1800"/>
              <a:buFont typeface="Noto Sans Symbols"/>
              <a:buChar char="❖"/>
            </a:pPr>
            <a:r>
              <a:rPr lang="en-GB" sz="1800" b="1" i="0" u="none" strike="noStrike" cap="none">
                <a:solidFill>
                  <a:srgbClr val="2A4F1C"/>
                </a:solidFill>
                <a:latin typeface="Arial"/>
                <a:ea typeface="Arial"/>
                <a:cs typeface="Arial"/>
                <a:sym typeface="Arial"/>
              </a:rPr>
              <a:t>Sosyal sorumluluk bilincinin artmasıyla birlikte tüketici davranışlarında da bir değişim yaşanmaktadır.</a:t>
            </a:r>
            <a:endParaRPr sz="1400" b="0" i="0" u="none" strike="noStrike" cap="none">
              <a:solidFill>
                <a:srgbClr val="000000"/>
              </a:solidFill>
              <a:latin typeface="Arial"/>
              <a:ea typeface="Arial"/>
              <a:cs typeface="Arial"/>
              <a:sym typeface="Arial"/>
            </a:endParaRPr>
          </a:p>
          <a:p>
            <a:pPr marL="0" marR="0" lvl="0" indent="0" algn="just" rtl="0">
              <a:lnSpc>
                <a:spcPct val="130000"/>
              </a:lnSpc>
              <a:spcBef>
                <a:spcPts val="1400"/>
              </a:spcBef>
              <a:spcAft>
                <a:spcPts val="0"/>
              </a:spcAft>
              <a:buClr>
                <a:schemeClr val="accent1"/>
              </a:buClr>
              <a:buSzPts val="1800"/>
              <a:buFont typeface="Noto Sans Symbols"/>
              <a:buChar char="❖"/>
            </a:pPr>
            <a:r>
              <a:rPr lang="en-GB" sz="1800" b="1" i="0" u="none" strike="noStrike" cap="none">
                <a:solidFill>
                  <a:srgbClr val="2A4F1C"/>
                </a:solidFill>
                <a:latin typeface="Arial"/>
                <a:ea typeface="Arial"/>
                <a:cs typeface="Arial"/>
                <a:sym typeface="Arial"/>
              </a:rPr>
              <a:t>Tüketiciler çevre dostu ürünler satın aldıklarında uzun vadeli memnuniyet yaşarlar. Yeşil şirketleri tercih eden müşteriler diğerlerine göre daha fazla tatmin olmaktadır.</a:t>
            </a:r>
            <a:endParaRPr sz="1400" b="0" i="0" u="none" strike="noStrike" cap="none">
              <a:solidFill>
                <a:srgbClr val="000000"/>
              </a:solidFill>
              <a:latin typeface="Arial"/>
              <a:ea typeface="Arial"/>
              <a:cs typeface="Arial"/>
              <a:sym typeface="Arial"/>
            </a:endParaRPr>
          </a:p>
          <a:p>
            <a:pPr marL="0" marR="0" lvl="0" indent="0" algn="just" rtl="0">
              <a:lnSpc>
                <a:spcPct val="130000"/>
              </a:lnSpc>
              <a:spcBef>
                <a:spcPts val="1400"/>
              </a:spcBef>
              <a:spcAft>
                <a:spcPts val="0"/>
              </a:spcAft>
              <a:buClr>
                <a:schemeClr val="accent1"/>
              </a:buClr>
              <a:buSzPts val="1800"/>
              <a:buFont typeface="Noto Sans Symbols"/>
              <a:buChar char="❖"/>
            </a:pPr>
            <a:r>
              <a:rPr lang="en-GB" sz="1800" b="1" i="0" u="none" strike="noStrike" cap="none">
                <a:solidFill>
                  <a:srgbClr val="2A4F1C"/>
                </a:solidFill>
                <a:latin typeface="Arial"/>
                <a:ea typeface="Arial"/>
                <a:cs typeface="Arial"/>
                <a:sym typeface="Arial"/>
              </a:rPr>
              <a:t>Satın alma davranışında doğaya ve çevreye verilen zararın göz önünde bulundurulması toplumsal ve yazılı olmayan bir norm haline gelmiştir. </a:t>
            </a:r>
            <a:endParaRPr sz="1400" b="0" i="0" u="none" strike="noStrike" cap="none">
              <a:solidFill>
                <a:srgbClr val="000000"/>
              </a:solidFill>
              <a:latin typeface="Arial"/>
              <a:ea typeface="Arial"/>
              <a:cs typeface="Arial"/>
              <a:sym typeface="Arial"/>
            </a:endParaRPr>
          </a:p>
        </p:txBody>
      </p:sp>
      <p:sp>
        <p:nvSpPr>
          <p:cNvPr id="192" name="Google Shape;192;p22"/>
          <p:cNvSpPr txBox="1">
            <a:spLocks noGrp="1"/>
          </p:cNvSpPr>
          <p:nvPr>
            <p:ph type="title"/>
          </p:nvPr>
        </p:nvSpPr>
        <p:spPr>
          <a:xfrm>
            <a:off x="207735" y="261258"/>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a:solidFill>
                  <a:srgbClr val="2A4F1C"/>
                </a:solidFill>
                <a:latin typeface="Arial"/>
                <a:ea typeface="Arial"/>
                <a:cs typeface="Arial"/>
                <a:sym typeface="Arial"/>
              </a:rPr>
              <a:t>Tüketici Davranışlarındaki Değişimin Nedenleri;</a:t>
            </a:r>
            <a:endParaRPr sz="2800" b="1">
              <a:solidFill>
                <a:srgbClr val="2A4F1C"/>
              </a:solidFill>
              <a:latin typeface="Calibri"/>
              <a:ea typeface="Calibri"/>
              <a:cs typeface="Calibri"/>
              <a:sym typeface="Calibri"/>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545420" y="231775"/>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a:solidFill>
                  <a:srgbClr val="2A4F1C"/>
                </a:solidFill>
                <a:latin typeface="Arial"/>
                <a:ea typeface="Arial"/>
                <a:cs typeface="Arial"/>
                <a:sym typeface="Arial"/>
              </a:rPr>
              <a:t>'Yeşil Yıkama'</a:t>
            </a:r>
            <a:endParaRPr sz="2800" b="1">
              <a:solidFill>
                <a:srgbClr val="2A4F1C"/>
              </a:solidFill>
              <a:latin typeface="Calibri"/>
              <a:ea typeface="Calibri"/>
              <a:cs typeface="Calibri"/>
              <a:sym typeface="Calibri"/>
            </a:endParaRPr>
          </a:p>
        </p:txBody>
      </p:sp>
      <p:sp>
        <p:nvSpPr>
          <p:cNvPr id="198" name="Google Shape;198;p23"/>
          <p:cNvSpPr txBox="1"/>
          <p:nvPr/>
        </p:nvSpPr>
        <p:spPr>
          <a:xfrm>
            <a:off x="7078845" y="2370704"/>
            <a:ext cx="4724399" cy="2116591"/>
          </a:xfrm>
          <a:prstGeom prst="rect">
            <a:avLst/>
          </a:prstGeom>
          <a:noFill/>
          <a:ln>
            <a:noFill/>
          </a:ln>
        </p:spPr>
        <p:txBody>
          <a:bodyPr spcFirstLastPara="1" wrap="square" lIns="0" tIns="45700" rIns="0" bIns="45700" anchor="t" anchorCtr="0">
            <a:noAutofit/>
          </a:bodyPr>
          <a:lstStyle/>
          <a:p>
            <a:pPr marL="285750" marR="0" lvl="0" indent="-82550" algn="just" rtl="0">
              <a:lnSpc>
                <a:spcPct val="90000"/>
              </a:lnSpc>
              <a:spcBef>
                <a:spcPts val="0"/>
              </a:spcBef>
              <a:spcAft>
                <a:spcPts val="0"/>
              </a:spcAft>
              <a:buClr>
                <a:schemeClr val="accent1"/>
              </a:buClr>
              <a:buSzPts val="3200"/>
              <a:buFont typeface="Arial"/>
              <a:buNone/>
            </a:pPr>
            <a:endParaRPr sz="2400" b="1" i="0" u="none" strike="noStrike" cap="none">
              <a:solidFill>
                <a:srgbClr val="2A4F1C"/>
              </a:solidFill>
              <a:latin typeface="Arial"/>
              <a:ea typeface="Arial"/>
              <a:cs typeface="Arial"/>
              <a:sym typeface="Arial"/>
            </a:endParaRPr>
          </a:p>
          <a:p>
            <a:pPr marL="342900" marR="0" lvl="0" indent="-342900" algn="just" rtl="0">
              <a:lnSpc>
                <a:spcPct val="90000"/>
              </a:lnSpc>
              <a:spcBef>
                <a:spcPts val="0"/>
              </a:spcBef>
              <a:spcAft>
                <a:spcPts val="0"/>
              </a:spcAft>
              <a:buClr>
                <a:schemeClr val="accent1"/>
              </a:buClr>
              <a:buSzPts val="3200"/>
              <a:buFont typeface="Arial"/>
              <a:buChar char=" "/>
            </a:pPr>
            <a:r>
              <a:rPr lang="en-GB" sz="2000" b="1" i="0" u="none" strike="noStrike" cap="none">
                <a:solidFill>
                  <a:srgbClr val="2A4F1C"/>
                </a:solidFill>
                <a:latin typeface="Arial"/>
                <a:ea typeface="Arial"/>
                <a:cs typeface="Arial"/>
                <a:sym typeface="Arial"/>
              </a:rPr>
              <a:t>Yeşil Yıkama: </a:t>
            </a:r>
            <a:r>
              <a:rPr lang="en-GB" sz="2000" b="0" i="0" u="none" strike="noStrike" cap="none">
                <a:solidFill>
                  <a:srgbClr val="2A4F1C"/>
                </a:solidFill>
                <a:latin typeface="Arial"/>
                <a:ea typeface="Arial"/>
                <a:cs typeface="Arial"/>
                <a:sym typeface="Arial"/>
              </a:rPr>
              <a:t>Yeşil yıkama, bir şirketin çevreye karşı sorumlu olduğunu iddia ettiği ancak bu iddialarını destekleyecek yeterli kanıt veya eylemden yoksun olduğu durumlarda ortaya çıkar. </a:t>
            </a:r>
            <a:endParaRPr sz="2000" b="1" i="0" u="none" strike="noStrike" cap="none">
              <a:solidFill>
                <a:srgbClr val="2A4F1C"/>
              </a:solidFill>
              <a:latin typeface="Arial"/>
              <a:ea typeface="Arial"/>
              <a:cs typeface="Arial"/>
              <a:sym typeface="Arial"/>
            </a:endParaRPr>
          </a:p>
        </p:txBody>
      </p:sp>
      <p:pic>
        <p:nvPicPr>
          <p:cNvPr id="199" name="Google Shape;199;p23" descr="Does greenwashing work? According to a recent study, it can"/>
          <p:cNvPicPr preferRelativeResize="0"/>
          <p:nvPr/>
        </p:nvPicPr>
        <p:blipFill rotWithShape="1">
          <a:blip r:embed="rId3">
            <a:alphaModFix/>
          </a:blip>
          <a:srcRect l="30595" t="5833" b="11632"/>
          <a:stretch/>
        </p:blipFill>
        <p:spPr>
          <a:xfrm>
            <a:off x="159657" y="1215572"/>
            <a:ext cx="6919188" cy="4426856"/>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344716" y="538163"/>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a:solidFill>
                  <a:srgbClr val="2A4F1C"/>
                </a:solidFill>
                <a:latin typeface="Arial"/>
                <a:ea typeface="Arial"/>
                <a:cs typeface="Arial"/>
                <a:sym typeface="Arial"/>
              </a:rPr>
              <a:t>Yeşil Yıkama Nasıl Anlaşılır?</a:t>
            </a:r>
            <a:endParaRPr sz="2800" b="1">
              <a:solidFill>
                <a:srgbClr val="2A4F1C"/>
              </a:solidFill>
              <a:latin typeface="Calibri"/>
              <a:ea typeface="Calibri"/>
              <a:cs typeface="Calibri"/>
              <a:sym typeface="Calibri"/>
            </a:endParaRPr>
          </a:p>
        </p:txBody>
      </p:sp>
      <p:sp>
        <p:nvSpPr>
          <p:cNvPr id="205" name="Google Shape;205;p24"/>
          <p:cNvSpPr txBox="1"/>
          <p:nvPr/>
        </p:nvSpPr>
        <p:spPr>
          <a:xfrm>
            <a:off x="344716" y="2017486"/>
            <a:ext cx="4488542" cy="3390900"/>
          </a:xfrm>
          <a:prstGeom prst="rect">
            <a:avLst/>
          </a:prstGeom>
          <a:noFill/>
          <a:ln>
            <a:noFill/>
          </a:ln>
        </p:spPr>
        <p:txBody>
          <a:bodyPr spcFirstLastPara="1" wrap="square" lIns="0" tIns="45700" rIns="0" bIns="45700" anchor="t" anchorCtr="0">
            <a:noAutofit/>
          </a:bodyPr>
          <a:lstStyle/>
          <a:p>
            <a:pPr marL="285750" marR="0" lvl="0" indent="-285750" algn="l" rtl="0">
              <a:lnSpc>
                <a:spcPct val="100000"/>
              </a:lnSpc>
              <a:spcBef>
                <a:spcPts val="0"/>
              </a:spcBef>
              <a:spcAft>
                <a:spcPts val="0"/>
              </a:spcAft>
              <a:buClr>
                <a:schemeClr val="accent1"/>
              </a:buClr>
              <a:buSzPts val="3200"/>
              <a:buFont typeface="Arial"/>
              <a:buChar char=" "/>
            </a:pPr>
            <a:r>
              <a:rPr lang="en-GB" sz="2400" b="0" i="0" u="none" strike="noStrike" cap="none">
                <a:solidFill>
                  <a:srgbClr val="2A4F1C"/>
                </a:solidFill>
                <a:latin typeface="Calibri"/>
                <a:ea typeface="Calibri"/>
                <a:cs typeface="Calibri"/>
                <a:sym typeface="Calibri"/>
              </a:rPr>
              <a:t>-Ürün değişmeden kalırsa,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3200"/>
              <a:buFont typeface="Arial"/>
              <a:buChar char=" "/>
            </a:pPr>
            <a:r>
              <a:rPr lang="en-GB" sz="2400" b="0" i="0" u="none" strike="noStrike" cap="none">
                <a:solidFill>
                  <a:srgbClr val="2A4F1C"/>
                </a:solidFill>
                <a:latin typeface="Calibri"/>
                <a:ea typeface="Calibri"/>
                <a:cs typeface="Calibri"/>
                <a:sym typeface="Calibri"/>
              </a:rPr>
              <a:t>-Üretim açısından herhangi bir değişiklik yoksa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3200"/>
              <a:buFont typeface="Arial"/>
              <a:buChar char=" "/>
            </a:pPr>
            <a:r>
              <a:rPr lang="en-GB" sz="2400" b="0" i="0" u="none" strike="noStrike" cap="none">
                <a:solidFill>
                  <a:srgbClr val="2A4F1C"/>
                </a:solidFill>
                <a:latin typeface="Calibri"/>
                <a:ea typeface="Calibri"/>
                <a:cs typeface="Calibri"/>
                <a:sym typeface="Calibri"/>
              </a:rPr>
              <a:t>-Şirketin çevre politikası varsa,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3200"/>
              <a:buFont typeface="Arial"/>
              <a:buChar char=" "/>
            </a:pPr>
            <a:r>
              <a:rPr lang="en-GB" sz="2400" b="0" i="0" u="none" strike="noStrike" cap="none">
                <a:solidFill>
                  <a:srgbClr val="2A4F1C"/>
                </a:solidFill>
                <a:latin typeface="Calibri"/>
                <a:ea typeface="Calibri"/>
                <a:cs typeface="Calibri"/>
                <a:sym typeface="Calibri"/>
              </a:rPr>
              <a:t>Şirket sadece yeni bir kıyafet satın alırsa</a:t>
            </a:r>
            <a:endParaRPr sz="2400" b="0" i="0" u="none" strike="noStrike" cap="none">
              <a:solidFill>
                <a:srgbClr val="3F3F3F"/>
              </a:solidFill>
              <a:latin typeface="Calibri"/>
              <a:ea typeface="Calibri"/>
              <a:cs typeface="Calibri"/>
              <a:sym typeface="Calibri"/>
            </a:endParaRPr>
          </a:p>
        </p:txBody>
      </p:sp>
      <p:pic>
        <p:nvPicPr>
          <p:cNvPr id="206" name="Google Shape;206;p24" descr="Greenwashing – the deceptive tactics behind environmental claims | United  Nations"/>
          <p:cNvPicPr preferRelativeResize="0"/>
          <p:nvPr/>
        </p:nvPicPr>
        <p:blipFill rotWithShape="1">
          <a:blip r:embed="rId3">
            <a:alphaModFix/>
          </a:blip>
          <a:srcRect l="19434" t="1377" r="16399"/>
          <a:stretch/>
        </p:blipFill>
        <p:spPr>
          <a:xfrm>
            <a:off x="5341421" y="2017486"/>
            <a:ext cx="6850579" cy="3899126"/>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698953" y="222703"/>
            <a:ext cx="8990013"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3200" b="1">
                <a:solidFill>
                  <a:srgbClr val="2A4F1C"/>
                </a:solidFill>
                <a:latin typeface="Calibri"/>
                <a:ea typeface="Calibri"/>
                <a:cs typeface="Calibri"/>
                <a:sym typeface="Calibri"/>
              </a:rPr>
              <a:t>Modülün Hedefleri</a:t>
            </a:r>
            <a:endParaRPr/>
          </a:p>
        </p:txBody>
      </p:sp>
      <p:sp>
        <p:nvSpPr>
          <p:cNvPr id="212" name="Google Shape;212;p25"/>
          <p:cNvSpPr txBox="1">
            <a:spLocks noGrp="1"/>
          </p:cNvSpPr>
          <p:nvPr>
            <p:ph type="body" idx="1"/>
          </p:nvPr>
        </p:nvSpPr>
        <p:spPr>
          <a:xfrm>
            <a:off x="877433" y="1038281"/>
            <a:ext cx="9294813" cy="627857"/>
          </a:xfrm>
          <a:prstGeom prst="rect">
            <a:avLst/>
          </a:prstGeom>
          <a:noFill/>
          <a:ln>
            <a:noFill/>
          </a:ln>
        </p:spPr>
        <p:txBody>
          <a:bodyPr spcFirstLastPara="1" wrap="square" lIns="0" tIns="45700" rIns="0" bIns="45700" anchor="t" anchorCtr="0">
            <a:normAutofit/>
          </a:bodyPr>
          <a:lstStyle/>
          <a:p>
            <a:pPr marL="90488" lvl="0" indent="-90488" algn="l" rtl="0">
              <a:lnSpc>
                <a:spcPct val="90000"/>
              </a:lnSpc>
              <a:spcBef>
                <a:spcPts val="0"/>
              </a:spcBef>
              <a:spcAft>
                <a:spcPts val="0"/>
              </a:spcAft>
              <a:buClr>
                <a:schemeClr val="accent1"/>
              </a:buClr>
              <a:buSzPts val="2000"/>
              <a:buFont typeface="Calibri"/>
              <a:buChar char=" "/>
            </a:pPr>
            <a:r>
              <a:rPr lang="en-GB" sz="2000" b="1">
                <a:solidFill>
                  <a:srgbClr val="2A4F1C"/>
                </a:solidFill>
                <a:latin typeface="Calibri"/>
                <a:ea typeface="Calibri"/>
                <a:cs typeface="Calibri"/>
                <a:sym typeface="Calibri"/>
              </a:rPr>
              <a:t>Yeşil Şirketlerin Kullanıcı Deneyimleri</a:t>
            </a:r>
            <a:endParaRPr sz="2000" b="1">
              <a:solidFill>
                <a:srgbClr val="2A4F1C"/>
              </a:solidFill>
              <a:latin typeface="Calibri"/>
              <a:ea typeface="Calibri"/>
              <a:cs typeface="Calibri"/>
              <a:sym typeface="Calibri"/>
            </a:endParaRPr>
          </a:p>
        </p:txBody>
      </p:sp>
      <p:sp>
        <p:nvSpPr>
          <p:cNvPr id="213" name="Google Shape;213;p25"/>
          <p:cNvSpPr txBox="1"/>
          <p:nvPr/>
        </p:nvSpPr>
        <p:spPr>
          <a:xfrm>
            <a:off x="0" y="3033713"/>
            <a:ext cx="1027113" cy="503237"/>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GB"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214" name="Google Shape;214;p25"/>
          <p:cNvSpPr txBox="1"/>
          <p:nvPr/>
        </p:nvSpPr>
        <p:spPr>
          <a:xfrm>
            <a:off x="877433" y="1352210"/>
            <a:ext cx="10255024" cy="528308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600"/>
              <a:buFont typeface="Arial"/>
              <a:buAutoNum type="arabicPeriod"/>
            </a:pPr>
            <a:r>
              <a:rPr lang="en-GB" sz="1600" b="1" i="0" u="none" strike="noStrike" cap="none">
                <a:solidFill>
                  <a:srgbClr val="2A4F1C"/>
                </a:solidFill>
                <a:latin typeface="Arial"/>
                <a:ea typeface="Arial"/>
                <a:cs typeface="Arial"/>
                <a:sym typeface="Arial"/>
              </a:rPr>
              <a:t>Yeşil Şirket Kavramlarını Keşfetmek:</a:t>
            </a:r>
            <a:endParaRPr sz="1600" b="0" i="0" u="none" strike="noStrike" cap="none">
              <a:solidFill>
                <a:srgbClr val="2A4F1C"/>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Yeşil şirketler, yeşil olma yolunda ilerleyen şirketler ve diğerleri arasındaki farkı tanımlamak ve ayırt etmek.</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Bir şirketi 'yeşil' olarak sınıflandıran, doğal ve kültürel çevreyle uyumu, etik standartlara bağlılığı ve finansal, sosyal ve çevresel sürdürülebilirliğe bağlılığı vurgulayan kriterleri ve özellikleri inceleyin.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AutoNum type="arabicPeriod"/>
            </a:pPr>
            <a:r>
              <a:rPr lang="en-GB" sz="1600" b="1" i="0" u="none" strike="noStrike" cap="none">
                <a:solidFill>
                  <a:srgbClr val="2A4F1C"/>
                </a:solidFill>
                <a:latin typeface="Arial"/>
                <a:ea typeface="Arial"/>
                <a:cs typeface="Arial"/>
                <a:sym typeface="Arial"/>
              </a:rPr>
              <a:t>Yeşil Şirketlere Yönelik Tüketici Davranışlarını Anlamak:</a:t>
            </a:r>
            <a:endParaRPr sz="1600" b="0" i="0" u="none" strike="noStrike" cap="none">
              <a:solidFill>
                <a:srgbClr val="2A4F1C"/>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Yeşil uygulamaların ve çevresel kaygıların tüketici satın alma davranışı üzerindeki etkisini analiz edebilecektir.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Çevre dostu tutumlara doğru toplumsal değişimi ve tüketici karar verme süreçlerinde çevresel sorumluluğun artan önemini keşfedin.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Yeşil satın alma davranışı, müşteri memnuniyeti ve çevreye duyarlı markalara yönelik uzun vadeli tüketici sadakati arasındaki ilişkiyi araştırmak.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AutoNum type="arabicPeriod"/>
            </a:pPr>
            <a:r>
              <a:rPr lang="en-GB" sz="1600" b="1" i="0" u="none" strike="noStrike" cap="none">
                <a:solidFill>
                  <a:srgbClr val="2A4F1C"/>
                </a:solidFill>
                <a:latin typeface="Arial"/>
                <a:ea typeface="Arial"/>
                <a:cs typeface="Arial"/>
                <a:sym typeface="Arial"/>
              </a:rPr>
              <a:t>Yeşil Badana ve Etkilerinin Belirlenmesi:</a:t>
            </a:r>
            <a:endParaRPr sz="1600" b="0" i="0" u="none" strike="noStrike" cap="none">
              <a:solidFill>
                <a:srgbClr val="2A4F1C"/>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Yeşil göz boyamayı ve bunun tüketici güveni, kurumsal itibar ve pazar dinamikleri üzerindeki etkilerini tanımlayabilecektir.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Yeşil yıkamanın şirket karlılığı, yatırımcı güveni ve tüketici davranışları üzerindeki sonuçlarını gösteren vaka çalışmalarını ve gerçek dünya örneklerini inceleyin.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2A4F1C"/>
                </a:solidFill>
                <a:latin typeface="Arial"/>
                <a:ea typeface="Arial"/>
                <a:cs typeface="Arial"/>
                <a:sym typeface="Arial"/>
              </a:rPr>
              <a:t>İş uygulamalarında şeffaflığın, özgünlüğün ve çevresel sürdürülebilirliğe gerçek anlamda bağlılığın önemini vurgulayarak yeşil badana ile mücadele stratejilerini tartışmak.</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1362075" y="307975"/>
            <a:ext cx="7891463" cy="82391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3200" b="1">
                <a:solidFill>
                  <a:srgbClr val="2A4F1C"/>
                </a:solidFill>
                <a:latin typeface="Calibri"/>
                <a:ea typeface="Calibri"/>
                <a:cs typeface="Calibri"/>
                <a:sym typeface="Calibri"/>
              </a:rPr>
              <a:t>Referanslar ve Bağlantılar</a:t>
            </a:r>
            <a:endParaRPr sz="3200" b="1">
              <a:solidFill>
                <a:srgbClr val="3F3F3F"/>
              </a:solidFill>
              <a:latin typeface="Calibri"/>
              <a:ea typeface="Calibri"/>
              <a:cs typeface="Calibri"/>
              <a:sym typeface="Calibri"/>
            </a:endParaRPr>
          </a:p>
        </p:txBody>
      </p:sp>
      <p:cxnSp>
        <p:nvCxnSpPr>
          <p:cNvPr id="220" name="Google Shape;220;p26"/>
          <p:cNvCxnSpPr/>
          <p:nvPr/>
        </p:nvCxnSpPr>
        <p:spPr>
          <a:xfrm>
            <a:off x="5665788" y="2143125"/>
            <a:ext cx="0" cy="2193925"/>
          </a:xfrm>
          <a:prstGeom prst="straightConnector1">
            <a:avLst/>
          </a:prstGeom>
          <a:noFill/>
          <a:ln w="19050" cap="flat" cmpd="sng">
            <a:solidFill>
              <a:schemeClr val="lt1"/>
            </a:solidFill>
            <a:prstDash val="solid"/>
            <a:round/>
            <a:headEnd type="none" w="sm" len="sm"/>
            <a:tailEnd type="none" w="sm" len="sm"/>
          </a:ln>
        </p:spPr>
      </p:cxnSp>
      <p:sp>
        <p:nvSpPr>
          <p:cNvPr id="221" name="Google Shape;221;p26"/>
          <p:cNvSpPr txBox="1"/>
          <p:nvPr/>
        </p:nvSpPr>
        <p:spPr>
          <a:xfrm>
            <a:off x="1362075" y="1296988"/>
            <a:ext cx="9467850" cy="4600298"/>
          </a:xfrm>
          <a:prstGeom prst="rect">
            <a:avLst/>
          </a:prstGeom>
          <a:noFill/>
          <a:ln>
            <a:noFill/>
          </a:ln>
        </p:spPr>
        <p:txBody>
          <a:bodyPr spcFirstLastPara="1" wrap="square" lIns="91425" tIns="45700" rIns="91425" bIns="45700" anchor="t" anchorCtr="0">
            <a:spAutoFit/>
          </a:bodyPr>
          <a:lstStyle/>
          <a:p>
            <a:pPr marL="179388" marR="0" lvl="0" indent="-179388" algn="just" rtl="0">
              <a:lnSpc>
                <a:spcPct val="15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Biloslavo, R., &amp; Trnavčevič, A. (2009). "Yeşil" bir şirketin iletişim araçları olarak web siteleri. </a:t>
            </a:r>
            <a:r>
              <a:rPr lang="en-GB" sz="1200" b="0" i="1" u="none" strike="noStrike" cap="none">
                <a:solidFill>
                  <a:srgbClr val="000000"/>
                </a:solidFill>
                <a:latin typeface="Calibri"/>
                <a:ea typeface="Calibri"/>
                <a:cs typeface="Calibri"/>
                <a:sym typeface="Calibri"/>
              </a:rPr>
              <a:t>Management Decision</a:t>
            </a:r>
            <a:r>
              <a:rPr lang="en-GB" sz="1200" b="0" i="0" u="none" strike="noStrike" cap="none">
                <a:solidFill>
                  <a:srgbClr val="000000"/>
                </a:solidFill>
                <a:latin typeface="Calibri"/>
                <a:ea typeface="Calibri"/>
                <a:cs typeface="Calibri"/>
                <a:sym typeface="Calibri"/>
              </a:rPr>
              <a:t>, </a:t>
            </a:r>
            <a:r>
              <a:rPr lang="en-GB" sz="1200" b="0" i="1" u="none" strike="noStrike" cap="none">
                <a:solidFill>
                  <a:srgbClr val="000000"/>
                </a:solidFill>
                <a:latin typeface="Calibri"/>
                <a:ea typeface="Calibri"/>
                <a:cs typeface="Calibri"/>
                <a:sym typeface="Calibri"/>
              </a:rPr>
              <a:t>47</a:t>
            </a:r>
            <a:r>
              <a:rPr lang="en-GB" sz="1200" b="0" i="0" u="none" strike="noStrike" cap="none">
                <a:solidFill>
                  <a:srgbClr val="000000"/>
                </a:solidFill>
                <a:latin typeface="Calibri"/>
                <a:ea typeface="Calibri"/>
                <a:cs typeface="Calibri"/>
                <a:sym typeface="Calibri"/>
              </a:rPr>
              <a:t>(7), 1158-1173.</a:t>
            </a:r>
            <a:endParaRPr sz="1200" b="0" i="0" u="none" strike="noStrike" cap="none">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Clr>
                <a:srgbClr val="000000"/>
              </a:buClr>
              <a:buSzPts val="1200"/>
              <a:buFont typeface="Arial"/>
              <a:buNone/>
            </a:pPr>
            <a:r>
              <a:rPr lang="en-GB" sz="1200" b="0" i="0" u="none" strike="noStrike" cap="none">
                <a:solidFill>
                  <a:srgbClr val="222222"/>
                </a:solidFill>
                <a:latin typeface="Calibri"/>
                <a:ea typeface="Calibri"/>
                <a:cs typeface="Calibri"/>
                <a:sym typeface="Calibri"/>
              </a:rPr>
              <a:t>Albino, V., Balice, A., &amp; Dangelico, R. M. (2009). Çevresel stratejiler ve yeşil ürün geliştirme: sürdürülebilirlik odaklı şirketlere genel bir bakış. </a:t>
            </a:r>
            <a:r>
              <a:rPr lang="en-GB" sz="1200" b="0" i="1" u="none" strike="noStrike" cap="none">
                <a:solidFill>
                  <a:srgbClr val="222222"/>
                </a:solidFill>
                <a:latin typeface="Calibri"/>
                <a:ea typeface="Calibri"/>
                <a:cs typeface="Calibri"/>
                <a:sym typeface="Calibri"/>
              </a:rPr>
              <a:t>Business strategy and the environment</a:t>
            </a:r>
            <a:r>
              <a:rPr lang="en-GB" sz="1200" b="0" i="0" u="none" strike="noStrike" cap="none">
                <a:solidFill>
                  <a:srgbClr val="222222"/>
                </a:solidFill>
                <a:latin typeface="Calibri"/>
                <a:ea typeface="Calibri"/>
                <a:cs typeface="Calibri"/>
                <a:sym typeface="Calibri"/>
              </a:rPr>
              <a:t>, </a:t>
            </a:r>
            <a:r>
              <a:rPr lang="en-GB" sz="1200" b="0" i="1" u="none" strike="noStrike" cap="none">
                <a:solidFill>
                  <a:srgbClr val="222222"/>
                </a:solidFill>
                <a:latin typeface="Calibri"/>
                <a:ea typeface="Calibri"/>
                <a:cs typeface="Calibri"/>
                <a:sym typeface="Calibri"/>
              </a:rPr>
              <a:t>18</a:t>
            </a:r>
            <a:r>
              <a:rPr lang="en-GB" sz="1200" b="0" i="0" u="none" strike="noStrike" cap="none">
                <a:solidFill>
                  <a:srgbClr val="222222"/>
                </a:solidFill>
                <a:latin typeface="Calibri"/>
                <a:ea typeface="Calibri"/>
                <a:cs typeface="Calibri"/>
                <a:sym typeface="Calibri"/>
              </a:rPr>
              <a:t>(2), 83-96.</a:t>
            </a:r>
            <a:endParaRPr sz="1200" b="0" i="0" u="none" strike="noStrike" cap="none">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Clr>
                <a:srgbClr val="000000"/>
              </a:buClr>
              <a:buSzPts val="1200"/>
              <a:buFont typeface="Arial"/>
              <a:buNone/>
            </a:pPr>
            <a:r>
              <a:rPr lang="en-GB" sz="1200" b="0" i="0" u="none" strike="noStrike" cap="none">
                <a:solidFill>
                  <a:srgbClr val="000000"/>
                </a:solidFill>
                <a:latin typeface="Times New Roman"/>
                <a:ea typeface="Times New Roman"/>
                <a:cs typeface="Times New Roman"/>
                <a:sym typeface="Times New Roman"/>
              </a:rPr>
              <a:t>Bradbury, H. ve Clair, J. (1999), "Promoting sustainable prganizations with Sweden's Natural Step", Academy of Management Executive, Vol. 13 No. 4, pp. 63-74.</a:t>
            </a:r>
            <a:endParaRPr sz="1200" b="0" i="0" u="none" strike="noStrike" cap="none">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Clr>
                <a:srgbClr val="000000"/>
              </a:buClr>
              <a:buSzPts val="1200"/>
              <a:buFont typeface="Arial"/>
              <a:buNone/>
            </a:pPr>
            <a:r>
              <a:rPr lang="en-GB" sz="1200" b="0" i="0" u="none" strike="noStrike" cap="none">
                <a:solidFill>
                  <a:srgbClr val="222222"/>
                </a:solidFill>
                <a:latin typeface="Arial"/>
                <a:ea typeface="Arial"/>
                <a:cs typeface="Arial"/>
                <a:sym typeface="Arial"/>
              </a:rPr>
              <a:t>BERBER, G., &amp; ÖZTÜRK, A. (2023). Yeşil Pazarlama Çalışmalarının Tüketiciler ve İşletmeler Açısından Değerlendirilmesi Üzerine Bir İçerik Analizi. </a:t>
            </a:r>
            <a:r>
              <a:rPr lang="en-GB" sz="1200" b="0" i="1" u="none" strike="noStrike" cap="none">
                <a:solidFill>
                  <a:srgbClr val="222222"/>
                </a:solidFill>
                <a:latin typeface="Arial"/>
                <a:ea typeface="Arial"/>
                <a:cs typeface="Arial"/>
                <a:sym typeface="Arial"/>
              </a:rPr>
              <a:t>İnsan ve Toplum Bilimleri Araştırmaları Dergisi</a:t>
            </a:r>
            <a:r>
              <a:rPr lang="en-GB" sz="1200" b="0" i="0" u="none" strike="noStrike" cap="none">
                <a:solidFill>
                  <a:srgbClr val="222222"/>
                </a:solidFill>
                <a:latin typeface="Arial"/>
                <a:ea typeface="Arial"/>
                <a:cs typeface="Arial"/>
                <a:sym typeface="Arial"/>
              </a:rPr>
              <a:t>, </a:t>
            </a:r>
            <a:r>
              <a:rPr lang="en-GB" sz="1200" b="0" i="1" u="none" strike="noStrike" cap="none">
                <a:solidFill>
                  <a:srgbClr val="222222"/>
                </a:solidFill>
                <a:latin typeface="Arial"/>
                <a:ea typeface="Arial"/>
                <a:cs typeface="Arial"/>
                <a:sym typeface="Arial"/>
              </a:rPr>
              <a:t>12(</a:t>
            </a:r>
            <a:r>
              <a:rPr lang="en-GB" sz="1200" b="0" i="0" u="none" strike="noStrike" cap="none">
                <a:solidFill>
                  <a:srgbClr val="222222"/>
                </a:solidFill>
                <a:latin typeface="Arial"/>
                <a:ea typeface="Arial"/>
                <a:cs typeface="Arial"/>
                <a:sym typeface="Arial"/>
              </a:rPr>
              <a:t>5), 2687-2707.</a:t>
            </a:r>
            <a:endParaRPr sz="1200" b="0" i="0" u="none" strike="noStrike" cap="none">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Clr>
                <a:srgbClr val="000000"/>
              </a:buClr>
              <a:buSzPts val="1200"/>
              <a:buFont typeface="Arial"/>
              <a:buNone/>
            </a:pPr>
            <a:r>
              <a:rPr lang="en-GB" sz="1200" b="0" i="0" u="none" strike="noStrike" cap="none">
                <a:solidFill>
                  <a:srgbClr val="000000"/>
                </a:solidFill>
                <a:latin typeface="Times New Roman"/>
                <a:ea typeface="Times New Roman"/>
                <a:cs typeface="Times New Roman"/>
                <a:sym typeface="Times New Roman"/>
              </a:rPr>
              <a:t>Bozpolat, C. (2021). Çevresel Kaygının ve Algılanan Pazar Etkisinin Yeşil Ürün Satın Alma Davranışındaki Rolü. Kafkas Üniversitesi İktisadi ve İdari Bilimler Fakültesi Dergisi, 12(24), 702-727.</a:t>
            </a:r>
            <a:endParaRPr sz="1200" b="0" i="0" u="none" strike="noStrike" cap="none">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Çavuşoğlu, Sinan. (2021). Yeşil Reklam ve Yeşil Marka Farkındalığın Yeşil Müşteri Tatmini Üzerindeki Etkisi: Yeşil Satın Alma Davranışının Aracılık Rolü. Gaziantep Üniversitesi Sosyal Bilimler Dergisi. 20. 1355-1374. 10.21547/jss.893209.</a:t>
            </a:r>
            <a:endParaRPr sz="1200" b="0" i="0" u="none" strike="noStrike" cap="none">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Pimonenko T, Bilan Y, Horák J, Starchenko L, Gajda W. 2020, Sürdürülebilir Kalkınma Hedefleri Kapsamında Şirketlerin Yeşil Markası ve Yeşil Yıkama. </a:t>
            </a:r>
            <a:r>
              <a:rPr lang="en-GB" sz="1200" b="0" i="1" u="none" strike="noStrike" cap="none">
                <a:solidFill>
                  <a:srgbClr val="000000"/>
                </a:solidFill>
                <a:latin typeface="Calibri"/>
                <a:ea typeface="Calibri"/>
                <a:cs typeface="Calibri"/>
                <a:sym typeface="Calibri"/>
              </a:rPr>
              <a:t>Sustainability</a:t>
            </a:r>
            <a:r>
              <a:rPr lang="en-GB" sz="1200" b="0" i="0" u="none" strike="noStrike" cap="none">
                <a:solidFill>
                  <a:srgbClr val="000000"/>
                </a:solidFill>
                <a:latin typeface="Calibri"/>
                <a:ea typeface="Calibri"/>
                <a:cs typeface="Calibri"/>
                <a:sym typeface="Calibri"/>
              </a:rPr>
              <a:t>, 12(4):1679. https://doi.org/10.3390/su12041679</a:t>
            </a:r>
            <a:endParaRPr sz="1200" b="0" i="0" u="none" strike="noStrike" cap="none">
              <a:solidFill>
                <a:srgbClr val="000000"/>
              </a:solidFill>
              <a:latin typeface="Times New Roman"/>
              <a:ea typeface="Times New Roman"/>
              <a:cs typeface="Times New Roman"/>
              <a:sym typeface="Times New Roman"/>
            </a:endParaRPr>
          </a:p>
          <a:p>
            <a:pPr marL="179388" marR="0" lvl="0" indent="-179388" algn="l" rtl="0">
              <a:lnSpc>
                <a:spcPct val="107000"/>
              </a:lnSpc>
              <a:spcBef>
                <a:spcPts val="8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3"/>
          <p:cNvSpPr/>
          <p:nvPr/>
        </p:nvSpPr>
        <p:spPr>
          <a:xfrm>
            <a:off x="2819400" y="-261938"/>
            <a:ext cx="12192000" cy="4572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13"/>
          <p:cNvSpPr/>
          <p:nvPr/>
        </p:nvSpPr>
        <p:spPr>
          <a:xfrm>
            <a:off x="2819400" y="1952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GB" sz="11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p:txBody>
      </p:sp>
      <p:sp>
        <p:nvSpPr>
          <p:cNvPr id="121" name="Google Shape;121;p13"/>
          <p:cNvSpPr txBox="1">
            <a:spLocks noGrp="1"/>
          </p:cNvSpPr>
          <p:nvPr>
            <p:ph type="title"/>
          </p:nvPr>
        </p:nvSpPr>
        <p:spPr>
          <a:xfrm>
            <a:off x="341313" y="57150"/>
            <a:ext cx="10515600" cy="105092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GB" sz="3200" b="1">
                <a:solidFill>
                  <a:srgbClr val="004B3A"/>
                </a:solidFill>
                <a:latin typeface="Arial"/>
                <a:ea typeface="Arial"/>
                <a:cs typeface="Arial"/>
                <a:sym typeface="Arial"/>
              </a:rPr>
              <a:t>Modül 3'ün Öğrenme Çıktıları</a:t>
            </a:r>
            <a:endParaRPr sz="3200" b="1">
              <a:solidFill>
                <a:srgbClr val="3F3F3F"/>
              </a:solidFill>
              <a:latin typeface="Calibri"/>
              <a:ea typeface="Calibri"/>
              <a:cs typeface="Calibri"/>
              <a:sym typeface="Calibri"/>
            </a:endParaRPr>
          </a:p>
        </p:txBody>
      </p:sp>
      <p:sp>
        <p:nvSpPr>
          <p:cNvPr id="122" name="Google Shape;122;p13"/>
          <p:cNvSpPr txBox="1">
            <a:spLocks noGrp="1"/>
          </p:cNvSpPr>
          <p:nvPr>
            <p:ph type="body" idx="1"/>
          </p:nvPr>
        </p:nvSpPr>
        <p:spPr>
          <a:xfrm>
            <a:off x="341313" y="1246188"/>
            <a:ext cx="11557000" cy="5416550"/>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Font typeface="Calibri"/>
              <a:buNone/>
            </a:pPr>
            <a:r>
              <a:rPr lang="en-GB" sz="2600">
                <a:solidFill>
                  <a:srgbClr val="004B3A"/>
                </a:solidFill>
                <a:latin typeface="Calibri"/>
                <a:ea typeface="Calibri"/>
                <a:cs typeface="Calibri"/>
                <a:sym typeface="Calibri"/>
              </a:rPr>
              <a:t>Öğrenciler</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 Hükümetler tarafından gerçekleştirilen küresel yeşil eylemleri anlamak.</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Uluslararası toplulukların (BM ve AB gibi) yeşil eylemlerini anlamak.</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Yeşil şirketlerin anlamını tanımlayın.</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Şirketlerin 'yeşil'e nasıl evrildiğini analiz edin.</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Yeşil şirketlerin tüketici davranışları üzerindeki etkisini tanımlayabilecektir.</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Ekolojik satın alma davranışlarını analiz edin. </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'Yeşil badana' kavramını tanımlayın</a:t>
            </a:r>
            <a:endParaRPr/>
          </a:p>
          <a:p>
            <a:pPr marL="601200" lvl="0" indent="-457200" algn="l" rtl="0">
              <a:lnSpc>
                <a:spcPct val="100000"/>
              </a:lnSpc>
              <a:spcBef>
                <a:spcPts val="800"/>
              </a:spcBef>
              <a:spcAft>
                <a:spcPts val="0"/>
              </a:spcAft>
              <a:buClr>
                <a:srgbClr val="2A4F1C"/>
              </a:buClr>
              <a:buSzPts val="2600"/>
              <a:buFont typeface="Noto Sans Symbols"/>
              <a:buChar char="❖"/>
            </a:pPr>
            <a:r>
              <a:rPr lang="en-GB" sz="2600">
                <a:solidFill>
                  <a:srgbClr val="004B3A"/>
                </a:solidFill>
                <a:latin typeface="Calibri"/>
                <a:ea typeface="Calibri"/>
                <a:cs typeface="Calibri"/>
                <a:sym typeface="Calibri"/>
              </a:rPr>
              <a:t>Şirketlerin 'yeşil yıkama' yöntemlerini nasıl kullandıklarını analiz edin.</a:t>
            </a:r>
            <a:endParaRPr/>
          </a:p>
          <a:p>
            <a:pPr marL="144000" lvl="0" indent="0" algn="l" rtl="0">
              <a:lnSpc>
                <a:spcPct val="100000"/>
              </a:lnSpc>
              <a:spcBef>
                <a:spcPts val="800"/>
              </a:spcBef>
              <a:spcAft>
                <a:spcPts val="0"/>
              </a:spcAft>
              <a:buClr>
                <a:srgbClr val="2A4F1C"/>
              </a:buClr>
              <a:buSzPts val="2600"/>
              <a:buNone/>
            </a:pPr>
            <a:endParaRPr sz="2800">
              <a:solidFill>
                <a:srgbClr val="004B3A"/>
              </a:solidFill>
            </a:endParaRPr>
          </a:p>
          <a:p>
            <a:pPr marL="91440" lvl="0" indent="48260" algn="l" rtl="0">
              <a:lnSpc>
                <a:spcPct val="150000"/>
              </a:lnSpc>
              <a:spcBef>
                <a:spcPts val="1400"/>
              </a:spcBef>
              <a:spcAft>
                <a:spcPts val="0"/>
              </a:spcAft>
              <a:buClr>
                <a:schemeClr val="accent6"/>
              </a:buClr>
              <a:buSzPts val="2200"/>
              <a:buFont typeface="Arial"/>
              <a:buNone/>
            </a:pPr>
            <a:endParaRPr sz="2200">
              <a:solidFill>
                <a:srgbClr val="433C29"/>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4"/>
          <p:cNvSpPr txBox="1">
            <a:spLocks noGrp="1"/>
          </p:cNvSpPr>
          <p:nvPr>
            <p:ph type="title"/>
          </p:nvPr>
        </p:nvSpPr>
        <p:spPr>
          <a:xfrm>
            <a:off x="1223963" y="2960688"/>
            <a:ext cx="6234112" cy="9366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ct val="53872"/>
              <a:buFont typeface="Calibri"/>
              <a:buNone/>
            </a:pPr>
            <a:r>
              <a:rPr lang="en-GB" sz="6600" b="1">
                <a:solidFill>
                  <a:srgbClr val="3F3F3F"/>
                </a:solidFill>
                <a:latin typeface="Calibri"/>
                <a:ea typeface="Calibri"/>
                <a:cs typeface="Calibri"/>
                <a:sym typeface="Calibri"/>
              </a:rPr>
              <a:t>Hadi başlayalım!</a:t>
            </a:r>
            <a:endParaRPr sz="6600" b="1">
              <a:solidFill>
                <a:srgbClr val="3F3F3F"/>
              </a:solidFill>
              <a:latin typeface="Calibri"/>
              <a:ea typeface="Calibri"/>
              <a:cs typeface="Calibri"/>
              <a:sym typeface="Calibri"/>
            </a:endParaRPr>
          </a:p>
        </p:txBody>
      </p:sp>
      <p:cxnSp>
        <p:nvCxnSpPr>
          <p:cNvPr id="128" name="Google Shape;128;p14"/>
          <p:cNvCxnSpPr/>
          <p:nvPr/>
        </p:nvCxnSpPr>
        <p:spPr>
          <a:xfrm rot="10800000">
            <a:off x="7878763" y="4365625"/>
            <a:ext cx="1635125" cy="0"/>
          </a:xfrm>
          <a:prstGeom prst="straightConnector1">
            <a:avLst/>
          </a:prstGeom>
          <a:noFill/>
          <a:ln w="19050" cap="flat" cmpd="sng">
            <a:solidFill>
              <a:schemeClr val="lt1"/>
            </a:solidFill>
            <a:prstDash val="solid"/>
            <a:round/>
            <a:headEnd type="none" w="sm" len="sm"/>
            <a:tailEnd type="none" w="sm" len="sm"/>
          </a:ln>
        </p:spPr>
      </p:cxnSp>
      <p:cxnSp>
        <p:nvCxnSpPr>
          <p:cNvPr id="129" name="Google Shape;129;p14"/>
          <p:cNvCxnSpPr/>
          <p:nvPr/>
        </p:nvCxnSpPr>
        <p:spPr>
          <a:xfrm rot="10800000">
            <a:off x="1812925" y="2209800"/>
            <a:ext cx="1636713" cy="0"/>
          </a:xfrm>
          <a:prstGeom prst="straightConnector1">
            <a:avLst/>
          </a:prstGeom>
          <a:noFill/>
          <a:ln w="19050" cap="flat" cmpd="sng">
            <a:solidFill>
              <a:schemeClr val="lt1"/>
            </a:solidFill>
            <a:prstDash val="solid"/>
            <a:round/>
            <a:headEnd type="none" w="sm" len="sm"/>
            <a:tailEnd type="none" w="sm" len="sm"/>
          </a:ln>
        </p:spPr>
      </p:cxnSp>
      <p:pic>
        <p:nvPicPr>
          <p:cNvPr id="130" name="Google Shape;130;p14" descr="Ein Bild, das Pflanze, Grün, Gras enthält.&#10;&#10;Automatisch generierte Beschreibung"/>
          <p:cNvPicPr preferRelativeResize="0"/>
          <p:nvPr/>
        </p:nvPicPr>
        <p:blipFill rotWithShape="1">
          <a:blip r:embed="rId3">
            <a:alphaModFix/>
          </a:blip>
          <a:srcRect l="22797" t="8295" r="22863" b="15448"/>
          <a:stretch/>
        </p:blipFill>
        <p:spPr>
          <a:xfrm>
            <a:off x="7458075" y="606425"/>
            <a:ext cx="3263900" cy="4579938"/>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ctrTitle"/>
          </p:nvPr>
        </p:nvSpPr>
        <p:spPr>
          <a:xfrm>
            <a:off x="1096963" y="3021013"/>
            <a:ext cx="10058400" cy="1303337"/>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85000"/>
              </a:lnSpc>
              <a:spcBef>
                <a:spcPts val="0"/>
              </a:spcBef>
              <a:spcAft>
                <a:spcPts val="0"/>
              </a:spcAft>
              <a:buClr>
                <a:srgbClr val="3F762A"/>
              </a:buClr>
              <a:buSzPct val="66666"/>
              <a:buFont typeface="Calibri"/>
              <a:buNone/>
            </a:pPr>
            <a:r>
              <a:rPr lang="en-GB" b="1">
                <a:solidFill>
                  <a:srgbClr val="FFFF00"/>
                </a:solidFill>
                <a:latin typeface="Calibri"/>
                <a:ea typeface="Calibri"/>
                <a:cs typeface="Calibri"/>
                <a:sym typeface="Calibri"/>
              </a:rPr>
              <a:t/>
            </a:r>
            <a:br>
              <a:rPr lang="en-GB" b="1">
                <a:solidFill>
                  <a:srgbClr val="FFFF00"/>
                </a:solidFill>
                <a:latin typeface="Calibri"/>
                <a:ea typeface="Calibri"/>
                <a:cs typeface="Calibri"/>
                <a:sym typeface="Calibri"/>
              </a:rPr>
            </a:br>
            <a:r>
              <a:rPr lang="en-GB" b="1">
                <a:solidFill>
                  <a:srgbClr val="3F762A"/>
                </a:solidFill>
                <a:latin typeface="Calibri"/>
                <a:ea typeface="Calibri"/>
                <a:cs typeface="Calibri"/>
                <a:sym typeface="Calibri"/>
              </a:rPr>
              <a:t>Giriş</a:t>
            </a:r>
            <a:endParaRPr b="1">
              <a:solidFill>
                <a:srgbClr val="3F762A"/>
              </a:solidFill>
              <a:latin typeface="Calibri"/>
              <a:ea typeface="Calibri"/>
              <a:cs typeface="Calibri"/>
              <a:sym typeface="Calibri"/>
            </a:endParaRPr>
          </a:p>
        </p:txBody>
      </p:sp>
      <p:cxnSp>
        <p:nvCxnSpPr>
          <p:cNvPr id="136" name="Google Shape;136;p15"/>
          <p:cNvCxnSpPr/>
          <p:nvPr/>
        </p:nvCxnSpPr>
        <p:spPr>
          <a:xfrm>
            <a:off x="960438" y="558800"/>
            <a:ext cx="0" cy="1162050"/>
          </a:xfrm>
          <a:prstGeom prst="straightConnector1">
            <a:avLst/>
          </a:prstGeom>
          <a:noFill/>
          <a:ln w="19050" cap="flat" cmpd="sng">
            <a:solidFill>
              <a:schemeClr val="lt1"/>
            </a:solidFill>
            <a:prstDash val="solid"/>
            <a:round/>
            <a:headEnd type="none" w="sm" len="sm"/>
            <a:tailEnd type="none" w="sm" len="sm"/>
          </a:ln>
        </p:spPr>
      </p:cxnSp>
      <p:pic>
        <p:nvPicPr>
          <p:cNvPr id="137" name="Google Shape;137;p15" descr="Text&#10;&#10;Description automatically generated with medium confidence"/>
          <p:cNvPicPr preferRelativeResize="0"/>
          <p:nvPr/>
        </p:nvPicPr>
        <p:blipFill rotWithShape="1">
          <a:blip r:embed="rId3">
            <a:alphaModFix/>
          </a:blip>
          <a:srcRect/>
          <a:stretch/>
        </p:blipFill>
        <p:spPr>
          <a:xfrm>
            <a:off x="165100" y="6396038"/>
            <a:ext cx="1295400" cy="271462"/>
          </a:xfrm>
          <a:prstGeom prst="rect">
            <a:avLst/>
          </a:prstGeom>
          <a:noFill/>
          <a:ln>
            <a:noFill/>
          </a:ln>
        </p:spPr>
      </p:pic>
      <p:pic>
        <p:nvPicPr>
          <p:cNvPr id="138" name="Google Shape;138;p15"/>
          <p:cNvPicPr preferRelativeResize="0"/>
          <p:nvPr/>
        </p:nvPicPr>
        <p:blipFill rotWithShape="1">
          <a:blip r:embed="rId4">
            <a:alphaModFix/>
          </a:blip>
          <a:srcRect/>
          <a:stretch/>
        </p:blipFill>
        <p:spPr>
          <a:xfrm>
            <a:off x="10963275" y="176213"/>
            <a:ext cx="1063625" cy="163512"/>
          </a:xfrm>
          <a:prstGeom prst="rect">
            <a:avLst/>
          </a:prstGeom>
          <a:noFill/>
          <a:ln>
            <a:noFill/>
          </a:ln>
        </p:spPr>
      </p:pic>
      <p:sp>
        <p:nvSpPr>
          <p:cNvPr id="139" name="Google Shape;139;p15"/>
          <p:cNvSpPr txBox="1"/>
          <p:nvPr/>
        </p:nvSpPr>
        <p:spPr>
          <a:xfrm>
            <a:off x="1096963" y="585788"/>
            <a:ext cx="1028700" cy="554037"/>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GB"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40" name="Google Shape;140;p15" descr="Bücher"/>
          <p:cNvPicPr preferRelativeResize="0"/>
          <p:nvPr/>
        </p:nvPicPr>
        <p:blipFill rotWithShape="1">
          <a:blip r:embed="rId5">
            <a:alphaModFix/>
          </a:blip>
          <a:srcRect/>
          <a:stretch/>
        </p:blipFill>
        <p:spPr>
          <a:xfrm>
            <a:off x="8140700" y="2541588"/>
            <a:ext cx="2541588" cy="1620837"/>
          </a:xfrm>
          <a:prstGeom prst="rect">
            <a:avLst/>
          </a:prstGeom>
          <a:noFill/>
          <a:ln>
            <a:noFill/>
          </a:ln>
        </p:spPr>
      </p:pic>
      <p:sp>
        <p:nvSpPr>
          <p:cNvPr id="141" name="Google Shape;141;p15"/>
          <p:cNvSpPr txBox="1"/>
          <p:nvPr/>
        </p:nvSpPr>
        <p:spPr>
          <a:xfrm>
            <a:off x="1096963" y="1720850"/>
            <a:ext cx="671195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3F762A"/>
                </a:solidFill>
                <a:latin typeface="Arial"/>
                <a:ea typeface="Arial"/>
                <a:cs typeface="Arial"/>
                <a:sym typeface="Arial"/>
              </a:rPr>
              <a:t>Yeşil Şirketlerin Kullanıcı Deneyimleri</a:t>
            </a:r>
            <a:endParaRPr sz="32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body" idx="1"/>
          </p:nvPr>
        </p:nvSpPr>
        <p:spPr>
          <a:xfrm>
            <a:off x="640080" y="1169987"/>
            <a:ext cx="10515600" cy="4518025"/>
          </a:xfrm>
          <a:prstGeom prst="rect">
            <a:avLst/>
          </a:prstGeom>
          <a:noFill/>
          <a:ln>
            <a:noFill/>
          </a:ln>
        </p:spPr>
        <p:txBody>
          <a:bodyPr spcFirstLastPara="1" wrap="square" lIns="0" tIns="45700" rIns="0" bIns="45700" anchor="t" anchorCtr="0">
            <a:normAutofit/>
          </a:bodyPr>
          <a:lstStyle/>
          <a:p>
            <a:pPr marL="0" lvl="0" indent="0" algn="just" rtl="0">
              <a:lnSpc>
                <a:spcPct val="120000"/>
              </a:lnSpc>
              <a:spcBef>
                <a:spcPts val="0"/>
              </a:spcBef>
              <a:spcAft>
                <a:spcPts val="0"/>
              </a:spcAft>
              <a:buClr>
                <a:schemeClr val="accent1"/>
              </a:buClr>
              <a:buSzPts val="2400"/>
              <a:buNone/>
            </a:pPr>
            <a:r>
              <a:rPr lang="en-GB" sz="2400" b="1">
                <a:solidFill>
                  <a:srgbClr val="2A4F1C"/>
                </a:solidFill>
                <a:latin typeface="Calibri"/>
                <a:ea typeface="Calibri"/>
                <a:cs typeface="Calibri"/>
                <a:sym typeface="Calibri"/>
              </a:rPr>
              <a:t>Yirminci yüzyılın ortalarından bu yana su, mineral gübreler, fosil yakıtlar, kağıt gibi kaynakların tüketiminde dramatik bir artışın yanı sıra ormansızlaşma ve başta CO2 olmak üzere sera gazı emisyonları da artmıştır (Biloslavo ve Trnavcevic, 2014, s. 1</a:t>
            </a:r>
            <a:endParaRPr/>
          </a:p>
          <a:p>
            <a:pPr marL="0" lvl="0" indent="0" algn="just" rtl="0">
              <a:lnSpc>
                <a:spcPct val="120000"/>
              </a:lnSpc>
              <a:spcBef>
                <a:spcPts val="0"/>
              </a:spcBef>
              <a:spcAft>
                <a:spcPts val="0"/>
              </a:spcAft>
              <a:buClr>
                <a:schemeClr val="accent1"/>
              </a:buClr>
              <a:buSzPts val="2400"/>
              <a:buNone/>
            </a:pPr>
            <a:r>
              <a:rPr lang="en-GB" sz="2400" b="1">
                <a:solidFill>
                  <a:srgbClr val="2A4F1C"/>
                </a:solidFill>
                <a:latin typeface="Calibri"/>
                <a:ea typeface="Calibri"/>
                <a:cs typeface="Calibri"/>
                <a:sym typeface="Calibri"/>
              </a:rPr>
              <a:t>158) </a:t>
            </a:r>
            <a:endParaRPr/>
          </a:p>
          <a:p>
            <a:pPr marL="0" lvl="0" indent="0" algn="just" rtl="0">
              <a:lnSpc>
                <a:spcPct val="120000"/>
              </a:lnSpc>
              <a:spcBef>
                <a:spcPts val="0"/>
              </a:spcBef>
              <a:spcAft>
                <a:spcPts val="0"/>
              </a:spcAft>
              <a:buClr>
                <a:schemeClr val="accent1"/>
              </a:buClr>
              <a:buSzPts val="2400"/>
              <a:buNone/>
            </a:pPr>
            <a:endParaRPr sz="2400" b="1">
              <a:solidFill>
                <a:srgbClr val="2A4F1C"/>
              </a:solidFill>
              <a:latin typeface="Calibri"/>
              <a:ea typeface="Calibri"/>
              <a:cs typeface="Calibri"/>
              <a:sym typeface="Calibri"/>
            </a:endParaRPr>
          </a:p>
          <a:p>
            <a:pPr marL="0" lvl="0" indent="0" algn="just" rtl="0">
              <a:lnSpc>
                <a:spcPct val="120000"/>
              </a:lnSpc>
              <a:spcBef>
                <a:spcPts val="0"/>
              </a:spcBef>
              <a:spcAft>
                <a:spcPts val="0"/>
              </a:spcAft>
              <a:buClr>
                <a:schemeClr val="accent1"/>
              </a:buClr>
              <a:buSzPts val="2400"/>
              <a:buNone/>
            </a:pPr>
            <a:r>
              <a:rPr lang="en-GB" sz="2400" b="1">
                <a:solidFill>
                  <a:srgbClr val="2A4F1C"/>
                </a:solidFill>
                <a:latin typeface="Calibri"/>
                <a:ea typeface="Calibri"/>
                <a:cs typeface="Calibri"/>
                <a:sym typeface="Calibri"/>
              </a:rPr>
              <a:t>Hem yenilenemeyen enerji kaynaklarının kullanımındaki hem de sera gazı emisyonlarındaki bu artış ekolojik ve iklimsel sorunlara yol açmıştır </a:t>
            </a:r>
            <a:endParaRPr/>
          </a:p>
        </p:txBody>
      </p:sp>
      <p:sp>
        <p:nvSpPr>
          <p:cNvPr id="147" name="Google Shape;147;p16"/>
          <p:cNvSpPr/>
          <p:nvPr/>
        </p:nvSpPr>
        <p:spPr>
          <a:xfrm>
            <a:off x="4572000" y="157163"/>
            <a:ext cx="2990850" cy="9271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 name="Google Shape;148;p16"/>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GB" sz="3200" b="1" i="0" u="none" strike="noStrike" cap="none">
                <a:solidFill>
                  <a:srgbClr val="2A4F1C"/>
                </a:solidFill>
                <a:latin typeface="Arial"/>
                <a:ea typeface="Arial"/>
                <a:cs typeface="Arial"/>
                <a:sym typeface="Arial"/>
              </a:rPr>
              <a:t>'Yeşil' Olmak Neden Bu Kadar Önemli Hale Geldi?</a:t>
            </a:r>
            <a:endParaRPr sz="3200" b="1" i="0" u="none" strike="noStrike" cap="none">
              <a:solidFill>
                <a:srgbClr val="2A4F1C"/>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7" descr="3 The UN 17 Sustainable Development Goals (SDGs), implemented by all... |  Download Scientific Diagram"/>
          <p:cNvPicPr preferRelativeResize="0"/>
          <p:nvPr/>
        </p:nvPicPr>
        <p:blipFill rotWithShape="1">
          <a:blip r:embed="rId3">
            <a:alphaModFix/>
          </a:blip>
          <a:srcRect/>
          <a:stretch/>
        </p:blipFill>
        <p:spPr>
          <a:xfrm>
            <a:off x="7182646" y="3429000"/>
            <a:ext cx="2783305" cy="2229948"/>
          </a:xfrm>
          <a:prstGeom prst="rect">
            <a:avLst/>
          </a:prstGeom>
          <a:noFill/>
          <a:ln>
            <a:noFill/>
          </a:ln>
        </p:spPr>
      </p:pic>
      <p:pic>
        <p:nvPicPr>
          <p:cNvPr id="154" name="Google Shape;154;p17" descr="European Climate Pact meeting and education resources | Teaching the Future"/>
          <p:cNvPicPr preferRelativeResize="0"/>
          <p:nvPr/>
        </p:nvPicPr>
        <p:blipFill rotWithShape="1">
          <a:blip r:embed="rId4">
            <a:alphaModFix/>
          </a:blip>
          <a:srcRect r="-399" b="15765"/>
          <a:stretch/>
        </p:blipFill>
        <p:spPr>
          <a:xfrm>
            <a:off x="7957790" y="638629"/>
            <a:ext cx="2779306" cy="2790371"/>
          </a:xfrm>
          <a:prstGeom prst="rect">
            <a:avLst/>
          </a:prstGeom>
          <a:noFill/>
          <a:ln>
            <a:noFill/>
          </a:ln>
        </p:spPr>
      </p:pic>
      <p:sp>
        <p:nvSpPr>
          <p:cNvPr id="155" name="Google Shape;155;p17"/>
          <p:cNvSpPr txBox="1"/>
          <p:nvPr/>
        </p:nvSpPr>
        <p:spPr>
          <a:xfrm>
            <a:off x="569687" y="638629"/>
            <a:ext cx="6103256" cy="27129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F1C"/>
              </a:buClr>
              <a:buSzPts val="2000"/>
              <a:buFont typeface="Arial"/>
              <a:buNone/>
            </a:pPr>
            <a:r>
              <a:rPr lang="en-GB" sz="2000" b="0" i="0" u="none" strike="noStrike" cap="none">
                <a:solidFill>
                  <a:srgbClr val="2A4F1C"/>
                </a:solidFill>
                <a:latin typeface="Arial"/>
                <a:ea typeface="Arial"/>
                <a:cs typeface="Arial"/>
                <a:sym typeface="Arial"/>
              </a:rPr>
              <a:t>Son dönemde siyasi ve uluslararası otoriteler tarafından sera gazı emisyonlarını ortadan kaldırmaya yönelik birçok düzenleme yapılmıştır. Bunlar</a:t>
            </a:r>
            <a:endParaRPr sz="2000" b="0" i="0" u="none" strike="noStrike" cap="none">
              <a:solidFill>
                <a:srgbClr val="2A4F1C"/>
              </a:solidFill>
              <a:latin typeface="Arial"/>
              <a:ea typeface="Arial"/>
              <a:cs typeface="Arial"/>
              <a:sym typeface="Arial"/>
            </a:endParaRPr>
          </a:p>
          <a:p>
            <a:pPr marL="360000" marR="0" lvl="0" indent="-360000" algn="l" rtl="0">
              <a:lnSpc>
                <a:spcPct val="130000"/>
              </a:lnSpc>
              <a:spcBef>
                <a:spcPts val="1400"/>
              </a:spcBef>
              <a:spcAft>
                <a:spcPts val="0"/>
              </a:spcAft>
              <a:buClr>
                <a:srgbClr val="2A4F1C"/>
              </a:buClr>
              <a:buSzPts val="2000"/>
              <a:buFont typeface="Noto Sans Symbols"/>
              <a:buChar char="❖"/>
            </a:pPr>
            <a:r>
              <a:rPr lang="en-GB" sz="2000" b="0" i="0" u="none" strike="noStrike" cap="none">
                <a:solidFill>
                  <a:srgbClr val="2A4F1C"/>
                </a:solidFill>
                <a:latin typeface="Arial"/>
                <a:ea typeface="Arial"/>
                <a:cs typeface="Arial"/>
                <a:sym typeface="Arial"/>
              </a:rPr>
              <a:t>Kyoto Protokolü (1997)</a:t>
            </a:r>
            <a:endParaRPr sz="1400" b="0" i="0" u="none" strike="noStrike" cap="none">
              <a:solidFill>
                <a:srgbClr val="000000"/>
              </a:solidFill>
              <a:latin typeface="Arial"/>
              <a:ea typeface="Arial"/>
              <a:cs typeface="Arial"/>
              <a:sym typeface="Arial"/>
            </a:endParaRPr>
          </a:p>
          <a:p>
            <a:pPr marL="360000" marR="0" lvl="0" indent="-360000" algn="l" rtl="0">
              <a:lnSpc>
                <a:spcPct val="130000"/>
              </a:lnSpc>
              <a:spcBef>
                <a:spcPts val="1400"/>
              </a:spcBef>
              <a:spcAft>
                <a:spcPts val="0"/>
              </a:spcAft>
              <a:buClr>
                <a:srgbClr val="2A4F1C"/>
              </a:buClr>
              <a:buSzPts val="2000"/>
              <a:buFont typeface="Noto Sans Symbols"/>
              <a:buChar char="❖"/>
            </a:pPr>
            <a:r>
              <a:rPr lang="en-GB" sz="2000" b="0" i="0" u="none" strike="noStrike" cap="none">
                <a:solidFill>
                  <a:srgbClr val="2A4F1C"/>
                </a:solidFill>
                <a:latin typeface="Arial"/>
                <a:ea typeface="Arial"/>
                <a:cs typeface="Arial"/>
                <a:sym typeface="Arial"/>
              </a:rPr>
              <a:t>BM Sürdürülebilir Kalkınma Hedefleri (UN SDGs)</a:t>
            </a:r>
            <a:endParaRPr sz="1400" b="0" i="0" u="none" strike="noStrike" cap="none">
              <a:solidFill>
                <a:srgbClr val="000000"/>
              </a:solidFill>
              <a:latin typeface="Arial"/>
              <a:ea typeface="Arial"/>
              <a:cs typeface="Arial"/>
              <a:sym typeface="Arial"/>
            </a:endParaRPr>
          </a:p>
          <a:p>
            <a:pPr marL="360000" marR="0" lvl="0" indent="-360000" algn="l" rtl="0">
              <a:lnSpc>
                <a:spcPct val="130000"/>
              </a:lnSpc>
              <a:spcBef>
                <a:spcPts val="1400"/>
              </a:spcBef>
              <a:spcAft>
                <a:spcPts val="0"/>
              </a:spcAft>
              <a:buClr>
                <a:srgbClr val="2A4F1C"/>
              </a:buClr>
              <a:buSzPts val="2000"/>
              <a:buFont typeface="Noto Sans Symbols"/>
              <a:buChar char="❖"/>
            </a:pPr>
            <a:r>
              <a:rPr lang="en-GB" sz="2000" b="0" i="0" u="none" strike="noStrike" cap="none">
                <a:solidFill>
                  <a:srgbClr val="2A4F1C"/>
                </a:solidFill>
                <a:latin typeface="Arial"/>
                <a:ea typeface="Arial"/>
                <a:cs typeface="Arial"/>
                <a:sym typeface="Arial"/>
              </a:rPr>
              <a:t>Avrupa İklim Paktı</a:t>
            </a:r>
            <a:endParaRPr sz="1400" b="0" i="0" u="none" strike="noStrike" cap="none">
              <a:solidFill>
                <a:srgbClr val="000000"/>
              </a:solidFill>
              <a:latin typeface="Arial"/>
              <a:ea typeface="Arial"/>
              <a:cs typeface="Arial"/>
              <a:sym typeface="Arial"/>
            </a:endParaRPr>
          </a:p>
        </p:txBody>
      </p:sp>
      <p:sp>
        <p:nvSpPr>
          <p:cNvPr id="156" name="Google Shape;156;p17"/>
          <p:cNvSpPr txBox="1"/>
          <p:nvPr/>
        </p:nvSpPr>
        <p:spPr>
          <a:xfrm>
            <a:off x="306523" y="3718427"/>
            <a:ext cx="6629584" cy="165109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2A4F1C"/>
              </a:buClr>
              <a:buSzPts val="2000"/>
              <a:buFont typeface="Arial"/>
              <a:buNone/>
            </a:pPr>
            <a:r>
              <a:rPr lang="en-GB" sz="2000" b="0" i="0" u="none" strike="noStrike" cap="none">
                <a:solidFill>
                  <a:srgbClr val="2A4F1C"/>
                </a:solidFill>
                <a:latin typeface="Arial"/>
                <a:ea typeface="Arial"/>
                <a:cs typeface="Arial"/>
                <a:sym typeface="Arial"/>
              </a:rPr>
              <a:t>Uluslararası kuruluşlar ve hükümetler tarafından yürütülen bu çabalar, şirketleri SKH ilkeleri ve yönetmelikleri doğrultusunda ürünlerini çevre dostu hale getirecek şekilde teknolojilerini modernleştirmeye itmektedir.</a:t>
            </a:r>
            <a:endParaRPr sz="2000" b="0" i="0" u="none" strike="noStrike" cap="none">
              <a:solidFill>
                <a:srgbClr val="2A4F1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body" idx="1"/>
          </p:nvPr>
        </p:nvSpPr>
        <p:spPr>
          <a:xfrm>
            <a:off x="736600" y="1889579"/>
            <a:ext cx="5359400" cy="3017384"/>
          </a:xfrm>
          <a:prstGeom prst="rect">
            <a:avLst/>
          </a:prstGeom>
          <a:noFill/>
          <a:ln>
            <a:noFill/>
          </a:ln>
        </p:spPr>
        <p:txBody>
          <a:bodyPr spcFirstLastPara="1" wrap="square" lIns="0" tIns="45700" rIns="0" bIns="45700" anchor="t" anchorCtr="0">
            <a:normAutofit/>
          </a:bodyPr>
          <a:lstStyle/>
          <a:p>
            <a:pPr marL="0" lvl="0" indent="0" algn="just" rtl="0">
              <a:lnSpc>
                <a:spcPct val="100000"/>
              </a:lnSpc>
              <a:spcBef>
                <a:spcPts val="0"/>
              </a:spcBef>
              <a:spcAft>
                <a:spcPts val="0"/>
              </a:spcAft>
              <a:buClr>
                <a:schemeClr val="accent1"/>
              </a:buClr>
              <a:buSzPts val="2400"/>
              <a:buFont typeface="Calibri"/>
              <a:buNone/>
            </a:pPr>
            <a:r>
              <a:rPr lang="en-GB" sz="2400" b="1">
                <a:solidFill>
                  <a:srgbClr val="2A4F1C"/>
                </a:solidFill>
              </a:rPr>
              <a:t>Şirketler çevre sorusuna verdikleri yanıtlara göre üç gruba ayrılabilir: </a:t>
            </a:r>
            <a:endParaRPr/>
          </a:p>
          <a:p>
            <a:pPr marL="0" lvl="0" indent="0" algn="just" rtl="0">
              <a:lnSpc>
                <a:spcPct val="100000"/>
              </a:lnSpc>
              <a:spcBef>
                <a:spcPts val="0"/>
              </a:spcBef>
              <a:spcAft>
                <a:spcPts val="0"/>
              </a:spcAft>
              <a:buClr>
                <a:schemeClr val="accent1"/>
              </a:buClr>
              <a:buSzPts val="2000"/>
              <a:buFont typeface="Calibri"/>
              <a:buNone/>
            </a:pPr>
            <a:endParaRPr sz="2000" b="1">
              <a:solidFill>
                <a:srgbClr val="3F3F3F"/>
              </a:solidFill>
              <a:latin typeface="Calibri"/>
              <a:ea typeface="Calibri"/>
              <a:cs typeface="Calibri"/>
              <a:sym typeface="Calibri"/>
            </a:endParaRPr>
          </a:p>
          <a:p>
            <a:pPr marL="457200" lvl="0" indent="-457200" algn="just" rtl="0">
              <a:lnSpc>
                <a:spcPct val="100000"/>
              </a:lnSpc>
              <a:spcBef>
                <a:spcPts val="0"/>
              </a:spcBef>
              <a:spcAft>
                <a:spcPts val="0"/>
              </a:spcAft>
              <a:buClr>
                <a:schemeClr val="accent1"/>
              </a:buClr>
              <a:buSzPts val="2400"/>
              <a:buFont typeface="Calibri"/>
              <a:buAutoNum type="arabicPeriod"/>
            </a:pPr>
            <a:r>
              <a:rPr lang="en-GB" sz="2400" b="1">
                <a:solidFill>
                  <a:srgbClr val="2A4F1C"/>
                </a:solidFill>
                <a:latin typeface="Calibri"/>
                <a:ea typeface="Calibri"/>
                <a:cs typeface="Calibri"/>
                <a:sym typeface="Calibri"/>
              </a:rPr>
              <a:t>Yeşil Şirketler</a:t>
            </a:r>
            <a:endParaRPr/>
          </a:p>
          <a:p>
            <a:pPr marL="514350" lvl="0" indent="-514350" algn="just" rtl="0">
              <a:lnSpc>
                <a:spcPct val="100000"/>
              </a:lnSpc>
              <a:spcBef>
                <a:spcPts val="0"/>
              </a:spcBef>
              <a:spcAft>
                <a:spcPts val="0"/>
              </a:spcAft>
              <a:buClr>
                <a:schemeClr val="accent1"/>
              </a:buClr>
              <a:buSzPts val="2400"/>
              <a:buFont typeface="Calibri"/>
              <a:buAutoNum type="arabicPeriod"/>
            </a:pPr>
            <a:r>
              <a:rPr lang="en-GB" sz="2400" b="1">
                <a:solidFill>
                  <a:srgbClr val="2A4F1C"/>
                </a:solidFill>
                <a:latin typeface="Calibri"/>
                <a:ea typeface="Calibri"/>
                <a:cs typeface="Calibri"/>
                <a:sym typeface="Calibri"/>
              </a:rPr>
              <a:t>Yeşil olma yolundaki şirketler</a:t>
            </a:r>
            <a:endParaRPr/>
          </a:p>
          <a:p>
            <a:pPr marL="514350" lvl="0" indent="-514350" algn="just" rtl="0">
              <a:lnSpc>
                <a:spcPct val="100000"/>
              </a:lnSpc>
              <a:spcBef>
                <a:spcPts val="0"/>
              </a:spcBef>
              <a:spcAft>
                <a:spcPts val="0"/>
              </a:spcAft>
              <a:buClr>
                <a:schemeClr val="accent1"/>
              </a:buClr>
              <a:buSzPts val="2400"/>
              <a:buFont typeface="Calibri"/>
              <a:buAutoNum type="arabicPeriod"/>
            </a:pPr>
            <a:r>
              <a:rPr lang="en-GB" sz="2400" b="1">
                <a:solidFill>
                  <a:srgbClr val="2A4F1C"/>
                </a:solidFill>
                <a:latin typeface="Calibri"/>
                <a:ea typeface="Calibri"/>
                <a:cs typeface="Calibri"/>
                <a:sym typeface="Calibri"/>
              </a:rPr>
              <a:t>Diğerleri</a:t>
            </a:r>
            <a:endParaRPr sz="3600" b="1">
              <a:solidFill>
                <a:srgbClr val="2A4F1C"/>
              </a:solidFill>
            </a:endParaRPr>
          </a:p>
        </p:txBody>
      </p:sp>
      <p:sp>
        <p:nvSpPr>
          <p:cNvPr id="162" name="Google Shape;162;p18"/>
          <p:cNvSpPr txBox="1"/>
          <p:nvPr/>
        </p:nvSpPr>
        <p:spPr>
          <a:xfrm>
            <a:off x="475343" y="299810"/>
            <a:ext cx="10515600" cy="80645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000000"/>
              </a:buClr>
              <a:buSzPts val="3200"/>
              <a:buFont typeface="Arial"/>
              <a:buNone/>
            </a:pPr>
            <a:r>
              <a:rPr lang="en-GB" sz="3200" b="1" i="0" u="none" strike="noStrike" cap="none">
                <a:solidFill>
                  <a:srgbClr val="2A4F1C"/>
                </a:solidFill>
                <a:latin typeface="Arial"/>
                <a:ea typeface="Arial"/>
                <a:cs typeface="Arial"/>
                <a:sym typeface="Arial"/>
              </a:rPr>
              <a:t>Yeşil Şirketler Kavramı</a:t>
            </a:r>
            <a:endParaRPr sz="3200" b="1" i="0" u="none" strike="noStrike" cap="none">
              <a:solidFill>
                <a:srgbClr val="2A4F1C"/>
              </a:solidFill>
              <a:latin typeface="Calibri"/>
              <a:ea typeface="Calibri"/>
              <a:cs typeface="Calibri"/>
              <a:sym typeface="Calibri"/>
            </a:endParaRPr>
          </a:p>
        </p:txBody>
      </p:sp>
      <p:pic>
        <p:nvPicPr>
          <p:cNvPr id="163" name="Google Shape;163;p18" descr="Free green Photos &amp; Pictures | FreeImages"/>
          <p:cNvPicPr preferRelativeResize="0"/>
          <p:nvPr/>
        </p:nvPicPr>
        <p:blipFill rotWithShape="1">
          <a:blip r:embed="rId3">
            <a:alphaModFix/>
          </a:blip>
          <a:srcRect/>
          <a:stretch/>
        </p:blipFill>
        <p:spPr>
          <a:xfrm>
            <a:off x="6447971" y="1920308"/>
            <a:ext cx="5368137" cy="3017384"/>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p:nvPr/>
        </p:nvSpPr>
        <p:spPr>
          <a:xfrm>
            <a:off x="4572000" y="157163"/>
            <a:ext cx="2990850" cy="9271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 name="Google Shape;169;p19"/>
          <p:cNvSpPr txBox="1"/>
          <p:nvPr/>
        </p:nvSpPr>
        <p:spPr>
          <a:xfrm>
            <a:off x="258416" y="157163"/>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GB" sz="3200" b="1" i="0" u="none" strike="noStrike" cap="none">
                <a:solidFill>
                  <a:srgbClr val="2A4F1C"/>
                </a:solidFill>
                <a:latin typeface="Arial"/>
                <a:ea typeface="Arial"/>
                <a:cs typeface="Arial"/>
                <a:sym typeface="Arial"/>
              </a:rPr>
              <a:t>Şirketler Yeşile Doğru Nasıl Evriliyor?</a:t>
            </a:r>
            <a:endParaRPr sz="3200" b="1" i="0" u="none" strike="noStrike" cap="none">
              <a:solidFill>
                <a:srgbClr val="2A4F1C"/>
              </a:solidFill>
              <a:latin typeface="Calibri"/>
              <a:ea typeface="Calibri"/>
              <a:cs typeface="Calibri"/>
              <a:sym typeface="Calibri"/>
            </a:endParaRPr>
          </a:p>
        </p:txBody>
      </p:sp>
      <p:sp>
        <p:nvSpPr>
          <p:cNvPr id="170" name="Google Shape;170;p19"/>
          <p:cNvSpPr txBox="1"/>
          <p:nvPr/>
        </p:nvSpPr>
        <p:spPr>
          <a:xfrm>
            <a:off x="754109" y="1315112"/>
            <a:ext cx="9524213" cy="191437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chemeClr val="accent1"/>
              </a:buClr>
              <a:buSzPts val="2000"/>
              <a:buFont typeface="Calibri"/>
              <a:buNone/>
            </a:pPr>
            <a:r>
              <a:rPr lang="en-GB" sz="2000" b="1" i="0" u="sng" strike="noStrike" cap="none">
                <a:solidFill>
                  <a:srgbClr val="2A4F1C"/>
                </a:solidFill>
                <a:latin typeface="Calibri"/>
                <a:ea typeface="Calibri"/>
                <a:cs typeface="Calibri"/>
                <a:sym typeface="Calibri"/>
              </a:rPr>
              <a:t>Yeşil Şirket: </a:t>
            </a:r>
            <a:r>
              <a:rPr lang="en-GB" sz="2000" b="0" i="0" u="none" strike="noStrike" cap="none">
                <a:solidFill>
                  <a:srgbClr val="2A4F1C"/>
                </a:solidFill>
                <a:latin typeface="Calibri"/>
                <a:ea typeface="Calibri"/>
                <a:cs typeface="Calibri"/>
                <a:sym typeface="Calibri"/>
              </a:rPr>
              <a:t>Yeşil şirket, amacı, faaliyetleri ve kendi maddi varlığı doğal ve kültürel çevreyle tam bir uyum içinde olan ve çalışanları kendi aralarında ve şirketin paydaşlarıyla ilişki ve iletişimde etik kurallara sıkı sıkıya uyan bir şirket olarak tanımlanabilir (Biloslavo ve Trnavcevic, 2014, s. 1159). </a:t>
            </a:r>
            <a:endParaRPr sz="1400" b="0" i="0" u="none" strike="noStrike" cap="none">
              <a:solidFill>
                <a:srgbClr val="000000"/>
              </a:solidFill>
              <a:latin typeface="Arial"/>
              <a:ea typeface="Arial"/>
              <a:cs typeface="Arial"/>
              <a:sym typeface="Arial"/>
            </a:endParaRPr>
          </a:p>
        </p:txBody>
      </p:sp>
      <p:pic>
        <p:nvPicPr>
          <p:cNvPr id="171" name="Google Shape;171;p19" descr="Why 'going green' is a great PR move—and how to do it - Agility PR Solutions"/>
          <p:cNvPicPr preferRelativeResize="0"/>
          <p:nvPr/>
        </p:nvPicPr>
        <p:blipFill rotWithShape="1">
          <a:blip r:embed="rId3">
            <a:alphaModFix/>
          </a:blip>
          <a:srcRect/>
          <a:stretch/>
        </p:blipFill>
        <p:spPr>
          <a:xfrm>
            <a:off x="2277382" y="3429000"/>
            <a:ext cx="7084332" cy="2663026"/>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body" idx="1"/>
          </p:nvPr>
        </p:nvSpPr>
        <p:spPr>
          <a:xfrm>
            <a:off x="476131" y="772901"/>
            <a:ext cx="9277469" cy="3174985"/>
          </a:xfrm>
          <a:prstGeom prst="rect">
            <a:avLst/>
          </a:prstGeom>
          <a:noFill/>
          <a:ln>
            <a:noFill/>
          </a:ln>
        </p:spPr>
        <p:txBody>
          <a:bodyPr spcFirstLastPara="1" wrap="square" lIns="0" tIns="45700" rIns="0" bIns="45700" anchor="t" anchorCtr="0">
            <a:normAutofit/>
          </a:bodyPr>
          <a:lstStyle/>
          <a:p>
            <a:pPr marL="0" lvl="0" indent="0" algn="just" rtl="0">
              <a:lnSpc>
                <a:spcPct val="120000"/>
              </a:lnSpc>
              <a:spcBef>
                <a:spcPts val="0"/>
              </a:spcBef>
              <a:spcAft>
                <a:spcPts val="0"/>
              </a:spcAft>
              <a:buClr>
                <a:schemeClr val="accent1"/>
              </a:buClr>
              <a:buSzPts val="2400"/>
              <a:buFont typeface="Calibri"/>
              <a:buNone/>
            </a:pPr>
            <a:r>
              <a:rPr lang="en-GB" sz="2400">
                <a:solidFill>
                  <a:srgbClr val="2A4F1C"/>
                </a:solidFill>
                <a:latin typeface="Calibri"/>
                <a:ea typeface="Calibri"/>
                <a:cs typeface="Calibri"/>
                <a:sym typeface="Calibri"/>
              </a:rPr>
              <a:t>Şirketler yeşil bir şirket olma yolundaki süreçlerini üç farklı şekilde hayata geçirebilirler: </a:t>
            </a:r>
            <a:endParaRPr/>
          </a:p>
          <a:p>
            <a:pPr marL="342900" lvl="0" indent="-342900" algn="just" rtl="0">
              <a:lnSpc>
                <a:spcPct val="120000"/>
              </a:lnSpc>
              <a:spcBef>
                <a:spcPts val="0"/>
              </a:spcBef>
              <a:spcAft>
                <a:spcPts val="0"/>
              </a:spcAft>
              <a:buClr>
                <a:schemeClr val="accent1"/>
              </a:buClr>
              <a:buSzPts val="2400"/>
              <a:buFont typeface="Calibri"/>
              <a:buAutoNum type="arabicPeriod"/>
            </a:pPr>
            <a:r>
              <a:rPr lang="en-GB" sz="2400">
                <a:solidFill>
                  <a:srgbClr val="2A4F1C"/>
                </a:solidFill>
                <a:latin typeface="Calibri"/>
                <a:ea typeface="Calibri"/>
                <a:cs typeface="Calibri"/>
                <a:sym typeface="Calibri"/>
              </a:rPr>
              <a:t>sürdürülebilir ürünlerin üretimi</a:t>
            </a:r>
            <a:endParaRPr sz="2400">
              <a:solidFill>
                <a:srgbClr val="2A4F1C"/>
              </a:solidFill>
              <a:latin typeface="Calibri"/>
              <a:ea typeface="Calibri"/>
              <a:cs typeface="Calibri"/>
              <a:sym typeface="Calibri"/>
            </a:endParaRPr>
          </a:p>
          <a:p>
            <a:pPr marL="514350" lvl="0" indent="-514350" algn="just" rtl="0">
              <a:lnSpc>
                <a:spcPct val="120000"/>
              </a:lnSpc>
              <a:spcBef>
                <a:spcPts val="0"/>
              </a:spcBef>
              <a:spcAft>
                <a:spcPts val="0"/>
              </a:spcAft>
              <a:buClr>
                <a:schemeClr val="accent1"/>
              </a:buClr>
              <a:buSzPts val="2400"/>
              <a:buFont typeface="Calibri"/>
              <a:buAutoNum type="arabicPeriod"/>
            </a:pPr>
            <a:r>
              <a:rPr lang="en-GB" sz="2400">
                <a:solidFill>
                  <a:srgbClr val="2A4F1C"/>
                </a:solidFill>
                <a:latin typeface="Calibri"/>
                <a:ea typeface="Calibri"/>
                <a:cs typeface="Calibri"/>
                <a:sym typeface="Calibri"/>
              </a:rPr>
              <a:t>üretim sürecinde yenilenebilir enerjilerin kullanılması</a:t>
            </a:r>
            <a:endParaRPr/>
          </a:p>
          <a:p>
            <a:pPr marL="514350" lvl="0" indent="-514350" algn="just" rtl="0">
              <a:lnSpc>
                <a:spcPct val="120000"/>
              </a:lnSpc>
              <a:spcBef>
                <a:spcPts val="0"/>
              </a:spcBef>
              <a:spcAft>
                <a:spcPts val="0"/>
              </a:spcAft>
              <a:buClr>
                <a:schemeClr val="accent1"/>
              </a:buClr>
              <a:buSzPts val="2400"/>
              <a:buFont typeface="Calibri"/>
              <a:buAutoNum type="arabicPeriod"/>
            </a:pPr>
            <a:r>
              <a:rPr lang="en-GB" sz="2400">
                <a:solidFill>
                  <a:srgbClr val="2A4F1C"/>
                </a:solidFill>
                <a:latin typeface="Calibri"/>
                <a:ea typeface="Calibri"/>
                <a:cs typeface="Calibri"/>
                <a:sym typeface="Calibri"/>
              </a:rPr>
              <a:t>Veya malzeme azaltımı </a:t>
            </a:r>
            <a:endParaRPr sz="2400" b="1">
              <a:solidFill>
                <a:srgbClr val="2A4F1C"/>
              </a:solidFill>
              <a:latin typeface="Calibri"/>
              <a:ea typeface="Calibri"/>
              <a:cs typeface="Calibri"/>
              <a:sym typeface="Calibri"/>
            </a:endParaRPr>
          </a:p>
        </p:txBody>
      </p:sp>
      <p:sp>
        <p:nvSpPr>
          <p:cNvPr id="177" name="Google Shape;177;p20"/>
          <p:cNvSpPr txBox="1"/>
          <p:nvPr/>
        </p:nvSpPr>
        <p:spPr>
          <a:xfrm>
            <a:off x="476131" y="3429000"/>
            <a:ext cx="1020638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A4F1C"/>
                </a:solidFill>
                <a:latin typeface="Arial"/>
                <a:ea typeface="Arial"/>
                <a:cs typeface="Arial"/>
                <a:sym typeface="Arial"/>
              </a:rPr>
              <a:t>Şirketler, çevre stratejileri ve yeşil ürünler gibi alanlarla yeşil şirket olma yolundaki yolculuklarını sürdürüyor. </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Geniş ekran</PresentationFormat>
  <Paragraphs>90</Paragraphs>
  <Slides>15</Slides>
  <Notes>15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Noto Sans Symbols</vt:lpstr>
      <vt:lpstr>Times New Roman</vt:lpstr>
      <vt:lpstr>Rückblick</vt:lpstr>
      <vt:lpstr>GREENWORLD: Yeşil Düşün Dünya için  Gençlik Eğitimi ERASMUS+  KA220 YOU - Gençlik Eğitimi için Stratejik Ortaklıklar İşbirliği ortaklığı </vt:lpstr>
      <vt:lpstr>Modül 3'ün Öğrenme Çıktıları</vt:lpstr>
      <vt:lpstr>Hadi başlayalım!</vt:lpstr>
      <vt:lpstr> Giriş</vt:lpstr>
      <vt:lpstr>PowerPoint Sunusu</vt:lpstr>
      <vt:lpstr>PowerPoint Sunusu</vt:lpstr>
      <vt:lpstr>PowerPoint Sunusu</vt:lpstr>
      <vt:lpstr>PowerPoint Sunusu</vt:lpstr>
      <vt:lpstr>PowerPoint Sunusu</vt:lpstr>
      <vt:lpstr>Yeşil Şirketlere Dayalı Tüketici Davranışlarındaki Değişim</vt:lpstr>
      <vt:lpstr>Tüketici Davranışlarındaki Değişimin Nedenleri;</vt:lpstr>
      <vt:lpstr>'Yeşil Yıkama'</vt:lpstr>
      <vt:lpstr>Yeşil Yıkama Nasıl Anlaşılır?</vt:lpstr>
      <vt:lpstr>Modülün Hedefleri</vt:lpstr>
      <vt:lpstr>Referanslar ve Bağlantılar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Yeşil Düşün Dünya için  Gençlik Eğitimi ERASMUS+  KA220 YOU - Gençlik Eğitimi için Stratejik Ortaklıklar İşbirliği ortaklığı </dc:title>
  <cp:lastModifiedBy>Baba</cp:lastModifiedBy>
  <cp:revision>1</cp:revision>
  <dcterms:modified xsi:type="dcterms:W3CDTF">2024-05-04T06:19:42Z</dcterms:modified>
</cp:coreProperties>
</file>