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6858000" cx="12192000"/>
  <p:notesSz cx="6858000" cy="9144000"/>
  <p:embeddedFontLst>
    <p:embeddedFont>
      <p:font typeface="Roboto"/>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29" roundtripDataSignature="AMtx7mhN298qpYlLddP7eMr21V96h16nm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customschemas.google.com/relationships/presentationmetadata" Target="meta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3" name="Google Shape;22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0" name="Google Shape;34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7" name="Google Shape;34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1ee4f95c8f2_0_1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1" name="Google Shape;361;g1ee4f95c8f2_0_1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1ee4f95c8f2_0_2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9" name="Google Shape;369;g1ee4f95c8f2_0_2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7" name="Google Shape;377;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1" name="Google Shape;39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1ee4f95c8f2_0_2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7" name="Google Shape;397;g1ee4f95c8f2_0_2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1ee4f95c8f2_0_3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9" name="Google Shape;409;g1ee4f95c8f2_0_3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6" name="Google Shape;41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1ee4f95c8f2_0_6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4" name="Google Shape;234;g1ee4f95c8f2_0_6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2" name="Google Shape;24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7" name="Google Shape;27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9" name="Google Shape;28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1ee4f95c8f2_0_4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7" name="Google Shape;297;g1ee4f95c8f2_0_49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8" name="Google Shape;298;g1ee4f95c8f2_0_49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de-DE"/>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2ac3774a334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6" name="Google Shape;306;g2ac3774a334_0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7" name="Google Shape;307;g2ac3774a334_0_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de-DE"/>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ac3774a334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1" name="Google Shape;331;g2ac3774a334_0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2" name="Google Shape;332;g2ac3774a334_0_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de-DE"/>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5.png"/><Relationship Id="rId4" Type="http://schemas.openxmlformats.org/officeDocument/2006/relationships/image" Target="../media/image4.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5.png"/><Relationship Id="rId4" Type="http://schemas.openxmlformats.org/officeDocument/2006/relationships/image" Target="../media/image4.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2.jpg"/><Relationship Id="rId4" Type="http://schemas.openxmlformats.org/officeDocument/2006/relationships/image" Target="../media/image4.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5.png"/><Relationship Id="rId4" Type="http://schemas.openxmlformats.org/officeDocument/2006/relationships/image" Target="../media/image4.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5.png"/><Relationship Id="rId4" Type="http://schemas.openxmlformats.org/officeDocument/2006/relationships/image" Target="../media/image4.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5.png"/><Relationship Id="rId4"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jpg"/><Relationship Id="rId4"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5.png"/><Relationship Id="rId4" Type="http://schemas.openxmlformats.org/officeDocument/2006/relationships/image" Target="../media/image4.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5.png"/><Relationship Id="rId4" Type="http://schemas.openxmlformats.org/officeDocument/2006/relationships/image" Target="../media/image4.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5.png"/><Relationship Id="rId4"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showMasterSp="0" type="objTx">
  <p:cSld name="OBJECT_WITH_CAPTION_TEXT">
    <p:spTree>
      <p:nvGrpSpPr>
        <p:cNvPr id="21" name="Shape 21"/>
        <p:cNvGrpSpPr/>
        <p:nvPr/>
      </p:nvGrpSpPr>
      <p:grpSpPr>
        <a:xfrm>
          <a:off x="0" y="0"/>
          <a:ext cx="0" cy="0"/>
          <a:chOff x="0" y="0"/>
          <a:chExt cx="0" cy="0"/>
        </a:xfrm>
      </p:grpSpPr>
      <p:sp>
        <p:nvSpPr>
          <p:cNvPr id="22" name="Google Shape;22;p22"/>
          <p:cNvSpPr/>
          <p:nvPr/>
        </p:nvSpPr>
        <p:spPr>
          <a:xfrm>
            <a:off x="16" y="0"/>
            <a:ext cx="4050791"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22"/>
          <p:cNvSpPr/>
          <p:nvPr/>
        </p:nvSpPr>
        <p:spPr>
          <a:xfrm>
            <a:off x="4040071" y="0"/>
            <a:ext cx="6400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22"/>
          <p:cNvSpPr txBox="1"/>
          <p:nvPr>
            <p:ph type="title"/>
          </p:nvPr>
        </p:nvSpPr>
        <p:spPr>
          <a:xfrm>
            <a:off x="457200" y="594359"/>
            <a:ext cx="3200400" cy="22860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2"/>
          <p:cNvSpPr txBox="1"/>
          <p:nvPr>
            <p:ph idx="1" type="body"/>
          </p:nvPr>
        </p:nvSpPr>
        <p:spPr>
          <a:xfrm>
            <a:off x="4800600" y="731520"/>
            <a:ext cx="6492240" cy="52578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6" name="Google Shape;26;p22"/>
          <p:cNvSpPr txBox="1"/>
          <p:nvPr>
            <p:ph idx="2" type="body"/>
          </p:nvPr>
        </p:nvSpPr>
        <p:spPr>
          <a:xfrm>
            <a:off x="457200" y="2926080"/>
            <a:ext cx="3200400" cy="337912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500"/>
              <a:buNone/>
              <a:defRPr sz="1500">
                <a:solidFill>
                  <a:srgbClr val="FFFFFF"/>
                </a:solidFil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27" name="Google Shape;27;p22"/>
          <p:cNvSpPr txBox="1"/>
          <p:nvPr>
            <p:ph idx="10" type="dt"/>
          </p:nvPr>
        </p:nvSpPr>
        <p:spPr>
          <a:xfrm>
            <a:off x="465512" y="6459785"/>
            <a:ext cx="26185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2"/>
          <p:cNvSpPr txBox="1"/>
          <p:nvPr>
            <p:ph idx="11" type="ftr"/>
          </p:nvPr>
        </p:nvSpPr>
        <p:spPr>
          <a:xfrm>
            <a:off x="4800600" y="6459785"/>
            <a:ext cx="4648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9" name="Google Shape;29;p22"/>
          <p:cNvPicPr preferRelativeResize="0"/>
          <p:nvPr/>
        </p:nvPicPr>
        <p:blipFill rotWithShape="1">
          <a:blip r:embed="rId2">
            <a:alphaModFix/>
          </a:blip>
          <a:srcRect b="0" l="0" r="0" t="0"/>
          <a:stretch/>
        </p:blipFill>
        <p:spPr>
          <a:xfrm>
            <a:off x="0" y="6424526"/>
            <a:ext cx="1061484" cy="400384"/>
          </a:xfrm>
          <a:prstGeom prst="rect">
            <a:avLst/>
          </a:prstGeom>
          <a:noFill/>
          <a:ln>
            <a:noFill/>
          </a:ln>
        </p:spPr>
      </p:pic>
      <p:sp>
        <p:nvSpPr>
          <p:cNvPr id="30" name="Google Shape;30;p22"/>
          <p:cNvSpPr txBox="1"/>
          <p:nvPr/>
        </p:nvSpPr>
        <p:spPr>
          <a:xfrm>
            <a:off x="4701512" y="6425358"/>
            <a:ext cx="5015522"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rgbClr val="595959"/>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rgbClr val="595959"/>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rgbClr val="1F497D"/>
              </a:solidFill>
              <a:latin typeface="Calibri"/>
              <a:ea typeface="Calibri"/>
              <a:cs typeface="Calibri"/>
              <a:sym typeface="Calibri"/>
            </a:endParaRPr>
          </a:p>
        </p:txBody>
      </p:sp>
      <p:pic>
        <p:nvPicPr>
          <p:cNvPr id="31" name="Google Shape;31;p22"/>
          <p:cNvPicPr preferRelativeResize="0"/>
          <p:nvPr/>
        </p:nvPicPr>
        <p:blipFill rotWithShape="1">
          <a:blip r:embed="rId3">
            <a:alphaModFix/>
          </a:blip>
          <a:srcRect b="0" l="0" r="0" t="0"/>
          <a:stretch/>
        </p:blipFill>
        <p:spPr>
          <a:xfrm>
            <a:off x="10099505" y="6266872"/>
            <a:ext cx="1987550" cy="56769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98" name="Shape 98"/>
        <p:cNvGrpSpPr/>
        <p:nvPr/>
      </p:nvGrpSpPr>
      <p:grpSpPr>
        <a:xfrm>
          <a:off x="0" y="0"/>
          <a:ext cx="0" cy="0"/>
          <a:chOff x="0" y="0"/>
          <a:chExt cx="0" cy="0"/>
        </a:xfrm>
      </p:grpSpPr>
      <p:sp>
        <p:nvSpPr>
          <p:cNvPr id="99" name="Google Shape;99;p31"/>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31"/>
          <p:cNvSpPr txBox="1"/>
          <p:nvPr>
            <p:ph idx="1" type="body"/>
          </p:nvPr>
        </p:nvSpPr>
        <p:spPr>
          <a:xfrm rot="5400000">
            <a:off x="3938245" y="-1348341"/>
            <a:ext cx="4376470" cy="100584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1" name="Google Shape;101;p31"/>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31"/>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showMasterSp="0" type="vertTitleAndTx">
  <p:cSld name="VERTICAL_TITLE_AND_VERTICAL_TEXT">
    <p:spTree>
      <p:nvGrpSpPr>
        <p:cNvPr id="103" name="Shape 103"/>
        <p:cNvGrpSpPr/>
        <p:nvPr/>
      </p:nvGrpSpPr>
      <p:grpSpPr>
        <a:xfrm>
          <a:off x="0" y="0"/>
          <a:ext cx="0" cy="0"/>
          <a:chOff x="0" y="0"/>
          <a:chExt cx="0" cy="0"/>
        </a:xfrm>
      </p:grpSpPr>
      <p:sp>
        <p:nvSpPr>
          <p:cNvPr id="104" name="Google Shape;104;p32"/>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32"/>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6" name="Google Shape;106;p32"/>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107" name="Google Shape;107;p32"/>
          <p:cNvSpPr txBox="1"/>
          <p:nvPr>
            <p:ph type="title"/>
          </p:nvPr>
        </p:nvSpPr>
        <p:spPr>
          <a:xfrm rot="5400000">
            <a:off x="7160640" y="1979039"/>
            <a:ext cx="5757421" cy="26289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32"/>
          <p:cNvSpPr txBox="1"/>
          <p:nvPr>
            <p:ph idx="1" type="body"/>
          </p:nvPr>
        </p:nvSpPr>
        <p:spPr>
          <a:xfrm rot="5400000">
            <a:off x="1826639" y="-573661"/>
            <a:ext cx="5757422" cy="77343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9" name="Google Shape;109;p32"/>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32"/>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11" name="Google Shape;111;p32"/>
          <p:cNvPicPr preferRelativeResize="0"/>
          <p:nvPr/>
        </p:nvPicPr>
        <p:blipFill rotWithShape="1">
          <a:blip r:embed="rId3">
            <a:alphaModFix/>
          </a:blip>
          <a:srcRect b="0" l="0" r="0" t="0"/>
          <a:stretch/>
        </p:blipFill>
        <p:spPr>
          <a:xfrm>
            <a:off x="10099505" y="6266872"/>
            <a:ext cx="1987550" cy="567690"/>
          </a:xfrm>
          <a:prstGeom prst="rect">
            <a:avLst/>
          </a:prstGeom>
          <a:noFill/>
          <a:ln>
            <a:noFill/>
          </a:ln>
        </p:spPr>
      </p:pic>
      <p:sp>
        <p:nvSpPr>
          <p:cNvPr id="112" name="Google Shape;112;p32"/>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sp>
        <p:nvSpPr>
          <p:cNvPr id="113" name="Google Shape;113;p32"/>
          <p:cNvSpPr txBox="1"/>
          <p:nvPr/>
        </p:nvSpPr>
        <p:spPr>
          <a:xfrm>
            <a:off x="11093280" y="1490181"/>
            <a:ext cx="84985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a:t>
            </a:r>
            <a:fld id="{00000000-1234-1234-1234-123412341234}" type="slidenum">
              <a:rPr b="1" i="0" lang="de-DE" sz="1800" u="none" cap="none" strike="noStrike">
                <a:solidFill>
                  <a:schemeClr val="dk1"/>
                </a:solidFill>
                <a:latin typeface="Calibri"/>
                <a:ea typeface="Calibri"/>
                <a:cs typeface="Calibri"/>
                <a:sym typeface="Calibri"/>
              </a:rPr>
              <a:t>‹#›</a:t>
            </a:fld>
            <a:r>
              <a:rPr b="1" i="0" lang="de-DE"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pic>
        <p:nvPicPr>
          <p:cNvPr id="114" name="Google Shape;114;p32"/>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127" name="Shape 127"/>
        <p:cNvGrpSpPr/>
        <p:nvPr/>
      </p:nvGrpSpPr>
      <p:grpSpPr>
        <a:xfrm>
          <a:off x="0" y="0"/>
          <a:ext cx="0" cy="0"/>
          <a:chOff x="0" y="0"/>
          <a:chExt cx="0" cy="0"/>
        </a:xfrm>
      </p:grpSpPr>
      <p:sp>
        <p:nvSpPr>
          <p:cNvPr id="128" name="Google Shape;128;g1ee4f95c8f2_0_646"/>
          <p:cNvSpPr txBox="1"/>
          <p:nvPr>
            <p:ph type="title"/>
          </p:nvPr>
        </p:nvSpPr>
        <p:spPr>
          <a:xfrm>
            <a:off x="1097280" y="286604"/>
            <a:ext cx="10058400" cy="8238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3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g1ee4f95c8f2_0_646"/>
          <p:cNvSpPr txBox="1"/>
          <p:nvPr>
            <p:ph idx="1" type="body"/>
          </p:nvPr>
        </p:nvSpPr>
        <p:spPr>
          <a:xfrm>
            <a:off x="1097280" y="1492624"/>
            <a:ext cx="10058400" cy="43764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30" name="Google Shape;130;g1ee4f95c8f2_0_646"/>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g1ee4f95c8f2_0_646"/>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132" name="Shape 132"/>
        <p:cNvGrpSpPr/>
        <p:nvPr/>
      </p:nvGrpSpPr>
      <p:grpSpPr>
        <a:xfrm>
          <a:off x="0" y="0"/>
          <a:ext cx="0" cy="0"/>
          <a:chOff x="0" y="0"/>
          <a:chExt cx="0" cy="0"/>
        </a:xfrm>
      </p:grpSpPr>
      <p:sp>
        <p:nvSpPr>
          <p:cNvPr id="133" name="Google Shape;133;g1ee4f95c8f2_0_651"/>
          <p:cNvSpPr txBox="1"/>
          <p:nvPr>
            <p:ph type="title"/>
          </p:nvPr>
        </p:nvSpPr>
        <p:spPr>
          <a:xfrm>
            <a:off x="1097280" y="286604"/>
            <a:ext cx="10058400" cy="8238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g1ee4f95c8f2_0_651"/>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g1ee4f95c8f2_0_651"/>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showMasterSp="0" type="objTx">
  <p:cSld name="OBJECT_WITH_CAPTION_TEXT">
    <p:spTree>
      <p:nvGrpSpPr>
        <p:cNvPr id="136" name="Shape 136"/>
        <p:cNvGrpSpPr/>
        <p:nvPr/>
      </p:nvGrpSpPr>
      <p:grpSpPr>
        <a:xfrm>
          <a:off x="0" y="0"/>
          <a:ext cx="0" cy="0"/>
          <a:chOff x="0" y="0"/>
          <a:chExt cx="0" cy="0"/>
        </a:xfrm>
      </p:grpSpPr>
      <p:sp>
        <p:nvSpPr>
          <p:cNvPr id="137" name="Google Shape;137;g1ee4f95c8f2_0_635"/>
          <p:cNvSpPr/>
          <p:nvPr/>
        </p:nvSpPr>
        <p:spPr>
          <a:xfrm>
            <a:off x="16" y="0"/>
            <a:ext cx="4050900"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g1ee4f95c8f2_0_635"/>
          <p:cNvSpPr/>
          <p:nvPr/>
        </p:nvSpPr>
        <p:spPr>
          <a:xfrm>
            <a:off x="4040071" y="0"/>
            <a:ext cx="63900"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g1ee4f95c8f2_0_635"/>
          <p:cNvSpPr txBox="1"/>
          <p:nvPr>
            <p:ph type="title"/>
          </p:nvPr>
        </p:nvSpPr>
        <p:spPr>
          <a:xfrm>
            <a:off x="457200" y="594359"/>
            <a:ext cx="3200400" cy="22860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g1ee4f95c8f2_0_635"/>
          <p:cNvSpPr txBox="1"/>
          <p:nvPr>
            <p:ph idx="1" type="body"/>
          </p:nvPr>
        </p:nvSpPr>
        <p:spPr>
          <a:xfrm>
            <a:off x="4800600" y="731520"/>
            <a:ext cx="6492300" cy="52578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41" name="Google Shape;141;g1ee4f95c8f2_0_635"/>
          <p:cNvSpPr txBox="1"/>
          <p:nvPr>
            <p:ph idx="2" type="body"/>
          </p:nvPr>
        </p:nvSpPr>
        <p:spPr>
          <a:xfrm>
            <a:off x="457200" y="2926080"/>
            <a:ext cx="3200400" cy="33792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500"/>
              <a:buNone/>
              <a:defRPr sz="1500">
                <a:solidFill>
                  <a:srgbClr val="FFFFFF"/>
                </a:solidFil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142" name="Google Shape;142;g1ee4f95c8f2_0_635"/>
          <p:cNvSpPr txBox="1"/>
          <p:nvPr>
            <p:ph idx="10" type="dt"/>
          </p:nvPr>
        </p:nvSpPr>
        <p:spPr>
          <a:xfrm>
            <a:off x="465512" y="6459785"/>
            <a:ext cx="26184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g1ee4f95c8f2_0_635"/>
          <p:cNvSpPr txBox="1"/>
          <p:nvPr>
            <p:ph idx="11" type="ftr"/>
          </p:nvPr>
        </p:nvSpPr>
        <p:spPr>
          <a:xfrm>
            <a:off x="4800600" y="6459785"/>
            <a:ext cx="4648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44" name="Google Shape;144;g1ee4f95c8f2_0_635"/>
          <p:cNvPicPr preferRelativeResize="0"/>
          <p:nvPr/>
        </p:nvPicPr>
        <p:blipFill rotWithShape="1">
          <a:blip r:embed="rId2">
            <a:alphaModFix/>
          </a:blip>
          <a:srcRect b="0" l="0" r="0" t="0"/>
          <a:stretch/>
        </p:blipFill>
        <p:spPr>
          <a:xfrm>
            <a:off x="0" y="6424526"/>
            <a:ext cx="1061484" cy="400384"/>
          </a:xfrm>
          <a:prstGeom prst="rect">
            <a:avLst/>
          </a:prstGeom>
          <a:noFill/>
          <a:ln>
            <a:noFill/>
          </a:ln>
        </p:spPr>
      </p:pic>
      <p:sp>
        <p:nvSpPr>
          <p:cNvPr id="145" name="Google Shape;145;g1ee4f95c8f2_0_635"/>
          <p:cNvSpPr txBox="1"/>
          <p:nvPr/>
        </p:nvSpPr>
        <p:spPr>
          <a:xfrm>
            <a:off x="4701512" y="6425358"/>
            <a:ext cx="5015400" cy="8184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rgbClr val="595959"/>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rgbClr val="595959"/>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rgbClr val="1F497D"/>
              </a:solidFill>
              <a:latin typeface="Calibri"/>
              <a:ea typeface="Calibri"/>
              <a:cs typeface="Calibri"/>
              <a:sym typeface="Calibri"/>
            </a:endParaRPr>
          </a:p>
        </p:txBody>
      </p:sp>
      <p:pic>
        <p:nvPicPr>
          <p:cNvPr id="146" name="Google Shape;146;g1ee4f95c8f2_0_635"/>
          <p:cNvPicPr preferRelativeResize="0"/>
          <p:nvPr/>
        </p:nvPicPr>
        <p:blipFill rotWithShape="1">
          <a:blip r:embed="rId3">
            <a:alphaModFix/>
          </a:blip>
          <a:srcRect b="0" l="0" r="0" t="0"/>
          <a:stretch/>
        </p:blipFill>
        <p:spPr>
          <a:xfrm>
            <a:off x="10099505" y="6266872"/>
            <a:ext cx="1987551" cy="56769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mit Bild" showMasterSp="0">
  <p:cSld name="Titelfolie mit Bild">
    <p:spTree>
      <p:nvGrpSpPr>
        <p:cNvPr id="147" name="Shape 147"/>
        <p:cNvGrpSpPr/>
        <p:nvPr/>
      </p:nvGrpSpPr>
      <p:grpSpPr>
        <a:xfrm>
          <a:off x="0" y="0"/>
          <a:ext cx="0" cy="0"/>
          <a:chOff x="0" y="0"/>
          <a:chExt cx="0" cy="0"/>
        </a:xfrm>
      </p:grpSpPr>
      <p:sp>
        <p:nvSpPr>
          <p:cNvPr id="148" name="Google Shape;148;g1ee4f95c8f2_0_655"/>
          <p:cNvSpPr/>
          <p:nvPr/>
        </p:nvSpPr>
        <p:spPr>
          <a:xfrm>
            <a:off x="1" y="6237586"/>
            <a:ext cx="12192000" cy="6204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g1ee4f95c8f2_0_655"/>
          <p:cNvSpPr/>
          <p:nvPr/>
        </p:nvSpPr>
        <p:spPr>
          <a:xfrm>
            <a:off x="0" y="6171026"/>
            <a:ext cx="12192000" cy="66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0" name="Google Shape;150;g1ee4f95c8f2_0_655"/>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151" name="Google Shape;151;g1ee4f95c8f2_0_655"/>
          <p:cNvSpPr txBox="1"/>
          <p:nvPr>
            <p:ph type="ctrTitle"/>
          </p:nvPr>
        </p:nvSpPr>
        <p:spPr>
          <a:xfrm>
            <a:off x="1104900" y="2292094"/>
            <a:ext cx="5734200" cy="2219700"/>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rgbClr val="3F3F3F"/>
              </a:buClr>
              <a:buSzPts val="4000"/>
              <a:buFont typeface="Calibri"/>
              <a:buNone/>
              <a:defRPr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g1ee4f95c8f2_0_655"/>
          <p:cNvSpPr txBox="1"/>
          <p:nvPr>
            <p:ph idx="1" type="subTitle"/>
          </p:nvPr>
        </p:nvSpPr>
        <p:spPr>
          <a:xfrm>
            <a:off x="1104900" y="4511784"/>
            <a:ext cx="5734200" cy="955500"/>
          </a:xfrm>
          <a:prstGeom prst="rect">
            <a:avLst/>
          </a:prstGeom>
          <a:noFill/>
          <a:ln>
            <a:noFill/>
          </a:ln>
        </p:spPr>
        <p:txBody>
          <a:bodyPr anchorCtr="0" anchor="t" bIns="45700" lIns="0" spcFirstLastPara="1" rIns="0" wrap="square" tIns="45700">
            <a:normAutofit/>
          </a:bodyPr>
          <a:lstStyle>
            <a:lvl1pPr lvl="0" algn="l">
              <a:lnSpc>
                <a:spcPct val="90000"/>
              </a:lnSpc>
              <a:spcBef>
                <a:spcPts val="0"/>
              </a:spcBef>
              <a:spcAft>
                <a:spcPts val="0"/>
              </a:spcAft>
              <a:buSzPts val="1800"/>
              <a:buNone/>
              <a:defRPr sz="1800"/>
            </a:lvl1pPr>
            <a:lvl2pPr lvl="1" algn="ctr">
              <a:lnSpc>
                <a:spcPct val="90000"/>
              </a:lnSpc>
              <a:spcBef>
                <a:spcPts val="200"/>
              </a:spcBef>
              <a:spcAft>
                <a:spcPts val="0"/>
              </a:spcAft>
              <a:buSzPts val="2000"/>
              <a:buNone/>
              <a:defRPr sz="20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600"/>
              <a:buNone/>
              <a:defRPr sz="1600"/>
            </a:lvl4pPr>
            <a:lvl5pPr lvl="4" algn="ctr">
              <a:lnSpc>
                <a:spcPct val="90000"/>
              </a:lnSpc>
              <a:spcBef>
                <a:spcPts val="400"/>
              </a:spcBef>
              <a:spcAft>
                <a:spcPts val="0"/>
              </a:spcAft>
              <a:buSzPts val="1600"/>
              <a:buNone/>
              <a:defRPr sz="1600"/>
            </a:lvl5pPr>
            <a:lvl6pPr lvl="5" algn="ctr">
              <a:lnSpc>
                <a:spcPct val="90000"/>
              </a:lnSpc>
              <a:spcBef>
                <a:spcPts val="400"/>
              </a:spcBef>
              <a:spcAft>
                <a:spcPts val="0"/>
              </a:spcAft>
              <a:buSzPts val="1600"/>
              <a:buNone/>
              <a:defRPr sz="1600"/>
            </a:lvl6pPr>
            <a:lvl7pPr lvl="6" algn="ctr">
              <a:lnSpc>
                <a:spcPct val="90000"/>
              </a:lnSpc>
              <a:spcBef>
                <a:spcPts val="400"/>
              </a:spcBef>
              <a:spcAft>
                <a:spcPts val="0"/>
              </a:spcAft>
              <a:buSzPts val="1600"/>
              <a:buNone/>
              <a:defRPr sz="1600"/>
            </a:lvl7pPr>
            <a:lvl8pPr lvl="7" algn="ctr">
              <a:lnSpc>
                <a:spcPct val="90000"/>
              </a:lnSpc>
              <a:spcBef>
                <a:spcPts val="400"/>
              </a:spcBef>
              <a:spcAft>
                <a:spcPts val="0"/>
              </a:spcAft>
              <a:buSzPts val="1600"/>
              <a:buNone/>
              <a:defRPr sz="1600"/>
            </a:lvl8pPr>
            <a:lvl9pPr lvl="8" algn="ctr">
              <a:lnSpc>
                <a:spcPct val="90000"/>
              </a:lnSpc>
              <a:spcBef>
                <a:spcPts val="400"/>
              </a:spcBef>
              <a:spcAft>
                <a:spcPts val="400"/>
              </a:spcAft>
              <a:buSzPts val="1600"/>
              <a:buNone/>
              <a:defRPr sz="1600"/>
            </a:lvl9pPr>
          </a:lstStyle>
          <a:p/>
        </p:txBody>
      </p:sp>
      <p:sp>
        <p:nvSpPr>
          <p:cNvPr id="153" name="Google Shape;153;g1ee4f95c8f2_0_655"/>
          <p:cNvSpPr/>
          <p:nvPr>
            <p:ph idx="2" type="pic"/>
          </p:nvPr>
        </p:nvSpPr>
        <p:spPr>
          <a:xfrm>
            <a:off x="6981063" y="1310656"/>
            <a:ext cx="5211000" cy="4208700"/>
          </a:xfrm>
          <a:prstGeom prst="rect">
            <a:avLst/>
          </a:prstGeom>
          <a:solidFill>
            <a:srgbClr val="CCCCCC"/>
          </a:solidFill>
          <a:ln>
            <a:noFill/>
          </a:ln>
        </p:spPr>
      </p:sp>
      <p:pic>
        <p:nvPicPr>
          <p:cNvPr id="154" name="Google Shape;154;g1ee4f95c8f2_0_655"/>
          <p:cNvPicPr preferRelativeResize="0"/>
          <p:nvPr/>
        </p:nvPicPr>
        <p:blipFill rotWithShape="1">
          <a:blip r:embed="rId3">
            <a:alphaModFix/>
          </a:blip>
          <a:srcRect b="0" l="0" r="0" t="0"/>
          <a:stretch/>
        </p:blipFill>
        <p:spPr>
          <a:xfrm>
            <a:off x="10099505" y="6266872"/>
            <a:ext cx="1987551" cy="567690"/>
          </a:xfrm>
          <a:prstGeom prst="rect">
            <a:avLst/>
          </a:prstGeom>
          <a:noFill/>
          <a:ln>
            <a:noFill/>
          </a:ln>
        </p:spPr>
      </p:pic>
      <p:sp>
        <p:nvSpPr>
          <p:cNvPr id="155" name="Google Shape;155;g1ee4f95c8f2_0_655"/>
          <p:cNvSpPr txBox="1"/>
          <p:nvPr/>
        </p:nvSpPr>
        <p:spPr>
          <a:xfrm>
            <a:off x="4376057" y="6360042"/>
            <a:ext cx="5340900" cy="8184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pic>
        <p:nvPicPr>
          <p:cNvPr id="156" name="Google Shape;156;g1ee4f95c8f2_0_655"/>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showMasterSp="0" type="title">
  <p:cSld name="TITLE">
    <p:spTree>
      <p:nvGrpSpPr>
        <p:cNvPr id="157" name="Shape 157"/>
        <p:cNvGrpSpPr/>
        <p:nvPr/>
      </p:nvGrpSpPr>
      <p:grpSpPr>
        <a:xfrm>
          <a:off x="0" y="0"/>
          <a:ext cx="0" cy="0"/>
          <a:chOff x="0" y="0"/>
          <a:chExt cx="0" cy="0"/>
        </a:xfrm>
      </p:grpSpPr>
      <p:sp>
        <p:nvSpPr>
          <p:cNvPr id="158" name="Google Shape;158;g1ee4f95c8f2_0_665"/>
          <p:cNvSpPr/>
          <p:nvPr/>
        </p:nvSpPr>
        <p:spPr>
          <a:xfrm>
            <a:off x="1" y="6237586"/>
            <a:ext cx="12192000" cy="6204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g1ee4f95c8f2_0_665"/>
          <p:cNvSpPr/>
          <p:nvPr/>
        </p:nvSpPr>
        <p:spPr>
          <a:xfrm>
            <a:off x="0" y="6171026"/>
            <a:ext cx="12192000" cy="66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g1ee4f95c8f2_0_665"/>
          <p:cNvSpPr txBox="1"/>
          <p:nvPr>
            <p:ph type="ctrTitle"/>
          </p:nvPr>
        </p:nvSpPr>
        <p:spPr>
          <a:xfrm>
            <a:off x="1097280" y="758952"/>
            <a:ext cx="10058400" cy="35661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1" name="Google Shape;161;g1ee4f95c8f2_0_665"/>
          <p:cNvSpPr txBox="1"/>
          <p:nvPr>
            <p:ph idx="1" type="subTitle"/>
          </p:nvPr>
        </p:nvSpPr>
        <p:spPr>
          <a:xfrm>
            <a:off x="1100051" y="4455620"/>
            <a:ext cx="10058400" cy="1143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162" name="Google Shape;162;g1ee4f95c8f2_0_665"/>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63" name="Google Shape;163;g1ee4f95c8f2_0_665"/>
          <p:cNvCxnSpPr/>
          <p:nvPr/>
        </p:nvCxnSpPr>
        <p:spPr>
          <a:xfrm>
            <a:off x="1207658" y="4343400"/>
            <a:ext cx="9875400" cy="0"/>
          </a:xfrm>
          <a:prstGeom prst="straightConnector1">
            <a:avLst/>
          </a:prstGeom>
          <a:noFill/>
          <a:ln cap="flat" cmpd="sng" w="9525">
            <a:solidFill>
              <a:srgbClr val="7F7F7F"/>
            </a:solidFill>
            <a:prstDash val="solid"/>
            <a:round/>
            <a:headEnd len="sm" w="sm" type="none"/>
            <a:tailEnd len="sm" w="sm" type="none"/>
          </a:ln>
        </p:spPr>
      </p:cxnSp>
      <p:pic>
        <p:nvPicPr>
          <p:cNvPr id="164" name="Google Shape;164;g1ee4f95c8f2_0_665"/>
          <p:cNvPicPr preferRelativeResize="0"/>
          <p:nvPr/>
        </p:nvPicPr>
        <p:blipFill rotWithShape="1">
          <a:blip r:embed="rId2">
            <a:alphaModFix/>
          </a:blip>
          <a:srcRect b="0" l="0" r="0" t="0"/>
          <a:stretch/>
        </p:blipFill>
        <p:spPr>
          <a:xfrm>
            <a:off x="10099505" y="6266872"/>
            <a:ext cx="1987551" cy="567690"/>
          </a:xfrm>
          <a:prstGeom prst="rect">
            <a:avLst/>
          </a:prstGeom>
          <a:noFill/>
          <a:ln>
            <a:noFill/>
          </a:ln>
        </p:spPr>
      </p:pic>
      <p:sp>
        <p:nvSpPr>
          <p:cNvPr id="165" name="Google Shape;165;g1ee4f95c8f2_0_665"/>
          <p:cNvSpPr txBox="1"/>
          <p:nvPr/>
        </p:nvSpPr>
        <p:spPr>
          <a:xfrm>
            <a:off x="4376057" y="6360042"/>
            <a:ext cx="5340900" cy="8184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pic>
        <p:nvPicPr>
          <p:cNvPr id="166" name="Google Shape;166;g1ee4f95c8f2_0_665"/>
          <p:cNvPicPr preferRelativeResize="0"/>
          <p:nvPr/>
        </p:nvPicPr>
        <p:blipFill rotWithShape="1">
          <a:blip r:embed="rId3">
            <a:alphaModFix/>
          </a:blip>
          <a:srcRect b="0" l="0" r="0" t="0"/>
          <a:stretch/>
        </p:blipFill>
        <p:spPr>
          <a:xfrm>
            <a:off x="104945" y="6281603"/>
            <a:ext cx="1061484" cy="400384"/>
          </a:xfrm>
          <a:prstGeom prst="rect">
            <a:avLst/>
          </a:prstGeom>
          <a:noFill/>
          <a:ln>
            <a:noFill/>
          </a:ln>
        </p:spPr>
      </p:pic>
      <p:pic>
        <p:nvPicPr>
          <p:cNvPr id="167" name="Google Shape;167;g1ee4f95c8f2_0_665"/>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showMasterSp="0" type="secHead">
  <p:cSld name="SECTION_HEADER">
    <p:bg>
      <p:bgPr>
        <a:solidFill>
          <a:schemeClr val="lt1"/>
        </a:solidFill>
      </p:bgPr>
    </p:bg>
    <p:spTree>
      <p:nvGrpSpPr>
        <p:cNvPr id="168" name="Shape 168"/>
        <p:cNvGrpSpPr/>
        <p:nvPr/>
      </p:nvGrpSpPr>
      <p:grpSpPr>
        <a:xfrm>
          <a:off x="0" y="0"/>
          <a:ext cx="0" cy="0"/>
          <a:chOff x="0" y="0"/>
          <a:chExt cx="0" cy="0"/>
        </a:xfrm>
      </p:grpSpPr>
      <p:sp>
        <p:nvSpPr>
          <p:cNvPr id="169" name="Google Shape;169;g1ee4f95c8f2_0_676"/>
          <p:cNvSpPr/>
          <p:nvPr/>
        </p:nvSpPr>
        <p:spPr>
          <a:xfrm>
            <a:off x="1" y="6237586"/>
            <a:ext cx="12192000" cy="6204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g1ee4f95c8f2_0_676"/>
          <p:cNvSpPr/>
          <p:nvPr/>
        </p:nvSpPr>
        <p:spPr>
          <a:xfrm>
            <a:off x="0" y="6171026"/>
            <a:ext cx="12192000" cy="66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1" name="Google Shape;171;g1ee4f95c8f2_0_676"/>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172" name="Google Shape;172;g1ee4f95c8f2_0_676"/>
          <p:cNvSpPr txBox="1"/>
          <p:nvPr>
            <p:ph type="title"/>
          </p:nvPr>
        </p:nvSpPr>
        <p:spPr>
          <a:xfrm>
            <a:off x="1097280" y="758952"/>
            <a:ext cx="10058400" cy="35661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b="0"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3" name="Google Shape;173;g1ee4f95c8f2_0_676"/>
          <p:cNvSpPr txBox="1"/>
          <p:nvPr>
            <p:ph idx="1" type="body"/>
          </p:nvPr>
        </p:nvSpPr>
        <p:spPr>
          <a:xfrm>
            <a:off x="1097280" y="4453128"/>
            <a:ext cx="10058400" cy="114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174" name="Google Shape;174;g1ee4f95c8f2_0_676"/>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5" name="Google Shape;175;g1ee4f95c8f2_0_676"/>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76" name="Google Shape;176;g1ee4f95c8f2_0_676"/>
          <p:cNvCxnSpPr/>
          <p:nvPr/>
        </p:nvCxnSpPr>
        <p:spPr>
          <a:xfrm>
            <a:off x="1207658" y="4343400"/>
            <a:ext cx="9875400" cy="0"/>
          </a:xfrm>
          <a:prstGeom prst="straightConnector1">
            <a:avLst/>
          </a:prstGeom>
          <a:noFill/>
          <a:ln cap="flat" cmpd="sng" w="9525">
            <a:solidFill>
              <a:srgbClr val="7F7F7F"/>
            </a:solidFill>
            <a:prstDash val="solid"/>
            <a:round/>
            <a:headEnd len="sm" w="sm" type="none"/>
            <a:tailEnd len="sm" w="sm" type="none"/>
          </a:ln>
        </p:spPr>
      </p:cxnSp>
      <p:pic>
        <p:nvPicPr>
          <p:cNvPr id="177" name="Google Shape;177;g1ee4f95c8f2_0_676"/>
          <p:cNvPicPr preferRelativeResize="0"/>
          <p:nvPr/>
        </p:nvPicPr>
        <p:blipFill rotWithShape="1">
          <a:blip r:embed="rId3">
            <a:alphaModFix/>
          </a:blip>
          <a:srcRect b="0" l="0" r="0" t="0"/>
          <a:stretch/>
        </p:blipFill>
        <p:spPr>
          <a:xfrm>
            <a:off x="10099505" y="6266872"/>
            <a:ext cx="1987551" cy="567690"/>
          </a:xfrm>
          <a:prstGeom prst="rect">
            <a:avLst/>
          </a:prstGeom>
          <a:noFill/>
          <a:ln>
            <a:noFill/>
          </a:ln>
        </p:spPr>
      </p:pic>
      <p:sp>
        <p:nvSpPr>
          <p:cNvPr id="178" name="Google Shape;178;g1ee4f95c8f2_0_676"/>
          <p:cNvSpPr txBox="1"/>
          <p:nvPr/>
        </p:nvSpPr>
        <p:spPr>
          <a:xfrm>
            <a:off x="4376057" y="6360042"/>
            <a:ext cx="5340900" cy="8184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pic>
        <p:nvPicPr>
          <p:cNvPr id="179" name="Google Shape;179;g1ee4f95c8f2_0_676"/>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180" name="Shape 180"/>
        <p:cNvGrpSpPr/>
        <p:nvPr/>
      </p:nvGrpSpPr>
      <p:grpSpPr>
        <a:xfrm>
          <a:off x="0" y="0"/>
          <a:ext cx="0" cy="0"/>
          <a:chOff x="0" y="0"/>
          <a:chExt cx="0" cy="0"/>
        </a:xfrm>
      </p:grpSpPr>
      <p:sp>
        <p:nvSpPr>
          <p:cNvPr id="181" name="Google Shape;181;g1ee4f95c8f2_0_688"/>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2" name="Google Shape;182;g1ee4f95c8f2_0_688"/>
          <p:cNvSpPr txBox="1"/>
          <p:nvPr>
            <p:ph idx="1" type="body"/>
          </p:nvPr>
        </p:nvSpPr>
        <p:spPr>
          <a:xfrm>
            <a:off x="1097279" y="1845734"/>
            <a:ext cx="4937700" cy="40233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83" name="Google Shape;183;g1ee4f95c8f2_0_688"/>
          <p:cNvSpPr txBox="1"/>
          <p:nvPr>
            <p:ph idx="2" type="body"/>
          </p:nvPr>
        </p:nvSpPr>
        <p:spPr>
          <a:xfrm>
            <a:off x="6217920" y="1845735"/>
            <a:ext cx="4937700" cy="40233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84" name="Google Shape;184;g1ee4f95c8f2_0_688"/>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5" name="Google Shape;185;g1ee4f95c8f2_0_688"/>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186" name="Shape 186"/>
        <p:cNvGrpSpPr/>
        <p:nvPr/>
      </p:nvGrpSpPr>
      <p:grpSpPr>
        <a:xfrm>
          <a:off x="0" y="0"/>
          <a:ext cx="0" cy="0"/>
          <a:chOff x="0" y="0"/>
          <a:chExt cx="0" cy="0"/>
        </a:xfrm>
      </p:grpSpPr>
      <p:sp>
        <p:nvSpPr>
          <p:cNvPr id="187" name="Google Shape;187;g1ee4f95c8f2_0_694"/>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8" name="Google Shape;188;g1ee4f95c8f2_0_694"/>
          <p:cNvSpPr txBox="1"/>
          <p:nvPr>
            <p:ph idx="1" type="body"/>
          </p:nvPr>
        </p:nvSpPr>
        <p:spPr>
          <a:xfrm>
            <a:off x="1097280" y="1846052"/>
            <a:ext cx="4937700" cy="7362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189" name="Google Shape;189;g1ee4f95c8f2_0_694"/>
          <p:cNvSpPr txBox="1"/>
          <p:nvPr>
            <p:ph idx="2" type="body"/>
          </p:nvPr>
        </p:nvSpPr>
        <p:spPr>
          <a:xfrm>
            <a:off x="1097280" y="2582334"/>
            <a:ext cx="4937700" cy="33783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90" name="Google Shape;190;g1ee4f95c8f2_0_694"/>
          <p:cNvSpPr txBox="1"/>
          <p:nvPr>
            <p:ph idx="3" type="body"/>
          </p:nvPr>
        </p:nvSpPr>
        <p:spPr>
          <a:xfrm>
            <a:off x="6217920" y="1846052"/>
            <a:ext cx="4937700" cy="7362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191" name="Google Shape;191;g1ee4f95c8f2_0_694"/>
          <p:cNvSpPr txBox="1"/>
          <p:nvPr>
            <p:ph idx="4" type="body"/>
          </p:nvPr>
        </p:nvSpPr>
        <p:spPr>
          <a:xfrm>
            <a:off x="6217920" y="2582334"/>
            <a:ext cx="4937700" cy="33783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92" name="Google Shape;192;g1ee4f95c8f2_0_694"/>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3" name="Google Shape;193;g1ee4f95c8f2_0_694"/>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32" name="Shape 32"/>
        <p:cNvGrpSpPr/>
        <p:nvPr/>
      </p:nvGrpSpPr>
      <p:grpSpPr>
        <a:xfrm>
          <a:off x="0" y="0"/>
          <a:ext cx="0" cy="0"/>
          <a:chOff x="0" y="0"/>
          <a:chExt cx="0" cy="0"/>
        </a:xfrm>
      </p:grpSpPr>
      <p:sp>
        <p:nvSpPr>
          <p:cNvPr id="33" name="Google Shape;33;p23"/>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3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3"/>
          <p:cNvSpPr txBox="1"/>
          <p:nvPr>
            <p:ph idx="1" type="body"/>
          </p:nvPr>
        </p:nvSpPr>
        <p:spPr>
          <a:xfrm>
            <a:off x="1097280" y="1492624"/>
            <a:ext cx="10058400" cy="437647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5" name="Google Shape;35;p23"/>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3"/>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showMasterSp="0" type="blank">
  <p:cSld name="BLANK">
    <p:spTree>
      <p:nvGrpSpPr>
        <p:cNvPr id="194" name="Shape 194"/>
        <p:cNvGrpSpPr/>
        <p:nvPr/>
      </p:nvGrpSpPr>
      <p:grpSpPr>
        <a:xfrm>
          <a:off x="0" y="0"/>
          <a:ext cx="0" cy="0"/>
          <a:chOff x="0" y="0"/>
          <a:chExt cx="0" cy="0"/>
        </a:xfrm>
      </p:grpSpPr>
      <p:sp>
        <p:nvSpPr>
          <p:cNvPr id="195" name="Google Shape;195;g1ee4f95c8f2_0_702"/>
          <p:cNvSpPr/>
          <p:nvPr/>
        </p:nvSpPr>
        <p:spPr>
          <a:xfrm>
            <a:off x="1" y="6237586"/>
            <a:ext cx="12192000" cy="6204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g1ee4f95c8f2_0_702"/>
          <p:cNvSpPr/>
          <p:nvPr/>
        </p:nvSpPr>
        <p:spPr>
          <a:xfrm>
            <a:off x="0" y="6171026"/>
            <a:ext cx="12192000" cy="66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7" name="Google Shape;197;g1ee4f95c8f2_0_702"/>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198" name="Google Shape;198;g1ee4f95c8f2_0_702"/>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9" name="Google Shape;199;g1ee4f95c8f2_0_702"/>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00" name="Google Shape;200;g1ee4f95c8f2_0_702"/>
          <p:cNvPicPr preferRelativeResize="0"/>
          <p:nvPr/>
        </p:nvPicPr>
        <p:blipFill rotWithShape="1">
          <a:blip r:embed="rId3">
            <a:alphaModFix/>
          </a:blip>
          <a:srcRect b="0" l="0" r="0" t="0"/>
          <a:stretch/>
        </p:blipFill>
        <p:spPr>
          <a:xfrm>
            <a:off x="10099505" y="6266872"/>
            <a:ext cx="1987551" cy="567690"/>
          </a:xfrm>
          <a:prstGeom prst="rect">
            <a:avLst/>
          </a:prstGeom>
          <a:noFill/>
          <a:ln>
            <a:noFill/>
          </a:ln>
        </p:spPr>
      </p:pic>
      <p:sp>
        <p:nvSpPr>
          <p:cNvPr id="201" name="Google Shape;201;g1ee4f95c8f2_0_702"/>
          <p:cNvSpPr txBox="1"/>
          <p:nvPr/>
        </p:nvSpPr>
        <p:spPr>
          <a:xfrm>
            <a:off x="4376057" y="6360042"/>
            <a:ext cx="5340900" cy="8184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sp>
        <p:nvSpPr>
          <p:cNvPr id="202" name="Google Shape;202;g1ee4f95c8f2_0_702"/>
          <p:cNvSpPr txBox="1"/>
          <p:nvPr/>
        </p:nvSpPr>
        <p:spPr>
          <a:xfrm>
            <a:off x="11093280" y="1490181"/>
            <a:ext cx="8499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a:t>
            </a:r>
            <a:fld id="{00000000-1234-1234-1234-123412341234}" type="slidenum">
              <a:rPr b="1" i="0" lang="de-DE" sz="1800" u="none" cap="none" strike="noStrike">
                <a:solidFill>
                  <a:schemeClr val="dk1"/>
                </a:solidFill>
                <a:latin typeface="Calibri"/>
                <a:ea typeface="Calibri"/>
                <a:cs typeface="Calibri"/>
                <a:sym typeface="Calibri"/>
              </a:rPr>
              <a:t>‹#›</a:t>
            </a:fld>
            <a:r>
              <a:rPr b="1" i="0" lang="de-DE"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pic>
        <p:nvPicPr>
          <p:cNvPr id="203" name="Google Shape;203;g1ee4f95c8f2_0_702"/>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204" name="Shape 204"/>
        <p:cNvGrpSpPr/>
        <p:nvPr/>
      </p:nvGrpSpPr>
      <p:grpSpPr>
        <a:xfrm>
          <a:off x="0" y="0"/>
          <a:ext cx="0" cy="0"/>
          <a:chOff x="0" y="0"/>
          <a:chExt cx="0" cy="0"/>
        </a:xfrm>
      </p:grpSpPr>
      <p:sp>
        <p:nvSpPr>
          <p:cNvPr id="205" name="Google Shape;205;g1ee4f95c8f2_0_712"/>
          <p:cNvSpPr txBox="1"/>
          <p:nvPr>
            <p:ph type="title"/>
          </p:nvPr>
        </p:nvSpPr>
        <p:spPr>
          <a:xfrm>
            <a:off x="1097280" y="286604"/>
            <a:ext cx="10058400" cy="8238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6" name="Google Shape;206;g1ee4f95c8f2_0_712"/>
          <p:cNvSpPr txBox="1"/>
          <p:nvPr>
            <p:ph idx="1" type="body"/>
          </p:nvPr>
        </p:nvSpPr>
        <p:spPr>
          <a:xfrm rot="5400000">
            <a:off x="3938280" y="-1348376"/>
            <a:ext cx="4376400" cy="100584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07" name="Google Shape;207;g1ee4f95c8f2_0_712"/>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8" name="Google Shape;208;g1ee4f95c8f2_0_712"/>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showMasterSp="0" type="vertTitleAndTx">
  <p:cSld name="VERTICAL_TITLE_AND_VERTICAL_TEXT">
    <p:spTree>
      <p:nvGrpSpPr>
        <p:cNvPr id="209" name="Shape 209"/>
        <p:cNvGrpSpPr/>
        <p:nvPr/>
      </p:nvGrpSpPr>
      <p:grpSpPr>
        <a:xfrm>
          <a:off x="0" y="0"/>
          <a:ext cx="0" cy="0"/>
          <a:chOff x="0" y="0"/>
          <a:chExt cx="0" cy="0"/>
        </a:xfrm>
      </p:grpSpPr>
      <p:sp>
        <p:nvSpPr>
          <p:cNvPr id="210" name="Google Shape;210;g1ee4f95c8f2_0_717"/>
          <p:cNvSpPr/>
          <p:nvPr/>
        </p:nvSpPr>
        <p:spPr>
          <a:xfrm>
            <a:off x="1" y="6237586"/>
            <a:ext cx="12192000" cy="6204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g1ee4f95c8f2_0_717"/>
          <p:cNvSpPr/>
          <p:nvPr/>
        </p:nvSpPr>
        <p:spPr>
          <a:xfrm>
            <a:off x="0" y="6171026"/>
            <a:ext cx="12192000" cy="66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2" name="Google Shape;212;g1ee4f95c8f2_0_717"/>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213" name="Google Shape;213;g1ee4f95c8f2_0_717"/>
          <p:cNvSpPr txBox="1"/>
          <p:nvPr>
            <p:ph type="title"/>
          </p:nvPr>
        </p:nvSpPr>
        <p:spPr>
          <a:xfrm rot="5400000">
            <a:off x="7160700" y="1978978"/>
            <a:ext cx="5757300" cy="26289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4" name="Google Shape;214;g1ee4f95c8f2_0_717"/>
          <p:cNvSpPr txBox="1"/>
          <p:nvPr>
            <p:ph idx="1" type="body"/>
          </p:nvPr>
        </p:nvSpPr>
        <p:spPr>
          <a:xfrm rot="5400000">
            <a:off x="1826700" y="-573722"/>
            <a:ext cx="5757300" cy="77343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15" name="Google Shape;215;g1ee4f95c8f2_0_717"/>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6" name="Google Shape;216;g1ee4f95c8f2_0_717"/>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17" name="Google Shape;217;g1ee4f95c8f2_0_717"/>
          <p:cNvPicPr preferRelativeResize="0"/>
          <p:nvPr/>
        </p:nvPicPr>
        <p:blipFill rotWithShape="1">
          <a:blip r:embed="rId3">
            <a:alphaModFix/>
          </a:blip>
          <a:srcRect b="0" l="0" r="0" t="0"/>
          <a:stretch/>
        </p:blipFill>
        <p:spPr>
          <a:xfrm>
            <a:off x="10099505" y="6266872"/>
            <a:ext cx="1987551" cy="567690"/>
          </a:xfrm>
          <a:prstGeom prst="rect">
            <a:avLst/>
          </a:prstGeom>
          <a:noFill/>
          <a:ln>
            <a:noFill/>
          </a:ln>
        </p:spPr>
      </p:pic>
      <p:sp>
        <p:nvSpPr>
          <p:cNvPr id="218" name="Google Shape;218;g1ee4f95c8f2_0_717"/>
          <p:cNvSpPr txBox="1"/>
          <p:nvPr/>
        </p:nvSpPr>
        <p:spPr>
          <a:xfrm>
            <a:off x="4376057" y="6360042"/>
            <a:ext cx="5340900" cy="8184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sp>
        <p:nvSpPr>
          <p:cNvPr id="219" name="Google Shape;219;g1ee4f95c8f2_0_717"/>
          <p:cNvSpPr txBox="1"/>
          <p:nvPr/>
        </p:nvSpPr>
        <p:spPr>
          <a:xfrm>
            <a:off x="11093280" y="1490181"/>
            <a:ext cx="8499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a:t>
            </a:r>
            <a:fld id="{00000000-1234-1234-1234-123412341234}" type="slidenum">
              <a:rPr b="1" i="0" lang="de-DE" sz="1800" u="none" cap="none" strike="noStrike">
                <a:solidFill>
                  <a:schemeClr val="dk1"/>
                </a:solidFill>
                <a:latin typeface="Calibri"/>
                <a:ea typeface="Calibri"/>
                <a:cs typeface="Calibri"/>
                <a:sym typeface="Calibri"/>
              </a:rPr>
              <a:t>‹#›</a:t>
            </a:fld>
            <a:r>
              <a:rPr b="1" i="0" lang="de-DE"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pic>
        <p:nvPicPr>
          <p:cNvPr id="220" name="Google Shape;220;g1ee4f95c8f2_0_717"/>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showMasterSp="0" type="title">
  <p:cSld name="TITLE">
    <p:spTree>
      <p:nvGrpSpPr>
        <p:cNvPr id="37" name="Shape 37"/>
        <p:cNvGrpSpPr/>
        <p:nvPr/>
      </p:nvGrpSpPr>
      <p:grpSpPr>
        <a:xfrm>
          <a:off x="0" y="0"/>
          <a:ext cx="0" cy="0"/>
          <a:chOff x="0" y="0"/>
          <a:chExt cx="0" cy="0"/>
        </a:xfrm>
      </p:grpSpPr>
      <p:sp>
        <p:nvSpPr>
          <p:cNvPr id="38" name="Google Shape;38;p24"/>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24"/>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24"/>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24"/>
          <p:cNvSpPr txBox="1"/>
          <p:nvPr>
            <p:ph idx="1" type="subTitle"/>
          </p:nvPr>
        </p:nvSpPr>
        <p:spPr>
          <a:xfrm>
            <a:off x="1100051" y="4455620"/>
            <a:ext cx="10058400" cy="1143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42" name="Google Shape;42;p24"/>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43" name="Google Shape;43;p24"/>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pic>
        <p:nvPicPr>
          <p:cNvPr id="44" name="Google Shape;44;p24"/>
          <p:cNvPicPr preferRelativeResize="0"/>
          <p:nvPr/>
        </p:nvPicPr>
        <p:blipFill rotWithShape="1">
          <a:blip r:embed="rId2">
            <a:alphaModFix/>
          </a:blip>
          <a:srcRect b="0" l="0" r="0" t="0"/>
          <a:stretch/>
        </p:blipFill>
        <p:spPr>
          <a:xfrm>
            <a:off x="10099505" y="6266872"/>
            <a:ext cx="1987550" cy="567690"/>
          </a:xfrm>
          <a:prstGeom prst="rect">
            <a:avLst/>
          </a:prstGeom>
          <a:noFill/>
          <a:ln>
            <a:noFill/>
          </a:ln>
        </p:spPr>
      </p:pic>
      <p:sp>
        <p:nvSpPr>
          <p:cNvPr id="45" name="Google Shape;45;p24"/>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pic>
        <p:nvPicPr>
          <p:cNvPr id="46" name="Google Shape;46;p24"/>
          <p:cNvPicPr preferRelativeResize="0"/>
          <p:nvPr/>
        </p:nvPicPr>
        <p:blipFill rotWithShape="1">
          <a:blip r:embed="rId3">
            <a:alphaModFix/>
          </a:blip>
          <a:srcRect b="0" l="0" r="0" t="0"/>
          <a:stretch/>
        </p:blipFill>
        <p:spPr>
          <a:xfrm>
            <a:off x="104945" y="6281603"/>
            <a:ext cx="1061484" cy="400384"/>
          </a:xfrm>
          <a:prstGeom prst="rect">
            <a:avLst/>
          </a:prstGeom>
          <a:noFill/>
          <a:ln>
            <a:noFill/>
          </a:ln>
        </p:spPr>
      </p:pic>
      <p:pic>
        <p:nvPicPr>
          <p:cNvPr id="47" name="Google Shape;47;p24"/>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48" name="Shape 48"/>
        <p:cNvGrpSpPr/>
        <p:nvPr/>
      </p:nvGrpSpPr>
      <p:grpSpPr>
        <a:xfrm>
          <a:off x="0" y="0"/>
          <a:ext cx="0" cy="0"/>
          <a:chOff x="0" y="0"/>
          <a:chExt cx="0" cy="0"/>
        </a:xfrm>
      </p:grpSpPr>
      <p:sp>
        <p:nvSpPr>
          <p:cNvPr id="49" name="Google Shape;49;p25"/>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25"/>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5"/>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mit Bild" showMasterSp="0">
  <p:cSld name="Titelfolie mit Bild">
    <p:spTree>
      <p:nvGrpSpPr>
        <p:cNvPr id="52" name="Shape 52"/>
        <p:cNvGrpSpPr/>
        <p:nvPr/>
      </p:nvGrpSpPr>
      <p:grpSpPr>
        <a:xfrm>
          <a:off x="0" y="0"/>
          <a:ext cx="0" cy="0"/>
          <a:chOff x="0" y="0"/>
          <a:chExt cx="0" cy="0"/>
        </a:xfrm>
      </p:grpSpPr>
      <p:sp>
        <p:nvSpPr>
          <p:cNvPr id="53" name="Google Shape;53;p26"/>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26"/>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5" name="Google Shape;55;p26"/>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56" name="Google Shape;56;p26"/>
          <p:cNvSpPr txBox="1"/>
          <p:nvPr>
            <p:ph type="ctrTitle"/>
          </p:nvPr>
        </p:nvSpPr>
        <p:spPr>
          <a:xfrm>
            <a:off x="1104900" y="2292094"/>
            <a:ext cx="5734050" cy="2219691"/>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rgbClr val="3F3F3F"/>
              </a:buClr>
              <a:buSzPts val="4000"/>
              <a:buFont typeface="Calibri"/>
              <a:buNone/>
              <a:defRPr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6"/>
          <p:cNvSpPr txBox="1"/>
          <p:nvPr>
            <p:ph idx="1" type="subTitle"/>
          </p:nvPr>
        </p:nvSpPr>
        <p:spPr>
          <a:xfrm>
            <a:off x="1104900" y="4511784"/>
            <a:ext cx="5734050" cy="955565"/>
          </a:xfrm>
          <a:prstGeom prst="rect">
            <a:avLst/>
          </a:prstGeom>
          <a:noFill/>
          <a:ln>
            <a:noFill/>
          </a:ln>
        </p:spPr>
        <p:txBody>
          <a:bodyPr anchorCtr="0" anchor="t" bIns="45700" lIns="0" spcFirstLastPara="1" rIns="0" wrap="square" tIns="45700">
            <a:normAutofit/>
          </a:bodyPr>
          <a:lstStyle>
            <a:lvl1pPr lvl="0" algn="l">
              <a:lnSpc>
                <a:spcPct val="90000"/>
              </a:lnSpc>
              <a:spcBef>
                <a:spcPts val="0"/>
              </a:spcBef>
              <a:spcAft>
                <a:spcPts val="0"/>
              </a:spcAft>
              <a:buSzPts val="1800"/>
              <a:buNone/>
              <a:defRPr sz="1800"/>
            </a:lvl1pPr>
            <a:lvl2pPr lvl="1" algn="ctr">
              <a:lnSpc>
                <a:spcPct val="90000"/>
              </a:lnSpc>
              <a:spcBef>
                <a:spcPts val="200"/>
              </a:spcBef>
              <a:spcAft>
                <a:spcPts val="0"/>
              </a:spcAft>
              <a:buSzPts val="2000"/>
              <a:buNone/>
              <a:defRPr sz="20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600"/>
              <a:buNone/>
              <a:defRPr sz="1600"/>
            </a:lvl4pPr>
            <a:lvl5pPr lvl="4" algn="ctr">
              <a:lnSpc>
                <a:spcPct val="90000"/>
              </a:lnSpc>
              <a:spcBef>
                <a:spcPts val="400"/>
              </a:spcBef>
              <a:spcAft>
                <a:spcPts val="0"/>
              </a:spcAft>
              <a:buSzPts val="1600"/>
              <a:buNone/>
              <a:defRPr sz="1600"/>
            </a:lvl5pPr>
            <a:lvl6pPr lvl="5" algn="ctr">
              <a:lnSpc>
                <a:spcPct val="90000"/>
              </a:lnSpc>
              <a:spcBef>
                <a:spcPts val="400"/>
              </a:spcBef>
              <a:spcAft>
                <a:spcPts val="0"/>
              </a:spcAft>
              <a:buSzPts val="1600"/>
              <a:buNone/>
              <a:defRPr sz="1600"/>
            </a:lvl6pPr>
            <a:lvl7pPr lvl="6" algn="ctr">
              <a:lnSpc>
                <a:spcPct val="90000"/>
              </a:lnSpc>
              <a:spcBef>
                <a:spcPts val="400"/>
              </a:spcBef>
              <a:spcAft>
                <a:spcPts val="0"/>
              </a:spcAft>
              <a:buSzPts val="1600"/>
              <a:buNone/>
              <a:defRPr sz="1600"/>
            </a:lvl7pPr>
            <a:lvl8pPr lvl="7" algn="ctr">
              <a:lnSpc>
                <a:spcPct val="90000"/>
              </a:lnSpc>
              <a:spcBef>
                <a:spcPts val="400"/>
              </a:spcBef>
              <a:spcAft>
                <a:spcPts val="0"/>
              </a:spcAft>
              <a:buSzPts val="1600"/>
              <a:buNone/>
              <a:defRPr sz="1600"/>
            </a:lvl8pPr>
            <a:lvl9pPr lvl="8" algn="ctr">
              <a:lnSpc>
                <a:spcPct val="90000"/>
              </a:lnSpc>
              <a:spcBef>
                <a:spcPts val="400"/>
              </a:spcBef>
              <a:spcAft>
                <a:spcPts val="400"/>
              </a:spcAft>
              <a:buSzPts val="1600"/>
              <a:buNone/>
              <a:defRPr sz="1600"/>
            </a:lvl9pPr>
          </a:lstStyle>
          <a:p/>
        </p:txBody>
      </p:sp>
      <p:sp>
        <p:nvSpPr>
          <p:cNvPr id="58" name="Google Shape;58;p26"/>
          <p:cNvSpPr/>
          <p:nvPr>
            <p:ph idx="2" type="pic"/>
          </p:nvPr>
        </p:nvSpPr>
        <p:spPr>
          <a:xfrm>
            <a:off x="6981063" y="1310656"/>
            <a:ext cx="5210937" cy="4208604"/>
          </a:xfrm>
          <a:prstGeom prst="rect">
            <a:avLst/>
          </a:prstGeom>
          <a:solidFill>
            <a:srgbClr val="CCCCCC"/>
          </a:solidFill>
          <a:ln>
            <a:noFill/>
          </a:ln>
        </p:spPr>
      </p:sp>
      <p:pic>
        <p:nvPicPr>
          <p:cNvPr id="59" name="Google Shape;59;p26"/>
          <p:cNvPicPr preferRelativeResize="0"/>
          <p:nvPr/>
        </p:nvPicPr>
        <p:blipFill rotWithShape="1">
          <a:blip r:embed="rId3">
            <a:alphaModFix/>
          </a:blip>
          <a:srcRect b="0" l="0" r="0" t="0"/>
          <a:stretch/>
        </p:blipFill>
        <p:spPr>
          <a:xfrm>
            <a:off x="10099505" y="6266872"/>
            <a:ext cx="1987550" cy="567690"/>
          </a:xfrm>
          <a:prstGeom prst="rect">
            <a:avLst/>
          </a:prstGeom>
          <a:noFill/>
          <a:ln>
            <a:noFill/>
          </a:ln>
        </p:spPr>
      </p:pic>
      <p:sp>
        <p:nvSpPr>
          <p:cNvPr id="60" name="Google Shape;60;p26"/>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pic>
        <p:nvPicPr>
          <p:cNvPr id="61" name="Google Shape;61;p26"/>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showMasterSp="0" type="secHead">
  <p:cSld name="SECTION_HEADER">
    <p:bg>
      <p:bgPr>
        <a:solidFill>
          <a:schemeClr val="lt1"/>
        </a:solidFill>
      </p:bgPr>
    </p:bg>
    <p:spTree>
      <p:nvGrpSpPr>
        <p:cNvPr id="62" name="Shape 62"/>
        <p:cNvGrpSpPr/>
        <p:nvPr/>
      </p:nvGrpSpPr>
      <p:grpSpPr>
        <a:xfrm>
          <a:off x="0" y="0"/>
          <a:ext cx="0" cy="0"/>
          <a:chOff x="0" y="0"/>
          <a:chExt cx="0" cy="0"/>
        </a:xfrm>
      </p:grpSpPr>
      <p:sp>
        <p:nvSpPr>
          <p:cNvPr id="63" name="Google Shape;63;p27"/>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27"/>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5" name="Google Shape;65;p27"/>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66" name="Google Shape;66;p27"/>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b="0"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7"/>
          <p:cNvSpPr txBox="1"/>
          <p:nvPr>
            <p:ph idx="1" type="body"/>
          </p:nvPr>
        </p:nvSpPr>
        <p:spPr>
          <a:xfrm>
            <a:off x="1097280" y="4453128"/>
            <a:ext cx="10058400" cy="114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68" name="Google Shape;68;p27"/>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27"/>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0" name="Google Shape;70;p27"/>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pic>
        <p:nvPicPr>
          <p:cNvPr id="71" name="Google Shape;71;p27"/>
          <p:cNvPicPr preferRelativeResize="0"/>
          <p:nvPr/>
        </p:nvPicPr>
        <p:blipFill rotWithShape="1">
          <a:blip r:embed="rId3">
            <a:alphaModFix/>
          </a:blip>
          <a:srcRect b="0" l="0" r="0" t="0"/>
          <a:stretch/>
        </p:blipFill>
        <p:spPr>
          <a:xfrm>
            <a:off x="10099505" y="6266872"/>
            <a:ext cx="1987550" cy="567690"/>
          </a:xfrm>
          <a:prstGeom prst="rect">
            <a:avLst/>
          </a:prstGeom>
          <a:noFill/>
          <a:ln>
            <a:noFill/>
          </a:ln>
        </p:spPr>
      </p:pic>
      <p:sp>
        <p:nvSpPr>
          <p:cNvPr id="72" name="Google Shape;72;p27"/>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pic>
        <p:nvPicPr>
          <p:cNvPr id="73" name="Google Shape;73;p27"/>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74" name="Shape 74"/>
        <p:cNvGrpSpPr/>
        <p:nvPr/>
      </p:nvGrpSpPr>
      <p:grpSpPr>
        <a:xfrm>
          <a:off x="0" y="0"/>
          <a:ext cx="0" cy="0"/>
          <a:chOff x="0" y="0"/>
          <a:chExt cx="0" cy="0"/>
        </a:xfrm>
      </p:grpSpPr>
      <p:sp>
        <p:nvSpPr>
          <p:cNvPr id="75" name="Google Shape;75;p28"/>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8"/>
          <p:cNvSpPr txBox="1"/>
          <p:nvPr>
            <p:ph idx="1" type="body"/>
          </p:nvPr>
        </p:nvSpPr>
        <p:spPr>
          <a:xfrm>
            <a:off x="1097279" y="1845734"/>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7" name="Google Shape;77;p28"/>
          <p:cNvSpPr txBox="1"/>
          <p:nvPr>
            <p:ph idx="2" type="body"/>
          </p:nvPr>
        </p:nvSpPr>
        <p:spPr>
          <a:xfrm>
            <a:off x="6217920" y="1845735"/>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8" name="Google Shape;78;p28"/>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8"/>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80" name="Shape 80"/>
        <p:cNvGrpSpPr/>
        <p:nvPr/>
      </p:nvGrpSpPr>
      <p:grpSpPr>
        <a:xfrm>
          <a:off x="0" y="0"/>
          <a:ext cx="0" cy="0"/>
          <a:chOff x="0" y="0"/>
          <a:chExt cx="0" cy="0"/>
        </a:xfrm>
      </p:grpSpPr>
      <p:sp>
        <p:nvSpPr>
          <p:cNvPr id="81" name="Google Shape;81;p29"/>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9"/>
          <p:cNvSpPr txBox="1"/>
          <p:nvPr>
            <p:ph idx="1" type="body"/>
          </p:nvPr>
        </p:nvSpPr>
        <p:spPr>
          <a:xfrm>
            <a:off x="109728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83" name="Google Shape;83;p29"/>
          <p:cNvSpPr txBox="1"/>
          <p:nvPr>
            <p:ph idx="2" type="body"/>
          </p:nvPr>
        </p:nvSpPr>
        <p:spPr>
          <a:xfrm>
            <a:off x="109728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4" name="Google Shape;84;p29"/>
          <p:cNvSpPr txBox="1"/>
          <p:nvPr>
            <p:ph idx="3" type="body"/>
          </p:nvPr>
        </p:nvSpPr>
        <p:spPr>
          <a:xfrm>
            <a:off x="621792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85" name="Google Shape;85;p29"/>
          <p:cNvSpPr txBox="1"/>
          <p:nvPr>
            <p:ph idx="4" type="body"/>
          </p:nvPr>
        </p:nvSpPr>
        <p:spPr>
          <a:xfrm>
            <a:off x="621792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6" name="Google Shape;86;p29"/>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29"/>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showMasterSp="0" type="blank">
  <p:cSld name="BLANK">
    <p:spTree>
      <p:nvGrpSpPr>
        <p:cNvPr id="88" name="Shape 88"/>
        <p:cNvGrpSpPr/>
        <p:nvPr/>
      </p:nvGrpSpPr>
      <p:grpSpPr>
        <a:xfrm>
          <a:off x="0" y="0"/>
          <a:ext cx="0" cy="0"/>
          <a:chOff x="0" y="0"/>
          <a:chExt cx="0" cy="0"/>
        </a:xfrm>
      </p:grpSpPr>
      <p:sp>
        <p:nvSpPr>
          <p:cNvPr id="89" name="Google Shape;89;p30"/>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30"/>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1" name="Google Shape;91;p30"/>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92" name="Google Shape;92;p30"/>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30"/>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94" name="Google Shape;94;p30"/>
          <p:cNvPicPr preferRelativeResize="0"/>
          <p:nvPr/>
        </p:nvPicPr>
        <p:blipFill rotWithShape="1">
          <a:blip r:embed="rId3">
            <a:alphaModFix/>
          </a:blip>
          <a:srcRect b="0" l="0" r="0" t="0"/>
          <a:stretch/>
        </p:blipFill>
        <p:spPr>
          <a:xfrm>
            <a:off x="10099505" y="6266872"/>
            <a:ext cx="1987550" cy="567690"/>
          </a:xfrm>
          <a:prstGeom prst="rect">
            <a:avLst/>
          </a:prstGeom>
          <a:noFill/>
          <a:ln>
            <a:noFill/>
          </a:ln>
        </p:spPr>
      </p:pic>
      <p:sp>
        <p:nvSpPr>
          <p:cNvPr id="95" name="Google Shape;95;p30"/>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sp>
        <p:nvSpPr>
          <p:cNvPr id="96" name="Google Shape;96;p30"/>
          <p:cNvSpPr txBox="1"/>
          <p:nvPr/>
        </p:nvSpPr>
        <p:spPr>
          <a:xfrm>
            <a:off x="11093280" y="1490181"/>
            <a:ext cx="84985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a:t>
            </a:r>
            <a:fld id="{00000000-1234-1234-1234-123412341234}" type="slidenum">
              <a:rPr b="1" i="0" lang="de-DE" sz="1800" u="none" cap="none" strike="noStrike">
                <a:solidFill>
                  <a:schemeClr val="dk1"/>
                </a:solidFill>
                <a:latin typeface="Calibri"/>
                <a:ea typeface="Calibri"/>
                <a:cs typeface="Calibri"/>
                <a:sym typeface="Calibri"/>
              </a:rPr>
              <a:t>‹#›</a:t>
            </a:fld>
            <a:r>
              <a:rPr b="1" i="0" lang="de-DE"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pic>
        <p:nvPicPr>
          <p:cNvPr id="97" name="Google Shape;97;p30"/>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2.jpg"/><Relationship Id="rId2" Type="http://schemas.openxmlformats.org/officeDocument/2006/relationships/image" Target="../media/image5.png"/><Relationship Id="rId3" Type="http://schemas.openxmlformats.org/officeDocument/2006/relationships/image" Target="../media/image4.jp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theme" Target="../theme/theme3.xml"/><Relationship Id="rId14" Type="http://schemas.openxmlformats.org/officeDocument/2006/relationships/slideLayout" Target="../slideLayouts/slideLayout1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9.xml"/><Relationship Id="rId10" Type="http://schemas.openxmlformats.org/officeDocument/2006/relationships/slideLayout" Target="../slideLayouts/slideLayout18.xml"/><Relationship Id="rId13" Type="http://schemas.openxmlformats.org/officeDocument/2006/relationships/slideLayout" Target="../slideLayouts/slideLayout21.xml"/><Relationship Id="rId12" Type="http://schemas.openxmlformats.org/officeDocument/2006/relationships/slideLayout" Target="../slideLayouts/slideLayout20.xml"/><Relationship Id="rId1" Type="http://schemas.openxmlformats.org/officeDocument/2006/relationships/image" Target="../media/image2.jpg"/><Relationship Id="rId2" Type="http://schemas.openxmlformats.org/officeDocument/2006/relationships/image" Target="../media/image5.png"/><Relationship Id="rId3" Type="http://schemas.openxmlformats.org/officeDocument/2006/relationships/image" Target="../media/image4.jpg"/><Relationship Id="rId4" Type="http://schemas.openxmlformats.org/officeDocument/2006/relationships/slideLayout" Target="../slideLayouts/slideLayout12.xml"/><Relationship Id="rId9" Type="http://schemas.openxmlformats.org/officeDocument/2006/relationships/slideLayout" Target="../slideLayouts/slideLayout17.xml"/><Relationship Id="rId15" Type="http://schemas.openxmlformats.org/officeDocument/2006/relationships/theme" Target="../theme/theme2.xml"/><Relationship Id="rId14" Type="http://schemas.openxmlformats.org/officeDocument/2006/relationships/slideLayout" Target="../slideLayouts/slideLayout2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1"/>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1"/>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21"/>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lvl1pPr lvl="0" marR="0" rtl="0" algn="l">
              <a:lnSpc>
                <a:spcPct val="85000"/>
              </a:lnSpc>
              <a:spcBef>
                <a:spcPts val="0"/>
              </a:spcBef>
              <a:spcAft>
                <a:spcPts val="0"/>
              </a:spcAft>
              <a:buClr>
                <a:srgbClr val="3F3F3F"/>
              </a:buClr>
              <a:buSzPts val="3200"/>
              <a:buFont typeface="Calibri"/>
              <a:buNone/>
              <a:defRPr b="1" i="0" sz="3200" u="none" cap="none" strike="noStrike">
                <a:solidFill>
                  <a:srgbClr val="3F3F3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 name="Google Shape;13;p21"/>
          <p:cNvSpPr txBox="1"/>
          <p:nvPr>
            <p:ph idx="1" type="body"/>
          </p:nvPr>
        </p:nvSpPr>
        <p:spPr>
          <a:xfrm>
            <a:off x="1097280" y="1492624"/>
            <a:ext cx="10058400" cy="4376470"/>
          </a:xfrm>
          <a:prstGeom prst="rect">
            <a:avLst/>
          </a:prstGeom>
          <a:noFill/>
          <a:ln>
            <a:noFill/>
          </a:ln>
        </p:spPr>
        <p:txBody>
          <a:bodyPr anchorCtr="0" anchor="t" bIns="45700" lIns="0" spcFirstLastPara="1" rIns="0" wrap="square" tIns="45700">
            <a:normAutofit/>
          </a:bodyPr>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14" name="Google Shape;14;p21"/>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5" name="Google Shape;15;p21"/>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pic>
        <p:nvPicPr>
          <p:cNvPr id="16" name="Google Shape;16;p21"/>
          <p:cNvPicPr preferRelativeResize="0"/>
          <p:nvPr/>
        </p:nvPicPr>
        <p:blipFill rotWithShape="1">
          <a:blip r:embed="rId1">
            <a:alphaModFix/>
          </a:blip>
          <a:srcRect b="0" l="0" r="0" t="0"/>
          <a:stretch/>
        </p:blipFill>
        <p:spPr>
          <a:xfrm>
            <a:off x="104945" y="6281603"/>
            <a:ext cx="1061484" cy="400384"/>
          </a:xfrm>
          <a:prstGeom prst="rect">
            <a:avLst/>
          </a:prstGeom>
          <a:noFill/>
          <a:ln>
            <a:noFill/>
          </a:ln>
        </p:spPr>
      </p:pic>
      <p:sp>
        <p:nvSpPr>
          <p:cNvPr id="17" name="Google Shape;17;p21"/>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pic>
        <p:nvPicPr>
          <p:cNvPr id="18" name="Google Shape;18;p21"/>
          <p:cNvPicPr preferRelativeResize="0"/>
          <p:nvPr/>
        </p:nvPicPr>
        <p:blipFill rotWithShape="1">
          <a:blip r:embed="rId2">
            <a:alphaModFix/>
          </a:blip>
          <a:srcRect b="0" l="0" r="0" t="0"/>
          <a:stretch/>
        </p:blipFill>
        <p:spPr>
          <a:xfrm>
            <a:off x="10099505" y="6266872"/>
            <a:ext cx="1987550" cy="567690"/>
          </a:xfrm>
          <a:prstGeom prst="rect">
            <a:avLst/>
          </a:prstGeom>
          <a:noFill/>
          <a:ln>
            <a:noFill/>
          </a:ln>
        </p:spPr>
      </p:pic>
      <p:sp>
        <p:nvSpPr>
          <p:cNvPr id="19" name="Google Shape;19;p21"/>
          <p:cNvSpPr txBox="1"/>
          <p:nvPr/>
        </p:nvSpPr>
        <p:spPr>
          <a:xfrm>
            <a:off x="11093280" y="1490181"/>
            <a:ext cx="84985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a:t>
            </a:r>
            <a:fld id="{00000000-1234-1234-1234-123412341234}" type="slidenum">
              <a:rPr b="1" i="0" lang="de-DE" sz="1800" u="none" cap="none" strike="noStrike">
                <a:solidFill>
                  <a:schemeClr val="dk1"/>
                </a:solidFill>
                <a:latin typeface="Calibri"/>
                <a:ea typeface="Calibri"/>
                <a:cs typeface="Calibri"/>
                <a:sym typeface="Calibri"/>
              </a:rPr>
              <a:t>‹#›</a:t>
            </a:fld>
            <a:r>
              <a:rPr b="1" i="0" lang="de-DE"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pic>
        <p:nvPicPr>
          <p:cNvPr id="20" name="Google Shape;20;p21"/>
          <p:cNvPicPr preferRelativeResize="0"/>
          <p:nvPr/>
        </p:nvPicPr>
        <p:blipFill rotWithShape="1">
          <a:blip r:embed="rId3">
            <a:alphaModFix/>
          </a:blip>
          <a:srcRect b="0" l="0" r="0" t="0"/>
          <a:stretch/>
        </p:blipFill>
        <p:spPr>
          <a:xfrm>
            <a:off x="10736826" y="23437"/>
            <a:ext cx="1460090" cy="144330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5" name="Shape 115"/>
        <p:cNvGrpSpPr/>
        <p:nvPr/>
      </p:nvGrpSpPr>
      <p:grpSpPr>
        <a:xfrm>
          <a:off x="0" y="0"/>
          <a:ext cx="0" cy="0"/>
          <a:chOff x="0" y="0"/>
          <a:chExt cx="0" cy="0"/>
        </a:xfrm>
      </p:grpSpPr>
      <p:sp>
        <p:nvSpPr>
          <p:cNvPr id="116" name="Google Shape;116;g1ee4f95c8f2_0_623"/>
          <p:cNvSpPr/>
          <p:nvPr/>
        </p:nvSpPr>
        <p:spPr>
          <a:xfrm>
            <a:off x="1" y="6237586"/>
            <a:ext cx="12192000" cy="6204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g1ee4f95c8f2_0_623"/>
          <p:cNvSpPr/>
          <p:nvPr/>
        </p:nvSpPr>
        <p:spPr>
          <a:xfrm>
            <a:off x="0" y="6171026"/>
            <a:ext cx="12192000" cy="66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g1ee4f95c8f2_0_623"/>
          <p:cNvSpPr txBox="1"/>
          <p:nvPr>
            <p:ph type="title"/>
          </p:nvPr>
        </p:nvSpPr>
        <p:spPr>
          <a:xfrm>
            <a:off x="1097280" y="286604"/>
            <a:ext cx="10058400" cy="823800"/>
          </a:xfrm>
          <a:prstGeom prst="rect">
            <a:avLst/>
          </a:prstGeom>
          <a:noFill/>
          <a:ln>
            <a:noFill/>
          </a:ln>
        </p:spPr>
        <p:txBody>
          <a:bodyPr anchorCtr="0" anchor="b" bIns="45700" lIns="91425" spcFirstLastPara="1" rIns="91425" wrap="square" tIns="45700">
            <a:normAutofit/>
          </a:bodyPr>
          <a:lstStyle>
            <a:lvl1pPr lvl="0" marR="0" rtl="0" algn="l">
              <a:lnSpc>
                <a:spcPct val="85000"/>
              </a:lnSpc>
              <a:spcBef>
                <a:spcPts val="0"/>
              </a:spcBef>
              <a:spcAft>
                <a:spcPts val="0"/>
              </a:spcAft>
              <a:buClr>
                <a:srgbClr val="3F3F3F"/>
              </a:buClr>
              <a:buSzPts val="3200"/>
              <a:buFont typeface="Calibri"/>
              <a:buNone/>
              <a:defRPr b="1" i="0" sz="3200" u="none" cap="none" strike="noStrike">
                <a:solidFill>
                  <a:srgbClr val="3F3F3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9" name="Google Shape;119;g1ee4f95c8f2_0_623"/>
          <p:cNvSpPr txBox="1"/>
          <p:nvPr>
            <p:ph idx="1" type="body"/>
          </p:nvPr>
        </p:nvSpPr>
        <p:spPr>
          <a:xfrm>
            <a:off x="1097280" y="1492624"/>
            <a:ext cx="10058400" cy="4376400"/>
          </a:xfrm>
          <a:prstGeom prst="rect">
            <a:avLst/>
          </a:prstGeom>
          <a:noFill/>
          <a:ln>
            <a:noFill/>
          </a:ln>
        </p:spPr>
        <p:txBody>
          <a:bodyPr anchorCtr="0" anchor="t" bIns="45700" lIns="0" spcFirstLastPara="1" rIns="0" wrap="square" tIns="45700">
            <a:normAutofit/>
          </a:bodyPr>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120" name="Google Shape;120;g1ee4f95c8f2_0_623"/>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21" name="Google Shape;121;g1ee4f95c8f2_0_623"/>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pic>
        <p:nvPicPr>
          <p:cNvPr id="122" name="Google Shape;122;g1ee4f95c8f2_0_623"/>
          <p:cNvPicPr preferRelativeResize="0"/>
          <p:nvPr/>
        </p:nvPicPr>
        <p:blipFill rotWithShape="1">
          <a:blip r:embed="rId1">
            <a:alphaModFix/>
          </a:blip>
          <a:srcRect b="0" l="0" r="0" t="0"/>
          <a:stretch/>
        </p:blipFill>
        <p:spPr>
          <a:xfrm>
            <a:off x="104945" y="6281603"/>
            <a:ext cx="1061484" cy="400384"/>
          </a:xfrm>
          <a:prstGeom prst="rect">
            <a:avLst/>
          </a:prstGeom>
          <a:noFill/>
          <a:ln>
            <a:noFill/>
          </a:ln>
        </p:spPr>
      </p:pic>
      <p:sp>
        <p:nvSpPr>
          <p:cNvPr id="123" name="Google Shape;123;g1ee4f95c8f2_0_623"/>
          <p:cNvSpPr txBox="1"/>
          <p:nvPr/>
        </p:nvSpPr>
        <p:spPr>
          <a:xfrm>
            <a:off x="4376057" y="6360042"/>
            <a:ext cx="5340900" cy="8184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pic>
        <p:nvPicPr>
          <p:cNvPr id="124" name="Google Shape;124;g1ee4f95c8f2_0_623"/>
          <p:cNvPicPr preferRelativeResize="0"/>
          <p:nvPr/>
        </p:nvPicPr>
        <p:blipFill rotWithShape="1">
          <a:blip r:embed="rId2">
            <a:alphaModFix/>
          </a:blip>
          <a:srcRect b="0" l="0" r="0" t="0"/>
          <a:stretch/>
        </p:blipFill>
        <p:spPr>
          <a:xfrm>
            <a:off x="10099505" y="6266872"/>
            <a:ext cx="1987551" cy="567690"/>
          </a:xfrm>
          <a:prstGeom prst="rect">
            <a:avLst/>
          </a:prstGeom>
          <a:noFill/>
          <a:ln>
            <a:noFill/>
          </a:ln>
        </p:spPr>
      </p:pic>
      <p:sp>
        <p:nvSpPr>
          <p:cNvPr id="125" name="Google Shape;125;g1ee4f95c8f2_0_623"/>
          <p:cNvSpPr txBox="1"/>
          <p:nvPr/>
        </p:nvSpPr>
        <p:spPr>
          <a:xfrm>
            <a:off x="11093280" y="1490181"/>
            <a:ext cx="8499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a:t>
            </a:r>
            <a:fld id="{00000000-1234-1234-1234-123412341234}" type="slidenum">
              <a:rPr b="1" i="0" lang="de-DE" sz="1800" u="none" cap="none" strike="noStrike">
                <a:solidFill>
                  <a:schemeClr val="dk1"/>
                </a:solidFill>
                <a:latin typeface="Calibri"/>
                <a:ea typeface="Calibri"/>
                <a:cs typeface="Calibri"/>
                <a:sym typeface="Calibri"/>
              </a:rPr>
              <a:t>‹#›</a:t>
            </a:fld>
            <a:r>
              <a:rPr b="1" i="0" lang="de-DE"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pic>
        <p:nvPicPr>
          <p:cNvPr id="126" name="Google Shape;126;g1ee4f95c8f2_0_623"/>
          <p:cNvPicPr preferRelativeResize="0"/>
          <p:nvPr/>
        </p:nvPicPr>
        <p:blipFill rotWithShape="1">
          <a:blip r:embed="rId3">
            <a:alphaModFix/>
          </a:blip>
          <a:srcRect b="0" l="0" r="0" t="0"/>
          <a:stretch/>
        </p:blipFill>
        <p:spPr>
          <a:xfrm>
            <a:off x="10736826" y="23437"/>
            <a:ext cx="1460090" cy="144330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4.jp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hyperlink" Target="https://youtu.be/7pPa0mRCky4?si=YrqK6DLVBmkS9Oy2" TargetMode="External"/><Relationship Id="rId4" Type="http://schemas.openxmlformats.org/officeDocument/2006/relationships/hyperlink" Target="https://youtu.be/ZERrpFwETgs?si=633yUWyOtyuFAX-V" TargetMode="External"/><Relationship Id="rId5" Type="http://schemas.openxmlformats.org/officeDocument/2006/relationships/hyperlink" Target="https://youtu.be/jj1mtWiCEZQ?si=RlskQN8XVk4Db6qd"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hyperlink" Target="https://youtu.be/vI1dBBfjAxQ?si=5p5vYn9FvpNYlacB" TargetMode="External"/><Relationship Id="rId4" Type="http://schemas.openxmlformats.org/officeDocument/2006/relationships/hyperlink" Target="https://youtu.be/FWFb-8hFutY?si=vytgKRvFt8gmjS3X" TargetMode="External"/><Relationship Id="rId5" Type="http://schemas.openxmlformats.org/officeDocument/2006/relationships/hyperlink" Target="https://youtu.be/KfB2sx9uCkI?si=tYnoBk-NSDEaycvB"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4.jp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
          <p:cNvSpPr txBox="1"/>
          <p:nvPr>
            <p:ph type="title"/>
          </p:nvPr>
        </p:nvSpPr>
        <p:spPr>
          <a:xfrm>
            <a:off x="457199" y="594359"/>
            <a:ext cx="3455581" cy="390662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85000"/>
              </a:lnSpc>
              <a:spcBef>
                <a:spcPts val="0"/>
              </a:spcBef>
              <a:spcAft>
                <a:spcPts val="0"/>
              </a:spcAft>
              <a:buClr>
                <a:srgbClr val="004B3A"/>
              </a:buClr>
              <a:buSzPct val="100000"/>
              <a:buFont typeface="Calibri"/>
              <a:buNone/>
            </a:pPr>
            <a:r>
              <a:rPr b="1" lang="de-DE" sz="4400">
                <a:solidFill>
                  <a:srgbClr val="004B3A"/>
                </a:solidFill>
              </a:rPr>
              <a:t>GREENWORLD: </a:t>
            </a:r>
            <a:r>
              <a:rPr lang="de-DE"/>
              <a:t>Dünya </a:t>
            </a:r>
            <a:br>
              <a:rPr lang="de-DE"/>
            </a:br>
            <a:br>
              <a:rPr lang="de-DE"/>
            </a:br>
            <a:r>
              <a:rPr lang="de-DE" sz="2700"/>
              <a:t>Gençlik Eğitimi için </a:t>
            </a:r>
            <a:br>
              <a:rPr lang="de-DE" sz="2700"/>
            </a:br>
            <a:r>
              <a:rPr lang="de-DE"/>
              <a:t>Yeşili Düşünün </a:t>
            </a:r>
            <a:br>
              <a:rPr lang="de-DE"/>
            </a:br>
            <a:r>
              <a:rPr lang="de-DE" sz="2700"/>
              <a:t>ERASMUS+ </a:t>
            </a:r>
            <a:br>
              <a:rPr lang="de-DE" sz="2700"/>
            </a:br>
            <a:br>
              <a:rPr lang="de-DE" sz="2700"/>
            </a:br>
            <a:r>
              <a:rPr lang="de-DE" sz="2200"/>
              <a:t>KA220 YOU - Gençlik Eğitimi için Stratejik Ortaklıklar </a:t>
            </a:r>
            <a:br>
              <a:rPr lang="de-DE" sz="2200"/>
            </a:br>
            <a:r>
              <a:rPr lang="de-DE" sz="2200"/>
              <a:t>İşbirliği ortaklığı</a:t>
            </a:r>
            <a:br>
              <a:rPr lang="de-DE"/>
            </a:br>
            <a:endParaRPr/>
          </a:p>
        </p:txBody>
      </p:sp>
      <p:sp>
        <p:nvSpPr>
          <p:cNvPr id="226" name="Google Shape;226;p1"/>
          <p:cNvSpPr txBox="1"/>
          <p:nvPr>
            <p:ph idx="1" type="body"/>
          </p:nvPr>
        </p:nvSpPr>
        <p:spPr>
          <a:xfrm>
            <a:off x="4619379" y="594359"/>
            <a:ext cx="6492240" cy="5257800"/>
          </a:xfrm>
          <a:prstGeom prst="rect">
            <a:avLst/>
          </a:prstGeom>
          <a:noFill/>
          <a:ln>
            <a:noFill/>
          </a:ln>
        </p:spPr>
        <p:txBody>
          <a:bodyPr anchorCtr="0" anchor="t" bIns="45700" lIns="0" spcFirstLastPara="1" rIns="0" wrap="square" tIns="45700">
            <a:normAutofit/>
          </a:bodyPr>
          <a:lstStyle/>
          <a:p>
            <a:pPr indent="0" lvl="0" marL="0" rtl="0" algn="l">
              <a:lnSpc>
                <a:spcPct val="90000"/>
              </a:lnSpc>
              <a:spcBef>
                <a:spcPts val="0"/>
              </a:spcBef>
              <a:spcAft>
                <a:spcPts val="0"/>
              </a:spcAft>
              <a:buSzPts val="2000"/>
              <a:buNone/>
            </a:pPr>
            <a:r>
              <a:rPr lang="de-DE"/>
              <a:t> </a:t>
            </a:r>
            <a:endParaRPr/>
          </a:p>
        </p:txBody>
      </p:sp>
      <p:sp>
        <p:nvSpPr>
          <p:cNvPr id="227" name="Google Shape;227;p1"/>
          <p:cNvSpPr txBox="1"/>
          <p:nvPr>
            <p:ph idx="2" type="body"/>
          </p:nvPr>
        </p:nvSpPr>
        <p:spPr>
          <a:xfrm>
            <a:off x="457200" y="4891596"/>
            <a:ext cx="3200400" cy="141360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500"/>
              <a:buNone/>
            </a:pPr>
            <a:r>
              <a:rPr b="1" i="1" lang="de-DE"/>
              <a:t>Referans Numarası: </a:t>
            </a:r>
            <a:br>
              <a:rPr b="1" i="1" lang="de-DE"/>
            </a:br>
            <a:r>
              <a:rPr lang="de-DE"/>
              <a:t>2021-1-DE04-KA220-YOU-000029209</a:t>
            </a:r>
            <a:endParaRPr/>
          </a:p>
          <a:p>
            <a:pPr indent="0" lvl="0" marL="0" rtl="0" algn="l">
              <a:lnSpc>
                <a:spcPct val="90000"/>
              </a:lnSpc>
              <a:spcBef>
                <a:spcPts val="1400"/>
              </a:spcBef>
              <a:spcAft>
                <a:spcPts val="0"/>
              </a:spcAft>
              <a:buSzPts val="1500"/>
              <a:buNone/>
            </a:pPr>
            <a:r>
              <a:rPr b="1" lang="de-DE"/>
              <a:t>Süre:</a:t>
            </a:r>
            <a:endParaRPr/>
          </a:p>
          <a:p>
            <a:pPr indent="0" lvl="0" marL="0" rtl="0" algn="l">
              <a:lnSpc>
                <a:spcPct val="90000"/>
              </a:lnSpc>
              <a:spcBef>
                <a:spcPts val="1400"/>
              </a:spcBef>
              <a:spcAft>
                <a:spcPts val="0"/>
              </a:spcAft>
              <a:buSzPts val="1500"/>
              <a:buNone/>
            </a:pPr>
            <a:r>
              <a:rPr b="1" lang="de-DE"/>
              <a:t>07.03.2022 - 07.03.2024 (24 ay)</a:t>
            </a:r>
            <a:endParaRPr/>
          </a:p>
          <a:p>
            <a:pPr indent="0" lvl="0" marL="0" rtl="0" algn="l">
              <a:lnSpc>
                <a:spcPct val="90000"/>
              </a:lnSpc>
              <a:spcBef>
                <a:spcPts val="1400"/>
              </a:spcBef>
              <a:spcAft>
                <a:spcPts val="0"/>
              </a:spcAft>
              <a:buSzPts val="1500"/>
              <a:buNone/>
            </a:pPr>
            <a:r>
              <a:t/>
            </a:r>
            <a:endParaRPr b="1"/>
          </a:p>
        </p:txBody>
      </p:sp>
      <p:sp>
        <p:nvSpPr>
          <p:cNvPr id="228" name="Google Shape;228;p1"/>
          <p:cNvSpPr txBox="1"/>
          <p:nvPr/>
        </p:nvSpPr>
        <p:spPr>
          <a:xfrm>
            <a:off x="4311479" y="5580116"/>
            <a:ext cx="6400800"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1800"/>
              <a:buFont typeface="Noto Sans Symbols"/>
              <a:buNone/>
            </a:pPr>
            <a:r>
              <a:rPr b="0" i="0" lang="de-DE" sz="1800" u="none" cap="none" strike="noStrike">
                <a:solidFill>
                  <a:srgbClr val="595959"/>
                </a:solidFill>
                <a:latin typeface="Calibri"/>
                <a:ea typeface="Calibri"/>
                <a:cs typeface="Calibri"/>
                <a:sym typeface="Calibri"/>
              </a:rPr>
              <a:t>İşletme ve İnsan Kaynakları Eğitimi II Başkanı </a:t>
            </a:r>
            <a:br>
              <a:rPr b="0" i="0" lang="de-DE" sz="1800" u="none" cap="none" strike="noStrike">
                <a:solidFill>
                  <a:srgbClr val="595959"/>
                </a:solidFill>
                <a:latin typeface="Calibri"/>
                <a:ea typeface="Calibri"/>
                <a:cs typeface="Calibri"/>
                <a:sym typeface="Calibri"/>
              </a:rPr>
            </a:br>
            <a:r>
              <a:rPr b="0" i="0" lang="de-DE" sz="1800" u="none" cap="none" strike="noStrike">
                <a:solidFill>
                  <a:srgbClr val="595959"/>
                </a:solidFill>
                <a:latin typeface="Calibri"/>
                <a:ea typeface="Calibri"/>
                <a:cs typeface="Calibri"/>
                <a:sym typeface="Calibri"/>
              </a:rPr>
              <a:t>Prof. Dr. Marc Beutner</a:t>
            </a:r>
            <a:endParaRPr b="0" i="0" sz="1400" u="none" cap="none" strike="noStrike">
              <a:solidFill>
                <a:srgbClr val="000000"/>
              </a:solidFill>
              <a:latin typeface="Arial"/>
              <a:ea typeface="Arial"/>
              <a:cs typeface="Arial"/>
              <a:sym typeface="Arial"/>
            </a:endParaRPr>
          </a:p>
        </p:txBody>
      </p:sp>
      <p:sp>
        <p:nvSpPr>
          <p:cNvPr id="229" name="Google Shape;229;p1"/>
          <p:cNvSpPr txBox="1"/>
          <p:nvPr/>
        </p:nvSpPr>
        <p:spPr>
          <a:xfrm>
            <a:off x="4311479" y="578460"/>
            <a:ext cx="6411939" cy="390662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accent1"/>
              </a:buClr>
              <a:buSzPts val="3000"/>
              <a:buFont typeface="Noto Sans Symbols"/>
              <a:buNone/>
            </a:pPr>
            <a:r>
              <a:rPr b="1" i="0" lang="de-DE" sz="3000" u="none" cap="none" strike="noStrike">
                <a:solidFill>
                  <a:srgbClr val="595959"/>
                </a:solidFill>
                <a:latin typeface="Calibri"/>
                <a:ea typeface="Calibri"/>
                <a:cs typeface="Calibri"/>
                <a:sym typeface="Calibri"/>
              </a:rPr>
              <a:t>Greenworld - Ulusötesi Toplantı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chemeClr val="accent1"/>
              </a:buClr>
              <a:buSzPts val="2800"/>
              <a:buFont typeface="Noto Sans Symbols"/>
              <a:buNone/>
            </a:pPr>
            <a:r>
              <a:rPr b="1" i="0" lang="de-DE" sz="2800" u="none" cap="none" strike="noStrike">
                <a:solidFill>
                  <a:srgbClr val="595959"/>
                </a:solidFill>
                <a:latin typeface="Calibri"/>
                <a:ea typeface="Calibri"/>
                <a:cs typeface="Calibri"/>
                <a:sym typeface="Calibri"/>
              </a:rPr>
              <a:t>LTTA  Öğrenme materyali</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chemeClr val="accent1"/>
              </a:buClr>
              <a:buSzPts val="2600"/>
              <a:buFont typeface="Noto Sans Symbols"/>
              <a:buNone/>
            </a:pPr>
            <a:r>
              <a:t/>
            </a:r>
            <a:endParaRPr b="1" i="0" sz="2600" u="none" cap="none" strike="noStrike">
              <a:solidFill>
                <a:srgbClr val="595959"/>
              </a:solidFill>
              <a:latin typeface="Calibri"/>
              <a:ea typeface="Calibri"/>
              <a:cs typeface="Calibri"/>
              <a:sym typeface="Calibri"/>
            </a:endParaRPr>
          </a:p>
          <a:p>
            <a:pPr indent="0" lvl="0" marL="0" marR="0" rtl="0" algn="l">
              <a:lnSpc>
                <a:spcPct val="100000"/>
              </a:lnSpc>
              <a:spcBef>
                <a:spcPts val="1000"/>
              </a:spcBef>
              <a:spcAft>
                <a:spcPts val="0"/>
              </a:spcAft>
              <a:buClr>
                <a:schemeClr val="accent1"/>
              </a:buClr>
              <a:buSzPts val="2800"/>
              <a:buFont typeface="Noto Sans Symbols"/>
              <a:buNone/>
            </a:pPr>
            <a:r>
              <a:rPr b="1" lang="de-DE" sz="2800">
                <a:solidFill>
                  <a:srgbClr val="595959"/>
                </a:solidFill>
                <a:latin typeface="Calibri"/>
                <a:ea typeface="Calibri"/>
                <a:cs typeface="Calibri"/>
                <a:sym typeface="Calibri"/>
              </a:rPr>
              <a:t>Modül: 2 </a:t>
            </a:r>
            <a:endParaRPr b="1" sz="2800">
              <a:solidFill>
                <a:srgbClr val="595959"/>
              </a:solidFill>
              <a:latin typeface="Calibri"/>
              <a:ea typeface="Calibri"/>
              <a:cs typeface="Calibri"/>
              <a:sym typeface="Calibri"/>
            </a:endParaRPr>
          </a:p>
          <a:p>
            <a:pPr indent="0" lvl="0" marL="0" marR="0" rtl="0" algn="l">
              <a:lnSpc>
                <a:spcPct val="100000"/>
              </a:lnSpc>
              <a:spcBef>
                <a:spcPts val="1000"/>
              </a:spcBef>
              <a:spcAft>
                <a:spcPts val="0"/>
              </a:spcAft>
              <a:buClr>
                <a:schemeClr val="accent1"/>
              </a:buClr>
              <a:buSzPts val="2800"/>
              <a:buFont typeface="Noto Sans Symbols"/>
              <a:buNone/>
            </a:pPr>
            <a:r>
              <a:rPr b="1" i="0" lang="de-DE" sz="2800" u="none" cap="none" strike="noStrike">
                <a:solidFill>
                  <a:srgbClr val="595959"/>
                </a:solidFill>
                <a:latin typeface="Calibri"/>
                <a:ea typeface="Calibri"/>
                <a:cs typeface="Calibri"/>
                <a:sym typeface="Calibri"/>
              </a:rPr>
              <a:t>Yeşil Girişimcilikte Doğal Kaynak Yönetimi ve Sürdürülebilirlik ve Yeşil İnovasyon</a:t>
            </a:r>
            <a:endParaRPr b="1" i="0" sz="2800" u="none" cap="none" strike="noStrike">
              <a:solidFill>
                <a:srgbClr val="595959"/>
              </a:solidFill>
              <a:latin typeface="Calibri"/>
              <a:ea typeface="Calibri"/>
              <a:cs typeface="Calibri"/>
              <a:sym typeface="Calibri"/>
            </a:endParaRPr>
          </a:p>
        </p:txBody>
      </p:sp>
      <p:pic>
        <p:nvPicPr>
          <p:cNvPr id="230" name="Google Shape;230;p1"/>
          <p:cNvPicPr preferRelativeResize="0"/>
          <p:nvPr/>
        </p:nvPicPr>
        <p:blipFill rotWithShape="1">
          <a:blip r:embed="rId3">
            <a:alphaModFix/>
          </a:blip>
          <a:srcRect b="0" l="0" r="0" t="0"/>
          <a:stretch/>
        </p:blipFill>
        <p:spPr>
          <a:xfrm>
            <a:off x="6351501" y="4343915"/>
            <a:ext cx="2755958" cy="1128345"/>
          </a:xfrm>
          <a:prstGeom prst="rect">
            <a:avLst/>
          </a:prstGeom>
          <a:noFill/>
          <a:ln>
            <a:noFill/>
          </a:ln>
        </p:spPr>
      </p:pic>
      <p:pic>
        <p:nvPicPr>
          <p:cNvPr id="231" name="Google Shape;231;p1"/>
          <p:cNvPicPr preferRelativeResize="0"/>
          <p:nvPr/>
        </p:nvPicPr>
        <p:blipFill rotWithShape="1">
          <a:blip r:embed="rId4">
            <a:alphaModFix/>
          </a:blip>
          <a:srcRect b="0" l="0" r="0" t="0"/>
          <a:stretch/>
        </p:blipFill>
        <p:spPr>
          <a:xfrm>
            <a:off x="9286226" y="594359"/>
            <a:ext cx="2286000" cy="201184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4"/>
          <p:cNvSpPr txBox="1"/>
          <p:nvPr>
            <p:ph type="title"/>
          </p:nvPr>
        </p:nvSpPr>
        <p:spPr>
          <a:xfrm>
            <a:off x="381000" y="86075"/>
            <a:ext cx="10774800" cy="823800"/>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3F3F3F"/>
              </a:buClr>
              <a:buSzPts val="2880"/>
              <a:buFont typeface="Calibri"/>
              <a:buNone/>
            </a:pPr>
            <a:r>
              <a:rPr lang="de-DE" sz="2920">
                <a:solidFill>
                  <a:srgbClr val="3F762A"/>
                </a:solidFill>
              </a:rPr>
              <a:t>Yeşil Turizm Azorlar Örneği, Portekiz</a:t>
            </a:r>
            <a:endParaRPr sz="1480"/>
          </a:p>
        </p:txBody>
      </p:sp>
      <p:pic>
        <p:nvPicPr>
          <p:cNvPr id="343" name="Google Shape;343;p4"/>
          <p:cNvPicPr preferRelativeResize="0"/>
          <p:nvPr/>
        </p:nvPicPr>
        <p:blipFill rotWithShape="1">
          <a:blip r:embed="rId3">
            <a:alphaModFix/>
          </a:blip>
          <a:srcRect b="0" l="0" r="0" t="0"/>
          <a:stretch/>
        </p:blipFill>
        <p:spPr>
          <a:xfrm>
            <a:off x="5690800" y="1744600"/>
            <a:ext cx="5224374" cy="3918276"/>
          </a:xfrm>
          <a:prstGeom prst="rect">
            <a:avLst/>
          </a:prstGeom>
          <a:noFill/>
          <a:ln>
            <a:noFill/>
          </a:ln>
        </p:spPr>
      </p:pic>
      <p:sp>
        <p:nvSpPr>
          <p:cNvPr id="344" name="Google Shape;344;p4"/>
          <p:cNvSpPr txBox="1"/>
          <p:nvPr/>
        </p:nvSpPr>
        <p:spPr>
          <a:xfrm>
            <a:off x="842200" y="1584150"/>
            <a:ext cx="4752600" cy="4411500"/>
          </a:xfrm>
          <a:prstGeom prst="rect">
            <a:avLst/>
          </a:prstGeom>
          <a:noFill/>
          <a:ln>
            <a:noFill/>
          </a:ln>
        </p:spPr>
        <p:txBody>
          <a:bodyPr anchorCtr="0" anchor="t" bIns="91425" lIns="91425" spcFirstLastPara="1" rIns="91425" wrap="square" tIns="91425">
            <a:noAutofit/>
          </a:bodyPr>
          <a:lstStyle/>
          <a:p>
            <a:pPr indent="-355600" lvl="0" marL="457200" marR="0" rtl="0" algn="l">
              <a:lnSpc>
                <a:spcPct val="100000"/>
              </a:lnSpc>
              <a:spcBef>
                <a:spcPts val="0"/>
              </a:spcBef>
              <a:spcAft>
                <a:spcPts val="0"/>
              </a:spcAft>
              <a:buClr>
                <a:srgbClr val="3F3F3F"/>
              </a:buClr>
              <a:buSzPts val="2000"/>
              <a:buFont typeface="Calibri"/>
              <a:buChar char="➔"/>
            </a:pPr>
            <a:r>
              <a:rPr b="0" i="0" lang="de-DE" sz="2000" u="none" cap="none" strike="noStrike">
                <a:solidFill>
                  <a:srgbClr val="3F3F3F"/>
                </a:solidFill>
                <a:latin typeface="Calibri"/>
                <a:ea typeface="Calibri"/>
                <a:cs typeface="Calibri"/>
                <a:sym typeface="Calibri"/>
              </a:rPr>
              <a:t>9 adanın doğal kaynakları, yerel halkın balina izleme gibi sürdürülebilir turistik atraksiyonlar geliştirmesine olanak tanıyor.</a:t>
            </a:r>
            <a:endParaRPr b="0" i="0" sz="2000" u="none" cap="none" strike="noStrike">
              <a:solidFill>
                <a:srgbClr val="3F3F3F"/>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3F3F3F"/>
              </a:solidFill>
              <a:latin typeface="Calibri"/>
              <a:ea typeface="Calibri"/>
              <a:cs typeface="Calibri"/>
              <a:sym typeface="Calibri"/>
            </a:endParaRPr>
          </a:p>
          <a:p>
            <a:pPr indent="-355600" lvl="0" marL="457200" marR="0" rtl="0" algn="l">
              <a:lnSpc>
                <a:spcPct val="100000"/>
              </a:lnSpc>
              <a:spcBef>
                <a:spcPts val="0"/>
              </a:spcBef>
              <a:spcAft>
                <a:spcPts val="0"/>
              </a:spcAft>
              <a:buClr>
                <a:srgbClr val="3F3F3F"/>
              </a:buClr>
              <a:buSzPts val="2000"/>
              <a:buFont typeface="Calibri"/>
              <a:buChar char="➔"/>
            </a:pPr>
            <a:r>
              <a:rPr b="0" i="0" lang="de-DE" sz="2000" u="none" cap="none" strike="noStrike">
                <a:solidFill>
                  <a:srgbClr val="3F3F3F"/>
                </a:solidFill>
                <a:latin typeface="Calibri"/>
                <a:ea typeface="Calibri"/>
                <a:cs typeface="Calibri"/>
                <a:sym typeface="Calibri"/>
              </a:rPr>
              <a:t>Bu bölge bir zamanlar balina avcılığı endüstrisiyle biliniyordu ve şimdi dünyadaki en önemli deniz memelileri koruma alanlarından biri haline geldi.</a:t>
            </a:r>
            <a:endParaRPr b="0" i="0" sz="2000" u="none" cap="none" strike="noStrike">
              <a:solidFill>
                <a:srgbClr val="3F3F3F"/>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3F3F3F"/>
              </a:solidFill>
              <a:latin typeface="Calibri"/>
              <a:ea typeface="Calibri"/>
              <a:cs typeface="Calibri"/>
              <a:sym typeface="Calibri"/>
            </a:endParaRPr>
          </a:p>
          <a:p>
            <a:pPr indent="-355600" lvl="0" marL="457200" marR="0" rtl="0" algn="l">
              <a:lnSpc>
                <a:spcPct val="100000"/>
              </a:lnSpc>
              <a:spcBef>
                <a:spcPts val="0"/>
              </a:spcBef>
              <a:spcAft>
                <a:spcPts val="0"/>
              </a:spcAft>
              <a:buClr>
                <a:srgbClr val="3F3F3F"/>
              </a:buClr>
              <a:buSzPts val="2000"/>
              <a:buFont typeface="Calibri"/>
              <a:buChar char="➔"/>
            </a:pPr>
            <a:r>
              <a:rPr b="0" i="0" lang="de-DE" sz="2000" u="none" cap="none" strike="noStrike">
                <a:solidFill>
                  <a:srgbClr val="3F3F3F"/>
                </a:solidFill>
                <a:latin typeface="Calibri"/>
                <a:ea typeface="Calibri"/>
                <a:cs typeface="Calibri"/>
                <a:sym typeface="Calibri"/>
              </a:rPr>
              <a:t>Zihniyet değişimi ve yeşil turizme yapılan yatırım, takımadaları doğa severler ve bilim araştırmacıları için ünlü bir destinasyon haline getirdi</a:t>
            </a:r>
            <a:endParaRPr b="0" i="0" sz="2000" u="none" cap="none" strike="noStrike">
              <a:solidFill>
                <a:srgbClr val="3F3F3F"/>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10"/>
          <p:cNvSpPr txBox="1"/>
          <p:nvPr>
            <p:ph type="ctrTitle"/>
          </p:nvPr>
        </p:nvSpPr>
        <p:spPr>
          <a:xfrm>
            <a:off x="1097280" y="758952"/>
            <a:ext cx="10058400" cy="3566160"/>
          </a:xfrm>
          <a:prstGeom prst="rect">
            <a:avLst/>
          </a:prstGeom>
          <a:noFill/>
          <a:ln>
            <a:noFill/>
          </a:ln>
        </p:spPr>
        <p:txBody>
          <a:bodyPr anchorCtr="0" anchor="b" bIns="121900" lIns="121900" spcFirstLastPara="1" rIns="121900" wrap="square" tIns="121900">
            <a:noAutofit/>
          </a:bodyPr>
          <a:lstStyle/>
          <a:p>
            <a:pPr indent="0" lvl="0" marL="0" rtl="0" algn="l">
              <a:lnSpc>
                <a:spcPct val="85000"/>
              </a:lnSpc>
              <a:spcBef>
                <a:spcPts val="0"/>
              </a:spcBef>
              <a:spcAft>
                <a:spcPts val="0"/>
              </a:spcAft>
              <a:buClr>
                <a:srgbClr val="3F762A"/>
              </a:buClr>
              <a:buSzPts val="4800"/>
              <a:buFont typeface="Calibri"/>
              <a:buNone/>
            </a:pPr>
            <a:r>
              <a:rPr lang="de-DE" sz="4800">
                <a:solidFill>
                  <a:srgbClr val="3F762A"/>
                </a:solidFill>
              </a:rPr>
              <a:t>Doğal kaynak yönetimi ve Yeşil inovasyon </a:t>
            </a:r>
            <a:br>
              <a:rPr lang="de-DE" sz="4800">
                <a:solidFill>
                  <a:srgbClr val="3F762A"/>
                </a:solidFill>
              </a:rPr>
            </a:br>
            <a:br>
              <a:rPr lang="de-DE">
                <a:solidFill>
                  <a:srgbClr val="FFFF00"/>
                </a:solidFill>
              </a:rPr>
            </a:br>
            <a:r>
              <a:rPr lang="de-DE">
                <a:solidFill>
                  <a:srgbClr val="3F762A"/>
                </a:solidFill>
              </a:rPr>
              <a:t>Videoları</a:t>
            </a:r>
            <a:endParaRPr b="1">
              <a:solidFill>
                <a:srgbClr val="3F762A"/>
              </a:solidFill>
            </a:endParaRPr>
          </a:p>
        </p:txBody>
      </p:sp>
      <p:grpSp>
        <p:nvGrpSpPr>
          <p:cNvPr id="350" name="Google Shape;350;p10"/>
          <p:cNvGrpSpPr/>
          <p:nvPr/>
        </p:nvGrpSpPr>
        <p:grpSpPr>
          <a:xfrm>
            <a:off x="5557000" y="6273133"/>
            <a:ext cx="1078000" cy="122800"/>
            <a:chOff x="3570750" y="4704850"/>
            <a:chExt cx="808500" cy="92100"/>
          </a:xfrm>
        </p:grpSpPr>
        <p:sp>
          <p:nvSpPr>
            <p:cNvPr id="351" name="Google Shape;351;p10"/>
            <p:cNvSpPr/>
            <p:nvPr/>
          </p:nvSpPr>
          <p:spPr>
            <a:xfrm>
              <a:off x="3570750" y="4704850"/>
              <a:ext cx="92100" cy="92100"/>
            </a:xfrm>
            <a:prstGeom prst="ellipse">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352" name="Google Shape;352;p10"/>
            <p:cNvSpPr/>
            <p:nvPr/>
          </p:nvSpPr>
          <p:spPr>
            <a:xfrm>
              <a:off x="3809550" y="4704850"/>
              <a:ext cx="92100" cy="92100"/>
            </a:xfrm>
            <a:prstGeom prst="ellipse">
              <a:avLst/>
            </a:prstGeom>
            <a:solidFill>
              <a:schemeClr val="lt1">
                <a:alpha val="49411"/>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353" name="Google Shape;353;p10"/>
            <p:cNvSpPr/>
            <p:nvPr/>
          </p:nvSpPr>
          <p:spPr>
            <a:xfrm>
              <a:off x="4048350" y="4704850"/>
              <a:ext cx="92100" cy="92100"/>
            </a:xfrm>
            <a:prstGeom prst="ellipse">
              <a:avLst/>
            </a:prstGeom>
            <a:solidFill>
              <a:schemeClr val="lt1">
                <a:alpha val="49411"/>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354" name="Google Shape;354;p10"/>
            <p:cNvSpPr/>
            <p:nvPr/>
          </p:nvSpPr>
          <p:spPr>
            <a:xfrm>
              <a:off x="4287150" y="4704850"/>
              <a:ext cx="92100" cy="92100"/>
            </a:xfrm>
            <a:prstGeom prst="ellipse">
              <a:avLst/>
            </a:prstGeom>
            <a:solidFill>
              <a:schemeClr val="lt1">
                <a:alpha val="49411"/>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grpSp>
      <p:cxnSp>
        <p:nvCxnSpPr>
          <p:cNvPr id="355" name="Google Shape;355;p10"/>
          <p:cNvCxnSpPr/>
          <p:nvPr/>
        </p:nvCxnSpPr>
        <p:spPr>
          <a:xfrm>
            <a:off x="960000" y="558533"/>
            <a:ext cx="0" cy="1162800"/>
          </a:xfrm>
          <a:prstGeom prst="straightConnector1">
            <a:avLst/>
          </a:prstGeom>
          <a:noFill/>
          <a:ln cap="flat" cmpd="sng" w="19050">
            <a:solidFill>
              <a:schemeClr val="lt1"/>
            </a:solidFill>
            <a:prstDash val="solid"/>
            <a:round/>
            <a:headEnd len="sm" w="sm" type="none"/>
            <a:tailEnd len="sm" w="sm" type="none"/>
          </a:ln>
        </p:spPr>
      </p:cxnSp>
      <p:pic>
        <p:nvPicPr>
          <p:cNvPr descr="Text&#10;&#10;Description automatically generated with medium confidence" id="356" name="Google Shape;356;p10"/>
          <p:cNvPicPr preferRelativeResize="0"/>
          <p:nvPr/>
        </p:nvPicPr>
        <p:blipFill rotWithShape="1">
          <a:blip r:embed="rId3">
            <a:alphaModFix/>
          </a:blip>
          <a:srcRect b="0" l="0" r="0" t="0"/>
          <a:stretch/>
        </p:blipFill>
        <p:spPr>
          <a:xfrm>
            <a:off x="164497" y="6395934"/>
            <a:ext cx="1296609" cy="272021"/>
          </a:xfrm>
          <a:prstGeom prst="rect">
            <a:avLst/>
          </a:prstGeom>
          <a:noFill/>
          <a:ln>
            <a:noFill/>
          </a:ln>
        </p:spPr>
      </p:pic>
      <p:pic>
        <p:nvPicPr>
          <p:cNvPr id="357" name="Google Shape;357;p10"/>
          <p:cNvPicPr preferRelativeResize="0"/>
          <p:nvPr/>
        </p:nvPicPr>
        <p:blipFill rotWithShape="1">
          <a:blip r:embed="rId4">
            <a:alphaModFix/>
          </a:blip>
          <a:srcRect b="0" l="0" r="0" t="0"/>
          <a:stretch/>
        </p:blipFill>
        <p:spPr>
          <a:xfrm>
            <a:off x="10963124" y="176911"/>
            <a:ext cx="1064381" cy="163551"/>
          </a:xfrm>
          <a:prstGeom prst="rect">
            <a:avLst/>
          </a:prstGeom>
          <a:noFill/>
          <a:ln>
            <a:noFill/>
          </a:ln>
        </p:spPr>
      </p:pic>
      <p:sp>
        <p:nvSpPr>
          <p:cNvPr id="358" name="Google Shape;358;p10"/>
          <p:cNvSpPr txBox="1"/>
          <p:nvPr/>
        </p:nvSpPr>
        <p:spPr>
          <a:xfrm>
            <a:off x="1097280" y="340462"/>
            <a:ext cx="1028700" cy="554400"/>
          </a:xfrm>
          <a:prstGeom prst="rect">
            <a:avLst/>
          </a:prstGeom>
          <a:noFill/>
          <a:ln>
            <a:noFill/>
          </a:ln>
        </p:spPr>
        <p:txBody>
          <a:bodyPr anchorCtr="0" anchor="b" bIns="91425" lIns="91425" spcFirstLastPara="1" rIns="91425" wrap="square" tIns="91425">
            <a:noAutofit/>
          </a:bodyPr>
          <a:lstStyle/>
          <a:p>
            <a:pPr indent="0" lvl="0" marL="0" marR="0" rtl="0" algn="l">
              <a:lnSpc>
                <a:spcPct val="85000"/>
              </a:lnSpc>
              <a:spcBef>
                <a:spcPts val="0"/>
              </a:spcBef>
              <a:spcAft>
                <a:spcPts val="0"/>
              </a:spcAft>
              <a:buClr>
                <a:srgbClr val="3F3F3F"/>
              </a:buClr>
              <a:buSzPts val="3200"/>
              <a:buFont typeface="Calibri"/>
              <a:buNone/>
            </a:pPr>
            <a:r>
              <a:rPr b="1" i="0" lang="de-DE" sz="3200" u="none" cap="none" strike="noStrike">
                <a:solidFill>
                  <a:srgbClr val="3F3F3F"/>
                </a:solidFill>
                <a:latin typeface="Calibri"/>
                <a:ea typeface="Calibri"/>
                <a:cs typeface="Calibri"/>
                <a:sym typeface="Calibri"/>
              </a:rPr>
              <a:t>02</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g1ee4f95c8f2_0_113"/>
          <p:cNvSpPr/>
          <p:nvPr/>
        </p:nvSpPr>
        <p:spPr>
          <a:xfrm>
            <a:off x="-1027289" y="2427112"/>
            <a:ext cx="2054700" cy="1716000"/>
          </a:xfrm>
          <a:prstGeom prst="pie">
            <a:avLst>
              <a:gd fmla="val 16207059" name="adj1"/>
              <a:gd fmla="val 5375502" name="adj2"/>
            </a:avLst>
          </a:prstGeom>
          <a:solidFill>
            <a:schemeClr val="accent1"/>
          </a:solidFill>
          <a:ln cap="flat" cmpd="sng" w="15875">
            <a:solidFill>
              <a:srgbClr val="3D732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4" name="Google Shape;364;g1ee4f95c8f2_0_113"/>
          <p:cNvSpPr txBox="1"/>
          <p:nvPr>
            <p:ph type="title"/>
          </p:nvPr>
        </p:nvSpPr>
        <p:spPr>
          <a:xfrm>
            <a:off x="640080" y="197661"/>
            <a:ext cx="10515600" cy="8061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2A4F1C"/>
              </a:buClr>
              <a:buSzPts val="3200"/>
              <a:buFont typeface="Arial"/>
              <a:buNone/>
            </a:pPr>
            <a:r>
              <a:rPr lang="de-DE">
                <a:solidFill>
                  <a:srgbClr val="2A4F1C"/>
                </a:solidFill>
                <a:latin typeface="Arial"/>
                <a:ea typeface="Arial"/>
                <a:cs typeface="Arial"/>
                <a:sym typeface="Arial"/>
              </a:rPr>
              <a:t>Doğal kaynak yönetimine ilişkin videolar</a:t>
            </a:r>
            <a:endParaRPr>
              <a:solidFill>
                <a:srgbClr val="2A4F1C"/>
              </a:solidFill>
            </a:endParaRPr>
          </a:p>
        </p:txBody>
      </p:sp>
      <p:sp>
        <p:nvSpPr>
          <p:cNvPr id="365" name="Google Shape;365;g1ee4f95c8f2_0_113"/>
          <p:cNvSpPr txBox="1"/>
          <p:nvPr>
            <p:ph idx="1" type="body"/>
          </p:nvPr>
        </p:nvSpPr>
        <p:spPr>
          <a:xfrm>
            <a:off x="1097280" y="1241778"/>
            <a:ext cx="10058400" cy="4627200"/>
          </a:xfrm>
          <a:prstGeom prst="rect">
            <a:avLst/>
          </a:prstGeom>
          <a:noFill/>
          <a:ln>
            <a:noFill/>
          </a:ln>
        </p:spPr>
        <p:txBody>
          <a:bodyPr anchorCtr="0" anchor="t" bIns="45700" lIns="0" spcFirstLastPara="1" rIns="0" wrap="square" tIns="45700">
            <a:normAutofit/>
          </a:bodyPr>
          <a:lstStyle/>
          <a:p>
            <a:pPr indent="-127000" lvl="0" marL="91440" rtl="0" algn="l">
              <a:lnSpc>
                <a:spcPct val="90000"/>
              </a:lnSpc>
              <a:spcBef>
                <a:spcPts val="0"/>
              </a:spcBef>
              <a:spcAft>
                <a:spcPts val="0"/>
              </a:spcAft>
              <a:buSzPts val="2000"/>
              <a:buChar char=" "/>
            </a:pPr>
            <a:r>
              <a:rPr b="1" lang="de-DE">
                <a:solidFill>
                  <a:srgbClr val="2A4F1C"/>
                </a:solidFill>
              </a:rPr>
              <a:t>Lütfen aşağıdaki videoları izleyin ve önemli gerçekleri not alın. </a:t>
            </a:r>
            <a:br>
              <a:rPr b="1" lang="de-DE">
                <a:solidFill>
                  <a:srgbClr val="2A4F1C"/>
                </a:solidFill>
              </a:rPr>
            </a:br>
            <a:r>
              <a:rPr b="1" lang="de-DE">
                <a:solidFill>
                  <a:srgbClr val="2A4F1C"/>
                </a:solidFill>
              </a:rPr>
              <a:t>Videoların temel konularını arkadaşlarınıza veya bir gençlik grubuna sunun!</a:t>
            </a:r>
            <a:endParaRPr/>
          </a:p>
          <a:p>
            <a:pPr indent="0" lvl="0" marL="91440" rtl="0" algn="l">
              <a:lnSpc>
                <a:spcPct val="90000"/>
              </a:lnSpc>
              <a:spcBef>
                <a:spcPts val="1400"/>
              </a:spcBef>
              <a:spcAft>
                <a:spcPts val="0"/>
              </a:spcAft>
              <a:buSzPts val="2000"/>
              <a:buNone/>
            </a:pPr>
            <a:r>
              <a:t/>
            </a:r>
            <a:endParaRPr b="1">
              <a:solidFill>
                <a:srgbClr val="2A4F1C"/>
              </a:solidFill>
            </a:endParaRPr>
          </a:p>
          <a:p>
            <a:pPr indent="-127000" lvl="0" marL="91440" rtl="0" algn="l">
              <a:lnSpc>
                <a:spcPct val="90000"/>
              </a:lnSpc>
              <a:spcBef>
                <a:spcPts val="1400"/>
              </a:spcBef>
              <a:spcAft>
                <a:spcPts val="0"/>
              </a:spcAft>
              <a:buSzPts val="2000"/>
              <a:buChar char=" "/>
            </a:pPr>
            <a:r>
              <a:rPr b="1" lang="de-DE">
                <a:solidFill>
                  <a:srgbClr val="2A4F1C"/>
                </a:solidFill>
              </a:rPr>
              <a:t>Doğal kaynak kullanımı neden önemlidir?</a:t>
            </a:r>
            <a:endParaRPr/>
          </a:p>
          <a:p>
            <a:pPr indent="-127000" lvl="0" marL="91440" rtl="0" algn="l">
              <a:lnSpc>
                <a:spcPct val="90000"/>
              </a:lnSpc>
              <a:spcBef>
                <a:spcPts val="1400"/>
              </a:spcBef>
              <a:spcAft>
                <a:spcPts val="0"/>
              </a:spcAft>
              <a:buSzPts val="2000"/>
              <a:buChar char=" "/>
            </a:pPr>
            <a:r>
              <a:rPr b="1" lang="de-DE" u="sng">
                <a:solidFill>
                  <a:schemeClr val="hlink"/>
                </a:solidFill>
                <a:hlinkClick r:id="rId3"/>
              </a:rPr>
              <a:t>https://youtu.be/7pPa0mRCky4?si=YrqK6DLVBmkS9Oy2</a:t>
            </a:r>
            <a:r>
              <a:rPr b="1" lang="de-DE">
                <a:solidFill>
                  <a:schemeClr val="accent1"/>
                </a:solidFill>
              </a:rPr>
              <a:t> </a:t>
            </a:r>
            <a:endParaRPr b="1">
              <a:solidFill>
                <a:schemeClr val="accent1"/>
              </a:solidFill>
            </a:endParaRPr>
          </a:p>
          <a:p>
            <a:pPr indent="0" lvl="0" marL="91440" rtl="0" algn="l">
              <a:lnSpc>
                <a:spcPct val="90000"/>
              </a:lnSpc>
              <a:spcBef>
                <a:spcPts val="1400"/>
              </a:spcBef>
              <a:spcAft>
                <a:spcPts val="0"/>
              </a:spcAft>
              <a:buClr>
                <a:schemeClr val="accent1"/>
              </a:buClr>
              <a:buSzPts val="1800"/>
              <a:buNone/>
            </a:pPr>
            <a:r>
              <a:t/>
            </a:r>
            <a:endParaRPr b="1">
              <a:solidFill>
                <a:schemeClr val="accent1"/>
              </a:solidFill>
            </a:endParaRPr>
          </a:p>
          <a:p>
            <a:pPr indent="-127000" lvl="0" marL="91440" rtl="0" algn="l">
              <a:lnSpc>
                <a:spcPct val="115000"/>
              </a:lnSpc>
              <a:spcBef>
                <a:spcPts val="0"/>
              </a:spcBef>
              <a:spcAft>
                <a:spcPts val="0"/>
              </a:spcAft>
              <a:buSzPts val="2000"/>
              <a:buChar char=" "/>
            </a:pPr>
            <a:r>
              <a:rPr b="1" lang="de-DE">
                <a:solidFill>
                  <a:srgbClr val="2A4F1C"/>
                </a:solidFill>
              </a:rPr>
              <a:t>Doğal kaynakları yönetmek: Daha azıyla daha fazlasını başarmak</a:t>
            </a:r>
            <a:endParaRPr b="1">
              <a:solidFill>
                <a:srgbClr val="2A4F1C"/>
              </a:solidFill>
            </a:endParaRPr>
          </a:p>
          <a:p>
            <a:pPr indent="-127000" lvl="0" marL="91440" rtl="0" algn="l">
              <a:lnSpc>
                <a:spcPct val="90000"/>
              </a:lnSpc>
              <a:spcBef>
                <a:spcPts val="1400"/>
              </a:spcBef>
              <a:spcAft>
                <a:spcPts val="0"/>
              </a:spcAft>
              <a:buSzPts val="2000"/>
              <a:buChar char=" "/>
            </a:pPr>
            <a:r>
              <a:rPr b="1" lang="de-DE" u="sng">
                <a:solidFill>
                  <a:schemeClr val="hlink"/>
                </a:solidFill>
                <a:hlinkClick r:id="rId4"/>
              </a:rPr>
              <a:t>https://youtu.be/ZERrpFwETgs?si=633yUWyOtyuFAX-V</a:t>
            </a:r>
            <a:r>
              <a:rPr b="1" lang="de-DE">
                <a:solidFill>
                  <a:schemeClr val="accent1"/>
                </a:solidFill>
              </a:rPr>
              <a:t> </a:t>
            </a:r>
            <a:endParaRPr b="1">
              <a:solidFill>
                <a:schemeClr val="accent1"/>
              </a:solidFill>
            </a:endParaRPr>
          </a:p>
          <a:p>
            <a:pPr indent="0" lvl="0" marL="0" rtl="0" algn="l">
              <a:lnSpc>
                <a:spcPct val="90000"/>
              </a:lnSpc>
              <a:spcBef>
                <a:spcPts val="1400"/>
              </a:spcBef>
              <a:spcAft>
                <a:spcPts val="0"/>
              </a:spcAft>
              <a:buSzPts val="2000"/>
              <a:buNone/>
            </a:pPr>
            <a:r>
              <a:t/>
            </a:r>
            <a:endParaRPr b="1">
              <a:solidFill>
                <a:schemeClr val="accent1"/>
              </a:solidFill>
            </a:endParaRPr>
          </a:p>
          <a:p>
            <a:pPr indent="-127000" lvl="0" marL="91440" rtl="0" algn="l">
              <a:lnSpc>
                <a:spcPct val="90000"/>
              </a:lnSpc>
              <a:spcBef>
                <a:spcPts val="1400"/>
              </a:spcBef>
              <a:spcAft>
                <a:spcPts val="0"/>
              </a:spcAft>
              <a:buSzPts val="2000"/>
              <a:buChar char=" "/>
            </a:pPr>
            <a:r>
              <a:rPr b="1" lang="de-DE">
                <a:solidFill>
                  <a:srgbClr val="2A4F1C"/>
                </a:solidFill>
              </a:rPr>
              <a:t>Doğal kaynakların sürdürülebilir kullanımı için biyo-tabanlı inovasyon</a:t>
            </a:r>
            <a:endParaRPr b="1">
              <a:solidFill>
                <a:srgbClr val="2A4F1C"/>
              </a:solidFill>
            </a:endParaRPr>
          </a:p>
          <a:p>
            <a:pPr indent="-127000" lvl="0" marL="91440" rtl="0" algn="l">
              <a:lnSpc>
                <a:spcPct val="90000"/>
              </a:lnSpc>
              <a:spcBef>
                <a:spcPts val="1400"/>
              </a:spcBef>
              <a:spcAft>
                <a:spcPts val="0"/>
              </a:spcAft>
              <a:buSzPts val="2000"/>
              <a:buChar char=" "/>
            </a:pPr>
            <a:r>
              <a:rPr b="1" lang="de-DE" u="sng">
                <a:solidFill>
                  <a:schemeClr val="hlink"/>
                </a:solidFill>
                <a:hlinkClick r:id="rId5"/>
              </a:rPr>
              <a:t>https://youtu.be/jj1mtWiCEZQ?si=RlskQN8XVk4Db6qd</a:t>
            </a:r>
            <a:r>
              <a:rPr b="1" lang="de-DE">
                <a:solidFill>
                  <a:schemeClr val="accent1"/>
                </a:solidFill>
              </a:rPr>
              <a:t> </a:t>
            </a:r>
            <a:endParaRPr b="1">
              <a:solidFill>
                <a:schemeClr val="accent1"/>
              </a:solidFill>
            </a:endParaRPr>
          </a:p>
          <a:p>
            <a:pPr indent="0" lvl="0" marL="91440" rtl="0" algn="l">
              <a:lnSpc>
                <a:spcPct val="90000"/>
              </a:lnSpc>
              <a:spcBef>
                <a:spcPts val="1400"/>
              </a:spcBef>
              <a:spcAft>
                <a:spcPts val="0"/>
              </a:spcAft>
              <a:buSzPts val="2000"/>
              <a:buNone/>
            </a:pPr>
            <a:r>
              <a:t/>
            </a:r>
            <a:endParaRPr b="1">
              <a:solidFill>
                <a:srgbClr val="2A4F1C"/>
              </a:solidFill>
            </a:endParaRPr>
          </a:p>
          <a:p>
            <a:pPr indent="0" lvl="0" marL="91440" rtl="0" algn="l">
              <a:lnSpc>
                <a:spcPct val="90000"/>
              </a:lnSpc>
              <a:spcBef>
                <a:spcPts val="1400"/>
              </a:spcBef>
              <a:spcAft>
                <a:spcPts val="0"/>
              </a:spcAft>
              <a:buSzPts val="2000"/>
              <a:buNone/>
            </a:pPr>
            <a:r>
              <a:t/>
            </a:r>
            <a:endParaRPr b="1">
              <a:solidFill>
                <a:schemeClr val="accent1"/>
              </a:solidFill>
            </a:endParaRPr>
          </a:p>
        </p:txBody>
      </p:sp>
      <p:sp>
        <p:nvSpPr>
          <p:cNvPr id="366" name="Google Shape;366;g1ee4f95c8f2_0_113"/>
          <p:cNvSpPr txBox="1"/>
          <p:nvPr/>
        </p:nvSpPr>
        <p:spPr>
          <a:xfrm>
            <a:off x="0" y="3005971"/>
            <a:ext cx="1215600" cy="718800"/>
          </a:xfrm>
          <a:prstGeom prst="rect">
            <a:avLst/>
          </a:prstGeom>
          <a:noFill/>
          <a:ln>
            <a:noFill/>
          </a:ln>
        </p:spPr>
        <p:txBody>
          <a:bodyPr anchorCtr="0" anchor="t" bIns="91425" lIns="91425" spcFirstLastPara="1" rIns="91425" wrap="square" tIns="91425">
            <a:normAutofit/>
          </a:bodyPr>
          <a:lstStyle/>
          <a:p>
            <a:pPr indent="0" lvl="0" marL="0" marR="0" rtl="0" algn="l">
              <a:lnSpc>
                <a:spcPct val="100000"/>
              </a:lnSpc>
              <a:spcBef>
                <a:spcPts val="0"/>
              </a:spcBef>
              <a:spcAft>
                <a:spcPts val="0"/>
              </a:spcAft>
              <a:buClr>
                <a:srgbClr val="000000"/>
              </a:buClr>
              <a:buSzPts val="2800"/>
              <a:buFont typeface="Arial"/>
              <a:buNone/>
            </a:pPr>
            <a:r>
              <a:rPr b="1" i="0" lang="de-DE" sz="2800" u="none" cap="none" strike="noStrike">
                <a:solidFill>
                  <a:schemeClr val="lt1"/>
                </a:solidFill>
                <a:latin typeface="Arial"/>
                <a:ea typeface="Arial"/>
                <a:cs typeface="Arial"/>
                <a:sym typeface="Arial"/>
              </a:rPr>
              <a:t>Görev</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g1ee4f95c8f2_0_230"/>
          <p:cNvSpPr/>
          <p:nvPr/>
        </p:nvSpPr>
        <p:spPr>
          <a:xfrm>
            <a:off x="-1027289" y="2427112"/>
            <a:ext cx="2054700" cy="1716000"/>
          </a:xfrm>
          <a:prstGeom prst="pie">
            <a:avLst>
              <a:gd fmla="val 16207059" name="adj1"/>
              <a:gd fmla="val 5375502" name="adj2"/>
            </a:avLst>
          </a:prstGeom>
          <a:solidFill>
            <a:schemeClr val="accent1"/>
          </a:solidFill>
          <a:ln cap="flat" cmpd="sng" w="15875">
            <a:solidFill>
              <a:srgbClr val="3D732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72" name="Google Shape;372;g1ee4f95c8f2_0_230"/>
          <p:cNvSpPr txBox="1"/>
          <p:nvPr>
            <p:ph type="title"/>
          </p:nvPr>
        </p:nvSpPr>
        <p:spPr>
          <a:xfrm>
            <a:off x="640080" y="197661"/>
            <a:ext cx="10515600" cy="8061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2A4F1C"/>
              </a:buClr>
              <a:buSzPts val="3200"/>
              <a:buFont typeface="Arial"/>
              <a:buNone/>
            </a:pPr>
            <a:r>
              <a:rPr lang="de-DE">
                <a:solidFill>
                  <a:srgbClr val="2A4F1C"/>
                </a:solidFill>
                <a:latin typeface="Arial"/>
                <a:ea typeface="Arial"/>
                <a:cs typeface="Arial"/>
                <a:sym typeface="Arial"/>
              </a:rPr>
              <a:t>Yeşil inovasyonla ilgili videolar</a:t>
            </a:r>
            <a:endParaRPr>
              <a:solidFill>
                <a:srgbClr val="2A4F1C"/>
              </a:solidFill>
            </a:endParaRPr>
          </a:p>
        </p:txBody>
      </p:sp>
      <p:sp>
        <p:nvSpPr>
          <p:cNvPr id="373" name="Google Shape;373;g1ee4f95c8f2_0_230"/>
          <p:cNvSpPr txBox="1"/>
          <p:nvPr>
            <p:ph idx="1" type="body"/>
          </p:nvPr>
        </p:nvSpPr>
        <p:spPr>
          <a:xfrm>
            <a:off x="1097280" y="1241778"/>
            <a:ext cx="10058400" cy="4627200"/>
          </a:xfrm>
          <a:prstGeom prst="rect">
            <a:avLst/>
          </a:prstGeom>
          <a:noFill/>
          <a:ln>
            <a:noFill/>
          </a:ln>
        </p:spPr>
        <p:txBody>
          <a:bodyPr anchorCtr="0" anchor="t" bIns="45700" lIns="0" spcFirstLastPara="1" rIns="0" wrap="square" tIns="45700">
            <a:normAutofit/>
          </a:bodyPr>
          <a:lstStyle/>
          <a:p>
            <a:pPr indent="-91440" lvl="0" marL="91440" rtl="0" algn="l">
              <a:lnSpc>
                <a:spcPct val="90000"/>
              </a:lnSpc>
              <a:spcBef>
                <a:spcPts val="0"/>
              </a:spcBef>
              <a:spcAft>
                <a:spcPts val="0"/>
              </a:spcAft>
              <a:buSzPts val="2000"/>
              <a:buChar char=" "/>
            </a:pPr>
            <a:r>
              <a:rPr b="1" lang="de-DE">
                <a:solidFill>
                  <a:srgbClr val="2A4F1C"/>
                </a:solidFill>
              </a:rPr>
              <a:t>Lütfen aşağıdaki videoları izleyin ve gösterilen bir yeşil inovasyon fikri hakkında daha fazlasını keşfedin ve bunu arkadaşlarınıza veya bir gençlik grubunda sunun!</a:t>
            </a:r>
            <a:endParaRPr/>
          </a:p>
          <a:p>
            <a:pPr indent="0" lvl="0" marL="91440" rtl="0" algn="l">
              <a:lnSpc>
                <a:spcPct val="90000"/>
              </a:lnSpc>
              <a:spcBef>
                <a:spcPts val="1400"/>
              </a:spcBef>
              <a:spcAft>
                <a:spcPts val="0"/>
              </a:spcAft>
              <a:buSzPts val="2000"/>
              <a:buNone/>
            </a:pPr>
            <a:r>
              <a:t/>
            </a:r>
            <a:endParaRPr b="1">
              <a:solidFill>
                <a:srgbClr val="2A4F1C"/>
              </a:solidFill>
            </a:endParaRPr>
          </a:p>
          <a:p>
            <a:pPr indent="-91440" lvl="0" marL="91440" rtl="0" algn="l">
              <a:lnSpc>
                <a:spcPct val="90000"/>
              </a:lnSpc>
              <a:spcBef>
                <a:spcPts val="1400"/>
              </a:spcBef>
              <a:spcAft>
                <a:spcPts val="0"/>
              </a:spcAft>
              <a:buSzPts val="2000"/>
              <a:buChar char=" "/>
            </a:pPr>
            <a:r>
              <a:rPr b="1" lang="de-DE">
                <a:solidFill>
                  <a:srgbClr val="2A4F1C"/>
                </a:solidFill>
              </a:rPr>
              <a:t>Dünyayı Kurtarmak İçin 5 İnanılmaz Çevre Dostu Yenilik</a:t>
            </a:r>
            <a:endParaRPr/>
          </a:p>
          <a:p>
            <a:pPr indent="-91440" lvl="0" marL="91440" rtl="0" algn="l">
              <a:lnSpc>
                <a:spcPct val="90000"/>
              </a:lnSpc>
              <a:spcBef>
                <a:spcPts val="1400"/>
              </a:spcBef>
              <a:spcAft>
                <a:spcPts val="0"/>
              </a:spcAft>
              <a:buSzPts val="2000"/>
              <a:buChar char=" "/>
            </a:pPr>
            <a:r>
              <a:rPr b="1" lang="de-DE" u="sng">
                <a:solidFill>
                  <a:schemeClr val="hlink"/>
                </a:solidFill>
                <a:hlinkClick r:id="rId3"/>
              </a:rPr>
              <a:t>https://youtu.be/vI1dBBfjAxQ?si=5p5vYn9FvpNYlacB</a:t>
            </a:r>
            <a:r>
              <a:rPr b="1" lang="de-DE">
                <a:solidFill>
                  <a:schemeClr val="accent1"/>
                </a:solidFill>
              </a:rPr>
              <a:t> </a:t>
            </a:r>
            <a:endParaRPr b="1">
              <a:solidFill>
                <a:schemeClr val="accent1"/>
              </a:solidFill>
            </a:endParaRPr>
          </a:p>
          <a:p>
            <a:pPr indent="22860" lvl="0" marL="91440" rtl="0" algn="l">
              <a:lnSpc>
                <a:spcPct val="90000"/>
              </a:lnSpc>
              <a:spcBef>
                <a:spcPts val="1400"/>
              </a:spcBef>
              <a:spcAft>
                <a:spcPts val="0"/>
              </a:spcAft>
              <a:buClr>
                <a:schemeClr val="accent1"/>
              </a:buClr>
              <a:buSzPts val="1800"/>
              <a:buNone/>
            </a:pPr>
            <a:r>
              <a:t/>
            </a:r>
            <a:endParaRPr b="1">
              <a:solidFill>
                <a:schemeClr val="accent1"/>
              </a:solidFill>
            </a:endParaRPr>
          </a:p>
          <a:p>
            <a:pPr indent="-91440" lvl="0" marL="91440" rtl="0" algn="l">
              <a:lnSpc>
                <a:spcPct val="115000"/>
              </a:lnSpc>
              <a:spcBef>
                <a:spcPts val="0"/>
              </a:spcBef>
              <a:spcAft>
                <a:spcPts val="0"/>
              </a:spcAft>
              <a:buSzPts val="2000"/>
              <a:buChar char=" "/>
            </a:pPr>
            <a:r>
              <a:rPr b="1" lang="de-DE">
                <a:solidFill>
                  <a:srgbClr val="2A4F1C"/>
                </a:solidFill>
              </a:rPr>
              <a:t>Dünyayı Kurtaran 22 Buluş</a:t>
            </a:r>
            <a:endParaRPr b="1">
              <a:solidFill>
                <a:srgbClr val="2A4F1C"/>
              </a:solidFill>
            </a:endParaRPr>
          </a:p>
          <a:p>
            <a:pPr indent="-91440" lvl="0" marL="91440" rtl="0" algn="l">
              <a:lnSpc>
                <a:spcPct val="90000"/>
              </a:lnSpc>
              <a:spcBef>
                <a:spcPts val="1400"/>
              </a:spcBef>
              <a:spcAft>
                <a:spcPts val="0"/>
              </a:spcAft>
              <a:buSzPts val="2000"/>
              <a:buChar char=" "/>
            </a:pPr>
            <a:r>
              <a:rPr b="1" lang="de-DE" u="sng">
                <a:solidFill>
                  <a:schemeClr val="hlink"/>
                </a:solidFill>
                <a:hlinkClick r:id="rId4"/>
              </a:rPr>
              <a:t>https://youtu.be/FWFb-8hFutY?si=vytgKRvFt8gmjS3X</a:t>
            </a:r>
            <a:endParaRPr b="1">
              <a:solidFill>
                <a:schemeClr val="accent1"/>
              </a:solidFill>
            </a:endParaRPr>
          </a:p>
          <a:p>
            <a:pPr indent="22860" lvl="0" marL="91440" rtl="0" algn="l">
              <a:lnSpc>
                <a:spcPct val="90000"/>
              </a:lnSpc>
              <a:spcBef>
                <a:spcPts val="1400"/>
              </a:spcBef>
              <a:spcAft>
                <a:spcPts val="0"/>
              </a:spcAft>
              <a:buClr>
                <a:schemeClr val="accent1"/>
              </a:buClr>
              <a:buSzPts val="1800"/>
              <a:buNone/>
            </a:pPr>
            <a:r>
              <a:t/>
            </a:r>
            <a:endParaRPr b="1">
              <a:solidFill>
                <a:schemeClr val="accent1"/>
              </a:solidFill>
            </a:endParaRPr>
          </a:p>
          <a:p>
            <a:pPr indent="-91440" lvl="0" marL="91440" rtl="0" algn="l">
              <a:lnSpc>
                <a:spcPct val="115000"/>
              </a:lnSpc>
              <a:spcBef>
                <a:spcPts val="0"/>
              </a:spcBef>
              <a:spcAft>
                <a:spcPts val="0"/>
              </a:spcAft>
              <a:buSzPts val="1800"/>
              <a:buChar char=" "/>
            </a:pPr>
            <a:r>
              <a:rPr b="1" lang="de-DE">
                <a:solidFill>
                  <a:srgbClr val="2A4F1C"/>
                </a:solidFill>
              </a:rPr>
              <a:t>Dünyayı Besleyecek Fütüristik Çiftlikler | Özgür Düşün | Gıdanın Geleceği</a:t>
            </a:r>
            <a:endParaRPr b="1">
              <a:solidFill>
                <a:srgbClr val="2A4F1C"/>
              </a:solidFill>
            </a:endParaRPr>
          </a:p>
          <a:p>
            <a:pPr indent="-91440" lvl="0" marL="91440" rtl="0" algn="l">
              <a:lnSpc>
                <a:spcPct val="90000"/>
              </a:lnSpc>
              <a:spcBef>
                <a:spcPts val="1400"/>
              </a:spcBef>
              <a:spcAft>
                <a:spcPts val="0"/>
              </a:spcAft>
              <a:buClr>
                <a:schemeClr val="accent1"/>
              </a:buClr>
              <a:buSzPts val="1800"/>
              <a:buChar char=" "/>
            </a:pPr>
            <a:r>
              <a:rPr b="1" lang="de-DE" u="sng">
                <a:solidFill>
                  <a:schemeClr val="hlink"/>
                </a:solidFill>
                <a:hlinkClick r:id="rId5"/>
              </a:rPr>
              <a:t>https://youtu.be/KfB2sx9uCkI?si=tYnoBk-NSDEaycvB</a:t>
            </a:r>
            <a:endParaRPr b="1">
              <a:solidFill>
                <a:schemeClr val="accent1"/>
              </a:solidFill>
            </a:endParaRPr>
          </a:p>
          <a:p>
            <a:pPr indent="22860" lvl="0" marL="91440" rtl="0" algn="l">
              <a:lnSpc>
                <a:spcPct val="90000"/>
              </a:lnSpc>
              <a:spcBef>
                <a:spcPts val="1400"/>
              </a:spcBef>
              <a:spcAft>
                <a:spcPts val="0"/>
              </a:spcAft>
              <a:buClr>
                <a:schemeClr val="accent1"/>
              </a:buClr>
              <a:buSzPts val="1800"/>
              <a:buNone/>
            </a:pPr>
            <a:r>
              <a:t/>
            </a:r>
            <a:endParaRPr b="1">
              <a:solidFill>
                <a:schemeClr val="accent1"/>
              </a:solidFill>
            </a:endParaRPr>
          </a:p>
        </p:txBody>
      </p:sp>
      <p:sp>
        <p:nvSpPr>
          <p:cNvPr id="374" name="Google Shape;374;g1ee4f95c8f2_0_230"/>
          <p:cNvSpPr txBox="1"/>
          <p:nvPr/>
        </p:nvSpPr>
        <p:spPr>
          <a:xfrm>
            <a:off x="0" y="3005971"/>
            <a:ext cx="1215600" cy="718800"/>
          </a:xfrm>
          <a:prstGeom prst="rect">
            <a:avLst/>
          </a:prstGeom>
          <a:noFill/>
          <a:ln>
            <a:noFill/>
          </a:ln>
        </p:spPr>
        <p:txBody>
          <a:bodyPr anchorCtr="0" anchor="t" bIns="91425" lIns="91425" spcFirstLastPara="1" rIns="91425" wrap="square" tIns="91425">
            <a:normAutofit/>
          </a:bodyPr>
          <a:lstStyle/>
          <a:p>
            <a:pPr indent="0" lvl="0" marL="0" marR="0" rtl="0" algn="l">
              <a:lnSpc>
                <a:spcPct val="100000"/>
              </a:lnSpc>
              <a:spcBef>
                <a:spcPts val="0"/>
              </a:spcBef>
              <a:spcAft>
                <a:spcPts val="0"/>
              </a:spcAft>
              <a:buClr>
                <a:srgbClr val="000000"/>
              </a:buClr>
              <a:buSzPts val="2800"/>
              <a:buFont typeface="Arial"/>
              <a:buNone/>
            </a:pPr>
            <a:r>
              <a:rPr b="1" i="0" lang="de-DE" sz="2800" u="none" cap="none" strike="noStrike">
                <a:solidFill>
                  <a:schemeClr val="lt1"/>
                </a:solidFill>
                <a:latin typeface="Arial"/>
                <a:ea typeface="Arial"/>
                <a:cs typeface="Arial"/>
                <a:sym typeface="Arial"/>
              </a:rPr>
              <a:t>Görev</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18"/>
          <p:cNvSpPr txBox="1"/>
          <p:nvPr>
            <p:ph type="ctrTitle"/>
          </p:nvPr>
        </p:nvSpPr>
        <p:spPr>
          <a:xfrm>
            <a:off x="1097280" y="758952"/>
            <a:ext cx="10058400" cy="3566160"/>
          </a:xfrm>
          <a:prstGeom prst="rect">
            <a:avLst/>
          </a:prstGeom>
          <a:noFill/>
          <a:ln>
            <a:noFill/>
          </a:ln>
        </p:spPr>
        <p:txBody>
          <a:bodyPr anchorCtr="0" anchor="b" bIns="121900" lIns="121900" spcFirstLastPara="1" rIns="121900" wrap="square" tIns="121900">
            <a:noAutofit/>
          </a:bodyPr>
          <a:lstStyle/>
          <a:p>
            <a:pPr indent="0" lvl="0" marL="0" rtl="0" algn="l">
              <a:lnSpc>
                <a:spcPct val="85000"/>
              </a:lnSpc>
              <a:spcBef>
                <a:spcPts val="0"/>
              </a:spcBef>
              <a:spcAft>
                <a:spcPts val="0"/>
              </a:spcAft>
              <a:buClr>
                <a:srgbClr val="3F762A"/>
              </a:buClr>
              <a:buSzPts val="4800"/>
              <a:buFont typeface="Calibri"/>
              <a:buNone/>
            </a:pPr>
            <a:r>
              <a:rPr lang="de-DE" sz="4800">
                <a:solidFill>
                  <a:srgbClr val="3F762A"/>
                </a:solidFill>
              </a:rPr>
              <a:t>Yeşil Girişimcilikte Eko İnovasyon ve Sürdürülebilirlik Tasarımı </a:t>
            </a:r>
            <a:br>
              <a:rPr lang="de-DE" sz="4800">
                <a:solidFill>
                  <a:srgbClr val="3F762A"/>
                </a:solidFill>
              </a:rPr>
            </a:br>
            <a:br>
              <a:rPr lang="de-DE">
                <a:solidFill>
                  <a:srgbClr val="FFFF00"/>
                </a:solidFill>
              </a:rPr>
            </a:br>
            <a:r>
              <a:rPr lang="de-DE">
                <a:solidFill>
                  <a:srgbClr val="3F762A"/>
                </a:solidFill>
              </a:rPr>
              <a:t>Öz kontrol</a:t>
            </a:r>
            <a:endParaRPr b="1">
              <a:solidFill>
                <a:srgbClr val="3F762A"/>
              </a:solidFill>
            </a:endParaRPr>
          </a:p>
        </p:txBody>
      </p:sp>
      <p:grpSp>
        <p:nvGrpSpPr>
          <p:cNvPr id="380" name="Google Shape;380;p18"/>
          <p:cNvGrpSpPr/>
          <p:nvPr/>
        </p:nvGrpSpPr>
        <p:grpSpPr>
          <a:xfrm>
            <a:off x="5557000" y="6273133"/>
            <a:ext cx="1078000" cy="122800"/>
            <a:chOff x="3570750" y="4704850"/>
            <a:chExt cx="808500" cy="92100"/>
          </a:xfrm>
        </p:grpSpPr>
        <p:sp>
          <p:nvSpPr>
            <p:cNvPr id="381" name="Google Shape;381;p18"/>
            <p:cNvSpPr/>
            <p:nvPr/>
          </p:nvSpPr>
          <p:spPr>
            <a:xfrm>
              <a:off x="3570750" y="4704850"/>
              <a:ext cx="92100" cy="92100"/>
            </a:xfrm>
            <a:prstGeom prst="ellipse">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382" name="Google Shape;382;p18"/>
            <p:cNvSpPr/>
            <p:nvPr/>
          </p:nvSpPr>
          <p:spPr>
            <a:xfrm>
              <a:off x="3809550" y="4704850"/>
              <a:ext cx="92100" cy="92100"/>
            </a:xfrm>
            <a:prstGeom prst="ellipse">
              <a:avLst/>
            </a:prstGeom>
            <a:solidFill>
              <a:schemeClr val="lt1">
                <a:alpha val="49411"/>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383" name="Google Shape;383;p18"/>
            <p:cNvSpPr/>
            <p:nvPr/>
          </p:nvSpPr>
          <p:spPr>
            <a:xfrm>
              <a:off x="4048350" y="4704850"/>
              <a:ext cx="92100" cy="92100"/>
            </a:xfrm>
            <a:prstGeom prst="ellipse">
              <a:avLst/>
            </a:prstGeom>
            <a:solidFill>
              <a:schemeClr val="lt1">
                <a:alpha val="49411"/>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384" name="Google Shape;384;p18"/>
            <p:cNvSpPr/>
            <p:nvPr/>
          </p:nvSpPr>
          <p:spPr>
            <a:xfrm>
              <a:off x="4287150" y="4704850"/>
              <a:ext cx="92100" cy="92100"/>
            </a:xfrm>
            <a:prstGeom prst="ellipse">
              <a:avLst/>
            </a:prstGeom>
            <a:solidFill>
              <a:schemeClr val="lt1">
                <a:alpha val="49411"/>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grpSp>
      <p:cxnSp>
        <p:nvCxnSpPr>
          <p:cNvPr id="385" name="Google Shape;385;p18"/>
          <p:cNvCxnSpPr/>
          <p:nvPr/>
        </p:nvCxnSpPr>
        <p:spPr>
          <a:xfrm>
            <a:off x="960000" y="558533"/>
            <a:ext cx="0" cy="1162800"/>
          </a:xfrm>
          <a:prstGeom prst="straightConnector1">
            <a:avLst/>
          </a:prstGeom>
          <a:noFill/>
          <a:ln cap="flat" cmpd="sng" w="19050">
            <a:solidFill>
              <a:schemeClr val="lt1"/>
            </a:solidFill>
            <a:prstDash val="solid"/>
            <a:round/>
            <a:headEnd len="sm" w="sm" type="none"/>
            <a:tailEnd len="sm" w="sm" type="none"/>
          </a:ln>
        </p:spPr>
      </p:cxnSp>
      <p:pic>
        <p:nvPicPr>
          <p:cNvPr descr="Text&#10;&#10;Description automatically generated with medium confidence" id="386" name="Google Shape;386;p18"/>
          <p:cNvPicPr preferRelativeResize="0"/>
          <p:nvPr/>
        </p:nvPicPr>
        <p:blipFill rotWithShape="1">
          <a:blip r:embed="rId3">
            <a:alphaModFix/>
          </a:blip>
          <a:srcRect b="0" l="0" r="0" t="0"/>
          <a:stretch/>
        </p:blipFill>
        <p:spPr>
          <a:xfrm>
            <a:off x="164497" y="6395934"/>
            <a:ext cx="1296609" cy="272021"/>
          </a:xfrm>
          <a:prstGeom prst="rect">
            <a:avLst/>
          </a:prstGeom>
          <a:noFill/>
          <a:ln>
            <a:noFill/>
          </a:ln>
        </p:spPr>
      </p:pic>
      <p:pic>
        <p:nvPicPr>
          <p:cNvPr id="387" name="Google Shape;387;p18"/>
          <p:cNvPicPr preferRelativeResize="0"/>
          <p:nvPr/>
        </p:nvPicPr>
        <p:blipFill rotWithShape="1">
          <a:blip r:embed="rId4">
            <a:alphaModFix/>
          </a:blip>
          <a:srcRect b="0" l="0" r="0" t="0"/>
          <a:stretch/>
        </p:blipFill>
        <p:spPr>
          <a:xfrm>
            <a:off x="10963124" y="176911"/>
            <a:ext cx="1064381" cy="163551"/>
          </a:xfrm>
          <a:prstGeom prst="rect">
            <a:avLst/>
          </a:prstGeom>
          <a:noFill/>
          <a:ln>
            <a:noFill/>
          </a:ln>
        </p:spPr>
      </p:pic>
      <p:sp>
        <p:nvSpPr>
          <p:cNvPr id="388" name="Google Shape;388;p18"/>
          <p:cNvSpPr txBox="1"/>
          <p:nvPr/>
        </p:nvSpPr>
        <p:spPr>
          <a:xfrm>
            <a:off x="1097280" y="340462"/>
            <a:ext cx="1028700" cy="554400"/>
          </a:xfrm>
          <a:prstGeom prst="rect">
            <a:avLst/>
          </a:prstGeom>
          <a:noFill/>
          <a:ln>
            <a:noFill/>
          </a:ln>
        </p:spPr>
        <p:txBody>
          <a:bodyPr anchorCtr="0" anchor="b" bIns="91425" lIns="91425" spcFirstLastPara="1" rIns="91425" wrap="square" tIns="91425">
            <a:noAutofit/>
          </a:bodyPr>
          <a:lstStyle/>
          <a:p>
            <a:pPr indent="0" lvl="0" marL="0" marR="0" rtl="0" algn="l">
              <a:lnSpc>
                <a:spcPct val="85000"/>
              </a:lnSpc>
              <a:spcBef>
                <a:spcPts val="0"/>
              </a:spcBef>
              <a:spcAft>
                <a:spcPts val="0"/>
              </a:spcAft>
              <a:buClr>
                <a:srgbClr val="3F3F3F"/>
              </a:buClr>
              <a:buSzPts val="3200"/>
              <a:buFont typeface="Calibri"/>
              <a:buNone/>
            </a:pPr>
            <a:r>
              <a:rPr b="1" i="0" lang="de-DE" sz="3200" u="none" cap="none" strike="noStrike">
                <a:solidFill>
                  <a:srgbClr val="3F3F3F"/>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19"/>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3200"/>
              <a:buFont typeface="Calibri"/>
              <a:buNone/>
            </a:pPr>
            <a:r>
              <a:rPr lang="de-DE"/>
              <a:t>Doğal kaynaklar ve yönetimi hakkında kendi kendine test</a:t>
            </a:r>
            <a:endParaRPr/>
          </a:p>
        </p:txBody>
      </p:sp>
      <p:sp>
        <p:nvSpPr>
          <p:cNvPr id="394" name="Google Shape;394;p19"/>
          <p:cNvSpPr txBox="1"/>
          <p:nvPr>
            <p:ph idx="1" type="body"/>
          </p:nvPr>
        </p:nvSpPr>
        <p:spPr>
          <a:xfrm>
            <a:off x="1097280" y="1492624"/>
            <a:ext cx="10058400" cy="4376470"/>
          </a:xfrm>
          <a:prstGeom prst="rect">
            <a:avLst/>
          </a:prstGeom>
          <a:noFill/>
          <a:ln>
            <a:noFill/>
          </a:ln>
        </p:spPr>
        <p:txBody>
          <a:bodyPr anchorCtr="0" anchor="t" bIns="45700" lIns="0" spcFirstLastPara="1" rIns="0" wrap="square" tIns="45700">
            <a:normAutofit lnSpcReduction="10000"/>
          </a:bodyPr>
          <a:lstStyle/>
          <a:p>
            <a:pPr indent="-91440" lvl="0" marL="91440" rtl="0" algn="l">
              <a:lnSpc>
                <a:spcPct val="115000"/>
              </a:lnSpc>
              <a:spcBef>
                <a:spcPts val="1500"/>
              </a:spcBef>
              <a:spcAft>
                <a:spcPts val="0"/>
              </a:spcAft>
              <a:buSzPts val="2000"/>
              <a:buChar char=" "/>
            </a:pPr>
            <a:r>
              <a:rPr b="1" lang="de-DE">
                <a:solidFill>
                  <a:srgbClr val="2A4F1C"/>
                </a:solidFill>
              </a:rPr>
              <a:t>Doğal kaynaklar nelerdir?</a:t>
            </a:r>
            <a:endParaRPr sz="1200">
              <a:solidFill>
                <a:srgbClr val="374151"/>
              </a:solidFill>
              <a:latin typeface="Roboto"/>
              <a:ea typeface="Roboto"/>
              <a:cs typeface="Roboto"/>
              <a:sym typeface="Roboto"/>
            </a:endParaRPr>
          </a:p>
          <a:p>
            <a:pPr indent="-146050" lvl="0" marL="91440" rtl="0" algn="l">
              <a:lnSpc>
                <a:spcPct val="115000"/>
              </a:lnSpc>
              <a:spcBef>
                <a:spcPts val="0"/>
              </a:spcBef>
              <a:spcAft>
                <a:spcPts val="0"/>
              </a:spcAft>
              <a:buSzPts val="2300"/>
              <a:buChar char=" "/>
            </a:pPr>
            <a:r>
              <a:rPr lang="de-DE" sz="1500">
                <a:solidFill>
                  <a:srgbClr val="374151"/>
                </a:solidFill>
                <a:latin typeface="Roboto"/>
                <a:ea typeface="Roboto"/>
                <a:cs typeface="Roboto"/>
                <a:sym typeface="Roboto"/>
              </a:rPr>
              <a:t>a) Yalnızca yenilenemeyen maddeler </a:t>
            </a:r>
            <a:br>
              <a:rPr lang="de-DE" sz="1500">
                <a:solidFill>
                  <a:srgbClr val="374151"/>
                </a:solidFill>
                <a:latin typeface="Roboto"/>
                <a:ea typeface="Roboto"/>
                <a:cs typeface="Roboto"/>
                <a:sym typeface="Roboto"/>
              </a:rPr>
            </a:br>
            <a:r>
              <a:rPr lang="de-DE" sz="1500">
                <a:solidFill>
                  <a:srgbClr val="374151"/>
                </a:solidFill>
                <a:latin typeface="Roboto"/>
                <a:ea typeface="Roboto"/>
                <a:cs typeface="Roboto"/>
                <a:sym typeface="Roboto"/>
              </a:rPr>
              <a:t>b) Yalnızca insan müdahalesiyle oluşturulan malzemeler </a:t>
            </a:r>
            <a:br>
              <a:rPr lang="de-DE" sz="1500">
                <a:solidFill>
                  <a:srgbClr val="374151"/>
                </a:solidFill>
                <a:latin typeface="Roboto"/>
                <a:ea typeface="Roboto"/>
                <a:cs typeface="Roboto"/>
                <a:sym typeface="Roboto"/>
              </a:rPr>
            </a:br>
            <a:r>
              <a:rPr lang="de-DE" sz="1500">
                <a:solidFill>
                  <a:srgbClr val="374151"/>
                </a:solidFill>
                <a:latin typeface="Roboto"/>
                <a:ea typeface="Roboto"/>
                <a:cs typeface="Roboto"/>
                <a:sym typeface="Roboto"/>
              </a:rPr>
              <a:t>c) Doğanın insan müdahalesi olmadan sağladığı biyolojik, mineral veya estetik varlıklar</a:t>
            </a:r>
            <a:endParaRPr sz="1500">
              <a:solidFill>
                <a:srgbClr val="374151"/>
              </a:solidFill>
              <a:latin typeface="Roboto"/>
              <a:ea typeface="Roboto"/>
              <a:cs typeface="Roboto"/>
              <a:sym typeface="Roboto"/>
            </a:endParaRPr>
          </a:p>
          <a:p>
            <a:pPr indent="0" lvl="0" marL="0" rtl="0" algn="l">
              <a:lnSpc>
                <a:spcPct val="115000"/>
              </a:lnSpc>
              <a:spcBef>
                <a:spcPts val="1500"/>
              </a:spcBef>
              <a:spcAft>
                <a:spcPts val="0"/>
              </a:spcAft>
              <a:buSzPts val="1800"/>
              <a:buNone/>
            </a:pPr>
            <a:r>
              <a:rPr b="1" lang="de-DE">
                <a:solidFill>
                  <a:srgbClr val="2A4F1C"/>
                </a:solidFill>
              </a:rPr>
              <a:t>Doğal Kaynak Yönetimini tanımlar.</a:t>
            </a:r>
            <a:endParaRPr sz="1200">
              <a:solidFill>
                <a:srgbClr val="374151"/>
              </a:solidFill>
              <a:latin typeface="Roboto"/>
              <a:ea typeface="Roboto"/>
              <a:cs typeface="Roboto"/>
              <a:sym typeface="Roboto"/>
            </a:endParaRPr>
          </a:p>
          <a:p>
            <a:pPr indent="0" lvl="0" marL="0" rtl="0" algn="l">
              <a:lnSpc>
                <a:spcPct val="115000"/>
              </a:lnSpc>
              <a:spcBef>
                <a:spcPts val="1500"/>
              </a:spcBef>
              <a:spcAft>
                <a:spcPts val="0"/>
              </a:spcAft>
              <a:buSzPts val="1800"/>
              <a:buNone/>
            </a:pPr>
            <a:r>
              <a:rPr lang="de-DE" sz="1500">
                <a:solidFill>
                  <a:srgbClr val="374151"/>
                </a:solidFill>
                <a:latin typeface="Roboto"/>
                <a:ea typeface="Roboto"/>
                <a:cs typeface="Roboto"/>
                <a:sym typeface="Roboto"/>
              </a:rPr>
              <a:t>a) Doğal kaynakların istismarcı kullanımı </a:t>
            </a:r>
            <a:br>
              <a:rPr lang="de-DE" sz="1500">
                <a:solidFill>
                  <a:srgbClr val="374151"/>
                </a:solidFill>
                <a:latin typeface="Roboto"/>
                <a:ea typeface="Roboto"/>
                <a:cs typeface="Roboto"/>
                <a:sym typeface="Roboto"/>
              </a:rPr>
            </a:br>
            <a:r>
              <a:rPr lang="de-DE" sz="1500">
                <a:solidFill>
                  <a:srgbClr val="374151"/>
                </a:solidFill>
                <a:latin typeface="Roboto"/>
                <a:ea typeface="Roboto"/>
                <a:cs typeface="Roboto"/>
                <a:sym typeface="Roboto"/>
              </a:rPr>
              <a:t>b) Stratejik planlama ile kaynakların sürdürülebilir kullanımı </a:t>
            </a:r>
            <a:br>
              <a:rPr lang="de-DE" sz="1500">
                <a:solidFill>
                  <a:srgbClr val="374151"/>
                </a:solidFill>
                <a:latin typeface="Roboto"/>
                <a:ea typeface="Roboto"/>
                <a:cs typeface="Roboto"/>
                <a:sym typeface="Roboto"/>
              </a:rPr>
            </a:br>
            <a:r>
              <a:rPr lang="de-DE" sz="1500">
                <a:solidFill>
                  <a:srgbClr val="374151"/>
                </a:solidFill>
                <a:latin typeface="Roboto"/>
                <a:ea typeface="Roboto"/>
                <a:cs typeface="Roboto"/>
                <a:sym typeface="Roboto"/>
              </a:rPr>
              <a:t>c) Doğal kaynakların insan müdahalesi olmadan korunması</a:t>
            </a:r>
            <a:endParaRPr sz="1200">
              <a:solidFill>
                <a:srgbClr val="374151"/>
              </a:solidFill>
              <a:latin typeface="Roboto"/>
              <a:ea typeface="Roboto"/>
              <a:cs typeface="Roboto"/>
              <a:sym typeface="Roboto"/>
            </a:endParaRPr>
          </a:p>
          <a:p>
            <a:pPr indent="0" lvl="0" marL="0" rtl="0" algn="l">
              <a:lnSpc>
                <a:spcPct val="115000"/>
              </a:lnSpc>
              <a:spcBef>
                <a:spcPts val="1500"/>
              </a:spcBef>
              <a:spcAft>
                <a:spcPts val="0"/>
              </a:spcAft>
              <a:buSzPts val="1800"/>
              <a:buNone/>
            </a:pPr>
            <a:r>
              <a:rPr b="1" lang="de-DE">
                <a:solidFill>
                  <a:srgbClr val="2A4F1C"/>
                </a:solidFill>
              </a:rPr>
              <a:t>Hangi ekosistem hizmetleri doğal kaynaklar tarafından sağlanmaz?</a:t>
            </a:r>
            <a:endParaRPr sz="1200">
              <a:solidFill>
                <a:srgbClr val="374151"/>
              </a:solidFill>
              <a:latin typeface="Roboto"/>
              <a:ea typeface="Roboto"/>
              <a:cs typeface="Roboto"/>
              <a:sym typeface="Roboto"/>
            </a:endParaRPr>
          </a:p>
          <a:p>
            <a:pPr indent="0" lvl="0" marL="0" rtl="0" algn="l">
              <a:lnSpc>
                <a:spcPct val="115000"/>
              </a:lnSpc>
              <a:spcBef>
                <a:spcPts val="1500"/>
              </a:spcBef>
              <a:spcAft>
                <a:spcPts val="0"/>
              </a:spcAft>
              <a:buSzPts val="1800"/>
              <a:buNone/>
            </a:pPr>
            <a:r>
              <a:rPr lang="de-DE" sz="1500">
                <a:solidFill>
                  <a:srgbClr val="374151"/>
                </a:solidFill>
                <a:latin typeface="Roboto"/>
                <a:ea typeface="Roboto"/>
                <a:cs typeface="Roboto"/>
                <a:sym typeface="Roboto"/>
              </a:rPr>
              <a:t>a) İnternet hizmetleri </a:t>
            </a:r>
            <a:br>
              <a:rPr lang="de-DE" sz="1500">
                <a:solidFill>
                  <a:srgbClr val="374151"/>
                </a:solidFill>
                <a:latin typeface="Roboto"/>
                <a:ea typeface="Roboto"/>
                <a:cs typeface="Roboto"/>
                <a:sym typeface="Roboto"/>
              </a:rPr>
            </a:br>
            <a:r>
              <a:rPr lang="de-DE" sz="1500">
                <a:solidFill>
                  <a:srgbClr val="374151"/>
                </a:solidFill>
                <a:latin typeface="Roboto"/>
                <a:ea typeface="Roboto"/>
                <a:cs typeface="Roboto"/>
                <a:sym typeface="Roboto"/>
              </a:rPr>
              <a:t>b) Toprak verimliliği ve hava temizleme dahil olmak üzere tüketim ve kamu yararı unsurları </a:t>
            </a:r>
            <a:br>
              <a:rPr lang="de-DE" sz="1500">
                <a:solidFill>
                  <a:srgbClr val="374151"/>
                </a:solidFill>
                <a:latin typeface="Roboto"/>
                <a:ea typeface="Roboto"/>
                <a:cs typeface="Roboto"/>
                <a:sym typeface="Roboto"/>
              </a:rPr>
            </a:br>
            <a:r>
              <a:rPr lang="de-DE" sz="1500">
                <a:solidFill>
                  <a:srgbClr val="374151"/>
                </a:solidFill>
                <a:latin typeface="Roboto"/>
                <a:ea typeface="Roboto"/>
                <a:cs typeface="Roboto"/>
                <a:sym typeface="Roboto"/>
              </a:rPr>
              <a:t>c) Eğlence hizmetleri</a:t>
            </a:r>
            <a:endParaRPr sz="1200">
              <a:solidFill>
                <a:srgbClr val="374151"/>
              </a:solidFill>
              <a:latin typeface="Roboto"/>
              <a:ea typeface="Roboto"/>
              <a:cs typeface="Roboto"/>
              <a:sym typeface="Roboto"/>
            </a:endParaRPr>
          </a:p>
          <a:p>
            <a:pPr indent="0" lvl="0" marL="0" rtl="0" algn="l">
              <a:lnSpc>
                <a:spcPct val="90000"/>
              </a:lnSpc>
              <a:spcBef>
                <a:spcPts val="1500"/>
              </a:spcBef>
              <a:spcAft>
                <a:spcPts val="0"/>
              </a:spcAft>
              <a:buSzPts val="1800"/>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g1ee4f95c8f2_0_256"/>
          <p:cNvSpPr txBox="1"/>
          <p:nvPr>
            <p:ph type="title"/>
          </p:nvPr>
        </p:nvSpPr>
        <p:spPr>
          <a:xfrm>
            <a:off x="1097280" y="286604"/>
            <a:ext cx="10058400" cy="8238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85000"/>
              </a:lnSpc>
              <a:spcBef>
                <a:spcPts val="0"/>
              </a:spcBef>
              <a:spcAft>
                <a:spcPts val="0"/>
              </a:spcAft>
              <a:buClr>
                <a:srgbClr val="3F3F3F"/>
              </a:buClr>
              <a:buSzPct val="100000"/>
              <a:buFont typeface="Calibri"/>
              <a:buNone/>
            </a:pPr>
            <a:r>
              <a:rPr lang="de-DE"/>
              <a:t>Yeşil yenilik ve yeşil girişimcilik hakkında Kendi Kendine Test</a:t>
            </a:r>
            <a:endParaRPr/>
          </a:p>
        </p:txBody>
      </p:sp>
      <p:sp>
        <p:nvSpPr>
          <p:cNvPr id="400" name="Google Shape;400;g1ee4f95c8f2_0_256"/>
          <p:cNvSpPr txBox="1"/>
          <p:nvPr>
            <p:ph idx="1" type="body"/>
          </p:nvPr>
        </p:nvSpPr>
        <p:spPr>
          <a:xfrm>
            <a:off x="1097280" y="1492624"/>
            <a:ext cx="10058400" cy="4376400"/>
          </a:xfrm>
          <a:prstGeom prst="rect">
            <a:avLst/>
          </a:prstGeom>
          <a:noFill/>
          <a:ln>
            <a:noFill/>
          </a:ln>
        </p:spPr>
        <p:txBody>
          <a:bodyPr anchorCtr="0" anchor="t" bIns="45700" lIns="0" spcFirstLastPara="1" rIns="0" wrap="square" tIns="45700">
            <a:normAutofit/>
          </a:bodyPr>
          <a:lstStyle/>
          <a:p>
            <a:pPr indent="-91440" lvl="0" marL="91440" rtl="0" algn="l">
              <a:lnSpc>
                <a:spcPct val="115000"/>
              </a:lnSpc>
              <a:spcBef>
                <a:spcPts val="1500"/>
              </a:spcBef>
              <a:spcAft>
                <a:spcPts val="0"/>
              </a:spcAft>
              <a:buSzPts val="2000"/>
              <a:buChar char=" "/>
            </a:pPr>
            <a:r>
              <a:rPr b="1" lang="de-DE">
                <a:solidFill>
                  <a:srgbClr val="2A4F1C"/>
                </a:solidFill>
              </a:rPr>
              <a:t>Cümleyi tamamlayınız</a:t>
            </a:r>
            <a:endParaRPr sz="1200">
              <a:solidFill>
                <a:srgbClr val="374151"/>
              </a:solidFill>
              <a:latin typeface="Roboto"/>
              <a:ea typeface="Roboto"/>
              <a:cs typeface="Roboto"/>
              <a:sym typeface="Roboto"/>
            </a:endParaRPr>
          </a:p>
          <a:p>
            <a:pPr indent="0" lvl="0" marL="0" rtl="0" algn="l">
              <a:lnSpc>
                <a:spcPct val="115000"/>
              </a:lnSpc>
              <a:spcBef>
                <a:spcPts val="1500"/>
              </a:spcBef>
              <a:spcAft>
                <a:spcPts val="1500"/>
              </a:spcAft>
              <a:buSzPts val="1800"/>
              <a:buNone/>
            </a:pPr>
            <a:r>
              <a:rPr lang="de-DE" sz="1600">
                <a:solidFill>
                  <a:srgbClr val="374151"/>
                </a:solidFill>
                <a:latin typeface="Roboto"/>
                <a:ea typeface="Roboto"/>
                <a:cs typeface="Roboto"/>
                <a:sym typeface="Roboto"/>
              </a:rPr>
              <a:t>Yeşil yenilik, </a:t>
            </a:r>
            <a:r>
              <a:rPr lang="de-DE" sz="1600">
                <a:solidFill>
                  <a:srgbClr val="0F0F0F"/>
                </a:solidFill>
                <a:latin typeface="Roboto"/>
                <a:ea typeface="Roboto"/>
                <a:cs typeface="Roboto"/>
                <a:sym typeface="Roboto"/>
              </a:rPr>
              <a:t>çevresel etkiyi en aza indirmek ve __________ büyümeyi iyileştirmek için yeni __________, ____________ ve ___________'nin kullanılmasıdır. Yeşil girişimciliğin güzel bir örneği _________'dir; bu sadece yerel ekonomiye yardımcı olmakla kalmaz, aynı zamanda turistleri ______________ konusunda duyarlı hale getirir </a:t>
            </a:r>
            <a:r>
              <a:rPr lang="de-DE" sz="1200">
                <a:solidFill>
                  <a:schemeClr val="dk1"/>
                </a:solidFill>
                <a:latin typeface="Times New Roman"/>
                <a:ea typeface="Times New Roman"/>
                <a:cs typeface="Times New Roman"/>
                <a:sym typeface="Times New Roman"/>
              </a:rPr>
              <a:t>.</a:t>
            </a:r>
            <a:r>
              <a:rPr lang="de-DE"/>
              <a:t> </a:t>
            </a:r>
            <a:endParaRPr/>
          </a:p>
        </p:txBody>
      </p:sp>
      <p:sp>
        <p:nvSpPr>
          <p:cNvPr id="401" name="Google Shape;401;g1ee4f95c8f2_0_256"/>
          <p:cNvSpPr txBox="1"/>
          <p:nvPr/>
        </p:nvSpPr>
        <p:spPr>
          <a:xfrm>
            <a:off x="5194475" y="4363475"/>
            <a:ext cx="1463700" cy="481200"/>
          </a:xfrm>
          <a:prstGeom prst="rect">
            <a:avLst/>
          </a:prstGeom>
          <a:solidFill>
            <a:schemeClr val="accent3"/>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3F3F3F"/>
                </a:solidFill>
                <a:latin typeface="Calibri"/>
                <a:ea typeface="Calibri"/>
                <a:cs typeface="Calibri"/>
                <a:sym typeface="Calibri"/>
              </a:rPr>
              <a:t>Eko-turizm</a:t>
            </a:r>
            <a:endParaRPr b="0" i="0" sz="2000" u="none" cap="none" strike="noStrike">
              <a:solidFill>
                <a:srgbClr val="3F3F3F"/>
              </a:solidFill>
              <a:latin typeface="Calibri"/>
              <a:ea typeface="Calibri"/>
              <a:cs typeface="Calibri"/>
              <a:sym typeface="Calibri"/>
            </a:endParaRPr>
          </a:p>
        </p:txBody>
      </p:sp>
      <p:sp>
        <p:nvSpPr>
          <p:cNvPr id="402" name="Google Shape;402;g1ee4f95c8f2_0_256"/>
          <p:cNvSpPr txBox="1"/>
          <p:nvPr/>
        </p:nvSpPr>
        <p:spPr>
          <a:xfrm>
            <a:off x="7312900" y="4363475"/>
            <a:ext cx="1463700" cy="481200"/>
          </a:xfrm>
          <a:prstGeom prst="rect">
            <a:avLst/>
          </a:prstGeom>
          <a:solidFill>
            <a:schemeClr val="accent3"/>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rgbClr val="3F3F3F"/>
                </a:solidFill>
                <a:latin typeface="Calibri"/>
                <a:ea typeface="Calibri"/>
                <a:cs typeface="Calibri"/>
                <a:sym typeface="Calibri"/>
              </a:rPr>
              <a:t>Süreçler</a:t>
            </a:r>
            <a:endParaRPr b="0" i="0" sz="2000" u="none" cap="none" strike="noStrike">
              <a:solidFill>
                <a:srgbClr val="3F3F3F"/>
              </a:solidFill>
              <a:latin typeface="Calibri"/>
              <a:ea typeface="Calibri"/>
              <a:cs typeface="Calibri"/>
              <a:sym typeface="Calibri"/>
            </a:endParaRPr>
          </a:p>
        </p:txBody>
      </p:sp>
      <p:sp>
        <p:nvSpPr>
          <p:cNvPr id="403" name="Google Shape;403;g1ee4f95c8f2_0_256"/>
          <p:cNvSpPr txBox="1"/>
          <p:nvPr/>
        </p:nvSpPr>
        <p:spPr>
          <a:xfrm>
            <a:off x="7312900" y="3569375"/>
            <a:ext cx="1463700" cy="481200"/>
          </a:xfrm>
          <a:prstGeom prst="rect">
            <a:avLst/>
          </a:prstGeom>
          <a:solidFill>
            <a:schemeClr val="accent3"/>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rgbClr val="3F3F3F"/>
                </a:solidFill>
                <a:latin typeface="Calibri"/>
                <a:ea typeface="Calibri"/>
                <a:cs typeface="Calibri"/>
                <a:sym typeface="Calibri"/>
              </a:rPr>
              <a:t>Hizmetler</a:t>
            </a:r>
            <a:endParaRPr b="0" i="0" sz="2000" u="none" cap="none" strike="noStrike">
              <a:solidFill>
                <a:srgbClr val="3F3F3F"/>
              </a:solidFill>
              <a:latin typeface="Calibri"/>
              <a:ea typeface="Calibri"/>
              <a:cs typeface="Calibri"/>
              <a:sym typeface="Calibri"/>
            </a:endParaRPr>
          </a:p>
        </p:txBody>
      </p:sp>
      <p:sp>
        <p:nvSpPr>
          <p:cNvPr id="404" name="Google Shape;404;g1ee4f95c8f2_0_256"/>
          <p:cNvSpPr txBox="1"/>
          <p:nvPr/>
        </p:nvSpPr>
        <p:spPr>
          <a:xfrm>
            <a:off x="5054825" y="3569375"/>
            <a:ext cx="1743000" cy="481200"/>
          </a:xfrm>
          <a:prstGeom prst="rect">
            <a:avLst/>
          </a:prstGeom>
          <a:solidFill>
            <a:schemeClr val="accent3"/>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rgbClr val="3F3F3F"/>
                </a:solidFill>
                <a:latin typeface="Calibri"/>
                <a:ea typeface="Calibri"/>
                <a:cs typeface="Calibri"/>
                <a:sym typeface="Calibri"/>
              </a:rPr>
              <a:t>Sürdürülebilirlik</a:t>
            </a:r>
            <a:endParaRPr b="0" i="0" sz="2000" u="none" cap="none" strike="noStrike">
              <a:solidFill>
                <a:srgbClr val="3F3F3F"/>
              </a:solidFill>
              <a:latin typeface="Calibri"/>
              <a:ea typeface="Calibri"/>
              <a:cs typeface="Calibri"/>
              <a:sym typeface="Calibri"/>
            </a:endParaRPr>
          </a:p>
        </p:txBody>
      </p:sp>
      <p:sp>
        <p:nvSpPr>
          <p:cNvPr id="405" name="Google Shape;405;g1ee4f95c8f2_0_256"/>
          <p:cNvSpPr txBox="1"/>
          <p:nvPr/>
        </p:nvSpPr>
        <p:spPr>
          <a:xfrm>
            <a:off x="3076050" y="3569375"/>
            <a:ext cx="1463700" cy="481200"/>
          </a:xfrm>
          <a:prstGeom prst="rect">
            <a:avLst/>
          </a:prstGeom>
          <a:solidFill>
            <a:schemeClr val="accent3"/>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rgbClr val="3F3F3F"/>
                </a:solidFill>
                <a:latin typeface="Calibri"/>
                <a:ea typeface="Calibri"/>
                <a:cs typeface="Calibri"/>
                <a:sym typeface="Calibri"/>
              </a:rPr>
              <a:t>Teknoloji</a:t>
            </a:r>
            <a:endParaRPr b="0" i="0" sz="2000" u="none" cap="none" strike="noStrike">
              <a:solidFill>
                <a:srgbClr val="3F3F3F"/>
              </a:solidFill>
              <a:latin typeface="Calibri"/>
              <a:ea typeface="Calibri"/>
              <a:cs typeface="Calibri"/>
              <a:sym typeface="Calibri"/>
            </a:endParaRPr>
          </a:p>
        </p:txBody>
      </p:sp>
      <p:sp>
        <p:nvSpPr>
          <p:cNvPr id="406" name="Google Shape;406;g1ee4f95c8f2_0_256"/>
          <p:cNvSpPr txBox="1"/>
          <p:nvPr/>
        </p:nvSpPr>
        <p:spPr>
          <a:xfrm>
            <a:off x="3076050" y="4363475"/>
            <a:ext cx="1463700" cy="481200"/>
          </a:xfrm>
          <a:prstGeom prst="rect">
            <a:avLst/>
          </a:prstGeom>
          <a:solidFill>
            <a:schemeClr val="accent3"/>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rgbClr val="3F3F3F"/>
                </a:solidFill>
                <a:latin typeface="Calibri"/>
                <a:ea typeface="Calibri"/>
                <a:cs typeface="Calibri"/>
                <a:sym typeface="Calibri"/>
              </a:rPr>
              <a:t>Ekonomi</a:t>
            </a:r>
            <a:endParaRPr b="0" i="0" sz="2000" u="none" cap="none" strike="noStrike">
              <a:solidFill>
                <a:srgbClr val="3F3F3F"/>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g1ee4f95c8f2_0_379"/>
          <p:cNvSpPr txBox="1"/>
          <p:nvPr>
            <p:ph type="title"/>
          </p:nvPr>
        </p:nvSpPr>
        <p:spPr>
          <a:xfrm>
            <a:off x="218663" y="286604"/>
            <a:ext cx="10917000" cy="823800"/>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2A4F1C"/>
              </a:buClr>
              <a:buSzPts val="3200"/>
              <a:buFont typeface="Calibri"/>
              <a:buNone/>
            </a:pPr>
            <a:r>
              <a:rPr lang="de-DE">
                <a:solidFill>
                  <a:srgbClr val="2A4F1C"/>
                </a:solidFill>
              </a:rPr>
              <a:t>Referanslar ve Bağlantılar</a:t>
            </a:r>
            <a:endParaRPr/>
          </a:p>
        </p:txBody>
      </p:sp>
      <p:cxnSp>
        <p:nvCxnSpPr>
          <p:cNvPr id="412" name="Google Shape;412;g1ee4f95c8f2_0_379"/>
          <p:cNvCxnSpPr/>
          <p:nvPr/>
        </p:nvCxnSpPr>
        <p:spPr>
          <a:xfrm>
            <a:off x="5665908" y="2143743"/>
            <a:ext cx="0" cy="2193300"/>
          </a:xfrm>
          <a:prstGeom prst="straightConnector1">
            <a:avLst/>
          </a:prstGeom>
          <a:noFill/>
          <a:ln cap="flat" cmpd="sng" w="19050">
            <a:solidFill>
              <a:schemeClr val="lt1"/>
            </a:solidFill>
            <a:prstDash val="solid"/>
            <a:round/>
            <a:headEnd len="sm" w="sm" type="none"/>
            <a:tailEnd len="sm" w="sm" type="none"/>
          </a:ln>
        </p:spPr>
      </p:cxnSp>
      <p:sp>
        <p:nvSpPr>
          <p:cNvPr id="413" name="Google Shape;413;g1ee4f95c8f2_0_379"/>
          <p:cNvSpPr txBox="1"/>
          <p:nvPr/>
        </p:nvSpPr>
        <p:spPr>
          <a:xfrm>
            <a:off x="218675" y="982575"/>
            <a:ext cx="11010900" cy="4872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de-DE" sz="1200" u="none" cap="none" strike="noStrike">
                <a:solidFill>
                  <a:schemeClr val="dk1"/>
                </a:solidFill>
                <a:latin typeface="Times New Roman"/>
                <a:ea typeface="Times New Roman"/>
                <a:cs typeface="Times New Roman"/>
                <a:sym typeface="Times New Roman"/>
              </a:rPr>
              <a:t>Azor Kaçamakları. (nd). Azor Adaları: Azor Adaları'nda Balina Avcılığından Balina İzlemeye. Azor Kaçamakları. https://azoresgetaways.com/en-us/destination/azores/general-articles/whale-hunting-to-whale-watching-azores adresinden alındı</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chemeClr val="dk1"/>
              </a:buClr>
              <a:buSzPts val="1100"/>
              <a:buFont typeface="Arial"/>
              <a:buNone/>
            </a:pPr>
            <a:r>
              <a:rPr b="0" i="0" lang="de-DE" sz="1200" u="none" cap="none" strike="noStrike">
                <a:solidFill>
                  <a:schemeClr val="dk1"/>
                </a:solidFill>
                <a:latin typeface="Times New Roman"/>
                <a:ea typeface="Times New Roman"/>
                <a:cs typeface="Times New Roman"/>
                <a:sym typeface="Times New Roman"/>
              </a:rPr>
              <a:t>Britannica, T. Ansiklopedi Editörleri (2023, 16 Ekim). doğal kaynak. Britanika Ansiklopedisi. https://www.britannica.com/science/natural-resource</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chemeClr val="dk1"/>
              </a:buClr>
              <a:buSzPts val="1100"/>
              <a:buFont typeface="Arial"/>
              <a:buNone/>
            </a:pPr>
            <a:r>
              <a:rPr b="0" i="0" lang="de-DE" sz="1200" u="none" cap="none" strike="noStrike">
                <a:solidFill>
                  <a:schemeClr val="dk1"/>
                </a:solidFill>
                <a:latin typeface="Times New Roman"/>
                <a:ea typeface="Times New Roman"/>
                <a:cs typeface="Times New Roman"/>
                <a:sym typeface="Times New Roman"/>
              </a:rPr>
              <a:t>Chyhgryn, O. (2017). Yeşil girişimcilik: AB deneyimi ve Ukrayna perspektifleri. CSIE Çalışma Raporları, Avrupa Entegrasyonu Araştırmaları Merkezi (CSEI), Moldova Ekonomik Araştırmalar Akademisi (ASEM), Sayı 6, 6-13. Eylül.</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chemeClr val="dk1"/>
              </a:buClr>
              <a:buSzPts val="1100"/>
              <a:buFont typeface="Arial"/>
              <a:buNone/>
            </a:pPr>
            <a:r>
              <a:rPr b="0" i="0" lang="de-DE" sz="1200" u="none" cap="none" strike="noStrike">
                <a:solidFill>
                  <a:schemeClr val="dk1"/>
                </a:solidFill>
                <a:latin typeface="Times New Roman"/>
                <a:ea typeface="Times New Roman"/>
                <a:cs typeface="Times New Roman"/>
                <a:sym typeface="Times New Roman"/>
              </a:rPr>
              <a:t>Sermayeyi Yetiştirmek. (nd). Doğal sermaye. https://www.cultivatingcapital.com/natural-capital/ adresinden alındı</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chemeClr val="dk1"/>
              </a:buClr>
              <a:buSzPts val="1100"/>
              <a:buFont typeface="Arial"/>
              <a:buNone/>
            </a:pPr>
            <a:r>
              <a:rPr b="0" i="0" lang="de-DE" sz="1200" u="none" cap="none" strike="noStrike">
                <a:solidFill>
                  <a:schemeClr val="dk1"/>
                </a:solidFill>
                <a:latin typeface="Times New Roman"/>
                <a:ea typeface="Times New Roman"/>
                <a:cs typeface="Times New Roman"/>
                <a:sym typeface="Times New Roman"/>
              </a:rPr>
              <a:t>Epstein, C. (2023, 18 Ağustos). doğal kaynak Yönetimi. Britanika Ansiklopedisi. https://www.britannica.com/money/topic/natural-resource-management</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chemeClr val="dk1"/>
              </a:buClr>
              <a:buSzPts val="1100"/>
              <a:buFont typeface="Arial"/>
              <a:buNone/>
            </a:pPr>
            <a:r>
              <a:rPr b="0" i="0" lang="de-DE" sz="1200" u="none" cap="none" strike="noStrike">
                <a:solidFill>
                  <a:schemeClr val="dk1"/>
                </a:solidFill>
                <a:latin typeface="Times New Roman"/>
                <a:ea typeface="Times New Roman"/>
                <a:cs typeface="Times New Roman"/>
                <a:sym typeface="Times New Roman"/>
              </a:rPr>
              <a:t>Ermakova, A., Oznobihina, L. ve Avilova, T. (2020). Doğal kaynak potansiyeli yönetiminin mevcut durumunun ve özelliklerinin analizi. E3S Web Conf., 157, 03005. DOI: 10.1051/e3sconf/202015703005.</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chemeClr val="dk1"/>
              </a:buClr>
              <a:buSzPts val="1100"/>
              <a:buFont typeface="Arial"/>
              <a:buNone/>
            </a:pPr>
            <a:r>
              <a:rPr b="0" i="0" lang="de-DE" sz="1200" u="none" cap="none" strike="noStrike">
                <a:solidFill>
                  <a:schemeClr val="dk1"/>
                </a:solidFill>
                <a:latin typeface="Times New Roman"/>
                <a:ea typeface="Times New Roman"/>
                <a:cs typeface="Times New Roman"/>
                <a:sym typeface="Times New Roman"/>
              </a:rPr>
              <a:t>Gatley, N. (nd). Sürdürülebilir Kaynak Yönetimi Nedir ve Bunu Nasıl Başarırsınız? İngiliz Değerlendirmesi. https://www.british-assessment.co.uk/what-is-sustainable-resource-management-and-how-do-you-achieve-it/ adresinden alındı.</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chemeClr val="dk1"/>
              </a:buClr>
              <a:buSzPts val="1100"/>
              <a:buFont typeface="Arial"/>
              <a:buNone/>
            </a:pPr>
            <a:r>
              <a:rPr b="0" i="0" lang="de-DE" sz="1200" u="none" cap="none" strike="noStrike">
                <a:solidFill>
                  <a:schemeClr val="dk1"/>
                </a:solidFill>
                <a:latin typeface="Times New Roman"/>
                <a:ea typeface="Times New Roman"/>
                <a:cs typeface="Times New Roman"/>
                <a:sym typeface="Times New Roman"/>
              </a:rPr>
              <a:t>Kaim, M. (2018). Portekiz'de yeşil girişimcilik yönetimi: Azor Adaları örneği. Bilgi ekonomisinde rekabet edebilirlik ve yenilik içinde [çevrimiçi]: seçilmiş makalelerin derlemesi: conf. Stajyer. sch., 28-29 Eylül 2018. Kişinev: ASEM. E-ISBN 978-9975-75-933-5.</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chemeClr val="dk1"/>
              </a:buClr>
              <a:buSzPts val="1100"/>
              <a:buFont typeface="Arial"/>
              <a:buNone/>
            </a:pPr>
            <a:r>
              <a:rPr b="0" i="0" lang="de-DE" sz="1200" u="none" cap="none" strike="noStrike">
                <a:solidFill>
                  <a:schemeClr val="dk1"/>
                </a:solidFill>
                <a:latin typeface="Times New Roman"/>
                <a:ea typeface="Times New Roman"/>
                <a:cs typeface="Times New Roman"/>
                <a:sym typeface="Times New Roman"/>
              </a:rPr>
              <a:t>Muralikrishna, IV ve Manickam, V. (2017). Doğal Kaynak Yönetimi ve Biyoçeşitliliğin Korunması. IV Muralikrishna ve V. Manickam (Ed.), Çevre Yönetimi (s. 23-35). Butterworth-Heinemann. ISBN 9780128119891. https://doi.org/10.1016/B978-0-12-811989-1.00003-8</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chemeClr val="dk1"/>
              </a:buClr>
              <a:buSzPts val="1100"/>
              <a:buFont typeface="Arial"/>
              <a:buNone/>
            </a:pPr>
            <a:r>
              <a:rPr b="0" i="0" lang="de-DE" sz="1200" u="none" cap="none" strike="noStrike">
                <a:solidFill>
                  <a:schemeClr val="dk1"/>
                </a:solidFill>
                <a:latin typeface="Times New Roman"/>
                <a:ea typeface="Times New Roman"/>
                <a:cs typeface="Times New Roman"/>
                <a:sym typeface="Times New Roman"/>
              </a:rPr>
              <a:t>Pinto-Rodrigues, A. (2023, 1 Kasım). Balina avcılığından balina gözlemciliğine geçiş yapan adalar. CNN. https://edition.cnn.com/travel/article/azores-whalewatching/index.html adresinden alındı</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chemeClr val="dk1"/>
              </a:buClr>
              <a:buSzPts val="1100"/>
              <a:buFont typeface="Arial"/>
              <a:buNone/>
            </a:pPr>
            <a:r>
              <a:rPr b="0" i="0" lang="de-DE" sz="1200" u="none" cap="none" strike="noStrike">
                <a:solidFill>
                  <a:schemeClr val="dk1"/>
                </a:solidFill>
                <a:latin typeface="Times New Roman"/>
                <a:ea typeface="Times New Roman"/>
                <a:cs typeface="Times New Roman"/>
                <a:sym typeface="Times New Roman"/>
              </a:rPr>
              <a:t>Sagoff, Mark. (1997). Çok mu Tüketiyoruz? Atlantic Monthly - ATLANTİK. 279.</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chemeClr val="dk1"/>
              </a:buClr>
              <a:buSzPts val="1100"/>
              <a:buFont typeface="Arial"/>
              <a:buNone/>
            </a:pPr>
            <a:r>
              <a:rPr b="0" i="0" lang="de-DE" sz="1200" u="none" cap="none" strike="noStrike">
                <a:solidFill>
                  <a:schemeClr val="dk1"/>
                </a:solidFill>
                <a:latin typeface="Times New Roman"/>
                <a:ea typeface="Times New Roman"/>
                <a:cs typeface="Times New Roman"/>
                <a:sym typeface="Times New Roman"/>
              </a:rPr>
              <a:t>Toubes, DR ve Araújo-Vila, N. (2022). Yeşil ekonomide turizm üzerine bir inceleme araştırması. Ekonomiler, MDPI, 10(6), 1-18. Haziran.</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chemeClr val="dk1"/>
              </a:buClr>
              <a:buSzPts val="1100"/>
              <a:buFont typeface="Arial"/>
              <a:buNone/>
            </a:pPr>
            <a:r>
              <a:rPr b="0" i="0" lang="de-DE" sz="1200" u="none" cap="none" strike="noStrike">
                <a:solidFill>
                  <a:schemeClr val="dk1"/>
                </a:solidFill>
                <a:latin typeface="Times New Roman"/>
                <a:ea typeface="Times New Roman"/>
                <a:cs typeface="Times New Roman"/>
                <a:sym typeface="Times New Roman"/>
              </a:rPr>
              <a:t>Canlılık. (nd). Doğal Kaynakların Sürdürülebilir Kullanımı Neden Önemlidir? Doğal Kaynakların Sürdürülebilir Kullanımı Stratejileri. https://vitality.io/why-is-sustainable-use-of-natural-resources-important/#strategiesforsustainableuseofnaturalresources adresinden alındı</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chemeClr val="dk1"/>
              </a:buClr>
              <a:buSzPts val="1100"/>
              <a:buFont typeface="Arial"/>
              <a:buNone/>
            </a:pPr>
            <a:r>
              <a:rPr b="0" i="0" lang="de-DE" sz="1200" u="none" cap="none" strike="noStrike">
                <a:solidFill>
                  <a:schemeClr val="dk1"/>
                </a:solidFill>
                <a:latin typeface="Times New Roman"/>
                <a:ea typeface="Times New Roman"/>
                <a:cs typeface="Times New Roman"/>
                <a:sym typeface="Times New Roman"/>
              </a:rPr>
              <a:t>VLS (nd). Daha Sürdürülebilir İşi Teşvik Etmek. VLS Çevre Hizmetleri. https://www.vlses.com/2022/08/08/fostering-more-sustainable-business/ adresinden alındı</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chemeClr val="dk1"/>
              </a:buClr>
              <a:buSzPts val="1100"/>
              <a:buFont typeface="Arial"/>
              <a:buNone/>
            </a:pPr>
            <a:r>
              <a:rPr b="0" i="0" lang="de-DE" sz="1200" u="none" cap="none" strike="noStrike">
                <a:solidFill>
                  <a:schemeClr val="dk1"/>
                </a:solidFill>
                <a:latin typeface="Times New Roman"/>
                <a:ea typeface="Times New Roman"/>
                <a:cs typeface="Times New Roman"/>
                <a:sym typeface="Times New Roman"/>
              </a:rPr>
              <a:t>Xiang, X., Liu, C. ve Yang, M. (2022). Kurumsal yeşil inovasyonu kim finanse ediyor? Uluslararası Ekonomi ve Finans İncelemesi, 78, 321-337. ISSN 1059-0560. https://doi.org/10.1016/j.iref.2021.12.011.</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3F3F3F"/>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20"/>
          <p:cNvSpPr txBox="1"/>
          <p:nvPr/>
        </p:nvSpPr>
        <p:spPr>
          <a:xfrm>
            <a:off x="6502523" y="2414726"/>
            <a:ext cx="4378975" cy="93564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chemeClr val="dk1"/>
                </a:solidFill>
                <a:latin typeface="Calibri"/>
                <a:ea typeface="Calibri"/>
                <a:cs typeface="Calibri"/>
                <a:sym typeface="Calibri"/>
              </a:rPr>
              <a:t>Prof.Dr.Marc Beutner</a:t>
            </a:r>
            <a:endParaRPr b="0" i="0" sz="1400" u="none" cap="none" strike="noStrike">
              <a:solidFill>
                <a:srgbClr val="000000"/>
              </a:solidFill>
              <a:latin typeface="Arial"/>
              <a:ea typeface="Arial"/>
              <a:cs typeface="Arial"/>
              <a:sym typeface="Arial"/>
            </a:endParaRPr>
          </a:p>
          <a:p>
            <a:pPr indent="0" lvl="0" marL="0" marR="0" rtl="0" algn="l">
              <a:lnSpc>
                <a:spcPct val="89999"/>
              </a:lnSpc>
              <a:spcBef>
                <a:spcPts val="0"/>
              </a:spcBef>
              <a:spcAft>
                <a:spcPts val="0"/>
              </a:spcAft>
              <a:buClr>
                <a:srgbClr val="000000"/>
              </a:buClr>
              <a:buSzPts val="1600"/>
              <a:buFont typeface="Arial"/>
              <a:buNone/>
            </a:pPr>
            <a:r>
              <a:rPr b="0" i="0" lang="de-DE" sz="1600" u="none" cap="none" strike="noStrike">
                <a:solidFill>
                  <a:schemeClr val="dk1"/>
                </a:solidFill>
                <a:latin typeface="Calibri"/>
                <a:ea typeface="Calibri"/>
                <a:cs typeface="Calibri"/>
                <a:sym typeface="Calibri"/>
              </a:rPr>
              <a:t>Tel: +49 (0) 52 51 / 60 - 23 67</a:t>
            </a:r>
            <a:endParaRPr b="0" i="0" sz="1400" u="none" cap="none" strike="noStrike">
              <a:solidFill>
                <a:srgbClr val="000000"/>
              </a:solidFill>
              <a:latin typeface="Arial"/>
              <a:ea typeface="Arial"/>
              <a:cs typeface="Arial"/>
              <a:sym typeface="Arial"/>
            </a:endParaRPr>
          </a:p>
          <a:p>
            <a:pPr indent="0" lvl="0" marL="0" marR="0" rtl="0" algn="l">
              <a:lnSpc>
                <a:spcPct val="89999"/>
              </a:lnSpc>
              <a:spcBef>
                <a:spcPts val="0"/>
              </a:spcBef>
              <a:spcAft>
                <a:spcPts val="0"/>
              </a:spcAft>
              <a:buClr>
                <a:srgbClr val="000000"/>
              </a:buClr>
              <a:buSzPts val="1600"/>
              <a:buFont typeface="Arial"/>
              <a:buNone/>
            </a:pPr>
            <a:r>
              <a:rPr b="0" i="0" lang="de-DE" sz="1600" u="none" cap="none" strike="noStrike">
                <a:solidFill>
                  <a:schemeClr val="dk1"/>
                </a:solidFill>
                <a:latin typeface="Calibri"/>
                <a:ea typeface="Calibri"/>
                <a:cs typeface="Calibri"/>
                <a:sym typeface="Calibri"/>
              </a:rPr>
              <a:t>Faks: +49 (0) 52 51 / 60 - 35 63</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Calibri"/>
                <a:ea typeface="Calibri"/>
                <a:cs typeface="Calibri"/>
                <a:sym typeface="Calibri"/>
              </a:rPr>
              <a:t>E-Posta: marc.beutner@uni-paderborn.de</a:t>
            </a:r>
            <a:endParaRPr b="0" i="0" sz="1400" u="none" cap="none" strike="noStrike">
              <a:solidFill>
                <a:srgbClr val="000000"/>
              </a:solidFill>
              <a:latin typeface="Arial"/>
              <a:ea typeface="Arial"/>
              <a:cs typeface="Arial"/>
              <a:sym typeface="Arial"/>
            </a:endParaRPr>
          </a:p>
        </p:txBody>
      </p:sp>
      <p:sp>
        <p:nvSpPr>
          <p:cNvPr id="419" name="Google Shape;419;p20"/>
          <p:cNvSpPr txBox="1"/>
          <p:nvPr/>
        </p:nvSpPr>
        <p:spPr>
          <a:xfrm>
            <a:off x="1192568" y="2414726"/>
            <a:ext cx="4496910" cy="147476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chemeClr val="dk1"/>
                </a:solidFill>
                <a:latin typeface="Calibri"/>
                <a:ea typeface="Calibri"/>
                <a:cs typeface="Calibri"/>
                <a:sym typeface="Calibri"/>
              </a:rPr>
              <a:t>Paderborn Üniversitesi</a:t>
            </a:r>
            <a:endParaRPr b="0" i="0" sz="1400" u="none" cap="none" strike="noStrike">
              <a:solidFill>
                <a:srgbClr val="000000"/>
              </a:solidFill>
              <a:latin typeface="Arial"/>
              <a:ea typeface="Arial"/>
              <a:cs typeface="Arial"/>
              <a:sym typeface="Arial"/>
            </a:endParaRPr>
          </a:p>
          <a:p>
            <a:pPr indent="0" lvl="0" marL="0" marR="0" rtl="0" algn="l">
              <a:lnSpc>
                <a:spcPct val="99583"/>
              </a:lnSpc>
              <a:spcBef>
                <a:spcPts val="0"/>
              </a:spcBef>
              <a:spcAft>
                <a:spcPts val="0"/>
              </a:spcAft>
              <a:buClr>
                <a:srgbClr val="000000"/>
              </a:buClr>
              <a:buSzPts val="1600"/>
              <a:buFont typeface="Arial"/>
              <a:buNone/>
            </a:pPr>
            <a:r>
              <a:rPr b="1" i="0" lang="de-DE" sz="1600" u="none" cap="none" strike="noStrike">
                <a:solidFill>
                  <a:schemeClr val="dk1"/>
                </a:solidFill>
                <a:latin typeface="Calibri"/>
                <a:ea typeface="Calibri"/>
                <a:cs typeface="Calibri"/>
                <a:sym typeface="Calibri"/>
              </a:rPr>
              <a:t>Departman Wirtschaftspädagogik Lehrstuhl Wirtschaftspädagogik II Warburger Str. 100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chemeClr val="dk1"/>
                </a:solidFill>
                <a:latin typeface="Calibri"/>
                <a:ea typeface="Calibri"/>
                <a:cs typeface="Calibri"/>
                <a:sym typeface="Calibri"/>
              </a:rPr>
              <a:t>33098 Paderborn</a:t>
            </a:r>
            <a:endParaRPr b="0" i="0" sz="1400" u="none" cap="none" strike="noStrike">
              <a:solidFill>
                <a:srgbClr val="000000"/>
              </a:solidFill>
              <a:latin typeface="Arial"/>
              <a:ea typeface="Arial"/>
              <a:cs typeface="Arial"/>
              <a:sym typeface="Arial"/>
            </a:endParaRPr>
          </a:p>
          <a:p>
            <a:pPr indent="0" lvl="0" marL="0" marR="0" rtl="0" algn="l">
              <a:lnSpc>
                <a:spcPct val="106666"/>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chemeClr val="dk1"/>
                </a:solidFill>
                <a:latin typeface="Calibri"/>
                <a:ea typeface="Calibri"/>
                <a:cs typeface="Calibri"/>
                <a:sym typeface="Calibri"/>
              </a:rPr>
              <a:t>http://www.upb.de/wipaed</a:t>
            </a:r>
            <a:endParaRPr b="1" i="0" sz="1600" u="none" cap="none" strike="noStrike">
              <a:solidFill>
                <a:schemeClr val="dk1"/>
              </a:solidFill>
              <a:latin typeface="Calibri"/>
              <a:ea typeface="Calibri"/>
              <a:cs typeface="Calibri"/>
              <a:sym typeface="Calibri"/>
            </a:endParaRPr>
          </a:p>
        </p:txBody>
      </p:sp>
      <p:sp>
        <p:nvSpPr>
          <p:cNvPr id="420" name="Google Shape;420;p20"/>
          <p:cNvSpPr/>
          <p:nvPr/>
        </p:nvSpPr>
        <p:spPr>
          <a:xfrm>
            <a:off x="1100251" y="1319669"/>
            <a:ext cx="1658659"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5234E"/>
              </a:buClr>
              <a:buSzPts val="3600"/>
              <a:buFont typeface="Noto Sans Symbols"/>
              <a:buNone/>
            </a:pPr>
            <a:r>
              <a:rPr b="1" i="0" lang="de-DE" sz="3600" u="none" cap="none" strike="noStrike">
                <a:solidFill>
                  <a:srgbClr val="05234E"/>
                </a:solidFill>
                <a:latin typeface="Calibri"/>
                <a:ea typeface="Calibri"/>
                <a:cs typeface="Calibri"/>
                <a:sym typeface="Calibri"/>
              </a:rPr>
              <a:t>İletişim</a:t>
            </a:r>
            <a:endParaRPr b="1" i="0" sz="3600" u="none" cap="none" strike="noStrike">
              <a:solidFill>
                <a:srgbClr val="05234E"/>
              </a:solidFill>
              <a:latin typeface="Calibri"/>
              <a:ea typeface="Calibri"/>
              <a:cs typeface="Calibri"/>
              <a:sym typeface="Calibri"/>
            </a:endParaRPr>
          </a:p>
        </p:txBody>
      </p:sp>
      <p:sp>
        <p:nvSpPr>
          <p:cNvPr id="421" name="Google Shape;421;p20"/>
          <p:cNvSpPr/>
          <p:nvPr/>
        </p:nvSpPr>
        <p:spPr>
          <a:xfrm>
            <a:off x="0" y="4338215"/>
            <a:ext cx="12191999" cy="1073888"/>
          </a:xfrm>
          <a:prstGeom prst="rect">
            <a:avLst/>
          </a:prstGeom>
          <a:noFill/>
          <a:ln>
            <a:noFill/>
          </a:ln>
        </p:spPr>
        <p:txBody>
          <a:bodyPr anchorCtr="0" anchor="t" bIns="45700" lIns="91425" spcFirstLastPara="1" rIns="91425" wrap="square" tIns="45700">
            <a:normAutofit/>
          </a:bodyPr>
          <a:lstStyle/>
          <a:p>
            <a:pPr indent="-245745" lvl="0" marL="342900" marR="0" rtl="0" algn="l">
              <a:lnSpc>
                <a:spcPct val="87000"/>
              </a:lnSpc>
              <a:spcBef>
                <a:spcPts val="0"/>
              </a:spcBef>
              <a:spcAft>
                <a:spcPts val="0"/>
              </a:spcAft>
              <a:buClr>
                <a:schemeClr val="accent1"/>
              </a:buClr>
              <a:buSzPts val="1530"/>
              <a:buFont typeface="Noto Sans Symbols"/>
              <a:buNone/>
            </a:pPr>
            <a:r>
              <a:t/>
            </a:r>
            <a:endParaRPr b="0" i="0" sz="1530" u="none" cap="none" strike="noStrike">
              <a:solidFill>
                <a:srgbClr val="3F3F3F"/>
              </a:solidFill>
              <a:latin typeface="Calibri"/>
              <a:ea typeface="Calibri"/>
              <a:cs typeface="Calibri"/>
              <a:sym typeface="Calibri"/>
            </a:endParaRPr>
          </a:p>
          <a:p>
            <a:pPr indent="0" lvl="1" marL="457200" marR="0" rtl="0" algn="ctr">
              <a:lnSpc>
                <a:spcPct val="87000"/>
              </a:lnSpc>
              <a:spcBef>
                <a:spcPts val="1000"/>
              </a:spcBef>
              <a:spcAft>
                <a:spcPts val="0"/>
              </a:spcAft>
              <a:buClr>
                <a:schemeClr val="accent1"/>
              </a:buClr>
              <a:buSzPts val="2380"/>
              <a:buFont typeface="Noto Sans Symbols"/>
              <a:buNone/>
            </a:pPr>
            <a:r>
              <a:rPr b="1" i="0" lang="de-DE" sz="2380" u="none" cap="none" strike="noStrike">
                <a:solidFill>
                  <a:srgbClr val="3F3F3F"/>
                </a:solidFill>
                <a:latin typeface="Calibri"/>
                <a:ea typeface="Calibri"/>
                <a:cs typeface="Calibri"/>
                <a:sym typeface="Calibri"/>
              </a:rPr>
              <a:t>Katılımınız için teşekkür ederiz. </a:t>
            </a:r>
            <a:br>
              <a:rPr b="1" i="0" lang="de-DE" sz="2380" u="none" cap="none" strike="noStrike">
                <a:solidFill>
                  <a:srgbClr val="3F3F3F"/>
                </a:solidFill>
                <a:latin typeface="Calibri"/>
                <a:ea typeface="Calibri"/>
                <a:cs typeface="Calibri"/>
                <a:sym typeface="Calibri"/>
              </a:rPr>
            </a:br>
            <a:endParaRPr b="0" i="0" sz="1190" u="none" cap="none" strike="noStrike">
              <a:solidFill>
                <a:srgbClr val="3F3F3F"/>
              </a:solidFill>
              <a:latin typeface="Calibri"/>
              <a:ea typeface="Calibri"/>
              <a:cs typeface="Calibri"/>
              <a:sym typeface="Calibri"/>
            </a:endParaRPr>
          </a:p>
          <a:p>
            <a:pPr indent="-199390" lvl="1" marL="742950" marR="0" rtl="0" algn="l">
              <a:lnSpc>
                <a:spcPct val="87000"/>
              </a:lnSpc>
              <a:spcBef>
                <a:spcPts val="1000"/>
              </a:spcBef>
              <a:spcAft>
                <a:spcPts val="0"/>
              </a:spcAft>
              <a:buClr>
                <a:schemeClr val="accent1"/>
              </a:buClr>
              <a:buSzPts val="1360"/>
              <a:buFont typeface="Noto Sans Symbols"/>
              <a:buNone/>
            </a:pPr>
            <a:r>
              <a:t/>
            </a:r>
            <a:endParaRPr b="0" i="0" sz="1360" u="none" cap="none" strike="noStrike">
              <a:solidFill>
                <a:srgbClr val="3F3F3F"/>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g1ee4f95c8f2_0_616"/>
          <p:cNvSpPr/>
          <p:nvPr/>
        </p:nvSpPr>
        <p:spPr>
          <a:xfrm>
            <a:off x="2819400" y="-261257"/>
            <a:ext cx="121920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7" name="Google Shape;237;g1ee4f95c8f2_0_616"/>
          <p:cNvSpPr/>
          <p:nvPr/>
        </p:nvSpPr>
        <p:spPr>
          <a:xfrm>
            <a:off x="2819400" y="195943"/>
            <a:ext cx="12192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Calibri"/>
              <a:buNone/>
            </a:pPr>
            <a:r>
              <a:rPr b="0" i="0" lang="de-DE" sz="1100" u="none" cap="none" strike="noStrike">
                <a:solidFill>
                  <a:schemeClr val="dk1"/>
                </a:solidFill>
                <a:latin typeface="Calibri"/>
                <a:ea typeface="Calibri"/>
                <a:cs typeface="Calibri"/>
                <a:sym typeface="Calibri"/>
              </a:rPr>
              <a:t>  </a:t>
            </a:r>
            <a:endParaRPr b="0" i="0" sz="1800" u="none" cap="none" strike="noStrike">
              <a:solidFill>
                <a:schemeClr val="dk1"/>
              </a:solidFill>
              <a:latin typeface="Arial"/>
              <a:ea typeface="Arial"/>
              <a:cs typeface="Arial"/>
              <a:sym typeface="Arial"/>
            </a:endParaRPr>
          </a:p>
        </p:txBody>
      </p:sp>
      <p:sp>
        <p:nvSpPr>
          <p:cNvPr id="238" name="Google Shape;238;g1ee4f95c8f2_0_616"/>
          <p:cNvSpPr txBox="1"/>
          <p:nvPr>
            <p:ph type="title"/>
          </p:nvPr>
        </p:nvSpPr>
        <p:spPr>
          <a:xfrm>
            <a:off x="340865" y="57142"/>
            <a:ext cx="10515600" cy="10506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004B3A"/>
              </a:buClr>
              <a:buSzPts val="3200"/>
              <a:buFont typeface="Arial"/>
              <a:buNone/>
            </a:pPr>
            <a:r>
              <a:rPr lang="de-DE">
                <a:solidFill>
                  <a:srgbClr val="004B3A"/>
                </a:solidFill>
                <a:latin typeface="Arial"/>
                <a:ea typeface="Arial"/>
                <a:cs typeface="Arial"/>
                <a:sym typeface="Arial"/>
              </a:rPr>
              <a:t>Modül 2 Öğrenme Çıktıları</a:t>
            </a:r>
            <a:endParaRPr/>
          </a:p>
        </p:txBody>
      </p:sp>
      <p:sp>
        <p:nvSpPr>
          <p:cNvPr id="239" name="Google Shape;239;g1ee4f95c8f2_0_616"/>
          <p:cNvSpPr txBox="1"/>
          <p:nvPr>
            <p:ph idx="1" type="body"/>
          </p:nvPr>
        </p:nvSpPr>
        <p:spPr>
          <a:xfrm>
            <a:off x="340865" y="1246423"/>
            <a:ext cx="11557500" cy="5415600"/>
          </a:xfrm>
          <a:prstGeom prst="rect">
            <a:avLst/>
          </a:prstGeom>
          <a:noFill/>
          <a:ln>
            <a:noFill/>
          </a:ln>
        </p:spPr>
        <p:txBody>
          <a:bodyPr anchorCtr="0" anchor="t" bIns="45700" lIns="91425" spcFirstLastPara="1" rIns="91425" wrap="square" tIns="45700">
            <a:normAutofit/>
          </a:bodyPr>
          <a:lstStyle/>
          <a:p>
            <a:pPr indent="0" lvl="0" marL="144000" rtl="0" algn="l">
              <a:lnSpc>
                <a:spcPct val="100000"/>
              </a:lnSpc>
              <a:spcBef>
                <a:spcPts val="0"/>
              </a:spcBef>
              <a:spcAft>
                <a:spcPts val="0"/>
              </a:spcAft>
              <a:buClr>
                <a:srgbClr val="2A4F1C"/>
              </a:buClr>
              <a:buSzPts val="2600"/>
              <a:buNone/>
            </a:pPr>
            <a:r>
              <a:rPr lang="de-DE" sz="2600">
                <a:solidFill>
                  <a:srgbClr val="004B3A"/>
                </a:solidFill>
              </a:rPr>
              <a:t>Bu modülde şunları yapacaksınız:</a:t>
            </a:r>
            <a:br>
              <a:rPr lang="de-DE" sz="2600">
                <a:solidFill>
                  <a:srgbClr val="004B3A"/>
                </a:solidFill>
              </a:rPr>
            </a:br>
            <a:endParaRPr sz="2600">
              <a:solidFill>
                <a:srgbClr val="004B3A"/>
              </a:solidFill>
            </a:endParaRPr>
          </a:p>
          <a:p>
            <a:pPr indent="-457200" lvl="0" marL="601200" rtl="0" algn="l">
              <a:lnSpc>
                <a:spcPct val="100000"/>
              </a:lnSpc>
              <a:spcBef>
                <a:spcPts val="800"/>
              </a:spcBef>
              <a:spcAft>
                <a:spcPts val="0"/>
              </a:spcAft>
              <a:buClr>
                <a:srgbClr val="2A4F1C"/>
              </a:buClr>
              <a:buSzPts val="2600"/>
              <a:buFont typeface="Noto Sans Symbols"/>
              <a:buChar char="❖"/>
            </a:pPr>
            <a:r>
              <a:rPr lang="de-DE" sz="2600">
                <a:solidFill>
                  <a:srgbClr val="004B3A"/>
                </a:solidFill>
              </a:rPr>
              <a:t>Doğal Kaynaklar, Doğal Kaynaklar Yönetimi, Yeşil inovasyon ve Yeşil Ekonominin ne olduğunu öğrenin.</a:t>
            </a:r>
            <a:endParaRPr sz="2600">
              <a:solidFill>
                <a:srgbClr val="004B3A"/>
              </a:solidFill>
            </a:endParaRPr>
          </a:p>
          <a:p>
            <a:pPr indent="-457200" lvl="0" marL="601200" rtl="0" algn="l">
              <a:lnSpc>
                <a:spcPct val="100000"/>
              </a:lnSpc>
              <a:spcBef>
                <a:spcPts val="800"/>
              </a:spcBef>
              <a:spcAft>
                <a:spcPts val="0"/>
              </a:spcAft>
              <a:buClr>
                <a:srgbClr val="2A4F1C"/>
              </a:buClr>
              <a:buSzPts val="2600"/>
              <a:buFont typeface="Noto Sans Symbols"/>
              <a:buChar char="❖"/>
            </a:pPr>
            <a:r>
              <a:rPr lang="de-DE" sz="2600">
                <a:solidFill>
                  <a:srgbClr val="004B3A"/>
                </a:solidFill>
              </a:rPr>
              <a:t>Günümüzde kaynak tüketimindeki zorluklar üzerine düşünmek</a:t>
            </a:r>
            <a:endParaRPr sz="2600">
              <a:solidFill>
                <a:srgbClr val="004B3A"/>
              </a:solidFill>
            </a:endParaRPr>
          </a:p>
          <a:p>
            <a:pPr indent="-457200" lvl="0" marL="601200" rtl="0" algn="l">
              <a:lnSpc>
                <a:spcPct val="100000"/>
              </a:lnSpc>
              <a:spcBef>
                <a:spcPts val="800"/>
              </a:spcBef>
              <a:spcAft>
                <a:spcPts val="0"/>
              </a:spcAft>
              <a:buClr>
                <a:srgbClr val="2A4F1C"/>
              </a:buClr>
              <a:buSzPts val="2600"/>
              <a:buFont typeface="Noto Sans Symbols"/>
              <a:buChar char="❖"/>
            </a:pPr>
            <a:r>
              <a:rPr lang="de-DE" sz="2600">
                <a:solidFill>
                  <a:srgbClr val="004B3A"/>
                </a:solidFill>
              </a:rPr>
              <a:t>Yeni sürdürülebilir girişimciliğe duyulan ihtiyacı anlamak</a:t>
            </a:r>
            <a:endParaRPr sz="2600">
              <a:solidFill>
                <a:srgbClr val="004B3A"/>
              </a:solidFill>
            </a:endParaRPr>
          </a:p>
          <a:p>
            <a:pPr indent="-457200" lvl="0" marL="601200" rtl="0" algn="l">
              <a:lnSpc>
                <a:spcPct val="100000"/>
              </a:lnSpc>
              <a:spcBef>
                <a:spcPts val="800"/>
              </a:spcBef>
              <a:spcAft>
                <a:spcPts val="0"/>
              </a:spcAft>
              <a:buClr>
                <a:srgbClr val="2A4F1C"/>
              </a:buClr>
              <a:buSzPts val="2600"/>
              <a:buFont typeface="Noto Sans Symbols"/>
              <a:buChar char="❖"/>
            </a:pPr>
            <a:r>
              <a:rPr lang="de-DE" sz="2600">
                <a:solidFill>
                  <a:srgbClr val="004B3A"/>
                </a:solidFill>
              </a:rPr>
              <a:t>doğal kaynakları kullanan eko inovasyon örneklerini keşfedin</a:t>
            </a:r>
            <a:endParaRPr sz="2600">
              <a:solidFill>
                <a:srgbClr val="004B3A"/>
              </a:solidFill>
            </a:endParaRPr>
          </a:p>
          <a:p>
            <a:pPr indent="-457200" lvl="0" marL="601200" rtl="0" algn="l">
              <a:lnSpc>
                <a:spcPct val="100000"/>
              </a:lnSpc>
              <a:spcBef>
                <a:spcPts val="800"/>
              </a:spcBef>
              <a:spcAft>
                <a:spcPts val="0"/>
              </a:spcAft>
              <a:buClr>
                <a:srgbClr val="2A4F1C"/>
              </a:buClr>
              <a:buSzPts val="2600"/>
              <a:buFont typeface="Noto Sans Symbols"/>
              <a:buChar char="❖"/>
            </a:pPr>
            <a:r>
              <a:rPr lang="de-DE" sz="2600">
                <a:solidFill>
                  <a:srgbClr val="004B3A"/>
                </a:solidFill>
              </a:rPr>
              <a:t>Sürdürülebilirliğin ve eko inovasyonun insan yaşamı için önemini yansıtmak</a:t>
            </a:r>
            <a:endParaRPr sz="2600">
              <a:solidFill>
                <a:srgbClr val="004B3A"/>
              </a:solidFill>
            </a:endParaRPr>
          </a:p>
          <a:p>
            <a:pPr indent="-279399" lvl="0" marL="601200" rtl="0" algn="l">
              <a:lnSpc>
                <a:spcPct val="150000"/>
              </a:lnSpc>
              <a:spcBef>
                <a:spcPts val="1400"/>
              </a:spcBef>
              <a:spcAft>
                <a:spcPts val="0"/>
              </a:spcAft>
              <a:buClr>
                <a:srgbClr val="2A4F1C"/>
              </a:buClr>
              <a:buSzPts val="2800"/>
              <a:buFont typeface="Noto Sans Symbols"/>
              <a:buNone/>
            </a:pPr>
            <a:r>
              <a:t/>
            </a:r>
            <a:endParaRPr sz="2800">
              <a:solidFill>
                <a:srgbClr val="004B3A"/>
              </a:solidFill>
              <a:latin typeface="Arial"/>
              <a:ea typeface="Arial"/>
              <a:cs typeface="Arial"/>
              <a:sym typeface="Arial"/>
            </a:endParaRPr>
          </a:p>
          <a:p>
            <a:pPr indent="48260" lvl="0" marL="91440" rtl="0" algn="l">
              <a:lnSpc>
                <a:spcPct val="150000"/>
              </a:lnSpc>
              <a:spcBef>
                <a:spcPts val="1400"/>
              </a:spcBef>
              <a:spcAft>
                <a:spcPts val="0"/>
              </a:spcAft>
              <a:buClr>
                <a:schemeClr val="accent6"/>
              </a:buClr>
              <a:buSzPts val="2200"/>
              <a:buFont typeface="Arial"/>
              <a:buNone/>
            </a:pPr>
            <a:r>
              <a:t/>
            </a:r>
            <a:endParaRPr sz="2200">
              <a:solidFill>
                <a:srgbClr val="433C29"/>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3200"/>
              <a:buFont typeface="Calibri"/>
              <a:buNone/>
            </a:pPr>
            <a:r>
              <a:rPr lang="de-DE"/>
              <a:t>Modüle genel bakış</a:t>
            </a:r>
            <a:endParaRPr/>
          </a:p>
        </p:txBody>
      </p:sp>
      <p:sp>
        <p:nvSpPr>
          <p:cNvPr id="245" name="Google Shape;245;p2"/>
          <p:cNvSpPr txBox="1"/>
          <p:nvPr/>
        </p:nvSpPr>
        <p:spPr>
          <a:xfrm>
            <a:off x="2566665" y="2242745"/>
            <a:ext cx="2799000" cy="421500"/>
          </a:xfrm>
          <a:prstGeom prst="rect">
            <a:avLst/>
          </a:prstGeom>
          <a:noFill/>
          <a:ln>
            <a:noFill/>
          </a:ln>
        </p:spPr>
        <p:txBody>
          <a:bodyPr anchorCtr="0" anchor="ctr" bIns="0" lIns="0" spcFirstLastPara="1" rIns="0" wrap="square" tIns="0">
            <a:noAutofit/>
          </a:bodyPr>
          <a:lstStyle/>
          <a:p>
            <a:pPr indent="0" lvl="0" marL="0" marR="0" rtl="0" algn="r">
              <a:lnSpc>
                <a:spcPct val="85000"/>
              </a:lnSpc>
              <a:spcBef>
                <a:spcPts val="0"/>
              </a:spcBef>
              <a:spcAft>
                <a:spcPts val="0"/>
              </a:spcAft>
              <a:buClr>
                <a:srgbClr val="3F3F3F"/>
              </a:buClr>
              <a:buSzPts val="3200"/>
              <a:buFont typeface="Calibri"/>
              <a:buNone/>
            </a:pPr>
            <a:r>
              <a:rPr b="1" i="0" lang="de-DE" sz="3200" u="none" cap="none" strike="noStrike">
                <a:solidFill>
                  <a:srgbClr val="3F3F3F"/>
                </a:solidFill>
                <a:latin typeface="Calibri"/>
                <a:ea typeface="Calibri"/>
                <a:cs typeface="Calibri"/>
                <a:sym typeface="Calibri"/>
              </a:rPr>
              <a:t>giriiş</a:t>
            </a:r>
            <a:endParaRPr b="1" i="0" sz="3200" u="none" cap="none" strike="noStrike">
              <a:solidFill>
                <a:srgbClr val="3F3F3F"/>
              </a:solidFill>
              <a:latin typeface="Calibri"/>
              <a:ea typeface="Calibri"/>
              <a:cs typeface="Calibri"/>
              <a:sym typeface="Calibri"/>
            </a:endParaRPr>
          </a:p>
        </p:txBody>
      </p:sp>
      <p:sp>
        <p:nvSpPr>
          <p:cNvPr id="246" name="Google Shape;246;p2"/>
          <p:cNvSpPr txBox="1"/>
          <p:nvPr/>
        </p:nvSpPr>
        <p:spPr>
          <a:xfrm>
            <a:off x="5851075" y="2242720"/>
            <a:ext cx="2799000" cy="421500"/>
          </a:xfrm>
          <a:prstGeom prst="rect">
            <a:avLst/>
          </a:prstGeom>
          <a:noFill/>
          <a:ln>
            <a:noFill/>
          </a:ln>
        </p:spPr>
        <p:txBody>
          <a:bodyPr anchorCtr="0" anchor="ctr" bIns="0" lIns="0" spcFirstLastPara="1" rIns="0" wrap="square" tIns="0">
            <a:noAutofit/>
          </a:bodyPr>
          <a:lstStyle/>
          <a:p>
            <a:pPr indent="0" lvl="0" marL="0" marR="0" rtl="0" algn="l">
              <a:lnSpc>
                <a:spcPct val="85000"/>
              </a:lnSpc>
              <a:spcBef>
                <a:spcPts val="0"/>
              </a:spcBef>
              <a:spcAft>
                <a:spcPts val="0"/>
              </a:spcAft>
              <a:buClr>
                <a:srgbClr val="3F3F3F"/>
              </a:buClr>
              <a:buSzPts val="3200"/>
              <a:buFont typeface="Calibri"/>
              <a:buNone/>
            </a:pPr>
            <a:r>
              <a:rPr b="1" i="0" lang="de-DE" sz="3200" u="none" cap="none" strike="noStrike">
                <a:solidFill>
                  <a:srgbClr val="3F3F3F"/>
                </a:solidFill>
                <a:latin typeface="Calibri"/>
                <a:ea typeface="Calibri"/>
                <a:cs typeface="Calibri"/>
                <a:sym typeface="Calibri"/>
              </a:rPr>
              <a:t>Örnek</a:t>
            </a:r>
            <a:endParaRPr b="1" i="0" sz="3200" u="none" cap="none" strike="noStrike">
              <a:solidFill>
                <a:srgbClr val="3F3F3F"/>
              </a:solidFill>
              <a:latin typeface="Calibri"/>
              <a:ea typeface="Calibri"/>
              <a:cs typeface="Calibri"/>
              <a:sym typeface="Calibri"/>
            </a:endParaRPr>
          </a:p>
        </p:txBody>
      </p:sp>
      <p:sp>
        <p:nvSpPr>
          <p:cNvPr id="247" name="Google Shape;247;p2"/>
          <p:cNvSpPr txBox="1"/>
          <p:nvPr/>
        </p:nvSpPr>
        <p:spPr>
          <a:xfrm>
            <a:off x="5728917" y="2547380"/>
            <a:ext cx="4039917" cy="6447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1200"/>
              </a:spcBef>
              <a:spcAft>
                <a:spcPts val="1600"/>
              </a:spcAft>
              <a:buClr>
                <a:srgbClr val="000000"/>
              </a:buClr>
              <a:buSzPts val="2000"/>
              <a:buFont typeface="Arial"/>
              <a:buNone/>
            </a:pPr>
            <a:r>
              <a:rPr b="0" i="0" lang="de-DE" sz="2000" u="none" cap="none" strike="noStrike">
                <a:solidFill>
                  <a:srgbClr val="3F3F3F"/>
                </a:solidFill>
                <a:latin typeface="Calibri"/>
                <a:ea typeface="Calibri"/>
                <a:cs typeface="Calibri"/>
                <a:sym typeface="Calibri"/>
              </a:rPr>
              <a:t>sürdürülebilirlik ve yeşil girişimcilik için inovasyonun önemi - Yeşil Turizm</a:t>
            </a:r>
            <a:endParaRPr b="0" i="0" sz="2000" u="none" cap="none" strike="noStrike">
              <a:solidFill>
                <a:srgbClr val="3F3F3F"/>
              </a:solidFill>
              <a:latin typeface="Calibri"/>
              <a:ea typeface="Calibri"/>
              <a:cs typeface="Calibri"/>
              <a:sym typeface="Calibri"/>
            </a:endParaRPr>
          </a:p>
        </p:txBody>
      </p:sp>
      <p:sp>
        <p:nvSpPr>
          <p:cNvPr id="248" name="Google Shape;248;p2"/>
          <p:cNvSpPr txBox="1"/>
          <p:nvPr/>
        </p:nvSpPr>
        <p:spPr>
          <a:xfrm>
            <a:off x="5851075" y="4115965"/>
            <a:ext cx="2799000" cy="421500"/>
          </a:xfrm>
          <a:prstGeom prst="rect">
            <a:avLst/>
          </a:prstGeom>
          <a:noFill/>
          <a:ln>
            <a:noFill/>
          </a:ln>
        </p:spPr>
        <p:txBody>
          <a:bodyPr anchorCtr="0" anchor="ctr" bIns="0" lIns="0" spcFirstLastPara="1" rIns="0" wrap="square" tIns="0">
            <a:noAutofit/>
          </a:bodyPr>
          <a:lstStyle/>
          <a:p>
            <a:pPr indent="0" lvl="0" marL="0" marR="0" rtl="0" algn="l">
              <a:lnSpc>
                <a:spcPct val="85000"/>
              </a:lnSpc>
              <a:spcBef>
                <a:spcPts val="0"/>
              </a:spcBef>
              <a:spcAft>
                <a:spcPts val="0"/>
              </a:spcAft>
              <a:buClr>
                <a:srgbClr val="3F3F3F"/>
              </a:buClr>
              <a:buSzPts val="3200"/>
              <a:buFont typeface="Calibri"/>
              <a:buNone/>
            </a:pPr>
            <a:r>
              <a:rPr b="1" i="0" lang="de-DE" sz="3200" u="none" cap="none" strike="noStrike">
                <a:solidFill>
                  <a:srgbClr val="3F3F3F"/>
                </a:solidFill>
                <a:latin typeface="Calibri"/>
                <a:ea typeface="Calibri"/>
                <a:cs typeface="Calibri"/>
                <a:sym typeface="Calibri"/>
              </a:rPr>
              <a:t>Otomatik Kontrol</a:t>
            </a:r>
            <a:endParaRPr b="1" i="0" sz="3200" u="none" cap="none" strike="noStrike">
              <a:solidFill>
                <a:srgbClr val="3F3F3F"/>
              </a:solidFill>
              <a:latin typeface="Calibri"/>
              <a:ea typeface="Calibri"/>
              <a:cs typeface="Calibri"/>
              <a:sym typeface="Calibri"/>
            </a:endParaRPr>
          </a:p>
        </p:txBody>
      </p:sp>
      <p:sp>
        <p:nvSpPr>
          <p:cNvPr id="249" name="Google Shape;249;p2"/>
          <p:cNvSpPr txBox="1"/>
          <p:nvPr/>
        </p:nvSpPr>
        <p:spPr>
          <a:xfrm>
            <a:off x="2338140" y="4115990"/>
            <a:ext cx="2799000" cy="421500"/>
          </a:xfrm>
          <a:prstGeom prst="rect">
            <a:avLst/>
          </a:prstGeom>
          <a:noFill/>
          <a:ln>
            <a:noFill/>
          </a:ln>
        </p:spPr>
        <p:txBody>
          <a:bodyPr anchorCtr="0" anchor="ctr" bIns="0" lIns="0" spcFirstLastPara="1" rIns="0" wrap="square" tIns="0">
            <a:noAutofit/>
          </a:bodyPr>
          <a:lstStyle/>
          <a:p>
            <a:pPr indent="0" lvl="0" marL="0" marR="0" rtl="0" algn="r">
              <a:lnSpc>
                <a:spcPct val="85000"/>
              </a:lnSpc>
              <a:spcBef>
                <a:spcPts val="0"/>
              </a:spcBef>
              <a:spcAft>
                <a:spcPts val="0"/>
              </a:spcAft>
              <a:buClr>
                <a:srgbClr val="3F3F3F"/>
              </a:buClr>
              <a:buSzPts val="3200"/>
              <a:buFont typeface="Calibri"/>
              <a:buNone/>
            </a:pPr>
            <a:r>
              <a:rPr b="1" i="0" lang="de-DE" sz="3200" u="none" cap="none" strike="noStrike">
                <a:solidFill>
                  <a:srgbClr val="3F3F3F"/>
                </a:solidFill>
                <a:latin typeface="Calibri"/>
                <a:ea typeface="Calibri"/>
                <a:cs typeface="Calibri"/>
                <a:sym typeface="Calibri"/>
              </a:rPr>
              <a:t>Videolar</a:t>
            </a:r>
            <a:endParaRPr b="1" i="0" sz="3200" u="none" cap="none" strike="noStrike">
              <a:solidFill>
                <a:srgbClr val="3F3F3F"/>
              </a:solidFill>
              <a:latin typeface="Calibri"/>
              <a:ea typeface="Calibri"/>
              <a:cs typeface="Calibri"/>
              <a:sym typeface="Calibri"/>
            </a:endParaRPr>
          </a:p>
        </p:txBody>
      </p:sp>
      <p:sp>
        <p:nvSpPr>
          <p:cNvPr id="250" name="Google Shape;250;p2"/>
          <p:cNvSpPr txBox="1"/>
          <p:nvPr/>
        </p:nvSpPr>
        <p:spPr>
          <a:xfrm>
            <a:off x="1494844" y="2019224"/>
            <a:ext cx="1028700" cy="554400"/>
          </a:xfrm>
          <a:prstGeom prst="rect">
            <a:avLst/>
          </a:prstGeom>
          <a:noFill/>
          <a:ln>
            <a:noFill/>
          </a:ln>
        </p:spPr>
        <p:txBody>
          <a:bodyPr anchorCtr="0" anchor="b" bIns="91425" lIns="91425" spcFirstLastPara="1" rIns="91425" wrap="square" tIns="91425">
            <a:noAutofit/>
          </a:bodyPr>
          <a:lstStyle/>
          <a:p>
            <a:pPr indent="0" lvl="0" marL="0" marR="0" rtl="0" algn="l">
              <a:lnSpc>
                <a:spcPct val="85000"/>
              </a:lnSpc>
              <a:spcBef>
                <a:spcPts val="0"/>
              </a:spcBef>
              <a:spcAft>
                <a:spcPts val="0"/>
              </a:spcAft>
              <a:buClr>
                <a:srgbClr val="3F3F3F"/>
              </a:buClr>
              <a:buSzPts val="3200"/>
              <a:buFont typeface="Calibri"/>
              <a:buNone/>
            </a:pPr>
            <a:r>
              <a:rPr b="1" i="0" lang="de-DE" sz="3200" u="none" cap="none" strike="noStrike">
                <a:solidFill>
                  <a:srgbClr val="3F3F3F"/>
                </a:solidFill>
                <a:latin typeface="Calibri"/>
                <a:ea typeface="Calibri"/>
                <a:cs typeface="Calibri"/>
                <a:sym typeface="Calibri"/>
              </a:rPr>
              <a:t>01</a:t>
            </a:r>
            <a:endParaRPr b="0" i="0" sz="1400" u="none" cap="none" strike="noStrike">
              <a:solidFill>
                <a:srgbClr val="000000"/>
              </a:solidFill>
              <a:latin typeface="Arial"/>
              <a:ea typeface="Arial"/>
              <a:cs typeface="Arial"/>
              <a:sym typeface="Arial"/>
            </a:endParaRPr>
          </a:p>
        </p:txBody>
      </p:sp>
      <p:sp>
        <p:nvSpPr>
          <p:cNvPr id="251" name="Google Shape;251;p2"/>
          <p:cNvSpPr txBox="1"/>
          <p:nvPr/>
        </p:nvSpPr>
        <p:spPr>
          <a:xfrm>
            <a:off x="8460740" y="2019224"/>
            <a:ext cx="1028700" cy="554400"/>
          </a:xfrm>
          <a:prstGeom prst="rect">
            <a:avLst/>
          </a:prstGeom>
          <a:noFill/>
          <a:ln>
            <a:noFill/>
          </a:ln>
        </p:spPr>
        <p:txBody>
          <a:bodyPr anchorCtr="0" anchor="b" bIns="91425" lIns="91425" spcFirstLastPara="1" rIns="91425" wrap="square" tIns="91425">
            <a:noAutofit/>
          </a:bodyPr>
          <a:lstStyle/>
          <a:p>
            <a:pPr indent="0" lvl="0" marL="0" marR="0" rtl="0" algn="r">
              <a:lnSpc>
                <a:spcPct val="85000"/>
              </a:lnSpc>
              <a:spcBef>
                <a:spcPts val="0"/>
              </a:spcBef>
              <a:spcAft>
                <a:spcPts val="0"/>
              </a:spcAft>
              <a:buClr>
                <a:srgbClr val="3F3F3F"/>
              </a:buClr>
              <a:buSzPts val="3200"/>
              <a:buFont typeface="Calibri"/>
              <a:buNone/>
            </a:pPr>
            <a:r>
              <a:rPr b="1" i="0" lang="de-DE" sz="3200" u="none" cap="none" strike="noStrike">
                <a:solidFill>
                  <a:srgbClr val="3F3F3F"/>
                </a:solidFill>
                <a:latin typeface="Calibri"/>
                <a:ea typeface="Calibri"/>
                <a:cs typeface="Calibri"/>
                <a:sym typeface="Calibri"/>
              </a:rPr>
              <a:t>02</a:t>
            </a:r>
            <a:endParaRPr b="0" i="0" sz="1400" u="none" cap="none" strike="noStrike">
              <a:solidFill>
                <a:srgbClr val="000000"/>
              </a:solidFill>
              <a:latin typeface="Arial"/>
              <a:ea typeface="Arial"/>
              <a:cs typeface="Arial"/>
              <a:sym typeface="Arial"/>
            </a:endParaRPr>
          </a:p>
        </p:txBody>
      </p:sp>
      <p:sp>
        <p:nvSpPr>
          <p:cNvPr id="252" name="Google Shape;252;p2"/>
          <p:cNvSpPr txBox="1"/>
          <p:nvPr/>
        </p:nvSpPr>
        <p:spPr>
          <a:xfrm>
            <a:off x="1494844" y="3891063"/>
            <a:ext cx="1028700" cy="554400"/>
          </a:xfrm>
          <a:prstGeom prst="rect">
            <a:avLst/>
          </a:prstGeom>
          <a:noFill/>
          <a:ln>
            <a:noFill/>
          </a:ln>
        </p:spPr>
        <p:txBody>
          <a:bodyPr anchorCtr="0" anchor="b" bIns="91425" lIns="91425" spcFirstLastPara="1" rIns="91425" wrap="square" tIns="91425">
            <a:noAutofit/>
          </a:bodyPr>
          <a:lstStyle/>
          <a:p>
            <a:pPr indent="0" lvl="0" marL="0" marR="0" rtl="0" algn="l">
              <a:lnSpc>
                <a:spcPct val="85000"/>
              </a:lnSpc>
              <a:spcBef>
                <a:spcPts val="0"/>
              </a:spcBef>
              <a:spcAft>
                <a:spcPts val="0"/>
              </a:spcAft>
              <a:buClr>
                <a:srgbClr val="3F3F3F"/>
              </a:buClr>
              <a:buSzPts val="3200"/>
              <a:buFont typeface="Calibri"/>
              <a:buNone/>
            </a:pPr>
            <a:r>
              <a:rPr b="1" i="0" lang="de-DE" sz="3200" u="none" cap="none" strike="noStrike">
                <a:solidFill>
                  <a:srgbClr val="3F3F3F"/>
                </a:solidFill>
                <a:latin typeface="Calibri"/>
                <a:ea typeface="Calibri"/>
                <a:cs typeface="Calibri"/>
                <a:sym typeface="Calibri"/>
              </a:rPr>
              <a:t>03</a:t>
            </a:r>
            <a:endParaRPr b="0" i="0" sz="1400" u="none" cap="none" strike="noStrike">
              <a:solidFill>
                <a:srgbClr val="000000"/>
              </a:solidFill>
              <a:latin typeface="Arial"/>
              <a:ea typeface="Arial"/>
              <a:cs typeface="Arial"/>
              <a:sym typeface="Arial"/>
            </a:endParaRPr>
          </a:p>
        </p:txBody>
      </p:sp>
      <p:sp>
        <p:nvSpPr>
          <p:cNvPr id="253" name="Google Shape;253;p2"/>
          <p:cNvSpPr txBox="1"/>
          <p:nvPr/>
        </p:nvSpPr>
        <p:spPr>
          <a:xfrm>
            <a:off x="8460740" y="3891063"/>
            <a:ext cx="1028700" cy="554400"/>
          </a:xfrm>
          <a:prstGeom prst="rect">
            <a:avLst/>
          </a:prstGeom>
          <a:noFill/>
          <a:ln>
            <a:noFill/>
          </a:ln>
        </p:spPr>
        <p:txBody>
          <a:bodyPr anchorCtr="0" anchor="b" bIns="91425" lIns="91425" spcFirstLastPara="1" rIns="91425" wrap="square" tIns="91425">
            <a:noAutofit/>
          </a:bodyPr>
          <a:lstStyle/>
          <a:p>
            <a:pPr indent="0" lvl="0" marL="0" marR="0" rtl="0" algn="r">
              <a:lnSpc>
                <a:spcPct val="85000"/>
              </a:lnSpc>
              <a:spcBef>
                <a:spcPts val="0"/>
              </a:spcBef>
              <a:spcAft>
                <a:spcPts val="0"/>
              </a:spcAft>
              <a:buClr>
                <a:srgbClr val="3F3F3F"/>
              </a:buClr>
              <a:buSzPts val="3200"/>
              <a:buFont typeface="Calibri"/>
              <a:buNone/>
            </a:pPr>
            <a:r>
              <a:rPr b="1" i="0" lang="de-DE" sz="3200" u="none" cap="none" strike="noStrike">
                <a:solidFill>
                  <a:srgbClr val="3F3F3F"/>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cxnSp>
        <p:nvCxnSpPr>
          <p:cNvPr id="254" name="Google Shape;254;p2"/>
          <p:cNvCxnSpPr/>
          <p:nvPr/>
        </p:nvCxnSpPr>
        <p:spPr>
          <a:xfrm rot="10800000">
            <a:off x="7851700" y="2547380"/>
            <a:ext cx="1635900" cy="0"/>
          </a:xfrm>
          <a:prstGeom prst="straightConnector1">
            <a:avLst/>
          </a:prstGeom>
          <a:noFill/>
          <a:ln cap="flat" cmpd="sng" w="19050">
            <a:solidFill>
              <a:schemeClr val="dk1"/>
            </a:solidFill>
            <a:prstDash val="solid"/>
            <a:round/>
            <a:headEnd len="sm" w="sm" type="none"/>
            <a:tailEnd len="sm" w="sm" type="none"/>
          </a:ln>
        </p:spPr>
      </p:cxnSp>
      <p:cxnSp>
        <p:nvCxnSpPr>
          <p:cNvPr id="255" name="Google Shape;255;p2"/>
          <p:cNvCxnSpPr/>
          <p:nvPr/>
        </p:nvCxnSpPr>
        <p:spPr>
          <a:xfrm rot="10800000">
            <a:off x="7851700" y="4417775"/>
            <a:ext cx="1635900" cy="0"/>
          </a:xfrm>
          <a:prstGeom prst="straightConnector1">
            <a:avLst/>
          </a:prstGeom>
          <a:noFill/>
          <a:ln cap="flat" cmpd="sng" w="19050">
            <a:solidFill>
              <a:schemeClr val="dk1"/>
            </a:solidFill>
            <a:prstDash val="solid"/>
            <a:round/>
            <a:headEnd len="sm" w="sm" type="none"/>
            <a:tailEnd len="sm" w="sm" type="none"/>
          </a:ln>
        </p:spPr>
      </p:cxnSp>
      <p:cxnSp>
        <p:nvCxnSpPr>
          <p:cNvPr id="256" name="Google Shape;256;p2"/>
          <p:cNvCxnSpPr/>
          <p:nvPr/>
        </p:nvCxnSpPr>
        <p:spPr>
          <a:xfrm rot="10800000">
            <a:off x="1497240" y="2547380"/>
            <a:ext cx="1635900" cy="0"/>
          </a:xfrm>
          <a:prstGeom prst="straightConnector1">
            <a:avLst/>
          </a:prstGeom>
          <a:noFill/>
          <a:ln cap="flat" cmpd="sng" w="19050">
            <a:solidFill>
              <a:schemeClr val="dk1"/>
            </a:solidFill>
            <a:prstDash val="solid"/>
            <a:round/>
            <a:headEnd len="sm" w="sm" type="none"/>
            <a:tailEnd len="sm" w="sm" type="none"/>
          </a:ln>
        </p:spPr>
      </p:cxnSp>
      <p:cxnSp>
        <p:nvCxnSpPr>
          <p:cNvPr id="257" name="Google Shape;257;p2"/>
          <p:cNvCxnSpPr/>
          <p:nvPr/>
        </p:nvCxnSpPr>
        <p:spPr>
          <a:xfrm rot="10800000">
            <a:off x="1497240" y="4417775"/>
            <a:ext cx="1635900" cy="0"/>
          </a:xfrm>
          <a:prstGeom prst="straightConnector1">
            <a:avLst/>
          </a:prstGeom>
          <a:noFill/>
          <a:ln cap="flat" cmpd="sng" w="19050">
            <a:solidFill>
              <a:schemeClr val="dk1"/>
            </a:solidFill>
            <a:prstDash val="solid"/>
            <a:round/>
            <a:headEnd len="sm" w="sm" type="none"/>
            <a:tailEnd len="sm" w="sm" type="none"/>
          </a:ln>
        </p:spPr>
      </p:cxnSp>
      <p:cxnSp>
        <p:nvCxnSpPr>
          <p:cNvPr id="258" name="Google Shape;258;p2"/>
          <p:cNvCxnSpPr/>
          <p:nvPr/>
        </p:nvCxnSpPr>
        <p:spPr>
          <a:xfrm>
            <a:off x="5639400" y="2381620"/>
            <a:ext cx="0" cy="2193300"/>
          </a:xfrm>
          <a:prstGeom prst="straightConnector1">
            <a:avLst/>
          </a:prstGeom>
          <a:noFill/>
          <a:ln cap="flat" cmpd="sng" w="19050">
            <a:solidFill>
              <a:schemeClr val="lt1"/>
            </a:solidFill>
            <a:prstDash val="solid"/>
            <a:round/>
            <a:headEnd len="sm" w="sm" type="none"/>
            <a:tailEnd len="sm" w="sm" type="none"/>
          </a:ln>
        </p:spPr>
      </p:cxnSp>
      <p:cxnSp>
        <p:nvCxnSpPr>
          <p:cNvPr id="259" name="Google Shape;259;p2"/>
          <p:cNvCxnSpPr/>
          <p:nvPr/>
        </p:nvCxnSpPr>
        <p:spPr>
          <a:xfrm>
            <a:off x="5471760" y="2529820"/>
            <a:ext cx="0" cy="2193300"/>
          </a:xfrm>
          <a:prstGeom prst="straightConnector1">
            <a:avLst/>
          </a:prstGeom>
          <a:noFill/>
          <a:ln cap="flat" cmpd="sng" w="19050">
            <a:solidFill>
              <a:schemeClr val="dk1"/>
            </a:solidFill>
            <a:prstDash val="solid"/>
            <a:round/>
            <a:headEnd len="sm" w="sm" type="none"/>
            <a:tailEnd len="sm" w="sm" type="none"/>
          </a:ln>
        </p:spPr>
      </p:cxnSp>
      <p:sp>
        <p:nvSpPr>
          <p:cNvPr id="260" name="Google Shape;260;p2"/>
          <p:cNvSpPr txBox="1"/>
          <p:nvPr/>
        </p:nvSpPr>
        <p:spPr>
          <a:xfrm>
            <a:off x="1264292" y="2664255"/>
            <a:ext cx="4039800" cy="644700"/>
          </a:xfrm>
          <a:prstGeom prst="rect">
            <a:avLst/>
          </a:prstGeom>
          <a:noFill/>
          <a:ln>
            <a:noFill/>
          </a:ln>
        </p:spPr>
        <p:txBody>
          <a:bodyPr anchorCtr="0" anchor="t" bIns="91425" lIns="91425" spcFirstLastPara="1" rIns="91425" wrap="square" tIns="91425">
            <a:noAutofit/>
          </a:bodyPr>
          <a:lstStyle/>
          <a:p>
            <a:pPr indent="0" lvl="0" marL="0" marR="0" rtl="0" algn="r">
              <a:lnSpc>
                <a:spcPct val="90000"/>
              </a:lnSpc>
              <a:spcBef>
                <a:spcPts val="1200"/>
              </a:spcBef>
              <a:spcAft>
                <a:spcPts val="1600"/>
              </a:spcAft>
              <a:buClr>
                <a:srgbClr val="000000"/>
              </a:buClr>
              <a:buSzPts val="2000"/>
              <a:buFont typeface="Arial"/>
              <a:buNone/>
            </a:pPr>
            <a:r>
              <a:rPr b="0" i="0" lang="de-DE" sz="2000" u="none" cap="none" strike="noStrike">
                <a:solidFill>
                  <a:srgbClr val="3F3F3F"/>
                </a:solidFill>
                <a:latin typeface="Calibri"/>
                <a:ea typeface="Calibri"/>
                <a:cs typeface="Calibri"/>
                <a:sym typeface="Calibri"/>
              </a:rPr>
              <a:t>Doğal kaynaklar, yönetim, yeşil inovasyon ve yeşil girişimcilik</a:t>
            </a:r>
            <a:endParaRPr b="0" i="0" sz="2000" u="none" cap="none" strike="noStrike">
              <a:solidFill>
                <a:srgbClr val="3F3F3F"/>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
          <p:cNvSpPr txBox="1"/>
          <p:nvPr>
            <p:ph type="ctrTitle"/>
          </p:nvPr>
        </p:nvSpPr>
        <p:spPr>
          <a:xfrm>
            <a:off x="1066805" y="1862340"/>
            <a:ext cx="10058400" cy="3566100"/>
          </a:xfrm>
          <a:prstGeom prst="rect">
            <a:avLst/>
          </a:prstGeom>
          <a:noFill/>
          <a:ln>
            <a:noFill/>
          </a:ln>
        </p:spPr>
        <p:txBody>
          <a:bodyPr anchorCtr="0" anchor="b" bIns="121900" lIns="121900" spcFirstLastPara="1" rIns="121900" wrap="square" tIns="121900">
            <a:noAutofit/>
          </a:bodyPr>
          <a:lstStyle/>
          <a:p>
            <a:pPr indent="0" lvl="0" marL="0" rtl="0" algn="l">
              <a:lnSpc>
                <a:spcPct val="85000"/>
              </a:lnSpc>
              <a:spcBef>
                <a:spcPts val="0"/>
              </a:spcBef>
              <a:spcAft>
                <a:spcPts val="0"/>
              </a:spcAft>
              <a:buClr>
                <a:srgbClr val="3F762A"/>
              </a:buClr>
              <a:buSzPts val="4800"/>
              <a:buFont typeface="Calibri"/>
              <a:buNone/>
            </a:pPr>
            <a:r>
              <a:rPr lang="de-DE" sz="4800">
                <a:solidFill>
                  <a:srgbClr val="3F762A"/>
                </a:solidFill>
              </a:rPr>
              <a:t>Yeşil Girişimcilikte Doğal Kaynak Yönetimi ve Sürdürülebilirlik ve Yeşil İnovasyon </a:t>
            </a:r>
            <a:br>
              <a:rPr lang="de-DE" sz="4800">
                <a:solidFill>
                  <a:srgbClr val="3F762A"/>
                </a:solidFill>
              </a:rPr>
            </a:br>
            <a:br>
              <a:rPr lang="de-DE">
                <a:solidFill>
                  <a:srgbClr val="FFFF00"/>
                </a:solidFill>
              </a:rPr>
            </a:br>
            <a:r>
              <a:rPr lang="de-DE">
                <a:solidFill>
                  <a:srgbClr val="3F762A"/>
                </a:solidFill>
              </a:rPr>
              <a:t>Giriş</a:t>
            </a:r>
            <a:endParaRPr b="1">
              <a:solidFill>
                <a:srgbClr val="3F762A"/>
              </a:solidFill>
            </a:endParaRPr>
          </a:p>
        </p:txBody>
      </p:sp>
      <p:grpSp>
        <p:nvGrpSpPr>
          <p:cNvPr id="266" name="Google Shape;266;p3"/>
          <p:cNvGrpSpPr/>
          <p:nvPr/>
        </p:nvGrpSpPr>
        <p:grpSpPr>
          <a:xfrm>
            <a:off x="5557000" y="6273133"/>
            <a:ext cx="1078000" cy="122800"/>
            <a:chOff x="3570750" y="4704850"/>
            <a:chExt cx="808500" cy="92100"/>
          </a:xfrm>
        </p:grpSpPr>
        <p:sp>
          <p:nvSpPr>
            <p:cNvPr id="267" name="Google Shape;267;p3"/>
            <p:cNvSpPr/>
            <p:nvPr/>
          </p:nvSpPr>
          <p:spPr>
            <a:xfrm>
              <a:off x="3570750" y="4704850"/>
              <a:ext cx="92100" cy="92100"/>
            </a:xfrm>
            <a:prstGeom prst="ellipse">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268" name="Google Shape;268;p3"/>
            <p:cNvSpPr/>
            <p:nvPr/>
          </p:nvSpPr>
          <p:spPr>
            <a:xfrm>
              <a:off x="3809550" y="4704850"/>
              <a:ext cx="92100" cy="92100"/>
            </a:xfrm>
            <a:prstGeom prst="ellipse">
              <a:avLst/>
            </a:prstGeom>
            <a:solidFill>
              <a:schemeClr val="lt1">
                <a:alpha val="49411"/>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269" name="Google Shape;269;p3"/>
            <p:cNvSpPr/>
            <p:nvPr/>
          </p:nvSpPr>
          <p:spPr>
            <a:xfrm>
              <a:off x="4048350" y="4704850"/>
              <a:ext cx="92100" cy="92100"/>
            </a:xfrm>
            <a:prstGeom prst="ellipse">
              <a:avLst/>
            </a:prstGeom>
            <a:solidFill>
              <a:schemeClr val="lt1">
                <a:alpha val="49411"/>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270" name="Google Shape;270;p3"/>
            <p:cNvSpPr/>
            <p:nvPr/>
          </p:nvSpPr>
          <p:spPr>
            <a:xfrm>
              <a:off x="4287150" y="4704850"/>
              <a:ext cx="92100" cy="92100"/>
            </a:xfrm>
            <a:prstGeom prst="ellipse">
              <a:avLst/>
            </a:prstGeom>
            <a:solidFill>
              <a:schemeClr val="lt1">
                <a:alpha val="49411"/>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grpSp>
      <p:cxnSp>
        <p:nvCxnSpPr>
          <p:cNvPr id="271" name="Google Shape;271;p3"/>
          <p:cNvCxnSpPr/>
          <p:nvPr/>
        </p:nvCxnSpPr>
        <p:spPr>
          <a:xfrm>
            <a:off x="960000" y="558533"/>
            <a:ext cx="0" cy="1162800"/>
          </a:xfrm>
          <a:prstGeom prst="straightConnector1">
            <a:avLst/>
          </a:prstGeom>
          <a:noFill/>
          <a:ln cap="flat" cmpd="sng" w="19050">
            <a:solidFill>
              <a:schemeClr val="lt1"/>
            </a:solidFill>
            <a:prstDash val="solid"/>
            <a:round/>
            <a:headEnd len="sm" w="sm" type="none"/>
            <a:tailEnd len="sm" w="sm" type="none"/>
          </a:ln>
        </p:spPr>
      </p:cxnSp>
      <p:pic>
        <p:nvPicPr>
          <p:cNvPr id="272" name="Google Shape;272;p3"/>
          <p:cNvPicPr preferRelativeResize="0"/>
          <p:nvPr/>
        </p:nvPicPr>
        <p:blipFill rotWithShape="1">
          <a:blip r:embed="rId3">
            <a:alphaModFix/>
          </a:blip>
          <a:srcRect b="0" l="0" r="0" t="0"/>
          <a:stretch/>
        </p:blipFill>
        <p:spPr>
          <a:xfrm>
            <a:off x="10963124" y="176911"/>
            <a:ext cx="1064381" cy="163551"/>
          </a:xfrm>
          <a:prstGeom prst="rect">
            <a:avLst/>
          </a:prstGeom>
          <a:noFill/>
          <a:ln>
            <a:noFill/>
          </a:ln>
        </p:spPr>
      </p:pic>
      <p:sp>
        <p:nvSpPr>
          <p:cNvPr id="273" name="Google Shape;273;p3"/>
          <p:cNvSpPr txBox="1"/>
          <p:nvPr/>
        </p:nvSpPr>
        <p:spPr>
          <a:xfrm>
            <a:off x="1097280" y="340462"/>
            <a:ext cx="1028700" cy="554400"/>
          </a:xfrm>
          <a:prstGeom prst="rect">
            <a:avLst/>
          </a:prstGeom>
          <a:noFill/>
          <a:ln>
            <a:noFill/>
          </a:ln>
        </p:spPr>
        <p:txBody>
          <a:bodyPr anchorCtr="0" anchor="b" bIns="91425" lIns="91425" spcFirstLastPara="1" rIns="91425" wrap="square" tIns="91425">
            <a:noAutofit/>
          </a:bodyPr>
          <a:lstStyle/>
          <a:p>
            <a:pPr indent="0" lvl="0" marL="0" marR="0" rtl="0" algn="l">
              <a:lnSpc>
                <a:spcPct val="85000"/>
              </a:lnSpc>
              <a:spcBef>
                <a:spcPts val="0"/>
              </a:spcBef>
              <a:spcAft>
                <a:spcPts val="0"/>
              </a:spcAft>
              <a:buClr>
                <a:srgbClr val="3F3F3F"/>
              </a:buClr>
              <a:buSzPts val="3200"/>
              <a:buFont typeface="Calibri"/>
              <a:buNone/>
            </a:pPr>
            <a:r>
              <a:rPr b="1" i="0" lang="de-DE" sz="3200" u="none" cap="none" strike="noStrike">
                <a:solidFill>
                  <a:srgbClr val="3F3F3F"/>
                </a:solidFill>
                <a:latin typeface="Calibri"/>
                <a:ea typeface="Calibri"/>
                <a:cs typeface="Calibri"/>
                <a:sym typeface="Calibri"/>
              </a:rPr>
              <a:t>01</a:t>
            </a:r>
            <a:endParaRPr b="0" i="0" sz="1400" u="none" cap="none" strike="noStrike">
              <a:solidFill>
                <a:srgbClr val="000000"/>
              </a:solidFill>
              <a:latin typeface="Arial"/>
              <a:ea typeface="Arial"/>
              <a:cs typeface="Arial"/>
              <a:sym typeface="Arial"/>
            </a:endParaRPr>
          </a:p>
        </p:txBody>
      </p:sp>
      <p:pic>
        <p:nvPicPr>
          <p:cNvPr descr="Bücher" id="274" name="Google Shape;274;p3"/>
          <p:cNvPicPr preferRelativeResize="0"/>
          <p:nvPr/>
        </p:nvPicPr>
        <p:blipFill rotWithShape="1">
          <a:blip r:embed="rId4">
            <a:alphaModFix/>
          </a:blip>
          <a:srcRect b="0" l="0" r="0" t="0"/>
          <a:stretch/>
        </p:blipFill>
        <p:spPr>
          <a:xfrm>
            <a:off x="8321380" y="2722482"/>
            <a:ext cx="2541336" cy="162015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5"/>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2880"/>
              <a:buFont typeface="Calibri"/>
              <a:buNone/>
            </a:pPr>
            <a:r>
              <a:rPr lang="de-DE" sz="2920">
                <a:solidFill>
                  <a:srgbClr val="3F762A"/>
                </a:solidFill>
              </a:rPr>
              <a:t>Doğal kaynaklara ve doğal kaynak yönetimine giriş</a:t>
            </a:r>
            <a:endParaRPr sz="1480"/>
          </a:p>
          <a:p>
            <a:pPr indent="0" lvl="0" marL="0" rtl="0" algn="l">
              <a:lnSpc>
                <a:spcPct val="85000"/>
              </a:lnSpc>
              <a:spcBef>
                <a:spcPts val="0"/>
              </a:spcBef>
              <a:spcAft>
                <a:spcPts val="0"/>
              </a:spcAft>
              <a:buClr>
                <a:srgbClr val="3F3F3F"/>
              </a:buClr>
              <a:buSzPts val="3200"/>
              <a:buFont typeface="Calibri"/>
              <a:buNone/>
            </a:pPr>
            <a:r>
              <a:t/>
            </a:r>
            <a:endParaRPr/>
          </a:p>
        </p:txBody>
      </p:sp>
      <p:grpSp>
        <p:nvGrpSpPr>
          <p:cNvPr id="280" name="Google Shape;280;p5"/>
          <p:cNvGrpSpPr/>
          <p:nvPr/>
        </p:nvGrpSpPr>
        <p:grpSpPr>
          <a:xfrm>
            <a:off x="7022371" y="2415235"/>
            <a:ext cx="4089300" cy="1812686"/>
            <a:chOff x="3316100" y="2256385"/>
            <a:chExt cx="1451702" cy="972367"/>
          </a:xfrm>
        </p:grpSpPr>
        <p:sp>
          <p:nvSpPr>
            <p:cNvPr id="281" name="Google Shape;281;p5"/>
            <p:cNvSpPr txBox="1"/>
            <p:nvPr/>
          </p:nvSpPr>
          <p:spPr>
            <a:xfrm>
              <a:off x="3316102" y="2256385"/>
              <a:ext cx="1451700" cy="4599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500"/>
                <a:buFont typeface="Arial"/>
                <a:buNone/>
              </a:pPr>
              <a:r>
                <a:rPr b="1" i="0" lang="de-DE" sz="1500" u="none" cap="none" strike="noStrike">
                  <a:solidFill>
                    <a:srgbClr val="FFFFFF"/>
                  </a:solidFill>
                  <a:latin typeface="Roboto"/>
                  <a:ea typeface="Roboto"/>
                  <a:cs typeface="Roboto"/>
                  <a:sym typeface="Roboto"/>
                </a:rPr>
                <a:t>Vestibulum kongue tempus</a:t>
              </a:r>
              <a:endParaRPr b="0" i="0" sz="1500" u="none" cap="none" strike="noStrike">
                <a:solidFill>
                  <a:srgbClr val="FFFFFF"/>
                </a:solidFill>
                <a:latin typeface="Roboto"/>
                <a:ea typeface="Roboto"/>
                <a:cs typeface="Roboto"/>
                <a:sym typeface="Roboto"/>
              </a:endParaRPr>
            </a:p>
          </p:txBody>
        </p:sp>
        <p:sp>
          <p:nvSpPr>
            <p:cNvPr id="282" name="Google Shape;282;p5"/>
            <p:cNvSpPr txBox="1"/>
            <p:nvPr/>
          </p:nvSpPr>
          <p:spPr>
            <a:xfrm>
              <a:off x="3316100" y="2716352"/>
              <a:ext cx="1451700" cy="5124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2100"/>
                </a:spcAft>
                <a:buClr>
                  <a:srgbClr val="000000"/>
                </a:buClr>
                <a:buSzPts val="1100"/>
                <a:buFont typeface="Arial"/>
                <a:buNone/>
              </a:pPr>
              <a:r>
                <a:rPr b="0" i="0" lang="de-DE" sz="1100" u="none" cap="none" strike="noStrike">
                  <a:solidFill>
                    <a:srgbClr val="FFFFFF"/>
                  </a:solidFill>
                  <a:latin typeface="Roboto"/>
                  <a:ea typeface="Roboto"/>
                  <a:cs typeface="Roboto"/>
                  <a:sym typeface="Roboto"/>
                </a:rPr>
                <a:t>Lorem ipsum dolor sit amet, consectetur adipiscing elit, sed do eiusmod tempor.</a:t>
              </a:r>
              <a:endParaRPr b="0" i="0" sz="1500" u="none" cap="none" strike="noStrike">
                <a:solidFill>
                  <a:srgbClr val="FFFFFF"/>
                </a:solidFill>
                <a:latin typeface="Roboto"/>
                <a:ea typeface="Roboto"/>
                <a:cs typeface="Roboto"/>
                <a:sym typeface="Roboto"/>
              </a:endParaRPr>
            </a:p>
          </p:txBody>
        </p:sp>
      </p:grpSp>
      <p:sp>
        <p:nvSpPr>
          <p:cNvPr id="283" name="Google Shape;283;p5"/>
          <p:cNvSpPr txBox="1"/>
          <p:nvPr/>
        </p:nvSpPr>
        <p:spPr>
          <a:xfrm>
            <a:off x="1183100" y="1110338"/>
            <a:ext cx="4271100" cy="64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1" i="0" lang="de-DE" sz="2100" u="none" cap="none" strike="noStrike">
                <a:solidFill>
                  <a:schemeClr val="accent1"/>
                </a:solidFill>
                <a:latin typeface="Calibri"/>
                <a:ea typeface="Calibri"/>
                <a:cs typeface="Calibri"/>
                <a:sym typeface="Calibri"/>
              </a:rPr>
              <a:t>Doğal Kaynaklar Nelerdir?</a:t>
            </a:r>
            <a:endParaRPr b="1" i="0" sz="2100" u="none" cap="none" strike="noStrike">
              <a:solidFill>
                <a:schemeClr val="accent1"/>
              </a:solidFill>
              <a:latin typeface="Calibri"/>
              <a:ea typeface="Calibri"/>
              <a:cs typeface="Calibri"/>
              <a:sym typeface="Calibri"/>
            </a:endParaRPr>
          </a:p>
        </p:txBody>
      </p:sp>
      <p:sp>
        <p:nvSpPr>
          <p:cNvPr id="284" name="Google Shape;284;p5"/>
          <p:cNvSpPr txBox="1"/>
          <p:nvPr/>
        </p:nvSpPr>
        <p:spPr>
          <a:xfrm>
            <a:off x="1097275" y="1752050"/>
            <a:ext cx="5855400" cy="2586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500"/>
              </a:spcBef>
              <a:spcAft>
                <a:spcPts val="0"/>
              </a:spcAft>
              <a:buClr>
                <a:srgbClr val="000000"/>
              </a:buClr>
              <a:buSzPts val="1700"/>
              <a:buFont typeface="Arial"/>
              <a:buNone/>
            </a:pPr>
            <a:r>
              <a:rPr b="1" i="0" lang="de-DE" sz="1700" u="none" cap="none" strike="noStrike">
                <a:solidFill>
                  <a:schemeClr val="accent1"/>
                </a:solidFill>
                <a:latin typeface="Calibri"/>
                <a:ea typeface="Calibri"/>
                <a:cs typeface="Calibri"/>
                <a:sym typeface="Calibri"/>
              </a:rPr>
              <a:t>Yenilenebilir kaynaklar:</a:t>
            </a:r>
            <a:endParaRPr b="0" i="0" sz="800" u="none" cap="none" strike="noStrike">
              <a:solidFill>
                <a:srgbClr val="374151"/>
              </a:solidFill>
              <a:latin typeface="Roboto"/>
              <a:ea typeface="Roboto"/>
              <a:cs typeface="Roboto"/>
              <a:sym typeface="Roboto"/>
            </a:endParaRPr>
          </a:p>
          <a:p>
            <a:pPr indent="-304800" lvl="0" marL="457200" marR="0" rtl="0" algn="l">
              <a:lnSpc>
                <a:spcPct val="115000"/>
              </a:lnSpc>
              <a:spcBef>
                <a:spcPts val="1500"/>
              </a:spcBef>
              <a:spcAft>
                <a:spcPts val="0"/>
              </a:spcAft>
              <a:buClr>
                <a:srgbClr val="374151"/>
              </a:buClr>
              <a:buSzPts val="1200"/>
              <a:buFont typeface="Roboto"/>
              <a:buChar char="➔"/>
            </a:pPr>
            <a:r>
              <a:rPr b="0" i="0" lang="de-DE" sz="1200" u="none" cap="none" strike="noStrike">
                <a:solidFill>
                  <a:srgbClr val="374151"/>
                </a:solidFill>
                <a:latin typeface="Roboto"/>
                <a:ea typeface="Roboto"/>
                <a:cs typeface="Roboto"/>
                <a:sym typeface="Roboto"/>
              </a:rPr>
              <a:t>Güneş ışığı, rüzgar, su ve biyokütle gibi zamanla doğal olarak yeniden üretilebilir.</a:t>
            </a:r>
            <a:endParaRPr b="0" i="0" sz="1200" u="none" cap="none" strike="noStrike">
              <a:solidFill>
                <a:srgbClr val="374151"/>
              </a:solidFill>
              <a:latin typeface="Roboto"/>
              <a:ea typeface="Roboto"/>
              <a:cs typeface="Roboto"/>
              <a:sym typeface="Roboto"/>
            </a:endParaRPr>
          </a:p>
          <a:p>
            <a:pPr indent="-304800" lvl="0" marL="457200" marR="0" rtl="0" algn="l">
              <a:lnSpc>
                <a:spcPct val="115000"/>
              </a:lnSpc>
              <a:spcBef>
                <a:spcPts val="0"/>
              </a:spcBef>
              <a:spcAft>
                <a:spcPts val="0"/>
              </a:spcAft>
              <a:buClr>
                <a:srgbClr val="374151"/>
              </a:buClr>
              <a:buSzPts val="1200"/>
              <a:buFont typeface="Roboto"/>
              <a:buChar char="➔"/>
            </a:pPr>
            <a:r>
              <a:rPr b="0" i="0" lang="de-DE" sz="1200" u="none" cap="none" strike="noStrike">
                <a:solidFill>
                  <a:srgbClr val="374151"/>
                </a:solidFill>
                <a:latin typeface="Roboto"/>
                <a:ea typeface="Roboto"/>
                <a:cs typeface="Roboto"/>
                <a:sym typeface="Roboto"/>
              </a:rPr>
              <a:t>Kullanılabilirlikleri tüketildiği kadar çabuk tükenmez.</a:t>
            </a:r>
            <a:endParaRPr b="0" i="0" sz="1200" u="none" cap="none" strike="noStrike">
              <a:solidFill>
                <a:srgbClr val="374151"/>
              </a:solidFill>
              <a:latin typeface="Roboto"/>
              <a:ea typeface="Roboto"/>
              <a:cs typeface="Roboto"/>
              <a:sym typeface="Roboto"/>
            </a:endParaRPr>
          </a:p>
          <a:p>
            <a:pPr indent="0" lvl="0" marL="0" marR="0" rtl="0" algn="l">
              <a:lnSpc>
                <a:spcPct val="115000"/>
              </a:lnSpc>
              <a:spcBef>
                <a:spcPts val="1500"/>
              </a:spcBef>
              <a:spcAft>
                <a:spcPts val="0"/>
              </a:spcAft>
              <a:buClr>
                <a:srgbClr val="000000"/>
              </a:buClr>
              <a:buSzPts val="1700"/>
              <a:buFont typeface="Arial"/>
              <a:buNone/>
            </a:pPr>
            <a:r>
              <a:rPr b="1" i="0" lang="de-DE" sz="1700" u="none" cap="none" strike="noStrike">
                <a:solidFill>
                  <a:schemeClr val="accent1"/>
                </a:solidFill>
                <a:latin typeface="Calibri"/>
                <a:ea typeface="Calibri"/>
                <a:cs typeface="Calibri"/>
                <a:sym typeface="Calibri"/>
              </a:rPr>
              <a:t>Yenilenemez kaynaklar:</a:t>
            </a:r>
            <a:r>
              <a:rPr b="0" i="0" lang="de-DE" sz="1200" u="none" cap="none" strike="noStrike">
                <a:solidFill>
                  <a:srgbClr val="374151"/>
                </a:solidFill>
                <a:latin typeface="Roboto"/>
                <a:ea typeface="Roboto"/>
                <a:cs typeface="Roboto"/>
                <a:sym typeface="Roboto"/>
              </a:rPr>
              <a:t> </a:t>
            </a:r>
            <a:endParaRPr b="0" i="0" sz="1200" u="none" cap="none" strike="noStrike">
              <a:solidFill>
                <a:srgbClr val="374151"/>
              </a:solidFill>
              <a:latin typeface="Roboto"/>
              <a:ea typeface="Roboto"/>
              <a:cs typeface="Roboto"/>
              <a:sym typeface="Roboto"/>
            </a:endParaRPr>
          </a:p>
          <a:p>
            <a:pPr indent="-304800" lvl="0" marL="457200" marR="0" rtl="0" algn="l">
              <a:lnSpc>
                <a:spcPct val="115000"/>
              </a:lnSpc>
              <a:spcBef>
                <a:spcPts val="1500"/>
              </a:spcBef>
              <a:spcAft>
                <a:spcPts val="0"/>
              </a:spcAft>
              <a:buClr>
                <a:srgbClr val="374151"/>
              </a:buClr>
              <a:buSzPts val="1200"/>
              <a:buFont typeface="Roboto"/>
              <a:buChar char="➔"/>
            </a:pPr>
            <a:r>
              <a:rPr b="0" i="0" lang="de-DE" sz="1200" u="none" cap="none" strike="noStrike">
                <a:solidFill>
                  <a:srgbClr val="374151"/>
                </a:solidFill>
                <a:latin typeface="Roboto"/>
                <a:ea typeface="Roboto"/>
                <a:cs typeface="Roboto"/>
                <a:sym typeface="Roboto"/>
              </a:rPr>
              <a:t>İnsani bir zaman dilimi içerisinde yeniden oluşturulamaz.</a:t>
            </a:r>
            <a:endParaRPr b="0" i="0" sz="1200" u="none" cap="none" strike="noStrike">
              <a:solidFill>
                <a:srgbClr val="374151"/>
              </a:solidFill>
              <a:latin typeface="Roboto"/>
              <a:ea typeface="Roboto"/>
              <a:cs typeface="Roboto"/>
              <a:sym typeface="Roboto"/>
            </a:endParaRPr>
          </a:p>
          <a:p>
            <a:pPr indent="-304800" lvl="0" marL="457200" marR="0" rtl="0" algn="l">
              <a:lnSpc>
                <a:spcPct val="115000"/>
              </a:lnSpc>
              <a:spcBef>
                <a:spcPts val="0"/>
              </a:spcBef>
              <a:spcAft>
                <a:spcPts val="0"/>
              </a:spcAft>
              <a:buClr>
                <a:srgbClr val="374151"/>
              </a:buClr>
              <a:buSzPts val="1200"/>
              <a:buFont typeface="Roboto"/>
              <a:buChar char="➔"/>
            </a:pPr>
            <a:r>
              <a:rPr b="0" i="0" lang="de-DE" sz="1200" u="none" cap="none" strike="noStrike">
                <a:solidFill>
                  <a:srgbClr val="374151"/>
                </a:solidFill>
                <a:latin typeface="Roboto"/>
                <a:ea typeface="Roboto"/>
                <a:cs typeface="Roboto"/>
                <a:sym typeface="Roboto"/>
              </a:rPr>
              <a:t>Örnekler arasında fosil yakıtlar (kömür, petrol ve doğal gaz), mineraller ve metaller bulunur.</a:t>
            </a:r>
            <a:endParaRPr b="0" i="0" sz="1200" u="none" cap="none" strike="noStrike">
              <a:solidFill>
                <a:srgbClr val="374151"/>
              </a:solidFill>
              <a:latin typeface="Roboto"/>
              <a:ea typeface="Roboto"/>
              <a:cs typeface="Roboto"/>
              <a:sym typeface="Roboto"/>
            </a:endParaRPr>
          </a:p>
          <a:p>
            <a:pPr indent="-304800" lvl="0" marL="457200" marR="0" rtl="0" algn="l">
              <a:lnSpc>
                <a:spcPct val="115000"/>
              </a:lnSpc>
              <a:spcBef>
                <a:spcPts val="0"/>
              </a:spcBef>
              <a:spcAft>
                <a:spcPts val="0"/>
              </a:spcAft>
              <a:buClr>
                <a:srgbClr val="374151"/>
              </a:buClr>
              <a:buSzPts val="1200"/>
              <a:buFont typeface="Roboto"/>
              <a:buChar char="➔"/>
            </a:pPr>
            <a:r>
              <a:rPr b="0" i="0" lang="de-DE" sz="1200" u="none" cap="none" strike="noStrike">
                <a:solidFill>
                  <a:srgbClr val="374151"/>
                </a:solidFill>
                <a:latin typeface="Roboto"/>
                <a:ea typeface="Roboto"/>
                <a:cs typeface="Roboto"/>
                <a:sym typeface="Roboto"/>
              </a:rPr>
              <a:t>Bu kaynaklar bir kez tükendiğinde, kolaylıkla yerine yenisi konulamaz.</a:t>
            </a:r>
            <a:endParaRPr b="0" i="0" sz="1200" u="none" cap="none" strike="noStrike">
              <a:solidFill>
                <a:srgbClr val="374151"/>
              </a:solidFill>
              <a:latin typeface="Roboto"/>
              <a:ea typeface="Roboto"/>
              <a:cs typeface="Roboto"/>
              <a:sym typeface="Roboto"/>
            </a:endParaRPr>
          </a:p>
          <a:p>
            <a:pPr indent="0" lvl="0" marL="0" marR="0" rtl="0" algn="l">
              <a:lnSpc>
                <a:spcPct val="100000"/>
              </a:lnSpc>
              <a:spcBef>
                <a:spcPts val="1500"/>
              </a:spcBef>
              <a:spcAft>
                <a:spcPts val="0"/>
              </a:spcAft>
              <a:buClr>
                <a:srgbClr val="000000"/>
              </a:buClr>
              <a:buSzPts val="2000"/>
              <a:buFont typeface="Arial"/>
              <a:buNone/>
            </a:pPr>
            <a:r>
              <a:t/>
            </a:r>
            <a:endParaRPr b="0" i="0" sz="2000" u="none" cap="none" strike="noStrike">
              <a:solidFill>
                <a:srgbClr val="3F3F3F"/>
              </a:solidFill>
              <a:latin typeface="Calibri"/>
              <a:ea typeface="Calibri"/>
              <a:cs typeface="Calibri"/>
              <a:sym typeface="Calibri"/>
            </a:endParaRPr>
          </a:p>
        </p:txBody>
      </p:sp>
      <p:sp>
        <p:nvSpPr>
          <p:cNvPr id="285" name="Google Shape;285;p5"/>
          <p:cNvSpPr txBox="1"/>
          <p:nvPr/>
        </p:nvSpPr>
        <p:spPr>
          <a:xfrm>
            <a:off x="6876725" y="1110350"/>
            <a:ext cx="4271100" cy="2562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700"/>
              <a:buFont typeface="Arial"/>
              <a:buNone/>
            </a:pPr>
            <a:r>
              <a:rPr b="1" i="0" lang="de-DE" sz="1700" u="none" cap="none" strike="noStrike">
                <a:solidFill>
                  <a:schemeClr val="accent1"/>
                </a:solidFill>
                <a:latin typeface="Calibri"/>
                <a:ea typeface="Calibri"/>
                <a:cs typeface="Calibri"/>
                <a:sym typeface="Calibri"/>
              </a:rPr>
              <a:t>Örnekler:</a:t>
            </a:r>
            <a:endParaRPr b="0" i="0" sz="1200" u="none" cap="none" strike="noStrike">
              <a:solidFill>
                <a:srgbClr val="374151"/>
              </a:solidFill>
              <a:latin typeface="Roboto"/>
              <a:ea typeface="Roboto"/>
              <a:cs typeface="Roboto"/>
              <a:sym typeface="Roboto"/>
            </a:endParaRPr>
          </a:p>
          <a:p>
            <a:pPr indent="-228600" lvl="0" marL="457200" marR="0" rtl="0" algn="l">
              <a:lnSpc>
                <a:spcPct val="115000"/>
              </a:lnSpc>
              <a:spcBef>
                <a:spcPts val="1500"/>
              </a:spcBef>
              <a:spcAft>
                <a:spcPts val="0"/>
              </a:spcAft>
              <a:buClr>
                <a:srgbClr val="374151"/>
              </a:buClr>
              <a:buSzPts val="1200"/>
              <a:buFont typeface="Roboto"/>
              <a:buNone/>
            </a:pPr>
            <a:r>
              <a:rPr b="1" i="0" lang="de-DE" sz="1200" u="none" cap="none" strike="noStrike">
                <a:solidFill>
                  <a:schemeClr val="accent1"/>
                </a:solidFill>
                <a:latin typeface="Calibri"/>
                <a:ea typeface="Calibri"/>
                <a:cs typeface="Calibri"/>
                <a:sym typeface="Calibri"/>
              </a:rPr>
              <a:t>Ormanlar: </a:t>
            </a:r>
            <a:r>
              <a:rPr b="0" i="0" lang="de-DE" sz="1200" u="none" cap="none" strike="noStrike">
                <a:solidFill>
                  <a:srgbClr val="374151"/>
                </a:solidFill>
                <a:latin typeface="Roboto"/>
                <a:ea typeface="Roboto"/>
                <a:cs typeface="Roboto"/>
                <a:sym typeface="Roboto"/>
              </a:rPr>
              <a:t>Kereste, çeşitli türler için yaşam alanı ve ekosistem hizmetleri sağlar.</a:t>
            </a:r>
            <a:endParaRPr b="0" i="0" sz="1200" u="none" cap="none" strike="noStrike">
              <a:solidFill>
                <a:srgbClr val="374151"/>
              </a:solidFill>
              <a:latin typeface="Roboto"/>
              <a:ea typeface="Roboto"/>
              <a:cs typeface="Roboto"/>
              <a:sym typeface="Roboto"/>
            </a:endParaRPr>
          </a:p>
          <a:p>
            <a:pPr indent="-228600" lvl="0" marL="457200" marR="0" rtl="0" algn="l">
              <a:lnSpc>
                <a:spcPct val="115000"/>
              </a:lnSpc>
              <a:spcBef>
                <a:spcPts val="0"/>
              </a:spcBef>
              <a:spcAft>
                <a:spcPts val="0"/>
              </a:spcAft>
              <a:buClr>
                <a:srgbClr val="374151"/>
              </a:buClr>
              <a:buSzPts val="1200"/>
              <a:buFont typeface="Roboto"/>
              <a:buNone/>
            </a:pPr>
            <a:r>
              <a:rPr b="1" i="0" lang="de-DE" sz="1200" u="none" cap="none" strike="noStrike">
                <a:solidFill>
                  <a:schemeClr val="accent1"/>
                </a:solidFill>
                <a:latin typeface="Calibri"/>
                <a:ea typeface="Calibri"/>
                <a:cs typeface="Calibri"/>
                <a:sym typeface="Calibri"/>
              </a:rPr>
              <a:t>Yüzey Suyu ve Yeraltı Suyu: </a:t>
            </a:r>
            <a:r>
              <a:rPr b="0" i="0" lang="de-DE" sz="1200" u="none" cap="none" strike="noStrike">
                <a:solidFill>
                  <a:srgbClr val="374151"/>
                </a:solidFill>
                <a:latin typeface="Roboto"/>
                <a:ea typeface="Roboto"/>
                <a:cs typeface="Roboto"/>
                <a:sym typeface="Roboto"/>
              </a:rPr>
              <a:t>Çeşitli insan faaliyetleri, tarım ve destekleyici ekosistemler için çok önemlidir.</a:t>
            </a:r>
            <a:endParaRPr b="0" i="0" sz="1200" u="none" cap="none" strike="noStrike">
              <a:solidFill>
                <a:srgbClr val="374151"/>
              </a:solidFill>
              <a:latin typeface="Roboto"/>
              <a:ea typeface="Roboto"/>
              <a:cs typeface="Roboto"/>
              <a:sym typeface="Roboto"/>
            </a:endParaRPr>
          </a:p>
          <a:p>
            <a:pPr indent="-228600" lvl="0" marL="457200" marR="0" rtl="0" algn="l">
              <a:lnSpc>
                <a:spcPct val="115000"/>
              </a:lnSpc>
              <a:spcBef>
                <a:spcPts val="0"/>
              </a:spcBef>
              <a:spcAft>
                <a:spcPts val="0"/>
              </a:spcAft>
              <a:buClr>
                <a:srgbClr val="374151"/>
              </a:buClr>
              <a:buSzPts val="1200"/>
              <a:buFont typeface="Roboto"/>
              <a:buNone/>
            </a:pPr>
            <a:r>
              <a:rPr b="1" i="0" lang="de-DE" sz="1200" u="none" cap="none" strike="noStrike">
                <a:solidFill>
                  <a:schemeClr val="accent1"/>
                </a:solidFill>
                <a:latin typeface="Calibri"/>
                <a:ea typeface="Calibri"/>
                <a:cs typeface="Calibri"/>
                <a:sym typeface="Calibri"/>
              </a:rPr>
              <a:t>Verimli Topraklar ve Topraktaki Mineraller: </a:t>
            </a:r>
            <a:r>
              <a:rPr b="0" i="0" lang="de-DE" sz="1200" u="none" cap="none" strike="noStrike">
                <a:solidFill>
                  <a:srgbClr val="374151"/>
                </a:solidFill>
                <a:latin typeface="Roboto"/>
                <a:ea typeface="Roboto"/>
                <a:cs typeface="Roboto"/>
                <a:sym typeface="Roboto"/>
              </a:rPr>
              <a:t>Tarım ve minerallerin çıkarılması açısından değerlidir.</a:t>
            </a:r>
            <a:endParaRPr b="0" i="0" sz="1200" u="none" cap="none" strike="noStrike">
              <a:solidFill>
                <a:srgbClr val="374151"/>
              </a:solidFill>
              <a:latin typeface="Roboto"/>
              <a:ea typeface="Roboto"/>
              <a:cs typeface="Roboto"/>
              <a:sym typeface="Roboto"/>
            </a:endParaRPr>
          </a:p>
          <a:p>
            <a:pPr indent="-228600" lvl="0" marL="457200" marR="0" rtl="0" algn="l">
              <a:lnSpc>
                <a:spcPct val="115000"/>
              </a:lnSpc>
              <a:spcBef>
                <a:spcPts val="0"/>
              </a:spcBef>
              <a:spcAft>
                <a:spcPts val="0"/>
              </a:spcAft>
              <a:buClr>
                <a:srgbClr val="374151"/>
              </a:buClr>
              <a:buSzPts val="1200"/>
              <a:buFont typeface="Roboto"/>
              <a:buNone/>
            </a:pPr>
            <a:r>
              <a:rPr b="1" i="0" lang="de-DE" sz="1200" u="none" cap="none" strike="noStrike">
                <a:solidFill>
                  <a:schemeClr val="accent1"/>
                </a:solidFill>
                <a:latin typeface="Calibri"/>
                <a:ea typeface="Calibri"/>
                <a:cs typeface="Calibri"/>
                <a:sym typeface="Calibri"/>
              </a:rPr>
              <a:t>Enerji Kaynakları: </a:t>
            </a:r>
            <a:r>
              <a:rPr b="0" i="0" lang="de-DE" sz="1200" u="none" cap="none" strike="noStrike">
                <a:solidFill>
                  <a:srgbClr val="374151"/>
                </a:solidFill>
                <a:latin typeface="Roboto"/>
                <a:ea typeface="Roboto"/>
                <a:cs typeface="Roboto"/>
                <a:sym typeface="Roboto"/>
              </a:rPr>
              <a:t>Kaya katmanlarında bulunan petrol, doğal gaz ve jeotermal enerji gibi.</a:t>
            </a:r>
            <a:endParaRPr b="0" i="0" sz="1200" u="none" cap="none" strike="noStrike">
              <a:solidFill>
                <a:srgbClr val="374151"/>
              </a:solidFill>
              <a:latin typeface="Roboto"/>
              <a:ea typeface="Roboto"/>
              <a:cs typeface="Roboto"/>
              <a:sym typeface="Roboto"/>
            </a:endParaRPr>
          </a:p>
        </p:txBody>
      </p:sp>
      <p:pic>
        <p:nvPicPr>
          <p:cNvPr id="286" name="Google Shape;286;p5"/>
          <p:cNvPicPr preferRelativeResize="0"/>
          <p:nvPr/>
        </p:nvPicPr>
        <p:blipFill rotWithShape="1">
          <a:blip r:embed="rId3">
            <a:alphaModFix/>
          </a:blip>
          <a:srcRect b="0" l="0" r="0" t="0"/>
          <a:stretch/>
        </p:blipFill>
        <p:spPr>
          <a:xfrm>
            <a:off x="7590688" y="3730796"/>
            <a:ext cx="2952663" cy="196940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6"/>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2880"/>
              <a:buFont typeface="Calibri"/>
              <a:buNone/>
            </a:pPr>
            <a:r>
              <a:rPr lang="de-DE" sz="2920">
                <a:solidFill>
                  <a:srgbClr val="3F762A"/>
                </a:solidFill>
              </a:rPr>
              <a:t>Doğal kaynaklara ve doğal kaynak yönetimine giriş</a:t>
            </a:r>
            <a:endParaRPr/>
          </a:p>
        </p:txBody>
      </p:sp>
      <p:sp>
        <p:nvSpPr>
          <p:cNvPr id="292" name="Google Shape;292;p6"/>
          <p:cNvSpPr txBox="1"/>
          <p:nvPr/>
        </p:nvSpPr>
        <p:spPr>
          <a:xfrm>
            <a:off x="1097275" y="1890100"/>
            <a:ext cx="4617600" cy="3263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500"/>
              </a:spcBef>
              <a:spcAft>
                <a:spcPts val="0"/>
              </a:spcAft>
              <a:buClr>
                <a:srgbClr val="000000"/>
              </a:buClr>
              <a:buSzPts val="1300"/>
              <a:buFont typeface="Arial"/>
              <a:buNone/>
            </a:pPr>
            <a:r>
              <a:rPr b="0" i="0" lang="de-DE" sz="1300" u="sng" cap="none" strike="noStrike">
                <a:solidFill>
                  <a:srgbClr val="374151"/>
                </a:solidFill>
                <a:latin typeface="Roboto"/>
                <a:ea typeface="Roboto"/>
                <a:cs typeface="Roboto"/>
                <a:sym typeface="Roboto"/>
              </a:rPr>
              <a:t>Stratejik ve Sürdürülebilir Kullanım</a:t>
            </a:r>
            <a:endParaRPr b="0" i="0" sz="1300" u="sng" cap="none" strike="noStrike">
              <a:solidFill>
                <a:srgbClr val="374151"/>
              </a:solidFill>
              <a:latin typeface="Roboto"/>
              <a:ea typeface="Roboto"/>
              <a:cs typeface="Roboto"/>
              <a:sym typeface="Roboto"/>
            </a:endParaRPr>
          </a:p>
          <a:p>
            <a:pPr indent="-311150" lvl="1" marL="914400" marR="0" rtl="0" algn="l">
              <a:lnSpc>
                <a:spcPct val="115000"/>
              </a:lnSpc>
              <a:spcBef>
                <a:spcPts val="1500"/>
              </a:spcBef>
              <a:spcAft>
                <a:spcPts val="0"/>
              </a:spcAft>
              <a:buClr>
                <a:srgbClr val="374151"/>
              </a:buClr>
              <a:buSzPts val="1300"/>
              <a:buFont typeface="Roboto"/>
              <a:buChar char="●"/>
            </a:pPr>
            <a:r>
              <a:rPr b="0" i="0" lang="de-DE" sz="1300" u="none" cap="none" strike="noStrike">
                <a:solidFill>
                  <a:srgbClr val="374151"/>
                </a:solidFill>
                <a:latin typeface="Roboto"/>
                <a:ea typeface="Roboto"/>
                <a:cs typeface="Roboto"/>
                <a:sym typeface="Roboto"/>
              </a:rPr>
              <a:t>Doğal Kaynak Yönetimi, toprak, su, hava, mineraller, ormanlar, balıkçılık ve biyolojik çeşitlilik gibi temel kaynakların akıllıca kullanılmasını içerir.</a:t>
            </a:r>
            <a:endParaRPr b="0" i="0" sz="1300" u="none" cap="none" strike="noStrike">
              <a:solidFill>
                <a:srgbClr val="374151"/>
              </a:solidFill>
              <a:latin typeface="Roboto"/>
              <a:ea typeface="Roboto"/>
              <a:cs typeface="Roboto"/>
              <a:sym typeface="Roboto"/>
            </a:endParaRPr>
          </a:p>
          <a:p>
            <a:pPr indent="0" lvl="0" marL="0" marR="0" rtl="0" algn="l">
              <a:lnSpc>
                <a:spcPct val="115000"/>
              </a:lnSpc>
              <a:spcBef>
                <a:spcPts val="1500"/>
              </a:spcBef>
              <a:spcAft>
                <a:spcPts val="0"/>
              </a:spcAft>
              <a:buClr>
                <a:srgbClr val="000000"/>
              </a:buClr>
              <a:buSzPts val="1300"/>
              <a:buFont typeface="Arial"/>
              <a:buNone/>
            </a:pPr>
            <a:r>
              <a:rPr b="0" i="0" lang="de-DE" sz="1300" u="sng" cap="none" strike="noStrike">
                <a:solidFill>
                  <a:srgbClr val="374151"/>
                </a:solidFill>
                <a:latin typeface="Roboto"/>
                <a:ea typeface="Roboto"/>
                <a:cs typeface="Roboto"/>
                <a:sym typeface="Roboto"/>
              </a:rPr>
              <a:t>Ekosistem Hizmetleri: İnsan Yaşamını İyileştirme</a:t>
            </a:r>
            <a:endParaRPr b="0" i="0" sz="1300" u="sng" cap="none" strike="noStrike">
              <a:solidFill>
                <a:srgbClr val="374151"/>
              </a:solidFill>
              <a:latin typeface="Roboto"/>
              <a:ea typeface="Roboto"/>
              <a:cs typeface="Roboto"/>
              <a:sym typeface="Roboto"/>
            </a:endParaRPr>
          </a:p>
          <a:p>
            <a:pPr indent="-311150" lvl="1" marL="914400" marR="0" rtl="0" algn="l">
              <a:lnSpc>
                <a:spcPct val="115000"/>
              </a:lnSpc>
              <a:spcBef>
                <a:spcPts val="1500"/>
              </a:spcBef>
              <a:spcAft>
                <a:spcPts val="0"/>
              </a:spcAft>
              <a:buClr>
                <a:srgbClr val="374151"/>
              </a:buClr>
              <a:buSzPts val="1300"/>
              <a:buFont typeface="Roboto"/>
              <a:buChar char="●"/>
            </a:pPr>
            <a:r>
              <a:rPr b="0" i="0" lang="de-DE" sz="1300" u="none" cap="none" strike="noStrike">
                <a:solidFill>
                  <a:srgbClr val="374151"/>
                </a:solidFill>
                <a:latin typeface="Roboto"/>
                <a:ea typeface="Roboto"/>
                <a:cs typeface="Roboto"/>
                <a:sym typeface="Roboto"/>
              </a:rPr>
              <a:t>Bu kaynaklar toplu olarak, insan yaşam kalitesine fayda sağlayan önemli ekosistem hizmetlerini sağlar.</a:t>
            </a:r>
            <a:endParaRPr b="0" i="0" sz="1300" u="none" cap="none" strike="noStrike">
              <a:solidFill>
                <a:srgbClr val="374151"/>
              </a:solidFill>
              <a:latin typeface="Roboto"/>
              <a:ea typeface="Roboto"/>
              <a:cs typeface="Roboto"/>
              <a:sym typeface="Roboto"/>
            </a:endParaRPr>
          </a:p>
          <a:p>
            <a:pPr indent="-311150" lvl="1" marL="914400" marR="0" rtl="0" algn="l">
              <a:lnSpc>
                <a:spcPct val="115000"/>
              </a:lnSpc>
              <a:spcBef>
                <a:spcPts val="0"/>
              </a:spcBef>
              <a:spcAft>
                <a:spcPts val="0"/>
              </a:spcAft>
              <a:buClr>
                <a:srgbClr val="374151"/>
              </a:buClr>
              <a:buSzPts val="1300"/>
              <a:buFont typeface="Roboto"/>
              <a:buChar char="●"/>
            </a:pPr>
            <a:r>
              <a:rPr b="0" i="0" lang="de-DE" sz="1300" u="none" cap="none" strike="noStrike">
                <a:solidFill>
                  <a:srgbClr val="374151"/>
                </a:solidFill>
                <a:latin typeface="Roboto"/>
                <a:ea typeface="Roboto"/>
                <a:cs typeface="Roboto"/>
                <a:sym typeface="Roboto"/>
              </a:rPr>
              <a:t>Hizmetler arasında toprak verimliliği, besin geri dönüşümü, hava ve su arıtma ve iklim dengesi yer alır.</a:t>
            </a:r>
            <a:endParaRPr b="0" i="0" sz="1300" u="none" cap="none" strike="noStrike">
              <a:solidFill>
                <a:srgbClr val="374151"/>
              </a:solidFill>
              <a:latin typeface="Roboto"/>
              <a:ea typeface="Roboto"/>
              <a:cs typeface="Roboto"/>
              <a:sym typeface="Roboto"/>
            </a:endParaRPr>
          </a:p>
        </p:txBody>
      </p:sp>
      <p:sp>
        <p:nvSpPr>
          <p:cNvPr id="293" name="Google Shape;293;p6"/>
          <p:cNvSpPr txBox="1"/>
          <p:nvPr/>
        </p:nvSpPr>
        <p:spPr>
          <a:xfrm>
            <a:off x="1097275" y="1248388"/>
            <a:ext cx="4271100" cy="64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1" i="0" lang="de-DE" sz="2100" u="none" cap="none" strike="noStrike">
                <a:solidFill>
                  <a:schemeClr val="accent1"/>
                </a:solidFill>
                <a:latin typeface="Calibri"/>
                <a:ea typeface="Calibri"/>
                <a:cs typeface="Calibri"/>
                <a:sym typeface="Calibri"/>
              </a:rPr>
              <a:t>Doğal kaynak Yönetimi</a:t>
            </a:r>
            <a:endParaRPr b="1" i="0" sz="2100" u="none" cap="none" strike="noStrike">
              <a:solidFill>
                <a:schemeClr val="accent1"/>
              </a:solidFill>
              <a:latin typeface="Calibri"/>
              <a:ea typeface="Calibri"/>
              <a:cs typeface="Calibri"/>
              <a:sym typeface="Calibri"/>
            </a:endParaRPr>
          </a:p>
        </p:txBody>
      </p:sp>
      <p:sp>
        <p:nvSpPr>
          <p:cNvPr id="294" name="Google Shape;294;p6"/>
          <p:cNvSpPr/>
          <p:nvPr/>
        </p:nvSpPr>
        <p:spPr>
          <a:xfrm>
            <a:off x="6000775" y="1890100"/>
            <a:ext cx="5879100" cy="31014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de-DE" sz="1800" u="none" cap="none" strike="noStrike">
                <a:solidFill>
                  <a:schemeClr val="accent1"/>
                </a:solidFill>
                <a:latin typeface="Calibri"/>
                <a:ea typeface="Calibri"/>
                <a:cs typeface="Calibri"/>
                <a:sym typeface="Calibri"/>
              </a:rPr>
              <a:t>Kaynak Tüketimiyle İlgili Zorluklar</a:t>
            </a:r>
            <a:endParaRPr b="0" i="0" sz="1800" u="none" cap="none" strike="noStrike">
              <a:solidFill>
                <a:srgbClr val="374151"/>
              </a:solidFill>
              <a:latin typeface="Roboto"/>
              <a:ea typeface="Roboto"/>
              <a:cs typeface="Roboto"/>
              <a:sym typeface="Roboto"/>
            </a:endParaRPr>
          </a:p>
          <a:p>
            <a:pPr indent="0" lvl="0" marL="0" marR="0" rtl="0" algn="l">
              <a:lnSpc>
                <a:spcPct val="100000"/>
              </a:lnSpc>
              <a:spcBef>
                <a:spcPts val="1500"/>
              </a:spcBef>
              <a:spcAft>
                <a:spcPts val="0"/>
              </a:spcAft>
              <a:buClr>
                <a:srgbClr val="000000"/>
              </a:buClr>
              <a:buSzPts val="1400"/>
              <a:buFont typeface="Arial"/>
              <a:buNone/>
            </a:pPr>
            <a:r>
              <a:rPr b="0" i="0" lang="de-DE" sz="1400" u="none" cap="none" strike="noStrike">
                <a:solidFill>
                  <a:srgbClr val="374151"/>
                </a:solidFill>
                <a:latin typeface="Roboto"/>
                <a:ea typeface="Roboto"/>
                <a:cs typeface="Roboto"/>
                <a:sym typeface="Roboto"/>
              </a:rPr>
              <a:t>Küresel Tüketim: </a:t>
            </a:r>
            <a:r>
              <a:rPr b="1" i="0" lang="de-DE" sz="1400" u="none" cap="none" strike="noStrike">
                <a:solidFill>
                  <a:srgbClr val="374151"/>
                </a:solidFill>
                <a:latin typeface="Roboto"/>
                <a:ea typeface="Roboto"/>
                <a:cs typeface="Roboto"/>
                <a:sym typeface="Roboto"/>
              </a:rPr>
              <a:t>Dengesizlik</a:t>
            </a:r>
            <a:endParaRPr b="1" i="0" sz="1400" u="none" cap="none" strike="noStrike">
              <a:solidFill>
                <a:srgbClr val="374151"/>
              </a:solidFill>
              <a:latin typeface="Roboto"/>
              <a:ea typeface="Roboto"/>
              <a:cs typeface="Roboto"/>
              <a:sym typeface="Roboto"/>
            </a:endParaRPr>
          </a:p>
          <a:p>
            <a:pPr indent="-304800" lvl="1" marL="914400" marR="0" rtl="0" algn="l">
              <a:lnSpc>
                <a:spcPct val="100000"/>
              </a:lnSpc>
              <a:spcBef>
                <a:spcPts val="1500"/>
              </a:spcBef>
              <a:spcAft>
                <a:spcPts val="0"/>
              </a:spcAft>
              <a:buClr>
                <a:srgbClr val="374151"/>
              </a:buClr>
              <a:buSzPts val="1200"/>
              <a:buFont typeface="Roboto"/>
              <a:buChar char="●"/>
            </a:pPr>
            <a:r>
              <a:rPr b="0" i="0" lang="de-DE" sz="1200" u="none" cap="none" strike="noStrike">
                <a:solidFill>
                  <a:srgbClr val="374151"/>
                </a:solidFill>
                <a:latin typeface="Roboto"/>
                <a:ea typeface="Roboto"/>
                <a:cs typeface="Roboto"/>
                <a:sym typeface="Roboto"/>
              </a:rPr>
              <a:t>Dünya nüfusunun </a:t>
            </a:r>
            <a:r>
              <a:rPr b="1" i="0" lang="de-DE" sz="1200" u="none" cap="none" strike="noStrike">
                <a:solidFill>
                  <a:srgbClr val="374151"/>
                </a:solidFill>
                <a:latin typeface="Roboto"/>
                <a:ea typeface="Roboto"/>
                <a:cs typeface="Roboto"/>
                <a:sym typeface="Roboto"/>
              </a:rPr>
              <a:t>%20'si küresel kaynakların %80'ini tüketmektedir </a:t>
            </a:r>
            <a:r>
              <a:rPr b="0" i="0" lang="de-DE" sz="1200" u="none" cap="none" strike="noStrike">
                <a:solidFill>
                  <a:srgbClr val="374151"/>
                </a:solidFill>
                <a:latin typeface="Roboto"/>
                <a:ea typeface="Roboto"/>
                <a:cs typeface="Roboto"/>
                <a:sym typeface="Roboto"/>
              </a:rPr>
              <a:t>(Ermakova vd., 2020).</a:t>
            </a:r>
            <a:endParaRPr b="0" i="0" sz="1200" u="none" cap="none" strike="noStrike">
              <a:solidFill>
                <a:srgbClr val="374151"/>
              </a:solidFill>
              <a:latin typeface="Roboto"/>
              <a:ea typeface="Roboto"/>
              <a:cs typeface="Roboto"/>
              <a:sym typeface="Roboto"/>
            </a:endParaRPr>
          </a:p>
          <a:p>
            <a:pPr indent="-304800" lvl="1" marL="914400" marR="0" rtl="0" algn="l">
              <a:lnSpc>
                <a:spcPct val="115000"/>
              </a:lnSpc>
              <a:spcBef>
                <a:spcPts val="1500"/>
              </a:spcBef>
              <a:spcAft>
                <a:spcPts val="0"/>
              </a:spcAft>
              <a:buClr>
                <a:srgbClr val="374151"/>
              </a:buClr>
              <a:buSzPts val="1200"/>
              <a:buFont typeface="Roboto"/>
              <a:buChar char="●"/>
            </a:pPr>
            <a:r>
              <a:rPr b="0" i="0" lang="de-DE" sz="1200" u="none" cap="none" strike="noStrike">
                <a:solidFill>
                  <a:srgbClr val="374151"/>
                </a:solidFill>
                <a:latin typeface="Roboto"/>
                <a:ea typeface="Roboto"/>
                <a:cs typeface="Roboto"/>
                <a:sym typeface="Roboto"/>
              </a:rPr>
              <a:t>Yaşam desteği, biyoçeşitlilik, sağlık, estetik, kültür ve miras için hayati öneme sahip benzersiz kaynaklar olan "kritik doğal sermaye"ye vurgu.</a:t>
            </a:r>
            <a:endParaRPr b="0" i="0" sz="1200" u="none" cap="none" strike="noStrike">
              <a:solidFill>
                <a:srgbClr val="374151"/>
              </a:solidFill>
              <a:latin typeface="Roboto"/>
              <a:ea typeface="Roboto"/>
              <a:cs typeface="Roboto"/>
              <a:sym typeface="Roboto"/>
            </a:endParaRPr>
          </a:p>
          <a:p>
            <a:pPr indent="0" lvl="0" marL="0" marR="0" rtl="0" algn="l">
              <a:lnSpc>
                <a:spcPct val="115000"/>
              </a:lnSpc>
              <a:spcBef>
                <a:spcPts val="1500"/>
              </a:spcBef>
              <a:spcAft>
                <a:spcPts val="0"/>
              </a:spcAft>
              <a:buClr>
                <a:srgbClr val="000000"/>
              </a:buClr>
              <a:buSzPts val="1400"/>
              <a:buFont typeface="Arial"/>
              <a:buNone/>
            </a:pPr>
            <a:r>
              <a:rPr b="0" i="0" lang="de-DE" sz="1400" u="none" cap="none" strike="noStrike">
                <a:solidFill>
                  <a:srgbClr val="374151"/>
                </a:solidFill>
                <a:latin typeface="Roboto"/>
                <a:ea typeface="Roboto"/>
                <a:cs typeface="Roboto"/>
                <a:sym typeface="Roboto"/>
              </a:rPr>
              <a:t>Tükenme ve Yenilik: </a:t>
            </a:r>
            <a:r>
              <a:rPr b="1" i="0" lang="de-DE" sz="1400" u="none" cap="none" strike="noStrike">
                <a:solidFill>
                  <a:srgbClr val="374151"/>
                </a:solidFill>
                <a:latin typeface="Roboto"/>
                <a:ea typeface="Roboto"/>
                <a:cs typeface="Roboto"/>
                <a:sym typeface="Roboto"/>
              </a:rPr>
              <a:t>Gereklilik</a:t>
            </a:r>
            <a:endParaRPr b="1" i="0" sz="1400" u="none" cap="none" strike="noStrike">
              <a:solidFill>
                <a:srgbClr val="374151"/>
              </a:solidFill>
              <a:latin typeface="Roboto"/>
              <a:ea typeface="Roboto"/>
              <a:cs typeface="Roboto"/>
              <a:sym typeface="Roboto"/>
            </a:endParaRPr>
          </a:p>
          <a:p>
            <a:pPr indent="-304800" lvl="1" marL="914400" marR="0" rtl="0" algn="l">
              <a:lnSpc>
                <a:spcPct val="115000"/>
              </a:lnSpc>
              <a:spcBef>
                <a:spcPts val="1500"/>
              </a:spcBef>
              <a:spcAft>
                <a:spcPts val="0"/>
              </a:spcAft>
              <a:buClr>
                <a:srgbClr val="374151"/>
              </a:buClr>
              <a:buSzPts val="1200"/>
              <a:buFont typeface="Roboto"/>
              <a:buChar char="●"/>
            </a:pPr>
            <a:r>
              <a:rPr b="0" i="0" lang="de-DE" sz="1200" u="none" cap="none" strike="noStrike">
                <a:solidFill>
                  <a:srgbClr val="374151"/>
                </a:solidFill>
                <a:latin typeface="Roboto"/>
                <a:ea typeface="Roboto"/>
                <a:cs typeface="Roboto"/>
                <a:sym typeface="Roboto"/>
              </a:rPr>
              <a:t>Kaynakların giderek tükenmesi, özellikle ulaşılması zor kaynakların etkin kullanımına yönelik yenilikçi yaklaşımları gerektirmektedir.</a:t>
            </a:r>
            <a:endParaRPr b="0" i="0" sz="1200" u="none" cap="none" strike="noStrike">
              <a:solidFill>
                <a:srgbClr val="374151"/>
              </a:solidFill>
              <a:latin typeface="Roboto"/>
              <a:ea typeface="Roboto"/>
              <a:cs typeface="Roboto"/>
              <a:sym typeface="Roboto"/>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g1ee4f95c8f2_0_493"/>
          <p:cNvSpPr txBox="1"/>
          <p:nvPr>
            <p:ph type="title"/>
          </p:nvPr>
        </p:nvSpPr>
        <p:spPr>
          <a:xfrm>
            <a:off x="1097275" y="406900"/>
            <a:ext cx="9625200" cy="823800"/>
          </a:xfrm>
          <a:prstGeom prst="rect">
            <a:avLst/>
          </a:prstGeom>
          <a:noFill/>
          <a:ln>
            <a:noFill/>
          </a:ln>
        </p:spPr>
        <p:txBody>
          <a:bodyPr anchorCtr="0" anchor="b" bIns="45700" lIns="91425" spcFirstLastPara="1" rIns="91425" wrap="square" tIns="45700">
            <a:normAutofit fontScale="90000"/>
          </a:bodyPr>
          <a:lstStyle/>
          <a:p>
            <a:pPr indent="0" lvl="0" marL="0" rtl="0" algn="just">
              <a:lnSpc>
                <a:spcPct val="150000"/>
              </a:lnSpc>
              <a:spcBef>
                <a:spcPts val="600"/>
              </a:spcBef>
              <a:spcAft>
                <a:spcPts val="600"/>
              </a:spcAft>
              <a:buSzPct val="68493"/>
              <a:buNone/>
            </a:pPr>
            <a:r>
              <a:rPr b="1" lang="de-DE" sz="2920">
                <a:solidFill>
                  <a:srgbClr val="3F762A"/>
                </a:solidFill>
                <a:latin typeface="Calibri"/>
                <a:ea typeface="Calibri"/>
                <a:cs typeface="Calibri"/>
                <a:sym typeface="Calibri"/>
              </a:rPr>
              <a:t>Sürdürülebilirlik ve yeşil girişimcilik için inovasyona giriş</a:t>
            </a:r>
            <a:endParaRPr b="1" sz="2920">
              <a:solidFill>
                <a:srgbClr val="3F762A"/>
              </a:solidFill>
              <a:latin typeface="Calibri"/>
              <a:ea typeface="Calibri"/>
              <a:cs typeface="Calibri"/>
              <a:sym typeface="Calibri"/>
            </a:endParaRPr>
          </a:p>
        </p:txBody>
      </p:sp>
      <p:sp>
        <p:nvSpPr>
          <p:cNvPr id="301" name="Google Shape;301;g1ee4f95c8f2_0_493"/>
          <p:cNvSpPr txBox="1"/>
          <p:nvPr/>
        </p:nvSpPr>
        <p:spPr>
          <a:xfrm>
            <a:off x="1283275" y="1890100"/>
            <a:ext cx="4717500" cy="3101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800"/>
              <a:buFont typeface="Arial"/>
              <a:buNone/>
            </a:pPr>
            <a:r>
              <a:rPr b="1" i="0" lang="de-DE" sz="1800" u="none" cap="none" strike="noStrike">
                <a:solidFill>
                  <a:schemeClr val="accent1"/>
                </a:solidFill>
                <a:latin typeface="Calibri"/>
                <a:ea typeface="Calibri"/>
                <a:cs typeface="Calibri"/>
                <a:sym typeface="Calibri"/>
              </a:rPr>
              <a:t>Girişimcilik ve İnovasyon:</a:t>
            </a:r>
            <a:endParaRPr b="0" i="0" sz="1200" u="none" cap="none" strike="noStrike">
              <a:solidFill>
                <a:srgbClr val="374151"/>
              </a:solidFill>
              <a:latin typeface="Roboto"/>
              <a:ea typeface="Roboto"/>
              <a:cs typeface="Roboto"/>
              <a:sym typeface="Roboto"/>
            </a:endParaRPr>
          </a:p>
          <a:p>
            <a:pPr indent="-311150" lvl="1" marL="914400" marR="0" rtl="0" algn="l">
              <a:lnSpc>
                <a:spcPct val="115000"/>
              </a:lnSpc>
              <a:spcBef>
                <a:spcPts val="0"/>
              </a:spcBef>
              <a:spcAft>
                <a:spcPts val="0"/>
              </a:spcAft>
              <a:buClr>
                <a:srgbClr val="374151"/>
              </a:buClr>
              <a:buSzPts val="1300"/>
              <a:buFont typeface="Roboto"/>
              <a:buChar char="●"/>
            </a:pPr>
            <a:r>
              <a:rPr b="0" i="0" lang="de-DE" sz="1300" u="none" cap="none" strike="noStrike">
                <a:solidFill>
                  <a:srgbClr val="374151"/>
                </a:solidFill>
                <a:latin typeface="Roboto"/>
                <a:ea typeface="Roboto"/>
                <a:cs typeface="Roboto"/>
                <a:sym typeface="Roboto"/>
              </a:rPr>
              <a:t>Girişimcilik sürekli yeniliğe dayanır.</a:t>
            </a:r>
            <a:endParaRPr b="0" i="0" sz="1300" u="none" cap="none" strike="noStrike">
              <a:solidFill>
                <a:srgbClr val="374151"/>
              </a:solidFill>
              <a:latin typeface="Roboto"/>
              <a:ea typeface="Roboto"/>
              <a:cs typeface="Roboto"/>
              <a:sym typeface="Roboto"/>
            </a:endParaRPr>
          </a:p>
          <a:p>
            <a:pPr indent="-311150" lvl="1" marL="914400" marR="0" rtl="0" algn="l">
              <a:lnSpc>
                <a:spcPct val="115000"/>
              </a:lnSpc>
              <a:spcBef>
                <a:spcPts val="0"/>
              </a:spcBef>
              <a:spcAft>
                <a:spcPts val="0"/>
              </a:spcAft>
              <a:buClr>
                <a:srgbClr val="374151"/>
              </a:buClr>
              <a:buSzPts val="1300"/>
              <a:buFont typeface="Roboto"/>
              <a:buChar char="●"/>
            </a:pPr>
            <a:r>
              <a:rPr b="0" i="0" lang="de-DE" sz="1300" u="none" cap="none" strike="noStrike">
                <a:solidFill>
                  <a:srgbClr val="374151"/>
                </a:solidFill>
                <a:latin typeface="Roboto"/>
                <a:ea typeface="Roboto"/>
                <a:cs typeface="Roboto"/>
                <a:sym typeface="Roboto"/>
              </a:rPr>
              <a:t>Ekonomik döngüler kalkınmaya doğru yönlenmeyi gerektirir.</a:t>
            </a:r>
            <a:endParaRPr b="0" i="0" sz="1300" u="none" cap="none" strike="noStrike">
              <a:solidFill>
                <a:srgbClr val="374151"/>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800"/>
              <a:buFont typeface="Arial"/>
              <a:buNone/>
            </a:pPr>
            <a:r>
              <a:rPr b="1" i="0" lang="de-DE" sz="1800" u="none" cap="none" strike="noStrike">
                <a:solidFill>
                  <a:schemeClr val="accent1"/>
                </a:solidFill>
                <a:latin typeface="Calibri"/>
                <a:ea typeface="Calibri"/>
                <a:cs typeface="Calibri"/>
                <a:sym typeface="Calibri"/>
              </a:rPr>
              <a:t>Yeniliğin Evrimi:</a:t>
            </a:r>
            <a:endParaRPr b="0" i="0" sz="1200" u="none" cap="none" strike="noStrike">
              <a:solidFill>
                <a:srgbClr val="374151"/>
              </a:solidFill>
              <a:latin typeface="Roboto"/>
              <a:ea typeface="Roboto"/>
              <a:cs typeface="Roboto"/>
              <a:sym typeface="Roboto"/>
            </a:endParaRPr>
          </a:p>
          <a:p>
            <a:pPr indent="-311150" lvl="1" marL="914400" marR="0" rtl="0" algn="l">
              <a:lnSpc>
                <a:spcPct val="115000"/>
              </a:lnSpc>
              <a:spcBef>
                <a:spcPts val="0"/>
              </a:spcBef>
              <a:spcAft>
                <a:spcPts val="0"/>
              </a:spcAft>
              <a:buClr>
                <a:srgbClr val="374151"/>
              </a:buClr>
              <a:buSzPts val="1300"/>
              <a:buFont typeface="Roboto"/>
              <a:buChar char="●"/>
            </a:pPr>
            <a:r>
              <a:rPr b="0" i="0" lang="de-DE" sz="1300" u="none" cap="none" strike="noStrike">
                <a:solidFill>
                  <a:srgbClr val="374151"/>
                </a:solidFill>
                <a:latin typeface="Roboto"/>
                <a:ea typeface="Roboto"/>
                <a:cs typeface="Roboto"/>
                <a:sym typeface="Roboto"/>
              </a:rPr>
              <a:t>Geleneksel olarak inovasyon müşteri memnuniyetini ve finansal başarıyı hedefliyordu.</a:t>
            </a:r>
            <a:endParaRPr b="0" i="0" sz="1300" u="none" cap="none" strike="noStrike">
              <a:solidFill>
                <a:srgbClr val="374151"/>
              </a:solidFill>
              <a:latin typeface="Roboto"/>
              <a:ea typeface="Roboto"/>
              <a:cs typeface="Roboto"/>
              <a:sym typeface="Roboto"/>
            </a:endParaRPr>
          </a:p>
          <a:p>
            <a:pPr indent="-311150" lvl="1" marL="914400" marR="0" rtl="0" algn="l">
              <a:lnSpc>
                <a:spcPct val="115000"/>
              </a:lnSpc>
              <a:spcBef>
                <a:spcPts val="0"/>
              </a:spcBef>
              <a:spcAft>
                <a:spcPts val="0"/>
              </a:spcAft>
              <a:buClr>
                <a:srgbClr val="374151"/>
              </a:buClr>
              <a:buSzPts val="1300"/>
              <a:buFont typeface="Roboto"/>
              <a:buChar char="●"/>
            </a:pPr>
            <a:r>
              <a:rPr b="0" i="0" lang="de-DE" sz="1300" u="none" cap="none" strike="noStrike">
                <a:solidFill>
                  <a:srgbClr val="374151"/>
                </a:solidFill>
                <a:latin typeface="Roboto"/>
                <a:ea typeface="Roboto"/>
                <a:cs typeface="Roboto"/>
                <a:sym typeface="Roboto"/>
              </a:rPr>
              <a:t>Çağdaş perspektifler sosyal ve çevresel hususları içerir.</a:t>
            </a:r>
            <a:endParaRPr b="0" i="0" sz="1300" u="none" cap="none" strike="noStrike">
              <a:solidFill>
                <a:srgbClr val="374151"/>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800"/>
              <a:buFont typeface="Arial"/>
              <a:buNone/>
            </a:pPr>
            <a:r>
              <a:rPr b="1" i="0" lang="de-DE" sz="1800" u="none" cap="none" strike="noStrike">
                <a:solidFill>
                  <a:schemeClr val="accent1"/>
                </a:solidFill>
                <a:latin typeface="Calibri"/>
                <a:ea typeface="Calibri"/>
                <a:cs typeface="Calibri"/>
                <a:sym typeface="Calibri"/>
              </a:rPr>
              <a:t>Sorumluluk ve Farkındalık:</a:t>
            </a:r>
            <a:endParaRPr b="0" i="0" sz="1200" u="none" cap="none" strike="noStrike">
              <a:solidFill>
                <a:srgbClr val="374151"/>
              </a:solidFill>
              <a:latin typeface="Roboto"/>
              <a:ea typeface="Roboto"/>
              <a:cs typeface="Roboto"/>
              <a:sym typeface="Roboto"/>
            </a:endParaRPr>
          </a:p>
          <a:p>
            <a:pPr indent="-304800" lvl="1" marL="914400" marR="0" rtl="0" algn="l">
              <a:lnSpc>
                <a:spcPct val="115000"/>
              </a:lnSpc>
              <a:spcBef>
                <a:spcPts val="0"/>
              </a:spcBef>
              <a:spcAft>
                <a:spcPts val="0"/>
              </a:spcAft>
              <a:buClr>
                <a:srgbClr val="374151"/>
              </a:buClr>
              <a:buSzPts val="1200"/>
              <a:buFont typeface="Roboto"/>
              <a:buChar char="●"/>
            </a:pPr>
            <a:r>
              <a:rPr b="0" i="0" lang="de-DE" sz="1200" u="none" cap="none" strike="noStrike">
                <a:solidFill>
                  <a:srgbClr val="374151"/>
                </a:solidFill>
                <a:latin typeface="Roboto"/>
                <a:ea typeface="Roboto"/>
                <a:cs typeface="Roboto"/>
                <a:sym typeface="Roboto"/>
              </a:rPr>
              <a:t>Girişimciler artık sosyo-çevresel etkiyi dikkate alıyor.</a:t>
            </a:r>
            <a:endParaRPr b="0" i="0" sz="1200" u="none" cap="none" strike="noStrike">
              <a:solidFill>
                <a:srgbClr val="374151"/>
              </a:solidFill>
              <a:latin typeface="Roboto"/>
              <a:ea typeface="Roboto"/>
              <a:cs typeface="Roboto"/>
              <a:sym typeface="Roboto"/>
            </a:endParaRPr>
          </a:p>
          <a:p>
            <a:pPr indent="-304800" lvl="1" marL="914400" marR="0" rtl="0" algn="l">
              <a:lnSpc>
                <a:spcPct val="115000"/>
              </a:lnSpc>
              <a:spcBef>
                <a:spcPts val="0"/>
              </a:spcBef>
              <a:spcAft>
                <a:spcPts val="0"/>
              </a:spcAft>
              <a:buClr>
                <a:srgbClr val="374151"/>
              </a:buClr>
              <a:buSzPts val="1200"/>
              <a:buFont typeface="Roboto"/>
              <a:buChar char="●"/>
            </a:pPr>
            <a:r>
              <a:rPr b="0" i="0" lang="de-DE" sz="1200" u="none" cap="none" strike="noStrike">
                <a:solidFill>
                  <a:srgbClr val="374151"/>
                </a:solidFill>
                <a:latin typeface="Roboto"/>
                <a:ea typeface="Roboto"/>
                <a:cs typeface="Roboto"/>
                <a:sym typeface="Roboto"/>
              </a:rPr>
              <a:t>Mevzuat kurallarına bağlılık ve tüketici farkındalığı çok önemlidir.</a:t>
            </a:r>
            <a:endParaRPr b="0" i="0" sz="2000" u="none" cap="none" strike="noStrike">
              <a:solidFill>
                <a:srgbClr val="3F3F3F"/>
              </a:solidFill>
              <a:latin typeface="Calibri"/>
              <a:ea typeface="Calibri"/>
              <a:cs typeface="Calibri"/>
              <a:sym typeface="Calibri"/>
            </a:endParaRPr>
          </a:p>
        </p:txBody>
      </p:sp>
      <p:sp>
        <p:nvSpPr>
          <p:cNvPr id="302" name="Google Shape;302;g1ee4f95c8f2_0_493"/>
          <p:cNvSpPr/>
          <p:nvPr/>
        </p:nvSpPr>
        <p:spPr>
          <a:xfrm>
            <a:off x="6000775" y="1890100"/>
            <a:ext cx="5088300" cy="24465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800"/>
              <a:buFont typeface="Arial"/>
              <a:buNone/>
            </a:pPr>
            <a:r>
              <a:rPr b="1" i="0" lang="de-DE" sz="1800" u="none" cap="none" strike="noStrike">
                <a:solidFill>
                  <a:schemeClr val="accent1"/>
                </a:solidFill>
                <a:latin typeface="Calibri"/>
                <a:ea typeface="Calibri"/>
                <a:cs typeface="Calibri"/>
                <a:sym typeface="Calibri"/>
              </a:rPr>
              <a:t>Yeşil İnovasyon:</a:t>
            </a:r>
            <a:endParaRPr b="1" i="0" sz="1800" u="none" cap="none" strike="noStrike">
              <a:solidFill>
                <a:schemeClr val="accent1"/>
              </a:solidFill>
              <a:latin typeface="Calibri"/>
              <a:ea typeface="Calibri"/>
              <a:cs typeface="Calibri"/>
              <a:sym typeface="Calibri"/>
            </a:endParaRPr>
          </a:p>
          <a:p>
            <a:pPr indent="-304800" lvl="1" marL="914400" marR="0" rtl="0" algn="l">
              <a:lnSpc>
                <a:spcPct val="115000"/>
              </a:lnSpc>
              <a:spcBef>
                <a:spcPts val="0"/>
              </a:spcBef>
              <a:spcAft>
                <a:spcPts val="0"/>
              </a:spcAft>
              <a:buClr>
                <a:srgbClr val="374151"/>
              </a:buClr>
              <a:buSzPts val="1200"/>
              <a:buFont typeface="Roboto"/>
              <a:buChar char="●"/>
            </a:pPr>
            <a:r>
              <a:rPr b="0" i="0" lang="de-DE" sz="1200" u="none" cap="none" strike="noStrike">
                <a:solidFill>
                  <a:srgbClr val="374151"/>
                </a:solidFill>
                <a:latin typeface="Roboto"/>
                <a:ea typeface="Roboto"/>
                <a:cs typeface="Roboto"/>
                <a:sym typeface="Roboto"/>
              </a:rPr>
              <a:t>Eko-inovasyon çevresel etkiyi en aza indirir.</a:t>
            </a:r>
            <a:endParaRPr b="0" i="0" sz="1200" u="none" cap="none" strike="noStrike">
              <a:solidFill>
                <a:srgbClr val="374151"/>
              </a:solidFill>
              <a:latin typeface="Roboto"/>
              <a:ea typeface="Roboto"/>
              <a:cs typeface="Roboto"/>
              <a:sym typeface="Roboto"/>
            </a:endParaRPr>
          </a:p>
          <a:p>
            <a:pPr indent="-304800" lvl="1" marL="914400" marR="0" rtl="0" algn="l">
              <a:lnSpc>
                <a:spcPct val="115000"/>
              </a:lnSpc>
              <a:spcBef>
                <a:spcPts val="0"/>
              </a:spcBef>
              <a:spcAft>
                <a:spcPts val="0"/>
              </a:spcAft>
              <a:buClr>
                <a:srgbClr val="374151"/>
              </a:buClr>
              <a:buSzPts val="1200"/>
              <a:buFont typeface="Roboto"/>
              <a:buChar char="●"/>
            </a:pPr>
            <a:r>
              <a:rPr b="0" i="0" lang="de-DE" sz="1200" u="none" cap="none" strike="noStrike">
                <a:solidFill>
                  <a:srgbClr val="374151"/>
                </a:solidFill>
                <a:latin typeface="Roboto"/>
                <a:ea typeface="Roboto"/>
                <a:cs typeface="Roboto"/>
                <a:sym typeface="Roboto"/>
              </a:rPr>
              <a:t>Sürdürülebilir kalkınma için yeni teknolojilerden, hizmetlerden ve süreçlerden yararlanır.</a:t>
            </a:r>
            <a:endParaRPr b="0" i="0" sz="1200" u="none" cap="none" strike="noStrike">
              <a:solidFill>
                <a:srgbClr val="374151"/>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800"/>
              <a:buFont typeface="Arial"/>
              <a:buNone/>
            </a:pPr>
            <a:r>
              <a:rPr b="1" i="0" lang="de-DE" sz="1800" u="none" cap="none" strike="noStrike">
                <a:solidFill>
                  <a:schemeClr val="accent1"/>
                </a:solidFill>
                <a:latin typeface="Calibri"/>
                <a:ea typeface="Calibri"/>
                <a:cs typeface="Calibri"/>
                <a:sym typeface="Calibri"/>
              </a:rPr>
              <a:t>Alternatiflerle Karşıtlık:</a:t>
            </a:r>
            <a:endParaRPr b="0" i="0" sz="1200" u="none" cap="none" strike="noStrike">
              <a:solidFill>
                <a:srgbClr val="374151"/>
              </a:solidFill>
              <a:latin typeface="Roboto"/>
              <a:ea typeface="Roboto"/>
              <a:cs typeface="Roboto"/>
              <a:sym typeface="Roboto"/>
            </a:endParaRPr>
          </a:p>
          <a:p>
            <a:pPr indent="-304800" lvl="1" marL="914400" marR="0" rtl="0" algn="l">
              <a:lnSpc>
                <a:spcPct val="115000"/>
              </a:lnSpc>
              <a:spcBef>
                <a:spcPts val="0"/>
              </a:spcBef>
              <a:spcAft>
                <a:spcPts val="0"/>
              </a:spcAft>
              <a:buClr>
                <a:srgbClr val="374151"/>
              </a:buClr>
              <a:buSzPts val="1200"/>
              <a:buFont typeface="Roboto"/>
              <a:buChar char="●"/>
            </a:pPr>
            <a:r>
              <a:rPr b="0" i="0" lang="de-DE" sz="1200" u="none" cap="none" strike="noStrike">
                <a:solidFill>
                  <a:srgbClr val="374151"/>
                </a:solidFill>
                <a:latin typeface="Roboto"/>
                <a:ea typeface="Roboto"/>
                <a:cs typeface="Roboto"/>
                <a:sym typeface="Roboto"/>
              </a:rPr>
              <a:t>Yeşil inovasyon diğer potansiyel alternatiflerden öne çıkıyor.</a:t>
            </a:r>
            <a:endParaRPr b="0" i="0" sz="1200" u="none" cap="none" strike="noStrike">
              <a:solidFill>
                <a:srgbClr val="374151"/>
              </a:solidFill>
              <a:latin typeface="Roboto"/>
              <a:ea typeface="Roboto"/>
              <a:cs typeface="Roboto"/>
              <a:sym typeface="Roboto"/>
            </a:endParaRPr>
          </a:p>
          <a:p>
            <a:pPr indent="-304800" lvl="1" marL="914400" marR="0" rtl="0" algn="l">
              <a:lnSpc>
                <a:spcPct val="115000"/>
              </a:lnSpc>
              <a:spcBef>
                <a:spcPts val="0"/>
              </a:spcBef>
              <a:spcAft>
                <a:spcPts val="0"/>
              </a:spcAft>
              <a:buClr>
                <a:srgbClr val="374151"/>
              </a:buClr>
              <a:buSzPts val="1200"/>
              <a:buFont typeface="Roboto"/>
              <a:buChar char="●"/>
            </a:pPr>
            <a:r>
              <a:rPr b="0" i="0" lang="de-DE" sz="1200" u="none" cap="none" strike="noStrike">
                <a:solidFill>
                  <a:srgbClr val="374151"/>
                </a:solidFill>
                <a:latin typeface="Roboto"/>
                <a:ea typeface="Roboto"/>
                <a:cs typeface="Roboto"/>
                <a:sym typeface="Roboto"/>
              </a:rPr>
              <a:t>Kaynakların korunmasında rol oynar ve ekonomik büyüme fırsatları sunar.</a:t>
            </a:r>
            <a:endParaRPr b="0" i="0" sz="1400" u="none" cap="none" strike="noStrike">
              <a:solidFill>
                <a:srgbClr val="374151"/>
              </a:solidFill>
              <a:latin typeface="Roboto"/>
              <a:ea typeface="Roboto"/>
              <a:cs typeface="Roboto"/>
              <a:sym typeface="Roboto"/>
            </a:endParaRPr>
          </a:p>
        </p:txBody>
      </p:sp>
      <p:pic>
        <p:nvPicPr>
          <p:cNvPr id="303" name="Google Shape;303;g1ee4f95c8f2_0_493"/>
          <p:cNvPicPr preferRelativeResize="0"/>
          <p:nvPr/>
        </p:nvPicPr>
        <p:blipFill rotWithShape="1">
          <a:blip r:embed="rId3">
            <a:alphaModFix/>
          </a:blip>
          <a:srcRect b="0" l="0" r="0" t="78654"/>
          <a:stretch/>
        </p:blipFill>
        <p:spPr>
          <a:xfrm>
            <a:off x="5795200" y="4511925"/>
            <a:ext cx="5388500" cy="11501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g2ac3774a334_0_5"/>
          <p:cNvSpPr txBox="1"/>
          <p:nvPr>
            <p:ph type="title"/>
          </p:nvPr>
        </p:nvSpPr>
        <p:spPr>
          <a:xfrm>
            <a:off x="1097275" y="406900"/>
            <a:ext cx="9625200" cy="823800"/>
          </a:xfrm>
          <a:prstGeom prst="rect">
            <a:avLst/>
          </a:prstGeom>
          <a:noFill/>
          <a:ln>
            <a:noFill/>
          </a:ln>
        </p:spPr>
        <p:txBody>
          <a:bodyPr anchorCtr="0" anchor="b" bIns="45700" lIns="91425" spcFirstLastPara="1" rIns="91425" wrap="square" tIns="45700">
            <a:normAutofit fontScale="90000"/>
          </a:bodyPr>
          <a:lstStyle/>
          <a:p>
            <a:pPr indent="0" lvl="0" marL="0" rtl="0" algn="just">
              <a:lnSpc>
                <a:spcPct val="150000"/>
              </a:lnSpc>
              <a:spcBef>
                <a:spcPts val="600"/>
              </a:spcBef>
              <a:spcAft>
                <a:spcPts val="600"/>
              </a:spcAft>
              <a:buSzPct val="68493"/>
              <a:buNone/>
            </a:pPr>
            <a:r>
              <a:rPr lang="de-DE" sz="2920">
                <a:solidFill>
                  <a:srgbClr val="3F762A"/>
                </a:solidFill>
              </a:rPr>
              <a:t>Bir şirkette yeşil girişimci nasıl olunur ve doğal kaynaklar nasıl sürdürülebilir bir şekilde yönetilir?</a:t>
            </a:r>
            <a:endParaRPr b="1" sz="2920">
              <a:solidFill>
                <a:srgbClr val="3F762A"/>
              </a:solidFill>
              <a:latin typeface="Calibri"/>
              <a:ea typeface="Calibri"/>
              <a:cs typeface="Calibri"/>
              <a:sym typeface="Calibri"/>
            </a:endParaRPr>
          </a:p>
        </p:txBody>
      </p:sp>
      <p:grpSp>
        <p:nvGrpSpPr>
          <p:cNvPr id="310" name="Google Shape;310;g2ac3774a334_0_5"/>
          <p:cNvGrpSpPr/>
          <p:nvPr/>
        </p:nvGrpSpPr>
        <p:grpSpPr>
          <a:xfrm>
            <a:off x="1684375" y="1154501"/>
            <a:ext cx="4039070" cy="4748560"/>
            <a:chOff x="1118217" y="217253"/>
            <a:chExt cx="2090833" cy="4142872"/>
          </a:xfrm>
        </p:grpSpPr>
        <p:sp>
          <p:nvSpPr>
            <p:cNvPr id="311" name="Google Shape;311;g2ac3774a334_0_5"/>
            <p:cNvSpPr/>
            <p:nvPr/>
          </p:nvSpPr>
          <p:spPr>
            <a:xfrm>
              <a:off x="1178650" y="283725"/>
              <a:ext cx="2030400" cy="4076400"/>
            </a:xfrm>
            <a:prstGeom prst="rect">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g2ac3774a334_0_5"/>
            <p:cNvSpPr/>
            <p:nvPr/>
          </p:nvSpPr>
          <p:spPr>
            <a:xfrm>
              <a:off x="1118217" y="341751"/>
              <a:ext cx="2048100" cy="1860000"/>
            </a:xfrm>
            <a:prstGeom prst="rect">
              <a:avLst/>
            </a:prstGeom>
            <a:solidFill>
              <a:srgbClr val="FFFFFF"/>
            </a:solidFill>
            <a:ln cap="flat" cmpd="sng" w="19050">
              <a:solidFill>
                <a:srgbClr val="1D7E75"/>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g2ac3774a334_0_5"/>
            <p:cNvSpPr/>
            <p:nvPr/>
          </p:nvSpPr>
          <p:spPr>
            <a:xfrm>
              <a:off x="1233913" y="952181"/>
              <a:ext cx="1815000" cy="1344000"/>
            </a:xfrm>
            <a:prstGeom prst="rect">
              <a:avLst/>
            </a:prstGeom>
            <a:noFill/>
            <a:ln>
              <a:noFill/>
            </a:ln>
          </p:spPr>
          <p:txBody>
            <a:bodyPr anchorCtr="0" anchor="t" bIns="121900" lIns="121900" spcFirstLastPara="1" rIns="121900" wrap="square" tIns="121900">
              <a:noAutofit/>
            </a:bodyPr>
            <a:lstStyle/>
            <a:p>
              <a:pPr indent="-304800" lvl="0" marL="457200" marR="0" rtl="0" algn="l">
                <a:lnSpc>
                  <a:spcPct val="115000"/>
                </a:lnSpc>
                <a:spcBef>
                  <a:spcPts val="0"/>
                </a:spcBef>
                <a:spcAft>
                  <a:spcPts val="0"/>
                </a:spcAft>
                <a:buClr>
                  <a:srgbClr val="374151"/>
                </a:buClr>
                <a:buSzPts val="1200"/>
                <a:buFont typeface="Roboto"/>
                <a:buAutoNum type="arabicPeriod"/>
              </a:pPr>
              <a:r>
                <a:rPr b="0" i="0" lang="de-DE" sz="1200" u="none" cap="none" strike="noStrike">
                  <a:solidFill>
                    <a:srgbClr val="374151"/>
                  </a:solidFill>
                  <a:latin typeface="Roboto"/>
                  <a:ea typeface="Roboto"/>
                  <a:cs typeface="Roboto"/>
                  <a:sym typeface="Roboto"/>
                </a:rPr>
                <a:t>İş Hedefiniz Olarak Sürdürülebilirlik</a:t>
              </a:r>
              <a:endParaRPr b="0" i="0" sz="1200" u="none" cap="none" strike="noStrike">
                <a:solidFill>
                  <a:srgbClr val="374151"/>
                </a:solidFill>
                <a:latin typeface="Roboto"/>
                <a:ea typeface="Roboto"/>
                <a:cs typeface="Roboto"/>
                <a:sym typeface="Roboto"/>
              </a:endParaRPr>
            </a:p>
            <a:p>
              <a:pPr indent="-304800" lvl="0" marL="457200" marR="0" rtl="0" algn="l">
                <a:lnSpc>
                  <a:spcPct val="115000"/>
                </a:lnSpc>
                <a:spcBef>
                  <a:spcPts val="0"/>
                </a:spcBef>
                <a:spcAft>
                  <a:spcPts val="0"/>
                </a:spcAft>
                <a:buClr>
                  <a:srgbClr val="374151"/>
                </a:buClr>
                <a:buSzPts val="1200"/>
                <a:buFont typeface="Roboto"/>
                <a:buAutoNum type="arabicPeriod"/>
              </a:pPr>
              <a:r>
                <a:rPr b="0" i="0" lang="de-DE" sz="1200" u="none" cap="none" strike="noStrike">
                  <a:solidFill>
                    <a:srgbClr val="374151"/>
                  </a:solidFill>
                  <a:latin typeface="Roboto"/>
                  <a:ea typeface="Roboto"/>
                  <a:cs typeface="Roboto"/>
                  <a:sym typeface="Roboto"/>
                </a:rPr>
                <a:t>Yeşil Bir Ürün veya Hizmet Yaratın</a:t>
              </a:r>
              <a:endParaRPr b="0" i="0" sz="1200" u="none" cap="none" strike="noStrike">
                <a:solidFill>
                  <a:srgbClr val="374151"/>
                </a:solidFill>
                <a:latin typeface="Roboto"/>
                <a:ea typeface="Roboto"/>
                <a:cs typeface="Roboto"/>
                <a:sym typeface="Roboto"/>
              </a:endParaRPr>
            </a:p>
            <a:p>
              <a:pPr indent="-304800" lvl="0" marL="457200" marR="0" rtl="0" algn="l">
                <a:lnSpc>
                  <a:spcPct val="115000"/>
                </a:lnSpc>
                <a:spcBef>
                  <a:spcPts val="0"/>
                </a:spcBef>
                <a:spcAft>
                  <a:spcPts val="0"/>
                </a:spcAft>
                <a:buClr>
                  <a:srgbClr val="374151"/>
                </a:buClr>
                <a:buSzPts val="1200"/>
                <a:buFont typeface="Roboto"/>
                <a:buAutoNum type="arabicPeriod"/>
              </a:pPr>
              <a:r>
                <a:rPr b="0" i="0" lang="de-DE" sz="1200" u="none" cap="none" strike="noStrike">
                  <a:solidFill>
                    <a:srgbClr val="374151"/>
                  </a:solidFill>
                  <a:latin typeface="Roboto"/>
                  <a:ea typeface="Roboto"/>
                  <a:cs typeface="Roboto"/>
                  <a:sym typeface="Roboto"/>
                </a:rPr>
                <a:t>Yeşil depolama, nakliye ve atık yönetimi</a:t>
              </a:r>
              <a:endParaRPr b="0" i="0" sz="1200" u="none" cap="none" strike="noStrike">
                <a:solidFill>
                  <a:srgbClr val="374151"/>
                </a:solidFill>
                <a:latin typeface="Roboto"/>
                <a:ea typeface="Roboto"/>
                <a:cs typeface="Roboto"/>
                <a:sym typeface="Roboto"/>
              </a:endParaRPr>
            </a:p>
            <a:p>
              <a:pPr indent="-304800" lvl="0" marL="457200" marR="0" rtl="0" algn="l">
                <a:lnSpc>
                  <a:spcPct val="115000"/>
                </a:lnSpc>
                <a:spcBef>
                  <a:spcPts val="0"/>
                </a:spcBef>
                <a:spcAft>
                  <a:spcPts val="0"/>
                </a:spcAft>
                <a:buClr>
                  <a:srgbClr val="374151"/>
                </a:buClr>
                <a:buSzPts val="1200"/>
                <a:buFont typeface="Roboto"/>
                <a:buAutoNum type="arabicPeriod"/>
              </a:pPr>
              <a:r>
                <a:rPr b="0" i="0" lang="de-DE" sz="1200" u="none" cap="none" strike="noStrike">
                  <a:solidFill>
                    <a:srgbClr val="374151"/>
                  </a:solidFill>
                  <a:latin typeface="Roboto"/>
                  <a:ea typeface="Roboto"/>
                  <a:cs typeface="Roboto"/>
                  <a:sym typeface="Roboto"/>
                </a:rPr>
                <a:t>Yeşil Arka Ofis</a:t>
              </a:r>
              <a:endParaRPr b="0" i="0" sz="1200" u="none" cap="none" strike="noStrike">
                <a:solidFill>
                  <a:srgbClr val="374151"/>
                </a:solidFill>
                <a:latin typeface="Roboto"/>
                <a:ea typeface="Roboto"/>
                <a:cs typeface="Roboto"/>
                <a:sym typeface="Roboto"/>
              </a:endParaRPr>
            </a:p>
            <a:p>
              <a:pPr indent="-304800" lvl="0" marL="457200" marR="0" rtl="0" algn="l">
                <a:lnSpc>
                  <a:spcPct val="115000"/>
                </a:lnSpc>
                <a:spcBef>
                  <a:spcPts val="0"/>
                </a:spcBef>
                <a:spcAft>
                  <a:spcPts val="0"/>
                </a:spcAft>
                <a:buClr>
                  <a:srgbClr val="374151"/>
                </a:buClr>
                <a:buSzPts val="1200"/>
                <a:buFont typeface="Roboto"/>
                <a:buAutoNum type="arabicPeriod"/>
              </a:pPr>
              <a:r>
                <a:rPr b="0" i="0" lang="de-DE" sz="1200" u="none" cap="none" strike="noStrike">
                  <a:solidFill>
                    <a:srgbClr val="374151"/>
                  </a:solidFill>
                  <a:latin typeface="Roboto"/>
                  <a:ea typeface="Roboto"/>
                  <a:cs typeface="Roboto"/>
                  <a:sym typeface="Roboto"/>
                </a:rPr>
                <a:t>Bağış Yapın veya Doğaya Dönüşün</a:t>
              </a:r>
              <a:endParaRPr b="0" i="0" sz="1200" u="none" cap="none" strike="noStrike">
                <a:solidFill>
                  <a:srgbClr val="374151"/>
                </a:solidFill>
                <a:latin typeface="Roboto"/>
                <a:ea typeface="Roboto"/>
                <a:cs typeface="Roboto"/>
                <a:sym typeface="Roboto"/>
              </a:endParaRPr>
            </a:p>
            <a:p>
              <a:pPr indent="0" lvl="0" marL="0" marR="0" rtl="0" algn="l">
                <a:lnSpc>
                  <a:spcPct val="115000"/>
                </a:lnSpc>
                <a:spcBef>
                  <a:spcPts val="1500"/>
                </a:spcBef>
                <a:spcAft>
                  <a:spcPts val="0"/>
                </a:spcAft>
                <a:buClr>
                  <a:srgbClr val="000000"/>
                </a:buClr>
                <a:buSzPts val="1100"/>
                <a:buFont typeface="Arial"/>
                <a:buNone/>
              </a:pPr>
              <a:r>
                <a:t/>
              </a:r>
              <a:endParaRPr b="0" i="0" sz="1100" u="none" cap="none" strike="noStrike">
                <a:solidFill>
                  <a:srgbClr val="1D7E75"/>
                </a:solidFill>
                <a:latin typeface="Roboto"/>
                <a:ea typeface="Roboto"/>
                <a:cs typeface="Roboto"/>
                <a:sym typeface="Roboto"/>
              </a:endParaRPr>
            </a:p>
          </p:txBody>
        </p:sp>
        <p:sp>
          <p:nvSpPr>
            <p:cNvPr id="314" name="Google Shape;314;g2ac3774a334_0_5"/>
            <p:cNvSpPr/>
            <p:nvPr/>
          </p:nvSpPr>
          <p:spPr>
            <a:xfrm>
              <a:off x="1225918" y="217253"/>
              <a:ext cx="1815000" cy="8679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1400"/>
                </a:spcBef>
                <a:spcAft>
                  <a:spcPts val="400"/>
                </a:spcAft>
                <a:buClr>
                  <a:srgbClr val="000000"/>
                </a:buClr>
                <a:buSzPts val="1800"/>
                <a:buFont typeface="Arial"/>
                <a:buNone/>
              </a:pPr>
              <a:r>
                <a:rPr b="1" i="0" lang="de-DE" sz="1800" u="none" cap="none" strike="noStrike">
                  <a:solidFill>
                    <a:schemeClr val="accent1"/>
                  </a:solidFill>
                  <a:latin typeface="Calibri"/>
                  <a:ea typeface="Calibri"/>
                  <a:cs typeface="Calibri"/>
                  <a:sym typeface="Calibri"/>
                </a:rPr>
                <a:t>Sürdürülebilirliği Başlangıçtan itibaren Birleştirin</a:t>
              </a:r>
              <a:endParaRPr b="1" i="0" sz="5300" u="none" cap="none" strike="noStrike">
                <a:solidFill>
                  <a:srgbClr val="1D7E75"/>
                </a:solidFill>
                <a:latin typeface="Roboto"/>
                <a:ea typeface="Roboto"/>
                <a:cs typeface="Roboto"/>
                <a:sym typeface="Roboto"/>
              </a:endParaRPr>
            </a:p>
          </p:txBody>
        </p:sp>
        <p:sp>
          <p:nvSpPr>
            <p:cNvPr id="315" name="Google Shape;315;g2ac3774a334_0_5"/>
            <p:cNvSpPr/>
            <p:nvPr/>
          </p:nvSpPr>
          <p:spPr>
            <a:xfrm rot="5400000">
              <a:off x="1967218" y="2204467"/>
              <a:ext cx="332400" cy="249900"/>
            </a:xfrm>
            <a:prstGeom prst="rightArrow">
              <a:avLst>
                <a:gd fmla="val 34239" name="adj1"/>
                <a:gd fmla="val 57035" name="adj2"/>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16" name="Google Shape;316;g2ac3774a334_0_5"/>
          <p:cNvGrpSpPr/>
          <p:nvPr/>
        </p:nvGrpSpPr>
        <p:grpSpPr>
          <a:xfrm>
            <a:off x="6408275" y="1230700"/>
            <a:ext cx="4185621" cy="4672370"/>
            <a:chOff x="1118226" y="283725"/>
            <a:chExt cx="2090824" cy="4076400"/>
          </a:xfrm>
        </p:grpSpPr>
        <p:sp>
          <p:nvSpPr>
            <p:cNvPr id="317" name="Google Shape;317;g2ac3774a334_0_5"/>
            <p:cNvSpPr/>
            <p:nvPr/>
          </p:nvSpPr>
          <p:spPr>
            <a:xfrm>
              <a:off x="1178650" y="283725"/>
              <a:ext cx="2030400" cy="4076400"/>
            </a:xfrm>
            <a:prstGeom prst="rect">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g2ac3774a334_0_5"/>
            <p:cNvSpPr/>
            <p:nvPr/>
          </p:nvSpPr>
          <p:spPr>
            <a:xfrm>
              <a:off x="1118226" y="341743"/>
              <a:ext cx="2048100" cy="2056200"/>
            </a:xfrm>
            <a:prstGeom prst="rect">
              <a:avLst/>
            </a:prstGeom>
            <a:solidFill>
              <a:srgbClr val="FFFFFF"/>
            </a:solidFill>
            <a:ln cap="flat" cmpd="sng" w="19050">
              <a:solidFill>
                <a:srgbClr val="1D7E75"/>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g2ac3774a334_0_5"/>
            <p:cNvSpPr/>
            <p:nvPr/>
          </p:nvSpPr>
          <p:spPr>
            <a:xfrm>
              <a:off x="1233928" y="919196"/>
              <a:ext cx="1914900" cy="1421100"/>
            </a:xfrm>
            <a:prstGeom prst="rect">
              <a:avLst/>
            </a:prstGeom>
            <a:noFill/>
            <a:ln>
              <a:noFill/>
            </a:ln>
          </p:spPr>
          <p:txBody>
            <a:bodyPr anchorCtr="0" anchor="t" bIns="121900" lIns="121900" spcFirstLastPara="1" rIns="121900" wrap="square" tIns="121900">
              <a:noAutofit/>
            </a:bodyPr>
            <a:lstStyle/>
            <a:p>
              <a:pPr indent="-304800" lvl="0" marL="457200" marR="0" rtl="0" algn="l">
                <a:lnSpc>
                  <a:spcPct val="115000"/>
                </a:lnSpc>
                <a:spcBef>
                  <a:spcPts val="0"/>
                </a:spcBef>
                <a:spcAft>
                  <a:spcPts val="0"/>
                </a:spcAft>
                <a:buClr>
                  <a:srgbClr val="374151"/>
                </a:buClr>
                <a:buSzPts val="1200"/>
                <a:buFont typeface="Roboto"/>
                <a:buAutoNum type="arabicPeriod"/>
              </a:pPr>
              <a:r>
                <a:rPr b="0" i="0" lang="de-DE" sz="1200" u="none" cap="none" strike="noStrike">
                  <a:solidFill>
                    <a:srgbClr val="374151"/>
                  </a:solidFill>
                  <a:latin typeface="Roboto"/>
                  <a:ea typeface="Roboto"/>
                  <a:cs typeface="Roboto"/>
                  <a:sym typeface="Roboto"/>
                </a:rPr>
                <a:t>Şirketinizin Ne Kadar Sürdürülebilir Olduğunu Değerlendirin</a:t>
              </a:r>
              <a:endParaRPr b="0" i="0" sz="1200" u="none" cap="none" strike="noStrike">
                <a:solidFill>
                  <a:srgbClr val="374151"/>
                </a:solidFill>
                <a:latin typeface="Roboto"/>
                <a:ea typeface="Roboto"/>
                <a:cs typeface="Roboto"/>
                <a:sym typeface="Roboto"/>
              </a:endParaRPr>
            </a:p>
            <a:p>
              <a:pPr indent="-304800" lvl="0" marL="457200" marR="0" rtl="0" algn="l">
                <a:lnSpc>
                  <a:spcPct val="115000"/>
                </a:lnSpc>
                <a:spcBef>
                  <a:spcPts val="0"/>
                </a:spcBef>
                <a:spcAft>
                  <a:spcPts val="0"/>
                </a:spcAft>
                <a:buClr>
                  <a:srgbClr val="374151"/>
                </a:buClr>
                <a:buSzPts val="1200"/>
                <a:buFont typeface="Roboto"/>
                <a:buAutoNum type="arabicPeriod"/>
              </a:pPr>
              <a:r>
                <a:rPr b="0" i="0" lang="de-DE" sz="1200" u="none" cap="none" strike="noStrike">
                  <a:solidFill>
                    <a:srgbClr val="374151"/>
                  </a:solidFill>
                  <a:latin typeface="Roboto"/>
                  <a:ea typeface="Roboto"/>
                  <a:cs typeface="Roboto"/>
                  <a:sym typeface="Roboto"/>
                </a:rPr>
                <a:t>Yeşil Eylem Planı Geliştirin</a:t>
              </a:r>
              <a:endParaRPr b="0" i="0" sz="1200" u="none" cap="none" strike="noStrike">
                <a:solidFill>
                  <a:srgbClr val="374151"/>
                </a:solidFill>
                <a:latin typeface="Roboto"/>
                <a:ea typeface="Roboto"/>
                <a:cs typeface="Roboto"/>
                <a:sym typeface="Roboto"/>
              </a:endParaRPr>
            </a:p>
            <a:p>
              <a:pPr indent="-304800" lvl="0" marL="457200" marR="0" rtl="0" algn="l">
                <a:lnSpc>
                  <a:spcPct val="115000"/>
                </a:lnSpc>
                <a:spcBef>
                  <a:spcPts val="0"/>
                </a:spcBef>
                <a:spcAft>
                  <a:spcPts val="0"/>
                </a:spcAft>
                <a:buClr>
                  <a:srgbClr val="374151"/>
                </a:buClr>
                <a:buSzPts val="1200"/>
                <a:buFont typeface="Roboto"/>
                <a:buAutoNum type="arabicPeriod"/>
              </a:pPr>
              <a:r>
                <a:rPr b="0" i="0" lang="de-DE" sz="1200" u="none" cap="none" strike="noStrike">
                  <a:solidFill>
                    <a:srgbClr val="374151"/>
                  </a:solidFill>
                  <a:latin typeface="Roboto"/>
                  <a:ea typeface="Roboto"/>
                  <a:cs typeface="Roboto"/>
                  <a:sym typeface="Roboto"/>
                </a:rPr>
                <a:t>Adım adım</a:t>
              </a:r>
              <a:endParaRPr b="0" i="0" sz="1200" u="none" cap="none" strike="noStrike">
                <a:solidFill>
                  <a:srgbClr val="374151"/>
                </a:solidFill>
                <a:latin typeface="Roboto"/>
                <a:ea typeface="Roboto"/>
                <a:cs typeface="Roboto"/>
                <a:sym typeface="Roboto"/>
              </a:endParaRPr>
            </a:p>
            <a:p>
              <a:pPr indent="-304800" lvl="0" marL="457200" marR="0" rtl="0" algn="l">
                <a:lnSpc>
                  <a:spcPct val="115000"/>
                </a:lnSpc>
                <a:spcBef>
                  <a:spcPts val="0"/>
                </a:spcBef>
                <a:spcAft>
                  <a:spcPts val="0"/>
                </a:spcAft>
                <a:buClr>
                  <a:srgbClr val="374151"/>
                </a:buClr>
                <a:buSzPts val="1200"/>
                <a:buFont typeface="Roboto"/>
                <a:buAutoNum type="arabicPeriod"/>
              </a:pPr>
              <a:r>
                <a:rPr b="0" i="0" lang="de-DE" sz="1200" u="none" cap="none" strike="noStrike">
                  <a:solidFill>
                    <a:srgbClr val="374151"/>
                  </a:solidFill>
                  <a:latin typeface="Roboto"/>
                  <a:ea typeface="Roboto"/>
                  <a:cs typeface="Roboto"/>
                  <a:sym typeface="Roboto"/>
                </a:rPr>
                <a:t>Çalışanlarınızı dahil edin</a:t>
              </a:r>
              <a:endParaRPr b="0" i="0" sz="1200" u="none" cap="none" strike="noStrike">
                <a:solidFill>
                  <a:srgbClr val="374151"/>
                </a:solidFill>
                <a:latin typeface="Roboto"/>
                <a:ea typeface="Roboto"/>
                <a:cs typeface="Roboto"/>
                <a:sym typeface="Roboto"/>
              </a:endParaRPr>
            </a:p>
            <a:p>
              <a:pPr indent="-304800" lvl="0" marL="457200" marR="0" rtl="0" algn="l">
                <a:lnSpc>
                  <a:spcPct val="115000"/>
                </a:lnSpc>
                <a:spcBef>
                  <a:spcPts val="0"/>
                </a:spcBef>
                <a:spcAft>
                  <a:spcPts val="0"/>
                </a:spcAft>
                <a:buClr>
                  <a:srgbClr val="374151"/>
                </a:buClr>
                <a:buSzPts val="1200"/>
                <a:buFont typeface="Roboto"/>
                <a:buAutoNum type="arabicPeriod"/>
              </a:pPr>
              <a:r>
                <a:rPr b="0" i="0" lang="de-DE" sz="1200" u="none" cap="none" strike="noStrike">
                  <a:solidFill>
                    <a:srgbClr val="374151"/>
                  </a:solidFill>
                  <a:latin typeface="Roboto"/>
                  <a:ea typeface="Roboto"/>
                  <a:cs typeface="Roboto"/>
                  <a:sym typeface="Roboto"/>
                </a:rPr>
                <a:t>Güvenilir bir Sürdürülebilir İşletme Sertifikasyonuna Sahip Olun</a:t>
              </a:r>
              <a:endParaRPr b="0" i="0" sz="1200" u="none" cap="none" strike="noStrike">
                <a:solidFill>
                  <a:srgbClr val="374151"/>
                </a:solidFill>
                <a:latin typeface="Roboto"/>
                <a:ea typeface="Roboto"/>
                <a:cs typeface="Roboto"/>
                <a:sym typeface="Roboto"/>
              </a:endParaRPr>
            </a:p>
            <a:p>
              <a:pPr indent="-304800" lvl="0" marL="457200" marR="0" rtl="0" algn="l">
                <a:lnSpc>
                  <a:spcPct val="115000"/>
                </a:lnSpc>
                <a:spcBef>
                  <a:spcPts val="0"/>
                </a:spcBef>
                <a:spcAft>
                  <a:spcPts val="0"/>
                </a:spcAft>
                <a:buClr>
                  <a:srgbClr val="374151"/>
                </a:buClr>
                <a:buSzPts val="1200"/>
                <a:buFont typeface="Roboto"/>
                <a:buAutoNum type="arabicPeriod"/>
              </a:pPr>
              <a:r>
                <a:rPr b="0" i="0" lang="de-DE" sz="1200" u="none" cap="none" strike="noStrike">
                  <a:solidFill>
                    <a:srgbClr val="374151"/>
                  </a:solidFill>
                  <a:latin typeface="Roboto"/>
                  <a:ea typeface="Roboto"/>
                  <a:cs typeface="Roboto"/>
                  <a:sym typeface="Roboto"/>
                </a:rPr>
                <a:t>Vazgeçme</a:t>
              </a:r>
              <a:endParaRPr b="0" i="0" sz="1200" u="none" cap="none" strike="noStrike">
                <a:solidFill>
                  <a:srgbClr val="374151"/>
                </a:solidFill>
                <a:latin typeface="Roboto"/>
                <a:ea typeface="Roboto"/>
                <a:cs typeface="Roboto"/>
                <a:sym typeface="Roboto"/>
              </a:endParaRPr>
            </a:p>
          </p:txBody>
        </p:sp>
        <p:sp>
          <p:nvSpPr>
            <p:cNvPr id="320" name="Google Shape;320;g2ac3774a334_0_5"/>
            <p:cNvSpPr/>
            <p:nvPr/>
          </p:nvSpPr>
          <p:spPr>
            <a:xfrm rot="5400000">
              <a:off x="1938878" y="2390194"/>
              <a:ext cx="389100" cy="278100"/>
            </a:xfrm>
            <a:prstGeom prst="rightArrow">
              <a:avLst>
                <a:gd fmla="val 34239" name="adj1"/>
                <a:gd fmla="val 57035" name="adj2"/>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g2ac3774a334_0_5"/>
            <p:cNvSpPr/>
            <p:nvPr/>
          </p:nvSpPr>
          <p:spPr>
            <a:xfrm>
              <a:off x="1118226" y="2681759"/>
              <a:ext cx="2090700" cy="1522800"/>
            </a:xfrm>
            <a:prstGeom prst="rect">
              <a:avLst/>
            </a:prstGeom>
            <a:noFill/>
            <a:ln>
              <a:noFill/>
            </a:ln>
          </p:spPr>
          <p:txBody>
            <a:bodyPr anchorCtr="0" anchor="t" bIns="121900" lIns="121900" spcFirstLastPara="1" rIns="121900" wrap="square" tIns="121900">
              <a:noAutofit/>
            </a:bodyPr>
            <a:lstStyle/>
            <a:p>
              <a:pPr indent="-374650" lvl="0" marL="609600" marR="0" rtl="0" algn="l">
                <a:lnSpc>
                  <a:spcPct val="115000"/>
                </a:lnSpc>
                <a:spcBef>
                  <a:spcPts val="0"/>
                </a:spcBef>
                <a:spcAft>
                  <a:spcPts val="0"/>
                </a:spcAft>
                <a:buClr>
                  <a:srgbClr val="FFFFFF"/>
                </a:buClr>
                <a:buSzPts val="1100"/>
                <a:buFont typeface="Roboto"/>
                <a:buChar char="➔"/>
              </a:pPr>
              <a:r>
                <a:rPr b="0" i="0" lang="de-DE" sz="1100" u="none" cap="none" strike="noStrike">
                  <a:solidFill>
                    <a:srgbClr val="FFFFFF"/>
                  </a:solidFill>
                  <a:latin typeface="Roboto"/>
                  <a:ea typeface="Roboto"/>
                  <a:cs typeface="Roboto"/>
                  <a:sym typeface="Roboto"/>
                </a:rPr>
                <a:t>Mevcut sürdürülebilirlik uygulamalarınızın kapsamlı bir denetimini yapın</a:t>
              </a:r>
              <a:endParaRPr b="0" i="0" sz="1100" u="none" cap="none" strike="noStrike">
                <a:solidFill>
                  <a:srgbClr val="FFFFFF"/>
                </a:solidFill>
                <a:latin typeface="Roboto"/>
                <a:ea typeface="Roboto"/>
                <a:cs typeface="Roboto"/>
                <a:sym typeface="Roboto"/>
              </a:endParaRPr>
            </a:p>
            <a:p>
              <a:pPr indent="-374650" lvl="0" marL="609600" marR="0" rtl="0" algn="l">
                <a:lnSpc>
                  <a:spcPct val="115000"/>
                </a:lnSpc>
                <a:spcBef>
                  <a:spcPts val="0"/>
                </a:spcBef>
                <a:spcAft>
                  <a:spcPts val="0"/>
                </a:spcAft>
                <a:buClr>
                  <a:srgbClr val="FFFFFF"/>
                </a:buClr>
                <a:buSzPts val="1100"/>
                <a:buFont typeface="Roboto"/>
                <a:buChar char="➔"/>
              </a:pPr>
              <a:r>
                <a:rPr b="0" i="0" lang="de-DE" sz="1100" u="none" cap="none" strike="noStrike">
                  <a:solidFill>
                    <a:srgbClr val="FFFFFF"/>
                  </a:solidFill>
                  <a:latin typeface="Roboto"/>
                  <a:ea typeface="Roboto"/>
                  <a:cs typeface="Roboto"/>
                  <a:sym typeface="Roboto"/>
                </a:rPr>
                <a:t>Sürdürülebilirlik için zamana bağlı hedefleri olan resmi bir plan oluşturun</a:t>
              </a:r>
              <a:endParaRPr b="0" i="0" sz="1100" u="none" cap="none" strike="noStrike">
                <a:solidFill>
                  <a:srgbClr val="FFFFFF"/>
                </a:solidFill>
                <a:latin typeface="Roboto"/>
                <a:ea typeface="Roboto"/>
                <a:cs typeface="Roboto"/>
                <a:sym typeface="Roboto"/>
              </a:endParaRPr>
            </a:p>
            <a:p>
              <a:pPr indent="-374650" lvl="0" marL="609600" marR="0" rtl="0" algn="l">
                <a:lnSpc>
                  <a:spcPct val="115000"/>
                </a:lnSpc>
                <a:spcBef>
                  <a:spcPts val="0"/>
                </a:spcBef>
                <a:spcAft>
                  <a:spcPts val="0"/>
                </a:spcAft>
                <a:buClr>
                  <a:srgbClr val="FFFFFF"/>
                </a:buClr>
                <a:buSzPts val="1100"/>
                <a:buFont typeface="Roboto"/>
                <a:buChar char="➔"/>
              </a:pPr>
              <a:r>
                <a:rPr b="0" i="0" lang="de-DE" sz="1100" u="none" cap="none" strike="noStrike">
                  <a:solidFill>
                    <a:srgbClr val="FFFFFF"/>
                  </a:solidFill>
                  <a:latin typeface="Roboto"/>
                  <a:ea typeface="Roboto"/>
                  <a:cs typeface="Roboto"/>
                  <a:sym typeface="Roboto"/>
                </a:rPr>
                <a:t>Erken çabalardan öğrenin</a:t>
              </a:r>
              <a:endParaRPr b="0" i="0" sz="1100" u="none" cap="none" strike="noStrike">
                <a:solidFill>
                  <a:srgbClr val="FFFFFF"/>
                </a:solidFill>
                <a:latin typeface="Roboto"/>
                <a:ea typeface="Roboto"/>
                <a:cs typeface="Roboto"/>
                <a:sym typeface="Roboto"/>
              </a:endParaRPr>
            </a:p>
            <a:p>
              <a:pPr indent="-374650" lvl="0" marL="609600" marR="0" rtl="0" algn="l">
                <a:lnSpc>
                  <a:spcPct val="115000"/>
                </a:lnSpc>
                <a:spcBef>
                  <a:spcPts val="0"/>
                </a:spcBef>
                <a:spcAft>
                  <a:spcPts val="0"/>
                </a:spcAft>
                <a:buClr>
                  <a:srgbClr val="FFFFFF"/>
                </a:buClr>
                <a:buSzPts val="1100"/>
                <a:buFont typeface="Roboto"/>
                <a:buChar char="➔"/>
              </a:pPr>
              <a:r>
                <a:rPr b="0" i="0" lang="de-DE" sz="1100" u="none" cap="none" strike="noStrike">
                  <a:solidFill>
                    <a:schemeClr val="lt1"/>
                  </a:solidFill>
                  <a:latin typeface="Roboto"/>
                  <a:ea typeface="Roboto"/>
                  <a:cs typeface="Roboto"/>
                  <a:sym typeface="Roboto"/>
                </a:rPr>
                <a:t>Çalışanlarınızı </a:t>
              </a:r>
              <a:endParaRPr b="0" i="0" sz="1100" u="none" cap="none" strike="noStrike">
                <a:solidFill>
                  <a:schemeClr val="lt1"/>
                </a:solidFill>
                <a:latin typeface="Roboto"/>
                <a:ea typeface="Roboto"/>
                <a:cs typeface="Roboto"/>
                <a:sym typeface="Roboto"/>
              </a:endParaRPr>
            </a:p>
            <a:p>
              <a:pPr indent="-374650" lvl="0" marL="609600" marR="0" rtl="0" algn="l">
                <a:lnSpc>
                  <a:spcPct val="115000"/>
                </a:lnSpc>
                <a:spcBef>
                  <a:spcPts val="0"/>
                </a:spcBef>
                <a:spcAft>
                  <a:spcPts val="0"/>
                </a:spcAft>
                <a:buClr>
                  <a:schemeClr val="lt1"/>
                </a:buClr>
                <a:buSzPts val="1100"/>
                <a:buFont typeface="Roboto"/>
                <a:buChar char="➔"/>
              </a:pPr>
              <a:r>
                <a:rPr b="0" i="0" lang="de-DE" sz="1100" u="none" cap="none" strike="noStrike">
                  <a:solidFill>
                    <a:schemeClr val="lt1"/>
                  </a:solidFill>
                  <a:latin typeface="Roboto"/>
                  <a:ea typeface="Roboto"/>
                  <a:cs typeface="Roboto"/>
                  <a:sym typeface="Roboto"/>
                </a:rPr>
                <a:t>Devam eden bağlılığı sağlamak için sertifikaları kullanın.</a:t>
              </a:r>
              <a:endParaRPr b="0" i="0" sz="1100" u="none" cap="none" strike="noStrike">
                <a:solidFill>
                  <a:schemeClr val="lt1"/>
                </a:solidFill>
                <a:latin typeface="Roboto"/>
                <a:ea typeface="Roboto"/>
                <a:cs typeface="Roboto"/>
                <a:sym typeface="Roboto"/>
              </a:endParaRPr>
            </a:p>
            <a:p>
              <a:pPr indent="-374650" lvl="0" marL="609600" marR="0" rtl="0" algn="l">
                <a:lnSpc>
                  <a:spcPct val="115000"/>
                </a:lnSpc>
                <a:spcBef>
                  <a:spcPts val="0"/>
                </a:spcBef>
                <a:spcAft>
                  <a:spcPts val="0"/>
                </a:spcAft>
                <a:buClr>
                  <a:schemeClr val="lt1"/>
                </a:buClr>
                <a:buSzPts val="1100"/>
                <a:buFont typeface="Roboto"/>
                <a:buChar char="➔"/>
              </a:pPr>
              <a:r>
                <a:rPr b="0" i="0" lang="de-DE" sz="1100" u="none" cap="none" strike="noStrike">
                  <a:solidFill>
                    <a:schemeClr val="lt1"/>
                  </a:solidFill>
                  <a:latin typeface="Roboto"/>
                  <a:ea typeface="Roboto"/>
                  <a:cs typeface="Roboto"/>
                  <a:sym typeface="Roboto"/>
                </a:rPr>
                <a:t>Sürdürülebilir uygulamalar sürekli çaba gerektirir; eylemleriniz küçük görünse bile fark yaratır</a:t>
              </a:r>
              <a:endParaRPr b="0" i="0" sz="1100" u="none" cap="none" strike="noStrike">
                <a:solidFill>
                  <a:schemeClr val="lt1"/>
                </a:solidFill>
                <a:latin typeface="Roboto"/>
                <a:ea typeface="Roboto"/>
                <a:cs typeface="Roboto"/>
                <a:sym typeface="Roboto"/>
              </a:endParaRPr>
            </a:p>
          </p:txBody>
        </p:sp>
        <p:sp>
          <p:nvSpPr>
            <p:cNvPr id="322" name="Google Shape;322;g2ac3774a334_0_5"/>
            <p:cNvSpPr/>
            <p:nvPr/>
          </p:nvSpPr>
          <p:spPr>
            <a:xfrm>
              <a:off x="1256132" y="377172"/>
              <a:ext cx="1815000" cy="6750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800"/>
                <a:buFont typeface="Arial"/>
                <a:buNone/>
              </a:pPr>
              <a:r>
                <a:rPr b="1" i="0" lang="de-DE" sz="1800" u="none" cap="none" strike="noStrike">
                  <a:solidFill>
                    <a:schemeClr val="accent1"/>
                  </a:solidFill>
                  <a:latin typeface="Calibri"/>
                  <a:ea typeface="Calibri"/>
                  <a:cs typeface="Calibri"/>
                  <a:sym typeface="Calibri"/>
                </a:rPr>
                <a:t>Şirketinizi Yeşil Bir İşletmeye Dönüştürün</a:t>
              </a:r>
              <a:endParaRPr b="1" i="0" sz="5300" u="none" cap="none" strike="noStrike">
                <a:solidFill>
                  <a:srgbClr val="1D7E75"/>
                </a:solidFill>
                <a:latin typeface="Roboto"/>
                <a:ea typeface="Roboto"/>
                <a:cs typeface="Roboto"/>
                <a:sym typeface="Roboto"/>
              </a:endParaRPr>
            </a:p>
          </p:txBody>
        </p:sp>
      </p:grpSp>
      <p:sp>
        <p:nvSpPr>
          <p:cNvPr id="323" name="Google Shape;323;g2ac3774a334_0_5"/>
          <p:cNvSpPr/>
          <p:nvPr/>
        </p:nvSpPr>
        <p:spPr>
          <a:xfrm>
            <a:off x="1824800" y="3831175"/>
            <a:ext cx="3898800" cy="1919400"/>
          </a:xfrm>
          <a:prstGeom prst="rect">
            <a:avLst/>
          </a:prstGeom>
          <a:noFill/>
          <a:ln>
            <a:noFill/>
          </a:ln>
        </p:spPr>
        <p:txBody>
          <a:bodyPr anchorCtr="0" anchor="t" bIns="121900" lIns="121900" spcFirstLastPara="1" rIns="121900" wrap="square" tIns="121900">
            <a:noAutofit/>
          </a:bodyPr>
          <a:lstStyle/>
          <a:p>
            <a:pPr indent="-269999" lvl="0" marL="269999" marR="0" rtl="0" algn="l">
              <a:lnSpc>
                <a:spcPct val="115000"/>
              </a:lnSpc>
              <a:spcBef>
                <a:spcPts val="0"/>
              </a:spcBef>
              <a:spcAft>
                <a:spcPts val="0"/>
              </a:spcAft>
              <a:buClr>
                <a:srgbClr val="FFFFFF"/>
              </a:buClr>
              <a:buSzPts val="1100"/>
              <a:buFont typeface="Roboto"/>
              <a:buChar char="➔"/>
            </a:pPr>
            <a:r>
              <a:rPr b="1" i="0" lang="de-DE" sz="1100" u="none" cap="none" strike="noStrike">
                <a:solidFill>
                  <a:srgbClr val="FFFFFF"/>
                </a:solidFill>
                <a:latin typeface="Roboto"/>
                <a:ea typeface="Roboto"/>
                <a:cs typeface="Roboto"/>
                <a:sym typeface="Roboto"/>
              </a:rPr>
              <a:t>yaratıcı </a:t>
            </a:r>
            <a:r>
              <a:rPr b="0" i="0" lang="de-DE" sz="1100" u="none" cap="none" strike="noStrike">
                <a:solidFill>
                  <a:srgbClr val="FFFFFF"/>
                </a:solidFill>
                <a:latin typeface="Roboto"/>
                <a:ea typeface="Roboto"/>
                <a:cs typeface="Roboto"/>
                <a:sym typeface="Roboto"/>
              </a:rPr>
              <a:t>olmakla ilgili !</a:t>
            </a:r>
            <a:endParaRPr b="0" i="0" sz="1100" u="none" cap="none" strike="noStrike">
              <a:solidFill>
                <a:srgbClr val="FFFFFF"/>
              </a:solidFill>
              <a:latin typeface="Roboto"/>
              <a:ea typeface="Roboto"/>
              <a:cs typeface="Roboto"/>
              <a:sym typeface="Roboto"/>
            </a:endParaRPr>
          </a:p>
          <a:p>
            <a:pPr indent="-269999" lvl="0" marL="269999" marR="0" rtl="0" algn="l">
              <a:lnSpc>
                <a:spcPct val="115000"/>
              </a:lnSpc>
              <a:spcBef>
                <a:spcPts val="0"/>
              </a:spcBef>
              <a:spcAft>
                <a:spcPts val="0"/>
              </a:spcAft>
              <a:buClr>
                <a:srgbClr val="FFFFFF"/>
              </a:buClr>
              <a:buSzPts val="1100"/>
              <a:buFont typeface="Roboto"/>
              <a:buChar char="➔"/>
            </a:pPr>
            <a:r>
              <a:rPr b="0" i="0" lang="de-DE" sz="1100" u="none" cap="none" strike="noStrike">
                <a:solidFill>
                  <a:srgbClr val="FFFFFF"/>
                </a:solidFill>
                <a:latin typeface="Roboto"/>
                <a:ea typeface="Roboto"/>
                <a:cs typeface="Roboto"/>
                <a:sym typeface="Roboto"/>
              </a:rPr>
              <a:t>Kârlı olduğu kadar çevre dostu da olabilecek </a:t>
            </a:r>
            <a:endParaRPr b="0" i="0" sz="1100" u="none" cap="none" strike="noStrike">
              <a:solidFill>
                <a:srgbClr val="FFFFFF"/>
              </a:solidFill>
              <a:latin typeface="Roboto"/>
              <a:ea typeface="Roboto"/>
              <a:cs typeface="Roboto"/>
              <a:sym typeface="Roboto"/>
            </a:endParaRPr>
          </a:p>
          <a:p>
            <a:pPr indent="-269999" lvl="0" marL="269999" marR="0" rtl="0" algn="l">
              <a:lnSpc>
                <a:spcPct val="115000"/>
              </a:lnSpc>
              <a:spcBef>
                <a:spcPts val="0"/>
              </a:spcBef>
              <a:spcAft>
                <a:spcPts val="0"/>
              </a:spcAft>
              <a:buClr>
                <a:srgbClr val="FFFFFF"/>
              </a:buClr>
              <a:buSzPts val="1100"/>
              <a:buFont typeface="Roboto"/>
              <a:buChar char="➔"/>
            </a:pPr>
            <a:r>
              <a:rPr b="1" i="0" lang="de-DE" sz="1100" u="none" cap="none" strike="noStrike">
                <a:solidFill>
                  <a:srgbClr val="FFFFFF"/>
                </a:solidFill>
                <a:latin typeface="Roboto"/>
                <a:ea typeface="Roboto"/>
                <a:cs typeface="Roboto"/>
                <a:sym typeface="Roboto"/>
              </a:rPr>
              <a:t>Güvenilir kaynaklar </a:t>
            </a:r>
            <a:r>
              <a:rPr b="0" i="0" lang="de-DE" sz="1100" u="none" cap="none" strike="noStrike">
                <a:solidFill>
                  <a:srgbClr val="FFFFFF"/>
                </a:solidFill>
                <a:latin typeface="Roboto"/>
                <a:ea typeface="Roboto"/>
                <a:cs typeface="Roboto"/>
                <a:sym typeface="Roboto"/>
              </a:rPr>
              <a:t>bulun , verimlilikle </a:t>
            </a:r>
            <a:r>
              <a:rPr b="1" i="0" lang="de-DE" sz="1100" u="none" cap="none" strike="noStrike">
                <a:solidFill>
                  <a:srgbClr val="FFFFFF"/>
                </a:solidFill>
                <a:latin typeface="Roboto"/>
                <a:ea typeface="Roboto"/>
                <a:cs typeface="Roboto"/>
                <a:sym typeface="Roboto"/>
              </a:rPr>
              <a:t>üretin </a:t>
            </a:r>
            <a:r>
              <a:rPr b="0" i="0" lang="de-DE" sz="1100" u="none" cap="none" strike="noStrike">
                <a:solidFill>
                  <a:srgbClr val="FFFFFF"/>
                </a:solidFill>
                <a:latin typeface="Roboto"/>
                <a:ea typeface="Roboto"/>
                <a:cs typeface="Roboto"/>
                <a:sym typeface="Roboto"/>
              </a:rPr>
              <a:t>, </a:t>
            </a:r>
            <a:r>
              <a:rPr b="1" i="0" lang="de-DE" sz="1100" u="none" cap="none" strike="noStrike">
                <a:solidFill>
                  <a:srgbClr val="FFFFFF"/>
                </a:solidFill>
                <a:latin typeface="Roboto"/>
                <a:ea typeface="Roboto"/>
                <a:cs typeface="Roboto"/>
                <a:sym typeface="Roboto"/>
              </a:rPr>
              <a:t>düşük emisyonla </a:t>
            </a:r>
            <a:r>
              <a:rPr b="0" i="0" lang="de-DE" sz="1100" u="none" cap="none" strike="noStrike">
                <a:solidFill>
                  <a:srgbClr val="FFFFFF"/>
                </a:solidFill>
                <a:latin typeface="Roboto"/>
                <a:ea typeface="Roboto"/>
                <a:cs typeface="Roboto"/>
                <a:sym typeface="Roboto"/>
              </a:rPr>
              <a:t>depolayın </a:t>
            </a:r>
            <a:r>
              <a:rPr b="1" i="0" lang="de-DE" sz="1100" u="none" cap="none" strike="noStrike">
                <a:solidFill>
                  <a:srgbClr val="FFFFFF"/>
                </a:solidFill>
                <a:latin typeface="Roboto"/>
                <a:ea typeface="Roboto"/>
                <a:cs typeface="Roboto"/>
                <a:sym typeface="Roboto"/>
              </a:rPr>
              <a:t>ve </a:t>
            </a:r>
            <a:r>
              <a:rPr b="0" i="0" lang="de-DE" sz="1100" u="none" cap="none" strike="noStrike">
                <a:solidFill>
                  <a:srgbClr val="FFFFFF"/>
                </a:solidFill>
                <a:latin typeface="Roboto"/>
                <a:ea typeface="Roboto"/>
                <a:cs typeface="Roboto"/>
                <a:sym typeface="Roboto"/>
              </a:rPr>
              <a:t>nakledin </a:t>
            </a:r>
            <a:r>
              <a:rPr b="1" i="0" lang="de-DE" sz="1100" u="none" cap="none" strike="noStrike">
                <a:solidFill>
                  <a:srgbClr val="FFFFFF"/>
                </a:solidFill>
                <a:latin typeface="Roboto"/>
                <a:ea typeface="Roboto"/>
                <a:cs typeface="Roboto"/>
                <a:sym typeface="Roboto"/>
              </a:rPr>
              <a:t>, </a:t>
            </a:r>
            <a:r>
              <a:rPr b="0" i="0" lang="de-DE" sz="1100" u="none" cap="none" strike="noStrike">
                <a:solidFill>
                  <a:srgbClr val="FFFFFF"/>
                </a:solidFill>
                <a:latin typeface="Roboto"/>
                <a:ea typeface="Roboto"/>
                <a:cs typeface="Roboto"/>
                <a:sym typeface="Roboto"/>
              </a:rPr>
              <a:t>atıkları azaltın </a:t>
            </a:r>
            <a:r>
              <a:rPr b="1" i="0" lang="de-DE" sz="1100" u="none" cap="none" strike="noStrike">
                <a:solidFill>
                  <a:srgbClr val="FFFFFF"/>
                </a:solidFill>
                <a:latin typeface="Roboto"/>
                <a:ea typeface="Roboto"/>
                <a:cs typeface="Roboto"/>
                <a:sym typeface="Roboto"/>
              </a:rPr>
              <a:t>ve </a:t>
            </a:r>
            <a:r>
              <a:rPr b="0" i="0" lang="de-DE" sz="1100" u="none" cap="none" strike="noStrike">
                <a:solidFill>
                  <a:srgbClr val="FFFFFF"/>
                </a:solidFill>
                <a:latin typeface="Roboto"/>
                <a:ea typeface="Roboto"/>
                <a:cs typeface="Roboto"/>
                <a:sym typeface="Roboto"/>
              </a:rPr>
              <a:t>geri </a:t>
            </a:r>
            <a:r>
              <a:rPr b="1" i="0" lang="de-DE" sz="1100" u="none" cap="none" strike="noStrike">
                <a:solidFill>
                  <a:srgbClr val="FFFFFF"/>
                </a:solidFill>
                <a:latin typeface="Roboto"/>
                <a:ea typeface="Roboto"/>
                <a:cs typeface="Roboto"/>
                <a:sym typeface="Roboto"/>
              </a:rPr>
              <a:t>dönüştürün , sertifika alın </a:t>
            </a:r>
            <a:r>
              <a:rPr b="0" i="0" lang="de-DE" sz="1100" u="none" cap="none" strike="noStrike">
                <a:solidFill>
                  <a:srgbClr val="FFFFFF"/>
                </a:solidFill>
                <a:latin typeface="Roboto"/>
                <a:ea typeface="Roboto"/>
                <a:cs typeface="Roboto"/>
                <a:sym typeface="Roboto"/>
              </a:rPr>
              <a:t>.</a:t>
            </a:r>
            <a:endParaRPr b="0" i="0" sz="1100" u="none" cap="none" strike="noStrike">
              <a:solidFill>
                <a:srgbClr val="FFFFFF"/>
              </a:solidFill>
              <a:latin typeface="Roboto"/>
              <a:ea typeface="Roboto"/>
              <a:cs typeface="Roboto"/>
              <a:sym typeface="Roboto"/>
            </a:endParaRPr>
          </a:p>
          <a:p>
            <a:pPr indent="-269999" lvl="0" marL="269999" marR="0" rtl="0" algn="l">
              <a:lnSpc>
                <a:spcPct val="115000"/>
              </a:lnSpc>
              <a:spcBef>
                <a:spcPts val="0"/>
              </a:spcBef>
              <a:spcAft>
                <a:spcPts val="0"/>
              </a:spcAft>
              <a:buClr>
                <a:srgbClr val="FFFFFF"/>
              </a:buClr>
              <a:buSzPts val="1100"/>
              <a:buFont typeface="Roboto"/>
              <a:buChar char="➔"/>
            </a:pPr>
            <a:r>
              <a:rPr b="1" i="0" lang="de-DE" sz="1100" u="none" cap="none" strike="noStrike">
                <a:solidFill>
                  <a:srgbClr val="FFFFFF"/>
                </a:solidFill>
                <a:latin typeface="Roboto"/>
                <a:ea typeface="Roboto"/>
                <a:cs typeface="Roboto"/>
                <a:sym typeface="Roboto"/>
              </a:rPr>
              <a:t>Sosyal bileşeni </a:t>
            </a:r>
            <a:r>
              <a:rPr b="0" i="0" lang="de-DE" sz="1100" u="none" cap="none" strike="noStrike">
                <a:solidFill>
                  <a:srgbClr val="FFFFFF"/>
                </a:solidFill>
                <a:latin typeface="Roboto"/>
                <a:ea typeface="Roboto"/>
                <a:cs typeface="Roboto"/>
                <a:sym typeface="Roboto"/>
              </a:rPr>
              <a:t>unutmayın , iyi bir çalışma </a:t>
            </a:r>
            <a:endParaRPr b="0" i="0" sz="1100" u="none" cap="none" strike="noStrike">
              <a:solidFill>
                <a:srgbClr val="FFFFFF"/>
              </a:solidFill>
              <a:latin typeface="Roboto"/>
              <a:ea typeface="Roboto"/>
              <a:cs typeface="Roboto"/>
              <a:sym typeface="Roboto"/>
            </a:endParaRPr>
          </a:p>
        </p:txBody>
      </p:sp>
      <p:pic>
        <p:nvPicPr>
          <p:cNvPr id="324" name="Google Shape;324;g2ac3774a334_0_5"/>
          <p:cNvPicPr preferRelativeResize="0"/>
          <p:nvPr/>
        </p:nvPicPr>
        <p:blipFill rotWithShape="1">
          <a:blip r:embed="rId3">
            <a:alphaModFix/>
          </a:blip>
          <a:srcRect b="38783" l="35736" r="32593" t="20069"/>
          <a:stretch/>
        </p:blipFill>
        <p:spPr>
          <a:xfrm>
            <a:off x="206966" y="3589425"/>
            <a:ext cx="1477408" cy="1919401"/>
          </a:xfrm>
          <a:prstGeom prst="rect">
            <a:avLst/>
          </a:prstGeom>
          <a:noFill/>
          <a:ln>
            <a:noFill/>
          </a:ln>
        </p:spPr>
      </p:pic>
      <p:pic>
        <p:nvPicPr>
          <p:cNvPr id="325" name="Google Shape;325;g2ac3774a334_0_5"/>
          <p:cNvPicPr preferRelativeResize="0"/>
          <p:nvPr/>
        </p:nvPicPr>
        <p:blipFill rotWithShape="1">
          <a:blip r:embed="rId3">
            <a:alphaModFix/>
          </a:blip>
          <a:srcRect b="40354" l="80784" r="0" t="40639"/>
          <a:stretch/>
        </p:blipFill>
        <p:spPr>
          <a:xfrm>
            <a:off x="5731638" y="3754987"/>
            <a:ext cx="728725" cy="720762"/>
          </a:xfrm>
          <a:prstGeom prst="rect">
            <a:avLst/>
          </a:prstGeom>
          <a:noFill/>
          <a:ln>
            <a:noFill/>
          </a:ln>
        </p:spPr>
      </p:pic>
      <p:pic>
        <p:nvPicPr>
          <p:cNvPr id="326" name="Google Shape;326;g2ac3774a334_0_5"/>
          <p:cNvPicPr preferRelativeResize="0"/>
          <p:nvPr/>
        </p:nvPicPr>
        <p:blipFill rotWithShape="1">
          <a:blip r:embed="rId3">
            <a:alphaModFix/>
          </a:blip>
          <a:srcRect b="94909" l="37334" r="50383" t="21924"/>
          <a:stretch/>
        </p:blipFill>
        <p:spPr>
          <a:xfrm flipH="1" rot="10800000">
            <a:off x="5787829" y="4564287"/>
            <a:ext cx="552949" cy="757975"/>
          </a:xfrm>
          <a:prstGeom prst="rect">
            <a:avLst/>
          </a:prstGeom>
          <a:noFill/>
          <a:ln>
            <a:noFill/>
          </a:ln>
        </p:spPr>
      </p:pic>
      <p:pic>
        <p:nvPicPr>
          <p:cNvPr id="327" name="Google Shape;327;g2ac3774a334_0_5"/>
          <p:cNvPicPr preferRelativeResize="0"/>
          <p:nvPr/>
        </p:nvPicPr>
        <p:blipFill rotWithShape="1">
          <a:blip r:embed="rId3">
            <a:alphaModFix/>
          </a:blip>
          <a:srcRect b="57953" l="0" r="65473" t="19699"/>
          <a:stretch/>
        </p:blipFill>
        <p:spPr>
          <a:xfrm>
            <a:off x="10661396" y="3831175"/>
            <a:ext cx="1272804" cy="823800"/>
          </a:xfrm>
          <a:prstGeom prst="rect">
            <a:avLst/>
          </a:prstGeom>
          <a:noFill/>
          <a:ln>
            <a:noFill/>
          </a:ln>
        </p:spPr>
      </p:pic>
      <p:pic>
        <p:nvPicPr>
          <p:cNvPr id="328" name="Google Shape;328;g2ac3774a334_0_5"/>
          <p:cNvPicPr preferRelativeResize="0"/>
          <p:nvPr/>
        </p:nvPicPr>
        <p:blipFill rotWithShape="1">
          <a:blip r:embed="rId3">
            <a:alphaModFix/>
          </a:blip>
          <a:srcRect b="19029" l="50598" r="17696" t="61460"/>
          <a:stretch/>
        </p:blipFill>
        <p:spPr>
          <a:xfrm>
            <a:off x="10661400" y="4654975"/>
            <a:ext cx="1338799" cy="823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g2ac3774a334_0_13"/>
          <p:cNvSpPr txBox="1"/>
          <p:nvPr>
            <p:ph type="title"/>
          </p:nvPr>
        </p:nvSpPr>
        <p:spPr>
          <a:xfrm>
            <a:off x="1097275" y="406900"/>
            <a:ext cx="9625200" cy="823800"/>
          </a:xfrm>
          <a:prstGeom prst="rect">
            <a:avLst/>
          </a:prstGeom>
          <a:noFill/>
          <a:ln>
            <a:noFill/>
          </a:ln>
        </p:spPr>
        <p:txBody>
          <a:bodyPr anchorCtr="0" anchor="b" bIns="45700" lIns="91425" spcFirstLastPara="1" rIns="91425" wrap="square" tIns="45700">
            <a:normAutofit fontScale="90000"/>
          </a:bodyPr>
          <a:lstStyle/>
          <a:p>
            <a:pPr indent="0" lvl="0" marL="0" rtl="0" algn="just">
              <a:lnSpc>
                <a:spcPct val="150000"/>
              </a:lnSpc>
              <a:spcBef>
                <a:spcPts val="600"/>
              </a:spcBef>
              <a:spcAft>
                <a:spcPts val="600"/>
              </a:spcAft>
              <a:buSzPct val="68493"/>
              <a:buNone/>
            </a:pPr>
            <a:r>
              <a:rPr lang="de-DE" sz="2920">
                <a:solidFill>
                  <a:srgbClr val="3F762A"/>
                </a:solidFill>
              </a:rPr>
              <a:t>Sürdürülebilirlik meyvesini veriyor</a:t>
            </a:r>
            <a:endParaRPr b="1" sz="2920">
              <a:solidFill>
                <a:srgbClr val="3F762A"/>
              </a:solidFill>
              <a:latin typeface="Calibri"/>
              <a:ea typeface="Calibri"/>
              <a:cs typeface="Calibri"/>
              <a:sym typeface="Calibri"/>
            </a:endParaRPr>
          </a:p>
        </p:txBody>
      </p:sp>
      <p:sp>
        <p:nvSpPr>
          <p:cNvPr id="335" name="Google Shape;335;g2ac3774a334_0_13"/>
          <p:cNvSpPr txBox="1"/>
          <p:nvPr/>
        </p:nvSpPr>
        <p:spPr>
          <a:xfrm>
            <a:off x="1283275" y="1407400"/>
            <a:ext cx="5655000" cy="2703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2000"/>
              <a:buFont typeface="Arial"/>
              <a:buNone/>
            </a:pPr>
            <a:r>
              <a:rPr b="1" i="0" lang="de-DE" sz="2000" u="none" cap="none" strike="noStrike">
                <a:solidFill>
                  <a:schemeClr val="accent1"/>
                </a:solidFill>
                <a:latin typeface="Calibri"/>
                <a:ea typeface="Calibri"/>
                <a:cs typeface="Calibri"/>
                <a:sym typeface="Calibri"/>
              </a:rPr>
              <a:t>Teşvikler, İtibar ve Verimlilik</a:t>
            </a:r>
            <a:endParaRPr b="0" i="0" sz="1400" u="none" cap="none" strike="noStrike">
              <a:solidFill>
                <a:srgbClr val="374151"/>
              </a:solidFill>
              <a:latin typeface="Roboto"/>
              <a:ea typeface="Roboto"/>
              <a:cs typeface="Roboto"/>
              <a:sym typeface="Roboto"/>
            </a:endParaRPr>
          </a:p>
          <a:p>
            <a:pPr indent="-304800" lvl="1" marL="914400" marR="0" rtl="0" algn="l">
              <a:lnSpc>
                <a:spcPct val="115000"/>
              </a:lnSpc>
              <a:spcBef>
                <a:spcPts val="1500"/>
              </a:spcBef>
              <a:spcAft>
                <a:spcPts val="0"/>
              </a:spcAft>
              <a:buClr>
                <a:srgbClr val="374151"/>
              </a:buClr>
              <a:buSzPts val="1200"/>
              <a:buFont typeface="Roboto"/>
              <a:buChar char="●"/>
            </a:pPr>
            <a:r>
              <a:rPr b="0" i="0" lang="de-DE" sz="1200" u="none" cap="none" strike="noStrike">
                <a:solidFill>
                  <a:srgbClr val="374151"/>
                </a:solidFill>
                <a:latin typeface="Roboto"/>
                <a:ea typeface="Roboto"/>
                <a:cs typeface="Roboto"/>
                <a:sym typeface="Roboto"/>
              </a:rPr>
              <a:t>Hükümetler yenilenebilir enerji ve sürdürülebilirlik girişimleri için </a:t>
            </a:r>
            <a:endParaRPr b="0" i="0" sz="1200" u="none" cap="none" strike="noStrike">
              <a:solidFill>
                <a:srgbClr val="374151"/>
              </a:solidFill>
              <a:latin typeface="Roboto"/>
              <a:ea typeface="Roboto"/>
              <a:cs typeface="Roboto"/>
              <a:sym typeface="Roboto"/>
            </a:endParaRPr>
          </a:p>
          <a:p>
            <a:pPr indent="-304800" lvl="1" marL="914400" marR="0" rtl="0" algn="l">
              <a:lnSpc>
                <a:spcPct val="115000"/>
              </a:lnSpc>
              <a:spcBef>
                <a:spcPts val="0"/>
              </a:spcBef>
              <a:spcAft>
                <a:spcPts val="0"/>
              </a:spcAft>
              <a:buClr>
                <a:srgbClr val="374151"/>
              </a:buClr>
              <a:buSzPts val="1200"/>
              <a:buFont typeface="Roboto"/>
              <a:buChar char="●"/>
            </a:pPr>
            <a:r>
              <a:rPr b="0" i="0" lang="de-DE" sz="1200" u="none" cap="none" strike="noStrike">
                <a:solidFill>
                  <a:srgbClr val="374151"/>
                </a:solidFill>
                <a:latin typeface="Roboto"/>
                <a:ea typeface="Roboto"/>
                <a:cs typeface="Roboto"/>
                <a:sym typeface="Roboto"/>
              </a:rPr>
              <a:t>Sürdürülebilir kaynak yönetimini uygulamak, </a:t>
            </a:r>
            <a:r>
              <a:rPr b="1" i="0" lang="de-DE" sz="1200" u="none" cap="none" strike="noStrike">
                <a:solidFill>
                  <a:srgbClr val="374151"/>
                </a:solidFill>
                <a:latin typeface="Roboto"/>
                <a:ea typeface="Roboto"/>
                <a:cs typeface="Roboto"/>
                <a:sym typeface="Roboto"/>
              </a:rPr>
              <a:t>şirketinizin </a:t>
            </a:r>
            <a:r>
              <a:rPr b="0" i="0" lang="de-DE" sz="1200" u="none" cap="none" strike="noStrike">
                <a:solidFill>
                  <a:srgbClr val="374151"/>
                </a:solidFill>
                <a:latin typeface="Roboto"/>
                <a:ea typeface="Roboto"/>
                <a:cs typeface="Roboto"/>
                <a:sym typeface="Roboto"/>
              </a:rPr>
              <a:t>daha az sürdürülebilir olan diğer birçok şirket arasındaki itibarını artırır.</a:t>
            </a:r>
            <a:endParaRPr b="0" i="0" sz="1200" u="none" cap="none" strike="noStrike">
              <a:solidFill>
                <a:srgbClr val="374151"/>
              </a:solidFill>
              <a:latin typeface="Roboto"/>
              <a:ea typeface="Roboto"/>
              <a:cs typeface="Roboto"/>
              <a:sym typeface="Roboto"/>
            </a:endParaRPr>
          </a:p>
          <a:p>
            <a:pPr indent="-304800" lvl="1" marL="914400" marR="0" rtl="0" algn="l">
              <a:lnSpc>
                <a:spcPct val="115000"/>
              </a:lnSpc>
              <a:spcBef>
                <a:spcPts val="0"/>
              </a:spcBef>
              <a:spcAft>
                <a:spcPts val="0"/>
              </a:spcAft>
              <a:buClr>
                <a:srgbClr val="374151"/>
              </a:buClr>
              <a:buSzPts val="1200"/>
              <a:buFont typeface="Roboto"/>
              <a:buChar char="●"/>
            </a:pPr>
            <a:r>
              <a:rPr b="0" i="0" lang="de-DE" sz="1200" u="none" cap="none" strike="noStrike">
                <a:solidFill>
                  <a:srgbClr val="374151"/>
                </a:solidFill>
                <a:latin typeface="Roboto"/>
                <a:ea typeface="Roboto"/>
                <a:cs typeface="Roboto"/>
                <a:sym typeface="Roboto"/>
              </a:rPr>
              <a:t>Sürdürülebilirlik </a:t>
            </a:r>
            <a:r>
              <a:rPr b="1" i="0" lang="de-DE" sz="1200" u="none" cap="none" strike="noStrike">
                <a:solidFill>
                  <a:srgbClr val="374151"/>
                </a:solidFill>
                <a:latin typeface="Roboto"/>
                <a:ea typeface="Roboto"/>
                <a:cs typeface="Roboto"/>
                <a:sym typeface="Roboto"/>
              </a:rPr>
              <a:t>tüketicilerde güven oluşturarak </a:t>
            </a:r>
            <a:r>
              <a:rPr b="0" i="0" lang="de-DE" sz="1200" u="none" cap="none" strike="noStrike">
                <a:solidFill>
                  <a:srgbClr val="374151"/>
                </a:solidFill>
                <a:latin typeface="Roboto"/>
                <a:ea typeface="Roboto"/>
                <a:cs typeface="Roboto"/>
                <a:sym typeface="Roboto"/>
              </a:rPr>
              <a:t>yeni fırsatların çekilmesini sağlar.</a:t>
            </a:r>
            <a:endParaRPr b="0" i="0" sz="1200" u="none" cap="none" strike="noStrike">
              <a:solidFill>
                <a:srgbClr val="374151"/>
              </a:solidFill>
              <a:latin typeface="Roboto"/>
              <a:ea typeface="Roboto"/>
              <a:cs typeface="Roboto"/>
              <a:sym typeface="Roboto"/>
            </a:endParaRPr>
          </a:p>
          <a:p>
            <a:pPr indent="-304800" lvl="1" marL="914400" marR="0" rtl="0" algn="l">
              <a:lnSpc>
                <a:spcPct val="115000"/>
              </a:lnSpc>
              <a:spcBef>
                <a:spcPts val="0"/>
              </a:spcBef>
              <a:spcAft>
                <a:spcPts val="0"/>
              </a:spcAft>
              <a:buClr>
                <a:srgbClr val="374151"/>
              </a:buClr>
              <a:buSzPts val="1200"/>
              <a:buFont typeface="Roboto"/>
              <a:buChar char="●"/>
            </a:pPr>
            <a:r>
              <a:rPr b="0" i="0" lang="de-DE" sz="1200" u="none" cap="none" strike="noStrike">
                <a:solidFill>
                  <a:srgbClr val="374151"/>
                </a:solidFill>
                <a:latin typeface="Roboto"/>
                <a:ea typeface="Roboto"/>
                <a:cs typeface="Roboto"/>
                <a:sym typeface="Roboto"/>
              </a:rPr>
              <a:t>Çevresel sorumluluk sergilemek, kuruluşunuzun </a:t>
            </a:r>
            <a:r>
              <a:rPr b="1" i="0" lang="de-DE" sz="1200" u="none" cap="none" strike="noStrike">
                <a:solidFill>
                  <a:srgbClr val="374151"/>
                </a:solidFill>
                <a:latin typeface="Roboto"/>
                <a:ea typeface="Roboto"/>
                <a:cs typeface="Roboto"/>
                <a:sym typeface="Roboto"/>
              </a:rPr>
              <a:t>benzer düşüncelere sahip müşteriler için çekici olmasını sağlar </a:t>
            </a:r>
            <a:r>
              <a:rPr b="0" i="0" lang="de-DE" sz="1200" u="none" cap="none" strike="noStrike">
                <a:solidFill>
                  <a:srgbClr val="374151"/>
                </a:solidFill>
                <a:latin typeface="Roboto"/>
                <a:ea typeface="Roboto"/>
                <a:cs typeface="Roboto"/>
                <a:sym typeface="Roboto"/>
              </a:rPr>
              <a:t>.</a:t>
            </a:r>
            <a:endParaRPr b="0" i="0" sz="1200" u="none" cap="none" strike="noStrike">
              <a:solidFill>
                <a:srgbClr val="374151"/>
              </a:solidFill>
              <a:latin typeface="Roboto"/>
              <a:ea typeface="Roboto"/>
              <a:cs typeface="Roboto"/>
              <a:sym typeface="Roboto"/>
            </a:endParaRPr>
          </a:p>
          <a:p>
            <a:pPr indent="-304800" lvl="1" marL="914400" marR="0" rtl="0" algn="l">
              <a:lnSpc>
                <a:spcPct val="115000"/>
              </a:lnSpc>
              <a:spcBef>
                <a:spcPts val="0"/>
              </a:spcBef>
              <a:spcAft>
                <a:spcPts val="0"/>
              </a:spcAft>
              <a:buClr>
                <a:srgbClr val="374151"/>
              </a:buClr>
              <a:buSzPts val="1200"/>
              <a:buFont typeface="Roboto"/>
              <a:buChar char="●"/>
            </a:pPr>
            <a:r>
              <a:rPr b="0" i="0" lang="de-DE" sz="1200" u="none" cap="none" strike="noStrike">
                <a:solidFill>
                  <a:srgbClr val="374151"/>
                </a:solidFill>
                <a:latin typeface="Roboto"/>
                <a:ea typeface="Roboto"/>
                <a:cs typeface="Roboto"/>
                <a:sym typeface="Roboto"/>
              </a:rPr>
              <a:t>Yenilenebilir kaynaklara yatırım yapmak </a:t>
            </a:r>
            <a:r>
              <a:rPr b="1" i="0" lang="de-DE" sz="1200" u="none" cap="none" strike="noStrike">
                <a:solidFill>
                  <a:srgbClr val="374151"/>
                </a:solidFill>
                <a:latin typeface="Roboto"/>
                <a:ea typeface="Roboto"/>
                <a:cs typeface="Roboto"/>
                <a:sym typeface="Roboto"/>
              </a:rPr>
              <a:t>uzun vadede tasarruf sağlar </a:t>
            </a:r>
            <a:r>
              <a:rPr b="0" i="0" lang="de-DE" sz="1200" u="none" cap="none" strike="noStrike">
                <a:solidFill>
                  <a:srgbClr val="374151"/>
                </a:solidFill>
                <a:latin typeface="Roboto"/>
                <a:ea typeface="Roboto"/>
                <a:cs typeface="Roboto"/>
                <a:sym typeface="Roboto"/>
              </a:rPr>
              <a:t>.</a:t>
            </a:r>
            <a:endParaRPr b="0" i="0" sz="1200" u="none" cap="none" strike="noStrike">
              <a:solidFill>
                <a:srgbClr val="374151"/>
              </a:solidFill>
              <a:latin typeface="Roboto"/>
              <a:ea typeface="Roboto"/>
              <a:cs typeface="Roboto"/>
              <a:sym typeface="Roboto"/>
            </a:endParaRPr>
          </a:p>
          <a:p>
            <a:pPr indent="-304800" lvl="1" marL="914400" marR="0" rtl="0" algn="l">
              <a:lnSpc>
                <a:spcPct val="115000"/>
              </a:lnSpc>
              <a:spcBef>
                <a:spcPts val="0"/>
              </a:spcBef>
              <a:spcAft>
                <a:spcPts val="0"/>
              </a:spcAft>
              <a:buClr>
                <a:srgbClr val="374151"/>
              </a:buClr>
              <a:buSzPts val="1200"/>
              <a:buFont typeface="Roboto"/>
              <a:buChar char="●"/>
            </a:pPr>
            <a:r>
              <a:rPr b="1" i="0" lang="de-DE" sz="1200" u="none" cap="none" strike="noStrike">
                <a:solidFill>
                  <a:srgbClr val="374151"/>
                </a:solidFill>
                <a:latin typeface="Roboto"/>
                <a:ea typeface="Roboto"/>
                <a:cs typeface="Roboto"/>
                <a:sym typeface="Roboto"/>
              </a:rPr>
              <a:t>tüketicilerin ödeme istekliliğinin </a:t>
            </a:r>
            <a:r>
              <a:rPr b="0" i="0" lang="de-DE" sz="1200" u="none" cap="none" strike="noStrike">
                <a:solidFill>
                  <a:srgbClr val="374151"/>
                </a:solidFill>
                <a:latin typeface="Roboto"/>
                <a:ea typeface="Roboto"/>
                <a:cs typeface="Roboto"/>
                <a:sym typeface="Roboto"/>
              </a:rPr>
              <a:t>artmasına yol açabilir .</a:t>
            </a:r>
            <a:endParaRPr b="0" i="0" sz="1200" u="none" cap="none" strike="noStrike">
              <a:solidFill>
                <a:srgbClr val="374151"/>
              </a:solidFill>
              <a:latin typeface="Roboto"/>
              <a:ea typeface="Roboto"/>
              <a:cs typeface="Roboto"/>
              <a:sym typeface="Roboto"/>
            </a:endParaRPr>
          </a:p>
          <a:p>
            <a:pPr indent="-304800" lvl="1" marL="914400" marR="0" rtl="0" algn="l">
              <a:lnSpc>
                <a:spcPct val="115000"/>
              </a:lnSpc>
              <a:spcBef>
                <a:spcPts val="0"/>
              </a:spcBef>
              <a:spcAft>
                <a:spcPts val="0"/>
              </a:spcAft>
              <a:buClr>
                <a:srgbClr val="374151"/>
              </a:buClr>
              <a:buSzPts val="1200"/>
              <a:buFont typeface="Roboto"/>
              <a:buChar char="●"/>
            </a:pPr>
            <a:r>
              <a:rPr b="0" i="0" lang="de-DE" sz="1200" u="none" cap="none" strike="noStrike">
                <a:solidFill>
                  <a:srgbClr val="374151"/>
                </a:solidFill>
                <a:latin typeface="Roboto"/>
                <a:ea typeface="Roboto"/>
                <a:cs typeface="Roboto"/>
                <a:sym typeface="Roboto"/>
              </a:rPr>
              <a:t>Geri dönüşüm kutuları ve verimli su kullanımı gibi küçük değişiklikler </a:t>
            </a:r>
            <a:r>
              <a:rPr b="1" i="0" lang="de-DE" sz="1200" u="none" cap="none" strike="noStrike">
                <a:solidFill>
                  <a:srgbClr val="374151"/>
                </a:solidFill>
                <a:latin typeface="Roboto"/>
                <a:ea typeface="Roboto"/>
                <a:cs typeface="Roboto"/>
                <a:sym typeface="Roboto"/>
              </a:rPr>
              <a:t>sürdürülebilirliğe katkıda bulunur ve maliyetleri azaltır.</a:t>
            </a:r>
            <a:endParaRPr b="1" i="0" sz="1200" u="none" cap="none" strike="noStrike">
              <a:solidFill>
                <a:srgbClr val="374151"/>
              </a:solidFill>
              <a:latin typeface="Roboto"/>
              <a:ea typeface="Roboto"/>
              <a:cs typeface="Roboto"/>
              <a:sym typeface="Roboto"/>
            </a:endParaRPr>
          </a:p>
          <a:p>
            <a:pPr indent="0" lvl="0" marL="0" marR="0" rtl="0" algn="l">
              <a:lnSpc>
                <a:spcPct val="115000"/>
              </a:lnSpc>
              <a:spcBef>
                <a:spcPts val="1500"/>
              </a:spcBef>
              <a:spcAft>
                <a:spcPts val="0"/>
              </a:spcAft>
              <a:buClr>
                <a:srgbClr val="000000"/>
              </a:buClr>
              <a:buSzPts val="1200"/>
              <a:buFont typeface="Arial"/>
              <a:buNone/>
            </a:pPr>
            <a:r>
              <a:t/>
            </a:r>
            <a:endParaRPr b="0" i="0" sz="1200" u="none" cap="none" strike="noStrike">
              <a:solidFill>
                <a:srgbClr val="374151"/>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300"/>
              <a:buFont typeface="Arial"/>
              <a:buNone/>
            </a:pPr>
            <a:r>
              <a:t/>
            </a:r>
            <a:endParaRPr b="0" i="0" sz="1300" u="none" cap="none" strike="noStrike">
              <a:solidFill>
                <a:srgbClr val="374151"/>
              </a:solidFill>
              <a:latin typeface="Roboto"/>
              <a:ea typeface="Roboto"/>
              <a:cs typeface="Roboto"/>
              <a:sym typeface="Roboto"/>
            </a:endParaRPr>
          </a:p>
        </p:txBody>
      </p:sp>
      <p:sp>
        <p:nvSpPr>
          <p:cNvPr id="336" name="Google Shape;336;g2ac3774a334_0_13"/>
          <p:cNvSpPr/>
          <p:nvPr/>
        </p:nvSpPr>
        <p:spPr>
          <a:xfrm>
            <a:off x="1283275" y="5033200"/>
            <a:ext cx="9625200" cy="10428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de-DE" sz="1600" u="none" cap="none" strike="noStrike">
                <a:solidFill>
                  <a:srgbClr val="374151"/>
                </a:solidFill>
                <a:latin typeface="Roboto"/>
                <a:ea typeface="Roboto"/>
                <a:cs typeface="Roboto"/>
                <a:sym typeface="Roboto"/>
              </a:rPr>
              <a:t>Genç girişimciler, bu adımları takip ederek ve </a:t>
            </a:r>
            <a:r>
              <a:rPr b="1" i="0" lang="de-DE" sz="1600" u="none" cap="none" strike="noStrike">
                <a:solidFill>
                  <a:srgbClr val="374151"/>
                </a:solidFill>
                <a:latin typeface="Roboto"/>
                <a:ea typeface="Roboto"/>
                <a:cs typeface="Roboto"/>
                <a:sym typeface="Roboto"/>
              </a:rPr>
              <a:t>sürdürülebilir uygulamaları benimseyerek , </a:t>
            </a:r>
            <a:r>
              <a:rPr b="0" i="0" lang="de-DE" sz="1600" u="none" cap="none" strike="noStrike">
                <a:solidFill>
                  <a:srgbClr val="374151"/>
                </a:solidFill>
                <a:latin typeface="Roboto"/>
                <a:ea typeface="Roboto"/>
                <a:cs typeface="Roboto"/>
                <a:sym typeface="Roboto"/>
              </a:rPr>
              <a:t>yalnızca </a:t>
            </a:r>
            <a:r>
              <a:rPr b="1" i="0" lang="de-DE" sz="1600" u="none" cap="none" strike="noStrike">
                <a:solidFill>
                  <a:srgbClr val="374151"/>
                </a:solidFill>
                <a:latin typeface="Roboto"/>
                <a:ea typeface="Roboto"/>
                <a:cs typeface="Roboto"/>
                <a:sym typeface="Roboto"/>
              </a:rPr>
              <a:t>çevreye olumlu katkıda bulunmakla kalmayıp </a:t>
            </a:r>
            <a:r>
              <a:rPr b="0" i="0" lang="de-DE" sz="1600" u="none" cap="none" strike="noStrike">
                <a:solidFill>
                  <a:srgbClr val="374151"/>
                </a:solidFill>
                <a:latin typeface="Roboto"/>
                <a:ea typeface="Roboto"/>
                <a:cs typeface="Roboto"/>
                <a:sym typeface="Roboto"/>
              </a:rPr>
              <a:t>aynı zamanda sürdürülebilirliğe giderek daha fazla odaklanan bir dünyada başarılı olan </a:t>
            </a:r>
            <a:endParaRPr b="0" i="0" sz="1800" u="none" cap="none" strike="noStrike">
              <a:solidFill>
                <a:srgbClr val="374151"/>
              </a:solidFill>
              <a:latin typeface="Roboto"/>
              <a:ea typeface="Roboto"/>
              <a:cs typeface="Roboto"/>
              <a:sym typeface="Roboto"/>
            </a:endParaRPr>
          </a:p>
        </p:txBody>
      </p:sp>
      <p:pic>
        <p:nvPicPr>
          <p:cNvPr id="337" name="Google Shape;337;g2ac3774a334_0_13"/>
          <p:cNvPicPr preferRelativeResize="0"/>
          <p:nvPr/>
        </p:nvPicPr>
        <p:blipFill rotWithShape="1">
          <a:blip r:embed="rId3">
            <a:alphaModFix/>
          </a:blip>
          <a:srcRect b="0" l="0" r="0" t="0"/>
          <a:stretch/>
        </p:blipFill>
        <p:spPr>
          <a:xfrm>
            <a:off x="6666111" y="2077199"/>
            <a:ext cx="4056366" cy="27036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ückblick">
  <a:themeElements>
    <a:clrScheme name="Grü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Rückblick">
  <a:themeElements>
    <a:clrScheme name="Grü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2020-11-17T09:39:06Z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