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0"/>
  </p:notesMasterIdLst>
  <p:sldIdLst>
    <p:sldId id="406" r:id="rId2"/>
    <p:sldId id="394" r:id="rId3"/>
    <p:sldId id="338" r:id="rId4"/>
    <p:sldId id="369" r:id="rId5"/>
    <p:sldId id="370" r:id="rId6"/>
    <p:sldId id="372" r:id="rId7"/>
    <p:sldId id="371" r:id="rId8"/>
    <p:sldId id="395" r:id="rId9"/>
    <p:sldId id="396" r:id="rId10"/>
    <p:sldId id="373" r:id="rId11"/>
    <p:sldId id="397" r:id="rId12"/>
    <p:sldId id="374" r:id="rId13"/>
    <p:sldId id="375" r:id="rId14"/>
    <p:sldId id="377" r:id="rId15"/>
    <p:sldId id="376" r:id="rId16"/>
    <p:sldId id="378" r:id="rId17"/>
    <p:sldId id="379" r:id="rId18"/>
    <p:sldId id="380" r:id="rId19"/>
    <p:sldId id="381" r:id="rId20"/>
    <p:sldId id="382" r:id="rId21"/>
    <p:sldId id="383" r:id="rId22"/>
    <p:sldId id="385" r:id="rId23"/>
    <p:sldId id="388" r:id="rId24"/>
    <p:sldId id="401" r:id="rId25"/>
    <p:sldId id="398" r:id="rId26"/>
    <p:sldId id="391" r:id="rId27"/>
    <p:sldId id="402" r:id="rId28"/>
    <p:sldId id="277" r:id="rId29"/>
    <p:sldId id="278" r:id="rId30"/>
    <p:sldId id="347" r:id="rId31"/>
    <p:sldId id="279" r:id="rId32"/>
    <p:sldId id="399" r:id="rId33"/>
    <p:sldId id="286" r:id="rId34"/>
    <p:sldId id="289" r:id="rId35"/>
    <p:sldId id="365" r:id="rId36"/>
    <p:sldId id="404" r:id="rId37"/>
    <p:sldId id="403" r:id="rId38"/>
    <p:sldId id="349" r:id="rId39"/>
  </p:sldIdLst>
  <p:sldSz cx="12192000" cy="6858000"/>
  <p:notesSz cx="6858000" cy="9144000"/>
  <p:embeddedFontLst>
    <p:embeddedFont>
      <p:font typeface="Calibri" panose="020F0502020204030204"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7" roundtripDataSignature="AMtx7mhtDlnR3a7jkQDsbPkoSVLnQRzjb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10DD147-58B3-48DF-9DDA-0113FDC0A09D}">
  <a:tblStyle styleId="{810DD147-58B3-48DF-9DDA-0113FDC0A09D}"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E7"/>
          </a:solidFill>
        </a:fill>
      </a:tcStyle>
    </a:wholeTbl>
    <a:band1H>
      <a:tcTxStyle b="off" i="off"/>
      <a:tcStyle>
        <a:tcBdr/>
        <a:fill>
          <a:solidFill>
            <a:srgbClr val="CFDECC"/>
          </a:solidFill>
        </a:fill>
      </a:tcStyle>
    </a:band1H>
    <a:band2H>
      <a:tcTxStyle b="off" i="off"/>
      <a:tcStyle>
        <a:tcBdr/>
      </a:tcStyle>
    </a:band2H>
    <a:band1V>
      <a:tcTxStyle b="off" i="off"/>
      <a:tcStyle>
        <a:tcBdr/>
        <a:fill>
          <a:solidFill>
            <a:srgbClr val="CFDECC"/>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51CBDFB1-9791-4784-AF26-2739698804EC}"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8" d="100"/>
          <a:sy n="48" d="100"/>
        </p:scale>
        <p:origin x="72" y="7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57" Type="http://customschemas.google.com/relationships/presentationmetadata" Target="metadata"/><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4482693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 name="Google Shape;11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98953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tr" dirty="0"/>
              <a:t>Cevap: B</a:t>
            </a:r>
            <a:endParaRPr dirty="0"/>
          </a:p>
        </p:txBody>
      </p:sp>
      <p:sp>
        <p:nvSpPr>
          <p:cNvPr id="459" name="Google Shape;459;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tr" dirty="0"/>
              <a:t>Cevap: B</a:t>
            </a:r>
            <a:endParaRPr dirty="0"/>
          </a:p>
        </p:txBody>
      </p:sp>
      <p:sp>
        <p:nvSpPr>
          <p:cNvPr id="459" name="Google Shape;459;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66348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9" name="Google Shape;49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4768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9" name="Google Shape;49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71683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8" name="Google Shape;12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65229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0" name="Google Shape;20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25770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extLst>
      <p:ext uri="{BB962C8B-B14F-4D97-AF65-F5344CB8AC3E}">
        <p14:creationId xmlns:p14="http://schemas.microsoft.com/office/powerpoint/2010/main" val="4058603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0" name="Google Shape;340;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14510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0" name="Google Shape;340;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Inhalt mit Überschrift" type="objTx">
  <p:cSld name="OBJECT_WITH_CAPTION_TEXT">
    <p:spTree>
      <p:nvGrpSpPr>
        <p:cNvPr id="1" name="Shape 21"/>
        <p:cNvGrpSpPr/>
        <p:nvPr/>
      </p:nvGrpSpPr>
      <p:grpSpPr>
        <a:xfrm>
          <a:off x="0" y="0"/>
          <a:ext cx="0" cy="0"/>
          <a:chOff x="0" y="0"/>
          <a:chExt cx="0" cy="0"/>
        </a:xfrm>
      </p:grpSpPr>
      <p:sp>
        <p:nvSpPr>
          <p:cNvPr id="22" name="Google Shape;22;p26"/>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26"/>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26"/>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6"/>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6" name="Google Shape;26;p26"/>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27" name="Google Shape;27;p26"/>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6"/>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9" name="Google Shape;29;p26"/>
          <p:cNvPicPr preferRelativeResize="0"/>
          <p:nvPr/>
        </p:nvPicPr>
        <p:blipFill rotWithShape="1">
          <a:blip r:embed="rId2">
            <a:alphaModFix/>
          </a:blip>
          <a:srcRect/>
          <a:stretch/>
        </p:blipFill>
        <p:spPr>
          <a:xfrm>
            <a:off x="0" y="6424526"/>
            <a:ext cx="1061484" cy="400384"/>
          </a:xfrm>
          <a:prstGeom prst="rect">
            <a:avLst/>
          </a:prstGeom>
          <a:noFill/>
          <a:ln>
            <a:noFill/>
          </a:ln>
        </p:spPr>
      </p:pic>
      <p:sp>
        <p:nvSpPr>
          <p:cNvPr id="30" name="Google Shape;30;p26"/>
          <p:cNvSpPr txBox="1"/>
          <p:nvPr/>
        </p:nvSpPr>
        <p:spPr>
          <a:xfrm>
            <a:off x="4701512" y="6425358"/>
            <a:ext cx="5015522"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rgbClr val="595959"/>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rgbClr val="595959"/>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rgbClr val="1F497D"/>
              </a:solidFill>
              <a:latin typeface="Calibri"/>
              <a:ea typeface="Calibri"/>
              <a:cs typeface="Calibri"/>
              <a:sym typeface="Calibri"/>
            </a:endParaRPr>
          </a:p>
        </p:txBody>
      </p:sp>
      <p:pic>
        <p:nvPicPr>
          <p:cNvPr id="31" name="Google Shape;31;p26"/>
          <p:cNvPicPr preferRelativeResize="0"/>
          <p:nvPr/>
        </p:nvPicPr>
        <p:blipFill rotWithShape="1">
          <a:blip r:embed="rId3">
            <a:alphaModFix/>
          </a:blip>
          <a:srcRect/>
          <a:stretch/>
        </p:blipFill>
        <p:spPr>
          <a:xfrm>
            <a:off x="10099505" y="6266872"/>
            <a:ext cx="1987550" cy="56769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98"/>
        <p:cNvGrpSpPr/>
        <p:nvPr/>
      </p:nvGrpSpPr>
      <p:grpSpPr>
        <a:xfrm>
          <a:off x="0" y="0"/>
          <a:ext cx="0" cy="0"/>
          <a:chOff x="0" y="0"/>
          <a:chExt cx="0" cy="0"/>
        </a:xfrm>
      </p:grpSpPr>
      <p:sp>
        <p:nvSpPr>
          <p:cNvPr id="99" name="Google Shape;99;p35"/>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35"/>
          <p:cNvSpPr txBox="1">
            <a:spLocks noGrp="1"/>
          </p:cNvSpPr>
          <p:nvPr>
            <p:ph type="body" idx="1"/>
          </p:nvPr>
        </p:nvSpPr>
        <p:spPr>
          <a:xfrm rot="5400000">
            <a:off x="3938245" y="-1348341"/>
            <a:ext cx="4376470" cy="100584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1" name="Google Shape;101;p3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3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kaler Titel und Text" type="vertTitleAndTx">
  <p:cSld name="VERTICAL_TITLE_AND_VERTICAL_TEXT">
    <p:spTree>
      <p:nvGrpSpPr>
        <p:cNvPr id="1" name="Shape 103"/>
        <p:cNvGrpSpPr/>
        <p:nvPr/>
      </p:nvGrpSpPr>
      <p:grpSpPr>
        <a:xfrm>
          <a:off x="0" y="0"/>
          <a:ext cx="0" cy="0"/>
          <a:chOff x="0" y="0"/>
          <a:chExt cx="0" cy="0"/>
        </a:xfrm>
      </p:grpSpPr>
      <p:sp>
        <p:nvSpPr>
          <p:cNvPr id="104" name="Google Shape;104;p36"/>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36"/>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6" name="Google Shape;106;p36"/>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107" name="Google Shape;107;p36"/>
          <p:cNvSpPr txBox="1">
            <a:spLocks noGrp="1"/>
          </p:cNvSpPr>
          <p:nvPr>
            <p:ph type="title"/>
          </p:nvPr>
        </p:nvSpPr>
        <p:spPr>
          <a:xfrm rot="5400000">
            <a:off x="7160640" y="1979039"/>
            <a:ext cx="5757421" cy="26289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36"/>
          <p:cNvSpPr txBox="1">
            <a:spLocks noGrp="1"/>
          </p:cNvSpPr>
          <p:nvPr>
            <p:ph type="body" idx="1"/>
          </p:nvPr>
        </p:nvSpPr>
        <p:spPr>
          <a:xfrm rot="5400000">
            <a:off x="1826639" y="-573661"/>
            <a:ext cx="5757422" cy="77343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9" name="Google Shape;109;p36"/>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36"/>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11" name="Google Shape;111;p36"/>
          <p:cNvPicPr preferRelativeResize="0"/>
          <p:nvPr/>
        </p:nvPicPr>
        <p:blipFill rotWithShape="1">
          <a:blip r:embed="rId3">
            <a:alphaModFix/>
          </a:blip>
          <a:srcRect/>
          <a:stretch/>
        </p:blipFill>
        <p:spPr>
          <a:xfrm>
            <a:off x="10099505" y="6266872"/>
            <a:ext cx="1987550" cy="567690"/>
          </a:xfrm>
          <a:prstGeom prst="rect">
            <a:avLst/>
          </a:prstGeom>
          <a:noFill/>
          <a:ln>
            <a:noFill/>
          </a:ln>
        </p:spPr>
      </p:pic>
      <p:sp>
        <p:nvSpPr>
          <p:cNvPr id="112" name="Google Shape;112;p36"/>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sp>
        <p:nvSpPr>
          <p:cNvPr id="113" name="Google Shape;113;p36"/>
          <p:cNvSpPr txBox="1"/>
          <p:nvPr/>
        </p:nvSpPr>
        <p:spPr>
          <a:xfrm>
            <a:off x="11093280" y="1490181"/>
            <a:ext cx="84985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a:t>
            </a:r>
            <a:fld id="{00000000-1234-1234-1234-123412341234}" type="slidenum">
              <a:rPr lang="en-US" sz="1800" b="1" i="0" u="none" strike="noStrike" cap="none">
                <a:solidFill>
                  <a:schemeClr val="dk1"/>
                </a:solidFill>
                <a:latin typeface="Calibri"/>
                <a:ea typeface="Calibri"/>
                <a:cs typeface="Calibri"/>
                <a:sym typeface="Calibri"/>
              </a:rPr>
              <a:t>‹#›</a:t>
            </a:fld>
            <a:r>
              <a:rPr lang="en-US" sz="1800" b="1"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pic>
        <p:nvPicPr>
          <p:cNvPr id="114" name="Google Shape;114;p36"/>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32"/>
        <p:cNvGrpSpPr/>
        <p:nvPr/>
      </p:nvGrpSpPr>
      <p:grpSpPr>
        <a:xfrm>
          <a:off x="0" y="0"/>
          <a:ext cx="0" cy="0"/>
          <a:chOff x="0" y="0"/>
          <a:chExt cx="0" cy="0"/>
        </a:xfrm>
      </p:grpSpPr>
      <p:sp>
        <p:nvSpPr>
          <p:cNvPr id="33" name="Google Shape;33;p27"/>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32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7"/>
          <p:cNvSpPr txBox="1">
            <a:spLocks noGrp="1"/>
          </p:cNvSpPr>
          <p:nvPr>
            <p:ph type="body" idx="1"/>
          </p:nvPr>
        </p:nvSpPr>
        <p:spPr>
          <a:xfrm>
            <a:off x="1097280" y="1492624"/>
            <a:ext cx="10058400" cy="437647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5" name="Google Shape;35;p27"/>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7"/>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37"/>
        <p:cNvGrpSpPr/>
        <p:nvPr/>
      </p:nvGrpSpPr>
      <p:grpSpPr>
        <a:xfrm>
          <a:off x="0" y="0"/>
          <a:ext cx="0" cy="0"/>
          <a:chOff x="0" y="0"/>
          <a:chExt cx="0" cy="0"/>
        </a:xfrm>
      </p:grpSpPr>
      <p:sp>
        <p:nvSpPr>
          <p:cNvPr id="38" name="Google Shape;38;p28"/>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8"/>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8"/>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elfolie" type="title">
  <p:cSld name="TITLE">
    <p:spTree>
      <p:nvGrpSpPr>
        <p:cNvPr id="1" name="Shape 41"/>
        <p:cNvGrpSpPr/>
        <p:nvPr/>
      </p:nvGrpSpPr>
      <p:grpSpPr>
        <a:xfrm>
          <a:off x="0" y="0"/>
          <a:ext cx="0" cy="0"/>
          <a:chOff x="0" y="0"/>
          <a:chExt cx="0" cy="0"/>
        </a:xfrm>
      </p:grpSpPr>
      <p:sp>
        <p:nvSpPr>
          <p:cNvPr id="42" name="Google Shape;42;p30"/>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30"/>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30"/>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0"/>
          <p:cNvSpPr txBox="1">
            <a:spLocks noGrp="1"/>
          </p:cNvSpPr>
          <p:nvPr>
            <p:ph type="subTitle" idx="1"/>
          </p:nvPr>
        </p:nvSpPr>
        <p:spPr>
          <a:xfrm>
            <a:off x="1100051" y="4455620"/>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46" name="Google Shape;46;p3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7" name="Google Shape;47;p30"/>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pic>
        <p:nvPicPr>
          <p:cNvPr id="48" name="Google Shape;48;p30"/>
          <p:cNvPicPr preferRelativeResize="0"/>
          <p:nvPr/>
        </p:nvPicPr>
        <p:blipFill rotWithShape="1">
          <a:blip r:embed="rId2">
            <a:alphaModFix/>
          </a:blip>
          <a:srcRect/>
          <a:stretch/>
        </p:blipFill>
        <p:spPr>
          <a:xfrm>
            <a:off x="10099505" y="6266872"/>
            <a:ext cx="1987550" cy="567690"/>
          </a:xfrm>
          <a:prstGeom prst="rect">
            <a:avLst/>
          </a:prstGeom>
          <a:noFill/>
          <a:ln>
            <a:noFill/>
          </a:ln>
        </p:spPr>
      </p:pic>
      <p:sp>
        <p:nvSpPr>
          <p:cNvPr id="49" name="Google Shape;49;p30"/>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pic>
        <p:nvPicPr>
          <p:cNvPr id="50" name="Google Shape;50;p30"/>
          <p:cNvPicPr preferRelativeResize="0"/>
          <p:nvPr/>
        </p:nvPicPr>
        <p:blipFill rotWithShape="1">
          <a:blip r:embed="rId3">
            <a:alphaModFix/>
          </a:blip>
          <a:srcRect/>
          <a:stretch/>
        </p:blipFill>
        <p:spPr>
          <a:xfrm>
            <a:off x="104945" y="6281603"/>
            <a:ext cx="1061484" cy="400384"/>
          </a:xfrm>
          <a:prstGeom prst="rect">
            <a:avLst/>
          </a:prstGeom>
          <a:noFill/>
          <a:ln>
            <a:noFill/>
          </a:ln>
        </p:spPr>
      </p:pic>
      <p:pic>
        <p:nvPicPr>
          <p:cNvPr id="51" name="Google Shape;51;p30"/>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elfolie mit Bild">
  <p:cSld name="Titelfolie mit Bild">
    <p:spTree>
      <p:nvGrpSpPr>
        <p:cNvPr id="1" name="Shape 52"/>
        <p:cNvGrpSpPr/>
        <p:nvPr/>
      </p:nvGrpSpPr>
      <p:grpSpPr>
        <a:xfrm>
          <a:off x="0" y="0"/>
          <a:ext cx="0" cy="0"/>
          <a:chOff x="0" y="0"/>
          <a:chExt cx="0" cy="0"/>
        </a:xfrm>
      </p:grpSpPr>
      <p:sp>
        <p:nvSpPr>
          <p:cNvPr id="53" name="Google Shape;53;p29"/>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29"/>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5" name="Google Shape;55;p29"/>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56" name="Google Shape;56;p29"/>
          <p:cNvSpPr txBox="1">
            <a:spLocks noGrp="1"/>
          </p:cNvSpPr>
          <p:nvPr>
            <p:ph type="ctrTitle"/>
          </p:nvPr>
        </p:nvSpPr>
        <p:spPr>
          <a:xfrm>
            <a:off x="1104900" y="2292094"/>
            <a:ext cx="5734050" cy="2219691"/>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rgbClr val="3F3F3F"/>
              </a:buClr>
              <a:buSzPts val="4000"/>
              <a:buFont typeface="Calibri"/>
              <a:buNone/>
              <a:defRPr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9"/>
          <p:cNvSpPr txBox="1">
            <a:spLocks noGrp="1"/>
          </p:cNvSpPr>
          <p:nvPr>
            <p:ph type="subTitle" idx="1"/>
          </p:nvPr>
        </p:nvSpPr>
        <p:spPr>
          <a:xfrm>
            <a:off x="1104900" y="4511784"/>
            <a:ext cx="5734050" cy="955565"/>
          </a:xfrm>
          <a:prstGeom prst="rect">
            <a:avLst/>
          </a:prstGeom>
          <a:noFill/>
          <a:ln>
            <a:noFill/>
          </a:ln>
        </p:spPr>
        <p:txBody>
          <a:bodyPr spcFirstLastPara="1" wrap="square" lIns="0" tIns="45700" rIns="0" bIns="45700" anchor="t" anchorCtr="0">
            <a:normAutofit/>
          </a:bodyPr>
          <a:lstStyle>
            <a:lvl1pPr lvl="0" algn="l">
              <a:lnSpc>
                <a:spcPct val="90000"/>
              </a:lnSpc>
              <a:spcBef>
                <a:spcPts val="0"/>
              </a:spcBef>
              <a:spcAft>
                <a:spcPts val="0"/>
              </a:spcAft>
              <a:buSzPts val="1800"/>
              <a:buNone/>
              <a:defRPr sz="1800"/>
            </a:lvl1pPr>
            <a:lvl2pPr lvl="1" algn="ctr">
              <a:lnSpc>
                <a:spcPct val="90000"/>
              </a:lnSpc>
              <a:spcBef>
                <a:spcPts val="200"/>
              </a:spcBef>
              <a:spcAft>
                <a:spcPts val="0"/>
              </a:spcAft>
              <a:buSzPts val="2000"/>
              <a:buNone/>
              <a:defRPr sz="20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600"/>
              <a:buNone/>
              <a:defRPr sz="1600"/>
            </a:lvl4pPr>
            <a:lvl5pPr lvl="4" algn="ctr">
              <a:lnSpc>
                <a:spcPct val="90000"/>
              </a:lnSpc>
              <a:spcBef>
                <a:spcPts val="400"/>
              </a:spcBef>
              <a:spcAft>
                <a:spcPts val="0"/>
              </a:spcAft>
              <a:buSzPts val="1600"/>
              <a:buNone/>
              <a:defRPr sz="1600"/>
            </a:lvl5pPr>
            <a:lvl6pPr lvl="5" algn="ctr">
              <a:lnSpc>
                <a:spcPct val="90000"/>
              </a:lnSpc>
              <a:spcBef>
                <a:spcPts val="400"/>
              </a:spcBef>
              <a:spcAft>
                <a:spcPts val="0"/>
              </a:spcAft>
              <a:buSzPts val="1600"/>
              <a:buNone/>
              <a:defRPr sz="1600"/>
            </a:lvl6pPr>
            <a:lvl7pPr lvl="6" algn="ctr">
              <a:lnSpc>
                <a:spcPct val="90000"/>
              </a:lnSpc>
              <a:spcBef>
                <a:spcPts val="400"/>
              </a:spcBef>
              <a:spcAft>
                <a:spcPts val="0"/>
              </a:spcAft>
              <a:buSzPts val="1600"/>
              <a:buNone/>
              <a:defRPr sz="1600"/>
            </a:lvl7pPr>
            <a:lvl8pPr lvl="7" algn="ctr">
              <a:lnSpc>
                <a:spcPct val="90000"/>
              </a:lnSpc>
              <a:spcBef>
                <a:spcPts val="400"/>
              </a:spcBef>
              <a:spcAft>
                <a:spcPts val="0"/>
              </a:spcAft>
              <a:buSzPts val="1600"/>
              <a:buNone/>
              <a:defRPr sz="1600"/>
            </a:lvl8pPr>
            <a:lvl9pPr lvl="8" algn="ctr">
              <a:lnSpc>
                <a:spcPct val="90000"/>
              </a:lnSpc>
              <a:spcBef>
                <a:spcPts val="400"/>
              </a:spcBef>
              <a:spcAft>
                <a:spcPts val="400"/>
              </a:spcAft>
              <a:buSzPts val="1600"/>
              <a:buNone/>
              <a:defRPr sz="1600"/>
            </a:lvl9pPr>
          </a:lstStyle>
          <a:p>
            <a:endParaRPr/>
          </a:p>
        </p:txBody>
      </p:sp>
      <p:sp>
        <p:nvSpPr>
          <p:cNvPr id="58" name="Google Shape;58;p29"/>
          <p:cNvSpPr>
            <a:spLocks noGrp="1"/>
          </p:cNvSpPr>
          <p:nvPr>
            <p:ph type="pic" idx="2"/>
          </p:nvPr>
        </p:nvSpPr>
        <p:spPr>
          <a:xfrm>
            <a:off x="6981063" y="1310656"/>
            <a:ext cx="5210937" cy="4208604"/>
          </a:xfrm>
          <a:prstGeom prst="rect">
            <a:avLst/>
          </a:prstGeom>
          <a:solidFill>
            <a:srgbClr val="CCCCCC"/>
          </a:solidFill>
          <a:ln>
            <a:noFill/>
          </a:ln>
        </p:spPr>
      </p:sp>
      <p:pic>
        <p:nvPicPr>
          <p:cNvPr id="59" name="Google Shape;59;p29"/>
          <p:cNvPicPr preferRelativeResize="0"/>
          <p:nvPr/>
        </p:nvPicPr>
        <p:blipFill rotWithShape="1">
          <a:blip r:embed="rId3">
            <a:alphaModFix/>
          </a:blip>
          <a:srcRect/>
          <a:stretch/>
        </p:blipFill>
        <p:spPr>
          <a:xfrm>
            <a:off x="10099505" y="6266872"/>
            <a:ext cx="1987550" cy="567690"/>
          </a:xfrm>
          <a:prstGeom prst="rect">
            <a:avLst/>
          </a:prstGeom>
          <a:noFill/>
          <a:ln>
            <a:noFill/>
          </a:ln>
        </p:spPr>
      </p:pic>
      <p:sp>
        <p:nvSpPr>
          <p:cNvPr id="60" name="Google Shape;60;p29"/>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pic>
        <p:nvPicPr>
          <p:cNvPr id="61" name="Google Shape;61;p29"/>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Abschnitts-&#10;überschrift" type="secHead">
  <p:cSld name="SECTION_HEADER">
    <p:bg>
      <p:bgPr>
        <a:solidFill>
          <a:schemeClr val="lt1"/>
        </a:solidFill>
        <a:effectLst/>
      </p:bgPr>
    </p:bg>
    <p:spTree>
      <p:nvGrpSpPr>
        <p:cNvPr id="1" name="Shape 62"/>
        <p:cNvGrpSpPr/>
        <p:nvPr/>
      </p:nvGrpSpPr>
      <p:grpSpPr>
        <a:xfrm>
          <a:off x="0" y="0"/>
          <a:ext cx="0" cy="0"/>
          <a:chOff x="0" y="0"/>
          <a:chExt cx="0" cy="0"/>
        </a:xfrm>
      </p:grpSpPr>
      <p:sp>
        <p:nvSpPr>
          <p:cNvPr id="63" name="Google Shape;63;p31"/>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31"/>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5" name="Google Shape;65;p31"/>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66" name="Google Shape;66;p31"/>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1"/>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68" name="Google Shape;68;p3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0" name="Google Shape;70;p31"/>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pic>
        <p:nvPicPr>
          <p:cNvPr id="71" name="Google Shape;71;p31"/>
          <p:cNvPicPr preferRelativeResize="0"/>
          <p:nvPr/>
        </p:nvPicPr>
        <p:blipFill rotWithShape="1">
          <a:blip r:embed="rId3">
            <a:alphaModFix/>
          </a:blip>
          <a:srcRect/>
          <a:stretch/>
        </p:blipFill>
        <p:spPr>
          <a:xfrm>
            <a:off x="10099505" y="6266872"/>
            <a:ext cx="1987550" cy="567690"/>
          </a:xfrm>
          <a:prstGeom prst="rect">
            <a:avLst/>
          </a:prstGeom>
          <a:noFill/>
          <a:ln>
            <a:noFill/>
          </a:ln>
        </p:spPr>
      </p:pic>
      <p:sp>
        <p:nvSpPr>
          <p:cNvPr id="72" name="Google Shape;72;p31"/>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pic>
        <p:nvPicPr>
          <p:cNvPr id="73" name="Google Shape;73;p31"/>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74"/>
        <p:cNvGrpSpPr/>
        <p:nvPr/>
      </p:nvGrpSpPr>
      <p:grpSpPr>
        <a:xfrm>
          <a:off x="0" y="0"/>
          <a:ext cx="0" cy="0"/>
          <a:chOff x="0" y="0"/>
          <a:chExt cx="0" cy="0"/>
        </a:xfrm>
      </p:grpSpPr>
      <p:sp>
        <p:nvSpPr>
          <p:cNvPr id="75" name="Google Shape;75;p3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2"/>
          <p:cNvSpPr txBox="1">
            <a:spLocks noGrp="1"/>
          </p:cNvSpPr>
          <p:nvPr>
            <p:ph type="body" idx="1"/>
          </p:nvPr>
        </p:nvSpPr>
        <p:spPr>
          <a:xfrm>
            <a:off x="1097279" y="1845734"/>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7" name="Google Shape;77;p32"/>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8" name="Google Shape;78;p3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80"/>
        <p:cNvGrpSpPr/>
        <p:nvPr/>
      </p:nvGrpSpPr>
      <p:grpSpPr>
        <a:xfrm>
          <a:off x="0" y="0"/>
          <a:ext cx="0" cy="0"/>
          <a:chOff x="0" y="0"/>
          <a:chExt cx="0" cy="0"/>
        </a:xfrm>
      </p:grpSpPr>
      <p:sp>
        <p:nvSpPr>
          <p:cNvPr id="81" name="Google Shape;81;p3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3"/>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83" name="Google Shape;83;p33"/>
          <p:cNvSpPr txBox="1">
            <a:spLocks noGrp="1"/>
          </p:cNvSpPr>
          <p:nvPr>
            <p:ph type="body" idx="2"/>
          </p:nvPr>
        </p:nvSpPr>
        <p:spPr>
          <a:xfrm>
            <a:off x="109728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4" name="Google Shape;84;p33"/>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85" name="Google Shape;85;p33"/>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6" name="Google Shape;86;p3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Leer" type="blank">
  <p:cSld name="BLANK">
    <p:spTree>
      <p:nvGrpSpPr>
        <p:cNvPr id="1" name="Shape 88"/>
        <p:cNvGrpSpPr/>
        <p:nvPr/>
      </p:nvGrpSpPr>
      <p:grpSpPr>
        <a:xfrm>
          <a:off x="0" y="0"/>
          <a:ext cx="0" cy="0"/>
          <a:chOff x="0" y="0"/>
          <a:chExt cx="0" cy="0"/>
        </a:xfrm>
      </p:grpSpPr>
      <p:sp>
        <p:nvSpPr>
          <p:cNvPr id="89" name="Google Shape;89;p34"/>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34"/>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1" name="Google Shape;91;p34"/>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92" name="Google Shape;92;p3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4" name="Google Shape;94;p34"/>
          <p:cNvPicPr preferRelativeResize="0"/>
          <p:nvPr/>
        </p:nvPicPr>
        <p:blipFill rotWithShape="1">
          <a:blip r:embed="rId3">
            <a:alphaModFix/>
          </a:blip>
          <a:srcRect/>
          <a:stretch/>
        </p:blipFill>
        <p:spPr>
          <a:xfrm>
            <a:off x="10099505" y="6266872"/>
            <a:ext cx="1987550" cy="567690"/>
          </a:xfrm>
          <a:prstGeom prst="rect">
            <a:avLst/>
          </a:prstGeom>
          <a:noFill/>
          <a:ln>
            <a:noFill/>
          </a:ln>
        </p:spPr>
      </p:pic>
      <p:sp>
        <p:nvSpPr>
          <p:cNvPr id="95" name="Google Shape;95;p34"/>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sp>
        <p:nvSpPr>
          <p:cNvPr id="96" name="Google Shape;96;p34"/>
          <p:cNvSpPr txBox="1"/>
          <p:nvPr/>
        </p:nvSpPr>
        <p:spPr>
          <a:xfrm>
            <a:off x="11093280" y="1490181"/>
            <a:ext cx="84985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a:t>
            </a:r>
            <a:fld id="{00000000-1234-1234-1234-123412341234}" type="slidenum">
              <a:rPr lang="en-US" sz="1800" b="1" i="0" u="none" strike="noStrike" cap="none">
                <a:solidFill>
                  <a:schemeClr val="dk1"/>
                </a:solidFill>
                <a:latin typeface="Calibri"/>
                <a:ea typeface="Calibri"/>
                <a:cs typeface="Calibri"/>
                <a:sym typeface="Calibri"/>
              </a:rPr>
              <a:t>‹#›</a:t>
            </a:fld>
            <a:r>
              <a:rPr lang="en-US" sz="1800" b="1"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pic>
        <p:nvPicPr>
          <p:cNvPr id="97" name="Google Shape;97;p34"/>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5"/>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5"/>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3200"/>
              <a:buFont typeface="Calibri"/>
              <a:buNone/>
              <a:defRPr sz="3200" b="1" i="0" u="none" strike="noStrike" cap="none">
                <a:solidFill>
                  <a:srgbClr val="3F3F3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25"/>
          <p:cNvSpPr txBox="1">
            <a:spLocks noGrp="1"/>
          </p:cNvSpPr>
          <p:nvPr>
            <p:ph type="body" idx="1"/>
          </p:nvPr>
        </p:nvSpPr>
        <p:spPr>
          <a:xfrm>
            <a:off x="1097280" y="1492624"/>
            <a:ext cx="10058400" cy="437647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4" name="Google Shape;14;p2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2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pic>
        <p:nvPicPr>
          <p:cNvPr id="16" name="Google Shape;16;p25"/>
          <p:cNvPicPr preferRelativeResize="0"/>
          <p:nvPr/>
        </p:nvPicPr>
        <p:blipFill rotWithShape="1">
          <a:blip r:embed="rId13">
            <a:alphaModFix/>
          </a:blip>
          <a:srcRect/>
          <a:stretch/>
        </p:blipFill>
        <p:spPr>
          <a:xfrm>
            <a:off x="104945" y="6281603"/>
            <a:ext cx="1061484" cy="400384"/>
          </a:xfrm>
          <a:prstGeom prst="rect">
            <a:avLst/>
          </a:prstGeom>
          <a:noFill/>
          <a:ln>
            <a:noFill/>
          </a:ln>
        </p:spPr>
      </p:pic>
      <p:sp>
        <p:nvSpPr>
          <p:cNvPr id="17" name="Google Shape;17;p25"/>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pic>
        <p:nvPicPr>
          <p:cNvPr id="18" name="Google Shape;18;p25"/>
          <p:cNvPicPr preferRelativeResize="0"/>
          <p:nvPr/>
        </p:nvPicPr>
        <p:blipFill rotWithShape="1">
          <a:blip r:embed="rId14">
            <a:alphaModFix/>
          </a:blip>
          <a:srcRect/>
          <a:stretch/>
        </p:blipFill>
        <p:spPr>
          <a:xfrm>
            <a:off x="10099505" y="6266872"/>
            <a:ext cx="1987550" cy="567690"/>
          </a:xfrm>
          <a:prstGeom prst="rect">
            <a:avLst/>
          </a:prstGeom>
          <a:noFill/>
          <a:ln>
            <a:noFill/>
          </a:ln>
        </p:spPr>
      </p:pic>
      <p:sp>
        <p:nvSpPr>
          <p:cNvPr id="19" name="Google Shape;19;p25"/>
          <p:cNvSpPr txBox="1"/>
          <p:nvPr/>
        </p:nvSpPr>
        <p:spPr>
          <a:xfrm>
            <a:off x="11093280" y="1490181"/>
            <a:ext cx="84985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a:t>
            </a:r>
            <a:fld id="{00000000-1234-1234-1234-123412341234}" type="slidenum">
              <a:rPr lang="en-US" sz="1800" b="1" i="0" u="none" strike="noStrike" cap="none">
                <a:solidFill>
                  <a:schemeClr val="dk1"/>
                </a:solidFill>
                <a:latin typeface="Calibri"/>
                <a:ea typeface="Calibri"/>
                <a:cs typeface="Calibri"/>
                <a:sym typeface="Calibri"/>
              </a:rPr>
              <a:t>‹#›</a:t>
            </a:fld>
            <a:r>
              <a:rPr lang="en-US" sz="1800" b="1"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pic>
        <p:nvPicPr>
          <p:cNvPr id="20" name="Google Shape;20;p25"/>
          <p:cNvPicPr preferRelativeResize="0"/>
          <p:nvPr/>
        </p:nvPicPr>
        <p:blipFill rotWithShape="1">
          <a:blip r:embed="rId15">
            <a:alphaModFix/>
          </a:blip>
          <a:srcRect/>
          <a:stretch/>
        </p:blipFill>
        <p:spPr>
          <a:xfrm>
            <a:off x="10736826" y="23437"/>
            <a:ext cx="1460090" cy="144330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ww.e-greenworld.org/"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www.europarl.europa.eu/factsheets/en/sheet/71/environment-policy-general-principles-and-basic-framework" TargetMode="External"/><Relationship Id="rId2" Type="http://schemas.openxmlformats.org/officeDocument/2006/relationships/hyperlink" Target="https://www.euractiv.com/section/energy-environment/news/citizens-may-just-hate-eu-climate-policy/"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e6rglsLy1Y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s://www.cleanenergywire.org/experts/national-environmental-guard-gnm-romania" TargetMode="External"/><Relationship Id="rId3" Type="http://schemas.openxmlformats.org/officeDocument/2006/relationships/hyperlink" Target="https://www.worldwildlife.org/" TargetMode="External"/><Relationship Id="rId7" Type="http://schemas.openxmlformats.org/officeDocument/2006/relationships/hyperlink" Target="https://www.greenpeace.org/eu-unit/" TargetMode="External"/><Relationship Id="rId2" Type="http://schemas.openxmlformats.org/officeDocument/2006/relationships/hyperlink" Target="https://www.nationalgeographic.com/environment/article/air-pollution" TargetMode="External"/><Relationship Id="rId1" Type="http://schemas.openxmlformats.org/officeDocument/2006/relationships/slideLayout" Target="../slideLayouts/slideLayout7.xml"/><Relationship Id="rId6" Type="http://schemas.openxmlformats.org/officeDocument/2006/relationships/hyperlink" Target="https://study.com/academy/lesson/video/protecting-living-things-the-environment-lesson-for-kids.html" TargetMode="External"/><Relationship Id="rId5" Type="http://schemas.openxmlformats.org/officeDocument/2006/relationships/hyperlink" Target="https://www.epa.gov/education" TargetMode="External"/><Relationship Id="rId4" Type="http://schemas.openxmlformats.org/officeDocument/2006/relationships/hyperlink" Target="https://sustainability.fb.com/blog/2021/11/01/facebooks-role-in-empowering-people-with-information-about-the-climate-crisis/"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hyperlink" Target="https://www.unep.org/explore-topics/sustainable-development-goals"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hyperlink" Target="https://ec.europa.eu/info/strategy/priorities-2019-2024/european-green-deal_en"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
          <p:cNvSpPr txBox="1">
            <a:spLocks noGrp="1"/>
          </p:cNvSpPr>
          <p:nvPr>
            <p:ph type="title"/>
          </p:nvPr>
        </p:nvSpPr>
        <p:spPr>
          <a:xfrm>
            <a:off x="457199" y="594359"/>
            <a:ext cx="3455581" cy="390662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004B3A"/>
              </a:buClr>
              <a:buSzPct val="100000"/>
              <a:buFont typeface="Calibri"/>
              <a:buNone/>
            </a:pPr>
            <a:r>
              <a:rPr lang="tr-TR" sz="4400" b="1" dirty="0" smtClean="0">
                <a:solidFill>
                  <a:srgbClr val="004B3A"/>
                </a:solidFill>
              </a:rPr>
              <a:t>GREENWORLD: </a:t>
            </a:r>
            <a:r>
              <a:rPr lang="tr-TR" dirty="0" err="1" smtClean="0"/>
              <a:t>Think</a:t>
            </a:r>
            <a:r>
              <a:rPr lang="tr-TR" dirty="0" smtClean="0"/>
              <a:t> </a:t>
            </a:r>
            <a:r>
              <a:rPr lang="tr-TR" dirty="0" err="1" smtClean="0"/>
              <a:t>Green</a:t>
            </a:r>
            <a:r>
              <a:rPr lang="tr-TR" dirty="0" smtClean="0"/>
              <a:t/>
            </a:r>
            <a:br>
              <a:rPr lang="tr-TR" dirty="0" smtClean="0"/>
            </a:br>
            <a:r>
              <a:rPr lang="tr-TR" dirty="0" err="1" smtClean="0"/>
              <a:t>for</a:t>
            </a:r>
            <a:r>
              <a:rPr lang="tr-TR" dirty="0" smtClean="0"/>
              <a:t> </a:t>
            </a:r>
            <a:r>
              <a:rPr lang="tr-TR" dirty="0" err="1" smtClean="0"/>
              <a:t>the</a:t>
            </a:r>
            <a:r>
              <a:rPr lang="tr-TR" dirty="0" smtClean="0"/>
              <a:t> World</a:t>
            </a:r>
            <a:br>
              <a:rPr lang="tr-TR" dirty="0" smtClean="0"/>
            </a:br>
            <a:r>
              <a:rPr lang="tr-TR" dirty="0" smtClean="0"/>
              <a:t/>
            </a:r>
            <a:br>
              <a:rPr lang="tr-TR" dirty="0" smtClean="0"/>
            </a:br>
            <a:r>
              <a:rPr lang="tr-TR" sz="2700" dirty="0" err="1" smtClean="0"/>
              <a:t>Youth</a:t>
            </a:r>
            <a:r>
              <a:rPr lang="tr-TR" sz="2700" dirty="0" smtClean="0"/>
              <a:t> </a:t>
            </a:r>
            <a:r>
              <a:rPr lang="tr-TR" sz="2700" dirty="0" err="1" smtClean="0"/>
              <a:t>Education</a:t>
            </a:r>
            <a:r>
              <a:rPr lang="tr-TR" sz="2700" dirty="0" smtClean="0"/>
              <a:t/>
            </a:r>
            <a:br>
              <a:rPr lang="tr-TR" sz="2700" dirty="0" smtClean="0"/>
            </a:br>
            <a:r>
              <a:rPr lang="tr-TR" sz="2700" dirty="0" smtClean="0"/>
              <a:t>ERASMUS+</a:t>
            </a:r>
            <a:br>
              <a:rPr lang="tr-TR" sz="2700" dirty="0" smtClean="0"/>
            </a:br>
            <a:r>
              <a:rPr lang="tr-TR" sz="2700" dirty="0" smtClean="0"/>
              <a:t/>
            </a:r>
            <a:br>
              <a:rPr lang="tr-TR" sz="2700" dirty="0" smtClean="0"/>
            </a:br>
            <a:r>
              <a:rPr lang="tr-TR" sz="2200" dirty="0" smtClean="0"/>
              <a:t>KA220 YOU - Strategic </a:t>
            </a:r>
            <a:r>
              <a:rPr lang="tr-TR" sz="2200" dirty="0" err="1" smtClean="0"/>
              <a:t>Partnerships</a:t>
            </a:r>
            <a:r>
              <a:rPr lang="tr-TR" sz="2200" dirty="0" smtClean="0"/>
              <a:t> </a:t>
            </a:r>
            <a:r>
              <a:rPr lang="tr-TR" sz="2200" dirty="0" err="1" smtClean="0"/>
              <a:t>for</a:t>
            </a:r>
            <a:r>
              <a:rPr lang="tr-TR" sz="2200" dirty="0" smtClean="0"/>
              <a:t> </a:t>
            </a:r>
            <a:r>
              <a:rPr lang="tr-TR" sz="2200" dirty="0" err="1" smtClean="0"/>
              <a:t>Youth</a:t>
            </a:r>
            <a:r>
              <a:rPr lang="tr-TR" sz="2200" dirty="0" smtClean="0"/>
              <a:t> </a:t>
            </a:r>
            <a:r>
              <a:rPr lang="tr-TR" sz="2200" dirty="0" err="1" smtClean="0"/>
              <a:t>Education</a:t>
            </a:r>
            <a:r>
              <a:rPr lang="tr-TR" sz="2200" dirty="0" smtClean="0"/>
              <a:t/>
            </a:r>
            <a:br>
              <a:rPr lang="tr-TR" sz="2200" dirty="0" smtClean="0"/>
            </a:br>
            <a:r>
              <a:rPr lang="tr-TR" sz="2200" dirty="0" err="1" smtClean="0"/>
              <a:t>Cooperation</a:t>
            </a:r>
            <a:r>
              <a:rPr lang="tr-TR" sz="2200" dirty="0" smtClean="0"/>
              <a:t> </a:t>
            </a:r>
            <a:r>
              <a:rPr lang="tr-TR" sz="2200" dirty="0" err="1" smtClean="0"/>
              <a:t>partnership</a:t>
            </a:r>
            <a:r>
              <a:rPr lang="tr-TR" dirty="0" smtClean="0"/>
              <a:t/>
            </a:r>
            <a:br>
              <a:rPr lang="tr-TR" dirty="0" smtClean="0"/>
            </a:br>
            <a:endParaRPr lang="tr-TR" dirty="0"/>
          </a:p>
        </p:txBody>
      </p:sp>
      <p:sp>
        <p:nvSpPr>
          <p:cNvPr id="121" name="Google Shape;121;p1"/>
          <p:cNvSpPr txBox="1">
            <a:spLocks noGrp="1"/>
          </p:cNvSpPr>
          <p:nvPr>
            <p:ph type="body" idx="2"/>
          </p:nvPr>
        </p:nvSpPr>
        <p:spPr>
          <a:xfrm>
            <a:off x="457200" y="4891596"/>
            <a:ext cx="3200400" cy="141360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500"/>
              <a:buNone/>
            </a:pPr>
            <a:r>
              <a:rPr lang="tr-TR" b="1" i="1" smtClean="0"/>
              <a:t>Reference Number:</a:t>
            </a:r>
            <a:br>
              <a:rPr lang="tr-TR" b="1" i="1" smtClean="0"/>
            </a:br>
            <a:r>
              <a:rPr lang="tr-TR" smtClean="0"/>
              <a:t>2021-1-DE04-KA220-YOU-000029209</a:t>
            </a:r>
          </a:p>
          <a:p>
            <a:pPr marL="0" lvl="0" indent="0" algn="l" rtl="0">
              <a:lnSpc>
                <a:spcPct val="90000"/>
              </a:lnSpc>
              <a:spcBef>
                <a:spcPts val="1400"/>
              </a:spcBef>
              <a:spcAft>
                <a:spcPts val="0"/>
              </a:spcAft>
              <a:buSzPts val="1500"/>
              <a:buNone/>
            </a:pPr>
            <a:r>
              <a:rPr lang="tr-TR" b="1" smtClean="0"/>
              <a:t>Duration: </a:t>
            </a:r>
            <a:endParaRPr lang="tr-TR" smtClean="0"/>
          </a:p>
          <a:p>
            <a:pPr marL="0" lvl="0" indent="0" algn="l" rtl="0">
              <a:lnSpc>
                <a:spcPct val="90000"/>
              </a:lnSpc>
              <a:spcBef>
                <a:spcPts val="1400"/>
              </a:spcBef>
              <a:spcAft>
                <a:spcPts val="0"/>
              </a:spcAft>
              <a:buSzPts val="1500"/>
              <a:buNone/>
            </a:pPr>
            <a:r>
              <a:rPr lang="tr-TR" b="1" smtClean="0"/>
              <a:t>07.03.2022 to 07.03.2024 (24 months) </a:t>
            </a:r>
            <a:endParaRPr lang="tr-TR" smtClean="0"/>
          </a:p>
          <a:p>
            <a:pPr marL="0" lvl="0" indent="0" algn="l" rtl="0">
              <a:lnSpc>
                <a:spcPct val="90000"/>
              </a:lnSpc>
              <a:spcBef>
                <a:spcPts val="1400"/>
              </a:spcBef>
              <a:spcAft>
                <a:spcPts val="0"/>
              </a:spcAft>
              <a:buSzPts val="1500"/>
              <a:buNone/>
            </a:pPr>
            <a:endParaRPr lang="tr-TR" b="1" dirty="0"/>
          </a:p>
        </p:txBody>
      </p:sp>
      <p:sp>
        <p:nvSpPr>
          <p:cNvPr id="123" name="Google Shape;123;p1"/>
          <p:cNvSpPr txBox="1"/>
          <p:nvPr/>
        </p:nvSpPr>
        <p:spPr>
          <a:xfrm>
            <a:off x="4311479" y="1274842"/>
            <a:ext cx="7423322" cy="3219091"/>
          </a:xfrm>
          <a:prstGeom prst="rect">
            <a:avLst/>
          </a:prstGeom>
          <a:noFill/>
          <a:ln>
            <a:noFill/>
          </a:ln>
        </p:spPr>
        <p:txBody>
          <a:bodyPr spcFirstLastPara="1" wrap="square" lIns="91425" tIns="45700" rIns="91425" bIns="45700" anchor="t" anchorCtr="0">
            <a:normAutofit fontScale="85000" lnSpcReduction="10000"/>
          </a:bodyPr>
          <a:lstStyle/>
          <a:p>
            <a:pPr marL="0" marR="0" lvl="0" indent="0" algn="l" rtl="0">
              <a:lnSpc>
                <a:spcPct val="100000"/>
              </a:lnSpc>
              <a:spcBef>
                <a:spcPts val="0"/>
              </a:spcBef>
              <a:spcAft>
                <a:spcPts val="0"/>
              </a:spcAft>
              <a:buClr>
                <a:schemeClr val="accent1"/>
              </a:buClr>
              <a:buSzPct val="108108"/>
              <a:buFont typeface="Noto Sans Symbols"/>
              <a:buNone/>
            </a:pPr>
            <a:r>
              <a:rPr lang="en-US" sz="3900" b="1" i="0" u="none" strike="noStrike" cap="none" dirty="0">
                <a:solidFill>
                  <a:srgbClr val="004B3A"/>
                </a:solidFill>
                <a:latin typeface="Calibri"/>
                <a:ea typeface="Calibri"/>
                <a:cs typeface="Calibri"/>
                <a:sym typeface="Calibri"/>
              </a:rPr>
              <a:t>GREENWORLD</a:t>
            </a:r>
            <a:r>
              <a:rPr lang="en-US" sz="3000" b="1" i="0" u="none" strike="noStrike" cap="none" dirty="0">
                <a:solidFill>
                  <a:srgbClr val="595959"/>
                </a:solidFill>
                <a:latin typeface="Calibri"/>
                <a:ea typeface="Calibri"/>
                <a:cs typeface="Calibri"/>
                <a:sym typeface="Calibri"/>
              </a:rPr>
              <a:t/>
            </a:r>
            <a:br>
              <a:rPr lang="en-US" sz="3000" b="1" i="0" u="none" strike="noStrike" cap="none" dirty="0">
                <a:solidFill>
                  <a:srgbClr val="595959"/>
                </a:solidFill>
                <a:latin typeface="Calibri"/>
                <a:ea typeface="Calibri"/>
                <a:cs typeface="Calibri"/>
                <a:sym typeface="Calibri"/>
              </a:rPr>
            </a:br>
            <a:endParaRPr sz="1800" b="1" i="0" u="none" strike="noStrike" cap="none" dirty="0">
              <a:solidFill>
                <a:srgbClr val="595959"/>
              </a:solidFill>
              <a:latin typeface="Calibri"/>
              <a:ea typeface="Calibri"/>
              <a:cs typeface="Calibri"/>
              <a:sym typeface="Calibri"/>
            </a:endParaRPr>
          </a:p>
          <a:p>
            <a:pPr marL="480060"/>
            <a:r>
              <a:rPr lang="tr" sz="3200" b="1" dirty="0">
                <a:solidFill>
                  <a:srgbClr val="002060"/>
                </a:solidFill>
                <a:effectLst>
                  <a:outerShdw blurRad="38100" dist="25400" dir="5400000" algn="ctr">
                    <a:srgbClr val="6E747A">
                      <a:alpha val="43000"/>
                    </a:srgbClr>
                  </a:outerShdw>
                </a:effectLst>
                <a:latin typeface="Calibri"/>
                <a:ea typeface="Calibri"/>
              </a:rPr>
              <a:t>MODÜL 6 :</a:t>
            </a:r>
            <a:endParaRPr lang="tr-TR" sz="3200" b="1" dirty="0">
              <a:solidFill>
                <a:srgbClr val="002060"/>
              </a:solidFill>
              <a:effectLst>
                <a:outerShdw blurRad="38100" dist="25400" dir="5400000" algn="ctr">
                  <a:srgbClr val="6E747A">
                    <a:alpha val="43000"/>
                  </a:srgbClr>
                </a:outerShdw>
              </a:effectLst>
              <a:latin typeface="Calibri"/>
              <a:ea typeface="Calibri"/>
            </a:endParaRPr>
          </a:p>
          <a:p>
            <a:pPr marL="480060"/>
            <a:endParaRPr lang="tr-TR" sz="3200" b="1" dirty="0">
              <a:solidFill>
                <a:srgbClr val="002060"/>
              </a:solidFill>
              <a:effectLst>
                <a:outerShdw blurRad="38100" dist="25400" dir="5400000" algn="ctr">
                  <a:srgbClr val="6E747A">
                    <a:alpha val="43000"/>
                  </a:srgbClr>
                </a:outerShdw>
              </a:effectLst>
              <a:latin typeface="Calibri"/>
              <a:ea typeface="Calibri"/>
            </a:endParaRPr>
          </a:p>
          <a:p>
            <a:pPr marL="480060"/>
            <a:r>
              <a:rPr lang="tr" sz="3200" b="1" dirty="0">
                <a:solidFill>
                  <a:srgbClr val="002060"/>
                </a:solidFill>
                <a:effectLst>
                  <a:outerShdw blurRad="38100" dist="25400" dir="5400000" algn="ctr">
                    <a:srgbClr val="6E747A">
                      <a:alpha val="43000"/>
                    </a:srgbClr>
                  </a:outerShdw>
                </a:effectLst>
                <a:latin typeface="Calibri"/>
                <a:ea typeface="Calibri"/>
              </a:rPr>
              <a:t>İnsanların Çevre Sorunlarını Önlemeye veya Çözmeye Yardımcı Olmak Üzere Tasarlanan Yasaları Desteklemek veya Güçlendirmek İçin Kullandığı Çevresel Faaliyetler</a:t>
            </a:r>
            <a:endParaRPr lang="tr-TR" sz="2800" dirty="0">
              <a:latin typeface="Calibri"/>
              <a:ea typeface="Calibri"/>
            </a:endParaRPr>
          </a:p>
        </p:txBody>
      </p:sp>
      <p:pic>
        <p:nvPicPr>
          <p:cNvPr id="125" name="Google Shape;125;p1"/>
          <p:cNvPicPr preferRelativeResize="0"/>
          <p:nvPr/>
        </p:nvPicPr>
        <p:blipFill rotWithShape="1">
          <a:blip r:embed="rId3">
            <a:alphaModFix/>
          </a:blip>
          <a:srcRect/>
          <a:stretch/>
        </p:blipFill>
        <p:spPr>
          <a:xfrm>
            <a:off x="9286226" y="594359"/>
            <a:ext cx="2286000" cy="2011840"/>
          </a:xfrm>
          <a:prstGeom prst="rect">
            <a:avLst/>
          </a:prstGeom>
          <a:noFill/>
          <a:ln>
            <a:noFill/>
          </a:ln>
        </p:spPr>
      </p:pic>
      <p:pic>
        <p:nvPicPr>
          <p:cNvPr id="7" name="Picture 25"/>
          <p:cNvPicPr>
            <a:picLocks noChangeAspect="1" noChangeArrowheads="1"/>
          </p:cNvPicPr>
          <p:nvPr/>
        </p:nvPicPr>
        <p:blipFill>
          <a:blip r:embed="rId4"/>
          <a:srcRect/>
          <a:stretch>
            <a:fillRect/>
          </a:stretch>
        </p:blipFill>
        <p:spPr bwMode="auto">
          <a:xfrm>
            <a:off x="8892845" y="4551919"/>
            <a:ext cx="3057525" cy="1076325"/>
          </a:xfrm>
          <a:prstGeom prst="rect">
            <a:avLst/>
          </a:prstGeom>
          <a:noFill/>
          <a:ln w="9525">
            <a:noFill/>
            <a:miter lim="800000"/>
            <a:headEnd/>
            <a:tailEnd/>
          </a:ln>
          <a:effectLst/>
        </p:spPr>
      </p:pic>
      <p:sp>
        <p:nvSpPr>
          <p:cNvPr id="2" name="Dikdörtgen 1"/>
          <p:cNvSpPr/>
          <p:nvPr/>
        </p:nvSpPr>
        <p:spPr>
          <a:xfrm>
            <a:off x="4598777" y="5749344"/>
            <a:ext cx="5591595" cy="307777"/>
          </a:xfrm>
          <a:prstGeom prst="rect">
            <a:avLst/>
          </a:prstGeom>
        </p:spPr>
        <p:txBody>
          <a:bodyPr wrap="none">
            <a:spAutoFit/>
          </a:bodyPr>
          <a:lstStyle/>
          <a:p>
            <a:r>
              <a:rPr lang="en-GB" i="1" dirty="0">
                <a:latin typeface="Calibri" panose="020F0502020204030204" pitchFamily="34" charset="0"/>
                <a:ea typeface="Calibri" panose="020F0502020204030204" pitchFamily="34" charset="0"/>
                <a:cs typeface="Calibri" panose="020F0502020204030204" pitchFamily="34" charset="0"/>
              </a:rPr>
              <a:t>For more details visit our official website</a:t>
            </a:r>
            <a:r>
              <a:rPr lang="tr-TR" i="1" dirty="0">
                <a:latin typeface="Calibri" panose="020F0502020204030204" pitchFamily="34" charset="0"/>
                <a:ea typeface="Calibri" panose="020F0502020204030204" pitchFamily="34" charset="0"/>
                <a:cs typeface="Calibri" panose="020F0502020204030204" pitchFamily="34" charset="0"/>
              </a:rPr>
              <a:t>:</a:t>
            </a:r>
            <a:r>
              <a:rPr lang="tr-TR" dirty="0">
                <a:latin typeface="Calibri" panose="020F0502020204030204" pitchFamily="34" charset="0"/>
                <a:ea typeface="Calibri" panose="020F0502020204030204" pitchFamily="34" charset="0"/>
                <a:cs typeface="Calibri" panose="020F0502020204030204" pitchFamily="34" charset="0"/>
              </a:rPr>
              <a:t> </a:t>
            </a:r>
            <a:r>
              <a:rPr lang="tr-TR" u="sng"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5"/>
              </a:rPr>
              <a:t>https://www.e-greenworld.org</a:t>
            </a:r>
            <a:r>
              <a:rPr lang="tr-TR" u="sng" dirty="0" smtClean="0">
                <a:solidFill>
                  <a:srgbClr val="0563C1"/>
                </a:solidFill>
                <a:latin typeface="Calibri" panose="020F0502020204030204" pitchFamily="34" charset="0"/>
                <a:ea typeface="Calibri" panose="020F0502020204030204" pitchFamily="34" charset="0"/>
                <a:cs typeface="Calibri" panose="020F0502020204030204" pitchFamily="34" charset="0"/>
                <a:hlinkClick r:id="rId5"/>
              </a:rPr>
              <a:t>/</a:t>
            </a:r>
            <a:r>
              <a:rPr lang="tr-TR" u="sng" dirty="0" smtClean="0">
                <a:solidFill>
                  <a:srgbClr val="0563C1"/>
                </a:solidFill>
                <a:latin typeface="Calibri" panose="020F0502020204030204" pitchFamily="34" charset="0"/>
                <a:ea typeface="Calibri" panose="020F0502020204030204" pitchFamily="34" charset="0"/>
                <a:cs typeface="Calibri" panose="020F0502020204030204" pitchFamily="34" charset="0"/>
              </a:rPr>
              <a:t> </a:t>
            </a:r>
            <a:r>
              <a:rPr lang="tr-TR" dirty="0" smtClean="0">
                <a:latin typeface="Calibri" panose="020F0502020204030204" pitchFamily="34" charset="0"/>
                <a:ea typeface="Calibri" panose="020F0502020204030204" pitchFamily="34" charset="0"/>
                <a:cs typeface="Calibri" panose="020F0502020204030204" pitchFamily="34" charset="0"/>
              </a:rPr>
              <a:t> </a:t>
            </a:r>
            <a:endParaRPr lang="tr-TR"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01551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1121773" y="262181"/>
            <a:ext cx="4937760" cy="736282"/>
          </a:xfrm>
        </p:spPr>
        <p:txBody>
          <a:bodyPr>
            <a:normAutofit lnSpcReduction="10000"/>
          </a:bodyPr>
          <a:lstStyle/>
          <a:p>
            <a:r>
              <a:rPr lang="tr" b="1" dirty="0"/>
              <a:t>Tek Avrupa Yasası ve Entegrasyonun Derinleştirilmesi</a:t>
            </a:r>
            <a:endParaRPr lang="tr-TR" b="1" dirty="0"/>
          </a:p>
        </p:txBody>
      </p:sp>
      <p:sp>
        <p:nvSpPr>
          <p:cNvPr id="4" name="Metin Yer Tutucusu 3"/>
          <p:cNvSpPr>
            <a:spLocks noGrp="1"/>
          </p:cNvSpPr>
          <p:nvPr>
            <p:ph type="body" idx="2"/>
          </p:nvPr>
        </p:nvSpPr>
        <p:spPr>
          <a:xfrm>
            <a:off x="1064623" y="1161749"/>
            <a:ext cx="4937760" cy="3378200"/>
          </a:xfrm>
        </p:spPr>
        <p:txBody>
          <a:bodyPr>
            <a:normAutofit lnSpcReduction="10000"/>
          </a:bodyPr>
          <a:lstStyle/>
          <a:p>
            <a:pPr>
              <a:buFont typeface="Wingdings" pitchFamily="2" charset="2"/>
              <a:buChar char="Ø"/>
            </a:pPr>
            <a:r>
              <a:rPr lang="tr" dirty="0"/>
              <a:t>1986 tarihli Avrupa Tek Senedi (SEA), çevre politikasında çok önemli bir rol oynadı.</a:t>
            </a:r>
            <a:endParaRPr lang="tr-TR" dirty="0" smtClean="0"/>
          </a:p>
          <a:p>
            <a:pPr>
              <a:buFont typeface="Wingdings" pitchFamily="2" charset="2"/>
              <a:buChar char="Ø"/>
            </a:pPr>
            <a:r>
              <a:rPr lang="tr" dirty="0"/>
              <a:t>Çevre kanunlarının yapımına yönelik özel anlaşma maddelerini uygulamaya </a:t>
            </a:r>
            <a:r>
              <a:rPr lang="tr" dirty="0" smtClean="0"/>
              <a:t>koydu .</a:t>
            </a:r>
            <a:endParaRPr lang="tr-TR" dirty="0" smtClean="0"/>
          </a:p>
          <a:p>
            <a:pPr>
              <a:buFont typeface="Wingdings" pitchFamily="2" charset="2"/>
              <a:buChar char="Ø"/>
            </a:pPr>
            <a:r>
              <a:rPr lang="tr" dirty="0" smtClean="0"/>
              <a:t> </a:t>
            </a:r>
            <a:r>
              <a:rPr lang="tr" dirty="0"/>
              <a:t>Konseyde nitelikli çoğunluk oylaması, "yeşil lider" devletlerin daha iddialı politikalarına olanak tanıdı.</a:t>
            </a:r>
            <a:endParaRPr lang="tr-TR" dirty="0" smtClean="0"/>
          </a:p>
          <a:p>
            <a:pPr>
              <a:buFont typeface="Wingdings" pitchFamily="2" charset="2"/>
              <a:buChar char="Ø"/>
            </a:pPr>
            <a:r>
              <a:rPr lang="tr" dirty="0" smtClean="0"/>
              <a:t>SEA </a:t>
            </a:r>
            <a:r>
              <a:rPr lang="tr" dirty="0"/>
              <a:t>ayrıca işbirliği prosedürü yoluyla Avrupa Parlamentosu'nun etkisini de artırdı.</a:t>
            </a:r>
          </a:p>
        </p:txBody>
      </p:sp>
      <p:sp>
        <p:nvSpPr>
          <p:cNvPr id="5" name="Metin Yer Tutucusu 4"/>
          <p:cNvSpPr>
            <a:spLocks noGrp="1"/>
          </p:cNvSpPr>
          <p:nvPr>
            <p:ph type="body" idx="3"/>
          </p:nvPr>
        </p:nvSpPr>
        <p:spPr>
          <a:xfrm>
            <a:off x="6217920" y="376481"/>
            <a:ext cx="4937760" cy="736282"/>
          </a:xfrm>
        </p:spPr>
        <p:txBody>
          <a:bodyPr/>
          <a:lstStyle/>
          <a:p>
            <a:r>
              <a:rPr lang="tr" b="1" dirty="0"/>
              <a:t>Temel AB Çevre Politikası Aktörleri</a:t>
            </a:r>
            <a:endParaRPr lang="tr-TR" b="1" dirty="0"/>
          </a:p>
        </p:txBody>
      </p:sp>
      <p:sp>
        <p:nvSpPr>
          <p:cNvPr id="6" name="Metin Yer Tutucusu 5"/>
          <p:cNvSpPr>
            <a:spLocks noGrp="1"/>
          </p:cNvSpPr>
          <p:nvPr>
            <p:ph type="body" idx="4"/>
          </p:nvPr>
        </p:nvSpPr>
        <p:spPr>
          <a:xfrm>
            <a:off x="6242413" y="1202570"/>
            <a:ext cx="4937760" cy="3378200"/>
          </a:xfrm>
        </p:spPr>
        <p:txBody>
          <a:bodyPr>
            <a:normAutofit fontScale="77500" lnSpcReduction="20000"/>
          </a:bodyPr>
          <a:lstStyle/>
          <a:p>
            <a:pPr>
              <a:buFont typeface="Wingdings" pitchFamily="2" charset="2"/>
              <a:buChar char="Ø"/>
            </a:pPr>
            <a:r>
              <a:rPr lang="tr" dirty="0"/>
              <a:t>AB, birden fazla aktörün yer aldığı karmaşık bir çevresel yönetişim yapısına sahiptir.</a:t>
            </a:r>
            <a:endParaRPr lang="tr-TR" dirty="0" smtClean="0"/>
          </a:p>
          <a:p>
            <a:pPr>
              <a:buFont typeface="Wingdings" pitchFamily="2" charset="2"/>
              <a:buChar char="Ø"/>
            </a:pPr>
            <a:r>
              <a:rPr lang="tr" dirty="0" smtClean="0"/>
              <a:t>Beş </a:t>
            </a:r>
            <a:r>
              <a:rPr lang="tr" dirty="0"/>
              <a:t>kilit kurum öncü rol oynuyor:</a:t>
            </a:r>
            <a:endParaRPr lang="tr-TR" dirty="0" smtClean="0"/>
          </a:p>
          <a:p>
            <a:pPr>
              <a:buFont typeface="Wingdings" pitchFamily="2" charset="2"/>
              <a:buChar char="v"/>
            </a:pPr>
            <a:r>
              <a:rPr lang="tr" dirty="0" smtClean="0"/>
              <a:t>Avrupa </a:t>
            </a:r>
            <a:r>
              <a:rPr lang="tr" dirty="0"/>
              <a:t>Konseyi: Geniş hedefler belirler ve politika gelişimini yönlendirir.</a:t>
            </a:r>
          </a:p>
          <a:p>
            <a:pPr>
              <a:buFont typeface="Wingdings" pitchFamily="2" charset="2"/>
              <a:buChar char="v"/>
            </a:pPr>
            <a:r>
              <a:rPr lang="tr" dirty="0"/>
              <a:t>Avrupa Komisyonu: Mevzuat önerir, uyumluluğu uygular ve AB bütçesini yönetir.</a:t>
            </a:r>
          </a:p>
          <a:p>
            <a:pPr>
              <a:buFont typeface="Wingdings" pitchFamily="2" charset="2"/>
              <a:buChar char="v"/>
            </a:pPr>
            <a:r>
              <a:rPr lang="tr" dirty="0"/>
              <a:t>Avrupa Birliği Konseyi: Parlamento ile mevzuat müzakerelerini yürütür.</a:t>
            </a:r>
          </a:p>
          <a:p>
            <a:pPr>
              <a:buFont typeface="Wingdings" pitchFamily="2" charset="2"/>
              <a:buChar char="v"/>
            </a:pPr>
            <a:r>
              <a:rPr lang="tr" dirty="0"/>
              <a:t>Avrupa Parlamentosu: Çevre standartları üzerinde giderek artan bir etkiye sahiptir.</a:t>
            </a:r>
          </a:p>
          <a:p>
            <a:pPr>
              <a:buFont typeface="Wingdings" pitchFamily="2" charset="2"/>
              <a:buChar char="v"/>
            </a:pPr>
            <a:r>
              <a:rPr lang="tr" dirty="0"/>
              <a:t>Avrupa Birliği Adalet Divanı: AB çevre hukukunun tutarlı bir şekilde uygulanmasını sağlar.</a:t>
            </a:r>
          </a:p>
        </p:txBody>
      </p:sp>
      <p:sp>
        <p:nvSpPr>
          <p:cNvPr id="7" name="AutoShape 2" descr="https://lh3.googleusercontent.com/gg/ANIJZFHnFi_0Yxok9YaBBUBJIXgHdAOo5Kld4LQZLeUM2Xrv2Jq3mA3n6p4kZAkwoZNhNibUzYQTNY_VE5WXBA23jFX47HWr_Wmd7wZbKSMWkp1_VJdbQYSWANU3WMhucC2UynWm3uMbVbofmjcJpzcQxQx3R-I8jJPjALWllR316KRiZ_BVGbpyzgYY6qh4UXhQUqEos0QQ0IrRFkXR9YeGnSAECkTU55Mu2aybTb_c2hOYGZbsk8KBRtaET1jyRLjkXp_AdqiOf4pRgJxPjYd5-Kl1lTDcPMRi8by8YL9l8v1V2rxJp2ttPjG42m6uhdg6GnbVsb7l7jt43PBa77G9tn6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996561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49397" y="271111"/>
            <a:ext cx="11120708" cy="932688"/>
          </a:xfrm>
        </p:spPr>
        <p:txBody>
          <a:bodyPr>
            <a:normAutofit/>
          </a:bodyPr>
          <a:lstStyle/>
          <a:p>
            <a:r>
              <a:rPr lang="tr" sz="1800" dirty="0"/>
              <a:t>Temel Araçlar, Temel Araçlar ve Avrupa Parlamentosu'nun </a:t>
            </a:r>
            <a:r>
              <a:rPr lang="tr" sz="1800" dirty="0" smtClean="0"/>
              <a:t>Rolü </a:t>
            </a:r>
            <a:r>
              <a:rPr lang="en-US" sz="1800" dirty="0"/>
              <a:t/>
            </a:r>
            <a:br>
              <a:rPr lang="en-US" sz="1800" dirty="0"/>
            </a:br>
            <a:endParaRPr lang="tr-TR" sz="1800" dirty="0"/>
          </a:p>
        </p:txBody>
      </p:sp>
      <p:sp>
        <p:nvSpPr>
          <p:cNvPr id="7" name="Dikdörtgen 6"/>
          <p:cNvSpPr/>
          <p:nvPr/>
        </p:nvSpPr>
        <p:spPr>
          <a:xfrm>
            <a:off x="475488" y="1370688"/>
            <a:ext cx="10826496" cy="4708981"/>
          </a:xfrm>
          <a:prstGeom prst="rect">
            <a:avLst/>
          </a:prstGeom>
        </p:spPr>
        <p:txBody>
          <a:bodyPr wrap="square">
            <a:spAutoFit/>
          </a:bodyPr>
          <a:lstStyle/>
          <a:p>
            <a:pPr>
              <a:buFont typeface="Arial" panose="020B0604020202020204" pitchFamily="34" charset="0"/>
              <a:buChar char="•"/>
            </a:pPr>
            <a:r>
              <a:rPr lang="tr" sz="2000" b="1" dirty="0" smtClean="0"/>
              <a:t>Temel </a:t>
            </a:r>
            <a:r>
              <a:rPr lang="tr" sz="2000" b="1" dirty="0"/>
              <a:t>Araçlar </a:t>
            </a:r>
            <a:r>
              <a:rPr lang="tr" sz="2000" dirty="0"/>
              <a:t>( </a:t>
            </a:r>
            <a:r>
              <a:rPr lang="tr" sz="2000" dirty="0" err="1"/>
              <a:t>Euractiv </a:t>
            </a:r>
            <a:r>
              <a:rPr lang="tr" sz="2000" dirty="0"/>
              <a:t>, 2023. </a:t>
            </a:r>
            <a:r>
              <a:rPr lang="tr" sz="2000" dirty="0">
                <a:hlinkClick r:id="rId2"/>
              </a:rPr>
              <a:t>AB'nin 2030 ve sonrası için çevre politikası çerçevesi </a:t>
            </a:r>
            <a:r>
              <a:rPr lang="tr" sz="2000" dirty="0"/>
              <a:t>):</a:t>
            </a:r>
          </a:p>
          <a:p>
            <a:pPr marL="742950" lvl="1" indent="-285750">
              <a:buFont typeface="Arial" panose="020B0604020202020204" pitchFamily="34" charset="0"/>
              <a:buChar char="•"/>
            </a:pPr>
            <a:r>
              <a:rPr lang="tr" sz="2000" dirty="0"/>
              <a:t>Çevre Eylem </a:t>
            </a:r>
            <a:r>
              <a:rPr lang="tr" sz="2000" dirty="0" err="1"/>
              <a:t>Programları </a:t>
            </a:r>
            <a:r>
              <a:rPr lang="tr" sz="2000" dirty="0"/>
              <a:t>(EAP'ler): Çevresel hedeflerin ana hatlarını çizen çok yıllı planlar.</a:t>
            </a:r>
          </a:p>
          <a:p>
            <a:pPr marL="742950" lvl="1" indent="-285750">
              <a:buFont typeface="Arial" panose="020B0604020202020204" pitchFamily="34" charset="0"/>
              <a:buChar char="•"/>
            </a:pPr>
            <a:r>
              <a:rPr lang="tr" sz="2000" dirty="0"/>
              <a:t>Yatay Stratejiler: Çevreyi diğer politika alanlarıyla bütünleştirin (örneğin, Sürdürülebilir Kalkınma Stratejisi).</a:t>
            </a:r>
          </a:p>
          <a:p>
            <a:pPr marL="742950" lvl="1" indent="-285750">
              <a:buFont typeface="Arial" panose="020B0604020202020204" pitchFamily="34" charset="0"/>
              <a:buChar char="•"/>
            </a:pPr>
            <a:r>
              <a:rPr lang="tr" sz="2000" dirty="0"/>
              <a:t>Uluslararası Çevre İşbirliği: Uluslararası anlaşmalara katılım.</a:t>
            </a:r>
          </a:p>
          <a:p>
            <a:pPr marL="742950" lvl="1" indent="-285750">
              <a:buFont typeface="Arial" panose="020B0604020202020204" pitchFamily="34" charset="0"/>
              <a:buChar char="•"/>
            </a:pPr>
            <a:r>
              <a:rPr lang="tr" sz="2000" dirty="0"/>
              <a:t>Çevresel Etki Değerlendirmesi (ÇED) ve Halkın Katılımı.</a:t>
            </a:r>
          </a:p>
          <a:p>
            <a:pPr marL="742950" lvl="1" indent="-285750">
              <a:buFont typeface="Arial" panose="020B0604020202020204" pitchFamily="34" charset="0"/>
              <a:buChar char="•"/>
            </a:pPr>
            <a:r>
              <a:rPr lang="tr" sz="2000" dirty="0"/>
              <a:t>Uygulama, Yaptırım ve İzleme: Etkin çevre politikası uygulamasını sağlayın.</a:t>
            </a:r>
          </a:p>
          <a:p>
            <a:pPr>
              <a:buFont typeface="Arial" panose="020B0604020202020204" pitchFamily="34" charset="0"/>
              <a:buChar char="•"/>
            </a:pPr>
            <a:r>
              <a:rPr lang="tr" sz="2000" b="1" dirty="0"/>
              <a:t>Avrupa Parlamentosunun Rolü </a:t>
            </a:r>
            <a:r>
              <a:rPr lang="tr" sz="2000" dirty="0"/>
              <a:t>(Avrupa Parlamentosu, 2023. </a:t>
            </a:r>
            <a:r>
              <a:rPr lang="tr" sz="2000" dirty="0">
                <a:hlinkClick r:id="rId3"/>
              </a:rPr>
              <a:t>Antlaşmaların hedeflerine ulaşmaya yönelik AB çevre politikası çerçevesi </a:t>
            </a:r>
            <a:r>
              <a:rPr lang="tr" sz="2000" dirty="0"/>
              <a:t>):</a:t>
            </a:r>
          </a:p>
          <a:p>
            <a:pPr marL="742950" lvl="1" indent="-285750">
              <a:buFont typeface="Arial" panose="020B0604020202020204" pitchFamily="34" charset="0"/>
              <a:buChar char="•"/>
            </a:pPr>
            <a:r>
              <a:rPr lang="tr" sz="2000" dirty="0"/>
              <a:t>Yasal İnceleme ve Onay.</a:t>
            </a:r>
          </a:p>
          <a:p>
            <a:pPr marL="742950" lvl="1" indent="-285750">
              <a:buFont typeface="Arial" panose="020B0604020202020204" pitchFamily="34" charset="0"/>
              <a:buChar char="•"/>
            </a:pPr>
            <a:r>
              <a:rPr lang="tr" sz="2000" dirty="0"/>
              <a:t>Gözetim ve Uygulama İzleme.</a:t>
            </a:r>
          </a:p>
          <a:p>
            <a:pPr marL="742950" lvl="1" indent="-285750">
              <a:buFont typeface="Arial" panose="020B0604020202020204" pitchFamily="34" charset="0"/>
              <a:buChar char="•"/>
            </a:pPr>
            <a:r>
              <a:rPr lang="tr" sz="2000" dirty="0"/>
              <a:t>İddialı Hedefler ve Öncelikler Belirlemek.</a:t>
            </a:r>
          </a:p>
        </p:txBody>
      </p:sp>
    </p:spTree>
    <p:extLst>
      <p:ext uri="{BB962C8B-B14F-4D97-AF65-F5344CB8AC3E}">
        <p14:creationId xmlns:p14="http://schemas.microsoft.com/office/powerpoint/2010/main" val="4148004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1121773" y="262181"/>
            <a:ext cx="4937760" cy="736282"/>
          </a:xfrm>
        </p:spPr>
        <p:txBody>
          <a:bodyPr>
            <a:normAutofit/>
          </a:bodyPr>
          <a:lstStyle/>
          <a:p>
            <a:r>
              <a:rPr lang="tr" b="1" dirty="0"/>
              <a:t>Özel ve Sivil Toplum Aktörleri</a:t>
            </a:r>
            <a:endParaRPr lang="tr-TR" b="1" dirty="0"/>
          </a:p>
        </p:txBody>
      </p:sp>
      <p:sp>
        <p:nvSpPr>
          <p:cNvPr id="4" name="Metin Yer Tutucusu 3"/>
          <p:cNvSpPr>
            <a:spLocks noGrp="1"/>
          </p:cNvSpPr>
          <p:nvPr>
            <p:ph type="body" idx="2"/>
          </p:nvPr>
        </p:nvSpPr>
        <p:spPr>
          <a:xfrm>
            <a:off x="1064623" y="1161749"/>
            <a:ext cx="4937760" cy="3378200"/>
          </a:xfrm>
        </p:spPr>
        <p:txBody>
          <a:bodyPr>
            <a:normAutofit lnSpcReduction="10000"/>
          </a:bodyPr>
          <a:lstStyle/>
          <a:p>
            <a:pPr>
              <a:buFont typeface="Wingdings" pitchFamily="2" charset="2"/>
              <a:buChar char="Ø"/>
            </a:pPr>
            <a:r>
              <a:rPr lang="tr" dirty="0"/>
              <a:t>AB'nin etkisinin artması, özellikle çevre politikası konusunda daha fazla lobi faaliyetine yol açtı.</a:t>
            </a:r>
            <a:endParaRPr lang="tr-TR" dirty="0" smtClean="0"/>
          </a:p>
          <a:p>
            <a:pPr>
              <a:buFont typeface="Wingdings" pitchFamily="2" charset="2"/>
              <a:buChar char="Ø"/>
            </a:pPr>
            <a:r>
              <a:rPr lang="tr" dirty="0" smtClean="0"/>
              <a:t>Paydaş </a:t>
            </a:r>
            <a:r>
              <a:rPr lang="tr" dirty="0"/>
              <a:t>katılımı şunları içerir </a:t>
            </a:r>
            <a:r>
              <a:rPr lang="tr" dirty="0" smtClean="0"/>
              <a:t>:</a:t>
            </a:r>
            <a:endParaRPr lang="tr-TR" dirty="0" smtClean="0"/>
          </a:p>
          <a:p>
            <a:pPr>
              <a:buFont typeface="Wingdings" pitchFamily="2" charset="2"/>
              <a:buChar char="v"/>
            </a:pPr>
            <a:r>
              <a:rPr lang="tr" dirty="0" smtClean="0"/>
              <a:t> </a:t>
            </a:r>
            <a:r>
              <a:rPr lang="tr" dirty="0"/>
              <a:t>Daha sıkı düzenlemeleri savunan çevre STK'ları.</a:t>
            </a:r>
          </a:p>
          <a:p>
            <a:pPr>
              <a:buFont typeface="Wingdings" pitchFamily="2" charset="2"/>
              <a:buChar char="v"/>
            </a:pPr>
            <a:r>
              <a:rPr lang="tr" dirty="0"/>
              <a:t>Düzenlemeleri en aza indirmeye çalışan iş grupları.</a:t>
            </a:r>
          </a:p>
          <a:p>
            <a:pPr>
              <a:buFont typeface="Wingdings" pitchFamily="2" charset="2"/>
              <a:buChar char="v"/>
            </a:pPr>
            <a:r>
              <a:rPr lang="tr" dirty="0"/>
              <a:t>Dilekçeler ve girişimler aracılığıyla yurttaş katılımı.</a:t>
            </a:r>
          </a:p>
        </p:txBody>
      </p:sp>
      <p:sp>
        <p:nvSpPr>
          <p:cNvPr id="5" name="Metin Yer Tutucusu 4"/>
          <p:cNvSpPr>
            <a:spLocks noGrp="1"/>
          </p:cNvSpPr>
          <p:nvPr>
            <p:ph type="body" idx="3"/>
          </p:nvPr>
        </p:nvSpPr>
        <p:spPr>
          <a:xfrm>
            <a:off x="6217920" y="376481"/>
            <a:ext cx="4937760" cy="736282"/>
          </a:xfrm>
        </p:spPr>
        <p:txBody>
          <a:bodyPr/>
          <a:lstStyle/>
          <a:p>
            <a:r>
              <a:rPr lang="tr" b="1" dirty="0" err="1"/>
              <a:t>Sonuç </a:t>
            </a:r>
            <a:r>
              <a:rPr lang="tr" b="1" dirty="0"/>
              <a:t>: </a:t>
            </a:r>
            <a:r>
              <a:rPr lang="tr" b="1" dirty="0" err="1"/>
              <a:t>Çok Yönlü Bir</a:t>
            </a:r>
            <a:r>
              <a:rPr lang="tr" b="1" dirty="0"/>
              <a:t> </a:t>
            </a:r>
            <a:r>
              <a:rPr lang="tr" b="1" dirty="0" err="1"/>
              <a:t>Yaklaşmak</a:t>
            </a:r>
            <a:endParaRPr lang="tr-TR" b="1" dirty="0"/>
          </a:p>
        </p:txBody>
      </p:sp>
      <p:sp>
        <p:nvSpPr>
          <p:cNvPr id="6" name="Metin Yer Tutucusu 5"/>
          <p:cNvSpPr>
            <a:spLocks noGrp="1"/>
          </p:cNvSpPr>
          <p:nvPr>
            <p:ph type="body" idx="4"/>
          </p:nvPr>
        </p:nvSpPr>
        <p:spPr>
          <a:xfrm>
            <a:off x="6242413" y="1202570"/>
            <a:ext cx="4937760" cy="3378200"/>
          </a:xfrm>
        </p:spPr>
        <p:txBody>
          <a:bodyPr>
            <a:normAutofit/>
          </a:bodyPr>
          <a:lstStyle/>
          <a:p>
            <a:pPr>
              <a:buFont typeface="Wingdings" pitchFamily="2" charset="2"/>
              <a:buChar char="Ø"/>
            </a:pPr>
            <a:r>
              <a:rPr lang="tr" dirty="0"/>
              <a:t>AB'nin çevre politikası, aktörlerin karmaşık etkileşimini içeren dinamik bir sistemdir.</a:t>
            </a:r>
            <a:endParaRPr lang="tr-TR" dirty="0" smtClean="0"/>
          </a:p>
          <a:p>
            <a:pPr>
              <a:buFont typeface="Wingdings" pitchFamily="2" charset="2"/>
              <a:buChar char="Ø"/>
            </a:pPr>
            <a:r>
              <a:rPr lang="tr" dirty="0" smtClean="0"/>
              <a:t>Resmi </a:t>
            </a:r>
            <a:r>
              <a:rPr lang="tr" dirty="0"/>
              <a:t>kurumlar politika sonuçlarını şekillendirmek için çeşitli paydaşlarla etkileşime girer </a:t>
            </a:r>
            <a:r>
              <a:rPr lang="tr" dirty="0" smtClean="0"/>
              <a:t>.</a:t>
            </a:r>
            <a:endParaRPr lang="tr-TR" dirty="0" smtClean="0"/>
          </a:p>
          <a:p>
            <a:pPr>
              <a:buFont typeface="Wingdings" pitchFamily="2" charset="2"/>
              <a:buChar char="Ø"/>
            </a:pPr>
            <a:r>
              <a:rPr lang="tr" dirty="0" smtClean="0"/>
              <a:t> </a:t>
            </a:r>
            <a:r>
              <a:rPr lang="tr" dirty="0"/>
              <a:t>Bu çok aktörlü yaklaşım, çevre yönetimine çok yönlü ve gelişen bir yaklaşım sağlar.</a:t>
            </a:r>
          </a:p>
        </p:txBody>
      </p:sp>
      <p:sp>
        <p:nvSpPr>
          <p:cNvPr id="7" name="AutoShape 2" descr="https://lh3.googleusercontent.com/gg/ANIJZFHnFi_0Yxok9YaBBUBJIXgHdAOo5Kld4LQZLeUM2Xrv2Jq3mA3n6p4kZAkwoZNhNibUzYQTNY_VE5WXBA23jFX47HWr_Wmd7wZbKSMWkp1_VJdbQYSWANU3WMhucC2UynWm3uMbVbofmjcJpzcQxQx3R-I8jJPjALWllR316KRiZ_BVGbpyzgYY6qh4UXhQUqEos0QQ0IrRFkXR9YeGnSAECkTU55Mu2aybTb_c2hOYGZbsk8KBRtaET1jyRLjkXp_AdqiOf4pRgJxPjYd5-Kl1lTDcPMRi8by8YL9l8v1V2rxJp2ttPjG42m6uhdg6GnbVsb7l7jt43PBa77G9tn6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 name="Dikdörtgen 1"/>
          <p:cNvSpPr/>
          <p:nvPr/>
        </p:nvSpPr>
        <p:spPr>
          <a:xfrm>
            <a:off x="1054608" y="4455575"/>
            <a:ext cx="10393680" cy="1631216"/>
          </a:xfrm>
          <a:prstGeom prst="rect">
            <a:avLst/>
          </a:prstGeom>
        </p:spPr>
        <p:txBody>
          <a:bodyPr wrap="square">
            <a:spAutoFit/>
          </a:bodyPr>
          <a:lstStyle/>
          <a:p>
            <a:r>
              <a:rPr lang="tr" sz="2000" dirty="0"/>
              <a:t>Avrupa Birliği (AB), küresel çevre yönetiminde lider bir oyuncu haline geldi. Bu sunum, AB çevre politikasını anlamak için kullanılan teorik çerçeveleri, bu politikanın genişleyen yasal dayanağını ve bu politikanın geliştirilmesinde ve uygulanmasında yer alan kilit aktörleri incelemektedir. Akademisyenlerin AB çevre politikasını analiz etmek için kullandıkları çeşitli teorik perspektifleri inceleyerek başlayacağız.</a:t>
            </a:r>
            <a:endParaRPr lang="tr-TR" sz="2000" dirty="0"/>
          </a:p>
        </p:txBody>
      </p:sp>
    </p:spTree>
    <p:extLst>
      <p:ext uri="{BB962C8B-B14F-4D97-AF65-F5344CB8AC3E}">
        <p14:creationId xmlns:p14="http://schemas.microsoft.com/office/powerpoint/2010/main" val="3964902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76656" y="274320"/>
            <a:ext cx="10058400" cy="705068"/>
          </a:xfrm>
        </p:spPr>
        <p:txBody>
          <a:bodyPr>
            <a:normAutofit/>
          </a:bodyPr>
          <a:lstStyle/>
          <a:p>
            <a:r>
              <a:rPr lang="tr" sz="2000" dirty="0"/>
              <a:t>ÇEVRE POLİTİKASININ YAPILMASI VE UYGULANMASI</a:t>
            </a:r>
            <a:endParaRPr lang="tr-TR" sz="2000" dirty="0"/>
          </a:p>
        </p:txBody>
      </p:sp>
      <p:sp>
        <p:nvSpPr>
          <p:cNvPr id="3" name="Metin Yer Tutucusu 2"/>
          <p:cNvSpPr>
            <a:spLocks noGrp="1"/>
          </p:cNvSpPr>
          <p:nvPr>
            <p:ph type="body" idx="1"/>
          </p:nvPr>
        </p:nvSpPr>
        <p:spPr>
          <a:xfrm>
            <a:off x="841248" y="1041380"/>
            <a:ext cx="4937760" cy="736282"/>
          </a:xfrm>
        </p:spPr>
        <p:txBody>
          <a:bodyPr>
            <a:normAutofit/>
          </a:bodyPr>
          <a:lstStyle/>
          <a:p>
            <a:r>
              <a:rPr lang="tr" b="1" dirty="0" smtClean="0"/>
              <a:t>AB Çevresel Politikasını Yapmak</a:t>
            </a:r>
            <a:endParaRPr lang="tr-TR" b="1" dirty="0"/>
          </a:p>
        </p:txBody>
      </p:sp>
      <p:sp>
        <p:nvSpPr>
          <p:cNvPr id="4" name="Metin Yer Tutucusu 3"/>
          <p:cNvSpPr>
            <a:spLocks noGrp="1"/>
          </p:cNvSpPr>
          <p:nvPr>
            <p:ph type="body" idx="2"/>
          </p:nvPr>
        </p:nvSpPr>
        <p:spPr>
          <a:xfrm>
            <a:off x="969264" y="1741086"/>
            <a:ext cx="4937760" cy="3378200"/>
          </a:xfrm>
        </p:spPr>
        <p:txBody>
          <a:bodyPr>
            <a:normAutofit fontScale="92500" lnSpcReduction="20000"/>
          </a:bodyPr>
          <a:lstStyle/>
          <a:p>
            <a:pPr>
              <a:buFont typeface="Wingdings" pitchFamily="2" charset="2"/>
              <a:buChar char="Ø"/>
            </a:pPr>
            <a:r>
              <a:rPr lang="tr" dirty="0"/>
              <a:t>Farklı aktörlerin ve çıkarların yer aldığı karmaşık süreç </a:t>
            </a:r>
            <a:r>
              <a:rPr lang="tr" dirty="0" smtClean="0"/>
              <a:t>.</a:t>
            </a:r>
            <a:endParaRPr lang="tr-TR" dirty="0" smtClean="0"/>
          </a:p>
          <a:p>
            <a:pPr>
              <a:buFont typeface="Wingdings" pitchFamily="2" charset="2"/>
              <a:buChar char="Ø"/>
            </a:pPr>
            <a:r>
              <a:rPr lang="tr" dirty="0" smtClean="0"/>
              <a:t>Komisyon, </a:t>
            </a:r>
            <a:r>
              <a:rPr lang="tr" dirty="0"/>
              <a:t>üye devletler, Parlamento ve vatandaşlarla istişarede bulunduktan sonra mevzuat teklifinde bulunur.</a:t>
            </a:r>
            <a:endParaRPr lang="tr-TR" dirty="0" smtClean="0"/>
          </a:p>
          <a:p>
            <a:pPr>
              <a:buFont typeface="Wingdings" pitchFamily="2" charset="2"/>
              <a:buChar char="Ø"/>
            </a:pPr>
            <a:r>
              <a:rPr lang="tr" dirty="0"/>
              <a:t>Üye devletler, sanayi ve çevre grupları tarafından </a:t>
            </a:r>
            <a:r>
              <a:rPr lang="tr" dirty="0" smtClean="0"/>
              <a:t>kapsamlı lobi çalışmaları .</a:t>
            </a:r>
            <a:endParaRPr lang="tr-TR" dirty="0" smtClean="0"/>
          </a:p>
          <a:p>
            <a:pPr>
              <a:buFont typeface="Wingdings" pitchFamily="2" charset="2"/>
              <a:buChar char="Ø"/>
            </a:pPr>
            <a:r>
              <a:rPr lang="tr" dirty="0" smtClean="0"/>
              <a:t>Etki </a:t>
            </a:r>
            <a:r>
              <a:rPr lang="tr" dirty="0"/>
              <a:t>değerlendirmeleri politika geliştirme konusunda bilgi verir ancak son söz başka yerdedir.</a:t>
            </a:r>
            <a:endParaRPr lang="tr-TR" dirty="0" smtClean="0"/>
          </a:p>
          <a:p>
            <a:pPr>
              <a:buFont typeface="Wingdings" pitchFamily="2" charset="2"/>
              <a:buChar char="Ø"/>
            </a:pPr>
            <a:r>
              <a:rPr lang="tr" dirty="0" smtClean="0"/>
              <a:t>Parlamento </a:t>
            </a:r>
            <a:r>
              <a:rPr lang="tr" dirty="0"/>
              <a:t>sıklıkla daha sıkı çevre standartları için baskı yapıyor.</a:t>
            </a:r>
            <a:endParaRPr lang="tr-TR" dirty="0"/>
          </a:p>
        </p:txBody>
      </p:sp>
      <p:sp>
        <p:nvSpPr>
          <p:cNvPr id="5" name="Metin Yer Tutucusu 4"/>
          <p:cNvSpPr>
            <a:spLocks noGrp="1"/>
          </p:cNvSpPr>
          <p:nvPr>
            <p:ph type="body" idx="3"/>
          </p:nvPr>
        </p:nvSpPr>
        <p:spPr>
          <a:xfrm>
            <a:off x="6089904" y="1004804"/>
            <a:ext cx="4937760" cy="736282"/>
          </a:xfrm>
        </p:spPr>
        <p:txBody>
          <a:bodyPr>
            <a:normAutofit/>
          </a:bodyPr>
          <a:lstStyle/>
          <a:p>
            <a:r>
              <a:rPr lang="tr" b="1" dirty="0"/>
              <a:t> </a:t>
            </a:r>
            <a:r>
              <a:rPr lang="tr" b="1" dirty="0" smtClean="0"/>
              <a:t>Detaylı İnceleme İşlemleri</a:t>
            </a:r>
            <a:endParaRPr lang="tr-TR" b="1" dirty="0"/>
          </a:p>
        </p:txBody>
      </p:sp>
      <p:sp>
        <p:nvSpPr>
          <p:cNvPr id="6" name="Metin Yer Tutucusu 5"/>
          <p:cNvSpPr>
            <a:spLocks noGrp="1"/>
          </p:cNvSpPr>
          <p:nvPr>
            <p:ph type="body" idx="4"/>
          </p:nvPr>
        </p:nvSpPr>
        <p:spPr>
          <a:xfrm>
            <a:off x="6071616" y="1667934"/>
            <a:ext cx="4937760" cy="3378200"/>
          </a:xfrm>
        </p:spPr>
        <p:txBody>
          <a:bodyPr>
            <a:normAutofit/>
          </a:bodyPr>
          <a:lstStyle/>
          <a:p>
            <a:pPr>
              <a:buFont typeface="Wingdings" pitchFamily="2" charset="2"/>
              <a:buChar char="Ø"/>
            </a:pPr>
            <a:r>
              <a:rPr lang="tr" dirty="0"/>
              <a:t>Teklifler Konsey, Parlamento, uzman kuruluşlar ve ulusal parlamentolar tarafından incelenir.</a:t>
            </a:r>
            <a:endParaRPr lang="tr-TR" dirty="0" smtClean="0"/>
          </a:p>
          <a:p>
            <a:pPr>
              <a:buFont typeface="Wingdings" pitchFamily="2" charset="2"/>
              <a:buChar char="Ø"/>
            </a:pPr>
            <a:r>
              <a:rPr lang="tr" dirty="0" smtClean="0"/>
              <a:t>Parlamentonun </a:t>
            </a:r>
            <a:r>
              <a:rPr lang="tr" dirty="0"/>
              <a:t>Çevre Komisyonu kilit bir rol oynamaktadır.</a:t>
            </a:r>
            <a:endParaRPr lang="tr-TR" dirty="0" smtClean="0"/>
          </a:p>
          <a:p>
            <a:pPr>
              <a:buFont typeface="Wingdings" pitchFamily="2" charset="2"/>
              <a:buChar char="Ø"/>
            </a:pPr>
            <a:r>
              <a:rPr lang="tr" dirty="0" smtClean="0"/>
              <a:t>Nihai </a:t>
            </a:r>
            <a:r>
              <a:rPr lang="tr" dirty="0"/>
              <a:t>sonuç, çeşitli paydaşlar arasındaki müzakere ve uzlaşmanın sonucudur </a:t>
            </a:r>
            <a:r>
              <a:rPr lang="tr" dirty="0" smtClean="0"/>
              <a:t>.</a:t>
            </a:r>
            <a:endParaRPr lang="tr-TR" dirty="0" smtClean="0"/>
          </a:p>
          <a:p>
            <a:pPr>
              <a:buFont typeface="Wingdings" pitchFamily="2" charset="2"/>
              <a:buChar char="Ø"/>
            </a:pPr>
            <a:r>
              <a:rPr lang="tr" dirty="0" smtClean="0"/>
              <a:t> </a:t>
            </a:r>
            <a:r>
              <a:rPr lang="tr" dirty="0"/>
              <a:t>Olağan yasama prosedürünün şeması için Şekil 1'e (orijinal metinde) bakınız.</a:t>
            </a:r>
            <a:endParaRPr lang="tr-TR" dirty="0"/>
          </a:p>
        </p:txBody>
      </p:sp>
      <p:sp>
        <p:nvSpPr>
          <p:cNvPr id="7" name="Dikdörtgen 6"/>
          <p:cNvSpPr/>
          <p:nvPr/>
        </p:nvSpPr>
        <p:spPr>
          <a:xfrm>
            <a:off x="750450" y="5025918"/>
            <a:ext cx="9991344" cy="1169551"/>
          </a:xfrm>
          <a:prstGeom prst="rect">
            <a:avLst/>
          </a:prstGeom>
        </p:spPr>
        <p:txBody>
          <a:bodyPr wrap="square">
            <a:spAutoFit/>
          </a:bodyPr>
          <a:lstStyle/>
          <a:p>
            <a:r>
              <a:rPr lang="tr" dirty="0"/>
              <a:t>AB'nin çevre politikasına yaklaşımı zaman içinde gelişmiştir. 1972 Paris Zirvesi, AB'nin resmi çevre politikasının başlangıcı oldu. İlk çabalar belirli konulara odaklandı, ancak daha sonraki çabalar daha kapsamlı bir stratejiyi hedefledi. 1986 tarihli Avrupa Tek Senedi, özel antlaşma maddeleri getirerek, Konsey'de nitelikli çoğunluk oylamasına olanak tanıyarak ve Avrupa Parlamentosu'nun rolünü güçlendirerek, AB çevre politikasının yasal temelini önemli ölçüde genişletti. Bu gelişmeler çevrenin korunmasında AB'nin daha derin entegrasyonunu kolaylaştırdı.</a:t>
            </a:r>
            <a:endParaRPr lang="tr-TR" dirty="0"/>
          </a:p>
        </p:txBody>
      </p:sp>
    </p:spTree>
    <p:extLst>
      <p:ext uri="{BB962C8B-B14F-4D97-AF65-F5344CB8AC3E}">
        <p14:creationId xmlns:p14="http://schemas.microsoft.com/office/powerpoint/2010/main" val="535641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97280" y="286603"/>
            <a:ext cx="10058400" cy="1076833"/>
          </a:xfrm>
        </p:spPr>
        <p:txBody>
          <a:bodyPr>
            <a:normAutofit/>
          </a:bodyPr>
          <a:lstStyle/>
          <a:p>
            <a:r>
              <a:rPr lang="tr" sz="2000" dirty="0"/>
              <a:t>ÇEVRE POLİTİKASI VE AB GENİŞLEMESİ</a:t>
            </a:r>
            <a:endParaRPr lang="tr-TR" sz="2000" dirty="0"/>
          </a:p>
        </p:txBody>
      </p:sp>
      <p:sp>
        <p:nvSpPr>
          <p:cNvPr id="3" name="Metin Yer Tutucusu 2"/>
          <p:cNvSpPr>
            <a:spLocks noGrp="1"/>
          </p:cNvSpPr>
          <p:nvPr>
            <p:ph type="body" idx="1"/>
          </p:nvPr>
        </p:nvSpPr>
        <p:spPr/>
        <p:txBody>
          <a:bodyPr>
            <a:normAutofit/>
          </a:bodyPr>
          <a:lstStyle/>
          <a:p>
            <a:r>
              <a:rPr lang="tr" b="1" dirty="0"/>
              <a:t>AB </a:t>
            </a:r>
            <a:r>
              <a:rPr lang="tr" b="1" dirty="0" err="1"/>
              <a:t>Genişlemesi </a:t>
            </a:r>
            <a:r>
              <a:rPr lang="tr" b="1" dirty="0"/>
              <a:t>ve </a:t>
            </a:r>
            <a:r>
              <a:rPr lang="tr" b="1" dirty="0" err="1"/>
              <a:t>Çevre </a:t>
            </a:r>
            <a:r>
              <a:rPr lang="tr" b="1" dirty="0"/>
              <a:t>Politikası</a:t>
            </a:r>
            <a:endParaRPr lang="tr-TR" b="1" dirty="0"/>
          </a:p>
        </p:txBody>
      </p:sp>
      <p:sp>
        <p:nvSpPr>
          <p:cNvPr id="4" name="Metin Yer Tutucusu 3"/>
          <p:cNvSpPr>
            <a:spLocks noGrp="1"/>
          </p:cNvSpPr>
          <p:nvPr>
            <p:ph type="body" idx="2"/>
          </p:nvPr>
        </p:nvSpPr>
        <p:spPr/>
        <p:txBody>
          <a:bodyPr>
            <a:normAutofit/>
          </a:bodyPr>
          <a:lstStyle/>
          <a:p>
            <a:pPr>
              <a:buFont typeface="Wingdings" pitchFamily="2" charset="2"/>
              <a:buChar char="Ø"/>
            </a:pPr>
            <a:r>
              <a:rPr lang="tr" dirty="0" err="1"/>
              <a:t>Dengeleme</a:t>
            </a:r>
            <a:r>
              <a:rPr lang="tr" dirty="0"/>
              <a:t> </a:t>
            </a:r>
            <a:r>
              <a:rPr lang="tr" dirty="0" err="1"/>
              <a:t>entegrasyon</a:t>
            </a:r>
            <a:r>
              <a:rPr lang="tr" dirty="0"/>
              <a:t> </a:t>
            </a:r>
            <a:r>
              <a:rPr lang="tr" dirty="0" err="1"/>
              <a:t>ile</a:t>
            </a:r>
            <a:r>
              <a:rPr lang="tr" dirty="0"/>
              <a:t> </a:t>
            </a:r>
            <a:r>
              <a:rPr lang="tr" dirty="0" err="1"/>
              <a:t>çevresel</a:t>
            </a:r>
            <a:r>
              <a:rPr lang="tr" dirty="0"/>
              <a:t> </a:t>
            </a:r>
            <a:r>
              <a:rPr lang="tr" dirty="0" err="1" smtClean="0"/>
              <a:t>koruma </a:t>
            </a:r>
            <a:r>
              <a:rPr lang="tr" dirty="0" smtClean="0"/>
              <a:t>.</a:t>
            </a:r>
          </a:p>
          <a:p>
            <a:pPr>
              <a:buFont typeface="Wingdings" pitchFamily="2" charset="2"/>
              <a:buChar char="Ø"/>
            </a:pPr>
            <a:r>
              <a:rPr lang="tr" dirty="0" err="1" smtClean="0"/>
              <a:t>Katılım</a:t>
            </a:r>
            <a:r>
              <a:rPr lang="tr" dirty="0" smtClean="0"/>
              <a:t> </a:t>
            </a:r>
            <a:r>
              <a:rPr lang="tr" dirty="0" err="1"/>
              <a:t>işlem</a:t>
            </a:r>
            <a:r>
              <a:rPr lang="tr" dirty="0"/>
              <a:t> </a:t>
            </a:r>
            <a:r>
              <a:rPr lang="tr" dirty="0" err="1"/>
              <a:t>gereklilikler</a:t>
            </a:r>
            <a:r>
              <a:rPr lang="tr" dirty="0"/>
              <a:t> AB </a:t>
            </a:r>
            <a:r>
              <a:rPr lang="tr" dirty="0" err="1"/>
              <a:t>çevreyi benimsemek</a:t>
            </a:r>
            <a:r>
              <a:rPr lang="tr" dirty="0"/>
              <a:t> </a:t>
            </a:r>
            <a:r>
              <a:rPr lang="tr" dirty="0" err="1"/>
              <a:t>standartlar </a:t>
            </a:r>
            <a:r>
              <a:rPr lang="tr" dirty="0"/>
              <a:t>.</a:t>
            </a:r>
            <a:endParaRPr lang="tr-TR" dirty="0" smtClean="0"/>
          </a:p>
          <a:p>
            <a:pPr>
              <a:buFont typeface="Wingdings" pitchFamily="2" charset="2"/>
              <a:buChar char="Ø"/>
            </a:pPr>
            <a:r>
              <a:rPr lang="tr" dirty="0" err="1" smtClean="0"/>
              <a:t>Müzakereler</a:t>
            </a:r>
            <a:r>
              <a:rPr lang="tr" dirty="0" smtClean="0"/>
              <a:t> </a:t>
            </a:r>
            <a:r>
              <a:rPr lang="tr" dirty="0"/>
              <a:t>hizalamaya </a:t>
            </a:r>
            <a:r>
              <a:rPr lang="tr" dirty="0" err="1"/>
              <a:t>odaklan​</a:t>
            </a:r>
            <a:r>
              <a:rPr lang="tr" dirty="0"/>
              <a:t> </a:t>
            </a:r>
            <a:r>
              <a:rPr lang="tr" dirty="0" err="1"/>
              <a:t>aday</a:t>
            </a:r>
            <a:r>
              <a:rPr lang="tr" dirty="0"/>
              <a:t> </a:t>
            </a:r>
            <a:r>
              <a:rPr lang="tr" dirty="0" err="1"/>
              <a:t>ülkelerin </a:t>
            </a:r>
            <a:r>
              <a:rPr lang="tr" dirty="0"/>
              <a:t>kanunları</a:t>
            </a:r>
            <a:r>
              <a:rPr lang="tr" dirty="0" err="1"/>
              <a:t>​</a:t>
            </a:r>
            <a:r>
              <a:rPr lang="tr" dirty="0"/>
              <a:t> AB </a:t>
            </a:r>
            <a:r>
              <a:rPr lang="tr" dirty="0" err="1"/>
              <a:t>müktesebatıyla </a:t>
            </a:r>
            <a:r>
              <a:rPr lang="tr" dirty="0"/>
              <a:t>.</a:t>
            </a:r>
            <a:endParaRPr lang="tr-TR" dirty="0" smtClean="0"/>
          </a:p>
          <a:p>
            <a:pPr>
              <a:buFont typeface="Wingdings" pitchFamily="2" charset="2"/>
              <a:buChar char="Ø"/>
            </a:pPr>
            <a:r>
              <a:rPr lang="tr" dirty="0" err="1" smtClean="0"/>
              <a:t>Erken</a:t>
            </a:r>
            <a:r>
              <a:rPr lang="tr" dirty="0" smtClean="0"/>
              <a:t> </a:t>
            </a:r>
            <a:r>
              <a:rPr lang="tr" dirty="0" err="1"/>
              <a:t>büyütmeler</a:t>
            </a:r>
            <a:r>
              <a:rPr lang="tr" dirty="0"/>
              <a:t> </a:t>
            </a:r>
            <a:r>
              <a:rPr lang="tr" dirty="0" err="1"/>
              <a:t>eksik</a:t>
            </a:r>
            <a:r>
              <a:rPr lang="tr" dirty="0"/>
              <a:t> </a:t>
            </a:r>
            <a:r>
              <a:rPr lang="tr" dirty="0" err="1"/>
              <a:t>çevresel</a:t>
            </a:r>
            <a:r>
              <a:rPr lang="tr" dirty="0"/>
              <a:t> </a:t>
            </a:r>
            <a:r>
              <a:rPr lang="tr" dirty="0" err="1"/>
              <a:t>odaklan </a:t>
            </a:r>
            <a:r>
              <a:rPr lang="tr" dirty="0"/>
              <a:t>, </a:t>
            </a:r>
            <a:r>
              <a:rPr lang="tr" dirty="0" err="1"/>
              <a:t>sonra</a:t>
            </a:r>
            <a:r>
              <a:rPr lang="tr" dirty="0"/>
              <a:t> </a:t>
            </a:r>
            <a:r>
              <a:rPr lang="tr" dirty="0" err="1"/>
              <a:t>olanlar</a:t>
            </a:r>
            <a:r>
              <a:rPr lang="tr" dirty="0"/>
              <a:t> bunu </a:t>
            </a:r>
            <a:r>
              <a:rPr lang="tr" dirty="0" err="1"/>
              <a:t>vurguladı </a:t>
            </a:r>
            <a:r>
              <a:rPr lang="tr" dirty="0"/>
              <a:t>.</a:t>
            </a:r>
          </a:p>
        </p:txBody>
      </p:sp>
      <p:sp>
        <p:nvSpPr>
          <p:cNvPr id="5" name="Metin Yer Tutucusu 4"/>
          <p:cNvSpPr>
            <a:spLocks noGrp="1"/>
          </p:cNvSpPr>
          <p:nvPr>
            <p:ph type="body" idx="3"/>
          </p:nvPr>
        </p:nvSpPr>
        <p:spPr/>
        <p:txBody>
          <a:bodyPr>
            <a:normAutofit/>
          </a:bodyPr>
          <a:lstStyle/>
          <a:p>
            <a:r>
              <a:rPr lang="tr" b="1" dirty="0" err="1"/>
              <a:t>Zorluklar</a:t>
            </a:r>
            <a:r>
              <a:rPr lang="tr" b="1" dirty="0"/>
              <a:t> </a:t>
            </a:r>
            <a:r>
              <a:rPr lang="tr" b="1" dirty="0" err="1"/>
              <a:t>Ve</a:t>
            </a:r>
            <a:r>
              <a:rPr lang="tr" b="1" dirty="0"/>
              <a:t> </a:t>
            </a:r>
            <a:r>
              <a:rPr lang="tr" b="1" dirty="0" err="1"/>
              <a:t>Fırsatlar</a:t>
            </a:r>
            <a:endParaRPr lang="tr-TR" b="1" dirty="0"/>
          </a:p>
        </p:txBody>
      </p:sp>
      <p:sp>
        <p:nvSpPr>
          <p:cNvPr id="6" name="Metin Yer Tutucusu 5"/>
          <p:cNvSpPr>
            <a:spLocks noGrp="1"/>
          </p:cNvSpPr>
          <p:nvPr>
            <p:ph type="body" idx="4"/>
          </p:nvPr>
        </p:nvSpPr>
        <p:spPr/>
        <p:txBody>
          <a:bodyPr>
            <a:normAutofit fontScale="92500" lnSpcReduction="10000"/>
          </a:bodyPr>
          <a:lstStyle/>
          <a:p>
            <a:pPr>
              <a:buFont typeface="Wingdings" pitchFamily="2" charset="2"/>
              <a:buChar char="Ø"/>
            </a:pPr>
            <a:r>
              <a:rPr lang="tr" dirty="0"/>
              <a:t>Lider devletler daha katı standartlar için baskı yapıyor, geride kalanlar ise direniyor </a:t>
            </a:r>
            <a:r>
              <a:rPr lang="tr" dirty="0" smtClean="0"/>
              <a:t>.</a:t>
            </a:r>
            <a:endParaRPr lang="tr-TR" dirty="0" smtClean="0"/>
          </a:p>
          <a:p>
            <a:pPr>
              <a:buFont typeface="Wingdings" pitchFamily="2" charset="2"/>
              <a:buChar char="Ø"/>
            </a:pPr>
            <a:r>
              <a:rPr lang="tr" dirty="0" smtClean="0"/>
              <a:t> </a:t>
            </a:r>
            <a:r>
              <a:rPr lang="tr" dirty="0"/>
              <a:t>Doğu genişlemesi: Daha zayıf standartlarla ilgili endişeler tam olarak karşılanmıyor.</a:t>
            </a:r>
            <a:endParaRPr lang="tr-TR" dirty="0" smtClean="0"/>
          </a:p>
          <a:p>
            <a:pPr>
              <a:buFont typeface="Wingdings" pitchFamily="2" charset="2"/>
              <a:buChar char="Ø"/>
            </a:pPr>
            <a:r>
              <a:rPr lang="tr" dirty="0" smtClean="0"/>
              <a:t>Uyum </a:t>
            </a:r>
            <a:r>
              <a:rPr lang="tr" dirty="0"/>
              <a:t>politikası çevre yönetiminde yeni üyeleri desteklemektedir.</a:t>
            </a:r>
            <a:endParaRPr lang="tr-TR" dirty="0" smtClean="0"/>
          </a:p>
          <a:p>
            <a:pPr>
              <a:buFont typeface="Wingdings" pitchFamily="2" charset="2"/>
              <a:buChar char="Ø"/>
            </a:pPr>
            <a:r>
              <a:rPr lang="tr" dirty="0" smtClean="0"/>
              <a:t>Sivil </a:t>
            </a:r>
            <a:r>
              <a:rPr lang="tr" dirty="0"/>
              <a:t>toplum izleme ve şeffaflık konusunda rol oynamaktadır.</a:t>
            </a:r>
            <a:endParaRPr lang="tr-TR" dirty="0" smtClean="0"/>
          </a:p>
          <a:p>
            <a:pPr>
              <a:buFont typeface="Wingdings" pitchFamily="2" charset="2"/>
              <a:buChar char="Ø"/>
            </a:pPr>
            <a:r>
              <a:rPr lang="tr" dirty="0" smtClean="0"/>
              <a:t>Genişleme </a:t>
            </a:r>
            <a:r>
              <a:rPr lang="tr" dirty="0"/>
              <a:t>: Çevre standartlarını yükseltme fırsatı var ancak zorluklar devam ediyor.</a:t>
            </a:r>
            <a:endParaRPr lang="tr-TR" dirty="0"/>
          </a:p>
        </p:txBody>
      </p:sp>
    </p:spTree>
    <p:extLst>
      <p:ext uri="{BB962C8B-B14F-4D97-AF65-F5344CB8AC3E}">
        <p14:creationId xmlns:p14="http://schemas.microsoft.com/office/powerpoint/2010/main" val="2199528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16736" y="908395"/>
            <a:ext cx="10058400" cy="755813"/>
          </a:xfrm>
        </p:spPr>
        <p:txBody>
          <a:bodyPr>
            <a:normAutofit/>
          </a:bodyPr>
          <a:lstStyle/>
          <a:p>
            <a:pPr lvl="0"/>
            <a:r>
              <a:rPr lang="tr" sz="2000" dirty="0"/>
              <a:t>Hava kirliliği</a:t>
            </a:r>
            <a:endParaRPr lang="tr-TR" sz="2000" dirty="0"/>
          </a:p>
        </p:txBody>
      </p:sp>
      <p:sp>
        <p:nvSpPr>
          <p:cNvPr id="3" name="Metin Yer Tutucusu 2"/>
          <p:cNvSpPr>
            <a:spLocks noGrp="1"/>
          </p:cNvSpPr>
          <p:nvPr>
            <p:ph type="body" idx="1"/>
          </p:nvPr>
        </p:nvSpPr>
        <p:spPr/>
        <p:txBody>
          <a:bodyPr>
            <a:normAutofit/>
          </a:bodyPr>
          <a:lstStyle/>
          <a:p>
            <a:r>
              <a:rPr lang="tr" b="1" dirty="0"/>
              <a:t>Hava Kirliliği - Çevremiz İçin Bir Tehdit</a:t>
            </a:r>
            <a:endParaRPr lang="tr-TR" b="1" dirty="0"/>
          </a:p>
        </p:txBody>
      </p:sp>
      <p:sp>
        <p:nvSpPr>
          <p:cNvPr id="4" name="Metin Yer Tutucusu 3"/>
          <p:cNvSpPr>
            <a:spLocks noGrp="1"/>
          </p:cNvSpPr>
          <p:nvPr>
            <p:ph type="body" idx="2"/>
          </p:nvPr>
        </p:nvSpPr>
        <p:spPr/>
        <p:txBody>
          <a:bodyPr>
            <a:normAutofit/>
          </a:bodyPr>
          <a:lstStyle/>
          <a:p>
            <a:r>
              <a:rPr lang="tr" b="1" dirty="0"/>
              <a:t>Ana Fikir: </a:t>
            </a:r>
            <a:r>
              <a:rPr lang="tr" dirty="0"/>
              <a:t>Hava kirliliği insan sağlığına ve çevreye zararlı etkileri olan ciddi bir sorundur. </a:t>
            </a:r>
            <a:r>
              <a:rPr lang="tr" b="1" dirty="0"/>
              <a:t>Anahtar Noktalar: </a:t>
            </a:r>
            <a:r>
              <a:rPr lang="tr" dirty="0"/>
              <a:t>Hava kirliliği, zararlı maddelerin atmosfere girmesidir.</a:t>
            </a:r>
          </a:p>
          <a:p>
            <a:r>
              <a:rPr lang="tr" dirty="0"/>
              <a:t>Fiziksel, biyolojik veya kimyasal değişikliklerden kaynaklanabilir.</a:t>
            </a:r>
          </a:p>
          <a:p>
            <a:r>
              <a:rPr lang="tr" dirty="0"/>
              <a:t>Ozon tabakasının incelmesi hava kirliliğinin önemli bir sonucudur.</a:t>
            </a:r>
          </a:p>
        </p:txBody>
      </p:sp>
      <p:sp>
        <p:nvSpPr>
          <p:cNvPr id="5" name="Metin Yer Tutucusu 4"/>
          <p:cNvSpPr>
            <a:spLocks noGrp="1"/>
          </p:cNvSpPr>
          <p:nvPr>
            <p:ph type="body" idx="3"/>
          </p:nvPr>
        </p:nvSpPr>
        <p:spPr/>
        <p:txBody>
          <a:bodyPr>
            <a:normAutofit/>
          </a:bodyPr>
          <a:lstStyle/>
          <a:p>
            <a:r>
              <a:rPr lang="tr" b="1" dirty="0"/>
              <a:t>Havanın </a:t>
            </a:r>
            <a:r>
              <a:rPr lang="tr" b="1" dirty="0" smtClean="0"/>
              <a:t>Kirliliğinin Nedenleri </a:t>
            </a:r>
            <a:endParaRPr lang="tr-TR" b="1" dirty="0"/>
          </a:p>
        </p:txBody>
      </p:sp>
      <p:sp>
        <p:nvSpPr>
          <p:cNvPr id="6" name="Metin Yer Tutucusu 5"/>
          <p:cNvSpPr>
            <a:spLocks noGrp="1"/>
          </p:cNvSpPr>
          <p:nvPr>
            <p:ph type="body" idx="4"/>
          </p:nvPr>
        </p:nvSpPr>
        <p:spPr/>
        <p:txBody>
          <a:bodyPr>
            <a:normAutofit fontScale="85000" lnSpcReduction="20000"/>
          </a:bodyPr>
          <a:lstStyle/>
          <a:p>
            <a:r>
              <a:rPr lang="tr" b="1" dirty="0"/>
              <a:t>Ana Fikir: </a:t>
            </a:r>
            <a:r>
              <a:rPr lang="tr" dirty="0"/>
              <a:t>Çeşitli insan faaliyetleri hava kirliliğine önemli ölçüde katkıda bulunmaktadır. </a:t>
            </a:r>
            <a:r>
              <a:rPr lang="tr" b="1" dirty="0"/>
              <a:t>Önemli Noktalar: </a:t>
            </a:r>
            <a:r>
              <a:rPr lang="tr" dirty="0"/>
              <a:t>Kömür ve petrol gibi fosil yakıtların yakılması zararlı gazların açığa çıkmasına neden olur.</a:t>
            </a:r>
          </a:p>
          <a:p>
            <a:r>
              <a:rPr lang="tr" dirty="0"/>
              <a:t>Araba emisyonları şehirlerdeki hava kirliliğinin önemli bir kaynağıdır.</a:t>
            </a:r>
          </a:p>
          <a:p>
            <a:r>
              <a:rPr lang="tr" dirty="0"/>
              <a:t>Amonyak ve pestisit kullanımı da dahil olmak üzere tarımsal uygulamalar havayı kirletiyor.</a:t>
            </a:r>
          </a:p>
          <a:p>
            <a:r>
              <a:rPr lang="tr" dirty="0"/>
              <a:t>Madencilik faaliyetleri atmosfere toz ve kimyasal madde salmaktadır.</a:t>
            </a:r>
          </a:p>
          <a:p>
            <a:r>
              <a:rPr lang="tr" dirty="0"/>
              <a:t>Boyama gibi ev aktiviteleri bile hava kirliliğine katkıda bulunabilir.</a:t>
            </a:r>
          </a:p>
        </p:txBody>
      </p:sp>
      <p:sp>
        <p:nvSpPr>
          <p:cNvPr id="7" name="Dikdörtgen 6"/>
          <p:cNvSpPr/>
          <p:nvPr/>
        </p:nvSpPr>
        <p:spPr>
          <a:xfrm>
            <a:off x="1292352" y="460766"/>
            <a:ext cx="8363712" cy="707886"/>
          </a:xfrm>
          <a:prstGeom prst="rect">
            <a:avLst/>
          </a:prstGeom>
        </p:spPr>
        <p:txBody>
          <a:bodyPr wrap="square">
            <a:spAutoFit/>
          </a:bodyPr>
          <a:lstStyle/>
          <a:p>
            <a:r>
              <a:rPr lang="tr" sz="2000" b="1" dirty="0"/>
              <a:t>Çevremizi Korumak: Sorumlu Atık Yönetimi Yoluyla Hava ve Su Kirliliğiyle Mücadele</a:t>
            </a:r>
            <a:endParaRPr lang="tr-TR" sz="2000" b="1" dirty="0"/>
          </a:p>
        </p:txBody>
      </p:sp>
    </p:spTree>
    <p:extLst>
      <p:ext uri="{BB962C8B-B14F-4D97-AF65-F5344CB8AC3E}">
        <p14:creationId xmlns:p14="http://schemas.microsoft.com/office/powerpoint/2010/main" val="1673575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1121773" y="262181"/>
            <a:ext cx="4937760" cy="736282"/>
          </a:xfrm>
        </p:spPr>
        <p:txBody>
          <a:bodyPr>
            <a:normAutofit/>
          </a:bodyPr>
          <a:lstStyle/>
          <a:p>
            <a:r>
              <a:rPr lang="tr" dirty="0"/>
              <a:t>Hava Kirliliğinin Yıkıcı Etkileri</a:t>
            </a:r>
            <a:endParaRPr lang="tr-TR" b="1" dirty="0"/>
          </a:p>
        </p:txBody>
      </p:sp>
      <p:sp>
        <p:nvSpPr>
          <p:cNvPr id="4" name="Metin Yer Tutucusu 3"/>
          <p:cNvSpPr>
            <a:spLocks noGrp="1"/>
          </p:cNvSpPr>
          <p:nvPr>
            <p:ph type="body" idx="2"/>
          </p:nvPr>
        </p:nvSpPr>
        <p:spPr>
          <a:xfrm>
            <a:off x="1064623" y="1161749"/>
            <a:ext cx="4937760" cy="3378200"/>
          </a:xfrm>
        </p:spPr>
        <p:txBody>
          <a:bodyPr>
            <a:normAutofit fontScale="85000" lnSpcReduction="20000"/>
          </a:bodyPr>
          <a:lstStyle/>
          <a:p>
            <a:r>
              <a:rPr lang="tr" b="1" dirty="0"/>
              <a:t>Ana Fikir: </a:t>
            </a:r>
            <a:r>
              <a:rPr lang="tr" dirty="0"/>
              <a:t>Hava kirliliğinin insan sağlığı ve çevre açısından ciddi sonuçları vardır </a:t>
            </a:r>
            <a:r>
              <a:rPr lang="tr" dirty="0" smtClean="0"/>
              <a:t>.</a:t>
            </a:r>
            <a:endParaRPr lang="tr-TR" dirty="0" smtClean="0"/>
          </a:p>
          <a:p>
            <a:r>
              <a:rPr lang="tr" dirty="0" smtClean="0"/>
              <a:t> </a:t>
            </a:r>
            <a:r>
              <a:rPr lang="tr" b="1" dirty="0"/>
              <a:t>Önemli Noktalar: </a:t>
            </a:r>
            <a:r>
              <a:rPr lang="tr" dirty="0"/>
              <a:t>Solunum ve kalp sorunları, hava kirliliğinin neden olduğu yaygın sağlık sorunlarıdır.</a:t>
            </a:r>
          </a:p>
          <a:p>
            <a:r>
              <a:rPr lang="tr" dirty="0"/>
              <a:t>Hava kirliliği küresel ısınmaya, deniz seviyelerinin yükselmesine ve buzulların erimesine katkıda bulunuyor.</a:t>
            </a:r>
          </a:p>
          <a:p>
            <a:r>
              <a:rPr lang="tr" dirty="0"/>
              <a:t>Havayı kirleten maddelerin neden olduğu asit yağmurları toprağa ve bitkilere zarar verir.</a:t>
            </a:r>
          </a:p>
          <a:p>
            <a:r>
              <a:rPr lang="tr" dirty="0"/>
              <a:t>Su ötrofikasyonu, yani su kütlelerinde zararlı alg büyümesi, hava kirliliğiyle bağlantılıdır.</a:t>
            </a:r>
          </a:p>
          <a:p>
            <a:r>
              <a:rPr lang="tr" dirty="0"/>
              <a:t>Hayvanlar da kirli havadan olumsuz etkileniyor.</a:t>
            </a:r>
          </a:p>
          <a:p>
            <a:pPr>
              <a:buFont typeface="Wingdings" pitchFamily="2" charset="2"/>
              <a:buChar char="Ø"/>
            </a:pPr>
            <a:endParaRPr lang="en-US" dirty="0"/>
          </a:p>
        </p:txBody>
      </p:sp>
      <p:sp>
        <p:nvSpPr>
          <p:cNvPr id="5" name="Metin Yer Tutucusu 4"/>
          <p:cNvSpPr>
            <a:spLocks noGrp="1"/>
          </p:cNvSpPr>
          <p:nvPr>
            <p:ph type="body" idx="3"/>
          </p:nvPr>
        </p:nvSpPr>
        <p:spPr>
          <a:xfrm>
            <a:off x="6217920" y="376481"/>
            <a:ext cx="4937760" cy="736282"/>
          </a:xfrm>
        </p:spPr>
        <p:txBody>
          <a:bodyPr/>
          <a:lstStyle/>
          <a:p>
            <a:r>
              <a:rPr lang="tr" dirty="0"/>
              <a:t>Hava Kirliliğine Karşı Harekete Geçmek</a:t>
            </a:r>
            <a:endParaRPr lang="tr-TR" b="1" dirty="0"/>
          </a:p>
        </p:txBody>
      </p:sp>
      <p:sp>
        <p:nvSpPr>
          <p:cNvPr id="6" name="Metin Yer Tutucusu 5"/>
          <p:cNvSpPr>
            <a:spLocks noGrp="1"/>
          </p:cNvSpPr>
          <p:nvPr>
            <p:ph type="body" idx="4"/>
          </p:nvPr>
        </p:nvSpPr>
        <p:spPr>
          <a:xfrm>
            <a:off x="6242413" y="1202570"/>
            <a:ext cx="4937760" cy="3378200"/>
          </a:xfrm>
        </p:spPr>
        <p:txBody>
          <a:bodyPr>
            <a:normAutofit/>
          </a:bodyPr>
          <a:lstStyle/>
          <a:p>
            <a:pPr marL="114300" indent="0">
              <a:buNone/>
            </a:pPr>
            <a:r>
              <a:rPr lang="tr" b="1" dirty="0"/>
              <a:t>Ana Fikir: </a:t>
            </a:r>
            <a:r>
              <a:rPr lang="tr" dirty="0"/>
              <a:t>Hepimiz hava kirliliğinin azaltılmasında ve çevremizin korunmasında rol oynayabiliriz. </a:t>
            </a:r>
            <a:r>
              <a:rPr lang="tr" b="1" dirty="0"/>
              <a:t>Çözümler: </a:t>
            </a:r>
            <a:r>
              <a:rPr lang="tr" dirty="0"/>
              <a:t>Trafik sıkışıklığını ve emisyonları azaltmak için toplu taşımayı kullanın.</a:t>
            </a:r>
          </a:p>
          <a:p>
            <a:pPr marL="114300" indent="0">
              <a:buNone/>
            </a:pPr>
            <a:r>
              <a:rPr lang="tr" dirty="0"/>
              <a:t>Kullanmadığınız zamanlarda ışıkları ve aletleri kapatarak enerji tasarrufu sağlayın.</a:t>
            </a:r>
          </a:p>
          <a:p>
            <a:pPr marL="114300" indent="0">
              <a:buNone/>
            </a:pPr>
            <a:r>
              <a:rPr lang="tr" dirty="0"/>
              <a:t>Mümkün olduğunda malzemeleri yeniden kullanın ve geri dönüştürün.</a:t>
            </a:r>
          </a:p>
        </p:txBody>
      </p:sp>
      <p:sp>
        <p:nvSpPr>
          <p:cNvPr id="7" name="AutoShape 2" descr="https://lh3.googleusercontent.com/gg/ANIJZFHnFi_0Yxok9YaBBUBJIXgHdAOo5Kld4LQZLeUM2Xrv2Jq3mA3n6p4kZAkwoZNhNibUzYQTNY_VE5WXBA23jFX47HWr_Wmd7wZbKSMWkp1_VJdbQYSWANU3WMhucC2UynWm3uMbVbofmjcJpzcQxQx3R-I8jJPjALWllR316KRiZ_BVGbpyzgYY6qh4UXhQUqEos0QQ0IrRFkXR9YeGnSAECkTU55Mu2aybTb_c2hOYGZbsk8KBRtaET1jyRLjkXp_AdqiOf4pRgJxPjYd5-Kl1lTDcPMRi8by8YL9l8v1V2rxJp2ttPjG42m6uhdg6GnbVsb7l7jt43PBa77G9tn6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3987094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97280" y="286603"/>
            <a:ext cx="10058400" cy="1076833"/>
          </a:xfrm>
        </p:spPr>
        <p:txBody>
          <a:bodyPr>
            <a:normAutofit/>
          </a:bodyPr>
          <a:lstStyle/>
          <a:p>
            <a:pPr lvl="0"/>
            <a:r>
              <a:rPr lang="tr" sz="2000" dirty="0"/>
              <a:t>Su kirliliği</a:t>
            </a:r>
            <a:endParaRPr lang="tr-TR" sz="2000" dirty="0"/>
          </a:p>
        </p:txBody>
      </p:sp>
      <p:sp>
        <p:nvSpPr>
          <p:cNvPr id="3" name="Metin Yer Tutucusu 2"/>
          <p:cNvSpPr>
            <a:spLocks noGrp="1"/>
          </p:cNvSpPr>
          <p:nvPr>
            <p:ph type="body" idx="1"/>
          </p:nvPr>
        </p:nvSpPr>
        <p:spPr/>
        <p:txBody>
          <a:bodyPr>
            <a:normAutofit lnSpcReduction="10000"/>
          </a:bodyPr>
          <a:lstStyle/>
          <a:p>
            <a:r>
              <a:rPr lang="tr" dirty="0"/>
              <a:t>Su Kirliliği - Su Kaynaklarımıza Yönelik Bir Tehdit</a:t>
            </a:r>
            <a:endParaRPr lang="tr-TR" b="1" dirty="0"/>
          </a:p>
        </p:txBody>
      </p:sp>
      <p:sp>
        <p:nvSpPr>
          <p:cNvPr id="4" name="Metin Yer Tutucusu 3"/>
          <p:cNvSpPr>
            <a:spLocks noGrp="1"/>
          </p:cNvSpPr>
          <p:nvPr>
            <p:ph type="body" idx="2"/>
          </p:nvPr>
        </p:nvSpPr>
        <p:spPr/>
        <p:txBody>
          <a:bodyPr>
            <a:normAutofit lnSpcReduction="10000"/>
          </a:bodyPr>
          <a:lstStyle/>
          <a:p>
            <a:r>
              <a:rPr lang="tr" b="1" dirty="0"/>
              <a:t>Ana Fikir: </a:t>
            </a:r>
            <a:r>
              <a:rPr lang="tr" dirty="0"/>
              <a:t>Su kirliliği, su kaynaklarının kirlenmesi, insan sağlığına ve çevreye zarar vermesidir. </a:t>
            </a:r>
            <a:r>
              <a:rPr lang="tr" b="1" dirty="0"/>
              <a:t>Anahtar Noktalar: </a:t>
            </a:r>
            <a:r>
              <a:rPr lang="tr" dirty="0"/>
              <a:t>Kimyasallar, mikroorganizmalar ve ısı gibi kirleticiler yeraltı sularına, göllere, nehirlere ve okyanuslara girebilir.</a:t>
            </a:r>
          </a:p>
          <a:p>
            <a:r>
              <a:rPr lang="tr" dirty="0"/>
              <a:t>Temiz görünen yeraltı suları bile kirlenebilir.</a:t>
            </a:r>
          </a:p>
          <a:p>
            <a:r>
              <a:rPr lang="tr" dirty="0"/>
              <a:t>Okyanusların kirleticileri absorbe etme kapasitesi sınırlıdır ve bu da deniz yaşamına zarar verir.</a:t>
            </a:r>
          </a:p>
        </p:txBody>
      </p:sp>
      <p:sp>
        <p:nvSpPr>
          <p:cNvPr id="5" name="Metin Yer Tutucusu 4"/>
          <p:cNvSpPr>
            <a:spLocks noGrp="1"/>
          </p:cNvSpPr>
          <p:nvPr>
            <p:ph type="body" idx="3"/>
          </p:nvPr>
        </p:nvSpPr>
        <p:spPr/>
        <p:txBody>
          <a:bodyPr>
            <a:normAutofit lnSpcReduction="10000"/>
          </a:bodyPr>
          <a:lstStyle/>
          <a:p>
            <a:r>
              <a:rPr lang="tr" dirty="0"/>
              <a:t>Kirleticilerden Kaynaklanan Su Kirliliğinin Kaynakları</a:t>
            </a:r>
            <a:endParaRPr lang="tr-TR" b="1" dirty="0"/>
          </a:p>
        </p:txBody>
      </p:sp>
      <p:sp>
        <p:nvSpPr>
          <p:cNvPr id="6" name="Metin Yer Tutucusu 5"/>
          <p:cNvSpPr>
            <a:spLocks noGrp="1"/>
          </p:cNvSpPr>
          <p:nvPr>
            <p:ph type="body" idx="4"/>
          </p:nvPr>
        </p:nvSpPr>
        <p:spPr/>
        <p:txBody>
          <a:bodyPr>
            <a:normAutofit fontScale="92500" lnSpcReduction="20000"/>
          </a:bodyPr>
          <a:lstStyle/>
          <a:p>
            <a:r>
              <a:rPr lang="tr" b="1" dirty="0"/>
              <a:t>Ana Fikir: </a:t>
            </a:r>
            <a:r>
              <a:rPr lang="tr" dirty="0"/>
              <a:t>Çeşitli kirletici türleri su kirliliğine katkıda bulunur. </a:t>
            </a:r>
            <a:r>
              <a:rPr lang="tr" b="1" dirty="0"/>
              <a:t>Kirletici Türleri:</a:t>
            </a:r>
            <a:r>
              <a:rPr lang="tr" dirty="0"/>
              <a:t> </a:t>
            </a:r>
            <a:r>
              <a:rPr lang="tr" b="1" dirty="0"/>
              <a:t>Fiziksel: </a:t>
            </a:r>
            <a:r>
              <a:rPr lang="tr" dirty="0"/>
              <a:t>Radyoaktif maddeler, petrol sızıntıları ve tortu akışı.</a:t>
            </a:r>
          </a:p>
          <a:p>
            <a:r>
              <a:rPr lang="tr" b="1" dirty="0"/>
              <a:t>Kimyasal: </a:t>
            </a:r>
            <a:r>
              <a:rPr lang="tr" dirty="0"/>
              <a:t>Pestisitler, gübreler, endüstriyel atıklar ve ev kimyasalları.</a:t>
            </a:r>
          </a:p>
          <a:p>
            <a:r>
              <a:rPr lang="tr" b="1" dirty="0"/>
              <a:t>Biyolojik: </a:t>
            </a:r>
            <a:r>
              <a:rPr lang="tr" dirty="0"/>
              <a:t>Kanalizasyon, bakteri ve çürüyen organik maddeler.</a:t>
            </a:r>
          </a:p>
          <a:p>
            <a:r>
              <a:rPr lang="tr" b="1" dirty="0"/>
              <a:t>Radyoaktif: </a:t>
            </a:r>
            <a:r>
              <a:rPr lang="tr" dirty="0"/>
              <a:t>Tıbbi ve endüstriyel işlemlerden kaynaklanan radyoaktif atıklar.</a:t>
            </a:r>
          </a:p>
          <a:p>
            <a:r>
              <a:rPr lang="tr" b="1" dirty="0"/>
              <a:t>Termik: </a:t>
            </a:r>
            <a:r>
              <a:rPr lang="tr" dirty="0"/>
              <a:t>Enerji santrallerinden sıcak su deşarjları.</a:t>
            </a:r>
          </a:p>
        </p:txBody>
      </p:sp>
    </p:spTree>
    <p:extLst>
      <p:ext uri="{BB962C8B-B14F-4D97-AF65-F5344CB8AC3E}">
        <p14:creationId xmlns:p14="http://schemas.microsoft.com/office/powerpoint/2010/main" val="1334967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1121773" y="262181"/>
            <a:ext cx="4937760" cy="736282"/>
          </a:xfrm>
        </p:spPr>
        <p:txBody>
          <a:bodyPr>
            <a:normAutofit/>
          </a:bodyPr>
          <a:lstStyle/>
          <a:p>
            <a:r>
              <a:rPr lang="tr" dirty="0"/>
              <a:t>Su Kirliliğinin Yıkıcı Etkileri</a:t>
            </a:r>
            <a:endParaRPr lang="tr-TR" b="1" dirty="0"/>
          </a:p>
        </p:txBody>
      </p:sp>
      <p:sp>
        <p:nvSpPr>
          <p:cNvPr id="4" name="Metin Yer Tutucusu 3"/>
          <p:cNvSpPr>
            <a:spLocks noGrp="1"/>
          </p:cNvSpPr>
          <p:nvPr>
            <p:ph type="body" idx="2"/>
          </p:nvPr>
        </p:nvSpPr>
        <p:spPr>
          <a:xfrm>
            <a:off x="1064623" y="1161749"/>
            <a:ext cx="4937760" cy="3378200"/>
          </a:xfrm>
        </p:spPr>
        <p:txBody>
          <a:bodyPr>
            <a:normAutofit fontScale="85000" lnSpcReduction="20000"/>
          </a:bodyPr>
          <a:lstStyle/>
          <a:p>
            <a:r>
              <a:rPr lang="tr" b="1" dirty="0"/>
              <a:t>Ana Fikir: </a:t>
            </a:r>
            <a:r>
              <a:rPr lang="tr" dirty="0"/>
              <a:t>Su kirliliğinin insan sağlığı ve su ekosistemleri üzerinde ciddi sonuçları vardır. </a:t>
            </a:r>
            <a:r>
              <a:rPr lang="tr" b="1" dirty="0"/>
              <a:t>İnsan Sağlığına Etkileri: </a:t>
            </a:r>
            <a:r>
              <a:rPr lang="tr" dirty="0"/>
              <a:t>Kirlenmiş sudaki patojenlerin (bakteri ve virüsler) neden olduğu hastalıklar.</a:t>
            </a:r>
          </a:p>
          <a:p>
            <a:r>
              <a:rPr lang="tr" dirty="0"/>
              <a:t>Arsenik ve cıva gibi zararlı kimyasallara maruz kalma.</a:t>
            </a:r>
          </a:p>
          <a:p>
            <a:r>
              <a:rPr lang="tr" b="1" dirty="0"/>
              <a:t>Çevresel Etkiler: </a:t>
            </a:r>
            <a:r>
              <a:rPr lang="tr" dirty="0"/>
              <a:t>Oksijenin tükenmesi, sudaki yaşamın zarar görmesi.</a:t>
            </a:r>
          </a:p>
          <a:p>
            <a:r>
              <a:rPr lang="tr" dirty="0"/>
              <a:t>Algler çoğalarak oksijen seviyelerini daha da azaltır.</a:t>
            </a:r>
          </a:p>
          <a:p>
            <a:r>
              <a:rPr lang="tr" dirty="0"/>
              <a:t>Besin zincirinde toksinlerin biyobirikimi.</a:t>
            </a:r>
          </a:p>
          <a:p>
            <a:r>
              <a:rPr lang="tr" dirty="0"/>
              <a:t>Ekosistemlere ve yaban hayatı popülasyonlarına zarar.</a:t>
            </a:r>
          </a:p>
          <a:p>
            <a:pPr>
              <a:buFont typeface="Wingdings" pitchFamily="2" charset="2"/>
              <a:buChar char="Ø"/>
            </a:pPr>
            <a:endParaRPr lang="en-US" dirty="0"/>
          </a:p>
        </p:txBody>
      </p:sp>
      <p:sp>
        <p:nvSpPr>
          <p:cNvPr id="5" name="Metin Yer Tutucusu 4"/>
          <p:cNvSpPr>
            <a:spLocks noGrp="1"/>
          </p:cNvSpPr>
          <p:nvPr>
            <p:ph type="body" idx="3"/>
          </p:nvPr>
        </p:nvSpPr>
        <p:spPr>
          <a:xfrm>
            <a:off x="6217920" y="376481"/>
            <a:ext cx="4937760" cy="736282"/>
          </a:xfrm>
        </p:spPr>
        <p:txBody>
          <a:bodyPr>
            <a:normAutofit/>
          </a:bodyPr>
          <a:lstStyle/>
          <a:p>
            <a:r>
              <a:rPr lang="tr" dirty="0"/>
              <a:t>Suyumuzu Korumak İçin Harekete </a:t>
            </a:r>
            <a:r>
              <a:rPr lang="tr" dirty="0" smtClean="0"/>
              <a:t>Geçmek</a:t>
            </a:r>
            <a:endParaRPr lang="tr-TR" b="1" dirty="0"/>
          </a:p>
        </p:txBody>
      </p:sp>
      <p:sp>
        <p:nvSpPr>
          <p:cNvPr id="6" name="Metin Yer Tutucusu 5"/>
          <p:cNvSpPr>
            <a:spLocks noGrp="1"/>
          </p:cNvSpPr>
          <p:nvPr>
            <p:ph type="body" idx="4"/>
          </p:nvPr>
        </p:nvSpPr>
        <p:spPr>
          <a:xfrm>
            <a:off x="6242413" y="1202570"/>
            <a:ext cx="4937760" cy="3378200"/>
          </a:xfrm>
        </p:spPr>
        <p:txBody>
          <a:bodyPr>
            <a:normAutofit fontScale="85000" lnSpcReduction="10000"/>
          </a:bodyPr>
          <a:lstStyle/>
          <a:p>
            <a:r>
              <a:rPr lang="tr" b="1" dirty="0"/>
              <a:t>Ana Fikir: </a:t>
            </a:r>
            <a:r>
              <a:rPr lang="tr" dirty="0"/>
              <a:t>Hepimiz su kirliliğinin azaltılmasına ve su kaynaklarımızın korunmasına katkıda bulunabiliriz. </a:t>
            </a:r>
            <a:r>
              <a:rPr lang="tr" b="1" dirty="0"/>
              <a:t>Bireysel Eylemler: </a:t>
            </a:r>
            <a:r>
              <a:rPr lang="tr" dirty="0"/>
              <a:t>Kullanılmış yağı, kimyasalları ve ilaçları uygun şekilde atın.</a:t>
            </a:r>
          </a:p>
          <a:p>
            <a:r>
              <a:rPr lang="tr" dirty="0"/>
              <a:t>Böcek ilacı ve gübre gibi zararlı kimyasalların kullanımını en aza indirin.</a:t>
            </a:r>
          </a:p>
          <a:p>
            <a:r>
              <a:rPr lang="tr" dirty="0"/>
              <a:t>Sızıntıları gidererek ve daha kısa duşlar alarak su tasarrufu sağlayın.</a:t>
            </a:r>
          </a:p>
          <a:p>
            <a:r>
              <a:rPr lang="tr" dirty="0"/>
              <a:t>Su yollarına çöp atılmasını önlemek için çöpleri sorumlu bir şekilde atın.</a:t>
            </a:r>
          </a:p>
          <a:p>
            <a:r>
              <a:rPr lang="tr" dirty="0"/>
              <a:t>Temiz su ve sürdürülebilir uygulamaları teşvik eden politikaları destekleyin.</a:t>
            </a:r>
          </a:p>
        </p:txBody>
      </p:sp>
      <p:sp>
        <p:nvSpPr>
          <p:cNvPr id="7" name="AutoShape 2" descr="https://lh3.googleusercontent.com/gg/ANIJZFHnFi_0Yxok9YaBBUBJIXgHdAOo5Kld4LQZLeUM2Xrv2Jq3mA3n6p4kZAkwoZNhNibUzYQTNY_VE5WXBA23jFX47HWr_Wmd7wZbKSMWkp1_VJdbQYSWANU3WMhucC2UynWm3uMbVbofmjcJpzcQxQx3R-I8jJPjALWllR316KRiZ_BVGbpyzgYY6qh4UXhQUqEos0QQ0IrRFkXR9YeGnSAECkTU55Mu2aybTb_c2hOYGZbsk8KBRtaET1jyRLjkXp_AdqiOf4pRgJxPjYd5-Kl1lTDcPMRi8by8YL9l8v1V2rxJp2ttPjG42m6uhdg6GnbVsb7l7jt43PBa77G9tn6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681562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97280" y="286603"/>
            <a:ext cx="10058400" cy="1076833"/>
          </a:xfrm>
        </p:spPr>
        <p:txBody>
          <a:bodyPr>
            <a:normAutofit/>
          </a:bodyPr>
          <a:lstStyle/>
          <a:p>
            <a:pPr lvl="0"/>
            <a:r>
              <a:rPr lang="tr" sz="2000" dirty="0"/>
              <a:t>Atık Yönetimi</a:t>
            </a:r>
            <a:endParaRPr lang="tr-TR" sz="2000" dirty="0"/>
          </a:p>
        </p:txBody>
      </p:sp>
      <p:sp>
        <p:nvSpPr>
          <p:cNvPr id="3" name="Metin Yer Tutucusu 2"/>
          <p:cNvSpPr>
            <a:spLocks noGrp="1"/>
          </p:cNvSpPr>
          <p:nvPr>
            <p:ph type="body" idx="1"/>
          </p:nvPr>
        </p:nvSpPr>
        <p:spPr>
          <a:xfrm>
            <a:off x="1097280" y="1846052"/>
            <a:ext cx="8740684" cy="736282"/>
          </a:xfrm>
        </p:spPr>
        <p:txBody>
          <a:bodyPr>
            <a:normAutofit/>
          </a:bodyPr>
          <a:lstStyle/>
          <a:p>
            <a:r>
              <a:rPr lang="tr" dirty="0"/>
              <a:t>Atık Yönetimi - Çevremizi ve Geleceğimizi Korumak</a:t>
            </a:r>
            <a:endParaRPr lang="tr-TR" b="1" dirty="0"/>
          </a:p>
        </p:txBody>
      </p:sp>
      <p:sp>
        <p:nvSpPr>
          <p:cNvPr id="4" name="Metin Yer Tutucusu 3"/>
          <p:cNvSpPr>
            <a:spLocks noGrp="1"/>
          </p:cNvSpPr>
          <p:nvPr>
            <p:ph type="body" idx="2"/>
          </p:nvPr>
        </p:nvSpPr>
        <p:spPr>
          <a:xfrm>
            <a:off x="1097280" y="2582334"/>
            <a:ext cx="9246870" cy="3378200"/>
          </a:xfrm>
        </p:spPr>
        <p:txBody>
          <a:bodyPr>
            <a:normAutofit/>
          </a:bodyPr>
          <a:lstStyle/>
          <a:p>
            <a:pPr marL="114300" indent="0">
              <a:buNone/>
            </a:pPr>
            <a:r>
              <a:rPr lang="tr" dirty="0"/>
              <a:t>Atık yönetimi, çevreyi koruma ve toplum için sürdürülebilir bir gelecek sağlama mücadelesinde kritik bir konudur. Zamanla, endüstriyel gelişme ve nüfus artışı artan atık üretimine yol açmıştır ve etkili yönetim eksikliği, ekosistemler ve insan sağlığı açısından yıkıcı sonuçlar doğurabilmektedir.</a:t>
            </a:r>
          </a:p>
        </p:txBody>
      </p:sp>
    </p:spTree>
    <p:extLst>
      <p:ext uri="{BB962C8B-B14F-4D97-AF65-F5344CB8AC3E}">
        <p14:creationId xmlns:p14="http://schemas.microsoft.com/office/powerpoint/2010/main" val="1202242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 dirty="0" smtClean="0"/>
              <a:t>Öğrenme </a:t>
            </a:r>
            <a:r>
              <a:rPr lang="tr" dirty="0" err="1" smtClean="0"/>
              <a:t>çıktıları</a:t>
            </a:r>
            <a:r>
              <a:rPr lang="tr" dirty="0" smtClean="0"/>
              <a:t> </a:t>
            </a:r>
            <a:r>
              <a:rPr lang="tr" dirty="0" err="1" smtClean="0"/>
              <a:t>için</a:t>
            </a:r>
            <a:r>
              <a:rPr lang="tr" dirty="0" smtClean="0"/>
              <a:t> </a:t>
            </a:r>
            <a:r>
              <a:rPr lang="tr" dirty="0" err="1" smtClean="0"/>
              <a:t>Modül </a:t>
            </a:r>
            <a:r>
              <a:rPr lang="tr" dirty="0" smtClean="0"/>
              <a:t>6</a:t>
            </a:r>
            <a:endParaRPr lang="tr-TR" dirty="0"/>
          </a:p>
        </p:txBody>
      </p:sp>
      <p:sp>
        <p:nvSpPr>
          <p:cNvPr id="3" name="Metin Yer Tutucusu 2"/>
          <p:cNvSpPr>
            <a:spLocks noGrp="1"/>
          </p:cNvSpPr>
          <p:nvPr>
            <p:ph type="body" idx="1"/>
          </p:nvPr>
        </p:nvSpPr>
        <p:spPr>
          <a:xfrm>
            <a:off x="896112" y="1337176"/>
            <a:ext cx="10058400" cy="4376470"/>
          </a:xfrm>
        </p:spPr>
        <p:txBody>
          <a:bodyPr>
            <a:normAutofit/>
          </a:bodyPr>
          <a:lstStyle/>
          <a:p>
            <a:pPr>
              <a:buFont typeface="Wingdings" panose="05000000000000000000" pitchFamily="2" charset="2"/>
              <a:buChar char="v"/>
            </a:pPr>
            <a:r>
              <a:rPr lang="tr" dirty="0" smtClean="0"/>
              <a:t>Çevre politikası ilkelerini, yasal çerçeveleri ve tarihsel gelişimi anlayın.</a:t>
            </a:r>
          </a:p>
          <a:p>
            <a:pPr>
              <a:buFont typeface="Wingdings" panose="05000000000000000000" pitchFamily="2" charset="2"/>
              <a:buChar char="v"/>
            </a:pPr>
            <a:r>
              <a:rPr lang="tr" dirty="0" smtClean="0"/>
              <a:t>Kritik çevresel zorlukları (hava kirliliği, su kirliliği, atık yönetimi) tanımlayın ve </a:t>
            </a:r>
            <a:r>
              <a:rPr lang="tr" dirty="0" err="1" smtClean="0"/>
              <a:t>analiz edin .</a:t>
            </a:r>
          </a:p>
          <a:p>
            <a:pPr>
              <a:buFont typeface="Wingdings" panose="05000000000000000000" pitchFamily="2" charset="2"/>
              <a:buChar char="v"/>
            </a:pPr>
            <a:r>
              <a:rPr lang="tr" dirty="0" smtClean="0"/>
              <a:t>Çevre sorunlarına yönelik pratik çözümleri öğrenin (savunuculuk, sürdürülebilir uygulamalar, sorumlu atık imhası).</a:t>
            </a:r>
          </a:p>
          <a:p>
            <a:pPr>
              <a:buFont typeface="Wingdings" panose="05000000000000000000" pitchFamily="2" charset="2"/>
              <a:buChar char="v"/>
            </a:pPr>
            <a:r>
              <a:rPr lang="tr" dirty="0" smtClean="0"/>
              <a:t>İlham veren kuruluşları ve katılmanın yollarını keşfedin (gönüllülük, bağış toplama, farkındalık yaratma).</a:t>
            </a:r>
          </a:p>
          <a:p>
            <a:pPr>
              <a:buFont typeface="Wingdings" panose="05000000000000000000" pitchFamily="2" charset="2"/>
              <a:buChar char="v"/>
            </a:pPr>
            <a:r>
              <a:rPr lang="tr" dirty="0" smtClean="0"/>
              <a:t>Yerel çevresel zorlukları </a:t>
            </a:r>
            <a:r>
              <a:rPr lang="tr" dirty="0" err="1" smtClean="0"/>
              <a:t>analiz etmek </a:t>
            </a:r>
            <a:r>
              <a:rPr lang="tr" dirty="0" smtClean="0"/>
              <a:t>için eleştirel düşünme becerilerini geliştirin .</a:t>
            </a:r>
          </a:p>
          <a:p>
            <a:pPr>
              <a:buFont typeface="Wingdings" panose="05000000000000000000" pitchFamily="2" charset="2"/>
              <a:buChar char="v"/>
            </a:pPr>
            <a:r>
              <a:rPr lang="tr" dirty="0" smtClean="0"/>
              <a:t>Çevresel refah ve sürdürülebilir bir gelecek için kişisel sorumluluk duygusunu geliştirin.</a:t>
            </a:r>
          </a:p>
          <a:p>
            <a:pPr>
              <a:buFont typeface="Wingdings" panose="05000000000000000000" pitchFamily="2" charset="2"/>
              <a:buChar char="v"/>
            </a:pPr>
            <a:r>
              <a:rPr lang="tr" dirty="0" smtClean="0"/>
              <a:t>Öğrenme ilerlemesini değerlendirin ve çevre savunuculuğunda daha fazla araştırma yapılması gereken alanları belirleyin.</a:t>
            </a:r>
          </a:p>
          <a:p>
            <a:pPr>
              <a:buFont typeface="Wingdings" panose="05000000000000000000" pitchFamily="2" charset="2"/>
              <a:buChar char="v"/>
            </a:pPr>
            <a:endParaRPr lang="tr-TR" dirty="0"/>
          </a:p>
        </p:txBody>
      </p:sp>
    </p:spTree>
    <p:extLst>
      <p:ext uri="{BB962C8B-B14F-4D97-AF65-F5344CB8AC3E}">
        <p14:creationId xmlns:p14="http://schemas.microsoft.com/office/powerpoint/2010/main" val="187753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1113609" y="825516"/>
            <a:ext cx="8740684" cy="736282"/>
          </a:xfrm>
        </p:spPr>
        <p:txBody>
          <a:bodyPr>
            <a:normAutofit/>
          </a:bodyPr>
          <a:lstStyle/>
          <a:p>
            <a:r>
              <a:rPr lang="tr" dirty="0"/>
              <a:t>Atık Yönetiminin Önemi</a:t>
            </a:r>
            <a:endParaRPr lang="tr-TR" b="1" dirty="0"/>
          </a:p>
        </p:txBody>
      </p:sp>
      <p:sp>
        <p:nvSpPr>
          <p:cNvPr id="4" name="Metin Yer Tutucusu 3"/>
          <p:cNvSpPr>
            <a:spLocks noGrp="1"/>
          </p:cNvSpPr>
          <p:nvPr>
            <p:ph type="body" idx="2"/>
          </p:nvPr>
        </p:nvSpPr>
        <p:spPr>
          <a:xfrm>
            <a:off x="1097280" y="1790398"/>
            <a:ext cx="9246870" cy="3378200"/>
          </a:xfrm>
        </p:spPr>
        <p:txBody>
          <a:bodyPr>
            <a:normAutofit fontScale="62500" lnSpcReduction="20000"/>
          </a:bodyPr>
          <a:lstStyle/>
          <a:p>
            <a:r>
              <a:rPr lang="tr" b="1" dirty="0"/>
              <a:t>Çevrenin Korunması: </a:t>
            </a:r>
            <a:r>
              <a:rPr lang="tr" dirty="0"/>
              <a:t>Atık yönetiminin en önemli unsurlarından biri çevrenin korunmasıdır. Atıkların uygun şekilde toplanması, arıtılması ve bertaraf edilmesiyle toprak, su ve hava kirliliği önlenir, böylece doğal ekosistemler ve biyolojik çeşitlilik korunur. Uygun atık yönetimi aynı zamanda doğal yaşam alanlarını ve yaban hayatını ciddi şekilde etkileyebilecek yangın veya toksik sızıntı riskini de azaltır.</a:t>
            </a:r>
          </a:p>
          <a:p>
            <a:r>
              <a:rPr lang="tr" b="1" dirty="0"/>
              <a:t>Sera Gazı Emisyonlarının Azaltılması: </a:t>
            </a:r>
            <a:r>
              <a:rPr lang="tr" dirty="0"/>
              <a:t>Atıkların uygun olmayan şekilde bertaraf edilmesi, küresel ısınma potansiyeli karbondioksitin yaklaşık 25 katı olan metan gibi sera gazı emisyonlarına katkıda bulunabilir. Atıkları geri dönüşüm, kompostlaştırma veya diğer arıtma yöntemleriyle sürdürülebilir bir şekilde yöneterek, iklim değişikliği üzerindeki etkimizi azaltabilir ve küresel ısınmayla mücadele çabalarına katkıda bulunabiliriz.</a:t>
            </a:r>
          </a:p>
          <a:p>
            <a:r>
              <a:rPr lang="tr" b="1" dirty="0"/>
              <a:t>Doğal Kaynakların Tasarrufu: </a:t>
            </a:r>
            <a:r>
              <a:rPr lang="tr" dirty="0"/>
              <a:t>Uygun atık yönetimi, doğal kaynakların korunmasına yardımcı olabilir. Geri dönüşüm ve yeniden kullanım sayesinde değerli malzemeler atıklardan çıkarılıp ekonomik döngüye yeniden dahil edilebilir, böylece yeni doğal kaynaklardan yararlanma ihtiyacı azalır. Bu, doğal yaşam alanlarının korunmasına, enerji tüketiminin azaltılmasına ve olumsuz çevresel etkilerin </a:t>
            </a:r>
            <a:r>
              <a:rPr lang="tr" dirty="0" err="1"/>
              <a:t>en aza indirilmesine katkıda bulunur.</a:t>
            </a:r>
          </a:p>
          <a:p>
            <a:r>
              <a:rPr lang="tr" b="1" dirty="0"/>
              <a:t>İnsan Sağlığının Korunması: </a:t>
            </a:r>
            <a:r>
              <a:rPr lang="tr" dirty="0"/>
              <a:t>Atıkların uygunsuz şekilde bertaraf edilmesi insan sağlığına doğrudan tehdit oluşturabilir. Atıklarda bulunan zehirli ve tehlikeli maddeler toprağa ve suya karışarak bunların kalitesini etkileyebilir ve potansiyel olarak içme suyu kaynaklarını kirletebilir. Atıkların kontrolsüz yakılması, atmosfere kimyasalların salınmasına da neden olabilir ve bu da yerel topluluklarda solunum ve diğer sağlık sorunlarına neden olabilir.</a:t>
            </a:r>
          </a:p>
          <a:p>
            <a:pPr marL="114300" indent="0">
              <a:buNone/>
            </a:pPr>
            <a:r>
              <a:rPr lang="tr" dirty="0" smtClean="0"/>
              <a:t>.</a:t>
            </a:r>
            <a:endParaRPr lang="en-US" dirty="0"/>
          </a:p>
        </p:txBody>
      </p:sp>
    </p:spTree>
    <p:extLst>
      <p:ext uri="{BB962C8B-B14F-4D97-AF65-F5344CB8AC3E}">
        <p14:creationId xmlns:p14="http://schemas.microsoft.com/office/powerpoint/2010/main" val="29953316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1113609" y="825516"/>
            <a:ext cx="8740684" cy="736282"/>
          </a:xfrm>
        </p:spPr>
        <p:txBody>
          <a:bodyPr>
            <a:normAutofit/>
          </a:bodyPr>
          <a:lstStyle/>
          <a:p>
            <a:r>
              <a:rPr lang="tr" dirty="0" err="1"/>
              <a:t>Etkili</a:t>
            </a:r>
            <a:r>
              <a:rPr lang="tr" dirty="0"/>
              <a:t> </a:t>
            </a:r>
            <a:r>
              <a:rPr lang="tr" dirty="0" err="1"/>
              <a:t>Atık </a:t>
            </a:r>
            <a:r>
              <a:rPr lang="tr" dirty="0"/>
              <a:t>Yönetimi </a:t>
            </a:r>
            <a:r>
              <a:rPr lang="tr" dirty="0" err="1"/>
              <a:t>Uygulamaları</a:t>
            </a:r>
            <a:endParaRPr lang="tr-TR" b="1" dirty="0"/>
          </a:p>
        </p:txBody>
      </p:sp>
      <p:sp>
        <p:nvSpPr>
          <p:cNvPr id="4" name="Metin Yer Tutucusu 3"/>
          <p:cNvSpPr>
            <a:spLocks noGrp="1"/>
          </p:cNvSpPr>
          <p:nvPr>
            <p:ph type="body" idx="2"/>
          </p:nvPr>
        </p:nvSpPr>
        <p:spPr>
          <a:xfrm>
            <a:off x="1097280" y="1790398"/>
            <a:ext cx="9246870" cy="3378200"/>
          </a:xfrm>
        </p:spPr>
        <p:txBody>
          <a:bodyPr>
            <a:normAutofit fontScale="92500" lnSpcReduction="20000"/>
          </a:bodyPr>
          <a:lstStyle/>
          <a:p>
            <a:r>
              <a:rPr lang="tr" b="1" dirty="0"/>
              <a:t>Geri Dönüşüm: </a:t>
            </a:r>
            <a:r>
              <a:rPr lang="tr" dirty="0"/>
              <a:t>Geri dönüşüm, geri dönüştürülebilir malzemelerin sanayi için değerli kaynaklara dönüştürülmesine olanak sağladığı için en etkili atık yönetimi yöntemlerinden biridir. Plastik, kağıt, cam ve metal yeni ürünlere dönüştürülerek hammadde ihtiyacı ve üretim için gereken enerji azaltılabilir.</a:t>
            </a:r>
          </a:p>
          <a:p>
            <a:r>
              <a:rPr lang="tr" b="1" dirty="0"/>
              <a:t>Kompostlama: </a:t>
            </a:r>
            <a:r>
              <a:rPr lang="tr" dirty="0"/>
              <a:t>Bir diğer önemli atık yönetimi uygulaması da kompostlamadır. Yiyecek ve bahçe atıkları gibi organik maddeler kompost, doğal </a:t>
            </a:r>
            <a:r>
              <a:rPr lang="tr" dirty="0" err="1"/>
              <a:t>gübre </a:t>
            </a:r>
            <a:r>
              <a:rPr lang="tr" dirty="0"/>
              <a:t>ve toprak besin maddesine dönüştürülebilir . Kompostlama, çöp sahasına giden atık miktarını azaltır ve aynı zamanda toprağın verimliliğini artırır ve kimyasal </a:t>
            </a:r>
            <a:r>
              <a:rPr lang="tr" dirty="0" err="1"/>
              <a:t>gübre </a:t>
            </a:r>
            <a:r>
              <a:rPr lang="tr" dirty="0"/>
              <a:t>kullanımını azaltır .</a:t>
            </a:r>
          </a:p>
          <a:p>
            <a:r>
              <a:rPr lang="tr" b="1" dirty="0"/>
              <a:t>Döngüsel Ekonomi: </a:t>
            </a:r>
            <a:r>
              <a:rPr lang="tr" dirty="0"/>
              <a:t>Döngüsel ekonominin desteklenmesi, sürdürülebilir atık yönetimine yönelik önemli bir adımdır. Bu konsept, onarım, yeniden kullanım ve yenileme yoluyla ürünlerin ömrünü uzatmayı ve böylece üretilen atık miktarının azaltılmasını teşvik etmeyi içerir.</a:t>
            </a:r>
          </a:p>
          <a:p>
            <a:pPr marL="114300" indent="0">
              <a:buNone/>
            </a:pPr>
            <a:r>
              <a:rPr lang="tr" dirty="0" smtClean="0"/>
              <a:t>.</a:t>
            </a:r>
            <a:endParaRPr lang="en-US" dirty="0"/>
          </a:p>
        </p:txBody>
      </p:sp>
    </p:spTree>
    <p:extLst>
      <p:ext uri="{BB962C8B-B14F-4D97-AF65-F5344CB8AC3E}">
        <p14:creationId xmlns:p14="http://schemas.microsoft.com/office/powerpoint/2010/main" val="417501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1162595" y="400973"/>
            <a:ext cx="8740684" cy="736282"/>
          </a:xfrm>
        </p:spPr>
        <p:txBody>
          <a:bodyPr>
            <a:normAutofit/>
          </a:bodyPr>
          <a:lstStyle/>
          <a:p>
            <a:r>
              <a:rPr lang="tr" b="1" dirty="0" err="1"/>
              <a:t>İklim</a:t>
            </a:r>
            <a:r>
              <a:rPr lang="tr" b="1" dirty="0"/>
              <a:t> </a:t>
            </a:r>
            <a:r>
              <a:rPr lang="tr" b="1" dirty="0" err="1"/>
              <a:t>Değişim </a:t>
            </a:r>
            <a:r>
              <a:rPr lang="tr" b="1" dirty="0"/>
              <a:t>: Küresel </a:t>
            </a:r>
            <a:r>
              <a:rPr lang="tr" b="1" dirty="0" err="1"/>
              <a:t>Çabalar </a:t>
            </a:r>
            <a:r>
              <a:rPr lang="tr" b="1" dirty="0"/>
              <a:t>, </a:t>
            </a:r>
            <a:r>
              <a:rPr lang="tr" b="1" dirty="0" err="1"/>
              <a:t>Yerel</a:t>
            </a:r>
            <a:r>
              <a:rPr lang="tr" b="1" dirty="0"/>
              <a:t> </a:t>
            </a:r>
            <a:r>
              <a:rPr lang="tr" b="1" dirty="0" err="1"/>
              <a:t>Hareketler</a:t>
            </a:r>
            <a:endParaRPr lang="tr-TR" b="1" dirty="0"/>
          </a:p>
        </p:txBody>
      </p:sp>
      <p:sp>
        <p:nvSpPr>
          <p:cNvPr id="4" name="Metin Yer Tutucusu 3"/>
          <p:cNvSpPr>
            <a:spLocks noGrp="1"/>
          </p:cNvSpPr>
          <p:nvPr>
            <p:ph type="body" idx="2"/>
          </p:nvPr>
        </p:nvSpPr>
        <p:spPr>
          <a:xfrm>
            <a:off x="1121773" y="1120926"/>
            <a:ext cx="9246870" cy="4471610"/>
          </a:xfrm>
        </p:spPr>
        <p:txBody>
          <a:bodyPr>
            <a:normAutofit/>
          </a:bodyPr>
          <a:lstStyle/>
          <a:p>
            <a:r>
              <a:rPr lang="tr" dirty="0"/>
              <a:t>İklim değişikliği kolektif bir tepki gerektiren acil bir küresel sorundur. Neyse ki, geniş kapsamlı girişimlere sahip uluslararası gruplardan, topluluklarında fark yaratan yerel kuruluşlara kadar, dünya çapında çok sayıda kuruluş bu zorluğun üstesinden gelmek için yorulmadan çalışıyor. Bu çabalar, iklim değişikliğiyle mücadelede işbirliğinin ve inovasyonun gücünü vurguluyor.</a:t>
            </a:r>
          </a:p>
          <a:p>
            <a:r>
              <a:rPr lang="tr" dirty="0"/>
              <a:t>Uluslararası ölçekte, 350.org, İklim Eylem Ağı ve Greenpeace gibi kuruluşlar, karbon emisyonlarını azaltmak, iklim dostu politikaları savunmak ve durumun aciliyeti konusunda farkındalık yaratmak için küresel eylemlere öncülük ediyor. Bu gruplar taban aktivizmi ve politika savunuculuğundan bilimsel araştırma ve halk eğitimi kampanyalarına kadar çeşitli stratejiler kullanıyor.</a:t>
            </a:r>
          </a:p>
          <a:p>
            <a:endParaRPr lang="en-US" dirty="0"/>
          </a:p>
        </p:txBody>
      </p:sp>
    </p:spTree>
    <p:extLst>
      <p:ext uri="{BB962C8B-B14F-4D97-AF65-F5344CB8AC3E}">
        <p14:creationId xmlns:p14="http://schemas.microsoft.com/office/powerpoint/2010/main" val="22340716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 dirty="0"/>
              <a:t>Bu Modül Gençler İçin Neden Önemli?</a:t>
            </a:r>
            <a:endParaRPr lang="tr-TR" dirty="0"/>
          </a:p>
        </p:txBody>
      </p:sp>
      <p:sp>
        <p:nvSpPr>
          <p:cNvPr id="3" name="Metin Yer Tutucusu 2"/>
          <p:cNvSpPr>
            <a:spLocks noGrp="1"/>
          </p:cNvSpPr>
          <p:nvPr>
            <p:ph type="body" idx="1"/>
          </p:nvPr>
        </p:nvSpPr>
        <p:spPr/>
        <p:txBody>
          <a:bodyPr>
            <a:normAutofit/>
          </a:bodyPr>
          <a:lstStyle/>
          <a:p>
            <a:r>
              <a:rPr lang="tr" b="1" dirty="0"/>
              <a:t>Çevre eğitimi neden önemlidir?</a:t>
            </a:r>
            <a:endParaRPr lang="en-US" dirty="0"/>
          </a:p>
          <a:p>
            <a:pPr>
              <a:buFont typeface="Arial"/>
              <a:buChar char="•"/>
            </a:pPr>
            <a:r>
              <a:rPr lang="tr" dirty="0"/>
              <a:t>Bilgili kararlar alabilen sorumlu vatandaşları şekillendirir.</a:t>
            </a:r>
          </a:p>
          <a:p>
            <a:pPr>
              <a:buFont typeface="Arial"/>
              <a:buChar char="•"/>
            </a:pPr>
            <a:r>
              <a:rPr lang="tr" dirty="0"/>
              <a:t>Çevresel zorluklarla başa çıkma konusunda bilgi ve beceri sağlar.</a:t>
            </a:r>
          </a:p>
          <a:p>
            <a:pPr>
              <a:buFont typeface="Arial"/>
              <a:buChar char="•"/>
            </a:pPr>
            <a:r>
              <a:rPr lang="tr" dirty="0"/>
              <a:t>Olumlu değişime katılmak için bir eylemlilik duygusunu teşvik eder.</a:t>
            </a:r>
          </a:p>
          <a:p>
            <a:endParaRPr lang="tr-TR" dirty="0"/>
          </a:p>
        </p:txBody>
      </p:sp>
      <p:sp>
        <p:nvSpPr>
          <p:cNvPr id="4" name="Metin Yer Tutucusu 3"/>
          <p:cNvSpPr>
            <a:spLocks noGrp="1"/>
          </p:cNvSpPr>
          <p:nvPr>
            <p:ph type="body" idx="2"/>
          </p:nvPr>
        </p:nvSpPr>
        <p:spPr/>
        <p:txBody>
          <a:bodyPr>
            <a:normAutofit fontScale="85000" lnSpcReduction="20000"/>
          </a:bodyPr>
          <a:lstStyle/>
          <a:p>
            <a:r>
              <a:rPr lang="tr" b="1" dirty="0"/>
              <a:t>Bu modülde neler öğreneceksiniz?</a:t>
            </a:r>
            <a:endParaRPr lang="en-US" dirty="0"/>
          </a:p>
          <a:p>
            <a:pPr>
              <a:buFont typeface="Arial"/>
              <a:buChar char="•"/>
            </a:pPr>
            <a:r>
              <a:rPr lang="tr" b="1" dirty="0"/>
              <a:t>Bölüm 1: Çevre Politikasının Temelleri</a:t>
            </a:r>
            <a:r>
              <a:rPr lang="tr" dirty="0"/>
              <a:t> </a:t>
            </a:r>
          </a:p>
          <a:p>
            <a:pPr marL="742950" lvl="1" indent="-285750">
              <a:buFont typeface="Arial"/>
              <a:buChar char="•"/>
            </a:pPr>
            <a:r>
              <a:rPr lang="tr" dirty="0"/>
              <a:t>Sürdürülebilirlik ve yasal çerçeveler gibi temel kavramları anlayın.</a:t>
            </a:r>
          </a:p>
          <a:p>
            <a:pPr marL="742950" lvl="1" indent="-285750">
              <a:buFont typeface="Arial"/>
              <a:buChar char="•"/>
            </a:pPr>
            <a:r>
              <a:rPr lang="tr" dirty="0"/>
              <a:t>Çevre politikasının tarihini ve gelişimini keşfedin.</a:t>
            </a:r>
          </a:p>
          <a:p>
            <a:pPr marL="742950" lvl="1" indent="-285750">
              <a:buFont typeface="Arial"/>
              <a:buChar char="•"/>
            </a:pPr>
            <a:r>
              <a:rPr lang="tr" dirty="0"/>
              <a:t>Çevresel karar alma sürecine dahil olan kilit oyuncuları belirleyin.</a:t>
            </a:r>
          </a:p>
          <a:p>
            <a:pPr>
              <a:buFont typeface="Arial"/>
              <a:buChar char="•"/>
            </a:pPr>
            <a:r>
              <a:rPr lang="tr" b="1" dirty="0"/>
              <a:t>Bölüm 2: Odaktaki Çevresel Zorluklar</a:t>
            </a:r>
            <a:r>
              <a:rPr lang="tr" dirty="0"/>
              <a:t> </a:t>
            </a:r>
          </a:p>
          <a:p>
            <a:pPr marL="742950" lvl="1" indent="-285750">
              <a:buFont typeface="Arial"/>
              <a:buChar char="•"/>
            </a:pPr>
            <a:r>
              <a:rPr lang="tr" dirty="0"/>
              <a:t>Hava ve su kirliliği, nedenleri ve çözümleri hakkında bilgi edinin.</a:t>
            </a:r>
          </a:p>
          <a:p>
            <a:pPr marL="742950" lvl="1" indent="-285750">
              <a:buFont typeface="Arial"/>
              <a:buChar char="•"/>
            </a:pPr>
            <a:r>
              <a:rPr lang="tr" dirty="0"/>
              <a:t>Atık yönetimi ve döngüsel ekonominin önemi hakkında bilgi edinin.</a:t>
            </a:r>
          </a:p>
          <a:p>
            <a:pPr>
              <a:buFont typeface="Arial"/>
              <a:buChar char="•"/>
            </a:pPr>
            <a:r>
              <a:rPr lang="tr" b="1" dirty="0"/>
              <a:t>Bölüm 3: En İyi Uygulamalardan İlham</a:t>
            </a:r>
            <a:r>
              <a:rPr lang="tr" dirty="0"/>
              <a:t> </a:t>
            </a:r>
          </a:p>
          <a:p>
            <a:pPr marL="742950" lvl="1" indent="-285750">
              <a:buFont typeface="Arial"/>
              <a:buChar char="•"/>
            </a:pPr>
            <a:r>
              <a:rPr lang="tr" dirty="0"/>
              <a:t>Dünya çapında gerçekleşen başarılı çevre girişimlerini keşfedin.</a:t>
            </a:r>
          </a:p>
          <a:p>
            <a:pPr marL="742950" lvl="1" indent="-285750">
              <a:buFont typeface="Arial"/>
              <a:buChar char="•"/>
            </a:pPr>
            <a:r>
              <a:rPr lang="tr" dirty="0"/>
              <a:t>Çevrenin korunmasında aktif katılımcı olmak için ilham alın.</a:t>
            </a:r>
          </a:p>
          <a:p>
            <a:endParaRPr lang="tr-TR" dirty="0"/>
          </a:p>
        </p:txBody>
      </p:sp>
    </p:spTree>
    <p:extLst>
      <p:ext uri="{BB962C8B-B14F-4D97-AF65-F5344CB8AC3E}">
        <p14:creationId xmlns:p14="http://schemas.microsoft.com/office/powerpoint/2010/main" val="26229444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8"/>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203" name="Google Shape;203;p8"/>
          <p:cNvSpPr txBox="1">
            <a:spLocks noGrp="1"/>
          </p:cNvSpPr>
          <p:nvPr>
            <p:ph type="title"/>
          </p:nvPr>
        </p:nvSpPr>
        <p:spPr>
          <a:xfrm>
            <a:off x="928990" y="506349"/>
            <a:ext cx="9697862" cy="647296"/>
          </a:xfrm>
          <a:prstGeom prst="rect">
            <a:avLst/>
          </a:prstGeom>
          <a:noFill/>
          <a:ln>
            <a:noFill/>
          </a:ln>
        </p:spPr>
        <p:txBody>
          <a:bodyPr spcFirstLastPara="1" wrap="square" lIns="91425" tIns="45700" rIns="91425" bIns="45700" anchor="b" anchorCtr="0">
            <a:noAutofit/>
          </a:bodyPr>
          <a:lstStyle/>
          <a:p>
            <a:pPr lvl="0">
              <a:buClr>
                <a:srgbClr val="2A4F1C"/>
              </a:buClr>
            </a:pPr>
            <a:r>
              <a:rPr lang="tr" sz="2400" dirty="0" err="1" smtClean="0"/>
              <a:t>Çevre </a:t>
            </a:r>
            <a:r>
              <a:rPr lang="tr" sz="2400" dirty="0"/>
              <a:t>Konusunda Öğrencilere Yönelik Görevler</a:t>
            </a:r>
            <a:r>
              <a:rPr lang="tr" sz="2400" dirty="0" smtClean="0"/>
              <a:t> </a:t>
            </a:r>
            <a:r>
              <a:rPr lang="tr" sz="2400" dirty="0" err="1" smtClean="0"/>
              <a:t>Faaliyetler</a:t>
            </a:r>
            <a:endParaRPr sz="2400" dirty="0">
              <a:solidFill>
                <a:srgbClr val="2A4F1C"/>
              </a:solidFill>
              <a:latin typeface="Arial"/>
              <a:ea typeface="Arial"/>
              <a:cs typeface="Arial"/>
            </a:endParaRPr>
          </a:p>
        </p:txBody>
      </p:sp>
      <p:sp>
        <p:nvSpPr>
          <p:cNvPr id="205" name="Google Shape;205;p8"/>
          <p:cNvSpPr txBox="1"/>
          <p:nvPr/>
        </p:nvSpPr>
        <p:spPr>
          <a:xfrm>
            <a:off x="0" y="3033400"/>
            <a:ext cx="1027288" cy="503333"/>
          </a:xfrm>
          <a:prstGeom prst="rect">
            <a:avLst/>
          </a:prstGeom>
          <a:noFill/>
          <a:ln>
            <a:noFill/>
          </a:ln>
        </p:spPr>
        <p:txBody>
          <a:bodyPr spcFirstLastPara="1" wrap="square" lIns="91425" tIns="91425" rIns="91425" bIns="91425" anchor="t" anchorCtr="0">
            <a:normAutofit fontScale="77500" lnSpcReduction="20000"/>
          </a:bodyPr>
          <a:lstStyle/>
          <a:p>
            <a:pPr marL="0" marR="0" lvl="0" indent="0" algn="l" rtl="0">
              <a:lnSpc>
                <a:spcPct val="100000"/>
              </a:lnSpc>
              <a:spcBef>
                <a:spcPts val="0"/>
              </a:spcBef>
              <a:spcAft>
                <a:spcPts val="0"/>
              </a:spcAft>
              <a:buClr>
                <a:srgbClr val="000000"/>
              </a:buClr>
              <a:buSzPct val="100000"/>
              <a:buFont typeface="Arial"/>
              <a:buNone/>
            </a:pPr>
            <a:r>
              <a:rPr lang="tr" sz="2800" b="1" i="0" u="none" strike="noStrike" cap="none">
                <a:solidFill>
                  <a:schemeClr val="lt1"/>
                </a:solidFill>
                <a:latin typeface="Arial"/>
                <a:ea typeface="Arial"/>
                <a:cs typeface="Arial"/>
                <a:sym typeface="Arial"/>
              </a:rPr>
              <a:t>Görev</a:t>
            </a:r>
            <a:endParaRPr sz="1400" b="0" i="0" u="none" strike="noStrike" cap="none">
              <a:solidFill>
                <a:srgbClr val="000000"/>
              </a:solidFill>
              <a:latin typeface="Arial"/>
              <a:ea typeface="Arial"/>
              <a:cs typeface="Arial"/>
              <a:sym typeface="Arial"/>
            </a:endParaRPr>
          </a:p>
        </p:txBody>
      </p:sp>
      <p:sp>
        <p:nvSpPr>
          <p:cNvPr id="2" name="Rectangle 1"/>
          <p:cNvSpPr>
            <a:spLocks noChangeArrowheads="1"/>
          </p:cNvSpPr>
          <p:nvPr/>
        </p:nvSpPr>
        <p:spPr bwMode="auto">
          <a:xfrm>
            <a:off x="1085850" y="1583824"/>
            <a:ext cx="9877424" cy="39703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buClrTx/>
            </a:pPr>
            <a:r>
              <a:rPr lang="tr" altLang="tr-TR" sz="1800" b="1" dirty="0" smtClean="0">
                <a:solidFill>
                  <a:schemeClr val="tx1"/>
                </a:solidFill>
                <a:latin typeface="Arial" panose="020B0604020202020204" pitchFamily="34" charset="0"/>
              </a:rPr>
              <a:t>Görev 1: </a:t>
            </a:r>
            <a:r>
              <a:rPr lang="tr" sz="1800" dirty="0"/>
              <a:t>Öğrencileri iki gruba ayırın ve onlara mevcut AB çevre politikası tartışması hakkında karşıt bakış açıları verin (örneğin, daha sıkı hava kalitesi standartları ve potansiyel ekonomik etkiler). Her grup kendi pozisyonunu araştırır ve ardından konuyu sınıfın önünde tartışır </a:t>
            </a:r>
            <a:r>
              <a:rPr lang="tr" sz="1800" dirty="0" smtClean="0"/>
              <a:t>.</a:t>
            </a:r>
            <a:endParaRPr lang="tr-TR" sz="1800" dirty="0" smtClean="0"/>
          </a:p>
          <a:p>
            <a:pPr lvl="0" eaLnBrk="0" fontAlgn="base" hangingPunct="0">
              <a:spcBef>
                <a:spcPct val="0"/>
              </a:spcBef>
              <a:spcAft>
                <a:spcPct val="0"/>
              </a:spcAft>
              <a:buClrTx/>
            </a:pPr>
            <a:endParaRPr kumimoji="0" lang="en-GB" altLang="tr-TR" sz="1800" b="0" i="0" u="none" strike="noStrike" cap="none" normalizeH="0" baseline="0" dirty="0" smtClean="0">
              <a:ln>
                <a:noFill/>
              </a:ln>
              <a:solidFill>
                <a:schemeClr val="tx1"/>
              </a:solidFill>
              <a:effectLst/>
              <a:latin typeface="Arial" panose="020B0604020202020204" pitchFamily="34" charset="0"/>
            </a:endParaRPr>
          </a:p>
          <a:p>
            <a:pPr lvl="0" eaLnBrk="0" fontAlgn="base" hangingPunct="0">
              <a:spcBef>
                <a:spcPct val="0"/>
              </a:spcBef>
              <a:spcAft>
                <a:spcPct val="0"/>
              </a:spcAft>
              <a:buClrTx/>
            </a:pPr>
            <a:r>
              <a:rPr kumimoji="0" lang="tr" altLang="tr-TR" sz="1800" b="1" i="0" u="none" strike="noStrike" cap="none" normalizeH="0" baseline="0" dirty="0" smtClean="0">
                <a:ln>
                  <a:noFill/>
                </a:ln>
                <a:solidFill>
                  <a:schemeClr val="tx1"/>
                </a:solidFill>
                <a:effectLst/>
                <a:latin typeface="Arial" panose="020B0604020202020204" pitchFamily="34" charset="0"/>
              </a:rPr>
              <a:t>Görev 2: </a:t>
            </a:r>
            <a:r>
              <a:rPr lang="tr" altLang="tr-TR" sz="1800" dirty="0">
                <a:solidFill>
                  <a:schemeClr val="tx1"/>
                </a:solidFill>
                <a:latin typeface="Arial" panose="020B0604020202020204" pitchFamily="34" charset="0"/>
              </a:rPr>
              <a:t>Öğrencileri daha sürdürülebilir bir yaşam tarzını benimsemek için kişisel bir eylem planı geliştirmeye teşvik edin. Bu, evde enerji tüketimini azaltmayı, çevre dostu ürünleri seçmeyi veya gıda israfını en aza indirmeyi içerebilir </a:t>
            </a:r>
            <a:r>
              <a:rPr lang="tr" altLang="tr-TR" sz="1800" dirty="0" smtClean="0">
                <a:solidFill>
                  <a:schemeClr val="tx1"/>
                </a:solidFill>
                <a:latin typeface="Arial" panose="020B0604020202020204" pitchFamily="34" charset="0"/>
              </a:rPr>
              <a:t>.</a:t>
            </a:r>
            <a:endParaRPr lang="tr-TR" altLang="tr-TR" sz="1800" dirty="0" smtClean="0">
              <a:solidFill>
                <a:schemeClr val="tx1"/>
              </a:solidFill>
              <a:latin typeface="Arial" panose="020B0604020202020204" pitchFamily="34" charset="0"/>
            </a:endParaRPr>
          </a:p>
          <a:p>
            <a:pPr lvl="0" eaLnBrk="0" fontAlgn="base" hangingPunct="0">
              <a:spcBef>
                <a:spcPct val="0"/>
              </a:spcBef>
              <a:spcAft>
                <a:spcPct val="0"/>
              </a:spcAft>
              <a:buClrTx/>
            </a:pPr>
            <a:endParaRPr kumimoji="0" lang="en-GB" altLang="tr-TR" sz="1800" b="0" i="0" u="none" strike="noStrike" cap="none" normalizeH="0" baseline="0" dirty="0" smtClean="0">
              <a:ln>
                <a:noFill/>
              </a:ln>
              <a:solidFill>
                <a:schemeClr val="tx1"/>
              </a:solidFill>
              <a:effectLst/>
              <a:latin typeface="Arial" panose="020B0604020202020204" pitchFamily="34" charset="0"/>
            </a:endParaRPr>
          </a:p>
          <a:p>
            <a:pPr lvl="0" eaLnBrk="0" fontAlgn="base" hangingPunct="0">
              <a:spcBef>
                <a:spcPct val="0"/>
              </a:spcBef>
              <a:spcAft>
                <a:spcPct val="0"/>
              </a:spcAft>
              <a:buClrTx/>
            </a:pPr>
            <a:r>
              <a:rPr kumimoji="0" lang="tr" altLang="tr-TR" sz="1800" b="1" i="0" u="none" strike="noStrike" cap="none" normalizeH="0" baseline="0" dirty="0" smtClean="0">
                <a:ln>
                  <a:noFill/>
                </a:ln>
                <a:solidFill>
                  <a:schemeClr val="tx1"/>
                </a:solidFill>
                <a:effectLst/>
                <a:latin typeface="Arial" panose="020B0604020202020204" pitchFamily="34" charset="0"/>
              </a:rPr>
              <a:t>Görev 3:</a:t>
            </a:r>
            <a:r>
              <a:rPr kumimoji="0" lang="tr" altLang="tr-TR" sz="1800" b="0" i="0" u="none" strike="noStrike" cap="none" normalizeH="0" baseline="0" dirty="0" smtClean="0">
                <a:ln>
                  <a:noFill/>
                </a:ln>
                <a:solidFill>
                  <a:schemeClr val="tx1"/>
                </a:solidFill>
                <a:effectLst/>
                <a:latin typeface="Arial" panose="020B0604020202020204" pitchFamily="34" charset="0"/>
              </a:rPr>
              <a:t> </a:t>
            </a:r>
            <a:r>
              <a:rPr lang="tr" altLang="tr-TR" sz="1800" dirty="0">
                <a:solidFill>
                  <a:schemeClr val="tx1"/>
                </a:solidFill>
                <a:latin typeface="Arial" panose="020B0604020202020204" pitchFamily="34" charset="0"/>
              </a:rPr>
              <a:t>Çevre Kahramanı Araştırması: AB içinde çalışan önde gelen bir çevre aktivisti veya kuruluşu seçin. Öğrenciler çevre korumayla ilgili geçmişlerini, önemli başarılarını ve devam eden projelerini araştırabilirler </a:t>
            </a:r>
            <a:r>
              <a:rPr lang="tr" altLang="tr-TR" sz="1800" dirty="0" smtClean="0">
                <a:solidFill>
                  <a:schemeClr val="tx1"/>
                </a:solidFill>
                <a:latin typeface="Arial" panose="020B0604020202020204" pitchFamily="34" charset="0"/>
              </a:rPr>
              <a:t>.</a:t>
            </a:r>
            <a:endParaRPr lang="tr-TR" altLang="tr-TR" sz="1800" dirty="0" smtClean="0">
              <a:solidFill>
                <a:schemeClr val="tx1"/>
              </a:solidFill>
              <a:latin typeface="Arial" panose="020B0604020202020204" pitchFamily="34" charset="0"/>
            </a:endParaRPr>
          </a:p>
          <a:p>
            <a:pPr lvl="0" eaLnBrk="0" fontAlgn="base" hangingPunct="0">
              <a:spcBef>
                <a:spcPct val="0"/>
              </a:spcBef>
              <a:spcAft>
                <a:spcPct val="0"/>
              </a:spcAft>
              <a:buClrTx/>
              <a:buFontTx/>
              <a:buChar char="•"/>
            </a:pPr>
            <a:endParaRPr kumimoji="0" lang="en-GB" altLang="tr-TR" sz="1800" b="0" i="0" u="none" strike="noStrike" cap="none" normalizeH="0" baseline="0" dirty="0" smtClean="0">
              <a:ln>
                <a:noFill/>
              </a:ln>
              <a:solidFill>
                <a:schemeClr val="tx1"/>
              </a:solidFill>
              <a:effectLst/>
              <a:latin typeface="Arial" panose="020B0604020202020204" pitchFamily="34" charset="0"/>
            </a:endParaRPr>
          </a:p>
          <a:p>
            <a:pPr lvl="0" eaLnBrk="0" fontAlgn="base" hangingPunct="0">
              <a:spcBef>
                <a:spcPct val="0"/>
              </a:spcBef>
              <a:spcAft>
                <a:spcPct val="0"/>
              </a:spcAft>
              <a:buClrTx/>
            </a:pPr>
            <a:r>
              <a:rPr lang="tr" altLang="tr-TR" sz="1800" b="1" dirty="0" smtClean="0">
                <a:solidFill>
                  <a:schemeClr val="tx1"/>
                </a:solidFill>
                <a:latin typeface="Arial" panose="020B0604020202020204" pitchFamily="34" charset="0"/>
              </a:rPr>
              <a:t>Görev 4 : </a:t>
            </a:r>
            <a:r>
              <a:rPr lang="tr" sz="1800" dirty="0"/>
              <a:t>AB çevre politikasının önemli bir yönünü (örneğin, Avrupa Parlamentosu'nun rolü, çevre politikası oluşturma aşamaları) özetleyen, görsel olarak çekici bir infografik oluşturun.</a:t>
            </a:r>
            <a:endParaRPr kumimoji="0" lang="en-GB" altLang="tr-T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235402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54"/>
          <p:cNvSpPr txBox="1">
            <a:spLocks noGrp="1"/>
          </p:cNvSpPr>
          <p:nvPr>
            <p:ph type="ctrTitle"/>
          </p:nvPr>
        </p:nvSpPr>
        <p:spPr>
          <a:xfrm>
            <a:off x="1097280" y="3020290"/>
            <a:ext cx="10058400" cy="1304821"/>
          </a:xfrm>
          <a:prstGeom prst="rect">
            <a:avLst/>
          </a:prstGeom>
          <a:noFill/>
          <a:ln>
            <a:noFill/>
          </a:ln>
        </p:spPr>
        <p:txBody>
          <a:bodyPr spcFirstLastPara="1" wrap="square" lIns="121900" tIns="121900" rIns="121900" bIns="121900" anchor="b" anchorCtr="0">
            <a:noAutofit/>
          </a:bodyPr>
          <a:lstStyle/>
          <a:p>
            <a:pPr marL="0" lvl="0" indent="0" algn="l" rtl="0">
              <a:lnSpc>
                <a:spcPct val="85000"/>
              </a:lnSpc>
              <a:spcBef>
                <a:spcPts val="0"/>
              </a:spcBef>
              <a:spcAft>
                <a:spcPts val="0"/>
              </a:spcAft>
              <a:buClr>
                <a:srgbClr val="3F762A"/>
              </a:buClr>
              <a:buSzPts val="4800"/>
              <a:buFont typeface="Calibri"/>
              <a:buNone/>
            </a:pPr>
            <a:r>
              <a:rPr lang="tr" sz="5400" dirty="0">
                <a:solidFill>
                  <a:srgbClr val="FFFF00"/>
                </a:solidFill>
              </a:rPr>
              <a:t> </a:t>
            </a:r>
            <a:r>
              <a:rPr lang="en-US" sz="5400" dirty="0">
                <a:solidFill>
                  <a:srgbClr val="FFFF00"/>
                </a:solidFill>
              </a:rPr>
              <a:t/>
            </a:r>
            <a:br>
              <a:rPr lang="en-US" sz="5400" dirty="0">
                <a:solidFill>
                  <a:srgbClr val="FFFF00"/>
                </a:solidFill>
              </a:rPr>
            </a:br>
            <a:r>
              <a:rPr lang="tr" sz="5400" dirty="0" smtClean="0">
                <a:solidFill>
                  <a:srgbClr val="3F762A"/>
                </a:solidFill>
              </a:rPr>
              <a:t>Kendini Değerlendir!</a:t>
            </a:r>
            <a:endParaRPr sz="5400" b="1" dirty="0">
              <a:solidFill>
                <a:srgbClr val="3F762A"/>
              </a:solidFill>
            </a:endParaRPr>
          </a:p>
        </p:txBody>
      </p:sp>
      <p:cxnSp>
        <p:nvCxnSpPr>
          <p:cNvPr id="430" name="Google Shape;430;p54"/>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431" name="Google Shape;431;p54"/>
          <p:cNvPicPr preferRelativeResize="0"/>
          <p:nvPr/>
        </p:nvPicPr>
        <p:blipFill rotWithShape="1">
          <a:blip r:embed="rId3">
            <a:alphaModFix/>
          </a:blip>
          <a:srcRect/>
          <a:stretch/>
        </p:blipFill>
        <p:spPr>
          <a:xfrm>
            <a:off x="10963124" y="176911"/>
            <a:ext cx="1064381" cy="163551"/>
          </a:xfrm>
          <a:prstGeom prst="rect">
            <a:avLst/>
          </a:prstGeom>
          <a:noFill/>
          <a:ln>
            <a:noFill/>
          </a:ln>
        </p:spPr>
      </p:pic>
      <p:sp>
        <p:nvSpPr>
          <p:cNvPr id="432" name="Google Shape;432;p54"/>
          <p:cNvSpPr txBox="1"/>
          <p:nvPr/>
        </p:nvSpPr>
        <p:spPr>
          <a:xfrm>
            <a:off x="1097280" y="585533"/>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tr" sz="3200" b="1" i="0" u="none" strike="noStrike" cap="none">
                <a:solidFill>
                  <a:srgbClr val="3F3F3F"/>
                </a:solidFill>
                <a:latin typeface="Calibri"/>
                <a:ea typeface="Calibri"/>
                <a:cs typeface="Calibri"/>
                <a:sym typeface="Calibri"/>
              </a:rPr>
              <a:t>04</a:t>
            </a:r>
            <a:endParaRPr sz="1400" b="0" i="0" u="none" strike="noStrike" cap="none">
              <a:solidFill>
                <a:srgbClr val="000000"/>
              </a:solidFill>
              <a:latin typeface="Arial"/>
              <a:ea typeface="Arial"/>
              <a:cs typeface="Arial"/>
              <a:sym typeface="Arial"/>
            </a:endParaRPr>
          </a:p>
        </p:txBody>
      </p:sp>
      <p:sp>
        <p:nvSpPr>
          <p:cNvPr id="433" name="Google Shape;433;p54"/>
          <p:cNvSpPr txBox="1"/>
          <p:nvPr/>
        </p:nvSpPr>
        <p:spPr>
          <a:xfrm>
            <a:off x="1097280" y="4621497"/>
            <a:ext cx="9865844" cy="495753"/>
          </a:xfrm>
          <a:prstGeom prst="rect">
            <a:avLst/>
          </a:prstGeom>
          <a:noFill/>
          <a:ln>
            <a:noFill/>
          </a:ln>
        </p:spPr>
        <p:txBody>
          <a:bodyPr spcFirstLastPara="1" wrap="square" lIns="91425" tIns="45700" rIns="91425" bIns="45700" anchor="b" anchorCtr="0">
            <a:normAutofit fontScale="62500" lnSpcReduction="20000"/>
          </a:bodyPr>
          <a:lstStyle/>
          <a:p>
            <a:r>
              <a:rPr lang="tr" sz="2400" b="1" dirty="0"/>
              <a:t>İnsanların Çevre Sorunlarını Önlemeye veya Çözmeye Yardımcı Olmak Üzere Tasarlanan Yasaları Desteklemek veya Güçlendirmek İçin Kullandığı Çevresel Faaliyetler</a:t>
            </a:r>
            <a:endParaRPr lang="tr-TR" sz="2400" dirty="0"/>
          </a:p>
        </p:txBody>
      </p:sp>
      <p:pic>
        <p:nvPicPr>
          <p:cNvPr id="434" name="Google Shape;434;p54" descr="Ein Bild, das Grafiken, Grafikdesign, Symbol, Screenshot enthält.&#10;&#10;Automatisch generierte Beschreibung"/>
          <p:cNvPicPr preferRelativeResize="0"/>
          <p:nvPr/>
        </p:nvPicPr>
        <p:blipFill rotWithShape="1">
          <a:blip r:embed="rId4">
            <a:alphaModFix/>
          </a:blip>
          <a:srcRect l="12884" t="13467" r="17303" b="17867"/>
          <a:stretch/>
        </p:blipFill>
        <p:spPr>
          <a:xfrm>
            <a:off x="7200201" y="1720616"/>
            <a:ext cx="3762924" cy="2590783"/>
          </a:xfrm>
          <a:prstGeom prst="rect">
            <a:avLst/>
          </a:prstGeom>
          <a:noFill/>
          <a:ln>
            <a:noFill/>
          </a:ln>
        </p:spPr>
      </p:pic>
    </p:spTree>
    <p:extLst>
      <p:ext uri="{BB962C8B-B14F-4D97-AF65-F5344CB8AC3E}">
        <p14:creationId xmlns:p14="http://schemas.microsoft.com/office/powerpoint/2010/main" val="1708050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0352" y="420624"/>
            <a:ext cx="10058400" cy="658368"/>
          </a:xfrm>
        </p:spPr>
        <p:txBody>
          <a:bodyPr>
            <a:normAutofit fontScale="90000"/>
          </a:bodyPr>
          <a:lstStyle/>
          <a:p>
            <a:r>
              <a:rPr lang="tr" dirty="0"/>
              <a:t>Bilginizi Sınayın - Öğrenciler İçin Kendi Kendini Kontrol Etme</a:t>
            </a:r>
            <a:endParaRPr lang="tr-TR" dirty="0"/>
          </a:p>
        </p:txBody>
      </p:sp>
      <p:sp>
        <p:nvSpPr>
          <p:cNvPr id="4" name="Metin Yer Tutucusu 3"/>
          <p:cNvSpPr>
            <a:spLocks noGrp="1"/>
          </p:cNvSpPr>
          <p:nvPr>
            <p:ph type="body" idx="2"/>
          </p:nvPr>
        </p:nvSpPr>
        <p:spPr>
          <a:xfrm>
            <a:off x="332776" y="967910"/>
            <a:ext cx="11664152" cy="5451177"/>
          </a:xfrm>
        </p:spPr>
        <p:txBody>
          <a:bodyPr>
            <a:noAutofit/>
          </a:bodyPr>
          <a:lstStyle/>
          <a:p>
            <a:r>
              <a:rPr lang="tr" sz="1700" b="1" dirty="0"/>
              <a:t>En iyi cevapları daire içine alın:</a:t>
            </a:r>
            <a:endParaRPr lang="en-US" sz="1700" dirty="0"/>
          </a:p>
          <a:p>
            <a:r>
              <a:rPr lang="tr" sz="1700" dirty="0"/>
              <a:t>Atmosfere giren kirleticiler aşağıdakilere ayrılabilir:</a:t>
            </a:r>
          </a:p>
          <a:p>
            <a:pPr lvl="1"/>
            <a:r>
              <a:rPr lang="tr" sz="1700" dirty="0"/>
              <a:t>A. birincil kirleticiler</a:t>
            </a:r>
          </a:p>
          <a:p>
            <a:pPr lvl="1"/>
            <a:r>
              <a:rPr lang="tr" sz="1700" dirty="0"/>
              <a:t>B. ikincil kirleticiler</a:t>
            </a:r>
          </a:p>
          <a:p>
            <a:pPr lvl="1"/>
            <a:r>
              <a:rPr lang="tr" sz="1700" dirty="0"/>
              <a:t>C. üçüncül kirleticiler (hepsi doğru olabilir)</a:t>
            </a:r>
          </a:p>
          <a:p>
            <a:r>
              <a:rPr lang="tr" sz="1700" dirty="0"/>
              <a:t>Su kirliliği türleri şunları içerir:</a:t>
            </a:r>
          </a:p>
          <a:p>
            <a:pPr lvl="1"/>
            <a:r>
              <a:rPr lang="tr" sz="1700" dirty="0"/>
              <a:t>A. fiziksel kirlilik</a:t>
            </a:r>
          </a:p>
          <a:p>
            <a:pPr lvl="1"/>
            <a:r>
              <a:rPr lang="tr" sz="1700" dirty="0"/>
              <a:t>B. biyolojik kirlilik</a:t>
            </a:r>
          </a:p>
          <a:p>
            <a:pPr lvl="1"/>
            <a:r>
              <a:rPr lang="tr" sz="1700" dirty="0"/>
              <a:t>C. kimyasal kirlilik</a:t>
            </a:r>
          </a:p>
          <a:p>
            <a:pPr lvl="1"/>
            <a:r>
              <a:rPr lang="tr" sz="1700" dirty="0"/>
              <a:t>D. Termal kirlilik</a:t>
            </a:r>
          </a:p>
          <a:p>
            <a:pPr lvl="1"/>
            <a:r>
              <a:rPr lang="tr" sz="1700" dirty="0"/>
              <a:t>e. radyoaktif kirlilik</a:t>
            </a:r>
          </a:p>
          <a:p>
            <a:pPr lvl="1"/>
            <a:r>
              <a:rPr lang="tr" sz="1700" dirty="0"/>
              <a:t>F. bilinçli kirlilik (f hariç hepsi doğrudur)</a:t>
            </a:r>
          </a:p>
          <a:p>
            <a:r>
              <a:rPr lang="tr" sz="1700" dirty="0"/>
              <a:t>Hava kirliliğine katkıda bulunan 5 faaliyeti listeleyin:</a:t>
            </a:r>
          </a:p>
          <a:p>
            <a:pPr lvl="1"/>
            <a:r>
              <a:rPr lang="tr" sz="1700" dirty="0"/>
              <a:t>Fosil yakıtların yakılması (kömür, petrol)</a:t>
            </a:r>
          </a:p>
          <a:p>
            <a:pPr lvl="1"/>
            <a:r>
              <a:rPr lang="tr" sz="1700" dirty="0"/>
              <a:t>Araba emisyonları</a:t>
            </a:r>
          </a:p>
          <a:p>
            <a:pPr lvl="1"/>
            <a:r>
              <a:rPr lang="tr" sz="1700" dirty="0"/>
              <a:t>Endüstriyel faaliyetler</a:t>
            </a:r>
          </a:p>
          <a:p>
            <a:pPr lvl="1"/>
            <a:r>
              <a:rPr lang="tr" sz="1700" dirty="0"/>
              <a:t>Tarımsal uygulamalar (amonyak, pestisitler)</a:t>
            </a:r>
          </a:p>
          <a:p>
            <a:pPr lvl="1"/>
            <a:r>
              <a:rPr lang="tr" sz="1700" dirty="0"/>
              <a:t>Ev aktiviteleri bile (resim yapma)</a:t>
            </a:r>
          </a:p>
        </p:txBody>
      </p:sp>
    </p:spTree>
    <p:extLst>
      <p:ext uri="{BB962C8B-B14F-4D97-AF65-F5344CB8AC3E}">
        <p14:creationId xmlns:p14="http://schemas.microsoft.com/office/powerpoint/2010/main" val="12555407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0080" y="365760"/>
            <a:ext cx="6979920" cy="603504"/>
          </a:xfrm>
        </p:spPr>
        <p:txBody>
          <a:bodyPr>
            <a:normAutofit/>
          </a:bodyPr>
          <a:lstStyle/>
          <a:p>
            <a:r>
              <a:rPr lang="tr" dirty="0" smtClean="0"/>
              <a:t>Öğrenme Etkinliklerine katılım!</a:t>
            </a:r>
            <a:endParaRPr lang="tr-TR" dirty="0"/>
          </a:p>
        </p:txBody>
      </p:sp>
      <p:sp>
        <p:nvSpPr>
          <p:cNvPr id="6" name="Dikdörtgen 5"/>
          <p:cNvSpPr/>
          <p:nvPr/>
        </p:nvSpPr>
        <p:spPr>
          <a:xfrm>
            <a:off x="213360" y="1097911"/>
            <a:ext cx="5053584" cy="4401205"/>
          </a:xfrm>
          <a:prstGeom prst="rect">
            <a:avLst/>
          </a:prstGeom>
        </p:spPr>
        <p:txBody>
          <a:bodyPr wrap="square">
            <a:spAutoFit/>
          </a:bodyPr>
          <a:lstStyle/>
          <a:p>
            <a:r>
              <a:rPr lang="tr" b="1" dirty="0"/>
              <a:t>Değişim Siz Olun!</a:t>
            </a:r>
          </a:p>
          <a:p>
            <a:r>
              <a:rPr lang="tr" dirty="0"/>
              <a:t>Bu aktivite sizi vatandaş eylemlerini keşfetmeye ve fark yaratabileceğiniz bir çevre sorunu seçmeye davet ediyor.</a:t>
            </a:r>
          </a:p>
          <a:p>
            <a:r>
              <a:rPr lang="tr" b="1" dirty="0"/>
              <a:t>Bölüm 1: Sorununuzu Araştırın ve Seçin</a:t>
            </a:r>
            <a:endParaRPr lang="en-US" dirty="0"/>
          </a:p>
          <a:p>
            <a:pPr>
              <a:buFont typeface="+mj-lt"/>
              <a:buAutoNum type="arabicPeriod"/>
            </a:pPr>
            <a:r>
              <a:rPr lang="tr" b="1" dirty="0"/>
              <a:t>Çevre Sorunları: </a:t>
            </a:r>
            <a:r>
              <a:rPr lang="tr" dirty="0"/>
              <a:t>Sizi ilgilendiren çevre sorunlarının (örneğin plastik kirliliği, ormansızlaşma, nesli tükenmekte olan türler) bir listesi üzerinde beyin fırtınası yapın.</a:t>
            </a:r>
          </a:p>
          <a:p>
            <a:pPr>
              <a:buFont typeface="+mj-lt"/>
              <a:buAutoNum type="arabicPeriod"/>
            </a:pPr>
            <a:r>
              <a:rPr lang="tr" b="1" dirty="0"/>
              <a:t>Mevzuat Araştırması: </a:t>
            </a:r>
            <a:r>
              <a:rPr lang="tr" dirty="0"/>
              <a:t>Bir konu seçin ve bununla ilgili mevcut çevre yasalarını veya düzenlemelerini araştırın.</a:t>
            </a:r>
          </a:p>
          <a:p>
            <a:pPr marL="742950" lvl="1" indent="-285750">
              <a:buFont typeface="+mj-lt"/>
              <a:buAutoNum type="arabicPeriod"/>
            </a:pPr>
            <a:r>
              <a:rPr lang="tr" dirty="0"/>
              <a:t>Devlet web siteleri veya çevre kuruluşlarının web siteleri gibi kaynaklar yardımcı olabilir.</a:t>
            </a:r>
          </a:p>
          <a:p>
            <a:pPr>
              <a:buFont typeface="+mj-lt"/>
              <a:buAutoNum type="arabicPeriod"/>
            </a:pPr>
            <a:r>
              <a:rPr lang="tr" b="1" dirty="0"/>
              <a:t>Değerlendirme:</a:t>
            </a:r>
            <a:endParaRPr lang="en-US" dirty="0"/>
          </a:p>
          <a:p>
            <a:pPr marL="742950" lvl="1" indent="-285750">
              <a:buFont typeface="+mj-lt"/>
              <a:buAutoNum type="arabicPeriod"/>
            </a:pPr>
            <a:r>
              <a:rPr lang="tr" dirty="0"/>
              <a:t>Mevcut yasaların yeterince güçlü olduğunu düşünüyor musunuz?</a:t>
            </a:r>
          </a:p>
          <a:p>
            <a:pPr marL="742950" lvl="1" indent="-285750">
              <a:buFont typeface="+mj-lt"/>
              <a:buAutoNum type="arabicPeriod"/>
            </a:pPr>
            <a:r>
              <a:rPr lang="tr" dirty="0"/>
              <a:t>Ele alınabilecek herhangi bir boşluk veya zayıflık var mı?</a:t>
            </a:r>
          </a:p>
          <a:p>
            <a:r>
              <a:rPr lang="tr" b="1" dirty="0"/>
              <a:t>Bölüm 2: Eylem Planı</a:t>
            </a:r>
            <a:endParaRPr lang="en-US" dirty="0"/>
          </a:p>
          <a:p>
            <a:pPr>
              <a:buFont typeface="+mj-lt"/>
              <a:buAutoNum type="arabicPeriod"/>
            </a:pPr>
            <a:r>
              <a:rPr lang="tr" b="1" dirty="0"/>
              <a:t>Stratejinizi Seçin: </a:t>
            </a:r>
            <a:r>
              <a:rPr lang="tr" dirty="0"/>
              <a:t>Araştırmanıza dayanarak, konuya en uygun vatandaş eylem stratejisini seçin (örn. farkındalığı artırma, savunuculuk, topluluk örgütlenmesi </a:t>
            </a:r>
            <a:r>
              <a:rPr lang="tr" dirty="0" smtClean="0"/>
              <a:t>).</a:t>
            </a:r>
            <a:endParaRPr lang="en-US" dirty="0"/>
          </a:p>
        </p:txBody>
      </p:sp>
      <p:sp>
        <p:nvSpPr>
          <p:cNvPr id="7" name="Dikdörtgen 6"/>
          <p:cNvSpPr/>
          <p:nvPr/>
        </p:nvSpPr>
        <p:spPr>
          <a:xfrm>
            <a:off x="5382768" y="1118670"/>
            <a:ext cx="6096000" cy="4401205"/>
          </a:xfrm>
          <a:prstGeom prst="rect">
            <a:avLst/>
          </a:prstGeom>
        </p:spPr>
        <p:txBody>
          <a:bodyPr>
            <a:spAutoFit/>
          </a:bodyPr>
          <a:lstStyle/>
          <a:p>
            <a:r>
              <a:rPr lang="tr" b="1" dirty="0" smtClean="0"/>
              <a:t>5. </a:t>
            </a:r>
            <a:r>
              <a:rPr lang="tr" b="1" dirty="0"/>
              <a:t>Planınızı </a:t>
            </a:r>
            <a:endParaRPr lang="en-US" dirty="0"/>
          </a:p>
          <a:p>
            <a:pPr marL="742950" lvl="1" indent="-285750">
              <a:buFont typeface="+mj-lt"/>
              <a:buAutoNum type="arabicPeriod"/>
            </a:pPr>
            <a:r>
              <a:rPr lang="tr" dirty="0"/>
              <a:t>Özel hedefiniz nedir? (örneğin, halkın farkındalığının arttırılması, yerel temsilcilerle iletişime geçilmesi).</a:t>
            </a:r>
          </a:p>
          <a:p>
            <a:pPr marL="742950" lvl="1" indent="-285750">
              <a:buFont typeface="+mj-lt"/>
              <a:buAutoNum type="arabicPeriod"/>
            </a:pPr>
            <a:r>
              <a:rPr lang="tr" dirty="0"/>
              <a:t>Hedef kitleniz kim? (örneğin sınıf arkadaşları, topluluk üyeleri).</a:t>
            </a:r>
          </a:p>
          <a:p>
            <a:pPr marL="742950" lvl="1" indent="-285750">
              <a:buFont typeface="+mj-lt"/>
              <a:buAutoNum type="arabicPeriod"/>
            </a:pPr>
            <a:r>
              <a:rPr lang="tr" dirty="0"/>
              <a:t>Hangi faaliyetleri gerçekleştireceksiniz? (örneğin sosyal medya kampanyası oluşturmak, yetkililere mektup yazmak).</a:t>
            </a:r>
          </a:p>
          <a:p>
            <a:pPr marL="742950" lvl="1" indent="-285750">
              <a:buFont typeface="+mj-lt"/>
              <a:buAutoNum type="arabicPeriod"/>
            </a:pPr>
            <a:r>
              <a:rPr lang="tr" dirty="0"/>
              <a:t>İhtiyaç duyabileceğiniz potansiyel kaynakları (örneğin çevrimiçi araçlar, posterler, dilekçeler) göz önünde bulundurun.</a:t>
            </a:r>
          </a:p>
          <a:p>
            <a:r>
              <a:rPr lang="tr" b="1" dirty="0" smtClean="0"/>
              <a:t>6. Etki </a:t>
            </a:r>
            <a:r>
              <a:rPr lang="tr" b="1" dirty="0"/>
              <a:t>Ölçümü: </a:t>
            </a:r>
            <a:r>
              <a:rPr lang="tr" dirty="0"/>
              <a:t>Seçtiğiniz eylemin başarısını nasıl ölçeceksiniz? (örneğin, web sitesi trafiğinin artması, bir dilekçedeki imza sayısı).</a:t>
            </a:r>
          </a:p>
          <a:p>
            <a:r>
              <a:rPr lang="tr" b="1" dirty="0"/>
              <a:t>Bölüm 3: Harekete Geçin!</a:t>
            </a:r>
            <a:endParaRPr lang="en-US" dirty="0"/>
          </a:p>
          <a:p>
            <a:pPr>
              <a:buFont typeface="+mj-lt"/>
              <a:buAutoNum type="arabicPeriod"/>
            </a:pPr>
            <a:r>
              <a:rPr lang="tr" b="1" dirty="0"/>
              <a:t>Planınızı uygulayın! </a:t>
            </a:r>
            <a:r>
              <a:rPr lang="tr" dirty="0"/>
              <a:t>Eylem planınızda özetlediğiniz faaliyetleri gerçekleştirin.</a:t>
            </a:r>
          </a:p>
          <a:p>
            <a:pPr>
              <a:buFont typeface="+mj-lt"/>
              <a:buAutoNum type="arabicPeriod"/>
            </a:pPr>
            <a:r>
              <a:rPr lang="tr" b="1" dirty="0"/>
              <a:t>Yolculuğunuzu belgeleyin: </a:t>
            </a:r>
            <a:r>
              <a:rPr lang="tr" dirty="0"/>
              <a:t>İlerlemenizi ve etkinizi kaydetmek için fotoğraf, video veya not alın.</a:t>
            </a:r>
          </a:p>
          <a:p>
            <a:pPr>
              <a:buFont typeface="+mj-lt"/>
              <a:buAutoNum type="arabicPeriod"/>
            </a:pPr>
            <a:r>
              <a:rPr lang="tr" b="1" dirty="0"/>
              <a:t>Paylaşın ve Motive Edin: </a:t>
            </a:r>
            <a:r>
              <a:rPr lang="tr" dirty="0"/>
              <a:t>Deneyiminizi ve seçtiğiniz konuyu arkadaşlarınızla, ailenizle ve çevrimiçi topluluklarla paylaşın. Başkalarını çevresel eylemlere katılmaya teşvik edin.</a:t>
            </a:r>
            <a:endParaRPr lang="en-US" dirty="0"/>
          </a:p>
        </p:txBody>
      </p:sp>
    </p:spTree>
    <p:extLst>
      <p:ext uri="{BB962C8B-B14F-4D97-AF65-F5344CB8AC3E}">
        <p14:creationId xmlns:p14="http://schemas.microsoft.com/office/powerpoint/2010/main" val="37521465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5"/>
          <p:cNvSpPr txBox="1">
            <a:spLocks noGrp="1"/>
          </p:cNvSpPr>
          <p:nvPr>
            <p:ph type="ctrTitle"/>
          </p:nvPr>
        </p:nvSpPr>
        <p:spPr>
          <a:xfrm>
            <a:off x="1097280" y="3020290"/>
            <a:ext cx="10058400" cy="1304821"/>
          </a:xfrm>
          <a:prstGeom prst="rect">
            <a:avLst/>
          </a:prstGeom>
          <a:noFill/>
          <a:ln>
            <a:noFill/>
          </a:ln>
        </p:spPr>
        <p:txBody>
          <a:bodyPr spcFirstLastPara="1" wrap="square" lIns="121900" tIns="121900" rIns="121900" bIns="121900" anchor="b" anchorCtr="0">
            <a:noAutofit/>
          </a:bodyPr>
          <a:lstStyle/>
          <a:p>
            <a:pPr marL="0" lvl="0" indent="0" algn="l" rtl="0">
              <a:lnSpc>
                <a:spcPct val="85000"/>
              </a:lnSpc>
              <a:spcBef>
                <a:spcPts val="0"/>
              </a:spcBef>
              <a:spcAft>
                <a:spcPts val="0"/>
              </a:spcAft>
              <a:buClr>
                <a:srgbClr val="3F762A"/>
              </a:buClr>
              <a:buSzPts val="4800"/>
              <a:buFont typeface="Calibri"/>
              <a:buNone/>
            </a:pPr>
            <a:r>
              <a:rPr lang="tr" dirty="0">
                <a:solidFill>
                  <a:srgbClr val="FFFF00"/>
                </a:solidFill>
              </a:rPr>
              <a:t> </a:t>
            </a:r>
            <a:r>
              <a:rPr lang="en-US" dirty="0">
                <a:solidFill>
                  <a:srgbClr val="FFFF00"/>
                </a:solidFill>
              </a:rPr>
              <a:t/>
            </a:r>
            <a:br>
              <a:rPr lang="en-US" dirty="0">
                <a:solidFill>
                  <a:srgbClr val="FFFF00"/>
                </a:solidFill>
              </a:rPr>
            </a:br>
            <a:r>
              <a:rPr lang="tr" dirty="0">
                <a:solidFill>
                  <a:srgbClr val="3F762A"/>
                </a:solidFill>
              </a:rPr>
              <a:t>Videolar</a:t>
            </a:r>
            <a:endParaRPr b="1" dirty="0">
              <a:solidFill>
                <a:srgbClr val="3F762A"/>
              </a:solidFill>
            </a:endParaRPr>
          </a:p>
        </p:txBody>
      </p:sp>
      <p:cxnSp>
        <p:nvCxnSpPr>
          <p:cNvPr id="324" name="Google Shape;324;p45"/>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325" name="Google Shape;325;p45"/>
          <p:cNvPicPr preferRelativeResize="0"/>
          <p:nvPr/>
        </p:nvPicPr>
        <p:blipFill rotWithShape="1">
          <a:blip r:embed="rId3">
            <a:alphaModFix/>
          </a:blip>
          <a:srcRect/>
          <a:stretch/>
        </p:blipFill>
        <p:spPr>
          <a:xfrm>
            <a:off x="10963124" y="176911"/>
            <a:ext cx="1064381" cy="163551"/>
          </a:xfrm>
          <a:prstGeom prst="rect">
            <a:avLst/>
          </a:prstGeom>
          <a:noFill/>
          <a:ln>
            <a:noFill/>
          </a:ln>
        </p:spPr>
      </p:pic>
      <p:sp>
        <p:nvSpPr>
          <p:cNvPr id="326" name="Google Shape;326;p45"/>
          <p:cNvSpPr txBox="1"/>
          <p:nvPr/>
        </p:nvSpPr>
        <p:spPr>
          <a:xfrm>
            <a:off x="1097280" y="585533"/>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tr" sz="3200" b="1" i="0" u="none" strike="noStrike" cap="none">
                <a:solidFill>
                  <a:srgbClr val="3F3F3F"/>
                </a:solidFill>
                <a:latin typeface="Calibri"/>
                <a:ea typeface="Calibri"/>
                <a:cs typeface="Calibri"/>
                <a:sym typeface="Calibri"/>
              </a:rPr>
              <a:t>03</a:t>
            </a:r>
            <a:endParaRPr sz="1400" b="0" i="0" u="none" strike="noStrike" cap="none">
              <a:solidFill>
                <a:srgbClr val="000000"/>
              </a:solidFill>
              <a:latin typeface="Arial"/>
              <a:ea typeface="Arial"/>
              <a:cs typeface="Arial"/>
              <a:sym typeface="Arial"/>
            </a:endParaRPr>
          </a:p>
        </p:txBody>
      </p:sp>
      <p:sp>
        <p:nvSpPr>
          <p:cNvPr id="327" name="Google Shape;327;p45"/>
          <p:cNvSpPr txBox="1"/>
          <p:nvPr/>
        </p:nvSpPr>
        <p:spPr>
          <a:xfrm>
            <a:off x="1097280" y="4621497"/>
            <a:ext cx="9865844" cy="495753"/>
          </a:xfrm>
          <a:prstGeom prst="rect">
            <a:avLst/>
          </a:prstGeom>
          <a:noFill/>
          <a:ln>
            <a:noFill/>
          </a:ln>
        </p:spPr>
        <p:txBody>
          <a:bodyPr spcFirstLastPara="1" wrap="square" lIns="91425" tIns="45700" rIns="91425" bIns="45700" anchor="b" anchorCtr="0">
            <a:normAutofit lnSpcReduction="10000"/>
          </a:bodyPr>
          <a:lstStyle/>
          <a:p>
            <a:r>
              <a:rPr lang="tr" b="1" dirty="0"/>
              <a:t>İnsanların Çevre Sorunlarını Önlemeye veya Çözmeye Yardımcı Olmak Üzere Tasarlanan Yasaları Desteklemek veya Güçlendirmek İçin Kullandığı Çevresel Faaliyetler</a:t>
            </a:r>
            <a:endParaRPr lang="tr-TR" dirty="0"/>
          </a:p>
        </p:txBody>
      </p:sp>
      <p:pic>
        <p:nvPicPr>
          <p:cNvPr id="328" name="Google Shape;328;p45" descr="Ein Bild, das rot, Grafiken, Karminrot, Screenshot enthält.&#10;&#10;Automatisch generierte Beschreibung"/>
          <p:cNvPicPr preferRelativeResize="0"/>
          <p:nvPr/>
        </p:nvPicPr>
        <p:blipFill rotWithShape="1">
          <a:blip r:embed="rId4">
            <a:alphaModFix/>
          </a:blip>
          <a:srcRect l="18977" t="25099" r="17822" b="27467"/>
          <a:stretch/>
        </p:blipFill>
        <p:spPr>
          <a:xfrm>
            <a:off x="7736612" y="2051698"/>
            <a:ext cx="3226512" cy="242160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6"/>
          <p:cNvSpPr txBox="1">
            <a:spLocks noGrp="1"/>
          </p:cNvSpPr>
          <p:nvPr>
            <p:ph type="ctrTitle"/>
          </p:nvPr>
        </p:nvSpPr>
        <p:spPr>
          <a:xfrm>
            <a:off x="1097280" y="3020290"/>
            <a:ext cx="10058400" cy="1304821"/>
          </a:xfrm>
          <a:prstGeom prst="rect">
            <a:avLst/>
          </a:prstGeom>
          <a:noFill/>
          <a:ln>
            <a:noFill/>
          </a:ln>
        </p:spPr>
        <p:txBody>
          <a:bodyPr spcFirstLastPara="1" wrap="square" lIns="121900" tIns="121900" rIns="121900" bIns="121900" anchor="b" anchorCtr="0">
            <a:noAutofit/>
          </a:bodyPr>
          <a:lstStyle/>
          <a:p>
            <a:pPr lvl="0">
              <a:buClr>
                <a:srgbClr val="3F762A"/>
              </a:buClr>
              <a:buSzPts val="4800"/>
            </a:pPr>
            <a:r>
              <a:rPr lang="tr" dirty="0">
                <a:solidFill>
                  <a:srgbClr val="FFFF00"/>
                </a:solidFill>
              </a:rPr>
              <a:t> </a:t>
            </a:r>
            <a:r>
              <a:rPr lang="en-US" dirty="0">
                <a:solidFill>
                  <a:srgbClr val="FFFF00"/>
                </a:solidFill>
              </a:rPr>
              <a:t/>
            </a:r>
            <a:br>
              <a:rPr lang="en-US" dirty="0">
                <a:solidFill>
                  <a:srgbClr val="FFFF00"/>
                </a:solidFill>
              </a:rPr>
            </a:br>
            <a:r>
              <a:rPr lang="tr" dirty="0">
                <a:solidFill>
                  <a:srgbClr val="3F762A"/>
                </a:solidFill>
              </a:rPr>
              <a:t>Videoların Konusu</a:t>
            </a:r>
            <a:endParaRPr b="1" dirty="0">
              <a:solidFill>
                <a:srgbClr val="3F762A"/>
              </a:solidFill>
            </a:endParaRPr>
          </a:p>
        </p:txBody>
      </p:sp>
      <p:cxnSp>
        <p:nvCxnSpPr>
          <p:cNvPr id="334" name="Google Shape;334;p46"/>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335" name="Google Shape;335;p46"/>
          <p:cNvPicPr preferRelativeResize="0"/>
          <p:nvPr/>
        </p:nvPicPr>
        <p:blipFill rotWithShape="1">
          <a:blip r:embed="rId3">
            <a:alphaModFix/>
          </a:blip>
          <a:srcRect/>
          <a:stretch/>
        </p:blipFill>
        <p:spPr>
          <a:xfrm>
            <a:off x="10963124" y="176911"/>
            <a:ext cx="1064381" cy="163551"/>
          </a:xfrm>
          <a:prstGeom prst="rect">
            <a:avLst/>
          </a:prstGeom>
          <a:noFill/>
          <a:ln>
            <a:noFill/>
          </a:ln>
        </p:spPr>
      </p:pic>
      <p:pic>
        <p:nvPicPr>
          <p:cNvPr id="336" name="Google Shape;336;p46" descr="Ein Bild, das rot, Grafiken, Karminrot, Screenshot enthält.&#10;&#10;Automatisch generierte Beschreibung"/>
          <p:cNvPicPr preferRelativeResize="0"/>
          <p:nvPr/>
        </p:nvPicPr>
        <p:blipFill rotWithShape="1">
          <a:blip r:embed="rId4">
            <a:alphaModFix/>
          </a:blip>
          <a:srcRect l="18977" t="25099" r="17822" b="27467"/>
          <a:stretch/>
        </p:blipFill>
        <p:spPr>
          <a:xfrm>
            <a:off x="7736612" y="2051698"/>
            <a:ext cx="3226512" cy="2421606"/>
          </a:xfrm>
          <a:prstGeom prst="rect">
            <a:avLst/>
          </a:prstGeom>
          <a:noFill/>
          <a:ln>
            <a:noFill/>
          </a:ln>
        </p:spPr>
      </p:pic>
      <p:sp>
        <p:nvSpPr>
          <p:cNvPr id="337" name="Google Shape;337;p46"/>
          <p:cNvSpPr txBox="1"/>
          <p:nvPr/>
        </p:nvSpPr>
        <p:spPr>
          <a:xfrm>
            <a:off x="1097280" y="4473304"/>
            <a:ext cx="856434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tr" sz="2800" b="0" i="0" u="none" strike="noStrike" cap="none" dirty="0">
                <a:solidFill>
                  <a:srgbClr val="2A4F1C"/>
                </a:solidFill>
                <a:latin typeface="Arial"/>
                <a:ea typeface="Arial"/>
                <a:cs typeface="Arial"/>
                <a:sym typeface="Arial"/>
              </a:rPr>
              <a:t>Aşağıdaki Videoları izleyin ve Not alın</a:t>
            </a:r>
            <a:endParaRPr sz="2800" b="0" i="0" u="none" strike="noStrike" cap="none" dirty="0">
              <a:solidFill>
                <a:srgbClr val="2A4F1C"/>
              </a:solidFill>
              <a:latin typeface="Arial"/>
              <a:ea typeface="Arial"/>
              <a:cs typeface="Arial"/>
              <a:sym typeface="Arial"/>
            </a:endParaRPr>
          </a:p>
        </p:txBody>
      </p:sp>
      <p:sp>
        <p:nvSpPr>
          <p:cNvPr id="2" name="Dikdörtgen 1"/>
          <p:cNvSpPr/>
          <p:nvPr/>
        </p:nvSpPr>
        <p:spPr>
          <a:xfrm>
            <a:off x="647699" y="5063550"/>
            <a:ext cx="9401175" cy="523220"/>
          </a:xfrm>
          <a:prstGeom prst="rect">
            <a:avLst/>
          </a:prstGeom>
        </p:spPr>
        <p:txBody>
          <a:bodyPr wrap="square">
            <a:spAutoFit/>
          </a:bodyPr>
          <a:lstStyle/>
          <a:p>
            <a:r>
              <a:rPr lang="tr" b="1" dirty="0"/>
              <a:t>İnsanların Çevre Sorunlarını Önlemeye veya Çözmeye Yardımcı Olmak Üzere Tasarlanan Yasaları Desteklemek veya Güçlendirmek İçin Kullandığı Çevresel Faaliyetler</a:t>
            </a:r>
            <a:endParaRPr lang="tr-T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
          <p:cNvSpPr/>
          <p:nvPr/>
        </p:nvSpPr>
        <p:spPr>
          <a:xfrm>
            <a:off x="2819400" y="-261257"/>
            <a:ext cx="12192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 name="Google Shape;131;p2"/>
          <p:cNvSpPr/>
          <p:nvPr/>
        </p:nvSpPr>
        <p:spPr>
          <a:xfrm>
            <a:off x="2819400" y="195943"/>
            <a:ext cx="12192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tr" sz="11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Arial"/>
              <a:ea typeface="Arial"/>
              <a:cs typeface="Arial"/>
              <a:sym typeface="Arial"/>
            </a:endParaRPr>
          </a:p>
        </p:txBody>
      </p:sp>
      <p:sp>
        <p:nvSpPr>
          <p:cNvPr id="132" name="Google Shape;132;p2"/>
          <p:cNvSpPr txBox="1">
            <a:spLocks noGrp="1"/>
          </p:cNvSpPr>
          <p:nvPr>
            <p:ph type="title"/>
          </p:nvPr>
        </p:nvSpPr>
        <p:spPr>
          <a:xfrm>
            <a:off x="1097280" y="286604"/>
            <a:ext cx="9343675" cy="1374246"/>
          </a:xfrm>
          <a:prstGeom prst="rect">
            <a:avLst/>
          </a:prstGeom>
          <a:noFill/>
          <a:ln>
            <a:noFill/>
          </a:ln>
        </p:spPr>
        <p:txBody>
          <a:bodyPr spcFirstLastPara="1" wrap="square" lIns="91425" tIns="45700" rIns="91425" bIns="45700" anchor="b" anchorCtr="0">
            <a:normAutofit/>
          </a:bodyPr>
          <a:lstStyle/>
          <a:p>
            <a:pPr lvl="0">
              <a:buClr>
                <a:srgbClr val="004B3A"/>
              </a:buClr>
            </a:pPr>
            <a:r>
              <a:rPr lang="tr" sz="2800" dirty="0">
                <a:solidFill>
                  <a:srgbClr val="004B3A"/>
                </a:solidFill>
                <a:latin typeface="Arial"/>
                <a:ea typeface="Arial"/>
                <a:cs typeface="Arial"/>
                <a:sym typeface="Arial"/>
              </a:rPr>
              <a:t>Gezegenimizin Size İhtiyacı Var: Sürdürülebilir Bir </a:t>
            </a:r>
            <a:r>
              <a:rPr lang="tr" sz="2800" dirty="0" smtClean="0">
                <a:solidFill>
                  <a:srgbClr val="004B3A"/>
                </a:solidFill>
                <a:latin typeface="Arial"/>
                <a:ea typeface="Arial"/>
                <a:cs typeface="Arial"/>
                <a:sym typeface="Arial"/>
              </a:rPr>
              <a:t>Geleceği;</a:t>
            </a:r>
            <a:endParaRPr sz="2800" dirty="0"/>
          </a:p>
        </p:txBody>
      </p:sp>
      <p:sp>
        <p:nvSpPr>
          <p:cNvPr id="2" name="Rectangle 1"/>
          <p:cNvSpPr>
            <a:spLocks noChangeArrowheads="1"/>
          </p:cNvSpPr>
          <p:nvPr/>
        </p:nvSpPr>
        <p:spPr bwMode="auto">
          <a:xfrm>
            <a:off x="1174625" y="1415487"/>
            <a:ext cx="9491869"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tr-TR" sz="1800" b="1" dirty="0"/>
          </a:p>
          <a:p>
            <a:r>
              <a:rPr lang="tr-TR" sz="1800" dirty="0"/>
              <a:t>Çevresel zorluklar beliriyor, ancak aynı zamanda değişim yaratanların hareketi de ortaya çıkıyor.</a:t>
            </a:r>
          </a:p>
          <a:p>
            <a:endParaRPr lang="tr-TR" sz="1800" dirty="0"/>
          </a:p>
          <a:p>
            <a:r>
              <a:rPr lang="tr-TR" sz="1800" dirty="0"/>
              <a:t>Bu modül bize katılmanızı sağlıyor!</a:t>
            </a:r>
          </a:p>
          <a:p>
            <a:endParaRPr lang="tr-TR" sz="1800" dirty="0"/>
          </a:p>
          <a:p>
            <a:pPr marL="285750" indent="-285750">
              <a:buFont typeface="Wingdings" panose="05000000000000000000" pitchFamily="2" charset="2"/>
              <a:buChar char="ü"/>
            </a:pPr>
            <a:r>
              <a:rPr lang="tr-TR" sz="1800" dirty="0"/>
              <a:t>Çevre politikası ve tarihi konusunda bir temel kazanın.</a:t>
            </a:r>
          </a:p>
          <a:p>
            <a:pPr marL="285750" indent="-285750">
              <a:buFont typeface="Wingdings" panose="05000000000000000000" pitchFamily="2" charset="2"/>
              <a:buChar char="ü"/>
            </a:pPr>
            <a:r>
              <a:rPr lang="tr-TR" sz="1800" dirty="0"/>
              <a:t>Kritik sorunları keşfedin: hava ve su kirliliği, atık yönetimi.</a:t>
            </a:r>
          </a:p>
          <a:p>
            <a:pPr marL="285750" indent="-285750">
              <a:buFont typeface="Wingdings" panose="05000000000000000000" pitchFamily="2" charset="2"/>
              <a:buChar char="ü"/>
            </a:pPr>
            <a:r>
              <a:rPr lang="tr-TR" sz="1800" dirty="0"/>
              <a:t>Önde gelen kuruluşların ilham verici çözümlerini keşfedin.</a:t>
            </a:r>
          </a:p>
          <a:p>
            <a:pPr marL="285750" indent="-285750">
              <a:buFont typeface="Wingdings" panose="05000000000000000000" pitchFamily="2" charset="2"/>
              <a:buChar char="ü"/>
            </a:pPr>
            <a:r>
              <a:rPr lang="tr-TR" sz="1800" dirty="0"/>
              <a:t>Topluluğunuzda harekete geçmek için beceriler geliştirin.</a:t>
            </a:r>
          </a:p>
          <a:p>
            <a:pPr marL="285750" indent="-285750">
              <a:buFont typeface="Wingdings" panose="05000000000000000000" pitchFamily="2" charset="2"/>
              <a:buChar char="ü"/>
            </a:pPr>
            <a:r>
              <a:rPr lang="tr-TR" sz="1800" dirty="0"/>
              <a:t>İlerlemenizi takip edin ve yetkili bir çevre savunucusu olun.</a:t>
            </a:r>
          </a:p>
          <a:p>
            <a:endParaRPr lang="tr-TR" sz="1800" b="1" dirty="0"/>
          </a:p>
          <a:p>
            <a:r>
              <a:rPr lang="tr-TR" sz="1800" b="1" dirty="0"/>
              <a:t>Birlikte daha sağlıklı, daha sürdürülebilir bir gezegen yaratalım!</a:t>
            </a:r>
            <a:endParaRPr lang="en-US" sz="1800" dirty="0"/>
          </a:p>
        </p:txBody>
      </p:sp>
    </p:spTree>
    <p:extLst>
      <p:ext uri="{BB962C8B-B14F-4D97-AF65-F5344CB8AC3E}">
        <p14:creationId xmlns:p14="http://schemas.microsoft.com/office/powerpoint/2010/main" val="1618496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cxnSp>
        <p:nvCxnSpPr>
          <p:cNvPr id="342" name="Google Shape;342;p47"/>
          <p:cNvCxnSpPr/>
          <p:nvPr/>
        </p:nvCxnSpPr>
        <p:spPr>
          <a:xfrm>
            <a:off x="443581" y="996696"/>
            <a:ext cx="5728619" cy="0"/>
          </a:xfrm>
          <a:prstGeom prst="straightConnector1">
            <a:avLst/>
          </a:prstGeom>
          <a:noFill/>
          <a:ln w="19050" cap="flat" cmpd="sng">
            <a:solidFill>
              <a:srgbClr val="509C34"/>
            </a:solidFill>
            <a:prstDash val="solid"/>
            <a:round/>
            <a:headEnd type="none" w="sm" len="sm"/>
            <a:tailEnd type="none" w="sm" len="sm"/>
          </a:ln>
        </p:spPr>
      </p:cxnSp>
      <p:sp>
        <p:nvSpPr>
          <p:cNvPr id="343" name="Google Shape;343;p47"/>
          <p:cNvSpPr/>
          <p:nvPr/>
        </p:nvSpPr>
        <p:spPr>
          <a:xfrm>
            <a:off x="1199769" y="1981992"/>
            <a:ext cx="4613148" cy="2743200"/>
          </a:xfrm>
          <a:prstGeom prst="rect">
            <a:avLst/>
          </a:prstGeom>
          <a:ln/>
        </p:spPr>
        <p:style>
          <a:lnRef idx="2">
            <a:schemeClr val="accent6"/>
          </a:lnRef>
          <a:fillRef idx="1">
            <a:schemeClr val="lt1"/>
          </a:fillRef>
          <a:effectRef idx="0">
            <a:schemeClr val="accent6"/>
          </a:effectRef>
          <a:fontRef idx="minor">
            <a:schemeClr val="dk1"/>
          </a:fontRef>
        </p:style>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5" name="Google Shape;345;p47"/>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6" name="Google Shape;346;p47"/>
          <p:cNvSpPr txBox="1"/>
          <p:nvPr/>
        </p:nvSpPr>
        <p:spPr>
          <a:xfrm>
            <a:off x="0" y="3033400"/>
            <a:ext cx="1027288" cy="503333"/>
          </a:xfrm>
          <a:prstGeom prst="rect">
            <a:avLst/>
          </a:prstGeom>
          <a:noFill/>
          <a:ln>
            <a:noFill/>
          </a:ln>
        </p:spPr>
        <p:txBody>
          <a:bodyPr spcFirstLastPara="1" wrap="square" lIns="91425" tIns="91425" rIns="91425" bIns="91425" anchor="t" anchorCtr="0">
            <a:normAutofit fontScale="77500" lnSpcReduction="20000"/>
          </a:bodyPr>
          <a:lstStyle/>
          <a:p>
            <a:pPr marL="0" marR="0" lvl="0" indent="0" algn="l" rtl="0">
              <a:lnSpc>
                <a:spcPct val="100000"/>
              </a:lnSpc>
              <a:spcBef>
                <a:spcPts val="0"/>
              </a:spcBef>
              <a:spcAft>
                <a:spcPts val="0"/>
              </a:spcAft>
              <a:buClr>
                <a:srgbClr val="000000"/>
              </a:buClr>
              <a:buSzPct val="100000"/>
              <a:buFont typeface="Arial"/>
              <a:buNone/>
            </a:pPr>
            <a:r>
              <a:rPr lang="tr" sz="2800" b="1" i="0" u="none" strike="noStrike" cap="none">
                <a:solidFill>
                  <a:schemeClr val="lt1"/>
                </a:solidFill>
                <a:latin typeface="Arial"/>
                <a:ea typeface="Arial"/>
                <a:cs typeface="Arial"/>
                <a:sym typeface="Arial"/>
              </a:rPr>
              <a:t>Görev</a:t>
            </a:r>
            <a:endParaRPr sz="1400" b="0" i="0" u="none" strike="noStrike" cap="none">
              <a:solidFill>
                <a:srgbClr val="000000"/>
              </a:solidFill>
              <a:latin typeface="Arial"/>
              <a:ea typeface="Arial"/>
              <a:cs typeface="Arial"/>
              <a:sym typeface="Arial"/>
            </a:endParaRPr>
          </a:p>
        </p:txBody>
      </p:sp>
      <p:sp>
        <p:nvSpPr>
          <p:cNvPr id="349" name="Google Shape;349;p47"/>
          <p:cNvSpPr txBox="1"/>
          <p:nvPr/>
        </p:nvSpPr>
        <p:spPr>
          <a:xfrm>
            <a:off x="6191631" y="1282095"/>
            <a:ext cx="5705094" cy="2308284"/>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400"/>
              <a:buFont typeface="Noto Sans Symbols"/>
              <a:buChar char="✔"/>
            </a:pPr>
            <a:r>
              <a:rPr lang="tr" sz="2400" b="0" i="0" u="none" strike="noStrike" cap="none" dirty="0">
                <a:solidFill>
                  <a:srgbClr val="3F762A"/>
                </a:solidFill>
                <a:latin typeface="Arial"/>
                <a:ea typeface="Arial"/>
                <a:cs typeface="Arial"/>
                <a:sym typeface="Arial"/>
              </a:rPr>
              <a:t>Lütfen Videoyu İzleyin</a:t>
            </a:r>
            <a:endParaRPr dirty="0"/>
          </a:p>
          <a:p>
            <a:pPr marL="0" marR="0" lvl="0" indent="0" algn="l" rtl="0">
              <a:lnSpc>
                <a:spcPct val="100000"/>
              </a:lnSpc>
              <a:spcBef>
                <a:spcPts val="0"/>
              </a:spcBef>
              <a:spcAft>
                <a:spcPts val="0"/>
              </a:spcAft>
              <a:buNone/>
            </a:pPr>
            <a:endParaRPr sz="2400" b="0" i="0" u="none" strike="noStrike" cap="none" dirty="0">
              <a:solidFill>
                <a:srgbClr val="3F762A"/>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Noto Sans Symbols"/>
              <a:buChar char="✔"/>
            </a:pPr>
            <a:r>
              <a:rPr lang="tr" sz="2400" b="0" i="0" u="none" strike="noStrike" cap="none" dirty="0" smtClean="0">
                <a:solidFill>
                  <a:srgbClr val="3F762A"/>
                </a:solidFill>
                <a:latin typeface="Arial"/>
                <a:ea typeface="Arial"/>
                <a:cs typeface="Arial"/>
                <a:sym typeface="Arial"/>
              </a:rPr>
              <a:t>Önemli gerçekleri not alın</a:t>
            </a:r>
            <a:endParaRPr lang="en-US" dirty="0" smtClean="0"/>
          </a:p>
          <a:p>
            <a:pPr marL="342900" marR="0" lvl="0" indent="-342900" algn="l" rtl="0">
              <a:lnSpc>
                <a:spcPct val="100000"/>
              </a:lnSpc>
              <a:spcBef>
                <a:spcPts val="0"/>
              </a:spcBef>
              <a:spcAft>
                <a:spcPts val="0"/>
              </a:spcAft>
              <a:buClr>
                <a:srgbClr val="000000"/>
              </a:buClr>
              <a:buSzPts val="2400"/>
              <a:buFont typeface="Noto Sans Symbols"/>
              <a:buChar char="✔"/>
            </a:pPr>
            <a:r>
              <a:rPr lang="tr" sz="2400" b="1" dirty="0" smtClean="0">
                <a:solidFill>
                  <a:srgbClr val="3F762A"/>
                </a:solidFill>
              </a:rPr>
              <a:t>« </a:t>
            </a:r>
            <a:r>
              <a:rPr lang="tr" sz="2400" b="1" dirty="0" err="1" smtClean="0">
                <a:solidFill>
                  <a:srgbClr val="3F762A"/>
                </a:solidFill>
              </a:rPr>
              <a:t>senin </a:t>
            </a:r>
            <a:r>
              <a:rPr lang="tr" sz="2400" b="1" i="0" u="none" strike="noStrike" cap="none" dirty="0" smtClean="0">
                <a:solidFill>
                  <a:srgbClr val="3F762A"/>
                </a:solidFill>
                <a:latin typeface="Arial"/>
                <a:ea typeface="Arial"/>
                <a:cs typeface="Arial"/>
                <a:sym typeface="Arial"/>
              </a:rPr>
              <a:t>yaz</a:t>
            </a:r>
            <a:r>
              <a:rPr lang="tr" sz="2400" b="1" dirty="0" smtClean="0">
                <a:solidFill>
                  <a:srgbClr val="3F762A"/>
                </a:solidFill>
              </a:rPr>
              <a:t> </a:t>
            </a:r>
            <a:r>
              <a:rPr lang="tr" sz="2400" b="1" dirty="0" err="1" smtClean="0">
                <a:solidFill>
                  <a:srgbClr val="3F762A"/>
                </a:solidFill>
              </a:rPr>
              <a:t>sahip olmak</a:t>
            </a:r>
            <a:r>
              <a:rPr lang="tr" sz="2400" b="1" dirty="0" smtClean="0">
                <a:solidFill>
                  <a:srgbClr val="3F762A"/>
                </a:solidFill>
              </a:rPr>
              <a:t> </a:t>
            </a:r>
            <a:r>
              <a:rPr lang="tr" sz="2400" b="1" dirty="0" err="1" smtClean="0">
                <a:solidFill>
                  <a:srgbClr val="3F762A"/>
                </a:solidFill>
              </a:rPr>
              <a:t>cümleler</a:t>
            </a:r>
            <a:r>
              <a:rPr lang="tr" sz="2400" b="1" dirty="0" smtClean="0">
                <a:solidFill>
                  <a:srgbClr val="3F762A"/>
                </a:solidFill>
              </a:rPr>
              <a:t> </a:t>
            </a:r>
            <a:r>
              <a:rPr lang="tr" sz="2400" b="1" dirty="0" err="1" smtClean="0">
                <a:solidFill>
                  <a:srgbClr val="3F762A"/>
                </a:solidFill>
              </a:rPr>
              <a:t>ile</a:t>
            </a:r>
            <a:r>
              <a:rPr lang="tr" sz="2400" b="1" dirty="0" smtClean="0">
                <a:solidFill>
                  <a:srgbClr val="3F762A"/>
                </a:solidFill>
              </a:rPr>
              <a:t> </a:t>
            </a:r>
            <a:r>
              <a:rPr lang="tr" sz="2400" b="1" dirty="0" err="1" smtClean="0">
                <a:solidFill>
                  <a:srgbClr val="3F762A"/>
                </a:solidFill>
              </a:rPr>
              <a:t>özetlemek</a:t>
            </a:r>
            <a:r>
              <a:rPr lang="tr" sz="2400" b="1" dirty="0" smtClean="0">
                <a:solidFill>
                  <a:srgbClr val="3F762A"/>
                </a:solidFill>
              </a:rPr>
              <a:t> </a:t>
            </a:r>
            <a:r>
              <a:rPr lang="tr" sz="2400" b="1" dirty="0" err="1" smtClean="0">
                <a:solidFill>
                  <a:srgbClr val="3F762A"/>
                </a:solidFill>
              </a:rPr>
              <a:t>the</a:t>
            </a:r>
            <a:r>
              <a:rPr lang="tr" sz="2400" b="1" dirty="0" smtClean="0">
                <a:solidFill>
                  <a:srgbClr val="3F762A"/>
                </a:solidFill>
              </a:rPr>
              <a:t> videonun </a:t>
            </a:r>
            <a:r>
              <a:rPr lang="tr" sz="2400" b="1" dirty="0" err="1" smtClean="0">
                <a:solidFill>
                  <a:srgbClr val="3F762A"/>
                </a:solidFill>
              </a:rPr>
              <a:t>içeriği </a:t>
            </a:r>
            <a:r>
              <a:rPr lang="tr" sz="2400" b="1" dirty="0" smtClean="0">
                <a:solidFill>
                  <a:srgbClr val="3F762A"/>
                </a:solidFill>
              </a:rPr>
              <a:t>»</a:t>
            </a:r>
            <a:endParaRPr sz="2400" b="1" i="0" u="none" strike="noStrike" cap="none" dirty="0">
              <a:solidFill>
                <a:srgbClr val="000000"/>
              </a:solidFill>
              <a:latin typeface="Arial"/>
              <a:ea typeface="Arial"/>
              <a:cs typeface="Arial"/>
              <a:sym typeface="Arial"/>
            </a:endParaRPr>
          </a:p>
        </p:txBody>
      </p:sp>
      <p:sp>
        <p:nvSpPr>
          <p:cNvPr id="350" name="Google Shape;350;p47"/>
          <p:cNvSpPr txBox="1"/>
          <p:nvPr/>
        </p:nvSpPr>
        <p:spPr>
          <a:xfrm>
            <a:off x="329662" y="495147"/>
            <a:ext cx="6623588" cy="954067"/>
          </a:xfrm>
          <a:prstGeom prst="rect">
            <a:avLst/>
          </a:prstGeom>
          <a:noFill/>
          <a:ln>
            <a:noFill/>
          </a:ln>
        </p:spPr>
        <p:txBody>
          <a:bodyPr spcFirstLastPara="1" wrap="square" lIns="91425" tIns="45700" rIns="91425" bIns="45700" anchor="t" anchorCtr="0">
            <a:spAutoFit/>
          </a:bodyPr>
          <a:lstStyle/>
          <a:p>
            <a:pPr lvl="0"/>
            <a:r>
              <a:rPr lang="tr" sz="2800" b="1" dirty="0">
                <a:solidFill>
                  <a:srgbClr val="3F762A"/>
                </a:solidFill>
              </a:rPr>
              <a:t>Hava Kirliliği 101 | National Geographic</a:t>
            </a:r>
            <a:endParaRPr sz="2800" b="1" i="0" u="none" strike="noStrike" cap="none" dirty="0">
              <a:solidFill>
                <a:srgbClr val="3F762A"/>
              </a:solidFill>
              <a:sym typeface="Arial"/>
            </a:endParaRPr>
          </a:p>
        </p:txBody>
      </p:sp>
      <p:sp>
        <p:nvSpPr>
          <p:cNvPr id="3" name="Dikdörtgen 2"/>
          <p:cNvSpPr/>
          <p:nvPr/>
        </p:nvSpPr>
        <p:spPr>
          <a:xfrm>
            <a:off x="6315075" y="4035534"/>
            <a:ext cx="5400675" cy="523220"/>
          </a:xfrm>
          <a:prstGeom prst="rect">
            <a:avLst/>
          </a:prstGeom>
        </p:spPr>
        <p:txBody>
          <a:bodyPr wrap="square">
            <a:spAutoFit/>
          </a:bodyPr>
          <a:lstStyle/>
          <a:p>
            <a:r>
              <a:rPr lang="tr" dirty="0"/>
              <a:t>Hava kirliliği nedir? Sera gazlarının, dumanın ve zehirli kirleticilerin iklim değişikliğini ve insan sağlığını nasıl etkilediğini öğrenin.</a:t>
            </a:r>
            <a:endParaRPr lang="tr-TR" sz="1600" dirty="0"/>
          </a:p>
        </p:txBody>
      </p:sp>
      <p:sp>
        <p:nvSpPr>
          <p:cNvPr id="4" name="Dikdörtgen 3">
            <a:hlinkClick r:id="rId3"/>
          </p:cNvPr>
          <p:cNvSpPr/>
          <p:nvPr/>
        </p:nvSpPr>
        <p:spPr>
          <a:xfrm>
            <a:off x="1052221" y="5057534"/>
            <a:ext cx="4524957" cy="286232"/>
          </a:xfrm>
          <a:prstGeom prst="rect">
            <a:avLst/>
          </a:prstGeom>
        </p:spPr>
        <p:txBody>
          <a:bodyPr wrap="none">
            <a:spAutoFit/>
          </a:bodyPr>
          <a:lstStyle/>
          <a:p>
            <a:pPr marL="91440" lvl="0">
              <a:lnSpc>
                <a:spcPct val="90000"/>
              </a:lnSpc>
              <a:spcBef>
                <a:spcPts val="1400"/>
              </a:spcBef>
              <a:buSzPts val="2000"/>
            </a:pPr>
            <a:r>
              <a:rPr lang="tr" b="1" dirty="0">
                <a:solidFill>
                  <a:schemeClr val="accent1"/>
                </a:solidFill>
              </a:rPr>
              <a:t>https://www.youtube.com/watch?v=e6rglsLy1Ys</a:t>
            </a:r>
            <a:endParaRPr lang="tr-TR" b="1" dirty="0">
              <a:solidFill>
                <a:schemeClr val="accent1"/>
              </a:solidFill>
            </a:endParaRPr>
          </a:p>
        </p:txBody>
      </p:sp>
      <p:pic>
        <p:nvPicPr>
          <p:cNvPr id="2" name="Resim 1"/>
          <p:cNvPicPr>
            <a:picLocks noChangeAspect="1"/>
          </p:cNvPicPr>
          <p:nvPr/>
        </p:nvPicPr>
        <p:blipFill>
          <a:blip r:embed="rId4"/>
          <a:stretch>
            <a:fillRect/>
          </a:stretch>
        </p:blipFill>
        <p:spPr>
          <a:xfrm>
            <a:off x="1240536" y="1987104"/>
            <a:ext cx="4508252" cy="2584895"/>
          </a:xfrm>
          <a:prstGeom prst="rect">
            <a:avLst/>
          </a:prstGeom>
        </p:spPr>
      </p:pic>
    </p:spTree>
    <p:extLst>
      <p:ext uri="{BB962C8B-B14F-4D97-AF65-F5344CB8AC3E}">
        <p14:creationId xmlns:p14="http://schemas.microsoft.com/office/powerpoint/2010/main" val="19200467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cxnSp>
        <p:nvCxnSpPr>
          <p:cNvPr id="342" name="Google Shape;342;p47"/>
          <p:cNvCxnSpPr/>
          <p:nvPr/>
        </p:nvCxnSpPr>
        <p:spPr>
          <a:xfrm>
            <a:off x="443581" y="996696"/>
            <a:ext cx="5728619" cy="0"/>
          </a:xfrm>
          <a:prstGeom prst="straightConnector1">
            <a:avLst/>
          </a:prstGeom>
          <a:noFill/>
          <a:ln w="19050" cap="flat" cmpd="sng">
            <a:solidFill>
              <a:srgbClr val="509C34"/>
            </a:solidFill>
            <a:prstDash val="solid"/>
            <a:round/>
            <a:headEnd type="none" w="sm" len="sm"/>
            <a:tailEnd type="none" w="sm" len="sm"/>
          </a:ln>
        </p:spPr>
      </p:cxnSp>
      <p:sp>
        <p:nvSpPr>
          <p:cNvPr id="344" name="Google Shape;344;p47"/>
          <p:cNvSpPr txBox="1">
            <a:spLocks noGrp="1"/>
          </p:cNvSpPr>
          <p:nvPr>
            <p:ph type="body" idx="1"/>
          </p:nvPr>
        </p:nvSpPr>
        <p:spPr>
          <a:xfrm>
            <a:off x="1097280" y="1241778"/>
            <a:ext cx="10058400" cy="4627316"/>
          </a:xfrm>
          <a:prstGeom prst="rect">
            <a:avLst/>
          </a:prstGeom>
          <a:noFill/>
          <a:ln>
            <a:noFill/>
          </a:ln>
        </p:spPr>
        <p:txBody>
          <a:bodyPr spcFirstLastPara="1" wrap="square" lIns="0" tIns="45700" rIns="0" bIns="45700" anchor="t" anchorCtr="0">
            <a:normAutofit/>
          </a:bodyPr>
          <a:lstStyle/>
          <a:p>
            <a:pPr marL="91440" lvl="0" indent="0" algn="l" rtl="0">
              <a:lnSpc>
                <a:spcPct val="90000"/>
              </a:lnSpc>
              <a:spcBef>
                <a:spcPts val="1400"/>
              </a:spcBef>
              <a:spcAft>
                <a:spcPts val="0"/>
              </a:spcAft>
              <a:buSzPts val="2000"/>
              <a:buNone/>
            </a:pPr>
            <a:endParaRPr b="1" dirty="0">
              <a:solidFill>
                <a:srgbClr val="2A4F1C"/>
              </a:solidFill>
            </a:endParaRPr>
          </a:p>
          <a:p>
            <a:pPr marL="91440" lvl="0" indent="0" algn="l" rtl="0">
              <a:lnSpc>
                <a:spcPct val="90000"/>
              </a:lnSpc>
              <a:spcBef>
                <a:spcPts val="1400"/>
              </a:spcBef>
              <a:spcAft>
                <a:spcPts val="0"/>
              </a:spcAft>
              <a:buSzPts val="2000"/>
              <a:buNone/>
            </a:pPr>
            <a:endParaRPr b="1" dirty="0">
              <a:solidFill>
                <a:schemeClr val="accent1"/>
              </a:solidFill>
            </a:endParaRPr>
          </a:p>
        </p:txBody>
      </p:sp>
      <p:sp>
        <p:nvSpPr>
          <p:cNvPr id="345" name="Google Shape;345;p47"/>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6" name="Google Shape;346;p47"/>
          <p:cNvSpPr txBox="1"/>
          <p:nvPr/>
        </p:nvSpPr>
        <p:spPr>
          <a:xfrm>
            <a:off x="0" y="3033400"/>
            <a:ext cx="1027288" cy="503333"/>
          </a:xfrm>
          <a:prstGeom prst="rect">
            <a:avLst/>
          </a:prstGeom>
          <a:noFill/>
          <a:ln>
            <a:noFill/>
          </a:ln>
        </p:spPr>
        <p:txBody>
          <a:bodyPr spcFirstLastPara="1" wrap="square" lIns="91425" tIns="91425" rIns="91425" bIns="91425" anchor="t" anchorCtr="0">
            <a:normAutofit fontScale="77500" lnSpcReduction="20000"/>
          </a:bodyPr>
          <a:lstStyle/>
          <a:p>
            <a:pPr marL="0" marR="0" lvl="0" indent="0" algn="l" rtl="0">
              <a:lnSpc>
                <a:spcPct val="100000"/>
              </a:lnSpc>
              <a:spcBef>
                <a:spcPts val="0"/>
              </a:spcBef>
              <a:spcAft>
                <a:spcPts val="0"/>
              </a:spcAft>
              <a:buClr>
                <a:srgbClr val="000000"/>
              </a:buClr>
              <a:buSzPct val="100000"/>
              <a:buFont typeface="Arial"/>
              <a:buNone/>
            </a:pPr>
            <a:r>
              <a:rPr lang="tr" sz="2800" b="1" i="0" u="none" strike="noStrike" cap="none">
                <a:solidFill>
                  <a:schemeClr val="lt1"/>
                </a:solidFill>
                <a:latin typeface="Arial"/>
                <a:ea typeface="Arial"/>
                <a:cs typeface="Arial"/>
                <a:sym typeface="Arial"/>
              </a:rPr>
              <a:t>Görev</a:t>
            </a:r>
            <a:endParaRPr sz="1400" b="0" i="0" u="none" strike="noStrike" cap="none">
              <a:solidFill>
                <a:srgbClr val="000000"/>
              </a:solidFill>
              <a:latin typeface="Arial"/>
              <a:ea typeface="Arial"/>
              <a:cs typeface="Arial"/>
              <a:sym typeface="Arial"/>
            </a:endParaRPr>
          </a:p>
        </p:txBody>
      </p:sp>
      <p:sp>
        <p:nvSpPr>
          <p:cNvPr id="349" name="Google Shape;349;p47"/>
          <p:cNvSpPr txBox="1"/>
          <p:nvPr/>
        </p:nvSpPr>
        <p:spPr>
          <a:xfrm>
            <a:off x="6296406" y="1682145"/>
            <a:ext cx="5536692" cy="2308284"/>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400"/>
              <a:buFont typeface="Noto Sans Symbols"/>
              <a:buChar char="✔"/>
            </a:pPr>
            <a:r>
              <a:rPr lang="tr" sz="2400" b="0" i="0" u="none" strike="noStrike" cap="none" dirty="0">
                <a:solidFill>
                  <a:srgbClr val="3F762A"/>
                </a:solidFill>
                <a:latin typeface="Arial"/>
                <a:ea typeface="Arial"/>
                <a:cs typeface="Arial"/>
                <a:sym typeface="Arial"/>
              </a:rPr>
              <a:t>lütfen </a:t>
            </a:r>
            <a:r>
              <a:rPr lang="tr" sz="2400" b="0" i="0" u="none" strike="noStrike" cap="none" dirty="0" err="1" smtClean="0">
                <a:solidFill>
                  <a:srgbClr val="3F762A"/>
                </a:solidFill>
                <a:latin typeface="Arial"/>
                <a:ea typeface="Arial"/>
                <a:cs typeface="Arial"/>
                <a:sym typeface="Arial"/>
              </a:rPr>
              <a:t>kontrol edin</a:t>
            </a:r>
            <a:r>
              <a:rPr lang="tr" sz="2400" b="0" i="0" u="none" strike="noStrike" cap="none" dirty="0" smtClean="0">
                <a:solidFill>
                  <a:srgbClr val="3F762A"/>
                </a:solidFill>
                <a:latin typeface="Arial"/>
                <a:ea typeface="Arial"/>
                <a:cs typeface="Arial"/>
                <a:sym typeface="Arial"/>
              </a:rPr>
              <a:t> </a:t>
            </a:r>
            <a:r>
              <a:rPr lang="tr" sz="2400" b="0" i="0" u="none" strike="noStrike" cap="none" dirty="0" err="1" smtClean="0">
                <a:solidFill>
                  <a:srgbClr val="3F762A"/>
                </a:solidFill>
                <a:latin typeface="Arial"/>
                <a:ea typeface="Arial"/>
                <a:cs typeface="Arial"/>
                <a:sym typeface="Arial"/>
              </a:rPr>
              <a:t>the</a:t>
            </a:r>
            <a:r>
              <a:rPr lang="tr" sz="2400" b="0" i="0" u="none" strike="noStrike" cap="none" dirty="0" smtClean="0">
                <a:solidFill>
                  <a:srgbClr val="3F762A"/>
                </a:solidFill>
                <a:latin typeface="Arial"/>
                <a:ea typeface="Arial"/>
                <a:cs typeface="Arial"/>
                <a:sym typeface="Arial"/>
              </a:rPr>
              <a:t> bunun </a:t>
            </a:r>
            <a:r>
              <a:rPr lang="tr" sz="2400" b="0" i="0" u="none" strike="noStrike" cap="none" dirty="0" err="1" smtClean="0">
                <a:solidFill>
                  <a:srgbClr val="3F762A"/>
                </a:solidFill>
                <a:latin typeface="Arial"/>
                <a:ea typeface="Arial"/>
                <a:cs typeface="Arial"/>
                <a:sym typeface="Arial"/>
              </a:rPr>
              <a:t>içeriği​</a:t>
            </a:r>
            <a:r>
              <a:rPr lang="tr" sz="2400" b="0" i="0" u="none" strike="noStrike" cap="none" dirty="0" smtClean="0">
                <a:solidFill>
                  <a:srgbClr val="3F762A"/>
                </a:solidFill>
                <a:latin typeface="Arial"/>
                <a:ea typeface="Arial"/>
                <a:cs typeface="Arial"/>
                <a:sym typeface="Arial"/>
              </a:rPr>
              <a:t> </a:t>
            </a:r>
            <a:r>
              <a:rPr lang="tr" sz="2400" b="0" i="0" u="none" strike="noStrike" cap="none" dirty="0" err="1" smtClean="0">
                <a:solidFill>
                  <a:srgbClr val="3F762A"/>
                </a:solidFill>
                <a:latin typeface="Arial"/>
                <a:ea typeface="Arial"/>
                <a:cs typeface="Arial"/>
                <a:sym typeface="Arial"/>
              </a:rPr>
              <a:t>İnternet sitesi </a:t>
            </a:r>
            <a:r>
              <a:rPr lang="tr" sz="2400" b="0" i="0" u="none" strike="noStrike" cap="none" dirty="0" smtClean="0">
                <a:solidFill>
                  <a:srgbClr val="3F762A"/>
                </a:solidFill>
                <a:latin typeface="Arial"/>
                <a:ea typeface="Arial"/>
                <a:cs typeface="Arial"/>
                <a:sym typeface="Arial"/>
              </a:rPr>
              <a:t>.</a:t>
            </a:r>
            <a:endParaRPr dirty="0"/>
          </a:p>
          <a:p>
            <a:pPr marL="342900" marR="0" lvl="0" indent="-342900" algn="l" rtl="0">
              <a:lnSpc>
                <a:spcPct val="100000"/>
              </a:lnSpc>
              <a:spcBef>
                <a:spcPts val="0"/>
              </a:spcBef>
              <a:spcAft>
                <a:spcPts val="0"/>
              </a:spcAft>
              <a:buClr>
                <a:srgbClr val="000000"/>
              </a:buClr>
              <a:buSzPts val="2400"/>
              <a:buFont typeface="Noto Sans Symbols"/>
              <a:buChar char="✔"/>
            </a:pPr>
            <a:r>
              <a:rPr lang="tr" sz="2400" b="0" i="0" u="none" strike="noStrike" cap="none" dirty="0">
                <a:solidFill>
                  <a:srgbClr val="3F762A"/>
                </a:solidFill>
                <a:latin typeface="Arial"/>
                <a:ea typeface="Arial"/>
                <a:cs typeface="Arial"/>
                <a:sym typeface="Arial"/>
              </a:rPr>
              <a:t>Önemli gerçekleri not alın</a:t>
            </a:r>
            <a:endParaRPr dirty="0"/>
          </a:p>
          <a:p>
            <a:pPr marL="0" marR="0" lvl="0" indent="0" algn="l" rtl="0">
              <a:lnSpc>
                <a:spcPct val="100000"/>
              </a:lnSpc>
              <a:spcBef>
                <a:spcPts val="0"/>
              </a:spcBef>
              <a:spcAft>
                <a:spcPts val="0"/>
              </a:spcAft>
              <a:buNone/>
            </a:pPr>
            <a:endParaRPr sz="2400" b="0" i="0" u="none" strike="noStrike" cap="none" dirty="0">
              <a:solidFill>
                <a:srgbClr val="3F762A"/>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Noto Sans Symbols"/>
              <a:buChar char="✔"/>
            </a:pPr>
            <a:r>
              <a:rPr lang="tr" sz="2400" b="1" i="0" u="none" strike="noStrike" cap="none" dirty="0" smtClean="0">
                <a:solidFill>
                  <a:srgbClr val="3F762A"/>
                </a:solidFill>
                <a:latin typeface="Arial"/>
                <a:ea typeface="Arial"/>
                <a:cs typeface="Arial"/>
                <a:sym typeface="Arial"/>
              </a:rPr>
              <a:t>Okuduklarınızla ilgili son değerlendirme yazısı hazırlayınız.</a:t>
            </a:r>
            <a:endParaRPr sz="2400" b="1" i="0" u="none" strike="noStrike" cap="none" dirty="0">
              <a:solidFill>
                <a:srgbClr val="000000"/>
              </a:solidFill>
              <a:latin typeface="Arial"/>
              <a:ea typeface="Arial"/>
              <a:cs typeface="Arial"/>
              <a:sym typeface="Arial"/>
            </a:endParaRPr>
          </a:p>
        </p:txBody>
      </p:sp>
      <p:sp>
        <p:nvSpPr>
          <p:cNvPr id="350" name="Google Shape;350;p47"/>
          <p:cNvSpPr txBox="1"/>
          <p:nvPr/>
        </p:nvSpPr>
        <p:spPr>
          <a:xfrm>
            <a:off x="310612" y="418947"/>
            <a:ext cx="8028716" cy="584735"/>
          </a:xfrm>
          <a:prstGeom prst="rect">
            <a:avLst/>
          </a:prstGeom>
          <a:noFill/>
          <a:ln>
            <a:noFill/>
          </a:ln>
        </p:spPr>
        <p:txBody>
          <a:bodyPr spcFirstLastPara="1" wrap="square" lIns="91425" tIns="45700" rIns="91425" bIns="45700" anchor="t" anchorCtr="0">
            <a:spAutoFit/>
          </a:bodyPr>
          <a:lstStyle/>
          <a:p>
            <a:pPr lvl="0"/>
            <a:r>
              <a:rPr lang="tr" sz="3200" b="1" dirty="0">
                <a:solidFill>
                  <a:srgbClr val="3F762A"/>
                </a:solidFill>
              </a:rPr>
              <a:t>Çevre </a:t>
            </a:r>
            <a:r>
              <a:rPr lang="tr" sz="3200" b="1" dirty="0" smtClean="0">
                <a:solidFill>
                  <a:srgbClr val="3F762A"/>
                </a:solidFill>
              </a:rPr>
              <a:t>Eğitimi Nedir </a:t>
            </a:r>
            <a:r>
              <a:rPr lang="tr" sz="3200" b="1" dirty="0">
                <a:solidFill>
                  <a:srgbClr val="3F762A"/>
                </a:solidFill>
              </a:rPr>
              <a:t>?</a:t>
            </a:r>
            <a:endParaRPr sz="3200" b="1" i="0" u="none" strike="noStrike" cap="none" dirty="0">
              <a:solidFill>
                <a:srgbClr val="3F762A"/>
              </a:solidFill>
              <a:latin typeface="Arial"/>
              <a:ea typeface="Arial"/>
              <a:cs typeface="Arial"/>
              <a:sym typeface="Arial"/>
            </a:endParaRPr>
          </a:p>
        </p:txBody>
      </p:sp>
      <p:sp>
        <p:nvSpPr>
          <p:cNvPr id="2" name="Dikdörtgen 1"/>
          <p:cNvSpPr/>
          <p:nvPr/>
        </p:nvSpPr>
        <p:spPr>
          <a:xfrm>
            <a:off x="1332268" y="4933709"/>
            <a:ext cx="5549276" cy="286232"/>
          </a:xfrm>
          <a:prstGeom prst="rect">
            <a:avLst/>
          </a:prstGeom>
        </p:spPr>
        <p:txBody>
          <a:bodyPr wrap="none">
            <a:spAutoFit/>
          </a:bodyPr>
          <a:lstStyle/>
          <a:p>
            <a:pPr marL="91440" lvl="0" indent="-91440">
              <a:lnSpc>
                <a:spcPct val="90000"/>
              </a:lnSpc>
              <a:buSzPts val="2000"/>
              <a:buFont typeface="Arial"/>
              <a:buChar char=" "/>
            </a:pPr>
            <a:r>
              <a:rPr lang="tr" b="1" u="sng" dirty="0">
                <a:solidFill>
                  <a:schemeClr val="accent1"/>
                </a:solidFill>
              </a:rPr>
              <a:t>https://www.epa.gov/education/what-environmental-education</a:t>
            </a:r>
            <a:endParaRPr lang="en-US" b="1" dirty="0">
              <a:solidFill>
                <a:schemeClr val="accent1"/>
              </a:solidFill>
            </a:endParaRPr>
          </a:p>
        </p:txBody>
      </p:sp>
      <p:sp>
        <p:nvSpPr>
          <p:cNvPr id="3" name="Dikdörtgen 2"/>
          <p:cNvSpPr/>
          <p:nvPr/>
        </p:nvSpPr>
        <p:spPr>
          <a:xfrm>
            <a:off x="6791325" y="4267182"/>
            <a:ext cx="5400675" cy="523220"/>
          </a:xfrm>
          <a:prstGeom prst="rect">
            <a:avLst/>
          </a:prstGeom>
        </p:spPr>
        <p:txBody>
          <a:bodyPr wrap="square">
            <a:spAutoFit/>
          </a:bodyPr>
          <a:lstStyle/>
          <a:p>
            <a:r>
              <a:rPr lang="tr" dirty="0"/>
              <a:t>EPA'nın misyonu insan sağlığını ve çevreyi korumaktır.</a:t>
            </a:r>
            <a:endParaRPr lang="tr-TR" sz="1600" dirty="0"/>
          </a:p>
        </p:txBody>
      </p:sp>
      <p:pic>
        <p:nvPicPr>
          <p:cNvPr id="5" name="Resim 4"/>
          <p:cNvPicPr>
            <a:picLocks noChangeAspect="1"/>
          </p:cNvPicPr>
          <p:nvPr/>
        </p:nvPicPr>
        <p:blipFill>
          <a:blip r:embed="rId3"/>
          <a:stretch>
            <a:fillRect/>
          </a:stretch>
        </p:blipFill>
        <p:spPr>
          <a:xfrm>
            <a:off x="1085851" y="1649538"/>
            <a:ext cx="4729733" cy="2938974"/>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04774" y="753978"/>
            <a:ext cx="10058400" cy="646497"/>
          </a:xfrm>
        </p:spPr>
        <p:txBody>
          <a:bodyPr/>
          <a:lstStyle/>
          <a:p>
            <a:r>
              <a:rPr lang="tr" dirty="0"/>
              <a:t>Bu Kaynaklarla Anlayışınızı Derinleştirin!</a:t>
            </a:r>
            <a:endParaRPr lang="tr-TR" dirty="0"/>
          </a:p>
        </p:txBody>
      </p:sp>
      <p:sp>
        <p:nvSpPr>
          <p:cNvPr id="3" name="Metin Yer Tutucusu 2"/>
          <p:cNvSpPr>
            <a:spLocks noGrp="1"/>
          </p:cNvSpPr>
          <p:nvPr>
            <p:ph type="body" idx="1"/>
          </p:nvPr>
        </p:nvSpPr>
        <p:spPr/>
        <p:txBody>
          <a:bodyPr>
            <a:normAutofit fontScale="92500" lnSpcReduction="20000"/>
          </a:bodyPr>
          <a:lstStyle/>
          <a:p>
            <a:pPr marL="114300" indent="0">
              <a:buNone/>
            </a:pPr>
            <a:r>
              <a:rPr lang="tr" dirty="0"/>
              <a:t>Web siteleri:</a:t>
            </a:r>
            <a:endParaRPr lang="tr-TR" dirty="0" smtClean="0"/>
          </a:p>
          <a:p>
            <a:pPr>
              <a:buFont typeface="Arial"/>
              <a:buChar char="•"/>
            </a:pPr>
            <a:r>
              <a:rPr lang="tr" dirty="0" smtClean="0"/>
              <a:t>National </a:t>
            </a:r>
            <a:r>
              <a:rPr lang="tr" dirty="0"/>
              <a:t>Geographic Eğitimi: Hava Kirliliği 101 ( </a:t>
            </a:r>
            <a:r>
              <a:rPr lang="tr" dirty="0">
                <a:hlinkClick r:id="rId2"/>
              </a:rPr>
              <a:t>https://www.nationalgeographic.com/environment/article/air-pollution </a:t>
            </a:r>
            <a:r>
              <a:rPr lang="tr" dirty="0"/>
              <a:t>)</a:t>
            </a:r>
          </a:p>
          <a:p>
            <a:pPr>
              <a:buFont typeface="Arial"/>
              <a:buChar char="•"/>
            </a:pPr>
            <a:r>
              <a:rPr lang="tr" dirty="0"/>
              <a:t>Dünya Doğayı Koruma Vakfı: Gezegenimizi korumak ( </a:t>
            </a:r>
            <a:r>
              <a:rPr lang="tr" dirty="0">
                <a:hlinkClick r:id="rId3"/>
              </a:rPr>
              <a:t>https://www.worldwildlife.org/ </a:t>
            </a:r>
            <a:r>
              <a:rPr lang="tr" dirty="0"/>
              <a:t>)</a:t>
            </a:r>
          </a:p>
          <a:p>
            <a:pPr>
              <a:buFont typeface="Arial"/>
              <a:buChar char="•"/>
            </a:pPr>
            <a:r>
              <a:rPr lang="tr" dirty="0"/>
              <a:t>Birleşmiş Milletler Ekonomik ve Sosyal İşler Dairesi: Sürdürülebilir Orman ve Okyanus Yönetiminin Güçlendirilmesi ( </a:t>
            </a:r>
            <a:r>
              <a:rPr lang="tr" dirty="0">
                <a:hlinkClick r:id="rId4"/>
              </a:rPr>
              <a:t>https://sustainability.fb.com/blog/2021/11/01/facebooks-role-in-empowering-people-with-information-about- iklim krizi/ </a:t>
            </a:r>
            <a:r>
              <a:rPr lang="tr" dirty="0"/>
              <a:t>)</a:t>
            </a:r>
          </a:p>
          <a:p>
            <a:pPr>
              <a:buFont typeface="Arial"/>
              <a:buChar char="•"/>
            </a:pPr>
            <a:r>
              <a:rPr lang="tr" dirty="0"/>
              <a:t>Çevre Koruma Ajansı: Çevre Eğitimi Nedir? ( </a:t>
            </a:r>
            <a:r>
              <a:rPr lang="tr" dirty="0">
                <a:hlinkClick r:id="rId5"/>
              </a:rPr>
              <a:t>https://www.epa.gov/education </a:t>
            </a:r>
            <a:r>
              <a:rPr lang="tr" dirty="0"/>
              <a:t>)</a:t>
            </a:r>
          </a:p>
          <a:p>
            <a:endParaRPr lang="tr-TR" dirty="0"/>
          </a:p>
        </p:txBody>
      </p:sp>
      <p:sp>
        <p:nvSpPr>
          <p:cNvPr id="4" name="Metin Yer Tutucusu 3"/>
          <p:cNvSpPr>
            <a:spLocks noGrp="1"/>
          </p:cNvSpPr>
          <p:nvPr>
            <p:ph type="body" idx="2"/>
          </p:nvPr>
        </p:nvSpPr>
        <p:spPr/>
        <p:txBody>
          <a:bodyPr/>
          <a:lstStyle/>
          <a:p>
            <a:pPr marL="114300" indent="0">
              <a:buNone/>
            </a:pPr>
            <a:r>
              <a:rPr lang="tr" dirty="0"/>
              <a:t>Videolar </a:t>
            </a:r>
            <a:r>
              <a:rPr lang="tr" dirty="0" smtClean="0"/>
              <a:t>:</a:t>
            </a:r>
            <a:endParaRPr lang="tr-TR" dirty="0" smtClean="0"/>
          </a:p>
          <a:p>
            <a:pPr>
              <a:buFont typeface="Arial"/>
              <a:buChar char="•"/>
            </a:pPr>
            <a:r>
              <a:rPr lang="tr" dirty="0" smtClean="0"/>
              <a:t> </a:t>
            </a:r>
            <a:r>
              <a:rPr lang="tr" dirty="0"/>
              <a:t>Çevrenin Korunmasında Bireylerin Rolü ( </a:t>
            </a:r>
            <a:r>
              <a:rPr lang="tr" dirty="0">
                <a:hlinkClick r:id="rId6"/>
              </a:rPr>
              <a:t>https://study.com/academy/lesson/video/protecting-living-things-the-environment-lesson-for-kids.html </a:t>
            </a:r>
            <a:r>
              <a:rPr lang="tr" dirty="0"/>
              <a:t>)</a:t>
            </a:r>
          </a:p>
          <a:p>
            <a:pPr>
              <a:buFont typeface="Arial"/>
              <a:buChar char="•"/>
            </a:pPr>
            <a:r>
              <a:rPr lang="tr" dirty="0"/>
              <a:t>Greenpeace AB ( </a:t>
            </a:r>
            <a:r>
              <a:rPr lang="tr" dirty="0">
                <a:hlinkClick r:id="rId7"/>
              </a:rPr>
              <a:t>https://www.greenpeace.org/eu-unit/ </a:t>
            </a:r>
            <a:r>
              <a:rPr lang="tr" dirty="0"/>
              <a:t>)</a:t>
            </a:r>
          </a:p>
          <a:p>
            <a:pPr>
              <a:buFont typeface="Arial"/>
              <a:buChar char="•"/>
            </a:pPr>
            <a:r>
              <a:rPr lang="tr" dirty="0"/>
              <a:t>Ulusal Çevre Koruma, Romanya ( </a:t>
            </a:r>
            <a:r>
              <a:rPr lang="tr" dirty="0">
                <a:hlinkClick r:id="rId8"/>
              </a:rPr>
              <a:t>https://www.cleanenergywire.org/experts/national-environmental-guard-gnm-romania </a:t>
            </a:r>
            <a:r>
              <a:rPr lang="tr" dirty="0"/>
              <a:t>)</a:t>
            </a:r>
          </a:p>
          <a:p>
            <a:endParaRPr lang="tr-TR" dirty="0"/>
          </a:p>
        </p:txBody>
      </p:sp>
    </p:spTree>
    <p:extLst>
      <p:ext uri="{BB962C8B-B14F-4D97-AF65-F5344CB8AC3E}">
        <p14:creationId xmlns:p14="http://schemas.microsoft.com/office/powerpoint/2010/main" val="41333618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54"/>
          <p:cNvSpPr txBox="1">
            <a:spLocks noGrp="1"/>
          </p:cNvSpPr>
          <p:nvPr>
            <p:ph type="ctrTitle"/>
          </p:nvPr>
        </p:nvSpPr>
        <p:spPr>
          <a:xfrm>
            <a:off x="920817" y="2972164"/>
            <a:ext cx="10058400" cy="1304821"/>
          </a:xfrm>
          <a:prstGeom prst="rect">
            <a:avLst/>
          </a:prstGeom>
          <a:noFill/>
          <a:ln>
            <a:noFill/>
          </a:ln>
        </p:spPr>
        <p:txBody>
          <a:bodyPr spcFirstLastPara="1" wrap="square" lIns="121900" tIns="121900" rIns="121900" bIns="121900" anchor="b" anchorCtr="0">
            <a:noAutofit/>
          </a:bodyPr>
          <a:lstStyle/>
          <a:p>
            <a:pPr marL="0" lvl="0" indent="0" algn="l" rtl="0">
              <a:lnSpc>
                <a:spcPct val="85000"/>
              </a:lnSpc>
              <a:spcBef>
                <a:spcPts val="0"/>
              </a:spcBef>
              <a:spcAft>
                <a:spcPts val="0"/>
              </a:spcAft>
              <a:buClr>
                <a:srgbClr val="3F762A"/>
              </a:buClr>
              <a:buSzPts val="4800"/>
              <a:buFont typeface="Calibri"/>
              <a:buNone/>
            </a:pPr>
            <a:r>
              <a:rPr lang="tr" dirty="0">
                <a:solidFill>
                  <a:srgbClr val="FFFF00"/>
                </a:solidFill>
              </a:rPr>
              <a:t> </a:t>
            </a:r>
            <a:r>
              <a:rPr lang="en-US" dirty="0">
                <a:solidFill>
                  <a:srgbClr val="FFFF00"/>
                </a:solidFill>
              </a:rPr>
              <a:t/>
            </a:r>
            <a:br>
              <a:rPr lang="en-US" dirty="0">
                <a:solidFill>
                  <a:srgbClr val="FFFF00"/>
                </a:solidFill>
              </a:rPr>
            </a:br>
            <a:r>
              <a:rPr lang="tr" sz="5400" dirty="0" smtClean="0">
                <a:solidFill>
                  <a:srgbClr val="3F762A"/>
                </a:solidFill>
              </a:rPr>
              <a:t>Kendini Değerlendir!</a:t>
            </a:r>
            <a:endParaRPr sz="5400" b="1" dirty="0">
              <a:solidFill>
                <a:srgbClr val="3F762A"/>
              </a:solidFill>
            </a:endParaRPr>
          </a:p>
        </p:txBody>
      </p:sp>
      <p:cxnSp>
        <p:nvCxnSpPr>
          <p:cNvPr id="430" name="Google Shape;430;p54"/>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431" name="Google Shape;431;p54"/>
          <p:cNvPicPr preferRelativeResize="0"/>
          <p:nvPr/>
        </p:nvPicPr>
        <p:blipFill rotWithShape="1">
          <a:blip r:embed="rId3">
            <a:alphaModFix/>
          </a:blip>
          <a:srcRect/>
          <a:stretch/>
        </p:blipFill>
        <p:spPr>
          <a:xfrm>
            <a:off x="10963124" y="176911"/>
            <a:ext cx="1064381" cy="163551"/>
          </a:xfrm>
          <a:prstGeom prst="rect">
            <a:avLst/>
          </a:prstGeom>
          <a:noFill/>
          <a:ln>
            <a:noFill/>
          </a:ln>
        </p:spPr>
      </p:pic>
      <p:sp>
        <p:nvSpPr>
          <p:cNvPr id="432" name="Google Shape;432;p54"/>
          <p:cNvSpPr txBox="1"/>
          <p:nvPr/>
        </p:nvSpPr>
        <p:spPr>
          <a:xfrm>
            <a:off x="1097280" y="585533"/>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tr" sz="3200" b="1" i="0" u="none" strike="noStrike" cap="none">
                <a:solidFill>
                  <a:srgbClr val="3F3F3F"/>
                </a:solidFill>
                <a:latin typeface="Calibri"/>
                <a:ea typeface="Calibri"/>
                <a:cs typeface="Calibri"/>
                <a:sym typeface="Calibri"/>
              </a:rPr>
              <a:t>04</a:t>
            </a:r>
            <a:endParaRPr sz="1400" b="0" i="0" u="none" strike="noStrike" cap="none">
              <a:solidFill>
                <a:srgbClr val="000000"/>
              </a:solidFill>
              <a:latin typeface="Arial"/>
              <a:ea typeface="Arial"/>
              <a:cs typeface="Arial"/>
              <a:sym typeface="Arial"/>
            </a:endParaRPr>
          </a:p>
        </p:txBody>
      </p:sp>
      <p:sp>
        <p:nvSpPr>
          <p:cNvPr id="433" name="Google Shape;433;p54"/>
          <p:cNvSpPr txBox="1"/>
          <p:nvPr/>
        </p:nvSpPr>
        <p:spPr>
          <a:xfrm>
            <a:off x="1097280" y="4621497"/>
            <a:ext cx="9865844" cy="495753"/>
          </a:xfrm>
          <a:prstGeom prst="rect">
            <a:avLst/>
          </a:prstGeom>
          <a:noFill/>
          <a:ln>
            <a:noFill/>
          </a:ln>
        </p:spPr>
        <p:txBody>
          <a:bodyPr spcFirstLastPara="1" wrap="square" lIns="91425" tIns="45700" rIns="91425" bIns="45700" anchor="b" anchorCtr="0">
            <a:normAutofit fontScale="85000" lnSpcReduction="20000"/>
          </a:bodyPr>
          <a:lstStyle/>
          <a:p>
            <a:pPr lvl="0">
              <a:lnSpc>
                <a:spcPct val="85000"/>
              </a:lnSpc>
              <a:buClr>
                <a:srgbClr val="004B3A"/>
              </a:buClr>
              <a:buSzPts val="3200"/>
            </a:pPr>
            <a:r>
              <a:rPr lang="tr" sz="2400" b="1" dirty="0">
                <a:solidFill>
                  <a:srgbClr val="595959"/>
                </a:solidFill>
                <a:latin typeface="Calibri"/>
                <a:ea typeface="Calibri"/>
                <a:cs typeface="Calibri"/>
                <a:sym typeface="Calibri"/>
              </a:rPr>
              <a:t>İnsanların Çevre Sorunlarını Önlemeye veya Çözmeye Yardımcı Olmak Üzere Tasarlanan Yasaları Desteklemek veya Güçlendirmek İçin Kullandığı Çevresel Faaliyetler</a:t>
            </a:r>
            <a:endParaRPr sz="2400" b="1" i="0" u="none" strike="noStrike" cap="none" dirty="0">
              <a:solidFill>
                <a:srgbClr val="262626"/>
              </a:solidFill>
              <a:latin typeface="Calibri"/>
              <a:ea typeface="Calibri"/>
              <a:cs typeface="Calibri"/>
              <a:sym typeface="Calibri"/>
            </a:endParaRPr>
          </a:p>
        </p:txBody>
      </p:sp>
      <p:pic>
        <p:nvPicPr>
          <p:cNvPr id="434" name="Google Shape;434;p54" descr="Ein Bild, das Grafiken, Grafikdesign, Symbol, Screenshot enthält.&#10;&#10;Automatisch generierte Beschreibung"/>
          <p:cNvPicPr preferRelativeResize="0"/>
          <p:nvPr/>
        </p:nvPicPr>
        <p:blipFill rotWithShape="1">
          <a:blip r:embed="rId4">
            <a:alphaModFix/>
          </a:blip>
          <a:srcRect l="12884" t="13467" r="17303" b="17867"/>
          <a:stretch/>
        </p:blipFill>
        <p:spPr>
          <a:xfrm>
            <a:off x="7200201" y="1720616"/>
            <a:ext cx="3762924" cy="259078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2" name="Google Shape;462;p56"/>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3" name="Google Shape;463;p56"/>
          <p:cNvSpPr txBox="1"/>
          <p:nvPr/>
        </p:nvSpPr>
        <p:spPr>
          <a:xfrm>
            <a:off x="-1" y="2931122"/>
            <a:ext cx="1003554"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tr" sz="2000" b="1" i="0" u="none" strike="noStrike" cap="none">
                <a:solidFill>
                  <a:schemeClr val="lt1"/>
                </a:solidFill>
                <a:latin typeface="Arial"/>
                <a:ea typeface="Arial"/>
                <a:cs typeface="Arial"/>
                <a:sym typeface="Arial"/>
              </a:rPr>
              <a:t>öz</a:t>
            </a:r>
            <a:endParaRPr/>
          </a:p>
          <a:p>
            <a:pPr marL="0" marR="0" lvl="0" indent="0" algn="ctr" rtl="0">
              <a:lnSpc>
                <a:spcPct val="100000"/>
              </a:lnSpc>
              <a:spcBef>
                <a:spcPts val="0"/>
              </a:spcBef>
              <a:spcAft>
                <a:spcPts val="0"/>
              </a:spcAft>
              <a:buClr>
                <a:srgbClr val="000000"/>
              </a:buClr>
              <a:buSzPts val="2000"/>
              <a:buFont typeface="Arial"/>
              <a:buNone/>
            </a:pPr>
            <a:r>
              <a:rPr lang="tr" sz="2000" b="1" i="0" u="none" strike="noStrike" cap="none">
                <a:solidFill>
                  <a:schemeClr val="lt1"/>
                </a:solidFill>
                <a:latin typeface="Arial"/>
                <a:ea typeface="Arial"/>
                <a:cs typeface="Arial"/>
                <a:sym typeface="Arial"/>
              </a:rPr>
              <a:t>Kontrol etmek</a:t>
            </a:r>
            <a:endParaRPr sz="1050" b="0" i="0" u="none" strike="noStrike" cap="none">
              <a:solidFill>
                <a:srgbClr val="000000"/>
              </a:solidFill>
              <a:latin typeface="Arial"/>
              <a:ea typeface="Arial"/>
              <a:cs typeface="Arial"/>
              <a:sym typeface="Arial"/>
            </a:endParaRPr>
          </a:p>
        </p:txBody>
      </p:sp>
      <p:sp>
        <p:nvSpPr>
          <p:cNvPr id="464" name="Google Shape;464;p56"/>
          <p:cNvSpPr txBox="1"/>
          <p:nvPr/>
        </p:nvSpPr>
        <p:spPr>
          <a:xfrm>
            <a:off x="332985" y="562056"/>
            <a:ext cx="10155183" cy="584735"/>
          </a:xfrm>
          <a:prstGeom prst="rect">
            <a:avLst/>
          </a:prstGeom>
          <a:noFill/>
          <a:ln>
            <a:noFill/>
          </a:ln>
        </p:spPr>
        <p:txBody>
          <a:bodyPr spcFirstLastPara="1" wrap="square" lIns="91425" tIns="45700" rIns="91425" bIns="45700" anchor="t" anchorCtr="0">
            <a:spAutoFit/>
          </a:bodyPr>
          <a:lstStyle/>
          <a:p>
            <a:pPr lvl="0"/>
            <a:r>
              <a:rPr lang="tr-TR" sz="1600" b="1" dirty="0">
                <a:solidFill>
                  <a:srgbClr val="0D0D0D"/>
                </a:solidFill>
                <a:latin typeface="Söhne"/>
              </a:rPr>
              <a:t>Burada kendi kendine kontrol için görevler yazabilirsiniz </a:t>
            </a:r>
            <a:endParaRPr lang="tr-TR" sz="1600" b="1" dirty="0" smtClean="0">
              <a:solidFill>
                <a:srgbClr val="0D0D0D"/>
              </a:solidFill>
              <a:latin typeface="Söhne"/>
            </a:endParaRPr>
          </a:p>
          <a:p>
            <a:pPr lvl="0"/>
            <a:r>
              <a:rPr lang="tr-TR" sz="1600" b="1" dirty="0" smtClean="0">
                <a:solidFill>
                  <a:srgbClr val="0D0D0D"/>
                </a:solidFill>
                <a:latin typeface="Söhne"/>
              </a:rPr>
              <a:t>Kısa </a:t>
            </a:r>
            <a:r>
              <a:rPr lang="tr-TR" sz="1600" b="1" dirty="0">
                <a:solidFill>
                  <a:srgbClr val="0D0D0D"/>
                </a:solidFill>
                <a:latin typeface="Söhne"/>
              </a:rPr>
              <a:t>Cevaplı Deneme (Odak: Analiz ve Uygulama)</a:t>
            </a:r>
            <a:endParaRPr lang="en-US" sz="1600" b="0" i="0" dirty="0">
              <a:solidFill>
                <a:srgbClr val="0D0D0D"/>
              </a:solidFill>
              <a:effectLst/>
              <a:latin typeface="Söhne"/>
            </a:endParaRPr>
          </a:p>
        </p:txBody>
      </p:sp>
      <p:sp>
        <p:nvSpPr>
          <p:cNvPr id="2" name="Dikdörtgen 1"/>
          <p:cNvSpPr/>
          <p:nvPr/>
        </p:nvSpPr>
        <p:spPr>
          <a:xfrm>
            <a:off x="1274063" y="1506074"/>
            <a:ext cx="9008925" cy="3416320"/>
          </a:xfrm>
          <a:prstGeom prst="rect">
            <a:avLst/>
          </a:prstGeom>
        </p:spPr>
        <p:txBody>
          <a:bodyPr wrap="square">
            <a:spAutoFit/>
          </a:bodyPr>
          <a:lstStyle/>
          <a:p>
            <a:r>
              <a:rPr lang="tr" sz="2400" dirty="0" smtClean="0"/>
              <a:t>Bu </a:t>
            </a:r>
            <a:r>
              <a:rPr lang="tr" sz="2400" dirty="0"/>
              <a:t>makale, öğrencilerin bilgilerini analiz etme ve belirli bir senaryoya uygulama becerilerini değerlendirir</a:t>
            </a:r>
            <a:r>
              <a:rPr lang="tr" sz="2400" dirty="0" smtClean="0"/>
              <a:t>.</a:t>
            </a:r>
          </a:p>
          <a:p>
            <a:endParaRPr lang="tr" sz="2400" dirty="0"/>
          </a:p>
          <a:p>
            <a:r>
              <a:rPr lang="tr" sz="2400" b="1" dirty="0"/>
              <a:t>Soru:</a:t>
            </a:r>
            <a:endParaRPr lang="en-US" sz="2400" dirty="0"/>
          </a:p>
          <a:p>
            <a:r>
              <a:rPr lang="tr" sz="2400" dirty="0"/>
              <a:t>Avrupa Birliği, üye devletlerde tarımsal kaynaklardan kaynaklanan su kirliliğini ele alma konusunda zorluklarla karşı karşıyadır. Tarımsal su kirliliğini önlemek ve azaltmak için AB'nin uygulayabileceği iki spesifik önlemi tartışın. Her önlemin potansiyel faydalarını ve dezavantajlarını açıklayın.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cxnSp>
        <p:nvCxnSpPr>
          <p:cNvPr id="461" name="Google Shape;461;p56"/>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sp>
        <p:nvSpPr>
          <p:cNvPr id="462" name="Google Shape;462;p56"/>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3" name="Google Shape;463;p56"/>
          <p:cNvSpPr txBox="1"/>
          <p:nvPr/>
        </p:nvSpPr>
        <p:spPr>
          <a:xfrm>
            <a:off x="-1" y="2931122"/>
            <a:ext cx="1003554" cy="73862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tr" b="1" dirty="0" smtClean="0">
                <a:solidFill>
                  <a:schemeClr val="lt1"/>
                </a:solidFill>
              </a:rPr>
              <a:t>Öz-değerlendirme</a:t>
            </a:r>
            <a:endParaRPr sz="1050" dirty="0"/>
          </a:p>
        </p:txBody>
      </p:sp>
      <p:sp>
        <p:nvSpPr>
          <p:cNvPr id="464" name="Google Shape;464;p56"/>
          <p:cNvSpPr txBox="1"/>
          <p:nvPr/>
        </p:nvSpPr>
        <p:spPr>
          <a:xfrm>
            <a:off x="506721" y="552912"/>
            <a:ext cx="10155183" cy="584735"/>
          </a:xfrm>
          <a:prstGeom prst="rect">
            <a:avLst/>
          </a:prstGeom>
          <a:noFill/>
          <a:ln>
            <a:noFill/>
          </a:ln>
        </p:spPr>
        <p:txBody>
          <a:bodyPr spcFirstLastPara="1" wrap="square" lIns="91425" tIns="45700" rIns="91425" bIns="45700" anchor="t" anchorCtr="0">
            <a:spAutoFit/>
          </a:bodyPr>
          <a:lstStyle/>
          <a:p>
            <a:pPr lvl="0"/>
            <a:r>
              <a:rPr lang="tr-TR" sz="1600" b="1" dirty="0">
                <a:solidFill>
                  <a:srgbClr val="0D0D0D"/>
                </a:solidFill>
                <a:latin typeface="Söhne"/>
              </a:rPr>
              <a:t>Burada kendi kendini </a:t>
            </a:r>
            <a:r>
              <a:rPr lang="tr-TR" sz="1600" b="1" dirty="0" smtClean="0">
                <a:solidFill>
                  <a:srgbClr val="0D0D0D"/>
                </a:solidFill>
                <a:latin typeface="Söhne"/>
              </a:rPr>
              <a:t>değerlendirebilirsin.</a:t>
            </a:r>
          </a:p>
          <a:p>
            <a:pPr lvl="0"/>
            <a:r>
              <a:rPr lang="tr-TR" sz="1600" b="1" dirty="0" smtClean="0">
                <a:solidFill>
                  <a:srgbClr val="0D0D0D"/>
                </a:solidFill>
                <a:latin typeface="Söhne"/>
              </a:rPr>
              <a:t>Çoktan </a:t>
            </a:r>
            <a:r>
              <a:rPr lang="tr-TR" sz="1600" b="1" dirty="0">
                <a:solidFill>
                  <a:srgbClr val="0D0D0D"/>
                </a:solidFill>
                <a:latin typeface="Söhne"/>
              </a:rPr>
              <a:t>Seçmeli Sınav için görevler yazabilirsiniz (Odak: Bilgi ve Kavrama</a:t>
            </a:r>
            <a:r>
              <a:rPr lang="tr-TR" sz="1600" b="1" dirty="0" smtClean="0">
                <a:solidFill>
                  <a:srgbClr val="0D0D0D"/>
                </a:solidFill>
                <a:latin typeface="Söhne"/>
              </a:rPr>
              <a:t>)</a:t>
            </a:r>
            <a:endParaRPr lang="en-US" sz="1600" b="0" i="0" dirty="0">
              <a:solidFill>
                <a:srgbClr val="0D0D0D"/>
              </a:solidFill>
              <a:effectLst/>
              <a:latin typeface="Söhne"/>
            </a:endParaRPr>
          </a:p>
        </p:txBody>
      </p:sp>
      <p:sp>
        <p:nvSpPr>
          <p:cNvPr id="3" name="Rectangle 1"/>
          <p:cNvSpPr>
            <a:spLocks noChangeArrowheads="1"/>
          </p:cNvSpPr>
          <p:nvPr/>
        </p:nvSpPr>
        <p:spPr bwMode="auto">
          <a:xfrm>
            <a:off x="1053205" y="1330743"/>
            <a:ext cx="9533461"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tr" altLang="tr-TR" sz="1800" b="0" i="0" u="none" strike="noStrike" cap="none" normalizeH="0" baseline="0" dirty="0" smtClean="0">
                <a:ln>
                  <a:noFill/>
                </a:ln>
                <a:solidFill>
                  <a:schemeClr val="tx1"/>
                </a:solidFill>
                <a:effectLst/>
                <a:latin typeface="Arial" panose="020B0604020202020204" pitchFamily="34" charset="0"/>
              </a:rPr>
              <a:t>Aşağıdakilerden hangisi AB çevre politikasının temel ilkelerinden biri </a:t>
            </a:r>
            <a:r>
              <a:rPr kumimoji="0" lang="tr" altLang="tr-TR" sz="1800" b="1" i="0" u="none" strike="noStrike" cap="none" normalizeH="0" baseline="0" dirty="0" smtClean="0">
                <a:ln>
                  <a:noFill/>
                </a:ln>
                <a:solidFill>
                  <a:schemeClr val="tx1"/>
                </a:solidFill>
                <a:effectLst/>
                <a:latin typeface="Arial" panose="020B0604020202020204" pitchFamily="34" charset="0"/>
              </a:rPr>
              <a:t>DEĞİLDİR ?</a:t>
            </a:r>
          </a:p>
          <a:p>
            <a:pPr marR="0" lvl="0" algn="l" defTabSz="914400" rtl="0" eaLnBrk="0" fontAlgn="base" latinLnBrk="0" hangingPunct="0">
              <a:lnSpc>
                <a:spcPct val="100000"/>
              </a:lnSpc>
              <a:spcBef>
                <a:spcPct val="0"/>
              </a:spcBef>
              <a:spcAft>
                <a:spcPct val="0"/>
              </a:spcAft>
              <a:buClrTx/>
              <a:buSzTx/>
              <a:tabLst/>
            </a:pPr>
            <a:r>
              <a:rPr lang="tr" altLang="tr-TR" sz="1800" dirty="0" smtClean="0">
                <a:solidFill>
                  <a:schemeClr val="tx1"/>
                </a:solidFill>
                <a:latin typeface="Arial" panose="020B0604020202020204" pitchFamily="34" charset="0"/>
              </a:rPr>
              <a:t>  </a:t>
            </a:r>
            <a:r>
              <a:rPr kumimoji="0" lang="tr" altLang="tr-TR" sz="1800" b="0" i="0" u="none" strike="noStrike" cap="none" normalizeH="0" baseline="0" dirty="0" smtClean="0">
                <a:ln>
                  <a:noFill/>
                </a:ln>
                <a:solidFill>
                  <a:schemeClr val="tx1"/>
                </a:solidFill>
                <a:effectLst/>
                <a:latin typeface="Arial" panose="020B0604020202020204" pitchFamily="34" charset="0"/>
              </a:rPr>
              <a:t>a)Sürdürülebilir kalkınma b) İhtiyatlılık ilkesi</a:t>
            </a:r>
          </a:p>
          <a:p>
            <a:pPr marR="0" lvl="0" algn="l" defTabSz="914400" rtl="0" eaLnBrk="0" fontAlgn="base" latinLnBrk="0" hangingPunct="0">
              <a:lnSpc>
                <a:spcPct val="100000"/>
              </a:lnSpc>
              <a:spcBef>
                <a:spcPct val="0"/>
              </a:spcBef>
              <a:spcAft>
                <a:spcPct val="0"/>
              </a:spcAft>
              <a:buClrTx/>
              <a:buSzTx/>
              <a:tabLst/>
            </a:pPr>
            <a:r>
              <a:rPr lang="tr" altLang="tr-TR" sz="1800" dirty="0" smtClean="0">
                <a:solidFill>
                  <a:schemeClr val="tx1"/>
                </a:solidFill>
                <a:latin typeface="Arial" panose="020B0604020202020204" pitchFamily="34" charset="0"/>
              </a:rPr>
              <a:t>  </a:t>
            </a:r>
            <a:r>
              <a:rPr kumimoji="0" lang="tr" altLang="tr-TR" sz="1800" b="0" i="0" u="none" strike="noStrike" cap="none" normalizeH="0" baseline="0" dirty="0" smtClean="0">
                <a:ln>
                  <a:noFill/>
                </a:ln>
                <a:solidFill>
                  <a:schemeClr val="tx1"/>
                </a:solidFill>
                <a:effectLst/>
                <a:latin typeface="Arial" panose="020B0604020202020204" pitchFamily="34" charset="0"/>
              </a:rPr>
              <a:t>c) Ekonomik büyüme d) Kirleten öder ilkesi</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endParaRPr kumimoji="0" lang="en-GB" altLang="tr-TR" sz="1800" b="0" i="0" u="none" strike="noStrike" cap="none" normalizeH="0" baseline="0" dirty="0" smtClean="0">
              <a:ln>
                <a:noFill/>
              </a:ln>
              <a:solidFill>
                <a:schemeClr val="tx1"/>
              </a:solidFill>
              <a:effectLst/>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r>
              <a:rPr kumimoji="0" lang="tr" altLang="tr-TR" sz="1800" b="0" i="0" u="none" strike="noStrike" cap="none" normalizeH="0" baseline="0" dirty="0" smtClean="0">
                <a:ln>
                  <a:noFill/>
                </a:ln>
                <a:solidFill>
                  <a:schemeClr val="tx1"/>
                </a:solidFill>
                <a:effectLst/>
                <a:latin typeface="Arial" panose="020B0604020202020204" pitchFamily="34" charset="0"/>
              </a:rPr>
              <a:t>2. Avrupa Tek Senedi aşağıdaki konularda önemli bir rol oynamıştır:</a:t>
            </a:r>
          </a:p>
          <a:p>
            <a:pPr marR="0" lvl="0" algn="l" defTabSz="914400" rtl="0" eaLnBrk="0" fontAlgn="base" latinLnBrk="0" hangingPunct="0">
              <a:lnSpc>
                <a:spcPct val="100000"/>
              </a:lnSpc>
              <a:spcBef>
                <a:spcPct val="0"/>
              </a:spcBef>
              <a:spcAft>
                <a:spcPct val="0"/>
              </a:spcAft>
              <a:buClrTx/>
              <a:buSzTx/>
              <a:tabLst/>
            </a:pPr>
            <a:r>
              <a:rPr lang="tr" altLang="tr-TR" sz="1800" dirty="0" smtClean="0">
                <a:solidFill>
                  <a:schemeClr val="tx1"/>
                </a:solidFill>
                <a:latin typeface="Arial" panose="020B0604020202020204" pitchFamily="34" charset="0"/>
              </a:rPr>
              <a:t>a </a:t>
            </a:r>
            <a:r>
              <a:rPr kumimoji="0" lang="tr" altLang="tr-TR" sz="1800" b="0" i="0" u="none" strike="noStrike" cap="none" normalizeH="0" baseline="0" dirty="0" smtClean="0">
                <a:ln>
                  <a:noFill/>
                </a:ln>
                <a:solidFill>
                  <a:schemeClr val="tx1"/>
                </a:solidFill>
                <a:effectLst/>
                <a:latin typeface="Arial" panose="020B0604020202020204" pitchFamily="34" charset="0"/>
              </a:rPr>
              <a:t>)Avrupa Parlamentosu'nun kurulması b) Çevre alanında AB entegrasyonunun derinleştirilmesi</a:t>
            </a:r>
          </a:p>
          <a:p>
            <a:pPr marR="0" lvl="0" algn="l" defTabSz="914400" rtl="0" eaLnBrk="0" fontAlgn="base" latinLnBrk="0" hangingPunct="0">
              <a:lnSpc>
                <a:spcPct val="100000"/>
              </a:lnSpc>
              <a:spcBef>
                <a:spcPct val="0"/>
              </a:spcBef>
              <a:spcAft>
                <a:spcPct val="0"/>
              </a:spcAft>
              <a:buClrTx/>
              <a:buSzTx/>
              <a:tabLst/>
            </a:pPr>
            <a:r>
              <a:rPr kumimoji="0" lang="tr" altLang="tr-TR" sz="1800" b="0" i="0" u="none" strike="noStrike" cap="none" normalizeH="0" baseline="0" dirty="0" smtClean="0">
                <a:ln>
                  <a:noFill/>
                </a:ln>
                <a:solidFill>
                  <a:schemeClr val="tx1"/>
                </a:solidFill>
                <a:effectLst/>
                <a:latin typeface="Arial" panose="020B0604020202020204" pitchFamily="34" charset="0"/>
              </a:rPr>
              <a:t>c) Avrupa Konseyi gündeminin belirlenmesi d) AB çevre hukukunun desteklenmesi</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endParaRPr kumimoji="0" lang="en-GB" altLang="tr-TR" sz="1800" b="0" i="0" u="none" strike="noStrike" cap="none" normalizeH="0" baseline="0" dirty="0" smtClean="0">
              <a:ln>
                <a:noFill/>
              </a:ln>
              <a:solidFill>
                <a:schemeClr val="tx1"/>
              </a:solidFill>
              <a:effectLst/>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r>
              <a:rPr kumimoji="0" lang="tr" altLang="tr-TR" sz="1800" b="0" i="0" u="none" strike="noStrike" cap="none" normalizeH="0" baseline="0" dirty="0" smtClean="0">
                <a:ln>
                  <a:noFill/>
                </a:ln>
                <a:solidFill>
                  <a:schemeClr val="tx1"/>
                </a:solidFill>
                <a:effectLst/>
                <a:latin typeface="Arial" panose="020B0604020202020204" pitchFamily="34" charset="0"/>
              </a:rPr>
              <a:t>3. Çevre politikasında ulusal çıkarların müzakere edilmesinden öncelikli olarak hangi AB organı sorumludur?</a:t>
            </a:r>
            <a:endParaRPr lang="en-GB" altLang="tr-TR" sz="1800" dirty="0" smtClean="0">
              <a:solidFill>
                <a:schemeClr val="tx1"/>
              </a:solidFill>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tr" altLang="tr-TR" sz="1800" b="0" i="0" u="none" strike="noStrike" cap="none" normalizeH="0" baseline="0" dirty="0" smtClean="0">
                <a:ln>
                  <a:noFill/>
                </a:ln>
                <a:solidFill>
                  <a:schemeClr val="tx1"/>
                </a:solidFill>
                <a:effectLst/>
                <a:latin typeface="Arial" panose="020B0604020202020204" pitchFamily="34" charset="0"/>
              </a:rPr>
              <a:t>Avrupa Komisyonu</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tr" altLang="tr-TR" sz="1800" b="0" i="0" u="none" strike="noStrike" cap="none" normalizeH="0" baseline="0" dirty="0" smtClean="0">
                <a:ln>
                  <a:noFill/>
                </a:ln>
                <a:solidFill>
                  <a:schemeClr val="tx1"/>
                </a:solidFill>
                <a:effectLst/>
                <a:latin typeface="Arial" panose="020B0604020202020204" pitchFamily="34" charset="0"/>
              </a:rPr>
              <a:t>Avrupa Parlementosu</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tr" altLang="tr-TR" sz="1800" b="0" i="0" u="none" strike="noStrike" cap="none" normalizeH="0" baseline="0" dirty="0" smtClean="0">
                <a:ln>
                  <a:noFill/>
                </a:ln>
                <a:solidFill>
                  <a:schemeClr val="tx1"/>
                </a:solidFill>
                <a:effectLst/>
                <a:latin typeface="Arial" panose="020B0604020202020204" pitchFamily="34" charset="0"/>
              </a:rPr>
              <a:t>Avrupa Konseyi</a:t>
            </a: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tr" altLang="tr-TR" sz="1800" b="0" i="0" u="none" strike="noStrike" cap="none" normalizeH="0" baseline="0" dirty="0" smtClean="0">
                <a:ln>
                  <a:noFill/>
                </a:ln>
                <a:solidFill>
                  <a:schemeClr val="tx1"/>
                </a:solidFill>
                <a:effectLst/>
                <a:latin typeface="Arial" panose="020B0604020202020204" pitchFamily="34" charset="0"/>
              </a:rPr>
              <a:t>AB Adalet Divanı</a:t>
            </a:r>
          </a:p>
        </p:txBody>
      </p:sp>
    </p:spTree>
    <p:extLst>
      <p:ext uri="{BB962C8B-B14F-4D97-AF65-F5344CB8AC3E}">
        <p14:creationId xmlns:p14="http://schemas.microsoft.com/office/powerpoint/2010/main" val="4069237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95528" y="396332"/>
            <a:ext cx="10058400" cy="823740"/>
          </a:xfrm>
        </p:spPr>
        <p:txBody>
          <a:bodyPr>
            <a:noAutofit/>
          </a:bodyPr>
          <a:lstStyle/>
          <a:p>
            <a:r>
              <a:rPr lang="tr" sz="2400" dirty="0"/>
              <a:t>Grup Projesi ve Sunumu (Odak: İşbirliği ve Eleştirel Düşünme)</a:t>
            </a:r>
            <a:r>
              <a:rPr lang="en-US" sz="2400" dirty="0"/>
              <a:t/>
            </a:r>
            <a:br>
              <a:rPr lang="en-US" sz="2400" dirty="0"/>
            </a:br>
            <a:endParaRPr lang="tr-TR" sz="2400" dirty="0"/>
          </a:p>
        </p:txBody>
      </p:sp>
      <p:sp>
        <p:nvSpPr>
          <p:cNvPr id="3" name="Dikdörtgen 2"/>
          <p:cNvSpPr/>
          <p:nvPr/>
        </p:nvSpPr>
        <p:spPr>
          <a:xfrm>
            <a:off x="707136" y="1128933"/>
            <a:ext cx="6955536" cy="3323987"/>
          </a:xfrm>
          <a:prstGeom prst="rect">
            <a:avLst/>
          </a:prstGeom>
        </p:spPr>
        <p:txBody>
          <a:bodyPr wrap="square">
            <a:spAutoFit/>
          </a:bodyPr>
          <a:lstStyle/>
          <a:p>
            <a:r>
              <a:rPr lang="tr" dirty="0" smtClean="0"/>
              <a:t>Bu </a:t>
            </a:r>
            <a:r>
              <a:rPr lang="tr" dirty="0"/>
              <a:t>aktivite ekip çalışmasını, araştırmayı ve eleştirel düşünme becerilerini teşvik eder.</a:t>
            </a:r>
          </a:p>
          <a:p>
            <a:endParaRPr lang="tr" b="1" dirty="0" smtClean="0"/>
          </a:p>
          <a:p>
            <a:r>
              <a:rPr lang="tr" b="1" dirty="0" smtClean="0"/>
              <a:t>Görev</a:t>
            </a:r>
            <a:r>
              <a:rPr lang="tr" b="1" dirty="0"/>
              <a:t>:</a:t>
            </a:r>
            <a:endParaRPr lang="en-US" dirty="0"/>
          </a:p>
          <a:p>
            <a:pPr>
              <a:buFont typeface="+mj-lt"/>
              <a:buAutoNum type="arabicPeriod"/>
            </a:pPr>
            <a:r>
              <a:rPr lang="tr" dirty="0"/>
              <a:t>Öğrencileri gruplara ayırın. Her grup AB içerisinde belirli bir çevre sorununu (örn. hava kirliliği, atık yönetimi) seçecektir.</a:t>
            </a:r>
          </a:p>
          <a:p>
            <a:pPr>
              <a:buFont typeface="+mj-lt"/>
              <a:buAutoNum type="arabicPeriod"/>
            </a:pPr>
            <a:r>
              <a:rPr lang="tr" dirty="0"/>
              <a:t>Aşağıdakilere odaklanarak konuyu araştırın:</a:t>
            </a:r>
          </a:p>
          <a:p>
            <a:pPr marL="742950" lvl="1" indent="-285750">
              <a:buFont typeface="+mj-lt"/>
              <a:buAutoNum type="arabicPeriod"/>
            </a:pPr>
            <a:r>
              <a:rPr lang="tr" dirty="0"/>
              <a:t>Mevcut AB politikaları ve düzenlemeleri.</a:t>
            </a:r>
          </a:p>
          <a:p>
            <a:pPr marL="742950" lvl="1" indent="-285750">
              <a:buFont typeface="+mj-lt"/>
              <a:buAutoNum type="arabicPeriod"/>
            </a:pPr>
            <a:r>
              <a:rPr lang="tr" dirty="0"/>
              <a:t>Sorunun çözümünde bu politikaların etkinliği.</a:t>
            </a:r>
          </a:p>
          <a:p>
            <a:pPr marL="742950" lvl="1" indent="-285750">
              <a:buFont typeface="+mj-lt"/>
              <a:buAutoNum type="arabicPeriod"/>
            </a:pPr>
            <a:r>
              <a:rPr lang="tr" dirty="0"/>
              <a:t>Üye devletler veya diğer ülkeler tarafından uygulanan en iyi uygulama örnekleri.</a:t>
            </a:r>
          </a:p>
          <a:p>
            <a:pPr>
              <a:buFont typeface="+mj-lt"/>
              <a:buAutoNum type="arabicPeriod"/>
            </a:pPr>
            <a:r>
              <a:rPr lang="tr" dirty="0"/>
              <a:t>Her grup bir sunum oluşturacaktır.</a:t>
            </a:r>
          </a:p>
          <a:p>
            <a:pPr marL="742950" lvl="1" indent="-285750">
              <a:buFont typeface="+mj-lt"/>
              <a:buAutoNum type="arabicPeriod"/>
            </a:pPr>
            <a:r>
              <a:rPr lang="tr" dirty="0"/>
              <a:t>Seçilen konuyu ve etkisini tanımlar.</a:t>
            </a:r>
          </a:p>
          <a:p>
            <a:pPr marL="742950" lvl="1" indent="-285750">
              <a:buFont typeface="+mj-lt"/>
              <a:buAutoNum type="arabicPeriod"/>
            </a:pPr>
            <a:r>
              <a:rPr lang="tr" dirty="0"/>
              <a:t>Mevcut AB politikalarının güçlü ve zayıf yönlerini analiz eder.</a:t>
            </a:r>
          </a:p>
          <a:p>
            <a:pPr marL="742950" lvl="1" indent="-285750">
              <a:buFont typeface="+mj-lt"/>
              <a:buAutoNum type="arabicPeriod"/>
            </a:pPr>
            <a:r>
              <a:rPr lang="tr" dirty="0"/>
              <a:t>AB'nin konuyu ele alması için potansiyel iyileştirmeler veya yeni stratejiler önerir.</a:t>
            </a:r>
          </a:p>
        </p:txBody>
      </p:sp>
      <p:sp>
        <p:nvSpPr>
          <p:cNvPr id="4" name="Dikdörtgen 3"/>
          <p:cNvSpPr/>
          <p:nvPr/>
        </p:nvSpPr>
        <p:spPr>
          <a:xfrm>
            <a:off x="4383506" y="4421726"/>
            <a:ext cx="6096000" cy="1384995"/>
          </a:xfrm>
          <a:prstGeom prst="rect">
            <a:avLst/>
          </a:prstGeom>
        </p:spPr>
        <p:txBody>
          <a:bodyPr>
            <a:spAutoFit/>
          </a:bodyPr>
          <a:lstStyle/>
          <a:p>
            <a:r>
              <a:rPr lang="tr" b="1" dirty="0"/>
              <a:t>Sunum Değerlendirme Kriterleri:</a:t>
            </a:r>
            <a:endParaRPr lang="en-US" dirty="0"/>
          </a:p>
          <a:p>
            <a:pPr>
              <a:buFont typeface="Arial" panose="020B0604020202020204" pitchFamily="34" charset="0"/>
              <a:buChar char="•"/>
            </a:pPr>
            <a:r>
              <a:rPr lang="tr" dirty="0"/>
              <a:t>Bilgilerin Doğruluğu: (%20)</a:t>
            </a:r>
          </a:p>
          <a:p>
            <a:pPr>
              <a:buFont typeface="Arial" panose="020B0604020202020204" pitchFamily="34" charset="0"/>
              <a:buChar char="•"/>
            </a:pPr>
            <a:r>
              <a:rPr lang="tr" dirty="0"/>
              <a:t>Analiz Derinliği: (%20)</a:t>
            </a:r>
          </a:p>
          <a:p>
            <a:pPr>
              <a:buFont typeface="Arial" panose="020B0604020202020204" pitchFamily="34" charset="0"/>
              <a:buChar char="•"/>
            </a:pPr>
            <a:r>
              <a:rPr lang="tr" dirty="0"/>
              <a:t>Sunumun Netliği: (%20)</a:t>
            </a:r>
          </a:p>
          <a:p>
            <a:pPr>
              <a:buFont typeface="Arial" panose="020B0604020202020204" pitchFamily="34" charset="0"/>
              <a:buChar char="•"/>
            </a:pPr>
            <a:r>
              <a:rPr lang="tr" dirty="0"/>
              <a:t>Önerilen Çözümlerin Özgünlüğü ve Yaratıcılığı: (%20)</a:t>
            </a:r>
          </a:p>
          <a:p>
            <a:pPr>
              <a:buFont typeface="Arial" panose="020B0604020202020204" pitchFamily="34" charset="0"/>
              <a:buChar char="•"/>
            </a:pPr>
            <a:r>
              <a:rPr lang="tr" dirty="0"/>
              <a:t>Takım Çalışması ve İşbirliği: (%20)</a:t>
            </a:r>
          </a:p>
        </p:txBody>
      </p:sp>
    </p:spTree>
    <p:extLst>
      <p:ext uri="{BB962C8B-B14F-4D97-AF65-F5344CB8AC3E}">
        <p14:creationId xmlns:p14="http://schemas.microsoft.com/office/powerpoint/2010/main" val="2154610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22"/>
          <p:cNvSpPr txBox="1">
            <a:spLocks noGrp="1"/>
          </p:cNvSpPr>
          <p:nvPr>
            <p:ph type="title"/>
          </p:nvPr>
        </p:nvSpPr>
        <p:spPr>
          <a:xfrm>
            <a:off x="694074" y="0"/>
            <a:ext cx="7892065" cy="566928"/>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2A4F1C"/>
              </a:buClr>
              <a:buSzPts val="3200"/>
              <a:buFont typeface="Calibri"/>
              <a:buNone/>
            </a:pPr>
            <a:r>
              <a:rPr lang="tr" dirty="0">
                <a:solidFill>
                  <a:srgbClr val="2A4F1C"/>
                </a:solidFill>
              </a:rPr>
              <a:t>Referanslar ve Bağlantılar</a:t>
            </a:r>
            <a:endParaRPr dirty="0"/>
          </a:p>
        </p:txBody>
      </p:sp>
      <p:cxnSp>
        <p:nvCxnSpPr>
          <p:cNvPr id="502" name="Google Shape;502;p22"/>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sp>
        <p:nvSpPr>
          <p:cNvPr id="503" name="Google Shape;503;p22"/>
          <p:cNvSpPr txBox="1"/>
          <p:nvPr/>
        </p:nvSpPr>
        <p:spPr>
          <a:xfrm>
            <a:off x="269748" y="499491"/>
            <a:ext cx="11599163" cy="6846577"/>
          </a:xfrm>
          <a:prstGeom prst="rect">
            <a:avLst/>
          </a:prstGeom>
          <a:noFill/>
          <a:ln>
            <a:noFill/>
          </a:ln>
        </p:spPr>
        <p:txBody>
          <a:bodyPr spcFirstLastPara="1" wrap="square" lIns="91425" tIns="45700" rIns="91425" bIns="45700" anchor="t" anchorCtr="0">
            <a:spAutoFit/>
          </a:bodyPr>
          <a:lstStyle/>
          <a:p>
            <a:pPr marL="270510" indent="-270510" algn="just">
              <a:lnSpc>
                <a:spcPct val="107000"/>
              </a:lnSpc>
              <a:spcAft>
                <a:spcPts val="800"/>
              </a:spcAft>
            </a:pPr>
            <a:r>
              <a:rPr lang="tr" sz="700" dirty="0"/>
              <a:t>Adler, E. ve Bernstein, S. (2001). Güvenliğin inşası: Dünya ekonomisinde kültür, kurumlar ve ordular. Cornell Üniversitesi Yayınları.</a:t>
            </a:r>
          </a:p>
          <a:p>
            <a:pPr marL="270510" indent="-270510" algn="just">
              <a:lnSpc>
                <a:spcPct val="107000"/>
              </a:lnSpc>
              <a:spcAft>
                <a:spcPts val="800"/>
              </a:spcAft>
            </a:pPr>
            <a:r>
              <a:rPr lang="tr" sz="700" dirty="0" err="1"/>
              <a:t>Börzel </a:t>
            </a:r>
            <a:r>
              <a:rPr lang="tr" sz="700" dirty="0"/>
              <a:t>, T. ve </a:t>
            </a:r>
            <a:r>
              <a:rPr lang="tr" sz="700" dirty="0" err="1"/>
              <a:t>Risse </a:t>
            </a:r>
            <a:r>
              <a:rPr lang="tr" sz="700" dirty="0"/>
              <a:t>, T. (2003). Avrupalılaşma: Teori ve ampirik açıklamalar. Manchester Üniversitesi Yayınları.</a:t>
            </a:r>
          </a:p>
          <a:p>
            <a:pPr marL="270510" indent="-270510" algn="just">
              <a:lnSpc>
                <a:spcPct val="107000"/>
              </a:lnSpc>
              <a:spcAft>
                <a:spcPts val="800"/>
              </a:spcAft>
            </a:pPr>
            <a:r>
              <a:rPr lang="tr" sz="700" dirty="0"/>
              <a:t>EEAS (Avrupa Dış Eylem Servisi). (2023, 11 Mayıs). AB'nin tarihi [Europa.eu]. europa.eu</a:t>
            </a:r>
          </a:p>
          <a:p>
            <a:pPr marL="270510" indent="-270510" algn="just">
              <a:lnSpc>
                <a:spcPct val="107000"/>
              </a:lnSpc>
              <a:spcAft>
                <a:spcPts val="800"/>
              </a:spcAft>
            </a:pPr>
            <a:r>
              <a:rPr lang="tr" sz="700" dirty="0" err="1"/>
              <a:t>Euractiv </a:t>
            </a:r>
            <a:r>
              <a:rPr lang="tr" sz="700" dirty="0"/>
              <a:t>. (2023, 11 Mayıs). Çevre politikası: genel ilkeler ve temel çerçeve [Avrupa Birliği Hakkında Bilgi Notları]. europa.eu</a:t>
            </a:r>
          </a:p>
          <a:p>
            <a:pPr marL="270510" indent="-270510" algn="just">
              <a:lnSpc>
                <a:spcPct val="107000"/>
              </a:lnSpc>
              <a:spcAft>
                <a:spcPts val="800"/>
              </a:spcAft>
            </a:pPr>
            <a:r>
              <a:rPr lang="tr" sz="700" dirty="0"/>
              <a:t>Avrupa Çevre Ajansı. (2020). Avrupa'da çevre - durum ve görünüm 2020. eea.europa.eu</a:t>
            </a:r>
          </a:p>
          <a:p>
            <a:pPr marL="270510" indent="-270510" algn="just">
              <a:lnSpc>
                <a:spcPct val="107000"/>
              </a:lnSpc>
              <a:spcAft>
                <a:spcPts val="800"/>
              </a:spcAft>
            </a:pPr>
            <a:r>
              <a:rPr lang="tr" sz="700" dirty="0"/>
              <a:t>Avrupa Parlementosu. (2023, 4 Mayıs). Çevre politikası: genel ilkeler ve temel çerçeve [Avrupa Birliği Hakkında Bilgi Notları]. europa.eu</a:t>
            </a:r>
          </a:p>
          <a:p>
            <a:pPr marL="270510" indent="-270510" algn="just">
              <a:lnSpc>
                <a:spcPct val="107000"/>
              </a:lnSpc>
              <a:spcAft>
                <a:spcPts val="800"/>
              </a:spcAft>
            </a:pPr>
            <a:r>
              <a:rPr lang="tr" sz="700" dirty="0"/>
              <a:t>Avrupa Parlementosu. (2019, 28 Kasım). Avrupa Parlamentosu'nun iklim acil durumu ilan eden ve Komisyon'u bu durumu kapsamlı bir şekilde ele almaya çağıran 28 Kasım 2019 tarihli Kararı [2019/2938(RSP)]. eur-lex.europa.eu</a:t>
            </a:r>
          </a:p>
          <a:p>
            <a:pPr marL="270510" indent="-270510" algn="just">
              <a:lnSpc>
                <a:spcPct val="107000"/>
              </a:lnSpc>
              <a:spcAft>
                <a:spcPts val="800"/>
              </a:spcAft>
            </a:pPr>
            <a:r>
              <a:rPr lang="tr" sz="700" dirty="0"/>
              <a:t>Avrupa Parlementosu. (2021, 20 Haziran). İklim nötrlüğü sağlamaya yönelik çerçeveyi belirleyen ve (AB) 2018/1999 Tüzüğünde değişiklik yapan 4 Temmuz 2021 tarihli (AB) 2021/1119 sayılı Avrupa Parlamentosu ve Konsey Tüzüğü</a:t>
            </a:r>
          </a:p>
          <a:p>
            <a:pPr marL="270510" indent="-270510" algn="just">
              <a:lnSpc>
                <a:spcPct val="107000"/>
              </a:lnSpc>
              <a:spcAft>
                <a:spcPts val="800"/>
              </a:spcAft>
            </a:pPr>
            <a:r>
              <a:rPr lang="tr" sz="700" dirty="0"/>
              <a:t>Fudge, C. ve Jordan, A. (2007). Avrupa Birliği ve çevre politikası. Routledge.</a:t>
            </a:r>
          </a:p>
          <a:p>
            <a:pPr marL="270510" indent="-270510" algn="just">
              <a:lnSpc>
                <a:spcPct val="107000"/>
              </a:lnSpc>
              <a:spcAft>
                <a:spcPts val="800"/>
              </a:spcAft>
            </a:pPr>
            <a:r>
              <a:rPr lang="tr" sz="700" dirty="0"/>
              <a:t>Haas, EB (1964). Ulus-devletin ötesinde: İşlevselcilik ve uluslararası örgütlenme. Stanford Üniversitesi Yayınları.</a:t>
            </a:r>
          </a:p>
          <a:p>
            <a:pPr marL="270510" indent="-270510" algn="just">
              <a:lnSpc>
                <a:spcPct val="107000"/>
              </a:lnSpc>
              <a:spcAft>
                <a:spcPts val="800"/>
              </a:spcAft>
            </a:pPr>
            <a:r>
              <a:rPr lang="tr" sz="700" dirty="0" err="1"/>
              <a:t>Hooghe </a:t>
            </a:r>
            <a:r>
              <a:rPr lang="tr" sz="700" dirty="0"/>
              <a:t>, L. ve Marks, G. (2010). Çok düzeyli yönetişim ve Avrupa Birliği. Westview Basın.</a:t>
            </a:r>
          </a:p>
          <a:p>
            <a:pPr marL="270510" indent="-270510" algn="just">
              <a:lnSpc>
                <a:spcPct val="107000"/>
              </a:lnSpc>
              <a:spcAft>
                <a:spcPts val="800"/>
              </a:spcAft>
            </a:pPr>
            <a:r>
              <a:rPr lang="tr" sz="700" dirty="0"/>
              <a:t>Jordan, A. ve </a:t>
            </a:r>
            <a:r>
              <a:rPr lang="tr" sz="700" dirty="0" err="1"/>
              <a:t>Lensch </a:t>
            </a:r>
            <a:r>
              <a:rPr lang="tr" sz="700" dirty="0"/>
              <a:t>, H. (2010). Avrupa Birliği çevre politikasında lider mi? Çevre Politikası ve Yönetişim, 20(3), 107-123.</a:t>
            </a:r>
          </a:p>
          <a:p>
            <a:pPr marL="270510" indent="-270510" algn="just">
              <a:lnSpc>
                <a:spcPct val="107000"/>
              </a:lnSpc>
              <a:spcAft>
                <a:spcPts val="800"/>
              </a:spcAft>
            </a:pPr>
            <a:r>
              <a:rPr lang="tr" sz="700" dirty="0" err="1"/>
              <a:t>Knill </a:t>
            </a:r>
            <a:r>
              <a:rPr lang="tr" sz="700" dirty="0"/>
              <a:t>, C. ve </a:t>
            </a:r>
            <a:r>
              <a:rPr lang="tr" sz="700" dirty="0" err="1"/>
              <a:t>Lecocq </a:t>
            </a:r>
            <a:r>
              <a:rPr lang="tr" sz="700" dirty="0"/>
              <a:t>, W. (2007). Çevre politikasının Avrupalılaşması. Routledge.</a:t>
            </a:r>
          </a:p>
          <a:p>
            <a:pPr marL="270510" indent="-270510" algn="just">
              <a:lnSpc>
                <a:spcPct val="107000"/>
              </a:lnSpc>
              <a:spcAft>
                <a:spcPts val="800"/>
              </a:spcAft>
            </a:pPr>
            <a:r>
              <a:rPr lang="tr" sz="700" dirty="0" err="1"/>
              <a:t>Kratochwil </a:t>
            </a:r>
            <a:r>
              <a:rPr lang="tr" sz="700" dirty="0"/>
              <a:t>, F. (1986). Anarşinin görüntüleri: Yirmi birinci yüzyılda uluslararası ilişkiler. Princeton Üniversitesi Yayınları.</a:t>
            </a:r>
          </a:p>
          <a:p>
            <a:pPr marL="270510" indent="-270510" algn="just">
              <a:lnSpc>
                <a:spcPct val="107000"/>
              </a:lnSpc>
              <a:spcAft>
                <a:spcPts val="800"/>
              </a:spcAft>
            </a:pPr>
            <a:r>
              <a:rPr lang="tr" sz="700" dirty="0"/>
              <a:t>Lindberg, LN (1963). Avrupa siyasi topluluklarının entegrasyonu. Greenwood Yayın Grubu.</a:t>
            </a:r>
          </a:p>
          <a:p>
            <a:pPr marL="270510" indent="-270510" algn="just">
              <a:lnSpc>
                <a:spcPct val="107000"/>
              </a:lnSpc>
              <a:spcAft>
                <a:spcPts val="800"/>
              </a:spcAft>
            </a:pPr>
            <a:r>
              <a:rPr lang="tr" sz="700" dirty="0"/>
              <a:t>Mart, JG ve Olsen, JP (1989). Kurumları yeniden keşfetmek: Siyasi eylemin örgütsel temeli. Cambridge Üniversitesi Yayınları.</a:t>
            </a:r>
          </a:p>
          <a:p>
            <a:pPr marL="270510" indent="-270510" algn="just">
              <a:lnSpc>
                <a:spcPct val="107000"/>
              </a:lnSpc>
              <a:spcAft>
                <a:spcPts val="800"/>
              </a:spcAft>
            </a:pPr>
            <a:r>
              <a:rPr lang="tr" sz="700" dirty="0"/>
              <a:t>Marks, G. ve </a:t>
            </a:r>
            <a:r>
              <a:rPr lang="tr" sz="700" dirty="0" err="1"/>
              <a:t>Hooghe </a:t>
            </a:r>
            <a:r>
              <a:rPr lang="tr" sz="700" dirty="0"/>
              <a:t>, L. (2013). Çok düzeyli yönetişimin çelişkileri ve tamamlayıcılıkları. Oxford Yönetişim El Kitabı, 441-460.</a:t>
            </a:r>
          </a:p>
          <a:p>
            <a:pPr marL="270510" indent="-270510" algn="just">
              <a:lnSpc>
                <a:spcPct val="107000"/>
              </a:lnSpc>
              <a:spcAft>
                <a:spcPts val="800"/>
              </a:spcAft>
            </a:pPr>
            <a:r>
              <a:rPr lang="tr" sz="700" dirty="0" err="1"/>
              <a:t>Moravcsik </a:t>
            </a:r>
            <a:r>
              <a:rPr lang="tr" sz="700" dirty="0"/>
              <a:t>, A. (1993). Uluslararası politikada tercihler ve güç. Uluslararası Organizasyon, 47(4), 607-643.</a:t>
            </a:r>
          </a:p>
          <a:p>
            <a:pPr marL="270510" indent="-270510" algn="just">
              <a:lnSpc>
                <a:spcPct val="107000"/>
              </a:lnSpc>
              <a:spcAft>
                <a:spcPts val="800"/>
              </a:spcAft>
            </a:pPr>
            <a:r>
              <a:rPr lang="tr" sz="700" dirty="0" err="1"/>
              <a:t>Radaelli </a:t>
            </a:r>
            <a:r>
              <a:rPr lang="tr" sz="700" dirty="0"/>
              <a:t>, C. (2008). Avrupa Birliği ve çevre politikası: Aktörler, kurumlar ve süreçler. Routledge.</a:t>
            </a:r>
          </a:p>
          <a:p>
            <a:pPr marL="270510" indent="-270510" algn="just">
              <a:lnSpc>
                <a:spcPct val="107000"/>
              </a:lnSpc>
              <a:spcAft>
                <a:spcPts val="800"/>
              </a:spcAft>
            </a:pPr>
            <a:r>
              <a:rPr lang="tr" sz="700" dirty="0"/>
              <a:t>Roderick, P. ve </a:t>
            </a:r>
            <a:r>
              <a:rPr lang="tr" sz="700" dirty="0" err="1"/>
              <a:t>Wurzel </a:t>
            </a:r>
            <a:r>
              <a:rPr lang="tr" sz="700" dirty="0"/>
              <a:t>, R. (2005). Avrupa çevre politikası ve yönetimi. Routledge.</a:t>
            </a:r>
          </a:p>
          <a:p>
            <a:pPr marL="270510" indent="-270510" algn="just">
              <a:lnSpc>
                <a:spcPct val="107000"/>
              </a:lnSpc>
              <a:spcAft>
                <a:spcPts val="800"/>
              </a:spcAft>
            </a:pPr>
            <a:r>
              <a:rPr lang="tr" sz="700" dirty="0" err="1"/>
              <a:t>Selin </a:t>
            </a:r>
            <a:r>
              <a:rPr lang="tr" sz="700" dirty="0"/>
              <a:t>, H. ve </a:t>
            </a:r>
            <a:r>
              <a:rPr lang="tr" sz="700" dirty="0" err="1"/>
              <a:t>Vandeveer </a:t>
            </a:r>
            <a:r>
              <a:rPr lang="tr" sz="700" dirty="0"/>
              <a:t>, Stacy. (2015). Avrupa Birliği ve çevre yönetimi. Avrupa Birliği ve Çevre Yönetişimi. 1-166. 10.4324/9781315723624.</a:t>
            </a:r>
          </a:p>
          <a:p>
            <a:pPr marL="270510" indent="-270510" algn="just">
              <a:lnSpc>
                <a:spcPct val="107000"/>
              </a:lnSpc>
              <a:spcAft>
                <a:spcPts val="800"/>
              </a:spcAft>
            </a:pPr>
            <a:r>
              <a:rPr lang="tr" sz="700" dirty="0" err="1"/>
              <a:t>Scharpf </a:t>
            </a:r>
            <a:r>
              <a:rPr lang="tr" sz="700" dirty="0"/>
              <a:t>, FW (1988). Ortak karar tuzağı: Avrupa Topluluklarında bütçe politikası deneyimlerinden alınan dersler. Yönetişim, 1(1), 239-273.</a:t>
            </a:r>
          </a:p>
          <a:p>
            <a:pPr marL="270510" indent="-270510" algn="just">
              <a:lnSpc>
                <a:spcPct val="107000"/>
              </a:lnSpc>
              <a:spcAft>
                <a:spcPts val="800"/>
              </a:spcAft>
            </a:pPr>
            <a:r>
              <a:rPr lang="tr" sz="700" dirty="0"/>
              <a:t>Scott, WR (2008). Kurum ve kuruluşlar (3. baskı). SAGE Yayınları Ltd.</a:t>
            </a:r>
          </a:p>
          <a:p>
            <a:pPr marL="270510" indent="-270510" algn="just">
              <a:lnSpc>
                <a:spcPct val="107000"/>
              </a:lnSpc>
              <a:spcAft>
                <a:spcPts val="800"/>
              </a:spcAft>
            </a:pPr>
            <a:r>
              <a:rPr lang="tr" sz="700" dirty="0"/>
              <a:t>BM Çevre </a:t>
            </a:r>
            <a:r>
              <a:rPr lang="tr" sz="700" dirty="0" err="1"/>
              <a:t>Programı </a:t>
            </a:r>
            <a:r>
              <a:rPr lang="tr" sz="700" dirty="0"/>
              <a:t>. (1972). Stockholm Deklarasyonu. [unep.org]. https://unep.org/resources/filter/alltags=501 adresinden alındı</a:t>
            </a:r>
          </a:p>
          <a:p>
            <a:pPr marL="270510" indent="-270510" algn="just">
              <a:lnSpc>
                <a:spcPct val="107000"/>
              </a:lnSpc>
              <a:spcAft>
                <a:spcPts val="800"/>
              </a:spcAft>
            </a:pPr>
            <a:r>
              <a:rPr lang="tr" sz="700" dirty="0"/>
              <a:t>Avrupa Birliği Adalet Divanı. (1976). Vaka 43/75, </a:t>
            </a:r>
            <a:r>
              <a:rPr lang="tr" sz="700" dirty="0" err="1"/>
              <a:t>Defrenne </a:t>
            </a:r>
            <a:r>
              <a:rPr lang="tr" sz="700" dirty="0"/>
              <a:t>- Sabena [1976] ECR 431.</a:t>
            </a:r>
          </a:p>
          <a:p>
            <a:pPr marL="270510" indent="-270510" algn="just">
              <a:lnSpc>
                <a:spcPct val="107000"/>
              </a:lnSpc>
              <a:spcAft>
                <a:spcPts val="800"/>
              </a:spcAft>
            </a:pPr>
            <a:endParaRPr lang="en-US" sz="700" dirty="0" smtClean="0"/>
          </a:p>
          <a:p>
            <a:pPr marL="270510" indent="-270510" algn="just">
              <a:lnSpc>
                <a:spcPct val="107000"/>
              </a:lnSpc>
              <a:spcAft>
                <a:spcPts val="800"/>
              </a:spcAft>
            </a:pPr>
            <a:r>
              <a:rPr lang="tr" sz="700" dirty="0" smtClean="0"/>
              <a:t>.</a:t>
            </a:r>
            <a:endParaRPr lang="en-US" sz="700" dirty="0"/>
          </a:p>
          <a:p>
            <a:pPr marL="270510" indent="-270510" algn="just">
              <a:lnSpc>
                <a:spcPct val="107000"/>
              </a:lnSpc>
              <a:spcAft>
                <a:spcPts val="800"/>
              </a:spcAft>
            </a:pPr>
            <a:endParaRPr lang="en-US" sz="700" dirty="0" smtClean="0"/>
          </a:p>
          <a:p>
            <a:pPr marL="270510" indent="-270510" algn="just">
              <a:lnSpc>
                <a:spcPct val="107000"/>
              </a:lnSpc>
              <a:spcAft>
                <a:spcPts val="800"/>
              </a:spcAft>
            </a:pPr>
            <a:endParaRPr lang="tr-TR" sz="700" dirty="0" smtClean="0"/>
          </a:p>
          <a:p>
            <a:pPr marL="270510" indent="-270510" algn="just">
              <a:lnSpc>
                <a:spcPct val="107000"/>
              </a:lnSpc>
              <a:spcAft>
                <a:spcPts val="800"/>
              </a:spcAft>
            </a:pPr>
            <a:endParaRPr lang="tr-TR" sz="700" dirty="0" smtClean="0"/>
          </a:p>
          <a:p>
            <a:pPr marL="270510" indent="-270510" algn="just">
              <a:lnSpc>
                <a:spcPct val="107000"/>
              </a:lnSpc>
              <a:spcAft>
                <a:spcPts val="800"/>
              </a:spcAft>
            </a:pPr>
            <a:endParaRPr lang="en-GB" sz="7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464082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cxnSp>
        <p:nvCxnSpPr>
          <p:cNvPr id="502" name="Google Shape;502;p22"/>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sp>
        <p:nvSpPr>
          <p:cNvPr id="6" name="Google Shape;517;p23"/>
          <p:cNvSpPr/>
          <p:nvPr/>
        </p:nvSpPr>
        <p:spPr>
          <a:xfrm>
            <a:off x="1097318" y="1273187"/>
            <a:ext cx="3699271"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5234E"/>
              </a:buClr>
              <a:buSzPts val="3600"/>
              <a:buFont typeface="Noto Sans Symbols"/>
              <a:buNone/>
            </a:pPr>
            <a:r>
              <a:rPr lang="tr" sz="3600" b="1" i="0" u="none" strike="noStrike" cap="none" dirty="0" smtClean="0">
                <a:solidFill>
                  <a:srgbClr val="05234E"/>
                </a:solidFill>
                <a:latin typeface="Calibri"/>
                <a:ea typeface="Calibri"/>
                <a:cs typeface="Calibri"/>
                <a:sym typeface="Calibri"/>
              </a:rPr>
              <a:t>İrtibat</a:t>
            </a:r>
            <a:endParaRPr sz="3600" b="1" i="0" u="none" strike="noStrike" cap="none" dirty="0">
              <a:solidFill>
                <a:srgbClr val="05234E"/>
              </a:solidFill>
              <a:latin typeface="Calibri"/>
              <a:ea typeface="Calibri"/>
              <a:cs typeface="Calibri"/>
              <a:sym typeface="Calibri"/>
            </a:endParaRPr>
          </a:p>
        </p:txBody>
      </p:sp>
      <p:sp>
        <p:nvSpPr>
          <p:cNvPr id="8" name="Dikdörtgen 7"/>
          <p:cNvSpPr/>
          <p:nvPr/>
        </p:nvSpPr>
        <p:spPr>
          <a:xfrm>
            <a:off x="896422" y="2189262"/>
            <a:ext cx="3313728" cy="2246769"/>
          </a:xfrm>
          <a:prstGeom prst="rect">
            <a:avLst/>
          </a:prstGeom>
        </p:spPr>
        <p:txBody>
          <a:bodyPr wrap="none">
            <a:spAutoFit/>
          </a:bodyPr>
          <a:lstStyle/>
          <a:p>
            <a:pPr lvl="0">
              <a:buSzPts val="1600"/>
            </a:pPr>
            <a:r>
              <a:rPr lang="tr" b="1" dirty="0" smtClean="0">
                <a:solidFill>
                  <a:schemeClr val="dk1"/>
                </a:solidFill>
                <a:latin typeface="Calibri"/>
                <a:ea typeface="Calibri"/>
                <a:cs typeface="Calibri"/>
                <a:sym typeface="Calibri"/>
              </a:rPr>
              <a:t>ÇEROKİ Derneği</a:t>
            </a:r>
            <a:endParaRPr lang="tr" b="1" dirty="0" smtClean="0">
              <a:solidFill>
                <a:schemeClr val="dk1"/>
              </a:solidFill>
              <a:latin typeface="Calibri"/>
              <a:ea typeface="Calibri"/>
              <a:cs typeface="Calibri"/>
              <a:sym typeface="Calibri"/>
            </a:endParaRPr>
          </a:p>
          <a:p>
            <a:pPr lvl="0">
              <a:buSzPts val="1600"/>
            </a:pPr>
            <a:endParaRPr lang="tr-TR" b="1" dirty="0">
              <a:solidFill>
                <a:schemeClr val="dk1"/>
              </a:solidFill>
              <a:latin typeface="Calibri"/>
              <a:ea typeface="Calibri"/>
              <a:cs typeface="Calibri"/>
              <a:sym typeface="Calibri"/>
            </a:endParaRPr>
          </a:p>
          <a:p>
            <a:r>
              <a:rPr lang="tr" dirty="0"/>
              <a:t>Tol Köyü Kilise deresi Mezitli / </a:t>
            </a:r>
            <a:r>
              <a:rPr lang="tr" dirty="0" smtClean="0"/>
              <a:t>MERSİN</a:t>
            </a:r>
            <a:endParaRPr lang="tr-TR" dirty="0"/>
          </a:p>
          <a:p>
            <a:endParaRPr lang="tr-TR" b="1" dirty="0" smtClean="0"/>
          </a:p>
          <a:p>
            <a:endParaRPr lang="tr-TR" b="1" dirty="0"/>
          </a:p>
          <a:p>
            <a:r>
              <a:rPr lang="tr" b="1" dirty="0" smtClean="0"/>
              <a:t>+90 </a:t>
            </a:r>
            <a:r>
              <a:rPr lang="tr" b="1" dirty="0"/>
              <a:t>538 731 91 </a:t>
            </a:r>
            <a:r>
              <a:rPr lang="tr" b="1" dirty="0" smtClean="0"/>
              <a:t>14</a:t>
            </a:r>
          </a:p>
          <a:p>
            <a:endParaRPr lang="tr-TR" b="1" dirty="0"/>
          </a:p>
          <a:p>
            <a:r>
              <a:rPr lang="tr" dirty="0"/>
              <a:t>cerokider@gmail.com</a:t>
            </a:r>
          </a:p>
          <a:p>
            <a:endParaRPr lang="tr-TR" b="1" dirty="0"/>
          </a:p>
          <a:p>
            <a:pPr lvl="0">
              <a:buSzPts val="1600"/>
            </a:pPr>
            <a:endParaRPr lang="de-DE" b="1" dirty="0">
              <a:solidFill>
                <a:schemeClr val="dk1"/>
              </a:solidFill>
              <a:latin typeface="Calibri"/>
              <a:ea typeface="Calibri"/>
              <a:cs typeface="Calibri"/>
              <a:sym typeface="Calibri"/>
            </a:endParaRPr>
          </a:p>
        </p:txBody>
      </p:sp>
      <p:pic>
        <p:nvPicPr>
          <p:cNvPr id="9" name="Resim 8"/>
          <p:cNvPicPr/>
          <p:nvPr/>
        </p:nvPicPr>
        <p:blipFill>
          <a:blip r:embed="rId3">
            <a:extLst>
              <a:ext uri="{28A0092B-C50C-407E-A947-70E740481C1C}">
                <a14:useLocalDpi xmlns:a14="http://schemas.microsoft.com/office/drawing/2010/main" val="0"/>
              </a:ext>
            </a:extLst>
          </a:blip>
          <a:stretch>
            <a:fillRect/>
          </a:stretch>
        </p:blipFill>
        <p:spPr>
          <a:xfrm>
            <a:off x="433387" y="4779328"/>
            <a:ext cx="1547813" cy="868997"/>
          </a:xfrm>
          <a:prstGeom prst="rect">
            <a:avLst/>
          </a:prstGeom>
        </p:spPr>
      </p:pic>
    </p:spTree>
    <p:extLst>
      <p:ext uri="{BB962C8B-B14F-4D97-AF65-F5344CB8AC3E}">
        <p14:creationId xmlns:p14="http://schemas.microsoft.com/office/powerpoint/2010/main" val="1595310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1121773" y="262181"/>
            <a:ext cx="4937760" cy="736282"/>
          </a:xfrm>
        </p:spPr>
        <p:txBody>
          <a:bodyPr/>
          <a:lstStyle/>
          <a:p>
            <a:r>
              <a:rPr lang="tr" b="1" dirty="0" err="1"/>
              <a:t>Çevresel</a:t>
            </a:r>
            <a:r>
              <a:rPr lang="tr" b="1" dirty="0"/>
              <a:t> </a:t>
            </a:r>
            <a:r>
              <a:rPr lang="tr" b="1" dirty="0" err="1"/>
              <a:t>Kanun</a:t>
            </a:r>
            <a:endParaRPr lang="tr-TR" b="1" dirty="0"/>
          </a:p>
        </p:txBody>
      </p:sp>
      <p:sp>
        <p:nvSpPr>
          <p:cNvPr id="4" name="Metin Yer Tutucusu 3"/>
          <p:cNvSpPr>
            <a:spLocks noGrp="1"/>
          </p:cNvSpPr>
          <p:nvPr>
            <p:ph type="body" idx="2"/>
          </p:nvPr>
        </p:nvSpPr>
        <p:spPr>
          <a:xfrm>
            <a:off x="1064623" y="1161749"/>
            <a:ext cx="4937760" cy="3378200"/>
          </a:xfrm>
        </p:spPr>
        <p:txBody>
          <a:bodyPr/>
          <a:lstStyle/>
          <a:p>
            <a:pPr>
              <a:buFont typeface="Wingdings" pitchFamily="2" charset="2"/>
              <a:buChar char="Ø"/>
            </a:pPr>
            <a:r>
              <a:rPr lang="tr" dirty="0"/>
              <a:t>Çevre hukuku, düzenlemeler, politikalar ve kanunlardan oluşan karmaşık bir ağdır.</a:t>
            </a:r>
            <a:endParaRPr lang="tr-TR" dirty="0" smtClean="0"/>
          </a:p>
          <a:p>
            <a:pPr>
              <a:buFont typeface="Wingdings" pitchFamily="2" charset="2"/>
              <a:buChar char="Ø"/>
            </a:pPr>
            <a:r>
              <a:rPr lang="tr" dirty="0"/>
              <a:t>Hava ve su kirliliği gibi çevresel sorunları çözmek için </a:t>
            </a:r>
            <a:endParaRPr lang="tr-TR" dirty="0" smtClean="0"/>
          </a:p>
          <a:p>
            <a:pPr>
              <a:buFont typeface="Wingdings" pitchFamily="2" charset="2"/>
              <a:buChar char="Ø"/>
            </a:pPr>
            <a:r>
              <a:rPr lang="tr" dirty="0"/>
              <a:t>Mevcut ve gelecek nesiller için insan sağlığını ve çevreyi </a:t>
            </a:r>
            <a:endParaRPr lang="tr-TR" dirty="0"/>
          </a:p>
        </p:txBody>
      </p:sp>
      <p:sp>
        <p:nvSpPr>
          <p:cNvPr id="5" name="Metin Yer Tutucusu 4"/>
          <p:cNvSpPr>
            <a:spLocks noGrp="1"/>
          </p:cNvSpPr>
          <p:nvPr>
            <p:ph type="body" idx="3"/>
          </p:nvPr>
        </p:nvSpPr>
        <p:spPr>
          <a:xfrm>
            <a:off x="6217920" y="376481"/>
            <a:ext cx="4937760" cy="736282"/>
          </a:xfrm>
        </p:spPr>
        <p:txBody>
          <a:bodyPr/>
          <a:lstStyle/>
          <a:p>
            <a:r>
              <a:rPr lang="tr" b="1" dirty="0" smtClean="0"/>
              <a:t>Çevresel Kanun Nedir </a:t>
            </a:r>
            <a:r>
              <a:rPr lang="tr" b="1" dirty="0"/>
              <a:t>?</a:t>
            </a:r>
          </a:p>
        </p:txBody>
      </p:sp>
      <p:sp>
        <p:nvSpPr>
          <p:cNvPr id="6" name="Metin Yer Tutucusu 5"/>
          <p:cNvSpPr>
            <a:spLocks noGrp="1"/>
          </p:cNvSpPr>
          <p:nvPr>
            <p:ph type="body" idx="4"/>
          </p:nvPr>
        </p:nvSpPr>
        <p:spPr>
          <a:xfrm>
            <a:off x="6242413" y="1202570"/>
            <a:ext cx="4937760" cy="3378200"/>
          </a:xfrm>
        </p:spPr>
        <p:txBody>
          <a:bodyPr>
            <a:normAutofit fontScale="85000" lnSpcReduction="20000"/>
          </a:bodyPr>
          <a:lstStyle/>
          <a:p>
            <a:pPr>
              <a:buFont typeface="Wingdings" pitchFamily="2" charset="2"/>
              <a:buChar char="Ø"/>
            </a:pPr>
            <a:r>
              <a:rPr lang="tr" dirty="0"/>
              <a:t>Çevre hukuku, korumaya odaklanan çeşitli hukuki hususları kapsar:</a:t>
            </a:r>
            <a:endParaRPr lang="tr-TR" dirty="0" smtClean="0"/>
          </a:p>
          <a:p>
            <a:pPr>
              <a:buFont typeface="Wingdings" pitchFamily="2" charset="2"/>
              <a:buChar char="v"/>
            </a:pPr>
            <a:r>
              <a:rPr lang="tr" dirty="0" smtClean="0"/>
              <a:t>Doğal </a:t>
            </a:r>
            <a:r>
              <a:rPr lang="tr" dirty="0"/>
              <a:t>çevre</a:t>
            </a:r>
          </a:p>
          <a:p>
            <a:pPr>
              <a:buFont typeface="Wingdings" pitchFamily="2" charset="2"/>
              <a:buChar char="v"/>
            </a:pPr>
            <a:r>
              <a:rPr lang="tr" dirty="0"/>
              <a:t>İnsan sağlığı</a:t>
            </a:r>
          </a:p>
          <a:p>
            <a:pPr>
              <a:buFont typeface="Wingdings" pitchFamily="2" charset="2"/>
              <a:buChar char="v"/>
            </a:pPr>
            <a:r>
              <a:rPr lang="tr" dirty="0"/>
              <a:t>Doğal Kaynaklar</a:t>
            </a:r>
          </a:p>
          <a:p>
            <a:pPr>
              <a:buFont typeface="Wingdings" pitchFamily="2" charset="2"/>
              <a:buChar char="Ø"/>
            </a:pPr>
            <a:r>
              <a:rPr lang="tr" dirty="0"/>
              <a:t>Çok çeşitli sorunları ele alır: Hava ve su kalitesi</a:t>
            </a:r>
          </a:p>
          <a:p>
            <a:pPr>
              <a:buFont typeface="Wingdings" pitchFamily="2" charset="2"/>
              <a:buChar char="Ø"/>
            </a:pPr>
            <a:r>
              <a:rPr lang="tr" dirty="0"/>
              <a:t>Atık Yönetimi</a:t>
            </a:r>
          </a:p>
          <a:p>
            <a:pPr>
              <a:buFont typeface="Wingdings" pitchFamily="2" charset="2"/>
              <a:buChar char="Ø"/>
            </a:pPr>
            <a:r>
              <a:rPr lang="tr" dirty="0"/>
              <a:t>Kirlilik kontrolü</a:t>
            </a:r>
          </a:p>
          <a:p>
            <a:pPr>
              <a:buFont typeface="Wingdings" pitchFamily="2" charset="2"/>
              <a:buChar char="Ø"/>
            </a:pPr>
            <a:r>
              <a:rPr lang="tr" dirty="0"/>
              <a:t>Tehlikeli maddeler</a:t>
            </a:r>
          </a:p>
          <a:p>
            <a:pPr>
              <a:buFont typeface="Wingdings" pitchFamily="2" charset="2"/>
              <a:buChar char="Ø"/>
            </a:pPr>
            <a:r>
              <a:rPr lang="tr" dirty="0"/>
              <a:t>Nesli tükenmekte olan türlerin korunması</a:t>
            </a:r>
          </a:p>
          <a:p>
            <a:endParaRPr lang="tr-TR" dirty="0"/>
          </a:p>
        </p:txBody>
      </p:sp>
      <p:sp>
        <p:nvSpPr>
          <p:cNvPr id="7" name="AutoShape 2" descr="https://lh3.googleusercontent.com/gg/ANIJZFHnFi_0Yxok9YaBBUBJIXgHdAOo5Kld4LQZLeUM2Xrv2Jq3mA3n6p4kZAkwoZNhNibUzYQTNY_VE5WXBA23jFX47HWr_Wmd7wZbKSMWkp1_VJdbQYSWANU3WMhucC2UynWm3uMbVbofmjcJpzcQxQx3R-I8jJPjALWllR316KRiZ_BVGbpyzgYY6qh4UXhQUqEos0QQ0IrRFkXR9YeGnSAECkTU55Mu2aybTb_c2hOYGZbsk8KBRtaET1jyRLjkXp_AdqiOf4pRgJxPjYd5-Kl1lTDcPMRi8by8YL9l8v1V2rxJp2ttPjG42m6uhdg6GnbVsb7l7jt43PBa77G9tn6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 name="Dikdörtgen 1"/>
          <p:cNvSpPr/>
          <p:nvPr/>
        </p:nvSpPr>
        <p:spPr>
          <a:xfrm>
            <a:off x="762000" y="4803047"/>
            <a:ext cx="10265664" cy="738664"/>
          </a:xfrm>
          <a:prstGeom prst="rect">
            <a:avLst/>
          </a:prstGeom>
        </p:spPr>
        <p:txBody>
          <a:bodyPr wrap="square">
            <a:spAutoFit/>
          </a:bodyPr>
          <a:lstStyle/>
          <a:p>
            <a:r>
              <a:rPr lang="tr" dirty="0" smtClean="0"/>
              <a:t> </a:t>
            </a:r>
            <a:r>
              <a:rPr lang="tr" dirty="0"/>
              <a:t>Çevre hukuku, çevreyi ve insan sağlığını korumak için tasarlanmış karmaşık bir yönetmelik, politika ve kanunlar ağıdır. Hava ve su kalitesi, atık yönetimi ve kirlilik kontrolü dahil olmak üzere çok çeşitli konuları kapsar. Faaliyetlerin çevreye veya insan sağlığına zarar vermemesini sağlamak için çevre yasaları devlet kurumları tarafından uygulanır.</a:t>
            </a:r>
            <a:endParaRPr lang="tr-TR" dirty="0"/>
          </a:p>
        </p:txBody>
      </p:sp>
    </p:spTree>
    <p:extLst>
      <p:ext uri="{BB962C8B-B14F-4D97-AF65-F5344CB8AC3E}">
        <p14:creationId xmlns:p14="http://schemas.microsoft.com/office/powerpoint/2010/main" val="2780259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1121773" y="262181"/>
            <a:ext cx="4937760" cy="736282"/>
          </a:xfrm>
        </p:spPr>
        <p:txBody>
          <a:bodyPr/>
          <a:lstStyle/>
          <a:p>
            <a:r>
              <a:rPr lang="tr" b="1" dirty="0"/>
              <a:t>Çevre Hukukunun Amacı</a:t>
            </a:r>
            <a:endParaRPr lang="tr-TR" b="1" dirty="0"/>
          </a:p>
        </p:txBody>
      </p:sp>
      <p:sp>
        <p:nvSpPr>
          <p:cNvPr id="4" name="Metin Yer Tutucusu 3"/>
          <p:cNvSpPr>
            <a:spLocks noGrp="1"/>
          </p:cNvSpPr>
          <p:nvPr>
            <p:ph type="body" idx="2"/>
          </p:nvPr>
        </p:nvSpPr>
        <p:spPr>
          <a:xfrm>
            <a:off x="973183" y="942293"/>
            <a:ext cx="4937760" cy="3378200"/>
          </a:xfrm>
        </p:spPr>
        <p:txBody>
          <a:bodyPr/>
          <a:lstStyle/>
          <a:p>
            <a:pPr>
              <a:buFont typeface="Wingdings" pitchFamily="2" charset="2"/>
              <a:buChar char="Ø"/>
            </a:pPr>
            <a:r>
              <a:rPr lang="tr" dirty="0"/>
              <a:t>Çevre hukuku şunları hedeflemektedir </a:t>
            </a:r>
            <a:r>
              <a:rPr lang="tr" dirty="0" smtClean="0"/>
              <a:t>:</a:t>
            </a:r>
            <a:endParaRPr lang="tr-TR" dirty="0" smtClean="0"/>
          </a:p>
          <a:p>
            <a:pPr>
              <a:buFont typeface="Wingdings" pitchFamily="2" charset="2"/>
              <a:buChar char="v"/>
            </a:pPr>
            <a:r>
              <a:rPr lang="tr" dirty="0" smtClean="0"/>
              <a:t> </a:t>
            </a:r>
            <a:r>
              <a:rPr lang="tr" dirty="0"/>
              <a:t>İnsan sağlığını çevresel tehlikelerden ve kirlilikten koruyun.</a:t>
            </a:r>
          </a:p>
          <a:p>
            <a:pPr>
              <a:buFont typeface="Wingdings" pitchFamily="2" charset="2"/>
              <a:buChar char="v"/>
            </a:pPr>
            <a:r>
              <a:rPr lang="tr" dirty="0"/>
              <a:t>Şimdiki ve gelecek nesiller için çevreyi koruyun.</a:t>
            </a:r>
          </a:p>
          <a:p>
            <a:pPr>
              <a:buFont typeface="Wingdings" pitchFamily="2" charset="2"/>
              <a:buChar char="v"/>
            </a:pPr>
            <a:r>
              <a:rPr lang="tr" dirty="0"/>
              <a:t>Gelecek nesillerin kendi ihtiyaçlarını karşılama kabiliyetinden ödün vermeden, günümüzün ihtiyaçlarını karşılayan sürdürülebilir kalkınmayı sağlamak.</a:t>
            </a:r>
          </a:p>
        </p:txBody>
      </p:sp>
      <p:sp>
        <p:nvSpPr>
          <p:cNvPr id="5" name="Metin Yer Tutucusu 4"/>
          <p:cNvSpPr>
            <a:spLocks noGrp="1"/>
          </p:cNvSpPr>
          <p:nvPr>
            <p:ph type="body" idx="3"/>
          </p:nvPr>
        </p:nvSpPr>
        <p:spPr>
          <a:xfrm>
            <a:off x="6199632" y="230177"/>
            <a:ext cx="4937760" cy="736282"/>
          </a:xfrm>
        </p:spPr>
        <p:txBody>
          <a:bodyPr/>
          <a:lstStyle/>
          <a:p>
            <a:r>
              <a:rPr lang="tr" b="1" dirty="0"/>
              <a:t>Uluslararası </a:t>
            </a:r>
            <a:r>
              <a:rPr lang="tr" b="1" dirty="0" err="1"/>
              <a:t>Çevre</a:t>
            </a:r>
            <a:r>
              <a:rPr lang="tr" b="1" dirty="0"/>
              <a:t> </a:t>
            </a:r>
            <a:r>
              <a:rPr lang="tr" b="1" dirty="0" err="1"/>
              <a:t>Kanun</a:t>
            </a:r>
            <a:endParaRPr lang="tr-TR" b="1" dirty="0"/>
          </a:p>
        </p:txBody>
      </p:sp>
      <p:sp>
        <p:nvSpPr>
          <p:cNvPr id="6" name="Metin Yer Tutucusu 5"/>
          <p:cNvSpPr>
            <a:spLocks noGrp="1"/>
          </p:cNvSpPr>
          <p:nvPr>
            <p:ph type="body" idx="4"/>
          </p:nvPr>
        </p:nvSpPr>
        <p:spPr>
          <a:xfrm>
            <a:off x="6187549" y="909962"/>
            <a:ext cx="4937760" cy="3378200"/>
          </a:xfrm>
        </p:spPr>
        <p:txBody>
          <a:bodyPr>
            <a:normAutofit fontScale="92500"/>
          </a:bodyPr>
          <a:lstStyle/>
          <a:p>
            <a:pPr>
              <a:buFont typeface="Wingdings" pitchFamily="2" charset="2"/>
              <a:buChar char="Ø"/>
            </a:pPr>
            <a:r>
              <a:rPr lang="tr" dirty="0"/>
              <a:t>Uluslararası çevre hukuku, küresel sorunları ele alan küresel anlaşmalardan oluşur </a:t>
            </a:r>
            <a:r>
              <a:rPr lang="tr" dirty="0" smtClean="0"/>
              <a:t>:</a:t>
            </a:r>
            <a:endParaRPr lang="tr-TR" dirty="0" smtClean="0"/>
          </a:p>
          <a:p>
            <a:pPr>
              <a:buFont typeface="Wingdings" pitchFamily="2" charset="2"/>
              <a:buChar char="v"/>
            </a:pPr>
            <a:r>
              <a:rPr lang="tr" dirty="0" smtClean="0"/>
              <a:t> </a:t>
            </a:r>
            <a:r>
              <a:rPr lang="tr" dirty="0"/>
              <a:t>İklim değişikliği</a:t>
            </a:r>
          </a:p>
          <a:p>
            <a:pPr>
              <a:buFont typeface="Wingdings" pitchFamily="2" charset="2"/>
              <a:buChar char="v"/>
            </a:pPr>
            <a:r>
              <a:rPr lang="tr" dirty="0"/>
              <a:t>Ozon tabakasının incelmesi</a:t>
            </a:r>
          </a:p>
          <a:p>
            <a:pPr>
              <a:buFont typeface="Wingdings" pitchFamily="2" charset="2"/>
              <a:buChar char="v"/>
            </a:pPr>
            <a:r>
              <a:rPr lang="tr" dirty="0"/>
              <a:t>Biyoçeşitliliğin korunması</a:t>
            </a:r>
          </a:p>
          <a:p>
            <a:pPr>
              <a:buFont typeface="Wingdings" pitchFamily="2" charset="2"/>
              <a:buChar char="Ø"/>
            </a:pPr>
            <a:r>
              <a:rPr lang="tr" dirty="0"/>
              <a:t>Ülkeler arasındaki anlaşmalar ve anlaşmalar yoluyla oluşturulmuştur.</a:t>
            </a:r>
            <a:endParaRPr lang="tr-TR" dirty="0" smtClean="0"/>
          </a:p>
          <a:p>
            <a:pPr>
              <a:buFont typeface="Wingdings" pitchFamily="2" charset="2"/>
              <a:buChar char="Ø"/>
            </a:pPr>
            <a:r>
              <a:rPr lang="tr" dirty="0"/>
              <a:t>Çevrenin korunması için uluslararası işbirliğini </a:t>
            </a:r>
            <a:endParaRPr lang="tr-TR" dirty="0"/>
          </a:p>
        </p:txBody>
      </p:sp>
      <p:sp>
        <p:nvSpPr>
          <p:cNvPr id="7" name="AutoShape 2" descr="https://lh3.googleusercontent.com/gg/ANIJZFHnFi_0Yxok9YaBBUBJIXgHdAOo5Kld4LQZLeUM2Xrv2Jq3mA3n6p4kZAkwoZNhNibUzYQTNY_VE5WXBA23jFX47HWr_Wmd7wZbKSMWkp1_VJdbQYSWANU3WMhucC2UynWm3uMbVbofmjcJpzcQxQx3R-I8jJPjALWllR316KRiZ_BVGbpyzgYY6qh4UXhQUqEos0QQ0IrRFkXR9YeGnSAECkTU55Mu2aybTb_c2hOYGZbsk8KBRtaET1jyRLjkXp_AdqiOf4pRgJxPjYd5-Kl1lTDcPMRi8by8YL9l8v1V2rxJp2ttPjG42m6uhdg6GnbVsb7l7jt43PBa77G9tn6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 name="Dikdörtgen 1"/>
          <p:cNvSpPr/>
          <p:nvPr/>
        </p:nvSpPr>
        <p:spPr>
          <a:xfrm>
            <a:off x="365760" y="4455575"/>
            <a:ext cx="11448288" cy="1815882"/>
          </a:xfrm>
          <a:prstGeom prst="rect">
            <a:avLst/>
          </a:prstGeom>
        </p:spPr>
        <p:txBody>
          <a:bodyPr wrap="square">
            <a:spAutoFit/>
          </a:bodyPr>
          <a:lstStyle/>
          <a:p>
            <a:r>
              <a:rPr lang="tr" dirty="0"/>
              <a:t>Çevre hukuku, çevreyi korumaya yönelik çeşitli hukuki araçları kapsayan geniş bir alandır. Hava ve su kirliliği, atık yönetimi ve doğal kaynakların korunması gibi çevresel kaygıları ele alan düzenlemeleri, politikaları ve yasaları içerir. Devlet kurumları, faaliyetlerin çevreye veya insan sağlığına zarar vermemesini sağlamak için bu yasaları uygular </a:t>
            </a:r>
            <a:r>
              <a:rPr lang="tr" dirty="0" smtClean="0"/>
              <a:t>. </a:t>
            </a:r>
            <a:r>
              <a:rPr lang="tr" dirty="0"/>
              <a:t>Çevre hukukunun üç ana hedefi vardır: insan sağlığının korunması, çevrenin gelecek nesiller için korunması ve sürdürülebilir kalkınmanın teşvik edilmesi. Sürdürülebilir kalkınma, gelecek nesillerin kendi ihtiyaçlarını karşılayabilme kabiliyetinden ödün vermeden, günümüzün ihtiyaçlarının karşılanmasını içermektedir. Çevre hukuku bu dengenin sağlanmasında önemli bir rol oynamaktadır </a:t>
            </a:r>
            <a:r>
              <a:rPr lang="tr" dirty="0" smtClean="0"/>
              <a:t>. </a:t>
            </a:r>
          </a:p>
          <a:p>
            <a:r>
              <a:rPr lang="tr" dirty="0" smtClean="0"/>
              <a:t>Birleşmiş </a:t>
            </a:r>
            <a:r>
              <a:rPr lang="tr" dirty="0"/>
              <a:t>Milletler Çevre </a:t>
            </a:r>
            <a:r>
              <a:rPr lang="tr" dirty="0" err="1"/>
              <a:t>Programı </a:t>
            </a:r>
            <a:r>
              <a:rPr lang="tr" dirty="0"/>
              <a:t>. (2023, 18 Mayıs). Hukuk ve Sürdürülebilir Kalkınma Hedefleri. </a:t>
            </a:r>
            <a:r>
              <a:rPr lang="tr" dirty="0">
                <a:hlinkClick r:id="rId2"/>
              </a:rPr>
              <a:t>https://www.unep.org/explore-topics/sustainable-development-goals</a:t>
            </a:r>
            <a:endParaRPr lang="tr-TR" dirty="0"/>
          </a:p>
        </p:txBody>
      </p:sp>
    </p:spTree>
    <p:extLst>
      <p:ext uri="{BB962C8B-B14F-4D97-AF65-F5344CB8AC3E}">
        <p14:creationId xmlns:p14="http://schemas.microsoft.com/office/powerpoint/2010/main" val="1014635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1121773" y="262181"/>
            <a:ext cx="4937760" cy="736282"/>
          </a:xfrm>
        </p:spPr>
        <p:txBody>
          <a:bodyPr>
            <a:normAutofit/>
          </a:bodyPr>
          <a:lstStyle/>
          <a:p>
            <a:r>
              <a:rPr lang="tr" b="1" dirty="0"/>
              <a:t>Avrupa Birliği (AB) ve Çevre Hukuku</a:t>
            </a:r>
            <a:endParaRPr lang="tr-TR" b="1" dirty="0"/>
          </a:p>
        </p:txBody>
      </p:sp>
      <p:sp>
        <p:nvSpPr>
          <p:cNvPr id="4" name="Metin Yer Tutucusu 3"/>
          <p:cNvSpPr>
            <a:spLocks noGrp="1"/>
          </p:cNvSpPr>
          <p:nvPr>
            <p:ph type="body" idx="2"/>
          </p:nvPr>
        </p:nvSpPr>
        <p:spPr>
          <a:xfrm>
            <a:off x="1064623" y="1161749"/>
            <a:ext cx="4937760" cy="3378200"/>
          </a:xfrm>
        </p:spPr>
        <p:txBody>
          <a:bodyPr/>
          <a:lstStyle/>
          <a:p>
            <a:pPr>
              <a:buFont typeface="Wingdings" pitchFamily="2" charset="2"/>
              <a:buChar char="Ø"/>
            </a:pPr>
            <a:r>
              <a:rPr lang="tr" dirty="0"/>
              <a:t>Avrupa Birliği (AB) çevre hukukunda liderdir.</a:t>
            </a:r>
            <a:endParaRPr lang="tr-TR" dirty="0"/>
          </a:p>
          <a:p>
            <a:pPr>
              <a:buFont typeface="Wingdings" pitchFamily="2" charset="2"/>
              <a:buChar char="Ø"/>
            </a:pPr>
            <a:r>
              <a:rPr lang="tr" dirty="0" smtClean="0"/>
              <a:t>AB </a:t>
            </a:r>
            <a:r>
              <a:rPr lang="tr" dirty="0"/>
              <a:t>çevre politikası aşağıdakileri kapsayan sağlam bir çerçeveye sahiptir </a:t>
            </a:r>
            <a:r>
              <a:rPr lang="tr" dirty="0" smtClean="0"/>
              <a:t>:</a:t>
            </a:r>
            <a:endParaRPr lang="tr-TR" dirty="0" smtClean="0"/>
          </a:p>
          <a:p>
            <a:pPr>
              <a:buFont typeface="Wingdings" pitchFamily="2" charset="2"/>
              <a:buChar char="v"/>
            </a:pPr>
            <a:r>
              <a:rPr lang="tr" dirty="0" smtClean="0"/>
              <a:t> </a:t>
            </a:r>
            <a:r>
              <a:rPr lang="tr" dirty="0"/>
              <a:t>Yasal tedbirler</a:t>
            </a:r>
          </a:p>
          <a:p>
            <a:pPr>
              <a:buFont typeface="Wingdings" pitchFamily="2" charset="2"/>
              <a:buChar char="v"/>
            </a:pPr>
            <a:r>
              <a:rPr lang="tr" dirty="0"/>
              <a:t>Stratejik Planlama</a:t>
            </a:r>
          </a:p>
          <a:p>
            <a:pPr>
              <a:buFont typeface="Wingdings" pitchFamily="2" charset="2"/>
              <a:buChar char="v"/>
            </a:pPr>
            <a:r>
              <a:rPr lang="tr" dirty="0"/>
              <a:t>Uluslararası işbirliği</a:t>
            </a:r>
          </a:p>
        </p:txBody>
      </p:sp>
      <p:sp>
        <p:nvSpPr>
          <p:cNvPr id="5" name="Metin Yer Tutucusu 4"/>
          <p:cNvSpPr>
            <a:spLocks noGrp="1"/>
          </p:cNvSpPr>
          <p:nvPr>
            <p:ph type="body" idx="3"/>
          </p:nvPr>
        </p:nvSpPr>
        <p:spPr>
          <a:xfrm>
            <a:off x="6217920" y="376481"/>
            <a:ext cx="4937760" cy="736282"/>
          </a:xfrm>
        </p:spPr>
        <p:txBody>
          <a:bodyPr/>
          <a:lstStyle/>
          <a:p>
            <a:r>
              <a:rPr lang="tr" b="1" dirty="0" err="1"/>
              <a:t>Çözüm</a:t>
            </a:r>
            <a:endParaRPr lang="tr-TR" dirty="0"/>
          </a:p>
        </p:txBody>
      </p:sp>
      <p:sp>
        <p:nvSpPr>
          <p:cNvPr id="6" name="Metin Yer Tutucusu 5"/>
          <p:cNvSpPr>
            <a:spLocks noGrp="1"/>
          </p:cNvSpPr>
          <p:nvPr>
            <p:ph type="body" idx="4"/>
          </p:nvPr>
        </p:nvSpPr>
        <p:spPr>
          <a:xfrm>
            <a:off x="6242413" y="1202570"/>
            <a:ext cx="4937760" cy="3378200"/>
          </a:xfrm>
        </p:spPr>
        <p:txBody>
          <a:bodyPr>
            <a:normAutofit/>
          </a:bodyPr>
          <a:lstStyle/>
          <a:p>
            <a:pPr>
              <a:buFont typeface="Wingdings" pitchFamily="2" charset="2"/>
              <a:buChar char="Ø"/>
            </a:pPr>
            <a:r>
              <a:rPr lang="tr" dirty="0"/>
              <a:t>Çevre hukuku karmaşık ve sürekli gelişen bir alandır.</a:t>
            </a:r>
            <a:endParaRPr lang="tr-TR" dirty="0" smtClean="0"/>
          </a:p>
          <a:p>
            <a:pPr>
              <a:buFont typeface="Wingdings" pitchFamily="2" charset="2"/>
              <a:buChar char="Ø"/>
            </a:pPr>
            <a:r>
              <a:rPr lang="tr" dirty="0"/>
              <a:t>İnsan sağlığının ve çevrenin korunmasında hayati bir rol </a:t>
            </a:r>
            <a:endParaRPr lang="tr-TR" dirty="0" smtClean="0"/>
          </a:p>
          <a:p>
            <a:pPr>
              <a:buFont typeface="Wingdings" pitchFamily="2" charset="2"/>
              <a:buChar char="Ø"/>
            </a:pPr>
            <a:r>
              <a:rPr lang="tr" dirty="0" smtClean="0"/>
              <a:t>çalışarak </a:t>
            </a:r>
            <a:r>
              <a:rPr lang="tr" dirty="0"/>
              <a:t>gezegenimiz için sürdürülebilir bir gelecek sağlayabiliriz.</a:t>
            </a:r>
            <a:endParaRPr lang="tr-TR" dirty="0"/>
          </a:p>
        </p:txBody>
      </p:sp>
      <p:sp>
        <p:nvSpPr>
          <p:cNvPr id="7" name="AutoShape 2" descr="https://lh3.googleusercontent.com/gg/ANIJZFHnFi_0Yxok9YaBBUBJIXgHdAOo5Kld4LQZLeUM2Xrv2Jq3mA3n6p4kZAkwoZNhNibUzYQTNY_VE5WXBA23jFX47HWr_Wmd7wZbKSMWkp1_VJdbQYSWANU3WMhucC2UynWm3uMbVbofmjcJpzcQxQx3R-I8jJPjALWllR316KRiZ_BVGbpyzgYY6qh4UXhQUqEos0QQ0IrRFkXR9YeGnSAECkTU55Mu2aybTb_c2hOYGZbsk8KBRtaET1jyRLjkXp_AdqiOf4pRgJxPjYd5-Kl1lTDcPMRi8by8YL9l8v1V2rxJp2ttPjG42m6uhdg6GnbVsb7l7jt43PBa77G9tn6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 name="Dikdörtgen 1"/>
          <p:cNvSpPr/>
          <p:nvPr/>
        </p:nvSpPr>
        <p:spPr>
          <a:xfrm>
            <a:off x="3346190" y="3988344"/>
            <a:ext cx="5024132" cy="307777"/>
          </a:xfrm>
          <a:prstGeom prst="rect">
            <a:avLst/>
          </a:prstGeom>
        </p:spPr>
        <p:txBody>
          <a:bodyPr wrap="none">
            <a:spAutoFit/>
          </a:bodyPr>
          <a:lstStyle/>
          <a:p>
            <a:r>
              <a:rPr lang="tr" dirty="0">
                <a:solidFill>
                  <a:srgbClr val="FF0000"/>
                </a:solidFill>
              </a:rPr>
              <a:t>Avrupa Birliği'nin Çevre Korumaya Yaklaşımı</a:t>
            </a:r>
            <a:endParaRPr lang="tr-TR" dirty="0">
              <a:solidFill>
                <a:srgbClr val="FF0000"/>
              </a:solidFill>
            </a:endParaRPr>
          </a:p>
        </p:txBody>
      </p:sp>
      <p:sp>
        <p:nvSpPr>
          <p:cNvPr id="8" name="Rectangle 1"/>
          <p:cNvSpPr>
            <a:spLocks noChangeArrowheads="1"/>
          </p:cNvSpPr>
          <p:nvPr/>
        </p:nvSpPr>
        <p:spPr bwMode="auto">
          <a:xfrm>
            <a:off x="768095" y="4409854"/>
            <a:ext cx="1038116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b="0" i="0" u="none" strike="noStrike" cap="none" normalizeH="0" baseline="0" dirty="0" smtClean="0">
              <a:ln>
                <a:noFill/>
              </a:ln>
              <a:solidFill>
                <a:schemeClr val="tx1"/>
              </a:solidFill>
              <a:effectLst/>
              <a:latin typeface="Arial" panose="020B0604020202020204" pitchFamily="34" charset="0"/>
            </a:endParaRPr>
          </a:p>
          <a:p>
            <a:pPr lvl="0" eaLnBrk="0" fontAlgn="base" hangingPunct="0">
              <a:spcBef>
                <a:spcPct val="0"/>
              </a:spcBef>
              <a:spcAft>
                <a:spcPct val="0"/>
              </a:spcAft>
              <a:buClrTx/>
              <a:buFontTx/>
              <a:buChar char="•"/>
            </a:pPr>
            <a:r>
              <a:rPr kumimoji="0" lang="tr" altLang="tr-TR" b="0" i="0" u="none" strike="noStrike" cap="none" normalizeH="0" baseline="0" dirty="0" smtClean="0">
                <a:ln>
                  <a:noFill/>
                </a:ln>
                <a:solidFill>
                  <a:schemeClr val="tx1"/>
                </a:solidFill>
                <a:effectLst/>
                <a:latin typeface="Arial" panose="020B0604020202020204" pitchFamily="34" charset="0"/>
              </a:rPr>
              <a:t> </a:t>
            </a:r>
            <a:r>
              <a:rPr lang="tr-TR" altLang="tr-TR" dirty="0">
                <a:solidFill>
                  <a:schemeClr val="tx1"/>
                </a:solidFill>
                <a:latin typeface="Arial" panose="020B0604020202020204" pitchFamily="34" charset="0"/>
              </a:rPr>
              <a:t>Avrupa Birliği (AB), çevresel yönetişimde küresel bir liderdir (Jordan, A. ve </a:t>
            </a:r>
            <a:r>
              <a:rPr lang="tr-TR" altLang="tr-TR" dirty="0" err="1">
                <a:solidFill>
                  <a:schemeClr val="tx1"/>
                </a:solidFill>
                <a:latin typeface="Arial" panose="020B0604020202020204" pitchFamily="34" charset="0"/>
              </a:rPr>
              <a:t>Lensch</a:t>
            </a:r>
            <a:r>
              <a:rPr lang="tr-TR" altLang="tr-TR" dirty="0">
                <a:solidFill>
                  <a:schemeClr val="tx1"/>
                </a:solidFill>
                <a:latin typeface="Arial" panose="020B0604020202020204" pitchFamily="34" charset="0"/>
              </a:rPr>
              <a:t>, P. (2010). Çevresel yönetişimde lider olarak Avrupa Birliği: Kritik bir değerlendirme. Çevre Politikası ve Yönetişim, 20(3) ), 194-211).AB çevre politikası, yasal tedbirleri, stratejik planlamayı ve uluslararası işbirliğini bütünleştiren sağlam bir çerçeve tarafından yönlendirilmektedir (</a:t>
            </a:r>
            <a:r>
              <a:rPr lang="tr-TR" altLang="tr-TR" dirty="0" err="1">
                <a:solidFill>
                  <a:schemeClr val="tx1"/>
                </a:solidFill>
                <a:latin typeface="Arial" panose="020B0604020202020204" pitchFamily="34" charset="0"/>
              </a:rPr>
              <a:t>Euractiv</a:t>
            </a:r>
            <a:r>
              <a:rPr lang="tr-TR" altLang="tr-TR" dirty="0">
                <a:solidFill>
                  <a:schemeClr val="tx1"/>
                </a:solidFill>
                <a:latin typeface="Arial" panose="020B0604020202020204" pitchFamily="34" charset="0"/>
              </a:rPr>
              <a:t>, 2023. AB'nin 2030 ve sonrası için çevre politikası çerçevesi).Bu sunum, AB'nin çevre korumaya yaklaşımını oluşturan temel ilkeleri, yasal dayanağı, temel araçları ve önemli bir </a:t>
            </a:r>
            <a:r>
              <a:rPr lang="tr-TR" altLang="tr-TR" dirty="0" smtClean="0">
                <a:solidFill>
                  <a:schemeClr val="tx1"/>
                </a:solidFill>
                <a:latin typeface="Arial" panose="020B0604020202020204" pitchFamily="34" charset="0"/>
              </a:rPr>
              <a:t>girişimini </a:t>
            </a:r>
            <a:r>
              <a:rPr lang="tr-TR" altLang="tr-TR" dirty="0">
                <a:solidFill>
                  <a:schemeClr val="tx1"/>
                </a:solidFill>
                <a:latin typeface="Arial" panose="020B0604020202020204" pitchFamily="34" charset="0"/>
              </a:rPr>
              <a:t>(Avrupa Yeşil Anlaşması) </a:t>
            </a:r>
            <a:r>
              <a:rPr lang="tr-TR" altLang="tr-TR" dirty="0" smtClean="0">
                <a:solidFill>
                  <a:schemeClr val="tx1"/>
                </a:solidFill>
                <a:latin typeface="Arial" panose="020B0604020202020204" pitchFamily="34" charset="0"/>
              </a:rPr>
              <a:t>kapsamaktadır.</a:t>
            </a:r>
            <a:endParaRPr kumimoji="0" lang="tr" altLang="tr-TR"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78470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97280" y="286603"/>
            <a:ext cx="10058400" cy="1076833"/>
          </a:xfrm>
        </p:spPr>
        <p:txBody>
          <a:bodyPr>
            <a:normAutofit/>
          </a:bodyPr>
          <a:lstStyle/>
          <a:p>
            <a:r>
              <a:rPr lang="tr" sz="2000" dirty="0"/>
              <a:t>AB ÇALIŞMALARI VE ÇEVRE POLİTİKASININ GELİŞEN YASAL DAYANAĞI</a:t>
            </a:r>
            <a:endParaRPr lang="tr-TR" sz="2000" dirty="0"/>
          </a:p>
        </p:txBody>
      </p:sp>
      <p:sp>
        <p:nvSpPr>
          <p:cNvPr id="3" name="Metin Yer Tutucusu 2"/>
          <p:cNvSpPr>
            <a:spLocks noGrp="1"/>
          </p:cNvSpPr>
          <p:nvPr>
            <p:ph type="body" idx="1"/>
          </p:nvPr>
        </p:nvSpPr>
        <p:spPr/>
        <p:txBody>
          <a:bodyPr>
            <a:normAutofit lnSpcReduction="10000"/>
          </a:bodyPr>
          <a:lstStyle/>
          <a:p>
            <a:r>
              <a:rPr lang="tr" b="1" dirty="0"/>
              <a:t>AB'nin Çevre Politikasına İlişkin Genişleyen Yasal Dayanağı</a:t>
            </a:r>
            <a:endParaRPr lang="tr-TR" b="1" dirty="0"/>
          </a:p>
        </p:txBody>
      </p:sp>
      <p:sp>
        <p:nvSpPr>
          <p:cNvPr id="4" name="Metin Yer Tutucusu 3"/>
          <p:cNvSpPr>
            <a:spLocks noGrp="1"/>
          </p:cNvSpPr>
          <p:nvPr>
            <p:ph type="body" idx="2"/>
          </p:nvPr>
        </p:nvSpPr>
        <p:spPr/>
        <p:txBody>
          <a:bodyPr>
            <a:normAutofit/>
          </a:bodyPr>
          <a:lstStyle/>
          <a:p>
            <a:pPr>
              <a:buFont typeface="Wingdings" pitchFamily="2" charset="2"/>
              <a:buChar char="Ø"/>
            </a:pPr>
            <a:r>
              <a:rPr lang="tr" dirty="0"/>
              <a:t>AB çevre politikası, teoriler ve hukuki gelişmelerin karmaşık bir etkileşimidir </a:t>
            </a:r>
            <a:r>
              <a:rPr lang="tr" dirty="0" smtClean="0"/>
              <a:t>.</a:t>
            </a:r>
            <a:endParaRPr lang="tr-TR" dirty="0" smtClean="0"/>
          </a:p>
          <a:p>
            <a:pPr>
              <a:buFont typeface="Wingdings" pitchFamily="2" charset="2"/>
              <a:buChar char="Ø"/>
            </a:pPr>
            <a:r>
              <a:rPr lang="tr" dirty="0" smtClean="0"/>
              <a:t>İlk </a:t>
            </a:r>
            <a:r>
              <a:rPr lang="tr" dirty="0"/>
              <a:t>politikalar belirli konulara odaklanıyordu ancak daha kapsamlı bir stratejiye dönüştü.</a:t>
            </a:r>
            <a:endParaRPr lang="tr-TR" dirty="0" smtClean="0"/>
          </a:p>
          <a:p>
            <a:pPr>
              <a:buFont typeface="Wingdings" pitchFamily="2" charset="2"/>
              <a:buChar char="Ø"/>
            </a:pPr>
            <a:r>
              <a:rPr lang="tr" dirty="0" smtClean="0"/>
              <a:t>Antlaşma </a:t>
            </a:r>
            <a:r>
              <a:rPr lang="tr" dirty="0"/>
              <a:t>hukuku temeli oluşturur ve Roma Antlaşması'nın temeli atılır </a:t>
            </a:r>
            <a:r>
              <a:rPr lang="tr" dirty="0" smtClean="0"/>
              <a:t>.</a:t>
            </a:r>
            <a:endParaRPr lang="tr-TR" dirty="0" smtClean="0"/>
          </a:p>
          <a:p>
            <a:pPr>
              <a:buFont typeface="Wingdings" pitchFamily="2" charset="2"/>
              <a:buChar char="Ø"/>
            </a:pPr>
            <a:r>
              <a:rPr lang="tr" dirty="0" smtClean="0"/>
              <a:t>Daha sonraki </a:t>
            </a:r>
            <a:r>
              <a:rPr lang="tr" dirty="0"/>
              <a:t>anlaşmalar AB'nin çevre politikası oluşturma konusundaki yetkisini genişletti.</a:t>
            </a:r>
            <a:endParaRPr lang="tr-TR" dirty="0"/>
          </a:p>
        </p:txBody>
      </p:sp>
      <p:sp>
        <p:nvSpPr>
          <p:cNvPr id="5" name="Metin Yer Tutucusu 4"/>
          <p:cNvSpPr>
            <a:spLocks noGrp="1"/>
          </p:cNvSpPr>
          <p:nvPr>
            <p:ph type="body" idx="3"/>
          </p:nvPr>
        </p:nvSpPr>
        <p:spPr/>
        <p:txBody>
          <a:bodyPr>
            <a:normAutofit/>
          </a:bodyPr>
          <a:lstStyle/>
          <a:p>
            <a:r>
              <a:rPr lang="tr" b="1" dirty="0"/>
              <a:t>AB Çevre Politikasının Tarihsel Gelişimi</a:t>
            </a:r>
            <a:endParaRPr lang="tr-TR" b="1" dirty="0"/>
          </a:p>
        </p:txBody>
      </p:sp>
      <p:sp>
        <p:nvSpPr>
          <p:cNvPr id="6" name="Metin Yer Tutucusu 5"/>
          <p:cNvSpPr>
            <a:spLocks noGrp="1"/>
          </p:cNvSpPr>
          <p:nvPr>
            <p:ph type="body" idx="4"/>
          </p:nvPr>
        </p:nvSpPr>
        <p:spPr/>
        <p:txBody>
          <a:bodyPr>
            <a:normAutofit fontScale="92500" lnSpcReduction="10000"/>
          </a:bodyPr>
          <a:lstStyle/>
          <a:p>
            <a:pPr>
              <a:buFont typeface="Wingdings" pitchFamily="2" charset="2"/>
              <a:buChar char="Ø"/>
            </a:pPr>
            <a:r>
              <a:rPr lang="tr" dirty="0"/>
              <a:t>Resmi politikanın kökeni, BM İnsan Çevresi Konferansı'nın ardından 1972 Paris Zirvesi'ne kadar uzanıyor </a:t>
            </a:r>
            <a:r>
              <a:rPr lang="tr" dirty="0" smtClean="0"/>
              <a:t>.</a:t>
            </a:r>
            <a:endParaRPr lang="tr-TR" dirty="0" smtClean="0"/>
          </a:p>
          <a:p>
            <a:pPr>
              <a:buFont typeface="Wingdings" pitchFamily="2" charset="2"/>
              <a:buChar char="Ø"/>
            </a:pPr>
            <a:r>
              <a:rPr lang="tr" dirty="0" smtClean="0"/>
              <a:t>Çevresel </a:t>
            </a:r>
            <a:r>
              <a:rPr lang="tr" dirty="0"/>
              <a:t>Eylem </a:t>
            </a:r>
            <a:r>
              <a:rPr lang="tr" dirty="0" err="1"/>
              <a:t>Programları </a:t>
            </a:r>
            <a:r>
              <a:rPr lang="tr" dirty="0"/>
              <a:t>(EAP'ler) oluşturuldu </a:t>
            </a:r>
            <a:r>
              <a:rPr lang="tr" dirty="0" smtClean="0"/>
              <a:t>.</a:t>
            </a:r>
            <a:endParaRPr lang="tr-TR" dirty="0" smtClean="0"/>
          </a:p>
          <a:p>
            <a:pPr>
              <a:buFont typeface="Wingdings" pitchFamily="2" charset="2"/>
              <a:buChar char="Ø"/>
            </a:pPr>
            <a:r>
              <a:rPr lang="tr" dirty="0" smtClean="0"/>
              <a:t>İlk </a:t>
            </a:r>
            <a:r>
              <a:rPr lang="tr" dirty="0"/>
              <a:t>mevzuat (1970'ler-1980'ler), uzun vadeli bir strateji olmaksızın belirli konuları ele alıyordu </a:t>
            </a:r>
            <a:r>
              <a:rPr lang="tr" dirty="0" smtClean="0"/>
              <a:t>.</a:t>
            </a:r>
            <a:endParaRPr lang="tr-TR" dirty="0" smtClean="0"/>
          </a:p>
          <a:p>
            <a:pPr>
              <a:buFont typeface="Wingdings" pitchFamily="2" charset="2"/>
              <a:buChar char="Ø"/>
            </a:pPr>
            <a:r>
              <a:rPr lang="tr" dirty="0" smtClean="0"/>
              <a:t>AB </a:t>
            </a:r>
            <a:r>
              <a:rPr lang="tr" dirty="0"/>
              <a:t>o zamandan beri üye devletler arasında çevre ve halk sağlığı standartlarının uyumlu hale getirilmesine öncülük </a:t>
            </a:r>
            <a:r>
              <a:rPr lang="tr" dirty="0" smtClean="0"/>
              <a:t>etti.</a:t>
            </a:r>
            <a:endParaRPr lang="tr-TR" dirty="0"/>
          </a:p>
        </p:txBody>
      </p:sp>
    </p:spTree>
    <p:extLst>
      <p:ext uri="{BB962C8B-B14F-4D97-AF65-F5344CB8AC3E}">
        <p14:creationId xmlns:p14="http://schemas.microsoft.com/office/powerpoint/2010/main" val="2465743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97280" y="286603"/>
            <a:ext cx="10058400" cy="1076833"/>
          </a:xfrm>
        </p:spPr>
        <p:txBody>
          <a:bodyPr>
            <a:normAutofit/>
          </a:bodyPr>
          <a:lstStyle/>
          <a:p>
            <a:r>
              <a:rPr lang="tr" sz="2000" dirty="0"/>
              <a:t>AB ÇALIŞMALARI VE ÇEVRE POLİTİKASININ GELİŞEN YASAL DAYANAĞI</a:t>
            </a:r>
            <a:endParaRPr lang="tr-TR" sz="2000" dirty="0"/>
          </a:p>
        </p:txBody>
      </p:sp>
      <p:sp>
        <p:nvSpPr>
          <p:cNvPr id="11" name="Dikdörtgen 10"/>
          <p:cNvSpPr/>
          <p:nvPr/>
        </p:nvSpPr>
        <p:spPr>
          <a:xfrm>
            <a:off x="1021883" y="1572178"/>
            <a:ext cx="9144000" cy="3693319"/>
          </a:xfrm>
          <a:prstGeom prst="rect">
            <a:avLst/>
          </a:prstGeom>
        </p:spPr>
        <p:txBody>
          <a:bodyPr wrap="square">
            <a:spAutoFit/>
          </a:bodyPr>
          <a:lstStyle/>
          <a:p>
            <a:r>
              <a:rPr lang="tr-TR" sz="1800" b="1" dirty="0"/>
              <a:t>Temel İlkeler ve Yasal Dayanak</a:t>
            </a:r>
          </a:p>
          <a:p>
            <a:pPr marL="285750" indent="-285750">
              <a:buFont typeface="Arial" panose="020B0604020202020204" pitchFamily="34" charset="0"/>
              <a:buChar char="•"/>
            </a:pPr>
            <a:r>
              <a:rPr lang="tr-TR" sz="1800" b="1" dirty="0"/>
              <a:t>Temel İlkeler </a:t>
            </a:r>
            <a:r>
              <a:rPr lang="tr-TR" sz="1800" dirty="0"/>
              <a:t>(Avrupa Parlamentosu, 2023. Antlaşmaların hedeflerine ulaşmaya yönelik AB çevre politikası çerçevesi):</a:t>
            </a:r>
          </a:p>
          <a:p>
            <a:pPr marL="285750" indent="-285750">
              <a:buFont typeface="Arial" panose="020B0604020202020204" pitchFamily="34" charset="0"/>
              <a:buChar char="•"/>
            </a:pPr>
            <a:r>
              <a:rPr lang="tr-TR" sz="1800" b="1" dirty="0"/>
              <a:t>İhtiyatlılık İlkesi: </a:t>
            </a:r>
            <a:r>
              <a:rPr lang="tr-TR" sz="1800" dirty="0"/>
              <a:t>Çevresel belirsizlik karşısında dikkatli hareket edin.</a:t>
            </a:r>
          </a:p>
          <a:p>
            <a:r>
              <a:rPr lang="tr-TR" sz="1800" dirty="0"/>
              <a:t>Önleyici İlke: Çevreye verilen zararı kaynağında önlemek.</a:t>
            </a:r>
          </a:p>
          <a:p>
            <a:pPr marL="285750" indent="-285750">
              <a:buFont typeface="Arial" panose="020B0604020202020204" pitchFamily="34" charset="0"/>
              <a:buChar char="•"/>
            </a:pPr>
            <a:r>
              <a:rPr lang="tr-TR" sz="1800" b="1" dirty="0"/>
              <a:t>Kirleten Öder İlkesi</a:t>
            </a:r>
            <a:r>
              <a:rPr lang="tr-TR" sz="1800" dirty="0"/>
              <a:t>: Çevreye verilen zarardan kirletenleri mali olarak sorumlu tutun.</a:t>
            </a:r>
          </a:p>
          <a:p>
            <a:r>
              <a:rPr lang="tr-TR" sz="1800" dirty="0"/>
              <a:t>Entegrasyon: Tüm AB politikalarında çevresel kaygıların dikkate alınması.</a:t>
            </a:r>
          </a:p>
          <a:p>
            <a:pPr marL="285750" indent="-285750">
              <a:buFont typeface="Arial" panose="020B0604020202020204" pitchFamily="34" charset="0"/>
              <a:buChar char="•"/>
            </a:pPr>
            <a:r>
              <a:rPr lang="tr-TR" sz="1800" b="1" dirty="0"/>
              <a:t>Yasal Dayanak </a:t>
            </a:r>
            <a:r>
              <a:rPr lang="tr-TR" sz="1800" dirty="0"/>
              <a:t>(EUR-</a:t>
            </a:r>
            <a:r>
              <a:rPr lang="tr-TR" sz="1800" dirty="0" err="1"/>
              <a:t>Lex</a:t>
            </a:r>
            <a:r>
              <a:rPr lang="tr-TR" sz="1800" dirty="0"/>
              <a:t>, tarih yok [Avrupa Birliği'nin İşleyişine İlişkin Konsolide Antlaşma:</a:t>
            </a:r>
          </a:p>
          <a:p>
            <a:r>
              <a:rPr lang="tr-TR" sz="1800" dirty="0"/>
              <a:t>Avrupa Birliği'nin İşleyişine İlişkin Antlaşma (TFEU) Madde 11 ve 191-193.</a:t>
            </a:r>
          </a:p>
          <a:p>
            <a:r>
              <a:rPr lang="tr-TR" sz="1800" dirty="0"/>
              <a:t>Çeşitli çevresel alanlarda (hava, su, atık, iklim) yeterlilik</a:t>
            </a:r>
            <a:r>
              <a:rPr lang="tr-TR" sz="1800" dirty="0" smtClean="0"/>
              <a:t>.</a:t>
            </a:r>
          </a:p>
          <a:p>
            <a:endParaRPr lang="tr-TR" sz="1800" dirty="0"/>
          </a:p>
          <a:p>
            <a:r>
              <a:rPr lang="tr-TR" sz="1800" dirty="0"/>
              <a:t>Bazı alanlarda yetki devri ve oybirliği gereklilikleri ile sınırlıdır (Jordan ve </a:t>
            </a:r>
            <a:r>
              <a:rPr lang="tr-TR" sz="1800" dirty="0" err="1"/>
              <a:t>Lensch</a:t>
            </a:r>
            <a:r>
              <a:rPr lang="tr-TR" sz="1800" dirty="0"/>
              <a:t>, 2010).</a:t>
            </a:r>
            <a:endParaRPr lang="tr" sz="1800" dirty="0"/>
          </a:p>
        </p:txBody>
      </p:sp>
    </p:spTree>
    <p:extLst>
      <p:ext uri="{BB962C8B-B14F-4D97-AF65-F5344CB8AC3E}">
        <p14:creationId xmlns:p14="http://schemas.microsoft.com/office/powerpoint/2010/main" val="3183543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816864" y="1088345"/>
            <a:ext cx="9552432" cy="4401205"/>
          </a:xfrm>
          <a:prstGeom prst="rect">
            <a:avLst/>
          </a:prstGeom>
        </p:spPr>
        <p:txBody>
          <a:bodyPr wrap="square">
            <a:spAutoFit/>
          </a:bodyPr>
          <a:lstStyle/>
          <a:p>
            <a:r>
              <a:rPr lang="tr" sz="2000" b="1" dirty="0"/>
              <a:t>Avrupa Yeşil </a:t>
            </a:r>
            <a:r>
              <a:rPr lang="tr-TR" sz="2000" b="1" dirty="0" smtClean="0"/>
              <a:t>Mutabakatı</a:t>
            </a:r>
            <a:endParaRPr lang="en-US" sz="2000" dirty="0"/>
          </a:p>
          <a:p>
            <a:pPr>
              <a:buFont typeface="Arial" panose="020B0604020202020204" pitchFamily="34" charset="0"/>
              <a:buChar char="•"/>
            </a:pPr>
            <a:r>
              <a:rPr lang="tr" sz="2000" dirty="0"/>
              <a:t>Avrupa'yı 2050 yılına kadar iklim açısından nötr hale getirmek için 2019'da başlatılan büyük bir girişim (Avrupa Komisyonu, </a:t>
            </a:r>
            <a:r>
              <a:rPr lang="tr" sz="2000" dirty="0" err="1"/>
              <a:t>nd </a:t>
            </a:r>
            <a:r>
              <a:rPr lang="tr" sz="2000" dirty="0"/>
              <a:t>-b. </a:t>
            </a:r>
            <a:r>
              <a:rPr lang="tr" sz="2000" dirty="0">
                <a:hlinkClick r:id="rId2"/>
              </a:rPr>
              <a:t>Avrupa Yeşil Anlaşması </a:t>
            </a:r>
            <a:r>
              <a:rPr lang="tr" sz="2000" dirty="0"/>
              <a:t>).</a:t>
            </a:r>
          </a:p>
          <a:p>
            <a:pPr>
              <a:buFont typeface="Arial" panose="020B0604020202020204" pitchFamily="34" charset="0"/>
              <a:buChar char="•"/>
            </a:pPr>
            <a:r>
              <a:rPr lang="tr" sz="2000" dirty="0"/>
              <a:t>Anahtar yönler şunları içerir:</a:t>
            </a:r>
          </a:p>
          <a:p>
            <a:pPr marL="742950" lvl="1" indent="-285750">
              <a:buFont typeface="Arial" panose="020B0604020202020204" pitchFamily="34" charset="0"/>
              <a:buChar char="•"/>
            </a:pPr>
            <a:r>
              <a:rPr lang="tr" sz="2000" dirty="0"/>
              <a:t>Temiz enerjiye geçiş: Yenilenebilir enerji kaynaklarına ve enerji verimliliğine yatırım yapın.</a:t>
            </a:r>
          </a:p>
          <a:p>
            <a:pPr marL="742950" lvl="1" indent="-285750">
              <a:buFont typeface="Arial" panose="020B0604020202020204" pitchFamily="34" charset="0"/>
              <a:buChar char="•"/>
            </a:pPr>
            <a:r>
              <a:rPr lang="tr" sz="2000" dirty="0"/>
              <a:t>Sürdürülebilir endüstri: Döngüsel ekonomi uygulamalarını destekleyin ve endüstriyel emisyonları azaltın.</a:t>
            </a:r>
          </a:p>
          <a:p>
            <a:pPr marL="742950" lvl="1" indent="-285750">
              <a:buFont typeface="Arial" panose="020B0604020202020204" pitchFamily="34" charset="0"/>
              <a:buChar char="•"/>
            </a:pPr>
            <a:r>
              <a:rPr lang="tr" sz="2000" dirty="0"/>
              <a:t>Sürdürülebilir bir şekilde inşa etmek ve yenilemek.</a:t>
            </a:r>
          </a:p>
          <a:p>
            <a:pPr marL="742950" lvl="1" indent="-285750">
              <a:buFont typeface="Arial" panose="020B0604020202020204" pitchFamily="34" charset="0"/>
              <a:buChar char="•"/>
            </a:pPr>
            <a:r>
              <a:rPr lang="tr" sz="2000" dirty="0"/>
              <a:t>Sürdürülebilir gıda sistemi: Sürdürülebilir tarımı ve sağlıklı gıda seçimlerini teşvik edin.</a:t>
            </a:r>
          </a:p>
          <a:p>
            <a:pPr marL="742950" lvl="1" indent="-285750">
              <a:buFont typeface="Arial" panose="020B0604020202020204" pitchFamily="34" charset="0"/>
              <a:buChar char="•"/>
            </a:pPr>
            <a:r>
              <a:rPr lang="tr" sz="2000" dirty="0"/>
              <a:t>Biyolojik çeşitliliğin ve ekosistemlerin korunması.</a:t>
            </a:r>
          </a:p>
          <a:p>
            <a:pPr>
              <a:buFont typeface="Arial" panose="020B0604020202020204" pitchFamily="34" charset="0"/>
              <a:buChar char="•"/>
            </a:pPr>
            <a:r>
              <a:rPr lang="tr" sz="2000" dirty="0"/>
              <a:t>Yeşil Anlaşma, iddialı hedefler belirleyerek ve bu hedeflere ulaşmak için bir yol haritası çizerek AB'nin çevre politikası çerçevesini güçlendiriyor.</a:t>
            </a:r>
          </a:p>
        </p:txBody>
      </p:sp>
    </p:spTree>
    <p:extLst>
      <p:ext uri="{BB962C8B-B14F-4D97-AF65-F5344CB8AC3E}">
        <p14:creationId xmlns:p14="http://schemas.microsoft.com/office/powerpoint/2010/main" val="879947776"/>
      </p:ext>
    </p:extLst>
  </p:cSld>
  <p:clrMapOvr>
    <a:masterClrMapping/>
  </p:clrMapOvr>
</p:sld>
</file>

<file path=ppt/theme/theme1.xml><?xml version="1.0" encoding="utf-8"?>
<a:theme xmlns:a="http://schemas.openxmlformats.org/drawingml/2006/main" name="Rückblick">
  <a:themeElements>
    <a:clrScheme name="Grün">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Design">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870</TotalTime>
  <Words>4733</Words>
  <Application>Microsoft Office PowerPoint</Application>
  <PresentationFormat>Geniş ekran</PresentationFormat>
  <Paragraphs>418</Paragraphs>
  <Slides>38</Slides>
  <Notes>13</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38</vt:i4>
      </vt:variant>
    </vt:vector>
  </HeadingPairs>
  <TitlesOfParts>
    <vt:vector size="44" baseType="lpstr">
      <vt:lpstr>Arial</vt:lpstr>
      <vt:lpstr>Söhne</vt:lpstr>
      <vt:lpstr>Noto Sans Symbols</vt:lpstr>
      <vt:lpstr>Calibri</vt:lpstr>
      <vt:lpstr>Wingdings</vt:lpstr>
      <vt:lpstr>Rückblick</vt:lpstr>
      <vt:lpstr>GREENWORLD: Think Green for the World  Youth Education ERASMUS+  KA220 YOU - Strategic Partnerships for Youth Education Cooperation partnership </vt:lpstr>
      <vt:lpstr>Öğrenme çıktıları için Modül 6</vt:lpstr>
      <vt:lpstr>Gezegenimizin Size İhtiyacı Var: Sürdürülebilir Bir Geleceği;</vt:lpstr>
      <vt:lpstr>PowerPoint Sunusu</vt:lpstr>
      <vt:lpstr>PowerPoint Sunusu</vt:lpstr>
      <vt:lpstr>PowerPoint Sunusu</vt:lpstr>
      <vt:lpstr>AB ÇALIŞMALARI VE ÇEVRE POLİTİKASININ GELİŞEN YASAL DAYANAĞI</vt:lpstr>
      <vt:lpstr>AB ÇALIŞMALARI VE ÇEVRE POLİTİKASININ GELİŞEN YASAL DAYANAĞI</vt:lpstr>
      <vt:lpstr>PowerPoint Sunusu</vt:lpstr>
      <vt:lpstr>PowerPoint Sunusu</vt:lpstr>
      <vt:lpstr>Temel Araçlar, Temel Araçlar ve Avrupa Parlamentosu'nun Rolü  </vt:lpstr>
      <vt:lpstr>PowerPoint Sunusu</vt:lpstr>
      <vt:lpstr>ÇEVRE POLİTİKASININ YAPILMASI VE UYGULANMASI</vt:lpstr>
      <vt:lpstr>ÇEVRE POLİTİKASI VE AB GENİŞLEMESİ</vt:lpstr>
      <vt:lpstr>Hava kirliliği</vt:lpstr>
      <vt:lpstr>PowerPoint Sunusu</vt:lpstr>
      <vt:lpstr>Su kirliliği</vt:lpstr>
      <vt:lpstr>PowerPoint Sunusu</vt:lpstr>
      <vt:lpstr>Atık Yönetimi</vt:lpstr>
      <vt:lpstr>PowerPoint Sunusu</vt:lpstr>
      <vt:lpstr>PowerPoint Sunusu</vt:lpstr>
      <vt:lpstr>PowerPoint Sunusu</vt:lpstr>
      <vt:lpstr>Bu Modül Gençler İçin Neden Önemli?</vt:lpstr>
      <vt:lpstr>Çevre Konusunda Öğrencilere Yönelik Görevler Faaliyetler</vt:lpstr>
      <vt:lpstr>  Kendini Değerlendir!</vt:lpstr>
      <vt:lpstr>Bilginizi Sınayın - Öğrenciler İçin Kendi Kendini Kontrol Etme</vt:lpstr>
      <vt:lpstr>Öğrenme Etkinliklerine katılım!</vt:lpstr>
      <vt:lpstr>  Videolar</vt:lpstr>
      <vt:lpstr>  Videoların Konusu</vt:lpstr>
      <vt:lpstr>PowerPoint Sunusu</vt:lpstr>
      <vt:lpstr>PowerPoint Sunusu</vt:lpstr>
      <vt:lpstr>Bu Kaynaklarla Anlayışınızı Derinleştirin!</vt:lpstr>
      <vt:lpstr>  Kendini Değerlendir!</vt:lpstr>
      <vt:lpstr>PowerPoint Sunusu</vt:lpstr>
      <vt:lpstr>PowerPoint Sunusu</vt:lpstr>
      <vt:lpstr>Grup Projesi ve Sunumu (Odak: İşbirliği ve Eleştirel Düşünme) </vt:lpstr>
      <vt:lpstr>Referanslar ve Bağlantılar</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GREENWORLD: Think Green for the World  Youth Education ERASMUS+  KA220 YOU - Strategic Partnerships for Youth Education Cooperation partnership</dc:title>
  <dc:creator>Niclas Grüttner</dc:creator>
  <cp:lastModifiedBy>Baba</cp:lastModifiedBy>
  <cp:revision>107</cp:revision>
  <dcterms:created xsi:type="dcterms:W3CDTF">2020-11-17T09:39:06Z</dcterms:created>
  <dcterms:modified xsi:type="dcterms:W3CDTF">2024-05-18T14:27:56Z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