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95ZI1NwBE4YN1H29NHFyVW6u3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DB82C9-A2FB-49DC-88AC-9FCA4006C954}">
  <a:tblStyle styleId="{18DB82C9-A2FB-49DC-88AC-9FCA4006C95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snapToGrid="0">
      <p:cViewPr varScale="1">
        <p:scale>
          <a:sx n="80" d="100"/>
          <a:sy n="80" d="100"/>
        </p:scale>
        <p:origin x="68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93483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B</a:t>
            </a:r>
            <a:endParaRPr/>
          </a:p>
        </p:txBody>
      </p:sp>
      <p:sp>
        <p:nvSpPr>
          <p:cNvPr id="399" name="Google Shape;39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C</a:t>
            </a:r>
            <a:endParaRPr/>
          </a:p>
        </p:txBody>
      </p:sp>
      <p:sp>
        <p:nvSpPr>
          <p:cNvPr id="407" name="Google Shape;40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C</a:t>
            </a:r>
            <a:endParaRPr/>
          </a:p>
        </p:txBody>
      </p:sp>
      <p:sp>
        <p:nvSpPr>
          <p:cNvPr id="415" name="Google Shape;41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a:t>
            </a:r>
            <a:endParaRPr/>
          </a:p>
        </p:txBody>
      </p:sp>
      <p:sp>
        <p:nvSpPr>
          <p:cNvPr id="423" name="Google Shape;42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gci.org/what-is-global-chan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tr-TR" sz="4400" b="1" noProof="0" smtClean="0">
                <a:solidFill>
                  <a:srgbClr val="004B3A"/>
                </a:solidFill>
              </a:rPr>
              <a:t>GREENWORLD: </a:t>
            </a:r>
            <a:r>
              <a:rPr lang="tr-TR" noProof="0" smtClean="0"/>
              <a:t>Think Green</a:t>
            </a:r>
            <a:br>
              <a:rPr lang="tr-TR" noProof="0" smtClean="0"/>
            </a:br>
            <a:r>
              <a:rPr lang="tr-TR" noProof="0" smtClean="0"/>
              <a:t>for the World</a:t>
            </a:r>
            <a:br>
              <a:rPr lang="tr-TR" noProof="0" smtClean="0"/>
            </a:br>
            <a:r>
              <a:rPr lang="tr-TR" noProof="0" smtClean="0"/>
              <a:t/>
            </a:r>
            <a:br>
              <a:rPr lang="tr-TR" noProof="0" smtClean="0"/>
            </a:br>
            <a:r>
              <a:rPr lang="tr-TR" sz="2700" noProof="0" smtClean="0"/>
              <a:t>Youth Education</a:t>
            </a:r>
            <a:br>
              <a:rPr lang="tr-TR" sz="2700" noProof="0" smtClean="0"/>
            </a:br>
            <a:r>
              <a:rPr lang="tr-TR" sz="2700" noProof="0" smtClean="0"/>
              <a:t>ERASMUS+</a:t>
            </a:r>
            <a:br>
              <a:rPr lang="tr-TR" sz="2700" noProof="0" smtClean="0"/>
            </a:br>
            <a:r>
              <a:rPr lang="tr-TR" sz="2700" noProof="0" smtClean="0"/>
              <a:t/>
            </a:r>
            <a:br>
              <a:rPr lang="tr-TR" sz="2700" noProof="0" smtClean="0"/>
            </a:br>
            <a:r>
              <a:rPr lang="tr-TR" sz="2200" noProof="0" smtClean="0"/>
              <a:t>KA220 YOU - Strategic Partnerships for Youth Education</a:t>
            </a:r>
            <a:br>
              <a:rPr lang="tr-TR" sz="2200" noProof="0" smtClean="0"/>
            </a:br>
            <a:r>
              <a:rPr lang="tr-TR" sz="2200" noProof="0" smtClean="0"/>
              <a:t>Cooperation partnership</a:t>
            </a:r>
            <a:r>
              <a:rPr lang="tr-TR" noProof="0" smtClean="0"/>
              <a:t/>
            </a:r>
            <a:br>
              <a:rPr lang="tr-TR" noProof="0" smtClean="0"/>
            </a:br>
            <a:endParaRPr lang="tr-TR" noProof="0"/>
          </a:p>
        </p:txBody>
      </p:sp>
      <p:sp>
        <p:nvSpPr>
          <p:cNvPr id="120" name="Google Shape;120;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tr-TR" b="1" i="1" noProof="0" smtClean="0"/>
              <a:t>Reference Number:</a:t>
            </a:r>
            <a:br>
              <a:rPr lang="tr-TR" b="1" i="1" noProof="0" smtClean="0"/>
            </a:br>
            <a:r>
              <a:rPr lang="tr-TR" noProof="0" smtClean="0"/>
              <a:t>2021-1-DE04-KA220-YOU-000029209</a:t>
            </a:r>
          </a:p>
          <a:p>
            <a:pPr marL="0" lvl="0" indent="0" algn="l" rtl="0">
              <a:lnSpc>
                <a:spcPct val="90000"/>
              </a:lnSpc>
              <a:spcBef>
                <a:spcPts val="1400"/>
              </a:spcBef>
              <a:spcAft>
                <a:spcPts val="0"/>
              </a:spcAft>
              <a:buSzPts val="1500"/>
              <a:buNone/>
            </a:pPr>
            <a:r>
              <a:rPr lang="tr-TR" b="1" noProof="0" smtClean="0"/>
              <a:t>Duration: </a:t>
            </a:r>
            <a:endParaRPr lang="tr-TR" noProof="0" smtClean="0"/>
          </a:p>
          <a:p>
            <a:pPr marL="0" lvl="0" indent="0" algn="l" rtl="0">
              <a:lnSpc>
                <a:spcPct val="90000"/>
              </a:lnSpc>
              <a:spcBef>
                <a:spcPts val="1400"/>
              </a:spcBef>
              <a:spcAft>
                <a:spcPts val="0"/>
              </a:spcAft>
              <a:buSzPts val="1500"/>
              <a:buNone/>
            </a:pPr>
            <a:r>
              <a:rPr lang="tr-TR" b="1" noProof="0" smtClean="0"/>
              <a:t>07.03.2022 to 07.03.2024 (24 months) </a:t>
            </a:r>
            <a:endParaRPr lang="tr-TR" noProof="0" smtClean="0"/>
          </a:p>
          <a:p>
            <a:pPr marL="0" lvl="0" indent="0" algn="l" rtl="0">
              <a:lnSpc>
                <a:spcPct val="90000"/>
              </a:lnSpc>
              <a:spcBef>
                <a:spcPts val="1400"/>
              </a:spcBef>
              <a:spcAft>
                <a:spcPts val="0"/>
              </a:spcAft>
              <a:buSzPts val="1500"/>
              <a:buNone/>
            </a:pPr>
            <a:endParaRPr lang="tr-TR" b="1" noProof="0"/>
          </a:p>
        </p:txBody>
      </p:sp>
      <p:sp>
        <p:nvSpPr>
          <p:cNvPr id="121" name="Google Shape;121;p1"/>
          <p:cNvSpPr txBox="1"/>
          <p:nvPr/>
        </p:nvSpPr>
        <p:spPr>
          <a:xfrm>
            <a:off x="4234763" y="1274842"/>
            <a:ext cx="7423322" cy="321909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4216"/>
              <a:buFont typeface="Noto Sans Symbols"/>
              <a:buNone/>
            </a:pPr>
            <a:r>
              <a:rPr lang="en-US" sz="3900" b="1" i="0" u="none" strike="noStrike" cap="none" dirty="0">
                <a:solidFill>
                  <a:srgbClr val="004B3A"/>
                </a:solidFill>
                <a:latin typeface="Calibri"/>
                <a:ea typeface="Calibri"/>
                <a:cs typeface="Calibri"/>
                <a:sym typeface="Calibri"/>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lvl="0">
              <a:spcBef>
                <a:spcPts val="1000"/>
              </a:spcBef>
              <a:buClr>
                <a:schemeClr val="accent1"/>
              </a:buClr>
              <a:buSzPts val="3459"/>
            </a:pPr>
            <a:r>
              <a:rPr lang="tr-TR" sz="3200" b="1" i="0" u="sng" strike="noStrike" cap="none" dirty="0" smtClean="0">
                <a:solidFill>
                  <a:srgbClr val="595959"/>
                </a:solidFill>
                <a:latin typeface="Calibri"/>
                <a:ea typeface="Calibri"/>
                <a:cs typeface="Calibri"/>
                <a:sym typeface="Calibri"/>
              </a:rPr>
              <a:t>Modül 5:</a:t>
            </a:r>
            <a:r>
              <a:rPr lang="tr-TR" sz="3200" b="1" i="0" u="none" strike="noStrike" cap="none" dirty="0" smtClean="0">
                <a:solidFill>
                  <a:srgbClr val="595959"/>
                </a:solidFill>
                <a:latin typeface="Calibri"/>
                <a:ea typeface="Calibri"/>
                <a:cs typeface="Calibri"/>
                <a:sym typeface="Calibri"/>
              </a:rPr>
              <a:t/>
            </a:r>
            <a:br>
              <a:rPr lang="tr-TR" sz="3200" b="1" i="0" u="none" strike="noStrike" cap="none" dirty="0" smtClean="0">
                <a:solidFill>
                  <a:srgbClr val="595959"/>
                </a:solidFill>
                <a:latin typeface="Calibri"/>
                <a:ea typeface="Calibri"/>
                <a:cs typeface="Calibri"/>
                <a:sym typeface="Calibri"/>
              </a:rPr>
            </a:br>
            <a:r>
              <a:rPr lang="tr-TR" sz="3200" b="1" dirty="0" smtClean="0">
                <a:solidFill>
                  <a:srgbClr val="595959"/>
                </a:solidFill>
                <a:latin typeface="Calibri"/>
                <a:ea typeface="Calibri"/>
                <a:cs typeface="Calibri"/>
                <a:sym typeface="Calibri"/>
              </a:rPr>
              <a:t>Küresel Değişimin İnsan Sağlığı, Bulaşıcı ve Salgın Hastalıklar Üzerindeki Etkisi</a:t>
            </a:r>
            <a:endParaRPr lang="tr-TR" sz="2600" b="1" i="0" u="none" strike="noStrike" cap="none" dirty="0">
              <a:solidFill>
                <a:srgbClr val="595959"/>
              </a:solidFill>
              <a:latin typeface="Calibri"/>
              <a:ea typeface="Calibri"/>
              <a:cs typeface="Calibri"/>
              <a:sym typeface="Calibri"/>
            </a:endParaRPr>
          </a:p>
        </p:txBody>
      </p:sp>
      <p:pic>
        <p:nvPicPr>
          <p:cNvPr id="122" name="Google Shape;122;p1"/>
          <p:cNvPicPr preferRelativeResize="0"/>
          <p:nvPr/>
        </p:nvPicPr>
        <p:blipFill rotWithShape="1">
          <a:blip r:embed="rId3">
            <a:alphaModFix/>
          </a:blip>
          <a:srcRect/>
          <a:stretch/>
        </p:blipFill>
        <p:spPr>
          <a:xfrm>
            <a:off x="6375351" y="4708698"/>
            <a:ext cx="3295577" cy="1351180"/>
          </a:xfrm>
          <a:prstGeom prst="rect">
            <a:avLst/>
          </a:prstGeom>
          <a:noFill/>
          <a:ln>
            <a:noFill/>
          </a:ln>
        </p:spPr>
      </p:pic>
      <p:pic>
        <p:nvPicPr>
          <p:cNvPr id="123" name="Google Shape;123;p1"/>
          <p:cNvPicPr preferRelativeResize="0"/>
          <p:nvPr/>
        </p:nvPicPr>
        <p:blipFill rotWithShape="1">
          <a:blip r:embed="rId4">
            <a:alphaModFix/>
          </a:blip>
          <a:srcRect/>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body" idx="1"/>
          </p:nvPr>
        </p:nvSpPr>
        <p:spPr>
          <a:xfrm>
            <a:off x="641279" y="1166222"/>
            <a:ext cx="6886512" cy="4751494"/>
          </a:xfrm>
          <a:prstGeom prst="rect">
            <a:avLst/>
          </a:prstGeom>
          <a:noFill/>
          <a:ln>
            <a:noFill/>
          </a:ln>
        </p:spPr>
        <p:txBody>
          <a:bodyPr spcFirstLastPara="1" wrap="square" lIns="0" tIns="45700" rIns="0" bIns="45700" anchor="t" anchorCtr="0">
            <a:noAutofit/>
          </a:bodyPr>
          <a:lstStyle/>
          <a:p>
            <a:pPr marL="0" lvl="0" indent="0" algn="just">
              <a:lnSpc>
                <a:spcPct val="130000"/>
              </a:lnSpc>
              <a:spcBef>
                <a:spcPts val="1400"/>
              </a:spcBef>
              <a:buNone/>
            </a:pPr>
            <a:r>
              <a:rPr lang="tr-TR" sz="1700" dirty="0">
                <a:solidFill>
                  <a:srgbClr val="2A4F1C"/>
                </a:solidFill>
                <a:latin typeface="Arial"/>
                <a:ea typeface="Arial"/>
                <a:cs typeface="Arial"/>
                <a:sym typeface="Arial"/>
              </a:rPr>
              <a:t>Günlük Hayata Etkileri:</a:t>
            </a:r>
          </a:p>
          <a:p>
            <a:pPr marL="285750" lvl="0" indent="-285750" algn="just">
              <a:lnSpc>
                <a:spcPct val="130000"/>
              </a:lnSpc>
              <a:spcBef>
                <a:spcPts val="1400"/>
              </a:spcBef>
              <a:buFont typeface="Wingdings" pitchFamily="2" charset="2"/>
              <a:buChar char="Ø"/>
            </a:pPr>
            <a:r>
              <a:rPr lang="tr-TR" sz="1700" dirty="0">
                <a:solidFill>
                  <a:srgbClr val="2A4F1C"/>
                </a:solidFill>
                <a:latin typeface="Arial"/>
                <a:ea typeface="Arial"/>
                <a:cs typeface="Arial"/>
                <a:sym typeface="Arial"/>
              </a:rPr>
              <a:t>Küresel değişim, gıda, sağlık, geçim kaynakları, güvenlik ve genel refah dahil olmak üzere insan yaşamının çeşitli yönlerini etkilemektedir.</a:t>
            </a:r>
          </a:p>
          <a:p>
            <a:pPr marL="285750" lvl="0" indent="-285750" algn="just">
              <a:lnSpc>
                <a:spcPct val="130000"/>
              </a:lnSpc>
              <a:spcBef>
                <a:spcPts val="1400"/>
              </a:spcBef>
              <a:buFont typeface="Wingdings" pitchFamily="2" charset="2"/>
              <a:buChar char="Ø"/>
            </a:pPr>
            <a:r>
              <a:rPr lang="tr-TR" sz="1700" dirty="0">
                <a:solidFill>
                  <a:srgbClr val="2A4F1C"/>
                </a:solidFill>
                <a:latin typeface="Arial"/>
                <a:ea typeface="Arial"/>
                <a:cs typeface="Arial"/>
                <a:sym typeface="Arial"/>
              </a:rPr>
              <a:t>İklim değişikliği fırtınalar, yangınlar ve sıcak hava dalgaları gibi aşırı olayları yoğunlaştırarak tarımı, ticareti ve günlük rutinleri aksatıyor.</a:t>
            </a:r>
          </a:p>
          <a:p>
            <a:pPr marL="285750" lvl="0" indent="-285750" algn="just">
              <a:lnSpc>
                <a:spcPct val="130000"/>
              </a:lnSpc>
              <a:spcBef>
                <a:spcPts val="1400"/>
              </a:spcBef>
              <a:buFont typeface="Wingdings" pitchFamily="2" charset="2"/>
              <a:buChar char="Ø"/>
            </a:pPr>
            <a:r>
              <a:rPr lang="tr-TR" sz="1700" dirty="0">
                <a:solidFill>
                  <a:srgbClr val="2A4F1C"/>
                </a:solidFill>
                <a:latin typeface="Arial"/>
                <a:ea typeface="Arial"/>
                <a:cs typeface="Arial"/>
                <a:sym typeface="Arial"/>
              </a:rPr>
              <a:t>İnsani gelişme, doğal ekosistemlere zarar vererek habitat kaybına, insan-yaban hayatı çatışmasına, neslin tükenmesine ve hastalıkların yayılmasına yol açıyor.</a:t>
            </a:r>
          </a:p>
          <a:p>
            <a:pPr marL="285750" lvl="0" indent="-285750" algn="just">
              <a:lnSpc>
                <a:spcPct val="130000"/>
              </a:lnSpc>
              <a:spcBef>
                <a:spcPts val="1400"/>
              </a:spcBef>
              <a:buFont typeface="Wingdings" pitchFamily="2" charset="2"/>
              <a:buChar char="Ø"/>
            </a:pPr>
            <a:r>
              <a:rPr lang="tr-TR" sz="1700" dirty="0">
                <a:solidFill>
                  <a:srgbClr val="2A4F1C"/>
                </a:solidFill>
                <a:latin typeface="Arial"/>
                <a:ea typeface="Arial"/>
                <a:cs typeface="Arial"/>
                <a:sym typeface="Arial"/>
              </a:rPr>
              <a:t>Gübre kullanımı gibi yaygın faaliyetler, alg çoğalması gibi zararlı çevresel sonuçlara yol açabilir.</a:t>
            </a:r>
            <a:endParaRPr lang="tr-TR" sz="1700" noProof="0" dirty="0"/>
          </a:p>
        </p:txBody>
      </p:sp>
      <p:sp>
        <p:nvSpPr>
          <p:cNvPr id="208" name="Google Shape;208;p12"/>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Küresel Değişim sizi neden ilgilendiriyor?</a:t>
            </a:r>
            <a:endParaRPr lang="tr-TR" sz="2800" b="1" i="0" u="none" strike="noStrike" cap="none" dirty="0">
              <a:solidFill>
                <a:srgbClr val="2A4F1C"/>
              </a:solidFill>
              <a:latin typeface="Calibri"/>
              <a:ea typeface="Calibri"/>
              <a:cs typeface="Calibri"/>
              <a:sym typeface="Calibri"/>
            </a:endParaRPr>
          </a:p>
        </p:txBody>
      </p:sp>
      <p:pic>
        <p:nvPicPr>
          <p:cNvPr id="209" name="Google Shape;209;p12" descr="Welt, Erde, Globus, Planet, Kontinente"/>
          <p:cNvPicPr preferRelativeResize="0"/>
          <p:nvPr/>
        </p:nvPicPr>
        <p:blipFill rotWithShape="1">
          <a:blip r:embed="rId3">
            <a:alphaModFix/>
          </a:blip>
          <a:srcRect/>
          <a:stretch/>
        </p:blipFill>
        <p:spPr>
          <a:xfrm>
            <a:off x="7413491" y="1400305"/>
            <a:ext cx="4153176" cy="42057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body" idx="1"/>
          </p:nvPr>
        </p:nvSpPr>
        <p:spPr>
          <a:xfrm>
            <a:off x="526979" y="1251947"/>
            <a:ext cx="6886512" cy="4751494"/>
          </a:xfrm>
          <a:prstGeom prst="rect">
            <a:avLst/>
          </a:prstGeom>
          <a:noFill/>
          <a:ln>
            <a:noFill/>
          </a:ln>
        </p:spPr>
        <p:txBody>
          <a:bodyPr spcFirstLastPara="1" wrap="square" lIns="0" tIns="45700" rIns="0" bIns="45700" anchor="t" anchorCtr="0">
            <a:noAutofit/>
          </a:bodyPr>
          <a:lstStyle/>
          <a:p>
            <a:pPr marL="0" lvl="0" indent="0" algn="just">
              <a:lnSpc>
                <a:spcPct val="130000"/>
              </a:lnSpc>
              <a:spcBef>
                <a:spcPts val="1400"/>
              </a:spcBef>
              <a:buNone/>
            </a:pPr>
            <a:r>
              <a:rPr lang="tr-TR" sz="1800" dirty="0">
                <a:solidFill>
                  <a:srgbClr val="2A4F1C"/>
                </a:solidFill>
                <a:latin typeface="Arial"/>
                <a:ea typeface="Arial"/>
                <a:cs typeface="Arial"/>
                <a:sym typeface="Arial"/>
              </a:rPr>
              <a:t>Bireysel ve Toplu Eylemler:</a:t>
            </a:r>
          </a:p>
          <a:p>
            <a:pPr marL="285750" lvl="0" indent="-285750" algn="just">
              <a:lnSpc>
                <a:spcPct val="130000"/>
              </a:lnSpc>
              <a:spcBef>
                <a:spcPts val="1400"/>
              </a:spcBef>
              <a:buFont typeface="Wingdings" pitchFamily="2" charset="2"/>
              <a:buChar char="Ø"/>
            </a:pPr>
            <a:r>
              <a:rPr lang="tr-TR" sz="1800" dirty="0">
                <a:solidFill>
                  <a:srgbClr val="2A4F1C"/>
                </a:solidFill>
                <a:latin typeface="Arial"/>
                <a:ea typeface="Arial"/>
                <a:cs typeface="Arial"/>
                <a:sym typeface="Arial"/>
              </a:rPr>
              <a:t>Küresel değişimlerin yarattığı zorlukların üstesinden gelmede hem bireysel hem de kolektif eylemler çok önemlidir.</a:t>
            </a:r>
          </a:p>
          <a:p>
            <a:pPr marL="285750" lvl="0" indent="-285750" algn="just">
              <a:lnSpc>
                <a:spcPct val="130000"/>
              </a:lnSpc>
              <a:spcBef>
                <a:spcPts val="1400"/>
              </a:spcBef>
              <a:buFont typeface="Wingdings" pitchFamily="2" charset="2"/>
              <a:buChar char="Ø"/>
            </a:pPr>
            <a:r>
              <a:rPr lang="tr-TR" sz="1800" dirty="0">
                <a:solidFill>
                  <a:srgbClr val="2A4F1C"/>
                </a:solidFill>
                <a:latin typeface="Arial"/>
                <a:ea typeface="Arial"/>
                <a:cs typeface="Arial"/>
                <a:sym typeface="Arial"/>
              </a:rPr>
              <a:t>Bireysel eylemler, fosil yakıta bağımlı ulaşım ve cihazlardan uzaklaşmayı, gıda israfını azaltmayı ve çevre dostu çözümler bulmak için benzerleriyle işbirliği yapmayı içerebilir.</a:t>
            </a:r>
          </a:p>
          <a:p>
            <a:pPr marL="285750" lvl="0" indent="-285750" algn="just">
              <a:lnSpc>
                <a:spcPct val="130000"/>
              </a:lnSpc>
              <a:spcBef>
                <a:spcPts val="1400"/>
              </a:spcBef>
              <a:buFont typeface="Wingdings" pitchFamily="2" charset="2"/>
              <a:buChar char="Ø"/>
            </a:pPr>
            <a:r>
              <a:rPr lang="tr-TR" sz="1800" dirty="0">
                <a:solidFill>
                  <a:srgbClr val="2A4F1C"/>
                </a:solidFill>
                <a:latin typeface="Arial"/>
                <a:ea typeface="Arial"/>
                <a:cs typeface="Arial"/>
                <a:sym typeface="Arial"/>
              </a:rPr>
              <a:t>Toplumsal dönüşümler, daha katı bina standartlarının uygulanmasını, kentsel dayanıklılığa yatırım yapılmasını ve kaynak değerleme yöntemlerinin yeniden değerlendirilmesini içerebilir.</a:t>
            </a:r>
            <a:endParaRPr lang="tr-TR" noProof="0" dirty="0"/>
          </a:p>
        </p:txBody>
      </p:sp>
      <p:sp>
        <p:nvSpPr>
          <p:cNvPr id="215" name="Google Shape;215;p17"/>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Küresel Değişim sizi neden ilgilendiriyor?</a:t>
            </a:r>
            <a:endParaRPr lang="tr-TR" sz="2800" b="1" i="0" u="none" strike="noStrike" cap="none" dirty="0">
              <a:solidFill>
                <a:srgbClr val="2A4F1C"/>
              </a:solidFill>
              <a:latin typeface="Calibri"/>
              <a:ea typeface="Calibri"/>
              <a:cs typeface="Calibri"/>
              <a:sym typeface="Calibri"/>
            </a:endParaRPr>
          </a:p>
        </p:txBody>
      </p:sp>
      <p:pic>
        <p:nvPicPr>
          <p:cNvPr id="216" name="Google Shape;216;p17" descr="Welt, Erde, Globus, Planet, Kontinente"/>
          <p:cNvPicPr preferRelativeResize="0"/>
          <p:nvPr/>
        </p:nvPicPr>
        <p:blipFill rotWithShape="1">
          <a:blip r:embed="rId3">
            <a:alphaModFix/>
          </a:blip>
          <a:srcRect/>
          <a:stretch/>
        </p:blipFill>
        <p:spPr>
          <a:xfrm>
            <a:off x="7413491" y="1400305"/>
            <a:ext cx="4153176" cy="42057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body" idx="1"/>
          </p:nvPr>
        </p:nvSpPr>
        <p:spPr>
          <a:xfrm>
            <a:off x="526979" y="2211862"/>
            <a:ext cx="6886512" cy="2582634"/>
          </a:xfrm>
          <a:prstGeom prst="rect">
            <a:avLst/>
          </a:prstGeom>
          <a:noFill/>
          <a:ln>
            <a:noFill/>
          </a:ln>
        </p:spPr>
        <p:txBody>
          <a:bodyPr spcFirstLastPara="1" wrap="square" lIns="0" tIns="45700" rIns="0" bIns="45700" anchor="t" anchorCtr="0">
            <a:noAutofit/>
          </a:bodyPr>
          <a:lstStyle/>
          <a:p>
            <a:pPr marL="0" lvl="0" indent="0" algn="just">
              <a:lnSpc>
                <a:spcPct val="130000"/>
              </a:lnSpc>
              <a:spcBef>
                <a:spcPts val="1400"/>
              </a:spcBef>
              <a:buNone/>
            </a:pPr>
            <a:r>
              <a:rPr lang="tr-TR" sz="1800" dirty="0">
                <a:solidFill>
                  <a:srgbClr val="2A4F1C"/>
                </a:solidFill>
                <a:latin typeface="Arial"/>
                <a:ea typeface="Arial"/>
                <a:cs typeface="Arial"/>
                <a:sym typeface="Arial"/>
              </a:rPr>
              <a:t>Küresel Değişikliklerle Mücadelenin Sonuçları:</a:t>
            </a:r>
          </a:p>
          <a:p>
            <a:pPr marL="285750" indent="-285750" algn="just">
              <a:lnSpc>
                <a:spcPct val="130000"/>
              </a:lnSpc>
              <a:spcBef>
                <a:spcPts val="1400"/>
              </a:spcBef>
              <a:buFont typeface="Wingdings" pitchFamily="2" charset="2"/>
              <a:buChar char="Ø"/>
            </a:pPr>
            <a:r>
              <a:rPr lang="tr-TR" sz="1800" dirty="0">
                <a:solidFill>
                  <a:srgbClr val="2A4F1C"/>
                </a:solidFill>
                <a:latin typeface="Arial"/>
                <a:ea typeface="Arial"/>
                <a:cs typeface="Arial"/>
                <a:sym typeface="Arial"/>
              </a:rPr>
              <a:t>Küresel değişimleri kabul etme ve ele alma konusunda yapılan seçimler, dünya çapında mevcut ve gelecek nesillerin yaşam kalitesini derinden etkileyecektir.</a:t>
            </a:r>
            <a:endParaRPr lang="tr-TR" noProof="0" dirty="0"/>
          </a:p>
        </p:txBody>
      </p:sp>
      <p:sp>
        <p:nvSpPr>
          <p:cNvPr id="222" name="Google Shape;222;p18"/>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Küresel Değişim sizi neden ilgilendiriyor?</a:t>
            </a:r>
            <a:endParaRPr lang="tr-TR" sz="2800" b="1" i="0" u="none" strike="noStrike" cap="none" dirty="0">
              <a:solidFill>
                <a:srgbClr val="2A4F1C"/>
              </a:solidFill>
              <a:latin typeface="Calibri"/>
              <a:ea typeface="Calibri"/>
              <a:cs typeface="Calibri"/>
              <a:sym typeface="Calibri"/>
            </a:endParaRPr>
          </a:p>
        </p:txBody>
      </p:sp>
      <p:pic>
        <p:nvPicPr>
          <p:cNvPr id="223" name="Google Shape;223;p18" descr="Welt, Erde, Globus, Planet, Kontinente"/>
          <p:cNvPicPr preferRelativeResize="0"/>
          <p:nvPr/>
        </p:nvPicPr>
        <p:blipFill rotWithShape="1">
          <a:blip r:embed="rId3">
            <a:alphaModFix/>
          </a:blip>
          <a:srcRect/>
          <a:stretch/>
        </p:blipFill>
        <p:spPr>
          <a:xfrm>
            <a:off x="7413491" y="1400305"/>
            <a:ext cx="4153176" cy="42057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8"/>
          <p:cNvSpPr txBox="1">
            <a:spLocks noGrp="1"/>
          </p:cNvSpPr>
          <p:nvPr>
            <p:ph type="title"/>
          </p:nvPr>
        </p:nvSpPr>
        <p:spPr>
          <a:xfrm>
            <a:off x="1027288" y="184080"/>
            <a:ext cx="8990308" cy="806116"/>
          </a:xfrm>
          <a:prstGeom prst="rect">
            <a:avLst/>
          </a:prstGeom>
          <a:noFill/>
          <a:ln>
            <a:noFill/>
          </a:ln>
        </p:spPr>
        <p:txBody>
          <a:bodyPr spcFirstLastPara="1" wrap="square" lIns="91425" tIns="45700" rIns="91425" bIns="45700" anchor="b" anchorCtr="0">
            <a:normAutofit/>
          </a:bodyPr>
          <a:lstStyle/>
          <a:p>
            <a:pPr lvl="0">
              <a:buClr>
                <a:srgbClr val="2A4F1C"/>
              </a:buClr>
            </a:pPr>
            <a:r>
              <a:rPr lang="tr-TR" dirty="0" smtClean="0">
                <a:solidFill>
                  <a:srgbClr val="2A4F1C"/>
                </a:solidFill>
                <a:latin typeface="Arial"/>
                <a:ea typeface="Arial"/>
                <a:cs typeface="Arial"/>
                <a:sym typeface="Arial"/>
              </a:rPr>
              <a:t>Kendinizi değerlendirin!</a:t>
            </a:r>
            <a:endParaRPr lang="tr-TR" noProof="0" dirty="0">
              <a:solidFill>
                <a:srgbClr val="2A4F1C"/>
              </a:solidFill>
            </a:endParaRPr>
          </a:p>
        </p:txBody>
      </p:sp>
      <p:sp>
        <p:nvSpPr>
          <p:cNvPr id="230" name="Google Shape;230;p8"/>
          <p:cNvSpPr txBox="1">
            <a:spLocks noGrp="1"/>
          </p:cNvSpPr>
          <p:nvPr>
            <p:ph type="body" idx="1"/>
          </p:nvPr>
        </p:nvSpPr>
        <p:spPr>
          <a:xfrm>
            <a:off x="1584271" y="1193428"/>
            <a:ext cx="9294126" cy="2464172"/>
          </a:xfrm>
          <a:prstGeom prst="rect">
            <a:avLst/>
          </a:prstGeom>
          <a:noFill/>
          <a:ln>
            <a:noFill/>
          </a:ln>
        </p:spPr>
        <p:txBody>
          <a:bodyPr spcFirstLastPara="1" wrap="square" lIns="0" tIns="45700" rIns="0" bIns="45700" anchor="t" anchorCtr="0">
            <a:normAutofit/>
          </a:bodyPr>
          <a:lstStyle/>
          <a:p>
            <a:pPr marL="0" lvl="0" indent="0" algn="just">
              <a:spcBef>
                <a:spcPts val="0"/>
              </a:spcBef>
              <a:buSzPts val="2000"/>
              <a:buNone/>
            </a:pPr>
            <a:r>
              <a:rPr lang="tr-TR" b="1" dirty="0">
                <a:solidFill>
                  <a:srgbClr val="2A4F1C"/>
                </a:solidFill>
              </a:rPr>
              <a:t>Lütfen günlük hayatınızdaki durumu düşünün.</a:t>
            </a:r>
          </a:p>
          <a:p>
            <a:pPr marL="0" lvl="0" indent="0" algn="just">
              <a:spcBef>
                <a:spcPts val="0"/>
              </a:spcBef>
              <a:buSzPts val="2000"/>
              <a:buNone/>
            </a:pPr>
            <a:endParaRPr lang="tr-TR" b="1" dirty="0">
              <a:solidFill>
                <a:srgbClr val="2A4F1C"/>
              </a:solidFill>
            </a:endParaRPr>
          </a:p>
          <a:p>
            <a:pPr marL="342900" lvl="0" algn="just">
              <a:spcBef>
                <a:spcPts val="0"/>
              </a:spcBef>
              <a:buSzPts val="2000"/>
              <a:buFont typeface="Wingdings" pitchFamily="2" charset="2"/>
              <a:buChar char="Ø"/>
            </a:pPr>
            <a:r>
              <a:rPr lang="tr-TR" b="1" dirty="0">
                <a:solidFill>
                  <a:srgbClr val="2A4F1C"/>
                </a:solidFill>
              </a:rPr>
              <a:t>Günlük aktiviteleriniz iklim değişikliği, habitat kaybı veya kirlilik gibi küresel değişikliklere nasıl katkıda bulunuyor?</a:t>
            </a:r>
          </a:p>
          <a:p>
            <a:pPr marL="342900" lvl="0" algn="just">
              <a:spcBef>
                <a:spcPts val="0"/>
              </a:spcBef>
              <a:buSzPts val="2000"/>
              <a:buFont typeface="Wingdings" pitchFamily="2" charset="2"/>
              <a:buChar char="Ø"/>
            </a:pPr>
            <a:r>
              <a:rPr lang="tr-TR" b="1" dirty="0">
                <a:solidFill>
                  <a:srgbClr val="2A4F1C"/>
                </a:solidFill>
              </a:rPr>
              <a:t>Ulaşım, enerji tüketimi, atık üretimi veya tüketim alışkanlıkları gibi çevresel etkinizi azaltabileceğiniz alanları belirleyin.</a:t>
            </a:r>
          </a:p>
          <a:p>
            <a:pPr marL="342900" lvl="0" algn="just">
              <a:spcBef>
                <a:spcPts val="0"/>
              </a:spcBef>
              <a:buSzPts val="2000"/>
              <a:buFont typeface="Wingdings" pitchFamily="2" charset="2"/>
              <a:buChar char="Ø"/>
            </a:pPr>
            <a:r>
              <a:rPr lang="tr-TR" b="1" dirty="0">
                <a:solidFill>
                  <a:srgbClr val="2A4F1C"/>
                </a:solidFill>
              </a:rPr>
              <a:t>Eylemlerinizin hem çevre hem de toplum üzerindeki potansiyel sonuçlarını düşünün.</a:t>
            </a:r>
            <a:endParaRPr lang="tr-TR" b="1" noProof="0" dirty="0">
              <a:solidFill>
                <a:schemeClr val="accent1"/>
              </a:solidFill>
            </a:endParaRPr>
          </a:p>
        </p:txBody>
      </p:sp>
      <p:sp>
        <p:nvSpPr>
          <p:cNvPr id="231" name="Google Shape;231;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graphicFrame>
        <p:nvGraphicFramePr>
          <p:cNvPr id="232" name="Google Shape;232;p8"/>
          <p:cNvGraphicFramePr/>
          <p:nvPr>
            <p:extLst>
              <p:ext uri="{D42A27DB-BD31-4B8C-83A1-F6EECF244321}">
                <p14:modId xmlns:p14="http://schemas.microsoft.com/office/powerpoint/2010/main" val="157884600"/>
              </p:ext>
            </p:extLst>
          </p:nvPr>
        </p:nvGraphicFramePr>
        <p:xfrm>
          <a:off x="1584271" y="3738912"/>
          <a:ext cx="9294125" cy="2200706"/>
        </p:xfrm>
        <a:graphic>
          <a:graphicData uri="http://schemas.openxmlformats.org/drawingml/2006/table">
            <a:tbl>
              <a:tblPr firstRow="1" bandRow="1">
                <a:noFill/>
                <a:tableStyleId>{18DB82C9-A2FB-49DC-88AC-9FCA4006C954}</a:tableStyleId>
              </a:tblPr>
              <a:tblGrid>
                <a:gridCol w="2841550">
                  <a:extLst>
                    <a:ext uri="{9D8B030D-6E8A-4147-A177-3AD203B41FA5}">
                      <a16:colId xmlns:a16="http://schemas.microsoft.com/office/drawing/2014/main" val="20000"/>
                    </a:ext>
                  </a:extLst>
                </a:gridCol>
                <a:gridCol w="2378100">
                  <a:extLst>
                    <a:ext uri="{9D8B030D-6E8A-4147-A177-3AD203B41FA5}">
                      <a16:colId xmlns:a16="http://schemas.microsoft.com/office/drawing/2014/main" val="20001"/>
                    </a:ext>
                  </a:extLst>
                </a:gridCol>
                <a:gridCol w="1750950">
                  <a:extLst>
                    <a:ext uri="{9D8B030D-6E8A-4147-A177-3AD203B41FA5}">
                      <a16:colId xmlns:a16="http://schemas.microsoft.com/office/drawing/2014/main" val="20002"/>
                    </a:ext>
                  </a:extLst>
                </a:gridCol>
                <a:gridCol w="232352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tr-TR" sz="1800" u="none" strike="noStrike" cap="none" noProof="0" smtClean="0"/>
                        <a:t>Durum</a:t>
                      </a:r>
                      <a:endParaRPr lang="tr-TR" sz="1800" u="none" strike="noStrike" cap="none" noProof="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noProof="0" smtClean="0"/>
                        <a:t>Etkileri</a:t>
                      </a:r>
                      <a:endParaRPr lang="tr-TR" sz="1800" u="none" strike="noStrike" cap="none" noProof="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noProof="0" smtClean="0"/>
                        <a:t>Sonuçlar</a:t>
                      </a:r>
                      <a:endParaRPr lang="tr-TR" sz="1800" u="none" strike="noStrike" cap="none" noProof="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noProof="0" dirty="0" smtClean="0"/>
                        <a:t>Gerçekleştirilecek eylemler</a:t>
                      </a:r>
                      <a:endParaRPr lang="tr-TR" sz="1400" u="none" strike="noStrike" cap="none" noProof="0" dirty="0"/>
                    </a:p>
                  </a:txBody>
                  <a:tcPr marL="91450" marR="91450" marT="45725" marB="45725"/>
                </a:tc>
                <a:extLst>
                  <a:ext uri="{0D108BD9-81ED-4DB2-BD59-A6C34878D82A}">
                    <a16:rowId xmlns:a16="http://schemas.microsoft.com/office/drawing/2014/main" val="10000"/>
                  </a:ext>
                </a:extLst>
              </a:tr>
              <a:tr h="370850">
                <a:tc>
                  <a:txBody>
                    <a:bodyPr/>
                    <a:lstStyle/>
                    <a:p>
                      <a:pPr marL="360000" marR="0" lvl="0" indent="-245700" algn="l" rtl="0">
                        <a:lnSpc>
                          <a:spcPct val="130000"/>
                        </a:lnSpc>
                        <a:spcBef>
                          <a:spcPts val="0"/>
                        </a:spcBef>
                        <a:spcAft>
                          <a:spcPts val="0"/>
                        </a:spcAft>
                        <a:buClr>
                          <a:srgbClr val="2A4F1C"/>
                        </a:buClr>
                        <a:buSzPts val="1800"/>
                        <a:buFont typeface="Noto Sans Symbols"/>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extLst>
                  <a:ext uri="{0D108BD9-81ED-4DB2-BD59-A6C34878D82A}">
                    <a16:rowId xmlns:a16="http://schemas.microsoft.com/office/drawing/2014/main" val="10001"/>
                  </a:ext>
                </a:extLst>
              </a:tr>
              <a:tr h="370850">
                <a:tc>
                  <a:txBody>
                    <a:bodyPr/>
                    <a:lstStyle/>
                    <a:p>
                      <a:pPr marL="360000" marR="0" lvl="0" indent="-245700" algn="l" rtl="0">
                        <a:lnSpc>
                          <a:spcPct val="130000"/>
                        </a:lnSpc>
                        <a:spcBef>
                          <a:spcPts val="0"/>
                        </a:spcBef>
                        <a:spcAft>
                          <a:spcPts val="0"/>
                        </a:spcAft>
                        <a:buClr>
                          <a:srgbClr val="2A4F1C"/>
                        </a:buClr>
                        <a:buSzPts val="1800"/>
                        <a:buFont typeface="Noto Sans Symbols"/>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360000" marR="0" lvl="0" indent="-245700" algn="l" rtl="0">
                        <a:lnSpc>
                          <a:spcPct val="130000"/>
                        </a:lnSpc>
                        <a:spcBef>
                          <a:spcPts val="0"/>
                        </a:spcBef>
                        <a:spcAft>
                          <a:spcPts val="0"/>
                        </a:spcAft>
                        <a:buClr>
                          <a:schemeClr val="dk1"/>
                        </a:buClr>
                        <a:buSzPts val="1800"/>
                        <a:buFont typeface="Noto Sans Symbols"/>
                        <a:buNone/>
                      </a:pPr>
                      <a:endParaRPr sz="1800" u="none" strike="noStrike" cap="none">
                        <a:solidFill>
                          <a:srgbClr val="2A4F1C"/>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noProof="0" dirty="0" smtClean="0">
                <a:solidFill>
                  <a:srgbClr val="FFFF00"/>
                </a:solidFill>
              </a:rPr>
              <a:t/>
            </a:r>
            <a:br>
              <a:rPr lang="tr-TR" noProof="0" dirty="0" smtClean="0">
                <a:solidFill>
                  <a:srgbClr val="FFFF00"/>
                </a:solidFill>
              </a:rPr>
            </a:br>
            <a:r>
              <a:rPr lang="tr-TR" sz="6600" dirty="0">
                <a:solidFill>
                  <a:srgbClr val="3F762A"/>
                </a:solidFill>
              </a:rPr>
              <a:t>İnsan sağlığı</a:t>
            </a:r>
            <a:endParaRPr lang="tr-TR" b="1" noProof="0" dirty="0">
              <a:solidFill>
                <a:srgbClr val="3F762A"/>
              </a:solidFill>
            </a:endParaRPr>
          </a:p>
        </p:txBody>
      </p:sp>
      <p:cxnSp>
        <p:nvCxnSpPr>
          <p:cNvPr id="238" name="Google Shape;238;p1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39" name="Google Shape;239;p19"/>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40" name="Google Shape;240;p1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41" name="Google Shape;241;p19"/>
          <p:cNvSpPr txBox="1"/>
          <p:nvPr/>
        </p:nvSpPr>
        <p:spPr>
          <a:xfrm>
            <a:off x="1097280" y="4621497"/>
            <a:ext cx="7360920"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tr-TR" sz="2400" b="1" dirty="0" smtClean="0">
                <a:solidFill>
                  <a:srgbClr val="004B3A"/>
                </a:solidFill>
              </a:rPr>
              <a:t>Küresel Değişim Bağlamında İnsan Sağlığı</a:t>
            </a:r>
            <a:endParaRPr lang="tr-TR" sz="2400" b="1" i="0" u="none" strike="noStrike" cap="none" dirty="0">
              <a:solidFill>
                <a:srgbClr val="262626"/>
              </a:solidFill>
              <a:latin typeface="Calibri"/>
              <a:ea typeface="Calibri"/>
              <a:cs typeface="Calibri"/>
              <a:sym typeface="Calibri"/>
            </a:endParaRPr>
          </a:p>
        </p:txBody>
      </p:sp>
      <p:pic>
        <p:nvPicPr>
          <p:cNvPr id="242" name="Google Shape;242;p19" descr="Vitamine, Tablets, Tabletten"/>
          <p:cNvPicPr preferRelativeResize="0"/>
          <p:nvPr/>
        </p:nvPicPr>
        <p:blipFill rotWithShape="1">
          <a:blip r:embed="rId4">
            <a:alphaModFix/>
          </a:blip>
          <a:srcRect/>
          <a:stretch/>
        </p:blipFill>
        <p:spPr>
          <a:xfrm>
            <a:off x="8125224" y="1139933"/>
            <a:ext cx="2969496" cy="30777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0"/>
          <p:cNvSpPr txBox="1">
            <a:spLocks noGrp="1"/>
          </p:cNvSpPr>
          <p:nvPr>
            <p:ph type="title"/>
          </p:nvPr>
        </p:nvSpPr>
        <p:spPr>
          <a:xfrm>
            <a:off x="838200" y="256341"/>
            <a:ext cx="10515600" cy="806116"/>
          </a:xfrm>
          <a:prstGeom prst="rect">
            <a:avLst/>
          </a:prstGeom>
          <a:noFill/>
          <a:ln>
            <a:noFill/>
          </a:ln>
        </p:spPr>
        <p:txBody>
          <a:bodyPr spcFirstLastPara="1" wrap="square" lIns="91425" tIns="45700" rIns="91425" bIns="45700" anchor="b" anchorCtr="0">
            <a:normAutofit/>
          </a:bodyPr>
          <a:lstStyle/>
          <a:p>
            <a:pPr lvl="0">
              <a:buClr>
                <a:srgbClr val="2A4F1C"/>
              </a:buClr>
            </a:pPr>
            <a:r>
              <a:rPr lang="tr-TR" dirty="0">
                <a:solidFill>
                  <a:srgbClr val="2A4F1C"/>
                </a:solidFill>
                <a:latin typeface="Arial"/>
                <a:ea typeface="Arial"/>
                <a:cs typeface="Arial"/>
                <a:sym typeface="Arial"/>
              </a:rPr>
              <a:t>İnsan Sağlığının Küresel Değişimle Ne alakası var?</a:t>
            </a:r>
            <a:endParaRPr lang="tr-TR" noProof="0" dirty="0">
              <a:solidFill>
                <a:srgbClr val="2A4F1C"/>
              </a:solidFill>
            </a:endParaRPr>
          </a:p>
        </p:txBody>
      </p:sp>
      <p:sp>
        <p:nvSpPr>
          <p:cNvPr id="248" name="Google Shape;248;p10"/>
          <p:cNvSpPr txBox="1">
            <a:spLocks noGrp="1"/>
          </p:cNvSpPr>
          <p:nvPr>
            <p:ph type="body" idx="1"/>
          </p:nvPr>
        </p:nvSpPr>
        <p:spPr>
          <a:xfrm>
            <a:off x="1066800" y="2132503"/>
            <a:ext cx="10058400" cy="2592993"/>
          </a:xfrm>
          <a:prstGeom prst="rect">
            <a:avLst/>
          </a:prstGeom>
          <a:noFill/>
          <a:ln>
            <a:noFill/>
          </a:ln>
        </p:spPr>
        <p:txBody>
          <a:bodyPr spcFirstLastPara="1" wrap="square" lIns="0" tIns="45700" rIns="0" bIns="45700" anchor="t" anchorCtr="0">
            <a:normAutofit fontScale="92500"/>
          </a:bodyPr>
          <a:lstStyle/>
          <a:p>
            <a:pPr marL="0" lvl="0" indent="0" algn="just">
              <a:spcBef>
                <a:spcPts val="0"/>
              </a:spcBef>
              <a:buSzPts val="3200"/>
              <a:buNone/>
            </a:pPr>
            <a:r>
              <a:rPr lang="tr-TR" sz="2800" dirty="0"/>
              <a:t>İklim değişikliği, sıcak hava dalgalarının artması, hava kirliliğinin artması ve bulaşıcı hastalıkların yayılmasıyla giderek daha da belirginleşen insan sağlığını önemli ölçüde etkiliyor. Harekete geçilmemesi bu sorunları daha da kötüleştirecek ve hem mevcut hem de gelecek nesillerin refahı için daha ciddi riskler oluşturacaktır. Önümüzdeki on yılda, tamamı iklim değişikliğiyle doğrudan ilişkili veya iklim değişikliğinin sonuçları olan çevresel riskler, küresel zorluklara hakim olacak.</a:t>
            </a:r>
            <a:endParaRPr lang="tr-TR" sz="2800" noProof="0" dirty="0"/>
          </a:p>
        </p:txBody>
      </p:sp>
      <p:sp>
        <p:nvSpPr>
          <p:cNvPr id="249" name="Google Shape;249;p10"/>
          <p:cNvSpPr txBox="1"/>
          <p:nvPr/>
        </p:nvSpPr>
        <p:spPr>
          <a:xfrm>
            <a:off x="1066800" y="5533932"/>
            <a:ext cx="6096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https://www.weforum.org/agenda/2024/01/davos24-health-areas-impacted-climate-change-guidance/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0" descr="Coronavirus, Viren, Keime, Bakteriell"/>
          <p:cNvPicPr preferRelativeResize="0"/>
          <p:nvPr/>
        </p:nvPicPr>
        <p:blipFill rotWithShape="1">
          <a:blip r:embed="rId3">
            <a:alphaModFix/>
          </a:blip>
          <a:srcRect/>
          <a:stretch/>
        </p:blipFill>
        <p:spPr>
          <a:xfrm>
            <a:off x="7413491" y="1547966"/>
            <a:ext cx="3762067" cy="3762067"/>
          </a:xfrm>
          <a:prstGeom prst="rect">
            <a:avLst/>
          </a:prstGeom>
          <a:noFill/>
          <a:ln>
            <a:noFill/>
          </a:ln>
        </p:spPr>
      </p:pic>
      <p:sp>
        <p:nvSpPr>
          <p:cNvPr id="255" name="Google Shape;255;p20"/>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Küresel değişim insan sağlığını hem doğrudan hem de dolaylı olarak etkilemektedir.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Doğrudan etkiler arasında sıcak hava dalgaları, yükselen deniz seviyeleri, seller, kuraklıklar ve kasırgalar gibi yaralanmalara, hastalıklara ve ölümlere neden olabilecek aşırı hava olayları yer alıyor.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Dolaylı etkiler, solunum ve </a:t>
            </a:r>
            <a:r>
              <a:rPr lang="tr-TR" sz="1800" dirty="0" err="1">
                <a:solidFill>
                  <a:srgbClr val="2A4F1C"/>
                </a:solidFill>
                <a:latin typeface="Arial"/>
                <a:ea typeface="Arial"/>
                <a:cs typeface="Arial"/>
                <a:sym typeface="Arial"/>
              </a:rPr>
              <a:t>kardiyovasküler</a:t>
            </a:r>
            <a:r>
              <a:rPr lang="tr-TR" sz="1800" dirty="0">
                <a:solidFill>
                  <a:srgbClr val="2A4F1C"/>
                </a:solidFill>
                <a:latin typeface="Arial"/>
                <a:ea typeface="Arial"/>
                <a:cs typeface="Arial"/>
                <a:sym typeface="Arial"/>
              </a:rPr>
              <a:t> rahatsızlıkları kötüleştiren artan hava kirliliği gibi çevresel değişikliklerden kaynaklanmaktadır.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Sıcaklık ve yağış düzenindeki değişiklikler, hastalık taşıyan böceklerin davranışını ve dağılımını etkileyerek bulaşıcı hastalıklarda değişikliklere yol açabilir.</a:t>
            </a:r>
            <a:endParaRPr lang="tr-TR" noProof="0" dirty="0"/>
          </a:p>
        </p:txBody>
      </p:sp>
      <p:sp>
        <p:nvSpPr>
          <p:cNvPr id="256" name="Google Shape;256;p20"/>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Küresel Değişimin İnsan Sağlığına Etkileri</a:t>
            </a:r>
            <a:endParaRPr lang="tr-TR" sz="2800" b="1" i="0" u="none" strike="noStrike" cap="none" dirty="0">
              <a:solidFill>
                <a:srgbClr val="2A4F1C"/>
              </a:solidFill>
              <a:latin typeface="Calibri"/>
              <a:ea typeface="Calibri"/>
              <a:cs typeface="Calibri"/>
              <a:sym typeface="Calibri"/>
            </a:endParaRPr>
          </a:p>
        </p:txBody>
      </p:sp>
      <p:sp>
        <p:nvSpPr>
          <p:cNvPr id="257" name="Google Shape;257;p20"/>
          <p:cNvSpPr txBox="1"/>
          <p:nvPr/>
        </p:nvSpPr>
        <p:spPr>
          <a:xfrm>
            <a:off x="5073445" y="5751870"/>
            <a:ext cx="64843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https://www.niehs.nih.gov/research/programs/climatechange/health_impacts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4" descr="Coronavirus, Viren, Keime, Bakteriell"/>
          <p:cNvPicPr preferRelativeResize="0"/>
          <p:nvPr/>
        </p:nvPicPr>
        <p:blipFill rotWithShape="1">
          <a:blip r:embed="rId3">
            <a:alphaModFix/>
          </a:blip>
          <a:srcRect/>
          <a:stretch/>
        </p:blipFill>
        <p:spPr>
          <a:xfrm>
            <a:off x="7413491" y="1547966"/>
            <a:ext cx="3762067" cy="3762067"/>
          </a:xfrm>
          <a:prstGeom prst="rect">
            <a:avLst/>
          </a:prstGeom>
          <a:noFill/>
          <a:ln>
            <a:noFill/>
          </a:ln>
        </p:spPr>
      </p:pic>
      <p:sp>
        <p:nvSpPr>
          <p:cNvPr id="263" name="Google Shape;263;p24"/>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İklimsel değişimler, artan yağışlar, fırtına dalgalanmaları ve artan deniz sıcaklıkları nedeniyle suyla ilişkili hastalıkların artmasına neden olabilir.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İklim değişikliği aynı zamanda gıda güvenliği açısından da riskler oluşturarak bireyleri </a:t>
            </a:r>
            <a:r>
              <a:rPr lang="tr-TR" sz="1800" dirty="0" err="1">
                <a:solidFill>
                  <a:srgbClr val="2A4F1C"/>
                </a:solidFill>
                <a:latin typeface="Arial"/>
                <a:ea typeface="Arial"/>
                <a:cs typeface="Arial"/>
                <a:sym typeface="Arial"/>
              </a:rPr>
              <a:t>kontamine</a:t>
            </a:r>
            <a:r>
              <a:rPr lang="tr-TR" sz="1800" dirty="0">
                <a:solidFill>
                  <a:srgbClr val="2A4F1C"/>
                </a:solidFill>
                <a:latin typeface="Arial"/>
                <a:ea typeface="Arial"/>
                <a:cs typeface="Arial"/>
                <a:sym typeface="Arial"/>
              </a:rPr>
              <a:t> gıdalara maruz bırakıyor ve gıda kaynaklı hastalık olasılığını artırıyor.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Ruh sağlığı ve refahı da iklim değişikliğinden etkileniyor ve toplumlarda stresin, kaygının ve psikolojik sıkıntının artmasına katkıda bulunuyor.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İklimle ilgili tehlikelere maruz kalma, konum, nüfus demografisi ve bireysel duyarlılık gibi faktörlere bağlı olarak değişir.</a:t>
            </a:r>
            <a:endParaRPr lang="tr-TR" noProof="0" dirty="0"/>
          </a:p>
        </p:txBody>
      </p:sp>
      <p:sp>
        <p:nvSpPr>
          <p:cNvPr id="264" name="Google Shape;264;p24"/>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Küresel Değişimin İnsan Sağlığına Etkileri</a:t>
            </a:r>
            <a:endParaRPr lang="tr-TR" sz="2800" b="1" i="0" u="none" strike="noStrike" cap="none" dirty="0">
              <a:solidFill>
                <a:srgbClr val="2A4F1C"/>
              </a:solidFill>
              <a:latin typeface="Calibri"/>
              <a:ea typeface="Calibri"/>
              <a:cs typeface="Calibri"/>
              <a:sym typeface="Calibri"/>
            </a:endParaRPr>
          </a:p>
        </p:txBody>
      </p:sp>
      <p:sp>
        <p:nvSpPr>
          <p:cNvPr id="265" name="Google Shape;265;p24"/>
          <p:cNvSpPr txBox="1"/>
          <p:nvPr/>
        </p:nvSpPr>
        <p:spPr>
          <a:xfrm>
            <a:off x="5073445" y="5751870"/>
            <a:ext cx="64843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https://www.niehs.nih.gov/research/programs/climatechange/health_impacts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62" descr="Coronavirus, Viren, Keime, Bakteriell"/>
          <p:cNvPicPr preferRelativeResize="0"/>
          <p:nvPr/>
        </p:nvPicPr>
        <p:blipFill rotWithShape="1">
          <a:blip r:embed="rId3">
            <a:alphaModFix/>
          </a:blip>
          <a:srcRect/>
          <a:stretch/>
        </p:blipFill>
        <p:spPr>
          <a:xfrm>
            <a:off x="7413491" y="1547966"/>
            <a:ext cx="3762067" cy="3762067"/>
          </a:xfrm>
          <a:prstGeom prst="rect">
            <a:avLst/>
          </a:prstGeom>
          <a:noFill/>
          <a:ln>
            <a:noFill/>
          </a:ln>
        </p:spPr>
      </p:pic>
      <p:sp>
        <p:nvSpPr>
          <p:cNvPr id="271" name="Google Shape;271;p62"/>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Savunmasız nüfuslar, daha yüksek maruz kalma, iklim stres faktörlerine karşı artan hassasiyet, önceden var olan sağlık koşulları veya başa çıkma ve uyum için sınırlı kaynaklar nedeniyle daha büyük risklerle karşı karşıya kalabilir.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Etkili halk sağlığı müdahaleleri, iklimle bağlantılı sağlık risklerinin azaltılması, yaralanmaların ve hastalıkların önlenmesi ve genel halk sağlığı hazırlığının arttırılması açısından çok önemlidir.</a:t>
            </a:r>
            <a:endParaRPr lang="tr-TR" noProof="0" dirty="0"/>
          </a:p>
        </p:txBody>
      </p:sp>
      <p:sp>
        <p:nvSpPr>
          <p:cNvPr id="272" name="Google Shape;272;p62"/>
          <p:cNvSpPr txBox="1"/>
          <p:nvPr/>
        </p:nvSpPr>
        <p:spPr>
          <a:xfrm>
            <a:off x="90210"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endParaRPr sz="2800" b="1" i="0" u="none" strike="noStrike" cap="none" dirty="0">
              <a:solidFill>
                <a:srgbClr val="2A4F1C"/>
              </a:solidFill>
              <a:latin typeface="Calibri"/>
              <a:ea typeface="Calibri"/>
              <a:cs typeface="Calibri"/>
              <a:sym typeface="Calibri"/>
            </a:endParaRPr>
          </a:p>
        </p:txBody>
      </p:sp>
      <p:sp>
        <p:nvSpPr>
          <p:cNvPr id="273" name="Google Shape;273;p62"/>
          <p:cNvSpPr txBox="1"/>
          <p:nvPr/>
        </p:nvSpPr>
        <p:spPr>
          <a:xfrm>
            <a:off x="5073445" y="5751870"/>
            <a:ext cx="64843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https://www.niehs.nih.gov/research/programs/climatechange/health_impacts</a:t>
            </a:r>
            <a:endParaRPr/>
          </a:p>
        </p:txBody>
      </p:sp>
      <p:sp>
        <p:nvSpPr>
          <p:cNvPr id="6" name="Google Shape;264;p24"/>
          <p:cNvSpPr txBox="1"/>
          <p:nvPr/>
        </p:nvSpPr>
        <p:spPr>
          <a:xfrm>
            <a:off x="793755" y="202571"/>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Küresel Değişimin İnsan Sağlığına Etkileri</a:t>
            </a:r>
            <a:endParaRPr lang="tr-TR" sz="2800" b="1" i="0" u="none" strike="noStrike" cap="none" dirty="0">
              <a:solidFill>
                <a:srgbClr val="2A4F1C"/>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63"/>
          <p:cNvSpPr txBox="1"/>
          <p:nvPr/>
        </p:nvSpPr>
        <p:spPr>
          <a:xfrm>
            <a:off x="3470787" y="5838907"/>
            <a:ext cx="80870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Picture taken from: https://www.niehs.nih.gov/research/programs/climatechange/health_impacts</a:t>
            </a:r>
            <a:endParaRPr/>
          </a:p>
        </p:txBody>
      </p:sp>
      <p:sp>
        <p:nvSpPr>
          <p:cNvPr id="5" name="Google Shape;264;p24"/>
          <p:cNvSpPr txBox="1"/>
          <p:nvPr/>
        </p:nvSpPr>
        <p:spPr>
          <a:xfrm>
            <a:off x="793755" y="202571"/>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Küresel Değişimin İnsan Sağlığına Etkileri</a:t>
            </a:r>
            <a:endParaRPr lang="tr-TR" sz="2800" b="1" i="0" u="none" strike="noStrike" cap="none" dirty="0">
              <a:solidFill>
                <a:srgbClr val="2A4F1C"/>
              </a:solidFill>
              <a:latin typeface="Calibri"/>
              <a:ea typeface="Calibri"/>
              <a:cs typeface="Calibri"/>
              <a:sym typeface="Calibri"/>
            </a:endParaRPr>
          </a:p>
        </p:txBody>
      </p:sp>
      <p:pic>
        <p:nvPicPr>
          <p:cNvPr id="1026" name="Picture 2" descr="C:\Users\Admin.DESKTOP-VF3ODKF\Downloads\aaa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377" y="1453017"/>
            <a:ext cx="8741077" cy="41667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0" name="Google Shape;130;p2"/>
          <p:cNvSpPr txBox="1">
            <a:spLocks noGrp="1"/>
          </p:cNvSpPr>
          <p:nvPr>
            <p:ph type="title"/>
          </p:nvPr>
        </p:nvSpPr>
        <p:spPr>
          <a:xfrm>
            <a:off x="340865" y="57142"/>
            <a:ext cx="10515600" cy="1050480"/>
          </a:xfrm>
          <a:prstGeom prst="rect">
            <a:avLst/>
          </a:prstGeom>
          <a:noFill/>
          <a:ln>
            <a:noFill/>
          </a:ln>
        </p:spPr>
        <p:txBody>
          <a:bodyPr spcFirstLastPara="1" wrap="square" lIns="91425" tIns="45700" rIns="91425" bIns="45700" anchor="b" anchorCtr="0">
            <a:normAutofit/>
          </a:bodyPr>
          <a:lstStyle/>
          <a:p>
            <a:pPr lvl="0">
              <a:buClr>
                <a:srgbClr val="004B3A"/>
              </a:buClr>
            </a:pPr>
            <a:r>
              <a:rPr lang="tr-TR" noProof="0" smtClean="0">
                <a:solidFill>
                  <a:srgbClr val="004B3A"/>
                </a:solidFill>
                <a:latin typeface="Arial"/>
                <a:ea typeface="Arial"/>
                <a:cs typeface="Arial"/>
                <a:sym typeface="Arial"/>
              </a:rPr>
              <a:t>Modül 5 Öğrenme Çıktıları</a:t>
            </a:r>
            <a:endParaRPr lang="tr-TR" noProof="0"/>
          </a:p>
        </p:txBody>
      </p:sp>
      <p:sp>
        <p:nvSpPr>
          <p:cNvPr id="131" name="Google Shape;131;p2"/>
          <p:cNvSpPr txBox="1">
            <a:spLocks noGrp="1"/>
          </p:cNvSpPr>
          <p:nvPr>
            <p:ph type="body" idx="1"/>
          </p:nvPr>
        </p:nvSpPr>
        <p:spPr>
          <a:xfrm>
            <a:off x="340865" y="1246423"/>
            <a:ext cx="11557599" cy="5415633"/>
          </a:xfrm>
          <a:prstGeom prst="rect">
            <a:avLst/>
          </a:prstGeom>
          <a:noFill/>
          <a:ln>
            <a:noFill/>
          </a:ln>
        </p:spPr>
        <p:txBody>
          <a:bodyPr spcFirstLastPara="1" wrap="square" lIns="91425" tIns="45700" rIns="91425" bIns="45700" anchor="t" anchorCtr="0">
            <a:normAutofit/>
          </a:bodyPr>
          <a:lstStyle/>
          <a:p>
            <a:pPr marL="601200" lvl="0" indent="-457200">
              <a:lnSpc>
                <a:spcPct val="100000"/>
              </a:lnSpc>
              <a:spcBef>
                <a:spcPts val="0"/>
              </a:spcBef>
              <a:buClr>
                <a:srgbClr val="2A4F1C"/>
              </a:buClr>
              <a:buSzPts val="2600"/>
              <a:buFont typeface="Wingdings" pitchFamily="2" charset="2"/>
              <a:buChar char="Ø"/>
            </a:pPr>
            <a:r>
              <a:rPr lang="tr-TR" sz="2600" noProof="0" dirty="0" smtClean="0">
                <a:solidFill>
                  <a:srgbClr val="004B3A"/>
                </a:solidFill>
              </a:rPr>
              <a:t>Küresel Değişimin ne anlama geldiğini </a:t>
            </a:r>
            <a:r>
              <a:rPr lang="tr-TR" sz="2600" noProof="0" dirty="0" smtClean="0">
                <a:solidFill>
                  <a:srgbClr val="004B3A"/>
                </a:solidFill>
              </a:rPr>
              <a:t>açıklar,</a:t>
            </a:r>
            <a:endParaRPr lang="tr-TR" sz="2600" noProof="0" dirty="0" smtClean="0">
              <a:solidFill>
                <a:srgbClr val="004B3A"/>
              </a:solidFill>
            </a:endParaRPr>
          </a:p>
          <a:p>
            <a:pPr marL="601200" lvl="0" indent="-457200">
              <a:lnSpc>
                <a:spcPct val="100000"/>
              </a:lnSpc>
              <a:spcBef>
                <a:spcPts val="0"/>
              </a:spcBef>
              <a:buClr>
                <a:srgbClr val="2A4F1C"/>
              </a:buClr>
              <a:buSzPts val="2600"/>
              <a:buFont typeface="Wingdings" pitchFamily="2" charset="2"/>
              <a:buChar char="Ø"/>
            </a:pPr>
            <a:r>
              <a:rPr lang="tr-TR" sz="2600" noProof="0" dirty="0" smtClean="0">
                <a:solidFill>
                  <a:srgbClr val="004B3A"/>
                </a:solidFill>
              </a:rPr>
              <a:t>Küresel değişime yol açan farklı faktörleri </a:t>
            </a:r>
            <a:r>
              <a:rPr lang="tr-TR" sz="2600" noProof="0" dirty="0" smtClean="0">
                <a:solidFill>
                  <a:srgbClr val="004B3A"/>
                </a:solidFill>
              </a:rPr>
              <a:t>açıklar,</a:t>
            </a:r>
            <a:endParaRPr lang="tr-TR" sz="2600" noProof="0" dirty="0" smtClean="0">
              <a:solidFill>
                <a:srgbClr val="004B3A"/>
              </a:solidFill>
            </a:endParaRPr>
          </a:p>
          <a:p>
            <a:pPr marL="601200" lvl="0" indent="-457200">
              <a:lnSpc>
                <a:spcPct val="100000"/>
              </a:lnSpc>
              <a:spcBef>
                <a:spcPts val="0"/>
              </a:spcBef>
              <a:buClr>
                <a:srgbClr val="2A4F1C"/>
              </a:buClr>
              <a:buSzPts val="2600"/>
              <a:buFont typeface="Wingdings" pitchFamily="2" charset="2"/>
              <a:buChar char="Ø"/>
            </a:pPr>
            <a:r>
              <a:rPr lang="tr-TR" sz="2600" noProof="0" dirty="0" smtClean="0">
                <a:solidFill>
                  <a:srgbClr val="004B3A"/>
                </a:solidFill>
              </a:rPr>
              <a:t>Küresel değişim ve bunun sağlık üzerindeki etkisi üzerine </a:t>
            </a:r>
            <a:r>
              <a:rPr lang="tr-TR" sz="2600" noProof="0" dirty="0" smtClean="0">
                <a:solidFill>
                  <a:srgbClr val="004B3A"/>
                </a:solidFill>
              </a:rPr>
              <a:t>düşünür,</a:t>
            </a:r>
            <a:endParaRPr lang="tr-TR" sz="2600" noProof="0" dirty="0" smtClean="0">
              <a:solidFill>
                <a:srgbClr val="004B3A"/>
              </a:solidFill>
            </a:endParaRPr>
          </a:p>
          <a:p>
            <a:pPr marL="601200" lvl="0" indent="-457200">
              <a:lnSpc>
                <a:spcPct val="100000"/>
              </a:lnSpc>
              <a:spcBef>
                <a:spcPts val="0"/>
              </a:spcBef>
              <a:buClr>
                <a:srgbClr val="2A4F1C"/>
              </a:buClr>
              <a:buSzPts val="2600"/>
              <a:buFont typeface="Wingdings" pitchFamily="2" charset="2"/>
              <a:buChar char="Ø"/>
            </a:pPr>
            <a:r>
              <a:rPr lang="tr-TR" sz="2600" noProof="0" dirty="0" smtClean="0">
                <a:solidFill>
                  <a:srgbClr val="004B3A"/>
                </a:solidFill>
              </a:rPr>
              <a:t>Küresel değişimin beraberinde getirdiği sorunları ve sağlık sorunlarını </a:t>
            </a:r>
            <a:r>
              <a:rPr lang="tr-TR" sz="2600" noProof="0" dirty="0" smtClean="0">
                <a:solidFill>
                  <a:srgbClr val="004B3A"/>
                </a:solidFill>
              </a:rPr>
              <a:t>anlar,</a:t>
            </a:r>
            <a:endParaRPr lang="tr-TR" sz="2600" noProof="0" dirty="0" smtClean="0">
              <a:solidFill>
                <a:srgbClr val="004B3A"/>
              </a:solidFill>
            </a:endParaRPr>
          </a:p>
          <a:p>
            <a:pPr marL="601200" lvl="0" indent="-457200">
              <a:lnSpc>
                <a:spcPct val="100000"/>
              </a:lnSpc>
              <a:spcBef>
                <a:spcPts val="0"/>
              </a:spcBef>
              <a:buClr>
                <a:srgbClr val="2A4F1C"/>
              </a:buClr>
              <a:buSzPts val="2600"/>
              <a:buFont typeface="Wingdings" pitchFamily="2" charset="2"/>
              <a:buChar char="Ø"/>
            </a:pPr>
            <a:r>
              <a:rPr lang="tr-TR" sz="2600" noProof="0" dirty="0" smtClean="0">
                <a:solidFill>
                  <a:srgbClr val="004B3A"/>
                </a:solidFill>
              </a:rPr>
              <a:t>Bulaşıcı hastalıkların dinamiklerini, uyum stratejilerini ve sağlık sisteminde dayanıklılık ve eşitliğin desteklenmesini </a:t>
            </a:r>
            <a:r>
              <a:rPr lang="tr-TR" sz="2600" noProof="0" dirty="0" smtClean="0">
                <a:solidFill>
                  <a:srgbClr val="004B3A"/>
                </a:solidFill>
              </a:rPr>
              <a:t>açıklar,</a:t>
            </a:r>
            <a:endParaRPr lang="tr-TR" sz="2600" noProof="0" dirty="0" smtClean="0">
              <a:solidFill>
                <a:srgbClr val="004B3A"/>
              </a:solidFill>
            </a:endParaRPr>
          </a:p>
          <a:p>
            <a:pPr marL="601200" lvl="0" indent="-457200">
              <a:lnSpc>
                <a:spcPct val="100000"/>
              </a:lnSpc>
              <a:spcBef>
                <a:spcPts val="0"/>
              </a:spcBef>
              <a:buClr>
                <a:srgbClr val="2A4F1C"/>
              </a:buClr>
              <a:buSzPts val="2600"/>
              <a:buFont typeface="Wingdings" pitchFamily="2" charset="2"/>
              <a:buChar char="Ø"/>
            </a:pPr>
            <a:r>
              <a:rPr lang="tr-TR" sz="2600" noProof="0" dirty="0" smtClean="0">
                <a:solidFill>
                  <a:srgbClr val="004B3A"/>
                </a:solidFill>
              </a:rPr>
              <a:t>Küresel değişim ve sağlık konusunda eğitimin önemini </a:t>
            </a:r>
            <a:r>
              <a:rPr lang="tr-TR" sz="2600" noProof="0" dirty="0" smtClean="0">
                <a:solidFill>
                  <a:srgbClr val="004B3A"/>
                </a:solidFill>
              </a:rPr>
              <a:t>yansıtır,</a:t>
            </a:r>
            <a:endParaRPr lang="tr-TR" sz="2600" noProof="0" dirty="0" smtClean="0">
              <a:solidFill>
                <a:srgbClr val="004B3A"/>
              </a:solidFill>
            </a:endParaRPr>
          </a:p>
          <a:p>
            <a:pPr marL="601200" lvl="0" indent="-457200">
              <a:lnSpc>
                <a:spcPct val="100000"/>
              </a:lnSpc>
              <a:spcBef>
                <a:spcPts val="0"/>
              </a:spcBef>
              <a:buClr>
                <a:srgbClr val="2A4F1C"/>
              </a:buClr>
              <a:buSzPts val="2600"/>
              <a:buFont typeface="Wingdings" pitchFamily="2" charset="2"/>
              <a:buChar char="Ø"/>
            </a:pPr>
            <a:r>
              <a:rPr lang="tr-TR" sz="2600" noProof="0" dirty="0" smtClean="0">
                <a:solidFill>
                  <a:srgbClr val="004B3A"/>
                </a:solidFill>
              </a:rPr>
              <a:t>savunmasız popülasyonların daha fazla etkilendiğinin farkına </a:t>
            </a:r>
            <a:r>
              <a:rPr lang="tr-TR" sz="2600" noProof="0" dirty="0" smtClean="0">
                <a:solidFill>
                  <a:srgbClr val="004B3A"/>
                </a:solidFill>
              </a:rPr>
              <a:t>varır.</a:t>
            </a:r>
            <a:endParaRPr lang="tr-TR" sz="2800" noProof="0" dirty="0" smtClean="0">
              <a:solidFill>
                <a:srgbClr val="004B3A"/>
              </a:solidFill>
              <a:latin typeface="Arial"/>
              <a:ea typeface="Arial"/>
              <a:cs typeface="Arial"/>
              <a:sym typeface="Arial"/>
            </a:endParaRPr>
          </a:p>
          <a:p>
            <a:pPr marL="91440" lvl="0" indent="48260" algn="l" rtl="0">
              <a:lnSpc>
                <a:spcPct val="150000"/>
              </a:lnSpc>
              <a:spcBef>
                <a:spcPts val="1400"/>
              </a:spcBef>
              <a:spcAft>
                <a:spcPts val="0"/>
              </a:spcAft>
              <a:buClr>
                <a:schemeClr val="accent6"/>
              </a:buClr>
              <a:buSzPts val="2200"/>
              <a:buFont typeface="Arial"/>
              <a:buNone/>
            </a:pPr>
            <a:endParaRPr lang="tr-TR" sz="2200" noProof="0" dirty="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p:nvPr/>
        </p:nvSpPr>
        <p:spPr>
          <a:xfrm>
            <a:off x="1521714" y="2179470"/>
            <a:ext cx="9148572" cy="2211191"/>
          </a:xfrm>
          <a:prstGeom prst="rect">
            <a:avLst/>
          </a:prstGeom>
          <a:noFill/>
          <a:ln>
            <a:noFill/>
          </a:ln>
        </p:spPr>
        <p:txBody>
          <a:bodyPr spcFirstLastPara="1" wrap="square" lIns="91425" tIns="45700" rIns="91425" bIns="45700" anchor="t" anchorCtr="0">
            <a:normAutofit fontScale="92500" lnSpcReduction="20000"/>
          </a:bodyPr>
          <a:lstStyle/>
          <a:p>
            <a:pPr marL="91440" lvl="0" indent="-91440" algn="ctr">
              <a:lnSpc>
                <a:spcPct val="150000"/>
              </a:lnSpc>
              <a:buClr>
                <a:schemeClr val="accent1"/>
              </a:buClr>
              <a:buSzPct val="108108"/>
            </a:pPr>
            <a:r>
              <a:rPr lang="en-US" sz="2800" dirty="0" err="1">
                <a:solidFill>
                  <a:srgbClr val="0D0D0D"/>
                </a:solidFill>
              </a:rPr>
              <a:t>Doğrudan</a:t>
            </a:r>
            <a:r>
              <a:rPr lang="en-US" sz="2800" dirty="0">
                <a:solidFill>
                  <a:srgbClr val="0D0D0D"/>
                </a:solidFill>
              </a:rPr>
              <a:t> </a:t>
            </a:r>
            <a:r>
              <a:rPr lang="en-US" sz="2800" dirty="0" err="1">
                <a:solidFill>
                  <a:srgbClr val="0D0D0D"/>
                </a:solidFill>
              </a:rPr>
              <a:t>ve</a:t>
            </a:r>
            <a:r>
              <a:rPr lang="en-US" sz="2800" dirty="0">
                <a:solidFill>
                  <a:srgbClr val="0D0D0D"/>
                </a:solidFill>
              </a:rPr>
              <a:t> </a:t>
            </a:r>
            <a:r>
              <a:rPr lang="en-US" sz="2800" dirty="0" err="1">
                <a:solidFill>
                  <a:srgbClr val="0D0D0D"/>
                </a:solidFill>
              </a:rPr>
              <a:t>Dolaylı</a:t>
            </a:r>
            <a:r>
              <a:rPr lang="en-US" sz="2800" dirty="0">
                <a:solidFill>
                  <a:srgbClr val="0D0D0D"/>
                </a:solidFill>
              </a:rPr>
              <a:t> </a:t>
            </a:r>
            <a:r>
              <a:rPr lang="en-US" sz="2800" dirty="0" err="1">
                <a:solidFill>
                  <a:srgbClr val="0D0D0D"/>
                </a:solidFill>
              </a:rPr>
              <a:t>Sağlık</a:t>
            </a:r>
            <a:r>
              <a:rPr lang="en-US" sz="2800" dirty="0">
                <a:solidFill>
                  <a:srgbClr val="0D0D0D"/>
                </a:solidFill>
              </a:rPr>
              <a:t> </a:t>
            </a:r>
            <a:r>
              <a:rPr lang="en-US" sz="2800" dirty="0" err="1">
                <a:solidFill>
                  <a:srgbClr val="0D0D0D"/>
                </a:solidFill>
              </a:rPr>
              <a:t>Etkilerini</a:t>
            </a:r>
            <a:r>
              <a:rPr lang="en-US" sz="2800" dirty="0">
                <a:solidFill>
                  <a:srgbClr val="0D0D0D"/>
                </a:solidFill>
              </a:rPr>
              <a:t> </a:t>
            </a:r>
            <a:r>
              <a:rPr lang="en-US" sz="2800" dirty="0" err="1">
                <a:solidFill>
                  <a:srgbClr val="0D0D0D"/>
                </a:solidFill>
              </a:rPr>
              <a:t>Belirleyin</a:t>
            </a:r>
            <a:r>
              <a:rPr lang="en-US" sz="2800" dirty="0">
                <a:solidFill>
                  <a:srgbClr val="0D0D0D"/>
                </a:solidFill>
              </a:rPr>
              <a:t>: </a:t>
            </a:r>
            <a:r>
              <a:rPr lang="en-US" sz="2800" dirty="0" err="1">
                <a:solidFill>
                  <a:srgbClr val="0D0D0D"/>
                </a:solidFill>
              </a:rPr>
              <a:t>Verilen</a:t>
            </a:r>
            <a:r>
              <a:rPr lang="en-US" sz="2800" dirty="0">
                <a:solidFill>
                  <a:srgbClr val="0D0D0D"/>
                </a:solidFill>
              </a:rPr>
              <a:t> </a:t>
            </a:r>
            <a:r>
              <a:rPr lang="en-US" sz="2800" dirty="0" err="1">
                <a:solidFill>
                  <a:srgbClr val="0D0D0D"/>
                </a:solidFill>
              </a:rPr>
              <a:t>metne</a:t>
            </a:r>
            <a:r>
              <a:rPr lang="en-US" sz="2800" dirty="0">
                <a:solidFill>
                  <a:srgbClr val="0D0D0D"/>
                </a:solidFill>
              </a:rPr>
              <a:t> </a:t>
            </a:r>
            <a:r>
              <a:rPr lang="en-US" sz="2800" dirty="0" err="1">
                <a:solidFill>
                  <a:srgbClr val="0D0D0D"/>
                </a:solidFill>
              </a:rPr>
              <a:t>dayanarak</a:t>
            </a:r>
            <a:r>
              <a:rPr lang="en-US" sz="2800" dirty="0">
                <a:solidFill>
                  <a:srgbClr val="0D0D0D"/>
                </a:solidFill>
              </a:rPr>
              <a:t> </a:t>
            </a:r>
            <a:r>
              <a:rPr lang="en-US" sz="2800" dirty="0" err="1">
                <a:solidFill>
                  <a:srgbClr val="0D0D0D"/>
                </a:solidFill>
              </a:rPr>
              <a:t>iklim</a:t>
            </a:r>
            <a:r>
              <a:rPr lang="en-US" sz="2800" dirty="0">
                <a:solidFill>
                  <a:srgbClr val="0D0D0D"/>
                </a:solidFill>
              </a:rPr>
              <a:t> </a:t>
            </a:r>
            <a:r>
              <a:rPr lang="en-US" sz="2800" dirty="0" err="1">
                <a:solidFill>
                  <a:srgbClr val="0D0D0D"/>
                </a:solidFill>
              </a:rPr>
              <a:t>değişikliğinin</a:t>
            </a:r>
            <a:r>
              <a:rPr lang="en-US" sz="2800" dirty="0">
                <a:solidFill>
                  <a:srgbClr val="0D0D0D"/>
                </a:solidFill>
              </a:rPr>
              <a:t> </a:t>
            </a:r>
            <a:r>
              <a:rPr lang="en-US" sz="2800" dirty="0" err="1">
                <a:solidFill>
                  <a:srgbClr val="0D0D0D"/>
                </a:solidFill>
              </a:rPr>
              <a:t>insan</a:t>
            </a:r>
            <a:r>
              <a:rPr lang="en-US" sz="2800" dirty="0">
                <a:solidFill>
                  <a:srgbClr val="0D0D0D"/>
                </a:solidFill>
              </a:rPr>
              <a:t> </a:t>
            </a:r>
            <a:r>
              <a:rPr lang="en-US" sz="2800" dirty="0" err="1">
                <a:solidFill>
                  <a:srgbClr val="0D0D0D"/>
                </a:solidFill>
              </a:rPr>
              <a:t>sağlığını</a:t>
            </a:r>
            <a:r>
              <a:rPr lang="en-US" sz="2800" dirty="0">
                <a:solidFill>
                  <a:srgbClr val="0D0D0D"/>
                </a:solidFill>
              </a:rPr>
              <a:t> </a:t>
            </a:r>
            <a:r>
              <a:rPr lang="en-US" sz="2800" dirty="0" err="1">
                <a:solidFill>
                  <a:srgbClr val="0D0D0D"/>
                </a:solidFill>
              </a:rPr>
              <a:t>doğrudan</a:t>
            </a:r>
            <a:r>
              <a:rPr lang="en-US" sz="2800" dirty="0">
                <a:solidFill>
                  <a:srgbClr val="0D0D0D"/>
                </a:solidFill>
              </a:rPr>
              <a:t> </a:t>
            </a:r>
            <a:r>
              <a:rPr lang="en-US" sz="2800" dirty="0" err="1">
                <a:solidFill>
                  <a:srgbClr val="0D0D0D"/>
                </a:solidFill>
              </a:rPr>
              <a:t>ve</a:t>
            </a:r>
            <a:r>
              <a:rPr lang="en-US" sz="2800" dirty="0">
                <a:solidFill>
                  <a:srgbClr val="0D0D0D"/>
                </a:solidFill>
              </a:rPr>
              <a:t> </a:t>
            </a:r>
            <a:r>
              <a:rPr lang="en-US" sz="2800" dirty="0" err="1">
                <a:solidFill>
                  <a:srgbClr val="0D0D0D"/>
                </a:solidFill>
              </a:rPr>
              <a:t>dolaylı</a:t>
            </a:r>
            <a:r>
              <a:rPr lang="en-US" sz="2800" dirty="0">
                <a:solidFill>
                  <a:srgbClr val="0D0D0D"/>
                </a:solidFill>
              </a:rPr>
              <a:t> </a:t>
            </a:r>
            <a:r>
              <a:rPr lang="en-US" sz="2800" dirty="0" err="1">
                <a:solidFill>
                  <a:srgbClr val="0D0D0D"/>
                </a:solidFill>
              </a:rPr>
              <a:t>olarak</a:t>
            </a:r>
            <a:r>
              <a:rPr lang="en-US" sz="2800" dirty="0">
                <a:solidFill>
                  <a:srgbClr val="0D0D0D"/>
                </a:solidFill>
              </a:rPr>
              <a:t> </a:t>
            </a:r>
            <a:r>
              <a:rPr lang="en-US" sz="2800" dirty="0" err="1">
                <a:solidFill>
                  <a:srgbClr val="0D0D0D"/>
                </a:solidFill>
              </a:rPr>
              <a:t>etkilediği</a:t>
            </a:r>
            <a:r>
              <a:rPr lang="en-US" sz="2800" dirty="0">
                <a:solidFill>
                  <a:srgbClr val="0D0D0D"/>
                </a:solidFill>
              </a:rPr>
              <a:t> </a:t>
            </a:r>
            <a:r>
              <a:rPr lang="en-US" sz="2800" dirty="0" err="1">
                <a:solidFill>
                  <a:srgbClr val="0D0D0D"/>
                </a:solidFill>
              </a:rPr>
              <a:t>yolların</a:t>
            </a:r>
            <a:r>
              <a:rPr lang="en-US" sz="2800" dirty="0">
                <a:solidFill>
                  <a:srgbClr val="0D0D0D"/>
                </a:solidFill>
              </a:rPr>
              <a:t> </a:t>
            </a:r>
            <a:r>
              <a:rPr lang="en-US" sz="2800" dirty="0" err="1">
                <a:solidFill>
                  <a:srgbClr val="0D0D0D"/>
                </a:solidFill>
              </a:rPr>
              <a:t>bir</a:t>
            </a:r>
            <a:r>
              <a:rPr lang="en-US" sz="2800" dirty="0">
                <a:solidFill>
                  <a:srgbClr val="0D0D0D"/>
                </a:solidFill>
              </a:rPr>
              <a:t> </a:t>
            </a:r>
            <a:r>
              <a:rPr lang="en-US" sz="2800" dirty="0" err="1">
                <a:solidFill>
                  <a:srgbClr val="0D0D0D"/>
                </a:solidFill>
              </a:rPr>
              <a:t>listesini</a:t>
            </a:r>
            <a:r>
              <a:rPr lang="en-US" sz="2800" dirty="0">
                <a:solidFill>
                  <a:srgbClr val="0D0D0D"/>
                </a:solidFill>
              </a:rPr>
              <a:t> </a:t>
            </a:r>
            <a:r>
              <a:rPr lang="en-US" sz="2800" dirty="0" err="1">
                <a:solidFill>
                  <a:srgbClr val="0D0D0D"/>
                </a:solidFill>
              </a:rPr>
              <a:t>oluşturun</a:t>
            </a:r>
            <a:r>
              <a:rPr lang="en-US" sz="2800" dirty="0">
                <a:solidFill>
                  <a:srgbClr val="0D0D0D"/>
                </a:solidFill>
              </a:rPr>
              <a:t>. Her </a:t>
            </a:r>
            <a:r>
              <a:rPr lang="en-US" sz="2800" dirty="0" err="1">
                <a:solidFill>
                  <a:srgbClr val="0D0D0D"/>
                </a:solidFill>
              </a:rPr>
              <a:t>etkiyi</a:t>
            </a:r>
            <a:r>
              <a:rPr lang="en-US" sz="2800" dirty="0">
                <a:solidFill>
                  <a:srgbClr val="0D0D0D"/>
                </a:solidFill>
              </a:rPr>
              <a:t> </a:t>
            </a:r>
            <a:r>
              <a:rPr lang="en-US" sz="2800" dirty="0" err="1">
                <a:solidFill>
                  <a:srgbClr val="0D0D0D"/>
                </a:solidFill>
              </a:rPr>
              <a:t>buna</a:t>
            </a:r>
            <a:r>
              <a:rPr lang="en-US" sz="2800" dirty="0">
                <a:solidFill>
                  <a:srgbClr val="0D0D0D"/>
                </a:solidFill>
              </a:rPr>
              <a:t> </a:t>
            </a:r>
            <a:r>
              <a:rPr lang="en-US" sz="2800" dirty="0" err="1">
                <a:solidFill>
                  <a:srgbClr val="0D0D0D"/>
                </a:solidFill>
              </a:rPr>
              <a:t>göre</a:t>
            </a:r>
            <a:r>
              <a:rPr lang="en-US" sz="2800" dirty="0">
                <a:solidFill>
                  <a:srgbClr val="0D0D0D"/>
                </a:solidFill>
              </a:rPr>
              <a:t> </a:t>
            </a:r>
            <a:r>
              <a:rPr lang="en-US" sz="2800" dirty="0" err="1">
                <a:solidFill>
                  <a:srgbClr val="0D0D0D"/>
                </a:solidFill>
              </a:rPr>
              <a:t>sınıflandırın</a:t>
            </a:r>
            <a:r>
              <a:rPr lang="en-US" sz="2800" dirty="0">
                <a:solidFill>
                  <a:srgbClr val="0D0D0D"/>
                </a:solidFill>
              </a:rPr>
              <a:t>.</a:t>
            </a:r>
            <a:endParaRPr sz="2000" b="0" i="0" u="none" strike="noStrike" cap="none" dirty="0">
              <a:solidFill>
                <a:srgbClr val="3F3F3F"/>
              </a:solidFill>
              <a:latin typeface="Calibri"/>
              <a:ea typeface="Calibri"/>
              <a:cs typeface="Calibri"/>
              <a:sym typeface="Calibri"/>
            </a:endParaRPr>
          </a:p>
        </p:txBody>
      </p:sp>
      <p:sp>
        <p:nvSpPr>
          <p:cNvPr id="286" name="Google Shape;286;p15"/>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15"/>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64" descr="Mädchen, Portrait, Face Mask, Covid19"/>
          <p:cNvPicPr preferRelativeResize="0"/>
          <p:nvPr/>
        </p:nvPicPr>
        <p:blipFill rotWithShape="1">
          <a:blip r:embed="rId3">
            <a:alphaModFix/>
          </a:blip>
          <a:srcRect l="10805" t="3357" r="7581" b="5120"/>
          <a:stretch/>
        </p:blipFill>
        <p:spPr>
          <a:xfrm>
            <a:off x="7257611" y="593043"/>
            <a:ext cx="3327930" cy="3732068"/>
          </a:xfrm>
          <a:prstGeom prst="rect">
            <a:avLst/>
          </a:prstGeom>
          <a:noFill/>
          <a:ln>
            <a:noFill/>
          </a:ln>
        </p:spPr>
      </p:pic>
      <p:sp>
        <p:nvSpPr>
          <p:cNvPr id="293" name="Google Shape;293;p6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sz="6000" dirty="0">
                <a:solidFill>
                  <a:srgbClr val="92D050"/>
                </a:solidFill>
              </a:rPr>
              <a:t>Küresel Değişim </a:t>
            </a:r>
            <a:r>
              <a:rPr lang="tr-TR" sz="6000" dirty="0" smtClean="0">
                <a:solidFill>
                  <a:srgbClr val="92D050"/>
                </a:solidFill>
              </a:rPr>
              <a:t>ve</a:t>
            </a:r>
            <a:br>
              <a:rPr lang="tr-TR" sz="6000" dirty="0" smtClean="0">
                <a:solidFill>
                  <a:srgbClr val="92D050"/>
                </a:solidFill>
              </a:rPr>
            </a:br>
            <a:r>
              <a:rPr lang="tr-TR" sz="6000" dirty="0" smtClean="0">
                <a:solidFill>
                  <a:srgbClr val="92D050"/>
                </a:solidFill>
              </a:rPr>
              <a:t> </a:t>
            </a:r>
            <a:r>
              <a:rPr lang="tr-TR" sz="6000" dirty="0">
                <a:solidFill>
                  <a:srgbClr val="92D050"/>
                </a:solidFill>
              </a:rPr>
              <a:t>Hastalıklar</a:t>
            </a:r>
            <a:endParaRPr lang="tr-TR" sz="6000" b="1" noProof="0" dirty="0">
              <a:solidFill>
                <a:srgbClr val="92D050"/>
              </a:solidFill>
            </a:endParaRPr>
          </a:p>
        </p:txBody>
      </p:sp>
      <p:cxnSp>
        <p:nvCxnSpPr>
          <p:cNvPr id="294" name="Google Shape;294;p6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95" name="Google Shape;295;p64"/>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296" name="Google Shape;296;p6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a:t>
            </a:r>
            <a:r>
              <a:rPr lang="en-US" sz="3200" b="1">
                <a:solidFill>
                  <a:srgbClr val="3F3F3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97" name="Google Shape;297;p6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tr-TR" sz="2400" b="1" dirty="0" err="1" smtClean="0">
                <a:solidFill>
                  <a:srgbClr val="004B3A"/>
                </a:solidFill>
              </a:rPr>
              <a:t>Pandemiler</a:t>
            </a:r>
            <a:r>
              <a:rPr lang="tr-TR" sz="2400" b="1" dirty="0" smtClean="0">
                <a:solidFill>
                  <a:srgbClr val="004B3A"/>
                </a:solidFill>
              </a:rPr>
              <a:t>, Salgınlar ve Bulaşıcı Hastalıklar</a:t>
            </a:r>
            <a:endParaRPr lang="tr-TR" sz="2400" b="1" i="0" u="none" strike="noStrike" cap="none" dirty="0">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65"/>
          <p:cNvSpPr txBox="1">
            <a:spLocks noGrp="1"/>
          </p:cNvSpPr>
          <p:nvPr>
            <p:ph type="title"/>
          </p:nvPr>
        </p:nvSpPr>
        <p:spPr>
          <a:xfrm>
            <a:off x="838200" y="256341"/>
            <a:ext cx="10515600" cy="806116"/>
          </a:xfrm>
          <a:prstGeom prst="rect">
            <a:avLst/>
          </a:prstGeom>
          <a:noFill/>
          <a:ln>
            <a:noFill/>
          </a:ln>
        </p:spPr>
        <p:txBody>
          <a:bodyPr spcFirstLastPara="1" wrap="square" lIns="91425" tIns="45700" rIns="91425" bIns="45700" anchor="b" anchorCtr="0">
            <a:normAutofit/>
          </a:bodyPr>
          <a:lstStyle/>
          <a:p>
            <a:pPr lvl="0">
              <a:buClr>
                <a:srgbClr val="2A4F1C"/>
              </a:buClr>
            </a:pPr>
            <a:r>
              <a:rPr lang="tr-TR" dirty="0">
                <a:solidFill>
                  <a:srgbClr val="2A4F1C"/>
                </a:solidFill>
                <a:latin typeface="Arial"/>
                <a:ea typeface="Arial"/>
                <a:cs typeface="Arial"/>
                <a:sym typeface="Arial"/>
              </a:rPr>
              <a:t>Küresel Değişim ve Hastalıklar</a:t>
            </a:r>
            <a:endParaRPr lang="tr-TR" noProof="0" dirty="0">
              <a:solidFill>
                <a:srgbClr val="2A4F1C"/>
              </a:solidFill>
            </a:endParaRPr>
          </a:p>
        </p:txBody>
      </p:sp>
      <p:sp>
        <p:nvSpPr>
          <p:cNvPr id="303" name="Google Shape;303;p65"/>
          <p:cNvSpPr txBox="1">
            <a:spLocks noGrp="1"/>
          </p:cNvSpPr>
          <p:nvPr>
            <p:ph type="body" idx="1"/>
          </p:nvPr>
        </p:nvSpPr>
        <p:spPr>
          <a:xfrm>
            <a:off x="1066800" y="2132503"/>
            <a:ext cx="10058400" cy="2592993"/>
          </a:xfrm>
          <a:prstGeom prst="rect">
            <a:avLst/>
          </a:prstGeom>
          <a:noFill/>
          <a:ln>
            <a:noFill/>
          </a:ln>
        </p:spPr>
        <p:txBody>
          <a:bodyPr spcFirstLastPara="1" wrap="square" lIns="0" tIns="45700" rIns="0" bIns="45700" anchor="t" anchorCtr="0">
            <a:normAutofit/>
          </a:bodyPr>
          <a:lstStyle/>
          <a:p>
            <a:pPr marL="0" lvl="0" indent="0" algn="just">
              <a:spcBef>
                <a:spcPts val="0"/>
              </a:spcBef>
              <a:buSzPts val="3200"/>
              <a:buNone/>
            </a:pPr>
            <a:r>
              <a:rPr lang="tr-TR" sz="2800" dirty="0"/>
              <a:t>İklim değişikliği, hızlı kentleşme ve değişen arazi kullanım düzenleri önümüzdeki yıllarda hastalıkların ortaya çıkma riskini artıracak. Özellikle iklim değişikliği, küresel patojenlerin çeşitliliğini değiştirerek enfeksiyonların, özellikle de vektör kaynaklı enfeksiyonların yeni yerlere yayılmasına neden olabilir.</a:t>
            </a:r>
            <a:endParaRPr lang="tr-TR" noProof="0" dirty="0"/>
          </a:p>
        </p:txBody>
      </p:sp>
      <p:sp>
        <p:nvSpPr>
          <p:cNvPr id="304" name="Google Shape;304;p65"/>
          <p:cNvSpPr txBox="1"/>
          <p:nvPr/>
        </p:nvSpPr>
        <p:spPr>
          <a:xfrm>
            <a:off x="1066799" y="5533932"/>
            <a:ext cx="1080073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6"/>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Son yıllarda, bakıma daha fazla erişim, daha iyi sanitasyon ve aşıların geliştirilmesi de dahil olmak üzere halk sağlığındaki ilerlemeler nedeniyle, özellikle çocukluk çağı ölümleri olmak üzere ölüm ve hastalık oranlarında önemli düşüşler görüldü.</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Tıbbi ilerlemelere rağmen, sağlık hizmetlerine ve önleyici tedbirlere erişimde hem ülkeler arasında hem de ülkeler içinde eşitsizlikler devam ediyor; bu da eşitsizliklerin azaltılması ve bulaşıcı hastalıkların </a:t>
            </a:r>
            <a:r>
              <a:rPr lang="tr-TR" sz="1700" dirty="0" err="1">
                <a:solidFill>
                  <a:srgbClr val="2A4F1C"/>
                </a:solidFill>
                <a:latin typeface="Arial"/>
                <a:ea typeface="Arial"/>
                <a:cs typeface="Arial"/>
                <a:sym typeface="Arial"/>
              </a:rPr>
              <a:t>sürveyansının</a:t>
            </a:r>
            <a:r>
              <a:rPr lang="tr-TR" sz="1800" dirty="0">
                <a:solidFill>
                  <a:srgbClr val="2A4F1C"/>
                </a:solidFill>
                <a:latin typeface="Arial"/>
                <a:ea typeface="Arial"/>
                <a:cs typeface="Arial"/>
                <a:sym typeface="Arial"/>
              </a:rPr>
              <a:t> iyileştirilmesine yönelik çabalara duyulan ihtiyacın altını çiziyor.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Bulaşıcı hastalıkların ortaya çıkması ve yeniden ortaya çıkması, iklim değişikliği, hızlı kentleşme ve değişen arazi kullanım düzenleri gibi faktörlerin etkisiyle küresel sağlık için yeni bir tehdit oluşturmaktadır.</a:t>
            </a:r>
            <a:endParaRPr lang="tr-TR" noProof="0" dirty="0"/>
          </a:p>
        </p:txBody>
      </p:sp>
      <p:sp>
        <p:nvSpPr>
          <p:cNvPr id="310" name="Google Shape;310;p66"/>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Salgın Hastalıklar, </a:t>
            </a:r>
            <a:r>
              <a:rPr lang="tr-TR" sz="2800" b="1" dirty="0" err="1" smtClean="0">
                <a:solidFill>
                  <a:srgbClr val="2A4F1C"/>
                </a:solidFill>
              </a:rPr>
              <a:t>Pandemiler</a:t>
            </a:r>
            <a:r>
              <a:rPr lang="tr-TR" sz="2800" b="1" dirty="0" smtClean="0">
                <a:solidFill>
                  <a:srgbClr val="2A4F1C"/>
                </a:solidFill>
              </a:rPr>
              <a:t> ve Bulaşıcı Hastalıklar</a:t>
            </a:r>
            <a:endParaRPr lang="tr-TR" sz="2800" b="1" i="0" u="none" strike="noStrike" cap="none" dirty="0">
              <a:solidFill>
                <a:srgbClr val="2A4F1C"/>
              </a:solidFill>
              <a:latin typeface="Calibri"/>
              <a:ea typeface="Calibri"/>
              <a:cs typeface="Calibri"/>
              <a:sym typeface="Calibri"/>
            </a:endParaRPr>
          </a:p>
        </p:txBody>
      </p:sp>
      <p:pic>
        <p:nvPicPr>
          <p:cNvPr id="311" name="Google Shape;311;p66" descr="Virus, Krankheit, Coronavirus, Covid-19"/>
          <p:cNvPicPr preferRelativeResize="0"/>
          <p:nvPr/>
        </p:nvPicPr>
        <p:blipFill rotWithShape="1">
          <a:blip r:embed="rId3">
            <a:alphaModFix/>
          </a:blip>
          <a:srcRect/>
          <a:stretch/>
        </p:blipFill>
        <p:spPr>
          <a:xfrm>
            <a:off x="7458463" y="1311378"/>
            <a:ext cx="4188921" cy="4235244"/>
          </a:xfrm>
          <a:prstGeom prst="rect">
            <a:avLst/>
          </a:prstGeom>
          <a:noFill/>
          <a:ln>
            <a:noFill/>
          </a:ln>
        </p:spPr>
      </p:pic>
      <p:sp>
        <p:nvSpPr>
          <p:cNvPr id="312" name="Google Shape;312;p66"/>
          <p:cNvSpPr txBox="1"/>
          <p:nvPr/>
        </p:nvSpPr>
        <p:spPr>
          <a:xfrm>
            <a:off x="7493982" y="5546621"/>
            <a:ext cx="4277032"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7"/>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İklim değişikliğinin küresel patojenlerin dağılımını değiştirmesi, başta vektör kaynaklı enfeksiyonlar olmak üzere hastalıkların yeni bölgelere yayılma riskini artırması bekleniyor.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Küresel seyahat, ticaret ve hareketlilik, patojenlerin hızlı bulaşmasını kolaylaştıracak ve salgın müdahale ve </a:t>
            </a:r>
            <a:r>
              <a:rPr lang="tr-TR" sz="1800" dirty="0" err="1">
                <a:solidFill>
                  <a:srgbClr val="2A4F1C"/>
                </a:solidFill>
                <a:latin typeface="Arial"/>
                <a:ea typeface="Arial"/>
                <a:cs typeface="Arial"/>
                <a:sym typeface="Arial"/>
              </a:rPr>
              <a:t>sürveyans</a:t>
            </a:r>
            <a:r>
              <a:rPr lang="tr-TR" sz="1800" dirty="0">
                <a:solidFill>
                  <a:srgbClr val="2A4F1C"/>
                </a:solidFill>
                <a:latin typeface="Arial"/>
                <a:ea typeface="Arial"/>
                <a:cs typeface="Arial"/>
                <a:sym typeface="Arial"/>
              </a:rPr>
              <a:t> sistemlerine yatırım yapmanın önemini vurgulayacaktır.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Evrensel aşılar geliştirme çabaları, çeşitli virüs türlerine karşı geniş bir bağışıklık sağlayarak mevcut ve gelecekteki bulaşıcı hastalıklara karşı mücadelede umut vaat ediyor.</a:t>
            </a:r>
            <a:endParaRPr lang="tr-TR" noProof="0" dirty="0"/>
          </a:p>
        </p:txBody>
      </p:sp>
      <p:pic>
        <p:nvPicPr>
          <p:cNvPr id="319" name="Google Shape;319;p67" descr="Virus, Krankheit, Coronavirus, Covid-19"/>
          <p:cNvPicPr preferRelativeResize="0"/>
          <p:nvPr/>
        </p:nvPicPr>
        <p:blipFill rotWithShape="1">
          <a:blip r:embed="rId3">
            <a:alphaModFix/>
          </a:blip>
          <a:srcRect/>
          <a:stretch/>
        </p:blipFill>
        <p:spPr>
          <a:xfrm>
            <a:off x="7458463" y="1311378"/>
            <a:ext cx="4188921" cy="4235244"/>
          </a:xfrm>
          <a:prstGeom prst="rect">
            <a:avLst/>
          </a:prstGeom>
          <a:noFill/>
          <a:ln>
            <a:noFill/>
          </a:ln>
        </p:spPr>
      </p:pic>
      <p:sp>
        <p:nvSpPr>
          <p:cNvPr id="320" name="Google Shape;320;p67"/>
          <p:cNvSpPr txBox="1"/>
          <p:nvPr/>
        </p:nvSpPr>
        <p:spPr>
          <a:xfrm>
            <a:off x="7493982" y="5546621"/>
            <a:ext cx="4277032"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sp>
        <p:nvSpPr>
          <p:cNvPr id="6" name="Google Shape;310;p66"/>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Salgın Hastalıklar, </a:t>
            </a:r>
            <a:r>
              <a:rPr lang="tr-TR" sz="2800" b="1" dirty="0" err="1" smtClean="0">
                <a:solidFill>
                  <a:srgbClr val="2A4F1C"/>
                </a:solidFill>
              </a:rPr>
              <a:t>Pandemiler</a:t>
            </a:r>
            <a:r>
              <a:rPr lang="tr-TR" sz="2800" b="1" dirty="0" smtClean="0">
                <a:solidFill>
                  <a:srgbClr val="2A4F1C"/>
                </a:solidFill>
              </a:rPr>
              <a:t> ve Bulaşıcı Hastalıklar</a:t>
            </a:r>
            <a:endParaRPr lang="tr-TR" sz="2800" b="1" i="0" u="none" strike="noStrike" cap="none" dirty="0">
              <a:solidFill>
                <a:srgbClr val="2A4F1C"/>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8"/>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Gelecekteki araştırmalar, patojenin ortaya çıkması ve küresel yayılmaya ilişkin gelecekteki riskleri değerlendirmek için demografik, iklimsel ve teknolojik faktörlerdeki eş zamanlı değişiklikleri ele almalıdır.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Özellikle insan faaliyetlerinin doğal yaşam alanlarını ihlal ettiği alanlarda, hem yabani hem de evcil hayvan popülasyonlarında dolaşan patojenlere dikkat edilmelidir.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Veri toplama ve </a:t>
            </a:r>
            <a:r>
              <a:rPr lang="tr-TR" sz="1800" dirty="0" err="1">
                <a:solidFill>
                  <a:srgbClr val="2A4F1C"/>
                </a:solidFill>
                <a:latin typeface="Arial"/>
                <a:ea typeface="Arial"/>
                <a:cs typeface="Arial"/>
                <a:sym typeface="Arial"/>
              </a:rPr>
              <a:t>sürveyanstaki</a:t>
            </a:r>
            <a:r>
              <a:rPr lang="tr-TR" sz="1800" dirty="0">
                <a:solidFill>
                  <a:srgbClr val="2A4F1C"/>
                </a:solidFill>
                <a:latin typeface="Arial"/>
                <a:ea typeface="Arial"/>
                <a:cs typeface="Arial"/>
                <a:sym typeface="Arial"/>
              </a:rPr>
              <a:t> ilerlemeler gibi yeni teknolojilerden yararlanmak, patojenin ortaya çıkmasını ve yayılmasını tespit etmek ve izlemek için çok önemlidir.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Bulaşıcı hastalıklarla mücadelede işbirliği ve küresel bir bakış açısı çok önemlidir ve araştırma ve kontrol için dünya çapında işbirlikçi bir çerçeveye duyulan ihtiyacın altını çizmektedir.</a:t>
            </a:r>
            <a:endParaRPr lang="tr-TR" noProof="0" dirty="0"/>
          </a:p>
        </p:txBody>
      </p:sp>
      <p:sp>
        <p:nvSpPr>
          <p:cNvPr id="327" name="Google Shape;327;p68"/>
          <p:cNvSpPr txBox="1"/>
          <p:nvPr/>
        </p:nvSpPr>
        <p:spPr>
          <a:xfrm>
            <a:off x="7493982" y="5546621"/>
            <a:ext cx="4277032"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pic>
        <p:nvPicPr>
          <p:cNvPr id="328" name="Google Shape;328;p68" descr="Virus, Krankheit, Coronavirus, Covid-19"/>
          <p:cNvPicPr preferRelativeResize="0"/>
          <p:nvPr/>
        </p:nvPicPr>
        <p:blipFill rotWithShape="1">
          <a:blip r:embed="rId3">
            <a:alphaModFix/>
          </a:blip>
          <a:srcRect/>
          <a:stretch/>
        </p:blipFill>
        <p:spPr>
          <a:xfrm>
            <a:off x="7458463" y="1311378"/>
            <a:ext cx="4188921" cy="4235244"/>
          </a:xfrm>
          <a:prstGeom prst="rect">
            <a:avLst/>
          </a:prstGeom>
          <a:noFill/>
          <a:ln>
            <a:noFill/>
          </a:ln>
        </p:spPr>
      </p:pic>
      <p:sp>
        <p:nvSpPr>
          <p:cNvPr id="6" name="Google Shape;310;p66"/>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Salgın Hastalıklar, </a:t>
            </a:r>
            <a:r>
              <a:rPr lang="tr-TR" sz="2800" b="1" dirty="0" err="1" smtClean="0">
                <a:solidFill>
                  <a:srgbClr val="2A4F1C"/>
                </a:solidFill>
              </a:rPr>
              <a:t>Pandemiler</a:t>
            </a:r>
            <a:r>
              <a:rPr lang="tr-TR" sz="2800" b="1" dirty="0" smtClean="0">
                <a:solidFill>
                  <a:srgbClr val="2A4F1C"/>
                </a:solidFill>
              </a:rPr>
              <a:t> ve Bulaşıcı Hastalıklar</a:t>
            </a:r>
            <a:endParaRPr lang="tr-TR" sz="2800" b="1" i="0" u="none" strike="noStrike" cap="none" dirty="0">
              <a:solidFill>
                <a:srgbClr val="2A4F1C"/>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noProof="0" dirty="0" smtClean="0">
                <a:solidFill>
                  <a:srgbClr val="FFFF00"/>
                </a:solidFill>
              </a:rPr>
              <a:t/>
            </a:r>
            <a:br>
              <a:rPr lang="tr-TR" noProof="0" dirty="0" smtClean="0">
                <a:solidFill>
                  <a:srgbClr val="FFFF00"/>
                </a:solidFill>
              </a:rPr>
            </a:br>
            <a:r>
              <a:rPr lang="tr-TR" noProof="0" dirty="0" smtClean="0">
                <a:solidFill>
                  <a:srgbClr val="3F762A"/>
                </a:solidFill>
              </a:rPr>
              <a:t>Videolar</a:t>
            </a:r>
            <a:endParaRPr lang="tr-TR" b="1" noProof="0" dirty="0">
              <a:solidFill>
                <a:srgbClr val="3F762A"/>
              </a:solidFill>
            </a:endParaRPr>
          </a:p>
        </p:txBody>
      </p:sp>
      <p:cxnSp>
        <p:nvCxnSpPr>
          <p:cNvPr id="334" name="Google Shape;33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36" name="Google Shape;33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37" name="Google Shape;33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en-US" sz="2400" b="1" dirty="0" err="1">
                <a:solidFill>
                  <a:srgbClr val="004B3A"/>
                </a:solidFill>
              </a:rPr>
              <a:t>Küresel</a:t>
            </a:r>
            <a:r>
              <a:rPr lang="en-US" sz="2400" b="1" dirty="0">
                <a:solidFill>
                  <a:srgbClr val="004B3A"/>
                </a:solidFill>
              </a:rPr>
              <a:t> </a:t>
            </a:r>
            <a:r>
              <a:rPr lang="en-US" sz="2400" b="1" dirty="0" err="1">
                <a:solidFill>
                  <a:srgbClr val="004B3A"/>
                </a:solidFill>
              </a:rPr>
              <a:t>Değişim</a:t>
            </a:r>
            <a:r>
              <a:rPr lang="en-US" sz="2400" b="1" dirty="0">
                <a:solidFill>
                  <a:srgbClr val="004B3A"/>
                </a:solidFill>
              </a:rPr>
              <a:t> </a:t>
            </a:r>
            <a:r>
              <a:rPr lang="en-US" sz="2400" b="1" dirty="0" err="1">
                <a:solidFill>
                  <a:srgbClr val="004B3A"/>
                </a:solidFill>
              </a:rPr>
              <a:t>ve</a:t>
            </a:r>
            <a:r>
              <a:rPr lang="en-US" sz="2400" b="1" dirty="0">
                <a:solidFill>
                  <a:srgbClr val="004B3A"/>
                </a:solidFill>
              </a:rPr>
              <a:t> </a:t>
            </a:r>
            <a:r>
              <a:rPr lang="en-US" sz="2400" b="1" dirty="0" err="1">
                <a:solidFill>
                  <a:srgbClr val="004B3A"/>
                </a:solidFill>
              </a:rPr>
              <a:t>Hastalıklar</a:t>
            </a:r>
            <a:endParaRPr sz="2400" b="1" i="0" u="none" strike="noStrike" cap="none" dirty="0">
              <a:solidFill>
                <a:srgbClr val="262626"/>
              </a:solidFill>
              <a:latin typeface="Calibri"/>
              <a:ea typeface="Calibri"/>
              <a:cs typeface="Calibri"/>
              <a:sym typeface="Calibri"/>
            </a:endParaRPr>
          </a:p>
        </p:txBody>
      </p:sp>
      <p:pic>
        <p:nvPicPr>
          <p:cNvPr id="338" name="Google Shape;33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noProof="0" dirty="0" smtClean="0">
                <a:solidFill>
                  <a:srgbClr val="FFFF00"/>
                </a:solidFill>
              </a:rPr>
              <a:t/>
            </a:r>
            <a:br>
              <a:rPr lang="tr-TR" noProof="0" dirty="0" smtClean="0">
                <a:solidFill>
                  <a:srgbClr val="FFFF00"/>
                </a:solidFill>
              </a:rPr>
            </a:br>
            <a:r>
              <a:rPr lang="tr-TR" dirty="0">
                <a:solidFill>
                  <a:srgbClr val="3F762A"/>
                </a:solidFill>
              </a:rPr>
              <a:t>Küresel değişim</a:t>
            </a:r>
            <a:endParaRPr lang="tr-TR" b="1" noProof="0" dirty="0">
              <a:solidFill>
                <a:srgbClr val="3F762A"/>
              </a:solidFill>
            </a:endParaRPr>
          </a:p>
        </p:txBody>
      </p:sp>
      <p:cxnSp>
        <p:nvCxnSpPr>
          <p:cNvPr id="344" name="Google Shape;34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45" name="Google Shape;34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46" name="Google Shape;34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47" name="Google Shape;34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lvl="0">
              <a:buSzPts val="2800"/>
            </a:pPr>
            <a:r>
              <a:rPr lang="en-US" sz="2800" dirty="0" err="1">
                <a:solidFill>
                  <a:srgbClr val="2A4F1C"/>
                </a:solidFill>
              </a:rPr>
              <a:t>Aşağıdaki</a:t>
            </a:r>
            <a:r>
              <a:rPr lang="en-US" sz="2800" dirty="0">
                <a:solidFill>
                  <a:srgbClr val="2A4F1C"/>
                </a:solidFill>
              </a:rPr>
              <a:t> </a:t>
            </a:r>
            <a:r>
              <a:rPr lang="en-US" sz="2800" dirty="0" err="1">
                <a:solidFill>
                  <a:srgbClr val="2A4F1C"/>
                </a:solidFill>
              </a:rPr>
              <a:t>Videoları</a:t>
            </a:r>
            <a:r>
              <a:rPr lang="en-US" sz="2800" dirty="0">
                <a:solidFill>
                  <a:srgbClr val="2A4F1C"/>
                </a:solidFill>
              </a:rPr>
              <a:t> </a:t>
            </a:r>
            <a:r>
              <a:rPr lang="en-US" sz="2800" dirty="0" err="1">
                <a:solidFill>
                  <a:srgbClr val="2A4F1C"/>
                </a:solidFill>
              </a:rPr>
              <a:t>izleyin</a:t>
            </a:r>
            <a:r>
              <a:rPr lang="en-US" sz="2800" dirty="0">
                <a:solidFill>
                  <a:srgbClr val="2A4F1C"/>
                </a:solidFill>
              </a:rPr>
              <a:t> </a:t>
            </a:r>
            <a:r>
              <a:rPr lang="en-US" sz="2800" dirty="0" err="1">
                <a:solidFill>
                  <a:srgbClr val="2A4F1C"/>
                </a:solidFill>
              </a:rPr>
              <a:t>ve</a:t>
            </a:r>
            <a:r>
              <a:rPr lang="en-US" sz="2800" dirty="0">
                <a:solidFill>
                  <a:srgbClr val="2A4F1C"/>
                </a:solidFill>
              </a:rPr>
              <a:t> Not </a:t>
            </a:r>
            <a:r>
              <a:rPr lang="en-US" sz="2800" dirty="0" err="1">
                <a:solidFill>
                  <a:srgbClr val="2A4F1C"/>
                </a:solidFill>
              </a:rPr>
              <a:t>alın</a:t>
            </a:r>
            <a:endParaRPr sz="2800" b="0" i="0" u="none" strike="noStrike" cap="none" dirty="0">
              <a:solidFill>
                <a:srgbClr val="2A4F1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cxnSp>
        <p:nvCxnSpPr>
          <p:cNvPr id="352" name="Google Shape;35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53" name="Google Shape;35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4" name="Google Shape;35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smtClean="0">
              <a:solidFill>
                <a:srgbClr val="2A4F1C"/>
              </a:solidFill>
            </a:endParaRPr>
          </a:p>
          <a:p>
            <a:pPr marL="91440" lvl="0" indent="0" algn="l" rtl="0">
              <a:lnSpc>
                <a:spcPct val="90000"/>
              </a:lnSpc>
              <a:spcBef>
                <a:spcPts val="1400"/>
              </a:spcBef>
              <a:spcAft>
                <a:spcPts val="0"/>
              </a:spcAft>
              <a:buSzPts val="2000"/>
              <a:buNone/>
            </a:pPr>
            <a:endParaRPr lang="tr-TR" b="1" noProof="0">
              <a:solidFill>
                <a:schemeClr val="accent1"/>
              </a:solidFill>
            </a:endParaRPr>
          </a:p>
        </p:txBody>
      </p:sp>
      <p:sp>
        <p:nvSpPr>
          <p:cNvPr id="355" name="Google Shape;35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57" name="Google Shape;357;p47"/>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12700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rPr>
              <a:t>https://www.youtube.com/watch?v=QlQ-MEZgRGY</a:t>
            </a:r>
            <a:endParaRPr sz="1400" b="1" i="0" u="none" strike="noStrike" cap="none">
              <a:solidFill>
                <a:schemeClr val="accent1"/>
              </a:solidFill>
              <a:latin typeface="Arial"/>
              <a:ea typeface="Arial"/>
              <a:cs typeface="Arial"/>
              <a:sym typeface="Arial"/>
            </a:endParaRPr>
          </a:p>
        </p:txBody>
      </p:sp>
      <p:sp>
        <p:nvSpPr>
          <p:cNvPr id="358" name="Google Shape;358;p47"/>
          <p:cNvSpPr txBox="1"/>
          <p:nvPr/>
        </p:nvSpPr>
        <p:spPr>
          <a:xfrm>
            <a:off x="6505956" y="2644170"/>
            <a:ext cx="5536692" cy="1200288"/>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İklim</a:t>
            </a:r>
            <a:r>
              <a:rPr lang="en-US" sz="2400" dirty="0">
                <a:solidFill>
                  <a:srgbClr val="3F762A"/>
                </a:solidFill>
              </a:rPr>
              <a:t> </a:t>
            </a:r>
            <a:r>
              <a:rPr lang="en-US" sz="2400" dirty="0" err="1">
                <a:solidFill>
                  <a:srgbClr val="3F762A"/>
                </a:solidFill>
              </a:rPr>
              <a:t>Değişikliği</a:t>
            </a:r>
            <a:r>
              <a:rPr lang="en-US" sz="2400" dirty="0">
                <a:solidFill>
                  <a:srgbClr val="3F762A"/>
                </a:solidFill>
              </a:rPr>
              <a:t> ne </a:t>
            </a:r>
            <a:r>
              <a:rPr lang="en-US" sz="2400" dirty="0" err="1">
                <a:solidFill>
                  <a:srgbClr val="3F762A"/>
                </a:solidFill>
              </a:rPr>
              <a:t>anlama</a:t>
            </a:r>
            <a:r>
              <a:rPr lang="en-US" sz="2400" dirty="0">
                <a:solidFill>
                  <a:srgbClr val="3F762A"/>
                </a:solidFill>
              </a:rPr>
              <a:t> </a:t>
            </a:r>
            <a:r>
              <a:rPr lang="en-US" sz="2400" dirty="0" err="1">
                <a:solidFill>
                  <a:srgbClr val="3F762A"/>
                </a:solidFill>
              </a:rPr>
              <a:t>geliyor</a:t>
            </a:r>
            <a:r>
              <a:rPr lang="en-US" sz="2400" dirty="0">
                <a:solidFill>
                  <a:srgbClr val="3F762A"/>
                </a:solidFill>
              </a:rPr>
              <a:t>?</a:t>
            </a:r>
            <a:endParaRPr sz="2400" b="1" i="0" u="none" strike="noStrike" cap="none" dirty="0">
              <a:solidFill>
                <a:srgbClr val="000000"/>
              </a:solidFill>
              <a:latin typeface="Arial"/>
              <a:ea typeface="Arial"/>
              <a:cs typeface="Arial"/>
              <a:sym typeface="Arial"/>
            </a:endParaRPr>
          </a:p>
        </p:txBody>
      </p:sp>
      <p:sp>
        <p:nvSpPr>
          <p:cNvPr id="359" name="Google Shape;359;p47"/>
          <p:cNvSpPr txBox="1"/>
          <p:nvPr/>
        </p:nvSpPr>
        <p:spPr>
          <a:xfrm>
            <a:off x="761679" y="495147"/>
            <a:ext cx="5728619" cy="584735"/>
          </a:xfrm>
          <a:prstGeom prst="rect">
            <a:avLst/>
          </a:prstGeom>
          <a:noFill/>
          <a:ln>
            <a:noFill/>
          </a:ln>
        </p:spPr>
        <p:txBody>
          <a:bodyPr spcFirstLastPara="1" wrap="square" lIns="91425" tIns="45700" rIns="91425" bIns="45700" anchor="t" anchorCtr="0">
            <a:spAutoFit/>
          </a:bodyPr>
          <a:lstStyle/>
          <a:p>
            <a:pPr lvl="0">
              <a:buSzPts val="3200"/>
            </a:pPr>
            <a:r>
              <a:rPr lang="en-US" sz="3200" b="1" dirty="0" err="1">
                <a:solidFill>
                  <a:srgbClr val="3F762A"/>
                </a:solidFill>
              </a:rPr>
              <a:t>İklim</a:t>
            </a:r>
            <a:r>
              <a:rPr lang="en-US" sz="3200" b="1" dirty="0">
                <a:solidFill>
                  <a:srgbClr val="3F762A"/>
                </a:solidFill>
              </a:rPr>
              <a:t> </a:t>
            </a:r>
            <a:r>
              <a:rPr lang="en-US" sz="3200" b="1" dirty="0" err="1">
                <a:solidFill>
                  <a:srgbClr val="3F762A"/>
                </a:solidFill>
              </a:rPr>
              <a:t>Değişikliği</a:t>
            </a:r>
            <a:r>
              <a:rPr lang="en-US" sz="3200" b="1" dirty="0">
                <a:solidFill>
                  <a:srgbClr val="3F762A"/>
                </a:solidFill>
              </a:rPr>
              <a:t> </a:t>
            </a:r>
            <a:r>
              <a:rPr lang="en-US" sz="3200" b="1" dirty="0" err="1">
                <a:solidFill>
                  <a:srgbClr val="3F762A"/>
                </a:solidFill>
              </a:rPr>
              <a:t>Açıklaması</a:t>
            </a:r>
            <a:endParaRPr sz="3200" b="1" i="0" u="none" strike="noStrike" cap="none" dirty="0">
              <a:solidFill>
                <a:srgbClr val="3F762A"/>
              </a:solidFill>
              <a:latin typeface="Arial"/>
              <a:ea typeface="Arial"/>
              <a:cs typeface="Arial"/>
              <a:sym typeface="Arial"/>
            </a:endParaRPr>
          </a:p>
        </p:txBody>
      </p:sp>
      <p:pic>
        <p:nvPicPr>
          <p:cNvPr id="360" name="Google Shape;360;p47" title="What is Climate Change?"/>
          <p:cNvPicPr preferRelativeResize="0"/>
          <p:nvPr/>
        </p:nvPicPr>
        <p:blipFill rotWithShape="1">
          <a:blip r:embed="rId3">
            <a:alphaModFix/>
          </a:blip>
          <a:srcRect/>
          <a:stretch/>
        </p:blipFill>
        <p:spPr>
          <a:xfrm>
            <a:off x="1569784"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cxnSp>
        <p:nvCxnSpPr>
          <p:cNvPr id="365" name="Google Shape;365;p48"/>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66" name="Google Shape;366;p48"/>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7" name="Google Shape;367;p4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dirty="0" smtClean="0">
              <a:solidFill>
                <a:srgbClr val="2A4F1C"/>
              </a:solidFill>
            </a:endParaRPr>
          </a:p>
          <a:p>
            <a:pPr marL="91440" lvl="0" indent="0" algn="l" rtl="0">
              <a:lnSpc>
                <a:spcPct val="90000"/>
              </a:lnSpc>
              <a:spcBef>
                <a:spcPts val="1400"/>
              </a:spcBef>
              <a:spcAft>
                <a:spcPts val="0"/>
              </a:spcAft>
              <a:buSzPts val="2000"/>
              <a:buNone/>
            </a:pPr>
            <a:endParaRPr lang="tr-TR" b="1" noProof="0" dirty="0">
              <a:solidFill>
                <a:schemeClr val="accent1"/>
              </a:solidFill>
            </a:endParaRPr>
          </a:p>
        </p:txBody>
      </p:sp>
      <p:sp>
        <p:nvSpPr>
          <p:cNvPr id="368" name="Google Shape;368;p4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p4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70" name="Google Shape;370;p48"/>
          <p:cNvSpPr txBox="1"/>
          <p:nvPr/>
        </p:nvSpPr>
        <p:spPr>
          <a:xfrm>
            <a:off x="1513332" y="4801082"/>
            <a:ext cx="4613148" cy="286232"/>
          </a:xfrm>
          <a:prstGeom prst="rect">
            <a:avLst/>
          </a:prstGeom>
          <a:noFill/>
          <a:ln>
            <a:noFill/>
          </a:ln>
        </p:spPr>
        <p:txBody>
          <a:bodyPr spcFirstLastPara="1" wrap="square" lIns="91425" tIns="45700" rIns="91425" bIns="45700" anchor="t" anchorCtr="0">
            <a:spAutoFit/>
          </a:bodyPr>
          <a:lstStyle/>
          <a:p>
            <a:pPr marL="91440" marR="0" lvl="0" indent="-12700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rPr>
              <a:t>https://www.youtube.com/watch?v=JywsWktvODc</a:t>
            </a:r>
            <a:endParaRPr sz="1400" b="1" i="0" u="none" strike="noStrike" cap="none">
              <a:solidFill>
                <a:schemeClr val="accent1"/>
              </a:solidFill>
              <a:latin typeface="Arial"/>
              <a:ea typeface="Arial"/>
              <a:cs typeface="Arial"/>
              <a:sym typeface="Arial"/>
            </a:endParaRPr>
          </a:p>
        </p:txBody>
      </p:sp>
      <p:sp>
        <p:nvSpPr>
          <p:cNvPr id="371" name="Google Shape;371;p48"/>
          <p:cNvSpPr txBox="1"/>
          <p:nvPr/>
        </p:nvSpPr>
        <p:spPr>
          <a:xfrm>
            <a:off x="6505956" y="2567237"/>
            <a:ext cx="5536692" cy="1569620"/>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r>
              <a:rPr lang="en-US" sz="2400" b="1" dirty="0" err="1">
                <a:solidFill>
                  <a:srgbClr val="3F762A"/>
                </a:solidFill>
              </a:rPr>
              <a:t>İklim</a:t>
            </a:r>
            <a:r>
              <a:rPr lang="en-US" sz="2400" b="1" dirty="0">
                <a:solidFill>
                  <a:srgbClr val="3F762A"/>
                </a:solidFill>
              </a:rPr>
              <a:t> </a:t>
            </a:r>
            <a:r>
              <a:rPr lang="en-US" sz="2400" b="1" dirty="0" err="1">
                <a:solidFill>
                  <a:srgbClr val="3F762A"/>
                </a:solidFill>
              </a:rPr>
              <a:t>Değişikliği</a:t>
            </a:r>
            <a:r>
              <a:rPr lang="en-US" sz="2400" b="1" dirty="0">
                <a:solidFill>
                  <a:srgbClr val="3F762A"/>
                </a:solidFill>
              </a:rPr>
              <a:t> </a:t>
            </a:r>
            <a:r>
              <a:rPr lang="en-US" sz="2400" b="1" dirty="0" err="1">
                <a:solidFill>
                  <a:srgbClr val="3F762A"/>
                </a:solidFill>
              </a:rPr>
              <a:t>Toplum</a:t>
            </a:r>
            <a:r>
              <a:rPr lang="en-US" sz="2400" b="1" dirty="0">
                <a:solidFill>
                  <a:srgbClr val="3F762A"/>
                </a:solidFill>
              </a:rPr>
              <a:t> </a:t>
            </a:r>
            <a:r>
              <a:rPr lang="en-US" sz="2400" b="1" dirty="0" err="1">
                <a:solidFill>
                  <a:srgbClr val="3F762A"/>
                </a:solidFill>
              </a:rPr>
              <a:t>Sağlığını</a:t>
            </a:r>
            <a:r>
              <a:rPr lang="en-US" sz="2400" b="1" dirty="0">
                <a:solidFill>
                  <a:srgbClr val="3F762A"/>
                </a:solidFill>
              </a:rPr>
              <a:t> </a:t>
            </a:r>
            <a:r>
              <a:rPr lang="en-US" sz="2400" b="1" dirty="0" err="1">
                <a:solidFill>
                  <a:srgbClr val="3F762A"/>
                </a:solidFill>
              </a:rPr>
              <a:t>Nasıl</a:t>
            </a:r>
            <a:r>
              <a:rPr lang="en-US" sz="2400" b="1" dirty="0">
                <a:solidFill>
                  <a:srgbClr val="3F762A"/>
                </a:solidFill>
              </a:rPr>
              <a:t> </a:t>
            </a:r>
            <a:r>
              <a:rPr lang="en-US" sz="2400" b="1" dirty="0" err="1">
                <a:solidFill>
                  <a:srgbClr val="3F762A"/>
                </a:solidFill>
              </a:rPr>
              <a:t>Etkiliyor</a:t>
            </a:r>
            <a:r>
              <a:rPr lang="en-US" sz="2400" b="1" dirty="0">
                <a:solidFill>
                  <a:srgbClr val="3F762A"/>
                </a:solidFill>
              </a:rPr>
              <a:t>?</a:t>
            </a:r>
            <a:endParaRPr sz="2400" b="1" i="0" u="none" strike="noStrike" cap="none" dirty="0">
              <a:solidFill>
                <a:srgbClr val="000000"/>
              </a:solidFill>
              <a:sym typeface="Arial"/>
            </a:endParaRPr>
          </a:p>
        </p:txBody>
      </p:sp>
      <p:sp>
        <p:nvSpPr>
          <p:cNvPr id="372" name="Google Shape;372;p48"/>
          <p:cNvSpPr txBox="1"/>
          <p:nvPr/>
        </p:nvSpPr>
        <p:spPr>
          <a:xfrm>
            <a:off x="777337" y="534502"/>
            <a:ext cx="5728619" cy="584735"/>
          </a:xfrm>
          <a:prstGeom prst="rect">
            <a:avLst/>
          </a:prstGeom>
          <a:noFill/>
          <a:ln>
            <a:noFill/>
          </a:ln>
        </p:spPr>
        <p:txBody>
          <a:bodyPr spcFirstLastPara="1" wrap="square" lIns="91425" tIns="45700" rIns="91425" bIns="45700" anchor="t" anchorCtr="0">
            <a:spAutoFit/>
          </a:bodyPr>
          <a:lstStyle/>
          <a:p>
            <a:pPr lvl="0">
              <a:buSzPts val="3200"/>
            </a:pPr>
            <a:r>
              <a:rPr lang="tr-TR" sz="3200" b="1" dirty="0" smtClean="0">
                <a:solidFill>
                  <a:srgbClr val="3F762A"/>
                </a:solidFill>
              </a:rPr>
              <a:t>İklim Değişikliği ve. Sağlık?</a:t>
            </a:r>
            <a:endParaRPr lang="tr-TR" sz="1400" b="0" i="0" u="none" strike="noStrike" cap="none" dirty="0">
              <a:solidFill>
                <a:srgbClr val="000000"/>
              </a:solidFill>
              <a:sym typeface="Arial"/>
            </a:endParaRPr>
          </a:p>
        </p:txBody>
      </p:sp>
      <p:pic>
        <p:nvPicPr>
          <p:cNvPr id="373" name="Google Shape;373;p48" title="how climate affects community health - full video"/>
          <p:cNvPicPr preferRelativeResize="0"/>
          <p:nvPr/>
        </p:nvPicPr>
        <p:blipFill rotWithShape="1">
          <a:blip r:embed="rId3">
            <a:alphaModFix/>
          </a:blip>
          <a:srcRect/>
          <a:stretch/>
        </p:blipFill>
        <p:spPr>
          <a:xfrm>
            <a:off x="1588072"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lvl="0"/>
            <a:r>
              <a:rPr lang="tr-TR"/>
              <a:t>Modüle genel bakış</a:t>
            </a:r>
          </a:p>
        </p:txBody>
      </p:sp>
      <p:sp>
        <p:nvSpPr>
          <p:cNvPr id="137" name="Google Shape;137;p37"/>
          <p:cNvSpPr txBox="1"/>
          <p:nvPr/>
        </p:nvSpPr>
        <p:spPr>
          <a:xfrm>
            <a:off x="2685049" y="20141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3200" b="1" i="0" u="none" strike="noStrike" cap="none" smtClean="0">
                <a:solidFill>
                  <a:srgbClr val="3F3F3F"/>
                </a:solidFill>
                <a:latin typeface="Calibri"/>
                <a:ea typeface="Calibri"/>
                <a:cs typeface="Calibri"/>
                <a:sym typeface="Calibri"/>
              </a:rPr>
              <a:t>GİRİŞ</a:t>
            </a:r>
            <a:endParaRPr lang="tr-TR" sz="3200" b="1" i="0" u="none" strike="noStrike" cap="none">
              <a:solidFill>
                <a:srgbClr val="3F3F3F"/>
              </a:solidFill>
              <a:latin typeface="Calibri"/>
              <a:ea typeface="Calibri"/>
              <a:cs typeface="Calibri"/>
              <a:sym typeface="Calibri"/>
            </a:endParaRPr>
          </a:p>
        </p:txBody>
      </p:sp>
      <p:sp>
        <p:nvSpPr>
          <p:cNvPr id="138" name="Google Shape;138;p37"/>
          <p:cNvSpPr txBox="1"/>
          <p:nvPr/>
        </p:nvSpPr>
        <p:spPr>
          <a:xfrm>
            <a:off x="1741054" y="2337162"/>
            <a:ext cx="3765240" cy="644700"/>
          </a:xfrm>
          <a:prstGeom prst="rect">
            <a:avLst/>
          </a:prstGeom>
          <a:noFill/>
          <a:ln>
            <a:noFill/>
          </a:ln>
        </p:spPr>
        <p:txBody>
          <a:bodyPr spcFirstLastPara="1" wrap="square" lIns="91425" tIns="91425" rIns="91425" bIns="91425" anchor="t" anchorCtr="0">
            <a:noAutofit/>
          </a:bodyPr>
          <a:lstStyle/>
          <a:p>
            <a:pPr lvl="0" algn="r">
              <a:lnSpc>
                <a:spcPct val="90000"/>
              </a:lnSpc>
              <a:buClr>
                <a:schemeClr val="accent1"/>
              </a:buClr>
              <a:buSzPts val="2000"/>
            </a:pPr>
            <a:r>
              <a:rPr lang="tr-TR" sz="2000" smtClean="0">
                <a:solidFill>
                  <a:srgbClr val="3F762A"/>
                </a:solidFill>
                <a:latin typeface="Calibri"/>
                <a:ea typeface="Calibri"/>
                <a:cs typeface="Calibri"/>
                <a:sym typeface="Calibri"/>
              </a:rPr>
              <a:t>Küresel Değişim ve İnsan Sağlığına</a:t>
            </a:r>
            <a:endParaRPr lang="tr-TR" sz="2000" b="0" i="0" u="none" strike="noStrike" cap="none">
              <a:solidFill>
                <a:srgbClr val="FFFF00"/>
              </a:solidFill>
              <a:latin typeface="Calibri"/>
              <a:ea typeface="Calibri"/>
              <a:cs typeface="Calibri"/>
              <a:sym typeface="Calibri"/>
            </a:endParaRPr>
          </a:p>
        </p:txBody>
      </p:sp>
      <p:sp>
        <p:nvSpPr>
          <p:cNvPr id="139" name="Google Shape;139;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tr-TR" sz="3200" b="1" i="0" u="none" strike="noStrike" cap="none" smtClean="0">
                <a:solidFill>
                  <a:srgbClr val="3F3F3F"/>
                </a:solidFill>
                <a:latin typeface="Calibri"/>
                <a:ea typeface="Calibri"/>
                <a:cs typeface="Calibri"/>
                <a:sym typeface="Calibri"/>
              </a:rPr>
              <a:t>Videolar</a:t>
            </a:r>
            <a:endParaRPr lang="tr-TR" sz="3200" b="1" i="0" u="none" strike="noStrike" cap="none">
              <a:solidFill>
                <a:srgbClr val="3F3F3F"/>
              </a:solidFill>
              <a:latin typeface="Calibri"/>
              <a:ea typeface="Calibri"/>
              <a:cs typeface="Calibri"/>
              <a:sym typeface="Calibri"/>
            </a:endParaRPr>
          </a:p>
        </p:txBody>
      </p:sp>
      <p:sp>
        <p:nvSpPr>
          <p:cNvPr id="140" name="Google Shape;140;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lvl="0">
              <a:buSzPts val="2000"/>
            </a:pPr>
            <a:r>
              <a:rPr lang="tr-TR" sz="2000" smtClean="0">
                <a:solidFill>
                  <a:srgbClr val="3F762A"/>
                </a:solidFill>
                <a:latin typeface="Calibri"/>
                <a:ea typeface="Calibri"/>
                <a:cs typeface="Calibri"/>
                <a:sym typeface="Calibri"/>
              </a:rPr>
              <a:t>Küresel Değişim ve</a:t>
            </a:r>
          </a:p>
          <a:p>
            <a:pPr lvl="0">
              <a:buSzPts val="2000"/>
            </a:pPr>
            <a:r>
              <a:rPr lang="tr-TR" sz="2000" smtClean="0">
                <a:solidFill>
                  <a:srgbClr val="3F762A"/>
                </a:solidFill>
                <a:latin typeface="Calibri"/>
                <a:ea typeface="Calibri"/>
                <a:cs typeface="Calibri"/>
                <a:sym typeface="Calibri"/>
              </a:rPr>
              <a:t>İnsan sağlığı</a:t>
            </a:r>
            <a:endParaRPr lang="tr-TR" sz="1400" b="0" i="0" u="none" strike="noStrike" cap="none">
              <a:solidFill>
                <a:srgbClr val="000000"/>
              </a:solidFill>
              <a:sym typeface="Arial"/>
            </a:endParaRPr>
          </a:p>
        </p:txBody>
      </p:sp>
      <p:sp>
        <p:nvSpPr>
          <p:cNvPr id="141" name="Google Shape;141;p37"/>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lvl="0">
              <a:lnSpc>
                <a:spcPct val="85000"/>
              </a:lnSpc>
              <a:buClr>
                <a:srgbClr val="3F3F3F"/>
              </a:buClr>
              <a:buSzPts val="3200"/>
            </a:pPr>
            <a:r>
              <a:rPr lang="tr-TR" sz="3200" b="1" smtClean="0">
                <a:solidFill>
                  <a:srgbClr val="3F3F3F"/>
                </a:solidFill>
                <a:latin typeface="Calibri"/>
                <a:ea typeface="Calibri"/>
                <a:cs typeface="Calibri"/>
                <a:sym typeface="Calibri"/>
              </a:rPr>
              <a:t>Otomatik Kontrol</a:t>
            </a:r>
            <a:endParaRPr lang="tr-TR" sz="3200" b="1" i="0" u="none" strike="noStrike" cap="none">
              <a:solidFill>
                <a:srgbClr val="3F3F3F"/>
              </a:solidFill>
              <a:latin typeface="Calibri"/>
              <a:ea typeface="Calibri"/>
              <a:cs typeface="Calibri"/>
              <a:sym typeface="Calibri"/>
            </a:endParaRPr>
          </a:p>
        </p:txBody>
      </p:sp>
      <p:sp>
        <p:nvSpPr>
          <p:cNvPr id="142" name="Google Shape;142;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lvl="0" algn="r">
              <a:lnSpc>
                <a:spcPct val="85000"/>
              </a:lnSpc>
              <a:buClr>
                <a:srgbClr val="3F3F3F"/>
              </a:buClr>
              <a:buSzPts val="3200"/>
            </a:pPr>
            <a:r>
              <a:rPr lang="tr-TR" sz="3200" b="1" smtClean="0">
                <a:solidFill>
                  <a:srgbClr val="3F3F3F"/>
                </a:solidFill>
                <a:latin typeface="Calibri"/>
                <a:ea typeface="Calibri"/>
                <a:cs typeface="Calibri"/>
                <a:sym typeface="Calibri"/>
              </a:rPr>
              <a:t>Küresel Değişim ve Hastalıklar</a:t>
            </a:r>
            <a:endParaRPr lang="tr-TR" sz="3200" b="1" i="0" u="none" strike="noStrike" cap="none">
              <a:solidFill>
                <a:srgbClr val="3F3F3F"/>
              </a:solidFill>
              <a:latin typeface="Calibri"/>
              <a:ea typeface="Calibri"/>
              <a:cs typeface="Calibri"/>
              <a:sym typeface="Calibri"/>
            </a:endParaRPr>
          </a:p>
        </p:txBody>
      </p:sp>
      <p:sp>
        <p:nvSpPr>
          <p:cNvPr id="143" name="Google Shape;143;p37"/>
          <p:cNvSpPr txBox="1"/>
          <p:nvPr/>
        </p:nvSpPr>
        <p:spPr>
          <a:xfrm>
            <a:off x="1841828" y="17906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TR" sz="3200" b="1" i="0" u="none" strike="noStrike" cap="none" smtClean="0">
                <a:solidFill>
                  <a:srgbClr val="3F3F3F"/>
                </a:solidFill>
                <a:latin typeface="Calibri"/>
                <a:ea typeface="Calibri"/>
                <a:cs typeface="Calibri"/>
                <a:sym typeface="Calibri"/>
              </a:rPr>
              <a:t>01</a:t>
            </a:r>
            <a:endParaRPr lang="tr-TR" sz="1400" b="0" i="0" u="none" strike="noStrike" cap="none">
              <a:solidFill>
                <a:srgbClr val="000000"/>
              </a:solidFill>
              <a:sym typeface="Arial"/>
            </a:endParaRPr>
          </a:p>
        </p:txBody>
      </p:sp>
      <p:sp>
        <p:nvSpPr>
          <p:cNvPr id="144" name="Google Shape;144;p37"/>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3200" b="1" i="0" u="none" strike="noStrike" cap="none" smtClean="0">
                <a:solidFill>
                  <a:srgbClr val="3F3F3F"/>
                </a:solidFill>
                <a:latin typeface="Calibri"/>
                <a:ea typeface="Calibri"/>
                <a:cs typeface="Calibri"/>
                <a:sym typeface="Calibri"/>
              </a:rPr>
              <a:t>03</a:t>
            </a:r>
            <a:endParaRPr lang="tr-TR" sz="1400" b="0" i="0" u="none" strike="noStrike" cap="none">
              <a:solidFill>
                <a:srgbClr val="000000"/>
              </a:solidFill>
              <a:sym typeface="Arial"/>
            </a:endParaRPr>
          </a:p>
        </p:txBody>
      </p:sp>
      <p:sp>
        <p:nvSpPr>
          <p:cNvPr id="145" name="Google Shape;145;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TR" sz="3200" b="1" i="0" u="none" strike="noStrike" cap="none" smtClean="0">
                <a:solidFill>
                  <a:srgbClr val="3F3F3F"/>
                </a:solidFill>
                <a:latin typeface="Calibri"/>
                <a:ea typeface="Calibri"/>
                <a:cs typeface="Calibri"/>
                <a:sym typeface="Calibri"/>
              </a:rPr>
              <a:t>02</a:t>
            </a:r>
            <a:endParaRPr lang="tr-TR" sz="1400" b="0" i="0" u="none" strike="noStrike" cap="none">
              <a:solidFill>
                <a:srgbClr val="000000"/>
              </a:solidFill>
              <a:sym typeface="Arial"/>
            </a:endParaRPr>
          </a:p>
        </p:txBody>
      </p:sp>
      <p:sp>
        <p:nvSpPr>
          <p:cNvPr id="146" name="Google Shape;146;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3200" b="1" i="0" u="none" strike="noStrike" cap="none" smtClean="0">
                <a:solidFill>
                  <a:srgbClr val="3F3F3F"/>
                </a:solidFill>
                <a:latin typeface="Calibri"/>
                <a:ea typeface="Calibri"/>
                <a:cs typeface="Calibri"/>
                <a:sym typeface="Calibri"/>
              </a:rPr>
              <a:t>04</a:t>
            </a:r>
            <a:endParaRPr lang="tr-TR" sz="1400" b="0" i="0" u="none" strike="noStrike" cap="none">
              <a:solidFill>
                <a:srgbClr val="000000"/>
              </a:solidFill>
              <a:sym typeface="Arial"/>
            </a:endParaRPr>
          </a:p>
        </p:txBody>
      </p:sp>
      <p:cxnSp>
        <p:nvCxnSpPr>
          <p:cNvPr id="147" name="Google Shape;147;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48" name="Google Shape;148;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49" name="Google Shape;149;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2" name="Google Shape;152;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3" name="Google Shape;153;p37"/>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lvl="0" algn="r">
              <a:lnSpc>
                <a:spcPct val="90000"/>
              </a:lnSpc>
              <a:buClr>
                <a:schemeClr val="accent1"/>
              </a:buClr>
              <a:buSzPts val="2000"/>
            </a:pPr>
            <a:r>
              <a:rPr lang="tr-TR" sz="2000" smtClean="0">
                <a:solidFill>
                  <a:srgbClr val="3F762A"/>
                </a:solidFill>
                <a:latin typeface="Calibri"/>
                <a:ea typeface="Calibri"/>
                <a:cs typeface="Calibri"/>
                <a:sym typeface="Calibri"/>
              </a:rPr>
              <a:t>Pandemiler, Salgınlar ve Bulaşıcı Hastalıklar</a:t>
            </a:r>
            <a:endParaRPr lang="tr-TR" sz="2000" b="0" i="0" u="none" strike="noStrike" cap="none">
              <a:solidFill>
                <a:srgbClr val="FFFF00"/>
              </a:solidFill>
              <a:latin typeface="Calibri"/>
              <a:ea typeface="Calibri"/>
              <a:cs typeface="Calibri"/>
              <a:sym typeface="Calibri"/>
            </a:endParaRPr>
          </a:p>
        </p:txBody>
      </p:sp>
      <p:sp>
        <p:nvSpPr>
          <p:cNvPr id="154" name="Google Shape;154;p37"/>
          <p:cNvSpPr txBox="1"/>
          <p:nvPr/>
        </p:nvSpPr>
        <p:spPr>
          <a:xfrm>
            <a:off x="6096000" y="4346320"/>
            <a:ext cx="1917900" cy="644700"/>
          </a:xfrm>
          <a:prstGeom prst="rect">
            <a:avLst/>
          </a:prstGeom>
          <a:noFill/>
          <a:ln>
            <a:noFill/>
          </a:ln>
        </p:spPr>
        <p:txBody>
          <a:bodyPr spcFirstLastPara="1" wrap="square" lIns="91425" tIns="91425" rIns="91425" bIns="91425" anchor="t" anchorCtr="0">
            <a:noAutofit/>
          </a:bodyPr>
          <a:lstStyle/>
          <a:p>
            <a:pPr lvl="0">
              <a:lnSpc>
                <a:spcPct val="90000"/>
              </a:lnSpc>
              <a:spcAft>
                <a:spcPts val="1600"/>
              </a:spcAft>
              <a:buClr>
                <a:schemeClr val="accent1"/>
              </a:buClr>
              <a:buSzPts val="2000"/>
            </a:pPr>
            <a:r>
              <a:rPr lang="tr-TR" sz="2000" smtClean="0">
                <a:solidFill>
                  <a:srgbClr val="3F762A"/>
                </a:solidFill>
                <a:latin typeface="Calibri"/>
                <a:ea typeface="Calibri"/>
                <a:cs typeface="Calibri"/>
                <a:sym typeface="Calibri"/>
              </a:rPr>
              <a:t>Formlar-Test</a:t>
            </a:r>
            <a:endParaRPr lang="tr-TR" sz="2000" b="0" i="0" u="none" strike="noStrike" cap="none">
              <a:solidFill>
                <a:srgbClr val="3F762A"/>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cxnSp>
        <p:nvCxnSpPr>
          <p:cNvPr id="378" name="Google Shape;378;p49"/>
          <p:cNvCxnSpPr/>
          <p:nvPr/>
        </p:nvCxnSpPr>
        <p:spPr>
          <a:xfrm>
            <a:off x="443581" y="996696"/>
            <a:ext cx="6231539" cy="0"/>
          </a:xfrm>
          <a:prstGeom prst="straightConnector1">
            <a:avLst/>
          </a:prstGeom>
          <a:noFill/>
          <a:ln w="19050" cap="flat" cmpd="sng">
            <a:solidFill>
              <a:srgbClr val="509C34"/>
            </a:solidFill>
            <a:prstDash val="solid"/>
            <a:round/>
            <a:headEnd type="none" w="sm" len="sm"/>
            <a:tailEnd type="none" w="sm" len="sm"/>
          </a:ln>
        </p:spPr>
      </p:cxnSp>
      <p:sp>
        <p:nvSpPr>
          <p:cNvPr id="379" name="Google Shape;379;p49"/>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0" name="Google Shape;380;p49"/>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smtClean="0">
              <a:solidFill>
                <a:srgbClr val="2A4F1C"/>
              </a:solidFill>
            </a:endParaRPr>
          </a:p>
          <a:p>
            <a:pPr marL="91440" lvl="0" indent="0" algn="l" rtl="0">
              <a:lnSpc>
                <a:spcPct val="90000"/>
              </a:lnSpc>
              <a:spcBef>
                <a:spcPts val="1400"/>
              </a:spcBef>
              <a:spcAft>
                <a:spcPts val="0"/>
              </a:spcAft>
              <a:buSzPts val="2000"/>
              <a:buNone/>
            </a:pPr>
            <a:endParaRPr lang="tr-TR" b="1" noProof="0">
              <a:solidFill>
                <a:schemeClr val="accent1"/>
              </a:solidFill>
            </a:endParaRPr>
          </a:p>
        </p:txBody>
      </p:sp>
      <p:sp>
        <p:nvSpPr>
          <p:cNvPr id="381" name="Google Shape;381;p4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49"/>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83" name="Google Shape;383;p49"/>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12700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rPr>
              <a:t>https://www.youtube.com/watch?v=6V_0JaE2Gz0</a:t>
            </a:r>
            <a:endParaRPr sz="1400" b="1" i="0" u="none" strike="noStrike" cap="none">
              <a:solidFill>
                <a:schemeClr val="accent1"/>
              </a:solidFill>
              <a:latin typeface="Arial"/>
              <a:ea typeface="Arial"/>
              <a:cs typeface="Arial"/>
              <a:sym typeface="Arial"/>
            </a:endParaRPr>
          </a:p>
        </p:txBody>
      </p:sp>
      <p:sp>
        <p:nvSpPr>
          <p:cNvPr id="384" name="Google Shape;384;p49"/>
          <p:cNvSpPr txBox="1"/>
          <p:nvPr/>
        </p:nvSpPr>
        <p:spPr>
          <a:xfrm>
            <a:off x="6505956" y="2644170"/>
            <a:ext cx="5536692" cy="1569620"/>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r>
              <a:rPr lang="en-US" sz="2400" b="1" dirty="0" err="1">
                <a:solidFill>
                  <a:srgbClr val="3F762A"/>
                </a:solidFill>
              </a:rPr>
              <a:t>İklim</a:t>
            </a:r>
            <a:r>
              <a:rPr lang="en-US" sz="2400" b="1" dirty="0">
                <a:solidFill>
                  <a:srgbClr val="3F762A"/>
                </a:solidFill>
              </a:rPr>
              <a:t> </a:t>
            </a:r>
            <a:r>
              <a:rPr lang="en-US" sz="2400" b="1" dirty="0" err="1">
                <a:solidFill>
                  <a:srgbClr val="3F762A"/>
                </a:solidFill>
              </a:rPr>
              <a:t>Değişikliği</a:t>
            </a:r>
            <a:r>
              <a:rPr lang="en-US" sz="2400" b="1" dirty="0">
                <a:solidFill>
                  <a:srgbClr val="3F762A"/>
                </a:solidFill>
              </a:rPr>
              <a:t> </a:t>
            </a:r>
            <a:r>
              <a:rPr lang="en-US" sz="2400" b="1" dirty="0" err="1">
                <a:solidFill>
                  <a:srgbClr val="3F762A"/>
                </a:solidFill>
              </a:rPr>
              <a:t>ile</a:t>
            </a:r>
            <a:r>
              <a:rPr lang="en-US" sz="2400" b="1" dirty="0">
                <a:solidFill>
                  <a:srgbClr val="3F762A"/>
                </a:solidFill>
              </a:rPr>
              <a:t> </a:t>
            </a:r>
            <a:r>
              <a:rPr lang="en-US" sz="2400" b="1" dirty="0" err="1">
                <a:solidFill>
                  <a:srgbClr val="3F762A"/>
                </a:solidFill>
              </a:rPr>
              <a:t>Sağlık</a:t>
            </a:r>
            <a:r>
              <a:rPr lang="en-US" sz="2400" b="1" dirty="0">
                <a:solidFill>
                  <a:srgbClr val="3F762A"/>
                </a:solidFill>
              </a:rPr>
              <a:t> </a:t>
            </a:r>
            <a:r>
              <a:rPr lang="en-US" sz="2400" b="1" dirty="0" err="1">
                <a:solidFill>
                  <a:srgbClr val="3F762A"/>
                </a:solidFill>
              </a:rPr>
              <a:t>arasındaki</a:t>
            </a:r>
            <a:r>
              <a:rPr lang="en-US" sz="2400" b="1" dirty="0">
                <a:solidFill>
                  <a:srgbClr val="3F762A"/>
                </a:solidFill>
              </a:rPr>
              <a:t> </a:t>
            </a:r>
            <a:r>
              <a:rPr lang="en-US" sz="2400" b="1" dirty="0" err="1">
                <a:solidFill>
                  <a:srgbClr val="3F762A"/>
                </a:solidFill>
              </a:rPr>
              <a:t>bağlantılar</a:t>
            </a:r>
            <a:r>
              <a:rPr lang="en-US" sz="2400" b="1" dirty="0">
                <a:solidFill>
                  <a:srgbClr val="3F762A"/>
                </a:solidFill>
              </a:rPr>
              <a:t> </a:t>
            </a:r>
            <a:r>
              <a:rPr lang="en-US" sz="2400" b="1" dirty="0" err="1">
                <a:solidFill>
                  <a:srgbClr val="3F762A"/>
                </a:solidFill>
              </a:rPr>
              <a:t>nelerdir</a:t>
            </a:r>
            <a:r>
              <a:rPr lang="en-US" sz="2400" b="1" dirty="0">
                <a:solidFill>
                  <a:srgbClr val="3F762A"/>
                </a:solidFill>
              </a:rPr>
              <a:t>?</a:t>
            </a:r>
            <a:endParaRPr sz="2400" b="1" i="0" u="none" strike="noStrike" cap="none" dirty="0">
              <a:solidFill>
                <a:srgbClr val="000000"/>
              </a:solidFill>
              <a:sym typeface="Arial"/>
            </a:endParaRPr>
          </a:p>
        </p:txBody>
      </p:sp>
      <p:sp>
        <p:nvSpPr>
          <p:cNvPr id="385" name="Google Shape;385;p49"/>
          <p:cNvSpPr txBox="1"/>
          <p:nvPr/>
        </p:nvSpPr>
        <p:spPr>
          <a:xfrm>
            <a:off x="802735" y="438011"/>
            <a:ext cx="5872385" cy="1077178"/>
          </a:xfrm>
          <a:prstGeom prst="rect">
            <a:avLst/>
          </a:prstGeom>
          <a:noFill/>
          <a:ln>
            <a:noFill/>
          </a:ln>
        </p:spPr>
        <p:txBody>
          <a:bodyPr spcFirstLastPara="1" wrap="square" lIns="91425" tIns="45700" rIns="91425" bIns="45700" anchor="t" anchorCtr="0">
            <a:spAutoFit/>
          </a:bodyPr>
          <a:lstStyle/>
          <a:p>
            <a:pPr lvl="0" algn="r">
              <a:buSzPts val="3200"/>
            </a:pPr>
            <a:r>
              <a:rPr lang="en-US" sz="3200" b="1" dirty="0" err="1">
                <a:solidFill>
                  <a:srgbClr val="3F762A"/>
                </a:solidFill>
              </a:rPr>
              <a:t>Ders</a:t>
            </a:r>
            <a:r>
              <a:rPr lang="en-US" sz="3200" b="1" dirty="0">
                <a:solidFill>
                  <a:srgbClr val="3F762A"/>
                </a:solidFill>
              </a:rPr>
              <a:t>:</a:t>
            </a:r>
          </a:p>
          <a:p>
            <a:pPr lvl="0" algn="r">
              <a:buSzPts val="3200"/>
            </a:pPr>
            <a:r>
              <a:rPr lang="en-US" sz="3200" b="1" dirty="0" err="1">
                <a:solidFill>
                  <a:srgbClr val="3F762A"/>
                </a:solidFill>
              </a:rPr>
              <a:t>İklim</a:t>
            </a:r>
            <a:r>
              <a:rPr lang="en-US" sz="3200" b="1" dirty="0">
                <a:solidFill>
                  <a:srgbClr val="3F762A"/>
                </a:solidFill>
              </a:rPr>
              <a:t> </a:t>
            </a:r>
            <a:r>
              <a:rPr lang="en-US" sz="3200" b="1" dirty="0" err="1">
                <a:solidFill>
                  <a:srgbClr val="3F762A"/>
                </a:solidFill>
              </a:rPr>
              <a:t>Değişikliği</a:t>
            </a:r>
            <a:r>
              <a:rPr lang="en-US" sz="3200" b="1" dirty="0">
                <a:solidFill>
                  <a:srgbClr val="3F762A"/>
                </a:solidFill>
              </a:rPr>
              <a:t> </a:t>
            </a:r>
            <a:r>
              <a:rPr lang="en-US" sz="3200" b="1" dirty="0" err="1">
                <a:solidFill>
                  <a:srgbClr val="3F762A"/>
                </a:solidFill>
              </a:rPr>
              <a:t>ve</a:t>
            </a:r>
            <a:r>
              <a:rPr lang="en-US" sz="3200" b="1" dirty="0">
                <a:solidFill>
                  <a:srgbClr val="3F762A"/>
                </a:solidFill>
              </a:rPr>
              <a:t> </a:t>
            </a:r>
            <a:r>
              <a:rPr lang="en-US" sz="3200" b="1" dirty="0" err="1">
                <a:solidFill>
                  <a:srgbClr val="3F762A"/>
                </a:solidFill>
              </a:rPr>
              <a:t>Sağlık</a:t>
            </a:r>
            <a:endParaRPr sz="3200" b="1" i="0" u="none" strike="noStrike" cap="none" dirty="0">
              <a:solidFill>
                <a:srgbClr val="3F762A"/>
              </a:solidFill>
              <a:latin typeface="Arial"/>
              <a:ea typeface="Arial"/>
              <a:cs typeface="Arial"/>
              <a:sym typeface="Arial"/>
            </a:endParaRPr>
          </a:p>
        </p:txBody>
      </p:sp>
      <p:pic>
        <p:nvPicPr>
          <p:cNvPr id="386" name="Google Shape;386;p49" title="CDC Grand Rounds: Climate Change and Health – From Science to Practice"/>
          <p:cNvPicPr preferRelativeResize="0"/>
          <p:nvPr/>
        </p:nvPicPr>
        <p:blipFill rotWithShape="1">
          <a:blip r:embed="rId3">
            <a:alphaModFix/>
          </a:blip>
          <a:srcRect/>
          <a:stretch/>
        </p:blipFill>
        <p:spPr>
          <a:xfrm>
            <a:off x="1569784" y="2176318"/>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4"/>
          <p:cNvSpPr txBox="1">
            <a:spLocks noGrp="1"/>
          </p:cNvSpPr>
          <p:nvPr>
            <p:ph type="ctrTitle"/>
          </p:nvPr>
        </p:nvSpPr>
        <p:spPr>
          <a:xfrm>
            <a:off x="754380" y="288694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sz="4800" noProof="0" dirty="0" smtClean="0">
                <a:solidFill>
                  <a:srgbClr val="FFFF00"/>
                </a:solidFill>
              </a:rPr>
              <a:t/>
            </a:r>
            <a:br>
              <a:rPr lang="tr-TR" sz="4800" noProof="0" dirty="0" smtClean="0">
                <a:solidFill>
                  <a:srgbClr val="FFFF00"/>
                </a:solidFill>
              </a:rPr>
            </a:br>
            <a:r>
              <a:rPr lang="tr-TR" sz="4800" dirty="0" smtClean="0">
                <a:solidFill>
                  <a:srgbClr val="3F762A"/>
                </a:solidFill>
              </a:rPr>
              <a:t>Kendinizi Değerlendirin!</a:t>
            </a:r>
            <a:endParaRPr lang="tr-TR" sz="4800" b="1" noProof="0" dirty="0">
              <a:solidFill>
                <a:srgbClr val="3F762A"/>
              </a:solidFill>
            </a:endParaRPr>
          </a:p>
        </p:txBody>
      </p:sp>
      <p:cxnSp>
        <p:nvCxnSpPr>
          <p:cNvPr id="392" name="Google Shape;392;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93" name="Google Shape;393;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94" name="Google Shape;394;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95" name="Google Shape;395;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fontScale="92500"/>
          </a:bodyPr>
          <a:lstStyle/>
          <a:p>
            <a:pPr lvl="0">
              <a:lnSpc>
                <a:spcPct val="85000"/>
              </a:lnSpc>
              <a:buClr>
                <a:srgbClr val="004B3A"/>
              </a:buClr>
              <a:buSzPct val="144144"/>
            </a:pPr>
            <a:r>
              <a:rPr lang="tr-TR" sz="2400" b="1" dirty="0" smtClean="0">
                <a:solidFill>
                  <a:srgbClr val="595959"/>
                </a:solidFill>
                <a:latin typeface="Calibri"/>
                <a:ea typeface="Calibri"/>
                <a:cs typeface="Calibri"/>
                <a:sym typeface="Calibri"/>
              </a:rPr>
              <a:t>Küresel Değişimin İnsan Sağlığı, Bulaşıcı ve Salgın Hastalıklar Üzerindeki Etkisi</a:t>
            </a:r>
            <a:endParaRPr lang="tr-TR" sz="2400" b="1" i="0" u="none" strike="noStrike" cap="none" dirty="0">
              <a:solidFill>
                <a:srgbClr val="262626"/>
              </a:solidFill>
              <a:latin typeface="Calibri"/>
              <a:ea typeface="Calibri"/>
              <a:cs typeface="Calibri"/>
              <a:sym typeface="Calibri"/>
            </a:endParaRPr>
          </a:p>
        </p:txBody>
      </p:sp>
      <p:pic>
        <p:nvPicPr>
          <p:cNvPr id="396" name="Google Shape;396;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cxnSp>
        <p:nvCxnSpPr>
          <p:cNvPr id="401" name="Google Shape;40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02" name="Google Shape;40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56"/>
          <p:cNvSpPr txBox="1"/>
          <p:nvPr/>
        </p:nvSpPr>
        <p:spPr>
          <a:xfrm>
            <a:off x="-1" y="2931122"/>
            <a:ext cx="1003554"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TR" sz="1200" b="1" i="0" u="none" strike="noStrike" cap="none" dirty="0" smtClean="0">
                <a:solidFill>
                  <a:schemeClr val="lt1"/>
                </a:solidFill>
                <a:latin typeface="Arial"/>
                <a:ea typeface="Arial"/>
                <a:cs typeface="Arial"/>
                <a:sym typeface="Arial"/>
              </a:rPr>
              <a:t>KONTROL</a:t>
            </a:r>
            <a:endParaRPr sz="700" b="0" i="0" u="none" strike="noStrike" cap="none" dirty="0">
              <a:solidFill>
                <a:srgbClr val="000000"/>
              </a:solidFill>
              <a:latin typeface="Arial"/>
              <a:ea typeface="Arial"/>
              <a:cs typeface="Arial"/>
              <a:sym typeface="Arial"/>
            </a:endParaRPr>
          </a:p>
        </p:txBody>
      </p:sp>
      <p:sp>
        <p:nvSpPr>
          <p:cNvPr id="404" name="Google Shape;404;p56"/>
          <p:cNvSpPr txBox="1"/>
          <p:nvPr/>
        </p:nvSpPr>
        <p:spPr>
          <a:xfrm>
            <a:off x="2583205" y="1465407"/>
            <a:ext cx="7258883" cy="3046948"/>
          </a:xfrm>
          <a:prstGeom prst="rect">
            <a:avLst/>
          </a:prstGeom>
          <a:noFill/>
          <a:ln>
            <a:noFill/>
          </a:ln>
        </p:spPr>
        <p:txBody>
          <a:bodyPr spcFirstLastPara="1" wrap="square" lIns="91425" tIns="45700" rIns="91425" bIns="45700" anchor="t" anchorCtr="0">
            <a:spAutoFit/>
          </a:bodyPr>
          <a:lstStyle/>
          <a:p>
            <a:pPr lvl="0">
              <a:buSzPts val="2400"/>
            </a:pPr>
            <a:r>
              <a:rPr lang="tr-TR" sz="2400" dirty="0" smtClean="0">
                <a:solidFill>
                  <a:srgbClr val="0D0D0D"/>
                </a:solidFill>
              </a:rPr>
              <a:t>Son yıllarda </a:t>
            </a:r>
            <a:r>
              <a:rPr lang="tr-TR" sz="2400" dirty="0" err="1" smtClean="0">
                <a:solidFill>
                  <a:srgbClr val="0D0D0D"/>
                </a:solidFill>
              </a:rPr>
              <a:t>mortalite</a:t>
            </a:r>
            <a:r>
              <a:rPr lang="tr-TR" sz="2400" dirty="0" smtClean="0">
                <a:solidFill>
                  <a:srgbClr val="0D0D0D"/>
                </a:solidFill>
              </a:rPr>
              <a:t> ve </a:t>
            </a:r>
            <a:r>
              <a:rPr lang="tr-TR" sz="2400" dirty="0" err="1" smtClean="0">
                <a:solidFill>
                  <a:srgbClr val="0D0D0D"/>
                </a:solidFill>
              </a:rPr>
              <a:t>morbiditedeki</a:t>
            </a:r>
            <a:r>
              <a:rPr lang="tr-TR" sz="2400" dirty="0" smtClean="0">
                <a:solidFill>
                  <a:srgbClr val="0D0D0D"/>
                </a:solidFill>
              </a:rPr>
              <a:t> düşüşlerin temel etkenleri nelerdir?</a:t>
            </a:r>
          </a:p>
          <a:p>
            <a:pPr lvl="0">
              <a:buSzPts val="2400"/>
            </a:pPr>
            <a:endParaRPr lang="tr-TR" sz="2400" dirty="0" smtClean="0">
              <a:solidFill>
                <a:srgbClr val="0D0D0D"/>
              </a:solidFill>
            </a:endParaRPr>
          </a:p>
          <a:p>
            <a:pPr marL="457200" lvl="0" indent="-457200">
              <a:buSzPts val="2400"/>
              <a:buFont typeface="+mj-lt"/>
              <a:buAutoNum type="alphaLcParenR"/>
            </a:pPr>
            <a:r>
              <a:rPr lang="tr-TR" sz="2400" dirty="0" smtClean="0">
                <a:solidFill>
                  <a:srgbClr val="0D0D0D"/>
                </a:solidFill>
              </a:rPr>
              <a:t>Artan hava kirliliği seviyeleri</a:t>
            </a:r>
          </a:p>
          <a:p>
            <a:pPr marL="457200" lvl="0" indent="-457200">
              <a:buSzPts val="2400"/>
              <a:buFont typeface="+mj-lt"/>
              <a:buAutoNum type="alphaLcParenR"/>
            </a:pPr>
            <a:r>
              <a:rPr lang="tr-TR" sz="2400" dirty="0" smtClean="0">
                <a:solidFill>
                  <a:srgbClr val="0D0D0D"/>
                </a:solidFill>
              </a:rPr>
              <a:t>Tedavi ve aşılar da dahil olmak üzere bakıma daha fazla erişim</a:t>
            </a:r>
          </a:p>
          <a:p>
            <a:pPr marL="457200" lvl="0" indent="-457200">
              <a:buSzPts val="2400"/>
              <a:buFont typeface="+mj-lt"/>
              <a:buAutoNum type="alphaLcParenR"/>
            </a:pPr>
            <a:r>
              <a:rPr lang="tr-TR" sz="2400" dirty="0" smtClean="0">
                <a:solidFill>
                  <a:srgbClr val="0D0D0D"/>
                </a:solidFill>
              </a:rPr>
              <a:t>Kamu sağlığına yapılan yatırımların azalması</a:t>
            </a:r>
          </a:p>
          <a:p>
            <a:pPr marL="457200" lvl="0" indent="-457200">
              <a:buSzPts val="2400"/>
              <a:buFont typeface="+mj-lt"/>
              <a:buAutoNum type="alphaLcParenR"/>
            </a:pPr>
            <a:r>
              <a:rPr lang="tr-TR" sz="2400" dirty="0" smtClean="0">
                <a:solidFill>
                  <a:srgbClr val="0D0D0D"/>
                </a:solidFill>
              </a:rPr>
              <a:t>Sınırlı sanitasyon olanakları</a:t>
            </a:r>
            <a:endParaRPr lang="tr-TR" sz="140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cxnSp>
        <p:nvCxnSpPr>
          <p:cNvPr id="409" name="Google Shape;409;p57"/>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10" name="Google Shape;410;p5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57"/>
          <p:cNvSpPr txBox="1"/>
          <p:nvPr/>
        </p:nvSpPr>
        <p:spPr>
          <a:xfrm>
            <a:off x="-1" y="2931122"/>
            <a:ext cx="1003554"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TR" sz="1200" b="1" i="0" u="none" strike="noStrike" cap="none" dirty="0" smtClean="0">
                <a:solidFill>
                  <a:schemeClr val="lt1"/>
                </a:solidFill>
                <a:latin typeface="Arial"/>
                <a:ea typeface="Arial"/>
                <a:cs typeface="Arial"/>
                <a:sym typeface="Arial"/>
              </a:rPr>
              <a:t>KONTROL</a:t>
            </a:r>
            <a:endParaRPr sz="700" b="0" i="0" u="none" strike="noStrike" cap="none" dirty="0">
              <a:solidFill>
                <a:srgbClr val="000000"/>
              </a:solidFill>
              <a:latin typeface="Arial"/>
              <a:ea typeface="Arial"/>
              <a:cs typeface="Arial"/>
              <a:sym typeface="Arial"/>
            </a:endParaRPr>
          </a:p>
        </p:txBody>
      </p:sp>
      <p:sp>
        <p:nvSpPr>
          <p:cNvPr id="412" name="Google Shape;412;p57"/>
          <p:cNvSpPr txBox="1"/>
          <p:nvPr/>
        </p:nvSpPr>
        <p:spPr>
          <a:xfrm>
            <a:off x="2448661" y="903638"/>
            <a:ext cx="7294675" cy="3046948"/>
          </a:xfrm>
          <a:prstGeom prst="rect">
            <a:avLst/>
          </a:prstGeom>
          <a:noFill/>
          <a:ln>
            <a:noFill/>
          </a:ln>
        </p:spPr>
        <p:txBody>
          <a:bodyPr spcFirstLastPara="1" wrap="square" lIns="91425" tIns="45700" rIns="91425" bIns="45700" anchor="t" anchorCtr="0">
            <a:spAutoFit/>
          </a:bodyPr>
          <a:lstStyle/>
          <a:p>
            <a:pPr lvl="0">
              <a:buSzPts val="2400"/>
            </a:pPr>
            <a:r>
              <a:rPr lang="tr-TR" sz="2400" dirty="0" smtClean="0">
                <a:solidFill>
                  <a:srgbClr val="0D0D0D"/>
                </a:solidFill>
              </a:rPr>
              <a:t>Bulaşıcı hastalıkların ortaya çıkmasına ve yeniden ortaya çıkmasına hangi faktörler katkıda bulunuyor?</a:t>
            </a:r>
          </a:p>
          <a:p>
            <a:pPr marL="457200" lvl="0" indent="-457200">
              <a:buSzPts val="2400"/>
              <a:buFont typeface="+mj-lt"/>
              <a:buAutoNum type="alphaLcParenR"/>
            </a:pPr>
            <a:r>
              <a:rPr lang="tr-TR" sz="2400" dirty="0" smtClean="0">
                <a:solidFill>
                  <a:srgbClr val="0D0D0D"/>
                </a:solidFill>
              </a:rPr>
              <a:t>Küresel seyahat ve hareketliliğin azalması</a:t>
            </a:r>
          </a:p>
          <a:p>
            <a:pPr marL="457200" lvl="0" indent="-457200">
              <a:buSzPts val="2400"/>
              <a:buFont typeface="+mj-lt"/>
              <a:buAutoNum type="alphaLcParenR"/>
            </a:pPr>
            <a:r>
              <a:rPr lang="tr-TR" sz="2400" dirty="0" smtClean="0">
                <a:solidFill>
                  <a:srgbClr val="0D0D0D"/>
                </a:solidFill>
              </a:rPr>
              <a:t>Kararlı iklim modelleri</a:t>
            </a:r>
          </a:p>
          <a:p>
            <a:pPr marL="457200" lvl="0" indent="-457200">
              <a:buSzPts val="2400"/>
              <a:buFont typeface="+mj-lt"/>
              <a:buAutoNum type="alphaLcParenR"/>
            </a:pPr>
            <a:r>
              <a:rPr lang="tr-TR" sz="2400" dirty="0" smtClean="0">
                <a:solidFill>
                  <a:srgbClr val="0D0D0D"/>
                </a:solidFill>
              </a:rPr>
              <a:t>Hızlı kentleşme, değişen arazi kullanım kalıpları ve iklim değişikliği</a:t>
            </a:r>
          </a:p>
          <a:p>
            <a:pPr marL="457200" lvl="0" indent="-457200">
              <a:buSzPts val="2400"/>
              <a:buFont typeface="+mj-lt"/>
              <a:buAutoNum type="alphaLcParenR"/>
            </a:pPr>
            <a:r>
              <a:rPr lang="tr-TR" sz="2400" dirty="0" smtClean="0">
                <a:solidFill>
                  <a:srgbClr val="0D0D0D"/>
                </a:solidFill>
              </a:rPr>
              <a:t>Salgın müdahalesine yönelik yatırımların azalması</a:t>
            </a:r>
            <a:endParaRPr lang="tr-TR" sz="140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cxnSp>
        <p:nvCxnSpPr>
          <p:cNvPr id="417" name="Google Shape;417;p58"/>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18" name="Google Shape;418;p5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9" name="Google Shape;419;p58"/>
          <p:cNvSpPr txBox="1"/>
          <p:nvPr/>
        </p:nvSpPr>
        <p:spPr>
          <a:xfrm>
            <a:off x="-1" y="2931122"/>
            <a:ext cx="100355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Self</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Check</a:t>
            </a:r>
            <a:endParaRPr sz="1050" b="0" i="0" u="none" strike="noStrike" cap="none">
              <a:solidFill>
                <a:srgbClr val="000000"/>
              </a:solidFill>
              <a:latin typeface="Arial"/>
              <a:ea typeface="Arial"/>
              <a:cs typeface="Arial"/>
              <a:sym typeface="Arial"/>
            </a:endParaRPr>
          </a:p>
        </p:txBody>
      </p:sp>
      <p:sp>
        <p:nvSpPr>
          <p:cNvPr id="420" name="Google Shape;420;p58"/>
          <p:cNvSpPr txBox="1"/>
          <p:nvPr/>
        </p:nvSpPr>
        <p:spPr>
          <a:xfrm>
            <a:off x="2601935" y="1802791"/>
            <a:ext cx="7800594" cy="2677616"/>
          </a:xfrm>
          <a:prstGeom prst="rect">
            <a:avLst/>
          </a:prstGeom>
          <a:noFill/>
          <a:ln>
            <a:noFill/>
          </a:ln>
        </p:spPr>
        <p:txBody>
          <a:bodyPr spcFirstLastPara="1" wrap="square" lIns="91425" tIns="45700" rIns="91425" bIns="45700" anchor="t" anchorCtr="0">
            <a:spAutoFit/>
          </a:bodyPr>
          <a:lstStyle/>
          <a:p>
            <a:pPr lvl="0">
              <a:buSzPts val="2400"/>
            </a:pPr>
            <a:r>
              <a:rPr lang="tr-TR" sz="2400" b="1" dirty="0" smtClean="0">
                <a:solidFill>
                  <a:srgbClr val="0D0D0D"/>
                </a:solidFill>
              </a:rPr>
              <a:t>İklim değişikliği bulaşıcı hastalıkların yayılmasını nasıl etkileyebilir?</a:t>
            </a:r>
            <a:endParaRPr lang="tr-TR" sz="2400" b="0" i="0" u="none" strike="noStrike" cap="none" dirty="0" smtClean="0">
              <a:solidFill>
                <a:srgbClr val="0D0D0D"/>
              </a:solidFill>
              <a:sym typeface="Arial"/>
            </a:endParaRPr>
          </a:p>
          <a:p>
            <a:pPr marL="457200" lvl="0" indent="-457200">
              <a:buSzPts val="2400"/>
              <a:buFont typeface="Arial"/>
              <a:buAutoNum type="alphaLcParenR"/>
            </a:pPr>
            <a:r>
              <a:rPr lang="tr-TR" sz="2400" dirty="0" smtClean="0">
                <a:solidFill>
                  <a:srgbClr val="0D0D0D"/>
                </a:solidFill>
              </a:rPr>
              <a:t>Küresel patojenlerin aralığını azaltarak</a:t>
            </a:r>
          </a:p>
          <a:p>
            <a:pPr marL="457200" lvl="0" indent="-457200">
              <a:buSzPts val="2400"/>
              <a:buFont typeface="Arial"/>
              <a:buAutoNum type="alphaLcParenR"/>
            </a:pPr>
            <a:r>
              <a:rPr lang="tr-TR" sz="2400" dirty="0" smtClean="0">
                <a:solidFill>
                  <a:srgbClr val="0D0D0D"/>
                </a:solidFill>
              </a:rPr>
              <a:t>Küresel seyahat ve ticareti sınırlayarak</a:t>
            </a:r>
          </a:p>
          <a:p>
            <a:pPr marL="457200" lvl="0" indent="-457200">
              <a:buSzPts val="2400"/>
              <a:buFont typeface="Arial"/>
              <a:buAutoNum type="alphaLcParenR"/>
            </a:pPr>
            <a:r>
              <a:rPr lang="tr-TR" sz="2400" dirty="0" smtClean="0">
                <a:solidFill>
                  <a:srgbClr val="0D0D0D"/>
                </a:solidFill>
              </a:rPr>
              <a:t>Patojenlerin, özellikle vektör kaynaklı enfeksiyonların dağılımını değiştirerek</a:t>
            </a:r>
          </a:p>
          <a:p>
            <a:pPr marL="457200" lvl="0" indent="-457200">
              <a:buSzPts val="2400"/>
              <a:buFont typeface="Arial"/>
              <a:buAutoNum type="alphaLcParenR"/>
            </a:pPr>
            <a:r>
              <a:rPr lang="tr-TR" sz="2400" dirty="0" smtClean="0">
                <a:solidFill>
                  <a:srgbClr val="0D0D0D"/>
                </a:solidFill>
              </a:rPr>
              <a:t>Salgın müdahale çabalarına olan ihtiyacı azaltarak</a:t>
            </a:r>
            <a:endParaRPr lang="tr-TR" sz="14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cxnSp>
        <p:nvCxnSpPr>
          <p:cNvPr id="425" name="Google Shape;425;p59"/>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26" name="Google Shape;426;p5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7" name="Google Shape;427;p59"/>
          <p:cNvSpPr txBox="1"/>
          <p:nvPr/>
        </p:nvSpPr>
        <p:spPr>
          <a:xfrm>
            <a:off x="-1" y="2931122"/>
            <a:ext cx="100355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Self</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Check</a:t>
            </a:r>
            <a:endParaRPr sz="1050" b="0" i="0" u="none" strike="noStrike" cap="none">
              <a:solidFill>
                <a:srgbClr val="000000"/>
              </a:solidFill>
              <a:latin typeface="Arial"/>
              <a:ea typeface="Arial"/>
              <a:cs typeface="Arial"/>
              <a:sym typeface="Arial"/>
            </a:endParaRPr>
          </a:p>
        </p:txBody>
      </p:sp>
      <p:sp>
        <p:nvSpPr>
          <p:cNvPr id="428" name="Google Shape;428;p59"/>
          <p:cNvSpPr txBox="1"/>
          <p:nvPr/>
        </p:nvSpPr>
        <p:spPr>
          <a:xfrm>
            <a:off x="2219743" y="1961646"/>
            <a:ext cx="7752514" cy="2677616"/>
          </a:xfrm>
          <a:prstGeom prst="rect">
            <a:avLst/>
          </a:prstGeom>
          <a:noFill/>
          <a:ln>
            <a:noFill/>
          </a:ln>
        </p:spPr>
        <p:txBody>
          <a:bodyPr spcFirstLastPara="1" wrap="square" lIns="91425" tIns="45700" rIns="91425" bIns="45700" anchor="t" anchorCtr="0">
            <a:spAutoFit/>
          </a:bodyPr>
          <a:lstStyle/>
          <a:p>
            <a:pPr lvl="0">
              <a:buSzPts val="2400"/>
            </a:pPr>
            <a:r>
              <a:rPr lang="en-US" sz="2400" b="1" dirty="0" err="1">
                <a:solidFill>
                  <a:srgbClr val="0D0D0D"/>
                </a:solidFill>
              </a:rPr>
              <a:t>Patojenin</a:t>
            </a:r>
            <a:r>
              <a:rPr lang="en-US" sz="2400" b="1" dirty="0">
                <a:solidFill>
                  <a:srgbClr val="0D0D0D"/>
                </a:solidFill>
              </a:rPr>
              <a:t> </a:t>
            </a:r>
            <a:r>
              <a:rPr lang="en-US" sz="2400" b="1" dirty="0" err="1">
                <a:solidFill>
                  <a:srgbClr val="0D0D0D"/>
                </a:solidFill>
              </a:rPr>
              <a:t>ortaya</a:t>
            </a:r>
            <a:r>
              <a:rPr lang="en-US" sz="2400" b="1" dirty="0">
                <a:solidFill>
                  <a:srgbClr val="0D0D0D"/>
                </a:solidFill>
              </a:rPr>
              <a:t> </a:t>
            </a:r>
            <a:r>
              <a:rPr lang="en-US" sz="2400" b="1" dirty="0" err="1">
                <a:solidFill>
                  <a:srgbClr val="0D0D0D"/>
                </a:solidFill>
              </a:rPr>
              <a:t>çıkmasını</a:t>
            </a:r>
            <a:r>
              <a:rPr lang="en-US" sz="2400" b="1" dirty="0">
                <a:solidFill>
                  <a:srgbClr val="0D0D0D"/>
                </a:solidFill>
              </a:rPr>
              <a:t> </a:t>
            </a:r>
            <a:r>
              <a:rPr lang="en-US" sz="2400" b="1" dirty="0" err="1">
                <a:solidFill>
                  <a:srgbClr val="0D0D0D"/>
                </a:solidFill>
              </a:rPr>
              <a:t>ve</a:t>
            </a:r>
            <a:r>
              <a:rPr lang="en-US" sz="2400" b="1" dirty="0">
                <a:solidFill>
                  <a:srgbClr val="0D0D0D"/>
                </a:solidFill>
              </a:rPr>
              <a:t> </a:t>
            </a:r>
            <a:r>
              <a:rPr lang="en-US" sz="2400" b="1" dirty="0" err="1">
                <a:solidFill>
                  <a:srgbClr val="0D0D0D"/>
                </a:solidFill>
              </a:rPr>
              <a:t>yayılmasını</a:t>
            </a:r>
            <a:r>
              <a:rPr lang="en-US" sz="2400" b="1" dirty="0">
                <a:solidFill>
                  <a:srgbClr val="0D0D0D"/>
                </a:solidFill>
              </a:rPr>
              <a:t> </a:t>
            </a:r>
            <a:r>
              <a:rPr lang="en-US" sz="2400" b="1" dirty="0" err="1">
                <a:solidFill>
                  <a:srgbClr val="0D0D0D"/>
                </a:solidFill>
              </a:rPr>
              <a:t>tespit</a:t>
            </a:r>
            <a:r>
              <a:rPr lang="en-US" sz="2400" b="1" dirty="0">
                <a:solidFill>
                  <a:srgbClr val="0D0D0D"/>
                </a:solidFill>
              </a:rPr>
              <a:t> </a:t>
            </a:r>
            <a:r>
              <a:rPr lang="en-US" sz="2400" b="1" dirty="0" err="1">
                <a:solidFill>
                  <a:srgbClr val="0D0D0D"/>
                </a:solidFill>
              </a:rPr>
              <a:t>etmek</a:t>
            </a:r>
            <a:r>
              <a:rPr lang="en-US" sz="2400" b="1" dirty="0">
                <a:solidFill>
                  <a:srgbClr val="0D0D0D"/>
                </a:solidFill>
              </a:rPr>
              <a:t> </a:t>
            </a:r>
            <a:r>
              <a:rPr lang="en-US" sz="2400" b="1" dirty="0" err="1">
                <a:solidFill>
                  <a:srgbClr val="0D0D0D"/>
                </a:solidFill>
              </a:rPr>
              <a:t>ve</a:t>
            </a:r>
            <a:r>
              <a:rPr lang="en-US" sz="2400" b="1" dirty="0">
                <a:solidFill>
                  <a:srgbClr val="0D0D0D"/>
                </a:solidFill>
              </a:rPr>
              <a:t> </a:t>
            </a:r>
            <a:r>
              <a:rPr lang="en-US" sz="2400" b="1" dirty="0" err="1">
                <a:solidFill>
                  <a:srgbClr val="0D0D0D"/>
                </a:solidFill>
              </a:rPr>
              <a:t>izlemek</a:t>
            </a:r>
            <a:r>
              <a:rPr lang="en-US" sz="2400" b="1" dirty="0">
                <a:solidFill>
                  <a:srgbClr val="0D0D0D"/>
                </a:solidFill>
              </a:rPr>
              <a:t> </a:t>
            </a:r>
            <a:r>
              <a:rPr lang="en-US" sz="2400" b="1" dirty="0" err="1">
                <a:solidFill>
                  <a:srgbClr val="0D0D0D"/>
                </a:solidFill>
              </a:rPr>
              <a:t>için</a:t>
            </a:r>
            <a:r>
              <a:rPr lang="en-US" sz="2400" b="1" dirty="0">
                <a:solidFill>
                  <a:srgbClr val="0D0D0D"/>
                </a:solidFill>
              </a:rPr>
              <a:t> </a:t>
            </a:r>
            <a:r>
              <a:rPr lang="en-US" sz="2400" b="1" dirty="0" err="1">
                <a:solidFill>
                  <a:srgbClr val="0D0D0D"/>
                </a:solidFill>
              </a:rPr>
              <a:t>neyin</a:t>
            </a:r>
            <a:r>
              <a:rPr lang="en-US" sz="2400" b="1" dirty="0">
                <a:solidFill>
                  <a:srgbClr val="0D0D0D"/>
                </a:solidFill>
              </a:rPr>
              <a:t> </a:t>
            </a:r>
            <a:r>
              <a:rPr lang="en-US" sz="2400" b="1" dirty="0" err="1">
                <a:solidFill>
                  <a:srgbClr val="0D0D0D"/>
                </a:solidFill>
              </a:rPr>
              <a:t>önemli</a:t>
            </a:r>
            <a:r>
              <a:rPr lang="en-US" sz="2400" b="1" dirty="0">
                <a:solidFill>
                  <a:srgbClr val="0D0D0D"/>
                </a:solidFill>
              </a:rPr>
              <a:t> </a:t>
            </a:r>
            <a:r>
              <a:rPr lang="en-US" sz="2400" b="1" dirty="0" err="1">
                <a:solidFill>
                  <a:srgbClr val="0D0D0D"/>
                </a:solidFill>
              </a:rPr>
              <a:t>olduğu</a:t>
            </a:r>
            <a:r>
              <a:rPr lang="en-US" sz="2400" b="1" dirty="0">
                <a:solidFill>
                  <a:srgbClr val="0D0D0D"/>
                </a:solidFill>
              </a:rPr>
              <a:t> </a:t>
            </a:r>
            <a:r>
              <a:rPr lang="en-US" sz="2400" b="1" dirty="0" err="1">
                <a:solidFill>
                  <a:srgbClr val="0D0D0D"/>
                </a:solidFill>
              </a:rPr>
              <a:t>vurgulanıyor</a:t>
            </a:r>
            <a:r>
              <a:rPr lang="en-US" sz="2400" b="1" dirty="0">
                <a:solidFill>
                  <a:srgbClr val="0D0D0D"/>
                </a:solidFill>
              </a:rPr>
              <a:t>?</a:t>
            </a:r>
            <a:endParaRPr sz="2400" b="0" i="0" u="none" strike="noStrike" cap="none" dirty="0">
              <a:solidFill>
                <a:srgbClr val="0D0D0D"/>
              </a:solidFill>
              <a:latin typeface="Arial"/>
              <a:ea typeface="Arial"/>
              <a:cs typeface="Arial"/>
              <a:sym typeface="Arial"/>
            </a:endParaRPr>
          </a:p>
          <a:p>
            <a:pPr marL="457200" lvl="0" indent="-457200">
              <a:buSzPts val="2400"/>
              <a:buFont typeface="Arial"/>
              <a:buAutoNum type="alphaLcParenR"/>
            </a:pPr>
            <a:r>
              <a:rPr lang="en-US" sz="2400" dirty="0" err="1">
                <a:solidFill>
                  <a:srgbClr val="0D0D0D"/>
                </a:solidFill>
              </a:rPr>
              <a:t>Veri</a:t>
            </a:r>
            <a:r>
              <a:rPr lang="en-US" sz="2400" dirty="0">
                <a:solidFill>
                  <a:srgbClr val="0D0D0D"/>
                </a:solidFill>
              </a:rPr>
              <a:t> </a:t>
            </a:r>
            <a:r>
              <a:rPr lang="en-US" sz="2400" dirty="0" err="1">
                <a:solidFill>
                  <a:srgbClr val="0D0D0D"/>
                </a:solidFill>
              </a:rPr>
              <a:t>toplama</a:t>
            </a:r>
            <a:r>
              <a:rPr lang="en-US" sz="2400" dirty="0">
                <a:solidFill>
                  <a:srgbClr val="0D0D0D"/>
                </a:solidFill>
              </a:rPr>
              <a:t> </a:t>
            </a:r>
            <a:r>
              <a:rPr lang="en-US" sz="2400" dirty="0" err="1">
                <a:solidFill>
                  <a:srgbClr val="0D0D0D"/>
                </a:solidFill>
              </a:rPr>
              <a:t>ve</a:t>
            </a:r>
            <a:r>
              <a:rPr lang="en-US" sz="2400" dirty="0">
                <a:solidFill>
                  <a:srgbClr val="0D0D0D"/>
                </a:solidFill>
              </a:rPr>
              <a:t> </a:t>
            </a:r>
            <a:r>
              <a:rPr lang="en-US" sz="2400" dirty="0" err="1">
                <a:solidFill>
                  <a:srgbClr val="0D0D0D"/>
                </a:solidFill>
              </a:rPr>
              <a:t>gözetimdeki</a:t>
            </a:r>
            <a:r>
              <a:rPr lang="en-US" sz="2400" dirty="0">
                <a:solidFill>
                  <a:srgbClr val="0D0D0D"/>
                </a:solidFill>
              </a:rPr>
              <a:t> </a:t>
            </a:r>
            <a:r>
              <a:rPr lang="en-US" sz="2400" dirty="0" err="1">
                <a:solidFill>
                  <a:srgbClr val="0D0D0D"/>
                </a:solidFill>
              </a:rPr>
              <a:t>ilerlemeler</a:t>
            </a:r>
            <a:endParaRPr lang="en-US" sz="2400" dirty="0">
              <a:solidFill>
                <a:srgbClr val="0D0D0D"/>
              </a:solidFill>
            </a:endParaRPr>
          </a:p>
          <a:p>
            <a:pPr marL="457200" lvl="0" indent="-457200">
              <a:buSzPts val="2400"/>
              <a:buFont typeface="Arial"/>
              <a:buAutoNum type="alphaLcParenR"/>
            </a:pPr>
            <a:r>
              <a:rPr lang="en-US" sz="2400" dirty="0" err="1">
                <a:solidFill>
                  <a:srgbClr val="0D0D0D"/>
                </a:solidFill>
              </a:rPr>
              <a:t>Küresel</a:t>
            </a:r>
            <a:r>
              <a:rPr lang="en-US" sz="2400" dirty="0">
                <a:solidFill>
                  <a:srgbClr val="0D0D0D"/>
                </a:solidFill>
              </a:rPr>
              <a:t> </a:t>
            </a:r>
            <a:r>
              <a:rPr lang="en-US" sz="2400" dirty="0" err="1">
                <a:solidFill>
                  <a:srgbClr val="0D0D0D"/>
                </a:solidFill>
              </a:rPr>
              <a:t>seyahat</a:t>
            </a:r>
            <a:r>
              <a:rPr lang="en-US" sz="2400" dirty="0">
                <a:solidFill>
                  <a:srgbClr val="0D0D0D"/>
                </a:solidFill>
              </a:rPr>
              <a:t> </a:t>
            </a:r>
            <a:r>
              <a:rPr lang="en-US" sz="2400" dirty="0" err="1">
                <a:solidFill>
                  <a:srgbClr val="0D0D0D"/>
                </a:solidFill>
              </a:rPr>
              <a:t>kısıtlamaları</a:t>
            </a:r>
            <a:endParaRPr lang="en-US" sz="2400" dirty="0">
              <a:solidFill>
                <a:srgbClr val="0D0D0D"/>
              </a:solidFill>
            </a:endParaRPr>
          </a:p>
          <a:p>
            <a:pPr marL="457200" lvl="0" indent="-457200">
              <a:buSzPts val="2400"/>
              <a:buFont typeface="Arial"/>
              <a:buAutoNum type="alphaLcParenR"/>
            </a:pPr>
            <a:r>
              <a:rPr lang="en-US" sz="2400" dirty="0" err="1">
                <a:solidFill>
                  <a:srgbClr val="0D0D0D"/>
                </a:solidFill>
              </a:rPr>
              <a:t>Sağlık</a:t>
            </a:r>
            <a:r>
              <a:rPr lang="en-US" sz="2400" dirty="0">
                <a:solidFill>
                  <a:srgbClr val="0D0D0D"/>
                </a:solidFill>
              </a:rPr>
              <a:t> </a:t>
            </a:r>
            <a:r>
              <a:rPr lang="en-US" sz="2400" dirty="0" err="1">
                <a:solidFill>
                  <a:srgbClr val="0D0D0D"/>
                </a:solidFill>
              </a:rPr>
              <a:t>altyapısına</a:t>
            </a:r>
            <a:r>
              <a:rPr lang="en-US" sz="2400" dirty="0">
                <a:solidFill>
                  <a:srgbClr val="0D0D0D"/>
                </a:solidFill>
              </a:rPr>
              <a:t> </a:t>
            </a:r>
            <a:r>
              <a:rPr lang="en-US" sz="2400" dirty="0" err="1">
                <a:solidFill>
                  <a:srgbClr val="0D0D0D"/>
                </a:solidFill>
              </a:rPr>
              <a:t>yapılan</a:t>
            </a:r>
            <a:r>
              <a:rPr lang="en-US" sz="2400" dirty="0">
                <a:solidFill>
                  <a:srgbClr val="0D0D0D"/>
                </a:solidFill>
              </a:rPr>
              <a:t> </a:t>
            </a:r>
            <a:r>
              <a:rPr lang="en-US" sz="2400" dirty="0" err="1">
                <a:solidFill>
                  <a:srgbClr val="0D0D0D"/>
                </a:solidFill>
              </a:rPr>
              <a:t>yatırımların</a:t>
            </a:r>
            <a:r>
              <a:rPr lang="en-US" sz="2400" dirty="0">
                <a:solidFill>
                  <a:srgbClr val="0D0D0D"/>
                </a:solidFill>
              </a:rPr>
              <a:t> </a:t>
            </a:r>
            <a:r>
              <a:rPr lang="en-US" sz="2400" dirty="0" err="1">
                <a:solidFill>
                  <a:srgbClr val="0D0D0D"/>
                </a:solidFill>
              </a:rPr>
              <a:t>azalması</a:t>
            </a:r>
            <a:endParaRPr lang="en-US" sz="2400" dirty="0">
              <a:solidFill>
                <a:srgbClr val="0D0D0D"/>
              </a:solidFill>
            </a:endParaRPr>
          </a:p>
          <a:p>
            <a:pPr marL="457200" lvl="0" indent="-457200">
              <a:buSzPts val="2400"/>
              <a:buFont typeface="Arial"/>
              <a:buAutoNum type="alphaLcParenR"/>
            </a:pPr>
            <a:r>
              <a:rPr lang="en-US" sz="2400" dirty="0" err="1">
                <a:solidFill>
                  <a:srgbClr val="0D0D0D"/>
                </a:solidFill>
              </a:rPr>
              <a:t>Güncelliğini</a:t>
            </a:r>
            <a:r>
              <a:rPr lang="en-US" sz="2400" dirty="0">
                <a:solidFill>
                  <a:srgbClr val="0D0D0D"/>
                </a:solidFill>
              </a:rPr>
              <a:t> </a:t>
            </a:r>
            <a:r>
              <a:rPr lang="en-US" sz="2400" dirty="0" err="1">
                <a:solidFill>
                  <a:srgbClr val="0D0D0D"/>
                </a:solidFill>
              </a:rPr>
              <a:t>yitirmiş</a:t>
            </a:r>
            <a:r>
              <a:rPr lang="en-US" sz="2400" dirty="0">
                <a:solidFill>
                  <a:srgbClr val="0D0D0D"/>
                </a:solidFill>
              </a:rPr>
              <a:t> </a:t>
            </a:r>
            <a:r>
              <a:rPr lang="en-US" sz="2400" dirty="0" err="1">
                <a:solidFill>
                  <a:srgbClr val="0D0D0D"/>
                </a:solidFill>
              </a:rPr>
              <a:t>gözetim</a:t>
            </a:r>
            <a:r>
              <a:rPr lang="en-US" sz="2400" dirty="0">
                <a:solidFill>
                  <a:srgbClr val="0D0D0D"/>
                </a:solidFill>
              </a:rPr>
              <a:t> </a:t>
            </a:r>
            <a:r>
              <a:rPr lang="en-US" sz="2400" dirty="0" err="1">
                <a:solidFill>
                  <a:srgbClr val="0D0D0D"/>
                </a:solidFill>
              </a:rPr>
              <a:t>yöntemlerine</a:t>
            </a:r>
            <a:r>
              <a:rPr lang="en-US" sz="2400" dirty="0">
                <a:solidFill>
                  <a:srgbClr val="0D0D0D"/>
                </a:solidFill>
              </a:rPr>
              <a:t> </a:t>
            </a:r>
            <a:r>
              <a:rPr lang="en-US" sz="2400" dirty="0" err="1">
                <a:solidFill>
                  <a:srgbClr val="0D0D0D"/>
                </a:solidFill>
              </a:rPr>
              <a:t>güvenme</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lvl="0">
              <a:buClr>
                <a:srgbClr val="2A4F1C"/>
              </a:buClr>
              <a:buSzPts val="3200"/>
            </a:pPr>
            <a:r>
              <a:rPr lang="tr-TR" dirty="0">
                <a:solidFill>
                  <a:srgbClr val="2A4F1C"/>
                </a:solidFill>
              </a:rPr>
              <a:t>Referanslar ve Bağlantılar</a:t>
            </a:r>
            <a:endParaRPr lang="tr-TR" noProof="0" dirty="0"/>
          </a:p>
        </p:txBody>
      </p:sp>
      <p:cxnSp>
        <p:nvCxnSpPr>
          <p:cNvPr id="434" name="Google Shape;434;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35" name="Google Shape;435;p22"/>
          <p:cNvSpPr txBox="1"/>
          <p:nvPr/>
        </p:nvSpPr>
        <p:spPr>
          <a:xfrm>
            <a:off x="573204" y="1215334"/>
            <a:ext cx="9468827" cy="4955034"/>
          </a:xfrm>
          <a:prstGeom prst="rect">
            <a:avLst/>
          </a:prstGeom>
          <a:noFill/>
          <a:ln>
            <a:noFill/>
          </a:ln>
        </p:spPr>
        <p:txBody>
          <a:bodyPr spcFirstLastPara="1" wrap="square" lIns="91425" tIns="45700" rIns="91425" bIns="45700" anchor="t" anchorCtr="0">
            <a:spAutoFit/>
          </a:bodyPr>
          <a:lstStyle/>
          <a:p>
            <a:pPr marL="270510" marR="0" lvl="0" indent="-270510" algn="just" rtl="0">
              <a:lnSpc>
                <a:spcPct val="107000"/>
              </a:lnSpc>
              <a:spcBef>
                <a:spcPts val="0"/>
              </a:spcBef>
              <a:spcAft>
                <a:spcPts val="0"/>
              </a:spcAft>
              <a:buNone/>
            </a:pPr>
            <a:r>
              <a:rPr lang="en-US" sz="1200" b="0" i="0" u="none" strike="noStrike" cap="none" dirty="0" err="1">
                <a:solidFill>
                  <a:srgbClr val="000000"/>
                </a:solidFill>
                <a:latin typeface="Calibri"/>
                <a:ea typeface="Calibri"/>
                <a:cs typeface="Calibri"/>
                <a:sym typeface="Calibri"/>
              </a:rPr>
              <a:t>Abbass</a:t>
            </a:r>
            <a:r>
              <a:rPr lang="en-US" sz="1200" b="0" i="0" u="none" strike="noStrike" cap="none" dirty="0">
                <a:solidFill>
                  <a:srgbClr val="000000"/>
                </a:solidFill>
                <a:latin typeface="Calibri"/>
                <a:ea typeface="Calibri"/>
                <a:cs typeface="Calibri"/>
                <a:sym typeface="Calibri"/>
              </a:rPr>
              <a:t>, K., </a:t>
            </a:r>
            <a:r>
              <a:rPr lang="en-US" sz="1200" b="0" i="0" u="none" strike="noStrike" cap="none" dirty="0" err="1">
                <a:solidFill>
                  <a:srgbClr val="000000"/>
                </a:solidFill>
                <a:latin typeface="Calibri"/>
                <a:ea typeface="Calibri"/>
                <a:cs typeface="Calibri"/>
                <a:sym typeface="Calibri"/>
              </a:rPr>
              <a:t>Qasim</a:t>
            </a:r>
            <a:r>
              <a:rPr lang="en-US" sz="1200" b="0" i="0" u="none" strike="noStrike" cap="none" dirty="0">
                <a:solidFill>
                  <a:srgbClr val="000000"/>
                </a:solidFill>
                <a:latin typeface="Calibri"/>
                <a:ea typeface="Calibri"/>
                <a:cs typeface="Calibri"/>
                <a:sym typeface="Calibri"/>
              </a:rPr>
              <a:t>, M. Z., Song, H., et al. (2022). A review of the global climate change impacts, adaptation, and sustainable mitigation measures. Environmental Science and Pollution Research, 29, 42539–42559. https://doi.org/10.1007/s11356-022-19718-6</a:t>
            </a:r>
            <a:endParaRPr sz="1200" b="0" i="0" u="none" strike="noStrike" cap="none" dirty="0">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dirty="0">
                <a:solidFill>
                  <a:srgbClr val="000000"/>
                </a:solidFill>
                <a:latin typeface="Calibri"/>
                <a:ea typeface="Calibri"/>
                <a:cs typeface="Calibri"/>
                <a:sym typeface="Calibri"/>
              </a:rPr>
              <a:t>Baker, R. E., Mahmud, A. S., Miller, I. F., Rajeev, M., </a:t>
            </a:r>
            <a:r>
              <a:rPr lang="en-US" sz="1200" b="0" i="0" u="none" strike="noStrike" cap="none" dirty="0" err="1">
                <a:solidFill>
                  <a:srgbClr val="000000"/>
                </a:solidFill>
                <a:latin typeface="Calibri"/>
                <a:ea typeface="Calibri"/>
                <a:cs typeface="Calibri"/>
                <a:sym typeface="Calibri"/>
              </a:rPr>
              <a:t>Rasambainarivo</a:t>
            </a:r>
            <a:r>
              <a:rPr lang="en-US" sz="1200" b="0" i="0" u="none" strike="noStrike" cap="none" dirty="0">
                <a:solidFill>
                  <a:srgbClr val="000000"/>
                </a:solidFill>
                <a:latin typeface="Calibri"/>
                <a:ea typeface="Calibri"/>
                <a:cs typeface="Calibri"/>
                <a:sym typeface="Calibri"/>
              </a:rPr>
              <a:t>, F., Rice, B. L., Takahashi, S., </a:t>
            </a:r>
            <a:r>
              <a:rPr lang="en-US" sz="1200" b="0" i="0" u="none" strike="noStrike" cap="none" dirty="0" err="1">
                <a:solidFill>
                  <a:srgbClr val="000000"/>
                </a:solidFill>
                <a:latin typeface="Calibri"/>
                <a:ea typeface="Calibri"/>
                <a:cs typeface="Calibri"/>
                <a:sym typeface="Calibri"/>
              </a:rPr>
              <a:t>Tatem</a:t>
            </a:r>
            <a:r>
              <a:rPr lang="en-US" sz="1200" b="0" i="0" u="none" strike="noStrike" cap="none" dirty="0">
                <a:solidFill>
                  <a:srgbClr val="000000"/>
                </a:solidFill>
                <a:latin typeface="Calibri"/>
                <a:ea typeface="Calibri"/>
                <a:cs typeface="Calibri"/>
                <a:sym typeface="Calibri"/>
              </a:rPr>
              <a:t>, A. J., Wagner, C. E., Wang, L.-F., </a:t>
            </a:r>
            <a:r>
              <a:rPr lang="en-US" sz="1200" b="0" i="0" u="none" strike="noStrike" cap="none" dirty="0" err="1">
                <a:solidFill>
                  <a:srgbClr val="000000"/>
                </a:solidFill>
                <a:latin typeface="Calibri"/>
                <a:ea typeface="Calibri"/>
                <a:cs typeface="Calibri"/>
                <a:sym typeface="Calibri"/>
              </a:rPr>
              <a:t>Wesolowski</a:t>
            </a:r>
            <a:r>
              <a:rPr lang="en-US" sz="1200" b="0" i="0" u="none" strike="noStrike" cap="none" dirty="0">
                <a:solidFill>
                  <a:srgbClr val="000000"/>
                </a:solidFill>
                <a:latin typeface="Calibri"/>
                <a:ea typeface="Calibri"/>
                <a:cs typeface="Calibri"/>
                <a:sym typeface="Calibri"/>
              </a:rPr>
              <a:t>, A., &amp; Metcalf, C. J. E. (2022). Infectious disease in an era of global change. Nature Reviews Microbiology, 20, 193-205.</a:t>
            </a:r>
            <a:endParaRPr sz="1200" b="0" i="0" u="none" strike="noStrike" cap="none" dirty="0">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dirty="0">
                <a:solidFill>
                  <a:srgbClr val="000000"/>
                </a:solidFill>
                <a:latin typeface="Calibri"/>
                <a:ea typeface="Calibri"/>
                <a:cs typeface="Calibri"/>
                <a:sym typeface="Calibri"/>
              </a:rPr>
              <a:t>Benoit, L., Thomas, I., &amp; Martin, A. (2022). Review: Ecological awareness, anxiety, and actions among youth and their parents – a qualitative study of newspaper narratives. Child and Adolescent Mental Health, 27, 47-58. https://doi.org/10.1111/camh.12514</a:t>
            </a:r>
            <a:endParaRPr sz="1200" b="0" i="0" u="none" strike="noStrike" cap="none" dirty="0">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dirty="0">
                <a:solidFill>
                  <a:srgbClr val="000000"/>
                </a:solidFill>
                <a:latin typeface="Calibri"/>
                <a:ea typeface="Calibri"/>
                <a:cs typeface="Calibri"/>
                <a:sym typeface="Calibri"/>
              </a:rPr>
              <a:t>Better Health. (2024). Climate change and health. Accessed at 20</a:t>
            </a:r>
            <a:r>
              <a:rPr lang="en-US" sz="1200" b="0" i="0" u="none" strike="noStrike" cap="none" baseline="30000" dirty="0">
                <a:solidFill>
                  <a:srgbClr val="000000"/>
                </a:solidFill>
                <a:latin typeface="Calibri"/>
                <a:ea typeface="Calibri"/>
                <a:cs typeface="Calibri"/>
                <a:sym typeface="Calibri"/>
              </a:rPr>
              <a:t>th</a:t>
            </a:r>
            <a:r>
              <a:rPr lang="en-US" sz="1200" b="0" i="0" u="none" strike="noStrike" cap="none" dirty="0">
                <a:solidFill>
                  <a:srgbClr val="000000"/>
                </a:solidFill>
                <a:latin typeface="Calibri"/>
                <a:ea typeface="Calibri"/>
                <a:cs typeface="Calibri"/>
                <a:sym typeface="Calibri"/>
              </a:rPr>
              <a:t> of March 2024 via: https://www.betterhealth.vic.gov.au/health/healthyliving/climate-change-and-health</a:t>
            </a:r>
            <a:endParaRPr sz="1200" b="0" i="0" u="none" strike="noStrike" cap="none" dirty="0">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dirty="0">
                <a:solidFill>
                  <a:srgbClr val="000000"/>
                </a:solidFill>
                <a:latin typeface="Calibri"/>
                <a:ea typeface="Calibri"/>
                <a:cs typeface="Calibri"/>
                <a:sym typeface="Calibri"/>
              </a:rPr>
              <a:t>Chu, E. W., &amp; Karr, J. R. (2017). Environmental Impact: Concept, Consequences, Measurement. In Reference Module in Life Sciences (pp. B978-0-12-809633-8.02380-3). doi:10.1016/B978-0-12-809633-8.02380-3. </a:t>
            </a:r>
            <a:r>
              <a:rPr lang="en-US" sz="1200" b="0" i="0" u="none" strike="noStrike" cap="none" dirty="0" err="1">
                <a:solidFill>
                  <a:srgbClr val="000000"/>
                </a:solidFill>
                <a:latin typeface="Calibri"/>
                <a:ea typeface="Calibri"/>
                <a:cs typeface="Calibri"/>
                <a:sym typeface="Calibri"/>
              </a:rPr>
              <a:t>Epub</a:t>
            </a:r>
            <a:r>
              <a:rPr lang="en-US" sz="1200" b="0" i="0" u="none" strike="noStrike" cap="none" dirty="0">
                <a:solidFill>
                  <a:srgbClr val="000000"/>
                </a:solidFill>
                <a:latin typeface="Calibri"/>
                <a:ea typeface="Calibri"/>
                <a:cs typeface="Calibri"/>
                <a:sym typeface="Calibri"/>
              </a:rPr>
              <a:t> 2016 Oct 31. PMCID: PMC7157458.</a:t>
            </a:r>
            <a:endParaRPr sz="1200" b="0" i="0" u="none" strike="noStrike" cap="none" dirty="0">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dirty="0">
                <a:solidFill>
                  <a:srgbClr val="000000"/>
                </a:solidFill>
                <a:latin typeface="Calibri"/>
                <a:ea typeface="Calibri"/>
                <a:cs typeface="Calibri"/>
                <a:sym typeface="Calibri"/>
              </a:rPr>
              <a:t>Thomas, I., Martin, A., Wicker, A., &amp; Benoit, L. (2022). Understanding youths' concerns about climate change: A </a:t>
            </a:r>
            <a:r>
              <a:rPr lang="en-US" sz="1200" b="0" i="0" u="none" strike="noStrike" cap="none" dirty="0" err="1">
                <a:solidFill>
                  <a:srgbClr val="000000"/>
                </a:solidFill>
                <a:latin typeface="Calibri"/>
                <a:ea typeface="Calibri"/>
                <a:cs typeface="Calibri"/>
                <a:sym typeface="Calibri"/>
              </a:rPr>
              <a:t>binational</a:t>
            </a:r>
            <a:r>
              <a:rPr lang="en-US" sz="1200" b="0" i="0" u="none" strike="noStrike" cap="none" dirty="0">
                <a:solidFill>
                  <a:srgbClr val="000000"/>
                </a:solidFill>
                <a:latin typeface="Calibri"/>
                <a:ea typeface="Calibri"/>
                <a:cs typeface="Calibri"/>
                <a:sym typeface="Calibri"/>
              </a:rPr>
              <a:t> qualitative study of ecological burden and resilience. Child </a:t>
            </a:r>
            <a:r>
              <a:rPr lang="en-US" sz="1200" b="0" i="0" u="none" strike="noStrike" cap="none" dirty="0" err="1">
                <a:solidFill>
                  <a:srgbClr val="000000"/>
                </a:solidFill>
                <a:latin typeface="Calibri"/>
                <a:ea typeface="Calibri"/>
                <a:cs typeface="Calibri"/>
                <a:sym typeface="Calibri"/>
              </a:rPr>
              <a:t>Adolesc</a:t>
            </a:r>
            <a:r>
              <a:rPr lang="en-US" sz="1200" b="0" i="0" u="none" strike="noStrike" cap="none" dirty="0">
                <a:solidFill>
                  <a:srgbClr val="000000"/>
                </a:solidFill>
                <a:latin typeface="Calibri"/>
                <a:ea typeface="Calibri"/>
                <a:cs typeface="Calibri"/>
                <a:sym typeface="Calibri"/>
              </a:rPr>
              <a:t> Psychiatry </a:t>
            </a:r>
            <a:r>
              <a:rPr lang="en-US" sz="1200" b="0" i="0" u="none" strike="noStrike" cap="none" dirty="0" err="1">
                <a:solidFill>
                  <a:srgbClr val="000000"/>
                </a:solidFill>
                <a:latin typeface="Calibri"/>
                <a:ea typeface="Calibri"/>
                <a:cs typeface="Calibri"/>
                <a:sym typeface="Calibri"/>
              </a:rPr>
              <a:t>Ment</a:t>
            </a:r>
            <a:r>
              <a:rPr lang="en-US" sz="1200" b="0" i="0" u="none" strike="noStrike" cap="none" dirty="0">
                <a:solidFill>
                  <a:srgbClr val="000000"/>
                </a:solidFill>
                <a:latin typeface="Calibri"/>
                <a:ea typeface="Calibri"/>
                <a:cs typeface="Calibri"/>
                <a:sym typeface="Calibri"/>
              </a:rPr>
              <a:t> Health, 16(1), 110. https://doi.org/10.1186/s13034-022-00551-1.</a:t>
            </a:r>
            <a:endParaRPr sz="1200" b="0" i="0" u="none" strike="noStrike" cap="none" dirty="0">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dirty="0">
                <a:solidFill>
                  <a:srgbClr val="000000"/>
                </a:solidFill>
                <a:latin typeface="Calibri"/>
                <a:ea typeface="Calibri"/>
                <a:cs typeface="Calibri"/>
                <a:sym typeface="Calibri"/>
              </a:rPr>
              <a:t>United Stated Environmental Protection Agency (EPA). (2024). Climate Change Impacts. Climate Change and Human Health. Accessed at 20</a:t>
            </a:r>
            <a:r>
              <a:rPr lang="en-US" sz="1200" b="0" i="0" u="none" strike="noStrike" cap="none" baseline="30000" dirty="0">
                <a:solidFill>
                  <a:srgbClr val="000000"/>
                </a:solidFill>
                <a:latin typeface="Calibri"/>
                <a:ea typeface="Calibri"/>
                <a:cs typeface="Calibri"/>
                <a:sym typeface="Calibri"/>
              </a:rPr>
              <a:t>th</a:t>
            </a:r>
            <a:r>
              <a:rPr lang="en-US" sz="1200" b="0" i="0" u="none" strike="noStrike" cap="none" dirty="0">
                <a:solidFill>
                  <a:srgbClr val="000000"/>
                </a:solidFill>
                <a:latin typeface="Calibri"/>
                <a:ea typeface="Calibri"/>
                <a:cs typeface="Calibri"/>
                <a:sym typeface="Calibri"/>
              </a:rPr>
              <a:t> of March 2024 via: https://www.epa.gov/climateimpacts/climate-change-and-human-health#:~:text=Climate%20change%20affects%20the%20food,of%20certain%20pests%20and%20diseases.</a:t>
            </a:r>
            <a:endParaRPr sz="1200" b="0" i="0" u="none" strike="noStrike" cap="none" dirty="0">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dirty="0" err="1">
                <a:solidFill>
                  <a:srgbClr val="000000"/>
                </a:solidFill>
                <a:latin typeface="Calibri"/>
                <a:ea typeface="Calibri"/>
                <a:cs typeface="Calibri"/>
                <a:sym typeface="Calibri"/>
              </a:rPr>
              <a:t>Wipfli</a:t>
            </a:r>
            <a:r>
              <a:rPr lang="en-US" sz="1200" b="0" i="0" u="none" strike="noStrike" cap="none" dirty="0">
                <a:solidFill>
                  <a:srgbClr val="000000"/>
                </a:solidFill>
                <a:latin typeface="Calibri"/>
                <a:ea typeface="Calibri"/>
                <a:cs typeface="Calibri"/>
                <a:sym typeface="Calibri"/>
              </a:rPr>
              <a:t>, H., &amp; Withers, M. (2022). Engaging youth in global health and social justice: a decade of experience teaching a high school summer course. Global Health Action, 15(1987045). https://doi.org/10.1080/16549716.2021.1987045</a:t>
            </a:r>
            <a:endParaRPr sz="1200" b="0" i="0" u="none" strike="noStrike" cap="none" dirty="0">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800"/>
              </a:spcAft>
              <a:buNone/>
            </a:pPr>
            <a:r>
              <a:rPr lang="en-US" sz="1200" b="0" i="0" u="none" strike="noStrike" cap="none" dirty="0">
                <a:solidFill>
                  <a:srgbClr val="000000"/>
                </a:solidFill>
                <a:latin typeface="Calibri"/>
                <a:ea typeface="Calibri"/>
                <a:cs typeface="Calibri"/>
                <a:sym typeface="Calibri"/>
              </a:rPr>
              <a:t>World Economic Forum. (2024, January 16). Quantifying the impact of climate change on human health. Insight Report. Retrieved from https://www.weforum.org/publications/quantifying-the-impact-of-climate-change-on-human-health/</a:t>
            </a:r>
            <a:endParaRPr sz="1200" b="0" i="0" u="none" strike="noStrike" cap="none"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9"/>
          <p:cNvSpPr txBox="1">
            <a:spLocks noGrp="1"/>
          </p:cNvSpPr>
          <p:nvPr>
            <p:ph type="title"/>
          </p:nvPr>
        </p:nvSpPr>
        <p:spPr>
          <a:xfrm>
            <a:off x="1055593" y="327816"/>
            <a:ext cx="7892065" cy="823740"/>
          </a:xfrm>
          <a:prstGeom prst="rect">
            <a:avLst/>
          </a:prstGeom>
          <a:noFill/>
          <a:ln>
            <a:noFill/>
          </a:ln>
        </p:spPr>
        <p:txBody>
          <a:bodyPr spcFirstLastPara="1" wrap="square" lIns="91425" tIns="45700" rIns="91425" bIns="45700" anchor="b" anchorCtr="0">
            <a:noAutofit/>
          </a:bodyPr>
          <a:lstStyle/>
          <a:p>
            <a:pPr lvl="0">
              <a:buClr>
                <a:srgbClr val="2A4F1C"/>
              </a:buClr>
              <a:buSzPts val="3200"/>
            </a:pPr>
            <a:r>
              <a:rPr lang="tr-TR" dirty="0">
                <a:solidFill>
                  <a:srgbClr val="2A4F1C"/>
                </a:solidFill>
              </a:rPr>
              <a:t>Referanslar ve Bağlantılar</a:t>
            </a:r>
            <a:endParaRPr lang="tr-TR" noProof="0" dirty="0"/>
          </a:p>
        </p:txBody>
      </p:sp>
      <p:cxnSp>
        <p:nvCxnSpPr>
          <p:cNvPr id="441" name="Google Shape;441;p69"/>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42" name="Google Shape;442;p69"/>
          <p:cNvSpPr txBox="1"/>
          <p:nvPr/>
        </p:nvSpPr>
        <p:spPr>
          <a:xfrm>
            <a:off x="1055593" y="1307739"/>
            <a:ext cx="9220629" cy="1087950"/>
          </a:xfrm>
          <a:prstGeom prst="rect">
            <a:avLst/>
          </a:prstGeom>
          <a:noFill/>
          <a:ln>
            <a:noFill/>
          </a:ln>
        </p:spPr>
        <p:txBody>
          <a:bodyPr spcFirstLastPara="1" wrap="square" lIns="91425" tIns="45700" rIns="91425" bIns="45700" anchor="t" anchorCtr="0">
            <a:spAutoFit/>
          </a:bodyPr>
          <a:lstStyle/>
          <a:p>
            <a:pPr marL="270510" marR="0" lvl="0" indent="-270510" algn="just" rtl="0">
              <a:lnSpc>
                <a:spcPct val="107000"/>
              </a:lnSpc>
              <a:spcBef>
                <a:spcPts val="0"/>
              </a:spcBef>
              <a:spcAft>
                <a:spcPts val="0"/>
              </a:spcAft>
              <a:buNone/>
            </a:pPr>
            <a:r>
              <a:rPr lang="en-US" sz="1200" b="0" i="0" u="none" strike="noStrike" cap="none">
                <a:solidFill>
                  <a:srgbClr val="000000"/>
                </a:solidFill>
                <a:latin typeface="Calibri"/>
                <a:ea typeface="Calibri"/>
                <a:cs typeface="Calibri"/>
                <a:sym typeface="Calibri"/>
              </a:rPr>
              <a:t>World Economic Forum. (2024, January 16). Quantifying the impact of climate change on human health. Insight Report. Retrieved from https://www.weforum.org/publications/quantifying-the-impact-of-climate-change-on-human-health/</a:t>
            </a:r>
            <a:endParaRPr sz="1200" b="0" i="0" u="none" strike="noStrike" cap="none">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800"/>
              </a:spcAft>
              <a:buNone/>
            </a:pPr>
            <a:r>
              <a:rPr lang="en-US" sz="1200" b="0" i="0" u="none" strike="noStrike" cap="none">
                <a:solidFill>
                  <a:srgbClr val="000000"/>
                </a:solidFill>
                <a:latin typeface="Calibri"/>
                <a:ea typeface="Calibri"/>
                <a:cs typeface="Calibri"/>
                <a:sym typeface="Calibri"/>
              </a:rPr>
              <a:t>World Health Organization (WHO). (2023). Climate change. Accessed at 20</a:t>
            </a:r>
            <a:r>
              <a:rPr lang="en-US" sz="1200" b="0" i="0" u="none" strike="noStrike" cap="none" baseline="30000">
                <a:solidFill>
                  <a:srgbClr val="000000"/>
                </a:solidFill>
                <a:latin typeface="Calibri"/>
                <a:ea typeface="Calibri"/>
                <a:cs typeface="Calibri"/>
                <a:sym typeface="Calibri"/>
              </a:rPr>
              <a:t>th</a:t>
            </a:r>
            <a:r>
              <a:rPr lang="en-US" sz="1200" b="0" i="0" u="none" strike="noStrike" cap="none">
                <a:solidFill>
                  <a:srgbClr val="000000"/>
                </a:solidFill>
                <a:latin typeface="Calibri"/>
                <a:ea typeface="Calibri"/>
                <a:cs typeface="Calibri"/>
                <a:sym typeface="Calibri"/>
              </a:rPr>
              <a:t> of March 2024 via: https://www.who.int/news-room/fact-sheets/detail/climate-change-and-health</a:t>
            </a:r>
            <a:endParaRPr sz="12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3"/>
          <p:cNvSpPr txBox="1"/>
          <p:nvPr/>
        </p:nvSpPr>
        <p:spPr>
          <a:xfrm>
            <a:off x="1192568" y="2414726"/>
            <a:ext cx="4496910" cy="14747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Universität Paderborn</a:t>
            </a:r>
            <a:endParaRPr sz="1400" b="0" i="0" u="none" strike="noStrike" cap="none">
              <a:solidFill>
                <a:srgbClr val="000000"/>
              </a:solidFill>
              <a:latin typeface="Arial"/>
              <a:ea typeface="Arial"/>
              <a:cs typeface="Arial"/>
              <a:sym typeface="Arial"/>
            </a:endParaRPr>
          </a:p>
          <a:p>
            <a:pPr marL="0" marR="0" lvl="0" indent="0" algn="l" rtl="0">
              <a:lnSpc>
                <a:spcPct val="99583"/>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Department Wirtschaftspädagogik Lehrstuhl Wirtschaftspädagogik II Warburger Str.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33098 Paderborn</a:t>
            </a:r>
            <a:endParaRPr sz="1400" b="0" i="0" u="none" strike="noStrike" cap="none">
              <a:solidFill>
                <a:srgbClr val="000000"/>
              </a:solidFill>
              <a:latin typeface="Arial"/>
              <a:ea typeface="Arial"/>
              <a:cs typeface="Arial"/>
              <a:sym typeface="Arial"/>
            </a:endParaRPr>
          </a:p>
          <a:p>
            <a:pPr marL="0" marR="0" lvl="0" indent="0" algn="l" rtl="0">
              <a:lnSpc>
                <a:spcPct val="106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http://www.upb.de/wipaed</a:t>
            </a:r>
            <a:endParaRPr sz="1600" b="1" i="0" u="none" strike="noStrike" cap="none">
              <a:solidFill>
                <a:schemeClr val="dk1"/>
              </a:solidFill>
              <a:latin typeface="Calibri"/>
              <a:ea typeface="Calibri"/>
              <a:cs typeface="Calibri"/>
              <a:sym typeface="Calibri"/>
            </a:endParaRPr>
          </a:p>
        </p:txBody>
      </p:sp>
      <p:sp>
        <p:nvSpPr>
          <p:cNvPr id="448" name="Google Shape;448;p23"/>
          <p:cNvSpPr/>
          <p:nvPr/>
        </p:nvSpPr>
        <p:spPr>
          <a:xfrm>
            <a:off x="1192568" y="1292237"/>
            <a:ext cx="26905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tr-TR" sz="3600" b="1" dirty="0" smtClean="0">
                <a:solidFill>
                  <a:srgbClr val="05234E"/>
                </a:solidFill>
                <a:latin typeface="Calibri"/>
                <a:ea typeface="Calibri"/>
                <a:cs typeface="Calibri"/>
                <a:sym typeface="Calibri"/>
              </a:rPr>
              <a:t>İLETİŞİM</a:t>
            </a:r>
            <a:endParaRPr sz="3600" b="1" i="0" u="none" strike="noStrike" cap="none" dirty="0">
              <a:solidFill>
                <a:srgbClr val="05234E"/>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tr-TR" sz="6000" noProof="0" dirty="0" smtClean="0"/>
              <a:t>Haydi </a:t>
            </a:r>
            <a:r>
              <a:rPr lang="tr-TR" sz="6000" noProof="0" dirty="0" smtClean="0"/>
              <a:t>Başlayalım!</a:t>
            </a:r>
            <a:endParaRPr lang="tr-TR" sz="6000" noProof="0" dirty="0"/>
          </a:p>
        </p:txBody>
      </p:sp>
      <p:cxnSp>
        <p:nvCxnSpPr>
          <p:cNvPr id="160" name="Google Shape;160;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1" name="Google Shape;161;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2" name="Google Shape;162;p38" descr="Ein Bild, das Pflanze, Grün, Gras enthält.&#10;&#10;Automatisch generierte Beschreibung"/>
          <p:cNvPicPr preferRelativeResize="0"/>
          <p:nvPr/>
        </p:nvPicPr>
        <p:blipFill rotWithShape="1">
          <a:blip r:embed="rId3">
            <a:alphaModFix/>
          </a:blip>
          <a:srcRect l="22796" t="8295" r="22866" b="15447"/>
          <a:stretch/>
        </p:blipFill>
        <p:spPr>
          <a:xfrm>
            <a:off x="7457807" y="605879"/>
            <a:ext cx="3264408" cy="45811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smtClean="0">
                <a:solidFill>
                  <a:srgbClr val="FFFF00"/>
                </a:solidFill>
              </a:rPr>
              <a:t/>
            </a:r>
            <a:br>
              <a:rPr lang="tr-TR" smtClean="0">
                <a:solidFill>
                  <a:srgbClr val="FFFF00"/>
                </a:solidFill>
              </a:rPr>
            </a:br>
            <a:r>
              <a:rPr lang="tr-TR" smtClean="0">
                <a:solidFill>
                  <a:srgbClr val="3F762A"/>
                </a:solidFill>
              </a:rPr>
              <a:t>GİRİŞ</a:t>
            </a:r>
            <a:endParaRPr lang="tr-TR" b="1">
              <a:solidFill>
                <a:srgbClr val="3F762A"/>
              </a:solidFill>
            </a:endParaRPr>
          </a:p>
        </p:txBody>
      </p:sp>
      <p:cxnSp>
        <p:nvCxnSpPr>
          <p:cNvPr id="168" name="Google Shape;168;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9" name="Google Shape;169;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0" name="Google Shape;170;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1" name="Google Shape;171;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TR" sz="3200" b="1" i="0" u="none" strike="noStrike" cap="none" smtClean="0">
                <a:solidFill>
                  <a:srgbClr val="3F3F3F"/>
                </a:solidFill>
                <a:latin typeface="Calibri"/>
                <a:ea typeface="Calibri"/>
                <a:cs typeface="Calibri"/>
                <a:sym typeface="Calibri"/>
              </a:rPr>
              <a:t>01</a:t>
            </a:r>
            <a:endParaRPr lang="tr-TR" sz="1400" b="0" i="0" u="none" strike="noStrike" cap="none">
              <a:solidFill>
                <a:srgbClr val="000000"/>
              </a:solidFill>
              <a:sym typeface="Arial"/>
            </a:endParaRPr>
          </a:p>
        </p:txBody>
      </p:sp>
      <p:pic>
        <p:nvPicPr>
          <p:cNvPr id="172" name="Google Shape;172;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3" name="Google Shape;173;p39"/>
          <p:cNvSpPr txBox="1"/>
          <p:nvPr/>
        </p:nvSpPr>
        <p:spPr>
          <a:xfrm>
            <a:off x="1097280" y="1721333"/>
            <a:ext cx="6389255" cy="584735"/>
          </a:xfrm>
          <a:prstGeom prst="rect">
            <a:avLst/>
          </a:prstGeom>
          <a:noFill/>
          <a:ln>
            <a:noFill/>
          </a:ln>
        </p:spPr>
        <p:txBody>
          <a:bodyPr spcFirstLastPara="1" wrap="square" lIns="91425" tIns="45700" rIns="91425" bIns="45700" anchor="t" anchorCtr="0">
            <a:spAutoFit/>
          </a:bodyPr>
          <a:lstStyle/>
          <a:p>
            <a:pPr lvl="0">
              <a:buSzPts val="3200"/>
            </a:pPr>
            <a:r>
              <a:rPr lang="tr-TR" sz="3200" smtClean="0">
                <a:solidFill>
                  <a:srgbClr val="3F762A"/>
                </a:solidFill>
              </a:rPr>
              <a:t>Küresel Değişim ve İnsan Sağlığı</a:t>
            </a:r>
            <a:endParaRPr lang="tr-TR" sz="3200" b="0" i="0" u="none" strike="noStrike" cap="none">
              <a:solidFill>
                <a:srgbClr val="000000"/>
              </a:solidFill>
              <a:sym typeface="Arial"/>
            </a:endParaRPr>
          </a:p>
        </p:txBody>
      </p:sp>
      <p:sp>
        <p:nvSpPr>
          <p:cNvPr id="174" name="Google Shape;174;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tr-TR" sz="2400" b="1" smtClean="0">
                <a:solidFill>
                  <a:srgbClr val="004B3A"/>
                </a:solidFill>
              </a:rPr>
              <a:t>Küresel Değişim Kavramı</a:t>
            </a:r>
            <a:endParaRPr lang="tr-TR" sz="2400" b="1" i="0" u="none" strike="noStrike" cap="none">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a:spLocks noGrp="1"/>
          </p:cNvSpPr>
          <p:nvPr>
            <p:ph type="body" idx="1"/>
          </p:nvPr>
        </p:nvSpPr>
        <p:spPr>
          <a:xfrm>
            <a:off x="640080" y="1526253"/>
            <a:ext cx="10515600" cy="4516737"/>
          </a:xfrm>
          <a:prstGeom prst="rect">
            <a:avLst/>
          </a:prstGeom>
          <a:noFill/>
          <a:ln>
            <a:noFill/>
          </a:ln>
        </p:spPr>
        <p:txBody>
          <a:bodyPr spcFirstLastPara="1" wrap="square" lIns="0" tIns="45700" rIns="0" bIns="45700" anchor="t" anchorCtr="0">
            <a:normAutofit/>
          </a:bodyPr>
          <a:lstStyle/>
          <a:p>
            <a:pPr marL="0" lvl="0" indent="0">
              <a:lnSpc>
                <a:spcPct val="120000"/>
              </a:lnSpc>
              <a:spcBef>
                <a:spcPts val="0"/>
              </a:spcBef>
              <a:buSzPts val="3500"/>
              <a:buNone/>
            </a:pPr>
            <a:r>
              <a:rPr lang="tr-TR" sz="3500" b="1" dirty="0">
                <a:solidFill>
                  <a:srgbClr val="2A4F1C"/>
                </a:solidFill>
              </a:rPr>
              <a:t>“Küresel değişim, iklim, toprak, su ve ekosistemlerdeki değişiklikler de dahil olmak üzere gezegenimizde ortaya çıkan birçok değişikliği ifade ediyor. İnsanlar bu değişiklikleri giderek daha fazla şekillendiriyor ve Dünya sisteminin önemli bir parçası oluyor.”</a:t>
            </a:r>
            <a:r>
              <a:rPr lang="tr-TR" sz="3500" noProof="0" dirty="0" smtClean="0">
                <a:solidFill>
                  <a:schemeClr val="accent1"/>
                </a:solidFill>
              </a:rPr>
              <a:t/>
            </a:r>
            <a:br>
              <a:rPr lang="tr-TR" sz="3500" noProof="0" dirty="0" smtClean="0">
                <a:solidFill>
                  <a:schemeClr val="accent1"/>
                </a:solidFill>
              </a:rPr>
            </a:br>
            <a:r>
              <a:rPr lang="tr-TR" sz="2400" noProof="0" dirty="0" smtClean="0">
                <a:solidFill>
                  <a:schemeClr val="accent1"/>
                </a:solidFill>
              </a:rPr>
              <a:t/>
            </a:r>
            <a:br>
              <a:rPr lang="tr-TR" sz="2400" noProof="0" dirty="0" smtClean="0">
                <a:solidFill>
                  <a:schemeClr val="accent1"/>
                </a:solidFill>
              </a:rPr>
            </a:br>
            <a:r>
              <a:rPr lang="tr-TR" sz="1700" noProof="0" dirty="0" smtClean="0">
                <a:solidFill>
                  <a:schemeClr val="accent1"/>
                </a:solidFill>
              </a:rPr>
              <a:t>https://www.agci.org/what-is-global-change</a:t>
            </a:r>
            <a:endParaRPr lang="tr-TR" sz="1300" noProof="0" dirty="0">
              <a:solidFill>
                <a:schemeClr val="accent1"/>
              </a:solidFill>
            </a:endParaRPr>
          </a:p>
        </p:txBody>
      </p:sp>
      <p:sp>
        <p:nvSpPr>
          <p:cNvPr id="180" name="Google Shape;180;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3200" b="1" dirty="0" smtClean="0">
                <a:solidFill>
                  <a:srgbClr val="2A4F1C"/>
                </a:solidFill>
              </a:rPr>
              <a:t>Küresel Değişim Nedir?</a:t>
            </a:r>
            <a:endParaRPr lang="tr-TR" sz="3200" b="1" i="0" u="none" strike="noStrike" cap="none" dirty="0">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
          <p:cNvSpPr txBox="1">
            <a:spLocks noGrp="1"/>
          </p:cNvSpPr>
          <p:nvPr>
            <p:ph type="body" idx="1"/>
          </p:nvPr>
        </p:nvSpPr>
        <p:spPr>
          <a:xfrm>
            <a:off x="640080" y="1526253"/>
            <a:ext cx="10515600" cy="4516737"/>
          </a:xfrm>
          <a:prstGeom prst="rect">
            <a:avLst/>
          </a:prstGeom>
          <a:noFill/>
          <a:ln>
            <a:noFill/>
          </a:ln>
        </p:spPr>
        <p:txBody>
          <a:bodyPr spcFirstLastPara="1" wrap="square" lIns="0" tIns="45700" rIns="0" bIns="45700" anchor="t" anchorCtr="0">
            <a:normAutofit/>
          </a:bodyPr>
          <a:lstStyle/>
          <a:p>
            <a:pPr marL="0" lvl="0" indent="0">
              <a:lnSpc>
                <a:spcPct val="120000"/>
              </a:lnSpc>
              <a:spcBef>
                <a:spcPts val="0"/>
              </a:spcBef>
              <a:buSzPts val="3500"/>
              <a:buNone/>
            </a:pPr>
            <a:r>
              <a:rPr lang="tr-TR" sz="3500" b="1" dirty="0">
                <a:solidFill>
                  <a:srgbClr val="2A4F1C"/>
                </a:solidFill>
              </a:rPr>
              <a:t>"Küresel değişim araştırması, bu değişiklikleri, neden olduklarını, nasıl bağlantı kurduklarını ve sürdürülebilir çözümlere yönelik birlikte nasıl çalışabileceğimizi daha iyi anlamaya yönelik </a:t>
            </a:r>
            <a:r>
              <a:rPr lang="tr-TR" sz="3500" b="1" dirty="0" err="1">
                <a:solidFill>
                  <a:srgbClr val="2A4F1C"/>
                </a:solidFill>
              </a:rPr>
              <a:t>disiplinlerarası</a:t>
            </a:r>
            <a:r>
              <a:rPr lang="tr-TR" sz="3500" b="1" dirty="0">
                <a:solidFill>
                  <a:srgbClr val="2A4F1C"/>
                </a:solidFill>
              </a:rPr>
              <a:t> bir çabadır."</a:t>
            </a:r>
            <a:r>
              <a:rPr lang="tr-TR" sz="3500" noProof="0" dirty="0" smtClean="0">
                <a:solidFill>
                  <a:schemeClr val="accent1"/>
                </a:solidFill>
              </a:rPr>
              <a:t/>
            </a:r>
            <a:br>
              <a:rPr lang="tr-TR" sz="3500" noProof="0" dirty="0" smtClean="0">
                <a:solidFill>
                  <a:schemeClr val="accent1"/>
                </a:solidFill>
              </a:rPr>
            </a:br>
            <a:r>
              <a:rPr lang="tr-TR" sz="2400" noProof="0" dirty="0" smtClean="0">
                <a:solidFill>
                  <a:schemeClr val="accent1"/>
                </a:solidFill>
              </a:rPr>
              <a:t/>
            </a:r>
            <a:br>
              <a:rPr lang="tr-TR" sz="2400" noProof="0" dirty="0" smtClean="0">
                <a:solidFill>
                  <a:schemeClr val="accent1"/>
                </a:solidFill>
              </a:rPr>
            </a:br>
            <a:r>
              <a:rPr lang="tr-TR" sz="1700" u="sng" noProof="0" dirty="0" smtClean="0">
                <a:solidFill>
                  <a:schemeClr val="accent1"/>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https://www.agci.org/what-is-global-change</a:t>
            </a:r>
            <a:r>
              <a:rPr lang="tr-TR" sz="1300" noProof="0" dirty="0" smtClean="0">
                <a:solidFill>
                  <a:schemeClr val="accent1"/>
                </a:solidFill>
              </a:rPr>
              <a:t> </a:t>
            </a:r>
            <a:endParaRPr lang="tr-TR" sz="1700" noProof="0" dirty="0">
              <a:solidFill>
                <a:schemeClr val="accent1"/>
              </a:solidFill>
            </a:endParaRPr>
          </a:p>
        </p:txBody>
      </p:sp>
      <p:sp>
        <p:nvSpPr>
          <p:cNvPr id="187" name="Google Shape;187;p3"/>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3"/>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3200" b="1" dirty="0" smtClean="0">
                <a:solidFill>
                  <a:srgbClr val="2A4F1C"/>
                </a:solidFill>
              </a:rPr>
              <a:t>Küresel Değişim Araştırması Nedir?</a:t>
            </a:r>
            <a:endParaRPr lang="tr-TR" sz="3200" b="1" i="0" u="none" strike="noStrike" cap="none" dirty="0">
              <a:solidFill>
                <a:srgbClr val="2A4F1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body" idx="1"/>
          </p:nvPr>
        </p:nvSpPr>
        <p:spPr>
          <a:xfrm>
            <a:off x="625333" y="1127432"/>
            <a:ext cx="6886512" cy="4751494"/>
          </a:xfrm>
          <a:prstGeom prst="rect">
            <a:avLst/>
          </a:prstGeom>
          <a:noFill/>
          <a:ln>
            <a:noFill/>
          </a:ln>
        </p:spPr>
        <p:txBody>
          <a:bodyPr spcFirstLastPara="1" wrap="square" lIns="0" tIns="45700" rIns="0" bIns="45700" anchor="t" anchorCtr="0">
            <a:noAutofit/>
          </a:bodyPr>
          <a:lstStyle/>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İklim değişikliği sıcaklık, yağış ve diğer atmosferik koşullardaki değişimleri kapsayan küresel değişimin bir örneğidir.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İklim değişikliğinin etkisi atmosferin ötesine geçerek okyanus sıcaklıkları ve biyolojik çeşitlilik de dahil olmak üzere çeşitli ekosistemleri ve gezegen sistemlerini etkiliyor.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İklim değişikliğinin yanı sıra okyanuslarda plastiklerin yayılması, kentsel genişleme ve biyolojik çeşitlilik kaybı gibi diğer süreçler de küresel değişime katkıda bulunuyor.</a:t>
            </a:r>
          </a:p>
          <a:p>
            <a:pPr marL="360000" lvl="0" indent="-360000" algn="just">
              <a:lnSpc>
                <a:spcPct val="130000"/>
              </a:lnSpc>
              <a:spcBef>
                <a:spcPts val="1400"/>
              </a:spcBef>
              <a:buFont typeface="Noto Sans Symbols"/>
              <a:buChar char="❖"/>
            </a:pPr>
            <a:r>
              <a:rPr lang="tr-TR" sz="1800" dirty="0">
                <a:solidFill>
                  <a:srgbClr val="2A4F1C"/>
                </a:solidFill>
                <a:latin typeface="Arial"/>
                <a:ea typeface="Arial"/>
                <a:cs typeface="Arial"/>
                <a:sym typeface="Arial"/>
              </a:rPr>
              <a:t>Küresel değişim, iklim değişikliği dahil ancak bununla sınırlı olmamak üzere, gezegeni ve üzerindeki yaşamı yeniden şekillendiren çok çeşitli olguları kapsar.</a:t>
            </a:r>
            <a:endParaRPr lang="tr-TR" noProof="0" dirty="0"/>
          </a:p>
        </p:txBody>
      </p:sp>
      <p:sp>
        <p:nvSpPr>
          <p:cNvPr id="194" name="Google Shape;194;p6"/>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Küresel ve İklim Değişikliği Arasındaki Fark</a:t>
            </a:r>
            <a:endParaRPr lang="tr-TR" sz="2800" b="1" i="0" u="none" strike="noStrike" cap="none" dirty="0">
              <a:solidFill>
                <a:srgbClr val="2A4F1C"/>
              </a:solidFill>
              <a:latin typeface="Calibri"/>
              <a:ea typeface="Calibri"/>
              <a:cs typeface="Calibri"/>
              <a:sym typeface="Calibri"/>
            </a:endParaRPr>
          </a:p>
        </p:txBody>
      </p:sp>
      <p:pic>
        <p:nvPicPr>
          <p:cNvPr id="195" name="Google Shape;195;p6" descr="Welt, Erde, Globus, Planet, Kontinente"/>
          <p:cNvPicPr preferRelativeResize="0"/>
          <p:nvPr/>
        </p:nvPicPr>
        <p:blipFill rotWithShape="1">
          <a:blip r:embed="rId3">
            <a:alphaModFix/>
          </a:blip>
          <a:srcRect/>
          <a:stretch/>
        </p:blipFill>
        <p:spPr>
          <a:xfrm>
            <a:off x="7413491" y="1400305"/>
            <a:ext cx="4153176" cy="42057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body" idx="1"/>
          </p:nvPr>
        </p:nvSpPr>
        <p:spPr>
          <a:xfrm>
            <a:off x="625333" y="1678038"/>
            <a:ext cx="6886512" cy="4751494"/>
          </a:xfrm>
          <a:prstGeom prst="rect">
            <a:avLst/>
          </a:prstGeom>
          <a:noFill/>
          <a:ln>
            <a:noFill/>
          </a:ln>
        </p:spPr>
        <p:txBody>
          <a:bodyPr spcFirstLastPara="1" wrap="square" lIns="0" tIns="45700" rIns="0" bIns="45700" anchor="t" anchorCtr="0">
            <a:noAutofit/>
          </a:bodyPr>
          <a:lstStyle/>
          <a:p>
            <a:pPr marL="0" lvl="0" indent="0" algn="just">
              <a:lnSpc>
                <a:spcPct val="130000"/>
              </a:lnSpc>
              <a:spcBef>
                <a:spcPts val="1400"/>
              </a:spcBef>
              <a:buNone/>
            </a:pPr>
            <a:r>
              <a:rPr lang="tr-TR" sz="1800" dirty="0">
                <a:solidFill>
                  <a:srgbClr val="2A4F1C"/>
                </a:solidFill>
                <a:latin typeface="Arial"/>
                <a:ea typeface="Arial"/>
                <a:cs typeface="Arial"/>
                <a:sym typeface="Arial"/>
              </a:rPr>
              <a:t>Küresel Değişimin Etkileri:</a:t>
            </a:r>
          </a:p>
          <a:p>
            <a:pPr marL="285750" lvl="0" indent="-285750" algn="just">
              <a:lnSpc>
                <a:spcPct val="130000"/>
              </a:lnSpc>
              <a:spcBef>
                <a:spcPts val="1400"/>
              </a:spcBef>
              <a:buFont typeface="Wingdings" pitchFamily="2" charset="2"/>
              <a:buChar char="Ø"/>
            </a:pPr>
            <a:r>
              <a:rPr lang="tr-TR" sz="1800" dirty="0">
                <a:solidFill>
                  <a:srgbClr val="2A4F1C"/>
                </a:solidFill>
                <a:latin typeface="Arial"/>
                <a:ea typeface="Arial"/>
                <a:cs typeface="Arial"/>
                <a:sym typeface="Arial"/>
              </a:rPr>
              <a:t>İklim değişikliği sıcaklık, yağış ve atmosfer koşullarındaki değişiklikleri içeren küresel değişimin önemli bir örneğidir.</a:t>
            </a:r>
          </a:p>
          <a:p>
            <a:pPr marL="285750" lvl="0" indent="-285750" algn="just">
              <a:lnSpc>
                <a:spcPct val="130000"/>
              </a:lnSpc>
              <a:spcBef>
                <a:spcPts val="1400"/>
              </a:spcBef>
              <a:buFont typeface="Wingdings" pitchFamily="2" charset="2"/>
              <a:buChar char="Ø"/>
            </a:pPr>
            <a:r>
              <a:rPr lang="tr-TR" sz="1800" dirty="0">
                <a:solidFill>
                  <a:srgbClr val="2A4F1C"/>
                </a:solidFill>
                <a:latin typeface="Arial"/>
                <a:ea typeface="Arial"/>
                <a:cs typeface="Arial"/>
                <a:sym typeface="Arial"/>
              </a:rPr>
              <a:t>Küresel değişime katkıda bulunan diğer süreçler arasında okyanuslardaki yaygın plastikler, kentsel genişleme ve biyolojik çeşitlilik kaybı yer alıyor.</a:t>
            </a:r>
            <a:endParaRPr lang="tr-TR" noProof="0" dirty="0"/>
          </a:p>
        </p:txBody>
      </p:sp>
      <p:sp>
        <p:nvSpPr>
          <p:cNvPr id="201" name="Google Shape;201;p4"/>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lvl="0">
              <a:lnSpc>
                <a:spcPct val="85000"/>
              </a:lnSpc>
              <a:buClr>
                <a:srgbClr val="2A4F1C"/>
              </a:buClr>
              <a:buSzPts val="3200"/>
            </a:pPr>
            <a:r>
              <a:rPr lang="tr-TR" sz="2800" b="1" dirty="0" smtClean="0">
                <a:solidFill>
                  <a:srgbClr val="2A4F1C"/>
                </a:solidFill>
              </a:rPr>
              <a:t>Küresel Değişim sizi neden ilgilendiriyor?</a:t>
            </a:r>
            <a:endParaRPr lang="tr-TR" sz="2800" b="1" i="0" u="none" strike="noStrike" cap="none" dirty="0">
              <a:solidFill>
                <a:srgbClr val="2A4F1C"/>
              </a:solidFill>
              <a:latin typeface="Calibri"/>
              <a:ea typeface="Calibri"/>
              <a:cs typeface="Calibri"/>
              <a:sym typeface="Calibri"/>
            </a:endParaRPr>
          </a:p>
        </p:txBody>
      </p:sp>
      <p:pic>
        <p:nvPicPr>
          <p:cNvPr id="202" name="Google Shape;202;p4" descr="Welt, Erde, Globus, Planet, Kontinente"/>
          <p:cNvPicPr preferRelativeResize="0"/>
          <p:nvPr/>
        </p:nvPicPr>
        <p:blipFill rotWithShape="1">
          <a:blip r:embed="rId3">
            <a:alphaModFix/>
          </a:blip>
          <a:srcRect/>
          <a:stretch/>
        </p:blipFill>
        <p:spPr>
          <a:xfrm>
            <a:off x="7413491" y="1400305"/>
            <a:ext cx="4153176" cy="4205748"/>
          </a:xfrm>
          <a:prstGeom prst="rect">
            <a:avLst/>
          </a:prstGeom>
          <a:noFill/>
          <a:ln>
            <a:noFill/>
          </a:ln>
        </p:spPr>
      </p:pic>
    </p:spTree>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2060</Words>
  <Application>Microsoft Office PowerPoint</Application>
  <PresentationFormat>Geniş ekran</PresentationFormat>
  <Paragraphs>198</Paragraphs>
  <Slides>38</Slides>
  <Notes>38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Calibri</vt:lpstr>
      <vt:lpstr>Noto Sans Symbols</vt:lpstr>
      <vt:lpstr>Wingdings</vt:lpstr>
      <vt:lpstr>Rückblick</vt:lpstr>
      <vt:lpstr>GREENWORLD: Think Green for the World  Youth Education ERASMUS+  KA220 YOU - Strategic Partnerships for Youth Education Cooperation partnership </vt:lpstr>
      <vt:lpstr>Modül 5 Öğrenme Çıktıları</vt:lpstr>
      <vt:lpstr>Modüle genel bakış</vt:lpstr>
      <vt:lpstr>Haydi Başlayalım!</vt:lpstr>
      <vt:lpstr> GİRİŞ</vt:lpstr>
      <vt:lpstr>PowerPoint Sunusu</vt:lpstr>
      <vt:lpstr>PowerPoint Sunusu</vt:lpstr>
      <vt:lpstr>PowerPoint Sunusu</vt:lpstr>
      <vt:lpstr>PowerPoint Sunusu</vt:lpstr>
      <vt:lpstr>PowerPoint Sunusu</vt:lpstr>
      <vt:lpstr>PowerPoint Sunusu</vt:lpstr>
      <vt:lpstr>PowerPoint Sunusu</vt:lpstr>
      <vt:lpstr>Kendinizi değerlendirin!</vt:lpstr>
      <vt:lpstr> İnsan sağlığı</vt:lpstr>
      <vt:lpstr>İnsan Sağlığının Küresel Değişimle Ne alakası var?</vt:lpstr>
      <vt:lpstr>PowerPoint Sunusu</vt:lpstr>
      <vt:lpstr>PowerPoint Sunusu</vt:lpstr>
      <vt:lpstr>PowerPoint Sunusu</vt:lpstr>
      <vt:lpstr>PowerPoint Sunusu</vt:lpstr>
      <vt:lpstr>PowerPoint Sunusu</vt:lpstr>
      <vt:lpstr>Küresel Değişim ve  Hastalıklar</vt:lpstr>
      <vt:lpstr>Küresel Değişim ve Hastalıklar</vt:lpstr>
      <vt:lpstr>PowerPoint Sunusu</vt:lpstr>
      <vt:lpstr>PowerPoint Sunusu</vt:lpstr>
      <vt:lpstr>PowerPoint Sunusu</vt:lpstr>
      <vt:lpstr> Videolar</vt:lpstr>
      <vt:lpstr> Küresel değişim</vt:lpstr>
      <vt:lpstr>PowerPoint Sunusu</vt:lpstr>
      <vt:lpstr>PowerPoint Sunusu</vt:lpstr>
      <vt:lpstr>PowerPoint Sunusu</vt:lpstr>
      <vt:lpstr> Kendinizi Değerlendirin!</vt:lpstr>
      <vt:lpstr>PowerPoint Sunusu</vt:lpstr>
      <vt:lpstr>PowerPoint Sunusu</vt:lpstr>
      <vt:lpstr>PowerPoint Sunusu</vt:lpstr>
      <vt:lpstr>PowerPoint Sunusu</vt:lpstr>
      <vt:lpstr>Referanslar ve Bağlantılar</vt:lpstr>
      <vt:lpstr>Referanslar ve Bağlantılar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 </dc:title>
  <dc:creator>Niclas Grüttner</dc:creator>
  <cp:lastModifiedBy>Baba</cp:lastModifiedBy>
  <cp:revision>4</cp:revision>
  <dcterms:created xsi:type="dcterms:W3CDTF">2020-11-17T09:39:06Z</dcterms:created>
  <dcterms:modified xsi:type="dcterms:W3CDTF">2024-05-17T19:57:29Z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