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354" r:id="rId3"/>
    <p:sldId id="316" r:id="rId4"/>
    <p:sldId id="338" r:id="rId5"/>
    <p:sldId id="356" r:id="rId6"/>
    <p:sldId id="358" r:id="rId7"/>
    <p:sldId id="359" r:id="rId8"/>
    <p:sldId id="339" r:id="rId9"/>
    <p:sldId id="340" r:id="rId10"/>
    <p:sldId id="328" r:id="rId11"/>
    <p:sldId id="360" r:id="rId12"/>
    <p:sldId id="342" r:id="rId13"/>
    <p:sldId id="362" r:id="rId14"/>
    <p:sldId id="363" r:id="rId15"/>
    <p:sldId id="343" r:id="rId16"/>
    <p:sldId id="344" r:id="rId17"/>
    <p:sldId id="355" r:id="rId18"/>
    <p:sldId id="370" r:id="rId19"/>
    <p:sldId id="345" r:id="rId20"/>
    <p:sldId id="346" r:id="rId21"/>
    <p:sldId id="347" r:id="rId22"/>
    <p:sldId id="350" r:id="rId23"/>
    <p:sldId id="351" r:id="rId24"/>
    <p:sldId id="352" r:id="rId25"/>
    <p:sldId id="353" r:id="rId26"/>
    <p:sldId id="277" r:id="rId27"/>
    <p:sldId id="278" r:id="rId28"/>
    <p:sldId id="279" r:id="rId29"/>
    <p:sldId id="366" r:id="rId30"/>
    <p:sldId id="367" r:id="rId31"/>
    <p:sldId id="368" r:id="rId32"/>
    <p:sldId id="286" r:id="rId33"/>
    <p:sldId id="361" r:id="rId34"/>
    <p:sldId id="289" r:id="rId35"/>
    <p:sldId id="369" r:id="rId36"/>
    <p:sldId id="371" r:id="rId37"/>
    <p:sldId id="294" r:id="rId38"/>
    <p:sldId id="296"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Bookman Old Style" panose="02050604050505020204"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5" autoAdjust="0"/>
    <p:restoredTop sz="94610" autoAdjust="0"/>
  </p:normalViewPr>
  <p:slideViewPr>
    <p:cSldViewPr snapToGrid="0">
      <p:cViewPr varScale="1">
        <p:scale>
          <a:sx n="79" d="100"/>
          <a:sy n="79" d="100"/>
        </p:scale>
        <p:origin x="610" y="43"/>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350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074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20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662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82997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677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22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user/NASAClima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science.nasa.gov/climate-change/evidenc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023hvH9OJ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playlist?list=PL71qiWRg4XP-SddW_09RJIiyyN0sYmj-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unesco.org/en/sustainable-development/educati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hyperlink" Target="http://www.shareeducatio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tr-TR" sz="4400" b="1" noProof="0" dirty="0" smtClean="0">
                <a:solidFill>
                  <a:srgbClr val="004B3A"/>
                </a:solidFill>
              </a:rPr>
              <a:t>GREENWORLD: </a:t>
            </a:r>
            <a:r>
              <a:rPr lang="tr-TR" noProof="0" dirty="0" err="1" smtClean="0"/>
              <a:t>Think</a:t>
            </a:r>
            <a:r>
              <a:rPr lang="tr-TR" noProof="0" dirty="0" smtClean="0"/>
              <a:t> </a:t>
            </a:r>
            <a:r>
              <a:rPr lang="tr-TR" noProof="0" dirty="0" err="1" smtClean="0"/>
              <a:t>Green</a:t>
            </a:r>
            <a:r>
              <a:rPr lang="tr-TR" noProof="0" dirty="0" smtClean="0"/>
              <a:t/>
            </a:r>
            <a:br>
              <a:rPr lang="tr-TR" noProof="0" dirty="0" smtClean="0"/>
            </a:br>
            <a:r>
              <a:rPr lang="tr-TR" noProof="0" dirty="0" err="1" smtClean="0"/>
              <a:t>for</a:t>
            </a:r>
            <a:r>
              <a:rPr lang="tr-TR" noProof="0" dirty="0" smtClean="0"/>
              <a:t> </a:t>
            </a:r>
            <a:r>
              <a:rPr lang="tr-TR" noProof="0" dirty="0" err="1" smtClean="0"/>
              <a:t>the</a:t>
            </a:r>
            <a:r>
              <a:rPr lang="tr-TR" noProof="0" dirty="0" smtClean="0"/>
              <a:t> World</a:t>
            </a:r>
            <a:br>
              <a:rPr lang="tr-TR" noProof="0" dirty="0" smtClean="0"/>
            </a:br>
            <a:r>
              <a:rPr lang="tr-TR" noProof="0" dirty="0" smtClean="0"/>
              <a:t/>
            </a:r>
            <a:br>
              <a:rPr lang="tr-TR" noProof="0" dirty="0" smtClean="0"/>
            </a:br>
            <a:r>
              <a:rPr lang="tr-TR" sz="2700" noProof="0" dirty="0" err="1" smtClean="0"/>
              <a:t>Youth</a:t>
            </a:r>
            <a:r>
              <a:rPr lang="tr-TR" sz="2700" noProof="0" dirty="0" smtClean="0"/>
              <a:t> </a:t>
            </a:r>
            <a:r>
              <a:rPr lang="tr-TR" sz="2700" noProof="0" dirty="0" err="1" smtClean="0"/>
              <a:t>Education</a:t>
            </a:r>
            <a:r>
              <a:rPr lang="tr-TR" sz="2700" noProof="0" dirty="0" smtClean="0"/>
              <a:t/>
            </a:r>
            <a:br>
              <a:rPr lang="tr-TR" sz="2700" noProof="0" dirty="0" smtClean="0"/>
            </a:br>
            <a:r>
              <a:rPr lang="tr-TR" sz="2700" noProof="0" dirty="0" smtClean="0"/>
              <a:t>ERASMUS+</a:t>
            </a:r>
            <a:br>
              <a:rPr lang="tr-TR" sz="2700" noProof="0" dirty="0" smtClean="0"/>
            </a:br>
            <a:r>
              <a:rPr lang="tr-TR" sz="2700" noProof="0" dirty="0" smtClean="0"/>
              <a:t/>
            </a:r>
            <a:br>
              <a:rPr lang="tr-TR" sz="2700" noProof="0" dirty="0" smtClean="0"/>
            </a:br>
            <a:r>
              <a:rPr lang="tr-TR" sz="2200" noProof="0" dirty="0" smtClean="0"/>
              <a:t>KA220 YOU - Strategic </a:t>
            </a:r>
            <a:r>
              <a:rPr lang="tr-TR" sz="2200" noProof="0" dirty="0" err="1" smtClean="0"/>
              <a:t>Partnerships</a:t>
            </a:r>
            <a:r>
              <a:rPr lang="tr-TR" sz="2200" noProof="0" dirty="0" smtClean="0"/>
              <a:t> </a:t>
            </a:r>
            <a:r>
              <a:rPr lang="tr-TR" sz="2200" noProof="0" dirty="0" err="1" smtClean="0"/>
              <a:t>for</a:t>
            </a:r>
            <a:r>
              <a:rPr lang="tr-TR" sz="2200" noProof="0" dirty="0" smtClean="0"/>
              <a:t> </a:t>
            </a:r>
            <a:r>
              <a:rPr lang="tr-TR" sz="2200" noProof="0" dirty="0" err="1" smtClean="0"/>
              <a:t>Youth</a:t>
            </a:r>
            <a:r>
              <a:rPr lang="tr-TR" sz="2200" noProof="0" dirty="0" smtClean="0"/>
              <a:t> </a:t>
            </a:r>
            <a:r>
              <a:rPr lang="tr-TR" sz="2200" noProof="0" dirty="0" err="1" smtClean="0"/>
              <a:t>Education</a:t>
            </a:r>
            <a:r>
              <a:rPr lang="tr-TR" sz="2200" noProof="0" dirty="0" smtClean="0"/>
              <a:t/>
            </a:r>
            <a:br>
              <a:rPr lang="tr-TR" sz="2200" noProof="0" dirty="0" smtClean="0"/>
            </a:br>
            <a:r>
              <a:rPr lang="tr-TR" sz="2200" noProof="0" dirty="0" err="1" smtClean="0"/>
              <a:t>Cooperation</a:t>
            </a:r>
            <a:r>
              <a:rPr lang="tr-TR" sz="2200" noProof="0" dirty="0" smtClean="0"/>
              <a:t> </a:t>
            </a:r>
            <a:r>
              <a:rPr lang="tr-TR" sz="2200" noProof="0" dirty="0" err="1" smtClean="0"/>
              <a:t>partnership</a:t>
            </a:r>
            <a:r>
              <a:rPr lang="tr-TR" noProof="0" dirty="0" smtClean="0"/>
              <a:t/>
            </a:r>
            <a:br>
              <a:rPr lang="tr-TR" noProof="0" dirty="0" smtClean="0"/>
            </a:br>
            <a:endParaRPr lang="tr-TR" noProof="0"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tr-TR" b="1" i="1" noProof="0" smtClean="0"/>
              <a:t>Reference Number:</a:t>
            </a:r>
            <a:br>
              <a:rPr lang="tr-TR" b="1" i="1" noProof="0" smtClean="0"/>
            </a:br>
            <a:r>
              <a:rPr lang="tr-TR" noProof="0" smtClean="0"/>
              <a:t>2021-1-DE04-KA220-YOU-000029209</a:t>
            </a:r>
          </a:p>
          <a:p>
            <a:pPr marL="0" lvl="0" indent="0" algn="l" rtl="0">
              <a:lnSpc>
                <a:spcPct val="90000"/>
              </a:lnSpc>
              <a:spcBef>
                <a:spcPts val="1400"/>
              </a:spcBef>
              <a:spcAft>
                <a:spcPts val="0"/>
              </a:spcAft>
              <a:buSzPts val="1500"/>
              <a:buNone/>
            </a:pPr>
            <a:r>
              <a:rPr lang="tr-TR" b="1" noProof="0" smtClean="0"/>
              <a:t>Duration: </a:t>
            </a:r>
            <a:endParaRPr lang="tr-TR" noProof="0" smtClean="0"/>
          </a:p>
          <a:p>
            <a:pPr marL="0" lvl="0" indent="0" algn="l" rtl="0">
              <a:lnSpc>
                <a:spcPct val="90000"/>
              </a:lnSpc>
              <a:spcBef>
                <a:spcPts val="1400"/>
              </a:spcBef>
              <a:spcAft>
                <a:spcPts val="0"/>
              </a:spcAft>
              <a:buSzPts val="1500"/>
              <a:buNone/>
            </a:pPr>
            <a:r>
              <a:rPr lang="tr-TR" b="1" noProof="0" smtClean="0"/>
              <a:t>07.03.2022 to 07.03.2024 (24 months) </a:t>
            </a:r>
            <a:endParaRPr lang="tr-TR" noProof="0" smtClean="0"/>
          </a:p>
          <a:p>
            <a:pPr marL="0" lvl="0" indent="0" algn="l" rtl="0">
              <a:lnSpc>
                <a:spcPct val="90000"/>
              </a:lnSpc>
              <a:spcBef>
                <a:spcPts val="1400"/>
              </a:spcBef>
              <a:spcAft>
                <a:spcPts val="0"/>
              </a:spcAft>
              <a:buSzPts val="1500"/>
              <a:buNone/>
            </a:pPr>
            <a:endParaRPr lang="tr-TR" b="1" noProof="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MOD</a:t>
            </a:r>
            <a:r>
              <a:rPr lang="tr-TR" sz="3200" b="1" dirty="0" smtClean="0">
                <a:solidFill>
                  <a:srgbClr val="002060"/>
                </a:solidFill>
                <a:effectLst>
                  <a:outerShdw blurRad="38100" dist="25400" dir="5400000" algn="ctr">
                    <a:srgbClr val="6E747A">
                      <a:alpha val="43000"/>
                    </a:srgbClr>
                  </a:outerShdw>
                </a:effectLst>
                <a:latin typeface="Calibri"/>
                <a:ea typeface="Calibri"/>
              </a:rPr>
              <a:t>ÜL</a:t>
            </a:r>
            <a:r>
              <a:rPr lang="en-US" sz="3200" b="1" dirty="0" smtClean="0">
                <a:solidFill>
                  <a:srgbClr val="002060"/>
                </a:solidFill>
                <a:effectLst>
                  <a:outerShdw blurRad="38100" dist="25400" dir="5400000" algn="ctr">
                    <a:srgbClr val="6E747A">
                      <a:alpha val="43000"/>
                    </a:srgbClr>
                  </a:outerShdw>
                </a:effectLst>
                <a:latin typeface="Calibri"/>
                <a:ea typeface="Calibri"/>
              </a:rPr>
              <a:t> </a:t>
            </a:r>
            <a:r>
              <a:rPr lang="tr-TR" sz="3200" b="1" dirty="0" smtClean="0">
                <a:solidFill>
                  <a:srgbClr val="002060"/>
                </a:solidFill>
                <a:effectLst>
                  <a:outerShdw blurRad="38100" dist="25400" dir="5400000" algn="ctr">
                    <a:srgbClr val="6E747A">
                      <a:alpha val="43000"/>
                    </a:srgbClr>
                  </a:outerShdw>
                </a:effectLst>
                <a:latin typeface="Calibri"/>
                <a:ea typeface="Calibri"/>
              </a:rPr>
              <a:t>4 :</a:t>
            </a:r>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tr-TR" sz="3200" b="1" dirty="0" smtClean="0">
                <a:solidFill>
                  <a:srgbClr val="002060"/>
                </a:solidFill>
                <a:effectLst>
                  <a:outerShdw blurRad="38100" dist="25400" dir="5400000" algn="ctr">
                    <a:srgbClr val="6E747A">
                      <a:alpha val="43000"/>
                    </a:srgbClr>
                  </a:outerShdw>
                </a:effectLst>
                <a:latin typeface="Calibri"/>
                <a:ea typeface="Calibri"/>
              </a:rPr>
              <a:t>Bireylerin veya Grupların Başkalarını Çevre Sorunlarını Önlemeye veya Çözmeye Davet Ettiği Çevresel Faaliyetler</a:t>
            </a:r>
            <a:endParaRPr lang="tr-TR"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6" name="Resim 5"/>
          <p:cNvPicPr/>
          <p:nvPr/>
        </p:nvPicPr>
        <p:blipFill>
          <a:blip r:embed="rId4">
            <a:extLst>
              <a:ext uri="{28A0092B-C50C-407E-A947-70E740481C1C}">
                <a14:useLocalDpi xmlns:a14="http://schemas.microsoft.com/office/drawing/2010/main" val="0"/>
              </a:ext>
            </a:extLst>
          </a:blip>
          <a:stretch>
            <a:fillRect/>
          </a:stretch>
        </p:blipFill>
        <p:spPr>
          <a:xfrm>
            <a:off x="5100637" y="4569778"/>
            <a:ext cx="1547813" cy="868997"/>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4120" y="4582154"/>
            <a:ext cx="1844040" cy="883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7675" y="485764"/>
            <a:ext cx="2343150" cy="704862"/>
          </a:xfrm>
        </p:spPr>
        <p:txBody>
          <a:bodyPr>
            <a:noAutofit/>
          </a:bodyPr>
          <a:lstStyle/>
          <a:p>
            <a:pPr marL="457200" algn="ctr">
              <a:spcBef>
                <a:spcPts val="1000"/>
              </a:spcBef>
            </a:pPr>
            <a:r>
              <a:rPr lang="tr-TR" sz="1800" dirty="0">
                <a:solidFill>
                  <a:srgbClr val="002060"/>
                </a:solidFill>
                <a:latin typeface="Cambria"/>
                <a:ea typeface="Times New Roman"/>
                <a:cs typeface="Times New Roman"/>
              </a:rPr>
              <a:t>Örnek Oyun</a:t>
            </a:r>
            <a:endParaRPr lang="tr-TR" sz="1800" noProof="0" dirty="0"/>
          </a:p>
        </p:txBody>
      </p:sp>
      <p:sp>
        <p:nvSpPr>
          <p:cNvPr id="3" name="Metin Yer Tutucusu 2"/>
          <p:cNvSpPr>
            <a:spLocks noGrp="1"/>
          </p:cNvSpPr>
          <p:nvPr>
            <p:ph type="body" idx="1"/>
          </p:nvPr>
        </p:nvSpPr>
        <p:spPr>
          <a:xfrm>
            <a:off x="432262" y="1264161"/>
            <a:ext cx="4937760" cy="736282"/>
          </a:xfrm>
        </p:spPr>
        <p:txBody>
          <a:bodyPr>
            <a:normAutofit/>
          </a:bodyPr>
          <a:lstStyle/>
          <a:p>
            <a:pPr algn="ctr"/>
            <a:r>
              <a:rPr lang="tr-TR" b="1" dirty="0"/>
              <a:t>EKO DÜŞÜNCE BULMACALAR</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marL="114300" indent="0" algn="just">
              <a:buNone/>
            </a:pPr>
            <a:r>
              <a:rPr lang="tr-TR" dirty="0"/>
              <a:t>Çevresel kelime dağarcığı ve yazımına odaklanır</a:t>
            </a:r>
            <a:r>
              <a:rPr lang="tr-TR" dirty="0" smtClean="0"/>
              <a:t>.</a:t>
            </a:r>
          </a:p>
          <a:p>
            <a:pPr marL="114300" indent="0" algn="just">
              <a:buNone/>
            </a:pPr>
            <a:r>
              <a:rPr lang="tr-TR" dirty="0" smtClean="0"/>
              <a:t>Öğrenciler </a:t>
            </a:r>
            <a:r>
              <a:rPr lang="tr-TR" dirty="0"/>
              <a:t>armut torbaları veya harfleri kullanarak bir bulmaca oluşturmak için gruplar halinde çalışırlar</a:t>
            </a:r>
            <a:r>
              <a:rPr lang="tr-TR" dirty="0" smtClean="0"/>
              <a:t>.</a:t>
            </a:r>
          </a:p>
          <a:p>
            <a:pPr marL="114300" indent="0" algn="just">
              <a:buNone/>
            </a:pPr>
            <a:r>
              <a:rPr lang="tr-TR" dirty="0" smtClean="0"/>
              <a:t>Gruplar </a:t>
            </a:r>
            <a:r>
              <a:rPr lang="tr-TR" dirty="0"/>
              <a:t>bir listeden çevreyle ilgili kelimeleri seçer ve sırayla harfleri alır</a:t>
            </a:r>
            <a:r>
              <a:rPr lang="tr-TR" dirty="0" smtClean="0"/>
              <a:t>.</a:t>
            </a:r>
          </a:p>
          <a:p>
            <a:pPr marL="114300" indent="0" algn="just">
              <a:buNone/>
            </a:pPr>
            <a:r>
              <a:rPr lang="tr-TR" dirty="0" smtClean="0"/>
              <a:t>Takım </a:t>
            </a:r>
            <a:r>
              <a:rPr lang="tr-TR" dirty="0"/>
              <a:t>çalışmasını, hareketi ve öğrenmeyi teşvik eder.</a:t>
            </a:r>
            <a:endParaRPr lang="tr-TR" noProof="0" dirty="0"/>
          </a:p>
        </p:txBody>
      </p:sp>
      <p:sp>
        <p:nvSpPr>
          <p:cNvPr id="5" name="Metin Yer Tutucusu 4"/>
          <p:cNvSpPr>
            <a:spLocks noGrp="1"/>
          </p:cNvSpPr>
          <p:nvPr>
            <p:ph type="body" idx="3"/>
          </p:nvPr>
        </p:nvSpPr>
        <p:spPr>
          <a:xfrm>
            <a:off x="6148648" y="1347288"/>
            <a:ext cx="4937760" cy="736282"/>
          </a:xfrm>
        </p:spPr>
        <p:txBody>
          <a:bodyPr>
            <a:normAutofit/>
          </a:bodyPr>
          <a:lstStyle/>
          <a:p>
            <a:pPr algn="ctr"/>
            <a:r>
              <a:rPr lang="tr-TR" b="1" dirty="0"/>
              <a:t>YEŞİL GÜÇ</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a:bodyPr>
          <a:lstStyle/>
          <a:p>
            <a:pPr marL="114300" indent="0">
              <a:buNone/>
            </a:pPr>
            <a:r>
              <a:rPr lang="tr-TR" dirty="0"/>
              <a:t>Fiziksel aktiviteyi çevre dostu eylemler hakkında bilgi edinmeyle birleştirir.  </a:t>
            </a:r>
            <a:endParaRPr lang="tr-TR" dirty="0" smtClean="0"/>
          </a:p>
          <a:p>
            <a:pPr marL="114300" indent="0">
              <a:buNone/>
            </a:pPr>
            <a:r>
              <a:rPr lang="tr-TR" dirty="0" smtClean="0"/>
              <a:t>Doğanın </a:t>
            </a:r>
            <a:r>
              <a:rPr lang="tr-TR" dirty="0"/>
              <a:t>tadını çıkarmaya ilişkin eylemlerin bir listesi görüntülenir</a:t>
            </a:r>
            <a:r>
              <a:rPr lang="tr-TR" dirty="0" smtClean="0"/>
              <a:t>.</a:t>
            </a:r>
          </a:p>
          <a:p>
            <a:pPr marL="114300" indent="0">
              <a:buNone/>
            </a:pPr>
            <a:r>
              <a:rPr lang="tr-TR" dirty="0" smtClean="0"/>
              <a:t>Öğretmen </a:t>
            </a:r>
            <a:r>
              <a:rPr lang="tr-TR" dirty="0"/>
              <a:t>eylemleri söyler ve öğrenciler bunları yerinde gerçekleştirir. </a:t>
            </a:r>
            <a:endParaRPr lang="tr-TR" dirty="0" smtClean="0"/>
          </a:p>
          <a:p>
            <a:pPr marL="114300" indent="0">
              <a:buNone/>
            </a:pPr>
            <a:r>
              <a:rPr lang="tr-TR" dirty="0" smtClean="0"/>
              <a:t> </a:t>
            </a:r>
            <a:r>
              <a:rPr lang="tr-TR" dirty="0"/>
              <a:t>Hareketi, ekip çalışmasını ve yeşil faaliyetlere ilişkin farkındalığı teşvik eder.</a:t>
            </a:r>
            <a:endParaRPr lang="tr-TR" noProof="0" dirty="0"/>
          </a:p>
        </p:txBody>
      </p:sp>
    </p:spTree>
    <p:extLst>
      <p:ext uri="{BB962C8B-B14F-4D97-AF65-F5344CB8AC3E}">
        <p14:creationId xmlns:p14="http://schemas.microsoft.com/office/powerpoint/2010/main" val="83405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5484495" cy="723047"/>
          </a:xfrm>
        </p:spPr>
        <p:txBody>
          <a:bodyPr/>
          <a:lstStyle/>
          <a:p>
            <a:r>
              <a:rPr lang="tr-TR" dirty="0"/>
              <a:t>Çevre bilinci</a:t>
            </a:r>
            <a:endParaRPr lang="tr-TR" noProof="0" dirty="0"/>
          </a:p>
        </p:txBody>
      </p:sp>
      <p:sp>
        <p:nvSpPr>
          <p:cNvPr id="4" name="Metin Yer Tutucusu 3"/>
          <p:cNvSpPr>
            <a:spLocks noGrp="1"/>
          </p:cNvSpPr>
          <p:nvPr>
            <p:ph type="body" idx="2"/>
          </p:nvPr>
        </p:nvSpPr>
        <p:spPr>
          <a:xfrm>
            <a:off x="382905" y="1153583"/>
            <a:ext cx="10767316" cy="4475691"/>
          </a:xfrm>
        </p:spPr>
        <p:txBody>
          <a:bodyPr numCol="2">
            <a:noAutofit/>
          </a:bodyPr>
          <a:lstStyle/>
          <a:p>
            <a:pPr algn="just"/>
            <a:r>
              <a:rPr lang="tr-TR" sz="1800" dirty="0"/>
              <a:t>Ekosistemlerin karmaşık işleyişini ve karşılaştıkları çevresel sorunları anlamak, kırılganlık duygusunu teşvik eder ve çevre korumanın öneminin altını çizer (</a:t>
            </a:r>
            <a:r>
              <a:rPr lang="tr-TR" sz="1800" dirty="0" err="1"/>
              <a:t>Hungerford</a:t>
            </a:r>
            <a:r>
              <a:rPr lang="tr-TR" sz="1800" dirty="0"/>
              <a:t> ve diğerleri, 1980). Bu nedenle çevre bilinci, çevre eğitiminin kritik bir unsuru haline gelir ve bireyler ile çevrelerindeki dünya arasındaki bağlantıyı güçlendirir. Doğayla sürekli temas halinde yaşayanlar için (</a:t>
            </a:r>
            <a:r>
              <a:rPr lang="tr-TR" sz="1800" dirty="0" err="1"/>
              <a:t>Braus</a:t>
            </a:r>
            <a:r>
              <a:rPr lang="tr-TR" sz="1800" dirty="0"/>
              <a:t> ve </a:t>
            </a:r>
            <a:r>
              <a:rPr lang="tr-TR" sz="1800" dirty="0" err="1"/>
              <a:t>Milligan-Toffler</a:t>
            </a:r>
            <a:r>
              <a:rPr lang="tr-TR" sz="1800" dirty="0"/>
              <a:t>, 2018), bu bağlantıları kurmak ve sürdürmek zahmetsiz görünebilir, belki de sadece ormanda bir yürüyüş gerektirebilir. Ancak kentsel ortamlarda yetişen bireylerin doğayla etkileşim olanakları sınırlıdır, hatta yoktur. </a:t>
            </a:r>
            <a:r>
              <a:rPr lang="tr-TR" sz="1800" dirty="0" err="1"/>
              <a:t>Pyle</a:t>
            </a:r>
            <a:r>
              <a:rPr lang="tr-TR" sz="1800" dirty="0"/>
              <a:t> (1978) tarafından "deneyimin yok olması" olarak adlandırılan bu etkileşim eksikliği, doğal dünyayla bağlantı kurma becerisinin veya becerisinin azalmasına yol açabilir</a:t>
            </a:r>
            <a:r>
              <a:rPr lang="tr-TR" sz="1800" dirty="0" smtClean="0"/>
              <a:t>.</a:t>
            </a:r>
          </a:p>
          <a:p>
            <a:pPr algn="just"/>
            <a:r>
              <a:rPr lang="tr-TR" sz="1800" dirty="0"/>
              <a:t>Çevre eğitimi akademisyenleri bu zorluğun farkındadır. Yirminci yüzyılın ikinci yarısında, özellikle küçük çocuklar için doğayla bağlantıların güçlendirilmesinin önemi vurgulanarak çevre bilincine artan bir vurgu yapıldı (</a:t>
            </a:r>
            <a:r>
              <a:rPr lang="tr-TR" sz="1800" dirty="0" err="1"/>
              <a:t>Soga</a:t>
            </a:r>
            <a:r>
              <a:rPr lang="tr-TR" sz="1800" dirty="0"/>
              <a:t> ve diğerleri, 2016).Açık hava oyunları ve etkinlikleri, sağlıklı gelişimi teşvik etmek ve çevre yönetimi duygusunu geliştirmek için değerli bir araç olarak görülmektedir (</a:t>
            </a:r>
            <a:r>
              <a:rPr lang="tr-TR" sz="1800" dirty="0" err="1"/>
              <a:t>Azevedo</a:t>
            </a:r>
            <a:r>
              <a:rPr lang="tr-TR" sz="1800" dirty="0"/>
              <a:t> ve diğerleri, 2018).</a:t>
            </a:r>
          </a:p>
          <a:p>
            <a:endParaRPr lang="tr-TR" sz="1800" noProof="0" dirty="0"/>
          </a:p>
        </p:txBody>
      </p:sp>
      <p:sp>
        <p:nvSpPr>
          <p:cNvPr id="7" name="Metin kutusu 6"/>
          <p:cNvSpPr txBox="1"/>
          <p:nvPr/>
        </p:nvSpPr>
        <p:spPr>
          <a:xfrm>
            <a:off x="1190624" y="5562600"/>
            <a:ext cx="9572625" cy="523220"/>
          </a:xfrm>
          <a:prstGeom prst="rect">
            <a:avLst/>
          </a:prstGeom>
          <a:noFill/>
          <a:ln>
            <a:solidFill>
              <a:schemeClr val="accent1"/>
            </a:solidFill>
          </a:ln>
        </p:spPr>
        <p:txBody>
          <a:bodyPr wrap="square" rtlCol="0">
            <a:spAutoFit/>
          </a:bodyPr>
          <a:lstStyle/>
          <a:p>
            <a:r>
              <a:rPr lang="tr-TR" dirty="0" smtClean="0"/>
              <a:t>Sonraki adımlarda, yukarıda sıralanan tüm konular ve önceki içerikler hakkındaki bilgilerinizi oyunlar ve aktiviteler aracılığıyla pratik yapma şansınız olacak.</a:t>
            </a:r>
            <a:endParaRPr lang="tr-TR" dirty="0"/>
          </a:p>
        </p:txBody>
      </p:sp>
    </p:spTree>
    <p:extLst>
      <p:ext uri="{BB962C8B-B14F-4D97-AF65-F5344CB8AC3E}">
        <p14:creationId xmlns:p14="http://schemas.microsoft.com/office/powerpoint/2010/main" val="58869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a:bodyPr>
          <a:lstStyle/>
          <a:p>
            <a:pPr algn="ctr"/>
            <a:r>
              <a:rPr lang="tr-TR" b="1" dirty="0"/>
              <a:t>İKLİM DEĞİŞİKLİĞİ - ACİL BİR ZORLUK</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marL="114300" indent="0">
              <a:buNone/>
            </a:pPr>
            <a:r>
              <a:rPr lang="tr-TR" dirty="0"/>
              <a:t>İklim değişikliği insan faaliyetlerinden kaynaklanan önemli bir çevresel tehdittir.</a:t>
            </a:r>
          </a:p>
          <a:p>
            <a:pPr marL="114300" indent="0">
              <a:buNone/>
            </a:pPr>
            <a:r>
              <a:rPr lang="tr-TR" dirty="0"/>
              <a:t>  Anahtar yönler:</a:t>
            </a:r>
          </a:p>
          <a:p>
            <a:pPr>
              <a:buFont typeface="Wingdings" pitchFamily="2" charset="2"/>
              <a:buChar char="§"/>
            </a:pPr>
            <a:r>
              <a:rPr lang="tr-TR" dirty="0"/>
              <a:t>Sıcaklık ve hava düzenlerinde uzun vadeli değişiklikler.</a:t>
            </a:r>
          </a:p>
          <a:p>
            <a:pPr>
              <a:buFont typeface="Wingdings" pitchFamily="2" charset="2"/>
              <a:buChar char="§"/>
            </a:pPr>
            <a:r>
              <a:rPr lang="tr-TR" dirty="0"/>
              <a:t>Temel olarak artan sera gazı (GHG) emisyonlarından kaynaklanmaktadır.</a:t>
            </a:r>
            <a:endParaRPr lang="tr-TR" noProof="0"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İNSAN FAALİYETLERİ VE İKLİM DEĞİŞİKLİĞİ</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a:bodyPr>
          <a:lstStyle/>
          <a:p>
            <a:pPr marL="114300" indent="0">
              <a:buNone/>
            </a:pPr>
            <a:r>
              <a:rPr lang="tr-TR" dirty="0"/>
              <a:t>İklim değişikliğine katkıda bulunan faaliyetler:</a:t>
            </a:r>
          </a:p>
          <a:p>
            <a:pPr>
              <a:buFont typeface="Wingdings" pitchFamily="2" charset="2"/>
              <a:buChar char="§"/>
            </a:pPr>
            <a:r>
              <a:rPr lang="tr-TR" dirty="0"/>
              <a:t> </a:t>
            </a:r>
            <a:r>
              <a:rPr lang="tr-TR" dirty="0" smtClean="0"/>
              <a:t>Enerji </a:t>
            </a:r>
            <a:r>
              <a:rPr lang="tr-TR" dirty="0"/>
              <a:t>için fosil yakıtların (kömür, petrol, doğalgaz) yakılması.</a:t>
            </a:r>
          </a:p>
          <a:p>
            <a:pPr>
              <a:buFont typeface="Wingdings" pitchFamily="2" charset="2"/>
              <a:buChar char="§"/>
            </a:pPr>
            <a:r>
              <a:rPr lang="tr-TR" dirty="0"/>
              <a:t>Ormansızlaşma (Dünyanın doğal karbon yutaklarının azaltılması).</a:t>
            </a:r>
          </a:p>
          <a:p>
            <a:pPr>
              <a:buFont typeface="Wingdings" pitchFamily="2" charset="2"/>
              <a:buChar char="§"/>
            </a:pPr>
            <a:r>
              <a:rPr lang="tr-TR" dirty="0"/>
              <a:t>Tarımsal uygulamalar (azot oksit emisyonları).</a:t>
            </a:r>
          </a:p>
          <a:p>
            <a:pPr>
              <a:buFont typeface="Wingdings" pitchFamily="2" charset="2"/>
              <a:buChar char="§"/>
            </a:pPr>
            <a:r>
              <a:rPr lang="tr-TR" dirty="0"/>
              <a:t>Endüstriyel işlemler (metan salınımı).</a:t>
            </a:r>
            <a:endParaRPr lang="tr-TR" noProof="0" dirty="0"/>
          </a:p>
        </p:txBody>
      </p:sp>
      <p:sp>
        <p:nvSpPr>
          <p:cNvPr id="8" name="Başlık 1"/>
          <p:cNvSpPr>
            <a:spLocks noGrp="1"/>
          </p:cNvSpPr>
          <p:nvPr>
            <p:ph type="title"/>
          </p:nvPr>
        </p:nvSpPr>
        <p:spPr>
          <a:xfrm>
            <a:off x="479290" y="653160"/>
            <a:ext cx="3032395" cy="628662"/>
          </a:xfrm>
        </p:spPr>
        <p:txBody>
          <a:bodyPr>
            <a:normAutofit/>
          </a:bodyPr>
          <a:lstStyle/>
          <a:p>
            <a:pPr marL="457200" algn="ctr">
              <a:spcBef>
                <a:spcPts val="1000"/>
              </a:spcBef>
            </a:pPr>
            <a:r>
              <a:rPr lang="tr-TR" sz="2000" dirty="0">
                <a:solidFill>
                  <a:srgbClr val="002060"/>
                </a:solidFill>
                <a:latin typeface="Cambria"/>
                <a:ea typeface="Times New Roman"/>
                <a:cs typeface="Times New Roman"/>
              </a:rPr>
              <a:t>İKLİM DEĞİŞİKLİĞİ</a:t>
            </a:r>
            <a:endParaRPr lang="tr-TR" sz="2000" noProof="0" dirty="0"/>
          </a:p>
        </p:txBody>
      </p:sp>
    </p:spTree>
    <p:extLst>
      <p:ext uri="{BB962C8B-B14F-4D97-AF65-F5344CB8AC3E}">
        <p14:creationId xmlns:p14="http://schemas.microsoft.com/office/powerpoint/2010/main" val="150032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5355" y="819150"/>
            <a:ext cx="4160520" cy="765810"/>
          </a:xfrm>
        </p:spPr>
        <p:txBody>
          <a:bodyPr/>
          <a:lstStyle/>
          <a:p>
            <a:r>
              <a:rPr lang="tr-TR" dirty="0"/>
              <a:t>İklim değişikliği?</a:t>
            </a:r>
            <a:endParaRPr lang="tr-TR" noProof="0" dirty="0"/>
          </a:p>
        </p:txBody>
      </p:sp>
      <p:sp>
        <p:nvSpPr>
          <p:cNvPr id="4" name="Metin Yer Tutucusu 3"/>
          <p:cNvSpPr>
            <a:spLocks noGrp="1"/>
          </p:cNvSpPr>
          <p:nvPr>
            <p:ph type="body" idx="2"/>
          </p:nvPr>
        </p:nvSpPr>
        <p:spPr>
          <a:xfrm>
            <a:off x="744854" y="1791759"/>
            <a:ext cx="10787503" cy="3749232"/>
          </a:xfrm>
        </p:spPr>
        <p:txBody>
          <a:bodyPr numCol="2">
            <a:normAutofit lnSpcReduction="10000"/>
          </a:bodyPr>
          <a:lstStyle/>
          <a:p>
            <a:pPr algn="just"/>
            <a:r>
              <a:rPr lang="tr-TR" dirty="0"/>
              <a:t>Sıcaklıklarda ve hava düzenlerinde uzun vadeli değişikliklerle karakterize edilen iklim değişikliği, günümüzde insanlığın karşı karşıya olduğu en önemli çevresel zorluklardan birini oluşturmaktadır (</a:t>
            </a:r>
            <a:r>
              <a:rPr lang="tr-TR" dirty="0" err="1"/>
              <a:t>Hükümetlerarası</a:t>
            </a:r>
            <a:r>
              <a:rPr lang="tr-TR" dirty="0"/>
              <a:t> İklim Değişikliği Paneli [IPCC], 2021). Tarih boyunca doğal iklim dalgalanmaları meydana gelse de, değişimin mevcut hızı ve büyüklüğü açıkça insan faaliyetleriyle bağlantılıdır (IPCC, 2021). Bu makale, iklim değişikliğinin </a:t>
            </a:r>
            <a:r>
              <a:rPr lang="tr-TR" dirty="0" err="1"/>
              <a:t>antropojenik</a:t>
            </a:r>
            <a:r>
              <a:rPr lang="tr-TR" dirty="0"/>
              <a:t> bir olgu olarak temel yönlerini araştırıyor ve artan sera gazı emisyonlarının bu küresel dönüşümü yönlendirmedeki kritik rolünü vurguluyor</a:t>
            </a:r>
            <a:r>
              <a:rPr lang="tr-TR" dirty="0" smtClean="0"/>
              <a:t>.</a:t>
            </a:r>
          </a:p>
          <a:p>
            <a:pPr algn="just"/>
            <a:endParaRPr lang="tr-TR" noProof="0" dirty="0" smtClean="0"/>
          </a:p>
          <a:p>
            <a:pPr algn="just"/>
            <a:r>
              <a:rPr lang="tr-TR" dirty="0" smtClean="0"/>
              <a:t>"</a:t>
            </a:r>
            <a:r>
              <a:rPr lang="tr-TR" dirty="0" err="1"/>
              <a:t>Antropojenik</a:t>
            </a:r>
            <a:r>
              <a:rPr lang="tr-TR" dirty="0"/>
              <a:t>" terimi insan kaynaklı anlamına gelir. İklim değişikliği bağlamında, insan faaliyetleri ile gözlemlenen ısınma eğilimi arasındaki yadsınamaz bağlantının altını çiziyor. Birincil etken, sera gazlarının (</a:t>
            </a:r>
            <a:r>
              <a:rPr lang="tr-TR" dirty="0" err="1"/>
              <a:t>GHG'ler</a:t>
            </a:r>
            <a:r>
              <a:rPr lang="tr-TR" dirty="0"/>
              <a:t>) atmosfere artan salınımıdır. Karbon dioksit, metan ve </a:t>
            </a:r>
            <a:r>
              <a:rPr lang="tr-TR" dirty="0" err="1"/>
              <a:t>nitröz</a:t>
            </a:r>
            <a:r>
              <a:rPr lang="tr-TR" dirty="0"/>
              <a:t> oksit gibi bu gazlar termal bir battaniye gibi davranarak güneş ışınımını hapseder ve gezegenin ısıyı tutmasına neden olur (Ulusal Havacılık ve Uzay Dairesi [NASA], 2023).</a:t>
            </a:r>
            <a:endParaRPr lang="tr-TR" noProof="0" dirty="0"/>
          </a:p>
        </p:txBody>
      </p:sp>
    </p:spTree>
    <p:extLst>
      <p:ext uri="{BB962C8B-B14F-4D97-AF65-F5344CB8AC3E}">
        <p14:creationId xmlns:p14="http://schemas.microsoft.com/office/powerpoint/2010/main" val="200494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8705" y="562828"/>
            <a:ext cx="3122295" cy="646847"/>
          </a:xfrm>
        </p:spPr>
        <p:txBody>
          <a:bodyPr/>
          <a:lstStyle/>
          <a:p>
            <a:r>
              <a:rPr lang="tr-TR" noProof="0" smtClean="0"/>
              <a:t>Climate Change?</a:t>
            </a:r>
            <a:endParaRPr lang="tr-TR" noProof="0"/>
          </a:p>
        </p:txBody>
      </p:sp>
      <p:sp>
        <p:nvSpPr>
          <p:cNvPr id="4" name="Metin Yer Tutucusu 3"/>
          <p:cNvSpPr>
            <a:spLocks noGrp="1"/>
          </p:cNvSpPr>
          <p:nvPr>
            <p:ph type="body" idx="2"/>
          </p:nvPr>
        </p:nvSpPr>
        <p:spPr>
          <a:xfrm>
            <a:off x="716279" y="1315509"/>
            <a:ext cx="10406645" cy="3378200"/>
          </a:xfrm>
        </p:spPr>
        <p:txBody>
          <a:bodyPr numCol="3">
            <a:normAutofit fontScale="77500" lnSpcReduction="20000"/>
          </a:bodyPr>
          <a:lstStyle/>
          <a:p>
            <a:pPr algn="just"/>
            <a:r>
              <a:rPr lang="tr-TR" dirty="0"/>
              <a:t>Enerji üretimi için fosil yakıtların yakılması, </a:t>
            </a:r>
            <a:r>
              <a:rPr lang="tr-TR" dirty="0" err="1"/>
              <a:t>antropojenik</a:t>
            </a:r>
            <a:r>
              <a:rPr lang="tr-TR" dirty="0"/>
              <a:t> sera gazı emisyonlarının en önemli kaynağını temsil etmektedir. Kömür, petrol ve doğal gazın yanması, en bol </a:t>
            </a:r>
            <a:r>
              <a:rPr lang="tr-TR" dirty="0" err="1"/>
              <a:t>antropojenik</a:t>
            </a:r>
            <a:r>
              <a:rPr lang="tr-TR" dirty="0"/>
              <a:t> sera gazı olan büyük miktarda karbondioksit açığa çıkarır (</a:t>
            </a:r>
            <a:r>
              <a:rPr lang="tr-TR" dirty="0" err="1"/>
              <a:t>Friedlingstein</a:t>
            </a:r>
            <a:r>
              <a:rPr lang="tr-TR" dirty="0"/>
              <a:t> ve diğerleri, 2020). Arazi kullanımındaki değişiklikler, özellikle ormansızlaşma, gezegenin doğal karbon yutaklarının azaltılmasına daha da katkıda bulunur (</a:t>
            </a:r>
            <a:r>
              <a:rPr lang="tr-TR" dirty="0" err="1"/>
              <a:t>Friedlingstein</a:t>
            </a:r>
            <a:r>
              <a:rPr lang="tr-TR" dirty="0"/>
              <a:t> ve diğerleri, 2020). Azotlu gübrelerin kullanımı da dahil olmak üzere tarımsal uygulamalar önemli miktarda </a:t>
            </a:r>
            <a:r>
              <a:rPr lang="tr-TR" dirty="0" err="1"/>
              <a:t>nitröz</a:t>
            </a:r>
            <a:r>
              <a:rPr lang="tr-TR" dirty="0"/>
              <a:t> oksit emisyonuna neden olur (ABD Çevre Koruma Ajansı [EPA], 2023), endüstriyel süreçler ve hayvancılık yönetimi ise metan salınımına katkıda bulunur (EPA, 2023</a:t>
            </a:r>
            <a:r>
              <a:rPr lang="tr-TR" dirty="0" smtClean="0"/>
              <a:t>).</a:t>
            </a:r>
          </a:p>
          <a:p>
            <a:pPr algn="just"/>
            <a:r>
              <a:rPr lang="tr-TR" dirty="0" err="1"/>
              <a:t>Antropojenik</a:t>
            </a:r>
            <a:r>
              <a:rPr lang="tr-TR" dirty="0"/>
              <a:t> iklim değişikliğine ilişkin bilimsel fikir birliği çok kuvvetlidir. Küresel sıcaklık kayıtları, atmosferik sera gazı konsantrasyon verileri ve iklim modeli simülasyonları da dahil olmak üzere çok sayıda kanıt, birincil etken olarak insan faaliyetine işaret ediyor (IPCC, 2021). Fosil yakıt emisyonlarının imzasıyla (EPA, 2023) uyumlu olan atmosferik CO2'nin </a:t>
            </a:r>
            <a:r>
              <a:rPr lang="tr-TR" dirty="0" err="1"/>
              <a:t>izotopik</a:t>
            </a:r>
            <a:r>
              <a:rPr lang="tr-TR" dirty="0"/>
              <a:t> bileşimi, bu insan etkisini daha da doğrulamaktadır</a:t>
            </a:r>
            <a:r>
              <a:rPr lang="tr-TR" dirty="0" smtClean="0"/>
              <a:t>.</a:t>
            </a:r>
          </a:p>
          <a:p>
            <a:pPr algn="just"/>
            <a:endParaRPr lang="tr-TR" dirty="0"/>
          </a:p>
          <a:p>
            <a:pPr algn="just"/>
            <a:r>
              <a:rPr lang="tr-TR" dirty="0" err="1"/>
              <a:t>Antropojenik</a:t>
            </a:r>
            <a:r>
              <a:rPr lang="tr-TR" dirty="0"/>
              <a:t> iklim değişikliğinin sonuçları geniş kapsamlı olup, ekolojik ve toplumsal refaha yönelik önemli tehditler oluşturmaktadır (Dünya Meteoroloji Örgütü [WMO], 2023). Yükselen küresel sıcaklıklar, buzulların ve kutuplardaki buzulların erimesi, yükselen deniz seviyeleri, daha aşırı hava olayları ve okyanus akıntılarındaki aksamalar dahil olmak üzere bir dizi etkiye yol açmaktadır (WMO, 2023). Bu değişikliklerin ekosistemler, tarım, gıda güvenliği, su kaynakları ve insan sağlığı üzerinde yıkıcı etkileri olabilir (WMO, 2023).</a:t>
            </a:r>
            <a:endParaRPr lang="tr-TR" noProof="0" dirty="0"/>
          </a:p>
        </p:txBody>
      </p:sp>
      <p:sp>
        <p:nvSpPr>
          <p:cNvPr id="7" name="Metin kutusu 6"/>
          <p:cNvSpPr txBox="1"/>
          <p:nvPr/>
        </p:nvSpPr>
        <p:spPr>
          <a:xfrm>
            <a:off x="842464" y="4878790"/>
            <a:ext cx="10410825" cy="1169551"/>
          </a:xfrm>
          <a:prstGeom prst="rect">
            <a:avLst/>
          </a:prstGeom>
          <a:noFill/>
        </p:spPr>
        <p:txBody>
          <a:bodyPr wrap="square" rtlCol="0">
            <a:spAutoFit/>
          </a:bodyPr>
          <a:lstStyle/>
          <a:p>
            <a:pPr algn="just"/>
            <a:r>
              <a:rPr lang="tr-TR" b="1" i="1" dirty="0" smtClean="0"/>
              <a:t>	</a:t>
            </a:r>
            <a:r>
              <a:rPr lang="tr-TR" dirty="0" smtClean="0"/>
              <a:t>Sonuç </a:t>
            </a:r>
            <a:r>
              <a:rPr lang="tr-TR" dirty="0"/>
              <a:t>olarak, iklim değişikliği öncelikle </a:t>
            </a:r>
            <a:r>
              <a:rPr lang="tr-TR" dirty="0" err="1"/>
              <a:t>antropojenik</a:t>
            </a:r>
            <a:r>
              <a:rPr lang="tr-TR" dirty="0"/>
              <a:t> faktörlerden kaynaklanan köklü bir olgudur. Özellikle fosil yakıtların yanması ve arazi kullanımındaki değişikliklerden kaynaklanan sera gazı emisyonlarındaki katlanarak artan artış, Dünya'nın doğal enerji dengesini bozdu ve potansiyel olarak felaketle sonuçlanabilecek bir ısınma eğilimine yol açtı. İklim değişikliğinin insan kaynaklı doğasını kabul etmek, gezegenimiz için sürdürülebilir bir gelecek sağlamak amacıyla etkili </a:t>
            </a:r>
            <a:r>
              <a:rPr lang="tr-TR" dirty="0" err="1"/>
              <a:t>azaltım</a:t>
            </a:r>
            <a:r>
              <a:rPr lang="tr-TR" dirty="0"/>
              <a:t> ve uyum stratejileri geliştirmek açısından çok önemlidir.</a:t>
            </a:r>
          </a:p>
        </p:txBody>
      </p:sp>
    </p:spTree>
    <p:extLst>
      <p:ext uri="{BB962C8B-B14F-4D97-AF65-F5344CB8AC3E}">
        <p14:creationId xmlns:p14="http://schemas.microsoft.com/office/powerpoint/2010/main" val="121162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a:bodyPr>
          <a:lstStyle/>
          <a:p>
            <a:pPr algn="ctr"/>
            <a:r>
              <a:rPr lang="tr-TR" b="1" dirty="0"/>
              <a:t>İKLİM DEĞİŞİKLİĞİNİN ARKASINDAKİ BİLİM</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marL="114300" indent="0">
              <a:buNone/>
            </a:pPr>
            <a:r>
              <a:rPr lang="tr-TR" dirty="0"/>
              <a:t>Ezici bilimsel fikir birliği: İnsan faaliyeti birincil itici güçtür.</a:t>
            </a:r>
          </a:p>
          <a:p>
            <a:pPr marL="114300" indent="0">
              <a:buNone/>
            </a:pPr>
            <a:endParaRPr lang="tr-TR" dirty="0"/>
          </a:p>
          <a:p>
            <a:pPr>
              <a:buFont typeface="Wingdings" pitchFamily="2" charset="2"/>
              <a:buChar char="§"/>
            </a:pPr>
            <a:r>
              <a:rPr lang="tr-TR" dirty="0"/>
              <a:t>Kanıt: Küresel sıcaklık kayıtları.</a:t>
            </a:r>
          </a:p>
          <a:p>
            <a:pPr>
              <a:buFont typeface="Wingdings" pitchFamily="2" charset="2"/>
              <a:buChar char="§"/>
            </a:pPr>
            <a:r>
              <a:rPr lang="tr-TR" dirty="0"/>
              <a:t>Atmosferdeki sera gazı konsantrasyonu verileri.</a:t>
            </a:r>
          </a:p>
          <a:p>
            <a:pPr>
              <a:buFont typeface="Wingdings" pitchFamily="2" charset="2"/>
              <a:buChar char="§"/>
            </a:pPr>
            <a:r>
              <a:rPr lang="tr-TR" dirty="0"/>
              <a:t>İklim modeli simülasyonları.</a:t>
            </a:r>
          </a:p>
          <a:p>
            <a:pPr>
              <a:buFont typeface="Wingdings" pitchFamily="2" charset="2"/>
              <a:buChar char="§"/>
            </a:pPr>
            <a:r>
              <a:rPr lang="tr-TR" dirty="0"/>
              <a:t>Atmosferdeki CO2'nin </a:t>
            </a:r>
            <a:r>
              <a:rPr lang="tr-TR" dirty="0" err="1"/>
              <a:t>izotopik</a:t>
            </a:r>
            <a:r>
              <a:rPr lang="tr-TR" dirty="0"/>
              <a:t> bileşimi.</a:t>
            </a:r>
            <a:endParaRPr lang="tr-TR" noProof="0"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İKLİM DEĞİŞİKLİĞİNİN SONUÇLARI</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fontScale="92500" lnSpcReduction="20000"/>
          </a:bodyPr>
          <a:lstStyle/>
          <a:p>
            <a:pPr marL="114300" indent="0">
              <a:buNone/>
            </a:pPr>
            <a:r>
              <a:rPr lang="tr-TR" dirty="0"/>
              <a:t>Ekosistemler ve toplum üzerinde geniş kapsamlı etkiler:</a:t>
            </a:r>
          </a:p>
          <a:p>
            <a:pPr>
              <a:buFont typeface="Wingdings" pitchFamily="2" charset="2"/>
              <a:buChar char="§"/>
            </a:pPr>
            <a:r>
              <a:rPr lang="tr-TR" dirty="0"/>
              <a:t>Yükselen sıcaklıklar.</a:t>
            </a:r>
          </a:p>
          <a:p>
            <a:pPr>
              <a:buFont typeface="Wingdings" pitchFamily="2" charset="2"/>
              <a:buChar char="§"/>
            </a:pPr>
            <a:r>
              <a:rPr lang="tr-TR" dirty="0"/>
              <a:t>Buzullar ve kutup buzulları eriyor.</a:t>
            </a:r>
          </a:p>
          <a:p>
            <a:pPr>
              <a:buFont typeface="Wingdings" pitchFamily="2" charset="2"/>
              <a:buChar char="§"/>
            </a:pPr>
            <a:r>
              <a:rPr lang="tr-TR" dirty="0"/>
              <a:t>Yükselen deniz seviyeleri.</a:t>
            </a:r>
          </a:p>
          <a:p>
            <a:pPr>
              <a:buFont typeface="Wingdings" pitchFamily="2" charset="2"/>
              <a:buChar char="§"/>
            </a:pPr>
            <a:r>
              <a:rPr lang="tr-TR" dirty="0"/>
              <a:t>Daha aşırı hava olayları.</a:t>
            </a:r>
          </a:p>
          <a:p>
            <a:pPr>
              <a:buFont typeface="Wingdings" pitchFamily="2" charset="2"/>
              <a:buChar char="§"/>
            </a:pPr>
            <a:r>
              <a:rPr lang="tr-TR" dirty="0"/>
              <a:t>Okyanus akıntılarında bozulmalar.</a:t>
            </a:r>
          </a:p>
          <a:p>
            <a:pPr>
              <a:buFont typeface="Wingdings" pitchFamily="2" charset="2"/>
              <a:buChar char="§"/>
            </a:pPr>
            <a:r>
              <a:rPr lang="tr-TR" dirty="0"/>
              <a:t>Ekosistemlere, tarıma, gıda güvenliğine, su kaynaklarına ve insan sağlığına yönelik tehditler.</a:t>
            </a:r>
            <a:endParaRPr lang="tr-TR" noProof="0" dirty="0"/>
          </a:p>
        </p:txBody>
      </p:sp>
    </p:spTree>
    <p:extLst>
      <p:ext uri="{BB962C8B-B14F-4D97-AF65-F5344CB8AC3E}">
        <p14:creationId xmlns:p14="http://schemas.microsoft.com/office/powerpoint/2010/main" val="242154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a:t>İKLİM DEĞİŞİKLİĞİ KONUSUNDA HAREKETE GEÇMEK</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tr-TR" dirty="0"/>
              <a:t>İklim değişikliğinin </a:t>
            </a:r>
            <a:r>
              <a:rPr lang="tr-TR" dirty="0" err="1"/>
              <a:t>antropojenik</a:t>
            </a:r>
            <a:r>
              <a:rPr lang="tr-TR" dirty="0"/>
              <a:t> doğasını kabul etmenin önemi.</a:t>
            </a:r>
          </a:p>
          <a:p>
            <a:pPr>
              <a:buFont typeface="Wingdings" pitchFamily="2" charset="2"/>
              <a:buChar char="Ø"/>
            </a:pPr>
            <a:r>
              <a:rPr lang="tr-TR" dirty="0"/>
              <a:t>Sürdürülebilir bir gelecek için etkili </a:t>
            </a:r>
            <a:r>
              <a:rPr lang="tr-TR" dirty="0" err="1"/>
              <a:t>azaltım</a:t>
            </a:r>
            <a:r>
              <a:rPr lang="tr-TR" dirty="0"/>
              <a:t> ve uyum stratejileri geliştirin.</a:t>
            </a:r>
          </a:p>
          <a:p>
            <a:pPr>
              <a:buFont typeface="Wingdings" pitchFamily="2" charset="2"/>
              <a:buChar char="Ø"/>
            </a:pPr>
            <a:r>
              <a:rPr lang="tr-TR" dirty="0"/>
              <a:t>Stratejiler:</a:t>
            </a:r>
          </a:p>
          <a:p>
            <a:pPr>
              <a:buFont typeface="Wingdings" pitchFamily="2" charset="2"/>
              <a:buChar char="§"/>
            </a:pPr>
            <a:r>
              <a:rPr lang="tr-TR" dirty="0"/>
              <a:t>Sera gazı emisyonlarını azaltın.</a:t>
            </a:r>
          </a:p>
          <a:p>
            <a:pPr>
              <a:buFont typeface="Wingdings" pitchFamily="2" charset="2"/>
              <a:buChar char="§"/>
            </a:pPr>
            <a:r>
              <a:rPr lang="tr-TR" dirty="0"/>
              <a:t>Değişen iklime uyum sağlayın.</a:t>
            </a:r>
            <a:endParaRPr lang="tr-TR" noProof="0"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ÖĞRENME HEDEFLERİ</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a:bodyPr>
          <a:lstStyle/>
          <a:p>
            <a:pPr>
              <a:buFont typeface="Wingdings" pitchFamily="2" charset="2"/>
              <a:buChar char="Ø"/>
            </a:pPr>
            <a:r>
              <a:rPr lang="tr-TR" dirty="0"/>
              <a:t>İklim değişikliği terminolojisini anlayın.</a:t>
            </a:r>
          </a:p>
          <a:p>
            <a:pPr>
              <a:buFont typeface="Wingdings" pitchFamily="2" charset="2"/>
              <a:buChar char="Ø"/>
            </a:pPr>
            <a:r>
              <a:rPr lang="tr-TR" dirty="0"/>
              <a:t>  Çevresel, sosyal ve ekonomik etkileri analiz edin.</a:t>
            </a:r>
          </a:p>
          <a:p>
            <a:pPr>
              <a:buFont typeface="Wingdings" pitchFamily="2" charset="2"/>
              <a:buChar char="Ø"/>
            </a:pPr>
            <a:r>
              <a:rPr lang="tr-TR" dirty="0"/>
              <a:t>İklim değişikliğine kişisel katkının farkına varın.</a:t>
            </a:r>
          </a:p>
          <a:p>
            <a:pPr>
              <a:buFont typeface="Wingdings" pitchFamily="2" charset="2"/>
              <a:buChar char="Ø"/>
            </a:pPr>
            <a:r>
              <a:rPr lang="tr-TR" dirty="0"/>
              <a:t>  Kişisel örnek ve işbirliği yoluyla iklim eylemini savunun.</a:t>
            </a:r>
          </a:p>
          <a:p>
            <a:pPr>
              <a:buFont typeface="Wingdings" pitchFamily="2" charset="2"/>
              <a:buChar char="Ø"/>
            </a:pPr>
            <a:r>
              <a:rPr lang="tr-TR" dirty="0"/>
              <a:t>  Biyolojik çeşitliliğin korunmasını destekleyin.</a:t>
            </a:r>
            <a:endParaRPr lang="tr-TR" noProof="0" dirty="0"/>
          </a:p>
        </p:txBody>
      </p:sp>
    </p:spTree>
    <p:extLst>
      <p:ext uri="{BB962C8B-B14F-4D97-AF65-F5344CB8AC3E}">
        <p14:creationId xmlns:p14="http://schemas.microsoft.com/office/powerpoint/2010/main" val="23617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398638" y="85725"/>
            <a:ext cx="9697862" cy="647296"/>
          </a:xfrm>
          <a:prstGeom prst="rect">
            <a:avLst/>
          </a:prstGeom>
          <a:noFill/>
          <a:ln>
            <a:noFill/>
          </a:ln>
        </p:spPr>
        <p:txBody>
          <a:bodyPr spcFirstLastPara="1" wrap="square" lIns="91425" tIns="45700" rIns="91425" bIns="45700" anchor="b" anchorCtr="0">
            <a:noAutofit/>
          </a:bodyPr>
          <a:lstStyle/>
          <a:p>
            <a:pPr lvl="0">
              <a:buClr>
                <a:srgbClr val="2A4F1C"/>
              </a:buClr>
            </a:pPr>
            <a:r>
              <a:rPr lang="tr-TR" sz="2400" dirty="0"/>
              <a:t>Çevre Okuryazarlığı Konusunda Öğrencilere Yönelik Görevler</a:t>
            </a:r>
            <a:endParaRPr lang="tr-TR" sz="2400" noProof="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lvl="0">
              <a:buSzPct val="100000"/>
            </a:pPr>
            <a:r>
              <a:rPr lang="en-GB" altLang="tr-TR" sz="2800" b="1" dirty="0" err="1">
                <a:solidFill>
                  <a:schemeClr val="bg1"/>
                </a:solidFill>
                <a:latin typeface="Arial" panose="020B0604020202020204" pitchFamily="34" charset="0"/>
              </a:rPr>
              <a:t>Görev</a:t>
            </a:r>
            <a:endParaRPr sz="1400" b="0" i="0" u="none" strike="noStrike" cap="none" dirty="0">
              <a:solidFill>
                <a:schemeClr val="bg1"/>
              </a:solidFill>
              <a:sym typeface="Arial"/>
            </a:endParaRPr>
          </a:p>
        </p:txBody>
      </p:sp>
      <p:sp>
        <p:nvSpPr>
          <p:cNvPr id="2" name="Rectangle 1"/>
          <p:cNvSpPr>
            <a:spLocks noChangeArrowheads="1"/>
          </p:cNvSpPr>
          <p:nvPr/>
        </p:nvSpPr>
        <p:spPr bwMode="auto">
          <a:xfrm>
            <a:off x="1047750" y="916301"/>
            <a:ext cx="9877424"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tr-TR" altLang="tr-TR" sz="1600" b="1" dirty="0" smtClean="0">
                <a:solidFill>
                  <a:schemeClr val="tx1"/>
                </a:solidFill>
                <a:latin typeface="Arial" panose="020B0604020202020204" pitchFamily="34" charset="0"/>
              </a:rPr>
              <a:t>Görev 1: </a:t>
            </a:r>
            <a:r>
              <a:rPr lang="tr-TR" altLang="tr-TR" sz="1600" dirty="0" smtClean="0">
                <a:solidFill>
                  <a:schemeClr val="tx1"/>
                </a:solidFill>
                <a:latin typeface="Arial" panose="020B0604020202020204" pitchFamily="34" charset="0"/>
              </a:rPr>
              <a:t>Sürdürülebilirliği ve çevre bilincini teşvik eden bir çevre oyunu veya etkinliği için beyin fırtınası yapın ve tasarlayın. Bu rol oynamayı, simülasyonları veya masa oyunlarını içerebilir.</a:t>
            </a:r>
          </a:p>
          <a:p>
            <a:pPr lvl="0" eaLnBrk="0" fontAlgn="base" hangingPunct="0">
              <a:spcBef>
                <a:spcPct val="0"/>
              </a:spcBef>
              <a:spcAft>
                <a:spcPct val="0"/>
              </a:spcAft>
              <a:buClrTx/>
            </a:pPr>
            <a:endParaRPr lang="tr-TR" altLang="tr-TR" sz="1600" dirty="0" smtClean="0">
              <a:solidFill>
                <a:schemeClr val="tx1"/>
              </a:solidFill>
              <a:latin typeface="Arial" panose="020B0604020202020204" pitchFamily="34" charset="0"/>
            </a:endParaRPr>
          </a:p>
          <a:p>
            <a:pPr lvl="0" eaLnBrk="0" fontAlgn="base" hangingPunct="0">
              <a:spcBef>
                <a:spcPct val="0"/>
              </a:spcBef>
              <a:spcAft>
                <a:spcPct val="0"/>
              </a:spcAft>
              <a:buClrTx/>
            </a:pPr>
            <a:r>
              <a:rPr lang="tr-TR" altLang="tr-TR" sz="1600" b="1" dirty="0" smtClean="0">
                <a:solidFill>
                  <a:schemeClr val="tx1"/>
                </a:solidFill>
                <a:latin typeface="Arial" panose="020B0604020202020204" pitchFamily="34" charset="0"/>
              </a:rPr>
              <a:t>Görev 2: </a:t>
            </a:r>
            <a:r>
              <a:rPr lang="tr-TR" altLang="tr-TR" sz="1600" dirty="0" smtClean="0">
                <a:solidFill>
                  <a:schemeClr val="tx1"/>
                </a:solidFill>
                <a:latin typeface="Arial" panose="020B0604020202020204" pitchFamily="34" charset="0"/>
              </a:rPr>
              <a:t>Öğretilen temel kavramları ve becerileri belirlemek için mevcut çevresel oyunları ve etkinlikleri analiz edin. Daha sonra bu oyunların farkındalık yaratma ve davranış değişikliğini teşvik etme konusundaki etkinliğini tartışacaklar.</a:t>
            </a:r>
          </a:p>
          <a:p>
            <a:pPr lvl="0" eaLnBrk="0" fontAlgn="base" hangingPunct="0">
              <a:spcBef>
                <a:spcPct val="0"/>
              </a:spcBef>
              <a:spcAft>
                <a:spcPct val="0"/>
              </a:spcAft>
              <a:buClrTx/>
            </a:pPr>
            <a:endParaRPr lang="tr-TR" altLang="tr-TR" sz="1600" dirty="0" smtClean="0">
              <a:solidFill>
                <a:schemeClr val="tx1"/>
              </a:solidFill>
              <a:latin typeface="Arial" panose="020B0604020202020204" pitchFamily="34" charset="0"/>
            </a:endParaRPr>
          </a:p>
          <a:p>
            <a:pPr lvl="0" eaLnBrk="0" fontAlgn="base" hangingPunct="0">
              <a:spcBef>
                <a:spcPct val="0"/>
              </a:spcBef>
              <a:spcAft>
                <a:spcPct val="0"/>
              </a:spcAft>
              <a:buClrTx/>
            </a:pPr>
            <a:r>
              <a:rPr lang="tr-TR" altLang="tr-TR" sz="1600" b="1" dirty="0" smtClean="0">
                <a:solidFill>
                  <a:schemeClr val="tx1"/>
                </a:solidFill>
                <a:latin typeface="Arial" panose="020B0604020202020204" pitchFamily="34" charset="0"/>
              </a:rPr>
              <a:t>Görev 3: </a:t>
            </a:r>
            <a:r>
              <a:rPr lang="tr-TR" altLang="tr-TR" sz="1600" dirty="0" smtClean="0">
                <a:solidFill>
                  <a:schemeClr val="tx1"/>
                </a:solidFill>
                <a:latin typeface="Arial" panose="020B0604020202020204" pitchFamily="34" charset="0"/>
              </a:rPr>
              <a:t>Farklı enerji kaynaklarını ve bunların çevresel etkilerini </a:t>
            </a:r>
            <a:r>
              <a:rPr lang="tr-TR" altLang="tr-TR" sz="1600" dirty="0" err="1" smtClean="0">
                <a:solidFill>
                  <a:schemeClr val="tx1"/>
                </a:solidFill>
                <a:latin typeface="Arial" panose="020B0604020202020204" pitchFamily="34" charset="0"/>
              </a:rPr>
              <a:t>simüle</a:t>
            </a:r>
            <a:r>
              <a:rPr lang="tr-TR" altLang="tr-TR" sz="1600" dirty="0" smtClean="0">
                <a:solidFill>
                  <a:schemeClr val="tx1"/>
                </a:solidFill>
                <a:latin typeface="Arial" panose="020B0604020202020204" pitchFamily="34" charset="0"/>
              </a:rPr>
              <a:t> eden eğitici oyunlara katılın. Daha sonra verileri analiz edecekler ve her enerji kaynağının avantajlarını ve dezavantajlarını tartışacaklar.</a:t>
            </a:r>
          </a:p>
          <a:p>
            <a:pPr lvl="0" eaLnBrk="0" fontAlgn="base" hangingPunct="0">
              <a:spcBef>
                <a:spcPct val="0"/>
              </a:spcBef>
              <a:spcAft>
                <a:spcPct val="0"/>
              </a:spcAft>
              <a:buClrTx/>
            </a:pPr>
            <a:endParaRPr lang="tr-TR" altLang="tr-TR" sz="1600" dirty="0" smtClean="0">
              <a:solidFill>
                <a:schemeClr val="tx1"/>
              </a:solidFill>
              <a:latin typeface="Arial" panose="020B0604020202020204" pitchFamily="34" charset="0"/>
            </a:endParaRPr>
          </a:p>
          <a:p>
            <a:pPr lvl="0" eaLnBrk="0" fontAlgn="base" hangingPunct="0">
              <a:spcBef>
                <a:spcPct val="0"/>
              </a:spcBef>
              <a:spcAft>
                <a:spcPct val="0"/>
              </a:spcAft>
              <a:buClrTx/>
            </a:pPr>
            <a:r>
              <a:rPr lang="tr-TR" altLang="tr-TR" sz="1600" b="1" dirty="0" smtClean="0">
                <a:solidFill>
                  <a:schemeClr val="tx1"/>
                </a:solidFill>
                <a:latin typeface="Arial" panose="020B0604020202020204" pitchFamily="34" charset="0"/>
              </a:rPr>
              <a:t>Görev 4: </a:t>
            </a:r>
            <a:r>
              <a:rPr lang="tr-TR" altLang="tr-TR" sz="1600" dirty="0" smtClean="0">
                <a:solidFill>
                  <a:schemeClr val="tx1"/>
                </a:solidFill>
                <a:latin typeface="Arial" panose="020B0604020202020204" pitchFamily="34" charset="0"/>
              </a:rPr>
              <a:t>Atıkların azaltılmasını, yeniden kullanımını ve geri dönüşümünü teşvik eden faaliyetlerde bulunun. Bu, geri dönüştürülmüş malzemelerden el sanatları yaratmayı veya günlük nesneleri yeniden kullanmanın yenilikçi yollarını bulmayı içerebilir.</a:t>
            </a:r>
          </a:p>
          <a:p>
            <a:pPr lvl="0" eaLnBrk="0" fontAlgn="base" hangingPunct="0">
              <a:spcBef>
                <a:spcPct val="0"/>
              </a:spcBef>
              <a:spcAft>
                <a:spcPct val="0"/>
              </a:spcAft>
              <a:buClrTx/>
            </a:pPr>
            <a:endParaRPr lang="tr-TR" altLang="tr-TR" sz="1600" dirty="0" smtClean="0">
              <a:solidFill>
                <a:schemeClr val="tx1"/>
              </a:solidFill>
              <a:latin typeface="Arial" panose="020B0604020202020204" pitchFamily="34" charset="0"/>
            </a:endParaRPr>
          </a:p>
          <a:p>
            <a:pPr lvl="0" eaLnBrk="0" fontAlgn="base" hangingPunct="0">
              <a:spcBef>
                <a:spcPct val="0"/>
              </a:spcBef>
              <a:spcAft>
                <a:spcPct val="0"/>
              </a:spcAft>
              <a:buClrTx/>
            </a:pPr>
            <a:r>
              <a:rPr lang="tr-TR" altLang="tr-TR" sz="1600" b="1" dirty="0" smtClean="0">
                <a:solidFill>
                  <a:schemeClr val="tx1"/>
                </a:solidFill>
                <a:latin typeface="Arial" panose="020B0604020202020204" pitchFamily="34" charset="0"/>
              </a:rPr>
              <a:t>Görev 5</a:t>
            </a:r>
            <a:r>
              <a:rPr lang="tr-TR" altLang="tr-TR" sz="1600" dirty="0" smtClean="0">
                <a:solidFill>
                  <a:schemeClr val="tx1"/>
                </a:solidFill>
                <a:latin typeface="Arial" panose="020B0604020202020204" pitchFamily="34" charset="0"/>
              </a:rPr>
              <a:t>: Gençler için çevre okuryazarlığının önemini tartışın ve okullarda ve topluluklarda çevre eğitimini teşvik etmeye yönelik beyin fırtınası stratejileri.</a:t>
            </a:r>
          </a:p>
          <a:p>
            <a:pPr lvl="0" eaLnBrk="0" fontAlgn="base" hangingPunct="0">
              <a:spcBef>
                <a:spcPct val="0"/>
              </a:spcBef>
              <a:spcAft>
                <a:spcPct val="0"/>
              </a:spcAft>
              <a:buClrTx/>
            </a:pPr>
            <a:endParaRPr lang="tr-TR" altLang="tr-TR" sz="1600" dirty="0" smtClean="0">
              <a:solidFill>
                <a:schemeClr val="tx1"/>
              </a:solidFill>
              <a:latin typeface="Arial" panose="020B0604020202020204" pitchFamily="34" charset="0"/>
            </a:endParaRPr>
          </a:p>
          <a:p>
            <a:pPr lvl="0" eaLnBrk="0" fontAlgn="base" hangingPunct="0">
              <a:spcBef>
                <a:spcPct val="0"/>
              </a:spcBef>
              <a:spcAft>
                <a:spcPct val="0"/>
              </a:spcAft>
              <a:buClrTx/>
            </a:pPr>
            <a:r>
              <a:rPr lang="tr-TR" altLang="tr-TR" sz="1600" b="1" dirty="0" smtClean="0">
                <a:solidFill>
                  <a:schemeClr val="tx1"/>
                </a:solidFill>
                <a:latin typeface="Arial" panose="020B0604020202020204" pitchFamily="34" charset="0"/>
              </a:rPr>
              <a:t>Görev 6: </a:t>
            </a:r>
            <a:r>
              <a:rPr lang="tr-TR" altLang="tr-TR" sz="1600" dirty="0" smtClean="0">
                <a:solidFill>
                  <a:schemeClr val="tx1"/>
                </a:solidFill>
                <a:latin typeface="Arial" panose="020B0604020202020204" pitchFamily="34" charset="0"/>
              </a:rPr>
              <a:t>Çevre koruma ve restorasyonuna yönelik potansiyel çözümleri ve stratejileri araştırın ve tartışın.</a:t>
            </a:r>
            <a:endParaRPr kumimoji="0" lang="tr-TR" altLang="tr-TR" sz="16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882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noProof="0" dirty="0" smtClean="0">
                <a:solidFill>
                  <a:srgbClr val="FFFF00"/>
                </a:solidFill>
              </a:rPr>
              <a:t/>
            </a:r>
            <a:br>
              <a:rPr lang="tr-TR" noProof="0" dirty="0" smtClean="0">
                <a:solidFill>
                  <a:srgbClr val="FFFF00"/>
                </a:solidFill>
              </a:rPr>
            </a:br>
            <a:r>
              <a:rPr lang="tr-TR" sz="6600" dirty="0">
                <a:solidFill>
                  <a:srgbClr val="3F762A"/>
                </a:solidFill>
              </a:rPr>
              <a:t>2. </a:t>
            </a:r>
            <a:r>
              <a:rPr lang="tr-TR" sz="6600" dirty="0" smtClean="0">
                <a:solidFill>
                  <a:srgbClr val="3F762A"/>
                </a:solidFill>
              </a:rPr>
              <a:t>Bölüm</a:t>
            </a:r>
            <a:endParaRPr lang="tr-TR" b="1" noProof="0"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68705" y="4592922"/>
            <a:ext cx="7360920"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a:solidFill>
                  <a:srgbClr val="004B3A"/>
                </a:solidFill>
              </a:rPr>
              <a:t>En İyi Uygulamalar ve Etkinlikler</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1302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fontScale="92500" lnSpcReduction="10000"/>
          </a:bodyPr>
          <a:lstStyle/>
          <a:p>
            <a:pPr algn="ctr"/>
            <a:r>
              <a:rPr lang="tr-TR" b="1" dirty="0"/>
              <a:t>LUNCA MUREŞULUI DOĞA PARKI - ÇEVRE EĞİTİMİ İÇİN BİR MODEL</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tr-TR" dirty="0" err="1"/>
              <a:t>Ceala</a:t>
            </a:r>
            <a:r>
              <a:rPr lang="tr-TR" dirty="0"/>
              <a:t> Ziyaretçi Merkezi, </a:t>
            </a:r>
            <a:r>
              <a:rPr lang="tr-TR" dirty="0" err="1"/>
              <a:t>Lunca</a:t>
            </a:r>
            <a:r>
              <a:rPr lang="tr-TR" dirty="0"/>
              <a:t> </a:t>
            </a:r>
            <a:r>
              <a:rPr lang="tr-TR" dirty="0" err="1"/>
              <a:t>Mureșului</a:t>
            </a:r>
            <a:r>
              <a:rPr lang="tr-TR" dirty="0"/>
              <a:t> Doğa Parkı hakkında bilgi edinmek için bir merkezdir.</a:t>
            </a:r>
          </a:p>
          <a:p>
            <a:pPr>
              <a:buFont typeface="Wingdings" pitchFamily="2" charset="2"/>
              <a:buChar char="Ø"/>
            </a:pPr>
            <a:r>
              <a:rPr lang="tr-TR" dirty="0"/>
              <a:t>İnteraktif sergiler, eğitim programları ve rehberli turlar çevre bilincini teşvik eder.</a:t>
            </a:r>
            <a:endParaRPr lang="tr-TR" noProof="0"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tr-TR" b="1" dirty="0"/>
              <a:t>MURES VADİSİ PROJESİNİ KORUMAK VE TANITMAK</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a:bodyPr>
          <a:lstStyle/>
          <a:p>
            <a:pPr>
              <a:buFont typeface="Wingdings" pitchFamily="2" charset="2"/>
              <a:buChar char="Ø"/>
            </a:pPr>
            <a:r>
              <a:rPr lang="tr-TR" dirty="0"/>
              <a:t>Biyolojik çeşitliliği korumayı ve yerel toplulukları sürdürülebilir kalkınma konusunda eğitmeyi amaçlamaktadır.</a:t>
            </a:r>
          </a:p>
          <a:p>
            <a:pPr>
              <a:buFont typeface="Wingdings" pitchFamily="2" charset="2"/>
              <a:buChar char="Ø"/>
            </a:pPr>
            <a:r>
              <a:rPr lang="tr-TR" dirty="0"/>
              <a:t>Su kalitesini izler, ekosistemleri korur ve eko-turizmi teşvik eder.</a:t>
            </a:r>
          </a:p>
          <a:p>
            <a:pPr>
              <a:buFont typeface="Wingdings" pitchFamily="2" charset="2"/>
              <a:buChar char="Ø"/>
            </a:pPr>
            <a:r>
              <a:rPr lang="tr-TR" dirty="0"/>
              <a:t>Çevrenin korunmasına yönelik bölgesel kalkınma stratejileriyle uyumludur.</a:t>
            </a:r>
            <a:endParaRPr lang="tr-TR" noProof="0" dirty="0"/>
          </a:p>
        </p:txBody>
      </p:sp>
      <p:sp>
        <p:nvSpPr>
          <p:cNvPr id="8" name="Başlık 1"/>
          <p:cNvSpPr>
            <a:spLocks noGrp="1"/>
          </p:cNvSpPr>
          <p:nvPr>
            <p:ph type="title"/>
          </p:nvPr>
        </p:nvSpPr>
        <p:spPr>
          <a:xfrm>
            <a:off x="846307" y="508866"/>
            <a:ext cx="5079134" cy="752487"/>
          </a:xfrm>
        </p:spPr>
        <p:txBody>
          <a:bodyPr>
            <a:normAutofit/>
          </a:bodyPr>
          <a:lstStyle/>
          <a:p>
            <a:pPr marL="457200" algn="ctr">
              <a:spcBef>
                <a:spcPts val="1000"/>
              </a:spcBef>
            </a:pPr>
            <a:r>
              <a:rPr lang="tr-TR" sz="2800" dirty="0">
                <a:latin typeface="Times New Roman"/>
              </a:rPr>
              <a:t>EN İYİ UYGULAMALAR</a:t>
            </a:r>
            <a:endParaRPr lang="tr-TR" sz="2800" noProof="0" dirty="0"/>
          </a:p>
        </p:txBody>
      </p:sp>
    </p:spTree>
    <p:extLst>
      <p:ext uri="{BB962C8B-B14F-4D97-AF65-F5344CB8AC3E}">
        <p14:creationId xmlns:p14="http://schemas.microsoft.com/office/powerpoint/2010/main" val="225125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221595" y="0"/>
            <a:ext cx="10515600" cy="799509"/>
          </a:xfrm>
          <a:prstGeom prst="rect">
            <a:avLst/>
          </a:prstGeom>
          <a:noFill/>
          <a:ln>
            <a:noFill/>
          </a:ln>
        </p:spPr>
        <p:txBody>
          <a:bodyPr spcFirstLastPara="1" wrap="square" lIns="91425" tIns="45700" rIns="91425" bIns="45700" anchor="b" anchorCtr="0">
            <a:normAutofit/>
          </a:bodyPr>
          <a:lstStyle/>
          <a:p>
            <a:pPr lvl="0">
              <a:buClr>
                <a:srgbClr val="004B3A"/>
              </a:buClr>
            </a:pPr>
            <a:r>
              <a:rPr lang="tr-TR" noProof="0" smtClean="0">
                <a:solidFill>
                  <a:srgbClr val="004B3A"/>
                </a:solidFill>
                <a:latin typeface="Arial"/>
                <a:ea typeface="Arial"/>
                <a:cs typeface="Arial"/>
                <a:sym typeface="Arial"/>
              </a:rPr>
              <a:t>Modül 4'ün Öğrenme Çıktıları</a:t>
            </a:r>
            <a:endParaRPr lang="tr-TR" noProof="0"/>
          </a:p>
        </p:txBody>
      </p:sp>
      <p:sp>
        <p:nvSpPr>
          <p:cNvPr id="2" name="Rectangle 1"/>
          <p:cNvSpPr>
            <a:spLocks noChangeArrowheads="1"/>
          </p:cNvSpPr>
          <p:nvPr/>
        </p:nvSpPr>
        <p:spPr bwMode="auto">
          <a:xfrm>
            <a:off x="298173" y="1432497"/>
            <a:ext cx="106646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tr-TR" sz="2000" b="1" dirty="0" smtClean="0"/>
              <a:t>Bu modülü tamamladıktan sonra öğrenciler şunları yapabilmelidir:</a:t>
            </a:r>
          </a:p>
          <a:p>
            <a:endParaRPr lang="tr-TR" sz="2000" b="1" dirty="0" smtClean="0"/>
          </a:p>
          <a:p>
            <a:pPr marL="342900" indent="-342900">
              <a:buFont typeface="Wingdings" pitchFamily="2" charset="2"/>
              <a:buChar char="Ø"/>
            </a:pPr>
            <a:r>
              <a:rPr lang="tr-TR" sz="2000" dirty="0" smtClean="0"/>
              <a:t>Çevresel faaliyetler tasarlayın ve bunlara katılın ve sürdürülebilir uygulamaları teşvik edin.</a:t>
            </a:r>
          </a:p>
          <a:p>
            <a:pPr marL="342900" indent="-342900">
              <a:buFont typeface="Wingdings" pitchFamily="2" charset="2"/>
              <a:buChar char="Ø"/>
            </a:pPr>
            <a:r>
              <a:rPr lang="tr-TR" sz="2000" dirty="0" smtClean="0"/>
              <a:t>İnsanın ekosistemler üzerindeki etkisini ve çevresel zorlukları açıklar.</a:t>
            </a:r>
          </a:p>
          <a:p>
            <a:pPr marL="342900" indent="-342900">
              <a:buFont typeface="Wingdings" pitchFamily="2" charset="2"/>
              <a:buChar char="Ø"/>
            </a:pPr>
            <a:r>
              <a:rPr lang="tr-TR" sz="2000" dirty="0" smtClean="0"/>
              <a:t>Kendi topluluklarında çevrenin korunmasına yönelik stratejiler belirlemeli ve uygulamalıdır.</a:t>
            </a:r>
          </a:p>
          <a:p>
            <a:pPr marL="342900" indent="-342900">
              <a:buFont typeface="Wingdings" pitchFamily="2" charset="2"/>
              <a:buChar char="Ø"/>
            </a:pPr>
            <a:r>
              <a:rPr lang="tr-TR" sz="2000" dirty="0" smtClean="0"/>
              <a:t>Temel çevresel kavramları ve sürdürülebilirliği anlamak için oyunlardan ve etkinliklerden yararlanın.</a:t>
            </a:r>
          </a:p>
          <a:p>
            <a:pPr marL="342900" indent="-342900">
              <a:buFont typeface="Wingdings" pitchFamily="2" charset="2"/>
              <a:buChar char="Ø"/>
            </a:pPr>
            <a:r>
              <a:rPr lang="tr-TR" sz="2000" dirty="0" smtClean="0"/>
              <a:t>Sürdürülebilir bir gelecek tasavvur edin ve atıkların/kaynakların yeniden kullanımını azaltın.</a:t>
            </a:r>
          </a:p>
          <a:p>
            <a:pPr marL="342900" indent="-342900">
              <a:buFont typeface="Wingdings" pitchFamily="2" charset="2"/>
              <a:buChar char="Ø"/>
            </a:pPr>
            <a:r>
              <a:rPr lang="tr-TR" sz="2000" dirty="0" smtClean="0"/>
              <a:t>Ekolojik organizasyonu ve ekosistemler içindeki ilişkileri açıklar.</a:t>
            </a:r>
          </a:p>
          <a:p>
            <a:pPr marL="342900" indent="-342900">
              <a:buFont typeface="Wingdings" pitchFamily="2" charset="2"/>
              <a:buChar char="Ø"/>
            </a:pPr>
            <a:r>
              <a:rPr lang="tr-TR" sz="2000" dirty="0" smtClean="0"/>
              <a:t>Başarılı çevresel girişimleri analiz edin.</a:t>
            </a:r>
          </a:p>
          <a:p>
            <a:pPr marL="342900" indent="-342900">
              <a:buFont typeface="Wingdings" pitchFamily="2" charset="2"/>
              <a:buChar char="Ø"/>
            </a:pPr>
            <a:r>
              <a:rPr lang="tr-TR" sz="2000" dirty="0" smtClean="0"/>
              <a:t>Faaliyetler ve projeler aracılığıyla anlayışınızı gösterin.</a:t>
            </a:r>
            <a:endParaRPr lang="tr-TR" sz="2000" dirty="0">
              <a:effectLst/>
            </a:endParaRPr>
          </a:p>
        </p:txBody>
      </p:sp>
    </p:spTree>
    <p:extLst>
      <p:ext uri="{BB962C8B-B14F-4D97-AF65-F5344CB8AC3E}">
        <p14:creationId xmlns:p14="http://schemas.microsoft.com/office/powerpoint/2010/main" val="414104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a:t>FARKINDALIK ALTYAPILARININ GELİŞTİRİLMESİ PROJESİ</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tr-TR" dirty="0"/>
              <a:t>Park yönetimini ve halkın farkındalığını artırmak için altyapıya yatırım yapar.</a:t>
            </a:r>
          </a:p>
          <a:p>
            <a:pPr>
              <a:buFont typeface="Wingdings" pitchFamily="2" charset="2"/>
              <a:buChar char="Ø"/>
            </a:pPr>
            <a:r>
              <a:rPr lang="tr-TR" dirty="0"/>
              <a:t>Ziyaretçileri belirli alanlara yönlendirerek habitatlar üzerindeki etkisini azaltır.</a:t>
            </a:r>
          </a:p>
          <a:p>
            <a:pPr>
              <a:buFont typeface="Wingdings" pitchFamily="2" charset="2"/>
              <a:buChar char="Ø"/>
            </a:pPr>
            <a:r>
              <a:rPr lang="tr-TR" dirty="0"/>
              <a:t>  Çevre eğitimi </a:t>
            </a:r>
            <a:r>
              <a:rPr lang="tr-TR" dirty="0" err="1"/>
              <a:t>çalıştayları</a:t>
            </a:r>
            <a:r>
              <a:rPr lang="tr-TR" dirty="0"/>
              <a:t> aracılığıyla farkındalığı artırır.</a:t>
            </a:r>
            <a:endParaRPr lang="tr-TR" noProof="0"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tr-TR" b="1" dirty="0"/>
              <a:t>CEALA ZİYARETÇİ MERKEZİNDE EĞİTİM ATÖLYELERİ YAPILMASI</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fontScale="92500" lnSpcReduction="20000"/>
          </a:bodyPr>
          <a:lstStyle/>
          <a:p>
            <a:pPr marL="114300" indent="0">
              <a:buNone/>
            </a:pPr>
            <a:r>
              <a:rPr lang="tr-TR" dirty="0"/>
              <a:t>Eğlenceli ve etkileşimli aktiviteler öğrenciler arasında çevre yönetimini teşvik eder. Atölyeler şunları içerir:</a:t>
            </a:r>
          </a:p>
          <a:p>
            <a:pPr>
              <a:buFont typeface="Wingdings" pitchFamily="2" charset="2"/>
              <a:buChar char="Ø"/>
            </a:pPr>
            <a:r>
              <a:rPr lang="tr-TR" dirty="0"/>
              <a:t>Doğal malzemeler kullanılarak mürekkep üretimi.</a:t>
            </a:r>
          </a:p>
          <a:p>
            <a:pPr>
              <a:buFont typeface="Wingdings" pitchFamily="2" charset="2"/>
              <a:buChar char="Ø"/>
            </a:pPr>
            <a:r>
              <a:rPr lang="tr-TR" dirty="0"/>
              <a:t>Atık yönetimini anlamak için kağıt geri dönüşümü.</a:t>
            </a:r>
          </a:p>
          <a:p>
            <a:pPr>
              <a:buFont typeface="Wingdings" pitchFamily="2" charset="2"/>
              <a:buChar char="Ø"/>
            </a:pPr>
            <a:r>
              <a:rPr lang="tr-TR" dirty="0"/>
              <a:t>Parkın ekosistemlerini keşfetmek için temalı parkur gezileri.</a:t>
            </a:r>
          </a:p>
          <a:p>
            <a:pPr>
              <a:buFont typeface="Wingdings" pitchFamily="2" charset="2"/>
              <a:buChar char="Ø"/>
            </a:pPr>
            <a:r>
              <a:rPr lang="tr-TR" dirty="0"/>
              <a:t>Parkın yaşam alanlarını eğlenceli bir şekilde öğrenmek için bisiklet turları.</a:t>
            </a:r>
            <a:endParaRPr lang="tr-TR" noProof="0" dirty="0"/>
          </a:p>
        </p:txBody>
      </p:sp>
    </p:spTree>
    <p:extLst>
      <p:ext uri="{BB962C8B-B14F-4D97-AF65-F5344CB8AC3E}">
        <p14:creationId xmlns:p14="http://schemas.microsoft.com/office/powerpoint/2010/main" val="287953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a:bodyPr>
          <a:lstStyle/>
          <a:p>
            <a:pPr algn="ctr"/>
            <a:r>
              <a:rPr lang="tr-TR" b="1" dirty="0"/>
              <a:t>ULUSAL İŞBİRLİĞİ - DOĞA SÖYLEŞLERİ</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tr-TR" dirty="0"/>
              <a:t>Nature </a:t>
            </a:r>
            <a:r>
              <a:rPr lang="tr-TR" dirty="0" err="1"/>
              <a:t>Talks</a:t>
            </a:r>
            <a:r>
              <a:rPr lang="tr-TR" dirty="0"/>
              <a:t>, Romanya'nın her yerinde çevre eğitimi programları sunmaktadır.</a:t>
            </a:r>
          </a:p>
          <a:p>
            <a:pPr>
              <a:buFont typeface="Wingdings" pitchFamily="2" charset="2"/>
              <a:buChar char="Ø"/>
            </a:pPr>
            <a:r>
              <a:rPr lang="tr-TR" dirty="0"/>
              <a:t>Çocuklara hava kirliliğini, atıkların azaltılmasını ve geri dönüşümü öğretmek için modeller, deneyler ve oyunlar kullanır.</a:t>
            </a:r>
          </a:p>
          <a:p>
            <a:pPr>
              <a:buFont typeface="Wingdings" pitchFamily="2" charset="2"/>
              <a:buChar char="Ø"/>
            </a:pPr>
            <a:r>
              <a:rPr lang="tr-TR" dirty="0"/>
              <a:t>Çocukların çevre koruyucuları olmalarını ve ailelerini eğitmelerini sağlar.</a:t>
            </a:r>
            <a:endParaRPr lang="tr-TR" noProof="0"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NATURE TALKS'IN EĞİTİM PROJELERİ</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fontScale="92500" lnSpcReduction="20000"/>
          </a:bodyPr>
          <a:lstStyle/>
          <a:p>
            <a:pPr>
              <a:buFont typeface="Wingdings" pitchFamily="2" charset="2"/>
              <a:buChar char="Ø"/>
            </a:pPr>
            <a:r>
              <a:rPr lang="tr-TR" dirty="0"/>
              <a:t>Çevre Okulu: Okullar için çevre bakımı konusunda ücretsiz interaktif atölye çalışmaları.</a:t>
            </a:r>
          </a:p>
          <a:p>
            <a:pPr>
              <a:buFont typeface="Wingdings" pitchFamily="2" charset="2"/>
              <a:buChar char="Ø"/>
            </a:pPr>
            <a:r>
              <a:rPr lang="tr-TR" dirty="0"/>
              <a:t>  Çevre Dostu Saat: gençler için ücretsiz programlar:</a:t>
            </a:r>
          </a:p>
          <a:p>
            <a:pPr>
              <a:buFont typeface="Wingdings" pitchFamily="2" charset="2"/>
              <a:buChar char="§"/>
            </a:pPr>
            <a:r>
              <a:rPr lang="tr-TR" dirty="0"/>
              <a:t>Hava kirliliği kaynakları, etkileri ve çözümleri.</a:t>
            </a:r>
          </a:p>
          <a:p>
            <a:pPr>
              <a:buFont typeface="Wingdings" pitchFamily="2" charset="2"/>
              <a:buChar char="§"/>
            </a:pPr>
            <a:r>
              <a:rPr lang="tr-TR" dirty="0"/>
              <a:t>Gıda israfını azaltma stratejileri.</a:t>
            </a:r>
          </a:p>
          <a:p>
            <a:pPr>
              <a:buFont typeface="Wingdings" pitchFamily="2" charset="2"/>
              <a:buChar char="§"/>
            </a:pPr>
            <a:r>
              <a:rPr lang="tr-TR" dirty="0"/>
              <a:t>Uygun atık ayırma ve yeniden kullanma teknikleri.</a:t>
            </a:r>
          </a:p>
          <a:p>
            <a:pPr>
              <a:buFont typeface="Wingdings" pitchFamily="2" charset="2"/>
              <a:buChar char="Ø"/>
            </a:pPr>
            <a:r>
              <a:rPr lang="tr-TR" dirty="0"/>
              <a:t>Ormandaki Okul: Ağaç dikme gibi uygulamalı aktiviteler içeren ücretsiz açık hava atölyeleri.</a:t>
            </a:r>
            <a:endParaRPr lang="tr-TR" noProof="0" dirty="0"/>
          </a:p>
        </p:txBody>
      </p:sp>
    </p:spTree>
    <p:extLst>
      <p:ext uri="{BB962C8B-B14F-4D97-AF65-F5344CB8AC3E}">
        <p14:creationId xmlns:p14="http://schemas.microsoft.com/office/powerpoint/2010/main" val="189072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a:t>GENÇLER İÇİN ÇEVRE OKURYAZARLIĞI NEDEN ÖNEMLİDİR?</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tr-TR" dirty="0"/>
              <a:t>İklim değişikliği gibi çevresel zorluklar bilgili ve katılımcı vatandaşlar gerektirir.</a:t>
            </a:r>
          </a:p>
          <a:p>
            <a:pPr>
              <a:buFont typeface="Wingdings" pitchFamily="2" charset="2"/>
              <a:buChar char="Ø"/>
            </a:pPr>
            <a:r>
              <a:rPr lang="tr-TR" dirty="0"/>
              <a:t>Çevre okuryazarlığı gençleri bu zorlukları etkili bir şekilde ele alma konusunda donatır.</a:t>
            </a:r>
            <a:endParaRPr lang="tr-TR" noProof="0" dirty="0"/>
          </a:p>
        </p:txBody>
      </p:sp>
      <p:sp>
        <p:nvSpPr>
          <p:cNvPr id="5" name="Metin Yer Tutucusu 4"/>
          <p:cNvSpPr>
            <a:spLocks noGrp="1"/>
          </p:cNvSpPr>
          <p:nvPr>
            <p:ph type="body" idx="3"/>
          </p:nvPr>
        </p:nvSpPr>
        <p:spPr>
          <a:xfrm>
            <a:off x="6120939" y="1264161"/>
            <a:ext cx="4937760" cy="736282"/>
          </a:xfrm>
        </p:spPr>
        <p:txBody>
          <a:bodyPr>
            <a:normAutofit fontScale="85000" lnSpcReduction="10000"/>
          </a:bodyPr>
          <a:lstStyle/>
          <a:p>
            <a:pPr algn="ctr"/>
            <a:r>
              <a:rPr lang="tr-TR" b="1" dirty="0"/>
              <a:t>ETKİNLİKLER VE OYUNLAR YOLUYLA ÇEVRESEL OKURYAZARLIĞIN OLUŞTURULMASI</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fontScale="85000" lnSpcReduction="10000"/>
          </a:bodyPr>
          <a:lstStyle/>
          <a:p>
            <a:pPr marL="114300" indent="0">
              <a:buNone/>
            </a:pPr>
            <a:r>
              <a:rPr lang="tr-TR" dirty="0"/>
              <a:t>Çevre okuryazarlığı bilgi, beceri, tutum ve eylemleri kapsar. İlgi çekici faaliyetler her bir unsuru ele alır:</a:t>
            </a:r>
          </a:p>
          <a:p>
            <a:pPr>
              <a:buFont typeface="Wingdings" pitchFamily="2" charset="2"/>
              <a:buChar char="Ø"/>
            </a:pPr>
            <a:r>
              <a:rPr lang="tr-TR" dirty="0"/>
              <a:t>Bilgi Tabanı: Ağaç dikme, vatandaş bilimi projeleri ilk elden deneyimler sağlar.</a:t>
            </a:r>
          </a:p>
          <a:p>
            <a:pPr>
              <a:buFont typeface="Wingdings" pitchFamily="2" charset="2"/>
              <a:buChar char="Ø"/>
            </a:pPr>
            <a:r>
              <a:rPr lang="tr-TR" dirty="0"/>
              <a:t>Araştırma Becerileri: Plaj temizliği ve atölye çalışmaları eleştirel düşünmeyi ve problem çözmeyi teşvik eder.</a:t>
            </a:r>
          </a:p>
          <a:p>
            <a:pPr>
              <a:buFont typeface="Wingdings" pitchFamily="2" charset="2"/>
              <a:buChar char="Ø"/>
            </a:pPr>
            <a:r>
              <a:rPr lang="tr-TR" dirty="0"/>
              <a:t>Çevre Yanlısı Tutumlar: "Hayal et..." gibi oyunlar çevreye karşı ilgiyi ve sorumluluğu teşvik eder.</a:t>
            </a:r>
          </a:p>
          <a:p>
            <a:pPr>
              <a:buFont typeface="Wingdings" pitchFamily="2" charset="2"/>
              <a:buChar char="Ø"/>
            </a:pPr>
            <a:r>
              <a:rPr lang="tr-TR" dirty="0"/>
              <a:t>Eylem Odaklı Davranışlar: Tüm faaliyetler çevreyi iyileştirmek için somut eylemlerde bulunmayı içerir.</a:t>
            </a:r>
            <a:endParaRPr lang="tr-TR" noProof="0" dirty="0"/>
          </a:p>
        </p:txBody>
      </p:sp>
      <p:sp>
        <p:nvSpPr>
          <p:cNvPr id="8" name="Başlık 1"/>
          <p:cNvSpPr>
            <a:spLocks noGrp="1"/>
          </p:cNvSpPr>
          <p:nvPr>
            <p:ph type="title"/>
          </p:nvPr>
        </p:nvSpPr>
        <p:spPr>
          <a:xfrm>
            <a:off x="223736" y="603115"/>
            <a:ext cx="6077638" cy="521443"/>
          </a:xfrm>
        </p:spPr>
        <p:txBody>
          <a:bodyPr>
            <a:normAutofit/>
          </a:bodyPr>
          <a:lstStyle/>
          <a:p>
            <a:pPr marL="457200" algn="ctr">
              <a:spcBef>
                <a:spcPts val="1000"/>
              </a:spcBef>
            </a:pPr>
            <a:r>
              <a:rPr lang="tr-TR" sz="1800" dirty="0">
                <a:latin typeface="Times New Roman"/>
              </a:rPr>
              <a:t>GENÇLİK EĞİTİMİNDE MODÜLÜN ÖNEMİ</a:t>
            </a:r>
            <a:endParaRPr lang="tr-TR" sz="1800" noProof="0" dirty="0"/>
          </a:p>
        </p:txBody>
      </p:sp>
    </p:spTree>
    <p:extLst>
      <p:ext uri="{BB962C8B-B14F-4D97-AF65-F5344CB8AC3E}">
        <p14:creationId xmlns:p14="http://schemas.microsoft.com/office/powerpoint/2010/main" val="253105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a:t>ETKİNLİKLER ÖĞRENMEYİ EĞLENCELİ VE ETKİLEŞİMLİ HALE GETİRİR</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lnSpcReduction="10000"/>
          </a:bodyPr>
          <a:lstStyle/>
          <a:p>
            <a:pPr marL="114300" indent="0">
              <a:buNone/>
            </a:pPr>
            <a:r>
              <a:rPr lang="tr-TR" dirty="0"/>
              <a:t>Çeşitli aktiviteler farklı öğrenme stillerine ve yaş gruplarına hitap eder:</a:t>
            </a:r>
          </a:p>
          <a:p>
            <a:pPr>
              <a:buFont typeface="Wingdings" pitchFamily="2" charset="2"/>
              <a:buChar char="Ø"/>
            </a:pPr>
            <a:r>
              <a:rPr lang="tr-TR" dirty="0"/>
              <a:t>Fiziksel Aktiviteler: "Yeşil Güç" hareketi teşvik eder ve öğrencilerin katılımını sağlar.</a:t>
            </a:r>
          </a:p>
          <a:p>
            <a:pPr>
              <a:buFont typeface="Wingdings" pitchFamily="2" charset="2"/>
              <a:buChar char="Ø"/>
            </a:pPr>
            <a:r>
              <a:rPr lang="tr-TR" dirty="0"/>
              <a:t>Yaratıcı Faaliyetler: "Hayal Et..." ve "Eko-Çöpçü Avı" sürdürülebilir bir gelecek için yaratıcılığı ateşliyor.</a:t>
            </a:r>
          </a:p>
          <a:p>
            <a:pPr>
              <a:buFont typeface="Wingdings" pitchFamily="2" charset="2"/>
              <a:buChar char="Ø"/>
            </a:pPr>
            <a:r>
              <a:rPr lang="tr-TR" dirty="0"/>
              <a:t>İşbirlikçi Faaliyetler: Çapraz bulmaca veya çöpçü avı gibi oyunlar ekip çalışmasını teşvik eder.</a:t>
            </a:r>
            <a:endParaRPr lang="tr-TR" noProof="0"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tr-TR" b="1" dirty="0"/>
              <a:t>SÜRDÜRÜLEBİLİR BİR GELECEK İÇİN GENÇLERİ GÜÇLENDİRİYORUZ</a:t>
            </a:r>
            <a:endParaRPr lang="tr-TR" b="1" noProof="0" dirty="0"/>
          </a:p>
        </p:txBody>
      </p:sp>
      <p:sp>
        <p:nvSpPr>
          <p:cNvPr id="6" name="Metin Yer Tutucusu 5"/>
          <p:cNvSpPr>
            <a:spLocks noGrp="1"/>
          </p:cNvSpPr>
          <p:nvPr>
            <p:ph type="body" idx="4"/>
          </p:nvPr>
        </p:nvSpPr>
        <p:spPr>
          <a:xfrm>
            <a:off x="6086902" y="2097424"/>
            <a:ext cx="5527344" cy="3730169"/>
          </a:xfrm>
        </p:spPr>
        <p:txBody>
          <a:bodyPr>
            <a:noAutofit/>
          </a:bodyPr>
          <a:lstStyle/>
          <a:p>
            <a:pPr>
              <a:buFont typeface="Wingdings" pitchFamily="2" charset="2"/>
              <a:buChar char="Ø"/>
            </a:pPr>
            <a:r>
              <a:rPr lang="tr-TR" sz="1600" dirty="0"/>
              <a:t>Çevre okuryazarlığı gençleri çevrenin koruyucusu olma konusunda güçlendirir.</a:t>
            </a:r>
          </a:p>
          <a:p>
            <a:pPr>
              <a:buFont typeface="Wingdings" pitchFamily="2" charset="2"/>
              <a:buChar char="Ø"/>
            </a:pPr>
            <a:r>
              <a:rPr lang="tr-TR" sz="1600" dirty="0"/>
              <a:t>Gençlik eğitiminde çevre okuryazarlığını geliştirmenin faydaları:</a:t>
            </a:r>
          </a:p>
          <a:p>
            <a:pPr>
              <a:buFont typeface="Wingdings" pitchFamily="2" charset="2"/>
              <a:buChar char="Ø"/>
            </a:pPr>
            <a:r>
              <a:rPr lang="tr-TR" sz="1600" dirty="0"/>
              <a:t>Güçlendirilmiş Gençlik: Bilgiye dayalı kararlar almak ve eyleme geçmek için bilgi ve becerilerle donatılmıştır.</a:t>
            </a:r>
          </a:p>
          <a:p>
            <a:pPr>
              <a:buFont typeface="Wingdings" pitchFamily="2" charset="2"/>
              <a:buChar char="Ø"/>
            </a:pPr>
            <a:r>
              <a:rPr lang="tr-TR" sz="1600" dirty="0"/>
              <a:t>İlham Veren Yönetim: Doğayı korumak için bir bağlantı ve sorumluluk duygusu geliştirir.</a:t>
            </a:r>
          </a:p>
          <a:p>
            <a:pPr>
              <a:buFont typeface="Wingdings" pitchFamily="2" charset="2"/>
              <a:buChar char="Ø"/>
            </a:pPr>
            <a:r>
              <a:rPr lang="tr-TR" sz="1600" dirty="0"/>
              <a:t>Sürdürülebilir Bir Gelecek İnşa Etmek: Gençleri çözümler konusunda eğiterek çevreye duyarlı vatandaşlar yetiştirir.</a:t>
            </a:r>
          </a:p>
          <a:p>
            <a:pPr>
              <a:buFont typeface="Wingdings" pitchFamily="2" charset="2"/>
              <a:buChar char="Ø"/>
            </a:pPr>
            <a:r>
              <a:rPr lang="tr-TR" sz="1600" dirty="0"/>
              <a:t>İlgi çekici çevresel faaliyetleri ve oyunları bir araya getirerek gençleri sorumlu hizmetkarlar olmaya ve daha sürdürülebilir bir gelecek yaratmaya teşvik ediyoruz.</a:t>
            </a:r>
            <a:endParaRPr lang="tr-TR" sz="1600" noProof="0" dirty="0"/>
          </a:p>
        </p:txBody>
      </p:sp>
    </p:spTree>
    <p:extLst>
      <p:ext uri="{BB962C8B-B14F-4D97-AF65-F5344CB8AC3E}">
        <p14:creationId xmlns:p14="http://schemas.microsoft.com/office/powerpoint/2010/main" val="307555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a:bodyPr>
          <a:lstStyle/>
          <a:p>
            <a:pPr algn="ctr"/>
            <a:r>
              <a:rPr lang="tr-TR" b="1" dirty="0"/>
              <a:t>İKLİM DEĞİŞİKLİĞİ - ZORLUĞU ANLAMAK</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fontScale="92500" lnSpcReduction="20000"/>
          </a:bodyPr>
          <a:lstStyle/>
          <a:p>
            <a:pPr marL="114300" indent="0">
              <a:buNone/>
            </a:pPr>
            <a:r>
              <a:rPr lang="tr-TR" dirty="0"/>
              <a:t>İklim değişikliğini, sera gazı emisyonlarının yol açtığı, insan kaynaklı bir olgu olarak tanımlayın.</a:t>
            </a:r>
          </a:p>
          <a:p>
            <a:pPr marL="114300" indent="0">
              <a:buNone/>
            </a:pPr>
            <a:r>
              <a:rPr lang="tr-TR" dirty="0"/>
              <a:t>İklim değişikliğine katkıda bulunan insan faaliyetlerini keşfedin:</a:t>
            </a:r>
          </a:p>
          <a:p>
            <a:pPr>
              <a:buFont typeface="Wingdings" pitchFamily="2" charset="2"/>
              <a:buChar char="Ø"/>
            </a:pPr>
            <a:r>
              <a:rPr lang="tr-TR" dirty="0" smtClean="0"/>
              <a:t>Küresel</a:t>
            </a:r>
            <a:r>
              <a:rPr lang="tr-TR" dirty="0"/>
              <a:t>: Enerji için fosil yakıtların yakılması.</a:t>
            </a:r>
          </a:p>
          <a:p>
            <a:pPr>
              <a:buFont typeface="Wingdings" pitchFamily="2" charset="2"/>
              <a:buChar char="Ø"/>
            </a:pPr>
            <a:r>
              <a:rPr lang="tr-TR" dirty="0"/>
              <a:t>Ulusal: Tarım veya kalkınma için ormanların yok edilmesi.</a:t>
            </a:r>
          </a:p>
          <a:p>
            <a:pPr>
              <a:buFont typeface="Wingdings" pitchFamily="2" charset="2"/>
              <a:buChar char="Ø"/>
            </a:pPr>
            <a:r>
              <a:rPr lang="tr-TR" dirty="0"/>
              <a:t>Yerel: Endüstriyel süreçler ve ulaşım emisyonları.</a:t>
            </a:r>
          </a:p>
          <a:p>
            <a:pPr>
              <a:buFont typeface="Wingdings" pitchFamily="2" charset="2"/>
              <a:buChar char="Ø"/>
            </a:pPr>
            <a:r>
              <a:rPr lang="tr-TR" dirty="0"/>
              <a:t>Bireysel: Tüketim tercihleri ve enerji kullanımı.</a:t>
            </a:r>
            <a:endParaRPr lang="tr-TR" noProof="0"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İKLİM DEĞİŞİKLİĞİNİN ETKİLERİ</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a:bodyPr>
          <a:lstStyle/>
          <a:p>
            <a:pPr marL="114300" indent="0">
              <a:buNone/>
            </a:pPr>
            <a:r>
              <a:rPr lang="tr-TR" dirty="0"/>
              <a:t>İklim değişikliğinin küresel ölçekte geniş kapsamlı sonuçlarını analiz edin:</a:t>
            </a:r>
          </a:p>
          <a:p>
            <a:pPr>
              <a:buFont typeface="Wingdings" pitchFamily="2" charset="2"/>
              <a:buChar char="Ø"/>
            </a:pPr>
            <a:r>
              <a:rPr lang="tr-TR" dirty="0"/>
              <a:t>Yükselen deniz seviyeleri kıyı topluluklarını tehdit ediyor.</a:t>
            </a:r>
          </a:p>
          <a:p>
            <a:pPr>
              <a:buFont typeface="Wingdings" pitchFamily="2" charset="2"/>
              <a:buChar char="Ø"/>
            </a:pPr>
            <a:r>
              <a:rPr lang="tr-TR" dirty="0"/>
              <a:t>Aşırı hava olaylarının (sel, kuraklık, sıcak hava dalgaları) sıklığı ve yoğunluğu arttı.</a:t>
            </a:r>
          </a:p>
          <a:p>
            <a:pPr>
              <a:buFont typeface="Wingdings" pitchFamily="2" charset="2"/>
              <a:buChar char="Ø"/>
            </a:pPr>
            <a:r>
              <a:rPr lang="tr-TR" dirty="0" err="1"/>
              <a:t>Biyoçeşitliliği</a:t>
            </a:r>
            <a:r>
              <a:rPr lang="tr-TR" dirty="0"/>
              <a:t> ve gıda güvenliğini etkileyen ekosistemlerdeki bozulmalar.</a:t>
            </a:r>
            <a:endParaRPr lang="tr-TR" noProof="0" dirty="0"/>
          </a:p>
        </p:txBody>
      </p:sp>
      <p:sp>
        <p:nvSpPr>
          <p:cNvPr id="8" name="Başlık 1"/>
          <p:cNvSpPr>
            <a:spLocks noGrp="1"/>
          </p:cNvSpPr>
          <p:nvPr>
            <p:ph type="title"/>
          </p:nvPr>
        </p:nvSpPr>
        <p:spPr>
          <a:xfrm>
            <a:off x="992221" y="856034"/>
            <a:ext cx="4009295" cy="496719"/>
          </a:xfrm>
        </p:spPr>
        <p:txBody>
          <a:bodyPr>
            <a:normAutofit fontScale="90000"/>
          </a:bodyPr>
          <a:lstStyle/>
          <a:p>
            <a:pPr marL="457200" algn="ctr">
              <a:spcBef>
                <a:spcPts val="1000"/>
              </a:spcBef>
            </a:pPr>
            <a:r>
              <a:rPr lang="tr-TR" sz="2000" dirty="0">
                <a:latin typeface="Times New Roman"/>
              </a:rPr>
              <a:t>UYGULAMA FAALİYETLERİ</a:t>
            </a:r>
            <a:endParaRPr lang="tr-TR" sz="1200" noProof="0" dirty="0"/>
          </a:p>
        </p:txBody>
      </p:sp>
    </p:spTree>
    <p:extLst>
      <p:ext uri="{BB962C8B-B14F-4D97-AF65-F5344CB8AC3E}">
        <p14:creationId xmlns:p14="http://schemas.microsoft.com/office/powerpoint/2010/main" val="157284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5111288" cy="736282"/>
          </a:xfrm>
        </p:spPr>
        <p:txBody>
          <a:bodyPr>
            <a:normAutofit/>
          </a:bodyPr>
          <a:lstStyle/>
          <a:p>
            <a:pPr algn="ctr"/>
            <a:r>
              <a:rPr lang="tr-TR" b="1" dirty="0"/>
              <a:t>ÇÖZÜMLER VE UYUM STRATEJİLERİ</a:t>
            </a:r>
            <a:endParaRPr lang="tr-TR" b="1" noProof="0" dirty="0"/>
          </a:p>
        </p:txBody>
      </p:sp>
      <p:sp>
        <p:nvSpPr>
          <p:cNvPr id="4" name="Metin Yer Tutucusu 3"/>
          <p:cNvSpPr>
            <a:spLocks noGrp="1"/>
          </p:cNvSpPr>
          <p:nvPr>
            <p:ph type="body" idx="2"/>
          </p:nvPr>
        </p:nvSpPr>
        <p:spPr>
          <a:xfrm>
            <a:off x="653934" y="2111279"/>
            <a:ext cx="4937760" cy="3378200"/>
          </a:xfrm>
        </p:spPr>
        <p:txBody>
          <a:bodyPr>
            <a:normAutofit fontScale="92500"/>
          </a:bodyPr>
          <a:lstStyle/>
          <a:p>
            <a:pPr marL="114300" indent="0">
              <a:buNone/>
            </a:pPr>
            <a:r>
              <a:rPr lang="tr-TR" dirty="0"/>
              <a:t>İklim değişikliğiyle mücadeleye yönelik stratejileri keşfedin: Azaltma:</a:t>
            </a:r>
          </a:p>
          <a:p>
            <a:pPr>
              <a:buFont typeface="Wingdings" pitchFamily="2" charset="2"/>
              <a:buChar char="Ø"/>
            </a:pPr>
            <a:r>
              <a:rPr lang="tr-TR" dirty="0"/>
              <a:t>Yenilenebilir enerji ve sürdürülebilir uygulamalar yoluyla sera gazı emisyonlarının azaltılması.</a:t>
            </a:r>
          </a:p>
          <a:p>
            <a:pPr>
              <a:buFont typeface="Wingdings" pitchFamily="2" charset="2"/>
              <a:buChar char="Ø"/>
            </a:pPr>
            <a:r>
              <a:rPr lang="tr-TR" dirty="0"/>
              <a:t>Adaptasyon: Değişen iklime hazırlanmak ve uyum sağlamak (örneğin afete hazırlığın iyileştirilmesi).</a:t>
            </a:r>
          </a:p>
          <a:p>
            <a:pPr>
              <a:buFont typeface="Wingdings" pitchFamily="2" charset="2"/>
              <a:buChar char="Ø"/>
            </a:pPr>
            <a:r>
              <a:rPr lang="tr-TR" dirty="0"/>
              <a:t>Bireysel Eylemler: Enerji tüketimini azaltmak, sürdürülebilir alışkanlıkları benimsemek.</a:t>
            </a:r>
            <a:endParaRPr lang="tr-TR" noProof="0"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ÇEVRE EĞİTİMİ VE EYLEM</a:t>
            </a:r>
            <a:endParaRPr lang="tr-TR" b="1" noProof="0" dirty="0"/>
          </a:p>
        </p:txBody>
      </p:sp>
      <p:sp>
        <p:nvSpPr>
          <p:cNvPr id="6" name="Metin Yer Tutucusu 5"/>
          <p:cNvSpPr>
            <a:spLocks noGrp="1"/>
          </p:cNvSpPr>
          <p:nvPr>
            <p:ph type="body" idx="4"/>
          </p:nvPr>
        </p:nvSpPr>
        <p:spPr>
          <a:xfrm>
            <a:off x="6287193" y="2097425"/>
            <a:ext cx="4937760" cy="3378200"/>
          </a:xfrm>
        </p:spPr>
        <p:txBody>
          <a:bodyPr>
            <a:normAutofit fontScale="70000" lnSpcReduction="20000"/>
          </a:bodyPr>
          <a:lstStyle/>
          <a:p>
            <a:pPr marL="114300" indent="0">
              <a:buNone/>
            </a:pPr>
            <a:r>
              <a:rPr lang="tr-TR" dirty="0"/>
              <a:t>Çevrenin (atmosfer, hidrosfer, </a:t>
            </a:r>
            <a:r>
              <a:rPr lang="tr-TR" dirty="0" err="1"/>
              <a:t>jeosfer</a:t>
            </a:r>
            <a:r>
              <a:rPr lang="tr-TR" dirty="0"/>
              <a:t>, biyosfer) birbirine bağlılığını anlayın.</a:t>
            </a:r>
          </a:p>
          <a:p>
            <a:pPr marL="114300" indent="0">
              <a:buNone/>
            </a:pPr>
            <a:r>
              <a:rPr lang="tr-TR" dirty="0"/>
              <a:t>Sağlıklı ekosistemlerin biyolojik çeşitlilik ve insan refahı açısından önemi.</a:t>
            </a:r>
          </a:p>
          <a:p>
            <a:pPr>
              <a:buFont typeface="Wingdings" pitchFamily="2" charset="2"/>
              <a:buChar char="Ø"/>
            </a:pPr>
            <a:r>
              <a:rPr lang="tr-TR" dirty="0"/>
              <a:t>Çevre koruma stratejileri:</a:t>
            </a:r>
          </a:p>
          <a:p>
            <a:pPr>
              <a:buFont typeface="Wingdings" pitchFamily="2" charset="2"/>
              <a:buChar char="Ø"/>
            </a:pPr>
            <a:r>
              <a:rPr lang="tr-TR" dirty="0"/>
              <a:t>Koruma: Korunan alanlar, sürdürülebilir kaynak yönetimi.</a:t>
            </a:r>
          </a:p>
          <a:p>
            <a:pPr>
              <a:buFont typeface="Wingdings" pitchFamily="2" charset="2"/>
              <a:buChar char="Ø"/>
            </a:pPr>
            <a:r>
              <a:rPr lang="tr-TR" dirty="0"/>
              <a:t>Eğitim Faaliyetleri: Vatandaş bilimi projeleri, çevresel tartışmalar, saha gezileri.</a:t>
            </a:r>
          </a:p>
          <a:p>
            <a:pPr>
              <a:buFont typeface="Wingdings" pitchFamily="2" charset="2"/>
              <a:buChar char="Ø"/>
            </a:pPr>
            <a:r>
              <a:rPr lang="tr-TR" dirty="0"/>
              <a:t>Eylem Projeleri: Ağaç dikimi, plaj temizliği, topluluk bahçeleri.</a:t>
            </a:r>
          </a:p>
          <a:p>
            <a:pPr>
              <a:buFont typeface="Wingdings" pitchFamily="2" charset="2"/>
              <a:buChar char="Ø"/>
            </a:pPr>
            <a:r>
              <a:rPr lang="tr-TR" dirty="0"/>
              <a:t>Azalt-Yeniden Kullan-Geri Dönüştürme Girişimleri: Sürdürülebilir tüketim alışkanlıklarının teşvik edilmesi.</a:t>
            </a:r>
          </a:p>
          <a:p>
            <a:pPr marL="114300" indent="0">
              <a:buNone/>
            </a:pPr>
            <a:r>
              <a:rPr lang="tr-TR" dirty="0"/>
              <a:t>Bu stratejileri uygulayarak gelecek nesillerin gezegenin sorumlu hizmetkarları olmalarını sağlayabiliriz.</a:t>
            </a:r>
            <a:endParaRPr lang="tr-TR" noProof="0" dirty="0"/>
          </a:p>
        </p:txBody>
      </p:sp>
    </p:spTree>
    <p:extLst>
      <p:ext uri="{BB962C8B-B14F-4D97-AF65-F5344CB8AC3E}">
        <p14:creationId xmlns:p14="http://schemas.microsoft.com/office/powerpoint/2010/main" val="362695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noProof="0" dirty="0" smtClean="0">
                <a:solidFill>
                  <a:srgbClr val="3F762A"/>
                </a:solidFill>
              </a:rPr>
              <a:t>Videolar</a:t>
            </a:r>
            <a:endParaRPr lang="tr-TR" b="1" noProof="0"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106805" y="4507197"/>
            <a:ext cx="9865844" cy="495753"/>
          </a:xfrm>
          <a:prstGeom prst="rect">
            <a:avLst/>
          </a:prstGeom>
          <a:noFill/>
          <a:ln>
            <a:noFill/>
          </a:ln>
        </p:spPr>
        <p:txBody>
          <a:bodyPr spcFirstLastPara="1" wrap="square" lIns="91425" tIns="45700" rIns="91425" bIns="45700" anchor="b" anchorCtr="0">
            <a:normAutofit fontScale="85000" lnSpcReduction="20000"/>
          </a:bodyPr>
          <a:lstStyle/>
          <a:p>
            <a:pPr lvl="0">
              <a:lnSpc>
                <a:spcPct val="85000"/>
              </a:lnSpc>
              <a:buClr>
                <a:srgbClr val="004B3A"/>
              </a:buClr>
              <a:buSzPts val="3200"/>
            </a:pPr>
            <a:r>
              <a:rPr lang="tr-TR" sz="2400" b="1" dirty="0" smtClean="0">
                <a:solidFill>
                  <a:srgbClr val="004B3A"/>
                </a:solidFill>
              </a:rPr>
              <a:t>Çevre okuryazarlığı/bilgisi ve iklim değişikliği hakkındaki bilginizi geliştirecek videolar</a:t>
            </a:r>
            <a:endParaRPr lang="tr-TR"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sz="6000" dirty="0">
                <a:solidFill>
                  <a:srgbClr val="92D050"/>
                </a:solidFill>
              </a:rPr>
              <a:t>Videoların Konusu</a:t>
            </a:r>
            <a:endParaRPr lang="tr-TR" sz="6000" b="1" noProof="0" dirty="0">
              <a:solidFill>
                <a:srgbClr val="92D050"/>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lvl="0"/>
            <a:r>
              <a:rPr lang="tr-TR" sz="2800" dirty="0" smtClean="0">
                <a:solidFill>
                  <a:srgbClr val="2A4F1C"/>
                </a:solidFill>
              </a:rPr>
              <a:t>Aşağıdaki Videoları izleyin ve Not alın</a:t>
            </a:r>
            <a:endParaRPr lang="tr-TR" sz="2800" b="0" i="0" u="none" strike="noStrike" cap="none" dirty="0">
              <a:solidFill>
                <a:srgbClr val="2A4F1C"/>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dirty="0" smtClean="0">
              <a:solidFill>
                <a:srgbClr val="2A4F1C"/>
              </a:solidFill>
            </a:endParaRPr>
          </a:p>
          <a:p>
            <a:pPr marL="91440" lvl="0" indent="0" algn="l" rtl="0">
              <a:lnSpc>
                <a:spcPct val="90000"/>
              </a:lnSpc>
              <a:spcBef>
                <a:spcPts val="1400"/>
              </a:spcBef>
              <a:spcAft>
                <a:spcPts val="0"/>
              </a:spcAft>
              <a:buSzPts val="2000"/>
              <a:buNone/>
            </a:pPr>
            <a:endParaRPr lang="tr-TR" b="1" noProof="0"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rPr>
              <a:t>https://</a:t>
            </a:r>
            <a:r>
              <a:rPr lang="en-US" b="1" u="sng" dirty="0">
                <a:solidFill>
                  <a:schemeClr val="accent1"/>
                </a:solidFill>
                <a:hlinkClick r:id="rId3"/>
              </a:rPr>
              <a:t>www.youtube.com/user/NASAClimate</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317005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NASA'nın</a:t>
            </a:r>
            <a:r>
              <a:rPr lang="en-US" sz="2400" dirty="0">
                <a:solidFill>
                  <a:srgbClr val="3F762A"/>
                </a:solidFill>
              </a:rPr>
              <a:t> </a:t>
            </a:r>
            <a:r>
              <a:rPr lang="en-US" sz="2400" dirty="0" err="1">
                <a:solidFill>
                  <a:srgbClr val="3F762A"/>
                </a:solidFill>
              </a:rPr>
              <a:t>yayınladığı</a:t>
            </a:r>
            <a:r>
              <a:rPr lang="en-US" sz="2400" dirty="0">
                <a:solidFill>
                  <a:srgbClr val="3F762A"/>
                </a:solidFill>
              </a:rPr>
              <a:t> </a:t>
            </a:r>
            <a:r>
              <a:rPr lang="en-US" sz="2400" dirty="0" err="1">
                <a:solidFill>
                  <a:srgbClr val="3F762A"/>
                </a:solidFill>
              </a:rPr>
              <a:t>videoların</a:t>
            </a:r>
            <a:r>
              <a:rPr lang="en-US" sz="2400" dirty="0">
                <a:solidFill>
                  <a:srgbClr val="3F762A"/>
                </a:solidFill>
              </a:rPr>
              <a:t> </a:t>
            </a:r>
            <a:r>
              <a:rPr lang="en-US" sz="2400" dirty="0" err="1">
                <a:solidFill>
                  <a:srgbClr val="3F762A"/>
                </a:solidFill>
              </a:rPr>
              <a:t>içeriklerini</a:t>
            </a:r>
            <a:r>
              <a:rPr lang="en-US" sz="2400" dirty="0">
                <a:solidFill>
                  <a:srgbClr val="3F762A"/>
                </a:solidFill>
              </a:rPr>
              <a:t> </a:t>
            </a:r>
            <a:r>
              <a:rPr lang="en-US" sz="2400" dirty="0" err="1">
                <a:solidFill>
                  <a:srgbClr val="3F762A"/>
                </a:solidFill>
              </a:rPr>
              <a:t>izlerken</a:t>
            </a:r>
            <a:r>
              <a:rPr lang="en-US" sz="2400" dirty="0">
                <a:solidFill>
                  <a:srgbClr val="3F762A"/>
                </a:solidFill>
              </a:rPr>
              <a:t> </a:t>
            </a:r>
            <a:r>
              <a:rPr lang="en-US" sz="2400" dirty="0" err="1">
                <a:solidFill>
                  <a:srgbClr val="3F762A"/>
                </a:solidFill>
              </a:rPr>
              <a:t>tarih</a:t>
            </a:r>
            <a:r>
              <a:rPr lang="en-US" sz="2400" dirty="0">
                <a:solidFill>
                  <a:srgbClr val="3F762A"/>
                </a:solidFill>
              </a:rPr>
              <a:t> </a:t>
            </a:r>
            <a:r>
              <a:rPr lang="en-US" sz="2400" dirty="0" err="1">
                <a:solidFill>
                  <a:srgbClr val="3F762A"/>
                </a:solidFill>
              </a:rPr>
              <a:t>boyunca</a:t>
            </a:r>
            <a:r>
              <a:rPr lang="en-US" sz="2400" dirty="0">
                <a:solidFill>
                  <a:srgbClr val="3F762A"/>
                </a:solidFill>
              </a:rPr>
              <a:t> </a:t>
            </a:r>
            <a:r>
              <a:rPr lang="en-US" sz="2400" dirty="0" err="1">
                <a:solidFill>
                  <a:srgbClr val="3F762A"/>
                </a:solidFill>
              </a:rPr>
              <a:t>yaşanan</a:t>
            </a:r>
            <a:r>
              <a:rPr lang="en-US" sz="2400" dirty="0">
                <a:solidFill>
                  <a:srgbClr val="3F762A"/>
                </a:solidFill>
              </a:rPr>
              <a:t> </a:t>
            </a:r>
            <a:r>
              <a:rPr lang="en-US" sz="2400" dirty="0" err="1">
                <a:solidFill>
                  <a:srgbClr val="3F762A"/>
                </a:solidFill>
              </a:rPr>
              <a:t>önemli</a:t>
            </a:r>
            <a:r>
              <a:rPr lang="en-US" sz="2400" dirty="0">
                <a:solidFill>
                  <a:srgbClr val="3F762A"/>
                </a:solidFill>
              </a:rPr>
              <a:t> </a:t>
            </a:r>
            <a:r>
              <a:rPr lang="en-US" sz="2400" dirty="0" err="1">
                <a:solidFill>
                  <a:srgbClr val="3F762A"/>
                </a:solidFill>
              </a:rPr>
              <a:t>değişiklikleri</a:t>
            </a:r>
            <a:r>
              <a:rPr lang="en-US" sz="2400" dirty="0">
                <a:solidFill>
                  <a:srgbClr val="3F762A"/>
                </a:solidFill>
              </a:rPr>
              <a:t> not </a:t>
            </a:r>
            <a:r>
              <a:rPr lang="en-US" sz="2400" dirty="0" err="1">
                <a:solidFill>
                  <a:srgbClr val="3F762A"/>
                </a:solidFill>
              </a:rPr>
              <a:t>alın</a:t>
            </a:r>
            <a:r>
              <a:rPr lang="en-US" sz="2400" dirty="0" smtClean="0">
                <a:solidFill>
                  <a:srgbClr val="3F762A"/>
                </a:solidFill>
              </a:rPr>
              <a:t>.</a:t>
            </a:r>
            <a:endParaRPr lang="tr-TR" sz="2400" dirty="0" smtClean="0">
              <a:solidFill>
                <a:srgbClr val="3F762A"/>
              </a:solidFill>
            </a:endParaRPr>
          </a:p>
          <a:p>
            <a:pPr marL="342900" lvl="0" indent="-342900">
              <a:buSzPts val="2400"/>
              <a:buFont typeface="Noto Sans Symbols"/>
              <a:buChar char="✔"/>
            </a:pPr>
            <a:r>
              <a:rPr lang="en-GB" sz="1800" dirty="0" smtClean="0">
                <a:latin typeface="+mn-lt"/>
                <a:hlinkClick r:id="rId4"/>
              </a:rPr>
              <a:t>You can also visit the link for more information about the change</a:t>
            </a:r>
            <a:r>
              <a:rPr lang="tr-TR" sz="1800" dirty="0" smtClean="0">
                <a:latin typeface="+mn-lt"/>
                <a:hlinkClick r:id="rId4"/>
              </a:rPr>
              <a:t>:      </a:t>
            </a:r>
            <a:r>
              <a:rPr lang="en-GB" sz="1600" i="1" dirty="0" smtClean="0">
                <a:hlinkClick r:id="rId4"/>
              </a:rPr>
              <a:t>https</a:t>
            </a:r>
            <a:r>
              <a:rPr lang="en-GB" sz="1600" i="1" dirty="0">
                <a:hlinkClick r:id="rId4"/>
              </a:rPr>
              <a:t>://science.nasa.gov/climate-change/evidence</a:t>
            </a:r>
            <a:r>
              <a:rPr lang="en-GB" sz="2000" i="1" dirty="0" smtClean="0">
                <a:hlinkClick r:id="rId4"/>
              </a:rPr>
              <a:t>/</a:t>
            </a:r>
            <a:r>
              <a:rPr lang="tr-TR" sz="2000" i="1" dirty="0" smtClean="0">
                <a:hlinkClick r:id="rId4"/>
              </a:rPr>
              <a:t>  </a:t>
            </a:r>
            <a:endParaRPr lang="en-GB" sz="2400" i="1" u="none" strike="noStrike" cap="none" dirty="0">
              <a:solidFill>
                <a:srgbClr val="000000"/>
              </a:solidFill>
              <a:sym typeface="Arial"/>
            </a:endParaRPr>
          </a:p>
        </p:txBody>
      </p:sp>
      <p:sp>
        <p:nvSpPr>
          <p:cNvPr id="350" name="Google Shape;350;p47"/>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lvl="0"/>
            <a:r>
              <a:rPr lang="tr-TR" sz="3200" b="1" dirty="0" smtClean="0">
                <a:solidFill>
                  <a:srgbClr val="3F762A"/>
                </a:solidFill>
              </a:rPr>
              <a:t>İklim Değişikliği Sarmalı</a:t>
            </a:r>
            <a:endParaRPr lang="tr-TR" sz="3200" b="1" i="0" u="none" strike="noStrike" cap="none" dirty="0">
              <a:solidFill>
                <a:srgbClr val="3F762A"/>
              </a:solidFill>
              <a:sym typeface="Arial"/>
            </a:endParaRPr>
          </a:p>
        </p:txBody>
      </p:sp>
      <p:pic>
        <p:nvPicPr>
          <p:cNvPr id="2" name="Resim 1"/>
          <p:cNvPicPr>
            <a:picLocks noChangeAspect="1"/>
          </p:cNvPicPr>
          <p:nvPr/>
        </p:nvPicPr>
        <p:blipFill>
          <a:blip r:embed="rId5"/>
          <a:stretch>
            <a:fillRect/>
          </a:stretch>
        </p:blipFill>
        <p:spPr>
          <a:xfrm>
            <a:off x="1647301" y="2124074"/>
            <a:ext cx="4367499" cy="2547487"/>
          </a:xfrm>
          <a:prstGeom prst="rect">
            <a:avLst/>
          </a:prstGeom>
        </p:spPr>
      </p:pic>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tr-TR" sz="1100" b="1" dirty="0" smtClean="0"/>
              <a:t>İklim Değişikliği: NASA İklim Değişikliğinin Kanıtları (4:23 dakika) (https://www.youtube.com/user/NASAClimate) İnsan kaynaklı iklim değişikliğine ilişkin bilimsel kanıtlara açık ve kısa bir genel bakış sunar.</a:t>
            </a:r>
            <a:endParaRPr lang="tr-TR"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smtClean="0">
              <a:solidFill>
                <a:srgbClr val="2A4F1C"/>
              </a:solidFill>
            </a:endParaRPr>
          </a:p>
          <a:p>
            <a:pPr marL="91440" lvl="0" indent="0" algn="l" rtl="0">
              <a:lnSpc>
                <a:spcPct val="90000"/>
              </a:lnSpc>
              <a:spcBef>
                <a:spcPts val="1400"/>
              </a:spcBef>
              <a:spcAft>
                <a:spcPts val="0"/>
              </a:spcAft>
              <a:buSzPts val="2000"/>
              <a:buNone/>
            </a:pPr>
            <a:endParaRPr lang="tr-TR" b="1" noProof="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rPr>
              <a:t>https://</a:t>
            </a:r>
            <a:r>
              <a:rPr lang="en-US" b="1" u="sng" dirty="0">
                <a:solidFill>
                  <a:schemeClr val="accent1"/>
                </a:solidFill>
                <a:hlinkClick r:id="rId3"/>
              </a:rPr>
              <a:t>www.youtube.com/watch?v=u023hvH9OJk</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1938952"/>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bu</a:t>
            </a:r>
            <a:r>
              <a:rPr lang="en-US" sz="2400" dirty="0">
                <a:solidFill>
                  <a:srgbClr val="3F762A"/>
                </a:solidFill>
              </a:rPr>
              <a:t> </a:t>
            </a:r>
            <a:r>
              <a:rPr lang="en-US" sz="2400" dirty="0" err="1">
                <a:solidFill>
                  <a:srgbClr val="3F762A"/>
                </a:solidFill>
              </a:rPr>
              <a:t>videonun</a:t>
            </a:r>
            <a:r>
              <a:rPr lang="en-US" sz="2400" dirty="0">
                <a:solidFill>
                  <a:srgbClr val="3F762A"/>
                </a:solidFill>
              </a:rPr>
              <a:t> </a:t>
            </a:r>
            <a:r>
              <a:rPr lang="en-US" sz="2400" dirty="0" err="1">
                <a:solidFill>
                  <a:srgbClr val="3F762A"/>
                </a:solidFill>
              </a:rPr>
              <a:t>içeriğini</a:t>
            </a:r>
            <a:r>
              <a:rPr lang="en-US" sz="2400" dirty="0">
                <a:solidFill>
                  <a:srgbClr val="3F762A"/>
                </a:solidFill>
              </a:rPr>
              <a:t> </a:t>
            </a:r>
            <a:r>
              <a:rPr lang="en-US" sz="2400" dirty="0" err="1">
                <a:solidFill>
                  <a:srgbClr val="3F762A"/>
                </a:solidFill>
              </a:rPr>
              <a:t>izlerken</a:t>
            </a:r>
            <a:r>
              <a:rPr lang="en-US" sz="2400" dirty="0">
                <a:solidFill>
                  <a:srgbClr val="3F762A"/>
                </a:solidFill>
              </a:rPr>
              <a:t> </a:t>
            </a:r>
            <a:r>
              <a:rPr lang="en-US" sz="2400" dirty="0" err="1">
                <a:solidFill>
                  <a:srgbClr val="3F762A"/>
                </a:solidFill>
              </a:rPr>
              <a:t>katılımcılar</a:t>
            </a:r>
            <a:r>
              <a:rPr lang="en-US" sz="2400" dirty="0">
                <a:solidFill>
                  <a:srgbClr val="3F762A"/>
                </a:solidFill>
              </a:rPr>
              <a:t> </a:t>
            </a:r>
            <a:r>
              <a:rPr lang="en-US" sz="2400" dirty="0" err="1">
                <a:solidFill>
                  <a:srgbClr val="3F762A"/>
                </a:solidFill>
              </a:rPr>
              <a:t>tarafından</a:t>
            </a:r>
            <a:r>
              <a:rPr lang="en-US" sz="2400" dirty="0">
                <a:solidFill>
                  <a:srgbClr val="3F762A"/>
                </a:solidFill>
              </a:rPr>
              <a:t> </a:t>
            </a:r>
            <a:r>
              <a:rPr lang="en-US" sz="2400" dirty="0" err="1">
                <a:solidFill>
                  <a:srgbClr val="3F762A"/>
                </a:solidFill>
              </a:rPr>
              <a:t>sorulan</a:t>
            </a:r>
            <a:r>
              <a:rPr lang="en-US" sz="2400" dirty="0">
                <a:solidFill>
                  <a:srgbClr val="3F762A"/>
                </a:solidFill>
              </a:rPr>
              <a:t> </a:t>
            </a:r>
            <a:r>
              <a:rPr lang="en-US" sz="2400" dirty="0" err="1">
                <a:solidFill>
                  <a:srgbClr val="3F762A"/>
                </a:solidFill>
              </a:rPr>
              <a:t>soruların</a:t>
            </a:r>
            <a:r>
              <a:rPr lang="en-US" sz="2400" dirty="0">
                <a:solidFill>
                  <a:srgbClr val="3F762A"/>
                </a:solidFill>
              </a:rPr>
              <a:t> </a:t>
            </a:r>
            <a:r>
              <a:rPr lang="en-US" sz="2400" dirty="0" err="1">
                <a:solidFill>
                  <a:srgbClr val="3F762A"/>
                </a:solidFill>
              </a:rPr>
              <a:t>yanıtlarını</a:t>
            </a:r>
            <a:r>
              <a:rPr lang="en-US" sz="2400" dirty="0">
                <a:solidFill>
                  <a:srgbClr val="3F762A"/>
                </a:solidFill>
              </a:rPr>
              <a:t> </a:t>
            </a:r>
            <a:r>
              <a:rPr lang="en-US" sz="2400" dirty="0" err="1">
                <a:solidFill>
                  <a:srgbClr val="3F762A"/>
                </a:solidFill>
              </a:rPr>
              <a:t>bulmaya</a:t>
            </a:r>
            <a:r>
              <a:rPr lang="en-US" sz="2400" dirty="0">
                <a:solidFill>
                  <a:srgbClr val="3F762A"/>
                </a:solidFill>
              </a:rPr>
              <a:t> </a:t>
            </a:r>
            <a:r>
              <a:rPr lang="en-US" sz="2400" dirty="0" err="1">
                <a:solidFill>
                  <a:srgbClr val="3F762A"/>
                </a:solidFill>
              </a:rPr>
              <a:t>çalışın</a:t>
            </a:r>
            <a:r>
              <a:rPr lang="en-US" sz="2400" dirty="0">
                <a:solidFill>
                  <a:srgbClr val="3F762A"/>
                </a:solidFill>
              </a:rPr>
              <a:t>.</a:t>
            </a:r>
            <a:endParaRPr lang="en-GB" sz="2400" i="1" u="none" strike="noStrike" cap="none" dirty="0">
              <a:solidFill>
                <a:srgbClr val="000000"/>
              </a:solidFill>
              <a:sym typeface="Arial"/>
            </a:endParaRPr>
          </a:p>
        </p:txBody>
      </p:sp>
      <p:sp>
        <p:nvSpPr>
          <p:cNvPr id="350" name="Google Shape;350;p47"/>
          <p:cNvSpPr txBox="1"/>
          <p:nvPr/>
        </p:nvSpPr>
        <p:spPr>
          <a:xfrm>
            <a:off x="358237" y="523722"/>
            <a:ext cx="9033413" cy="954067"/>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3F762A"/>
                </a:solidFill>
              </a:rPr>
              <a:t>Altıncı</a:t>
            </a:r>
            <a:r>
              <a:rPr lang="en-US" sz="2800" b="1" dirty="0">
                <a:solidFill>
                  <a:srgbClr val="3F762A"/>
                </a:solidFill>
              </a:rPr>
              <a:t> </a:t>
            </a:r>
            <a:r>
              <a:rPr lang="en-US" sz="2800" b="1" dirty="0" err="1">
                <a:solidFill>
                  <a:srgbClr val="3F762A"/>
                </a:solidFill>
              </a:rPr>
              <a:t>Yok</a:t>
            </a:r>
            <a:r>
              <a:rPr lang="en-US" sz="2800" b="1" dirty="0">
                <a:solidFill>
                  <a:srgbClr val="3F762A"/>
                </a:solidFill>
              </a:rPr>
              <a:t> </a:t>
            </a:r>
            <a:r>
              <a:rPr lang="en-US" sz="2800" b="1" dirty="0" err="1">
                <a:solidFill>
                  <a:srgbClr val="3F762A"/>
                </a:solidFill>
              </a:rPr>
              <a:t>Oluş</a:t>
            </a:r>
            <a:r>
              <a:rPr lang="en-US" sz="2800" b="1" dirty="0">
                <a:solidFill>
                  <a:srgbClr val="3F762A"/>
                </a:solidFill>
              </a:rPr>
              <a:t>: </a:t>
            </a:r>
            <a:r>
              <a:rPr lang="en-US" sz="2800" b="1" dirty="0" err="1">
                <a:solidFill>
                  <a:srgbClr val="3F762A"/>
                </a:solidFill>
              </a:rPr>
              <a:t>Doğal</a:t>
            </a:r>
            <a:r>
              <a:rPr lang="en-US" sz="2800" b="1" dirty="0">
                <a:solidFill>
                  <a:srgbClr val="3F762A"/>
                </a:solidFill>
              </a:rPr>
              <a:t> </a:t>
            </a:r>
            <a:r>
              <a:rPr lang="en-US" sz="2800" b="1" dirty="0" err="1">
                <a:solidFill>
                  <a:srgbClr val="3F762A"/>
                </a:solidFill>
              </a:rPr>
              <a:t>Olmayan</a:t>
            </a:r>
            <a:r>
              <a:rPr lang="en-US" sz="2800" b="1" dirty="0">
                <a:solidFill>
                  <a:srgbClr val="3F762A"/>
                </a:solidFill>
              </a:rPr>
              <a:t> </a:t>
            </a:r>
            <a:r>
              <a:rPr lang="en-US" sz="2800" b="1" dirty="0" err="1">
                <a:solidFill>
                  <a:srgbClr val="3F762A"/>
                </a:solidFill>
              </a:rPr>
              <a:t>Bir</a:t>
            </a:r>
            <a:r>
              <a:rPr lang="en-US" sz="2800" b="1" dirty="0">
                <a:solidFill>
                  <a:srgbClr val="3F762A"/>
                </a:solidFill>
              </a:rPr>
              <a:t> </a:t>
            </a:r>
            <a:r>
              <a:rPr lang="en-US" sz="2800" b="1" dirty="0" err="1">
                <a:solidFill>
                  <a:srgbClr val="3F762A"/>
                </a:solidFill>
              </a:rPr>
              <a:t>Tarih</a:t>
            </a:r>
            <a:r>
              <a:rPr lang="en-US" sz="2800" b="1" dirty="0">
                <a:solidFill>
                  <a:srgbClr val="3F762A"/>
                </a:solidFill>
              </a:rPr>
              <a:t>, Elizabeth </a:t>
            </a:r>
            <a:r>
              <a:rPr lang="en-US" sz="2800" b="1" dirty="0" err="1">
                <a:solidFill>
                  <a:srgbClr val="3F762A"/>
                </a:solidFill>
              </a:rPr>
              <a:t>Kolbert</a:t>
            </a:r>
            <a:r>
              <a:rPr lang="en-US" sz="2800" b="1" dirty="0">
                <a:solidFill>
                  <a:srgbClr val="3F762A"/>
                </a:solidFill>
              </a:rPr>
              <a:t> </a:t>
            </a:r>
            <a:r>
              <a:rPr lang="en-US" sz="2800" b="1" dirty="0" err="1">
                <a:solidFill>
                  <a:srgbClr val="3F762A"/>
                </a:solidFill>
              </a:rPr>
              <a:t>ile</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tr-TR" sz="1100" b="1" dirty="0" smtClean="0"/>
              <a:t>Altıncı Yok Oluş - PBS NOVA (52:44 dakika) (https://www.youtube.com/watch?v=u023hvH9OJk) (İklim değişikliğinin etkileriyle ilgili alıntıları düşünün) Mevcut kitlesel yok oluş olayını ve bunun insan faaliyetleriyle bağlantısını araştırıyor .</a:t>
            </a:r>
            <a:endParaRPr lang="tr-TR" sz="1100" dirty="0"/>
          </a:p>
        </p:txBody>
      </p:sp>
      <p:pic>
        <p:nvPicPr>
          <p:cNvPr id="4" name="Resim 3"/>
          <p:cNvPicPr>
            <a:picLocks noChangeAspect="1"/>
          </p:cNvPicPr>
          <p:nvPr/>
        </p:nvPicPr>
        <p:blipFill>
          <a:blip r:embed="rId4"/>
          <a:stretch>
            <a:fillRect/>
          </a:stretch>
        </p:blipFill>
        <p:spPr>
          <a:xfrm>
            <a:off x="1681161" y="2166936"/>
            <a:ext cx="4103491" cy="2366963"/>
          </a:xfrm>
          <a:prstGeom prst="rect">
            <a:avLst/>
          </a:prstGeom>
        </p:spPr>
      </p:pic>
    </p:spTree>
    <p:extLst>
      <p:ext uri="{BB962C8B-B14F-4D97-AF65-F5344CB8AC3E}">
        <p14:creationId xmlns:p14="http://schemas.microsoft.com/office/powerpoint/2010/main" val="170399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fontScale="90000"/>
          </a:bodyPr>
          <a:lstStyle/>
          <a:p>
            <a:pPr algn="ctr"/>
            <a:r>
              <a:rPr lang="tr-TR" dirty="0">
                <a:latin typeface="Bookman Old Style" pitchFamily="18" charset="0"/>
              </a:rPr>
              <a:t>Çevre Okuryazarlığı - Sürdürülebilir </a:t>
            </a:r>
            <a:r>
              <a:rPr lang="tr-TR" dirty="0" smtClean="0">
                <a:latin typeface="Bookman Old Style" pitchFamily="18" charset="0"/>
              </a:rPr>
              <a:t>Geleceğin </a:t>
            </a:r>
            <a:r>
              <a:rPr lang="tr-TR" dirty="0">
                <a:latin typeface="Bookman Old Style" pitchFamily="18" charset="0"/>
              </a:rPr>
              <a:t>Anahtarı</a:t>
            </a:r>
            <a:endParaRPr lang="tr-TR" noProof="0" dirty="0">
              <a:latin typeface="Bookman Old Style" pitchFamily="18" charset="0"/>
            </a:endParaRPr>
          </a:p>
        </p:txBody>
      </p:sp>
      <p:sp>
        <p:nvSpPr>
          <p:cNvPr id="3" name="Metin Yer Tutucusu 2"/>
          <p:cNvSpPr>
            <a:spLocks noGrp="1"/>
          </p:cNvSpPr>
          <p:nvPr>
            <p:ph type="body" idx="1"/>
          </p:nvPr>
        </p:nvSpPr>
        <p:spPr>
          <a:xfrm>
            <a:off x="716279" y="1169843"/>
            <a:ext cx="9958648" cy="4594476"/>
          </a:xfrm>
        </p:spPr>
        <p:txBody>
          <a:bodyPr>
            <a:normAutofit fontScale="85000" lnSpcReduction="10000"/>
          </a:bodyPr>
          <a:lstStyle/>
          <a:p>
            <a:pPr marL="114300" indent="0">
              <a:buNone/>
            </a:pPr>
            <a:r>
              <a:rPr lang="tr-TR" b="1" dirty="0"/>
              <a:t>Çevre eğitimi (EE), </a:t>
            </a:r>
            <a:r>
              <a:rPr lang="tr-TR" dirty="0"/>
              <a:t>çevresel değerlerin tanınmasını teşvik eden ve temel ekolojik kavramları açıklığa kavuşturan bir süreç olarak kavramsallaştırılabilir. Bu süreç, bireylerin insanlar, farklı kültürler ve onları çevreleyen biyolojik ve fiziksel çevreler arasındaki karmaşık ilişkileri anlaması ve takdir etmesi için gerekli beceri ve tutumları geliştirmeyi amaçlamaktadır (</a:t>
            </a:r>
            <a:r>
              <a:rPr lang="tr-TR" dirty="0" err="1"/>
              <a:t>Hungerford</a:t>
            </a:r>
            <a:r>
              <a:rPr lang="tr-TR" dirty="0"/>
              <a:t>, </a:t>
            </a:r>
            <a:r>
              <a:rPr lang="tr-TR" dirty="0" err="1"/>
              <a:t>Peyton</a:t>
            </a:r>
            <a:r>
              <a:rPr lang="tr-TR" dirty="0"/>
              <a:t> ve </a:t>
            </a:r>
            <a:r>
              <a:rPr lang="tr-TR" dirty="0" err="1"/>
              <a:t>Wilke</a:t>
            </a:r>
            <a:r>
              <a:rPr lang="tr-TR" dirty="0"/>
              <a:t>, 1980).</a:t>
            </a:r>
          </a:p>
          <a:p>
            <a:pPr marL="114300" indent="0">
              <a:buNone/>
            </a:pPr>
            <a:r>
              <a:rPr lang="tr-TR" b="1" dirty="0" err="1"/>
              <a:t>Hungerford</a:t>
            </a:r>
            <a:r>
              <a:rPr lang="tr-TR" b="1" dirty="0"/>
              <a:t> ve </a:t>
            </a:r>
            <a:r>
              <a:rPr lang="tr-TR" b="1" dirty="0" err="1"/>
              <a:t>Peyton</a:t>
            </a:r>
            <a:r>
              <a:rPr lang="tr-TR" b="1" dirty="0"/>
              <a:t> </a:t>
            </a:r>
            <a:r>
              <a:rPr lang="tr-TR" dirty="0"/>
              <a:t>(1976) salt bilgi edinmenin ötesine geçerek çevre okuryazarlığını çok yönlü bir yetenek olarak tanımlamaktadır. Bireylerin ekolojik ilkeler konusunda güçlü bir temele sahip olmasını ve insanların çevre üzerindeki etkisini anlamasını gerektirir. Ancak çevre okuryazarlığı bununla bitmiyor. Aynı zamanda çevresel kaygıları çeşitli hedef kitlelere etkili bir şekilde iletme ve en önemlisi, bu sorunlara yönelik çözümlerin geliştirilmesine ve uygulanmasına aktif olarak katılma yeteneğini de kapsar. Bu sadece bilgiyi değil aynı zamanda bu bilgiyi eylem stratejilerine dönüştürecek becerileri de gerektirir.</a:t>
            </a:r>
          </a:p>
          <a:p>
            <a:pPr marL="114300" indent="0">
              <a:buNone/>
            </a:pPr>
            <a:r>
              <a:rPr lang="tr-TR" dirty="0"/>
              <a:t>Çevre okuryazarlığı bireyleri çevresel zorlukları anlama ve ele alma konusunda donatır. Temel unsurlar şunları içerir:</a:t>
            </a:r>
            <a:endParaRPr lang="tr-TR" noProof="0" dirty="0" smtClean="0"/>
          </a:p>
          <a:p>
            <a:pPr>
              <a:buFont typeface="Wingdings" pitchFamily="2" charset="2"/>
              <a:buChar char="Ø"/>
            </a:pPr>
            <a:r>
              <a:rPr lang="tr-TR" dirty="0"/>
              <a:t>Bilgi tabanı: Ekolojik süreçlere ve insan etkisine ilişkin bilimsel anlayış.</a:t>
            </a:r>
          </a:p>
          <a:p>
            <a:pPr>
              <a:buFont typeface="Wingdings" pitchFamily="2" charset="2"/>
              <a:buChar char="Ø"/>
            </a:pPr>
            <a:r>
              <a:rPr lang="tr-TR" dirty="0"/>
              <a:t>Araştırma becerileri: Çevre sorunları için eleştirel düşünme ve problem çözme.</a:t>
            </a:r>
          </a:p>
          <a:p>
            <a:pPr>
              <a:buFont typeface="Wingdings" pitchFamily="2" charset="2"/>
              <a:buChar char="Ø"/>
            </a:pPr>
            <a:r>
              <a:rPr lang="tr-TR" dirty="0"/>
              <a:t>Çevre yanlısı tutumlar: Çevreye yönelik özen, saygı ve sorumluluk.</a:t>
            </a:r>
          </a:p>
          <a:p>
            <a:pPr>
              <a:buFont typeface="Wingdings" pitchFamily="2" charset="2"/>
              <a:buChar char="Ø"/>
            </a:pPr>
            <a:r>
              <a:rPr lang="tr-TR" dirty="0"/>
              <a:t>Eylem odaklı davranışlar: İnsan etkisini en aza indirmek için somut eylemlerde bulunmak.</a:t>
            </a:r>
            <a:endParaRPr lang="tr-TR" noProof="0" dirty="0"/>
          </a:p>
        </p:txBody>
      </p:sp>
    </p:spTree>
    <p:extLst>
      <p:ext uri="{BB962C8B-B14F-4D97-AF65-F5344CB8AC3E}">
        <p14:creationId xmlns:p14="http://schemas.microsoft.com/office/powerpoint/2010/main" val="1616782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dirty="0" smtClean="0">
              <a:solidFill>
                <a:srgbClr val="2A4F1C"/>
              </a:solidFill>
            </a:endParaRPr>
          </a:p>
          <a:p>
            <a:pPr marL="91440" lvl="0" indent="0" algn="l" rtl="0">
              <a:lnSpc>
                <a:spcPct val="90000"/>
              </a:lnSpc>
              <a:spcBef>
                <a:spcPts val="1400"/>
              </a:spcBef>
              <a:spcAft>
                <a:spcPts val="0"/>
              </a:spcAft>
              <a:buSzPts val="2000"/>
              <a:buNone/>
            </a:pPr>
            <a:endParaRPr lang="tr-TR" b="1" noProof="0"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7" name="Google Shape;347;p47"/>
          <p:cNvSpPr txBox="1"/>
          <p:nvPr/>
        </p:nvSpPr>
        <p:spPr>
          <a:xfrm>
            <a:off x="1623157" y="4818858"/>
            <a:ext cx="4613148" cy="480091"/>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hlinkClick r:id="rId3"/>
              </a:rPr>
              <a:t>https://www.youtube.com/playlist?list=PL71qiWRg4XP-SddW_09RJIiyyN0sYmj-h</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2308284"/>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dirty="0">
                <a:solidFill>
                  <a:srgbClr val="3F762A"/>
                </a:solidFill>
              </a:rPr>
              <a:t>Bu 23 </a:t>
            </a:r>
            <a:r>
              <a:rPr lang="en-US" sz="2400" dirty="0" err="1">
                <a:solidFill>
                  <a:srgbClr val="3F762A"/>
                </a:solidFill>
              </a:rPr>
              <a:t>videonun</a:t>
            </a:r>
            <a:r>
              <a:rPr lang="en-US" sz="2400" dirty="0">
                <a:solidFill>
                  <a:srgbClr val="3F762A"/>
                </a:solidFill>
              </a:rPr>
              <a:t> </a:t>
            </a:r>
            <a:r>
              <a:rPr lang="en-US" sz="2400" dirty="0" err="1">
                <a:solidFill>
                  <a:srgbClr val="3F762A"/>
                </a:solidFill>
              </a:rPr>
              <a:t>içeriğini</a:t>
            </a:r>
            <a:r>
              <a:rPr lang="en-US" sz="2400" dirty="0">
                <a:solidFill>
                  <a:srgbClr val="3F762A"/>
                </a:solidFill>
              </a:rPr>
              <a:t> </a:t>
            </a:r>
            <a:r>
              <a:rPr lang="en-US" sz="2400" dirty="0" err="1">
                <a:solidFill>
                  <a:srgbClr val="3F762A"/>
                </a:solidFill>
              </a:rPr>
              <a:t>izlerken</a:t>
            </a:r>
            <a:r>
              <a:rPr lang="en-US" sz="2400" dirty="0">
                <a:solidFill>
                  <a:srgbClr val="3F762A"/>
                </a:solidFill>
              </a:rPr>
              <a:t> </a:t>
            </a:r>
            <a:r>
              <a:rPr lang="en-US" sz="2400" dirty="0" err="1">
                <a:solidFill>
                  <a:srgbClr val="3F762A"/>
                </a:solidFill>
              </a:rPr>
              <a:t>cümlelerinizle</a:t>
            </a:r>
            <a:r>
              <a:rPr lang="en-US" sz="2400" dirty="0">
                <a:solidFill>
                  <a:srgbClr val="3F762A"/>
                </a:solidFill>
              </a:rPr>
              <a:t> </a:t>
            </a:r>
            <a:r>
              <a:rPr lang="en-US" sz="2400" dirty="0" err="1">
                <a:solidFill>
                  <a:srgbClr val="3F762A"/>
                </a:solidFill>
              </a:rPr>
              <a:t>notlar</a:t>
            </a:r>
            <a:r>
              <a:rPr lang="en-US" sz="2400" dirty="0">
                <a:solidFill>
                  <a:srgbClr val="3F762A"/>
                </a:solidFill>
              </a:rPr>
              <a:t> </a:t>
            </a:r>
            <a:r>
              <a:rPr lang="en-US" sz="2400" dirty="0" err="1">
                <a:solidFill>
                  <a:srgbClr val="3F762A"/>
                </a:solidFill>
              </a:rPr>
              <a:t>alabilir</a:t>
            </a:r>
            <a:r>
              <a:rPr lang="en-US" sz="2400" dirty="0">
                <a:solidFill>
                  <a:srgbClr val="3F762A"/>
                </a:solidFill>
              </a:rPr>
              <a:t> </a:t>
            </a:r>
            <a:r>
              <a:rPr lang="en-US" sz="2400" dirty="0" err="1">
                <a:solidFill>
                  <a:srgbClr val="3F762A"/>
                </a:solidFill>
              </a:rPr>
              <a:t>ve</a:t>
            </a:r>
            <a:r>
              <a:rPr lang="en-US" sz="2400" dirty="0">
                <a:solidFill>
                  <a:srgbClr val="3F762A"/>
                </a:solidFill>
              </a:rPr>
              <a:t> </a:t>
            </a:r>
            <a:r>
              <a:rPr lang="en-US" sz="2400" dirty="0" err="1">
                <a:solidFill>
                  <a:srgbClr val="3F762A"/>
                </a:solidFill>
              </a:rPr>
              <a:t>ardından</a:t>
            </a:r>
            <a:r>
              <a:rPr lang="en-US" sz="2400" dirty="0">
                <a:solidFill>
                  <a:srgbClr val="3F762A"/>
                </a:solidFill>
              </a:rPr>
              <a:t> </a:t>
            </a:r>
            <a:r>
              <a:rPr lang="en-US" sz="2400" dirty="0" err="1">
                <a:solidFill>
                  <a:srgbClr val="3F762A"/>
                </a:solidFill>
              </a:rPr>
              <a:t>başlıklarla</a:t>
            </a:r>
            <a:r>
              <a:rPr lang="en-US" sz="2400" dirty="0">
                <a:solidFill>
                  <a:srgbClr val="3F762A"/>
                </a:solidFill>
              </a:rPr>
              <a:t> </a:t>
            </a:r>
            <a:r>
              <a:rPr lang="en-US" sz="2400" dirty="0" err="1">
                <a:solidFill>
                  <a:srgbClr val="3F762A"/>
                </a:solidFill>
              </a:rPr>
              <a:t>ilgili</a:t>
            </a:r>
            <a:r>
              <a:rPr lang="en-US" sz="2400" dirty="0">
                <a:solidFill>
                  <a:srgbClr val="3F762A"/>
                </a:solidFill>
              </a:rPr>
              <a:t> </a:t>
            </a:r>
            <a:r>
              <a:rPr lang="en-US" sz="2400" dirty="0" err="1">
                <a:solidFill>
                  <a:srgbClr val="3F762A"/>
                </a:solidFill>
              </a:rPr>
              <a:t>kısa</a:t>
            </a:r>
            <a:r>
              <a:rPr lang="en-US" sz="2400" dirty="0">
                <a:solidFill>
                  <a:srgbClr val="3F762A"/>
                </a:solidFill>
              </a:rPr>
              <a:t> </a:t>
            </a:r>
            <a:r>
              <a:rPr lang="en-US" sz="2400" dirty="0" err="1">
                <a:solidFill>
                  <a:srgbClr val="3F762A"/>
                </a:solidFill>
              </a:rPr>
              <a:t>bir</a:t>
            </a:r>
            <a:r>
              <a:rPr lang="en-US" sz="2400" dirty="0">
                <a:solidFill>
                  <a:srgbClr val="3F762A"/>
                </a:solidFill>
              </a:rPr>
              <a:t> </a:t>
            </a:r>
            <a:r>
              <a:rPr lang="en-US" sz="2400" dirty="0" err="1">
                <a:solidFill>
                  <a:srgbClr val="3F762A"/>
                </a:solidFill>
              </a:rPr>
              <a:t>sunum</a:t>
            </a:r>
            <a:r>
              <a:rPr lang="en-US" sz="2400" dirty="0">
                <a:solidFill>
                  <a:srgbClr val="3F762A"/>
                </a:solidFill>
              </a:rPr>
              <a:t> </a:t>
            </a:r>
            <a:r>
              <a:rPr lang="en-US" sz="2400" dirty="0" err="1">
                <a:solidFill>
                  <a:srgbClr val="3F762A"/>
                </a:solidFill>
              </a:rPr>
              <a:t>hazırlayabilirsiniz</a:t>
            </a:r>
            <a:r>
              <a:rPr lang="en-US" sz="2400" dirty="0">
                <a:solidFill>
                  <a:srgbClr val="3F762A"/>
                </a:solidFill>
              </a:rPr>
              <a:t>.</a:t>
            </a:r>
            <a:endParaRPr lang="en-GB" sz="2400" i="1" u="none" strike="noStrike" cap="none" dirty="0">
              <a:solidFill>
                <a:srgbClr val="000000"/>
              </a:solidFill>
              <a:sym typeface="Arial"/>
            </a:endParaRPr>
          </a:p>
        </p:txBody>
      </p:sp>
      <p:sp>
        <p:nvSpPr>
          <p:cNvPr id="350" name="Google Shape;350;p47"/>
          <p:cNvSpPr txBox="1"/>
          <p:nvPr/>
        </p:nvSpPr>
        <p:spPr>
          <a:xfrm>
            <a:off x="358237" y="523722"/>
            <a:ext cx="9033413"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3F762A"/>
                </a:solidFill>
              </a:rPr>
              <a:t>İklim</a:t>
            </a:r>
            <a:r>
              <a:rPr lang="en-US" sz="2800" b="1" dirty="0">
                <a:solidFill>
                  <a:srgbClr val="3F762A"/>
                </a:solidFill>
              </a:rPr>
              <a:t> </a:t>
            </a:r>
            <a:r>
              <a:rPr lang="en-US" sz="2800" b="1" dirty="0" err="1">
                <a:solidFill>
                  <a:srgbClr val="3F762A"/>
                </a:solidFill>
              </a:rPr>
              <a:t>krizini</a:t>
            </a:r>
            <a:r>
              <a:rPr lang="en-US" sz="2800" b="1" dirty="0">
                <a:solidFill>
                  <a:srgbClr val="3F762A"/>
                </a:solidFill>
              </a:rPr>
              <a:t> </a:t>
            </a:r>
            <a:r>
              <a:rPr lang="en-US" sz="2800" b="1" dirty="0" err="1">
                <a:solidFill>
                  <a:srgbClr val="3F762A"/>
                </a:solidFill>
              </a:rPr>
              <a:t>neden</a:t>
            </a:r>
            <a:r>
              <a:rPr lang="en-US" sz="2800" b="1" dirty="0">
                <a:solidFill>
                  <a:srgbClr val="3F762A"/>
                </a:solidFill>
              </a:rPr>
              <a:t> </a:t>
            </a:r>
            <a:r>
              <a:rPr lang="en-US" sz="2800" b="1" dirty="0" err="1">
                <a:solidFill>
                  <a:srgbClr val="3F762A"/>
                </a:solidFill>
              </a:rPr>
              <a:t>durduramadık</a:t>
            </a:r>
            <a:r>
              <a:rPr lang="en-US" sz="2800" b="1" dirty="0">
                <a:solidFill>
                  <a:srgbClr val="3F762A"/>
                </a:solidFill>
              </a:rPr>
              <a:t>?</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tr-TR" sz="1100" b="1" dirty="0" smtClean="0"/>
              <a:t>TED'den İklim Değişikliği İçin Gençlik Hareketi (13:24 dakika) (https://www.youtube.com/playlist?list=PL71qiWRg4XP-SddW_09RJIiyyN0sYmj-h) İklim değişikliğiyle mücadelede gençlik aktivizminin gücünü sergiliyor ve katılımcılara harekete geçme konusunda ilham veriyor. </a:t>
            </a:r>
            <a:endParaRPr lang="tr-TR" sz="1100" dirty="0"/>
          </a:p>
        </p:txBody>
      </p:sp>
      <p:pic>
        <p:nvPicPr>
          <p:cNvPr id="2" name="Resim 1"/>
          <p:cNvPicPr>
            <a:picLocks noChangeAspect="1"/>
          </p:cNvPicPr>
          <p:nvPr/>
        </p:nvPicPr>
        <p:blipFill>
          <a:blip r:embed="rId4"/>
          <a:stretch>
            <a:fillRect/>
          </a:stretch>
        </p:blipFill>
        <p:spPr>
          <a:xfrm>
            <a:off x="1643062" y="2176462"/>
            <a:ext cx="4310063" cy="2490788"/>
          </a:xfrm>
          <a:prstGeom prst="rect">
            <a:avLst/>
          </a:prstGeom>
        </p:spPr>
      </p:pic>
    </p:spTree>
    <p:extLst>
      <p:ext uri="{BB962C8B-B14F-4D97-AF65-F5344CB8AC3E}">
        <p14:creationId xmlns:p14="http://schemas.microsoft.com/office/powerpoint/2010/main" val="844972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019174" y="1552575"/>
            <a:ext cx="6105525" cy="3638550"/>
          </a:xfrm>
          <a:prstGeom prst="rect">
            <a:avLst/>
          </a:prstGeom>
          <a:solidFill>
            <a:srgbClr val="D1E7A7"/>
          </a:solidFill>
          <a:ln>
            <a:noFill/>
          </a:ln>
        </p:spPr>
        <p:txBody>
          <a:bodyPr spcFirstLastPara="1" wrap="square" lIns="91425" tIns="45700" rIns="91425" bIns="45700" anchor="ctr" anchorCtr="0">
            <a:noAutofit/>
          </a:bodyPr>
          <a:lstStyle/>
          <a:p>
            <a:pPr marL="285750" indent="-285750">
              <a:buFont typeface="Wingdings" panose="05000000000000000000" pitchFamily="2" charset="2"/>
              <a:buChar char="ü"/>
            </a:pPr>
            <a:r>
              <a:rPr lang="tr-TR" b="1" dirty="0" smtClean="0"/>
              <a:t>Öğrenciler için Çevresel Etkinlikler: </a:t>
            </a:r>
            <a:r>
              <a:rPr lang="tr-TR" b="1" dirty="0" err="1" smtClean="0"/>
              <a:t>Teach</a:t>
            </a:r>
            <a:r>
              <a:rPr lang="tr-TR" b="1" dirty="0" smtClean="0"/>
              <a:t> </a:t>
            </a:r>
            <a:r>
              <a:rPr lang="tr-TR" b="1" dirty="0" err="1" smtClean="0"/>
              <a:t>Starter'dan</a:t>
            </a:r>
            <a:r>
              <a:rPr lang="tr-TR" b="1" dirty="0" smtClean="0"/>
              <a:t> Sınıfta Sürdürülebilirlik (https://www.teachstarter.com/au/learning-area/sustainability/) Çevre eğitimini sınıf müfredatına dahil etmek için pratik fikirler sağlar.</a:t>
            </a:r>
          </a:p>
          <a:p>
            <a:pPr marL="285750" indent="-285750">
              <a:buFont typeface="Wingdings" panose="05000000000000000000" pitchFamily="2" charset="2"/>
              <a:buChar char="ü"/>
            </a:pPr>
            <a:endParaRPr lang="tr-TR" b="1" dirty="0" smtClean="0"/>
          </a:p>
          <a:p>
            <a:pPr marL="285750" indent="-285750">
              <a:buFont typeface="Wingdings" panose="05000000000000000000" pitchFamily="2" charset="2"/>
              <a:buChar char="ü"/>
            </a:pPr>
            <a:r>
              <a:rPr lang="tr-TR" b="1" dirty="0" err="1" smtClean="0"/>
              <a:t>VolunteerMatch'in</a:t>
            </a:r>
            <a:r>
              <a:rPr lang="tr-TR" b="1" dirty="0" smtClean="0"/>
              <a:t> En İyi Çevre Koruma Programları (https://www.volunteerhq.org/volunteer-abroad-projects/) Çevre örgütleriyle gönüllülük fırsatlarını teşvik ederek uygulamalı katılıma olanak tanır.</a:t>
            </a:r>
          </a:p>
          <a:p>
            <a:pPr marL="285750" indent="-285750">
              <a:buFont typeface="Wingdings" panose="05000000000000000000" pitchFamily="2" charset="2"/>
              <a:buChar char="ü"/>
            </a:pPr>
            <a:endParaRPr lang="tr-TR" b="1" dirty="0" smtClean="0"/>
          </a:p>
          <a:p>
            <a:pPr marL="285750" indent="-285750">
              <a:buFont typeface="Wingdings" panose="05000000000000000000" pitchFamily="2" charset="2"/>
              <a:buChar char="ü"/>
            </a:pPr>
            <a:r>
              <a:rPr lang="tr-TR" b="1" dirty="0" smtClean="0"/>
              <a:t>Dünya Günü: Ulusal Okyanus ve Atmosfer İdaresi tarafından Sağlıklı Okyanuslar, Sağlıklı İklim (https://www.fisheries.noaa.gov/feature-story/earth-week-climate-and-fisheries) Sağlıklı okyanusların ve sağlıklı okyanusların birbirine bağlılığı hakkında kaynaklar sunar ve istikrarlı bir iklim.</a:t>
            </a:r>
            <a:endParaRPr lang="tr-TR" dirty="0"/>
          </a:p>
        </p:txBody>
      </p:sp>
      <p:sp>
        <p:nvSpPr>
          <p:cNvPr id="344" name="Google Shape;344;p47"/>
          <p:cNvSpPr txBox="1">
            <a:spLocks noGrp="1"/>
          </p:cNvSpPr>
          <p:nvPr>
            <p:ph type="body" idx="1"/>
          </p:nvPr>
        </p:nvSpPr>
        <p:spPr>
          <a:xfrm>
            <a:off x="7286624" y="1146412"/>
            <a:ext cx="3869056" cy="4722682"/>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dirty="0" smtClean="0">
              <a:solidFill>
                <a:srgbClr val="2A4F1C"/>
              </a:solidFill>
            </a:endParaRPr>
          </a:p>
          <a:p>
            <a:pPr marL="91440" lvl="0" indent="0" algn="l" rtl="0">
              <a:lnSpc>
                <a:spcPct val="90000"/>
              </a:lnSpc>
              <a:spcBef>
                <a:spcPts val="1400"/>
              </a:spcBef>
              <a:spcAft>
                <a:spcPts val="0"/>
              </a:spcAft>
              <a:buSzPts val="2000"/>
              <a:buNone/>
            </a:pPr>
            <a:endParaRPr lang="tr-TR" b="1" noProof="0" dirty="0" smtClean="0">
              <a:solidFill>
                <a:schemeClr val="accent1"/>
              </a:solidFill>
            </a:endParaRPr>
          </a:p>
          <a:p>
            <a:pPr marL="91440" lvl="0" indent="0" algn="l" rtl="0">
              <a:lnSpc>
                <a:spcPct val="90000"/>
              </a:lnSpc>
              <a:spcBef>
                <a:spcPts val="1400"/>
              </a:spcBef>
              <a:spcAft>
                <a:spcPts val="0"/>
              </a:spcAft>
              <a:buSzPts val="2000"/>
              <a:buNone/>
            </a:pPr>
            <a:endParaRPr lang="tr-TR" b="1" noProof="0"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7286624" y="1362075"/>
            <a:ext cx="4717923" cy="1938952"/>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Bilginizi</a:t>
            </a:r>
            <a:r>
              <a:rPr lang="en-US" sz="2400" dirty="0">
                <a:solidFill>
                  <a:srgbClr val="3F762A"/>
                </a:solidFill>
              </a:rPr>
              <a:t> </a:t>
            </a:r>
            <a:r>
              <a:rPr lang="en-US" sz="2400" dirty="0" err="1">
                <a:solidFill>
                  <a:srgbClr val="3F762A"/>
                </a:solidFill>
              </a:rPr>
              <a:t>geliştirmek</a:t>
            </a:r>
            <a:r>
              <a:rPr lang="en-US" sz="2400" dirty="0">
                <a:solidFill>
                  <a:srgbClr val="3F762A"/>
                </a:solidFill>
              </a:rPr>
              <a:t> </a:t>
            </a:r>
            <a:r>
              <a:rPr lang="en-US" sz="2400" dirty="0" err="1">
                <a:solidFill>
                  <a:srgbClr val="3F762A"/>
                </a:solidFill>
              </a:rPr>
              <a:t>ve</a:t>
            </a:r>
            <a:r>
              <a:rPr lang="en-US" sz="2400" dirty="0">
                <a:solidFill>
                  <a:srgbClr val="3F762A"/>
                </a:solidFill>
              </a:rPr>
              <a:t> </a:t>
            </a:r>
            <a:r>
              <a:rPr lang="en-US" sz="2400" dirty="0" err="1">
                <a:solidFill>
                  <a:srgbClr val="3F762A"/>
                </a:solidFill>
              </a:rPr>
              <a:t>kendi</a:t>
            </a:r>
            <a:r>
              <a:rPr lang="en-US" sz="2400" dirty="0">
                <a:solidFill>
                  <a:srgbClr val="3F762A"/>
                </a:solidFill>
              </a:rPr>
              <a:t> </a:t>
            </a:r>
            <a:r>
              <a:rPr lang="en-US" sz="2400" dirty="0" err="1">
                <a:solidFill>
                  <a:srgbClr val="3F762A"/>
                </a:solidFill>
              </a:rPr>
              <a:t>çevre</a:t>
            </a:r>
            <a:r>
              <a:rPr lang="en-US" sz="2400" dirty="0">
                <a:solidFill>
                  <a:srgbClr val="3F762A"/>
                </a:solidFill>
              </a:rPr>
              <a:t> </a:t>
            </a:r>
            <a:r>
              <a:rPr lang="en-US" sz="2400" dirty="0" err="1">
                <a:solidFill>
                  <a:srgbClr val="3F762A"/>
                </a:solidFill>
              </a:rPr>
              <a:t>faaliyetlerinizi</a:t>
            </a:r>
            <a:r>
              <a:rPr lang="en-US" sz="2400" dirty="0">
                <a:solidFill>
                  <a:srgbClr val="3F762A"/>
                </a:solidFill>
              </a:rPr>
              <a:t> </a:t>
            </a:r>
            <a:r>
              <a:rPr lang="en-US" sz="2400" dirty="0" err="1">
                <a:solidFill>
                  <a:srgbClr val="3F762A"/>
                </a:solidFill>
              </a:rPr>
              <a:t>hazırlamak</a:t>
            </a:r>
            <a:r>
              <a:rPr lang="en-US" sz="2400" dirty="0">
                <a:solidFill>
                  <a:srgbClr val="3F762A"/>
                </a:solidFill>
              </a:rPr>
              <a:t> </a:t>
            </a:r>
            <a:r>
              <a:rPr lang="en-US" sz="2400" dirty="0" err="1">
                <a:solidFill>
                  <a:srgbClr val="3F762A"/>
                </a:solidFill>
              </a:rPr>
              <a:t>için</a:t>
            </a:r>
            <a:r>
              <a:rPr lang="en-US" sz="2400" dirty="0">
                <a:solidFill>
                  <a:srgbClr val="3F762A"/>
                </a:solidFill>
              </a:rPr>
              <a:t> </a:t>
            </a:r>
            <a:r>
              <a:rPr lang="en-US" sz="2400" dirty="0" err="1">
                <a:solidFill>
                  <a:srgbClr val="3F762A"/>
                </a:solidFill>
              </a:rPr>
              <a:t>lütfen</a:t>
            </a:r>
            <a:r>
              <a:rPr lang="en-US" sz="2400" dirty="0">
                <a:solidFill>
                  <a:srgbClr val="3F762A"/>
                </a:solidFill>
              </a:rPr>
              <a:t> </a:t>
            </a:r>
            <a:r>
              <a:rPr lang="en-US" sz="2400" dirty="0" err="1">
                <a:solidFill>
                  <a:srgbClr val="3F762A"/>
                </a:solidFill>
              </a:rPr>
              <a:t>bu</a:t>
            </a:r>
            <a:r>
              <a:rPr lang="en-US" sz="2400" dirty="0">
                <a:solidFill>
                  <a:srgbClr val="3F762A"/>
                </a:solidFill>
              </a:rPr>
              <a:t> </a:t>
            </a:r>
            <a:r>
              <a:rPr lang="en-US" sz="2400" dirty="0" err="1">
                <a:solidFill>
                  <a:srgbClr val="3F762A"/>
                </a:solidFill>
              </a:rPr>
              <a:t>kitapları</a:t>
            </a:r>
            <a:r>
              <a:rPr lang="en-US" sz="2400" dirty="0">
                <a:solidFill>
                  <a:srgbClr val="3F762A"/>
                </a:solidFill>
              </a:rPr>
              <a:t>/</a:t>
            </a:r>
            <a:r>
              <a:rPr lang="en-US" sz="2400" dirty="0" err="1">
                <a:solidFill>
                  <a:srgbClr val="3F762A"/>
                </a:solidFill>
              </a:rPr>
              <a:t>kitapçıkları</a:t>
            </a:r>
            <a:r>
              <a:rPr lang="en-US" sz="2400" dirty="0">
                <a:solidFill>
                  <a:srgbClr val="3F762A"/>
                </a:solidFill>
              </a:rPr>
              <a:t> </a:t>
            </a:r>
            <a:r>
              <a:rPr lang="en-US" sz="2400" dirty="0" err="1">
                <a:solidFill>
                  <a:srgbClr val="3F762A"/>
                </a:solidFill>
              </a:rPr>
              <a:t>okuyun</a:t>
            </a:r>
            <a:r>
              <a:rPr lang="en-US" sz="2400" dirty="0">
                <a:solidFill>
                  <a:srgbClr val="3F762A"/>
                </a:solidFill>
              </a:rPr>
              <a:t>.</a:t>
            </a: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sz="2400" b="0" i="0" u="none" strike="noStrike" cap="none" dirty="0">
              <a:solidFill>
                <a:srgbClr val="3F762A"/>
              </a:solidFill>
              <a:latin typeface="Arial"/>
              <a:ea typeface="Arial"/>
              <a:cs typeface="Arial"/>
              <a:sym typeface="Arial"/>
            </a:endParaRPr>
          </a:p>
        </p:txBody>
      </p:sp>
      <p:sp>
        <p:nvSpPr>
          <p:cNvPr id="350" name="Google Shape;350;p47"/>
          <p:cNvSpPr txBox="1"/>
          <p:nvPr/>
        </p:nvSpPr>
        <p:spPr>
          <a:xfrm>
            <a:off x="358237" y="523722"/>
            <a:ext cx="9033413" cy="523180"/>
          </a:xfrm>
          <a:prstGeom prst="rect">
            <a:avLst/>
          </a:prstGeom>
          <a:noFill/>
          <a:ln>
            <a:noFill/>
          </a:ln>
        </p:spPr>
        <p:txBody>
          <a:bodyPr spcFirstLastPara="1" wrap="square" lIns="91425" tIns="45700" rIns="91425" bIns="45700" anchor="t" anchorCtr="0">
            <a:spAutoFit/>
          </a:bodyPr>
          <a:lstStyle/>
          <a:p>
            <a:pPr lvl="0"/>
            <a:r>
              <a:rPr lang="tr-TR" sz="2800" b="1" dirty="0">
                <a:solidFill>
                  <a:srgbClr val="3F762A"/>
                </a:solidFill>
              </a:rPr>
              <a:t>Temalar hakkında daha fazla bilgi edinmek için;</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tr-TR" sz="1100" b="1" dirty="0" smtClean="0"/>
              <a:t>TED'den İklim Değişikliği İçin Gençlik Hareketi (13:24 dakika) (https://www.youtube.com/playlist?list=PL71qiWRg4XP-SddW_09RJIiyyN0sYmj-h) İklim değişikliğiyle mücadelede gençlik aktivizminin gücünü sergiliyor ve katılımcılara harekete geçme konusunda ilham veriyor. </a:t>
            </a:r>
            <a:endParaRPr lang="tr-TR" sz="1100" dirty="0"/>
          </a:p>
        </p:txBody>
      </p:sp>
    </p:spTree>
    <p:extLst>
      <p:ext uri="{BB962C8B-B14F-4D97-AF65-F5344CB8AC3E}">
        <p14:creationId xmlns:p14="http://schemas.microsoft.com/office/powerpoint/2010/main" val="2691688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sz="6000" noProof="0" dirty="0" smtClean="0">
                <a:solidFill>
                  <a:srgbClr val="FFFF00"/>
                </a:solidFill>
              </a:rPr>
              <a:t/>
            </a:r>
            <a:br>
              <a:rPr lang="tr-TR" sz="6000" noProof="0" dirty="0" smtClean="0">
                <a:solidFill>
                  <a:srgbClr val="FFFF00"/>
                </a:solidFill>
              </a:rPr>
            </a:br>
            <a:r>
              <a:rPr lang="tr-TR" sz="4800" dirty="0" smtClean="0">
                <a:solidFill>
                  <a:srgbClr val="3F762A"/>
                </a:solidFill>
              </a:rPr>
              <a:t>Kendini Değerlendirme!</a:t>
            </a:r>
            <a:endParaRPr lang="tr-TR" sz="4800" b="1" noProof="0"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smtClean="0">
                <a:solidFill>
                  <a:srgbClr val="595959"/>
                </a:solidFill>
                <a:latin typeface="Calibri"/>
                <a:ea typeface="Calibri"/>
                <a:cs typeface="Calibri"/>
                <a:sym typeface="Calibri"/>
              </a:rPr>
              <a:t>Çevre Sorunlarını Önlemeye!</a:t>
            </a:r>
            <a:endParaRPr lang="tr-T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133975" y="5285572"/>
            <a:ext cx="6096000" cy="600164"/>
          </a:xfrm>
          <a:prstGeom prst="rect">
            <a:avLst/>
          </a:prstGeom>
        </p:spPr>
        <p:txBody>
          <a:bodyPr>
            <a:spAutoFit/>
          </a:bodyPr>
          <a:lstStyle/>
          <a:p>
            <a:r>
              <a:rPr lang="tr-TR" sz="1100" dirty="0" smtClean="0">
                <a:solidFill>
                  <a:srgbClr val="222222"/>
                </a:solidFill>
                <a:latin typeface="Merriweather"/>
              </a:rPr>
              <a:t>Anket matrisi ile çevresel farkındalık ve çevre bilgisi, her bir öğe için noktalar = evet (</a:t>
            </a:r>
            <a:r>
              <a:rPr lang="tr-TR" sz="1100" dirty="0" err="1" smtClean="0">
                <a:solidFill>
                  <a:srgbClr val="222222"/>
                </a:solidFill>
                <a:latin typeface="Merriweather"/>
              </a:rPr>
              <a:t>Kuppusamy</a:t>
            </a:r>
            <a:r>
              <a:rPr lang="tr-TR" sz="1100" dirty="0" smtClean="0">
                <a:solidFill>
                  <a:srgbClr val="222222"/>
                </a:solidFill>
                <a:latin typeface="Merriweather"/>
              </a:rPr>
              <a:t> ve </a:t>
            </a:r>
            <a:r>
              <a:rPr lang="tr-TR" sz="1100" dirty="0" err="1" smtClean="0">
                <a:solidFill>
                  <a:srgbClr val="222222"/>
                </a:solidFill>
                <a:latin typeface="Merriweather"/>
              </a:rPr>
              <a:t>Mari</a:t>
            </a:r>
            <a:r>
              <a:rPr lang="tr-TR" sz="1100" dirty="0" smtClean="0">
                <a:solidFill>
                  <a:srgbClr val="222222"/>
                </a:solidFill>
                <a:latin typeface="Merriweather"/>
              </a:rPr>
              <a:t> 2017) (2020 </a:t>
            </a:r>
            <a:r>
              <a:rPr lang="tr-TR" sz="1100" dirty="0" err="1" smtClean="0">
                <a:solidFill>
                  <a:srgbClr val="222222"/>
                </a:solidFill>
                <a:latin typeface="Merriweather"/>
              </a:rPr>
              <a:t>University</a:t>
            </a:r>
            <a:r>
              <a:rPr lang="tr-TR" sz="1100" dirty="0" smtClean="0">
                <a:solidFill>
                  <a:srgbClr val="222222"/>
                </a:solidFill>
                <a:latin typeface="Merriweather"/>
              </a:rPr>
              <a:t> of </a:t>
            </a:r>
            <a:r>
              <a:rPr lang="tr-TR" sz="1100" dirty="0" err="1" smtClean="0">
                <a:solidFill>
                  <a:srgbClr val="222222"/>
                </a:solidFill>
                <a:latin typeface="Merriweather"/>
              </a:rPr>
              <a:t>Reading'in</a:t>
            </a:r>
            <a:r>
              <a:rPr lang="tr-TR" sz="1100" dirty="0" smtClean="0">
                <a:solidFill>
                  <a:srgbClr val="222222"/>
                </a:solidFill>
                <a:latin typeface="Merriweather"/>
              </a:rPr>
              <a:t> kurumsal deposu, </a:t>
            </a:r>
            <a:r>
              <a:rPr lang="tr-TR" sz="1100" dirty="0" err="1" smtClean="0">
                <a:solidFill>
                  <a:srgbClr val="222222"/>
                </a:solidFill>
                <a:latin typeface="Merriweather"/>
              </a:rPr>
              <a:t>CentAUR</a:t>
            </a:r>
            <a:r>
              <a:rPr lang="tr-TR" sz="1100" dirty="0" smtClean="0">
                <a:solidFill>
                  <a:srgbClr val="222222"/>
                </a:solidFill>
                <a:latin typeface="Merriweather"/>
              </a:rPr>
              <a:t>; </a:t>
            </a:r>
            <a:r>
              <a:rPr lang="tr-TR" sz="1100" dirty="0" err="1" smtClean="0">
                <a:solidFill>
                  <a:srgbClr val="222222"/>
                </a:solidFill>
                <a:latin typeface="Merriweather"/>
              </a:rPr>
              <a:t>Arba'at</a:t>
            </a:r>
            <a:r>
              <a:rPr lang="tr-TR" sz="1100" dirty="0" smtClean="0">
                <a:solidFill>
                  <a:srgbClr val="222222"/>
                </a:solidFill>
                <a:latin typeface="Merriweather"/>
              </a:rPr>
              <a:t> Hassan tarafından çizilmiş ve yeniden çizilmiştir)</a:t>
            </a:r>
            <a:endParaRPr lang="tr-TR" sz="1100" dirty="0"/>
          </a:p>
        </p:txBody>
      </p:sp>
      <p:pic>
        <p:nvPicPr>
          <p:cNvPr id="3074" name="Picture 2" descr="fig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238250"/>
            <a:ext cx="4489837" cy="460466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534025" y="1171575"/>
            <a:ext cx="4991100" cy="3108543"/>
          </a:xfrm>
          <a:prstGeom prst="rect">
            <a:avLst/>
          </a:prstGeom>
          <a:noFill/>
        </p:spPr>
        <p:txBody>
          <a:bodyPr wrap="square" rtlCol="0">
            <a:spAutoFit/>
          </a:bodyPr>
          <a:lstStyle/>
          <a:p>
            <a:r>
              <a:rPr lang="tr-TR" dirty="0" smtClean="0"/>
              <a:t>Solda sunulan model beş temel bileşeni vurgulamaktadır:</a:t>
            </a:r>
          </a:p>
          <a:p>
            <a:pPr marL="285750" indent="-285750">
              <a:buFont typeface="Wingdings" pitchFamily="2" charset="2"/>
              <a:buChar char="Ø"/>
            </a:pPr>
            <a:r>
              <a:rPr lang="tr-TR" dirty="0" smtClean="0"/>
              <a:t>Farkındalık,</a:t>
            </a:r>
          </a:p>
          <a:p>
            <a:pPr marL="285750" indent="-285750">
              <a:buFont typeface="Wingdings" pitchFamily="2" charset="2"/>
              <a:buChar char="Ø"/>
            </a:pPr>
            <a:r>
              <a:rPr lang="tr-TR" dirty="0" smtClean="0"/>
              <a:t>Bilgi,</a:t>
            </a:r>
          </a:p>
          <a:p>
            <a:pPr marL="285750" indent="-285750">
              <a:buFont typeface="Wingdings" pitchFamily="2" charset="2"/>
              <a:buChar char="Ø"/>
            </a:pPr>
            <a:r>
              <a:rPr lang="tr-TR" dirty="0" smtClean="0"/>
              <a:t>Davranış,</a:t>
            </a:r>
          </a:p>
          <a:p>
            <a:pPr marL="285750" indent="-285750">
              <a:buFont typeface="Wingdings" pitchFamily="2" charset="2"/>
              <a:buChar char="Ø"/>
            </a:pPr>
            <a:r>
              <a:rPr lang="tr-TR" dirty="0" smtClean="0"/>
              <a:t>Yetenekler,</a:t>
            </a:r>
          </a:p>
          <a:p>
            <a:pPr marL="285750" indent="-285750">
              <a:buFont typeface="Wingdings" pitchFamily="2" charset="2"/>
              <a:buChar char="Ø"/>
            </a:pPr>
            <a:r>
              <a:rPr lang="tr-TR" dirty="0" smtClean="0"/>
              <a:t>Aksiyon.</a:t>
            </a:r>
          </a:p>
          <a:p>
            <a:endParaRPr lang="tr-TR" dirty="0" smtClean="0"/>
          </a:p>
          <a:p>
            <a:r>
              <a:rPr lang="tr-TR" dirty="0" smtClean="0"/>
              <a:t>UNESCO-UNEP çevre eğitimi çerçevesi beş temel bileşeni tanımlarken, bu özel çalışma, çevre bilinci ve çevre bilgisi arasındaki ilişkiyi araştırmak üzere odağını daraltmıştır. Bulgular bu iki değişken arasında pozitif ve güçlü bir ilişki olduğunu ortaya koydu.</a:t>
            </a:r>
          </a:p>
          <a:p>
            <a:r>
              <a:rPr lang="tr-TR" i="1" dirty="0" smtClean="0"/>
              <a:t>Öğrencilerin çevre okuryazarlığı ve farkındalığı hakkındaki bilgilerini kontrol etmek için bu modeli kullanabilirsiniz.</a:t>
            </a:r>
            <a:endParaRPr lang="tr-TR" i="1" dirty="0"/>
          </a:p>
        </p:txBody>
      </p:sp>
      <p:sp>
        <p:nvSpPr>
          <p:cNvPr id="6" name="Metin kutusu 5"/>
          <p:cNvSpPr txBox="1"/>
          <p:nvPr/>
        </p:nvSpPr>
        <p:spPr>
          <a:xfrm>
            <a:off x="800099" y="552450"/>
            <a:ext cx="4905375" cy="523220"/>
          </a:xfrm>
          <a:prstGeom prst="rect">
            <a:avLst/>
          </a:prstGeom>
          <a:noFill/>
        </p:spPr>
        <p:txBody>
          <a:bodyPr wrap="square" rtlCol="0">
            <a:spAutoFit/>
          </a:bodyPr>
          <a:lstStyle/>
          <a:p>
            <a:r>
              <a:rPr lang="tr-TR" b="1" dirty="0" smtClean="0"/>
              <a:t>Aşağıdaki model aracılığıyla öğrencilerinizin bilgilerini kontrol edin</a:t>
            </a:r>
            <a:endParaRPr lang="tr-TR" b="1" dirty="0"/>
          </a:p>
        </p:txBody>
      </p:sp>
    </p:spTree>
    <p:extLst>
      <p:ext uri="{BB962C8B-B14F-4D97-AF65-F5344CB8AC3E}">
        <p14:creationId xmlns:p14="http://schemas.microsoft.com/office/powerpoint/2010/main" val="38991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200" b="1" i="0" u="none" strike="noStrike" cap="none" dirty="0" smtClean="0">
                <a:solidFill>
                  <a:schemeClr val="lt1"/>
                </a:solidFill>
                <a:latin typeface="Arial"/>
                <a:ea typeface="Arial"/>
                <a:cs typeface="Arial"/>
                <a:sym typeface="Arial"/>
              </a:rPr>
              <a:t>KONTROL</a:t>
            </a:r>
            <a:endParaRPr sz="7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579492" y="150957"/>
            <a:ext cx="9202683" cy="707846"/>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0D0D0D"/>
                </a:solidFill>
                <a:latin typeface="Söhne"/>
              </a:rPr>
              <a:t>Burada</a:t>
            </a:r>
            <a:r>
              <a:rPr lang="en-US" sz="2000" b="1" dirty="0">
                <a:solidFill>
                  <a:srgbClr val="0D0D0D"/>
                </a:solidFill>
                <a:latin typeface="Söhne"/>
              </a:rPr>
              <a:t> </a:t>
            </a:r>
            <a:r>
              <a:rPr lang="en-US" sz="2000" b="1" dirty="0" err="1">
                <a:solidFill>
                  <a:srgbClr val="0D0D0D"/>
                </a:solidFill>
                <a:latin typeface="Söhne"/>
              </a:rPr>
              <a:t>kendi</a:t>
            </a:r>
            <a:r>
              <a:rPr lang="en-US" sz="2000" b="1" dirty="0">
                <a:solidFill>
                  <a:srgbClr val="0D0D0D"/>
                </a:solidFill>
                <a:latin typeface="Söhne"/>
              </a:rPr>
              <a:t> </a:t>
            </a:r>
            <a:r>
              <a:rPr lang="en-US" sz="2000" b="1" dirty="0" err="1">
                <a:solidFill>
                  <a:srgbClr val="0D0D0D"/>
                </a:solidFill>
                <a:latin typeface="Söhne"/>
              </a:rPr>
              <a:t>kendine</a:t>
            </a:r>
            <a:r>
              <a:rPr lang="en-US" sz="2000" b="1" dirty="0">
                <a:solidFill>
                  <a:srgbClr val="0D0D0D"/>
                </a:solidFill>
                <a:latin typeface="Söhne"/>
              </a:rPr>
              <a:t> </a:t>
            </a:r>
            <a:r>
              <a:rPr lang="en-US" sz="2000" b="1" dirty="0" err="1">
                <a:solidFill>
                  <a:srgbClr val="0D0D0D"/>
                </a:solidFill>
                <a:latin typeface="Söhne"/>
              </a:rPr>
              <a:t>kontrol</a:t>
            </a:r>
            <a:r>
              <a:rPr lang="en-US" sz="2000" b="1" dirty="0">
                <a:solidFill>
                  <a:srgbClr val="0D0D0D"/>
                </a:solidFill>
                <a:latin typeface="Söhne"/>
              </a:rPr>
              <a:t> </a:t>
            </a:r>
            <a:r>
              <a:rPr lang="en-US" sz="2000" b="1" dirty="0" err="1">
                <a:solidFill>
                  <a:srgbClr val="0D0D0D"/>
                </a:solidFill>
                <a:latin typeface="Söhne"/>
              </a:rPr>
              <a:t>için</a:t>
            </a:r>
            <a:r>
              <a:rPr lang="en-US" sz="2000" b="1" dirty="0">
                <a:solidFill>
                  <a:srgbClr val="0D0D0D"/>
                </a:solidFill>
                <a:latin typeface="Söhne"/>
              </a:rPr>
              <a:t> </a:t>
            </a:r>
            <a:r>
              <a:rPr lang="en-US" sz="2000" b="1" dirty="0" err="1">
                <a:solidFill>
                  <a:srgbClr val="0D0D0D"/>
                </a:solidFill>
                <a:latin typeface="Söhne"/>
              </a:rPr>
              <a:t>görevler</a:t>
            </a:r>
            <a:r>
              <a:rPr lang="en-US" sz="2000" b="1" dirty="0">
                <a:solidFill>
                  <a:srgbClr val="0D0D0D"/>
                </a:solidFill>
                <a:latin typeface="Söhne"/>
              </a:rPr>
              <a:t> </a:t>
            </a:r>
            <a:r>
              <a:rPr lang="en-US" sz="2000" b="1" dirty="0" err="1">
                <a:solidFill>
                  <a:srgbClr val="0D0D0D"/>
                </a:solidFill>
                <a:latin typeface="Söhne"/>
              </a:rPr>
              <a:t>yazabilirsiniz</a:t>
            </a:r>
            <a:endParaRPr lang="en-US" sz="2000" b="1" dirty="0">
              <a:solidFill>
                <a:srgbClr val="0D0D0D"/>
              </a:solidFill>
              <a:latin typeface="Söhne"/>
            </a:endParaRPr>
          </a:p>
          <a:p>
            <a:pPr lvl="0"/>
            <a:r>
              <a:rPr lang="en-US" sz="2000" b="1" dirty="0" err="1">
                <a:solidFill>
                  <a:srgbClr val="0D0D0D"/>
                </a:solidFill>
                <a:latin typeface="Söhne"/>
              </a:rPr>
              <a:t>Çoktan</a:t>
            </a:r>
            <a:r>
              <a:rPr lang="en-US" sz="2000" b="1" dirty="0">
                <a:solidFill>
                  <a:srgbClr val="0D0D0D"/>
                </a:solidFill>
                <a:latin typeface="Söhne"/>
              </a:rPr>
              <a:t> </a:t>
            </a:r>
            <a:r>
              <a:rPr lang="en-US" sz="2000" b="1" dirty="0" err="1">
                <a:solidFill>
                  <a:srgbClr val="0D0D0D"/>
                </a:solidFill>
                <a:latin typeface="Söhne"/>
              </a:rPr>
              <a:t>Seçmeli</a:t>
            </a:r>
            <a:r>
              <a:rPr lang="en-US" sz="2000" b="1" dirty="0">
                <a:solidFill>
                  <a:srgbClr val="0D0D0D"/>
                </a:solidFill>
                <a:latin typeface="Söhne"/>
              </a:rPr>
              <a:t> </a:t>
            </a:r>
            <a:r>
              <a:rPr lang="en-US" sz="2000" b="1" dirty="0" err="1">
                <a:solidFill>
                  <a:srgbClr val="0D0D0D"/>
                </a:solidFill>
                <a:latin typeface="Söhne"/>
              </a:rPr>
              <a:t>Sorular</a:t>
            </a:r>
            <a:r>
              <a:rPr lang="en-US" sz="2000" b="1" dirty="0">
                <a:solidFill>
                  <a:srgbClr val="0D0D0D"/>
                </a:solidFill>
                <a:latin typeface="Söhne"/>
              </a:rPr>
              <a:t> (En </a:t>
            </a:r>
            <a:r>
              <a:rPr lang="en-US" sz="2000" b="1" dirty="0" err="1">
                <a:solidFill>
                  <a:srgbClr val="0D0D0D"/>
                </a:solidFill>
                <a:latin typeface="Söhne"/>
              </a:rPr>
              <a:t>iyi</a:t>
            </a:r>
            <a:r>
              <a:rPr lang="en-US" sz="2000" b="1" dirty="0">
                <a:solidFill>
                  <a:srgbClr val="0D0D0D"/>
                </a:solidFill>
                <a:latin typeface="Söhne"/>
              </a:rPr>
              <a:t> </a:t>
            </a:r>
            <a:r>
              <a:rPr lang="en-US" sz="2000" b="1" dirty="0" err="1">
                <a:solidFill>
                  <a:srgbClr val="0D0D0D"/>
                </a:solidFill>
                <a:latin typeface="Söhne"/>
              </a:rPr>
              <a:t>cevabı</a:t>
            </a:r>
            <a:r>
              <a:rPr lang="en-US" sz="2000" b="1" dirty="0">
                <a:solidFill>
                  <a:srgbClr val="0D0D0D"/>
                </a:solidFill>
                <a:latin typeface="Söhne"/>
              </a:rPr>
              <a:t> </a:t>
            </a:r>
            <a:r>
              <a:rPr lang="en-US" sz="2000" b="1" dirty="0" err="1">
                <a:solidFill>
                  <a:srgbClr val="0D0D0D"/>
                </a:solidFill>
                <a:latin typeface="Söhne"/>
              </a:rPr>
              <a:t>seçin</a:t>
            </a:r>
            <a:r>
              <a:rPr lang="en-US" sz="2000" b="1" dirty="0">
                <a:solidFill>
                  <a:srgbClr val="0D0D0D"/>
                </a:solidFill>
                <a:latin typeface="Söhne"/>
              </a:rPr>
              <a:t>)</a:t>
            </a:r>
            <a:endParaRPr lang="en-US" sz="2000" b="0" i="0" dirty="0">
              <a:solidFill>
                <a:srgbClr val="0D0D0D"/>
              </a:solidFill>
              <a:effectLst/>
              <a:latin typeface="Söhne"/>
            </a:endParaRPr>
          </a:p>
        </p:txBody>
      </p:sp>
      <p:sp>
        <p:nvSpPr>
          <p:cNvPr id="2" name="Dikdörtgen 1"/>
          <p:cNvSpPr/>
          <p:nvPr/>
        </p:nvSpPr>
        <p:spPr>
          <a:xfrm>
            <a:off x="1085850" y="881182"/>
            <a:ext cx="8858250" cy="5355312"/>
          </a:xfrm>
          <a:prstGeom prst="rect">
            <a:avLst/>
          </a:prstGeom>
        </p:spPr>
        <p:txBody>
          <a:bodyPr wrap="square">
            <a:spAutoFit/>
          </a:bodyPr>
          <a:lstStyle/>
          <a:p>
            <a:pPr>
              <a:buFont typeface="+mj-lt"/>
              <a:buAutoNum type="arabicPeriod"/>
            </a:pPr>
            <a:r>
              <a:rPr lang="en-US" sz="1800" dirty="0"/>
              <a:t>Bu </a:t>
            </a:r>
            <a:r>
              <a:rPr lang="en-US" sz="1800" dirty="0" err="1"/>
              <a:t>parçaya</a:t>
            </a:r>
            <a:r>
              <a:rPr lang="en-US" sz="1800" dirty="0"/>
              <a:t> </a:t>
            </a:r>
            <a:r>
              <a:rPr lang="en-US" sz="1800" dirty="0" err="1"/>
              <a:t>göre</a:t>
            </a:r>
            <a:r>
              <a:rPr lang="en-US" sz="1800" dirty="0"/>
              <a:t> </a:t>
            </a:r>
            <a:r>
              <a:rPr lang="en-US" sz="1800" dirty="0" err="1"/>
              <a:t>aşağıdakilerden</a:t>
            </a:r>
            <a:r>
              <a:rPr lang="en-US" sz="1800" dirty="0"/>
              <a:t> </a:t>
            </a:r>
            <a:r>
              <a:rPr lang="en-US" sz="1800" dirty="0" err="1"/>
              <a:t>hangisi</a:t>
            </a:r>
            <a:r>
              <a:rPr lang="en-US" sz="1800" dirty="0"/>
              <a:t> </a:t>
            </a:r>
            <a:r>
              <a:rPr lang="en-US" sz="1800" dirty="0" err="1"/>
              <a:t>çevre</a:t>
            </a:r>
            <a:r>
              <a:rPr lang="en-US" sz="1800" dirty="0"/>
              <a:t> </a:t>
            </a:r>
            <a:r>
              <a:rPr lang="en-US" sz="1800" dirty="0" err="1"/>
              <a:t>okuryazarlığının</a:t>
            </a:r>
            <a:r>
              <a:rPr lang="en-US" sz="1800" dirty="0"/>
              <a:t> </a:t>
            </a:r>
            <a:r>
              <a:rPr lang="en-US" sz="1800" dirty="0" err="1"/>
              <a:t>temel</a:t>
            </a:r>
            <a:r>
              <a:rPr lang="en-US" sz="1800" dirty="0"/>
              <a:t> </a:t>
            </a:r>
            <a:r>
              <a:rPr lang="en-US" sz="1800" dirty="0" err="1"/>
              <a:t>unsurlarından</a:t>
            </a:r>
            <a:r>
              <a:rPr lang="en-US" sz="1800" dirty="0"/>
              <a:t> </a:t>
            </a:r>
            <a:r>
              <a:rPr lang="en-US" sz="1800" dirty="0" err="1"/>
              <a:t>biri</a:t>
            </a:r>
            <a:r>
              <a:rPr lang="en-US" sz="1800" dirty="0"/>
              <a:t> DEĞİLDİR?</a:t>
            </a:r>
          </a:p>
          <a:p>
            <a:r>
              <a:rPr lang="en-US" sz="1800" dirty="0"/>
              <a:t>a) </a:t>
            </a:r>
            <a:r>
              <a:rPr lang="en-US" sz="1800" dirty="0" err="1"/>
              <a:t>Çevre</a:t>
            </a:r>
            <a:r>
              <a:rPr lang="en-US" sz="1800" dirty="0"/>
              <a:t> </a:t>
            </a:r>
            <a:r>
              <a:rPr lang="en-US" sz="1800" dirty="0" err="1"/>
              <a:t>ile</a:t>
            </a:r>
            <a:r>
              <a:rPr lang="en-US" sz="1800" dirty="0"/>
              <a:t> </a:t>
            </a:r>
            <a:r>
              <a:rPr lang="en-US" sz="1800" dirty="0" err="1"/>
              <a:t>ilgili</a:t>
            </a:r>
            <a:r>
              <a:rPr lang="en-US" sz="1800" dirty="0"/>
              <a:t> </a:t>
            </a:r>
            <a:r>
              <a:rPr lang="en-US" sz="1800" dirty="0" err="1"/>
              <a:t>bilgi</a:t>
            </a:r>
            <a:r>
              <a:rPr lang="en-US" sz="1800" dirty="0"/>
              <a:t> </a:t>
            </a:r>
            <a:r>
              <a:rPr lang="en-US" sz="1800" dirty="0" err="1"/>
              <a:t>tabanı</a:t>
            </a:r>
            <a:endParaRPr lang="en-US" sz="1800" dirty="0"/>
          </a:p>
          <a:p>
            <a:r>
              <a:rPr lang="en-US" sz="1800" dirty="0"/>
              <a:t>b) </a:t>
            </a:r>
            <a:r>
              <a:rPr lang="en-US" sz="1800" dirty="0" err="1"/>
              <a:t>Çevre</a:t>
            </a:r>
            <a:r>
              <a:rPr lang="en-US" sz="1800" dirty="0"/>
              <a:t> </a:t>
            </a:r>
            <a:r>
              <a:rPr lang="en-US" sz="1800" dirty="0" err="1"/>
              <a:t>sorunlarını</a:t>
            </a:r>
            <a:r>
              <a:rPr lang="en-US" sz="1800" dirty="0"/>
              <a:t> </a:t>
            </a:r>
            <a:r>
              <a:rPr lang="en-US" sz="1800" dirty="0" err="1"/>
              <a:t>çözmek</a:t>
            </a:r>
            <a:r>
              <a:rPr lang="en-US" sz="1800" dirty="0"/>
              <a:t> </a:t>
            </a:r>
            <a:r>
              <a:rPr lang="en-US" sz="1800" dirty="0" err="1"/>
              <a:t>için</a:t>
            </a:r>
            <a:r>
              <a:rPr lang="en-US" sz="1800" dirty="0"/>
              <a:t> </a:t>
            </a:r>
            <a:r>
              <a:rPr lang="en-US" sz="1800" dirty="0" err="1"/>
              <a:t>araştırma</a:t>
            </a:r>
            <a:r>
              <a:rPr lang="en-US" sz="1800" dirty="0"/>
              <a:t> </a:t>
            </a:r>
            <a:r>
              <a:rPr lang="en-US" sz="1800" dirty="0" err="1"/>
              <a:t>becerileri</a:t>
            </a:r>
            <a:endParaRPr lang="en-US" sz="1800" dirty="0"/>
          </a:p>
          <a:p>
            <a:r>
              <a:rPr lang="en-US" sz="1800" dirty="0"/>
              <a:t>c) </a:t>
            </a:r>
            <a:r>
              <a:rPr lang="en-US" sz="1800" dirty="0" err="1"/>
              <a:t>Doğadan</a:t>
            </a:r>
            <a:r>
              <a:rPr lang="en-US" sz="1800" dirty="0"/>
              <a:t> </a:t>
            </a:r>
            <a:r>
              <a:rPr lang="en-US" sz="1800" dirty="0" err="1"/>
              <a:t>kopma</a:t>
            </a:r>
            <a:r>
              <a:rPr lang="en-US" sz="1800" dirty="0"/>
              <a:t> </a:t>
            </a:r>
            <a:r>
              <a:rPr lang="en-US" sz="1800" dirty="0" err="1"/>
              <a:t>hissi</a:t>
            </a:r>
            <a:endParaRPr lang="en-US" sz="1800" dirty="0"/>
          </a:p>
          <a:p>
            <a:r>
              <a:rPr lang="en-US" sz="1800" dirty="0"/>
              <a:t>d) </a:t>
            </a:r>
            <a:r>
              <a:rPr lang="en-US" sz="1800" dirty="0" err="1"/>
              <a:t>İnsanın</a:t>
            </a:r>
            <a:r>
              <a:rPr lang="en-US" sz="1800" dirty="0"/>
              <a:t> </a:t>
            </a:r>
            <a:r>
              <a:rPr lang="en-US" sz="1800" dirty="0" err="1"/>
              <a:t>çevre</a:t>
            </a:r>
            <a:r>
              <a:rPr lang="en-US" sz="1800" dirty="0"/>
              <a:t> </a:t>
            </a:r>
            <a:r>
              <a:rPr lang="en-US" sz="1800" dirty="0" err="1"/>
              <a:t>üzerindeki</a:t>
            </a:r>
            <a:r>
              <a:rPr lang="en-US" sz="1800" dirty="0"/>
              <a:t> </a:t>
            </a:r>
            <a:r>
              <a:rPr lang="en-US" sz="1800" dirty="0" err="1"/>
              <a:t>etkisini</a:t>
            </a:r>
            <a:r>
              <a:rPr lang="en-US" sz="1800" dirty="0"/>
              <a:t> en </a:t>
            </a:r>
            <a:r>
              <a:rPr lang="en-US" sz="1800" dirty="0" err="1"/>
              <a:t>aza</a:t>
            </a:r>
            <a:r>
              <a:rPr lang="en-US" sz="1800" dirty="0"/>
              <a:t> </a:t>
            </a:r>
            <a:r>
              <a:rPr lang="en-US" sz="1800" dirty="0" err="1"/>
              <a:t>indirecek</a:t>
            </a:r>
            <a:r>
              <a:rPr lang="en-US" sz="1800" dirty="0"/>
              <a:t> </a:t>
            </a:r>
            <a:r>
              <a:rPr lang="en-US" sz="1800" dirty="0" err="1"/>
              <a:t>önlemler</a:t>
            </a:r>
            <a:r>
              <a:rPr lang="en-US" sz="1800" dirty="0"/>
              <a:t> </a:t>
            </a:r>
            <a:r>
              <a:rPr lang="en-US" sz="1800" dirty="0" err="1"/>
              <a:t>almak</a:t>
            </a:r>
            <a:endParaRPr lang="en-US" sz="1800" dirty="0"/>
          </a:p>
          <a:p>
            <a:endParaRPr lang="tr-TR" sz="1800" dirty="0" smtClean="0"/>
          </a:p>
          <a:p>
            <a:r>
              <a:rPr lang="en-US" sz="1800" dirty="0" smtClean="0"/>
              <a:t>2</a:t>
            </a:r>
            <a:r>
              <a:rPr lang="en-US" sz="1800" dirty="0"/>
              <a:t>. Bu </a:t>
            </a:r>
            <a:r>
              <a:rPr lang="en-US" sz="1800" dirty="0" err="1"/>
              <a:t>pasajda</a:t>
            </a:r>
            <a:r>
              <a:rPr lang="en-US" sz="1800" dirty="0"/>
              <a:t> </a:t>
            </a:r>
            <a:r>
              <a:rPr lang="en-US" sz="1800" dirty="0" err="1"/>
              <a:t>ağaç</a:t>
            </a:r>
            <a:r>
              <a:rPr lang="en-US" sz="1800" dirty="0"/>
              <a:t> </a:t>
            </a:r>
            <a:r>
              <a:rPr lang="en-US" sz="1800" dirty="0" err="1"/>
              <a:t>dikme</a:t>
            </a:r>
            <a:r>
              <a:rPr lang="en-US" sz="1800" dirty="0"/>
              <a:t> </a:t>
            </a:r>
            <a:r>
              <a:rPr lang="en-US" sz="1800" dirty="0" err="1"/>
              <a:t>etkinliklerinin</a:t>
            </a:r>
            <a:r>
              <a:rPr lang="en-US" sz="1800" dirty="0"/>
              <a:t> </a:t>
            </a:r>
            <a:r>
              <a:rPr lang="en-US" sz="1800" dirty="0" err="1"/>
              <a:t>birçok</a:t>
            </a:r>
            <a:r>
              <a:rPr lang="en-US" sz="1800" dirty="0"/>
              <a:t> </a:t>
            </a:r>
            <a:r>
              <a:rPr lang="en-US" sz="1800" dirty="0" err="1"/>
              <a:t>faydasından</a:t>
            </a:r>
            <a:r>
              <a:rPr lang="en-US" sz="1800" dirty="0"/>
              <a:t> </a:t>
            </a:r>
            <a:r>
              <a:rPr lang="en-US" sz="1800" dirty="0" err="1"/>
              <a:t>bahsediliyor</a:t>
            </a:r>
            <a:r>
              <a:rPr lang="en-US" sz="1800" dirty="0"/>
              <a:t>. </a:t>
            </a:r>
            <a:r>
              <a:rPr lang="en-US" sz="1800" dirty="0" err="1"/>
              <a:t>Bunlardan</a:t>
            </a:r>
            <a:r>
              <a:rPr lang="en-US" sz="1800" dirty="0"/>
              <a:t> </a:t>
            </a:r>
            <a:r>
              <a:rPr lang="en-US" sz="1800" dirty="0" err="1"/>
              <a:t>hangisinden</a:t>
            </a:r>
            <a:r>
              <a:rPr lang="en-US" sz="1800" dirty="0"/>
              <a:t> </a:t>
            </a:r>
            <a:r>
              <a:rPr lang="en-US" sz="1800" dirty="0" err="1"/>
              <a:t>bahsedilmiyor</a:t>
            </a:r>
            <a:r>
              <a:rPr lang="en-US" sz="1800" dirty="0"/>
              <a:t>?</a:t>
            </a:r>
          </a:p>
          <a:p>
            <a:pPr marL="342900" indent="-342900">
              <a:buFont typeface="+mj-lt"/>
              <a:buAutoNum type="alphaLcParenR"/>
            </a:pPr>
            <a:r>
              <a:rPr lang="en-US" sz="1800" dirty="0" err="1"/>
              <a:t>Hava</a:t>
            </a:r>
            <a:r>
              <a:rPr lang="en-US" sz="1800" dirty="0"/>
              <a:t> </a:t>
            </a:r>
            <a:r>
              <a:rPr lang="en-US" sz="1800" dirty="0" err="1"/>
              <a:t>kirliliğinin</a:t>
            </a:r>
            <a:r>
              <a:rPr lang="en-US" sz="1800" dirty="0"/>
              <a:t> </a:t>
            </a:r>
            <a:r>
              <a:rPr lang="en-US" sz="1800" dirty="0" err="1"/>
              <a:t>azaltılması</a:t>
            </a:r>
            <a:endParaRPr lang="en-US" sz="1800" dirty="0"/>
          </a:p>
          <a:p>
            <a:pPr marL="342900" indent="-342900">
              <a:buFont typeface="+mj-lt"/>
              <a:buAutoNum type="alphaLcParenR"/>
            </a:pPr>
            <a:r>
              <a:rPr lang="en-US" sz="1800" dirty="0" err="1"/>
              <a:t>Yaban</a:t>
            </a:r>
            <a:r>
              <a:rPr lang="en-US" sz="1800" dirty="0"/>
              <a:t> </a:t>
            </a:r>
            <a:r>
              <a:rPr lang="en-US" sz="1800" dirty="0" err="1"/>
              <a:t>hayatı</a:t>
            </a:r>
            <a:r>
              <a:rPr lang="en-US" sz="1800" dirty="0"/>
              <a:t> </a:t>
            </a:r>
            <a:r>
              <a:rPr lang="en-US" sz="1800" dirty="0" err="1"/>
              <a:t>için</a:t>
            </a:r>
            <a:r>
              <a:rPr lang="en-US" sz="1800" dirty="0"/>
              <a:t> </a:t>
            </a:r>
            <a:r>
              <a:rPr lang="en-US" sz="1800" dirty="0" err="1"/>
              <a:t>yaşam</a:t>
            </a:r>
            <a:r>
              <a:rPr lang="en-US" sz="1800" dirty="0"/>
              <a:t> </a:t>
            </a:r>
            <a:r>
              <a:rPr lang="en-US" sz="1800" dirty="0" err="1"/>
              <a:t>alanı</a:t>
            </a:r>
            <a:r>
              <a:rPr lang="en-US" sz="1800" dirty="0"/>
              <a:t> </a:t>
            </a:r>
            <a:r>
              <a:rPr lang="en-US" sz="1800" dirty="0" err="1"/>
              <a:t>sağlamak</a:t>
            </a:r>
            <a:endParaRPr lang="en-US" sz="1800" dirty="0"/>
          </a:p>
          <a:p>
            <a:pPr marL="342900" indent="-342900">
              <a:buFont typeface="+mj-lt"/>
              <a:buAutoNum type="alphaLcParenR"/>
            </a:pPr>
            <a:r>
              <a:rPr lang="en-US" sz="1800" dirty="0" err="1"/>
              <a:t>Trafik</a:t>
            </a:r>
            <a:r>
              <a:rPr lang="en-US" sz="1800" dirty="0"/>
              <a:t> </a:t>
            </a:r>
            <a:r>
              <a:rPr lang="en-US" sz="1800" dirty="0" err="1"/>
              <a:t>sıkışıklığının</a:t>
            </a:r>
            <a:r>
              <a:rPr lang="en-US" sz="1800" dirty="0"/>
              <a:t> </a:t>
            </a:r>
            <a:r>
              <a:rPr lang="en-US" sz="1800" dirty="0" err="1"/>
              <a:t>artması</a:t>
            </a:r>
            <a:endParaRPr lang="en-US" sz="1800" dirty="0"/>
          </a:p>
          <a:p>
            <a:pPr marL="342900" indent="-342900">
              <a:buFont typeface="+mj-lt"/>
              <a:buAutoNum type="alphaLcParenR"/>
            </a:pPr>
            <a:r>
              <a:rPr lang="en-US" sz="1800" dirty="0"/>
              <a:t>  </a:t>
            </a:r>
            <a:r>
              <a:rPr lang="en-US" sz="1800" dirty="0" err="1"/>
              <a:t>Hava</a:t>
            </a:r>
            <a:r>
              <a:rPr lang="en-US" sz="1800" dirty="0"/>
              <a:t> </a:t>
            </a:r>
            <a:r>
              <a:rPr lang="en-US" sz="1800" dirty="0" err="1"/>
              <a:t>kalitesinin</a:t>
            </a:r>
            <a:r>
              <a:rPr lang="en-US" sz="1800" dirty="0"/>
              <a:t> </a:t>
            </a:r>
            <a:r>
              <a:rPr lang="en-US" sz="1800" dirty="0" err="1"/>
              <a:t>iyileştirilmesi</a:t>
            </a:r>
            <a:endParaRPr lang="en-US" sz="1800" dirty="0"/>
          </a:p>
          <a:p>
            <a:pPr>
              <a:buFont typeface="+mj-lt"/>
              <a:buAutoNum type="alphaLcParenR"/>
            </a:pPr>
            <a:endParaRPr lang="en-US" sz="1800" dirty="0"/>
          </a:p>
          <a:p>
            <a:r>
              <a:rPr lang="en-US" sz="1800" dirty="0"/>
              <a:t>3.Paraja </a:t>
            </a:r>
            <a:r>
              <a:rPr lang="en-US" sz="1800" dirty="0" err="1"/>
              <a:t>göre</a:t>
            </a:r>
            <a:r>
              <a:rPr lang="en-US" sz="1800" dirty="0"/>
              <a:t> </a:t>
            </a:r>
            <a:r>
              <a:rPr lang="en-US" sz="1800" dirty="0" err="1"/>
              <a:t>STK'ların</a:t>
            </a:r>
            <a:r>
              <a:rPr lang="en-US" sz="1800" dirty="0"/>
              <a:t> </a:t>
            </a:r>
            <a:r>
              <a:rPr lang="en-US" sz="1800" dirty="0" err="1"/>
              <a:t>çevre</a:t>
            </a:r>
            <a:r>
              <a:rPr lang="en-US" sz="1800" dirty="0"/>
              <a:t> </a:t>
            </a:r>
            <a:r>
              <a:rPr lang="en-US" sz="1800" dirty="0" err="1"/>
              <a:t>eğitimindeki</a:t>
            </a:r>
            <a:r>
              <a:rPr lang="en-US" sz="1800" dirty="0"/>
              <a:t> </a:t>
            </a:r>
            <a:r>
              <a:rPr lang="en-US" sz="1800" dirty="0" err="1"/>
              <a:t>temel</a:t>
            </a:r>
            <a:r>
              <a:rPr lang="en-US" sz="1800" dirty="0"/>
              <a:t> </a:t>
            </a:r>
            <a:r>
              <a:rPr lang="en-US" sz="1800" dirty="0" err="1"/>
              <a:t>rolü</a:t>
            </a:r>
            <a:r>
              <a:rPr lang="en-US" sz="1800" dirty="0"/>
              <a:t> </a:t>
            </a:r>
            <a:r>
              <a:rPr lang="en-US" sz="1800" dirty="0" err="1"/>
              <a:t>nedir</a:t>
            </a:r>
            <a:r>
              <a:rPr lang="en-US" sz="1800" dirty="0"/>
              <a:t>?</a:t>
            </a:r>
          </a:p>
          <a:p>
            <a:pPr>
              <a:buFont typeface="+mj-lt"/>
              <a:buAutoNum type="alphaLcParenR"/>
            </a:pPr>
            <a:r>
              <a:rPr lang="en-US" sz="1800" dirty="0" err="1"/>
              <a:t>Öğretmenler</a:t>
            </a:r>
            <a:r>
              <a:rPr lang="en-US" sz="1800" dirty="0"/>
              <a:t> </a:t>
            </a:r>
            <a:r>
              <a:rPr lang="en-US" sz="1800" dirty="0" err="1"/>
              <a:t>için</a:t>
            </a:r>
            <a:r>
              <a:rPr lang="en-US" sz="1800" dirty="0"/>
              <a:t> </a:t>
            </a:r>
            <a:r>
              <a:rPr lang="en-US" sz="1800" dirty="0" err="1"/>
              <a:t>çevrimiçi</a:t>
            </a:r>
            <a:r>
              <a:rPr lang="en-US" sz="1800" dirty="0"/>
              <a:t> </a:t>
            </a:r>
            <a:r>
              <a:rPr lang="en-US" sz="1800" dirty="0" err="1"/>
              <a:t>kaynaklar</a:t>
            </a:r>
            <a:r>
              <a:rPr lang="en-US" sz="1800" dirty="0"/>
              <a:t> </a:t>
            </a:r>
            <a:r>
              <a:rPr lang="en-US" sz="1800" dirty="0" err="1"/>
              <a:t>geliştirmek</a:t>
            </a:r>
            <a:endParaRPr lang="en-US" sz="1800" dirty="0"/>
          </a:p>
          <a:p>
            <a:pPr>
              <a:buFont typeface="+mj-lt"/>
              <a:buAutoNum type="alphaLcParenR"/>
            </a:pPr>
            <a:r>
              <a:rPr lang="en-US" sz="1800" dirty="0" err="1"/>
              <a:t>Okullara</a:t>
            </a:r>
            <a:r>
              <a:rPr lang="en-US" sz="1800" dirty="0"/>
              <a:t> </a:t>
            </a:r>
            <a:r>
              <a:rPr lang="en-US" sz="1800" dirty="0" err="1"/>
              <a:t>maddi</a:t>
            </a:r>
            <a:r>
              <a:rPr lang="en-US" sz="1800" dirty="0"/>
              <a:t> </a:t>
            </a:r>
            <a:r>
              <a:rPr lang="en-US" sz="1800" dirty="0" err="1"/>
              <a:t>destek</a:t>
            </a:r>
            <a:r>
              <a:rPr lang="en-US" sz="1800" dirty="0"/>
              <a:t> </a:t>
            </a:r>
            <a:r>
              <a:rPr lang="en-US" sz="1800" dirty="0" err="1"/>
              <a:t>sağlamak</a:t>
            </a:r>
            <a:endParaRPr lang="en-US" sz="1800" dirty="0"/>
          </a:p>
          <a:p>
            <a:pPr>
              <a:buFont typeface="+mj-lt"/>
              <a:buAutoNum type="alphaLcParenR"/>
            </a:pPr>
            <a:r>
              <a:rPr lang="en-US" sz="1800" dirty="0" err="1"/>
              <a:t>Çevre</a:t>
            </a:r>
            <a:r>
              <a:rPr lang="en-US" sz="1800" dirty="0"/>
              <a:t> </a:t>
            </a:r>
            <a:r>
              <a:rPr lang="en-US" sz="1800" dirty="0" err="1"/>
              <a:t>politikalarını</a:t>
            </a:r>
            <a:r>
              <a:rPr lang="en-US" sz="1800" dirty="0"/>
              <a:t> </a:t>
            </a:r>
            <a:r>
              <a:rPr lang="en-US" sz="1800" dirty="0" err="1"/>
              <a:t>yazmak</a:t>
            </a:r>
            <a:r>
              <a:rPr lang="en-US" sz="1800" dirty="0"/>
              <a:t> </a:t>
            </a:r>
            <a:r>
              <a:rPr lang="en-US" sz="1800" dirty="0" err="1"/>
              <a:t>ve</a:t>
            </a:r>
            <a:r>
              <a:rPr lang="en-US" sz="1800" dirty="0"/>
              <a:t> </a:t>
            </a:r>
            <a:r>
              <a:rPr lang="en-US" sz="1800" dirty="0" err="1"/>
              <a:t>uygulamak</a:t>
            </a:r>
            <a:endParaRPr lang="en-US" sz="1800" dirty="0"/>
          </a:p>
          <a:p>
            <a:pPr>
              <a:buFont typeface="+mj-lt"/>
              <a:buAutoNum type="alphaLcParenR"/>
            </a:pPr>
            <a:r>
              <a:rPr lang="en-US" sz="1800" dirty="0" err="1"/>
              <a:t>Çevre</a:t>
            </a:r>
            <a:r>
              <a:rPr lang="en-US" sz="1800" dirty="0"/>
              <a:t> </a:t>
            </a:r>
            <a:r>
              <a:rPr lang="en-US" sz="1800" dirty="0" err="1"/>
              <a:t>programlarının</a:t>
            </a:r>
            <a:r>
              <a:rPr lang="en-US" sz="1800" dirty="0"/>
              <a:t> </a:t>
            </a:r>
            <a:r>
              <a:rPr lang="en-US" sz="1800" dirty="0" err="1"/>
              <a:t>etkinliğini</a:t>
            </a:r>
            <a:r>
              <a:rPr lang="en-US" sz="1800" dirty="0"/>
              <a:t> </a:t>
            </a:r>
            <a:r>
              <a:rPr lang="en-US" sz="1800" dirty="0" err="1"/>
              <a:t>değerlendirmek</a:t>
            </a:r>
            <a:endParaRPr lang="en-US" sz="1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6730" y="458054"/>
            <a:ext cx="10058400" cy="823740"/>
          </a:xfrm>
        </p:spPr>
        <p:txBody>
          <a:bodyPr/>
          <a:lstStyle/>
          <a:p>
            <a:r>
              <a:rPr lang="tr-TR" dirty="0"/>
              <a:t>Çevresel aktiviteyi açıklamasıyla eşleştirin.</a:t>
            </a:r>
            <a:endParaRPr lang="tr-TR" noProof="0" dirty="0"/>
          </a:p>
        </p:txBody>
      </p:sp>
      <p:sp>
        <p:nvSpPr>
          <p:cNvPr id="4" name="Rectangle 1"/>
          <p:cNvSpPr>
            <a:spLocks noChangeArrowheads="1"/>
          </p:cNvSpPr>
          <p:nvPr/>
        </p:nvSpPr>
        <p:spPr bwMode="auto">
          <a:xfrm>
            <a:off x="695324" y="1516053"/>
            <a:ext cx="4038601" cy="3416320"/>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tr-TR" altLang="tr-TR" sz="1800" dirty="0" smtClean="0">
                <a:solidFill>
                  <a:schemeClr val="tx1"/>
                </a:solidFill>
                <a:latin typeface="Arial" panose="020B0604020202020204" pitchFamily="34" charset="0"/>
              </a:rPr>
              <a:t>Trafik sıkışıklığının ve hava kirliliğinin azaltılmasına yardımcı olur.</a:t>
            </a:r>
          </a:p>
          <a:p>
            <a:pPr marL="285750" lvl="0" indent="-285750" eaLnBrk="0" fontAlgn="base" hangingPunct="0">
              <a:spcBef>
                <a:spcPct val="0"/>
              </a:spcBef>
              <a:spcAft>
                <a:spcPct val="0"/>
              </a:spcAft>
              <a:buClrTx/>
              <a:buFont typeface="Wingdings" panose="05000000000000000000" pitchFamily="2" charset="2"/>
              <a:buChar char="q"/>
            </a:pPr>
            <a:r>
              <a:rPr lang="tr-TR" altLang="tr-TR" sz="1800" dirty="0" smtClean="0">
                <a:solidFill>
                  <a:schemeClr val="tx1"/>
                </a:solidFill>
                <a:latin typeface="Arial" panose="020B0604020202020204" pitchFamily="34" charset="0"/>
              </a:rPr>
              <a:t>Taze ürünlere erişim sağlar ve bir topluluk duygusu oluşturur.</a:t>
            </a:r>
          </a:p>
          <a:p>
            <a:pPr marL="285750" lvl="0" indent="-285750" eaLnBrk="0" fontAlgn="base" hangingPunct="0">
              <a:spcBef>
                <a:spcPct val="0"/>
              </a:spcBef>
              <a:spcAft>
                <a:spcPct val="0"/>
              </a:spcAft>
              <a:buClrTx/>
              <a:buFont typeface="Wingdings" panose="05000000000000000000" pitchFamily="2" charset="2"/>
              <a:buChar char="q"/>
            </a:pPr>
            <a:r>
              <a:rPr lang="tr-TR" altLang="tr-TR" sz="1800" dirty="0" smtClean="0">
                <a:solidFill>
                  <a:schemeClr val="tx1"/>
                </a:solidFill>
                <a:latin typeface="Arial" panose="020B0604020202020204" pitchFamily="34" charset="0"/>
              </a:rPr>
              <a:t>Çöpleri plajlardan temizler ve su kalitesini artırır.</a:t>
            </a:r>
          </a:p>
          <a:p>
            <a:pPr marL="285750" lvl="0" indent="-285750" eaLnBrk="0" fontAlgn="base" hangingPunct="0">
              <a:spcBef>
                <a:spcPct val="0"/>
              </a:spcBef>
              <a:spcAft>
                <a:spcPct val="0"/>
              </a:spcAft>
              <a:buClrTx/>
              <a:buFont typeface="Wingdings" panose="05000000000000000000" pitchFamily="2" charset="2"/>
              <a:buChar char="q"/>
            </a:pPr>
            <a:r>
              <a:rPr lang="tr-TR" altLang="tr-TR" sz="1800" dirty="0" smtClean="0">
                <a:solidFill>
                  <a:schemeClr val="tx1"/>
                </a:solidFill>
                <a:latin typeface="Arial" panose="020B0604020202020204" pitchFamily="34" charset="0"/>
              </a:rPr>
              <a:t>Çevresel değişiklikleri izlemek için bilimsel verileri toplayın ve analiz edin.</a:t>
            </a:r>
          </a:p>
          <a:p>
            <a:pPr marL="285750" lvl="0" indent="-285750" eaLnBrk="0" fontAlgn="base" hangingPunct="0">
              <a:spcBef>
                <a:spcPct val="0"/>
              </a:spcBef>
              <a:spcAft>
                <a:spcPct val="0"/>
              </a:spcAft>
              <a:buClrTx/>
              <a:buFont typeface="Wingdings" panose="05000000000000000000" pitchFamily="2" charset="2"/>
              <a:buChar char="q"/>
            </a:pPr>
            <a:r>
              <a:rPr lang="tr-TR" altLang="tr-TR" sz="1800" dirty="0" smtClean="0">
                <a:solidFill>
                  <a:schemeClr val="tx1"/>
                </a:solidFill>
                <a:latin typeface="Arial" panose="020B0604020202020204" pitchFamily="34" charset="0"/>
              </a:rPr>
              <a:t>Karbondioksiti emer ve hava kalitesini artırır.</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 name="Dikdörtgen 4"/>
          <p:cNvSpPr/>
          <p:nvPr/>
        </p:nvSpPr>
        <p:spPr>
          <a:xfrm>
            <a:off x="5353050" y="1838325"/>
            <a:ext cx="4772025" cy="288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Rectangle 2"/>
          <p:cNvSpPr>
            <a:spLocks noChangeArrowheads="1"/>
          </p:cNvSpPr>
          <p:nvPr/>
        </p:nvSpPr>
        <p:spPr bwMode="auto">
          <a:xfrm>
            <a:off x="5676900" y="2278360"/>
            <a:ext cx="369197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tr-TR" altLang="tr-TR" sz="2000" dirty="0">
                <a:solidFill>
                  <a:schemeClr val="tx1"/>
                </a:solidFill>
                <a:latin typeface="Arial" panose="020B0604020202020204" pitchFamily="34" charset="0"/>
              </a:rPr>
              <a:t>Plaj temizliği</a:t>
            </a:r>
          </a:p>
          <a:p>
            <a:pPr marL="285750" lvl="0" indent="-285750" eaLnBrk="0" fontAlgn="base" hangingPunct="0">
              <a:spcBef>
                <a:spcPct val="0"/>
              </a:spcBef>
              <a:spcAft>
                <a:spcPct val="0"/>
              </a:spcAft>
              <a:buClrTx/>
              <a:buFont typeface="Wingdings" panose="05000000000000000000" pitchFamily="2" charset="2"/>
              <a:buChar char="q"/>
            </a:pPr>
            <a:r>
              <a:rPr lang="tr-TR" altLang="tr-TR" sz="2000" dirty="0">
                <a:solidFill>
                  <a:schemeClr val="tx1"/>
                </a:solidFill>
                <a:latin typeface="Arial" panose="020B0604020202020204" pitchFamily="34" charset="0"/>
              </a:rPr>
              <a:t>Ağaç dikme etkinlikleri</a:t>
            </a:r>
          </a:p>
          <a:p>
            <a:pPr marL="285750" lvl="0" indent="-285750" eaLnBrk="0" fontAlgn="base" hangingPunct="0">
              <a:spcBef>
                <a:spcPct val="0"/>
              </a:spcBef>
              <a:spcAft>
                <a:spcPct val="0"/>
              </a:spcAft>
              <a:buClrTx/>
              <a:buFont typeface="Wingdings" panose="05000000000000000000" pitchFamily="2" charset="2"/>
              <a:buChar char="q"/>
            </a:pPr>
            <a:r>
              <a:rPr lang="tr-TR" altLang="tr-TR" sz="2000" dirty="0">
                <a:solidFill>
                  <a:schemeClr val="tx1"/>
                </a:solidFill>
                <a:latin typeface="Arial" panose="020B0604020202020204" pitchFamily="34" charset="0"/>
              </a:rPr>
              <a:t>Topluluk bahçeleri</a:t>
            </a:r>
          </a:p>
          <a:p>
            <a:pPr marL="285750" lvl="0" indent="-285750" eaLnBrk="0" fontAlgn="base" hangingPunct="0">
              <a:spcBef>
                <a:spcPct val="0"/>
              </a:spcBef>
              <a:spcAft>
                <a:spcPct val="0"/>
              </a:spcAft>
              <a:buClrTx/>
              <a:buFont typeface="Wingdings" panose="05000000000000000000" pitchFamily="2" charset="2"/>
              <a:buChar char="q"/>
            </a:pPr>
            <a:r>
              <a:rPr lang="tr-TR" altLang="tr-TR" sz="2000" dirty="0">
                <a:solidFill>
                  <a:schemeClr val="tx1"/>
                </a:solidFill>
                <a:latin typeface="Arial" panose="020B0604020202020204" pitchFamily="34" charset="0"/>
              </a:rPr>
              <a:t>Araç paylaşımı girişimleri</a:t>
            </a:r>
          </a:p>
          <a:p>
            <a:pPr marL="285750" lvl="0" indent="-285750" eaLnBrk="0" fontAlgn="base" hangingPunct="0">
              <a:spcBef>
                <a:spcPct val="0"/>
              </a:spcBef>
              <a:spcAft>
                <a:spcPct val="0"/>
              </a:spcAft>
              <a:buClrTx/>
              <a:buFont typeface="Wingdings" panose="05000000000000000000" pitchFamily="2" charset="2"/>
              <a:buChar char="q"/>
            </a:pPr>
            <a:r>
              <a:rPr lang="tr-TR" altLang="tr-TR" sz="2000" dirty="0">
                <a:solidFill>
                  <a:schemeClr val="tx1"/>
                </a:solidFill>
                <a:latin typeface="Arial" panose="020B0604020202020204" pitchFamily="34" charset="0"/>
              </a:rPr>
              <a:t>Vatandaş bilimi projeleri</a:t>
            </a: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230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755" y="505679"/>
            <a:ext cx="10058400" cy="823740"/>
          </a:xfrm>
        </p:spPr>
        <p:txBody>
          <a:bodyPr/>
          <a:lstStyle/>
          <a:p>
            <a:r>
              <a:rPr lang="tr-TR" dirty="0"/>
              <a:t>İklim Değişikliği Konusunda Açık Uçlu Sorular</a:t>
            </a:r>
            <a:endParaRPr lang="tr-TR" noProof="0" dirty="0"/>
          </a:p>
        </p:txBody>
      </p:sp>
      <p:sp>
        <p:nvSpPr>
          <p:cNvPr id="3" name="Dikdörtgen 2"/>
          <p:cNvSpPr/>
          <p:nvPr/>
        </p:nvSpPr>
        <p:spPr>
          <a:xfrm>
            <a:off x="800099" y="1628774"/>
            <a:ext cx="9734551" cy="3762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tr-TR" sz="1800" dirty="0" smtClean="0"/>
              <a:t>Eylemi engellemek için kullanılan ekonomik kaygılar ve bilimsel belirsizlik gibi zorlukları ele almak için bilimsel kanıtlar kamuya etkili bir şekilde nasıl iletilebilir?</a:t>
            </a:r>
          </a:p>
          <a:p>
            <a:pPr marL="285750" indent="-285750">
              <a:buFont typeface="Wingdings" panose="05000000000000000000" pitchFamily="2" charset="2"/>
              <a:buChar char="v"/>
            </a:pPr>
            <a:endParaRPr lang="tr-TR" sz="1800" dirty="0" smtClean="0"/>
          </a:p>
          <a:p>
            <a:pPr marL="285750" indent="-285750">
              <a:buFont typeface="Wingdings" panose="05000000000000000000" pitchFamily="2" charset="2"/>
              <a:buChar char="v"/>
            </a:pPr>
            <a:r>
              <a:rPr lang="tr-TR" sz="1800" dirty="0" smtClean="0"/>
              <a:t>Ortaya çıkan zorlukları (ekonomik kaygılar, sorunun karmaşıklığı, bilimsel belirsizlik) analiz edin ve gelecekteki uluslararası çabalarda bunların üstesinden gelmek için potansiyel çözümler veya stratejiler önerin.</a:t>
            </a:r>
          </a:p>
          <a:p>
            <a:pPr marL="285750" indent="-285750">
              <a:buFont typeface="Wingdings" panose="05000000000000000000" pitchFamily="2" charset="2"/>
              <a:buChar char="v"/>
            </a:pPr>
            <a:endParaRPr lang="tr-TR" sz="1800" dirty="0" smtClean="0"/>
          </a:p>
          <a:p>
            <a:pPr marL="285750" indent="-285750">
              <a:buFont typeface="Wingdings" panose="05000000000000000000" pitchFamily="2" charset="2"/>
              <a:buChar char="v"/>
            </a:pPr>
            <a:r>
              <a:rPr lang="tr-TR" sz="1800" dirty="0" smtClean="0"/>
              <a:t>Daha sürdürülebilir bir küresel enerji altyapısına geçiş için potansiyel stratejileri tartışın. Bu geçişle ilgili bazı zorluklar ve fırsatlar nelerdir?</a:t>
            </a:r>
            <a:endParaRPr lang="tr-TR" sz="1800" dirty="0"/>
          </a:p>
        </p:txBody>
      </p:sp>
    </p:spTree>
    <p:extLst>
      <p:ext uri="{BB962C8B-B14F-4D97-AF65-F5344CB8AC3E}">
        <p14:creationId xmlns:p14="http://schemas.microsoft.com/office/powerpoint/2010/main" val="314323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tr-TR" dirty="0">
                <a:solidFill>
                  <a:srgbClr val="2A4F1C"/>
                </a:solidFill>
              </a:rPr>
              <a:t>Referanslar ve Bağlantılar</a:t>
            </a:r>
            <a:endParaRPr lang="tr-TR" noProof="0"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342901" y="1057275"/>
            <a:ext cx="11401424" cy="6932307"/>
          </a:xfrm>
          <a:prstGeom prst="rect">
            <a:avLst/>
          </a:prstGeom>
          <a:noFill/>
          <a:ln>
            <a:noFill/>
          </a:ln>
        </p:spPr>
        <p:txBody>
          <a:bodyPr spcFirstLastPara="1" wrap="square" lIns="91425" tIns="45700" rIns="91425" bIns="45700" anchor="t" anchorCtr="0">
            <a:spAutoFit/>
          </a:bodyPr>
          <a:lstStyle/>
          <a:p>
            <a:pPr marL="270510" indent="-270510" algn="just">
              <a:lnSpc>
                <a:spcPct val="107000"/>
              </a:lnSpc>
              <a:spcAft>
                <a:spcPts val="800"/>
              </a:spcAft>
            </a:pPr>
            <a:r>
              <a:rPr lang="en-US" sz="1100" dirty="0" err="1"/>
              <a:t>Azevedo</a:t>
            </a:r>
            <a:r>
              <a:rPr lang="en-US" sz="1100" dirty="0"/>
              <a:t>, D., Castro, M., &amp; </a:t>
            </a:r>
            <a:r>
              <a:rPr lang="en-US" sz="1100" dirty="0" err="1"/>
              <a:t>Peatrik</a:t>
            </a:r>
            <a:r>
              <a:rPr lang="en-US" sz="1100" dirty="0"/>
              <a:t>, E. (2018). Pro-environmental behavior in early childhood education: A review of the literature. Environmental Education Research, 24(2), 275-302.</a:t>
            </a:r>
          </a:p>
          <a:p>
            <a:pPr marL="270510" indent="-270510" algn="just">
              <a:lnSpc>
                <a:spcPct val="107000"/>
              </a:lnSpc>
              <a:spcAft>
                <a:spcPts val="800"/>
              </a:spcAft>
            </a:pPr>
            <a:r>
              <a:rPr lang="en-US" sz="1100" dirty="0"/>
              <a:t>Brody, M. J., </a:t>
            </a:r>
            <a:r>
              <a:rPr lang="en-US" sz="1100" dirty="0" err="1"/>
              <a:t>Stonecipher</a:t>
            </a:r>
            <a:r>
              <a:rPr lang="en-US" sz="1100" dirty="0"/>
              <a:t>, K. L., &amp; Swim, J. K. (2008). Development of environmental concern in children: Reconsidering the role of knowledge, attitude, and behavior. Environment and Behavior, 40(6), 167-183.</a:t>
            </a:r>
          </a:p>
          <a:p>
            <a:pPr marL="270510" indent="-270510" algn="just">
              <a:lnSpc>
                <a:spcPct val="107000"/>
              </a:lnSpc>
              <a:spcAft>
                <a:spcPts val="800"/>
              </a:spcAft>
            </a:pPr>
            <a:r>
              <a:rPr lang="en-US" sz="1100" dirty="0" smtClean="0"/>
              <a:t>Bloom</a:t>
            </a:r>
            <a:r>
              <a:rPr lang="en-US" sz="1100" dirty="0"/>
              <a:t>, B. S., </a:t>
            </a:r>
            <a:r>
              <a:rPr lang="en-US" sz="1100" dirty="0" err="1"/>
              <a:t>Engelhart</a:t>
            </a:r>
            <a:r>
              <a:rPr lang="en-US" sz="1100" dirty="0"/>
              <a:t>, M. D., </a:t>
            </a:r>
            <a:r>
              <a:rPr lang="en-US" sz="1100" dirty="0" err="1"/>
              <a:t>Furst</a:t>
            </a:r>
            <a:r>
              <a:rPr lang="en-US" sz="1100" dirty="0"/>
              <a:t>, E. J., Hill, W. H., &amp; </a:t>
            </a:r>
            <a:r>
              <a:rPr lang="en-US" sz="1100" dirty="0" err="1"/>
              <a:t>Krathwohl</a:t>
            </a:r>
            <a:r>
              <a:rPr lang="en-US" sz="1100" dirty="0"/>
              <a:t>, D. R. (1956). Taxonomy of educational objectives: The classification of educational goals. Handbook I: Cognitive domain. New York: Longman. </a:t>
            </a:r>
            <a:endParaRPr lang="tr-TR" sz="1100" dirty="0" smtClean="0"/>
          </a:p>
          <a:p>
            <a:pPr marL="270510" indent="-270510" algn="just">
              <a:lnSpc>
                <a:spcPct val="107000"/>
              </a:lnSpc>
              <a:spcAft>
                <a:spcPts val="800"/>
              </a:spcAft>
            </a:pPr>
            <a:r>
              <a:rPr lang="en-US" sz="1100" dirty="0" err="1"/>
              <a:t>Cincera</a:t>
            </a:r>
            <a:r>
              <a:rPr lang="en-US" sz="1100" dirty="0"/>
              <a:t>, J. A., </a:t>
            </a:r>
            <a:r>
              <a:rPr lang="en-US" sz="1100" dirty="0" err="1"/>
              <a:t>López</a:t>
            </a:r>
            <a:r>
              <a:rPr lang="en-US" sz="1100" dirty="0"/>
              <a:t>-Gay, R., &amp; Sánchez, M. L. (2013). Environmental literacy and its relation to environmental attitudes and sustainable </a:t>
            </a:r>
            <a:r>
              <a:rPr lang="en-US" sz="1100" dirty="0" err="1"/>
              <a:t>behaviour</a:t>
            </a:r>
            <a:r>
              <a:rPr lang="en-US" sz="1100" dirty="0"/>
              <a:t> among secondary education students. Environmental Education Research, 19(5), 611-624.</a:t>
            </a:r>
          </a:p>
          <a:p>
            <a:pPr marL="270510" indent="-270510" algn="just">
              <a:lnSpc>
                <a:spcPct val="107000"/>
              </a:lnSpc>
              <a:spcAft>
                <a:spcPts val="800"/>
              </a:spcAft>
            </a:pPr>
            <a:r>
              <a:rPr lang="en-US" sz="1100" dirty="0" smtClean="0"/>
              <a:t>Hungerford</a:t>
            </a:r>
            <a:r>
              <a:rPr lang="en-US" sz="1100" dirty="0"/>
              <a:t>, H. R., Peyton, R. B., &amp; Wilke, R. J. (1980). Principles of environmental education. Washington, DC: ERIC Clearinghouse for Social Studies/Social Science Education. </a:t>
            </a:r>
          </a:p>
          <a:p>
            <a:pPr marL="270510" indent="-270510" algn="just">
              <a:lnSpc>
                <a:spcPct val="107000"/>
              </a:lnSpc>
              <a:spcAft>
                <a:spcPts val="800"/>
              </a:spcAft>
            </a:pPr>
            <a:r>
              <a:rPr lang="en-US" sz="1100" dirty="0"/>
              <a:t>Hungerford, H. R., &amp; </a:t>
            </a:r>
            <a:r>
              <a:rPr lang="en-US" sz="1100" dirty="0" err="1"/>
              <a:t>Tomera</a:t>
            </a:r>
            <a:r>
              <a:rPr lang="en-US" sz="1100" dirty="0"/>
              <a:t>, A. N. (1985). Addressing the affective domain in environmental education. The Journal of Environmental Education, 16(3), 20-26. </a:t>
            </a:r>
            <a:endParaRPr lang="tr-TR" sz="1100" dirty="0" smtClean="0"/>
          </a:p>
          <a:p>
            <a:pPr marL="270510" indent="-270510" algn="just">
              <a:lnSpc>
                <a:spcPct val="107000"/>
              </a:lnSpc>
              <a:spcAft>
                <a:spcPts val="800"/>
              </a:spcAft>
            </a:pPr>
            <a:r>
              <a:rPr lang="en-US" sz="1100" dirty="0"/>
              <a:t>Liang, Y., Lu, Y., Li, C., &amp; Zhang, X. (2018). Gender differences in environmental protection behavior and collective action in Chinese universities: The role of environmental literacy, personal norms, and perceived behavioral control. Journal of Cleaner Production, 172, 1429-1441.</a:t>
            </a:r>
          </a:p>
          <a:p>
            <a:pPr marL="270510" indent="-270510" algn="just">
              <a:lnSpc>
                <a:spcPct val="107000"/>
              </a:lnSpc>
              <a:spcAft>
                <a:spcPts val="800"/>
              </a:spcAft>
            </a:pPr>
            <a:r>
              <a:rPr lang="en-US" sz="1100" dirty="0" smtClean="0"/>
              <a:t>Wilke</a:t>
            </a:r>
            <a:r>
              <a:rPr lang="en-US" sz="1100" dirty="0"/>
              <a:t>, R. J. (1986). Environmental education: Goals, approaches, and developing a curriculum. Dubuque, IA: Kendall/Hunt Publishing Company. </a:t>
            </a:r>
            <a:endParaRPr lang="tr-TR" sz="1100" dirty="0" smtClean="0"/>
          </a:p>
          <a:p>
            <a:pPr marL="270510" indent="-270510" algn="just">
              <a:lnSpc>
                <a:spcPct val="107000"/>
              </a:lnSpc>
              <a:spcAft>
                <a:spcPts val="800"/>
              </a:spcAft>
            </a:pPr>
            <a:r>
              <a:rPr lang="en-US" sz="1100" dirty="0" smtClean="0"/>
              <a:t>United </a:t>
            </a:r>
            <a:r>
              <a:rPr lang="en-US" sz="1100" dirty="0"/>
              <a:t>Nations Educational, Scientific and Cultural Organization (UNESCO). (1990). Environmental Literacy Year. Retrieved from https://www.unesco.org/en/environmental-commitment-and-policy</a:t>
            </a:r>
          </a:p>
          <a:p>
            <a:pPr marL="270510" indent="-270510" algn="just">
              <a:lnSpc>
                <a:spcPct val="107000"/>
              </a:lnSpc>
              <a:spcAft>
                <a:spcPts val="800"/>
              </a:spcAft>
            </a:pPr>
            <a:r>
              <a:rPr lang="en-US" sz="1100" dirty="0"/>
              <a:t>United Nations Educational, Scientific and Cultural Organization (UNESCO). (2015). Education for Sustainable Development Goals. Retrieved from </a:t>
            </a:r>
            <a:r>
              <a:rPr lang="en-US" sz="1100" dirty="0">
                <a:hlinkClick r:id="rId3"/>
              </a:rPr>
              <a:t>https://</a:t>
            </a:r>
            <a:r>
              <a:rPr lang="en-US" sz="1100" dirty="0" smtClean="0">
                <a:hlinkClick r:id="rId3"/>
              </a:rPr>
              <a:t>www.unesco.org/en/sustainable-development/education</a:t>
            </a:r>
            <a:endParaRPr lang="tr-TR" sz="1100" dirty="0" smtClean="0"/>
          </a:p>
          <a:p>
            <a:pPr marL="270510" indent="-270510" algn="just">
              <a:lnSpc>
                <a:spcPct val="107000"/>
              </a:lnSpc>
              <a:spcAft>
                <a:spcPts val="800"/>
              </a:spcAft>
            </a:pPr>
            <a:r>
              <a:rPr lang="en-US" sz="1100" dirty="0" err="1"/>
              <a:t>Sepkoski</a:t>
            </a:r>
            <a:r>
              <a:rPr lang="en-US" sz="1100" dirty="0"/>
              <a:t> Jr., J. J. (1993). Ten major extinction events in the Phanerozoic: Causes and consequences. In P. D. Leahy &amp; R. Lewin (Eds.), Causes of extinction (pp. 153-181). University of Arizona Press</a:t>
            </a:r>
            <a:r>
              <a:rPr lang="en-US" sz="1100" dirty="0" smtClean="0"/>
              <a:t>.</a:t>
            </a:r>
            <a:endParaRPr lang="tr-TR" sz="1100" dirty="0" smtClean="0"/>
          </a:p>
          <a:p>
            <a:pPr marL="270510" indent="-270510" algn="just">
              <a:lnSpc>
                <a:spcPct val="107000"/>
              </a:lnSpc>
              <a:spcAft>
                <a:spcPts val="800"/>
              </a:spcAft>
            </a:pPr>
            <a:r>
              <a:rPr lang="en-US" sz="1100" dirty="0" err="1" smtClean="0"/>
              <a:t>Wongchantra</a:t>
            </a:r>
            <a:r>
              <a:rPr lang="en-US" sz="1100" dirty="0"/>
              <a:t>, P., &amp; </a:t>
            </a:r>
            <a:r>
              <a:rPr lang="en-US" sz="1100" dirty="0" err="1"/>
              <a:t>Nuangchalerm</a:t>
            </a:r>
            <a:r>
              <a:rPr lang="en-US" sz="1100" dirty="0"/>
              <a:t>, P. (2011). A comparative study of environmental literacy of undergraduate students in science and non-science majors. Journal of Social Sciences, 5(1), 121-127.</a:t>
            </a:r>
          </a:p>
          <a:p>
            <a:pPr marL="270510" indent="-270510" algn="just">
              <a:lnSpc>
                <a:spcPct val="107000"/>
              </a:lnSpc>
              <a:spcAft>
                <a:spcPts val="800"/>
              </a:spcAft>
            </a:pPr>
            <a:r>
              <a:rPr lang="en-US" sz="1100" dirty="0" err="1" smtClean="0"/>
              <a:t>Zelezny</a:t>
            </a:r>
            <a:r>
              <a:rPr lang="en-US" sz="1100" dirty="0"/>
              <a:t>, M. C., Chua, P. P., &amp; Aldrich, C. (2000). Elaborating environmental theories: Toward a theory of ecological selfishness. Journal of Social Issues, 56(1), 119-148.</a:t>
            </a:r>
          </a:p>
          <a:p>
            <a:pPr marL="270510" indent="-270510" algn="just">
              <a:lnSpc>
                <a:spcPct val="107000"/>
              </a:lnSpc>
              <a:spcAft>
                <a:spcPts val="800"/>
              </a:spcAft>
            </a:pPr>
            <a:endParaRPr lang="en-US" sz="1100" dirty="0" smtClean="0"/>
          </a:p>
          <a:p>
            <a:pPr marL="270510" indent="-270510" algn="just">
              <a:lnSpc>
                <a:spcPct val="107000"/>
              </a:lnSpc>
              <a:spcAft>
                <a:spcPts val="800"/>
              </a:spcAft>
            </a:pPr>
            <a:r>
              <a:rPr lang="en-US" sz="1100" dirty="0" smtClean="0"/>
              <a:t>.</a:t>
            </a:r>
            <a:endParaRPr lang="en-US" sz="1100" dirty="0"/>
          </a:p>
          <a:p>
            <a:pPr marL="270510" indent="-270510" algn="just">
              <a:lnSpc>
                <a:spcPct val="107000"/>
              </a:lnSpc>
              <a:spcAft>
                <a:spcPts val="800"/>
              </a:spcAft>
            </a:pPr>
            <a:endParaRPr lang="en-US" sz="1100" dirty="0" smtClean="0"/>
          </a:p>
          <a:p>
            <a:pPr marL="270510" indent="-270510" algn="just">
              <a:lnSpc>
                <a:spcPct val="107000"/>
              </a:lnSpc>
              <a:spcAft>
                <a:spcPts val="800"/>
              </a:spcAft>
            </a:pPr>
            <a:endParaRPr lang="tr-TR" sz="1100" dirty="0" smtClean="0"/>
          </a:p>
          <a:p>
            <a:pPr marL="270510" indent="-270510" algn="just">
              <a:lnSpc>
                <a:spcPct val="107000"/>
              </a:lnSpc>
              <a:spcAft>
                <a:spcPts val="800"/>
              </a:spcAft>
            </a:pPr>
            <a:endParaRPr lang="tr-TR" sz="1100" dirty="0" smtClean="0"/>
          </a:p>
          <a:p>
            <a:pPr marL="270510" indent="-270510" algn="just">
              <a:lnSpc>
                <a:spcPct val="107000"/>
              </a:lnSpc>
              <a:spcAft>
                <a:spcPts val="800"/>
              </a:spcAft>
            </a:pPr>
            <a:endParaRPr lang="en-GB" sz="1100"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cxnSp>
        <p:nvCxnSpPr>
          <p:cNvPr id="4"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 name="Google Shape;517;p23"/>
          <p:cNvSpPr/>
          <p:nvPr/>
        </p:nvSpPr>
        <p:spPr>
          <a:xfrm>
            <a:off x="4383443" y="987437"/>
            <a:ext cx="225548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TR" sz="3600" b="1" i="0" u="none" strike="noStrike" cap="none" dirty="0" smtClean="0">
                <a:solidFill>
                  <a:srgbClr val="05234E"/>
                </a:solidFill>
                <a:latin typeface="Calibri"/>
                <a:ea typeface="Calibri"/>
                <a:cs typeface="Calibri"/>
                <a:sym typeface="Calibri"/>
              </a:rPr>
              <a:t>İletişim</a:t>
            </a:r>
            <a:endParaRPr sz="3600" b="1" i="0" u="none" strike="noStrike" cap="none" dirty="0">
              <a:solidFill>
                <a:srgbClr val="05234E"/>
              </a:solidFill>
              <a:latin typeface="Calibri"/>
              <a:ea typeface="Calibri"/>
              <a:cs typeface="Calibri"/>
              <a:sym typeface="Calibri"/>
            </a:endParaRPr>
          </a:p>
        </p:txBody>
      </p:sp>
      <p:sp>
        <p:nvSpPr>
          <p:cNvPr id="6" name="Dikdörtgen 5"/>
          <p:cNvSpPr/>
          <p:nvPr/>
        </p:nvSpPr>
        <p:spPr>
          <a:xfrm>
            <a:off x="896422" y="2189262"/>
            <a:ext cx="3313728" cy="2246769"/>
          </a:xfrm>
          <a:prstGeom prst="rect">
            <a:avLst/>
          </a:prstGeom>
        </p:spPr>
        <p:txBody>
          <a:bodyPr wrap="none">
            <a:spAutoFit/>
          </a:bodyPr>
          <a:lstStyle/>
          <a:p>
            <a:pPr lvl="0">
              <a:buSzPts val="1600"/>
            </a:pPr>
            <a:r>
              <a:rPr lang="tr-TR" b="1" dirty="0" smtClean="0">
                <a:solidFill>
                  <a:schemeClr val="dk1"/>
                </a:solidFill>
                <a:latin typeface="Calibri"/>
                <a:ea typeface="Calibri"/>
                <a:cs typeface="Calibri"/>
                <a:sym typeface="Calibri"/>
              </a:rPr>
              <a:t>ÇEROKİ NGO</a:t>
            </a:r>
          </a:p>
          <a:p>
            <a:pPr lvl="0">
              <a:buSzPts val="1600"/>
            </a:pPr>
            <a:endParaRPr lang="tr-TR" b="1" dirty="0">
              <a:solidFill>
                <a:schemeClr val="dk1"/>
              </a:solidFill>
              <a:latin typeface="Calibri"/>
              <a:ea typeface="Calibri"/>
              <a:cs typeface="Calibri"/>
              <a:sym typeface="Calibri"/>
            </a:endParaRPr>
          </a:p>
          <a:p>
            <a:r>
              <a:rPr lang="tr-TR" dirty="0"/>
              <a:t>Tol Köyü Kilise deresi Mezitli / MERSİN</a:t>
            </a:r>
          </a:p>
          <a:p>
            <a:endParaRPr lang="tr-TR" b="1" dirty="0" smtClean="0"/>
          </a:p>
          <a:p>
            <a:endParaRPr lang="tr-TR" b="1" dirty="0"/>
          </a:p>
          <a:p>
            <a:r>
              <a:rPr lang="tr-TR" b="1" dirty="0" smtClean="0"/>
              <a:t>+</a:t>
            </a:r>
            <a:r>
              <a:rPr lang="tr-TR" b="1" dirty="0"/>
              <a:t>90 538 731 91 </a:t>
            </a:r>
            <a:r>
              <a:rPr lang="tr-TR" b="1" dirty="0" smtClean="0"/>
              <a:t>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1033462" y="4198303"/>
            <a:ext cx="1547813" cy="868997"/>
          </a:xfrm>
          <a:prstGeom prst="rect">
            <a:avLst/>
          </a:prstGeom>
        </p:spPr>
      </p:pic>
      <p:cxnSp>
        <p:nvCxnSpPr>
          <p:cNvPr id="8" name="Google Shape;502;p22"/>
          <p:cNvCxnSpPr/>
          <p:nvPr/>
        </p:nvCxnSpPr>
        <p:spPr>
          <a:xfrm>
            <a:off x="11682473" y="2081507"/>
            <a:ext cx="0" cy="2193300"/>
          </a:xfrm>
          <a:prstGeom prst="straightConnector1">
            <a:avLst/>
          </a:prstGeom>
          <a:noFill/>
          <a:ln w="19050" cap="flat" cmpd="sng">
            <a:solidFill>
              <a:schemeClr val="lt1"/>
            </a:solidFill>
            <a:prstDash val="solid"/>
            <a:round/>
            <a:headEnd type="none" w="sm" len="sm"/>
            <a:tailEnd type="none" w="sm" len="sm"/>
          </a:ln>
        </p:spPr>
      </p:cxnSp>
      <p:sp>
        <p:nvSpPr>
          <p:cNvPr id="10" name="Dikdörtgen 9"/>
          <p:cNvSpPr/>
          <p:nvPr/>
        </p:nvSpPr>
        <p:spPr>
          <a:xfrm>
            <a:off x="6756534" y="2378729"/>
            <a:ext cx="3775393" cy="138499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tr-TR" b="1" dirty="0">
                <a:solidFill>
                  <a:schemeClr val="dk1"/>
                </a:solidFill>
                <a:latin typeface="Calibri"/>
                <a:ea typeface="Calibri"/>
                <a:cs typeface="Calibri"/>
                <a:sym typeface="Calibri"/>
              </a:rPr>
              <a:t>"</a:t>
            </a:r>
            <a:r>
              <a:rPr lang="tr-TR" b="1" dirty="0" err="1">
                <a:solidFill>
                  <a:schemeClr val="dk1"/>
                </a:solidFill>
                <a:latin typeface="Calibri"/>
                <a:ea typeface="Calibri"/>
                <a:cs typeface="Calibri"/>
                <a:sym typeface="Calibri"/>
              </a:rPr>
              <a:t>Asociatia</a:t>
            </a:r>
            <a:r>
              <a:rPr lang="tr-TR" b="1" dirty="0">
                <a:solidFill>
                  <a:schemeClr val="dk1"/>
                </a:solidFill>
                <a:latin typeface="Calibri"/>
                <a:ea typeface="Calibri"/>
                <a:cs typeface="Calibri"/>
                <a:sym typeface="Calibri"/>
              </a:rPr>
              <a:t> </a:t>
            </a:r>
            <a:r>
              <a:rPr lang="tr-TR" b="1" dirty="0" err="1">
                <a:solidFill>
                  <a:schemeClr val="dk1"/>
                </a:solidFill>
                <a:latin typeface="Calibri"/>
                <a:ea typeface="Calibri"/>
                <a:cs typeface="Calibri"/>
                <a:sym typeface="Calibri"/>
              </a:rPr>
              <a:t>ShareEducation.ImpartasimEducatie</a:t>
            </a:r>
            <a:r>
              <a:rPr lang="tr-TR" b="1" dirty="0">
                <a:solidFill>
                  <a:schemeClr val="dk1"/>
                </a:solidFill>
                <a:latin typeface="Calibri"/>
                <a:ea typeface="Calibri"/>
                <a:cs typeface="Calibri"/>
                <a:sym typeface="Calibri"/>
              </a:rPr>
              <a:t>"</a:t>
            </a:r>
          </a:p>
          <a:p>
            <a:pPr lvl="0">
              <a:buSzPts val="1600"/>
            </a:pPr>
            <a:endParaRPr lang="tr-TR" b="1" dirty="0" smtClean="0">
              <a:solidFill>
                <a:schemeClr val="dk1"/>
              </a:solidFill>
              <a:latin typeface="Calibri"/>
              <a:ea typeface="Calibri"/>
              <a:cs typeface="Calibri"/>
              <a:sym typeface="Calibri"/>
            </a:endParaRPr>
          </a:p>
          <a:p>
            <a:r>
              <a:rPr lang="tr-TR" dirty="0" err="1" smtClean="0"/>
              <a:t>Vest</a:t>
            </a:r>
            <a:r>
              <a:rPr lang="tr-TR" dirty="0" smtClean="0"/>
              <a:t>, </a:t>
            </a:r>
            <a:r>
              <a:rPr lang="tr-TR" dirty="0" err="1" smtClean="0"/>
              <a:t>Arad</a:t>
            </a:r>
            <a:r>
              <a:rPr lang="tr-TR" dirty="0" smtClean="0"/>
              <a:t>, ROMANIA</a:t>
            </a:r>
            <a:endParaRPr lang="tr-TR" dirty="0"/>
          </a:p>
          <a:p>
            <a:endParaRPr lang="tr-TR" b="1" dirty="0" smtClean="0"/>
          </a:p>
          <a:p>
            <a:r>
              <a:rPr lang="tr-TR" dirty="0" smtClean="0">
                <a:hlinkClick r:id="rId4"/>
              </a:rPr>
              <a:t>www.shareeducation.org</a:t>
            </a:r>
            <a:r>
              <a:rPr lang="tr-TR" dirty="0" smtClean="0"/>
              <a:t> </a:t>
            </a:r>
            <a:endParaRPr lang="tr-TR" b="1" dirty="0"/>
          </a:p>
          <a:p>
            <a:pPr lvl="0">
              <a:buSzPts val="1600"/>
            </a:pPr>
            <a:endParaRPr lang="de-DE" b="1" dirty="0">
              <a:solidFill>
                <a:schemeClr val="dk1"/>
              </a:solidFill>
              <a:latin typeface="Calibri"/>
              <a:ea typeface="Calibri"/>
              <a:cs typeface="Calibri"/>
              <a:sym typeface="Calibri"/>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895" y="4296404"/>
            <a:ext cx="1844040" cy="883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3375" y="498751"/>
            <a:ext cx="8189076" cy="669361"/>
          </a:xfrm>
        </p:spPr>
        <p:txBody>
          <a:bodyPr anchor="ctr">
            <a:normAutofit/>
          </a:bodyPr>
          <a:lstStyle/>
          <a:p>
            <a:pPr algn="ctr"/>
            <a:r>
              <a:rPr lang="tr-TR" dirty="0">
                <a:latin typeface="Bookman Old Style" pitchFamily="18" charset="0"/>
              </a:rPr>
              <a:t>Çevre Okuryazarlığının Hedefleri</a:t>
            </a:r>
            <a:endParaRPr lang="tr-TR" noProof="0" dirty="0">
              <a:latin typeface="Bookman Old Style" pitchFamily="18" charset="0"/>
            </a:endParaRPr>
          </a:p>
        </p:txBody>
      </p:sp>
      <p:sp>
        <p:nvSpPr>
          <p:cNvPr id="6" name="Dikdörtgen 5"/>
          <p:cNvSpPr/>
          <p:nvPr/>
        </p:nvSpPr>
        <p:spPr>
          <a:xfrm>
            <a:off x="121190" y="5671747"/>
            <a:ext cx="6096000" cy="415498"/>
          </a:xfrm>
          <a:prstGeom prst="rect">
            <a:avLst/>
          </a:prstGeom>
        </p:spPr>
        <p:txBody>
          <a:bodyPr>
            <a:spAutoFit/>
          </a:bodyPr>
          <a:lstStyle/>
          <a:p>
            <a:r>
              <a:rPr lang="tr-TR" sz="1000" dirty="0" smtClean="0">
                <a:solidFill>
                  <a:srgbClr val="222222"/>
                </a:solidFill>
                <a:latin typeface="Merriweather"/>
              </a:rPr>
              <a:t>Çevre eğitiminin hedeflerinden biri olan çevre okuryazarlığı düzeyi (orijinal olarak </a:t>
            </a:r>
            <a:r>
              <a:rPr lang="tr-TR" sz="1000" dirty="0" err="1" smtClean="0">
                <a:solidFill>
                  <a:srgbClr val="222222"/>
                </a:solidFill>
                <a:latin typeface="Merriweather"/>
              </a:rPr>
              <a:t>Hungerford</a:t>
            </a:r>
            <a:r>
              <a:rPr lang="tr-TR" sz="1000" dirty="0" smtClean="0">
                <a:solidFill>
                  <a:srgbClr val="222222"/>
                </a:solidFill>
                <a:latin typeface="Merriweather"/>
              </a:rPr>
              <a:t> ve diğerleri (1980)'den uyarlanmıştır; s. 42-44, </a:t>
            </a:r>
            <a:r>
              <a:rPr lang="tr-TR" sz="1000" dirty="0" err="1" smtClean="0">
                <a:solidFill>
                  <a:srgbClr val="222222"/>
                </a:solidFill>
                <a:latin typeface="Merriweather"/>
              </a:rPr>
              <a:t>Wei</a:t>
            </a:r>
            <a:r>
              <a:rPr lang="tr-TR" sz="1000" dirty="0" smtClean="0">
                <a:solidFill>
                  <a:srgbClr val="222222"/>
                </a:solidFill>
                <a:latin typeface="Merriweather"/>
              </a:rPr>
              <a:t>-Ta </a:t>
            </a:r>
            <a:r>
              <a:rPr lang="tr-TR" sz="1000" dirty="0" err="1" smtClean="0">
                <a:solidFill>
                  <a:srgbClr val="222222"/>
                </a:solidFill>
                <a:latin typeface="Merriweather"/>
              </a:rPr>
              <a:t>Fang</a:t>
            </a:r>
            <a:r>
              <a:rPr lang="tr-TR" sz="1000" dirty="0" smtClean="0">
                <a:solidFill>
                  <a:srgbClr val="222222"/>
                </a:solidFill>
                <a:latin typeface="Merriweather"/>
              </a:rPr>
              <a:t> tarafından revize edilmiş ve gösterilmiştir)</a:t>
            </a:r>
            <a:endParaRPr lang="tr-TR" sz="1000" dirty="0"/>
          </a:p>
        </p:txBody>
      </p:sp>
      <p:sp>
        <p:nvSpPr>
          <p:cNvPr id="7" name="Metin kutusu 6"/>
          <p:cNvSpPr txBox="1"/>
          <p:nvPr/>
        </p:nvSpPr>
        <p:spPr>
          <a:xfrm>
            <a:off x="5964068" y="1220213"/>
            <a:ext cx="5305425" cy="4616648"/>
          </a:xfrm>
          <a:prstGeom prst="rect">
            <a:avLst/>
          </a:prstGeom>
          <a:noFill/>
        </p:spPr>
        <p:txBody>
          <a:bodyPr wrap="square" rtlCol="0">
            <a:spAutoFit/>
          </a:bodyPr>
          <a:lstStyle/>
          <a:p>
            <a:r>
              <a:rPr lang="tr-TR" dirty="0" err="1" smtClean="0"/>
              <a:t>Hungerford</a:t>
            </a:r>
            <a:r>
              <a:rPr lang="tr-TR" dirty="0" smtClean="0"/>
              <a:t> ve ark. (1980), Seviye I ve </a:t>
            </a:r>
            <a:r>
              <a:rPr lang="tr-TR" dirty="0" err="1" smtClean="0"/>
              <a:t>II'nin</a:t>
            </a:r>
            <a:r>
              <a:rPr lang="tr-TR" dirty="0" smtClean="0"/>
              <a:t> temel oluşturduğu dört seviyeli bir çevre okuryazarlığı modeli önermiştir. Düzey I, ekolojik bir temel oluşturmaya odaklanırken Düzey II, çevresel sorunlar ve değerler konusunda kavramsal bir farkındalık geliştirir. Bu başlangıç seviyeleri çok önemli kabul edilir çünkü sonraki seviyeler bu bilgi tabanı üzerine inşa edilir. Seviye III, Sorunların ve Çözümlerin Araştırılması ve Değerlendirilmesi, bilinçli vatandaşlık eylemi ve katılımı için felsefi çerçeve ve süreci sağlayan temel taşı görevi görür (</a:t>
            </a:r>
            <a:r>
              <a:rPr lang="tr-TR" dirty="0" err="1" smtClean="0"/>
              <a:t>Hungerford</a:t>
            </a:r>
            <a:r>
              <a:rPr lang="tr-TR" dirty="0" smtClean="0"/>
              <a:t> ve diğerleri, 1980).</a:t>
            </a:r>
          </a:p>
          <a:p>
            <a:endParaRPr lang="tr-TR" dirty="0" smtClean="0"/>
          </a:p>
          <a:p>
            <a:r>
              <a:rPr lang="tr-TR" dirty="0" smtClean="0"/>
              <a:t>Model daha sonra </a:t>
            </a:r>
            <a:r>
              <a:rPr lang="tr-TR" dirty="0" err="1" smtClean="0"/>
              <a:t>Hungerford</a:t>
            </a:r>
            <a:r>
              <a:rPr lang="tr-TR" dirty="0" smtClean="0"/>
              <a:t> ve </a:t>
            </a:r>
            <a:r>
              <a:rPr lang="tr-TR" dirty="0" err="1" smtClean="0"/>
              <a:t>Tomera</a:t>
            </a:r>
            <a:r>
              <a:rPr lang="tr-TR" dirty="0" smtClean="0"/>
              <a:t> (1985) tarafından nihai hedefi vurgulamak için geliştirildi: vatandaşlarda sorumlu çevresel davranışı teşvik etmek. </a:t>
            </a:r>
            <a:r>
              <a:rPr lang="tr-TR" dirty="0" err="1" smtClean="0"/>
              <a:t>Wilke</a:t>
            </a:r>
            <a:r>
              <a:rPr lang="tr-TR" dirty="0" smtClean="0"/>
              <a:t> (1985), benzer temel düzeylere (Ekolojik Temeller, Kavramsal Farkındalık, Araştırma ve Değerlendirme, Çevresel Eylem Becerileri) sahip ancak biliş, duygulanım ve becerilerin önemini vurgulayan bir model önererek bu kavramı daha da genişletti. </a:t>
            </a:r>
            <a:r>
              <a:rPr lang="tr-TR" dirty="0" err="1" smtClean="0"/>
              <a:t>Bloom</a:t>
            </a:r>
            <a:r>
              <a:rPr lang="tr-TR" dirty="0" smtClean="0"/>
              <a:t> ve arkadaşlarına benzer. (1956), </a:t>
            </a:r>
            <a:r>
              <a:rPr lang="tr-TR" dirty="0" err="1" smtClean="0"/>
              <a:t>Wilke'nin</a:t>
            </a:r>
            <a:r>
              <a:rPr lang="tr-TR" dirty="0" smtClean="0"/>
              <a:t> modeli çevre okuryazarlığını bilişsel alan (örneğin, "probleme ilişkin çevresel bilgi"), duygusal alan (örneğin, "tutum", "değerler") ve </a:t>
            </a:r>
            <a:r>
              <a:rPr lang="tr-TR" dirty="0" err="1" smtClean="0"/>
              <a:t>psikomotor</a:t>
            </a:r>
            <a:r>
              <a:rPr lang="tr-TR" dirty="0" smtClean="0"/>
              <a:t> alan (örneğin, "çevresel eylem)" içinde sınıflandırır. stratejiler").</a:t>
            </a:r>
            <a:endParaRPr lang="tr-TR" dirty="0"/>
          </a:p>
        </p:txBody>
      </p:sp>
      <p:pic>
        <p:nvPicPr>
          <p:cNvPr id="1026" name="Picture 2" descr="C:\Users\Admin.DESKTOP-VF3ODKF\Downloads\bbb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211818"/>
            <a:ext cx="546735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5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2455" y="439004"/>
            <a:ext cx="4512945" cy="713522"/>
          </a:xfrm>
        </p:spPr>
        <p:txBody>
          <a:bodyPr/>
          <a:lstStyle/>
          <a:p>
            <a:r>
              <a:rPr lang="tr-TR" dirty="0"/>
              <a:t>Çevre Okuryazarlığı</a:t>
            </a:r>
            <a:endParaRPr lang="tr-TR" noProof="0" dirty="0"/>
          </a:p>
        </p:txBody>
      </p:sp>
      <p:pic>
        <p:nvPicPr>
          <p:cNvPr id="1026"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1941512"/>
            <a:ext cx="3847843" cy="36456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410324" y="5572125"/>
            <a:ext cx="5553075" cy="577081"/>
          </a:xfrm>
          <a:prstGeom prst="rect">
            <a:avLst/>
          </a:prstGeom>
          <a:noFill/>
        </p:spPr>
        <p:txBody>
          <a:bodyPr wrap="square" rtlCol="0">
            <a:spAutoFit/>
          </a:bodyPr>
          <a:lstStyle/>
          <a:p>
            <a:r>
              <a:rPr lang="en-GB" sz="1050" dirty="0"/>
              <a:t>Hungerford </a:t>
            </a:r>
            <a:r>
              <a:rPr lang="en-GB" sz="1050" dirty="0" err="1"/>
              <a:t>ve</a:t>
            </a:r>
            <a:r>
              <a:rPr lang="en-GB" sz="1050" dirty="0"/>
              <a:t> </a:t>
            </a:r>
            <a:r>
              <a:rPr lang="en-GB" sz="1050" dirty="0" err="1"/>
              <a:t>Tomera</a:t>
            </a:r>
            <a:r>
              <a:rPr lang="en-GB" sz="1050" dirty="0"/>
              <a:t> (1985), Hungerford </a:t>
            </a:r>
            <a:r>
              <a:rPr lang="en-GB" sz="1050" dirty="0" err="1"/>
              <a:t>ve</a:t>
            </a:r>
            <a:r>
              <a:rPr lang="en-GB" sz="1050" dirty="0"/>
              <a:t> Volk (1990), Hungerford </a:t>
            </a:r>
            <a:r>
              <a:rPr lang="en-GB" sz="1050" dirty="0" err="1"/>
              <a:t>ve</a:t>
            </a:r>
            <a:r>
              <a:rPr lang="en-GB" sz="1050" dirty="0"/>
              <a:t> ark.'</a:t>
            </a:r>
            <a:r>
              <a:rPr lang="en-GB" sz="1050" dirty="0" err="1"/>
              <a:t>dan</a:t>
            </a:r>
            <a:r>
              <a:rPr lang="en-GB" sz="1050" dirty="0"/>
              <a:t> </a:t>
            </a:r>
            <a:r>
              <a:rPr lang="en-GB" sz="1050" dirty="0" err="1"/>
              <a:t>değiştirilmiştir</a:t>
            </a:r>
            <a:r>
              <a:rPr lang="en-GB" sz="1050" dirty="0"/>
              <a:t>. (1990), Liu </a:t>
            </a:r>
            <a:r>
              <a:rPr lang="en-GB" sz="1050" dirty="0" err="1"/>
              <a:t>ve</a:t>
            </a:r>
            <a:r>
              <a:rPr lang="en-GB" sz="1050" dirty="0"/>
              <a:t> ark. (2015), Liang </a:t>
            </a:r>
            <a:r>
              <a:rPr lang="en-GB" sz="1050" dirty="0" err="1"/>
              <a:t>ve</a:t>
            </a:r>
            <a:r>
              <a:rPr lang="en-GB" sz="1050" dirty="0"/>
              <a:t> ark. (2018), </a:t>
            </a:r>
            <a:r>
              <a:rPr lang="en-GB" sz="1050" dirty="0" err="1"/>
              <a:t>Cherdymova</a:t>
            </a:r>
            <a:r>
              <a:rPr lang="en-GB" sz="1050" dirty="0"/>
              <a:t> </a:t>
            </a:r>
            <a:r>
              <a:rPr lang="en-GB" sz="1050" dirty="0" err="1"/>
              <a:t>ve</a:t>
            </a:r>
            <a:r>
              <a:rPr lang="en-GB" sz="1050" dirty="0"/>
              <a:t> ark. (2018) (</a:t>
            </a:r>
            <a:r>
              <a:rPr lang="en-GB" sz="1050" dirty="0" err="1"/>
              <a:t>Çizimleyen</a:t>
            </a:r>
            <a:r>
              <a:rPr lang="en-GB" sz="1050" dirty="0"/>
              <a:t>: Wei-Ta Fang)</a:t>
            </a:r>
          </a:p>
        </p:txBody>
      </p:sp>
      <p:sp>
        <p:nvSpPr>
          <p:cNvPr id="6" name="Metin kutusu 5"/>
          <p:cNvSpPr txBox="1"/>
          <p:nvPr/>
        </p:nvSpPr>
        <p:spPr>
          <a:xfrm>
            <a:off x="495299" y="1352550"/>
            <a:ext cx="5895976" cy="4185761"/>
          </a:xfrm>
          <a:prstGeom prst="rect">
            <a:avLst/>
          </a:prstGeom>
          <a:noFill/>
        </p:spPr>
        <p:txBody>
          <a:bodyPr wrap="square" rtlCol="0">
            <a:spAutoFit/>
          </a:bodyPr>
          <a:lstStyle/>
          <a:p>
            <a:r>
              <a:rPr lang="tr-TR" dirty="0" smtClean="0"/>
              <a:t>Çevre okuryazarlığı üç temel alanı kapsar: bilişsel (bilgi), duygusal (tutum) ve </a:t>
            </a:r>
            <a:r>
              <a:rPr lang="tr-TR" dirty="0" err="1" smtClean="0"/>
              <a:t>psikomotor</a:t>
            </a:r>
            <a:r>
              <a:rPr lang="tr-TR" dirty="0" smtClean="0"/>
              <a:t> (beceriler) (</a:t>
            </a:r>
            <a:r>
              <a:rPr lang="tr-TR" dirty="0" err="1" smtClean="0"/>
              <a:t>Hungerford</a:t>
            </a:r>
            <a:r>
              <a:rPr lang="tr-TR" dirty="0" smtClean="0"/>
              <a:t> ve diğerleri, 1980; </a:t>
            </a:r>
            <a:r>
              <a:rPr lang="tr-TR" dirty="0" err="1" smtClean="0"/>
              <a:t>Wilke</a:t>
            </a:r>
            <a:r>
              <a:rPr lang="tr-TR" dirty="0" smtClean="0"/>
              <a:t>, 1986). Bu çok yönlü yapının farkına varan Birleşmiş Milletler, 1990 yılını “Çevre Okuryazarlığı Yılı” olarak belirlemiştir (UNESCO, 1990). Bu girişim, sürdürülebilir kalkınmanın sağlanması için tüm kritik bileşenler olan temel bilgi, beceri ve öğrenme motivasyonunu güçlendirerek "insanın çevre okuryazarlığını" geliştirmeyi amaçladı (UNESCO, 1990).</a:t>
            </a:r>
          </a:p>
          <a:p>
            <a:endParaRPr lang="tr-TR" dirty="0" smtClean="0"/>
          </a:p>
          <a:p>
            <a:r>
              <a:rPr lang="tr-TR" dirty="0" smtClean="0"/>
              <a:t>Girişim birkaç on yıl önce ortaya çıkmış olsa da, çevre okuryazarlığı kavramı bugün oldukça güncelliğini koruyor ve önümüzdeki 20 yıl içinde de aynı derecede önemli olması muhtemel. İklim değişikliği ve </a:t>
            </a:r>
            <a:r>
              <a:rPr lang="tr-TR" dirty="0" err="1" smtClean="0"/>
              <a:t>biyoçeşitlilik</a:t>
            </a:r>
            <a:r>
              <a:rPr lang="tr-TR" dirty="0" smtClean="0"/>
              <a:t> kaybı gibi çevresel sorunlar yoğunlaştıkça, çevre bilgisi, olumlu çevresel tutumlar ve eyleme geçme becerileriyle donatılmış vatandaşların desteklenmesi her zamankinden daha önemli hale geldi (UNESCO, 2015). Çevre okuryazarlığını teşvik ederek bireyleri bilinçli kararlar alma, değişimi savunma ve daha sürdürülebilir bir geleceğe katkıda bulunma konusunda güçlendiriyoruz.</a:t>
            </a:r>
          </a:p>
          <a:p>
            <a:endParaRPr lang="tr-TR" dirty="0" smtClean="0"/>
          </a:p>
          <a:p>
            <a:r>
              <a:rPr lang="tr-TR" dirty="0" smtClean="0"/>
              <a:t>  Bu nedenle, Şekil 2'de sağ sütunda gösterilen yeni bir model geliştirdik</a:t>
            </a:r>
            <a:r>
              <a:rPr lang="en-US" dirty="0" smtClean="0"/>
              <a:t>.</a:t>
            </a:r>
            <a:endParaRPr lang="tr-TR" dirty="0"/>
          </a:p>
        </p:txBody>
      </p:sp>
    </p:spTree>
    <p:extLst>
      <p:ext uri="{BB962C8B-B14F-4D97-AF65-F5344CB8AC3E}">
        <p14:creationId xmlns:p14="http://schemas.microsoft.com/office/powerpoint/2010/main" val="350409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680" y="504825"/>
            <a:ext cx="6637020" cy="561975"/>
          </a:xfrm>
        </p:spPr>
        <p:txBody>
          <a:bodyPr>
            <a:normAutofit/>
          </a:bodyPr>
          <a:lstStyle/>
          <a:p>
            <a:r>
              <a:rPr lang="tr-TR" dirty="0"/>
              <a:t>Çevre Eğitimi Motivasyonu</a:t>
            </a:r>
            <a:endParaRPr lang="tr-TR" noProof="0" dirty="0"/>
          </a:p>
        </p:txBody>
      </p:sp>
      <p:sp>
        <p:nvSpPr>
          <p:cNvPr id="3" name="Metin Yer Tutucusu 2"/>
          <p:cNvSpPr>
            <a:spLocks noGrp="1"/>
          </p:cNvSpPr>
          <p:nvPr>
            <p:ph type="body" idx="1"/>
          </p:nvPr>
        </p:nvSpPr>
        <p:spPr>
          <a:xfrm>
            <a:off x="191716" y="1052930"/>
            <a:ext cx="6915150" cy="4840816"/>
          </a:xfrm>
        </p:spPr>
        <p:txBody>
          <a:bodyPr>
            <a:noAutofit/>
          </a:bodyPr>
          <a:lstStyle/>
          <a:p>
            <a:r>
              <a:rPr lang="tr-TR" sz="1600" b="1" dirty="0"/>
              <a:t>Pedagojik Nedenler</a:t>
            </a:r>
          </a:p>
          <a:p>
            <a:r>
              <a:rPr lang="tr-TR" sz="1600" dirty="0"/>
              <a:t>Araştırmalar, çevre koruma davranışına ilişkin potansiyel olarak endişe verici bir eğilimi öne sürüyor: bireyler eğitim yolculuklarında ilerledikçe düşüş. Dünyanın dört bir yanından akademisyenler tarafından yapılan araştırmalar (biliniyorsa belirli bölgeleri belirtin), en yüksek düzeyde çevre dostu eylemler ilkokul öğrencilerinin sergilediğini, bunu ortaokul öğrencilerinin izlediğini gösteriyor. Ancak üniversite öğrencilerinde bu olumlu davranışlarda önceki yıllara göre ciddi bir azalma görülmektedir (</a:t>
            </a:r>
            <a:r>
              <a:rPr lang="tr-TR" sz="1600" dirty="0" err="1"/>
              <a:t>Azevedo</a:t>
            </a:r>
            <a:r>
              <a:rPr lang="tr-TR" sz="1600" dirty="0"/>
              <a:t> vd., 2018; </a:t>
            </a:r>
            <a:r>
              <a:rPr lang="tr-TR" sz="1600" dirty="0" err="1"/>
              <a:t>Brody</a:t>
            </a:r>
            <a:r>
              <a:rPr lang="tr-TR" sz="1600" dirty="0"/>
              <a:t> vd., 2008). Bu düşüş, altta yatan faktörlerin anlaşılması için daha fazla araştırma yapılmasını gerektirmektedir.</a:t>
            </a:r>
          </a:p>
          <a:p>
            <a:r>
              <a:rPr lang="tr-TR" sz="1600" dirty="0"/>
              <a:t>Ayrıca, araştırmalar üniversite öğrencileri arasında çevresel davranışlarda cinsiyet farklılıklarını belgelemiştir. Çeşitli çalışmalar (</a:t>
            </a:r>
            <a:r>
              <a:rPr lang="tr-TR" sz="1600" dirty="0" err="1"/>
              <a:t>Liang</a:t>
            </a:r>
            <a:r>
              <a:rPr lang="tr-TR" sz="1600" dirty="0"/>
              <a:t> ve diğerleri, 2018; </a:t>
            </a:r>
            <a:r>
              <a:rPr lang="tr-TR" sz="1600" dirty="0" err="1"/>
              <a:t>Wongchantra</a:t>
            </a:r>
            <a:r>
              <a:rPr lang="tr-TR" sz="1600" dirty="0"/>
              <a:t> ve </a:t>
            </a:r>
            <a:r>
              <a:rPr lang="tr-TR" sz="1600" dirty="0" err="1"/>
              <a:t>Nuangchalerm</a:t>
            </a:r>
            <a:r>
              <a:rPr lang="tr-TR" sz="1600" dirty="0"/>
              <a:t>, 2011; </a:t>
            </a:r>
            <a:r>
              <a:rPr lang="tr-TR" sz="1600" dirty="0" err="1"/>
              <a:t>Cincera</a:t>
            </a:r>
            <a:r>
              <a:rPr lang="tr-TR" sz="1600" dirty="0"/>
              <a:t> ve diğerleri, 2013), kız üniversite öğrencilerinin erkek meslektaşlarına kıyasla daha olumlu çevresel davranışlar sergileme eğiliminde olduklarını bildirmektedir. Bu eşitsizliğin açıklaması, kadınların çevre yanlısı davranışlara uyma konusunda daha büyük toplumsal baskıyla karşı karşıya kalabileceği Doğu toplumlarındaki sosyal normların ve beklentilerin etkisinde yatıyor olabilir (</a:t>
            </a:r>
            <a:r>
              <a:rPr lang="tr-TR" sz="1600" dirty="0" err="1"/>
              <a:t>Zelezny</a:t>
            </a:r>
            <a:r>
              <a:rPr lang="tr-TR" sz="1600" dirty="0"/>
              <a:t> ve diğerleri, 2000). Ancak çevre koruma davranışını şekillendirmede cinsiyet, yaş ve kültürel bağlam arasındaki etkileşimi araştırmak için daha fazla araştırmaya ihtiyaç vardır.</a:t>
            </a:r>
            <a:endParaRPr lang="tr-TR" sz="1600" noProof="0" dirty="0"/>
          </a:p>
        </p:txBody>
      </p:sp>
      <p:sp>
        <p:nvSpPr>
          <p:cNvPr id="4" name="Metin Yer Tutucusu 3"/>
          <p:cNvSpPr>
            <a:spLocks noGrp="1"/>
          </p:cNvSpPr>
          <p:nvPr>
            <p:ph type="body" idx="2"/>
          </p:nvPr>
        </p:nvSpPr>
        <p:spPr>
          <a:xfrm>
            <a:off x="6857999" y="1217085"/>
            <a:ext cx="4960961" cy="5006294"/>
          </a:xfrm>
        </p:spPr>
        <p:txBody>
          <a:bodyPr>
            <a:noAutofit/>
          </a:bodyPr>
          <a:lstStyle/>
          <a:p>
            <a:r>
              <a:rPr lang="tr-TR" sz="1600" b="1" dirty="0"/>
              <a:t>Sosyal Öğrenme Nedenleri</a:t>
            </a:r>
          </a:p>
          <a:p>
            <a:r>
              <a:rPr lang="tr-TR" sz="1600" dirty="0"/>
              <a:t>Zeki varlıklar olarak doğal merakımız, etrafımızdaki değişen dünyayı anlama arzumuzu besler. Değişen ekosistemlerden (</a:t>
            </a:r>
            <a:r>
              <a:rPr lang="tr-TR" sz="1600" dirty="0" err="1"/>
              <a:t>biyotik</a:t>
            </a:r>
            <a:r>
              <a:rPr lang="tr-TR" sz="1600" dirty="0"/>
              <a:t> değişiklikler) gelişen hava düzenlerine (</a:t>
            </a:r>
            <a:r>
              <a:rPr lang="tr-TR" sz="1600" dirty="0" err="1"/>
              <a:t>abiyotik</a:t>
            </a:r>
            <a:r>
              <a:rPr lang="tr-TR" sz="1600" dirty="0"/>
              <a:t> değişiklikler) kadar, bu doğuştan gelen öğrenme dürtüsü bizi bilgi boşluklarını keşfetmeye ve doldurmaya motive eder. Son salgın böyle bir boşluğa örnek teşkil ediyor ve anlayışımızın yetersiz kaldığı alanları vurguluyor. Bu öğrenme motivasyonu hem iç hem de dış faktörlerden kaynaklanmaktadır.</a:t>
            </a:r>
          </a:p>
          <a:p>
            <a:r>
              <a:rPr lang="tr-TR" sz="1600" dirty="0"/>
              <a:t>Kendimizi korumak için (içsel) öğrenme konusunda içsel bir arzumuz var ve eğitim programları gibi dış teşviklerden etkileniyoruz. Psikolog Albert </a:t>
            </a:r>
            <a:r>
              <a:rPr lang="tr-TR" sz="1600" dirty="0" err="1"/>
              <a:t>Bandura'nın</a:t>
            </a:r>
            <a:r>
              <a:rPr lang="tr-TR" sz="1600" dirty="0"/>
              <a:t> da vurguladığı gibi, sürekli öğrenmenin bu "kendi kendine gidişatı" güçlü bir itici güçtür. Bu sadece bireyleri analiz etmekle ilgili değil, aynı zamanda sosyal ve ekonomik koşulların olumlu değişim yaratma yeteneğimize olan inancımız üzerindeki etkisini de kabul etmekle ilgili.</a:t>
            </a:r>
            <a:endParaRPr lang="tr-TR" sz="1600" noProof="0" dirty="0"/>
          </a:p>
        </p:txBody>
      </p:sp>
    </p:spTree>
    <p:extLst>
      <p:ext uri="{BB962C8B-B14F-4D97-AF65-F5344CB8AC3E}">
        <p14:creationId xmlns:p14="http://schemas.microsoft.com/office/powerpoint/2010/main" val="278849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680" y="504825"/>
            <a:ext cx="6637020" cy="561975"/>
          </a:xfrm>
        </p:spPr>
        <p:txBody>
          <a:bodyPr>
            <a:normAutofit/>
          </a:bodyPr>
          <a:lstStyle/>
          <a:p>
            <a:r>
              <a:rPr lang="tr-TR" dirty="0"/>
              <a:t>Çevre Eğitimi Motivasyonu</a:t>
            </a:r>
            <a:endParaRPr lang="tr-TR" noProof="0" dirty="0"/>
          </a:p>
        </p:txBody>
      </p:sp>
      <p:sp>
        <p:nvSpPr>
          <p:cNvPr id="3" name="Metin Yer Tutucusu 2"/>
          <p:cNvSpPr>
            <a:spLocks noGrp="1"/>
          </p:cNvSpPr>
          <p:nvPr>
            <p:ph type="body" idx="1"/>
          </p:nvPr>
        </p:nvSpPr>
        <p:spPr>
          <a:xfrm>
            <a:off x="343914" y="1328142"/>
            <a:ext cx="5867400" cy="4023360"/>
          </a:xfrm>
        </p:spPr>
        <p:txBody>
          <a:bodyPr>
            <a:normAutofit lnSpcReduction="10000"/>
          </a:bodyPr>
          <a:lstStyle/>
          <a:p>
            <a:r>
              <a:rPr lang="tr-TR" b="1" dirty="0"/>
              <a:t>Daha İyi Çevre Koruma </a:t>
            </a:r>
            <a:r>
              <a:rPr lang="tr-TR" b="1" dirty="0" err="1"/>
              <a:t>DavranışlarıÇevre</a:t>
            </a:r>
            <a:r>
              <a:rPr lang="tr-TR" b="1" dirty="0"/>
              <a:t> eğitimi </a:t>
            </a:r>
            <a:endParaRPr lang="tr-TR" b="1" dirty="0" smtClean="0"/>
          </a:p>
          <a:p>
            <a:r>
              <a:rPr lang="tr-TR" dirty="0" smtClean="0"/>
              <a:t>(</a:t>
            </a:r>
            <a:r>
              <a:rPr lang="tr-TR" dirty="0"/>
              <a:t>EE), kaynakları sürdürülebilir bir şekilde kullanmak ve sağlıklı bir çevreyi sürdürmek için insanları bilgi ve değerlerle donatır. Bu çok önemlidir çünkü sınırlı taşıma kapasitesinin de gösterdiği gibi, insan faaliyetleri gezegeni sınırlarına doğru zorlamaktadır (</a:t>
            </a:r>
            <a:r>
              <a:rPr lang="tr-TR" dirty="0" err="1"/>
              <a:t>Sepkoski</a:t>
            </a:r>
            <a:r>
              <a:rPr lang="tr-TR" dirty="0"/>
              <a:t>, 1993). </a:t>
            </a:r>
            <a:r>
              <a:rPr lang="tr-TR" dirty="0" err="1"/>
              <a:t>Sepkoski'nin</a:t>
            </a:r>
            <a:r>
              <a:rPr lang="tr-TR" dirty="0"/>
              <a:t> (1993, 1997, 1998) çalışmaları, zaman içinde tür çeşitliliğinde bir azalma olduğunu göstererek, insan gelişiminin etkisini vurgulamaktadır. Nesli tükenme oranları artarken, türlerin genellikle ne kadar süre (birkaç milyon yıl) hayatta kaldığını anlamak, çevresel eylemin </a:t>
            </a:r>
            <a:r>
              <a:rPr lang="tr-TR" dirty="0" err="1"/>
              <a:t>aciliyetinin</a:t>
            </a:r>
            <a:r>
              <a:rPr lang="tr-TR" dirty="0"/>
              <a:t> altını çiziyor. Sonuç olarak EE, çok geç olmadan değişiklik yapmamızı sağlar.</a:t>
            </a:r>
            <a:endParaRPr lang="tr-TR" noProof="0" dirty="0"/>
          </a:p>
        </p:txBody>
      </p:sp>
      <p:sp>
        <p:nvSpPr>
          <p:cNvPr id="4" name="Metin Yer Tutucusu 3"/>
          <p:cNvSpPr>
            <a:spLocks noGrp="1"/>
          </p:cNvSpPr>
          <p:nvPr>
            <p:ph type="body" idx="2"/>
          </p:nvPr>
        </p:nvSpPr>
        <p:spPr>
          <a:xfrm>
            <a:off x="6815847" y="2030560"/>
            <a:ext cx="4145280" cy="2609533"/>
          </a:xfrm>
        </p:spPr>
        <p:txBody>
          <a:bodyPr/>
          <a:lstStyle/>
          <a:p>
            <a:r>
              <a:rPr lang="tr-TR" dirty="0"/>
              <a:t>Çevre Okuryazarlığında Benzer Çevre </a:t>
            </a:r>
            <a:r>
              <a:rPr lang="tr-TR" dirty="0" err="1"/>
              <a:t>İsimleriÇevre</a:t>
            </a:r>
            <a:r>
              <a:rPr lang="tr-TR" dirty="0"/>
              <a:t> okuryazarlığında sıklıkla tutum, farkındalık, farkındalık, bilinç, duygu, algı ve duygu gibi benzer isimleri görüyoruz.</a:t>
            </a:r>
            <a:endParaRPr lang="tr-TR" noProof="0" dirty="0" smtClean="0"/>
          </a:p>
          <a:p>
            <a:endParaRPr lang="tr-TR" noProof="0" dirty="0"/>
          </a:p>
        </p:txBody>
      </p:sp>
    </p:spTree>
    <p:extLst>
      <p:ext uri="{BB962C8B-B14F-4D97-AF65-F5344CB8AC3E}">
        <p14:creationId xmlns:p14="http://schemas.microsoft.com/office/powerpoint/2010/main" val="182550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a:bodyPr>
          <a:lstStyle/>
          <a:p>
            <a:pPr algn="ctr"/>
            <a:r>
              <a:rPr lang="tr-TR" dirty="0">
                <a:latin typeface="Bookman Old Style" pitchFamily="18" charset="0"/>
              </a:rPr>
              <a:t>Çevre Faaliyetleri - Fark Yaratmak</a:t>
            </a:r>
            <a:endParaRPr lang="tr-TR" noProof="0" dirty="0">
              <a:latin typeface="Bookman Old Style" pitchFamily="18" charset="0"/>
            </a:endParaRPr>
          </a:p>
        </p:txBody>
      </p:sp>
      <p:sp>
        <p:nvSpPr>
          <p:cNvPr id="3" name="Metin Yer Tutucusu 2"/>
          <p:cNvSpPr>
            <a:spLocks noGrp="1"/>
          </p:cNvSpPr>
          <p:nvPr>
            <p:ph type="body" idx="1"/>
          </p:nvPr>
        </p:nvSpPr>
        <p:spPr>
          <a:xfrm>
            <a:off x="1097279" y="1274618"/>
            <a:ext cx="9958648" cy="4594476"/>
          </a:xfrm>
        </p:spPr>
        <p:txBody>
          <a:bodyPr>
            <a:normAutofit fontScale="92500" lnSpcReduction="20000"/>
          </a:bodyPr>
          <a:lstStyle/>
          <a:p>
            <a:pPr marL="114300" indent="0">
              <a:buNone/>
            </a:pPr>
            <a:r>
              <a:rPr lang="tr-TR" dirty="0"/>
              <a:t>Bireyler ve gruplar çevre sorunlarına yönelik çeşitli faaliyetlere katılabilirler. Faaliyet Örnekleri:</a:t>
            </a:r>
          </a:p>
          <a:p>
            <a:pPr marL="114300" indent="0">
              <a:buNone/>
            </a:pPr>
            <a:endParaRPr lang="tr-TR" dirty="0"/>
          </a:p>
          <a:p>
            <a:pPr>
              <a:buFont typeface="Wingdings" pitchFamily="2" charset="2"/>
              <a:buChar char="Ø"/>
            </a:pPr>
            <a:r>
              <a:rPr lang="tr-TR" b="1" dirty="0"/>
              <a:t>Plaj temizliği: </a:t>
            </a:r>
            <a:r>
              <a:rPr lang="tr-TR" dirty="0"/>
              <a:t>Plajlardan ve su yollarından çöp ve kalıntıları temizleyin.</a:t>
            </a:r>
          </a:p>
          <a:p>
            <a:pPr>
              <a:buFont typeface="Wingdings" pitchFamily="2" charset="2"/>
              <a:buChar char="Ø"/>
            </a:pPr>
            <a:r>
              <a:rPr lang="tr-TR" b="1" dirty="0"/>
              <a:t>Ağaç dikme etkinlikleri: </a:t>
            </a:r>
            <a:r>
              <a:rPr lang="tr-TR" dirty="0"/>
              <a:t>Karbon emisyonlarını dengeleyin, hava kalitesini iyileştirin, yaban hayatı yaşam alanı sağlayın.</a:t>
            </a:r>
          </a:p>
          <a:p>
            <a:pPr>
              <a:buFont typeface="Wingdings" pitchFamily="2" charset="2"/>
              <a:buChar char="Ø"/>
            </a:pPr>
            <a:r>
              <a:rPr lang="tr-TR" b="1" dirty="0"/>
              <a:t>Topluluk bahçeleri: </a:t>
            </a:r>
            <a:r>
              <a:rPr lang="tr-TR" dirty="0"/>
              <a:t>Taze gıdalara erişim sağlayın, sağlıklı beslenmeyi teşvik edin, topluluk oluşturun.</a:t>
            </a:r>
          </a:p>
          <a:p>
            <a:pPr>
              <a:buFont typeface="Wingdings" pitchFamily="2" charset="2"/>
              <a:buChar char="Ø"/>
            </a:pPr>
            <a:r>
              <a:rPr lang="tr-TR" b="1" dirty="0"/>
              <a:t>Araç paylaşımı girişimleri: </a:t>
            </a:r>
            <a:r>
              <a:rPr lang="tr-TR" dirty="0"/>
              <a:t>Trafik sıkışıklığını, hava kirliliğini ve sera gazı emisyonlarını azaltın.</a:t>
            </a:r>
          </a:p>
          <a:p>
            <a:pPr>
              <a:buFont typeface="Wingdings" pitchFamily="2" charset="2"/>
              <a:buChar char="Ø"/>
            </a:pPr>
            <a:r>
              <a:rPr lang="tr-TR" b="1" dirty="0"/>
              <a:t>Vatandaş bilimi projeleri: </a:t>
            </a:r>
            <a:r>
              <a:rPr lang="tr-TR" dirty="0"/>
              <a:t>Çevresel değişiklikleri izlemek için bilimsel verileri toplayın ve analiz edin.</a:t>
            </a:r>
          </a:p>
          <a:p>
            <a:pPr>
              <a:buFont typeface="Wingdings" pitchFamily="2" charset="2"/>
              <a:buChar char="Ø"/>
            </a:pPr>
            <a:r>
              <a:rPr lang="tr-TR" b="1" dirty="0"/>
              <a:t>Koruma gönüllülüğü: </a:t>
            </a:r>
            <a:r>
              <a:rPr lang="tr-TR" dirty="0"/>
              <a:t>Yabani hayatı ve yaşam alanlarını korumak için çalışın.</a:t>
            </a:r>
          </a:p>
          <a:p>
            <a:pPr>
              <a:buFont typeface="Wingdings" pitchFamily="2" charset="2"/>
              <a:buChar char="Ø"/>
            </a:pPr>
            <a:r>
              <a:rPr lang="tr-TR" b="1" dirty="0"/>
              <a:t>Eğitim atölyeleri: </a:t>
            </a:r>
            <a:r>
              <a:rPr lang="tr-TR" dirty="0"/>
              <a:t>Çevre sorunları ve sürdürülebilir yaşam uygulamaları hakkında bilgi edinin.</a:t>
            </a:r>
          </a:p>
          <a:p>
            <a:pPr>
              <a:buFont typeface="Wingdings" pitchFamily="2" charset="2"/>
              <a:buChar char="Ø"/>
            </a:pPr>
            <a:r>
              <a:rPr lang="tr-TR" b="1" dirty="0"/>
              <a:t>Savunuculuk kampanyaları: </a:t>
            </a:r>
            <a:r>
              <a:rPr lang="tr-TR" dirty="0"/>
              <a:t>Farkındalığı artırın ve politika kararlarını etkileyin.</a:t>
            </a:r>
            <a:endParaRPr lang="tr-TR" noProof="0" dirty="0"/>
          </a:p>
        </p:txBody>
      </p:sp>
    </p:spTree>
    <p:extLst>
      <p:ext uri="{BB962C8B-B14F-4D97-AF65-F5344CB8AC3E}">
        <p14:creationId xmlns:p14="http://schemas.microsoft.com/office/powerpoint/2010/main" val="332484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a:bodyPr>
          <a:lstStyle/>
          <a:p>
            <a:pPr algn="ctr"/>
            <a:r>
              <a:rPr lang="tr-TR" dirty="0">
                <a:latin typeface="Bookman Old Style" pitchFamily="18" charset="0"/>
              </a:rPr>
              <a:t>Çevre Oyunları - Oyun Yoluyla Öğrenme</a:t>
            </a:r>
            <a:endParaRPr lang="tr-TR" noProof="0" dirty="0">
              <a:latin typeface="Bookman Old Style" pitchFamily="18" charset="0"/>
            </a:endParaRPr>
          </a:p>
        </p:txBody>
      </p:sp>
      <p:sp>
        <p:nvSpPr>
          <p:cNvPr id="3" name="Metin Yer Tutucusu 2"/>
          <p:cNvSpPr>
            <a:spLocks noGrp="1"/>
          </p:cNvSpPr>
          <p:nvPr>
            <p:ph type="body" idx="1"/>
          </p:nvPr>
        </p:nvSpPr>
        <p:spPr>
          <a:xfrm>
            <a:off x="1097279" y="1274618"/>
            <a:ext cx="9958648" cy="4594476"/>
          </a:xfrm>
        </p:spPr>
        <p:txBody>
          <a:bodyPr>
            <a:normAutofit/>
          </a:bodyPr>
          <a:lstStyle/>
          <a:p>
            <a:pPr marL="114300" indent="0">
              <a:buNone/>
            </a:pPr>
            <a:r>
              <a:rPr lang="tr-TR" dirty="0"/>
              <a:t>Eğitsel oyunlar çevre sorunları hakkında öğrenmeyi ilgi çekici ve eğlenceli hale getirebilir. Çevre Oyunlarına Örnekler:</a:t>
            </a:r>
          </a:p>
          <a:p>
            <a:pPr marL="114300" indent="0">
              <a:buNone/>
            </a:pPr>
            <a:endParaRPr lang="tr-TR" dirty="0"/>
          </a:p>
          <a:p>
            <a:pPr marL="114300" indent="0">
              <a:buNone/>
            </a:pPr>
            <a:r>
              <a:rPr lang="tr-TR" b="1" dirty="0"/>
              <a:t>Eko Düşünce Bulmacaları: </a:t>
            </a:r>
            <a:r>
              <a:rPr lang="tr-TR" dirty="0"/>
              <a:t>Çevreyle ilgili kelime dağarcığı ve yazım becerilerini geliştirin.</a:t>
            </a:r>
          </a:p>
          <a:p>
            <a:pPr marL="114300" indent="0">
              <a:buNone/>
            </a:pPr>
            <a:r>
              <a:rPr lang="tr-TR" b="1" dirty="0"/>
              <a:t>Yeşil Güç: </a:t>
            </a:r>
            <a:r>
              <a:rPr lang="tr-TR" dirty="0"/>
              <a:t>Doğanın tadını çıkarmanın farklı yollarını temsil eden fiziksel aktiviteler gerçekleştirin.</a:t>
            </a:r>
          </a:p>
          <a:p>
            <a:pPr marL="114300" indent="0">
              <a:buNone/>
            </a:pPr>
            <a:r>
              <a:rPr lang="tr-TR" b="1" dirty="0"/>
              <a:t>Hayal edin: </a:t>
            </a:r>
            <a:r>
              <a:rPr lang="tr-TR" dirty="0"/>
              <a:t>Nesnelerin nasıl yeniden kullanılabileceğini veya yeniden tasarlanabileceğini hayal ederek yaratıcılığı teşvik edin.</a:t>
            </a:r>
          </a:p>
          <a:p>
            <a:pPr marL="114300" indent="0">
              <a:buNone/>
            </a:pPr>
            <a:r>
              <a:rPr lang="tr-TR" b="1" dirty="0"/>
              <a:t>Çevreci Çöpçü Avı Mücadelesi: </a:t>
            </a:r>
            <a:r>
              <a:rPr lang="tr-TR" dirty="0"/>
              <a:t>Takımlar, Azalt, Yeniden Kullan, Yeniden Tasarla ilkelerine dayalı görevleri tamamlamak için yarışır.</a:t>
            </a:r>
            <a:endParaRPr lang="tr-TR" noProof="0" dirty="0"/>
          </a:p>
        </p:txBody>
      </p:sp>
    </p:spTree>
    <p:extLst>
      <p:ext uri="{BB962C8B-B14F-4D97-AF65-F5344CB8AC3E}">
        <p14:creationId xmlns:p14="http://schemas.microsoft.com/office/powerpoint/2010/main" val="3317354852"/>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4672</Words>
  <Application>Microsoft Office PowerPoint</Application>
  <PresentationFormat>Geniş ekran</PresentationFormat>
  <Paragraphs>351</Paragraphs>
  <Slides>38</Slides>
  <Notes>15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38</vt:i4>
      </vt:variant>
    </vt:vector>
  </HeadingPairs>
  <TitlesOfParts>
    <vt:vector size="48" baseType="lpstr">
      <vt:lpstr>Merriweather</vt:lpstr>
      <vt:lpstr>Arial</vt:lpstr>
      <vt:lpstr>Times New Roman</vt:lpstr>
      <vt:lpstr>Söhne</vt:lpstr>
      <vt:lpstr>Calibri</vt:lpstr>
      <vt:lpstr>Cambria</vt:lpstr>
      <vt:lpstr>Wingdings</vt:lpstr>
      <vt:lpstr>Noto Sans Symbols</vt:lpstr>
      <vt:lpstr>Bookman Old Style</vt:lpstr>
      <vt:lpstr>Rückblick</vt:lpstr>
      <vt:lpstr>GREENWORLD: Think Green for the World  Youth Education ERASMUS+  KA220 YOU - Strategic Partnerships for Youth Education Cooperation partnership </vt:lpstr>
      <vt:lpstr>Modül 4'ün Öğrenme Çıktıları</vt:lpstr>
      <vt:lpstr>Çevre Okuryazarlığı - Sürdürülebilir Geleceğin Anahtarı</vt:lpstr>
      <vt:lpstr>Çevre Okuryazarlığının Hedefleri</vt:lpstr>
      <vt:lpstr>Çevre Okuryazarlığı</vt:lpstr>
      <vt:lpstr>Çevre Eğitimi Motivasyonu</vt:lpstr>
      <vt:lpstr>Çevre Eğitimi Motivasyonu</vt:lpstr>
      <vt:lpstr>Çevre Faaliyetleri - Fark Yaratmak</vt:lpstr>
      <vt:lpstr>Çevre Oyunları - Oyun Yoluyla Öğrenme</vt:lpstr>
      <vt:lpstr>Örnek Oyun</vt:lpstr>
      <vt:lpstr>Çevre bilinci</vt:lpstr>
      <vt:lpstr>İKLİM DEĞİŞİKLİĞİ</vt:lpstr>
      <vt:lpstr>İklim değişikliği?</vt:lpstr>
      <vt:lpstr>Climate Change?</vt:lpstr>
      <vt:lpstr>PowerPoint Sunusu</vt:lpstr>
      <vt:lpstr>PowerPoint Sunusu</vt:lpstr>
      <vt:lpstr>Çevre Okuryazarlığı Konusunda Öğrencilere Yönelik Görevler</vt:lpstr>
      <vt:lpstr> 2. Bölüm</vt:lpstr>
      <vt:lpstr>EN İYİ UYGULAMALAR</vt:lpstr>
      <vt:lpstr>PowerPoint Sunusu</vt:lpstr>
      <vt:lpstr>PowerPoint Sunusu</vt:lpstr>
      <vt:lpstr>GENÇLİK EĞİTİMİNDE MODÜLÜN ÖNEMİ</vt:lpstr>
      <vt:lpstr>PowerPoint Sunusu</vt:lpstr>
      <vt:lpstr>UYGULAMA FAALİYETLERİ</vt:lpstr>
      <vt:lpstr>PowerPoint Sunusu</vt:lpstr>
      <vt:lpstr> Videolar</vt:lpstr>
      <vt:lpstr>Videoların Konusu</vt:lpstr>
      <vt:lpstr>PowerPoint Sunusu</vt:lpstr>
      <vt:lpstr>PowerPoint Sunusu</vt:lpstr>
      <vt:lpstr>PowerPoint Sunusu</vt:lpstr>
      <vt:lpstr>PowerPoint Sunusu</vt:lpstr>
      <vt:lpstr> Kendini Değerlendirme!</vt:lpstr>
      <vt:lpstr>PowerPoint Sunusu</vt:lpstr>
      <vt:lpstr>PowerPoint Sunusu</vt:lpstr>
      <vt:lpstr>Çevresel aktiviteyi açıklamasıyla eşleştirin.</vt:lpstr>
      <vt:lpstr>İklim Değişikliği Konusunda Açık Uçlu Sorular</vt:lpstr>
      <vt:lpstr>Referanslar ve Bağlantılar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Baba</cp:lastModifiedBy>
  <cp:revision>81</cp:revision>
  <dcterms:created xsi:type="dcterms:W3CDTF">2020-11-17T09:39:06Z</dcterms:created>
  <dcterms:modified xsi:type="dcterms:W3CDTF">2024-05-17T19:46:58Z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