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338" r:id="rId3"/>
    <p:sldId id="340" r:id="rId4"/>
    <p:sldId id="341" r:id="rId5"/>
    <p:sldId id="343" r:id="rId6"/>
    <p:sldId id="351" r:id="rId7"/>
    <p:sldId id="353" r:id="rId8"/>
    <p:sldId id="354" r:id="rId9"/>
    <p:sldId id="355" r:id="rId10"/>
    <p:sldId id="356" r:id="rId11"/>
    <p:sldId id="357" r:id="rId12"/>
    <p:sldId id="358" r:id="rId13"/>
    <p:sldId id="359" r:id="rId14"/>
    <p:sldId id="360" r:id="rId15"/>
    <p:sldId id="361" r:id="rId16"/>
    <p:sldId id="344" r:id="rId17"/>
    <p:sldId id="345" r:id="rId18"/>
    <p:sldId id="328" r:id="rId19"/>
    <p:sldId id="362" r:id="rId20"/>
    <p:sldId id="363" r:id="rId21"/>
    <p:sldId id="364" r:id="rId22"/>
    <p:sldId id="330" r:id="rId23"/>
    <p:sldId id="331" r:id="rId24"/>
    <p:sldId id="346" r:id="rId25"/>
    <p:sldId id="277" r:id="rId26"/>
    <p:sldId id="278" r:id="rId27"/>
    <p:sldId id="347" r:id="rId28"/>
    <p:sldId id="279" r:id="rId29"/>
    <p:sldId id="348" r:id="rId30"/>
    <p:sldId id="286" r:id="rId31"/>
    <p:sldId id="289" r:id="rId32"/>
    <p:sldId id="365" r:id="rId33"/>
    <p:sldId id="366" r:id="rId34"/>
    <p:sldId id="294" r:id="rId35"/>
    <p:sldId id="34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84" d="100"/>
          <a:sy n="84" d="100"/>
        </p:scale>
        <p:origin x="581" y="-58"/>
      </p:cViewPr>
      <p:guideLst>
        <p:guide orient="horz" pos="2160"/>
        <p:guide pos="3840"/>
      </p:guideLst>
    </p:cSldViewPr>
  </p:slideViewPr>
  <p:outlineViewPr>
    <p:cViewPr>
      <p:scale>
        <a:sx n="33" d="100"/>
        <a:sy n="33" d="100"/>
      </p:scale>
      <p:origin x="0" y="205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35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34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903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71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89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6757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46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57098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S2dq_TS5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MWPj2Ikekl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hop.merriam-webster.com/products/merriam-websters-collegiate-dictionary-eleventh-editio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TR" sz="4400" b="1" noProof="0" smtClean="0">
                <a:solidFill>
                  <a:srgbClr val="004B3A"/>
                </a:solidFill>
              </a:rPr>
              <a:t>GREENWORLD: </a:t>
            </a:r>
            <a:r>
              <a:rPr lang="tr-TR" noProof="0" smtClean="0"/>
              <a:t>Think Green</a:t>
            </a:r>
            <a:br>
              <a:rPr lang="tr-TR" noProof="0" smtClean="0"/>
            </a:br>
            <a:r>
              <a:rPr lang="tr-TR" noProof="0" smtClean="0"/>
              <a:t>for the World</a:t>
            </a:r>
            <a:br>
              <a:rPr lang="tr-TR" noProof="0" smtClean="0"/>
            </a:br>
            <a:r>
              <a:rPr lang="tr-TR" noProof="0" smtClean="0"/>
              <a:t/>
            </a:r>
            <a:br>
              <a:rPr lang="tr-TR" noProof="0" smtClean="0"/>
            </a:br>
            <a:r>
              <a:rPr lang="tr-TR" sz="2700" noProof="0" smtClean="0"/>
              <a:t>Youth Education</a:t>
            </a:r>
            <a:br>
              <a:rPr lang="tr-TR" sz="2700" noProof="0" smtClean="0"/>
            </a:br>
            <a:r>
              <a:rPr lang="tr-TR" sz="2700" noProof="0" smtClean="0"/>
              <a:t>ERASMUS+</a:t>
            </a:r>
            <a:br>
              <a:rPr lang="tr-TR" sz="2700" noProof="0" smtClean="0"/>
            </a:br>
            <a:r>
              <a:rPr lang="tr-TR" sz="2700" noProof="0" smtClean="0"/>
              <a:t/>
            </a:r>
            <a:br>
              <a:rPr lang="tr-TR" sz="2700" noProof="0" smtClean="0"/>
            </a:br>
            <a:r>
              <a:rPr lang="tr-TR" sz="2200" noProof="0" smtClean="0"/>
              <a:t>KA220 YOU - Strategic Partnerships for Youth Education</a:t>
            </a:r>
            <a:br>
              <a:rPr lang="tr-TR" sz="2200" noProof="0" smtClean="0"/>
            </a:br>
            <a:r>
              <a:rPr lang="tr-TR" sz="2200" noProof="0" smtClean="0"/>
              <a:t>Cooperation partnership</a:t>
            </a:r>
            <a:r>
              <a:rPr lang="tr-TR" noProof="0" smtClean="0"/>
              <a:t/>
            </a:r>
            <a:br>
              <a:rPr lang="tr-TR" noProof="0" smtClean="0"/>
            </a:br>
            <a:endParaRPr lang="tr-TR" noProof="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TR" b="1" i="1" noProof="0" smtClean="0"/>
              <a:t>Referans Numarası:</a:t>
            </a:r>
            <a:br>
              <a:rPr lang="tr-TR" b="1" i="1" noProof="0" smtClean="0"/>
            </a:br>
            <a:r>
              <a:rPr lang="tr-TR" noProof="0" smtClean="0"/>
              <a:t>2021-1-DE04-KA220-YOU-000029209</a:t>
            </a:r>
          </a:p>
          <a:p>
            <a:pPr marL="0" lvl="0" indent="0" algn="l" rtl="0">
              <a:lnSpc>
                <a:spcPct val="90000"/>
              </a:lnSpc>
              <a:spcBef>
                <a:spcPts val="1400"/>
              </a:spcBef>
              <a:spcAft>
                <a:spcPts val="0"/>
              </a:spcAft>
              <a:buSzPts val="1500"/>
              <a:buNone/>
            </a:pPr>
            <a:r>
              <a:rPr lang="tr-TR" b="1" noProof="0" smtClean="0"/>
              <a:t>Duration: </a:t>
            </a:r>
            <a:endParaRPr lang="tr-TR" noProof="0" smtClean="0"/>
          </a:p>
          <a:p>
            <a:pPr marL="0" lvl="0" indent="0" algn="l" rtl="0">
              <a:lnSpc>
                <a:spcPct val="90000"/>
              </a:lnSpc>
              <a:spcBef>
                <a:spcPts val="1400"/>
              </a:spcBef>
              <a:spcAft>
                <a:spcPts val="0"/>
              </a:spcAft>
              <a:buSzPts val="1500"/>
              <a:buNone/>
            </a:pPr>
            <a:r>
              <a:rPr lang="tr-TR" b="1" noProof="0" smtClean="0"/>
              <a:t>07.03.2022 to 07.03.2024 (24 months) </a:t>
            </a:r>
            <a:endParaRPr lang="tr-TR" noProof="0" smtClean="0"/>
          </a:p>
          <a:p>
            <a:pPr marL="0" lvl="0" indent="0" algn="l" rtl="0">
              <a:lnSpc>
                <a:spcPct val="90000"/>
              </a:lnSpc>
              <a:spcBef>
                <a:spcPts val="1400"/>
              </a:spcBef>
              <a:spcAft>
                <a:spcPts val="0"/>
              </a:spcAft>
              <a:buSzPts val="1500"/>
              <a:buNone/>
            </a:pPr>
            <a:endParaRPr lang="tr-TR" b="1" noProof="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MODULE </a:t>
            </a:r>
            <a:r>
              <a:rPr lang="tr-TR" sz="3200" b="1" dirty="0" smtClean="0">
                <a:solidFill>
                  <a:srgbClr val="002060"/>
                </a:solidFill>
                <a:effectLst>
                  <a:outerShdw blurRad="38100" dist="25400" dir="5400000" algn="ctr">
                    <a:srgbClr val="6E747A">
                      <a:alpha val="43000"/>
                    </a:srgbClr>
                  </a:outerShdw>
                </a:effectLst>
                <a:latin typeface="Calibri"/>
                <a:ea typeface="Calibri"/>
              </a:rPr>
              <a:t>3</a:t>
            </a:r>
            <a:r>
              <a:rPr lang="en-US" sz="3200" b="1" dirty="0" smtClean="0">
                <a:solidFill>
                  <a:srgbClr val="002060"/>
                </a:solidFill>
                <a:effectLst>
                  <a:outerShdw blurRad="38100" dist="25400" dir="5400000" algn="ctr">
                    <a:srgbClr val="6E747A">
                      <a:alpha val="43000"/>
                    </a:srgbClr>
                  </a:outerShdw>
                </a:effectLst>
                <a:latin typeface="Calibri"/>
                <a:ea typeface="Calibri"/>
              </a:rPr>
              <a:t>: </a:t>
            </a:r>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err="1">
                <a:solidFill>
                  <a:srgbClr val="002060"/>
                </a:solidFill>
                <a:effectLst>
                  <a:outerShdw blurRad="38100" dist="25400" dir="5400000" algn="ctr">
                    <a:srgbClr val="6E747A">
                      <a:alpha val="43000"/>
                    </a:srgbClr>
                  </a:outerShdw>
                </a:effectLst>
                <a:latin typeface="Calibri"/>
                <a:ea typeface="Calibri"/>
              </a:rPr>
              <a:t>Ekoloji</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ve</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Ekosistem</a:t>
            </a:r>
            <a:endParaRPr lang="tr-TR"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779" y="4512548"/>
            <a:ext cx="2374047" cy="8405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37396"/>
          </a:xfrm>
        </p:spPr>
        <p:txBody>
          <a:bodyPr>
            <a:normAutofit/>
          </a:bodyPr>
          <a:lstStyle/>
          <a:p>
            <a:r>
              <a:rPr lang="tr-TR" sz="2700" dirty="0"/>
              <a:t>ÖĞRENME GÖREVLERİ DAHİL BU KONU ALTINDA ÖĞRENİLECEK UNSURLARIN ÖZELLİKLERİ:</a:t>
            </a:r>
            <a:r>
              <a:rPr lang="tr-TR" noProof="0" dirty="0" smtClean="0"/>
              <a:t/>
            </a:r>
            <a:br>
              <a:rPr lang="tr-TR" noProof="0" dirty="0" smtClean="0"/>
            </a:br>
            <a:endParaRPr lang="tr-TR" noProof="0" dirty="0"/>
          </a:p>
        </p:txBody>
      </p:sp>
      <p:sp>
        <p:nvSpPr>
          <p:cNvPr id="3" name="Metin Yer Tutucusu 2"/>
          <p:cNvSpPr>
            <a:spLocks noGrp="1"/>
          </p:cNvSpPr>
          <p:nvPr>
            <p:ph type="body" idx="1"/>
          </p:nvPr>
        </p:nvSpPr>
        <p:spPr>
          <a:xfrm>
            <a:off x="649604" y="1511674"/>
            <a:ext cx="10094595" cy="4376470"/>
          </a:xfrm>
        </p:spPr>
        <p:txBody>
          <a:bodyPr/>
          <a:lstStyle/>
          <a:p>
            <a:pPr>
              <a:buFont typeface="Wingdings" panose="05000000000000000000" pitchFamily="2" charset="2"/>
              <a:buChar char="v"/>
            </a:pPr>
            <a:r>
              <a:rPr lang="tr-TR" dirty="0"/>
              <a:t>Bu bölümde ekoloji ve ekosistemlere ilişkin araştırmamızın temelini oluşturan temel unsurları ve öğrenme görevlerini özetleyeceğiz. Her öğe, hem teorik bilgiyi hem de pratik uygulamayı teşvik ederek konunun kapsamlı bir şekilde anlaşılmasını sağlayacak şekilde tasarlanmıştır.</a:t>
            </a:r>
          </a:p>
          <a:p>
            <a:pPr>
              <a:buFont typeface="Wingdings" panose="05000000000000000000" pitchFamily="2" charset="2"/>
              <a:buChar char="v"/>
            </a:pPr>
            <a:r>
              <a:rPr lang="tr-TR" dirty="0"/>
              <a:t>Ayrıntılara girelim: ekolojinin temelleri hakkında bilgi edinin ve ekolojik organizasyonun düzeylerini keşfedelim, bireysel organizmalardan tüm ekosistemlere kadar şekil verelim. İkinci bölümü bitirdiğinizde toprak, su ve iklim gibi ekosistemlerin cansız bileşenlerini de tanımlayabilecek ve açıklayabileceksiniz.</a:t>
            </a:r>
          </a:p>
          <a:p>
            <a:pPr>
              <a:buFont typeface="Wingdings" panose="05000000000000000000" pitchFamily="2" charset="2"/>
              <a:buChar char="v"/>
            </a:pPr>
            <a:r>
              <a:rPr lang="tr-TR" dirty="0"/>
              <a:t>Ekosistemlerin </a:t>
            </a:r>
            <a:r>
              <a:rPr lang="tr-TR" dirty="0" err="1"/>
              <a:t>biyotik</a:t>
            </a:r>
            <a:r>
              <a:rPr lang="tr-TR" dirty="0"/>
              <a:t> bileşenlerini (canlı organizmalar) inceleyerek bunları bu başlık altında üreticiler, tüketiciler ve ayrıştırıcılar olarak sınıflandırıyoruz.</a:t>
            </a:r>
            <a:endParaRPr lang="tr-TR" noProof="0" dirty="0"/>
          </a:p>
        </p:txBody>
      </p:sp>
    </p:spTree>
    <p:extLst>
      <p:ext uri="{BB962C8B-B14F-4D97-AF65-F5344CB8AC3E}">
        <p14:creationId xmlns:p14="http://schemas.microsoft.com/office/powerpoint/2010/main" val="145726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880" y="428625"/>
            <a:ext cx="6446520" cy="685800"/>
          </a:xfrm>
        </p:spPr>
        <p:txBody>
          <a:bodyPr>
            <a:normAutofit/>
          </a:bodyPr>
          <a:lstStyle/>
          <a:p>
            <a:r>
              <a:rPr lang="tr-TR" sz="2700" dirty="0"/>
              <a:t>Ekoloji :</a:t>
            </a:r>
            <a:endParaRPr lang="tr-TR" noProof="0" dirty="0"/>
          </a:p>
        </p:txBody>
      </p:sp>
      <p:sp>
        <p:nvSpPr>
          <p:cNvPr id="3" name="Metin Yer Tutucusu 2"/>
          <p:cNvSpPr>
            <a:spLocks noGrp="1"/>
          </p:cNvSpPr>
          <p:nvPr>
            <p:ph type="body" idx="1"/>
          </p:nvPr>
        </p:nvSpPr>
        <p:spPr>
          <a:xfrm>
            <a:off x="649604" y="1511674"/>
            <a:ext cx="10094595" cy="4376470"/>
          </a:xfrm>
        </p:spPr>
        <p:txBody>
          <a:bodyPr>
            <a:normAutofit lnSpcReduction="10000"/>
          </a:bodyPr>
          <a:lstStyle/>
          <a:p>
            <a:pPr>
              <a:buFont typeface="Wingdings" panose="05000000000000000000" pitchFamily="2" charset="2"/>
              <a:buChar char="v"/>
            </a:pPr>
            <a:r>
              <a:rPr lang="tr-TR" dirty="0"/>
              <a:t>Yunanca ev anlamına gelen "</a:t>
            </a:r>
            <a:r>
              <a:rPr lang="tr-TR" dirty="0" err="1"/>
              <a:t>oikos</a:t>
            </a:r>
            <a:r>
              <a:rPr lang="tr-TR" dirty="0"/>
              <a:t>" ve çalışma anlamına gelen "logos" kelimelerinden türetilen ekoloji, "evin incelenmesi" anlamına gelir (Miller, 2009). Ancak ekoloji, organizmalar ve çevreleri arasındaki karmaşık ilişkiler ağını kapsayacak şekilde fiziksel bir evin duvarlarının ötesine uzanır. Bu, topraktaki mikroskobik bakterilerden yağmur ormanlarındaki yüksek ağaçlara kadar her şeyi içerir. Bu ilişkileri anlamak, Dünya üzerindeki yaşamın birbirine bağlılığını ve onu ayakta tutan hassas dengeyi takdir etmek açısından kritik öneme sahiptir.</a:t>
            </a:r>
          </a:p>
          <a:p>
            <a:pPr>
              <a:buFont typeface="Wingdings" panose="05000000000000000000" pitchFamily="2" charset="2"/>
              <a:buChar char="v"/>
            </a:pPr>
            <a:r>
              <a:rPr lang="tr-TR" dirty="0"/>
              <a:t>Ekolojinin kalbinde, cansız fiziksel çevreleriyle (</a:t>
            </a:r>
            <a:r>
              <a:rPr lang="tr-TR" dirty="0" err="1"/>
              <a:t>abiyotik</a:t>
            </a:r>
            <a:r>
              <a:rPr lang="tr-TR" dirty="0"/>
              <a:t> faktörler) etkileşime giren canlı organizmalardan (</a:t>
            </a:r>
            <a:r>
              <a:rPr lang="tr-TR" dirty="0" err="1"/>
              <a:t>biyotik</a:t>
            </a:r>
            <a:r>
              <a:rPr lang="tr-TR" dirty="0"/>
              <a:t> faktörler) oluşan dinamik bir topluluk olan ekosistem kavramı yatmaktadır. Bu ortam su, hava, toprak, güneş ışığı ve sıcaklık gibi unsurları içerir. Bir ekosistem içinde organizmalar, fotosentez veya </a:t>
            </a:r>
            <a:r>
              <a:rPr lang="tr-TR" dirty="0" err="1"/>
              <a:t>kemosentez</a:t>
            </a:r>
            <a:r>
              <a:rPr lang="tr-TR" dirty="0"/>
              <a:t> yoluyla enerji yakalayarak besin zincirinin temelini oluşturan bitkiler, algler ve bazı bakteriler gibi üreticiler olarak sınıflandırılabilir. Otçulları, etoburları ve omnivorları içeren tüketiciler enerji için bu üreticilere güvenirken, mantar ve bakteri gibi ayrıştırıcılar ölü organik maddeleri parçalayarak besin maddelerini ekosisteme geri dönüştürüyor (Miller, 2009). Bu sürekli enerji akışı ve besin döngüsü, ekosistemlerin uzun vadeli sağlığı ve istikrarı için gereklidir.</a:t>
            </a:r>
            <a:endParaRPr lang="tr-TR" noProof="0" dirty="0"/>
          </a:p>
        </p:txBody>
      </p:sp>
    </p:spTree>
    <p:extLst>
      <p:ext uri="{BB962C8B-B14F-4D97-AF65-F5344CB8AC3E}">
        <p14:creationId xmlns:p14="http://schemas.microsoft.com/office/powerpoint/2010/main" val="195135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37396"/>
          </a:xfrm>
        </p:spPr>
        <p:txBody>
          <a:bodyPr>
            <a:normAutofit/>
          </a:bodyPr>
          <a:lstStyle/>
          <a:p>
            <a:r>
              <a:rPr lang="tr-TR" sz="2800" dirty="0"/>
              <a:t>Ekolojik Organizasyon Düzeyleri</a:t>
            </a:r>
            <a:endParaRPr lang="tr-TR" noProof="0" dirty="0"/>
          </a:p>
        </p:txBody>
      </p:sp>
      <p:sp>
        <p:nvSpPr>
          <p:cNvPr id="3" name="Metin Yer Tutucusu 2"/>
          <p:cNvSpPr>
            <a:spLocks noGrp="1"/>
          </p:cNvSpPr>
          <p:nvPr>
            <p:ph type="body" idx="1"/>
          </p:nvPr>
        </p:nvSpPr>
        <p:spPr>
          <a:xfrm>
            <a:off x="649604" y="1511674"/>
            <a:ext cx="10094595" cy="4376470"/>
          </a:xfrm>
        </p:spPr>
        <p:txBody>
          <a:bodyPr>
            <a:normAutofit/>
          </a:bodyPr>
          <a:lstStyle/>
          <a:p>
            <a:pPr>
              <a:buFont typeface="Wingdings" panose="05000000000000000000" pitchFamily="2" charset="2"/>
              <a:buChar char="v"/>
            </a:pPr>
            <a:r>
              <a:rPr lang="tr-TR" dirty="0"/>
              <a:t>Ekolojistler ekosistemleri bireysel organizmalardan biyosfere kadar çeşitli organizasyon düzeylerinde incelerler. Bireysel düzey, bir organizmanın hayatta kalmak ve üremek için yakın çevresi ile nasıl etkileşime girdiğine odaklanır. Popülasyon ekolojisi, tek bir türün popülasyonlarını ve çeşitli faktörlere yanıt olarak popülasyon büyüklüğünün zaman içinde nasıl değiştiği gibi dinamiklerini inceler. Topluluk ekolojisi, rekabet, yırtıcılık ve </a:t>
            </a:r>
            <a:r>
              <a:rPr lang="tr-TR" dirty="0" err="1"/>
              <a:t>simbiyotik</a:t>
            </a:r>
            <a:r>
              <a:rPr lang="tr-TR" dirty="0"/>
              <a:t> ilişkiler de dahil olmak üzere belirli bir alandaki birden fazla popülasyon arasındaki etkileşimlere bakar.</a:t>
            </a:r>
          </a:p>
          <a:p>
            <a:pPr>
              <a:buFont typeface="Wingdings" panose="05000000000000000000" pitchFamily="2" charset="2"/>
              <a:buChar char="v"/>
            </a:pPr>
            <a:r>
              <a:rPr lang="tr-TR" dirty="0"/>
              <a:t>Ekosistem düzeyi, tüm canlı organizmalar ve onların fiziksel çevreleri arasındaki daha geniş etkileşimleri kapsarken, en büyük düzey olan biyosfer, Dünya üzerindeki tüm canlıları ve bunların tüm fiziksel çevreyle olan etkileşimlerini içerir (</a:t>
            </a:r>
            <a:r>
              <a:rPr lang="tr-TR" dirty="0" err="1"/>
              <a:t>Begon</a:t>
            </a:r>
            <a:r>
              <a:rPr lang="tr-TR" dirty="0"/>
              <a:t>, </a:t>
            </a:r>
            <a:r>
              <a:rPr lang="tr-TR" dirty="0" err="1"/>
              <a:t>Townsend</a:t>
            </a:r>
            <a:r>
              <a:rPr lang="tr-TR" dirty="0"/>
              <a:t> ve </a:t>
            </a:r>
            <a:r>
              <a:rPr lang="tr-TR" dirty="0" err="1"/>
              <a:t>Harper</a:t>
            </a:r>
            <a:r>
              <a:rPr lang="tr-TR" dirty="0"/>
              <a:t>, 2018).</a:t>
            </a:r>
            <a:endParaRPr lang="tr-TR" noProof="0" dirty="0"/>
          </a:p>
        </p:txBody>
      </p:sp>
    </p:spTree>
    <p:extLst>
      <p:ext uri="{BB962C8B-B14F-4D97-AF65-F5344CB8AC3E}">
        <p14:creationId xmlns:p14="http://schemas.microsoft.com/office/powerpoint/2010/main" val="374402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14324"/>
            <a:ext cx="10058400" cy="796019"/>
          </a:xfrm>
        </p:spPr>
        <p:txBody>
          <a:bodyPr>
            <a:normAutofit/>
          </a:bodyPr>
          <a:lstStyle/>
          <a:p>
            <a:r>
              <a:rPr lang="tr-TR" dirty="0"/>
              <a:t>Ekolojinin Önemi</a:t>
            </a:r>
            <a:endParaRPr lang="tr-TR" noProof="0" dirty="0"/>
          </a:p>
        </p:txBody>
      </p:sp>
      <p:sp>
        <p:nvSpPr>
          <p:cNvPr id="3" name="Metin Yer Tutucusu 2"/>
          <p:cNvSpPr>
            <a:spLocks noGrp="1"/>
          </p:cNvSpPr>
          <p:nvPr>
            <p:ph type="body" idx="1"/>
          </p:nvPr>
        </p:nvSpPr>
        <p:spPr>
          <a:xfrm>
            <a:off x="1097280" y="1492624"/>
            <a:ext cx="9808845" cy="4376470"/>
          </a:xfrm>
        </p:spPr>
        <p:txBody>
          <a:bodyPr>
            <a:normAutofit fontScale="92500" lnSpcReduction="20000"/>
          </a:bodyPr>
          <a:lstStyle/>
          <a:p>
            <a:pPr>
              <a:buFont typeface="Wingdings" panose="05000000000000000000" pitchFamily="2" charset="2"/>
              <a:buChar char="v"/>
            </a:pPr>
            <a:r>
              <a:rPr lang="tr-TR" dirty="0"/>
              <a:t>Ekoloji, bugün gezegenimizin karşı karşıya olduğu karmaşık zorlukları anlamada hayati bir rol oynamaktadır. İklim değişikliği, ormansızlaşma ve kirlilik gibi sorunlar ekosistemlerdeki hassas dengeyi bozarak biyolojik çeşitliliğin kaybına yol açıyor ve Dünya üzerindeki yaşamın temellerini tehdit ediyor. Bilim insanları, ekolojik araştırmalar aracılığıyla ekosistemlerin nasıl işlediğine ve insan faaliyetlerinin potansiyel sonuçlarına ilişkin değerli bilgiler ediniyor. Bu bilgi bize sürdürülebilir çözümler geliştirme, çevreye verilen zararı azaltma ve kaynaklarımızı sorumlu bir şekilde yönetme gücü verir (</a:t>
            </a:r>
            <a:r>
              <a:rPr lang="tr-TR" dirty="0" err="1"/>
              <a:t>Parmesan</a:t>
            </a:r>
            <a:r>
              <a:rPr lang="tr-TR" dirty="0"/>
              <a:t> ve </a:t>
            </a:r>
            <a:r>
              <a:rPr lang="tr-TR" dirty="0" err="1"/>
              <a:t>Yohe</a:t>
            </a:r>
            <a:r>
              <a:rPr lang="tr-TR" dirty="0"/>
              <a:t>, 2003).</a:t>
            </a:r>
          </a:p>
          <a:p>
            <a:pPr>
              <a:buFont typeface="Wingdings" panose="05000000000000000000" pitchFamily="2" charset="2"/>
              <a:buChar char="v"/>
            </a:pPr>
            <a:endParaRPr lang="tr-TR" dirty="0"/>
          </a:p>
          <a:p>
            <a:pPr marL="114300" indent="0">
              <a:buNone/>
            </a:pPr>
            <a:r>
              <a:rPr lang="tr-TR" b="1" dirty="0"/>
              <a:t>Ekosistemlerin </a:t>
            </a:r>
            <a:r>
              <a:rPr lang="tr-TR" b="1" dirty="0" err="1"/>
              <a:t>Abiyotik</a:t>
            </a:r>
            <a:r>
              <a:rPr lang="tr-TR" b="1" dirty="0"/>
              <a:t> Bileşenleri </a:t>
            </a:r>
            <a:endParaRPr lang="tr-TR" b="1" dirty="0" smtClean="0"/>
          </a:p>
          <a:p>
            <a:pPr>
              <a:buFont typeface="Wingdings" panose="05000000000000000000" pitchFamily="2" charset="2"/>
              <a:buChar char="v"/>
            </a:pPr>
            <a:r>
              <a:rPr lang="tr-TR" dirty="0" smtClean="0"/>
              <a:t>Ekosistemlerin </a:t>
            </a:r>
            <a:r>
              <a:rPr lang="tr-TR" dirty="0" err="1"/>
              <a:t>abiyotik</a:t>
            </a:r>
            <a:r>
              <a:rPr lang="tr-TR" dirty="0"/>
              <a:t> bileşenleri veya cansız unsurları arasında toprak, su ve iklim yer alır, ancak bu, ekosistemleri şekillendiren cansız faktörlerin yalnızca bir kısmını temsil eder. Diğer kritik unsurlar arasında bitki büyümesini ve yırtıcı-av etkileşimlerini etkileyen ışık; bitki büyümesi için gerekli olan besinler; bitki örtüsü desenlerini ve besin döngüsünü şekillendiren ateş; ve drenajı, sıcaklığı ve rüzgar düzenlerini etkileyen topografya. Bu </a:t>
            </a:r>
            <a:r>
              <a:rPr lang="tr-TR" dirty="0" err="1"/>
              <a:t>abiyotik</a:t>
            </a:r>
            <a:r>
              <a:rPr lang="tr-TR" dirty="0"/>
              <a:t> bileşenler birbirine bağlıdır ve dinamik olan ve doğal süreçler ve insan faaliyetleri nedeniyle zaman içinde değişebilen karmaşık bir etkiler ağı oluşturur (</a:t>
            </a:r>
            <a:r>
              <a:rPr lang="tr-TR" dirty="0" err="1"/>
              <a:t>Begon</a:t>
            </a:r>
            <a:r>
              <a:rPr lang="tr-TR" dirty="0"/>
              <a:t> ve diğerleri, 2018; </a:t>
            </a:r>
            <a:r>
              <a:rPr lang="tr-TR" dirty="0" err="1"/>
              <a:t>Pausas</a:t>
            </a:r>
            <a:r>
              <a:rPr lang="tr-TR" dirty="0"/>
              <a:t> ve </a:t>
            </a:r>
            <a:r>
              <a:rPr lang="tr-TR" dirty="0" err="1"/>
              <a:t>Paula</a:t>
            </a:r>
            <a:r>
              <a:rPr lang="tr-TR" dirty="0"/>
              <a:t>, 2018; </a:t>
            </a:r>
            <a:r>
              <a:rPr lang="tr-TR" dirty="0" err="1"/>
              <a:t>Price</a:t>
            </a:r>
            <a:r>
              <a:rPr lang="tr-TR" dirty="0"/>
              <a:t>, 2019; Smith, 2012).</a:t>
            </a:r>
            <a:endParaRPr lang="tr-TR" noProof="0" dirty="0"/>
          </a:p>
        </p:txBody>
      </p:sp>
    </p:spTree>
    <p:extLst>
      <p:ext uri="{BB962C8B-B14F-4D97-AF65-F5344CB8AC3E}">
        <p14:creationId xmlns:p14="http://schemas.microsoft.com/office/powerpoint/2010/main" val="68122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Ekosistemlerdeki Etkileşimler</a:t>
            </a:r>
            <a:endParaRPr lang="tr-TR" noProof="0" dirty="0"/>
          </a:p>
        </p:txBody>
      </p:sp>
      <p:sp>
        <p:nvSpPr>
          <p:cNvPr id="3" name="Metin Yer Tutucusu 2"/>
          <p:cNvSpPr>
            <a:spLocks noGrp="1"/>
          </p:cNvSpPr>
          <p:nvPr>
            <p:ph type="body" idx="1"/>
          </p:nvPr>
        </p:nvSpPr>
        <p:spPr/>
        <p:txBody>
          <a:bodyPr>
            <a:normAutofit lnSpcReduction="10000"/>
          </a:bodyPr>
          <a:lstStyle/>
          <a:p>
            <a:pPr>
              <a:buFont typeface="Wingdings" panose="05000000000000000000" pitchFamily="2" charset="2"/>
              <a:buChar char="v"/>
            </a:pPr>
            <a:r>
              <a:rPr lang="tr-TR" dirty="0"/>
              <a:t>İnsan faaliyetleri ormansızlaşma, kirlilik ve iklim değişikliği yoluyla ekosistemleri etkiliyor ancak bunlar insanların ekosistemleri değiştirme yollarından yalnızca birkaçını temsil ediyor. İnsan kaynaklı diğer etkiler arasında hayvan göçü kalıplarını bozan ve biyolojik çeşitliliği azaltan habitat parçalanması; Bitki ve hayvan türlerinin popülasyonunu tüketen kaynakların aşırı tüketimi; ve kaynaklar açısından yerli türlerle rekabet edebilecek istilacı türlerin tanıtılması. İnsan etkileri sıklıkla </a:t>
            </a:r>
            <a:r>
              <a:rPr lang="tr-TR" dirty="0" err="1"/>
              <a:t>sinerjik</a:t>
            </a:r>
            <a:r>
              <a:rPr lang="tr-TR" dirty="0"/>
              <a:t> olarak hareket eder, birbirlerinin etkilerini güçlendirir ve etki kaynağından uzaktaki ekosistemleri etkileyerek küresel ölçekte meydana gelebilir (</a:t>
            </a:r>
            <a:r>
              <a:rPr lang="tr-TR" dirty="0" err="1"/>
              <a:t>Fahrig</a:t>
            </a:r>
            <a:r>
              <a:rPr lang="tr-TR" dirty="0"/>
              <a:t>, 2017; </a:t>
            </a:r>
            <a:r>
              <a:rPr lang="tr-TR" dirty="0" err="1"/>
              <a:t>Worm</a:t>
            </a:r>
            <a:r>
              <a:rPr lang="tr-TR" dirty="0"/>
              <a:t> ve diğerleri, 2006; </a:t>
            </a:r>
            <a:r>
              <a:rPr lang="tr-TR" dirty="0" err="1"/>
              <a:t>Vila</a:t>
            </a:r>
            <a:r>
              <a:rPr lang="tr-TR" dirty="0"/>
              <a:t> ve diğerleri, 2000).</a:t>
            </a:r>
          </a:p>
          <a:p>
            <a:pPr marL="114300" indent="0">
              <a:buNone/>
            </a:pPr>
            <a:r>
              <a:rPr lang="tr-TR" dirty="0"/>
              <a:t>Ekosistemler Üzerindeki İnsan Etkileri </a:t>
            </a:r>
            <a:endParaRPr lang="tr-TR" dirty="0" smtClean="0"/>
          </a:p>
          <a:p>
            <a:pPr>
              <a:buFont typeface="Wingdings" panose="05000000000000000000" pitchFamily="2" charset="2"/>
              <a:buChar char="v"/>
            </a:pPr>
            <a:r>
              <a:rPr lang="tr-TR" dirty="0" smtClean="0"/>
              <a:t>Ekosistemler </a:t>
            </a:r>
            <a:r>
              <a:rPr lang="tr-TR" dirty="0"/>
              <a:t>üzerindeki insan etkisinin çok yönlü doğasını anlamak, etkili koruma stratejileri geliştirmek için çok önemlidir. Ormansızlaşma gibi bireysel tehditleri ele almak önemli olsa da, daha geniş bağlamı dikkate almak ve birden fazla stres etkenini aynı anda ele alan entegre çözümleri araştırmak da gereklidir. Bu etkilerin karmaşıklığını ve </a:t>
            </a:r>
            <a:r>
              <a:rPr lang="tr-TR" dirty="0" err="1"/>
              <a:t>sinerjik</a:t>
            </a:r>
            <a:r>
              <a:rPr lang="tr-TR" dirty="0"/>
              <a:t> etkilerini kabul ederek gezegenimizin ekosistemlerinin sağlığını ve sürdürülebilirliğini sağlayabiliriz (</a:t>
            </a:r>
            <a:r>
              <a:rPr lang="tr-TR" dirty="0" err="1"/>
              <a:t>Fahrig</a:t>
            </a:r>
            <a:r>
              <a:rPr lang="tr-TR" dirty="0"/>
              <a:t>, 2017; </a:t>
            </a:r>
            <a:r>
              <a:rPr lang="tr-TR" dirty="0" err="1"/>
              <a:t>Parmesan</a:t>
            </a:r>
            <a:r>
              <a:rPr lang="tr-TR" dirty="0"/>
              <a:t> ve </a:t>
            </a:r>
            <a:r>
              <a:rPr lang="tr-TR" dirty="0" err="1"/>
              <a:t>Yohe</a:t>
            </a:r>
            <a:r>
              <a:rPr lang="tr-TR" dirty="0"/>
              <a:t>, 2003).</a:t>
            </a:r>
            <a:endParaRPr lang="tr-TR" noProof="0" dirty="0"/>
          </a:p>
        </p:txBody>
      </p:sp>
    </p:spTree>
    <p:extLst>
      <p:ext uri="{BB962C8B-B14F-4D97-AF65-F5344CB8AC3E}">
        <p14:creationId xmlns:p14="http://schemas.microsoft.com/office/powerpoint/2010/main" val="9866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5305" y="1178299"/>
            <a:ext cx="10058400" cy="4376470"/>
          </a:xfrm>
        </p:spPr>
        <p:txBody>
          <a:bodyPr/>
          <a:lstStyle/>
          <a:p>
            <a:r>
              <a:rPr lang="tr-TR" dirty="0"/>
              <a:t>Ekosistemlerin karşılaştığı zorlukları etkili bir şekilde ele almak için, insan üzerindeki etkilerin çeşitliliğini dikkate alan entegre çözümler geliştirmeliyiz. Bu, ormansızlaşma, kirlilik ve iklim değişikliği gibi tehditlerin ele alınmasının yanı sıra bu etkileri artıran </a:t>
            </a:r>
            <a:r>
              <a:rPr lang="tr-TR" dirty="0" err="1"/>
              <a:t>sinerjik</a:t>
            </a:r>
            <a:r>
              <a:rPr lang="tr-TR" dirty="0"/>
              <a:t> etkilerin anlaşılmasını da </a:t>
            </a:r>
            <a:r>
              <a:rPr lang="tr-TR" dirty="0" err="1"/>
              <a:t>içerir.Bütünsel</a:t>
            </a:r>
            <a:r>
              <a:rPr lang="tr-TR" dirty="0"/>
              <a:t> bir yaklaşım benimseyerek gezegenimizin ekosistemlerinin sağlığını ve sürdürülebilirliğini sağlayabilir, çevreye verilen zararı azaltan ve sorumlu kaynak yönetimini teşvik eden stratejiler geliştirebiliriz (Miller, 2009; </a:t>
            </a:r>
            <a:r>
              <a:rPr lang="tr-TR" dirty="0" err="1"/>
              <a:t>Parmesan</a:t>
            </a:r>
            <a:r>
              <a:rPr lang="tr-TR" dirty="0"/>
              <a:t> ve </a:t>
            </a:r>
            <a:r>
              <a:rPr lang="tr-TR" dirty="0" err="1"/>
              <a:t>Yohe</a:t>
            </a:r>
            <a:r>
              <a:rPr lang="tr-TR" dirty="0"/>
              <a:t>, 2003).</a:t>
            </a:r>
            <a:endParaRPr lang="tr-TR" noProof="0" dirty="0"/>
          </a:p>
        </p:txBody>
      </p:sp>
    </p:spTree>
    <p:extLst>
      <p:ext uri="{BB962C8B-B14F-4D97-AF65-F5344CB8AC3E}">
        <p14:creationId xmlns:p14="http://schemas.microsoft.com/office/powerpoint/2010/main" val="146254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855838" y="85725"/>
            <a:ext cx="9961514" cy="647296"/>
          </a:xfrm>
          <a:prstGeom prst="rect">
            <a:avLst/>
          </a:prstGeom>
          <a:noFill/>
          <a:ln>
            <a:noFill/>
          </a:ln>
        </p:spPr>
        <p:txBody>
          <a:bodyPr spcFirstLastPara="1" wrap="square" lIns="91425" tIns="45700" rIns="91425" bIns="45700" anchor="b" anchorCtr="0">
            <a:noAutofit/>
          </a:bodyPr>
          <a:lstStyle/>
          <a:p>
            <a:pPr lvl="0">
              <a:buClr>
                <a:srgbClr val="2A4F1C"/>
              </a:buClr>
            </a:pPr>
            <a:r>
              <a:rPr lang="tr-TR" sz="2400" dirty="0"/>
              <a:t>Ekoloji ve ekosistemlerin Temelleri Konusunda Öğrencilere Yönelik Görevler</a:t>
            </a:r>
            <a:endParaRPr lang="tr-TR" sz="2400" noProof="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2" name="Rectangle 1"/>
          <p:cNvSpPr>
            <a:spLocks noChangeArrowheads="1"/>
          </p:cNvSpPr>
          <p:nvPr/>
        </p:nvSpPr>
        <p:spPr bwMode="auto">
          <a:xfrm>
            <a:off x="1085850" y="891326"/>
            <a:ext cx="9877424" cy="5355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en-GB" altLang="tr-TR" sz="1800" dirty="0" err="1">
                <a:solidFill>
                  <a:schemeClr val="tx1"/>
                </a:solidFill>
                <a:latin typeface="Arial" panose="020B0604020202020204" pitchFamily="34" charset="0"/>
              </a:rPr>
              <a:t>Görev</a:t>
            </a:r>
            <a:r>
              <a:rPr lang="en-GB" altLang="tr-TR" sz="1800" dirty="0">
                <a:solidFill>
                  <a:schemeClr val="tx1"/>
                </a:solidFill>
                <a:latin typeface="Arial" panose="020B0604020202020204" pitchFamily="34" charset="0"/>
              </a:rPr>
              <a:t> 1: </a:t>
            </a:r>
            <a:r>
              <a:rPr lang="en-GB" altLang="tr-TR" sz="1800" dirty="0" err="1">
                <a:solidFill>
                  <a:schemeClr val="tx1"/>
                </a:solidFill>
                <a:latin typeface="Arial" panose="020B0604020202020204" pitchFamily="34" charset="0"/>
              </a:rPr>
              <a:t>Ekolojik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organizasyonun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düzeylerini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özetleyen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kavram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haritası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oluşturun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bireysel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organizma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popülasyon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topluluk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ekosistem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biyosfer</a:t>
            </a:r>
            <a:r>
              <a:rPr lang="en-GB" altLang="tr-TR" sz="1800" dirty="0">
                <a:solidFill>
                  <a:schemeClr val="tx1"/>
                </a:solidFill>
                <a:latin typeface="Arial" panose="020B0604020202020204" pitchFamily="34" charset="0"/>
              </a:rPr>
              <a:t>. Her </a:t>
            </a:r>
            <a:r>
              <a:rPr lang="en-GB" altLang="tr-TR" sz="1800" dirty="0" err="1">
                <a:solidFill>
                  <a:schemeClr val="tx1"/>
                </a:solidFill>
                <a:latin typeface="Arial" panose="020B0604020202020204" pitchFamily="34" charset="0"/>
              </a:rPr>
              <a:t>seviye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örnekler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ekleyin</a:t>
            </a:r>
            <a:r>
              <a:rPr lang="en-GB" altLang="tr-TR" sz="18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8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800" dirty="0" err="1">
                <a:solidFill>
                  <a:schemeClr val="tx1"/>
                </a:solidFill>
                <a:latin typeface="Arial" panose="020B0604020202020204" pitchFamily="34" charset="0"/>
              </a:rPr>
              <a:t>Görev</a:t>
            </a:r>
            <a:r>
              <a:rPr lang="en-GB" altLang="tr-TR" sz="1800" dirty="0">
                <a:solidFill>
                  <a:schemeClr val="tx1"/>
                </a:solidFill>
                <a:latin typeface="Arial" panose="020B0604020202020204" pitchFamily="34" charset="0"/>
              </a:rPr>
              <a:t> 2: </a:t>
            </a:r>
            <a:r>
              <a:rPr lang="en-GB" altLang="tr-TR" sz="1800" dirty="0" err="1">
                <a:solidFill>
                  <a:schemeClr val="tx1"/>
                </a:solidFill>
                <a:latin typeface="Arial" panose="020B0604020202020204" pitchFamily="34" charset="0"/>
              </a:rPr>
              <a:t>Yerel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parkta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doğal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alanda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saha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gözlemi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yapın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Çeşitli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abiyotik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bileşenleri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örneğin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toprak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türü</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kaynakları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ışık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yoğunluğu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sıcaklık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tanımlayın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kaydedin</a:t>
            </a:r>
            <a:r>
              <a:rPr lang="en-GB" altLang="tr-TR" sz="18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8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800" dirty="0" err="1">
                <a:solidFill>
                  <a:schemeClr val="tx1"/>
                </a:solidFill>
                <a:latin typeface="Arial" panose="020B0604020202020204" pitchFamily="34" charset="0"/>
              </a:rPr>
              <a:t>Görev</a:t>
            </a:r>
            <a:r>
              <a:rPr lang="en-GB" altLang="tr-TR" sz="1800" dirty="0">
                <a:solidFill>
                  <a:schemeClr val="tx1"/>
                </a:solidFill>
                <a:latin typeface="Arial" panose="020B0604020202020204" pitchFamily="34" charset="0"/>
              </a:rPr>
              <a:t> 3: </a:t>
            </a:r>
            <a:r>
              <a:rPr lang="en-GB" altLang="tr-TR" sz="1800" dirty="0" err="1">
                <a:solidFill>
                  <a:schemeClr val="tx1"/>
                </a:solidFill>
                <a:latin typeface="Arial" panose="020B0604020202020204" pitchFamily="34" charset="0"/>
              </a:rPr>
              <a:t>Organizmaların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listesini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üreticiler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tüketiciler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otçullar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etoburlar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omnivorlar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ayrıştırıcılar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olarak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sınıflandırın</a:t>
            </a:r>
            <a:r>
              <a:rPr lang="en-GB" altLang="tr-TR" sz="1800" dirty="0">
                <a:solidFill>
                  <a:schemeClr val="tx1"/>
                </a:solidFill>
                <a:latin typeface="Arial" panose="020B0604020202020204" pitchFamily="34" charset="0"/>
              </a:rPr>
              <a:t>. Her </a:t>
            </a:r>
            <a:r>
              <a:rPr lang="en-GB" altLang="tr-TR" sz="1800" dirty="0" err="1">
                <a:solidFill>
                  <a:schemeClr val="tx1"/>
                </a:solidFill>
                <a:latin typeface="Arial" panose="020B0604020202020204" pitchFamily="34" charset="0"/>
              </a:rPr>
              <a:t>birinin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ekosistemde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oynadığı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rolü</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açıklayın</a:t>
            </a:r>
            <a:r>
              <a:rPr lang="en-GB" altLang="tr-TR" sz="18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8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800" dirty="0" err="1">
                <a:solidFill>
                  <a:schemeClr val="tx1"/>
                </a:solidFill>
                <a:latin typeface="Arial" panose="020B0604020202020204" pitchFamily="34" charset="0"/>
              </a:rPr>
              <a:t>Görev</a:t>
            </a:r>
            <a:r>
              <a:rPr lang="en-GB" altLang="tr-TR" sz="1800" dirty="0">
                <a:solidFill>
                  <a:schemeClr val="tx1"/>
                </a:solidFill>
                <a:latin typeface="Arial" panose="020B0604020202020204" pitchFamily="34" charset="0"/>
              </a:rPr>
              <a:t> 4: </a:t>
            </a:r>
            <a:r>
              <a:rPr lang="en-GB" altLang="tr-TR" sz="1800" dirty="0" err="1">
                <a:solidFill>
                  <a:schemeClr val="tx1"/>
                </a:solidFill>
                <a:latin typeface="Arial" panose="020B0604020202020204" pitchFamily="34" charset="0"/>
              </a:rPr>
              <a:t>Gruplar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halinde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ekosistemdeki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farklı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organizmaları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canlandırın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Enerji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akışı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besin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döngüsündeki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rollerini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vurgulayarak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üreticiler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tüketiciler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ayrıştırıcılar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arasındaki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etkileşimleri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canlandırın</a:t>
            </a:r>
            <a:r>
              <a:rPr lang="en-GB" altLang="tr-TR" sz="18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8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Görev</a:t>
            </a:r>
            <a:r>
              <a:rPr lang="en-GB" altLang="tr-TR" sz="1800" dirty="0">
                <a:solidFill>
                  <a:schemeClr val="tx1"/>
                </a:solidFill>
                <a:latin typeface="Arial" panose="020B0604020202020204" pitchFamily="34" charset="0"/>
              </a:rPr>
              <a:t> 5: </a:t>
            </a:r>
            <a:r>
              <a:rPr lang="en-GB" altLang="tr-TR" sz="1800" dirty="0" err="1">
                <a:solidFill>
                  <a:schemeClr val="tx1"/>
                </a:solidFill>
                <a:latin typeface="Arial" panose="020B0604020202020204" pitchFamily="34" charset="0"/>
              </a:rPr>
              <a:t>Belirli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insan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faaliyetini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seçin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örneğin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ormansızlaşma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kirlilik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istilacı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türlerin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ortaya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çıkışı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bunun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belirli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ekosistem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üzerindeki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etkilerini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araştırın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rapor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hazırlayın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olası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azaltma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stratejilerini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önerin</a:t>
            </a:r>
            <a:r>
              <a:rPr lang="en-GB" altLang="tr-TR" sz="1800" dirty="0">
                <a:solidFill>
                  <a:schemeClr val="tx1"/>
                </a:solidFill>
                <a:latin typeface="Arial" panose="020B0604020202020204" pitchFamily="34" charset="0"/>
              </a:rPr>
              <a:t>.</a:t>
            </a:r>
          </a:p>
          <a:p>
            <a:pPr lvl="0" eaLnBrk="0" fontAlgn="base" hangingPunct="0">
              <a:spcBef>
                <a:spcPct val="0"/>
              </a:spcBef>
              <a:spcAft>
                <a:spcPct val="0"/>
              </a:spcAft>
              <a:buClrTx/>
            </a:pPr>
            <a:endParaRPr lang="en-GB" altLang="tr-TR" sz="1800" dirty="0">
              <a:solidFill>
                <a:schemeClr val="tx1"/>
              </a:solidFill>
              <a:latin typeface="Arial" panose="020B0604020202020204" pitchFamily="34" charset="0"/>
            </a:endParaRPr>
          </a:p>
          <a:p>
            <a:pPr lvl="0" eaLnBrk="0" fontAlgn="base" hangingPunct="0">
              <a:spcBef>
                <a:spcPct val="0"/>
              </a:spcBef>
              <a:spcAft>
                <a:spcPct val="0"/>
              </a:spcAft>
              <a:buClrTx/>
            </a:pPr>
            <a:r>
              <a:rPr lang="en-GB" altLang="tr-TR" sz="1800" dirty="0" err="1">
                <a:solidFill>
                  <a:schemeClr val="tx1"/>
                </a:solidFill>
                <a:latin typeface="Arial" panose="020B0604020202020204" pitchFamily="34" charset="0"/>
              </a:rPr>
              <a:t>Görev</a:t>
            </a:r>
            <a:r>
              <a:rPr lang="en-GB" altLang="tr-TR" sz="1800" dirty="0">
                <a:solidFill>
                  <a:schemeClr val="tx1"/>
                </a:solidFill>
                <a:latin typeface="Arial" panose="020B0604020202020204" pitchFamily="34" charset="0"/>
              </a:rPr>
              <a:t> 6: </a:t>
            </a:r>
            <a:r>
              <a:rPr lang="en-GB" altLang="tr-TR" sz="1800" dirty="0" err="1">
                <a:solidFill>
                  <a:schemeClr val="tx1"/>
                </a:solidFill>
                <a:latin typeface="Arial" panose="020B0604020202020204" pitchFamily="34" charset="0"/>
              </a:rPr>
              <a:t>Yerel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çevre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sorunu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eylem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planı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geliştirin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İnsani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etkileri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tanımlayın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çözümler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önerin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topluluk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katılımı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eğitim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adımların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ana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hatlarını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çizin</a:t>
            </a:r>
            <a:r>
              <a:rPr lang="en-GB" altLang="tr-TR" sz="1800" dirty="0">
                <a:solidFill>
                  <a:schemeClr val="tx1"/>
                </a:solidFill>
                <a:latin typeface="Arial" panose="020B0604020202020204" pitchFamily="34" charset="0"/>
              </a:rPr>
              <a:t>.</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435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sz="6600" noProof="0" dirty="0" smtClean="0">
                <a:solidFill>
                  <a:srgbClr val="3F762A"/>
                </a:solidFill>
              </a:rPr>
              <a:t>Bölüm 2</a:t>
            </a:r>
            <a:endParaRPr lang="tr-TR" b="1" noProof="0"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en-US" sz="2400" dirty="0" err="1">
                <a:solidFill>
                  <a:srgbClr val="002060"/>
                </a:solidFill>
                <a:latin typeface="Cambria"/>
                <a:ea typeface="Times New Roman"/>
                <a:cs typeface="Times New Roman"/>
              </a:rPr>
              <a:t>Kurumumuzda</a:t>
            </a:r>
            <a:r>
              <a:rPr lang="en-US" sz="2400" dirty="0">
                <a:solidFill>
                  <a:srgbClr val="002060"/>
                </a:solidFill>
                <a:latin typeface="Cambria"/>
                <a:ea typeface="Times New Roman"/>
                <a:cs typeface="Times New Roman"/>
              </a:rPr>
              <a:t>, </a:t>
            </a:r>
            <a:r>
              <a:rPr lang="en-US" sz="2400" dirty="0" err="1">
                <a:solidFill>
                  <a:srgbClr val="002060"/>
                </a:solidFill>
                <a:latin typeface="Cambria"/>
                <a:ea typeface="Times New Roman"/>
                <a:cs typeface="Times New Roman"/>
              </a:rPr>
              <a:t>şehrimizde</a:t>
            </a:r>
            <a:r>
              <a:rPr lang="en-US" sz="2400" dirty="0">
                <a:solidFill>
                  <a:srgbClr val="002060"/>
                </a:solidFill>
                <a:latin typeface="Cambria"/>
                <a:ea typeface="Times New Roman"/>
                <a:cs typeface="Times New Roman"/>
              </a:rPr>
              <a:t> </a:t>
            </a:r>
            <a:r>
              <a:rPr lang="en-US" sz="2400" dirty="0" err="1">
                <a:solidFill>
                  <a:srgbClr val="002060"/>
                </a:solidFill>
                <a:latin typeface="Cambria"/>
                <a:ea typeface="Times New Roman"/>
                <a:cs typeface="Times New Roman"/>
              </a:rPr>
              <a:t>veya</a:t>
            </a:r>
            <a:r>
              <a:rPr lang="en-US" sz="2400" dirty="0">
                <a:solidFill>
                  <a:srgbClr val="002060"/>
                </a:solidFill>
                <a:latin typeface="Cambria"/>
                <a:ea typeface="Times New Roman"/>
                <a:cs typeface="Times New Roman"/>
              </a:rPr>
              <a:t> </a:t>
            </a:r>
            <a:r>
              <a:rPr lang="en-US" sz="2400" dirty="0" err="1">
                <a:solidFill>
                  <a:srgbClr val="002060"/>
                </a:solidFill>
                <a:latin typeface="Cambria"/>
                <a:ea typeface="Times New Roman"/>
                <a:cs typeface="Times New Roman"/>
              </a:rPr>
              <a:t>ülkemizde</a:t>
            </a:r>
            <a:r>
              <a:rPr lang="en-US" sz="2400" dirty="0">
                <a:solidFill>
                  <a:srgbClr val="002060"/>
                </a:solidFill>
                <a:latin typeface="Cambria"/>
                <a:ea typeface="Times New Roman"/>
                <a:cs typeface="Times New Roman"/>
              </a:rPr>
              <a:t>, </a:t>
            </a:r>
            <a:r>
              <a:rPr lang="en-US" sz="2400" dirty="0" err="1">
                <a:solidFill>
                  <a:srgbClr val="002060"/>
                </a:solidFill>
                <a:latin typeface="Cambria"/>
                <a:ea typeface="Times New Roman"/>
                <a:cs typeface="Times New Roman"/>
              </a:rPr>
              <a:t>hatta</a:t>
            </a:r>
            <a:r>
              <a:rPr lang="en-US" sz="2400" dirty="0">
                <a:solidFill>
                  <a:srgbClr val="002060"/>
                </a:solidFill>
                <a:latin typeface="Cambria"/>
                <a:ea typeface="Times New Roman"/>
                <a:cs typeface="Times New Roman"/>
              </a:rPr>
              <a:t> </a:t>
            </a:r>
            <a:r>
              <a:rPr lang="tr-TR" sz="2400" dirty="0" smtClean="0">
                <a:solidFill>
                  <a:srgbClr val="002060"/>
                </a:solidFill>
                <a:latin typeface="Cambria"/>
                <a:ea typeface="Times New Roman"/>
                <a:cs typeface="Times New Roman"/>
              </a:rPr>
              <a:t>ortak </a:t>
            </a:r>
            <a:r>
              <a:rPr lang="en-US" sz="2400" dirty="0" err="1" smtClean="0">
                <a:solidFill>
                  <a:srgbClr val="002060"/>
                </a:solidFill>
                <a:latin typeface="Cambria"/>
                <a:ea typeface="Times New Roman"/>
                <a:cs typeface="Times New Roman"/>
              </a:rPr>
              <a:t>ülkelerdeki</a:t>
            </a:r>
            <a:r>
              <a:rPr lang="en-US" sz="2400" dirty="0" smtClean="0">
                <a:solidFill>
                  <a:srgbClr val="002060"/>
                </a:solidFill>
                <a:latin typeface="Cambria"/>
                <a:ea typeface="Times New Roman"/>
                <a:cs typeface="Times New Roman"/>
              </a:rPr>
              <a:t> </a:t>
            </a:r>
            <a:r>
              <a:rPr lang="en-US" sz="2400" dirty="0">
                <a:solidFill>
                  <a:srgbClr val="002060"/>
                </a:solidFill>
                <a:latin typeface="Cambria"/>
                <a:ea typeface="Times New Roman"/>
                <a:cs typeface="Times New Roman"/>
              </a:rPr>
              <a:t>en </a:t>
            </a:r>
            <a:r>
              <a:rPr lang="en-US" sz="2400" dirty="0" err="1">
                <a:solidFill>
                  <a:srgbClr val="002060"/>
                </a:solidFill>
                <a:latin typeface="Cambria"/>
                <a:ea typeface="Times New Roman"/>
                <a:cs typeface="Times New Roman"/>
              </a:rPr>
              <a:t>iyi</a:t>
            </a:r>
            <a:r>
              <a:rPr lang="en-US" sz="2400" dirty="0">
                <a:solidFill>
                  <a:srgbClr val="002060"/>
                </a:solidFill>
                <a:latin typeface="Cambria"/>
                <a:ea typeface="Times New Roman"/>
                <a:cs typeface="Times New Roman"/>
              </a:rPr>
              <a:t> </a:t>
            </a:r>
            <a:r>
              <a:rPr lang="en-US" sz="2400" dirty="0" err="1">
                <a:solidFill>
                  <a:srgbClr val="002060"/>
                </a:solidFill>
                <a:latin typeface="Cambria"/>
                <a:ea typeface="Times New Roman"/>
                <a:cs typeface="Times New Roman"/>
              </a:rPr>
              <a:t>uygulamalar</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4995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tr-TR" sz="2400" dirty="0">
                <a:solidFill>
                  <a:srgbClr val="002060"/>
                </a:solidFill>
                <a:latin typeface="Cambria"/>
                <a:ea typeface="Times New Roman"/>
                <a:cs typeface="Times New Roman"/>
              </a:rPr>
              <a:t>EN İYİ UYGULAMALAR</a:t>
            </a:r>
            <a:endParaRPr lang="tr-TR" sz="2400" noProof="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tr-TR" b="1" dirty="0">
                <a:solidFill>
                  <a:srgbClr val="002060"/>
                </a:solidFill>
              </a:rPr>
              <a:t>Portekiz - Avrupa'da Sürdürülebilirliğin Feneri</a:t>
            </a:r>
            <a:endParaRPr lang="tr-TR" b="1" noProof="0"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tr-TR" sz="1800" dirty="0"/>
              <a:t>Portekiz, Avrupa'nın sürdürülebilirlik yolculuğunda öncü konumdadır. Azor Adaları, yenilenebilir enerji kaynaklarına etkileyici bir geçiş sergilerken, 2020 Avrupa Yeşil Başkenti Lizbon, çeşitli girişimlerle çevresel sorumluluğa olan bağlılığını gösteriyor. Ayrıca Portekiz Yeşil Enerji Merkezi, araştırma, eğitim ve danışmanlık hizmetleri aracılığıyla ülkenin temiz enerji geleceğine geçişini desteklemede hayati bir rol oynuyor.</a:t>
            </a:r>
            <a:endParaRPr lang="tr-TR" noProof="0" dirty="0"/>
          </a:p>
        </p:txBody>
      </p:sp>
      <p:sp>
        <p:nvSpPr>
          <p:cNvPr id="7" name="Rectangle 1"/>
          <p:cNvSpPr>
            <a:spLocks noChangeArrowheads="1"/>
          </p:cNvSpPr>
          <p:nvPr/>
        </p:nvSpPr>
        <p:spPr bwMode="auto">
          <a:xfrm>
            <a:off x="1032012" y="2450718"/>
            <a:ext cx="497826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buFontTx/>
              <a:buChar char="•"/>
            </a:pPr>
            <a:r>
              <a:rPr lang="tr-TR" altLang="tr-TR" sz="1800" dirty="0" smtClean="0">
                <a:solidFill>
                  <a:schemeClr val="tx1"/>
                </a:solidFill>
                <a:latin typeface="Arial" panose="020B0604020202020204" pitchFamily="34" charset="0"/>
              </a:rPr>
              <a:t>Yenilenebilir Enerji Birliği üyesi olan Azor Adaları, 2018 yılında elektrik üretiminin %86'sını yenilenebilir kaynaklardan elde etti.2020 yılında Avrupa Yeşil Başkenti olarak belirlenen Lizbon, toplu taşımayı, enerji verimliliğini ve yenilenebilir enerji gelişimini aktif olarak </a:t>
            </a:r>
            <a:r>
              <a:rPr lang="tr-TR" altLang="tr-TR" sz="1800" dirty="0" err="1" smtClean="0">
                <a:solidFill>
                  <a:schemeClr val="tx1"/>
                </a:solidFill>
                <a:latin typeface="Arial" panose="020B0604020202020204" pitchFamily="34" charset="0"/>
              </a:rPr>
              <a:t>desteklemektedir.Yeşil</a:t>
            </a:r>
            <a:r>
              <a:rPr lang="tr-TR" altLang="tr-TR" sz="1800" dirty="0" smtClean="0">
                <a:solidFill>
                  <a:schemeClr val="tx1"/>
                </a:solidFill>
                <a:latin typeface="Arial" panose="020B0604020202020204" pitchFamily="34" charset="0"/>
              </a:rPr>
              <a:t> Enerji Merkezi Portekiz, ülkenin sürdürülebilir enerjiye geçişini hızlandırmak için araştırma, eğitim ve danışmanlık hizmetleri sunmaktadır.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405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tr-TR" sz="2400" dirty="0">
                <a:solidFill>
                  <a:srgbClr val="002060"/>
                </a:solidFill>
                <a:latin typeface="Cambria"/>
                <a:ea typeface="Times New Roman"/>
                <a:cs typeface="Times New Roman"/>
              </a:rPr>
              <a:t>EN İYİ UYGULAMALAR</a:t>
            </a:r>
            <a:endParaRPr lang="tr-TR" sz="2400" noProof="0" dirty="0"/>
          </a:p>
        </p:txBody>
      </p:sp>
      <p:sp>
        <p:nvSpPr>
          <p:cNvPr id="3" name="Metin Yer Tutucusu 2"/>
          <p:cNvSpPr>
            <a:spLocks noGrp="1"/>
          </p:cNvSpPr>
          <p:nvPr>
            <p:ph type="body" idx="1"/>
          </p:nvPr>
        </p:nvSpPr>
        <p:spPr>
          <a:xfrm>
            <a:off x="2897505" y="1188827"/>
            <a:ext cx="4937760" cy="736282"/>
          </a:xfrm>
        </p:spPr>
        <p:txBody>
          <a:bodyPr>
            <a:normAutofit/>
          </a:bodyPr>
          <a:lstStyle/>
          <a:p>
            <a:pPr algn="ctr"/>
            <a:r>
              <a:rPr lang="tr-TR" b="1" dirty="0">
                <a:solidFill>
                  <a:srgbClr val="002060"/>
                </a:solidFill>
              </a:rPr>
              <a:t>Almanya - Güneş Enerjisi Santrali</a:t>
            </a:r>
            <a:endParaRPr lang="tr-TR" b="1" noProof="0"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tr-TR" sz="1800" dirty="0"/>
              <a:t>Almanya güneş enerjisinde dünya lideridir. Ülkenin elektriğinin yarısından fazlası güneş enerjisinden geliyor, bu da yenilenebilir enerjiye olan bağlılıklarının bir kanıtı. Ayrıca Alman Çevre Ajansı, araştırma ve danışmanlık hizmetleri aracılığıyla çevrenin korunması ve sürdürülebilirliği için bir temel teşkil etmektedir. Alman Doğa Koruma Yasası, doğal kaynakların korunması ve sürdürülebilir yönetimi için yasal bir çerçeve sağlayarak Almanya'nın çevreye olan bağlılığını daha da güçlendirmektedir.</a:t>
            </a:r>
            <a:endParaRPr lang="tr-TR" noProof="0" dirty="0"/>
          </a:p>
        </p:txBody>
      </p:sp>
      <p:sp>
        <p:nvSpPr>
          <p:cNvPr id="4" name="Rectangle 1"/>
          <p:cNvSpPr>
            <a:spLocks noChangeArrowheads="1"/>
          </p:cNvSpPr>
          <p:nvPr/>
        </p:nvSpPr>
        <p:spPr bwMode="auto">
          <a:xfrm>
            <a:off x="566115" y="2259804"/>
            <a:ext cx="558703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tr-TR" altLang="tr-TR" sz="1800" dirty="0" smtClean="0">
                <a:solidFill>
                  <a:schemeClr val="tx1"/>
                </a:solidFill>
                <a:latin typeface="Arial" panose="020B0604020202020204" pitchFamily="34" charset="0"/>
              </a:rPr>
              <a:t>Almanya, 2022 yılında elektriğinin %50'sinden fazlasını güneş enerjisinden üreterek güneş enerjisi üretiminde dünya lideri olacak.</a:t>
            </a:r>
          </a:p>
          <a:p>
            <a:pPr lvl="0" eaLnBrk="0" fontAlgn="base" hangingPunct="0">
              <a:spcBef>
                <a:spcPct val="0"/>
              </a:spcBef>
              <a:spcAft>
                <a:spcPct val="0"/>
              </a:spcAft>
              <a:buClrTx/>
            </a:pPr>
            <a:r>
              <a:rPr lang="tr-TR" altLang="tr-TR" sz="1800" dirty="0" smtClean="0">
                <a:solidFill>
                  <a:schemeClr val="tx1"/>
                </a:solidFill>
                <a:latin typeface="Arial" panose="020B0604020202020204" pitchFamily="34" charset="0"/>
              </a:rPr>
              <a:t>  Alman Çevre Ajansı (</a:t>
            </a:r>
            <a:r>
              <a:rPr lang="tr-TR" altLang="tr-TR" sz="1800" dirty="0" err="1" smtClean="0">
                <a:solidFill>
                  <a:schemeClr val="tx1"/>
                </a:solidFill>
                <a:latin typeface="Arial" panose="020B0604020202020204" pitchFamily="34" charset="0"/>
              </a:rPr>
              <a:t>Umweltbundesamt</a:t>
            </a:r>
            <a:r>
              <a:rPr lang="tr-TR" altLang="tr-TR" sz="1800" dirty="0" smtClean="0">
                <a:solidFill>
                  <a:schemeClr val="tx1"/>
                </a:solidFill>
                <a:latin typeface="Arial" panose="020B0604020202020204" pitchFamily="34" charset="0"/>
              </a:rPr>
              <a:t>), ulusal çevre koruma ve sürdürülebilir kalkınma politikalarını desteklemek için araştırma ve danışmanlık hizmetleri sunmaktadır.</a:t>
            </a:r>
          </a:p>
          <a:p>
            <a:pPr lvl="0" eaLnBrk="0" fontAlgn="base" hangingPunct="0">
              <a:spcBef>
                <a:spcPct val="0"/>
              </a:spcBef>
              <a:spcAft>
                <a:spcPct val="0"/>
              </a:spcAft>
              <a:buClrTx/>
            </a:pPr>
            <a:r>
              <a:rPr lang="tr-TR" altLang="tr-TR" sz="1800" dirty="0" smtClean="0">
                <a:solidFill>
                  <a:schemeClr val="tx1"/>
                </a:solidFill>
                <a:latin typeface="Arial" panose="020B0604020202020204" pitchFamily="34" charset="0"/>
              </a:rPr>
              <a:t>  Alman Doğa Koruma Yasası (</a:t>
            </a:r>
            <a:r>
              <a:rPr lang="tr-TR" altLang="tr-TR" sz="1800" dirty="0" err="1" smtClean="0">
                <a:solidFill>
                  <a:schemeClr val="tx1"/>
                </a:solidFill>
                <a:latin typeface="Arial" panose="020B0604020202020204" pitchFamily="34" charset="0"/>
              </a:rPr>
              <a:t>Bundesnaturschutzgesetz</a:t>
            </a:r>
            <a:r>
              <a:rPr lang="tr-TR" altLang="tr-TR" sz="1800" dirty="0" smtClean="0">
                <a:solidFill>
                  <a:schemeClr val="tx1"/>
                </a:solidFill>
                <a:latin typeface="Arial" panose="020B0604020202020204" pitchFamily="34" charset="0"/>
              </a:rPr>
              <a:t>), doğal kaynakların korunması ve bunların sürdürülebilir bir şekilde yönetilmesi için bir çerçeve oluşturmaktadır.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066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261352" y="156533"/>
            <a:ext cx="10515600" cy="1050480"/>
          </a:xfrm>
          <a:prstGeom prst="rect">
            <a:avLst/>
          </a:prstGeom>
          <a:noFill/>
          <a:ln>
            <a:noFill/>
          </a:ln>
        </p:spPr>
        <p:txBody>
          <a:bodyPr spcFirstLastPara="1" wrap="square" lIns="91425" tIns="45700" rIns="91425" bIns="45700" anchor="b" anchorCtr="0">
            <a:normAutofit/>
          </a:bodyPr>
          <a:lstStyle/>
          <a:p>
            <a:pPr lvl="0">
              <a:buClr>
                <a:srgbClr val="004B3A"/>
              </a:buClr>
            </a:pPr>
            <a:r>
              <a:rPr lang="tr-TR" noProof="0" dirty="0" smtClean="0">
                <a:solidFill>
                  <a:srgbClr val="004B3A"/>
                </a:solidFill>
                <a:latin typeface="Arial"/>
                <a:ea typeface="Arial"/>
                <a:cs typeface="Arial"/>
                <a:sym typeface="Arial"/>
              </a:rPr>
              <a:t>Modül </a:t>
            </a:r>
            <a:r>
              <a:rPr lang="tr-TR" noProof="0" dirty="0" smtClean="0">
                <a:solidFill>
                  <a:srgbClr val="004B3A"/>
                </a:solidFill>
                <a:latin typeface="Arial"/>
                <a:ea typeface="Arial"/>
                <a:cs typeface="Arial"/>
                <a:sym typeface="Arial"/>
              </a:rPr>
              <a:t>3- </a:t>
            </a:r>
            <a:r>
              <a:rPr lang="tr-TR" noProof="0" dirty="0" smtClean="0">
                <a:solidFill>
                  <a:srgbClr val="004B3A"/>
                </a:solidFill>
                <a:latin typeface="Arial"/>
                <a:ea typeface="Arial"/>
                <a:cs typeface="Arial"/>
                <a:sym typeface="Arial"/>
              </a:rPr>
              <a:t>Öğrenme Çıktıları</a:t>
            </a:r>
            <a:endParaRPr lang="tr-TR" noProof="0" dirty="0"/>
          </a:p>
        </p:txBody>
      </p:sp>
      <p:sp>
        <p:nvSpPr>
          <p:cNvPr id="2" name="Rectangle 1"/>
          <p:cNvSpPr>
            <a:spLocks noChangeArrowheads="1"/>
          </p:cNvSpPr>
          <p:nvPr/>
        </p:nvSpPr>
        <p:spPr bwMode="auto">
          <a:xfrm>
            <a:off x="218661" y="1448848"/>
            <a:ext cx="949186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v"/>
            </a:pPr>
            <a:r>
              <a:rPr lang="tr-TR" altLang="tr-TR" sz="1800" dirty="0" smtClean="0">
                <a:solidFill>
                  <a:schemeClr val="tx1"/>
                </a:solidFill>
                <a:latin typeface="Arial" panose="020B0604020202020204" pitchFamily="34" charset="0"/>
              </a:rPr>
              <a:t>Ekolojiyi tanımlayın ve kökenini Yunanca "</a:t>
            </a:r>
            <a:r>
              <a:rPr lang="tr-TR" altLang="tr-TR" sz="1800" dirty="0" err="1" smtClean="0">
                <a:solidFill>
                  <a:schemeClr val="tx1"/>
                </a:solidFill>
                <a:latin typeface="Arial" panose="020B0604020202020204" pitchFamily="34" charset="0"/>
              </a:rPr>
              <a:t>oikos</a:t>
            </a:r>
            <a:r>
              <a:rPr lang="tr-TR" altLang="tr-TR" sz="1800" dirty="0" smtClean="0">
                <a:solidFill>
                  <a:schemeClr val="tx1"/>
                </a:solidFill>
                <a:latin typeface="Arial" panose="020B0604020202020204" pitchFamily="34" charset="0"/>
              </a:rPr>
              <a:t>" (ev anlamına gelir) ve "logos" (çalışma anlamına gelir) kelimelerinden anlayın.</a:t>
            </a:r>
          </a:p>
          <a:p>
            <a:pPr marL="285750" lvl="0" indent="-285750" eaLnBrk="0" fontAlgn="base" hangingPunct="0">
              <a:spcBef>
                <a:spcPct val="0"/>
              </a:spcBef>
              <a:spcAft>
                <a:spcPct val="0"/>
              </a:spcAft>
              <a:buClrTx/>
              <a:buFont typeface="Wingdings" panose="05000000000000000000" pitchFamily="2" charset="2"/>
              <a:buChar char="v"/>
            </a:pPr>
            <a:r>
              <a:rPr lang="tr-TR" altLang="tr-TR" sz="1800" dirty="0" smtClean="0">
                <a:solidFill>
                  <a:schemeClr val="tx1"/>
                </a:solidFill>
                <a:latin typeface="Arial" panose="020B0604020202020204" pitchFamily="34" charset="0"/>
              </a:rPr>
              <a:t>Yaşam formlarının birbirine bağımlılığını ve ekosistemlerde korunan hassas dengeyi anlamada ekolojinin önemini açıklayın.</a:t>
            </a:r>
          </a:p>
          <a:p>
            <a:pPr marL="285750" lvl="0" indent="-285750" eaLnBrk="0" fontAlgn="base" hangingPunct="0">
              <a:spcBef>
                <a:spcPct val="0"/>
              </a:spcBef>
              <a:spcAft>
                <a:spcPct val="0"/>
              </a:spcAft>
              <a:buClrTx/>
              <a:buFont typeface="Wingdings" panose="05000000000000000000" pitchFamily="2" charset="2"/>
              <a:buChar char="v"/>
            </a:pPr>
            <a:r>
              <a:rPr lang="tr-TR" altLang="tr-TR" sz="1800" dirty="0" smtClean="0">
                <a:solidFill>
                  <a:schemeClr val="tx1"/>
                </a:solidFill>
                <a:latin typeface="Arial" panose="020B0604020202020204" pitchFamily="34" charset="0"/>
              </a:rPr>
              <a:t>İnsan faaliyetlerinin ekosistemler üzerindeki etkisini ve sürdürülebilir uygulamalar kavramını analiz eder.</a:t>
            </a:r>
          </a:p>
          <a:p>
            <a:pPr marL="285750" lvl="0" indent="-285750" eaLnBrk="0" fontAlgn="base" hangingPunct="0">
              <a:spcBef>
                <a:spcPct val="0"/>
              </a:spcBef>
              <a:spcAft>
                <a:spcPct val="0"/>
              </a:spcAft>
              <a:buClrTx/>
              <a:buFont typeface="Wingdings" panose="05000000000000000000" pitchFamily="2" charset="2"/>
              <a:buChar char="v"/>
            </a:pPr>
            <a:r>
              <a:rPr lang="tr-TR" altLang="tr-TR" sz="1800" dirty="0" smtClean="0">
                <a:solidFill>
                  <a:schemeClr val="tx1"/>
                </a:solidFill>
                <a:latin typeface="Arial" panose="020B0604020202020204" pitchFamily="34" charset="0"/>
              </a:rPr>
              <a:t>Çevre bilincindeki tarihsel dalgalanmaları ve ekosistem sağlığını geliştirmede ekolojinin rolünü açıklayın.</a:t>
            </a:r>
          </a:p>
          <a:p>
            <a:pPr marL="285750" lvl="0" indent="-285750" eaLnBrk="0" fontAlgn="base" hangingPunct="0">
              <a:spcBef>
                <a:spcPct val="0"/>
              </a:spcBef>
              <a:spcAft>
                <a:spcPct val="0"/>
              </a:spcAft>
              <a:buClrTx/>
              <a:buFont typeface="Wingdings" panose="05000000000000000000" pitchFamily="2" charset="2"/>
              <a:buChar char="v"/>
            </a:pPr>
            <a:r>
              <a:rPr lang="tr-TR" altLang="tr-TR" sz="1800" dirty="0" smtClean="0">
                <a:solidFill>
                  <a:schemeClr val="tx1"/>
                </a:solidFill>
                <a:latin typeface="Arial" panose="020B0604020202020204" pitchFamily="34" charset="0"/>
              </a:rPr>
              <a:t>Ekosistem modellerinin, doğal sistemlerin </a:t>
            </a:r>
            <a:r>
              <a:rPr lang="tr-TR" altLang="tr-TR" sz="1800" dirty="0" err="1" smtClean="0">
                <a:solidFill>
                  <a:schemeClr val="tx1"/>
                </a:solidFill>
                <a:latin typeface="Arial" panose="020B0604020202020204" pitchFamily="34" charset="0"/>
              </a:rPr>
              <a:t>simüle</a:t>
            </a:r>
            <a:r>
              <a:rPr lang="tr-TR" altLang="tr-TR" sz="1800" dirty="0" smtClean="0">
                <a:solidFill>
                  <a:schemeClr val="tx1"/>
                </a:solidFill>
                <a:latin typeface="Arial" panose="020B0604020202020204" pitchFamily="34" charset="0"/>
              </a:rPr>
              <a:t> edilmesinde ve çeşitli senaryolara verilecek yanıtların tahmin edilmesinde kullanılması da dahil olmak üzere amacını ve işlevini açıklayın.</a:t>
            </a:r>
          </a:p>
          <a:p>
            <a:pPr marL="285750" lvl="0" indent="-285750" eaLnBrk="0" fontAlgn="base" hangingPunct="0">
              <a:spcBef>
                <a:spcPct val="0"/>
              </a:spcBef>
              <a:spcAft>
                <a:spcPct val="0"/>
              </a:spcAft>
              <a:buClrTx/>
              <a:buFont typeface="Wingdings" panose="05000000000000000000" pitchFamily="2" charset="2"/>
              <a:buChar char="v"/>
            </a:pPr>
            <a:r>
              <a:rPr lang="tr-TR" altLang="tr-TR" sz="1800" dirty="0" smtClean="0">
                <a:solidFill>
                  <a:schemeClr val="tx1"/>
                </a:solidFill>
                <a:latin typeface="Arial" panose="020B0604020202020204" pitchFamily="34" charset="0"/>
              </a:rPr>
              <a:t>Farklı türdeki ekosistem modellerini ve bunların bir ekosistem içindeki belirli özelliklere ve dinamiklere odaklanmasını tanımak.</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84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tr-TR" sz="2400" dirty="0">
                <a:solidFill>
                  <a:srgbClr val="002060"/>
                </a:solidFill>
                <a:latin typeface="Cambria"/>
                <a:ea typeface="Times New Roman"/>
                <a:cs typeface="Times New Roman"/>
              </a:rPr>
              <a:t>EN İYİ UYGULAMALAR</a:t>
            </a:r>
            <a:endParaRPr lang="tr-TR" sz="2400" noProof="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tr-TR" b="1" dirty="0">
                <a:solidFill>
                  <a:srgbClr val="002060"/>
                </a:solidFill>
              </a:rPr>
              <a:t>Romanya - Ormanların ve Biyolojik Çeşitliliğin Korunması</a:t>
            </a:r>
            <a:endParaRPr lang="tr-TR" b="1" noProof="0"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tr-TR" sz="1800" dirty="0"/>
              <a:t>Romanya ormanlarını ve biyolojik çeşitliliğini koruma konusunda önemli adımlar atıyor. Ulusal Ormancılık Araştırma ve Geliştirme Enstitüsü, araştırma, eğitim ve danışmanlık hizmetleri aracılığıyla sürdürülebilir orman yönetiminin ve biyolojik çeşitliliğin korunmasının sağlanmasında önemli bir rol oynamaktadır. Romanya'nın </a:t>
            </a:r>
            <a:r>
              <a:rPr lang="tr-TR" sz="1800" dirty="0" err="1"/>
              <a:t>Biyoçeşitlilik</a:t>
            </a:r>
            <a:r>
              <a:rPr lang="tr-TR" sz="1800" dirty="0"/>
              <a:t> Yasası, ülkenin zengin biyolojik çeşitliliğinin korunması ve sürdürülebilir yönetimi için yasal bir çerçeve sağlayarak bu çabaları daha da desteklemektedir.</a:t>
            </a:r>
            <a:endParaRPr lang="tr-TR" noProof="0" dirty="0"/>
          </a:p>
        </p:txBody>
      </p:sp>
      <p:sp>
        <p:nvSpPr>
          <p:cNvPr id="5" name="Rectangle 1"/>
          <p:cNvSpPr>
            <a:spLocks noChangeArrowheads="1"/>
          </p:cNvSpPr>
          <p:nvPr/>
        </p:nvSpPr>
        <p:spPr bwMode="auto">
          <a:xfrm>
            <a:off x="625751" y="2117758"/>
            <a:ext cx="534642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vi-VN" altLang="tr-TR" sz="1800" dirty="0">
                <a:solidFill>
                  <a:schemeClr val="tx1"/>
                </a:solidFill>
                <a:latin typeface="Arial" panose="020B0604020202020204" pitchFamily="34" charset="0"/>
              </a:rPr>
              <a:t>Ulusal Ormancılık Araştırma ve Geliştirme Enstitüsü (Institutul Național de Cercetare-Dezvoltare pentru Silvicultură), sürdürülebilir orman yönetimi ve biyolojik çeşitliliğin korunması için araştırma, eğitim ve danışmanlık hizmetleri sunmaktadır.</a:t>
            </a:r>
          </a:p>
          <a:p>
            <a:pPr lvl="0" eaLnBrk="0" fontAlgn="base" hangingPunct="0">
              <a:spcBef>
                <a:spcPct val="0"/>
              </a:spcBef>
              <a:spcAft>
                <a:spcPct val="0"/>
              </a:spcAft>
              <a:buClrTx/>
            </a:pPr>
            <a:endParaRPr lang="vi-VN" altLang="tr-TR" sz="1800" dirty="0">
              <a:solidFill>
                <a:schemeClr val="tx1"/>
              </a:solidFill>
              <a:latin typeface="Arial" panose="020B0604020202020204" pitchFamily="34" charset="0"/>
            </a:endParaRPr>
          </a:p>
          <a:p>
            <a:pPr lvl="0" eaLnBrk="0" fontAlgn="base" hangingPunct="0">
              <a:spcBef>
                <a:spcPct val="0"/>
              </a:spcBef>
              <a:spcAft>
                <a:spcPct val="0"/>
              </a:spcAft>
              <a:buClrTx/>
            </a:pPr>
            <a:r>
              <a:rPr lang="vi-VN" altLang="tr-TR" sz="1800" dirty="0">
                <a:solidFill>
                  <a:schemeClr val="tx1"/>
                </a:solidFill>
                <a:latin typeface="Arial" panose="020B0604020202020204" pitchFamily="34" charset="0"/>
              </a:rPr>
              <a:t>Romanya'nın Biyoçeşitlilik Yasası (Legea nr. 131/2010 privind protecția mediului), ülkenin biyolojik çeşitliliğini korumak ve sürdürülebilir bir şekilde yönetmek için yasal bir çerçeve oluşturur.</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304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tr-TR" sz="2400" dirty="0">
                <a:solidFill>
                  <a:srgbClr val="002060"/>
                </a:solidFill>
                <a:latin typeface="Cambria"/>
                <a:ea typeface="Times New Roman"/>
                <a:cs typeface="Times New Roman"/>
              </a:rPr>
              <a:t>EN İYİ UYGULAMALAR</a:t>
            </a:r>
            <a:r>
              <a:rPr lang="tr-TR" sz="2400" noProof="0" dirty="0" smtClean="0">
                <a:solidFill>
                  <a:srgbClr val="4F81BD"/>
                </a:solidFill>
                <a:latin typeface="Cambria"/>
                <a:ea typeface="Times New Roman"/>
                <a:cs typeface="Times New Roman"/>
              </a:rPr>
              <a:t/>
            </a:r>
            <a:br>
              <a:rPr lang="tr-TR" sz="2400" noProof="0" dirty="0" smtClean="0">
                <a:solidFill>
                  <a:srgbClr val="4F81BD"/>
                </a:solidFill>
                <a:latin typeface="Cambria"/>
                <a:ea typeface="Times New Roman"/>
                <a:cs typeface="Times New Roman"/>
              </a:rPr>
            </a:br>
            <a:endParaRPr lang="tr-TR" sz="2400" noProof="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tr-TR" b="1" dirty="0">
                <a:solidFill>
                  <a:srgbClr val="002060"/>
                </a:solidFill>
              </a:rPr>
              <a:t>Türkiye - Net Sıfır Emisyon ve Atık </a:t>
            </a:r>
            <a:r>
              <a:rPr lang="tr-TR" b="1" dirty="0" err="1">
                <a:solidFill>
                  <a:srgbClr val="002060"/>
                </a:solidFill>
              </a:rPr>
              <a:t>Azaltımı</a:t>
            </a:r>
            <a:r>
              <a:rPr lang="tr-TR" b="1" dirty="0">
                <a:solidFill>
                  <a:srgbClr val="002060"/>
                </a:solidFill>
              </a:rPr>
              <a:t> için Çabalıyoruz</a:t>
            </a:r>
            <a:endParaRPr lang="tr-TR" b="1" noProof="0"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tr-TR" sz="1800" dirty="0"/>
              <a:t>Türkiye çevresel sürdürülebilirliğe güçlü bir bağlılık göstermektedir. Ülkenin 2053 yılına kadar net sıfır emisyona ulaşma yönündeki iddialı hedefi, iklim değişikliğiyle mücadeleye olan bağlılığını yansıtıyor. Ayrıca, geri dönüşümü ve atık geri kazanımını teşvik eden politikalar da dahil olmak üzere, Türkiye'nin atık yönetimi alanında kaydettiği önemli adımlar, daha temiz ve daha sürdürülebilir bir geleceğe yönelik çabaların göstergesidir.</a:t>
            </a:r>
            <a:endParaRPr lang="tr-TR" noProof="0" dirty="0"/>
          </a:p>
        </p:txBody>
      </p:sp>
      <p:sp>
        <p:nvSpPr>
          <p:cNvPr id="4" name="Rectangle 1"/>
          <p:cNvSpPr>
            <a:spLocks noChangeArrowheads="1"/>
          </p:cNvSpPr>
          <p:nvPr/>
        </p:nvSpPr>
        <p:spPr bwMode="auto">
          <a:xfrm>
            <a:off x="911501" y="2024165"/>
            <a:ext cx="507972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buFontTx/>
              <a:buChar char="•"/>
            </a:pPr>
            <a:r>
              <a:rPr lang="tr-TR" altLang="tr-TR" sz="1800" dirty="0" smtClean="0">
                <a:solidFill>
                  <a:schemeClr val="tx1"/>
                </a:solidFill>
                <a:latin typeface="Arial" panose="020B0604020202020204" pitchFamily="34" charset="0"/>
              </a:rPr>
              <a:t>Türkiye, yenilenebilir enerjinin geliştirilmesine, enerji verimliliğine ve karbon emisyonunun azaltılmasına odaklanarak 2053 yılına kadar net sıfır emisyona ulaşma konusunda iddialı bir hedef belirlemiştir.</a:t>
            </a:r>
          </a:p>
          <a:p>
            <a:pPr lvl="0" eaLnBrk="0" fontAlgn="base" hangingPunct="0">
              <a:spcBef>
                <a:spcPct val="0"/>
              </a:spcBef>
              <a:spcAft>
                <a:spcPct val="0"/>
              </a:spcAft>
              <a:buClrTx/>
              <a:buFontTx/>
              <a:buChar char="•"/>
            </a:pPr>
            <a:r>
              <a:rPr lang="en-GB" altLang="tr-TR" sz="1800" dirty="0" smtClean="0">
                <a:solidFill>
                  <a:schemeClr val="tx1"/>
                </a:solidFill>
                <a:latin typeface="Arial" panose="020B0604020202020204" pitchFamily="34" charset="0"/>
              </a:rPr>
              <a:t> </a:t>
            </a:r>
            <a:endParaRPr lang="en-GB" altLang="tr-TR" sz="1800" dirty="0">
              <a:solidFill>
                <a:schemeClr val="tx1"/>
              </a:solidFill>
              <a:latin typeface="Arial" panose="020B0604020202020204" pitchFamily="34" charset="0"/>
            </a:endParaRPr>
          </a:p>
          <a:p>
            <a:pPr lvl="0" eaLnBrk="0" fontAlgn="base" hangingPunct="0">
              <a:spcBef>
                <a:spcPct val="0"/>
              </a:spcBef>
              <a:spcAft>
                <a:spcPct val="0"/>
              </a:spcAft>
              <a:buClrTx/>
              <a:buFontTx/>
              <a:buChar char="•"/>
            </a:pPr>
            <a:r>
              <a:rPr lang="tr-TR" altLang="tr-TR" sz="1800" dirty="0" smtClean="0">
                <a:solidFill>
                  <a:schemeClr val="tx1"/>
                </a:solidFill>
                <a:latin typeface="Arial" panose="020B0604020202020204" pitchFamily="34" charset="0"/>
              </a:rPr>
              <a:t>Ülke, atık yönetiminde, geri dönüşümü ve atık geri kazanımını teşvik eden ve atıklarda önemli bir azalmaya yol açan önemli önlemler uygulamaya koydu.</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0595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3880" y="391378"/>
            <a:ext cx="10058400" cy="780197"/>
          </a:xfrm>
        </p:spPr>
        <p:txBody>
          <a:bodyPr>
            <a:normAutofit/>
          </a:bodyPr>
          <a:lstStyle/>
          <a:p>
            <a:pPr algn="ctr"/>
            <a:r>
              <a:rPr lang="tr-TR" sz="2900" dirty="0">
                <a:solidFill>
                  <a:srgbClr val="002060"/>
                </a:solidFill>
                <a:latin typeface="Cambria"/>
                <a:ea typeface="Times New Roman"/>
                <a:cs typeface="Times New Roman"/>
              </a:rPr>
              <a:t>Gençlik Eğitiminde modülün önemi</a:t>
            </a:r>
            <a:endParaRPr lang="tr-TR" sz="2900"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41862" y="1222597"/>
            <a:ext cx="4937760" cy="736282"/>
          </a:xfrm>
        </p:spPr>
        <p:txBody>
          <a:bodyPr>
            <a:normAutofit fontScale="85000" lnSpcReduction="10000"/>
          </a:bodyPr>
          <a:lstStyle/>
          <a:p>
            <a:r>
              <a:rPr lang="tr-TR" b="1" dirty="0"/>
              <a:t>Gelecek </a:t>
            </a:r>
            <a:r>
              <a:rPr lang="tr-TR" b="1" dirty="0" err="1"/>
              <a:t>Nesili</a:t>
            </a:r>
            <a:r>
              <a:rPr lang="tr-TR" b="1" dirty="0"/>
              <a:t> Güçlendirmek: Ekoloji ve Ekosistemler Neden Gençlik Eğitimine Aittir?</a:t>
            </a:r>
            <a:endParaRPr lang="tr-TR" noProof="0" dirty="0"/>
          </a:p>
        </p:txBody>
      </p:sp>
      <p:sp>
        <p:nvSpPr>
          <p:cNvPr id="4" name="Metin Yer Tutucusu 3"/>
          <p:cNvSpPr>
            <a:spLocks noGrp="1"/>
          </p:cNvSpPr>
          <p:nvPr>
            <p:ph type="body" idx="2"/>
          </p:nvPr>
        </p:nvSpPr>
        <p:spPr>
          <a:xfrm>
            <a:off x="1069571" y="2111278"/>
            <a:ext cx="4937760" cy="3832321"/>
          </a:xfrm>
        </p:spPr>
        <p:txBody>
          <a:bodyPr>
            <a:normAutofit/>
          </a:bodyPr>
          <a:lstStyle/>
          <a:p>
            <a:r>
              <a:rPr lang="tr-TR" dirty="0"/>
              <a:t>Gezegenimizin geleceği gençlerin omuzlarındadır. Onları çevresel zorlukların üstesinden gelmek için gereken bilgi, beceri ve değerlerle donatmak kritik öneme sahiptir. Ekoloji ve Ekosistemler modülünün gençlik eğitimine entegre edilmesi, çevre bilincini teşvik etmek, eyleme ilham vermek ve sürdürülebilir bir dünya inşa etme yeteneğine sahip geleceğin liderlerini yetiştirmek için güçlü bir araç olarak hizmet eder.</a:t>
            </a:r>
            <a:endParaRPr lang="tr-TR" noProof="0" dirty="0"/>
          </a:p>
        </p:txBody>
      </p:sp>
      <p:sp>
        <p:nvSpPr>
          <p:cNvPr id="5" name="Metin Yer Tutucusu 4"/>
          <p:cNvSpPr>
            <a:spLocks noGrp="1"/>
          </p:cNvSpPr>
          <p:nvPr>
            <p:ph type="body" idx="3"/>
          </p:nvPr>
        </p:nvSpPr>
        <p:spPr>
          <a:xfrm>
            <a:off x="6134793" y="1208743"/>
            <a:ext cx="4937760" cy="736282"/>
          </a:xfrm>
        </p:spPr>
        <p:txBody>
          <a:bodyPr/>
          <a:lstStyle/>
          <a:p>
            <a:r>
              <a:rPr lang="tr-TR" b="1" dirty="0"/>
              <a:t>Bilgili Vatandaşların Güçlendirilmesi</a:t>
            </a:r>
            <a:endParaRPr lang="tr-TR" noProof="0" dirty="0"/>
          </a:p>
        </p:txBody>
      </p:sp>
      <p:sp>
        <p:nvSpPr>
          <p:cNvPr id="6" name="Metin Yer Tutucusu 5"/>
          <p:cNvSpPr>
            <a:spLocks noGrp="1"/>
          </p:cNvSpPr>
          <p:nvPr>
            <p:ph type="body" idx="4"/>
          </p:nvPr>
        </p:nvSpPr>
        <p:spPr>
          <a:xfrm>
            <a:off x="6217920" y="2133600"/>
            <a:ext cx="4937760" cy="3826934"/>
          </a:xfrm>
        </p:spPr>
        <p:txBody>
          <a:bodyPr>
            <a:normAutofit/>
          </a:bodyPr>
          <a:lstStyle/>
          <a:p>
            <a:r>
              <a:rPr lang="tr-TR" dirty="0"/>
              <a:t>Ekoloji ve Ekosistemler modülünü gençlik eğitimine entegre etmek sadece bilgi aktarımıyla ilgili değildir. Genç bireylerin sorumlu çevre koruyucuları, eleştirel düşünürler ve </a:t>
            </a:r>
            <a:r>
              <a:rPr lang="tr-TR" dirty="0" err="1"/>
              <a:t>proaktif</a:t>
            </a:r>
            <a:r>
              <a:rPr lang="tr-TR" dirty="0"/>
              <a:t> sorun çözücüler olmalarını sağlamakla ilgilidir. Bu onlara bugün harekete geçme ve gelecek nesiller için sürdürülebilir bir gelecek inşa etme gücü veriyor.</a:t>
            </a:r>
            <a:endParaRPr lang="tr-TR" noProof="0" dirty="0"/>
          </a:p>
        </p:txBody>
      </p:sp>
    </p:spTree>
    <p:extLst>
      <p:ext uri="{BB962C8B-B14F-4D97-AF65-F5344CB8AC3E}">
        <p14:creationId xmlns:p14="http://schemas.microsoft.com/office/powerpoint/2010/main" val="2183147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933451" y="323821"/>
            <a:ext cx="966787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Gezegenimizi Tanımak: Ekosistemler Neden Önemlidir</a:t>
            </a: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Ekosistemlerin önemini ve işleyişini açıklar.</a:t>
            </a:r>
          </a:p>
          <a:p>
            <a:pPr lvl="0" eaLnBrk="0" fontAlgn="base" hangingPunct="0">
              <a:spcBef>
                <a:spcPct val="0"/>
              </a:spcBef>
              <a:spcAft>
                <a:spcPct val="0"/>
              </a:spcAft>
              <a:buClrTx/>
              <a:buFontTx/>
              <a:buChar char="•"/>
            </a:pPr>
            <a:endParaRPr lang="tr-TR" altLang="tr-TR" sz="2000" dirty="0" smtClean="0">
              <a:solidFill>
                <a:srgbClr val="3F3F3F"/>
              </a:solidFill>
              <a:latin typeface="Calibri"/>
              <a:ea typeface="Calibri"/>
              <a:cs typeface="Calibri"/>
              <a:sym typeface="Calibri"/>
            </a:endParaRP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Bir Bilim Adamı Gibi Düşünmek: Çevresel Bulmacaları Çözmek</a:t>
            </a: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Modülün, çevresel zorlukların üstesinden gelmek için eleştirel düşünme becerilerini nasıl geliştirdiğini vurgular.</a:t>
            </a:r>
          </a:p>
          <a:p>
            <a:pPr lvl="0" eaLnBrk="0" fontAlgn="base" hangingPunct="0">
              <a:spcBef>
                <a:spcPct val="0"/>
              </a:spcBef>
              <a:spcAft>
                <a:spcPct val="0"/>
              </a:spcAft>
              <a:buClrTx/>
              <a:buFontTx/>
              <a:buChar char="•"/>
            </a:pPr>
            <a:endParaRPr lang="tr-TR" altLang="tr-TR" sz="2000" dirty="0" smtClean="0">
              <a:solidFill>
                <a:srgbClr val="3F3F3F"/>
              </a:solidFill>
              <a:latin typeface="Calibri"/>
              <a:ea typeface="Calibri"/>
              <a:cs typeface="Calibri"/>
              <a:sym typeface="Calibri"/>
            </a:endParaRP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Harekete Geçmek: Gezegenimiz İçin Değişim Olun</a:t>
            </a: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Modülün öğrencilere harekete geçmeleri ve olumlu bir etki yaratmaları konusunda ilham verme yeteneğini vurgular.</a:t>
            </a:r>
          </a:p>
          <a:p>
            <a:pPr lvl="0" eaLnBrk="0" fontAlgn="base" hangingPunct="0">
              <a:spcBef>
                <a:spcPct val="0"/>
              </a:spcBef>
              <a:spcAft>
                <a:spcPct val="0"/>
              </a:spcAft>
              <a:buClrTx/>
              <a:buFontTx/>
              <a:buChar char="•"/>
            </a:pPr>
            <a:endParaRPr lang="tr-TR" altLang="tr-TR" sz="2000" dirty="0" smtClean="0">
              <a:solidFill>
                <a:srgbClr val="3F3F3F"/>
              </a:solidFill>
              <a:latin typeface="Calibri"/>
              <a:ea typeface="Calibri"/>
              <a:cs typeface="Calibri"/>
              <a:sym typeface="Calibri"/>
            </a:endParaRP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Geleceği Güçlendirmek: Sürdürülebilir Bir Dünyanın Liderleri</a:t>
            </a: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Modülün, çevre sorunlarıyla mücadele edebilecek geleceğin liderlerini nasıl yetiştirdiğine odaklanıyor.</a:t>
            </a:r>
          </a:p>
          <a:p>
            <a:pPr lvl="0" eaLnBrk="0" fontAlgn="base" hangingPunct="0">
              <a:spcBef>
                <a:spcPct val="0"/>
              </a:spcBef>
              <a:spcAft>
                <a:spcPct val="0"/>
              </a:spcAft>
              <a:buClrTx/>
              <a:buFontTx/>
              <a:buChar char="•"/>
            </a:pPr>
            <a:endParaRPr lang="tr-TR" altLang="tr-TR" sz="2000" dirty="0" smtClean="0">
              <a:solidFill>
                <a:srgbClr val="3F3F3F"/>
              </a:solidFill>
              <a:latin typeface="Calibri"/>
              <a:ea typeface="Calibri"/>
              <a:cs typeface="Calibri"/>
              <a:sym typeface="Calibri"/>
            </a:endParaRP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Birlikte Çalışmak: Daha Yeşil Bir Gelecek için Ekip Çalışması</a:t>
            </a:r>
          </a:p>
          <a:p>
            <a:pPr lvl="0" eaLnBrk="0" fontAlgn="base" hangingPunct="0">
              <a:spcBef>
                <a:spcPct val="0"/>
              </a:spcBef>
              <a:spcAft>
                <a:spcPct val="0"/>
              </a:spcAft>
              <a:buClrTx/>
              <a:buFontTx/>
              <a:buChar char="•"/>
            </a:pPr>
            <a:r>
              <a:rPr lang="tr-TR" altLang="tr-TR" sz="2000" dirty="0" smtClean="0">
                <a:solidFill>
                  <a:srgbClr val="3F3F3F"/>
                </a:solidFill>
                <a:latin typeface="Calibri"/>
                <a:ea typeface="Calibri"/>
                <a:cs typeface="Calibri"/>
                <a:sym typeface="Calibri"/>
              </a:rPr>
              <a:t>Modülün teşvik ettiği çevre sorunlarının çözümünde işbirliğinin öneminin altını çizer.</a:t>
            </a:r>
            <a:endParaRPr lang="tr-TR" altLang="tr-TR" sz="20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73928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7255" y="410429"/>
            <a:ext cx="8846820" cy="823740"/>
          </a:xfrm>
        </p:spPr>
        <p:txBody>
          <a:bodyPr>
            <a:normAutofit fontScale="90000"/>
          </a:bodyPr>
          <a:lstStyle/>
          <a:p>
            <a:r>
              <a:rPr lang="tr-TR" dirty="0"/>
              <a:t>Ekoloji ve Ekosistemler Modülü İçeriğine Göre Öğrencilere Yönelik Görevler:</a:t>
            </a:r>
            <a:endParaRPr lang="tr-TR" noProof="0" dirty="0"/>
          </a:p>
        </p:txBody>
      </p:sp>
      <p:sp>
        <p:nvSpPr>
          <p:cNvPr id="3" name="Metin Yer Tutucusu 2"/>
          <p:cNvSpPr>
            <a:spLocks noGrp="1"/>
          </p:cNvSpPr>
          <p:nvPr>
            <p:ph type="body" idx="1"/>
          </p:nvPr>
        </p:nvSpPr>
        <p:spPr>
          <a:xfrm>
            <a:off x="1042797" y="1368037"/>
            <a:ext cx="10058400" cy="4376470"/>
          </a:xfrm>
        </p:spPr>
        <p:txBody>
          <a:bodyPr>
            <a:normAutofit fontScale="85000" lnSpcReduction="20000"/>
          </a:bodyPr>
          <a:lstStyle/>
          <a:p>
            <a:pPr marL="114300" indent="0">
              <a:buNone/>
            </a:pPr>
            <a:r>
              <a:rPr lang="tr-TR" dirty="0" smtClean="0"/>
              <a:t>G1</a:t>
            </a:r>
            <a:r>
              <a:rPr lang="tr-TR" dirty="0"/>
              <a:t>: Araştırma ve Rapor: Portekiz, Almanya veya Türkiye'de kullanılan belirli bir yenilenebilir enerji kaynağı (örneğin güneş, rüzgar, jeotermal) seçin. Nasıl çalıştığını, avantajlarını ve dezavantajlarını araştırın. Bulgularınızı ekiplerle paylaşmak için bir rapor veya sunum hazırlayın.</a:t>
            </a:r>
          </a:p>
          <a:p>
            <a:pPr marL="114300" indent="0">
              <a:buNone/>
            </a:pPr>
            <a:r>
              <a:rPr lang="tr-TR" dirty="0"/>
              <a:t>G</a:t>
            </a:r>
            <a:r>
              <a:rPr lang="tr-TR" dirty="0" smtClean="0"/>
              <a:t>2</a:t>
            </a:r>
            <a:r>
              <a:rPr lang="tr-TR" dirty="0"/>
              <a:t>: </a:t>
            </a:r>
            <a:r>
              <a:rPr lang="tr-TR" dirty="0" err="1"/>
              <a:t>Biyoçeşitlilik</a:t>
            </a:r>
            <a:r>
              <a:rPr lang="tr-TR" dirty="0"/>
              <a:t> Çöpçü Avı: Ortak ülkelerden birinde (Portekiz, Almanya, Romanya, Türkiye) bulunan endemik türlerin (bitkiler veya hayvanlar) bir listesini oluşturun. Okulunuzun veya yerel parkınızın çevresinde, öğrencilerin ortak türleri belirlemeleri ve insan faaliyetlerinin onları nasıl etkileyebileceğini tartışmaları gereken bir çöpçü avı düzenleyin.</a:t>
            </a:r>
          </a:p>
          <a:p>
            <a:pPr marL="114300" indent="0">
              <a:buNone/>
            </a:pPr>
            <a:r>
              <a:rPr lang="tr-TR" dirty="0"/>
              <a:t>G</a:t>
            </a:r>
            <a:r>
              <a:rPr lang="tr-TR" dirty="0" smtClean="0"/>
              <a:t>3</a:t>
            </a:r>
            <a:r>
              <a:rPr lang="tr-TR" dirty="0"/>
              <a:t>: Atık Yönetimi Eylem Planı: Ülkenizdeki atık yönetimi uygulamalarını araştırın ve Türkiye'dekilerle karşılaştırın. Okulunuzda veya topluluğunuzda atık oluşumunu azaltmak ve geri dönüşümü artırmak için bir plan geliştirin.</a:t>
            </a:r>
          </a:p>
          <a:p>
            <a:pPr marL="114300" indent="0">
              <a:buNone/>
            </a:pPr>
            <a:r>
              <a:rPr lang="tr-TR" dirty="0"/>
              <a:t>G</a:t>
            </a:r>
            <a:r>
              <a:rPr lang="tr-TR" dirty="0" smtClean="0"/>
              <a:t>4</a:t>
            </a:r>
            <a:r>
              <a:rPr lang="tr-TR" dirty="0"/>
              <a:t>: Ekosistem Rolü Oyunu: Sınıfı, her biri bir ekosistemin bileşenini temsil eden farklı gruplara bölün (örneğin, üreticiler, ayrıştırıcılar, tüketiciler). İnsan faaliyetinin ekosistemin dengesini bozduğu bir senaryoyu canlandırın. Dengeyi yeniden sağlamanın ve sürdürülebilir uygulamaları teşvik etmenin yollarını tartışın.</a:t>
            </a:r>
          </a:p>
          <a:p>
            <a:pPr marL="114300" indent="0">
              <a:buNone/>
            </a:pPr>
            <a:r>
              <a:rPr lang="tr-TR" dirty="0"/>
              <a:t>G</a:t>
            </a:r>
            <a:r>
              <a:rPr lang="tr-TR" dirty="0" smtClean="0"/>
              <a:t>5</a:t>
            </a:r>
            <a:r>
              <a:rPr lang="tr-TR" dirty="0"/>
              <a:t>: Çevre Tartışması: Güncel bir çevre sorununu araştırın (örneğin ormansızlaşma, su kirliliği). Öğrencilerin konuyla ilgili farklı bakış açılarını tartıştıkları bir sınıf tartışması düzenleyin. Bu, eleştirel düşünmeyi ve farklı bakış açılarını değerlendirme yeteneğini teşvik eder.</a:t>
            </a:r>
          </a:p>
          <a:p>
            <a:pPr marL="114300" indent="0">
              <a:buNone/>
            </a:pPr>
            <a:r>
              <a:rPr lang="tr-TR" dirty="0"/>
              <a:t>G</a:t>
            </a:r>
            <a:r>
              <a:rPr lang="tr-TR" dirty="0" smtClean="0"/>
              <a:t>6</a:t>
            </a:r>
            <a:r>
              <a:rPr lang="tr-TR" dirty="0"/>
              <a:t>: Sürdürülebilir Bir Gelecek Tasarlayın Projesi: İdeal sürdürülebilir şehrinizi/topluluğunuzu hayal edin. Yenilenebilir enerjiyi, atık azaltmayı ve çevre korumayı teşvik eden özellikleri gösteren bir poster, model veya sunum tasarlayın.</a:t>
            </a:r>
            <a:endParaRPr lang="tr-TR" noProof="0" dirty="0"/>
          </a:p>
        </p:txBody>
      </p:sp>
      <p:sp>
        <p:nvSpPr>
          <p:cNvPr id="4"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 name="Metin kutusu 4"/>
          <p:cNvSpPr txBox="1"/>
          <p:nvPr/>
        </p:nvSpPr>
        <p:spPr>
          <a:xfrm>
            <a:off x="0" y="3105151"/>
            <a:ext cx="923925" cy="246221"/>
          </a:xfrm>
          <a:prstGeom prst="rect">
            <a:avLst/>
          </a:prstGeom>
          <a:noFill/>
        </p:spPr>
        <p:txBody>
          <a:bodyPr wrap="square" rtlCol="0">
            <a:spAutoFit/>
          </a:bodyPr>
          <a:lstStyle/>
          <a:p>
            <a:r>
              <a:rPr lang="tr-TR" sz="1000" b="1" dirty="0" smtClean="0">
                <a:solidFill>
                  <a:schemeClr val="bg1"/>
                </a:solidFill>
              </a:rPr>
              <a:t>GÖREVLER</a:t>
            </a:r>
            <a:endParaRPr lang="tr-TR" sz="1000" b="1" dirty="0">
              <a:solidFill>
                <a:schemeClr val="bg1"/>
              </a:solidFill>
            </a:endParaRPr>
          </a:p>
        </p:txBody>
      </p:sp>
    </p:spTree>
    <p:extLst>
      <p:ext uri="{BB962C8B-B14F-4D97-AF65-F5344CB8AC3E}">
        <p14:creationId xmlns:p14="http://schemas.microsoft.com/office/powerpoint/2010/main" val="339538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noProof="0" dirty="0" smtClean="0">
                <a:solidFill>
                  <a:srgbClr val="3F762A"/>
                </a:solidFill>
              </a:rPr>
              <a:t>Videolar</a:t>
            </a:r>
            <a:endParaRPr lang="tr-TR" b="1" noProof="0"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dirty="0" err="1"/>
              <a:t>Modül</a:t>
            </a:r>
            <a:r>
              <a:rPr lang="en-US" dirty="0"/>
              <a:t> </a:t>
            </a:r>
            <a:r>
              <a:rPr lang="en-US" dirty="0" err="1"/>
              <a:t>içeriğine</a:t>
            </a:r>
            <a:r>
              <a:rPr lang="en-US" dirty="0"/>
              <a:t> </a:t>
            </a:r>
            <a:r>
              <a:rPr lang="en-US" dirty="0" err="1"/>
              <a:t>ilişkin</a:t>
            </a:r>
            <a:r>
              <a:rPr lang="en-US" dirty="0"/>
              <a:t> </a:t>
            </a:r>
            <a:r>
              <a:rPr lang="en-US" dirty="0" err="1"/>
              <a:t>videolara</a:t>
            </a:r>
            <a:r>
              <a:rPr lang="en-US" dirty="0"/>
              <a:t> </a:t>
            </a:r>
            <a:r>
              <a:rPr lang="en-US" dirty="0" err="1"/>
              <a:t>ve</a:t>
            </a:r>
            <a:r>
              <a:rPr lang="en-US" dirty="0"/>
              <a:t> </a:t>
            </a:r>
            <a:r>
              <a:rPr lang="en-US" dirty="0" err="1"/>
              <a:t>ek</a:t>
            </a:r>
            <a:r>
              <a:rPr lang="en-US" dirty="0"/>
              <a:t> </a:t>
            </a:r>
            <a:r>
              <a:rPr lang="en-US" dirty="0" err="1"/>
              <a:t>okuma</a:t>
            </a:r>
            <a:r>
              <a:rPr lang="en-US" dirty="0"/>
              <a:t> </a:t>
            </a:r>
            <a:r>
              <a:rPr lang="en-US" dirty="0" err="1"/>
              <a:t>kaynaklarına</a:t>
            </a:r>
            <a:r>
              <a:rPr lang="en-US" dirty="0"/>
              <a:t> </a:t>
            </a:r>
            <a:r>
              <a:rPr lang="en-US" dirty="0" err="1"/>
              <a:t>bağlantılar</a:t>
            </a:r>
            <a:endParaRP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6000" noProof="0" dirty="0" smtClean="0">
                <a:solidFill>
                  <a:srgbClr val="FFFF00"/>
                </a:solidFill>
              </a:rPr>
              <a:t/>
            </a:r>
            <a:br>
              <a:rPr lang="tr-TR" sz="6000" noProof="0" dirty="0" smtClean="0">
                <a:solidFill>
                  <a:srgbClr val="FFFF00"/>
                </a:solidFill>
              </a:rPr>
            </a:br>
            <a:r>
              <a:rPr lang="tr-TR" sz="6000" dirty="0">
                <a:solidFill>
                  <a:srgbClr val="3F762A"/>
                </a:solidFill>
              </a:rPr>
              <a:t>Videoların Konusu</a:t>
            </a:r>
            <a:endParaRPr lang="tr-TR" sz="6000" b="1" noProof="0"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r>
              <a:rPr lang="en-US" sz="2800" dirty="0" err="1">
                <a:solidFill>
                  <a:srgbClr val="2A4F1C"/>
                </a:solidFill>
              </a:rPr>
              <a:t>Aşağıdaki</a:t>
            </a:r>
            <a:r>
              <a:rPr lang="en-US" sz="2800" dirty="0">
                <a:solidFill>
                  <a:srgbClr val="2A4F1C"/>
                </a:solidFill>
              </a:rPr>
              <a:t> </a:t>
            </a:r>
            <a:r>
              <a:rPr lang="en-US" sz="2800" dirty="0" err="1">
                <a:solidFill>
                  <a:srgbClr val="2A4F1C"/>
                </a:solidFill>
              </a:rPr>
              <a:t>Videoları</a:t>
            </a:r>
            <a:r>
              <a:rPr lang="en-US" sz="2800" dirty="0">
                <a:solidFill>
                  <a:srgbClr val="2A4F1C"/>
                </a:solidFill>
              </a:rPr>
              <a:t> </a:t>
            </a:r>
            <a:r>
              <a:rPr lang="en-US" sz="2800" dirty="0" err="1">
                <a:solidFill>
                  <a:srgbClr val="2A4F1C"/>
                </a:solidFill>
              </a:rPr>
              <a:t>izleyin</a:t>
            </a:r>
            <a:r>
              <a:rPr lang="en-US" sz="2800" dirty="0">
                <a:solidFill>
                  <a:srgbClr val="2A4F1C"/>
                </a:solidFill>
              </a:rPr>
              <a:t> </a:t>
            </a:r>
            <a:r>
              <a:rPr lang="en-US" sz="2800" dirty="0" err="1">
                <a:solidFill>
                  <a:srgbClr val="2A4F1C"/>
                </a:solidFill>
              </a:rPr>
              <a:t>ve</a:t>
            </a:r>
            <a:r>
              <a:rPr lang="en-US" sz="2800" dirty="0">
                <a:solidFill>
                  <a:srgbClr val="2A4F1C"/>
                </a:solidFill>
              </a:rPr>
              <a:t> Not </a:t>
            </a:r>
            <a:r>
              <a:rPr lang="en-US" sz="2800" dirty="0" err="1">
                <a:solidFill>
                  <a:srgbClr val="2A4F1C"/>
                </a:solidFill>
              </a:rPr>
              <a:t>alın</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9401175" cy="523220"/>
          </a:xfrm>
          <a:prstGeom prst="rect">
            <a:avLst/>
          </a:prstGeom>
        </p:spPr>
        <p:txBody>
          <a:bodyPr wrap="square">
            <a:spAutoFit/>
          </a:bodyPr>
          <a:lstStyle/>
          <a:p>
            <a:pPr marL="457200"/>
            <a:r>
              <a:rPr lang="en-US" dirty="0" err="1">
                <a:latin typeface="Calibri" panose="020F0502020204030204" pitchFamily="34" charset="0"/>
                <a:ea typeface="Calibri" panose="020F0502020204030204" pitchFamily="34" charset="0"/>
              </a:rPr>
              <a:t>Sağlanan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kaynaklar</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Romanya'ya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özel</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olarak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odaklanarak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okuma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kaynaklarına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dayalı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olarak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çevre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okuryazarlığı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ile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algılanan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çevre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sorunları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arasındaki</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bağlantıyı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araştırmak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için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değerli</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bir</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başlangıç</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noktası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sunmaktadır</a:t>
            </a:r>
            <a:r>
              <a:rPr lang="en-US" dirty="0">
                <a:latin typeface="Calibri" panose="020F0502020204030204" pitchFamily="34" charset="0"/>
                <a:ea typeface="Calibri" panose="020F0502020204030204" pitchFamily="34" charset="0"/>
              </a:rPr>
              <a:t>.</a:t>
            </a:r>
            <a:endParaRPr lang="tr-TR"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199769" y="1981992"/>
            <a:ext cx="4613148" cy="274320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191631" y="1282095"/>
            <a:ext cx="5705094" cy="1938952"/>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a:solidFill>
                  <a:srgbClr val="3F762A"/>
                </a:solidFill>
              </a:rPr>
              <a:t>«</a:t>
            </a:r>
            <a:r>
              <a:rPr lang="en-US" sz="2400" dirty="0" err="1">
                <a:solidFill>
                  <a:srgbClr val="3F762A"/>
                </a:solidFill>
              </a:rPr>
              <a:t>Videonun</a:t>
            </a:r>
            <a:r>
              <a:rPr lang="en-US" sz="2400" dirty="0">
                <a:solidFill>
                  <a:srgbClr val="3F762A"/>
                </a:solidFill>
              </a:rPr>
              <a:t> </a:t>
            </a:r>
            <a:r>
              <a:rPr lang="en-US" sz="2400" dirty="0" err="1">
                <a:solidFill>
                  <a:srgbClr val="3F762A"/>
                </a:solidFill>
              </a:rPr>
              <a:t>içeriğini</a:t>
            </a:r>
            <a:r>
              <a:rPr lang="en-US" sz="2400" dirty="0">
                <a:solidFill>
                  <a:srgbClr val="3F762A"/>
                </a:solidFill>
              </a:rPr>
              <a:t> </a:t>
            </a:r>
            <a:r>
              <a:rPr lang="en-US" sz="2400" dirty="0" err="1">
                <a:solidFill>
                  <a:srgbClr val="3F762A"/>
                </a:solidFill>
              </a:rPr>
              <a:t>özetlemek</a:t>
            </a:r>
            <a:r>
              <a:rPr lang="en-US" sz="2400" dirty="0">
                <a:solidFill>
                  <a:srgbClr val="3F762A"/>
                </a:solidFill>
              </a:rPr>
              <a:t> </a:t>
            </a:r>
            <a:r>
              <a:rPr lang="en-US" sz="2400" dirty="0" err="1">
                <a:solidFill>
                  <a:srgbClr val="3F762A"/>
                </a:solidFill>
              </a:rPr>
              <a:t>için</a:t>
            </a:r>
            <a:r>
              <a:rPr lang="en-US" sz="2400" dirty="0">
                <a:solidFill>
                  <a:srgbClr val="3F762A"/>
                </a:solidFill>
              </a:rPr>
              <a:t> </a:t>
            </a:r>
            <a:r>
              <a:rPr lang="en-US" sz="2400" dirty="0" err="1">
                <a:solidFill>
                  <a:srgbClr val="3F762A"/>
                </a:solidFill>
              </a:rPr>
              <a:t>kendi</a:t>
            </a:r>
            <a:r>
              <a:rPr lang="en-US" sz="2400" dirty="0">
                <a:solidFill>
                  <a:srgbClr val="3F762A"/>
                </a:solidFill>
              </a:rPr>
              <a:t> </a:t>
            </a:r>
            <a:r>
              <a:rPr lang="en-US" sz="2400" dirty="0" err="1">
                <a:solidFill>
                  <a:srgbClr val="3F762A"/>
                </a:solidFill>
              </a:rPr>
              <a:t>cümlelerinizi</a:t>
            </a:r>
            <a:r>
              <a:rPr lang="en-US" sz="2400" dirty="0">
                <a:solidFill>
                  <a:srgbClr val="3F762A"/>
                </a:solidFill>
              </a:rPr>
              <a:t>» </a:t>
            </a:r>
            <a:r>
              <a:rPr lang="en-US" sz="2400" dirty="0" err="1">
                <a:solidFill>
                  <a:srgbClr val="3F762A"/>
                </a:solidFill>
              </a:rPr>
              <a:t>yazın</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29662" y="495147"/>
            <a:ext cx="6623588" cy="954067"/>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3F762A"/>
                </a:solidFill>
              </a:rPr>
              <a:t>Ekoloji</a:t>
            </a:r>
            <a:r>
              <a:rPr lang="en-US" sz="2800" b="1" dirty="0">
                <a:solidFill>
                  <a:srgbClr val="3F762A"/>
                </a:solidFill>
              </a:rPr>
              <a:t>: </a:t>
            </a:r>
            <a:r>
              <a:rPr lang="en-US" sz="2800" b="1" dirty="0" err="1">
                <a:solidFill>
                  <a:srgbClr val="3F762A"/>
                </a:solidFill>
              </a:rPr>
              <a:t>Evimizin</a:t>
            </a:r>
            <a:r>
              <a:rPr lang="en-US" sz="2800" b="1" dirty="0">
                <a:solidFill>
                  <a:srgbClr val="3F762A"/>
                </a:solidFill>
              </a:rPr>
              <a:t> </a:t>
            </a:r>
            <a:r>
              <a:rPr lang="en-US" sz="2800" b="1" dirty="0" err="1">
                <a:solidFill>
                  <a:srgbClr val="3F762A"/>
                </a:solidFill>
              </a:rPr>
              <a:t>İncelenmesi</a:t>
            </a:r>
            <a:r>
              <a:rPr lang="en-US" sz="2800" b="1" dirty="0">
                <a:solidFill>
                  <a:srgbClr val="3F762A"/>
                </a:solidFill>
              </a:rPr>
              <a:t> | </a:t>
            </a:r>
            <a:r>
              <a:rPr lang="en-US" sz="2800" b="1" dirty="0" err="1">
                <a:solidFill>
                  <a:srgbClr val="3F762A"/>
                </a:solidFill>
              </a:rPr>
              <a:t>Temel</a:t>
            </a:r>
            <a:r>
              <a:rPr lang="en-US" sz="2800" b="1" dirty="0">
                <a:solidFill>
                  <a:srgbClr val="3F762A"/>
                </a:solidFill>
              </a:rPr>
              <a:t> </a:t>
            </a:r>
            <a:r>
              <a:rPr lang="en-US" sz="2800" b="1" dirty="0" err="1">
                <a:solidFill>
                  <a:srgbClr val="3F762A"/>
                </a:solidFill>
              </a:rPr>
              <a:t>kavramlar</a:t>
            </a:r>
            <a:endParaRPr sz="2800" b="1" i="0" u="none" strike="noStrike" cap="none" dirty="0">
              <a:solidFill>
                <a:srgbClr val="3F762A"/>
              </a:solidFill>
              <a:sym typeface="Arial"/>
            </a:endParaRPr>
          </a:p>
        </p:txBody>
      </p:sp>
      <p:sp>
        <p:nvSpPr>
          <p:cNvPr id="3" name="Dikdörtgen 2"/>
          <p:cNvSpPr/>
          <p:nvPr/>
        </p:nvSpPr>
        <p:spPr>
          <a:xfrm>
            <a:off x="6315075" y="4035534"/>
            <a:ext cx="5400675" cy="738664"/>
          </a:xfrm>
          <a:prstGeom prst="rect">
            <a:avLst/>
          </a:prstGeom>
        </p:spPr>
        <p:txBody>
          <a:bodyPr wrap="square">
            <a:spAutoFit/>
          </a:bodyPr>
          <a:lstStyle/>
          <a:p>
            <a:r>
              <a:rPr lang="en-US" dirty="0" err="1"/>
              <a:t>Organizmalar</a:t>
            </a:r>
            <a:r>
              <a:rPr lang="en-US" dirty="0"/>
              <a:t> </a:t>
            </a:r>
            <a:r>
              <a:rPr lang="en-US" dirty="0" err="1"/>
              <a:t>birbirleriyle</a:t>
            </a:r>
            <a:r>
              <a:rPr lang="en-US" dirty="0"/>
              <a:t> </a:t>
            </a:r>
            <a:r>
              <a:rPr lang="en-US" dirty="0" err="1"/>
              <a:t>ve</a:t>
            </a:r>
            <a:r>
              <a:rPr lang="en-US" dirty="0"/>
              <a:t> </a:t>
            </a:r>
            <a:r>
              <a:rPr lang="en-US" dirty="0" err="1"/>
              <a:t>çevreleriyle</a:t>
            </a:r>
            <a:r>
              <a:rPr lang="en-US" dirty="0"/>
              <a:t> </a:t>
            </a:r>
            <a:r>
              <a:rPr lang="en-US" dirty="0" err="1"/>
              <a:t>nasıl</a:t>
            </a:r>
            <a:r>
              <a:rPr lang="en-US" dirty="0"/>
              <a:t> </a:t>
            </a:r>
            <a:r>
              <a:rPr lang="en-US" dirty="0" err="1"/>
              <a:t>etkileşime</a:t>
            </a:r>
            <a:r>
              <a:rPr lang="en-US" dirty="0"/>
              <a:t> </a:t>
            </a:r>
            <a:r>
              <a:rPr lang="en-US" dirty="0" err="1"/>
              <a:t>girer</a:t>
            </a:r>
            <a:r>
              <a:rPr lang="en-US" dirty="0"/>
              <a:t>? </a:t>
            </a:r>
            <a:r>
              <a:rPr lang="en-US" dirty="0" err="1"/>
              <a:t>Ekoloji</a:t>
            </a:r>
            <a:r>
              <a:rPr lang="en-US" dirty="0"/>
              <a:t> </a:t>
            </a:r>
            <a:r>
              <a:rPr lang="en-US" dirty="0" err="1"/>
              <a:t>bilimi</a:t>
            </a:r>
            <a:r>
              <a:rPr lang="en-US" dirty="0"/>
              <a:t> </a:t>
            </a:r>
            <a:r>
              <a:rPr lang="en-US" dirty="0" err="1"/>
              <a:t>budur</a:t>
            </a:r>
            <a:r>
              <a:rPr lang="en-US" dirty="0"/>
              <a:t>! </a:t>
            </a:r>
            <a:r>
              <a:rPr lang="en-US" dirty="0" err="1"/>
              <a:t>Profesör</a:t>
            </a:r>
            <a:r>
              <a:rPr lang="en-US" dirty="0"/>
              <a:t> Jean Philippe </a:t>
            </a:r>
            <a:r>
              <a:rPr lang="en-US" dirty="0" err="1"/>
              <a:t>Gibert'ten</a:t>
            </a:r>
            <a:r>
              <a:rPr lang="en-US" dirty="0"/>
              <a:t> </a:t>
            </a:r>
            <a:r>
              <a:rPr lang="en-US" dirty="0" err="1"/>
              <a:t>hepimizin</a:t>
            </a:r>
            <a:r>
              <a:rPr lang="en-US" dirty="0"/>
              <a:t> </a:t>
            </a:r>
            <a:r>
              <a:rPr lang="en-US" dirty="0" err="1"/>
              <a:t>birbirimize</a:t>
            </a:r>
            <a:r>
              <a:rPr lang="en-US" dirty="0"/>
              <a:t> </a:t>
            </a:r>
            <a:r>
              <a:rPr lang="en-US" dirty="0" err="1"/>
              <a:t>nasıl</a:t>
            </a:r>
            <a:r>
              <a:rPr lang="en-US" dirty="0"/>
              <a:t> </a:t>
            </a:r>
            <a:r>
              <a:rPr lang="en-US" dirty="0" err="1"/>
              <a:t>bağlı</a:t>
            </a:r>
            <a:r>
              <a:rPr lang="en-US" dirty="0"/>
              <a:t> </a:t>
            </a:r>
            <a:r>
              <a:rPr lang="en-US" dirty="0" err="1"/>
              <a:t>olduğu</a:t>
            </a:r>
            <a:r>
              <a:rPr lang="en-US" dirty="0"/>
              <a:t> </a:t>
            </a:r>
            <a:r>
              <a:rPr lang="en-US" dirty="0" err="1"/>
              <a:t>hakkında</a:t>
            </a:r>
            <a:r>
              <a:rPr lang="en-US" dirty="0"/>
              <a:t> </a:t>
            </a:r>
            <a:r>
              <a:rPr lang="en-US" dirty="0" err="1"/>
              <a:t>daha</a:t>
            </a:r>
            <a:r>
              <a:rPr lang="en-US" dirty="0"/>
              <a:t> </a:t>
            </a:r>
            <a:r>
              <a:rPr lang="en-US" dirty="0" err="1"/>
              <a:t>fazla</a:t>
            </a:r>
            <a:r>
              <a:rPr lang="en-US" dirty="0"/>
              <a:t> </a:t>
            </a:r>
            <a:r>
              <a:rPr lang="en-US" dirty="0" err="1"/>
              <a:t>bilgi</a:t>
            </a:r>
            <a:r>
              <a:rPr lang="en-US" dirty="0"/>
              <a:t> </a:t>
            </a:r>
            <a:r>
              <a:rPr lang="en-US" dirty="0" err="1"/>
              <a:t>edinin</a:t>
            </a:r>
            <a:r>
              <a:rPr lang="en-US" dirty="0"/>
              <a:t>.</a:t>
            </a:r>
            <a:endParaRPr lang="tr-TR" sz="1600" dirty="0"/>
          </a:p>
        </p:txBody>
      </p:sp>
      <p:sp>
        <p:nvSpPr>
          <p:cNvPr id="4" name="Dikdörtgen 3">
            <a:hlinkClick r:id="rId3"/>
          </p:cNvPr>
          <p:cNvSpPr/>
          <p:nvPr/>
        </p:nvSpPr>
        <p:spPr>
          <a:xfrm>
            <a:off x="1052221" y="5057534"/>
            <a:ext cx="4524957" cy="286232"/>
          </a:xfrm>
          <a:prstGeom prst="rect">
            <a:avLst/>
          </a:prstGeom>
        </p:spPr>
        <p:txBody>
          <a:bodyPr wrap="none">
            <a:spAutoFit/>
          </a:bodyPr>
          <a:lstStyle/>
          <a:p>
            <a:pPr marL="91440" lvl="0">
              <a:lnSpc>
                <a:spcPct val="90000"/>
              </a:lnSpc>
              <a:spcBef>
                <a:spcPts val="1400"/>
              </a:spcBef>
              <a:buSzPts val="2000"/>
            </a:pPr>
            <a:r>
              <a:rPr lang="tr-TR" b="1" dirty="0">
                <a:solidFill>
                  <a:schemeClr val="accent1"/>
                </a:solidFill>
                <a:hlinkClick r:id="rId3"/>
              </a:rPr>
              <a:t>https://www.youtube.com/watch?v=TS2dq_TS5gE</a:t>
            </a:r>
            <a:endParaRPr lang="tr-TR" b="1" dirty="0">
              <a:solidFill>
                <a:schemeClr val="accent1"/>
              </a:solidFill>
            </a:endParaRPr>
          </a:p>
        </p:txBody>
      </p:sp>
      <p:pic>
        <p:nvPicPr>
          <p:cNvPr id="6" name="Resim 5"/>
          <p:cNvPicPr>
            <a:picLocks noChangeAspect="1"/>
          </p:cNvPicPr>
          <p:nvPr/>
        </p:nvPicPr>
        <p:blipFill>
          <a:blip r:embed="rId4"/>
          <a:stretch>
            <a:fillRect/>
          </a:stretch>
        </p:blipFill>
        <p:spPr>
          <a:xfrm>
            <a:off x="1324623" y="2019300"/>
            <a:ext cx="4371328" cy="2638425"/>
          </a:xfrm>
          <a:prstGeom prst="rect">
            <a:avLst/>
          </a:prstGeom>
        </p:spPr>
      </p:pic>
    </p:spTree>
    <p:extLst>
      <p:ext uri="{BB962C8B-B14F-4D97-AF65-F5344CB8AC3E}">
        <p14:creationId xmlns:p14="http://schemas.microsoft.com/office/powerpoint/2010/main" val="1920046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219200" y="1209675"/>
            <a:ext cx="4800600" cy="3572667"/>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296406" y="1682145"/>
            <a:ext cx="5536692" cy="120028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smtClean="0">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a:solidFill>
                  <a:srgbClr val="3F762A"/>
                </a:solidFill>
              </a:rPr>
              <a:t>Film </a:t>
            </a:r>
            <a:r>
              <a:rPr lang="en-US" sz="2400" dirty="0" err="1">
                <a:solidFill>
                  <a:srgbClr val="3F762A"/>
                </a:solidFill>
              </a:rPr>
              <a:t>hakkında</a:t>
            </a:r>
            <a:r>
              <a:rPr lang="en-US" sz="2400" dirty="0">
                <a:solidFill>
                  <a:srgbClr val="3F762A"/>
                </a:solidFill>
              </a:rPr>
              <a:t> </a:t>
            </a:r>
            <a:r>
              <a:rPr lang="en-US" sz="2400" dirty="0" err="1">
                <a:solidFill>
                  <a:srgbClr val="3F762A"/>
                </a:solidFill>
              </a:rPr>
              <a:t>kısa</a:t>
            </a:r>
            <a:r>
              <a:rPr lang="en-US" sz="2400" dirty="0">
                <a:solidFill>
                  <a:srgbClr val="3F762A"/>
                </a:solidFill>
              </a:rPr>
              <a:t> </a:t>
            </a:r>
            <a:r>
              <a:rPr lang="en-US" sz="2400" dirty="0" err="1">
                <a:solidFill>
                  <a:srgbClr val="3F762A"/>
                </a:solidFill>
              </a:rPr>
              <a:t>bir</a:t>
            </a:r>
            <a:r>
              <a:rPr lang="en-US" sz="2400" dirty="0">
                <a:solidFill>
                  <a:srgbClr val="3F762A"/>
                </a:solidFill>
              </a:rPr>
              <a:t> </a:t>
            </a:r>
            <a:r>
              <a:rPr lang="en-US" sz="2400" dirty="0" err="1">
                <a:solidFill>
                  <a:srgbClr val="3F762A"/>
                </a:solidFill>
              </a:rPr>
              <a:t>yorum</a:t>
            </a:r>
            <a:r>
              <a:rPr lang="en-US" sz="2400" dirty="0">
                <a:solidFill>
                  <a:srgbClr val="3F762A"/>
                </a:solidFill>
              </a:rPr>
              <a:t> </a:t>
            </a:r>
            <a:r>
              <a:rPr lang="en-US" sz="2400" dirty="0" err="1">
                <a:solidFill>
                  <a:srgbClr val="3F762A"/>
                </a:solidFill>
              </a:rPr>
              <a:t>yazın</a:t>
            </a:r>
            <a:r>
              <a:rPr lang="en-US" sz="2400" dirty="0">
                <a:solidFill>
                  <a:srgbClr val="3F762A"/>
                </a:solidFill>
              </a:rPr>
              <a:t>.</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10612" y="418947"/>
            <a:ext cx="6204488" cy="584735"/>
          </a:xfrm>
          <a:prstGeom prst="rect">
            <a:avLst/>
          </a:prstGeom>
          <a:noFill/>
          <a:ln>
            <a:noFill/>
          </a:ln>
        </p:spPr>
        <p:txBody>
          <a:bodyPr spcFirstLastPara="1" wrap="square" lIns="91425" tIns="45700" rIns="91425" bIns="45700" anchor="t" anchorCtr="0">
            <a:spAutoFit/>
          </a:bodyPr>
          <a:lstStyle/>
          <a:p>
            <a:pPr lvl="0"/>
            <a:r>
              <a:rPr lang="tr-TR" sz="3200" b="1" dirty="0">
                <a:solidFill>
                  <a:srgbClr val="3F762A"/>
                </a:solidFill>
              </a:rPr>
              <a:t>Ekosistemin Bileşenleri</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4356642"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hlinkClick r:id="rId3"/>
              </a:rPr>
              <a:t>https://www.youtube.com/watch?v=MWPj2IkeklI</a:t>
            </a:r>
            <a:endParaRPr lang="en-US" b="1" dirty="0">
              <a:solidFill>
                <a:schemeClr val="accent1"/>
              </a:solidFill>
            </a:endParaRPr>
          </a:p>
        </p:txBody>
      </p:sp>
      <p:sp>
        <p:nvSpPr>
          <p:cNvPr id="3" name="Dikdörtgen 2"/>
          <p:cNvSpPr/>
          <p:nvPr/>
        </p:nvSpPr>
        <p:spPr>
          <a:xfrm>
            <a:off x="6296025" y="3425934"/>
            <a:ext cx="5400675" cy="1169551"/>
          </a:xfrm>
          <a:prstGeom prst="rect">
            <a:avLst/>
          </a:prstGeom>
        </p:spPr>
        <p:txBody>
          <a:bodyPr wrap="square">
            <a:spAutoFit/>
          </a:bodyPr>
          <a:lstStyle/>
          <a:p>
            <a:r>
              <a:rPr lang="en-US" dirty="0"/>
              <a:t>Bu </a:t>
            </a:r>
            <a:r>
              <a:rPr lang="en-US" dirty="0" err="1"/>
              <a:t>belgesel</a:t>
            </a:r>
            <a:r>
              <a:rPr lang="en-US" dirty="0"/>
              <a:t>, </a:t>
            </a:r>
            <a:r>
              <a:rPr lang="en-US" dirty="0" err="1"/>
              <a:t>çevre</a:t>
            </a:r>
            <a:r>
              <a:rPr lang="en-US" dirty="0"/>
              <a:t> </a:t>
            </a:r>
            <a:r>
              <a:rPr lang="en-US" dirty="0" err="1"/>
              <a:t>sorunlarına</a:t>
            </a:r>
            <a:r>
              <a:rPr lang="en-US" dirty="0"/>
              <a:t> </a:t>
            </a:r>
            <a:r>
              <a:rPr lang="en-US" dirty="0" err="1"/>
              <a:t>yönelik</a:t>
            </a:r>
            <a:r>
              <a:rPr lang="en-US" dirty="0"/>
              <a:t> </a:t>
            </a:r>
            <a:r>
              <a:rPr lang="en-US" dirty="0" err="1"/>
              <a:t>mevcut</a:t>
            </a:r>
            <a:r>
              <a:rPr lang="en-US" dirty="0"/>
              <a:t> </a:t>
            </a:r>
            <a:r>
              <a:rPr lang="en-US" dirty="0" err="1"/>
              <a:t>çözümleri</a:t>
            </a:r>
            <a:r>
              <a:rPr lang="en-US" dirty="0"/>
              <a:t> </a:t>
            </a:r>
            <a:r>
              <a:rPr lang="en-US" dirty="0" err="1"/>
              <a:t>sergileyerek</a:t>
            </a:r>
            <a:r>
              <a:rPr lang="en-US" dirty="0"/>
              <a:t> </a:t>
            </a:r>
            <a:r>
              <a:rPr lang="en-US" dirty="0" err="1"/>
              <a:t>daha</a:t>
            </a:r>
            <a:r>
              <a:rPr lang="en-US" dirty="0"/>
              <a:t> </a:t>
            </a:r>
            <a:r>
              <a:rPr lang="en-US" dirty="0" err="1"/>
              <a:t>iyimser</a:t>
            </a:r>
            <a:r>
              <a:rPr lang="en-US" dirty="0"/>
              <a:t> </a:t>
            </a:r>
            <a:r>
              <a:rPr lang="en-US" dirty="0" err="1"/>
              <a:t>bir</a:t>
            </a:r>
            <a:r>
              <a:rPr lang="en-US" dirty="0"/>
              <a:t> </a:t>
            </a:r>
            <a:r>
              <a:rPr lang="en-US" dirty="0" err="1"/>
              <a:t>vizyon</a:t>
            </a:r>
            <a:r>
              <a:rPr lang="en-US" dirty="0"/>
              <a:t> </a:t>
            </a:r>
            <a:r>
              <a:rPr lang="en-US" dirty="0" err="1"/>
              <a:t>sunuyor</a:t>
            </a:r>
            <a:r>
              <a:rPr lang="en-US" dirty="0"/>
              <a:t>. </a:t>
            </a:r>
            <a:r>
              <a:rPr lang="en-US" dirty="0" err="1"/>
              <a:t>Başarılı</a:t>
            </a:r>
            <a:r>
              <a:rPr lang="en-US" dirty="0"/>
              <a:t> </a:t>
            </a:r>
            <a:r>
              <a:rPr lang="en-US" dirty="0" err="1"/>
              <a:t>yenilikleri</a:t>
            </a:r>
            <a:r>
              <a:rPr lang="en-US" dirty="0"/>
              <a:t> </a:t>
            </a:r>
            <a:r>
              <a:rPr lang="en-US" dirty="0" err="1"/>
              <a:t>sergileyerek</a:t>
            </a:r>
            <a:r>
              <a:rPr lang="en-US" dirty="0"/>
              <a:t> </a:t>
            </a:r>
            <a:r>
              <a:rPr lang="en-US" dirty="0" err="1"/>
              <a:t>izleyicilere</a:t>
            </a:r>
            <a:r>
              <a:rPr lang="en-US" dirty="0"/>
              <a:t> </a:t>
            </a:r>
            <a:r>
              <a:rPr lang="en-US" dirty="0" err="1"/>
              <a:t>harekete</a:t>
            </a:r>
            <a:r>
              <a:rPr lang="en-US" dirty="0"/>
              <a:t> </a:t>
            </a:r>
            <a:r>
              <a:rPr lang="en-US" dirty="0" err="1"/>
              <a:t>geçme</a:t>
            </a:r>
            <a:r>
              <a:rPr lang="en-US" dirty="0"/>
              <a:t> </a:t>
            </a:r>
            <a:r>
              <a:rPr lang="en-US" dirty="0" err="1"/>
              <a:t>konusunda</a:t>
            </a:r>
            <a:r>
              <a:rPr lang="en-US" dirty="0"/>
              <a:t> </a:t>
            </a:r>
            <a:r>
              <a:rPr lang="en-US" dirty="0" err="1"/>
              <a:t>ilham</a:t>
            </a:r>
            <a:r>
              <a:rPr lang="en-US" dirty="0"/>
              <a:t> </a:t>
            </a:r>
            <a:r>
              <a:rPr lang="en-US" dirty="0" err="1"/>
              <a:t>verebilir</a:t>
            </a:r>
            <a:r>
              <a:rPr lang="en-US" dirty="0"/>
              <a:t> </a:t>
            </a:r>
            <a:r>
              <a:rPr lang="en-US" dirty="0" err="1"/>
              <a:t>ve</a:t>
            </a:r>
            <a:r>
              <a:rPr lang="en-US" dirty="0"/>
              <a:t> </a:t>
            </a:r>
            <a:r>
              <a:rPr lang="en-US" dirty="0" err="1"/>
              <a:t>potansiyel</a:t>
            </a:r>
            <a:r>
              <a:rPr lang="en-US" dirty="0"/>
              <a:t> </a:t>
            </a:r>
            <a:r>
              <a:rPr lang="en-US" dirty="0" err="1"/>
              <a:t>olarak</a:t>
            </a:r>
            <a:r>
              <a:rPr lang="en-US" dirty="0"/>
              <a:t> </a:t>
            </a:r>
            <a:r>
              <a:rPr lang="en-US" dirty="0" err="1"/>
              <a:t>çevre</a:t>
            </a:r>
            <a:r>
              <a:rPr lang="en-US" dirty="0"/>
              <a:t> </a:t>
            </a:r>
            <a:r>
              <a:rPr lang="en-US" dirty="0" err="1"/>
              <a:t>sorunlarına</a:t>
            </a:r>
            <a:r>
              <a:rPr lang="en-US" dirty="0"/>
              <a:t> </a:t>
            </a:r>
            <a:r>
              <a:rPr lang="en-US" dirty="0" err="1"/>
              <a:t>ilişkin</a:t>
            </a:r>
            <a:r>
              <a:rPr lang="en-US" dirty="0"/>
              <a:t> </a:t>
            </a:r>
            <a:r>
              <a:rPr lang="en-US" dirty="0" err="1"/>
              <a:t>algılanan</a:t>
            </a:r>
            <a:r>
              <a:rPr lang="en-US" dirty="0"/>
              <a:t> </a:t>
            </a:r>
            <a:r>
              <a:rPr lang="en-US" dirty="0" err="1"/>
              <a:t>temsiliyet</a:t>
            </a:r>
            <a:r>
              <a:rPr lang="en-US" dirty="0"/>
              <a:t> </a:t>
            </a:r>
            <a:r>
              <a:rPr lang="en-US" dirty="0" err="1"/>
              <a:t>duygusunu</a:t>
            </a:r>
            <a:r>
              <a:rPr lang="en-US" dirty="0"/>
              <a:t> </a:t>
            </a:r>
            <a:r>
              <a:rPr lang="en-US" dirty="0" err="1"/>
              <a:t>artırabilir</a:t>
            </a:r>
            <a:r>
              <a:rPr lang="en-US" dirty="0"/>
              <a:t>.</a:t>
            </a:r>
            <a:endParaRPr lang="tr-TR" sz="1600" dirty="0"/>
          </a:p>
        </p:txBody>
      </p:sp>
      <p:pic>
        <p:nvPicPr>
          <p:cNvPr id="4" name="Resim 3"/>
          <p:cNvPicPr>
            <a:picLocks noChangeAspect="1"/>
          </p:cNvPicPr>
          <p:nvPr/>
        </p:nvPicPr>
        <p:blipFill>
          <a:blip r:embed="rId4"/>
          <a:stretch>
            <a:fillRect/>
          </a:stretch>
        </p:blipFill>
        <p:spPr>
          <a:xfrm>
            <a:off x="1343025" y="1423988"/>
            <a:ext cx="4566601" cy="30337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7195469" cy="12954"/>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076950" y="1398681"/>
            <a:ext cx="5536692" cy="1938952"/>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Başkalarının</a:t>
            </a:r>
            <a:r>
              <a:rPr lang="en-US" sz="2400" dirty="0">
                <a:solidFill>
                  <a:srgbClr val="3F762A"/>
                </a:solidFill>
              </a:rPr>
              <a:t> </a:t>
            </a:r>
            <a:r>
              <a:rPr lang="en-US" sz="2400" dirty="0" err="1">
                <a:solidFill>
                  <a:srgbClr val="3F762A"/>
                </a:solidFill>
              </a:rPr>
              <a:t>kitap</a:t>
            </a:r>
            <a:r>
              <a:rPr lang="en-US" sz="2400" dirty="0">
                <a:solidFill>
                  <a:srgbClr val="3F762A"/>
                </a:solidFill>
              </a:rPr>
              <a:t> </a:t>
            </a:r>
            <a:r>
              <a:rPr lang="en-US" sz="2400" dirty="0" err="1">
                <a:solidFill>
                  <a:srgbClr val="3F762A"/>
                </a:solidFill>
              </a:rPr>
              <a:t>ve</a:t>
            </a:r>
            <a:r>
              <a:rPr lang="en-US" sz="2400" dirty="0">
                <a:solidFill>
                  <a:srgbClr val="3F762A"/>
                </a:solidFill>
              </a:rPr>
              <a:t> </a:t>
            </a:r>
            <a:r>
              <a:rPr lang="en-US" sz="2400" dirty="0" err="1">
                <a:solidFill>
                  <a:srgbClr val="3F762A"/>
                </a:solidFill>
              </a:rPr>
              <a:t>bu</a:t>
            </a:r>
            <a:r>
              <a:rPr lang="en-US" sz="2400" dirty="0">
                <a:solidFill>
                  <a:srgbClr val="3F762A"/>
                </a:solidFill>
              </a:rPr>
              <a:t> video </a:t>
            </a:r>
            <a:r>
              <a:rPr lang="en-US" sz="2400" dirty="0" err="1">
                <a:solidFill>
                  <a:srgbClr val="3F762A"/>
                </a:solidFill>
              </a:rPr>
              <a:t>hakkında</a:t>
            </a:r>
            <a:r>
              <a:rPr lang="en-US" sz="2400" dirty="0">
                <a:solidFill>
                  <a:srgbClr val="3F762A"/>
                </a:solidFill>
              </a:rPr>
              <a:t> </a:t>
            </a:r>
            <a:r>
              <a:rPr lang="en-US" sz="2400" dirty="0" err="1">
                <a:solidFill>
                  <a:srgbClr val="3F762A"/>
                </a:solidFill>
              </a:rPr>
              <a:t>bilgi</a:t>
            </a:r>
            <a:r>
              <a:rPr lang="en-US" sz="2400" dirty="0">
                <a:solidFill>
                  <a:srgbClr val="3F762A"/>
                </a:solidFill>
              </a:rPr>
              <a:t> </a:t>
            </a:r>
            <a:r>
              <a:rPr lang="en-US" sz="2400" dirty="0" err="1">
                <a:solidFill>
                  <a:srgbClr val="3F762A"/>
                </a:solidFill>
              </a:rPr>
              <a:t>sahibi</a:t>
            </a:r>
            <a:r>
              <a:rPr lang="en-US" sz="2400" dirty="0">
                <a:solidFill>
                  <a:srgbClr val="3F762A"/>
                </a:solidFill>
              </a:rPr>
              <a:t> </a:t>
            </a:r>
            <a:r>
              <a:rPr lang="en-US" sz="2400" dirty="0" err="1">
                <a:solidFill>
                  <a:srgbClr val="3F762A"/>
                </a:solidFill>
              </a:rPr>
              <a:t>olmasını</a:t>
            </a:r>
            <a:r>
              <a:rPr lang="en-US" sz="2400" dirty="0">
                <a:solidFill>
                  <a:srgbClr val="3F762A"/>
                </a:solidFill>
              </a:rPr>
              <a:t> </a:t>
            </a:r>
            <a:r>
              <a:rPr lang="en-US" sz="2400" dirty="0" err="1">
                <a:solidFill>
                  <a:srgbClr val="3F762A"/>
                </a:solidFill>
              </a:rPr>
              <a:t>sağlamak</a:t>
            </a:r>
            <a:r>
              <a:rPr lang="en-US" sz="2400" dirty="0">
                <a:solidFill>
                  <a:srgbClr val="3F762A"/>
                </a:solidFill>
              </a:rPr>
              <a:t> </a:t>
            </a:r>
            <a:r>
              <a:rPr lang="en-US" sz="2400" dirty="0" err="1">
                <a:solidFill>
                  <a:srgbClr val="3F762A"/>
                </a:solidFill>
              </a:rPr>
              <a:t>için</a:t>
            </a:r>
            <a:r>
              <a:rPr lang="en-US" sz="2400" dirty="0">
                <a:solidFill>
                  <a:srgbClr val="3F762A"/>
                </a:solidFill>
              </a:rPr>
              <a:t> </a:t>
            </a:r>
            <a:r>
              <a:rPr lang="en-US" sz="2400" dirty="0" err="1">
                <a:solidFill>
                  <a:srgbClr val="3F762A"/>
                </a:solidFill>
              </a:rPr>
              <a:t>bir</a:t>
            </a:r>
            <a:r>
              <a:rPr lang="en-US" sz="2400" dirty="0">
                <a:solidFill>
                  <a:srgbClr val="3F762A"/>
                </a:solidFill>
              </a:rPr>
              <a:t> poster </a:t>
            </a:r>
            <a:r>
              <a:rPr lang="en-US" sz="2400" dirty="0" err="1">
                <a:solidFill>
                  <a:srgbClr val="3F762A"/>
                </a:solidFill>
              </a:rPr>
              <a:t>tasarlayın</a:t>
            </a:r>
            <a:r>
              <a:rPr lang="en-US" sz="2400" dirty="0">
                <a:solidFill>
                  <a:srgbClr val="3F762A"/>
                </a:solidFill>
              </a:rPr>
              <a:t>.</a:t>
            </a:r>
            <a:endParaRPr lang="en-GB" sz="2400" dirty="0">
              <a:solidFill>
                <a:srgbClr val="3F762A"/>
              </a:solidFill>
            </a:endParaRPr>
          </a:p>
        </p:txBody>
      </p:sp>
      <p:sp>
        <p:nvSpPr>
          <p:cNvPr id="350" name="Google Shape;350;p47"/>
          <p:cNvSpPr txBox="1"/>
          <p:nvPr/>
        </p:nvSpPr>
        <p:spPr>
          <a:xfrm>
            <a:off x="367762" y="647547"/>
            <a:ext cx="7947563" cy="307736"/>
          </a:xfrm>
          <a:prstGeom prst="rect">
            <a:avLst/>
          </a:prstGeom>
          <a:noFill/>
          <a:ln>
            <a:noFill/>
          </a:ln>
        </p:spPr>
        <p:txBody>
          <a:bodyPr spcFirstLastPara="1" wrap="square" lIns="91425" tIns="45700" rIns="91425" bIns="45700" anchor="t" anchorCtr="0">
            <a:spAutoFit/>
          </a:bodyPr>
          <a:lstStyle/>
          <a:p>
            <a:r>
              <a:rPr lang="en-US" b="1" dirty="0" err="1"/>
              <a:t>Düşüş</a:t>
            </a:r>
            <a:r>
              <a:rPr lang="en-US" b="1" dirty="0"/>
              <a:t>: </a:t>
            </a:r>
            <a:r>
              <a:rPr lang="en-US" b="1" dirty="0" err="1"/>
              <a:t>Küresel</a:t>
            </a:r>
            <a:r>
              <a:rPr lang="en-US" b="1" dirty="0"/>
              <a:t> </a:t>
            </a:r>
            <a:r>
              <a:rPr lang="en-US" b="1" dirty="0" err="1"/>
              <a:t>Isınmayı</a:t>
            </a:r>
            <a:r>
              <a:rPr lang="en-US" b="1" dirty="0"/>
              <a:t> </a:t>
            </a:r>
            <a:r>
              <a:rPr lang="en-US" b="1" dirty="0" err="1"/>
              <a:t>Tersine</a:t>
            </a:r>
            <a:r>
              <a:rPr lang="en-US" b="1" dirty="0"/>
              <a:t> </a:t>
            </a:r>
            <a:r>
              <a:rPr lang="en-US" b="1" dirty="0" err="1"/>
              <a:t>Çevirmek</a:t>
            </a:r>
            <a:r>
              <a:rPr lang="en-US" b="1" dirty="0"/>
              <a:t> </a:t>
            </a:r>
            <a:r>
              <a:rPr lang="en-US" b="1" dirty="0" err="1"/>
              <a:t>İçin</a:t>
            </a:r>
            <a:r>
              <a:rPr lang="en-US" b="1" dirty="0"/>
              <a:t> </a:t>
            </a:r>
            <a:r>
              <a:rPr lang="en-US" b="1" dirty="0" err="1"/>
              <a:t>Şimdiye</a:t>
            </a:r>
            <a:r>
              <a:rPr lang="en-US" b="1" dirty="0"/>
              <a:t> Kadar </a:t>
            </a:r>
            <a:r>
              <a:rPr lang="en-US" b="1" dirty="0" err="1"/>
              <a:t>Önerilen</a:t>
            </a:r>
            <a:r>
              <a:rPr lang="en-US" b="1" dirty="0"/>
              <a:t> En </a:t>
            </a:r>
            <a:r>
              <a:rPr lang="en-US" b="1" dirty="0" err="1"/>
              <a:t>Kapsamlı</a:t>
            </a:r>
            <a:r>
              <a:rPr lang="en-US" b="1" dirty="0"/>
              <a:t> Plan</a:t>
            </a:r>
          </a:p>
        </p:txBody>
      </p:sp>
      <p:sp>
        <p:nvSpPr>
          <p:cNvPr id="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https://www.youtube.com/watch?v=rcDA_-SZWSs</a:t>
            </a:r>
            <a:endParaRPr lang="en-US" b="1" dirty="0">
              <a:solidFill>
                <a:schemeClr val="accent1"/>
              </a:solidFill>
            </a:endParaRPr>
          </a:p>
        </p:txBody>
      </p:sp>
      <p:sp>
        <p:nvSpPr>
          <p:cNvPr id="3" name="Dikdörtgen 2"/>
          <p:cNvSpPr/>
          <p:nvPr/>
        </p:nvSpPr>
        <p:spPr>
          <a:xfrm>
            <a:off x="6296026" y="3425934"/>
            <a:ext cx="5029200" cy="1846659"/>
          </a:xfrm>
          <a:prstGeom prst="rect">
            <a:avLst/>
          </a:prstGeom>
        </p:spPr>
        <p:txBody>
          <a:bodyPr wrap="square">
            <a:spAutoFit/>
          </a:bodyPr>
          <a:lstStyle/>
          <a:p>
            <a:r>
              <a:rPr lang="en-US" dirty="0"/>
              <a:t>Hurst Lecture Series </a:t>
            </a:r>
            <a:r>
              <a:rPr lang="en-US" dirty="0" err="1"/>
              <a:t>tarafından</a:t>
            </a:r>
            <a:r>
              <a:rPr lang="en-US" dirty="0"/>
              <a:t> Aspen </a:t>
            </a:r>
            <a:r>
              <a:rPr lang="en-US" dirty="0" err="1"/>
              <a:t>Çevre</a:t>
            </a:r>
            <a:r>
              <a:rPr lang="en-US" dirty="0"/>
              <a:t> </a:t>
            </a:r>
            <a:r>
              <a:rPr lang="en-US" dirty="0" err="1"/>
              <a:t>Çalışmaları</a:t>
            </a:r>
            <a:r>
              <a:rPr lang="en-US" dirty="0"/>
              <a:t> </a:t>
            </a:r>
            <a:r>
              <a:rPr lang="en-US" dirty="0" err="1"/>
              <a:t>Merkezi</a:t>
            </a:r>
            <a:r>
              <a:rPr lang="en-US" dirty="0"/>
              <a:t> </a:t>
            </a:r>
            <a:r>
              <a:rPr lang="en-US" dirty="0" err="1"/>
              <a:t>işbirliğiyle</a:t>
            </a:r>
            <a:r>
              <a:rPr lang="en-US" dirty="0"/>
              <a:t> 50. </a:t>
            </a:r>
            <a:r>
              <a:rPr lang="en-US" dirty="0" err="1"/>
              <a:t>Yıldönümü</a:t>
            </a:r>
            <a:r>
              <a:rPr lang="en-US" dirty="0"/>
              <a:t> </a:t>
            </a:r>
            <a:r>
              <a:rPr lang="en-US" dirty="0" err="1"/>
              <a:t>şerefine</a:t>
            </a:r>
            <a:r>
              <a:rPr lang="en-US" dirty="0"/>
              <a:t> </a:t>
            </a:r>
            <a:r>
              <a:rPr lang="en-US" dirty="0" err="1"/>
              <a:t>sunulmuştur</a:t>
            </a:r>
            <a:r>
              <a:rPr lang="en-US" dirty="0"/>
              <a:t>. </a:t>
            </a:r>
            <a:r>
              <a:rPr lang="en-US" dirty="0" err="1"/>
              <a:t>Çevreci</a:t>
            </a:r>
            <a:r>
              <a:rPr lang="en-US" dirty="0"/>
              <a:t> </a:t>
            </a:r>
            <a:r>
              <a:rPr lang="en-US" dirty="0" err="1"/>
              <a:t>ve</a:t>
            </a:r>
            <a:r>
              <a:rPr lang="en-US" dirty="0"/>
              <a:t> </a:t>
            </a:r>
            <a:r>
              <a:rPr lang="en-US" dirty="0" err="1"/>
              <a:t>yazar</a:t>
            </a:r>
            <a:r>
              <a:rPr lang="en-US" dirty="0"/>
              <a:t> Paul </a:t>
            </a:r>
            <a:r>
              <a:rPr lang="en-US" dirty="0" err="1"/>
              <a:t>Hawken'ın</a:t>
            </a:r>
            <a:r>
              <a:rPr lang="en-US" dirty="0"/>
              <a:t> Aspen </a:t>
            </a:r>
            <a:r>
              <a:rPr lang="en-US" dirty="0" err="1"/>
              <a:t>Çevre</a:t>
            </a:r>
            <a:r>
              <a:rPr lang="en-US" dirty="0"/>
              <a:t> </a:t>
            </a:r>
            <a:r>
              <a:rPr lang="en-US" dirty="0" err="1"/>
              <a:t>Çalışmaları</a:t>
            </a:r>
            <a:r>
              <a:rPr lang="en-US" dirty="0"/>
              <a:t> </a:t>
            </a:r>
            <a:r>
              <a:rPr lang="en-US" dirty="0" err="1"/>
              <a:t>Merkezi</a:t>
            </a:r>
            <a:r>
              <a:rPr lang="en-US" dirty="0"/>
              <a:t> </a:t>
            </a:r>
            <a:r>
              <a:rPr lang="en-US" dirty="0" err="1"/>
              <a:t>CEO'su</a:t>
            </a:r>
            <a:r>
              <a:rPr lang="en-US" dirty="0"/>
              <a:t> Chris Lane </a:t>
            </a:r>
            <a:r>
              <a:rPr lang="en-US" dirty="0" err="1"/>
              <a:t>ile</a:t>
            </a:r>
            <a:r>
              <a:rPr lang="en-US" dirty="0"/>
              <a:t> </a:t>
            </a:r>
            <a:r>
              <a:rPr lang="en-US" dirty="0" err="1"/>
              <a:t>yaptığı</a:t>
            </a:r>
            <a:r>
              <a:rPr lang="en-US" dirty="0"/>
              <a:t> </a:t>
            </a:r>
            <a:r>
              <a:rPr lang="en-US" dirty="0" err="1"/>
              <a:t>söyleşi</a:t>
            </a:r>
            <a:r>
              <a:rPr lang="en-US" dirty="0"/>
              <a:t>. </a:t>
            </a:r>
            <a:r>
              <a:rPr lang="en-US" dirty="0" err="1"/>
              <a:t>Hawken</a:t>
            </a:r>
            <a:r>
              <a:rPr lang="en-US" dirty="0"/>
              <a:t>, </a:t>
            </a:r>
            <a:r>
              <a:rPr lang="en-US" dirty="0" err="1"/>
              <a:t>iklim</a:t>
            </a:r>
            <a:r>
              <a:rPr lang="en-US" dirty="0"/>
              <a:t> </a:t>
            </a:r>
            <a:r>
              <a:rPr lang="en-US" dirty="0" err="1"/>
              <a:t>değişikliğine</a:t>
            </a:r>
            <a:r>
              <a:rPr lang="en-US" dirty="0"/>
              <a:t> </a:t>
            </a:r>
            <a:r>
              <a:rPr lang="en-US" dirty="0" err="1"/>
              <a:t>yönelik</a:t>
            </a:r>
            <a:r>
              <a:rPr lang="en-US" dirty="0"/>
              <a:t> </a:t>
            </a:r>
            <a:r>
              <a:rPr lang="en-US" dirty="0" err="1"/>
              <a:t>politikayı</a:t>
            </a:r>
            <a:r>
              <a:rPr lang="en-US" dirty="0"/>
              <a:t>, </a:t>
            </a:r>
            <a:r>
              <a:rPr lang="en-US" dirty="0" err="1"/>
              <a:t>teknolojiyi</a:t>
            </a:r>
            <a:r>
              <a:rPr lang="en-US" dirty="0"/>
              <a:t> </a:t>
            </a:r>
            <a:r>
              <a:rPr lang="en-US" dirty="0" err="1"/>
              <a:t>ve</a:t>
            </a:r>
            <a:r>
              <a:rPr lang="en-US" dirty="0"/>
              <a:t> </a:t>
            </a:r>
            <a:r>
              <a:rPr lang="en-US" dirty="0" err="1"/>
              <a:t>mevcut</a:t>
            </a:r>
            <a:r>
              <a:rPr lang="en-US" dirty="0"/>
              <a:t> </a:t>
            </a:r>
            <a:r>
              <a:rPr lang="en-US" dirty="0" err="1"/>
              <a:t>çözümleri</a:t>
            </a:r>
            <a:r>
              <a:rPr lang="en-US" dirty="0"/>
              <a:t> </a:t>
            </a:r>
            <a:r>
              <a:rPr lang="en-US" dirty="0" err="1"/>
              <a:t>tartışacak</a:t>
            </a:r>
            <a:r>
              <a:rPr lang="en-US" dirty="0"/>
              <a:t>.</a:t>
            </a:r>
          </a:p>
          <a:p>
            <a:r>
              <a:rPr lang="en-US" b="1" dirty="0"/>
              <a:t/>
            </a:r>
            <a:br>
              <a:rPr lang="en-US" b="1" dirty="0"/>
            </a:br>
            <a:endParaRPr lang="tr-TR" sz="1600" dirty="0"/>
          </a:p>
        </p:txBody>
      </p:sp>
      <p:pic>
        <p:nvPicPr>
          <p:cNvPr id="4100" name="Picture 4" descr="Drawdown: The Most Comprehensive Plan Ever Proposed to Reverse Global  Warming: Hawken, Paul: 978014313044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247774"/>
            <a:ext cx="2473325"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2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tr-TR" noProof="0" dirty="0" smtClean="0"/>
              <a:t>Modülün Genel Görünümü</a:t>
            </a:r>
            <a:endParaRPr lang="tr-TR" noProof="0" dirty="0"/>
          </a:p>
        </p:txBody>
      </p:sp>
      <p:sp>
        <p:nvSpPr>
          <p:cNvPr id="139" name="Google Shape;139;p37"/>
          <p:cNvSpPr txBox="1"/>
          <p:nvPr/>
        </p:nvSpPr>
        <p:spPr>
          <a:xfrm>
            <a:off x="2618374" y="176649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3F3F3F"/>
                </a:solidFill>
                <a:latin typeface="Calibri"/>
                <a:ea typeface="Calibri"/>
                <a:cs typeface="Calibri"/>
                <a:sym typeface="Calibri"/>
              </a:rPr>
              <a:t>Giriş</a:t>
            </a:r>
            <a:endParaRPr sz="3200" b="1" i="0" u="none" strike="noStrike" cap="none" dirty="0">
              <a:solidFill>
                <a:srgbClr val="3F3F3F"/>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smtClean="0">
                <a:solidFill>
                  <a:srgbClr val="3F3F3F"/>
                </a:solidFill>
                <a:latin typeface="Calibri"/>
                <a:ea typeface="Calibri"/>
                <a:cs typeface="Calibri"/>
                <a:sym typeface="Calibri"/>
              </a:rPr>
              <a:t>Video</a:t>
            </a:r>
            <a:r>
              <a:rPr lang="tr-TR" sz="3200" b="1" i="0" u="none" strike="noStrike" cap="none" dirty="0" err="1" smtClean="0">
                <a:solidFill>
                  <a:srgbClr val="3F3F3F"/>
                </a:solidFill>
                <a:latin typeface="Calibri"/>
                <a:ea typeface="Calibri"/>
                <a:cs typeface="Calibri"/>
                <a:sym typeface="Calibri"/>
              </a:rPr>
              <a:t>lar</a:t>
            </a:r>
            <a:endParaRPr sz="3200" b="1" i="0" u="none" strike="noStrike" cap="none" dirty="0">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b="1" dirty="0"/>
              <a:t>MODÜL İÇERİĞİ İÇİN VİDEOLAR VE EK OKUMA KAYNAKLARINA BAĞLANTILAR</a:t>
            </a:r>
            <a:endParaRPr dirty="0"/>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lvl="0">
              <a:lnSpc>
                <a:spcPct val="85000"/>
              </a:lnSpc>
              <a:buClr>
                <a:srgbClr val="3F3F3F"/>
              </a:buClr>
              <a:buSzPts val="3200"/>
            </a:pPr>
            <a:r>
              <a:rPr lang="en-US" sz="3200" b="1" dirty="0" err="1">
                <a:solidFill>
                  <a:srgbClr val="3F3F3F"/>
                </a:solidFill>
                <a:latin typeface="Calibri"/>
                <a:ea typeface="Calibri"/>
                <a:cs typeface="Calibri"/>
                <a:sym typeface="Calibri"/>
              </a:rPr>
              <a:t>Otomatik</a:t>
            </a:r>
            <a:r>
              <a:rPr lang="en-US" sz="3200" b="1" dirty="0">
                <a:solidFill>
                  <a:srgbClr val="3F3F3F"/>
                </a:solidFill>
                <a:latin typeface="Calibri"/>
                <a:ea typeface="Calibri"/>
                <a:cs typeface="Calibri"/>
                <a:sym typeface="Calibri"/>
              </a:rPr>
              <a:t> </a:t>
            </a:r>
            <a:r>
              <a:rPr lang="en-US" sz="3200" b="1" dirty="0" err="1">
                <a:solidFill>
                  <a:srgbClr val="3F3F3F"/>
                </a:solidFill>
                <a:latin typeface="Calibri"/>
                <a:ea typeface="Calibri"/>
                <a:cs typeface="Calibri"/>
                <a:sym typeface="Calibri"/>
              </a:rPr>
              <a:t>Kontrol</a:t>
            </a:r>
            <a:endParaRPr sz="3200" b="1" i="0" u="none" strike="noStrike" cap="none" dirty="0">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3F3F3F"/>
                </a:solidFill>
                <a:latin typeface="Calibri"/>
                <a:ea typeface="Calibri"/>
                <a:cs typeface="Calibri"/>
                <a:sym typeface="Calibri"/>
              </a:rPr>
              <a:t>GİRİŞ 2</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32303" y="180967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en-US" dirty="0" err="1"/>
              <a:t>Kurumumuzda</a:t>
            </a:r>
            <a:r>
              <a:rPr lang="en-US" dirty="0"/>
              <a:t>, </a:t>
            </a:r>
            <a:r>
              <a:rPr lang="en-US" dirty="0" err="1"/>
              <a:t>şehrimizde</a:t>
            </a:r>
            <a:r>
              <a:rPr lang="en-US" dirty="0"/>
              <a:t> </a:t>
            </a:r>
            <a:r>
              <a:rPr lang="en-US" dirty="0" err="1"/>
              <a:t>veya</a:t>
            </a:r>
            <a:r>
              <a:rPr lang="en-US" dirty="0"/>
              <a:t> </a:t>
            </a:r>
            <a:r>
              <a:rPr lang="en-US" dirty="0" err="1"/>
              <a:t>ülkemizde</a:t>
            </a:r>
            <a:r>
              <a:rPr lang="en-US" dirty="0"/>
              <a:t>, </a:t>
            </a:r>
            <a:r>
              <a:rPr lang="en-US" dirty="0" err="1"/>
              <a:t>hatta</a:t>
            </a:r>
            <a:r>
              <a:rPr lang="en-US" dirty="0"/>
              <a:t> partner </a:t>
            </a:r>
            <a:r>
              <a:rPr lang="en-US" dirty="0" err="1"/>
              <a:t>ülkelerdeki</a:t>
            </a:r>
            <a:r>
              <a:rPr lang="en-US" dirty="0"/>
              <a:t> en </a:t>
            </a:r>
            <a:r>
              <a:rPr lang="en-US" dirty="0" err="1"/>
              <a:t>iyi</a:t>
            </a:r>
            <a:r>
              <a:rPr lang="en-US" dirty="0"/>
              <a:t> </a:t>
            </a:r>
            <a:r>
              <a:rPr lang="en-US" dirty="0" err="1"/>
              <a:t>uygulamalar</a:t>
            </a:r>
            <a:endParaRP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lvl="0">
              <a:lnSpc>
                <a:spcPct val="90000"/>
              </a:lnSpc>
              <a:spcAft>
                <a:spcPts val="1600"/>
              </a:spcAft>
              <a:buClr>
                <a:schemeClr val="accent1"/>
              </a:buClr>
              <a:buSzPts val="2000"/>
            </a:pPr>
            <a:r>
              <a:rPr lang="en-US" sz="2000" dirty="0" err="1">
                <a:solidFill>
                  <a:srgbClr val="3F762A"/>
                </a:solidFill>
                <a:latin typeface="Calibri"/>
                <a:ea typeface="Calibri"/>
                <a:cs typeface="Calibri"/>
                <a:sym typeface="Calibri"/>
              </a:rPr>
              <a:t>Formlar</a:t>
            </a:r>
            <a:r>
              <a:rPr lang="en-US" sz="2000" dirty="0">
                <a:solidFill>
                  <a:srgbClr val="3F762A"/>
                </a:solidFill>
                <a:latin typeface="Calibri"/>
                <a:ea typeface="Calibri"/>
                <a:cs typeface="Calibri"/>
                <a:sym typeface="Calibri"/>
              </a:rPr>
              <a:t>-Test</a:t>
            </a:r>
            <a:endParaRPr sz="2000" b="0" i="0" u="none" strike="noStrike" cap="none" dirty="0">
              <a:solidFill>
                <a:srgbClr val="3F762A"/>
              </a:solidFill>
              <a:latin typeface="Calibri"/>
              <a:ea typeface="Calibri"/>
              <a:cs typeface="Calibri"/>
              <a:sym typeface="Calibri"/>
            </a:endParaRPr>
          </a:p>
        </p:txBody>
      </p:sp>
      <p:sp>
        <p:nvSpPr>
          <p:cNvPr id="2" name="Rectangle 1"/>
          <p:cNvSpPr>
            <a:spLocks noChangeArrowheads="1"/>
          </p:cNvSpPr>
          <p:nvPr/>
        </p:nvSpPr>
        <p:spPr bwMode="auto">
          <a:xfrm>
            <a:off x="2495550" y="2570262"/>
            <a:ext cx="2200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GB" altLang="tr-TR"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b="1" dirty="0"/>
              <a:t>Basics of Ecology</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75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566928" y="306601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noProof="0" dirty="0" smtClean="0">
                <a:solidFill>
                  <a:srgbClr val="FFFF00"/>
                </a:solidFill>
              </a:rPr>
              <a:t/>
            </a:r>
            <a:br>
              <a:rPr lang="tr-TR" noProof="0" dirty="0" smtClean="0">
                <a:solidFill>
                  <a:srgbClr val="FFFF00"/>
                </a:solidFill>
              </a:rPr>
            </a:br>
            <a:r>
              <a:rPr lang="tr-TR" sz="6000" dirty="0" smtClean="0">
                <a:solidFill>
                  <a:srgbClr val="3F762A"/>
                </a:solidFill>
              </a:rPr>
              <a:t>Kendini Değerlendir!</a:t>
            </a:r>
            <a:endParaRPr lang="tr-TR" sz="6000" b="1" noProof="0"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smtClean="0">
                <a:solidFill>
                  <a:srgbClr val="595959"/>
                </a:solidFill>
                <a:latin typeface="Calibri"/>
                <a:ea typeface="Calibri"/>
                <a:cs typeface="Calibri"/>
                <a:sym typeface="Calibri"/>
              </a:rPr>
              <a:t>Ekoloji ve ekosistemler</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3192803"/>
            <a:ext cx="100355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200" b="1" i="0" u="none" strike="noStrike" cap="none" dirty="0" smtClean="0">
                <a:solidFill>
                  <a:schemeClr val="lt1"/>
                </a:solidFill>
                <a:latin typeface="Arial"/>
                <a:ea typeface="Arial"/>
                <a:cs typeface="Arial"/>
                <a:sym typeface="Arial"/>
              </a:rPr>
              <a:t>KONTROL</a:t>
            </a:r>
            <a:endParaRPr sz="7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771897" y="114000"/>
            <a:ext cx="8079495" cy="830956"/>
          </a:xfrm>
          <a:prstGeom prst="rect">
            <a:avLst/>
          </a:prstGeom>
          <a:noFill/>
          <a:ln>
            <a:noFill/>
          </a:ln>
        </p:spPr>
        <p:txBody>
          <a:bodyPr spcFirstLastPara="1" wrap="square" lIns="91425" tIns="45700" rIns="91425" bIns="45700" anchor="t" anchorCtr="0">
            <a:spAutoFit/>
          </a:bodyPr>
          <a:lstStyle/>
          <a:p>
            <a:pPr lvl="0"/>
            <a:r>
              <a:rPr lang="tr-TR" sz="1600" b="1" dirty="0" smtClean="0">
                <a:solidFill>
                  <a:srgbClr val="0D0D0D"/>
                </a:solidFill>
                <a:latin typeface="Söhne"/>
              </a:rPr>
              <a:t>Burada kendi kendine kontrol için görevler yazabilirsiniz</a:t>
            </a:r>
          </a:p>
          <a:p>
            <a:pPr lvl="0"/>
            <a:r>
              <a:rPr lang="tr-TR" sz="1600" b="1" dirty="0" smtClean="0">
                <a:solidFill>
                  <a:srgbClr val="0D0D0D"/>
                </a:solidFill>
                <a:latin typeface="Söhne"/>
              </a:rPr>
              <a:t>        Aşağıdaki </a:t>
            </a:r>
            <a:r>
              <a:rPr lang="tr-TR" sz="1600" b="1" dirty="0" err="1" smtClean="0">
                <a:solidFill>
                  <a:srgbClr val="0D0D0D"/>
                </a:solidFill>
                <a:latin typeface="Söhne"/>
              </a:rPr>
              <a:t>abiyotik</a:t>
            </a:r>
            <a:r>
              <a:rPr lang="tr-TR" sz="1600" b="1" dirty="0" smtClean="0">
                <a:solidFill>
                  <a:srgbClr val="0D0D0D"/>
                </a:solidFill>
                <a:latin typeface="Söhne"/>
              </a:rPr>
              <a:t> bileşenleri açıklamalarıyla eşleştirin.</a:t>
            </a:r>
          </a:p>
          <a:p>
            <a:pPr lvl="0"/>
            <a:r>
              <a:rPr lang="tr-TR" sz="1600" b="1" dirty="0" smtClean="0">
                <a:solidFill>
                  <a:srgbClr val="0D0D0D"/>
                </a:solidFill>
                <a:latin typeface="Söhne"/>
              </a:rPr>
              <a:t>   Talimatlar: Sağ listedeki uygun terimleri verilen açıklamalarla eşleştirin.</a:t>
            </a:r>
            <a:endParaRPr lang="tr-TR" sz="1600" b="0" i="0" dirty="0">
              <a:solidFill>
                <a:srgbClr val="0D0D0D"/>
              </a:solidFill>
              <a:effectLst/>
              <a:latin typeface="Söhne"/>
            </a:endParaRPr>
          </a:p>
        </p:txBody>
      </p:sp>
      <p:sp>
        <p:nvSpPr>
          <p:cNvPr id="4" name="Dikdörtgen 3"/>
          <p:cNvSpPr/>
          <p:nvPr/>
        </p:nvSpPr>
        <p:spPr>
          <a:xfrm flipV="1">
            <a:off x="1046988" y="1005840"/>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1"/>
          <p:cNvSpPr>
            <a:spLocks noChangeArrowheads="1"/>
          </p:cNvSpPr>
          <p:nvPr/>
        </p:nvSpPr>
        <p:spPr bwMode="auto">
          <a:xfrm>
            <a:off x="1417320" y="1285049"/>
            <a:ext cx="368503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Bitki büyümesi için gerekli mineralleri sağlar.</a:t>
            </a:r>
          </a:p>
          <a:p>
            <a:pPr marL="285750" lvl="0" indent="-285750" eaLnBrk="0" fontAlgn="base" hangingPunct="0">
              <a:spcBef>
                <a:spcPct val="0"/>
              </a:spcBef>
              <a:spcAft>
                <a:spcPct val="0"/>
              </a:spcAft>
              <a:buClrTx/>
              <a:buFont typeface="Wingdings" panose="05000000000000000000" pitchFamily="2" charset="2"/>
              <a:buChar char="q"/>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Bitki büyümesini, avcı-av etkileşimlerini ve fotosentezi etkiler.</a:t>
            </a:r>
          </a:p>
          <a:p>
            <a:pPr marL="285750" lvl="0" indent="-285750" eaLnBrk="0" fontAlgn="base" hangingPunct="0">
              <a:spcBef>
                <a:spcPct val="0"/>
              </a:spcBef>
              <a:spcAft>
                <a:spcPct val="0"/>
              </a:spcAft>
              <a:buClrTx/>
              <a:buFont typeface="Wingdings" panose="05000000000000000000" pitchFamily="2" charset="2"/>
              <a:buChar char="q"/>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Bitkilere besin ve destek sağlayan karasal ekosistemlerin temeli.</a:t>
            </a:r>
          </a:p>
          <a:p>
            <a:pPr marL="285750" lvl="0" indent="-285750" eaLnBrk="0" fontAlgn="base" hangingPunct="0">
              <a:spcBef>
                <a:spcPct val="0"/>
              </a:spcBef>
              <a:spcAft>
                <a:spcPct val="0"/>
              </a:spcAft>
              <a:buClrTx/>
              <a:buFont typeface="Wingdings" panose="05000000000000000000" pitchFamily="2" charset="2"/>
              <a:buChar char="q"/>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Sıcaklık, yağış ve rüzgar düzenlerini etkileyen önemli bir faktör.</a:t>
            </a:r>
          </a:p>
          <a:p>
            <a:pPr marL="285750" lvl="0" indent="-285750" eaLnBrk="0" fontAlgn="base" hangingPunct="0">
              <a:spcBef>
                <a:spcPct val="0"/>
              </a:spcBef>
              <a:spcAft>
                <a:spcPct val="0"/>
              </a:spcAft>
              <a:buClrTx/>
              <a:buFont typeface="Wingdings" panose="05000000000000000000" pitchFamily="2" charset="2"/>
              <a:buChar char="q"/>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Su ve kara ekosistemlerini şekillendiren, tüm canlı organizmalar için hayati bir kaynak.</a:t>
            </a:r>
            <a:endParaRPr kumimoji="0" lang="tr-TR" altLang="tr-TR" sz="1600" b="0" i="0" u="none" strike="noStrike" cap="none" normalizeH="0" baseline="0" dirty="0" smtClean="0">
              <a:ln>
                <a:noFill/>
              </a:ln>
              <a:solidFill>
                <a:schemeClr val="tx1"/>
              </a:solidFill>
              <a:effectLst/>
              <a:latin typeface="Arial" panose="020B0604020202020204" pitchFamily="34" charset="0"/>
            </a:endParaRPr>
          </a:p>
        </p:txBody>
      </p:sp>
      <p:sp>
        <p:nvSpPr>
          <p:cNvPr id="23" name="Dikdörtgen 22"/>
          <p:cNvSpPr/>
          <p:nvPr/>
        </p:nvSpPr>
        <p:spPr>
          <a:xfrm flipV="1">
            <a:off x="5721096" y="1002792"/>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047232" y="1584359"/>
            <a:ext cx="3233928" cy="2862322"/>
          </a:xfrm>
          <a:prstGeom prst="rect">
            <a:avLst/>
          </a:prstGeom>
        </p:spPr>
        <p:txBody>
          <a:bodyPr wrap="square">
            <a:spAutoFit/>
          </a:bodyPr>
          <a:lstStyle/>
          <a:p>
            <a:pPr marL="342900" indent="-342900">
              <a:buFont typeface="Wingdings" panose="05000000000000000000" pitchFamily="2" charset="2"/>
              <a:buChar char="q"/>
            </a:pPr>
            <a:r>
              <a:rPr lang="en-US" sz="2000" dirty="0" err="1">
                <a:solidFill>
                  <a:schemeClr val="bg1"/>
                </a:solidFill>
              </a:rPr>
              <a:t>Işık</a:t>
            </a:r>
            <a:endParaRPr lang="en-US" sz="2000" dirty="0">
              <a:solidFill>
                <a:schemeClr val="bg1"/>
              </a:solidFill>
            </a:endParaRPr>
          </a:p>
          <a:p>
            <a:pPr marL="342900" indent="-342900">
              <a:buFont typeface="Wingdings" panose="05000000000000000000" pitchFamily="2" charset="2"/>
              <a:buChar char="q"/>
            </a:pPr>
            <a:endParaRPr lang="en-US" sz="2000" dirty="0">
              <a:solidFill>
                <a:schemeClr val="bg1"/>
              </a:solidFill>
            </a:endParaRPr>
          </a:p>
          <a:p>
            <a:pPr marL="342900" indent="-342900">
              <a:buFont typeface="Wingdings" panose="05000000000000000000" pitchFamily="2" charset="2"/>
              <a:buChar char="q"/>
            </a:pPr>
            <a:r>
              <a:rPr lang="en-US" sz="2000" dirty="0" err="1">
                <a:solidFill>
                  <a:schemeClr val="bg1"/>
                </a:solidFill>
              </a:rPr>
              <a:t>Besinler</a:t>
            </a:r>
            <a:endParaRPr lang="en-US" sz="2000" dirty="0">
              <a:solidFill>
                <a:schemeClr val="bg1"/>
              </a:solidFill>
            </a:endParaRPr>
          </a:p>
          <a:p>
            <a:endParaRPr lang="en-US" sz="2000" dirty="0">
              <a:solidFill>
                <a:schemeClr val="bg1"/>
              </a:solidFill>
            </a:endParaRPr>
          </a:p>
          <a:p>
            <a:pPr marL="342900" indent="-342900">
              <a:buFont typeface="Wingdings" panose="05000000000000000000" pitchFamily="2" charset="2"/>
              <a:buChar char="q"/>
            </a:pPr>
            <a:r>
              <a:rPr lang="en-US" sz="2000" dirty="0" err="1">
                <a:solidFill>
                  <a:schemeClr val="bg1"/>
                </a:solidFill>
              </a:rPr>
              <a:t>Toprak</a:t>
            </a:r>
            <a:endParaRPr lang="en-US" sz="2000" dirty="0">
              <a:solidFill>
                <a:schemeClr val="bg1"/>
              </a:solidFill>
            </a:endParaRPr>
          </a:p>
          <a:p>
            <a:pPr marL="342900" indent="-342900">
              <a:buFont typeface="Wingdings" panose="05000000000000000000" pitchFamily="2" charset="2"/>
              <a:buChar char="q"/>
            </a:pPr>
            <a:endParaRPr lang="en-US" sz="2000" dirty="0">
              <a:solidFill>
                <a:schemeClr val="bg1"/>
              </a:solidFill>
            </a:endParaRPr>
          </a:p>
          <a:p>
            <a:pPr marL="342900" indent="-342900">
              <a:buFont typeface="Wingdings" panose="05000000000000000000" pitchFamily="2" charset="2"/>
              <a:buChar char="q"/>
            </a:pPr>
            <a:r>
              <a:rPr lang="en-US" sz="2000" dirty="0" err="1">
                <a:solidFill>
                  <a:schemeClr val="bg1"/>
                </a:solidFill>
              </a:rPr>
              <a:t>su</a:t>
            </a:r>
            <a:endParaRPr lang="en-US" sz="2000" dirty="0">
              <a:solidFill>
                <a:schemeClr val="bg1"/>
              </a:solidFill>
            </a:endParaRPr>
          </a:p>
          <a:p>
            <a:pPr marL="342900" indent="-342900">
              <a:buFont typeface="Wingdings" panose="05000000000000000000" pitchFamily="2" charset="2"/>
              <a:buChar char="q"/>
            </a:pPr>
            <a:endParaRPr lang="en-US" sz="2000" dirty="0">
              <a:solidFill>
                <a:schemeClr val="bg1"/>
              </a:solidFill>
            </a:endParaRPr>
          </a:p>
          <a:p>
            <a:pPr marL="342900" indent="-342900">
              <a:buFont typeface="Wingdings" panose="05000000000000000000" pitchFamily="2" charset="2"/>
              <a:buChar char="q"/>
            </a:pPr>
            <a:r>
              <a:rPr lang="en-US" sz="2000" dirty="0" err="1">
                <a:solidFill>
                  <a:schemeClr val="bg1"/>
                </a:solidFill>
              </a:rPr>
              <a:t>İklim</a:t>
            </a:r>
            <a:endParaRPr 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200" b="1" i="0" u="none" strike="noStrike" cap="none" dirty="0" smtClean="0">
                <a:solidFill>
                  <a:schemeClr val="lt1"/>
                </a:solidFill>
                <a:latin typeface="Arial"/>
                <a:ea typeface="Arial"/>
                <a:cs typeface="Arial"/>
                <a:sym typeface="Arial"/>
              </a:rPr>
              <a:t>KONTROL</a:t>
            </a:r>
            <a:endParaRPr sz="7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232401" y="269448"/>
            <a:ext cx="10155183" cy="584735"/>
          </a:xfrm>
          <a:prstGeom prst="rect">
            <a:avLst/>
          </a:prstGeom>
          <a:noFill/>
          <a:ln>
            <a:noFill/>
          </a:ln>
        </p:spPr>
        <p:txBody>
          <a:bodyPr spcFirstLastPara="1" wrap="square" lIns="91425" tIns="45700" rIns="91425" bIns="45700" anchor="t" anchorCtr="0">
            <a:spAutoFit/>
          </a:bodyPr>
          <a:lstStyle/>
          <a:p>
            <a:pPr lvl="0"/>
            <a:r>
              <a:rPr lang="en-US" sz="1600" b="1" dirty="0" err="1">
                <a:solidFill>
                  <a:srgbClr val="0D0D0D"/>
                </a:solidFill>
                <a:latin typeface="Söhne"/>
              </a:rPr>
              <a:t>Burada</a:t>
            </a:r>
            <a:r>
              <a:rPr lang="en-US" sz="1600" b="1" dirty="0">
                <a:solidFill>
                  <a:srgbClr val="0D0D0D"/>
                </a:solidFill>
                <a:latin typeface="Söhne"/>
              </a:rPr>
              <a:t> </a:t>
            </a:r>
            <a:r>
              <a:rPr lang="en-US" sz="1600" b="1" dirty="0" err="1">
                <a:solidFill>
                  <a:srgbClr val="0D0D0D"/>
                </a:solidFill>
                <a:latin typeface="Söhne"/>
              </a:rPr>
              <a:t>kendi</a:t>
            </a:r>
            <a:r>
              <a:rPr lang="en-US" sz="1600" b="1" dirty="0">
                <a:solidFill>
                  <a:srgbClr val="0D0D0D"/>
                </a:solidFill>
                <a:latin typeface="Söhne"/>
              </a:rPr>
              <a:t> </a:t>
            </a:r>
            <a:r>
              <a:rPr lang="en-US" sz="1600" b="1" dirty="0" err="1">
                <a:solidFill>
                  <a:srgbClr val="0D0D0D"/>
                </a:solidFill>
                <a:latin typeface="Söhne"/>
              </a:rPr>
              <a:t>kendine</a:t>
            </a:r>
            <a:r>
              <a:rPr lang="en-US" sz="1600" b="1" dirty="0">
                <a:solidFill>
                  <a:srgbClr val="0D0D0D"/>
                </a:solidFill>
                <a:latin typeface="Söhne"/>
              </a:rPr>
              <a:t> </a:t>
            </a:r>
            <a:r>
              <a:rPr lang="en-US" sz="1600" b="1" dirty="0" err="1">
                <a:solidFill>
                  <a:srgbClr val="0D0D0D"/>
                </a:solidFill>
                <a:latin typeface="Söhne"/>
              </a:rPr>
              <a:t>kontrol</a:t>
            </a:r>
            <a:r>
              <a:rPr lang="en-US" sz="1600" b="1" dirty="0">
                <a:solidFill>
                  <a:srgbClr val="0D0D0D"/>
                </a:solidFill>
                <a:latin typeface="Söhne"/>
              </a:rPr>
              <a:t> </a:t>
            </a:r>
            <a:r>
              <a:rPr lang="en-US" sz="1600" b="1" dirty="0" err="1">
                <a:solidFill>
                  <a:srgbClr val="0D0D0D"/>
                </a:solidFill>
                <a:latin typeface="Söhne"/>
              </a:rPr>
              <a:t>için</a:t>
            </a:r>
            <a:r>
              <a:rPr lang="en-US" sz="1600" b="1" dirty="0">
                <a:solidFill>
                  <a:srgbClr val="0D0D0D"/>
                </a:solidFill>
                <a:latin typeface="Söhne"/>
              </a:rPr>
              <a:t> </a:t>
            </a:r>
            <a:r>
              <a:rPr lang="en-US" sz="1600" b="1" dirty="0" err="1">
                <a:solidFill>
                  <a:srgbClr val="0D0D0D"/>
                </a:solidFill>
                <a:latin typeface="Söhne"/>
              </a:rPr>
              <a:t>görevler</a:t>
            </a:r>
            <a:r>
              <a:rPr lang="en-US" sz="1600" b="1" dirty="0">
                <a:solidFill>
                  <a:srgbClr val="0D0D0D"/>
                </a:solidFill>
                <a:latin typeface="Söhne"/>
              </a:rPr>
              <a:t> </a:t>
            </a:r>
            <a:r>
              <a:rPr lang="en-US" sz="1600" b="1" dirty="0" err="1">
                <a:solidFill>
                  <a:srgbClr val="0D0D0D"/>
                </a:solidFill>
                <a:latin typeface="Söhne"/>
              </a:rPr>
              <a:t>yazabilirsiniz</a:t>
            </a:r>
            <a:endParaRPr lang="en-US" sz="1600" b="1" dirty="0">
              <a:solidFill>
                <a:srgbClr val="0D0D0D"/>
              </a:solidFill>
              <a:latin typeface="Söhne"/>
            </a:endParaRPr>
          </a:p>
          <a:p>
            <a:pPr lvl="0"/>
            <a:r>
              <a:rPr lang="en-US" sz="1600" b="1" dirty="0">
                <a:solidFill>
                  <a:srgbClr val="0D0D0D"/>
                </a:solidFill>
                <a:latin typeface="Söhne"/>
              </a:rPr>
              <a:t>                     </a:t>
            </a:r>
            <a:r>
              <a:rPr lang="en-US" sz="1600" b="1" dirty="0" err="1">
                <a:solidFill>
                  <a:srgbClr val="0D0D0D"/>
                </a:solidFill>
                <a:latin typeface="Söhne"/>
              </a:rPr>
              <a:t>Çoktan</a:t>
            </a:r>
            <a:r>
              <a:rPr lang="en-US" sz="1600" b="1" dirty="0">
                <a:solidFill>
                  <a:srgbClr val="0D0D0D"/>
                </a:solidFill>
                <a:latin typeface="Söhne"/>
              </a:rPr>
              <a:t> </a:t>
            </a:r>
            <a:r>
              <a:rPr lang="en-US" sz="1600" b="1" dirty="0" err="1">
                <a:solidFill>
                  <a:srgbClr val="0D0D0D"/>
                </a:solidFill>
                <a:latin typeface="Söhne"/>
              </a:rPr>
              <a:t>Seçmeli</a:t>
            </a:r>
            <a:r>
              <a:rPr lang="en-US" sz="1600" b="1" dirty="0">
                <a:solidFill>
                  <a:srgbClr val="0D0D0D"/>
                </a:solidFill>
                <a:latin typeface="Söhne"/>
              </a:rPr>
              <a:t> </a:t>
            </a:r>
            <a:r>
              <a:rPr lang="en-US" sz="1600" b="1" dirty="0" err="1">
                <a:solidFill>
                  <a:srgbClr val="0D0D0D"/>
                </a:solidFill>
                <a:latin typeface="Söhne"/>
              </a:rPr>
              <a:t>Sorular</a:t>
            </a:r>
            <a:r>
              <a:rPr lang="en-US" sz="1600" b="1" dirty="0">
                <a:solidFill>
                  <a:srgbClr val="0D0D0D"/>
                </a:solidFill>
                <a:latin typeface="Söhne"/>
              </a:rPr>
              <a:t> (En </a:t>
            </a:r>
            <a:r>
              <a:rPr lang="en-US" sz="1600" b="1" dirty="0" err="1">
                <a:solidFill>
                  <a:srgbClr val="0D0D0D"/>
                </a:solidFill>
                <a:latin typeface="Söhne"/>
              </a:rPr>
              <a:t>iyi</a:t>
            </a:r>
            <a:r>
              <a:rPr lang="en-US" sz="1600" b="1" dirty="0">
                <a:solidFill>
                  <a:srgbClr val="0D0D0D"/>
                </a:solidFill>
                <a:latin typeface="Söhne"/>
              </a:rPr>
              <a:t> </a:t>
            </a:r>
            <a:r>
              <a:rPr lang="en-US" sz="1600" b="1" dirty="0" err="1">
                <a:solidFill>
                  <a:srgbClr val="0D0D0D"/>
                </a:solidFill>
                <a:latin typeface="Söhne"/>
              </a:rPr>
              <a:t>cevabı</a:t>
            </a:r>
            <a:r>
              <a:rPr lang="en-US" sz="1600" b="1" dirty="0">
                <a:solidFill>
                  <a:srgbClr val="0D0D0D"/>
                </a:solidFill>
                <a:latin typeface="Söhne"/>
              </a:rPr>
              <a:t> </a:t>
            </a:r>
            <a:r>
              <a:rPr lang="en-US" sz="1600" b="1" dirty="0" err="1">
                <a:solidFill>
                  <a:srgbClr val="0D0D0D"/>
                </a:solidFill>
                <a:latin typeface="Söhne"/>
              </a:rPr>
              <a:t>seçin</a:t>
            </a:r>
            <a:r>
              <a:rPr lang="en-US" sz="1600" b="1" dirty="0">
                <a:solidFill>
                  <a:srgbClr val="0D0D0D"/>
                </a:solidFill>
                <a:latin typeface="Söhne"/>
              </a:rPr>
              <a:t>)</a:t>
            </a:r>
            <a:endParaRPr lang="en-US" sz="1600" b="0" i="0" dirty="0">
              <a:solidFill>
                <a:srgbClr val="0D0D0D"/>
              </a:solidFill>
              <a:effectLst/>
              <a:latin typeface="Söhne"/>
            </a:endParaRPr>
          </a:p>
        </p:txBody>
      </p:sp>
      <p:sp>
        <p:nvSpPr>
          <p:cNvPr id="2" name="Dikdörtgen 1"/>
          <p:cNvSpPr/>
          <p:nvPr/>
        </p:nvSpPr>
        <p:spPr>
          <a:xfrm>
            <a:off x="1264920" y="1025224"/>
            <a:ext cx="9314688" cy="4524315"/>
          </a:xfrm>
          <a:prstGeom prst="rect">
            <a:avLst/>
          </a:prstGeom>
        </p:spPr>
        <p:txBody>
          <a:bodyPr wrap="square">
            <a:spAutoFit/>
          </a:bodyPr>
          <a:lstStyle/>
          <a:p>
            <a:pPr>
              <a:buFont typeface="+mj-lt"/>
              <a:buAutoNum type="arabicPeriod"/>
            </a:pPr>
            <a:r>
              <a:rPr lang="en-US" sz="1600" dirty="0" smtClean="0"/>
              <a:t>"</a:t>
            </a:r>
            <a:r>
              <a:rPr lang="en-US" sz="1600" dirty="0" err="1"/>
              <a:t>Ekoloji</a:t>
            </a:r>
            <a:r>
              <a:rPr lang="en-US" sz="1600" dirty="0"/>
              <a:t>" </a:t>
            </a:r>
            <a:r>
              <a:rPr lang="en-US" sz="1600" dirty="0" err="1"/>
              <a:t>terimi</a:t>
            </a:r>
            <a:r>
              <a:rPr lang="en-US" sz="1600" dirty="0"/>
              <a:t> </a:t>
            </a:r>
            <a:r>
              <a:rPr lang="en-US" sz="1600" dirty="0" err="1"/>
              <a:t>kelimenin</a:t>
            </a:r>
            <a:r>
              <a:rPr lang="en-US" sz="1600" dirty="0"/>
              <a:t> tam </a:t>
            </a:r>
            <a:r>
              <a:rPr lang="en-US" sz="1600" dirty="0" err="1"/>
              <a:t>anlamıyla</a:t>
            </a:r>
            <a:r>
              <a:rPr lang="en-US" sz="1600" dirty="0"/>
              <a:t> </a:t>
            </a:r>
            <a:r>
              <a:rPr lang="en-US" sz="1600" dirty="0" err="1"/>
              <a:t>aşağıdakilerin</a:t>
            </a:r>
            <a:r>
              <a:rPr lang="en-US" sz="1600" dirty="0"/>
              <a:t> </a:t>
            </a:r>
            <a:r>
              <a:rPr lang="en-US" sz="1600" dirty="0" err="1"/>
              <a:t>incelenmesi</a:t>
            </a:r>
            <a:r>
              <a:rPr lang="en-US" sz="1600" dirty="0"/>
              <a:t> </a:t>
            </a:r>
            <a:r>
              <a:rPr lang="en-US" sz="1600" dirty="0" err="1"/>
              <a:t>anlamına</a:t>
            </a:r>
            <a:r>
              <a:rPr lang="en-US" sz="1600" dirty="0"/>
              <a:t> </a:t>
            </a:r>
            <a:r>
              <a:rPr lang="en-US" sz="1600" dirty="0" err="1"/>
              <a:t>gelir</a:t>
            </a:r>
            <a:r>
              <a:rPr lang="en-US" sz="1600" dirty="0"/>
              <a:t>:</a:t>
            </a:r>
          </a:p>
          <a:p>
            <a:r>
              <a:rPr lang="en-US" sz="1600" dirty="0" smtClean="0"/>
              <a:t>a</a:t>
            </a:r>
            <a:r>
              <a:rPr lang="en-US" sz="1600" dirty="0"/>
              <a:t>) </a:t>
            </a:r>
            <a:r>
              <a:rPr lang="en-US" sz="1600" dirty="0" err="1"/>
              <a:t>genetik</a:t>
            </a:r>
            <a:r>
              <a:rPr lang="en-US" sz="1600" dirty="0"/>
              <a:t> b) </a:t>
            </a:r>
            <a:r>
              <a:rPr lang="en-US" sz="1600" dirty="0" err="1"/>
              <a:t>hava</a:t>
            </a:r>
            <a:r>
              <a:rPr lang="en-US" sz="1600" dirty="0"/>
              <a:t> </a:t>
            </a:r>
            <a:r>
              <a:rPr lang="en-US" sz="1600" dirty="0" err="1"/>
              <a:t>durumu</a:t>
            </a:r>
            <a:r>
              <a:rPr lang="en-US" sz="1600" dirty="0"/>
              <a:t> c) </a:t>
            </a:r>
            <a:r>
              <a:rPr lang="en-US" sz="1600" dirty="0" err="1"/>
              <a:t>çevre</a:t>
            </a:r>
            <a:r>
              <a:rPr lang="en-US" sz="1600" dirty="0"/>
              <a:t> d) </a:t>
            </a:r>
            <a:r>
              <a:rPr lang="en-US" sz="1600" dirty="0" err="1"/>
              <a:t>bireysel</a:t>
            </a:r>
            <a:r>
              <a:rPr lang="en-US" sz="1600" dirty="0"/>
              <a:t> </a:t>
            </a:r>
            <a:r>
              <a:rPr lang="en-US" sz="1600" dirty="0" err="1"/>
              <a:t>organizmalar</a:t>
            </a:r>
            <a:endParaRPr lang="en-US" sz="1600" dirty="0"/>
          </a:p>
          <a:p>
            <a:endParaRPr lang="tr-TR" sz="1600" dirty="0" smtClean="0"/>
          </a:p>
          <a:p>
            <a:r>
              <a:rPr lang="en-US" sz="1600" dirty="0" smtClean="0"/>
              <a:t>2</a:t>
            </a:r>
            <a:r>
              <a:rPr lang="en-US" sz="1600" dirty="0"/>
              <a:t>. </a:t>
            </a:r>
            <a:r>
              <a:rPr lang="en-US" sz="1600" dirty="0" err="1"/>
              <a:t>Bir</a:t>
            </a:r>
            <a:r>
              <a:rPr lang="en-US" sz="1600" dirty="0"/>
              <a:t> </a:t>
            </a:r>
            <a:r>
              <a:rPr lang="en-US" sz="1600" dirty="0" err="1"/>
              <a:t>ekosistem</a:t>
            </a:r>
            <a:r>
              <a:rPr lang="en-US" sz="1600" dirty="0"/>
              <a:t>, </a:t>
            </a:r>
            <a:r>
              <a:rPr lang="en-US" sz="1600" dirty="0" err="1"/>
              <a:t>aşağıdakilerin</a:t>
            </a:r>
            <a:r>
              <a:rPr lang="en-US" sz="1600" dirty="0"/>
              <a:t> HARİÇ </a:t>
            </a:r>
            <a:r>
              <a:rPr lang="en-US" sz="1600" dirty="0" err="1"/>
              <a:t>tümünü</a:t>
            </a:r>
            <a:r>
              <a:rPr lang="en-US" sz="1600" dirty="0"/>
              <a:t> </a:t>
            </a:r>
            <a:r>
              <a:rPr lang="en-US" sz="1600" dirty="0" err="1"/>
              <a:t>içeren</a:t>
            </a:r>
            <a:r>
              <a:rPr lang="en-US" sz="1600" dirty="0"/>
              <a:t> </a:t>
            </a:r>
            <a:r>
              <a:rPr lang="en-US" sz="1600" dirty="0" err="1"/>
              <a:t>karmaşık</a:t>
            </a:r>
            <a:r>
              <a:rPr lang="en-US" sz="1600" dirty="0"/>
              <a:t> </a:t>
            </a:r>
            <a:r>
              <a:rPr lang="en-US" sz="1600" dirty="0" err="1"/>
              <a:t>bir</a:t>
            </a:r>
            <a:r>
              <a:rPr lang="en-US" sz="1600" dirty="0"/>
              <a:t> </a:t>
            </a:r>
            <a:r>
              <a:rPr lang="en-US" sz="1600" dirty="0" err="1"/>
              <a:t>sistemdir</a:t>
            </a:r>
            <a:r>
              <a:rPr lang="en-US" sz="1600" dirty="0"/>
              <a:t>:</a:t>
            </a:r>
          </a:p>
          <a:p>
            <a:r>
              <a:rPr lang="en-US" sz="1600" dirty="0"/>
              <a:t>  a) </a:t>
            </a:r>
            <a:r>
              <a:rPr lang="en-US" sz="1600" dirty="0" err="1"/>
              <a:t>canlı</a:t>
            </a:r>
            <a:r>
              <a:rPr lang="en-US" sz="1600" dirty="0"/>
              <a:t> </a:t>
            </a:r>
            <a:r>
              <a:rPr lang="en-US" sz="1600" dirty="0" err="1"/>
              <a:t>organizmalar</a:t>
            </a:r>
            <a:r>
              <a:rPr lang="en-US" sz="1600" dirty="0"/>
              <a:t> (</a:t>
            </a:r>
            <a:r>
              <a:rPr lang="en-US" sz="1600" dirty="0" err="1"/>
              <a:t>biyotik</a:t>
            </a:r>
            <a:r>
              <a:rPr lang="en-US" sz="1600" dirty="0"/>
              <a:t> </a:t>
            </a:r>
            <a:r>
              <a:rPr lang="en-US" sz="1600" dirty="0" err="1"/>
              <a:t>faktörler</a:t>
            </a:r>
            <a:r>
              <a:rPr lang="en-US" sz="1600" dirty="0"/>
              <a:t>)</a:t>
            </a:r>
          </a:p>
          <a:p>
            <a:r>
              <a:rPr lang="en-US" sz="1600" dirty="0"/>
              <a:t>  b) </a:t>
            </a:r>
            <a:r>
              <a:rPr lang="en-US" sz="1600" dirty="0" err="1"/>
              <a:t>cansız</a:t>
            </a:r>
            <a:r>
              <a:rPr lang="en-US" sz="1600" dirty="0"/>
              <a:t> </a:t>
            </a:r>
            <a:r>
              <a:rPr lang="en-US" sz="1600" dirty="0" err="1"/>
              <a:t>fiziksel</a:t>
            </a:r>
            <a:r>
              <a:rPr lang="en-US" sz="1600" dirty="0"/>
              <a:t> </a:t>
            </a:r>
            <a:r>
              <a:rPr lang="en-US" sz="1600" dirty="0" err="1"/>
              <a:t>çevre</a:t>
            </a:r>
            <a:r>
              <a:rPr lang="en-US" sz="1600" dirty="0"/>
              <a:t> (</a:t>
            </a:r>
            <a:r>
              <a:rPr lang="en-US" sz="1600" dirty="0" err="1"/>
              <a:t>abiyotik</a:t>
            </a:r>
            <a:r>
              <a:rPr lang="en-US" sz="1600" dirty="0"/>
              <a:t> </a:t>
            </a:r>
            <a:r>
              <a:rPr lang="en-US" sz="1600" dirty="0" err="1"/>
              <a:t>faktörler</a:t>
            </a:r>
            <a:r>
              <a:rPr lang="en-US" sz="1600" dirty="0"/>
              <a:t>)</a:t>
            </a:r>
          </a:p>
          <a:p>
            <a:r>
              <a:rPr lang="en-US" sz="1600" dirty="0"/>
              <a:t>  c) </a:t>
            </a:r>
            <a:r>
              <a:rPr lang="en-US" sz="1600" dirty="0" err="1"/>
              <a:t>insan</a:t>
            </a:r>
            <a:r>
              <a:rPr lang="en-US" sz="1600" dirty="0"/>
              <a:t> </a:t>
            </a:r>
            <a:r>
              <a:rPr lang="en-US" sz="1600" dirty="0" err="1"/>
              <a:t>yapımı</a:t>
            </a:r>
            <a:r>
              <a:rPr lang="en-US" sz="1600" dirty="0"/>
              <a:t> </a:t>
            </a:r>
            <a:r>
              <a:rPr lang="en-US" sz="1600" dirty="0" err="1"/>
              <a:t>yapılar</a:t>
            </a:r>
            <a:endParaRPr lang="en-US" sz="1600" dirty="0"/>
          </a:p>
          <a:p>
            <a:r>
              <a:rPr lang="en-US" sz="1600" dirty="0" smtClean="0"/>
              <a:t> </a:t>
            </a:r>
            <a:r>
              <a:rPr lang="en-US" sz="1600" dirty="0"/>
              <a:t>d) </a:t>
            </a:r>
            <a:r>
              <a:rPr lang="en-US" sz="1600" dirty="0" err="1"/>
              <a:t>enerji</a:t>
            </a:r>
            <a:r>
              <a:rPr lang="en-US" sz="1600" dirty="0"/>
              <a:t> </a:t>
            </a:r>
            <a:r>
              <a:rPr lang="en-US" sz="1600" dirty="0" err="1"/>
              <a:t>akışı</a:t>
            </a:r>
            <a:r>
              <a:rPr lang="en-US" sz="1600" dirty="0"/>
              <a:t> </a:t>
            </a:r>
            <a:r>
              <a:rPr lang="en-US" sz="1600" dirty="0" err="1"/>
              <a:t>ve</a:t>
            </a:r>
            <a:r>
              <a:rPr lang="en-US" sz="1600" dirty="0"/>
              <a:t> </a:t>
            </a:r>
            <a:r>
              <a:rPr lang="en-US" sz="1600" dirty="0" err="1"/>
              <a:t>besinlerin</a:t>
            </a:r>
            <a:r>
              <a:rPr lang="en-US" sz="1600" dirty="0"/>
              <a:t> </a:t>
            </a:r>
            <a:r>
              <a:rPr lang="en-US" sz="1600" dirty="0" err="1"/>
              <a:t>döngüsü</a:t>
            </a:r>
            <a:endParaRPr lang="en-US" sz="1600" dirty="0"/>
          </a:p>
          <a:p>
            <a:endParaRPr lang="tr-TR" sz="1600" dirty="0" smtClean="0"/>
          </a:p>
          <a:p>
            <a:r>
              <a:rPr lang="en-US" sz="1600" dirty="0" smtClean="0"/>
              <a:t>3</a:t>
            </a:r>
            <a:r>
              <a:rPr lang="en-US" sz="1600" dirty="0"/>
              <a:t>. </a:t>
            </a:r>
            <a:r>
              <a:rPr lang="en-US" sz="1600" dirty="0" err="1"/>
              <a:t>Aşağıdakilerden</a:t>
            </a:r>
            <a:r>
              <a:rPr lang="en-US" sz="1600" dirty="0"/>
              <a:t> </a:t>
            </a:r>
            <a:r>
              <a:rPr lang="en-US" sz="1600" dirty="0" err="1"/>
              <a:t>hangisi</a:t>
            </a:r>
            <a:r>
              <a:rPr lang="en-US" sz="1600" dirty="0"/>
              <a:t> </a:t>
            </a:r>
            <a:r>
              <a:rPr lang="en-US" sz="1600" dirty="0" err="1"/>
              <a:t>parçaya</a:t>
            </a:r>
            <a:r>
              <a:rPr lang="en-US" sz="1600" dirty="0"/>
              <a:t> </a:t>
            </a:r>
            <a:r>
              <a:rPr lang="en-US" sz="1600" dirty="0" err="1"/>
              <a:t>göre</a:t>
            </a:r>
            <a:r>
              <a:rPr lang="en-US" sz="1600" dirty="0"/>
              <a:t> </a:t>
            </a:r>
            <a:r>
              <a:rPr lang="en-US" sz="1600" dirty="0" err="1"/>
              <a:t>ekolojik</a:t>
            </a:r>
            <a:r>
              <a:rPr lang="en-US" sz="1600" dirty="0"/>
              <a:t> </a:t>
            </a:r>
            <a:r>
              <a:rPr lang="en-US" sz="1600" dirty="0" err="1"/>
              <a:t>organizasyonun</a:t>
            </a:r>
            <a:r>
              <a:rPr lang="en-US" sz="1600" dirty="0"/>
              <a:t> </a:t>
            </a:r>
            <a:r>
              <a:rPr lang="en-US" sz="1600" dirty="0" err="1"/>
              <a:t>düzeylerinden</a:t>
            </a:r>
            <a:r>
              <a:rPr lang="en-US" sz="1600" dirty="0"/>
              <a:t> </a:t>
            </a:r>
            <a:r>
              <a:rPr lang="en-US" sz="1600" dirty="0" err="1"/>
              <a:t>biri</a:t>
            </a:r>
            <a:r>
              <a:rPr lang="en-US" sz="1600" dirty="0"/>
              <a:t> DEĞİLDİR?</a:t>
            </a:r>
          </a:p>
          <a:p>
            <a:r>
              <a:rPr lang="en-US" sz="1600" dirty="0" smtClean="0"/>
              <a:t>a</a:t>
            </a:r>
            <a:r>
              <a:rPr lang="en-US" sz="1600" dirty="0"/>
              <a:t>) </a:t>
            </a:r>
            <a:r>
              <a:rPr lang="en-US" sz="1600" dirty="0" err="1"/>
              <a:t>Bireysel</a:t>
            </a:r>
            <a:r>
              <a:rPr lang="en-US" sz="1600" dirty="0"/>
              <a:t> </a:t>
            </a:r>
            <a:r>
              <a:rPr lang="tr-TR" sz="1600" dirty="0" smtClean="0"/>
              <a:t>organizma</a:t>
            </a:r>
            <a:r>
              <a:rPr lang="en-US" sz="1600" dirty="0" smtClean="0"/>
              <a:t> </a:t>
            </a:r>
            <a:r>
              <a:rPr lang="en-US" sz="1600" dirty="0"/>
              <a:t>b) </a:t>
            </a:r>
            <a:r>
              <a:rPr lang="en-US" sz="1600" dirty="0" err="1"/>
              <a:t>Nüfus</a:t>
            </a:r>
            <a:r>
              <a:rPr lang="en-US" sz="1600" dirty="0"/>
              <a:t> c) </a:t>
            </a:r>
            <a:r>
              <a:rPr lang="en-US" sz="1600" dirty="0" err="1"/>
              <a:t>Topluluk</a:t>
            </a:r>
            <a:r>
              <a:rPr lang="en-US" sz="1600" dirty="0"/>
              <a:t> d) </a:t>
            </a:r>
            <a:r>
              <a:rPr lang="en-US" sz="1600" dirty="0" err="1"/>
              <a:t>Türler</a:t>
            </a:r>
            <a:endParaRPr lang="en-US" sz="1600" dirty="0"/>
          </a:p>
          <a:p>
            <a:endParaRPr lang="tr-TR" sz="1600" dirty="0" smtClean="0"/>
          </a:p>
          <a:p>
            <a:r>
              <a:rPr lang="en-US" sz="1600" dirty="0" smtClean="0"/>
              <a:t>4</a:t>
            </a:r>
            <a:r>
              <a:rPr lang="en-US" sz="1600" dirty="0"/>
              <a:t>. </a:t>
            </a:r>
            <a:r>
              <a:rPr lang="en-US" sz="1600" dirty="0" err="1"/>
              <a:t>Bir</a:t>
            </a:r>
            <a:r>
              <a:rPr lang="en-US" sz="1600" dirty="0"/>
              <a:t> </a:t>
            </a:r>
            <a:r>
              <a:rPr lang="en-US" sz="1600" dirty="0" err="1"/>
              <a:t>ekosistemdeki</a:t>
            </a:r>
            <a:r>
              <a:rPr lang="en-US" sz="1600" dirty="0"/>
              <a:t> </a:t>
            </a:r>
            <a:r>
              <a:rPr lang="en-US" sz="1600" dirty="0" err="1"/>
              <a:t>ayrıştırıcılar</a:t>
            </a:r>
            <a:r>
              <a:rPr lang="en-US" sz="1600" dirty="0"/>
              <a:t> </a:t>
            </a:r>
            <a:r>
              <a:rPr lang="en-US" sz="1600" dirty="0" err="1"/>
              <a:t>aşağıdaki</a:t>
            </a:r>
            <a:r>
              <a:rPr lang="en-US" sz="1600" dirty="0"/>
              <a:t> </a:t>
            </a:r>
            <a:r>
              <a:rPr lang="en-US" sz="1600" dirty="0" err="1"/>
              <a:t>yollarla</a:t>
            </a:r>
            <a:r>
              <a:rPr lang="en-US" sz="1600" dirty="0"/>
              <a:t> </a:t>
            </a:r>
            <a:r>
              <a:rPr lang="en-US" sz="1600" dirty="0" err="1"/>
              <a:t>hayati</a:t>
            </a:r>
            <a:r>
              <a:rPr lang="en-US" sz="1600" dirty="0"/>
              <a:t> </a:t>
            </a:r>
            <a:r>
              <a:rPr lang="en-US" sz="1600" dirty="0" err="1"/>
              <a:t>bir</a:t>
            </a:r>
            <a:r>
              <a:rPr lang="en-US" sz="1600" dirty="0"/>
              <a:t> </a:t>
            </a:r>
            <a:r>
              <a:rPr lang="en-US" sz="1600" dirty="0" err="1"/>
              <a:t>rol</a:t>
            </a:r>
            <a:r>
              <a:rPr lang="en-US" sz="1600" dirty="0"/>
              <a:t> </a:t>
            </a:r>
            <a:r>
              <a:rPr lang="en-US" sz="1600" dirty="0" err="1"/>
              <a:t>oynar</a:t>
            </a:r>
            <a:r>
              <a:rPr lang="en-US" sz="1600" dirty="0" smtClean="0"/>
              <a:t>:</a:t>
            </a:r>
            <a:endParaRPr lang="tr-TR" sz="1600" dirty="0" smtClean="0"/>
          </a:p>
          <a:p>
            <a:r>
              <a:rPr lang="en-US" sz="1600" dirty="0" smtClean="0"/>
              <a:t> </a:t>
            </a:r>
            <a:r>
              <a:rPr lang="en-US" sz="1600" dirty="0"/>
              <a:t>a) </a:t>
            </a:r>
            <a:r>
              <a:rPr lang="en-US" sz="1600" dirty="0" err="1"/>
              <a:t>güneşten</a:t>
            </a:r>
            <a:r>
              <a:rPr lang="en-US" sz="1600" dirty="0"/>
              <a:t> </a:t>
            </a:r>
            <a:r>
              <a:rPr lang="en-US" sz="1600" dirty="0" err="1"/>
              <a:t>enerji</a:t>
            </a:r>
            <a:r>
              <a:rPr lang="en-US" sz="1600" dirty="0"/>
              <a:t> </a:t>
            </a:r>
            <a:r>
              <a:rPr lang="en-US" sz="1600" dirty="0" err="1"/>
              <a:t>yakalamak</a:t>
            </a:r>
            <a:r>
              <a:rPr lang="en-US" sz="1600" dirty="0"/>
              <a:t> b) </a:t>
            </a:r>
            <a:r>
              <a:rPr lang="en-US" sz="1600" dirty="0" err="1"/>
              <a:t>ölü</a:t>
            </a:r>
            <a:r>
              <a:rPr lang="en-US" sz="1600" dirty="0"/>
              <a:t> </a:t>
            </a:r>
            <a:r>
              <a:rPr lang="en-US" sz="1600" dirty="0" err="1"/>
              <a:t>organik</a:t>
            </a:r>
            <a:r>
              <a:rPr lang="en-US" sz="1600" dirty="0"/>
              <a:t> </a:t>
            </a:r>
            <a:r>
              <a:rPr lang="en-US" sz="1600" dirty="0" err="1"/>
              <a:t>maddeleri</a:t>
            </a:r>
            <a:r>
              <a:rPr lang="en-US" sz="1600" dirty="0"/>
              <a:t> </a:t>
            </a:r>
            <a:r>
              <a:rPr lang="en-US" sz="1600" dirty="0" err="1" smtClean="0"/>
              <a:t>parçalamak</a:t>
            </a:r>
            <a:endParaRPr lang="tr-TR" sz="1600" dirty="0" smtClean="0"/>
          </a:p>
          <a:p>
            <a:r>
              <a:rPr lang="en-US" sz="1600" dirty="0" smtClean="0"/>
              <a:t> </a:t>
            </a:r>
            <a:r>
              <a:rPr lang="en-US" sz="1600" dirty="0"/>
              <a:t>c) </a:t>
            </a:r>
            <a:r>
              <a:rPr lang="en-US" sz="1600" dirty="0" err="1"/>
              <a:t>otoburları</a:t>
            </a:r>
            <a:r>
              <a:rPr lang="en-US" sz="1600" dirty="0"/>
              <a:t> </a:t>
            </a:r>
            <a:r>
              <a:rPr lang="en-US" sz="1600" dirty="0" err="1"/>
              <a:t>tüketmek</a:t>
            </a:r>
            <a:r>
              <a:rPr lang="en-US" sz="1600" dirty="0"/>
              <a:t> d) </a:t>
            </a:r>
            <a:r>
              <a:rPr lang="en-US" sz="1600" dirty="0" err="1"/>
              <a:t>su</a:t>
            </a:r>
            <a:r>
              <a:rPr lang="en-US" sz="1600" dirty="0"/>
              <a:t> </a:t>
            </a:r>
            <a:r>
              <a:rPr lang="en-US" sz="1600" dirty="0" err="1"/>
              <a:t>sıcaklığını</a:t>
            </a:r>
            <a:r>
              <a:rPr lang="en-US" sz="1600" dirty="0"/>
              <a:t> </a:t>
            </a:r>
            <a:r>
              <a:rPr lang="en-US" sz="1600" dirty="0" err="1"/>
              <a:t>düzenlemek</a:t>
            </a:r>
            <a:endParaRPr lang="en-US" sz="1600" dirty="0"/>
          </a:p>
          <a:p>
            <a:endParaRPr lang="tr-TR" sz="1600" dirty="0" smtClean="0"/>
          </a:p>
          <a:p>
            <a:r>
              <a:rPr lang="en-US" sz="1600" dirty="0" smtClean="0"/>
              <a:t>5</a:t>
            </a:r>
            <a:r>
              <a:rPr lang="en-US" sz="1600" dirty="0"/>
              <a:t>. Bu </a:t>
            </a:r>
            <a:r>
              <a:rPr lang="en-US" sz="1600" dirty="0" err="1"/>
              <a:t>pasajda</a:t>
            </a:r>
            <a:r>
              <a:rPr lang="en-US" sz="1600" dirty="0"/>
              <a:t> </a:t>
            </a:r>
            <a:r>
              <a:rPr lang="en-US" sz="1600" dirty="0" err="1"/>
              <a:t>bahsi</a:t>
            </a:r>
            <a:r>
              <a:rPr lang="en-US" sz="1600" dirty="0"/>
              <a:t> </a:t>
            </a:r>
            <a:r>
              <a:rPr lang="en-US" sz="1600" dirty="0" err="1"/>
              <a:t>geçmeyen</a:t>
            </a:r>
            <a:r>
              <a:rPr lang="en-US" sz="1600" dirty="0"/>
              <a:t>, </a:t>
            </a:r>
            <a:r>
              <a:rPr lang="en-US" sz="1600" dirty="0" err="1"/>
              <a:t>ekosistemler</a:t>
            </a:r>
            <a:r>
              <a:rPr lang="en-US" sz="1600" dirty="0"/>
              <a:t> </a:t>
            </a:r>
            <a:r>
              <a:rPr lang="en-US" sz="1600" dirty="0" err="1"/>
              <a:t>üzerindeki</a:t>
            </a:r>
            <a:r>
              <a:rPr lang="en-US" sz="1600" dirty="0"/>
              <a:t> </a:t>
            </a:r>
            <a:r>
              <a:rPr lang="en-US" sz="1600" dirty="0" err="1"/>
              <a:t>önemli</a:t>
            </a:r>
            <a:r>
              <a:rPr lang="en-US" sz="1600" dirty="0"/>
              <a:t> </a:t>
            </a:r>
            <a:r>
              <a:rPr lang="en-US" sz="1600" dirty="0" err="1"/>
              <a:t>bir</a:t>
            </a:r>
            <a:r>
              <a:rPr lang="en-US" sz="1600" dirty="0"/>
              <a:t> </a:t>
            </a:r>
            <a:r>
              <a:rPr lang="en-US" sz="1600" dirty="0" err="1"/>
              <a:t>insan</a:t>
            </a:r>
            <a:r>
              <a:rPr lang="en-US" sz="1600" dirty="0"/>
              <a:t> </a:t>
            </a:r>
            <a:r>
              <a:rPr lang="en-US" sz="1600" dirty="0" err="1"/>
              <a:t>etkisi</a:t>
            </a:r>
            <a:r>
              <a:rPr lang="en-US" sz="1600" dirty="0"/>
              <a:t>:</a:t>
            </a:r>
          </a:p>
          <a:p>
            <a:r>
              <a:rPr lang="en-US" sz="1600" dirty="0" smtClean="0"/>
              <a:t>a</a:t>
            </a:r>
            <a:r>
              <a:rPr lang="en-US" sz="1600" dirty="0"/>
              <a:t>) </a:t>
            </a:r>
            <a:r>
              <a:rPr lang="en-US" sz="1600" dirty="0" err="1"/>
              <a:t>aşırı</a:t>
            </a:r>
            <a:r>
              <a:rPr lang="en-US" sz="1600" dirty="0"/>
              <a:t> </a:t>
            </a:r>
            <a:r>
              <a:rPr lang="en-US" sz="1600" dirty="0" err="1"/>
              <a:t>avlanma</a:t>
            </a:r>
            <a:r>
              <a:rPr lang="en-US" sz="1600" dirty="0"/>
              <a:t> b) </a:t>
            </a:r>
            <a:r>
              <a:rPr lang="en-US" sz="1600" dirty="0" err="1"/>
              <a:t>istilacı</a:t>
            </a:r>
            <a:r>
              <a:rPr lang="en-US" sz="1600" dirty="0"/>
              <a:t> </a:t>
            </a:r>
            <a:r>
              <a:rPr lang="en-US" sz="1600" dirty="0" err="1"/>
              <a:t>türlerin</a:t>
            </a:r>
            <a:r>
              <a:rPr lang="en-US" sz="1600" dirty="0"/>
              <a:t> </a:t>
            </a:r>
            <a:r>
              <a:rPr lang="en-US" sz="1600" dirty="0" err="1"/>
              <a:t>ortaya</a:t>
            </a:r>
            <a:r>
              <a:rPr lang="en-US" sz="1600" dirty="0"/>
              <a:t> </a:t>
            </a:r>
            <a:r>
              <a:rPr lang="en-US" sz="1600" dirty="0" err="1"/>
              <a:t>çıkması</a:t>
            </a:r>
            <a:r>
              <a:rPr lang="en-US" sz="1600" dirty="0"/>
              <a:t> c) </a:t>
            </a:r>
            <a:r>
              <a:rPr lang="en-US" sz="1600" dirty="0" err="1"/>
              <a:t>pestisit</a:t>
            </a:r>
            <a:r>
              <a:rPr lang="en-US" sz="1600" dirty="0"/>
              <a:t> </a:t>
            </a:r>
            <a:r>
              <a:rPr lang="en-US" sz="1600" dirty="0" err="1"/>
              <a:t>kullanımı</a:t>
            </a:r>
            <a:r>
              <a:rPr lang="en-US" sz="1600" dirty="0"/>
              <a:t> d) </a:t>
            </a:r>
            <a:r>
              <a:rPr lang="en-US" sz="1600" dirty="0" err="1"/>
              <a:t>habitatın</a:t>
            </a:r>
            <a:r>
              <a:rPr lang="en-US" sz="1600" dirty="0"/>
              <a:t> </a:t>
            </a:r>
            <a:r>
              <a:rPr lang="en-US" sz="1600" dirty="0" err="1"/>
              <a:t>parçalanması</a:t>
            </a:r>
            <a:endParaRPr lang="en-US" sz="1600" dirty="0"/>
          </a:p>
        </p:txBody>
      </p:sp>
    </p:spTree>
    <p:extLst>
      <p:ext uri="{BB962C8B-B14F-4D97-AF65-F5344CB8AC3E}">
        <p14:creationId xmlns:p14="http://schemas.microsoft.com/office/powerpoint/2010/main" val="406923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200" b="1" i="0" u="none" strike="noStrike" cap="none" dirty="0" smtClean="0">
                <a:solidFill>
                  <a:schemeClr val="lt1"/>
                </a:solidFill>
                <a:latin typeface="Arial"/>
                <a:ea typeface="Arial"/>
                <a:cs typeface="Arial"/>
                <a:sym typeface="Arial"/>
              </a:rPr>
              <a:t>KONTROL</a:t>
            </a:r>
            <a:endParaRPr sz="105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131817" y="141432"/>
            <a:ext cx="10155183" cy="830956"/>
          </a:xfrm>
          <a:prstGeom prst="rect">
            <a:avLst/>
          </a:prstGeom>
          <a:noFill/>
          <a:ln>
            <a:noFill/>
          </a:ln>
        </p:spPr>
        <p:txBody>
          <a:bodyPr spcFirstLastPara="1" wrap="square" lIns="91425" tIns="45700" rIns="91425" bIns="45700" anchor="t" anchorCtr="0">
            <a:spAutoFit/>
          </a:bodyPr>
          <a:lstStyle/>
          <a:p>
            <a:pPr lvl="0"/>
            <a:r>
              <a:rPr lang="en-US" sz="1600" b="1" dirty="0" err="1">
                <a:solidFill>
                  <a:srgbClr val="0D0D0D"/>
                </a:solidFill>
                <a:latin typeface="Söhne"/>
              </a:rPr>
              <a:t>Burada</a:t>
            </a:r>
            <a:r>
              <a:rPr lang="en-US" sz="1600" b="1" dirty="0">
                <a:solidFill>
                  <a:srgbClr val="0D0D0D"/>
                </a:solidFill>
                <a:latin typeface="Söhne"/>
              </a:rPr>
              <a:t> </a:t>
            </a:r>
            <a:r>
              <a:rPr lang="en-US" sz="1600" b="1" dirty="0" err="1">
                <a:solidFill>
                  <a:srgbClr val="0D0D0D"/>
                </a:solidFill>
                <a:latin typeface="Söhne"/>
              </a:rPr>
              <a:t>kendi</a:t>
            </a:r>
            <a:r>
              <a:rPr lang="en-US" sz="1600" b="1" dirty="0">
                <a:solidFill>
                  <a:srgbClr val="0D0D0D"/>
                </a:solidFill>
                <a:latin typeface="Söhne"/>
              </a:rPr>
              <a:t> </a:t>
            </a:r>
            <a:r>
              <a:rPr lang="en-US" sz="1600" b="1" dirty="0" err="1">
                <a:solidFill>
                  <a:srgbClr val="0D0D0D"/>
                </a:solidFill>
                <a:latin typeface="Söhne"/>
              </a:rPr>
              <a:t>kendine</a:t>
            </a:r>
            <a:r>
              <a:rPr lang="en-US" sz="1600" b="1" dirty="0">
                <a:solidFill>
                  <a:srgbClr val="0D0D0D"/>
                </a:solidFill>
                <a:latin typeface="Söhne"/>
              </a:rPr>
              <a:t> </a:t>
            </a:r>
            <a:r>
              <a:rPr lang="en-US" sz="1600" b="1" dirty="0" err="1">
                <a:solidFill>
                  <a:srgbClr val="0D0D0D"/>
                </a:solidFill>
                <a:latin typeface="Söhne"/>
              </a:rPr>
              <a:t>kontrol</a:t>
            </a:r>
            <a:r>
              <a:rPr lang="en-US" sz="1600" b="1" dirty="0">
                <a:solidFill>
                  <a:srgbClr val="0D0D0D"/>
                </a:solidFill>
                <a:latin typeface="Söhne"/>
              </a:rPr>
              <a:t> </a:t>
            </a:r>
            <a:r>
              <a:rPr lang="en-US" sz="1600" b="1" dirty="0" err="1">
                <a:solidFill>
                  <a:srgbClr val="0D0D0D"/>
                </a:solidFill>
                <a:latin typeface="Söhne"/>
              </a:rPr>
              <a:t>için</a:t>
            </a:r>
            <a:r>
              <a:rPr lang="en-US" sz="1600" b="1" dirty="0">
                <a:solidFill>
                  <a:srgbClr val="0D0D0D"/>
                </a:solidFill>
                <a:latin typeface="Söhne"/>
              </a:rPr>
              <a:t> </a:t>
            </a:r>
            <a:r>
              <a:rPr lang="en-US" sz="1600" b="1" dirty="0" err="1">
                <a:solidFill>
                  <a:srgbClr val="0D0D0D"/>
                </a:solidFill>
                <a:latin typeface="Söhne"/>
              </a:rPr>
              <a:t>görevler</a:t>
            </a:r>
            <a:r>
              <a:rPr lang="en-US" sz="1600" b="1" dirty="0">
                <a:solidFill>
                  <a:srgbClr val="0D0D0D"/>
                </a:solidFill>
                <a:latin typeface="Söhne"/>
              </a:rPr>
              <a:t> </a:t>
            </a:r>
            <a:r>
              <a:rPr lang="en-US" sz="1600" b="1" dirty="0" err="1">
                <a:solidFill>
                  <a:srgbClr val="0D0D0D"/>
                </a:solidFill>
                <a:latin typeface="Söhne"/>
              </a:rPr>
              <a:t>yazabilirsiniz</a:t>
            </a:r>
            <a:endParaRPr lang="en-US" sz="1600" b="1" dirty="0">
              <a:solidFill>
                <a:srgbClr val="0D0D0D"/>
              </a:solidFill>
              <a:latin typeface="Söhne"/>
            </a:endParaRPr>
          </a:p>
          <a:p>
            <a:pPr lvl="0"/>
            <a:r>
              <a:rPr lang="en-US" sz="1600" b="1" dirty="0">
                <a:solidFill>
                  <a:srgbClr val="0D0D0D"/>
                </a:solidFill>
                <a:latin typeface="Söhne"/>
              </a:rPr>
              <a:t>        </a:t>
            </a:r>
            <a:r>
              <a:rPr lang="en-US" sz="1600" b="1" dirty="0" err="1">
                <a:solidFill>
                  <a:srgbClr val="0D0D0D"/>
                </a:solidFill>
                <a:latin typeface="Söhne"/>
              </a:rPr>
              <a:t>Aşağıdaki</a:t>
            </a:r>
            <a:r>
              <a:rPr lang="en-US" sz="1600" b="1" dirty="0">
                <a:solidFill>
                  <a:srgbClr val="0D0D0D"/>
                </a:solidFill>
                <a:latin typeface="Söhne"/>
              </a:rPr>
              <a:t> </a:t>
            </a:r>
            <a:r>
              <a:rPr lang="en-US" sz="1600" b="1" dirty="0" err="1">
                <a:solidFill>
                  <a:srgbClr val="0D0D0D"/>
                </a:solidFill>
                <a:latin typeface="Söhne"/>
              </a:rPr>
              <a:t>ekolojik</a:t>
            </a:r>
            <a:r>
              <a:rPr lang="en-US" sz="1600" b="1" dirty="0">
                <a:solidFill>
                  <a:srgbClr val="0D0D0D"/>
                </a:solidFill>
                <a:latin typeface="Söhne"/>
              </a:rPr>
              <a:t> </a:t>
            </a:r>
            <a:r>
              <a:rPr lang="en-US" sz="1600" b="1" dirty="0" err="1">
                <a:solidFill>
                  <a:srgbClr val="0D0D0D"/>
                </a:solidFill>
                <a:latin typeface="Söhne"/>
              </a:rPr>
              <a:t>organizasyon</a:t>
            </a:r>
            <a:r>
              <a:rPr lang="en-US" sz="1600" b="1" dirty="0">
                <a:solidFill>
                  <a:srgbClr val="0D0D0D"/>
                </a:solidFill>
                <a:latin typeface="Söhne"/>
              </a:rPr>
              <a:t> </a:t>
            </a:r>
            <a:r>
              <a:rPr lang="en-US" sz="1600" b="1" dirty="0" err="1">
                <a:solidFill>
                  <a:srgbClr val="0D0D0D"/>
                </a:solidFill>
                <a:latin typeface="Söhne"/>
              </a:rPr>
              <a:t>düzeylerini</a:t>
            </a:r>
            <a:r>
              <a:rPr lang="en-US" sz="1600" b="1" dirty="0">
                <a:solidFill>
                  <a:srgbClr val="0D0D0D"/>
                </a:solidFill>
                <a:latin typeface="Söhne"/>
              </a:rPr>
              <a:t> </a:t>
            </a:r>
            <a:r>
              <a:rPr lang="en-US" sz="1600" b="1" dirty="0" err="1">
                <a:solidFill>
                  <a:srgbClr val="0D0D0D"/>
                </a:solidFill>
                <a:latin typeface="Söhne"/>
              </a:rPr>
              <a:t>açıklamalarıyla</a:t>
            </a:r>
            <a:r>
              <a:rPr lang="en-US" sz="1600" b="1" dirty="0">
                <a:solidFill>
                  <a:srgbClr val="0D0D0D"/>
                </a:solidFill>
                <a:latin typeface="Söhne"/>
              </a:rPr>
              <a:t> </a:t>
            </a:r>
            <a:r>
              <a:rPr lang="en-US" sz="1600" b="1" dirty="0" err="1">
                <a:solidFill>
                  <a:srgbClr val="0D0D0D"/>
                </a:solidFill>
                <a:latin typeface="Söhne"/>
              </a:rPr>
              <a:t>eşleştirin</a:t>
            </a:r>
            <a:r>
              <a:rPr lang="en-US" sz="1600" b="1" dirty="0">
                <a:solidFill>
                  <a:srgbClr val="0D0D0D"/>
                </a:solidFill>
                <a:latin typeface="Söhne"/>
              </a:rPr>
              <a:t>.</a:t>
            </a:r>
          </a:p>
          <a:p>
            <a:pPr lvl="0"/>
            <a:r>
              <a:rPr lang="en-US" sz="1600" b="1" dirty="0">
                <a:solidFill>
                  <a:srgbClr val="0D0D0D"/>
                </a:solidFill>
                <a:latin typeface="Söhne"/>
              </a:rPr>
              <a:t>   </a:t>
            </a:r>
            <a:r>
              <a:rPr lang="en-US" sz="1600" b="1" dirty="0" err="1">
                <a:solidFill>
                  <a:srgbClr val="0D0D0D"/>
                </a:solidFill>
                <a:latin typeface="Söhne"/>
              </a:rPr>
              <a:t>Talimatlar</a:t>
            </a:r>
            <a:r>
              <a:rPr lang="en-US" sz="1600" b="1" dirty="0">
                <a:solidFill>
                  <a:srgbClr val="0D0D0D"/>
                </a:solidFill>
                <a:latin typeface="Söhne"/>
              </a:rPr>
              <a:t>: </a:t>
            </a:r>
            <a:r>
              <a:rPr lang="en-US" sz="1600" b="1" dirty="0" err="1">
                <a:solidFill>
                  <a:srgbClr val="0D0D0D"/>
                </a:solidFill>
                <a:latin typeface="Söhne"/>
              </a:rPr>
              <a:t>Sağ</a:t>
            </a:r>
            <a:r>
              <a:rPr lang="en-US" sz="1600" b="1" dirty="0">
                <a:solidFill>
                  <a:srgbClr val="0D0D0D"/>
                </a:solidFill>
                <a:latin typeface="Söhne"/>
              </a:rPr>
              <a:t> </a:t>
            </a:r>
            <a:r>
              <a:rPr lang="en-US" sz="1600" b="1" dirty="0" err="1">
                <a:solidFill>
                  <a:srgbClr val="0D0D0D"/>
                </a:solidFill>
                <a:latin typeface="Söhne"/>
              </a:rPr>
              <a:t>listedeki</a:t>
            </a:r>
            <a:r>
              <a:rPr lang="en-US" sz="1600" b="1" dirty="0">
                <a:solidFill>
                  <a:srgbClr val="0D0D0D"/>
                </a:solidFill>
                <a:latin typeface="Söhne"/>
              </a:rPr>
              <a:t> </a:t>
            </a:r>
            <a:r>
              <a:rPr lang="en-US" sz="1600" b="1" dirty="0" err="1">
                <a:solidFill>
                  <a:srgbClr val="0D0D0D"/>
                </a:solidFill>
                <a:latin typeface="Söhne"/>
              </a:rPr>
              <a:t>uygun</a:t>
            </a:r>
            <a:r>
              <a:rPr lang="en-US" sz="1600" b="1" dirty="0">
                <a:solidFill>
                  <a:srgbClr val="0D0D0D"/>
                </a:solidFill>
                <a:latin typeface="Söhne"/>
              </a:rPr>
              <a:t> </a:t>
            </a:r>
            <a:r>
              <a:rPr lang="en-US" sz="1600" b="1" dirty="0" err="1">
                <a:solidFill>
                  <a:srgbClr val="0D0D0D"/>
                </a:solidFill>
                <a:latin typeface="Söhne"/>
              </a:rPr>
              <a:t>terimleri</a:t>
            </a:r>
            <a:r>
              <a:rPr lang="en-US" sz="1600" b="1" dirty="0">
                <a:solidFill>
                  <a:srgbClr val="0D0D0D"/>
                </a:solidFill>
                <a:latin typeface="Söhne"/>
              </a:rPr>
              <a:t> </a:t>
            </a:r>
            <a:r>
              <a:rPr lang="en-US" sz="1600" b="1" dirty="0" err="1">
                <a:solidFill>
                  <a:srgbClr val="0D0D0D"/>
                </a:solidFill>
                <a:latin typeface="Söhne"/>
              </a:rPr>
              <a:t>verilen</a:t>
            </a:r>
            <a:r>
              <a:rPr lang="en-US" sz="1600" b="1" dirty="0">
                <a:solidFill>
                  <a:srgbClr val="0D0D0D"/>
                </a:solidFill>
                <a:latin typeface="Söhne"/>
              </a:rPr>
              <a:t> </a:t>
            </a:r>
            <a:r>
              <a:rPr lang="en-US" sz="1600" b="1" dirty="0" err="1">
                <a:solidFill>
                  <a:srgbClr val="0D0D0D"/>
                </a:solidFill>
                <a:latin typeface="Söhne"/>
              </a:rPr>
              <a:t>açıklamalarla</a:t>
            </a:r>
            <a:r>
              <a:rPr lang="en-US" sz="1600" b="1" dirty="0">
                <a:solidFill>
                  <a:srgbClr val="0D0D0D"/>
                </a:solidFill>
                <a:latin typeface="Söhne"/>
              </a:rPr>
              <a:t> </a:t>
            </a:r>
            <a:r>
              <a:rPr lang="en-US" sz="1600" b="1" dirty="0" err="1">
                <a:solidFill>
                  <a:srgbClr val="0D0D0D"/>
                </a:solidFill>
                <a:latin typeface="Söhne"/>
              </a:rPr>
              <a:t>eşleştirin</a:t>
            </a:r>
            <a:r>
              <a:rPr lang="en-US" sz="1600" b="1" dirty="0">
                <a:solidFill>
                  <a:srgbClr val="0D0D0D"/>
                </a:solidFill>
                <a:latin typeface="Söhne"/>
              </a:rPr>
              <a:t>.</a:t>
            </a:r>
            <a:endParaRPr lang="en-US" sz="1600" b="0" i="0" dirty="0">
              <a:solidFill>
                <a:srgbClr val="0D0D0D"/>
              </a:solidFill>
              <a:effectLst/>
              <a:latin typeface="Söhne"/>
            </a:endParaRPr>
          </a:p>
        </p:txBody>
      </p:sp>
      <p:sp>
        <p:nvSpPr>
          <p:cNvPr id="4" name="Dikdörtgen 3"/>
          <p:cNvSpPr/>
          <p:nvPr/>
        </p:nvSpPr>
        <p:spPr>
          <a:xfrm flipV="1">
            <a:off x="1097280" y="1005840"/>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23" name="Dikdörtgen 22"/>
          <p:cNvSpPr/>
          <p:nvPr/>
        </p:nvSpPr>
        <p:spPr>
          <a:xfrm flipV="1">
            <a:off x="5995416" y="1167384"/>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ChangeArrowheads="1"/>
          </p:cNvSpPr>
          <p:nvPr/>
        </p:nvSpPr>
        <p:spPr bwMode="auto">
          <a:xfrm>
            <a:off x="1353312" y="1582229"/>
            <a:ext cx="397764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Belirli bir bölgede yaşayan aynı türden bireylerin oluşturduğu grup.</a:t>
            </a:r>
          </a:p>
          <a:p>
            <a:pPr lvl="0" eaLnBrk="0" fontAlgn="base" hangingPunct="0">
              <a:spcBef>
                <a:spcPct val="0"/>
              </a:spcBef>
              <a:spcAft>
                <a:spcPct val="0"/>
              </a:spcAft>
              <a:buClrTx/>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Dünyadaki tüm canlıları kapsayan en büyük ve en kapsayıcı düzey.</a:t>
            </a:r>
          </a:p>
          <a:p>
            <a:pPr lvl="0" eaLnBrk="0" fontAlgn="base" hangingPunct="0">
              <a:spcBef>
                <a:spcPct val="0"/>
              </a:spcBef>
              <a:spcAft>
                <a:spcPct val="0"/>
              </a:spcAft>
              <a:buClrTx/>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Tüm canlı organizmaların (</a:t>
            </a:r>
            <a:r>
              <a:rPr lang="tr-TR" altLang="tr-TR" sz="1600" dirty="0" err="1">
                <a:solidFill>
                  <a:schemeClr val="bg1"/>
                </a:solidFill>
                <a:latin typeface="Arial" panose="020B0604020202020204" pitchFamily="34" charset="0"/>
              </a:rPr>
              <a:t>biyotik</a:t>
            </a:r>
            <a:r>
              <a:rPr lang="tr-TR" altLang="tr-TR" sz="1600" dirty="0">
                <a:solidFill>
                  <a:schemeClr val="bg1"/>
                </a:solidFill>
                <a:latin typeface="Arial" panose="020B0604020202020204" pitchFamily="34" charset="0"/>
              </a:rPr>
              <a:t>) cansız fiziksel çevreyle (</a:t>
            </a:r>
            <a:r>
              <a:rPr lang="tr-TR" altLang="tr-TR" sz="1600" dirty="0" err="1">
                <a:solidFill>
                  <a:schemeClr val="bg1"/>
                </a:solidFill>
                <a:latin typeface="Arial" panose="020B0604020202020204" pitchFamily="34" charset="0"/>
              </a:rPr>
              <a:t>abiyotik</a:t>
            </a:r>
            <a:r>
              <a:rPr lang="tr-TR" altLang="tr-TR" sz="1600" dirty="0">
                <a:solidFill>
                  <a:schemeClr val="bg1"/>
                </a:solidFill>
                <a:latin typeface="Arial" panose="020B0604020202020204" pitchFamily="34" charset="0"/>
              </a:rPr>
              <a:t>) etkileşime girdiği karmaşık bir sistem.</a:t>
            </a:r>
          </a:p>
          <a:p>
            <a:pPr marL="285750" lvl="0" indent="-285750" eaLnBrk="0" fontAlgn="base" hangingPunct="0">
              <a:spcBef>
                <a:spcPct val="0"/>
              </a:spcBef>
              <a:spcAft>
                <a:spcPct val="0"/>
              </a:spcAft>
              <a:buClrTx/>
              <a:buFont typeface="Wingdings" panose="05000000000000000000" pitchFamily="2" charset="2"/>
              <a:buChar char="q"/>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Yakın çevresi ile etkileşime giren tek bir bitki, hayvan veya bakteri.</a:t>
            </a:r>
          </a:p>
          <a:p>
            <a:pPr marL="285750" lvl="0" indent="-285750" eaLnBrk="0" fontAlgn="base" hangingPunct="0">
              <a:spcBef>
                <a:spcPct val="0"/>
              </a:spcBef>
              <a:spcAft>
                <a:spcPct val="0"/>
              </a:spcAft>
              <a:buClrTx/>
              <a:buFont typeface="Wingdings" panose="05000000000000000000" pitchFamily="2" charset="2"/>
              <a:buChar char="q"/>
            </a:pPr>
            <a:endParaRPr lang="tr-TR"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tr-TR" altLang="tr-TR" sz="1600" dirty="0">
                <a:solidFill>
                  <a:schemeClr val="bg1"/>
                </a:solidFill>
                <a:latin typeface="Arial" panose="020B0604020202020204" pitchFamily="34" charset="0"/>
              </a:rPr>
              <a:t>Tanımlanmış bir alanda birbirleriyle etkileşime giren birden fazla popülasyonun koleksiyonu.</a:t>
            </a:r>
            <a:endParaRPr kumimoji="0" lang="tr-TR" altLang="tr-TR" sz="1600" b="0" i="0" u="none" strike="noStrike" cap="none" normalizeH="0" baseline="0" dirty="0" smtClean="0">
              <a:ln>
                <a:noFill/>
              </a:ln>
              <a:solidFill>
                <a:schemeClr val="bg1"/>
              </a:solidFill>
              <a:effectLst/>
              <a:latin typeface="Arial" panose="020B0604020202020204" pitchFamily="34" charset="0"/>
            </a:endParaRPr>
          </a:p>
        </p:txBody>
      </p:sp>
      <p:sp>
        <p:nvSpPr>
          <p:cNvPr id="3" name="Rectangle 2"/>
          <p:cNvSpPr>
            <a:spLocks noChangeArrowheads="1"/>
          </p:cNvSpPr>
          <p:nvPr/>
        </p:nvSpPr>
        <p:spPr bwMode="auto">
          <a:xfrm>
            <a:off x="6519672" y="1615684"/>
            <a:ext cx="319293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ClrTx/>
              <a:buFont typeface="Wingdings" panose="05000000000000000000" pitchFamily="2" charset="2"/>
              <a:buChar char="q"/>
            </a:pPr>
            <a:r>
              <a:rPr lang="tr-TR" altLang="tr-TR" sz="2400" dirty="0">
                <a:solidFill>
                  <a:schemeClr val="bg1"/>
                </a:solidFill>
                <a:latin typeface="Arial" panose="020B0604020202020204" pitchFamily="34" charset="0"/>
              </a:rPr>
              <a:t>Bireysel organizma</a:t>
            </a:r>
          </a:p>
          <a:p>
            <a:pPr lvl="0" eaLnBrk="0" fontAlgn="base" hangingPunct="0">
              <a:spcBef>
                <a:spcPct val="0"/>
              </a:spcBef>
              <a:spcAft>
                <a:spcPct val="0"/>
              </a:spcAft>
              <a:buClrTx/>
            </a:pPr>
            <a:endParaRPr lang="tr-T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tr-TR" altLang="tr-TR" sz="2400" dirty="0">
                <a:solidFill>
                  <a:schemeClr val="bg1"/>
                </a:solidFill>
                <a:latin typeface="Arial" panose="020B0604020202020204" pitchFamily="34" charset="0"/>
              </a:rPr>
              <a:t>Nüfus</a:t>
            </a:r>
          </a:p>
          <a:p>
            <a:pPr marL="342900" lvl="0" indent="-342900" eaLnBrk="0" fontAlgn="base" hangingPunct="0">
              <a:spcBef>
                <a:spcPct val="0"/>
              </a:spcBef>
              <a:spcAft>
                <a:spcPct val="0"/>
              </a:spcAft>
              <a:buClrTx/>
              <a:buFont typeface="Wingdings" panose="05000000000000000000" pitchFamily="2" charset="2"/>
              <a:buChar char="q"/>
            </a:pPr>
            <a:endParaRPr lang="tr-T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tr-TR" altLang="tr-TR" sz="2400" dirty="0">
                <a:solidFill>
                  <a:schemeClr val="bg1"/>
                </a:solidFill>
                <a:latin typeface="Arial" panose="020B0604020202020204" pitchFamily="34" charset="0"/>
              </a:rPr>
              <a:t>Toplum</a:t>
            </a:r>
          </a:p>
          <a:p>
            <a:pPr marL="342900" lvl="0" indent="-342900" eaLnBrk="0" fontAlgn="base" hangingPunct="0">
              <a:spcBef>
                <a:spcPct val="0"/>
              </a:spcBef>
              <a:spcAft>
                <a:spcPct val="0"/>
              </a:spcAft>
              <a:buClrTx/>
              <a:buFont typeface="Wingdings" panose="05000000000000000000" pitchFamily="2" charset="2"/>
              <a:buChar char="q"/>
            </a:pPr>
            <a:endParaRPr lang="tr-T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tr-TR" altLang="tr-TR" sz="2400" dirty="0">
                <a:solidFill>
                  <a:schemeClr val="bg1"/>
                </a:solidFill>
                <a:latin typeface="Arial" panose="020B0604020202020204" pitchFamily="34" charset="0"/>
              </a:rPr>
              <a:t>Ekosistem</a:t>
            </a:r>
          </a:p>
          <a:p>
            <a:pPr marL="342900" lvl="0" indent="-342900" eaLnBrk="0" fontAlgn="base" hangingPunct="0">
              <a:spcBef>
                <a:spcPct val="0"/>
              </a:spcBef>
              <a:spcAft>
                <a:spcPct val="0"/>
              </a:spcAft>
              <a:buClrTx/>
              <a:buFont typeface="Wingdings" panose="05000000000000000000" pitchFamily="2" charset="2"/>
              <a:buChar char="q"/>
            </a:pPr>
            <a:endParaRPr lang="tr-T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tr-TR" altLang="tr-TR" sz="2400" dirty="0">
                <a:solidFill>
                  <a:schemeClr val="bg1"/>
                </a:solidFill>
                <a:latin typeface="Arial" panose="020B0604020202020204" pitchFamily="34" charset="0"/>
              </a:rPr>
              <a:t>Biyosfer</a:t>
            </a:r>
            <a:endParaRPr kumimoji="0" lang="tr-TR" altLang="tr-TR" sz="24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2688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483762" y="100584"/>
            <a:ext cx="7892065" cy="630936"/>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tr-TR" sz="2800" dirty="0">
                <a:solidFill>
                  <a:srgbClr val="2A4F1C"/>
                </a:solidFill>
              </a:rPr>
              <a:t>Referanslar ve Bağlantılar</a:t>
            </a:r>
            <a:endParaRPr lang="tr-TR" sz="2800" noProof="0"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492431" y="662884"/>
            <a:ext cx="11809297" cy="5850151"/>
          </a:xfrm>
          <a:prstGeom prst="rect">
            <a:avLst/>
          </a:prstGeom>
          <a:noFill/>
          <a:ln>
            <a:noFill/>
          </a:ln>
        </p:spPr>
        <p:txBody>
          <a:bodyPr spcFirstLastPara="1" wrap="square" lIns="91425" tIns="45700" rIns="91425" bIns="45700" anchor="t" anchorCtr="0">
            <a:spAutoFit/>
          </a:bodyPr>
          <a:lstStyle/>
          <a:p>
            <a:r>
              <a:rPr lang="en-GB" sz="800" dirty="0"/>
              <a:t>Barrett, G. W. (2001). Introduction to environmental science (3rd ed.). Brooks/Cole.</a:t>
            </a:r>
            <a:endParaRPr lang="tr-TR" sz="800" dirty="0"/>
          </a:p>
          <a:p>
            <a:r>
              <a:rPr lang="en-GB" sz="800" dirty="0"/>
              <a:t> </a:t>
            </a:r>
            <a:endParaRPr lang="tr-TR" sz="800" dirty="0"/>
          </a:p>
          <a:p>
            <a:r>
              <a:rPr lang="en-GB" sz="800" dirty="0" err="1"/>
              <a:t>Begon</a:t>
            </a:r>
            <a:r>
              <a:rPr lang="en-GB" sz="800" dirty="0"/>
              <a:t>, M., Townsend, C. R., &amp; Harper, J. L. (2018). Essentials of ecology (5th ed.). Wiley Global Education.</a:t>
            </a:r>
            <a:endParaRPr lang="tr-TR" sz="800" dirty="0"/>
          </a:p>
          <a:p>
            <a:r>
              <a:rPr lang="en-GB" sz="800" dirty="0"/>
              <a:t> </a:t>
            </a:r>
            <a:endParaRPr lang="tr-TR" sz="800" dirty="0"/>
          </a:p>
          <a:p>
            <a:r>
              <a:rPr lang="en-GB" sz="800" dirty="0" err="1"/>
              <a:t>Boussard</a:t>
            </a:r>
            <a:r>
              <a:rPr lang="en-GB" sz="800" dirty="0"/>
              <a:t>, J. M., &amp; </a:t>
            </a:r>
            <a:r>
              <a:rPr lang="en-GB" sz="800" dirty="0" err="1"/>
              <a:t>Gattin</a:t>
            </a:r>
            <a:r>
              <a:rPr lang="en-GB" sz="800" dirty="0"/>
              <a:t>, M. T. (2014). Innovative depollution techniques for wastewater treatment. IWA Publishing.</a:t>
            </a:r>
            <a:endParaRPr lang="tr-TR" sz="800" dirty="0"/>
          </a:p>
          <a:p>
            <a:r>
              <a:rPr lang="en-GB" sz="800" dirty="0"/>
              <a:t> </a:t>
            </a:r>
            <a:endParaRPr lang="tr-TR" sz="800" dirty="0"/>
          </a:p>
          <a:p>
            <a:r>
              <a:rPr lang="en-GB" sz="800" dirty="0"/>
              <a:t>Daily, G. C. (1997). Nature's services: Societal dependence on natural ecosystems. Island Press.</a:t>
            </a:r>
            <a:endParaRPr lang="tr-TR" sz="800" dirty="0"/>
          </a:p>
          <a:p>
            <a:r>
              <a:rPr lang="en-GB" sz="800" dirty="0" err="1"/>
              <a:t>Fahrig</a:t>
            </a:r>
            <a:r>
              <a:rPr lang="en-GB" sz="800" dirty="0"/>
              <a:t>, L. (2017). Ecological consequences of habitat fragmentation. Science, 355(6327), eaar2169.</a:t>
            </a:r>
            <a:endParaRPr lang="tr-TR" sz="800" dirty="0"/>
          </a:p>
          <a:p>
            <a:r>
              <a:rPr lang="en-GB" sz="800" dirty="0"/>
              <a:t> </a:t>
            </a:r>
            <a:endParaRPr lang="tr-TR" sz="800" dirty="0"/>
          </a:p>
          <a:p>
            <a:r>
              <a:rPr lang="en-GB" sz="800" dirty="0"/>
              <a:t>Frank, D. A., &amp; </a:t>
            </a:r>
            <a:r>
              <a:rPr lang="en-GB" sz="800" dirty="0" err="1"/>
              <a:t>Wiegand</a:t>
            </a:r>
            <a:r>
              <a:rPr lang="en-GB" sz="800" dirty="0"/>
              <a:t>, T. (2006). Using spatial models to test ecological theories on grazing systems. Journal of Applied Ecology, 43(4), 675-685.</a:t>
            </a:r>
            <a:endParaRPr lang="tr-TR" sz="800" dirty="0"/>
          </a:p>
          <a:p>
            <a:r>
              <a:rPr lang="en-GB" sz="800" dirty="0"/>
              <a:t> </a:t>
            </a:r>
            <a:endParaRPr lang="tr-TR" sz="800" dirty="0"/>
          </a:p>
          <a:p>
            <a:r>
              <a:rPr lang="en-GB" sz="800" dirty="0"/>
              <a:t>Galli, D. R., Logan, J. A., &amp; Baxter, N. J. (2015). A </a:t>
            </a:r>
            <a:r>
              <a:rPr lang="en-GB" sz="800" dirty="0" err="1"/>
              <a:t>modeling</a:t>
            </a:r>
            <a:r>
              <a:rPr lang="en-GB" sz="800" dirty="0"/>
              <a:t> framework for deep-sea ecosystems. Frontiers in Marine Science, 2, 102.</a:t>
            </a:r>
            <a:endParaRPr lang="tr-TR" sz="800" dirty="0"/>
          </a:p>
          <a:p>
            <a:r>
              <a:rPr lang="en-GB" sz="800" dirty="0"/>
              <a:t> </a:t>
            </a:r>
            <a:endParaRPr lang="tr-TR" sz="800" dirty="0"/>
          </a:p>
          <a:p>
            <a:r>
              <a:rPr lang="en-GB" sz="800" dirty="0"/>
              <a:t>Hungerford, H. R., &amp; Volk, T. L. (1990). Preparing for the adventure: Tackling environmental problems. Temple University Press.</a:t>
            </a:r>
            <a:endParaRPr lang="tr-TR" sz="800" dirty="0"/>
          </a:p>
          <a:p>
            <a:r>
              <a:rPr lang="en-GB" sz="800" dirty="0"/>
              <a:t> </a:t>
            </a:r>
            <a:endParaRPr lang="tr-TR" sz="800" dirty="0"/>
          </a:p>
          <a:p>
            <a:r>
              <a:rPr lang="en-GB" sz="800" dirty="0" err="1"/>
              <a:t>Jin</a:t>
            </a:r>
            <a:r>
              <a:rPr lang="en-GB" sz="800" dirty="0"/>
              <a:t>, M., Zhang, T., Tang, W., Li, X., &amp; </a:t>
            </a:r>
            <a:r>
              <a:rPr lang="en-GB" sz="800" dirty="0" err="1"/>
              <a:t>Clausi</a:t>
            </a:r>
            <a:r>
              <a:rPr lang="en-GB" sz="800" dirty="0"/>
              <a:t>, D. A. (2018). A comprehensive global ice-ocean model for the Arctic and Antarctic. Journal of Climate, 31(14), 5621-5642.</a:t>
            </a:r>
            <a:endParaRPr lang="tr-TR" sz="800" dirty="0"/>
          </a:p>
          <a:p>
            <a:r>
              <a:rPr lang="en-GB" sz="800" dirty="0"/>
              <a:t> </a:t>
            </a:r>
            <a:endParaRPr lang="tr-TR" sz="800" dirty="0"/>
          </a:p>
          <a:p>
            <a:r>
              <a:rPr lang="en-GB" sz="800" dirty="0" err="1"/>
              <a:t>Körner</a:t>
            </a:r>
            <a:r>
              <a:rPr lang="en-GB" sz="800" dirty="0"/>
              <a:t>, C. (2003). Alpine plant life: Functional plant ecology of high mountain ecosystems. Springer Science &amp; Business Media.</a:t>
            </a:r>
            <a:endParaRPr lang="tr-TR" sz="800" dirty="0"/>
          </a:p>
          <a:p>
            <a:r>
              <a:rPr lang="en-GB" sz="800" dirty="0"/>
              <a:t> </a:t>
            </a:r>
            <a:endParaRPr lang="tr-TR" sz="800" dirty="0"/>
          </a:p>
          <a:p>
            <a:r>
              <a:rPr lang="en-GB" sz="800" dirty="0"/>
              <a:t>Merriam-Webster. (2020). Ecology. In Merriam-Webster Collegiate Dictionary (11th ed.). </a:t>
            </a:r>
            <a:r>
              <a:rPr lang="en-GB" sz="800" u="sng" dirty="0">
                <a:hlinkClick r:id="rId3"/>
              </a:rPr>
              <a:t>https://shop.merriam-webster.com/products/merriam-websters-collegiate-dictionary-eleventh-edition</a:t>
            </a:r>
            <a:endParaRPr lang="tr-TR" sz="800" dirty="0"/>
          </a:p>
          <a:p>
            <a:r>
              <a:rPr lang="en-GB" sz="800" dirty="0"/>
              <a:t> </a:t>
            </a:r>
            <a:endParaRPr lang="tr-TR" sz="800" dirty="0"/>
          </a:p>
          <a:p>
            <a:r>
              <a:rPr lang="en-GB" sz="800" dirty="0"/>
              <a:t>Miller, G. T. (2009). Living in the environment: Principles, connections, and solutions (15th ed.). Brooks/Cole.</a:t>
            </a:r>
            <a:endParaRPr lang="tr-TR" sz="800" dirty="0"/>
          </a:p>
          <a:p>
            <a:r>
              <a:rPr lang="en-GB" sz="800" dirty="0"/>
              <a:t> </a:t>
            </a:r>
            <a:endParaRPr lang="tr-TR" sz="800" dirty="0"/>
          </a:p>
          <a:p>
            <a:r>
              <a:rPr lang="en-GB" sz="800" dirty="0"/>
              <a:t>Ni, B. J., </a:t>
            </a:r>
            <a:r>
              <a:rPr lang="en-GB" sz="800" dirty="0" err="1"/>
              <a:t>Bao</a:t>
            </a:r>
            <a:r>
              <a:rPr lang="en-GB" sz="800" dirty="0"/>
              <a:t>, Y. H., </a:t>
            </a:r>
            <a:r>
              <a:rPr lang="en-GB" sz="800" dirty="0" err="1"/>
              <a:t>Xie</a:t>
            </a:r>
            <a:r>
              <a:rPr lang="en-GB" sz="800" dirty="0"/>
              <a:t>, Y. H., &amp; Yu, H. Q. (2018). A review on recent advances in domestic wastewater treatment. Water Research, 142, 100-112.</a:t>
            </a:r>
            <a:endParaRPr lang="tr-TR" sz="800" dirty="0"/>
          </a:p>
          <a:p>
            <a:r>
              <a:rPr lang="en-GB" sz="800" dirty="0" err="1"/>
              <a:t>Odum</a:t>
            </a:r>
            <a:r>
              <a:rPr lang="en-GB" sz="800" dirty="0"/>
              <a:t>, E. P., &amp; </a:t>
            </a:r>
            <a:r>
              <a:rPr lang="en-GB" sz="800" dirty="0" err="1"/>
              <a:t>Odum</a:t>
            </a:r>
            <a:r>
              <a:rPr lang="en-GB" sz="800" dirty="0"/>
              <a:t>, H. T. (2000). A new ecology: Systems approach to our global environment (2nd ed.). </a:t>
            </a:r>
            <a:r>
              <a:rPr lang="en-GB" sz="800" dirty="0" err="1"/>
              <a:t>Sinauer</a:t>
            </a:r>
            <a:r>
              <a:rPr lang="en-GB" sz="800" dirty="0"/>
              <a:t> Associates.</a:t>
            </a:r>
            <a:endParaRPr lang="tr-TR" sz="800" dirty="0"/>
          </a:p>
          <a:p>
            <a:r>
              <a:rPr lang="en-GB" sz="800" dirty="0"/>
              <a:t> </a:t>
            </a:r>
            <a:endParaRPr lang="tr-TR" sz="800" dirty="0"/>
          </a:p>
          <a:p>
            <a:r>
              <a:rPr lang="en-GB" sz="800" dirty="0"/>
              <a:t>Parmesan, C., &amp; </a:t>
            </a:r>
            <a:r>
              <a:rPr lang="en-GB" sz="800" dirty="0" err="1"/>
              <a:t>Yohe</a:t>
            </a:r>
            <a:r>
              <a:rPr lang="en-GB" sz="800" dirty="0"/>
              <a:t>, G. (2003). A globally coherent fingerprint of climate change impacts across natural systems. Nature, 421(6918), 37-42.</a:t>
            </a:r>
            <a:endParaRPr lang="tr-TR" sz="800" dirty="0"/>
          </a:p>
          <a:p>
            <a:r>
              <a:rPr lang="en-GB" sz="800" dirty="0"/>
              <a:t> </a:t>
            </a:r>
            <a:endParaRPr lang="tr-TR" sz="800" dirty="0"/>
          </a:p>
          <a:p>
            <a:r>
              <a:rPr lang="en-GB" sz="800" dirty="0" err="1"/>
              <a:t>Pausas</a:t>
            </a:r>
            <a:r>
              <a:rPr lang="en-GB" sz="800" dirty="0"/>
              <a:t>, J. G., &amp; Paula, S. (2018). Fire and climate change. New </a:t>
            </a:r>
            <a:r>
              <a:rPr lang="en-GB" sz="800" dirty="0" err="1"/>
              <a:t>Phytologist</a:t>
            </a:r>
            <a:r>
              <a:rPr lang="en-GB" sz="800" dirty="0"/>
              <a:t>, 217(1), 40-50.</a:t>
            </a:r>
            <a:endParaRPr lang="tr-TR" sz="800" dirty="0"/>
          </a:p>
          <a:p>
            <a:r>
              <a:rPr lang="en-GB" sz="800" dirty="0"/>
              <a:t>Price, M. F. (2019). Introduction to geomorphology (9th ed.). Prentice Hall.</a:t>
            </a:r>
            <a:endParaRPr lang="tr-TR" sz="800" dirty="0"/>
          </a:p>
          <a:p>
            <a:r>
              <a:rPr lang="en-GB" sz="800" dirty="0"/>
              <a:t> </a:t>
            </a:r>
            <a:endParaRPr lang="tr-TR" sz="800" dirty="0"/>
          </a:p>
          <a:p>
            <a:r>
              <a:rPr lang="en-GB" sz="800" dirty="0"/>
              <a:t>Rose, K. A., &amp; Allen, J. I. (2007). Ecological </a:t>
            </a:r>
            <a:r>
              <a:rPr lang="en-GB" sz="800" dirty="0" err="1"/>
              <a:t>modeling</a:t>
            </a:r>
            <a:r>
              <a:rPr lang="en-GB" sz="800" dirty="0"/>
              <a:t> for aquatic ecosystems: Optimizing management strategies. Academic Press.</a:t>
            </a:r>
            <a:endParaRPr lang="tr-TR" sz="800" dirty="0"/>
          </a:p>
          <a:p>
            <a:r>
              <a:rPr lang="en-GB" sz="800" dirty="0"/>
              <a:t> </a:t>
            </a:r>
            <a:endParaRPr lang="tr-TR" sz="800" dirty="0"/>
          </a:p>
          <a:p>
            <a:r>
              <a:rPr lang="en-GB" sz="800" dirty="0" err="1"/>
              <a:t>Salavati</a:t>
            </a:r>
            <a:r>
              <a:rPr lang="en-GB" sz="800" dirty="0"/>
              <a:t>, F., </a:t>
            </a:r>
            <a:r>
              <a:rPr lang="en-GB" sz="800" dirty="0" err="1"/>
              <a:t>Haghiabi</a:t>
            </a:r>
            <a:r>
              <a:rPr lang="en-GB" sz="800" dirty="0"/>
              <a:t>, H., &amp; Jabbari, E. (2017). Development and application of an ecological model for the </a:t>
            </a:r>
            <a:r>
              <a:rPr lang="en-GB" sz="800" dirty="0" err="1"/>
              <a:t>Anzali</a:t>
            </a:r>
            <a:r>
              <a:rPr lang="en-GB" sz="800" dirty="0"/>
              <a:t> Lagoon, Iran. Journal of Environmental Biology, 38(4/5), 881-889.</a:t>
            </a:r>
            <a:endParaRPr lang="tr-TR" sz="800" dirty="0"/>
          </a:p>
          <a:p>
            <a:r>
              <a:rPr lang="en-GB" sz="800" dirty="0"/>
              <a:t> </a:t>
            </a:r>
            <a:endParaRPr lang="tr-TR" sz="800" dirty="0"/>
          </a:p>
          <a:p>
            <a:r>
              <a:rPr lang="en-GB" sz="800" dirty="0"/>
              <a:t>Smith, V. H. (2012). Nutrient pollution and its consequences in marine ecosystems. </a:t>
            </a:r>
            <a:r>
              <a:rPr lang="en-GB" sz="800" dirty="0" err="1"/>
              <a:t>Ambio</a:t>
            </a:r>
            <a:r>
              <a:rPr lang="en-GB" sz="800" dirty="0"/>
              <a:t>, 41(6), 835-847.</a:t>
            </a:r>
            <a:endParaRPr lang="tr-TR" sz="800" dirty="0"/>
          </a:p>
          <a:p>
            <a:r>
              <a:rPr lang="en-GB" sz="800" dirty="0"/>
              <a:t>Sterling, S. (2004). Science education for sustainability: Reinventing the wheel. </a:t>
            </a:r>
            <a:r>
              <a:rPr lang="en-GB" sz="800" dirty="0" err="1"/>
              <a:t>Earthscan</a:t>
            </a:r>
            <a:r>
              <a:rPr lang="en-GB" sz="800" dirty="0"/>
              <a:t>.</a:t>
            </a:r>
            <a:endParaRPr lang="tr-TR" sz="800" dirty="0"/>
          </a:p>
          <a:p>
            <a:r>
              <a:rPr lang="en-GB" sz="800" dirty="0"/>
              <a:t> </a:t>
            </a:r>
            <a:endParaRPr lang="tr-TR" sz="800" dirty="0"/>
          </a:p>
          <a:p>
            <a:r>
              <a:rPr lang="en-GB" sz="800" dirty="0"/>
              <a:t>Tilbury, D. (2011). Developing critical thinking skills in environmental education. International Journal of Environmental &amp; Sustainability Education, 5(1), 22-43.</a:t>
            </a:r>
            <a:endParaRPr lang="tr-TR" sz="800" dirty="0"/>
          </a:p>
          <a:p>
            <a:r>
              <a:rPr lang="en-GB" sz="800" dirty="0"/>
              <a:t> </a:t>
            </a:r>
            <a:endParaRPr lang="tr-TR" sz="800" dirty="0"/>
          </a:p>
          <a:p>
            <a:r>
              <a:rPr lang="en-GB" sz="800" dirty="0"/>
              <a:t>Vila, M., </a:t>
            </a:r>
            <a:r>
              <a:rPr lang="en-GB" sz="800" dirty="0" err="1"/>
              <a:t>Sagnoud</a:t>
            </a:r>
            <a:r>
              <a:rPr lang="en-GB" sz="800" dirty="0"/>
              <a:t>, F., </a:t>
            </a:r>
            <a:r>
              <a:rPr lang="en-GB" sz="800" dirty="0" err="1"/>
              <a:t>Stefanini</a:t>
            </a:r>
            <a:r>
              <a:rPr lang="en-GB" sz="800" dirty="0"/>
              <a:t>, I., </a:t>
            </a:r>
            <a:r>
              <a:rPr lang="en-GB" sz="800" dirty="0" err="1"/>
              <a:t>Fortino</a:t>
            </a:r>
            <a:r>
              <a:rPr lang="en-GB" sz="800" dirty="0"/>
              <a:t>, L., &amp; </a:t>
            </a:r>
            <a:r>
              <a:rPr lang="en-GB" sz="800" dirty="0" err="1"/>
              <a:t>Mandrioli</a:t>
            </a:r>
            <a:r>
              <a:rPr lang="en-GB" sz="800" dirty="0"/>
              <a:t>, P. (2000). Establishment of the American grey squirrel (</a:t>
            </a:r>
            <a:r>
              <a:rPr lang="en-GB" sz="800" dirty="0" err="1"/>
              <a:t>Sciurus</a:t>
            </a:r>
            <a:r>
              <a:rPr lang="en-GB" sz="800" dirty="0"/>
              <a:t> </a:t>
            </a:r>
            <a:r>
              <a:rPr lang="en-GB" sz="800" dirty="0" err="1"/>
              <a:t>carolinensis</a:t>
            </a:r>
            <a:r>
              <a:rPr lang="en-GB" sz="800" dirty="0"/>
              <a:t>) in Italy and its potential impact on native fauna. Journal of Zoology, 250(3), 285-294.</a:t>
            </a:r>
            <a:endParaRPr lang="tr-TR" sz="800" dirty="0"/>
          </a:p>
          <a:p>
            <a:r>
              <a:rPr lang="en-GB" sz="800" dirty="0"/>
              <a:t> </a:t>
            </a:r>
            <a:endParaRPr lang="tr-TR" sz="800" dirty="0"/>
          </a:p>
          <a:p>
            <a:r>
              <a:rPr lang="en-GB" sz="800" dirty="0"/>
              <a:t>Worm, B., </a:t>
            </a:r>
            <a:r>
              <a:rPr lang="en-GB" sz="800" dirty="0" err="1"/>
              <a:t>Barbier</a:t>
            </a:r>
            <a:r>
              <a:rPr lang="en-GB" sz="800" dirty="0"/>
              <a:t>, E. B., Beaumont, N., Duffy, J. E., </a:t>
            </a:r>
            <a:r>
              <a:rPr lang="en-GB" sz="800" dirty="0" err="1"/>
              <a:t>Folke</a:t>
            </a:r>
            <a:r>
              <a:rPr lang="en-GB" sz="800" dirty="0"/>
              <a:t>, C., Halpern, B. S., … &amp; Watson, R. (2006). Impacts of biodiversity loss on ocean ecosystem services. Science, 314(5800), 787-790.</a:t>
            </a:r>
            <a:endParaRPr lang="tr-TR" sz="800" dirty="0"/>
          </a:p>
          <a:p>
            <a:r>
              <a:rPr lang="en-GB" sz="800" dirty="0"/>
              <a:t> </a:t>
            </a:r>
            <a:endParaRPr lang="tr-TR" sz="800" dirty="0"/>
          </a:p>
          <a:p>
            <a:r>
              <a:rPr lang="en-GB" sz="800" dirty="0"/>
              <a:t>Zeng, X., Xia, X., Tang, Z., &amp; Gong, W. (2013). A review of terrestrial ecosystem model development in China. Journal of Environmental Management, 127, </a:t>
            </a:r>
            <a:r>
              <a:rPr lang="en-GB" sz="800" dirty="0" smtClean="0"/>
              <a:t>S1-S16.</a:t>
            </a:r>
            <a:endParaRPr lang="en-GB" sz="700" dirty="0">
              <a:solidFill>
                <a:schemeClr val="tx1"/>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1658659"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TR" sz="3200" b="1" i="0" u="none" strike="noStrike" cap="none" dirty="0" smtClean="0">
                <a:solidFill>
                  <a:srgbClr val="05234E"/>
                </a:solidFill>
                <a:latin typeface="Calibri"/>
                <a:ea typeface="Calibri"/>
                <a:cs typeface="Calibri"/>
                <a:sym typeface="Calibri"/>
              </a:rPr>
              <a:t>İLETİŞİM</a:t>
            </a:r>
            <a:endParaRPr sz="3200" b="1" i="0" u="none" strike="noStrike" cap="none" dirty="0">
              <a:solidFill>
                <a:srgbClr val="05234E"/>
              </a:solidFill>
              <a:latin typeface="Calibri"/>
              <a:ea typeface="Calibri"/>
              <a:cs typeface="Calibri"/>
              <a:sym typeface="Calibri"/>
            </a:endParaRPr>
          </a:p>
        </p:txBody>
      </p:sp>
      <p:sp>
        <p:nvSpPr>
          <p:cNvPr id="8" name="Dikdörtgen 7"/>
          <p:cNvSpPr/>
          <p:nvPr/>
        </p:nvSpPr>
        <p:spPr>
          <a:xfrm>
            <a:off x="896422"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NGO</a:t>
            </a:r>
          </a:p>
          <a:p>
            <a:pPr lvl="0">
              <a:buSzPts val="1600"/>
            </a:pPr>
            <a:endParaRPr lang="tr-TR" b="1" dirty="0">
              <a:solidFill>
                <a:schemeClr val="dk1"/>
              </a:solidFill>
              <a:latin typeface="Calibri"/>
              <a:ea typeface="Calibri"/>
              <a:cs typeface="Calibri"/>
              <a:sym typeface="Calibri"/>
            </a:endParaRPr>
          </a:p>
          <a:p>
            <a:r>
              <a:rPr lang="tr-TR" dirty="0"/>
              <a:t>Tol Köyü Kilise deresi Mezitli / </a:t>
            </a:r>
            <a:r>
              <a:rPr lang="tr-TR" dirty="0" smtClean="0"/>
              <a:t>MERSİN</a:t>
            </a:r>
            <a:endParaRPr lang="tr-TR" dirty="0"/>
          </a:p>
          <a:p>
            <a:endParaRPr lang="tr-TR" b="1" dirty="0" smtClean="0"/>
          </a:p>
          <a:p>
            <a:endParaRPr lang="tr-TR" b="1" dirty="0"/>
          </a:p>
          <a:p>
            <a:r>
              <a:rPr lang="tr-TR" b="1" dirty="0" smtClean="0"/>
              <a:t>+</a:t>
            </a:r>
            <a:r>
              <a:rPr lang="tr-TR" b="1" dirty="0"/>
              <a:t>90 538 731 91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33387" y="4779328"/>
            <a:ext cx="1547813" cy="868997"/>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tr-TR" sz="4800" noProof="0" dirty="0" smtClean="0"/>
              <a:t>HAYDİ </a:t>
            </a:r>
            <a:r>
              <a:rPr lang="tr-TR" sz="4800" noProof="0" dirty="0" smtClean="0"/>
              <a:t>BAŞLAYALIM!</a:t>
            </a:r>
            <a:endParaRPr lang="tr-TR" sz="4800" noProof="0" dirty="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extLst>
      <p:ext uri="{BB962C8B-B14F-4D97-AF65-F5344CB8AC3E}">
        <p14:creationId xmlns:p14="http://schemas.microsoft.com/office/powerpoint/2010/main" val="332536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noProof="0" dirty="0" smtClean="0">
                <a:solidFill>
                  <a:srgbClr val="3F762A"/>
                </a:solidFill>
              </a:rPr>
              <a:t>GİRİŞ</a:t>
            </a:r>
            <a:endParaRPr lang="tr-TR" b="1" noProof="0"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307736"/>
          </a:xfrm>
          <a:prstGeom prst="rect">
            <a:avLst/>
          </a:prstGeom>
          <a:noFill/>
          <a:ln>
            <a:noFill/>
          </a:ln>
        </p:spPr>
        <p:txBody>
          <a:bodyPr spcFirstLastPara="1" wrap="square" lIns="91425" tIns="45700" rIns="91425" bIns="45700" anchor="t" anchorCtr="0">
            <a:spAutoFit/>
          </a:bodyPr>
          <a:lstStyle/>
          <a:p>
            <a:pPr marL="480060"/>
            <a:r>
              <a:rPr lang="en-US" b="1" dirty="0" err="1">
                <a:solidFill>
                  <a:srgbClr val="002060"/>
                </a:solidFill>
                <a:effectLst>
                  <a:outerShdw blurRad="38100" dist="25400" dir="5400000" algn="ctr">
                    <a:srgbClr val="6E747A">
                      <a:alpha val="43000"/>
                    </a:srgbClr>
                  </a:outerShdw>
                </a:effectLst>
                <a:latin typeface="Calibri"/>
                <a:ea typeface="Calibri"/>
              </a:rPr>
              <a:t>Algılanan</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Çevre</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Sorunlarının</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Çevre</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Okuryazarlık</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Düzeyine</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Göre</a:t>
            </a:r>
            <a:r>
              <a:rPr lang="en-US" b="1" dirty="0">
                <a:solidFill>
                  <a:srgbClr val="002060"/>
                </a:solidFill>
                <a:effectLst>
                  <a:outerShdw blurRad="38100" dist="25400" dir="5400000" algn="ctr">
                    <a:srgbClr val="6E747A">
                      <a:alpha val="43000"/>
                    </a:srgbClr>
                  </a:outerShdw>
                </a:effectLst>
                <a:latin typeface="Calibri"/>
                <a:ea typeface="Calibri"/>
              </a:rPr>
              <a:t> </a:t>
            </a:r>
            <a:r>
              <a:rPr lang="en-US" b="1" dirty="0" err="1">
                <a:solidFill>
                  <a:srgbClr val="002060"/>
                </a:solidFill>
                <a:effectLst>
                  <a:outerShdw blurRad="38100" dist="25400" dir="5400000" algn="ctr">
                    <a:srgbClr val="6E747A">
                      <a:alpha val="43000"/>
                    </a:srgbClr>
                  </a:outerShdw>
                </a:effectLst>
                <a:latin typeface="Calibri"/>
                <a:ea typeface="Calibri"/>
              </a:rPr>
              <a:t>Analizi</a:t>
            </a:r>
            <a:endParaRPr lang="tr-TR" sz="1200" dirty="0">
              <a:latin typeface="Calibri"/>
              <a:ea typeface="Calibri"/>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smtClean="0">
                <a:solidFill>
                  <a:srgbClr val="004B3A"/>
                </a:solidFill>
                <a:latin typeface="Arial"/>
                <a:ea typeface="Arial"/>
                <a:cs typeface="Arial"/>
                <a:sym typeface="Arial"/>
              </a:rPr>
              <a:t>ÖNSÖZ</a:t>
            </a:r>
          </a:p>
        </p:txBody>
      </p:sp>
    </p:spTree>
    <p:extLst>
      <p:ext uri="{BB962C8B-B14F-4D97-AF65-F5344CB8AC3E}">
        <p14:creationId xmlns:p14="http://schemas.microsoft.com/office/powerpoint/2010/main" val="1120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60" noProof="0" dirty="0" smtClean="0">
                <a:solidFill>
                  <a:schemeClr val="tx1"/>
                </a:solidFill>
                <a:latin typeface="Cambria"/>
                <a:ea typeface="Times New Roman"/>
                <a:cs typeface="Times New Roman"/>
              </a:rPr>
              <a:t>01- </a:t>
            </a:r>
            <a:r>
              <a:rPr lang="tr-TR" dirty="0">
                <a:solidFill>
                  <a:srgbClr val="004B3A"/>
                </a:solidFill>
                <a:latin typeface="Arial"/>
                <a:ea typeface="Arial"/>
                <a:cs typeface="Arial"/>
                <a:sym typeface="Arial"/>
              </a:rPr>
              <a:t>Modüle giriş 3</a:t>
            </a:r>
            <a:endParaRPr lang="tr-TR" noProof="0" dirty="0"/>
          </a:p>
        </p:txBody>
      </p:sp>
      <p:sp>
        <p:nvSpPr>
          <p:cNvPr id="3" name="Metin Yer Tutucusu 2"/>
          <p:cNvSpPr>
            <a:spLocks noGrp="1"/>
          </p:cNvSpPr>
          <p:nvPr>
            <p:ph type="body" idx="1"/>
          </p:nvPr>
        </p:nvSpPr>
        <p:spPr/>
        <p:txBody>
          <a:bodyPr/>
          <a:lstStyle/>
          <a:p>
            <a:pPr>
              <a:buFont typeface="Wingdings" panose="05000000000000000000" pitchFamily="2" charset="2"/>
              <a:buChar char="v"/>
            </a:pPr>
            <a:r>
              <a:rPr lang="tr-TR" dirty="0"/>
              <a:t>Bu sunumda ekoloji ve ekosistemlerin büyüleyici dünyasını keşfetmek için bir yolculuğa çıkacağız.</a:t>
            </a:r>
          </a:p>
          <a:p>
            <a:pPr>
              <a:buFont typeface="Wingdings" panose="05000000000000000000" pitchFamily="2" charset="2"/>
              <a:buChar char="v"/>
            </a:pPr>
            <a:endParaRPr lang="tr-TR" dirty="0"/>
          </a:p>
          <a:p>
            <a:pPr>
              <a:buFont typeface="Wingdings" panose="05000000000000000000" pitchFamily="2" charset="2"/>
              <a:buChar char="v"/>
            </a:pPr>
            <a:r>
              <a:rPr lang="tr-TR" dirty="0"/>
              <a:t>Canlı organizmalar ve çevreleri arasındaki karmaşık ilişkiler ağını inceleyeceğiz ve bu sistemlerin nasıl işlediğine dair </a:t>
            </a:r>
            <a:r>
              <a:rPr lang="tr-TR" dirty="0" err="1"/>
              <a:t>içgörü</a:t>
            </a:r>
            <a:r>
              <a:rPr lang="tr-TR" dirty="0"/>
              <a:t> kazanacağız.</a:t>
            </a:r>
          </a:p>
          <a:p>
            <a:pPr>
              <a:buFont typeface="Wingdings" panose="05000000000000000000" pitchFamily="2" charset="2"/>
              <a:buChar char="v"/>
            </a:pPr>
            <a:endParaRPr lang="tr-TR" dirty="0"/>
          </a:p>
          <a:p>
            <a:pPr>
              <a:buFont typeface="Wingdings" panose="05000000000000000000" pitchFamily="2" charset="2"/>
              <a:buChar char="v"/>
            </a:pPr>
            <a:r>
              <a:rPr lang="tr-TR" dirty="0"/>
              <a:t>Ayrıca insan faaliyetlerinin bu hassas dengeler üzerindeki etkisini ve sürdürülebilir bir gelecek için ekolojik anlayışın önemini de keşfedeceğiz.</a:t>
            </a:r>
            <a:endParaRPr lang="tr-TR" noProof="0" dirty="0"/>
          </a:p>
        </p:txBody>
      </p:sp>
    </p:spTree>
    <p:extLst>
      <p:ext uri="{BB962C8B-B14F-4D97-AF65-F5344CB8AC3E}">
        <p14:creationId xmlns:p14="http://schemas.microsoft.com/office/powerpoint/2010/main" val="164807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405" y="949699"/>
            <a:ext cx="10058400" cy="4376470"/>
          </a:xfrm>
        </p:spPr>
        <p:txBody>
          <a:bodyPr/>
          <a:lstStyle/>
          <a:p>
            <a:r>
              <a:rPr lang="tr-TR" dirty="0"/>
              <a:t>"Ekoloji" terimi, Yunanca "</a:t>
            </a:r>
            <a:r>
              <a:rPr lang="tr-TR" dirty="0" err="1"/>
              <a:t>oikos</a:t>
            </a:r>
            <a:r>
              <a:rPr lang="tr-TR" dirty="0"/>
              <a:t>" (ev anlamına gelir) ve "logos" (çalışma anlamına gelir) sözcüklerinden kaynaklanmaktadır (Miller, 2009). Bu nedenle ekoloji, kelimenin tam anlamıyla "evsel yaşamın incelenmesi" olarak anlaşılabilir (Miller, 2009). Ancak kapsamı, organizmalar ve çevreleri arasındaki karmaşık ilişkiler ağını kapsayacak şekilde fiziksel evin ötesine uzanır (</a:t>
            </a:r>
            <a:r>
              <a:rPr lang="tr-TR" dirty="0" err="1"/>
              <a:t>Merriam-Webster</a:t>
            </a:r>
            <a:r>
              <a:rPr lang="tr-TR" dirty="0"/>
              <a:t>, 2020).</a:t>
            </a:r>
          </a:p>
          <a:p>
            <a:endParaRPr lang="tr-TR" dirty="0"/>
          </a:p>
          <a:p>
            <a:r>
              <a:rPr lang="tr-TR" dirty="0"/>
              <a:t>Bu ekoloji anlayışı, insanın doğal dünyaya bağımlılığını anlamadaki kritik rolünü vurgulamaktadır. Teknolojik olarak gelişmiş toplumlarımızda bile insanlar hava, su ve yiyecek gibi temel ihtiyaçlar için doğaya bağımlı olmaya devam ediyor (Daily, 1997). Atık asimilasyonu ve rekreasyon fırsatları gibi doğanın sağladığı faydalar genellikle bir kriz ortaya çıkana kadar olduğu gibi kabul edilir (Daily, 1997). Doğal kaynakları sınırsız görme veya teknolojik çözümlerle kolayca değiştirilme eğilimi, sürdürülemez uygulamalara ve çevresel bozulmaya yol açabilir (Odum ve Odum, 2000).</a:t>
            </a:r>
            <a:endParaRPr lang="tr-TR" noProof="0" dirty="0"/>
          </a:p>
        </p:txBody>
      </p:sp>
      <p:sp>
        <p:nvSpPr>
          <p:cNvPr id="4" name="Unvan 1"/>
          <p:cNvSpPr>
            <a:spLocks noGrp="1"/>
          </p:cNvSpPr>
          <p:nvPr>
            <p:ph type="title"/>
          </p:nvPr>
        </p:nvSpPr>
        <p:spPr>
          <a:xfrm>
            <a:off x="1097280" y="286604"/>
            <a:ext cx="10058400" cy="989746"/>
          </a:xfrm>
        </p:spPr>
        <p:txBody>
          <a:bodyPr>
            <a:normAutofit/>
          </a:bodyPr>
          <a:lstStyle/>
          <a:p>
            <a:r>
              <a:rPr lang="tr-TR" dirty="0"/>
              <a:t>Ekoloji Nedir?</a:t>
            </a:r>
            <a:r>
              <a:rPr lang="tr-TR" noProof="0" dirty="0" smtClean="0"/>
              <a:t/>
            </a:r>
            <a:br>
              <a:rPr lang="tr-TR" noProof="0" dirty="0" smtClean="0"/>
            </a:br>
            <a:endParaRPr lang="tr-TR" noProof="0" dirty="0"/>
          </a:p>
        </p:txBody>
      </p:sp>
    </p:spTree>
    <p:extLst>
      <p:ext uri="{BB962C8B-B14F-4D97-AF65-F5344CB8AC3E}">
        <p14:creationId xmlns:p14="http://schemas.microsoft.com/office/powerpoint/2010/main" val="301138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405" y="949698"/>
            <a:ext cx="10351770" cy="4974851"/>
          </a:xfrm>
        </p:spPr>
        <p:txBody>
          <a:bodyPr>
            <a:noAutofit/>
          </a:bodyPr>
          <a:lstStyle/>
          <a:p>
            <a:r>
              <a:rPr lang="tr-TR" sz="1400" b="1" dirty="0"/>
              <a:t>Savanlar:</a:t>
            </a:r>
          </a:p>
          <a:p>
            <a:r>
              <a:rPr lang="tr-TR" sz="1400" b="1" dirty="0"/>
              <a:t>Odak noktası: </a:t>
            </a:r>
            <a:r>
              <a:rPr lang="tr-TR" sz="1400" dirty="0"/>
              <a:t>Bitki örtüsü, yağış düzeni, toprak türleri</a:t>
            </a:r>
          </a:p>
          <a:p>
            <a:r>
              <a:rPr lang="tr-TR" sz="1400" b="1" dirty="0"/>
              <a:t>Nasıl yardımcı olur: </a:t>
            </a:r>
            <a:r>
              <a:rPr lang="tr-TR" sz="1400" dirty="0"/>
              <a:t>Bu faktörlerin nasıl etkileşime girdiğini, genel sağlık ve istikrarı etkilediğini anlar (</a:t>
            </a:r>
            <a:r>
              <a:rPr lang="tr-TR" sz="1400" dirty="0" err="1"/>
              <a:t>Paruelo</a:t>
            </a:r>
            <a:r>
              <a:rPr lang="tr-TR" sz="1400" dirty="0"/>
              <a:t> ve diğerleri, 2008).</a:t>
            </a:r>
          </a:p>
          <a:p>
            <a:r>
              <a:rPr lang="tr-TR" sz="1400" b="1" dirty="0"/>
              <a:t>Dağ Ekosistemleri:</a:t>
            </a:r>
          </a:p>
          <a:p>
            <a:r>
              <a:rPr lang="tr-TR" sz="1400" b="1" dirty="0"/>
              <a:t>Odak noktası: </a:t>
            </a:r>
            <a:r>
              <a:rPr lang="tr-TR" sz="1400" dirty="0"/>
              <a:t>Yükseklik, iklim, topografya</a:t>
            </a:r>
          </a:p>
          <a:p>
            <a:r>
              <a:rPr lang="tr-TR" sz="1400" dirty="0"/>
              <a:t>Nasıl yardımcı olur: Bitki örtüsü bölgeleri, kar erimesi şekilleri ve eğim </a:t>
            </a:r>
            <a:r>
              <a:rPr lang="tr-TR" sz="1400" dirty="0" err="1"/>
              <a:t>stabilitesi</a:t>
            </a:r>
            <a:r>
              <a:rPr lang="tr-TR" sz="1400" dirty="0"/>
              <a:t> gibi faktörleri dikkate alarak yapı ve işlevi </a:t>
            </a:r>
            <a:r>
              <a:rPr lang="tr-TR" sz="1400" dirty="0" err="1"/>
              <a:t>simüle</a:t>
            </a:r>
            <a:r>
              <a:rPr lang="tr-TR" sz="1400" dirty="0"/>
              <a:t> ederek karmaşıklıkları yakalar.</a:t>
            </a:r>
          </a:p>
          <a:p>
            <a:r>
              <a:rPr lang="tr-TR" sz="1400" b="1" dirty="0"/>
              <a:t>Kutup Ekosistemleri:</a:t>
            </a:r>
          </a:p>
          <a:p>
            <a:r>
              <a:rPr lang="tr-TR" sz="1400" b="1" dirty="0"/>
              <a:t>Odak noktası: </a:t>
            </a:r>
            <a:r>
              <a:rPr lang="tr-TR" sz="1400" dirty="0"/>
              <a:t>Donma/çözülme döngüleri, buz örtüsü, kara ve deniz organizmaları arasındaki etkileşimler</a:t>
            </a:r>
          </a:p>
          <a:p>
            <a:r>
              <a:rPr lang="tr-TR" sz="1400" b="1" dirty="0"/>
              <a:t>Nasıl yardımcı olur: </a:t>
            </a:r>
            <a:r>
              <a:rPr lang="tr-TR" sz="1400" dirty="0"/>
              <a:t>Kırılgan ortamlarda buz dinamiklerini, plankton çoğalmasını ve yırtıcı-av etkileşimlerini </a:t>
            </a:r>
            <a:r>
              <a:rPr lang="tr-TR" sz="1400" dirty="0" err="1"/>
              <a:t>simüle</a:t>
            </a:r>
            <a:r>
              <a:rPr lang="tr-TR" sz="1400" dirty="0"/>
              <a:t> ederek benzersiz özellikleri temsil eder.</a:t>
            </a:r>
          </a:p>
          <a:p>
            <a:r>
              <a:rPr lang="tr-TR" sz="1400" dirty="0"/>
              <a:t>Bu slaytlar belirli ekosistem modellerini derinlemesine inceliyor, odak alanlarını ve bu karmaşık sistemlerin daha derinlemesine anlaşılmasına nasıl katkıda bulunduklarını vurguluyor. </a:t>
            </a:r>
            <a:r>
              <a:rPr lang="tr-TR" sz="1400" dirty="0" smtClean="0"/>
              <a:t>Savan </a:t>
            </a:r>
            <a:r>
              <a:rPr lang="tr-TR" sz="1400" dirty="0"/>
              <a:t>modelleri bitki örtüsü, yağış ve toprak arasındaki etkileşime ışık tutarken, dağ ekosistemi modelleri rakım, iklim ve topoğrafyanın yarattığı benzersiz zorlukları hesaba katıyor. Kutup ekosistemi modelleri, kara ve deniz organizmaları arasındaki hassas dengeyi </a:t>
            </a:r>
            <a:r>
              <a:rPr lang="tr-TR" sz="1400" dirty="0" err="1"/>
              <a:t>simüle</a:t>
            </a:r>
            <a:r>
              <a:rPr lang="tr-TR" sz="1400" dirty="0"/>
              <a:t> ederek, donma sıcaklıkları ve geniş buz örtüsü gibi zorlu gerçeklerle mücadele eder.</a:t>
            </a:r>
            <a:endParaRPr lang="tr-TR" sz="1400" noProof="0" dirty="0" smtClean="0"/>
          </a:p>
          <a:p>
            <a:endParaRPr lang="tr-TR" sz="1400" noProof="0" dirty="0"/>
          </a:p>
        </p:txBody>
      </p:sp>
      <p:sp>
        <p:nvSpPr>
          <p:cNvPr id="4" name="Unvan 1"/>
          <p:cNvSpPr>
            <a:spLocks noGrp="1"/>
          </p:cNvSpPr>
          <p:nvPr>
            <p:ph type="title"/>
          </p:nvPr>
        </p:nvSpPr>
        <p:spPr>
          <a:xfrm>
            <a:off x="659130" y="209550"/>
            <a:ext cx="9208770" cy="913545"/>
          </a:xfrm>
        </p:spPr>
        <p:txBody>
          <a:bodyPr>
            <a:normAutofit fontScale="90000"/>
          </a:bodyPr>
          <a:lstStyle/>
          <a:p>
            <a:r>
              <a:rPr lang="tr-TR" dirty="0"/>
              <a:t>Ekosistemlerin Karmaşıklıklarının Ortaya Çıkarılması: Belirli Modellere Bir Bakış</a:t>
            </a:r>
            <a:endParaRPr lang="tr-TR" noProof="0" dirty="0"/>
          </a:p>
        </p:txBody>
      </p:sp>
    </p:spTree>
    <p:extLst>
      <p:ext uri="{BB962C8B-B14F-4D97-AF65-F5344CB8AC3E}">
        <p14:creationId xmlns:p14="http://schemas.microsoft.com/office/powerpoint/2010/main" val="133840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97180" y="883023"/>
            <a:ext cx="10351770" cy="4974851"/>
          </a:xfrm>
        </p:spPr>
        <p:txBody>
          <a:bodyPr>
            <a:noAutofit/>
          </a:bodyPr>
          <a:lstStyle/>
          <a:p>
            <a:r>
              <a:rPr lang="tr-TR" sz="1800" b="1" dirty="0"/>
              <a:t>Açık Okyanus Ekosistemleri: </a:t>
            </a:r>
            <a:r>
              <a:rPr lang="tr-TR" sz="1800" dirty="0"/>
              <a:t>Deniz organizmalarının dağılımına ve bolluğuna, okyanus akıntılarına, besin döngüsüne ve besin ağı etkileşimlerine odaklanır.</a:t>
            </a:r>
          </a:p>
          <a:p>
            <a:r>
              <a:rPr lang="tr-TR" sz="1800" b="1" dirty="0"/>
              <a:t>Derin Deniz Ekosistemleri: </a:t>
            </a:r>
            <a:r>
              <a:rPr lang="tr-TR" sz="1800" dirty="0"/>
              <a:t>Okyanus tabanında yaşayan organizmaların yaşam koşullarını, besin ağlarını ve biyolojik çeşitliliğini </a:t>
            </a:r>
            <a:r>
              <a:rPr lang="tr-TR" sz="1800" dirty="0" err="1"/>
              <a:t>simüle</a:t>
            </a:r>
            <a:r>
              <a:rPr lang="tr-TR" sz="1800" dirty="0"/>
              <a:t> eder (</a:t>
            </a:r>
            <a:r>
              <a:rPr lang="tr-TR" sz="1800" dirty="0" err="1"/>
              <a:t>Ramirez-Llodra</a:t>
            </a:r>
            <a:r>
              <a:rPr lang="tr-TR" sz="1800" dirty="0"/>
              <a:t> ve diğerleri, 2010).</a:t>
            </a:r>
          </a:p>
          <a:p>
            <a:r>
              <a:rPr lang="tr-TR" sz="1800" b="1" dirty="0"/>
              <a:t>Kıyı Ekosistemleri: </a:t>
            </a:r>
            <a:r>
              <a:rPr lang="tr-TR" sz="1800" dirty="0"/>
              <a:t>Gelgitler, dalga hareketi, tuzluluk dalgalanmaları ve insan etkileri dikkate alınarak kara ve deniz arasındaki etkileşimleri temsil eder.</a:t>
            </a:r>
          </a:p>
          <a:p>
            <a:r>
              <a:rPr lang="tr-TR" sz="1800" b="1" dirty="0"/>
              <a:t>Göl Modelleri: </a:t>
            </a:r>
            <a:r>
              <a:rPr lang="tr-TR" sz="1800" dirty="0"/>
              <a:t>Su sirkülasyon modellerini, besin döngüsünü, sudaki yaşam arasındaki etkileşimleri ve insan faaliyetlerinin göl sağlığı üzerindeki etkisini </a:t>
            </a:r>
            <a:r>
              <a:rPr lang="tr-TR" sz="1800" dirty="0" err="1"/>
              <a:t>simüle</a:t>
            </a:r>
            <a:r>
              <a:rPr lang="tr-TR" sz="1800" dirty="0"/>
              <a:t> eder.</a:t>
            </a:r>
          </a:p>
          <a:p>
            <a:r>
              <a:rPr lang="tr-TR" sz="1800" b="1" dirty="0"/>
              <a:t>Deniz Ekosistemleri Modelleri: </a:t>
            </a:r>
            <a:r>
              <a:rPr lang="tr-TR" sz="1800" dirty="0"/>
              <a:t>Deniz suyu sıcaklığı, tuzluluk, asitlik seviyeleri, balık popülasyonları, plankton dağılımı ve mercan kayalığı sağlığı dahil olmak üzere belirli alt modellere kıyasla daha geniş bir değişken yelpazesini dikkate alır.</a:t>
            </a:r>
          </a:p>
          <a:p>
            <a:r>
              <a:rPr lang="tr-TR" sz="1800" dirty="0"/>
              <a:t>Bu slayt ekosistem modellerinin incelenmesini genişletiyor. Uçsuz bucaksız açık okyanusu, derin denizin gizemlerini ve kıyı ekosistemlerinin dinamik </a:t>
            </a:r>
            <a:r>
              <a:rPr lang="tr-TR" sz="1800" dirty="0" err="1"/>
              <a:t>arayüzünü</a:t>
            </a:r>
            <a:r>
              <a:rPr lang="tr-TR" sz="1800" dirty="0"/>
              <a:t> araştırıyoruz. Göl modelleri tatlı su sistemlerine ilişkin bilgiler sunarken, deniz ekosistemi modelleri okyanus ortamının kapsamlı bir görünümünü sağlar.</a:t>
            </a:r>
            <a:endParaRPr lang="tr-TR" sz="1800" noProof="0" dirty="0" smtClean="0"/>
          </a:p>
          <a:p>
            <a:endParaRPr lang="tr-TR" sz="1800" noProof="0" dirty="0"/>
          </a:p>
        </p:txBody>
      </p:sp>
      <p:sp>
        <p:nvSpPr>
          <p:cNvPr id="4" name="Unvan 1"/>
          <p:cNvSpPr>
            <a:spLocks noGrp="1"/>
          </p:cNvSpPr>
          <p:nvPr>
            <p:ph type="title"/>
          </p:nvPr>
        </p:nvSpPr>
        <p:spPr>
          <a:xfrm>
            <a:off x="525780" y="219075"/>
            <a:ext cx="9208770" cy="684945"/>
          </a:xfrm>
        </p:spPr>
        <p:txBody>
          <a:bodyPr>
            <a:normAutofit fontScale="90000"/>
          </a:bodyPr>
          <a:lstStyle/>
          <a:p>
            <a:r>
              <a:rPr lang="tr-TR" dirty="0"/>
              <a:t>Daha Derine Dalış: Ek Ekosistem Modellerini Keşfetmek</a:t>
            </a:r>
            <a:endParaRPr lang="tr-TR" noProof="0" dirty="0"/>
          </a:p>
        </p:txBody>
      </p:sp>
    </p:spTree>
    <p:extLst>
      <p:ext uri="{BB962C8B-B14F-4D97-AF65-F5344CB8AC3E}">
        <p14:creationId xmlns:p14="http://schemas.microsoft.com/office/powerpoint/2010/main" val="227936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3491</Words>
  <Application>Microsoft Office PowerPoint</Application>
  <PresentationFormat>Geniş ekran</PresentationFormat>
  <Paragraphs>306</Paragraphs>
  <Slides>35</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Calibri</vt:lpstr>
      <vt:lpstr>Cambria</vt:lpstr>
      <vt:lpstr>Wingdings</vt:lpstr>
      <vt:lpstr>Arial</vt:lpstr>
      <vt:lpstr>Times New Roman</vt:lpstr>
      <vt:lpstr>Noto Sans Symbols</vt:lpstr>
      <vt:lpstr>Söhne</vt:lpstr>
      <vt:lpstr>Rückblick</vt:lpstr>
      <vt:lpstr>GREENWORLD: Think Green for the World  Youth Education ERASMUS+  KA220 YOU - Strategic Partnerships for Youth Education Cooperation partnership </vt:lpstr>
      <vt:lpstr>Modül 3- Öğrenme Çıktıları</vt:lpstr>
      <vt:lpstr>Modülün Genel Görünümü</vt:lpstr>
      <vt:lpstr>HAYDİ BAŞLAYALIM!</vt:lpstr>
      <vt:lpstr> GİRİŞ</vt:lpstr>
      <vt:lpstr>01- Modüle giriş 3</vt:lpstr>
      <vt:lpstr>Ekoloji Nedir? </vt:lpstr>
      <vt:lpstr>Ekosistemlerin Karmaşıklıklarının Ortaya Çıkarılması: Belirli Modellere Bir Bakış</vt:lpstr>
      <vt:lpstr>Daha Derine Dalış: Ek Ekosistem Modellerini Keşfetmek</vt:lpstr>
      <vt:lpstr>ÖĞRENME GÖREVLERİ DAHİL BU KONU ALTINDA ÖĞRENİLECEK UNSURLARIN ÖZELLİKLERİ: </vt:lpstr>
      <vt:lpstr>Ekoloji :</vt:lpstr>
      <vt:lpstr>Ekolojik Organizasyon Düzeyleri</vt:lpstr>
      <vt:lpstr>Ekolojinin Önemi</vt:lpstr>
      <vt:lpstr>Ekosistemlerdeki Etkileşimler</vt:lpstr>
      <vt:lpstr>PowerPoint Sunusu</vt:lpstr>
      <vt:lpstr>Ekoloji ve ekosistemlerin Temelleri Konusunda Öğrencilere Yönelik Görevler</vt:lpstr>
      <vt:lpstr> Bölüm 2</vt:lpstr>
      <vt:lpstr>EN İYİ UYGULAMALAR</vt:lpstr>
      <vt:lpstr>EN İYİ UYGULAMALAR</vt:lpstr>
      <vt:lpstr>EN İYİ UYGULAMALAR</vt:lpstr>
      <vt:lpstr>EN İYİ UYGULAMALAR </vt:lpstr>
      <vt:lpstr>Gençlik Eğitiminde modülün önemi</vt:lpstr>
      <vt:lpstr>PowerPoint Sunusu</vt:lpstr>
      <vt:lpstr>Ekoloji ve Ekosistemler Modülü İçeriğine Göre Öğrencilere Yönelik Görevler:</vt:lpstr>
      <vt:lpstr> Videolar</vt:lpstr>
      <vt:lpstr> Videoların Konusu</vt:lpstr>
      <vt:lpstr>PowerPoint Sunusu</vt:lpstr>
      <vt:lpstr>PowerPoint Sunusu</vt:lpstr>
      <vt:lpstr>PowerPoint Sunusu</vt:lpstr>
      <vt:lpstr> Kendini Değerlendir!</vt:lpstr>
      <vt:lpstr>PowerPoint Sunusu</vt:lpstr>
      <vt:lpstr>PowerPoint Sunusu</vt:lpstr>
      <vt:lpstr>PowerPoint Sunusu</vt:lpstr>
      <vt:lpstr>Referanslar ve Bağlantılar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Baba</cp:lastModifiedBy>
  <cp:revision>90</cp:revision>
  <dcterms:created xsi:type="dcterms:W3CDTF">2020-11-17T09:39:06Z</dcterms:created>
  <dcterms:modified xsi:type="dcterms:W3CDTF">2024-05-17T17:16:38Z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