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gbkhDR/tIdiuPjYJXmWNTdJ6/H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Răspuns: B</a:t>
            </a:r>
            <a:endParaRPr/>
          </a:p>
        </p:txBody>
      </p:sp>
      <p:sp>
        <p:nvSpPr>
          <p:cNvPr id="305" name="Google Shape;30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6"/>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3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3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7" name="Google Shape;97;p3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1" name="Google Shape;101;p3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02" name="Google Shape;102;p3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03" name="Google Shape;103;p36"/>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04" name="Google Shape;104;p3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7" name="Shape 37"/>
        <p:cNvGrpSpPr/>
        <p:nvPr/>
      </p:nvGrpSpPr>
      <p:grpSpPr>
        <a:xfrm>
          <a:off x="0" y="0"/>
          <a:ext cx="0" cy="0"/>
          <a:chOff x="0" y="0"/>
          <a:chExt cx="0" cy="0"/>
        </a:xfrm>
      </p:grpSpPr>
      <p:sp>
        <p:nvSpPr>
          <p:cNvPr id="38" name="Google Shape;38;p2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4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6" name="Google Shape;46;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 name="Google Shape;47;p3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8" name="Google Shape;48;p30"/>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52" name="Shape 52"/>
        <p:cNvGrpSpPr/>
        <p:nvPr/>
      </p:nvGrpSpPr>
      <p:grpSpPr>
        <a:xfrm>
          <a:off x="0" y="0"/>
          <a:ext cx="0" cy="0"/>
          <a:chOff x="0" y="0"/>
          <a:chExt cx="0" cy="0"/>
        </a:xfrm>
      </p:grpSpPr>
      <p:sp>
        <p:nvSpPr>
          <p:cNvPr id="53" name="Google Shape;53;p3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3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3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8" name="Google Shape;5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 name="Google Shape;60;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61" name="Google Shape;61;p3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2" name="Google Shape;62;p3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3" name="Google Shape;63;p31"/>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64" name="Shape 64"/>
        <p:cNvGrpSpPr/>
        <p:nvPr/>
      </p:nvGrpSpPr>
      <p:grpSpPr>
        <a:xfrm>
          <a:off x="0" y="0"/>
          <a:ext cx="0" cy="0"/>
          <a:chOff x="0" y="0"/>
          <a:chExt cx="0" cy="0"/>
        </a:xfrm>
      </p:grpSpPr>
      <p:sp>
        <p:nvSpPr>
          <p:cNvPr id="65" name="Google Shape;65;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3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70" name="Shape 70"/>
        <p:cNvGrpSpPr/>
        <p:nvPr/>
      </p:nvGrpSpPr>
      <p:grpSpPr>
        <a:xfrm>
          <a:off x="0" y="0"/>
          <a:ext cx="0" cy="0"/>
          <a:chOff x="0" y="0"/>
          <a:chExt cx="0" cy="0"/>
        </a:xfrm>
      </p:grpSpPr>
      <p:sp>
        <p:nvSpPr>
          <p:cNvPr id="71" name="Google Shape;71;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3" name="Google Shape;73;p3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5" name="Google Shape;75;p3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78" name="Shape 78"/>
        <p:cNvGrpSpPr/>
        <p:nvPr/>
      </p:nvGrpSpPr>
      <p:grpSpPr>
        <a:xfrm>
          <a:off x="0" y="0"/>
          <a:ext cx="0" cy="0"/>
          <a:chOff x="0" y="0"/>
          <a:chExt cx="0" cy="0"/>
        </a:xfrm>
      </p:grpSpPr>
      <p:sp>
        <p:nvSpPr>
          <p:cNvPr id="79" name="Google Shape;79;p3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3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82" name="Google Shape;82;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4" name="Google Shape;84;p34"/>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85" name="Google Shape;85;p3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86" name="Google Shape;86;p34"/>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87" name="Google Shape;87;p3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8" name="Shape 88"/>
        <p:cNvGrpSpPr/>
        <p:nvPr/>
      </p:nvGrpSpPr>
      <p:grpSpPr>
        <a:xfrm>
          <a:off x="0" y="0"/>
          <a:ext cx="0" cy="0"/>
          <a:chOff x="0" y="0"/>
          <a:chExt cx="0" cy="0"/>
        </a:xfrm>
      </p:grpSpPr>
      <p:sp>
        <p:nvSpPr>
          <p:cNvPr id="89" name="Google Shape;89;p3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5"/>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image" Target="../media/image5.jpg"/><Relationship Id="rId4" Type="http://schemas.openxmlformats.org/officeDocument/2006/relationships/slideLayout" Target="../slideLayouts/slideLayout1.xml"/><Relationship Id="rId9" Type="http://schemas.openxmlformats.org/officeDocument/2006/relationships/slideLayout" Target="../slideLayouts/slideLayout6.xml"/><Relationship Id="rId14"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5"/>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Sprijinul acordat de Comisia Europeană pentru realizarea acestei publicații nu constituie o aprobare a conținutului, care reflectă doar opiniile autorilor, iar Comisia nu poate fi considerată responsabilă pentru orice utilizare care ar putea fi dată informațiilor conținute în ea.</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6.png"/><Relationship Id="rId5" Type="http://schemas.openxmlformats.org/officeDocument/2006/relationships/hyperlink" Target="https://www.e-greenworld.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m.youtube.com/watch?v=fKtxKkHnJpc" TargetMode="External"/><Relationship Id="rId4" Type="http://schemas.openxmlformats.org/officeDocument/2006/relationships/hyperlink" Target="https://plato.stanford.edu/entries/ethics-environmental/" TargetMode="External"/><Relationship Id="rId5" Type="http://schemas.openxmlformats.org/officeDocument/2006/relationships/hyperlink" Target="https://www.theguardian.com/environment/ethical-living" TargetMode="External"/><Relationship Id="rId6"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en-US" sz="4400">
                <a:solidFill>
                  <a:srgbClr val="004B3A"/>
                </a:solidFill>
              </a:rPr>
              <a:t>GREENWORLD: </a:t>
            </a:r>
            <a:r>
              <a:rPr lang="en-US"/>
              <a:t>Gândiți verde</a:t>
            </a:r>
            <a:br>
              <a:rPr lang="en-US"/>
            </a:br>
            <a:r>
              <a:rPr lang="en-US"/>
              <a:t>pentru lume</a:t>
            </a:r>
            <a:br>
              <a:rPr lang="en-US"/>
            </a:br>
            <a:br>
              <a:rPr lang="en-US"/>
            </a:br>
            <a:r>
              <a:rPr lang="en-US" sz="2700"/>
              <a:t>Educația tinerilor</a:t>
            </a:r>
            <a:br>
              <a:rPr lang="en-US" sz="2700"/>
            </a:br>
            <a:r>
              <a:rPr lang="en-US" sz="2700"/>
              <a:t>ERASMUS+</a:t>
            </a:r>
            <a:br>
              <a:rPr lang="en-US" sz="2700"/>
            </a:br>
            <a:br>
              <a:rPr lang="en-US" sz="2700"/>
            </a:br>
            <a:r>
              <a:rPr lang="en-US" sz="2200"/>
              <a:t>KA220 YOU - Parteneriate strategice pentru educația tinerilor</a:t>
            </a:r>
            <a:br>
              <a:rPr lang="en-US" sz="2200"/>
            </a:br>
            <a:r>
              <a:rPr lang="en-US" sz="2200"/>
              <a:t>Parteneriat de cooperare</a:t>
            </a:r>
            <a:br>
              <a:rPr lang="en-US"/>
            </a:br>
            <a:endParaRPr/>
          </a:p>
        </p:txBody>
      </p:sp>
      <p:sp>
        <p:nvSpPr>
          <p:cNvPr id="110" name="Google Shape;110;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en-US"/>
              <a:t>Număr de referință:</a:t>
            </a:r>
            <a:br>
              <a:rPr b="1" i="1" lang="en-US"/>
            </a:br>
            <a:r>
              <a:rPr lang="en-US"/>
              <a:t>2021-1-DE04-KA220-YOU-000029209</a:t>
            </a:r>
            <a:endParaRPr/>
          </a:p>
          <a:p>
            <a:pPr indent="0" lvl="0" marL="0" rtl="0" algn="l">
              <a:lnSpc>
                <a:spcPct val="90000"/>
              </a:lnSpc>
              <a:spcBef>
                <a:spcPts val="1400"/>
              </a:spcBef>
              <a:spcAft>
                <a:spcPts val="0"/>
              </a:spcAft>
              <a:buSzPts val="1500"/>
              <a:buNone/>
            </a:pPr>
            <a:r>
              <a:rPr b="1" lang="en-US"/>
              <a:t>Durata: </a:t>
            </a:r>
            <a:endParaRPr/>
          </a:p>
          <a:p>
            <a:pPr indent="0" lvl="0" marL="0" rtl="0" algn="l">
              <a:lnSpc>
                <a:spcPct val="90000"/>
              </a:lnSpc>
              <a:spcBef>
                <a:spcPts val="1400"/>
              </a:spcBef>
              <a:spcAft>
                <a:spcPts val="0"/>
              </a:spcAft>
              <a:buSzPts val="1500"/>
              <a:buNone/>
            </a:pPr>
            <a:r>
              <a:rPr b="1" lang="en-US"/>
              <a:t>07.03.2022 - 07.03.2024 (24 luni) </a:t>
            </a:r>
            <a:endParaRPr/>
          </a:p>
          <a:p>
            <a:pPr indent="0" lvl="0" marL="0" rtl="0" algn="l">
              <a:lnSpc>
                <a:spcPct val="90000"/>
              </a:lnSpc>
              <a:spcBef>
                <a:spcPts val="1400"/>
              </a:spcBef>
              <a:spcAft>
                <a:spcPts val="0"/>
              </a:spcAft>
              <a:buSzPts val="1500"/>
              <a:buNone/>
            </a:pPr>
            <a:r>
              <a:t/>
            </a:r>
            <a:endParaRPr b="1"/>
          </a:p>
        </p:txBody>
      </p:sp>
      <p:sp>
        <p:nvSpPr>
          <p:cNvPr id="111" name="Google Shape;111;p1"/>
          <p:cNvSpPr txBox="1"/>
          <p:nvPr/>
        </p:nvSpPr>
        <p:spPr>
          <a:xfrm>
            <a:off x="4311479" y="1274842"/>
            <a:ext cx="7423322" cy="321909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4216"/>
              <a:buFont typeface="Noto Sans Symbols"/>
              <a:buNone/>
            </a:pPr>
            <a:r>
              <a:rPr b="1" i="0" lang="en-US" sz="3900" u="none" cap="none" strike="noStrike">
                <a:solidFill>
                  <a:srgbClr val="004B3A"/>
                </a:solidFill>
                <a:latin typeface="Calibri"/>
                <a:ea typeface="Calibri"/>
                <a:cs typeface="Calibri"/>
                <a:sym typeface="Calibri"/>
              </a:rPr>
              <a:t>GREENWORLD</a:t>
            </a:r>
            <a:br>
              <a:rPr b="1" i="0" lang="en-US" sz="3000" u="none" cap="none" strike="noStrike">
                <a:solidFill>
                  <a:srgbClr val="595959"/>
                </a:solidFill>
                <a:latin typeface="Calibri"/>
                <a:ea typeface="Calibri"/>
                <a:cs typeface="Calibri"/>
                <a:sym typeface="Calibri"/>
              </a:rPr>
            </a:br>
            <a:endParaRPr b="1"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None/>
            </a:pPr>
            <a:r>
              <a:rPr b="1" i="0" lang="en-US" sz="3200" u="sng" cap="none" strike="noStrike">
                <a:solidFill>
                  <a:srgbClr val="595959"/>
                </a:solidFill>
                <a:latin typeface="Calibri"/>
                <a:ea typeface="Calibri"/>
                <a:cs typeface="Calibri"/>
                <a:sym typeface="Calibri"/>
              </a:rPr>
              <a:t>Denumirea modulului:</a:t>
            </a:r>
            <a:br>
              <a:rPr b="1" i="0" lang="en-US" sz="3200" u="none" cap="none" strike="noStrike">
                <a:solidFill>
                  <a:srgbClr val="595959"/>
                </a:solidFill>
                <a:latin typeface="Calibri"/>
                <a:ea typeface="Calibri"/>
                <a:cs typeface="Calibri"/>
                <a:sym typeface="Calibri"/>
              </a:rPr>
            </a:br>
            <a:r>
              <a:rPr b="1" i="0" lang="en-US" sz="3200" u="none" cap="none" strike="noStrike">
                <a:solidFill>
                  <a:srgbClr val="595959"/>
                </a:solidFill>
                <a:latin typeface="Calibri"/>
                <a:ea typeface="Calibri"/>
                <a:cs typeface="Calibri"/>
                <a:sym typeface="Calibri"/>
              </a:rPr>
              <a:t>Modulul 1</a:t>
            </a:r>
            <a:endParaRPr b="1" i="0" sz="32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None/>
            </a:pPr>
            <a:r>
              <a:rPr b="0" i="0" lang="en-US" sz="3200" u="none" cap="none" strike="noStrike">
                <a:solidFill>
                  <a:schemeClr val="dk1"/>
                </a:solidFill>
                <a:latin typeface="Arial"/>
                <a:ea typeface="Arial"/>
                <a:cs typeface="Arial"/>
                <a:sym typeface="Arial"/>
              </a:rPr>
              <a:t>Valori etice și estetice în educația pentru mediu</a:t>
            </a:r>
            <a:endParaRPr b="1" i="0" sz="2600" u="none" cap="none" strike="noStrike">
              <a:solidFill>
                <a:srgbClr val="595959"/>
              </a:solidFill>
              <a:latin typeface="Calibri"/>
              <a:ea typeface="Calibri"/>
              <a:cs typeface="Calibri"/>
              <a:sym typeface="Calibri"/>
            </a:endParaRPr>
          </a:p>
        </p:txBody>
      </p:sp>
      <p:pic>
        <p:nvPicPr>
          <p:cNvPr id="112" name="Google Shape;112;p1"/>
          <p:cNvPicPr preferRelativeResize="0"/>
          <p:nvPr/>
        </p:nvPicPr>
        <p:blipFill rotWithShape="1">
          <a:blip r:embed="rId3">
            <a:alphaModFix/>
          </a:blip>
          <a:srcRect b="0" l="0" r="0" t="0"/>
          <a:stretch/>
        </p:blipFill>
        <p:spPr>
          <a:xfrm>
            <a:off x="9286226" y="594359"/>
            <a:ext cx="2286000" cy="2011840"/>
          </a:xfrm>
          <a:prstGeom prst="rect">
            <a:avLst/>
          </a:prstGeom>
          <a:noFill/>
          <a:ln>
            <a:noFill/>
          </a:ln>
        </p:spPr>
      </p:pic>
      <p:pic>
        <p:nvPicPr>
          <p:cNvPr id="113" name="Google Shape;113;p1"/>
          <p:cNvPicPr preferRelativeResize="0"/>
          <p:nvPr/>
        </p:nvPicPr>
        <p:blipFill rotWithShape="1">
          <a:blip r:embed="rId4">
            <a:alphaModFix/>
          </a:blip>
          <a:srcRect b="0" l="0" r="0" t="0"/>
          <a:stretch/>
        </p:blipFill>
        <p:spPr>
          <a:xfrm>
            <a:off x="8892845" y="4551919"/>
            <a:ext cx="3057525" cy="1076325"/>
          </a:xfrm>
          <a:prstGeom prst="rect">
            <a:avLst/>
          </a:prstGeom>
          <a:noFill/>
          <a:ln>
            <a:noFill/>
          </a:ln>
        </p:spPr>
      </p:pic>
      <p:sp>
        <p:nvSpPr>
          <p:cNvPr id="114" name="Google Shape;114;p1"/>
          <p:cNvSpPr/>
          <p:nvPr/>
        </p:nvSpPr>
        <p:spPr>
          <a:xfrm>
            <a:off x="4598777" y="5749344"/>
            <a:ext cx="55915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Calibri"/>
                <a:ea typeface="Calibri"/>
                <a:cs typeface="Calibri"/>
                <a:sym typeface="Calibri"/>
              </a:rPr>
              <a:t>Pentru mai multe detalii vizitați site-ul nostru oficial: </a:t>
            </a:r>
            <a:r>
              <a:rPr b="0" i="0" lang="en-US" sz="1400" u="sng" cap="none" strike="noStrike">
                <a:solidFill>
                  <a:srgbClr val="0563C1"/>
                </a:solidFill>
                <a:latin typeface="Calibri"/>
                <a:ea typeface="Calibri"/>
                <a:cs typeface="Calibri"/>
                <a:sym typeface="Calibri"/>
                <a:hlinkClick r:id="rId5">
                  <a:extLst>
                    <a:ext uri="{A12FA001-AC4F-418D-AE19-62706E023703}">
                      <ahyp:hlinkClr val="tx"/>
                    </a:ext>
                  </a:extLst>
                </a:hlinkClick>
              </a:rPr>
              <a:t>https:</a:t>
            </a:r>
            <a:r>
              <a:rPr b="0" i="0" lang="en-US" sz="1400" u="none" cap="none" strike="noStrike">
                <a:solidFill>
                  <a:srgbClr val="000000"/>
                </a:solidFill>
                <a:latin typeface="Calibri"/>
                <a:ea typeface="Calibri"/>
                <a:cs typeface="Calibri"/>
                <a:sym typeface="Calibri"/>
              </a:rPr>
              <a:t>//www.e-greenworld.org/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Puterea aprecierii estetice</a:t>
            </a:r>
            <a:endParaRPr/>
          </a:p>
        </p:txBody>
      </p:sp>
      <p:sp>
        <p:nvSpPr>
          <p:cNvPr id="197" name="Google Shape;197;p17"/>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10000"/>
          </a:bodyPr>
          <a:lstStyle/>
          <a:p>
            <a:pPr indent="-342900" lvl="0" marL="457200" rtl="0" algn="l">
              <a:lnSpc>
                <a:spcPct val="90000"/>
              </a:lnSpc>
              <a:spcBef>
                <a:spcPts val="1200"/>
              </a:spcBef>
              <a:spcAft>
                <a:spcPts val="0"/>
              </a:spcAft>
              <a:buSzPct val="97297"/>
              <a:buChar char=" "/>
            </a:pPr>
            <a:r>
              <a:rPr lang="en-US"/>
              <a:t>Educația de mediu promovează o perspectivă estetică asupra mediului înconjurător prin evidențierea frumuseții acestuia.</a:t>
            </a:r>
            <a:endParaRPr/>
          </a:p>
          <a:p>
            <a:pPr indent="-228600" lvl="0" marL="457200" rtl="0" algn="l">
              <a:lnSpc>
                <a:spcPct val="90000"/>
              </a:lnSpc>
              <a:spcBef>
                <a:spcPts val="1200"/>
              </a:spcBef>
              <a:spcAft>
                <a:spcPts val="0"/>
              </a:spcAft>
              <a:buSzPct val="97297"/>
              <a:buNone/>
            </a:pPr>
            <a:r>
              <a:t/>
            </a:r>
            <a:endParaRPr/>
          </a:p>
          <a:p>
            <a:pPr indent="-342900" lvl="0" marL="457200" rtl="0" algn="just">
              <a:lnSpc>
                <a:spcPct val="90000"/>
              </a:lnSpc>
              <a:spcBef>
                <a:spcPts val="1200"/>
              </a:spcBef>
              <a:spcAft>
                <a:spcPts val="0"/>
              </a:spcAft>
              <a:buSzPct val="97297"/>
              <a:buChar char=" "/>
            </a:pPr>
            <a:r>
              <a:rPr b="1" lang="en-US"/>
              <a:t>De asemenea, educația de mediu acordă prioritate dezvoltării unei perspective estetice asupra mediului prin evidențierea valorii estetice a naturii. Aceasta încurajează indivizii să dezvolte o apreciere estetică pentru frumusețea și diversitatea vieții naturale. Studiile realizate de Johnson și Smith (2020) demonstrează că estetica mediului sporește nivelul de sensibilitate a indivizilor față de mediu și conduce la o apreciere profundă a mediului natural.</a:t>
            </a:r>
            <a:endParaRPr b="1"/>
          </a:p>
          <a:p>
            <a:pPr indent="-228600" lvl="0" marL="457200" rtl="0" algn="just">
              <a:lnSpc>
                <a:spcPct val="90000"/>
              </a:lnSpc>
              <a:spcBef>
                <a:spcPts val="1200"/>
              </a:spcBef>
              <a:spcAft>
                <a:spcPts val="0"/>
              </a:spcAft>
              <a:buSzPct val="97297"/>
              <a:buNone/>
            </a:pPr>
            <a:r>
              <a:t/>
            </a:r>
            <a:endParaRPr b="1"/>
          </a:p>
          <a:p>
            <a:pPr indent="-342900" lvl="0" marL="457200" rtl="0" algn="just">
              <a:lnSpc>
                <a:spcPct val="90000"/>
              </a:lnSpc>
              <a:spcBef>
                <a:spcPts val="1200"/>
              </a:spcBef>
              <a:spcAft>
                <a:spcPts val="0"/>
              </a:spcAft>
              <a:buSzPct val="97297"/>
              <a:buChar char=" "/>
            </a:pPr>
            <a:r>
              <a:rPr b="1" lang="en-US"/>
              <a:t>	În acest context, acest modul va explora modul în care valorile etice și estetice pot fi integrate în educația de mediu și modul în care această integrare poate influența atitudinile de mediu ale indivizilor. Această examinare ne va permite să obținem o înțelegere mai profundă a modului în care educația de mediu contribuie nu numai la dobândirea de cunoștințe, ci și la dezvoltarea unei înțelegeri etice și estetice a mediului la cursanți.</a:t>
            </a:r>
            <a:endParaRPr b="1"/>
          </a:p>
          <a:p>
            <a:pPr indent="-228600" lvl="0" marL="457200" rtl="0" algn="l">
              <a:lnSpc>
                <a:spcPct val="90000"/>
              </a:lnSpc>
              <a:spcBef>
                <a:spcPts val="1200"/>
              </a:spcBef>
              <a:spcAft>
                <a:spcPts val="0"/>
              </a:spcAft>
              <a:buSzPct val="97297"/>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Integrarea eticii și a esteticii</a:t>
            </a:r>
            <a:endParaRPr/>
          </a:p>
        </p:txBody>
      </p:sp>
      <p:sp>
        <p:nvSpPr>
          <p:cNvPr id="203" name="Google Shape;203;p18"/>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10000"/>
          </a:bodyPr>
          <a:lstStyle/>
          <a:p>
            <a:pPr indent="-342900" lvl="0" marL="457200" rtl="0" algn="l">
              <a:lnSpc>
                <a:spcPct val="90000"/>
              </a:lnSpc>
              <a:spcBef>
                <a:spcPts val="1200"/>
              </a:spcBef>
              <a:spcAft>
                <a:spcPts val="0"/>
              </a:spcAft>
              <a:buSzPct val="97297"/>
              <a:buChar char=" "/>
            </a:pPr>
            <a:r>
              <a:rPr lang="en-US"/>
              <a:t>Valoarea estetică a naturii transcende simpla atracție vizuală; ea constituie fundamentul unei legături emoționale profunde între oameni și lumea naturală, jucând un rol central în cadrul eticii de mediu (Kellert &amp; Wilson, 1993). Această frumusețe inerentă are puterea de a cultiva în rândul indivizilor admirația, dragostea și, în cele din urmă, respectul pentru natură (Gould, 1989).</a:t>
            </a:r>
            <a:endParaRPr/>
          </a:p>
          <a:p>
            <a:pPr indent="-342900" lvl="0" marL="457200" rtl="0" algn="l">
              <a:lnSpc>
                <a:spcPct val="90000"/>
              </a:lnSpc>
              <a:spcBef>
                <a:spcPts val="1200"/>
              </a:spcBef>
              <a:spcAft>
                <a:spcPts val="0"/>
              </a:spcAft>
              <a:buSzPct val="97297"/>
              <a:buChar char=" "/>
            </a:pPr>
            <a:r>
              <a:rPr lang="en-US"/>
              <a:t>Puteți explora modul de integrare a eticii și a esteticii în educația ecologică.</a:t>
            </a:r>
            <a:endParaRPr/>
          </a:p>
          <a:p>
            <a:pPr indent="-228600" lvl="0" marL="457200" rtl="0" algn="l">
              <a:lnSpc>
                <a:spcPct val="90000"/>
              </a:lnSpc>
              <a:spcBef>
                <a:spcPts val="1200"/>
              </a:spcBef>
              <a:spcAft>
                <a:spcPts val="0"/>
              </a:spcAft>
              <a:buSzPct val="97297"/>
              <a:buNone/>
            </a:pPr>
            <a:r>
              <a:t/>
            </a:r>
            <a:endParaRPr/>
          </a:p>
          <a:p>
            <a:pPr indent="-342900" lvl="0" marL="457200" rtl="0" algn="l">
              <a:lnSpc>
                <a:spcPct val="90000"/>
              </a:lnSpc>
              <a:spcBef>
                <a:spcPts val="1200"/>
              </a:spcBef>
              <a:spcAft>
                <a:spcPts val="0"/>
              </a:spcAft>
              <a:buSzPct val="97297"/>
              <a:buFont typeface="Noto Sans Symbols"/>
              <a:buChar char="❖"/>
            </a:pPr>
            <a:r>
              <a:rPr lang="en-US"/>
              <a:t>Înțelegerea acestei integrări ne ajută să vedem cum se face educația:</a:t>
            </a:r>
            <a:endParaRPr/>
          </a:p>
          <a:p>
            <a:pPr indent="-342900" lvl="0" marL="457200" rtl="0" algn="l">
              <a:lnSpc>
                <a:spcPct val="90000"/>
              </a:lnSpc>
              <a:spcBef>
                <a:spcPts val="1200"/>
              </a:spcBef>
              <a:spcAft>
                <a:spcPts val="0"/>
              </a:spcAft>
              <a:buSzPct val="97297"/>
              <a:buFont typeface="Noto Sans Symbols"/>
              <a:buChar char="❖"/>
            </a:pPr>
            <a:r>
              <a:rPr lang="en-US"/>
              <a:t>Merge dincolo de dobândirea de cunoștințe</a:t>
            </a:r>
            <a:endParaRPr/>
          </a:p>
          <a:p>
            <a:pPr indent="-342900" lvl="0" marL="457200" rtl="0" algn="l">
              <a:lnSpc>
                <a:spcPct val="90000"/>
              </a:lnSpc>
              <a:spcBef>
                <a:spcPts val="1200"/>
              </a:spcBef>
              <a:spcAft>
                <a:spcPts val="0"/>
              </a:spcAft>
              <a:buSzPct val="97297"/>
              <a:buFont typeface="Noto Sans Symbols"/>
              <a:buChar char="❖"/>
            </a:pPr>
            <a:r>
              <a:rPr lang="en-US"/>
              <a:t>Cultivă o înțelegere etică și estetică a mediului înconjurător</a:t>
            </a:r>
            <a:endParaRPr/>
          </a:p>
          <a:p>
            <a:pPr indent="-228600" lvl="0" marL="457200" rtl="0" algn="l">
              <a:lnSpc>
                <a:spcPct val="90000"/>
              </a:lnSpc>
              <a:spcBef>
                <a:spcPts val="1200"/>
              </a:spcBef>
              <a:spcAft>
                <a:spcPts val="0"/>
              </a:spcAft>
              <a:buSzPct val="97297"/>
              <a:buNone/>
            </a:pPr>
            <a:r>
              <a:t/>
            </a:r>
            <a:endParaRPr/>
          </a:p>
          <a:p>
            <a:pPr indent="-342900" lvl="0" marL="457200" rtl="0" algn="l">
              <a:lnSpc>
                <a:spcPct val="90000"/>
              </a:lnSpc>
              <a:spcBef>
                <a:spcPts val="1200"/>
              </a:spcBef>
              <a:spcAft>
                <a:spcPts val="0"/>
              </a:spcAft>
              <a:buSzPct val="97297"/>
              <a:buChar char=" "/>
            </a:pPr>
            <a:r>
              <a:rPr lang="en-US"/>
              <a:t>Prin integrarea eticii și a esteticii, educația de mediu le permite indivizilor să devină administratori responsabili ai mediului.</a:t>
            </a:r>
            <a:endParaRPr/>
          </a:p>
          <a:p>
            <a:pPr indent="-228600" lvl="0" marL="457200" rtl="0" algn="l">
              <a:lnSpc>
                <a:spcPct val="90000"/>
              </a:lnSpc>
              <a:spcBef>
                <a:spcPts val="1200"/>
              </a:spcBef>
              <a:spcAft>
                <a:spcPts val="0"/>
              </a:spcAft>
              <a:buSzPct val="97297"/>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8"/>
          <p:cNvSpPr txBox="1"/>
          <p:nvPr>
            <p:ph type="title"/>
          </p:nvPr>
        </p:nvSpPr>
        <p:spPr>
          <a:xfrm>
            <a:off x="1027288" y="184080"/>
            <a:ext cx="8990308"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Sarcinile cursanților</a:t>
            </a:r>
            <a:endParaRPr>
              <a:solidFill>
                <a:srgbClr val="2A4F1C"/>
              </a:solidFill>
              <a:latin typeface="Arial"/>
              <a:ea typeface="Arial"/>
              <a:cs typeface="Arial"/>
              <a:sym typeface="Arial"/>
            </a:endParaRPr>
          </a:p>
        </p:txBody>
      </p:sp>
      <p:sp>
        <p:nvSpPr>
          <p:cNvPr id="210" name="Google Shape;210;p8"/>
          <p:cNvSpPr txBox="1"/>
          <p:nvPr>
            <p:ph idx="1" type="body"/>
          </p:nvPr>
        </p:nvSpPr>
        <p:spPr>
          <a:xfrm>
            <a:off x="1584271" y="1193428"/>
            <a:ext cx="9588554" cy="4407272"/>
          </a:xfrm>
          <a:prstGeom prst="rect">
            <a:avLst/>
          </a:prstGeom>
          <a:noFill/>
          <a:ln>
            <a:noFill/>
          </a:ln>
        </p:spPr>
        <p:txBody>
          <a:bodyPr anchorCtr="0" anchor="t" bIns="45700" lIns="0" spcFirstLastPara="1" rIns="0" wrap="square" tIns="45700">
            <a:noAutofit/>
          </a:bodyPr>
          <a:lstStyle/>
          <a:p>
            <a:pPr indent="0" lvl="0" marL="0" rtl="0" algn="just">
              <a:lnSpc>
                <a:spcPct val="90000"/>
              </a:lnSpc>
              <a:spcBef>
                <a:spcPts val="0"/>
              </a:spcBef>
              <a:spcAft>
                <a:spcPts val="0"/>
              </a:spcAft>
              <a:buSzPts val="2000"/>
              <a:buNone/>
            </a:pPr>
            <a:r>
              <a:rPr lang="en-US" sz="1800">
                <a:solidFill>
                  <a:srgbClr val="2A4F1C"/>
                </a:solidFill>
              </a:rPr>
              <a:t>În timp ce citesc manualul de alfabetizare ecologică și părțile sale, cursanții ar trebui să facă următoarele</a:t>
            </a:r>
            <a:endParaRPr/>
          </a:p>
          <a:p>
            <a:pPr indent="0" lvl="0" marL="0" rtl="0" algn="just">
              <a:lnSpc>
                <a:spcPct val="90000"/>
              </a:lnSpc>
              <a:spcBef>
                <a:spcPts val="0"/>
              </a:spcBef>
              <a:spcAft>
                <a:spcPts val="0"/>
              </a:spcAft>
              <a:buSzPts val="2000"/>
              <a:buNone/>
            </a:pPr>
            <a:r>
              <a:t/>
            </a:r>
            <a:endParaRPr sz="1800">
              <a:solidFill>
                <a:srgbClr val="2A4F1C"/>
              </a:solidFill>
            </a:endParaRPr>
          </a:p>
          <a:p>
            <a:pPr indent="-342900" lvl="0" marL="457200" rtl="0" algn="l">
              <a:lnSpc>
                <a:spcPct val="90000"/>
              </a:lnSpc>
              <a:spcBef>
                <a:spcPts val="1200"/>
              </a:spcBef>
              <a:spcAft>
                <a:spcPts val="0"/>
              </a:spcAft>
              <a:buSzPts val="1800"/>
              <a:buFont typeface="Noto Sans Symbols"/>
              <a:buChar char="❖"/>
            </a:pPr>
            <a:r>
              <a:rPr b="1" lang="en-US" sz="1800"/>
              <a:t>Gândiți-vă la emoțiile legate de natură, discutați despre cunoaștere vs. abordarea etică/estetică.</a:t>
            </a:r>
            <a:endParaRPr b="1" sz="1800"/>
          </a:p>
          <a:p>
            <a:pPr indent="-228600" lvl="0" marL="457200" rtl="0" algn="l">
              <a:lnSpc>
                <a:spcPct val="90000"/>
              </a:lnSpc>
              <a:spcBef>
                <a:spcPts val="1200"/>
              </a:spcBef>
              <a:spcAft>
                <a:spcPts val="0"/>
              </a:spcAft>
              <a:buSzPts val="1800"/>
              <a:buFont typeface="Noto Sans Symbols"/>
              <a:buNone/>
            </a:pPr>
            <a:r>
              <a:t/>
            </a:r>
            <a:endParaRPr b="1" sz="1800"/>
          </a:p>
          <a:p>
            <a:pPr indent="-342900" lvl="0" marL="457200" rtl="0" algn="l">
              <a:lnSpc>
                <a:spcPct val="90000"/>
              </a:lnSpc>
              <a:spcBef>
                <a:spcPts val="1200"/>
              </a:spcBef>
              <a:spcAft>
                <a:spcPts val="0"/>
              </a:spcAft>
              <a:buSzPts val="1800"/>
              <a:buFont typeface="Noto Sans Symbols"/>
              <a:buChar char="❖"/>
            </a:pPr>
            <a:r>
              <a:rPr b="1" lang="en-US" sz="1800"/>
              <a:t>Analizează probleme din lumea reală cu toate cele trei aspecte (ecologic, etic, estetic).</a:t>
            </a:r>
            <a:endParaRPr b="1" sz="1800"/>
          </a:p>
          <a:p>
            <a:pPr indent="-228600" lvl="0" marL="457200" rtl="0" algn="l">
              <a:lnSpc>
                <a:spcPct val="90000"/>
              </a:lnSpc>
              <a:spcBef>
                <a:spcPts val="1200"/>
              </a:spcBef>
              <a:spcAft>
                <a:spcPts val="0"/>
              </a:spcAft>
              <a:buSzPts val="1800"/>
              <a:buFont typeface="Noto Sans Symbols"/>
              <a:buNone/>
            </a:pPr>
            <a:r>
              <a:t/>
            </a:r>
            <a:endParaRPr b="1" sz="1800"/>
          </a:p>
          <a:p>
            <a:pPr indent="-342900" lvl="0" marL="457200" rtl="0" algn="l">
              <a:lnSpc>
                <a:spcPct val="90000"/>
              </a:lnSpc>
              <a:spcBef>
                <a:spcPts val="1200"/>
              </a:spcBef>
              <a:spcAft>
                <a:spcPts val="0"/>
              </a:spcAft>
              <a:buSzPts val="1800"/>
              <a:buFont typeface="Noto Sans Symbols"/>
              <a:buChar char="❖"/>
            </a:pPr>
            <a:r>
              <a:rPr b="1" lang="en-US" sz="1800"/>
              <a:t>Discutați dilemele etice legate de mediu.</a:t>
            </a:r>
            <a:endParaRPr b="1" sz="1800"/>
          </a:p>
          <a:p>
            <a:pPr indent="-228600" lvl="0" marL="457200" rtl="0" algn="l">
              <a:lnSpc>
                <a:spcPct val="90000"/>
              </a:lnSpc>
              <a:spcBef>
                <a:spcPts val="1200"/>
              </a:spcBef>
              <a:spcAft>
                <a:spcPts val="0"/>
              </a:spcAft>
              <a:buSzPts val="1800"/>
              <a:buFont typeface="Noto Sans Symbols"/>
              <a:buNone/>
            </a:pPr>
            <a:r>
              <a:t/>
            </a:r>
            <a:endParaRPr b="1" sz="1800"/>
          </a:p>
          <a:p>
            <a:pPr indent="-342900" lvl="0" marL="457200" rtl="0" algn="l">
              <a:lnSpc>
                <a:spcPct val="90000"/>
              </a:lnSpc>
              <a:spcBef>
                <a:spcPts val="1200"/>
              </a:spcBef>
              <a:spcAft>
                <a:spcPts val="0"/>
              </a:spcAft>
              <a:buSzPts val="1800"/>
              <a:buFont typeface="Noto Sans Symbols"/>
              <a:buChar char="❖"/>
            </a:pPr>
            <a:r>
              <a:rPr b="1" lang="en-US" sz="1800"/>
              <a:t>Creați artă sau faceți fotografii inspirate de frumusețea naturii.</a:t>
            </a:r>
            <a:endParaRPr b="1" sz="1800"/>
          </a:p>
          <a:p>
            <a:pPr indent="-228600" lvl="0" marL="457200" rtl="0" algn="l">
              <a:lnSpc>
                <a:spcPct val="90000"/>
              </a:lnSpc>
              <a:spcBef>
                <a:spcPts val="1200"/>
              </a:spcBef>
              <a:spcAft>
                <a:spcPts val="0"/>
              </a:spcAft>
              <a:buSzPts val="1800"/>
              <a:buFont typeface="Noto Sans Symbols"/>
              <a:buNone/>
            </a:pPr>
            <a:r>
              <a:t/>
            </a:r>
            <a:endParaRPr b="1" sz="1800"/>
          </a:p>
          <a:p>
            <a:pPr indent="-342900" lvl="0" marL="457200" rtl="0" algn="l">
              <a:lnSpc>
                <a:spcPct val="90000"/>
              </a:lnSpc>
              <a:spcBef>
                <a:spcPts val="1200"/>
              </a:spcBef>
              <a:spcAft>
                <a:spcPts val="0"/>
              </a:spcAft>
              <a:buSzPts val="1800"/>
              <a:buFont typeface="Noto Sans Symbols"/>
              <a:buChar char="❖"/>
            </a:pPr>
            <a:r>
              <a:rPr b="1" lang="en-US" sz="1800"/>
              <a:t>Analizați un studiu de caz privind integrarea eticii și esteticii în educație</a:t>
            </a:r>
            <a:r>
              <a:rPr lang="en-US" sz="1800"/>
              <a:t>.</a:t>
            </a:r>
            <a:endParaRPr sz="1800"/>
          </a:p>
        </p:txBody>
      </p:sp>
      <p:sp>
        <p:nvSpPr>
          <p:cNvPr id="211" name="Google Shape;211;p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en-US">
                <a:solidFill>
                  <a:srgbClr val="FFFF00"/>
                </a:solidFill>
              </a:rPr>
            </a:br>
            <a:r>
              <a:rPr lang="en-US" sz="4400">
                <a:solidFill>
                  <a:schemeClr val="dk1"/>
                </a:solidFill>
              </a:rPr>
              <a:t>Partea 2 </a:t>
            </a:r>
            <a:br>
              <a:rPr lang="en-US" sz="4400">
                <a:solidFill>
                  <a:schemeClr val="dk1"/>
                </a:solidFill>
              </a:rPr>
            </a:br>
            <a:r>
              <a:rPr lang="en-US" sz="3600">
                <a:solidFill>
                  <a:schemeClr val="dk1"/>
                </a:solidFill>
              </a:rPr>
              <a:t>Etica mediului: Relația noastră cu natura</a:t>
            </a:r>
            <a:endParaRPr b="1" sz="4400">
              <a:solidFill>
                <a:schemeClr val="dk1"/>
              </a:solidFill>
            </a:endParaRPr>
          </a:p>
        </p:txBody>
      </p:sp>
      <p:cxnSp>
        <p:nvCxnSpPr>
          <p:cNvPr id="217" name="Google Shape;217;p1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18" name="Google Shape;218;p19"/>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19" name="Google Shape;219;p1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20" name="Google Shape;220;p19"/>
          <p:cNvSpPr txBox="1"/>
          <p:nvPr/>
        </p:nvSpPr>
        <p:spPr>
          <a:xfrm>
            <a:off x="1097280" y="4621497"/>
            <a:ext cx="7360920" cy="495753"/>
          </a:xfrm>
          <a:prstGeom prst="rect">
            <a:avLst/>
          </a:prstGeom>
          <a:noFill/>
          <a:ln>
            <a:noFill/>
          </a:ln>
        </p:spPr>
        <p:txBody>
          <a:bodyPr anchorCtr="0" anchor="b" bIns="45700" lIns="91425" spcFirstLastPara="1" rIns="91425" wrap="square" tIns="45700">
            <a:normAutofit fontScale="85000" lnSpcReduction="10000"/>
          </a:bodyPr>
          <a:lstStyle/>
          <a:p>
            <a:pPr indent="0" lvl="0" marL="0" marR="0" rtl="0" algn="l">
              <a:lnSpc>
                <a:spcPct val="85000"/>
              </a:lnSpc>
              <a:spcBef>
                <a:spcPts val="0"/>
              </a:spcBef>
              <a:spcAft>
                <a:spcPts val="0"/>
              </a:spcAft>
              <a:buNone/>
            </a:pPr>
            <a:r>
              <a:rPr b="0" i="0" lang="en-US" sz="2400" u="none" cap="none" strike="noStrike">
                <a:solidFill>
                  <a:srgbClr val="000000"/>
                </a:solidFill>
                <a:latin typeface="Arial"/>
                <a:ea typeface="Arial"/>
                <a:cs typeface="Arial"/>
                <a:sym typeface="Arial"/>
              </a:rPr>
              <a:t>Etica mediului: Cultivarea unei legături mai profunde cu natura</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ph idx="1" type="body"/>
          </p:nvPr>
        </p:nvSpPr>
        <p:spPr>
          <a:xfrm>
            <a:off x="659130" y="1364328"/>
            <a:ext cx="10515600" cy="4516737"/>
          </a:xfrm>
          <a:prstGeom prst="rect">
            <a:avLst/>
          </a:prstGeom>
          <a:noFill/>
          <a:ln>
            <a:noFill/>
          </a:ln>
        </p:spPr>
        <p:txBody>
          <a:bodyPr anchorCtr="0" anchor="t" bIns="45700" lIns="0" spcFirstLastPara="1" rIns="0" wrap="square" tIns="45700">
            <a:normAutofit/>
          </a:bodyPr>
          <a:lstStyle/>
          <a:p>
            <a:pPr indent="0" lvl="0" marL="0" rtl="0" algn="l">
              <a:lnSpc>
                <a:spcPct val="120000"/>
              </a:lnSpc>
              <a:spcBef>
                <a:spcPts val="0"/>
              </a:spcBef>
              <a:spcAft>
                <a:spcPts val="0"/>
              </a:spcAft>
              <a:buSzPts val="3500"/>
              <a:buNone/>
            </a:pPr>
            <a:r>
              <a:rPr lang="en-US" sz="3200"/>
              <a:t>Etica mediului explorează relația complexă dintre oameni și mediu. Aceasta pune întrebări cu privire la valoarea naturii și la responsabilitatea noastră față de aceasta. Această prezentare analizează diferite abordări în cadrul eticii mediului, ajutându-ne să înțelegem cum putem promova un viitor mai durabil.</a:t>
            </a:r>
            <a:endParaRPr sz="1200">
              <a:solidFill>
                <a:schemeClr val="accent1"/>
              </a:solidFill>
            </a:endParaRPr>
          </a:p>
        </p:txBody>
      </p:sp>
      <p:sp>
        <p:nvSpPr>
          <p:cNvPr id="226" name="Google Shape;226;p20"/>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20"/>
          <p:cNvSpPr txBox="1"/>
          <p:nvPr/>
        </p:nvSpPr>
        <p:spPr>
          <a:xfrm>
            <a:off x="640080" y="197661"/>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1" i="0" lang="en-US" sz="3200" u="none" cap="none" strike="noStrike">
                <a:solidFill>
                  <a:srgbClr val="000000"/>
                </a:solidFill>
                <a:latin typeface="Arial"/>
                <a:ea typeface="Arial"/>
                <a:cs typeface="Arial"/>
                <a:sym typeface="Arial"/>
              </a:rPr>
              <a:t>Etica mediului: Relația noastră cu natura</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Un spectru de valori: Antropocentrism vs. Ecocentrism</a:t>
            </a:r>
            <a:endParaRPr/>
          </a:p>
        </p:txBody>
      </p:sp>
      <p:sp>
        <p:nvSpPr>
          <p:cNvPr id="233" name="Google Shape;233;p24"/>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lnSpcReduction="10000"/>
          </a:bodyPr>
          <a:lstStyle/>
          <a:p>
            <a:pPr indent="-342900" lvl="0" marL="457200" rtl="0" algn="l">
              <a:lnSpc>
                <a:spcPct val="90000"/>
              </a:lnSpc>
              <a:spcBef>
                <a:spcPts val="1200"/>
              </a:spcBef>
              <a:spcAft>
                <a:spcPts val="0"/>
              </a:spcAft>
              <a:buSzPts val="1800"/>
              <a:buChar char=" "/>
            </a:pPr>
            <a:r>
              <a:rPr b="1" lang="en-US"/>
              <a:t>Antropocentrismul:</a:t>
            </a:r>
            <a:r>
              <a:rPr lang="en-US"/>
              <a:t> Această abordare consideră natura ca fiind valoroasă în primul rând pentru beneficiul uman. Oamenii sunt văzuți ca administratori însărcinați cu utilizarea înțeleaptă a resurselor. Această abordare susține că natura este doar un instrument în folosul omului. Valoarea naturii depinde de capacitatea acesteia de a satisface nevoile umane. Etica mediului, din această perspectivă, adoptă un punct de vedere centrat pe om.</a:t>
            </a:r>
            <a:endParaRPr/>
          </a:p>
          <a:p>
            <a:pPr indent="-228600" lvl="0" marL="457200" rtl="0" algn="l">
              <a:lnSpc>
                <a:spcPct val="90000"/>
              </a:lnSpc>
              <a:spcBef>
                <a:spcPts val="1200"/>
              </a:spcBef>
              <a:spcAft>
                <a:spcPts val="0"/>
              </a:spcAft>
              <a:buSzPts val="1800"/>
              <a:buNone/>
            </a:pPr>
            <a:r>
              <a:t/>
            </a:r>
            <a:endParaRPr/>
          </a:p>
          <a:p>
            <a:pPr indent="-342900" lvl="0" marL="457200" rtl="0" algn="l">
              <a:lnSpc>
                <a:spcPct val="90000"/>
              </a:lnSpc>
              <a:spcBef>
                <a:spcPts val="1200"/>
              </a:spcBef>
              <a:spcAft>
                <a:spcPts val="0"/>
              </a:spcAft>
              <a:buSzPts val="1800"/>
              <a:buChar char=" "/>
            </a:pPr>
            <a:r>
              <a:rPr b="1" lang="en-US"/>
              <a:t>Ecocentrismul: </a:t>
            </a:r>
            <a:r>
              <a:rPr lang="en-US"/>
              <a:t>Abordarea ecocentrică afirmă că natura are o valoare intrinsecă în sine și face parte din entitățile non-umane. Această perspectivă pune accentul pe integritatea ecosistemelor, recunoscând că natura reprezintă nu numai habitatul uman, ci și habitatul tuturor ființelor vii</a:t>
            </a:r>
            <a:endParaRPr i="1"/>
          </a:p>
          <a:p>
            <a:pPr indent="-342900" lvl="0" marL="457200" rtl="0" algn="l">
              <a:lnSpc>
                <a:spcPct val="90000"/>
              </a:lnSpc>
              <a:spcBef>
                <a:spcPts val="1200"/>
              </a:spcBef>
              <a:spcAft>
                <a:spcPts val="0"/>
              </a:spcAft>
              <a:buSzPts val="1800"/>
              <a:buChar char=" "/>
            </a:pPr>
            <a:r>
              <a:rPr b="1" i="1" lang="en-US"/>
              <a:t>Exemple</a:t>
            </a:r>
            <a:endParaRPr b="1"/>
          </a:p>
          <a:p>
            <a:pPr indent="-342900" lvl="0" marL="457200" rtl="0" algn="l">
              <a:lnSpc>
                <a:spcPct val="90000"/>
              </a:lnSpc>
              <a:spcBef>
                <a:spcPts val="1200"/>
              </a:spcBef>
              <a:spcAft>
                <a:spcPts val="0"/>
              </a:spcAft>
              <a:buSzPts val="1800"/>
              <a:buChar char=" "/>
            </a:pPr>
            <a:r>
              <a:rPr lang="en-US"/>
              <a:t>Antropocentrismul: Practici forestiere durabile</a:t>
            </a:r>
            <a:endParaRPr/>
          </a:p>
          <a:p>
            <a:pPr indent="-342900" lvl="0" marL="457200" rtl="0" algn="l">
              <a:lnSpc>
                <a:spcPct val="90000"/>
              </a:lnSpc>
              <a:spcBef>
                <a:spcPts val="1200"/>
              </a:spcBef>
              <a:spcAft>
                <a:spcPts val="0"/>
              </a:spcAft>
              <a:buSzPts val="1800"/>
              <a:buChar char=" "/>
            </a:pPr>
            <a:r>
              <a:rPr lang="en-US"/>
              <a:t>Ecocentrismul: Protejarea speciilor pe cale de dispariție</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Etica centrată pe viață: Respectul pentru toate ființele vii</a:t>
            </a:r>
            <a:endParaRPr/>
          </a:p>
        </p:txBody>
      </p:sp>
      <p:sp>
        <p:nvSpPr>
          <p:cNvPr id="239" name="Google Shape;239;p62"/>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b="1" lang="en-US"/>
              <a:t>Etica respectului pentru viață:</a:t>
            </a:r>
            <a:r>
              <a:rPr lang="en-US"/>
              <a:t> Această abordare pledează pentru valoarea inerentă a tuturor ființelor vii, indiferent de specie. Ea promovează tratamentul etic al animalelor și practicile durabile.</a:t>
            </a:r>
            <a:endParaRPr/>
          </a:p>
          <a:p>
            <a:pPr indent="-228600" lvl="0" marL="457200" rtl="0" algn="l">
              <a:lnSpc>
                <a:spcPct val="90000"/>
              </a:lnSpc>
              <a:spcBef>
                <a:spcPts val="1200"/>
              </a:spcBef>
              <a:spcAft>
                <a:spcPts val="0"/>
              </a:spcAft>
              <a:buSzPts val="1800"/>
              <a:buNone/>
            </a:pPr>
            <a:r>
              <a:t/>
            </a:r>
            <a:endParaRPr b="1"/>
          </a:p>
          <a:p>
            <a:pPr indent="-342900" lvl="0" marL="457200" rtl="0" algn="l">
              <a:lnSpc>
                <a:spcPct val="90000"/>
              </a:lnSpc>
              <a:spcBef>
                <a:spcPts val="1200"/>
              </a:spcBef>
              <a:spcAft>
                <a:spcPts val="0"/>
              </a:spcAft>
              <a:buSzPts val="1800"/>
              <a:buChar char=" "/>
            </a:pPr>
            <a:r>
              <a:rPr b="1" lang="en-US"/>
              <a:t>Etica respectului față de natură:</a:t>
            </a:r>
            <a:r>
              <a:rPr lang="en-US"/>
              <a:t> Această abordare pune accentul pe valoarea intrinsecă a lumii naturale în sine. Ea încurajează respectarea echilibrului delicat al naturii și reducerea la minimum a impactului uman.</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p:txBody>
      </p:sp>
      <p:sp>
        <p:nvSpPr>
          <p:cNvPr id="240" name="Google Shape;240;p62"/>
          <p:cNvSpPr/>
          <p:nvPr/>
        </p:nvSpPr>
        <p:spPr>
          <a:xfrm>
            <a:off x="1476375" y="4258359"/>
            <a:ext cx="7867650" cy="646331"/>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Mișcări pentru drepturile animalelor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Eforturi de conservare a naturii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6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Etica holistică a mediului: Pământul contează</a:t>
            </a:r>
            <a:endParaRPr/>
          </a:p>
        </p:txBody>
      </p:sp>
      <p:sp>
        <p:nvSpPr>
          <p:cNvPr id="246" name="Google Shape;246;p63"/>
          <p:cNvSpPr txBox="1"/>
          <p:nvPr>
            <p:ph idx="1" type="body"/>
          </p:nvPr>
        </p:nvSpPr>
        <p:spPr>
          <a:xfrm>
            <a:off x="1097280" y="1492624"/>
            <a:ext cx="9532620" cy="437647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b="1" lang="en-US"/>
              <a:t>Etica Pământului:</a:t>
            </a:r>
            <a:r>
              <a:rPr lang="en-US"/>
              <a:t> Această abordare privește natura ca pe o entitate holistică cu o valoare inerentă. Ea pune accentul pe protejarea biosferei, pe combaterea schimbărilor climatice și pe promovarea dezvoltării durabile.</a:t>
            </a:r>
            <a:endParaRPr/>
          </a:p>
          <a:p>
            <a:pPr indent="-342900" lvl="0" marL="457200" rtl="0" algn="l">
              <a:lnSpc>
                <a:spcPct val="90000"/>
              </a:lnSpc>
              <a:spcBef>
                <a:spcPts val="1200"/>
              </a:spcBef>
              <a:spcAft>
                <a:spcPts val="0"/>
              </a:spcAft>
              <a:buSzPts val="1800"/>
              <a:buChar char=" "/>
            </a:pPr>
            <a:r>
              <a:rPr b="1" lang="en-US"/>
              <a:t>Ecologie profundă:</a:t>
            </a:r>
            <a:r>
              <a:rPr lang="en-US"/>
              <a:t> Această abordare necesită o schimbare radicală de perspectivă, abordând cauzele profunde ale degradării mediului și promovând o legătură mai profundă cu natura.</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a:p>
            <a:pPr indent="-342900" lvl="0" marL="457200" rtl="0" algn="l">
              <a:lnSpc>
                <a:spcPct val="90000"/>
              </a:lnSpc>
              <a:spcBef>
                <a:spcPts val="1200"/>
              </a:spcBef>
              <a:spcAft>
                <a:spcPts val="0"/>
              </a:spcAft>
              <a:buSzPts val="1800"/>
              <a:buFont typeface="Noto Sans Symbols"/>
              <a:buChar char="❖"/>
            </a:pPr>
            <a:r>
              <a:rPr lang="en-US"/>
              <a:t>Reducerea poluării și a deșeurilor</a:t>
            </a:r>
            <a:endParaRPr/>
          </a:p>
          <a:p>
            <a:pPr indent="-342900" lvl="0" marL="457200" rtl="0" algn="l">
              <a:lnSpc>
                <a:spcPct val="90000"/>
              </a:lnSpc>
              <a:spcBef>
                <a:spcPts val="1200"/>
              </a:spcBef>
              <a:spcAft>
                <a:spcPts val="0"/>
              </a:spcAft>
              <a:buSzPts val="1800"/>
              <a:buFont typeface="Noto Sans Symbols"/>
              <a:buChar char="❖"/>
            </a:pPr>
            <a:r>
              <a:rPr lang="en-US"/>
              <a:t>Regândirea relației noastre cu natura</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Perspective diverse pentru un viitor durabil</a:t>
            </a:r>
            <a:endParaRPr/>
          </a:p>
        </p:txBody>
      </p:sp>
      <p:sp>
        <p:nvSpPr>
          <p:cNvPr id="252" name="Google Shape;252;p64"/>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a:t>Etica mediului cuprinde o gamă largă de abordări.</a:t>
            </a:r>
            <a:endParaRPr/>
          </a:p>
          <a:p>
            <a:pPr indent="-228600" lvl="0" marL="457200" rtl="0" algn="l">
              <a:lnSpc>
                <a:spcPct val="90000"/>
              </a:lnSpc>
              <a:spcBef>
                <a:spcPts val="1200"/>
              </a:spcBef>
              <a:spcAft>
                <a:spcPts val="0"/>
              </a:spcAft>
              <a:buSzPts val="1800"/>
              <a:buNone/>
            </a:pPr>
            <a:r>
              <a:t/>
            </a:r>
            <a:endParaRPr/>
          </a:p>
          <a:p>
            <a:pPr indent="-342900" lvl="0" marL="457200" rtl="0" algn="l">
              <a:lnSpc>
                <a:spcPct val="90000"/>
              </a:lnSpc>
              <a:spcBef>
                <a:spcPts val="1200"/>
              </a:spcBef>
              <a:spcAft>
                <a:spcPts val="0"/>
              </a:spcAft>
              <a:buSzPts val="1800"/>
              <a:buFont typeface="Noto Sans Symbols"/>
              <a:buChar char="❖"/>
            </a:pPr>
            <a:r>
              <a:rPr lang="en-US"/>
              <a:t>Ecofeminismul: Leagă degradarea mediului de structurile patriarhale.</a:t>
            </a:r>
            <a:endParaRPr/>
          </a:p>
          <a:p>
            <a:pPr indent="-342900" lvl="0" marL="457200" rtl="0" algn="l">
              <a:lnSpc>
                <a:spcPct val="90000"/>
              </a:lnSpc>
              <a:spcBef>
                <a:spcPts val="1200"/>
              </a:spcBef>
              <a:spcAft>
                <a:spcPts val="0"/>
              </a:spcAft>
              <a:buSzPts val="1800"/>
              <a:buFont typeface="Noto Sans Symbols"/>
              <a:buChar char="❖"/>
            </a:pPr>
            <a:r>
              <a:rPr lang="en-US"/>
              <a:t>Ecosocialismul: Învinuiește capitalismul că acordă prioritate profitului în detrimentul sustenabilității.</a:t>
            </a:r>
            <a:endParaRPr/>
          </a:p>
          <a:p>
            <a:pPr indent="-342900" lvl="0" marL="457200" rtl="0" algn="l">
              <a:lnSpc>
                <a:spcPct val="90000"/>
              </a:lnSpc>
              <a:spcBef>
                <a:spcPts val="1200"/>
              </a:spcBef>
              <a:spcAft>
                <a:spcPts val="0"/>
              </a:spcAft>
              <a:buSzPts val="1800"/>
              <a:buFont typeface="Noto Sans Symbols"/>
              <a:buChar char="❖"/>
            </a:pPr>
            <a:r>
              <a:rPr lang="en-US"/>
              <a:t>Abordare futuristă: Pune accentul pe soluții tehnologice, asigurând în același timp responsabilitatea față de mediu.</a:t>
            </a:r>
            <a:endParaRPr/>
          </a:p>
          <a:p>
            <a:pPr indent="-228600" lvl="0" marL="457200" rtl="0" algn="l">
              <a:lnSpc>
                <a:spcPct val="90000"/>
              </a:lnSpc>
              <a:spcBef>
                <a:spcPts val="1200"/>
              </a:spcBef>
              <a:spcAft>
                <a:spcPts val="0"/>
              </a:spcAft>
              <a:buSzPts val="1800"/>
              <a:buNone/>
            </a:pPr>
            <a:r>
              <a:t/>
            </a:r>
            <a:endParaRPr/>
          </a:p>
          <a:p>
            <a:pPr indent="-342900" lvl="0" marL="457200" rtl="0" algn="l">
              <a:lnSpc>
                <a:spcPct val="90000"/>
              </a:lnSpc>
              <a:spcBef>
                <a:spcPts val="1200"/>
              </a:spcBef>
              <a:spcAft>
                <a:spcPts val="0"/>
              </a:spcAft>
              <a:buSzPts val="1800"/>
              <a:buChar char=" "/>
            </a:pPr>
            <a:r>
              <a:rPr lang="en-US"/>
              <a:t>Înțelegând aceste perspective diverse, putem lucra pentru un viitor în care oamenii și natura să se dezvolte în armonie.</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5"/>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65"/>
          <p:cNvSpPr txBox="1"/>
          <p:nvPr>
            <p:ph type="title"/>
          </p:nvPr>
        </p:nvSpPr>
        <p:spPr>
          <a:xfrm>
            <a:off x="1027288" y="184080"/>
            <a:ext cx="8990308"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Sarcini ale cursanților</a:t>
            </a:r>
            <a:endParaRPr>
              <a:solidFill>
                <a:srgbClr val="2A4F1C"/>
              </a:solidFill>
            </a:endParaRPr>
          </a:p>
        </p:txBody>
      </p:sp>
      <p:sp>
        <p:nvSpPr>
          <p:cNvPr id="259" name="Google Shape;259;p65"/>
          <p:cNvSpPr txBox="1"/>
          <p:nvPr>
            <p:ph idx="1" type="body"/>
          </p:nvPr>
        </p:nvSpPr>
        <p:spPr>
          <a:xfrm>
            <a:off x="1584271" y="1069603"/>
            <a:ext cx="9294126" cy="4254872"/>
          </a:xfrm>
          <a:prstGeom prst="rect">
            <a:avLst/>
          </a:prstGeom>
          <a:noFill/>
          <a:ln>
            <a:noFill/>
          </a:ln>
        </p:spPr>
        <p:txBody>
          <a:bodyPr anchorCtr="0" anchor="t" bIns="45700" lIns="0" spcFirstLastPara="1" rIns="0" wrap="square" tIns="45700">
            <a:noAutofit/>
          </a:bodyPr>
          <a:lstStyle/>
          <a:p>
            <a:pPr indent="0" lvl="0" marL="0" rtl="0" algn="just">
              <a:lnSpc>
                <a:spcPct val="90000"/>
              </a:lnSpc>
              <a:spcBef>
                <a:spcPts val="0"/>
              </a:spcBef>
              <a:spcAft>
                <a:spcPts val="0"/>
              </a:spcAft>
              <a:buSzPts val="2000"/>
              <a:buNone/>
            </a:pPr>
            <a:r>
              <a:rPr b="1" lang="en-US" sz="1500">
                <a:solidFill>
                  <a:srgbClr val="2A4F1C"/>
                </a:solidFill>
              </a:rPr>
              <a:t>Aici este scris ce trebuie să facă elevii!</a:t>
            </a:r>
            <a:endParaRPr b="1" sz="1500">
              <a:solidFill>
                <a:srgbClr val="2A4F1C"/>
              </a:solidFill>
            </a:endParaRPr>
          </a:p>
          <a:p>
            <a:pPr indent="0" lvl="0" marL="0" rtl="0" algn="just">
              <a:lnSpc>
                <a:spcPct val="90000"/>
              </a:lnSpc>
              <a:spcBef>
                <a:spcPts val="0"/>
              </a:spcBef>
              <a:spcAft>
                <a:spcPts val="0"/>
              </a:spcAft>
              <a:buSzPts val="2000"/>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Discuții: Care sunt unele dintre provocările cu care se confruntă oamenii în relația noastră cu natura?</a:t>
            </a:r>
            <a:endParaRPr b="1" sz="1500">
              <a:solidFill>
                <a:srgbClr val="2A4F1C"/>
              </a:solidFill>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Activitate: Faceți o listă cu problemele de mediu care ne interesează (de exemplu, poluarea, defrișările, schimbările climatice).</a:t>
            </a:r>
            <a:endParaRPr b="1" sz="1500">
              <a:solidFill>
                <a:srgbClr val="2A4F1C"/>
              </a:solidFill>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Cercetare: Aflați mai multe despre un exemplu specific de antropocentrism și ecocentrism.</a:t>
            </a:r>
            <a:endParaRPr b="1" sz="1500">
              <a:solidFill>
                <a:srgbClr val="2A4F1C"/>
              </a:solidFill>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Dezbatere: Organizați o dezbatere în care o echipă susține o abordare antropocentrică a unei probleme de mediu specifice (de exemplu, exploatarea durabilă a pădurilor), iar cealaltă o abordare ecocentrică (de exemplu, conservarea completă a pădurilor).</a:t>
            </a:r>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Proiect creativ: Concepeți un poster sau un infografic care să sensibilizeze publicul cu privire la importanța respectării naturii.</a:t>
            </a:r>
            <a:endParaRPr b="1" sz="1500">
              <a:solidFill>
                <a:srgbClr val="2A4F1C"/>
              </a:solidFill>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Discuții în grup: Explorați diferitele abordări ale eticii de mediu prezentate (ecofeminism, ecosocialism, futurist).</a:t>
            </a:r>
            <a:endParaRPr b="1" sz="1500">
              <a:solidFill>
                <a:srgbClr val="2A4F1C"/>
              </a:solidFill>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Gândirea critică: Luați în considerare punctele forte și punctele slabe ale fiecărei abordări. Cum putem învăța din aceste perspective diferite?</a:t>
            </a:r>
            <a:endParaRPr b="1" sz="1500">
              <a:solidFill>
                <a:srgbClr val="2A4F1C"/>
              </a:solidFill>
            </a:endParaRPr>
          </a:p>
          <a:p>
            <a:pPr indent="-215900" lvl="0" marL="342900" rtl="0" algn="just">
              <a:lnSpc>
                <a:spcPct val="90000"/>
              </a:lnSpc>
              <a:spcBef>
                <a:spcPts val="0"/>
              </a:spcBef>
              <a:spcAft>
                <a:spcPts val="0"/>
              </a:spcAft>
              <a:buSzPts val="2000"/>
              <a:buFont typeface="Noto Sans Symbols"/>
              <a:buNone/>
            </a:pPr>
            <a:r>
              <a:t/>
            </a:r>
            <a:endParaRPr b="1" sz="1500">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sz="1500">
                <a:solidFill>
                  <a:srgbClr val="2A4F1C"/>
                </a:solidFill>
              </a:rPr>
              <a:t>Proiect: Alegeți o problemă de mediu care vă interesează și cercetați modul în care fiecare abordare (ecofeministă, ecosocialistă, futuristă) ar putea să o abordeze.</a:t>
            </a:r>
            <a:endParaRPr/>
          </a:p>
        </p:txBody>
      </p:sp>
      <p:sp>
        <p:nvSpPr>
          <p:cNvPr id="260" name="Google Shape;260;p65"/>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p:nvPr/>
        </p:nvSpPr>
        <p:spPr>
          <a:xfrm>
            <a:off x="2819400" y="-26125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2"/>
          <p:cNvSpPr/>
          <p:nvPr/>
        </p:nvSpPr>
        <p:spPr>
          <a:xfrm>
            <a:off x="2819400" y="19594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21" name="Google Shape;121;p2"/>
          <p:cNvSpPr txBox="1"/>
          <p:nvPr>
            <p:ph type="title"/>
          </p:nvPr>
        </p:nvSpPr>
        <p:spPr>
          <a:xfrm>
            <a:off x="340865" y="57142"/>
            <a:ext cx="10515600" cy="10504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en-US">
                <a:solidFill>
                  <a:srgbClr val="004B3A"/>
                </a:solidFill>
                <a:latin typeface="Arial"/>
                <a:ea typeface="Arial"/>
                <a:cs typeface="Arial"/>
                <a:sym typeface="Arial"/>
              </a:rPr>
              <a:t>Rezultatele învățării la modulul 1</a:t>
            </a:r>
            <a:endParaRPr/>
          </a:p>
        </p:txBody>
      </p:sp>
      <p:sp>
        <p:nvSpPr>
          <p:cNvPr id="122" name="Google Shape;122;p2"/>
          <p:cNvSpPr/>
          <p:nvPr/>
        </p:nvSpPr>
        <p:spPr>
          <a:xfrm>
            <a:off x="337931" y="1206600"/>
            <a:ext cx="11513203" cy="4524315"/>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Definiți etica de mediu și importanța acesteia în abordarea provocărilor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Explorați relația complexă dintre oameni și lumea naturală.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Explicați principiile de bază ale eticii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Analizați limitele abordărilor centrate pe om în procesul decizional în domeniul mediului.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Înțelegerea conceptului de valoare intrinsecă și a implicațiilor acestuia pentru procesul decizional în domeniul mediului.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Explicarea conceptului de interconectare și a valorii ecosistemelor.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Expunerea la diverse perspective de etică a mediului (de exemplu, ecologia profundă, justiția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Să identifice și să analizeze exemple reale de etică de mediu în acțiune.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Să recunoască importanța eforturilor locale și globale în promovarea responsabilității față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să articuleze semnificația educației privind etica mediului în promovarea unui comportament responsabil față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Să înțeleagă modul în care etica de mediu le permite tinerilor să abordeze provocările legate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Să aplice principiile eticii de mediu pentru a evalua scenarii din lumea reală și a lua decizii în cunoștință de cauză.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Evaluarea înțelegerii personale a conceptelor de etică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Evaluați angajamentul personal față de responsabilitatea față de mediu.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Recunoașteți potențialul eticii de mediu de a crea un viitor mai durabil.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să elaboreze planuri de acțiune pentru a reduce impactul personal asupra mediului și pentru a promova durabilitatea în comunitățile lor. </a:t>
            </a:r>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Simțiți-vă împuterniciți să acționați și să militați pentru schimbări pozitive în domeniul mediului.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Videoclipuri</a:t>
            </a:r>
            <a:endParaRPr b="1">
              <a:solidFill>
                <a:srgbClr val="3F762A"/>
              </a:solidFill>
            </a:endParaRPr>
          </a:p>
        </p:txBody>
      </p:sp>
      <p:cxnSp>
        <p:nvCxnSpPr>
          <p:cNvPr id="266" name="Google Shape;266;p45"/>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67" name="Google Shape;267;p45"/>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68" name="Google Shape;268;p45"/>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69" name="Google Shape;269;p45"/>
          <p:cNvSpPr txBox="1"/>
          <p:nvPr/>
        </p:nvSpPr>
        <p:spPr>
          <a:xfrm>
            <a:off x="1097280" y="4448175"/>
            <a:ext cx="9865844" cy="1190625"/>
          </a:xfrm>
          <a:prstGeom prst="rect">
            <a:avLst/>
          </a:prstGeom>
          <a:noFill/>
          <a:ln>
            <a:noFill/>
          </a:ln>
        </p:spPr>
        <p:txBody>
          <a:bodyPr anchorCtr="0" anchor="b" bIns="45700" lIns="91425" spcFirstLastPara="1" rIns="91425" wrap="square" tIns="45700">
            <a:normAutofit/>
          </a:bodyPr>
          <a:lstStyle/>
          <a:p>
            <a:pPr indent="-285750" lvl="0" marL="285750" marR="0" rtl="0" algn="l">
              <a:lnSpc>
                <a:spcPct val="100000"/>
              </a:lnSpc>
              <a:spcBef>
                <a:spcPts val="0"/>
              </a:spcBef>
              <a:spcAft>
                <a:spcPts val="0"/>
              </a:spcAft>
              <a:buClr>
                <a:srgbClr val="000000"/>
              </a:buClr>
              <a:buSzPts val="1400"/>
              <a:buFont typeface="Noto Sans Symbols"/>
              <a:buChar char="⮚"/>
            </a:pPr>
            <a:r>
              <a:rPr b="1" i="1" lang="en-US" sz="1400" u="none" cap="none" strike="noStrike">
                <a:solidFill>
                  <a:srgbClr val="000000"/>
                </a:solidFill>
                <a:latin typeface="Arial"/>
                <a:ea typeface="Arial"/>
                <a:cs typeface="Arial"/>
                <a:sym typeface="Arial"/>
              </a:rPr>
              <a:t>Crash Course Philosophy - Etica mediului (YouTube)</a:t>
            </a:r>
            <a:endParaRPr b="1" i="1"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1" lang="en-US" sz="1400" u="none" cap="none" strike="noStrike">
                <a:solidFill>
                  <a:srgbClr val="000000"/>
                </a:solidFill>
                <a:latin typeface="Arial"/>
                <a:ea typeface="Arial"/>
                <a:cs typeface="Arial"/>
                <a:sym typeface="Arial"/>
              </a:rPr>
              <a:t>Enciclopedia Stanford de Filosofie - Etica naturii</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1" lang="en-US" sz="1400" u="none" cap="none" strike="noStrike">
                <a:solidFill>
                  <a:srgbClr val="000000"/>
                </a:solidFill>
                <a:latin typeface="Arial"/>
                <a:ea typeface="Arial"/>
                <a:cs typeface="Arial"/>
                <a:sym typeface="Arial"/>
              </a:rPr>
              <a:t>The Guardian - Ce este etica mediului?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Ein Bild, das rot, Grafiken, Karminrot, Screenshot enthält.&#10;&#10;Automatisch generierte Beschreibung" id="270" name="Google Shape;270;p45"/>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6"/>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en-US">
                <a:solidFill>
                  <a:srgbClr val="FFFF00"/>
                </a:solidFill>
              </a:rPr>
            </a:br>
            <a:r>
              <a:rPr lang="en-US">
                <a:solidFill>
                  <a:srgbClr val="3F762A"/>
                </a:solidFill>
              </a:rPr>
              <a:t>Subiect de videoclipuri</a:t>
            </a:r>
            <a:endParaRPr b="1">
              <a:solidFill>
                <a:srgbClr val="3F762A"/>
              </a:solidFill>
            </a:endParaRPr>
          </a:p>
        </p:txBody>
      </p:sp>
      <p:cxnSp>
        <p:nvCxnSpPr>
          <p:cNvPr id="276" name="Google Shape;276;p46"/>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7" name="Google Shape;277;p46"/>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pic>
        <p:nvPicPr>
          <p:cNvPr descr="Ein Bild, das rot, Grafiken, Karminrot, Screenshot enthält.&#10;&#10;Automatisch generierte Beschreibung" id="278" name="Google Shape;278;p46"/>
          <p:cNvPicPr preferRelativeResize="0"/>
          <p:nvPr/>
        </p:nvPicPr>
        <p:blipFill rotWithShape="1">
          <a:blip r:embed="rId4">
            <a:alphaModFix/>
          </a:blip>
          <a:srcRect b="27467" l="18977" r="17822" t="25099"/>
          <a:stretch/>
        </p:blipFill>
        <p:spPr>
          <a:xfrm>
            <a:off x="8048372" y="1007394"/>
            <a:ext cx="3226512" cy="2421606"/>
          </a:xfrm>
          <a:prstGeom prst="rect">
            <a:avLst/>
          </a:prstGeom>
          <a:noFill/>
          <a:ln>
            <a:noFill/>
          </a:ln>
        </p:spPr>
      </p:pic>
      <p:sp>
        <p:nvSpPr>
          <p:cNvPr id="279" name="Google Shape;279;p46"/>
          <p:cNvSpPr txBox="1"/>
          <p:nvPr/>
        </p:nvSpPr>
        <p:spPr>
          <a:xfrm>
            <a:off x="1097280" y="4473304"/>
            <a:ext cx="8564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2A4F1C"/>
                </a:solidFill>
                <a:latin typeface="Arial"/>
                <a:ea typeface="Arial"/>
                <a:cs typeface="Arial"/>
                <a:sym typeface="Arial"/>
              </a:rPr>
              <a:t>Urmăriți următoarele videoclipuri și luați notițe</a:t>
            </a:r>
            <a:endParaRPr b="0" i="0" sz="2800" u="none" cap="none" strike="noStrike">
              <a:solidFill>
                <a:srgbClr val="2A4F1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cxnSp>
        <p:nvCxnSpPr>
          <p:cNvPr id="284" name="Google Shape;284;p47"/>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285" name="Google Shape;285;p47"/>
          <p:cNvSpPr txBox="1"/>
          <p:nvPr>
            <p:ph idx="1" type="body"/>
          </p:nvPr>
        </p:nvSpPr>
        <p:spPr>
          <a:xfrm>
            <a:off x="6134100" y="219075"/>
            <a:ext cx="4831079" cy="4611794"/>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286" name="Google Shape;286;p4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47"/>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
        <p:nvSpPr>
          <p:cNvPr id="288" name="Google Shape;288;p47"/>
          <p:cNvSpPr txBox="1"/>
          <p:nvPr/>
        </p:nvSpPr>
        <p:spPr>
          <a:xfrm>
            <a:off x="447674" y="4294983"/>
            <a:ext cx="6391275"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Crash Course Philosophy YouTube: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//m.youtube.com/watch?v=fKtxKkHnJpc . Etica mediului.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Enciclopedia Stanford de Filosofie Stanford University: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https://plato.stanford.edu/entries/ethics-environmental/ </a:t>
            </a:r>
            <a:r>
              <a:rPr b="0" i="0" lang="en-US" sz="1400" u="none" cap="none" strike="noStrike">
                <a:solidFill>
                  <a:srgbClr val="000000"/>
                </a:solidFill>
                <a:latin typeface="Arial"/>
                <a:ea typeface="Arial"/>
                <a:cs typeface="Arial"/>
                <a:sym typeface="Arial"/>
              </a:rPr>
              <a:t>. Etica naturii.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Guardian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https://www.theguardian.com/environment/ethical-living </a:t>
            </a:r>
            <a:r>
              <a:rPr b="0" i="0" lang="en-US" sz="1400" u="none" cap="none" strike="noStrike">
                <a:solidFill>
                  <a:srgbClr val="000000"/>
                </a:solidFill>
                <a:latin typeface="Arial"/>
                <a:ea typeface="Arial"/>
                <a:cs typeface="Arial"/>
                <a:sym typeface="Arial"/>
              </a:rPr>
              <a:t>. Ce este etica mediului?</a:t>
            </a:r>
            <a:endParaRPr b="0" i="0" sz="1400" u="none" cap="none" strike="noStrike">
              <a:solidFill>
                <a:srgbClr val="000000"/>
              </a:solidFill>
              <a:latin typeface="Arial"/>
              <a:ea typeface="Arial"/>
              <a:cs typeface="Arial"/>
              <a:sym typeface="Arial"/>
            </a:endParaRPr>
          </a:p>
        </p:txBody>
      </p:sp>
      <p:sp>
        <p:nvSpPr>
          <p:cNvPr id="289" name="Google Shape;289;p47"/>
          <p:cNvSpPr txBox="1"/>
          <p:nvPr/>
        </p:nvSpPr>
        <p:spPr>
          <a:xfrm>
            <a:off x="6144006" y="853470"/>
            <a:ext cx="5536692" cy="230828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vizionați aceste 3 videoclipuri</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Luați notițe despre faptele importante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Sarcinile tale pentru videoclip</a:t>
            </a:r>
            <a:endParaRPr b="1" i="0" sz="2400" u="none" cap="none" strike="noStrike">
              <a:solidFill>
                <a:srgbClr val="3F762A"/>
              </a:solidFill>
              <a:latin typeface="Arial"/>
              <a:ea typeface="Arial"/>
              <a:cs typeface="Arial"/>
              <a:sym typeface="Arial"/>
            </a:endParaRPr>
          </a:p>
          <a:p>
            <a:pPr indent="-190500" lvl="0" marL="342900" marR="0" rtl="0" algn="l">
              <a:lnSpc>
                <a:spcPct val="100000"/>
              </a:lnSpc>
              <a:spcBef>
                <a:spcPts val="0"/>
              </a:spcBef>
              <a:spcAft>
                <a:spcPts val="0"/>
              </a:spcAft>
              <a:buClr>
                <a:srgbClr val="000000"/>
              </a:buClr>
              <a:buSzPts val="2400"/>
              <a:buFont typeface="Noto Sans Symbols"/>
              <a:buNone/>
            </a:pPr>
            <a:r>
              <a:t/>
            </a:r>
            <a:endParaRPr b="1" i="0" sz="2400" u="none" cap="none" strike="noStrike">
              <a:solidFill>
                <a:srgbClr val="000000"/>
              </a:solidFill>
              <a:latin typeface="Arial"/>
              <a:ea typeface="Arial"/>
              <a:cs typeface="Arial"/>
              <a:sym typeface="Arial"/>
            </a:endParaRPr>
          </a:p>
        </p:txBody>
      </p:sp>
      <p:pic>
        <p:nvPicPr>
          <p:cNvPr id="290" name="Google Shape;290;p47" title="What is Climate Change?"/>
          <p:cNvPicPr preferRelativeResize="0"/>
          <p:nvPr/>
        </p:nvPicPr>
        <p:blipFill rotWithShape="1">
          <a:blip r:embed="rId6">
            <a:alphaModFix/>
          </a:blip>
          <a:srcRect b="0" l="0" r="0" t="0"/>
          <a:stretch/>
        </p:blipFill>
        <p:spPr>
          <a:xfrm>
            <a:off x="1341184" y="1636392"/>
            <a:ext cx="4463667" cy="2520000"/>
          </a:xfrm>
          <a:prstGeom prst="rect">
            <a:avLst/>
          </a:prstGeom>
          <a:noFill/>
          <a:ln>
            <a:noFill/>
          </a:ln>
        </p:spPr>
      </p:pic>
      <p:sp>
        <p:nvSpPr>
          <p:cNvPr id="291" name="Google Shape;291;p47"/>
          <p:cNvSpPr txBox="1"/>
          <p:nvPr/>
        </p:nvSpPr>
        <p:spPr>
          <a:xfrm>
            <a:off x="891637" y="495147"/>
            <a:ext cx="572861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F762A"/>
                </a:solidFill>
                <a:latin typeface="Arial"/>
                <a:ea typeface="Arial"/>
                <a:cs typeface="Arial"/>
                <a:sym typeface="Arial"/>
              </a:rPr>
              <a:t>Titlu pentru videoclipuri</a:t>
            </a:r>
            <a:endParaRPr b="1" i="0" sz="3200" u="none" cap="none" strike="noStrike">
              <a:solidFill>
                <a:srgbClr val="3F762A"/>
              </a:solidFill>
              <a:latin typeface="Arial"/>
              <a:ea typeface="Arial"/>
              <a:cs typeface="Arial"/>
              <a:sym typeface="Arial"/>
            </a:endParaRPr>
          </a:p>
        </p:txBody>
      </p:sp>
      <p:sp>
        <p:nvSpPr>
          <p:cNvPr id="292" name="Google Shape;292;p47"/>
          <p:cNvSpPr/>
          <p:nvPr/>
        </p:nvSpPr>
        <p:spPr>
          <a:xfrm>
            <a:off x="6269751" y="3033400"/>
            <a:ext cx="5646024" cy="2308324"/>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Opriți videoclipul după ce sunt prezentate diferite cadre etice (de exemplu, antropocentrism, ecocentrism). </a:t>
            </a:r>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Într-o scurtă notă, definiți fiecare cadru și dați un </a:t>
            </a:r>
            <a:r>
              <a:rPr b="0" i="0" lang="en-US" sz="1600" u="none" cap="none" strike="noStrike">
                <a:solidFill>
                  <a:schemeClr val="dk1"/>
                </a:solidFill>
                <a:latin typeface="Arial"/>
                <a:ea typeface="Arial"/>
                <a:cs typeface="Arial"/>
                <a:sym typeface="Arial"/>
              </a:rPr>
              <a:t>exemplu</a:t>
            </a:r>
            <a:r>
              <a:rPr b="0" i="0" lang="en-US" sz="1800" u="none" cap="none" strike="noStrike">
                <a:solidFill>
                  <a:schemeClr val="dk1"/>
                </a:solidFill>
                <a:latin typeface="Arial"/>
                <a:ea typeface="Arial"/>
                <a:cs typeface="Arial"/>
                <a:sym typeface="Arial"/>
              </a:rPr>
              <a:t> menționat în videoclip. </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Analizați povestea prin prisma antropocentrismului și ecocentrismului. Cum ar putea fiecare perspectivă să abordeze problema în mod diferit?</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Autoverificare</a:t>
            </a:r>
            <a:endParaRPr b="1">
              <a:solidFill>
                <a:srgbClr val="3F762A"/>
              </a:solidFill>
            </a:endParaRPr>
          </a:p>
        </p:txBody>
      </p:sp>
      <p:cxnSp>
        <p:nvCxnSpPr>
          <p:cNvPr id="298" name="Google Shape;298;p5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99" name="Google Shape;299;p54"/>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00" name="Google Shape;300;p5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01" name="Google Shape;301;p54"/>
          <p:cNvSpPr txBox="1"/>
          <p:nvPr/>
        </p:nvSpPr>
        <p:spPr>
          <a:xfrm>
            <a:off x="1097280" y="4621497"/>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595959"/>
                </a:solidFill>
                <a:latin typeface="Calibri"/>
                <a:ea typeface="Calibri"/>
                <a:cs typeface="Calibri"/>
                <a:sym typeface="Calibri"/>
              </a:rPr>
              <a:t>Tematica modulului este scrisă din nou aici</a:t>
            </a:r>
            <a:endParaRPr b="1" i="0" sz="2400" u="none" cap="none" strike="noStrike">
              <a:solidFill>
                <a:srgbClr val="262626"/>
              </a:solidFill>
              <a:latin typeface="Calibri"/>
              <a:ea typeface="Calibri"/>
              <a:cs typeface="Calibri"/>
              <a:sym typeface="Calibri"/>
            </a:endParaRPr>
          </a:p>
        </p:txBody>
      </p:sp>
      <p:pic>
        <p:nvPicPr>
          <p:cNvPr descr="Ein Bild, das Grafiken, Grafikdesign, Symbol, Screenshot enthält.&#10;&#10;Automatisch generierte Beschreibung" id="302" name="Google Shape;302;p54"/>
          <p:cNvPicPr preferRelativeResize="0"/>
          <p:nvPr/>
        </p:nvPicPr>
        <p:blipFill rotWithShape="1">
          <a:blip r:embed="rId4">
            <a:alphaModFix/>
          </a:blip>
          <a:srcRect b="17867" l="12884" r="17303" t="13467"/>
          <a:stretch/>
        </p:blipFill>
        <p:spPr>
          <a:xfrm>
            <a:off x="7200201" y="1720616"/>
            <a:ext cx="3762924" cy="2590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cxnSp>
        <p:nvCxnSpPr>
          <p:cNvPr id="307" name="Google Shape;307;p56"/>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308" name="Google Shape;308;p56"/>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56"/>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Verificați</a:t>
            </a:r>
            <a:endParaRPr b="0" i="0" sz="1050" u="none" cap="none" strike="noStrike">
              <a:solidFill>
                <a:srgbClr val="000000"/>
              </a:solidFill>
              <a:latin typeface="Arial"/>
              <a:ea typeface="Arial"/>
              <a:cs typeface="Arial"/>
              <a:sym typeface="Arial"/>
            </a:endParaRPr>
          </a:p>
        </p:txBody>
      </p:sp>
      <p:sp>
        <p:nvSpPr>
          <p:cNvPr id="310" name="Google Shape;310;p56"/>
          <p:cNvSpPr txBox="1"/>
          <p:nvPr/>
        </p:nvSpPr>
        <p:spPr>
          <a:xfrm>
            <a:off x="1783105" y="979632"/>
            <a:ext cx="7258883"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D0D0D"/>
                </a:solidFill>
                <a:latin typeface="Arial"/>
                <a:ea typeface="Arial"/>
                <a:cs typeface="Arial"/>
                <a:sym typeface="Arial"/>
              </a:rPr>
              <a:t>Iată lista de sarcini pentru autoverificarea cursanților</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D0D0D"/>
              </a:solidFill>
              <a:latin typeface="Arial"/>
              <a:ea typeface="Arial"/>
              <a:cs typeface="Arial"/>
              <a:sym typeface="Arial"/>
            </a:endParaRPr>
          </a:p>
        </p:txBody>
      </p:sp>
      <p:sp>
        <p:nvSpPr>
          <p:cNvPr id="311" name="Google Shape;311;p56"/>
          <p:cNvSpPr/>
          <p:nvPr/>
        </p:nvSpPr>
        <p:spPr>
          <a:xfrm>
            <a:off x="1466850" y="1558350"/>
            <a:ext cx="859155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Gândiți-vă cum vă face natura să vă simțiți. Completați spațiile goale cu cuvinte care descriu emoțiile voastre legate de mediul înconjurător.</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Mă simt _______ atunci când sunt înconjurată de natură.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Petrecerea timpului în aer liber îmi aduce un sentiment de _______. </a:t>
            </a:r>
            <a:endParaRPr/>
          </a:p>
        </p:txBody>
      </p:sp>
      <p:sp>
        <p:nvSpPr>
          <p:cNvPr id="312" name="Google Shape;312;p56"/>
          <p:cNvSpPr/>
          <p:nvPr/>
        </p:nvSpPr>
        <p:spPr>
          <a:xfrm>
            <a:off x="9544050" y="2962275"/>
            <a:ext cx="2238375" cy="390525"/>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minune</a:t>
            </a:r>
            <a:endParaRPr/>
          </a:p>
        </p:txBody>
      </p:sp>
      <p:sp>
        <p:nvSpPr>
          <p:cNvPr id="313" name="Google Shape;313;p56"/>
          <p:cNvSpPr/>
          <p:nvPr/>
        </p:nvSpPr>
        <p:spPr>
          <a:xfrm>
            <a:off x="9563100" y="2390775"/>
            <a:ext cx="2238375" cy="390525"/>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uimire</a:t>
            </a:r>
            <a:endParaRPr b="0" i="0" sz="1400" u="none" cap="none" strike="noStrike">
              <a:solidFill>
                <a:schemeClr val="lt1"/>
              </a:solidFill>
              <a:latin typeface="Arial"/>
              <a:ea typeface="Arial"/>
              <a:cs typeface="Arial"/>
              <a:sym typeface="Arial"/>
            </a:endParaRPr>
          </a:p>
        </p:txBody>
      </p:sp>
      <p:sp>
        <p:nvSpPr>
          <p:cNvPr id="314" name="Google Shape;314;p56"/>
          <p:cNvSpPr/>
          <p:nvPr/>
        </p:nvSpPr>
        <p:spPr>
          <a:xfrm>
            <a:off x="9534525" y="3533775"/>
            <a:ext cx="2238375" cy="390525"/>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pace</a:t>
            </a:r>
            <a:endParaRPr/>
          </a:p>
        </p:txBody>
      </p:sp>
      <p:sp>
        <p:nvSpPr>
          <p:cNvPr id="315" name="Google Shape;315;p56"/>
          <p:cNvSpPr/>
          <p:nvPr/>
        </p:nvSpPr>
        <p:spPr>
          <a:xfrm>
            <a:off x="1800225" y="4962525"/>
            <a:ext cx="1809750" cy="3048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Calm </a:t>
            </a:r>
            <a:endParaRPr b="0" i="0" sz="1400" u="none" cap="none" strike="noStrike">
              <a:solidFill>
                <a:schemeClr val="lt1"/>
              </a:solidFill>
              <a:latin typeface="Arial"/>
              <a:ea typeface="Arial"/>
              <a:cs typeface="Arial"/>
              <a:sym typeface="Arial"/>
            </a:endParaRPr>
          </a:p>
        </p:txBody>
      </p:sp>
      <p:sp>
        <p:nvSpPr>
          <p:cNvPr id="316" name="Google Shape;316;p56"/>
          <p:cNvSpPr/>
          <p:nvPr/>
        </p:nvSpPr>
        <p:spPr>
          <a:xfrm>
            <a:off x="3981450" y="4962525"/>
            <a:ext cx="1809750" cy="3048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(calm, bucurie, întinerire, întinerire, etc.)</a:t>
            </a:r>
            <a:endParaRPr/>
          </a:p>
        </p:txBody>
      </p:sp>
      <p:sp>
        <p:nvSpPr>
          <p:cNvPr id="317" name="Google Shape;317;p56"/>
          <p:cNvSpPr/>
          <p:nvPr/>
        </p:nvSpPr>
        <p:spPr>
          <a:xfrm>
            <a:off x="6096000" y="4981575"/>
            <a:ext cx="1809750" cy="3048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(calm, bucurie, întinerire, întinerire, etc.)</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6"/>
          <p:cNvSpPr/>
          <p:nvPr/>
        </p:nvSpPr>
        <p:spPr>
          <a:xfrm>
            <a:off x="504824" y="1041053"/>
            <a:ext cx="9858375"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Educația ecologică poate avea două abordări. Trageți și plasați descrierile pentru a corespunde tipului de abordare.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Se concentrează pe memorarea faptelor despre mediu.  .............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Pune accentul pe etică, valori și pe aprecierea frumuseții naturii.  ..................... </a:t>
            </a:r>
            <a:endParaRPr b="0" i="0" sz="2400" u="none" cap="none" strike="noStrike">
              <a:solidFill>
                <a:srgbClr val="000000"/>
              </a:solidFill>
              <a:latin typeface="Arial"/>
              <a:ea typeface="Arial"/>
              <a:cs typeface="Arial"/>
              <a:sym typeface="Arial"/>
            </a:endParaRPr>
          </a:p>
        </p:txBody>
      </p:sp>
      <p:sp>
        <p:nvSpPr>
          <p:cNvPr id="323" name="Google Shape;323;p66"/>
          <p:cNvSpPr/>
          <p:nvPr/>
        </p:nvSpPr>
        <p:spPr>
          <a:xfrm>
            <a:off x="9892380" y="2789337"/>
            <a:ext cx="1798890" cy="307777"/>
          </a:xfrm>
          <a:prstGeom prst="rect">
            <a:avLst/>
          </a:prstGeom>
          <a:solidFill>
            <a:schemeClr val="accent2"/>
          </a:solid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(bazat pe cunoaștere)</a:t>
            </a:r>
            <a:endParaRPr/>
          </a:p>
        </p:txBody>
      </p:sp>
      <p:sp>
        <p:nvSpPr>
          <p:cNvPr id="324" name="Google Shape;324;p66"/>
          <p:cNvSpPr/>
          <p:nvPr/>
        </p:nvSpPr>
        <p:spPr>
          <a:xfrm>
            <a:off x="10126833" y="3675162"/>
            <a:ext cx="1901483" cy="307777"/>
          </a:xfrm>
          <a:prstGeom prst="rect">
            <a:avLst/>
          </a:prstGeom>
          <a:solidFill>
            <a:schemeClr val="accent2"/>
          </a:solid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88900" lvl="0" marL="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(Etică și estetică)</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7"/>
          <p:cNvSpPr/>
          <p:nvPr/>
        </p:nvSpPr>
        <p:spPr>
          <a:xfrm>
            <a:off x="1000124" y="760988"/>
            <a:ext cx="9305925" cy="31085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FF0000"/>
                </a:solidFill>
                <a:latin typeface="Arial"/>
                <a:ea typeface="Arial"/>
                <a:cs typeface="Arial"/>
                <a:sym typeface="Arial"/>
              </a:rPr>
              <a:t>REZUMAT:</a:t>
            </a:r>
            <a:endParaRPr b="1" i="0" sz="1400" u="sng"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n-US" sz="1400" u="none" cap="none" strike="noStrike">
                <a:solidFill>
                  <a:srgbClr val="00B050"/>
                </a:solidFill>
                <a:latin typeface="Arial"/>
                <a:ea typeface="Arial"/>
                <a:cs typeface="Arial"/>
                <a:sym typeface="Arial"/>
              </a:rPr>
              <a:t>1</a:t>
            </a:r>
            <a:r>
              <a:rPr b="1" i="0" lang="en-US" sz="1400" u="none" cap="none" strike="noStrike">
                <a:solidFill>
                  <a:schemeClr val="dk1"/>
                </a:solidFill>
                <a:latin typeface="Arial"/>
                <a:ea typeface="Arial"/>
                <a:cs typeface="Arial"/>
                <a:sym typeface="Arial"/>
              </a:rPr>
              <a:t>.Valorile etice ne ghidează în înțelegerea complexității componentelor.</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2.Valorile estetice sporesc capacitatea noastră de a aprecia frumusețea și minunile unice ale naturii.</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3.Ambele tipuri de valori sunt vitale pentru educația ecologică.</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4.Există diverse activități disponibile pentru a integra valorile etice și estetice în educația ecologică.</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5.Acest modul își propune să evidențieze valorile etice și estetice în educația de mediu, contribuind la o înțelegere mai profundă a elevilor în ceea ce privește conștientizarea problemelor de mediu și promovând o relație mai responsabilă cu mediul înconjurător.</a:t>
            </a:r>
            <a:endParaRPr b="1" i="0" sz="1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2"/>
          <p:cNvSpPr txBox="1"/>
          <p:nvPr>
            <p:ph type="title"/>
          </p:nvPr>
        </p:nvSpPr>
        <p:spPr>
          <a:xfrm>
            <a:off x="1361586" y="307791"/>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Referințe și legături</a:t>
            </a:r>
            <a:endParaRPr/>
          </a:p>
        </p:txBody>
      </p:sp>
      <p:cxnSp>
        <p:nvCxnSpPr>
          <p:cNvPr id="335" name="Google Shape;335;p22"/>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336" name="Google Shape;336;p22"/>
          <p:cNvSpPr txBox="1"/>
          <p:nvPr/>
        </p:nvSpPr>
        <p:spPr>
          <a:xfrm>
            <a:off x="582729" y="1062934"/>
            <a:ext cx="10399596" cy="522350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Taylor, P. W. (1986). Respectul pentru natură: O teorie a eticii mediului. Princeton UniversityPress.</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Rolston III, H. (1988). EnvironmentalEthics: DutiestoandValues in the Natural World. TempleUniversityPress.</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Callicott, J. B. (1989). InDefense of the Land Ethic: Essays in EnvironmentalPhilosophy. StateUniversity of New York Press.</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Carlson, A.,&amp;Lintott, S. (2008). Nature, Aesthetics, andEnvironmentalism: FromBeautytoDuty. Columbia UniversityPress.</a:t>
            </a:r>
            <a:endParaRPr b="0" i="0" sz="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Achterberg, T. (2004). Etica mediului și valorile de mediu. În: Environmentalethics: O introducere. Oxford UniversityPress, Oxford, Marea Britanie, </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De Groot, R. S. (2006). Funcțiile naturii: O abordare interdisciplinară a evaluării naturii. Springer, Dordrecht, Țările de Jos.</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Leff, E. (2000). Thepolitics of environmentalknowledge: Expertorganizationsandenvironmentalpolicymaking in Europe. Routledge, Londra, Regatul Unit.</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Brink, D. O. (2000). Moralitatea și viața bună. Oxford UniversityPress, Oxford, Marea Britanie.</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Rachels, J. (2012). Elemente de filosofie morală (ed. a 7-a). McGraw-Hill, New York, NY, SUA.</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Callicott, J. B. (1989). În apărarea teoriei terestre. University of California Press, Berkeley, CA, SUA.</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Dobson, A. (2000). Greenpoliticalthought (ed. a 3-a). Routledge, Londra, Marea Britanie.</a:t>
            </a:r>
            <a:endParaRPr/>
          </a:p>
          <a:p>
            <a:pPr indent="0" lvl="0" marL="0" marR="0" rtl="0" algn="just">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a:p>
            <a:pPr indent="-69850" lvl="0" marL="0" marR="0" rtl="0" algn="just">
              <a:lnSpc>
                <a:spcPct val="100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Guha, R. și Martinez-Alier, J. (1997). Varietăți de ecologism: Essays on thepolitics of sustainability. Earthscan, Londra, Regatul Unit</a:t>
            </a:r>
            <a:r>
              <a:rPr b="0" i="0" lang="en-US" sz="1050" u="none" cap="none" strike="noStrike">
                <a:solidFill>
                  <a:schemeClr val="dk1"/>
                </a:solidFill>
                <a:latin typeface="Arial"/>
                <a:ea typeface="Arial"/>
                <a:cs typeface="Arial"/>
                <a:sym typeface="Arial"/>
              </a:rPr>
              <a:t>.</a:t>
            </a:r>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Rolston, H., III. (1988). Environmentalethics: Dutiestoandvalues in thenaturalworld. TempleUniversityPress, Philadelphia, PA, SUA.</a:t>
            </a:r>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Brady, N. L. (2016). Tehnoestetica naturii. Routledge, Londra, Marea Britanie.</a:t>
            </a:r>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Baxter, B. (2005). Theethics of climatechange: Ecological, social andpoliticalperspectives. Routledge, Londra, Regatul Unit.</a:t>
            </a:r>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Wenz, P. (1988). Environmentalethicstoday. TempleUniversityPress, Philadelphia, PA, SUA.</a:t>
            </a:r>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Bookchin, M. (1982). Theecologia libertății: Theemergence anddissolution of hierarchy. Black RoseBooks, Montreal, Canada.</a:t>
            </a:r>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Bookchin, M. (1995). Remakingsociety: Pathwaysto a greenfuture. Black RoseBooks</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Naess, A. (1973). Theshallow and the deep, long-rangeecologymovement: Un rezumat. Inquiry, 16(1)</a:t>
            </a:r>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Gardiner, S. M. (2006). O furtună morală perfectă: Tragedia etică a schimbărilor climatice. Oxford University Press, Oxford, Marea Britanie.</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Jamieson, D. (2011). Etica schimbărilor climatice: Corect și greșit într-o lume care se încălzește. Oxford University Press, Oxford, Marea Britanie.</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Gaard, G. (1993). Ecofeminismul: Femei, animale, natură. Temple University Press, Philadelphia, PA, SUA.</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Warren, K. J. (1990). Ecofeminism: O teorie a eliberării feministe și de mediu. Routledge, Londra,</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Asafu-Adjaye, J., &amp; van den Hove, S. (2013). Implicațiile etice ale tehnologiilor emergente pentru durabilitate. Journal of Agricultural and Environmental Ethics, 26(4).</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a:p>
            <a:pPr indent="-66675" lvl="0" marL="0" marR="0" rtl="0" algn="just">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O'Connor, J. (1998). Cauze naturale: Essays in ecologicalMarxism. GuilfordPress, New York, NY, SUA.</a:t>
            </a:r>
            <a:endParaRPr b="0" i="0" sz="1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270510" lvl="0" marL="270510" marR="0" rtl="0" algn="just">
              <a:lnSpc>
                <a:spcPct val="107000"/>
              </a:lnSpc>
              <a:spcBef>
                <a:spcPts val="0"/>
              </a:spcBef>
              <a:spcAft>
                <a:spcPts val="800"/>
              </a:spcAft>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cxnSp>
        <p:nvCxnSpPr>
          <p:cNvPr id="341" name="Google Shape;341;p68"/>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342" name="Google Shape;342;p68"/>
          <p:cNvSpPr/>
          <p:nvPr/>
        </p:nvSpPr>
        <p:spPr>
          <a:xfrm>
            <a:off x="1097318" y="1273187"/>
            <a:ext cx="290907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en-US" sz="3600" u="none" cap="none" strike="noStrike">
                <a:solidFill>
                  <a:srgbClr val="05234E"/>
                </a:solidFill>
                <a:latin typeface="Calibri"/>
                <a:ea typeface="Calibri"/>
                <a:cs typeface="Calibri"/>
                <a:sym typeface="Calibri"/>
              </a:rPr>
              <a:t>Contactați</a:t>
            </a:r>
            <a:endParaRPr b="1" i="0" sz="3600" u="none" cap="none" strike="noStrike">
              <a:solidFill>
                <a:srgbClr val="05234E"/>
              </a:solidFill>
              <a:latin typeface="Calibri"/>
              <a:ea typeface="Calibri"/>
              <a:cs typeface="Calibri"/>
              <a:sym typeface="Calibri"/>
            </a:endParaRPr>
          </a:p>
        </p:txBody>
      </p:sp>
      <p:sp>
        <p:nvSpPr>
          <p:cNvPr id="343" name="Google Shape;343;p68"/>
          <p:cNvSpPr/>
          <p:nvPr/>
        </p:nvSpPr>
        <p:spPr>
          <a:xfrm>
            <a:off x="1039297" y="2189262"/>
            <a:ext cx="3313728"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ONG-UL ÇEROKİ</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Tol Köyü Kilise deresi Mezitli / MERSİN</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+90 538 731 91 14</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cerokider@gmail.com</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p:txBody>
      </p:sp>
      <p:pic>
        <p:nvPicPr>
          <p:cNvPr id="344" name="Google Shape;344;p68"/>
          <p:cNvPicPr preferRelativeResize="0"/>
          <p:nvPr/>
        </p:nvPicPr>
        <p:blipFill rotWithShape="1">
          <a:blip r:embed="rId3">
            <a:alphaModFix/>
          </a:blip>
          <a:srcRect b="0" l="0" r="0" t="0"/>
          <a:stretch/>
        </p:blipFill>
        <p:spPr>
          <a:xfrm>
            <a:off x="576262" y="4950778"/>
            <a:ext cx="1547813" cy="8689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Prezentare generală a modulului</a:t>
            </a:r>
            <a:endParaRPr/>
          </a:p>
        </p:txBody>
      </p:sp>
      <p:sp>
        <p:nvSpPr>
          <p:cNvPr id="128" name="Google Shape;128;p37"/>
          <p:cNvSpPr txBox="1"/>
          <p:nvPr/>
        </p:nvSpPr>
        <p:spPr>
          <a:xfrm>
            <a:off x="2685049" y="20141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Introducere</a:t>
            </a:r>
            <a:endParaRPr b="1" i="0" sz="3200" u="none" cap="none" strike="noStrike">
              <a:solidFill>
                <a:srgbClr val="3F3F3F"/>
              </a:solidFill>
              <a:latin typeface="Calibri"/>
              <a:ea typeface="Calibri"/>
              <a:cs typeface="Calibri"/>
              <a:sym typeface="Calibri"/>
            </a:endParaRPr>
          </a:p>
        </p:txBody>
      </p:sp>
      <p:sp>
        <p:nvSpPr>
          <p:cNvPr id="129" name="Google Shape;129;p37"/>
          <p:cNvSpPr txBox="1"/>
          <p:nvPr/>
        </p:nvSpPr>
        <p:spPr>
          <a:xfrm>
            <a:off x="6198059" y="20141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Videoclipuri</a:t>
            </a:r>
            <a:endParaRPr b="1" i="0" sz="3200" u="none" cap="none" strike="noStrike">
              <a:solidFill>
                <a:srgbClr val="3F3F3F"/>
              </a:solidFill>
              <a:latin typeface="Calibri"/>
              <a:ea typeface="Calibri"/>
              <a:cs typeface="Calibri"/>
              <a:sym typeface="Calibri"/>
            </a:endParaRPr>
          </a:p>
        </p:txBody>
      </p:sp>
      <p:sp>
        <p:nvSpPr>
          <p:cNvPr id="130" name="Google Shape;130;p37"/>
          <p:cNvSpPr txBox="1"/>
          <p:nvPr/>
        </p:nvSpPr>
        <p:spPr>
          <a:xfrm>
            <a:off x="6096000" y="2356236"/>
            <a:ext cx="4629911" cy="97406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LINKURI CĂTRE VIDEOCLIPURI ȘI SURSE DE LECTURĂ SUPLIMENTARĂ PENTRU CONȚINUTUL MODULULUI </a:t>
            </a:r>
            <a:endParaRPr b="0" i="0" sz="1400" u="none" cap="none" strike="noStrike">
              <a:solidFill>
                <a:srgbClr val="000000"/>
              </a:solidFill>
              <a:latin typeface="Arial"/>
              <a:ea typeface="Arial"/>
              <a:cs typeface="Arial"/>
              <a:sym typeface="Arial"/>
            </a:endParaRPr>
          </a:p>
        </p:txBody>
      </p:sp>
      <p:sp>
        <p:nvSpPr>
          <p:cNvPr id="131" name="Google Shape;131;p37"/>
          <p:cNvSpPr txBox="1"/>
          <p:nvPr/>
        </p:nvSpPr>
        <p:spPr>
          <a:xfrm>
            <a:off x="6198059" y="38873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Autoverificare</a:t>
            </a:r>
            <a:endParaRPr b="1" i="0" sz="3200" u="none" cap="none" strike="noStrike">
              <a:solidFill>
                <a:srgbClr val="3F3F3F"/>
              </a:solidFill>
              <a:latin typeface="Calibri"/>
              <a:ea typeface="Calibri"/>
              <a:cs typeface="Calibri"/>
              <a:sym typeface="Calibri"/>
            </a:endParaRPr>
          </a:p>
        </p:txBody>
      </p:sp>
      <p:sp>
        <p:nvSpPr>
          <p:cNvPr id="132" name="Google Shape;132;p37"/>
          <p:cNvSpPr txBox="1"/>
          <p:nvPr/>
        </p:nvSpPr>
        <p:spPr>
          <a:xfrm>
            <a:off x="2329877" y="4006113"/>
            <a:ext cx="3150316"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Titlul </a:t>
            </a:r>
            <a:endParaRPr/>
          </a:p>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al doilea</a:t>
            </a:r>
            <a:endParaRPr b="1" i="0" sz="3200" u="none" cap="none" strike="noStrike">
              <a:solidFill>
                <a:srgbClr val="3F3F3F"/>
              </a:solidFill>
              <a:latin typeface="Calibri"/>
              <a:ea typeface="Calibri"/>
              <a:cs typeface="Calibri"/>
              <a:sym typeface="Calibri"/>
            </a:endParaRPr>
          </a:p>
        </p:txBody>
      </p:sp>
      <p:sp>
        <p:nvSpPr>
          <p:cNvPr id="133" name="Google Shape;133;p37"/>
          <p:cNvSpPr txBox="1"/>
          <p:nvPr/>
        </p:nvSpPr>
        <p:spPr>
          <a:xfrm>
            <a:off x="1841828"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34" name="Google Shape;134;p37"/>
          <p:cNvSpPr txBox="1"/>
          <p:nvPr/>
        </p:nvSpPr>
        <p:spPr>
          <a:xfrm>
            <a:off x="8807724"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35" name="Google Shape;135;p37"/>
          <p:cNvSpPr txBox="1"/>
          <p:nvPr/>
        </p:nvSpPr>
        <p:spPr>
          <a:xfrm>
            <a:off x="1841828"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36" name="Google Shape;136;p37"/>
          <p:cNvSpPr txBox="1"/>
          <p:nvPr/>
        </p:nvSpPr>
        <p:spPr>
          <a:xfrm>
            <a:off x="8807724"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137" name="Google Shape;137;p37"/>
          <p:cNvCxnSpPr/>
          <p:nvPr/>
        </p:nvCxnSpPr>
        <p:spPr>
          <a:xfrm rot="10800000">
            <a:off x="8198684" y="2318780"/>
            <a:ext cx="1635900" cy="0"/>
          </a:xfrm>
          <a:prstGeom prst="straightConnector1">
            <a:avLst/>
          </a:prstGeom>
          <a:noFill/>
          <a:ln cap="flat" cmpd="sng" w="19050">
            <a:solidFill>
              <a:schemeClr val="dk1"/>
            </a:solidFill>
            <a:prstDash val="solid"/>
            <a:round/>
            <a:headEnd len="sm" w="sm" type="none"/>
            <a:tailEnd len="sm" w="sm" type="none"/>
          </a:ln>
        </p:spPr>
      </p:cxnSp>
      <p:cxnSp>
        <p:nvCxnSpPr>
          <p:cNvPr id="138" name="Google Shape;138;p37"/>
          <p:cNvCxnSpPr/>
          <p:nvPr/>
        </p:nvCxnSpPr>
        <p:spPr>
          <a:xfrm rot="10800000">
            <a:off x="8198684" y="4189175"/>
            <a:ext cx="1635900" cy="0"/>
          </a:xfrm>
          <a:prstGeom prst="straightConnector1">
            <a:avLst/>
          </a:prstGeom>
          <a:noFill/>
          <a:ln cap="flat" cmpd="sng" w="19050">
            <a:solidFill>
              <a:schemeClr val="dk1"/>
            </a:solidFill>
            <a:prstDash val="solid"/>
            <a:round/>
            <a:headEnd len="sm" w="sm" type="none"/>
            <a:tailEnd len="sm" w="sm" type="none"/>
          </a:ln>
        </p:spPr>
      </p:cxnSp>
      <p:cxnSp>
        <p:nvCxnSpPr>
          <p:cNvPr id="139" name="Google Shape;139;p37"/>
          <p:cNvCxnSpPr/>
          <p:nvPr/>
        </p:nvCxnSpPr>
        <p:spPr>
          <a:xfrm flipH="1">
            <a:off x="1844234" y="2309775"/>
            <a:ext cx="1505700" cy="18000"/>
          </a:xfrm>
          <a:prstGeom prst="straightConnector1">
            <a:avLst/>
          </a:prstGeom>
          <a:noFill/>
          <a:ln cap="flat" cmpd="sng" w="19050">
            <a:solidFill>
              <a:schemeClr val="dk1"/>
            </a:solidFill>
            <a:prstDash val="solid"/>
            <a:round/>
            <a:headEnd len="sm" w="sm" type="none"/>
            <a:tailEnd len="sm" w="sm" type="none"/>
          </a:ln>
        </p:spPr>
      </p:cxnSp>
      <p:cxnSp>
        <p:nvCxnSpPr>
          <p:cNvPr id="140" name="Google Shape;140;p37"/>
          <p:cNvCxnSpPr/>
          <p:nvPr/>
        </p:nvCxnSpPr>
        <p:spPr>
          <a:xfrm flipH="1">
            <a:off x="1844224" y="4174465"/>
            <a:ext cx="1026304" cy="14710"/>
          </a:xfrm>
          <a:prstGeom prst="straightConnector1">
            <a:avLst/>
          </a:prstGeom>
          <a:noFill/>
          <a:ln cap="flat" cmpd="sng" w="19050">
            <a:solidFill>
              <a:schemeClr val="dk1"/>
            </a:solidFill>
            <a:prstDash val="solid"/>
            <a:round/>
            <a:headEnd len="sm" w="sm" type="none"/>
            <a:tailEnd len="sm" w="sm" type="none"/>
          </a:ln>
        </p:spPr>
      </p:cxnSp>
      <p:cxnSp>
        <p:nvCxnSpPr>
          <p:cNvPr id="141" name="Google Shape;141;p37"/>
          <p:cNvCxnSpPr/>
          <p:nvPr/>
        </p:nvCxnSpPr>
        <p:spPr>
          <a:xfrm>
            <a:off x="5986384" y="2153020"/>
            <a:ext cx="0" cy="2193300"/>
          </a:xfrm>
          <a:prstGeom prst="straightConnector1">
            <a:avLst/>
          </a:prstGeom>
          <a:noFill/>
          <a:ln cap="flat" cmpd="sng" w="19050">
            <a:solidFill>
              <a:schemeClr val="lt1"/>
            </a:solidFill>
            <a:prstDash val="solid"/>
            <a:round/>
            <a:headEnd len="sm" w="sm" type="none"/>
            <a:tailEnd len="sm" w="sm" type="none"/>
          </a:ln>
        </p:spPr>
      </p:cxnSp>
      <p:cxnSp>
        <p:nvCxnSpPr>
          <p:cNvPr id="142" name="Google Shape;142;p37"/>
          <p:cNvCxnSpPr/>
          <p:nvPr/>
        </p:nvCxnSpPr>
        <p:spPr>
          <a:xfrm>
            <a:off x="5818744" y="2301220"/>
            <a:ext cx="0" cy="2193300"/>
          </a:xfrm>
          <a:prstGeom prst="straightConnector1">
            <a:avLst/>
          </a:prstGeom>
          <a:noFill/>
          <a:ln cap="flat" cmpd="sng" w="19050">
            <a:solidFill>
              <a:schemeClr val="dk1"/>
            </a:solidFill>
            <a:prstDash val="solid"/>
            <a:round/>
            <a:headEnd len="sm" w="sm" type="none"/>
            <a:tailEnd len="sm" w="sm" type="none"/>
          </a:ln>
        </p:spPr>
      </p:cxnSp>
      <p:sp>
        <p:nvSpPr>
          <p:cNvPr id="143" name="Google Shape;143;p37"/>
          <p:cNvSpPr txBox="1"/>
          <p:nvPr/>
        </p:nvSpPr>
        <p:spPr>
          <a:xfrm>
            <a:off x="1741054" y="4611056"/>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Etica mediului</a:t>
            </a:r>
            <a:endParaRPr b="0" i="0" sz="2000" u="none" cap="none" strike="noStrike">
              <a:solidFill>
                <a:srgbClr val="3F762A"/>
              </a:solidFill>
              <a:latin typeface="Calibri"/>
              <a:ea typeface="Calibri"/>
              <a:cs typeface="Calibri"/>
              <a:sym typeface="Calibri"/>
            </a:endParaRPr>
          </a:p>
          <a:p>
            <a:pPr indent="0" lvl="0" marL="0" marR="0" rtl="0" algn="r">
              <a:lnSpc>
                <a:spcPct val="90000"/>
              </a:lnSpc>
              <a:spcBef>
                <a:spcPts val="1600"/>
              </a:spcBef>
              <a:spcAft>
                <a:spcPts val="1600"/>
              </a:spcAft>
              <a:buClr>
                <a:schemeClr val="accent1"/>
              </a:buClr>
              <a:buSzPts val="2000"/>
              <a:buFont typeface="Calibri"/>
              <a:buNone/>
            </a:pPr>
            <a:r>
              <a:t/>
            </a:r>
            <a:endParaRPr b="0" i="0" sz="2000" u="none" cap="none" strike="noStrike">
              <a:solidFill>
                <a:srgbClr val="FFFF00"/>
              </a:solidFill>
              <a:latin typeface="Calibri"/>
              <a:ea typeface="Calibri"/>
              <a:cs typeface="Calibri"/>
              <a:sym typeface="Calibri"/>
            </a:endParaRPr>
          </a:p>
        </p:txBody>
      </p:sp>
      <p:sp>
        <p:nvSpPr>
          <p:cNvPr id="144" name="Google Shape;144;p37"/>
          <p:cNvSpPr txBox="1"/>
          <p:nvPr/>
        </p:nvSpPr>
        <p:spPr>
          <a:xfrm>
            <a:off x="6096000" y="4346320"/>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Formulare - chestionar</a:t>
            </a:r>
            <a:endParaRPr b="0" i="0" sz="2000" u="none" cap="none" strike="noStrike">
              <a:solidFill>
                <a:srgbClr val="3F762A"/>
              </a:solidFill>
              <a:latin typeface="Calibri"/>
              <a:ea typeface="Calibri"/>
              <a:cs typeface="Calibri"/>
              <a:sym typeface="Calibri"/>
            </a:endParaRPr>
          </a:p>
        </p:txBody>
      </p:sp>
      <p:sp>
        <p:nvSpPr>
          <p:cNvPr id="145" name="Google Shape;145;p37"/>
          <p:cNvSpPr/>
          <p:nvPr/>
        </p:nvSpPr>
        <p:spPr>
          <a:xfrm>
            <a:off x="1847850" y="2557075"/>
            <a:ext cx="3884397"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 Valori etice și estetice în educația pentru mediu</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8"/>
          <p:cNvSpPr txBox="1"/>
          <p:nvPr>
            <p:ph type="title"/>
          </p:nvPr>
        </p:nvSpPr>
        <p:spPr>
          <a:xfrm>
            <a:off x="1224636" y="2960458"/>
            <a:ext cx="6233171" cy="93708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3200"/>
              <a:buFont typeface="Calibri"/>
              <a:buNone/>
            </a:pPr>
            <a:r>
              <a:rPr lang="en-US" sz="6600"/>
              <a:t>Să începem!</a:t>
            </a:r>
            <a:endParaRPr sz="6600"/>
          </a:p>
        </p:txBody>
      </p:sp>
      <p:cxnSp>
        <p:nvCxnSpPr>
          <p:cNvPr id="151" name="Google Shape;151;p38"/>
          <p:cNvCxnSpPr/>
          <p:nvPr/>
        </p:nvCxnSpPr>
        <p:spPr>
          <a:xfrm rot="10800000">
            <a:off x="7878208" y="4366084"/>
            <a:ext cx="1635900" cy="0"/>
          </a:xfrm>
          <a:prstGeom prst="straightConnector1">
            <a:avLst/>
          </a:prstGeom>
          <a:noFill/>
          <a:ln cap="flat" cmpd="sng" w="19050">
            <a:solidFill>
              <a:schemeClr val="lt1"/>
            </a:solidFill>
            <a:prstDash val="solid"/>
            <a:round/>
            <a:headEnd len="sm" w="sm" type="none"/>
            <a:tailEnd len="sm" w="sm" type="none"/>
          </a:ln>
        </p:spPr>
      </p:cxnSp>
      <p:cxnSp>
        <p:nvCxnSpPr>
          <p:cNvPr id="152" name="Google Shape;152;p38"/>
          <p:cNvCxnSpPr/>
          <p:nvPr/>
        </p:nvCxnSpPr>
        <p:spPr>
          <a:xfrm rot="10800000">
            <a:off x="1813308" y="2210113"/>
            <a:ext cx="1635900" cy="0"/>
          </a:xfrm>
          <a:prstGeom prst="straightConnector1">
            <a:avLst/>
          </a:prstGeom>
          <a:noFill/>
          <a:ln cap="flat" cmpd="sng" w="19050">
            <a:solidFill>
              <a:schemeClr val="lt1"/>
            </a:solidFill>
            <a:prstDash val="solid"/>
            <a:round/>
            <a:headEnd len="sm" w="sm" type="none"/>
            <a:tailEnd len="sm" w="sm" type="none"/>
          </a:ln>
        </p:spPr>
      </p:cxnSp>
      <p:pic>
        <p:nvPicPr>
          <p:cNvPr descr="Ein Bild, das Pflanze, Grün, Gras enthält.&#10;&#10;Automatisch generierte Beschreibung" id="153" name="Google Shape;153;p38"/>
          <p:cNvPicPr preferRelativeResize="0"/>
          <p:nvPr/>
        </p:nvPicPr>
        <p:blipFill rotWithShape="1">
          <a:blip r:embed="rId3">
            <a:alphaModFix/>
          </a:blip>
          <a:srcRect b="15447" l="22796" r="22866" t="8295"/>
          <a:stretch/>
        </p:blipFill>
        <p:spPr>
          <a:xfrm>
            <a:off x="7457807" y="605879"/>
            <a:ext cx="3264408" cy="45811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Introducere</a:t>
            </a:r>
            <a:endParaRPr b="1">
              <a:solidFill>
                <a:srgbClr val="3F762A"/>
              </a:solidFill>
            </a:endParaRPr>
          </a:p>
        </p:txBody>
      </p:sp>
      <p:cxnSp>
        <p:nvCxnSpPr>
          <p:cNvPr id="159" name="Google Shape;159;p3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160" name="Google Shape;160;p39"/>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161" name="Google Shape;161;p39"/>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162" name="Google Shape;162;p3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163" name="Google Shape;163;p39"/>
          <p:cNvPicPr preferRelativeResize="0"/>
          <p:nvPr/>
        </p:nvPicPr>
        <p:blipFill rotWithShape="1">
          <a:blip r:embed="rId5">
            <a:alphaModFix/>
          </a:blip>
          <a:srcRect b="0" l="0" r="0" t="0"/>
          <a:stretch/>
        </p:blipFill>
        <p:spPr>
          <a:xfrm>
            <a:off x="8140905" y="2542032"/>
            <a:ext cx="2541336" cy="1620154"/>
          </a:xfrm>
          <a:prstGeom prst="rect">
            <a:avLst/>
          </a:prstGeom>
          <a:noFill/>
          <a:ln>
            <a:noFill/>
          </a:ln>
        </p:spPr>
      </p:pic>
      <p:sp>
        <p:nvSpPr>
          <p:cNvPr id="164" name="Google Shape;164;p39"/>
          <p:cNvSpPr txBox="1"/>
          <p:nvPr/>
        </p:nvSpPr>
        <p:spPr>
          <a:xfrm>
            <a:off x="1097280" y="1721333"/>
            <a:ext cx="6389255"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MANUALUL DE EDUCAȚIE ECOLOGICĂ</a:t>
            </a:r>
            <a:endParaRPr b="1" i="0" sz="1400" u="none" cap="none" strike="noStrike">
              <a:solidFill>
                <a:srgbClr val="000000"/>
              </a:solidFill>
              <a:latin typeface="Arial"/>
              <a:ea typeface="Arial"/>
              <a:cs typeface="Arial"/>
              <a:sym typeface="Arial"/>
            </a:endParaRPr>
          </a:p>
        </p:txBody>
      </p:sp>
      <p:sp>
        <p:nvSpPr>
          <p:cNvPr id="165" name="Google Shape;165;p39"/>
          <p:cNvSpPr txBox="1"/>
          <p:nvPr/>
        </p:nvSpPr>
        <p:spPr>
          <a:xfrm>
            <a:off x="1097280" y="4621497"/>
            <a:ext cx="61813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Prefață</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ph idx="1" type="body"/>
          </p:nvPr>
        </p:nvSpPr>
        <p:spPr>
          <a:xfrm>
            <a:off x="342900" y="1028699"/>
            <a:ext cx="10144125" cy="5019675"/>
          </a:xfrm>
          <a:prstGeom prst="rect">
            <a:avLst/>
          </a:prstGeom>
          <a:noFill/>
          <a:ln>
            <a:noFill/>
          </a:ln>
        </p:spPr>
        <p:txBody>
          <a:bodyPr anchorCtr="0" anchor="t" bIns="45700" lIns="0" spcFirstLastPara="1" rIns="0" wrap="square" tIns="45700">
            <a:noAutofit/>
          </a:bodyPr>
          <a:lstStyle/>
          <a:p>
            <a:pPr indent="-342900" lvl="0" marL="457200" rtl="0" algn="l">
              <a:lnSpc>
                <a:spcPct val="90000"/>
              </a:lnSpc>
              <a:spcBef>
                <a:spcPts val="1200"/>
              </a:spcBef>
              <a:spcAft>
                <a:spcPts val="0"/>
              </a:spcAft>
              <a:buSzPts val="1800"/>
              <a:buChar char=" "/>
            </a:pPr>
            <a:r>
              <a:rPr lang="en-US" sz="2400"/>
              <a:t>Viitorul planetei noastre depinde de alegeri responsabile. </a:t>
            </a:r>
            <a:endParaRPr sz="2400"/>
          </a:p>
          <a:p>
            <a:pPr indent="-342900" lvl="0" marL="457200" rtl="0" algn="l">
              <a:lnSpc>
                <a:spcPct val="90000"/>
              </a:lnSpc>
              <a:spcBef>
                <a:spcPts val="1200"/>
              </a:spcBef>
              <a:spcAft>
                <a:spcPts val="0"/>
              </a:spcAft>
              <a:buSzPts val="1800"/>
              <a:buChar char=" "/>
            </a:pPr>
            <a:r>
              <a:rPr lang="en-US" sz="2400"/>
              <a:t>Această prezentare explorează etica de mediu, dându-le tinerilor posibilitatea de a deveni administratori ai mediului.</a:t>
            </a:r>
            <a:endParaRPr sz="2400"/>
          </a:p>
          <a:p>
            <a:pPr indent="-342900" lvl="0" marL="457200" rtl="0" algn="l">
              <a:lnSpc>
                <a:spcPct val="90000"/>
              </a:lnSpc>
              <a:spcBef>
                <a:spcPts val="1200"/>
              </a:spcBef>
              <a:spcAft>
                <a:spcPts val="0"/>
              </a:spcAft>
              <a:buSzPts val="1800"/>
              <a:buChar char=" "/>
            </a:pPr>
            <a:r>
              <a:rPr lang="en-US" sz="2400"/>
              <a:t>Vom aprofunda relația complexă dintre oameni și natură, examinând cadrele etice tradiționale și alternative.  </a:t>
            </a:r>
            <a:endParaRPr sz="2400"/>
          </a:p>
          <a:p>
            <a:pPr indent="-342900" lvl="0" marL="457200" rtl="0" algn="l">
              <a:lnSpc>
                <a:spcPct val="90000"/>
              </a:lnSpc>
              <a:spcBef>
                <a:spcPts val="1200"/>
              </a:spcBef>
              <a:spcAft>
                <a:spcPts val="0"/>
              </a:spcAft>
              <a:buSzPts val="1800"/>
              <a:buChar char=" "/>
            </a:pPr>
            <a:r>
              <a:rPr lang="en-US" sz="2400"/>
              <a:t>Exemple din lumea reală vor prezenta etica de mediu în acțiune, inspirându-i pe tineri să ia inițiative în comunitățile lor.</a:t>
            </a:r>
            <a:endParaRPr sz="2400"/>
          </a:p>
          <a:p>
            <a:pPr indent="-342900" lvl="0" marL="457200" rtl="0" algn="l">
              <a:lnSpc>
                <a:spcPct val="90000"/>
              </a:lnSpc>
              <a:spcBef>
                <a:spcPts val="1200"/>
              </a:spcBef>
              <a:spcAft>
                <a:spcPts val="0"/>
              </a:spcAft>
              <a:buSzPts val="1800"/>
              <a:buChar char=" "/>
            </a:pPr>
            <a:r>
              <a:rPr lang="en-US" sz="2400"/>
              <a:t>Prin echiparea tinerilor cu cunoștințe și abilități, acest program promovează o generație de lideri conștienți de mediu care pot construi un viitor durabil pentru toți.</a:t>
            </a:r>
            <a:br>
              <a:rPr lang="en-US" sz="2400">
                <a:solidFill>
                  <a:schemeClr val="accent1"/>
                </a:solidFill>
              </a:rPr>
            </a:br>
            <a:endParaRPr sz="2400">
              <a:solidFill>
                <a:schemeClr val="accent1"/>
              </a:solidFill>
            </a:endParaRPr>
          </a:p>
        </p:txBody>
      </p:sp>
      <p:sp>
        <p:nvSpPr>
          <p:cNvPr id="171" name="Google Shape;171;p5"/>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5"/>
          <p:cNvSpPr txBox="1"/>
          <p:nvPr/>
        </p:nvSpPr>
        <p:spPr>
          <a:xfrm>
            <a:off x="573405" y="16908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Prefață</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idx="1" type="body"/>
          </p:nvPr>
        </p:nvSpPr>
        <p:spPr>
          <a:xfrm>
            <a:off x="342900" y="1028699"/>
            <a:ext cx="10144125" cy="5019675"/>
          </a:xfrm>
          <a:prstGeom prst="rect">
            <a:avLst/>
          </a:prstGeom>
          <a:noFill/>
          <a:ln>
            <a:noFill/>
          </a:ln>
        </p:spPr>
        <p:txBody>
          <a:bodyPr anchorCtr="0" anchor="t" bIns="45700" lIns="0" spcFirstLastPara="1" rIns="0" wrap="square" tIns="45700">
            <a:noAutofit/>
          </a:bodyPr>
          <a:lstStyle/>
          <a:p>
            <a:pPr indent="-342900" lvl="0" marL="457200" rtl="0" algn="l">
              <a:lnSpc>
                <a:spcPct val="90000"/>
              </a:lnSpc>
              <a:spcBef>
                <a:spcPts val="1200"/>
              </a:spcBef>
              <a:spcAft>
                <a:spcPts val="0"/>
              </a:spcAft>
              <a:buSzPts val="1800"/>
              <a:buChar char=" "/>
            </a:pPr>
            <a:r>
              <a:rPr b="1" lang="en-US" sz="2400"/>
              <a:t>Educația de mediu: Cultivarea unei conexiuni mai profunde cu natura</a:t>
            </a:r>
            <a:endParaRPr b="1" sz="2400"/>
          </a:p>
          <a:p>
            <a:pPr indent="-228600" lvl="0" marL="457200" rtl="0" algn="l">
              <a:lnSpc>
                <a:spcPct val="90000"/>
              </a:lnSpc>
              <a:spcBef>
                <a:spcPts val="1200"/>
              </a:spcBef>
              <a:spcAft>
                <a:spcPts val="0"/>
              </a:spcAft>
              <a:buSzPts val="1800"/>
              <a:buNone/>
            </a:pPr>
            <a:r>
              <a:t/>
            </a:r>
            <a:endParaRPr sz="2400">
              <a:solidFill>
                <a:schemeClr val="accent1"/>
              </a:solidFill>
            </a:endParaRPr>
          </a:p>
          <a:p>
            <a:pPr indent="-342900" lvl="0" marL="457200" rtl="0" algn="l">
              <a:lnSpc>
                <a:spcPct val="90000"/>
              </a:lnSpc>
              <a:spcBef>
                <a:spcPts val="1200"/>
              </a:spcBef>
              <a:spcAft>
                <a:spcPts val="0"/>
              </a:spcAft>
              <a:buSzPts val="1800"/>
              <a:buChar char=" "/>
            </a:pPr>
            <a:r>
              <a:rPr lang="en-US" sz="2400"/>
              <a:t>Educația de mediu nu înseamnă doar memorarea unor fapte. Este vorba despre promovarea unei conexiuni mai profunde cu natura, o dragoste și un respect care merg dincolo de manuale. Prin învățarea practică și înțelegerea științifică, educația de mediu îi împuternicește pe indivizi să devină administratori ai planetei, inspirându-i să ia măsuri și să asigure un viitor mai sănătos pentru toți.</a:t>
            </a:r>
            <a:endParaRPr sz="2400"/>
          </a:p>
          <a:p>
            <a:pPr indent="-342900" lvl="0" marL="457200" rtl="0" algn="l">
              <a:lnSpc>
                <a:spcPct val="90000"/>
              </a:lnSpc>
              <a:spcBef>
                <a:spcPts val="1200"/>
              </a:spcBef>
              <a:spcAft>
                <a:spcPts val="0"/>
              </a:spcAft>
              <a:buSzPts val="1800"/>
              <a:buChar char=" "/>
            </a:pPr>
            <a:r>
              <a:rPr lang="en-US"/>
              <a:t>Educația de mediu merge dincolo de simplul transfer de cunoștințe. Ea cultivă o înțelegere holistică a problemelor de mediu prin integrarea relațiilor ecologice, a valorilor etice și a aprecierii estetice a naturii (Hungerford &amp; Volk, 2016). Această abordare cuprinzătoare stimulează un sentiment de responsabilitate față de mediu, încurajând indivizii să formeze conexiuni etice cu lumea naturală și să recunoască valoarea sa inerentă.</a:t>
            </a:r>
            <a:endParaRPr/>
          </a:p>
          <a:p>
            <a:pPr indent="-228600" lvl="0" marL="457200" rtl="0" algn="l">
              <a:lnSpc>
                <a:spcPct val="90000"/>
              </a:lnSpc>
              <a:spcBef>
                <a:spcPts val="1200"/>
              </a:spcBef>
              <a:spcAft>
                <a:spcPts val="0"/>
              </a:spcAft>
              <a:buSzPts val="1800"/>
              <a:buNone/>
            </a:pPr>
            <a:r>
              <a:t/>
            </a:r>
            <a:endParaRPr sz="2400">
              <a:solidFill>
                <a:schemeClr val="accent1"/>
              </a:solidFill>
            </a:endParaRPr>
          </a:p>
        </p:txBody>
      </p:sp>
      <p:sp>
        <p:nvSpPr>
          <p:cNvPr id="178" name="Google Shape;178;p3"/>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3"/>
          <p:cNvSpPr txBox="1"/>
          <p:nvPr/>
        </p:nvSpPr>
        <p:spPr>
          <a:xfrm>
            <a:off x="573405" y="16908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Partea 1</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Importanța educației de mediu</a:t>
            </a:r>
            <a:endParaRPr/>
          </a:p>
        </p:txBody>
      </p:sp>
      <p:sp>
        <p:nvSpPr>
          <p:cNvPr id="185" name="Google Shape;185;p4"/>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10000"/>
          </a:bodyPr>
          <a:lstStyle/>
          <a:p>
            <a:pPr indent="-342900" lvl="0" marL="457200" rtl="0" algn="l">
              <a:lnSpc>
                <a:spcPct val="90000"/>
              </a:lnSpc>
              <a:spcBef>
                <a:spcPts val="1200"/>
              </a:spcBef>
              <a:spcAft>
                <a:spcPts val="0"/>
              </a:spcAft>
              <a:buSzPct val="97297"/>
              <a:buChar char=" "/>
            </a:pPr>
            <a:r>
              <a:rPr lang="en-US"/>
              <a:t>Mediul înconjurător cuprinde o rețea complexă de interacțiuni între lumea naturală și cea creată de om, jucând un rol esențial în susținerea vieții și bunăstării oamenilor (MEA, 2005).  Lumea naturală, care cuprinde plantele, animalele, aerul, apa și solul, constituie fundamentul acestui sistem (Molles &amp; Sher, 2008).  Relațiile complicate din cadrul lumii naturale mențin un echilibru delicat, asigurând disponibilitatea resurselor esențiale pentru toate ființele vii.</a:t>
            </a:r>
            <a:endParaRPr/>
          </a:p>
          <a:p>
            <a:pPr indent="-228600" lvl="0" marL="457200" rtl="0" algn="l">
              <a:lnSpc>
                <a:spcPct val="90000"/>
              </a:lnSpc>
              <a:spcBef>
                <a:spcPts val="1200"/>
              </a:spcBef>
              <a:spcAft>
                <a:spcPts val="0"/>
              </a:spcAft>
              <a:buSzPct val="97297"/>
              <a:buNone/>
            </a:pPr>
            <a:r>
              <a:t/>
            </a:r>
            <a:endParaRPr/>
          </a:p>
          <a:p>
            <a:pPr indent="-342900" lvl="0" marL="457200" rtl="0" algn="l">
              <a:lnSpc>
                <a:spcPct val="90000"/>
              </a:lnSpc>
              <a:spcBef>
                <a:spcPts val="1200"/>
              </a:spcBef>
              <a:spcAft>
                <a:spcPts val="0"/>
              </a:spcAft>
              <a:buSzPct val="97297"/>
              <a:buChar char=" "/>
            </a:pPr>
            <a:r>
              <a:rPr lang="en-US"/>
              <a:t>Educația de mediu merge dincolo de memorarea faptelor. Ea încurajează o înțelegere holistică a problemelor de mediu prin:</a:t>
            </a:r>
            <a:endParaRPr/>
          </a:p>
          <a:p>
            <a:pPr indent="-342900" lvl="0" marL="457200" rtl="0" algn="l">
              <a:lnSpc>
                <a:spcPct val="90000"/>
              </a:lnSpc>
              <a:spcBef>
                <a:spcPts val="1200"/>
              </a:spcBef>
              <a:spcAft>
                <a:spcPts val="0"/>
              </a:spcAft>
              <a:buSzPct val="97297"/>
              <a:buFont typeface="Noto Sans Symbols"/>
              <a:buChar char="❖"/>
            </a:pPr>
            <a:r>
              <a:rPr lang="en-US"/>
              <a:t>Integrarea relațiilor ecologice</a:t>
            </a:r>
            <a:endParaRPr/>
          </a:p>
          <a:p>
            <a:pPr indent="-342900" lvl="0" marL="457200" rtl="0" algn="l">
              <a:lnSpc>
                <a:spcPct val="90000"/>
              </a:lnSpc>
              <a:spcBef>
                <a:spcPts val="1200"/>
              </a:spcBef>
              <a:spcAft>
                <a:spcPts val="0"/>
              </a:spcAft>
              <a:buSzPct val="97297"/>
              <a:buFont typeface="Noto Sans Symbols"/>
              <a:buChar char="❖"/>
            </a:pPr>
            <a:r>
              <a:rPr lang="en-US"/>
              <a:t>Evidențierea valorilor etice</a:t>
            </a:r>
            <a:endParaRPr/>
          </a:p>
          <a:p>
            <a:pPr indent="-342900" lvl="0" marL="457200" rtl="0" algn="l">
              <a:lnSpc>
                <a:spcPct val="90000"/>
              </a:lnSpc>
              <a:spcBef>
                <a:spcPts val="1200"/>
              </a:spcBef>
              <a:spcAft>
                <a:spcPts val="0"/>
              </a:spcAft>
              <a:buSzPct val="97297"/>
              <a:buFont typeface="Noto Sans Symbols"/>
              <a:buChar char="❖"/>
            </a:pPr>
            <a:r>
              <a:rPr lang="en-US"/>
              <a:t>Încurajarea aprecierii estetice</a:t>
            </a:r>
            <a:endParaRPr/>
          </a:p>
          <a:p>
            <a:pPr indent="-228600" lvl="0" marL="457200" rtl="0" algn="l">
              <a:lnSpc>
                <a:spcPct val="90000"/>
              </a:lnSpc>
              <a:spcBef>
                <a:spcPts val="1200"/>
              </a:spcBef>
              <a:spcAft>
                <a:spcPts val="0"/>
              </a:spcAft>
              <a:buSzPct val="97297"/>
              <a:buNone/>
            </a:pPr>
            <a:r>
              <a:t/>
            </a:r>
            <a:endParaRPr/>
          </a:p>
          <a:p>
            <a:pPr indent="-342900" lvl="0" marL="457200" rtl="0" algn="l">
              <a:lnSpc>
                <a:spcPct val="90000"/>
              </a:lnSpc>
              <a:spcBef>
                <a:spcPts val="1200"/>
              </a:spcBef>
              <a:spcAft>
                <a:spcPts val="0"/>
              </a:spcAft>
              <a:buSzPct val="97297"/>
              <a:buChar char=" "/>
            </a:pPr>
            <a:r>
              <a:rPr lang="en-US"/>
              <a:t>+ Această abordare cuprinzătoare creează un sentiment de responsabilitate față de mediu.</a:t>
            </a:r>
            <a:endParaRPr/>
          </a:p>
          <a:p>
            <a:pPr indent="-228600" lvl="0" marL="457200" rtl="0" algn="l">
              <a:lnSpc>
                <a:spcPct val="90000"/>
              </a:lnSpc>
              <a:spcBef>
                <a:spcPts val="1200"/>
              </a:spcBef>
              <a:spcAft>
                <a:spcPts val="0"/>
              </a:spcAft>
              <a:buSzPct val="97297"/>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Rolul eticii în educația de mediu</a:t>
            </a:r>
            <a:endParaRPr/>
          </a:p>
        </p:txBody>
      </p:sp>
      <p:sp>
        <p:nvSpPr>
          <p:cNvPr id="191" name="Google Shape;191;p12"/>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20000"/>
          </a:bodyPr>
          <a:lstStyle/>
          <a:p>
            <a:pPr indent="-342900" lvl="0" marL="457200" rtl="0" algn="l">
              <a:lnSpc>
                <a:spcPct val="90000"/>
              </a:lnSpc>
              <a:spcBef>
                <a:spcPts val="1200"/>
              </a:spcBef>
              <a:spcAft>
                <a:spcPts val="0"/>
              </a:spcAft>
              <a:buSzPct val="97297"/>
              <a:buFont typeface="Noto Sans Symbols"/>
              <a:buChar char="⮚"/>
            </a:pPr>
            <a:r>
              <a:rPr lang="en-US"/>
              <a:t>Etica servește drept piatră de temelie a filozofiei morale, oferind un cadru pentru a distinge între acțiuni corecte și greșite, bune și rele (Beauchamp &amp; Childress, 2019).  Ea oferă o perspectivă mai largă pentru evaluarea comportamentelor individuale și a impactului pe care acestea îl au asupra societății (Wenz, 2007). Extinzându-se dincolo de individ, etica se aplică, de asemenea, instituțiilor și practicilor societale.   Aici, ea se concentrează pe înțelegerea și analiza critică a comportamentelor umane prin aprofundarea motivațiilor, a valorilor internalizate și a normelor sociale predominante (Wenz, 2007).</a:t>
            </a:r>
            <a:endParaRPr/>
          </a:p>
          <a:p>
            <a:pPr indent="-342900" lvl="0" marL="457200" rtl="0" algn="l">
              <a:lnSpc>
                <a:spcPct val="90000"/>
              </a:lnSpc>
              <a:spcBef>
                <a:spcPts val="1200"/>
              </a:spcBef>
              <a:spcAft>
                <a:spcPts val="0"/>
              </a:spcAft>
              <a:buSzPct val="97297"/>
              <a:buChar char=" "/>
            </a:pPr>
            <a:r>
              <a:rPr lang="en-US"/>
              <a:t> </a:t>
            </a:r>
            <a:endParaRPr/>
          </a:p>
          <a:p>
            <a:pPr indent="-342900" lvl="0" marL="457200" rtl="0" algn="just">
              <a:lnSpc>
                <a:spcPct val="90000"/>
              </a:lnSpc>
              <a:spcBef>
                <a:spcPts val="1200"/>
              </a:spcBef>
              <a:spcAft>
                <a:spcPts val="0"/>
              </a:spcAft>
              <a:buSzPct val="97297"/>
              <a:buFont typeface="Noto Sans Symbols"/>
              <a:buChar char="⮚"/>
            </a:pPr>
            <a:r>
              <a:rPr b="1" lang="en-US"/>
              <a:t>Educația ecologică pune accentul pe valorile etice fundamentale pentru a ajuta indivizii să dezvolte o atitudine responsabilă față de natură. Aceasta include aspecte precum gestionarea durabilă a ecosistemelor, utilizarea corectă a resurselor naturale și justiția de mediu. După cum remarcă Smith și Jones (2018), valorile etice ghidează indivizii în modelarea deciziilor lor de mediu și pledează pentru distribuirea echitabilă a impactului asupra mediului.</a:t>
            </a:r>
            <a:endParaRPr b="1"/>
          </a:p>
          <a:p>
            <a:pPr indent="-228600" lvl="0" marL="457200" rtl="0" algn="l">
              <a:lnSpc>
                <a:spcPct val="90000"/>
              </a:lnSpc>
              <a:spcBef>
                <a:spcPts val="1200"/>
              </a:spcBef>
              <a:spcAft>
                <a:spcPts val="0"/>
              </a:spcAft>
              <a:buSzPct val="97297"/>
              <a:buNone/>
            </a:pPr>
            <a:r>
              <a:t/>
            </a:r>
            <a:endParaRPr/>
          </a:p>
          <a:p>
            <a:pPr indent="-228600" lvl="0" marL="457200" rtl="0" algn="l">
              <a:lnSpc>
                <a:spcPct val="90000"/>
              </a:lnSpc>
              <a:spcBef>
                <a:spcPts val="1200"/>
              </a:spcBef>
              <a:spcAft>
                <a:spcPts val="0"/>
              </a:spcAft>
              <a:buSzPct val="97297"/>
              <a:buNone/>
            </a:pPr>
            <a:r>
              <a:t/>
            </a:r>
            <a:endParaRPr/>
          </a:p>
          <a:p>
            <a:pPr indent="-342900" lvl="0" marL="457200" rtl="0" algn="l">
              <a:lnSpc>
                <a:spcPct val="90000"/>
              </a:lnSpc>
              <a:spcBef>
                <a:spcPts val="1200"/>
              </a:spcBef>
              <a:spcAft>
                <a:spcPts val="0"/>
              </a:spcAft>
              <a:buSzPct val="97297"/>
              <a:buChar char=" "/>
            </a:pPr>
            <a:r>
              <a:rPr lang="en-US"/>
              <a:t>+ Această abordare cuprinzătoare creează un sentiment de responsabilitate față de mediu.</a:t>
            </a:r>
            <a:endParaRPr/>
          </a:p>
          <a:p>
            <a:pPr indent="-228600" lvl="0" marL="457200" rtl="0" algn="l">
              <a:lnSpc>
                <a:spcPct val="90000"/>
              </a:lnSpc>
              <a:spcBef>
                <a:spcPts val="1200"/>
              </a:spcBef>
              <a:spcAft>
                <a:spcPts val="0"/>
              </a:spcAft>
              <a:buSzPct val="97297"/>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Niclas Grüttner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