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gSp5QNDkNeyrC/nI1P+uflJcBA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ee4f95c8f2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1ee4f95c8f2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ee4f95c8f2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g1ee4f95c8f2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ee4f95c8f2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ee4f95c8f2_0_4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1ee4f95c8f2_0_4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c3774a33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ac3774a33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2ac3774a334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c3774a3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ac3774a33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2ac3774a334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3.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youtu.be/7pPa0mRCky4?si=YrqK6DLVBmkS9Oy2" TargetMode="External"/><Relationship Id="rId4" Type="http://schemas.openxmlformats.org/officeDocument/2006/relationships/hyperlink" Target="https://youtu.be/ZERrpFwETgs?si=633yUWyOtyuFAX-V" TargetMode="External"/><Relationship Id="rId5" Type="http://schemas.openxmlformats.org/officeDocument/2006/relationships/hyperlink" Target="https://youtu.be/jj1mtWiCEZQ?si=RlskQN8XVk4Db6q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youtu.be/vI1dBBfjAxQ?si=5p5vYn9FvpNYlacB" TargetMode="External"/><Relationship Id="rId4" Type="http://schemas.openxmlformats.org/officeDocument/2006/relationships/hyperlink" Target="https://youtu.be/FWFb-8hFutY?si=vytgKRvFt8gmjS3X" TargetMode="External"/><Relationship Id="rId5" Type="http://schemas.openxmlformats.org/officeDocument/2006/relationships/hyperlink" Target="https://youtu.be/KfB2sx9uCkI?si=tYnoBk-NSDEaycv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i="0" lang="de-DE" sz="4400" u="none" cap="none" strike="noStrike">
                <a:solidFill>
                  <a:srgbClr val="004B3A"/>
                </a:solidFill>
                <a:latin typeface="Calibri"/>
                <a:ea typeface="Calibri"/>
                <a:cs typeface="Calibri"/>
                <a:sym typeface="Calibri"/>
              </a:rPr>
              <a:t>GREENWORLD: </a:t>
            </a:r>
            <a:r>
              <a:rPr b="0" i="0" lang="de-DE" sz="3600" u="none" cap="none" strike="noStrike">
                <a:solidFill>
                  <a:srgbClr val="FFFFFF"/>
                </a:solidFill>
                <a:latin typeface="Calibri"/>
                <a:ea typeface="Calibri"/>
                <a:cs typeface="Calibri"/>
                <a:sym typeface="Calibri"/>
              </a:rPr>
              <a:t>Gândiți verde pentru lume</a:t>
            </a:r>
            <a:br>
              <a:rPr lang="de-DE"/>
            </a:br>
            <a:br>
              <a:rPr b="0" i="0" lang="de-DE" sz="3600" u="none" cap="none" strike="noStrike">
                <a:solidFill>
                  <a:srgbClr val="FFFFFF"/>
                </a:solidFill>
                <a:latin typeface="Calibri"/>
                <a:ea typeface="Calibri"/>
                <a:cs typeface="Calibri"/>
                <a:sym typeface="Calibri"/>
              </a:rPr>
            </a:br>
            <a:r>
              <a:rPr b="0" i="0" lang="de-DE" sz="2700" u="none" cap="none" strike="noStrike">
                <a:solidFill>
                  <a:srgbClr val="FFFFFF"/>
                </a:solidFill>
                <a:latin typeface="Calibri"/>
                <a:ea typeface="Calibri"/>
                <a:cs typeface="Calibri"/>
                <a:sym typeface="Calibri"/>
              </a:rPr>
              <a:t>Educația tinerilor</a:t>
            </a:r>
            <a:br>
              <a:rPr b="0" i="0" lang="de-DE" sz="2700" u="none" cap="none" strike="noStrike">
                <a:solidFill>
                  <a:srgbClr val="FFFFFF"/>
                </a:solidFill>
                <a:latin typeface="Calibri"/>
                <a:ea typeface="Calibri"/>
                <a:cs typeface="Calibri"/>
                <a:sym typeface="Calibri"/>
              </a:rPr>
            </a:br>
            <a:r>
              <a:rPr b="0" i="0" lang="de-DE" sz="2700" u="none" cap="none" strike="noStrike">
                <a:solidFill>
                  <a:srgbClr val="FFFFFF"/>
                </a:solidFill>
                <a:latin typeface="Calibri"/>
                <a:ea typeface="Calibri"/>
                <a:cs typeface="Calibri"/>
                <a:sym typeface="Calibri"/>
              </a:rPr>
              <a:t>ERASMUS+</a:t>
            </a:r>
            <a:br>
              <a:rPr b="0" i="0" lang="de-DE" sz="2700" u="none" cap="none" strike="noStrike">
                <a:solidFill>
                  <a:srgbClr val="FFFFFF"/>
                </a:solidFill>
                <a:latin typeface="Calibri"/>
                <a:ea typeface="Calibri"/>
                <a:cs typeface="Calibri"/>
                <a:sym typeface="Calibri"/>
              </a:rPr>
            </a:br>
            <a:br>
              <a:rPr lang="de-DE" sz="2700"/>
            </a:br>
            <a:br>
              <a:rPr lang="de-DE" sz="2700"/>
            </a:br>
            <a:r>
              <a:rPr lang="de-DE" sz="2200"/>
              <a:t>KA220 YOU - </a:t>
            </a:r>
            <a:r>
              <a:rPr b="0" i="0" lang="de-DE" sz="2200" u="none" cap="none" strike="noStrike">
                <a:solidFill>
                  <a:srgbClr val="FFFFFF"/>
                </a:solidFill>
                <a:latin typeface="Calibri"/>
                <a:ea typeface="Calibri"/>
                <a:cs typeface="Calibri"/>
                <a:sym typeface="Calibri"/>
              </a:rPr>
              <a:t>Parteneriate strategice pentru educația tinerilor</a:t>
            </a:r>
            <a:br>
              <a:rPr b="0" i="0" lang="de-DE" sz="2200" u="none" cap="none" strike="noStrike">
                <a:solidFill>
                  <a:srgbClr val="FFFFFF"/>
                </a:solidFill>
                <a:latin typeface="Calibri"/>
                <a:ea typeface="Calibri"/>
                <a:cs typeface="Calibri"/>
                <a:sym typeface="Calibri"/>
              </a:rPr>
            </a:br>
            <a:r>
              <a:rPr b="0" i="0" lang="de-DE" sz="2200" u="none" cap="none" strike="noStrike">
                <a:solidFill>
                  <a:srgbClr val="FFFFFF"/>
                </a:solidFill>
                <a:latin typeface="Calibri"/>
                <a:ea typeface="Calibri"/>
                <a:cs typeface="Calibri"/>
                <a:sym typeface="Calibri"/>
              </a:rPr>
              <a:t>Parteneriat de cooperare</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sz="1500" u="none" cap="none" strike="noStrike">
                <a:solidFill>
                  <a:srgbClr val="FFFFFF"/>
                </a:solidFill>
                <a:latin typeface="Calibri"/>
                <a:ea typeface="Calibri"/>
                <a:cs typeface="Calibri"/>
                <a:sym typeface="Calibri"/>
              </a:rPr>
              <a:t>Număr de referință:</a:t>
            </a:r>
            <a:br>
              <a:rPr b="1" i="1" lang="de-DE" sz="1500" u="none" cap="none" strike="noStrike">
                <a:solidFill>
                  <a:srgbClr val="FFFFFF"/>
                </a:solidFill>
                <a:latin typeface="Calibri"/>
                <a:ea typeface="Calibri"/>
                <a:cs typeface="Calibri"/>
                <a:sym typeface="Calibri"/>
              </a:rPr>
            </a:br>
            <a:r>
              <a:rPr lang="de-DE"/>
              <a:t>2021-1-DE04-KA220-YOU-000029209</a:t>
            </a:r>
            <a:endParaRPr/>
          </a:p>
          <a:p>
            <a:pPr indent="0" lvl="0" marL="0" rtl="0" algn="l">
              <a:lnSpc>
                <a:spcPct val="90000"/>
              </a:lnSpc>
              <a:spcBef>
                <a:spcPts val="1400"/>
              </a:spcBef>
              <a:spcAft>
                <a:spcPts val="0"/>
              </a:spcAft>
              <a:buSzPts val="1500"/>
              <a:buNone/>
            </a:pPr>
            <a:r>
              <a:rPr b="1" lang="de-DE"/>
              <a:t>Durata: </a:t>
            </a:r>
            <a:endParaRPr/>
          </a:p>
          <a:p>
            <a:pPr indent="0" lvl="0" marL="0" rtl="0" algn="l">
              <a:lnSpc>
                <a:spcPct val="90000"/>
              </a:lnSpc>
              <a:spcBef>
                <a:spcPts val="1400"/>
              </a:spcBef>
              <a:spcAft>
                <a:spcPts val="0"/>
              </a:spcAft>
              <a:buSzPts val="1500"/>
              <a:buNone/>
            </a:pPr>
            <a:r>
              <a:rPr b="1" lang="de-DE"/>
              <a:t>07.03.2022 -  07.03.2024 (24 luni) </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665099" y="5556665"/>
            <a:ext cx="6400800"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de-DE" sz="1800" u="none" cap="none" strike="noStrike">
                <a:solidFill>
                  <a:srgbClr val="595959"/>
                </a:solidFill>
                <a:latin typeface="Calibri"/>
                <a:ea typeface="Calibri"/>
                <a:cs typeface="Calibri"/>
                <a:sym typeface="Calibri"/>
              </a:rPr>
              <a:t>Catedra de Educație în Afaceri și Resurse Umane II</a:t>
            </a:r>
            <a:br>
              <a:rPr b="0" i="0" lang="de-DE" sz="1800" u="none" cap="none" strike="noStrike">
                <a:solidFill>
                  <a:srgbClr val="595959"/>
                </a:solidFill>
                <a:latin typeface="Calibri"/>
                <a:ea typeface="Calibri"/>
                <a:cs typeface="Calibri"/>
                <a:sym typeface="Calibri"/>
              </a:rPr>
            </a:br>
            <a:r>
              <a:rPr b="0" i="0" lang="de-DE" sz="1800" u="none" cap="none" strike="noStrike">
                <a:solidFill>
                  <a:srgbClr val="595959"/>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p:txBody>
      </p:sp>
      <p:sp>
        <p:nvSpPr>
          <p:cNvPr id="229" name="Google Shape;229;p1"/>
          <p:cNvSpPr txBox="1"/>
          <p:nvPr/>
        </p:nvSpPr>
        <p:spPr>
          <a:xfrm>
            <a:off x="4311479" y="578460"/>
            <a:ext cx="5673179" cy="390662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0"/>
              </a:spcBef>
              <a:spcAft>
                <a:spcPts val="0"/>
              </a:spcAft>
              <a:buClr>
                <a:schemeClr val="accent1"/>
              </a:buClr>
              <a:buSzPct val="108108"/>
              <a:buFont typeface="Noto Sans Symbols"/>
              <a:buNone/>
            </a:pPr>
            <a:r>
              <a:rPr b="1" i="0" lang="de-DE" sz="3000" u="none" cap="none" strike="noStrike">
                <a:solidFill>
                  <a:srgbClr val="595959"/>
                </a:solidFill>
                <a:latin typeface="Calibri"/>
                <a:ea typeface="Calibri"/>
                <a:cs typeface="Calibri"/>
                <a:sym typeface="Calibri"/>
              </a:rPr>
              <a:t>Întâlnire transnațională </a:t>
            </a:r>
            <a:endParaRPr/>
          </a:p>
          <a:p>
            <a:pPr indent="0" lvl="0" marL="0" marR="0" rtl="0" algn="l">
              <a:lnSpc>
                <a:spcPct val="100000"/>
              </a:lnSpc>
              <a:spcBef>
                <a:spcPts val="0"/>
              </a:spcBef>
              <a:spcAft>
                <a:spcPts val="0"/>
              </a:spcAft>
              <a:buClr>
                <a:schemeClr val="accent1"/>
              </a:buClr>
              <a:buSzPct val="108108"/>
              <a:buFont typeface="Noto Sans Symbols"/>
              <a:buNone/>
            </a:pPr>
            <a:r>
              <a:rPr b="1" i="0" lang="de-DE" sz="3000" u="none" cap="none" strike="noStrike">
                <a:solidFill>
                  <a:srgbClr val="595959"/>
                </a:solidFill>
                <a:latin typeface="Calibri"/>
                <a:ea typeface="Calibri"/>
                <a:cs typeface="Calibri"/>
                <a:sym typeface="Calibri"/>
              </a:rPr>
              <a:t>Greenworld – LTTA</a:t>
            </a:r>
            <a:endParaRPr/>
          </a:p>
          <a:p>
            <a:pPr indent="0" lvl="0" marL="0" marR="0" rtl="0" algn="l">
              <a:lnSpc>
                <a:spcPct val="100000"/>
              </a:lnSpc>
              <a:spcBef>
                <a:spcPts val="0"/>
              </a:spcBef>
              <a:spcAft>
                <a:spcPts val="0"/>
              </a:spcAft>
              <a:buClr>
                <a:schemeClr val="accent1"/>
              </a:buClr>
              <a:buSzPct val="108108"/>
              <a:buFont typeface="Noto Sans Symbols"/>
              <a:buNone/>
            </a:pPr>
            <a:r>
              <a:rPr b="1" i="0" lang="de-DE" sz="3000" u="none" cap="none" strike="noStrike">
                <a:solidFill>
                  <a:srgbClr val="595959"/>
                </a:solidFill>
                <a:latin typeface="Calibri"/>
                <a:ea typeface="Calibri"/>
                <a:cs typeface="Calibri"/>
                <a:sym typeface="Calibri"/>
              </a:rPr>
              <a:t>Material didactic</a:t>
            </a:r>
            <a:endParaRPr/>
          </a:p>
          <a:p>
            <a:pPr indent="0" lvl="0" marL="0" marR="0" rtl="0" algn="l">
              <a:lnSpc>
                <a:spcPct val="100000"/>
              </a:lnSpc>
              <a:spcBef>
                <a:spcPts val="0"/>
              </a:spcBef>
              <a:spcAft>
                <a:spcPts val="0"/>
              </a:spcAft>
              <a:buClr>
                <a:schemeClr val="accent1"/>
              </a:buClr>
              <a:buSzPct val="124740"/>
              <a:buFont typeface="Noto Sans Symbols"/>
              <a:buNone/>
            </a:pPr>
            <a:r>
              <a:t/>
            </a:r>
            <a:endParaRPr b="1" i="0" sz="2600" u="none" cap="none" strike="noStrike">
              <a:solidFill>
                <a:srgbClr val="595959"/>
              </a:solidFill>
              <a:latin typeface="Calibri"/>
              <a:ea typeface="Calibri"/>
              <a:cs typeface="Calibri"/>
              <a:sym typeface="Calibri"/>
            </a:endParaRPr>
          </a:p>
          <a:p>
            <a:pPr indent="0" lvl="0" marL="0" rtl="0" algn="l">
              <a:lnSpc>
                <a:spcPct val="85000"/>
              </a:lnSpc>
              <a:spcBef>
                <a:spcPts val="0"/>
              </a:spcBef>
              <a:spcAft>
                <a:spcPts val="0"/>
              </a:spcAft>
              <a:buClr>
                <a:srgbClr val="004B3A"/>
              </a:buClr>
              <a:buSzPct val="100000"/>
              <a:buFont typeface="Arial"/>
              <a:buNone/>
            </a:pPr>
            <a:r>
              <a:rPr b="1" lang="de-DE" sz="3200">
                <a:solidFill>
                  <a:srgbClr val="004B3A"/>
                </a:solidFill>
              </a:rPr>
              <a:t>M</a:t>
            </a:r>
            <a:r>
              <a:rPr b="1" lang="de-DE" sz="3200">
                <a:solidFill>
                  <a:srgbClr val="004B3A"/>
                </a:solidFill>
              </a:rPr>
              <a:t>odulul 2</a:t>
            </a:r>
            <a:endParaRPr b="1" sz="3200">
              <a:solidFill>
                <a:srgbClr val="3F3F3F"/>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ct val="108108"/>
              <a:buFont typeface="Noto Sans Symbols"/>
              <a:buNone/>
            </a:pPr>
            <a:r>
              <a:rPr b="0" i="0" lang="de-DE" sz="2800" u="none" cap="none" strike="noStrike">
                <a:solidFill>
                  <a:srgbClr val="595959"/>
                </a:solidFill>
                <a:latin typeface="Calibri"/>
                <a:ea typeface="Calibri"/>
                <a:cs typeface="Calibri"/>
                <a:sym typeface="Calibri"/>
              </a:rPr>
              <a:t>Managementul resurselor naturale și durabilitate și inovare ecologică în antreprenoriatul ecologic</a:t>
            </a:r>
            <a:endParaRPr/>
          </a:p>
          <a:p>
            <a:pPr indent="0" lvl="0" marL="0" marR="0" rtl="0" algn="l">
              <a:lnSpc>
                <a:spcPct val="100000"/>
              </a:lnSpc>
              <a:spcBef>
                <a:spcPts val="1000"/>
              </a:spcBef>
              <a:spcAft>
                <a:spcPts val="0"/>
              </a:spcAft>
              <a:buClr>
                <a:schemeClr val="accent1"/>
              </a:buClr>
              <a:buSzPct val="108108"/>
              <a:buFont typeface="Noto Sans Symbols"/>
              <a:buNone/>
            </a:pPr>
            <a:r>
              <a:t/>
            </a:r>
            <a:endParaRPr b="0" i="0" sz="2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ct val="108108"/>
              <a:buFont typeface="Noto Sans Symbols"/>
              <a:buNone/>
            </a:pPr>
            <a:r>
              <a:rPr b="0" i="0" lang="de-DE" sz="2800" u="none" cap="none" strike="noStrike">
                <a:solidFill>
                  <a:srgbClr val="595959"/>
                </a:solidFill>
                <a:latin typeface="Calibri"/>
                <a:ea typeface="Calibri"/>
                <a:cs typeface="Calibri"/>
                <a:sym typeface="Calibri"/>
              </a:rPr>
              <a:t>Conceput de</a:t>
            </a:r>
            <a:endParaRPr b="0" i="0" sz="2800" u="none" cap="none" strike="noStrike">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946345" y="69478"/>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
          <p:cNvSpPr txBox="1"/>
          <p:nvPr>
            <p:ph type="title"/>
          </p:nvPr>
        </p:nvSpPr>
        <p:spPr>
          <a:xfrm>
            <a:off x="381000" y="86075"/>
            <a:ext cx="107748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Turismul verde: exemplul Azorelor, Portugalia</a:t>
            </a:r>
            <a:endParaRPr sz="1480"/>
          </a:p>
        </p:txBody>
      </p:sp>
      <p:pic>
        <p:nvPicPr>
          <p:cNvPr id="344" name="Google Shape;344;p4"/>
          <p:cNvPicPr preferRelativeResize="0"/>
          <p:nvPr/>
        </p:nvPicPr>
        <p:blipFill rotWithShape="1">
          <a:blip r:embed="rId3">
            <a:alphaModFix/>
          </a:blip>
          <a:srcRect b="0" l="0" r="0" t="0"/>
          <a:stretch/>
        </p:blipFill>
        <p:spPr>
          <a:xfrm>
            <a:off x="5690800" y="1744600"/>
            <a:ext cx="5224374" cy="3918276"/>
          </a:xfrm>
          <a:prstGeom prst="rect">
            <a:avLst/>
          </a:prstGeom>
          <a:noFill/>
          <a:ln>
            <a:noFill/>
          </a:ln>
        </p:spPr>
      </p:pic>
      <p:sp>
        <p:nvSpPr>
          <p:cNvPr id="345" name="Google Shape;345;p4"/>
          <p:cNvSpPr txBox="1"/>
          <p:nvPr/>
        </p:nvSpPr>
        <p:spPr>
          <a:xfrm>
            <a:off x="842200" y="1584150"/>
            <a:ext cx="4752600" cy="4411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Resursele naturale ale celor 9 insule le permit localnicilor să dezvolte atracții turistice durabile, cum ar fi observarea balenelor. </a:t>
            </a:r>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Această regiune a fost cândva cunoscută pentru industria vânătorii de balene, iar acum a devenit unul dintre cele mai importante sanctuare de cetacee din lume.</a:t>
            </a:r>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Schimbarea de mentalitate și investițiile în turismul ecologic au transformat arhipelagurile într-o destinație renumită pentru iubitorii de natură și cercetătorii științifici.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0"/>
          <p:cNvSpPr txBox="1"/>
          <p:nvPr>
            <p:ph type="ctrTitle"/>
          </p:nvPr>
        </p:nvSpPr>
        <p:spPr>
          <a:xfrm>
            <a:off x="1097280" y="758952"/>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Gestionarea resurselor naturale și inovarea ecologică</a:t>
            </a:r>
            <a:br>
              <a:rPr lang="de-DE" sz="4800">
                <a:solidFill>
                  <a:srgbClr val="3F762A"/>
                </a:solidFill>
              </a:rPr>
            </a:br>
            <a:br>
              <a:rPr lang="de-DE">
                <a:solidFill>
                  <a:srgbClr val="FFFF00"/>
                </a:solidFill>
              </a:rPr>
            </a:br>
            <a:r>
              <a:rPr lang="de-DE">
                <a:solidFill>
                  <a:srgbClr val="3F762A"/>
                </a:solidFill>
              </a:rPr>
              <a:t>Video</a:t>
            </a:r>
            <a:endParaRPr b="1">
              <a:solidFill>
                <a:srgbClr val="3F762A"/>
              </a:solidFill>
            </a:endParaRPr>
          </a:p>
        </p:txBody>
      </p:sp>
      <p:grpSp>
        <p:nvGrpSpPr>
          <p:cNvPr id="351" name="Google Shape;351;p10"/>
          <p:cNvGrpSpPr/>
          <p:nvPr/>
        </p:nvGrpSpPr>
        <p:grpSpPr>
          <a:xfrm>
            <a:off x="5557000" y="6273133"/>
            <a:ext cx="1078000" cy="122800"/>
            <a:chOff x="3570750" y="4704850"/>
            <a:chExt cx="808500" cy="92100"/>
          </a:xfrm>
        </p:grpSpPr>
        <p:sp>
          <p:nvSpPr>
            <p:cNvPr id="352" name="Google Shape;352;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3" name="Google Shape;353;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4" name="Google Shape;354;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5" name="Google Shape;355;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56" name="Google Shape;356;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57" name="Google Shape;357;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58" name="Google Shape;358;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59" name="Google Shape;359;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Videoclipuri despre gestionarea resurselor naturale</a:t>
            </a:r>
            <a:endParaRPr>
              <a:solidFill>
                <a:srgbClr val="2A4F1C"/>
              </a:solidFill>
            </a:endParaRPr>
          </a:p>
        </p:txBody>
      </p:sp>
      <p:sp>
        <p:nvSpPr>
          <p:cNvPr id="366" name="Google Shape;366;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b="1" lang="de-DE">
                <a:solidFill>
                  <a:srgbClr val="2A4F1C"/>
                </a:solidFill>
              </a:rPr>
              <a:t>Vă rugăm să urmăriți următoarele videoclipuri și să luați notițe cu privire la faptele importante.Prezentați problemele de bază ale videoclipurilor prietenilor sau unui grup de tineri! </a:t>
            </a:r>
            <a:endParaRPr/>
          </a:p>
          <a:p>
            <a:pPr indent="0" lvl="0" marL="91440" rtl="0" algn="l">
              <a:lnSpc>
                <a:spcPct val="90000"/>
              </a:lnSpc>
              <a:spcBef>
                <a:spcPts val="0"/>
              </a:spcBef>
              <a:spcAft>
                <a:spcPts val="0"/>
              </a:spcAft>
              <a:buSzPts val="2000"/>
              <a:buNone/>
            </a:pPr>
            <a:r>
              <a:t/>
            </a:r>
            <a:endParaRPr b="1">
              <a:solidFill>
                <a:srgbClr val="2A4F1C"/>
              </a:solidFill>
            </a:endParaRPr>
          </a:p>
          <a:p>
            <a:pPr indent="-127000" lvl="0" marL="91440" rtl="0" algn="l">
              <a:lnSpc>
                <a:spcPct val="90000"/>
              </a:lnSpc>
              <a:spcBef>
                <a:spcPts val="1400"/>
              </a:spcBef>
              <a:spcAft>
                <a:spcPts val="0"/>
              </a:spcAft>
              <a:buSzPts val="2000"/>
              <a:buChar char=" "/>
            </a:pPr>
            <a:r>
              <a:rPr b="1" lang="de-DE">
                <a:solidFill>
                  <a:srgbClr val="2A4F1C"/>
                </a:solidFill>
              </a:rPr>
              <a:t>De ce contează utilizarea resurselor naturale?</a:t>
            </a:r>
            <a:endParaRPr/>
          </a:p>
          <a:p>
            <a:pPr indent="-127000" lvl="0" marL="91440" rtl="0" algn="l">
              <a:lnSpc>
                <a:spcPct val="90000"/>
              </a:lnSpc>
              <a:spcBef>
                <a:spcPts val="1400"/>
              </a:spcBef>
              <a:spcAft>
                <a:spcPts val="0"/>
              </a:spcAft>
              <a:buSzPts val="2000"/>
              <a:buChar char=" "/>
            </a:pPr>
            <a:r>
              <a:rPr b="1" lang="de-DE" u="sng">
                <a:solidFill>
                  <a:schemeClr val="hlink"/>
                </a:solidFill>
                <a:hlinkClick r:id="rId3"/>
              </a:rPr>
              <a:t>https://youtu.be/7pPa0mRCky4?si=YrqK6DLVBmkS9Oy2</a:t>
            </a:r>
            <a:r>
              <a:rPr b="1" lang="de-DE">
                <a:solidFill>
                  <a:schemeClr val="accent1"/>
                </a:solidFill>
              </a:rPr>
              <a:t> </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127000" lvl="0" marL="91440" rtl="0" algn="l">
              <a:lnSpc>
                <a:spcPct val="115000"/>
              </a:lnSpc>
              <a:spcBef>
                <a:spcPts val="0"/>
              </a:spcBef>
              <a:spcAft>
                <a:spcPts val="0"/>
              </a:spcAft>
              <a:buSzPts val="2000"/>
              <a:buChar char=" "/>
            </a:pPr>
            <a:r>
              <a:rPr b="1" lang="de-DE">
                <a:solidFill>
                  <a:srgbClr val="2A4F1C"/>
                </a:solidFill>
              </a:rPr>
              <a:t>Gestionarea resurselor naturale: Să obținem mai mult cu mai puțin</a:t>
            </a:r>
            <a:endParaRPr/>
          </a:p>
          <a:p>
            <a:pPr indent="-127000" lvl="0" marL="91440" rtl="0" algn="l">
              <a:lnSpc>
                <a:spcPct val="115000"/>
              </a:lnSpc>
              <a:spcBef>
                <a:spcPts val="0"/>
              </a:spcBef>
              <a:spcAft>
                <a:spcPts val="0"/>
              </a:spcAft>
              <a:buSzPts val="2000"/>
              <a:buChar char=" "/>
            </a:pPr>
            <a:r>
              <a:rPr b="1" lang="de-DE" u="sng">
                <a:solidFill>
                  <a:schemeClr val="hlink"/>
                </a:solidFill>
                <a:hlinkClick r:id="rId4"/>
              </a:rPr>
              <a:t>https://youtu.be/ZERrpFwETgs?si=633yUWyOtyuFAX-V</a:t>
            </a:r>
            <a:r>
              <a:rPr b="1" lang="de-DE">
                <a:solidFill>
                  <a:schemeClr val="accent1"/>
                </a:solidFill>
              </a:rPr>
              <a:t> </a:t>
            </a:r>
            <a:endParaRPr b="1">
              <a:solidFill>
                <a:schemeClr val="accent1"/>
              </a:solidFill>
            </a:endParaRPr>
          </a:p>
          <a:p>
            <a:pPr indent="0" lvl="0" marL="0" rtl="0" algn="l">
              <a:lnSpc>
                <a:spcPct val="90000"/>
              </a:lnSpc>
              <a:spcBef>
                <a:spcPts val="1400"/>
              </a:spcBef>
              <a:spcAft>
                <a:spcPts val="0"/>
              </a:spcAft>
              <a:buSzPts val="2000"/>
              <a:buNone/>
            </a:pPr>
            <a:r>
              <a:t/>
            </a:r>
            <a:endParaRPr b="1">
              <a:solidFill>
                <a:schemeClr val="accent1"/>
              </a:solidFill>
            </a:endParaRPr>
          </a:p>
          <a:p>
            <a:pPr indent="-127000" lvl="0" marL="91440" rtl="0" algn="l">
              <a:lnSpc>
                <a:spcPct val="90000"/>
              </a:lnSpc>
              <a:spcBef>
                <a:spcPts val="1400"/>
              </a:spcBef>
              <a:spcAft>
                <a:spcPts val="0"/>
              </a:spcAft>
              <a:buSzPts val="2000"/>
              <a:buChar char=" "/>
            </a:pPr>
            <a:r>
              <a:rPr b="1" lang="de-DE">
                <a:solidFill>
                  <a:srgbClr val="2A4F1C"/>
                </a:solidFill>
              </a:rPr>
              <a:t>Inovarea pe bază de produse biologice pentru utilizarea durabilă a resurselor naturale</a:t>
            </a:r>
            <a:endParaRPr/>
          </a:p>
          <a:p>
            <a:pPr indent="-127000" lvl="0" marL="91440" rtl="0" algn="l">
              <a:lnSpc>
                <a:spcPct val="90000"/>
              </a:lnSpc>
              <a:spcBef>
                <a:spcPts val="1400"/>
              </a:spcBef>
              <a:spcAft>
                <a:spcPts val="0"/>
              </a:spcAft>
              <a:buSzPts val="2000"/>
              <a:buChar char=" "/>
            </a:pPr>
            <a:r>
              <a:rPr b="1" lang="de-DE" u="sng">
                <a:solidFill>
                  <a:schemeClr val="hlink"/>
                </a:solidFill>
                <a:hlinkClick r:id="rId5"/>
              </a:rPr>
              <a:t>https://youtu.be/jj1mtWiCEZQ?si=RlskQN8XVk4Db6qd</a:t>
            </a:r>
            <a:r>
              <a:rPr b="1" lang="de-DE">
                <a:solidFill>
                  <a:schemeClr val="accent1"/>
                </a:solidFill>
              </a:rPr>
              <a:t> </a:t>
            </a:r>
            <a:endParaRPr b="1">
              <a:solidFill>
                <a:schemeClr val="accent1"/>
              </a:solidFill>
            </a:endParaRPr>
          </a:p>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67" name="Google Shape;367;g1ee4f95c8f2_0_113"/>
          <p:cNvSpPr txBox="1"/>
          <p:nvPr/>
        </p:nvSpPr>
        <p:spPr>
          <a:xfrm>
            <a:off x="-118320" y="3069600"/>
            <a:ext cx="1215600" cy="718800"/>
          </a:xfrm>
          <a:prstGeom prst="rect">
            <a:avLst/>
          </a:prstGeom>
          <a:noFill/>
          <a:ln>
            <a:noFill/>
          </a:ln>
        </p:spPr>
        <p:txBody>
          <a:bodyPr anchorCtr="0" anchor="t" bIns="91425" lIns="91425" spcFirstLastPara="1" rIns="91425" wrap="square" tIns="91425">
            <a:normAutofit fontScale="77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de-DE"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ee4f95c8f2_0_230"/>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g1ee4f95c8f2_0_230"/>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Videoclipuri despre inovarea ecologică</a:t>
            </a:r>
            <a:endParaRPr>
              <a:solidFill>
                <a:srgbClr val="2A4F1C"/>
              </a:solidFill>
            </a:endParaRPr>
          </a:p>
        </p:txBody>
      </p:sp>
      <p:sp>
        <p:nvSpPr>
          <p:cNvPr id="374" name="Google Shape;374;g1ee4f95c8f2_0_230"/>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b="1" lang="de-DE">
                <a:solidFill>
                  <a:srgbClr val="2A4F1C"/>
                </a:solidFill>
              </a:rPr>
              <a:t>Vă rugăm să vizionați următoarele videoclipuri și să explorați mai multe despre o idee de inovare ecologică prezentată și să o prezentați prietenilor voștri sau unui grup de tineri! </a:t>
            </a:r>
            <a:endParaRPr b="1">
              <a:solidFill>
                <a:srgbClr val="2A4F1C"/>
              </a:solidFill>
            </a:endParaRPr>
          </a:p>
          <a:p>
            <a:pPr indent="-91440" lvl="0" marL="91440" rtl="0" algn="l">
              <a:lnSpc>
                <a:spcPct val="90000"/>
              </a:lnSpc>
              <a:spcBef>
                <a:spcPts val="1400"/>
              </a:spcBef>
              <a:spcAft>
                <a:spcPts val="0"/>
              </a:spcAft>
              <a:buSzPts val="2000"/>
              <a:buChar char=" "/>
            </a:pPr>
            <a:r>
              <a:rPr b="1" lang="de-DE">
                <a:solidFill>
                  <a:srgbClr val="2A4F1C"/>
                </a:solidFill>
              </a:rPr>
              <a:t>5 inovații ecologice incredibile pentru a salva Pământul</a:t>
            </a:r>
            <a:endParaRPr/>
          </a:p>
          <a:p>
            <a:pPr indent="-91440" lvl="0" marL="91440" rtl="0" algn="l">
              <a:lnSpc>
                <a:spcPct val="90000"/>
              </a:lnSpc>
              <a:spcBef>
                <a:spcPts val="1400"/>
              </a:spcBef>
              <a:spcAft>
                <a:spcPts val="0"/>
              </a:spcAft>
              <a:buSzPts val="2000"/>
              <a:buChar char=" "/>
            </a:pPr>
            <a:r>
              <a:rPr b="1" lang="de-DE" u="sng">
                <a:solidFill>
                  <a:schemeClr val="hlink"/>
                </a:solidFill>
                <a:hlinkClick r:id="rId3"/>
              </a:rPr>
              <a:t>https://youtu.be/vI1dBBfjAxQ?si=5p5vYn9FvpNYlacB</a:t>
            </a:r>
            <a:r>
              <a:rPr b="1" lang="de-DE">
                <a:solidFill>
                  <a:schemeClr val="accent1"/>
                </a:solidFill>
              </a:rPr>
              <a:t> </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91440" lvl="0" marL="91440" rtl="0" algn="l">
              <a:lnSpc>
                <a:spcPct val="115000"/>
              </a:lnSpc>
              <a:spcBef>
                <a:spcPts val="0"/>
              </a:spcBef>
              <a:spcAft>
                <a:spcPts val="0"/>
              </a:spcAft>
              <a:buSzPts val="2000"/>
              <a:buChar char=" "/>
            </a:pPr>
            <a:r>
              <a:rPr b="1" lang="de-DE">
                <a:solidFill>
                  <a:srgbClr val="2A4F1C"/>
                </a:solidFill>
              </a:rPr>
              <a:t>22 de invenții care salvează Pământul</a:t>
            </a:r>
            <a:endParaRPr/>
          </a:p>
          <a:p>
            <a:pPr indent="-91440" lvl="0" marL="91440" rtl="0" algn="l">
              <a:lnSpc>
                <a:spcPct val="115000"/>
              </a:lnSpc>
              <a:spcBef>
                <a:spcPts val="0"/>
              </a:spcBef>
              <a:spcAft>
                <a:spcPts val="0"/>
              </a:spcAft>
              <a:buSzPts val="2000"/>
              <a:buChar char=" "/>
            </a:pPr>
            <a:r>
              <a:rPr b="1" lang="de-DE" u="sng">
                <a:solidFill>
                  <a:schemeClr val="hlink"/>
                </a:solidFill>
                <a:hlinkClick r:id="rId4"/>
              </a:rPr>
              <a:t>https://youtu.be/FWFb-8hFutY?si=vytgKRvFt8gmjS3X</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91440" lvl="0" marL="91440" rtl="0" algn="l">
              <a:lnSpc>
                <a:spcPct val="115000"/>
              </a:lnSpc>
              <a:spcBef>
                <a:spcPts val="0"/>
              </a:spcBef>
              <a:spcAft>
                <a:spcPts val="0"/>
              </a:spcAft>
              <a:buSzPts val="1800"/>
              <a:buChar char=" "/>
            </a:pPr>
            <a:r>
              <a:rPr b="1" lang="de-DE">
                <a:solidFill>
                  <a:srgbClr val="2A4F1C"/>
                </a:solidFill>
              </a:rPr>
              <a:t>Fermele futuriste care vor hrăni lumea | Freethink | Viitorul alimentației</a:t>
            </a:r>
            <a:endParaRPr/>
          </a:p>
          <a:p>
            <a:pPr indent="-91440" lvl="0" marL="91440" rtl="0" algn="l">
              <a:lnSpc>
                <a:spcPct val="115000"/>
              </a:lnSpc>
              <a:spcBef>
                <a:spcPts val="0"/>
              </a:spcBef>
              <a:spcAft>
                <a:spcPts val="0"/>
              </a:spcAft>
              <a:buSzPts val="1800"/>
              <a:buChar char=" "/>
            </a:pPr>
            <a:r>
              <a:rPr b="1" lang="de-DE" u="sng">
                <a:solidFill>
                  <a:schemeClr val="hlink"/>
                </a:solidFill>
                <a:hlinkClick r:id="rId5"/>
              </a:rPr>
              <a:t>https://youtu.be/KfB2sx9uCkI?si=tYnoBk-NSDEaycvB</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p:txBody>
      </p:sp>
      <p:sp>
        <p:nvSpPr>
          <p:cNvPr id="375" name="Google Shape;375;g1ee4f95c8f2_0_230"/>
          <p:cNvSpPr txBox="1"/>
          <p:nvPr/>
        </p:nvSpPr>
        <p:spPr>
          <a:xfrm>
            <a:off x="-118320" y="3069600"/>
            <a:ext cx="1215600" cy="718800"/>
          </a:xfrm>
          <a:prstGeom prst="rect">
            <a:avLst/>
          </a:prstGeom>
          <a:noFill/>
          <a:ln>
            <a:noFill/>
          </a:ln>
        </p:spPr>
        <p:txBody>
          <a:bodyPr anchorCtr="0" anchor="t" bIns="91425" lIns="91425" spcFirstLastPara="1" rIns="91425" wrap="square" tIns="91425">
            <a:normAutofit fontScale="77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de-DE"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ph type="ctrTitle"/>
          </p:nvPr>
        </p:nvSpPr>
        <p:spPr>
          <a:xfrm>
            <a:off x="1097280" y="758952"/>
            <a:ext cx="10058400" cy="4101806"/>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Inovare ecologică și proiectare durabilă în antreprenoriatul verde</a:t>
            </a:r>
            <a:br>
              <a:rPr lang="de-DE" sz="4800">
                <a:solidFill>
                  <a:srgbClr val="3F762A"/>
                </a:solidFill>
              </a:rPr>
            </a:br>
            <a:br>
              <a:rPr lang="de-DE">
                <a:solidFill>
                  <a:srgbClr val="FFFF00"/>
                </a:solidFill>
              </a:rPr>
            </a:br>
            <a:r>
              <a:rPr lang="de-DE">
                <a:solidFill>
                  <a:srgbClr val="3F762A"/>
                </a:solidFill>
              </a:rPr>
              <a:t>Autoverificare</a:t>
            </a:r>
            <a:endParaRPr b="1">
              <a:solidFill>
                <a:srgbClr val="3F762A"/>
              </a:solidFill>
            </a:endParaRPr>
          </a:p>
        </p:txBody>
      </p:sp>
      <p:grpSp>
        <p:nvGrpSpPr>
          <p:cNvPr id="381" name="Google Shape;381;p18"/>
          <p:cNvGrpSpPr/>
          <p:nvPr/>
        </p:nvGrpSpPr>
        <p:grpSpPr>
          <a:xfrm>
            <a:off x="5557000" y="6273133"/>
            <a:ext cx="1078000" cy="122800"/>
            <a:chOff x="3570750" y="4704850"/>
            <a:chExt cx="808500" cy="92100"/>
          </a:xfrm>
        </p:grpSpPr>
        <p:sp>
          <p:nvSpPr>
            <p:cNvPr id="382" name="Google Shape;382;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4" name="Google Shape;384;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5" name="Google Shape;385;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6" name="Google Shape;386;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7" name="Google Shape;387;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8" name="Google Shape;388;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9" name="Google Shape;389;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de-DE"/>
              <a:t>Test de autoevaluare privind resursele naturale și gestionarea acestora</a:t>
            </a:r>
            <a:endParaRPr/>
          </a:p>
        </p:txBody>
      </p:sp>
      <p:sp>
        <p:nvSpPr>
          <p:cNvPr id="395" name="Google Shape;395;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20000"/>
          </a:bodyPr>
          <a:lstStyle/>
          <a:p>
            <a:pPr indent="-91440" lvl="0" marL="91440" rtl="0" algn="l">
              <a:lnSpc>
                <a:spcPct val="115000"/>
              </a:lnSpc>
              <a:spcBef>
                <a:spcPts val="1500"/>
              </a:spcBef>
              <a:spcAft>
                <a:spcPts val="0"/>
              </a:spcAft>
              <a:buSzPct val="108108"/>
              <a:buChar char=" "/>
            </a:pPr>
            <a:r>
              <a:rPr b="1" lang="de-DE">
                <a:solidFill>
                  <a:srgbClr val="2A4F1C"/>
                </a:solidFill>
              </a:rPr>
              <a:t>Ce sunt resursele naturale?</a:t>
            </a:r>
            <a:endParaRPr/>
          </a:p>
          <a:p>
            <a:pPr indent="0" lvl="0" marL="0" rtl="0" algn="l">
              <a:lnSpc>
                <a:spcPct val="100000"/>
              </a:lnSpc>
              <a:spcBef>
                <a:spcPts val="0"/>
              </a:spcBef>
              <a:spcAft>
                <a:spcPts val="0"/>
              </a:spcAft>
              <a:buSzPct val="108108"/>
              <a:buChar char=" "/>
            </a:pPr>
            <a:r>
              <a:rPr lang="de-DE">
                <a:solidFill>
                  <a:schemeClr val="dk1"/>
                </a:solidFill>
              </a:rPr>
              <a:t>a) Numai substanțele neregenerabile</a:t>
            </a:r>
            <a:endParaRPr/>
          </a:p>
          <a:p>
            <a:pPr indent="0" lvl="0" marL="0" rtl="0" algn="l">
              <a:lnSpc>
                <a:spcPct val="100000"/>
              </a:lnSpc>
              <a:spcBef>
                <a:spcPts val="0"/>
              </a:spcBef>
              <a:spcAft>
                <a:spcPts val="0"/>
              </a:spcAft>
              <a:buSzPct val="108108"/>
              <a:buChar char=" "/>
            </a:pPr>
            <a:r>
              <a:rPr lang="de-DE">
                <a:solidFill>
                  <a:schemeClr val="dk1"/>
                </a:solidFill>
              </a:rPr>
              <a:t>b) Materialele create exclusiv prin intervenția omului</a:t>
            </a:r>
            <a:endParaRPr/>
          </a:p>
          <a:p>
            <a:pPr indent="0" lvl="0" marL="0" rtl="0" algn="l">
              <a:lnSpc>
                <a:spcPct val="100000"/>
              </a:lnSpc>
              <a:spcBef>
                <a:spcPts val="0"/>
              </a:spcBef>
              <a:spcAft>
                <a:spcPts val="0"/>
              </a:spcAft>
              <a:buSzPct val="108108"/>
              <a:buChar char=" "/>
            </a:pPr>
            <a:r>
              <a:rPr lang="de-DE">
                <a:solidFill>
                  <a:schemeClr val="dk1"/>
                </a:solidFill>
              </a:rPr>
              <a:t>c) Bunurile biologice, minerale sau estetice oferite de natură fără intervenția omului</a:t>
            </a:r>
            <a:endParaRPr/>
          </a:p>
          <a:p>
            <a:pPr indent="127000" lvl="0" marL="0" rtl="0" algn="l">
              <a:lnSpc>
                <a:spcPct val="115000"/>
              </a:lnSpc>
              <a:spcBef>
                <a:spcPts val="0"/>
              </a:spcBef>
              <a:spcAft>
                <a:spcPts val="0"/>
              </a:spcAft>
              <a:buSzPct val="108108"/>
              <a:buNone/>
            </a:pPr>
            <a:r>
              <a:t/>
            </a:r>
            <a:endParaRPr b="1">
              <a:solidFill>
                <a:srgbClr val="2A4F1C"/>
              </a:solidFill>
            </a:endParaRPr>
          </a:p>
          <a:p>
            <a:pPr indent="0" lvl="0" marL="0" rtl="0" algn="l">
              <a:lnSpc>
                <a:spcPct val="115000"/>
              </a:lnSpc>
              <a:spcBef>
                <a:spcPts val="0"/>
              </a:spcBef>
              <a:spcAft>
                <a:spcPts val="0"/>
              </a:spcAft>
              <a:buSzPct val="108108"/>
              <a:buChar char=" "/>
            </a:pPr>
            <a:r>
              <a:rPr b="1" lang="de-DE">
                <a:solidFill>
                  <a:srgbClr val="2A4F1C"/>
                </a:solidFill>
              </a:rPr>
              <a:t>Definiți managementul resurselor naturale.</a:t>
            </a:r>
            <a:endParaRPr/>
          </a:p>
          <a:p>
            <a:pPr indent="0" lvl="0" marL="0" rtl="0" algn="l">
              <a:lnSpc>
                <a:spcPct val="115000"/>
              </a:lnSpc>
              <a:spcBef>
                <a:spcPts val="0"/>
              </a:spcBef>
              <a:spcAft>
                <a:spcPts val="0"/>
              </a:spcAft>
              <a:buSzPct val="108108"/>
              <a:buChar char=" "/>
            </a:pPr>
            <a:r>
              <a:rPr lang="de-DE">
                <a:solidFill>
                  <a:schemeClr val="dk1"/>
                </a:solidFill>
              </a:rPr>
              <a:t>a) Utilizarea exploatativă a resurselor naturale</a:t>
            </a:r>
            <a:endParaRPr/>
          </a:p>
          <a:p>
            <a:pPr indent="0" lvl="0" marL="0" rtl="0" algn="l">
              <a:lnSpc>
                <a:spcPct val="115000"/>
              </a:lnSpc>
              <a:spcBef>
                <a:spcPts val="0"/>
              </a:spcBef>
              <a:spcAft>
                <a:spcPts val="0"/>
              </a:spcAft>
              <a:buSzPct val="108108"/>
              <a:buChar char=" "/>
            </a:pPr>
            <a:r>
              <a:rPr lang="de-DE">
                <a:solidFill>
                  <a:schemeClr val="dk1"/>
                </a:solidFill>
              </a:rPr>
              <a:t>b) Utilizarea durabilă a resurselor cu planificare strategică</a:t>
            </a:r>
            <a:endParaRPr/>
          </a:p>
          <a:p>
            <a:pPr indent="0" lvl="0" marL="0" rtl="0" algn="l">
              <a:lnSpc>
                <a:spcPct val="115000"/>
              </a:lnSpc>
              <a:spcBef>
                <a:spcPts val="0"/>
              </a:spcBef>
              <a:spcAft>
                <a:spcPts val="0"/>
              </a:spcAft>
              <a:buSzPct val="108108"/>
              <a:buChar char=" "/>
            </a:pPr>
            <a:r>
              <a:rPr lang="de-DE">
                <a:solidFill>
                  <a:schemeClr val="dk1"/>
                </a:solidFill>
              </a:rPr>
              <a:t>c) Conservarea resurselor naturale fără intervenție umană</a:t>
            </a:r>
            <a:endParaRPr/>
          </a:p>
          <a:p>
            <a:pPr indent="127000" lvl="0" marL="0" rtl="0" algn="l">
              <a:lnSpc>
                <a:spcPct val="115000"/>
              </a:lnSpc>
              <a:spcBef>
                <a:spcPts val="0"/>
              </a:spcBef>
              <a:spcAft>
                <a:spcPts val="0"/>
              </a:spcAft>
              <a:buSzPct val="108108"/>
              <a:buNone/>
            </a:pPr>
            <a:r>
              <a:t/>
            </a:r>
            <a:endParaRPr>
              <a:solidFill>
                <a:schemeClr val="dk1"/>
              </a:solidFill>
            </a:endParaRPr>
          </a:p>
          <a:p>
            <a:pPr indent="0" lvl="0" marL="0" rtl="0" algn="l">
              <a:lnSpc>
                <a:spcPct val="115000"/>
              </a:lnSpc>
              <a:spcBef>
                <a:spcPts val="0"/>
              </a:spcBef>
              <a:spcAft>
                <a:spcPts val="0"/>
              </a:spcAft>
              <a:buSzPct val="108108"/>
              <a:buChar char=" "/>
            </a:pPr>
            <a:r>
              <a:rPr b="1" lang="de-DE">
                <a:solidFill>
                  <a:srgbClr val="2A4F1C"/>
                </a:solidFill>
              </a:rPr>
              <a:t>Ce servicii ecosistemice nu sunt furnizate de resursele naturale?</a:t>
            </a:r>
            <a:endParaRPr/>
          </a:p>
          <a:p>
            <a:pPr indent="0" lvl="0" marL="0" rtl="0" algn="l">
              <a:lnSpc>
                <a:spcPct val="115000"/>
              </a:lnSpc>
              <a:spcBef>
                <a:spcPts val="0"/>
              </a:spcBef>
              <a:spcAft>
                <a:spcPts val="0"/>
              </a:spcAft>
              <a:buSzPct val="108108"/>
              <a:buChar char=" "/>
            </a:pPr>
            <a:r>
              <a:rPr lang="de-DE">
                <a:solidFill>
                  <a:schemeClr val="dk1"/>
                </a:solidFill>
              </a:rPr>
              <a:t>a) Servicii de internet</a:t>
            </a:r>
            <a:endParaRPr/>
          </a:p>
          <a:p>
            <a:pPr indent="0" lvl="0" marL="0" rtl="0" algn="l">
              <a:lnSpc>
                <a:spcPct val="115000"/>
              </a:lnSpc>
              <a:spcBef>
                <a:spcPts val="0"/>
              </a:spcBef>
              <a:spcAft>
                <a:spcPts val="0"/>
              </a:spcAft>
              <a:buSzPct val="108108"/>
              <a:buChar char=" "/>
            </a:pPr>
            <a:r>
              <a:rPr lang="de-DE">
                <a:solidFill>
                  <a:schemeClr val="dk1"/>
                </a:solidFill>
              </a:rPr>
              <a:t>b) Elemente de consum și de bine public, inclusiv productivitatea solului și purificarea aerului</a:t>
            </a:r>
            <a:endParaRPr/>
          </a:p>
          <a:p>
            <a:pPr indent="0" lvl="0" marL="0" rtl="0" algn="l">
              <a:lnSpc>
                <a:spcPct val="115000"/>
              </a:lnSpc>
              <a:spcBef>
                <a:spcPts val="0"/>
              </a:spcBef>
              <a:spcAft>
                <a:spcPts val="0"/>
              </a:spcAft>
              <a:buSzPct val="108108"/>
              <a:buChar char=" "/>
            </a:pPr>
            <a:r>
              <a:rPr lang="de-DE">
                <a:solidFill>
                  <a:schemeClr val="dk1"/>
                </a:solidFill>
              </a:rPr>
              <a:t>c) Servicii de divertisment</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ee4f95c8f2_0_256"/>
          <p:cNvSpPr txBox="1"/>
          <p:nvPr>
            <p:ph type="title"/>
          </p:nvPr>
        </p:nvSpPr>
        <p:spPr>
          <a:xfrm>
            <a:off x="204537" y="286604"/>
            <a:ext cx="10951143" cy="823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de-DE"/>
              <a:t>Test de autoevaluare privind inovarea verde și antreprenoriatul verde</a:t>
            </a:r>
            <a:endParaRPr/>
          </a:p>
        </p:txBody>
      </p:sp>
      <p:sp>
        <p:nvSpPr>
          <p:cNvPr id="401" name="Google Shape;401;g1ee4f95c8f2_0_25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p>
            <a:pPr indent="-91440" lvl="0" marL="91440" rtl="0" algn="l">
              <a:lnSpc>
                <a:spcPct val="115000"/>
              </a:lnSpc>
              <a:spcBef>
                <a:spcPts val="1500"/>
              </a:spcBef>
              <a:spcAft>
                <a:spcPts val="0"/>
              </a:spcAft>
              <a:buSzPts val="2000"/>
              <a:buChar char=" "/>
            </a:pPr>
            <a:r>
              <a:rPr b="1" lang="de-DE">
                <a:solidFill>
                  <a:srgbClr val="2A4F1C"/>
                </a:solidFill>
              </a:rPr>
              <a:t>Completați propoziția</a:t>
            </a:r>
            <a:endParaRPr/>
          </a:p>
          <a:p>
            <a:pPr indent="-91440" lvl="0" marL="91440" rtl="0" algn="l">
              <a:lnSpc>
                <a:spcPct val="115000"/>
              </a:lnSpc>
              <a:spcBef>
                <a:spcPts val="1500"/>
              </a:spcBef>
              <a:spcAft>
                <a:spcPts val="0"/>
              </a:spcAft>
              <a:buSzPts val="2000"/>
              <a:buChar char=" "/>
            </a:pPr>
            <a:r>
              <a:rPr lang="de-DE">
                <a:solidFill>
                  <a:schemeClr val="dk1"/>
                </a:solidFill>
              </a:rPr>
              <a:t>Inovarea ecologică este utilizarea de noi __________, ____________ și ___________ pentru a minimiza impactul asupra mediului și pentru a îmbunătăți creșterea __________. Un bun exemplu de antreprenoriat ecologic este _________, care nu numai că ajută economia locală, ci și sensibilizează turiștii cu privire la ______________. </a:t>
            </a:r>
            <a:endParaRPr>
              <a:solidFill>
                <a:schemeClr val="dk1"/>
              </a:solidFill>
            </a:endParaRPr>
          </a:p>
        </p:txBody>
      </p:sp>
      <p:sp>
        <p:nvSpPr>
          <p:cNvPr id="402" name="Google Shape;402;g1ee4f95c8f2_0_256"/>
          <p:cNvSpPr txBox="1"/>
          <p:nvPr/>
        </p:nvSpPr>
        <p:spPr>
          <a:xfrm>
            <a:off x="5194475" y="4775306"/>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eco-turism</a:t>
            </a:r>
            <a:endParaRPr b="0" i="0" sz="2000" u="none" cap="none" strike="noStrike">
              <a:solidFill>
                <a:srgbClr val="3F3F3F"/>
              </a:solidFill>
              <a:latin typeface="Calibri"/>
              <a:ea typeface="Calibri"/>
              <a:cs typeface="Calibri"/>
              <a:sym typeface="Calibri"/>
            </a:endParaRPr>
          </a:p>
        </p:txBody>
      </p:sp>
      <p:sp>
        <p:nvSpPr>
          <p:cNvPr id="403" name="Google Shape;403;g1ee4f95c8f2_0_256"/>
          <p:cNvSpPr txBox="1"/>
          <p:nvPr/>
        </p:nvSpPr>
        <p:spPr>
          <a:xfrm>
            <a:off x="7312900" y="4775306"/>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procese</a:t>
            </a:r>
            <a:endParaRPr b="0" i="0" sz="2000" u="none" cap="none" strike="noStrike">
              <a:solidFill>
                <a:srgbClr val="3F3F3F"/>
              </a:solidFill>
              <a:latin typeface="Calibri"/>
              <a:ea typeface="Calibri"/>
              <a:cs typeface="Calibri"/>
              <a:sym typeface="Calibri"/>
            </a:endParaRPr>
          </a:p>
        </p:txBody>
      </p:sp>
      <p:sp>
        <p:nvSpPr>
          <p:cNvPr id="404" name="Google Shape;404;g1ee4f95c8f2_0_256"/>
          <p:cNvSpPr txBox="1"/>
          <p:nvPr/>
        </p:nvSpPr>
        <p:spPr>
          <a:xfrm>
            <a:off x="7312900" y="3918121"/>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servicii</a:t>
            </a:r>
            <a:endParaRPr b="0" i="0" sz="2000" u="none" cap="none" strike="noStrike">
              <a:solidFill>
                <a:srgbClr val="3F3F3F"/>
              </a:solidFill>
              <a:latin typeface="Calibri"/>
              <a:ea typeface="Calibri"/>
              <a:cs typeface="Calibri"/>
              <a:sym typeface="Calibri"/>
            </a:endParaRPr>
          </a:p>
        </p:txBody>
      </p:sp>
      <p:sp>
        <p:nvSpPr>
          <p:cNvPr id="405" name="Google Shape;405;g1ee4f95c8f2_0_256"/>
          <p:cNvSpPr txBox="1"/>
          <p:nvPr/>
        </p:nvSpPr>
        <p:spPr>
          <a:xfrm>
            <a:off x="5080091" y="3922188"/>
            <a:ext cx="17430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sustenabilitate</a:t>
            </a:r>
            <a:endParaRPr b="0" i="0" sz="2000" u="none" cap="none" strike="noStrike">
              <a:solidFill>
                <a:srgbClr val="3F3F3F"/>
              </a:solidFill>
              <a:latin typeface="Calibri"/>
              <a:ea typeface="Calibri"/>
              <a:cs typeface="Calibri"/>
              <a:sym typeface="Calibri"/>
            </a:endParaRPr>
          </a:p>
        </p:txBody>
      </p:sp>
      <p:sp>
        <p:nvSpPr>
          <p:cNvPr id="406" name="Google Shape;406;g1ee4f95c8f2_0_256"/>
          <p:cNvSpPr txBox="1"/>
          <p:nvPr/>
        </p:nvSpPr>
        <p:spPr>
          <a:xfrm>
            <a:off x="3076050" y="3911886"/>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tehnologie</a:t>
            </a:r>
            <a:endParaRPr b="0" i="0" sz="2000" u="none" cap="none" strike="noStrike">
              <a:solidFill>
                <a:srgbClr val="3F3F3F"/>
              </a:solidFill>
              <a:latin typeface="Calibri"/>
              <a:ea typeface="Calibri"/>
              <a:cs typeface="Calibri"/>
              <a:sym typeface="Calibri"/>
            </a:endParaRPr>
          </a:p>
        </p:txBody>
      </p:sp>
      <p:sp>
        <p:nvSpPr>
          <p:cNvPr id="407" name="Google Shape;407;g1ee4f95c8f2_0_256"/>
          <p:cNvSpPr txBox="1"/>
          <p:nvPr/>
        </p:nvSpPr>
        <p:spPr>
          <a:xfrm>
            <a:off x="3076050" y="4775306"/>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economie</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Bibliografie/ Webografie</a:t>
            </a:r>
            <a:endParaRPr/>
          </a:p>
        </p:txBody>
      </p:sp>
      <p:cxnSp>
        <p:nvCxnSpPr>
          <p:cNvPr id="413" name="Google Shape;413;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4" name="Google Shape;414;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Azores Getaways. (n.d.). The Azores: Whale Hunting to Whale Watching in the Azores. Azores Getaways. Retreived from https://azoresgetaways.com/en-us/destination/azores/general-articles/whale-hunting-to-whale-watching-azores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Britannica, T. Editors of Encyclopaedia (2023, October 16). natural resource. Encyclopedia Britannica. https://www.britannica.com/science/natural-resource</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Chyhgryn, O. (2017). Green entrepreneurship: EU experience and Ukraine perspectives. CSIE Working Papers, Center for Studies in European Integration (CSEI), Academy of Economic Studies of Moldova (ASEM), Issue 6, 6-13. September.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Cultivating Capital. (n.d.). Natural Capital. Retrieved from https://www.cultivatingcapital.com/natural-capital/</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Epstein, C. (2023, August 18). natural resource management. Encyclopedia Britannica. https://www.britannica.com/money/topic/natural-resource-management</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Ermakova, A., Oznobihina, L., &amp; Avilova, T. (2020). Analysis of the current state and features of natural resource potential management. E3S Web Conf., 157, 03005. DOI: 10.1051/e3sconf/202015703005.</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Gatley, N. (n.d.). What Is Sustainable Resource Management and How Do You Achieve It? British Assessment. Retrieved from https://www.british-assessment.co.uk/what-is-sustainable-resource-management-and-how-do-you-achieve-it/</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Kaim, M. (2018). Green entrepreneurship management in Portugal: The case of Azores Islands. In Competitiveness and innovation in the knowledge economy [online]: collection of selected articles: conf. Intern. sch., Sept. 28-29, 2018. Chisinau: ASEM. E-ISBN 978-9975-75-933-5.</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Muralikrishna, I. V., &amp; Manickam, V. (2017). Natural Resource Management and Biodiversity Conservation. In I. V. Muralikrishna &amp; V. Manickam (Eds.), Environmental Management (pp. 23-35). Butterworth-Heinemann. ISBN 9780128119891. https://doi.org/10.1016/B978-0-12-811989-1.00003-8</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Pinto-Rodrigues, A. (2023, November 1). The islands that went from whale hunting to whale watching. CNN. Retreived from   https://edition.cnn.com/travel/article/azores-whalewatching/index.html</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Sagoff, Mark. (1997). Do We Consume Too Much?. The Atlantic Monthly - THE ATLANTIC. 279.</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Toubes, D. R., &amp; Araújo-Vila, N. (2022). A review research on tourism in the green economy. Economies, MDPI, 10(6), 1-18. June.</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Vitality. (n.d.). Why Is Sustainable Use of Natural Resources Important? Strategies for Sustainable Use of Natural Resources. Retrieved from https://vitality.io/why-is-sustainable-use-of-natural-resources-important/#strategiesforsustainableuseofnaturalresources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VLS (n.d.). Fostering More Sustainable Business. VLS Environmental Services. Retrieved from https://www.vlses.com/2022/08/08/fostering-more-sustainable-business/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Xiang, X., Liu, C., &amp; Yang, M. (2022). Who is financing corporate green innovation? International Review of Economics &amp; Finance, 78, 321-337. ISSN 1059-0560. https://doi.org/10.1016/j.iref.2021.12.011.</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420" name="Google Shape;420;p20"/>
          <p:cNvSpPr txBox="1"/>
          <p:nvPr/>
        </p:nvSpPr>
        <p:spPr>
          <a:xfrm>
            <a:off x="1192568" y="2414726"/>
            <a:ext cx="4496910" cy="177369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Universitatea din Paderborn</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Departamentul de educație în afaceri </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Catedra de educație în afaceri II </a:t>
            </a:r>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21" name="Google Shape;421;p20"/>
          <p:cNvSpPr/>
          <p:nvPr/>
        </p:nvSpPr>
        <p:spPr>
          <a:xfrm>
            <a:off x="1100251" y="1319669"/>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Contact</a:t>
            </a:r>
            <a:endParaRPr b="1" i="0" sz="3600" u="none" cap="none" strike="noStrike">
              <a:solidFill>
                <a:srgbClr val="05234E"/>
              </a:solidFill>
              <a:latin typeface="Calibri"/>
              <a:ea typeface="Calibri"/>
              <a:cs typeface="Calibri"/>
              <a:sym typeface="Calibri"/>
            </a:endParaRPr>
          </a:p>
        </p:txBody>
      </p:sp>
      <p:sp>
        <p:nvSpPr>
          <p:cNvPr id="422" name="Google Shape;422;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77000"/>
              </a:lnSpc>
              <a:spcBef>
                <a:spcPts val="0"/>
              </a:spcBef>
              <a:spcAft>
                <a:spcPts val="0"/>
              </a:spcAft>
              <a:buClr>
                <a:schemeClr val="accent1"/>
              </a:buClr>
              <a:buSzPts val="1530"/>
              <a:buFont typeface="Noto Sans Symbols"/>
              <a:buNone/>
            </a:pPr>
            <a:r>
              <a:t/>
            </a:r>
            <a:endParaRPr b="0" i="0" sz="1415" u="none" cap="none" strike="noStrike">
              <a:solidFill>
                <a:srgbClr val="3F3F3F"/>
              </a:solidFill>
              <a:latin typeface="Calibri"/>
              <a:ea typeface="Calibri"/>
              <a:cs typeface="Calibri"/>
              <a:sym typeface="Calibri"/>
            </a:endParaRPr>
          </a:p>
          <a:p>
            <a:pPr indent="0" lvl="1" marL="457200" marR="0" rtl="0" algn="ctr">
              <a:lnSpc>
                <a:spcPct val="77000"/>
              </a:lnSpc>
              <a:spcBef>
                <a:spcPts val="1000"/>
              </a:spcBef>
              <a:spcAft>
                <a:spcPts val="0"/>
              </a:spcAft>
              <a:buClr>
                <a:schemeClr val="accent1"/>
              </a:buClr>
              <a:buSzPts val="2380"/>
              <a:buFont typeface="Noto Sans Symbols"/>
              <a:buNone/>
            </a:pPr>
            <a:r>
              <a:rPr b="1" i="0" lang="de-DE" sz="2201" u="none" cap="none" strike="noStrike">
                <a:solidFill>
                  <a:srgbClr val="3F3F3F"/>
                </a:solidFill>
                <a:latin typeface="Calibri"/>
                <a:ea typeface="Calibri"/>
                <a:cs typeface="Calibri"/>
                <a:sym typeface="Calibri"/>
              </a:rPr>
              <a:t>Vă mulțumim pentru prezență.</a:t>
            </a:r>
            <a:endParaRPr/>
          </a:p>
          <a:p>
            <a:pPr indent="0" lvl="1" marL="457200" marR="0" rtl="0" algn="ctr">
              <a:lnSpc>
                <a:spcPct val="77000"/>
              </a:lnSpc>
              <a:spcBef>
                <a:spcPts val="1000"/>
              </a:spcBef>
              <a:spcAft>
                <a:spcPts val="0"/>
              </a:spcAft>
              <a:buClr>
                <a:schemeClr val="accent1"/>
              </a:buClr>
              <a:buSzPts val="2380"/>
              <a:buFont typeface="Noto Sans Symbols"/>
              <a:buNone/>
            </a:pPr>
            <a:r>
              <a:rPr b="1" i="0" lang="de-DE" sz="2201" u="none" cap="none" strike="noStrike">
                <a:solidFill>
                  <a:srgbClr val="3F3F3F"/>
                </a:solidFill>
                <a:latin typeface="Calibri"/>
                <a:ea typeface="Calibri"/>
                <a:cs typeface="Calibri"/>
                <a:sym typeface="Calibri"/>
              </a:rPr>
              <a:t>Aveți întrebări?</a:t>
            </a:r>
            <a:endParaRPr b="0" i="0" sz="1100" u="none" cap="none" strike="noStrike">
              <a:solidFill>
                <a:srgbClr val="3F3F3F"/>
              </a:solidFill>
              <a:latin typeface="Calibri"/>
              <a:ea typeface="Calibri"/>
              <a:cs typeface="Calibri"/>
              <a:sym typeface="Calibri"/>
            </a:endParaRPr>
          </a:p>
          <a:p>
            <a:pPr indent="-199390" lvl="1" marL="742950" marR="0" rtl="0" algn="l">
              <a:lnSpc>
                <a:spcPct val="77000"/>
              </a:lnSpc>
              <a:spcBef>
                <a:spcPts val="1000"/>
              </a:spcBef>
              <a:spcAft>
                <a:spcPts val="0"/>
              </a:spcAft>
              <a:buClr>
                <a:schemeClr val="accent1"/>
              </a:buClr>
              <a:buSzPts val="1360"/>
              <a:buFont typeface="Noto Sans Symbols"/>
              <a:buNone/>
            </a:pPr>
            <a:r>
              <a:t/>
            </a:r>
            <a:endParaRPr b="0" i="0" sz="1258"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Rezultatele învățării la modulul 2</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În acest modul participantii vor fi pregatiti:</a:t>
            </a:r>
            <a:endParaRPr/>
          </a:p>
          <a:p>
            <a:pPr indent="0" lvl="0" marL="144000" rtl="0" algn="l">
              <a:lnSpc>
                <a:spcPct val="100000"/>
              </a:lnSpc>
              <a:spcBef>
                <a:spcPts val="0"/>
              </a:spcBef>
              <a:spcAft>
                <a:spcPts val="0"/>
              </a:spcAft>
              <a:buClr>
                <a:srgbClr val="2A4F1C"/>
              </a:buClr>
              <a:buSzPts val="2600"/>
              <a:buNone/>
            </a:pPr>
            <a:r>
              <a:t/>
            </a:r>
            <a:endParaRPr sz="2600">
              <a:solidFill>
                <a:srgbClr val="004B3A"/>
              </a:solidFill>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învețe ce sunt resursele naturale, gestionarea resurselor naturale, inovarea ecologică și economia ecologică.</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reflecteze asupra provocărilor legate de consumul de resurse din zilele noastre </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înțeleaga necesitatea unui nou antreprenoriat durabil să descoperiți exemple de inovare ecologică care utilizează resursele naturale</a:t>
            </a:r>
            <a:endParaRPr/>
          </a:p>
          <a:p>
            <a:pPr indent="-457200" lvl="0" marL="601200" rtl="0" algn="l">
              <a:lnSpc>
                <a:spcPct val="100000"/>
              </a:lnSpc>
              <a:spcBef>
                <a:spcPts val="0"/>
              </a:spcBef>
              <a:spcAft>
                <a:spcPts val="0"/>
              </a:spcAft>
              <a:buClr>
                <a:srgbClr val="2A4F1C"/>
              </a:buClr>
              <a:buSzPts val="2600"/>
              <a:buFont typeface="Noto Sans Symbols"/>
              <a:buChar char="❖"/>
            </a:pPr>
            <a:r>
              <a:rPr lang="de-DE" sz="2600">
                <a:solidFill>
                  <a:srgbClr val="004B3A"/>
                </a:solidFill>
              </a:rPr>
              <a:t>să reflecte asupra importanței sustenabilității și a inovării ecologice pentru viața umană</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Overview on the module</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Introducere</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Exemple</a:t>
            </a:r>
            <a:endParaRPr b="1" i="0" sz="3200" u="none" cap="none" strike="noStrike">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de inovare pentru durabilitate și antreprenoriat verde - Turism verde</a:t>
            </a:r>
            <a:endParaRPr b="0" i="0" sz="2000" u="none" cap="none" strike="noStrike">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Auoverificare</a:t>
            </a:r>
            <a:endParaRPr b="1" i="0" sz="3200" u="none" cap="none" strike="noStrike">
              <a:solidFill>
                <a:srgbClr val="3F3F3F"/>
              </a:solidFill>
              <a:latin typeface="Calibri"/>
              <a:ea typeface="Calibri"/>
              <a:cs typeface="Calibri"/>
              <a:sym typeface="Calibri"/>
            </a:endParaRPr>
          </a:p>
        </p:txBody>
      </p:sp>
      <p:sp>
        <p:nvSpPr>
          <p:cNvPr id="249" name="Google Shape;249;p2"/>
          <p:cNvSpPr txBox="1"/>
          <p:nvPr/>
        </p:nvSpPr>
        <p:spPr>
          <a:xfrm>
            <a:off x="5851074" y="4403065"/>
            <a:ext cx="2607825"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de-DE" sz="2000" u="none" cap="none" strike="noStrike">
                <a:solidFill>
                  <a:srgbClr val="3F3F3F"/>
                </a:solidFill>
                <a:latin typeface="Calibri"/>
                <a:ea typeface="Calibri"/>
                <a:cs typeface="Calibri"/>
                <a:sym typeface="Calibri"/>
              </a:rPr>
              <a:t>Formulare - chestionar</a:t>
            </a:r>
            <a:endParaRPr b="0" i="0" sz="2000" u="none" cap="none" strike="noStrike">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Video</a:t>
            </a:r>
            <a:endParaRPr b="1" i="0" sz="3200" u="none" cap="none" strike="noStrike">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52" name="Google Shape;252;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4" name="Google Shape;254;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5" name="Google Shape;255;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9" name="Google Shape;259;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60" name="Google Shape;260;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1" name="Google Shape;261;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1200"/>
              </a:spcBef>
              <a:spcAft>
                <a:spcPts val="160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Resurse naturale, management, inovare ecologică și antreprenoriat ecologic</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ctrTitle"/>
          </p:nvPr>
        </p:nvSpPr>
        <p:spPr>
          <a:xfrm>
            <a:off x="1066805" y="1862340"/>
            <a:ext cx="10058400" cy="356610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Managementul și durabilitatea resurselor naturale și inovare ecologică în antreprenoriatul ecologic</a:t>
            </a:r>
            <a:br>
              <a:rPr lang="de-DE" sz="4800">
                <a:solidFill>
                  <a:srgbClr val="3F762A"/>
                </a:solidFill>
              </a:rPr>
            </a:br>
            <a:br>
              <a:rPr lang="de-DE">
                <a:solidFill>
                  <a:srgbClr val="FFFF00"/>
                </a:solidFill>
              </a:rPr>
            </a:br>
            <a:r>
              <a:rPr lang="de-DE">
                <a:solidFill>
                  <a:srgbClr val="3F762A"/>
                </a:solidFill>
              </a:rPr>
              <a:t>Introducere</a:t>
            </a:r>
            <a:endParaRPr b="1">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3" name="Google Shape;273;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5" name="Google Shape;275;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98629"/>
              <a:buFont typeface="Calibri"/>
              <a:buNone/>
            </a:pPr>
            <a:r>
              <a:rPr lang="de-DE" sz="2920">
                <a:solidFill>
                  <a:srgbClr val="3F762A"/>
                </a:solidFill>
              </a:rPr>
              <a:t>Introducere în domeniul resurselor naturale și al gestionării resurselor naturale</a:t>
            </a:r>
            <a:endParaRPr/>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Ce sunt resursele naturale?</a:t>
            </a:r>
            <a:endParaRPr b="1" i="0" sz="2100" u="none" cap="none" strike="noStrike">
              <a:solidFill>
                <a:schemeClr val="accent1"/>
              </a:solidFill>
              <a:latin typeface="Calibri"/>
              <a:ea typeface="Calibri"/>
              <a:cs typeface="Calibri"/>
              <a:sym typeface="Calibri"/>
            </a:endParaRPr>
          </a:p>
        </p:txBody>
      </p:sp>
      <p:sp>
        <p:nvSpPr>
          <p:cNvPr id="285" name="Google Shape;285;p5"/>
          <p:cNvSpPr txBox="1"/>
          <p:nvPr/>
        </p:nvSpPr>
        <p:spPr>
          <a:xfrm>
            <a:off x="1097275" y="1752050"/>
            <a:ext cx="5855400" cy="36218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50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Resurse regenerabile: </a:t>
            </a:r>
            <a:endParaRPr b="0" i="0" sz="8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Poate fi regenerată în mod natural în timp, cum ar fi lumina soarelui, vântul, apa și biomasa.</a:t>
            </a:r>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 Disponibilitatea acestora nu se epuizează la fel de repede cum sunt consumate.</a:t>
            </a:r>
            <a:endParaRPr/>
          </a:p>
          <a:p>
            <a:pPr indent="0" lvl="0" marL="152400" marR="0" rtl="0" algn="l">
              <a:lnSpc>
                <a:spcPct val="115000"/>
              </a:lnSpc>
              <a:spcBef>
                <a:spcPts val="1500"/>
              </a:spcBef>
              <a:spcAft>
                <a:spcPts val="0"/>
              </a:spcAft>
              <a:buNone/>
            </a:pPr>
            <a:r>
              <a:rPr b="1" i="0" lang="de-DE" sz="1700" u="none" cap="none" strike="noStrike">
                <a:solidFill>
                  <a:schemeClr val="accent1"/>
                </a:solidFill>
                <a:latin typeface="Calibri"/>
                <a:ea typeface="Calibri"/>
                <a:cs typeface="Calibri"/>
                <a:sym typeface="Calibri"/>
              </a:rPr>
              <a:t>Resurse neregenerabile: :</a:t>
            </a:r>
            <a:r>
              <a:rPr b="0" i="0" lang="de-DE" sz="1200" u="none" cap="none" strike="noStrike">
                <a:solidFill>
                  <a:srgbClr val="374151"/>
                </a:solidFill>
                <a:latin typeface="Roboto"/>
                <a:ea typeface="Roboto"/>
                <a:cs typeface="Roboto"/>
                <a:sym typeface="Roboto"/>
              </a:rPr>
              <a:t>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Nu poate fi regenerat în timp util pentru oameni. </a:t>
            </a:r>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Printre exemple se numără combustibilii fosili (cărbune, petrol și gaze naturale), mineralele și metalele. </a:t>
            </a:r>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Odată epuizate, aceste resurse nu pot fi înlocuite cu ușurință.</a:t>
            </a:r>
            <a:endParaRPr b="0" i="0" sz="2000" u="none" cap="none" strike="noStrike">
              <a:solidFill>
                <a:srgbClr val="3F3F3F"/>
              </a:solidFill>
              <a:latin typeface="Calibri"/>
              <a:ea typeface="Calibri"/>
              <a:cs typeface="Calibri"/>
              <a:sym typeface="Calibri"/>
            </a:endParaRPr>
          </a:p>
        </p:txBody>
      </p:sp>
      <p:sp>
        <p:nvSpPr>
          <p:cNvPr id="286" name="Google Shape;286;p5"/>
          <p:cNvSpPr txBox="1"/>
          <p:nvPr/>
        </p:nvSpPr>
        <p:spPr>
          <a:xfrm>
            <a:off x="6876725" y="1110350"/>
            <a:ext cx="4271100" cy="278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Exemple:</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150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Padurile:</a:t>
            </a:r>
            <a:r>
              <a:rPr b="0" i="0" lang="de-DE" sz="1200" u="none" cap="none" strike="noStrike">
                <a:solidFill>
                  <a:srgbClr val="374151"/>
                </a:solidFill>
                <a:latin typeface="Roboto"/>
                <a:ea typeface="Roboto"/>
                <a:cs typeface="Roboto"/>
                <a:sym typeface="Roboto"/>
              </a:rPr>
              <a:t> Furnizează lemn, habitat pentru diverse specii și servicii ecosistemice.</a:t>
            </a:r>
            <a:endParaRPr/>
          </a:p>
          <a:p>
            <a:pPr indent="-228600" lvl="0" marL="457200" marR="0" rtl="0" algn="l">
              <a:lnSpc>
                <a:spcPct val="115000"/>
              </a:lnSpc>
              <a:spcBef>
                <a:spcPts val="150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Ape de suprafață și ape subterane: </a:t>
            </a:r>
            <a:r>
              <a:rPr b="0" i="0" lang="de-DE" sz="1200" u="none" cap="none" strike="noStrike">
                <a:solidFill>
                  <a:srgbClr val="374151"/>
                </a:solidFill>
                <a:latin typeface="Roboto"/>
                <a:ea typeface="Roboto"/>
                <a:cs typeface="Roboto"/>
                <a:sym typeface="Roboto"/>
              </a:rPr>
              <a:t>Esențial pentru diverse activități umane, pentru agricultură și pentru ecosistemele de susținere.</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Terenuri fertile și minerale în sol: </a:t>
            </a:r>
            <a:r>
              <a:rPr b="0" i="0" lang="de-DE" sz="1200" u="none" cap="none" strike="noStrike">
                <a:solidFill>
                  <a:srgbClr val="374151"/>
                </a:solidFill>
                <a:latin typeface="Roboto"/>
                <a:ea typeface="Roboto"/>
                <a:cs typeface="Roboto"/>
                <a:sym typeface="Roboto"/>
              </a:rPr>
              <a:t>Valoroase pentru agricultură și pentru extracția de minerale.</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Resurse energetice: </a:t>
            </a:r>
            <a:r>
              <a:rPr b="0" i="0" lang="de-DE" sz="1200" u="none" cap="none" strike="noStrike">
                <a:solidFill>
                  <a:srgbClr val="374151"/>
                </a:solidFill>
                <a:latin typeface="Roboto"/>
                <a:ea typeface="Roboto"/>
                <a:cs typeface="Roboto"/>
                <a:sym typeface="Roboto"/>
              </a:rPr>
              <a:t>Cum ar fi petrolul, gazele naturale și energia geotermală conținute în straturile de rocă.</a:t>
            </a:r>
            <a:endParaRPr b="0" i="0" sz="1200" u="none" cap="none" strike="noStrike">
              <a:solidFill>
                <a:srgbClr val="374151"/>
              </a:solidFill>
              <a:latin typeface="Roboto"/>
              <a:ea typeface="Roboto"/>
              <a:cs typeface="Roboto"/>
              <a:sym typeface="Roboto"/>
            </a:endParaRPr>
          </a:p>
        </p:txBody>
      </p:sp>
      <p:pic>
        <p:nvPicPr>
          <p:cNvPr id="287" name="Google Shape;287;p5"/>
          <p:cNvPicPr preferRelativeResize="0"/>
          <p:nvPr/>
        </p:nvPicPr>
        <p:blipFill rotWithShape="1">
          <a:blip r:embed="rId3">
            <a:alphaModFix/>
          </a:blip>
          <a:srcRect b="0" l="0" r="0" t="0"/>
          <a:stretch/>
        </p:blipFill>
        <p:spPr>
          <a:xfrm>
            <a:off x="7590688" y="3730796"/>
            <a:ext cx="2952663" cy="1969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98629"/>
              <a:buFont typeface="Calibri"/>
              <a:buNone/>
            </a:pPr>
            <a:r>
              <a:rPr lang="de-DE" sz="2920">
                <a:solidFill>
                  <a:srgbClr val="3F762A"/>
                </a:solidFill>
              </a:rPr>
              <a:t>Introducere în domeniul resurselor naturale și al gestionării resurselor naturale</a:t>
            </a:r>
            <a:endParaRPr/>
          </a:p>
        </p:txBody>
      </p:sp>
      <p:sp>
        <p:nvSpPr>
          <p:cNvPr id="293" name="Google Shape;293;p6"/>
          <p:cNvSpPr txBox="1"/>
          <p:nvPr/>
        </p:nvSpPr>
        <p:spPr>
          <a:xfrm>
            <a:off x="1097275" y="1890100"/>
            <a:ext cx="4617600" cy="390719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500"/>
              </a:spcBef>
              <a:spcAft>
                <a:spcPts val="0"/>
              </a:spcAft>
              <a:buClr>
                <a:srgbClr val="000000"/>
              </a:buClr>
              <a:buSzPts val="1300"/>
              <a:buFont typeface="Arial"/>
              <a:buNone/>
            </a:pPr>
            <a:r>
              <a:rPr b="0" i="0" lang="de-DE" sz="1300" u="sng" cap="none" strike="noStrike">
                <a:solidFill>
                  <a:srgbClr val="374151"/>
                </a:solidFill>
                <a:latin typeface="Roboto"/>
                <a:ea typeface="Roboto"/>
                <a:cs typeface="Roboto"/>
                <a:sym typeface="Roboto"/>
              </a:rPr>
              <a:t>Utilizarea strategică și durabilătrategic and Sustainable Use</a:t>
            </a:r>
            <a:endParaRPr/>
          </a:p>
          <a:p>
            <a:pPr indent="-311150" lvl="1" marL="914400" marR="0" rtl="0" algn="l">
              <a:lnSpc>
                <a:spcPct val="115000"/>
              </a:lnSpc>
              <a:spcBef>
                <a:spcPts val="150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Gestionarea resurselor naturale presupune utilizarea judicioasă a resurselor esențiale, cum ar fi pământul, apa, aerul, mineralele, pădurile, pescuitul și biodiversitatea.</a:t>
            </a:r>
            <a:endParaRPr/>
          </a:p>
          <a:p>
            <a:pPr indent="0" lvl="1" marL="603250" marR="0" rtl="0" algn="l">
              <a:lnSpc>
                <a:spcPct val="115000"/>
              </a:lnSpc>
              <a:spcBef>
                <a:spcPts val="1500"/>
              </a:spcBef>
              <a:spcAft>
                <a:spcPts val="0"/>
              </a:spcAft>
              <a:buNone/>
            </a:pPr>
            <a:r>
              <a:rPr b="0" i="0" lang="de-DE" sz="1300" u="sng" cap="none" strike="noStrike">
                <a:solidFill>
                  <a:srgbClr val="374151"/>
                </a:solidFill>
                <a:latin typeface="Roboto"/>
                <a:ea typeface="Roboto"/>
                <a:cs typeface="Roboto"/>
                <a:sym typeface="Roboto"/>
              </a:rPr>
              <a:t>Serviciile ecosistemice: Îmbunătățirea vieții umane</a:t>
            </a:r>
            <a:endParaRPr b="0" i="0" sz="1300" u="sng" cap="none" strike="noStrike">
              <a:solidFill>
                <a:srgbClr val="374151"/>
              </a:solidFill>
              <a:latin typeface="Roboto"/>
              <a:ea typeface="Roboto"/>
              <a:cs typeface="Roboto"/>
              <a:sym typeface="Roboto"/>
            </a:endParaRPr>
          </a:p>
          <a:p>
            <a:pPr indent="-285750" lvl="1" marL="889000" marR="0" rtl="0" algn="l">
              <a:lnSpc>
                <a:spcPct val="115000"/>
              </a:lnSpc>
              <a:spcBef>
                <a:spcPts val="1500"/>
              </a:spcBef>
              <a:spcAft>
                <a:spcPts val="0"/>
              </a:spcAft>
              <a:buClr>
                <a:srgbClr val="374151"/>
              </a:buClr>
              <a:buSzPts val="1300"/>
              <a:buFont typeface="Arial"/>
              <a:buChar char="•"/>
            </a:pPr>
            <a:r>
              <a:rPr b="0" i="0" lang="de-DE" sz="1300" u="none" cap="none" strike="noStrike">
                <a:solidFill>
                  <a:srgbClr val="374151"/>
                </a:solidFill>
                <a:latin typeface="Roboto"/>
                <a:ea typeface="Roboto"/>
                <a:cs typeface="Roboto"/>
                <a:sym typeface="Roboto"/>
              </a:rPr>
              <a:t>Aceste resurse furnizează în mod colectiv servicii ecosistemice esențiale, de care beneficiază calitatea vieții umane.</a:t>
            </a:r>
            <a:endParaRPr/>
          </a:p>
          <a:p>
            <a:pPr indent="-285750" lvl="1" marL="889000" marR="0" rtl="0" algn="l">
              <a:lnSpc>
                <a:spcPct val="115000"/>
              </a:lnSpc>
              <a:spcBef>
                <a:spcPts val="1500"/>
              </a:spcBef>
              <a:spcAft>
                <a:spcPts val="0"/>
              </a:spcAft>
              <a:buClr>
                <a:srgbClr val="374151"/>
              </a:buClr>
              <a:buSzPts val="1300"/>
              <a:buFont typeface="Arial"/>
              <a:buChar char="•"/>
            </a:pPr>
            <a:r>
              <a:rPr b="0" i="0" lang="de-DE" sz="1300" u="none" cap="none" strike="noStrike">
                <a:solidFill>
                  <a:srgbClr val="374151"/>
                </a:solidFill>
                <a:latin typeface="Roboto"/>
                <a:ea typeface="Roboto"/>
                <a:cs typeface="Roboto"/>
                <a:sym typeface="Roboto"/>
              </a:rPr>
              <a:t>Serviciile includ productivitatea solului, reciclarea nutrienților, purificarea aerului și a apei și echilibrul climatic.</a:t>
            </a:r>
            <a:endParaRPr b="0" i="0" sz="1300" u="none" cap="none" strike="noStrike">
              <a:solidFill>
                <a:srgbClr val="374151"/>
              </a:solidFill>
              <a:latin typeface="Roboto"/>
              <a:ea typeface="Roboto"/>
              <a:cs typeface="Roboto"/>
              <a:sym typeface="Roboto"/>
            </a:endParaRPr>
          </a:p>
        </p:txBody>
      </p:sp>
      <p:sp>
        <p:nvSpPr>
          <p:cNvPr id="294" name="Google Shape;294;p6"/>
          <p:cNvSpPr txBox="1"/>
          <p:nvPr/>
        </p:nvSpPr>
        <p:spPr>
          <a:xfrm>
            <a:off x="1097275" y="124838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Managementul resurselor naturale</a:t>
            </a:r>
            <a:endParaRPr b="1" i="0" sz="2100" u="none" cap="none" strike="noStrike">
              <a:solidFill>
                <a:schemeClr val="accent1"/>
              </a:solidFill>
              <a:latin typeface="Calibri"/>
              <a:ea typeface="Calibri"/>
              <a:cs typeface="Calibri"/>
              <a:sym typeface="Calibri"/>
            </a:endParaRPr>
          </a:p>
        </p:txBody>
      </p:sp>
      <p:sp>
        <p:nvSpPr>
          <p:cNvPr id="295" name="Google Shape;295;p6"/>
          <p:cNvSpPr/>
          <p:nvPr/>
        </p:nvSpPr>
        <p:spPr>
          <a:xfrm>
            <a:off x="6000775" y="1890100"/>
            <a:ext cx="5879100" cy="3427488"/>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de-DE" sz="1800" u="none" cap="none" strike="noStrike">
                <a:solidFill>
                  <a:schemeClr val="accent1"/>
                </a:solidFill>
                <a:latin typeface="Calibri"/>
                <a:ea typeface="Calibri"/>
                <a:cs typeface="Calibri"/>
                <a:sym typeface="Calibri"/>
              </a:rPr>
              <a:t>Provocări în ceea ce privește consumul de resurse</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1400" u="none" cap="none" strike="noStrike">
                <a:solidFill>
                  <a:srgbClr val="374151"/>
                </a:solidFill>
                <a:latin typeface="Roboto"/>
                <a:ea typeface="Roboto"/>
                <a:cs typeface="Roboto"/>
                <a:sym typeface="Roboto"/>
              </a:rPr>
              <a:t>Consumul global: </a:t>
            </a:r>
            <a:r>
              <a:rPr b="1" i="0" lang="de-DE" sz="1400" u="none" cap="none" strike="noStrike">
                <a:solidFill>
                  <a:srgbClr val="374151"/>
                </a:solidFill>
                <a:latin typeface="Roboto"/>
                <a:ea typeface="Roboto"/>
                <a:cs typeface="Roboto"/>
                <a:sym typeface="Roboto"/>
              </a:rPr>
              <a:t>Dezechilibru</a:t>
            </a:r>
            <a:endParaRPr b="1" i="0" sz="1400" u="none" cap="none" strike="noStrike">
              <a:solidFill>
                <a:srgbClr val="374151"/>
              </a:solidFill>
              <a:latin typeface="Roboto"/>
              <a:ea typeface="Roboto"/>
              <a:cs typeface="Roboto"/>
              <a:sym typeface="Roboto"/>
            </a:endParaRPr>
          </a:p>
          <a:p>
            <a:pPr indent="-304800" lvl="1" marL="914400" marR="0" rtl="0" algn="l">
              <a:lnSpc>
                <a:spcPct val="100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20 % din populația lumii consumă 80 % din resursele globale (Ermakova et al., 2020).</a:t>
            </a:r>
            <a:endParaRPr/>
          </a:p>
          <a:p>
            <a:pPr indent="-304800" lvl="1" marL="914400" marR="0" rtl="0" algn="l">
              <a:lnSpc>
                <a:spcPct val="100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Accent pe "capitalul natural critic", resurse unice vitale pentru susținerea vieții, biodiversitate, sănătate, estetică, cultură și patrimoniu.</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400"/>
              <a:buFont typeface="Arial"/>
              <a:buNone/>
            </a:pPr>
            <a:r>
              <a:rPr b="0" i="0" lang="de-DE" sz="1400" u="none" cap="none" strike="noStrike">
                <a:solidFill>
                  <a:srgbClr val="374151"/>
                </a:solidFill>
                <a:latin typeface="Roboto"/>
                <a:ea typeface="Roboto"/>
                <a:cs typeface="Roboto"/>
                <a:sym typeface="Roboto"/>
              </a:rPr>
              <a:t>Epuizare și inovare: </a:t>
            </a:r>
            <a:r>
              <a:rPr b="1" i="0" lang="de-DE" sz="1400" u="none" cap="none" strike="noStrike">
                <a:solidFill>
                  <a:srgbClr val="374151"/>
                </a:solidFill>
                <a:latin typeface="Roboto"/>
                <a:ea typeface="Roboto"/>
                <a:cs typeface="Roboto"/>
                <a:sym typeface="Roboto"/>
              </a:rPr>
              <a:t>Necesitate</a:t>
            </a:r>
            <a:endParaRPr/>
          </a:p>
          <a:p>
            <a:pPr indent="0" lvl="0" marL="0" marR="0" rtl="0" algn="l">
              <a:lnSpc>
                <a:spcPct val="115000"/>
              </a:lnSpc>
              <a:spcBef>
                <a:spcPts val="1500"/>
              </a:spcBef>
              <a:spcAft>
                <a:spcPts val="0"/>
              </a:spcAft>
              <a:buClr>
                <a:srgbClr val="000000"/>
              </a:buClr>
              <a:buSzPts val="1200"/>
              <a:buFont typeface="Arial"/>
              <a:buNone/>
            </a:pPr>
            <a:r>
              <a:rPr b="0" i="0" lang="de-DE" sz="1200" u="none" cap="none" strike="noStrike">
                <a:solidFill>
                  <a:srgbClr val="374151"/>
                </a:solidFill>
                <a:latin typeface="Roboto"/>
                <a:ea typeface="Roboto"/>
                <a:cs typeface="Roboto"/>
                <a:sym typeface="Roboto"/>
              </a:rPr>
              <a:t>Epuizarea continuă a resurselor necesită abordări inovatoare pentru o utilizare eficientă, în special pentru resursele greu accesibile.</a:t>
            </a:r>
            <a:endParaRPr b="0" i="0" sz="1200" u="none" cap="none" strike="noStrike">
              <a:solidFill>
                <a:srgbClr val="374151"/>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ee4f95c8f2_0_493"/>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b="1" lang="de-DE" sz="2920">
                <a:solidFill>
                  <a:srgbClr val="3F762A"/>
                </a:solidFill>
                <a:latin typeface="Calibri"/>
                <a:ea typeface="Calibri"/>
                <a:cs typeface="Calibri"/>
                <a:sym typeface="Calibri"/>
              </a:rPr>
              <a:t>Introducere în inovarea pentru durabilitate și antreprenoriatul verde</a:t>
            </a:r>
            <a:endParaRPr b="1" sz="2920">
              <a:solidFill>
                <a:srgbClr val="3F762A"/>
              </a:solidFill>
              <a:latin typeface="Calibri"/>
              <a:ea typeface="Calibri"/>
              <a:cs typeface="Calibri"/>
              <a:sym typeface="Calibri"/>
            </a:endParaRPr>
          </a:p>
        </p:txBody>
      </p:sp>
      <p:sp>
        <p:nvSpPr>
          <p:cNvPr id="302" name="Google Shape;302;g1ee4f95c8f2_0_493"/>
          <p:cNvSpPr txBox="1"/>
          <p:nvPr/>
        </p:nvSpPr>
        <p:spPr>
          <a:xfrm>
            <a:off x="1283275" y="1890100"/>
            <a:ext cx="4717500" cy="310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Antreprenoriat și inovare:</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Antreprenoriatul se bazează pe inovare continuă.Ciclurile economice necesită o navigare spre dezvoltare.</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Evoluția inovării:</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În mod tradițional, inovarea a vizat satisfacția clienților și succesul financiar.</a:t>
            </a:r>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Perspectivele contemporane includ considerente sociale și de mediu.</a:t>
            </a:r>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Responsabilitate și conștientizare:</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Antreprenorii iau acum în considerare impactul socio-ecologic.</a:t>
            </a:r>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Respectarea orientărilor de reglementare și sensibilizarea consumatorilor sunt esențiale.</a:t>
            </a:r>
            <a:endParaRPr b="0" i="0" sz="2000" u="none" cap="none" strike="noStrike">
              <a:solidFill>
                <a:srgbClr val="3F3F3F"/>
              </a:solidFill>
              <a:latin typeface="Calibri"/>
              <a:ea typeface="Calibri"/>
              <a:cs typeface="Calibri"/>
              <a:sym typeface="Calibri"/>
            </a:endParaRPr>
          </a:p>
        </p:txBody>
      </p:sp>
      <p:sp>
        <p:nvSpPr>
          <p:cNvPr id="303" name="Google Shape;303;g1ee4f95c8f2_0_493"/>
          <p:cNvSpPr/>
          <p:nvPr/>
        </p:nvSpPr>
        <p:spPr>
          <a:xfrm>
            <a:off x="6000775" y="1890100"/>
            <a:ext cx="5088300" cy="244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Inovare verde:</a:t>
            </a:r>
            <a:endParaRPr b="1" i="0" sz="1800" u="none" cap="none" strike="noStrike">
              <a:solidFill>
                <a:schemeClr val="accent1"/>
              </a:solidFill>
              <a:latin typeface="Calibri"/>
              <a:ea typeface="Calibri"/>
              <a:cs typeface="Calibri"/>
              <a:sym typeface="Calibri"/>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Eco-inovarea minimizează impactul asupra mediului.</a:t>
            </a:r>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Utilizează noi tehnologii, servicii și procese pentru o dezvoltare durabilă..</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Contrast cu alternativele:</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Inovația ecologică se distinge de alte alternative potențiale.J</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oacă un rol în conservarea resurselor și oferă oportunități de creștere economică.</a:t>
            </a:r>
            <a:endParaRPr b="0" i="0" sz="1400" u="none" cap="none" strike="noStrike">
              <a:solidFill>
                <a:srgbClr val="374151"/>
              </a:solidFill>
              <a:latin typeface="Roboto"/>
              <a:ea typeface="Roboto"/>
              <a:cs typeface="Roboto"/>
              <a:sym typeface="Roboto"/>
            </a:endParaRPr>
          </a:p>
        </p:txBody>
      </p:sp>
      <p:pic>
        <p:nvPicPr>
          <p:cNvPr id="304" name="Google Shape;304;g1ee4f95c8f2_0_493"/>
          <p:cNvPicPr preferRelativeResize="0"/>
          <p:nvPr/>
        </p:nvPicPr>
        <p:blipFill rotWithShape="1">
          <a:blip r:embed="rId3">
            <a:alphaModFix/>
          </a:blip>
          <a:srcRect b="0" l="0" r="0" t="78654"/>
          <a:stretch/>
        </p:blipFill>
        <p:spPr>
          <a:xfrm>
            <a:off x="5795200" y="4511925"/>
            <a:ext cx="5388500" cy="11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ac3774a334_0_5"/>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lang="de-DE" sz="2920">
                <a:solidFill>
                  <a:srgbClr val="3F762A"/>
                </a:solidFill>
              </a:rPr>
              <a:t>Cum să devii un antreprenor verde și să gestionezi resursele naturale în mod durabil într-o companie	</a:t>
            </a:r>
            <a:endParaRPr b="1" sz="2920">
              <a:solidFill>
                <a:srgbClr val="3F762A"/>
              </a:solidFill>
              <a:latin typeface="Calibri"/>
              <a:ea typeface="Calibri"/>
              <a:cs typeface="Calibri"/>
              <a:sym typeface="Calibri"/>
            </a:endParaRPr>
          </a:p>
        </p:txBody>
      </p:sp>
      <p:grpSp>
        <p:nvGrpSpPr>
          <p:cNvPr id="311" name="Google Shape;311;g2ac3774a334_0_5"/>
          <p:cNvGrpSpPr/>
          <p:nvPr/>
        </p:nvGrpSpPr>
        <p:grpSpPr>
          <a:xfrm>
            <a:off x="1684375" y="1006698"/>
            <a:ext cx="4039070" cy="4896362"/>
            <a:chOff x="1118217" y="88303"/>
            <a:chExt cx="2090833" cy="4271822"/>
          </a:xfrm>
        </p:grpSpPr>
        <p:sp>
          <p:nvSpPr>
            <p:cNvPr id="312" name="Google Shape;312;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ac3774a334_0_5"/>
            <p:cNvSpPr/>
            <p:nvPr/>
          </p:nvSpPr>
          <p:spPr>
            <a:xfrm>
              <a:off x="1118217" y="341751"/>
              <a:ext cx="2048100" cy="18600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2ac3774a334_0_5"/>
            <p:cNvSpPr/>
            <p:nvPr/>
          </p:nvSpPr>
          <p:spPr>
            <a:xfrm>
              <a:off x="1134376" y="762322"/>
              <a:ext cx="2022610" cy="1344000"/>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Sustenabilitatea ca obiectiv al afacerii dumneavoastră</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Creați un produs sau un serviciu ecologic</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Depozitare ecologică, transport și gestionarea deșeurilor</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Back Office ecologic</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Donează sau întoarce-te în natură.</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100"/>
                <a:buFont typeface="Arial"/>
                <a:buNone/>
              </a:pPr>
              <a:r>
                <a:t/>
              </a:r>
              <a:endParaRPr b="0" i="0" sz="1100" u="none" cap="none" strike="noStrike">
                <a:solidFill>
                  <a:srgbClr val="1D7E75"/>
                </a:solidFill>
                <a:latin typeface="Roboto"/>
                <a:ea typeface="Roboto"/>
                <a:cs typeface="Roboto"/>
                <a:sym typeface="Roboto"/>
              </a:endParaRPr>
            </a:p>
          </p:txBody>
        </p:sp>
        <p:sp>
          <p:nvSpPr>
            <p:cNvPr id="315" name="Google Shape;315;g2ac3774a334_0_5"/>
            <p:cNvSpPr/>
            <p:nvPr/>
          </p:nvSpPr>
          <p:spPr>
            <a:xfrm>
              <a:off x="1190908" y="88303"/>
              <a:ext cx="1815000" cy="867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400"/>
                </a:spcBef>
                <a:spcAft>
                  <a:spcPts val="40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Încorporați durabilitatea încă de la început</a:t>
              </a:r>
              <a:endParaRPr b="1" i="0" sz="5300" u="none" cap="none" strike="noStrike">
                <a:solidFill>
                  <a:srgbClr val="1D7E75"/>
                </a:solidFill>
                <a:latin typeface="Roboto"/>
                <a:ea typeface="Roboto"/>
                <a:cs typeface="Roboto"/>
                <a:sym typeface="Roboto"/>
              </a:endParaRPr>
            </a:p>
          </p:txBody>
        </p:sp>
        <p:sp>
          <p:nvSpPr>
            <p:cNvPr id="316" name="Google Shape;316;g2ac3774a334_0_5"/>
            <p:cNvSpPr/>
            <p:nvPr/>
          </p:nvSpPr>
          <p:spPr>
            <a:xfrm rot="5400000">
              <a:off x="1967218" y="2204467"/>
              <a:ext cx="332400" cy="2499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g2ac3774a334_0_5"/>
          <p:cNvGrpSpPr/>
          <p:nvPr/>
        </p:nvGrpSpPr>
        <p:grpSpPr>
          <a:xfrm>
            <a:off x="6194045" y="1121104"/>
            <a:ext cx="4493123" cy="4781966"/>
            <a:chOff x="1011213" y="188108"/>
            <a:chExt cx="2244429" cy="4172017"/>
          </a:xfrm>
        </p:grpSpPr>
        <p:sp>
          <p:nvSpPr>
            <p:cNvPr id="318" name="Google Shape;318;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ac3774a334_0_5"/>
            <p:cNvSpPr/>
            <p:nvPr/>
          </p:nvSpPr>
          <p:spPr>
            <a:xfrm>
              <a:off x="1118226" y="341743"/>
              <a:ext cx="2048100" cy="20562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ac3774a334_0_5"/>
            <p:cNvSpPr/>
            <p:nvPr/>
          </p:nvSpPr>
          <p:spPr>
            <a:xfrm>
              <a:off x="1206125" y="771685"/>
              <a:ext cx="1914900" cy="1421100"/>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Evaluați cât de sustenabilă este compania dumneavoastră</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Elaborarea unui plan de acțiune ecologică</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Pas cu pas</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Implicarea angajaților dvs.</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Menținerea unei certificări credibile a unei afaceri durabile</a:t>
              </a:r>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Nu renunțați.</a:t>
              </a:r>
              <a:endParaRPr b="0" i="0" sz="1200" u="none" cap="none" strike="noStrike">
                <a:solidFill>
                  <a:srgbClr val="374151"/>
                </a:solidFill>
                <a:latin typeface="Roboto"/>
                <a:ea typeface="Roboto"/>
                <a:cs typeface="Roboto"/>
                <a:sym typeface="Roboto"/>
              </a:endParaRPr>
            </a:p>
          </p:txBody>
        </p:sp>
        <p:sp>
          <p:nvSpPr>
            <p:cNvPr id="321" name="Google Shape;321;g2ac3774a334_0_5"/>
            <p:cNvSpPr/>
            <p:nvPr/>
          </p:nvSpPr>
          <p:spPr>
            <a:xfrm rot="5400000">
              <a:off x="1938878" y="239019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2ac3774a334_0_5"/>
            <p:cNvSpPr/>
            <p:nvPr/>
          </p:nvSpPr>
          <p:spPr>
            <a:xfrm>
              <a:off x="1011213" y="2692347"/>
              <a:ext cx="2244429" cy="1522800"/>
            </a:xfrm>
            <a:prstGeom prst="rect">
              <a:avLst/>
            </a:prstGeom>
            <a:noFill/>
            <a:ln>
              <a:noFill/>
            </a:ln>
          </p:spPr>
          <p:txBody>
            <a:bodyPr anchorCtr="0" anchor="t" bIns="121900" lIns="121900" spcFirstLastPara="1" rIns="121900" wrap="square" tIns="121900">
              <a:noAutofit/>
            </a:bodyPr>
            <a:lstStyle/>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Efectuați un audit amănunțit al practicilor dumneavoastră actuale de sustenabilitate</a:t>
              </a:r>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Creați un plan formal cu obiective de sustenabilitate cu termen limită</a:t>
              </a:r>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Învățați din primele eforturiinstruiți și stimulați angajații dvs.utilizați certificările pentru a asigura un angajament continuu.</a:t>
              </a:r>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Practicile de sustenabilitate necesită un efort continuu, chiar dacă acțiunile dvs. par mici, ele fac o diferență</a:t>
              </a:r>
              <a:endParaRPr b="0" i="0" sz="1100" u="none" cap="none" strike="noStrike">
                <a:solidFill>
                  <a:schemeClr val="lt1"/>
                </a:solidFill>
                <a:latin typeface="Roboto"/>
                <a:ea typeface="Roboto"/>
                <a:cs typeface="Roboto"/>
                <a:sym typeface="Roboto"/>
              </a:endParaRPr>
            </a:p>
          </p:txBody>
        </p:sp>
        <p:sp>
          <p:nvSpPr>
            <p:cNvPr id="323" name="Google Shape;323;g2ac3774a334_0_5"/>
            <p:cNvSpPr/>
            <p:nvPr/>
          </p:nvSpPr>
          <p:spPr>
            <a:xfrm>
              <a:off x="1283878" y="188108"/>
              <a:ext cx="1815000" cy="675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Transformați-vă compania într-o întreprindere ecologică</a:t>
              </a:r>
              <a:endParaRPr b="1" i="0" sz="5300" u="none" cap="none" strike="noStrike">
                <a:solidFill>
                  <a:srgbClr val="1D7E75"/>
                </a:solidFill>
                <a:latin typeface="Roboto"/>
                <a:ea typeface="Roboto"/>
                <a:cs typeface="Roboto"/>
                <a:sym typeface="Roboto"/>
              </a:endParaRPr>
            </a:p>
          </p:txBody>
        </p:sp>
      </p:grpSp>
      <p:sp>
        <p:nvSpPr>
          <p:cNvPr id="324" name="Google Shape;324;g2ac3774a334_0_5"/>
          <p:cNvSpPr/>
          <p:nvPr/>
        </p:nvSpPr>
        <p:spPr>
          <a:xfrm>
            <a:off x="1824800" y="3831175"/>
            <a:ext cx="3898800" cy="1919400"/>
          </a:xfrm>
          <a:prstGeom prst="rect">
            <a:avLst/>
          </a:prstGeom>
          <a:noFill/>
          <a:ln>
            <a:noFill/>
          </a:ln>
        </p:spPr>
        <p:txBody>
          <a:bodyPr anchorCtr="0" anchor="t" bIns="121900" lIns="121900" spcFirstLastPara="1" rIns="121900" wrap="square" tIns="121900">
            <a:noAutofit/>
          </a:bodyPr>
          <a:lstStyle/>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Totul este să fii creativ!</a:t>
            </a:r>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Proiectați produse sau servicii inovatoare care pot fi profitabile și ecologice.</a:t>
            </a:r>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Găsiți surse de încredere, produceți cu eficiență, depozitați și expediați cu emisii reduse, reduceți și reciclați deșeurile, căutați certificări.</a:t>
            </a:r>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Nu uitați de componenta socială, creați un mediu de lucru bun și oferiți înapoi comunităților și naturii.</a:t>
            </a:r>
            <a:endParaRPr b="0" i="0" sz="1100" u="none" cap="none" strike="noStrike">
              <a:solidFill>
                <a:srgbClr val="FFFFFF"/>
              </a:solidFill>
              <a:latin typeface="Roboto"/>
              <a:ea typeface="Roboto"/>
              <a:cs typeface="Roboto"/>
              <a:sym typeface="Roboto"/>
            </a:endParaRPr>
          </a:p>
        </p:txBody>
      </p:sp>
      <p:pic>
        <p:nvPicPr>
          <p:cNvPr id="325" name="Google Shape;325;g2ac3774a334_0_5"/>
          <p:cNvPicPr preferRelativeResize="0"/>
          <p:nvPr/>
        </p:nvPicPr>
        <p:blipFill rotWithShape="1">
          <a:blip r:embed="rId3">
            <a:alphaModFix/>
          </a:blip>
          <a:srcRect b="38783" l="35736" r="32593" t="20069"/>
          <a:stretch/>
        </p:blipFill>
        <p:spPr>
          <a:xfrm>
            <a:off x="206966" y="3589425"/>
            <a:ext cx="1477408" cy="1919401"/>
          </a:xfrm>
          <a:prstGeom prst="rect">
            <a:avLst/>
          </a:prstGeom>
          <a:noFill/>
          <a:ln>
            <a:noFill/>
          </a:ln>
        </p:spPr>
      </p:pic>
      <p:pic>
        <p:nvPicPr>
          <p:cNvPr id="326" name="Google Shape;326;g2ac3774a334_0_5"/>
          <p:cNvPicPr preferRelativeResize="0"/>
          <p:nvPr/>
        </p:nvPicPr>
        <p:blipFill rotWithShape="1">
          <a:blip r:embed="rId3">
            <a:alphaModFix/>
          </a:blip>
          <a:srcRect b="40354" l="80784" r="0" t="40639"/>
          <a:stretch/>
        </p:blipFill>
        <p:spPr>
          <a:xfrm>
            <a:off x="5731638" y="3754987"/>
            <a:ext cx="728725" cy="720762"/>
          </a:xfrm>
          <a:prstGeom prst="rect">
            <a:avLst/>
          </a:prstGeom>
          <a:noFill/>
          <a:ln>
            <a:noFill/>
          </a:ln>
        </p:spPr>
      </p:pic>
      <p:pic>
        <p:nvPicPr>
          <p:cNvPr id="327" name="Google Shape;327;g2ac3774a334_0_5"/>
          <p:cNvPicPr preferRelativeResize="0"/>
          <p:nvPr/>
        </p:nvPicPr>
        <p:blipFill rotWithShape="1">
          <a:blip r:embed="rId3">
            <a:alphaModFix/>
          </a:blip>
          <a:srcRect b="94909" l="37334" r="50383" t="21924"/>
          <a:stretch/>
        </p:blipFill>
        <p:spPr>
          <a:xfrm flipH="1" rot="10800000">
            <a:off x="5787829" y="4564287"/>
            <a:ext cx="552949" cy="757975"/>
          </a:xfrm>
          <a:prstGeom prst="rect">
            <a:avLst/>
          </a:prstGeom>
          <a:noFill/>
          <a:ln>
            <a:noFill/>
          </a:ln>
        </p:spPr>
      </p:pic>
      <p:pic>
        <p:nvPicPr>
          <p:cNvPr id="328" name="Google Shape;328;g2ac3774a334_0_5"/>
          <p:cNvPicPr preferRelativeResize="0"/>
          <p:nvPr/>
        </p:nvPicPr>
        <p:blipFill rotWithShape="1">
          <a:blip r:embed="rId3">
            <a:alphaModFix/>
          </a:blip>
          <a:srcRect b="57953" l="0" r="65473" t="19699"/>
          <a:stretch/>
        </p:blipFill>
        <p:spPr>
          <a:xfrm>
            <a:off x="10661396" y="3831175"/>
            <a:ext cx="1272804" cy="823800"/>
          </a:xfrm>
          <a:prstGeom prst="rect">
            <a:avLst/>
          </a:prstGeom>
          <a:noFill/>
          <a:ln>
            <a:noFill/>
          </a:ln>
        </p:spPr>
      </p:pic>
      <p:pic>
        <p:nvPicPr>
          <p:cNvPr id="329" name="Google Shape;329;g2ac3774a334_0_5"/>
          <p:cNvPicPr preferRelativeResize="0"/>
          <p:nvPr/>
        </p:nvPicPr>
        <p:blipFill rotWithShape="1">
          <a:blip r:embed="rId3">
            <a:alphaModFix/>
          </a:blip>
          <a:srcRect b="19029" l="50598" r="17696" t="61460"/>
          <a:stretch/>
        </p:blipFill>
        <p:spPr>
          <a:xfrm>
            <a:off x="10661400" y="4654975"/>
            <a:ext cx="1338799" cy="82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ac3774a334_0_13"/>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lang="de-DE" sz="2920">
                <a:solidFill>
                  <a:srgbClr val="3F762A"/>
                </a:solidFill>
              </a:rPr>
              <a:t>Sustenabilitatea dă roade</a:t>
            </a:r>
            <a:endParaRPr b="1" sz="2920">
              <a:solidFill>
                <a:srgbClr val="3F762A"/>
              </a:solidFill>
              <a:latin typeface="Calibri"/>
              <a:ea typeface="Calibri"/>
              <a:cs typeface="Calibri"/>
              <a:sym typeface="Calibri"/>
            </a:endParaRPr>
          </a:p>
        </p:txBody>
      </p:sp>
      <p:sp>
        <p:nvSpPr>
          <p:cNvPr id="336" name="Google Shape;336;g2ac3774a334_0_13"/>
          <p:cNvSpPr txBox="1"/>
          <p:nvPr/>
        </p:nvSpPr>
        <p:spPr>
          <a:xfrm>
            <a:off x="1283275" y="1407400"/>
            <a:ext cx="5382836" cy="270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de-DE" sz="2000" u="none" cap="none" strike="noStrike">
                <a:solidFill>
                  <a:schemeClr val="accent1"/>
                </a:solidFill>
                <a:latin typeface="Calibri"/>
                <a:ea typeface="Calibri"/>
                <a:cs typeface="Calibri"/>
                <a:sym typeface="Calibri"/>
              </a:rPr>
              <a:t>Stimulente, reputație și eficiență</a:t>
            </a:r>
            <a:endParaRPr b="1" i="0" sz="2000" u="none" cap="none" strike="noStrike">
              <a:solidFill>
                <a:schemeClr val="accent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74151"/>
              </a:solidFill>
              <a:latin typeface="Roboto"/>
              <a:ea typeface="Roboto"/>
              <a:cs typeface="Roboto"/>
              <a:sym typeface="Roboto"/>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Guvernele oferă stimulente fiscale pentru inițiative în domeniul energiei regenerabile și al sustenabilității.</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Practicarea unui management durabil al resurselor îmbunătățește reputația companiei dvs. printre multe altele mai puțin durabile.</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Sustenabilitatea creează încredere în rândul consumatorilor, atrăgând noi oportunități.</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Demonstrarea responsabilității față de mediu face ca organizația dvs. să devină atractivă pentru clientela cu aceleași preocupări.</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Investiția în resurse regenerabile economisește bani pe termen lung.</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Transparența lanțului de aprovizionare poate duce la creșterea disponibilității de plată a consumatorilor.</a:t>
            </a:r>
            <a:endParaRPr/>
          </a:p>
          <a:p>
            <a:pPr indent="-274320" lvl="1" marL="27432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Schimbările mici, cum ar fi coșurile de reciclare și utilizarea eficientă a apei, contribuie la durabilitate și reduc costurile.</a:t>
            </a:r>
            <a:r>
              <a:rPr b="1" i="0" lang="de-DE" sz="1200" u="none" cap="none" strike="noStrike">
                <a:solidFill>
                  <a:srgbClr val="374151"/>
                </a:solidFill>
                <a:latin typeface="Roboto"/>
                <a:ea typeface="Roboto"/>
                <a:cs typeface="Roboto"/>
                <a:sym typeface="Roboto"/>
              </a:rPr>
              <a:t>.</a:t>
            </a:r>
            <a:endParaRPr b="1"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374151"/>
              </a:solidFill>
              <a:latin typeface="Roboto"/>
              <a:ea typeface="Roboto"/>
              <a:cs typeface="Roboto"/>
              <a:sym typeface="Roboto"/>
            </a:endParaRPr>
          </a:p>
        </p:txBody>
      </p:sp>
      <p:sp>
        <p:nvSpPr>
          <p:cNvPr id="337" name="Google Shape;337;g2ac3774a334_0_13"/>
          <p:cNvSpPr/>
          <p:nvPr/>
        </p:nvSpPr>
        <p:spPr>
          <a:xfrm>
            <a:off x="1283275" y="5033200"/>
            <a:ext cx="9625200" cy="1042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rgbClr val="374151"/>
                </a:solidFill>
                <a:latin typeface="Roboto"/>
                <a:ea typeface="Roboto"/>
                <a:cs typeface="Roboto"/>
                <a:sym typeface="Roboto"/>
              </a:rPr>
              <a:t>Urmând acești pași și adoptând </a:t>
            </a:r>
            <a:r>
              <a:rPr b="1" i="0" lang="de-DE" sz="1600" u="none" cap="none" strike="noStrike">
                <a:solidFill>
                  <a:srgbClr val="374151"/>
                </a:solidFill>
                <a:latin typeface="Roboto"/>
                <a:ea typeface="Roboto"/>
                <a:cs typeface="Roboto"/>
                <a:sym typeface="Roboto"/>
              </a:rPr>
              <a:t>practici durabile</a:t>
            </a:r>
            <a:r>
              <a:rPr b="0" i="0" lang="de-DE" sz="1600" u="none" cap="none" strike="noStrike">
                <a:solidFill>
                  <a:srgbClr val="374151"/>
                </a:solidFill>
                <a:latin typeface="Roboto"/>
                <a:ea typeface="Roboto"/>
                <a:cs typeface="Roboto"/>
                <a:sym typeface="Roboto"/>
              </a:rPr>
              <a:t>, tinerii întreprinzători pot construi și dezvolta afaceri care nu numai că vor contribui în mod pozitiv la </a:t>
            </a:r>
            <a:r>
              <a:rPr b="1" i="0" lang="de-DE" sz="1600" u="none" cap="none" strike="noStrike">
                <a:solidFill>
                  <a:srgbClr val="374151"/>
                </a:solidFill>
                <a:latin typeface="Roboto"/>
                <a:ea typeface="Roboto"/>
                <a:cs typeface="Roboto"/>
                <a:sym typeface="Roboto"/>
              </a:rPr>
              <a:t>protecția mediului</a:t>
            </a:r>
            <a:r>
              <a:rPr b="0" i="0" lang="de-DE" sz="1600" u="none" cap="none" strike="noStrike">
                <a:solidFill>
                  <a:srgbClr val="374151"/>
                </a:solidFill>
                <a:latin typeface="Roboto"/>
                <a:ea typeface="Roboto"/>
                <a:cs typeface="Roboto"/>
                <a:sym typeface="Roboto"/>
              </a:rPr>
              <a:t>, ci și vor </a:t>
            </a:r>
            <a:r>
              <a:rPr b="1" i="0" lang="de-DE" sz="1600" u="none" cap="none" strike="noStrike">
                <a:solidFill>
                  <a:srgbClr val="374151"/>
                </a:solidFill>
                <a:latin typeface="Roboto"/>
                <a:ea typeface="Roboto"/>
                <a:cs typeface="Roboto"/>
                <a:sym typeface="Roboto"/>
              </a:rPr>
              <a:t>prospera</a:t>
            </a:r>
            <a:r>
              <a:rPr b="0" i="0" lang="de-DE" sz="1600" u="none" cap="none" strike="noStrike">
                <a:solidFill>
                  <a:srgbClr val="374151"/>
                </a:solidFill>
                <a:latin typeface="Roboto"/>
                <a:ea typeface="Roboto"/>
                <a:cs typeface="Roboto"/>
                <a:sym typeface="Roboto"/>
              </a:rPr>
              <a:t> într-o lume din ce în ce mai axată pe </a:t>
            </a:r>
            <a:r>
              <a:rPr b="1" i="0" lang="de-DE" sz="1600" u="none" cap="none" strike="noStrike">
                <a:solidFill>
                  <a:srgbClr val="374151"/>
                </a:solidFill>
                <a:latin typeface="Roboto"/>
                <a:ea typeface="Roboto"/>
                <a:cs typeface="Roboto"/>
                <a:sym typeface="Roboto"/>
              </a:rPr>
              <a:t>durabilitate</a:t>
            </a:r>
            <a:r>
              <a:rPr b="0" i="0" lang="de-DE" sz="1600" u="none" cap="none" strike="noStrike">
                <a:solidFill>
                  <a:srgbClr val="374151"/>
                </a:solidFill>
                <a:latin typeface="Roboto"/>
                <a:ea typeface="Roboto"/>
                <a:cs typeface="Roboto"/>
                <a:sym typeface="Roboto"/>
              </a:rPr>
              <a:t>.</a:t>
            </a:r>
            <a:endParaRPr b="0" i="0" sz="1800" u="none" cap="none" strike="noStrike">
              <a:solidFill>
                <a:srgbClr val="374151"/>
              </a:solidFill>
              <a:latin typeface="Roboto"/>
              <a:ea typeface="Roboto"/>
              <a:cs typeface="Roboto"/>
              <a:sym typeface="Roboto"/>
            </a:endParaRPr>
          </a:p>
        </p:txBody>
      </p:sp>
      <p:pic>
        <p:nvPicPr>
          <p:cNvPr id="338" name="Google Shape;338;g2ac3774a334_0_13"/>
          <p:cNvPicPr preferRelativeResize="0"/>
          <p:nvPr/>
        </p:nvPicPr>
        <p:blipFill rotWithShape="1">
          <a:blip r:embed="rId3">
            <a:alphaModFix/>
          </a:blip>
          <a:srcRect b="0" l="0" r="0" t="0"/>
          <a:stretch/>
        </p:blipFill>
        <p:spPr>
          <a:xfrm>
            <a:off x="6666111" y="2077199"/>
            <a:ext cx="4056366" cy="2703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