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0"/>
  </p:notesMasterIdLst>
  <p:sldIdLst>
    <p:sldId id="256" r:id="rId2"/>
    <p:sldId id="394" r:id="rId3"/>
    <p:sldId id="338" r:id="rId4"/>
    <p:sldId id="369" r:id="rId5"/>
    <p:sldId id="370" r:id="rId6"/>
    <p:sldId id="372" r:id="rId7"/>
    <p:sldId id="371" r:id="rId8"/>
    <p:sldId id="395" r:id="rId9"/>
    <p:sldId id="396" r:id="rId10"/>
    <p:sldId id="373" r:id="rId11"/>
    <p:sldId id="397" r:id="rId12"/>
    <p:sldId id="374" r:id="rId13"/>
    <p:sldId id="375" r:id="rId14"/>
    <p:sldId id="377" r:id="rId15"/>
    <p:sldId id="376" r:id="rId16"/>
    <p:sldId id="378" r:id="rId17"/>
    <p:sldId id="379" r:id="rId18"/>
    <p:sldId id="380" r:id="rId19"/>
    <p:sldId id="381" r:id="rId20"/>
    <p:sldId id="382" r:id="rId21"/>
    <p:sldId id="383" r:id="rId22"/>
    <p:sldId id="385" r:id="rId23"/>
    <p:sldId id="388" r:id="rId24"/>
    <p:sldId id="401" r:id="rId25"/>
    <p:sldId id="398" r:id="rId26"/>
    <p:sldId id="391" r:id="rId27"/>
    <p:sldId id="402" r:id="rId28"/>
    <p:sldId id="277" r:id="rId29"/>
    <p:sldId id="278" r:id="rId30"/>
    <p:sldId id="347" r:id="rId31"/>
    <p:sldId id="279" r:id="rId32"/>
    <p:sldId id="399" r:id="rId33"/>
    <p:sldId id="286" r:id="rId34"/>
    <p:sldId id="289" r:id="rId35"/>
    <p:sldId id="365" r:id="rId36"/>
    <p:sldId id="404" r:id="rId37"/>
    <p:sldId id="403" r:id="rId38"/>
    <p:sldId id="349" r:id="rId39"/>
  </p:sldIdLst>
  <p:sldSz cx="12192000" cy="6858000"/>
  <p:notesSz cx="6858000" cy="9144000"/>
  <p:embeddedFontLst>
    <p:embeddedFont>
      <p:font typeface="Calibri" panose="020F050202020403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7" roundtripDataSignature="AMtx7mhtDlnR3a7jkQDsbPkoSVLnQRzjb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10DD147-58B3-48DF-9DDA-0113FDC0A09D}">
  <a:tblStyle styleId="{810DD147-58B3-48DF-9DDA-0113FDC0A09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E7"/>
          </a:solidFill>
        </a:fill>
      </a:tcStyle>
    </a:wholeTbl>
    <a:band1H>
      <a:tcTxStyle b="off" i="off"/>
      <a:tcStyle>
        <a:tcBdr/>
        <a:fill>
          <a:solidFill>
            <a:srgbClr val="CFDECC"/>
          </a:solidFill>
        </a:fill>
      </a:tcStyle>
    </a:band1H>
    <a:band2H>
      <a:tcTxStyle b="off" i="off"/>
      <a:tcStyle>
        <a:tcBdr/>
      </a:tcStyle>
    </a:band2H>
    <a:band1V>
      <a:tcTxStyle b="off" i="off"/>
      <a:tcStyle>
        <a:tcBdr/>
        <a:fill>
          <a:solidFill>
            <a:srgbClr val="CFDECC"/>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51CBDFB1-9791-4784-AF26-2739698804EC}"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57" Type="http://customschemas.google.com/relationships/presentationmetadata" Target="meta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4482693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Answer: B</a:t>
            </a:r>
            <a:endParaRPr dirty="0"/>
          </a:p>
        </p:txBody>
      </p:sp>
      <p:sp>
        <p:nvSpPr>
          <p:cNvPr id="459" name="Google Shape;459;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Answer: B</a:t>
            </a:r>
            <a:endParaRPr dirty="0"/>
          </a:p>
        </p:txBody>
      </p:sp>
      <p:sp>
        <p:nvSpPr>
          <p:cNvPr id="459" name="Google Shape;459;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66348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9" name="Google Shape;4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4768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9" name="Google Shape;4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71683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65229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25770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extLst>
      <p:ext uri="{BB962C8B-B14F-4D97-AF65-F5344CB8AC3E}">
        <p14:creationId xmlns:p14="http://schemas.microsoft.com/office/powerpoint/2010/main" val="4058603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14510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Inhalt mit Überschrift" type="objTx">
  <p:cSld name="OBJECT_WITH_CAPTION_TEXT">
    <p:spTree>
      <p:nvGrpSpPr>
        <p:cNvPr id="1" name="Shape 21"/>
        <p:cNvGrpSpPr/>
        <p:nvPr/>
      </p:nvGrpSpPr>
      <p:grpSpPr>
        <a:xfrm>
          <a:off x="0" y="0"/>
          <a:ext cx="0" cy="0"/>
          <a:chOff x="0" y="0"/>
          <a:chExt cx="0" cy="0"/>
        </a:xfrm>
      </p:grpSpPr>
      <p:sp>
        <p:nvSpPr>
          <p:cNvPr id="22" name="Google Shape;22;p26"/>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26"/>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26"/>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6"/>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6" name="Google Shape;26;p26"/>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27" name="Google Shape;27;p26"/>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6"/>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9" name="Google Shape;29;p26"/>
          <p:cNvPicPr preferRelativeResize="0"/>
          <p:nvPr/>
        </p:nvPicPr>
        <p:blipFill rotWithShape="1">
          <a:blip r:embed="rId2">
            <a:alphaModFix/>
          </a:blip>
          <a:srcRect/>
          <a:stretch/>
        </p:blipFill>
        <p:spPr>
          <a:xfrm>
            <a:off x="0" y="6424526"/>
            <a:ext cx="1061484" cy="400384"/>
          </a:xfrm>
          <a:prstGeom prst="rect">
            <a:avLst/>
          </a:prstGeom>
          <a:noFill/>
          <a:ln>
            <a:noFill/>
          </a:ln>
        </p:spPr>
      </p:pic>
      <p:sp>
        <p:nvSpPr>
          <p:cNvPr id="30" name="Google Shape;30;p26"/>
          <p:cNvSpPr txBox="1"/>
          <p:nvPr/>
        </p:nvSpPr>
        <p:spPr>
          <a:xfrm>
            <a:off x="4701512" y="6425358"/>
            <a:ext cx="5015522"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rgbClr val="595959"/>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rgbClr val="1F497D"/>
              </a:solidFill>
              <a:latin typeface="Calibri"/>
              <a:ea typeface="Calibri"/>
              <a:cs typeface="Calibri"/>
              <a:sym typeface="Calibri"/>
            </a:endParaRPr>
          </a:p>
        </p:txBody>
      </p:sp>
      <p:pic>
        <p:nvPicPr>
          <p:cNvPr id="31" name="Google Shape;31;p26"/>
          <p:cNvPicPr preferRelativeResize="0"/>
          <p:nvPr/>
        </p:nvPicPr>
        <p:blipFill rotWithShape="1">
          <a:blip r:embed="rId3">
            <a:alphaModFix/>
          </a:blip>
          <a:srcRect/>
          <a:stretch/>
        </p:blipFill>
        <p:spPr>
          <a:xfrm>
            <a:off x="10099505" y="6266872"/>
            <a:ext cx="1987550" cy="56769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98"/>
        <p:cNvGrpSpPr/>
        <p:nvPr/>
      </p:nvGrpSpPr>
      <p:grpSpPr>
        <a:xfrm>
          <a:off x="0" y="0"/>
          <a:ext cx="0" cy="0"/>
          <a:chOff x="0" y="0"/>
          <a:chExt cx="0" cy="0"/>
        </a:xfrm>
      </p:grpSpPr>
      <p:sp>
        <p:nvSpPr>
          <p:cNvPr id="99" name="Google Shape;99;p35"/>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5"/>
          <p:cNvSpPr txBox="1">
            <a:spLocks noGrp="1"/>
          </p:cNvSpPr>
          <p:nvPr>
            <p:ph type="body" idx="1"/>
          </p:nvPr>
        </p:nvSpPr>
        <p:spPr>
          <a:xfrm rot="5400000">
            <a:off x="3938245" y="-1348341"/>
            <a:ext cx="437647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1" name="Google Shape;101;p3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kaler Titel und Text" type="vertTitleAndTx">
  <p:cSld name="VERTICAL_TITLE_AND_VERTICAL_TEXT">
    <p:spTree>
      <p:nvGrpSpPr>
        <p:cNvPr id="1" name="Shape 103"/>
        <p:cNvGrpSpPr/>
        <p:nvPr/>
      </p:nvGrpSpPr>
      <p:grpSpPr>
        <a:xfrm>
          <a:off x="0" y="0"/>
          <a:ext cx="0" cy="0"/>
          <a:chOff x="0" y="0"/>
          <a:chExt cx="0" cy="0"/>
        </a:xfrm>
      </p:grpSpPr>
      <p:sp>
        <p:nvSpPr>
          <p:cNvPr id="104" name="Google Shape;104;p36"/>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36"/>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6" name="Google Shape;106;p36"/>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107" name="Google Shape;107;p36"/>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36"/>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9" name="Google Shape;109;p3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1" name="Google Shape;111;p36"/>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112" name="Google Shape;112;p36"/>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sp>
        <p:nvSpPr>
          <p:cNvPr id="113" name="Google Shape;113;p36"/>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t>
            </a:r>
            <a:fld id="{00000000-1234-1234-1234-123412341234}" type="slidenum">
              <a:rPr lang="en-US" sz="1800" b="1" i="0" u="none" strike="noStrike" cap="none">
                <a:solidFill>
                  <a:schemeClr val="dk1"/>
                </a:solidFill>
                <a:latin typeface="Calibri"/>
                <a:ea typeface="Calibri"/>
                <a:cs typeface="Calibri"/>
                <a:sym typeface="Calibri"/>
              </a:rPr>
              <a:t>‹#›</a:t>
            </a:fld>
            <a:r>
              <a:rPr lang="en-US" sz="1800" b="1"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114" name="Google Shape;114;p36"/>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32"/>
        <p:cNvGrpSpPr/>
        <p:nvPr/>
      </p:nvGrpSpPr>
      <p:grpSpPr>
        <a:xfrm>
          <a:off x="0" y="0"/>
          <a:ext cx="0" cy="0"/>
          <a:chOff x="0" y="0"/>
          <a:chExt cx="0" cy="0"/>
        </a:xfrm>
      </p:grpSpPr>
      <p:sp>
        <p:nvSpPr>
          <p:cNvPr id="33" name="Google Shape;33;p27"/>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3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7"/>
          <p:cNvSpPr txBox="1">
            <a:spLocks noGrp="1"/>
          </p:cNvSpPr>
          <p:nvPr>
            <p:ph type="body" idx="1"/>
          </p:nvPr>
        </p:nvSpPr>
        <p:spPr>
          <a:xfrm>
            <a:off x="1097280" y="1492624"/>
            <a:ext cx="10058400" cy="437647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5" name="Google Shape;35;p2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elfolie" type="title">
  <p:cSld name="TITLE">
    <p:spTree>
      <p:nvGrpSpPr>
        <p:cNvPr id="1" name="Shape 41"/>
        <p:cNvGrpSpPr/>
        <p:nvPr/>
      </p:nvGrpSpPr>
      <p:grpSpPr>
        <a:xfrm>
          <a:off x="0" y="0"/>
          <a:ext cx="0" cy="0"/>
          <a:chOff x="0" y="0"/>
          <a:chExt cx="0" cy="0"/>
        </a:xfrm>
      </p:grpSpPr>
      <p:sp>
        <p:nvSpPr>
          <p:cNvPr id="42" name="Google Shape;42;p30"/>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30"/>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0"/>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0"/>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46" name="Google Shape;46;p3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7" name="Google Shape;47;p30"/>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48" name="Google Shape;48;p30"/>
          <p:cNvPicPr preferRelativeResize="0"/>
          <p:nvPr/>
        </p:nvPicPr>
        <p:blipFill rotWithShape="1">
          <a:blip r:embed="rId2">
            <a:alphaModFix/>
          </a:blip>
          <a:srcRect/>
          <a:stretch/>
        </p:blipFill>
        <p:spPr>
          <a:xfrm>
            <a:off x="10099505" y="6266872"/>
            <a:ext cx="1987550" cy="567690"/>
          </a:xfrm>
          <a:prstGeom prst="rect">
            <a:avLst/>
          </a:prstGeom>
          <a:noFill/>
          <a:ln>
            <a:noFill/>
          </a:ln>
        </p:spPr>
      </p:pic>
      <p:sp>
        <p:nvSpPr>
          <p:cNvPr id="49" name="Google Shape;49;p30"/>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50" name="Google Shape;50;p30"/>
          <p:cNvPicPr preferRelativeResize="0"/>
          <p:nvPr/>
        </p:nvPicPr>
        <p:blipFill rotWithShape="1">
          <a:blip r:embed="rId3">
            <a:alphaModFix/>
          </a:blip>
          <a:srcRect/>
          <a:stretch/>
        </p:blipFill>
        <p:spPr>
          <a:xfrm>
            <a:off x="104945" y="6281603"/>
            <a:ext cx="1061484" cy="400384"/>
          </a:xfrm>
          <a:prstGeom prst="rect">
            <a:avLst/>
          </a:prstGeom>
          <a:noFill/>
          <a:ln>
            <a:noFill/>
          </a:ln>
        </p:spPr>
      </p:pic>
      <p:pic>
        <p:nvPicPr>
          <p:cNvPr id="51" name="Google Shape;51;p30"/>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elfolie mit Bild">
  <p:cSld name="Titelfolie mit Bild">
    <p:spTree>
      <p:nvGrpSpPr>
        <p:cNvPr id="1" name="Shape 52"/>
        <p:cNvGrpSpPr/>
        <p:nvPr/>
      </p:nvGrpSpPr>
      <p:grpSpPr>
        <a:xfrm>
          <a:off x="0" y="0"/>
          <a:ext cx="0" cy="0"/>
          <a:chOff x="0" y="0"/>
          <a:chExt cx="0" cy="0"/>
        </a:xfrm>
      </p:grpSpPr>
      <p:sp>
        <p:nvSpPr>
          <p:cNvPr id="53" name="Google Shape;53;p29"/>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9"/>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5" name="Google Shape;55;p29"/>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56" name="Google Shape;56;p29"/>
          <p:cNvSpPr txBox="1">
            <a:spLocks noGrp="1"/>
          </p:cNvSpPr>
          <p:nvPr>
            <p:ph type="ctrTitle"/>
          </p:nvPr>
        </p:nvSpPr>
        <p:spPr>
          <a:xfrm>
            <a:off x="1104900" y="2292094"/>
            <a:ext cx="5734050" cy="2219691"/>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rgbClr val="3F3F3F"/>
              </a:buClr>
              <a:buSzPts val="4000"/>
              <a:buFont typeface="Calibri"/>
              <a:buNone/>
              <a:defRPr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9"/>
          <p:cNvSpPr txBox="1">
            <a:spLocks noGrp="1"/>
          </p:cNvSpPr>
          <p:nvPr>
            <p:ph type="subTitle" idx="1"/>
          </p:nvPr>
        </p:nvSpPr>
        <p:spPr>
          <a:xfrm>
            <a:off x="1104900" y="4511784"/>
            <a:ext cx="5734050" cy="955565"/>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1800"/>
              <a:buNone/>
              <a:defRPr sz="18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a:endParaRPr/>
          </a:p>
        </p:txBody>
      </p:sp>
      <p:sp>
        <p:nvSpPr>
          <p:cNvPr id="58" name="Google Shape;58;p29"/>
          <p:cNvSpPr>
            <a:spLocks noGrp="1"/>
          </p:cNvSpPr>
          <p:nvPr>
            <p:ph type="pic" idx="2"/>
          </p:nvPr>
        </p:nvSpPr>
        <p:spPr>
          <a:xfrm>
            <a:off x="6981063" y="1310656"/>
            <a:ext cx="5210937" cy="4208604"/>
          </a:xfrm>
          <a:prstGeom prst="rect">
            <a:avLst/>
          </a:prstGeom>
          <a:solidFill>
            <a:srgbClr val="CCCCCC"/>
          </a:solidFill>
          <a:ln>
            <a:noFill/>
          </a:ln>
        </p:spPr>
      </p:sp>
      <p:pic>
        <p:nvPicPr>
          <p:cNvPr id="59" name="Google Shape;59;p29"/>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60" name="Google Shape;60;p29"/>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61" name="Google Shape;61;p29"/>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Abschnitts-&#10;überschrift" type="secHead">
  <p:cSld name="SECTION_HEADER">
    <p:bg>
      <p:bgPr>
        <a:solidFill>
          <a:schemeClr val="lt1"/>
        </a:solidFill>
        <a:effectLst/>
      </p:bgPr>
    </p:bg>
    <p:spTree>
      <p:nvGrpSpPr>
        <p:cNvPr id="1" name="Shape 62"/>
        <p:cNvGrpSpPr/>
        <p:nvPr/>
      </p:nvGrpSpPr>
      <p:grpSpPr>
        <a:xfrm>
          <a:off x="0" y="0"/>
          <a:ext cx="0" cy="0"/>
          <a:chOff x="0" y="0"/>
          <a:chExt cx="0" cy="0"/>
        </a:xfrm>
      </p:grpSpPr>
      <p:sp>
        <p:nvSpPr>
          <p:cNvPr id="63" name="Google Shape;63;p31"/>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31"/>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5" name="Google Shape;65;p31"/>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66" name="Google Shape;66;p31"/>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1"/>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68" name="Google Shape;68;p3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0" name="Google Shape;70;p31"/>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71" name="Google Shape;71;p31"/>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72" name="Google Shape;72;p31"/>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73" name="Google Shape;73;p31"/>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2"/>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7" name="Google Shape;77;p32"/>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8" name="Google Shape;78;p3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80"/>
        <p:cNvGrpSpPr/>
        <p:nvPr/>
      </p:nvGrpSpPr>
      <p:grpSpPr>
        <a:xfrm>
          <a:off x="0" y="0"/>
          <a:ext cx="0" cy="0"/>
          <a:chOff x="0" y="0"/>
          <a:chExt cx="0" cy="0"/>
        </a:xfrm>
      </p:grpSpPr>
      <p:sp>
        <p:nvSpPr>
          <p:cNvPr id="81" name="Google Shape;81;p3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3"/>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83" name="Google Shape;83;p33"/>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4" name="Google Shape;84;p33"/>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85" name="Google Shape;85;p33"/>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6" name="Google Shape;86;p3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Leer" type="blank">
  <p:cSld name="BLANK">
    <p:spTree>
      <p:nvGrpSpPr>
        <p:cNvPr id="1" name="Shape 88"/>
        <p:cNvGrpSpPr/>
        <p:nvPr/>
      </p:nvGrpSpPr>
      <p:grpSpPr>
        <a:xfrm>
          <a:off x="0" y="0"/>
          <a:ext cx="0" cy="0"/>
          <a:chOff x="0" y="0"/>
          <a:chExt cx="0" cy="0"/>
        </a:xfrm>
      </p:grpSpPr>
      <p:sp>
        <p:nvSpPr>
          <p:cNvPr id="89" name="Google Shape;89;p34"/>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34"/>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1" name="Google Shape;91;p34"/>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92" name="Google Shape;92;p3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4" name="Google Shape;94;p34"/>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95" name="Google Shape;95;p34"/>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sp>
        <p:nvSpPr>
          <p:cNvPr id="96" name="Google Shape;96;p34"/>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t>
            </a:r>
            <a:fld id="{00000000-1234-1234-1234-123412341234}" type="slidenum">
              <a:rPr lang="en-US" sz="1800" b="1" i="0" u="none" strike="noStrike" cap="none">
                <a:solidFill>
                  <a:schemeClr val="dk1"/>
                </a:solidFill>
                <a:latin typeface="Calibri"/>
                <a:ea typeface="Calibri"/>
                <a:cs typeface="Calibri"/>
                <a:sym typeface="Calibri"/>
              </a:rPr>
              <a:t>‹#›</a:t>
            </a:fld>
            <a:r>
              <a:rPr lang="en-US" sz="1800" b="1"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97" name="Google Shape;97;p34"/>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5"/>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5"/>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3200"/>
              <a:buFont typeface="Calibri"/>
              <a:buNone/>
              <a:defRPr sz="3200" b="1"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25"/>
          <p:cNvSpPr txBox="1">
            <a:spLocks noGrp="1"/>
          </p:cNvSpPr>
          <p:nvPr>
            <p:ph type="body" idx="1"/>
          </p:nvPr>
        </p:nvSpPr>
        <p:spPr>
          <a:xfrm>
            <a:off x="1097280" y="1492624"/>
            <a:ext cx="10058400" cy="437647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2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pic>
        <p:nvPicPr>
          <p:cNvPr id="16" name="Google Shape;16;p25"/>
          <p:cNvPicPr preferRelativeResize="0"/>
          <p:nvPr/>
        </p:nvPicPr>
        <p:blipFill rotWithShape="1">
          <a:blip r:embed="rId13">
            <a:alphaModFix/>
          </a:blip>
          <a:srcRect/>
          <a:stretch/>
        </p:blipFill>
        <p:spPr>
          <a:xfrm>
            <a:off x="104945" y="6281603"/>
            <a:ext cx="1061484" cy="400384"/>
          </a:xfrm>
          <a:prstGeom prst="rect">
            <a:avLst/>
          </a:prstGeom>
          <a:noFill/>
          <a:ln>
            <a:noFill/>
          </a:ln>
        </p:spPr>
      </p:pic>
      <p:sp>
        <p:nvSpPr>
          <p:cNvPr id="17" name="Google Shape;17;p25"/>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18" name="Google Shape;18;p25"/>
          <p:cNvPicPr preferRelativeResize="0"/>
          <p:nvPr/>
        </p:nvPicPr>
        <p:blipFill rotWithShape="1">
          <a:blip r:embed="rId14">
            <a:alphaModFix/>
          </a:blip>
          <a:srcRect/>
          <a:stretch/>
        </p:blipFill>
        <p:spPr>
          <a:xfrm>
            <a:off x="10099505" y="6266872"/>
            <a:ext cx="1987550" cy="567690"/>
          </a:xfrm>
          <a:prstGeom prst="rect">
            <a:avLst/>
          </a:prstGeom>
          <a:noFill/>
          <a:ln>
            <a:noFill/>
          </a:ln>
        </p:spPr>
      </p:pic>
      <p:sp>
        <p:nvSpPr>
          <p:cNvPr id="19" name="Google Shape;19;p25"/>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t>
            </a:r>
            <a:fld id="{00000000-1234-1234-1234-123412341234}" type="slidenum">
              <a:rPr lang="en-US" sz="1800" b="1" i="0" u="none" strike="noStrike" cap="none">
                <a:solidFill>
                  <a:schemeClr val="dk1"/>
                </a:solidFill>
                <a:latin typeface="Calibri"/>
                <a:ea typeface="Calibri"/>
                <a:cs typeface="Calibri"/>
                <a:sym typeface="Calibri"/>
              </a:rPr>
              <a:t>‹#›</a:t>
            </a:fld>
            <a:r>
              <a:rPr lang="en-US" sz="1800" b="1"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20" name="Google Shape;20;p25"/>
          <p:cNvPicPr preferRelativeResize="0"/>
          <p:nvPr/>
        </p:nvPicPr>
        <p:blipFill rotWithShape="1">
          <a:blip r:embed="rId15">
            <a:alphaModFix/>
          </a:blip>
          <a:srcRect/>
          <a:stretch/>
        </p:blipFill>
        <p:spPr>
          <a:xfrm>
            <a:off x="10736826" y="23437"/>
            <a:ext cx="1460090" cy="144330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www.europarl.europa.eu/factsheets/en/sheet/71/environment-policy-general-principles-and-basic-framework" TargetMode="External"/><Relationship Id="rId2" Type="http://schemas.openxmlformats.org/officeDocument/2006/relationships/hyperlink" Target="https://www.euractiv.com/section/energy-environment/news/citizens-may-just-hate-eu-climate-policy/"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e6rglsLy1Y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www.cleanenergywire.org/experts/national-environmental-guard-gnm-romania" TargetMode="External"/><Relationship Id="rId3" Type="http://schemas.openxmlformats.org/officeDocument/2006/relationships/hyperlink" Target="https://www.worldwildlife.org/" TargetMode="External"/><Relationship Id="rId7" Type="http://schemas.openxmlformats.org/officeDocument/2006/relationships/hyperlink" Target="https://www.greenpeace.org/eu-unit/" TargetMode="External"/><Relationship Id="rId2" Type="http://schemas.openxmlformats.org/officeDocument/2006/relationships/hyperlink" Target="https://www.nationalgeographic.com/environment/article/air-pollution" TargetMode="External"/><Relationship Id="rId1" Type="http://schemas.openxmlformats.org/officeDocument/2006/relationships/slideLayout" Target="../slideLayouts/slideLayout7.xml"/><Relationship Id="rId6" Type="http://schemas.openxmlformats.org/officeDocument/2006/relationships/hyperlink" Target="https://study.com/academy/lesson/video/protecting-living-things-the-environment-lesson-for-kids.html" TargetMode="External"/><Relationship Id="rId5" Type="http://schemas.openxmlformats.org/officeDocument/2006/relationships/hyperlink" Target="https://www.epa.gov/education" TargetMode="External"/><Relationship Id="rId4" Type="http://schemas.openxmlformats.org/officeDocument/2006/relationships/hyperlink" Target="https://sustainability.fb.com/blog/2021/11/01/facebooks-role-in-empowering-people-with-information-about-the-climate-crisi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hyperlink" Target="https://www.unep.org/explore-topics/sustainable-development-goals"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www.euractiv.com/section/energy-environment/news/citizens-may-just-hate-eu-climate-policy/" TargetMode="External"/><Relationship Id="rId2" Type="http://schemas.openxmlformats.org/officeDocument/2006/relationships/hyperlink" Target="%3c0%3ehttps:/www.routledge.com/The-European-Union-as-a-Leader-in-International-Climate-Change-Politics/Wurzel-Connelly/p/book/9780415640138"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hyperlink" Target="https://www.europarl.europa.eu/factsheets/en/sheet/71/environment-policy-general-principles-and-basic-framework"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hyperlink" Target="https://ec.europa.eu/info/strategy/priorities-2019-2024/european-green-deal_en"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lt1"/>
          </a:fgClr>
          <a:bgClr>
            <a:schemeClr val="bg1"/>
          </a:bgClr>
        </a:pattFill>
        <a:effectLst/>
      </p:bgPr>
    </p:bg>
    <p:spTree>
      <p:nvGrpSpPr>
        <p:cNvPr id="1" name="Shape 118"/>
        <p:cNvGrpSpPr/>
        <p:nvPr/>
      </p:nvGrpSpPr>
      <p:grpSpPr>
        <a:xfrm>
          <a:off x="0" y="0"/>
          <a:ext cx="0" cy="0"/>
          <a:chOff x="0" y="0"/>
          <a:chExt cx="0" cy="0"/>
        </a:xfrm>
      </p:grpSpPr>
      <p:sp>
        <p:nvSpPr>
          <p:cNvPr id="119" name="Google Shape;119;p1"/>
          <p:cNvSpPr txBox="1">
            <a:spLocks noGrp="1"/>
          </p:cNvSpPr>
          <p:nvPr>
            <p:ph type="title"/>
          </p:nvPr>
        </p:nvSpPr>
        <p:spPr>
          <a:xfrm>
            <a:off x="457199" y="594359"/>
            <a:ext cx="3455581" cy="390662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004B3A"/>
              </a:buClr>
              <a:buSzPct val="100000"/>
              <a:buFont typeface="Calibri"/>
              <a:buNone/>
            </a:pPr>
            <a:r>
              <a:rPr lang="en-US" sz="4400" b="1" dirty="0">
                <a:solidFill>
                  <a:srgbClr val="004B3A"/>
                </a:solidFill>
              </a:rPr>
              <a:t>GREENWORLD: </a:t>
            </a:r>
            <a:r>
              <a:rPr lang="en-US" dirty="0" err="1"/>
              <a:t>Gândiți</a:t>
            </a:r>
            <a:r>
              <a:rPr lang="en-US" dirty="0"/>
              <a:t> </a:t>
            </a:r>
            <a:r>
              <a:rPr lang="en-US" dirty="0" err="1"/>
              <a:t>verde</a:t>
            </a:r>
            <a:r>
              <a:rPr lang="en-US" dirty="0"/>
              <a:t> </a:t>
            </a:r>
            <a:r>
              <a:rPr lang="en-US" dirty="0" err="1"/>
              <a:t>pentru</a:t>
            </a:r>
            <a:r>
              <a:rPr lang="en-US" dirty="0"/>
              <a:t> </a:t>
            </a:r>
            <a:r>
              <a:rPr lang="en-US" dirty="0" err="1"/>
              <a:t>lume</a:t>
            </a:r>
            <a:br>
              <a:rPr lang="en-US" dirty="0"/>
            </a:br>
            <a:br>
              <a:rPr lang="en-US" dirty="0"/>
            </a:br>
            <a:r>
              <a:rPr lang="ro-RO" sz="2700" dirty="0"/>
              <a:t>Educația tinerilor</a:t>
            </a:r>
            <a:br>
              <a:rPr lang="en-US" sz="2700" dirty="0"/>
            </a:br>
            <a:r>
              <a:rPr lang="en-US" sz="2700" dirty="0"/>
              <a:t>ERASMUS+</a:t>
            </a:r>
            <a:br>
              <a:rPr lang="en-US" sz="2700" dirty="0"/>
            </a:br>
            <a:br>
              <a:rPr lang="en-US" sz="2700" dirty="0"/>
            </a:br>
            <a:r>
              <a:rPr lang="en-US" sz="2200" dirty="0"/>
              <a:t>KA220 YOU - </a:t>
            </a:r>
            <a:r>
              <a:rPr lang="it-IT" sz="2200" dirty="0"/>
              <a:t>Parteneriate strategice pentru educația tinerilorParteneriat de cooperare</a:t>
            </a:r>
            <a:br>
              <a:rPr lang="en-US" dirty="0"/>
            </a:br>
            <a:endParaRPr dirty="0"/>
          </a:p>
        </p:txBody>
      </p:sp>
      <p:sp>
        <p:nvSpPr>
          <p:cNvPr id="121" name="Google Shape;121;p1"/>
          <p:cNvSpPr txBox="1">
            <a:spLocks noGrp="1"/>
          </p:cNvSpPr>
          <p:nvPr>
            <p:ph type="body" idx="2"/>
          </p:nvPr>
        </p:nvSpPr>
        <p:spPr>
          <a:xfrm>
            <a:off x="457200" y="4891596"/>
            <a:ext cx="3200400" cy="141360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500"/>
              <a:buNone/>
            </a:pPr>
            <a:r>
              <a:rPr lang="ro-RO" b="1" i="1" dirty="0"/>
              <a:t>Număr de referință</a:t>
            </a:r>
            <a:r>
              <a:rPr lang="en-US" b="1" i="1" dirty="0"/>
              <a:t>:</a:t>
            </a:r>
            <a:br>
              <a:rPr lang="en-US" b="1" i="1" dirty="0"/>
            </a:br>
            <a:r>
              <a:rPr lang="en-US" dirty="0"/>
              <a:t>2021-1-DE04-KA220-YOU-000029209</a:t>
            </a:r>
            <a:endParaRPr dirty="0"/>
          </a:p>
          <a:p>
            <a:pPr marL="0" lvl="0" indent="0" algn="l" rtl="0">
              <a:lnSpc>
                <a:spcPct val="90000"/>
              </a:lnSpc>
              <a:spcBef>
                <a:spcPts val="1400"/>
              </a:spcBef>
              <a:spcAft>
                <a:spcPts val="0"/>
              </a:spcAft>
              <a:buSzPts val="1500"/>
              <a:buNone/>
            </a:pPr>
            <a:r>
              <a:rPr lang="ro-RO" b="1" dirty="0"/>
              <a:t>Perioada</a:t>
            </a:r>
            <a:r>
              <a:rPr lang="en-US" b="1" dirty="0"/>
              <a:t>: </a:t>
            </a:r>
            <a:endParaRPr dirty="0"/>
          </a:p>
          <a:p>
            <a:pPr marL="0" lvl="0" indent="0" algn="l" rtl="0">
              <a:lnSpc>
                <a:spcPct val="90000"/>
              </a:lnSpc>
              <a:spcBef>
                <a:spcPts val="1400"/>
              </a:spcBef>
              <a:spcAft>
                <a:spcPts val="0"/>
              </a:spcAft>
              <a:buSzPts val="1500"/>
              <a:buNone/>
            </a:pPr>
            <a:r>
              <a:rPr lang="en-US" b="1" dirty="0"/>
              <a:t>07.03.2022 to 07.03.2024 (24 </a:t>
            </a:r>
            <a:r>
              <a:rPr lang="ro-RO" b="1" dirty="0"/>
              <a:t>luni</a:t>
            </a:r>
            <a:r>
              <a:rPr lang="en-US" b="1" dirty="0"/>
              <a:t>) </a:t>
            </a:r>
            <a:endParaRPr dirty="0"/>
          </a:p>
          <a:p>
            <a:pPr marL="0" lvl="0" indent="0" algn="l" rtl="0">
              <a:lnSpc>
                <a:spcPct val="90000"/>
              </a:lnSpc>
              <a:spcBef>
                <a:spcPts val="1400"/>
              </a:spcBef>
              <a:spcAft>
                <a:spcPts val="0"/>
              </a:spcAft>
              <a:buSzPts val="1500"/>
              <a:buNone/>
            </a:pPr>
            <a:endParaRPr b="1" dirty="0"/>
          </a:p>
        </p:txBody>
      </p:sp>
      <p:sp>
        <p:nvSpPr>
          <p:cNvPr id="123" name="Google Shape;123;p1"/>
          <p:cNvSpPr txBox="1"/>
          <p:nvPr/>
        </p:nvSpPr>
        <p:spPr>
          <a:xfrm>
            <a:off x="4311479" y="1274842"/>
            <a:ext cx="7423322" cy="3219091"/>
          </a:xfrm>
          <a:prstGeom prst="rect">
            <a:avLst/>
          </a:prstGeom>
          <a:noFill/>
          <a:ln>
            <a:noFill/>
          </a:ln>
        </p:spPr>
        <p:txBody>
          <a:bodyPr spcFirstLastPara="1" wrap="square" lIns="91425" tIns="45700" rIns="91425" bIns="45700" anchor="t" anchorCtr="0">
            <a:normAutofit fontScale="85000" lnSpcReduction="20000"/>
          </a:bodyPr>
          <a:lstStyle/>
          <a:p>
            <a:pPr marL="0" marR="0" lvl="0" indent="0" algn="l" rtl="0">
              <a:lnSpc>
                <a:spcPct val="100000"/>
              </a:lnSpc>
              <a:spcBef>
                <a:spcPts val="0"/>
              </a:spcBef>
              <a:spcAft>
                <a:spcPts val="0"/>
              </a:spcAft>
              <a:buClr>
                <a:schemeClr val="accent1"/>
              </a:buClr>
              <a:buSzPct val="108108"/>
              <a:buFont typeface="Noto Sans Symbols"/>
              <a:buNone/>
            </a:pPr>
            <a:r>
              <a:rPr lang="en-US" sz="3900" b="1" i="0" u="none" strike="noStrike" cap="none" dirty="0">
                <a:solidFill>
                  <a:srgbClr val="004B3A"/>
                </a:solidFill>
                <a:latin typeface="Calibri"/>
                <a:ea typeface="Calibri"/>
                <a:cs typeface="Calibri"/>
                <a:sym typeface="Calibri"/>
              </a:rPr>
              <a:t>GREENWORLD</a:t>
            </a:r>
            <a:br>
              <a:rPr lang="en-US" sz="3000" b="1" i="0" u="none" strike="noStrike" cap="none" dirty="0">
                <a:solidFill>
                  <a:srgbClr val="595959"/>
                </a:solidFill>
                <a:latin typeface="Calibri"/>
                <a:ea typeface="Calibri"/>
                <a:cs typeface="Calibri"/>
                <a:sym typeface="Calibri"/>
              </a:rPr>
            </a:br>
            <a:endParaRPr sz="1800" b="1" i="0" u="none" strike="noStrike" cap="none" dirty="0">
              <a:solidFill>
                <a:srgbClr val="595959"/>
              </a:solidFill>
              <a:latin typeface="Calibri"/>
              <a:ea typeface="Calibri"/>
              <a:cs typeface="Calibri"/>
              <a:sym typeface="Calibri"/>
            </a:endParaRPr>
          </a:p>
          <a:p>
            <a:pPr marL="480060"/>
            <a:endParaRPr lang="tr-TR" sz="3200" b="1" dirty="0">
              <a:solidFill>
                <a:srgbClr val="002060"/>
              </a:solidFill>
              <a:effectLst>
                <a:outerShdw blurRad="38100" dist="25400" dir="5400000" algn="ctr">
                  <a:srgbClr val="6E747A">
                    <a:alpha val="43000"/>
                  </a:srgbClr>
                </a:outerShdw>
              </a:effectLst>
              <a:latin typeface="Calibri"/>
              <a:ea typeface="Calibri"/>
            </a:endParaRPr>
          </a:p>
          <a:p>
            <a:pPr marL="480060"/>
            <a:r>
              <a:rPr lang="en-US" sz="3200" b="1" dirty="0">
                <a:solidFill>
                  <a:srgbClr val="002060"/>
                </a:solidFill>
                <a:effectLst>
                  <a:outerShdw blurRad="38100" dist="25400" dir="5400000" algn="ctr">
                    <a:srgbClr val="6E747A">
                      <a:alpha val="43000"/>
                    </a:srgbClr>
                  </a:outerShdw>
                </a:effectLst>
                <a:latin typeface="Calibri"/>
                <a:ea typeface="Calibri"/>
              </a:rPr>
              <a:t>MODUL </a:t>
            </a:r>
            <a:r>
              <a:rPr lang="tr-TR" sz="3200" b="1" dirty="0">
                <a:solidFill>
                  <a:srgbClr val="002060"/>
                </a:solidFill>
                <a:effectLst>
                  <a:outerShdw blurRad="38100" dist="25400" dir="5400000" algn="ctr">
                    <a:srgbClr val="6E747A">
                      <a:alpha val="43000"/>
                    </a:srgbClr>
                  </a:outerShdw>
                </a:effectLst>
                <a:latin typeface="Calibri"/>
                <a:ea typeface="Calibri"/>
              </a:rPr>
              <a:t>6</a:t>
            </a:r>
            <a:r>
              <a:rPr lang="en-US" sz="3200" b="1" dirty="0">
                <a:solidFill>
                  <a:srgbClr val="002060"/>
                </a:solidFill>
                <a:effectLst>
                  <a:outerShdw blurRad="38100" dist="25400" dir="5400000" algn="ctr">
                    <a:srgbClr val="6E747A">
                      <a:alpha val="43000"/>
                    </a:srgbClr>
                  </a:outerShdw>
                </a:effectLst>
                <a:latin typeface="Calibri"/>
                <a:ea typeface="Calibri"/>
              </a:rPr>
              <a:t>: </a:t>
            </a:r>
            <a:endParaRPr lang="tr-TR" sz="3200" b="1" dirty="0">
              <a:solidFill>
                <a:srgbClr val="002060"/>
              </a:solidFill>
              <a:effectLst>
                <a:outerShdw blurRad="38100" dist="25400" dir="5400000" algn="ctr">
                  <a:srgbClr val="6E747A">
                    <a:alpha val="43000"/>
                  </a:srgbClr>
                </a:outerShdw>
              </a:effectLst>
              <a:latin typeface="Calibri"/>
              <a:ea typeface="Calibri"/>
            </a:endParaRPr>
          </a:p>
          <a:p>
            <a:pPr marL="480060"/>
            <a:endParaRPr lang="tr-TR" sz="3200" b="1" dirty="0">
              <a:solidFill>
                <a:srgbClr val="002060"/>
              </a:solidFill>
              <a:effectLst>
                <a:outerShdw blurRad="38100" dist="25400" dir="5400000" algn="ctr">
                  <a:srgbClr val="6E747A">
                    <a:alpha val="43000"/>
                  </a:srgbClr>
                </a:outerShdw>
              </a:effectLst>
              <a:latin typeface="Calibri"/>
              <a:ea typeface="Calibri"/>
            </a:endParaRPr>
          </a:p>
          <a:p>
            <a:pPr marL="480060"/>
            <a:r>
              <a:rPr lang="en-US" sz="3200" b="1" dirty="0" err="1">
                <a:solidFill>
                  <a:srgbClr val="002060"/>
                </a:solidFill>
                <a:effectLst>
                  <a:outerShdw blurRad="38100" dist="25400" dir="5400000" algn="ctr">
                    <a:srgbClr val="6E747A">
                      <a:alpha val="43000"/>
                    </a:srgbClr>
                  </a:outerShdw>
                </a:effectLst>
                <a:latin typeface="Calibri"/>
                <a:ea typeface="Calibri"/>
              </a:rPr>
              <a:t>Activități</a:t>
            </a:r>
            <a:r>
              <a:rPr lang="en-US" sz="3200" b="1" dirty="0">
                <a:solidFill>
                  <a:srgbClr val="002060"/>
                </a:solidFill>
                <a:effectLst>
                  <a:outerShdw blurRad="38100" dist="25400" dir="5400000" algn="ctr">
                    <a:srgbClr val="6E747A">
                      <a:alpha val="43000"/>
                    </a:srgbClr>
                  </a:outerShdw>
                </a:effectLst>
                <a:latin typeface="Calibri"/>
                <a:ea typeface="Calibri"/>
              </a:rPr>
              <a:t> de </a:t>
            </a:r>
            <a:r>
              <a:rPr lang="en-US" sz="3200" b="1" dirty="0" err="1">
                <a:solidFill>
                  <a:srgbClr val="002060"/>
                </a:solidFill>
                <a:effectLst>
                  <a:outerShdw blurRad="38100" dist="25400" dir="5400000" algn="ctr">
                    <a:srgbClr val="6E747A">
                      <a:alpha val="43000"/>
                    </a:srgbClr>
                  </a:outerShdw>
                </a:effectLst>
                <a:latin typeface="Calibri"/>
                <a:ea typeface="Calibri"/>
              </a:rPr>
              <a:t>mediu</a:t>
            </a:r>
            <a:r>
              <a:rPr lang="en-US" sz="3200" b="1" dirty="0">
                <a:solidFill>
                  <a:srgbClr val="002060"/>
                </a:solidFill>
                <a:effectLst>
                  <a:outerShdw blurRad="38100" dist="25400" dir="5400000" algn="ctr">
                    <a:srgbClr val="6E747A">
                      <a:alpha val="43000"/>
                    </a:srgbClr>
                  </a:outerShdw>
                </a:effectLst>
                <a:latin typeface="Calibri"/>
                <a:ea typeface="Calibri"/>
              </a:rPr>
              <a:t> pe care </a:t>
            </a:r>
            <a:r>
              <a:rPr lang="en-US" sz="3200" b="1" dirty="0" err="1">
                <a:solidFill>
                  <a:srgbClr val="002060"/>
                </a:solidFill>
                <a:effectLst>
                  <a:outerShdw blurRad="38100" dist="25400" dir="5400000" algn="ctr">
                    <a:srgbClr val="6E747A">
                      <a:alpha val="43000"/>
                    </a:srgbClr>
                  </a:outerShdw>
                </a:effectLst>
                <a:latin typeface="Calibri"/>
                <a:ea typeface="Calibri"/>
              </a:rPr>
              <a:t>oamenii</a:t>
            </a:r>
            <a:r>
              <a:rPr lang="en-US" sz="3200" b="1" dirty="0">
                <a:solidFill>
                  <a:srgbClr val="002060"/>
                </a:solidFill>
                <a:effectLst>
                  <a:outerShdw blurRad="38100" dist="25400" dir="5400000" algn="ctr">
                    <a:srgbClr val="6E747A">
                      <a:alpha val="43000"/>
                    </a:srgbClr>
                  </a:outerShdw>
                </a:effectLst>
                <a:latin typeface="Calibri"/>
                <a:ea typeface="Calibri"/>
              </a:rPr>
              <a:t> le </a:t>
            </a:r>
            <a:r>
              <a:rPr lang="en-US" sz="3200" b="1" dirty="0" err="1">
                <a:solidFill>
                  <a:srgbClr val="002060"/>
                </a:solidFill>
                <a:effectLst>
                  <a:outerShdw blurRad="38100" dist="25400" dir="5400000" algn="ctr">
                    <a:srgbClr val="6E747A">
                      <a:alpha val="43000"/>
                    </a:srgbClr>
                  </a:outerShdw>
                </a:effectLst>
                <a:latin typeface="Calibri"/>
                <a:ea typeface="Calibri"/>
              </a:rPr>
              <a:t>folosesc</a:t>
            </a:r>
            <a:r>
              <a:rPr lang="en-US" sz="3200" b="1" dirty="0">
                <a:solidFill>
                  <a:srgbClr val="002060"/>
                </a:solidFill>
                <a:effectLst>
                  <a:outerShdw blurRad="38100" dist="25400" dir="5400000" algn="ctr">
                    <a:srgbClr val="6E747A">
                      <a:alpha val="43000"/>
                    </a:srgbClr>
                  </a:outerShdw>
                </a:effectLst>
                <a:latin typeface="Calibri"/>
                <a:ea typeface="Calibri"/>
              </a:rPr>
              <a:t> </a:t>
            </a:r>
            <a:r>
              <a:rPr lang="en-US" sz="3200" b="1" dirty="0" err="1">
                <a:solidFill>
                  <a:srgbClr val="002060"/>
                </a:solidFill>
                <a:effectLst>
                  <a:outerShdw blurRad="38100" dist="25400" dir="5400000" algn="ctr">
                    <a:srgbClr val="6E747A">
                      <a:alpha val="43000"/>
                    </a:srgbClr>
                  </a:outerShdw>
                </a:effectLst>
                <a:latin typeface="Calibri"/>
                <a:ea typeface="Calibri"/>
              </a:rPr>
              <a:t>pentru</a:t>
            </a:r>
            <a:r>
              <a:rPr lang="en-US" sz="3200" b="1" dirty="0">
                <a:solidFill>
                  <a:srgbClr val="002060"/>
                </a:solidFill>
                <a:effectLst>
                  <a:outerShdw blurRad="38100" dist="25400" dir="5400000" algn="ctr">
                    <a:srgbClr val="6E747A">
                      <a:alpha val="43000"/>
                    </a:srgbClr>
                  </a:outerShdw>
                </a:effectLst>
                <a:latin typeface="Calibri"/>
                <a:ea typeface="Calibri"/>
              </a:rPr>
              <a:t> a </a:t>
            </a:r>
            <a:r>
              <a:rPr lang="en-US" sz="3200" b="1" dirty="0" err="1">
                <a:solidFill>
                  <a:srgbClr val="002060"/>
                </a:solidFill>
                <a:effectLst>
                  <a:outerShdw blurRad="38100" dist="25400" dir="5400000" algn="ctr">
                    <a:srgbClr val="6E747A">
                      <a:alpha val="43000"/>
                    </a:srgbClr>
                  </a:outerShdw>
                </a:effectLst>
                <a:latin typeface="Calibri"/>
                <a:ea typeface="Calibri"/>
              </a:rPr>
              <a:t>sprijini</a:t>
            </a:r>
            <a:r>
              <a:rPr lang="en-US" sz="3200" b="1" dirty="0">
                <a:solidFill>
                  <a:srgbClr val="002060"/>
                </a:solidFill>
                <a:effectLst>
                  <a:outerShdw blurRad="38100" dist="25400" dir="5400000" algn="ctr">
                    <a:srgbClr val="6E747A">
                      <a:alpha val="43000"/>
                    </a:srgbClr>
                  </a:outerShdw>
                </a:effectLst>
                <a:latin typeface="Calibri"/>
                <a:ea typeface="Calibri"/>
              </a:rPr>
              <a:t> </a:t>
            </a:r>
            <a:r>
              <a:rPr lang="en-US" sz="3200" b="1" dirty="0" err="1">
                <a:solidFill>
                  <a:srgbClr val="002060"/>
                </a:solidFill>
                <a:effectLst>
                  <a:outerShdw blurRad="38100" dist="25400" dir="5400000" algn="ctr">
                    <a:srgbClr val="6E747A">
                      <a:alpha val="43000"/>
                    </a:srgbClr>
                  </a:outerShdw>
                </a:effectLst>
                <a:latin typeface="Calibri"/>
                <a:ea typeface="Calibri"/>
              </a:rPr>
              <a:t>sau</a:t>
            </a:r>
            <a:r>
              <a:rPr lang="en-US" sz="3200" b="1" dirty="0">
                <a:solidFill>
                  <a:srgbClr val="002060"/>
                </a:solidFill>
                <a:effectLst>
                  <a:outerShdw blurRad="38100" dist="25400" dir="5400000" algn="ctr">
                    <a:srgbClr val="6E747A">
                      <a:alpha val="43000"/>
                    </a:srgbClr>
                  </a:outerShdw>
                </a:effectLst>
                <a:latin typeface="Calibri"/>
                <a:ea typeface="Calibri"/>
              </a:rPr>
              <a:t> </a:t>
            </a:r>
            <a:r>
              <a:rPr lang="en-US" sz="3200" b="1" dirty="0" err="1">
                <a:solidFill>
                  <a:srgbClr val="002060"/>
                </a:solidFill>
                <a:effectLst>
                  <a:outerShdw blurRad="38100" dist="25400" dir="5400000" algn="ctr">
                    <a:srgbClr val="6E747A">
                      <a:alpha val="43000"/>
                    </a:srgbClr>
                  </a:outerShdw>
                </a:effectLst>
                <a:latin typeface="Calibri"/>
                <a:ea typeface="Calibri"/>
              </a:rPr>
              <a:t>consolida</a:t>
            </a:r>
            <a:r>
              <a:rPr lang="en-US" sz="3200" b="1" dirty="0">
                <a:solidFill>
                  <a:srgbClr val="002060"/>
                </a:solidFill>
                <a:effectLst>
                  <a:outerShdw blurRad="38100" dist="25400" dir="5400000" algn="ctr">
                    <a:srgbClr val="6E747A">
                      <a:alpha val="43000"/>
                    </a:srgbClr>
                  </a:outerShdw>
                </a:effectLst>
                <a:latin typeface="Calibri"/>
                <a:ea typeface="Calibri"/>
              </a:rPr>
              <a:t> </a:t>
            </a:r>
            <a:r>
              <a:rPr lang="en-US" sz="3200" b="1" dirty="0" err="1">
                <a:solidFill>
                  <a:srgbClr val="002060"/>
                </a:solidFill>
                <a:effectLst>
                  <a:outerShdw blurRad="38100" dist="25400" dir="5400000" algn="ctr">
                    <a:srgbClr val="6E747A">
                      <a:alpha val="43000"/>
                    </a:srgbClr>
                  </a:outerShdw>
                </a:effectLst>
                <a:latin typeface="Calibri"/>
                <a:ea typeface="Calibri"/>
              </a:rPr>
              <a:t>legile</a:t>
            </a:r>
            <a:r>
              <a:rPr lang="en-US" sz="3200" b="1" dirty="0">
                <a:solidFill>
                  <a:srgbClr val="002060"/>
                </a:solidFill>
                <a:effectLst>
                  <a:outerShdw blurRad="38100" dist="25400" dir="5400000" algn="ctr">
                    <a:srgbClr val="6E747A">
                      <a:alpha val="43000"/>
                    </a:srgbClr>
                  </a:outerShdw>
                </a:effectLst>
                <a:latin typeface="Calibri"/>
                <a:ea typeface="Calibri"/>
              </a:rPr>
              <a:t> </a:t>
            </a:r>
            <a:r>
              <a:rPr lang="en-US" sz="3200" b="1" dirty="0" err="1">
                <a:solidFill>
                  <a:srgbClr val="002060"/>
                </a:solidFill>
                <a:effectLst>
                  <a:outerShdw blurRad="38100" dist="25400" dir="5400000" algn="ctr">
                    <a:srgbClr val="6E747A">
                      <a:alpha val="43000"/>
                    </a:srgbClr>
                  </a:outerShdw>
                </a:effectLst>
                <a:latin typeface="Calibri"/>
                <a:ea typeface="Calibri"/>
              </a:rPr>
              <a:t>menite</a:t>
            </a:r>
            <a:r>
              <a:rPr lang="en-US" sz="3200" b="1" dirty="0">
                <a:solidFill>
                  <a:srgbClr val="002060"/>
                </a:solidFill>
                <a:effectLst>
                  <a:outerShdw blurRad="38100" dist="25400" dir="5400000" algn="ctr">
                    <a:srgbClr val="6E747A">
                      <a:alpha val="43000"/>
                    </a:srgbClr>
                  </a:outerShdw>
                </a:effectLst>
                <a:latin typeface="Calibri"/>
                <a:ea typeface="Calibri"/>
              </a:rPr>
              <a:t> </a:t>
            </a:r>
            <a:r>
              <a:rPr lang="en-US" sz="3200" b="1" dirty="0" err="1">
                <a:solidFill>
                  <a:srgbClr val="002060"/>
                </a:solidFill>
                <a:effectLst>
                  <a:outerShdw blurRad="38100" dist="25400" dir="5400000" algn="ctr">
                    <a:srgbClr val="6E747A">
                      <a:alpha val="43000"/>
                    </a:srgbClr>
                  </a:outerShdw>
                </a:effectLst>
                <a:latin typeface="Calibri"/>
                <a:ea typeface="Calibri"/>
              </a:rPr>
              <a:t>să</a:t>
            </a:r>
            <a:r>
              <a:rPr lang="en-US" sz="3200" b="1" dirty="0">
                <a:solidFill>
                  <a:srgbClr val="002060"/>
                </a:solidFill>
                <a:effectLst>
                  <a:outerShdw blurRad="38100" dist="25400" dir="5400000" algn="ctr">
                    <a:srgbClr val="6E747A">
                      <a:alpha val="43000"/>
                    </a:srgbClr>
                  </a:outerShdw>
                </a:effectLst>
                <a:latin typeface="Calibri"/>
                <a:ea typeface="Calibri"/>
              </a:rPr>
              <a:t> </a:t>
            </a:r>
            <a:r>
              <a:rPr lang="en-US" sz="3200" b="1" dirty="0" err="1">
                <a:solidFill>
                  <a:srgbClr val="002060"/>
                </a:solidFill>
                <a:effectLst>
                  <a:outerShdw blurRad="38100" dist="25400" dir="5400000" algn="ctr">
                    <a:srgbClr val="6E747A">
                      <a:alpha val="43000"/>
                    </a:srgbClr>
                  </a:outerShdw>
                </a:effectLst>
                <a:latin typeface="Calibri"/>
                <a:ea typeface="Calibri"/>
              </a:rPr>
              <a:t>ajute</a:t>
            </a:r>
            <a:r>
              <a:rPr lang="en-US" sz="3200" b="1" dirty="0">
                <a:solidFill>
                  <a:srgbClr val="002060"/>
                </a:solidFill>
                <a:effectLst>
                  <a:outerShdw blurRad="38100" dist="25400" dir="5400000" algn="ctr">
                    <a:srgbClr val="6E747A">
                      <a:alpha val="43000"/>
                    </a:srgbClr>
                  </a:outerShdw>
                </a:effectLst>
                <a:latin typeface="Calibri"/>
                <a:ea typeface="Calibri"/>
              </a:rPr>
              <a:t> la </a:t>
            </a:r>
            <a:r>
              <a:rPr lang="en-US" sz="3200" b="1" dirty="0" err="1">
                <a:solidFill>
                  <a:srgbClr val="002060"/>
                </a:solidFill>
                <a:effectLst>
                  <a:outerShdw blurRad="38100" dist="25400" dir="5400000" algn="ctr">
                    <a:srgbClr val="6E747A">
                      <a:alpha val="43000"/>
                    </a:srgbClr>
                  </a:outerShdw>
                </a:effectLst>
                <a:latin typeface="Calibri"/>
                <a:ea typeface="Calibri"/>
              </a:rPr>
              <a:t>prevenirea</a:t>
            </a:r>
            <a:r>
              <a:rPr lang="en-US" sz="3200" b="1" dirty="0">
                <a:solidFill>
                  <a:srgbClr val="002060"/>
                </a:solidFill>
                <a:effectLst>
                  <a:outerShdw blurRad="38100" dist="25400" dir="5400000" algn="ctr">
                    <a:srgbClr val="6E747A">
                      <a:alpha val="43000"/>
                    </a:srgbClr>
                  </a:outerShdw>
                </a:effectLst>
                <a:latin typeface="Calibri"/>
                <a:ea typeface="Calibri"/>
              </a:rPr>
              <a:t> </a:t>
            </a:r>
            <a:r>
              <a:rPr lang="en-US" sz="3200" b="1" dirty="0" err="1">
                <a:solidFill>
                  <a:srgbClr val="002060"/>
                </a:solidFill>
                <a:effectLst>
                  <a:outerShdw blurRad="38100" dist="25400" dir="5400000" algn="ctr">
                    <a:srgbClr val="6E747A">
                      <a:alpha val="43000"/>
                    </a:srgbClr>
                  </a:outerShdw>
                </a:effectLst>
                <a:latin typeface="Calibri"/>
                <a:ea typeface="Calibri"/>
              </a:rPr>
              <a:t>sau</a:t>
            </a:r>
            <a:r>
              <a:rPr lang="en-US" sz="3200" b="1" dirty="0">
                <a:solidFill>
                  <a:srgbClr val="002060"/>
                </a:solidFill>
                <a:effectLst>
                  <a:outerShdw blurRad="38100" dist="25400" dir="5400000" algn="ctr">
                    <a:srgbClr val="6E747A">
                      <a:alpha val="43000"/>
                    </a:srgbClr>
                  </a:outerShdw>
                </a:effectLst>
                <a:latin typeface="Calibri"/>
                <a:ea typeface="Calibri"/>
              </a:rPr>
              <a:t> </a:t>
            </a:r>
            <a:r>
              <a:rPr lang="en-US" sz="3200" b="1" dirty="0" err="1">
                <a:solidFill>
                  <a:srgbClr val="002060"/>
                </a:solidFill>
                <a:effectLst>
                  <a:outerShdw blurRad="38100" dist="25400" dir="5400000" algn="ctr">
                    <a:srgbClr val="6E747A">
                      <a:alpha val="43000"/>
                    </a:srgbClr>
                  </a:outerShdw>
                </a:effectLst>
                <a:latin typeface="Calibri"/>
                <a:ea typeface="Calibri"/>
              </a:rPr>
              <a:t>rezolvarea</a:t>
            </a:r>
            <a:r>
              <a:rPr lang="en-US" sz="3200" b="1" dirty="0">
                <a:solidFill>
                  <a:srgbClr val="002060"/>
                </a:solidFill>
                <a:effectLst>
                  <a:outerShdw blurRad="38100" dist="25400" dir="5400000" algn="ctr">
                    <a:srgbClr val="6E747A">
                      <a:alpha val="43000"/>
                    </a:srgbClr>
                  </a:outerShdw>
                </a:effectLst>
                <a:latin typeface="Calibri"/>
                <a:ea typeface="Calibri"/>
              </a:rPr>
              <a:t> </a:t>
            </a:r>
            <a:r>
              <a:rPr lang="en-US" sz="3200" b="1" dirty="0" err="1">
                <a:solidFill>
                  <a:srgbClr val="002060"/>
                </a:solidFill>
                <a:effectLst>
                  <a:outerShdw blurRad="38100" dist="25400" dir="5400000" algn="ctr">
                    <a:srgbClr val="6E747A">
                      <a:alpha val="43000"/>
                    </a:srgbClr>
                  </a:outerShdw>
                </a:effectLst>
                <a:latin typeface="Calibri"/>
                <a:ea typeface="Calibri"/>
              </a:rPr>
              <a:t>problemelor</a:t>
            </a:r>
            <a:r>
              <a:rPr lang="en-US" sz="3200" b="1" dirty="0">
                <a:solidFill>
                  <a:srgbClr val="002060"/>
                </a:solidFill>
                <a:effectLst>
                  <a:outerShdw blurRad="38100" dist="25400" dir="5400000" algn="ctr">
                    <a:srgbClr val="6E747A">
                      <a:alpha val="43000"/>
                    </a:srgbClr>
                  </a:outerShdw>
                </a:effectLst>
                <a:latin typeface="Calibri"/>
                <a:ea typeface="Calibri"/>
              </a:rPr>
              <a:t> de </a:t>
            </a:r>
            <a:r>
              <a:rPr lang="en-US" sz="3200" b="1" dirty="0" err="1">
                <a:solidFill>
                  <a:srgbClr val="002060"/>
                </a:solidFill>
                <a:effectLst>
                  <a:outerShdw blurRad="38100" dist="25400" dir="5400000" algn="ctr">
                    <a:srgbClr val="6E747A">
                      <a:alpha val="43000"/>
                    </a:srgbClr>
                  </a:outerShdw>
                </a:effectLst>
                <a:latin typeface="Calibri"/>
                <a:ea typeface="Calibri"/>
              </a:rPr>
              <a:t>mediu</a:t>
            </a:r>
            <a:endParaRPr lang="tr-TR" sz="2800" dirty="0">
              <a:effectLst/>
              <a:latin typeface="Calibri"/>
              <a:ea typeface="Calibri"/>
            </a:endParaRPr>
          </a:p>
        </p:txBody>
      </p:sp>
      <p:pic>
        <p:nvPicPr>
          <p:cNvPr id="125" name="Google Shape;125;p1"/>
          <p:cNvPicPr preferRelativeResize="0"/>
          <p:nvPr/>
        </p:nvPicPr>
        <p:blipFill rotWithShape="1">
          <a:blip r:embed="rId3">
            <a:alphaModFix/>
          </a:blip>
          <a:srcRect/>
          <a:stretch/>
        </p:blipFill>
        <p:spPr>
          <a:xfrm>
            <a:off x="9366107" y="116522"/>
            <a:ext cx="2286000" cy="2011840"/>
          </a:xfrm>
          <a:prstGeom prst="rect">
            <a:avLst/>
          </a:prstGeom>
          <a:noFill/>
          <a:ln>
            <a:noFill/>
          </a:ln>
        </p:spPr>
      </p:pic>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6371" y="4439396"/>
            <a:ext cx="2374047" cy="84050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583096" y="262181"/>
            <a:ext cx="5476437" cy="736282"/>
          </a:xfrm>
        </p:spPr>
        <p:txBody>
          <a:bodyPr>
            <a:normAutofit/>
          </a:bodyPr>
          <a:lstStyle/>
          <a:p>
            <a:r>
              <a:rPr lang="es-ES" b="1" dirty="0" err="1"/>
              <a:t>Actul</a:t>
            </a:r>
            <a:r>
              <a:rPr lang="es-ES" b="1" dirty="0"/>
              <a:t> </a:t>
            </a:r>
            <a:r>
              <a:rPr lang="es-ES" b="1" dirty="0" err="1"/>
              <a:t>Unic</a:t>
            </a:r>
            <a:r>
              <a:rPr lang="es-ES" b="1" dirty="0"/>
              <a:t> </a:t>
            </a:r>
            <a:r>
              <a:rPr lang="es-ES" b="1" dirty="0" err="1"/>
              <a:t>European</a:t>
            </a:r>
            <a:r>
              <a:rPr lang="es-ES" b="1" dirty="0"/>
              <a:t> </a:t>
            </a:r>
            <a:r>
              <a:rPr lang="es-ES" b="1" dirty="0" err="1"/>
              <a:t>și</a:t>
            </a:r>
            <a:r>
              <a:rPr lang="es-ES" b="1" dirty="0"/>
              <a:t> </a:t>
            </a:r>
            <a:r>
              <a:rPr lang="es-ES" b="1" dirty="0" err="1"/>
              <a:t>aprofundarea</a:t>
            </a:r>
            <a:r>
              <a:rPr lang="es-ES" b="1" dirty="0"/>
              <a:t> </a:t>
            </a:r>
            <a:r>
              <a:rPr lang="es-ES" b="1" dirty="0" err="1"/>
              <a:t>integrării</a:t>
            </a:r>
            <a:endParaRPr lang="tr-TR" b="1" dirty="0"/>
          </a:p>
        </p:txBody>
      </p:sp>
      <p:sp>
        <p:nvSpPr>
          <p:cNvPr id="4" name="Metin Yer Tutucusu 3"/>
          <p:cNvSpPr>
            <a:spLocks noGrp="1"/>
          </p:cNvSpPr>
          <p:nvPr>
            <p:ph type="body" idx="2"/>
          </p:nvPr>
        </p:nvSpPr>
        <p:spPr>
          <a:xfrm>
            <a:off x="1064623" y="1161748"/>
            <a:ext cx="4937760" cy="3834321"/>
          </a:xfrm>
        </p:spPr>
        <p:txBody>
          <a:bodyPr>
            <a:normAutofit/>
          </a:bodyPr>
          <a:lstStyle/>
          <a:p>
            <a:pPr>
              <a:buFont typeface="Wingdings" pitchFamily="2" charset="2"/>
              <a:buChar char="Ø"/>
            </a:pPr>
            <a:r>
              <a:rPr lang="en-US" dirty="0" err="1"/>
              <a:t>Actul</a:t>
            </a:r>
            <a:r>
              <a:rPr lang="en-US" dirty="0"/>
              <a:t> </a:t>
            </a:r>
            <a:r>
              <a:rPr lang="en-US" dirty="0" err="1"/>
              <a:t>Unic</a:t>
            </a:r>
            <a:r>
              <a:rPr lang="en-US" dirty="0"/>
              <a:t> European (AUE) din 1986 a </a:t>
            </a:r>
            <a:r>
              <a:rPr lang="en-US" dirty="0" err="1"/>
              <a:t>jucat</a:t>
            </a:r>
            <a:r>
              <a:rPr lang="en-US" dirty="0"/>
              <a:t> un </a:t>
            </a:r>
            <a:r>
              <a:rPr lang="en-US" dirty="0" err="1"/>
              <a:t>rol</a:t>
            </a:r>
            <a:r>
              <a:rPr lang="en-US" dirty="0"/>
              <a:t> crucial </a:t>
            </a:r>
            <a:r>
              <a:rPr lang="en-US" dirty="0" err="1"/>
              <a:t>în</a:t>
            </a:r>
            <a:r>
              <a:rPr lang="en-US" dirty="0"/>
              <a:t> </a:t>
            </a:r>
            <a:r>
              <a:rPr lang="en-US" dirty="0" err="1"/>
              <a:t>politica</a:t>
            </a:r>
            <a:r>
              <a:rPr lang="en-US" dirty="0"/>
              <a:t> de </a:t>
            </a:r>
            <a:r>
              <a:rPr lang="en-US" dirty="0" err="1"/>
              <a:t>mediu</a:t>
            </a:r>
            <a:r>
              <a:rPr lang="en-US" dirty="0"/>
              <a:t>. </a:t>
            </a:r>
            <a:endParaRPr lang="ro-RO" dirty="0"/>
          </a:p>
          <a:p>
            <a:pPr>
              <a:buFont typeface="Wingdings" pitchFamily="2" charset="2"/>
              <a:buChar char="Ø"/>
            </a:pPr>
            <a:r>
              <a:rPr lang="en-US" dirty="0" err="1"/>
              <a:t>Acesta</a:t>
            </a:r>
            <a:r>
              <a:rPr lang="en-US" dirty="0"/>
              <a:t> a </a:t>
            </a:r>
            <a:r>
              <a:rPr lang="en-US" dirty="0" err="1"/>
              <a:t>introdus</a:t>
            </a:r>
            <a:r>
              <a:rPr lang="en-US" dirty="0"/>
              <a:t> </a:t>
            </a:r>
            <a:r>
              <a:rPr lang="en-US" dirty="0" err="1"/>
              <a:t>în</a:t>
            </a:r>
            <a:r>
              <a:rPr lang="en-US" dirty="0"/>
              <a:t> </a:t>
            </a:r>
            <a:r>
              <a:rPr lang="en-US" dirty="0" err="1"/>
              <a:t>tratat</a:t>
            </a:r>
            <a:r>
              <a:rPr lang="en-US" dirty="0"/>
              <a:t> </a:t>
            </a:r>
            <a:r>
              <a:rPr lang="en-US" dirty="0" err="1"/>
              <a:t>articole</a:t>
            </a:r>
            <a:r>
              <a:rPr lang="en-US" dirty="0"/>
              <a:t> dedicate </a:t>
            </a:r>
            <a:r>
              <a:rPr lang="en-US" dirty="0" err="1"/>
              <a:t>pentru</a:t>
            </a:r>
            <a:r>
              <a:rPr lang="en-US" dirty="0"/>
              <a:t> </a:t>
            </a:r>
            <a:r>
              <a:rPr lang="en-US" dirty="0" err="1"/>
              <a:t>elaborarea</a:t>
            </a:r>
            <a:r>
              <a:rPr lang="en-US" dirty="0"/>
              <a:t> </a:t>
            </a:r>
            <a:r>
              <a:rPr lang="en-US" dirty="0" err="1"/>
              <a:t>legislației</a:t>
            </a:r>
            <a:r>
              <a:rPr lang="en-US" dirty="0"/>
              <a:t> de </a:t>
            </a:r>
            <a:r>
              <a:rPr lang="en-US" dirty="0" err="1"/>
              <a:t>mediu</a:t>
            </a:r>
            <a:r>
              <a:rPr lang="en-US" dirty="0"/>
              <a:t>. </a:t>
            </a:r>
            <a:endParaRPr lang="ro-RO" dirty="0"/>
          </a:p>
          <a:p>
            <a:pPr>
              <a:buFont typeface="Wingdings" pitchFamily="2" charset="2"/>
              <a:buChar char="Ø"/>
            </a:pPr>
            <a:r>
              <a:rPr lang="en-US" dirty="0" err="1"/>
              <a:t>Votul</a:t>
            </a:r>
            <a:r>
              <a:rPr lang="en-US" dirty="0"/>
              <a:t> cu </a:t>
            </a:r>
            <a:r>
              <a:rPr lang="en-US" dirty="0" err="1"/>
              <a:t>majoritate</a:t>
            </a:r>
            <a:r>
              <a:rPr lang="en-US" dirty="0"/>
              <a:t> </a:t>
            </a:r>
            <a:r>
              <a:rPr lang="en-US" dirty="0" err="1"/>
              <a:t>calificată</a:t>
            </a:r>
            <a:r>
              <a:rPr lang="en-US" dirty="0"/>
              <a:t> </a:t>
            </a:r>
            <a:r>
              <a:rPr lang="en-US" dirty="0" err="1"/>
              <a:t>în</a:t>
            </a:r>
            <a:r>
              <a:rPr lang="en-US" dirty="0"/>
              <a:t> </a:t>
            </a:r>
            <a:r>
              <a:rPr lang="en-US" dirty="0" err="1"/>
              <a:t>cadrul</a:t>
            </a:r>
            <a:r>
              <a:rPr lang="en-US" dirty="0"/>
              <a:t> </a:t>
            </a:r>
            <a:r>
              <a:rPr lang="en-US" dirty="0" err="1"/>
              <a:t>Consiliului</a:t>
            </a:r>
            <a:r>
              <a:rPr lang="en-US" dirty="0"/>
              <a:t> a </a:t>
            </a:r>
            <a:r>
              <a:rPr lang="en-US" dirty="0" err="1"/>
              <a:t>permis</a:t>
            </a:r>
            <a:r>
              <a:rPr lang="en-US" dirty="0"/>
              <a:t> </a:t>
            </a:r>
            <a:r>
              <a:rPr lang="en-US" dirty="0" err="1"/>
              <a:t>statelor</a:t>
            </a:r>
            <a:r>
              <a:rPr lang="en-US" dirty="0"/>
              <a:t> "</a:t>
            </a:r>
            <a:r>
              <a:rPr lang="en-US" dirty="0" err="1"/>
              <a:t>lideri</a:t>
            </a:r>
            <a:r>
              <a:rPr lang="en-US" dirty="0"/>
              <a:t> </a:t>
            </a:r>
            <a:r>
              <a:rPr lang="en-US" dirty="0" err="1"/>
              <a:t>verzi</a:t>
            </a:r>
            <a:r>
              <a:rPr lang="en-US" dirty="0"/>
              <a:t>" </a:t>
            </a:r>
            <a:r>
              <a:rPr lang="en-US" dirty="0" err="1"/>
              <a:t>să</a:t>
            </a:r>
            <a:r>
              <a:rPr lang="en-US" dirty="0"/>
              <a:t> </a:t>
            </a:r>
            <a:r>
              <a:rPr lang="en-US" dirty="0" err="1"/>
              <a:t>adopte</a:t>
            </a:r>
            <a:r>
              <a:rPr lang="en-US" dirty="0"/>
              <a:t> </a:t>
            </a:r>
            <a:r>
              <a:rPr lang="en-US" dirty="0" err="1"/>
              <a:t>politici</a:t>
            </a:r>
            <a:r>
              <a:rPr lang="en-US" dirty="0"/>
              <a:t> </a:t>
            </a:r>
            <a:r>
              <a:rPr lang="en-US" dirty="0" err="1"/>
              <a:t>mai</a:t>
            </a:r>
            <a:r>
              <a:rPr lang="en-US" dirty="0"/>
              <a:t> </a:t>
            </a:r>
            <a:r>
              <a:rPr lang="en-US" dirty="0" err="1"/>
              <a:t>ambițioase</a:t>
            </a:r>
            <a:r>
              <a:rPr lang="en-US" dirty="0"/>
              <a:t>. </a:t>
            </a:r>
            <a:endParaRPr lang="ro-RO" dirty="0"/>
          </a:p>
          <a:p>
            <a:pPr>
              <a:buFont typeface="Wingdings" pitchFamily="2" charset="2"/>
              <a:buChar char="Ø"/>
            </a:pPr>
            <a:r>
              <a:rPr lang="en-US" dirty="0"/>
              <a:t>De </a:t>
            </a:r>
            <a:r>
              <a:rPr lang="en-US" dirty="0" err="1"/>
              <a:t>asemenea</a:t>
            </a:r>
            <a:r>
              <a:rPr lang="en-US" dirty="0"/>
              <a:t>, AES a </a:t>
            </a:r>
            <a:r>
              <a:rPr lang="en-US" dirty="0" err="1"/>
              <a:t>sporit</a:t>
            </a:r>
            <a:r>
              <a:rPr lang="en-US" dirty="0"/>
              <a:t> </a:t>
            </a:r>
            <a:r>
              <a:rPr lang="en-US" dirty="0" err="1"/>
              <a:t>influența</a:t>
            </a:r>
            <a:r>
              <a:rPr lang="en-US" dirty="0"/>
              <a:t> </a:t>
            </a:r>
            <a:r>
              <a:rPr lang="en-US" dirty="0" err="1"/>
              <a:t>Parlamentului</a:t>
            </a:r>
            <a:r>
              <a:rPr lang="en-US" dirty="0"/>
              <a:t> European </a:t>
            </a:r>
            <a:r>
              <a:rPr lang="en-US" dirty="0" err="1"/>
              <a:t>prin</a:t>
            </a:r>
            <a:r>
              <a:rPr lang="en-US" dirty="0"/>
              <a:t> </a:t>
            </a:r>
            <a:r>
              <a:rPr lang="en-US" dirty="0" err="1"/>
              <a:t>intermediul</a:t>
            </a:r>
            <a:r>
              <a:rPr lang="en-US" dirty="0"/>
              <a:t> </a:t>
            </a:r>
            <a:r>
              <a:rPr lang="en-US" dirty="0" err="1"/>
              <a:t>procedurii</a:t>
            </a:r>
            <a:r>
              <a:rPr lang="en-US" dirty="0"/>
              <a:t> de </a:t>
            </a:r>
            <a:r>
              <a:rPr lang="en-US" dirty="0" err="1"/>
              <a:t>cooperare</a:t>
            </a:r>
            <a:r>
              <a:rPr lang="en-US" dirty="0"/>
              <a:t>.</a:t>
            </a:r>
          </a:p>
        </p:txBody>
      </p:sp>
      <p:sp>
        <p:nvSpPr>
          <p:cNvPr id="5" name="Metin Yer Tutucusu 4"/>
          <p:cNvSpPr>
            <a:spLocks noGrp="1"/>
          </p:cNvSpPr>
          <p:nvPr>
            <p:ph type="body" idx="3"/>
          </p:nvPr>
        </p:nvSpPr>
        <p:spPr>
          <a:xfrm>
            <a:off x="6217920" y="376481"/>
            <a:ext cx="4937760" cy="736282"/>
          </a:xfrm>
        </p:spPr>
        <p:txBody>
          <a:bodyPr/>
          <a:lstStyle/>
          <a:p>
            <a:r>
              <a:rPr lang="en-US" b="1" dirty="0"/>
              <a:t>Key EU Environmental Policy Actors</a:t>
            </a:r>
            <a:endParaRPr lang="tr-TR" b="1" dirty="0"/>
          </a:p>
        </p:txBody>
      </p:sp>
      <p:sp>
        <p:nvSpPr>
          <p:cNvPr id="6" name="Metin Yer Tutucusu 5"/>
          <p:cNvSpPr>
            <a:spLocks noGrp="1"/>
          </p:cNvSpPr>
          <p:nvPr>
            <p:ph type="body" idx="4"/>
          </p:nvPr>
        </p:nvSpPr>
        <p:spPr>
          <a:xfrm>
            <a:off x="6189619" y="988910"/>
            <a:ext cx="4937760" cy="5133593"/>
          </a:xfrm>
        </p:spPr>
        <p:txBody>
          <a:bodyPr>
            <a:normAutofit fontScale="92500" lnSpcReduction="10000"/>
          </a:bodyPr>
          <a:lstStyle/>
          <a:p>
            <a:pPr>
              <a:buFont typeface="Wingdings" pitchFamily="2" charset="2"/>
              <a:buChar char="Ø"/>
            </a:pPr>
            <a:r>
              <a:rPr lang="en-US" dirty="0"/>
              <a:t>UE are o </a:t>
            </a:r>
            <a:r>
              <a:rPr lang="en-US" dirty="0" err="1"/>
              <a:t>structură</a:t>
            </a:r>
            <a:r>
              <a:rPr lang="en-US" dirty="0"/>
              <a:t> </a:t>
            </a:r>
            <a:r>
              <a:rPr lang="en-US" dirty="0" err="1"/>
              <a:t>complexă</a:t>
            </a:r>
            <a:r>
              <a:rPr lang="en-US" dirty="0"/>
              <a:t> de </a:t>
            </a:r>
            <a:r>
              <a:rPr lang="en-US" dirty="0" err="1"/>
              <a:t>guvernanță</a:t>
            </a:r>
            <a:r>
              <a:rPr lang="en-US" dirty="0"/>
              <a:t> de </a:t>
            </a:r>
            <a:r>
              <a:rPr lang="en-US" dirty="0" err="1"/>
              <a:t>mediu</a:t>
            </a:r>
            <a:r>
              <a:rPr lang="en-US" dirty="0"/>
              <a:t>, cu </a:t>
            </a:r>
            <a:r>
              <a:rPr lang="en-US" dirty="0" err="1"/>
              <a:t>actori</a:t>
            </a:r>
            <a:r>
              <a:rPr lang="en-US" dirty="0"/>
              <a:t> </a:t>
            </a:r>
            <a:r>
              <a:rPr lang="en-US" dirty="0" err="1"/>
              <a:t>multipli</a:t>
            </a:r>
            <a:r>
              <a:rPr lang="en-US" dirty="0"/>
              <a:t>.</a:t>
            </a:r>
            <a:endParaRPr lang="ro-RO" dirty="0"/>
          </a:p>
          <a:p>
            <a:pPr>
              <a:buFont typeface="Wingdings" pitchFamily="2" charset="2"/>
              <a:buChar char="Ø"/>
            </a:pPr>
            <a:r>
              <a:rPr lang="en-US" dirty="0"/>
              <a:t> </a:t>
            </a:r>
            <a:r>
              <a:rPr lang="en-US" dirty="0" err="1"/>
              <a:t>Cinci</a:t>
            </a:r>
            <a:r>
              <a:rPr lang="en-US" dirty="0"/>
              <a:t> </a:t>
            </a:r>
            <a:r>
              <a:rPr lang="en-US" dirty="0" err="1"/>
              <a:t>instituții-cheie</a:t>
            </a:r>
            <a:r>
              <a:rPr lang="en-US" dirty="0"/>
              <a:t> </a:t>
            </a:r>
            <a:r>
              <a:rPr lang="en-US" dirty="0" err="1"/>
              <a:t>joacă</a:t>
            </a:r>
            <a:r>
              <a:rPr lang="en-US" dirty="0"/>
              <a:t> un </a:t>
            </a:r>
            <a:r>
              <a:rPr lang="en-US" dirty="0" err="1"/>
              <a:t>rol</a:t>
            </a:r>
            <a:r>
              <a:rPr lang="en-US" dirty="0"/>
              <a:t> principal: </a:t>
            </a:r>
            <a:r>
              <a:rPr lang="en-US" dirty="0" err="1"/>
              <a:t>Consiliul</a:t>
            </a:r>
            <a:r>
              <a:rPr lang="en-US" dirty="0"/>
              <a:t> European: </a:t>
            </a:r>
            <a:endParaRPr lang="ro-RO" dirty="0"/>
          </a:p>
          <a:p>
            <a:pPr>
              <a:buFont typeface="Wingdings" panose="05000000000000000000" pitchFamily="2" charset="2"/>
              <a:buChar char="v"/>
            </a:pPr>
            <a:r>
              <a:rPr lang="en-US" dirty="0" err="1"/>
              <a:t>Stabilește</a:t>
            </a:r>
            <a:r>
              <a:rPr lang="en-US" dirty="0"/>
              <a:t> </a:t>
            </a:r>
            <a:r>
              <a:rPr lang="en-US" dirty="0" err="1"/>
              <a:t>obiectivele</a:t>
            </a:r>
            <a:r>
              <a:rPr lang="en-US" dirty="0"/>
              <a:t> </a:t>
            </a:r>
            <a:r>
              <a:rPr lang="en-US" dirty="0" err="1"/>
              <a:t>generale</a:t>
            </a:r>
            <a:r>
              <a:rPr lang="en-US" dirty="0"/>
              <a:t> </a:t>
            </a:r>
            <a:r>
              <a:rPr lang="en-US" dirty="0" err="1"/>
              <a:t>și</a:t>
            </a:r>
            <a:r>
              <a:rPr lang="en-US" dirty="0"/>
              <a:t> </a:t>
            </a:r>
            <a:r>
              <a:rPr lang="en-US" dirty="0" err="1"/>
              <a:t>orientează</a:t>
            </a:r>
            <a:r>
              <a:rPr lang="en-US" dirty="0"/>
              <a:t> </a:t>
            </a:r>
            <a:r>
              <a:rPr lang="en-US" dirty="0" err="1"/>
              <a:t>elaborarea</a:t>
            </a:r>
            <a:r>
              <a:rPr lang="en-US" dirty="0"/>
              <a:t> </a:t>
            </a:r>
            <a:r>
              <a:rPr lang="en-US" dirty="0" err="1"/>
              <a:t>politicilor</a:t>
            </a:r>
            <a:r>
              <a:rPr lang="en-US" dirty="0"/>
              <a:t>.</a:t>
            </a:r>
            <a:endParaRPr lang="ro-RO" dirty="0"/>
          </a:p>
          <a:p>
            <a:pPr>
              <a:buFont typeface="Wingdings" panose="05000000000000000000" pitchFamily="2" charset="2"/>
              <a:buChar char="v"/>
            </a:pPr>
            <a:r>
              <a:rPr lang="en-US" dirty="0" err="1"/>
              <a:t>Comisia</a:t>
            </a:r>
            <a:r>
              <a:rPr lang="en-US" dirty="0"/>
              <a:t> </a:t>
            </a:r>
            <a:r>
              <a:rPr lang="en-US" dirty="0" err="1"/>
              <a:t>Europeană</a:t>
            </a:r>
            <a:r>
              <a:rPr lang="en-US" dirty="0"/>
              <a:t>: </a:t>
            </a:r>
            <a:r>
              <a:rPr lang="en-US" dirty="0" err="1"/>
              <a:t>Propune</a:t>
            </a:r>
            <a:r>
              <a:rPr lang="en-US" dirty="0"/>
              <a:t> </a:t>
            </a:r>
            <a:r>
              <a:rPr lang="en-US" dirty="0" err="1"/>
              <a:t>legislație</a:t>
            </a:r>
            <a:r>
              <a:rPr lang="en-US" dirty="0"/>
              <a:t>, </a:t>
            </a:r>
            <a:r>
              <a:rPr lang="en-US" dirty="0" err="1"/>
              <a:t>asigură</a:t>
            </a:r>
            <a:r>
              <a:rPr lang="en-US" dirty="0"/>
              <a:t> </a:t>
            </a:r>
            <a:r>
              <a:rPr lang="en-US" dirty="0" err="1"/>
              <a:t>respectarea</a:t>
            </a:r>
            <a:r>
              <a:rPr lang="en-US" dirty="0"/>
              <a:t> </a:t>
            </a:r>
            <a:r>
              <a:rPr lang="en-US" dirty="0" err="1"/>
              <a:t>acesteia</a:t>
            </a:r>
            <a:r>
              <a:rPr lang="en-US" dirty="0"/>
              <a:t> </a:t>
            </a:r>
            <a:r>
              <a:rPr lang="en-US" dirty="0" err="1"/>
              <a:t>și</a:t>
            </a:r>
            <a:r>
              <a:rPr lang="en-US" dirty="0"/>
              <a:t> </a:t>
            </a:r>
            <a:r>
              <a:rPr lang="en-US" dirty="0" err="1"/>
              <a:t>gestionează</a:t>
            </a:r>
            <a:r>
              <a:rPr lang="en-US" dirty="0"/>
              <a:t> </a:t>
            </a:r>
            <a:r>
              <a:rPr lang="en-US" dirty="0" err="1"/>
              <a:t>bugetul</a:t>
            </a:r>
            <a:r>
              <a:rPr lang="en-US" dirty="0"/>
              <a:t> UE.</a:t>
            </a:r>
            <a:endParaRPr lang="ro-RO" dirty="0"/>
          </a:p>
          <a:p>
            <a:pPr>
              <a:buFont typeface="Wingdings" panose="05000000000000000000" pitchFamily="2" charset="2"/>
              <a:buChar char="v"/>
            </a:pPr>
            <a:r>
              <a:rPr lang="en-US" dirty="0" err="1"/>
              <a:t>Consiliul</a:t>
            </a:r>
            <a:r>
              <a:rPr lang="en-US" dirty="0"/>
              <a:t> </a:t>
            </a:r>
            <a:r>
              <a:rPr lang="en-US" dirty="0" err="1"/>
              <a:t>Uniunii</a:t>
            </a:r>
            <a:r>
              <a:rPr lang="en-US" dirty="0"/>
              <a:t> </a:t>
            </a:r>
            <a:r>
              <a:rPr lang="en-US" dirty="0" err="1"/>
              <a:t>Europene</a:t>
            </a:r>
            <a:r>
              <a:rPr lang="en-US" dirty="0"/>
              <a:t>: </a:t>
            </a:r>
            <a:r>
              <a:rPr lang="en-US" dirty="0" err="1"/>
              <a:t>Negociază</a:t>
            </a:r>
            <a:r>
              <a:rPr lang="en-US" dirty="0"/>
              <a:t> </a:t>
            </a:r>
            <a:r>
              <a:rPr lang="en-US" dirty="0" err="1"/>
              <a:t>legislația</a:t>
            </a:r>
            <a:r>
              <a:rPr lang="en-US" dirty="0"/>
              <a:t> cu </a:t>
            </a:r>
            <a:r>
              <a:rPr lang="en-US" dirty="0" err="1"/>
              <a:t>Parlamentul</a:t>
            </a:r>
            <a:r>
              <a:rPr lang="en-US" dirty="0"/>
              <a:t>.</a:t>
            </a:r>
            <a:endParaRPr lang="ro-RO" dirty="0"/>
          </a:p>
          <a:p>
            <a:pPr>
              <a:buFont typeface="Wingdings" panose="05000000000000000000" pitchFamily="2" charset="2"/>
              <a:buChar char="v"/>
            </a:pPr>
            <a:r>
              <a:rPr lang="en-US" dirty="0" err="1"/>
              <a:t>Parlamentul</a:t>
            </a:r>
            <a:r>
              <a:rPr lang="en-US" dirty="0"/>
              <a:t> European: Are o </a:t>
            </a:r>
            <a:r>
              <a:rPr lang="en-US" dirty="0" err="1"/>
              <a:t>influență</a:t>
            </a:r>
            <a:r>
              <a:rPr lang="en-US" dirty="0"/>
              <a:t> din </a:t>
            </a:r>
            <a:r>
              <a:rPr lang="en-US" dirty="0" err="1"/>
              <a:t>ce</a:t>
            </a:r>
            <a:r>
              <a:rPr lang="en-US" dirty="0"/>
              <a:t> </a:t>
            </a:r>
            <a:r>
              <a:rPr lang="en-US" dirty="0" err="1"/>
              <a:t>în</a:t>
            </a:r>
            <a:r>
              <a:rPr lang="en-US" dirty="0"/>
              <a:t> </a:t>
            </a:r>
            <a:r>
              <a:rPr lang="en-US" dirty="0" err="1"/>
              <a:t>ce</a:t>
            </a:r>
            <a:r>
              <a:rPr lang="en-US" dirty="0"/>
              <a:t> </a:t>
            </a:r>
            <a:r>
              <a:rPr lang="en-US" dirty="0" err="1"/>
              <a:t>mai</a:t>
            </a:r>
            <a:r>
              <a:rPr lang="en-US" dirty="0"/>
              <a:t> mare </a:t>
            </a:r>
            <a:r>
              <a:rPr lang="en-US" dirty="0" err="1"/>
              <a:t>asupra</a:t>
            </a:r>
            <a:r>
              <a:rPr lang="en-US" dirty="0"/>
              <a:t> </a:t>
            </a:r>
            <a:r>
              <a:rPr lang="en-US" dirty="0" err="1"/>
              <a:t>standardelor</a:t>
            </a:r>
            <a:r>
              <a:rPr lang="en-US" dirty="0"/>
              <a:t> de </a:t>
            </a:r>
            <a:r>
              <a:rPr lang="en-US" dirty="0" err="1"/>
              <a:t>mediu</a:t>
            </a:r>
            <a:r>
              <a:rPr lang="en-US" dirty="0"/>
              <a:t>.</a:t>
            </a:r>
            <a:endParaRPr lang="ro-RO" dirty="0"/>
          </a:p>
          <a:p>
            <a:pPr>
              <a:buFont typeface="Wingdings" panose="05000000000000000000" pitchFamily="2" charset="2"/>
              <a:buChar char="v"/>
            </a:pPr>
            <a:r>
              <a:rPr lang="en-US" dirty="0" err="1"/>
              <a:t>Curtea</a:t>
            </a:r>
            <a:r>
              <a:rPr lang="en-US" dirty="0"/>
              <a:t> de </a:t>
            </a:r>
            <a:r>
              <a:rPr lang="en-US" dirty="0" err="1"/>
              <a:t>Justiție</a:t>
            </a:r>
            <a:r>
              <a:rPr lang="en-US" dirty="0"/>
              <a:t> a </a:t>
            </a:r>
            <a:r>
              <a:rPr lang="en-US" dirty="0" err="1"/>
              <a:t>Uniunii</a:t>
            </a:r>
            <a:r>
              <a:rPr lang="en-US" dirty="0"/>
              <a:t> </a:t>
            </a:r>
            <a:r>
              <a:rPr lang="en-US" dirty="0" err="1"/>
              <a:t>Europene</a:t>
            </a:r>
            <a:r>
              <a:rPr lang="en-US" dirty="0"/>
              <a:t>: </a:t>
            </a:r>
            <a:r>
              <a:rPr lang="en-US" dirty="0" err="1"/>
              <a:t>Asigură</a:t>
            </a:r>
            <a:r>
              <a:rPr lang="en-US" dirty="0"/>
              <a:t> </a:t>
            </a:r>
            <a:r>
              <a:rPr lang="en-US" dirty="0" err="1"/>
              <a:t>aplicarea</a:t>
            </a:r>
            <a:r>
              <a:rPr lang="en-US" dirty="0"/>
              <a:t> </a:t>
            </a:r>
            <a:r>
              <a:rPr lang="en-US" dirty="0" err="1"/>
              <a:t>consecventă</a:t>
            </a:r>
            <a:r>
              <a:rPr lang="en-US" dirty="0"/>
              <a:t> a </a:t>
            </a:r>
            <a:r>
              <a:rPr lang="en-US" dirty="0" err="1"/>
              <a:t>legislației</a:t>
            </a:r>
            <a:r>
              <a:rPr lang="en-US" dirty="0"/>
              <a:t> de </a:t>
            </a:r>
            <a:r>
              <a:rPr lang="en-US" dirty="0" err="1"/>
              <a:t>mediu</a:t>
            </a:r>
            <a:r>
              <a:rPr lang="en-US" dirty="0"/>
              <a:t> a UE.</a:t>
            </a:r>
            <a:endParaRPr lang="ro-RO" dirty="0"/>
          </a:p>
          <a:p>
            <a:pPr>
              <a:buFont typeface="Wingdings" pitchFamily="2" charset="2"/>
              <a:buChar char="Ø"/>
            </a:pPr>
            <a:endParaRPr lang="en-US" dirty="0"/>
          </a:p>
        </p:txBody>
      </p:sp>
      <p:sp>
        <p:nvSpPr>
          <p:cNvPr id="7" name="AutoShape 2" descr="https://lh3.googleusercontent.com/gg/ANIJZFHnFi_0Yxok9YaBBUBJIXgHdAOo5Kld4LQZLeUM2Xrv2Jq3mA3n6p4kZAkwoZNhNibUzYQTNY_VE5WXBA23jFX47HWr_Wmd7wZbKSMWkp1_VJdbQYSWANU3WMhucC2UynWm3uMbVbofmjcJpzcQxQx3R-I8jJPjALWllR316KRiZ_BVGbpyzgYY6qh4UXhQUqEos0QQ0IrRFkXR9YeGnSAECkTU55Mu2aybTb_c2hOYGZbsk8KBRtaET1jyRLjkXp_AdqiOf4pRgJxPjYd5-Kl1lTDcPMRi8by8YL9l8v1V2rxJp2ttPjG42m6uhdg6GnbVsb7l7jt43PBa77G9tn6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996561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7258" y="311987"/>
            <a:ext cx="10058400" cy="466344"/>
          </a:xfrm>
        </p:spPr>
        <p:txBody>
          <a:bodyPr>
            <a:normAutofit fontScale="90000"/>
          </a:bodyPr>
          <a:lstStyle/>
          <a:p>
            <a:r>
              <a:rPr lang="it-IT" sz="1800" dirty="0"/>
              <a:t>Instrumente-cheie și instrumente-cheie și rolul Parlamentului European</a:t>
            </a:r>
            <a:br>
              <a:rPr lang="ro-RO" sz="1800" dirty="0"/>
            </a:br>
            <a:r>
              <a:rPr lang="it-IT" sz="1800" dirty="0"/>
              <a:t>Rolul Parlamentului European</a:t>
            </a:r>
            <a:endParaRPr lang="tr-TR" sz="1800" dirty="0"/>
          </a:p>
        </p:txBody>
      </p:sp>
      <p:sp>
        <p:nvSpPr>
          <p:cNvPr id="7" name="Dikdörtgen 6"/>
          <p:cNvSpPr/>
          <p:nvPr/>
        </p:nvSpPr>
        <p:spPr>
          <a:xfrm>
            <a:off x="448983" y="1074509"/>
            <a:ext cx="10826496" cy="4708981"/>
          </a:xfrm>
          <a:prstGeom prst="rect">
            <a:avLst/>
          </a:prstGeom>
        </p:spPr>
        <p:txBody>
          <a:bodyPr wrap="square">
            <a:spAutoFit/>
          </a:bodyPr>
          <a:lstStyle/>
          <a:p>
            <a:pPr marL="342900" indent="-342900">
              <a:buFont typeface="Wingdings" panose="05000000000000000000" pitchFamily="2" charset="2"/>
              <a:buChar char="v"/>
            </a:pPr>
            <a:r>
              <a:rPr lang="ro-RO" sz="2000" b="1" dirty="0"/>
              <a:t>Instrumente cheie</a:t>
            </a:r>
            <a:r>
              <a:rPr lang="en-US" sz="2000" dirty="0"/>
              <a:t>(</a:t>
            </a:r>
            <a:r>
              <a:rPr lang="en-US" sz="2000" dirty="0" err="1"/>
              <a:t>Euractiv</a:t>
            </a:r>
            <a:r>
              <a:rPr lang="en-US" sz="2000" dirty="0"/>
              <a:t>, 2023. </a:t>
            </a:r>
            <a:r>
              <a:rPr lang="en-US" sz="2000" dirty="0">
                <a:hlinkClick r:id="rId2"/>
              </a:rPr>
              <a:t>The EU's environmental policy framework for 2030 and beyond</a:t>
            </a:r>
            <a:r>
              <a:rPr lang="en-US" sz="2000" dirty="0"/>
              <a:t>): </a:t>
            </a:r>
          </a:p>
          <a:p>
            <a:pPr marL="742950" lvl="1" indent="-285750">
              <a:buFont typeface="Arial" panose="020B0604020202020204" pitchFamily="34" charset="0"/>
              <a:buChar char="•"/>
            </a:pPr>
            <a:r>
              <a:rPr lang="en-US" sz="2000" dirty="0" err="1"/>
              <a:t>Programe</a:t>
            </a:r>
            <a:r>
              <a:rPr lang="en-US" sz="2000" dirty="0"/>
              <a:t> de </a:t>
            </a:r>
            <a:r>
              <a:rPr lang="en-US" sz="2000" dirty="0" err="1"/>
              <a:t>acțiune</a:t>
            </a:r>
            <a:r>
              <a:rPr lang="en-US" sz="2000" dirty="0"/>
              <a:t> </a:t>
            </a:r>
            <a:r>
              <a:rPr lang="en-US" sz="2000" dirty="0" err="1"/>
              <a:t>pentru</a:t>
            </a:r>
            <a:r>
              <a:rPr lang="en-US" sz="2000" dirty="0"/>
              <a:t> </a:t>
            </a:r>
            <a:r>
              <a:rPr lang="en-US" sz="2000" dirty="0" err="1"/>
              <a:t>mediu</a:t>
            </a:r>
            <a:r>
              <a:rPr lang="en-US" sz="2000" dirty="0"/>
              <a:t> (PAE): </a:t>
            </a:r>
            <a:r>
              <a:rPr lang="en-US" sz="2000" dirty="0" err="1"/>
              <a:t>Planuri</a:t>
            </a:r>
            <a:r>
              <a:rPr lang="en-US" sz="2000" dirty="0"/>
              <a:t> </a:t>
            </a:r>
            <a:r>
              <a:rPr lang="en-US" sz="2000" dirty="0" err="1"/>
              <a:t>multianuale</a:t>
            </a:r>
            <a:r>
              <a:rPr lang="en-US" sz="2000" dirty="0"/>
              <a:t> care </a:t>
            </a:r>
            <a:r>
              <a:rPr lang="en-US" sz="2000" dirty="0" err="1"/>
              <a:t>prezintă</a:t>
            </a:r>
            <a:r>
              <a:rPr lang="en-US" sz="2000" dirty="0"/>
              <a:t> </a:t>
            </a:r>
            <a:r>
              <a:rPr lang="en-US" sz="2000" dirty="0" err="1"/>
              <a:t>obiectivele</a:t>
            </a:r>
            <a:r>
              <a:rPr lang="en-US" sz="2000" dirty="0"/>
              <a:t> de </a:t>
            </a:r>
            <a:r>
              <a:rPr lang="en-US" sz="2000" dirty="0" err="1"/>
              <a:t>mediu</a:t>
            </a:r>
            <a:r>
              <a:rPr lang="en-US" sz="2000" dirty="0"/>
              <a:t>.</a:t>
            </a:r>
            <a:endParaRPr lang="ro-RO" sz="2000" dirty="0"/>
          </a:p>
          <a:p>
            <a:pPr marL="742950" lvl="1" indent="-285750">
              <a:buFont typeface="Arial" panose="020B0604020202020204" pitchFamily="34" charset="0"/>
              <a:buChar char="•"/>
            </a:pPr>
            <a:r>
              <a:rPr lang="en-US" sz="2000" dirty="0" err="1"/>
              <a:t>Strategii</a:t>
            </a:r>
            <a:r>
              <a:rPr lang="en-US" sz="2000" dirty="0"/>
              <a:t> </a:t>
            </a:r>
            <a:r>
              <a:rPr lang="en-US" sz="2000" dirty="0" err="1"/>
              <a:t>orizontale</a:t>
            </a:r>
            <a:r>
              <a:rPr lang="en-US" sz="2000" dirty="0"/>
              <a:t>: </a:t>
            </a:r>
            <a:r>
              <a:rPr lang="en-US" sz="2000" dirty="0" err="1"/>
              <a:t>Integrarea</a:t>
            </a:r>
            <a:r>
              <a:rPr lang="en-US" sz="2000" dirty="0"/>
              <a:t> </a:t>
            </a:r>
            <a:r>
              <a:rPr lang="en-US" sz="2000" dirty="0" err="1"/>
              <a:t>mediului</a:t>
            </a:r>
            <a:r>
              <a:rPr lang="en-US" sz="2000" dirty="0"/>
              <a:t> </a:t>
            </a:r>
            <a:r>
              <a:rPr lang="en-US" sz="2000" dirty="0" err="1"/>
              <a:t>în</a:t>
            </a:r>
            <a:r>
              <a:rPr lang="en-US" sz="2000" dirty="0"/>
              <a:t> </a:t>
            </a:r>
            <a:r>
              <a:rPr lang="en-US" sz="2000" dirty="0" err="1"/>
              <a:t>alte</a:t>
            </a:r>
            <a:r>
              <a:rPr lang="en-US" sz="2000" dirty="0"/>
              <a:t> </a:t>
            </a:r>
            <a:r>
              <a:rPr lang="en-US" sz="2000" dirty="0" err="1"/>
              <a:t>domenii</a:t>
            </a:r>
            <a:r>
              <a:rPr lang="en-US" sz="2000" dirty="0"/>
              <a:t> de </a:t>
            </a:r>
            <a:r>
              <a:rPr lang="en-US" sz="2000" dirty="0" err="1"/>
              <a:t>politică</a:t>
            </a:r>
            <a:r>
              <a:rPr lang="en-US" sz="2000" dirty="0"/>
              <a:t> (de </a:t>
            </a:r>
            <a:r>
              <a:rPr lang="en-US" sz="2000" dirty="0" err="1"/>
              <a:t>exemplu</a:t>
            </a:r>
            <a:r>
              <a:rPr lang="en-US" sz="2000" dirty="0"/>
              <a:t>, </a:t>
            </a:r>
            <a:r>
              <a:rPr lang="en-US" sz="2000" dirty="0" err="1"/>
              <a:t>Strategia</a:t>
            </a:r>
            <a:r>
              <a:rPr lang="en-US" sz="2000" dirty="0"/>
              <a:t> de </a:t>
            </a:r>
            <a:r>
              <a:rPr lang="en-US" sz="2000" dirty="0" err="1"/>
              <a:t>dezvoltare</a:t>
            </a:r>
            <a:r>
              <a:rPr lang="en-US" sz="2000" dirty="0"/>
              <a:t> </a:t>
            </a:r>
            <a:r>
              <a:rPr lang="en-US" sz="2000" dirty="0" err="1"/>
              <a:t>durabilă</a:t>
            </a:r>
            <a:r>
              <a:rPr lang="en-US" sz="2000" dirty="0"/>
              <a:t>).</a:t>
            </a:r>
            <a:endParaRPr lang="ro-RO" sz="2000" dirty="0"/>
          </a:p>
          <a:p>
            <a:pPr marL="742950" lvl="1" indent="-285750">
              <a:buFont typeface="Arial" panose="020B0604020202020204" pitchFamily="34" charset="0"/>
              <a:buChar char="•"/>
            </a:pPr>
            <a:r>
              <a:rPr lang="en-US" sz="2000" dirty="0" err="1"/>
              <a:t>Cooperarea</a:t>
            </a:r>
            <a:r>
              <a:rPr lang="en-US" sz="2000" dirty="0"/>
              <a:t> </a:t>
            </a:r>
            <a:r>
              <a:rPr lang="en-US" sz="2000" dirty="0" err="1"/>
              <a:t>internațională</a:t>
            </a:r>
            <a:r>
              <a:rPr lang="en-US" sz="2000" dirty="0"/>
              <a:t> </a:t>
            </a:r>
            <a:r>
              <a:rPr lang="en-US" sz="2000" dirty="0" err="1"/>
              <a:t>în</a:t>
            </a:r>
            <a:r>
              <a:rPr lang="en-US" sz="2000" dirty="0"/>
              <a:t> </a:t>
            </a:r>
            <a:r>
              <a:rPr lang="en-US" sz="2000" dirty="0" err="1"/>
              <a:t>domeniul</a:t>
            </a:r>
            <a:r>
              <a:rPr lang="en-US" sz="2000" dirty="0"/>
              <a:t> </a:t>
            </a:r>
            <a:r>
              <a:rPr lang="en-US" sz="2000" dirty="0" err="1"/>
              <a:t>mediului</a:t>
            </a:r>
            <a:r>
              <a:rPr lang="en-US" sz="2000" dirty="0"/>
              <a:t>: </a:t>
            </a:r>
            <a:r>
              <a:rPr lang="en-US" sz="2000" dirty="0" err="1"/>
              <a:t>Participarea</a:t>
            </a:r>
            <a:r>
              <a:rPr lang="en-US" sz="2000" dirty="0"/>
              <a:t> la </a:t>
            </a:r>
            <a:r>
              <a:rPr lang="en-US" sz="2000" dirty="0" err="1"/>
              <a:t>acorduri</a:t>
            </a:r>
            <a:r>
              <a:rPr lang="en-US" sz="2000" dirty="0"/>
              <a:t> </a:t>
            </a:r>
            <a:r>
              <a:rPr lang="en-US" sz="2000" dirty="0" err="1"/>
              <a:t>internaționale</a:t>
            </a:r>
            <a:r>
              <a:rPr lang="en-US" sz="2000" dirty="0"/>
              <a:t>.</a:t>
            </a:r>
            <a:endParaRPr lang="ro-RO" sz="2000" dirty="0"/>
          </a:p>
          <a:p>
            <a:pPr marL="742950" lvl="1" indent="-285750">
              <a:buFont typeface="Arial" panose="020B0604020202020204" pitchFamily="34" charset="0"/>
              <a:buChar char="•"/>
            </a:pPr>
            <a:r>
              <a:rPr lang="en-US" sz="2000" dirty="0" err="1"/>
              <a:t>Evaluarea</a:t>
            </a:r>
            <a:r>
              <a:rPr lang="en-US" sz="2000" dirty="0"/>
              <a:t> </a:t>
            </a:r>
            <a:r>
              <a:rPr lang="en-US" sz="2000" dirty="0" err="1"/>
              <a:t>impactului</a:t>
            </a:r>
            <a:r>
              <a:rPr lang="en-US" sz="2000" dirty="0"/>
              <a:t> </a:t>
            </a:r>
            <a:r>
              <a:rPr lang="en-US" sz="2000" dirty="0" err="1"/>
              <a:t>asupra</a:t>
            </a:r>
            <a:r>
              <a:rPr lang="en-US" sz="2000" dirty="0"/>
              <a:t> </a:t>
            </a:r>
            <a:r>
              <a:rPr lang="en-US" sz="2000" dirty="0" err="1"/>
              <a:t>mediului</a:t>
            </a:r>
            <a:r>
              <a:rPr lang="en-US" sz="2000" dirty="0"/>
              <a:t> (EIM) </a:t>
            </a:r>
            <a:r>
              <a:rPr lang="en-US" sz="2000" dirty="0" err="1"/>
              <a:t>și</a:t>
            </a:r>
            <a:r>
              <a:rPr lang="en-US" sz="2000" dirty="0"/>
              <a:t> </a:t>
            </a:r>
            <a:r>
              <a:rPr lang="en-US" sz="2000" dirty="0" err="1"/>
              <a:t>participarea</a:t>
            </a:r>
            <a:r>
              <a:rPr lang="en-US" sz="2000" dirty="0"/>
              <a:t> </a:t>
            </a:r>
            <a:r>
              <a:rPr lang="en-US" sz="2000" dirty="0" err="1"/>
              <a:t>publicului</a:t>
            </a:r>
            <a:r>
              <a:rPr lang="en-US" sz="2000" dirty="0"/>
              <a:t>.</a:t>
            </a:r>
            <a:endParaRPr lang="ro-RO" sz="2000" dirty="0"/>
          </a:p>
          <a:p>
            <a:pPr marL="742950" lvl="1" indent="-285750">
              <a:buFont typeface="Arial" panose="020B0604020202020204" pitchFamily="34" charset="0"/>
              <a:buChar char="•"/>
            </a:pPr>
            <a:r>
              <a:rPr lang="en-US" sz="2000" dirty="0" err="1"/>
              <a:t>Punerea</a:t>
            </a:r>
            <a:r>
              <a:rPr lang="en-US" sz="2000" dirty="0"/>
              <a:t> </a:t>
            </a:r>
            <a:r>
              <a:rPr lang="en-US" sz="2000" dirty="0" err="1"/>
              <a:t>în</a:t>
            </a:r>
            <a:r>
              <a:rPr lang="en-US" sz="2000" dirty="0"/>
              <a:t> </a:t>
            </a:r>
            <a:r>
              <a:rPr lang="en-US" sz="2000" dirty="0" err="1"/>
              <a:t>aplicare</a:t>
            </a:r>
            <a:r>
              <a:rPr lang="en-US" sz="2000" dirty="0"/>
              <a:t>, </a:t>
            </a:r>
            <a:r>
              <a:rPr lang="en-US" sz="2000" dirty="0" err="1"/>
              <a:t>asigurarea</a:t>
            </a:r>
            <a:r>
              <a:rPr lang="en-US" sz="2000" dirty="0"/>
              <a:t> </a:t>
            </a:r>
            <a:r>
              <a:rPr lang="en-US" sz="2000" dirty="0" err="1"/>
              <a:t>respectării</a:t>
            </a:r>
            <a:r>
              <a:rPr lang="en-US" sz="2000" dirty="0"/>
              <a:t> </a:t>
            </a:r>
            <a:r>
              <a:rPr lang="en-US" sz="2000" dirty="0" err="1"/>
              <a:t>și</a:t>
            </a:r>
            <a:r>
              <a:rPr lang="en-US" sz="2000" dirty="0"/>
              <a:t> </a:t>
            </a:r>
            <a:r>
              <a:rPr lang="en-US" sz="2000" dirty="0" err="1"/>
              <a:t>monitorizarea</a:t>
            </a:r>
            <a:r>
              <a:rPr lang="en-US" sz="2000" dirty="0"/>
              <a:t>: </a:t>
            </a:r>
            <a:r>
              <a:rPr lang="en-US" sz="2000" dirty="0" err="1"/>
              <a:t>Asigurarea</a:t>
            </a:r>
            <a:r>
              <a:rPr lang="en-US" sz="2000" dirty="0"/>
              <a:t> </a:t>
            </a:r>
            <a:r>
              <a:rPr lang="en-US" sz="2000" dirty="0" err="1"/>
              <a:t>aplicării</a:t>
            </a:r>
            <a:r>
              <a:rPr lang="en-US" sz="2000" dirty="0"/>
              <a:t> </a:t>
            </a:r>
            <a:r>
              <a:rPr lang="en-US" sz="2000" dirty="0" err="1"/>
              <a:t>eficiente</a:t>
            </a:r>
            <a:r>
              <a:rPr lang="en-US" sz="2000" dirty="0"/>
              <a:t> a </a:t>
            </a:r>
            <a:r>
              <a:rPr lang="en-US" sz="2000" dirty="0" err="1"/>
              <a:t>politicii</a:t>
            </a:r>
            <a:r>
              <a:rPr lang="en-US" sz="2000" dirty="0"/>
              <a:t> de </a:t>
            </a:r>
            <a:r>
              <a:rPr lang="en-US" sz="2000" dirty="0" err="1"/>
              <a:t>mediu</a:t>
            </a:r>
            <a:r>
              <a:rPr lang="en-US" sz="2000" dirty="0"/>
              <a:t>.</a:t>
            </a:r>
            <a:endParaRPr lang="ro-RO" sz="2000" dirty="0"/>
          </a:p>
          <a:p>
            <a:pPr marL="800100" lvl="1" indent="-342900">
              <a:buFont typeface="Wingdings" panose="05000000000000000000" pitchFamily="2" charset="2"/>
              <a:buChar char="v"/>
            </a:pPr>
            <a:r>
              <a:rPr lang="ro-RO" sz="2000" b="1" dirty="0"/>
              <a:t>Rolul Parlamentului European </a:t>
            </a:r>
            <a:r>
              <a:rPr lang="en-US" sz="2000" dirty="0"/>
              <a:t>(European Parliament, 2023. </a:t>
            </a:r>
            <a:r>
              <a:rPr lang="en-US" sz="2000" dirty="0">
                <a:hlinkClick r:id="rId3"/>
              </a:rPr>
              <a:t>The EU environmental policy framework for achieving the objectives of the Treaties</a:t>
            </a:r>
            <a:r>
              <a:rPr lang="en-US" sz="2000" dirty="0"/>
              <a:t>): </a:t>
            </a:r>
          </a:p>
          <a:p>
            <a:pPr marL="742950" lvl="1" indent="-285750">
              <a:buFont typeface="Arial" panose="020B0604020202020204" pitchFamily="34" charset="0"/>
              <a:buChar char="•"/>
            </a:pPr>
            <a:r>
              <a:rPr lang="en-US" sz="2000" dirty="0" err="1"/>
              <a:t>Examinarea</a:t>
            </a:r>
            <a:r>
              <a:rPr lang="en-US" sz="2000" dirty="0"/>
              <a:t> </a:t>
            </a:r>
            <a:r>
              <a:rPr lang="en-US" sz="2000" dirty="0" err="1"/>
              <a:t>și</a:t>
            </a:r>
            <a:r>
              <a:rPr lang="en-US" sz="2000" dirty="0"/>
              <a:t> </a:t>
            </a:r>
            <a:r>
              <a:rPr lang="en-US" sz="2000" dirty="0" err="1"/>
              <a:t>aprobarea</a:t>
            </a:r>
            <a:r>
              <a:rPr lang="en-US" sz="2000" dirty="0"/>
              <a:t> </a:t>
            </a:r>
            <a:r>
              <a:rPr lang="en-US" sz="2000" dirty="0" err="1"/>
              <a:t>legislativă</a:t>
            </a:r>
            <a:r>
              <a:rPr lang="en-US" sz="2000" dirty="0"/>
              <a:t>.</a:t>
            </a:r>
            <a:endParaRPr lang="ro-RO" sz="2000" dirty="0"/>
          </a:p>
          <a:p>
            <a:pPr marL="742950" lvl="1" indent="-285750">
              <a:buFont typeface="Arial" panose="020B0604020202020204" pitchFamily="34" charset="0"/>
              <a:buChar char="•"/>
            </a:pPr>
            <a:r>
              <a:rPr lang="en-US" sz="2000" dirty="0" err="1"/>
              <a:t>Supravegherea</a:t>
            </a:r>
            <a:r>
              <a:rPr lang="en-US" sz="2000" dirty="0"/>
              <a:t> </a:t>
            </a:r>
            <a:r>
              <a:rPr lang="en-US" sz="2000" dirty="0" err="1"/>
              <a:t>și</a:t>
            </a:r>
            <a:r>
              <a:rPr lang="en-US" sz="2000" dirty="0"/>
              <a:t> </a:t>
            </a:r>
            <a:r>
              <a:rPr lang="en-US" sz="2000" dirty="0" err="1"/>
              <a:t>monitorizarea</a:t>
            </a:r>
            <a:r>
              <a:rPr lang="en-US" sz="2000" dirty="0"/>
              <a:t> </a:t>
            </a:r>
            <a:r>
              <a:rPr lang="en-US" sz="2000" dirty="0" err="1"/>
              <a:t>punerii</a:t>
            </a:r>
            <a:r>
              <a:rPr lang="en-US" sz="2000" dirty="0"/>
              <a:t> </a:t>
            </a:r>
            <a:r>
              <a:rPr lang="en-US" sz="2000" dirty="0" err="1"/>
              <a:t>în</a:t>
            </a:r>
            <a:r>
              <a:rPr lang="en-US" sz="2000" dirty="0"/>
              <a:t> </a:t>
            </a:r>
            <a:r>
              <a:rPr lang="en-US" sz="2000" dirty="0" err="1"/>
              <a:t>aplicare</a:t>
            </a:r>
            <a:r>
              <a:rPr lang="en-US" sz="2000" dirty="0"/>
              <a:t>.</a:t>
            </a:r>
            <a:endParaRPr lang="ro-RO" sz="2000" dirty="0"/>
          </a:p>
          <a:p>
            <a:pPr marL="742950" lvl="1" indent="-285750">
              <a:buFont typeface="Arial" panose="020B0604020202020204" pitchFamily="34" charset="0"/>
              <a:buChar char="•"/>
            </a:pPr>
            <a:r>
              <a:rPr lang="en-US" sz="2000" dirty="0" err="1"/>
              <a:t>Stabilirea</a:t>
            </a:r>
            <a:r>
              <a:rPr lang="en-US" sz="2000" dirty="0"/>
              <a:t> </a:t>
            </a:r>
            <a:r>
              <a:rPr lang="en-US" sz="2000" dirty="0" err="1"/>
              <a:t>unor</a:t>
            </a:r>
            <a:r>
              <a:rPr lang="en-US" sz="2000" dirty="0"/>
              <a:t> </a:t>
            </a:r>
            <a:r>
              <a:rPr lang="en-US" sz="2000" dirty="0" err="1"/>
              <a:t>obiective</a:t>
            </a:r>
            <a:r>
              <a:rPr lang="en-US" sz="2000" dirty="0"/>
              <a:t> </a:t>
            </a:r>
            <a:r>
              <a:rPr lang="en-US" sz="2000" dirty="0" err="1"/>
              <a:t>și</a:t>
            </a:r>
            <a:r>
              <a:rPr lang="en-US" sz="2000" dirty="0"/>
              <a:t> </a:t>
            </a:r>
            <a:r>
              <a:rPr lang="en-US" sz="2000" dirty="0" err="1"/>
              <a:t>priorități</a:t>
            </a:r>
            <a:r>
              <a:rPr lang="en-US" sz="2000" dirty="0"/>
              <a:t> </a:t>
            </a:r>
            <a:r>
              <a:rPr lang="en-US" sz="2000" dirty="0" err="1"/>
              <a:t>ambițioase</a:t>
            </a:r>
            <a:r>
              <a:rPr lang="en-US" sz="2000" dirty="0"/>
              <a:t>.</a:t>
            </a:r>
          </a:p>
        </p:txBody>
      </p:sp>
    </p:spTree>
    <p:extLst>
      <p:ext uri="{BB962C8B-B14F-4D97-AF65-F5344CB8AC3E}">
        <p14:creationId xmlns:p14="http://schemas.microsoft.com/office/powerpoint/2010/main" val="4148004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121773" y="262181"/>
            <a:ext cx="4937760" cy="736282"/>
          </a:xfrm>
        </p:spPr>
        <p:txBody>
          <a:bodyPr>
            <a:normAutofit lnSpcReduction="10000"/>
          </a:bodyPr>
          <a:lstStyle/>
          <a:p>
            <a:r>
              <a:rPr lang="ro-RO" b="1" dirty="0"/>
              <a:t>Participanții</a:t>
            </a:r>
            <a:r>
              <a:rPr lang="it-IT" b="1" dirty="0"/>
              <a:t> din sectorul privat și societatea civilă</a:t>
            </a:r>
            <a:endParaRPr lang="tr-TR" b="1" dirty="0"/>
          </a:p>
        </p:txBody>
      </p:sp>
      <p:sp>
        <p:nvSpPr>
          <p:cNvPr id="4" name="Metin Yer Tutucusu 3"/>
          <p:cNvSpPr>
            <a:spLocks noGrp="1"/>
          </p:cNvSpPr>
          <p:nvPr>
            <p:ph type="body" idx="2"/>
          </p:nvPr>
        </p:nvSpPr>
        <p:spPr>
          <a:xfrm>
            <a:off x="1064623" y="1161749"/>
            <a:ext cx="4937760" cy="3378200"/>
          </a:xfrm>
        </p:spPr>
        <p:txBody>
          <a:bodyPr>
            <a:normAutofit fontScale="92500" lnSpcReduction="10000"/>
          </a:bodyPr>
          <a:lstStyle/>
          <a:p>
            <a:pPr>
              <a:buFont typeface="Wingdings" pitchFamily="2" charset="2"/>
              <a:buChar char="Ø"/>
            </a:pPr>
            <a:r>
              <a:rPr lang="en-US" dirty="0" err="1"/>
              <a:t>Creșterea</a:t>
            </a:r>
            <a:r>
              <a:rPr lang="en-US" dirty="0"/>
              <a:t> </a:t>
            </a:r>
            <a:r>
              <a:rPr lang="en-US" dirty="0" err="1"/>
              <a:t>influenței</a:t>
            </a:r>
            <a:r>
              <a:rPr lang="en-US" dirty="0"/>
              <a:t> UE a </a:t>
            </a:r>
            <a:r>
              <a:rPr lang="en-US" dirty="0" err="1"/>
              <a:t>dus</a:t>
            </a:r>
            <a:r>
              <a:rPr lang="en-US" dirty="0"/>
              <a:t> la o </a:t>
            </a:r>
            <a:r>
              <a:rPr lang="en-US" dirty="0" err="1"/>
              <a:t>intensificare</a:t>
            </a:r>
            <a:r>
              <a:rPr lang="en-US" dirty="0"/>
              <a:t> a </a:t>
            </a:r>
            <a:r>
              <a:rPr lang="en-US" dirty="0" err="1"/>
              <a:t>activităților</a:t>
            </a:r>
            <a:r>
              <a:rPr lang="en-US" dirty="0"/>
              <a:t> de lobby, </a:t>
            </a:r>
            <a:r>
              <a:rPr lang="en-US" dirty="0" err="1"/>
              <a:t>în</a:t>
            </a:r>
            <a:r>
              <a:rPr lang="en-US" dirty="0"/>
              <a:t> special </a:t>
            </a:r>
            <a:r>
              <a:rPr lang="en-US" dirty="0" err="1"/>
              <a:t>în</a:t>
            </a:r>
            <a:r>
              <a:rPr lang="en-US" dirty="0"/>
              <a:t> </a:t>
            </a:r>
            <a:r>
              <a:rPr lang="en-US" dirty="0" err="1"/>
              <a:t>ceea</a:t>
            </a:r>
            <a:r>
              <a:rPr lang="en-US" dirty="0"/>
              <a:t> </a:t>
            </a:r>
            <a:r>
              <a:rPr lang="en-US" dirty="0" err="1"/>
              <a:t>ce</a:t>
            </a:r>
            <a:r>
              <a:rPr lang="en-US" dirty="0"/>
              <a:t> </a:t>
            </a:r>
            <a:r>
              <a:rPr lang="en-US" dirty="0" err="1"/>
              <a:t>privește</a:t>
            </a:r>
            <a:r>
              <a:rPr lang="en-US" dirty="0"/>
              <a:t> </a:t>
            </a:r>
            <a:r>
              <a:rPr lang="en-US" dirty="0" err="1"/>
              <a:t>politica</a:t>
            </a:r>
            <a:r>
              <a:rPr lang="en-US" dirty="0"/>
              <a:t> de </a:t>
            </a:r>
            <a:r>
              <a:rPr lang="en-US" dirty="0" err="1"/>
              <a:t>mediu</a:t>
            </a:r>
            <a:r>
              <a:rPr lang="en-US" dirty="0"/>
              <a:t>. </a:t>
            </a:r>
            <a:endParaRPr lang="ro-RO" dirty="0"/>
          </a:p>
          <a:p>
            <a:pPr>
              <a:buFont typeface="Wingdings" pitchFamily="2" charset="2"/>
              <a:buChar char="Ø"/>
            </a:pPr>
            <a:r>
              <a:rPr lang="en-US" dirty="0" err="1"/>
              <a:t>Implicarea</a:t>
            </a:r>
            <a:r>
              <a:rPr lang="en-US" dirty="0"/>
              <a:t> </a:t>
            </a:r>
            <a:r>
              <a:rPr lang="en-US" dirty="0" err="1"/>
              <a:t>părților</a:t>
            </a:r>
            <a:r>
              <a:rPr lang="en-US" dirty="0"/>
              <a:t> </a:t>
            </a:r>
            <a:r>
              <a:rPr lang="en-US" dirty="0" err="1"/>
              <a:t>interesate</a:t>
            </a:r>
            <a:r>
              <a:rPr lang="en-US" dirty="0"/>
              <a:t> include:</a:t>
            </a:r>
            <a:endParaRPr lang="ro-RO" dirty="0"/>
          </a:p>
          <a:p>
            <a:pPr>
              <a:buFont typeface="Wingdings" panose="05000000000000000000" pitchFamily="2" charset="2"/>
              <a:buChar char="v"/>
            </a:pPr>
            <a:r>
              <a:rPr lang="en-US" dirty="0"/>
              <a:t>ONG-</a:t>
            </a:r>
            <a:r>
              <a:rPr lang="en-US" dirty="0" err="1"/>
              <a:t>uri</a:t>
            </a:r>
            <a:r>
              <a:rPr lang="en-US" dirty="0"/>
              <a:t> de </a:t>
            </a:r>
            <a:r>
              <a:rPr lang="en-US" dirty="0" err="1"/>
              <a:t>mediu</a:t>
            </a:r>
            <a:r>
              <a:rPr lang="en-US" dirty="0"/>
              <a:t> care </a:t>
            </a:r>
            <a:r>
              <a:rPr lang="en-US" dirty="0" err="1"/>
              <a:t>pledează</a:t>
            </a:r>
            <a:r>
              <a:rPr lang="en-US" dirty="0"/>
              <a:t> </a:t>
            </a:r>
            <a:r>
              <a:rPr lang="en-US" dirty="0" err="1"/>
              <a:t>pentru</a:t>
            </a:r>
            <a:r>
              <a:rPr lang="en-US" dirty="0"/>
              <a:t> </a:t>
            </a:r>
            <a:r>
              <a:rPr lang="en-US" dirty="0" err="1"/>
              <a:t>reglementări</a:t>
            </a:r>
            <a:r>
              <a:rPr lang="en-US" dirty="0"/>
              <a:t> </a:t>
            </a:r>
            <a:r>
              <a:rPr lang="en-US" dirty="0" err="1"/>
              <a:t>mai</a:t>
            </a:r>
            <a:r>
              <a:rPr lang="en-US" dirty="0"/>
              <a:t> </a:t>
            </a:r>
            <a:r>
              <a:rPr lang="en-US" dirty="0" err="1"/>
              <a:t>stricte</a:t>
            </a:r>
            <a:r>
              <a:rPr lang="en-US" dirty="0"/>
              <a:t>.</a:t>
            </a:r>
            <a:endParaRPr lang="ro-RO" dirty="0"/>
          </a:p>
          <a:p>
            <a:pPr>
              <a:buFont typeface="Wingdings" panose="05000000000000000000" pitchFamily="2" charset="2"/>
              <a:buChar char="v"/>
            </a:pPr>
            <a:r>
              <a:rPr lang="en-US" dirty="0" err="1"/>
              <a:t>Grupuri</a:t>
            </a:r>
            <a:r>
              <a:rPr lang="en-US" dirty="0"/>
              <a:t> de </a:t>
            </a:r>
            <a:r>
              <a:rPr lang="en-US" dirty="0" err="1"/>
              <a:t>afaceri</a:t>
            </a:r>
            <a:r>
              <a:rPr lang="en-US" dirty="0"/>
              <a:t> care </a:t>
            </a:r>
            <a:r>
              <a:rPr lang="en-US" dirty="0" err="1"/>
              <a:t>caută</a:t>
            </a:r>
            <a:r>
              <a:rPr lang="en-US" dirty="0"/>
              <a:t> </a:t>
            </a:r>
            <a:r>
              <a:rPr lang="en-US" dirty="0" err="1"/>
              <a:t>să</a:t>
            </a:r>
            <a:r>
              <a:rPr lang="en-US" dirty="0"/>
              <a:t> </a:t>
            </a:r>
            <a:r>
              <a:rPr lang="en-US" dirty="0" err="1"/>
              <a:t>minimizeze</a:t>
            </a:r>
            <a:r>
              <a:rPr lang="en-US" dirty="0"/>
              <a:t> </a:t>
            </a:r>
            <a:r>
              <a:rPr lang="en-US" dirty="0" err="1"/>
              <a:t>reglementările</a:t>
            </a:r>
            <a:r>
              <a:rPr lang="en-US" dirty="0"/>
              <a:t>.</a:t>
            </a:r>
            <a:endParaRPr lang="ro-RO" dirty="0"/>
          </a:p>
          <a:p>
            <a:pPr>
              <a:buFont typeface="Wingdings" panose="05000000000000000000" pitchFamily="2" charset="2"/>
              <a:buChar char="v"/>
            </a:pPr>
            <a:r>
              <a:rPr lang="en-US" dirty="0" err="1"/>
              <a:t>Participarea</a:t>
            </a:r>
            <a:r>
              <a:rPr lang="en-US" dirty="0"/>
              <a:t> </a:t>
            </a:r>
            <a:r>
              <a:rPr lang="en-US" dirty="0" err="1"/>
              <a:t>cetățenilor</a:t>
            </a:r>
            <a:r>
              <a:rPr lang="en-US" dirty="0"/>
              <a:t> </a:t>
            </a:r>
            <a:r>
              <a:rPr lang="en-US" dirty="0" err="1"/>
              <a:t>prin</a:t>
            </a:r>
            <a:r>
              <a:rPr lang="en-US" dirty="0"/>
              <a:t> </a:t>
            </a:r>
            <a:r>
              <a:rPr lang="en-US" dirty="0" err="1"/>
              <a:t>petiții</a:t>
            </a:r>
            <a:r>
              <a:rPr lang="en-US" dirty="0"/>
              <a:t> </a:t>
            </a:r>
            <a:r>
              <a:rPr lang="en-US" dirty="0" err="1"/>
              <a:t>și</a:t>
            </a:r>
            <a:r>
              <a:rPr lang="en-US" dirty="0"/>
              <a:t> </a:t>
            </a:r>
            <a:r>
              <a:rPr lang="en-US" dirty="0" err="1"/>
              <a:t>inițiative</a:t>
            </a:r>
            <a:r>
              <a:rPr lang="en-US" dirty="0"/>
              <a:t>.</a:t>
            </a:r>
          </a:p>
        </p:txBody>
      </p:sp>
      <p:sp>
        <p:nvSpPr>
          <p:cNvPr id="5" name="Metin Yer Tutucusu 4"/>
          <p:cNvSpPr>
            <a:spLocks noGrp="1"/>
          </p:cNvSpPr>
          <p:nvPr>
            <p:ph type="body" idx="3"/>
          </p:nvPr>
        </p:nvSpPr>
        <p:spPr>
          <a:xfrm>
            <a:off x="6242413" y="160338"/>
            <a:ext cx="4937760" cy="736282"/>
          </a:xfrm>
        </p:spPr>
        <p:txBody>
          <a:bodyPr>
            <a:normAutofit lnSpcReduction="10000"/>
          </a:bodyPr>
          <a:lstStyle/>
          <a:p>
            <a:r>
              <a:rPr lang="ro-RO" b="1" dirty="0"/>
              <a:t>Concluzie</a:t>
            </a:r>
            <a:r>
              <a:rPr lang="tr-TR" b="1" dirty="0"/>
              <a:t>: O abordare multifațetată</a:t>
            </a:r>
          </a:p>
        </p:txBody>
      </p:sp>
      <p:sp>
        <p:nvSpPr>
          <p:cNvPr id="6" name="Metin Yer Tutucusu 5"/>
          <p:cNvSpPr>
            <a:spLocks noGrp="1"/>
          </p:cNvSpPr>
          <p:nvPr>
            <p:ph type="body" idx="4"/>
          </p:nvPr>
        </p:nvSpPr>
        <p:spPr>
          <a:xfrm>
            <a:off x="6242413" y="1202570"/>
            <a:ext cx="4937760" cy="3378200"/>
          </a:xfrm>
        </p:spPr>
        <p:txBody>
          <a:bodyPr>
            <a:normAutofit/>
          </a:bodyPr>
          <a:lstStyle/>
          <a:p>
            <a:pPr>
              <a:buFont typeface="Wingdings" pitchFamily="2" charset="2"/>
              <a:buChar char="Ø"/>
            </a:pPr>
            <a:r>
              <a:rPr lang="en-US" dirty="0" err="1"/>
              <a:t>Politica</a:t>
            </a:r>
            <a:r>
              <a:rPr lang="en-US" dirty="0"/>
              <a:t> de </a:t>
            </a:r>
            <a:r>
              <a:rPr lang="en-US" dirty="0" err="1"/>
              <a:t>mediu</a:t>
            </a:r>
            <a:r>
              <a:rPr lang="en-US" dirty="0"/>
              <a:t> a UE </a:t>
            </a:r>
            <a:r>
              <a:rPr lang="en-US" dirty="0" err="1"/>
              <a:t>este</a:t>
            </a:r>
            <a:r>
              <a:rPr lang="en-US" dirty="0"/>
              <a:t> un </a:t>
            </a:r>
            <a:r>
              <a:rPr lang="en-US" dirty="0" err="1"/>
              <a:t>sistem</a:t>
            </a:r>
            <a:r>
              <a:rPr lang="en-US" dirty="0"/>
              <a:t> </a:t>
            </a:r>
            <a:r>
              <a:rPr lang="en-US" dirty="0" err="1"/>
              <a:t>dinamic</a:t>
            </a:r>
            <a:r>
              <a:rPr lang="en-US" dirty="0"/>
              <a:t>, cu o </a:t>
            </a:r>
            <a:r>
              <a:rPr lang="en-US" dirty="0" err="1"/>
              <a:t>interacțiune</a:t>
            </a:r>
            <a:r>
              <a:rPr lang="en-US" dirty="0"/>
              <a:t> </a:t>
            </a:r>
            <a:r>
              <a:rPr lang="en-US" dirty="0" err="1"/>
              <a:t>complexă</a:t>
            </a:r>
            <a:r>
              <a:rPr lang="en-US" dirty="0"/>
              <a:t> a </a:t>
            </a:r>
            <a:r>
              <a:rPr lang="en-US" dirty="0" err="1"/>
              <a:t>actorilor</a:t>
            </a:r>
            <a:r>
              <a:rPr lang="en-US" dirty="0"/>
              <a:t>. </a:t>
            </a:r>
            <a:endParaRPr lang="ro-RO" dirty="0"/>
          </a:p>
          <a:p>
            <a:pPr>
              <a:buFont typeface="Wingdings" pitchFamily="2" charset="2"/>
              <a:buChar char="Ø"/>
            </a:pPr>
            <a:r>
              <a:rPr lang="en-US" dirty="0" err="1"/>
              <a:t>Instituțiile</a:t>
            </a:r>
            <a:r>
              <a:rPr lang="en-US" dirty="0"/>
              <a:t> </a:t>
            </a:r>
            <a:r>
              <a:rPr lang="en-US" dirty="0" err="1"/>
              <a:t>formale</a:t>
            </a:r>
            <a:r>
              <a:rPr lang="en-US" dirty="0"/>
              <a:t> </a:t>
            </a:r>
            <a:r>
              <a:rPr lang="en-US" dirty="0" err="1"/>
              <a:t>interacționează</a:t>
            </a:r>
            <a:r>
              <a:rPr lang="en-US" dirty="0"/>
              <a:t> cu diverse </a:t>
            </a:r>
            <a:r>
              <a:rPr lang="en-US" dirty="0" err="1"/>
              <a:t>părți</a:t>
            </a:r>
            <a:r>
              <a:rPr lang="en-US" dirty="0"/>
              <a:t> </a:t>
            </a:r>
            <a:r>
              <a:rPr lang="en-US" dirty="0" err="1"/>
              <a:t>interesate</a:t>
            </a:r>
            <a:r>
              <a:rPr lang="en-US" dirty="0"/>
              <a:t> </a:t>
            </a:r>
            <a:r>
              <a:rPr lang="en-US" dirty="0" err="1"/>
              <a:t>pentru</a:t>
            </a:r>
            <a:r>
              <a:rPr lang="en-US" dirty="0"/>
              <a:t> a </a:t>
            </a:r>
            <a:r>
              <a:rPr lang="en-US" dirty="0" err="1"/>
              <a:t>determina</a:t>
            </a:r>
            <a:r>
              <a:rPr lang="en-US" dirty="0"/>
              <a:t> </a:t>
            </a:r>
            <a:r>
              <a:rPr lang="en-US" dirty="0" err="1"/>
              <a:t>rezultatele</a:t>
            </a:r>
            <a:r>
              <a:rPr lang="en-US" dirty="0"/>
              <a:t> </a:t>
            </a:r>
            <a:r>
              <a:rPr lang="en-US" dirty="0" err="1"/>
              <a:t>politicii</a:t>
            </a:r>
            <a:r>
              <a:rPr lang="en-US" dirty="0"/>
              <a:t>. </a:t>
            </a:r>
            <a:endParaRPr lang="ro-RO" dirty="0"/>
          </a:p>
          <a:p>
            <a:pPr>
              <a:buFont typeface="Wingdings" pitchFamily="2" charset="2"/>
              <a:buChar char="Ø"/>
            </a:pPr>
            <a:r>
              <a:rPr lang="en-US" dirty="0" err="1"/>
              <a:t>Această</a:t>
            </a:r>
            <a:r>
              <a:rPr lang="en-US" dirty="0"/>
              <a:t> </a:t>
            </a:r>
            <a:r>
              <a:rPr lang="en-US" dirty="0" err="1"/>
              <a:t>abordare</a:t>
            </a:r>
            <a:r>
              <a:rPr lang="en-US" dirty="0"/>
              <a:t> cu </a:t>
            </a:r>
            <a:r>
              <a:rPr lang="en-US" dirty="0" err="1"/>
              <a:t>mai</a:t>
            </a:r>
            <a:r>
              <a:rPr lang="en-US" dirty="0"/>
              <a:t> </a:t>
            </a:r>
            <a:r>
              <a:rPr lang="en-US" dirty="0" err="1"/>
              <a:t>mulți</a:t>
            </a:r>
            <a:r>
              <a:rPr lang="en-US" dirty="0"/>
              <a:t> </a:t>
            </a:r>
            <a:r>
              <a:rPr lang="ro-RO" dirty="0"/>
              <a:t>participanți</a:t>
            </a:r>
            <a:r>
              <a:rPr lang="en-US" dirty="0"/>
              <a:t> </a:t>
            </a:r>
            <a:r>
              <a:rPr lang="en-US" dirty="0" err="1"/>
              <a:t>asigură</a:t>
            </a:r>
            <a:r>
              <a:rPr lang="en-US" dirty="0"/>
              <a:t> o </a:t>
            </a:r>
            <a:r>
              <a:rPr lang="en-US" dirty="0" err="1"/>
              <a:t>abordare</a:t>
            </a:r>
            <a:r>
              <a:rPr lang="en-US" dirty="0"/>
              <a:t> </a:t>
            </a:r>
            <a:r>
              <a:rPr lang="en-US" dirty="0" err="1"/>
              <a:t>multifațetată</a:t>
            </a:r>
            <a:r>
              <a:rPr lang="en-US" dirty="0"/>
              <a:t> </a:t>
            </a:r>
            <a:r>
              <a:rPr lang="en-US" dirty="0" err="1"/>
              <a:t>și</a:t>
            </a:r>
            <a:r>
              <a:rPr lang="en-US" dirty="0"/>
              <a:t> </a:t>
            </a:r>
            <a:r>
              <a:rPr lang="en-US" dirty="0" err="1"/>
              <a:t>în</a:t>
            </a:r>
            <a:r>
              <a:rPr lang="en-US" dirty="0"/>
              <a:t> </a:t>
            </a:r>
            <a:r>
              <a:rPr lang="en-US" dirty="0" err="1"/>
              <a:t>evoluție</a:t>
            </a:r>
            <a:r>
              <a:rPr lang="en-US" dirty="0"/>
              <a:t> a </a:t>
            </a:r>
            <a:r>
              <a:rPr lang="en-US" dirty="0" err="1"/>
              <a:t>guvernanței</a:t>
            </a:r>
            <a:r>
              <a:rPr lang="en-US" dirty="0"/>
              <a:t> de </a:t>
            </a:r>
            <a:r>
              <a:rPr lang="en-US" dirty="0" err="1"/>
              <a:t>mediu</a:t>
            </a:r>
            <a:r>
              <a:rPr lang="en-US" dirty="0"/>
              <a:t>.</a:t>
            </a:r>
          </a:p>
        </p:txBody>
      </p:sp>
      <p:sp>
        <p:nvSpPr>
          <p:cNvPr id="7" name="AutoShape 2" descr="https://lh3.googleusercontent.com/gg/ANIJZFHnFi_0Yxok9YaBBUBJIXgHdAOo5Kld4LQZLeUM2Xrv2Jq3mA3n6p4kZAkwoZNhNibUzYQTNY_VE5WXBA23jFX47HWr_Wmd7wZbKSMWkp1_VJdbQYSWANU3WMhucC2UynWm3uMbVbofmjcJpzcQxQx3R-I8jJPjALWllR316KRiZ_BVGbpyzgYY6qh4UXhQUqEos0QQ0IrRFkXR9YeGnSAECkTU55Mu2aybTb_c2hOYGZbsk8KBRtaET1jyRLjkXp_AdqiOf4pRgJxPjYd5-Kl1lTDcPMRi8by8YL9l8v1V2rxJp2ttPjG42m6uhdg6GnbVsb7l7jt43PBa77G9tn6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 name="Dikdörtgen 1"/>
          <p:cNvSpPr/>
          <p:nvPr/>
        </p:nvSpPr>
        <p:spPr>
          <a:xfrm>
            <a:off x="460375" y="4455575"/>
            <a:ext cx="10987913" cy="1938992"/>
          </a:xfrm>
          <a:prstGeom prst="rect">
            <a:avLst/>
          </a:prstGeom>
        </p:spPr>
        <p:txBody>
          <a:bodyPr wrap="square">
            <a:spAutoFit/>
          </a:bodyPr>
          <a:lstStyle/>
          <a:p>
            <a:pPr algn="just"/>
            <a:r>
              <a:rPr lang="en-US" sz="2000" dirty="0" err="1"/>
              <a:t>Uniunea</a:t>
            </a:r>
            <a:r>
              <a:rPr lang="en-US" sz="2000" dirty="0"/>
              <a:t> </a:t>
            </a:r>
            <a:r>
              <a:rPr lang="en-US" sz="2000" dirty="0" err="1"/>
              <a:t>Europeană</a:t>
            </a:r>
            <a:r>
              <a:rPr lang="en-US" sz="2000" dirty="0"/>
              <a:t> (UE) a </a:t>
            </a:r>
            <a:r>
              <a:rPr lang="en-US" sz="2000" dirty="0" err="1"/>
              <a:t>devenit</a:t>
            </a:r>
            <a:r>
              <a:rPr lang="en-US" sz="2000" dirty="0"/>
              <a:t> un actor principal </a:t>
            </a:r>
            <a:r>
              <a:rPr lang="en-US" sz="2000" dirty="0" err="1"/>
              <a:t>în</a:t>
            </a:r>
            <a:r>
              <a:rPr lang="en-US" sz="2000" dirty="0"/>
              <a:t> </a:t>
            </a:r>
            <a:r>
              <a:rPr lang="en-US" sz="2000" dirty="0" err="1"/>
              <a:t>guvernanța</a:t>
            </a:r>
            <a:r>
              <a:rPr lang="en-US" sz="2000" dirty="0"/>
              <a:t> </a:t>
            </a:r>
            <a:r>
              <a:rPr lang="en-US" sz="2000" dirty="0" err="1"/>
              <a:t>globală</a:t>
            </a:r>
            <a:r>
              <a:rPr lang="en-US" sz="2000" dirty="0"/>
              <a:t> a </a:t>
            </a:r>
            <a:r>
              <a:rPr lang="en-US" sz="2000" dirty="0" err="1"/>
              <a:t>mediului</a:t>
            </a:r>
            <a:r>
              <a:rPr lang="en-US" sz="2000" dirty="0"/>
              <a:t>. </a:t>
            </a:r>
            <a:r>
              <a:rPr lang="en-US" sz="2000" dirty="0" err="1"/>
              <a:t>Această</a:t>
            </a:r>
            <a:r>
              <a:rPr lang="en-US" sz="2000" dirty="0"/>
              <a:t> </a:t>
            </a:r>
            <a:r>
              <a:rPr lang="en-US" sz="2000" dirty="0" err="1"/>
              <a:t>prezentare</a:t>
            </a:r>
            <a:r>
              <a:rPr lang="en-US" sz="2000" dirty="0"/>
              <a:t> </a:t>
            </a:r>
            <a:r>
              <a:rPr lang="en-US" sz="2000" dirty="0" err="1"/>
              <a:t>explorează</a:t>
            </a:r>
            <a:r>
              <a:rPr lang="en-US" sz="2000" dirty="0"/>
              <a:t> </a:t>
            </a:r>
            <a:r>
              <a:rPr lang="en-US" sz="2000" dirty="0" err="1"/>
              <a:t>cadrele</a:t>
            </a:r>
            <a:r>
              <a:rPr lang="en-US" sz="2000" dirty="0"/>
              <a:t> </a:t>
            </a:r>
            <a:r>
              <a:rPr lang="en-US" sz="2000" dirty="0" err="1"/>
              <a:t>teoretice</a:t>
            </a:r>
            <a:r>
              <a:rPr lang="en-US" sz="2000" dirty="0"/>
              <a:t> </a:t>
            </a:r>
            <a:r>
              <a:rPr lang="en-US" sz="2000" dirty="0" err="1"/>
              <a:t>utilizate</a:t>
            </a:r>
            <a:r>
              <a:rPr lang="en-US" sz="2000" dirty="0"/>
              <a:t> </a:t>
            </a:r>
            <a:r>
              <a:rPr lang="en-US" sz="2000" dirty="0" err="1"/>
              <a:t>pentru</a:t>
            </a:r>
            <a:r>
              <a:rPr lang="en-US" sz="2000" dirty="0"/>
              <a:t> a </a:t>
            </a:r>
            <a:r>
              <a:rPr lang="en-US" sz="2000" dirty="0" err="1"/>
              <a:t>înțelege</a:t>
            </a:r>
            <a:r>
              <a:rPr lang="en-US" sz="2000" dirty="0"/>
              <a:t> </a:t>
            </a:r>
            <a:r>
              <a:rPr lang="en-US" sz="2000" dirty="0" err="1"/>
              <a:t>politica</a:t>
            </a:r>
            <a:r>
              <a:rPr lang="en-US" sz="2000" dirty="0"/>
              <a:t> de </a:t>
            </a:r>
            <a:r>
              <a:rPr lang="en-US" sz="2000" dirty="0" err="1"/>
              <a:t>mediu</a:t>
            </a:r>
            <a:r>
              <a:rPr lang="en-US" sz="2000" dirty="0"/>
              <a:t> a UE, </a:t>
            </a:r>
            <a:r>
              <a:rPr lang="en-US" sz="2000" dirty="0" err="1"/>
              <a:t>temeiul</a:t>
            </a:r>
            <a:r>
              <a:rPr lang="en-US" sz="2000" dirty="0"/>
              <a:t> juridic </a:t>
            </a:r>
            <a:r>
              <a:rPr lang="en-US" sz="2000" dirty="0" err="1"/>
              <a:t>în</a:t>
            </a:r>
            <a:r>
              <a:rPr lang="en-US" sz="2000" dirty="0"/>
              <a:t> </a:t>
            </a:r>
            <a:r>
              <a:rPr lang="en-US" sz="2000" dirty="0" err="1"/>
              <a:t>expansiune</a:t>
            </a:r>
            <a:r>
              <a:rPr lang="en-US" sz="2000" dirty="0"/>
              <a:t> al </a:t>
            </a:r>
            <a:r>
              <a:rPr lang="en-US" sz="2000" dirty="0" err="1"/>
              <a:t>acestei</a:t>
            </a:r>
            <a:r>
              <a:rPr lang="en-US" sz="2000" dirty="0"/>
              <a:t> </a:t>
            </a:r>
            <a:r>
              <a:rPr lang="en-US" sz="2000" dirty="0" err="1"/>
              <a:t>politici</a:t>
            </a:r>
            <a:r>
              <a:rPr lang="en-US" sz="2000" dirty="0"/>
              <a:t> </a:t>
            </a:r>
            <a:r>
              <a:rPr lang="en-US" sz="2000" dirty="0" err="1"/>
              <a:t>și</a:t>
            </a:r>
            <a:r>
              <a:rPr lang="en-US" sz="2000" dirty="0"/>
              <a:t> </a:t>
            </a:r>
            <a:r>
              <a:rPr lang="en-US" sz="2000" dirty="0" err="1"/>
              <a:t>actorii-cheie</a:t>
            </a:r>
            <a:r>
              <a:rPr lang="en-US" sz="2000" dirty="0"/>
              <a:t> </a:t>
            </a:r>
            <a:r>
              <a:rPr lang="en-US" sz="2000" dirty="0" err="1"/>
              <a:t>implicați</a:t>
            </a:r>
            <a:r>
              <a:rPr lang="en-US" sz="2000" dirty="0"/>
              <a:t> </a:t>
            </a:r>
            <a:r>
              <a:rPr lang="en-US" sz="2000" dirty="0" err="1"/>
              <a:t>în</a:t>
            </a:r>
            <a:r>
              <a:rPr lang="en-US" sz="2000" dirty="0"/>
              <a:t> </a:t>
            </a:r>
            <a:r>
              <a:rPr lang="en-US" sz="2000" dirty="0" err="1"/>
              <a:t>dezvoltarea</a:t>
            </a:r>
            <a:r>
              <a:rPr lang="en-US" sz="2000" dirty="0"/>
              <a:t> </a:t>
            </a:r>
            <a:r>
              <a:rPr lang="en-US" sz="2000" dirty="0" err="1"/>
              <a:t>și</a:t>
            </a:r>
            <a:r>
              <a:rPr lang="en-US" sz="2000" dirty="0"/>
              <a:t> </a:t>
            </a:r>
            <a:r>
              <a:rPr lang="en-US" sz="2000" dirty="0" err="1"/>
              <a:t>punerea</a:t>
            </a:r>
            <a:r>
              <a:rPr lang="en-US" sz="2000" dirty="0"/>
              <a:t> </a:t>
            </a:r>
            <a:r>
              <a:rPr lang="en-US" sz="2000" dirty="0" err="1"/>
              <a:t>în</a:t>
            </a:r>
            <a:r>
              <a:rPr lang="en-US" sz="2000" dirty="0"/>
              <a:t> </a:t>
            </a:r>
            <a:r>
              <a:rPr lang="en-US" sz="2000" dirty="0" err="1"/>
              <a:t>aplicare</a:t>
            </a:r>
            <a:r>
              <a:rPr lang="en-US" sz="2000" dirty="0"/>
              <a:t> a </a:t>
            </a:r>
            <a:r>
              <a:rPr lang="en-US" sz="2000" dirty="0" err="1"/>
              <a:t>acesteia</a:t>
            </a:r>
            <a:r>
              <a:rPr lang="en-US" sz="2000" dirty="0"/>
              <a:t>. </a:t>
            </a:r>
            <a:r>
              <a:rPr lang="en-US" sz="2000" dirty="0" err="1"/>
              <a:t>Vom</a:t>
            </a:r>
            <a:r>
              <a:rPr lang="en-US" sz="2000" dirty="0"/>
              <a:t> </a:t>
            </a:r>
            <a:r>
              <a:rPr lang="en-US" sz="2000" dirty="0" err="1"/>
              <a:t>începe</a:t>
            </a:r>
            <a:r>
              <a:rPr lang="en-US" sz="2000" dirty="0"/>
              <a:t> </a:t>
            </a:r>
            <a:r>
              <a:rPr lang="en-US" sz="2000" dirty="0" err="1"/>
              <a:t>prin</a:t>
            </a:r>
            <a:r>
              <a:rPr lang="en-US" sz="2000" dirty="0"/>
              <a:t> a </a:t>
            </a:r>
            <a:r>
              <a:rPr lang="en-US" sz="2000" dirty="0" err="1"/>
              <a:t>examina</a:t>
            </a:r>
            <a:r>
              <a:rPr lang="en-US" sz="2000" dirty="0"/>
              <a:t> </a:t>
            </a:r>
            <a:r>
              <a:rPr lang="en-US" sz="2000" dirty="0" err="1"/>
              <a:t>diferitele</a:t>
            </a:r>
            <a:r>
              <a:rPr lang="en-US" sz="2000" dirty="0"/>
              <a:t> perspective </a:t>
            </a:r>
            <a:r>
              <a:rPr lang="en-US" sz="2000" dirty="0" err="1"/>
              <a:t>teoretice</a:t>
            </a:r>
            <a:r>
              <a:rPr lang="en-US" sz="2000" dirty="0"/>
              <a:t> pe care </a:t>
            </a:r>
            <a:r>
              <a:rPr lang="en-US" sz="2000" dirty="0" err="1"/>
              <a:t>cercetătorii</a:t>
            </a:r>
            <a:r>
              <a:rPr lang="en-US" sz="2000" dirty="0"/>
              <a:t> le </a:t>
            </a:r>
            <a:r>
              <a:rPr lang="en-US" sz="2000" dirty="0" err="1"/>
              <a:t>folosesc</a:t>
            </a:r>
            <a:r>
              <a:rPr lang="en-US" sz="2000" dirty="0"/>
              <a:t> </a:t>
            </a:r>
            <a:r>
              <a:rPr lang="en-US" sz="2000" dirty="0" err="1"/>
              <a:t>pentru</a:t>
            </a:r>
            <a:r>
              <a:rPr lang="en-US" sz="2000" dirty="0"/>
              <a:t> a </a:t>
            </a:r>
            <a:r>
              <a:rPr lang="en-US" sz="2000" dirty="0" err="1"/>
              <a:t>analiza</a:t>
            </a:r>
            <a:r>
              <a:rPr lang="en-US" sz="2000" dirty="0"/>
              <a:t> </a:t>
            </a:r>
            <a:r>
              <a:rPr lang="en-US" sz="2000" dirty="0" err="1"/>
              <a:t>politica</a:t>
            </a:r>
            <a:r>
              <a:rPr lang="en-US" sz="2000" dirty="0"/>
              <a:t> de </a:t>
            </a:r>
            <a:r>
              <a:rPr lang="en-US" sz="2000" dirty="0" err="1"/>
              <a:t>mediu</a:t>
            </a:r>
            <a:r>
              <a:rPr lang="en-US" sz="2000" dirty="0"/>
              <a:t> a UE.</a:t>
            </a:r>
            <a:endParaRPr lang="ro-RO" sz="2000" dirty="0"/>
          </a:p>
          <a:p>
            <a:pPr algn="just"/>
            <a:endParaRPr lang="tr-TR" sz="2000" dirty="0"/>
          </a:p>
        </p:txBody>
      </p:sp>
    </p:spTree>
    <p:extLst>
      <p:ext uri="{BB962C8B-B14F-4D97-AF65-F5344CB8AC3E}">
        <p14:creationId xmlns:p14="http://schemas.microsoft.com/office/powerpoint/2010/main" val="3964902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00425"/>
            <a:ext cx="10058400" cy="462553"/>
          </a:xfrm>
        </p:spPr>
        <p:txBody>
          <a:bodyPr>
            <a:normAutofit/>
          </a:bodyPr>
          <a:lstStyle/>
          <a:p>
            <a:pPr algn="ctr"/>
            <a:r>
              <a:rPr lang="en-US" sz="2000" dirty="0"/>
              <a:t>ELABORAREA ȘI PUNEREA ÎN APLICARE A POLITICII DE MEDIU</a:t>
            </a:r>
            <a:endParaRPr lang="tr-TR" sz="2000" dirty="0"/>
          </a:p>
        </p:txBody>
      </p:sp>
      <p:sp>
        <p:nvSpPr>
          <p:cNvPr id="3" name="Metin Yer Tutucusu 2"/>
          <p:cNvSpPr>
            <a:spLocks noGrp="1"/>
          </p:cNvSpPr>
          <p:nvPr>
            <p:ph type="body" idx="1"/>
          </p:nvPr>
        </p:nvSpPr>
        <p:spPr>
          <a:xfrm>
            <a:off x="798576" y="773527"/>
            <a:ext cx="4937760" cy="462554"/>
          </a:xfrm>
        </p:spPr>
        <p:txBody>
          <a:bodyPr>
            <a:normAutofit fontScale="92500" lnSpcReduction="20000"/>
          </a:bodyPr>
          <a:lstStyle/>
          <a:p>
            <a:r>
              <a:rPr lang="ro-RO" b="1" dirty="0"/>
              <a:t>Realizarea politicii de mediu a UE</a:t>
            </a:r>
            <a:endParaRPr lang="tr-TR" b="1" dirty="0"/>
          </a:p>
        </p:txBody>
      </p:sp>
      <p:sp>
        <p:nvSpPr>
          <p:cNvPr id="4" name="Metin Yer Tutucusu 3"/>
          <p:cNvSpPr>
            <a:spLocks noGrp="1"/>
          </p:cNvSpPr>
          <p:nvPr>
            <p:ph type="body" idx="2"/>
          </p:nvPr>
        </p:nvSpPr>
        <p:spPr>
          <a:xfrm>
            <a:off x="701040" y="1255328"/>
            <a:ext cx="4937760" cy="3378200"/>
          </a:xfrm>
        </p:spPr>
        <p:txBody>
          <a:bodyPr>
            <a:normAutofit fontScale="92500"/>
          </a:bodyPr>
          <a:lstStyle/>
          <a:p>
            <a:pPr>
              <a:buFont typeface="Wingdings" pitchFamily="2" charset="2"/>
              <a:buChar char="Ø"/>
            </a:pPr>
            <a:r>
              <a:rPr lang="en-US" dirty="0" err="1"/>
              <a:t>Proces</a:t>
            </a:r>
            <a:r>
              <a:rPr lang="en-US" dirty="0"/>
              <a:t> complex, cu </a:t>
            </a:r>
            <a:r>
              <a:rPr lang="en-US" dirty="0" err="1"/>
              <a:t>actori</a:t>
            </a:r>
            <a:r>
              <a:rPr lang="en-US" dirty="0"/>
              <a:t> </a:t>
            </a:r>
            <a:r>
              <a:rPr lang="en-US" dirty="0" err="1"/>
              <a:t>și</a:t>
            </a:r>
            <a:r>
              <a:rPr lang="en-US" dirty="0"/>
              <a:t> </a:t>
            </a:r>
            <a:r>
              <a:rPr lang="en-US" dirty="0" err="1"/>
              <a:t>interese</a:t>
            </a:r>
            <a:r>
              <a:rPr lang="en-US" dirty="0"/>
              <a:t> diverse.</a:t>
            </a:r>
            <a:endParaRPr lang="ro-RO" dirty="0"/>
          </a:p>
          <a:p>
            <a:pPr>
              <a:buFont typeface="Wingdings" pitchFamily="2" charset="2"/>
              <a:buChar char="Ø"/>
            </a:pPr>
            <a:r>
              <a:rPr lang="en-US" dirty="0" err="1"/>
              <a:t>Comisia</a:t>
            </a:r>
            <a:r>
              <a:rPr lang="en-US" dirty="0"/>
              <a:t> </a:t>
            </a:r>
            <a:r>
              <a:rPr lang="en-US" dirty="0" err="1"/>
              <a:t>propune</a:t>
            </a:r>
            <a:r>
              <a:rPr lang="en-US" dirty="0"/>
              <a:t> </a:t>
            </a:r>
            <a:r>
              <a:rPr lang="en-US" dirty="0" err="1"/>
              <a:t>legislația</a:t>
            </a:r>
            <a:r>
              <a:rPr lang="en-US" dirty="0"/>
              <a:t> </a:t>
            </a:r>
            <a:r>
              <a:rPr lang="en-US" dirty="0" err="1"/>
              <a:t>după</a:t>
            </a:r>
            <a:r>
              <a:rPr lang="en-US" dirty="0"/>
              <a:t> </a:t>
            </a:r>
            <a:r>
              <a:rPr lang="en-US" dirty="0" err="1"/>
              <a:t>consultări</a:t>
            </a:r>
            <a:r>
              <a:rPr lang="en-US" dirty="0"/>
              <a:t> cu </a:t>
            </a:r>
            <a:r>
              <a:rPr lang="en-US" dirty="0" err="1"/>
              <a:t>statele</a:t>
            </a:r>
            <a:r>
              <a:rPr lang="en-US" dirty="0"/>
              <a:t> </a:t>
            </a:r>
            <a:r>
              <a:rPr lang="en-US" dirty="0" err="1"/>
              <a:t>membre</a:t>
            </a:r>
            <a:r>
              <a:rPr lang="en-US" dirty="0"/>
              <a:t>, </a:t>
            </a:r>
            <a:r>
              <a:rPr lang="en-US" dirty="0" err="1"/>
              <a:t>Parlamentul</a:t>
            </a:r>
            <a:r>
              <a:rPr lang="en-US" dirty="0"/>
              <a:t> </a:t>
            </a:r>
            <a:r>
              <a:rPr lang="en-US" dirty="0" err="1"/>
              <a:t>și</a:t>
            </a:r>
            <a:r>
              <a:rPr lang="en-US" dirty="0"/>
              <a:t> </a:t>
            </a:r>
            <a:r>
              <a:rPr lang="en-US" dirty="0" err="1"/>
              <a:t>cetățenii</a:t>
            </a:r>
            <a:r>
              <a:rPr lang="en-US" dirty="0"/>
              <a:t>. </a:t>
            </a:r>
            <a:endParaRPr lang="ro-RO" dirty="0"/>
          </a:p>
          <a:p>
            <a:pPr>
              <a:buFont typeface="Wingdings" pitchFamily="2" charset="2"/>
              <a:buChar char="Ø"/>
            </a:pPr>
            <a:r>
              <a:rPr lang="en-US" dirty="0"/>
              <a:t>Lobby </a:t>
            </a:r>
            <a:r>
              <a:rPr lang="en-US" dirty="0" err="1"/>
              <a:t>extins</a:t>
            </a:r>
            <a:r>
              <a:rPr lang="en-US" dirty="0"/>
              <a:t> din </a:t>
            </a:r>
            <a:r>
              <a:rPr lang="en-US" dirty="0" err="1"/>
              <a:t>partea</a:t>
            </a:r>
            <a:r>
              <a:rPr lang="en-US" dirty="0"/>
              <a:t> </a:t>
            </a:r>
            <a:r>
              <a:rPr lang="en-US" dirty="0" err="1"/>
              <a:t>statelor</a:t>
            </a:r>
            <a:r>
              <a:rPr lang="en-US" dirty="0"/>
              <a:t> </a:t>
            </a:r>
            <a:r>
              <a:rPr lang="en-US" dirty="0" err="1"/>
              <a:t>membre</a:t>
            </a:r>
            <a:r>
              <a:rPr lang="en-US" dirty="0"/>
              <a:t>, a </a:t>
            </a:r>
            <a:r>
              <a:rPr lang="en-US" dirty="0" err="1"/>
              <a:t>industriei</a:t>
            </a:r>
            <a:r>
              <a:rPr lang="en-US" dirty="0"/>
              <a:t> </a:t>
            </a:r>
            <a:r>
              <a:rPr lang="en-US" dirty="0" err="1"/>
              <a:t>și</a:t>
            </a:r>
            <a:r>
              <a:rPr lang="en-US" dirty="0"/>
              <a:t> a </a:t>
            </a:r>
            <a:r>
              <a:rPr lang="en-US" dirty="0" err="1"/>
              <a:t>grupurilor</a:t>
            </a:r>
            <a:r>
              <a:rPr lang="en-US" dirty="0"/>
              <a:t> de </a:t>
            </a:r>
            <a:r>
              <a:rPr lang="en-US" dirty="0" err="1"/>
              <a:t>mediu</a:t>
            </a:r>
            <a:r>
              <a:rPr lang="en-US" dirty="0"/>
              <a:t>.</a:t>
            </a:r>
            <a:endParaRPr lang="ro-RO" dirty="0"/>
          </a:p>
          <a:p>
            <a:pPr>
              <a:buFont typeface="Wingdings" pitchFamily="2" charset="2"/>
              <a:buChar char="Ø"/>
            </a:pPr>
            <a:r>
              <a:rPr lang="en-US" dirty="0" err="1"/>
              <a:t>Evaluările</a:t>
            </a:r>
            <a:r>
              <a:rPr lang="en-US" dirty="0"/>
              <a:t> de impact </a:t>
            </a:r>
            <a:r>
              <a:rPr lang="en-US" dirty="0" err="1"/>
              <a:t>contribuie</a:t>
            </a:r>
            <a:r>
              <a:rPr lang="en-US" dirty="0"/>
              <a:t> la </a:t>
            </a:r>
            <a:r>
              <a:rPr lang="en-US" dirty="0" err="1"/>
              <a:t>elaborarea</a:t>
            </a:r>
            <a:r>
              <a:rPr lang="en-US" dirty="0"/>
              <a:t> </a:t>
            </a:r>
            <a:r>
              <a:rPr lang="en-US" dirty="0" err="1"/>
              <a:t>politicilor</a:t>
            </a:r>
            <a:r>
              <a:rPr lang="en-US" dirty="0"/>
              <a:t>, </a:t>
            </a:r>
            <a:r>
              <a:rPr lang="en-US" dirty="0" err="1"/>
              <a:t>dar</a:t>
            </a:r>
            <a:r>
              <a:rPr lang="en-US" dirty="0"/>
              <a:t> </a:t>
            </a:r>
            <a:r>
              <a:rPr lang="en-US" dirty="0" err="1"/>
              <a:t>decizia</a:t>
            </a:r>
            <a:r>
              <a:rPr lang="en-US" dirty="0"/>
              <a:t> </a:t>
            </a:r>
            <a:r>
              <a:rPr lang="en-US" dirty="0" err="1"/>
              <a:t>finală</a:t>
            </a:r>
            <a:r>
              <a:rPr lang="en-US" dirty="0"/>
              <a:t> </a:t>
            </a:r>
            <a:r>
              <a:rPr lang="en-US" dirty="0" err="1"/>
              <a:t>aparține</a:t>
            </a:r>
            <a:r>
              <a:rPr lang="en-US" dirty="0"/>
              <a:t> </a:t>
            </a:r>
            <a:r>
              <a:rPr lang="en-US" dirty="0" err="1"/>
              <a:t>altora</a:t>
            </a:r>
            <a:r>
              <a:rPr lang="en-US" dirty="0"/>
              <a:t>.</a:t>
            </a:r>
            <a:endParaRPr lang="ro-RO" dirty="0"/>
          </a:p>
          <a:p>
            <a:pPr>
              <a:buFont typeface="Wingdings" pitchFamily="2" charset="2"/>
              <a:buChar char="Ø"/>
            </a:pPr>
            <a:r>
              <a:rPr lang="en-US" dirty="0"/>
              <a:t> </a:t>
            </a:r>
            <a:r>
              <a:rPr lang="en-US" dirty="0" err="1"/>
              <a:t>Parlamentul</a:t>
            </a:r>
            <a:r>
              <a:rPr lang="en-US" dirty="0"/>
              <a:t> face </a:t>
            </a:r>
            <a:r>
              <a:rPr lang="en-US" dirty="0" err="1"/>
              <a:t>adesea</a:t>
            </a:r>
            <a:r>
              <a:rPr lang="en-US" dirty="0"/>
              <a:t> </a:t>
            </a:r>
            <a:r>
              <a:rPr lang="en-US" dirty="0" err="1"/>
              <a:t>presiuni</a:t>
            </a:r>
            <a:r>
              <a:rPr lang="en-US" dirty="0"/>
              <a:t> </a:t>
            </a:r>
            <a:r>
              <a:rPr lang="en-US" dirty="0" err="1"/>
              <a:t>pentru</a:t>
            </a:r>
            <a:r>
              <a:rPr lang="en-US" dirty="0"/>
              <a:t> </a:t>
            </a:r>
            <a:r>
              <a:rPr lang="en-US" dirty="0" err="1"/>
              <a:t>standarde</a:t>
            </a:r>
            <a:r>
              <a:rPr lang="en-US" dirty="0"/>
              <a:t> de </a:t>
            </a:r>
            <a:r>
              <a:rPr lang="en-US" dirty="0" err="1"/>
              <a:t>mediu</a:t>
            </a:r>
            <a:r>
              <a:rPr lang="en-US" dirty="0"/>
              <a:t> </a:t>
            </a:r>
            <a:r>
              <a:rPr lang="en-US" dirty="0" err="1"/>
              <a:t>mai</a:t>
            </a:r>
            <a:r>
              <a:rPr lang="en-US" dirty="0"/>
              <a:t> </a:t>
            </a:r>
            <a:r>
              <a:rPr lang="en-US" dirty="0" err="1"/>
              <a:t>stricte</a:t>
            </a:r>
            <a:r>
              <a:rPr lang="en-US" dirty="0"/>
              <a:t>.</a:t>
            </a:r>
            <a:endParaRPr lang="tr-TR" dirty="0"/>
          </a:p>
        </p:txBody>
      </p:sp>
      <p:sp>
        <p:nvSpPr>
          <p:cNvPr id="5" name="Metin Yer Tutucusu 4"/>
          <p:cNvSpPr>
            <a:spLocks noGrp="1"/>
          </p:cNvSpPr>
          <p:nvPr>
            <p:ph type="body" idx="3"/>
          </p:nvPr>
        </p:nvSpPr>
        <p:spPr>
          <a:xfrm>
            <a:off x="6096000" y="662978"/>
            <a:ext cx="4937760" cy="592350"/>
          </a:xfrm>
        </p:spPr>
        <p:txBody>
          <a:bodyPr>
            <a:normAutofit fontScale="92500" lnSpcReduction="20000"/>
          </a:bodyPr>
          <a:lstStyle/>
          <a:p>
            <a:r>
              <a:rPr lang="ro-RO" b="1" dirty="0"/>
              <a:t>Procesul de examinare</a:t>
            </a:r>
            <a:endParaRPr lang="tr-TR" b="1" dirty="0"/>
          </a:p>
        </p:txBody>
      </p:sp>
      <p:sp>
        <p:nvSpPr>
          <p:cNvPr id="6" name="Metin Yer Tutucusu 5"/>
          <p:cNvSpPr>
            <a:spLocks noGrp="1"/>
          </p:cNvSpPr>
          <p:nvPr>
            <p:ph type="body" idx="4"/>
          </p:nvPr>
        </p:nvSpPr>
        <p:spPr>
          <a:xfrm>
            <a:off x="5878665" y="1300027"/>
            <a:ext cx="4937760" cy="3600759"/>
          </a:xfrm>
        </p:spPr>
        <p:txBody>
          <a:bodyPr>
            <a:normAutofit lnSpcReduction="10000"/>
          </a:bodyPr>
          <a:lstStyle/>
          <a:p>
            <a:pPr>
              <a:buFont typeface="Wingdings" pitchFamily="2" charset="2"/>
              <a:buChar char="Ø"/>
            </a:pPr>
            <a:r>
              <a:rPr lang="en-US" dirty="0" err="1"/>
              <a:t>Propunerile</a:t>
            </a:r>
            <a:r>
              <a:rPr lang="en-US" dirty="0"/>
              <a:t> sunt examinate de </a:t>
            </a:r>
            <a:r>
              <a:rPr lang="en-US" dirty="0" err="1"/>
              <a:t>Consiliu</a:t>
            </a:r>
            <a:r>
              <a:rPr lang="en-US" dirty="0"/>
              <a:t>, </a:t>
            </a:r>
            <a:r>
              <a:rPr lang="en-US" dirty="0" err="1"/>
              <a:t>Parlament</a:t>
            </a:r>
            <a:r>
              <a:rPr lang="en-US" dirty="0"/>
              <a:t>, </a:t>
            </a:r>
            <a:r>
              <a:rPr lang="en-US" dirty="0" err="1"/>
              <a:t>agenții</a:t>
            </a:r>
            <a:r>
              <a:rPr lang="en-US" dirty="0"/>
              <a:t> </a:t>
            </a:r>
            <a:r>
              <a:rPr lang="en-US" dirty="0" err="1"/>
              <a:t>specializate</a:t>
            </a:r>
            <a:r>
              <a:rPr lang="en-US" dirty="0"/>
              <a:t> </a:t>
            </a:r>
            <a:r>
              <a:rPr lang="en-US" dirty="0" err="1"/>
              <a:t>și</a:t>
            </a:r>
            <a:r>
              <a:rPr lang="en-US" dirty="0"/>
              <a:t> </a:t>
            </a:r>
            <a:r>
              <a:rPr lang="en-US" dirty="0" err="1"/>
              <a:t>parlamente</a:t>
            </a:r>
            <a:r>
              <a:rPr lang="en-US" dirty="0"/>
              <a:t> </a:t>
            </a:r>
            <a:r>
              <a:rPr lang="en-US" dirty="0" err="1"/>
              <a:t>naționale</a:t>
            </a:r>
            <a:r>
              <a:rPr lang="en-US" dirty="0"/>
              <a:t>. </a:t>
            </a:r>
            <a:endParaRPr lang="ro-RO" dirty="0"/>
          </a:p>
          <a:p>
            <a:pPr>
              <a:buFont typeface="Wingdings" pitchFamily="2" charset="2"/>
              <a:buChar char="Ø"/>
            </a:pPr>
            <a:r>
              <a:rPr lang="en-US" dirty="0" err="1"/>
              <a:t>Comisia</a:t>
            </a:r>
            <a:r>
              <a:rPr lang="en-US" dirty="0"/>
              <a:t> </a:t>
            </a:r>
            <a:r>
              <a:rPr lang="en-US" dirty="0" err="1"/>
              <a:t>pentru</a:t>
            </a:r>
            <a:r>
              <a:rPr lang="en-US" dirty="0"/>
              <a:t> </a:t>
            </a:r>
            <a:r>
              <a:rPr lang="en-US" dirty="0" err="1"/>
              <a:t>mediu</a:t>
            </a:r>
            <a:r>
              <a:rPr lang="en-US" dirty="0"/>
              <a:t> a </a:t>
            </a:r>
            <a:r>
              <a:rPr lang="en-US" dirty="0" err="1"/>
              <a:t>Parlamentului</a:t>
            </a:r>
            <a:r>
              <a:rPr lang="en-US" dirty="0"/>
              <a:t> </a:t>
            </a:r>
            <a:r>
              <a:rPr lang="en-US" dirty="0" err="1"/>
              <a:t>joacă</a:t>
            </a:r>
            <a:r>
              <a:rPr lang="en-US" dirty="0"/>
              <a:t> un </a:t>
            </a:r>
            <a:r>
              <a:rPr lang="en-US" dirty="0" err="1"/>
              <a:t>rol-cheie</a:t>
            </a:r>
            <a:r>
              <a:rPr lang="en-US" dirty="0"/>
              <a:t>. </a:t>
            </a:r>
            <a:endParaRPr lang="ro-RO" dirty="0"/>
          </a:p>
          <a:p>
            <a:pPr>
              <a:buFont typeface="Wingdings" pitchFamily="2" charset="2"/>
              <a:buChar char="Ø"/>
            </a:pPr>
            <a:r>
              <a:rPr lang="en-US" dirty="0" err="1"/>
              <a:t>Rezultatul</a:t>
            </a:r>
            <a:r>
              <a:rPr lang="en-US" dirty="0"/>
              <a:t> final </a:t>
            </a:r>
            <a:r>
              <a:rPr lang="en-US" dirty="0" err="1"/>
              <a:t>este</a:t>
            </a:r>
            <a:r>
              <a:rPr lang="en-US" dirty="0"/>
              <a:t> </a:t>
            </a:r>
            <a:r>
              <a:rPr lang="en-US" dirty="0" err="1"/>
              <a:t>rezultatul</a:t>
            </a:r>
            <a:r>
              <a:rPr lang="en-US" dirty="0"/>
              <a:t> </a:t>
            </a:r>
            <a:r>
              <a:rPr lang="en-US" dirty="0" err="1"/>
              <a:t>negocierii</a:t>
            </a:r>
            <a:r>
              <a:rPr lang="en-US" dirty="0"/>
              <a:t> </a:t>
            </a:r>
            <a:r>
              <a:rPr lang="en-US" dirty="0" err="1"/>
              <a:t>și</a:t>
            </a:r>
            <a:r>
              <a:rPr lang="en-US" dirty="0"/>
              <a:t> al </a:t>
            </a:r>
            <a:r>
              <a:rPr lang="en-US" dirty="0" err="1"/>
              <a:t>compromisului</a:t>
            </a:r>
            <a:r>
              <a:rPr lang="en-US" dirty="0"/>
              <a:t> </a:t>
            </a:r>
            <a:r>
              <a:rPr lang="en-US" dirty="0" err="1"/>
              <a:t>între</a:t>
            </a:r>
            <a:r>
              <a:rPr lang="en-US" dirty="0"/>
              <a:t> </a:t>
            </a:r>
            <a:r>
              <a:rPr lang="en-US" dirty="0" err="1"/>
              <a:t>diferitele</a:t>
            </a:r>
            <a:r>
              <a:rPr lang="en-US" dirty="0"/>
              <a:t> </a:t>
            </a:r>
            <a:r>
              <a:rPr lang="en-US" dirty="0" err="1"/>
              <a:t>părți</a:t>
            </a:r>
            <a:r>
              <a:rPr lang="en-US" dirty="0"/>
              <a:t> </a:t>
            </a:r>
            <a:r>
              <a:rPr lang="en-US" dirty="0" err="1"/>
              <a:t>interesate</a:t>
            </a:r>
            <a:r>
              <a:rPr lang="en-US" dirty="0"/>
              <a:t>. </a:t>
            </a:r>
            <a:endParaRPr lang="ro-RO" dirty="0"/>
          </a:p>
          <a:p>
            <a:pPr>
              <a:buFont typeface="Wingdings" pitchFamily="2" charset="2"/>
              <a:buChar char="Ø"/>
            </a:pPr>
            <a:r>
              <a:rPr lang="en-US" dirty="0"/>
              <a:t>A se </a:t>
            </a:r>
            <a:r>
              <a:rPr lang="en-US" dirty="0" err="1"/>
              <a:t>vedea</a:t>
            </a:r>
            <a:r>
              <a:rPr lang="en-US" dirty="0"/>
              <a:t> </a:t>
            </a:r>
            <a:r>
              <a:rPr lang="en-US" dirty="0" err="1"/>
              <a:t>figura</a:t>
            </a:r>
            <a:r>
              <a:rPr lang="en-US" dirty="0"/>
              <a:t> 1 (</a:t>
            </a:r>
            <a:r>
              <a:rPr lang="en-US" dirty="0" err="1"/>
              <a:t>în</a:t>
            </a:r>
            <a:r>
              <a:rPr lang="en-US" dirty="0"/>
              <a:t> </a:t>
            </a:r>
            <a:r>
              <a:rPr lang="en-US" dirty="0" err="1"/>
              <a:t>textul</a:t>
            </a:r>
            <a:r>
              <a:rPr lang="en-US" dirty="0"/>
              <a:t> original) </a:t>
            </a:r>
            <a:r>
              <a:rPr lang="en-US" dirty="0" err="1"/>
              <a:t>pentru</a:t>
            </a:r>
            <a:r>
              <a:rPr lang="en-US" dirty="0"/>
              <a:t> o </a:t>
            </a:r>
            <a:r>
              <a:rPr lang="en-US" dirty="0" err="1"/>
              <a:t>diagramă</a:t>
            </a:r>
            <a:r>
              <a:rPr lang="en-US" dirty="0"/>
              <a:t> a </a:t>
            </a:r>
            <a:r>
              <a:rPr lang="en-US" dirty="0" err="1"/>
              <a:t>procedurii</a:t>
            </a:r>
            <a:r>
              <a:rPr lang="en-US" dirty="0"/>
              <a:t> legislative </a:t>
            </a:r>
            <a:r>
              <a:rPr lang="en-US" dirty="0" err="1"/>
              <a:t>ordinare</a:t>
            </a:r>
            <a:r>
              <a:rPr lang="en-US" dirty="0"/>
              <a:t>.</a:t>
            </a:r>
            <a:endParaRPr lang="tr-TR" dirty="0"/>
          </a:p>
        </p:txBody>
      </p:sp>
      <p:sp>
        <p:nvSpPr>
          <p:cNvPr id="7" name="Dikdörtgen 6"/>
          <p:cNvSpPr/>
          <p:nvPr/>
        </p:nvSpPr>
        <p:spPr>
          <a:xfrm>
            <a:off x="798576" y="4881539"/>
            <a:ext cx="10770572" cy="1384995"/>
          </a:xfrm>
          <a:prstGeom prst="rect">
            <a:avLst/>
          </a:prstGeom>
        </p:spPr>
        <p:txBody>
          <a:bodyPr wrap="square">
            <a:spAutoFit/>
          </a:bodyPr>
          <a:lstStyle/>
          <a:p>
            <a:pPr algn="just"/>
            <a:r>
              <a:rPr lang="en-US" dirty="0" err="1"/>
              <a:t>Abordarea</a:t>
            </a:r>
            <a:r>
              <a:rPr lang="en-US" dirty="0"/>
              <a:t> UE </a:t>
            </a:r>
            <a:r>
              <a:rPr lang="en-US" dirty="0" err="1"/>
              <a:t>în</a:t>
            </a:r>
            <a:r>
              <a:rPr lang="en-US" dirty="0"/>
              <a:t> </a:t>
            </a:r>
            <a:r>
              <a:rPr lang="en-US" dirty="0" err="1"/>
              <a:t>ceea</a:t>
            </a:r>
            <a:r>
              <a:rPr lang="en-US" dirty="0"/>
              <a:t> </a:t>
            </a:r>
            <a:r>
              <a:rPr lang="en-US" dirty="0" err="1"/>
              <a:t>ce</a:t>
            </a:r>
            <a:r>
              <a:rPr lang="en-US" dirty="0"/>
              <a:t> </a:t>
            </a:r>
            <a:r>
              <a:rPr lang="en-US" dirty="0" err="1"/>
              <a:t>privește</a:t>
            </a:r>
            <a:r>
              <a:rPr lang="en-US" dirty="0"/>
              <a:t> </a:t>
            </a:r>
            <a:r>
              <a:rPr lang="en-US" dirty="0" err="1"/>
              <a:t>politica</a:t>
            </a:r>
            <a:r>
              <a:rPr lang="en-US" dirty="0"/>
              <a:t> de </a:t>
            </a:r>
            <a:r>
              <a:rPr lang="en-US" dirty="0" err="1"/>
              <a:t>mediu</a:t>
            </a:r>
            <a:r>
              <a:rPr lang="en-US" dirty="0"/>
              <a:t> a </a:t>
            </a:r>
            <a:r>
              <a:rPr lang="en-US" dirty="0" err="1"/>
              <a:t>evoluat</a:t>
            </a:r>
            <a:r>
              <a:rPr lang="en-US" dirty="0"/>
              <a:t> de-a </a:t>
            </a:r>
            <a:r>
              <a:rPr lang="en-US" dirty="0" err="1"/>
              <a:t>lungul</a:t>
            </a:r>
            <a:r>
              <a:rPr lang="en-US" dirty="0"/>
              <a:t> </a:t>
            </a:r>
            <a:r>
              <a:rPr lang="en-US" dirty="0" err="1"/>
              <a:t>timpului</a:t>
            </a:r>
            <a:r>
              <a:rPr lang="en-US" dirty="0"/>
              <a:t>. </a:t>
            </a:r>
            <a:r>
              <a:rPr lang="en-US" dirty="0" err="1"/>
              <a:t>Summitul</a:t>
            </a:r>
            <a:r>
              <a:rPr lang="en-US" dirty="0"/>
              <a:t> de la Paris din 1972 a </a:t>
            </a:r>
            <a:r>
              <a:rPr lang="en-US" dirty="0" err="1"/>
              <a:t>marcat</a:t>
            </a:r>
            <a:r>
              <a:rPr lang="en-US" dirty="0"/>
              <a:t> </a:t>
            </a:r>
            <a:r>
              <a:rPr lang="en-US" dirty="0" err="1"/>
              <a:t>începutul</a:t>
            </a:r>
            <a:r>
              <a:rPr lang="en-US" dirty="0"/>
              <a:t> </a:t>
            </a:r>
            <a:r>
              <a:rPr lang="en-US" dirty="0" err="1"/>
              <a:t>politicii</a:t>
            </a:r>
            <a:r>
              <a:rPr lang="en-US" dirty="0"/>
              <a:t> </a:t>
            </a:r>
            <a:r>
              <a:rPr lang="en-US" dirty="0" err="1"/>
              <a:t>oficiale</a:t>
            </a:r>
            <a:r>
              <a:rPr lang="en-US" dirty="0"/>
              <a:t> de </a:t>
            </a:r>
            <a:r>
              <a:rPr lang="en-US" dirty="0" err="1"/>
              <a:t>mediu</a:t>
            </a:r>
            <a:r>
              <a:rPr lang="en-US" dirty="0"/>
              <a:t> a UE. </a:t>
            </a:r>
            <a:r>
              <a:rPr lang="en-US" dirty="0" err="1"/>
              <a:t>Primele</a:t>
            </a:r>
            <a:r>
              <a:rPr lang="en-US" dirty="0"/>
              <a:t> </a:t>
            </a:r>
            <a:r>
              <a:rPr lang="en-US" dirty="0" err="1"/>
              <a:t>eforturi</a:t>
            </a:r>
            <a:r>
              <a:rPr lang="en-US" dirty="0"/>
              <a:t> s-au </a:t>
            </a:r>
            <a:r>
              <a:rPr lang="en-US" dirty="0" err="1"/>
              <a:t>concentrat</a:t>
            </a:r>
            <a:r>
              <a:rPr lang="en-US" dirty="0"/>
              <a:t> </a:t>
            </a:r>
            <a:r>
              <a:rPr lang="en-US" dirty="0" err="1"/>
              <a:t>asupra</a:t>
            </a:r>
            <a:r>
              <a:rPr lang="en-US" dirty="0"/>
              <a:t> </a:t>
            </a:r>
            <a:r>
              <a:rPr lang="en-US" dirty="0" err="1"/>
              <a:t>unor</a:t>
            </a:r>
            <a:r>
              <a:rPr lang="en-US" dirty="0"/>
              <a:t> </a:t>
            </a:r>
            <a:r>
              <a:rPr lang="en-US" dirty="0" err="1"/>
              <a:t>aspecte</a:t>
            </a:r>
            <a:r>
              <a:rPr lang="en-US" dirty="0"/>
              <a:t> </a:t>
            </a:r>
            <a:r>
              <a:rPr lang="en-US" dirty="0" err="1"/>
              <a:t>specifice</a:t>
            </a:r>
            <a:r>
              <a:rPr lang="en-US" dirty="0"/>
              <a:t>, </a:t>
            </a:r>
            <a:r>
              <a:rPr lang="en-US" dirty="0" err="1"/>
              <a:t>dar</a:t>
            </a:r>
            <a:r>
              <a:rPr lang="en-US" dirty="0"/>
              <a:t> </a:t>
            </a:r>
            <a:r>
              <a:rPr lang="en-US" dirty="0" err="1"/>
              <a:t>eforturile</a:t>
            </a:r>
            <a:r>
              <a:rPr lang="en-US" dirty="0"/>
              <a:t> </a:t>
            </a:r>
            <a:r>
              <a:rPr lang="en-US" dirty="0" err="1"/>
              <a:t>ulterioare</a:t>
            </a:r>
            <a:r>
              <a:rPr lang="en-US" dirty="0"/>
              <a:t> au </a:t>
            </a:r>
            <a:r>
              <a:rPr lang="en-US" dirty="0" err="1"/>
              <a:t>vizat</a:t>
            </a:r>
            <a:r>
              <a:rPr lang="en-US" dirty="0"/>
              <a:t> o </a:t>
            </a:r>
            <a:r>
              <a:rPr lang="en-US" dirty="0" err="1"/>
              <a:t>strategie</a:t>
            </a:r>
            <a:r>
              <a:rPr lang="en-US" dirty="0"/>
              <a:t> </a:t>
            </a:r>
            <a:r>
              <a:rPr lang="en-US" dirty="0" err="1"/>
              <a:t>mai</a:t>
            </a:r>
            <a:r>
              <a:rPr lang="en-US" dirty="0"/>
              <a:t> </a:t>
            </a:r>
            <a:r>
              <a:rPr lang="en-US" dirty="0" err="1"/>
              <a:t>cuprinzătoare</a:t>
            </a:r>
            <a:r>
              <a:rPr lang="en-US" dirty="0"/>
              <a:t>. </a:t>
            </a:r>
            <a:r>
              <a:rPr lang="en-US" dirty="0" err="1"/>
              <a:t>Actul</a:t>
            </a:r>
            <a:r>
              <a:rPr lang="en-US" dirty="0"/>
              <a:t> </a:t>
            </a:r>
            <a:r>
              <a:rPr lang="en-US" dirty="0" err="1"/>
              <a:t>Unic</a:t>
            </a:r>
            <a:r>
              <a:rPr lang="en-US" dirty="0"/>
              <a:t> European din 1986 a </a:t>
            </a:r>
            <a:r>
              <a:rPr lang="en-US" dirty="0" err="1"/>
              <a:t>extins</a:t>
            </a:r>
            <a:r>
              <a:rPr lang="en-US" dirty="0"/>
              <a:t> </a:t>
            </a:r>
            <a:r>
              <a:rPr lang="en-US" dirty="0" err="1"/>
              <a:t>în</a:t>
            </a:r>
            <a:r>
              <a:rPr lang="en-US" dirty="0"/>
              <a:t> mod </a:t>
            </a:r>
            <a:r>
              <a:rPr lang="en-US" dirty="0" err="1"/>
              <a:t>semnificativ</a:t>
            </a:r>
            <a:r>
              <a:rPr lang="en-US" dirty="0"/>
              <a:t> </a:t>
            </a:r>
            <a:r>
              <a:rPr lang="en-US" dirty="0" err="1"/>
              <a:t>temeiul</a:t>
            </a:r>
            <a:r>
              <a:rPr lang="en-US" dirty="0"/>
              <a:t> juridic al </a:t>
            </a:r>
            <a:r>
              <a:rPr lang="en-US" dirty="0" err="1"/>
              <a:t>politicii</a:t>
            </a:r>
            <a:r>
              <a:rPr lang="en-US" dirty="0"/>
              <a:t> de </a:t>
            </a:r>
            <a:r>
              <a:rPr lang="en-US" dirty="0" err="1"/>
              <a:t>mediu</a:t>
            </a:r>
            <a:r>
              <a:rPr lang="en-US" dirty="0"/>
              <a:t> a UE </a:t>
            </a:r>
            <a:r>
              <a:rPr lang="en-US" dirty="0" err="1"/>
              <a:t>prin</a:t>
            </a:r>
            <a:r>
              <a:rPr lang="en-US" dirty="0"/>
              <a:t> </a:t>
            </a:r>
            <a:r>
              <a:rPr lang="en-US" dirty="0" err="1"/>
              <a:t>introducerea</a:t>
            </a:r>
            <a:r>
              <a:rPr lang="en-US" dirty="0"/>
              <a:t> </a:t>
            </a:r>
            <a:r>
              <a:rPr lang="en-US" dirty="0" err="1"/>
              <a:t>unor</a:t>
            </a:r>
            <a:r>
              <a:rPr lang="en-US" dirty="0"/>
              <a:t> </a:t>
            </a:r>
            <a:r>
              <a:rPr lang="en-US" dirty="0" err="1"/>
              <a:t>articole</a:t>
            </a:r>
            <a:r>
              <a:rPr lang="en-US" dirty="0"/>
              <a:t> </a:t>
            </a:r>
            <a:r>
              <a:rPr lang="en-US" dirty="0" err="1"/>
              <a:t>specifice</a:t>
            </a:r>
            <a:r>
              <a:rPr lang="en-US" dirty="0"/>
              <a:t> </a:t>
            </a:r>
            <a:r>
              <a:rPr lang="en-US" dirty="0" err="1"/>
              <a:t>în</a:t>
            </a:r>
            <a:r>
              <a:rPr lang="en-US" dirty="0"/>
              <a:t> </a:t>
            </a:r>
            <a:r>
              <a:rPr lang="en-US" dirty="0" err="1"/>
              <a:t>tratat</a:t>
            </a:r>
            <a:r>
              <a:rPr lang="en-US" dirty="0"/>
              <a:t>, </a:t>
            </a:r>
            <a:r>
              <a:rPr lang="en-US" dirty="0" err="1"/>
              <a:t>prin</a:t>
            </a:r>
            <a:r>
              <a:rPr lang="en-US" dirty="0"/>
              <a:t> </a:t>
            </a:r>
            <a:r>
              <a:rPr lang="en-US" dirty="0" err="1"/>
              <a:t>permiterea</a:t>
            </a:r>
            <a:r>
              <a:rPr lang="en-US" dirty="0"/>
              <a:t> </a:t>
            </a:r>
            <a:r>
              <a:rPr lang="en-US" dirty="0" err="1"/>
              <a:t>votului</a:t>
            </a:r>
            <a:r>
              <a:rPr lang="en-US" dirty="0"/>
              <a:t> cu </a:t>
            </a:r>
            <a:r>
              <a:rPr lang="en-US" dirty="0" err="1"/>
              <a:t>majoritate</a:t>
            </a:r>
            <a:r>
              <a:rPr lang="en-US" dirty="0"/>
              <a:t> </a:t>
            </a:r>
            <a:r>
              <a:rPr lang="en-US" dirty="0" err="1"/>
              <a:t>calificată</a:t>
            </a:r>
            <a:r>
              <a:rPr lang="en-US" dirty="0"/>
              <a:t> </a:t>
            </a:r>
            <a:r>
              <a:rPr lang="en-US" dirty="0" err="1"/>
              <a:t>în</a:t>
            </a:r>
            <a:r>
              <a:rPr lang="en-US" dirty="0"/>
              <a:t> </a:t>
            </a:r>
            <a:r>
              <a:rPr lang="en-US" dirty="0" err="1"/>
              <a:t>Consiliu</a:t>
            </a:r>
            <a:r>
              <a:rPr lang="en-US" dirty="0"/>
              <a:t> </a:t>
            </a:r>
            <a:r>
              <a:rPr lang="en-US" dirty="0" err="1"/>
              <a:t>și</a:t>
            </a:r>
            <a:r>
              <a:rPr lang="en-US" dirty="0"/>
              <a:t> </a:t>
            </a:r>
            <a:r>
              <a:rPr lang="en-US" dirty="0" err="1"/>
              <a:t>prin</a:t>
            </a:r>
            <a:r>
              <a:rPr lang="en-US" dirty="0"/>
              <a:t> </a:t>
            </a:r>
            <a:r>
              <a:rPr lang="en-US" dirty="0" err="1"/>
              <a:t>consolidarea</a:t>
            </a:r>
            <a:r>
              <a:rPr lang="en-US" dirty="0"/>
              <a:t> </a:t>
            </a:r>
            <a:r>
              <a:rPr lang="en-US" dirty="0" err="1"/>
              <a:t>rolului</a:t>
            </a:r>
            <a:r>
              <a:rPr lang="en-US" dirty="0"/>
              <a:t> </a:t>
            </a:r>
            <a:r>
              <a:rPr lang="en-US" dirty="0" err="1"/>
              <a:t>Parlamentului</a:t>
            </a:r>
            <a:r>
              <a:rPr lang="en-US" dirty="0"/>
              <a:t> European. </a:t>
            </a:r>
            <a:r>
              <a:rPr lang="en-US" dirty="0" err="1"/>
              <a:t>Aceste</a:t>
            </a:r>
            <a:r>
              <a:rPr lang="en-US" dirty="0"/>
              <a:t> </a:t>
            </a:r>
            <a:r>
              <a:rPr lang="en-US" dirty="0" err="1"/>
              <a:t>evoluții</a:t>
            </a:r>
            <a:r>
              <a:rPr lang="en-US" dirty="0"/>
              <a:t> au </a:t>
            </a:r>
            <a:r>
              <a:rPr lang="en-US" dirty="0" err="1"/>
              <a:t>facilitat</a:t>
            </a:r>
            <a:r>
              <a:rPr lang="en-US" dirty="0"/>
              <a:t> o </a:t>
            </a:r>
            <a:r>
              <a:rPr lang="en-US" dirty="0" err="1"/>
              <a:t>integrare</a:t>
            </a:r>
            <a:r>
              <a:rPr lang="en-US" dirty="0"/>
              <a:t> </a:t>
            </a:r>
            <a:r>
              <a:rPr lang="en-US" dirty="0" err="1"/>
              <a:t>mai</a:t>
            </a:r>
            <a:r>
              <a:rPr lang="en-US" dirty="0"/>
              <a:t> </a:t>
            </a:r>
            <a:r>
              <a:rPr lang="en-US" dirty="0" err="1"/>
              <a:t>profundă</a:t>
            </a:r>
            <a:r>
              <a:rPr lang="en-US" dirty="0"/>
              <a:t> a UE </a:t>
            </a:r>
            <a:r>
              <a:rPr lang="en-US" dirty="0" err="1"/>
              <a:t>în</a:t>
            </a:r>
            <a:r>
              <a:rPr lang="en-US" dirty="0"/>
              <a:t> </a:t>
            </a:r>
            <a:r>
              <a:rPr lang="en-US" dirty="0" err="1"/>
              <a:t>domeniul</a:t>
            </a:r>
            <a:r>
              <a:rPr lang="en-US" dirty="0"/>
              <a:t> </a:t>
            </a:r>
            <a:r>
              <a:rPr lang="en-US" dirty="0" err="1"/>
              <a:t>protecției</a:t>
            </a:r>
            <a:r>
              <a:rPr lang="en-US" dirty="0"/>
              <a:t> </a:t>
            </a:r>
            <a:r>
              <a:rPr lang="en-US" dirty="0" err="1"/>
              <a:t>mediului</a:t>
            </a:r>
            <a:r>
              <a:rPr lang="en-US" dirty="0"/>
              <a:t>.</a:t>
            </a:r>
            <a:endParaRPr lang="ro-RO" dirty="0"/>
          </a:p>
          <a:p>
            <a:endParaRPr lang="tr-TR" dirty="0"/>
          </a:p>
        </p:txBody>
      </p:sp>
    </p:spTree>
    <p:extLst>
      <p:ext uri="{BB962C8B-B14F-4D97-AF65-F5344CB8AC3E}">
        <p14:creationId xmlns:p14="http://schemas.microsoft.com/office/powerpoint/2010/main" val="535641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151367" y="664481"/>
            <a:ext cx="4937760" cy="465970"/>
          </a:xfrm>
        </p:spPr>
        <p:txBody>
          <a:bodyPr>
            <a:normAutofit/>
          </a:bodyPr>
          <a:lstStyle/>
          <a:p>
            <a:pPr algn="ctr"/>
            <a:r>
              <a:rPr lang="pt-BR" sz="2000" dirty="0"/>
              <a:t>POLITICA DE MEDIU ȘI EXTINDEREA UE</a:t>
            </a:r>
            <a:endParaRPr lang="tr-TR" sz="2000" dirty="0"/>
          </a:p>
        </p:txBody>
      </p:sp>
      <p:sp>
        <p:nvSpPr>
          <p:cNvPr id="3" name="Metin Yer Tutucusu 2"/>
          <p:cNvSpPr>
            <a:spLocks noGrp="1"/>
          </p:cNvSpPr>
          <p:nvPr>
            <p:ph type="body" idx="1"/>
          </p:nvPr>
        </p:nvSpPr>
        <p:spPr>
          <a:xfrm>
            <a:off x="1158240" y="1382226"/>
            <a:ext cx="4937760" cy="736282"/>
          </a:xfrm>
        </p:spPr>
        <p:txBody>
          <a:bodyPr>
            <a:normAutofit/>
          </a:bodyPr>
          <a:lstStyle/>
          <a:p>
            <a:r>
              <a:rPr lang="pt-BR" b="1" dirty="0"/>
              <a:t>Extinderea UE și politica de mediu</a:t>
            </a:r>
            <a:endParaRPr lang="tr-TR" b="1" dirty="0"/>
          </a:p>
        </p:txBody>
      </p:sp>
      <p:sp>
        <p:nvSpPr>
          <p:cNvPr id="4" name="Metin Yer Tutucusu 3"/>
          <p:cNvSpPr>
            <a:spLocks noGrp="1"/>
          </p:cNvSpPr>
          <p:nvPr>
            <p:ph type="body" idx="2"/>
          </p:nvPr>
        </p:nvSpPr>
        <p:spPr>
          <a:xfrm>
            <a:off x="1036320" y="2156425"/>
            <a:ext cx="4937760" cy="3378200"/>
          </a:xfrm>
        </p:spPr>
        <p:txBody>
          <a:bodyPr>
            <a:normAutofit/>
          </a:bodyPr>
          <a:lstStyle/>
          <a:p>
            <a:pPr>
              <a:buFont typeface="Wingdings" pitchFamily="2" charset="2"/>
              <a:buChar char="Ø"/>
            </a:pPr>
            <a:r>
              <a:rPr lang="ro-RO" dirty="0"/>
              <a:t>Echilibrarea integrării cu protecția mediului</a:t>
            </a:r>
            <a:endParaRPr lang="tr-TR" dirty="0"/>
          </a:p>
          <a:p>
            <a:pPr>
              <a:buFont typeface="Wingdings" pitchFamily="2" charset="2"/>
              <a:buChar char="Ø"/>
            </a:pPr>
            <a:r>
              <a:rPr lang="ro-RO" dirty="0"/>
              <a:t>Procesul de aderare necesită adoptarea standardelor de mediu ale UE</a:t>
            </a:r>
            <a:r>
              <a:rPr lang="tr-TR" dirty="0"/>
              <a:t>. </a:t>
            </a:r>
          </a:p>
          <a:p>
            <a:pPr>
              <a:buFont typeface="Wingdings" pitchFamily="2" charset="2"/>
              <a:buChar char="Ø"/>
            </a:pPr>
            <a:r>
              <a:rPr lang="ro-RO" dirty="0"/>
              <a:t>Negocierile se concentrează pe alinierea legislației țărilor candidate la acquis-ul UE</a:t>
            </a:r>
            <a:endParaRPr lang="tr-TR" dirty="0"/>
          </a:p>
          <a:p>
            <a:pPr>
              <a:buFont typeface="Wingdings" pitchFamily="2" charset="2"/>
              <a:buChar char="Ø"/>
            </a:pPr>
            <a:r>
              <a:rPr lang="ro-RO" dirty="0"/>
              <a:t>Extinderile timpurii au fost lipsite de atenția asupra mediului, cele de mai târziu au subliniat acest lucru</a:t>
            </a:r>
            <a:r>
              <a:rPr lang="tr-TR" dirty="0"/>
              <a:t>.</a:t>
            </a:r>
          </a:p>
        </p:txBody>
      </p:sp>
      <p:sp>
        <p:nvSpPr>
          <p:cNvPr id="5" name="Metin Yer Tutucusu 4"/>
          <p:cNvSpPr>
            <a:spLocks noGrp="1"/>
          </p:cNvSpPr>
          <p:nvPr>
            <p:ph type="body" idx="3"/>
          </p:nvPr>
        </p:nvSpPr>
        <p:spPr>
          <a:xfrm>
            <a:off x="6337189" y="1382226"/>
            <a:ext cx="4937760" cy="736282"/>
          </a:xfrm>
        </p:spPr>
        <p:txBody>
          <a:bodyPr>
            <a:normAutofit/>
          </a:bodyPr>
          <a:lstStyle/>
          <a:p>
            <a:r>
              <a:rPr lang="ro-RO" b="1" dirty="0"/>
              <a:t>Provocări și oportunități</a:t>
            </a:r>
            <a:endParaRPr lang="tr-TR" b="1" dirty="0"/>
          </a:p>
        </p:txBody>
      </p:sp>
      <p:sp>
        <p:nvSpPr>
          <p:cNvPr id="6" name="Metin Yer Tutucusu 5"/>
          <p:cNvSpPr>
            <a:spLocks noGrp="1"/>
          </p:cNvSpPr>
          <p:nvPr>
            <p:ph type="body" idx="4"/>
          </p:nvPr>
        </p:nvSpPr>
        <p:spPr>
          <a:xfrm>
            <a:off x="6215269" y="2097574"/>
            <a:ext cx="4937760" cy="3865904"/>
          </a:xfrm>
        </p:spPr>
        <p:txBody>
          <a:bodyPr>
            <a:normAutofit fontScale="92500"/>
          </a:bodyPr>
          <a:lstStyle/>
          <a:p>
            <a:pPr>
              <a:buFont typeface="Wingdings" pitchFamily="2" charset="2"/>
              <a:buChar char="Ø"/>
            </a:pPr>
            <a:r>
              <a:rPr lang="en-US" dirty="0" err="1"/>
              <a:t>Statele</a:t>
            </a:r>
            <a:r>
              <a:rPr lang="en-US" dirty="0"/>
              <a:t> </a:t>
            </a:r>
            <a:r>
              <a:rPr lang="en-US" dirty="0" err="1"/>
              <a:t>lidere</a:t>
            </a:r>
            <a:r>
              <a:rPr lang="en-US" dirty="0"/>
              <a:t> fac </a:t>
            </a:r>
            <a:r>
              <a:rPr lang="en-US" dirty="0" err="1"/>
              <a:t>presiuni</a:t>
            </a:r>
            <a:r>
              <a:rPr lang="en-US" dirty="0"/>
              <a:t> </a:t>
            </a:r>
            <a:r>
              <a:rPr lang="en-US" dirty="0" err="1"/>
              <a:t>pentru</a:t>
            </a:r>
            <a:r>
              <a:rPr lang="en-US" dirty="0"/>
              <a:t> </a:t>
            </a:r>
            <a:r>
              <a:rPr lang="en-US" dirty="0" err="1"/>
              <a:t>standarde</a:t>
            </a:r>
            <a:r>
              <a:rPr lang="en-US" dirty="0"/>
              <a:t> </a:t>
            </a:r>
            <a:r>
              <a:rPr lang="en-US" dirty="0" err="1"/>
              <a:t>mai</a:t>
            </a:r>
            <a:r>
              <a:rPr lang="en-US" dirty="0"/>
              <a:t> </a:t>
            </a:r>
            <a:r>
              <a:rPr lang="en-US" dirty="0" err="1"/>
              <a:t>stricte</a:t>
            </a:r>
            <a:r>
              <a:rPr lang="en-US" dirty="0"/>
              <a:t>, </a:t>
            </a:r>
            <a:r>
              <a:rPr lang="en-US" dirty="0" err="1"/>
              <a:t>iar</a:t>
            </a:r>
            <a:r>
              <a:rPr lang="en-US" dirty="0"/>
              <a:t> </a:t>
            </a:r>
            <a:r>
              <a:rPr lang="en-US" dirty="0" err="1"/>
              <a:t>cele</a:t>
            </a:r>
            <a:r>
              <a:rPr lang="en-US" dirty="0"/>
              <a:t> </a:t>
            </a:r>
            <a:r>
              <a:rPr lang="en-US" dirty="0" err="1"/>
              <a:t>rămase</a:t>
            </a:r>
            <a:r>
              <a:rPr lang="en-US" dirty="0"/>
              <a:t> </a:t>
            </a:r>
            <a:r>
              <a:rPr lang="en-US" dirty="0" err="1"/>
              <a:t>în</a:t>
            </a:r>
            <a:r>
              <a:rPr lang="en-US" dirty="0"/>
              <a:t> </a:t>
            </a:r>
            <a:r>
              <a:rPr lang="en-US" dirty="0" err="1"/>
              <a:t>urmă</a:t>
            </a:r>
            <a:r>
              <a:rPr lang="en-US" dirty="0"/>
              <a:t> </a:t>
            </a:r>
            <a:r>
              <a:rPr lang="en-US" dirty="0" err="1"/>
              <a:t>rezistă</a:t>
            </a:r>
            <a:r>
              <a:rPr lang="en-US" dirty="0"/>
              <a:t>. </a:t>
            </a:r>
            <a:endParaRPr lang="ro-RO" dirty="0"/>
          </a:p>
          <a:p>
            <a:pPr>
              <a:buFont typeface="Wingdings" pitchFamily="2" charset="2"/>
              <a:buChar char="Ø"/>
            </a:pPr>
            <a:r>
              <a:rPr lang="en-US" dirty="0" err="1"/>
              <a:t>Extinderea</a:t>
            </a:r>
            <a:r>
              <a:rPr lang="en-US" dirty="0"/>
              <a:t> la </a:t>
            </a:r>
            <a:r>
              <a:rPr lang="en-US" dirty="0" err="1"/>
              <a:t>est</a:t>
            </a:r>
            <a:r>
              <a:rPr lang="en-US" dirty="0"/>
              <a:t>: </a:t>
            </a:r>
            <a:r>
              <a:rPr lang="en-US" dirty="0" err="1"/>
              <a:t>Preocupările</a:t>
            </a:r>
            <a:r>
              <a:rPr lang="en-US" dirty="0"/>
              <a:t> legate de </a:t>
            </a:r>
            <a:r>
              <a:rPr lang="en-US" dirty="0" err="1"/>
              <a:t>standardele</a:t>
            </a:r>
            <a:r>
              <a:rPr lang="en-US" dirty="0"/>
              <a:t> </a:t>
            </a:r>
            <a:r>
              <a:rPr lang="en-US" dirty="0" err="1"/>
              <a:t>mai</a:t>
            </a:r>
            <a:r>
              <a:rPr lang="en-US" dirty="0"/>
              <a:t> </a:t>
            </a:r>
            <a:r>
              <a:rPr lang="en-US" dirty="0" err="1"/>
              <a:t>slabe</a:t>
            </a:r>
            <a:r>
              <a:rPr lang="en-US" dirty="0"/>
              <a:t> nu se </a:t>
            </a:r>
            <a:r>
              <a:rPr lang="en-US" dirty="0" err="1"/>
              <a:t>confirmă</a:t>
            </a:r>
            <a:r>
              <a:rPr lang="en-US" dirty="0"/>
              <a:t> pe </a:t>
            </a:r>
            <a:r>
              <a:rPr lang="en-US" dirty="0" err="1"/>
              <a:t>deplin</a:t>
            </a:r>
            <a:r>
              <a:rPr lang="en-US" dirty="0"/>
              <a:t>. </a:t>
            </a:r>
            <a:endParaRPr lang="ro-RO" dirty="0"/>
          </a:p>
          <a:p>
            <a:pPr>
              <a:buFont typeface="Wingdings" pitchFamily="2" charset="2"/>
              <a:buChar char="Ø"/>
            </a:pPr>
            <a:r>
              <a:rPr lang="en-US" dirty="0" err="1"/>
              <a:t>Politica</a:t>
            </a:r>
            <a:r>
              <a:rPr lang="en-US" dirty="0"/>
              <a:t> de </a:t>
            </a:r>
            <a:r>
              <a:rPr lang="en-US" dirty="0" err="1"/>
              <a:t>coeziune</a:t>
            </a:r>
            <a:r>
              <a:rPr lang="en-US" dirty="0"/>
              <a:t> </a:t>
            </a:r>
            <a:r>
              <a:rPr lang="en-US" dirty="0" err="1"/>
              <a:t>sprijină</a:t>
            </a:r>
            <a:r>
              <a:rPr lang="en-US" dirty="0"/>
              <a:t> </a:t>
            </a:r>
            <a:r>
              <a:rPr lang="en-US" dirty="0" err="1"/>
              <a:t>noii</a:t>
            </a:r>
            <a:r>
              <a:rPr lang="en-US" dirty="0"/>
              <a:t> </a:t>
            </a:r>
            <a:r>
              <a:rPr lang="en-US" dirty="0" err="1"/>
              <a:t>membri</a:t>
            </a:r>
            <a:r>
              <a:rPr lang="en-US" dirty="0"/>
              <a:t> </a:t>
            </a:r>
            <a:r>
              <a:rPr lang="en-US" dirty="0" err="1"/>
              <a:t>în</a:t>
            </a:r>
            <a:r>
              <a:rPr lang="en-US" dirty="0"/>
              <a:t> </a:t>
            </a:r>
            <a:r>
              <a:rPr lang="en-US" dirty="0" err="1"/>
              <a:t>ceea</a:t>
            </a:r>
            <a:r>
              <a:rPr lang="en-US" dirty="0"/>
              <a:t> </a:t>
            </a:r>
            <a:r>
              <a:rPr lang="en-US" dirty="0" err="1"/>
              <a:t>ce</a:t>
            </a:r>
            <a:r>
              <a:rPr lang="en-US" dirty="0"/>
              <a:t> </a:t>
            </a:r>
            <a:r>
              <a:rPr lang="en-US" dirty="0" err="1"/>
              <a:t>privește</a:t>
            </a:r>
            <a:r>
              <a:rPr lang="en-US" dirty="0"/>
              <a:t> </a:t>
            </a:r>
            <a:r>
              <a:rPr lang="en-US" dirty="0" err="1"/>
              <a:t>gestionarea</a:t>
            </a:r>
            <a:r>
              <a:rPr lang="en-US" dirty="0"/>
              <a:t> </a:t>
            </a:r>
            <a:r>
              <a:rPr lang="en-US" dirty="0" err="1"/>
              <a:t>mediului</a:t>
            </a:r>
            <a:r>
              <a:rPr lang="en-US" dirty="0"/>
              <a:t>.</a:t>
            </a:r>
            <a:endParaRPr lang="ro-RO" dirty="0"/>
          </a:p>
          <a:p>
            <a:pPr>
              <a:buFont typeface="Wingdings" pitchFamily="2" charset="2"/>
              <a:buChar char="Ø"/>
            </a:pPr>
            <a:r>
              <a:rPr lang="en-US" dirty="0"/>
              <a:t> </a:t>
            </a:r>
            <a:r>
              <a:rPr lang="en-US" dirty="0" err="1"/>
              <a:t>Societatea</a:t>
            </a:r>
            <a:r>
              <a:rPr lang="en-US" dirty="0"/>
              <a:t> </a:t>
            </a:r>
            <a:r>
              <a:rPr lang="en-US" dirty="0" err="1"/>
              <a:t>civilă</a:t>
            </a:r>
            <a:r>
              <a:rPr lang="en-US" dirty="0"/>
              <a:t> </a:t>
            </a:r>
            <a:r>
              <a:rPr lang="en-US" dirty="0" err="1"/>
              <a:t>joacă</a:t>
            </a:r>
            <a:r>
              <a:rPr lang="en-US" dirty="0"/>
              <a:t> un </a:t>
            </a:r>
            <a:r>
              <a:rPr lang="en-US" dirty="0" err="1"/>
              <a:t>rol</a:t>
            </a:r>
            <a:r>
              <a:rPr lang="en-US" dirty="0"/>
              <a:t> </a:t>
            </a:r>
            <a:r>
              <a:rPr lang="en-US" dirty="0" err="1"/>
              <a:t>în</a:t>
            </a:r>
            <a:r>
              <a:rPr lang="en-US" dirty="0"/>
              <a:t> </a:t>
            </a:r>
            <a:r>
              <a:rPr lang="en-US" dirty="0" err="1"/>
              <a:t>monitorizare</a:t>
            </a:r>
            <a:r>
              <a:rPr lang="en-US" dirty="0"/>
              <a:t> </a:t>
            </a:r>
            <a:r>
              <a:rPr lang="en-US" dirty="0" err="1"/>
              <a:t>și</a:t>
            </a:r>
            <a:r>
              <a:rPr lang="en-US" dirty="0"/>
              <a:t> </a:t>
            </a:r>
            <a:r>
              <a:rPr lang="en-US" dirty="0" err="1"/>
              <a:t>transparență</a:t>
            </a:r>
            <a:r>
              <a:rPr lang="en-US" dirty="0"/>
              <a:t>. </a:t>
            </a:r>
            <a:endParaRPr lang="ro-RO" dirty="0"/>
          </a:p>
          <a:p>
            <a:pPr>
              <a:buFont typeface="Wingdings" pitchFamily="2" charset="2"/>
              <a:buChar char="Ø"/>
            </a:pPr>
            <a:r>
              <a:rPr lang="en-US" dirty="0" err="1"/>
              <a:t>Extinderea</a:t>
            </a:r>
            <a:r>
              <a:rPr lang="en-US" dirty="0"/>
              <a:t>: </a:t>
            </a:r>
            <a:r>
              <a:rPr lang="en-US" dirty="0" err="1"/>
              <a:t>Oportunitatea</a:t>
            </a:r>
            <a:r>
              <a:rPr lang="en-US" dirty="0"/>
              <a:t> de a </a:t>
            </a:r>
            <a:r>
              <a:rPr lang="en-US" dirty="0" err="1"/>
              <a:t>crește</a:t>
            </a:r>
            <a:r>
              <a:rPr lang="en-US" dirty="0"/>
              <a:t> </a:t>
            </a:r>
            <a:r>
              <a:rPr lang="en-US" dirty="0" err="1"/>
              <a:t>standardele</a:t>
            </a:r>
            <a:r>
              <a:rPr lang="en-US" dirty="0"/>
              <a:t> de </a:t>
            </a:r>
            <a:r>
              <a:rPr lang="en-US" dirty="0" err="1"/>
              <a:t>mediu</a:t>
            </a:r>
            <a:r>
              <a:rPr lang="en-US" dirty="0"/>
              <a:t>, </a:t>
            </a:r>
            <a:r>
              <a:rPr lang="en-US" dirty="0" err="1"/>
              <a:t>dar</a:t>
            </a:r>
            <a:r>
              <a:rPr lang="en-US" dirty="0"/>
              <a:t> </a:t>
            </a:r>
            <a:r>
              <a:rPr lang="en-US" dirty="0" err="1"/>
              <a:t>rămân</a:t>
            </a:r>
            <a:r>
              <a:rPr lang="en-US" dirty="0"/>
              <a:t> </a:t>
            </a:r>
            <a:r>
              <a:rPr lang="en-US" dirty="0" err="1"/>
              <a:t>provocări</a:t>
            </a:r>
            <a:r>
              <a:rPr lang="en-US" dirty="0"/>
              <a:t>.</a:t>
            </a:r>
            <a:endParaRPr lang="ro-RO" dirty="0"/>
          </a:p>
          <a:p>
            <a:pPr>
              <a:buFont typeface="Wingdings" pitchFamily="2" charset="2"/>
              <a:buChar char="Ø"/>
            </a:pPr>
            <a:endParaRPr lang="tr-TR" dirty="0"/>
          </a:p>
        </p:txBody>
      </p:sp>
    </p:spTree>
    <p:extLst>
      <p:ext uri="{BB962C8B-B14F-4D97-AF65-F5344CB8AC3E}">
        <p14:creationId xmlns:p14="http://schemas.microsoft.com/office/powerpoint/2010/main" val="2199528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16736" y="908395"/>
            <a:ext cx="10058400" cy="755813"/>
          </a:xfrm>
        </p:spPr>
        <p:txBody>
          <a:bodyPr>
            <a:normAutofit/>
          </a:bodyPr>
          <a:lstStyle/>
          <a:p>
            <a:pPr lvl="0" algn="ctr"/>
            <a:r>
              <a:rPr lang="ro-RO" sz="2000" dirty="0"/>
              <a:t>POLUAREA AERULUI</a:t>
            </a:r>
            <a:endParaRPr lang="tr-TR" sz="2000" dirty="0"/>
          </a:p>
        </p:txBody>
      </p:sp>
      <p:sp>
        <p:nvSpPr>
          <p:cNvPr id="3" name="Metin Yer Tutucusu 2"/>
          <p:cNvSpPr>
            <a:spLocks noGrp="1"/>
          </p:cNvSpPr>
          <p:nvPr>
            <p:ph type="body" idx="1"/>
          </p:nvPr>
        </p:nvSpPr>
        <p:spPr>
          <a:xfrm>
            <a:off x="1097280" y="1664208"/>
            <a:ext cx="4937760" cy="736282"/>
          </a:xfrm>
        </p:spPr>
        <p:txBody>
          <a:bodyPr>
            <a:normAutofit lnSpcReduction="10000"/>
          </a:bodyPr>
          <a:lstStyle/>
          <a:p>
            <a:r>
              <a:rPr lang="ro-RO" dirty="0"/>
              <a:t>P</a:t>
            </a:r>
            <a:r>
              <a:rPr lang="en-US" dirty="0" err="1"/>
              <a:t>oluarea</a:t>
            </a:r>
            <a:r>
              <a:rPr lang="en-US" dirty="0"/>
              <a:t> </a:t>
            </a:r>
            <a:r>
              <a:rPr lang="en-US" dirty="0" err="1"/>
              <a:t>aerului</a:t>
            </a:r>
            <a:r>
              <a:rPr lang="en-US" dirty="0"/>
              <a:t> - o </a:t>
            </a:r>
            <a:r>
              <a:rPr lang="en-US" dirty="0" err="1"/>
              <a:t>amenințare</a:t>
            </a:r>
            <a:r>
              <a:rPr lang="en-US" dirty="0"/>
              <a:t> </a:t>
            </a:r>
            <a:r>
              <a:rPr lang="en-US" dirty="0" err="1"/>
              <a:t>pentru</a:t>
            </a:r>
            <a:r>
              <a:rPr lang="ro-RO" dirty="0"/>
              <a:t> </a:t>
            </a:r>
            <a:r>
              <a:rPr lang="en-US" dirty="0" err="1"/>
              <a:t>mediul</a:t>
            </a:r>
            <a:r>
              <a:rPr lang="en-US" dirty="0"/>
              <a:t> </a:t>
            </a:r>
            <a:r>
              <a:rPr lang="en-US" dirty="0" err="1"/>
              <a:t>nostru</a:t>
            </a:r>
            <a:r>
              <a:rPr lang="en-US" dirty="0"/>
              <a:t> </a:t>
            </a:r>
            <a:r>
              <a:rPr lang="en-US" dirty="0" err="1"/>
              <a:t>înconjurător</a:t>
            </a:r>
            <a:endParaRPr lang="tr-TR" b="1" dirty="0"/>
          </a:p>
        </p:txBody>
      </p:sp>
      <p:sp>
        <p:nvSpPr>
          <p:cNvPr id="4" name="Metin Yer Tutucusu 3"/>
          <p:cNvSpPr>
            <a:spLocks noGrp="1"/>
          </p:cNvSpPr>
          <p:nvPr>
            <p:ph type="body" idx="2"/>
          </p:nvPr>
        </p:nvSpPr>
        <p:spPr>
          <a:xfrm>
            <a:off x="786384" y="2400490"/>
            <a:ext cx="4937760" cy="3378200"/>
          </a:xfrm>
        </p:spPr>
        <p:txBody>
          <a:bodyPr>
            <a:normAutofit/>
          </a:bodyPr>
          <a:lstStyle/>
          <a:p>
            <a:pPr algn="just"/>
            <a:r>
              <a:rPr lang="en-US" b="1" dirty="0" err="1"/>
              <a:t>Ideea</a:t>
            </a:r>
            <a:r>
              <a:rPr lang="en-US" b="1" dirty="0"/>
              <a:t> </a:t>
            </a:r>
            <a:r>
              <a:rPr lang="en-US" b="1" dirty="0" err="1"/>
              <a:t>principală</a:t>
            </a:r>
            <a:r>
              <a:rPr lang="en-US" b="1" dirty="0"/>
              <a:t>: </a:t>
            </a:r>
            <a:r>
              <a:rPr lang="en-US" dirty="0" err="1"/>
              <a:t>Poluarea</a:t>
            </a:r>
            <a:r>
              <a:rPr lang="en-US" dirty="0"/>
              <a:t> </a:t>
            </a:r>
            <a:r>
              <a:rPr lang="en-US" dirty="0" err="1"/>
              <a:t>aerului</a:t>
            </a:r>
            <a:r>
              <a:rPr lang="en-US" dirty="0"/>
              <a:t> </a:t>
            </a:r>
            <a:r>
              <a:rPr lang="en-US" dirty="0" err="1"/>
              <a:t>este</a:t>
            </a:r>
            <a:r>
              <a:rPr lang="en-US" dirty="0"/>
              <a:t> o </a:t>
            </a:r>
            <a:r>
              <a:rPr lang="en-US" dirty="0" err="1"/>
              <a:t>problemă</a:t>
            </a:r>
            <a:r>
              <a:rPr lang="en-US" dirty="0"/>
              <a:t> </a:t>
            </a:r>
            <a:r>
              <a:rPr lang="en-US" dirty="0" err="1"/>
              <a:t>serioasă</a:t>
            </a:r>
            <a:r>
              <a:rPr lang="en-US" dirty="0"/>
              <a:t>, cu </a:t>
            </a:r>
            <a:r>
              <a:rPr lang="en-US" dirty="0" err="1"/>
              <a:t>efecte</a:t>
            </a:r>
            <a:r>
              <a:rPr lang="en-US" dirty="0"/>
              <a:t> </a:t>
            </a:r>
            <a:r>
              <a:rPr lang="en-US" dirty="0" err="1"/>
              <a:t>dăunătoare</a:t>
            </a:r>
            <a:r>
              <a:rPr lang="en-US" dirty="0"/>
              <a:t> </a:t>
            </a:r>
            <a:r>
              <a:rPr lang="en-US" dirty="0" err="1"/>
              <a:t>asupra</a:t>
            </a:r>
            <a:r>
              <a:rPr lang="en-US" dirty="0"/>
              <a:t> </a:t>
            </a:r>
            <a:r>
              <a:rPr lang="en-US" dirty="0" err="1"/>
              <a:t>sănătății</a:t>
            </a:r>
            <a:r>
              <a:rPr lang="en-US" dirty="0"/>
              <a:t> </a:t>
            </a:r>
            <a:r>
              <a:rPr lang="en-US" dirty="0" err="1"/>
              <a:t>umane</a:t>
            </a:r>
            <a:r>
              <a:rPr lang="en-US" dirty="0"/>
              <a:t> </a:t>
            </a:r>
            <a:r>
              <a:rPr lang="en-US" dirty="0" err="1"/>
              <a:t>și</a:t>
            </a:r>
            <a:r>
              <a:rPr lang="en-US" dirty="0"/>
              <a:t> a </a:t>
            </a:r>
            <a:r>
              <a:rPr lang="en-US" dirty="0" err="1"/>
              <a:t>mediului</a:t>
            </a:r>
            <a:r>
              <a:rPr lang="en-US" b="1" dirty="0"/>
              <a:t>. </a:t>
            </a:r>
            <a:r>
              <a:rPr lang="en-US" b="1" dirty="0" err="1"/>
              <a:t>Puncte</a:t>
            </a:r>
            <a:r>
              <a:rPr lang="en-US" b="1" dirty="0"/>
              <a:t> </a:t>
            </a:r>
            <a:r>
              <a:rPr lang="en-US" b="1" dirty="0" err="1"/>
              <a:t>cheie:</a:t>
            </a:r>
            <a:r>
              <a:rPr lang="en-US" dirty="0" err="1"/>
              <a:t>Poluarea</a:t>
            </a:r>
            <a:r>
              <a:rPr lang="en-US" dirty="0"/>
              <a:t> </a:t>
            </a:r>
            <a:r>
              <a:rPr lang="en-US" dirty="0" err="1"/>
              <a:t>aerului</a:t>
            </a:r>
            <a:r>
              <a:rPr lang="en-US" dirty="0"/>
              <a:t> </a:t>
            </a:r>
            <a:r>
              <a:rPr lang="en-US" dirty="0" err="1"/>
              <a:t>reprezintă</a:t>
            </a:r>
            <a:r>
              <a:rPr lang="en-US" dirty="0"/>
              <a:t> </a:t>
            </a:r>
            <a:r>
              <a:rPr lang="en-US" dirty="0" err="1"/>
              <a:t>introducerea</a:t>
            </a:r>
            <a:r>
              <a:rPr lang="en-US" dirty="0"/>
              <a:t> de </a:t>
            </a:r>
            <a:r>
              <a:rPr lang="en-US" dirty="0" err="1"/>
              <a:t>substanțe</a:t>
            </a:r>
            <a:r>
              <a:rPr lang="en-US" dirty="0"/>
              <a:t> </a:t>
            </a:r>
            <a:r>
              <a:rPr lang="en-US" dirty="0" err="1"/>
              <a:t>nocive</a:t>
            </a:r>
            <a:r>
              <a:rPr lang="en-US" dirty="0"/>
              <a:t> </a:t>
            </a:r>
            <a:r>
              <a:rPr lang="en-US" dirty="0" err="1"/>
              <a:t>în</a:t>
            </a:r>
            <a:r>
              <a:rPr lang="en-US" dirty="0"/>
              <a:t> </a:t>
            </a:r>
            <a:r>
              <a:rPr lang="en-US" dirty="0" err="1"/>
              <a:t>atmosferă</a:t>
            </a:r>
            <a:r>
              <a:rPr lang="en-US" dirty="0"/>
              <a:t>.</a:t>
            </a:r>
            <a:endParaRPr lang="ro-RO" dirty="0"/>
          </a:p>
          <a:p>
            <a:pPr algn="just"/>
            <a:r>
              <a:rPr lang="en-US" dirty="0" err="1"/>
              <a:t>Ea</a:t>
            </a:r>
            <a:r>
              <a:rPr lang="en-US" dirty="0"/>
              <a:t> </a:t>
            </a:r>
            <a:r>
              <a:rPr lang="en-US" dirty="0" err="1"/>
              <a:t>poate</a:t>
            </a:r>
            <a:r>
              <a:rPr lang="en-US" dirty="0"/>
              <a:t> fi </a:t>
            </a:r>
            <a:r>
              <a:rPr lang="en-US" dirty="0" err="1"/>
              <a:t>cauzată</a:t>
            </a:r>
            <a:r>
              <a:rPr lang="en-US" dirty="0"/>
              <a:t> de </a:t>
            </a:r>
            <a:r>
              <a:rPr lang="en-US" dirty="0" err="1"/>
              <a:t>modificări</a:t>
            </a:r>
            <a:r>
              <a:rPr lang="en-US" dirty="0"/>
              <a:t> </a:t>
            </a:r>
            <a:r>
              <a:rPr lang="en-US" dirty="0" err="1"/>
              <a:t>fizice</a:t>
            </a:r>
            <a:r>
              <a:rPr lang="en-US" dirty="0"/>
              <a:t>, </a:t>
            </a:r>
            <a:r>
              <a:rPr lang="en-US" dirty="0" err="1"/>
              <a:t>biologice</a:t>
            </a:r>
            <a:r>
              <a:rPr lang="en-US" dirty="0"/>
              <a:t> </a:t>
            </a:r>
            <a:r>
              <a:rPr lang="en-US" dirty="0" err="1"/>
              <a:t>sau</a:t>
            </a:r>
            <a:r>
              <a:rPr lang="en-US" dirty="0"/>
              <a:t> </a:t>
            </a:r>
            <a:r>
              <a:rPr lang="en-US" dirty="0" err="1"/>
              <a:t>chimice</a:t>
            </a:r>
            <a:r>
              <a:rPr lang="en-US" dirty="0"/>
              <a:t>.</a:t>
            </a:r>
            <a:endParaRPr lang="ro-RO" dirty="0"/>
          </a:p>
          <a:p>
            <a:pPr algn="just"/>
            <a:r>
              <a:rPr lang="en-US" dirty="0" err="1"/>
              <a:t>Subțierea</a:t>
            </a:r>
            <a:r>
              <a:rPr lang="en-US" dirty="0"/>
              <a:t> </a:t>
            </a:r>
            <a:r>
              <a:rPr lang="en-US" dirty="0" err="1"/>
              <a:t>stratului</a:t>
            </a:r>
            <a:r>
              <a:rPr lang="en-US" dirty="0"/>
              <a:t> de </a:t>
            </a:r>
            <a:r>
              <a:rPr lang="en-US" dirty="0" err="1"/>
              <a:t>ozon</a:t>
            </a:r>
            <a:r>
              <a:rPr lang="en-US" dirty="0"/>
              <a:t> </a:t>
            </a:r>
            <a:r>
              <a:rPr lang="en-US" dirty="0" err="1"/>
              <a:t>este</a:t>
            </a:r>
            <a:r>
              <a:rPr lang="en-US" dirty="0"/>
              <a:t> o </a:t>
            </a:r>
            <a:r>
              <a:rPr lang="en-US" dirty="0" err="1"/>
              <a:t>consecință</a:t>
            </a:r>
            <a:r>
              <a:rPr lang="en-US" dirty="0"/>
              <a:t> </a:t>
            </a:r>
            <a:r>
              <a:rPr lang="en-US" dirty="0" err="1"/>
              <a:t>majoră</a:t>
            </a:r>
            <a:r>
              <a:rPr lang="en-US" dirty="0"/>
              <a:t> a </a:t>
            </a:r>
            <a:r>
              <a:rPr lang="en-US" dirty="0" err="1"/>
              <a:t>poluării</a:t>
            </a:r>
            <a:r>
              <a:rPr lang="en-US" dirty="0"/>
              <a:t> </a:t>
            </a:r>
            <a:r>
              <a:rPr lang="en-US" dirty="0" err="1"/>
              <a:t>aerului</a:t>
            </a:r>
            <a:r>
              <a:rPr lang="en-US" b="1" dirty="0"/>
              <a:t>.</a:t>
            </a:r>
            <a:endParaRPr lang="en-US" dirty="0"/>
          </a:p>
        </p:txBody>
      </p:sp>
      <p:sp>
        <p:nvSpPr>
          <p:cNvPr id="5" name="Metin Yer Tutucusu 4"/>
          <p:cNvSpPr>
            <a:spLocks noGrp="1"/>
          </p:cNvSpPr>
          <p:nvPr>
            <p:ph type="body" idx="3"/>
          </p:nvPr>
        </p:nvSpPr>
        <p:spPr>
          <a:xfrm>
            <a:off x="6345936" y="1507352"/>
            <a:ext cx="4937760" cy="736282"/>
          </a:xfrm>
        </p:spPr>
        <p:txBody>
          <a:bodyPr>
            <a:normAutofit lnSpcReduction="10000"/>
          </a:bodyPr>
          <a:lstStyle/>
          <a:p>
            <a:r>
              <a:rPr lang="ro-RO" dirty="0"/>
              <a:t>Cauzele poluării aerului</a:t>
            </a:r>
            <a:endParaRPr lang="tr-TR" b="1" dirty="0"/>
          </a:p>
        </p:txBody>
      </p:sp>
      <p:sp>
        <p:nvSpPr>
          <p:cNvPr id="6" name="Metin Yer Tutucusu 5"/>
          <p:cNvSpPr>
            <a:spLocks noGrp="1"/>
          </p:cNvSpPr>
          <p:nvPr>
            <p:ph type="body" idx="4"/>
          </p:nvPr>
        </p:nvSpPr>
        <p:spPr>
          <a:xfrm>
            <a:off x="6096000" y="2274880"/>
            <a:ext cx="4937760" cy="3813104"/>
          </a:xfrm>
        </p:spPr>
        <p:txBody>
          <a:bodyPr>
            <a:normAutofit fontScale="85000" lnSpcReduction="10000"/>
          </a:bodyPr>
          <a:lstStyle/>
          <a:p>
            <a:pPr algn="just"/>
            <a:r>
              <a:rPr lang="en-US" b="1" dirty="0" err="1"/>
              <a:t>Ideea</a:t>
            </a:r>
            <a:r>
              <a:rPr lang="en-US" b="1" dirty="0"/>
              <a:t> </a:t>
            </a:r>
            <a:r>
              <a:rPr lang="en-US" b="1" dirty="0" err="1"/>
              <a:t>principală</a:t>
            </a:r>
            <a:r>
              <a:rPr lang="en-US" b="1" dirty="0"/>
              <a:t>: </a:t>
            </a:r>
            <a:r>
              <a:rPr lang="en-US" dirty="0"/>
              <a:t>Diverse </a:t>
            </a:r>
            <a:r>
              <a:rPr lang="en-US" dirty="0" err="1"/>
              <a:t>activități</a:t>
            </a:r>
            <a:r>
              <a:rPr lang="en-US" dirty="0"/>
              <a:t> </a:t>
            </a:r>
            <a:r>
              <a:rPr lang="en-US" dirty="0" err="1"/>
              <a:t>umane</a:t>
            </a:r>
            <a:r>
              <a:rPr lang="en-US" dirty="0"/>
              <a:t> </a:t>
            </a:r>
            <a:r>
              <a:rPr lang="en-US" dirty="0" err="1"/>
              <a:t>contribuie</a:t>
            </a:r>
            <a:r>
              <a:rPr lang="en-US" dirty="0"/>
              <a:t> </a:t>
            </a:r>
            <a:r>
              <a:rPr lang="en-US" dirty="0" err="1"/>
              <a:t>în</a:t>
            </a:r>
            <a:r>
              <a:rPr lang="en-US" dirty="0"/>
              <a:t> mod </a:t>
            </a:r>
            <a:r>
              <a:rPr lang="en-US" dirty="0" err="1"/>
              <a:t>semnificativ</a:t>
            </a:r>
            <a:r>
              <a:rPr lang="en-US" dirty="0"/>
              <a:t> la </a:t>
            </a:r>
            <a:r>
              <a:rPr lang="en-US" dirty="0" err="1"/>
              <a:t>poluarea</a:t>
            </a:r>
            <a:r>
              <a:rPr lang="en-US" dirty="0"/>
              <a:t> </a:t>
            </a:r>
            <a:r>
              <a:rPr lang="en-US" dirty="0" err="1"/>
              <a:t>aerului</a:t>
            </a:r>
            <a:r>
              <a:rPr lang="en-US" dirty="0"/>
              <a:t>. </a:t>
            </a:r>
            <a:endParaRPr lang="ro-RO" dirty="0"/>
          </a:p>
          <a:p>
            <a:pPr algn="just"/>
            <a:r>
              <a:rPr lang="en-US" b="1" dirty="0" err="1"/>
              <a:t>Puncte</a:t>
            </a:r>
            <a:r>
              <a:rPr lang="en-US" b="1" dirty="0"/>
              <a:t> </a:t>
            </a:r>
            <a:r>
              <a:rPr lang="en-US" b="1" dirty="0" err="1"/>
              <a:t>cheie</a:t>
            </a:r>
            <a:r>
              <a:rPr lang="en-US" b="1" dirty="0"/>
              <a:t>: </a:t>
            </a:r>
            <a:r>
              <a:rPr lang="en-US" dirty="0" err="1"/>
              <a:t>Arderea</a:t>
            </a:r>
            <a:r>
              <a:rPr lang="en-US" dirty="0"/>
              <a:t> </a:t>
            </a:r>
            <a:r>
              <a:rPr lang="en-US" dirty="0" err="1"/>
              <a:t>combustibililor</a:t>
            </a:r>
            <a:r>
              <a:rPr lang="en-US" dirty="0"/>
              <a:t> </a:t>
            </a:r>
            <a:r>
              <a:rPr lang="en-US" dirty="0" err="1"/>
              <a:t>fosili</a:t>
            </a:r>
            <a:r>
              <a:rPr lang="en-US" dirty="0"/>
              <a:t>, cum </a:t>
            </a:r>
            <a:r>
              <a:rPr lang="en-US" dirty="0" err="1"/>
              <a:t>ar</a:t>
            </a:r>
            <a:r>
              <a:rPr lang="en-US" dirty="0"/>
              <a:t> fi </a:t>
            </a:r>
            <a:r>
              <a:rPr lang="en-US" dirty="0" err="1"/>
              <a:t>cărbunele</a:t>
            </a:r>
            <a:r>
              <a:rPr lang="en-US" dirty="0"/>
              <a:t> </a:t>
            </a:r>
            <a:r>
              <a:rPr lang="en-US" dirty="0" err="1"/>
              <a:t>și</a:t>
            </a:r>
            <a:r>
              <a:rPr lang="en-US" dirty="0"/>
              <a:t> </a:t>
            </a:r>
            <a:r>
              <a:rPr lang="en-US" dirty="0" err="1"/>
              <a:t>petrolul</a:t>
            </a:r>
            <a:r>
              <a:rPr lang="en-US" dirty="0"/>
              <a:t>, </a:t>
            </a:r>
            <a:r>
              <a:rPr lang="en-US" dirty="0" err="1"/>
              <a:t>eliberează</a:t>
            </a:r>
            <a:r>
              <a:rPr lang="en-US" dirty="0"/>
              <a:t> gaze </a:t>
            </a:r>
            <a:r>
              <a:rPr lang="en-US" dirty="0" err="1"/>
              <a:t>nocive</a:t>
            </a:r>
            <a:r>
              <a:rPr lang="en-US" dirty="0"/>
              <a:t>.</a:t>
            </a:r>
            <a:endParaRPr lang="ro-RO" dirty="0"/>
          </a:p>
          <a:p>
            <a:pPr algn="just"/>
            <a:r>
              <a:rPr lang="en-US" dirty="0" err="1"/>
              <a:t>Emisiile</a:t>
            </a:r>
            <a:r>
              <a:rPr lang="en-US" dirty="0"/>
              <a:t> </a:t>
            </a:r>
            <a:r>
              <a:rPr lang="en-US" dirty="0" err="1"/>
              <a:t>autoturismelor</a:t>
            </a:r>
            <a:r>
              <a:rPr lang="en-US" dirty="0"/>
              <a:t> sunt o </a:t>
            </a:r>
            <a:r>
              <a:rPr lang="en-US" dirty="0" err="1"/>
              <a:t>sursă</a:t>
            </a:r>
            <a:r>
              <a:rPr lang="en-US" dirty="0"/>
              <a:t> </a:t>
            </a:r>
            <a:r>
              <a:rPr lang="en-US" dirty="0" err="1"/>
              <a:t>majoră</a:t>
            </a:r>
            <a:r>
              <a:rPr lang="en-US" dirty="0"/>
              <a:t> de </a:t>
            </a:r>
            <a:r>
              <a:rPr lang="en-US" dirty="0" err="1"/>
              <a:t>poluare</a:t>
            </a:r>
            <a:r>
              <a:rPr lang="en-US" dirty="0"/>
              <a:t> a </a:t>
            </a:r>
            <a:r>
              <a:rPr lang="en-US" dirty="0" err="1"/>
              <a:t>aerului</a:t>
            </a:r>
            <a:r>
              <a:rPr lang="en-US" dirty="0"/>
              <a:t> </a:t>
            </a:r>
            <a:r>
              <a:rPr lang="en-US" dirty="0" err="1"/>
              <a:t>în</a:t>
            </a:r>
            <a:r>
              <a:rPr lang="en-US" dirty="0"/>
              <a:t> </a:t>
            </a:r>
            <a:r>
              <a:rPr lang="en-US" dirty="0" err="1"/>
              <a:t>orașe</a:t>
            </a:r>
            <a:r>
              <a:rPr lang="en-US" dirty="0"/>
              <a:t>.</a:t>
            </a:r>
            <a:endParaRPr lang="ro-RO" dirty="0"/>
          </a:p>
          <a:p>
            <a:pPr algn="just"/>
            <a:r>
              <a:rPr lang="en-US" dirty="0" err="1"/>
              <a:t>Practicile</a:t>
            </a:r>
            <a:r>
              <a:rPr lang="en-US" dirty="0"/>
              <a:t> </a:t>
            </a:r>
            <a:r>
              <a:rPr lang="en-US" dirty="0" err="1"/>
              <a:t>agricole</a:t>
            </a:r>
            <a:r>
              <a:rPr lang="en-US" dirty="0"/>
              <a:t>, </a:t>
            </a:r>
            <a:r>
              <a:rPr lang="en-US" dirty="0" err="1"/>
              <a:t>inclusiv</a:t>
            </a:r>
            <a:r>
              <a:rPr lang="en-US" dirty="0"/>
              <a:t> </a:t>
            </a:r>
            <a:r>
              <a:rPr lang="en-US" dirty="0" err="1"/>
              <a:t>utilizarea</a:t>
            </a:r>
            <a:r>
              <a:rPr lang="en-US" dirty="0"/>
              <a:t> </a:t>
            </a:r>
            <a:r>
              <a:rPr lang="en-US" dirty="0" err="1"/>
              <a:t>amoniacului</a:t>
            </a:r>
            <a:r>
              <a:rPr lang="en-US" dirty="0"/>
              <a:t> </a:t>
            </a:r>
            <a:r>
              <a:rPr lang="en-US" dirty="0" err="1"/>
              <a:t>și</a:t>
            </a:r>
            <a:r>
              <a:rPr lang="en-US" dirty="0"/>
              <a:t> a </a:t>
            </a:r>
            <a:r>
              <a:rPr lang="en-US" dirty="0" err="1"/>
              <a:t>pesticidelor</a:t>
            </a:r>
            <a:r>
              <a:rPr lang="en-US" dirty="0"/>
              <a:t>, </a:t>
            </a:r>
            <a:r>
              <a:rPr lang="en-US" dirty="0" err="1"/>
              <a:t>poluează</a:t>
            </a:r>
            <a:r>
              <a:rPr lang="en-US" dirty="0"/>
              <a:t> </a:t>
            </a:r>
            <a:r>
              <a:rPr lang="en-US" dirty="0" err="1"/>
              <a:t>aerul</a:t>
            </a:r>
            <a:r>
              <a:rPr lang="en-US" dirty="0"/>
              <a:t>.</a:t>
            </a:r>
            <a:endParaRPr lang="ro-RO" dirty="0"/>
          </a:p>
          <a:p>
            <a:pPr algn="just"/>
            <a:r>
              <a:rPr lang="en-US" dirty="0" err="1"/>
              <a:t>Activitățile</a:t>
            </a:r>
            <a:r>
              <a:rPr lang="en-US" dirty="0"/>
              <a:t> </a:t>
            </a:r>
            <a:r>
              <a:rPr lang="en-US" dirty="0" err="1"/>
              <a:t>miniere</a:t>
            </a:r>
            <a:r>
              <a:rPr lang="en-US" dirty="0"/>
              <a:t> </a:t>
            </a:r>
            <a:r>
              <a:rPr lang="en-US" dirty="0" err="1"/>
              <a:t>eliberează</a:t>
            </a:r>
            <a:r>
              <a:rPr lang="en-US" dirty="0"/>
              <a:t> </a:t>
            </a:r>
            <a:r>
              <a:rPr lang="en-US" dirty="0" err="1"/>
              <a:t>praf</a:t>
            </a:r>
            <a:r>
              <a:rPr lang="en-US" dirty="0"/>
              <a:t> </a:t>
            </a:r>
            <a:r>
              <a:rPr lang="en-US" dirty="0" err="1"/>
              <a:t>și</a:t>
            </a:r>
            <a:r>
              <a:rPr lang="en-US" dirty="0"/>
              <a:t> </a:t>
            </a:r>
            <a:r>
              <a:rPr lang="en-US" dirty="0" err="1"/>
              <a:t>substanțe</a:t>
            </a:r>
            <a:r>
              <a:rPr lang="en-US" dirty="0"/>
              <a:t> </a:t>
            </a:r>
            <a:r>
              <a:rPr lang="en-US" dirty="0" err="1"/>
              <a:t>chimice</a:t>
            </a:r>
            <a:r>
              <a:rPr lang="en-US" dirty="0"/>
              <a:t> </a:t>
            </a:r>
            <a:r>
              <a:rPr lang="en-US" dirty="0" err="1"/>
              <a:t>în</a:t>
            </a:r>
            <a:r>
              <a:rPr lang="en-US" dirty="0"/>
              <a:t> </a:t>
            </a:r>
            <a:r>
              <a:rPr lang="en-US" dirty="0" err="1"/>
              <a:t>atmosferă</a:t>
            </a:r>
            <a:r>
              <a:rPr lang="en-US" dirty="0"/>
              <a:t>.</a:t>
            </a:r>
            <a:endParaRPr lang="ro-RO" dirty="0"/>
          </a:p>
          <a:p>
            <a:pPr algn="just"/>
            <a:r>
              <a:rPr lang="en-US" dirty="0" err="1"/>
              <a:t>Chiar</a:t>
            </a:r>
            <a:r>
              <a:rPr lang="en-US" dirty="0"/>
              <a:t> </a:t>
            </a:r>
            <a:r>
              <a:rPr lang="en-US" dirty="0" err="1"/>
              <a:t>și</a:t>
            </a:r>
            <a:r>
              <a:rPr lang="en-US" dirty="0"/>
              <a:t> </a:t>
            </a:r>
            <a:r>
              <a:rPr lang="en-US" dirty="0" err="1"/>
              <a:t>activitățile</a:t>
            </a:r>
            <a:r>
              <a:rPr lang="en-US" dirty="0"/>
              <a:t> </a:t>
            </a:r>
            <a:r>
              <a:rPr lang="en-US" dirty="0" err="1"/>
              <a:t>casnice</a:t>
            </a:r>
            <a:r>
              <a:rPr lang="en-US" dirty="0"/>
              <a:t>, cum </a:t>
            </a:r>
            <a:r>
              <a:rPr lang="en-US" dirty="0" err="1"/>
              <a:t>ar</a:t>
            </a:r>
            <a:r>
              <a:rPr lang="en-US" dirty="0"/>
              <a:t> fi </a:t>
            </a:r>
            <a:r>
              <a:rPr lang="en-US" dirty="0" err="1"/>
              <a:t>vopsitul</a:t>
            </a:r>
            <a:r>
              <a:rPr lang="en-US" dirty="0"/>
              <a:t>, pot </a:t>
            </a:r>
            <a:r>
              <a:rPr lang="en-US" dirty="0" err="1"/>
              <a:t>contribui</a:t>
            </a:r>
            <a:r>
              <a:rPr lang="en-US" dirty="0"/>
              <a:t> la </a:t>
            </a:r>
            <a:r>
              <a:rPr lang="en-US" dirty="0" err="1"/>
              <a:t>poluarea</a:t>
            </a:r>
            <a:r>
              <a:rPr lang="en-US" dirty="0"/>
              <a:t> </a:t>
            </a:r>
            <a:r>
              <a:rPr lang="en-US" dirty="0" err="1"/>
              <a:t>aerului</a:t>
            </a:r>
            <a:r>
              <a:rPr lang="en-US" dirty="0"/>
              <a:t>.</a:t>
            </a:r>
            <a:endParaRPr lang="ro-RO" dirty="0"/>
          </a:p>
          <a:p>
            <a:endParaRPr lang="en-US" dirty="0"/>
          </a:p>
        </p:txBody>
      </p:sp>
      <p:sp>
        <p:nvSpPr>
          <p:cNvPr id="7" name="Dikdörtgen 6"/>
          <p:cNvSpPr/>
          <p:nvPr/>
        </p:nvSpPr>
        <p:spPr>
          <a:xfrm>
            <a:off x="816864" y="460766"/>
            <a:ext cx="9864388" cy="707886"/>
          </a:xfrm>
          <a:prstGeom prst="rect">
            <a:avLst/>
          </a:prstGeom>
        </p:spPr>
        <p:txBody>
          <a:bodyPr wrap="square">
            <a:spAutoFit/>
          </a:bodyPr>
          <a:lstStyle/>
          <a:p>
            <a:pPr algn="ctr"/>
            <a:r>
              <a:rPr lang="en-US" sz="2000" b="1" dirty="0" err="1"/>
              <a:t>Protejarea</a:t>
            </a:r>
            <a:r>
              <a:rPr lang="en-US" sz="2000" b="1" dirty="0"/>
              <a:t> </a:t>
            </a:r>
            <a:r>
              <a:rPr lang="en-US" sz="2000" b="1" dirty="0" err="1"/>
              <a:t>mediului</a:t>
            </a:r>
            <a:r>
              <a:rPr lang="en-US" sz="2000" b="1" dirty="0"/>
              <a:t> </a:t>
            </a:r>
            <a:r>
              <a:rPr lang="en-US" sz="2000" b="1" dirty="0" err="1"/>
              <a:t>înconjurător</a:t>
            </a:r>
            <a:r>
              <a:rPr lang="ro-RO" sz="2000" b="1" dirty="0"/>
              <a:t>.</a:t>
            </a:r>
          </a:p>
          <a:p>
            <a:pPr algn="ctr"/>
            <a:r>
              <a:rPr lang="en-US" sz="2000" b="1" dirty="0" err="1"/>
              <a:t>Combaterea</a:t>
            </a:r>
            <a:r>
              <a:rPr lang="en-US" sz="2000" b="1" dirty="0"/>
              <a:t> </a:t>
            </a:r>
            <a:r>
              <a:rPr lang="en-US" sz="2000" b="1" dirty="0" err="1"/>
              <a:t>poluării</a:t>
            </a:r>
            <a:r>
              <a:rPr lang="en-US" sz="2000" b="1" dirty="0"/>
              <a:t> </a:t>
            </a:r>
            <a:r>
              <a:rPr lang="en-US" sz="2000" b="1" dirty="0" err="1"/>
              <a:t>aerului</a:t>
            </a:r>
            <a:r>
              <a:rPr lang="en-US" sz="2000" b="1" dirty="0"/>
              <a:t> </a:t>
            </a:r>
            <a:r>
              <a:rPr lang="en-US" sz="2000" b="1" dirty="0" err="1"/>
              <a:t>și</a:t>
            </a:r>
            <a:r>
              <a:rPr lang="en-US" sz="2000" b="1" dirty="0"/>
              <a:t> a </a:t>
            </a:r>
            <a:r>
              <a:rPr lang="en-US" sz="2000" b="1" dirty="0" err="1"/>
              <a:t>apei</a:t>
            </a:r>
            <a:r>
              <a:rPr lang="en-US" sz="2000" b="1" dirty="0"/>
              <a:t> </a:t>
            </a:r>
            <a:r>
              <a:rPr lang="en-US" sz="2000" b="1" dirty="0" err="1"/>
              <a:t>prin</a:t>
            </a:r>
            <a:r>
              <a:rPr lang="en-US" sz="2000" b="1" dirty="0"/>
              <a:t> </a:t>
            </a:r>
            <a:r>
              <a:rPr lang="en-US" sz="2000" b="1" dirty="0" err="1"/>
              <a:t>gestionarea</a:t>
            </a:r>
            <a:r>
              <a:rPr lang="en-US" sz="2000" b="1" dirty="0"/>
              <a:t> </a:t>
            </a:r>
            <a:r>
              <a:rPr lang="en-US" sz="2000" b="1" dirty="0" err="1"/>
              <a:t>responsabilă</a:t>
            </a:r>
            <a:r>
              <a:rPr lang="en-US" sz="2000" b="1" dirty="0"/>
              <a:t> a </a:t>
            </a:r>
            <a:r>
              <a:rPr lang="en-US" sz="2000" b="1" dirty="0" err="1"/>
              <a:t>deșeurilor</a:t>
            </a:r>
            <a:endParaRPr lang="tr-TR" sz="2000" b="1" dirty="0"/>
          </a:p>
        </p:txBody>
      </p:sp>
    </p:spTree>
    <p:extLst>
      <p:ext uri="{BB962C8B-B14F-4D97-AF65-F5344CB8AC3E}">
        <p14:creationId xmlns:p14="http://schemas.microsoft.com/office/powerpoint/2010/main" val="1673575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121773" y="262181"/>
            <a:ext cx="4937760" cy="736282"/>
          </a:xfrm>
        </p:spPr>
        <p:txBody>
          <a:bodyPr>
            <a:normAutofit/>
          </a:bodyPr>
          <a:lstStyle/>
          <a:p>
            <a:r>
              <a:rPr lang="en-US" dirty="0" err="1"/>
              <a:t>Efectele</a:t>
            </a:r>
            <a:r>
              <a:rPr lang="en-US" dirty="0"/>
              <a:t> </a:t>
            </a:r>
            <a:r>
              <a:rPr lang="en-US" dirty="0" err="1"/>
              <a:t>devastatoare</a:t>
            </a:r>
            <a:r>
              <a:rPr lang="en-US" dirty="0"/>
              <a:t> ale </a:t>
            </a:r>
            <a:r>
              <a:rPr lang="en-US" dirty="0" err="1"/>
              <a:t>poluării</a:t>
            </a:r>
            <a:r>
              <a:rPr lang="en-US" dirty="0"/>
              <a:t> </a:t>
            </a:r>
            <a:r>
              <a:rPr lang="en-US" dirty="0" err="1"/>
              <a:t>aerului</a:t>
            </a:r>
            <a:endParaRPr lang="tr-TR" b="1" dirty="0"/>
          </a:p>
        </p:txBody>
      </p:sp>
      <p:sp>
        <p:nvSpPr>
          <p:cNvPr id="4" name="Metin Yer Tutucusu 3"/>
          <p:cNvSpPr>
            <a:spLocks noGrp="1"/>
          </p:cNvSpPr>
          <p:nvPr>
            <p:ph type="body" idx="2"/>
          </p:nvPr>
        </p:nvSpPr>
        <p:spPr>
          <a:xfrm>
            <a:off x="1064623" y="1161749"/>
            <a:ext cx="4937760" cy="4284894"/>
          </a:xfrm>
        </p:spPr>
        <p:txBody>
          <a:bodyPr>
            <a:normAutofit fontScale="92500" lnSpcReduction="20000"/>
          </a:bodyPr>
          <a:lstStyle/>
          <a:p>
            <a:r>
              <a:rPr lang="en-US" b="1" dirty="0" err="1"/>
              <a:t>Ideea</a:t>
            </a:r>
            <a:r>
              <a:rPr lang="en-US" b="1" dirty="0"/>
              <a:t> </a:t>
            </a:r>
            <a:r>
              <a:rPr lang="en-US" b="1" dirty="0" err="1"/>
              <a:t>principală</a:t>
            </a:r>
            <a:r>
              <a:rPr lang="en-US" b="1" dirty="0"/>
              <a:t>: </a:t>
            </a:r>
            <a:r>
              <a:rPr lang="en-US" dirty="0" err="1"/>
              <a:t>Poluarea</a:t>
            </a:r>
            <a:r>
              <a:rPr lang="en-US" dirty="0"/>
              <a:t> </a:t>
            </a:r>
            <a:r>
              <a:rPr lang="en-US" dirty="0" err="1"/>
              <a:t>aerului</a:t>
            </a:r>
            <a:r>
              <a:rPr lang="en-US" dirty="0"/>
              <a:t> are </a:t>
            </a:r>
            <a:r>
              <a:rPr lang="en-US" dirty="0" err="1"/>
              <a:t>consecințe</a:t>
            </a:r>
            <a:r>
              <a:rPr lang="en-US" dirty="0"/>
              <a:t> grave </a:t>
            </a:r>
            <a:r>
              <a:rPr lang="en-US" dirty="0" err="1"/>
              <a:t>asupra</a:t>
            </a:r>
            <a:r>
              <a:rPr lang="en-US" dirty="0"/>
              <a:t> </a:t>
            </a:r>
            <a:r>
              <a:rPr lang="en-US" dirty="0" err="1"/>
              <a:t>sănătății</a:t>
            </a:r>
            <a:r>
              <a:rPr lang="en-US" dirty="0"/>
              <a:t> </a:t>
            </a:r>
            <a:r>
              <a:rPr lang="en-US" dirty="0" err="1"/>
              <a:t>umane</a:t>
            </a:r>
            <a:r>
              <a:rPr lang="en-US" dirty="0"/>
              <a:t> </a:t>
            </a:r>
            <a:r>
              <a:rPr lang="en-US" dirty="0" err="1"/>
              <a:t>și</a:t>
            </a:r>
            <a:r>
              <a:rPr lang="en-US" dirty="0"/>
              <a:t> a </a:t>
            </a:r>
            <a:r>
              <a:rPr lang="en-US" dirty="0" err="1"/>
              <a:t>mediului</a:t>
            </a:r>
            <a:r>
              <a:rPr lang="en-US" dirty="0"/>
              <a:t>.</a:t>
            </a:r>
            <a:endParaRPr lang="ro-RO" dirty="0"/>
          </a:p>
          <a:p>
            <a:r>
              <a:rPr lang="en-US" b="1" dirty="0"/>
              <a:t> </a:t>
            </a:r>
            <a:r>
              <a:rPr lang="en-US" b="1" dirty="0" err="1"/>
              <a:t>Puncte</a:t>
            </a:r>
            <a:r>
              <a:rPr lang="en-US" b="1" dirty="0"/>
              <a:t> </a:t>
            </a:r>
            <a:r>
              <a:rPr lang="en-US" b="1" dirty="0" err="1"/>
              <a:t>cheie</a:t>
            </a:r>
            <a:r>
              <a:rPr lang="en-US" b="1" dirty="0"/>
              <a:t>: </a:t>
            </a:r>
            <a:r>
              <a:rPr lang="en-US" dirty="0" err="1"/>
              <a:t>Problemele</a:t>
            </a:r>
            <a:r>
              <a:rPr lang="en-US" dirty="0"/>
              <a:t> </a:t>
            </a:r>
            <a:r>
              <a:rPr lang="en-US" dirty="0" err="1"/>
              <a:t>respiratorii</a:t>
            </a:r>
            <a:r>
              <a:rPr lang="en-US" dirty="0"/>
              <a:t> </a:t>
            </a:r>
            <a:r>
              <a:rPr lang="en-US" dirty="0" err="1"/>
              <a:t>și</a:t>
            </a:r>
            <a:r>
              <a:rPr lang="en-US" dirty="0"/>
              <a:t> </a:t>
            </a:r>
            <a:r>
              <a:rPr lang="en-US" dirty="0" err="1"/>
              <a:t>cardiace</a:t>
            </a:r>
            <a:r>
              <a:rPr lang="en-US" dirty="0"/>
              <a:t> sunt </a:t>
            </a:r>
            <a:r>
              <a:rPr lang="en-US" dirty="0" err="1"/>
              <a:t>probleme</a:t>
            </a:r>
            <a:r>
              <a:rPr lang="en-US" dirty="0"/>
              <a:t> de </a:t>
            </a:r>
            <a:r>
              <a:rPr lang="en-US" dirty="0" err="1"/>
              <a:t>sănătate</a:t>
            </a:r>
            <a:r>
              <a:rPr lang="en-US" dirty="0"/>
              <a:t> </a:t>
            </a:r>
            <a:r>
              <a:rPr lang="en-US" dirty="0" err="1"/>
              <a:t>comune</a:t>
            </a:r>
            <a:r>
              <a:rPr lang="en-US" dirty="0"/>
              <a:t> </a:t>
            </a:r>
            <a:r>
              <a:rPr lang="en-US" dirty="0" err="1"/>
              <a:t>cauzate</a:t>
            </a:r>
            <a:r>
              <a:rPr lang="en-US" dirty="0"/>
              <a:t> de </a:t>
            </a:r>
            <a:r>
              <a:rPr lang="en-US" dirty="0" err="1"/>
              <a:t>poluarea</a:t>
            </a:r>
            <a:r>
              <a:rPr lang="en-US" dirty="0"/>
              <a:t> </a:t>
            </a:r>
            <a:r>
              <a:rPr lang="en-US" dirty="0" err="1"/>
              <a:t>aerului</a:t>
            </a:r>
            <a:r>
              <a:rPr lang="en-US" dirty="0"/>
              <a:t>.</a:t>
            </a:r>
            <a:endParaRPr lang="ro-RO" dirty="0"/>
          </a:p>
          <a:p>
            <a:r>
              <a:rPr lang="en-US" dirty="0" err="1"/>
              <a:t>Poluarea</a:t>
            </a:r>
            <a:r>
              <a:rPr lang="en-US" dirty="0"/>
              <a:t> </a:t>
            </a:r>
            <a:r>
              <a:rPr lang="en-US" dirty="0" err="1"/>
              <a:t>aerului</a:t>
            </a:r>
            <a:r>
              <a:rPr lang="en-US" dirty="0"/>
              <a:t> </a:t>
            </a:r>
            <a:r>
              <a:rPr lang="en-US" dirty="0" err="1"/>
              <a:t>contribuie</a:t>
            </a:r>
            <a:r>
              <a:rPr lang="en-US" dirty="0"/>
              <a:t> la </a:t>
            </a:r>
            <a:r>
              <a:rPr lang="en-US" dirty="0" err="1"/>
              <a:t>încălzirea</a:t>
            </a:r>
            <a:r>
              <a:rPr lang="en-US" dirty="0"/>
              <a:t> </a:t>
            </a:r>
            <a:r>
              <a:rPr lang="en-US" dirty="0" err="1"/>
              <a:t>globală</a:t>
            </a:r>
            <a:r>
              <a:rPr lang="en-US" dirty="0"/>
              <a:t>, la </a:t>
            </a:r>
            <a:r>
              <a:rPr lang="en-US" dirty="0" err="1"/>
              <a:t>creșterea</a:t>
            </a:r>
            <a:r>
              <a:rPr lang="en-US" dirty="0"/>
              <a:t> </a:t>
            </a:r>
            <a:r>
              <a:rPr lang="en-US" dirty="0" err="1"/>
              <a:t>nivelului</a:t>
            </a:r>
            <a:r>
              <a:rPr lang="en-US" dirty="0"/>
              <a:t> </a:t>
            </a:r>
            <a:r>
              <a:rPr lang="en-US" dirty="0" err="1"/>
              <a:t>mării</a:t>
            </a:r>
            <a:r>
              <a:rPr lang="en-US" dirty="0"/>
              <a:t> </a:t>
            </a:r>
            <a:r>
              <a:rPr lang="en-US" dirty="0" err="1"/>
              <a:t>și</a:t>
            </a:r>
            <a:r>
              <a:rPr lang="en-US" dirty="0"/>
              <a:t> la </a:t>
            </a:r>
            <a:r>
              <a:rPr lang="en-US" dirty="0" err="1"/>
              <a:t>topirea</a:t>
            </a:r>
            <a:r>
              <a:rPr lang="en-US" dirty="0"/>
              <a:t> </a:t>
            </a:r>
            <a:r>
              <a:rPr lang="en-US" dirty="0" err="1"/>
              <a:t>ghețarilor</a:t>
            </a:r>
            <a:r>
              <a:rPr lang="en-US" dirty="0"/>
              <a:t>.</a:t>
            </a:r>
            <a:endParaRPr lang="ro-RO" dirty="0"/>
          </a:p>
          <a:p>
            <a:r>
              <a:rPr lang="en-US" dirty="0" err="1"/>
              <a:t>Ploaia</a:t>
            </a:r>
            <a:r>
              <a:rPr lang="en-US" dirty="0"/>
              <a:t> </a:t>
            </a:r>
            <a:r>
              <a:rPr lang="en-US" dirty="0" err="1"/>
              <a:t>acidă</a:t>
            </a:r>
            <a:r>
              <a:rPr lang="en-US" dirty="0"/>
              <a:t> </a:t>
            </a:r>
            <a:r>
              <a:rPr lang="en-US" dirty="0" err="1"/>
              <a:t>cauzată</a:t>
            </a:r>
            <a:r>
              <a:rPr lang="en-US" dirty="0"/>
              <a:t> de </a:t>
            </a:r>
            <a:r>
              <a:rPr lang="en-US" dirty="0" err="1"/>
              <a:t>poluanții</a:t>
            </a:r>
            <a:r>
              <a:rPr lang="en-US" dirty="0"/>
              <a:t> </a:t>
            </a:r>
            <a:r>
              <a:rPr lang="en-US" dirty="0" err="1"/>
              <a:t>atmosferici</a:t>
            </a:r>
            <a:r>
              <a:rPr lang="en-US" dirty="0"/>
              <a:t> </a:t>
            </a:r>
            <a:r>
              <a:rPr lang="en-US" dirty="0" err="1"/>
              <a:t>dăunează</a:t>
            </a:r>
            <a:r>
              <a:rPr lang="en-US" dirty="0"/>
              <a:t> </a:t>
            </a:r>
            <a:r>
              <a:rPr lang="en-US" dirty="0" err="1"/>
              <a:t>solului</a:t>
            </a:r>
            <a:r>
              <a:rPr lang="en-US" dirty="0"/>
              <a:t> </a:t>
            </a:r>
            <a:r>
              <a:rPr lang="en-US" dirty="0" err="1"/>
              <a:t>și</a:t>
            </a:r>
            <a:r>
              <a:rPr lang="en-US" dirty="0"/>
              <a:t> </a:t>
            </a:r>
            <a:r>
              <a:rPr lang="en-US" dirty="0" err="1"/>
              <a:t>plantelor</a:t>
            </a:r>
            <a:r>
              <a:rPr lang="en-US" dirty="0"/>
              <a:t>.</a:t>
            </a:r>
            <a:endParaRPr lang="ro-RO" dirty="0"/>
          </a:p>
          <a:p>
            <a:r>
              <a:rPr lang="en-US" dirty="0" err="1"/>
              <a:t>Eutrofizarea</a:t>
            </a:r>
            <a:r>
              <a:rPr lang="en-US" dirty="0"/>
              <a:t> </a:t>
            </a:r>
            <a:r>
              <a:rPr lang="en-US" dirty="0" err="1"/>
              <a:t>apei</a:t>
            </a:r>
            <a:r>
              <a:rPr lang="en-US" dirty="0"/>
              <a:t>, </a:t>
            </a:r>
            <a:r>
              <a:rPr lang="en-US" dirty="0" err="1"/>
              <a:t>creșterea</a:t>
            </a:r>
            <a:r>
              <a:rPr lang="en-US" dirty="0"/>
              <a:t> </a:t>
            </a:r>
            <a:r>
              <a:rPr lang="en-US" dirty="0" err="1"/>
              <a:t>dăunătoare</a:t>
            </a:r>
            <a:r>
              <a:rPr lang="en-US" dirty="0"/>
              <a:t> a </a:t>
            </a:r>
            <a:r>
              <a:rPr lang="en-US" dirty="0" err="1"/>
              <a:t>algelor</a:t>
            </a:r>
            <a:r>
              <a:rPr lang="en-US" dirty="0"/>
              <a:t> </a:t>
            </a:r>
            <a:r>
              <a:rPr lang="en-US" dirty="0" err="1"/>
              <a:t>în</a:t>
            </a:r>
            <a:r>
              <a:rPr lang="en-US" dirty="0"/>
              <a:t> </a:t>
            </a:r>
            <a:r>
              <a:rPr lang="en-US" dirty="0" err="1"/>
              <a:t>corpurile</a:t>
            </a:r>
            <a:r>
              <a:rPr lang="en-US" dirty="0"/>
              <a:t> de </a:t>
            </a:r>
            <a:r>
              <a:rPr lang="en-US" dirty="0" err="1"/>
              <a:t>apă</a:t>
            </a:r>
            <a:r>
              <a:rPr lang="en-US" dirty="0"/>
              <a:t>, </a:t>
            </a:r>
            <a:r>
              <a:rPr lang="en-US" dirty="0" err="1"/>
              <a:t>este</a:t>
            </a:r>
            <a:r>
              <a:rPr lang="en-US" dirty="0"/>
              <a:t> </a:t>
            </a:r>
            <a:r>
              <a:rPr lang="en-US" dirty="0" err="1"/>
              <a:t>legată</a:t>
            </a:r>
            <a:r>
              <a:rPr lang="en-US" dirty="0"/>
              <a:t> de </a:t>
            </a:r>
            <a:r>
              <a:rPr lang="en-US" dirty="0" err="1"/>
              <a:t>poluarea</a:t>
            </a:r>
            <a:r>
              <a:rPr lang="en-US" dirty="0"/>
              <a:t> </a:t>
            </a:r>
            <a:r>
              <a:rPr lang="en-US" dirty="0" err="1"/>
              <a:t>aerului</a:t>
            </a:r>
            <a:r>
              <a:rPr lang="en-US" dirty="0"/>
              <a:t>.</a:t>
            </a:r>
            <a:endParaRPr lang="ro-RO" dirty="0"/>
          </a:p>
          <a:p>
            <a:r>
              <a:rPr lang="en-US" dirty="0" err="1"/>
              <a:t>Animalele</a:t>
            </a:r>
            <a:r>
              <a:rPr lang="en-US" dirty="0"/>
              <a:t> sunt, de </a:t>
            </a:r>
            <a:r>
              <a:rPr lang="en-US" dirty="0" err="1"/>
              <a:t>asemenea</a:t>
            </a:r>
            <a:r>
              <a:rPr lang="en-US" dirty="0"/>
              <a:t>, </a:t>
            </a:r>
            <a:r>
              <a:rPr lang="en-US" dirty="0" err="1"/>
              <a:t>afectate</a:t>
            </a:r>
            <a:r>
              <a:rPr lang="en-US" dirty="0"/>
              <a:t> </a:t>
            </a:r>
            <a:r>
              <a:rPr lang="en-US" dirty="0" err="1"/>
              <a:t>în</a:t>
            </a:r>
            <a:r>
              <a:rPr lang="en-US" dirty="0"/>
              <a:t> mod </a:t>
            </a:r>
            <a:r>
              <a:rPr lang="en-US" dirty="0" err="1"/>
              <a:t>negativ</a:t>
            </a:r>
            <a:r>
              <a:rPr lang="en-US" dirty="0"/>
              <a:t> de </a:t>
            </a:r>
            <a:r>
              <a:rPr lang="en-US" dirty="0" err="1"/>
              <a:t>aerul</a:t>
            </a:r>
            <a:r>
              <a:rPr lang="en-US" dirty="0"/>
              <a:t> </a:t>
            </a:r>
            <a:r>
              <a:rPr lang="en-US" dirty="0" err="1"/>
              <a:t>poluat</a:t>
            </a:r>
            <a:r>
              <a:rPr lang="en-US" dirty="0"/>
              <a:t>.</a:t>
            </a:r>
            <a:endParaRPr lang="ro-RO" dirty="0"/>
          </a:p>
          <a:p>
            <a:endParaRPr lang="en-US" dirty="0"/>
          </a:p>
        </p:txBody>
      </p:sp>
      <p:sp>
        <p:nvSpPr>
          <p:cNvPr id="5" name="Metin Yer Tutucusu 4"/>
          <p:cNvSpPr>
            <a:spLocks noGrp="1"/>
          </p:cNvSpPr>
          <p:nvPr>
            <p:ph type="body" idx="3"/>
          </p:nvPr>
        </p:nvSpPr>
        <p:spPr>
          <a:xfrm>
            <a:off x="6242413" y="262181"/>
            <a:ext cx="4937760" cy="736282"/>
          </a:xfrm>
        </p:spPr>
        <p:txBody>
          <a:bodyPr/>
          <a:lstStyle/>
          <a:p>
            <a:r>
              <a:rPr lang="en-US" dirty="0" err="1"/>
              <a:t>Acțiuni</a:t>
            </a:r>
            <a:r>
              <a:rPr lang="en-US" dirty="0"/>
              <a:t> </a:t>
            </a:r>
            <a:r>
              <a:rPr lang="en-US" dirty="0" err="1"/>
              <a:t>împotriva</a:t>
            </a:r>
            <a:r>
              <a:rPr lang="en-US" dirty="0"/>
              <a:t> </a:t>
            </a:r>
            <a:r>
              <a:rPr lang="en-US" dirty="0" err="1"/>
              <a:t>poluării</a:t>
            </a:r>
            <a:r>
              <a:rPr lang="en-US" dirty="0"/>
              <a:t> </a:t>
            </a:r>
            <a:r>
              <a:rPr lang="en-US" dirty="0" err="1"/>
              <a:t>aerului</a:t>
            </a:r>
            <a:endParaRPr lang="tr-TR" b="1" dirty="0"/>
          </a:p>
        </p:txBody>
      </p:sp>
      <p:sp>
        <p:nvSpPr>
          <p:cNvPr id="6" name="Metin Yer Tutucusu 5"/>
          <p:cNvSpPr>
            <a:spLocks noGrp="1"/>
          </p:cNvSpPr>
          <p:nvPr>
            <p:ph type="body" idx="4"/>
          </p:nvPr>
        </p:nvSpPr>
        <p:spPr>
          <a:xfrm>
            <a:off x="6242413" y="1202569"/>
            <a:ext cx="4937760" cy="4535621"/>
          </a:xfrm>
        </p:spPr>
        <p:txBody>
          <a:bodyPr>
            <a:normAutofit/>
          </a:bodyPr>
          <a:lstStyle/>
          <a:p>
            <a:pPr marL="114300" indent="0" algn="just">
              <a:buNone/>
            </a:pPr>
            <a:r>
              <a:rPr lang="en-US" b="1" dirty="0" err="1"/>
              <a:t>Ideea</a:t>
            </a:r>
            <a:r>
              <a:rPr lang="en-US" b="1" dirty="0"/>
              <a:t> </a:t>
            </a:r>
            <a:r>
              <a:rPr lang="en-US" b="1" dirty="0" err="1"/>
              <a:t>principală</a:t>
            </a:r>
            <a:r>
              <a:rPr lang="en-US" b="1" dirty="0"/>
              <a:t>: </a:t>
            </a:r>
            <a:r>
              <a:rPr lang="en-US" dirty="0"/>
              <a:t>Cu </a:t>
            </a:r>
            <a:r>
              <a:rPr lang="en-US" dirty="0" err="1"/>
              <a:t>toții</a:t>
            </a:r>
            <a:r>
              <a:rPr lang="en-US" dirty="0"/>
              <a:t> </a:t>
            </a:r>
            <a:r>
              <a:rPr lang="en-US" dirty="0" err="1"/>
              <a:t>putem</a:t>
            </a:r>
            <a:r>
              <a:rPr lang="en-US" dirty="0"/>
              <a:t> </a:t>
            </a:r>
            <a:r>
              <a:rPr lang="en-US" dirty="0" err="1"/>
              <a:t>juca</a:t>
            </a:r>
            <a:r>
              <a:rPr lang="en-US" dirty="0"/>
              <a:t> un </a:t>
            </a:r>
            <a:r>
              <a:rPr lang="en-US" dirty="0" err="1"/>
              <a:t>rol</a:t>
            </a:r>
            <a:r>
              <a:rPr lang="en-US" dirty="0"/>
              <a:t> </a:t>
            </a:r>
            <a:r>
              <a:rPr lang="en-US" dirty="0" err="1"/>
              <a:t>în</a:t>
            </a:r>
            <a:r>
              <a:rPr lang="en-US" dirty="0"/>
              <a:t> </a:t>
            </a:r>
            <a:r>
              <a:rPr lang="en-US" dirty="0" err="1"/>
              <a:t>reducerea</a:t>
            </a:r>
            <a:r>
              <a:rPr lang="en-US" dirty="0"/>
              <a:t> </a:t>
            </a:r>
            <a:r>
              <a:rPr lang="en-US" dirty="0" err="1"/>
              <a:t>poluării</a:t>
            </a:r>
            <a:r>
              <a:rPr lang="en-US" dirty="0"/>
              <a:t> </a:t>
            </a:r>
            <a:r>
              <a:rPr lang="en-US" dirty="0" err="1"/>
              <a:t>aerului</a:t>
            </a:r>
            <a:r>
              <a:rPr lang="en-US" dirty="0"/>
              <a:t> </a:t>
            </a:r>
            <a:r>
              <a:rPr lang="en-US" dirty="0" err="1"/>
              <a:t>și</a:t>
            </a:r>
            <a:r>
              <a:rPr lang="en-US" dirty="0"/>
              <a:t> </a:t>
            </a:r>
            <a:r>
              <a:rPr lang="en-US" dirty="0" err="1"/>
              <a:t>în</a:t>
            </a:r>
            <a:r>
              <a:rPr lang="en-US" dirty="0"/>
              <a:t> </a:t>
            </a:r>
            <a:r>
              <a:rPr lang="en-US" dirty="0" err="1"/>
              <a:t>protejarea</a:t>
            </a:r>
            <a:r>
              <a:rPr lang="en-US" dirty="0"/>
              <a:t> </a:t>
            </a:r>
            <a:r>
              <a:rPr lang="en-US" dirty="0" err="1"/>
              <a:t>mediului</a:t>
            </a:r>
            <a:r>
              <a:rPr lang="en-US" dirty="0"/>
              <a:t> </a:t>
            </a:r>
            <a:r>
              <a:rPr lang="en-US" dirty="0" err="1"/>
              <a:t>înconjurător</a:t>
            </a:r>
            <a:r>
              <a:rPr lang="en-US" dirty="0"/>
              <a:t>. </a:t>
            </a:r>
            <a:endParaRPr lang="ro-RO" dirty="0"/>
          </a:p>
          <a:p>
            <a:pPr marL="114300" indent="0" algn="just">
              <a:buNone/>
            </a:pPr>
            <a:r>
              <a:rPr lang="en-US" b="1" dirty="0" err="1"/>
              <a:t>Soluții</a:t>
            </a:r>
            <a:r>
              <a:rPr lang="en-US" b="1" dirty="0"/>
              <a:t>: </a:t>
            </a:r>
            <a:r>
              <a:rPr lang="en-US" dirty="0" err="1"/>
              <a:t>Folosiți</a:t>
            </a:r>
            <a:r>
              <a:rPr lang="en-US" dirty="0"/>
              <a:t> </a:t>
            </a:r>
            <a:r>
              <a:rPr lang="en-US" dirty="0" err="1"/>
              <a:t>transportul</a:t>
            </a:r>
            <a:r>
              <a:rPr lang="en-US" dirty="0"/>
              <a:t> public </a:t>
            </a:r>
            <a:r>
              <a:rPr lang="en-US" dirty="0" err="1"/>
              <a:t>pentru</a:t>
            </a:r>
            <a:r>
              <a:rPr lang="en-US" dirty="0"/>
              <a:t> a reduce </a:t>
            </a:r>
            <a:r>
              <a:rPr lang="en-US" dirty="0" err="1"/>
              <a:t>congestionarea</a:t>
            </a:r>
            <a:r>
              <a:rPr lang="en-US" dirty="0"/>
              <a:t> </a:t>
            </a:r>
            <a:r>
              <a:rPr lang="en-US" dirty="0" err="1"/>
              <a:t>traficului</a:t>
            </a:r>
            <a:r>
              <a:rPr lang="en-US" dirty="0"/>
              <a:t> </a:t>
            </a:r>
            <a:r>
              <a:rPr lang="en-US" dirty="0" err="1"/>
              <a:t>și</a:t>
            </a:r>
            <a:r>
              <a:rPr lang="en-US" dirty="0"/>
              <a:t> </a:t>
            </a:r>
            <a:r>
              <a:rPr lang="en-US" dirty="0" err="1"/>
              <a:t>emisiile</a:t>
            </a:r>
            <a:r>
              <a:rPr lang="en-US" dirty="0"/>
              <a:t>.</a:t>
            </a:r>
            <a:endParaRPr lang="ro-RO" dirty="0"/>
          </a:p>
          <a:p>
            <a:pPr marL="114300" indent="0" algn="just">
              <a:buNone/>
            </a:pPr>
            <a:r>
              <a:rPr lang="en-US" dirty="0" err="1"/>
              <a:t>Economisiți</a:t>
            </a:r>
            <a:r>
              <a:rPr lang="en-US" dirty="0"/>
              <a:t> </a:t>
            </a:r>
            <a:r>
              <a:rPr lang="en-US" dirty="0" err="1"/>
              <a:t>energia</a:t>
            </a:r>
            <a:r>
              <a:rPr lang="en-US" dirty="0"/>
              <a:t> </a:t>
            </a:r>
            <a:r>
              <a:rPr lang="en-US" dirty="0" err="1"/>
              <a:t>prin</a:t>
            </a:r>
            <a:r>
              <a:rPr lang="en-US" dirty="0"/>
              <a:t> </a:t>
            </a:r>
            <a:r>
              <a:rPr lang="en-US" dirty="0" err="1"/>
              <a:t>stingerea</a:t>
            </a:r>
            <a:r>
              <a:rPr lang="en-US" dirty="0"/>
              <a:t> </a:t>
            </a:r>
            <a:r>
              <a:rPr lang="en-US" dirty="0" err="1"/>
              <a:t>luminilor</a:t>
            </a:r>
            <a:r>
              <a:rPr lang="en-US" dirty="0"/>
              <a:t> </a:t>
            </a:r>
            <a:r>
              <a:rPr lang="en-US" dirty="0" err="1"/>
              <a:t>și</a:t>
            </a:r>
            <a:r>
              <a:rPr lang="en-US" dirty="0"/>
              <a:t> a </a:t>
            </a:r>
            <a:r>
              <a:rPr lang="en-US" dirty="0" err="1"/>
              <a:t>aparatelor</a:t>
            </a:r>
            <a:r>
              <a:rPr lang="en-US" dirty="0"/>
              <a:t> </a:t>
            </a:r>
            <a:r>
              <a:rPr lang="en-US" dirty="0" err="1"/>
              <a:t>electrocasnice</a:t>
            </a:r>
            <a:r>
              <a:rPr lang="en-US" dirty="0"/>
              <a:t> </a:t>
            </a:r>
            <a:r>
              <a:rPr lang="en-US" dirty="0" err="1"/>
              <a:t>atunci</a:t>
            </a:r>
            <a:r>
              <a:rPr lang="en-US" dirty="0"/>
              <a:t> </a:t>
            </a:r>
            <a:r>
              <a:rPr lang="en-US" dirty="0" err="1"/>
              <a:t>când</a:t>
            </a:r>
            <a:r>
              <a:rPr lang="en-US" dirty="0"/>
              <a:t> nu le </a:t>
            </a:r>
            <a:r>
              <a:rPr lang="en-US" dirty="0" err="1"/>
              <a:t>folosiți</a:t>
            </a:r>
            <a:r>
              <a:rPr lang="en-US" dirty="0"/>
              <a:t>.</a:t>
            </a:r>
            <a:endParaRPr lang="ro-RO" dirty="0"/>
          </a:p>
          <a:p>
            <a:pPr marL="114300" indent="0" algn="just">
              <a:buNone/>
            </a:pPr>
            <a:r>
              <a:rPr lang="en-US" dirty="0" err="1"/>
              <a:t>Reutilizați</a:t>
            </a:r>
            <a:r>
              <a:rPr lang="en-US" dirty="0"/>
              <a:t> </a:t>
            </a:r>
            <a:r>
              <a:rPr lang="en-US" dirty="0" err="1"/>
              <a:t>și</a:t>
            </a:r>
            <a:r>
              <a:rPr lang="en-US" dirty="0"/>
              <a:t> </a:t>
            </a:r>
            <a:r>
              <a:rPr lang="en-US" dirty="0" err="1"/>
              <a:t>reciclați</a:t>
            </a:r>
            <a:r>
              <a:rPr lang="en-US" dirty="0"/>
              <a:t> </a:t>
            </a:r>
            <a:r>
              <a:rPr lang="en-US" dirty="0" err="1"/>
              <a:t>materialele</a:t>
            </a:r>
            <a:r>
              <a:rPr lang="en-US" dirty="0"/>
              <a:t> </a:t>
            </a:r>
            <a:r>
              <a:rPr lang="en-US" dirty="0" err="1"/>
              <a:t>ori</a:t>
            </a:r>
            <a:r>
              <a:rPr lang="en-US" dirty="0"/>
              <a:t> de </a:t>
            </a:r>
            <a:r>
              <a:rPr lang="en-US" dirty="0" err="1"/>
              <a:t>câte</a:t>
            </a:r>
            <a:r>
              <a:rPr lang="en-US" dirty="0"/>
              <a:t> </a:t>
            </a:r>
            <a:r>
              <a:rPr lang="en-US" dirty="0" err="1"/>
              <a:t>ori</a:t>
            </a:r>
            <a:r>
              <a:rPr lang="en-US" dirty="0"/>
              <a:t> </a:t>
            </a:r>
            <a:r>
              <a:rPr lang="en-US" dirty="0" err="1"/>
              <a:t>este</a:t>
            </a:r>
            <a:r>
              <a:rPr lang="en-US" dirty="0"/>
              <a:t> </a:t>
            </a:r>
            <a:r>
              <a:rPr lang="en-US" dirty="0" err="1"/>
              <a:t>posibil</a:t>
            </a:r>
            <a:r>
              <a:rPr lang="en-US" b="1" dirty="0"/>
              <a:t>.</a:t>
            </a:r>
            <a:endParaRPr lang="en-US" dirty="0"/>
          </a:p>
        </p:txBody>
      </p:sp>
      <p:sp>
        <p:nvSpPr>
          <p:cNvPr id="7" name="AutoShape 2" descr="https://lh3.googleusercontent.com/gg/ANIJZFHnFi_0Yxok9YaBBUBJIXgHdAOo5Kld4LQZLeUM2Xrv2Jq3mA3n6p4kZAkwoZNhNibUzYQTNY_VE5WXBA23jFX47HWr_Wmd7wZbKSMWkp1_VJdbQYSWANU3WMhucC2UynWm3uMbVbofmjcJpzcQxQx3R-I8jJPjALWllR316KRiZ_BVGbpyzgYY6qh4UXhQUqEos0QQ0IrRFkXR9YeGnSAECkTU55Mu2aybTb_c2hOYGZbsk8KBRtaET1jyRLjkXp_AdqiOf4pRgJxPjYd5-Kl1lTDcPMRi8by8YL9l8v1V2rxJp2ttPjG42m6uhdg6GnbVsb7l7jt43PBa77G9tn6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3987094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741628" y="414562"/>
            <a:ext cx="2043485" cy="465970"/>
          </a:xfrm>
        </p:spPr>
        <p:txBody>
          <a:bodyPr>
            <a:normAutofit/>
          </a:bodyPr>
          <a:lstStyle/>
          <a:p>
            <a:pPr lvl="0"/>
            <a:r>
              <a:rPr lang="ro-RO" sz="2000" dirty="0"/>
              <a:t>POLUAREA APEI</a:t>
            </a:r>
            <a:endParaRPr lang="tr-TR" sz="2000" dirty="0"/>
          </a:p>
        </p:txBody>
      </p:sp>
      <p:sp>
        <p:nvSpPr>
          <p:cNvPr id="3" name="Metin Yer Tutucusu 2"/>
          <p:cNvSpPr>
            <a:spLocks noGrp="1"/>
          </p:cNvSpPr>
          <p:nvPr>
            <p:ph type="body" idx="1"/>
          </p:nvPr>
        </p:nvSpPr>
        <p:spPr>
          <a:xfrm>
            <a:off x="728208" y="897466"/>
            <a:ext cx="5266414" cy="736282"/>
          </a:xfrm>
        </p:spPr>
        <p:txBody>
          <a:bodyPr>
            <a:normAutofit lnSpcReduction="10000"/>
          </a:bodyPr>
          <a:lstStyle/>
          <a:p>
            <a:r>
              <a:rPr lang="en-US" dirty="0" err="1"/>
              <a:t>Poluarea</a:t>
            </a:r>
            <a:r>
              <a:rPr lang="en-US" dirty="0"/>
              <a:t> </a:t>
            </a:r>
            <a:r>
              <a:rPr lang="en-US" dirty="0" err="1"/>
              <a:t>apei</a:t>
            </a:r>
            <a:r>
              <a:rPr lang="en-US" dirty="0"/>
              <a:t> - o </a:t>
            </a:r>
            <a:r>
              <a:rPr lang="en-US" dirty="0" err="1"/>
              <a:t>amenințare</a:t>
            </a:r>
            <a:r>
              <a:rPr lang="en-US" dirty="0"/>
              <a:t> la </a:t>
            </a:r>
            <a:r>
              <a:rPr lang="en-US" dirty="0" err="1"/>
              <a:t>adresa</a:t>
            </a:r>
            <a:r>
              <a:rPr lang="en-US" dirty="0"/>
              <a:t> </a:t>
            </a:r>
            <a:r>
              <a:rPr lang="en-US" dirty="0" err="1"/>
              <a:t>resurselor</a:t>
            </a:r>
            <a:r>
              <a:rPr lang="en-US" dirty="0"/>
              <a:t> </a:t>
            </a:r>
            <a:r>
              <a:rPr lang="en-US" dirty="0" err="1"/>
              <a:t>noastre</a:t>
            </a:r>
            <a:r>
              <a:rPr lang="en-US" dirty="0"/>
              <a:t> de </a:t>
            </a:r>
            <a:r>
              <a:rPr lang="en-US" dirty="0" err="1"/>
              <a:t>apă</a:t>
            </a:r>
            <a:endParaRPr lang="tr-TR" b="1" dirty="0"/>
          </a:p>
        </p:txBody>
      </p:sp>
      <p:sp>
        <p:nvSpPr>
          <p:cNvPr id="4" name="Metin Yer Tutucusu 3"/>
          <p:cNvSpPr>
            <a:spLocks noGrp="1"/>
          </p:cNvSpPr>
          <p:nvPr>
            <p:ph type="body" idx="2"/>
          </p:nvPr>
        </p:nvSpPr>
        <p:spPr>
          <a:xfrm>
            <a:off x="825610" y="1650682"/>
            <a:ext cx="4937760" cy="3941711"/>
          </a:xfrm>
        </p:spPr>
        <p:txBody>
          <a:bodyPr>
            <a:normAutofit/>
          </a:bodyPr>
          <a:lstStyle/>
          <a:p>
            <a:r>
              <a:rPr lang="en-US" b="1" dirty="0" err="1"/>
              <a:t>Ideea</a:t>
            </a:r>
            <a:r>
              <a:rPr lang="en-US" b="1" dirty="0"/>
              <a:t> </a:t>
            </a:r>
            <a:r>
              <a:rPr lang="en-US" b="1" dirty="0" err="1"/>
              <a:t>principală</a:t>
            </a:r>
            <a:r>
              <a:rPr lang="en-US" b="1" dirty="0"/>
              <a:t>: </a:t>
            </a:r>
            <a:r>
              <a:rPr lang="en-US" dirty="0" err="1"/>
              <a:t>Poluarea</a:t>
            </a:r>
            <a:r>
              <a:rPr lang="en-US" dirty="0"/>
              <a:t> </a:t>
            </a:r>
            <a:r>
              <a:rPr lang="en-US" dirty="0" err="1"/>
              <a:t>apei</a:t>
            </a:r>
            <a:r>
              <a:rPr lang="en-US" dirty="0"/>
              <a:t> </a:t>
            </a:r>
            <a:r>
              <a:rPr lang="en-US" dirty="0" err="1"/>
              <a:t>reprezintă</a:t>
            </a:r>
            <a:r>
              <a:rPr lang="en-US" dirty="0"/>
              <a:t> </a:t>
            </a:r>
            <a:r>
              <a:rPr lang="en-US" dirty="0" err="1"/>
              <a:t>contaminarea</a:t>
            </a:r>
            <a:r>
              <a:rPr lang="en-US" dirty="0"/>
              <a:t> </a:t>
            </a:r>
            <a:r>
              <a:rPr lang="en-US" dirty="0" err="1"/>
              <a:t>surselor</a:t>
            </a:r>
            <a:r>
              <a:rPr lang="en-US" dirty="0"/>
              <a:t> de </a:t>
            </a:r>
            <a:r>
              <a:rPr lang="en-US" dirty="0" err="1"/>
              <a:t>apă</a:t>
            </a:r>
            <a:r>
              <a:rPr lang="en-US" dirty="0"/>
              <a:t>, care </a:t>
            </a:r>
            <a:r>
              <a:rPr lang="en-US" dirty="0" err="1"/>
              <a:t>dăunează</a:t>
            </a:r>
            <a:r>
              <a:rPr lang="en-US" dirty="0"/>
              <a:t> </a:t>
            </a:r>
            <a:r>
              <a:rPr lang="en-US" dirty="0" err="1"/>
              <a:t>sănătății</a:t>
            </a:r>
            <a:r>
              <a:rPr lang="en-US" dirty="0"/>
              <a:t> </a:t>
            </a:r>
            <a:r>
              <a:rPr lang="en-US" dirty="0" err="1"/>
              <a:t>umane</a:t>
            </a:r>
            <a:r>
              <a:rPr lang="en-US" dirty="0"/>
              <a:t> </a:t>
            </a:r>
            <a:r>
              <a:rPr lang="en-US" dirty="0" err="1"/>
              <a:t>și</a:t>
            </a:r>
            <a:r>
              <a:rPr lang="en-US" dirty="0"/>
              <a:t> </a:t>
            </a:r>
            <a:r>
              <a:rPr lang="en-US" dirty="0" err="1"/>
              <a:t>mediului</a:t>
            </a:r>
            <a:r>
              <a:rPr lang="en-US" dirty="0"/>
              <a:t>. </a:t>
            </a:r>
            <a:endParaRPr lang="ro-RO" dirty="0"/>
          </a:p>
          <a:p>
            <a:r>
              <a:rPr lang="en-US" b="1" dirty="0" err="1"/>
              <a:t>Puncte</a:t>
            </a:r>
            <a:r>
              <a:rPr lang="en-US" b="1" dirty="0"/>
              <a:t> </a:t>
            </a:r>
            <a:r>
              <a:rPr lang="en-US" b="1" dirty="0" err="1"/>
              <a:t>cheie</a:t>
            </a:r>
            <a:r>
              <a:rPr lang="en-US" b="1" dirty="0"/>
              <a:t>: </a:t>
            </a:r>
            <a:r>
              <a:rPr lang="en-US" dirty="0" err="1"/>
              <a:t>Poluanții</a:t>
            </a:r>
            <a:r>
              <a:rPr lang="en-US" dirty="0"/>
              <a:t>, cum </a:t>
            </a:r>
            <a:r>
              <a:rPr lang="en-US" dirty="0" err="1"/>
              <a:t>ar</a:t>
            </a:r>
            <a:r>
              <a:rPr lang="en-US" dirty="0"/>
              <a:t> fi </a:t>
            </a:r>
            <a:r>
              <a:rPr lang="en-US" dirty="0" err="1"/>
              <a:t>substanțele</a:t>
            </a:r>
            <a:r>
              <a:rPr lang="en-US" dirty="0"/>
              <a:t> </a:t>
            </a:r>
            <a:r>
              <a:rPr lang="en-US" dirty="0" err="1"/>
              <a:t>chimice</a:t>
            </a:r>
            <a:r>
              <a:rPr lang="en-US" dirty="0"/>
              <a:t>, </a:t>
            </a:r>
            <a:r>
              <a:rPr lang="en-US" dirty="0" err="1"/>
              <a:t>microorganismele</a:t>
            </a:r>
            <a:r>
              <a:rPr lang="en-US" dirty="0"/>
              <a:t> </a:t>
            </a:r>
            <a:r>
              <a:rPr lang="en-US" dirty="0" err="1"/>
              <a:t>și</a:t>
            </a:r>
            <a:r>
              <a:rPr lang="en-US" dirty="0"/>
              <a:t> </a:t>
            </a:r>
            <a:r>
              <a:rPr lang="en-US" dirty="0" err="1"/>
              <a:t>căldura</a:t>
            </a:r>
            <a:r>
              <a:rPr lang="en-US" dirty="0"/>
              <a:t>, pot </a:t>
            </a:r>
            <a:r>
              <a:rPr lang="en-US" dirty="0" err="1"/>
              <a:t>pătrunde</a:t>
            </a:r>
            <a:r>
              <a:rPr lang="en-US" dirty="0"/>
              <a:t> </a:t>
            </a:r>
            <a:r>
              <a:rPr lang="en-US" dirty="0" err="1"/>
              <a:t>în</a:t>
            </a:r>
            <a:r>
              <a:rPr lang="en-US" dirty="0"/>
              <a:t> </a:t>
            </a:r>
            <a:r>
              <a:rPr lang="en-US" dirty="0" err="1"/>
              <a:t>apele</a:t>
            </a:r>
            <a:r>
              <a:rPr lang="en-US" dirty="0"/>
              <a:t> </a:t>
            </a:r>
            <a:r>
              <a:rPr lang="en-US" dirty="0" err="1"/>
              <a:t>subterane</a:t>
            </a:r>
            <a:r>
              <a:rPr lang="en-US" dirty="0"/>
              <a:t>, </a:t>
            </a:r>
            <a:r>
              <a:rPr lang="en-US" dirty="0" err="1"/>
              <a:t>lacuri</a:t>
            </a:r>
            <a:r>
              <a:rPr lang="en-US" dirty="0"/>
              <a:t>, </a:t>
            </a:r>
            <a:r>
              <a:rPr lang="en-US" dirty="0" err="1"/>
              <a:t>râuri</a:t>
            </a:r>
            <a:r>
              <a:rPr lang="en-US" dirty="0"/>
              <a:t> </a:t>
            </a:r>
            <a:r>
              <a:rPr lang="en-US" dirty="0" err="1"/>
              <a:t>și</a:t>
            </a:r>
            <a:r>
              <a:rPr lang="en-US" dirty="0"/>
              <a:t> </a:t>
            </a:r>
            <a:r>
              <a:rPr lang="en-US" dirty="0" err="1"/>
              <a:t>oceane.Chiar</a:t>
            </a:r>
            <a:r>
              <a:rPr lang="en-US" dirty="0"/>
              <a:t> </a:t>
            </a:r>
            <a:r>
              <a:rPr lang="en-US" dirty="0" err="1"/>
              <a:t>și</a:t>
            </a:r>
            <a:r>
              <a:rPr lang="en-US" dirty="0"/>
              <a:t> </a:t>
            </a:r>
            <a:r>
              <a:rPr lang="en-US" dirty="0" err="1"/>
              <a:t>apele</a:t>
            </a:r>
            <a:r>
              <a:rPr lang="en-US" dirty="0"/>
              <a:t> </a:t>
            </a:r>
            <a:r>
              <a:rPr lang="en-US" dirty="0" err="1"/>
              <a:t>subterane</a:t>
            </a:r>
            <a:r>
              <a:rPr lang="en-US" dirty="0"/>
              <a:t> </a:t>
            </a:r>
            <a:r>
              <a:rPr lang="en-US" dirty="0" err="1"/>
              <a:t>aparent</a:t>
            </a:r>
            <a:r>
              <a:rPr lang="en-US" dirty="0"/>
              <a:t> curate pot fi </a:t>
            </a:r>
            <a:r>
              <a:rPr lang="en-US" dirty="0" err="1"/>
              <a:t>poluate.Oceanele</a:t>
            </a:r>
            <a:r>
              <a:rPr lang="en-US" dirty="0"/>
              <a:t> au o capacitate </a:t>
            </a:r>
            <a:r>
              <a:rPr lang="en-US" dirty="0" err="1"/>
              <a:t>limitată</a:t>
            </a:r>
            <a:r>
              <a:rPr lang="en-US" dirty="0"/>
              <a:t> de </a:t>
            </a:r>
            <a:r>
              <a:rPr lang="en-US" dirty="0" err="1"/>
              <a:t>absorbție</a:t>
            </a:r>
            <a:r>
              <a:rPr lang="en-US" dirty="0"/>
              <a:t> a </a:t>
            </a:r>
            <a:r>
              <a:rPr lang="en-US" dirty="0" err="1"/>
              <a:t>poluanților</a:t>
            </a:r>
            <a:r>
              <a:rPr lang="en-US" dirty="0"/>
              <a:t>, </a:t>
            </a:r>
            <a:r>
              <a:rPr lang="en-US" dirty="0" err="1"/>
              <a:t>ceea</a:t>
            </a:r>
            <a:r>
              <a:rPr lang="en-US" dirty="0"/>
              <a:t> </a:t>
            </a:r>
            <a:r>
              <a:rPr lang="en-US" dirty="0" err="1"/>
              <a:t>ce</a:t>
            </a:r>
            <a:r>
              <a:rPr lang="en-US" dirty="0"/>
              <a:t> </a:t>
            </a:r>
            <a:r>
              <a:rPr lang="en-US" dirty="0" err="1"/>
              <a:t>dăunează</a:t>
            </a:r>
            <a:r>
              <a:rPr lang="en-US" dirty="0"/>
              <a:t> </a:t>
            </a:r>
            <a:r>
              <a:rPr lang="en-US" dirty="0" err="1"/>
              <a:t>vieții</a:t>
            </a:r>
            <a:r>
              <a:rPr lang="en-US" dirty="0"/>
              <a:t> marine.</a:t>
            </a:r>
            <a:endParaRPr lang="ro-RO" dirty="0"/>
          </a:p>
          <a:p>
            <a:endParaRPr lang="en-US" dirty="0"/>
          </a:p>
        </p:txBody>
      </p:sp>
      <p:sp>
        <p:nvSpPr>
          <p:cNvPr id="5" name="Metin Yer Tutucusu 4"/>
          <p:cNvSpPr>
            <a:spLocks noGrp="1"/>
          </p:cNvSpPr>
          <p:nvPr>
            <p:ph type="body" idx="3"/>
          </p:nvPr>
        </p:nvSpPr>
        <p:spPr>
          <a:xfrm>
            <a:off x="6197379" y="897466"/>
            <a:ext cx="4937760" cy="736282"/>
          </a:xfrm>
        </p:spPr>
        <p:txBody>
          <a:bodyPr>
            <a:normAutofit lnSpcReduction="10000"/>
          </a:bodyPr>
          <a:lstStyle/>
          <a:p>
            <a:r>
              <a:rPr lang="pt-BR" dirty="0"/>
              <a:t>Surse de poluare a apei în funcție de poluanți</a:t>
            </a:r>
            <a:endParaRPr lang="tr-TR" b="1" dirty="0"/>
          </a:p>
        </p:txBody>
      </p:sp>
      <p:sp>
        <p:nvSpPr>
          <p:cNvPr id="6" name="Metin Yer Tutucusu 5"/>
          <p:cNvSpPr>
            <a:spLocks noGrp="1"/>
          </p:cNvSpPr>
          <p:nvPr>
            <p:ph type="body" idx="4"/>
          </p:nvPr>
        </p:nvSpPr>
        <p:spPr>
          <a:xfrm>
            <a:off x="5763370" y="1650682"/>
            <a:ext cx="5805778" cy="3941711"/>
          </a:xfrm>
        </p:spPr>
        <p:txBody>
          <a:bodyPr>
            <a:normAutofit fontScale="92500" lnSpcReduction="20000"/>
          </a:bodyPr>
          <a:lstStyle/>
          <a:p>
            <a:r>
              <a:rPr lang="en-US" b="1" dirty="0" err="1"/>
              <a:t>Ideea</a:t>
            </a:r>
            <a:r>
              <a:rPr lang="en-US" b="1" dirty="0"/>
              <a:t> </a:t>
            </a:r>
            <a:r>
              <a:rPr lang="en-US" b="1" dirty="0" err="1"/>
              <a:t>principală</a:t>
            </a:r>
            <a:r>
              <a:rPr lang="en-US" b="1" dirty="0"/>
              <a:t>: </a:t>
            </a:r>
            <a:r>
              <a:rPr lang="en-US" b="1" dirty="0" err="1"/>
              <a:t>Diferite</a:t>
            </a:r>
            <a:r>
              <a:rPr lang="en-US" b="1" dirty="0"/>
              <a:t> </a:t>
            </a:r>
            <a:r>
              <a:rPr lang="en-US" b="1" dirty="0" err="1"/>
              <a:t>tipuri</a:t>
            </a:r>
            <a:r>
              <a:rPr lang="en-US" b="1" dirty="0"/>
              <a:t> de </a:t>
            </a:r>
            <a:r>
              <a:rPr lang="en-US" b="1" dirty="0" err="1"/>
              <a:t>poluanți</a:t>
            </a:r>
            <a:r>
              <a:rPr lang="en-US" b="1" dirty="0"/>
              <a:t> </a:t>
            </a:r>
            <a:r>
              <a:rPr lang="en-US" b="1" dirty="0" err="1"/>
              <a:t>contribuie</a:t>
            </a:r>
            <a:r>
              <a:rPr lang="en-US" b="1" dirty="0"/>
              <a:t> la </a:t>
            </a:r>
            <a:r>
              <a:rPr lang="en-US" b="1" dirty="0" err="1"/>
              <a:t>contaminarea</a:t>
            </a:r>
            <a:r>
              <a:rPr lang="en-US" b="1" dirty="0"/>
              <a:t> </a:t>
            </a:r>
            <a:r>
              <a:rPr lang="en-US" b="1" dirty="0" err="1"/>
              <a:t>apei</a:t>
            </a:r>
            <a:r>
              <a:rPr lang="en-US" b="1" dirty="0"/>
              <a:t>. </a:t>
            </a:r>
            <a:endParaRPr lang="ro-RO" b="1" dirty="0"/>
          </a:p>
          <a:p>
            <a:r>
              <a:rPr lang="en-US" b="1" dirty="0" err="1"/>
              <a:t>Tipuri</a:t>
            </a:r>
            <a:r>
              <a:rPr lang="en-US" b="1" dirty="0"/>
              <a:t> de </a:t>
            </a:r>
            <a:r>
              <a:rPr lang="en-US" b="1" dirty="0" err="1"/>
              <a:t>poluanți</a:t>
            </a:r>
            <a:r>
              <a:rPr lang="en-US" b="1" dirty="0"/>
              <a:t>: </a:t>
            </a:r>
            <a:endParaRPr lang="ro-RO" b="1" dirty="0"/>
          </a:p>
          <a:p>
            <a:r>
              <a:rPr lang="en-US" b="1" dirty="0" err="1"/>
              <a:t>Fizice</a:t>
            </a:r>
            <a:r>
              <a:rPr lang="en-US" dirty="0"/>
              <a:t>: </a:t>
            </a:r>
            <a:r>
              <a:rPr lang="en-US" dirty="0" err="1"/>
              <a:t>Materiale</a:t>
            </a:r>
            <a:r>
              <a:rPr lang="en-US" dirty="0"/>
              <a:t> radioactive, </a:t>
            </a:r>
            <a:r>
              <a:rPr lang="en-US" dirty="0" err="1"/>
              <a:t>deversări</a:t>
            </a:r>
            <a:r>
              <a:rPr lang="en-US" dirty="0"/>
              <a:t> de petrol </a:t>
            </a:r>
            <a:r>
              <a:rPr lang="en-US" dirty="0" err="1"/>
              <a:t>și</a:t>
            </a:r>
            <a:r>
              <a:rPr lang="en-US" dirty="0"/>
              <a:t> </a:t>
            </a:r>
            <a:r>
              <a:rPr lang="en-US" dirty="0" err="1"/>
              <a:t>scurgerile</a:t>
            </a:r>
            <a:r>
              <a:rPr lang="en-US" dirty="0"/>
              <a:t> de </a:t>
            </a:r>
            <a:r>
              <a:rPr lang="en-US" dirty="0" err="1"/>
              <a:t>sedimente</a:t>
            </a:r>
            <a:r>
              <a:rPr lang="en-US" b="1" dirty="0"/>
              <a:t>.</a:t>
            </a:r>
            <a:endParaRPr lang="ro-RO" b="1" dirty="0"/>
          </a:p>
          <a:p>
            <a:r>
              <a:rPr lang="en-US" b="1" dirty="0" err="1"/>
              <a:t>Chimice</a:t>
            </a:r>
            <a:r>
              <a:rPr lang="en-US" b="1" dirty="0"/>
              <a:t>: </a:t>
            </a:r>
            <a:r>
              <a:rPr lang="en-US" dirty="0"/>
              <a:t>Pesticide, </a:t>
            </a:r>
            <a:r>
              <a:rPr lang="en-US" dirty="0" err="1"/>
              <a:t>îngrășăminte</a:t>
            </a:r>
            <a:r>
              <a:rPr lang="en-US" dirty="0"/>
              <a:t>, </a:t>
            </a:r>
            <a:r>
              <a:rPr lang="en-US" dirty="0" err="1"/>
              <a:t>deșeuri</a:t>
            </a:r>
            <a:r>
              <a:rPr lang="en-US" dirty="0"/>
              <a:t> </a:t>
            </a:r>
            <a:r>
              <a:rPr lang="en-US" dirty="0" err="1"/>
              <a:t>industriale</a:t>
            </a:r>
            <a:r>
              <a:rPr lang="en-US" dirty="0"/>
              <a:t> </a:t>
            </a:r>
            <a:r>
              <a:rPr lang="en-US" dirty="0" err="1"/>
              <a:t>și</a:t>
            </a:r>
            <a:r>
              <a:rPr lang="en-US" dirty="0"/>
              <a:t> </a:t>
            </a:r>
            <a:r>
              <a:rPr lang="en-US" dirty="0" err="1"/>
              <a:t>produse</a:t>
            </a:r>
            <a:r>
              <a:rPr lang="en-US" dirty="0"/>
              <a:t> </a:t>
            </a:r>
            <a:r>
              <a:rPr lang="en-US" dirty="0" err="1"/>
              <a:t>chimice</a:t>
            </a:r>
            <a:r>
              <a:rPr lang="en-US" dirty="0"/>
              <a:t> de </a:t>
            </a:r>
            <a:r>
              <a:rPr lang="en-US" dirty="0" err="1"/>
              <a:t>uz</a:t>
            </a:r>
            <a:r>
              <a:rPr lang="en-US" dirty="0"/>
              <a:t> </a:t>
            </a:r>
            <a:r>
              <a:rPr lang="en-US" dirty="0" err="1"/>
              <a:t>casnic</a:t>
            </a:r>
            <a:r>
              <a:rPr lang="en-US" dirty="0"/>
              <a:t>.</a:t>
            </a:r>
            <a:endParaRPr lang="ro-RO" dirty="0"/>
          </a:p>
          <a:p>
            <a:r>
              <a:rPr lang="en-US" b="1" dirty="0" err="1"/>
              <a:t>Biologice</a:t>
            </a:r>
            <a:r>
              <a:rPr lang="en-US" b="1" dirty="0"/>
              <a:t>: </a:t>
            </a:r>
            <a:r>
              <a:rPr lang="en-US" dirty="0"/>
              <a:t>ape </a:t>
            </a:r>
            <a:r>
              <a:rPr lang="en-US" dirty="0" err="1"/>
              <a:t>uzate</a:t>
            </a:r>
            <a:r>
              <a:rPr lang="en-US" dirty="0"/>
              <a:t>, </a:t>
            </a:r>
            <a:r>
              <a:rPr lang="en-US" dirty="0" err="1"/>
              <a:t>bacterii</a:t>
            </a:r>
            <a:r>
              <a:rPr lang="en-US" dirty="0"/>
              <a:t> </a:t>
            </a:r>
            <a:r>
              <a:rPr lang="en-US" dirty="0" err="1"/>
              <a:t>și</a:t>
            </a:r>
            <a:r>
              <a:rPr lang="en-US" dirty="0"/>
              <a:t> </a:t>
            </a:r>
            <a:r>
              <a:rPr lang="en-US" dirty="0" err="1"/>
              <a:t>materii</a:t>
            </a:r>
            <a:r>
              <a:rPr lang="en-US" dirty="0"/>
              <a:t> </a:t>
            </a:r>
            <a:r>
              <a:rPr lang="en-US" dirty="0" err="1"/>
              <a:t>organice</a:t>
            </a:r>
            <a:r>
              <a:rPr lang="en-US" dirty="0"/>
              <a:t> </a:t>
            </a:r>
            <a:r>
              <a:rPr lang="en-US" dirty="0" err="1"/>
              <a:t>în</a:t>
            </a:r>
            <a:r>
              <a:rPr lang="en-US" dirty="0"/>
              <a:t> </a:t>
            </a:r>
            <a:r>
              <a:rPr lang="en-US" dirty="0" err="1"/>
              <a:t>descompunere</a:t>
            </a:r>
            <a:r>
              <a:rPr lang="en-US" dirty="0"/>
              <a:t>.</a:t>
            </a:r>
            <a:endParaRPr lang="ro-RO" dirty="0"/>
          </a:p>
          <a:p>
            <a:r>
              <a:rPr lang="en-US" b="1" dirty="0"/>
              <a:t>Radioactive: </a:t>
            </a:r>
            <a:r>
              <a:rPr lang="en-US" dirty="0" err="1"/>
              <a:t>Deșeuri</a:t>
            </a:r>
            <a:r>
              <a:rPr lang="en-US" dirty="0"/>
              <a:t> radioactive </a:t>
            </a:r>
            <a:r>
              <a:rPr lang="en-US" dirty="0" err="1"/>
              <a:t>provenite</a:t>
            </a:r>
            <a:r>
              <a:rPr lang="en-US" dirty="0"/>
              <a:t> din </a:t>
            </a:r>
            <a:r>
              <a:rPr lang="en-US" dirty="0" err="1"/>
              <a:t>procese</a:t>
            </a:r>
            <a:r>
              <a:rPr lang="en-US" dirty="0"/>
              <a:t> </a:t>
            </a:r>
            <a:r>
              <a:rPr lang="en-US" dirty="0" err="1"/>
              <a:t>medicale</a:t>
            </a:r>
            <a:r>
              <a:rPr lang="en-US" dirty="0"/>
              <a:t> </a:t>
            </a:r>
            <a:r>
              <a:rPr lang="en-US" dirty="0" err="1"/>
              <a:t>și</a:t>
            </a:r>
            <a:r>
              <a:rPr lang="en-US" dirty="0"/>
              <a:t> </a:t>
            </a:r>
            <a:r>
              <a:rPr lang="en-US" dirty="0" err="1"/>
              <a:t>industriale</a:t>
            </a:r>
            <a:r>
              <a:rPr lang="en-US" dirty="0"/>
              <a:t>.</a:t>
            </a:r>
            <a:endParaRPr lang="ro-RO" dirty="0"/>
          </a:p>
          <a:p>
            <a:r>
              <a:rPr lang="en-US" b="1" dirty="0" err="1"/>
              <a:t>Termice</a:t>
            </a:r>
            <a:r>
              <a:rPr lang="en-US" b="1" dirty="0"/>
              <a:t>: </a:t>
            </a:r>
            <a:r>
              <a:rPr lang="en-US" dirty="0" err="1"/>
              <a:t>Deversările</a:t>
            </a:r>
            <a:r>
              <a:rPr lang="en-US" dirty="0"/>
              <a:t> de </a:t>
            </a:r>
            <a:r>
              <a:rPr lang="en-US" dirty="0" err="1"/>
              <a:t>apă</a:t>
            </a:r>
            <a:r>
              <a:rPr lang="en-US" dirty="0"/>
              <a:t> </a:t>
            </a:r>
            <a:r>
              <a:rPr lang="en-US" dirty="0" err="1"/>
              <a:t>caldă</a:t>
            </a:r>
            <a:r>
              <a:rPr lang="en-US" dirty="0"/>
              <a:t> de la </a:t>
            </a:r>
            <a:r>
              <a:rPr lang="en-US" dirty="0" err="1"/>
              <a:t>centralele</a:t>
            </a:r>
            <a:r>
              <a:rPr lang="en-US" dirty="0"/>
              <a:t> </a:t>
            </a:r>
            <a:r>
              <a:rPr lang="en-US" dirty="0" err="1"/>
              <a:t>electrice</a:t>
            </a:r>
            <a:r>
              <a:rPr lang="en-US" b="1" dirty="0"/>
              <a:t>.</a:t>
            </a:r>
            <a:endParaRPr lang="ro-RO" b="1" dirty="0"/>
          </a:p>
          <a:p>
            <a:endParaRPr lang="en-US" dirty="0"/>
          </a:p>
        </p:txBody>
      </p:sp>
    </p:spTree>
    <p:extLst>
      <p:ext uri="{BB962C8B-B14F-4D97-AF65-F5344CB8AC3E}">
        <p14:creationId xmlns:p14="http://schemas.microsoft.com/office/powerpoint/2010/main" val="1334967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121773" y="262181"/>
            <a:ext cx="4937760" cy="736282"/>
          </a:xfrm>
        </p:spPr>
        <p:txBody>
          <a:bodyPr>
            <a:normAutofit/>
          </a:bodyPr>
          <a:lstStyle/>
          <a:p>
            <a:r>
              <a:rPr lang="en-US" dirty="0" err="1"/>
              <a:t>Efectele</a:t>
            </a:r>
            <a:r>
              <a:rPr lang="en-US" dirty="0"/>
              <a:t> </a:t>
            </a:r>
            <a:r>
              <a:rPr lang="en-US" dirty="0" err="1"/>
              <a:t>devastatoare</a:t>
            </a:r>
            <a:r>
              <a:rPr lang="en-US" dirty="0"/>
              <a:t> ale </a:t>
            </a:r>
            <a:r>
              <a:rPr lang="en-US" dirty="0" err="1"/>
              <a:t>poluării</a:t>
            </a:r>
            <a:r>
              <a:rPr lang="en-US" dirty="0"/>
              <a:t> </a:t>
            </a:r>
            <a:r>
              <a:rPr lang="en-US" dirty="0" err="1"/>
              <a:t>apei</a:t>
            </a:r>
            <a:endParaRPr lang="tr-TR" b="1" dirty="0"/>
          </a:p>
        </p:txBody>
      </p:sp>
      <p:sp>
        <p:nvSpPr>
          <p:cNvPr id="4" name="Metin Yer Tutucusu 3"/>
          <p:cNvSpPr>
            <a:spLocks noGrp="1"/>
          </p:cNvSpPr>
          <p:nvPr>
            <p:ph type="body" idx="2"/>
          </p:nvPr>
        </p:nvSpPr>
        <p:spPr>
          <a:xfrm>
            <a:off x="1064623" y="1161749"/>
            <a:ext cx="4937760" cy="4722216"/>
          </a:xfrm>
        </p:spPr>
        <p:txBody>
          <a:bodyPr>
            <a:normAutofit fontScale="92500" lnSpcReduction="20000"/>
          </a:bodyPr>
          <a:lstStyle/>
          <a:p>
            <a:r>
              <a:rPr lang="en-US" b="1" dirty="0" err="1"/>
              <a:t>Ideea</a:t>
            </a:r>
            <a:r>
              <a:rPr lang="en-US" b="1" dirty="0"/>
              <a:t> </a:t>
            </a:r>
            <a:r>
              <a:rPr lang="en-US" b="1" dirty="0" err="1"/>
              <a:t>principală</a:t>
            </a:r>
            <a:r>
              <a:rPr lang="en-US" b="1" dirty="0"/>
              <a:t>: </a:t>
            </a:r>
            <a:r>
              <a:rPr lang="en-US" dirty="0" err="1"/>
              <a:t>Poluarea</a:t>
            </a:r>
            <a:r>
              <a:rPr lang="en-US" dirty="0"/>
              <a:t> </a:t>
            </a:r>
            <a:r>
              <a:rPr lang="en-US" dirty="0" err="1"/>
              <a:t>apei</a:t>
            </a:r>
            <a:r>
              <a:rPr lang="en-US" dirty="0"/>
              <a:t> are </a:t>
            </a:r>
            <a:r>
              <a:rPr lang="en-US" dirty="0" err="1"/>
              <a:t>consecințe</a:t>
            </a:r>
            <a:r>
              <a:rPr lang="en-US" dirty="0"/>
              <a:t> grave </a:t>
            </a:r>
            <a:r>
              <a:rPr lang="en-US" dirty="0" err="1"/>
              <a:t>pentru</a:t>
            </a:r>
            <a:r>
              <a:rPr lang="en-US" dirty="0"/>
              <a:t> </a:t>
            </a:r>
            <a:r>
              <a:rPr lang="en-US" dirty="0" err="1"/>
              <a:t>sănătatea</a:t>
            </a:r>
            <a:r>
              <a:rPr lang="en-US" dirty="0"/>
              <a:t> </a:t>
            </a:r>
            <a:r>
              <a:rPr lang="en-US" dirty="0" err="1"/>
              <a:t>umană</a:t>
            </a:r>
            <a:r>
              <a:rPr lang="en-US" dirty="0"/>
              <a:t> </a:t>
            </a:r>
            <a:r>
              <a:rPr lang="en-US" dirty="0" err="1"/>
              <a:t>și</a:t>
            </a:r>
            <a:r>
              <a:rPr lang="en-US" dirty="0"/>
              <a:t> </a:t>
            </a:r>
            <a:r>
              <a:rPr lang="en-US" dirty="0" err="1"/>
              <a:t>pentru</a:t>
            </a:r>
            <a:r>
              <a:rPr lang="en-US" dirty="0"/>
              <a:t> </a:t>
            </a:r>
            <a:r>
              <a:rPr lang="en-US" dirty="0" err="1"/>
              <a:t>ecosistemele</a:t>
            </a:r>
            <a:r>
              <a:rPr lang="en-US" dirty="0"/>
              <a:t> </a:t>
            </a:r>
            <a:r>
              <a:rPr lang="en-US" dirty="0" err="1"/>
              <a:t>acvatice</a:t>
            </a:r>
            <a:r>
              <a:rPr lang="en-US" dirty="0"/>
              <a:t>. </a:t>
            </a:r>
            <a:endParaRPr lang="ro-RO" dirty="0"/>
          </a:p>
          <a:p>
            <a:r>
              <a:rPr lang="en-US" b="1" dirty="0" err="1"/>
              <a:t>Impactul</a:t>
            </a:r>
            <a:r>
              <a:rPr lang="en-US" b="1" dirty="0"/>
              <a:t> </a:t>
            </a:r>
            <a:r>
              <a:rPr lang="en-US" b="1" dirty="0" err="1"/>
              <a:t>asupra</a:t>
            </a:r>
            <a:r>
              <a:rPr lang="en-US" b="1" dirty="0"/>
              <a:t> </a:t>
            </a:r>
            <a:r>
              <a:rPr lang="en-US" b="1" dirty="0" err="1"/>
              <a:t>sănătății</a:t>
            </a:r>
            <a:r>
              <a:rPr lang="en-US" b="1" dirty="0"/>
              <a:t> </a:t>
            </a:r>
            <a:r>
              <a:rPr lang="en-US" b="1" dirty="0" err="1"/>
              <a:t>umane</a:t>
            </a:r>
            <a:r>
              <a:rPr lang="en-US" b="1" dirty="0"/>
              <a:t>: </a:t>
            </a:r>
            <a:r>
              <a:rPr lang="en-US" dirty="0" err="1"/>
              <a:t>Boli</a:t>
            </a:r>
            <a:r>
              <a:rPr lang="en-US" dirty="0"/>
              <a:t> </a:t>
            </a:r>
            <a:r>
              <a:rPr lang="en-US" dirty="0" err="1"/>
              <a:t>cauzate</a:t>
            </a:r>
            <a:r>
              <a:rPr lang="en-US" dirty="0"/>
              <a:t> de </a:t>
            </a:r>
            <a:r>
              <a:rPr lang="en-US" dirty="0" err="1"/>
              <a:t>agenții</a:t>
            </a:r>
            <a:r>
              <a:rPr lang="en-US" dirty="0"/>
              <a:t> </a:t>
            </a:r>
            <a:r>
              <a:rPr lang="en-US" dirty="0" err="1"/>
              <a:t>patogeni</a:t>
            </a:r>
            <a:r>
              <a:rPr lang="en-US" dirty="0"/>
              <a:t> (</a:t>
            </a:r>
            <a:r>
              <a:rPr lang="en-US" dirty="0" err="1"/>
              <a:t>bacterii</a:t>
            </a:r>
            <a:r>
              <a:rPr lang="en-US" dirty="0"/>
              <a:t> </a:t>
            </a:r>
            <a:r>
              <a:rPr lang="en-US" dirty="0" err="1"/>
              <a:t>și</a:t>
            </a:r>
            <a:r>
              <a:rPr lang="en-US" dirty="0"/>
              <a:t> </a:t>
            </a:r>
            <a:r>
              <a:rPr lang="en-US" dirty="0" err="1"/>
              <a:t>virusuri</a:t>
            </a:r>
            <a:r>
              <a:rPr lang="en-US" dirty="0"/>
              <a:t>) din </a:t>
            </a:r>
            <a:r>
              <a:rPr lang="en-US" dirty="0" err="1"/>
              <a:t>apa</a:t>
            </a:r>
            <a:r>
              <a:rPr lang="en-US" dirty="0"/>
              <a:t> </a:t>
            </a:r>
            <a:r>
              <a:rPr lang="en-US" dirty="0" err="1"/>
              <a:t>contaminată.Expunerea</a:t>
            </a:r>
            <a:r>
              <a:rPr lang="en-US" dirty="0"/>
              <a:t> la </a:t>
            </a:r>
            <a:r>
              <a:rPr lang="en-US" dirty="0" err="1"/>
              <a:t>substanțe</a:t>
            </a:r>
            <a:r>
              <a:rPr lang="en-US" dirty="0"/>
              <a:t> </a:t>
            </a:r>
            <a:r>
              <a:rPr lang="en-US" dirty="0" err="1"/>
              <a:t>chimice</a:t>
            </a:r>
            <a:r>
              <a:rPr lang="en-US" dirty="0"/>
              <a:t> </a:t>
            </a:r>
            <a:r>
              <a:rPr lang="en-US" dirty="0" err="1"/>
              <a:t>dăunătoare</a:t>
            </a:r>
            <a:r>
              <a:rPr lang="en-US" dirty="0"/>
              <a:t>, cum </a:t>
            </a:r>
            <a:r>
              <a:rPr lang="en-US" dirty="0" err="1"/>
              <a:t>ar</a:t>
            </a:r>
            <a:r>
              <a:rPr lang="en-US" dirty="0"/>
              <a:t> fi </a:t>
            </a:r>
            <a:r>
              <a:rPr lang="en-US" dirty="0" err="1"/>
              <a:t>arsenicul</a:t>
            </a:r>
            <a:r>
              <a:rPr lang="en-US" dirty="0"/>
              <a:t> </a:t>
            </a:r>
            <a:r>
              <a:rPr lang="en-US" dirty="0" err="1"/>
              <a:t>și</a:t>
            </a:r>
            <a:r>
              <a:rPr lang="en-US" dirty="0"/>
              <a:t> </a:t>
            </a:r>
            <a:r>
              <a:rPr lang="en-US" dirty="0" err="1"/>
              <a:t>mercurul</a:t>
            </a:r>
            <a:r>
              <a:rPr lang="en-US" b="1" dirty="0"/>
              <a:t>.</a:t>
            </a:r>
            <a:endParaRPr lang="ro-RO" b="1" dirty="0"/>
          </a:p>
          <a:p>
            <a:r>
              <a:rPr lang="en-US" b="1" dirty="0" err="1"/>
              <a:t>Impactul</a:t>
            </a:r>
            <a:r>
              <a:rPr lang="en-US" b="1" dirty="0"/>
              <a:t> </a:t>
            </a:r>
            <a:r>
              <a:rPr lang="en-US" b="1" dirty="0" err="1"/>
              <a:t>asupra</a:t>
            </a:r>
            <a:r>
              <a:rPr lang="en-US" b="1" dirty="0"/>
              <a:t> </a:t>
            </a:r>
            <a:r>
              <a:rPr lang="en-US" b="1" dirty="0" err="1"/>
              <a:t>mediului</a:t>
            </a:r>
            <a:r>
              <a:rPr lang="en-US" b="1" dirty="0"/>
              <a:t>: </a:t>
            </a:r>
            <a:endParaRPr lang="ro-RO" b="1" dirty="0"/>
          </a:p>
          <a:p>
            <a:r>
              <a:rPr lang="en-US" dirty="0" err="1"/>
              <a:t>Epuizarea</a:t>
            </a:r>
            <a:r>
              <a:rPr lang="en-US" dirty="0"/>
              <a:t> </a:t>
            </a:r>
            <a:r>
              <a:rPr lang="en-US" dirty="0" err="1"/>
              <a:t>oxigenului</a:t>
            </a:r>
            <a:r>
              <a:rPr lang="en-US" dirty="0"/>
              <a:t>, care </a:t>
            </a:r>
            <a:r>
              <a:rPr lang="en-US" dirty="0" err="1"/>
              <a:t>dăunează</a:t>
            </a:r>
            <a:r>
              <a:rPr lang="en-US" dirty="0"/>
              <a:t> </a:t>
            </a:r>
            <a:r>
              <a:rPr lang="en-US" dirty="0" err="1"/>
              <a:t>vieții</a:t>
            </a:r>
            <a:r>
              <a:rPr lang="en-US" dirty="0"/>
              <a:t> </a:t>
            </a:r>
            <a:r>
              <a:rPr lang="en-US" dirty="0" err="1"/>
              <a:t>acvatice</a:t>
            </a:r>
            <a:r>
              <a:rPr lang="en-US" dirty="0"/>
              <a:t>.</a:t>
            </a:r>
            <a:endParaRPr lang="ro-RO" dirty="0"/>
          </a:p>
          <a:p>
            <a:r>
              <a:rPr lang="en-US" dirty="0" err="1"/>
              <a:t>Înflorirea</a:t>
            </a:r>
            <a:r>
              <a:rPr lang="en-US" dirty="0"/>
              <a:t> </a:t>
            </a:r>
            <a:r>
              <a:rPr lang="en-US" dirty="0" err="1"/>
              <a:t>algelor</a:t>
            </a:r>
            <a:r>
              <a:rPr lang="en-US" dirty="0"/>
              <a:t>, </a:t>
            </a:r>
            <a:r>
              <a:rPr lang="en-US" dirty="0" err="1"/>
              <a:t>reducând</a:t>
            </a:r>
            <a:r>
              <a:rPr lang="en-US" dirty="0"/>
              <a:t> </a:t>
            </a:r>
            <a:r>
              <a:rPr lang="en-US" dirty="0" err="1"/>
              <a:t>și</a:t>
            </a:r>
            <a:r>
              <a:rPr lang="en-US" dirty="0"/>
              <a:t> </a:t>
            </a:r>
            <a:r>
              <a:rPr lang="en-US" dirty="0" err="1"/>
              <a:t>mai</a:t>
            </a:r>
            <a:r>
              <a:rPr lang="en-US" dirty="0"/>
              <a:t> </a:t>
            </a:r>
            <a:r>
              <a:rPr lang="en-US" dirty="0" err="1"/>
              <a:t>mult</a:t>
            </a:r>
            <a:r>
              <a:rPr lang="en-US" dirty="0"/>
              <a:t> </a:t>
            </a:r>
            <a:r>
              <a:rPr lang="en-US" dirty="0" err="1"/>
              <a:t>nivelul</a:t>
            </a:r>
            <a:r>
              <a:rPr lang="en-US" dirty="0"/>
              <a:t> de </a:t>
            </a:r>
            <a:r>
              <a:rPr lang="en-US" dirty="0" err="1"/>
              <a:t>oxigen</a:t>
            </a:r>
            <a:r>
              <a:rPr lang="en-US" dirty="0"/>
              <a:t>.</a:t>
            </a:r>
            <a:endParaRPr lang="ro-RO" dirty="0"/>
          </a:p>
          <a:p>
            <a:r>
              <a:rPr lang="en-US" dirty="0" err="1"/>
              <a:t>Bioacumularea</a:t>
            </a:r>
            <a:r>
              <a:rPr lang="en-US" dirty="0"/>
              <a:t> de </a:t>
            </a:r>
            <a:r>
              <a:rPr lang="en-US" dirty="0" err="1"/>
              <a:t>toxine</a:t>
            </a:r>
            <a:r>
              <a:rPr lang="en-US" dirty="0"/>
              <a:t> </a:t>
            </a:r>
            <a:r>
              <a:rPr lang="en-US" dirty="0" err="1"/>
              <a:t>în</a:t>
            </a:r>
            <a:r>
              <a:rPr lang="en-US" dirty="0"/>
              <a:t> </a:t>
            </a:r>
            <a:r>
              <a:rPr lang="en-US" dirty="0" err="1"/>
              <a:t>lanțul</a:t>
            </a:r>
            <a:r>
              <a:rPr lang="en-US" dirty="0"/>
              <a:t> </a:t>
            </a:r>
            <a:r>
              <a:rPr lang="en-US" dirty="0" err="1"/>
              <a:t>alimentar</a:t>
            </a:r>
            <a:r>
              <a:rPr lang="en-US" dirty="0"/>
              <a:t>.</a:t>
            </a:r>
            <a:endParaRPr lang="ro-RO" dirty="0"/>
          </a:p>
          <a:p>
            <a:r>
              <a:rPr lang="en-US" dirty="0" err="1"/>
              <a:t>Deteriorarea</a:t>
            </a:r>
            <a:r>
              <a:rPr lang="en-US" dirty="0"/>
              <a:t> </a:t>
            </a:r>
            <a:r>
              <a:rPr lang="en-US" dirty="0" err="1"/>
              <a:t>ecosistemelor</a:t>
            </a:r>
            <a:r>
              <a:rPr lang="en-US" dirty="0"/>
              <a:t> </a:t>
            </a:r>
            <a:r>
              <a:rPr lang="en-US" dirty="0" err="1"/>
              <a:t>și</a:t>
            </a:r>
            <a:r>
              <a:rPr lang="en-US" dirty="0"/>
              <a:t> a </a:t>
            </a:r>
            <a:r>
              <a:rPr lang="en-US" dirty="0" err="1"/>
              <a:t>populațiilor</a:t>
            </a:r>
            <a:r>
              <a:rPr lang="en-US" dirty="0"/>
              <a:t> de </a:t>
            </a:r>
            <a:r>
              <a:rPr lang="en-US" dirty="0" err="1"/>
              <a:t>animale</a:t>
            </a:r>
            <a:r>
              <a:rPr lang="en-US" dirty="0"/>
              <a:t> </a:t>
            </a:r>
            <a:r>
              <a:rPr lang="en-US" dirty="0" err="1"/>
              <a:t>sălbatice</a:t>
            </a:r>
            <a:r>
              <a:rPr lang="en-US" dirty="0"/>
              <a:t>.</a:t>
            </a:r>
          </a:p>
        </p:txBody>
      </p:sp>
      <p:sp>
        <p:nvSpPr>
          <p:cNvPr id="5" name="Metin Yer Tutucusu 4"/>
          <p:cNvSpPr>
            <a:spLocks noGrp="1"/>
          </p:cNvSpPr>
          <p:nvPr>
            <p:ph type="body" idx="3"/>
          </p:nvPr>
        </p:nvSpPr>
        <p:spPr>
          <a:xfrm>
            <a:off x="6217920" y="376481"/>
            <a:ext cx="4937760" cy="736282"/>
          </a:xfrm>
        </p:spPr>
        <p:txBody>
          <a:bodyPr/>
          <a:lstStyle/>
          <a:p>
            <a:r>
              <a:rPr lang="it-IT" dirty="0"/>
              <a:t>Acțiuni pentru proteja</a:t>
            </a:r>
            <a:r>
              <a:rPr lang="ro-RO" dirty="0"/>
              <a:t>rea</a:t>
            </a:r>
            <a:r>
              <a:rPr lang="it-IT" dirty="0"/>
              <a:t> ap</a:t>
            </a:r>
            <a:r>
              <a:rPr lang="ro-RO" dirty="0"/>
              <a:t>ei</a:t>
            </a:r>
            <a:endParaRPr lang="tr-TR" b="1" dirty="0"/>
          </a:p>
        </p:txBody>
      </p:sp>
      <p:sp>
        <p:nvSpPr>
          <p:cNvPr id="6" name="Metin Yer Tutucusu 5"/>
          <p:cNvSpPr>
            <a:spLocks noGrp="1"/>
          </p:cNvSpPr>
          <p:nvPr>
            <p:ph type="body" idx="4"/>
          </p:nvPr>
        </p:nvSpPr>
        <p:spPr>
          <a:xfrm>
            <a:off x="6242413" y="1202569"/>
            <a:ext cx="4937760" cy="4959691"/>
          </a:xfrm>
        </p:spPr>
        <p:txBody>
          <a:bodyPr>
            <a:normAutofit fontScale="92500" lnSpcReduction="20000"/>
          </a:bodyPr>
          <a:lstStyle/>
          <a:p>
            <a:r>
              <a:rPr lang="en-US" b="1" dirty="0" err="1"/>
              <a:t>Ideea</a:t>
            </a:r>
            <a:r>
              <a:rPr lang="en-US" b="1" dirty="0"/>
              <a:t> </a:t>
            </a:r>
            <a:r>
              <a:rPr lang="en-US" b="1" dirty="0" err="1"/>
              <a:t>principală</a:t>
            </a:r>
            <a:r>
              <a:rPr lang="en-US" b="1" dirty="0"/>
              <a:t>: </a:t>
            </a:r>
            <a:r>
              <a:rPr lang="en-US" dirty="0"/>
              <a:t>Cu </a:t>
            </a:r>
            <a:r>
              <a:rPr lang="en-US" dirty="0" err="1"/>
              <a:t>toții</a:t>
            </a:r>
            <a:r>
              <a:rPr lang="en-US" dirty="0"/>
              <a:t> </a:t>
            </a:r>
            <a:r>
              <a:rPr lang="en-US" dirty="0" err="1"/>
              <a:t>putem</a:t>
            </a:r>
            <a:r>
              <a:rPr lang="en-US" dirty="0"/>
              <a:t> </a:t>
            </a:r>
            <a:r>
              <a:rPr lang="en-US" dirty="0" err="1"/>
              <a:t>contribui</a:t>
            </a:r>
            <a:r>
              <a:rPr lang="en-US" dirty="0"/>
              <a:t> la </a:t>
            </a:r>
            <a:r>
              <a:rPr lang="en-US" dirty="0" err="1"/>
              <a:t>reducerea</a:t>
            </a:r>
            <a:r>
              <a:rPr lang="en-US" dirty="0"/>
              <a:t> </a:t>
            </a:r>
            <a:r>
              <a:rPr lang="en-US" dirty="0" err="1"/>
              <a:t>poluării</a:t>
            </a:r>
            <a:r>
              <a:rPr lang="en-US" dirty="0"/>
              <a:t> </a:t>
            </a:r>
            <a:r>
              <a:rPr lang="en-US" dirty="0" err="1"/>
              <a:t>apei</a:t>
            </a:r>
            <a:r>
              <a:rPr lang="en-US" dirty="0"/>
              <a:t> </a:t>
            </a:r>
            <a:r>
              <a:rPr lang="en-US" dirty="0" err="1"/>
              <a:t>și</a:t>
            </a:r>
            <a:r>
              <a:rPr lang="en-US" dirty="0"/>
              <a:t> la </a:t>
            </a:r>
            <a:r>
              <a:rPr lang="en-US" dirty="0" err="1"/>
              <a:t>protejarea</a:t>
            </a:r>
            <a:r>
              <a:rPr lang="en-US" dirty="0"/>
              <a:t> </a:t>
            </a:r>
            <a:r>
              <a:rPr lang="en-US" dirty="0" err="1"/>
              <a:t>resurselor</a:t>
            </a:r>
            <a:r>
              <a:rPr lang="en-US" dirty="0"/>
              <a:t> </a:t>
            </a:r>
            <a:r>
              <a:rPr lang="en-US" dirty="0" err="1"/>
              <a:t>noastre</a:t>
            </a:r>
            <a:r>
              <a:rPr lang="en-US" dirty="0"/>
              <a:t> de </a:t>
            </a:r>
            <a:r>
              <a:rPr lang="en-US" dirty="0" err="1"/>
              <a:t>apă</a:t>
            </a:r>
            <a:r>
              <a:rPr lang="en-US" dirty="0"/>
              <a:t>. </a:t>
            </a:r>
            <a:endParaRPr lang="ro-RO" dirty="0"/>
          </a:p>
          <a:p>
            <a:r>
              <a:rPr lang="en-US" b="1" dirty="0" err="1"/>
              <a:t>Acțiuni</a:t>
            </a:r>
            <a:r>
              <a:rPr lang="en-US" b="1" dirty="0"/>
              <a:t> </a:t>
            </a:r>
            <a:r>
              <a:rPr lang="en-US" b="1" dirty="0" err="1"/>
              <a:t>individuale</a:t>
            </a:r>
            <a:r>
              <a:rPr lang="en-US" b="1" dirty="0"/>
              <a:t>: </a:t>
            </a:r>
            <a:endParaRPr lang="ro-RO" b="1" dirty="0"/>
          </a:p>
          <a:p>
            <a:r>
              <a:rPr lang="en-US" dirty="0" err="1"/>
              <a:t>Eliminați</a:t>
            </a:r>
            <a:r>
              <a:rPr lang="en-US" dirty="0"/>
              <a:t> </a:t>
            </a:r>
            <a:r>
              <a:rPr lang="en-US" dirty="0" err="1"/>
              <a:t>în</a:t>
            </a:r>
            <a:r>
              <a:rPr lang="en-US" dirty="0"/>
              <a:t> mod </a:t>
            </a:r>
            <a:r>
              <a:rPr lang="en-US" dirty="0" err="1"/>
              <a:t>corespunzător</a:t>
            </a:r>
            <a:r>
              <a:rPr lang="en-US" dirty="0"/>
              <a:t> </a:t>
            </a:r>
            <a:r>
              <a:rPr lang="en-US" dirty="0" err="1"/>
              <a:t>uleiul</a:t>
            </a:r>
            <a:r>
              <a:rPr lang="en-US" dirty="0"/>
              <a:t>, </a:t>
            </a:r>
            <a:r>
              <a:rPr lang="en-US" dirty="0" err="1"/>
              <a:t>substanțele</a:t>
            </a:r>
            <a:r>
              <a:rPr lang="en-US" dirty="0"/>
              <a:t> </a:t>
            </a:r>
            <a:r>
              <a:rPr lang="en-US" dirty="0" err="1"/>
              <a:t>chimice</a:t>
            </a:r>
            <a:r>
              <a:rPr lang="en-US" dirty="0"/>
              <a:t> </a:t>
            </a:r>
            <a:r>
              <a:rPr lang="en-US" dirty="0" err="1"/>
              <a:t>și</a:t>
            </a:r>
            <a:r>
              <a:rPr lang="en-US" dirty="0"/>
              <a:t> </a:t>
            </a:r>
            <a:r>
              <a:rPr lang="en-US" dirty="0" err="1"/>
              <a:t>medicamentele</a:t>
            </a:r>
            <a:r>
              <a:rPr lang="en-US" dirty="0"/>
              <a:t> </a:t>
            </a:r>
            <a:r>
              <a:rPr lang="en-US" dirty="0" err="1"/>
              <a:t>folosite</a:t>
            </a:r>
            <a:r>
              <a:rPr lang="en-US" dirty="0"/>
              <a:t>.</a:t>
            </a:r>
            <a:endParaRPr lang="ro-RO" dirty="0"/>
          </a:p>
          <a:p>
            <a:r>
              <a:rPr lang="en-US" dirty="0" err="1"/>
              <a:t>Reduceți</a:t>
            </a:r>
            <a:r>
              <a:rPr lang="en-US" dirty="0"/>
              <a:t> la minimum </a:t>
            </a:r>
            <a:r>
              <a:rPr lang="en-US" dirty="0" err="1"/>
              <a:t>utilizarea</a:t>
            </a:r>
            <a:r>
              <a:rPr lang="en-US" dirty="0"/>
              <a:t> de </a:t>
            </a:r>
            <a:r>
              <a:rPr lang="en-US" dirty="0" err="1"/>
              <a:t>substanțe</a:t>
            </a:r>
            <a:r>
              <a:rPr lang="en-US" dirty="0"/>
              <a:t> </a:t>
            </a:r>
            <a:r>
              <a:rPr lang="en-US" dirty="0" err="1"/>
              <a:t>chimice</a:t>
            </a:r>
            <a:r>
              <a:rPr lang="en-US" dirty="0"/>
              <a:t> </a:t>
            </a:r>
            <a:r>
              <a:rPr lang="en-US" dirty="0" err="1"/>
              <a:t>dăunătoare</a:t>
            </a:r>
            <a:r>
              <a:rPr lang="en-US" dirty="0"/>
              <a:t>, cum </a:t>
            </a:r>
            <a:r>
              <a:rPr lang="en-US" dirty="0" err="1"/>
              <a:t>ar</a:t>
            </a:r>
            <a:r>
              <a:rPr lang="en-US" dirty="0"/>
              <a:t> fi </a:t>
            </a:r>
            <a:r>
              <a:rPr lang="en-US" dirty="0" err="1"/>
              <a:t>pesticidele</a:t>
            </a:r>
            <a:r>
              <a:rPr lang="en-US" dirty="0"/>
              <a:t> </a:t>
            </a:r>
            <a:r>
              <a:rPr lang="en-US" dirty="0" err="1"/>
              <a:t>și</a:t>
            </a:r>
            <a:r>
              <a:rPr lang="en-US" dirty="0"/>
              <a:t> </a:t>
            </a:r>
            <a:r>
              <a:rPr lang="en-US" dirty="0" err="1"/>
              <a:t>îngrășămintele</a:t>
            </a:r>
            <a:r>
              <a:rPr lang="en-US" dirty="0"/>
              <a:t>.</a:t>
            </a:r>
            <a:endParaRPr lang="ro-RO" dirty="0"/>
          </a:p>
          <a:p>
            <a:r>
              <a:rPr lang="en-US" dirty="0" err="1"/>
              <a:t>Economisiți</a:t>
            </a:r>
            <a:r>
              <a:rPr lang="en-US" dirty="0"/>
              <a:t> </a:t>
            </a:r>
            <a:r>
              <a:rPr lang="en-US" dirty="0" err="1"/>
              <a:t>apa</a:t>
            </a:r>
            <a:r>
              <a:rPr lang="en-US" dirty="0"/>
              <a:t> </a:t>
            </a:r>
            <a:r>
              <a:rPr lang="en-US" dirty="0" err="1"/>
              <a:t>reparând</a:t>
            </a:r>
            <a:r>
              <a:rPr lang="en-US" dirty="0"/>
              <a:t> </a:t>
            </a:r>
            <a:r>
              <a:rPr lang="en-US" dirty="0" err="1"/>
              <a:t>scurgerile</a:t>
            </a:r>
            <a:r>
              <a:rPr lang="en-US" dirty="0"/>
              <a:t> </a:t>
            </a:r>
            <a:r>
              <a:rPr lang="en-US" dirty="0" err="1"/>
              <a:t>și</a:t>
            </a:r>
            <a:r>
              <a:rPr lang="en-US" dirty="0"/>
              <a:t> </a:t>
            </a:r>
            <a:r>
              <a:rPr lang="en-US" dirty="0" err="1"/>
              <a:t>făcând</a:t>
            </a:r>
            <a:r>
              <a:rPr lang="en-US" dirty="0"/>
              <a:t> </a:t>
            </a:r>
            <a:r>
              <a:rPr lang="en-US" dirty="0" err="1"/>
              <a:t>dușuri</a:t>
            </a:r>
            <a:r>
              <a:rPr lang="en-US" dirty="0"/>
              <a:t> </a:t>
            </a:r>
            <a:r>
              <a:rPr lang="en-US" dirty="0" err="1"/>
              <a:t>mai</a:t>
            </a:r>
            <a:r>
              <a:rPr lang="en-US" dirty="0"/>
              <a:t> </a:t>
            </a:r>
            <a:r>
              <a:rPr lang="en-US" dirty="0" err="1"/>
              <a:t>scurte</a:t>
            </a:r>
            <a:r>
              <a:rPr lang="en-US" dirty="0"/>
              <a:t>.</a:t>
            </a:r>
            <a:endParaRPr lang="ro-RO" dirty="0"/>
          </a:p>
          <a:p>
            <a:r>
              <a:rPr lang="en-US" dirty="0" err="1"/>
              <a:t>Aruncați</a:t>
            </a:r>
            <a:r>
              <a:rPr lang="en-US" dirty="0"/>
              <a:t> </a:t>
            </a:r>
            <a:r>
              <a:rPr lang="en-US" dirty="0" err="1"/>
              <a:t>gunoiul</a:t>
            </a:r>
            <a:r>
              <a:rPr lang="en-US" dirty="0"/>
              <a:t> </a:t>
            </a:r>
            <a:r>
              <a:rPr lang="en-US" dirty="0" err="1"/>
              <a:t>în</a:t>
            </a:r>
            <a:r>
              <a:rPr lang="en-US" dirty="0"/>
              <a:t> mod </a:t>
            </a:r>
            <a:r>
              <a:rPr lang="en-US" dirty="0" err="1"/>
              <a:t>responsabil</a:t>
            </a:r>
            <a:r>
              <a:rPr lang="en-US" dirty="0"/>
              <a:t> </a:t>
            </a:r>
            <a:r>
              <a:rPr lang="en-US" dirty="0" err="1"/>
              <a:t>pentru</a:t>
            </a:r>
            <a:r>
              <a:rPr lang="en-US" dirty="0"/>
              <a:t> a </a:t>
            </a:r>
            <a:r>
              <a:rPr lang="en-US" dirty="0" err="1"/>
              <a:t>evita</a:t>
            </a:r>
            <a:r>
              <a:rPr lang="en-US" dirty="0"/>
              <a:t> </a:t>
            </a:r>
            <a:r>
              <a:rPr lang="en-US" dirty="0" err="1"/>
              <a:t>aruncarea</a:t>
            </a:r>
            <a:r>
              <a:rPr lang="en-US" dirty="0"/>
              <a:t> </a:t>
            </a:r>
            <a:r>
              <a:rPr lang="en-US" dirty="0" err="1"/>
              <a:t>deșeurilor</a:t>
            </a:r>
            <a:r>
              <a:rPr lang="en-US" dirty="0"/>
              <a:t> pe </a:t>
            </a:r>
            <a:r>
              <a:rPr lang="en-US" dirty="0" err="1"/>
              <a:t>căile</a:t>
            </a:r>
            <a:r>
              <a:rPr lang="en-US" dirty="0"/>
              <a:t> </a:t>
            </a:r>
            <a:r>
              <a:rPr lang="en-US" dirty="0" err="1"/>
              <a:t>navigabile</a:t>
            </a:r>
            <a:r>
              <a:rPr lang="en-US" dirty="0"/>
              <a:t>.</a:t>
            </a:r>
            <a:endParaRPr lang="ro-RO" dirty="0"/>
          </a:p>
          <a:p>
            <a:r>
              <a:rPr lang="en-US" dirty="0" err="1"/>
              <a:t>Susțineți</a:t>
            </a:r>
            <a:r>
              <a:rPr lang="en-US" dirty="0"/>
              <a:t> </a:t>
            </a:r>
            <a:r>
              <a:rPr lang="en-US" dirty="0" err="1"/>
              <a:t>politicile</a:t>
            </a:r>
            <a:r>
              <a:rPr lang="en-US" dirty="0"/>
              <a:t> care </a:t>
            </a:r>
            <a:r>
              <a:rPr lang="en-US" dirty="0" err="1"/>
              <a:t>promovează</a:t>
            </a:r>
            <a:r>
              <a:rPr lang="en-US" dirty="0"/>
              <a:t> </a:t>
            </a:r>
            <a:r>
              <a:rPr lang="en-US" dirty="0" err="1"/>
              <a:t>apa</a:t>
            </a:r>
            <a:r>
              <a:rPr lang="en-US" dirty="0"/>
              <a:t> </a:t>
            </a:r>
            <a:r>
              <a:rPr lang="en-US" dirty="0" err="1"/>
              <a:t>curată</a:t>
            </a:r>
            <a:r>
              <a:rPr lang="en-US" dirty="0"/>
              <a:t> </a:t>
            </a:r>
            <a:r>
              <a:rPr lang="en-US" dirty="0" err="1"/>
              <a:t>și</a:t>
            </a:r>
            <a:r>
              <a:rPr lang="en-US" dirty="0"/>
              <a:t> </a:t>
            </a:r>
            <a:r>
              <a:rPr lang="en-US" dirty="0" err="1"/>
              <a:t>practicile</a:t>
            </a:r>
            <a:r>
              <a:rPr lang="en-US" dirty="0"/>
              <a:t> </a:t>
            </a:r>
            <a:r>
              <a:rPr lang="en-US" dirty="0" err="1"/>
              <a:t>durabile</a:t>
            </a:r>
            <a:r>
              <a:rPr lang="en-US" dirty="0"/>
              <a:t>.</a:t>
            </a:r>
            <a:endParaRPr lang="ro-RO" dirty="0"/>
          </a:p>
          <a:p>
            <a:endParaRPr lang="en-US" dirty="0"/>
          </a:p>
        </p:txBody>
      </p:sp>
      <p:sp>
        <p:nvSpPr>
          <p:cNvPr id="7" name="AutoShape 2" descr="https://lh3.googleusercontent.com/gg/ANIJZFHnFi_0Yxok9YaBBUBJIXgHdAOo5Kld4LQZLeUM2Xrv2Jq3mA3n6p4kZAkwoZNhNibUzYQTNY_VE5WXBA23jFX47HWr_Wmd7wZbKSMWkp1_VJdbQYSWANU3WMhucC2UynWm3uMbVbofmjcJpzcQxQx3R-I8jJPjALWllR316KRiZ_BVGbpyzgYY6qh4UXhQUqEos0QQ0IrRFkXR9YeGnSAECkTU55Mu2aybTb_c2hOYGZbsk8KBRtaET1jyRLjkXp_AdqiOf4pRgJxPjYd5-Kl1lTDcPMRi8by8YL9l8v1V2rxJp2ttPjG42m6uhdg6GnbVsb7l7jt43PBa77G9tn6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681562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97280" y="897466"/>
            <a:ext cx="9849016" cy="465970"/>
          </a:xfrm>
        </p:spPr>
        <p:txBody>
          <a:bodyPr>
            <a:normAutofit/>
          </a:bodyPr>
          <a:lstStyle/>
          <a:p>
            <a:pPr lvl="0" algn="ctr"/>
            <a:r>
              <a:rPr lang="ro-RO" sz="2000" dirty="0"/>
              <a:t>Gestionarea deșeurilor</a:t>
            </a:r>
            <a:endParaRPr lang="tr-TR" sz="2000" dirty="0"/>
          </a:p>
        </p:txBody>
      </p:sp>
      <p:sp>
        <p:nvSpPr>
          <p:cNvPr id="3" name="Metin Yer Tutucusu 2"/>
          <p:cNvSpPr>
            <a:spLocks noGrp="1"/>
          </p:cNvSpPr>
          <p:nvPr>
            <p:ph type="body" idx="1"/>
          </p:nvPr>
        </p:nvSpPr>
        <p:spPr>
          <a:xfrm>
            <a:off x="1097280" y="1846052"/>
            <a:ext cx="8740684" cy="736282"/>
          </a:xfrm>
        </p:spPr>
        <p:txBody>
          <a:bodyPr>
            <a:normAutofit/>
          </a:bodyPr>
          <a:lstStyle/>
          <a:p>
            <a:r>
              <a:rPr lang="it-IT" dirty="0"/>
              <a:t>Gestionarea deșeurilor - Protejarea mediului și a viitorului nostru</a:t>
            </a:r>
            <a:endParaRPr lang="tr-TR" b="1" dirty="0"/>
          </a:p>
        </p:txBody>
      </p:sp>
      <p:sp>
        <p:nvSpPr>
          <p:cNvPr id="4" name="Metin Yer Tutucusu 3"/>
          <p:cNvSpPr>
            <a:spLocks noGrp="1"/>
          </p:cNvSpPr>
          <p:nvPr>
            <p:ph type="body" idx="2"/>
          </p:nvPr>
        </p:nvSpPr>
        <p:spPr>
          <a:xfrm>
            <a:off x="1097280" y="3101393"/>
            <a:ext cx="9246870" cy="2241457"/>
          </a:xfrm>
        </p:spPr>
        <p:txBody>
          <a:bodyPr>
            <a:normAutofit/>
          </a:bodyPr>
          <a:lstStyle/>
          <a:p>
            <a:pPr marL="114300" indent="0" algn="just">
              <a:buNone/>
            </a:pPr>
            <a:r>
              <a:rPr lang="en-US" dirty="0" err="1"/>
              <a:t>Gestionarea</a:t>
            </a:r>
            <a:r>
              <a:rPr lang="en-US" dirty="0"/>
              <a:t> </a:t>
            </a:r>
            <a:r>
              <a:rPr lang="en-US" dirty="0" err="1"/>
              <a:t>deșeurilor</a:t>
            </a:r>
            <a:r>
              <a:rPr lang="en-US" dirty="0"/>
              <a:t> </a:t>
            </a:r>
            <a:r>
              <a:rPr lang="en-US" dirty="0" err="1"/>
              <a:t>este</a:t>
            </a:r>
            <a:r>
              <a:rPr lang="en-US" dirty="0"/>
              <a:t> un aspect critic </a:t>
            </a:r>
            <a:r>
              <a:rPr lang="en-US" dirty="0" err="1"/>
              <a:t>în</a:t>
            </a:r>
            <a:r>
              <a:rPr lang="en-US" dirty="0"/>
              <a:t> </a:t>
            </a:r>
            <a:r>
              <a:rPr lang="en-US" dirty="0" err="1"/>
              <a:t>lupta</a:t>
            </a:r>
            <a:r>
              <a:rPr lang="en-US" dirty="0"/>
              <a:t> </a:t>
            </a:r>
            <a:r>
              <a:rPr lang="en-US" dirty="0" err="1"/>
              <a:t>pentru</a:t>
            </a:r>
            <a:r>
              <a:rPr lang="en-US" dirty="0"/>
              <a:t> </a:t>
            </a:r>
            <a:r>
              <a:rPr lang="en-US" dirty="0" err="1"/>
              <a:t>protejarea</a:t>
            </a:r>
            <a:r>
              <a:rPr lang="en-US" dirty="0"/>
              <a:t> </a:t>
            </a:r>
            <a:r>
              <a:rPr lang="en-US" dirty="0" err="1"/>
              <a:t>mediului</a:t>
            </a:r>
            <a:r>
              <a:rPr lang="en-US" dirty="0"/>
              <a:t> </a:t>
            </a:r>
            <a:r>
              <a:rPr lang="en-US" dirty="0" err="1"/>
              <a:t>și</a:t>
            </a:r>
            <a:r>
              <a:rPr lang="en-US" dirty="0"/>
              <a:t> </a:t>
            </a:r>
            <a:r>
              <a:rPr lang="en-US" dirty="0" err="1"/>
              <a:t>pentru</a:t>
            </a:r>
            <a:r>
              <a:rPr lang="en-US" dirty="0"/>
              <a:t> </a:t>
            </a:r>
            <a:r>
              <a:rPr lang="en-US" dirty="0" err="1"/>
              <a:t>asigurarea</a:t>
            </a:r>
            <a:r>
              <a:rPr lang="en-US" dirty="0"/>
              <a:t> </a:t>
            </a:r>
            <a:r>
              <a:rPr lang="en-US" dirty="0" err="1"/>
              <a:t>unui</a:t>
            </a:r>
            <a:r>
              <a:rPr lang="en-US" dirty="0"/>
              <a:t> </a:t>
            </a:r>
            <a:r>
              <a:rPr lang="en-US" dirty="0" err="1"/>
              <a:t>viitor</a:t>
            </a:r>
            <a:r>
              <a:rPr lang="en-US" dirty="0"/>
              <a:t> </a:t>
            </a:r>
            <a:r>
              <a:rPr lang="en-US" dirty="0" err="1"/>
              <a:t>durabil</a:t>
            </a:r>
            <a:r>
              <a:rPr lang="en-US" dirty="0"/>
              <a:t> </a:t>
            </a:r>
            <a:r>
              <a:rPr lang="en-US" dirty="0" err="1"/>
              <a:t>pentru</a:t>
            </a:r>
            <a:r>
              <a:rPr lang="en-US" dirty="0"/>
              <a:t> </a:t>
            </a:r>
            <a:r>
              <a:rPr lang="en-US" dirty="0" err="1"/>
              <a:t>societate</a:t>
            </a:r>
            <a:r>
              <a:rPr lang="en-US" dirty="0"/>
              <a:t>. De-a </a:t>
            </a:r>
            <a:r>
              <a:rPr lang="en-US" dirty="0" err="1"/>
              <a:t>lungul</a:t>
            </a:r>
            <a:r>
              <a:rPr lang="en-US" dirty="0"/>
              <a:t> </a:t>
            </a:r>
            <a:r>
              <a:rPr lang="en-US" dirty="0" err="1"/>
              <a:t>timpului</a:t>
            </a:r>
            <a:r>
              <a:rPr lang="en-US" dirty="0"/>
              <a:t>, </a:t>
            </a:r>
            <a:r>
              <a:rPr lang="en-US" dirty="0" err="1"/>
              <a:t>dezvoltarea</a:t>
            </a:r>
            <a:r>
              <a:rPr lang="en-US" dirty="0"/>
              <a:t> </a:t>
            </a:r>
            <a:r>
              <a:rPr lang="en-US" dirty="0" err="1"/>
              <a:t>industrială</a:t>
            </a:r>
            <a:r>
              <a:rPr lang="en-US" dirty="0"/>
              <a:t> </a:t>
            </a:r>
            <a:r>
              <a:rPr lang="en-US" dirty="0" err="1"/>
              <a:t>și</a:t>
            </a:r>
            <a:r>
              <a:rPr lang="en-US" dirty="0"/>
              <a:t> </a:t>
            </a:r>
            <a:r>
              <a:rPr lang="en-US" dirty="0" err="1"/>
              <a:t>creșterea</a:t>
            </a:r>
            <a:r>
              <a:rPr lang="en-US" dirty="0"/>
              <a:t> </a:t>
            </a:r>
            <a:r>
              <a:rPr lang="en-US" dirty="0" err="1"/>
              <a:t>populației</a:t>
            </a:r>
            <a:r>
              <a:rPr lang="en-US" dirty="0"/>
              <a:t> au </a:t>
            </a:r>
            <a:r>
              <a:rPr lang="en-US" dirty="0" err="1"/>
              <a:t>dus</a:t>
            </a:r>
            <a:r>
              <a:rPr lang="en-US" dirty="0"/>
              <a:t> la o </a:t>
            </a:r>
            <a:r>
              <a:rPr lang="en-US" dirty="0" err="1"/>
              <a:t>producție</a:t>
            </a:r>
            <a:r>
              <a:rPr lang="en-US" dirty="0"/>
              <a:t> tot </a:t>
            </a:r>
            <a:r>
              <a:rPr lang="en-US" dirty="0" err="1"/>
              <a:t>mai</a:t>
            </a:r>
            <a:r>
              <a:rPr lang="en-US" dirty="0"/>
              <a:t> mare de </a:t>
            </a:r>
            <a:r>
              <a:rPr lang="en-US" dirty="0" err="1"/>
              <a:t>deșeuri</a:t>
            </a:r>
            <a:r>
              <a:rPr lang="en-US" dirty="0"/>
              <a:t>, </a:t>
            </a:r>
            <a:r>
              <a:rPr lang="en-US" dirty="0" err="1"/>
              <a:t>iar</a:t>
            </a:r>
            <a:r>
              <a:rPr lang="en-US" dirty="0"/>
              <a:t> </a:t>
            </a:r>
            <a:r>
              <a:rPr lang="en-US" dirty="0" err="1"/>
              <a:t>lipsa</a:t>
            </a:r>
            <a:r>
              <a:rPr lang="en-US" dirty="0"/>
              <a:t> </a:t>
            </a:r>
            <a:r>
              <a:rPr lang="en-US" dirty="0" err="1"/>
              <a:t>unui</a:t>
            </a:r>
            <a:r>
              <a:rPr lang="en-US" dirty="0"/>
              <a:t> management </a:t>
            </a:r>
            <a:r>
              <a:rPr lang="en-US" dirty="0" err="1"/>
              <a:t>eficient</a:t>
            </a:r>
            <a:r>
              <a:rPr lang="en-US" dirty="0"/>
              <a:t> </a:t>
            </a:r>
            <a:r>
              <a:rPr lang="en-US" dirty="0" err="1"/>
              <a:t>poate</a:t>
            </a:r>
            <a:r>
              <a:rPr lang="en-US" dirty="0"/>
              <a:t> </a:t>
            </a:r>
            <a:r>
              <a:rPr lang="en-US" dirty="0" err="1"/>
              <a:t>avea</a:t>
            </a:r>
            <a:r>
              <a:rPr lang="en-US" dirty="0"/>
              <a:t> </a:t>
            </a:r>
            <a:r>
              <a:rPr lang="en-US" dirty="0" err="1"/>
              <a:t>consecințe</a:t>
            </a:r>
            <a:r>
              <a:rPr lang="en-US" dirty="0"/>
              <a:t> </a:t>
            </a:r>
            <a:r>
              <a:rPr lang="en-US" dirty="0" err="1"/>
              <a:t>devastatoare</a:t>
            </a:r>
            <a:r>
              <a:rPr lang="en-US" dirty="0"/>
              <a:t> </a:t>
            </a:r>
            <a:r>
              <a:rPr lang="en-US" dirty="0" err="1"/>
              <a:t>pentru</a:t>
            </a:r>
            <a:r>
              <a:rPr lang="en-US" dirty="0"/>
              <a:t> </a:t>
            </a:r>
            <a:r>
              <a:rPr lang="en-US" dirty="0" err="1"/>
              <a:t>ecosisteme</a:t>
            </a:r>
            <a:r>
              <a:rPr lang="en-US" dirty="0"/>
              <a:t> </a:t>
            </a:r>
            <a:r>
              <a:rPr lang="en-US" dirty="0" err="1"/>
              <a:t>și</a:t>
            </a:r>
            <a:r>
              <a:rPr lang="en-US" dirty="0"/>
              <a:t> </a:t>
            </a:r>
            <a:r>
              <a:rPr lang="en-US" dirty="0" err="1"/>
              <a:t>sănătatea</a:t>
            </a:r>
            <a:r>
              <a:rPr lang="en-US" dirty="0"/>
              <a:t> </a:t>
            </a:r>
            <a:r>
              <a:rPr lang="en-US" dirty="0" err="1"/>
              <a:t>umană</a:t>
            </a:r>
            <a:r>
              <a:rPr lang="en-US" dirty="0"/>
              <a:t>.</a:t>
            </a:r>
          </a:p>
        </p:txBody>
      </p:sp>
    </p:spTree>
    <p:extLst>
      <p:ext uri="{BB962C8B-B14F-4D97-AF65-F5344CB8AC3E}">
        <p14:creationId xmlns:p14="http://schemas.microsoft.com/office/powerpoint/2010/main" val="1202242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Rezultatele învățării pentru modulul 6</a:t>
            </a:r>
          </a:p>
        </p:txBody>
      </p:sp>
      <p:sp>
        <p:nvSpPr>
          <p:cNvPr id="3" name="Metin Yer Tutucusu 2"/>
          <p:cNvSpPr>
            <a:spLocks noGrp="1"/>
          </p:cNvSpPr>
          <p:nvPr>
            <p:ph type="body" idx="1"/>
          </p:nvPr>
        </p:nvSpPr>
        <p:spPr>
          <a:xfrm>
            <a:off x="896112" y="1337176"/>
            <a:ext cx="10058400" cy="4376470"/>
          </a:xfrm>
        </p:spPr>
        <p:txBody>
          <a:bodyPr>
            <a:normAutofit lnSpcReduction="10000"/>
          </a:bodyPr>
          <a:lstStyle/>
          <a:p>
            <a:pPr>
              <a:buFont typeface="Wingdings" panose="05000000000000000000" pitchFamily="2" charset="2"/>
              <a:buChar char="v"/>
            </a:pPr>
            <a:r>
              <a:rPr lang="en-GB" dirty="0" err="1"/>
              <a:t>Înțelegerea</a:t>
            </a:r>
            <a:r>
              <a:rPr lang="en-GB" dirty="0"/>
              <a:t> </a:t>
            </a:r>
            <a:r>
              <a:rPr lang="en-GB" dirty="0" err="1"/>
              <a:t>principiilor</a:t>
            </a:r>
            <a:r>
              <a:rPr lang="en-GB" dirty="0"/>
              <a:t> </a:t>
            </a:r>
            <a:r>
              <a:rPr lang="en-GB" dirty="0" err="1"/>
              <a:t>politicii</a:t>
            </a:r>
            <a:r>
              <a:rPr lang="en-GB" dirty="0"/>
              <a:t> de </a:t>
            </a:r>
            <a:r>
              <a:rPr lang="en-GB" dirty="0" err="1"/>
              <a:t>mediu</a:t>
            </a:r>
            <a:r>
              <a:rPr lang="en-GB" dirty="0"/>
              <a:t>, a </a:t>
            </a:r>
            <a:r>
              <a:rPr lang="en-GB" dirty="0" err="1"/>
              <a:t>cadrelor</a:t>
            </a:r>
            <a:r>
              <a:rPr lang="en-GB" dirty="0"/>
              <a:t> </a:t>
            </a:r>
            <a:r>
              <a:rPr lang="en-GB" dirty="0" err="1"/>
              <a:t>juridice</a:t>
            </a:r>
            <a:r>
              <a:rPr lang="en-GB" dirty="0"/>
              <a:t> </a:t>
            </a:r>
            <a:r>
              <a:rPr lang="en-GB" dirty="0" err="1"/>
              <a:t>și</a:t>
            </a:r>
            <a:r>
              <a:rPr lang="en-GB" dirty="0"/>
              <a:t> a </a:t>
            </a:r>
            <a:r>
              <a:rPr lang="en-GB" dirty="0" err="1"/>
              <a:t>evoluției</a:t>
            </a:r>
            <a:r>
              <a:rPr lang="en-GB" dirty="0"/>
              <a:t> </a:t>
            </a:r>
            <a:r>
              <a:rPr lang="en-GB" dirty="0" err="1"/>
              <a:t>istorice</a:t>
            </a:r>
            <a:r>
              <a:rPr lang="en-GB" dirty="0"/>
              <a:t>.</a:t>
            </a:r>
            <a:endParaRPr lang="ro-RO" dirty="0"/>
          </a:p>
          <a:p>
            <a:pPr>
              <a:buFont typeface="Wingdings" panose="05000000000000000000" pitchFamily="2" charset="2"/>
              <a:buChar char="v"/>
            </a:pPr>
            <a:r>
              <a:rPr lang="en-GB" dirty="0" err="1"/>
              <a:t>Identificarea</a:t>
            </a:r>
            <a:r>
              <a:rPr lang="en-GB" dirty="0"/>
              <a:t> </a:t>
            </a:r>
            <a:r>
              <a:rPr lang="en-GB" dirty="0" err="1"/>
              <a:t>și</a:t>
            </a:r>
            <a:r>
              <a:rPr lang="en-GB" dirty="0"/>
              <a:t> </a:t>
            </a:r>
            <a:r>
              <a:rPr lang="en-GB" dirty="0" err="1"/>
              <a:t>analiza</a:t>
            </a:r>
            <a:r>
              <a:rPr lang="en-GB" dirty="0"/>
              <a:t> </a:t>
            </a:r>
            <a:r>
              <a:rPr lang="en-GB" dirty="0" err="1"/>
              <a:t>provocărilor</a:t>
            </a:r>
            <a:r>
              <a:rPr lang="en-GB" dirty="0"/>
              <a:t> </a:t>
            </a:r>
            <a:r>
              <a:rPr lang="en-GB" dirty="0" err="1"/>
              <a:t>critice</a:t>
            </a:r>
            <a:r>
              <a:rPr lang="en-GB" dirty="0"/>
              <a:t> de </a:t>
            </a:r>
            <a:r>
              <a:rPr lang="en-GB" dirty="0" err="1"/>
              <a:t>mediu</a:t>
            </a:r>
            <a:r>
              <a:rPr lang="en-GB" dirty="0"/>
              <a:t> (</a:t>
            </a:r>
            <a:r>
              <a:rPr lang="en-GB" dirty="0" err="1"/>
              <a:t>poluarea</a:t>
            </a:r>
            <a:r>
              <a:rPr lang="en-GB" dirty="0"/>
              <a:t> </a:t>
            </a:r>
            <a:r>
              <a:rPr lang="en-GB" dirty="0" err="1"/>
              <a:t>aerului</a:t>
            </a:r>
            <a:r>
              <a:rPr lang="en-GB" dirty="0"/>
              <a:t>, </a:t>
            </a:r>
            <a:r>
              <a:rPr lang="en-GB" dirty="0" err="1"/>
              <a:t>poluarea</a:t>
            </a:r>
            <a:r>
              <a:rPr lang="en-GB" dirty="0"/>
              <a:t> </a:t>
            </a:r>
            <a:r>
              <a:rPr lang="en-GB" dirty="0" err="1"/>
              <a:t>apei</a:t>
            </a:r>
            <a:r>
              <a:rPr lang="en-GB" dirty="0"/>
              <a:t>, </a:t>
            </a:r>
            <a:r>
              <a:rPr lang="en-GB" dirty="0" err="1"/>
              <a:t>gestionarea</a:t>
            </a:r>
            <a:r>
              <a:rPr lang="en-GB" dirty="0"/>
              <a:t> </a:t>
            </a:r>
            <a:r>
              <a:rPr lang="en-GB" dirty="0" err="1"/>
              <a:t>deșeurilor</a:t>
            </a:r>
            <a:r>
              <a:rPr lang="en-GB" dirty="0"/>
              <a:t>).</a:t>
            </a:r>
            <a:endParaRPr lang="ro-RO" dirty="0"/>
          </a:p>
          <a:p>
            <a:pPr>
              <a:buFont typeface="Wingdings" panose="05000000000000000000" pitchFamily="2" charset="2"/>
              <a:buChar char="v"/>
            </a:pPr>
            <a:r>
              <a:rPr lang="en-GB" dirty="0" err="1"/>
              <a:t>Învățați</a:t>
            </a:r>
            <a:r>
              <a:rPr lang="en-GB" dirty="0"/>
              <a:t> </a:t>
            </a:r>
            <a:r>
              <a:rPr lang="en-GB" dirty="0" err="1"/>
              <a:t>soluții</a:t>
            </a:r>
            <a:r>
              <a:rPr lang="en-GB" dirty="0"/>
              <a:t> practice </a:t>
            </a:r>
            <a:r>
              <a:rPr lang="en-GB" dirty="0" err="1"/>
              <a:t>pentru</a:t>
            </a:r>
            <a:r>
              <a:rPr lang="en-GB" dirty="0"/>
              <a:t> </a:t>
            </a:r>
            <a:r>
              <a:rPr lang="en-GB" dirty="0" err="1"/>
              <a:t>problemele</a:t>
            </a:r>
            <a:r>
              <a:rPr lang="en-GB" dirty="0"/>
              <a:t> de </a:t>
            </a:r>
            <a:r>
              <a:rPr lang="en-GB" dirty="0" err="1"/>
              <a:t>mediu</a:t>
            </a:r>
            <a:r>
              <a:rPr lang="en-GB" dirty="0"/>
              <a:t> (advocacy, </a:t>
            </a:r>
            <a:r>
              <a:rPr lang="en-GB" dirty="0" err="1"/>
              <a:t>practici</a:t>
            </a:r>
            <a:r>
              <a:rPr lang="en-GB" dirty="0"/>
              <a:t> </a:t>
            </a:r>
            <a:r>
              <a:rPr lang="en-GB" dirty="0" err="1"/>
              <a:t>durabile</a:t>
            </a:r>
            <a:r>
              <a:rPr lang="en-GB" dirty="0"/>
              <a:t>, </a:t>
            </a:r>
            <a:r>
              <a:rPr lang="en-GB" dirty="0" err="1"/>
              <a:t>eliminarea</a:t>
            </a:r>
            <a:r>
              <a:rPr lang="en-GB" dirty="0"/>
              <a:t> </a:t>
            </a:r>
            <a:r>
              <a:rPr lang="en-GB" dirty="0" err="1"/>
              <a:t>responsabilă</a:t>
            </a:r>
            <a:r>
              <a:rPr lang="en-GB" dirty="0"/>
              <a:t> a </a:t>
            </a:r>
            <a:r>
              <a:rPr lang="en-GB" dirty="0" err="1"/>
              <a:t>deșeurilor</a:t>
            </a:r>
            <a:r>
              <a:rPr lang="en-GB" dirty="0"/>
              <a:t>).</a:t>
            </a:r>
            <a:endParaRPr lang="ro-RO" dirty="0"/>
          </a:p>
          <a:p>
            <a:pPr>
              <a:buFont typeface="Wingdings" panose="05000000000000000000" pitchFamily="2" charset="2"/>
              <a:buChar char="v"/>
            </a:pPr>
            <a:r>
              <a:rPr lang="en-GB" dirty="0" err="1"/>
              <a:t>Descoperiți</a:t>
            </a:r>
            <a:r>
              <a:rPr lang="en-GB" dirty="0"/>
              <a:t> </a:t>
            </a:r>
            <a:r>
              <a:rPr lang="en-GB" dirty="0" err="1"/>
              <a:t>organizații</a:t>
            </a:r>
            <a:r>
              <a:rPr lang="en-GB" dirty="0"/>
              <a:t> </a:t>
            </a:r>
            <a:r>
              <a:rPr lang="en-GB" dirty="0" err="1"/>
              <a:t>inspiratoare</a:t>
            </a:r>
            <a:r>
              <a:rPr lang="en-GB" dirty="0"/>
              <a:t> </a:t>
            </a:r>
            <a:r>
              <a:rPr lang="en-GB" dirty="0" err="1"/>
              <a:t>și</a:t>
            </a:r>
            <a:r>
              <a:rPr lang="en-GB" dirty="0"/>
              <a:t> </a:t>
            </a:r>
            <a:r>
              <a:rPr lang="en-GB" dirty="0" err="1"/>
              <a:t>modalități</a:t>
            </a:r>
            <a:r>
              <a:rPr lang="en-GB" dirty="0"/>
              <a:t> de </a:t>
            </a:r>
            <a:r>
              <a:rPr lang="en-GB" dirty="0" err="1"/>
              <a:t>implicare</a:t>
            </a:r>
            <a:r>
              <a:rPr lang="en-GB" dirty="0"/>
              <a:t> (</a:t>
            </a:r>
            <a:r>
              <a:rPr lang="en-GB" dirty="0" err="1"/>
              <a:t>voluntariat</a:t>
            </a:r>
            <a:r>
              <a:rPr lang="en-GB" dirty="0"/>
              <a:t>, </a:t>
            </a:r>
            <a:r>
              <a:rPr lang="en-GB" dirty="0" err="1"/>
              <a:t>strângere</a:t>
            </a:r>
            <a:r>
              <a:rPr lang="en-GB" dirty="0"/>
              <a:t> de </a:t>
            </a:r>
            <a:r>
              <a:rPr lang="en-GB" dirty="0" err="1"/>
              <a:t>fonduri</a:t>
            </a:r>
            <a:r>
              <a:rPr lang="en-GB" dirty="0"/>
              <a:t>, </a:t>
            </a:r>
            <a:r>
              <a:rPr lang="en-GB" dirty="0" err="1"/>
              <a:t>sensibilizare</a:t>
            </a:r>
            <a:r>
              <a:rPr lang="en-GB" dirty="0"/>
              <a:t>).</a:t>
            </a:r>
            <a:endParaRPr lang="ro-RO" dirty="0"/>
          </a:p>
          <a:p>
            <a:pPr>
              <a:buFont typeface="Wingdings" panose="05000000000000000000" pitchFamily="2" charset="2"/>
              <a:buChar char="v"/>
            </a:pPr>
            <a:r>
              <a:rPr lang="en-GB" dirty="0" err="1"/>
              <a:t>Dezvoltați</a:t>
            </a:r>
            <a:r>
              <a:rPr lang="en-GB" dirty="0"/>
              <a:t> </a:t>
            </a:r>
            <a:r>
              <a:rPr lang="en-GB" dirty="0" err="1"/>
              <a:t>abilități</a:t>
            </a:r>
            <a:r>
              <a:rPr lang="en-GB" dirty="0"/>
              <a:t> de </a:t>
            </a:r>
            <a:r>
              <a:rPr lang="en-GB" dirty="0" err="1"/>
              <a:t>gândire</a:t>
            </a:r>
            <a:r>
              <a:rPr lang="en-GB" dirty="0"/>
              <a:t> </a:t>
            </a:r>
            <a:r>
              <a:rPr lang="en-GB" dirty="0" err="1"/>
              <a:t>critică</a:t>
            </a:r>
            <a:r>
              <a:rPr lang="en-GB" dirty="0"/>
              <a:t> </a:t>
            </a:r>
            <a:r>
              <a:rPr lang="en-GB" dirty="0" err="1"/>
              <a:t>pentru</a:t>
            </a:r>
            <a:r>
              <a:rPr lang="en-GB" dirty="0"/>
              <a:t> a </a:t>
            </a:r>
            <a:r>
              <a:rPr lang="en-GB" dirty="0" err="1"/>
              <a:t>analiza</a:t>
            </a:r>
            <a:r>
              <a:rPr lang="en-GB" dirty="0"/>
              <a:t> </a:t>
            </a:r>
            <a:r>
              <a:rPr lang="en-GB" dirty="0" err="1"/>
              <a:t>provocările</a:t>
            </a:r>
            <a:r>
              <a:rPr lang="en-GB" dirty="0"/>
              <a:t> locale de </a:t>
            </a:r>
            <a:r>
              <a:rPr lang="en-GB" dirty="0" err="1"/>
              <a:t>mediu</a:t>
            </a:r>
            <a:r>
              <a:rPr lang="en-GB" dirty="0"/>
              <a:t>.</a:t>
            </a:r>
            <a:endParaRPr lang="ro-RO" dirty="0"/>
          </a:p>
          <a:p>
            <a:pPr>
              <a:buFont typeface="Wingdings" panose="05000000000000000000" pitchFamily="2" charset="2"/>
              <a:buChar char="v"/>
            </a:pPr>
            <a:r>
              <a:rPr lang="en-GB" dirty="0" err="1"/>
              <a:t>Promovați</a:t>
            </a:r>
            <a:r>
              <a:rPr lang="en-GB" dirty="0"/>
              <a:t> un sentiment de </a:t>
            </a:r>
            <a:r>
              <a:rPr lang="en-GB" dirty="0" err="1"/>
              <a:t>responsabilitate</a:t>
            </a:r>
            <a:r>
              <a:rPr lang="en-GB" dirty="0"/>
              <a:t> </a:t>
            </a:r>
            <a:r>
              <a:rPr lang="en-GB" dirty="0" err="1"/>
              <a:t>personală</a:t>
            </a:r>
            <a:r>
              <a:rPr lang="en-GB" dirty="0"/>
              <a:t> </a:t>
            </a:r>
            <a:r>
              <a:rPr lang="en-GB" dirty="0" err="1"/>
              <a:t>pentru</a:t>
            </a:r>
            <a:r>
              <a:rPr lang="en-GB" dirty="0"/>
              <a:t> </a:t>
            </a:r>
            <a:r>
              <a:rPr lang="en-GB" dirty="0" err="1"/>
              <a:t>bunăstarea</a:t>
            </a:r>
            <a:r>
              <a:rPr lang="en-GB" dirty="0"/>
              <a:t> </a:t>
            </a:r>
            <a:r>
              <a:rPr lang="en-GB" dirty="0" err="1"/>
              <a:t>mediului</a:t>
            </a:r>
            <a:r>
              <a:rPr lang="en-GB" dirty="0"/>
              <a:t> </a:t>
            </a:r>
            <a:r>
              <a:rPr lang="en-GB" dirty="0" err="1"/>
              <a:t>și</a:t>
            </a:r>
            <a:r>
              <a:rPr lang="en-GB" dirty="0"/>
              <a:t> </a:t>
            </a:r>
            <a:r>
              <a:rPr lang="en-GB" dirty="0" err="1"/>
              <a:t>pentru</a:t>
            </a:r>
            <a:r>
              <a:rPr lang="en-GB" dirty="0"/>
              <a:t> un </a:t>
            </a:r>
            <a:r>
              <a:rPr lang="en-GB" dirty="0" err="1"/>
              <a:t>viitor</a:t>
            </a:r>
            <a:r>
              <a:rPr lang="en-GB" dirty="0"/>
              <a:t> </a:t>
            </a:r>
            <a:r>
              <a:rPr lang="en-GB" dirty="0" err="1"/>
              <a:t>durabil</a:t>
            </a:r>
            <a:r>
              <a:rPr lang="en-GB" dirty="0"/>
              <a:t>.</a:t>
            </a:r>
            <a:endParaRPr lang="ro-RO" dirty="0"/>
          </a:p>
          <a:p>
            <a:pPr>
              <a:buFont typeface="Wingdings" panose="05000000000000000000" pitchFamily="2" charset="2"/>
              <a:buChar char="v"/>
            </a:pPr>
            <a:r>
              <a:rPr lang="en-GB" dirty="0" err="1"/>
              <a:t>Evaluați</a:t>
            </a:r>
            <a:r>
              <a:rPr lang="en-GB" dirty="0"/>
              <a:t> </a:t>
            </a:r>
            <a:r>
              <a:rPr lang="en-GB" dirty="0" err="1"/>
              <a:t>progresul</a:t>
            </a:r>
            <a:r>
              <a:rPr lang="en-GB" dirty="0"/>
              <a:t> </a:t>
            </a:r>
            <a:r>
              <a:rPr lang="en-GB" dirty="0" err="1"/>
              <a:t>învățării</a:t>
            </a:r>
            <a:r>
              <a:rPr lang="en-GB" dirty="0"/>
              <a:t> </a:t>
            </a:r>
            <a:r>
              <a:rPr lang="en-GB" dirty="0" err="1"/>
              <a:t>și</a:t>
            </a:r>
            <a:r>
              <a:rPr lang="en-GB" dirty="0"/>
              <a:t> </a:t>
            </a:r>
            <a:r>
              <a:rPr lang="en-GB" dirty="0" err="1"/>
              <a:t>identificați</a:t>
            </a:r>
            <a:r>
              <a:rPr lang="en-GB" dirty="0"/>
              <a:t> </a:t>
            </a:r>
            <a:r>
              <a:rPr lang="en-GB" dirty="0" err="1"/>
              <a:t>domeniile</a:t>
            </a:r>
            <a:r>
              <a:rPr lang="en-GB" dirty="0"/>
              <a:t> de </a:t>
            </a:r>
            <a:r>
              <a:rPr lang="en-GB" dirty="0" err="1"/>
              <a:t>explorare</a:t>
            </a:r>
            <a:r>
              <a:rPr lang="en-GB" dirty="0"/>
              <a:t> </a:t>
            </a:r>
            <a:r>
              <a:rPr lang="en-GB" dirty="0" err="1"/>
              <a:t>ulterioară</a:t>
            </a:r>
            <a:r>
              <a:rPr lang="en-GB" dirty="0"/>
              <a:t> </a:t>
            </a:r>
            <a:r>
              <a:rPr lang="en-GB" dirty="0" err="1"/>
              <a:t>în</a:t>
            </a:r>
            <a:r>
              <a:rPr lang="en-GB" dirty="0"/>
              <a:t> </a:t>
            </a:r>
            <a:r>
              <a:rPr lang="en-GB" dirty="0" err="1"/>
              <a:t>domeniul</a:t>
            </a:r>
            <a:r>
              <a:rPr lang="en-GB" dirty="0"/>
              <a:t> </a:t>
            </a:r>
            <a:r>
              <a:rPr lang="en-GB" dirty="0" err="1"/>
              <a:t>apărării</a:t>
            </a:r>
            <a:r>
              <a:rPr lang="en-GB" dirty="0"/>
              <a:t> </a:t>
            </a:r>
            <a:r>
              <a:rPr lang="en-GB" dirty="0" err="1"/>
              <a:t>mediului</a:t>
            </a:r>
            <a:r>
              <a:rPr lang="en-GB" dirty="0"/>
              <a:t>.</a:t>
            </a:r>
            <a:endParaRPr lang="ro-RO" dirty="0"/>
          </a:p>
          <a:p>
            <a:pPr>
              <a:buFont typeface="Wingdings" panose="05000000000000000000" pitchFamily="2" charset="2"/>
              <a:buChar char="v"/>
            </a:pPr>
            <a:endParaRPr lang="tr-TR" dirty="0"/>
          </a:p>
        </p:txBody>
      </p:sp>
    </p:spTree>
    <p:extLst>
      <p:ext uri="{BB962C8B-B14F-4D97-AF65-F5344CB8AC3E}">
        <p14:creationId xmlns:p14="http://schemas.microsoft.com/office/powerpoint/2010/main" val="187753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113609" y="0"/>
            <a:ext cx="8740684" cy="736282"/>
          </a:xfrm>
        </p:spPr>
        <p:txBody>
          <a:bodyPr>
            <a:normAutofit/>
          </a:bodyPr>
          <a:lstStyle/>
          <a:p>
            <a:r>
              <a:rPr lang="en-US" b="1" dirty="0" err="1"/>
              <a:t>Importanța</a:t>
            </a:r>
            <a:r>
              <a:rPr lang="en-US" b="1" dirty="0"/>
              <a:t> </a:t>
            </a:r>
            <a:r>
              <a:rPr lang="en-US" b="1" dirty="0" err="1"/>
              <a:t>gestionării</a:t>
            </a:r>
            <a:r>
              <a:rPr lang="en-US" b="1" dirty="0"/>
              <a:t> </a:t>
            </a:r>
            <a:r>
              <a:rPr lang="en-US" b="1" dirty="0" err="1"/>
              <a:t>deșeurilor</a:t>
            </a:r>
            <a:endParaRPr lang="tr-TR" b="1" dirty="0"/>
          </a:p>
        </p:txBody>
      </p:sp>
      <p:sp>
        <p:nvSpPr>
          <p:cNvPr id="4" name="Metin Yer Tutucusu 3"/>
          <p:cNvSpPr>
            <a:spLocks noGrp="1"/>
          </p:cNvSpPr>
          <p:nvPr>
            <p:ph type="body" idx="2"/>
          </p:nvPr>
        </p:nvSpPr>
        <p:spPr>
          <a:xfrm>
            <a:off x="125896" y="1099930"/>
            <a:ext cx="10933043" cy="5109499"/>
          </a:xfrm>
        </p:spPr>
        <p:txBody>
          <a:bodyPr>
            <a:normAutofit fontScale="92500" lnSpcReduction="20000"/>
          </a:bodyPr>
          <a:lstStyle/>
          <a:p>
            <a:pPr algn="just"/>
            <a:r>
              <a:rPr lang="en-US" b="1" dirty="0" err="1"/>
              <a:t>Protejarea</a:t>
            </a:r>
            <a:r>
              <a:rPr lang="en-US" b="1" dirty="0"/>
              <a:t> </a:t>
            </a:r>
            <a:r>
              <a:rPr lang="en-US" b="1" dirty="0" err="1"/>
              <a:t>mediului</a:t>
            </a:r>
            <a:r>
              <a:rPr lang="en-US" b="1" dirty="0"/>
              <a:t>: </a:t>
            </a:r>
            <a:r>
              <a:rPr lang="en-US" dirty="0" err="1"/>
              <a:t>Unul</a:t>
            </a:r>
            <a:r>
              <a:rPr lang="en-US" dirty="0"/>
              <a:t> </a:t>
            </a:r>
            <a:r>
              <a:rPr lang="en-US" dirty="0" err="1"/>
              <a:t>dintre</a:t>
            </a:r>
            <a:r>
              <a:rPr lang="en-US" dirty="0"/>
              <a:t> </a:t>
            </a:r>
            <a:r>
              <a:rPr lang="en-US" dirty="0" err="1"/>
              <a:t>cele</a:t>
            </a:r>
            <a:r>
              <a:rPr lang="en-US" dirty="0"/>
              <a:t> </a:t>
            </a:r>
            <a:r>
              <a:rPr lang="en-US" dirty="0" err="1"/>
              <a:t>mai</a:t>
            </a:r>
            <a:r>
              <a:rPr lang="en-US" dirty="0"/>
              <a:t> </a:t>
            </a:r>
            <a:r>
              <a:rPr lang="en-US" dirty="0" err="1"/>
              <a:t>importante</a:t>
            </a:r>
            <a:r>
              <a:rPr lang="en-US" dirty="0"/>
              <a:t> </a:t>
            </a:r>
            <a:r>
              <a:rPr lang="en-US" dirty="0" err="1"/>
              <a:t>aspecte</a:t>
            </a:r>
            <a:r>
              <a:rPr lang="en-US" dirty="0"/>
              <a:t> ale </a:t>
            </a:r>
            <a:r>
              <a:rPr lang="en-US" dirty="0" err="1"/>
              <a:t>gestionării</a:t>
            </a:r>
            <a:r>
              <a:rPr lang="en-US" dirty="0"/>
              <a:t> </a:t>
            </a:r>
            <a:r>
              <a:rPr lang="en-US" dirty="0" err="1"/>
              <a:t>deșeurilor</a:t>
            </a:r>
            <a:r>
              <a:rPr lang="en-US" dirty="0"/>
              <a:t> </a:t>
            </a:r>
            <a:r>
              <a:rPr lang="en-US" dirty="0" err="1"/>
              <a:t>este</a:t>
            </a:r>
            <a:r>
              <a:rPr lang="en-US" dirty="0"/>
              <a:t> </a:t>
            </a:r>
            <a:r>
              <a:rPr lang="en-US" dirty="0" err="1"/>
              <a:t>protecția</a:t>
            </a:r>
            <a:r>
              <a:rPr lang="en-US" dirty="0"/>
              <a:t> </a:t>
            </a:r>
            <a:r>
              <a:rPr lang="en-US" dirty="0" err="1"/>
              <a:t>mediului</a:t>
            </a:r>
            <a:r>
              <a:rPr lang="en-US" dirty="0"/>
              <a:t>. </a:t>
            </a:r>
            <a:r>
              <a:rPr lang="en-US" dirty="0" err="1"/>
              <a:t>Prin</a:t>
            </a:r>
            <a:r>
              <a:rPr lang="en-US" dirty="0"/>
              <a:t> </a:t>
            </a:r>
            <a:r>
              <a:rPr lang="en-US" dirty="0" err="1"/>
              <a:t>colectarea</a:t>
            </a:r>
            <a:r>
              <a:rPr lang="en-US" dirty="0"/>
              <a:t>, </a:t>
            </a:r>
            <a:r>
              <a:rPr lang="en-US" dirty="0" err="1"/>
              <a:t>tratarea</a:t>
            </a:r>
            <a:r>
              <a:rPr lang="en-US" dirty="0"/>
              <a:t> </a:t>
            </a:r>
            <a:r>
              <a:rPr lang="en-US" dirty="0" err="1"/>
              <a:t>și</a:t>
            </a:r>
            <a:r>
              <a:rPr lang="en-US" dirty="0"/>
              <a:t> </a:t>
            </a:r>
            <a:r>
              <a:rPr lang="en-US" dirty="0" err="1"/>
              <a:t>eliminarea</a:t>
            </a:r>
            <a:r>
              <a:rPr lang="en-US" dirty="0"/>
              <a:t> </a:t>
            </a:r>
            <a:r>
              <a:rPr lang="en-US" dirty="0" err="1"/>
              <a:t>corespunzătoare</a:t>
            </a:r>
            <a:r>
              <a:rPr lang="en-US" dirty="0"/>
              <a:t> a </a:t>
            </a:r>
            <a:r>
              <a:rPr lang="en-US" dirty="0" err="1"/>
              <a:t>deșeurilor</a:t>
            </a:r>
            <a:r>
              <a:rPr lang="en-US" dirty="0"/>
              <a:t>, se </a:t>
            </a:r>
            <a:r>
              <a:rPr lang="en-US" dirty="0" err="1"/>
              <a:t>previne</a:t>
            </a:r>
            <a:r>
              <a:rPr lang="en-US" dirty="0"/>
              <a:t> </a:t>
            </a:r>
            <a:r>
              <a:rPr lang="en-US" dirty="0" err="1"/>
              <a:t>poluarea</a:t>
            </a:r>
            <a:r>
              <a:rPr lang="en-US" dirty="0"/>
              <a:t> </a:t>
            </a:r>
            <a:r>
              <a:rPr lang="en-US" dirty="0" err="1"/>
              <a:t>solului</a:t>
            </a:r>
            <a:r>
              <a:rPr lang="en-US" dirty="0"/>
              <a:t>, a </a:t>
            </a:r>
            <a:r>
              <a:rPr lang="en-US" dirty="0" err="1"/>
              <a:t>apei</a:t>
            </a:r>
            <a:r>
              <a:rPr lang="en-US" dirty="0"/>
              <a:t> </a:t>
            </a:r>
            <a:r>
              <a:rPr lang="en-US" dirty="0" err="1"/>
              <a:t>și</a:t>
            </a:r>
            <a:r>
              <a:rPr lang="en-US" dirty="0"/>
              <a:t> a </a:t>
            </a:r>
            <a:r>
              <a:rPr lang="en-US" dirty="0" err="1"/>
              <a:t>aerului</a:t>
            </a:r>
            <a:r>
              <a:rPr lang="en-US" dirty="0"/>
              <a:t>, </a:t>
            </a:r>
            <a:r>
              <a:rPr lang="en-US" dirty="0" err="1"/>
              <a:t>protejând</a:t>
            </a:r>
            <a:r>
              <a:rPr lang="en-US" dirty="0"/>
              <a:t> </a:t>
            </a:r>
            <a:r>
              <a:rPr lang="en-US" dirty="0" err="1"/>
              <a:t>astfel</a:t>
            </a:r>
            <a:r>
              <a:rPr lang="en-US" dirty="0"/>
              <a:t> </a:t>
            </a:r>
            <a:r>
              <a:rPr lang="en-US" dirty="0" err="1"/>
              <a:t>ecosistemele</a:t>
            </a:r>
            <a:r>
              <a:rPr lang="en-US" dirty="0"/>
              <a:t> </a:t>
            </a:r>
            <a:r>
              <a:rPr lang="en-US" dirty="0" err="1"/>
              <a:t>naturale</a:t>
            </a:r>
            <a:r>
              <a:rPr lang="en-US" dirty="0"/>
              <a:t> </a:t>
            </a:r>
            <a:r>
              <a:rPr lang="en-US" dirty="0" err="1"/>
              <a:t>și</a:t>
            </a:r>
            <a:r>
              <a:rPr lang="en-US" dirty="0"/>
              <a:t> </a:t>
            </a:r>
            <a:r>
              <a:rPr lang="en-US" dirty="0" err="1"/>
              <a:t>biodiversitatea</a:t>
            </a:r>
            <a:r>
              <a:rPr lang="en-US" dirty="0"/>
              <a:t>. </a:t>
            </a:r>
            <a:r>
              <a:rPr lang="en-US" dirty="0" err="1"/>
              <a:t>Gestionarea</a:t>
            </a:r>
            <a:r>
              <a:rPr lang="en-US" dirty="0"/>
              <a:t> </a:t>
            </a:r>
            <a:r>
              <a:rPr lang="en-US" dirty="0" err="1"/>
              <a:t>adecvată</a:t>
            </a:r>
            <a:r>
              <a:rPr lang="en-US" dirty="0"/>
              <a:t> a </a:t>
            </a:r>
            <a:r>
              <a:rPr lang="en-US" dirty="0" err="1"/>
              <a:t>deșeurilor</a:t>
            </a:r>
            <a:r>
              <a:rPr lang="en-US" dirty="0"/>
              <a:t> reduce, de </a:t>
            </a:r>
            <a:r>
              <a:rPr lang="en-US" dirty="0" err="1"/>
              <a:t>asemenea</a:t>
            </a:r>
            <a:r>
              <a:rPr lang="en-US" dirty="0"/>
              <a:t>, </a:t>
            </a:r>
            <a:r>
              <a:rPr lang="en-US" dirty="0" err="1"/>
              <a:t>riscul</a:t>
            </a:r>
            <a:r>
              <a:rPr lang="en-US" dirty="0"/>
              <a:t> de </a:t>
            </a:r>
            <a:r>
              <a:rPr lang="en-US" dirty="0" err="1"/>
              <a:t>incendii</a:t>
            </a:r>
            <a:r>
              <a:rPr lang="en-US" dirty="0"/>
              <a:t> </a:t>
            </a:r>
            <a:r>
              <a:rPr lang="en-US" dirty="0" err="1"/>
              <a:t>sau</a:t>
            </a:r>
            <a:r>
              <a:rPr lang="en-US" dirty="0"/>
              <a:t> de </a:t>
            </a:r>
            <a:r>
              <a:rPr lang="en-US" dirty="0" err="1"/>
              <a:t>deversări</a:t>
            </a:r>
            <a:r>
              <a:rPr lang="en-US" dirty="0"/>
              <a:t> de </a:t>
            </a:r>
            <a:r>
              <a:rPr lang="en-US" dirty="0" err="1"/>
              <a:t>substanțe</a:t>
            </a:r>
            <a:r>
              <a:rPr lang="en-US" dirty="0"/>
              <a:t> </a:t>
            </a:r>
            <a:r>
              <a:rPr lang="en-US" dirty="0" err="1"/>
              <a:t>toxice</a:t>
            </a:r>
            <a:r>
              <a:rPr lang="en-US" dirty="0"/>
              <a:t> care pot </a:t>
            </a:r>
            <a:r>
              <a:rPr lang="en-US" dirty="0" err="1"/>
              <a:t>afecta</a:t>
            </a:r>
            <a:r>
              <a:rPr lang="en-US" dirty="0"/>
              <a:t> </a:t>
            </a:r>
            <a:r>
              <a:rPr lang="en-US" dirty="0" err="1"/>
              <a:t>grav</a:t>
            </a:r>
            <a:r>
              <a:rPr lang="en-US" dirty="0"/>
              <a:t> </a:t>
            </a:r>
            <a:r>
              <a:rPr lang="en-US" dirty="0" err="1"/>
              <a:t>habitatele</a:t>
            </a:r>
            <a:r>
              <a:rPr lang="en-US" dirty="0"/>
              <a:t> </a:t>
            </a:r>
            <a:r>
              <a:rPr lang="en-US" dirty="0" err="1"/>
              <a:t>naturale</a:t>
            </a:r>
            <a:r>
              <a:rPr lang="en-US" dirty="0"/>
              <a:t> </a:t>
            </a:r>
            <a:r>
              <a:rPr lang="en-US" dirty="0" err="1"/>
              <a:t>și</a:t>
            </a:r>
            <a:r>
              <a:rPr lang="en-US" dirty="0"/>
              <a:t> </a:t>
            </a:r>
            <a:r>
              <a:rPr lang="en-US" dirty="0" err="1"/>
              <a:t>animalele</a:t>
            </a:r>
            <a:r>
              <a:rPr lang="en-US" dirty="0"/>
              <a:t> </a:t>
            </a:r>
            <a:r>
              <a:rPr lang="en-US" dirty="0" err="1"/>
              <a:t>sălbatice</a:t>
            </a:r>
            <a:r>
              <a:rPr lang="en-US" dirty="0"/>
              <a:t>.</a:t>
            </a:r>
            <a:endParaRPr lang="ro-RO" dirty="0"/>
          </a:p>
          <a:p>
            <a:pPr algn="just"/>
            <a:r>
              <a:rPr lang="en-US" b="1" dirty="0" err="1"/>
              <a:t>Reducerea</a:t>
            </a:r>
            <a:r>
              <a:rPr lang="en-US" b="1" dirty="0"/>
              <a:t> </a:t>
            </a:r>
            <a:r>
              <a:rPr lang="en-US" b="1" dirty="0" err="1"/>
              <a:t>emisiilor</a:t>
            </a:r>
            <a:r>
              <a:rPr lang="en-US" b="1" dirty="0"/>
              <a:t> de gaze cu </a:t>
            </a:r>
            <a:r>
              <a:rPr lang="en-US" b="1" dirty="0" err="1"/>
              <a:t>efect</a:t>
            </a:r>
            <a:r>
              <a:rPr lang="en-US" b="1" dirty="0"/>
              <a:t> de </a:t>
            </a:r>
            <a:r>
              <a:rPr lang="en-US" b="1" dirty="0" err="1"/>
              <a:t>seră</a:t>
            </a:r>
            <a:r>
              <a:rPr lang="en-US" b="1" dirty="0"/>
              <a:t>:</a:t>
            </a:r>
            <a:r>
              <a:rPr lang="en-US" dirty="0"/>
              <a:t> </a:t>
            </a:r>
            <a:r>
              <a:rPr lang="en-US" dirty="0" err="1"/>
              <a:t>Eliminarea</a:t>
            </a:r>
            <a:r>
              <a:rPr lang="en-US" dirty="0"/>
              <a:t> </a:t>
            </a:r>
            <a:r>
              <a:rPr lang="en-US" dirty="0" err="1"/>
              <a:t>necorespunzătoare</a:t>
            </a:r>
            <a:r>
              <a:rPr lang="en-US" dirty="0"/>
              <a:t> a </a:t>
            </a:r>
            <a:r>
              <a:rPr lang="en-US" dirty="0" err="1"/>
              <a:t>deșeurilor</a:t>
            </a:r>
            <a:r>
              <a:rPr lang="en-US" dirty="0"/>
              <a:t> </a:t>
            </a:r>
            <a:r>
              <a:rPr lang="en-US" dirty="0" err="1"/>
              <a:t>poate</a:t>
            </a:r>
            <a:r>
              <a:rPr lang="en-US" dirty="0"/>
              <a:t> </a:t>
            </a:r>
            <a:r>
              <a:rPr lang="en-US" dirty="0" err="1"/>
              <a:t>contribui</a:t>
            </a:r>
            <a:r>
              <a:rPr lang="en-US" dirty="0"/>
              <a:t> la </a:t>
            </a:r>
            <a:r>
              <a:rPr lang="en-US" dirty="0" err="1"/>
              <a:t>emisiile</a:t>
            </a:r>
            <a:r>
              <a:rPr lang="en-US" dirty="0"/>
              <a:t> de gaze cu </a:t>
            </a:r>
            <a:r>
              <a:rPr lang="en-US" dirty="0" err="1"/>
              <a:t>efect</a:t>
            </a:r>
            <a:r>
              <a:rPr lang="en-US" dirty="0"/>
              <a:t> de </a:t>
            </a:r>
            <a:r>
              <a:rPr lang="en-US" dirty="0" err="1"/>
              <a:t>seră</a:t>
            </a:r>
            <a:r>
              <a:rPr lang="en-US" dirty="0"/>
              <a:t>, cum </a:t>
            </a:r>
            <a:r>
              <a:rPr lang="en-US" dirty="0" err="1"/>
              <a:t>ar</a:t>
            </a:r>
            <a:r>
              <a:rPr lang="en-US" dirty="0"/>
              <a:t> fi </a:t>
            </a:r>
            <a:r>
              <a:rPr lang="en-US" dirty="0" err="1"/>
              <a:t>metanul</a:t>
            </a:r>
            <a:r>
              <a:rPr lang="en-US" dirty="0"/>
              <a:t>, un </a:t>
            </a:r>
            <a:r>
              <a:rPr lang="en-US" dirty="0" err="1"/>
              <a:t>gaz</a:t>
            </a:r>
            <a:r>
              <a:rPr lang="en-US" dirty="0"/>
              <a:t> cu un </a:t>
            </a:r>
            <a:r>
              <a:rPr lang="en-US" dirty="0" err="1"/>
              <a:t>potențial</a:t>
            </a:r>
            <a:r>
              <a:rPr lang="en-US" dirty="0"/>
              <a:t> de </a:t>
            </a:r>
            <a:r>
              <a:rPr lang="en-US" dirty="0" err="1"/>
              <a:t>încălzire</a:t>
            </a:r>
            <a:r>
              <a:rPr lang="en-US" dirty="0"/>
              <a:t> </a:t>
            </a:r>
            <a:r>
              <a:rPr lang="en-US" dirty="0" err="1"/>
              <a:t>globală</a:t>
            </a:r>
            <a:r>
              <a:rPr lang="en-US" dirty="0"/>
              <a:t> de </a:t>
            </a:r>
            <a:r>
              <a:rPr lang="en-US" dirty="0" err="1"/>
              <a:t>aproximativ</a:t>
            </a:r>
            <a:r>
              <a:rPr lang="en-US" dirty="0"/>
              <a:t> 25 de </a:t>
            </a:r>
            <a:r>
              <a:rPr lang="en-US" dirty="0" err="1"/>
              <a:t>ori</a:t>
            </a:r>
            <a:r>
              <a:rPr lang="en-US" dirty="0"/>
              <a:t> </a:t>
            </a:r>
            <a:r>
              <a:rPr lang="en-US" dirty="0" err="1"/>
              <a:t>mai</a:t>
            </a:r>
            <a:r>
              <a:rPr lang="en-US" dirty="0"/>
              <a:t> mare </a:t>
            </a:r>
            <a:r>
              <a:rPr lang="en-US" dirty="0" err="1"/>
              <a:t>decât</a:t>
            </a:r>
            <a:r>
              <a:rPr lang="en-US" dirty="0"/>
              <a:t> </a:t>
            </a:r>
            <a:r>
              <a:rPr lang="en-US" dirty="0" err="1"/>
              <a:t>cel</a:t>
            </a:r>
            <a:r>
              <a:rPr lang="en-US" dirty="0"/>
              <a:t> al </a:t>
            </a:r>
            <a:r>
              <a:rPr lang="en-US" dirty="0" err="1"/>
              <a:t>dioxidului</a:t>
            </a:r>
            <a:r>
              <a:rPr lang="en-US" dirty="0"/>
              <a:t> de carbon. </a:t>
            </a:r>
            <a:r>
              <a:rPr lang="en-US" dirty="0" err="1"/>
              <a:t>Prin</a:t>
            </a:r>
            <a:r>
              <a:rPr lang="en-US" dirty="0"/>
              <a:t> </a:t>
            </a:r>
            <a:r>
              <a:rPr lang="en-US" dirty="0" err="1"/>
              <a:t>gestionarea</a:t>
            </a:r>
            <a:r>
              <a:rPr lang="en-US" dirty="0"/>
              <a:t> </a:t>
            </a:r>
            <a:r>
              <a:rPr lang="en-US" dirty="0" err="1"/>
              <a:t>durabilă</a:t>
            </a:r>
            <a:r>
              <a:rPr lang="en-US" dirty="0"/>
              <a:t> a </a:t>
            </a:r>
            <a:r>
              <a:rPr lang="en-US" dirty="0" err="1"/>
              <a:t>deșeurilor</a:t>
            </a:r>
            <a:r>
              <a:rPr lang="en-US" dirty="0"/>
              <a:t>, </a:t>
            </a:r>
            <a:r>
              <a:rPr lang="en-US" dirty="0" err="1"/>
              <a:t>prin</a:t>
            </a:r>
            <a:r>
              <a:rPr lang="en-US" dirty="0"/>
              <a:t> </a:t>
            </a:r>
            <a:r>
              <a:rPr lang="en-US" dirty="0" err="1"/>
              <a:t>reciclare</a:t>
            </a:r>
            <a:r>
              <a:rPr lang="en-US" dirty="0"/>
              <a:t>, </a:t>
            </a:r>
            <a:r>
              <a:rPr lang="en-US" dirty="0" err="1"/>
              <a:t>compostare</a:t>
            </a:r>
            <a:r>
              <a:rPr lang="en-US" dirty="0"/>
              <a:t> </a:t>
            </a:r>
            <a:r>
              <a:rPr lang="en-US" dirty="0" err="1"/>
              <a:t>sau</a:t>
            </a:r>
            <a:r>
              <a:rPr lang="en-US" dirty="0"/>
              <a:t> </a:t>
            </a:r>
            <a:r>
              <a:rPr lang="en-US" dirty="0" err="1"/>
              <a:t>alte</a:t>
            </a:r>
            <a:r>
              <a:rPr lang="en-US" dirty="0"/>
              <a:t> </a:t>
            </a:r>
            <a:r>
              <a:rPr lang="en-US" dirty="0" err="1"/>
              <a:t>metode</a:t>
            </a:r>
            <a:r>
              <a:rPr lang="en-US" dirty="0"/>
              <a:t> de </a:t>
            </a:r>
            <a:r>
              <a:rPr lang="en-US" dirty="0" err="1"/>
              <a:t>tratare</a:t>
            </a:r>
            <a:r>
              <a:rPr lang="en-US" dirty="0"/>
              <a:t>, </a:t>
            </a:r>
            <a:r>
              <a:rPr lang="en-US" dirty="0" err="1"/>
              <a:t>putem</a:t>
            </a:r>
            <a:r>
              <a:rPr lang="en-US" dirty="0"/>
              <a:t> reduce </a:t>
            </a:r>
            <a:r>
              <a:rPr lang="en-US" dirty="0" err="1"/>
              <a:t>impactul</a:t>
            </a:r>
            <a:r>
              <a:rPr lang="en-US" dirty="0"/>
              <a:t> </a:t>
            </a:r>
            <a:r>
              <a:rPr lang="en-US" dirty="0" err="1"/>
              <a:t>nostru</a:t>
            </a:r>
            <a:r>
              <a:rPr lang="en-US" dirty="0"/>
              <a:t> </a:t>
            </a:r>
            <a:r>
              <a:rPr lang="en-US" dirty="0" err="1"/>
              <a:t>asupra</a:t>
            </a:r>
            <a:r>
              <a:rPr lang="en-US" dirty="0"/>
              <a:t> </a:t>
            </a:r>
            <a:r>
              <a:rPr lang="en-US" dirty="0" err="1"/>
              <a:t>schimbărilor</a:t>
            </a:r>
            <a:r>
              <a:rPr lang="en-US" dirty="0"/>
              <a:t> </a:t>
            </a:r>
            <a:r>
              <a:rPr lang="en-US" dirty="0" err="1"/>
              <a:t>climatice</a:t>
            </a:r>
            <a:r>
              <a:rPr lang="en-US" dirty="0"/>
              <a:t> </a:t>
            </a:r>
            <a:r>
              <a:rPr lang="en-US" dirty="0" err="1"/>
              <a:t>și</a:t>
            </a:r>
            <a:r>
              <a:rPr lang="en-US" dirty="0"/>
              <a:t> </a:t>
            </a:r>
            <a:r>
              <a:rPr lang="en-US" dirty="0" err="1"/>
              <a:t>putem</a:t>
            </a:r>
            <a:r>
              <a:rPr lang="en-US" dirty="0"/>
              <a:t> </a:t>
            </a:r>
            <a:r>
              <a:rPr lang="en-US" dirty="0" err="1"/>
              <a:t>contribui</a:t>
            </a:r>
            <a:r>
              <a:rPr lang="en-US" dirty="0"/>
              <a:t> la </a:t>
            </a:r>
            <a:r>
              <a:rPr lang="en-US" dirty="0" err="1"/>
              <a:t>eforturile</a:t>
            </a:r>
            <a:r>
              <a:rPr lang="en-US" dirty="0"/>
              <a:t> de </a:t>
            </a:r>
            <a:r>
              <a:rPr lang="en-US" dirty="0" err="1"/>
              <a:t>combatere</a:t>
            </a:r>
            <a:r>
              <a:rPr lang="en-US" dirty="0"/>
              <a:t> a </a:t>
            </a:r>
            <a:r>
              <a:rPr lang="en-US" dirty="0" err="1"/>
              <a:t>încălzirii</a:t>
            </a:r>
            <a:r>
              <a:rPr lang="en-US" dirty="0"/>
              <a:t> </a:t>
            </a:r>
            <a:r>
              <a:rPr lang="en-US" dirty="0" err="1"/>
              <a:t>globale</a:t>
            </a:r>
            <a:r>
              <a:rPr lang="en-US" dirty="0"/>
              <a:t>.</a:t>
            </a:r>
            <a:endParaRPr lang="ro-RO" dirty="0"/>
          </a:p>
          <a:p>
            <a:pPr algn="just"/>
            <a:r>
              <a:rPr lang="en-US" b="1" dirty="0" err="1"/>
              <a:t>Economisirea</a:t>
            </a:r>
            <a:r>
              <a:rPr lang="en-US" b="1" dirty="0"/>
              <a:t> </a:t>
            </a:r>
            <a:r>
              <a:rPr lang="en-US" b="1" dirty="0" err="1"/>
              <a:t>resurselor</a:t>
            </a:r>
            <a:r>
              <a:rPr lang="en-US" b="1" dirty="0"/>
              <a:t> </a:t>
            </a:r>
            <a:r>
              <a:rPr lang="en-US" b="1" dirty="0" err="1"/>
              <a:t>naturale</a:t>
            </a:r>
            <a:r>
              <a:rPr lang="en-US" b="1" dirty="0"/>
              <a:t>: </a:t>
            </a:r>
            <a:r>
              <a:rPr lang="en-US" dirty="0" err="1"/>
              <a:t>Gestionarea</a:t>
            </a:r>
            <a:r>
              <a:rPr lang="en-US" dirty="0"/>
              <a:t> </a:t>
            </a:r>
            <a:r>
              <a:rPr lang="en-US" dirty="0" err="1"/>
              <a:t>corectă</a:t>
            </a:r>
            <a:r>
              <a:rPr lang="en-US" dirty="0"/>
              <a:t> a </a:t>
            </a:r>
            <a:r>
              <a:rPr lang="en-US" dirty="0" err="1"/>
              <a:t>deșeurilor</a:t>
            </a:r>
            <a:r>
              <a:rPr lang="en-US" dirty="0"/>
              <a:t> </a:t>
            </a:r>
            <a:r>
              <a:rPr lang="en-US" dirty="0" err="1"/>
              <a:t>poate</a:t>
            </a:r>
            <a:r>
              <a:rPr lang="en-US" dirty="0"/>
              <a:t> </a:t>
            </a:r>
            <a:r>
              <a:rPr lang="en-US" dirty="0" err="1"/>
              <a:t>contribui</a:t>
            </a:r>
            <a:r>
              <a:rPr lang="en-US" dirty="0"/>
              <a:t> la </a:t>
            </a:r>
            <a:r>
              <a:rPr lang="en-US" dirty="0" err="1"/>
              <a:t>economisirea</a:t>
            </a:r>
            <a:r>
              <a:rPr lang="en-US" dirty="0"/>
              <a:t> </a:t>
            </a:r>
            <a:r>
              <a:rPr lang="en-US" dirty="0" err="1"/>
              <a:t>resurselor</a:t>
            </a:r>
            <a:r>
              <a:rPr lang="en-US" dirty="0"/>
              <a:t> </a:t>
            </a:r>
            <a:r>
              <a:rPr lang="en-US" dirty="0" err="1"/>
              <a:t>naturale</a:t>
            </a:r>
            <a:r>
              <a:rPr lang="en-US" dirty="0"/>
              <a:t>. </a:t>
            </a:r>
            <a:r>
              <a:rPr lang="en-US" dirty="0" err="1"/>
              <a:t>Prin</a:t>
            </a:r>
            <a:r>
              <a:rPr lang="en-US" dirty="0"/>
              <a:t> </a:t>
            </a:r>
            <a:r>
              <a:rPr lang="en-US" dirty="0" err="1"/>
              <a:t>reciclare</a:t>
            </a:r>
            <a:r>
              <a:rPr lang="en-US" dirty="0"/>
              <a:t> </a:t>
            </a:r>
            <a:r>
              <a:rPr lang="en-US" dirty="0" err="1"/>
              <a:t>și</a:t>
            </a:r>
            <a:r>
              <a:rPr lang="en-US" dirty="0"/>
              <a:t> </a:t>
            </a:r>
            <a:r>
              <a:rPr lang="en-US" dirty="0" err="1"/>
              <a:t>reutilizare</a:t>
            </a:r>
            <a:r>
              <a:rPr lang="en-US" dirty="0"/>
              <a:t>, se pot </a:t>
            </a:r>
            <a:r>
              <a:rPr lang="en-US" dirty="0" err="1"/>
              <a:t>extrage</a:t>
            </a:r>
            <a:r>
              <a:rPr lang="en-US" dirty="0"/>
              <a:t> </a:t>
            </a:r>
            <a:r>
              <a:rPr lang="en-US" dirty="0" err="1"/>
              <a:t>materiale</a:t>
            </a:r>
            <a:r>
              <a:rPr lang="en-US" dirty="0"/>
              <a:t> </a:t>
            </a:r>
            <a:r>
              <a:rPr lang="en-US" dirty="0" err="1"/>
              <a:t>valoroase</a:t>
            </a:r>
            <a:r>
              <a:rPr lang="en-US" dirty="0"/>
              <a:t> din </a:t>
            </a:r>
            <a:r>
              <a:rPr lang="en-US" dirty="0" err="1"/>
              <a:t>deșeuri</a:t>
            </a:r>
            <a:r>
              <a:rPr lang="en-US" dirty="0"/>
              <a:t> </a:t>
            </a:r>
            <a:r>
              <a:rPr lang="en-US" dirty="0" err="1"/>
              <a:t>și</a:t>
            </a:r>
            <a:r>
              <a:rPr lang="en-US" dirty="0"/>
              <a:t> pot fi </a:t>
            </a:r>
            <a:r>
              <a:rPr lang="en-US" dirty="0" err="1"/>
              <a:t>reintroduse</a:t>
            </a:r>
            <a:r>
              <a:rPr lang="en-US" dirty="0"/>
              <a:t> </a:t>
            </a:r>
            <a:r>
              <a:rPr lang="en-US" dirty="0" err="1"/>
              <a:t>în</a:t>
            </a:r>
            <a:r>
              <a:rPr lang="en-US" dirty="0"/>
              <a:t> </a:t>
            </a:r>
            <a:r>
              <a:rPr lang="en-US" dirty="0" err="1"/>
              <a:t>ciclul</a:t>
            </a:r>
            <a:r>
              <a:rPr lang="en-US" dirty="0"/>
              <a:t> economic, </a:t>
            </a:r>
            <a:r>
              <a:rPr lang="en-US" dirty="0" err="1"/>
              <a:t>reducând</a:t>
            </a:r>
            <a:r>
              <a:rPr lang="en-US" dirty="0"/>
              <a:t> </a:t>
            </a:r>
            <a:r>
              <a:rPr lang="en-US" dirty="0" err="1"/>
              <a:t>astfel</a:t>
            </a:r>
            <a:r>
              <a:rPr lang="en-US" dirty="0"/>
              <a:t> </a:t>
            </a:r>
            <a:r>
              <a:rPr lang="en-US" dirty="0" err="1"/>
              <a:t>nevoia</a:t>
            </a:r>
            <a:r>
              <a:rPr lang="en-US" dirty="0"/>
              <a:t> de a </a:t>
            </a:r>
            <a:r>
              <a:rPr lang="en-US" dirty="0" err="1"/>
              <a:t>exploata</a:t>
            </a:r>
            <a:r>
              <a:rPr lang="en-US" dirty="0"/>
              <a:t> </a:t>
            </a:r>
            <a:r>
              <a:rPr lang="en-US" dirty="0" err="1"/>
              <a:t>noi</a:t>
            </a:r>
            <a:r>
              <a:rPr lang="en-US" dirty="0"/>
              <a:t> </a:t>
            </a:r>
            <a:r>
              <a:rPr lang="en-US" dirty="0" err="1"/>
              <a:t>resurse</a:t>
            </a:r>
            <a:r>
              <a:rPr lang="en-US" dirty="0"/>
              <a:t> </a:t>
            </a:r>
            <a:r>
              <a:rPr lang="en-US" dirty="0" err="1"/>
              <a:t>naturale</a:t>
            </a:r>
            <a:r>
              <a:rPr lang="en-US" dirty="0"/>
              <a:t>. </a:t>
            </a:r>
            <a:r>
              <a:rPr lang="en-US" dirty="0" err="1"/>
              <a:t>Acest</a:t>
            </a:r>
            <a:r>
              <a:rPr lang="en-US" dirty="0"/>
              <a:t> </a:t>
            </a:r>
            <a:r>
              <a:rPr lang="en-US" dirty="0" err="1"/>
              <a:t>lucru</a:t>
            </a:r>
            <a:r>
              <a:rPr lang="en-US" dirty="0"/>
              <a:t> </a:t>
            </a:r>
            <a:r>
              <a:rPr lang="en-US" dirty="0" err="1"/>
              <a:t>contribuie</a:t>
            </a:r>
            <a:r>
              <a:rPr lang="en-US" dirty="0"/>
              <a:t> la </a:t>
            </a:r>
            <a:r>
              <a:rPr lang="en-US" dirty="0" err="1"/>
              <a:t>conservarea</a:t>
            </a:r>
            <a:r>
              <a:rPr lang="en-US" dirty="0"/>
              <a:t> </a:t>
            </a:r>
            <a:r>
              <a:rPr lang="en-US" dirty="0" err="1"/>
              <a:t>habitatelor</a:t>
            </a:r>
            <a:r>
              <a:rPr lang="en-US" dirty="0"/>
              <a:t> </a:t>
            </a:r>
            <a:r>
              <a:rPr lang="en-US" dirty="0" err="1"/>
              <a:t>naturale</a:t>
            </a:r>
            <a:r>
              <a:rPr lang="en-US" dirty="0"/>
              <a:t>, la </a:t>
            </a:r>
            <a:r>
              <a:rPr lang="en-US" dirty="0" err="1"/>
              <a:t>reducerea</a:t>
            </a:r>
            <a:r>
              <a:rPr lang="en-US" dirty="0"/>
              <a:t> </a:t>
            </a:r>
            <a:r>
              <a:rPr lang="en-US" dirty="0" err="1"/>
              <a:t>consumului</a:t>
            </a:r>
            <a:r>
              <a:rPr lang="en-US" dirty="0"/>
              <a:t> de </a:t>
            </a:r>
            <a:r>
              <a:rPr lang="en-US" dirty="0" err="1"/>
              <a:t>energie</a:t>
            </a:r>
            <a:r>
              <a:rPr lang="en-US" dirty="0"/>
              <a:t> </a:t>
            </a:r>
            <a:r>
              <a:rPr lang="en-US" dirty="0" err="1"/>
              <a:t>și</a:t>
            </a:r>
            <a:r>
              <a:rPr lang="en-US" dirty="0"/>
              <a:t> la </a:t>
            </a:r>
            <a:r>
              <a:rPr lang="en-US" dirty="0" err="1"/>
              <a:t>minimizarea</a:t>
            </a:r>
            <a:r>
              <a:rPr lang="en-US" dirty="0"/>
              <a:t> </a:t>
            </a:r>
            <a:r>
              <a:rPr lang="en-US" dirty="0" err="1"/>
              <a:t>impactului</a:t>
            </a:r>
            <a:r>
              <a:rPr lang="en-US" dirty="0"/>
              <a:t> </a:t>
            </a:r>
            <a:r>
              <a:rPr lang="en-US" dirty="0" err="1"/>
              <a:t>negativ</a:t>
            </a:r>
            <a:r>
              <a:rPr lang="en-US" dirty="0"/>
              <a:t> </a:t>
            </a:r>
            <a:r>
              <a:rPr lang="en-US" dirty="0" err="1"/>
              <a:t>asupra</a:t>
            </a:r>
            <a:r>
              <a:rPr lang="en-US" dirty="0"/>
              <a:t> </a:t>
            </a:r>
            <a:r>
              <a:rPr lang="en-US" dirty="0" err="1"/>
              <a:t>mediului</a:t>
            </a:r>
            <a:r>
              <a:rPr lang="en-US" dirty="0"/>
              <a:t>.</a:t>
            </a:r>
            <a:endParaRPr lang="ro-RO" dirty="0"/>
          </a:p>
          <a:p>
            <a:pPr algn="just"/>
            <a:r>
              <a:rPr lang="en-US" b="1" dirty="0" err="1"/>
              <a:t>Protejarea</a:t>
            </a:r>
            <a:r>
              <a:rPr lang="en-US" b="1" dirty="0"/>
              <a:t> </a:t>
            </a:r>
            <a:r>
              <a:rPr lang="en-US" b="1" dirty="0" err="1"/>
              <a:t>sănătății</a:t>
            </a:r>
            <a:r>
              <a:rPr lang="en-US" b="1" dirty="0"/>
              <a:t> </a:t>
            </a:r>
            <a:r>
              <a:rPr lang="en-US" b="1" dirty="0" err="1"/>
              <a:t>umane</a:t>
            </a:r>
            <a:r>
              <a:rPr lang="en-US" b="1" dirty="0"/>
              <a:t>: </a:t>
            </a:r>
            <a:r>
              <a:rPr lang="en-US" dirty="0" err="1"/>
              <a:t>Eliminarea</a:t>
            </a:r>
            <a:r>
              <a:rPr lang="en-US" dirty="0"/>
              <a:t> </a:t>
            </a:r>
            <a:r>
              <a:rPr lang="en-US" dirty="0" err="1"/>
              <a:t>necorespunzătoare</a:t>
            </a:r>
            <a:r>
              <a:rPr lang="en-US" dirty="0"/>
              <a:t> a </a:t>
            </a:r>
            <a:r>
              <a:rPr lang="en-US" dirty="0" err="1"/>
              <a:t>deșeurilor</a:t>
            </a:r>
            <a:r>
              <a:rPr lang="en-US" dirty="0"/>
              <a:t> </a:t>
            </a:r>
            <a:r>
              <a:rPr lang="en-US" dirty="0" err="1"/>
              <a:t>poate</a:t>
            </a:r>
            <a:r>
              <a:rPr lang="en-US" dirty="0"/>
              <a:t> </a:t>
            </a:r>
            <a:r>
              <a:rPr lang="en-US" dirty="0" err="1"/>
              <a:t>reprezenta</a:t>
            </a:r>
            <a:r>
              <a:rPr lang="en-US" dirty="0"/>
              <a:t> o </a:t>
            </a:r>
            <a:r>
              <a:rPr lang="en-US" dirty="0" err="1"/>
              <a:t>amenințare</a:t>
            </a:r>
            <a:r>
              <a:rPr lang="en-US" dirty="0"/>
              <a:t> </a:t>
            </a:r>
            <a:r>
              <a:rPr lang="en-US" dirty="0" err="1"/>
              <a:t>directă</a:t>
            </a:r>
            <a:r>
              <a:rPr lang="en-US" dirty="0"/>
              <a:t> la </a:t>
            </a:r>
            <a:r>
              <a:rPr lang="en-US" dirty="0" err="1"/>
              <a:t>adresa</a:t>
            </a:r>
            <a:r>
              <a:rPr lang="en-US" dirty="0"/>
              <a:t> </a:t>
            </a:r>
            <a:r>
              <a:rPr lang="en-US" dirty="0" err="1"/>
              <a:t>sănătății</a:t>
            </a:r>
            <a:r>
              <a:rPr lang="en-US" dirty="0"/>
              <a:t> </a:t>
            </a:r>
            <a:r>
              <a:rPr lang="en-US" dirty="0" err="1"/>
              <a:t>umane</a:t>
            </a:r>
            <a:r>
              <a:rPr lang="en-US" dirty="0"/>
              <a:t>. </a:t>
            </a:r>
            <a:r>
              <a:rPr lang="en-US" dirty="0" err="1"/>
              <a:t>Substanțele</a:t>
            </a:r>
            <a:r>
              <a:rPr lang="en-US" dirty="0"/>
              <a:t> </a:t>
            </a:r>
            <a:r>
              <a:rPr lang="en-US" dirty="0" err="1"/>
              <a:t>toxice</a:t>
            </a:r>
            <a:r>
              <a:rPr lang="en-US" dirty="0"/>
              <a:t> </a:t>
            </a:r>
            <a:r>
              <a:rPr lang="en-US" dirty="0" err="1"/>
              <a:t>și</a:t>
            </a:r>
            <a:r>
              <a:rPr lang="en-US" dirty="0"/>
              <a:t> </a:t>
            </a:r>
            <a:r>
              <a:rPr lang="en-US" dirty="0" err="1"/>
              <a:t>periculoase</a:t>
            </a:r>
            <a:r>
              <a:rPr lang="en-US" dirty="0"/>
              <a:t> </a:t>
            </a:r>
            <a:r>
              <a:rPr lang="en-US" dirty="0" err="1"/>
              <a:t>conținute</a:t>
            </a:r>
            <a:r>
              <a:rPr lang="en-US" dirty="0"/>
              <a:t> </a:t>
            </a:r>
            <a:r>
              <a:rPr lang="en-US" dirty="0" err="1"/>
              <a:t>în</a:t>
            </a:r>
            <a:r>
              <a:rPr lang="en-US" dirty="0"/>
              <a:t> </a:t>
            </a:r>
            <a:r>
              <a:rPr lang="en-US" dirty="0" err="1"/>
              <a:t>deșeuri</a:t>
            </a:r>
            <a:r>
              <a:rPr lang="en-US" dirty="0"/>
              <a:t> pot </a:t>
            </a:r>
            <a:r>
              <a:rPr lang="en-US" dirty="0" err="1"/>
              <a:t>pătrunde</a:t>
            </a:r>
            <a:r>
              <a:rPr lang="en-US" dirty="0"/>
              <a:t> </a:t>
            </a:r>
            <a:r>
              <a:rPr lang="en-US" dirty="0" err="1"/>
              <a:t>în</a:t>
            </a:r>
            <a:r>
              <a:rPr lang="en-US" dirty="0"/>
              <a:t> sol </a:t>
            </a:r>
            <a:r>
              <a:rPr lang="en-US" dirty="0" err="1"/>
              <a:t>și</a:t>
            </a:r>
            <a:r>
              <a:rPr lang="en-US" dirty="0"/>
              <a:t> </a:t>
            </a:r>
            <a:r>
              <a:rPr lang="en-US" dirty="0" err="1"/>
              <a:t>în</a:t>
            </a:r>
            <a:r>
              <a:rPr lang="en-US" dirty="0"/>
              <a:t> </a:t>
            </a:r>
            <a:r>
              <a:rPr lang="en-US" dirty="0" err="1"/>
              <a:t>apă</a:t>
            </a:r>
            <a:r>
              <a:rPr lang="en-US" dirty="0"/>
              <a:t>, </a:t>
            </a:r>
            <a:r>
              <a:rPr lang="en-US" dirty="0" err="1"/>
              <a:t>afectând</a:t>
            </a:r>
            <a:r>
              <a:rPr lang="en-US" dirty="0"/>
              <a:t> </a:t>
            </a:r>
            <a:r>
              <a:rPr lang="en-US" dirty="0" err="1"/>
              <a:t>calitatea</a:t>
            </a:r>
            <a:r>
              <a:rPr lang="en-US" dirty="0"/>
              <a:t> </a:t>
            </a:r>
            <a:r>
              <a:rPr lang="en-US" dirty="0" err="1"/>
              <a:t>acestora</a:t>
            </a:r>
            <a:r>
              <a:rPr lang="en-US" dirty="0"/>
              <a:t> </a:t>
            </a:r>
            <a:r>
              <a:rPr lang="en-US" dirty="0" err="1"/>
              <a:t>și</a:t>
            </a:r>
            <a:r>
              <a:rPr lang="en-US" dirty="0"/>
              <a:t> </a:t>
            </a:r>
            <a:r>
              <a:rPr lang="en-US" dirty="0" err="1"/>
              <a:t>putând</a:t>
            </a:r>
            <a:r>
              <a:rPr lang="en-US" dirty="0"/>
              <a:t> </a:t>
            </a:r>
            <a:r>
              <a:rPr lang="en-US" dirty="0" err="1"/>
              <a:t>contamina</a:t>
            </a:r>
            <a:r>
              <a:rPr lang="en-US" dirty="0"/>
              <a:t> </a:t>
            </a:r>
            <a:r>
              <a:rPr lang="en-US" dirty="0" err="1"/>
              <a:t>sursele</a:t>
            </a:r>
            <a:r>
              <a:rPr lang="en-US" dirty="0"/>
              <a:t> de </a:t>
            </a:r>
            <a:r>
              <a:rPr lang="en-US" dirty="0" err="1"/>
              <a:t>apă</a:t>
            </a:r>
            <a:r>
              <a:rPr lang="en-US" dirty="0"/>
              <a:t> </a:t>
            </a:r>
            <a:r>
              <a:rPr lang="en-US" dirty="0" err="1"/>
              <a:t>potabilă</a:t>
            </a:r>
            <a:r>
              <a:rPr lang="en-US" dirty="0"/>
              <a:t>. </a:t>
            </a:r>
            <a:r>
              <a:rPr lang="en-US" dirty="0" err="1"/>
              <a:t>Arderea</a:t>
            </a:r>
            <a:r>
              <a:rPr lang="en-US" dirty="0"/>
              <a:t> </a:t>
            </a:r>
            <a:r>
              <a:rPr lang="en-US" dirty="0" err="1"/>
              <a:t>necontrolată</a:t>
            </a:r>
            <a:r>
              <a:rPr lang="en-US" dirty="0"/>
              <a:t> a </a:t>
            </a:r>
            <a:r>
              <a:rPr lang="en-US" dirty="0" err="1"/>
              <a:t>deșeurilor</a:t>
            </a:r>
            <a:r>
              <a:rPr lang="en-US" dirty="0"/>
              <a:t> </a:t>
            </a:r>
            <a:r>
              <a:rPr lang="en-US" dirty="0" err="1"/>
              <a:t>poate</a:t>
            </a:r>
            <a:r>
              <a:rPr lang="en-US" dirty="0"/>
              <a:t>, de </a:t>
            </a:r>
            <a:r>
              <a:rPr lang="en-US" dirty="0" err="1"/>
              <a:t>asemenea</a:t>
            </a:r>
            <a:r>
              <a:rPr lang="en-US" dirty="0"/>
              <a:t>, </a:t>
            </a:r>
            <a:r>
              <a:rPr lang="en-US" dirty="0" err="1"/>
              <a:t>să</a:t>
            </a:r>
            <a:r>
              <a:rPr lang="en-US" dirty="0"/>
              <a:t> </a:t>
            </a:r>
            <a:r>
              <a:rPr lang="en-US" dirty="0" err="1"/>
              <a:t>elibereze</a:t>
            </a:r>
            <a:r>
              <a:rPr lang="en-US" dirty="0"/>
              <a:t> </a:t>
            </a:r>
            <a:r>
              <a:rPr lang="en-US" dirty="0" err="1"/>
              <a:t>substanțe</a:t>
            </a:r>
            <a:r>
              <a:rPr lang="en-US" dirty="0"/>
              <a:t> </a:t>
            </a:r>
            <a:r>
              <a:rPr lang="en-US" dirty="0" err="1"/>
              <a:t>chimice</a:t>
            </a:r>
            <a:r>
              <a:rPr lang="en-US" dirty="0"/>
              <a:t> </a:t>
            </a:r>
            <a:r>
              <a:rPr lang="en-US" dirty="0" err="1"/>
              <a:t>în</a:t>
            </a:r>
            <a:r>
              <a:rPr lang="en-US" dirty="0"/>
              <a:t> </a:t>
            </a:r>
            <a:r>
              <a:rPr lang="en-US" dirty="0" err="1"/>
              <a:t>atmosferă</a:t>
            </a:r>
            <a:r>
              <a:rPr lang="en-US" dirty="0"/>
              <a:t>, </a:t>
            </a:r>
            <a:r>
              <a:rPr lang="en-US" dirty="0" err="1"/>
              <a:t>ceea</a:t>
            </a:r>
            <a:r>
              <a:rPr lang="en-US" dirty="0"/>
              <a:t> </a:t>
            </a:r>
            <a:r>
              <a:rPr lang="en-US" dirty="0" err="1"/>
              <a:t>ce</a:t>
            </a:r>
            <a:r>
              <a:rPr lang="en-US" dirty="0"/>
              <a:t> </a:t>
            </a:r>
            <a:r>
              <a:rPr lang="en-US" dirty="0" err="1"/>
              <a:t>poate</a:t>
            </a:r>
            <a:r>
              <a:rPr lang="en-US" dirty="0"/>
              <a:t> </a:t>
            </a:r>
            <a:r>
              <a:rPr lang="en-US" dirty="0" err="1"/>
              <a:t>cauza</a:t>
            </a:r>
            <a:r>
              <a:rPr lang="en-US" dirty="0"/>
              <a:t> </a:t>
            </a:r>
            <a:r>
              <a:rPr lang="en-US" dirty="0" err="1"/>
              <a:t>probleme</a:t>
            </a:r>
            <a:r>
              <a:rPr lang="en-US" dirty="0"/>
              <a:t> </a:t>
            </a:r>
            <a:r>
              <a:rPr lang="en-US" dirty="0" err="1"/>
              <a:t>respiratorii</a:t>
            </a:r>
            <a:r>
              <a:rPr lang="en-US" dirty="0"/>
              <a:t> </a:t>
            </a:r>
            <a:r>
              <a:rPr lang="en-US" dirty="0" err="1"/>
              <a:t>și</a:t>
            </a:r>
            <a:r>
              <a:rPr lang="en-US" dirty="0"/>
              <a:t> </a:t>
            </a:r>
            <a:r>
              <a:rPr lang="en-US" dirty="0" err="1"/>
              <a:t>alte</a:t>
            </a:r>
            <a:r>
              <a:rPr lang="en-US" dirty="0"/>
              <a:t> </a:t>
            </a:r>
            <a:r>
              <a:rPr lang="en-US" dirty="0" err="1"/>
              <a:t>probleme</a:t>
            </a:r>
            <a:r>
              <a:rPr lang="en-US" dirty="0"/>
              <a:t> de </a:t>
            </a:r>
            <a:r>
              <a:rPr lang="en-US" dirty="0" err="1"/>
              <a:t>sănătate</a:t>
            </a:r>
            <a:r>
              <a:rPr lang="en-US" dirty="0"/>
              <a:t> </a:t>
            </a:r>
            <a:r>
              <a:rPr lang="en-US" dirty="0" err="1"/>
              <a:t>pentru</a:t>
            </a:r>
            <a:r>
              <a:rPr lang="en-US" dirty="0"/>
              <a:t> </a:t>
            </a:r>
            <a:r>
              <a:rPr lang="en-US" dirty="0" err="1"/>
              <a:t>comunitățile</a:t>
            </a:r>
            <a:r>
              <a:rPr lang="en-US" dirty="0"/>
              <a:t> locale</a:t>
            </a:r>
            <a:r>
              <a:rPr lang="ro-RO" dirty="0"/>
              <a:t>.</a:t>
            </a:r>
          </a:p>
          <a:p>
            <a:endParaRPr lang="en-US" dirty="0"/>
          </a:p>
        </p:txBody>
      </p:sp>
    </p:spTree>
    <p:extLst>
      <p:ext uri="{BB962C8B-B14F-4D97-AF65-F5344CB8AC3E}">
        <p14:creationId xmlns:p14="http://schemas.microsoft.com/office/powerpoint/2010/main" val="2995331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206374" y="202664"/>
            <a:ext cx="8740684" cy="736282"/>
          </a:xfrm>
        </p:spPr>
        <p:txBody>
          <a:bodyPr>
            <a:normAutofit/>
          </a:bodyPr>
          <a:lstStyle/>
          <a:p>
            <a:r>
              <a:rPr lang="ro-RO" b="1" dirty="0"/>
              <a:t>Metode de gestionare a gunoiului</a:t>
            </a:r>
            <a:endParaRPr lang="tr-TR" b="1" dirty="0"/>
          </a:p>
        </p:txBody>
      </p:sp>
      <p:sp>
        <p:nvSpPr>
          <p:cNvPr id="4" name="Metin Yer Tutucusu 3"/>
          <p:cNvSpPr>
            <a:spLocks noGrp="1"/>
          </p:cNvSpPr>
          <p:nvPr>
            <p:ph type="body" idx="2"/>
          </p:nvPr>
        </p:nvSpPr>
        <p:spPr>
          <a:xfrm>
            <a:off x="1097280" y="1351722"/>
            <a:ext cx="9246870" cy="4465982"/>
          </a:xfrm>
        </p:spPr>
        <p:txBody>
          <a:bodyPr>
            <a:normAutofit lnSpcReduction="10000"/>
          </a:bodyPr>
          <a:lstStyle/>
          <a:p>
            <a:pPr algn="just"/>
            <a:r>
              <a:rPr lang="en-US" b="1" dirty="0" err="1"/>
              <a:t>Reciclarea</a:t>
            </a:r>
            <a:r>
              <a:rPr lang="en-US" b="1" dirty="0"/>
              <a:t>: </a:t>
            </a:r>
            <a:r>
              <a:rPr lang="en-US" dirty="0" err="1"/>
              <a:t>Reciclarea</a:t>
            </a:r>
            <a:r>
              <a:rPr lang="en-US" dirty="0"/>
              <a:t> </a:t>
            </a:r>
            <a:r>
              <a:rPr lang="en-US" dirty="0" err="1"/>
              <a:t>este</a:t>
            </a:r>
            <a:r>
              <a:rPr lang="en-US" dirty="0"/>
              <a:t> una </a:t>
            </a:r>
            <a:r>
              <a:rPr lang="en-US" dirty="0" err="1"/>
              <a:t>dintre</a:t>
            </a:r>
            <a:r>
              <a:rPr lang="en-US" dirty="0"/>
              <a:t> </a:t>
            </a:r>
            <a:r>
              <a:rPr lang="en-US" dirty="0" err="1"/>
              <a:t>cele</a:t>
            </a:r>
            <a:r>
              <a:rPr lang="en-US" dirty="0"/>
              <a:t> </a:t>
            </a:r>
            <a:r>
              <a:rPr lang="en-US" dirty="0" err="1"/>
              <a:t>mai</a:t>
            </a:r>
            <a:r>
              <a:rPr lang="en-US" dirty="0"/>
              <a:t> </a:t>
            </a:r>
            <a:r>
              <a:rPr lang="en-US" dirty="0" err="1"/>
              <a:t>eficiente</a:t>
            </a:r>
            <a:r>
              <a:rPr lang="en-US" dirty="0"/>
              <a:t> </a:t>
            </a:r>
            <a:r>
              <a:rPr lang="en-US" dirty="0" err="1"/>
              <a:t>metode</a:t>
            </a:r>
            <a:r>
              <a:rPr lang="en-US" dirty="0"/>
              <a:t> de </a:t>
            </a:r>
            <a:r>
              <a:rPr lang="en-US" dirty="0" err="1"/>
              <a:t>gestionare</a:t>
            </a:r>
            <a:r>
              <a:rPr lang="en-US" dirty="0"/>
              <a:t> a </a:t>
            </a:r>
            <a:r>
              <a:rPr lang="en-US" dirty="0" err="1"/>
              <a:t>deșeurilor</a:t>
            </a:r>
            <a:r>
              <a:rPr lang="en-US" dirty="0"/>
              <a:t>, </a:t>
            </a:r>
            <a:r>
              <a:rPr lang="en-US" dirty="0" err="1"/>
              <a:t>deoarece</a:t>
            </a:r>
            <a:r>
              <a:rPr lang="en-US" dirty="0"/>
              <a:t> </a:t>
            </a:r>
            <a:r>
              <a:rPr lang="en-US" dirty="0" err="1"/>
              <a:t>permite</a:t>
            </a:r>
            <a:r>
              <a:rPr lang="en-US" dirty="0"/>
              <a:t> </a:t>
            </a:r>
            <a:r>
              <a:rPr lang="en-US" dirty="0" err="1"/>
              <a:t>transformarea</a:t>
            </a:r>
            <a:r>
              <a:rPr lang="en-US" dirty="0"/>
              <a:t> </a:t>
            </a:r>
            <a:r>
              <a:rPr lang="en-US" dirty="0" err="1"/>
              <a:t>materialelor</a:t>
            </a:r>
            <a:r>
              <a:rPr lang="en-US" dirty="0"/>
              <a:t> </a:t>
            </a:r>
            <a:r>
              <a:rPr lang="en-US" dirty="0" err="1"/>
              <a:t>reciclabile</a:t>
            </a:r>
            <a:r>
              <a:rPr lang="en-US" dirty="0"/>
              <a:t> </a:t>
            </a:r>
            <a:r>
              <a:rPr lang="en-US" dirty="0" err="1"/>
              <a:t>în</a:t>
            </a:r>
            <a:r>
              <a:rPr lang="en-US" dirty="0"/>
              <a:t> </a:t>
            </a:r>
            <a:r>
              <a:rPr lang="en-US" dirty="0" err="1"/>
              <a:t>resurse</a:t>
            </a:r>
            <a:r>
              <a:rPr lang="en-US" dirty="0"/>
              <a:t> </a:t>
            </a:r>
            <a:r>
              <a:rPr lang="en-US" dirty="0" err="1"/>
              <a:t>valoroase</a:t>
            </a:r>
            <a:r>
              <a:rPr lang="en-US" dirty="0"/>
              <a:t> </a:t>
            </a:r>
            <a:r>
              <a:rPr lang="en-US" dirty="0" err="1"/>
              <a:t>pentru</a:t>
            </a:r>
            <a:r>
              <a:rPr lang="en-US" dirty="0"/>
              <a:t> </a:t>
            </a:r>
            <a:r>
              <a:rPr lang="en-US" dirty="0" err="1"/>
              <a:t>industrie</a:t>
            </a:r>
            <a:r>
              <a:rPr lang="en-US" dirty="0"/>
              <a:t>. </a:t>
            </a:r>
            <a:r>
              <a:rPr lang="en-US" dirty="0" err="1"/>
              <a:t>Plasticul</a:t>
            </a:r>
            <a:r>
              <a:rPr lang="en-US" dirty="0"/>
              <a:t>, </a:t>
            </a:r>
            <a:r>
              <a:rPr lang="en-US" dirty="0" err="1"/>
              <a:t>hârtia</a:t>
            </a:r>
            <a:r>
              <a:rPr lang="en-US" dirty="0"/>
              <a:t>, </a:t>
            </a:r>
            <a:r>
              <a:rPr lang="en-US" dirty="0" err="1"/>
              <a:t>sticla</a:t>
            </a:r>
            <a:r>
              <a:rPr lang="en-US" dirty="0"/>
              <a:t> </a:t>
            </a:r>
            <a:r>
              <a:rPr lang="en-US" dirty="0" err="1"/>
              <a:t>și</a:t>
            </a:r>
            <a:r>
              <a:rPr lang="en-US" dirty="0"/>
              <a:t> </a:t>
            </a:r>
            <a:r>
              <a:rPr lang="en-US" dirty="0" err="1"/>
              <a:t>metalul</a:t>
            </a:r>
            <a:r>
              <a:rPr lang="en-US" dirty="0"/>
              <a:t> pot fi </a:t>
            </a:r>
            <a:r>
              <a:rPr lang="en-US" dirty="0" err="1"/>
              <a:t>reciclate</a:t>
            </a:r>
            <a:r>
              <a:rPr lang="en-US" dirty="0"/>
              <a:t> </a:t>
            </a:r>
            <a:r>
              <a:rPr lang="en-US" dirty="0" err="1"/>
              <a:t>în</a:t>
            </a:r>
            <a:r>
              <a:rPr lang="en-US" dirty="0"/>
              <a:t> </a:t>
            </a:r>
            <a:r>
              <a:rPr lang="en-US" dirty="0" err="1"/>
              <a:t>produse</a:t>
            </a:r>
            <a:r>
              <a:rPr lang="en-US" dirty="0"/>
              <a:t> </a:t>
            </a:r>
            <a:r>
              <a:rPr lang="en-US" dirty="0" err="1"/>
              <a:t>noi</a:t>
            </a:r>
            <a:r>
              <a:rPr lang="en-US" dirty="0"/>
              <a:t>, </a:t>
            </a:r>
            <a:r>
              <a:rPr lang="en-US" dirty="0" err="1"/>
              <a:t>reducând</a:t>
            </a:r>
            <a:r>
              <a:rPr lang="en-US" dirty="0"/>
              <a:t> </a:t>
            </a:r>
            <a:r>
              <a:rPr lang="en-US" dirty="0" err="1"/>
              <a:t>astfel</a:t>
            </a:r>
            <a:r>
              <a:rPr lang="en-US" dirty="0"/>
              <a:t> </a:t>
            </a:r>
            <a:r>
              <a:rPr lang="en-US" dirty="0" err="1"/>
              <a:t>nevoia</a:t>
            </a:r>
            <a:r>
              <a:rPr lang="en-US" dirty="0"/>
              <a:t> de </a:t>
            </a:r>
            <a:r>
              <a:rPr lang="en-US" dirty="0" err="1"/>
              <a:t>materii</a:t>
            </a:r>
            <a:r>
              <a:rPr lang="en-US" dirty="0"/>
              <a:t> prime </a:t>
            </a:r>
            <a:r>
              <a:rPr lang="en-US" dirty="0" err="1"/>
              <a:t>și</a:t>
            </a:r>
            <a:r>
              <a:rPr lang="en-US" dirty="0"/>
              <a:t> </a:t>
            </a:r>
            <a:r>
              <a:rPr lang="en-US" dirty="0" err="1"/>
              <a:t>energia</a:t>
            </a:r>
            <a:r>
              <a:rPr lang="en-US" dirty="0"/>
              <a:t> </a:t>
            </a:r>
            <a:r>
              <a:rPr lang="en-US" dirty="0" err="1"/>
              <a:t>necesară</a:t>
            </a:r>
            <a:r>
              <a:rPr lang="en-US" dirty="0"/>
              <a:t> </a:t>
            </a:r>
            <a:r>
              <a:rPr lang="en-US" dirty="0" err="1"/>
              <a:t>pentru</a:t>
            </a:r>
            <a:r>
              <a:rPr lang="en-US" dirty="0"/>
              <a:t> </a:t>
            </a:r>
            <a:r>
              <a:rPr lang="en-US" dirty="0" err="1"/>
              <a:t>producție</a:t>
            </a:r>
            <a:r>
              <a:rPr lang="en-US" dirty="0"/>
              <a:t>.</a:t>
            </a:r>
            <a:endParaRPr lang="ro-RO" dirty="0"/>
          </a:p>
          <a:p>
            <a:pPr algn="just"/>
            <a:r>
              <a:rPr lang="en-US" b="1" dirty="0" err="1"/>
              <a:t>Compostarea</a:t>
            </a:r>
            <a:r>
              <a:rPr lang="en-US" b="1" dirty="0"/>
              <a:t>: </a:t>
            </a:r>
            <a:r>
              <a:rPr lang="en-US" dirty="0"/>
              <a:t>O </a:t>
            </a:r>
            <a:r>
              <a:rPr lang="en-US" dirty="0" err="1"/>
              <a:t>altă</a:t>
            </a:r>
            <a:r>
              <a:rPr lang="en-US" dirty="0"/>
              <a:t> </a:t>
            </a:r>
            <a:r>
              <a:rPr lang="en-US" dirty="0" err="1"/>
              <a:t>practică</a:t>
            </a:r>
            <a:r>
              <a:rPr lang="en-US" dirty="0"/>
              <a:t> </a:t>
            </a:r>
            <a:r>
              <a:rPr lang="en-US" dirty="0" err="1"/>
              <a:t>importantă</a:t>
            </a:r>
            <a:r>
              <a:rPr lang="en-US" dirty="0"/>
              <a:t> de </a:t>
            </a:r>
            <a:r>
              <a:rPr lang="en-US" dirty="0" err="1"/>
              <a:t>gestionare</a:t>
            </a:r>
            <a:r>
              <a:rPr lang="en-US" dirty="0"/>
              <a:t> a </a:t>
            </a:r>
            <a:r>
              <a:rPr lang="en-US" dirty="0" err="1"/>
              <a:t>deșeurilor</a:t>
            </a:r>
            <a:r>
              <a:rPr lang="en-US" dirty="0"/>
              <a:t> </a:t>
            </a:r>
            <a:r>
              <a:rPr lang="en-US" dirty="0" err="1"/>
              <a:t>este</a:t>
            </a:r>
            <a:r>
              <a:rPr lang="en-US" dirty="0"/>
              <a:t> </a:t>
            </a:r>
            <a:r>
              <a:rPr lang="en-US" dirty="0" err="1"/>
              <a:t>compostarea</a:t>
            </a:r>
            <a:r>
              <a:rPr lang="en-US" dirty="0"/>
              <a:t>. </a:t>
            </a:r>
            <a:r>
              <a:rPr lang="en-US" dirty="0" err="1"/>
              <a:t>Materialele</a:t>
            </a:r>
            <a:r>
              <a:rPr lang="en-US" dirty="0"/>
              <a:t> </a:t>
            </a:r>
            <a:r>
              <a:rPr lang="en-US" dirty="0" err="1"/>
              <a:t>organice</a:t>
            </a:r>
            <a:r>
              <a:rPr lang="en-US" dirty="0"/>
              <a:t>, cum </a:t>
            </a:r>
            <a:r>
              <a:rPr lang="en-US" dirty="0" err="1"/>
              <a:t>ar</a:t>
            </a:r>
            <a:r>
              <a:rPr lang="en-US" dirty="0"/>
              <a:t> fi </a:t>
            </a:r>
            <a:r>
              <a:rPr lang="en-US" dirty="0" err="1"/>
              <a:t>deșeurile</a:t>
            </a:r>
            <a:r>
              <a:rPr lang="en-US" dirty="0"/>
              <a:t> </a:t>
            </a:r>
            <a:r>
              <a:rPr lang="en-US" dirty="0" err="1"/>
              <a:t>alimentare</a:t>
            </a:r>
            <a:r>
              <a:rPr lang="en-US" dirty="0"/>
              <a:t> </a:t>
            </a:r>
            <a:r>
              <a:rPr lang="en-US" dirty="0" err="1"/>
              <a:t>și</a:t>
            </a:r>
            <a:r>
              <a:rPr lang="en-US" dirty="0"/>
              <a:t> de </a:t>
            </a:r>
            <a:r>
              <a:rPr lang="en-US" dirty="0" err="1"/>
              <a:t>grădină</a:t>
            </a:r>
            <a:r>
              <a:rPr lang="en-US" dirty="0"/>
              <a:t>, pot fi </a:t>
            </a:r>
            <a:r>
              <a:rPr lang="en-US" dirty="0" err="1"/>
              <a:t>transformate</a:t>
            </a:r>
            <a:r>
              <a:rPr lang="en-US" dirty="0"/>
              <a:t> </a:t>
            </a:r>
            <a:r>
              <a:rPr lang="en-US" dirty="0" err="1"/>
              <a:t>în</a:t>
            </a:r>
            <a:r>
              <a:rPr lang="en-US" dirty="0"/>
              <a:t> compost, un </a:t>
            </a:r>
            <a:r>
              <a:rPr lang="en-US" dirty="0" err="1"/>
              <a:t>îngrășământ</a:t>
            </a:r>
            <a:r>
              <a:rPr lang="en-US" dirty="0"/>
              <a:t> natural </a:t>
            </a:r>
            <a:r>
              <a:rPr lang="en-US" dirty="0" err="1"/>
              <a:t>și</a:t>
            </a:r>
            <a:r>
              <a:rPr lang="en-US" dirty="0"/>
              <a:t> un nutrient </a:t>
            </a:r>
            <a:r>
              <a:rPr lang="en-US" dirty="0" err="1"/>
              <a:t>pentru</a:t>
            </a:r>
            <a:r>
              <a:rPr lang="en-US" dirty="0"/>
              <a:t> sol. </a:t>
            </a:r>
            <a:r>
              <a:rPr lang="en-US" dirty="0" err="1"/>
              <a:t>Compostarea</a:t>
            </a:r>
            <a:r>
              <a:rPr lang="en-US" dirty="0"/>
              <a:t> reduce </a:t>
            </a:r>
            <a:r>
              <a:rPr lang="en-US" dirty="0" err="1"/>
              <a:t>cantitatea</a:t>
            </a:r>
            <a:r>
              <a:rPr lang="en-US" dirty="0"/>
              <a:t> de </a:t>
            </a:r>
            <a:r>
              <a:rPr lang="en-US" dirty="0" err="1"/>
              <a:t>deșeuri</a:t>
            </a:r>
            <a:r>
              <a:rPr lang="en-US" dirty="0"/>
              <a:t> care </a:t>
            </a:r>
            <a:r>
              <a:rPr lang="en-US" dirty="0" err="1"/>
              <a:t>ajunge</a:t>
            </a:r>
            <a:r>
              <a:rPr lang="en-US" dirty="0"/>
              <a:t> la </a:t>
            </a:r>
            <a:r>
              <a:rPr lang="en-US" dirty="0" err="1"/>
              <a:t>groapa</a:t>
            </a:r>
            <a:r>
              <a:rPr lang="en-US" dirty="0"/>
              <a:t> de </a:t>
            </a:r>
            <a:r>
              <a:rPr lang="en-US" dirty="0" err="1"/>
              <a:t>gunoi</a:t>
            </a:r>
            <a:r>
              <a:rPr lang="en-US" dirty="0"/>
              <a:t> </a:t>
            </a:r>
            <a:r>
              <a:rPr lang="en-US" dirty="0" err="1"/>
              <a:t>și</a:t>
            </a:r>
            <a:r>
              <a:rPr lang="en-US" dirty="0"/>
              <a:t>, </a:t>
            </a:r>
            <a:r>
              <a:rPr lang="en-US" dirty="0" err="1"/>
              <a:t>în</a:t>
            </a:r>
            <a:r>
              <a:rPr lang="en-US" dirty="0"/>
              <a:t> </a:t>
            </a:r>
            <a:r>
              <a:rPr lang="en-US" dirty="0" err="1"/>
              <a:t>același</a:t>
            </a:r>
            <a:r>
              <a:rPr lang="en-US" dirty="0"/>
              <a:t> </a:t>
            </a:r>
            <a:r>
              <a:rPr lang="en-US" dirty="0" err="1"/>
              <a:t>timp</a:t>
            </a:r>
            <a:r>
              <a:rPr lang="en-US" dirty="0"/>
              <a:t>, </a:t>
            </a:r>
            <a:r>
              <a:rPr lang="en-US" dirty="0" err="1"/>
              <a:t>îmbunătățește</a:t>
            </a:r>
            <a:r>
              <a:rPr lang="en-US" dirty="0"/>
              <a:t> </a:t>
            </a:r>
            <a:r>
              <a:rPr lang="en-US" dirty="0" err="1"/>
              <a:t>fertilitatea</a:t>
            </a:r>
            <a:r>
              <a:rPr lang="en-US" dirty="0"/>
              <a:t> </a:t>
            </a:r>
            <a:r>
              <a:rPr lang="en-US" dirty="0" err="1"/>
              <a:t>solului</a:t>
            </a:r>
            <a:r>
              <a:rPr lang="en-US" dirty="0"/>
              <a:t> </a:t>
            </a:r>
            <a:r>
              <a:rPr lang="en-US" dirty="0" err="1"/>
              <a:t>și</a:t>
            </a:r>
            <a:r>
              <a:rPr lang="en-US" dirty="0"/>
              <a:t> reduce </a:t>
            </a:r>
            <a:r>
              <a:rPr lang="en-US" dirty="0" err="1"/>
              <a:t>utilizarea</a:t>
            </a:r>
            <a:r>
              <a:rPr lang="en-US" dirty="0"/>
              <a:t> </a:t>
            </a:r>
            <a:r>
              <a:rPr lang="en-US" dirty="0" err="1"/>
              <a:t>îngrășămintelor</a:t>
            </a:r>
            <a:r>
              <a:rPr lang="en-US" dirty="0"/>
              <a:t> </a:t>
            </a:r>
            <a:r>
              <a:rPr lang="en-US" dirty="0" err="1"/>
              <a:t>chimice</a:t>
            </a:r>
            <a:r>
              <a:rPr lang="en-US" dirty="0"/>
              <a:t>.</a:t>
            </a:r>
            <a:endParaRPr lang="ro-RO" dirty="0"/>
          </a:p>
          <a:p>
            <a:pPr algn="just"/>
            <a:r>
              <a:rPr lang="en-US" b="1" dirty="0"/>
              <a:t>Economia </a:t>
            </a:r>
            <a:r>
              <a:rPr lang="en-US" b="1" dirty="0" err="1"/>
              <a:t>circulară</a:t>
            </a:r>
            <a:r>
              <a:rPr lang="en-US" b="1" dirty="0"/>
              <a:t>: </a:t>
            </a:r>
            <a:r>
              <a:rPr lang="en-US" dirty="0" err="1"/>
              <a:t>Promovarea</a:t>
            </a:r>
            <a:r>
              <a:rPr lang="en-US" dirty="0"/>
              <a:t> </a:t>
            </a:r>
            <a:r>
              <a:rPr lang="en-US" dirty="0" err="1"/>
              <a:t>economiei</a:t>
            </a:r>
            <a:r>
              <a:rPr lang="en-US" dirty="0"/>
              <a:t> </a:t>
            </a:r>
            <a:r>
              <a:rPr lang="en-US" dirty="0" err="1"/>
              <a:t>circulare</a:t>
            </a:r>
            <a:r>
              <a:rPr lang="en-US" dirty="0"/>
              <a:t> </a:t>
            </a:r>
            <a:r>
              <a:rPr lang="en-US" dirty="0" err="1"/>
              <a:t>este</a:t>
            </a:r>
            <a:r>
              <a:rPr lang="en-US" dirty="0"/>
              <a:t> un pas </a:t>
            </a:r>
            <a:r>
              <a:rPr lang="en-US" dirty="0" err="1"/>
              <a:t>esențial</a:t>
            </a:r>
            <a:r>
              <a:rPr lang="en-US" dirty="0"/>
              <a:t> </a:t>
            </a:r>
            <a:r>
              <a:rPr lang="en-US" dirty="0" err="1"/>
              <a:t>în</a:t>
            </a:r>
            <a:r>
              <a:rPr lang="en-US" dirty="0"/>
              <a:t> </a:t>
            </a:r>
            <a:r>
              <a:rPr lang="en-US" dirty="0" err="1"/>
              <a:t>direcția</a:t>
            </a:r>
            <a:r>
              <a:rPr lang="en-US" dirty="0"/>
              <a:t> </a:t>
            </a:r>
            <a:r>
              <a:rPr lang="en-US" dirty="0" err="1"/>
              <a:t>gestionării</a:t>
            </a:r>
            <a:r>
              <a:rPr lang="en-US" dirty="0"/>
              <a:t> </a:t>
            </a:r>
            <a:r>
              <a:rPr lang="en-US" dirty="0" err="1"/>
              <a:t>durabile</a:t>
            </a:r>
            <a:r>
              <a:rPr lang="en-US" dirty="0"/>
              <a:t> a </a:t>
            </a:r>
            <a:r>
              <a:rPr lang="en-US" dirty="0" err="1"/>
              <a:t>deșeurilor</a:t>
            </a:r>
            <a:r>
              <a:rPr lang="en-US" dirty="0"/>
              <a:t>. </a:t>
            </a:r>
            <a:r>
              <a:rPr lang="en-US" dirty="0" err="1"/>
              <a:t>Acest</a:t>
            </a:r>
            <a:r>
              <a:rPr lang="en-US" dirty="0"/>
              <a:t> concept </a:t>
            </a:r>
            <a:r>
              <a:rPr lang="en-US" dirty="0" err="1"/>
              <a:t>presupune</a:t>
            </a:r>
            <a:r>
              <a:rPr lang="en-US" dirty="0"/>
              <a:t> </a:t>
            </a:r>
            <a:r>
              <a:rPr lang="en-US" dirty="0" err="1"/>
              <a:t>prelungirea</a:t>
            </a:r>
            <a:r>
              <a:rPr lang="en-US" dirty="0"/>
              <a:t> </a:t>
            </a:r>
            <a:r>
              <a:rPr lang="en-US" dirty="0" err="1"/>
              <a:t>duratei</a:t>
            </a:r>
            <a:r>
              <a:rPr lang="en-US" dirty="0"/>
              <a:t> de </a:t>
            </a:r>
            <a:r>
              <a:rPr lang="en-US" dirty="0" err="1"/>
              <a:t>viață</a:t>
            </a:r>
            <a:r>
              <a:rPr lang="en-US" dirty="0"/>
              <a:t> a </a:t>
            </a:r>
            <a:r>
              <a:rPr lang="en-US" dirty="0" err="1"/>
              <a:t>produselor</a:t>
            </a:r>
            <a:r>
              <a:rPr lang="en-US" dirty="0"/>
              <a:t> </a:t>
            </a:r>
            <a:r>
              <a:rPr lang="en-US" dirty="0" err="1"/>
              <a:t>prin</a:t>
            </a:r>
            <a:r>
              <a:rPr lang="en-US" dirty="0"/>
              <a:t> </a:t>
            </a:r>
            <a:r>
              <a:rPr lang="en-US" dirty="0" err="1"/>
              <a:t>reparare</a:t>
            </a:r>
            <a:r>
              <a:rPr lang="en-US" dirty="0"/>
              <a:t>, </a:t>
            </a:r>
            <a:r>
              <a:rPr lang="en-US" dirty="0" err="1"/>
              <a:t>reutilizare</a:t>
            </a:r>
            <a:r>
              <a:rPr lang="en-US" dirty="0"/>
              <a:t> </a:t>
            </a:r>
            <a:r>
              <a:rPr lang="en-US" dirty="0" err="1"/>
              <a:t>și</a:t>
            </a:r>
            <a:r>
              <a:rPr lang="en-US" dirty="0"/>
              <a:t> </a:t>
            </a:r>
            <a:r>
              <a:rPr lang="en-US" dirty="0" err="1"/>
              <a:t>recondiționare</a:t>
            </a:r>
            <a:r>
              <a:rPr lang="en-US" dirty="0"/>
              <a:t>, </a:t>
            </a:r>
            <a:r>
              <a:rPr lang="en-US" dirty="0" err="1"/>
              <a:t>încurajând</a:t>
            </a:r>
            <a:r>
              <a:rPr lang="en-US" dirty="0"/>
              <a:t> </a:t>
            </a:r>
            <a:r>
              <a:rPr lang="en-US" dirty="0" err="1"/>
              <a:t>astfel</a:t>
            </a:r>
            <a:r>
              <a:rPr lang="en-US" dirty="0"/>
              <a:t> o </a:t>
            </a:r>
            <a:r>
              <a:rPr lang="en-US" dirty="0" err="1"/>
              <a:t>reducere</a:t>
            </a:r>
            <a:r>
              <a:rPr lang="en-US" dirty="0"/>
              <a:t> a </a:t>
            </a:r>
            <a:r>
              <a:rPr lang="en-US" dirty="0" err="1"/>
              <a:t>cantității</a:t>
            </a:r>
            <a:r>
              <a:rPr lang="en-US" dirty="0"/>
              <a:t> de </a:t>
            </a:r>
            <a:r>
              <a:rPr lang="en-US" dirty="0" err="1"/>
              <a:t>deșeuri</a:t>
            </a:r>
            <a:r>
              <a:rPr lang="en-US" dirty="0"/>
              <a:t> generate.</a:t>
            </a:r>
            <a:endParaRPr lang="ro-RO" dirty="0"/>
          </a:p>
          <a:p>
            <a:endParaRPr lang="en-US" dirty="0"/>
          </a:p>
        </p:txBody>
      </p:sp>
    </p:spTree>
    <p:extLst>
      <p:ext uri="{BB962C8B-B14F-4D97-AF65-F5344CB8AC3E}">
        <p14:creationId xmlns:p14="http://schemas.microsoft.com/office/powerpoint/2010/main" val="417501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162595" y="400973"/>
            <a:ext cx="8740684" cy="736282"/>
          </a:xfrm>
        </p:spPr>
        <p:txBody>
          <a:bodyPr>
            <a:normAutofit/>
          </a:bodyPr>
          <a:lstStyle/>
          <a:p>
            <a:r>
              <a:rPr lang="it-IT" b="1" dirty="0"/>
              <a:t>Schimbările climatice: Eforturi globale, acțiuni locale</a:t>
            </a:r>
            <a:endParaRPr lang="tr-TR" b="1" dirty="0"/>
          </a:p>
        </p:txBody>
      </p:sp>
      <p:sp>
        <p:nvSpPr>
          <p:cNvPr id="4" name="Metin Yer Tutucusu 3"/>
          <p:cNvSpPr>
            <a:spLocks noGrp="1"/>
          </p:cNvSpPr>
          <p:nvPr>
            <p:ph type="body" idx="2"/>
          </p:nvPr>
        </p:nvSpPr>
        <p:spPr>
          <a:xfrm>
            <a:off x="1121773" y="1120926"/>
            <a:ext cx="9246870" cy="4471610"/>
          </a:xfrm>
        </p:spPr>
        <p:txBody>
          <a:bodyPr>
            <a:normAutofit/>
          </a:bodyPr>
          <a:lstStyle/>
          <a:p>
            <a:pPr algn="just"/>
            <a:r>
              <a:rPr lang="en-US" dirty="0" err="1"/>
              <a:t>Schimbările</a:t>
            </a:r>
            <a:r>
              <a:rPr lang="en-US" dirty="0"/>
              <a:t> </a:t>
            </a:r>
            <a:r>
              <a:rPr lang="en-US" dirty="0" err="1"/>
              <a:t>climatice</a:t>
            </a:r>
            <a:r>
              <a:rPr lang="en-US" dirty="0"/>
              <a:t> </a:t>
            </a:r>
            <a:r>
              <a:rPr lang="en-US" dirty="0" err="1"/>
              <a:t>reprezintă</a:t>
            </a:r>
            <a:r>
              <a:rPr lang="en-US" dirty="0"/>
              <a:t> o </a:t>
            </a:r>
            <a:r>
              <a:rPr lang="en-US" dirty="0" err="1"/>
              <a:t>problemă</a:t>
            </a:r>
            <a:r>
              <a:rPr lang="en-US" dirty="0"/>
              <a:t> </a:t>
            </a:r>
            <a:r>
              <a:rPr lang="en-US" dirty="0" err="1"/>
              <a:t>globală</a:t>
            </a:r>
            <a:r>
              <a:rPr lang="en-US" dirty="0"/>
              <a:t> </a:t>
            </a:r>
            <a:r>
              <a:rPr lang="en-US" dirty="0" err="1"/>
              <a:t>urgentă</a:t>
            </a:r>
            <a:r>
              <a:rPr lang="en-US" dirty="0"/>
              <a:t> care </a:t>
            </a:r>
            <a:r>
              <a:rPr lang="en-US" dirty="0" err="1"/>
              <a:t>necesită</a:t>
            </a:r>
            <a:r>
              <a:rPr lang="en-US" dirty="0"/>
              <a:t> un </a:t>
            </a:r>
            <a:r>
              <a:rPr lang="en-US" dirty="0" err="1"/>
              <a:t>răspuns</a:t>
            </a:r>
            <a:r>
              <a:rPr lang="en-US" dirty="0"/>
              <a:t> </a:t>
            </a:r>
            <a:r>
              <a:rPr lang="en-US" dirty="0" err="1"/>
              <a:t>colectiv</a:t>
            </a:r>
            <a:r>
              <a:rPr lang="en-US" dirty="0"/>
              <a:t>. Din </a:t>
            </a:r>
            <a:r>
              <a:rPr lang="en-US" dirty="0" err="1"/>
              <a:t>fericire</a:t>
            </a:r>
            <a:r>
              <a:rPr lang="en-US" dirty="0"/>
              <a:t>, </a:t>
            </a:r>
            <a:r>
              <a:rPr lang="en-US" dirty="0" err="1"/>
              <a:t>numeroase</a:t>
            </a:r>
            <a:r>
              <a:rPr lang="en-US" dirty="0"/>
              <a:t> </a:t>
            </a:r>
            <a:r>
              <a:rPr lang="en-US" dirty="0" err="1"/>
              <a:t>organizații</a:t>
            </a:r>
            <a:r>
              <a:rPr lang="en-US" dirty="0"/>
              <a:t> din </a:t>
            </a:r>
            <a:r>
              <a:rPr lang="en-US" dirty="0" err="1"/>
              <a:t>întreaga</a:t>
            </a:r>
            <a:r>
              <a:rPr lang="en-US" dirty="0"/>
              <a:t> </a:t>
            </a:r>
            <a:r>
              <a:rPr lang="en-US" dirty="0" err="1"/>
              <a:t>lume</a:t>
            </a:r>
            <a:r>
              <a:rPr lang="en-US" dirty="0"/>
              <a:t> </a:t>
            </a:r>
            <a:r>
              <a:rPr lang="en-US" dirty="0" err="1"/>
              <a:t>lucrează</a:t>
            </a:r>
            <a:r>
              <a:rPr lang="en-US" dirty="0"/>
              <a:t> </a:t>
            </a:r>
            <a:r>
              <a:rPr lang="en-US" dirty="0" err="1"/>
              <a:t>neobosit</a:t>
            </a:r>
            <a:r>
              <a:rPr lang="en-US" dirty="0"/>
              <a:t> </a:t>
            </a:r>
            <a:r>
              <a:rPr lang="en-US" dirty="0" err="1"/>
              <a:t>pentru</a:t>
            </a:r>
            <a:r>
              <a:rPr lang="en-US" dirty="0"/>
              <a:t> a </a:t>
            </a:r>
            <a:r>
              <a:rPr lang="en-US" dirty="0" err="1"/>
              <a:t>aborda</a:t>
            </a:r>
            <a:r>
              <a:rPr lang="en-US" dirty="0"/>
              <a:t> </a:t>
            </a:r>
            <a:r>
              <a:rPr lang="en-US" dirty="0" err="1"/>
              <a:t>această</a:t>
            </a:r>
            <a:r>
              <a:rPr lang="en-US" dirty="0"/>
              <a:t> </a:t>
            </a:r>
            <a:r>
              <a:rPr lang="en-US" dirty="0" err="1"/>
              <a:t>provocare</a:t>
            </a:r>
            <a:r>
              <a:rPr lang="en-US" dirty="0"/>
              <a:t>, de la </a:t>
            </a:r>
            <a:r>
              <a:rPr lang="en-US" dirty="0" err="1"/>
              <a:t>grupuri</a:t>
            </a:r>
            <a:r>
              <a:rPr lang="en-US" dirty="0"/>
              <a:t> </a:t>
            </a:r>
            <a:r>
              <a:rPr lang="en-US" dirty="0" err="1"/>
              <a:t>internaționale</a:t>
            </a:r>
            <a:r>
              <a:rPr lang="en-US" dirty="0"/>
              <a:t> cu </a:t>
            </a:r>
            <a:r>
              <a:rPr lang="en-US" dirty="0" err="1"/>
              <a:t>inițiative</a:t>
            </a:r>
            <a:r>
              <a:rPr lang="en-US" dirty="0"/>
              <a:t> de </a:t>
            </a:r>
            <a:r>
              <a:rPr lang="en-US" dirty="0" err="1"/>
              <a:t>anvergură</a:t>
            </a:r>
            <a:r>
              <a:rPr lang="en-US" dirty="0"/>
              <a:t> </a:t>
            </a:r>
            <a:r>
              <a:rPr lang="en-US" dirty="0" err="1"/>
              <a:t>până</a:t>
            </a:r>
            <a:r>
              <a:rPr lang="en-US" dirty="0"/>
              <a:t> la </a:t>
            </a:r>
            <a:r>
              <a:rPr lang="en-US" dirty="0" err="1"/>
              <a:t>entități</a:t>
            </a:r>
            <a:r>
              <a:rPr lang="en-US" dirty="0"/>
              <a:t> locale care fac </a:t>
            </a:r>
            <a:r>
              <a:rPr lang="en-US" dirty="0" err="1"/>
              <a:t>diferența</a:t>
            </a:r>
            <a:r>
              <a:rPr lang="en-US" dirty="0"/>
              <a:t> </a:t>
            </a:r>
            <a:r>
              <a:rPr lang="en-US" dirty="0" err="1"/>
              <a:t>în</a:t>
            </a:r>
            <a:r>
              <a:rPr lang="en-US" dirty="0"/>
              <a:t> </a:t>
            </a:r>
            <a:r>
              <a:rPr lang="en-US" dirty="0" err="1"/>
              <a:t>comunitățile</a:t>
            </a:r>
            <a:r>
              <a:rPr lang="en-US" dirty="0"/>
              <a:t> lor. </a:t>
            </a:r>
            <a:r>
              <a:rPr lang="en-US" dirty="0" err="1"/>
              <a:t>Aceste</a:t>
            </a:r>
            <a:r>
              <a:rPr lang="en-US" dirty="0"/>
              <a:t> </a:t>
            </a:r>
            <a:r>
              <a:rPr lang="en-US" dirty="0" err="1"/>
              <a:t>eforturi</a:t>
            </a:r>
            <a:r>
              <a:rPr lang="en-US" dirty="0"/>
              <a:t> </a:t>
            </a:r>
            <a:r>
              <a:rPr lang="en-US" dirty="0" err="1"/>
              <a:t>evidențiază</a:t>
            </a:r>
            <a:r>
              <a:rPr lang="en-US" dirty="0"/>
              <a:t> </a:t>
            </a:r>
            <a:r>
              <a:rPr lang="en-US" dirty="0" err="1"/>
              <a:t>puterea</a:t>
            </a:r>
            <a:r>
              <a:rPr lang="en-US" dirty="0"/>
              <a:t> </a:t>
            </a:r>
            <a:r>
              <a:rPr lang="en-US" dirty="0" err="1"/>
              <a:t>colaborării</a:t>
            </a:r>
            <a:r>
              <a:rPr lang="en-US" dirty="0"/>
              <a:t> </a:t>
            </a:r>
            <a:r>
              <a:rPr lang="en-US" dirty="0" err="1"/>
              <a:t>și</a:t>
            </a:r>
            <a:r>
              <a:rPr lang="en-US" dirty="0"/>
              <a:t> a </a:t>
            </a:r>
            <a:r>
              <a:rPr lang="en-US" dirty="0" err="1"/>
              <a:t>inovației</a:t>
            </a:r>
            <a:r>
              <a:rPr lang="en-US" dirty="0"/>
              <a:t> </a:t>
            </a:r>
            <a:r>
              <a:rPr lang="en-US" dirty="0" err="1"/>
              <a:t>în</a:t>
            </a:r>
            <a:r>
              <a:rPr lang="en-US" dirty="0"/>
              <a:t> </a:t>
            </a:r>
            <a:r>
              <a:rPr lang="en-US" dirty="0" err="1"/>
              <a:t>abordarea</a:t>
            </a:r>
            <a:r>
              <a:rPr lang="en-US" dirty="0"/>
              <a:t> </a:t>
            </a:r>
            <a:r>
              <a:rPr lang="en-US" dirty="0" err="1"/>
              <a:t>schimbărilor</a:t>
            </a:r>
            <a:r>
              <a:rPr lang="en-US" dirty="0"/>
              <a:t> </a:t>
            </a:r>
            <a:r>
              <a:rPr lang="en-US" dirty="0" err="1"/>
              <a:t>climatice</a:t>
            </a:r>
            <a:r>
              <a:rPr lang="en-US" dirty="0"/>
              <a:t>.</a:t>
            </a:r>
            <a:endParaRPr lang="ro-RO" dirty="0"/>
          </a:p>
          <a:p>
            <a:pPr algn="just"/>
            <a:r>
              <a:rPr lang="en-US" dirty="0"/>
              <a:t>La </a:t>
            </a:r>
            <a:r>
              <a:rPr lang="en-US" dirty="0" err="1"/>
              <a:t>nivel</a:t>
            </a:r>
            <a:r>
              <a:rPr lang="en-US" dirty="0"/>
              <a:t> </a:t>
            </a:r>
            <a:r>
              <a:rPr lang="en-US" dirty="0" err="1"/>
              <a:t>internațional</a:t>
            </a:r>
            <a:r>
              <a:rPr lang="en-US" dirty="0"/>
              <a:t>, </a:t>
            </a:r>
            <a:r>
              <a:rPr lang="en-US" dirty="0" err="1"/>
              <a:t>organizații</a:t>
            </a:r>
            <a:r>
              <a:rPr lang="en-US" dirty="0"/>
              <a:t> precum 350.org, Climate Action Network </a:t>
            </a:r>
            <a:r>
              <a:rPr lang="en-US" dirty="0" err="1"/>
              <a:t>și</a:t>
            </a:r>
            <a:r>
              <a:rPr lang="en-US" dirty="0"/>
              <a:t> Greenpeace sunt </a:t>
            </a:r>
            <a:r>
              <a:rPr lang="en-US" dirty="0" err="1"/>
              <a:t>vârful</a:t>
            </a:r>
            <a:r>
              <a:rPr lang="en-US" dirty="0"/>
              <a:t> de lance al </a:t>
            </a:r>
            <a:r>
              <a:rPr lang="en-US" dirty="0" err="1"/>
              <a:t>acțiunilor</a:t>
            </a:r>
            <a:r>
              <a:rPr lang="en-US" dirty="0"/>
              <a:t> </a:t>
            </a:r>
            <a:r>
              <a:rPr lang="en-US" dirty="0" err="1"/>
              <a:t>globale</a:t>
            </a:r>
            <a:r>
              <a:rPr lang="en-US" dirty="0"/>
              <a:t> de </a:t>
            </a:r>
            <a:r>
              <a:rPr lang="en-US" dirty="0" err="1"/>
              <a:t>reducere</a:t>
            </a:r>
            <a:r>
              <a:rPr lang="en-US" dirty="0"/>
              <a:t> a </a:t>
            </a:r>
            <a:r>
              <a:rPr lang="en-US" dirty="0" err="1"/>
              <a:t>emisiilor</a:t>
            </a:r>
            <a:r>
              <a:rPr lang="en-US" dirty="0"/>
              <a:t> de carbon, de </a:t>
            </a:r>
            <a:r>
              <a:rPr lang="en-US" dirty="0" err="1"/>
              <a:t>promovare</a:t>
            </a:r>
            <a:r>
              <a:rPr lang="en-US" dirty="0"/>
              <a:t> a </a:t>
            </a:r>
            <a:r>
              <a:rPr lang="en-US" dirty="0" err="1"/>
              <a:t>unor</a:t>
            </a:r>
            <a:r>
              <a:rPr lang="en-US" dirty="0"/>
              <a:t> </a:t>
            </a:r>
            <a:r>
              <a:rPr lang="en-US" dirty="0" err="1"/>
              <a:t>politici</a:t>
            </a:r>
            <a:r>
              <a:rPr lang="en-US" dirty="0"/>
              <a:t> </a:t>
            </a:r>
            <a:r>
              <a:rPr lang="en-US" dirty="0" err="1"/>
              <a:t>ecologice</a:t>
            </a:r>
            <a:r>
              <a:rPr lang="en-US" dirty="0"/>
              <a:t> </a:t>
            </a:r>
            <a:r>
              <a:rPr lang="en-US" dirty="0" err="1"/>
              <a:t>și</a:t>
            </a:r>
            <a:r>
              <a:rPr lang="en-US" dirty="0"/>
              <a:t> de </a:t>
            </a:r>
            <a:r>
              <a:rPr lang="en-US" dirty="0" err="1"/>
              <a:t>sensibilizare</a:t>
            </a:r>
            <a:r>
              <a:rPr lang="en-US" dirty="0"/>
              <a:t> cu </a:t>
            </a:r>
            <a:r>
              <a:rPr lang="en-US" dirty="0" err="1"/>
              <a:t>privire</a:t>
            </a:r>
            <a:r>
              <a:rPr lang="en-US" dirty="0"/>
              <a:t> la </a:t>
            </a:r>
            <a:r>
              <a:rPr lang="en-US" dirty="0" err="1"/>
              <a:t>urgența</a:t>
            </a:r>
            <a:r>
              <a:rPr lang="en-US" dirty="0"/>
              <a:t> </a:t>
            </a:r>
            <a:r>
              <a:rPr lang="en-US" dirty="0" err="1"/>
              <a:t>situației</a:t>
            </a:r>
            <a:r>
              <a:rPr lang="en-US" dirty="0"/>
              <a:t>. </a:t>
            </a:r>
            <a:r>
              <a:rPr lang="en-US" dirty="0" err="1"/>
              <a:t>Aceste</a:t>
            </a:r>
            <a:r>
              <a:rPr lang="en-US" dirty="0"/>
              <a:t> </a:t>
            </a:r>
            <a:r>
              <a:rPr lang="en-US" dirty="0" err="1"/>
              <a:t>grupuri</a:t>
            </a:r>
            <a:r>
              <a:rPr lang="en-US" dirty="0"/>
              <a:t> </a:t>
            </a:r>
            <a:r>
              <a:rPr lang="en-US" dirty="0" err="1"/>
              <a:t>folosesc</a:t>
            </a:r>
            <a:r>
              <a:rPr lang="en-US" dirty="0"/>
              <a:t> </a:t>
            </a:r>
            <a:r>
              <a:rPr lang="en-US" dirty="0" err="1"/>
              <a:t>strategii</a:t>
            </a:r>
            <a:r>
              <a:rPr lang="en-US" dirty="0"/>
              <a:t> diverse, de la </a:t>
            </a:r>
            <a:r>
              <a:rPr lang="en-US" dirty="0" err="1"/>
              <a:t>activismul</a:t>
            </a:r>
            <a:r>
              <a:rPr lang="en-US" dirty="0"/>
              <a:t> la </a:t>
            </a:r>
            <a:r>
              <a:rPr lang="en-US" dirty="0" err="1"/>
              <a:t>nivel</a:t>
            </a:r>
            <a:r>
              <a:rPr lang="en-US" dirty="0"/>
              <a:t> local </a:t>
            </a:r>
            <a:r>
              <a:rPr lang="en-US" dirty="0" err="1"/>
              <a:t>și</a:t>
            </a:r>
            <a:r>
              <a:rPr lang="en-US" dirty="0"/>
              <a:t> </a:t>
            </a:r>
            <a:r>
              <a:rPr lang="en-US" dirty="0" err="1"/>
              <a:t>promovarea</a:t>
            </a:r>
            <a:r>
              <a:rPr lang="en-US" dirty="0"/>
              <a:t> </a:t>
            </a:r>
            <a:r>
              <a:rPr lang="en-US" dirty="0" err="1"/>
              <a:t>politicilor</a:t>
            </a:r>
            <a:r>
              <a:rPr lang="en-US" dirty="0"/>
              <a:t> </a:t>
            </a:r>
            <a:r>
              <a:rPr lang="en-US" dirty="0" err="1"/>
              <a:t>până</a:t>
            </a:r>
            <a:r>
              <a:rPr lang="en-US" dirty="0"/>
              <a:t> la </a:t>
            </a:r>
            <a:r>
              <a:rPr lang="en-US" dirty="0" err="1"/>
              <a:t>cercetarea</a:t>
            </a:r>
            <a:r>
              <a:rPr lang="en-US" dirty="0"/>
              <a:t> </a:t>
            </a:r>
            <a:r>
              <a:rPr lang="en-US" dirty="0" err="1"/>
              <a:t>științifică</a:t>
            </a:r>
            <a:r>
              <a:rPr lang="en-US" dirty="0"/>
              <a:t> </a:t>
            </a:r>
            <a:r>
              <a:rPr lang="en-US" dirty="0" err="1"/>
              <a:t>și</a:t>
            </a:r>
            <a:r>
              <a:rPr lang="en-US" dirty="0"/>
              <a:t> </a:t>
            </a:r>
            <a:r>
              <a:rPr lang="en-US" dirty="0" err="1"/>
              <a:t>campaniile</a:t>
            </a:r>
            <a:r>
              <a:rPr lang="en-US" dirty="0"/>
              <a:t> de </a:t>
            </a:r>
            <a:r>
              <a:rPr lang="en-US" dirty="0" err="1"/>
              <a:t>educare</a:t>
            </a:r>
            <a:r>
              <a:rPr lang="en-US" dirty="0"/>
              <a:t> a </a:t>
            </a:r>
            <a:r>
              <a:rPr lang="en-US" dirty="0" err="1"/>
              <a:t>publicului</a:t>
            </a:r>
            <a:r>
              <a:rPr lang="en-US" dirty="0"/>
              <a:t>.</a:t>
            </a:r>
            <a:endParaRPr lang="ro-RO" dirty="0"/>
          </a:p>
          <a:p>
            <a:pPr algn="just"/>
            <a:endParaRPr lang="en-US" dirty="0"/>
          </a:p>
        </p:txBody>
      </p:sp>
    </p:spTree>
    <p:extLst>
      <p:ext uri="{BB962C8B-B14F-4D97-AF65-F5344CB8AC3E}">
        <p14:creationId xmlns:p14="http://schemas.microsoft.com/office/powerpoint/2010/main" val="2234071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97280" y="377980"/>
            <a:ext cx="10058400" cy="610925"/>
          </a:xfrm>
        </p:spPr>
        <p:txBody>
          <a:bodyPr/>
          <a:lstStyle/>
          <a:p>
            <a:r>
              <a:rPr lang="fr-FR" dirty="0"/>
              <a:t>De ce este important </a:t>
            </a:r>
            <a:r>
              <a:rPr lang="fr-FR" dirty="0" err="1"/>
              <a:t>acest</a:t>
            </a:r>
            <a:r>
              <a:rPr lang="fr-FR" dirty="0"/>
              <a:t> </a:t>
            </a:r>
            <a:r>
              <a:rPr lang="fr-FR" dirty="0" err="1"/>
              <a:t>modul</a:t>
            </a:r>
            <a:r>
              <a:rPr lang="fr-FR" dirty="0"/>
              <a:t> </a:t>
            </a:r>
            <a:r>
              <a:rPr lang="fr-FR" dirty="0" err="1"/>
              <a:t>pentru</a:t>
            </a:r>
            <a:r>
              <a:rPr lang="fr-FR" dirty="0"/>
              <a:t> </a:t>
            </a:r>
            <a:r>
              <a:rPr lang="fr-FR" dirty="0" err="1"/>
              <a:t>tineri</a:t>
            </a:r>
            <a:endParaRPr lang="tr-TR" dirty="0"/>
          </a:p>
        </p:txBody>
      </p:sp>
      <p:sp>
        <p:nvSpPr>
          <p:cNvPr id="3" name="Metin Yer Tutucusu 2"/>
          <p:cNvSpPr>
            <a:spLocks noGrp="1"/>
          </p:cNvSpPr>
          <p:nvPr>
            <p:ph type="body" idx="1"/>
          </p:nvPr>
        </p:nvSpPr>
        <p:spPr>
          <a:xfrm>
            <a:off x="699713" y="1417320"/>
            <a:ext cx="4937760" cy="4023360"/>
          </a:xfrm>
        </p:spPr>
        <p:txBody>
          <a:bodyPr>
            <a:normAutofit/>
          </a:bodyPr>
          <a:lstStyle/>
          <a:p>
            <a:r>
              <a:rPr lang="en-US" b="1" dirty="0"/>
              <a:t>De </a:t>
            </a:r>
            <a:r>
              <a:rPr lang="en-US" b="1" dirty="0" err="1"/>
              <a:t>ce</a:t>
            </a:r>
            <a:r>
              <a:rPr lang="en-US" b="1" dirty="0"/>
              <a:t> </a:t>
            </a:r>
            <a:r>
              <a:rPr lang="en-US" b="1" dirty="0" err="1"/>
              <a:t>este</a:t>
            </a:r>
            <a:r>
              <a:rPr lang="en-US" b="1" dirty="0"/>
              <a:t> </a:t>
            </a:r>
            <a:r>
              <a:rPr lang="en-US" b="1" dirty="0" err="1"/>
              <a:t>importantă</a:t>
            </a:r>
            <a:r>
              <a:rPr lang="en-US" b="1" dirty="0"/>
              <a:t> </a:t>
            </a:r>
            <a:r>
              <a:rPr lang="en-US" b="1" dirty="0" err="1"/>
              <a:t>educația</a:t>
            </a:r>
            <a:r>
              <a:rPr lang="en-US" b="1" dirty="0"/>
              <a:t> </a:t>
            </a:r>
            <a:r>
              <a:rPr lang="en-US" b="1" dirty="0" err="1"/>
              <a:t>ecologică</a:t>
            </a:r>
            <a:r>
              <a:rPr lang="en-US" b="1" dirty="0"/>
              <a:t>?</a:t>
            </a:r>
            <a:endParaRPr lang="ro-RO" b="1" dirty="0"/>
          </a:p>
          <a:p>
            <a:endParaRPr lang="ro-RO" b="1" dirty="0"/>
          </a:p>
          <a:p>
            <a:pPr>
              <a:buFont typeface="Wingdings" panose="05000000000000000000" pitchFamily="2" charset="2"/>
              <a:buChar char="v"/>
            </a:pPr>
            <a:r>
              <a:rPr lang="en-US" dirty="0" err="1"/>
              <a:t>Formează</a:t>
            </a:r>
            <a:r>
              <a:rPr lang="en-US" dirty="0"/>
              <a:t> </a:t>
            </a:r>
            <a:r>
              <a:rPr lang="en-US" dirty="0" err="1"/>
              <a:t>cetățeni</a:t>
            </a:r>
            <a:r>
              <a:rPr lang="en-US" dirty="0"/>
              <a:t> </a:t>
            </a:r>
            <a:r>
              <a:rPr lang="en-US" dirty="0" err="1"/>
              <a:t>responsabili</a:t>
            </a:r>
            <a:r>
              <a:rPr lang="en-US" dirty="0"/>
              <a:t> care pot </a:t>
            </a:r>
            <a:r>
              <a:rPr lang="en-US" dirty="0" err="1"/>
              <a:t>lua</a:t>
            </a:r>
            <a:r>
              <a:rPr lang="en-US" dirty="0"/>
              <a:t> </a:t>
            </a:r>
            <a:r>
              <a:rPr lang="en-US" dirty="0" err="1"/>
              <a:t>decizii</a:t>
            </a:r>
            <a:r>
              <a:rPr lang="en-US" dirty="0"/>
              <a:t> </a:t>
            </a:r>
            <a:r>
              <a:rPr lang="en-US" dirty="0" err="1"/>
              <a:t>în</a:t>
            </a:r>
            <a:r>
              <a:rPr lang="en-US" dirty="0"/>
              <a:t> </a:t>
            </a:r>
            <a:r>
              <a:rPr lang="en-US" dirty="0" err="1"/>
              <a:t>cunoștință</a:t>
            </a:r>
            <a:r>
              <a:rPr lang="en-US" dirty="0"/>
              <a:t> de </a:t>
            </a:r>
            <a:r>
              <a:rPr lang="en-US" dirty="0" err="1"/>
              <a:t>cauză</a:t>
            </a:r>
            <a:r>
              <a:rPr lang="en-US" dirty="0"/>
              <a:t>.</a:t>
            </a:r>
            <a:endParaRPr lang="ro-RO" dirty="0"/>
          </a:p>
          <a:p>
            <a:pPr>
              <a:buFont typeface="Wingdings" panose="05000000000000000000" pitchFamily="2" charset="2"/>
              <a:buChar char="v"/>
            </a:pPr>
            <a:r>
              <a:rPr lang="en-US" dirty="0" err="1"/>
              <a:t>Oferă</a:t>
            </a:r>
            <a:r>
              <a:rPr lang="en-US" dirty="0"/>
              <a:t> </a:t>
            </a:r>
            <a:r>
              <a:rPr lang="en-US" dirty="0" err="1"/>
              <a:t>cunoștințe</a:t>
            </a:r>
            <a:r>
              <a:rPr lang="en-US" dirty="0"/>
              <a:t> </a:t>
            </a:r>
            <a:r>
              <a:rPr lang="en-US" dirty="0" err="1"/>
              <a:t>și</a:t>
            </a:r>
            <a:r>
              <a:rPr lang="en-US" dirty="0"/>
              <a:t> </a:t>
            </a:r>
            <a:r>
              <a:rPr lang="en-US" dirty="0" err="1"/>
              <a:t>competențe</a:t>
            </a:r>
            <a:r>
              <a:rPr lang="en-US" dirty="0"/>
              <a:t> </a:t>
            </a:r>
            <a:r>
              <a:rPr lang="en-US" dirty="0" err="1"/>
              <a:t>pentru</a:t>
            </a:r>
            <a:r>
              <a:rPr lang="en-US" dirty="0"/>
              <a:t> a face </a:t>
            </a:r>
            <a:r>
              <a:rPr lang="en-US" dirty="0" err="1"/>
              <a:t>față</a:t>
            </a:r>
            <a:r>
              <a:rPr lang="en-US" dirty="0"/>
              <a:t> </a:t>
            </a:r>
            <a:r>
              <a:rPr lang="en-US" dirty="0" err="1"/>
              <a:t>provocărilor</a:t>
            </a:r>
            <a:r>
              <a:rPr lang="en-US" dirty="0"/>
              <a:t> de </a:t>
            </a:r>
            <a:r>
              <a:rPr lang="en-US" dirty="0" err="1"/>
              <a:t>mediu</a:t>
            </a:r>
            <a:r>
              <a:rPr lang="en-US" dirty="0"/>
              <a:t>.</a:t>
            </a:r>
            <a:endParaRPr lang="ro-RO" dirty="0"/>
          </a:p>
          <a:p>
            <a:pPr>
              <a:buFont typeface="Wingdings" panose="05000000000000000000" pitchFamily="2" charset="2"/>
              <a:buChar char="v"/>
            </a:pPr>
            <a:r>
              <a:rPr lang="en-US" dirty="0" err="1"/>
              <a:t>Promovează</a:t>
            </a:r>
            <a:r>
              <a:rPr lang="en-US" dirty="0"/>
              <a:t> un sentiment de </a:t>
            </a:r>
            <a:r>
              <a:rPr lang="en-US" dirty="0" err="1"/>
              <a:t>inițiativă</a:t>
            </a:r>
            <a:r>
              <a:rPr lang="en-US" dirty="0"/>
              <a:t> </a:t>
            </a:r>
            <a:r>
              <a:rPr lang="en-US" dirty="0" err="1"/>
              <a:t>pentru</a:t>
            </a:r>
            <a:r>
              <a:rPr lang="en-US" dirty="0"/>
              <a:t> a </a:t>
            </a:r>
            <a:r>
              <a:rPr lang="en-US" dirty="0" err="1"/>
              <a:t>participa</a:t>
            </a:r>
            <a:r>
              <a:rPr lang="en-US" dirty="0"/>
              <a:t> la </a:t>
            </a:r>
            <a:r>
              <a:rPr lang="en-US" dirty="0" err="1"/>
              <a:t>schimbări</a:t>
            </a:r>
            <a:r>
              <a:rPr lang="en-US" dirty="0"/>
              <a:t> </a:t>
            </a:r>
            <a:r>
              <a:rPr lang="en-US" dirty="0" err="1"/>
              <a:t>pozitive</a:t>
            </a:r>
            <a:r>
              <a:rPr lang="en-US" dirty="0"/>
              <a:t>.</a:t>
            </a:r>
            <a:endParaRPr lang="tr-TR" dirty="0"/>
          </a:p>
          <a:p>
            <a:pPr>
              <a:buFont typeface="Wingdings" panose="05000000000000000000" pitchFamily="2" charset="2"/>
              <a:buChar char="v"/>
            </a:pPr>
            <a:endParaRPr lang="ro-RO" b="1" dirty="0"/>
          </a:p>
        </p:txBody>
      </p:sp>
      <p:sp>
        <p:nvSpPr>
          <p:cNvPr id="4" name="Metin Yer Tutucusu 3"/>
          <p:cNvSpPr>
            <a:spLocks noGrp="1"/>
          </p:cNvSpPr>
          <p:nvPr>
            <p:ph type="body" idx="2"/>
          </p:nvPr>
        </p:nvSpPr>
        <p:spPr>
          <a:xfrm>
            <a:off x="5992633" y="1069781"/>
            <a:ext cx="5364480" cy="5092480"/>
          </a:xfrm>
        </p:spPr>
        <p:txBody>
          <a:bodyPr>
            <a:normAutofit fontScale="85000" lnSpcReduction="20000"/>
          </a:bodyPr>
          <a:lstStyle/>
          <a:p>
            <a:pPr algn="ctr"/>
            <a:r>
              <a:rPr lang="en-US" b="1" dirty="0"/>
              <a:t>Ce </a:t>
            </a:r>
            <a:r>
              <a:rPr lang="en-US" b="1" dirty="0" err="1"/>
              <a:t>veți</a:t>
            </a:r>
            <a:r>
              <a:rPr lang="en-US" b="1" dirty="0"/>
              <a:t> </a:t>
            </a:r>
            <a:r>
              <a:rPr lang="en-US" b="1" dirty="0" err="1"/>
              <a:t>învăța</a:t>
            </a:r>
            <a:r>
              <a:rPr lang="en-US" b="1" dirty="0"/>
              <a:t> </a:t>
            </a:r>
            <a:r>
              <a:rPr lang="en-US" b="1" dirty="0" err="1"/>
              <a:t>în</a:t>
            </a:r>
            <a:r>
              <a:rPr lang="en-US" b="1" dirty="0"/>
              <a:t> </a:t>
            </a:r>
            <a:r>
              <a:rPr lang="en-US" b="1" dirty="0" err="1"/>
              <a:t>acest</a:t>
            </a:r>
            <a:r>
              <a:rPr lang="en-US" b="1" dirty="0"/>
              <a:t> </a:t>
            </a:r>
            <a:r>
              <a:rPr lang="en-US" b="1" dirty="0" err="1"/>
              <a:t>modul</a:t>
            </a:r>
            <a:r>
              <a:rPr lang="en-US" b="1" dirty="0"/>
              <a:t>?</a:t>
            </a:r>
            <a:endParaRPr lang="ro-RO" b="1" dirty="0"/>
          </a:p>
          <a:p>
            <a:pPr marL="114300" indent="0">
              <a:buNone/>
            </a:pPr>
            <a:r>
              <a:rPr lang="en-US" b="1" dirty="0" err="1"/>
              <a:t>Partea</a:t>
            </a:r>
            <a:r>
              <a:rPr lang="en-US" b="1" dirty="0"/>
              <a:t> 1: </a:t>
            </a:r>
            <a:r>
              <a:rPr lang="en-US" b="1" dirty="0" err="1"/>
              <a:t>Bazele</a:t>
            </a:r>
            <a:r>
              <a:rPr lang="en-US" b="1" dirty="0"/>
              <a:t> </a:t>
            </a:r>
            <a:r>
              <a:rPr lang="en-US" b="1" dirty="0" err="1"/>
              <a:t>politicii</a:t>
            </a:r>
            <a:r>
              <a:rPr lang="en-US" b="1" dirty="0"/>
              <a:t> de </a:t>
            </a:r>
            <a:r>
              <a:rPr lang="en-US" b="1" dirty="0" err="1"/>
              <a:t>mediu</a:t>
            </a:r>
            <a:r>
              <a:rPr lang="en-US" b="1" dirty="0"/>
              <a:t> </a:t>
            </a:r>
            <a:endParaRPr lang="ro-RO" b="1" dirty="0"/>
          </a:p>
          <a:p>
            <a:pPr>
              <a:buFont typeface="Arial" panose="020B0604020202020204" pitchFamily="34" charset="0"/>
              <a:buChar char="•"/>
            </a:pPr>
            <a:r>
              <a:rPr lang="en-US" dirty="0" err="1"/>
              <a:t>Înțelegeți</a:t>
            </a:r>
            <a:r>
              <a:rPr lang="en-US" dirty="0"/>
              <a:t> </a:t>
            </a:r>
            <a:r>
              <a:rPr lang="en-US" dirty="0" err="1"/>
              <a:t>concepte</a:t>
            </a:r>
            <a:r>
              <a:rPr lang="en-US" dirty="0"/>
              <a:t> </a:t>
            </a:r>
            <a:r>
              <a:rPr lang="en-US" dirty="0" err="1"/>
              <a:t>cheie</a:t>
            </a:r>
            <a:r>
              <a:rPr lang="en-US" dirty="0"/>
              <a:t> precum </a:t>
            </a:r>
            <a:r>
              <a:rPr lang="en-US" dirty="0" err="1"/>
              <a:t>durabilitatea</a:t>
            </a:r>
            <a:r>
              <a:rPr lang="en-US" dirty="0"/>
              <a:t> </a:t>
            </a:r>
            <a:r>
              <a:rPr lang="en-US" dirty="0" err="1"/>
              <a:t>și</a:t>
            </a:r>
            <a:r>
              <a:rPr lang="en-US" dirty="0"/>
              <a:t> </a:t>
            </a:r>
            <a:r>
              <a:rPr lang="en-US" dirty="0" err="1"/>
              <a:t>cadrele</a:t>
            </a:r>
            <a:r>
              <a:rPr lang="en-US" dirty="0"/>
              <a:t> </a:t>
            </a:r>
            <a:r>
              <a:rPr lang="en-US" dirty="0" err="1"/>
              <a:t>juridice</a:t>
            </a:r>
            <a:r>
              <a:rPr lang="en-US" dirty="0"/>
              <a:t>.</a:t>
            </a:r>
            <a:endParaRPr lang="ro-RO" dirty="0"/>
          </a:p>
          <a:p>
            <a:pPr>
              <a:buFont typeface="Arial" panose="020B0604020202020204" pitchFamily="34" charset="0"/>
              <a:buChar char="•"/>
            </a:pPr>
            <a:r>
              <a:rPr lang="en-US" dirty="0" err="1"/>
              <a:t>Explorați</a:t>
            </a:r>
            <a:r>
              <a:rPr lang="en-US" dirty="0"/>
              <a:t> </a:t>
            </a:r>
            <a:r>
              <a:rPr lang="en-US" dirty="0" err="1"/>
              <a:t>istoria</a:t>
            </a:r>
            <a:r>
              <a:rPr lang="en-US" dirty="0"/>
              <a:t> </a:t>
            </a:r>
            <a:r>
              <a:rPr lang="en-US" dirty="0" err="1"/>
              <a:t>și</a:t>
            </a:r>
            <a:r>
              <a:rPr lang="en-US" dirty="0"/>
              <a:t> </a:t>
            </a:r>
            <a:r>
              <a:rPr lang="en-US" dirty="0" err="1"/>
              <a:t>evoluția</a:t>
            </a:r>
            <a:r>
              <a:rPr lang="en-US" dirty="0"/>
              <a:t> </a:t>
            </a:r>
            <a:r>
              <a:rPr lang="en-US" dirty="0" err="1"/>
              <a:t>politicii</a:t>
            </a:r>
            <a:r>
              <a:rPr lang="en-US" dirty="0"/>
              <a:t> de </a:t>
            </a:r>
            <a:r>
              <a:rPr lang="en-US" dirty="0" err="1"/>
              <a:t>mediu</a:t>
            </a:r>
            <a:r>
              <a:rPr lang="en-US" dirty="0"/>
              <a:t>.</a:t>
            </a:r>
            <a:endParaRPr lang="ro-RO" dirty="0"/>
          </a:p>
          <a:p>
            <a:pPr>
              <a:buFont typeface="Arial" panose="020B0604020202020204" pitchFamily="34" charset="0"/>
              <a:buChar char="•"/>
            </a:pPr>
            <a:r>
              <a:rPr lang="en-US" dirty="0" err="1"/>
              <a:t>Identificați</a:t>
            </a:r>
            <a:r>
              <a:rPr lang="en-US" dirty="0"/>
              <a:t> </a:t>
            </a:r>
            <a:r>
              <a:rPr lang="en-US" dirty="0" err="1"/>
              <a:t>principalii</a:t>
            </a:r>
            <a:r>
              <a:rPr lang="en-US" dirty="0"/>
              <a:t> </a:t>
            </a:r>
            <a:r>
              <a:rPr lang="en-US" dirty="0" err="1"/>
              <a:t>actori</a:t>
            </a:r>
            <a:r>
              <a:rPr lang="en-US" dirty="0"/>
              <a:t> </a:t>
            </a:r>
            <a:r>
              <a:rPr lang="en-US" dirty="0" err="1"/>
              <a:t>implicați</a:t>
            </a:r>
            <a:r>
              <a:rPr lang="en-US" dirty="0"/>
              <a:t> </a:t>
            </a:r>
            <a:r>
              <a:rPr lang="en-US" dirty="0" err="1"/>
              <a:t>în</a:t>
            </a:r>
            <a:r>
              <a:rPr lang="en-US" dirty="0"/>
              <a:t> </a:t>
            </a:r>
            <a:r>
              <a:rPr lang="en-US" dirty="0" err="1"/>
              <a:t>procesul</a:t>
            </a:r>
            <a:r>
              <a:rPr lang="en-US" dirty="0"/>
              <a:t> </a:t>
            </a:r>
            <a:r>
              <a:rPr lang="en-US" dirty="0" err="1"/>
              <a:t>decizional</a:t>
            </a:r>
            <a:r>
              <a:rPr lang="en-US" dirty="0"/>
              <a:t> </a:t>
            </a:r>
            <a:r>
              <a:rPr lang="en-US" dirty="0" err="1"/>
              <a:t>în</a:t>
            </a:r>
            <a:r>
              <a:rPr lang="en-US" dirty="0"/>
              <a:t> </a:t>
            </a:r>
            <a:r>
              <a:rPr lang="en-US" dirty="0" err="1"/>
              <a:t>domeniul</a:t>
            </a:r>
            <a:r>
              <a:rPr lang="en-US" dirty="0"/>
              <a:t> </a:t>
            </a:r>
            <a:r>
              <a:rPr lang="en-US" dirty="0" err="1"/>
              <a:t>mediului</a:t>
            </a:r>
            <a:r>
              <a:rPr lang="en-US" dirty="0"/>
              <a:t>.</a:t>
            </a:r>
            <a:endParaRPr lang="ro-RO" dirty="0"/>
          </a:p>
          <a:p>
            <a:pPr marL="114300" indent="0">
              <a:buNone/>
            </a:pPr>
            <a:r>
              <a:rPr lang="en-US" b="1" dirty="0" err="1"/>
              <a:t>Partea</a:t>
            </a:r>
            <a:r>
              <a:rPr lang="en-US" b="1" dirty="0"/>
              <a:t> 2: </a:t>
            </a:r>
            <a:r>
              <a:rPr lang="en-US" b="1" dirty="0" err="1"/>
              <a:t>Provocări</a:t>
            </a:r>
            <a:r>
              <a:rPr lang="en-US" b="1" dirty="0"/>
              <a:t> de </a:t>
            </a:r>
            <a:r>
              <a:rPr lang="en-US" b="1" dirty="0" err="1"/>
              <a:t>mediu</a:t>
            </a:r>
            <a:r>
              <a:rPr lang="en-US" b="1" dirty="0"/>
              <a:t> </a:t>
            </a:r>
            <a:r>
              <a:rPr lang="en-US" b="1" dirty="0" err="1"/>
              <a:t>în</a:t>
            </a:r>
            <a:r>
              <a:rPr lang="en-US" b="1" dirty="0"/>
              <a:t> </a:t>
            </a:r>
            <a:r>
              <a:rPr lang="en-US" b="1" dirty="0" err="1"/>
              <a:t>centrul</a:t>
            </a:r>
            <a:r>
              <a:rPr lang="en-US" b="1" dirty="0"/>
              <a:t> </a:t>
            </a:r>
            <a:r>
              <a:rPr lang="en-US" b="1" dirty="0" err="1"/>
              <a:t>atenției</a:t>
            </a:r>
            <a:endParaRPr lang="ro-RO" b="1" dirty="0"/>
          </a:p>
          <a:p>
            <a:pPr>
              <a:buFont typeface="Arial" panose="020B0604020202020204" pitchFamily="34" charset="0"/>
              <a:buChar char="•"/>
            </a:pPr>
            <a:r>
              <a:rPr lang="en-US" dirty="0"/>
              <a:t> </a:t>
            </a:r>
            <a:r>
              <a:rPr lang="en-US" dirty="0" err="1"/>
              <a:t>Dobândiți</a:t>
            </a:r>
            <a:r>
              <a:rPr lang="en-US" dirty="0"/>
              <a:t> </a:t>
            </a:r>
            <a:r>
              <a:rPr lang="en-US" dirty="0" err="1"/>
              <a:t>cunoștințe</a:t>
            </a:r>
            <a:r>
              <a:rPr lang="en-US" dirty="0"/>
              <a:t> </a:t>
            </a:r>
            <a:r>
              <a:rPr lang="en-US" dirty="0" err="1"/>
              <a:t>despre</a:t>
            </a:r>
            <a:r>
              <a:rPr lang="en-US" dirty="0"/>
              <a:t> </a:t>
            </a:r>
            <a:r>
              <a:rPr lang="en-US" dirty="0" err="1"/>
              <a:t>poluarea</a:t>
            </a:r>
            <a:r>
              <a:rPr lang="en-US" dirty="0"/>
              <a:t> </a:t>
            </a:r>
            <a:r>
              <a:rPr lang="en-US" dirty="0" err="1"/>
              <a:t>aerului</a:t>
            </a:r>
            <a:r>
              <a:rPr lang="en-US" dirty="0"/>
              <a:t> </a:t>
            </a:r>
            <a:r>
              <a:rPr lang="en-US" dirty="0" err="1"/>
              <a:t>și</a:t>
            </a:r>
            <a:r>
              <a:rPr lang="en-US" dirty="0"/>
              <a:t> a </a:t>
            </a:r>
            <a:r>
              <a:rPr lang="en-US" dirty="0" err="1"/>
              <a:t>apei</a:t>
            </a:r>
            <a:r>
              <a:rPr lang="en-US" dirty="0"/>
              <a:t>, </a:t>
            </a:r>
            <a:r>
              <a:rPr lang="en-US" dirty="0" err="1"/>
              <a:t>cauzele</a:t>
            </a:r>
            <a:r>
              <a:rPr lang="en-US" dirty="0"/>
              <a:t> </a:t>
            </a:r>
            <a:r>
              <a:rPr lang="en-US" dirty="0" err="1"/>
              <a:t>și</a:t>
            </a:r>
            <a:r>
              <a:rPr lang="en-US" dirty="0"/>
              <a:t> </a:t>
            </a:r>
            <a:r>
              <a:rPr lang="en-US" dirty="0" err="1"/>
              <a:t>soluțiile</a:t>
            </a:r>
            <a:r>
              <a:rPr lang="en-US" dirty="0"/>
              <a:t> </a:t>
            </a:r>
            <a:r>
              <a:rPr lang="en-US" dirty="0" err="1"/>
              <a:t>acestora</a:t>
            </a:r>
            <a:r>
              <a:rPr lang="en-US" dirty="0"/>
              <a:t>.</a:t>
            </a:r>
            <a:endParaRPr lang="ro-RO" dirty="0"/>
          </a:p>
          <a:p>
            <a:pPr>
              <a:buFont typeface="Arial" panose="020B0604020202020204" pitchFamily="34" charset="0"/>
              <a:buChar char="•"/>
            </a:pPr>
            <a:r>
              <a:rPr lang="en-US" dirty="0" err="1"/>
              <a:t>Aflați</a:t>
            </a:r>
            <a:r>
              <a:rPr lang="en-US" dirty="0"/>
              <a:t> </a:t>
            </a:r>
            <a:r>
              <a:rPr lang="en-US" dirty="0" err="1"/>
              <a:t>despre</a:t>
            </a:r>
            <a:r>
              <a:rPr lang="en-US" dirty="0"/>
              <a:t> </a:t>
            </a:r>
            <a:r>
              <a:rPr lang="en-US" dirty="0" err="1"/>
              <a:t>gestionarea</a:t>
            </a:r>
            <a:r>
              <a:rPr lang="en-US" dirty="0"/>
              <a:t> </a:t>
            </a:r>
            <a:r>
              <a:rPr lang="en-US" dirty="0" err="1"/>
              <a:t>deșeurilor</a:t>
            </a:r>
            <a:r>
              <a:rPr lang="en-US" dirty="0"/>
              <a:t> </a:t>
            </a:r>
            <a:r>
              <a:rPr lang="en-US" dirty="0" err="1"/>
              <a:t>și</a:t>
            </a:r>
            <a:r>
              <a:rPr lang="en-US" dirty="0"/>
              <a:t> </a:t>
            </a:r>
            <a:r>
              <a:rPr lang="en-US" dirty="0" err="1"/>
              <a:t>despre</a:t>
            </a:r>
            <a:r>
              <a:rPr lang="en-US" dirty="0"/>
              <a:t> </a:t>
            </a:r>
            <a:r>
              <a:rPr lang="en-US" dirty="0" err="1"/>
              <a:t>importanța</a:t>
            </a:r>
            <a:r>
              <a:rPr lang="en-US" dirty="0"/>
              <a:t> </a:t>
            </a:r>
            <a:r>
              <a:rPr lang="en-US" dirty="0" err="1"/>
              <a:t>unei</a:t>
            </a:r>
            <a:r>
              <a:rPr lang="en-US" dirty="0"/>
              <a:t> </a:t>
            </a:r>
            <a:r>
              <a:rPr lang="en-US" dirty="0" err="1"/>
              <a:t>economii</a:t>
            </a:r>
            <a:r>
              <a:rPr lang="en-US" dirty="0"/>
              <a:t> </a:t>
            </a:r>
            <a:r>
              <a:rPr lang="en-US" dirty="0" err="1"/>
              <a:t>circulare</a:t>
            </a:r>
            <a:r>
              <a:rPr lang="en-US" dirty="0"/>
              <a:t>.</a:t>
            </a:r>
            <a:endParaRPr lang="ro-RO" dirty="0"/>
          </a:p>
          <a:p>
            <a:pPr marL="114300" indent="0">
              <a:buNone/>
            </a:pPr>
            <a:r>
              <a:rPr lang="en-US" b="1" dirty="0" err="1"/>
              <a:t>Partea</a:t>
            </a:r>
            <a:r>
              <a:rPr lang="en-US" b="1" dirty="0"/>
              <a:t> 3: </a:t>
            </a:r>
            <a:r>
              <a:rPr lang="en-US" b="1" dirty="0" err="1"/>
              <a:t>Inspirație</a:t>
            </a:r>
            <a:r>
              <a:rPr lang="en-US" b="1" dirty="0"/>
              <a:t> </a:t>
            </a:r>
            <a:r>
              <a:rPr lang="en-US" b="1" dirty="0" err="1"/>
              <a:t>prin</a:t>
            </a:r>
            <a:r>
              <a:rPr lang="en-US" b="1" dirty="0"/>
              <a:t> </a:t>
            </a:r>
            <a:r>
              <a:rPr lang="en-US" b="1" dirty="0" err="1"/>
              <a:t>cele</a:t>
            </a:r>
            <a:r>
              <a:rPr lang="en-US" b="1" dirty="0"/>
              <a:t> </a:t>
            </a:r>
            <a:r>
              <a:rPr lang="en-US" b="1" dirty="0" err="1"/>
              <a:t>mai</a:t>
            </a:r>
            <a:r>
              <a:rPr lang="en-US" b="1" dirty="0"/>
              <a:t> </a:t>
            </a:r>
            <a:r>
              <a:rPr lang="en-US" b="1" dirty="0" err="1"/>
              <a:t>bune</a:t>
            </a:r>
            <a:r>
              <a:rPr lang="en-US" b="1" dirty="0"/>
              <a:t> practice</a:t>
            </a:r>
            <a:endParaRPr lang="ro-RO" b="1" dirty="0"/>
          </a:p>
          <a:p>
            <a:pPr>
              <a:buFont typeface="Arial" panose="020B0604020202020204" pitchFamily="34" charset="0"/>
              <a:buChar char="•"/>
            </a:pPr>
            <a:r>
              <a:rPr lang="en-US" dirty="0" err="1"/>
              <a:t>Descoperiți</a:t>
            </a:r>
            <a:r>
              <a:rPr lang="en-US" dirty="0"/>
              <a:t> </a:t>
            </a:r>
            <a:r>
              <a:rPr lang="en-US" dirty="0" err="1"/>
              <a:t>inițiativele</a:t>
            </a:r>
            <a:r>
              <a:rPr lang="en-US" dirty="0"/>
              <a:t> de </a:t>
            </a:r>
            <a:r>
              <a:rPr lang="en-US" dirty="0" err="1"/>
              <a:t>succes</a:t>
            </a:r>
            <a:r>
              <a:rPr lang="en-US" dirty="0"/>
              <a:t> </a:t>
            </a:r>
            <a:r>
              <a:rPr lang="en-US" dirty="0" err="1"/>
              <a:t>în</a:t>
            </a:r>
            <a:r>
              <a:rPr lang="en-US" dirty="0"/>
              <a:t> </a:t>
            </a:r>
            <a:r>
              <a:rPr lang="en-US" dirty="0" err="1"/>
              <a:t>domeniul</a:t>
            </a:r>
            <a:r>
              <a:rPr lang="en-US" dirty="0"/>
              <a:t> </a:t>
            </a:r>
            <a:r>
              <a:rPr lang="en-US" dirty="0" err="1"/>
              <a:t>mediului</a:t>
            </a:r>
            <a:r>
              <a:rPr lang="en-US" dirty="0"/>
              <a:t> care au loc </a:t>
            </a:r>
            <a:r>
              <a:rPr lang="en-US" dirty="0" err="1"/>
              <a:t>în</a:t>
            </a:r>
            <a:r>
              <a:rPr lang="en-US" dirty="0"/>
              <a:t> </a:t>
            </a:r>
            <a:r>
              <a:rPr lang="en-US" dirty="0" err="1"/>
              <a:t>întreaga</a:t>
            </a:r>
            <a:r>
              <a:rPr lang="en-US" dirty="0"/>
              <a:t> </a:t>
            </a:r>
            <a:r>
              <a:rPr lang="en-US" dirty="0" err="1"/>
              <a:t>lume</a:t>
            </a:r>
            <a:r>
              <a:rPr lang="en-US" dirty="0"/>
              <a:t>.</a:t>
            </a:r>
            <a:endParaRPr lang="ro-RO" dirty="0"/>
          </a:p>
          <a:p>
            <a:pPr>
              <a:buFont typeface="Arial" panose="020B0604020202020204" pitchFamily="34" charset="0"/>
              <a:buChar char="•"/>
            </a:pPr>
            <a:r>
              <a:rPr lang="en-US" dirty="0" err="1"/>
              <a:t>Inspirați-vă</a:t>
            </a:r>
            <a:r>
              <a:rPr lang="en-US" dirty="0"/>
              <a:t> </a:t>
            </a:r>
            <a:r>
              <a:rPr lang="en-US" dirty="0" err="1"/>
              <a:t>pentru</a:t>
            </a:r>
            <a:r>
              <a:rPr lang="en-US" dirty="0"/>
              <a:t> a </a:t>
            </a:r>
            <a:r>
              <a:rPr lang="en-US" dirty="0" err="1"/>
              <a:t>deveni</a:t>
            </a:r>
            <a:r>
              <a:rPr lang="en-US" dirty="0"/>
              <a:t> </a:t>
            </a:r>
            <a:r>
              <a:rPr lang="en-US" dirty="0" err="1"/>
              <a:t>participanți</a:t>
            </a:r>
            <a:r>
              <a:rPr lang="en-US" dirty="0"/>
              <a:t> </a:t>
            </a:r>
            <a:r>
              <a:rPr lang="en-US" dirty="0" err="1"/>
              <a:t>activi</a:t>
            </a:r>
            <a:r>
              <a:rPr lang="en-US" dirty="0"/>
              <a:t> la </a:t>
            </a:r>
            <a:r>
              <a:rPr lang="en-US" dirty="0" err="1"/>
              <a:t>protejarea</a:t>
            </a:r>
            <a:r>
              <a:rPr lang="en-US" dirty="0"/>
              <a:t> </a:t>
            </a:r>
            <a:r>
              <a:rPr lang="en-US" dirty="0" err="1"/>
              <a:t>mediului</a:t>
            </a:r>
            <a:r>
              <a:rPr lang="en-US" dirty="0"/>
              <a:t>.</a:t>
            </a:r>
            <a:endParaRPr lang="ro-RO" dirty="0"/>
          </a:p>
          <a:p>
            <a:endParaRPr lang="tr-TR" dirty="0"/>
          </a:p>
        </p:txBody>
      </p:sp>
    </p:spTree>
    <p:extLst>
      <p:ext uri="{BB962C8B-B14F-4D97-AF65-F5344CB8AC3E}">
        <p14:creationId xmlns:p14="http://schemas.microsoft.com/office/powerpoint/2010/main" val="2622944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8"/>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03" name="Google Shape;203;p8"/>
          <p:cNvSpPr txBox="1">
            <a:spLocks noGrp="1"/>
          </p:cNvSpPr>
          <p:nvPr>
            <p:ph type="title"/>
          </p:nvPr>
        </p:nvSpPr>
        <p:spPr>
          <a:xfrm>
            <a:off x="928990" y="309736"/>
            <a:ext cx="9697862" cy="647296"/>
          </a:xfrm>
          <a:prstGeom prst="rect">
            <a:avLst/>
          </a:prstGeom>
          <a:noFill/>
          <a:ln>
            <a:noFill/>
          </a:ln>
        </p:spPr>
        <p:txBody>
          <a:bodyPr spcFirstLastPara="1" wrap="square" lIns="91425" tIns="45700" rIns="91425" bIns="45700" anchor="b" anchorCtr="0">
            <a:noAutofit/>
          </a:bodyPr>
          <a:lstStyle/>
          <a:p>
            <a:pPr lvl="0">
              <a:buClr>
                <a:srgbClr val="2A4F1C"/>
              </a:buClr>
            </a:pPr>
            <a:r>
              <a:rPr lang="en-US" sz="2400" dirty="0" err="1"/>
              <a:t>Sarcini</a:t>
            </a:r>
            <a:r>
              <a:rPr lang="en-US" sz="2400" dirty="0"/>
              <a:t> </a:t>
            </a:r>
            <a:r>
              <a:rPr lang="en-US" sz="2400" dirty="0" err="1"/>
              <a:t>pentru</a:t>
            </a:r>
            <a:r>
              <a:rPr lang="en-US" sz="2400" dirty="0"/>
              <a:t> </a:t>
            </a:r>
            <a:r>
              <a:rPr lang="en-US" sz="2400" dirty="0" err="1"/>
              <a:t>cursanți</a:t>
            </a:r>
            <a:r>
              <a:rPr lang="en-US" sz="2400" dirty="0"/>
              <a:t> </a:t>
            </a:r>
            <a:r>
              <a:rPr lang="en-US" sz="2400" dirty="0" err="1"/>
              <a:t>privind</a:t>
            </a:r>
            <a:r>
              <a:rPr lang="en-US" sz="2400" dirty="0"/>
              <a:t> </a:t>
            </a:r>
            <a:r>
              <a:rPr lang="en-US" sz="2400" dirty="0" err="1"/>
              <a:t>activitățile</a:t>
            </a:r>
            <a:r>
              <a:rPr lang="en-US" sz="2400" dirty="0"/>
              <a:t> de </a:t>
            </a:r>
            <a:r>
              <a:rPr lang="en-US" sz="2400" dirty="0" err="1"/>
              <a:t>mediu</a:t>
            </a:r>
            <a:endParaRPr sz="2400" dirty="0">
              <a:solidFill>
                <a:srgbClr val="2A4F1C"/>
              </a:solidFill>
              <a:latin typeface="Arial"/>
              <a:ea typeface="Arial"/>
              <a:cs typeface="Arial"/>
            </a:endParaRPr>
          </a:p>
        </p:txBody>
      </p:sp>
      <p:sp>
        <p:nvSpPr>
          <p:cNvPr id="205" name="Google Shape;205;p8"/>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62500" lnSpcReduction="20000"/>
          </a:bodyPr>
          <a:lstStyle/>
          <a:p>
            <a:pPr marL="0" marR="0" lvl="0" indent="0" algn="l" rtl="0">
              <a:lnSpc>
                <a:spcPct val="100000"/>
              </a:lnSpc>
              <a:spcBef>
                <a:spcPts val="0"/>
              </a:spcBef>
              <a:spcAft>
                <a:spcPts val="0"/>
              </a:spcAft>
              <a:buClr>
                <a:srgbClr val="000000"/>
              </a:buClr>
              <a:buSzPct val="100000"/>
              <a:buFont typeface="Arial"/>
              <a:buNone/>
            </a:pPr>
            <a:r>
              <a:rPr lang="ro-RO" sz="2800" b="1" i="0" u="none" strike="noStrike" cap="none" dirty="0">
                <a:solidFill>
                  <a:schemeClr val="lt1"/>
                </a:solidFill>
                <a:latin typeface="Arial"/>
                <a:ea typeface="Arial"/>
                <a:cs typeface="Arial"/>
                <a:sym typeface="Arial"/>
              </a:rPr>
              <a:t>Sarcină</a:t>
            </a:r>
            <a:endParaRPr sz="1400" b="0" i="0" u="none" strike="noStrike" cap="none" dirty="0">
              <a:solidFill>
                <a:srgbClr val="000000"/>
              </a:solidFill>
              <a:latin typeface="Arial"/>
              <a:ea typeface="Arial"/>
              <a:cs typeface="Arial"/>
              <a:sym typeface="Arial"/>
            </a:endParaRPr>
          </a:p>
        </p:txBody>
      </p:sp>
      <p:sp>
        <p:nvSpPr>
          <p:cNvPr id="2" name="Rectangle 1"/>
          <p:cNvSpPr>
            <a:spLocks noChangeArrowheads="1"/>
          </p:cNvSpPr>
          <p:nvPr/>
        </p:nvSpPr>
        <p:spPr bwMode="auto">
          <a:xfrm>
            <a:off x="1157288" y="1136076"/>
            <a:ext cx="9877424" cy="480131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buClrTx/>
            </a:pPr>
            <a:r>
              <a:rPr lang="en-GB" altLang="tr-TR" sz="1800" b="1" dirty="0" err="1">
                <a:solidFill>
                  <a:schemeClr val="tx1"/>
                </a:solidFill>
                <a:latin typeface="Arial" panose="020B0604020202020204" pitchFamily="34" charset="0"/>
              </a:rPr>
              <a:t>Sarcina</a:t>
            </a:r>
            <a:r>
              <a:rPr lang="en-GB" altLang="tr-TR" sz="1800" b="1" dirty="0">
                <a:solidFill>
                  <a:schemeClr val="tx1"/>
                </a:solidFill>
                <a:latin typeface="Arial" panose="020B0604020202020204" pitchFamily="34" charset="0"/>
              </a:rPr>
              <a:t> 1: </a:t>
            </a:r>
            <a:r>
              <a:rPr lang="en-GB" altLang="tr-TR" sz="1800" dirty="0" err="1">
                <a:solidFill>
                  <a:schemeClr val="tx1"/>
                </a:solidFill>
                <a:latin typeface="Arial" panose="020B0604020202020204" pitchFamily="34" charset="0"/>
              </a:rPr>
              <a:t>Împărțiți</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cursanții</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în</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două</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grupuri</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și</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atribuiți</a:t>
            </a:r>
            <a:r>
              <a:rPr lang="en-GB" altLang="tr-TR" sz="1800" dirty="0">
                <a:solidFill>
                  <a:schemeClr val="tx1"/>
                </a:solidFill>
                <a:latin typeface="Arial" panose="020B0604020202020204" pitchFamily="34" charset="0"/>
              </a:rPr>
              <a:t>-le </a:t>
            </a:r>
            <a:r>
              <a:rPr lang="en-GB" altLang="tr-TR" sz="1800" dirty="0" err="1">
                <a:solidFill>
                  <a:schemeClr val="tx1"/>
                </a:solidFill>
                <a:latin typeface="Arial" panose="020B0604020202020204" pitchFamily="34" charset="0"/>
              </a:rPr>
              <a:t>puncte</a:t>
            </a:r>
            <a:r>
              <a:rPr lang="en-GB" altLang="tr-TR" sz="1800" dirty="0">
                <a:solidFill>
                  <a:schemeClr val="tx1"/>
                </a:solidFill>
                <a:latin typeface="Arial" panose="020B0604020202020204" pitchFamily="34" charset="0"/>
              </a:rPr>
              <a:t> de </a:t>
            </a:r>
            <a:r>
              <a:rPr lang="en-GB" altLang="tr-TR" sz="1800" dirty="0" err="1">
                <a:solidFill>
                  <a:schemeClr val="tx1"/>
                </a:solidFill>
                <a:latin typeface="Arial" panose="020B0604020202020204" pitchFamily="34" charset="0"/>
              </a:rPr>
              <a:t>vedere</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opuse</a:t>
            </a:r>
            <a:r>
              <a:rPr lang="en-GB" altLang="tr-TR" sz="1800" dirty="0">
                <a:solidFill>
                  <a:schemeClr val="tx1"/>
                </a:solidFill>
                <a:latin typeface="Arial" panose="020B0604020202020204" pitchFamily="34" charset="0"/>
              </a:rPr>
              <a:t> cu </a:t>
            </a:r>
            <a:r>
              <a:rPr lang="en-GB" altLang="tr-TR" sz="1800" dirty="0" err="1">
                <a:solidFill>
                  <a:schemeClr val="tx1"/>
                </a:solidFill>
                <a:latin typeface="Arial" panose="020B0604020202020204" pitchFamily="34" charset="0"/>
              </a:rPr>
              <a:t>privire</a:t>
            </a:r>
            <a:r>
              <a:rPr lang="en-GB" altLang="tr-TR" sz="1800" dirty="0">
                <a:solidFill>
                  <a:schemeClr val="tx1"/>
                </a:solidFill>
                <a:latin typeface="Arial" panose="020B0604020202020204" pitchFamily="34" charset="0"/>
              </a:rPr>
              <a:t> la o </a:t>
            </a:r>
            <a:r>
              <a:rPr lang="en-GB" altLang="tr-TR" sz="1800" dirty="0" err="1">
                <a:solidFill>
                  <a:schemeClr val="tx1"/>
                </a:solidFill>
                <a:latin typeface="Arial" panose="020B0604020202020204" pitchFamily="34" charset="0"/>
              </a:rPr>
              <a:t>dezbatere</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actuală</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privind</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politica</a:t>
            </a:r>
            <a:r>
              <a:rPr lang="en-GB" altLang="tr-TR" sz="1800" dirty="0">
                <a:solidFill>
                  <a:schemeClr val="tx1"/>
                </a:solidFill>
                <a:latin typeface="Arial" panose="020B0604020202020204" pitchFamily="34" charset="0"/>
              </a:rPr>
              <a:t> de </a:t>
            </a:r>
            <a:r>
              <a:rPr lang="en-GB" altLang="tr-TR" sz="1800" dirty="0" err="1">
                <a:solidFill>
                  <a:schemeClr val="tx1"/>
                </a:solidFill>
                <a:latin typeface="Arial" panose="020B0604020202020204" pitchFamily="34" charset="0"/>
              </a:rPr>
              <a:t>mediu</a:t>
            </a:r>
            <a:r>
              <a:rPr lang="en-GB" altLang="tr-TR" sz="1800" dirty="0">
                <a:solidFill>
                  <a:schemeClr val="tx1"/>
                </a:solidFill>
                <a:latin typeface="Arial" panose="020B0604020202020204" pitchFamily="34" charset="0"/>
              </a:rPr>
              <a:t> a UE (de </a:t>
            </a:r>
            <a:r>
              <a:rPr lang="en-GB" altLang="tr-TR" sz="1800" dirty="0" err="1">
                <a:solidFill>
                  <a:schemeClr val="tx1"/>
                </a:solidFill>
                <a:latin typeface="Arial" panose="020B0604020202020204" pitchFamily="34" charset="0"/>
              </a:rPr>
              <a:t>exemplu</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standarde</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mai</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stricte</a:t>
            </a:r>
            <a:r>
              <a:rPr lang="en-GB" altLang="tr-TR" sz="1800" dirty="0">
                <a:solidFill>
                  <a:schemeClr val="tx1"/>
                </a:solidFill>
                <a:latin typeface="Arial" panose="020B0604020202020204" pitchFamily="34" charset="0"/>
              </a:rPr>
              <a:t> de </a:t>
            </a:r>
            <a:r>
              <a:rPr lang="en-GB" altLang="tr-TR" sz="1800" dirty="0" err="1">
                <a:solidFill>
                  <a:schemeClr val="tx1"/>
                </a:solidFill>
                <a:latin typeface="Arial" panose="020B0604020202020204" pitchFamily="34" charset="0"/>
              </a:rPr>
              <a:t>calitate</a:t>
            </a:r>
            <a:r>
              <a:rPr lang="en-GB" altLang="tr-TR" sz="1800" dirty="0">
                <a:solidFill>
                  <a:schemeClr val="tx1"/>
                </a:solidFill>
                <a:latin typeface="Arial" panose="020B0604020202020204" pitchFamily="34" charset="0"/>
              </a:rPr>
              <a:t> a </a:t>
            </a:r>
            <a:r>
              <a:rPr lang="en-GB" altLang="tr-TR" sz="1800" dirty="0" err="1">
                <a:solidFill>
                  <a:schemeClr val="tx1"/>
                </a:solidFill>
                <a:latin typeface="Arial" panose="020B0604020202020204" pitchFamily="34" charset="0"/>
              </a:rPr>
              <a:t>aerului</a:t>
            </a:r>
            <a:r>
              <a:rPr lang="en-GB" altLang="tr-TR" sz="1800" dirty="0">
                <a:solidFill>
                  <a:schemeClr val="tx1"/>
                </a:solidFill>
                <a:latin typeface="Arial" panose="020B0604020202020204" pitchFamily="34" charset="0"/>
              </a:rPr>
              <a:t> vs. </a:t>
            </a:r>
            <a:r>
              <a:rPr lang="en-GB" altLang="tr-TR" sz="1800" dirty="0" err="1">
                <a:solidFill>
                  <a:schemeClr val="tx1"/>
                </a:solidFill>
                <a:latin typeface="Arial" panose="020B0604020202020204" pitchFamily="34" charset="0"/>
              </a:rPr>
              <a:t>impactul</a:t>
            </a:r>
            <a:r>
              <a:rPr lang="en-GB" altLang="tr-TR" sz="1800" dirty="0">
                <a:solidFill>
                  <a:schemeClr val="tx1"/>
                </a:solidFill>
                <a:latin typeface="Arial" panose="020B0604020202020204" pitchFamily="34" charset="0"/>
              </a:rPr>
              <a:t> economic </a:t>
            </a:r>
            <a:r>
              <a:rPr lang="en-GB" altLang="tr-TR" sz="1800" dirty="0" err="1">
                <a:solidFill>
                  <a:schemeClr val="tx1"/>
                </a:solidFill>
                <a:latin typeface="Arial" panose="020B0604020202020204" pitchFamily="34" charset="0"/>
              </a:rPr>
              <a:t>potențial</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Fiecare</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grup</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își</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cercetează</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poziția</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și</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apoi</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dezbate</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problema</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în</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fața</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clasei</a:t>
            </a:r>
            <a:r>
              <a:rPr lang="en-GB" altLang="tr-TR" sz="1800" dirty="0">
                <a:solidFill>
                  <a:schemeClr val="tx1"/>
                </a:solidFill>
                <a:latin typeface="Arial" panose="020B0604020202020204" pitchFamily="34" charset="0"/>
              </a:rPr>
              <a:t>.</a:t>
            </a:r>
            <a:endParaRPr lang="ro-RO" altLang="tr-TR" sz="1800" dirty="0">
              <a:solidFill>
                <a:schemeClr val="tx1"/>
              </a:solidFill>
              <a:latin typeface="Arial" panose="020B0604020202020204" pitchFamily="34" charset="0"/>
            </a:endParaRPr>
          </a:p>
          <a:p>
            <a:pPr lvl="0" algn="just" eaLnBrk="0" fontAlgn="base" hangingPunct="0">
              <a:spcBef>
                <a:spcPct val="0"/>
              </a:spcBef>
              <a:spcAft>
                <a:spcPct val="0"/>
              </a:spcAft>
              <a:buClrTx/>
            </a:pPr>
            <a:endParaRPr lang="ro-RO" altLang="tr-TR" sz="1800" dirty="0">
              <a:solidFill>
                <a:schemeClr val="tx1"/>
              </a:solidFill>
              <a:latin typeface="Arial" panose="020B0604020202020204" pitchFamily="34" charset="0"/>
            </a:endParaRPr>
          </a:p>
          <a:p>
            <a:pPr lvl="0" algn="just" eaLnBrk="0" fontAlgn="base" hangingPunct="0">
              <a:spcBef>
                <a:spcPct val="0"/>
              </a:spcBef>
              <a:spcAft>
                <a:spcPct val="0"/>
              </a:spcAft>
              <a:buClrTx/>
            </a:pPr>
            <a:r>
              <a:rPr lang="en-GB" altLang="tr-TR" sz="1800" b="1" dirty="0" err="1">
                <a:solidFill>
                  <a:schemeClr val="tx1"/>
                </a:solidFill>
                <a:latin typeface="Arial" panose="020B0604020202020204" pitchFamily="34" charset="0"/>
              </a:rPr>
              <a:t>Sarcina</a:t>
            </a:r>
            <a:r>
              <a:rPr lang="en-GB" altLang="tr-TR" sz="1800" b="1" dirty="0">
                <a:solidFill>
                  <a:schemeClr val="tx1"/>
                </a:solidFill>
                <a:latin typeface="Arial" panose="020B0604020202020204" pitchFamily="34" charset="0"/>
              </a:rPr>
              <a:t> 2: </a:t>
            </a:r>
            <a:r>
              <a:rPr lang="en-GB" altLang="tr-TR" sz="1800" dirty="0" err="1">
                <a:solidFill>
                  <a:schemeClr val="tx1"/>
                </a:solidFill>
                <a:latin typeface="Arial" panose="020B0604020202020204" pitchFamily="34" charset="0"/>
              </a:rPr>
              <a:t>provocați</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cursanții</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să</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elaboreze</a:t>
            </a:r>
            <a:r>
              <a:rPr lang="en-GB" altLang="tr-TR" sz="1800" dirty="0">
                <a:solidFill>
                  <a:schemeClr val="tx1"/>
                </a:solidFill>
                <a:latin typeface="Arial" panose="020B0604020202020204" pitchFamily="34" charset="0"/>
              </a:rPr>
              <a:t> un plan de </a:t>
            </a:r>
            <a:r>
              <a:rPr lang="en-GB" altLang="tr-TR" sz="1800" dirty="0" err="1">
                <a:solidFill>
                  <a:schemeClr val="tx1"/>
                </a:solidFill>
                <a:latin typeface="Arial" panose="020B0604020202020204" pitchFamily="34" charset="0"/>
              </a:rPr>
              <a:t>acțiune</a:t>
            </a:r>
            <a:r>
              <a:rPr lang="en-GB" altLang="tr-TR" sz="1800" dirty="0">
                <a:solidFill>
                  <a:schemeClr val="tx1"/>
                </a:solidFill>
                <a:latin typeface="Arial" panose="020B0604020202020204" pitchFamily="34" charset="0"/>
              </a:rPr>
              <a:t> personal </a:t>
            </a:r>
            <a:r>
              <a:rPr lang="en-GB" altLang="tr-TR" sz="1800" dirty="0" err="1">
                <a:solidFill>
                  <a:schemeClr val="tx1"/>
                </a:solidFill>
                <a:latin typeface="Arial" panose="020B0604020202020204" pitchFamily="34" charset="0"/>
              </a:rPr>
              <a:t>pentru</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adoptarea</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unui</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stil</a:t>
            </a:r>
            <a:r>
              <a:rPr lang="en-GB" altLang="tr-TR" sz="1800" dirty="0">
                <a:solidFill>
                  <a:schemeClr val="tx1"/>
                </a:solidFill>
                <a:latin typeface="Arial" panose="020B0604020202020204" pitchFamily="34" charset="0"/>
              </a:rPr>
              <a:t> de </a:t>
            </a:r>
            <a:r>
              <a:rPr lang="en-GB" altLang="tr-TR" sz="1800" dirty="0" err="1">
                <a:solidFill>
                  <a:schemeClr val="tx1"/>
                </a:solidFill>
                <a:latin typeface="Arial" panose="020B0604020202020204" pitchFamily="34" charset="0"/>
              </a:rPr>
              <a:t>viață</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mai</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durabil</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Acest</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lucru</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ar</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putea</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implica</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reducerea</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consumului</a:t>
            </a:r>
            <a:r>
              <a:rPr lang="en-GB" altLang="tr-TR" sz="1800" dirty="0">
                <a:solidFill>
                  <a:schemeClr val="tx1"/>
                </a:solidFill>
                <a:latin typeface="Arial" panose="020B0604020202020204" pitchFamily="34" charset="0"/>
              </a:rPr>
              <a:t> de </a:t>
            </a:r>
            <a:r>
              <a:rPr lang="en-GB" altLang="tr-TR" sz="1800" dirty="0" err="1">
                <a:solidFill>
                  <a:schemeClr val="tx1"/>
                </a:solidFill>
                <a:latin typeface="Arial" panose="020B0604020202020204" pitchFamily="34" charset="0"/>
              </a:rPr>
              <a:t>energie</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acasă</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alegerea</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unor</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produse</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ecologice</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sau</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reducerea</a:t>
            </a:r>
            <a:r>
              <a:rPr lang="en-GB" altLang="tr-TR" sz="1800" dirty="0">
                <a:solidFill>
                  <a:schemeClr val="tx1"/>
                </a:solidFill>
                <a:latin typeface="Arial" panose="020B0604020202020204" pitchFamily="34" charset="0"/>
              </a:rPr>
              <a:t> la minimum a </a:t>
            </a:r>
            <a:r>
              <a:rPr lang="en-GB" altLang="tr-TR" sz="1800" dirty="0" err="1">
                <a:solidFill>
                  <a:schemeClr val="tx1"/>
                </a:solidFill>
                <a:latin typeface="Arial" panose="020B0604020202020204" pitchFamily="34" charset="0"/>
              </a:rPr>
              <a:t>deșeurilor</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alimentare</a:t>
            </a:r>
            <a:r>
              <a:rPr lang="en-GB" altLang="tr-TR" sz="1800" dirty="0">
                <a:solidFill>
                  <a:schemeClr val="tx1"/>
                </a:solidFill>
                <a:latin typeface="Arial" panose="020B0604020202020204" pitchFamily="34" charset="0"/>
              </a:rPr>
              <a:t>.</a:t>
            </a:r>
            <a:endParaRPr lang="ro-RO" altLang="tr-TR" sz="1800" dirty="0">
              <a:solidFill>
                <a:schemeClr val="tx1"/>
              </a:solidFill>
              <a:latin typeface="Arial" panose="020B0604020202020204" pitchFamily="34" charset="0"/>
            </a:endParaRPr>
          </a:p>
          <a:p>
            <a:pPr lvl="0" algn="just" eaLnBrk="0" fontAlgn="base" hangingPunct="0">
              <a:spcBef>
                <a:spcPct val="0"/>
              </a:spcBef>
              <a:spcAft>
                <a:spcPct val="0"/>
              </a:spcAft>
              <a:buClrTx/>
            </a:pPr>
            <a:endParaRPr lang="ro-RO" altLang="tr-TR" sz="1800" dirty="0">
              <a:solidFill>
                <a:schemeClr val="tx1"/>
              </a:solidFill>
              <a:latin typeface="Arial" panose="020B0604020202020204" pitchFamily="34" charset="0"/>
            </a:endParaRPr>
          </a:p>
          <a:p>
            <a:pPr lvl="0" algn="just" eaLnBrk="0" fontAlgn="base" hangingPunct="0">
              <a:spcBef>
                <a:spcPct val="0"/>
              </a:spcBef>
              <a:spcAft>
                <a:spcPct val="0"/>
              </a:spcAft>
              <a:buClrTx/>
            </a:pPr>
            <a:r>
              <a:rPr lang="en-GB" altLang="tr-TR" sz="1800" b="1" dirty="0" err="1">
                <a:solidFill>
                  <a:schemeClr val="tx1"/>
                </a:solidFill>
                <a:latin typeface="Arial" panose="020B0604020202020204" pitchFamily="34" charset="0"/>
              </a:rPr>
              <a:t>Sarcina</a:t>
            </a:r>
            <a:r>
              <a:rPr lang="en-GB" altLang="tr-TR" sz="1800" b="1" dirty="0">
                <a:solidFill>
                  <a:schemeClr val="tx1"/>
                </a:solidFill>
                <a:latin typeface="Arial" panose="020B0604020202020204" pitchFamily="34" charset="0"/>
              </a:rPr>
              <a:t> 3: </a:t>
            </a:r>
            <a:r>
              <a:rPr lang="en-GB" altLang="tr-TR" sz="1800" dirty="0" err="1">
                <a:solidFill>
                  <a:schemeClr val="tx1"/>
                </a:solidFill>
                <a:latin typeface="Arial" panose="020B0604020202020204" pitchFamily="34" charset="0"/>
              </a:rPr>
              <a:t>Cercetarea</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eroului</a:t>
            </a:r>
            <a:r>
              <a:rPr lang="en-GB" altLang="tr-TR" sz="1800" dirty="0">
                <a:solidFill>
                  <a:schemeClr val="tx1"/>
                </a:solidFill>
                <a:latin typeface="Arial" panose="020B0604020202020204" pitchFamily="34" charset="0"/>
              </a:rPr>
              <a:t> de </a:t>
            </a:r>
            <a:r>
              <a:rPr lang="en-GB" altLang="tr-TR" sz="1800" dirty="0" err="1">
                <a:solidFill>
                  <a:schemeClr val="tx1"/>
                </a:solidFill>
                <a:latin typeface="Arial" panose="020B0604020202020204" pitchFamily="34" charset="0"/>
              </a:rPr>
              <a:t>mediu</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Alegeți</a:t>
            </a:r>
            <a:r>
              <a:rPr lang="en-GB" altLang="tr-TR" sz="1800" dirty="0">
                <a:solidFill>
                  <a:schemeClr val="tx1"/>
                </a:solidFill>
                <a:latin typeface="Arial" panose="020B0604020202020204" pitchFamily="34" charset="0"/>
              </a:rPr>
              <a:t> un activist </a:t>
            </a:r>
            <a:r>
              <a:rPr lang="en-GB" altLang="tr-TR" sz="1800" dirty="0" err="1">
                <a:solidFill>
                  <a:schemeClr val="tx1"/>
                </a:solidFill>
                <a:latin typeface="Arial" panose="020B0604020202020204" pitchFamily="34" charset="0"/>
              </a:rPr>
              <a:t>sau</a:t>
            </a:r>
            <a:r>
              <a:rPr lang="en-GB" altLang="tr-TR" sz="1800" dirty="0">
                <a:solidFill>
                  <a:schemeClr val="tx1"/>
                </a:solidFill>
                <a:latin typeface="Arial" panose="020B0604020202020204" pitchFamily="34" charset="0"/>
              </a:rPr>
              <a:t> o </a:t>
            </a:r>
            <a:r>
              <a:rPr lang="en-GB" altLang="tr-TR" sz="1800" dirty="0" err="1">
                <a:solidFill>
                  <a:schemeClr val="tx1"/>
                </a:solidFill>
                <a:latin typeface="Arial" panose="020B0604020202020204" pitchFamily="34" charset="0"/>
              </a:rPr>
              <a:t>organizație</a:t>
            </a:r>
            <a:r>
              <a:rPr lang="en-GB" altLang="tr-TR" sz="1800" dirty="0">
                <a:solidFill>
                  <a:schemeClr val="tx1"/>
                </a:solidFill>
                <a:latin typeface="Arial" panose="020B0604020202020204" pitchFamily="34" charset="0"/>
              </a:rPr>
              <a:t> de </a:t>
            </a:r>
            <a:r>
              <a:rPr lang="en-GB" altLang="tr-TR" sz="1800" dirty="0" err="1">
                <a:solidFill>
                  <a:schemeClr val="tx1"/>
                </a:solidFill>
                <a:latin typeface="Arial" panose="020B0604020202020204" pitchFamily="34" charset="0"/>
              </a:rPr>
              <a:t>mediu</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proeminent</a:t>
            </a:r>
            <a:r>
              <a:rPr lang="en-GB" altLang="tr-TR" sz="1800" dirty="0">
                <a:solidFill>
                  <a:schemeClr val="tx1"/>
                </a:solidFill>
                <a:latin typeface="Arial" panose="020B0604020202020204" pitchFamily="34" charset="0"/>
              </a:rPr>
              <a:t> care </a:t>
            </a:r>
            <a:r>
              <a:rPr lang="en-GB" altLang="tr-TR" sz="1800" dirty="0" err="1">
                <a:solidFill>
                  <a:schemeClr val="tx1"/>
                </a:solidFill>
                <a:latin typeface="Arial" panose="020B0604020202020204" pitchFamily="34" charset="0"/>
              </a:rPr>
              <a:t>lucrează</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în</a:t>
            </a:r>
            <a:r>
              <a:rPr lang="en-GB" altLang="tr-TR" sz="1800" dirty="0">
                <a:solidFill>
                  <a:schemeClr val="tx1"/>
                </a:solidFill>
                <a:latin typeface="Arial" panose="020B0604020202020204" pitchFamily="34" charset="0"/>
              </a:rPr>
              <a:t> UE. </a:t>
            </a:r>
            <a:r>
              <a:rPr lang="en-GB" altLang="tr-TR" sz="1800" dirty="0" err="1">
                <a:solidFill>
                  <a:schemeClr val="tx1"/>
                </a:solidFill>
                <a:latin typeface="Arial" panose="020B0604020202020204" pitchFamily="34" charset="0"/>
              </a:rPr>
              <a:t>Cursanții</a:t>
            </a:r>
            <a:r>
              <a:rPr lang="en-GB" altLang="tr-TR" sz="1800" dirty="0">
                <a:solidFill>
                  <a:schemeClr val="tx1"/>
                </a:solidFill>
                <a:latin typeface="Arial" panose="020B0604020202020204" pitchFamily="34" charset="0"/>
              </a:rPr>
              <a:t> pot </a:t>
            </a:r>
            <a:r>
              <a:rPr lang="en-GB" altLang="tr-TR" sz="1800" dirty="0" err="1">
                <a:solidFill>
                  <a:schemeClr val="tx1"/>
                </a:solidFill>
                <a:latin typeface="Arial" panose="020B0604020202020204" pitchFamily="34" charset="0"/>
              </a:rPr>
              <a:t>cerceta</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istoricul</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acestora</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realizările</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principale</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și</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proiectele</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în</a:t>
            </a:r>
            <a:r>
              <a:rPr lang="en-GB" altLang="tr-TR" sz="1800" dirty="0">
                <a:solidFill>
                  <a:schemeClr val="tx1"/>
                </a:solidFill>
                <a:latin typeface="Arial" panose="020B0604020202020204" pitchFamily="34" charset="0"/>
              </a:rPr>
              <a:t> curs de </a:t>
            </a:r>
            <a:r>
              <a:rPr lang="en-GB" altLang="tr-TR" sz="1800" dirty="0" err="1">
                <a:solidFill>
                  <a:schemeClr val="tx1"/>
                </a:solidFill>
                <a:latin typeface="Arial" panose="020B0604020202020204" pitchFamily="34" charset="0"/>
              </a:rPr>
              <a:t>desfășurare</a:t>
            </a:r>
            <a:r>
              <a:rPr lang="en-GB" altLang="tr-TR" sz="1800" dirty="0">
                <a:solidFill>
                  <a:schemeClr val="tx1"/>
                </a:solidFill>
                <a:latin typeface="Arial" panose="020B0604020202020204" pitchFamily="34" charset="0"/>
              </a:rPr>
              <a:t> legate de </a:t>
            </a:r>
            <a:r>
              <a:rPr lang="en-GB" altLang="tr-TR" sz="1800" dirty="0" err="1">
                <a:solidFill>
                  <a:schemeClr val="tx1"/>
                </a:solidFill>
                <a:latin typeface="Arial" panose="020B0604020202020204" pitchFamily="34" charset="0"/>
              </a:rPr>
              <a:t>protecția</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mediului</a:t>
            </a:r>
            <a:r>
              <a:rPr lang="en-GB" altLang="tr-TR" sz="1800" dirty="0">
                <a:solidFill>
                  <a:schemeClr val="tx1"/>
                </a:solidFill>
                <a:latin typeface="Arial" panose="020B0604020202020204" pitchFamily="34" charset="0"/>
              </a:rPr>
              <a:t>.</a:t>
            </a:r>
            <a:endParaRPr lang="ro-RO" altLang="tr-TR" sz="1800" dirty="0">
              <a:solidFill>
                <a:schemeClr val="tx1"/>
              </a:solidFill>
              <a:latin typeface="Arial" panose="020B0604020202020204" pitchFamily="34" charset="0"/>
            </a:endParaRPr>
          </a:p>
          <a:p>
            <a:pPr lvl="0" algn="just" eaLnBrk="0" fontAlgn="base" hangingPunct="0">
              <a:spcBef>
                <a:spcPct val="0"/>
              </a:spcBef>
              <a:spcAft>
                <a:spcPct val="0"/>
              </a:spcAft>
              <a:buClrTx/>
            </a:pPr>
            <a:endParaRPr lang="ro-RO" altLang="tr-TR" sz="1800" dirty="0">
              <a:solidFill>
                <a:schemeClr val="tx1"/>
              </a:solidFill>
              <a:latin typeface="Arial" panose="020B0604020202020204" pitchFamily="34" charset="0"/>
            </a:endParaRPr>
          </a:p>
          <a:p>
            <a:pPr lvl="0" algn="just" eaLnBrk="0" fontAlgn="base" hangingPunct="0">
              <a:spcBef>
                <a:spcPct val="0"/>
              </a:spcBef>
              <a:spcAft>
                <a:spcPct val="0"/>
              </a:spcAft>
              <a:buClrTx/>
            </a:pPr>
            <a:r>
              <a:rPr lang="en-GB" altLang="tr-TR" sz="1800" b="1" dirty="0" err="1">
                <a:solidFill>
                  <a:schemeClr val="tx1"/>
                </a:solidFill>
                <a:latin typeface="Arial" panose="020B0604020202020204" pitchFamily="34" charset="0"/>
              </a:rPr>
              <a:t>Sarcina</a:t>
            </a:r>
            <a:r>
              <a:rPr lang="en-GB" altLang="tr-TR" sz="1800" b="1" dirty="0">
                <a:solidFill>
                  <a:schemeClr val="tx1"/>
                </a:solidFill>
                <a:latin typeface="Arial" panose="020B0604020202020204" pitchFamily="34" charset="0"/>
              </a:rPr>
              <a:t> 4: </a:t>
            </a:r>
            <a:r>
              <a:rPr lang="en-GB" altLang="tr-TR" sz="1800" dirty="0" err="1">
                <a:solidFill>
                  <a:schemeClr val="tx1"/>
                </a:solidFill>
                <a:latin typeface="Arial" panose="020B0604020202020204" pitchFamily="34" charset="0"/>
              </a:rPr>
              <a:t>Creați</a:t>
            </a:r>
            <a:r>
              <a:rPr lang="en-GB" altLang="tr-TR" sz="1800" dirty="0">
                <a:solidFill>
                  <a:schemeClr val="tx1"/>
                </a:solidFill>
                <a:latin typeface="Arial" panose="020B0604020202020204" pitchFamily="34" charset="0"/>
              </a:rPr>
              <a:t> un </a:t>
            </a:r>
            <a:r>
              <a:rPr lang="en-GB" altLang="tr-TR" sz="1800" dirty="0" err="1">
                <a:solidFill>
                  <a:schemeClr val="tx1"/>
                </a:solidFill>
                <a:latin typeface="Arial" panose="020B0604020202020204" pitchFamily="34" charset="0"/>
              </a:rPr>
              <a:t>infografic</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atractiv</a:t>
            </a:r>
            <a:r>
              <a:rPr lang="en-GB" altLang="tr-TR" sz="1800" dirty="0">
                <a:solidFill>
                  <a:schemeClr val="tx1"/>
                </a:solidFill>
                <a:latin typeface="Arial" panose="020B0604020202020204" pitchFamily="34" charset="0"/>
              </a:rPr>
              <a:t> din </a:t>
            </a:r>
            <a:r>
              <a:rPr lang="en-GB" altLang="tr-TR" sz="1800" dirty="0" err="1">
                <a:solidFill>
                  <a:schemeClr val="tx1"/>
                </a:solidFill>
                <a:latin typeface="Arial" panose="020B0604020202020204" pitchFamily="34" charset="0"/>
              </a:rPr>
              <a:t>punct</a:t>
            </a:r>
            <a:r>
              <a:rPr lang="en-GB" altLang="tr-TR" sz="1800" dirty="0">
                <a:solidFill>
                  <a:schemeClr val="tx1"/>
                </a:solidFill>
                <a:latin typeface="Arial" panose="020B0604020202020204" pitchFamily="34" charset="0"/>
              </a:rPr>
              <a:t> de </a:t>
            </a:r>
            <a:r>
              <a:rPr lang="en-GB" altLang="tr-TR" sz="1800" dirty="0" err="1">
                <a:solidFill>
                  <a:schemeClr val="tx1"/>
                </a:solidFill>
                <a:latin typeface="Arial" panose="020B0604020202020204" pitchFamily="34" charset="0"/>
              </a:rPr>
              <a:t>vedere</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vizual</a:t>
            </a:r>
            <a:r>
              <a:rPr lang="en-GB" altLang="tr-TR" sz="1800" dirty="0">
                <a:solidFill>
                  <a:schemeClr val="tx1"/>
                </a:solidFill>
                <a:latin typeface="Arial" panose="020B0604020202020204" pitchFamily="34" charset="0"/>
              </a:rPr>
              <a:t> care </a:t>
            </a:r>
            <a:r>
              <a:rPr lang="en-GB" altLang="tr-TR" sz="1800" dirty="0" err="1">
                <a:solidFill>
                  <a:schemeClr val="tx1"/>
                </a:solidFill>
                <a:latin typeface="Arial" panose="020B0604020202020204" pitchFamily="34" charset="0"/>
              </a:rPr>
              <a:t>să</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rezume</a:t>
            </a:r>
            <a:r>
              <a:rPr lang="en-GB" altLang="tr-TR" sz="1800" dirty="0">
                <a:solidFill>
                  <a:schemeClr val="tx1"/>
                </a:solidFill>
                <a:latin typeface="Arial" panose="020B0604020202020204" pitchFamily="34" charset="0"/>
              </a:rPr>
              <a:t> un aspect </a:t>
            </a:r>
            <a:r>
              <a:rPr lang="en-GB" altLang="tr-TR" sz="1800" dirty="0" err="1">
                <a:solidFill>
                  <a:schemeClr val="tx1"/>
                </a:solidFill>
                <a:latin typeface="Arial" panose="020B0604020202020204" pitchFamily="34" charset="0"/>
              </a:rPr>
              <a:t>cheie</a:t>
            </a:r>
            <a:r>
              <a:rPr lang="en-GB" altLang="tr-TR" sz="1800" dirty="0">
                <a:solidFill>
                  <a:schemeClr val="tx1"/>
                </a:solidFill>
                <a:latin typeface="Arial" panose="020B0604020202020204" pitchFamily="34" charset="0"/>
              </a:rPr>
              <a:t> al </a:t>
            </a:r>
            <a:r>
              <a:rPr lang="en-GB" altLang="tr-TR" sz="1800" dirty="0" err="1">
                <a:solidFill>
                  <a:schemeClr val="tx1"/>
                </a:solidFill>
                <a:latin typeface="Arial" panose="020B0604020202020204" pitchFamily="34" charset="0"/>
              </a:rPr>
              <a:t>politicii</a:t>
            </a:r>
            <a:r>
              <a:rPr lang="en-GB" altLang="tr-TR" sz="1800" dirty="0">
                <a:solidFill>
                  <a:schemeClr val="tx1"/>
                </a:solidFill>
                <a:latin typeface="Arial" panose="020B0604020202020204" pitchFamily="34" charset="0"/>
              </a:rPr>
              <a:t> de </a:t>
            </a:r>
            <a:r>
              <a:rPr lang="en-GB" altLang="tr-TR" sz="1800" dirty="0" err="1">
                <a:solidFill>
                  <a:schemeClr val="tx1"/>
                </a:solidFill>
                <a:latin typeface="Arial" panose="020B0604020202020204" pitchFamily="34" charset="0"/>
              </a:rPr>
              <a:t>mediu</a:t>
            </a:r>
            <a:r>
              <a:rPr lang="en-GB" altLang="tr-TR" sz="1800" dirty="0">
                <a:solidFill>
                  <a:schemeClr val="tx1"/>
                </a:solidFill>
                <a:latin typeface="Arial" panose="020B0604020202020204" pitchFamily="34" charset="0"/>
              </a:rPr>
              <a:t> a UE (de </a:t>
            </a:r>
            <a:r>
              <a:rPr lang="en-GB" altLang="tr-TR" sz="1800" dirty="0" err="1">
                <a:solidFill>
                  <a:schemeClr val="tx1"/>
                </a:solidFill>
                <a:latin typeface="Arial" panose="020B0604020202020204" pitchFamily="34" charset="0"/>
              </a:rPr>
              <a:t>exemplu</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rolul</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Parlamentului</a:t>
            </a:r>
            <a:r>
              <a:rPr lang="en-GB" altLang="tr-TR" sz="1800" dirty="0">
                <a:solidFill>
                  <a:schemeClr val="tx1"/>
                </a:solidFill>
                <a:latin typeface="Arial" panose="020B0604020202020204" pitchFamily="34" charset="0"/>
              </a:rPr>
              <a:t> European, </a:t>
            </a:r>
            <a:r>
              <a:rPr lang="en-GB" altLang="tr-TR" sz="1800" dirty="0" err="1">
                <a:solidFill>
                  <a:schemeClr val="tx1"/>
                </a:solidFill>
                <a:latin typeface="Arial" panose="020B0604020202020204" pitchFamily="34" charset="0"/>
              </a:rPr>
              <a:t>etapele</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elaborării</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politicilor</a:t>
            </a:r>
            <a:r>
              <a:rPr lang="en-GB" altLang="tr-TR" sz="1800" dirty="0">
                <a:solidFill>
                  <a:schemeClr val="tx1"/>
                </a:solidFill>
                <a:latin typeface="Arial" panose="020B0604020202020204" pitchFamily="34" charset="0"/>
              </a:rPr>
              <a:t> de </a:t>
            </a:r>
            <a:r>
              <a:rPr lang="en-GB" altLang="tr-TR" sz="1800" dirty="0" err="1">
                <a:solidFill>
                  <a:schemeClr val="tx1"/>
                </a:solidFill>
                <a:latin typeface="Arial" panose="020B0604020202020204" pitchFamily="34" charset="0"/>
              </a:rPr>
              <a:t>mediu</a:t>
            </a:r>
            <a:r>
              <a:rPr lang="en-GB" altLang="tr-TR" sz="1800" dirty="0">
                <a:solidFill>
                  <a:schemeClr val="tx1"/>
                </a:solidFill>
                <a:latin typeface="Arial" panose="020B0604020202020204" pitchFamily="34" charset="0"/>
              </a:rPr>
              <a:t>).</a:t>
            </a:r>
            <a:endParaRPr lang="ro-RO" altLang="tr-TR" sz="1800" dirty="0">
              <a:solidFill>
                <a:schemeClr val="tx1"/>
              </a:solidFill>
              <a:latin typeface="Arial" panose="020B0604020202020204" pitchFamily="34" charset="0"/>
            </a:endParaRPr>
          </a:p>
          <a:p>
            <a:pPr lvl="0" eaLnBrk="0" fontAlgn="base" hangingPunct="0">
              <a:spcBef>
                <a:spcPct val="0"/>
              </a:spcBef>
              <a:spcAft>
                <a:spcPct val="0"/>
              </a:spcAft>
              <a:buClrTx/>
            </a:pPr>
            <a:endParaRPr kumimoji="0" lang="en-GB"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23540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4"/>
          <p:cNvSpPr txBox="1">
            <a:spLocks noGrp="1"/>
          </p:cNvSpPr>
          <p:nvPr>
            <p:ph type="ctrTitle"/>
          </p:nvPr>
        </p:nvSpPr>
        <p:spPr>
          <a:xfrm>
            <a:off x="461175" y="2776589"/>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br>
              <a:rPr lang="en-US" dirty="0">
                <a:solidFill>
                  <a:srgbClr val="FFFF00"/>
                </a:solidFill>
              </a:rPr>
            </a:br>
            <a:r>
              <a:rPr lang="ro-RO" dirty="0">
                <a:solidFill>
                  <a:srgbClr val="3F762A"/>
                </a:solidFill>
              </a:rPr>
              <a:t>Auto-verificare</a:t>
            </a:r>
            <a:endParaRPr b="1" dirty="0">
              <a:solidFill>
                <a:srgbClr val="3F762A"/>
              </a:solidFill>
            </a:endParaRPr>
          </a:p>
        </p:txBody>
      </p:sp>
      <p:cxnSp>
        <p:nvCxnSpPr>
          <p:cNvPr id="430" name="Google Shape;430;p54"/>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431" name="Google Shape;431;p54"/>
          <p:cNvPicPr preferRelativeResize="0"/>
          <p:nvPr/>
        </p:nvPicPr>
        <p:blipFill rotWithShape="1">
          <a:blip r:embed="rId3">
            <a:alphaModFix/>
          </a:blip>
          <a:srcRect/>
          <a:stretch/>
        </p:blipFill>
        <p:spPr>
          <a:xfrm>
            <a:off x="10963124" y="176911"/>
            <a:ext cx="1064381" cy="163551"/>
          </a:xfrm>
          <a:prstGeom prst="rect">
            <a:avLst/>
          </a:prstGeom>
          <a:noFill/>
          <a:ln>
            <a:noFill/>
          </a:ln>
        </p:spPr>
      </p:pic>
      <p:sp>
        <p:nvSpPr>
          <p:cNvPr id="432" name="Google Shape;432;p54"/>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433" name="Google Shape;433;p54"/>
          <p:cNvSpPr txBox="1"/>
          <p:nvPr/>
        </p:nvSpPr>
        <p:spPr>
          <a:xfrm>
            <a:off x="1097280" y="4621497"/>
            <a:ext cx="9865844" cy="495753"/>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004B3A"/>
              </a:buClr>
              <a:buSzPts val="3200"/>
              <a:buFont typeface="Arial"/>
              <a:buNone/>
            </a:pPr>
            <a:r>
              <a:rPr lang="it-IT" sz="2400" b="1" i="0" u="none" strike="noStrike" cap="none" dirty="0">
                <a:solidFill>
                  <a:srgbClr val="595959"/>
                </a:solidFill>
                <a:latin typeface="Calibri"/>
                <a:ea typeface="Calibri"/>
                <a:cs typeface="Calibri"/>
                <a:sym typeface="Calibri"/>
              </a:rPr>
              <a:t>Tematica modulului este scrisă din nou aici</a:t>
            </a:r>
            <a:endParaRPr sz="2400" b="1" i="0" u="none" strike="noStrike" cap="none" dirty="0">
              <a:solidFill>
                <a:srgbClr val="262626"/>
              </a:solidFill>
              <a:latin typeface="Calibri"/>
              <a:ea typeface="Calibri"/>
              <a:cs typeface="Calibri"/>
              <a:sym typeface="Calibri"/>
            </a:endParaRPr>
          </a:p>
        </p:txBody>
      </p:sp>
      <p:pic>
        <p:nvPicPr>
          <p:cNvPr id="434" name="Google Shape;434;p54" descr="Ein Bild, das Grafiken, Grafikdesign, Symbol, Screenshot enthält.&#10;&#10;Automatisch generierte Beschreibung"/>
          <p:cNvPicPr preferRelativeResize="0"/>
          <p:nvPr/>
        </p:nvPicPr>
        <p:blipFill rotWithShape="1">
          <a:blip r:embed="rId4">
            <a:alphaModFix/>
          </a:blip>
          <a:srcRect l="12884" t="13467" r="17303" b="17867"/>
          <a:stretch/>
        </p:blipFill>
        <p:spPr>
          <a:xfrm>
            <a:off x="7200201" y="1720616"/>
            <a:ext cx="3762924" cy="2590783"/>
          </a:xfrm>
          <a:prstGeom prst="rect">
            <a:avLst/>
          </a:prstGeom>
          <a:noFill/>
          <a:ln>
            <a:noFill/>
          </a:ln>
        </p:spPr>
      </p:pic>
    </p:spTree>
    <p:extLst>
      <p:ext uri="{BB962C8B-B14F-4D97-AF65-F5344CB8AC3E}">
        <p14:creationId xmlns:p14="http://schemas.microsoft.com/office/powerpoint/2010/main" val="170805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865" y="109729"/>
            <a:ext cx="10058400" cy="658368"/>
          </a:xfrm>
        </p:spPr>
        <p:txBody>
          <a:bodyPr/>
          <a:lstStyle/>
          <a:p>
            <a:r>
              <a:rPr lang="it-IT" dirty="0"/>
              <a:t>Testează-ți cunoștințele - Autoverificare pentru cursanți</a:t>
            </a:r>
            <a:endParaRPr lang="tr-TR" dirty="0"/>
          </a:p>
        </p:txBody>
      </p:sp>
      <p:sp>
        <p:nvSpPr>
          <p:cNvPr id="4" name="Metin Yer Tutucusu 3"/>
          <p:cNvSpPr>
            <a:spLocks noGrp="1"/>
          </p:cNvSpPr>
          <p:nvPr>
            <p:ph type="body" idx="2"/>
          </p:nvPr>
        </p:nvSpPr>
        <p:spPr>
          <a:xfrm>
            <a:off x="263924" y="921821"/>
            <a:ext cx="11664152" cy="5333205"/>
          </a:xfrm>
        </p:spPr>
        <p:txBody>
          <a:bodyPr>
            <a:noAutofit/>
          </a:bodyPr>
          <a:lstStyle/>
          <a:p>
            <a:pPr>
              <a:spcBef>
                <a:spcPts val="0"/>
              </a:spcBef>
            </a:pPr>
            <a:r>
              <a:rPr lang="en-US" sz="1800" b="1" dirty="0" err="1"/>
              <a:t>Încercuiți</a:t>
            </a:r>
            <a:r>
              <a:rPr lang="en-US" sz="1800" b="1" dirty="0"/>
              <a:t> </a:t>
            </a:r>
            <a:r>
              <a:rPr lang="en-US" sz="1800" b="1" dirty="0" err="1"/>
              <a:t>cel</a:t>
            </a:r>
            <a:r>
              <a:rPr lang="en-US" sz="1800" b="1" dirty="0"/>
              <a:t> </a:t>
            </a:r>
            <a:r>
              <a:rPr lang="en-US" sz="1800" b="1" dirty="0" err="1"/>
              <a:t>mai</a:t>
            </a:r>
            <a:r>
              <a:rPr lang="en-US" sz="1800" b="1" dirty="0"/>
              <a:t> bun </a:t>
            </a:r>
            <a:r>
              <a:rPr lang="en-US" sz="1800" b="1" dirty="0" err="1"/>
              <a:t>răspuns</a:t>
            </a:r>
            <a:r>
              <a:rPr lang="en-US" sz="1800" b="1" dirty="0"/>
              <a:t> (</a:t>
            </a:r>
            <a:r>
              <a:rPr lang="en-US" sz="1800" b="1" dirty="0" err="1"/>
              <a:t>sau</a:t>
            </a:r>
            <a:r>
              <a:rPr lang="en-US" sz="1800" b="1" dirty="0"/>
              <a:t> </a:t>
            </a:r>
            <a:r>
              <a:rPr lang="en-US" sz="1800" b="1" dirty="0" err="1"/>
              <a:t>cele</a:t>
            </a:r>
            <a:r>
              <a:rPr lang="en-US" sz="1800" b="1" dirty="0"/>
              <a:t> </a:t>
            </a:r>
            <a:r>
              <a:rPr lang="en-US" sz="1800" b="1" dirty="0" err="1"/>
              <a:t>mai</a:t>
            </a:r>
            <a:r>
              <a:rPr lang="en-US" sz="1800" b="1" dirty="0"/>
              <a:t> </a:t>
            </a:r>
            <a:r>
              <a:rPr lang="en-US" sz="1800" b="1" dirty="0" err="1"/>
              <a:t>bune</a:t>
            </a:r>
            <a:r>
              <a:rPr lang="en-US" sz="1800" b="1" dirty="0"/>
              <a:t> </a:t>
            </a:r>
            <a:r>
              <a:rPr lang="en-US" sz="1800" b="1" dirty="0" err="1"/>
              <a:t>răspunsuri</a:t>
            </a:r>
            <a:r>
              <a:rPr lang="en-US" sz="1800" b="1" dirty="0"/>
              <a:t>):</a:t>
            </a:r>
            <a:endParaRPr lang="ro-RO" sz="1800" b="1" dirty="0"/>
          </a:p>
          <a:p>
            <a:pPr>
              <a:spcBef>
                <a:spcPts val="0"/>
              </a:spcBef>
            </a:pPr>
            <a:endParaRPr lang="ro-RO" sz="1800" b="1" dirty="0"/>
          </a:p>
          <a:p>
            <a:pPr>
              <a:spcBef>
                <a:spcPts val="0"/>
              </a:spcBef>
            </a:pPr>
            <a:r>
              <a:rPr lang="en-US" sz="1800" b="1" dirty="0" err="1"/>
              <a:t>Poluanții</a:t>
            </a:r>
            <a:r>
              <a:rPr lang="en-US" sz="1800" b="1" dirty="0"/>
              <a:t> care </a:t>
            </a:r>
            <a:r>
              <a:rPr lang="en-US" sz="1800" b="1" dirty="0" err="1"/>
              <a:t>intră</a:t>
            </a:r>
            <a:r>
              <a:rPr lang="en-US" sz="1800" b="1" dirty="0"/>
              <a:t> </a:t>
            </a:r>
            <a:r>
              <a:rPr lang="en-US" sz="1800" b="1" dirty="0" err="1"/>
              <a:t>în</a:t>
            </a:r>
            <a:r>
              <a:rPr lang="en-US" sz="1800" b="1" dirty="0"/>
              <a:t> </a:t>
            </a:r>
            <a:r>
              <a:rPr lang="en-US" sz="1800" b="1" dirty="0" err="1"/>
              <a:t>atmosferă</a:t>
            </a:r>
            <a:r>
              <a:rPr lang="en-US" sz="1800" b="1" dirty="0"/>
              <a:t> pot fi </a:t>
            </a:r>
            <a:r>
              <a:rPr lang="en-US" sz="1800" b="1" dirty="0" err="1"/>
              <a:t>împărțiți</a:t>
            </a:r>
            <a:r>
              <a:rPr lang="en-US" sz="1800" b="1" dirty="0"/>
              <a:t> </a:t>
            </a:r>
            <a:r>
              <a:rPr lang="en-US" sz="1800" b="1" dirty="0" err="1"/>
              <a:t>în</a:t>
            </a:r>
            <a:r>
              <a:rPr lang="en-US" sz="1800" b="1" dirty="0"/>
              <a:t>:</a:t>
            </a:r>
            <a:endParaRPr lang="ro-RO" sz="1800" b="1" dirty="0"/>
          </a:p>
          <a:p>
            <a:pPr lvl="1">
              <a:spcBef>
                <a:spcPts val="0"/>
              </a:spcBef>
            </a:pPr>
            <a:r>
              <a:rPr lang="en-US" b="1" dirty="0"/>
              <a:t>a. </a:t>
            </a:r>
            <a:r>
              <a:rPr lang="en-US" b="1" dirty="0" err="1"/>
              <a:t>poluanți</a:t>
            </a:r>
            <a:r>
              <a:rPr lang="en-US" b="1" dirty="0"/>
              <a:t> primary</a:t>
            </a:r>
            <a:endParaRPr lang="ro-RO" b="1" dirty="0"/>
          </a:p>
          <a:p>
            <a:pPr lvl="1">
              <a:spcBef>
                <a:spcPts val="0"/>
              </a:spcBef>
            </a:pPr>
            <a:r>
              <a:rPr lang="en-US" b="1" dirty="0"/>
              <a:t>b. </a:t>
            </a:r>
            <a:r>
              <a:rPr lang="en-US" b="1" dirty="0" err="1"/>
              <a:t>poluanți</a:t>
            </a:r>
            <a:r>
              <a:rPr lang="en-US" b="1" dirty="0"/>
              <a:t> </a:t>
            </a:r>
            <a:r>
              <a:rPr lang="en-US" b="1" dirty="0" err="1"/>
              <a:t>secundari</a:t>
            </a:r>
            <a:endParaRPr lang="ro-RO" b="1" dirty="0"/>
          </a:p>
          <a:p>
            <a:pPr lvl="1">
              <a:spcBef>
                <a:spcPts val="0"/>
              </a:spcBef>
            </a:pPr>
            <a:r>
              <a:rPr lang="en-US" b="1" dirty="0"/>
              <a:t>c. </a:t>
            </a:r>
            <a:r>
              <a:rPr lang="en-US" b="1" dirty="0" err="1"/>
              <a:t>poluanți</a:t>
            </a:r>
            <a:r>
              <a:rPr lang="en-US" b="1" dirty="0"/>
              <a:t> </a:t>
            </a:r>
            <a:r>
              <a:rPr lang="en-US" b="1" dirty="0" err="1"/>
              <a:t>terțiari</a:t>
            </a:r>
            <a:r>
              <a:rPr lang="en-US" b="1" dirty="0"/>
              <a:t> (</a:t>
            </a:r>
            <a:r>
              <a:rPr lang="en-US" b="1" dirty="0" err="1"/>
              <a:t>toate</a:t>
            </a:r>
            <a:r>
              <a:rPr lang="en-US" b="1" dirty="0"/>
              <a:t> </a:t>
            </a:r>
            <a:r>
              <a:rPr lang="en-US" b="1" dirty="0" err="1"/>
              <a:t>variantele</a:t>
            </a:r>
            <a:r>
              <a:rPr lang="en-US" b="1" dirty="0"/>
              <a:t> pot fi </a:t>
            </a:r>
            <a:r>
              <a:rPr lang="en-US" b="1" dirty="0" err="1"/>
              <a:t>corecte</a:t>
            </a:r>
            <a:r>
              <a:rPr lang="en-US" b="1" dirty="0"/>
              <a:t>)</a:t>
            </a:r>
            <a:endParaRPr lang="ro-RO" b="1" dirty="0"/>
          </a:p>
          <a:p>
            <a:pPr>
              <a:spcBef>
                <a:spcPts val="0"/>
              </a:spcBef>
            </a:pPr>
            <a:endParaRPr lang="ro-RO" sz="1800" b="1" dirty="0"/>
          </a:p>
          <a:p>
            <a:pPr>
              <a:spcBef>
                <a:spcPts val="0"/>
              </a:spcBef>
            </a:pPr>
            <a:r>
              <a:rPr lang="en-US" sz="1800" b="1" dirty="0" err="1"/>
              <a:t>Printre</a:t>
            </a:r>
            <a:r>
              <a:rPr lang="en-US" sz="1800" b="1" dirty="0"/>
              <a:t> </a:t>
            </a:r>
            <a:r>
              <a:rPr lang="en-US" sz="1800" b="1" dirty="0" err="1"/>
              <a:t>tipurile</a:t>
            </a:r>
            <a:r>
              <a:rPr lang="en-US" sz="1800" b="1" dirty="0"/>
              <a:t> de </a:t>
            </a:r>
            <a:r>
              <a:rPr lang="en-US" sz="1800" b="1" dirty="0" err="1"/>
              <a:t>poluare</a:t>
            </a:r>
            <a:r>
              <a:rPr lang="en-US" sz="1800" b="1" dirty="0"/>
              <a:t> a </a:t>
            </a:r>
            <a:r>
              <a:rPr lang="en-US" sz="1800" b="1" dirty="0" err="1"/>
              <a:t>apei</a:t>
            </a:r>
            <a:r>
              <a:rPr lang="en-US" sz="1800" b="1" dirty="0"/>
              <a:t> se </a:t>
            </a:r>
            <a:r>
              <a:rPr lang="en-US" sz="1800" b="1" dirty="0" err="1"/>
              <a:t>numără</a:t>
            </a:r>
            <a:r>
              <a:rPr lang="en-US" sz="1800" b="1" dirty="0"/>
              <a:t>: - </a:t>
            </a:r>
            <a:r>
              <a:rPr lang="en-US" sz="1800" b="1" dirty="0" err="1"/>
              <a:t>poluarea</a:t>
            </a:r>
            <a:r>
              <a:rPr lang="en-US" sz="1800" b="1" dirty="0"/>
              <a:t> </a:t>
            </a:r>
            <a:r>
              <a:rPr lang="en-US" sz="1800" b="1" dirty="0" err="1"/>
              <a:t>apei</a:t>
            </a:r>
            <a:r>
              <a:rPr lang="en-US" sz="1800" b="1" dirty="0"/>
              <a:t>:</a:t>
            </a:r>
            <a:endParaRPr lang="ro-RO" sz="1800" b="1" dirty="0"/>
          </a:p>
          <a:p>
            <a:pPr lvl="1">
              <a:spcBef>
                <a:spcPts val="0"/>
              </a:spcBef>
            </a:pPr>
            <a:r>
              <a:rPr lang="en-US" b="1" dirty="0"/>
              <a:t>a. </a:t>
            </a:r>
            <a:r>
              <a:rPr lang="en-US" b="1" dirty="0" err="1"/>
              <a:t>poluarea</a:t>
            </a:r>
            <a:r>
              <a:rPr lang="en-US" b="1" dirty="0"/>
              <a:t> </a:t>
            </a:r>
            <a:r>
              <a:rPr lang="en-US" b="1" dirty="0" err="1"/>
              <a:t>fizică</a:t>
            </a:r>
            <a:endParaRPr lang="ro-RO" b="1" dirty="0"/>
          </a:p>
          <a:p>
            <a:pPr lvl="1">
              <a:spcBef>
                <a:spcPts val="0"/>
              </a:spcBef>
            </a:pPr>
            <a:r>
              <a:rPr lang="en-US" b="1" dirty="0"/>
              <a:t>b. </a:t>
            </a:r>
            <a:r>
              <a:rPr lang="en-US" b="1" dirty="0" err="1"/>
              <a:t>poluarea</a:t>
            </a:r>
            <a:r>
              <a:rPr lang="en-US" b="1" dirty="0"/>
              <a:t> </a:t>
            </a:r>
            <a:r>
              <a:rPr lang="en-US" b="1" dirty="0" err="1"/>
              <a:t>biologică</a:t>
            </a:r>
            <a:endParaRPr lang="ro-RO" b="1" dirty="0"/>
          </a:p>
          <a:p>
            <a:pPr lvl="1">
              <a:spcBef>
                <a:spcPts val="0"/>
              </a:spcBef>
            </a:pPr>
            <a:r>
              <a:rPr lang="en-US" b="1" dirty="0"/>
              <a:t>c. </a:t>
            </a:r>
            <a:r>
              <a:rPr lang="en-US" b="1" dirty="0" err="1"/>
              <a:t>poluarea</a:t>
            </a:r>
            <a:r>
              <a:rPr lang="en-US" b="1" dirty="0"/>
              <a:t> </a:t>
            </a:r>
            <a:r>
              <a:rPr lang="en-US" b="1" dirty="0" err="1"/>
              <a:t>chimică</a:t>
            </a:r>
            <a:endParaRPr lang="ro-RO" b="1" dirty="0"/>
          </a:p>
          <a:p>
            <a:pPr lvl="1">
              <a:spcBef>
                <a:spcPts val="0"/>
              </a:spcBef>
            </a:pPr>
            <a:r>
              <a:rPr lang="en-US" b="1" dirty="0"/>
              <a:t>d. </a:t>
            </a:r>
            <a:r>
              <a:rPr lang="en-US" b="1" dirty="0" err="1"/>
              <a:t>poluarea</a:t>
            </a:r>
            <a:r>
              <a:rPr lang="en-US" b="1" dirty="0"/>
              <a:t> </a:t>
            </a:r>
            <a:r>
              <a:rPr lang="en-US" b="1" dirty="0" err="1"/>
              <a:t>termică</a:t>
            </a:r>
            <a:endParaRPr lang="ro-RO" b="1" dirty="0"/>
          </a:p>
          <a:p>
            <a:pPr lvl="1">
              <a:spcBef>
                <a:spcPts val="0"/>
              </a:spcBef>
            </a:pPr>
            <a:r>
              <a:rPr lang="en-US" b="1" dirty="0"/>
              <a:t>e. </a:t>
            </a:r>
            <a:r>
              <a:rPr lang="en-US" b="1" dirty="0" err="1"/>
              <a:t>poluarea</a:t>
            </a:r>
            <a:r>
              <a:rPr lang="en-US" b="1" dirty="0"/>
              <a:t> radioactive</a:t>
            </a:r>
            <a:endParaRPr lang="ro-RO" b="1" dirty="0"/>
          </a:p>
          <a:p>
            <a:pPr lvl="1">
              <a:spcBef>
                <a:spcPts val="0"/>
              </a:spcBef>
            </a:pPr>
            <a:r>
              <a:rPr lang="en-US" b="1" dirty="0"/>
              <a:t>f. </a:t>
            </a:r>
            <a:r>
              <a:rPr lang="en-US" b="1" dirty="0" err="1"/>
              <a:t>poluarea</a:t>
            </a:r>
            <a:r>
              <a:rPr lang="en-US" b="1" dirty="0"/>
              <a:t> </a:t>
            </a:r>
            <a:r>
              <a:rPr lang="en-US" b="1" dirty="0" err="1"/>
              <a:t>conștientă</a:t>
            </a:r>
            <a:r>
              <a:rPr lang="en-US" b="1" dirty="0"/>
              <a:t> (</a:t>
            </a:r>
            <a:r>
              <a:rPr lang="en-US" b="1" dirty="0" err="1"/>
              <a:t>toate</a:t>
            </a:r>
            <a:r>
              <a:rPr lang="en-US" b="1" dirty="0"/>
              <a:t>, cu </a:t>
            </a:r>
            <a:r>
              <a:rPr lang="en-US" b="1" dirty="0" err="1"/>
              <a:t>excepția</a:t>
            </a:r>
            <a:r>
              <a:rPr lang="en-US" b="1" dirty="0"/>
              <a:t> </a:t>
            </a:r>
            <a:r>
              <a:rPr lang="en-US" b="1" dirty="0" err="1"/>
              <a:t>literei</a:t>
            </a:r>
            <a:r>
              <a:rPr lang="en-US" b="1" dirty="0"/>
              <a:t> f, sunt </a:t>
            </a:r>
            <a:r>
              <a:rPr lang="en-US" b="1" dirty="0" err="1"/>
              <a:t>corecte</a:t>
            </a:r>
            <a:r>
              <a:rPr lang="en-US" b="1" dirty="0"/>
              <a:t>)</a:t>
            </a:r>
            <a:endParaRPr lang="ro-RO" b="1" dirty="0"/>
          </a:p>
          <a:p>
            <a:pPr>
              <a:spcBef>
                <a:spcPts val="0"/>
              </a:spcBef>
            </a:pPr>
            <a:endParaRPr lang="ro-RO" sz="1800" b="1" dirty="0"/>
          </a:p>
          <a:p>
            <a:pPr>
              <a:spcBef>
                <a:spcPts val="0"/>
              </a:spcBef>
            </a:pPr>
            <a:r>
              <a:rPr lang="en-US" sz="1800" b="1" dirty="0" err="1"/>
              <a:t>Enumerați</a:t>
            </a:r>
            <a:r>
              <a:rPr lang="en-US" sz="1800" b="1" dirty="0"/>
              <a:t> 5 </a:t>
            </a:r>
            <a:r>
              <a:rPr lang="en-US" sz="1800" b="1" dirty="0" err="1"/>
              <a:t>activități</a:t>
            </a:r>
            <a:r>
              <a:rPr lang="en-US" sz="1800" b="1" dirty="0"/>
              <a:t> care </a:t>
            </a:r>
            <a:r>
              <a:rPr lang="en-US" sz="1800" b="1" dirty="0" err="1"/>
              <a:t>contribuie</a:t>
            </a:r>
            <a:r>
              <a:rPr lang="en-US" sz="1800" b="1" dirty="0"/>
              <a:t> la </a:t>
            </a:r>
            <a:r>
              <a:rPr lang="en-US" sz="1800" b="1" dirty="0" err="1"/>
              <a:t>poluarea</a:t>
            </a:r>
            <a:r>
              <a:rPr lang="en-US" sz="1800" b="1" dirty="0"/>
              <a:t> </a:t>
            </a:r>
            <a:r>
              <a:rPr lang="en-US" sz="1800" b="1" dirty="0" err="1"/>
              <a:t>aerului</a:t>
            </a:r>
            <a:r>
              <a:rPr lang="en-US" sz="1800" b="1" dirty="0"/>
              <a:t>:</a:t>
            </a:r>
            <a:endParaRPr lang="ro-RO" sz="1800" b="1" dirty="0"/>
          </a:p>
          <a:p>
            <a:pPr lvl="1">
              <a:spcBef>
                <a:spcPts val="0"/>
              </a:spcBef>
            </a:pPr>
            <a:r>
              <a:rPr lang="en-US" b="1" dirty="0" err="1"/>
              <a:t>Arderea</a:t>
            </a:r>
            <a:r>
              <a:rPr lang="en-US" b="1" dirty="0"/>
              <a:t> </a:t>
            </a:r>
            <a:r>
              <a:rPr lang="en-US" b="1" dirty="0" err="1"/>
              <a:t>combustibililor</a:t>
            </a:r>
            <a:r>
              <a:rPr lang="en-US" b="1" dirty="0"/>
              <a:t> </a:t>
            </a:r>
            <a:r>
              <a:rPr lang="en-US" b="1" dirty="0" err="1"/>
              <a:t>fosili</a:t>
            </a:r>
            <a:r>
              <a:rPr lang="en-US" b="1" dirty="0"/>
              <a:t> (</a:t>
            </a:r>
            <a:r>
              <a:rPr lang="en-US" b="1" dirty="0" err="1"/>
              <a:t>cărbune</a:t>
            </a:r>
            <a:r>
              <a:rPr lang="en-US" b="1" dirty="0"/>
              <a:t>, petrol)</a:t>
            </a:r>
            <a:endParaRPr lang="ro-RO" b="1" dirty="0"/>
          </a:p>
          <a:p>
            <a:pPr lvl="1">
              <a:spcBef>
                <a:spcPts val="0"/>
              </a:spcBef>
            </a:pPr>
            <a:r>
              <a:rPr lang="en-US" b="1" dirty="0" err="1"/>
              <a:t>Emisiile</a:t>
            </a:r>
            <a:r>
              <a:rPr lang="en-US" b="1" dirty="0"/>
              <a:t> </a:t>
            </a:r>
            <a:r>
              <a:rPr lang="en-US" b="1" dirty="0" err="1"/>
              <a:t>autoturismelor</a:t>
            </a:r>
            <a:endParaRPr lang="ro-RO" b="1" dirty="0"/>
          </a:p>
          <a:p>
            <a:pPr lvl="1">
              <a:spcBef>
                <a:spcPts val="0"/>
              </a:spcBef>
            </a:pPr>
            <a:r>
              <a:rPr lang="en-US" b="1" dirty="0" err="1"/>
              <a:t>Activități</a:t>
            </a:r>
            <a:r>
              <a:rPr lang="en-US" b="1" dirty="0"/>
              <a:t> industrial</a:t>
            </a:r>
            <a:endParaRPr lang="ro-RO" b="1" dirty="0"/>
          </a:p>
          <a:p>
            <a:pPr lvl="1">
              <a:spcBef>
                <a:spcPts val="0"/>
              </a:spcBef>
            </a:pPr>
            <a:r>
              <a:rPr lang="en-US" b="1" dirty="0" err="1"/>
              <a:t>Practici</a:t>
            </a:r>
            <a:r>
              <a:rPr lang="en-US" b="1" dirty="0"/>
              <a:t> </a:t>
            </a:r>
            <a:r>
              <a:rPr lang="en-US" b="1" dirty="0" err="1"/>
              <a:t>agricole</a:t>
            </a:r>
            <a:r>
              <a:rPr lang="en-US" b="1" dirty="0"/>
              <a:t> (</a:t>
            </a:r>
            <a:r>
              <a:rPr lang="en-US" b="1" dirty="0" err="1"/>
              <a:t>amoniac</a:t>
            </a:r>
            <a:r>
              <a:rPr lang="en-US" b="1" dirty="0"/>
              <a:t>, pesticide)</a:t>
            </a:r>
            <a:endParaRPr lang="ro-RO" b="1" dirty="0"/>
          </a:p>
          <a:p>
            <a:pPr lvl="1">
              <a:spcBef>
                <a:spcPts val="0"/>
              </a:spcBef>
            </a:pPr>
            <a:r>
              <a:rPr lang="en-US" b="1" dirty="0" err="1"/>
              <a:t>Chiar</a:t>
            </a:r>
            <a:r>
              <a:rPr lang="en-US" b="1" dirty="0"/>
              <a:t> </a:t>
            </a:r>
            <a:r>
              <a:rPr lang="en-US" b="1" dirty="0" err="1"/>
              <a:t>și</a:t>
            </a:r>
            <a:r>
              <a:rPr lang="en-US" b="1" dirty="0"/>
              <a:t> </a:t>
            </a:r>
            <a:r>
              <a:rPr lang="en-US" b="1" dirty="0" err="1"/>
              <a:t>activitățile</a:t>
            </a:r>
            <a:r>
              <a:rPr lang="en-US" b="1" dirty="0"/>
              <a:t> </a:t>
            </a:r>
            <a:r>
              <a:rPr lang="en-US" b="1" dirty="0" err="1"/>
              <a:t>casnice</a:t>
            </a:r>
            <a:r>
              <a:rPr lang="en-US" b="1" dirty="0"/>
              <a:t> (</a:t>
            </a:r>
            <a:r>
              <a:rPr lang="en-US" b="1" dirty="0" err="1"/>
              <a:t>vopsirea</a:t>
            </a:r>
            <a:r>
              <a:rPr lang="en-US" b="1" dirty="0"/>
              <a:t>)</a:t>
            </a:r>
            <a:endParaRPr lang="ro-RO" b="1" dirty="0"/>
          </a:p>
          <a:p>
            <a:pPr>
              <a:spcBef>
                <a:spcPts val="0"/>
              </a:spcBef>
            </a:pPr>
            <a:endParaRPr lang="en-US" sz="1700" dirty="0"/>
          </a:p>
        </p:txBody>
      </p:sp>
    </p:spTree>
    <p:extLst>
      <p:ext uri="{BB962C8B-B14F-4D97-AF65-F5344CB8AC3E}">
        <p14:creationId xmlns:p14="http://schemas.microsoft.com/office/powerpoint/2010/main" val="1255540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97750" y="140473"/>
            <a:ext cx="4590288" cy="603504"/>
          </a:xfrm>
        </p:spPr>
        <p:txBody>
          <a:bodyPr/>
          <a:lstStyle/>
          <a:p>
            <a:r>
              <a:rPr lang="ro-RO" dirty="0"/>
              <a:t>Urmează angajamentul!</a:t>
            </a:r>
            <a:endParaRPr lang="tr-TR" dirty="0"/>
          </a:p>
        </p:txBody>
      </p:sp>
      <p:sp>
        <p:nvSpPr>
          <p:cNvPr id="6" name="Dikdörtgen 5"/>
          <p:cNvSpPr/>
          <p:nvPr/>
        </p:nvSpPr>
        <p:spPr>
          <a:xfrm>
            <a:off x="329184" y="647337"/>
            <a:ext cx="5053584" cy="5601533"/>
          </a:xfrm>
          <a:prstGeom prst="rect">
            <a:avLst/>
          </a:prstGeom>
        </p:spPr>
        <p:txBody>
          <a:bodyPr wrap="square">
            <a:spAutoFit/>
          </a:bodyPr>
          <a:lstStyle/>
          <a:p>
            <a:pPr algn="just"/>
            <a:r>
              <a:rPr lang="ro-RO" b="1" dirty="0"/>
              <a:t>		</a:t>
            </a:r>
            <a:r>
              <a:rPr lang="en-US" sz="1800" b="1" dirty="0" err="1"/>
              <a:t>Fii</a:t>
            </a:r>
            <a:r>
              <a:rPr lang="en-US" sz="1800" b="1" dirty="0"/>
              <a:t> </a:t>
            </a:r>
            <a:r>
              <a:rPr lang="en-US" sz="1800" b="1" dirty="0" err="1"/>
              <a:t>schimbarea</a:t>
            </a:r>
            <a:r>
              <a:rPr lang="en-US" sz="1800" b="1" dirty="0"/>
              <a:t>!</a:t>
            </a:r>
            <a:endParaRPr lang="ro-RO" sz="1800" b="1" dirty="0"/>
          </a:p>
          <a:p>
            <a:pPr algn="just"/>
            <a:r>
              <a:rPr lang="en-US" dirty="0" err="1"/>
              <a:t>Această</a:t>
            </a:r>
            <a:r>
              <a:rPr lang="en-US" dirty="0"/>
              <a:t> </a:t>
            </a:r>
            <a:r>
              <a:rPr lang="en-US" dirty="0" err="1"/>
              <a:t>activitate</a:t>
            </a:r>
            <a:r>
              <a:rPr lang="en-US" dirty="0"/>
              <a:t> </a:t>
            </a:r>
            <a:r>
              <a:rPr lang="en-US" dirty="0" err="1"/>
              <a:t>vă</a:t>
            </a:r>
            <a:r>
              <a:rPr lang="en-US" dirty="0"/>
              <a:t> </a:t>
            </a:r>
            <a:r>
              <a:rPr lang="en-US" dirty="0" err="1"/>
              <a:t>provoacă</a:t>
            </a:r>
            <a:r>
              <a:rPr lang="en-US" dirty="0"/>
              <a:t> </a:t>
            </a:r>
            <a:r>
              <a:rPr lang="en-US" dirty="0" err="1"/>
              <a:t>să</a:t>
            </a:r>
            <a:r>
              <a:rPr lang="en-US" dirty="0"/>
              <a:t> </a:t>
            </a:r>
            <a:r>
              <a:rPr lang="en-US" dirty="0" err="1"/>
              <a:t>explorați</a:t>
            </a:r>
            <a:r>
              <a:rPr lang="en-US" dirty="0"/>
              <a:t> </a:t>
            </a:r>
            <a:r>
              <a:rPr lang="en-US" dirty="0" err="1"/>
              <a:t>acțiunea</a:t>
            </a:r>
            <a:r>
              <a:rPr lang="en-US" dirty="0"/>
              <a:t> </a:t>
            </a:r>
            <a:r>
              <a:rPr lang="en-US" dirty="0" err="1"/>
              <a:t>cetățenească</a:t>
            </a:r>
            <a:r>
              <a:rPr lang="en-US" dirty="0"/>
              <a:t> </a:t>
            </a:r>
            <a:r>
              <a:rPr lang="en-US" dirty="0" err="1"/>
              <a:t>și</a:t>
            </a:r>
            <a:r>
              <a:rPr lang="en-US" dirty="0"/>
              <a:t> </a:t>
            </a:r>
            <a:r>
              <a:rPr lang="en-US" dirty="0" err="1"/>
              <a:t>să</a:t>
            </a:r>
            <a:r>
              <a:rPr lang="en-US" dirty="0"/>
              <a:t> </a:t>
            </a:r>
            <a:r>
              <a:rPr lang="en-US" dirty="0" err="1"/>
              <a:t>alegeți</a:t>
            </a:r>
            <a:r>
              <a:rPr lang="en-US" dirty="0"/>
              <a:t> o </a:t>
            </a:r>
            <a:r>
              <a:rPr lang="en-US" dirty="0" err="1"/>
              <a:t>problemă</a:t>
            </a:r>
            <a:r>
              <a:rPr lang="en-US" dirty="0"/>
              <a:t> de </a:t>
            </a:r>
            <a:r>
              <a:rPr lang="en-US" dirty="0" err="1"/>
              <a:t>mediu</a:t>
            </a:r>
            <a:r>
              <a:rPr lang="en-US" dirty="0"/>
              <a:t> </a:t>
            </a:r>
            <a:r>
              <a:rPr lang="en-US" dirty="0" err="1"/>
              <a:t>în</a:t>
            </a:r>
            <a:r>
              <a:rPr lang="en-US" dirty="0"/>
              <a:t> care </a:t>
            </a:r>
            <a:r>
              <a:rPr lang="en-US" dirty="0" err="1"/>
              <a:t>puteți</a:t>
            </a:r>
            <a:r>
              <a:rPr lang="en-US" dirty="0"/>
              <a:t> face o </a:t>
            </a:r>
            <a:r>
              <a:rPr lang="en-US" dirty="0" err="1"/>
              <a:t>diferență</a:t>
            </a:r>
            <a:r>
              <a:rPr lang="en-US" dirty="0"/>
              <a:t>.</a:t>
            </a:r>
            <a:endParaRPr lang="ro-RO" dirty="0"/>
          </a:p>
          <a:p>
            <a:pPr algn="just"/>
            <a:r>
              <a:rPr lang="en-US" sz="1600" b="1" dirty="0" err="1"/>
              <a:t>Partea</a:t>
            </a:r>
            <a:r>
              <a:rPr lang="en-US" sz="1600" b="1" dirty="0"/>
              <a:t> 1: </a:t>
            </a:r>
            <a:r>
              <a:rPr lang="en-US" sz="1600" b="1" dirty="0" err="1"/>
              <a:t>Cercetați</a:t>
            </a:r>
            <a:r>
              <a:rPr lang="en-US" sz="1600" b="1" dirty="0"/>
              <a:t> </a:t>
            </a:r>
            <a:r>
              <a:rPr lang="en-US" sz="1600" b="1" dirty="0" err="1"/>
              <a:t>și</a:t>
            </a:r>
            <a:r>
              <a:rPr lang="en-US" sz="1600" b="1" dirty="0"/>
              <a:t> </a:t>
            </a:r>
            <a:r>
              <a:rPr lang="en-US" sz="1600" b="1" dirty="0" err="1"/>
              <a:t>alegeți</a:t>
            </a:r>
            <a:r>
              <a:rPr lang="en-US" sz="1600" b="1" dirty="0"/>
              <a:t> </a:t>
            </a:r>
            <a:r>
              <a:rPr lang="en-US" sz="1600" b="1" dirty="0" err="1"/>
              <a:t>problema</a:t>
            </a:r>
            <a:r>
              <a:rPr lang="en-US" sz="1600" b="1" dirty="0"/>
              <a:t> </a:t>
            </a:r>
            <a:r>
              <a:rPr lang="en-US" sz="1600" b="1" dirty="0" err="1"/>
              <a:t>dvs</a:t>
            </a:r>
            <a:r>
              <a:rPr lang="en-US" sz="1600" b="1" dirty="0"/>
              <a:t>.</a:t>
            </a:r>
            <a:endParaRPr lang="ro-RO" sz="1600" b="1" dirty="0"/>
          </a:p>
          <a:p>
            <a:pPr marL="342900" indent="-342900" algn="just">
              <a:buAutoNum type="arabicPeriod"/>
            </a:pPr>
            <a:r>
              <a:rPr lang="en-US" b="1" dirty="0" err="1"/>
              <a:t>Probleme</a:t>
            </a:r>
            <a:r>
              <a:rPr lang="en-US" b="1" dirty="0"/>
              <a:t> de </a:t>
            </a:r>
            <a:r>
              <a:rPr lang="en-US" b="1" dirty="0" err="1"/>
              <a:t>mediu</a:t>
            </a:r>
            <a:r>
              <a:rPr lang="en-US" b="1" dirty="0"/>
              <a:t>: </a:t>
            </a:r>
            <a:r>
              <a:rPr lang="en-US" dirty="0" err="1"/>
              <a:t>Faceți</a:t>
            </a:r>
            <a:r>
              <a:rPr lang="en-US" dirty="0"/>
              <a:t> o </a:t>
            </a:r>
            <a:r>
              <a:rPr lang="en-US" dirty="0" err="1"/>
              <a:t>listă</a:t>
            </a:r>
            <a:r>
              <a:rPr lang="en-US" dirty="0"/>
              <a:t> de </a:t>
            </a:r>
            <a:r>
              <a:rPr lang="en-US" dirty="0" err="1"/>
              <a:t>probleme</a:t>
            </a:r>
            <a:r>
              <a:rPr lang="en-US" dirty="0"/>
              <a:t> de </a:t>
            </a:r>
            <a:r>
              <a:rPr lang="en-US" dirty="0" err="1"/>
              <a:t>mediu</a:t>
            </a:r>
            <a:r>
              <a:rPr lang="en-US" dirty="0"/>
              <a:t> care </a:t>
            </a:r>
            <a:r>
              <a:rPr lang="en-US" dirty="0" err="1"/>
              <a:t>vă</a:t>
            </a:r>
            <a:r>
              <a:rPr lang="en-US" dirty="0"/>
              <a:t> </a:t>
            </a:r>
            <a:r>
              <a:rPr lang="en-US" dirty="0" err="1"/>
              <a:t>preocupă</a:t>
            </a:r>
            <a:r>
              <a:rPr lang="en-US" dirty="0"/>
              <a:t> (de </a:t>
            </a:r>
            <a:r>
              <a:rPr lang="en-US" dirty="0" err="1"/>
              <a:t>exemplu</a:t>
            </a:r>
            <a:r>
              <a:rPr lang="en-US" dirty="0"/>
              <a:t>, </a:t>
            </a:r>
            <a:r>
              <a:rPr lang="en-US" dirty="0" err="1"/>
              <a:t>poluarea</a:t>
            </a:r>
            <a:r>
              <a:rPr lang="en-US" dirty="0"/>
              <a:t> cu plastic, </a:t>
            </a:r>
            <a:r>
              <a:rPr lang="en-US" dirty="0" err="1"/>
              <a:t>defrișările</a:t>
            </a:r>
            <a:r>
              <a:rPr lang="en-US" dirty="0"/>
              <a:t>, </a:t>
            </a:r>
            <a:r>
              <a:rPr lang="en-US" dirty="0" err="1"/>
              <a:t>speciile</a:t>
            </a:r>
            <a:r>
              <a:rPr lang="en-US" dirty="0"/>
              <a:t> pe </a:t>
            </a:r>
            <a:r>
              <a:rPr lang="en-US" dirty="0" err="1"/>
              <a:t>cale</a:t>
            </a:r>
            <a:r>
              <a:rPr lang="en-US" dirty="0"/>
              <a:t> de </a:t>
            </a:r>
            <a:r>
              <a:rPr lang="en-US" dirty="0" err="1"/>
              <a:t>dispariție</a:t>
            </a:r>
            <a:r>
              <a:rPr lang="en-US" dirty="0"/>
              <a:t>).</a:t>
            </a:r>
            <a:endParaRPr lang="ro-RO" dirty="0"/>
          </a:p>
          <a:p>
            <a:pPr marL="342900" indent="-342900" algn="just">
              <a:buAutoNum type="arabicPeriod"/>
            </a:pPr>
            <a:r>
              <a:rPr lang="en-US" b="1" dirty="0" err="1"/>
              <a:t>Cercetați</a:t>
            </a:r>
            <a:r>
              <a:rPr lang="en-US" b="1" dirty="0"/>
              <a:t> </a:t>
            </a:r>
            <a:r>
              <a:rPr lang="en-US" b="1" dirty="0" err="1"/>
              <a:t>legislația</a:t>
            </a:r>
            <a:r>
              <a:rPr lang="en-US" b="1" dirty="0"/>
              <a:t>: </a:t>
            </a:r>
            <a:r>
              <a:rPr lang="en-US" dirty="0" err="1"/>
              <a:t>Alegeți</a:t>
            </a:r>
            <a:r>
              <a:rPr lang="en-US" dirty="0"/>
              <a:t> o </a:t>
            </a:r>
            <a:r>
              <a:rPr lang="en-US" dirty="0" err="1"/>
              <a:t>problemă</a:t>
            </a:r>
            <a:r>
              <a:rPr lang="en-US" dirty="0"/>
              <a:t> </a:t>
            </a:r>
            <a:r>
              <a:rPr lang="en-US" dirty="0" err="1"/>
              <a:t>și</a:t>
            </a:r>
            <a:r>
              <a:rPr lang="en-US" dirty="0"/>
              <a:t> </a:t>
            </a:r>
            <a:r>
              <a:rPr lang="en-US" dirty="0" err="1"/>
              <a:t>cercetați</a:t>
            </a:r>
            <a:r>
              <a:rPr lang="en-US" dirty="0"/>
              <a:t> </a:t>
            </a:r>
            <a:r>
              <a:rPr lang="en-US" dirty="0" err="1"/>
              <a:t>legile</a:t>
            </a:r>
            <a:r>
              <a:rPr lang="en-US" dirty="0"/>
              <a:t> </a:t>
            </a:r>
            <a:r>
              <a:rPr lang="en-US" dirty="0" err="1"/>
              <a:t>sau</a:t>
            </a:r>
            <a:r>
              <a:rPr lang="en-US" dirty="0"/>
              <a:t> </a:t>
            </a:r>
            <a:r>
              <a:rPr lang="en-US" dirty="0" err="1"/>
              <a:t>reglementările</a:t>
            </a:r>
            <a:r>
              <a:rPr lang="en-US" dirty="0"/>
              <a:t> de </a:t>
            </a:r>
            <a:r>
              <a:rPr lang="en-US" dirty="0" err="1"/>
              <a:t>mediu</a:t>
            </a:r>
            <a:r>
              <a:rPr lang="en-US" dirty="0"/>
              <a:t> </a:t>
            </a:r>
            <a:r>
              <a:rPr lang="en-US" dirty="0" err="1"/>
              <a:t>existente</a:t>
            </a:r>
            <a:r>
              <a:rPr lang="en-US" dirty="0"/>
              <a:t> </a:t>
            </a:r>
            <a:r>
              <a:rPr lang="en-US" dirty="0" err="1"/>
              <a:t>în</a:t>
            </a:r>
            <a:r>
              <a:rPr lang="en-US" dirty="0"/>
              <a:t> </a:t>
            </a:r>
            <a:r>
              <a:rPr lang="en-US" dirty="0" err="1"/>
              <a:t>legătură</a:t>
            </a:r>
            <a:r>
              <a:rPr lang="en-US" dirty="0"/>
              <a:t> cu </a:t>
            </a:r>
            <a:r>
              <a:rPr lang="en-US" dirty="0" err="1"/>
              <a:t>aceasta</a:t>
            </a:r>
            <a:r>
              <a:rPr lang="en-US" dirty="0"/>
              <a:t>.</a:t>
            </a:r>
            <a:endParaRPr lang="ro-RO" dirty="0"/>
          </a:p>
          <a:p>
            <a:pPr algn="just"/>
            <a:r>
              <a:rPr lang="en-US" dirty="0" err="1"/>
              <a:t>Resurse</a:t>
            </a:r>
            <a:r>
              <a:rPr lang="en-US" dirty="0"/>
              <a:t> precum site-urile </a:t>
            </a:r>
            <a:r>
              <a:rPr lang="en-US" dirty="0" err="1"/>
              <a:t>guvernamentale</a:t>
            </a:r>
            <a:r>
              <a:rPr lang="en-US" dirty="0"/>
              <a:t> </a:t>
            </a:r>
            <a:r>
              <a:rPr lang="en-US" dirty="0" err="1"/>
              <a:t>sau</a:t>
            </a:r>
            <a:r>
              <a:rPr lang="en-US" dirty="0"/>
              <a:t> site-urile </a:t>
            </a:r>
            <a:r>
              <a:rPr lang="en-US" dirty="0" err="1"/>
              <a:t>organizațiilor</a:t>
            </a:r>
            <a:r>
              <a:rPr lang="en-US" dirty="0"/>
              <a:t> de </a:t>
            </a:r>
            <a:r>
              <a:rPr lang="en-US" dirty="0" err="1"/>
              <a:t>mediu</a:t>
            </a:r>
            <a:r>
              <a:rPr lang="en-US" dirty="0"/>
              <a:t> </a:t>
            </a:r>
            <a:r>
              <a:rPr lang="en-US" dirty="0" err="1"/>
              <a:t>vă</a:t>
            </a:r>
            <a:r>
              <a:rPr lang="en-US" dirty="0"/>
              <a:t> pot fi de </a:t>
            </a:r>
            <a:r>
              <a:rPr lang="en-US" dirty="0" err="1"/>
              <a:t>ajutor</a:t>
            </a:r>
            <a:r>
              <a:rPr lang="en-US" dirty="0"/>
              <a:t>.</a:t>
            </a:r>
            <a:endParaRPr lang="ro-RO" dirty="0"/>
          </a:p>
          <a:p>
            <a:pPr algn="just"/>
            <a:r>
              <a:rPr lang="ro-RO" b="1" dirty="0"/>
              <a:t>3</a:t>
            </a:r>
            <a:r>
              <a:rPr lang="ro-RO" dirty="0"/>
              <a:t>.     </a:t>
            </a:r>
            <a:r>
              <a:rPr lang="en-US" b="1" dirty="0" err="1"/>
              <a:t>Evaluare</a:t>
            </a:r>
            <a:r>
              <a:rPr lang="en-US" b="1" dirty="0"/>
              <a:t>:</a:t>
            </a:r>
            <a:endParaRPr lang="ro-RO" b="1" dirty="0"/>
          </a:p>
          <a:p>
            <a:pPr algn="just"/>
            <a:r>
              <a:rPr lang="ro-RO" b="1" dirty="0"/>
              <a:t>	</a:t>
            </a:r>
            <a:r>
              <a:rPr lang="ro-RO" dirty="0"/>
              <a:t>1.</a:t>
            </a:r>
            <a:r>
              <a:rPr lang="en-US" dirty="0" err="1"/>
              <a:t>Credeți</a:t>
            </a:r>
            <a:r>
              <a:rPr lang="en-US" dirty="0"/>
              <a:t> </a:t>
            </a:r>
            <a:r>
              <a:rPr lang="en-US" dirty="0" err="1"/>
              <a:t>că</a:t>
            </a:r>
            <a:r>
              <a:rPr lang="en-US" dirty="0"/>
              <a:t> </a:t>
            </a:r>
            <a:r>
              <a:rPr lang="en-US" dirty="0" err="1"/>
              <a:t>legile</a:t>
            </a:r>
            <a:r>
              <a:rPr lang="en-US" dirty="0"/>
              <a:t> </a:t>
            </a:r>
            <a:r>
              <a:rPr lang="en-US" dirty="0" err="1"/>
              <a:t>actuale</a:t>
            </a:r>
            <a:r>
              <a:rPr lang="en-US" dirty="0"/>
              <a:t> sunt </a:t>
            </a:r>
            <a:r>
              <a:rPr lang="en-US" dirty="0" err="1"/>
              <a:t>suficient</a:t>
            </a:r>
            <a:r>
              <a:rPr lang="en-US" dirty="0"/>
              <a:t> de </a:t>
            </a:r>
            <a:r>
              <a:rPr lang="ro-RO" dirty="0"/>
              <a:t> </a:t>
            </a:r>
            <a:r>
              <a:rPr lang="en-US" dirty="0" err="1"/>
              <a:t>puternice</a:t>
            </a:r>
            <a:r>
              <a:rPr lang="en-US" dirty="0"/>
              <a:t>?</a:t>
            </a:r>
            <a:endParaRPr lang="ro-RO" dirty="0"/>
          </a:p>
          <a:p>
            <a:pPr algn="just"/>
            <a:r>
              <a:rPr lang="ro-RO" dirty="0"/>
              <a:t>	2.</a:t>
            </a:r>
            <a:r>
              <a:rPr lang="en-US" dirty="0" err="1"/>
              <a:t>Există</a:t>
            </a:r>
            <a:r>
              <a:rPr lang="en-US" dirty="0"/>
              <a:t> lacune </a:t>
            </a:r>
            <a:r>
              <a:rPr lang="en-US" dirty="0" err="1"/>
              <a:t>sau</a:t>
            </a:r>
            <a:r>
              <a:rPr lang="en-US" dirty="0"/>
              <a:t> </a:t>
            </a:r>
            <a:r>
              <a:rPr lang="en-US" dirty="0" err="1"/>
              <a:t>puncte</a:t>
            </a:r>
            <a:r>
              <a:rPr lang="en-US" dirty="0"/>
              <a:t> </a:t>
            </a:r>
            <a:r>
              <a:rPr lang="en-US" dirty="0" err="1"/>
              <a:t>slabe</a:t>
            </a:r>
            <a:r>
              <a:rPr lang="en-US" dirty="0"/>
              <a:t> care </a:t>
            </a:r>
            <a:r>
              <a:rPr lang="en-US" dirty="0" err="1"/>
              <a:t>ar</a:t>
            </a:r>
            <a:r>
              <a:rPr lang="en-US" dirty="0"/>
              <a:t> </a:t>
            </a:r>
            <a:r>
              <a:rPr lang="en-US" dirty="0" err="1"/>
              <a:t>putea</a:t>
            </a:r>
            <a:r>
              <a:rPr lang="en-US" dirty="0"/>
              <a:t> fi </a:t>
            </a:r>
            <a:r>
              <a:rPr lang="en-US" dirty="0" err="1"/>
              <a:t>abordate</a:t>
            </a:r>
            <a:r>
              <a:rPr lang="en-US" dirty="0"/>
              <a:t>?</a:t>
            </a:r>
            <a:endParaRPr lang="ro-RO" dirty="0"/>
          </a:p>
          <a:p>
            <a:pPr algn="just"/>
            <a:endParaRPr lang="ro-RO" b="1" dirty="0"/>
          </a:p>
          <a:p>
            <a:pPr algn="just"/>
            <a:r>
              <a:rPr lang="en-US" sz="1600" b="1" dirty="0" err="1"/>
              <a:t>Partea</a:t>
            </a:r>
            <a:r>
              <a:rPr lang="en-US" sz="1600" b="1" dirty="0"/>
              <a:t> 2: </a:t>
            </a:r>
            <a:r>
              <a:rPr lang="en-US" sz="1600" b="1" dirty="0" err="1"/>
              <a:t>Planul</a:t>
            </a:r>
            <a:r>
              <a:rPr lang="en-US" sz="1600" b="1" dirty="0"/>
              <a:t> de </a:t>
            </a:r>
            <a:r>
              <a:rPr lang="en-US" sz="1600" b="1" dirty="0" err="1"/>
              <a:t>acțiune</a:t>
            </a:r>
            <a:endParaRPr lang="ro-RO" sz="1600" b="1" dirty="0"/>
          </a:p>
          <a:p>
            <a:pPr algn="just"/>
            <a:r>
              <a:rPr lang="ro-RO" b="1" dirty="0"/>
              <a:t>1.  </a:t>
            </a:r>
            <a:r>
              <a:rPr lang="en-US" b="1" dirty="0" err="1"/>
              <a:t>Alegeți-vă</a:t>
            </a:r>
            <a:r>
              <a:rPr lang="en-US" b="1" dirty="0"/>
              <a:t> </a:t>
            </a:r>
            <a:r>
              <a:rPr lang="en-US" b="1" dirty="0" err="1"/>
              <a:t>strategia</a:t>
            </a:r>
            <a:r>
              <a:rPr lang="en-US" b="1" dirty="0"/>
              <a:t>: </a:t>
            </a:r>
            <a:r>
              <a:rPr lang="en-US" dirty="0"/>
              <a:t>Pe </a:t>
            </a:r>
            <a:r>
              <a:rPr lang="en-US" dirty="0" err="1"/>
              <a:t>baza</a:t>
            </a:r>
            <a:r>
              <a:rPr lang="en-US" dirty="0"/>
              <a:t> </a:t>
            </a:r>
            <a:r>
              <a:rPr lang="en-US" dirty="0" err="1"/>
              <a:t>cercetărilor</a:t>
            </a:r>
            <a:r>
              <a:rPr lang="en-US" dirty="0"/>
              <a:t> </a:t>
            </a:r>
            <a:r>
              <a:rPr lang="en-US" dirty="0" err="1"/>
              <a:t>dvs</a:t>
            </a:r>
            <a:r>
              <a:rPr lang="en-US" dirty="0"/>
              <a:t>., </a:t>
            </a:r>
            <a:r>
              <a:rPr lang="en-US" dirty="0" err="1"/>
              <a:t>selectați</a:t>
            </a:r>
            <a:r>
              <a:rPr lang="en-US" dirty="0"/>
              <a:t> o </a:t>
            </a:r>
            <a:r>
              <a:rPr lang="en-US" dirty="0" err="1"/>
              <a:t>strategie</a:t>
            </a:r>
            <a:r>
              <a:rPr lang="en-US" dirty="0"/>
              <a:t> de </a:t>
            </a:r>
            <a:r>
              <a:rPr lang="en-US" dirty="0" err="1"/>
              <a:t>acțiune</a:t>
            </a:r>
            <a:r>
              <a:rPr lang="en-US" dirty="0"/>
              <a:t> </a:t>
            </a:r>
            <a:r>
              <a:rPr lang="en-US" dirty="0" err="1"/>
              <a:t>cetățenească</a:t>
            </a:r>
            <a:r>
              <a:rPr lang="en-US" dirty="0"/>
              <a:t> care se </a:t>
            </a:r>
            <a:r>
              <a:rPr lang="en-US" dirty="0" err="1"/>
              <a:t>potrivește</a:t>
            </a:r>
            <a:r>
              <a:rPr lang="en-US" dirty="0"/>
              <a:t> </a:t>
            </a:r>
            <a:r>
              <a:rPr lang="en-US" dirty="0" err="1"/>
              <a:t>cel</a:t>
            </a:r>
            <a:r>
              <a:rPr lang="en-US" dirty="0"/>
              <a:t> </a:t>
            </a:r>
            <a:r>
              <a:rPr lang="en-US" dirty="0" err="1"/>
              <a:t>mai</a:t>
            </a:r>
            <a:r>
              <a:rPr lang="en-US" dirty="0"/>
              <a:t> bine </a:t>
            </a:r>
            <a:r>
              <a:rPr lang="en-US" dirty="0" err="1"/>
              <a:t>problemei</a:t>
            </a:r>
            <a:r>
              <a:rPr lang="en-US" dirty="0"/>
              <a:t> (de </a:t>
            </a:r>
            <a:r>
              <a:rPr lang="en-US" dirty="0" err="1"/>
              <a:t>exemplu</a:t>
            </a:r>
            <a:r>
              <a:rPr lang="en-US" dirty="0"/>
              <a:t>, </a:t>
            </a:r>
            <a:r>
              <a:rPr lang="en-US" dirty="0" err="1"/>
              <a:t>sensibilizare</a:t>
            </a:r>
            <a:r>
              <a:rPr lang="en-US" dirty="0"/>
              <a:t>, advocacy, </a:t>
            </a:r>
            <a:r>
              <a:rPr lang="en-US" dirty="0" err="1"/>
              <a:t>organizarea</a:t>
            </a:r>
            <a:r>
              <a:rPr lang="en-US" dirty="0"/>
              <a:t> </a:t>
            </a:r>
            <a:r>
              <a:rPr lang="en-US" dirty="0" err="1"/>
              <a:t>comunității</a:t>
            </a:r>
            <a:r>
              <a:rPr lang="en-US" dirty="0"/>
              <a:t>).</a:t>
            </a:r>
            <a:endParaRPr lang="ro-RO" dirty="0"/>
          </a:p>
          <a:p>
            <a:endParaRPr lang="en-US" dirty="0"/>
          </a:p>
        </p:txBody>
      </p:sp>
      <p:sp>
        <p:nvSpPr>
          <p:cNvPr id="7" name="Dikdörtgen 6"/>
          <p:cNvSpPr/>
          <p:nvPr/>
        </p:nvSpPr>
        <p:spPr>
          <a:xfrm>
            <a:off x="5512904" y="1118670"/>
            <a:ext cx="5965864" cy="5047536"/>
          </a:xfrm>
          <a:prstGeom prst="rect">
            <a:avLst/>
          </a:prstGeom>
        </p:spPr>
        <p:txBody>
          <a:bodyPr wrap="square">
            <a:spAutoFit/>
          </a:bodyPr>
          <a:lstStyle/>
          <a:p>
            <a:r>
              <a:rPr lang="ro-RO" b="1" dirty="0"/>
              <a:t>2</a:t>
            </a:r>
            <a:r>
              <a:rPr lang="tr-TR" b="1" dirty="0"/>
              <a:t>. Elaborați-vă planul:</a:t>
            </a:r>
            <a:endParaRPr lang="ro-RO" b="1" dirty="0"/>
          </a:p>
          <a:p>
            <a:r>
              <a:rPr lang="ro-RO" dirty="0"/>
              <a:t>       1. </a:t>
            </a:r>
            <a:r>
              <a:rPr lang="tr-TR" dirty="0"/>
              <a:t>Care este obiectivul dvs. specific? (de exemplu, creșterea gradului de conștientizare a publicului, contactarea reprezentanților locali).</a:t>
            </a:r>
            <a:endParaRPr lang="ro-RO" dirty="0"/>
          </a:p>
          <a:p>
            <a:r>
              <a:rPr lang="ro-RO" dirty="0"/>
              <a:t>       2. </a:t>
            </a:r>
            <a:r>
              <a:rPr lang="tr-TR" dirty="0"/>
              <a:t>Cine este publicul dumneavoastră țintă? (de exemplu, colegi de clasă, membri ai comunității).</a:t>
            </a:r>
            <a:endParaRPr lang="ro-RO" dirty="0"/>
          </a:p>
          <a:p>
            <a:r>
              <a:rPr lang="ro-RO" dirty="0"/>
              <a:t>       3. </a:t>
            </a:r>
            <a:r>
              <a:rPr lang="tr-TR" dirty="0"/>
              <a:t>Ce activități veți întreprinde? (de exemplu, crearea unei campanii în social media, scrierea de scrisori către oficiali).</a:t>
            </a:r>
            <a:endParaRPr lang="ro-RO" dirty="0"/>
          </a:p>
          <a:p>
            <a:r>
              <a:rPr lang="ro-RO" dirty="0"/>
              <a:t>       4. </a:t>
            </a:r>
            <a:r>
              <a:rPr lang="tr-TR" dirty="0"/>
              <a:t>Luați în considerare potențialele resurse de care ați putea avea nevoie (de exemplu, instrumente online, afișe, petiții).</a:t>
            </a:r>
            <a:endParaRPr lang="ro-RO" dirty="0"/>
          </a:p>
          <a:p>
            <a:endParaRPr lang="ro-RO" b="1" dirty="0"/>
          </a:p>
          <a:p>
            <a:r>
              <a:rPr lang="ro-RO" b="1" dirty="0"/>
              <a:t>3</a:t>
            </a:r>
            <a:r>
              <a:rPr lang="tr-TR" b="1" dirty="0"/>
              <a:t>.Măsurarea impactului: </a:t>
            </a:r>
            <a:r>
              <a:rPr lang="tr-TR" dirty="0"/>
              <a:t>Cum veți măsura succesul acțiunii pe care ați ales-o? (de exemplu, creșterea traficului pe site-ul web, numărul de semnături pe o petiție).</a:t>
            </a:r>
            <a:endParaRPr lang="ro-RO" dirty="0"/>
          </a:p>
          <a:p>
            <a:endParaRPr lang="ro-RO" b="1" dirty="0"/>
          </a:p>
          <a:p>
            <a:r>
              <a:rPr lang="tr-TR" b="1" dirty="0"/>
              <a:t>Partea 3: Acționați!</a:t>
            </a:r>
            <a:endParaRPr lang="ro-RO" b="1" dirty="0"/>
          </a:p>
          <a:p>
            <a:r>
              <a:rPr lang="ro-RO" b="1" dirty="0"/>
              <a:t>      1. </a:t>
            </a:r>
            <a:r>
              <a:rPr lang="tr-TR" b="1" dirty="0"/>
              <a:t>Puneți în aplicare planul dumneavoastră</a:t>
            </a:r>
            <a:r>
              <a:rPr lang="tr-TR" dirty="0"/>
              <a:t>! Desfășurați activitățile pe care le-ați descris în planul dumneavoastră de acțiune.</a:t>
            </a:r>
            <a:endParaRPr lang="ro-RO" dirty="0"/>
          </a:p>
          <a:p>
            <a:r>
              <a:rPr lang="ro-RO" b="1" dirty="0"/>
              <a:t>      2. </a:t>
            </a:r>
            <a:r>
              <a:rPr lang="tr-TR" b="1" dirty="0"/>
              <a:t>Documentați-vă călătoria: </a:t>
            </a:r>
            <a:r>
              <a:rPr lang="tr-TR" dirty="0"/>
              <a:t>Faceți fotografii, înregistrări video sau note pentru a vă înregistra progresul și impactul.</a:t>
            </a:r>
            <a:endParaRPr lang="ro-RO" dirty="0"/>
          </a:p>
          <a:p>
            <a:r>
              <a:rPr lang="ro-RO" b="1" dirty="0"/>
              <a:t>      3. </a:t>
            </a:r>
            <a:r>
              <a:rPr lang="tr-TR" b="1" dirty="0"/>
              <a:t>Împărtășiți și motivați: </a:t>
            </a:r>
            <a:r>
              <a:rPr lang="tr-TR" dirty="0"/>
              <a:t>Împărtășiți experiența dvs. și problema aleasă cu prietenii, familia și comunitățile online. Încurajați-i și pe alții să se implice în acțiuni de mediu.</a:t>
            </a:r>
            <a:endParaRPr lang="ro-RO" dirty="0"/>
          </a:p>
          <a:p>
            <a:endParaRPr lang="en-US" dirty="0"/>
          </a:p>
        </p:txBody>
      </p:sp>
    </p:spTree>
    <p:extLst>
      <p:ext uri="{BB962C8B-B14F-4D97-AF65-F5344CB8AC3E}">
        <p14:creationId xmlns:p14="http://schemas.microsoft.com/office/powerpoint/2010/main" val="3752146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5"/>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br>
              <a:rPr lang="en-US" dirty="0">
                <a:solidFill>
                  <a:srgbClr val="FFFF00"/>
                </a:solidFill>
              </a:rPr>
            </a:br>
            <a:r>
              <a:rPr lang="ro-RO" dirty="0">
                <a:solidFill>
                  <a:srgbClr val="3F762A"/>
                </a:solidFill>
              </a:rPr>
              <a:t>Videoclipuri</a:t>
            </a:r>
            <a:endParaRPr b="1" dirty="0">
              <a:solidFill>
                <a:srgbClr val="3F762A"/>
              </a:solidFill>
            </a:endParaRPr>
          </a:p>
        </p:txBody>
      </p:sp>
      <p:cxnSp>
        <p:nvCxnSpPr>
          <p:cNvPr id="324" name="Google Shape;324;p45"/>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325" name="Google Shape;325;p45"/>
          <p:cNvPicPr preferRelativeResize="0"/>
          <p:nvPr/>
        </p:nvPicPr>
        <p:blipFill rotWithShape="1">
          <a:blip r:embed="rId3">
            <a:alphaModFix/>
          </a:blip>
          <a:srcRect/>
          <a:stretch/>
        </p:blipFill>
        <p:spPr>
          <a:xfrm>
            <a:off x="10963124" y="176911"/>
            <a:ext cx="1064381" cy="163551"/>
          </a:xfrm>
          <a:prstGeom prst="rect">
            <a:avLst/>
          </a:prstGeom>
          <a:noFill/>
          <a:ln>
            <a:noFill/>
          </a:ln>
        </p:spPr>
      </p:pic>
      <p:sp>
        <p:nvSpPr>
          <p:cNvPr id="326" name="Google Shape;326;p45"/>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03</a:t>
            </a:r>
            <a:endParaRPr sz="1400" b="0" i="0" u="none" strike="noStrike" cap="none">
              <a:solidFill>
                <a:srgbClr val="000000"/>
              </a:solidFill>
              <a:latin typeface="Arial"/>
              <a:ea typeface="Arial"/>
              <a:cs typeface="Arial"/>
              <a:sym typeface="Arial"/>
            </a:endParaRPr>
          </a:p>
        </p:txBody>
      </p:sp>
      <p:sp>
        <p:nvSpPr>
          <p:cNvPr id="327" name="Google Shape;327;p45"/>
          <p:cNvSpPr txBox="1"/>
          <p:nvPr/>
        </p:nvSpPr>
        <p:spPr>
          <a:xfrm>
            <a:off x="1097280" y="4621497"/>
            <a:ext cx="9865844" cy="495753"/>
          </a:xfrm>
          <a:prstGeom prst="rect">
            <a:avLst/>
          </a:prstGeom>
          <a:noFill/>
          <a:ln>
            <a:noFill/>
          </a:ln>
        </p:spPr>
        <p:txBody>
          <a:bodyPr spcFirstLastPara="1" wrap="square" lIns="91425" tIns="45700" rIns="91425" bIns="45700" anchor="b" anchorCtr="0">
            <a:normAutofit lnSpcReduction="10000"/>
          </a:bodyPr>
          <a:lstStyle/>
          <a:p>
            <a:r>
              <a:rPr lang="en-US" b="1" dirty="0" err="1"/>
              <a:t>Activități</a:t>
            </a:r>
            <a:r>
              <a:rPr lang="en-US" b="1" dirty="0"/>
              <a:t> de </a:t>
            </a:r>
            <a:r>
              <a:rPr lang="en-US" b="1" dirty="0" err="1"/>
              <a:t>mediu</a:t>
            </a:r>
            <a:r>
              <a:rPr lang="en-US" b="1" dirty="0"/>
              <a:t> pe care </a:t>
            </a:r>
            <a:r>
              <a:rPr lang="en-US" b="1" dirty="0" err="1"/>
              <a:t>oamenii</a:t>
            </a:r>
            <a:r>
              <a:rPr lang="en-US" b="1" dirty="0"/>
              <a:t> le </a:t>
            </a:r>
            <a:r>
              <a:rPr lang="en-US" b="1" dirty="0" err="1"/>
              <a:t>folosesc</a:t>
            </a:r>
            <a:r>
              <a:rPr lang="en-US" b="1" dirty="0"/>
              <a:t> </a:t>
            </a:r>
            <a:r>
              <a:rPr lang="en-US" b="1" dirty="0" err="1"/>
              <a:t>pentru</a:t>
            </a:r>
            <a:r>
              <a:rPr lang="en-US" b="1" dirty="0"/>
              <a:t> a </a:t>
            </a:r>
            <a:r>
              <a:rPr lang="en-US" b="1" dirty="0" err="1"/>
              <a:t>sprijini</a:t>
            </a:r>
            <a:r>
              <a:rPr lang="en-US" b="1" dirty="0"/>
              <a:t> </a:t>
            </a:r>
            <a:r>
              <a:rPr lang="en-US" b="1" dirty="0" err="1"/>
              <a:t>sau</a:t>
            </a:r>
            <a:r>
              <a:rPr lang="en-US" b="1" dirty="0"/>
              <a:t> </a:t>
            </a:r>
            <a:r>
              <a:rPr lang="en-US" b="1" dirty="0" err="1"/>
              <a:t>consolida</a:t>
            </a:r>
            <a:r>
              <a:rPr lang="en-US" b="1" dirty="0"/>
              <a:t> </a:t>
            </a:r>
            <a:r>
              <a:rPr lang="en-US" b="1" dirty="0" err="1"/>
              <a:t>legile</a:t>
            </a:r>
            <a:r>
              <a:rPr lang="en-US" b="1" dirty="0"/>
              <a:t> </a:t>
            </a:r>
            <a:r>
              <a:rPr lang="en-US" b="1" dirty="0" err="1"/>
              <a:t>menite</a:t>
            </a:r>
            <a:r>
              <a:rPr lang="en-US" b="1" dirty="0"/>
              <a:t> </a:t>
            </a:r>
            <a:r>
              <a:rPr lang="en-US" b="1" dirty="0" err="1"/>
              <a:t>să</a:t>
            </a:r>
            <a:r>
              <a:rPr lang="en-US" b="1" dirty="0"/>
              <a:t> </a:t>
            </a:r>
            <a:r>
              <a:rPr lang="en-US" b="1" dirty="0" err="1"/>
              <a:t>ajute</a:t>
            </a:r>
            <a:r>
              <a:rPr lang="en-US" b="1" dirty="0"/>
              <a:t> la </a:t>
            </a:r>
            <a:r>
              <a:rPr lang="en-US" b="1" dirty="0" err="1"/>
              <a:t>prevenirea</a:t>
            </a:r>
            <a:r>
              <a:rPr lang="en-US" b="1" dirty="0"/>
              <a:t> </a:t>
            </a:r>
            <a:r>
              <a:rPr lang="en-US" b="1" dirty="0" err="1"/>
              <a:t>sau</a:t>
            </a:r>
            <a:r>
              <a:rPr lang="en-US" b="1" dirty="0"/>
              <a:t> </a:t>
            </a:r>
            <a:r>
              <a:rPr lang="en-US" b="1" dirty="0" err="1"/>
              <a:t>rezolvarea</a:t>
            </a:r>
            <a:r>
              <a:rPr lang="en-US" b="1" dirty="0"/>
              <a:t> </a:t>
            </a:r>
            <a:r>
              <a:rPr lang="en-US" b="1" dirty="0" err="1"/>
              <a:t>problemelor</a:t>
            </a:r>
            <a:r>
              <a:rPr lang="en-US" b="1" dirty="0"/>
              <a:t> de </a:t>
            </a:r>
            <a:r>
              <a:rPr lang="en-US" b="1" dirty="0" err="1"/>
              <a:t>mediu</a:t>
            </a:r>
            <a:endParaRPr lang="tr-TR" dirty="0"/>
          </a:p>
        </p:txBody>
      </p:sp>
      <p:pic>
        <p:nvPicPr>
          <p:cNvPr id="328" name="Google Shape;328;p45" descr="Ein Bild, das rot, Grafiken, Karminrot, Screenshot enthält.&#10;&#10;Automatisch generierte Beschreibung"/>
          <p:cNvPicPr preferRelativeResize="0"/>
          <p:nvPr/>
        </p:nvPicPr>
        <p:blipFill rotWithShape="1">
          <a:blip r:embed="rId4">
            <a:alphaModFix/>
          </a:blip>
          <a:srcRect l="18977" t="25099" r="17822" b="27467"/>
          <a:stretch/>
        </p:blipFill>
        <p:spPr>
          <a:xfrm>
            <a:off x="7736612" y="2051698"/>
            <a:ext cx="3226512" cy="24216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6"/>
          <p:cNvSpPr txBox="1">
            <a:spLocks noGrp="1"/>
          </p:cNvSpPr>
          <p:nvPr>
            <p:ph type="ctrTitle"/>
          </p:nvPr>
        </p:nvSpPr>
        <p:spPr>
          <a:xfrm>
            <a:off x="350254" y="876067"/>
            <a:ext cx="10612870" cy="1304821"/>
          </a:xfrm>
          <a:prstGeom prst="rect">
            <a:avLst/>
          </a:prstGeom>
          <a:noFill/>
          <a:ln>
            <a:noFill/>
          </a:ln>
        </p:spPr>
        <p:txBody>
          <a:bodyPr spcFirstLastPara="1" wrap="square" lIns="121900" tIns="121900" rIns="121900" bIns="121900" anchor="b" anchorCtr="0">
            <a:noAutofit/>
          </a:bodyPr>
          <a:lstStyle/>
          <a:p>
            <a:pPr lvl="0">
              <a:buClr>
                <a:srgbClr val="3F762A"/>
              </a:buClr>
              <a:buSzPts val="4800"/>
            </a:pPr>
            <a:br>
              <a:rPr lang="en-US" dirty="0">
                <a:solidFill>
                  <a:srgbClr val="FFFF00"/>
                </a:solidFill>
              </a:rPr>
            </a:br>
            <a:r>
              <a:rPr lang="en-US" dirty="0" err="1">
                <a:solidFill>
                  <a:srgbClr val="3F762A"/>
                </a:solidFill>
              </a:rPr>
              <a:t>Subiect</a:t>
            </a:r>
            <a:r>
              <a:rPr lang="ro-RO" dirty="0">
                <a:solidFill>
                  <a:srgbClr val="3F762A"/>
                </a:solidFill>
              </a:rPr>
              <a:t>e</a:t>
            </a:r>
            <a:r>
              <a:rPr lang="en-US" dirty="0">
                <a:solidFill>
                  <a:srgbClr val="3F762A"/>
                </a:solidFill>
              </a:rPr>
              <a:t> de </a:t>
            </a:r>
            <a:r>
              <a:rPr lang="en-US" dirty="0" err="1">
                <a:solidFill>
                  <a:srgbClr val="3F762A"/>
                </a:solidFill>
              </a:rPr>
              <a:t>videoclipuri</a:t>
            </a:r>
            <a:endParaRPr b="1" dirty="0">
              <a:solidFill>
                <a:srgbClr val="3F762A"/>
              </a:solidFill>
            </a:endParaRPr>
          </a:p>
        </p:txBody>
      </p:sp>
      <p:cxnSp>
        <p:nvCxnSpPr>
          <p:cNvPr id="334" name="Google Shape;334;p46"/>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335" name="Google Shape;335;p46"/>
          <p:cNvPicPr preferRelativeResize="0"/>
          <p:nvPr/>
        </p:nvPicPr>
        <p:blipFill rotWithShape="1">
          <a:blip r:embed="rId3">
            <a:alphaModFix/>
          </a:blip>
          <a:srcRect/>
          <a:stretch/>
        </p:blipFill>
        <p:spPr>
          <a:xfrm>
            <a:off x="10963124" y="176911"/>
            <a:ext cx="1064381" cy="163551"/>
          </a:xfrm>
          <a:prstGeom prst="rect">
            <a:avLst/>
          </a:prstGeom>
          <a:noFill/>
          <a:ln>
            <a:noFill/>
          </a:ln>
        </p:spPr>
      </p:pic>
      <p:pic>
        <p:nvPicPr>
          <p:cNvPr id="336" name="Google Shape;336;p46" descr="Ein Bild, das rot, Grafiken, Karminrot, Screenshot enthält.&#10;&#10;Automatisch generierte Beschreibung"/>
          <p:cNvPicPr preferRelativeResize="0"/>
          <p:nvPr/>
        </p:nvPicPr>
        <p:blipFill rotWithShape="1">
          <a:blip r:embed="rId4">
            <a:alphaModFix/>
          </a:blip>
          <a:srcRect l="18977" t="25099" r="17822" b="27467"/>
          <a:stretch/>
        </p:blipFill>
        <p:spPr>
          <a:xfrm>
            <a:off x="7736612" y="2051698"/>
            <a:ext cx="3226512" cy="2421606"/>
          </a:xfrm>
          <a:prstGeom prst="rect">
            <a:avLst/>
          </a:prstGeom>
          <a:noFill/>
          <a:ln>
            <a:noFill/>
          </a:ln>
        </p:spPr>
      </p:pic>
      <p:sp>
        <p:nvSpPr>
          <p:cNvPr id="337" name="Google Shape;337;p46"/>
          <p:cNvSpPr txBox="1"/>
          <p:nvPr/>
        </p:nvSpPr>
        <p:spPr>
          <a:xfrm>
            <a:off x="1097280" y="4473304"/>
            <a:ext cx="856434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dirty="0" err="1">
                <a:solidFill>
                  <a:srgbClr val="2A4F1C"/>
                </a:solidFill>
                <a:latin typeface="Arial"/>
                <a:ea typeface="Arial"/>
                <a:cs typeface="Arial"/>
                <a:sym typeface="Arial"/>
              </a:rPr>
              <a:t>Urmăriți</a:t>
            </a:r>
            <a:r>
              <a:rPr lang="en-US" sz="2800" b="0" i="0" u="none" strike="noStrike" cap="none" dirty="0">
                <a:solidFill>
                  <a:srgbClr val="2A4F1C"/>
                </a:solidFill>
                <a:latin typeface="Arial"/>
                <a:ea typeface="Arial"/>
                <a:cs typeface="Arial"/>
                <a:sym typeface="Arial"/>
              </a:rPr>
              <a:t> </a:t>
            </a:r>
            <a:r>
              <a:rPr lang="en-US" sz="2800" b="0" i="0" u="none" strike="noStrike" cap="none" dirty="0" err="1">
                <a:solidFill>
                  <a:srgbClr val="2A4F1C"/>
                </a:solidFill>
                <a:latin typeface="Arial"/>
                <a:ea typeface="Arial"/>
                <a:cs typeface="Arial"/>
                <a:sym typeface="Arial"/>
              </a:rPr>
              <a:t>următoarele</a:t>
            </a:r>
            <a:r>
              <a:rPr lang="en-US" sz="2800" b="0" i="0" u="none" strike="noStrike" cap="none" dirty="0">
                <a:solidFill>
                  <a:srgbClr val="2A4F1C"/>
                </a:solidFill>
                <a:latin typeface="Arial"/>
                <a:ea typeface="Arial"/>
                <a:cs typeface="Arial"/>
                <a:sym typeface="Arial"/>
              </a:rPr>
              <a:t> </a:t>
            </a:r>
            <a:r>
              <a:rPr lang="en-US" sz="2800" b="0" i="0" u="none" strike="noStrike" cap="none" dirty="0" err="1">
                <a:solidFill>
                  <a:srgbClr val="2A4F1C"/>
                </a:solidFill>
                <a:latin typeface="Arial"/>
                <a:ea typeface="Arial"/>
                <a:cs typeface="Arial"/>
                <a:sym typeface="Arial"/>
              </a:rPr>
              <a:t>videoclipuri</a:t>
            </a:r>
            <a:r>
              <a:rPr lang="en-US" sz="2800" b="0" i="0" u="none" strike="noStrike" cap="none" dirty="0">
                <a:solidFill>
                  <a:srgbClr val="2A4F1C"/>
                </a:solidFill>
                <a:latin typeface="Arial"/>
                <a:ea typeface="Arial"/>
                <a:cs typeface="Arial"/>
                <a:sym typeface="Arial"/>
              </a:rPr>
              <a:t> </a:t>
            </a:r>
            <a:r>
              <a:rPr lang="en-US" sz="2800" b="0" i="0" u="none" strike="noStrike" cap="none" dirty="0" err="1">
                <a:solidFill>
                  <a:srgbClr val="2A4F1C"/>
                </a:solidFill>
                <a:latin typeface="Arial"/>
                <a:ea typeface="Arial"/>
                <a:cs typeface="Arial"/>
                <a:sym typeface="Arial"/>
              </a:rPr>
              <a:t>și</a:t>
            </a:r>
            <a:r>
              <a:rPr lang="en-US" sz="2800" b="0" i="0" u="none" strike="noStrike" cap="none" dirty="0">
                <a:solidFill>
                  <a:srgbClr val="2A4F1C"/>
                </a:solidFill>
                <a:latin typeface="Arial"/>
                <a:ea typeface="Arial"/>
                <a:cs typeface="Arial"/>
                <a:sym typeface="Arial"/>
              </a:rPr>
              <a:t> </a:t>
            </a:r>
            <a:r>
              <a:rPr lang="en-US" sz="2800" b="0" i="0" u="none" strike="noStrike" cap="none" dirty="0" err="1">
                <a:solidFill>
                  <a:srgbClr val="2A4F1C"/>
                </a:solidFill>
                <a:latin typeface="Arial"/>
                <a:ea typeface="Arial"/>
                <a:cs typeface="Arial"/>
                <a:sym typeface="Arial"/>
              </a:rPr>
              <a:t>luați</a:t>
            </a:r>
            <a:r>
              <a:rPr lang="en-US" sz="2800" b="0" i="0" u="none" strike="noStrike" cap="none" dirty="0">
                <a:solidFill>
                  <a:srgbClr val="2A4F1C"/>
                </a:solidFill>
                <a:latin typeface="Arial"/>
                <a:ea typeface="Arial"/>
                <a:cs typeface="Arial"/>
                <a:sym typeface="Arial"/>
              </a:rPr>
              <a:t> </a:t>
            </a:r>
            <a:r>
              <a:rPr lang="en-US" sz="2800" b="0" i="0" u="none" strike="noStrike" cap="none" dirty="0" err="1">
                <a:solidFill>
                  <a:srgbClr val="2A4F1C"/>
                </a:solidFill>
                <a:latin typeface="Arial"/>
                <a:ea typeface="Arial"/>
                <a:cs typeface="Arial"/>
                <a:sym typeface="Arial"/>
              </a:rPr>
              <a:t>notițe</a:t>
            </a:r>
            <a:endParaRPr sz="2800" b="0" i="0" u="none" strike="noStrike" cap="none" dirty="0">
              <a:solidFill>
                <a:srgbClr val="2A4F1C"/>
              </a:solidFill>
              <a:latin typeface="Arial"/>
              <a:ea typeface="Arial"/>
              <a:cs typeface="Arial"/>
              <a:sym typeface="Arial"/>
            </a:endParaRPr>
          </a:p>
        </p:txBody>
      </p:sp>
      <p:sp>
        <p:nvSpPr>
          <p:cNvPr id="2" name="Dikdörtgen 1"/>
          <p:cNvSpPr/>
          <p:nvPr/>
        </p:nvSpPr>
        <p:spPr>
          <a:xfrm>
            <a:off x="647699" y="5063550"/>
            <a:ext cx="10497379" cy="523220"/>
          </a:xfrm>
          <a:prstGeom prst="rect">
            <a:avLst/>
          </a:prstGeom>
        </p:spPr>
        <p:txBody>
          <a:bodyPr wrap="square">
            <a:spAutoFit/>
          </a:bodyPr>
          <a:lstStyle/>
          <a:p>
            <a:r>
              <a:rPr lang="en-US" b="1" dirty="0" err="1"/>
              <a:t>Activități</a:t>
            </a:r>
            <a:r>
              <a:rPr lang="en-US" b="1" dirty="0"/>
              <a:t> de </a:t>
            </a:r>
            <a:r>
              <a:rPr lang="en-US" b="1" dirty="0" err="1"/>
              <a:t>mediu</a:t>
            </a:r>
            <a:r>
              <a:rPr lang="en-US" b="1" dirty="0"/>
              <a:t> pe care </a:t>
            </a:r>
            <a:r>
              <a:rPr lang="en-US" b="1" dirty="0" err="1"/>
              <a:t>oamenii</a:t>
            </a:r>
            <a:r>
              <a:rPr lang="en-US" b="1" dirty="0"/>
              <a:t> le </a:t>
            </a:r>
            <a:r>
              <a:rPr lang="en-US" b="1" dirty="0" err="1"/>
              <a:t>folosesc</a:t>
            </a:r>
            <a:r>
              <a:rPr lang="en-US" b="1" dirty="0"/>
              <a:t> </a:t>
            </a:r>
            <a:r>
              <a:rPr lang="en-US" b="1" dirty="0" err="1"/>
              <a:t>pentru</a:t>
            </a:r>
            <a:r>
              <a:rPr lang="en-US" b="1" dirty="0"/>
              <a:t> a </a:t>
            </a:r>
            <a:r>
              <a:rPr lang="en-US" b="1" dirty="0" err="1"/>
              <a:t>sprijini</a:t>
            </a:r>
            <a:r>
              <a:rPr lang="en-US" b="1" dirty="0"/>
              <a:t> </a:t>
            </a:r>
            <a:r>
              <a:rPr lang="en-US" b="1" dirty="0" err="1"/>
              <a:t>sau</a:t>
            </a:r>
            <a:r>
              <a:rPr lang="en-US" b="1" dirty="0"/>
              <a:t> </a:t>
            </a:r>
            <a:r>
              <a:rPr lang="en-US" b="1" dirty="0" err="1"/>
              <a:t>consolida</a:t>
            </a:r>
            <a:r>
              <a:rPr lang="en-US" b="1" dirty="0"/>
              <a:t> </a:t>
            </a:r>
            <a:r>
              <a:rPr lang="en-US" b="1" dirty="0" err="1"/>
              <a:t>legile</a:t>
            </a:r>
            <a:r>
              <a:rPr lang="en-US" b="1" dirty="0"/>
              <a:t> </a:t>
            </a:r>
            <a:r>
              <a:rPr lang="en-US" b="1" dirty="0" err="1"/>
              <a:t>menite</a:t>
            </a:r>
            <a:r>
              <a:rPr lang="en-US" b="1" dirty="0"/>
              <a:t> </a:t>
            </a:r>
            <a:r>
              <a:rPr lang="en-US" b="1" dirty="0" err="1"/>
              <a:t>să</a:t>
            </a:r>
            <a:r>
              <a:rPr lang="en-US" b="1" dirty="0"/>
              <a:t> </a:t>
            </a:r>
            <a:r>
              <a:rPr lang="en-US" b="1" dirty="0" err="1"/>
              <a:t>ajute</a:t>
            </a:r>
            <a:r>
              <a:rPr lang="en-US" b="1" dirty="0"/>
              <a:t> la </a:t>
            </a:r>
            <a:r>
              <a:rPr lang="en-US" b="1" dirty="0" err="1"/>
              <a:t>prevenirea</a:t>
            </a:r>
            <a:r>
              <a:rPr lang="en-US" b="1" dirty="0"/>
              <a:t> </a:t>
            </a:r>
            <a:r>
              <a:rPr lang="en-US" b="1" dirty="0" err="1"/>
              <a:t>sau</a:t>
            </a:r>
            <a:r>
              <a:rPr lang="en-US" b="1" dirty="0"/>
              <a:t> </a:t>
            </a:r>
            <a:r>
              <a:rPr lang="en-US" b="1" dirty="0" err="1"/>
              <a:t>rezolvarea</a:t>
            </a:r>
            <a:r>
              <a:rPr lang="en-US" b="1" dirty="0"/>
              <a:t> </a:t>
            </a:r>
            <a:r>
              <a:rPr lang="en-US" b="1" dirty="0" err="1"/>
              <a:t>problemelor</a:t>
            </a:r>
            <a:r>
              <a:rPr lang="en-US" b="1" dirty="0"/>
              <a:t> de </a:t>
            </a:r>
            <a:r>
              <a:rPr lang="en-US" b="1" dirty="0" err="1"/>
              <a:t>mediu</a:t>
            </a:r>
            <a:endParaRPr lang="tr-T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
          <p:cNvSpPr/>
          <p:nvPr/>
        </p:nvSpPr>
        <p:spPr>
          <a:xfrm>
            <a:off x="2819400" y="-261257"/>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2"/>
          <p:cNvSpPr/>
          <p:nvPr/>
        </p:nvSpPr>
        <p:spPr>
          <a:xfrm>
            <a:off x="2819400" y="195943"/>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Arial"/>
              <a:ea typeface="Arial"/>
              <a:cs typeface="Arial"/>
              <a:sym typeface="Arial"/>
            </a:endParaRPr>
          </a:p>
        </p:txBody>
      </p:sp>
      <p:sp>
        <p:nvSpPr>
          <p:cNvPr id="132" name="Google Shape;132;p2"/>
          <p:cNvSpPr txBox="1">
            <a:spLocks noGrp="1"/>
          </p:cNvSpPr>
          <p:nvPr>
            <p:ph type="title"/>
          </p:nvPr>
        </p:nvSpPr>
        <p:spPr>
          <a:xfrm>
            <a:off x="1097280" y="286604"/>
            <a:ext cx="9343675" cy="1374246"/>
          </a:xfrm>
          <a:prstGeom prst="rect">
            <a:avLst/>
          </a:prstGeom>
          <a:noFill/>
          <a:ln>
            <a:noFill/>
          </a:ln>
        </p:spPr>
        <p:txBody>
          <a:bodyPr spcFirstLastPara="1" wrap="square" lIns="91425" tIns="45700" rIns="91425" bIns="45700" anchor="b" anchorCtr="0">
            <a:normAutofit/>
          </a:bodyPr>
          <a:lstStyle/>
          <a:p>
            <a:pPr lvl="0">
              <a:buClr>
                <a:srgbClr val="004B3A"/>
              </a:buClr>
            </a:pPr>
            <a:r>
              <a:rPr lang="en-US" sz="2800" dirty="0" err="1">
                <a:solidFill>
                  <a:srgbClr val="004B3A"/>
                </a:solidFill>
                <a:latin typeface="Arial"/>
                <a:ea typeface="Arial"/>
                <a:cs typeface="Arial"/>
                <a:sym typeface="Arial"/>
              </a:rPr>
              <a:t>Planeta</a:t>
            </a:r>
            <a:r>
              <a:rPr lang="en-US" sz="2800" dirty="0">
                <a:solidFill>
                  <a:srgbClr val="004B3A"/>
                </a:solidFill>
                <a:latin typeface="Arial"/>
                <a:ea typeface="Arial"/>
                <a:cs typeface="Arial"/>
                <a:sym typeface="Arial"/>
              </a:rPr>
              <a:t> </a:t>
            </a:r>
            <a:r>
              <a:rPr lang="en-US" sz="2800" dirty="0" err="1">
                <a:solidFill>
                  <a:srgbClr val="004B3A"/>
                </a:solidFill>
                <a:latin typeface="Arial"/>
                <a:ea typeface="Arial"/>
                <a:cs typeface="Arial"/>
                <a:sym typeface="Arial"/>
              </a:rPr>
              <a:t>noastră</a:t>
            </a:r>
            <a:r>
              <a:rPr lang="en-US" sz="2800" dirty="0">
                <a:solidFill>
                  <a:srgbClr val="004B3A"/>
                </a:solidFill>
                <a:latin typeface="Arial"/>
                <a:ea typeface="Arial"/>
                <a:cs typeface="Arial"/>
                <a:sym typeface="Arial"/>
              </a:rPr>
              <a:t> are </a:t>
            </a:r>
            <a:r>
              <a:rPr lang="en-US" sz="2800" dirty="0" err="1">
                <a:solidFill>
                  <a:srgbClr val="004B3A"/>
                </a:solidFill>
                <a:latin typeface="Arial"/>
                <a:ea typeface="Arial"/>
                <a:cs typeface="Arial"/>
                <a:sym typeface="Arial"/>
              </a:rPr>
              <a:t>nevoie</a:t>
            </a:r>
            <a:r>
              <a:rPr lang="en-US" sz="2800" dirty="0">
                <a:solidFill>
                  <a:srgbClr val="004B3A"/>
                </a:solidFill>
                <a:latin typeface="Arial"/>
                <a:ea typeface="Arial"/>
                <a:cs typeface="Arial"/>
                <a:sym typeface="Arial"/>
              </a:rPr>
              <a:t> de tine: </a:t>
            </a:r>
            <a:r>
              <a:rPr lang="en-US" sz="2800" dirty="0" err="1">
                <a:solidFill>
                  <a:srgbClr val="004B3A"/>
                </a:solidFill>
                <a:latin typeface="Arial"/>
                <a:ea typeface="Arial"/>
                <a:cs typeface="Arial"/>
                <a:sym typeface="Arial"/>
              </a:rPr>
              <a:t>Promovarea</a:t>
            </a:r>
            <a:r>
              <a:rPr lang="en-US" sz="2800" dirty="0">
                <a:solidFill>
                  <a:srgbClr val="004B3A"/>
                </a:solidFill>
                <a:latin typeface="Arial"/>
                <a:ea typeface="Arial"/>
                <a:cs typeface="Arial"/>
                <a:sym typeface="Arial"/>
              </a:rPr>
              <a:t> </a:t>
            </a:r>
            <a:r>
              <a:rPr lang="en-US" sz="2800" dirty="0" err="1">
                <a:solidFill>
                  <a:srgbClr val="004B3A"/>
                </a:solidFill>
                <a:latin typeface="Arial"/>
                <a:ea typeface="Arial"/>
                <a:cs typeface="Arial"/>
                <a:sym typeface="Arial"/>
              </a:rPr>
              <a:t>unui</a:t>
            </a:r>
            <a:r>
              <a:rPr lang="en-US" sz="2800" dirty="0">
                <a:solidFill>
                  <a:srgbClr val="004B3A"/>
                </a:solidFill>
                <a:latin typeface="Arial"/>
                <a:ea typeface="Arial"/>
                <a:cs typeface="Arial"/>
                <a:sym typeface="Arial"/>
              </a:rPr>
              <a:t> </a:t>
            </a:r>
            <a:r>
              <a:rPr lang="en-US" sz="2800" dirty="0" err="1">
                <a:solidFill>
                  <a:srgbClr val="004B3A"/>
                </a:solidFill>
                <a:latin typeface="Arial"/>
                <a:ea typeface="Arial"/>
                <a:cs typeface="Arial"/>
                <a:sym typeface="Arial"/>
              </a:rPr>
              <a:t>viitor</a:t>
            </a:r>
            <a:r>
              <a:rPr lang="en-US" sz="2800" dirty="0">
                <a:solidFill>
                  <a:srgbClr val="004B3A"/>
                </a:solidFill>
                <a:latin typeface="Arial"/>
                <a:ea typeface="Arial"/>
                <a:cs typeface="Arial"/>
                <a:sym typeface="Arial"/>
              </a:rPr>
              <a:t> </a:t>
            </a:r>
            <a:r>
              <a:rPr lang="en-US" sz="2800" dirty="0" err="1">
                <a:solidFill>
                  <a:srgbClr val="004B3A"/>
                </a:solidFill>
                <a:latin typeface="Arial"/>
                <a:ea typeface="Arial"/>
                <a:cs typeface="Arial"/>
                <a:sym typeface="Arial"/>
              </a:rPr>
              <a:t>durabil</a:t>
            </a:r>
            <a:endParaRPr sz="2800" dirty="0"/>
          </a:p>
        </p:txBody>
      </p:sp>
      <p:sp>
        <p:nvSpPr>
          <p:cNvPr id="2" name="Rectangle 1"/>
          <p:cNvSpPr>
            <a:spLocks noChangeArrowheads="1"/>
          </p:cNvSpPr>
          <p:nvPr/>
        </p:nvSpPr>
        <p:spPr bwMode="auto">
          <a:xfrm>
            <a:off x="1097280" y="1937848"/>
            <a:ext cx="9491869"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800" b="1" dirty="0" err="1"/>
              <a:t>Provocările</a:t>
            </a:r>
            <a:r>
              <a:rPr lang="en-US" sz="1800" b="1" dirty="0"/>
              <a:t> legate de </a:t>
            </a:r>
            <a:r>
              <a:rPr lang="en-US" sz="1800" b="1" dirty="0" err="1"/>
              <a:t>mediu</a:t>
            </a:r>
            <a:r>
              <a:rPr lang="en-US" sz="1800" b="1" dirty="0"/>
              <a:t> se </a:t>
            </a:r>
            <a:r>
              <a:rPr lang="en-US" sz="1800" b="1" dirty="0" err="1"/>
              <a:t>profilează</a:t>
            </a:r>
            <a:r>
              <a:rPr lang="en-US" sz="1800" b="1" dirty="0"/>
              <a:t>, </a:t>
            </a:r>
            <a:r>
              <a:rPr lang="en-US" sz="1800" b="1" dirty="0" err="1"/>
              <a:t>dar</a:t>
            </a:r>
            <a:r>
              <a:rPr lang="en-US" sz="1800" b="1" dirty="0"/>
              <a:t> </a:t>
            </a:r>
            <a:r>
              <a:rPr lang="en-US" sz="1800" b="1" dirty="0" err="1"/>
              <a:t>și</a:t>
            </a:r>
            <a:r>
              <a:rPr lang="en-US" sz="1800" b="1" dirty="0"/>
              <a:t> o </a:t>
            </a:r>
            <a:r>
              <a:rPr lang="en-US" sz="1800" b="1" dirty="0" err="1"/>
              <a:t>mișcare</a:t>
            </a:r>
            <a:r>
              <a:rPr lang="en-US" sz="1800" b="1" dirty="0"/>
              <a:t> de </a:t>
            </a:r>
            <a:r>
              <a:rPr lang="en-US" sz="1800" b="1" dirty="0" err="1"/>
              <a:t>schimbare</a:t>
            </a:r>
            <a:r>
              <a:rPr lang="en-US" sz="1800" b="1" dirty="0"/>
              <a:t>. </a:t>
            </a:r>
            <a:endParaRPr lang="ro-RO" sz="1800" b="1" dirty="0"/>
          </a:p>
          <a:p>
            <a:endParaRPr lang="ro-RO" sz="1800" b="1" dirty="0"/>
          </a:p>
          <a:p>
            <a:r>
              <a:rPr lang="en-US" sz="1800" b="1" dirty="0" err="1"/>
              <a:t>Acest</a:t>
            </a:r>
            <a:r>
              <a:rPr lang="en-US" sz="1800" b="1" dirty="0"/>
              <a:t> </a:t>
            </a:r>
            <a:r>
              <a:rPr lang="en-US" sz="1800" b="1" dirty="0" err="1"/>
              <a:t>modul</a:t>
            </a:r>
            <a:r>
              <a:rPr lang="en-US" sz="1800" b="1" dirty="0"/>
              <a:t> </a:t>
            </a:r>
            <a:r>
              <a:rPr lang="en-US" sz="1800" b="1" dirty="0" err="1"/>
              <a:t>vă</a:t>
            </a:r>
            <a:r>
              <a:rPr lang="en-US" sz="1800" b="1" dirty="0"/>
              <a:t> </a:t>
            </a:r>
            <a:r>
              <a:rPr lang="en-US" sz="1800" b="1" dirty="0" err="1"/>
              <a:t>pregătește</a:t>
            </a:r>
            <a:r>
              <a:rPr lang="en-US" sz="1800" b="1" dirty="0"/>
              <a:t> </a:t>
            </a:r>
            <a:r>
              <a:rPr lang="en-US" sz="1800" b="1" dirty="0" err="1"/>
              <a:t>pentru</a:t>
            </a:r>
            <a:r>
              <a:rPr lang="en-US" sz="1800" b="1" dirty="0"/>
              <a:t> a </a:t>
            </a:r>
            <a:r>
              <a:rPr lang="en-US" sz="1800" b="1" dirty="0" err="1"/>
              <a:t>vă</a:t>
            </a:r>
            <a:r>
              <a:rPr lang="en-US" sz="1800" b="1" dirty="0"/>
              <a:t> </a:t>
            </a:r>
            <a:r>
              <a:rPr lang="en-US" sz="1800" b="1" dirty="0" err="1"/>
              <a:t>alătura</a:t>
            </a:r>
            <a:r>
              <a:rPr lang="en-US" sz="1800" b="1" dirty="0"/>
              <a:t> </a:t>
            </a:r>
            <a:r>
              <a:rPr lang="en-US" sz="1800" b="1" dirty="0" err="1"/>
              <a:t>nouă</a:t>
            </a:r>
            <a:r>
              <a:rPr lang="en-US" sz="1800" b="1" dirty="0"/>
              <a:t>!</a:t>
            </a:r>
            <a:endParaRPr lang="ro-RO" sz="1800" b="1" dirty="0"/>
          </a:p>
          <a:p>
            <a:endParaRPr lang="ro-RO" sz="1800" b="1" dirty="0"/>
          </a:p>
          <a:p>
            <a:pPr marL="285750" indent="-285750">
              <a:buFont typeface="Wingdings" panose="05000000000000000000" pitchFamily="2" charset="2"/>
              <a:buChar char="§"/>
            </a:pPr>
            <a:r>
              <a:rPr lang="en-US" sz="1800" dirty="0" err="1"/>
              <a:t>Obțineți</a:t>
            </a:r>
            <a:r>
              <a:rPr lang="en-US" sz="1800" dirty="0"/>
              <a:t> o </a:t>
            </a:r>
            <a:r>
              <a:rPr lang="en-US" sz="1800" dirty="0" err="1"/>
              <a:t>bază</a:t>
            </a:r>
            <a:r>
              <a:rPr lang="en-US" sz="1800" dirty="0"/>
              <a:t> </a:t>
            </a:r>
            <a:r>
              <a:rPr lang="en-US" sz="1800" dirty="0" err="1"/>
              <a:t>în</a:t>
            </a:r>
            <a:r>
              <a:rPr lang="en-US" sz="1800" dirty="0"/>
              <a:t> </a:t>
            </a:r>
            <a:r>
              <a:rPr lang="en-US" sz="1800" dirty="0" err="1"/>
              <a:t>politica</a:t>
            </a:r>
            <a:r>
              <a:rPr lang="en-US" sz="1800" dirty="0"/>
              <a:t> de </a:t>
            </a:r>
            <a:r>
              <a:rPr lang="en-US" sz="1800" dirty="0" err="1"/>
              <a:t>mediu</a:t>
            </a:r>
            <a:r>
              <a:rPr lang="en-US" sz="1800" dirty="0"/>
              <a:t> </a:t>
            </a:r>
            <a:r>
              <a:rPr lang="en-US" sz="1800" dirty="0" err="1"/>
              <a:t>și</a:t>
            </a:r>
            <a:r>
              <a:rPr lang="en-US" sz="1800" dirty="0"/>
              <a:t> </a:t>
            </a:r>
            <a:r>
              <a:rPr lang="en-US" sz="1800" dirty="0" err="1"/>
              <a:t>în</a:t>
            </a:r>
            <a:r>
              <a:rPr lang="en-US" sz="1800" dirty="0"/>
              <a:t> </a:t>
            </a:r>
            <a:r>
              <a:rPr lang="en-US" sz="1800" dirty="0" err="1"/>
              <a:t>istoria</a:t>
            </a:r>
            <a:r>
              <a:rPr lang="en-US" sz="1800" dirty="0"/>
              <a:t> </a:t>
            </a:r>
            <a:r>
              <a:rPr lang="en-US" sz="1800" dirty="0" err="1"/>
              <a:t>acesteia</a:t>
            </a:r>
            <a:r>
              <a:rPr lang="en-US" sz="1800" dirty="0"/>
              <a:t>.</a:t>
            </a:r>
            <a:endParaRPr lang="ro-RO" sz="1800" dirty="0"/>
          </a:p>
          <a:p>
            <a:pPr marL="285750" indent="-285750">
              <a:buFont typeface="Wingdings" panose="05000000000000000000" pitchFamily="2" charset="2"/>
              <a:buChar char="§"/>
            </a:pPr>
            <a:r>
              <a:rPr lang="en-US" sz="1800" dirty="0" err="1"/>
              <a:t>Explorați</a:t>
            </a:r>
            <a:r>
              <a:rPr lang="en-US" sz="1800" dirty="0"/>
              <a:t> </a:t>
            </a:r>
            <a:r>
              <a:rPr lang="en-US" sz="1800" dirty="0" err="1"/>
              <a:t>probleme</a:t>
            </a:r>
            <a:r>
              <a:rPr lang="en-US" sz="1800" dirty="0"/>
              <a:t> </a:t>
            </a:r>
            <a:r>
              <a:rPr lang="en-US" sz="1800" dirty="0" err="1"/>
              <a:t>critice</a:t>
            </a:r>
            <a:r>
              <a:rPr lang="en-US" sz="1800" dirty="0"/>
              <a:t>: </a:t>
            </a:r>
            <a:r>
              <a:rPr lang="en-US" sz="1800" dirty="0" err="1"/>
              <a:t>poluarea</a:t>
            </a:r>
            <a:r>
              <a:rPr lang="en-US" sz="1800" dirty="0"/>
              <a:t> </a:t>
            </a:r>
            <a:r>
              <a:rPr lang="en-US" sz="1800" dirty="0" err="1"/>
              <a:t>aerului</a:t>
            </a:r>
            <a:r>
              <a:rPr lang="en-US" sz="1800" dirty="0"/>
              <a:t> </a:t>
            </a:r>
            <a:r>
              <a:rPr lang="en-US" sz="1800" dirty="0" err="1"/>
              <a:t>și</a:t>
            </a:r>
            <a:r>
              <a:rPr lang="en-US" sz="1800" dirty="0"/>
              <a:t> a </a:t>
            </a:r>
            <a:r>
              <a:rPr lang="en-US" sz="1800" dirty="0" err="1"/>
              <a:t>apei</a:t>
            </a:r>
            <a:r>
              <a:rPr lang="en-US" sz="1800" dirty="0"/>
              <a:t>, </a:t>
            </a:r>
            <a:r>
              <a:rPr lang="en-US" sz="1800" dirty="0" err="1"/>
              <a:t>gestionarea</a:t>
            </a:r>
            <a:r>
              <a:rPr lang="en-US" sz="1800" dirty="0"/>
              <a:t> </a:t>
            </a:r>
            <a:r>
              <a:rPr lang="en-US" sz="1800" dirty="0" err="1"/>
              <a:t>deșeurilor</a:t>
            </a:r>
            <a:r>
              <a:rPr lang="en-US" sz="1800" dirty="0"/>
              <a:t>.</a:t>
            </a:r>
            <a:endParaRPr lang="ro-RO" sz="1800" dirty="0"/>
          </a:p>
          <a:p>
            <a:pPr marL="285750" indent="-285750">
              <a:buFont typeface="Wingdings" panose="05000000000000000000" pitchFamily="2" charset="2"/>
              <a:buChar char="§"/>
            </a:pPr>
            <a:r>
              <a:rPr lang="en-US" sz="1800" dirty="0" err="1"/>
              <a:t>Descoperiți</a:t>
            </a:r>
            <a:r>
              <a:rPr lang="en-US" sz="1800" dirty="0"/>
              <a:t> </a:t>
            </a:r>
            <a:r>
              <a:rPr lang="en-US" sz="1800" dirty="0" err="1"/>
              <a:t>soluții</a:t>
            </a:r>
            <a:r>
              <a:rPr lang="en-US" sz="1800" dirty="0"/>
              <a:t> inspirate de la </a:t>
            </a:r>
            <a:r>
              <a:rPr lang="en-US" sz="1800" dirty="0" err="1"/>
              <a:t>organizații</a:t>
            </a:r>
            <a:r>
              <a:rPr lang="en-US" sz="1800" dirty="0"/>
              <a:t> de top.</a:t>
            </a:r>
            <a:endParaRPr lang="ro-RO" sz="1800" dirty="0"/>
          </a:p>
          <a:p>
            <a:pPr marL="285750" indent="-285750">
              <a:buFont typeface="Wingdings" panose="05000000000000000000" pitchFamily="2" charset="2"/>
              <a:buChar char="§"/>
            </a:pPr>
            <a:r>
              <a:rPr lang="en-US" sz="1800" dirty="0" err="1"/>
              <a:t>Dezvoltați</a:t>
            </a:r>
            <a:r>
              <a:rPr lang="en-US" sz="1800" dirty="0"/>
              <a:t> </a:t>
            </a:r>
            <a:r>
              <a:rPr lang="en-US" sz="1800" dirty="0" err="1"/>
              <a:t>abilități</a:t>
            </a:r>
            <a:r>
              <a:rPr lang="en-US" sz="1800" dirty="0"/>
              <a:t> </a:t>
            </a:r>
            <a:r>
              <a:rPr lang="en-US" sz="1800" dirty="0" err="1"/>
              <a:t>pentru</a:t>
            </a:r>
            <a:r>
              <a:rPr lang="en-US" sz="1800" dirty="0"/>
              <a:t> a </a:t>
            </a:r>
            <a:r>
              <a:rPr lang="en-US" sz="1800" dirty="0" err="1"/>
              <a:t>acționa</a:t>
            </a:r>
            <a:r>
              <a:rPr lang="en-US" sz="1800" dirty="0"/>
              <a:t> </a:t>
            </a:r>
            <a:r>
              <a:rPr lang="en-US" sz="1800" dirty="0" err="1"/>
              <a:t>în</a:t>
            </a:r>
            <a:r>
              <a:rPr lang="en-US" sz="1800" dirty="0"/>
              <a:t> </a:t>
            </a:r>
            <a:r>
              <a:rPr lang="en-US" sz="1800" dirty="0" err="1"/>
              <a:t>comunitatea</a:t>
            </a:r>
            <a:r>
              <a:rPr lang="en-US" sz="1800" dirty="0"/>
              <a:t> </a:t>
            </a:r>
            <a:r>
              <a:rPr lang="en-US" sz="1800" dirty="0" err="1"/>
              <a:t>dumneavoastră</a:t>
            </a:r>
            <a:r>
              <a:rPr lang="en-US" sz="1800" dirty="0"/>
              <a:t>.</a:t>
            </a:r>
            <a:endParaRPr lang="ro-RO" sz="1800" dirty="0"/>
          </a:p>
          <a:p>
            <a:pPr marL="285750" indent="-285750">
              <a:buFont typeface="Wingdings" panose="05000000000000000000" pitchFamily="2" charset="2"/>
              <a:buChar char="§"/>
            </a:pPr>
            <a:r>
              <a:rPr lang="en-US" sz="1800" dirty="0" err="1"/>
              <a:t>Urmăriți-vă</a:t>
            </a:r>
            <a:r>
              <a:rPr lang="en-US" sz="1800" dirty="0"/>
              <a:t> </a:t>
            </a:r>
            <a:r>
              <a:rPr lang="en-US" sz="1800" dirty="0" err="1"/>
              <a:t>progresul</a:t>
            </a:r>
            <a:r>
              <a:rPr lang="en-US" sz="1800" dirty="0"/>
              <a:t> </a:t>
            </a:r>
            <a:r>
              <a:rPr lang="en-US" sz="1800" dirty="0" err="1"/>
              <a:t>și</a:t>
            </a:r>
            <a:r>
              <a:rPr lang="en-US" sz="1800" dirty="0"/>
              <a:t> </a:t>
            </a:r>
            <a:r>
              <a:rPr lang="en-US" sz="1800" dirty="0" err="1"/>
              <a:t>deveniți</a:t>
            </a:r>
            <a:r>
              <a:rPr lang="en-US" sz="1800" dirty="0"/>
              <a:t> un avocat al </a:t>
            </a:r>
            <a:r>
              <a:rPr lang="en-US" sz="1800" dirty="0" err="1"/>
              <a:t>mediului</a:t>
            </a:r>
            <a:r>
              <a:rPr lang="en-US" sz="1800" dirty="0"/>
              <a:t>.</a:t>
            </a:r>
            <a:endParaRPr lang="ro-RO" sz="1800" dirty="0"/>
          </a:p>
          <a:p>
            <a:endParaRPr lang="ro-RO" sz="1800" b="1" dirty="0"/>
          </a:p>
          <a:p>
            <a:endParaRPr lang="ro-RO" sz="1800" b="1" dirty="0"/>
          </a:p>
          <a:p>
            <a:r>
              <a:rPr lang="en-US" sz="1800" b="1" dirty="0" err="1"/>
              <a:t>Împreună</a:t>
            </a:r>
            <a:r>
              <a:rPr lang="en-US" sz="1800" b="1" dirty="0"/>
              <a:t>, </a:t>
            </a:r>
            <a:r>
              <a:rPr lang="en-US" sz="1800" b="1" dirty="0" err="1"/>
              <a:t>haideți</a:t>
            </a:r>
            <a:r>
              <a:rPr lang="en-US" sz="1800" b="1" dirty="0"/>
              <a:t> </a:t>
            </a:r>
            <a:r>
              <a:rPr lang="en-US" sz="1800" b="1" dirty="0" err="1"/>
              <a:t>să</a:t>
            </a:r>
            <a:r>
              <a:rPr lang="en-US" sz="1800" b="1" dirty="0"/>
              <a:t> </a:t>
            </a:r>
            <a:r>
              <a:rPr lang="en-US" sz="1800" b="1" dirty="0" err="1"/>
              <a:t>creăm</a:t>
            </a:r>
            <a:r>
              <a:rPr lang="en-US" sz="1800" b="1" dirty="0"/>
              <a:t> o </a:t>
            </a:r>
            <a:r>
              <a:rPr lang="en-US" sz="1800" b="1" dirty="0" err="1"/>
              <a:t>planetă</a:t>
            </a:r>
            <a:r>
              <a:rPr lang="en-US" sz="1800" b="1" dirty="0"/>
              <a:t> </a:t>
            </a:r>
            <a:r>
              <a:rPr lang="en-US" sz="1800" b="1" dirty="0" err="1"/>
              <a:t>mai</a:t>
            </a:r>
            <a:r>
              <a:rPr lang="en-US" sz="1800" b="1" dirty="0"/>
              <a:t> </a:t>
            </a:r>
            <a:r>
              <a:rPr lang="en-US" sz="1800" b="1" dirty="0" err="1"/>
              <a:t>sănătoasă</a:t>
            </a:r>
            <a:r>
              <a:rPr lang="en-US" sz="1800" b="1" dirty="0"/>
              <a:t> </a:t>
            </a:r>
            <a:r>
              <a:rPr lang="en-US" sz="1800" b="1" dirty="0" err="1"/>
              <a:t>și</a:t>
            </a:r>
            <a:r>
              <a:rPr lang="en-US" sz="1800" b="1" dirty="0"/>
              <a:t> </a:t>
            </a:r>
            <a:r>
              <a:rPr lang="en-US" sz="1800" b="1" dirty="0" err="1"/>
              <a:t>mai</a:t>
            </a:r>
            <a:r>
              <a:rPr lang="en-US" sz="1800" b="1" dirty="0"/>
              <a:t> </a:t>
            </a:r>
            <a:r>
              <a:rPr lang="en-US" sz="1800" b="1" dirty="0" err="1"/>
              <a:t>durabilă</a:t>
            </a:r>
            <a:r>
              <a:rPr lang="en-US" sz="1800" b="1" dirty="0"/>
              <a:t>!</a:t>
            </a:r>
            <a:endParaRPr lang="ro-RO" sz="1800" b="1" dirty="0"/>
          </a:p>
          <a:p>
            <a:endParaRPr lang="en-US" sz="1800" dirty="0"/>
          </a:p>
        </p:txBody>
      </p:sp>
    </p:spTree>
    <p:extLst>
      <p:ext uri="{BB962C8B-B14F-4D97-AF65-F5344CB8AC3E}">
        <p14:creationId xmlns:p14="http://schemas.microsoft.com/office/powerpoint/2010/main" val="161849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cxnSp>
        <p:nvCxnSpPr>
          <p:cNvPr id="342" name="Google Shape;342;p47"/>
          <p:cNvCxnSpPr/>
          <p:nvPr/>
        </p:nvCxnSpPr>
        <p:spPr>
          <a:xfrm>
            <a:off x="443581" y="996696"/>
            <a:ext cx="5728619" cy="0"/>
          </a:xfrm>
          <a:prstGeom prst="straightConnector1">
            <a:avLst/>
          </a:prstGeom>
          <a:noFill/>
          <a:ln w="19050" cap="flat" cmpd="sng">
            <a:solidFill>
              <a:srgbClr val="509C34"/>
            </a:solidFill>
            <a:prstDash val="solid"/>
            <a:round/>
            <a:headEnd type="none" w="sm" len="sm"/>
            <a:tailEnd type="none" w="sm" len="sm"/>
          </a:ln>
        </p:spPr>
      </p:cxnSp>
      <p:sp>
        <p:nvSpPr>
          <p:cNvPr id="343" name="Google Shape;343;p47"/>
          <p:cNvSpPr/>
          <p:nvPr/>
        </p:nvSpPr>
        <p:spPr>
          <a:xfrm>
            <a:off x="1199769" y="1981992"/>
            <a:ext cx="4613148" cy="2743200"/>
          </a:xfrm>
          <a:prstGeom prst="rect">
            <a:avLst/>
          </a:prstGeom>
          <a:ln/>
        </p:spPr>
        <p:style>
          <a:lnRef idx="2">
            <a:schemeClr val="accent6"/>
          </a:lnRef>
          <a:fillRef idx="1">
            <a:schemeClr val="lt1"/>
          </a:fillRef>
          <a:effectRef idx="0">
            <a:schemeClr val="accent6"/>
          </a:effectRef>
          <a:fontRef idx="minor">
            <a:schemeClr val="dk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5" name="Google Shape;345;p47"/>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6" name="Google Shape;346;p47"/>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62500" lnSpcReduction="20000"/>
          </a:bodyPr>
          <a:lstStyle/>
          <a:p>
            <a:pPr marL="0" marR="0" lvl="0" indent="0" algn="l" rtl="0">
              <a:lnSpc>
                <a:spcPct val="100000"/>
              </a:lnSpc>
              <a:spcBef>
                <a:spcPts val="0"/>
              </a:spcBef>
              <a:spcAft>
                <a:spcPts val="0"/>
              </a:spcAft>
              <a:buClr>
                <a:srgbClr val="000000"/>
              </a:buClr>
              <a:buSzPct val="100000"/>
              <a:buFont typeface="Arial"/>
              <a:buNone/>
            </a:pPr>
            <a:r>
              <a:rPr lang="ro-RO" sz="2800" b="1" i="0" u="none" strike="noStrike" cap="none" dirty="0">
                <a:solidFill>
                  <a:schemeClr val="lt1"/>
                </a:solidFill>
                <a:latin typeface="Arial"/>
                <a:ea typeface="Arial"/>
                <a:cs typeface="Arial"/>
                <a:sym typeface="Arial"/>
              </a:rPr>
              <a:t>Sarcină</a:t>
            </a:r>
            <a:endParaRPr sz="1400" b="0" i="0" u="none" strike="noStrike" cap="none" dirty="0">
              <a:solidFill>
                <a:srgbClr val="000000"/>
              </a:solidFill>
              <a:latin typeface="Arial"/>
              <a:ea typeface="Arial"/>
              <a:cs typeface="Arial"/>
              <a:sym typeface="Arial"/>
            </a:endParaRPr>
          </a:p>
        </p:txBody>
      </p:sp>
      <p:sp>
        <p:nvSpPr>
          <p:cNvPr id="349" name="Google Shape;349;p47"/>
          <p:cNvSpPr txBox="1"/>
          <p:nvPr/>
        </p:nvSpPr>
        <p:spPr>
          <a:xfrm>
            <a:off x="6172200" y="1783972"/>
            <a:ext cx="5705094" cy="156962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dirty="0" err="1">
                <a:solidFill>
                  <a:srgbClr val="3F762A"/>
                </a:solidFill>
                <a:latin typeface="Arial"/>
                <a:ea typeface="Arial"/>
                <a:cs typeface="Arial"/>
                <a:sym typeface="Arial"/>
              </a:rPr>
              <a:t>Vă</a:t>
            </a:r>
            <a:r>
              <a:rPr lang="en-US" sz="2400" b="0" i="0" u="none" strike="noStrike" cap="none" dirty="0">
                <a:solidFill>
                  <a:srgbClr val="3F762A"/>
                </a:solidFill>
                <a:latin typeface="Arial"/>
                <a:ea typeface="Arial"/>
                <a:cs typeface="Arial"/>
                <a:sym typeface="Arial"/>
              </a:rPr>
              <a:t> </a:t>
            </a:r>
            <a:r>
              <a:rPr lang="en-US" sz="2400" b="0" i="0" u="none" strike="noStrike" cap="none" dirty="0" err="1">
                <a:solidFill>
                  <a:srgbClr val="3F762A"/>
                </a:solidFill>
                <a:latin typeface="Arial"/>
                <a:ea typeface="Arial"/>
                <a:cs typeface="Arial"/>
                <a:sym typeface="Arial"/>
              </a:rPr>
              <a:t>rugăm</a:t>
            </a:r>
            <a:r>
              <a:rPr lang="en-US" sz="2400" b="0" i="0" u="none" strike="noStrike" cap="none" dirty="0">
                <a:solidFill>
                  <a:srgbClr val="3F762A"/>
                </a:solidFill>
                <a:latin typeface="Arial"/>
                <a:ea typeface="Arial"/>
                <a:cs typeface="Arial"/>
                <a:sym typeface="Arial"/>
              </a:rPr>
              <a:t> </a:t>
            </a:r>
            <a:r>
              <a:rPr lang="en-US" sz="2400" b="0" i="0" u="none" strike="noStrike" cap="none" dirty="0" err="1">
                <a:solidFill>
                  <a:srgbClr val="3F762A"/>
                </a:solidFill>
                <a:latin typeface="Arial"/>
                <a:ea typeface="Arial"/>
                <a:cs typeface="Arial"/>
                <a:sym typeface="Arial"/>
              </a:rPr>
              <a:t>să</a:t>
            </a:r>
            <a:r>
              <a:rPr lang="en-US" sz="2400" b="0" i="0" u="none" strike="noStrike" cap="none" dirty="0">
                <a:solidFill>
                  <a:srgbClr val="3F762A"/>
                </a:solidFill>
                <a:latin typeface="Arial"/>
                <a:ea typeface="Arial"/>
                <a:cs typeface="Arial"/>
                <a:sym typeface="Arial"/>
              </a:rPr>
              <a:t> </a:t>
            </a:r>
            <a:r>
              <a:rPr lang="en-US" sz="2400" b="0" i="0" u="none" strike="noStrike" cap="none" dirty="0" err="1">
                <a:solidFill>
                  <a:srgbClr val="3F762A"/>
                </a:solidFill>
                <a:latin typeface="Arial"/>
                <a:ea typeface="Arial"/>
                <a:cs typeface="Arial"/>
                <a:sym typeface="Arial"/>
              </a:rPr>
              <a:t>vizionați</a:t>
            </a:r>
            <a:r>
              <a:rPr lang="en-US" sz="2400" b="0" i="0" u="none" strike="noStrike" cap="none" dirty="0">
                <a:solidFill>
                  <a:srgbClr val="3F762A"/>
                </a:solidFill>
                <a:latin typeface="Arial"/>
                <a:ea typeface="Arial"/>
                <a:cs typeface="Arial"/>
                <a:sym typeface="Arial"/>
              </a:rPr>
              <a:t> </a:t>
            </a:r>
            <a:r>
              <a:rPr lang="en-US" sz="2400" b="0" i="0" u="none" strike="noStrike" cap="none" dirty="0" err="1">
                <a:solidFill>
                  <a:srgbClr val="3F762A"/>
                </a:solidFill>
                <a:latin typeface="Arial"/>
                <a:ea typeface="Arial"/>
                <a:cs typeface="Arial"/>
                <a:sym typeface="Arial"/>
              </a:rPr>
              <a:t>videoclipul</a:t>
            </a:r>
            <a:endParaRPr lang="ro-RO" sz="2400" b="0" i="0" u="none" strike="noStrike" cap="none" dirty="0">
              <a:solidFill>
                <a:srgbClr val="3F762A"/>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dirty="0" err="1">
                <a:solidFill>
                  <a:srgbClr val="3F762A"/>
                </a:solidFill>
                <a:latin typeface="Arial"/>
                <a:ea typeface="Arial"/>
                <a:cs typeface="Arial"/>
                <a:sym typeface="Arial"/>
              </a:rPr>
              <a:t>Luați</a:t>
            </a:r>
            <a:r>
              <a:rPr lang="en-US" sz="2400" b="0" i="0" u="none" strike="noStrike" cap="none" dirty="0">
                <a:solidFill>
                  <a:srgbClr val="3F762A"/>
                </a:solidFill>
                <a:latin typeface="Arial"/>
                <a:ea typeface="Arial"/>
                <a:cs typeface="Arial"/>
                <a:sym typeface="Arial"/>
              </a:rPr>
              <a:t> </a:t>
            </a:r>
            <a:r>
              <a:rPr lang="en-US" sz="2400" b="0" i="0" u="none" strike="noStrike" cap="none" dirty="0" err="1">
                <a:solidFill>
                  <a:srgbClr val="3F762A"/>
                </a:solidFill>
                <a:latin typeface="Arial"/>
                <a:ea typeface="Arial"/>
                <a:cs typeface="Arial"/>
                <a:sym typeface="Arial"/>
              </a:rPr>
              <a:t>notițe</a:t>
            </a:r>
            <a:r>
              <a:rPr lang="en-US" sz="2400" b="0" i="0" u="none" strike="noStrike" cap="none" dirty="0">
                <a:solidFill>
                  <a:srgbClr val="3F762A"/>
                </a:solidFill>
                <a:latin typeface="Arial"/>
                <a:ea typeface="Arial"/>
                <a:cs typeface="Arial"/>
                <a:sym typeface="Arial"/>
              </a:rPr>
              <a:t> </a:t>
            </a:r>
            <a:r>
              <a:rPr lang="en-US" sz="2400" b="0" i="0" u="none" strike="noStrike" cap="none" dirty="0" err="1">
                <a:solidFill>
                  <a:srgbClr val="3F762A"/>
                </a:solidFill>
                <a:latin typeface="Arial"/>
                <a:ea typeface="Arial"/>
                <a:cs typeface="Arial"/>
                <a:sym typeface="Arial"/>
              </a:rPr>
              <a:t>despre</a:t>
            </a:r>
            <a:r>
              <a:rPr lang="en-US" sz="2400" b="0" i="0" u="none" strike="noStrike" cap="none" dirty="0">
                <a:solidFill>
                  <a:srgbClr val="3F762A"/>
                </a:solidFill>
                <a:latin typeface="Arial"/>
                <a:ea typeface="Arial"/>
                <a:cs typeface="Arial"/>
                <a:sym typeface="Arial"/>
              </a:rPr>
              <a:t> </a:t>
            </a:r>
            <a:r>
              <a:rPr lang="en-US" sz="2400" b="0" i="0" u="none" strike="noStrike" cap="none" dirty="0" err="1">
                <a:solidFill>
                  <a:srgbClr val="3F762A"/>
                </a:solidFill>
                <a:latin typeface="Arial"/>
                <a:ea typeface="Arial"/>
                <a:cs typeface="Arial"/>
                <a:sym typeface="Arial"/>
              </a:rPr>
              <a:t>faptele</a:t>
            </a:r>
            <a:r>
              <a:rPr lang="en-US" sz="2400" b="0" i="0" u="none" strike="noStrike" cap="none" dirty="0">
                <a:solidFill>
                  <a:srgbClr val="3F762A"/>
                </a:solidFill>
                <a:latin typeface="Arial"/>
                <a:ea typeface="Arial"/>
                <a:cs typeface="Arial"/>
                <a:sym typeface="Arial"/>
              </a:rPr>
              <a:t> </a:t>
            </a:r>
            <a:r>
              <a:rPr lang="en-US" sz="2400" b="0" i="0" u="none" strike="noStrike" cap="none" dirty="0" err="1">
                <a:solidFill>
                  <a:srgbClr val="3F762A"/>
                </a:solidFill>
                <a:latin typeface="Arial"/>
                <a:ea typeface="Arial"/>
                <a:cs typeface="Arial"/>
                <a:sym typeface="Arial"/>
              </a:rPr>
              <a:t>importante</a:t>
            </a:r>
            <a:endParaRPr lang="ro-RO" sz="2400" b="0" i="0" u="none" strike="noStrike" cap="none" dirty="0">
              <a:solidFill>
                <a:srgbClr val="3F762A"/>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dirty="0" err="1">
                <a:solidFill>
                  <a:srgbClr val="3F762A"/>
                </a:solidFill>
                <a:latin typeface="Arial"/>
                <a:ea typeface="Arial"/>
                <a:cs typeface="Arial"/>
                <a:sym typeface="Arial"/>
              </a:rPr>
              <a:t>Scrieți</a:t>
            </a:r>
            <a:r>
              <a:rPr lang="en-US" sz="2400" b="0" i="0" u="none" strike="noStrike" cap="none" dirty="0">
                <a:solidFill>
                  <a:srgbClr val="3F762A"/>
                </a:solidFill>
                <a:latin typeface="Arial"/>
                <a:ea typeface="Arial"/>
                <a:cs typeface="Arial"/>
                <a:sym typeface="Arial"/>
              </a:rPr>
              <a:t> "</a:t>
            </a:r>
            <a:r>
              <a:rPr lang="en-US" sz="2400" b="0" i="0" u="none" strike="noStrike" cap="none" dirty="0" err="1">
                <a:solidFill>
                  <a:srgbClr val="3F762A"/>
                </a:solidFill>
                <a:latin typeface="Arial"/>
                <a:ea typeface="Arial"/>
                <a:cs typeface="Arial"/>
                <a:sym typeface="Arial"/>
              </a:rPr>
              <a:t>propriile</a:t>
            </a:r>
            <a:r>
              <a:rPr lang="en-US" sz="2400" b="0" i="0" u="none" strike="noStrike" cap="none" dirty="0">
                <a:solidFill>
                  <a:srgbClr val="3F762A"/>
                </a:solidFill>
                <a:latin typeface="Arial"/>
                <a:ea typeface="Arial"/>
                <a:cs typeface="Arial"/>
                <a:sym typeface="Arial"/>
              </a:rPr>
              <a:t> </a:t>
            </a:r>
            <a:r>
              <a:rPr lang="en-US" sz="2400" b="0" i="0" u="none" strike="noStrike" cap="none" dirty="0" err="1">
                <a:solidFill>
                  <a:srgbClr val="3F762A"/>
                </a:solidFill>
                <a:latin typeface="Arial"/>
                <a:ea typeface="Arial"/>
                <a:cs typeface="Arial"/>
                <a:sym typeface="Arial"/>
              </a:rPr>
              <a:t>propoziții</a:t>
            </a:r>
            <a:r>
              <a:rPr lang="en-US" sz="2400" b="0" i="0" u="none" strike="noStrike" cap="none" dirty="0">
                <a:solidFill>
                  <a:srgbClr val="3F762A"/>
                </a:solidFill>
                <a:latin typeface="Arial"/>
                <a:ea typeface="Arial"/>
                <a:cs typeface="Arial"/>
                <a:sym typeface="Arial"/>
              </a:rPr>
              <a:t> </a:t>
            </a:r>
            <a:r>
              <a:rPr lang="en-US" sz="2400" b="0" i="0" u="none" strike="noStrike" cap="none" dirty="0" err="1">
                <a:solidFill>
                  <a:srgbClr val="3F762A"/>
                </a:solidFill>
                <a:latin typeface="Arial"/>
                <a:ea typeface="Arial"/>
                <a:cs typeface="Arial"/>
                <a:sym typeface="Arial"/>
              </a:rPr>
              <a:t>pentru</a:t>
            </a:r>
            <a:r>
              <a:rPr lang="en-US" sz="2400" b="0" i="0" u="none" strike="noStrike" cap="none" dirty="0">
                <a:solidFill>
                  <a:srgbClr val="3F762A"/>
                </a:solidFill>
                <a:latin typeface="Arial"/>
                <a:ea typeface="Arial"/>
                <a:cs typeface="Arial"/>
                <a:sym typeface="Arial"/>
              </a:rPr>
              <a:t> a </a:t>
            </a:r>
            <a:r>
              <a:rPr lang="en-US" sz="2400" b="0" i="0" u="none" strike="noStrike" cap="none" dirty="0" err="1">
                <a:solidFill>
                  <a:srgbClr val="3F762A"/>
                </a:solidFill>
                <a:latin typeface="Arial"/>
                <a:ea typeface="Arial"/>
                <a:cs typeface="Arial"/>
                <a:sym typeface="Arial"/>
              </a:rPr>
              <a:t>rezuma</a:t>
            </a:r>
            <a:r>
              <a:rPr lang="en-US" sz="2400" b="0" i="0" u="none" strike="noStrike" cap="none" dirty="0">
                <a:solidFill>
                  <a:srgbClr val="3F762A"/>
                </a:solidFill>
                <a:latin typeface="Arial"/>
                <a:ea typeface="Arial"/>
                <a:cs typeface="Arial"/>
                <a:sym typeface="Arial"/>
              </a:rPr>
              <a:t> </a:t>
            </a:r>
            <a:r>
              <a:rPr lang="en-US" sz="2400" b="0" i="0" u="none" strike="noStrike" cap="none" dirty="0" err="1">
                <a:solidFill>
                  <a:srgbClr val="3F762A"/>
                </a:solidFill>
                <a:latin typeface="Arial"/>
                <a:ea typeface="Arial"/>
                <a:cs typeface="Arial"/>
                <a:sym typeface="Arial"/>
              </a:rPr>
              <a:t>conținutul</a:t>
            </a:r>
            <a:r>
              <a:rPr lang="en-US" sz="2400" b="0" i="0" u="none" strike="noStrike" cap="none" dirty="0">
                <a:solidFill>
                  <a:srgbClr val="3F762A"/>
                </a:solidFill>
                <a:latin typeface="Arial"/>
                <a:ea typeface="Arial"/>
                <a:cs typeface="Arial"/>
                <a:sym typeface="Arial"/>
              </a:rPr>
              <a:t> </a:t>
            </a:r>
            <a:r>
              <a:rPr lang="en-US" sz="2400" b="0" i="0" u="none" strike="noStrike" cap="none" dirty="0" err="1">
                <a:solidFill>
                  <a:srgbClr val="3F762A"/>
                </a:solidFill>
                <a:latin typeface="Arial"/>
                <a:ea typeface="Arial"/>
                <a:cs typeface="Arial"/>
                <a:sym typeface="Arial"/>
              </a:rPr>
              <a:t>videoclipului</a:t>
            </a:r>
            <a:r>
              <a:rPr lang="en-US" sz="2400" b="0" i="0" u="none" strike="noStrike" cap="none" dirty="0">
                <a:solidFill>
                  <a:srgbClr val="3F762A"/>
                </a:solidFill>
                <a:latin typeface="Arial"/>
                <a:ea typeface="Arial"/>
                <a:cs typeface="Arial"/>
                <a:sym typeface="Arial"/>
              </a:rPr>
              <a:t>"</a:t>
            </a:r>
            <a:endParaRPr sz="2400" b="1" i="0" u="none" strike="noStrike" cap="none" dirty="0">
              <a:solidFill>
                <a:srgbClr val="000000"/>
              </a:solidFill>
              <a:latin typeface="Arial"/>
              <a:ea typeface="Arial"/>
              <a:cs typeface="Arial"/>
              <a:sym typeface="Arial"/>
            </a:endParaRPr>
          </a:p>
        </p:txBody>
      </p:sp>
      <p:sp>
        <p:nvSpPr>
          <p:cNvPr id="350" name="Google Shape;350;p47"/>
          <p:cNvSpPr txBox="1"/>
          <p:nvPr/>
        </p:nvSpPr>
        <p:spPr>
          <a:xfrm>
            <a:off x="329661" y="495147"/>
            <a:ext cx="8138477" cy="523180"/>
          </a:xfrm>
          <a:prstGeom prst="rect">
            <a:avLst/>
          </a:prstGeom>
          <a:noFill/>
          <a:ln>
            <a:noFill/>
          </a:ln>
        </p:spPr>
        <p:txBody>
          <a:bodyPr spcFirstLastPara="1" wrap="square" lIns="91425" tIns="45700" rIns="91425" bIns="45700" anchor="t" anchorCtr="0">
            <a:spAutoFit/>
          </a:bodyPr>
          <a:lstStyle/>
          <a:p>
            <a:pPr lvl="0"/>
            <a:r>
              <a:rPr lang="en-US" sz="2800" b="1" dirty="0" err="1">
                <a:solidFill>
                  <a:srgbClr val="3F762A"/>
                </a:solidFill>
              </a:rPr>
              <a:t>Poluarea</a:t>
            </a:r>
            <a:r>
              <a:rPr lang="en-US" sz="2800" b="1" dirty="0">
                <a:solidFill>
                  <a:srgbClr val="3F762A"/>
                </a:solidFill>
              </a:rPr>
              <a:t> </a:t>
            </a:r>
            <a:r>
              <a:rPr lang="en-US" sz="2800" b="1" dirty="0" err="1">
                <a:solidFill>
                  <a:srgbClr val="3F762A"/>
                </a:solidFill>
              </a:rPr>
              <a:t>aerului</a:t>
            </a:r>
            <a:r>
              <a:rPr lang="en-US" sz="2800" b="1" dirty="0">
                <a:solidFill>
                  <a:srgbClr val="3F762A"/>
                </a:solidFill>
              </a:rPr>
              <a:t> 101 | National Geographic</a:t>
            </a:r>
            <a:endParaRPr sz="2800" b="1" i="0" u="none" strike="noStrike" cap="none" dirty="0">
              <a:solidFill>
                <a:srgbClr val="3F762A"/>
              </a:solidFill>
              <a:sym typeface="Arial"/>
            </a:endParaRPr>
          </a:p>
        </p:txBody>
      </p:sp>
      <p:sp>
        <p:nvSpPr>
          <p:cNvPr id="3" name="Dikdörtgen 2"/>
          <p:cNvSpPr/>
          <p:nvPr/>
        </p:nvSpPr>
        <p:spPr>
          <a:xfrm>
            <a:off x="6324409" y="4048069"/>
            <a:ext cx="5400675" cy="738664"/>
          </a:xfrm>
          <a:prstGeom prst="rect">
            <a:avLst/>
          </a:prstGeom>
        </p:spPr>
        <p:txBody>
          <a:bodyPr wrap="square">
            <a:spAutoFit/>
          </a:bodyPr>
          <a:lstStyle/>
          <a:p>
            <a:pPr algn="just"/>
            <a:r>
              <a:rPr lang="en-US" dirty="0"/>
              <a:t>Ce </a:t>
            </a:r>
            <a:r>
              <a:rPr lang="en-US" dirty="0" err="1"/>
              <a:t>este</a:t>
            </a:r>
            <a:r>
              <a:rPr lang="en-US" dirty="0"/>
              <a:t> </a:t>
            </a:r>
            <a:r>
              <a:rPr lang="en-US" dirty="0" err="1"/>
              <a:t>poluarea</a:t>
            </a:r>
            <a:r>
              <a:rPr lang="en-US" dirty="0"/>
              <a:t> </a:t>
            </a:r>
            <a:r>
              <a:rPr lang="en-US" dirty="0" err="1"/>
              <a:t>aerului</a:t>
            </a:r>
            <a:r>
              <a:rPr lang="en-US" dirty="0"/>
              <a:t>? </a:t>
            </a:r>
            <a:r>
              <a:rPr lang="en-US" dirty="0" err="1"/>
              <a:t>Aflați</a:t>
            </a:r>
            <a:r>
              <a:rPr lang="en-US" dirty="0"/>
              <a:t> </a:t>
            </a:r>
            <a:r>
              <a:rPr lang="en-US" dirty="0" err="1"/>
              <a:t>în</a:t>
            </a:r>
            <a:r>
              <a:rPr lang="en-US" dirty="0"/>
              <a:t> </a:t>
            </a:r>
            <a:r>
              <a:rPr lang="en-US" dirty="0" err="1"/>
              <a:t>ce</a:t>
            </a:r>
            <a:r>
              <a:rPr lang="en-US" dirty="0"/>
              <a:t> mod </a:t>
            </a:r>
            <a:r>
              <a:rPr lang="en-US" dirty="0" err="1"/>
              <a:t>gazele</a:t>
            </a:r>
            <a:r>
              <a:rPr lang="en-US" dirty="0"/>
              <a:t> cu </a:t>
            </a:r>
            <a:r>
              <a:rPr lang="en-US" dirty="0" err="1"/>
              <a:t>efect</a:t>
            </a:r>
            <a:r>
              <a:rPr lang="en-US" dirty="0"/>
              <a:t> de </a:t>
            </a:r>
            <a:r>
              <a:rPr lang="en-US" dirty="0" err="1"/>
              <a:t>seră</a:t>
            </a:r>
            <a:r>
              <a:rPr lang="en-US" dirty="0"/>
              <a:t>, </a:t>
            </a:r>
            <a:r>
              <a:rPr lang="en-US" dirty="0" err="1"/>
              <a:t>smogul</a:t>
            </a:r>
            <a:r>
              <a:rPr lang="en-US" dirty="0"/>
              <a:t> </a:t>
            </a:r>
            <a:r>
              <a:rPr lang="en-US" dirty="0" err="1"/>
              <a:t>și</a:t>
            </a:r>
            <a:r>
              <a:rPr lang="en-US" dirty="0"/>
              <a:t> </a:t>
            </a:r>
            <a:r>
              <a:rPr lang="en-US" dirty="0" err="1"/>
              <a:t>poluanții</a:t>
            </a:r>
            <a:r>
              <a:rPr lang="en-US" dirty="0"/>
              <a:t> </a:t>
            </a:r>
            <a:r>
              <a:rPr lang="en-US" dirty="0" err="1"/>
              <a:t>toxici</a:t>
            </a:r>
            <a:r>
              <a:rPr lang="en-US" dirty="0"/>
              <a:t> </a:t>
            </a:r>
            <a:r>
              <a:rPr lang="en-US" dirty="0" err="1"/>
              <a:t>afectează</a:t>
            </a:r>
            <a:r>
              <a:rPr lang="en-US" dirty="0"/>
              <a:t> </a:t>
            </a:r>
            <a:r>
              <a:rPr lang="en-US" dirty="0" err="1"/>
              <a:t>schimbările</a:t>
            </a:r>
            <a:r>
              <a:rPr lang="en-US" dirty="0"/>
              <a:t> </a:t>
            </a:r>
            <a:r>
              <a:rPr lang="en-US" dirty="0" err="1"/>
              <a:t>climatice</a:t>
            </a:r>
            <a:r>
              <a:rPr lang="en-US" dirty="0"/>
              <a:t> </a:t>
            </a:r>
            <a:r>
              <a:rPr lang="en-US" dirty="0" err="1"/>
              <a:t>și</a:t>
            </a:r>
            <a:r>
              <a:rPr lang="en-US" dirty="0"/>
              <a:t> </a:t>
            </a:r>
            <a:r>
              <a:rPr lang="en-US" dirty="0" err="1"/>
              <a:t>sănătatea</a:t>
            </a:r>
            <a:r>
              <a:rPr lang="en-US" dirty="0"/>
              <a:t> </a:t>
            </a:r>
            <a:r>
              <a:rPr lang="en-US" dirty="0" err="1"/>
              <a:t>umană</a:t>
            </a:r>
            <a:r>
              <a:rPr lang="en-US" dirty="0"/>
              <a:t>.</a:t>
            </a:r>
            <a:endParaRPr lang="tr-TR" sz="1600" dirty="0"/>
          </a:p>
        </p:txBody>
      </p:sp>
      <p:sp>
        <p:nvSpPr>
          <p:cNvPr id="4" name="Dikdörtgen 3">
            <a:hlinkClick r:id="rId3"/>
          </p:cNvPr>
          <p:cNvSpPr/>
          <p:nvPr/>
        </p:nvSpPr>
        <p:spPr>
          <a:xfrm>
            <a:off x="1052221" y="5057534"/>
            <a:ext cx="4524957" cy="286232"/>
          </a:xfrm>
          <a:prstGeom prst="rect">
            <a:avLst/>
          </a:prstGeom>
        </p:spPr>
        <p:txBody>
          <a:bodyPr wrap="none">
            <a:spAutoFit/>
          </a:bodyPr>
          <a:lstStyle/>
          <a:p>
            <a:pPr marL="91440" lvl="0">
              <a:lnSpc>
                <a:spcPct val="90000"/>
              </a:lnSpc>
              <a:spcBef>
                <a:spcPts val="1400"/>
              </a:spcBef>
              <a:buSzPts val="2000"/>
            </a:pPr>
            <a:r>
              <a:rPr lang="tr-TR" b="1" dirty="0">
                <a:solidFill>
                  <a:schemeClr val="accent1"/>
                </a:solidFill>
              </a:rPr>
              <a:t>https://www.youtube.com/watch?v=e6rglsLy1Ys</a:t>
            </a:r>
          </a:p>
        </p:txBody>
      </p:sp>
      <p:pic>
        <p:nvPicPr>
          <p:cNvPr id="2" name="Resim 1"/>
          <p:cNvPicPr>
            <a:picLocks noChangeAspect="1"/>
          </p:cNvPicPr>
          <p:nvPr/>
        </p:nvPicPr>
        <p:blipFill>
          <a:blip r:embed="rId4"/>
          <a:stretch>
            <a:fillRect/>
          </a:stretch>
        </p:blipFill>
        <p:spPr>
          <a:xfrm>
            <a:off x="1240536" y="1987104"/>
            <a:ext cx="4508252" cy="2584895"/>
          </a:xfrm>
          <a:prstGeom prst="rect">
            <a:avLst/>
          </a:prstGeom>
        </p:spPr>
      </p:pic>
    </p:spTree>
    <p:extLst>
      <p:ext uri="{BB962C8B-B14F-4D97-AF65-F5344CB8AC3E}">
        <p14:creationId xmlns:p14="http://schemas.microsoft.com/office/powerpoint/2010/main" val="1920046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cxnSp>
        <p:nvCxnSpPr>
          <p:cNvPr id="342" name="Google Shape;342;p47"/>
          <p:cNvCxnSpPr/>
          <p:nvPr/>
        </p:nvCxnSpPr>
        <p:spPr>
          <a:xfrm>
            <a:off x="443581" y="996696"/>
            <a:ext cx="5728619" cy="0"/>
          </a:xfrm>
          <a:prstGeom prst="straightConnector1">
            <a:avLst/>
          </a:prstGeom>
          <a:noFill/>
          <a:ln w="19050" cap="flat" cmpd="sng">
            <a:solidFill>
              <a:srgbClr val="509C34"/>
            </a:solidFill>
            <a:prstDash val="solid"/>
            <a:round/>
            <a:headEnd type="none" w="sm" len="sm"/>
            <a:tailEnd type="none" w="sm" len="sm"/>
          </a:ln>
        </p:spPr>
      </p:cxnSp>
      <p:sp>
        <p:nvSpPr>
          <p:cNvPr id="344" name="Google Shape;344;p47"/>
          <p:cNvSpPr txBox="1">
            <a:spLocks noGrp="1"/>
          </p:cNvSpPr>
          <p:nvPr>
            <p:ph type="body" idx="1"/>
          </p:nvPr>
        </p:nvSpPr>
        <p:spPr>
          <a:xfrm>
            <a:off x="1097280" y="1241778"/>
            <a:ext cx="10058400" cy="4627316"/>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b="1" dirty="0">
              <a:solidFill>
                <a:srgbClr val="2A4F1C"/>
              </a:solidFill>
            </a:endParaRPr>
          </a:p>
          <a:p>
            <a:pPr marL="91440" lvl="0" indent="0" algn="l" rtl="0">
              <a:lnSpc>
                <a:spcPct val="90000"/>
              </a:lnSpc>
              <a:spcBef>
                <a:spcPts val="1400"/>
              </a:spcBef>
              <a:spcAft>
                <a:spcPts val="0"/>
              </a:spcAft>
              <a:buSzPts val="2000"/>
              <a:buNone/>
            </a:pPr>
            <a:endParaRPr b="1" dirty="0">
              <a:solidFill>
                <a:schemeClr val="accent1"/>
              </a:solidFill>
            </a:endParaRPr>
          </a:p>
        </p:txBody>
      </p:sp>
      <p:sp>
        <p:nvSpPr>
          <p:cNvPr id="345" name="Google Shape;345;p47"/>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6" name="Google Shape;346;p47"/>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62500" lnSpcReduction="20000"/>
          </a:bodyPr>
          <a:lstStyle/>
          <a:p>
            <a:pPr marL="0" marR="0" lvl="0" indent="0" algn="l" rtl="0">
              <a:lnSpc>
                <a:spcPct val="100000"/>
              </a:lnSpc>
              <a:spcBef>
                <a:spcPts val="0"/>
              </a:spcBef>
              <a:spcAft>
                <a:spcPts val="0"/>
              </a:spcAft>
              <a:buClr>
                <a:srgbClr val="000000"/>
              </a:buClr>
              <a:buSzPct val="100000"/>
              <a:buFont typeface="Arial"/>
              <a:buNone/>
            </a:pPr>
            <a:r>
              <a:rPr lang="ro-RO" sz="2800" b="1" i="0" u="none" strike="noStrike" cap="none" dirty="0">
                <a:solidFill>
                  <a:schemeClr val="lt1"/>
                </a:solidFill>
                <a:latin typeface="Arial"/>
                <a:ea typeface="Arial"/>
                <a:cs typeface="Arial"/>
                <a:sym typeface="Arial"/>
              </a:rPr>
              <a:t>Sarcină</a:t>
            </a:r>
            <a:endParaRPr sz="1400" b="0" i="0" u="none" strike="noStrike" cap="none" dirty="0">
              <a:solidFill>
                <a:srgbClr val="000000"/>
              </a:solidFill>
              <a:latin typeface="Arial"/>
              <a:ea typeface="Arial"/>
              <a:cs typeface="Arial"/>
              <a:sym typeface="Arial"/>
            </a:endParaRPr>
          </a:p>
        </p:txBody>
      </p:sp>
      <p:sp>
        <p:nvSpPr>
          <p:cNvPr id="349" name="Google Shape;349;p47"/>
          <p:cNvSpPr txBox="1"/>
          <p:nvPr/>
        </p:nvSpPr>
        <p:spPr>
          <a:xfrm>
            <a:off x="6296406" y="1682145"/>
            <a:ext cx="5536692" cy="2308284"/>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dirty="0" err="1">
                <a:solidFill>
                  <a:srgbClr val="3F762A"/>
                </a:solidFill>
                <a:latin typeface="Arial"/>
                <a:ea typeface="Arial"/>
                <a:cs typeface="Arial"/>
                <a:sym typeface="Arial"/>
              </a:rPr>
              <a:t>Vă</a:t>
            </a:r>
            <a:r>
              <a:rPr lang="en-US" sz="2400" b="0" i="0" u="none" strike="noStrike" cap="none" dirty="0">
                <a:solidFill>
                  <a:srgbClr val="3F762A"/>
                </a:solidFill>
                <a:latin typeface="Arial"/>
                <a:ea typeface="Arial"/>
                <a:cs typeface="Arial"/>
                <a:sym typeface="Arial"/>
              </a:rPr>
              <a:t> </a:t>
            </a:r>
            <a:r>
              <a:rPr lang="en-US" sz="2400" b="0" i="0" u="none" strike="noStrike" cap="none" dirty="0" err="1">
                <a:solidFill>
                  <a:srgbClr val="3F762A"/>
                </a:solidFill>
                <a:latin typeface="Arial"/>
                <a:ea typeface="Arial"/>
                <a:cs typeface="Arial"/>
                <a:sym typeface="Arial"/>
              </a:rPr>
              <a:t>rugăm</a:t>
            </a:r>
            <a:r>
              <a:rPr lang="en-US" sz="2400" b="0" i="0" u="none" strike="noStrike" cap="none" dirty="0">
                <a:solidFill>
                  <a:srgbClr val="3F762A"/>
                </a:solidFill>
                <a:latin typeface="Arial"/>
                <a:ea typeface="Arial"/>
                <a:cs typeface="Arial"/>
                <a:sym typeface="Arial"/>
              </a:rPr>
              <a:t> </a:t>
            </a:r>
            <a:r>
              <a:rPr lang="en-US" sz="2400" b="0" i="0" u="none" strike="noStrike" cap="none" dirty="0" err="1">
                <a:solidFill>
                  <a:srgbClr val="3F762A"/>
                </a:solidFill>
                <a:latin typeface="Arial"/>
                <a:ea typeface="Arial"/>
                <a:cs typeface="Arial"/>
                <a:sym typeface="Arial"/>
              </a:rPr>
              <a:t>să</a:t>
            </a:r>
            <a:r>
              <a:rPr lang="en-US" sz="2400" b="0" i="0" u="none" strike="noStrike" cap="none" dirty="0">
                <a:solidFill>
                  <a:srgbClr val="3F762A"/>
                </a:solidFill>
                <a:latin typeface="Arial"/>
                <a:ea typeface="Arial"/>
                <a:cs typeface="Arial"/>
                <a:sym typeface="Arial"/>
              </a:rPr>
              <a:t> </a:t>
            </a:r>
            <a:r>
              <a:rPr lang="en-US" sz="2400" b="0" i="0" u="none" strike="noStrike" cap="none" dirty="0" err="1">
                <a:solidFill>
                  <a:srgbClr val="3F762A"/>
                </a:solidFill>
                <a:latin typeface="Arial"/>
                <a:ea typeface="Arial"/>
                <a:cs typeface="Arial"/>
                <a:sym typeface="Arial"/>
              </a:rPr>
              <a:t>verificați</a:t>
            </a:r>
            <a:r>
              <a:rPr lang="en-US" sz="2400" b="0" i="0" u="none" strike="noStrike" cap="none" dirty="0">
                <a:solidFill>
                  <a:srgbClr val="3F762A"/>
                </a:solidFill>
                <a:latin typeface="Arial"/>
                <a:ea typeface="Arial"/>
                <a:cs typeface="Arial"/>
                <a:sym typeface="Arial"/>
              </a:rPr>
              <a:t> </a:t>
            </a:r>
            <a:r>
              <a:rPr lang="en-US" sz="2400" b="0" i="0" u="none" strike="noStrike" cap="none" dirty="0" err="1">
                <a:solidFill>
                  <a:srgbClr val="3F762A"/>
                </a:solidFill>
                <a:latin typeface="Arial"/>
                <a:ea typeface="Arial"/>
                <a:cs typeface="Arial"/>
                <a:sym typeface="Arial"/>
              </a:rPr>
              <a:t>conținutul</a:t>
            </a:r>
            <a:r>
              <a:rPr lang="en-US" sz="2400" b="0" i="0" u="none" strike="noStrike" cap="none" dirty="0">
                <a:solidFill>
                  <a:srgbClr val="3F762A"/>
                </a:solidFill>
                <a:latin typeface="Arial"/>
                <a:ea typeface="Arial"/>
                <a:cs typeface="Arial"/>
                <a:sym typeface="Arial"/>
              </a:rPr>
              <a:t> </a:t>
            </a:r>
            <a:r>
              <a:rPr lang="en-US" sz="2400" b="0" i="0" u="none" strike="noStrike" cap="none" dirty="0" err="1">
                <a:solidFill>
                  <a:srgbClr val="3F762A"/>
                </a:solidFill>
                <a:latin typeface="Arial"/>
                <a:ea typeface="Arial"/>
                <a:cs typeface="Arial"/>
                <a:sym typeface="Arial"/>
              </a:rPr>
              <a:t>acestui</a:t>
            </a:r>
            <a:r>
              <a:rPr lang="en-US" sz="2400" b="0" i="0" u="none" strike="noStrike" cap="none" dirty="0">
                <a:solidFill>
                  <a:srgbClr val="3F762A"/>
                </a:solidFill>
                <a:latin typeface="Arial"/>
                <a:ea typeface="Arial"/>
                <a:cs typeface="Arial"/>
                <a:sym typeface="Arial"/>
              </a:rPr>
              <a:t> site.</a:t>
            </a:r>
            <a:endParaRPr lang="ro-RO" sz="2400" b="0" i="0" u="none" strike="noStrike" cap="none" dirty="0">
              <a:solidFill>
                <a:srgbClr val="3F762A"/>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dirty="0" err="1">
                <a:solidFill>
                  <a:srgbClr val="3F762A"/>
                </a:solidFill>
                <a:latin typeface="Arial"/>
                <a:ea typeface="Arial"/>
                <a:cs typeface="Arial"/>
                <a:sym typeface="Arial"/>
              </a:rPr>
              <a:t>Luați</a:t>
            </a:r>
            <a:r>
              <a:rPr lang="en-US" sz="2400" b="0" i="0" u="none" strike="noStrike" cap="none" dirty="0">
                <a:solidFill>
                  <a:srgbClr val="3F762A"/>
                </a:solidFill>
                <a:latin typeface="Arial"/>
                <a:ea typeface="Arial"/>
                <a:cs typeface="Arial"/>
                <a:sym typeface="Arial"/>
              </a:rPr>
              <a:t> </a:t>
            </a:r>
            <a:r>
              <a:rPr lang="en-US" sz="2400" b="0" i="0" u="none" strike="noStrike" cap="none" dirty="0" err="1">
                <a:solidFill>
                  <a:srgbClr val="3F762A"/>
                </a:solidFill>
                <a:latin typeface="Arial"/>
                <a:ea typeface="Arial"/>
                <a:cs typeface="Arial"/>
                <a:sym typeface="Arial"/>
              </a:rPr>
              <a:t>notițe</a:t>
            </a:r>
            <a:r>
              <a:rPr lang="en-US" sz="2400" b="0" i="0" u="none" strike="noStrike" cap="none" dirty="0">
                <a:solidFill>
                  <a:srgbClr val="3F762A"/>
                </a:solidFill>
                <a:latin typeface="Arial"/>
                <a:ea typeface="Arial"/>
                <a:cs typeface="Arial"/>
                <a:sym typeface="Arial"/>
              </a:rPr>
              <a:t> </a:t>
            </a:r>
            <a:r>
              <a:rPr lang="en-US" sz="2400" b="0" i="0" u="none" strike="noStrike" cap="none" dirty="0" err="1">
                <a:solidFill>
                  <a:srgbClr val="3F762A"/>
                </a:solidFill>
                <a:latin typeface="Arial"/>
                <a:ea typeface="Arial"/>
                <a:cs typeface="Arial"/>
                <a:sym typeface="Arial"/>
              </a:rPr>
              <a:t>despre</a:t>
            </a:r>
            <a:r>
              <a:rPr lang="en-US" sz="2400" b="0" i="0" u="none" strike="noStrike" cap="none" dirty="0">
                <a:solidFill>
                  <a:srgbClr val="3F762A"/>
                </a:solidFill>
                <a:latin typeface="Arial"/>
                <a:ea typeface="Arial"/>
                <a:cs typeface="Arial"/>
                <a:sym typeface="Arial"/>
              </a:rPr>
              <a:t> </a:t>
            </a:r>
            <a:r>
              <a:rPr lang="en-US" sz="2400" b="0" i="0" u="none" strike="noStrike" cap="none" dirty="0" err="1">
                <a:solidFill>
                  <a:srgbClr val="3F762A"/>
                </a:solidFill>
                <a:latin typeface="Arial"/>
                <a:ea typeface="Arial"/>
                <a:cs typeface="Arial"/>
                <a:sym typeface="Arial"/>
              </a:rPr>
              <a:t>faptele</a:t>
            </a:r>
            <a:r>
              <a:rPr lang="en-US" sz="2400" b="0" i="0" u="none" strike="noStrike" cap="none" dirty="0">
                <a:solidFill>
                  <a:srgbClr val="3F762A"/>
                </a:solidFill>
                <a:latin typeface="Arial"/>
                <a:ea typeface="Arial"/>
                <a:cs typeface="Arial"/>
                <a:sym typeface="Arial"/>
              </a:rPr>
              <a:t> </a:t>
            </a:r>
            <a:r>
              <a:rPr lang="en-US" sz="2400" b="0" i="0" u="none" strike="noStrike" cap="none" dirty="0" err="1">
                <a:solidFill>
                  <a:srgbClr val="3F762A"/>
                </a:solidFill>
                <a:latin typeface="Arial"/>
                <a:ea typeface="Arial"/>
                <a:cs typeface="Arial"/>
                <a:sym typeface="Arial"/>
              </a:rPr>
              <a:t>importante</a:t>
            </a:r>
            <a:endParaRPr lang="ro-RO" sz="2400" b="0" i="0" u="none" strike="noStrike" cap="none" dirty="0">
              <a:solidFill>
                <a:srgbClr val="3F762A"/>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dirty="0" err="1">
                <a:solidFill>
                  <a:srgbClr val="3F762A"/>
                </a:solidFill>
                <a:latin typeface="Arial"/>
                <a:ea typeface="Arial"/>
                <a:cs typeface="Arial"/>
                <a:sym typeface="Arial"/>
              </a:rPr>
              <a:t>Scrieți</a:t>
            </a:r>
            <a:r>
              <a:rPr lang="en-US" sz="2400" b="0" i="0" u="none" strike="noStrike" cap="none" dirty="0">
                <a:solidFill>
                  <a:srgbClr val="3F762A"/>
                </a:solidFill>
                <a:latin typeface="Arial"/>
                <a:ea typeface="Arial"/>
                <a:cs typeface="Arial"/>
                <a:sym typeface="Arial"/>
              </a:rPr>
              <a:t> un </a:t>
            </a:r>
            <a:r>
              <a:rPr lang="en-US" sz="2400" b="0" i="0" u="none" strike="noStrike" cap="none" dirty="0" err="1">
                <a:solidFill>
                  <a:srgbClr val="3F762A"/>
                </a:solidFill>
                <a:latin typeface="Arial"/>
                <a:ea typeface="Arial"/>
                <a:cs typeface="Arial"/>
                <a:sym typeface="Arial"/>
              </a:rPr>
              <a:t>scurt</a:t>
            </a:r>
            <a:r>
              <a:rPr lang="en-US" sz="2400" b="0" i="0" u="none" strike="noStrike" cap="none" dirty="0">
                <a:solidFill>
                  <a:srgbClr val="3F762A"/>
                </a:solidFill>
                <a:latin typeface="Arial"/>
                <a:ea typeface="Arial"/>
                <a:cs typeface="Arial"/>
                <a:sym typeface="Arial"/>
              </a:rPr>
              <a:t> text de </a:t>
            </a:r>
            <a:r>
              <a:rPr lang="en-US" sz="2400" b="0" i="0" u="none" strike="noStrike" cap="none" dirty="0" err="1">
                <a:solidFill>
                  <a:srgbClr val="3F762A"/>
                </a:solidFill>
                <a:latin typeface="Arial"/>
                <a:ea typeface="Arial"/>
                <a:cs typeface="Arial"/>
                <a:sym typeface="Arial"/>
              </a:rPr>
              <a:t>evaluare</a:t>
            </a:r>
            <a:r>
              <a:rPr lang="en-US" sz="2400" b="0" i="0" u="none" strike="noStrike" cap="none" dirty="0">
                <a:solidFill>
                  <a:srgbClr val="3F762A"/>
                </a:solidFill>
                <a:latin typeface="Arial"/>
                <a:ea typeface="Arial"/>
                <a:cs typeface="Arial"/>
                <a:sym typeface="Arial"/>
              </a:rPr>
              <a:t> </a:t>
            </a:r>
            <a:r>
              <a:rPr lang="en-US" sz="2400" b="0" i="0" u="none" strike="noStrike" cap="none" dirty="0" err="1">
                <a:solidFill>
                  <a:srgbClr val="3F762A"/>
                </a:solidFill>
                <a:latin typeface="Arial"/>
                <a:ea typeface="Arial"/>
                <a:cs typeface="Arial"/>
                <a:sym typeface="Arial"/>
              </a:rPr>
              <a:t>finală</a:t>
            </a:r>
            <a:r>
              <a:rPr lang="en-US" sz="2400" b="0" i="0" u="none" strike="noStrike" cap="none" dirty="0">
                <a:solidFill>
                  <a:srgbClr val="3F762A"/>
                </a:solidFill>
                <a:latin typeface="Arial"/>
                <a:ea typeface="Arial"/>
                <a:cs typeface="Arial"/>
                <a:sym typeface="Arial"/>
              </a:rPr>
              <a:t> </a:t>
            </a:r>
            <a:r>
              <a:rPr lang="en-US" sz="2400" b="0" i="0" u="none" strike="noStrike" cap="none" dirty="0" err="1">
                <a:solidFill>
                  <a:srgbClr val="3F762A"/>
                </a:solidFill>
                <a:latin typeface="Arial"/>
                <a:ea typeface="Arial"/>
                <a:cs typeface="Arial"/>
                <a:sym typeface="Arial"/>
              </a:rPr>
              <a:t>pentru</a:t>
            </a:r>
            <a:r>
              <a:rPr lang="en-US" sz="2400" b="0" i="0" u="none" strike="noStrike" cap="none" dirty="0">
                <a:solidFill>
                  <a:srgbClr val="3F762A"/>
                </a:solidFill>
                <a:latin typeface="Arial"/>
                <a:ea typeface="Arial"/>
                <a:cs typeface="Arial"/>
                <a:sym typeface="Arial"/>
              </a:rPr>
              <a:t> </a:t>
            </a:r>
            <a:r>
              <a:rPr lang="en-US" sz="2400" b="0" i="0" u="none" strike="noStrike" cap="none" dirty="0" err="1">
                <a:solidFill>
                  <a:srgbClr val="3F762A"/>
                </a:solidFill>
                <a:latin typeface="Arial"/>
                <a:ea typeface="Arial"/>
                <a:cs typeface="Arial"/>
                <a:sym typeface="Arial"/>
              </a:rPr>
              <a:t>ceea</a:t>
            </a:r>
            <a:r>
              <a:rPr lang="en-US" sz="2400" b="0" i="0" u="none" strike="noStrike" cap="none" dirty="0">
                <a:solidFill>
                  <a:srgbClr val="3F762A"/>
                </a:solidFill>
                <a:latin typeface="Arial"/>
                <a:ea typeface="Arial"/>
                <a:cs typeface="Arial"/>
                <a:sym typeface="Arial"/>
              </a:rPr>
              <a:t> </a:t>
            </a:r>
            <a:r>
              <a:rPr lang="en-US" sz="2400" b="0" i="0" u="none" strike="noStrike" cap="none" dirty="0" err="1">
                <a:solidFill>
                  <a:srgbClr val="3F762A"/>
                </a:solidFill>
                <a:latin typeface="Arial"/>
                <a:ea typeface="Arial"/>
                <a:cs typeface="Arial"/>
                <a:sym typeface="Arial"/>
              </a:rPr>
              <a:t>ce</a:t>
            </a:r>
            <a:r>
              <a:rPr lang="en-US" sz="2400" b="0" i="0" u="none" strike="noStrike" cap="none" dirty="0">
                <a:solidFill>
                  <a:srgbClr val="3F762A"/>
                </a:solidFill>
                <a:latin typeface="Arial"/>
                <a:ea typeface="Arial"/>
                <a:cs typeface="Arial"/>
                <a:sym typeface="Arial"/>
              </a:rPr>
              <a:t> </a:t>
            </a:r>
            <a:r>
              <a:rPr lang="en-US" sz="2400" b="0" i="0" u="none" strike="noStrike" cap="none" dirty="0" err="1">
                <a:solidFill>
                  <a:srgbClr val="3F762A"/>
                </a:solidFill>
                <a:latin typeface="Arial"/>
                <a:ea typeface="Arial"/>
                <a:cs typeface="Arial"/>
                <a:sym typeface="Arial"/>
              </a:rPr>
              <a:t>ați</a:t>
            </a:r>
            <a:r>
              <a:rPr lang="en-US" sz="2400" b="0" i="0" u="none" strike="noStrike" cap="none" dirty="0">
                <a:solidFill>
                  <a:srgbClr val="3F762A"/>
                </a:solidFill>
                <a:latin typeface="Arial"/>
                <a:ea typeface="Arial"/>
                <a:cs typeface="Arial"/>
                <a:sym typeface="Arial"/>
              </a:rPr>
              <a:t> </a:t>
            </a:r>
            <a:r>
              <a:rPr lang="en-US" sz="2400" b="0" i="0" u="none" strike="noStrike" cap="none" dirty="0" err="1">
                <a:solidFill>
                  <a:srgbClr val="3F762A"/>
                </a:solidFill>
                <a:latin typeface="Arial"/>
                <a:ea typeface="Arial"/>
                <a:cs typeface="Arial"/>
                <a:sym typeface="Arial"/>
              </a:rPr>
              <a:t>citit</a:t>
            </a:r>
            <a:r>
              <a:rPr lang="en-US" sz="2400" b="0" i="0" u="none" strike="noStrike" cap="none" dirty="0">
                <a:solidFill>
                  <a:srgbClr val="3F762A"/>
                </a:solidFill>
                <a:latin typeface="Arial"/>
                <a:ea typeface="Arial"/>
                <a:cs typeface="Arial"/>
                <a:sym typeface="Arial"/>
              </a:rPr>
              <a:t>... </a:t>
            </a:r>
            <a:endParaRPr sz="2400" b="1" i="0" u="none" strike="noStrike" cap="none" dirty="0">
              <a:solidFill>
                <a:srgbClr val="000000"/>
              </a:solidFill>
              <a:latin typeface="Arial"/>
              <a:ea typeface="Arial"/>
              <a:cs typeface="Arial"/>
              <a:sym typeface="Arial"/>
            </a:endParaRPr>
          </a:p>
        </p:txBody>
      </p:sp>
      <p:sp>
        <p:nvSpPr>
          <p:cNvPr id="350" name="Google Shape;350;p47"/>
          <p:cNvSpPr txBox="1"/>
          <p:nvPr/>
        </p:nvSpPr>
        <p:spPr>
          <a:xfrm>
            <a:off x="310612" y="418947"/>
            <a:ext cx="8028716" cy="584735"/>
          </a:xfrm>
          <a:prstGeom prst="rect">
            <a:avLst/>
          </a:prstGeom>
          <a:noFill/>
          <a:ln>
            <a:noFill/>
          </a:ln>
        </p:spPr>
        <p:txBody>
          <a:bodyPr spcFirstLastPara="1" wrap="square" lIns="91425" tIns="45700" rIns="91425" bIns="45700" anchor="t" anchorCtr="0">
            <a:spAutoFit/>
          </a:bodyPr>
          <a:lstStyle/>
          <a:p>
            <a:pPr lvl="0"/>
            <a:r>
              <a:rPr lang="ro-RO" sz="3200" b="1" dirty="0">
                <a:solidFill>
                  <a:srgbClr val="3F762A"/>
                </a:solidFill>
              </a:rPr>
              <a:t>Ce este Educația pentru mediu</a:t>
            </a:r>
            <a:r>
              <a:rPr lang="tr-TR" sz="3200" b="1" dirty="0">
                <a:solidFill>
                  <a:srgbClr val="3F762A"/>
                </a:solidFill>
              </a:rPr>
              <a:t>?</a:t>
            </a:r>
            <a:endParaRPr sz="3200" b="1" i="0" u="none" strike="noStrike" cap="none" dirty="0">
              <a:solidFill>
                <a:srgbClr val="3F762A"/>
              </a:solidFill>
              <a:latin typeface="Arial"/>
              <a:ea typeface="Arial"/>
              <a:cs typeface="Arial"/>
              <a:sym typeface="Arial"/>
            </a:endParaRPr>
          </a:p>
        </p:txBody>
      </p:sp>
      <p:sp>
        <p:nvSpPr>
          <p:cNvPr id="2" name="Dikdörtgen 1"/>
          <p:cNvSpPr/>
          <p:nvPr/>
        </p:nvSpPr>
        <p:spPr>
          <a:xfrm>
            <a:off x="1332268" y="4933709"/>
            <a:ext cx="5549276" cy="286232"/>
          </a:xfrm>
          <a:prstGeom prst="rect">
            <a:avLst/>
          </a:prstGeom>
        </p:spPr>
        <p:txBody>
          <a:bodyPr wrap="none">
            <a:spAutoFit/>
          </a:bodyPr>
          <a:lstStyle/>
          <a:p>
            <a:pPr marL="91440" lvl="0" indent="-91440">
              <a:lnSpc>
                <a:spcPct val="90000"/>
              </a:lnSpc>
              <a:buSzPts val="2000"/>
              <a:buFont typeface="Arial"/>
              <a:buChar char=" "/>
            </a:pPr>
            <a:r>
              <a:rPr lang="en-US" b="1" u="sng" dirty="0">
                <a:solidFill>
                  <a:schemeClr val="accent1"/>
                </a:solidFill>
              </a:rPr>
              <a:t>https://www.epa.gov/education/what-environmental-education</a:t>
            </a:r>
            <a:endParaRPr lang="en-US" b="1" dirty="0">
              <a:solidFill>
                <a:schemeClr val="accent1"/>
              </a:solidFill>
            </a:endParaRPr>
          </a:p>
        </p:txBody>
      </p:sp>
      <p:sp>
        <p:nvSpPr>
          <p:cNvPr id="3" name="Dikdörtgen 2"/>
          <p:cNvSpPr/>
          <p:nvPr/>
        </p:nvSpPr>
        <p:spPr>
          <a:xfrm>
            <a:off x="6791325" y="4267182"/>
            <a:ext cx="5400675" cy="523220"/>
          </a:xfrm>
          <a:prstGeom prst="rect">
            <a:avLst/>
          </a:prstGeom>
        </p:spPr>
        <p:txBody>
          <a:bodyPr wrap="square">
            <a:spAutoFit/>
          </a:bodyPr>
          <a:lstStyle/>
          <a:p>
            <a:r>
              <a:rPr lang="en-US" dirty="0" err="1"/>
              <a:t>Misiunea</a:t>
            </a:r>
            <a:r>
              <a:rPr lang="en-US" dirty="0"/>
              <a:t> EPA </a:t>
            </a:r>
            <a:r>
              <a:rPr lang="en-US" dirty="0" err="1"/>
              <a:t>este</a:t>
            </a:r>
            <a:r>
              <a:rPr lang="en-US" dirty="0"/>
              <a:t> de a </a:t>
            </a:r>
            <a:r>
              <a:rPr lang="en-US" dirty="0" err="1"/>
              <a:t>proteja</a:t>
            </a:r>
            <a:r>
              <a:rPr lang="en-US" dirty="0"/>
              <a:t> </a:t>
            </a:r>
            <a:r>
              <a:rPr lang="en-US" dirty="0" err="1"/>
              <a:t>sănătatea</a:t>
            </a:r>
            <a:r>
              <a:rPr lang="en-US" dirty="0"/>
              <a:t> </a:t>
            </a:r>
            <a:r>
              <a:rPr lang="en-US" dirty="0" err="1"/>
              <a:t>umană</a:t>
            </a:r>
            <a:r>
              <a:rPr lang="en-US" dirty="0"/>
              <a:t> </a:t>
            </a:r>
            <a:r>
              <a:rPr lang="en-US" dirty="0" err="1"/>
              <a:t>și</a:t>
            </a:r>
            <a:r>
              <a:rPr lang="en-US" dirty="0"/>
              <a:t> </a:t>
            </a:r>
            <a:r>
              <a:rPr lang="en-US" dirty="0" err="1"/>
              <a:t>mediul</a:t>
            </a:r>
            <a:r>
              <a:rPr lang="en-US" dirty="0"/>
              <a:t> </a:t>
            </a:r>
            <a:r>
              <a:rPr lang="en-US" dirty="0" err="1"/>
              <a:t>înconjurător</a:t>
            </a:r>
            <a:r>
              <a:rPr lang="en-US" dirty="0"/>
              <a:t>.</a:t>
            </a:r>
            <a:endParaRPr lang="tr-TR" sz="1600" dirty="0"/>
          </a:p>
        </p:txBody>
      </p:sp>
      <p:pic>
        <p:nvPicPr>
          <p:cNvPr id="5" name="Resim 4"/>
          <p:cNvPicPr>
            <a:picLocks noChangeAspect="1"/>
          </p:cNvPicPr>
          <p:nvPr/>
        </p:nvPicPr>
        <p:blipFill>
          <a:blip r:embed="rId3"/>
          <a:stretch>
            <a:fillRect/>
          </a:stretch>
        </p:blipFill>
        <p:spPr>
          <a:xfrm>
            <a:off x="1085851" y="1649538"/>
            <a:ext cx="4729733" cy="293897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88720" y="472070"/>
            <a:ext cx="10058400" cy="748455"/>
          </a:xfrm>
        </p:spPr>
        <p:txBody>
          <a:bodyPr>
            <a:normAutofit/>
          </a:bodyPr>
          <a:lstStyle/>
          <a:p>
            <a:pPr algn="ctr"/>
            <a:r>
              <a:rPr lang="en-US" dirty="0" err="1"/>
              <a:t>Aprofundează-ți</a:t>
            </a:r>
            <a:r>
              <a:rPr lang="en-US" dirty="0"/>
              <a:t> </a:t>
            </a:r>
            <a:r>
              <a:rPr lang="en-US" dirty="0" err="1"/>
              <a:t>înțelegerea</a:t>
            </a:r>
            <a:r>
              <a:rPr lang="en-US" dirty="0"/>
              <a:t> cu </a:t>
            </a:r>
            <a:r>
              <a:rPr lang="en-US" dirty="0" err="1"/>
              <a:t>aceste</a:t>
            </a:r>
            <a:r>
              <a:rPr lang="en-US" dirty="0"/>
              <a:t> </a:t>
            </a:r>
            <a:r>
              <a:rPr lang="en-US" dirty="0" err="1"/>
              <a:t>resurse</a:t>
            </a:r>
            <a:r>
              <a:rPr lang="en-US" dirty="0"/>
              <a:t>!</a:t>
            </a:r>
            <a:endParaRPr lang="tr-TR" dirty="0"/>
          </a:p>
        </p:txBody>
      </p:sp>
      <p:sp>
        <p:nvSpPr>
          <p:cNvPr id="3" name="Metin Yer Tutucusu 2"/>
          <p:cNvSpPr>
            <a:spLocks noGrp="1"/>
          </p:cNvSpPr>
          <p:nvPr>
            <p:ph type="body" idx="1"/>
          </p:nvPr>
        </p:nvSpPr>
        <p:spPr>
          <a:xfrm>
            <a:off x="371061" y="1220525"/>
            <a:ext cx="5385683" cy="4822466"/>
          </a:xfrm>
        </p:spPr>
        <p:txBody>
          <a:bodyPr>
            <a:normAutofit fontScale="92500" lnSpcReduction="10000"/>
          </a:bodyPr>
          <a:lstStyle/>
          <a:p>
            <a:pPr marL="114300" indent="0">
              <a:buNone/>
            </a:pPr>
            <a:r>
              <a:rPr lang="ro-RO" dirty="0"/>
              <a:t>Site-uri web</a:t>
            </a:r>
            <a:r>
              <a:rPr lang="en-US" dirty="0"/>
              <a:t>: </a:t>
            </a:r>
            <a:endParaRPr lang="tr-TR" dirty="0"/>
          </a:p>
          <a:p>
            <a:pPr>
              <a:buFont typeface="Arial"/>
              <a:buChar char="•"/>
            </a:pPr>
            <a:r>
              <a:rPr lang="en-US" dirty="0"/>
              <a:t>National Geographic Education: </a:t>
            </a:r>
            <a:r>
              <a:rPr lang="en-US" dirty="0" err="1"/>
              <a:t>Poluarea</a:t>
            </a:r>
            <a:r>
              <a:rPr lang="en-US" dirty="0"/>
              <a:t> </a:t>
            </a:r>
            <a:r>
              <a:rPr lang="en-US" dirty="0" err="1"/>
              <a:t>aerului</a:t>
            </a:r>
            <a:r>
              <a:rPr lang="en-US" dirty="0"/>
              <a:t> 101 (</a:t>
            </a:r>
            <a:r>
              <a:rPr lang="en-US" dirty="0">
                <a:hlinkClick r:id="rId2"/>
              </a:rPr>
              <a:t>https://www.nationalgeographic.com/environment/article/air-pollution</a:t>
            </a:r>
            <a:r>
              <a:rPr lang="en-US" dirty="0"/>
              <a:t>)</a:t>
            </a:r>
          </a:p>
          <a:p>
            <a:pPr>
              <a:buFont typeface="Arial"/>
              <a:buChar char="•"/>
            </a:pPr>
            <a:r>
              <a:rPr lang="it-IT" dirty="0"/>
              <a:t>Fondul mondial pentru conservarea vieții sălbatice: Protejarea planetei noastre </a:t>
            </a:r>
            <a:r>
              <a:rPr lang="en-US" dirty="0"/>
              <a:t>(</a:t>
            </a:r>
            <a:r>
              <a:rPr lang="en-US" dirty="0">
                <a:hlinkClick r:id="rId3"/>
              </a:rPr>
              <a:t>https://www.worldwildlife.org/</a:t>
            </a:r>
            <a:r>
              <a:rPr lang="en-US" dirty="0"/>
              <a:t>)</a:t>
            </a:r>
          </a:p>
          <a:p>
            <a:pPr>
              <a:buFont typeface="Arial"/>
              <a:buChar char="•"/>
            </a:pPr>
            <a:r>
              <a:rPr lang="en-US" dirty="0" err="1"/>
              <a:t>Departamentul</a:t>
            </a:r>
            <a:r>
              <a:rPr lang="en-US" dirty="0"/>
              <a:t> </a:t>
            </a:r>
            <a:r>
              <a:rPr lang="en-US" dirty="0" err="1"/>
              <a:t>Națiunilor</a:t>
            </a:r>
            <a:r>
              <a:rPr lang="en-US" dirty="0"/>
              <a:t> Unite </a:t>
            </a:r>
            <a:r>
              <a:rPr lang="en-US" dirty="0" err="1"/>
              <a:t>pentru</a:t>
            </a:r>
            <a:r>
              <a:rPr lang="en-US" dirty="0"/>
              <a:t> </a:t>
            </a:r>
            <a:r>
              <a:rPr lang="en-US" dirty="0" err="1"/>
              <a:t>afaceri</a:t>
            </a:r>
            <a:r>
              <a:rPr lang="en-US" dirty="0"/>
              <a:t> </a:t>
            </a:r>
            <a:r>
              <a:rPr lang="en-US" dirty="0" err="1"/>
              <a:t>economice</a:t>
            </a:r>
            <a:r>
              <a:rPr lang="en-US" dirty="0"/>
              <a:t> </a:t>
            </a:r>
            <a:r>
              <a:rPr lang="en-US" dirty="0" err="1"/>
              <a:t>și</a:t>
            </a:r>
            <a:r>
              <a:rPr lang="en-US" dirty="0"/>
              <a:t> </a:t>
            </a:r>
            <a:r>
              <a:rPr lang="en-US" dirty="0" err="1"/>
              <a:t>sociale</a:t>
            </a:r>
            <a:r>
              <a:rPr lang="en-US" dirty="0"/>
              <a:t>: </a:t>
            </a:r>
            <a:r>
              <a:rPr lang="en-US" dirty="0" err="1"/>
              <a:t>Consolidarea</a:t>
            </a:r>
            <a:r>
              <a:rPr lang="en-US" dirty="0"/>
              <a:t> </a:t>
            </a:r>
            <a:r>
              <a:rPr lang="en-US" dirty="0" err="1"/>
              <a:t>gestionării</a:t>
            </a:r>
            <a:r>
              <a:rPr lang="en-US" dirty="0"/>
              <a:t> </a:t>
            </a:r>
            <a:r>
              <a:rPr lang="en-US" dirty="0" err="1"/>
              <a:t>durabile</a:t>
            </a:r>
            <a:r>
              <a:rPr lang="en-US" dirty="0"/>
              <a:t> a </a:t>
            </a:r>
            <a:r>
              <a:rPr lang="en-US" dirty="0" err="1"/>
              <a:t>pădurilor</a:t>
            </a:r>
            <a:r>
              <a:rPr lang="en-US" dirty="0"/>
              <a:t> </a:t>
            </a:r>
            <a:r>
              <a:rPr lang="en-US" dirty="0" err="1"/>
              <a:t>și</a:t>
            </a:r>
            <a:r>
              <a:rPr lang="en-US" dirty="0"/>
              <a:t> </a:t>
            </a:r>
            <a:r>
              <a:rPr lang="en-US" dirty="0" err="1"/>
              <a:t>oceanelor</a:t>
            </a:r>
            <a:r>
              <a:rPr lang="en-US" dirty="0"/>
              <a:t> (</a:t>
            </a:r>
            <a:r>
              <a:rPr lang="en-US" dirty="0">
                <a:hlinkClick r:id="rId4"/>
              </a:rPr>
              <a:t>https://sustainability.fb.com/blog/2021/11/01/facebooks-role-in-empowering-people-with-information-about-the-climate-crisis/</a:t>
            </a:r>
            <a:r>
              <a:rPr lang="en-US" dirty="0"/>
              <a:t>)</a:t>
            </a:r>
          </a:p>
          <a:p>
            <a:pPr>
              <a:buFont typeface="Arial"/>
              <a:buChar char="•"/>
            </a:pPr>
            <a:r>
              <a:rPr lang="pt-BR" dirty="0"/>
              <a:t>Agenția pentru Protecția Mediului: Ce este educația de mediu? </a:t>
            </a:r>
            <a:r>
              <a:rPr lang="en-US" dirty="0"/>
              <a:t>(</a:t>
            </a:r>
            <a:r>
              <a:rPr lang="en-US" dirty="0">
                <a:hlinkClick r:id="rId5"/>
              </a:rPr>
              <a:t>https://www.epa.gov/education</a:t>
            </a:r>
            <a:r>
              <a:rPr lang="en-US" dirty="0"/>
              <a:t>)</a:t>
            </a:r>
          </a:p>
          <a:p>
            <a:endParaRPr lang="tr-TR" dirty="0"/>
          </a:p>
        </p:txBody>
      </p:sp>
      <p:sp>
        <p:nvSpPr>
          <p:cNvPr id="4" name="Metin Yer Tutucusu 3"/>
          <p:cNvSpPr>
            <a:spLocks noGrp="1"/>
          </p:cNvSpPr>
          <p:nvPr>
            <p:ph type="body" idx="2"/>
          </p:nvPr>
        </p:nvSpPr>
        <p:spPr>
          <a:xfrm>
            <a:off x="6309359" y="1514429"/>
            <a:ext cx="5511579" cy="4822466"/>
          </a:xfrm>
        </p:spPr>
        <p:txBody>
          <a:bodyPr/>
          <a:lstStyle/>
          <a:p>
            <a:pPr marL="114300" indent="0">
              <a:buNone/>
            </a:pPr>
            <a:r>
              <a:rPr lang="ro-RO" dirty="0"/>
              <a:t>Videoclipuri</a:t>
            </a:r>
            <a:r>
              <a:rPr lang="en-US" dirty="0"/>
              <a:t>:</a:t>
            </a:r>
            <a:endParaRPr lang="tr-TR" dirty="0"/>
          </a:p>
          <a:p>
            <a:pPr>
              <a:buFont typeface="Arial"/>
              <a:buChar char="•"/>
            </a:pPr>
            <a:r>
              <a:rPr lang="en-US" dirty="0"/>
              <a:t> </a:t>
            </a:r>
            <a:r>
              <a:rPr lang="en-US" dirty="0" err="1"/>
              <a:t>Rolul</a:t>
            </a:r>
            <a:r>
              <a:rPr lang="en-US" dirty="0"/>
              <a:t> </a:t>
            </a:r>
            <a:r>
              <a:rPr lang="en-US" dirty="0" err="1"/>
              <a:t>indivizilor</a:t>
            </a:r>
            <a:r>
              <a:rPr lang="en-US" dirty="0"/>
              <a:t> </a:t>
            </a:r>
            <a:r>
              <a:rPr lang="en-US" dirty="0" err="1"/>
              <a:t>în</a:t>
            </a:r>
            <a:r>
              <a:rPr lang="en-US" dirty="0"/>
              <a:t> </a:t>
            </a:r>
            <a:r>
              <a:rPr lang="en-US" dirty="0" err="1"/>
              <a:t>protejarea</a:t>
            </a:r>
            <a:r>
              <a:rPr lang="en-US" dirty="0"/>
              <a:t> </a:t>
            </a:r>
            <a:r>
              <a:rPr lang="en-US" dirty="0" err="1"/>
              <a:t>mediului</a:t>
            </a:r>
            <a:r>
              <a:rPr lang="en-US" dirty="0"/>
              <a:t> </a:t>
            </a:r>
            <a:r>
              <a:rPr lang="en-US" dirty="0" err="1"/>
              <a:t>înconjurător</a:t>
            </a:r>
            <a:r>
              <a:rPr lang="en-US" dirty="0"/>
              <a:t> (</a:t>
            </a:r>
            <a:r>
              <a:rPr lang="en-US" dirty="0">
                <a:hlinkClick r:id="rId6"/>
              </a:rPr>
              <a:t>https://study.com/academy/lesson/video/protecting-living-things-the-environment-lesson-for-kids.html</a:t>
            </a:r>
            <a:r>
              <a:rPr lang="en-US" dirty="0"/>
              <a:t>)</a:t>
            </a:r>
          </a:p>
          <a:p>
            <a:pPr>
              <a:buFont typeface="Arial"/>
              <a:buChar char="•"/>
            </a:pPr>
            <a:r>
              <a:rPr lang="en-US" dirty="0"/>
              <a:t>Greenpeace EU (</a:t>
            </a:r>
            <a:r>
              <a:rPr lang="en-US" dirty="0">
                <a:hlinkClick r:id="rId7"/>
              </a:rPr>
              <a:t>https://www.greenpeace.org/eu-unit/</a:t>
            </a:r>
            <a:r>
              <a:rPr lang="en-US" dirty="0"/>
              <a:t>)</a:t>
            </a:r>
          </a:p>
          <a:p>
            <a:pPr>
              <a:buFont typeface="Arial"/>
              <a:buChar char="•"/>
            </a:pPr>
            <a:r>
              <a:rPr lang="pt-BR" dirty="0"/>
              <a:t>Garda Națională de Mediu, România </a:t>
            </a:r>
            <a:r>
              <a:rPr lang="en-US" dirty="0"/>
              <a:t>(</a:t>
            </a:r>
            <a:r>
              <a:rPr lang="en-US" dirty="0">
                <a:hlinkClick r:id="rId8"/>
              </a:rPr>
              <a:t>https://www.cleanenergywire.org/experts/national-environmental-guard-gnm-romania</a:t>
            </a:r>
            <a:r>
              <a:rPr lang="en-US" dirty="0"/>
              <a:t>)</a:t>
            </a:r>
          </a:p>
          <a:p>
            <a:endParaRPr lang="tr-TR" dirty="0"/>
          </a:p>
        </p:txBody>
      </p:sp>
    </p:spTree>
    <p:extLst>
      <p:ext uri="{BB962C8B-B14F-4D97-AF65-F5344CB8AC3E}">
        <p14:creationId xmlns:p14="http://schemas.microsoft.com/office/powerpoint/2010/main" val="4133361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4"/>
          <p:cNvSpPr txBox="1">
            <a:spLocks noGrp="1"/>
          </p:cNvSpPr>
          <p:nvPr>
            <p:ph type="ctrTitle"/>
          </p:nvPr>
        </p:nvSpPr>
        <p:spPr>
          <a:xfrm>
            <a:off x="421419" y="2776589"/>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br>
              <a:rPr lang="en-US" dirty="0">
                <a:solidFill>
                  <a:srgbClr val="FFFF00"/>
                </a:solidFill>
              </a:rPr>
            </a:br>
            <a:r>
              <a:rPr lang="ro-RO" dirty="0">
                <a:solidFill>
                  <a:srgbClr val="3F762A"/>
                </a:solidFill>
              </a:rPr>
              <a:t>Auto-verificare</a:t>
            </a:r>
            <a:endParaRPr b="1" dirty="0">
              <a:solidFill>
                <a:srgbClr val="3F762A"/>
              </a:solidFill>
            </a:endParaRPr>
          </a:p>
        </p:txBody>
      </p:sp>
      <p:cxnSp>
        <p:nvCxnSpPr>
          <p:cNvPr id="430" name="Google Shape;430;p54"/>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431" name="Google Shape;431;p54"/>
          <p:cNvPicPr preferRelativeResize="0"/>
          <p:nvPr/>
        </p:nvPicPr>
        <p:blipFill rotWithShape="1">
          <a:blip r:embed="rId3">
            <a:alphaModFix/>
          </a:blip>
          <a:srcRect/>
          <a:stretch/>
        </p:blipFill>
        <p:spPr>
          <a:xfrm>
            <a:off x="10963124" y="176911"/>
            <a:ext cx="1064381" cy="163551"/>
          </a:xfrm>
          <a:prstGeom prst="rect">
            <a:avLst/>
          </a:prstGeom>
          <a:noFill/>
          <a:ln>
            <a:noFill/>
          </a:ln>
        </p:spPr>
      </p:pic>
      <p:sp>
        <p:nvSpPr>
          <p:cNvPr id="432" name="Google Shape;432;p54"/>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433" name="Google Shape;433;p54"/>
          <p:cNvSpPr txBox="1"/>
          <p:nvPr/>
        </p:nvSpPr>
        <p:spPr>
          <a:xfrm>
            <a:off x="1097280" y="4621497"/>
            <a:ext cx="9865844" cy="495753"/>
          </a:xfrm>
          <a:prstGeom prst="rect">
            <a:avLst/>
          </a:prstGeom>
          <a:noFill/>
          <a:ln>
            <a:noFill/>
          </a:ln>
        </p:spPr>
        <p:txBody>
          <a:bodyPr spcFirstLastPara="1" wrap="square" lIns="91425" tIns="45700" rIns="91425" bIns="45700" anchor="b" anchorCtr="0">
            <a:normAutofit fontScale="85000" lnSpcReduction="20000"/>
          </a:bodyPr>
          <a:lstStyle/>
          <a:p>
            <a:pPr lvl="0">
              <a:lnSpc>
                <a:spcPct val="85000"/>
              </a:lnSpc>
              <a:buClr>
                <a:srgbClr val="004B3A"/>
              </a:buClr>
              <a:buSzPts val="3200"/>
            </a:pPr>
            <a:r>
              <a:rPr lang="en-US" sz="2400" b="1" dirty="0" err="1">
                <a:solidFill>
                  <a:srgbClr val="595959"/>
                </a:solidFill>
                <a:latin typeface="Calibri"/>
                <a:ea typeface="Calibri"/>
                <a:cs typeface="Calibri"/>
                <a:sym typeface="Calibri"/>
              </a:rPr>
              <a:t>Activități</a:t>
            </a:r>
            <a:r>
              <a:rPr lang="en-US" sz="2400" b="1" dirty="0">
                <a:solidFill>
                  <a:srgbClr val="595959"/>
                </a:solidFill>
                <a:latin typeface="Calibri"/>
                <a:ea typeface="Calibri"/>
                <a:cs typeface="Calibri"/>
                <a:sym typeface="Calibri"/>
              </a:rPr>
              <a:t> de </a:t>
            </a:r>
            <a:r>
              <a:rPr lang="en-US" sz="2400" b="1" dirty="0" err="1">
                <a:solidFill>
                  <a:srgbClr val="595959"/>
                </a:solidFill>
                <a:latin typeface="Calibri"/>
                <a:ea typeface="Calibri"/>
                <a:cs typeface="Calibri"/>
                <a:sym typeface="Calibri"/>
              </a:rPr>
              <a:t>mediu</a:t>
            </a:r>
            <a:r>
              <a:rPr lang="en-US" sz="2400" b="1" dirty="0">
                <a:solidFill>
                  <a:srgbClr val="595959"/>
                </a:solidFill>
                <a:latin typeface="Calibri"/>
                <a:ea typeface="Calibri"/>
                <a:cs typeface="Calibri"/>
                <a:sym typeface="Calibri"/>
              </a:rPr>
              <a:t> pe care </a:t>
            </a:r>
            <a:r>
              <a:rPr lang="en-US" sz="2400" b="1" dirty="0" err="1">
                <a:solidFill>
                  <a:srgbClr val="595959"/>
                </a:solidFill>
                <a:latin typeface="Calibri"/>
                <a:ea typeface="Calibri"/>
                <a:cs typeface="Calibri"/>
                <a:sym typeface="Calibri"/>
              </a:rPr>
              <a:t>oamenii</a:t>
            </a:r>
            <a:r>
              <a:rPr lang="en-US" sz="2400" b="1" dirty="0">
                <a:solidFill>
                  <a:srgbClr val="595959"/>
                </a:solidFill>
                <a:latin typeface="Calibri"/>
                <a:ea typeface="Calibri"/>
                <a:cs typeface="Calibri"/>
                <a:sym typeface="Calibri"/>
              </a:rPr>
              <a:t> le </a:t>
            </a:r>
            <a:r>
              <a:rPr lang="en-US" sz="2400" b="1" dirty="0" err="1">
                <a:solidFill>
                  <a:srgbClr val="595959"/>
                </a:solidFill>
                <a:latin typeface="Calibri"/>
                <a:ea typeface="Calibri"/>
                <a:cs typeface="Calibri"/>
                <a:sym typeface="Calibri"/>
              </a:rPr>
              <a:t>folosesc</a:t>
            </a:r>
            <a:r>
              <a:rPr lang="en-US" sz="2400" b="1" dirty="0">
                <a:solidFill>
                  <a:srgbClr val="595959"/>
                </a:solidFill>
                <a:latin typeface="Calibri"/>
                <a:ea typeface="Calibri"/>
                <a:cs typeface="Calibri"/>
                <a:sym typeface="Calibri"/>
              </a:rPr>
              <a:t> </a:t>
            </a:r>
            <a:r>
              <a:rPr lang="en-US" sz="2400" b="1" dirty="0" err="1">
                <a:solidFill>
                  <a:srgbClr val="595959"/>
                </a:solidFill>
                <a:latin typeface="Calibri"/>
                <a:ea typeface="Calibri"/>
                <a:cs typeface="Calibri"/>
                <a:sym typeface="Calibri"/>
              </a:rPr>
              <a:t>pentru</a:t>
            </a:r>
            <a:r>
              <a:rPr lang="en-US" sz="2400" b="1" dirty="0">
                <a:solidFill>
                  <a:srgbClr val="595959"/>
                </a:solidFill>
                <a:latin typeface="Calibri"/>
                <a:ea typeface="Calibri"/>
                <a:cs typeface="Calibri"/>
                <a:sym typeface="Calibri"/>
              </a:rPr>
              <a:t> a </a:t>
            </a:r>
            <a:r>
              <a:rPr lang="en-US" sz="2400" b="1" dirty="0" err="1">
                <a:solidFill>
                  <a:srgbClr val="595959"/>
                </a:solidFill>
                <a:latin typeface="Calibri"/>
                <a:ea typeface="Calibri"/>
                <a:cs typeface="Calibri"/>
                <a:sym typeface="Calibri"/>
              </a:rPr>
              <a:t>sprijini</a:t>
            </a:r>
            <a:r>
              <a:rPr lang="en-US" sz="2400" b="1" dirty="0">
                <a:solidFill>
                  <a:srgbClr val="595959"/>
                </a:solidFill>
                <a:latin typeface="Calibri"/>
                <a:ea typeface="Calibri"/>
                <a:cs typeface="Calibri"/>
                <a:sym typeface="Calibri"/>
              </a:rPr>
              <a:t> </a:t>
            </a:r>
            <a:r>
              <a:rPr lang="en-US" sz="2400" b="1" dirty="0" err="1">
                <a:solidFill>
                  <a:srgbClr val="595959"/>
                </a:solidFill>
                <a:latin typeface="Calibri"/>
                <a:ea typeface="Calibri"/>
                <a:cs typeface="Calibri"/>
                <a:sym typeface="Calibri"/>
              </a:rPr>
              <a:t>sau</a:t>
            </a:r>
            <a:r>
              <a:rPr lang="en-US" sz="2400" b="1" dirty="0">
                <a:solidFill>
                  <a:srgbClr val="595959"/>
                </a:solidFill>
                <a:latin typeface="Calibri"/>
                <a:ea typeface="Calibri"/>
                <a:cs typeface="Calibri"/>
                <a:sym typeface="Calibri"/>
              </a:rPr>
              <a:t> </a:t>
            </a:r>
            <a:r>
              <a:rPr lang="en-US" sz="2400" b="1" dirty="0" err="1">
                <a:solidFill>
                  <a:srgbClr val="595959"/>
                </a:solidFill>
                <a:latin typeface="Calibri"/>
                <a:ea typeface="Calibri"/>
                <a:cs typeface="Calibri"/>
                <a:sym typeface="Calibri"/>
              </a:rPr>
              <a:t>consolida</a:t>
            </a:r>
            <a:r>
              <a:rPr lang="en-US" sz="2400" b="1" dirty="0">
                <a:solidFill>
                  <a:srgbClr val="595959"/>
                </a:solidFill>
                <a:latin typeface="Calibri"/>
                <a:ea typeface="Calibri"/>
                <a:cs typeface="Calibri"/>
                <a:sym typeface="Calibri"/>
              </a:rPr>
              <a:t> </a:t>
            </a:r>
            <a:r>
              <a:rPr lang="en-US" sz="2400" b="1" dirty="0" err="1">
                <a:solidFill>
                  <a:srgbClr val="595959"/>
                </a:solidFill>
                <a:latin typeface="Calibri"/>
                <a:ea typeface="Calibri"/>
                <a:cs typeface="Calibri"/>
                <a:sym typeface="Calibri"/>
              </a:rPr>
              <a:t>legile</a:t>
            </a:r>
            <a:r>
              <a:rPr lang="en-US" sz="2400" b="1" dirty="0">
                <a:solidFill>
                  <a:srgbClr val="595959"/>
                </a:solidFill>
                <a:latin typeface="Calibri"/>
                <a:ea typeface="Calibri"/>
                <a:cs typeface="Calibri"/>
                <a:sym typeface="Calibri"/>
              </a:rPr>
              <a:t> </a:t>
            </a:r>
            <a:r>
              <a:rPr lang="en-US" sz="2400" b="1" dirty="0" err="1">
                <a:solidFill>
                  <a:srgbClr val="595959"/>
                </a:solidFill>
                <a:latin typeface="Calibri"/>
                <a:ea typeface="Calibri"/>
                <a:cs typeface="Calibri"/>
                <a:sym typeface="Calibri"/>
              </a:rPr>
              <a:t>menite</a:t>
            </a:r>
            <a:r>
              <a:rPr lang="en-US" sz="2400" b="1" dirty="0">
                <a:solidFill>
                  <a:srgbClr val="595959"/>
                </a:solidFill>
                <a:latin typeface="Calibri"/>
                <a:ea typeface="Calibri"/>
                <a:cs typeface="Calibri"/>
                <a:sym typeface="Calibri"/>
              </a:rPr>
              <a:t> </a:t>
            </a:r>
            <a:r>
              <a:rPr lang="en-US" sz="2400" b="1" dirty="0" err="1">
                <a:solidFill>
                  <a:srgbClr val="595959"/>
                </a:solidFill>
                <a:latin typeface="Calibri"/>
                <a:ea typeface="Calibri"/>
                <a:cs typeface="Calibri"/>
                <a:sym typeface="Calibri"/>
              </a:rPr>
              <a:t>să</a:t>
            </a:r>
            <a:r>
              <a:rPr lang="en-US" sz="2400" b="1" dirty="0">
                <a:solidFill>
                  <a:srgbClr val="595959"/>
                </a:solidFill>
                <a:latin typeface="Calibri"/>
                <a:ea typeface="Calibri"/>
                <a:cs typeface="Calibri"/>
                <a:sym typeface="Calibri"/>
              </a:rPr>
              <a:t> </a:t>
            </a:r>
            <a:r>
              <a:rPr lang="en-US" sz="2400" b="1" dirty="0" err="1">
                <a:solidFill>
                  <a:srgbClr val="595959"/>
                </a:solidFill>
                <a:latin typeface="Calibri"/>
                <a:ea typeface="Calibri"/>
                <a:cs typeface="Calibri"/>
                <a:sym typeface="Calibri"/>
              </a:rPr>
              <a:t>ajute</a:t>
            </a:r>
            <a:r>
              <a:rPr lang="en-US" sz="2400" b="1" dirty="0">
                <a:solidFill>
                  <a:srgbClr val="595959"/>
                </a:solidFill>
                <a:latin typeface="Calibri"/>
                <a:ea typeface="Calibri"/>
                <a:cs typeface="Calibri"/>
                <a:sym typeface="Calibri"/>
              </a:rPr>
              <a:t> la </a:t>
            </a:r>
            <a:r>
              <a:rPr lang="en-US" sz="2400" b="1" dirty="0" err="1">
                <a:solidFill>
                  <a:srgbClr val="595959"/>
                </a:solidFill>
                <a:latin typeface="Calibri"/>
                <a:ea typeface="Calibri"/>
                <a:cs typeface="Calibri"/>
                <a:sym typeface="Calibri"/>
              </a:rPr>
              <a:t>prevenirea</a:t>
            </a:r>
            <a:r>
              <a:rPr lang="en-US" sz="2400" b="1" dirty="0">
                <a:solidFill>
                  <a:srgbClr val="595959"/>
                </a:solidFill>
                <a:latin typeface="Calibri"/>
                <a:ea typeface="Calibri"/>
                <a:cs typeface="Calibri"/>
                <a:sym typeface="Calibri"/>
              </a:rPr>
              <a:t> </a:t>
            </a:r>
            <a:r>
              <a:rPr lang="en-US" sz="2400" b="1" dirty="0" err="1">
                <a:solidFill>
                  <a:srgbClr val="595959"/>
                </a:solidFill>
                <a:latin typeface="Calibri"/>
                <a:ea typeface="Calibri"/>
                <a:cs typeface="Calibri"/>
                <a:sym typeface="Calibri"/>
              </a:rPr>
              <a:t>sau</a:t>
            </a:r>
            <a:r>
              <a:rPr lang="en-US" sz="2400" b="1" dirty="0">
                <a:solidFill>
                  <a:srgbClr val="595959"/>
                </a:solidFill>
                <a:latin typeface="Calibri"/>
                <a:ea typeface="Calibri"/>
                <a:cs typeface="Calibri"/>
                <a:sym typeface="Calibri"/>
              </a:rPr>
              <a:t> </a:t>
            </a:r>
            <a:r>
              <a:rPr lang="en-US" sz="2400" b="1" dirty="0" err="1">
                <a:solidFill>
                  <a:srgbClr val="595959"/>
                </a:solidFill>
                <a:latin typeface="Calibri"/>
                <a:ea typeface="Calibri"/>
                <a:cs typeface="Calibri"/>
                <a:sym typeface="Calibri"/>
              </a:rPr>
              <a:t>rezolvarea</a:t>
            </a:r>
            <a:r>
              <a:rPr lang="en-US" sz="2400" b="1" dirty="0">
                <a:solidFill>
                  <a:srgbClr val="595959"/>
                </a:solidFill>
                <a:latin typeface="Calibri"/>
                <a:ea typeface="Calibri"/>
                <a:cs typeface="Calibri"/>
                <a:sym typeface="Calibri"/>
              </a:rPr>
              <a:t> </a:t>
            </a:r>
            <a:r>
              <a:rPr lang="en-US" sz="2400" b="1" dirty="0" err="1">
                <a:solidFill>
                  <a:srgbClr val="595959"/>
                </a:solidFill>
                <a:latin typeface="Calibri"/>
                <a:ea typeface="Calibri"/>
                <a:cs typeface="Calibri"/>
                <a:sym typeface="Calibri"/>
              </a:rPr>
              <a:t>problemelor</a:t>
            </a:r>
            <a:r>
              <a:rPr lang="en-US" sz="2400" b="1" dirty="0">
                <a:solidFill>
                  <a:srgbClr val="595959"/>
                </a:solidFill>
                <a:latin typeface="Calibri"/>
                <a:ea typeface="Calibri"/>
                <a:cs typeface="Calibri"/>
                <a:sym typeface="Calibri"/>
              </a:rPr>
              <a:t> de </a:t>
            </a:r>
            <a:r>
              <a:rPr lang="en-US" sz="2400" b="1" dirty="0" err="1">
                <a:solidFill>
                  <a:srgbClr val="595959"/>
                </a:solidFill>
                <a:latin typeface="Calibri"/>
                <a:ea typeface="Calibri"/>
                <a:cs typeface="Calibri"/>
                <a:sym typeface="Calibri"/>
              </a:rPr>
              <a:t>mediu</a:t>
            </a:r>
            <a:endParaRPr sz="2400" b="1" i="0" u="none" strike="noStrike" cap="none" dirty="0">
              <a:solidFill>
                <a:srgbClr val="262626"/>
              </a:solidFill>
              <a:latin typeface="Calibri"/>
              <a:ea typeface="Calibri"/>
              <a:cs typeface="Calibri"/>
              <a:sym typeface="Calibri"/>
            </a:endParaRPr>
          </a:p>
        </p:txBody>
      </p:sp>
      <p:pic>
        <p:nvPicPr>
          <p:cNvPr id="434" name="Google Shape;434;p54" descr="Ein Bild, das Grafiken, Grafikdesign, Symbol, Screenshot enthält.&#10;&#10;Automatisch generierte Beschreibung"/>
          <p:cNvPicPr preferRelativeResize="0"/>
          <p:nvPr/>
        </p:nvPicPr>
        <p:blipFill rotWithShape="1">
          <a:blip r:embed="rId4">
            <a:alphaModFix/>
          </a:blip>
          <a:srcRect l="12884" t="13467" r="17303" b="17867"/>
          <a:stretch/>
        </p:blipFill>
        <p:spPr>
          <a:xfrm>
            <a:off x="7200201" y="1720616"/>
            <a:ext cx="3762924" cy="259078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2" name="Google Shape;462;p56"/>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3" name="Google Shape;463;p56"/>
          <p:cNvSpPr txBox="1"/>
          <p:nvPr/>
        </p:nvSpPr>
        <p:spPr>
          <a:xfrm>
            <a:off x="-106017" y="2931122"/>
            <a:ext cx="1109570"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ro-RO" sz="2000" b="1" i="0" u="none" strike="noStrike" cap="none" dirty="0">
                <a:solidFill>
                  <a:schemeClr val="lt1"/>
                </a:solidFill>
                <a:latin typeface="Arial"/>
                <a:ea typeface="Arial"/>
                <a:cs typeface="Arial"/>
                <a:sym typeface="Arial"/>
              </a:rPr>
              <a:t>Auto-verificare</a:t>
            </a:r>
            <a:endParaRPr sz="1050" b="0" i="0" u="none" strike="noStrike" cap="none" dirty="0">
              <a:solidFill>
                <a:srgbClr val="000000"/>
              </a:solidFill>
              <a:latin typeface="Arial"/>
              <a:ea typeface="Arial"/>
              <a:cs typeface="Arial"/>
              <a:sym typeface="Arial"/>
            </a:endParaRPr>
          </a:p>
        </p:txBody>
      </p:sp>
      <p:sp>
        <p:nvSpPr>
          <p:cNvPr id="464" name="Google Shape;464;p56"/>
          <p:cNvSpPr txBox="1"/>
          <p:nvPr/>
        </p:nvSpPr>
        <p:spPr>
          <a:xfrm>
            <a:off x="332985" y="562056"/>
            <a:ext cx="10155183"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dirty="0" err="1">
                <a:solidFill>
                  <a:srgbClr val="0D0D0D"/>
                </a:solidFill>
                <a:effectLst/>
                <a:latin typeface="Söhne"/>
              </a:rPr>
              <a:t>Aici</a:t>
            </a:r>
            <a:r>
              <a:rPr lang="en-US" sz="1600" b="1" i="0" dirty="0">
                <a:solidFill>
                  <a:srgbClr val="0D0D0D"/>
                </a:solidFill>
                <a:effectLst/>
                <a:latin typeface="Söhne"/>
              </a:rPr>
              <a:t> </a:t>
            </a:r>
            <a:r>
              <a:rPr lang="en-US" sz="1600" b="1" i="0" dirty="0" err="1">
                <a:solidFill>
                  <a:srgbClr val="0D0D0D"/>
                </a:solidFill>
                <a:effectLst/>
                <a:latin typeface="Söhne"/>
              </a:rPr>
              <a:t>puteți</a:t>
            </a:r>
            <a:r>
              <a:rPr lang="en-US" sz="1600" b="1" i="0" dirty="0">
                <a:solidFill>
                  <a:srgbClr val="0D0D0D"/>
                </a:solidFill>
                <a:effectLst/>
                <a:latin typeface="Söhne"/>
              </a:rPr>
              <a:t> </a:t>
            </a:r>
            <a:r>
              <a:rPr lang="en-US" sz="1600" b="1" i="0" dirty="0" err="1">
                <a:solidFill>
                  <a:srgbClr val="0D0D0D"/>
                </a:solidFill>
                <a:effectLst/>
                <a:latin typeface="Söhne"/>
              </a:rPr>
              <a:t>scrie</a:t>
            </a:r>
            <a:r>
              <a:rPr lang="en-US" sz="1600" b="1" i="0" dirty="0">
                <a:solidFill>
                  <a:srgbClr val="0D0D0D"/>
                </a:solidFill>
                <a:effectLst/>
                <a:latin typeface="Söhne"/>
              </a:rPr>
              <a:t> </a:t>
            </a:r>
            <a:r>
              <a:rPr lang="en-US" sz="1600" b="1" i="0" dirty="0" err="1">
                <a:solidFill>
                  <a:srgbClr val="0D0D0D"/>
                </a:solidFill>
                <a:effectLst/>
                <a:latin typeface="Söhne"/>
              </a:rPr>
              <a:t>sarcini</a:t>
            </a:r>
            <a:r>
              <a:rPr lang="en-US" sz="1600" b="1" i="0" dirty="0">
                <a:solidFill>
                  <a:srgbClr val="0D0D0D"/>
                </a:solidFill>
                <a:effectLst/>
                <a:latin typeface="Söhne"/>
              </a:rPr>
              <a:t> </a:t>
            </a:r>
            <a:r>
              <a:rPr lang="en-US" sz="1600" b="1" i="0" dirty="0" err="1">
                <a:solidFill>
                  <a:srgbClr val="0D0D0D"/>
                </a:solidFill>
                <a:effectLst/>
                <a:latin typeface="Söhne"/>
              </a:rPr>
              <a:t>pentru</a:t>
            </a:r>
            <a:r>
              <a:rPr lang="en-US" sz="1600" b="1" i="0" dirty="0">
                <a:solidFill>
                  <a:srgbClr val="0D0D0D"/>
                </a:solidFill>
                <a:effectLst/>
                <a:latin typeface="Söhne"/>
              </a:rPr>
              <a:t> </a:t>
            </a:r>
            <a:r>
              <a:rPr lang="en-US" sz="1600" b="1" i="0" dirty="0" err="1">
                <a:solidFill>
                  <a:srgbClr val="0D0D0D"/>
                </a:solidFill>
                <a:effectLst/>
                <a:latin typeface="Söhne"/>
              </a:rPr>
              <a:t>autocontrol</a:t>
            </a:r>
            <a:r>
              <a:rPr lang="en-US" sz="1600" b="1" i="0" dirty="0">
                <a:solidFill>
                  <a:srgbClr val="0D0D0D"/>
                </a:solidFill>
                <a:effectLst/>
                <a:latin typeface="Söhne"/>
              </a:rPr>
              <a:t>       </a:t>
            </a:r>
            <a:endParaRPr lang="ro-RO" sz="1600" b="1" i="0" dirty="0">
              <a:solidFill>
                <a:srgbClr val="0D0D0D"/>
              </a:solidFill>
              <a:effectLst/>
              <a:latin typeface="Söhne"/>
            </a:endParaRPr>
          </a:p>
          <a:p>
            <a:pPr marL="0" marR="0" lvl="0" indent="0" algn="ctr" rtl="0">
              <a:lnSpc>
                <a:spcPct val="100000"/>
              </a:lnSpc>
              <a:spcBef>
                <a:spcPts val="0"/>
              </a:spcBef>
              <a:spcAft>
                <a:spcPts val="0"/>
              </a:spcAft>
              <a:buNone/>
            </a:pPr>
            <a:r>
              <a:rPr lang="en-US" sz="1600" b="1" i="0" dirty="0" err="1">
                <a:solidFill>
                  <a:srgbClr val="0D0D0D"/>
                </a:solidFill>
                <a:effectLst/>
                <a:latin typeface="Söhne"/>
              </a:rPr>
              <a:t>Eseu</a:t>
            </a:r>
            <a:r>
              <a:rPr lang="en-US" sz="1600" b="1" i="0" dirty="0">
                <a:solidFill>
                  <a:srgbClr val="0D0D0D"/>
                </a:solidFill>
                <a:effectLst/>
                <a:latin typeface="Söhne"/>
              </a:rPr>
              <a:t> cu </a:t>
            </a:r>
            <a:r>
              <a:rPr lang="en-US" sz="1600" b="1" i="0" dirty="0" err="1">
                <a:solidFill>
                  <a:srgbClr val="0D0D0D"/>
                </a:solidFill>
                <a:effectLst/>
                <a:latin typeface="Söhne"/>
              </a:rPr>
              <a:t>răspuns</a:t>
            </a:r>
            <a:r>
              <a:rPr lang="en-US" sz="1600" b="1" i="0" dirty="0">
                <a:solidFill>
                  <a:srgbClr val="0D0D0D"/>
                </a:solidFill>
                <a:effectLst/>
                <a:latin typeface="Söhne"/>
              </a:rPr>
              <a:t> </a:t>
            </a:r>
            <a:r>
              <a:rPr lang="en-US" sz="1600" b="1" i="0" dirty="0" err="1">
                <a:solidFill>
                  <a:srgbClr val="0D0D0D"/>
                </a:solidFill>
                <a:effectLst/>
                <a:latin typeface="Söhne"/>
              </a:rPr>
              <a:t>scurt</a:t>
            </a:r>
            <a:r>
              <a:rPr lang="en-US" sz="1600" b="1" i="0" dirty="0">
                <a:solidFill>
                  <a:srgbClr val="0D0D0D"/>
                </a:solidFill>
                <a:effectLst/>
                <a:latin typeface="Söhne"/>
              </a:rPr>
              <a:t> (Focus: </a:t>
            </a:r>
            <a:r>
              <a:rPr lang="en-US" sz="1600" b="1" i="0" dirty="0" err="1">
                <a:solidFill>
                  <a:srgbClr val="0D0D0D"/>
                </a:solidFill>
                <a:effectLst/>
                <a:latin typeface="Söhne"/>
              </a:rPr>
              <a:t>Analiză</a:t>
            </a:r>
            <a:r>
              <a:rPr lang="en-US" sz="1600" b="1" i="0" dirty="0">
                <a:solidFill>
                  <a:srgbClr val="0D0D0D"/>
                </a:solidFill>
                <a:effectLst/>
                <a:latin typeface="Söhne"/>
              </a:rPr>
              <a:t> </a:t>
            </a:r>
            <a:r>
              <a:rPr lang="en-US" sz="1600" b="1" i="0" dirty="0" err="1">
                <a:solidFill>
                  <a:srgbClr val="0D0D0D"/>
                </a:solidFill>
                <a:effectLst/>
                <a:latin typeface="Söhne"/>
              </a:rPr>
              <a:t>și</a:t>
            </a:r>
            <a:r>
              <a:rPr lang="en-US" sz="1600" b="1" i="0" dirty="0">
                <a:solidFill>
                  <a:srgbClr val="0D0D0D"/>
                </a:solidFill>
                <a:effectLst/>
                <a:latin typeface="Söhne"/>
              </a:rPr>
              <a:t> </a:t>
            </a:r>
            <a:r>
              <a:rPr lang="en-US" sz="1600" b="1" i="0" dirty="0" err="1">
                <a:solidFill>
                  <a:srgbClr val="0D0D0D"/>
                </a:solidFill>
                <a:effectLst/>
                <a:latin typeface="Söhne"/>
              </a:rPr>
              <a:t>aplicare</a:t>
            </a:r>
            <a:r>
              <a:rPr lang="en-US" sz="1600" b="1" i="0" dirty="0">
                <a:solidFill>
                  <a:srgbClr val="0D0D0D"/>
                </a:solidFill>
                <a:effectLst/>
                <a:latin typeface="Söhne"/>
              </a:rPr>
              <a:t>)</a:t>
            </a:r>
            <a:endParaRPr lang="en-US" sz="1600" b="0" i="0" dirty="0">
              <a:solidFill>
                <a:srgbClr val="0D0D0D"/>
              </a:solidFill>
              <a:effectLst/>
              <a:latin typeface="Söhne"/>
            </a:endParaRPr>
          </a:p>
        </p:txBody>
      </p:sp>
      <p:sp>
        <p:nvSpPr>
          <p:cNvPr id="2" name="Dikdörtgen 1"/>
          <p:cNvSpPr/>
          <p:nvPr/>
        </p:nvSpPr>
        <p:spPr>
          <a:xfrm>
            <a:off x="1274063" y="1506074"/>
            <a:ext cx="8691571" cy="2862322"/>
          </a:xfrm>
          <a:prstGeom prst="rect">
            <a:avLst/>
          </a:prstGeom>
        </p:spPr>
        <p:txBody>
          <a:bodyPr wrap="square">
            <a:spAutoFit/>
          </a:bodyPr>
          <a:lstStyle/>
          <a:p>
            <a:pPr algn="just"/>
            <a:r>
              <a:rPr lang="en-US" sz="1800" dirty="0" err="1"/>
              <a:t>Acest</a:t>
            </a:r>
            <a:r>
              <a:rPr lang="en-US" sz="1800" dirty="0"/>
              <a:t> </a:t>
            </a:r>
            <a:r>
              <a:rPr lang="en-US" sz="1800" dirty="0" err="1"/>
              <a:t>eseu</a:t>
            </a:r>
            <a:r>
              <a:rPr lang="en-US" sz="1800" dirty="0"/>
              <a:t> </a:t>
            </a:r>
            <a:r>
              <a:rPr lang="en-US" sz="1800" dirty="0" err="1"/>
              <a:t>evaluează</a:t>
            </a:r>
            <a:r>
              <a:rPr lang="en-US" sz="1800" dirty="0"/>
              <a:t> </a:t>
            </a:r>
            <a:r>
              <a:rPr lang="en-US" sz="1800" dirty="0" err="1"/>
              <a:t>capacitatea</a:t>
            </a:r>
            <a:r>
              <a:rPr lang="en-US" sz="1800" dirty="0"/>
              <a:t> </a:t>
            </a:r>
            <a:r>
              <a:rPr lang="en-US" sz="1800" dirty="0" err="1"/>
              <a:t>elevilor</a:t>
            </a:r>
            <a:r>
              <a:rPr lang="en-US" sz="1800" dirty="0"/>
              <a:t> de a </a:t>
            </a:r>
            <a:r>
              <a:rPr lang="en-US" sz="1800" dirty="0" err="1"/>
              <a:t>analiza</a:t>
            </a:r>
            <a:r>
              <a:rPr lang="en-US" sz="1800" dirty="0"/>
              <a:t> </a:t>
            </a:r>
            <a:r>
              <a:rPr lang="en-US" sz="1800" dirty="0" err="1"/>
              <a:t>și</a:t>
            </a:r>
            <a:r>
              <a:rPr lang="en-US" sz="1800" dirty="0"/>
              <a:t> de a-</a:t>
            </a:r>
            <a:r>
              <a:rPr lang="en-US" sz="1800" dirty="0" err="1"/>
              <a:t>și</a:t>
            </a:r>
            <a:r>
              <a:rPr lang="en-US" sz="1800" dirty="0"/>
              <a:t> </a:t>
            </a:r>
            <a:r>
              <a:rPr lang="en-US" sz="1800" dirty="0" err="1"/>
              <a:t>aplica</a:t>
            </a:r>
            <a:r>
              <a:rPr lang="en-US" sz="1800" dirty="0"/>
              <a:t> </a:t>
            </a:r>
            <a:r>
              <a:rPr lang="en-US" sz="1800" dirty="0" err="1"/>
              <a:t>cunoștințele</a:t>
            </a:r>
            <a:r>
              <a:rPr lang="en-US" sz="1800" dirty="0"/>
              <a:t> la un </a:t>
            </a:r>
            <a:r>
              <a:rPr lang="en-US" sz="1800" dirty="0" err="1"/>
              <a:t>scenariu</a:t>
            </a:r>
            <a:r>
              <a:rPr lang="en-US" sz="1800" dirty="0"/>
              <a:t> specific.</a:t>
            </a:r>
            <a:endParaRPr lang="ro-RO" sz="1800" dirty="0"/>
          </a:p>
          <a:p>
            <a:pPr algn="just"/>
            <a:endParaRPr lang="ro-RO" sz="1800" b="1" dirty="0"/>
          </a:p>
          <a:p>
            <a:pPr algn="just"/>
            <a:r>
              <a:rPr lang="en-US" sz="1800" b="1" dirty="0" err="1"/>
              <a:t>Întrebare</a:t>
            </a:r>
            <a:r>
              <a:rPr lang="en-US" sz="1800" b="1" dirty="0"/>
              <a:t>:</a:t>
            </a:r>
            <a:endParaRPr lang="ro-RO" sz="1800" b="1" dirty="0"/>
          </a:p>
          <a:p>
            <a:pPr algn="just"/>
            <a:endParaRPr lang="ro-RO" sz="1800" dirty="0"/>
          </a:p>
          <a:p>
            <a:pPr algn="just"/>
            <a:r>
              <a:rPr lang="en-US" sz="1800" dirty="0" err="1"/>
              <a:t>Uniunea</a:t>
            </a:r>
            <a:r>
              <a:rPr lang="en-US" sz="1800" dirty="0"/>
              <a:t> </a:t>
            </a:r>
            <a:r>
              <a:rPr lang="en-US" sz="1800" dirty="0" err="1"/>
              <a:t>Europeană</a:t>
            </a:r>
            <a:r>
              <a:rPr lang="en-US" sz="1800" dirty="0"/>
              <a:t> se </a:t>
            </a:r>
            <a:r>
              <a:rPr lang="en-US" sz="1800" dirty="0" err="1"/>
              <a:t>confruntă</a:t>
            </a:r>
            <a:r>
              <a:rPr lang="en-US" sz="1800" dirty="0"/>
              <a:t> cu </a:t>
            </a:r>
            <a:r>
              <a:rPr lang="en-US" sz="1800" dirty="0" err="1"/>
              <a:t>provocări</a:t>
            </a:r>
            <a:r>
              <a:rPr lang="en-US" sz="1800" dirty="0"/>
              <a:t> </a:t>
            </a:r>
            <a:r>
              <a:rPr lang="en-US" sz="1800" dirty="0" err="1"/>
              <a:t>în</a:t>
            </a:r>
            <a:r>
              <a:rPr lang="en-US" sz="1800" dirty="0"/>
              <a:t> </a:t>
            </a:r>
            <a:r>
              <a:rPr lang="en-US" sz="1800" dirty="0" err="1"/>
              <a:t>abordarea</a:t>
            </a:r>
            <a:r>
              <a:rPr lang="en-US" sz="1800" dirty="0"/>
              <a:t> </a:t>
            </a:r>
            <a:r>
              <a:rPr lang="en-US" sz="1800" dirty="0" err="1"/>
              <a:t>poluării</a:t>
            </a:r>
            <a:r>
              <a:rPr lang="en-US" sz="1800" dirty="0"/>
              <a:t> </a:t>
            </a:r>
            <a:r>
              <a:rPr lang="en-US" sz="1800" dirty="0" err="1"/>
              <a:t>apei</a:t>
            </a:r>
            <a:r>
              <a:rPr lang="en-US" sz="1800" dirty="0"/>
              <a:t> din </a:t>
            </a:r>
            <a:r>
              <a:rPr lang="en-US" sz="1800" dirty="0" err="1"/>
              <a:t>surse</a:t>
            </a:r>
            <a:r>
              <a:rPr lang="en-US" sz="1800" dirty="0"/>
              <a:t> </a:t>
            </a:r>
            <a:r>
              <a:rPr lang="en-US" sz="1800" dirty="0" err="1"/>
              <a:t>agricole</a:t>
            </a:r>
            <a:r>
              <a:rPr lang="en-US" sz="1800" dirty="0"/>
              <a:t> </a:t>
            </a:r>
            <a:r>
              <a:rPr lang="en-US" sz="1800" dirty="0" err="1"/>
              <a:t>în</a:t>
            </a:r>
            <a:r>
              <a:rPr lang="en-US" sz="1800" dirty="0"/>
              <a:t> </a:t>
            </a:r>
            <a:r>
              <a:rPr lang="en-US" sz="1800" dirty="0" err="1"/>
              <a:t>toate</a:t>
            </a:r>
            <a:r>
              <a:rPr lang="en-US" sz="1800" dirty="0"/>
              <a:t> </a:t>
            </a:r>
            <a:r>
              <a:rPr lang="en-US" sz="1800" dirty="0" err="1"/>
              <a:t>statele</a:t>
            </a:r>
            <a:r>
              <a:rPr lang="en-US" sz="1800" dirty="0"/>
              <a:t> </a:t>
            </a:r>
            <a:r>
              <a:rPr lang="en-US" sz="1800" dirty="0" err="1"/>
              <a:t>membre</a:t>
            </a:r>
            <a:r>
              <a:rPr lang="en-US" sz="1800" dirty="0"/>
              <a:t>. </a:t>
            </a:r>
            <a:r>
              <a:rPr lang="en-US" sz="1800" dirty="0" err="1"/>
              <a:t>Discutați</a:t>
            </a:r>
            <a:r>
              <a:rPr lang="en-US" sz="1800" dirty="0"/>
              <a:t> </a:t>
            </a:r>
            <a:r>
              <a:rPr lang="en-US" sz="1800" dirty="0" err="1"/>
              <a:t>două</a:t>
            </a:r>
            <a:r>
              <a:rPr lang="en-US" sz="1800" dirty="0"/>
              <a:t> </a:t>
            </a:r>
            <a:r>
              <a:rPr lang="en-US" sz="1800" dirty="0" err="1"/>
              <a:t>măsuri</a:t>
            </a:r>
            <a:r>
              <a:rPr lang="en-US" sz="1800" dirty="0"/>
              <a:t> </a:t>
            </a:r>
            <a:r>
              <a:rPr lang="en-US" sz="1800" dirty="0" err="1"/>
              <a:t>specifice</a:t>
            </a:r>
            <a:r>
              <a:rPr lang="en-US" sz="1800" dirty="0"/>
              <a:t> pe care UE le-</a:t>
            </a:r>
            <a:r>
              <a:rPr lang="en-US" sz="1800" dirty="0" err="1"/>
              <a:t>ar</a:t>
            </a:r>
            <a:r>
              <a:rPr lang="en-US" sz="1800" dirty="0"/>
              <a:t> </a:t>
            </a:r>
            <a:r>
              <a:rPr lang="en-US" sz="1800" dirty="0" err="1"/>
              <a:t>putea</a:t>
            </a:r>
            <a:r>
              <a:rPr lang="en-US" sz="1800" dirty="0"/>
              <a:t> </a:t>
            </a:r>
            <a:r>
              <a:rPr lang="en-US" sz="1800" dirty="0" err="1"/>
              <a:t>pune</a:t>
            </a:r>
            <a:r>
              <a:rPr lang="en-US" sz="1800" dirty="0"/>
              <a:t> </a:t>
            </a:r>
            <a:r>
              <a:rPr lang="en-US" sz="1800" dirty="0" err="1"/>
              <a:t>în</a:t>
            </a:r>
            <a:r>
              <a:rPr lang="en-US" sz="1800" dirty="0"/>
              <a:t> </a:t>
            </a:r>
            <a:r>
              <a:rPr lang="en-US" sz="1800" dirty="0" err="1"/>
              <a:t>aplicare</a:t>
            </a:r>
            <a:r>
              <a:rPr lang="en-US" sz="1800" dirty="0"/>
              <a:t> </a:t>
            </a:r>
            <a:r>
              <a:rPr lang="en-US" sz="1800" dirty="0" err="1"/>
              <a:t>pentru</a:t>
            </a:r>
            <a:r>
              <a:rPr lang="en-US" sz="1800" dirty="0"/>
              <a:t> a </a:t>
            </a:r>
            <a:r>
              <a:rPr lang="en-US" sz="1800" dirty="0" err="1"/>
              <a:t>preveni</a:t>
            </a:r>
            <a:r>
              <a:rPr lang="en-US" sz="1800" dirty="0"/>
              <a:t> </a:t>
            </a:r>
            <a:r>
              <a:rPr lang="en-US" sz="1800" dirty="0" err="1"/>
              <a:t>și</a:t>
            </a:r>
            <a:r>
              <a:rPr lang="en-US" sz="1800" dirty="0"/>
              <a:t> a reduce </a:t>
            </a:r>
            <a:r>
              <a:rPr lang="en-US" sz="1800" dirty="0" err="1"/>
              <a:t>poluarea</a:t>
            </a:r>
            <a:r>
              <a:rPr lang="en-US" sz="1800" dirty="0"/>
              <a:t> </a:t>
            </a:r>
            <a:r>
              <a:rPr lang="en-US" sz="1800" dirty="0" err="1"/>
              <a:t>apei</a:t>
            </a:r>
            <a:r>
              <a:rPr lang="en-US" sz="1800" dirty="0"/>
              <a:t> din </a:t>
            </a:r>
            <a:r>
              <a:rPr lang="en-US" sz="1800" dirty="0" err="1"/>
              <a:t>surse</a:t>
            </a:r>
            <a:r>
              <a:rPr lang="en-US" sz="1800" dirty="0"/>
              <a:t> </a:t>
            </a:r>
            <a:r>
              <a:rPr lang="en-US" sz="1800" dirty="0" err="1"/>
              <a:t>agricole</a:t>
            </a:r>
            <a:r>
              <a:rPr lang="en-US" sz="1800" dirty="0"/>
              <a:t>. </a:t>
            </a:r>
            <a:r>
              <a:rPr lang="en-US" sz="1800" dirty="0" err="1"/>
              <a:t>Explicați</a:t>
            </a:r>
            <a:r>
              <a:rPr lang="en-US" sz="1800" dirty="0"/>
              <a:t> </a:t>
            </a:r>
            <a:r>
              <a:rPr lang="en-US" sz="1800" dirty="0" err="1"/>
              <a:t>potențialele</a:t>
            </a:r>
            <a:r>
              <a:rPr lang="en-US" sz="1800" dirty="0"/>
              <a:t> </a:t>
            </a:r>
            <a:r>
              <a:rPr lang="en-US" sz="1800" dirty="0" err="1"/>
              <a:t>beneficii</a:t>
            </a:r>
            <a:r>
              <a:rPr lang="en-US" sz="1800" dirty="0"/>
              <a:t> </a:t>
            </a:r>
            <a:r>
              <a:rPr lang="en-US" sz="1800" dirty="0" err="1"/>
              <a:t>și</a:t>
            </a:r>
            <a:r>
              <a:rPr lang="en-US" sz="1800" dirty="0"/>
              <a:t> </a:t>
            </a:r>
            <a:r>
              <a:rPr lang="en-US" sz="1800" dirty="0" err="1"/>
              <a:t>dezavantaje</a:t>
            </a:r>
            <a:r>
              <a:rPr lang="en-US" sz="1800" dirty="0"/>
              <a:t> ale </a:t>
            </a:r>
            <a:r>
              <a:rPr lang="en-US" sz="1800" dirty="0" err="1"/>
              <a:t>fiecărei</a:t>
            </a:r>
            <a:r>
              <a:rPr lang="en-US" sz="1800" dirty="0"/>
              <a:t> </a:t>
            </a:r>
            <a:r>
              <a:rPr lang="en-US" sz="1800" dirty="0" err="1"/>
              <a:t>măsuri</a:t>
            </a:r>
            <a:r>
              <a:rPr lang="en-US" sz="1800" dirty="0"/>
              <a:t>.</a:t>
            </a:r>
            <a:endParaRPr lang="ro-RO" sz="1800" dirty="0"/>
          </a:p>
          <a:p>
            <a:endParaRPr lang="en-US" sz="1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cxnSp>
        <p:nvCxnSpPr>
          <p:cNvPr id="461" name="Google Shape;461;p56"/>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462" name="Google Shape;462;p56"/>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3" name="Google Shape;463;p56"/>
          <p:cNvSpPr txBox="1"/>
          <p:nvPr/>
        </p:nvSpPr>
        <p:spPr>
          <a:xfrm>
            <a:off x="-106019" y="2921189"/>
            <a:ext cx="1133308"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ro-RO" sz="2000" b="1" i="0" u="none" strike="noStrike" cap="none" dirty="0">
                <a:solidFill>
                  <a:schemeClr val="lt1"/>
                </a:solidFill>
                <a:latin typeface="Arial"/>
                <a:ea typeface="Arial"/>
                <a:cs typeface="Arial"/>
                <a:sym typeface="Arial"/>
              </a:rPr>
              <a:t>Auto-verificare</a:t>
            </a:r>
            <a:endParaRPr sz="1050" b="0" i="0" u="none" strike="noStrike" cap="none" dirty="0">
              <a:solidFill>
                <a:srgbClr val="000000"/>
              </a:solidFill>
              <a:latin typeface="Arial"/>
              <a:ea typeface="Arial"/>
              <a:cs typeface="Arial"/>
              <a:sym typeface="Arial"/>
            </a:endParaRPr>
          </a:p>
        </p:txBody>
      </p:sp>
      <p:sp>
        <p:nvSpPr>
          <p:cNvPr id="464" name="Google Shape;464;p56"/>
          <p:cNvSpPr txBox="1"/>
          <p:nvPr/>
        </p:nvSpPr>
        <p:spPr>
          <a:xfrm>
            <a:off x="1248842" y="313325"/>
            <a:ext cx="10155183"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dirty="0" err="1">
                <a:solidFill>
                  <a:srgbClr val="0D0D0D"/>
                </a:solidFill>
                <a:effectLst/>
                <a:latin typeface="Söhne"/>
              </a:rPr>
              <a:t>Aici</a:t>
            </a:r>
            <a:r>
              <a:rPr lang="en-US" sz="1600" b="1" i="0" dirty="0">
                <a:solidFill>
                  <a:srgbClr val="0D0D0D"/>
                </a:solidFill>
                <a:effectLst/>
                <a:latin typeface="Söhne"/>
              </a:rPr>
              <a:t> </a:t>
            </a:r>
            <a:r>
              <a:rPr lang="en-US" sz="1600" b="1" i="0" dirty="0" err="1">
                <a:solidFill>
                  <a:srgbClr val="0D0D0D"/>
                </a:solidFill>
                <a:effectLst/>
                <a:latin typeface="Söhne"/>
              </a:rPr>
              <a:t>puteți</a:t>
            </a:r>
            <a:r>
              <a:rPr lang="en-US" sz="1600" b="1" i="0" dirty="0">
                <a:solidFill>
                  <a:srgbClr val="0D0D0D"/>
                </a:solidFill>
                <a:effectLst/>
                <a:latin typeface="Söhne"/>
              </a:rPr>
              <a:t> </a:t>
            </a:r>
            <a:r>
              <a:rPr lang="en-US" sz="1600" b="1" i="0" dirty="0" err="1">
                <a:solidFill>
                  <a:srgbClr val="0D0D0D"/>
                </a:solidFill>
                <a:effectLst/>
                <a:latin typeface="Söhne"/>
              </a:rPr>
              <a:t>scrie</a:t>
            </a:r>
            <a:r>
              <a:rPr lang="en-US" sz="1600" b="1" i="0" dirty="0">
                <a:solidFill>
                  <a:srgbClr val="0D0D0D"/>
                </a:solidFill>
                <a:effectLst/>
                <a:latin typeface="Söhne"/>
              </a:rPr>
              <a:t> </a:t>
            </a:r>
            <a:r>
              <a:rPr lang="en-US" sz="1600" b="1" i="0" dirty="0" err="1">
                <a:solidFill>
                  <a:srgbClr val="0D0D0D"/>
                </a:solidFill>
                <a:effectLst/>
                <a:latin typeface="Söhne"/>
              </a:rPr>
              <a:t>sarcini</a:t>
            </a:r>
            <a:r>
              <a:rPr lang="en-US" sz="1600" b="1" i="0" dirty="0">
                <a:solidFill>
                  <a:srgbClr val="0D0D0D"/>
                </a:solidFill>
                <a:effectLst/>
                <a:latin typeface="Söhne"/>
              </a:rPr>
              <a:t> </a:t>
            </a:r>
            <a:r>
              <a:rPr lang="en-US" sz="1600" b="1" i="0" dirty="0" err="1">
                <a:solidFill>
                  <a:srgbClr val="0D0D0D"/>
                </a:solidFill>
                <a:effectLst/>
                <a:latin typeface="Söhne"/>
              </a:rPr>
              <a:t>pentru</a:t>
            </a:r>
            <a:r>
              <a:rPr lang="en-US" sz="1600" b="1" i="0" dirty="0">
                <a:solidFill>
                  <a:srgbClr val="0D0D0D"/>
                </a:solidFill>
                <a:effectLst/>
                <a:latin typeface="Söhne"/>
              </a:rPr>
              <a:t> </a:t>
            </a:r>
            <a:r>
              <a:rPr lang="en-US" sz="1600" b="1" i="0" dirty="0" err="1">
                <a:solidFill>
                  <a:srgbClr val="0D0D0D"/>
                </a:solidFill>
                <a:effectLst/>
                <a:latin typeface="Söhne"/>
              </a:rPr>
              <a:t>autocontrol</a:t>
            </a:r>
            <a:r>
              <a:rPr lang="en-US" sz="1600" b="1" i="0" dirty="0">
                <a:solidFill>
                  <a:srgbClr val="0D0D0D"/>
                </a:solidFill>
                <a:effectLst/>
                <a:latin typeface="Söhne"/>
              </a:rPr>
              <a:t>                    </a:t>
            </a:r>
            <a:endParaRPr lang="ro-RO" sz="1600" b="1" i="0" dirty="0">
              <a:solidFill>
                <a:srgbClr val="0D0D0D"/>
              </a:solidFill>
              <a:effectLst/>
              <a:latin typeface="Söhne"/>
            </a:endParaRPr>
          </a:p>
          <a:p>
            <a:pPr marL="0" marR="0" lvl="0" indent="0" algn="ctr" rtl="0">
              <a:lnSpc>
                <a:spcPct val="100000"/>
              </a:lnSpc>
              <a:spcBef>
                <a:spcPts val="0"/>
              </a:spcBef>
              <a:spcAft>
                <a:spcPts val="0"/>
              </a:spcAft>
              <a:buNone/>
            </a:pPr>
            <a:r>
              <a:rPr lang="en-US" sz="1600" b="1" i="0" dirty="0" err="1">
                <a:solidFill>
                  <a:srgbClr val="0D0D0D"/>
                </a:solidFill>
                <a:effectLst/>
                <a:latin typeface="Söhne"/>
              </a:rPr>
              <a:t>Chestionar</a:t>
            </a:r>
            <a:r>
              <a:rPr lang="en-US" sz="1600" b="1" i="0" dirty="0">
                <a:solidFill>
                  <a:srgbClr val="0D0D0D"/>
                </a:solidFill>
                <a:effectLst/>
                <a:latin typeface="Söhne"/>
              </a:rPr>
              <a:t> cu </a:t>
            </a:r>
            <a:r>
              <a:rPr lang="en-US" sz="1600" b="1" i="0" dirty="0" err="1">
                <a:solidFill>
                  <a:srgbClr val="0D0D0D"/>
                </a:solidFill>
                <a:effectLst/>
                <a:latin typeface="Söhne"/>
              </a:rPr>
              <a:t>alegere</a:t>
            </a:r>
            <a:r>
              <a:rPr lang="en-US" sz="1600" b="1" i="0" dirty="0">
                <a:solidFill>
                  <a:srgbClr val="0D0D0D"/>
                </a:solidFill>
                <a:effectLst/>
                <a:latin typeface="Söhne"/>
              </a:rPr>
              <a:t> </a:t>
            </a:r>
            <a:r>
              <a:rPr lang="en-US" sz="1600" b="1" i="0" dirty="0" err="1">
                <a:solidFill>
                  <a:srgbClr val="0D0D0D"/>
                </a:solidFill>
                <a:effectLst/>
                <a:latin typeface="Söhne"/>
              </a:rPr>
              <a:t>multiplă</a:t>
            </a:r>
            <a:r>
              <a:rPr lang="en-US" sz="1600" b="1" i="0" dirty="0">
                <a:solidFill>
                  <a:srgbClr val="0D0D0D"/>
                </a:solidFill>
                <a:effectLst/>
                <a:latin typeface="Söhne"/>
              </a:rPr>
              <a:t> (Focus: </a:t>
            </a:r>
            <a:r>
              <a:rPr lang="en-US" sz="1600" b="1" i="0" dirty="0" err="1">
                <a:solidFill>
                  <a:srgbClr val="0D0D0D"/>
                </a:solidFill>
                <a:effectLst/>
                <a:latin typeface="Söhne"/>
              </a:rPr>
              <a:t>Cunoaștere</a:t>
            </a:r>
            <a:r>
              <a:rPr lang="en-US" sz="1600" b="1" i="0" dirty="0">
                <a:solidFill>
                  <a:srgbClr val="0D0D0D"/>
                </a:solidFill>
                <a:effectLst/>
                <a:latin typeface="Söhne"/>
              </a:rPr>
              <a:t> </a:t>
            </a:r>
            <a:r>
              <a:rPr lang="en-US" sz="1600" b="1" i="0" dirty="0" err="1">
                <a:solidFill>
                  <a:srgbClr val="0D0D0D"/>
                </a:solidFill>
                <a:effectLst/>
                <a:latin typeface="Söhne"/>
              </a:rPr>
              <a:t>și</a:t>
            </a:r>
            <a:r>
              <a:rPr lang="en-US" sz="1600" b="1" i="0" dirty="0">
                <a:solidFill>
                  <a:srgbClr val="0D0D0D"/>
                </a:solidFill>
                <a:effectLst/>
                <a:latin typeface="Söhne"/>
              </a:rPr>
              <a:t> </a:t>
            </a:r>
            <a:r>
              <a:rPr lang="en-US" sz="1600" b="1" i="0" dirty="0" err="1">
                <a:solidFill>
                  <a:srgbClr val="0D0D0D"/>
                </a:solidFill>
                <a:effectLst/>
                <a:latin typeface="Söhne"/>
              </a:rPr>
              <a:t>înțelegere</a:t>
            </a:r>
            <a:r>
              <a:rPr lang="en-US" sz="1600" b="1" i="0" dirty="0">
                <a:solidFill>
                  <a:srgbClr val="0D0D0D"/>
                </a:solidFill>
                <a:effectLst/>
                <a:latin typeface="Söhne"/>
              </a:rPr>
              <a:t>)</a:t>
            </a:r>
            <a:endParaRPr lang="en-US" sz="1600" b="0" i="0" dirty="0">
              <a:solidFill>
                <a:srgbClr val="0D0D0D"/>
              </a:solidFill>
              <a:effectLst/>
              <a:latin typeface="Söhne"/>
            </a:endParaRPr>
          </a:p>
        </p:txBody>
      </p:sp>
      <p:sp>
        <p:nvSpPr>
          <p:cNvPr id="3" name="Rectangle 1"/>
          <p:cNvSpPr>
            <a:spLocks noChangeArrowheads="1"/>
          </p:cNvSpPr>
          <p:nvPr/>
        </p:nvSpPr>
        <p:spPr bwMode="auto">
          <a:xfrm>
            <a:off x="1444487" y="1260601"/>
            <a:ext cx="8902943"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altLang="tr-TR" sz="1600" b="1" i="0" u="none" strike="noStrike" cap="none" normalizeH="0" baseline="0" dirty="0">
                <a:ln>
                  <a:noFill/>
                </a:ln>
                <a:solidFill>
                  <a:schemeClr val="tx1"/>
                </a:solidFill>
                <a:effectLst/>
                <a:latin typeface="Arial" panose="020B0604020202020204" pitchFamily="34" charset="0"/>
              </a:rPr>
              <a:t>Care </a:t>
            </a:r>
            <a:r>
              <a:rPr kumimoji="0" lang="en-GB" altLang="tr-TR" sz="1600" b="1" i="0" u="none" strike="noStrike" cap="none" normalizeH="0" baseline="0" dirty="0" err="1">
                <a:ln>
                  <a:noFill/>
                </a:ln>
                <a:solidFill>
                  <a:schemeClr val="tx1"/>
                </a:solidFill>
                <a:effectLst/>
                <a:latin typeface="Arial" panose="020B0604020202020204" pitchFamily="34" charset="0"/>
              </a:rPr>
              <a:t>dintre</a:t>
            </a:r>
            <a:r>
              <a:rPr kumimoji="0" lang="en-GB" altLang="tr-TR" sz="1600" b="1" i="0" u="none" strike="noStrike" cap="none" normalizeH="0" baseline="0" dirty="0">
                <a:ln>
                  <a:noFill/>
                </a:ln>
                <a:solidFill>
                  <a:schemeClr val="tx1"/>
                </a:solidFill>
                <a:effectLst/>
                <a:latin typeface="Arial" panose="020B0604020202020204" pitchFamily="34" charset="0"/>
              </a:rPr>
              <a:t> </a:t>
            </a:r>
            <a:r>
              <a:rPr kumimoji="0" lang="en-GB" altLang="tr-TR" sz="1600" b="1" i="0" u="none" strike="noStrike" cap="none" normalizeH="0" baseline="0" dirty="0" err="1">
                <a:ln>
                  <a:noFill/>
                </a:ln>
                <a:solidFill>
                  <a:schemeClr val="tx1"/>
                </a:solidFill>
                <a:effectLst/>
                <a:latin typeface="Arial" panose="020B0604020202020204" pitchFamily="34" charset="0"/>
              </a:rPr>
              <a:t>următoarele</a:t>
            </a:r>
            <a:r>
              <a:rPr kumimoji="0" lang="en-GB" altLang="tr-TR" sz="1600" b="1" i="0" u="none" strike="noStrike" cap="none" normalizeH="0" baseline="0" dirty="0">
                <a:ln>
                  <a:noFill/>
                </a:ln>
                <a:solidFill>
                  <a:schemeClr val="tx1"/>
                </a:solidFill>
                <a:effectLst/>
                <a:latin typeface="Arial" panose="020B0604020202020204" pitchFamily="34" charset="0"/>
              </a:rPr>
              <a:t> NU </a:t>
            </a:r>
            <a:r>
              <a:rPr kumimoji="0" lang="en-GB" altLang="tr-TR" sz="1600" b="1" i="0" u="none" strike="noStrike" cap="none" normalizeH="0" baseline="0" dirty="0" err="1">
                <a:ln>
                  <a:noFill/>
                </a:ln>
                <a:solidFill>
                  <a:schemeClr val="tx1"/>
                </a:solidFill>
                <a:effectLst/>
                <a:latin typeface="Arial" panose="020B0604020202020204" pitchFamily="34" charset="0"/>
              </a:rPr>
              <a:t>este</a:t>
            </a:r>
            <a:r>
              <a:rPr kumimoji="0" lang="en-GB" altLang="tr-TR" sz="1600" b="1" i="0" u="none" strike="noStrike" cap="none" normalizeH="0" baseline="0" dirty="0">
                <a:ln>
                  <a:noFill/>
                </a:ln>
                <a:solidFill>
                  <a:schemeClr val="tx1"/>
                </a:solidFill>
                <a:effectLst/>
                <a:latin typeface="Arial" panose="020B0604020202020204" pitchFamily="34" charset="0"/>
              </a:rPr>
              <a:t> un </a:t>
            </a:r>
            <a:r>
              <a:rPr kumimoji="0" lang="en-GB" altLang="tr-TR" sz="1600" b="1" i="0" u="none" strike="noStrike" cap="none" normalizeH="0" baseline="0" dirty="0" err="1">
                <a:ln>
                  <a:noFill/>
                </a:ln>
                <a:solidFill>
                  <a:schemeClr val="tx1"/>
                </a:solidFill>
                <a:effectLst/>
                <a:latin typeface="Arial" panose="020B0604020202020204" pitchFamily="34" charset="0"/>
              </a:rPr>
              <a:t>principiu</a:t>
            </a:r>
            <a:r>
              <a:rPr kumimoji="0" lang="en-GB" altLang="tr-TR" sz="1600" b="1" i="0" u="none" strike="noStrike" cap="none" normalizeH="0" baseline="0" dirty="0">
                <a:ln>
                  <a:noFill/>
                </a:ln>
                <a:solidFill>
                  <a:schemeClr val="tx1"/>
                </a:solidFill>
                <a:effectLst/>
                <a:latin typeface="Arial" panose="020B0604020202020204" pitchFamily="34" charset="0"/>
              </a:rPr>
              <a:t> de </a:t>
            </a:r>
            <a:r>
              <a:rPr kumimoji="0" lang="en-GB" altLang="tr-TR" sz="1600" b="1" i="0" u="none" strike="noStrike" cap="none" normalizeH="0" baseline="0" dirty="0" err="1">
                <a:ln>
                  <a:noFill/>
                </a:ln>
                <a:solidFill>
                  <a:schemeClr val="tx1"/>
                </a:solidFill>
                <a:effectLst/>
                <a:latin typeface="Arial" panose="020B0604020202020204" pitchFamily="34" charset="0"/>
              </a:rPr>
              <a:t>bază</a:t>
            </a:r>
            <a:r>
              <a:rPr kumimoji="0" lang="en-GB" altLang="tr-TR" sz="1600" b="1" i="0" u="none" strike="noStrike" cap="none" normalizeH="0" baseline="0" dirty="0">
                <a:ln>
                  <a:noFill/>
                </a:ln>
                <a:solidFill>
                  <a:schemeClr val="tx1"/>
                </a:solidFill>
                <a:effectLst/>
                <a:latin typeface="Arial" panose="020B0604020202020204" pitchFamily="34" charset="0"/>
              </a:rPr>
              <a:t> al </a:t>
            </a:r>
            <a:r>
              <a:rPr kumimoji="0" lang="en-GB" altLang="tr-TR" sz="1600" b="1" i="0" u="none" strike="noStrike" cap="none" normalizeH="0" baseline="0" dirty="0" err="1">
                <a:ln>
                  <a:noFill/>
                </a:ln>
                <a:solidFill>
                  <a:schemeClr val="tx1"/>
                </a:solidFill>
                <a:effectLst/>
                <a:latin typeface="Arial" panose="020B0604020202020204" pitchFamily="34" charset="0"/>
              </a:rPr>
              <a:t>politicii</a:t>
            </a:r>
            <a:r>
              <a:rPr kumimoji="0" lang="en-GB" altLang="tr-TR" sz="1600" b="1" i="0" u="none" strike="noStrike" cap="none" normalizeH="0" baseline="0" dirty="0">
                <a:ln>
                  <a:noFill/>
                </a:ln>
                <a:solidFill>
                  <a:schemeClr val="tx1"/>
                </a:solidFill>
                <a:effectLst/>
                <a:latin typeface="Arial" panose="020B0604020202020204" pitchFamily="34" charset="0"/>
              </a:rPr>
              <a:t> de </a:t>
            </a:r>
            <a:r>
              <a:rPr kumimoji="0" lang="en-GB" altLang="tr-TR" sz="1600" b="1" i="0" u="none" strike="noStrike" cap="none" normalizeH="0" baseline="0" dirty="0" err="1">
                <a:ln>
                  <a:noFill/>
                </a:ln>
                <a:solidFill>
                  <a:schemeClr val="tx1"/>
                </a:solidFill>
                <a:effectLst/>
                <a:latin typeface="Arial" panose="020B0604020202020204" pitchFamily="34" charset="0"/>
              </a:rPr>
              <a:t>mediu</a:t>
            </a:r>
            <a:r>
              <a:rPr kumimoji="0" lang="en-GB" altLang="tr-TR" sz="1600" b="1" i="0" u="none" strike="noStrike" cap="none" normalizeH="0" baseline="0" dirty="0">
                <a:ln>
                  <a:noFill/>
                </a:ln>
                <a:solidFill>
                  <a:schemeClr val="tx1"/>
                </a:solidFill>
                <a:effectLst/>
                <a:latin typeface="Arial" panose="020B0604020202020204" pitchFamily="34" charset="0"/>
              </a:rPr>
              <a:t> a UE?    </a:t>
            </a:r>
            <a:endParaRPr kumimoji="0" lang="ro-RO" altLang="tr-TR" sz="1600" b="1"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AutoNum type="alphaLcParenR"/>
              <a:tabLst/>
            </a:pPr>
            <a:r>
              <a:rPr kumimoji="0" lang="en-GB" altLang="tr-TR" sz="1600" b="0" i="0" u="none" strike="noStrike" cap="none" normalizeH="0" baseline="0" dirty="0" err="1">
                <a:ln>
                  <a:noFill/>
                </a:ln>
                <a:solidFill>
                  <a:schemeClr val="tx1"/>
                </a:solidFill>
                <a:effectLst/>
                <a:latin typeface="Arial" panose="020B0604020202020204" pitchFamily="34" charset="0"/>
              </a:rPr>
              <a:t>Dezvoltarea</a:t>
            </a:r>
            <a:r>
              <a:rPr kumimoji="0" lang="en-GB" altLang="tr-TR" sz="1600" b="0" i="0" u="none" strike="noStrike" cap="none" normalizeH="0" baseline="0" dirty="0">
                <a:ln>
                  <a:noFill/>
                </a:ln>
                <a:solidFill>
                  <a:schemeClr val="tx1"/>
                </a:solidFill>
                <a:effectLst/>
                <a:latin typeface="Arial" panose="020B0604020202020204" pitchFamily="34" charset="0"/>
              </a:rPr>
              <a:t> </a:t>
            </a:r>
            <a:r>
              <a:rPr kumimoji="0" lang="en-GB" altLang="tr-TR" sz="1600" b="0" i="0" u="none" strike="noStrike" cap="none" normalizeH="0" baseline="0" dirty="0" err="1">
                <a:ln>
                  <a:noFill/>
                </a:ln>
                <a:solidFill>
                  <a:schemeClr val="tx1"/>
                </a:solidFill>
                <a:effectLst/>
                <a:latin typeface="Arial" panose="020B0604020202020204" pitchFamily="34" charset="0"/>
              </a:rPr>
              <a:t>durabilă</a:t>
            </a:r>
            <a:r>
              <a:rPr kumimoji="0" lang="en-GB" altLang="tr-TR" sz="1600" b="0" i="0" u="none" strike="noStrike" cap="none" normalizeH="0" baseline="0" dirty="0">
                <a:ln>
                  <a:noFill/>
                </a:ln>
                <a:solidFill>
                  <a:schemeClr val="tx1"/>
                </a:solidFill>
                <a:effectLst/>
                <a:latin typeface="Arial" panose="020B0604020202020204" pitchFamily="34" charset="0"/>
              </a:rPr>
              <a:t> </a:t>
            </a:r>
            <a:endParaRPr kumimoji="0" lang="ro-RO" altLang="tr-TR" sz="16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AutoNum type="alphaLcParenR"/>
              <a:tabLst/>
            </a:pPr>
            <a:r>
              <a:rPr kumimoji="0" lang="en-GB" altLang="tr-TR" sz="1600" b="0" i="0" u="none" strike="noStrike" cap="none" normalizeH="0" baseline="0" dirty="0" err="1">
                <a:ln>
                  <a:noFill/>
                </a:ln>
                <a:solidFill>
                  <a:schemeClr val="tx1"/>
                </a:solidFill>
                <a:effectLst/>
                <a:latin typeface="Arial" panose="020B0604020202020204" pitchFamily="34" charset="0"/>
              </a:rPr>
              <a:t>Principiul</a:t>
            </a:r>
            <a:r>
              <a:rPr kumimoji="0" lang="en-GB" altLang="tr-TR" sz="1600" b="0" i="0" u="none" strike="noStrike" cap="none" normalizeH="0" baseline="0" dirty="0">
                <a:ln>
                  <a:noFill/>
                </a:ln>
                <a:solidFill>
                  <a:schemeClr val="tx1"/>
                </a:solidFill>
                <a:effectLst/>
                <a:latin typeface="Arial" panose="020B0604020202020204" pitchFamily="34" charset="0"/>
              </a:rPr>
              <a:t> </a:t>
            </a:r>
            <a:r>
              <a:rPr kumimoji="0" lang="en-GB" altLang="tr-TR" sz="1600" b="0" i="0" u="none" strike="noStrike" cap="none" normalizeH="0" baseline="0" dirty="0" err="1">
                <a:ln>
                  <a:noFill/>
                </a:ln>
                <a:solidFill>
                  <a:schemeClr val="tx1"/>
                </a:solidFill>
                <a:effectLst/>
                <a:latin typeface="Arial" panose="020B0604020202020204" pitchFamily="34" charset="0"/>
              </a:rPr>
              <a:t>precauției</a:t>
            </a:r>
            <a:r>
              <a:rPr kumimoji="0" lang="en-GB" altLang="tr-TR" sz="1600" b="0" i="0" u="none" strike="noStrike" cap="none" normalizeH="0" baseline="0" dirty="0">
                <a:ln>
                  <a:noFill/>
                </a:ln>
                <a:solidFill>
                  <a:schemeClr val="tx1"/>
                </a:solidFill>
                <a:effectLst/>
                <a:latin typeface="Arial" panose="020B0604020202020204" pitchFamily="34" charset="0"/>
              </a:rPr>
              <a:t>    </a:t>
            </a:r>
            <a:endParaRPr kumimoji="0" lang="ro-RO" altLang="tr-TR" sz="16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AutoNum type="alphaLcParenR"/>
              <a:tabLst/>
            </a:pPr>
            <a:r>
              <a:rPr kumimoji="0" lang="en-GB" altLang="tr-TR" sz="1600" b="0" i="0" u="none" strike="noStrike" cap="none" normalizeH="0" baseline="0" dirty="0" err="1">
                <a:ln>
                  <a:noFill/>
                </a:ln>
                <a:solidFill>
                  <a:schemeClr val="tx1"/>
                </a:solidFill>
                <a:effectLst/>
                <a:latin typeface="Arial" panose="020B0604020202020204" pitchFamily="34" charset="0"/>
              </a:rPr>
              <a:t>Creșterea</a:t>
            </a:r>
            <a:r>
              <a:rPr kumimoji="0" lang="en-GB" altLang="tr-TR" sz="1600" b="0" i="0" u="none" strike="noStrike" cap="none" normalizeH="0" baseline="0" dirty="0">
                <a:ln>
                  <a:noFill/>
                </a:ln>
                <a:solidFill>
                  <a:schemeClr val="tx1"/>
                </a:solidFill>
                <a:effectLst/>
                <a:latin typeface="Arial" panose="020B0604020202020204" pitchFamily="34" charset="0"/>
              </a:rPr>
              <a:t> </a:t>
            </a:r>
            <a:r>
              <a:rPr kumimoji="0" lang="en-GB" altLang="tr-TR" sz="1600" b="0" i="0" u="none" strike="noStrike" cap="none" normalizeH="0" baseline="0" dirty="0" err="1">
                <a:ln>
                  <a:noFill/>
                </a:ln>
                <a:solidFill>
                  <a:schemeClr val="tx1"/>
                </a:solidFill>
                <a:effectLst/>
                <a:latin typeface="Arial" panose="020B0604020202020204" pitchFamily="34" charset="0"/>
              </a:rPr>
              <a:t>economică</a:t>
            </a:r>
            <a:r>
              <a:rPr kumimoji="0" lang="en-GB" altLang="tr-TR" sz="1600" b="0" i="0" u="none" strike="noStrike" cap="none" normalizeH="0" baseline="0" dirty="0">
                <a:ln>
                  <a:noFill/>
                </a:ln>
                <a:solidFill>
                  <a:schemeClr val="tx1"/>
                </a:solidFill>
                <a:effectLst/>
                <a:latin typeface="Arial" panose="020B0604020202020204" pitchFamily="34" charset="0"/>
              </a:rPr>
              <a:t> </a:t>
            </a:r>
            <a:endParaRPr kumimoji="0" lang="ro-RO" altLang="tr-TR" sz="16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AutoNum type="alphaLcParenR"/>
              <a:tabLst/>
            </a:pPr>
            <a:r>
              <a:rPr kumimoji="0" lang="en-GB" altLang="tr-TR" sz="1600" b="0" i="0" u="none" strike="noStrike" cap="none" normalizeH="0" baseline="0" dirty="0" err="1">
                <a:ln>
                  <a:noFill/>
                </a:ln>
                <a:solidFill>
                  <a:schemeClr val="tx1"/>
                </a:solidFill>
                <a:effectLst/>
                <a:latin typeface="Arial" panose="020B0604020202020204" pitchFamily="34" charset="0"/>
              </a:rPr>
              <a:t>Principiul</a:t>
            </a:r>
            <a:r>
              <a:rPr kumimoji="0" lang="en-GB" altLang="tr-TR" sz="1600" b="0" i="0" u="none" strike="noStrike" cap="none" normalizeH="0" baseline="0" dirty="0">
                <a:ln>
                  <a:noFill/>
                </a:ln>
                <a:solidFill>
                  <a:schemeClr val="tx1"/>
                </a:solidFill>
                <a:effectLst/>
                <a:latin typeface="Arial" panose="020B0604020202020204" pitchFamily="34" charset="0"/>
              </a:rPr>
              <a:t> "</a:t>
            </a:r>
            <a:r>
              <a:rPr kumimoji="0" lang="en-GB" altLang="tr-TR" sz="1600" b="0" i="0" u="none" strike="noStrike" cap="none" normalizeH="0" baseline="0" dirty="0" err="1">
                <a:ln>
                  <a:noFill/>
                </a:ln>
                <a:solidFill>
                  <a:schemeClr val="tx1"/>
                </a:solidFill>
                <a:effectLst/>
                <a:latin typeface="Arial" panose="020B0604020202020204" pitchFamily="34" charset="0"/>
              </a:rPr>
              <a:t>poluatorul</a:t>
            </a:r>
            <a:r>
              <a:rPr kumimoji="0" lang="en-GB" altLang="tr-TR" sz="1600" b="0" i="0" u="none" strike="noStrike" cap="none" normalizeH="0" baseline="0" dirty="0">
                <a:ln>
                  <a:noFill/>
                </a:ln>
                <a:solidFill>
                  <a:schemeClr val="tx1"/>
                </a:solidFill>
                <a:effectLst/>
                <a:latin typeface="Arial" panose="020B0604020202020204" pitchFamily="34" charset="0"/>
              </a:rPr>
              <a:t> </a:t>
            </a:r>
            <a:r>
              <a:rPr kumimoji="0" lang="en-GB" altLang="tr-TR" sz="1600" b="0" i="0" u="none" strike="noStrike" cap="none" normalizeH="0" baseline="0" dirty="0" err="1">
                <a:ln>
                  <a:noFill/>
                </a:ln>
                <a:solidFill>
                  <a:schemeClr val="tx1"/>
                </a:solidFill>
                <a:effectLst/>
                <a:latin typeface="Arial" panose="020B0604020202020204" pitchFamily="34" charset="0"/>
              </a:rPr>
              <a:t>plătește</a:t>
            </a:r>
            <a:r>
              <a:rPr kumimoji="0" lang="en-GB" altLang="tr-TR" sz="1600" b="0" i="0" u="none" strike="noStrike" cap="none" normalizeH="0" baseline="0" dirty="0">
                <a:ln>
                  <a:noFill/>
                </a:ln>
                <a:solidFill>
                  <a:schemeClr val="tx1"/>
                </a:solidFill>
                <a:effectLst/>
                <a:latin typeface="Arial" panose="020B0604020202020204" pitchFamily="34" charset="0"/>
              </a:rPr>
              <a:t>".</a:t>
            </a:r>
          </a:p>
          <a:p>
            <a:pPr marR="0" lvl="0" algn="l" defTabSz="914400" rtl="0" eaLnBrk="0" fontAlgn="base" latinLnBrk="0" hangingPunct="0">
              <a:lnSpc>
                <a:spcPct val="100000"/>
              </a:lnSpc>
              <a:spcBef>
                <a:spcPct val="0"/>
              </a:spcBef>
              <a:spcAft>
                <a:spcPct val="0"/>
              </a:spcAft>
              <a:buClrTx/>
              <a:buSzTx/>
              <a:tabLst/>
            </a:pPr>
            <a:endParaRPr kumimoji="0" lang="ro-RO" altLang="tr-TR" sz="1600" b="0"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GB" altLang="tr-TR" sz="1600" b="1" i="0" u="none" strike="noStrike" cap="none" normalizeH="0" baseline="0" dirty="0">
                <a:ln>
                  <a:noFill/>
                </a:ln>
                <a:solidFill>
                  <a:schemeClr val="tx1"/>
                </a:solidFill>
                <a:effectLst/>
                <a:latin typeface="Arial" panose="020B0604020202020204" pitchFamily="34" charset="0"/>
              </a:rPr>
              <a:t>2</a:t>
            </a:r>
            <a:r>
              <a:rPr kumimoji="0" lang="en-GB" altLang="tr-TR" sz="1600" b="0" i="0" u="none" strike="noStrike" cap="none" normalizeH="0" baseline="0" dirty="0">
                <a:ln>
                  <a:noFill/>
                </a:ln>
                <a:solidFill>
                  <a:schemeClr val="tx1"/>
                </a:solidFill>
                <a:effectLst/>
                <a:latin typeface="Arial" panose="020B0604020202020204" pitchFamily="34" charset="0"/>
              </a:rPr>
              <a:t>. </a:t>
            </a:r>
            <a:r>
              <a:rPr kumimoji="0" lang="en-GB" altLang="tr-TR" sz="1600" b="1" i="0" u="none" strike="noStrike" cap="none" normalizeH="0" baseline="0" dirty="0" err="1">
                <a:ln>
                  <a:noFill/>
                </a:ln>
                <a:solidFill>
                  <a:schemeClr val="tx1"/>
                </a:solidFill>
                <a:effectLst/>
                <a:latin typeface="Arial" panose="020B0604020202020204" pitchFamily="34" charset="0"/>
              </a:rPr>
              <a:t>Actul</a:t>
            </a:r>
            <a:r>
              <a:rPr kumimoji="0" lang="en-GB" altLang="tr-TR" sz="1600" b="1" i="0" u="none" strike="noStrike" cap="none" normalizeH="0" baseline="0" dirty="0">
                <a:ln>
                  <a:noFill/>
                </a:ln>
                <a:solidFill>
                  <a:schemeClr val="tx1"/>
                </a:solidFill>
                <a:effectLst/>
                <a:latin typeface="Arial" panose="020B0604020202020204" pitchFamily="34" charset="0"/>
              </a:rPr>
              <a:t> </a:t>
            </a:r>
            <a:r>
              <a:rPr kumimoji="0" lang="en-GB" altLang="tr-TR" sz="1600" b="1" i="0" u="none" strike="noStrike" cap="none" normalizeH="0" baseline="0" dirty="0" err="1">
                <a:ln>
                  <a:noFill/>
                </a:ln>
                <a:solidFill>
                  <a:schemeClr val="tx1"/>
                </a:solidFill>
                <a:effectLst/>
                <a:latin typeface="Arial" panose="020B0604020202020204" pitchFamily="34" charset="0"/>
              </a:rPr>
              <a:t>Unic</a:t>
            </a:r>
            <a:r>
              <a:rPr kumimoji="0" lang="en-GB" altLang="tr-TR" sz="1600" b="1" i="0" u="none" strike="noStrike" cap="none" normalizeH="0" baseline="0" dirty="0">
                <a:ln>
                  <a:noFill/>
                </a:ln>
                <a:solidFill>
                  <a:schemeClr val="tx1"/>
                </a:solidFill>
                <a:effectLst/>
                <a:latin typeface="Arial" panose="020B0604020202020204" pitchFamily="34" charset="0"/>
              </a:rPr>
              <a:t> European a </a:t>
            </a:r>
            <a:r>
              <a:rPr kumimoji="0" lang="en-GB" altLang="tr-TR" sz="1600" b="1" i="0" u="none" strike="noStrike" cap="none" normalizeH="0" baseline="0" dirty="0" err="1">
                <a:ln>
                  <a:noFill/>
                </a:ln>
                <a:solidFill>
                  <a:schemeClr val="tx1"/>
                </a:solidFill>
                <a:effectLst/>
                <a:latin typeface="Arial" panose="020B0604020202020204" pitchFamily="34" charset="0"/>
              </a:rPr>
              <a:t>jucat</a:t>
            </a:r>
            <a:r>
              <a:rPr kumimoji="0" lang="en-GB" altLang="tr-TR" sz="1600" b="1" i="0" u="none" strike="noStrike" cap="none" normalizeH="0" baseline="0" dirty="0">
                <a:ln>
                  <a:noFill/>
                </a:ln>
                <a:solidFill>
                  <a:schemeClr val="tx1"/>
                </a:solidFill>
                <a:effectLst/>
                <a:latin typeface="Arial" panose="020B0604020202020204" pitchFamily="34" charset="0"/>
              </a:rPr>
              <a:t> un </a:t>
            </a:r>
            <a:r>
              <a:rPr kumimoji="0" lang="en-GB" altLang="tr-TR" sz="1600" b="1" i="0" u="none" strike="noStrike" cap="none" normalizeH="0" baseline="0" dirty="0" err="1">
                <a:ln>
                  <a:noFill/>
                </a:ln>
                <a:solidFill>
                  <a:schemeClr val="tx1"/>
                </a:solidFill>
                <a:effectLst/>
                <a:latin typeface="Arial" panose="020B0604020202020204" pitchFamily="34" charset="0"/>
              </a:rPr>
              <a:t>rol</a:t>
            </a:r>
            <a:r>
              <a:rPr kumimoji="0" lang="en-GB" altLang="tr-TR" sz="1600" b="1" i="0" u="none" strike="noStrike" cap="none" normalizeH="0" baseline="0" dirty="0">
                <a:ln>
                  <a:noFill/>
                </a:ln>
                <a:solidFill>
                  <a:schemeClr val="tx1"/>
                </a:solidFill>
                <a:effectLst/>
                <a:latin typeface="Arial" panose="020B0604020202020204" pitchFamily="34" charset="0"/>
              </a:rPr>
              <a:t> important </a:t>
            </a:r>
            <a:r>
              <a:rPr kumimoji="0" lang="en-GB" altLang="tr-TR" sz="1600" b="1" i="0" u="none" strike="noStrike" cap="none" normalizeH="0" baseline="0" dirty="0" err="1">
                <a:ln>
                  <a:noFill/>
                </a:ln>
                <a:solidFill>
                  <a:schemeClr val="tx1"/>
                </a:solidFill>
                <a:effectLst/>
                <a:latin typeface="Arial" panose="020B0604020202020204" pitchFamily="34" charset="0"/>
              </a:rPr>
              <a:t>în</a:t>
            </a:r>
            <a:r>
              <a:rPr kumimoji="0" lang="en-GB" altLang="tr-TR" sz="1600" b="1" i="0" u="none" strike="noStrike" cap="none" normalizeH="0" baseline="0" dirty="0">
                <a:ln>
                  <a:noFill/>
                </a:ln>
                <a:solidFill>
                  <a:schemeClr val="tx1"/>
                </a:solidFill>
                <a:effectLst/>
                <a:latin typeface="Arial" panose="020B0604020202020204" pitchFamily="34" charset="0"/>
              </a:rPr>
              <a:t>:    </a:t>
            </a:r>
            <a:endParaRPr kumimoji="0" lang="ro-RO" altLang="tr-TR" sz="1600" b="1"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GB" altLang="tr-TR" sz="1600" b="0" i="0" u="none" strike="noStrike" cap="none" normalizeH="0" baseline="0" dirty="0">
                <a:ln>
                  <a:noFill/>
                </a:ln>
                <a:solidFill>
                  <a:schemeClr val="tx1"/>
                </a:solidFill>
                <a:effectLst/>
                <a:latin typeface="Arial" panose="020B0604020202020204" pitchFamily="34" charset="0"/>
              </a:rPr>
              <a:t>a)</a:t>
            </a:r>
            <a:r>
              <a:rPr kumimoji="0" lang="en-GB" altLang="tr-TR" sz="1600" b="0" i="0" u="none" strike="noStrike" cap="none" normalizeH="0" baseline="0" dirty="0" err="1">
                <a:ln>
                  <a:noFill/>
                </a:ln>
                <a:solidFill>
                  <a:schemeClr val="tx1"/>
                </a:solidFill>
                <a:effectLst/>
                <a:latin typeface="Arial" panose="020B0604020202020204" pitchFamily="34" charset="0"/>
              </a:rPr>
              <a:t>Înființarea</a:t>
            </a:r>
            <a:r>
              <a:rPr kumimoji="0" lang="en-GB" altLang="tr-TR" sz="1600" b="0" i="0" u="none" strike="noStrike" cap="none" normalizeH="0" baseline="0" dirty="0">
                <a:ln>
                  <a:noFill/>
                </a:ln>
                <a:solidFill>
                  <a:schemeClr val="tx1"/>
                </a:solidFill>
                <a:effectLst/>
                <a:latin typeface="Arial" panose="020B0604020202020204" pitchFamily="34" charset="0"/>
              </a:rPr>
              <a:t> </a:t>
            </a:r>
            <a:r>
              <a:rPr kumimoji="0" lang="en-GB" altLang="tr-TR" sz="1600" b="0" i="0" u="none" strike="noStrike" cap="none" normalizeH="0" baseline="0" dirty="0" err="1">
                <a:ln>
                  <a:noFill/>
                </a:ln>
                <a:solidFill>
                  <a:schemeClr val="tx1"/>
                </a:solidFill>
                <a:effectLst/>
                <a:latin typeface="Arial" panose="020B0604020202020204" pitchFamily="34" charset="0"/>
              </a:rPr>
              <a:t>Parlamentului</a:t>
            </a:r>
            <a:r>
              <a:rPr kumimoji="0" lang="en-GB" altLang="tr-TR" sz="1600" b="0" i="0" u="none" strike="noStrike" cap="none" normalizeH="0" baseline="0" dirty="0">
                <a:ln>
                  <a:noFill/>
                </a:ln>
                <a:solidFill>
                  <a:schemeClr val="tx1"/>
                </a:solidFill>
                <a:effectLst/>
                <a:latin typeface="Arial" panose="020B0604020202020204" pitchFamily="34" charset="0"/>
              </a:rPr>
              <a:t> European </a:t>
            </a:r>
            <a:endParaRPr kumimoji="0" lang="ro-RO" altLang="tr-TR" sz="1600" b="0"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GB" altLang="tr-TR" sz="1600" b="0" i="0" u="none" strike="noStrike" cap="none" normalizeH="0" baseline="0" dirty="0">
                <a:ln>
                  <a:noFill/>
                </a:ln>
                <a:solidFill>
                  <a:schemeClr val="tx1"/>
                </a:solidFill>
                <a:effectLst/>
                <a:latin typeface="Arial" panose="020B0604020202020204" pitchFamily="34" charset="0"/>
              </a:rPr>
              <a:t>b)</a:t>
            </a:r>
            <a:r>
              <a:rPr kumimoji="0" lang="en-GB" altLang="tr-TR" sz="1600" b="0" i="0" u="none" strike="noStrike" cap="none" normalizeH="0" baseline="0" dirty="0" err="1">
                <a:ln>
                  <a:noFill/>
                </a:ln>
                <a:solidFill>
                  <a:schemeClr val="tx1"/>
                </a:solidFill>
                <a:effectLst/>
                <a:latin typeface="Arial" panose="020B0604020202020204" pitchFamily="34" charset="0"/>
              </a:rPr>
              <a:t>Aprofundarea</a:t>
            </a:r>
            <a:r>
              <a:rPr kumimoji="0" lang="en-GB" altLang="tr-TR" sz="1600" b="0" i="0" u="none" strike="noStrike" cap="none" normalizeH="0" baseline="0" dirty="0">
                <a:ln>
                  <a:noFill/>
                </a:ln>
                <a:solidFill>
                  <a:schemeClr val="tx1"/>
                </a:solidFill>
                <a:effectLst/>
                <a:latin typeface="Arial" panose="020B0604020202020204" pitchFamily="34" charset="0"/>
              </a:rPr>
              <a:t> </a:t>
            </a:r>
            <a:r>
              <a:rPr kumimoji="0" lang="en-GB" altLang="tr-TR" sz="1600" b="0" i="0" u="none" strike="noStrike" cap="none" normalizeH="0" baseline="0" dirty="0" err="1">
                <a:ln>
                  <a:noFill/>
                </a:ln>
                <a:solidFill>
                  <a:schemeClr val="tx1"/>
                </a:solidFill>
                <a:effectLst/>
                <a:latin typeface="Arial" panose="020B0604020202020204" pitchFamily="34" charset="0"/>
              </a:rPr>
              <a:t>integrării</a:t>
            </a:r>
            <a:r>
              <a:rPr kumimoji="0" lang="en-GB" altLang="tr-TR" sz="1600" b="0" i="0" u="none" strike="noStrike" cap="none" normalizeH="0" baseline="0" dirty="0">
                <a:ln>
                  <a:noFill/>
                </a:ln>
                <a:solidFill>
                  <a:schemeClr val="tx1"/>
                </a:solidFill>
                <a:effectLst/>
                <a:latin typeface="Arial" panose="020B0604020202020204" pitchFamily="34" charset="0"/>
              </a:rPr>
              <a:t> UE </a:t>
            </a:r>
            <a:r>
              <a:rPr kumimoji="0" lang="en-GB" altLang="tr-TR" sz="1600" b="0" i="0" u="none" strike="noStrike" cap="none" normalizeH="0" baseline="0" dirty="0" err="1">
                <a:ln>
                  <a:noFill/>
                </a:ln>
                <a:solidFill>
                  <a:schemeClr val="tx1"/>
                </a:solidFill>
                <a:effectLst/>
                <a:latin typeface="Arial" panose="020B0604020202020204" pitchFamily="34" charset="0"/>
              </a:rPr>
              <a:t>în</a:t>
            </a:r>
            <a:r>
              <a:rPr kumimoji="0" lang="en-GB" altLang="tr-TR" sz="1600" b="0" i="0" u="none" strike="noStrike" cap="none" normalizeH="0" baseline="0" dirty="0">
                <a:ln>
                  <a:noFill/>
                </a:ln>
                <a:solidFill>
                  <a:schemeClr val="tx1"/>
                </a:solidFill>
                <a:effectLst/>
                <a:latin typeface="Arial" panose="020B0604020202020204" pitchFamily="34" charset="0"/>
              </a:rPr>
              <a:t> </a:t>
            </a:r>
            <a:r>
              <a:rPr kumimoji="0" lang="en-GB" altLang="tr-TR" sz="1600" b="0" i="0" u="none" strike="noStrike" cap="none" normalizeH="0" baseline="0" dirty="0" err="1">
                <a:ln>
                  <a:noFill/>
                </a:ln>
                <a:solidFill>
                  <a:schemeClr val="tx1"/>
                </a:solidFill>
                <a:effectLst/>
                <a:latin typeface="Arial" panose="020B0604020202020204" pitchFamily="34" charset="0"/>
              </a:rPr>
              <a:t>domeniul</a:t>
            </a:r>
            <a:r>
              <a:rPr kumimoji="0" lang="en-GB" altLang="tr-TR" sz="1600" b="0" i="0" u="none" strike="noStrike" cap="none" normalizeH="0" baseline="0" dirty="0">
                <a:ln>
                  <a:noFill/>
                </a:ln>
                <a:solidFill>
                  <a:schemeClr val="tx1"/>
                </a:solidFill>
                <a:effectLst/>
                <a:latin typeface="Arial" panose="020B0604020202020204" pitchFamily="34" charset="0"/>
              </a:rPr>
              <a:t> </a:t>
            </a:r>
            <a:r>
              <a:rPr kumimoji="0" lang="en-GB" altLang="tr-TR" sz="1600" b="0" i="0" u="none" strike="noStrike" cap="none" normalizeH="0" baseline="0" dirty="0" err="1">
                <a:ln>
                  <a:noFill/>
                </a:ln>
                <a:solidFill>
                  <a:schemeClr val="tx1"/>
                </a:solidFill>
                <a:effectLst/>
                <a:latin typeface="Arial" panose="020B0604020202020204" pitchFamily="34" charset="0"/>
              </a:rPr>
              <a:t>mediului</a:t>
            </a:r>
            <a:r>
              <a:rPr kumimoji="0" lang="en-GB" altLang="tr-TR" sz="1600" b="0" i="0" u="none" strike="noStrike" cap="none" normalizeH="0" baseline="0" dirty="0">
                <a:ln>
                  <a:noFill/>
                </a:ln>
                <a:solidFill>
                  <a:schemeClr val="tx1"/>
                </a:solidFill>
                <a:effectLst/>
                <a:latin typeface="Arial" panose="020B0604020202020204" pitchFamily="34" charset="0"/>
              </a:rPr>
              <a:t>.    </a:t>
            </a:r>
            <a:endParaRPr kumimoji="0" lang="ro-RO" altLang="tr-TR" sz="1600" b="0"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GB" altLang="tr-TR" sz="1600" b="0" i="0" u="none" strike="noStrike" cap="none" normalizeH="0" baseline="0" dirty="0">
                <a:ln>
                  <a:noFill/>
                </a:ln>
                <a:solidFill>
                  <a:schemeClr val="tx1"/>
                </a:solidFill>
                <a:effectLst/>
                <a:latin typeface="Arial" panose="020B0604020202020204" pitchFamily="34" charset="0"/>
              </a:rPr>
              <a:t>c) </a:t>
            </a:r>
            <a:r>
              <a:rPr kumimoji="0" lang="en-GB" altLang="tr-TR" sz="1600" b="0" i="0" u="none" strike="noStrike" cap="none" normalizeH="0" baseline="0" dirty="0" err="1">
                <a:ln>
                  <a:noFill/>
                </a:ln>
                <a:solidFill>
                  <a:schemeClr val="tx1"/>
                </a:solidFill>
                <a:effectLst/>
                <a:latin typeface="Arial" panose="020B0604020202020204" pitchFamily="34" charset="0"/>
              </a:rPr>
              <a:t>Stabilirea</a:t>
            </a:r>
            <a:r>
              <a:rPr kumimoji="0" lang="en-GB" altLang="tr-TR" sz="1600" b="0" i="0" u="none" strike="noStrike" cap="none" normalizeH="0" baseline="0" dirty="0">
                <a:ln>
                  <a:noFill/>
                </a:ln>
                <a:solidFill>
                  <a:schemeClr val="tx1"/>
                </a:solidFill>
                <a:effectLst/>
                <a:latin typeface="Arial" panose="020B0604020202020204" pitchFamily="34" charset="0"/>
              </a:rPr>
              <a:t> </a:t>
            </a:r>
            <a:r>
              <a:rPr kumimoji="0" lang="en-GB" altLang="tr-TR" sz="1600" b="0" i="0" u="none" strike="noStrike" cap="none" normalizeH="0" baseline="0" dirty="0" err="1">
                <a:ln>
                  <a:noFill/>
                </a:ln>
                <a:solidFill>
                  <a:schemeClr val="tx1"/>
                </a:solidFill>
                <a:effectLst/>
                <a:latin typeface="Arial" panose="020B0604020202020204" pitchFamily="34" charset="0"/>
              </a:rPr>
              <a:t>ordinii</a:t>
            </a:r>
            <a:r>
              <a:rPr kumimoji="0" lang="en-GB" altLang="tr-TR" sz="1600" b="0" i="0" u="none" strike="noStrike" cap="none" normalizeH="0" baseline="0" dirty="0">
                <a:ln>
                  <a:noFill/>
                </a:ln>
                <a:solidFill>
                  <a:schemeClr val="tx1"/>
                </a:solidFill>
                <a:effectLst/>
                <a:latin typeface="Arial" panose="020B0604020202020204" pitchFamily="34" charset="0"/>
              </a:rPr>
              <a:t> de zi </a:t>
            </a:r>
            <a:r>
              <a:rPr kumimoji="0" lang="en-GB" altLang="tr-TR" sz="1600" b="0" i="0" u="none" strike="noStrike" cap="none" normalizeH="0" baseline="0" dirty="0" err="1">
                <a:ln>
                  <a:noFill/>
                </a:ln>
                <a:solidFill>
                  <a:schemeClr val="tx1"/>
                </a:solidFill>
                <a:effectLst/>
                <a:latin typeface="Arial" panose="020B0604020202020204" pitchFamily="34" charset="0"/>
              </a:rPr>
              <a:t>pentru</a:t>
            </a:r>
            <a:r>
              <a:rPr kumimoji="0" lang="en-GB" altLang="tr-TR" sz="1600" b="0" i="0" u="none" strike="noStrike" cap="none" normalizeH="0" baseline="0" dirty="0">
                <a:ln>
                  <a:noFill/>
                </a:ln>
                <a:solidFill>
                  <a:schemeClr val="tx1"/>
                </a:solidFill>
                <a:effectLst/>
                <a:latin typeface="Arial" panose="020B0604020202020204" pitchFamily="34" charset="0"/>
              </a:rPr>
              <a:t> </a:t>
            </a:r>
            <a:r>
              <a:rPr kumimoji="0" lang="en-GB" altLang="tr-TR" sz="1600" b="0" i="0" u="none" strike="noStrike" cap="none" normalizeH="0" baseline="0" dirty="0" err="1">
                <a:ln>
                  <a:noFill/>
                </a:ln>
                <a:solidFill>
                  <a:schemeClr val="tx1"/>
                </a:solidFill>
                <a:effectLst/>
                <a:latin typeface="Arial" panose="020B0604020202020204" pitchFamily="34" charset="0"/>
              </a:rPr>
              <a:t>Consiliul</a:t>
            </a:r>
            <a:r>
              <a:rPr kumimoji="0" lang="en-GB" altLang="tr-TR" sz="1600" b="0" i="0" u="none" strike="noStrike" cap="none" normalizeH="0" baseline="0" dirty="0">
                <a:ln>
                  <a:noFill/>
                </a:ln>
                <a:solidFill>
                  <a:schemeClr val="tx1"/>
                </a:solidFill>
                <a:effectLst/>
                <a:latin typeface="Arial" panose="020B0604020202020204" pitchFamily="34" charset="0"/>
              </a:rPr>
              <a:t> European </a:t>
            </a:r>
            <a:endParaRPr kumimoji="0" lang="ro-RO" altLang="tr-TR" sz="1600" b="0"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GB" altLang="tr-TR" sz="1600" b="0" i="0" u="none" strike="noStrike" cap="none" normalizeH="0" baseline="0" dirty="0">
                <a:ln>
                  <a:noFill/>
                </a:ln>
                <a:solidFill>
                  <a:schemeClr val="tx1"/>
                </a:solidFill>
                <a:effectLst/>
                <a:latin typeface="Arial" panose="020B0604020202020204" pitchFamily="34" charset="0"/>
              </a:rPr>
              <a:t>d) </a:t>
            </a:r>
            <a:r>
              <a:rPr kumimoji="0" lang="en-GB" altLang="tr-TR" sz="1600" b="0" i="0" u="none" strike="noStrike" cap="none" normalizeH="0" baseline="0" dirty="0" err="1">
                <a:ln>
                  <a:noFill/>
                </a:ln>
                <a:solidFill>
                  <a:schemeClr val="tx1"/>
                </a:solidFill>
                <a:effectLst/>
                <a:latin typeface="Arial" panose="020B0604020202020204" pitchFamily="34" charset="0"/>
              </a:rPr>
              <a:t>Menținerea</a:t>
            </a:r>
            <a:r>
              <a:rPr kumimoji="0" lang="en-GB" altLang="tr-TR" sz="1600" b="0" i="0" u="none" strike="noStrike" cap="none" normalizeH="0" baseline="0" dirty="0">
                <a:ln>
                  <a:noFill/>
                </a:ln>
                <a:solidFill>
                  <a:schemeClr val="tx1"/>
                </a:solidFill>
                <a:effectLst/>
                <a:latin typeface="Arial" panose="020B0604020202020204" pitchFamily="34" charset="0"/>
              </a:rPr>
              <a:t> </a:t>
            </a:r>
            <a:r>
              <a:rPr kumimoji="0" lang="en-GB" altLang="tr-TR" sz="1600" b="0" i="0" u="none" strike="noStrike" cap="none" normalizeH="0" baseline="0" dirty="0" err="1">
                <a:ln>
                  <a:noFill/>
                </a:ln>
                <a:solidFill>
                  <a:schemeClr val="tx1"/>
                </a:solidFill>
                <a:effectLst/>
                <a:latin typeface="Arial" panose="020B0604020202020204" pitchFamily="34" charset="0"/>
              </a:rPr>
              <a:t>legislației</a:t>
            </a:r>
            <a:r>
              <a:rPr kumimoji="0" lang="en-GB" altLang="tr-TR" sz="1600" b="0" i="0" u="none" strike="noStrike" cap="none" normalizeH="0" baseline="0" dirty="0">
                <a:ln>
                  <a:noFill/>
                </a:ln>
                <a:solidFill>
                  <a:schemeClr val="tx1"/>
                </a:solidFill>
                <a:effectLst/>
                <a:latin typeface="Arial" panose="020B0604020202020204" pitchFamily="34" charset="0"/>
              </a:rPr>
              <a:t> UE </a:t>
            </a:r>
            <a:r>
              <a:rPr kumimoji="0" lang="en-GB" altLang="tr-TR" sz="1600" b="0" i="0" u="none" strike="noStrike" cap="none" normalizeH="0" baseline="0" dirty="0" err="1">
                <a:ln>
                  <a:noFill/>
                </a:ln>
                <a:solidFill>
                  <a:schemeClr val="tx1"/>
                </a:solidFill>
                <a:effectLst/>
                <a:latin typeface="Arial" panose="020B0604020202020204" pitchFamily="34" charset="0"/>
              </a:rPr>
              <a:t>în</a:t>
            </a:r>
            <a:r>
              <a:rPr kumimoji="0" lang="en-GB" altLang="tr-TR" sz="1600" b="0" i="0" u="none" strike="noStrike" cap="none" normalizeH="0" baseline="0" dirty="0">
                <a:ln>
                  <a:noFill/>
                </a:ln>
                <a:solidFill>
                  <a:schemeClr val="tx1"/>
                </a:solidFill>
                <a:effectLst/>
                <a:latin typeface="Arial" panose="020B0604020202020204" pitchFamily="34" charset="0"/>
              </a:rPr>
              <a:t> </a:t>
            </a:r>
            <a:r>
              <a:rPr kumimoji="0" lang="en-GB" altLang="tr-TR" sz="1600" b="0" i="0" u="none" strike="noStrike" cap="none" normalizeH="0" baseline="0" dirty="0" err="1">
                <a:ln>
                  <a:noFill/>
                </a:ln>
                <a:solidFill>
                  <a:schemeClr val="tx1"/>
                </a:solidFill>
                <a:effectLst/>
                <a:latin typeface="Arial" panose="020B0604020202020204" pitchFamily="34" charset="0"/>
              </a:rPr>
              <a:t>domeniul</a:t>
            </a:r>
            <a:r>
              <a:rPr kumimoji="0" lang="en-GB" altLang="tr-TR" sz="1600" b="0" i="0" u="none" strike="noStrike" cap="none" normalizeH="0" baseline="0" dirty="0">
                <a:ln>
                  <a:noFill/>
                </a:ln>
                <a:solidFill>
                  <a:schemeClr val="tx1"/>
                </a:solidFill>
                <a:effectLst/>
                <a:latin typeface="Arial" panose="020B0604020202020204" pitchFamily="34" charset="0"/>
              </a:rPr>
              <a:t> </a:t>
            </a:r>
            <a:r>
              <a:rPr kumimoji="0" lang="en-GB" altLang="tr-TR" sz="1600" b="0" i="0" u="none" strike="noStrike" cap="none" normalizeH="0" baseline="0" dirty="0" err="1">
                <a:ln>
                  <a:noFill/>
                </a:ln>
                <a:solidFill>
                  <a:schemeClr val="tx1"/>
                </a:solidFill>
                <a:effectLst/>
                <a:latin typeface="Arial" panose="020B0604020202020204" pitchFamily="34" charset="0"/>
              </a:rPr>
              <a:t>mediului</a:t>
            </a:r>
            <a:endParaRPr kumimoji="0" lang="ro-RO" altLang="tr-TR" sz="1600" b="0"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endParaRPr lang="ro-RO" altLang="tr-TR" sz="1600" dirty="0">
              <a:solidFill>
                <a:schemeClr val="tx1"/>
              </a:solidFill>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GB" altLang="tr-TR" sz="1600" b="1" i="0" u="none" strike="noStrike" cap="none" normalizeH="0" baseline="0" dirty="0">
                <a:ln>
                  <a:noFill/>
                </a:ln>
                <a:solidFill>
                  <a:schemeClr val="tx1"/>
                </a:solidFill>
                <a:effectLst/>
                <a:latin typeface="Arial" panose="020B0604020202020204" pitchFamily="34" charset="0"/>
              </a:rPr>
              <a:t>3. Ce organism al UE </a:t>
            </a:r>
            <a:r>
              <a:rPr kumimoji="0" lang="en-GB" altLang="tr-TR" sz="1600" b="1" i="0" u="none" strike="noStrike" cap="none" normalizeH="0" baseline="0" dirty="0" err="1">
                <a:ln>
                  <a:noFill/>
                </a:ln>
                <a:solidFill>
                  <a:schemeClr val="tx1"/>
                </a:solidFill>
                <a:effectLst/>
                <a:latin typeface="Arial" panose="020B0604020202020204" pitchFamily="34" charset="0"/>
              </a:rPr>
              <a:t>este</a:t>
            </a:r>
            <a:r>
              <a:rPr kumimoji="0" lang="en-GB" altLang="tr-TR" sz="1600" b="1" i="0" u="none" strike="noStrike" cap="none" normalizeH="0" baseline="0" dirty="0">
                <a:ln>
                  <a:noFill/>
                </a:ln>
                <a:solidFill>
                  <a:schemeClr val="tx1"/>
                </a:solidFill>
                <a:effectLst/>
                <a:latin typeface="Arial" panose="020B0604020202020204" pitchFamily="34" charset="0"/>
              </a:rPr>
              <a:t> </a:t>
            </a:r>
            <a:r>
              <a:rPr kumimoji="0" lang="en-GB" altLang="tr-TR" sz="1600" b="1" i="0" u="none" strike="noStrike" cap="none" normalizeH="0" baseline="0" dirty="0" err="1">
                <a:ln>
                  <a:noFill/>
                </a:ln>
                <a:solidFill>
                  <a:schemeClr val="tx1"/>
                </a:solidFill>
                <a:effectLst/>
                <a:latin typeface="Arial" panose="020B0604020202020204" pitchFamily="34" charset="0"/>
              </a:rPr>
              <a:t>principalul</a:t>
            </a:r>
            <a:r>
              <a:rPr kumimoji="0" lang="en-GB" altLang="tr-TR" sz="1600" b="1" i="0" u="none" strike="noStrike" cap="none" normalizeH="0" baseline="0" dirty="0">
                <a:ln>
                  <a:noFill/>
                </a:ln>
                <a:solidFill>
                  <a:schemeClr val="tx1"/>
                </a:solidFill>
                <a:effectLst/>
                <a:latin typeface="Arial" panose="020B0604020202020204" pitchFamily="34" charset="0"/>
              </a:rPr>
              <a:t> </a:t>
            </a:r>
            <a:r>
              <a:rPr kumimoji="0" lang="en-GB" altLang="tr-TR" sz="1600" b="1" i="0" u="none" strike="noStrike" cap="none" normalizeH="0" baseline="0" dirty="0" err="1">
                <a:ln>
                  <a:noFill/>
                </a:ln>
                <a:solidFill>
                  <a:schemeClr val="tx1"/>
                </a:solidFill>
                <a:effectLst/>
                <a:latin typeface="Arial" panose="020B0604020202020204" pitchFamily="34" charset="0"/>
              </a:rPr>
              <a:t>responsabil</a:t>
            </a:r>
            <a:r>
              <a:rPr kumimoji="0" lang="en-GB" altLang="tr-TR" sz="1600" b="1" i="0" u="none" strike="noStrike" cap="none" normalizeH="0" baseline="0" dirty="0">
                <a:ln>
                  <a:noFill/>
                </a:ln>
                <a:solidFill>
                  <a:schemeClr val="tx1"/>
                </a:solidFill>
                <a:effectLst/>
                <a:latin typeface="Arial" panose="020B0604020202020204" pitchFamily="34" charset="0"/>
              </a:rPr>
              <a:t> </a:t>
            </a:r>
            <a:r>
              <a:rPr kumimoji="0" lang="en-GB" altLang="tr-TR" sz="1600" b="1" i="0" u="none" strike="noStrike" cap="none" normalizeH="0" baseline="0" dirty="0" err="1">
                <a:ln>
                  <a:noFill/>
                </a:ln>
                <a:solidFill>
                  <a:schemeClr val="tx1"/>
                </a:solidFill>
                <a:effectLst/>
                <a:latin typeface="Arial" panose="020B0604020202020204" pitchFamily="34" charset="0"/>
              </a:rPr>
              <a:t>pentru</a:t>
            </a:r>
            <a:r>
              <a:rPr kumimoji="0" lang="en-GB" altLang="tr-TR" sz="1600" b="1" i="0" u="none" strike="noStrike" cap="none" normalizeH="0" baseline="0" dirty="0">
                <a:ln>
                  <a:noFill/>
                </a:ln>
                <a:solidFill>
                  <a:schemeClr val="tx1"/>
                </a:solidFill>
                <a:effectLst/>
                <a:latin typeface="Arial" panose="020B0604020202020204" pitchFamily="34" charset="0"/>
              </a:rPr>
              <a:t> </a:t>
            </a:r>
            <a:r>
              <a:rPr kumimoji="0" lang="en-GB" altLang="tr-TR" sz="1600" b="1" i="0" u="none" strike="noStrike" cap="none" normalizeH="0" baseline="0" dirty="0" err="1">
                <a:ln>
                  <a:noFill/>
                </a:ln>
                <a:solidFill>
                  <a:schemeClr val="tx1"/>
                </a:solidFill>
                <a:effectLst/>
                <a:latin typeface="Arial" panose="020B0604020202020204" pitchFamily="34" charset="0"/>
              </a:rPr>
              <a:t>negocierea</a:t>
            </a:r>
            <a:r>
              <a:rPr kumimoji="0" lang="en-GB" altLang="tr-TR" sz="1600" b="1" i="0" u="none" strike="noStrike" cap="none" normalizeH="0" baseline="0" dirty="0">
                <a:ln>
                  <a:noFill/>
                </a:ln>
                <a:solidFill>
                  <a:schemeClr val="tx1"/>
                </a:solidFill>
                <a:effectLst/>
                <a:latin typeface="Arial" panose="020B0604020202020204" pitchFamily="34" charset="0"/>
              </a:rPr>
              <a:t> </a:t>
            </a:r>
            <a:r>
              <a:rPr kumimoji="0" lang="en-GB" altLang="tr-TR" sz="1600" b="1" i="0" u="none" strike="noStrike" cap="none" normalizeH="0" baseline="0" dirty="0" err="1">
                <a:ln>
                  <a:noFill/>
                </a:ln>
                <a:solidFill>
                  <a:schemeClr val="tx1"/>
                </a:solidFill>
                <a:effectLst/>
                <a:latin typeface="Arial" panose="020B0604020202020204" pitchFamily="34" charset="0"/>
              </a:rPr>
              <a:t>intereselor</a:t>
            </a:r>
            <a:r>
              <a:rPr kumimoji="0" lang="en-GB" altLang="tr-TR" sz="1600" b="1" i="0" u="none" strike="noStrike" cap="none" normalizeH="0" baseline="0" dirty="0">
                <a:ln>
                  <a:noFill/>
                </a:ln>
                <a:solidFill>
                  <a:schemeClr val="tx1"/>
                </a:solidFill>
                <a:effectLst/>
                <a:latin typeface="Arial" panose="020B0604020202020204" pitchFamily="34" charset="0"/>
              </a:rPr>
              <a:t> </a:t>
            </a:r>
            <a:r>
              <a:rPr kumimoji="0" lang="en-GB" altLang="tr-TR" sz="1600" b="1" i="0" u="none" strike="noStrike" cap="none" normalizeH="0" baseline="0" dirty="0" err="1">
                <a:ln>
                  <a:noFill/>
                </a:ln>
                <a:solidFill>
                  <a:schemeClr val="tx1"/>
                </a:solidFill>
                <a:effectLst/>
                <a:latin typeface="Arial" panose="020B0604020202020204" pitchFamily="34" charset="0"/>
              </a:rPr>
              <a:t>naționale</a:t>
            </a:r>
            <a:r>
              <a:rPr kumimoji="0" lang="en-GB" altLang="tr-TR" sz="1600" b="1" i="0" u="none" strike="noStrike" cap="none" normalizeH="0" baseline="0" dirty="0">
                <a:ln>
                  <a:noFill/>
                </a:ln>
                <a:solidFill>
                  <a:schemeClr val="tx1"/>
                </a:solidFill>
                <a:effectLst/>
                <a:latin typeface="Arial" panose="020B0604020202020204" pitchFamily="34" charset="0"/>
              </a:rPr>
              <a:t> </a:t>
            </a:r>
            <a:r>
              <a:rPr kumimoji="0" lang="en-GB" altLang="tr-TR" sz="1600" b="1" i="0" u="none" strike="noStrike" cap="none" normalizeH="0" baseline="0" dirty="0" err="1">
                <a:ln>
                  <a:noFill/>
                </a:ln>
                <a:solidFill>
                  <a:schemeClr val="tx1"/>
                </a:solidFill>
                <a:effectLst/>
                <a:latin typeface="Arial" panose="020B0604020202020204" pitchFamily="34" charset="0"/>
              </a:rPr>
              <a:t>în</a:t>
            </a:r>
            <a:r>
              <a:rPr kumimoji="0" lang="en-GB" altLang="tr-TR" sz="1600" b="1" i="0" u="none" strike="noStrike" cap="none" normalizeH="0" baseline="0" dirty="0">
                <a:ln>
                  <a:noFill/>
                </a:ln>
                <a:solidFill>
                  <a:schemeClr val="tx1"/>
                </a:solidFill>
                <a:effectLst/>
                <a:latin typeface="Arial" panose="020B0604020202020204" pitchFamily="34" charset="0"/>
              </a:rPr>
              <a:t> </a:t>
            </a:r>
            <a:r>
              <a:rPr kumimoji="0" lang="en-GB" altLang="tr-TR" sz="1600" b="1" i="0" u="none" strike="noStrike" cap="none" normalizeH="0" baseline="0" dirty="0" err="1">
                <a:ln>
                  <a:noFill/>
                </a:ln>
                <a:solidFill>
                  <a:schemeClr val="tx1"/>
                </a:solidFill>
                <a:effectLst/>
                <a:latin typeface="Arial" panose="020B0604020202020204" pitchFamily="34" charset="0"/>
              </a:rPr>
              <a:t>politica</a:t>
            </a:r>
            <a:r>
              <a:rPr kumimoji="0" lang="en-GB" altLang="tr-TR" sz="1600" b="1" i="0" u="none" strike="noStrike" cap="none" normalizeH="0" baseline="0" dirty="0">
                <a:ln>
                  <a:noFill/>
                </a:ln>
                <a:solidFill>
                  <a:schemeClr val="tx1"/>
                </a:solidFill>
                <a:effectLst/>
                <a:latin typeface="Arial" panose="020B0604020202020204" pitchFamily="34" charset="0"/>
              </a:rPr>
              <a:t> de </a:t>
            </a:r>
            <a:r>
              <a:rPr kumimoji="0" lang="en-GB" altLang="tr-TR" sz="1600" b="1" i="0" u="none" strike="noStrike" cap="none" normalizeH="0" baseline="0" dirty="0" err="1">
                <a:ln>
                  <a:noFill/>
                </a:ln>
                <a:solidFill>
                  <a:schemeClr val="tx1"/>
                </a:solidFill>
                <a:effectLst/>
                <a:latin typeface="Arial" panose="020B0604020202020204" pitchFamily="34" charset="0"/>
              </a:rPr>
              <a:t>mediu</a:t>
            </a:r>
            <a:r>
              <a:rPr kumimoji="0" lang="en-GB" altLang="tr-TR" sz="1600" b="1" i="0" u="none" strike="noStrike" cap="none" normalizeH="0" baseline="0" dirty="0">
                <a:ln>
                  <a:noFill/>
                </a:ln>
                <a:solidFill>
                  <a:schemeClr val="tx1"/>
                </a:solidFill>
                <a:effectLst/>
                <a:latin typeface="Arial" panose="020B0604020202020204" pitchFamily="34" charset="0"/>
              </a:rPr>
              <a:t>? </a:t>
            </a:r>
            <a:endParaRPr kumimoji="0" lang="ro-RO" altLang="tr-TR" sz="1600" b="1"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lang="ro-RO" altLang="tr-TR" sz="1600" dirty="0">
                <a:solidFill>
                  <a:schemeClr val="tx1"/>
                </a:solidFill>
                <a:latin typeface="Arial" panose="020B0604020202020204" pitchFamily="34" charset="0"/>
              </a:rPr>
              <a:t>a)</a:t>
            </a:r>
            <a:r>
              <a:rPr kumimoji="0" lang="en-GB" altLang="tr-TR" sz="1600" b="0" i="0" u="none" strike="noStrike" cap="none" normalizeH="0" baseline="0" dirty="0" err="1">
                <a:ln>
                  <a:noFill/>
                </a:ln>
                <a:solidFill>
                  <a:schemeClr val="tx1"/>
                </a:solidFill>
                <a:effectLst/>
                <a:latin typeface="Arial" panose="020B0604020202020204" pitchFamily="34" charset="0"/>
              </a:rPr>
              <a:t>Comisia</a:t>
            </a:r>
            <a:r>
              <a:rPr kumimoji="0" lang="en-GB" altLang="tr-TR" sz="1600" b="0" i="0" u="none" strike="noStrike" cap="none" normalizeH="0" baseline="0" dirty="0">
                <a:ln>
                  <a:noFill/>
                </a:ln>
                <a:solidFill>
                  <a:schemeClr val="tx1"/>
                </a:solidFill>
                <a:effectLst/>
                <a:latin typeface="Arial" panose="020B0604020202020204" pitchFamily="34" charset="0"/>
              </a:rPr>
              <a:t> </a:t>
            </a:r>
            <a:r>
              <a:rPr kumimoji="0" lang="en-GB" altLang="tr-TR" sz="1600" b="0" i="0" u="none" strike="noStrike" cap="none" normalizeH="0" baseline="0" dirty="0" err="1">
                <a:ln>
                  <a:noFill/>
                </a:ln>
                <a:solidFill>
                  <a:schemeClr val="tx1"/>
                </a:solidFill>
                <a:effectLst/>
                <a:latin typeface="Arial" panose="020B0604020202020204" pitchFamily="34" charset="0"/>
              </a:rPr>
              <a:t>Europeană</a:t>
            </a:r>
            <a:r>
              <a:rPr kumimoji="0" lang="en-GB" altLang="tr-TR" sz="1600" b="0" i="0" u="none" strike="noStrike" cap="none" normalizeH="0" baseline="0" dirty="0">
                <a:ln>
                  <a:noFill/>
                </a:ln>
                <a:solidFill>
                  <a:schemeClr val="tx1"/>
                </a:solidFill>
                <a:effectLst/>
                <a:latin typeface="Arial" panose="020B0604020202020204" pitchFamily="34" charset="0"/>
              </a:rPr>
              <a:t> </a:t>
            </a:r>
            <a:endParaRPr kumimoji="0" lang="ro-RO" altLang="tr-TR" sz="1600" b="0"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lang="ro-RO" altLang="tr-TR" sz="1600" dirty="0">
                <a:solidFill>
                  <a:schemeClr val="tx1"/>
                </a:solidFill>
                <a:latin typeface="Arial" panose="020B0604020202020204" pitchFamily="34" charset="0"/>
              </a:rPr>
              <a:t>b)</a:t>
            </a:r>
            <a:r>
              <a:rPr kumimoji="0" lang="en-GB" altLang="tr-TR" sz="1600" b="0" i="0" u="none" strike="noStrike" cap="none" normalizeH="0" baseline="0" dirty="0" err="1">
                <a:ln>
                  <a:noFill/>
                </a:ln>
                <a:solidFill>
                  <a:schemeClr val="tx1"/>
                </a:solidFill>
                <a:effectLst/>
                <a:latin typeface="Arial" panose="020B0604020202020204" pitchFamily="34" charset="0"/>
              </a:rPr>
              <a:t>Parlamentul</a:t>
            </a:r>
            <a:r>
              <a:rPr kumimoji="0" lang="en-GB" altLang="tr-TR" sz="1600" b="0" i="0" u="none" strike="noStrike" cap="none" normalizeH="0" baseline="0" dirty="0">
                <a:ln>
                  <a:noFill/>
                </a:ln>
                <a:solidFill>
                  <a:schemeClr val="tx1"/>
                </a:solidFill>
                <a:effectLst/>
                <a:latin typeface="Arial" panose="020B0604020202020204" pitchFamily="34" charset="0"/>
              </a:rPr>
              <a:t> European             </a:t>
            </a:r>
            <a:endParaRPr kumimoji="0" lang="ro-RO" altLang="tr-TR" sz="1600" b="0"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lang="ro-RO" altLang="tr-TR" sz="1600" dirty="0">
                <a:solidFill>
                  <a:schemeClr val="tx1"/>
                </a:solidFill>
                <a:latin typeface="Arial" panose="020B0604020202020204" pitchFamily="34" charset="0"/>
              </a:rPr>
              <a:t>c)</a:t>
            </a:r>
            <a:r>
              <a:rPr kumimoji="0" lang="en-GB" altLang="tr-TR" sz="1600" b="0" i="0" u="none" strike="noStrike" cap="none" normalizeH="0" baseline="0" dirty="0" err="1">
                <a:ln>
                  <a:noFill/>
                </a:ln>
                <a:solidFill>
                  <a:schemeClr val="tx1"/>
                </a:solidFill>
                <a:effectLst/>
                <a:latin typeface="Arial" panose="020B0604020202020204" pitchFamily="34" charset="0"/>
              </a:rPr>
              <a:t>Consiliul</a:t>
            </a:r>
            <a:r>
              <a:rPr kumimoji="0" lang="en-GB" altLang="tr-TR" sz="1600" b="0" i="0" u="none" strike="noStrike" cap="none" normalizeH="0" baseline="0" dirty="0">
                <a:ln>
                  <a:noFill/>
                </a:ln>
                <a:solidFill>
                  <a:schemeClr val="tx1"/>
                </a:solidFill>
                <a:effectLst/>
                <a:latin typeface="Arial" panose="020B0604020202020204" pitchFamily="34" charset="0"/>
              </a:rPr>
              <a:t> European</a:t>
            </a:r>
            <a:endParaRPr kumimoji="0" lang="ro-RO" altLang="tr-TR" sz="1600" b="0"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lang="ro-RO" altLang="tr-TR" sz="1600" dirty="0">
                <a:solidFill>
                  <a:schemeClr val="tx1"/>
                </a:solidFill>
                <a:latin typeface="Arial" panose="020B0604020202020204" pitchFamily="34" charset="0"/>
              </a:rPr>
              <a:t>c)</a:t>
            </a:r>
            <a:r>
              <a:rPr kumimoji="0" lang="en-GB" altLang="tr-TR" sz="1600" b="0" i="0" u="none" strike="noStrike" cap="none" normalizeH="0" baseline="0" dirty="0" err="1">
                <a:ln>
                  <a:noFill/>
                </a:ln>
                <a:solidFill>
                  <a:schemeClr val="tx1"/>
                </a:solidFill>
                <a:effectLst/>
                <a:latin typeface="Arial" panose="020B0604020202020204" pitchFamily="34" charset="0"/>
              </a:rPr>
              <a:t>Curtea</a:t>
            </a:r>
            <a:r>
              <a:rPr kumimoji="0" lang="en-GB" altLang="tr-TR" sz="1600" b="0" i="0" u="none" strike="noStrike" cap="none" normalizeH="0" baseline="0" dirty="0">
                <a:ln>
                  <a:noFill/>
                </a:ln>
                <a:solidFill>
                  <a:schemeClr val="tx1"/>
                </a:solidFill>
                <a:effectLst/>
                <a:latin typeface="Arial" panose="020B0604020202020204" pitchFamily="34" charset="0"/>
              </a:rPr>
              <a:t> de </a:t>
            </a:r>
            <a:r>
              <a:rPr kumimoji="0" lang="en-GB" altLang="tr-TR" sz="1600" b="0" i="0" u="none" strike="noStrike" cap="none" normalizeH="0" baseline="0" dirty="0" err="1">
                <a:ln>
                  <a:noFill/>
                </a:ln>
                <a:solidFill>
                  <a:schemeClr val="tx1"/>
                </a:solidFill>
                <a:effectLst/>
                <a:latin typeface="Arial" panose="020B0604020202020204" pitchFamily="34" charset="0"/>
              </a:rPr>
              <a:t>Justiție</a:t>
            </a:r>
            <a:r>
              <a:rPr kumimoji="0" lang="en-GB" altLang="tr-TR" sz="1600" b="0" i="0" u="none" strike="noStrike" cap="none" normalizeH="0" baseline="0" dirty="0">
                <a:ln>
                  <a:noFill/>
                </a:ln>
                <a:solidFill>
                  <a:schemeClr val="tx1"/>
                </a:solidFill>
                <a:effectLst/>
                <a:latin typeface="Arial" panose="020B0604020202020204" pitchFamily="34" charset="0"/>
              </a:rPr>
              <a:t> a UE</a:t>
            </a:r>
          </a:p>
        </p:txBody>
      </p:sp>
    </p:spTree>
    <p:extLst>
      <p:ext uri="{BB962C8B-B14F-4D97-AF65-F5344CB8AC3E}">
        <p14:creationId xmlns:p14="http://schemas.microsoft.com/office/powerpoint/2010/main" val="406923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2033" y="291548"/>
            <a:ext cx="10058400" cy="583968"/>
          </a:xfrm>
        </p:spPr>
        <p:txBody>
          <a:bodyPr>
            <a:noAutofit/>
          </a:bodyPr>
          <a:lstStyle/>
          <a:p>
            <a:r>
              <a:rPr lang="en-US" sz="2400" dirty="0" err="1"/>
              <a:t>Proiect</a:t>
            </a:r>
            <a:r>
              <a:rPr lang="en-US" sz="2400" dirty="0"/>
              <a:t> </a:t>
            </a:r>
            <a:r>
              <a:rPr lang="en-US" sz="2400" dirty="0" err="1"/>
              <a:t>și</a:t>
            </a:r>
            <a:r>
              <a:rPr lang="en-US" sz="2400" dirty="0"/>
              <a:t> </a:t>
            </a:r>
            <a:r>
              <a:rPr lang="en-US" sz="2400" dirty="0" err="1"/>
              <a:t>prezentare</a:t>
            </a:r>
            <a:r>
              <a:rPr lang="en-US" sz="2400" dirty="0"/>
              <a:t> de </a:t>
            </a:r>
            <a:r>
              <a:rPr lang="en-US" sz="2400" dirty="0" err="1"/>
              <a:t>grup</a:t>
            </a:r>
            <a:r>
              <a:rPr lang="en-US" sz="2400" dirty="0"/>
              <a:t> (Focus: </a:t>
            </a:r>
            <a:r>
              <a:rPr lang="en-US" sz="2400" dirty="0" err="1"/>
              <a:t>Colaborare</a:t>
            </a:r>
            <a:r>
              <a:rPr lang="en-US" sz="2400" dirty="0"/>
              <a:t> </a:t>
            </a:r>
            <a:r>
              <a:rPr lang="en-US" sz="2400" dirty="0" err="1"/>
              <a:t>și</a:t>
            </a:r>
            <a:r>
              <a:rPr lang="en-US" sz="2400" dirty="0"/>
              <a:t> </a:t>
            </a:r>
            <a:r>
              <a:rPr lang="en-US" sz="2400" dirty="0" err="1"/>
              <a:t>gândire</a:t>
            </a:r>
            <a:r>
              <a:rPr lang="en-US" sz="2400" dirty="0"/>
              <a:t> </a:t>
            </a:r>
            <a:r>
              <a:rPr lang="en-US" sz="2400" dirty="0" err="1"/>
              <a:t>critică</a:t>
            </a:r>
            <a:r>
              <a:rPr lang="en-US" sz="2400" dirty="0"/>
              <a:t>)</a:t>
            </a:r>
            <a:endParaRPr lang="tr-TR" sz="2400" dirty="0"/>
          </a:p>
        </p:txBody>
      </p:sp>
      <p:sp>
        <p:nvSpPr>
          <p:cNvPr id="3" name="Dikdörtgen 2"/>
          <p:cNvSpPr/>
          <p:nvPr/>
        </p:nvSpPr>
        <p:spPr>
          <a:xfrm>
            <a:off x="707136" y="1128933"/>
            <a:ext cx="6955536" cy="3970318"/>
          </a:xfrm>
          <a:prstGeom prst="rect">
            <a:avLst/>
          </a:prstGeom>
        </p:spPr>
        <p:txBody>
          <a:bodyPr wrap="square">
            <a:spAutoFit/>
          </a:bodyPr>
          <a:lstStyle/>
          <a:p>
            <a:r>
              <a:rPr lang="en-US" dirty="0" err="1"/>
              <a:t>Această</a:t>
            </a:r>
            <a:r>
              <a:rPr lang="en-US" dirty="0"/>
              <a:t> </a:t>
            </a:r>
            <a:r>
              <a:rPr lang="en-US" dirty="0" err="1"/>
              <a:t>activitate</a:t>
            </a:r>
            <a:r>
              <a:rPr lang="en-US" dirty="0"/>
              <a:t> </a:t>
            </a:r>
            <a:r>
              <a:rPr lang="en-US" dirty="0" err="1"/>
              <a:t>promovează</a:t>
            </a:r>
            <a:r>
              <a:rPr lang="en-US" dirty="0"/>
              <a:t> </a:t>
            </a:r>
            <a:r>
              <a:rPr lang="en-US" dirty="0" err="1"/>
              <a:t>munca</a:t>
            </a:r>
            <a:r>
              <a:rPr lang="en-US" dirty="0"/>
              <a:t> </a:t>
            </a:r>
            <a:r>
              <a:rPr lang="en-US" dirty="0" err="1"/>
              <a:t>în</a:t>
            </a:r>
            <a:r>
              <a:rPr lang="en-US" dirty="0"/>
              <a:t> </a:t>
            </a:r>
            <a:r>
              <a:rPr lang="en-US" dirty="0" err="1"/>
              <a:t>echipă</a:t>
            </a:r>
            <a:r>
              <a:rPr lang="en-US" dirty="0"/>
              <a:t>, </a:t>
            </a:r>
            <a:r>
              <a:rPr lang="en-US" dirty="0" err="1"/>
              <a:t>cercetarea</a:t>
            </a:r>
            <a:r>
              <a:rPr lang="en-US" dirty="0"/>
              <a:t> </a:t>
            </a:r>
            <a:r>
              <a:rPr lang="en-US" dirty="0" err="1"/>
              <a:t>și</a:t>
            </a:r>
            <a:r>
              <a:rPr lang="en-US" dirty="0"/>
              <a:t> </a:t>
            </a:r>
            <a:r>
              <a:rPr lang="en-US" dirty="0" err="1"/>
              <a:t>gândirea</a:t>
            </a:r>
            <a:r>
              <a:rPr lang="en-US" dirty="0"/>
              <a:t> </a:t>
            </a:r>
            <a:r>
              <a:rPr lang="en-US" dirty="0" err="1"/>
              <a:t>critică</a:t>
            </a:r>
            <a:r>
              <a:rPr lang="en-US" dirty="0"/>
              <a:t>.</a:t>
            </a:r>
            <a:endParaRPr lang="ro-RO" dirty="0"/>
          </a:p>
          <a:p>
            <a:endParaRPr lang="ro-RO" dirty="0"/>
          </a:p>
          <a:p>
            <a:r>
              <a:rPr lang="en-US" dirty="0" err="1"/>
              <a:t>Sarcină</a:t>
            </a:r>
            <a:r>
              <a:rPr lang="en-US" dirty="0"/>
              <a:t>:</a:t>
            </a:r>
            <a:endParaRPr lang="ro-RO" dirty="0"/>
          </a:p>
          <a:p>
            <a:endParaRPr lang="ro-RO" b="1" dirty="0"/>
          </a:p>
          <a:p>
            <a:r>
              <a:rPr lang="ro-RO" b="1" dirty="0"/>
              <a:t>1</a:t>
            </a:r>
            <a:r>
              <a:rPr lang="ro-RO" dirty="0"/>
              <a:t>.</a:t>
            </a:r>
            <a:r>
              <a:rPr lang="en-US" b="1" dirty="0" err="1"/>
              <a:t>Împărțiți</a:t>
            </a:r>
            <a:r>
              <a:rPr lang="en-US" b="1" dirty="0"/>
              <a:t> </a:t>
            </a:r>
            <a:r>
              <a:rPr lang="en-US" b="1" dirty="0" err="1"/>
              <a:t>elevii</a:t>
            </a:r>
            <a:r>
              <a:rPr lang="en-US" b="1" dirty="0"/>
              <a:t> </a:t>
            </a:r>
            <a:r>
              <a:rPr lang="en-US" b="1" dirty="0" err="1"/>
              <a:t>în</a:t>
            </a:r>
            <a:r>
              <a:rPr lang="en-US" b="1" dirty="0"/>
              <a:t> </a:t>
            </a:r>
            <a:r>
              <a:rPr lang="en-US" b="1" dirty="0" err="1"/>
              <a:t>grupuri</a:t>
            </a:r>
            <a:r>
              <a:rPr lang="en-US" b="1" dirty="0"/>
              <a:t>. </a:t>
            </a:r>
            <a:r>
              <a:rPr lang="en-US" dirty="0" err="1"/>
              <a:t>Fiecare</a:t>
            </a:r>
            <a:r>
              <a:rPr lang="en-US" dirty="0"/>
              <a:t> </a:t>
            </a:r>
            <a:r>
              <a:rPr lang="en-US" dirty="0" err="1"/>
              <a:t>grup</a:t>
            </a:r>
            <a:r>
              <a:rPr lang="en-US" dirty="0"/>
              <a:t> </a:t>
            </a:r>
            <a:r>
              <a:rPr lang="en-US" dirty="0" err="1"/>
              <a:t>va</a:t>
            </a:r>
            <a:r>
              <a:rPr lang="en-US" dirty="0"/>
              <a:t> </a:t>
            </a:r>
            <a:r>
              <a:rPr lang="en-US" dirty="0" err="1"/>
              <a:t>alege</a:t>
            </a:r>
            <a:r>
              <a:rPr lang="en-US" dirty="0"/>
              <a:t> o </a:t>
            </a:r>
            <a:r>
              <a:rPr lang="en-US" dirty="0" err="1"/>
              <a:t>anumită</a:t>
            </a:r>
            <a:r>
              <a:rPr lang="en-US" dirty="0"/>
              <a:t> </a:t>
            </a:r>
            <a:r>
              <a:rPr lang="en-US" dirty="0" err="1"/>
              <a:t>problemă</a:t>
            </a:r>
            <a:r>
              <a:rPr lang="en-US" dirty="0"/>
              <a:t> de </a:t>
            </a:r>
            <a:r>
              <a:rPr lang="en-US" dirty="0" err="1"/>
              <a:t>mediu</a:t>
            </a:r>
            <a:r>
              <a:rPr lang="en-US" dirty="0"/>
              <a:t> (de </a:t>
            </a:r>
            <a:r>
              <a:rPr lang="en-US" dirty="0" err="1"/>
              <a:t>exemplu</a:t>
            </a:r>
            <a:r>
              <a:rPr lang="en-US" dirty="0"/>
              <a:t>, </a:t>
            </a:r>
            <a:r>
              <a:rPr lang="en-US" dirty="0" err="1"/>
              <a:t>poluarea</a:t>
            </a:r>
            <a:r>
              <a:rPr lang="en-US" dirty="0"/>
              <a:t> </a:t>
            </a:r>
            <a:r>
              <a:rPr lang="en-US" dirty="0" err="1"/>
              <a:t>aerului</a:t>
            </a:r>
            <a:r>
              <a:rPr lang="en-US" dirty="0"/>
              <a:t>, </a:t>
            </a:r>
            <a:r>
              <a:rPr lang="en-US" dirty="0" err="1"/>
              <a:t>gestionarea</a:t>
            </a:r>
            <a:r>
              <a:rPr lang="en-US" dirty="0"/>
              <a:t> </a:t>
            </a:r>
            <a:r>
              <a:rPr lang="en-US" dirty="0" err="1"/>
              <a:t>deșeurilor</a:t>
            </a:r>
            <a:r>
              <a:rPr lang="en-US" dirty="0"/>
              <a:t>) din </a:t>
            </a:r>
            <a:r>
              <a:rPr lang="en-US" dirty="0" err="1"/>
              <a:t>cadrul</a:t>
            </a:r>
            <a:r>
              <a:rPr lang="en-US" dirty="0"/>
              <a:t> UE.</a:t>
            </a:r>
            <a:endParaRPr lang="ro-RO" dirty="0"/>
          </a:p>
          <a:p>
            <a:endParaRPr lang="ro-RO" b="1" dirty="0"/>
          </a:p>
          <a:p>
            <a:r>
              <a:rPr lang="ro-RO" b="1" dirty="0"/>
              <a:t>2.</a:t>
            </a:r>
            <a:r>
              <a:rPr lang="en-US" b="1" dirty="0" err="1"/>
              <a:t>Cercetați</a:t>
            </a:r>
            <a:r>
              <a:rPr lang="en-US" b="1" dirty="0"/>
              <a:t> </a:t>
            </a:r>
            <a:r>
              <a:rPr lang="en-US" b="1" dirty="0" err="1"/>
              <a:t>problema</a:t>
            </a:r>
            <a:r>
              <a:rPr lang="en-US" b="1" dirty="0"/>
              <a:t>, </a:t>
            </a:r>
            <a:r>
              <a:rPr lang="en-US" b="1" dirty="0" err="1"/>
              <a:t>concentrându-vă</a:t>
            </a:r>
            <a:r>
              <a:rPr lang="en-US" b="1" dirty="0"/>
              <a:t> </a:t>
            </a:r>
            <a:r>
              <a:rPr lang="en-US" b="1" dirty="0" err="1"/>
              <a:t>asupra</a:t>
            </a:r>
            <a:r>
              <a:rPr lang="en-US" dirty="0"/>
              <a:t>:</a:t>
            </a:r>
            <a:endParaRPr lang="ro-RO" dirty="0"/>
          </a:p>
          <a:p>
            <a:pPr marL="285750" indent="-285750">
              <a:buFont typeface="Arial" panose="020B0604020202020204" pitchFamily="34" charset="0"/>
              <a:buChar char="•"/>
            </a:pPr>
            <a:r>
              <a:rPr lang="en-US" dirty="0" err="1"/>
              <a:t>Politicile</a:t>
            </a:r>
            <a:r>
              <a:rPr lang="en-US" dirty="0"/>
              <a:t> </a:t>
            </a:r>
            <a:r>
              <a:rPr lang="en-US" dirty="0" err="1"/>
              <a:t>și</a:t>
            </a:r>
            <a:r>
              <a:rPr lang="en-US" dirty="0"/>
              <a:t> </a:t>
            </a:r>
            <a:r>
              <a:rPr lang="en-US" dirty="0" err="1"/>
              <a:t>reglementările</a:t>
            </a:r>
            <a:r>
              <a:rPr lang="en-US" dirty="0"/>
              <a:t> </a:t>
            </a:r>
            <a:r>
              <a:rPr lang="en-US" dirty="0" err="1"/>
              <a:t>actuale</a:t>
            </a:r>
            <a:r>
              <a:rPr lang="en-US" dirty="0"/>
              <a:t> ale UE.</a:t>
            </a:r>
            <a:endParaRPr lang="ro-RO" dirty="0"/>
          </a:p>
          <a:p>
            <a:pPr marL="285750" indent="-285750">
              <a:buFont typeface="Arial" panose="020B0604020202020204" pitchFamily="34" charset="0"/>
              <a:buChar char="•"/>
            </a:pPr>
            <a:r>
              <a:rPr lang="en-US" dirty="0" err="1"/>
              <a:t>Eficacitatea</a:t>
            </a:r>
            <a:r>
              <a:rPr lang="en-US" dirty="0"/>
              <a:t> </a:t>
            </a:r>
            <a:r>
              <a:rPr lang="en-US" dirty="0" err="1"/>
              <a:t>acestor</a:t>
            </a:r>
            <a:r>
              <a:rPr lang="en-US" dirty="0"/>
              <a:t> </a:t>
            </a:r>
            <a:r>
              <a:rPr lang="en-US" dirty="0" err="1"/>
              <a:t>politici</a:t>
            </a:r>
            <a:r>
              <a:rPr lang="en-US" dirty="0"/>
              <a:t> </a:t>
            </a:r>
            <a:r>
              <a:rPr lang="en-US" dirty="0" err="1"/>
              <a:t>în</a:t>
            </a:r>
            <a:r>
              <a:rPr lang="en-US" dirty="0"/>
              <a:t> </a:t>
            </a:r>
            <a:r>
              <a:rPr lang="en-US" dirty="0" err="1"/>
              <a:t>abordarea</a:t>
            </a:r>
            <a:r>
              <a:rPr lang="en-US" dirty="0"/>
              <a:t> </a:t>
            </a:r>
            <a:r>
              <a:rPr lang="en-US" dirty="0" err="1"/>
              <a:t>problemei</a:t>
            </a:r>
            <a:r>
              <a:rPr lang="en-US" dirty="0"/>
              <a:t>.</a:t>
            </a:r>
            <a:endParaRPr lang="ro-RO" dirty="0"/>
          </a:p>
          <a:p>
            <a:pPr marL="285750" indent="-285750">
              <a:buFont typeface="Arial" panose="020B0604020202020204" pitchFamily="34" charset="0"/>
              <a:buChar char="•"/>
            </a:pPr>
            <a:r>
              <a:rPr lang="en-US" dirty="0" err="1"/>
              <a:t>Exemple</a:t>
            </a:r>
            <a:r>
              <a:rPr lang="en-US" dirty="0"/>
              <a:t> de </a:t>
            </a:r>
            <a:r>
              <a:rPr lang="en-US" dirty="0" err="1"/>
              <a:t>bune</a:t>
            </a:r>
            <a:r>
              <a:rPr lang="en-US" dirty="0"/>
              <a:t> </a:t>
            </a:r>
            <a:r>
              <a:rPr lang="en-US" dirty="0" err="1"/>
              <a:t>practici</a:t>
            </a:r>
            <a:r>
              <a:rPr lang="en-US" dirty="0"/>
              <a:t> </a:t>
            </a:r>
            <a:r>
              <a:rPr lang="en-US" dirty="0" err="1"/>
              <a:t>implementate</a:t>
            </a:r>
            <a:r>
              <a:rPr lang="en-US" dirty="0"/>
              <a:t> de </a:t>
            </a:r>
            <a:r>
              <a:rPr lang="en-US" dirty="0" err="1"/>
              <a:t>statele</a:t>
            </a:r>
            <a:r>
              <a:rPr lang="en-US" dirty="0"/>
              <a:t> </a:t>
            </a:r>
            <a:r>
              <a:rPr lang="en-US" dirty="0" err="1"/>
              <a:t>membre</a:t>
            </a:r>
            <a:r>
              <a:rPr lang="en-US" dirty="0"/>
              <a:t> </a:t>
            </a:r>
            <a:r>
              <a:rPr lang="en-US" dirty="0" err="1"/>
              <a:t>sau</a:t>
            </a:r>
            <a:r>
              <a:rPr lang="en-US" dirty="0"/>
              <a:t> de </a:t>
            </a:r>
            <a:r>
              <a:rPr lang="en-US" dirty="0" err="1"/>
              <a:t>alte</a:t>
            </a:r>
            <a:r>
              <a:rPr lang="en-US" dirty="0"/>
              <a:t> </a:t>
            </a:r>
            <a:r>
              <a:rPr lang="en-US" dirty="0" err="1"/>
              <a:t>țări</a:t>
            </a:r>
            <a:r>
              <a:rPr lang="en-US" dirty="0"/>
              <a:t>.</a:t>
            </a:r>
            <a:endParaRPr lang="ro-RO" dirty="0"/>
          </a:p>
          <a:p>
            <a:endParaRPr lang="ro-RO" b="1" dirty="0"/>
          </a:p>
          <a:p>
            <a:r>
              <a:rPr lang="ro-RO" b="1" dirty="0"/>
              <a:t>3.</a:t>
            </a:r>
            <a:r>
              <a:rPr lang="en-US" b="1" dirty="0" err="1"/>
              <a:t>Fiecare</a:t>
            </a:r>
            <a:r>
              <a:rPr lang="en-US" b="1" dirty="0"/>
              <a:t> </a:t>
            </a:r>
            <a:r>
              <a:rPr lang="en-US" b="1" dirty="0" err="1"/>
              <a:t>grup</a:t>
            </a:r>
            <a:r>
              <a:rPr lang="en-US" b="1" dirty="0"/>
              <a:t> </a:t>
            </a:r>
            <a:r>
              <a:rPr lang="en-US" b="1" dirty="0" err="1"/>
              <a:t>va</a:t>
            </a:r>
            <a:r>
              <a:rPr lang="en-US" b="1" dirty="0"/>
              <a:t> </a:t>
            </a:r>
            <a:r>
              <a:rPr lang="en-US" b="1" dirty="0" err="1"/>
              <a:t>crea</a:t>
            </a:r>
            <a:r>
              <a:rPr lang="en-US" b="1" dirty="0"/>
              <a:t> o </a:t>
            </a:r>
            <a:r>
              <a:rPr lang="en-US" b="1" dirty="0" err="1"/>
              <a:t>prezentare</a:t>
            </a:r>
            <a:r>
              <a:rPr lang="en-US" b="1" dirty="0"/>
              <a:t> care </a:t>
            </a:r>
            <a:endParaRPr lang="ro-RO" b="1" dirty="0"/>
          </a:p>
          <a:p>
            <a:pPr marL="285750" indent="-285750">
              <a:buFont typeface="Arial" panose="020B0604020202020204" pitchFamily="34" charset="0"/>
              <a:buChar char="•"/>
            </a:pPr>
            <a:r>
              <a:rPr lang="en-US" dirty="0" err="1"/>
              <a:t>definește</a:t>
            </a:r>
            <a:r>
              <a:rPr lang="en-US" dirty="0"/>
              <a:t> </a:t>
            </a:r>
            <a:r>
              <a:rPr lang="en-US" dirty="0" err="1"/>
              <a:t>problema</a:t>
            </a:r>
            <a:r>
              <a:rPr lang="en-US" dirty="0"/>
              <a:t> </a:t>
            </a:r>
            <a:r>
              <a:rPr lang="en-US" dirty="0" err="1"/>
              <a:t>aleasă</a:t>
            </a:r>
            <a:r>
              <a:rPr lang="en-US" dirty="0"/>
              <a:t> </a:t>
            </a:r>
            <a:r>
              <a:rPr lang="en-US" dirty="0" err="1"/>
              <a:t>și</a:t>
            </a:r>
            <a:r>
              <a:rPr lang="en-US" dirty="0"/>
              <a:t> </a:t>
            </a:r>
            <a:r>
              <a:rPr lang="en-US" dirty="0" err="1"/>
              <a:t>impactul</a:t>
            </a:r>
            <a:r>
              <a:rPr lang="en-US" dirty="0"/>
              <a:t> </a:t>
            </a:r>
            <a:r>
              <a:rPr lang="en-US" dirty="0" err="1"/>
              <a:t>acesteia</a:t>
            </a:r>
            <a:r>
              <a:rPr lang="en-US" dirty="0"/>
              <a:t>.</a:t>
            </a:r>
            <a:endParaRPr lang="ro-RO" dirty="0"/>
          </a:p>
          <a:p>
            <a:pPr marL="285750" indent="-285750">
              <a:buFont typeface="Arial" panose="020B0604020202020204" pitchFamily="34" charset="0"/>
              <a:buChar char="•"/>
            </a:pPr>
            <a:r>
              <a:rPr lang="en-US" dirty="0" err="1"/>
              <a:t>Analizează</a:t>
            </a:r>
            <a:r>
              <a:rPr lang="en-US" dirty="0"/>
              <a:t> </a:t>
            </a:r>
            <a:r>
              <a:rPr lang="en-US" dirty="0" err="1"/>
              <a:t>punctele</a:t>
            </a:r>
            <a:r>
              <a:rPr lang="en-US" dirty="0"/>
              <a:t> forte </a:t>
            </a:r>
            <a:r>
              <a:rPr lang="en-US" dirty="0" err="1"/>
              <a:t>și</a:t>
            </a:r>
            <a:r>
              <a:rPr lang="en-US" dirty="0"/>
              <a:t> </a:t>
            </a:r>
            <a:r>
              <a:rPr lang="en-US" dirty="0" err="1"/>
              <a:t>punctele</a:t>
            </a:r>
            <a:r>
              <a:rPr lang="en-US" dirty="0"/>
              <a:t> </a:t>
            </a:r>
            <a:r>
              <a:rPr lang="en-US" dirty="0" err="1"/>
              <a:t>slabe</a:t>
            </a:r>
            <a:r>
              <a:rPr lang="en-US" dirty="0"/>
              <a:t> ale </a:t>
            </a:r>
            <a:r>
              <a:rPr lang="en-US" dirty="0" err="1"/>
              <a:t>politicilor</a:t>
            </a:r>
            <a:r>
              <a:rPr lang="en-US" dirty="0"/>
              <a:t> </a:t>
            </a:r>
            <a:r>
              <a:rPr lang="en-US" dirty="0" err="1"/>
              <a:t>actuale</a:t>
            </a:r>
            <a:r>
              <a:rPr lang="en-US" dirty="0"/>
              <a:t> ale UE.</a:t>
            </a:r>
            <a:endParaRPr lang="ro-RO" dirty="0"/>
          </a:p>
          <a:p>
            <a:pPr marL="285750" indent="-285750">
              <a:buFont typeface="Arial" panose="020B0604020202020204" pitchFamily="34" charset="0"/>
              <a:buChar char="•"/>
            </a:pPr>
            <a:r>
              <a:rPr lang="ro-RO" dirty="0"/>
              <a:t>P</a:t>
            </a:r>
            <a:r>
              <a:rPr lang="en-US" dirty="0" err="1"/>
              <a:t>ropune</a:t>
            </a:r>
            <a:r>
              <a:rPr lang="en-US" dirty="0"/>
              <a:t> </a:t>
            </a:r>
            <a:r>
              <a:rPr lang="en-US" dirty="0" err="1"/>
              <a:t>potențiale</a:t>
            </a:r>
            <a:r>
              <a:rPr lang="en-US" dirty="0"/>
              <a:t> </a:t>
            </a:r>
            <a:r>
              <a:rPr lang="en-US" dirty="0" err="1"/>
              <a:t>îmbunătățiri</a:t>
            </a:r>
            <a:r>
              <a:rPr lang="en-US" dirty="0"/>
              <a:t> </a:t>
            </a:r>
            <a:r>
              <a:rPr lang="en-US" dirty="0" err="1"/>
              <a:t>sau</a:t>
            </a:r>
            <a:r>
              <a:rPr lang="en-US" dirty="0"/>
              <a:t> </a:t>
            </a:r>
            <a:r>
              <a:rPr lang="en-US" dirty="0" err="1"/>
              <a:t>noi</a:t>
            </a:r>
            <a:r>
              <a:rPr lang="en-US" dirty="0"/>
              <a:t> </a:t>
            </a:r>
            <a:r>
              <a:rPr lang="en-US" dirty="0" err="1"/>
              <a:t>strategii</a:t>
            </a:r>
            <a:r>
              <a:rPr lang="en-US" dirty="0"/>
              <a:t> </a:t>
            </a:r>
            <a:r>
              <a:rPr lang="en-US" dirty="0" err="1"/>
              <a:t>pentru</a:t>
            </a:r>
            <a:r>
              <a:rPr lang="en-US" dirty="0"/>
              <a:t> ca UE </a:t>
            </a:r>
            <a:r>
              <a:rPr lang="en-US" dirty="0" err="1"/>
              <a:t>să</a:t>
            </a:r>
            <a:r>
              <a:rPr lang="en-US" dirty="0"/>
              <a:t> </a:t>
            </a:r>
            <a:r>
              <a:rPr lang="en-US" dirty="0" err="1"/>
              <a:t>abordeze</a:t>
            </a:r>
            <a:r>
              <a:rPr lang="en-US" dirty="0"/>
              <a:t> </a:t>
            </a:r>
            <a:r>
              <a:rPr lang="en-US" dirty="0" err="1"/>
              <a:t>această</a:t>
            </a:r>
            <a:r>
              <a:rPr lang="en-US" dirty="0"/>
              <a:t> </a:t>
            </a:r>
            <a:r>
              <a:rPr lang="en-US" dirty="0" err="1"/>
              <a:t>problemă</a:t>
            </a:r>
            <a:r>
              <a:rPr lang="en-US" dirty="0"/>
              <a:t>.</a:t>
            </a:r>
            <a:endParaRPr lang="ro-RO" dirty="0"/>
          </a:p>
          <a:p>
            <a:pPr marL="285750" indent="-285750">
              <a:buFont typeface="Arial" panose="020B0604020202020204" pitchFamily="34" charset="0"/>
              <a:buChar char="•"/>
            </a:pPr>
            <a:endParaRPr lang="en-US" dirty="0"/>
          </a:p>
        </p:txBody>
      </p:sp>
      <p:sp>
        <p:nvSpPr>
          <p:cNvPr id="4" name="Dikdörtgen 3"/>
          <p:cNvSpPr/>
          <p:nvPr/>
        </p:nvSpPr>
        <p:spPr>
          <a:xfrm>
            <a:off x="7371522" y="4337005"/>
            <a:ext cx="4820478" cy="2031325"/>
          </a:xfrm>
          <a:prstGeom prst="rect">
            <a:avLst/>
          </a:prstGeom>
        </p:spPr>
        <p:txBody>
          <a:bodyPr wrap="square">
            <a:spAutoFit/>
          </a:bodyPr>
          <a:lstStyle/>
          <a:p>
            <a:r>
              <a:rPr lang="en-US" b="1" dirty="0" err="1"/>
              <a:t>Criterii</a:t>
            </a:r>
            <a:r>
              <a:rPr lang="en-US" b="1" dirty="0"/>
              <a:t> de </a:t>
            </a:r>
            <a:r>
              <a:rPr lang="en-US" b="1" dirty="0" err="1"/>
              <a:t>evaluare</a:t>
            </a:r>
            <a:r>
              <a:rPr lang="en-US" b="1" dirty="0"/>
              <a:t> a </a:t>
            </a:r>
            <a:r>
              <a:rPr lang="en-US" b="1" dirty="0" err="1"/>
              <a:t>prezentării</a:t>
            </a:r>
            <a:r>
              <a:rPr lang="en-US" b="1" dirty="0"/>
              <a:t>:</a:t>
            </a:r>
            <a:endParaRPr lang="ro-RO" b="1" dirty="0"/>
          </a:p>
          <a:p>
            <a:pPr marL="285750" indent="-285750">
              <a:buFont typeface="Arial" panose="020B0604020202020204" pitchFamily="34" charset="0"/>
              <a:buChar char="•"/>
            </a:pPr>
            <a:r>
              <a:rPr lang="en-US" dirty="0" err="1"/>
              <a:t>Acuratețea</a:t>
            </a:r>
            <a:r>
              <a:rPr lang="en-US" dirty="0"/>
              <a:t> </a:t>
            </a:r>
            <a:r>
              <a:rPr lang="en-US" dirty="0" err="1"/>
              <a:t>informațiilor</a:t>
            </a:r>
            <a:r>
              <a:rPr lang="en-US" dirty="0"/>
              <a:t>: (20%)</a:t>
            </a:r>
            <a:endParaRPr lang="ro-RO" dirty="0"/>
          </a:p>
          <a:p>
            <a:pPr marL="285750" indent="-285750">
              <a:buFont typeface="Arial" panose="020B0604020202020204" pitchFamily="34" charset="0"/>
              <a:buChar char="•"/>
            </a:pPr>
            <a:r>
              <a:rPr lang="en-US" dirty="0" err="1"/>
              <a:t>Profunzimea</a:t>
            </a:r>
            <a:r>
              <a:rPr lang="en-US" dirty="0"/>
              <a:t> </a:t>
            </a:r>
            <a:r>
              <a:rPr lang="en-US" dirty="0" err="1"/>
              <a:t>analizei</a:t>
            </a:r>
            <a:r>
              <a:rPr lang="en-US" dirty="0"/>
              <a:t>: (20%)</a:t>
            </a:r>
            <a:endParaRPr lang="ro-RO" dirty="0"/>
          </a:p>
          <a:p>
            <a:pPr marL="285750" indent="-285750">
              <a:buFont typeface="Arial" panose="020B0604020202020204" pitchFamily="34" charset="0"/>
              <a:buChar char="•"/>
            </a:pPr>
            <a:r>
              <a:rPr lang="en-US" dirty="0" err="1"/>
              <a:t>Claritatea</a:t>
            </a:r>
            <a:r>
              <a:rPr lang="en-US" dirty="0"/>
              <a:t> </a:t>
            </a:r>
            <a:r>
              <a:rPr lang="en-US" dirty="0" err="1"/>
              <a:t>prezentării</a:t>
            </a:r>
            <a:r>
              <a:rPr lang="en-US" dirty="0"/>
              <a:t>: (20%)</a:t>
            </a:r>
            <a:endParaRPr lang="ro-RO" dirty="0"/>
          </a:p>
          <a:p>
            <a:pPr marL="285750" indent="-285750">
              <a:buFont typeface="Arial" panose="020B0604020202020204" pitchFamily="34" charset="0"/>
              <a:buChar char="•"/>
            </a:pPr>
            <a:r>
              <a:rPr lang="en-US" dirty="0" err="1"/>
              <a:t>Originalitatea</a:t>
            </a:r>
            <a:r>
              <a:rPr lang="en-US" dirty="0"/>
              <a:t> </a:t>
            </a:r>
            <a:r>
              <a:rPr lang="en-US" dirty="0" err="1"/>
              <a:t>și</a:t>
            </a:r>
            <a:r>
              <a:rPr lang="en-US" dirty="0"/>
              <a:t> </a:t>
            </a:r>
            <a:r>
              <a:rPr lang="en-US" dirty="0" err="1"/>
              <a:t>creativitatea</a:t>
            </a:r>
            <a:r>
              <a:rPr lang="en-US" dirty="0"/>
              <a:t> </a:t>
            </a:r>
            <a:r>
              <a:rPr lang="en-US" dirty="0" err="1"/>
              <a:t>soluțiilor</a:t>
            </a:r>
            <a:r>
              <a:rPr lang="en-US" dirty="0"/>
              <a:t> </a:t>
            </a:r>
            <a:r>
              <a:rPr lang="en-US" dirty="0" err="1"/>
              <a:t>propuse</a:t>
            </a:r>
            <a:r>
              <a:rPr lang="en-US" dirty="0"/>
              <a:t>: (20%)</a:t>
            </a:r>
            <a:endParaRPr lang="ro-RO" dirty="0"/>
          </a:p>
          <a:p>
            <a:pPr marL="285750" indent="-285750">
              <a:buFont typeface="Arial" panose="020B0604020202020204" pitchFamily="34" charset="0"/>
              <a:buChar char="•"/>
            </a:pPr>
            <a:r>
              <a:rPr lang="en-US" dirty="0" err="1"/>
              <a:t>Lucrul</a:t>
            </a:r>
            <a:r>
              <a:rPr lang="en-US" dirty="0"/>
              <a:t> </a:t>
            </a:r>
            <a:r>
              <a:rPr lang="en-US" dirty="0" err="1"/>
              <a:t>în</a:t>
            </a:r>
            <a:r>
              <a:rPr lang="en-US" dirty="0"/>
              <a:t> </a:t>
            </a:r>
            <a:r>
              <a:rPr lang="en-US" dirty="0" err="1"/>
              <a:t>echipă</a:t>
            </a:r>
            <a:r>
              <a:rPr lang="en-US" dirty="0"/>
              <a:t> </a:t>
            </a:r>
            <a:r>
              <a:rPr lang="en-US" dirty="0" err="1"/>
              <a:t>și</a:t>
            </a:r>
            <a:r>
              <a:rPr lang="en-US" dirty="0"/>
              <a:t> </a:t>
            </a:r>
            <a:r>
              <a:rPr lang="en-US" dirty="0" err="1"/>
              <a:t>colaborarea</a:t>
            </a:r>
            <a:r>
              <a:rPr lang="en-US" dirty="0"/>
              <a:t>: (20%)</a:t>
            </a:r>
          </a:p>
          <a:p>
            <a:pPr marL="285750" indent="-285750">
              <a:buFont typeface="Arial" panose="020B0604020202020204" pitchFamily="34" charset="0"/>
              <a:buChar char="•"/>
            </a:pPr>
            <a:endParaRPr lang="ro-RO" dirty="0"/>
          </a:p>
          <a:p>
            <a:pPr marL="285750" indent="-285750">
              <a:buFont typeface="Arial" panose="020B0604020202020204" pitchFamily="34" charset="0"/>
              <a:buChar char="•"/>
            </a:pPr>
            <a:endParaRPr lang="ro-RO" dirty="0"/>
          </a:p>
          <a:p>
            <a:pPr marL="285750" indent="-285750">
              <a:buFont typeface="Arial" panose="020B0604020202020204" pitchFamily="34" charset="0"/>
              <a:buChar char="•"/>
            </a:pPr>
            <a:endParaRPr lang="ro-RO" dirty="0"/>
          </a:p>
        </p:txBody>
      </p:sp>
    </p:spTree>
    <p:extLst>
      <p:ext uri="{BB962C8B-B14F-4D97-AF65-F5344CB8AC3E}">
        <p14:creationId xmlns:p14="http://schemas.microsoft.com/office/powerpoint/2010/main" val="215461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22"/>
          <p:cNvSpPr txBox="1">
            <a:spLocks noGrp="1"/>
          </p:cNvSpPr>
          <p:nvPr>
            <p:ph type="title"/>
          </p:nvPr>
        </p:nvSpPr>
        <p:spPr>
          <a:xfrm>
            <a:off x="694074" y="0"/>
            <a:ext cx="7892065" cy="566928"/>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A4F1C"/>
              </a:buClr>
              <a:buSzPts val="3200"/>
              <a:buFont typeface="Calibri"/>
              <a:buNone/>
            </a:pPr>
            <a:r>
              <a:rPr lang="en-US" dirty="0">
                <a:solidFill>
                  <a:srgbClr val="2A4F1C"/>
                </a:solidFill>
              </a:rPr>
              <a:t>References and Links</a:t>
            </a:r>
            <a:endParaRPr dirty="0"/>
          </a:p>
        </p:txBody>
      </p:sp>
      <p:cxnSp>
        <p:nvCxnSpPr>
          <p:cNvPr id="502" name="Google Shape;502;p22"/>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503" name="Google Shape;503;p22"/>
          <p:cNvSpPr txBox="1"/>
          <p:nvPr/>
        </p:nvSpPr>
        <p:spPr>
          <a:xfrm>
            <a:off x="269748" y="499491"/>
            <a:ext cx="11599163" cy="6846577"/>
          </a:xfrm>
          <a:prstGeom prst="rect">
            <a:avLst/>
          </a:prstGeom>
          <a:noFill/>
          <a:ln>
            <a:noFill/>
          </a:ln>
        </p:spPr>
        <p:txBody>
          <a:bodyPr spcFirstLastPara="1" wrap="square" lIns="91425" tIns="45700" rIns="91425" bIns="45700" anchor="t" anchorCtr="0">
            <a:spAutoFit/>
          </a:bodyPr>
          <a:lstStyle/>
          <a:p>
            <a:pPr marL="270510" indent="-270510" algn="just">
              <a:lnSpc>
                <a:spcPct val="107000"/>
              </a:lnSpc>
              <a:spcAft>
                <a:spcPts val="800"/>
              </a:spcAft>
            </a:pPr>
            <a:r>
              <a:rPr lang="en-US" sz="700" dirty="0"/>
              <a:t>Adler, E., &amp; Bernstein, S. (2001). Constructing security: Culture, institutions, and militaries in the world economy. Cornell University Press.</a:t>
            </a:r>
          </a:p>
          <a:p>
            <a:pPr marL="270510" indent="-270510" algn="just">
              <a:lnSpc>
                <a:spcPct val="107000"/>
              </a:lnSpc>
              <a:spcAft>
                <a:spcPts val="800"/>
              </a:spcAft>
            </a:pPr>
            <a:r>
              <a:rPr lang="en-US" sz="700" dirty="0" err="1"/>
              <a:t>Börzel</a:t>
            </a:r>
            <a:r>
              <a:rPr lang="en-US" sz="700" dirty="0"/>
              <a:t>, T., &amp; </a:t>
            </a:r>
            <a:r>
              <a:rPr lang="en-US" sz="700" dirty="0" err="1"/>
              <a:t>Risse</a:t>
            </a:r>
            <a:r>
              <a:rPr lang="en-US" sz="700" dirty="0"/>
              <a:t>, T. (2003). Europeanization: Theory and empirical explanations. Manchester University Press.</a:t>
            </a:r>
          </a:p>
          <a:p>
            <a:pPr marL="270510" indent="-270510" algn="just">
              <a:lnSpc>
                <a:spcPct val="107000"/>
              </a:lnSpc>
              <a:spcAft>
                <a:spcPts val="800"/>
              </a:spcAft>
            </a:pPr>
            <a:r>
              <a:rPr lang="en-US" sz="700" dirty="0"/>
              <a:t>EEAS (European External Action Service). (2023, May 11). The history of the EU [Europa.eu]. europa.eu</a:t>
            </a:r>
          </a:p>
          <a:p>
            <a:pPr marL="270510" indent="-270510" algn="just">
              <a:lnSpc>
                <a:spcPct val="107000"/>
              </a:lnSpc>
              <a:spcAft>
                <a:spcPts val="800"/>
              </a:spcAft>
            </a:pPr>
            <a:r>
              <a:rPr lang="en-US" sz="700" dirty="0" err="1"/>
              <a:t>Euractiv</a:t>
            </a:r>
            <a:r>
              <a:rPr lang="en-US" sz="700" dirty="0"/>
              <a:t>. (2023, May 11). Environment policy: general principles and basic framework [Fact Sheets on the European Union]. europa.eu</a:t>
            </a:r>
          </a:p>
          <a:p>
            <a:pPr marL="270510" indent="-270510" algn="just">
              <a:lnSpc>
                <a:spcPct val="107000"/>
              </a:lnSpc>
              <a:spcAft>
                <a:spcPts val="800"/>
              </a:spcAft>
            </a:pPr>
            <a:r>
              <a:rPr lang="en-US" sz="700" dirty="0"/>
              <a:t>European Environment Agency. (2020). The European environment - state and outlook 2020. eea.europa.eu</a:t>
            </a:r>
          </a:p>
          <a:p>
            <a:pPr marL="270510" indent="-270510" algn="just">
              <a:lnSpc>
                <a:spcPct val="107000"/>
              </a:lnSpc>
              <a:spcAft>
                <a:spcPts val="800"/>
              </a:spcAft>
            </a:pPr>
            <a:r>
              <a:rPr lang="en-US" sz="700" dirty="0"/>
              <a:t>European Parliament. (2023, May 4). Environment policy: general principles and basic framework [Fact Sheets on the European Union]. europa.eu</a:t>
            </a:r>
          </a:p>
          <a:p>
            <a:pPr marL="270510" indent="-270510" algn="just">
              <a:lnSpc>
                <a:spcPct val="107000"/>
              </a:lnSpc>
              <a:spcAft>
                <a:spcPts val="800"/>
              </a:spcAft>
            </a:pPr>
            <a:r>
              <a:rPr lang="en-US" sz="700" dirty="0"/>
              <a:t>European Parliament. (2019, November 28). Resolution of the European Parliament of 28 November 2019 declaring a climate emergency and calling for the Commission to comprehensively address it [2019/2938(RSP)]. eur-lex.europa.eu</a:t>
            </a:r>
          </a:p>
          <a:p>
            <a:pPr marL="270510" indent="-270510" algn="just">
              <a:lnSpc>
                <a:spcPct val="107000"/>
              </a:lnSpc>
              <a:spcAft>
                <a:spcPts val="800"/>
              </a:spcAft>
            </a:pPr>
            <a:r>
              <a:rPr lang="en-US" sz="700" dirty="0"/>
              <a:t>European Parliament. (2021, June 20). Regulation (EU) 2021/1119 of the European Parliament and of the Council of 4 July 2021 establishing the framework for achieving climate neutrality and amending Regulation (EU) 2018/1999</a:t>
            </a:r>
          </a:p>
          <a:p>
            <a:pPr marL="270510" indent="-270510" algn="just">
              <a:lnSpc>
                <a:spcPct val="107000"/>
              </a:lnSpc>
              <a:spcAft>
                <a:spcPts val="800"/>
              </a:spcAft>
            </a:pPr>
            <a:r>
              <a:rPr lang="en-US" sz="700" dirty="0"/>
              <a:t>Fudge, C., &amp; Jordan, A. (2007). The European Union and environmental policy. Routledge.</a:t>
            </a:r>
          </a:p>
          <a:p>
            <a:pPr marL="270510" indent="-270510" algn="just">
              <a:lnSpc>
                <a:spcPct val="107000"/>
              </a:lnSpc>
              <a:spcAft>
                <a:spcPts val="800"/>
              </a:spcAft>
            </a:pPr>
            <a:r>
              <a:rPr lang="en-US" sz="700" dirty="0"/>
              <a:t>Haas, E. B. (1964). Beyond the nation-state: Functionalism and international organization. Stanford University Press.</a:t>
            </a:r>
          </a:p>
          <a:p>
            <a:pPr marL="270510" indent="-270510" algn="just">
              <a:lnSpc>
                <a:spcPct val="107000"/>
              </a:lnSpc>
              <a:spcAft>
                <a:spcPts val="800"/>
              </a:spcAft>
            </a:pPr>
            <a:r>
              <a:rPr lang="en-US" sz="700" dirty="0" err="1"/>
              <a:t>Hooghe</a:t>
            </a:r>
            <a:r>
              <a:rPr lang="en-US" sz="700" dirty="0"/>
              <a:t>, L., &amp; Marks, G. (2010). Multi-level governance and the European Union. Westview Press.</a:t>
            </a:r>
          </a:p>
          <a:p>
            <a:pPr marL="270510" indent="-270510" algn="just">
              <a:lnSpc>
                <a:spcPct val="107000"/>
              </a:lnSpc>
              <a:spcAft>
                <a:spcPts val="800"/>
              </a:spcAft>
            </a:pPr>
            <a:r>
              <a:rPr lang="en-US" sz="700" dirty="0"/>
              <a:t>Jordan, A., &amp; </a:t>
            </a:r>
            <a:r>
              <a:rPr lang="en-US" sz="700" dirty="0" err="1"/>
              <a:t>Lensch</a:t>
            </a:r>
            <a:r>
              <a:rPr lang="en-US" sz="700" dirty="0"/>
              <a:t>, H. (2010). The European Union as a leader in environmental policy? Environmental Policy and Governance, 20(3), 107-123.</a:t>
            </a:r>
          </a:p>
          <a:p>
            <a:pPr marL="270510" indent="-270510" algn="just">
              <a:lnSpc>
                <a:spcPct val="107000"/>
              </a:lnSpc>
              <a:spcAft>
                <a:spcPts val="800"/>
              </a:spcAft>
            </a:pPr>
            <a:r>
              <a:rPr lang="en-US" sz="700" dirty="0" err="1"/>
              <a:t>Knill</a:t>
            </a:r>
            <a:r>
              <a:rPr lang="en-US" sz="700" dirty="0"/>
              <a:t>, C., &amp; </a:t>
            </a:r>
            <a:r>
              <a:rPr lang="en-US" sz="700" dirty="0" err="1"/>
              <a:t>Lecocq</a:t>
            </a:r>
            <a:r>
              <a:rPr lang="en-US" sz="700" dirty="0"/>
              <a:t>, W. (2007). The Europeanization of environmental policy. Routledge.</a:t>
            </a:r>
          </a:p>
          <a:p>
            <a:pPr marL="270510" indent="-270510" algn="just">
              <a:lnSpc>
                <a:spcPct val="107000"/>
              </a:lnSpc>
              <a:spcAft>
                <a:spcPts val="800"/>
              </a:spcAft>
            </a:pPr>
            <a:r>
              <a:rPr lang="en-US" sz="700" dirty="0" err="1"/>
              <a:t>Kratochwil</a:t>
            </a:r>
            <a:r>
              <a:rPr lang="en-US" sz="700" dirty="0"/>
              <a:t>, F. (1986). Images of anarchy: International relations in the twenty-first century. Princeton University Press.</a:t>
            </a:r>
          </a:p>
          <a:p>
            <a:pPr marL="270510" indent="-270510" algn="just">
              <a:lnSpc>
                <a:spcPct val="107000"/>
              </a:lnSpc>
              <a:spcAft>
                <a:spcPts val="800"/>
              </a:spcAft>
            </a:pPr>
            <a:r>
              <a:rPr lang="en-US" sz="700" dirty="0"/>
              <a:t>Lindberg, L. N. (1963). The integration of European political communities. Greenwood Publishing Group.</a:t>
            </a:r>
          </a:p>
          <a:p>
            <a:pPr marL="270510" indent="-270510" algn="just">
              <a:lnSpc>
                <a:spcPct val="107000"/>
              </a:lnSpc>
              <a:spcAft>
                <a:spcPts val="800"/>
              </a:spcAft>
            </a:pPr>
            <a:r>
              <a:rPr lang="en-US" sz="700" dirty="0"/>
              <a:t>March, J. G., &amp; Olsen, J. P. (1989). Rediscovering institutions: The organizational basis of political action. Cambridge University Press.</a:t>
            </a:r>
          </a:p>
          <a:p>
            <a:pPr marL="270510" indent="-270510" algn="just">
              <a:lnSpc>
                <a:spcPct val="107000"/>
              </a:lnSpc>
              <a:spcAft>
                <a:spcPts val="800"/>
              </a:spcAft>
            </a:pPr>
            <a:r>
              <a:rPr lang="en-US" sz="700" dirty="0"/>
              <a:t>Marks, G., &amp; </a:t>
            </a:r>
            <a:r>
              <a:rPr lang="en-US" sz="700" dirty="0" err="1"/>
              <a:t>Hooghe</a:t>
            </a:r>
            <a:r>
              <a:rPr lang="en-US" sz="700" dirty="0"/>
              <a:t>, L. (2013). Contradictions and complementarities of multi-level governance. The Oxford Handbook of Governance, 441-460.</a:t>
            </a:r>
          </a:p>
          <a:p>
            <a:pPr marL="270510" indent="-270510" algn="just">
              <a:lnSpc>
                <a:spcPct val="107000"/>
              </a:lnSpc>
              <a:spcAft>
                <a:spcPts val="800"/>
              </a:spcAft>
            </a:pPr>
            <a:r>
              <a:rPr lang="en-US" sz="700" dirty="0" err="1"/>
              <a:t>Moravcsik</a:t>
            </a:r>
            <a:r>
              <a:rPr lang="en-US" sz="700" dirty="0"/>
              <a:t>, A. (1993). Preferences and power in international politics. International Organization, 47(4), 607-643.</a:t>
            </a:r>
          </a:p>
          <a:p>
            <a:pPr marL="270510" indent="-270510" algn="just">
              <a:lnSpc>
                <a:spcPct val="107000"/>
              </a:lnSpc>
              <a:spcAft>
                <a:spcPts val="800"/>
              </a:spcAft>
            </a:pPr>
            <a:r>
              <a:rPr lang="en-US" sz="700" dirty="0" err="1"/>
              <a:t>Radaelli</a:t>
            </a:r>
            <a:r>
              <a:rPr lang="en-US" sz="700" dirty="0"/>
              <a:t>, C. (2008). The European Union and environmental policy: Actors, institutions, and processes. Routledge.</a:t>
            </a:r>
          </a:p>
          <a:p>
            <a:pPr marL="270510" indent="-270510" algn="just">
              <a:lnSpc>
                <a:spcPct val="107000"/>
              </a:lnSpc>
              <a:spcAft>
                <a:spcPts val="800"/>
              </a:spcAft>
            </a:pPr>
            <a:r>
              <a:rPr lang="en-US" sz="700" dirty="0"/>
              <a:t>Roderick, P., &amp; </a:t>
            </a:r>
            <a:r>
              <a:rPr lang="en-US" sz="700" dirty="0" err="1"/>
              <a:t>Wurzel</a:t>
            </a:r>
            <a:r>
              <a:rPr lang="en-US" sz="700" dirty="0"/>
              <a:t>, R. (2005). European environmental policy and governance. Routledge.</a:t>
            </a:r>
          </a:p>
          <a:p>
            <a:pPr marL="270510" indent="-270510" algn="just">
              <a:lnSpc>
                <a:spcPct val="107000"/>
              </a:lnSpc>
              <a:spcAft>
                <a:spcPts val="800"/>
              </a:spcAft>
            </a:pPr>
            <a:r>
              <a:rPr lang="en-US" sz="700" dirty="0" err="1"/>
              <a:t>Selin</a:t>
            </a:r>
            <a:r>
              <a:rPr lang="en-US" sz="700" dirty="0"/>
              <a:t>, H. &amp; </a:t>
            </a:r>
            <a:r>
              <a:rPr lang="en-US" sz="700" dirty="0" err="1"/>
              <a:t>Vandeveer</a:t>
            </a:r>
            <a:r>
              <a:rPr lang="en-US" sz="700" dirty="0"/>
              <a:t>, Stacy. (2015). European Union and environmental governance. European Union and Environmental Governance. 1-166. 10.4324/9781315723624.</a:t>
            </a:r>
          </a:p>
          <a:p>
            <a:pPr marL="270510" indent="-270510" algn="just">
              <a:lnSpc>
                <a:spcPct val="107000"/>
              </a:lnSpc>
              <a:spcAft>
                <a:spcPts val="800"/>
              </a:spcAft>
            </a:pPr>
            <a:r>
              <a:rPr lang="en-US" sz="700" dirty="0" err="1"/>
              <a:t>Scharpf</a:t>
            </a:r>
            <a:r>
              <a:rPr lang="en-US" sz="700" dirty="0"/>
              <a:t>, F. W. (1988). The joint-decision trap: Lessons from experiences with budgetary policy in the European Communities. Governance, 1(1), 239-273.</a:t>
            </a:r>
          </a:p>
          <a:p>
            <a:pPr marL="270510" indent="-270510" algn="just">
              <a:lnSpc>
                <a:spcPct val="107000"/>
              </a:lnSpc>
              <a:spcAft>
                <a:spcPts val="800"/>
              </a:spcAft>
            </a:pPr>
            <a:r>
              <a:rPr lang="en-US" sz="700" dirty="0"/>
              <a:t>Scott, W. R. (2008). Institutions and organizations (3rd ed.). SAGE Publications Ltd.</a:t>
            </a:r>
          </a:p>
          <a:p>
            <a:pPr marL="270510" indent="-270510" algn="just">
              <a:lnSpc>
                <a:spcPct val="107000"/>
              </a:lnSpc>
              <a:spcAft>
                <a:spcPts val="800"/>
              </a:spcAft>
            </a:pPr>
            <a:r>
              <a:rPr lang="en-US" sz="700" dirty="0"/>
              <a:t>UN Environment </a:t>
            </a:r>
            <a:r>
              <a:rPr lang="en-US" sz="700" dirty="0" err="1"/>
              <a:t>Programme</a:t>
            </a:r>
            <a:r>
              <a:rPr lang="en-US" sz="700" dirty="0"/>
              <a:t>. (1972). The Stockholm Declaration. [unep.org]. Retrieved from https://unep.org/resources/filter/alltags=501</a:t>
            </a:r>
          </a:p>
          <a:p>
            <a:pPr marL="270510" indent="-270510" algn="just">
              <a:lnSpc>
                <a:spcPct val="107000"/>
              </a:lnSpc>
              <a:spcAft>
                <a:spcPts val="800"/>
              </a:spcAft>
            </a:pPr>
            <a:r>
              <a:rPr lang="en-US" sz="700" dirty="0"/>
              <a:t>Court of Justice of the European Union. (1976). Case 43/75, </a:t>
            </a:r>
            <a:r>
              <a:rPr lang="en-US" sz="700" dirty="0" err="1"/>
              <a:t>Defrenne</a:t>
            </a:r>
            <a:r>
              <a:rPr lang="en-US" sz="700" dirty="0"/>
              <a:t> v. Sabena [1976] ECR 431.</a:t>
            </a:r>
          </a:p>
          <a:p>
            <a:pPr marL="270510" indent="-270510" algn="just">
              <a:lnSpc>
                <a:spcPct val="107000"/>
              </a:lnSpc>
              <a:spcAft>
                <a:spcPts val="800"/>
              </a:spcAft>
            </a:pPr>
            <a:endParaRPr lang="en-US" sz="700" dirty="0"/>
          </a:p>
          <a:p>
            <a:pPr marL="270510" indent="-270510" algn="just">
              <a:lnSpc>
                <a:spcPct val="107000"/>
              </a:lnSpc>
              <a:spcAft>
                <a:spcPts val="800"/>
              </a:spcAft>
            </a:pPr>
            <a:r>
              <a:rPr lang="en-US" sz="700" dirty="0"/>
              <a:t>.</a:t>
            </a:r>
          </a:p>
          <a:p>
            <a:pPr marL="270510" indent="-270510" algn="just">
              <a:lnSpc>
                <a:spcPct val="107000"/>
              </a:lnSpc>
              <a:spcAft>
                <a:spcPts val="800"/>
              </a:spcAft>
            </a:pPr>
            <a:endParaRPr lang="en-US" sz="700" dirty="0"/>
          </a:p>
          <a:p>
            <a:pPr marL="270510" indent="-270510" algn="just">
              <a:lnSpc>
                <a:spcPct val="107000"/>
              </a:lnSpc>
              <a:spcAft>
                <a:spcPts val="800"/>
              </a:spcAft>
            </a:pPr>
            <a:endParaRPr lang="tr-TR" sz="700" dirty="0"/>
          </a:p>
          <a:p>
            <a:pPr marL="270510" indent="-270510" algn="just">
              <a:lnSpc>
                <a:spcPct val="107000"/>
              </a:lnSpc>
              <a:spcAft>
                <a:spcPts val="800"/>
              </a:spcAft>
            </a:pPr>
            <a:endParaRPr lang="tr-TR" sz="700" dirty="0"/>
          </a:p>
          <a:p>
            <a:pPr marL="270510" indent="-270510" algn="just">
              <a:lnSpc>
                <a:spcPct val="107000"/>
              </a:lnSpc>
              <a:spcAft>
                <a:spcPts val="800"/>
              </a:spcAft>
            </a:pPr>
            <a:endParaRPr lang="en-GB" sz="7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46408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cxnSp>
        <p:nvCxnSpPr>
          <p:cNvPr id="502" name="Google Shape;502;p22"/>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6" name="Google Shape;517;p23"/>
          <p:cNvSpPr/>
          <p:nvPr/>
        </p:nvSpPr>
        <p:spPr>
          <a:xfrm>
            <a:off x="1097318" y="1273187"/>
            <a:ext cx="165865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5234E"/>
              </a:buClr>
              <a:buSzPts val="3600"/>
              <a:buFont typeface="Noto Sans Symbols"/>
              <a:buNone/>
            </a:pPr>
            <a:r>
              <a:rPr lang="en-US" sz="3600" b="1" i="0" u="none" strike="noStrike" cap="none" dirty="0">
                <a:solidFill>
                  <a:srgbClr val="05234E"/>
                </a:solidFill>
                <a:latin typeface="Calibri"/>
                <a:ea typeface="Calibri"/>
                <a:cs typeface="Calibri"/>
                <a:sym typeface="Calibri"/>
              </a:rPr>
              <a:t>Contact</a:t>
            </a:r>
            <a:endParaRPr sz="3600" b="1" i="0" u="none" strike="noStrike" cap="none" dirty="0">
              <a:solidFill>
                <a:srgbClr val="05234E"/>
              </a:solidFill>
              <a:latin typeface="Calibri"/>
              <a:ea typeface="Calibri"/>
              <a:cs typeface="Calibri"/>
              <a:sym typeface="Calibri"/>
            </a:endParaRPr>
          </a:p>
        </p:txBody>
      </p:sp>
      <p:sp>
        <p:nvSpPr>
          <p:cNvPr id="8" name="Dikdörtgen 7"/>
          <p:cNvSpPr/>
          <p:nvPr/>
        </p:nvSpPr>
        <p:spPr>
          <a:xfrm>
            <a:off x="896422" y="2189262"/>
            <a:ext cx="3313728" cy="2246769"/>
          </a:xfrm>
          <a:prstGeom prst="rect">
            <a:avLst/>
          </a:prstGeom>
        </p:spPr>
        <p:txBody>
          <a:bodyPr wrap="none">
            <a:spAutoFit/>
          </a:bodyPr>
          <a:lstStyle/>
          <a:p>
            <a:pPr lvl="0">
              <a:buSzPts val="1600"/>
            </a:pPr>
            <a:r>
              <a:rPr lang="tr-TR" b="1" dirty="0">
                <a:solidFill>
                  <a:schemeClr val="dk1"/>
                </a:solidFill>
                <a:latin typeface="Calibri"/>
                <a:ea typeface="Calibri"/>
                <a:cs typeface="Calibri"/>
                <a:sym typeface="Calibri"/>
              </a:rPr>
              <a:t>ÇEROKİ NGO</a:t>
            </a:r>
          </a:p>
          <a:p>
            <a:pPr lvl="0">
              <a:buSzPts val="1600"/>
            </a:pPr>
            <a:endParaRPr lang="tr-TR" b="1" dirty="0">
              <a:solidFill>
                <a:schemeClr val="dk1"/>
              </a:solidFill>
              <a:latin typeface="Calibri"/>
              <a:ea typeface="Calibri"/>
              <a:cs typeface="Calibri"/>
              <a:sym typeface="Calibri"/>
            </a:endParaRPr>
          </a:p>
          <a:p>
            <a:r>
              <a:rPr lang="tr-TR" dirty="0"/>
              <a:t>Tol Köyü Kilise deresi Mezitli / MERSİN</a:t>
            </a:r>
          </a:p>
          <a:p>
            <a:endParaRPr lang="tr-TR" b="1" dirty="0"/>
          </a:p>
          <a:p>
            <a:endParaRPr lang="tr-TR" b="1" dirty="0"/>
          </a:p>
          <a:p>
            <a:r>
              <a:rPr lang="tr-TR" b="1" dirty="0"/>
              <a:t>+90 538 731 91 14</a:t>
            </a:r>
          </a:p>
          <a:p>
            <a:endParaRPr lang="tr-TR" b="1" dirty="0"/>
          </a:p>
          <a:p>
            <a:r>
              <a:rPr lang="tr-TR" dirty="0"/>
              <a:t>cerokider@gmail.com</a:t>
            </a:r>
          </a:p>
          <a:p>
            <a:endParaRPr lang="tr-TR" b="1" dirty="0"/>
          </a:p>
          <a:p>
            <a:pPr lvl="0">
              <a:buSzPts val="1600"/>
            </a:pPr>
            <a:endParaRPr lang="de-DE" b="1" dirty="0">
              <a:solidFill>
                <a:schemeClr val="dk1"/>
              </a:solidFill>
              <a:latin typeface="Calibri"/>
              <a:ea typeface="Calibri"/>
              <a:cs typeface="Calibri"/>
              <a:sym typeface="Calibri"/>
            </a:endParaRPr>
          </a:p>
        </p:txBody>
      </p:sp>
      <p:pic>
        <p:nvPicPr>
          <p:cNvPr id="9" name="Resim 8"/>
          <p:cNvPicPr/>
          <p:nvPr/>
        </p:nvPicPr>
        <p:blipFill>
          <a:blip r:embed="rId3">
            <a:extLst>
              <a:ext uri="{28A0092B-C50C-407E-A947-70E740481C1C}">
                <a14:useLocalDpi xmlns:a14="http://schemas.microsoft.com/office/drawing/2010/main" val="0"/>
              </a:ext>
            </a:extLst>
          </a:blip>
          <a:stretch>
            <a:fillRect/>
          </a:stretch>
        </p:blipFill>
        <p:spPr>
          <a:xfrm>
            <a:off x="433387" y="4779328"/>
            <a:ext cx="1547813" cy="868997"/>
          </a:xfrm>
          <a:prstGeom prst="rect">
            <a:avLst/>
          </a:prstGeom>
        </p:spPr>
      </p:pic>
    </p:spTree>
    <p:extLst>
      <p:ext uri="{BB962C8B-B14F-4D97-AF65-F5344CB8AC3E}">
        <p14:creationId xmlns:p14="http://schemas.microsoft.com/office/powerpoint/2010/main" val="1595310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121773" y="262181"/>
            <a:ext cx="4937760" cy="736282"/>
          </a:xfrm>
        </p:spPr>
        <p:txBody>
          <a:bodyPr/>
          <a:lstStyle/>
          <a:p>
            <a:r>
              <a:rPr lang="ro-RO" b="1" dirty="0"/>
              <a:t>Dreptul mediului</a:t>
            </a:r>
            <a:endParaRPr lang="tr-TR" b="1" dirty="0"/>
          </a:p>
        </p:txBody>
      </p:sp>
      <p:sp>
        <p:nvSpPr>
          <p:cNvPr id="4" name="Metin Yer Tutucusu 3"/>
          <p:cNvSpPr>
            <a:spLocks noGrp="1"/>
          </p:cNvSpPr>
          <p:nvPr>
            <p:ph type="body" idx="2"/>
          </p:nvPr>
        </p:nvSpPr>
        <p:spPr>
          <a:xfrm>
            <a:off x="1064623" y="1161749"/>
            <a:ext cx="4937760" cy="3378200"/>
          </a:xfrm>
        </p:spPr>
        <p:txBody>
          <a:bodyPr/>
          <a:lstStyle/>
          <a:p>
            <a:pPr>
              <a:buFont typeface="Wingdings" pitchFamily="2" charset="2"/>
              <a:buChar char="Ø"/>
            </a:pPr>
            <a:r>
              <a:rPr lang="en-US" dirty="0" err="1"/>
              <a:t>Dreptul</a:t>
            </a:r>
            <a:r>
              <a:rPr lang="en-US" dirty="0"/>
              <a:t> </a:t>
            </a:r>
            <a:r>
              <a:rPr lang="en-US" dirty="0" err="1"/>
              <a:t>mediului</a:t>
            </a:r>
            <a:r>
              <a:rPr lang="en-US" dirty="0"/>
              <a:t> </a:t>
            </a:r>
            <a:r>
              <a:rPr lang="en-US" dirty="0" err="1"/>
              <a:t>este</a:t>
            </a:r>
            <a:r>
              <a:rPr lang="en-US" dirty="0"/>
              <a:t> o </a:t>
            </a:r>
            <a:r>
              <a:rPr lang="en-US" dirty="0" err="1"/>
              <a:t>rețea</a:t>
            </a:r>
            <a:r>
              <a:rPr lang="en-US" dirty="0"/>
              <a:t> </a:t>
            </a:r>
            <a:r>
              <a:rPr lang="en-US" dirty="0" err="1"/>
              <a:t>complexă</a:t>
            </a:r>
            <a:r>
              <a:rPr lang="en-US" dirty="0"/>
              <a:t> de </a:t>
            </a:r>
            <a:r>
              <a:rPr lang="en-US" dirty="0" err="1"/>
              <a:t>reglementări</a:t>
            </a:r>
            <a:r>
              <a:rPr lang="en-US" dirty="0"/>
              <a:t>, </a:t>
            </a:r>
            <a:r>
              <a:rPr lang="en-US" dirty="0" err="1"/>
              <a:t>politici</a:t>
            </a:r>
            <a:r>
              <a:rPr lang="en-US" dirty="0"/>
              <a:t> </a:t>
            </a:r>
            <a:r>
              <a:rPr lang="en-US" dirty="0" err="1"/>
              <a:t>și</a:t>
            </a:r>
            <a:r>
              <a:rPr lang="en-US" dirty="0"/>
              <a:t> </a:t>
            </a:r>
            <a:r>
              <a:rPr lang="en-US" dirty="0" err="1"/>
              <a:t>legi</a:t>
            </a:r>
            <a:r>
              <a:rPr lang="en-US" dirty="0"/>
              <a:t>. </a:t>
            </a:r>
            <a:endParaRPr lang="ro-RO" dirty="0"/>
          </a:p>
          <a:p>
            <a:pPr>
              <a:buFont typeface="Wingdings" pitchFamily="2" charset="2"/>
              <a:buChar char="Ø"/>
            </a:pPr>
            <a:r>
              <a:rPr lang="en-US" dirty="0" err="1"/>
              <a:t>Conceput</a:t>
            </a:r>
            <a:r>
              <a:rPr lang="en-US" dirty="0"/>
              <a:t> </a:t>
            </a:r>
            <a:r>
              <a:rPr lang="en-US" dirty="0" err="1"/>
              <a:t>pentru</a:t>
            </a:r>
            <a:r>
              <a:rPr lang="en-US" dirty="0"/>
              <a:t> a </a:t>
            </a:r>
            <a:r>
              <a:rPr lang="en-US" dirty="0" err="1"/>
              <a:t>aborda</a:t>
            </a:r>
            <a:r>
              <a:rPr lang="en-US" dirty="0"/>
              <a:t> </a:t>
            </a:r>
            <a:r>
              <a:rPr lang="en-US" dirty="0" err="1"/>
              <a:t>probleme</a:t>
            </a:r>
            <a:r>
              <a:rPr lang="en-US" dirty="0"/>
              <a:t> de </a:t>
            </a:r>
            <a:r>
              <a:rPr lang="en-US" dirty="0" err="1"/>
              <a:t>mediu</a:t>
            </a:r>
            <a:r>
              <a:rPr lang="en-US" dirty="0"/>
              <a:t> precum </a:t>
            </a:r>
            <a:r>
              <a:rPr lang="en-US" dirty="0" err="1"/>
              <a:t>poluarea</a:t>
            </a:r>
            <a:r>
              <a:rPr lang="en-US" dirty="0"/>
              <a:t> </a:t>
            </a:r>
            <a:r>
              <a:rPr lang="en-US" dirty="0" err="1"/>
              <a:t>aerului</a:t>
            </a:r>
            <a:r>
              <a:rPr lang="en-US" dirty="0"/>
              <a:t> </a:t>
            </a:r>
            <a:r>
              <a:rPr lang="en-US" dirty="0" err="1"/>
              <a:t>și</a:t>
            </a:r>
            <a:r>
              <a:rPr lang="en-US" dirty="0"/>
              <a:t> a </a:t>
            </a:r>
            <a:r>
              <a:rPr lang="en-US" dirty="0" err="1"/>
              <a:t>apei</a:t>
            </a:r>
            <a:r>
              <a:rPr lang="en-US" dirty="0"/>
              <a:t>. </a:t>
            </a:r>
            <a:endParaRPr lang="ro-RO" dirty="0"/>
          </a:p>
          <a:p>
            <a:pPr>
              <a:buFont typeface="Wingdings" pitchFamily="2" charset="2"/>
              <a:buChar char="Ø"/>
            </a:pPr>
            <a:r>
              <a:rPr lang="en-US" dirty="0" err="1"/>
              <a:t>Protejează</a:t>
            </a:r>
            <a:r>
              <a:rPr lang="en-US" dirty="0"/>
              <a:t> </a:t>
            </a:r>
            <a:r>
              <a:rPr lang="en-US" dirty="0" err="1"/>
              <a:t>sănătatea</a:t>
            </a:r>
            <a:r>
              <a:rPr lang="en-US" dirty="0"/>
              <a:t> </a:t>
            </a:r>
            <a:r>
              <a:rPr lang="en-US" dirty="0" err="1"/>
              <a:t>umană</a:t>
            </a:r>
            <a:r>
              <a:rPr lang="en-US" dirty="0"/>
              <a:t> </a:t>
            </a:r>
            <a:r>
              <a:rPr lang="en-US" dirty="0" err="1"/>
              <a:t>și</a:t>
            </a:r>
            <a:r>
              <a:rPr lang="en-US" dirty="0"/>
              <a:t> </a:t>
            </a:r>
            <a:r>
              <a:rPr lang="en-US" dirty="0" err="1"/>
              <a:t>mediul</a:t>
            </a:r>
            <a:r>
              <a:rPr lang="en-US" dirty="0"/>
              <a:t> </a:t>
            </a:r>
            <a:r>
              <a:rPr lang="en-US" dirty="0" err="1"/>
              <a:t>înconjurător</a:t>
            </a:r>
            <a:r>
              <a:rPr lang="en-US" dirty="0"/>
              <a:t> </a:t>
            </a:r>
            <a:r>
              <a:rPr lang="en-US" dirty="0" err="1"/>
              <a:t>pentru</a:t>
            </a:r>
            <a:r>
              <a:rPr lang="en-US" dirty="0"/>
              <a:t> </a:t>
            </a:r>
            <a:r>
              <a:rPr lang="en-US" dirty="0" err="1"/>
              <a:t>generațiile</a:t>
            </a:r>
            <a:r>
              <a:rPr lang="en-US" dirty="0"/>
              <a:t> </a:t>
            </a:r>
            <a:r>
              <a:rPr lang="en-US" dirty="0" err="1"/>
              <a:t>prezente</a:t>
            </a:r>
            <a:r>
              <a:rPr lang="en-US" dirty="0"/>
              <a:t> </a:t>
            </a:r>
            <a:r>
              <a:rPr lang="en-US" dirty="0" err="1"/>
              <a:t>și</a:t>
            </a:r>
            <a:r>
              <a:rPr lang="en-US" dirty="0"/>
              <a:t> </a:t>
            </a:r>
            <a:r>
              <a:rPr lang="en-US" dirty="0" err="1"/>
              <a:t>viitoare</a:t>
            </a:r>
            <a:r>
              <a:rPr lang="en-US" dirty="0"/>
              <a:t>.</a:t>
            </a:r>
            <a:endParaRPr lang="tr-TR" dirty="0"/>
          </a:p>
        </p:txBody>
      </p:sp>
      <p:sp>
        <p:nvSpPr>
          <p:cNvPr id="5" name="Metin Yer Tutucusu 4"/>
          <p:cNvSpPr>
            <a:spLocks noGrp="1"/>
          </p:cNvSpPr>
          <p:nvPr>
            <p:ph type="body" idx="3"/>
          </p:nvPr>
        </p:nvSpPr>
        <p:spPr>
          <a:xfrm>
            <a:off x="6217920" y="376481"/>
            <a:ext cx="4937760" cy="736282"/>
          </a:xfrm>
        </p:spPr>
        <p:txBody>
          <a:bodyPr/>
          <a:lstStyle/>
          <a:p>
            <a:r>
              <a:rPr lang="ro-RO" b="1" dirty="0"/>
              <a:t>Ce este Dreptul mediului</a:t>
            </a:r>
            <a:r>
              <a:rPr lang="tr-TR" b="1" dirty="0"/>
              <a:t>?</a:t>
            </a:r>
          </a:p>
        </p:txBody>
      </p:sp>
      <p:sp>
        <p:nvSpPr>
          <p:cNvPr id="6" name="Metin Yer Tutucusu 5"/>
          <p:cNvSpPr>
            <a:spLocks noGrp="1"/>
          </p:cNvSpPr>
          <p:nvPr>
            <p:ph type="body" idx="4"/>
          </p:nvPr>
        </p:nvSpPr>
        <p:spPr>
          <a:xfrm>
            <a:off x="6242413" y="998463"/>
            <a:ext cx="4937760" cy="3804584"/>
          </a:xfrm>
        </p:spPr>
        <p:txBody>
          <a:bodyPr>
            <a:normAutofit fontScale="92500" lnSpcReduction="20000"/>
          </a:bodyPr>
          <a:lstStyle/>
          <a:p>
            <a:pPr>
              <a:buFont typeface="Wingdings" pitchFamily="2" charset="2"/>
              <a:buChar char="Ø"/>
            </a:pPr>
            <a:r>
              <a:rPr lang="en-US" dirty="0" err="1"/>
              <a:t>Dreptul</a:t>
            </a:r>
            <a:r>
              <a:rPr lang="en-US" dirty="0"/>
              <a:t> </a:t>
            </a:r>
            <a:r>
              <a:rPr lang="en-US" dirty="0" err="1"/>
              <a:t>mediului</a:t>
            </a:r>
            <a:r>
              <a:rPr lang="en-US" dirty="0"/>
              <a:t> </a:t>
            </a:r>
            <a:r>
              <a:rPr lang="en-US" dirty="0" err="1"/>
              <a:t>cuprinde</a:t>
            </a:r>
            <a:r>
              <a:rPr lang="en-US" dirty="0"/>
              <a:t> diverse </a:t>
            </a:r>
            <a:r>
              <a:rPr lang="en-US" dirty="0" err="1"/>
              <a:t>aspecte</a:t>
            </a:r>
            <a:r>
              <a:rPr lang="en-US" dirty="0"/>
              <a:t> </a:t>
            </a:r>
            <a:r>
              <a:rPr lang="en-US" dirty="0" err="1"/>
              <a:t>juridice</a:t>
            </a:r>
            <a:r>
              <a:rPr lang="en-US" dirty="0"/>
              <a:t> </a:t>
            </a:r>
            <a:r>
              <a:rPr lang="en-US" dirty="0" err="1"/>
              <a:t>axate</a:t>
            </a:r>
            <a:r>
              <a:rPr lang="en-US" dirty="0"/>
              <a:t> pe </a:t>
            </a:r>
            <a:r>
              <a:rPr lang="en-US" dirty="0" err="1"/>
              <a:t>protecția</a:t>
            </a:r>
            <a:r>
              <a:rPr lang="en-US" dirty="0"/>
              <a:t>: </a:t>
            </a:r>
            <a:endParaRPr lang="ro-RO" dirty="0"/>
          </a:p>
          <a:p>
            <a:pPr marL="114300" indent="0">
              <a:buNone/>
            </a:pPr>
            <a:r>
              <a:rPr lang="ro-RO" dirty="0"/>
              <a:t>	 </a:t>
            </a:r>
            <a:r>
              <a:rPr lang="en-US" dirty="0" err="1"/>
              <a:t>Mediul</a:t>
            </a:r>
            <a:r>
              <a:rPr lang="en-US" dirty="0"/>
              <a:t> natural</a:t>
            </a:r>
            <a:endParaRPr lang="ro-RO" dirty="0"/>
          </a:p>
          <a:p>
            <a:pPr marL="114300" indent="0">
              <a:buNone/>
            </a:pPr>
            <a:r>
              <a:rPr lang="ro-RO" dirty="0"/>
              <a:t>	 </a:t>
            </a:r>
            <a:r>
              <a:rPr lang="en-US" dirty="0" err="1"/>
              <a:t>Sănătatea</a:t>
            </a:r>
            <a:r>
              <a:rPr lang="en-US" dirty="0"/>
              <a:t> </a:t>
            </a:r>
            <a:r>
              <a:rPr lang="en-US" dirty="0" err="1"/>
              <a:t>umană</a:t>
            </a:r>
            <a:endParaRPr lang="ro-RO" dirty="0"/>
          </a:p>
          <a:p>
            <a:pPr marL="114300" indent="0">
              <a:buNone/>
            </a:pPr>
            <a:r>
              <a:rPr lang="ro-RO" dirty="0"/>
              <a:t>	 R</a:t>
            </a:r>
            <a:r>
              <a:rPr lang="en-US" dirty="0" err="1"/>
              <a:t>esursele</a:t>
            </a:r>
            <a:r>
              <a:rPr lang="en-US" dirty="0"/>
              <a:t> </a:t>
            </a:r>
            <a:r>
              <a:rPr lang="en-US" dirty="0" err="1"/>
              <a:t>naturale</a:t>
            </a:r>
            <a:endParaRPr lang="ro-RO" dirty="0"/>
          </a:p>
          <a:p>
            <a:pPr>
              <a:buFont typeface="Wingdings" pitchFamily="2" charset="2"/>
              <a:buChar char="Ø"/>
            </a:pPr>
            <a:r>
              <a:rPr lang="en-US" dirty="0" err="1"/>
              <a:t>Abordează</a:t>
            </a:r>
            <a:r>
              <a:rPr lang="en-US" dirty="0"/>
              <a:t> o </a:t>
            </a:r>
            <a:r>
              <a:rPr lang="en-US" dirty="0" err="1"/>
              <a:t>gamă</a:t>
            </a:r>
            <a:r>
              <a:rPr lang="en-US" dirty="0"/>
              <a:t> </a:t>
            </a:r>
            <a:r>
              <a:rPr lang="en-US" dirty="0" err="1"/>
              <a:t>largă</a:t>
            </a:r>
            <a:r>
              <a:rPr lang="en-US" dirty="0"/>
              <a:t> de </a:t>
            </a:r>
            <a:r>
              <a:rPr lang="en-US" dirty="0" err="1"/>
              <a:t>aspecte</a:t>
            </a:r>
            <a:r>
              <a:rPr lang="en-US" dirty="0"/>
              <a:t>: </a:t>
            </a:r>
            <a:r>
              <a:rPr lang="en-US" dirty="0" err="1"/>
              <a:t>calitatea</a:t>
            </a:r>
            <a:r>
              <a:rPr lang="en-US" dirty="0"/>
              <a:t> </a:t>
            </a:r>
            <a:r>
              <a:rPr lang="en-US" dirty="0" err="1"/>
              <a:t>aerului</a:t>
            </a:r>
            <a:r>
              <a:rPr lang="en-US" dirty="0"/>
              <a:t> </a:t>
            </a:r>
            <a:r>
              <a:rPr lang="en-US" dirty="0" err="1"/>
              <a:t>și</a:t>
            </a:r>
            <a:r>
              <a:rPr lang="en-US" dirty="0"/>
              <a:t> a </a:t>
            </a:r>
            <a:r>
              <a:rPr lang="en-US" dirty="0" err="1"/>
              <a:t>apei</a:t>
            </a:r>
            <a:endParaRPr lang="ro-RO" dirty="0"/>
          </a:p>
          <a:p>
            <a:pPr>
              <a:buFont typeface="Wingdings" pitchFamily="2" charset="2"/>
              <a:buChar char="Ø"/>
            </a:pPr>
            <a:r>
              <a:rPr lang="en-US" dirty="0" err="1"/>
              <a:t>Gestionarea</a:t>
            </a:r>
            <a:r>
              <a:rPr lang="en-US" dirty="0"/>
              <a:t> </a:t>
            </a:r>
            <a:r>
              <a:rPr lang="en-US" dirty="0" err="1"/>
              <a:t>deșeurilor</a:t>
            </a:r>
            <a:endParaRPr lang="ro-RO" dirty="0"/>
          </a:p>
          <a:p>
            <a:pPr>
              <a:buFont typeface="Wingdings" pitchFamily="2" charset="2"/>
              <a:buChar char="Ø"/>
            </a:pPr>
            <a:r>
              <a:rPr lang="en-US" dirty="0" err="1"/>
              <a:t>Controlul</a:t>
            </a:r>
            <a:r>
              <a:rPr lang="en-US" dirty="0"/>
              <a:t> </a:t>
            </a:r>
            <a:r>
              <a:rPr lang="en-US" dirty="0" err="1"/>
              <a:t>poluării</a:t>
            </a:r>
            <a:endParaRPr lang="ro-RO" dirty="0"/>
          </a:p>
          <a:p>
            <a:pPr>
              <a:buFont typeface="Wingdings" pitchFamily="2" charset="2"/>
              <a:buChar char="Ø"/>
            </a:pPr>
            <a:r>
              <a:rPr lang="en-US" dirty="0" err="1"/>
              <a:t>Materiale</a:t>
            </a:r>
            <a:r>
              <a:rPr lang="en-US" dirty="0"/>
              <a:t> </a:t>
            </a:r>
            <a:r>
              <a:rPr lang="en-US" dirty="0" err="1"/>
              <a:t>periculoase</a:t>
            </a:r>
            <a:endParaRPr lang="ro-RO" dirty="0"/>
          </a:p>
          <a:p>
            <a:pPr>
              <a:buFont typeface="Wingdings" pitchFamily="2" charset="2"/>
              <a:buChar char="Ø"/>
            </a:pPr>
            <a:r>
              <a:rPr lang="en-US" dirty="0" err="1"/>
              <a:t>Protecția</a:t>
            </a:r>
            <a:r>
              <a:rPr lang="en-US" dirty="0"/>
              <a:t> </a:t>
            </a:r>
            <a:r>
              <a:rPr lang="en-US" dirty="0" err="1"/>
              <a:t>speciilor</a:t>
            </a:r>
            <a:r>
              <a:rPr lang="en-US" dirty="0"/>
              <a:t> pe </a:t>
            </a:r>
            <a:r>
              <a:rPr lang="en-US" dirty="0" err="1"/>
              <a:t>cale</a:t>
            </a:r>
            <a:r>
              <a:rPr lang="en-US" dirty="0"/>
              <a:t> de </a:t>
            </a:r>
            <a:r>
              <a:rPr lang="en-US" dirty="0" err="1"/>
              <a:t>dispariție</a:t>
            </a:r>
            <a:endParaRPr lang="tr-TR" dirty="0"/>
          </a:p>
        </p:txBody>
      </p:sp>
      <p:sp>
        <p:nvSpPr>
          <p:cNvPr id="7" name="AutoShape 2" descr="https://lh3.googleusercontent.com/gg/ANIJZFHnFi_0Yxok9YaBBUBJIXgHdAOo5Kld4LQZLeUM2Xrv2Jq3mA3n6p4kZAkwoZNhNibUzYQTNY_VE5WXBA23jFX47HWr_Wmd7wZbKSMWkp1_VJdbQYSWANU3WMhucC2UynWm3uMbVbofmjcJpzcQxQx3R-I8jJPjALWllR316KRiZ_BVGbpyzgYY6qh4UXhQUqEos0QQ0IrRFkXR9YeGnSAECkTU55Mu2aybTb_c2hOYGZbsk8KBRtaET1jyRLjkXp_AdqiOf4pRgJxPjYd5-Kl1lTDcPMRi8by8YL9l8v1V2rxJp2ttPjG42m6uhdg6GnbVsb7l7jt43PBa77G9tn6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 name="Dikdörtgen 1"/>
          <p:cNvSpPr/>
          <p:nvPr/>
        </p:nvSpPr>
        <p:spPr>
          <a:xfrm>
            <a:off x="762000" y="4803047"/>
            <a:ext cx="10265664" cy="954107"/>
          </a:xfrm>
          <a:prstGeom prst="rect">
            <a:avLst/>
          </a:prstGeom>
        </p:spPr>
        <p:txBody>
          <a:bodyPr wrap="square">
            <a:spAutoFit/>
          </a:bodyPr>
          <a:lstStyle/>
          <a:p>
            <a:pPr algn="just"/>
            <a:r>
              <a:rPr lang="en-US" dirty="0"/>
              <a:t> </a:t>
            </a:r>
            <a:r>
              <a:rPr lang="en-US" dirty="0" err="1"/>
              <a:t>Dreptul</a:t>
            </a:r>
            <a:r>
              <a:rPr lang="en-US" dirty="0"/>
              <a:t> </a:t>
            </a:r>
            <a:r>
              <a:rPr lang="en-US" dirty="0" err="1"/>
              <a:t>mediului</a:t>
            </a:r>
            <a:r>
              <a:rPr lang="en-US" dirty="0"/>
              <a:t> </a:t>
            </a:r>
            <a:r>
              <a:rPr lang="en-US" dirty="0" err="1"/>
              <a:t>este</a:t>
            </a:r>
            <a:r>
              <a:rPr lang="en-US" dirty="0"/>
              <a:t> o </a:t>
            </a:r>
            <a:r>
              <a:rPr lang="en-US" dirty="0" err="1"/>
              <a:t>rețea</a:t>
            </a:r>
            <a:r>
              <a:rPr lang="en-US" dirty="0"/>
              <a:t> </a:t>
            </a:r>
            <a:r>
              <a:rPr lang="en-US" dirty="0" err="1"/>
              <a:t>complexă</a:t>
            </a:r>
            <a:r>
              <a:rPr lang="en-US" dirty="0"/>
              <a:t> de </a:t>
            </a:r>
            <a:r>
              <a:rPr lang="en-US" dirty="0" err="1"/>
              <a:t>regulamente</a:t>
            </a:r>
            <a:r>
              <a:rPr lang="en-US" dirty="0"/>
              <a:t>, </a:t>
            </a:r>
            <a:r>
              <a:rPr lang="en-US" dirty="0" err="1"/>
              <a:t>politici</a:t>
            </a:r>
            <a:r>
              <a:rPr lang="en-US" dirty="0"/>
              <a:t> </a:t>
            </a:r>
            <a:r>
              <a:rPr lang="en-US" dirty="0" err="1"/>
              <a:t>și</a:t>
            </a:r>
            <a:r>
              <a:rPr lang="en-US" dirty="0"/>
              <a:t> statute </a:t>
            </a:r>
            <a:r>
              <a:rPr lang="en-US" dirty="0" err="1"/>
              <a:t>menite</a:t>
            </a:r>
            <a:r>
              <a:rPr lang="en-US" dirty="0"/>
              <a:t> </a:t>
            </a:r>
            <a:r>
              <a:rPr lang="en-US" dirty="0" err="1"/>
              <a:t>să</a:t>
            </a:r>
            <a:r>
              <a:rPr lang="en-US" dirty="0"/>
              <a:t> </a:t>
            </a:r>
            <a:r>
              <a:rPr lang="en-US" dirty="0" err="1"/>
              <a:t>protejeze</a:t>
            </a:r>
            <a:r>
              <a:rPr lang="en-US" dirty="0"/>
              <a:t> </a:t>
            </a:r>
            <a:r>
              <a:rPr lang="en-US" dirty="0" err="1"/>
              <a:t>mediul</a:t>
            </a:r>
            <a:r>
              <a:rPr lang="en-US" dirty="0"/>
              <a:t> </a:t>
            </a:r>
            <a:r>
              <a:rPr lang="en-US" dirty="0" err="1"/>
              <a:t>și</a:t>
            </a:r>
            <a:r>
              <a:rPr lang="en-US" dirty="0"/>
              <a:t> </a:t>
            </a:r>
            <a:r>
              <a:rPr lang="en-US" dirty="0" err="1"/>
              <a:t>sănătatea</a:t>
            </a:r>
            <a:r>
              <a:rPr lang="en-US" dirty="0"/>
              <a:t> </a:t>
            </a:r>
            <a:r>
              <a:rPr lang="en-US" dirty="0" err="1"/>
              <a:t>umană</a:t>
            </a:r>
            <a:r>
              <a:rPr lang="en-US" dirty="0"/>
              <a:t>. </a:t>
            </a:r>
            <a:r>
              <a:rPr lang="en-US" dirty="0" err="1"/>
              <a:t>Acesta</a:t>
            </a:r>
            <a:r>
              <a:rPr lang="en-US" dirty="0"/>
              <a:t> </a:t>
            </a:r>
            <a:r>
              <a:rPr lang="en-US" dirty="0" err="1"/>
              <a:t>cuprinde</a:t>
            </a:r>
            <a:r>
              <a:rPr lang="en-US" dirty="0"/>
              <a:t> o </a:t>
            </a:r>
            <a:r>
              <a:rPr lang="en-US" dirty="0" err="1"/>
              <a:t>gamă</a:t>
            </a:r>
            <a:r>
              <a:rPr lang="en-US" dirty="0"/>
              <a:t> </a:t>
            </a:r>
            <a:r>
              <a:rPr lang="en-US" dirty="0" err="1"/>
              <a:t>largă</a:t>
            </a:r>
            <a:r>
              <a:rPr lang="en-US" dirty="0"/>
              <a:t> de </a:t>
            </a:r>
            <a:r>
              <a:rPr lang="en-US" dirty="0" err="1"/>
              <a:t>aspecte</a:t>
            </a:r>
            <a:r>
              <a:rPr lang="en-US" dirty="0"/>
              <a:t>, </a:t>
            </a:r>
            <a:r>
              <a:rPr lang="en-US" dirty="0" err="1"/>
              <a:t>inclusiv</a:t>
            </a:r>
            <a:r>
              <a:rPr lang="en-US" dirty="0"/>
              <a:t> </a:t>
            </a:r>
            <a:r>
              <a:rPr lang="en-US" dirty="0" err="1"/>
              <a:t>calitatea</a:t>
            </a:r>
            <a:r>
              <a:rPr lang="en-US" dirty="0"/>
              <a:t> </a:t>
            </a:r>
            <a:r>
              <a:rPr lang="en-US" dirty="0" err="1"/>
              <a:t>aerului</a:t>
            </a:r>
            <a:r>
              <a:rPr lang="en-US" dirty="0"/>
              <a:t> </a:t>
            </a:r>
            <a:r>
              <a:rPr lang="en-US" dirty="0" err="1"/>
              <a:t>și</a:t>
            </a:r>
            <a:r>
              <a:rPr lang="en-US" dirty="0"/>
              <a:t> a </a:t>
            </a:r>
            <a:r>
              <a:rPr lang="en-US" dirty="0" err="1"/>
              <a:t>apei</a:t>
            </a:r>
            <a:r>
              <a:rPr lang="en-US" dirty="0"/>
              <a:t>, </a:t>
            </a:r>
            <a:r>
              <a:rPr lang="en-US" dirty="0" err="1"/>
              <a:t>gestionarea</a:t>
            </a:r>
            <a:r>
              <a:rPr lang="en-US" dirty="0"/>
              <a:t> </a:t>
            </a:r>
            <a:r>
              <a:rPr lang="en-US" dirty="0" err="1"/>
              <a:t>deșeurilor</a:t>
            </a:r>
            <a:r>
              <a:rPr lang="en-US" dirty="0"/>
              <a:t> </a:t>
            </a:r>
            <a:r>
              <a:rPr lang="en-US" dirty="0" err="1"/>
              <a:t>și</a:t>
            </a:r>
            <a:r>
              <a:rPr lang="en-US" dirty="0"/>
              <a:t> </a:t>
            </a:r>
            <a:r>
              <a:rPr lang="en-US" dirty="0" err="1"/>
              <a:t>controlul</a:t>
            </a:r>
            <a:r>
              <a:rPr lang="en-US" dirty="0"/>
              <a:t> </a:t>
            </a:r>
            <a:r>
              <a:rPr lang="en-US" dirty="0" err="1"/>
              <a:t>poluării</a:t>
            </a:r>
            <a:r>
              <a:rPr lang="en-US" dirty="0"/>
              <a:t>. </a:t>
            </a:r>
            <a:r>
              <a:rPr lang="en-US" dirty="0" err="1"/>
              <a:t>Legile</a:t>
            </a:r>
            <a:r>
              <a:rPr lang="en-US" dirty="0"/>
              <a:t> de </a:t>
            </a:r>
            <a:r>
              <a:rPr lang="en-US" dirty="0" err="1"/>
              <a:t>mediu</a:t>
            </a:r>
            <a:r>
              <a:rPr lang="en-US" dirty="0"/>
              <a:t> sunt </a:t>
            </a:r>
            <a:r>
              <a:rPr lang="en-US" dirty="0" err="1"/>
              <a:t>puse</a:t>
            </a:r>
            <a:r>
              <a:rPr lang="en-US" dirty="0"/>
              <a:t> </a:t>
            </a:r>
            <a:r>
              <a:rPr lang="en-US" dirty="0" err="1"/>
              <a:t>în</a:t>
            </a:r>
            <a:r>
              <a:rPr lang="en-US" dirty="0"/>
              <a:t> </a:t>
            </a:r>
            <a:r>
              <a:rPr lang="en-US" dirty="0" err="1"/>
              <a:t>aplicare</a:t>
            </a:r>
            <a:r>
              <a:rPr lang="en-US" dirty="0"/>
              <a:t> de </a:t>
            </a:r>
            <a:r>
              <a:rPr lang="en-US" dirty="0" err="1"/>
              <a:t>agențiile</a:t>
            </a:r>
            <a:r>
              <a:rPr lang="en-US" dirty="0"/>
              <a:t> </a:t>
            </a:r>
            <a:r>
              <a:rPr lang="en-US" dirty="0" err="1"/>
              <a:t>guvernamentale</a:t>
            </a:r>
            <a:r>
              <a:rPr lang="en-US" dirty="0"/>
              <a:t> </a:t>
            </a:r>
            <a:r>
              <a:rPr lang="en-US" dirty="0" err="1"/>
              <a:t>pentru</a:t>
            </a:r>
            <a:r>
              <a:rPr lang="en-US" dirty="0"/>
              <a:t> a se </a:t>
            </a:r>
            <a:r>
              <a:rPr lang="en-US" dirty="0" err="1"/>
              <a:t>asigura</a:t>
            </a:r>
            <a:r>
              <a:rPr lang="en-US" dirty="0"/>
              <a:t> </a:t>
            </a:r>
            <a:r>
              <a:rPr lang="en-US" dirty="0" err="1"/>
              <a:t>că</a:t>
            </a:r>
            <a:r>
              <a:rPr lang="en-US" dirty="0"/>
              <a:t> </a:t>
            </a:r>
            <a:r>
              <a:rPr lang="en-US" dirty="0" err="1"/>
              <a:t>activitățile</a:t>
            </a:r>
            <a:r>
              <a:rPr lang="en-US" dirty="0"/>
              <a:t> nu </a:t>
            </a:r>
            <a:r>
              <a:rPr lang="en-US" dirty="0" err="1"/>
              <a:t>dăunează</a:t>
            </a:r>
            <a:r>
              <a:rPr lang="en-US" dirty="0"/>
              <a:t> </a:t>
            </a:r>
            <a:r>
              <a:rPr lang="en-US" dirty="0" err="1"/>
              <a:t>mediului</a:t>
            </a:r>
            <a:r>
              <a:rPr lang="en-US" dirty="0"/>
              <a:t> </a:t>
            </a:r>
            <a:r>
              <a:rPr lang="en-US" dirty="0" err="1"/>
              <a:t>sau</a:t>
            </a:r>
            <a:r>
              <a:rPr lang="en-US" dirty="0"/>
              <a:t> </a:t>
            </a:r>
            <a:r>
              <a:rPr lang="en-US" dirty="0" err="1"/>
              <a:t>sănătății</a:t>
            </a:r>
            <a:r>
              <a:rPr lang="en-US" dirty="0"/>
              <a:t> </a:t>
            </a:r>
            <a:r>
              <a:rPr lang="en-US" dirty="0" err="1"/>
              <a:t>umane</a:t>
            </a:r>
            <a:r>
              <a:rPr lang="en-US" dirty="0"/>
              <a:t>.</a:t>
            </a:r>
            <a:endParaRPr lang="tr-TR" dirty="0"/>
          </a:p>
        </p:txBody>
      </p:sp>
    </p:spTree>
    <p:extLst>
      <p:ext uri="{BB962C8B-B14F-4D97-AF65-F5344CB8AC3E}">
        <p14:creationId xmlns:p14="http://schemas.microsoft.com/office/powerpoint/2010/main" val="2780259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121773" y="262181"/>
            <a:ext cx="4937760" cy="736282"/>
          </a:xfrm>
        </p:spPr>
        <p:txBody>
          <a:bodyPr/>
          <a:lstStyle/>
          <a:p>
            <a:r>
              <a:rPr lang="en-US" b="1" dirty="0" err="1"/>
              <a:t>Scopul</a:t>
            </a:r>
            <a:r>
              <a:rPr lang="en-US" b="1" dirty="0"/>
              <a:t> </a:t>
            </a:r>
            <a:r>
              <a:rPr lang="ro-RO" b="1" dirty="0"/>
              <a:t>D</a:t>
            </a:r>
            <a:r>
              <a:rPr lang="en-US" b="1" dirty="0" err="1"/>
              <a:t>reptului</a:t>
            </a:r>
            <a:r>
              <a:rPr lang="en-US" b="1" dirty="0"/>
              <a:t> </a:t>
            </a:r>
            <a:r>
              <a:rPr lang="en-US" b="1" dirty="0" err="1"/>
              <a:t>mediului</a:t>
            </a:r>
            <a:endParaRPr lang="tr-TR" b="1" dirty="0"/>
          </a:p>
        </p:txBody>
      </p:sp>
      <p:sp>
        <p:nvSpPr>
          <p:cNvPr id="4" name="Metin Yer Tutucusu 3"/>
          <p:cNvSpPr>
            <a:spLocks noGrp="1"/>
          </p:cNvSpPr>
          <p:nvPr>
            <p:ph type="body" idx="2"/>
          </p:nvPr>
        </p:nvSpPr>
        <p:spPr>
          <a:xfrm>
            <a:off x="973183" y="942293"/>
            <a:ext cx="4937760" cy="3378200"/>
          </a:xfrm>
        </p:spPr>
        <p:txBody>
          <a:bodyPr/>
          <a:lstStyle/>
          <a:p>
            <a:pPr>
              <a:buFont typeface="Wingdings" pitchFamily="2" charset="2"/>
              <a:buChar char="Ø"/>
            </a:pPr>
            <a:r>
              <a:rPr lang="en-US" dirty="0" err="1"/>
              <a:t>Dreptul</a:t>
            </a:r>
            <a:r>
              <a:rPr lang="en-US" dirty="0"/>
              <a:t> </a:t>
            </a:r>
            <a:r>
              <a:rPr lang="en-US" dirty="0" err="1"/>
              <a:t>mediului</a:t>
            </a:r>
            <a:r>
              <a:rPr lang="en-US" dirty="0"/>
              <a:t> se </a:t>
            </a:r>
            <a:r>
              <a:rPr lang="en-US" dirty="0" err="1"/>
              <a:t>străduiește</a:t>
            </a:r>
            <a:r>
              <a:rPr lang="en-US" dirty="0"/>
              <a:t> </a:t>
            </a:r>
            <a:r>
              <a:rPr lang="en-US" dirty="0" err="1"/>
              <a:t>să</a:t>
            </a:r>
            <a:r>
              <a:rPr lang="en-US" dirty="0"/>
              <a:t>: </a:t>
            </a:r>
            <a:endParaRPr lang="ro-RO" dirty="0"/>
          </a:p>
          <a:p>
            <a:pPr>
              <a:buFont typeface="Arial" panose="020B0604020202020204" pitchFamily="34" charset="0"/>
              <a:buChar char="•"/>
            </a:pPr>
            <a:r>
              <a:rPr lang="en-US" dirty="0" err="1"/>
              <a:t>Să</a:t>
            </a:r>
            <a:r>
              <a:rPr lang="en-US" dirty="0"/>
              <a:t> </a:t>
            </a:r>
            <a:r>
              <a:rPr lang="en-US" dirty="0" err="1"/>
              <a:t>protejeze</a:t>
            </a:r>
            <a:r>
              <a:rPr lang="en-US" dirty="0"/>
              <a:t> </a:t>
            </a:r>
            <a:r>
              <a:rPr lang="en-US" dirty="0" err="1"/>
              <a:t>sănătatea</a:t>
            </a:r>
            <a:r>
              <a:rPr lang="en-US" dirty="0"/>
              <a:t> </a:t>
            </a:r>
            <a:r>
              <a:rPr lang="en-US" dirty="0" err="1"/>
              <a:t>umană</a:t>
            </a:r>
            <a:r>
              <a:rPr lang="en-US" dirty="0"/>
              <a:t> </a:t>
            </a:r>
            <a:r>
              <a:rPr lang="en-US" dirty="0" err="1"/>
              <a:t>împotriva</a:t>
            </a:r>
            <a:r>
              <a:rPr lang="en-US" dirty="0"/>
              <a:t> </a:t>
            </a:r>
            <a:r>
              <a:rPr lang="en-US" dirty="0" err="1"/>
              <a:t>pericolelor</a:t>
            </a:r>
            <a:r>
              <a:rPr lang="en-US" dirty="0"/>
              <a:t> de </a:t>
            </a:r>
            <a:r>
              <a:rPr lang="en-US" dirty="0" err="1"/>
              <a:t>mediu</a:t>
            </a:r>
            <a:r>
              <a:rPr lang="en-US" dirty="0"/>
              <a:t> </a:t>
            </a:r>
            <a:r>
              <a:rPr lang="en-US" dirty="0" err="1"/>
              <a:t>și</a:t>
            </a:r>
            <a:r>
              <a:rPr lang="en-US" dirty="0"/>
              <a:t> a </a:t>
            </a:r>
            <a:r>
              <a:rPr lang="en-US" dirty="0" err="1"/>
              <a:t>poluării</a:t>
            </a:r>
            <a:r>
              <a:rPr lang="en-US" dirty="0"/>
              <a:t>.</a:t>
            </a:r>
            <a:endParaRPr lang="ro-RO" dirty="0"/>
          </a:p>
          <a:p>
            <a:pPr>
              <a:buFont typeface="Arial" panose="020B0604020202020204" pitchFamily="34" charset="0"/>
              <a:buChar char="•"/>
            </a:pPr>
            <a:r>
              <a:rPr lang="en-US" dirty="0" err="1"/>
              <a:t>Să</a:t>
            </a:r>
            <a:r>
              <a:rPr lang="en-US" dirty="0"/>
              <a:t> </a:t>
            </a:r>
            <a:r>
              <a:rPr lang="en-US" dirty="0" err="1"/>
              <a:t>păstreze</a:t>
            </a:r>
            <a:r>
              <a:rPr lang="en-US" dirty="0"/>
              <a:t> </a:t>
            </a:r>
            <a:r>
              <a:rPr lang="en-US" dirty="0" err="1"/>
              <a:t>mediul</a:t>
            </a:r>
            <a:r>
              <a:rPr lang="en-US" dirty="0"/>
              <a:t> </a:t>
            </a:r>
            <a:r>
              <a:rPr lang="en-US" dirty="0" err="1"/>
              <a:t>pentru</a:t>
            </a:r>
            <a:r>
              <a:rPr lang="en-US" dirty="0"/>
              <a:t> </a:t>
            </a:r>
            <a:r>
              <a:rPr lang="en-US" dirty="0" err="1"/>
              <a:t>generațiile</a:t>
            </a:r>
            <a:r>
              <a:rPr lang="en-US" dirty="0"/>
              <a:t> </a:t>
            </a:r>
            <a:r>
              <a:rPr lang="en-US" dirty="0" err="1"/>
              <a:t>prezente</a:t>
            </a:r>
            <a:r>
              <a:rPr lang="en-US" dirty="0"/>
              <a:t> </a:t>
            </a:r>
            <a:r>
              <a:rPr lang="en-US" dirty="0" err="1"/>
              <a:t>și</a:t>
            </a:r>
            <a:r>
              <a:rPr lang="en-US" dirty="0"/>
              <a:t> </a:t>
            </a:r>
            <a:r>
              <a:rPr lang="en-US" dirty="0" err="1"/>
              <a:t>viitoare</a:t>
            </a:r>
            <a:r>
              <a:rPr lang="en-US" dirty="0"/>
              <a:t>.</a:t>
            </a:r>
            <a:endParaRPr lang="ro-RO" dirty="0"/>
          </a:p>
          <a:p>
            <a:pPr>
              <a:buFont typeface="Arial" panose="020B0604020202020204" pitchFamily="34" charset="0"/>
              <a:buChar char="•"/>
            </a:pPr>
            <a:r>
              <a:rPr lang="ro-RO" dirty="0"/>
              <a:t>S</a:t>
            </a:r>
            <a:r>
              <a:rPr lang="en-US" dirty="0"/>
              <a:t>ă </a:t>
            </a:r>
            <a:r>
              <a:rPr lang="en-US" dirty="0" err="1"/>
              <a:t>asigure</a:t>
            </a:r>
            <a:r>
              <a:rPr lang="en-US" dirty="0"/>
              <a:t> o </a:t>
            </a:r>
            <a:r>
              <a:rPr lang="en-US" dirty="0" err="1"/>
              <a:t>dezvoltare</a:t>
            </a:r>
            <a:r>
              <a:rPr lang="en-US" dirty="0"/>
              <a:t> </a:t>
            </a:r>
            <a:r>
              <a:rPr lang="en-US" dirty="0" err="1"/>
              <a:t>durabilă</a:t>
            </a:r>
            <a:r>
              <a:rPr lang="en-US" dirty="0"/>
              <a:t> care </a:t>
            </a:r>
            <a:r>
              <a:rPr lang="en-US" dirty="0" err="1"/>
              <a:t>să</a:t>
            </a:r>
            <a:r>
              <a:rPr lang="en-US" dirty="0"/>
              <a:t> </a:t>
            </a:r>
            <a:r>
              <a:rPr lang="en-US" dirty="0" err="1"/>
              <a:t>satisfacă</a:t>
            </a:r>
            <a:r>
              <a:rPr lang="en-US" dirty="0"/>
              <a:t> </a:t>
            </a:r>
            <a:r>
              <a:rPr lang="en-US" dirty="0" err="1"/>
              <a:t>nevoile</a:t>
            </a:r>
            <a:r>
              <a:rPr lang="en-US" dirty="0"/>
              <a:t> </a:t>
            </a:r>
            <a:r>
              <a:rPr lang="en-US" dirty="0" err="1"/>
              <a:t>prezentului</a:t>
            </a:r>
            <a:r>
              <a:rPr lang="en-US" dirty="0"/>
              <a:t> </a:t>
            </a:r>
            <a:r>
              <a:rPr lang="en-US" dirty="0" err="1"/>
              <a:t>fără</a:t>
            </a:r>
            <a:r>
              <a:rPr lang="en-US" dirty="0"/>
              <a:t> a </a:t>
            </a:r>
            <a:r>
              <a:rPr lang="en-US" dirty="0" err="1"/>
              <a:t>compromite</a:t>
            </a:r>
            <a:r>
              <a:rPr lang="en-US" dirty="0"/>
              <a:t> </a:t>
            </a:r>
            <a:r>
              <a:rPr lang="en-US" dirty="0" err="1"/>
              <a:t>capacitatea</a:t>
            </a:r>
            <a:r>
              <a:rPr lang="en-US" dirty="0"/>
              <a:t> </a:t>
            </a:r>
            <a:r>
              <a:rPr lang="en-US" dirty="0" err="1"/>
              <a:t>generațiilor</a:t>
            </a:r>
            <a:r>
              <a:rPr lang="en-US" dirty="0"/>
              <a:t> </a:t>
            </a:r>
            <a:r>
              <a:rPr lang="en-US" dirty="0" err="1"/>
              <a:t>viitoare</a:t>
            </a:r>
            <a:r>
              <a:rPr lang="en-US" dirty="0"/>
              <a:t> de a-</a:t>
            </a:r>
            <a:r>
              <a:rPr lang="en-US" dirty="0" err="1"/>
              <a:t>și</a:t>
            </a:r>
            <a:r>
              <a:rPr lang="en-US" dirty="0"/>
              <a:t> </a:t>
            </a:r>
            <a:r>
              <a:rPr lang="en-US" dirty="0" err="1"/>
              <a:t>satisface</a:t>
            </a:r>
            <a:r>
              <a:rPr lang="en-US" dirty="0"/>
              <a:t> </a:t>
            </a:r>
            <a:r>
              <a:rPr lang="en-US" dirty="0" err="1"/>
              <a:t>propriile</a:t>
            </a:r>
            <a:r>
              <a:rPr lang="en-US" dirty="0"/>
              <a:t> </a:t>
            </a:r>
            <a:r>
              <a:rPr lang="en-US" dirty="0" err="1"/>
              <a:t>nevoi</a:t>
            </a:r>
            <a:r>
              <a:rPr lang="en-US" dirty="0"/>
              <a:t>.</a:t>
            </a:r>
          </a:p>
        </p:txBody>
      </p:sp>
      <p:sp>
        <p:nvSpPr>
          <p:cNvPr id="5" name="Metin Yer Tutucusu 4"/>
          <p:cNvSpPr>
            <a:spLocks noGrp="1"/>
          </p:cNvSpPr>
          <p:nvPr>
            <p:ph type="body" idx="3"/>
          </p:nvPr>
        </p:nvSpPr>
        <p:spPr>
          <a:xfrm>
            <a:off x="6199632" y="230177"/>
            <a:ext cx="4937760" cy="736282"/>
          </a:xfrm>
        </p:spPr>
        <p:txBody>
          <a:bodyPr/>
          <a:lstStyle/>
          <a:p>
            <a:r>
              <a:rPr lang="tr-TR" b="1" dirty="0"/>
              <a:t>Dreptul internațional al mediului</a:t>
            </a:r>
          </a:p>
        </p:txBody>
      </p:sp>
      <p:sp>
        <p:nvSpPr>
          <p:cNvPr id="6" name="Metin Yer Tutucusu 5"/>
          <p:cNvSpPr>
            <a:spLocks noGrp="1"/>
          </p:cNvSpPr>
          <p:nvPr>
            <p:ph type="body" idx="4"/>
          </p:nvPr>
        </p:nvSpPr>
        <p:spPr>
          <a:xfrm>
            <a:off x="6059533" y="942293"/>
            <a:ext cx="4937760" cy="3378200"/>
          </a:xfrm>
        </p:spPr>
        <p:txBody>
          <a:bodyPr>
            <a:normAutofit lnSpcReduction="10000"/>
          </a:bodyPr>
          <a:lstStyle/>
          <a:p>
            <a:pPr>
              <a:buFont typeface="Wingdings" pitchFamily="2" charset="2"/>
              <a:buChar char="Ø"/>
            </a:pPr>
            <a:r>
              <a:rPr lang="en-US" dirty="0" err="1"/>
              <a:t>Dreptul</a:t>
            </a:r>
            <a:r>
              <a:rPr lang="en-US" dirty="0"/>
              <a:t> </a:t>
            </a:r>
            <a:r>
              <a:rPr lang="en-US" dirty="0" err="1"/>
              <a:t>internațional</a:t>
            </a:r>
            <a:r>
              <a:rPr lang="en-US" dirty="0"/>
              <a:t> al </a:t>
            </a:r>
            <a:r>
              <a:rPr lang="en-US" dirty="0" err="1"/>
              <a:t>mediului</a:t>
            </a:r>
            <a:r>
              <a:rPr lang="en-US" dirty="0"/>
              <a:t> </a:t>
            </a:r>
            <a:r>
              <a:rPr lang="en-US" dirty="0" err="1"/>
              <a:t>constă</a:t>
            </a:r>
            <a:r>
              <a:rPr lang="en-US" dirty="0"/>
              <a:t> </a:t>
            </a:r>
            <a:r>
              <a:rPr lang="en-US" dirty="0" err="1"/>
              <a:t>în</a:t>
            </a:r>
            <a:r>
              <a:rPr lang="en-US" dirty="0"/>
              <a:t> </a:t>
            </a:r>
            <a:r>
              <a:rPr lang="en-US" dirty="0" err="1"/>
              <a:t>acorduri</a:t>
            </a:r>
            <a:r>
              <a:rPr lang="en-US" dirty="0"/>
              <a:t> </a:t>
            </a:r>
            <a:r>
              <a:rPr lang="en-US" dirty="0" err="1"/>
              <a:t>globale</a:t>
            </a:r>
            <a:r>
              <a:rPr lang="en-US" dirty="0"/>
              <a:t> care </a:t>
            </a:r>
            <a:r>
              <a:rPr lang="en-US" dirty="0" err="1"/>
              <a:t>abordează</a:t>
            </a:r>
            <a:r>
              <a:rPr lang="en-US" dirty="0"/>
              <a:t> </a:t>
            </a:r>
            <a:r>
              <a:rPr lang="en-US" dirty="0" err="1"/>
              <a:t>probleme</a:t>
            </a:r>
            <a:r>
              <a:rPr lang="en-US" dirty="0"/>
              <a:t> </a:t>
            </a:r>
            <a:r>
              <a:rPr lang="en-US" dirty="0" err="1"/>
              <a:t>globale</a:t>
            </a:r>
            <a:r>
              <a:rPr lang="en-US" dirty="0"/>
              <a:t>: </a:t>
            </a:r>
            <a:endParaRPr lang="ro-RO" dirty="0"/>
          </a:p>
          <a:p>
            <a:pPr marL="114300" indent="0">
              <a:buNone/>
            </a:pPr>
            <a:r>
              <a:rPr lang="ro-RO" dirty="0"/>
              <a:t>	</a:t>
            </a:r>
            <a:r>
              <a:rPr lang="en-US" dirty="0" err="1"/>
              <a:t>Schimbările</a:t>
            </a:r>
            <a:r>
              <a:rPr lang="en-US" dirty="0"/>
              <a:t> </a:t>
            </a:r>
            <a:r>
              <a:rPr lang="en-US" dirty="0" err="1"/>
              <a:t>climatice</a:t>
            </a:r>
            <a:endParaRPr lang="ro-RO" dirty="0"/>
          </a:p>
          <a:p>
            <a:pPr marL="114300" indent="0">
              <a:buNone/>
            </a:pPr>
            <a:r>
              <a:rPr lang="ro-RO" dirty="0"/>
              <a:t>	E</a:t>
            </a:r>
            <a:r>
              <a:rPr lang="en-US" dirty="0" err="1"/>
              <a:t>puizarea</a:t>
            </a:r>
            <a:r>
              <a:rPr lang="en-US" dirty="0"/>
              <a:t> </a:t>
            </a:r>
            <a:r>
              <a:rPr lang="en-US" dirty="0" err="1"/>
              <a:t>stratului</a:t>
            </a:r>
            <a:r>
              <a:rPr lang="en-US" dirty="0"/>
              <a:t> de </a:t>
            </a:r>
            <a:r>
              <a:rPr lang="en-US" dirty="0" err="1"/>
              <a:t>ozon</a:t>
            </a:r>
            <a:endParaRPr lang="ro-RO" dirty="0"/>
          </a:p>
          <a:p>
            <a:pPr marL="114300" indent="0">
              <a:buNone/>
            </a:pPr>
            <a:r>
              <a:rPr lang="ro-RO" dirty="0"/>
              <a:t>	E</a:t>
            </a:r>
            <a:r>
              <a:rPr lang="en-US" dirty="0" err="1"/>
              <a:t>rotecția</a:t>
            </a:r>
            <a:r>
              <a:rPr lang="en-US" dirty="0"/>
              <a:t> </a:t>
            </a:r>
            <a:r>
              <a:rPr lang="en-US" dirty="0" err="1"/>
              <a:t>biodiversității</a:t>
            </a:r>
            <a:endParaRPr lang="ro-RO" dirty="0"/>
          </a:p>
          <a:p>
            <a:pPr>
              <a:buFont typeface="Wingdings" pitchFamily="2" charset="2"/>
              <a:buChar char="Ø"/>
            </a:pPr>
            <a:r>
              <a:rPr lang="en-US" dirty="0" err="1"/>
              <a:t>Creat</a:t>
            </a:r>
            <a:r>
              <a:rPr lang="en-US" dirty="0"/>
              <a:t> </a:t>
            </a:r>
            <a:r>
              <a:rPr lang="en-US" dirty="0" err="1"/>
              <a:t>prin</a:t>
            </a:r>
            <a:r>
              <a:rPr lang="en-US" dirty="0"/>
              <a:t> </a:t>
            </a:r>
            <a:r>
              <a:rPr lang="en-US" dirty="0" err="1"/>
              <a:t>tratate</a:t>
            </a:r>
            <a:r>
              <a:rPr lang="en-US" dirty="0"/>
              <a:t> </a:t>
            </a:r>
            <a:r>
              <a:rPr lang="en-US" dirty="0" err="1"/>
              <a:t>și</a:t>
            </a:r>
            <a:r>
              <a:rPr lang="en-US" dirty="0"/>
              <a:t> </a:t>
            </a:r>
            <a:r>
              <a:rPr lang="en-US" dirty="0" err="1"/>
              <a:t>acorduri</a:t>
            </a:r>
            <a:r>
              <a:rPr lang="en-US" dirty="0"/>
              <a:t> </a:t>
            </a:r>
            <a:r>
              <a:rPr lang="en-US" dirty="0" err="1"/>
              <a:t>între</a:t>
            </a:r>
            <a:r>
              <a:rPr lang="en-US" dirty="0"/>
              <a:t> </a:t>
            </a:r>
            <a:r>
              <a:rPr lang="en-US" dirty="0" err="1"/>
              <a:t>țări</a:t>
            </a:r>
            <a:r>
              <a:rPr lang="en-US" dirty="0"/>
              <a:t>.</a:t>
            </a:r>
            <a:endParaRPr lang="ro-RO" dirty="0"/>
          </a:p>
          <a:p>
            <a:pPr>
              <a:buFont typeface="Wingdings" pitchFamily="2" charset="2"/>
              <a:buChar char="Ø"/>
            </a:pPr>
            <a:r>
              <a:rPr lang="en-US" dirty="0"/>
              <a:t> </a:t>
            </a:r>
            <a:r>
              <a:rPr lang="en-US" dirty="0" err="1"/>
              <a:t>Promovează</a:t>
            </a:r>
            <a:r>
              <a:rPr lang="en-US" dirty="0"/>
              <a:t> </a:t>
            </a:r>
            <a:r>
              <a:rPr lang="en-US" dirty="0" err="1"/>
              <a:t>cooperarea</a:t>
            </a:r>
            <a:r>
              <a:rPr lang="en-US" dirty="0"/>
              <a:t> </a:t>
            </a:r>
            <a:r>
              <a:rPr lang="en-US" dirty="0" err="1"/>
              <a:t>internațională</a:t>
            </a:r>
            <a:r>
              <a:rPr lang="en-US" dirty="0"/>
              <a:t> </a:t>
            </a:r>
            <a:r>
              <a:rPr lang="en-US" dirty="0" err="1"/>
              <a:t>pentru</a:t>
            </a:r>
            <a:r>
              <a:rPr lang="en-US" dirty="0"/>
              <a:t> </a:t>
            </a:r>
            <a:r>
              <a:rPr lang="en-US" dirty="0" err="1"/>
              <a:t>protecția</a:t>
            </a:r>
            <a:r>
              <a:rPr lang="en-US" dirty="0"/>
              <a:t> </a:t>
            </a:r>
            <a:r>
              <a:rPr lang="en-US" dirty="0" err="1"/>
              <a:t>mediului</a:t>
            </a:r>
            <a:r>
              <a:rPr lang="en-US" dirty="0"/>
              <a:t>.</a:t>
            </a:r>
            <a:endParaRPr lang="tr-TR" dirty="0"/>
          </a:p>
        </p:txBody>
      </p:sp>
      <p:sp>
        <p:nvSpPr>
          <p:cNvPr id="7" name="AutoShape 2" descr="https://lh3.googleusercontent.com/gg/ANIJZFHnFi_0Yxok9YaBBUBJIXgHdAOo5Kld4LQZLeUM2Xrv2Jq3mA3n6p4kZAkwoZNhNibUzYQTNY_VE5WXBA23jFX47HWr_Wmd7wZbKSMWkp1_VJdbQYSWANU3WMhucC2UynWm3uMbVbofmjcJpzcQxQx3R-I8jJPjALWllR316KRiZ_BVGbpyzgYY6qh4UXhQUqEos0QQ0IrRFkXR9YeGnSAECkTU55Mu2aybTb_c2hOYGZbsk8KBRtaET1jyRLjkXp_AdqiOf4pRgJxPjYd5-Kl1lTDcPMRi8by8YL9l8v1V2rxJp2ttPjG42m6uhdg6GnbVsb7l7jt43PBa77G9tn6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 name="Dikdörtgen 1"/>
          <p:cNvSpPr/>
          <p:nvPr/>
        </p:nvSpPr>
        <p:spPr>
          <a:xfrm>
            <a:off x="371856" y="4320493"/>
            <a:ext cx="11448288" cy="1815882"/>
          </a:xfrm>
          <a:prstGeom prst="rect">
            <a:avLst/>
          </a:prstGeom>
        </p:spPr>
        <p:txBody>
          <a:bodyPr wrap="square">
            <a:spAutoFit/>
          </a:bodyPr>
          <a:lstStyle/>
          <a:p>
            <a:pPr algn="just"/>
            <a:r>
              <a:rPr lang="en-US" dirty="0" err="1"/>
              <a:t>Dreptul</a:t>
            </a:r>
            <a:r>
              <a:rPr lang="en-US" dirty="0"/>
              <a:t> </a:t>
            </a:r>
            <a:r>
              <a:rPr lang="en-US" dirty="0" err="1"/>
              <a:t>mediului</a:t>
            </a:r>
            <a:r>
              <a:rPr lang="en-US" dirty="0"/>
              <a:t> </a:t>
            </a:r>
            <a:r>
              <a:rPr lang="en-US" dirty="0" err="1"/>
              <a:t>este</a:t>
            </a:r>
            <a:r>
              <a:rPr lang="en-US" dirty="0"/>
              <a:t> un </a:t>
            </a:r>
            <a:r>
              <a:rPr lang="en-US" dirty="0" err="1"/>
              <a:t>domeniu</a:t>
            </a:r>
            <a:r>
              <a:rPr lang="en-US" dirty="0"/>
              <a:t> </a:t>
            </a:r>
            <a:r>
              <a:rPr lang="en-US" dirty="0" err="1"/>
              <a:t>larg</a:t>
            </a:r>
            <a:r>
              <a:rPr lang="en-US" dirty="0"/>
              <a:t> care </a:t>
            </a:r>
            <a:r>
              <a:rPr lang="en-US" dirty="0" err="1"/>
              <a:t>cuprinde</a:t>
            </a:r>
            <a:r>
              <a:rPr lang="en-US" dirty="0"/>
              <a:t> diverse </a:t>
            </a:r>
            <a:r>
              <a:rPr lang="en-US" dirty="0" err="1"/>
              <a:t>instrumente</a:t>
            </a:r>
            <a:r>
              <a:rPr lang="en-US" dirty="0"/>
              <a:t> </a:t>
            </a:r>
            <a:r>
              <a:rPr lang="en-US" dirty="0" err="1"/>
              <a:t>juridice</a:t>
            </a:r>
            <a:r>
              <a:rPr lang="en-US" dirty="0"/>
              <a:t> </a:t>
            </a:r>
            <a:r>
              <a:rPr lang="en-US" dirty="0" err="1"/>
              <a:t>menite</a:t>
            </a:r>
            <a:r>
              <a:rPr lang="en-US" dirty="0"/>
              <a:t> </a:t>
            </a:r>
            <a:r>
              <a:rPr lang="en-US" dirty="0" err="1"/>
              <a:t>să</a:t>
            </a:r>
            <a:r>
              <a:rPr lang="en-US" dirty="0"/>
              <a:t> </a:t>
            </a:r>
            <a:r>
              <a:rPr lang="en-US" dirty="0" err="1"/>
              <a:t>protejeze</a:t>
            </a:r>
            <a:r>
              <a:rPr lang="en-US" dirty="0"/>
              <a:t> </a:t>
            </a:r>
            <a:r>
              <a:rPr lang="en-US" dirty="0" err="1"/>
              <a:t>mediul</a:t>
            </a:r>
            <a:r>
              <a:rPr lang="en-US" dirty="0"/>
              <a:t>. </a:t>
            </a:r>
            <a:r>
              <a:rPr lang="en-US" dirty="0" err="1"/>
              <a:t>Acesta</a:t>
            </a:r>
            <a:r>
              <a:rPr lang="en-US" dirty="0"/>
              <a:t> include </a:t>
            </a:r>
            <a:r>
              <a:rPr lang="en-US" dirty="0" err="1"/>
              <a:t>reglementări</a:t>
            </a:r>
            <a:r>
              <a:rPr lang="en-US" dirty="0"/>
              <a:t>, </a:t>
            </a:r>
            <a:r>
              <a:rPr lang="en-US" dirty="0" err="1"/>
              <a:t>politici</a:t>
            </a:r>
            <a:r>
              <a:rPr lang="en-US" dirty="0"/>
              <a:t> </a:t>
            </a:r>
            <a:r>
              <a:rPr lang="en-US" dirty="0" err="1"/>
              <a:t>și</a:t>
            </a:r>
            <a:r>
              <a:rPr lang="en-US" dirty="0"/>
              <a:t> </a:t>
            </a:r>
            <a:r>
              <a:rPr lang="en-US" dirty="0" err="1"/>
              <a:t>legi</a:t>
            </a:r>
            <a:r>
              <a:rPr lang="en-US" dirty="0"/>
              <a:t> care </a:t>
            </a:r>
            <a:r>
              <a:rPr lang="en-US" dirty="0" err="1"/>
              <a:t>abordează</a:t>
            </a:r>
            <a:r>
              <a:rPr lang="en-US" dirty="0"/>
              <a:t> </a:t>
            </a:r>
            <a:r>
              <a:rPr lang="en-US" dirty="0" err="1"/>
              <a:t>probleme</a:t>
            </a:r>
            <a:r>
              <a:rPr lang="en-US" dirty="0"/>
              <a:t> de </a:t>
            </a:r>
            <a:r>
              <a:rPr lang="en-US" dirty="0" err="1"/>
              <a:t>mediu</a:t>
            </a:r>
            <a:r>
              <a:rPr lang="en-US" dirty="0"/>
              <a:t> precum </a:t>
            </a:r>
            <a:r>
              <a:rPr lang="en-US" dirty="0" err="1"/>
              <a:t>poluarea</a:t>
            </a:r>
            <a:r>
              <a:rPr lang="en-US" dirty="0"/>
              <a:t> </a:t>
            </a:r>
            <a:r>
              <a:rPr lang="en-US" dirty="0" err="1"/>
              <a:t>aerului</a:t>
            </a:r>
            <a:r>
              <a:rPr lang="en-US" dirty="0"/>
              <a:t> </a:t>
            </a:r>
            <a:r>
              <a:rPr lang="en-US" dirty="0" err="1"/>
              <a:t>și</a:t>
            </a:r>
            <a:r>
              <a:rPr lang="en-US" dirty="0"/>
              <a:t> a </a:t>
            </a:r>
            <a:r>
              <a:rPr lang="en-US" dirty="0" err="1"/>
              <a:t>apei</a:t>
            </a:r>
            <a:r>
              <a:rPr lang="en-US" dirty="0"/>
              <a:t>, </a:t>
            </a:r>
            <a:r>
              <a:rPr lang="en-US" dirty="0" err="1"/>
              <a:t>gestionarea</a:t>
            </a:r>
            <a:r>
              <a:rPr lang="en-US" dirty="0"/>
              <a:t> </a:t>
            </a:r>
            <a:r>
              <a:rPr lang="en-US" dirty="0" err="1"/>
              <a:t>deșeurilor</a:t>
            </a:r>
            <a:r>
              <a:rPr lang="en-US" dirty="0"/>
              <a:t> </a:t>
            </a:r>
            <a:r>
              <a:rPr lang="en-US" dirty="0" err="1"/>
              <a:t>și</a:t>
            </a:r>
            <a:r>
              <a:rPr lang="en-US" dirty="0"/>
              <a:t> </a:t>
            </a:r>
            <a:r>
              <a:rPr lang="en-US" dirty="0" err="1"/>
              <a:t>conservarea</a:t>
            </a:r>
            <a:r>
              <a:rPr lang="en-US" dirty="0"/>
              <a:t> </a:t>
            </a:r>
            <a:r>
              <a:rPr lang="en-US" dirty="0" err="1"/>
              <a:t>resurselor</a:t>
            </a:r>
            <a:r>
              <a:rPr lang="en-US" dirty="0"/>
              <a:t> </a:t>
            </a:r>
            <a:r>
              <a:rPr lang="en-US" dirty="0" err="1"/>
              <a:t>naturale</a:t>
            </a:r>
            <a:r>
              <a:rPr lang="en-US" dirty="0"/>
              <a:t>. </a:t>
            </a:r>
            <a:r>
              <a:rPr lang="en-US" dirty="0" err="1"/>
              <a:t>Agențiile</a:t>
            </a:r>
            <a:r>
              <a:rPr lang="en-US" dirty="0"/>
              <a:t> </a:t>
            </a:r>
            <a:r>
              <a:rPr lang="en-US" dirty="0" err="1"/>
              <a:t>guvernamentale</a:t>
            </a:r>
            <a:r>
              <a:rPr lang="en-US" dirty="0"/>
              <a:t> pun </a:t>
            </a:r>
            <a:r>
              <a:rPr lang="en-US" dirty="0" err="1"/>
              <a:t>în</a:t>
            </a:r>
            <a:r>
              <a:rPr lang="en-US" dirty="0"/>
              <a:t> </a:t>
            </a:r>
            <a:r>
              <a:rPr lang="en-US" dirty="0" err="1"/>
              <a:t>aplicare</a:t>
            </a:r>
            <a:r>
              <a:rPr lang="en-US" dirty="0"/>
              <a:t> </a:t>
            </a:r>
            <a:r>
              <a:rPr lang="en-US" dirty="0" err="1"/>
              <a:t>aceste</a:t>
            </a:r>
            <a:r>
              <a:rPr lang="en-US" dirty="0"/>
              <a:t> </a:t>
            </a:r>
            <a:r>
              <a:rPr lang="en-US" dirty="0" err="1"/>
              <a:t>legi</a:t>
            </a:r>
            <a:r>
              <a:rPr lang="en-US" dirty="0"/>
              <a:t> </a:t>
            </a:r>
            <a:r>
              <a:rPr lang="en-US" dirty="0" err="1"/>
              <a:t>pentru</a:t>
            </a:r>
            <a:r>
              <a:rPr lang="en-US" dirty="0"/>
              <a:t> a se </a:t>
            </a:r>
            <a:r>
              <a:rPr lang="en-US" dirty="0" err="1"/>
              <a:t>asigura</a:t>
            </a:r>
            <a:r>
              <a:rPr lang="en-US" dirty="0"/>
              <a:t> </a:t>
            </a:r>
            <a:r>
              <a:rPr lang="en-US" dirty="0" err="1"/>
              <a:t>că</a:t>
            </a:r>
            <a:r>
              <a:rPr lang="en-US" dirty="0"/>
              <a:t> </a:t>
            </a:r>
            <a:r>
              <a:rPr lang="en-US" dirty="0" err="1"/>
              <a:t>activitățile</a:t>
            </a:r>
            <a:r>
              <a:rPr lang="en-US" dirty="0"/>
              <a:t> nu </a:t>
            </a:r>
            <a:r>
              <a:rPr lang="en-US" dirty="0" err="1"/>
              <a:t>dăunează</a:t>
            </a:r>
            <a:r>
              <a:rPr lang="en-US" dirty="0"/>
              <a:t> </a:t>
            </a:r>
            <a:r>
              <a:rPr lang="en-US" dirty="0" err="1"/>
              <a:t>mediului</a:t>
            </a:r>
            <a:r>
              <a:rPr lang="en-US" dirty="0"/>
              <a:t> </a:t>
            </a:r>
            <a:r>
              <a:rPr lang="en-US" dirty="0" err="1"/>
              <a:t>sau</a:t>
            </a:r>
            <a:r>
              <a:rPr lang="en-US" dirty="0"/>
              <a:t> </a:t>
            </a:r>
            <a:r>
              <a:rPr lang="en-US" dirty="0" err="1"/>
              <a:t>sănătății</a:t>
            </a:r>
            <a:r>
              <a:rPr lang="en-US" dirty="0"/>
              <a:t> </a:t>
            </a:r>
            <a:r>
              <a:rPr lang="en-US" dirty="0" err="1"/>
              <a:t>umane</a:t>
            </a:r>
            <a:r>
              <a:rPr lang="en-US" dirty="0"/>
              <a:t>. </a:t>
            </a:r>
            <a:r>
              <a:rPr lang="en-US" dirty="0" err="1"/>
              <a:t>Dreptul</a:t>
            </a:r>
            <a:r>
              <a:rPr lang="en-US" dirty="0"/>
              <a:t> </a:t>
            </a:r>
            <a:r>
              <a:rPr lang="en-US" dirty="0" err="1"/>
              <a:t>mediului</a:t>
            </a:r>
            <a:r>
              <a:rPr lang="en-US" dirty="0"/>
              <a:t> are </a:t>
            </a:r>
            <a:r>
              <a:rPr lang="en-US" dirty="0" err="1"/>
              <a:t>trei</a:t>
            </a:r>
            <a:r>
              <a:rPr lang="en-US" dirty="0"/>
              <a:t> </a:t>
            </a:r>
            <a:r>
              <a:rPr lang="en-US" dirty="0" err="1"/>
              <a:t>obiective</a:t>
            </a:r>
            <a:r>
              <a:rPr lang="en-US" dirty="0"/>
              <a:t> </a:t>
            </a:r>
            <a:r>
              <a:rPr lang="en-US" dirty="0" err="1"/>
              <a:t>principale</a:t>
            </a:r>
            <a:r>
              <a:rPr lang="en-US" dirty="0"/>
              <a:t>: </a:t>
            </a:r>
            <a:r>
              <a:rPr lang="en-US" dirty="0" err="1"/>
              <a:t>protejarea</a:t>
            </a:r>
            <a:r>
              <a:rPr lang="en-US" dirty="0"/>
              <a:t> </a:t>
            </a:r>
            <a:r>
              <a:rPr lang="en-US" dirty="0" err="1"/>
              <a:t>sănătății</a:t>
            </a:r>
            <a:r>
              <a:rPr lang="en-US" dirty="0"/>
              <a:t> </a:t>
            </a:r>
            <a:r>
              <a:rPr lang="en-US" dirty="0" err="1"/>
              <a:t>umane</a:t>
            </a:r>
            <a:r>
              <a:rPr lang="en-US" dirty="0"/>
              <a:t>, </a:t>
            </a:r>
            <a:r>
              <a:rPr lang="en-US" dirty="0" err="1"/>
              <a:t>conservarea</a:t>
            </a:r>
            <a:r>
              <a:rPr lang="en-US" dirty="0"/>
              <a:t> </a:t>
            </a:r>
            <a:r>
              <a:rPr lang="en-US" dirty="0" err="1"/>
              <a:t>mediului</a:t>
            </a:r>
            <a:r>
              <a:rPr lang="en-US" dirty="0"/>
              <a:t> </a:t>
            </a:r>
            <a:r>
              <a:rPr lang="en-US" dirty="0" err="1"/>
              <a:t>pentru</a:t>
            </a:r>
            <a:r>
              <a:rPr lang="en-US" dirty="0"/>
              <a:t> </a:t>
            </a:r>
            <a:r>
              <a:rPr lang="en-US" dirty="0" err="1"/>
              <a:t>generațiile</a:t>
            </a:r>
            <a:r>
              <a:rPr lang="en-US" dirty="0"/>
              <a:t> </a:t>
            </a:r>
            <a:r>
              <a:rPr lang="en-US" dirty="0" err="1"/>
              <a:t>viitoare</a:t>
            </a:r>
            <a:r>
              <a:rPr lang="en-US" dirty="0"/>
              <a:t> </a:t>
            </a:r>
            <a:r>
              <a:rPr lang="en-US" dirty="0" err="1"/>
              <a:t>și</a:t>
            </a:r>
            <a:r>
              <a:rPr lang="en-US" dirty="0"/>
              <a:t> </a:t>
            </a:r>
            <a:r>
              <a:rPr lang="en-US" dirty="0" err="1"/>
              <a:t>promovarea</a:t>
            </a:r>
            <a:r>
              <a:rPr lang="en-US" dirty="0"/>
              <a:t> </a:t>
            </a:r>
            <a:r>
              <a:rPr lang="en-US" dirty="0" err="1"/>
              <a:t>dezvoltării</a:t>
            </a:r>
            <a:r>
              <a:rPr lang="en-US" dirty="0"/>
              <a:t> </a:t>
            </a:r>
            <a:r>
              <a:rPr lang="en-US" dirty="0" err="1"/>
              <a:t>durabile</a:t>
            </a:r>
            <a:r>
              <a:rPr lang="en-US" dirty="0"/>
              <a:t>. </a:t>
            </a:r>
            <a:r>
              <a:rPr lang="en-US" dirty="0" err="1"/>
              <a:t>Dezvoltarea</a:t>
            </a:r>
            <a:r>
              <a:rPr lang="en-US" dirty="0"/>
              <a:t> </a:t>
            </a:r>
            <a:r>
              <a:rPr lang="en-US" dirty="0" err="1"/>
              <a:t>durabilă</a:t>
            </a:r>
            <a:r>
              <a:rPr lang="en-US" dirty="0"/>
              <a:t> </a:t>
            </a:r>
            <a:r>
              <a:rPr lang="en-US" dirty="0" err="1"/>
              <a:t>presupune</a:t>
            </a:r>
            <a:r>
              <a:rPr lang="en-US" dirty="0"/>
              <a:t> </a:t>
            </a:r>
            <a:r>
              <a:rPr lang="en-US" dirty="0" err="1"/>
              <a:t>satisfacerea</a:t>
            </a:r>
            <a:r>
              <a:rPr lang="en-US" dirty="0"/>
              <a:t> </a:t>
            </a:r>
            <a:r>
              <a:rPr lang="en-US" dirty="0" err="1"/>
              <a:t>nevoilor</a:t>
            </a:r>
            <a:r>
              <a:rPr lang="en-US" dirty="0"/>
              <a:t> </a:t>
            </a:r>
            <a:r>
              <a:rPr lang="en-US" dirty="0" err="1"/>
              <a:t>prezentului</a:t>
            </a:r>
            <a:r>
              <a:rPr lang="en-US" dirty="0"/>
              <a:t> </a:t>
            </a:r>
            <a:r>
              <a:rPr lang="en-US" dirty="0" err="1"/>
              <a:t>fără</a:t>
            </a:r>
            <a:r>
              <a:rPr lang="en-US" dirty="0"/>
              <a:t> a </a:t>
            </a:r>
            <a:r>
              <a:rPr lang="en-US" dirty="0" err="1"/>
              <a:t>compromite</a:t>
            </a:r>
            <a:r>
              <a:rPr lang="en-US" dirty="0"/>
              <a:t> </a:t>
            </a:r>
            <a:r>
              <a:rPr lang="en-US" dirty="0" err="1"/>
              <a:t>capacitatea</a:t>
            </a:r>
            <a:r>
              <a:rPr lang="en-US" dirty="0"/>
              <a:t> </a:t>
            </a:r>
            <a:r>
              <a:rPr lang="en-US" dirty="0" err="1"/>
              <a:t>generațiilor</a:t>
            </a:r>
            <a:r>
              <a:rPr lang="en-US" dirty="0"/>
              <a:t> </a:t>
            </a:r>
            <a:r>
              <a:rPr lang="en-US" dirty="0" err="1"/>
              <a:t>viitoare</a:t>
            </a:r>
            <a:r>
              <a:rPr lang="en-US" dirty="0"/>
              <a:t> de a-</a:t>
            </a:r>
            <a:r>
              <a:rPr lang="en-US" dirty="0" err="1"/>
              <a:t>și</a:t>
            </a:r>
            <a:r>
              <a:rPr lang="en-US" dirty="0"/>
              <a:t> </a:t>
            </a:r>
            <a:r>
              <a:rPr lang="en-US" dirty="0" err="1"/>
              <a:t>satisface</a:t>
            </a:r>
            <a:r>
              <a:rPr lang="en-US" dirty="0"/>
              <a:t> </a:t>
            </a:r>
            <a:r>
              <a:rPr lang="en-US" dirty="0" err="1"/>
              <a:t>propriile</a:t>
            </a:r>
            <a:r>
              <a:rPr lang="en-US" dirty="0"/>
              <a:t> </a:t>
            </a:r>
            <a:r>
              <a:rPr lang="en-US" dirty="0" err="1"/>
              <a:t>nevoi</a:t>
            </a:r>
            <a:r>
              <a:rPr lang="en-US" dirty="0"/>
              <a:t>. </a:t>
            </a:r>
            <a:r>
              <a:rPr lang="en-US" dirty="0" err="1"/>
              <a:t>Dreptul</a:t>
            </a:r>
            <a:r>
              <a:rPr lang="en-US" dirty="0"/>
              <a:t> </a:t>
            </a:r>
            <a:r>
              <a:rPr lang="en-US" dirty="0" err="1"/>
              <a:t>mediului</a:t>
            </a:r>
            <a:r>
              <a:rPr lang="en-US" dirty="0"/>
              <a:t> </a:t>
            </a:r>
            <a:r>
              <a:rPr lang="en-US" dirty="0" err="1"/>
              <a:t>joacă</a:t>
            </a:r>
            <a:r>
              <a:rPr lang="en-US" dirty="0"/>
              <a:t> un </a:t>
            </a:r>
            <a:r>
              <a:rPr lang="en-US" dirty="0" err="1"/>
              <a:t>rol</a:t>
            </a:r>
            <a:r>
              <a:rPr lang="en-US" dirty="0"/>
              <a:t> crucial </a:t>
            </a:r>
            <a:r>
              <a:rPr lang="en-US" dirty="0" err="1"/>
              <a:t>în</a:t>
            </a:r>
            <a:r>
              <a:rPr lang="en-US" dirty="0"/>
              <a:t> </a:t>
            </a:r>
            <a:r>
              <a:rPr lang="en-US" dirty="0" err="1"/>
              <a:t>realizarea</a:t>
            </a:r>
            <a:r>
              <a:rPr lang="en-US" dirty="0"/>
              <a:t> </a:t>
            </a:r>
            <a:r>
              <a:rPr lang="en-US" dirty="0" err="1"/>
              <a:t>acestui</a:t>
            </a:r>
            <a:r>
              <a:rPr lang="en-US" dirty="0"/>
              <a:t> </a:t>
            </a:r>
            <a:r>
              <a:rPr lang="en-US" dirty="0" err="1"/>
              <a:t>echilibru</a:t>
            </a:r>
            <a:r>
              <a:rPr lang="en-US" dirty="0"/>
              <a:t>. </a:t>
            </a:r>
            <a:endParaRPr lang="ro-RO" dirty="0"/>
          </a:p>
          <a:p>
            <a:r>
              <a:rPr lang="en-US" dirty="0"/>
              <a:t>United Nations Environment </a:t>
            </a:r>
            <a:r>
              <a:rPr lang="en-US" dirty="0" err="1"/>
              <a:t>Programme</a:t>
            </a:r>
            <a:r>
              <a:rPr lang="en-US" dirty="0"/>
              <a:t>. (2023, May 18). The Law and Sustainable Development Goals. </a:t>
            </a:r>
            <a:r>
              <a:rPr lang="en-US" dirty="0">
                <a:hlinkClick r:id="rId2"/>
              </a:rPr>
              <a:t>https://www.unep.org/explore-topics/sustainable-development-goals</a:t>
            </a:r>
            <a:endParaRPr lang="tr-TR" dirty="0"/>
          </a:p>
        </p:txBody>
      </p:sp>
    </p:spTree>
    <p:extLst>
      <p:ext uri="{BB962C8B-B14F-4D97-AF65-F5344CB8AC3E}">
        <p14:creationId xmlns:p14="http://schemas.microsoft.com/office/powerpoint/2010/main" val="1014635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768096" y="262181"/>
            <a:ext cx="5291437" cy="736282"/>
          </a:xfrm>
        </p:spPr>
        <p:txBody>
          <a:bodyPr>
            <a:normAutofit/>
          </a:bodyPr>
          <a:lstStyle/>
          <a:p>
            <a:r>
              <a:rPr lang="en-US" b="1" dirty="0" err="1"/>
              <a:t>Uniunea</a:t>
            </a:r>
            <a:r>
              <a:rPr lang="en-US" b="1" dirty="0"/>
              <a:t> </a:t>
            </a:r>
            <a:r>
              <a:rPr lang="en-US" b="1" dirty="0" err="1"/>
              <a:t>Europeană</a:t>
            </a:r>
            <a:r>
              <a:rPr lang="en-US" b="1" dirty="0"/>
              <a:t> (UE) </a:t>
            </a:r>
            <a:r>
              <a:rPr lang="en-US" b="1" dirty="0" err="1"/>
              <a:t>și</a:t>
            </a:r>
            <a:r>
              <a:rPr lang="en-US" b="1" dirty="0"/>
              <a:t> </a:t>
            </a:r>
            <a:r>
              <a:rPr lang="ro-RO" b="1" dirty="0"/>
              <a:t>D</a:t>
            </a:r>
            <a:r>
              <a:rPr lang="en-US" b="1" dirty="0" err="1"/>
              <a:t>reptul</a:t>
            </a:r>
            <a:r>
              <a:rPr lang="en-US" b="1" dirty="0"/>
              <a:t> </a:t>
            </a:r>
            <a:r>
              <a:rPr lang="en-US" b="1" dirty="0" err="1"/>
              <a:t>mediului</a:t>
            </a:r>
            <a:endParaRPr lang="tr-TR" b="1" dirty="0"/>
          </a:p>
        </p:txBody>
      </p:sp>
      <p:sp>
        <p:nvSpPr>
          <p:cNvPr id="4" name="Metin Yer Tutucusu 3"/>
          <p:cNvSpPr>
            <a:spLocks noGrp="1"/>
          </p:cNvSpPr>
          <p:nvPr>
            <p:ph type="body" idx="2"/>
          </p:nvPr>
        </p:nvSpPr>
        <p:spPr>
          <a:xfrm>
            <a:off x="1064623" y="1161749"/>
            <a:ext cx="4937760" cy="3378200"/>
          </a:xfrm>
        </p:spPr>
        <p:txBody>
          <a:bodyPr/>
          <a:lstStyle/>
          <a:p>
            <a:pPr>
              <a:buFont typeface="Wingdings" pitchFamily="2" charset="2"/>
              <a:buChar char="Ø"/>
            </a:pPr>
            <a:r>
              <a:rPr lang="en-US" dirty="0" err="1"/>
              <a:t>Uniunea</a:t>
            </a:r>
            <a:r>
              <a:rPr lang="en-US" dirty="0"/>
              <a:t> </a:t>
            </a:r>
            <a:r>
              <a:rPr lang="en-US" dirty="0" err="1"/>
              <a:t>Europeană</a:t>
            </a:r>
            <a:r>
              <a:rPr lang="en-US" dirty="0"/>
              <a:t> (UE) </a:t>
            </a:r>
            <a:r>
              <a:rPr lang="en-US" dirty="0" err="1"/>
              <a:t>este</a:t>
            </a:r>
            <a:r>
              <a:rPr lang="en-US" dirty="0"/>
              <a:t> un </a:t>
            </a:r>
            <a:r>
              <a:rPr lang="en-US" dirty="0" err="1"/>
              <a:t>lider</a:t>
            </a:r>
            <a:r>
              <a:rPr lang="en-US" dirty="0"/>
              <a:t> </a:t>
            </a:r>
            <a:r>
              <a:rPr lang="en-US" dirty="0" err="1"/>
              <a:t>în</a:t>
            </a:r>
            <a:r>
              <a:rPr lang="en-US" dirty="0"/>
              <a:t> </a:t>
            </a:r>
            <a:r>
              <a:rPr lang="en-US" dirty="0" err="1"/>
              <a:t>domeniul</a:t>
            </a:r>
            <a:r>
              <a:rPr lang="en-US" dirty="0"/>
              <a:t> </a:t>
            </a:r>
            <a:r>
              <a:rPr lang="en-US" dirty="0" err="1"/>
              <a:t>legislației</a:t>
            </a:r>
            <a:r>
              <a:rPr lang="en-US" dirty="0"/>
              <a:t> de </a:t>
            </a:r>
            <a:r>
              <a:rPr lang="en-US" dirty="0" err="1"/>
              <a:t>mediu</a:t>
            </a:r>
            <a:r>
              <a:rPr lang="en-US" dirty="0"/>
              <a:t>. </a:t>
            </a:r>
            <a:endParaRPr lang="ro-RO" dirty="0"/>
          </a:p>
          <a:p>
            <a:pPr>
              <a:buFont typeface="Wingdings" pitchFamily="2" charset="2"/>
              <a:buChar char="Ø"/>
            </a:pPr>
            <a:r>
              <a:rPr lang="en-US" dirty="0" err="1"/>
              <a:t>Politica</a:t>
            </a:r>
            <a:r>
              <a:rPr lang="en-US" dirty="0"/>
              <a:t> de </a:t>
            </a:r>
            <a:r>
              <a:rPr lang="en-US" dirty="0" err="1"/>
              <a:t>mediu</a:t>
            </a:r>
            <a:r>
              <a:rPr lang="en-US" dirty="0"/>
              <a:t> a UE </a:t>
            </a:r>
            <a:r>
              <a:rPr lang="en-US" dirty="0" err="1"/>
              <a:t>dispune</a:t>
            </a:r>
            <a:r>
              <a:rPr lang="en-US" dirty="0"/>
              <a:t> de un </a:t>
            </a:r>
            <a:r>
              <a:rPr lang="en-US" dirty="0" err="1"/>
              <a:t>cadru</a:t>
            </a:r>
            <a:r>
              <a:rPr lang="en-US" dirty="0"/>
              <a:t> solid care </a:t>
            </a:r>
            <a:r>
              <a:rPr lang="en-US" dirty="0" err="1"/>
              <a:t>integrează</a:t>
            </a:r>
            <a:r>
              <a:rPr lang="en-US" dirty="0"/>
              <a:t>: </a:t>
            </a:r>
            <a:endParaRPr lang="ro-RO" dirty="0"/>
          </a:p>
          <a:p>
            <a:pPr marL="114300" indent="0">
              <a:buNone/>
            </a:pPr>
            <a:r>
              <a:rPr lang="ro-RO" dirty="0"/>
              <a:t>	M</a:t>
            </a:r>
            <a:r>
              <a:rPr lang="en-US" dirty="0" err="1"/>
              <a:t>ăsuri</a:t>
            </a:r>
            <a:r>
              <a:rPr lang="en-US" dirty="0"/>
              <a:t> legislative</a:t>
            </a:r>
            <a:endParaRPr lang="ro-RO" dirty="0"/>
          </a:p>
          <a:p>
            <a:pPr marL="114300" indent="0">
              <a:buNone/>
            </a:pPr>
            <a:r>
              <a:rPr lang="ro-RO" dirty="0"/>
              <a:t>	</a:t>
            </a:r>
            <a:r>
              <a:rPr lang="en-US" dirty="0" err="1"/>
              <a:t>Planificarea</a:t>
            </a:r>
            <a:r>
              <a:rPr lang="en-US" dirty="0"/>
              <a:t> </a:t>
            </a:r>
            <a:r>
              <a:rPr lang="en-US" dirty="0" err="1"/>
              <a:t>strategică</a:t>
            </a:r>
            <a:endParaRPr lang="ro-RO" dirty="0"/>
          </a:p>
          <a:p>
            <a:pPr marL="114300" indent="0">
              <a:buNone/>
            </a:pPr>
            <a:r>
              <a:rPr lang="ro-RO" dirty="0"/>
              <a:t>	</a:t>
            </a:r>
            <a:r>
              <a:rPr lang="en-US" dirty="0" err="1"/>
              <a:t>Cooperarea</a:t>
            </a:r>
            <a:r>
              <a:rPr lang="en-US" dirty="0"/>
              <a:t> </a:t>
            </a:r>
            <a:r>
              <a:rPr lang="en-US" dirty="0" err="1"/>
              <a:t>internațională</a:t>
            </a:r>
            <a:endParaRPr lang="en-US" dirty="0"/>
          </a:p>
        </p:txBody>
      </p:sp>
      <p:sp>
        <p:nvSpPr>
          <p:cNvPr id="5" name="Metin Yer Tutucusu 4"/>
          <p:cNvSpPr>
            <a:spLocks noGrp="1"/>
          </p:cNvSpPr>
          <p:nvPr>
            <p:ph type="body" idx="3"/>
          </p:nvPr>
        </p:nvSpPr>
        <p:spPr>
          <a:xfrm>
            <a:off x="6217920" y="376481"/>
            <a:ext cx="4937760" cy="736282"/>
          </a:xfrm>
        </p:spPr>
        <p:txBody>
          <a:bodyPr/>
          <a:lstStyle/>
          <a:p>
            <a:r>
              <a:rPr lang="ro-RO" b="1" dirty="0"/>
              <a:t>Concluzii</a:t>
            </a:r>
            <a:endParaRPr lang="tr-TR" dirty="0"/>
          </a:p>
        </p:txBody>
      </p:sp>
      <p:sp>
        <p:nvSpPr>
          <p:cNvPr id="6" name="Metin Yer Tutucusu 5"/>
          <p:cNvSpPr>
            <a:spLocks noGrp="1"/>
          </p:cNvSpPr>
          <p:nvPr>
            <p:ph type="body" idx="4"/>
          </p:nvPr>
        </p:nvSpPr>
        <p:spPr>
          <a:xfrm>
            <a:off x="6242413" y="1202570"/>
            <a:ext cx="4937760" cy="3378200"/>
          </a:xfrm>
        </p:spPr>
        <p:txBody>
          <a:bodyPr>
            <a:normAutofit/>
          </a:bodyPr>
          <a:lstStyle/>
          <a:p>
            <a:pPr>
              <a:buFont typeface="Wingdings" pitchFamily="2" charset="2"/>
              <a:buChar char="Ø"/>
            </a:pPr>
            <a:r>
              <a:rPr lang="en-US" dirty="0" err="1"/>
              <a:t>Dreptul</a:t>
            </a:r>
            <a:r>
              <a:rPr lang="en-US" dirty="0"/>
              <a:t> </a:t>
            </a:r>
            <a:r>
              <a:rPr lang="en-US" dirty="0" err="1"/>
              <a:t>mediului</a:t>
            </a:r>
            <a:r>
              <a:rPr lang="en-US" dirty="0"/>
              <a:t> </a:t>
            </a:r>
            <a:r>
              <a:rPr lang="en-US" dirty="0" err="1"/>
              <a:t>este</a:t>
            </a:r>
            <a:r>
              <a:rPr lang="en-US" dirty="0"/>
              <a:t> un </a:t>
            </a:r>
            <a:r>
              <a:rPr lang="en-US" dirty="0" err="1"/>
              <a:t>domeniu</a:t>
            </a:r>
            <a:r>
              <a:rPr lang="en-US" dirty="0"/>
              <a:t> complex </a:t>
            </a:r>
            <a:r>
              <a:rPr lang="en-US" dirty="0" err="1"/>
              <a:t>și</a:t>
            </a:r>
            <a:r>
              <a:rPr lang="en-US" dirty="0"/>
              <a:t> </a:t>
            </a:r>
            <a:r>
              <a:rPr lang="en-US" dirty="0" err="1"/>
              <a:t>în</a:t>
            </a:r>
            <a:r>
              <a:rPr lang="en-US" dirty="0"/>
              <a:t> </a:t>
            </a:r>
            <a:r>
              <a:rPr lang="en-US" dirty="0" err="1"/>
              <a:t>continuă</a:t>
            </a:r>
            <a:r>
              <a:rPr lang="en-US" dirty="0"/>
              <a:t> </a:t>
            </a:r>
            <a:r>
              <a:rPr lang="en-US" dirty="0" err="1"/>
              <a:t>evoluție</a:t>
            </a:r>
            <a:r>
              <a:rPr lang="en-US" dirty="0"/>
              <a:t>. </a:t>
            </a:r>
            <a:endParaRPr lang="ro-RO" dirty="0"/>
          </a:p>
          <a:p>
            <a:pPr>
              <a:buFont typeface="Wingdings" pitchFamily="2" charset="2"/>
              <a:buChar char="Ø"/>
            </a:pPr>
            <a:r>
              <a:rPr lang="en-US" dirty="0" err="1"/>
              <a:t>Joacă</a:t>
            </a:r>
            <a:r>
              <a:rPr lang="en-US" dirty="0"/>
              <a:t> un </a:t>
            </a:r>
            <a:r>
              <a:rPr lang="en-US" dirty="0" err="1"/>
              <a:t>rol</a:t>
            </a:r>
            <a:r>
              <a:rPr lang="en-US" dirty="0"/>
              <a:t> vital </a:t>
            </a:r>
            <a:r>
              <a:rPr lang="en-US" dirty="0" err="1"/>
              <a:t>în</a:t>
            </a:r>
            <a:r>
              <a:rPr lang="en-US" dirty="0"/>
              <a:t> </a:t>
            </a:r>
            <a:r>
              <a:rPr lang="en-US" dirty="0" err="1"/>
              <a:t>protejarea</a:t>
            </a:r>
            <a:r>
              <a:rPr lang="en-US" dirty="0"/>
              <a:t> </a:t>
            </a:r>
            <a:r>
              <a:rPr lang="en-US" dirty="0" err="1"/>
              <a:t>sănătății</a:t>
            </a:r>
            <a:r>
              <a:rPr lang="en-US" dirty="0"/>
              <a:t> </a:t>
            </a:r>
            <a:r>
              <a:rPr lang="en-US" dirty="0" err="1"/>
              <a:t>umane</a:t>
            </a:r>
            <a:r>
              <a:rPr lang="en-US" dirty="0"/>
              <a:t> </a:t>
            </a:r>
            <a:r>
              <a:rPr lang="en-US" dirty="0" err="1"/>
              <a:t>și</a:t>
            </a:r>
            <a:r>
              <a:rPr lang="en-US" dirty="0"/>
              <a:t> a </a:t>
            </a:r>
            <a:r>
              <a:rPr lang="en-US" dirty="0" err="1"/>
              <a:t>mediului</a:t>
            </a:r>
            <a:r>
              <a:rPr lang="en-US" dirty="0"/>
              <a:t>. </a:t>
            </a:r>
            <a:endParaRPr lang="ro-RO" dirty="0"/>
          </a:p>
          <a:p>
            <a:pPr>
              <a:buFont typeface="Wingdings" pitchFamily="2" charset="2"/>
              <a:buChar char="Ø"/>
            </a:pPr>
            <a:r>
              <a:rPr lang="en-US" dirty="0" err="1"/>
              <a:t>Lucrând</a:t>
            </a:r>
            <a:r>
              <a:rPr lang="en-US" dirty="0"/>
              <a:t> </a:t>
            </a:r>
            <a:r>
              <a:rPr lang="en-US" dirty="0" err="1"/>
              <a:t>împreună</a:t>
            </a:r>
            <a:r>
              <a:rPr lang="en-US" dirty="0"/>
              <a:t> </a:t>
            </a:r>
            <a:r>
              <a:rPr lang="en-US" dirty="0" err="1"/>
              <a:t>prin</a:t>
            </a:r>
            <a:r>
              <a:rPr lang="en-US" dirty="0"/>
              <a:t> </a:t>
            </a:r>
            <a:r>
              <a:rPr lang="en-US" dirty="0" err="1"/>
              <a:t>intermediul</a:t>
            </a:r>
            <a:r>
              <a:rPr lang="en-US" dirty="0"/>
              <a:t> </a:t>
            </a:r>
            <a:r>
              <a:rPr lang="en-US" dirty="0" err="1"/>
              <a:t>dreptului</a:t>
            </a:r>
            <a:r>
              <a:rPr lang="en-US" dirty="0"/>
              <a:t> </a:t>
            </a:r>
            <a:r>
              <a:rPr lang="en-US" dirty="0" err="1"/>
              <a:t>național</a:t>
            </a:r>
            <a:r>
              <a:rPr lang="en-US" dirty="0"/>
              <a:t> </a:t>
            </a:r>
            <a:r>
              <a:rPr lang="en-US" dirty="0" err="1"/>
              <a:t>și</a:t>
            </a:r>
            <a:r>
              <a:rPr lang="en-US" dirty="0"/>
              <a:t> </a:t>
            </a:r>
            <a:r>
              <a:rPr lang="en-US" dirty="0" err="1"/>
              <a:t>internațional</a:t>
            </a:r>
            <a:r>
              <a:rPr lang="en-US" dirty="0"/>
              <a:t> al </a:t>
            </a:r>
            <a:r>
              <a:rPr lang="en-US" dirty="0" err="1"/>
              <a:t>mediului</a:t>
            </a:r>
            <a:r>
              <a:rPr lang="en-US" dirty="0"/>
              <a:t>, </a:t>
            </a:r>
            <a:r>
              <a:rPr lang="en-US" dirty="0" err="1"/>
              <a:t>putem</a:t>
            </a:r>
            <a:r>
              <a:rPr lang="en-US" dirty="0"/>
              <a:t> </a:t>
            </a:r>
            <a:r>
              <a:rPr lang="en-US" dirty="0" err="1"/>
              <a:t>asigura</a:t>
            </a:r>
            <a:r>
              <a:rPr lang="en-US" dirty="0"/>
              <a:t> un </a:t>
            </a:r>
            <a:r>
              <a:rPr lang="en-US" dirty="0" err="1"/>
              <a:t>viitor</a:t>
            </a:r>
            <a:r>
              <a:rPr lang="en-US" dirty="0"/>
              <a:t> </a:t>
            </a:r>
            <a:r>
              <a:rPr lang="en-US" dirty="0" err="1"/>
              <a:t>durabil</a:t>
            </a:r>
            <a:r>
              <a:rPr lang="en-US" dirty="0"/>
              <a:t> </a:t>
            </a:r>
            <a:r>
              <a:rPr lang="en-US" dirty="0" err="1"/>
              <a:t>pentru</a:t>
            </a:r>
            <a:r>
              <a:rPr lang="en-US" dirty="0"/>
              <a:t> </a:t>
            </a:r>
            <a:r>
              <a:rPr lang="en-US" dirty="0" err="1"/>
              <a:t>planeta</a:t>
            </a:r>
            <a:r>
              <a:rPr lang="en-US" dirty="0"/>
              <a:t> </a:t>
            </a:r>
            <a:r>
              <a:rPr lang="en-US" dirty="0" err="1"/>
              <a:t>noastră</a:t>
            </a:r>
            <a:r>
              <a:rPr lang="en-US" dirty="0"/>
              <a:t>.</a:t>
            </a:r>
            <a:endParaRPr lang="tr-TR" dirty="0"/>
          </a:p>
        </p:txBody>
      </p:sp>
      <p:sp>
        <p:nvSpPr>
          <p:cNvPr id="7" name="AutoShape 2" descr="https://lh3.googleusercontent.com/gg/ANIJZFHnFi_0Yxok9YaBBUBJIXgHdAOo5Kld4LQZLeUM2Xrv2Jq3mA3n6p4kZAkwoZNhNibUzYQTNY_VE5WXBA23jFX47HWr_Wmd7wZbKSMWkp1_VJdbQYSWANU3WMhucC2UynWm3uMbVbofmjcJpzcQxQx3R-I8jJPjALWllR316KRiZ_BVGbpyzgYY6qh4UXhQUqEos0QQ0IrRFkXR9YeGnSAECkTU55Mu2aybTb_c2hOYGZbsk8KBRtaET1jyRLjkXp_AdqiOf4pRgJxPjYd5-Kl1lTDcPMRi8by8YL9l8v1V2rxJp2ttPjG42m6uhdg6GnbVsb7l7jt43PBa77G9tn6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 name="Dikdörtgen 1"/>
          <p:cNvSpPr/>
          <p:nvPr/>
        </p:nvSpPr>
        <p:spPr>
          <a:xfrm>
            <a:off x="3346190" y="3988344"/>
            <a:ext cx="5447325" cy="307777"/>
          </a:xfrm>
          <a:prstGeom prst="rect">
            <a:avLst/>
          </a:prstGeom>
        </p:spPr>
        <p:txBody>
          <a:bodyPr wrap="none">
            <a:spAutoFit/>
          </a:bodyPr>
          <a:lstStyle/>
          <a:p>
            <a:r>
              <a:rPr lang="en-US" dirty="0" err="1">
                <a:solidFill>
                  <a:srgbClr val="FF0000"/>
                </a:solidFill>
              </a:rPr>
              <a:t>Abordarea</a:t>
            </a:r>
            <a:r>
              <a:rPr lang="en-US" dirty="0">
                <a:solidFill>
                  <a:srgbClr val="FF0000"/>
                </a:solidFill>
              </a:rPr>
              <a:t> </a:t>
            </a:r>
            <a:r>
              <a:rPr lang="en-US" dirty="0" err="1">
                <a:solidFill>
                  <a:srgbClr val="FF0000"/>
                </a:solidFill>
              </a:rPr>
              <a:t>Uniunii</a:t>
            </a:r>
            <a:r>
              <a:rPr lang="en-US" dirty="0">
                <a:solidFill>
                  <a:srgbClr val="FF0000"/>
                </a:solidFill>
              </a:rPr>
              <a:t> </a:t>
            </a:r>
            <a:r>
              <a:rPr lang="en-US" dirty="0" err="1">
                <a:solidFill>
                  <a:srgbClr val="FF0000"/>
                </a:solidFill>
              </a:rPr>
              <a:t>Europene</a:t>
            </a:r>
            <a:r>
              <a:rPr lang="en-US" dirty="0">
                <a:solidFill>
                  <a:srgbClr val="FF0000"/>
                </a:solidFill>
              </a:rPr>
              <a:t> </a:t>
            </a:r>
            <a:r>
              <a:rPr lang="en-US" dirty="0" err="1">
                <a:solidFill>
                  <a:srgbClr val="FF0000"/>
                </a:solidFill>
              </a:rPr>
              <a:t>în</a:t>
            </a:r>
            <a:r>
              <a:rPr lang="en-US" dirty="0">
                <a:solidFill>
                  <a:srgbClr val="FF0000"/>
                </a:solidFill>
              </a:rPr>
              <a:t> </a:t>
            </a:r>
            <a:r>
              <a:rPr lang="en-US" dirty="0" err="1">
                <a:solidFill>
                  <a:srgbClr val="FF0000"/>
                </a:solidFill>
              </a:rPr>
              <a:t>ceea</a:t>
            </a:r>
            <a:r>
              <a:rPr lang="en-US" dirty="0">
                <a:solidFill>
                  <a:srgbClr val="FF0000"/>
                </a:solidFill>
              </a:rPr>
              <a:t> </a:t>
            </a:r>
            <a:r>
              <a:rPr lang="en-US" dirty="0" err="1">
                <a:solidFill>
                  <a:srgbClr val="FF0000"/>
                </a:solidFill>
              </a:rPr>
              <a:t>ce</a:t>
            </a:r>
            <a:r>
              <a:rPr lang="en-US" dirty="0">
                <a:solidFill>
                  <a:srgbClr val="FF0000"/>
                </a:solidFill>
              </a:rPr>
              <a:t> </a:t>
            </a:r>
            <a:r>
              <a:rPr lang="en-US" dirty="0" err="1">
                <a:solidFill>
                  <a:srgbClr val="FF0000"/>
                </a:solidFill>
              </a:rPr>
              <a:t>privește</a:t>
            </a:r>
            <a:r>
              <a:rPr lang="en-US" dirty="0">
                <a:solidFill>
                  <a:srgbClr val="FF0000"/>
                </a:solidFill>
              </a:rPr>
              <a:t> </a:t>
            </a:r>
            <a:r>
              <a:rPr lang="en-US" dirty="0" err="1">
                <a:solidFill>
                  <a:srgbClr val="FF0000"/>
                </a:solidFill>
              </a:rPr>
              <a:t>protecția</a:t>
            </a:r>
            <a:r>
              <a:rPr lang="en-US" dirty="0">
                <a:solidFill>
                  <a:srgbClr val="FF0000"/>
                </a:solidFill>
              </a:rPr>
              <a:t> </a:t>
            </a:r>
            <a:r>
              <a:rPr lang="en-US" dirty="0" err="1">
                <a:solidFill>
                  <a:srgbClr val="FF0000"/>
                </a:solidFill>
              </a:rPr>
              <a:t>mediului</a:t>
            </a:r>
            <a:endParaRPr lang="tr-TR" dirty="0">
              <a:solidFill>
                <a:srgbClr val="FF0000"/>
              </a:solidFill>
            </a:endParaRPr>
          </a:p>
        </p:txBody>
      </p:sp>
      <p:sp>
        <p:nvSpPr>
          <p:cNvPr id="8" name="Rectangle 1"/>
          <p:cNvSpPr>
            <a:spLocks noChangeArrowheads="1"/>
          </p:cNvSpPr>
          <p:nvPr/>
        </p:nvSpPr>
        <p:spPr bwMode="auto">
          <a:xfrm>
            <a:off x="768096" y="4302133"/>
            <a:ext cx="10509504"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b="0" i="0" u="none" strike="noStrike" cap="none" normalizeH="0" baseline="0" dirty="0" err="1">
                <a:ln>
                  <a:noFill/>
                </a:ln>
                <a:solidFill>
                  <a:schemeClr val="tx1"/>
                </a:solidFill>
                <a:effectLst/>
                <a:latin typeface="Arial" panose="020B0604020202020204" pitchFamily="34" charset="0"/>
              </a:rPr>
              <a:t>The</a:t>
            </a:r>
            <a:r>
              <a:rPr kumimoji="0" lang="tr-TR" altLang="tr-TR" b="0" i="0" u="none" strike="noStrike" cap="none" normalizeH="0" baseline="0" dirty="0">
                <a:ln>
                  <a:noFill/>
                </a:ln>
                <a:solidFill>
                  <a:schemeClr val="tx1"/>
                </a:solidFill>
                <a:effectLst/>
                <a:latin typeface="Arial" panose="020B0604020202020204" pitchFamily="34" charset="0"/>
              </a:rPr>
              <a:t> </a:t>
            </a:r>
            <a:r>
              <a:rPr kumimoji="0" lang="tr-TR" altLang="tr-TR" b="0" i="0" u="none" strike="noStrike" cap="none" normalizeH="0" baseline="0" dirty="0" err="1">
                <a:ln>
                  <a:noFill/>
                </a:ln>
                <a:solidFill>
                  <a:schemeClr val="tx1"/>
                </a:solidFill>
                <a:effectLst/>
                <a:latin typeface="Arial" panose="020B0604020202020204" pitchFamily="34" charset="0"/>
              </a:rPr>
              <a:t>European</a:t>
            </a:r>
            <a:r>
              <a:rPr kumimoji="0" lang="tr-TR" altLang="tr-TR" b="0" i="0" u="none" strike="noStrike" cap="none" normalizeH="0" baseline="0" dirty="0">
                <a:ln>
                  <a:noFill/>
                </a:ln>
                <a:solidFill>
                  <a:schemeClr val="tx1"/>
                </a:solidFill>
                <a:effectLst/>
                <a:latin typeface="Arial" panose="020B0604020202020204" pitchFamily="34" charset="0"/>
              </a:rPr>
              <a:t> </a:t>
            </a:r>
            <a:r>
              <a:rPr kumimoji="0" lang="tr-TR" altLang="tr-TR" b="0" i="0" u="none" strike="noStrike" cap="none" normalizeH="0" baseline="0" dirty="0" err="1">
                <a:ln>
                  <a:noFill/>
                </a:ln>
                <a:solidFill>
                  <a:schemeClr val="tx1"/>
                </a:solidFill>
                <a:effectLst/>
                <a:latin typeface="Arial" panose="020B0604020202020204" pitchFamily="34" charset="0"/>
              </a:rPr>
              <a:t>Union</a:t>
            </a:r>
            <a:r>
              <a:rPr kumimoji="0" lang="tr-TR" altLang="tr-TR" b="0" i="0" u="none" strike="noStrike" cap="none" normalizeH="0" baseline="0" dirty="0">
                <a:ln>
                  <a:noFill/>
                </a:ln>
                <a:solidFill>
                  <a:schemeClr val="tx1"/>
                </a:solidFill>
                <a:effectLst/>
                <a:latin typeface="Arial" panose="020B0604020202020204" pitchFamily="34" charset="0"/>
              </a:rPr>
              <a:t> (EU) is a global </a:t>
            </a:r>
            <a:r>
              <a:rPr kumimoji="0" lang="tr-TR" altLang="tr-TR" b="0" i="0" u="none" strike="noStrike" cap="none" normalizeH="0" baseline="0" dirty="0" err="1">
                <a:ln>
                  <a:noFill/>
                </a:ln>
                <a:solidFill>
                  <a:schemeClr val="tx1"/>
                </a:solidFill>
                <a:effectLst/>
                <a:latin typeface="Arial" panose="020B0604020202020204" pitchFamily="34" charset="0"/>
              </a:rPr>
              <a:t>leader</a:t>
            </a:r>
            <a:r>
              <a:rPr kumimoji="0" lang="tr-TR" altLang="tr-TR" b="0" i="0" u="none" strike="noStrike" cap="none" normalizeH="0" baseline="0" dirty="0">
                <a:ln>
                  <a:noFill/>
                </a:ln>
                <a:solidFill>
                  <a:schemeClr val="tx1"/>
                </a:solidFill>
                <a:effectLst/>
                <a:latin typeface="Arial" panose="020B0604020202020204" pitchFamily="34" charset="0"/>
              </a:rPr>
              <a:t> in </a:t>
            </a:r>
            <a:r>
              <a:rPr kumimoji="0" lang="tr-TR" altLang="tr-TR" b="0" i="0" u="none" strike="noStrike" cap="none" normalizeH="0" baseline="0" dirty="0" err="1">
                <a:ln>
                  <a:noFill/>
                </a:ln>
                <a:solidFill>
                  <a:schemeClr val="tx1"/>
                </a:solidFill>
                <a:effectLst/>
                <a:latin typeface="Arial" panose="020B0604020202020204" pitchFamily="34" charset="0"/>
              </a:rPr>
              <a:t>environmental</a:t>
            </a:r>
            <a:r>
              <a:rPr kumimoji="0" lang="tr-TR" altLang="tr-TR" b="0" i="0" u="none" strike="noStrike" cap="none" normalizeH="0" baseline="0" dirty="0">
                <a:ln>
                  <a:noFill/>
                </a:ln>
                <a:solidFill>
                  <a:schemeClr val="tx1"/>
                </a:solidFill>
                <a:effectLst/>
                <a:latin typeface="Arial" panose="020B0604020202020204" pitchFamily="34" charset="0"/>
              </a:rPr>
              <a:t> </a:t>
            </a:r>
            <a:r>
              <a:rPr kumimoji="0" lang="tr-TR" altLang="tr-TR" b="0" i="0" u="none" strike="noStrike" cap="none" normalizeH="0" baseline="0" dirty="0" err="1">
                <a:ln>
                  <a:noFill/>
                </a:ln>
                <a:solidFill>
                  <a:schemeClr val="tx1"/>
                </a:solidFill>
                <a:effectLst/>
                <a:latin typeface="Arial" panose="020B0604020202020204" pitchFamily="34" charset="0"/>
              </a:rPr>
              <a:t>governance</a:t>
            </a:r>
            <a:r>
              <a:rPr kumimoji="0" lang="tr-TR" altLang="tr-TR" b="0" i="0" u="none" strike="noStrike" cap="none" normalizeH="0" baseline="0" dirty="0">
                <a:ln>
                  <a:noFill/>
                </a:ln>
                <a:solidFill>
                  <a:schemeClr val="tx1"/>
                </a:solidFill>
                <a:effectLst/>
                <a:latin typeface="Arial" panose="020B0604020202020204" pitchFamily="34" charset="0"/>
              </a:rPr>
              <a:t> (Jordan, A., &amp; </a:t>
            </a:r>
            <a:r>
              <a:rPr kumimoji="0" lang="tr-TR" altLang="tr-TR" b="0" i="0" u="none" strike="noStrike" cap="none" normalizeH="0" baseline="0" dirty="0" err="1">
                <a:ln>
                  <a:noFill/>
                </a:ln>
                <a:solidFill>
                  <a:schemeClr val="tx1"/>
                </a:solidFill>
                <a:effectLst/>
                <a:latin typeface="Arial" panose="020B0604020202020204" pitchFamily="34" charset="0"/>
              </a:rPr>
              <a:t>Lensch</a:t>
            </a:r>
            <a:r>
              <a:rPr kumimoji="0" lang="tr-TR" altLang="tr-TR" b="0" i="0" u="none" strike="noStrike" cap="none" normalizeH="0" baseline="0" dirty="0">
                <a:ln>
                  <a:noFill/>
                </a:ln>
                <a:solidFill>
                  <a:schemeClr val="tx1"/>
                </a:solidFill>
                <a:effectLst/>
                <a:latin typeface="Arial" panose="020B0604020202020204" pitchFamily="34" charset="0"/>
              </a:rPr>
              <a:t>, P. (2010). </a:t>
            </a:r>
            <a:r>
              <a:rPr kumimoji="0" lang="tr-TR" altLang="tr-TR" b="0" i="0" u="none" strike="noStrike" cap="none" normalizeH="0" baseline="0" dirty="0" err="1">
                <a:ln>
                  <a:noFill/>
                </a:ln>
                <a:solidFill>
                  <a:schemeClr val="tx1"/>
                </a:solidFill>
                <a:effectLst/>
                <a:latin typeface="Arial" panose="020B0604020202020204" pitchFamily="34" charset="0"/>
                <a:hlinkClick r:id="rId2"/>
              </a:rPr>
              <a:t>The</a:t>
            </a:r>
            <a:r>
              <a:rPr kumimoji="0" lang="tr-TR" altLang="tr-TR" b="0" i="0" u="none" strike="noStrike" cap="none" normalizeH="0" baseline="0" dirty="0">
                <a:ln>
                  <a:noFill/>
                </a:ln>
                <a:solidFill>
                  <a:schemeClr val="tx1"/>
                </a:solidFill>
                <a:effectLst/>
                <a:latin typeface="Arial" panose="020B0604020202020204" pitchFamily="34" charset="0"/>
                <a:hlinkClick r:id="rId2"/>
              </a:rPr>
              <a:t> </a:t>
            </a:r>
            <a:r>
              <a:rPr kumimoji="0" lang="tr-TR" altLang="tr-TR" b="0" i="0" u="none" strike="noStrike" cap="none" normalizeH="0" baseline="0" dirty="0" err="1">
                <a:ln>
                  <a:noFill/>
                </a:ln>
                <a:solidFill>
                  <a:schemeClr val="tx1"/>
                </a:solidFill>
                <a:effectLst/>
                <a:latin typeface="Arial" panose="020B0604020202020204" pitchFamily="34" charset="0"/>
                <a:hlinkClick r:id="rId2"/>
              </a:rPr>
              <a:t>European</a:t>
            </a:r>
            <a:r>
              <a:rPr kumimoji="0" lang="tr-TR" altLang="tr-TR" b="0" i="0" u="none" strike="noStrike" cap="none" normalizeH="0" baseline="0" dirty="0">
                <a:ln>
                  <a:noFill/>
                </a:ln>
                <a:solidFill>
                  <a:schemeClr val="tx1"/>
                </a:solidFill>
                <a:effectLst/>
                <a:latin typeface="Arial" panose="020B0604020202020204" pitchFamily="34" charset="0"/>
                <a:hlinkClick r:id="rId2"/>
              </a:rPr>
              <a:t> </a:t>
            </a:r>
            <a:r>
              <a:rPr kumimoji="0" lang="tr-TR" altLang="tr-TR" b="0" i="0" u="none" strike="noStrike" cap="none" normalizeH="0" baseline="0" dirty="0" err="1">
                <a:ln>
                  <a:noFill/>
                </a:ln>
                <a:solidFill>
                  <a:schemeClr val="tx1"/>
                </a:solidFill>
                <a:effectLst/>
                <a:latin typeface="Arial" panose="020B0604020202020204" pitchFamily="34" charset="0"/>
                <a:hlinkClick r:id="rId2"/>
              </a:rPr>
              <a:t>Union</a:t>
            </a:r>
            <a:r>
              <a:rPr kumimoji="0" lang="tr-TR" altLang="tr-TR" b="0" i="0" u="none" strike="noStrike" cap="none" normalizeH="0" baseline="0" dirty="0">
                <a:ln>
                  <a:noFill/>
                </a:ln>
                <a:solidFill>
                  <a:schemeClr val="tx1"/>
                </a:solidFill>
                <a:effectLst/>
                <a:latin typeface="Arial" panose="020B0604020202020204" pitchFamily="34" charset="0"/>
                <a:hlinkClick r:id="rId2"/>
              </a:rPr>
              <a:t> as a </a:t>
            </a:r>
            <a:r>
              <a:rPr kumimoji="0" lang="tr-TR" altLang="tr-TR" b="0" i="0" u="none" strike="noStrike" cap="none" normalizeH="0" baseline="0" dirty="0" err="1">
                <a:ln>
                  <a:noFill/>
                </a:ln>
                <a:solidFill>
                  <a:schemeClr val="tx1"/>
                </a:solidFill>
                <a:effectLst/>
                <a:latin typeface="Arial" panose="020B0604020202020204" pitchFamily="34" charset="0"/>
                <a:hlinkClick r:id="rId2"/>
              </a:rPr>
              <a:t>leader</a:t>
            </a:r>
            <a:r>
              <a:rPr kumimoji="0" lang="tr-TR" altLang="tr-TR" b="0" i="0" u="none" strike="noStrike" cap="none" normalizeH="0" baseline="0" dirty="0">
                <a:ln>
                  <a:noFill/>
                </a:ln>
                <a:solidFill>
                  <a:schemeClr val="tx1"/>
                </a:solidFill>
                <a:effectLst/>
                <a:latin typeface="Arial" panose="020B0604020202020204" pitchFamily="34" charset="0"/>
                <a:hlinkClick r:id="rId2"/>
              </a:rPr>
              <a:t> in </a:t>
            </a:r>
            <a:r>
              <a:rPr kumimoji="0" lang="tr-TR" altLang="tr-TR" b="0" i="0" u="none" strike="noStrike" cap="none" normalizeH="0" baseline="0" dirty="0" err="1">
                <a:ln>
                  <a:noFill/>
                </a:ln>
                <a:solidFill>
                  <a:schemeClr val="tx1"/>
                </a:solidFill>
                <a:effectLst/>
                <a:latin typeface="Arial" panose="020B0604020202020204" pitchFamily="34" charset="0"/>
                <a:hlinkClick r:id="rId2"/>
              </a:rPr>
              <a:t>environmental</a:t>
            </a:r>
            <a:r>
              <a:rPr kumimoji="0" lang="tr-TR" altLang="tr-TR" b="0" i="0" u="none" strike="noStrike" cap="none" normalizeH="0" baseline="0" dirty="0">
                <a:ln>
                  <a:noFill/>
                </a:ln>
                <a:solidFill>
                  <a:schemeClr val="tx1"/>
                </a:solidFill>
                <a:effectLst/>
                <a:latin typeface="Arial" panose="020B0604020202020204" pitchFamily="34" charset="0"/>
                <a:hlinkClick r:id="rId2"/>
              </a:rPr>
              <a:t> </a:t>
            </a:r>
            <a:r>
              <a:rPr kumimoji="0" lang="tr-TR" altLang="tr-TR" b="0" i="0" u="none" strike="noStrike" cap="none" normalizeH="0" baseline="0" dirty="0" err="1">
                <a:ln>
                  <a:noFill/>
                </a:ln>
                <a:solidFill>
                  <a:schemeClr val="tx1"/>
                </a:solidFill>
                <a:effectLst/>
                <a:latin typeface="Arial" panose="020B0604020202020204" pitchFamily="34" charset="0"/>
                <a:hlinkClick r:id="rId2"/>
              </a:rPr>
              <a:t>governance</a:t>
            </a:r>
            <a:r>
              <a:rPr kumimoji="0" lang="tr-TR" altLang="tr-TR" b="0" i="0" u="none" strike="noStrike" cap="none" normalizeH="0" baseline="0" dirty="0">
                <a:ln>
                  <a:noFill/>
                </a:ln>
                <a:solidFill>
                  <a:schemeClr val="tx1"/>
                </a:solidFill>
                <a:effectLst/>
                <a:latin typeface="Arial" panose="020B0604020202020204" pitchFamily="34" charset="0"/>
                <a:hlinkClick r:id="rId2"/>
              </a:rPr>
              <a:t>: A </a:t>
            </a:r>
            <a:r>
              <a:rPr kumimoji="0" lang="tr-TR" altLang="tr-TR" b="0" i="0" u="none" strike="noStrike" cap="none" normalizeH="0" baseline="0" dirty="0" err="1">
                <a:ln>
                  <a:noFill/>
                </a:ln>
                <a:solidFill>
                  <a:schemeClr val="tx1"/>
                </a:solidFill>
                <a:effectLst/>
                <a:latin typeface="Arial" panose="020B0604020202020204" pitchFamily="34" charset="0"/>
                <a:hlinkClick r:id="rId2"/>
              </a:rPr>
              <a:t>critical</a:t>
            </a:r>
            <a:r>
              <a:rPr kumimoji="0" lang="tr-TR" altLang="tr-TR" b="0" i="0" u="none" strike="noStrike" cap="none" normalizeH="0" baseline="0" dirty="0">
                <a:ln>
                  <a:noFill/>
                </a:ln>
                <a:solidFill>
                  <a:schemeClr val="tx1"/>
                </a:solidFill>
                <a:effectLst/>
                <a:latin typeface="Arial" panose="020B0604020202020204" pitchFamily="34" charset="0"/>
                <a:hlinkClick r:id="rId2"/>
              </a:rPr>
              <a:t> </a:t>
            </a:r>
            <a:r>
              <a:rPr kumimoji="0" lang="tr-TR" altLang="tr-TR" b="0" i="0" u="none" strike="noStrike" cap="none" normalizeH="0" baseline="0" dirty="0" err="1">
                <a:ln>
                  <a:noFill/>
                </a:ln>
                <a:solidFill>
                  <a:schemeClr val="tx1"/>
                </a:solidFill>
                <a:effectLst/>
                <a:latin typeface="Arial" panose="020B0604020202020204" pitchFamily="34" charset="0"/>
                <a:hlinkClick r:id="rId2"/>
              </a:rPr>
              <a:t>assessment</a:t>
            </a:r>
            <a:r>
              <a:rPr kumimoji="0" lang="tr-TR" altLang="tr-TR" b="0" i="0" u="none" strike="noStrike" cap="none" normalizeH="0" baseline="0" dirty="0">
                <a:ln>
                  <a:noFill/>
                </a:ln>
                <a:solidFill>
                  <a:schemeClr val="tx1"/>
                </a:solidFill>
                <a:effectLst/>
                <a:latin typeface="Arial" panose="020B0604020202020204" pitchFamily="34" charset="0"/>
              </a:rPr>
              <a:t>. </a:t>
            </a:r>
            <a:r>
              <a:rPr kumimoji="0" lang="tr-TR" altLang="tr-TR" b="0" i="0" u="none" strike="noStrike" cap="none" normalizeH="0" baseline="0" dirty="0" err="1">
                <a:ln>
                  <a:noFill/>
                </a:ln>
                <a:solidFill>
                  <a:schemeClr val="tx1"/>
                </a:solidFill>
                <a:effectLst/>
                <a:latin typeface="Arial" panose="020B0604020202020204" pitchFamily="34" charset="0"/>
              </a:rPr>
              <a:t>Environmental</a:t>
            </a:r>
            <a:r>
              <a:rPr kumimoji="0" lang="tr-TR" altLang="tr-TR" b="0" i="0" u="none" strike="noStrike" cap="none" normalizeH="0" baseline="0" dirty="0">
                <a:ln>
                  <a:noFill/>
                </a:ln>
                <a:solidFill>
                  <a:schemeClr val="tx1"/>
                </a:solidFill>
                <a:effectLst/>
                <a:latin typeface="Arial" panose="020B0604020202020204" pitchFamily="34" charset="0"/>
              </a:rPr>
              <a:t> </a:t>
            </a:r>
            <a:r>
              <a:rPr kumimoji="0" lang="tr-TR" altLang="tr-TR" b="0" i="0" u="none" strike="noStrike" cap="none" normalizeH="0" baseline="0" dirty="0" err="1">
                <a:ln>
                  <a:noFill/>
                </a:ln>
                <a:solidFill>
                  <a:schemeClr val="tx1"/>
                </a:solidFill>
                <a:effectLst/>
                <a:latin typeface="Arial" panose="020B0604020202020204" pitchFamily="34" charset="0"/>
              </a:rPr>
              <a:t>Policy</a:t>
            </a:r>
            <a:r>
              <a:rPr kumimoji="0" lang="tr-TR" altLang="tr-TR" b="0" i="0" u="none" strike="noStrike" cap="none" normalizeH="0" baseline="0" dirty="0">
                <a:ln>
                  <a:noFill/>
                </a:ln>
                <a:solidFill>
                  <a:schemeClr val="tx1"/>
                </a:solidFill>
                <a:effectLst/>
                <a:latin typeface="Arial" panose="020B0604020202020204" pitchFamily="34" charset="0"/>
              </a:rPr>
              <a:t> </a:t>
            </a:r>
            <a:r>
              <a:rPr kumimoji="0" lang="tr-TR" altLang="tr-TR" b="0" i="0" u="none" strike="noStrike" cap="none" normalizeH="0" baseline="0" dirty="0" err="1">
                <a:ln>
                  <a:noFill/>
                </a:ln>
                <a:solidFill>
                  <a:schemeClr val="tx1"/>
                </a:solidFill>
                <a:effectLst/>
                <a:latin typeface="Arial" panose="020B0604020202020204" pitchFamily="34" charset="0"/>
              </a:rPr>
              <a:t>and</a:t>
            </a:r>
            <a:r>
              <a:rPr kumimoji="0" lang="tr-TR" altLang="tr-TR" b="0" i="0" u="none" strike="noStrike" cap="none" normalizeH="0" baseline="0" dirty="0">
                <a:ln>
                  <a:noFill/>
                </a:ln>
                <a:solidFill>
                  <a:schemeClr val="tx1"/>
                </a:solidFill>
                <a:effectLst/>
                <a:latin typeface="Arial" panose="020B0604020202020204" pitchFamily="34" charset="0"/>
              </a:rPr>
              <a:t> </a:t>
            </a:r>
            <a:r>
              <a:rPr kumimoji="0" lang="tr-TR" altLang="tr-TR" b="0" i="0" u="none" strike="noStrike" cap="none" normalizeH="0" baseline="0" dirty="0" err="1">
                <a:ln>
                  <a:noFill/>
                </a:ln>
                <a:solidFill>
                  <a:schemeClr val="tx1"/>
                </a:solidFill>
                <a:effectLst/>
                <a:latin typeface="Arial" panose="020B0604020202020204" pitchFamily="34" charset="0"/>
              </a:rPr>
              <a:t>Governance</a:t>
            </a:r>
            <a:r>
              <a:rPr kumimoji="0" lang="tr-TR" altLang="tr-TR" b="0" i="0" u="none" strike="noStrike" cap="none" normalizeH="0" baseline="0" dirty="0">
                <a:ln>
                  <a:noFill/>
                </a:ln>
                <a:solidFill>
                  <a:schemeClr val="tx1"/>
                </a:solidFill>
                <a:effectLst/>
                <a:latin typeface="Arial" panose="020B0604020202020204" pitchFamily="34" charset="0"/>
              </a:rPr>
              <a:t>, 20(3), 194-211).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b="0" i="0" u="none" strike="noStrike" cap="none" normalizeH="0" baseline="0" dirty="0">
                <a:ln>
                  <a:noFill/>
                </a:ln>
                <a:solidFill>
                  <a:schemeClr val="tx1"/>
                </a:solidFill>
                <a:effectLst/>
                <a:latin typeface="Arial" panose="020B0604020202020204" pitchFamily="34" charset="0"/>
              </a:rPr>
              <a:t>EU </a:t>
            </a:r>
            <a:r>
              <a:rPr kumimoji="0" lang="tr-TR" altLang="tr-TR" b="0" i="0" u="none" strike="noStrike" cap="none" normalizeH="0" baseline="0" dirty="0" err="1">
                <a:ln>
                  <a:noFill/>
                </a:ln>
                <a:solidFill>
                  <a:schemeClr val="tx1"/>
                </a:solidFill>
                <a:effectLst/>
                <a:latin typeface="Arial" panose="020B0604020202020204" pitchFamily="34" charset="0"/>
              </a:rPr>
              <a:t>environmental</a:t>
            </a:r>
            <a:r>
              <a:rPr kumimoji="0" lang="tr-TR" altLang="tr-TR" b="0" i="0" u="none" strike="noStrike" cap="none" normalizeH="0" baseline="0" dirty="0">
                <a:ln>
                  <a:noFill/>
                </a:ln>
                <a:solidFill>
                  <a:schemeClr val="tx1"/>
                </a:solidFill>
                <a:effectLst/>
                <a:latin typeface="Arial" panose="020B0604020202020204" pitchFamily="34" charset="0"/>
              </a:rPr>
              <a:t> </a:t>
            </a:r>
            <a:r>
              <a:rPr kumimoji="0" lang="tr-TR" altLang="tr-TR" b="0" i="0" u="none" strike="noStrike" cap="none" normalizeH="0" baseline="0" dirty="0" err="1">
                <a:ln>
                  <a:noFill/>
                </a:ln>
                <a:solidFill>
                  <a:schemeClr val="tx1"/>
                </a:solidFill>
                <a:effectLst/>
                <a:latin typeface="Arial" panose="020B0604020202020204" pitchFamily="34" charset="0"/>
              </a:rPr>
              <a:t>policy</a:t>
            </a:r>
            <a:r>
              <a:rPr kumimoji="0" lang="tr-TR" altLang="tr-TR" b="0" i="0" u="none" strike="noStrike" cap="none" normalizeH="0" baseline="0" dirty="0">
                <a:ln>
                  <a:noFill/>
                </a:ln>
                <a:solidFill>
                  <a:schemeClr val="tx1"/>
                </a:solidFill>
                <a:effectLst/>
                <a:latin typeface="Arial" panose="020B0604020202020204" pitchFamily="34" charset="0"/>
              </a:rPr>
              <a:t> is </a:t>
            </a:r>
            <a:r>
              <a:rPr kumimoji="0" lang="tr-TR" altLang="tr-TR" b="0" i="0" u="none" strike="noStrike" cap="none" normalizeH="0" baseline="0" dirty="0" err="1">
                <a:ln>
                  <a:noFill/>
                </a:ln>
                <a:solidFill>
                  <a:schemeClr val="tx1"/>
                </a:solidFill>
                <a:effectLst/>
                <a:latin typeface="Arial" panose="020B0604020202020204" pitchFamily="34" charset="0"/>
              </a:rPr>
              <a:t>guided</a:t>
            </a:r>
            <a:r>
              <a:rPr kumimoji="0" lang="tr-TR" altLang="tr-TR" b="0" i="0" u="none" strike="noStrike" cap="none" normalizeH="0" baseline="0" dirty="0">
                <a:ln>
                  <a:noFill/>
                </a:ln>
                <a:solidFill>
                  <a:schemeClr val="tx1"/>
                </a:solidFill>
                <a:effectLst/>
                <a:latin typeface="Arial" panose="020B0604020202020204" pitchFamily="34" charset="0"/>
              </a:rPr>
              <a:t> </a:t>
            </a:r>
            <a:r>
              <a:rPr kumimoji="0" lang="tr-TR" altLang="tr-TR" b="0" i="0" u="none" strike="noStrike" cap="none" normalizeH="0" baseline="0" dirty="0" err="1">
                <a:ln>
                  <a:noFill/>
                </a:ln>
                <a:solidFill>
                  <a:schemeClr val="tx1"/>
                </a:solidFill>
                <a:effectLst/>
                <a:latin typeface="Arial" panose="020B0604020202020204" pitchFamily="34" charset="0"/>
              </a:rPr>
              <a:t>by</a:t>
            </a:r>
            <a:r>
              <a:rPr kumimoji="0" lang="tr-TR" altLang="tr-TR" b="0" i="0" u="none" strike="noStrike" cap="none" normalizeH="0" baseline="0" dirty="0">
                <a:ln>
                  <a:noFill/>
                </a:ln>
                <a:solidFill>
                  <a:schemeClr val="tx1"/>
                </a:solidFill>
                <a:effectLst/>
                <a:latin typeface="Arial" panose="020B0604020202020204" pitchFamily="34" charset="0"/>
              </a:rPr>
              <a:t> a </a:t>
            </a:r>
            <a:r>
              <a:rPr kumimoji="0" lang="tr-TR" altLang="tr-TR" b="0" i="0" u="none" strike="noStrike" cap="none" normalizeH="0" baseline="0" dirty="0" err="1">
                <a:ln>
                  <a:noFill/>
                </a:ln>
                <a:solidFill>
                  <a:schemeClr val="tx1"/>
                </a:solidFill>
                <a:effectLst/>
                <a:latin typeface="Arial" panose="020B0604020202020204" pitchFamily="34" charset="0"/>
              </a:rPr>
              <a:t>robust</a:t>
            </a:r>
            <a:r>
              <a:rPr kumimoji="0" lang="tr-TR" altLang="tr-TR" b="0" i="0" u="none" strike="noStrike" cap="none" normalizeH="0" baseline="0" dirty="0">
                <a:ln>
                  <a:noFill/>
                </a:ln>
                <a:solidFill>
                  <a:schemeClr val="tx1"/>
                </a:solidFill>
                <a:effectLst/>
                <a:latin typeface="Arial" panose="020B0604020202020204" pitchFamily="34" charset="0"/>
              </a:rPr>
              <a:t> </a:t>
            </a:r>
            <a:r>
              <a:rPr kumimoji="0" lang="tr-TR" altLang="tr-TR" b="0" i="0" u="none" strike="noStrike" cap="none" normalizeH="0" baseline="0" dirty="0" err="1">
                <a:ln>
                  <a:noFill/>
                </a:ln>
                <a:solidFill>
                  <a:schemeClr val="tx1"/>
                </a:solidFill>
                <a:effectLst/>
                <a:latin typeface="Arial" panose="020B0604020202020204" pitchFamily="34" charset="0"/>
              </a:rPr>
              <a:t>framework</a:t>
            </a:r>
            <a:r>
              <a:rPr kumimoji="0" lang="tr-TR" altLang="tr-TR" b="0" i="0" u="none" strike="noStrike" cap="none" normalizeH="0" baseline="0" dirty="0">
                <a:ln>
                  <a:noFill/>
                </a:ln>
                <a:solidFill>
                  <a:schemeClr val="tx1"/>
                </a:solidFill>
                <a:effectLst/>
                <a:latin typeface="Arial" panose="020B0604020202020204" pitchFamily="34" charset="0"/>
              </a:rPr>
              <a:t> </a:t>
            </a:r>
            <a:r>
              <a:rPr kumimoji="0" lang="tr-TR" altLang="tr-TR" b="0" i="0" u="none" strike="noStrike" cap="none" normalizeH="0" baseline="0" dirty="0" err="1">
                <a:ln>
                  <a:noFill/>
                </a:ln>
                <a:solidFill>
                  <a:schemeClr val="tx1"/>
                </a:solidFill>
                <a:effectLst/>
                <a:latin typeface="Arial" panose="020B0604020202020204" pitchFamily="34" charset="0"/>
              </a:rPr>
              <a:t>that</a:t>
            </a:r>
            <a:r>
              <a:rPr kumimoji="0" lang="tr-TR" altLang="tr-TR" b="0" i="0" u="none" strike="noStrike" cap="none" normalizeH="0" baseline="0" dirty="0">
                <a:ln>
                  <a:noFill/>
                </a:ln>
                <a:solidFill>
                  <a:schemeClr val="tx1"/>
                </a:solidFill>
                <a:effectLst/>
                <a:latin typeface="Arial" panose="020B0604020202020204" pitchFamily="34" charset="0"/>
              </a:rPr>
              <a:t> </a:t>
            </a:r>
            <a:r>
              <a:rPr kumimoji="0" lang="tr-TR" altLang="tr-TR" b="0" i="0" u="none" strike="noStrike" cap="none" normalizeH="0" baseline="0" dirty="0" err="1">
                <a:ln>
                  <a:noFill/>
                </a:ln>
                <a:solidFill>
                  <a:schemeClr val="tx1"/>
                </a:solidFill>
                <a:effectLst/>
                <a:latin typeface="Arial" panose="020B0604020202020204" pitchFamily="34" charset="0"/>
              </a:rPr>
              <a:t>integrates</a:t>
            </a:r>
            <a:r>
              <a:rPr kumimoji="0" lang="tr-TR" altLang="tr-TR" b="0" i="0" u="none" strike="noStrike" cap="none" normalizeH="0" baseline="0" dirty="0">
                <a:ln>
                  <a:noFill/>
                </a:ln>
                <a:solidFill>
                  <a:schemeClr val="tx1"/>
                </a:solidFill>
                <a:effectLst/>
                <a:latin typeface="Arial" panose="020B0604020202020204" pitchFamily="34" charset="0"/>
              </a:rPr>
              <a:t> </a:t>
            </a:r>
            <a:r>
              <a:rPr kumimoji="0" lang="tr-TR" altLang="tr-TR" b="0" i="0" u="none" strike="noStrike" cap="none" normalizeH="0" baseline="0" dirty="0" err="1">
                <a:ln>
                  <a:noFill/>
                </a:ln>
                <a:solidFill>
                  <a:schemeClr val="tx1"/>
                </a:solidFill>
                <a:effectLst/>
                <a:latin typeface="Arial" panose="020B0604020202020204" pitchFamily="34" charset="0"/>
              </a:rPr>
              <a:t>legislative</a:t>
            </a:r>
            <a:r>
              <a:rPr kumimoji="0" lang="tr-TR" altLang="tr-TR" b="0" i="0" u="none" strike="noStrike" cap="none" normalizeH="0" baseline="0" dirty="0">
                <a:ln>
                  <a:noFill/>
                </a:ln>
                <a:solidFill>
                  <a:schemeClr val="tx1"/>
                </a:solidFill>
                <a:effectLst/>
                <a:latin typeface="Arial" panose="020B0604020202020204" pitchFamily="34" charset="0"/>
              </a:rPr>
              <a:t> </a:t>
            </a:r>
            <a:r>
              <a:rPr kumimoji="0" lang="tr-TR" altLang="tr-TR" b="0" i="0" u="none" strike="noStrike" cap="none" normalizeH="0" baseline="0" dirty="0" err="1">
                <a:ln>
                  <a:noFill/>
                </a:ln>
                <a:solidFill>
                  <a:schemeClr val="tx1"/>
                </a:solidFill>
                <a:effectLst/>
                <a:latin typeface="Arial" panose="020B0604020202020204" pitchFamily="34" charset="0"/>
              </a:rPr>
              <a:t>measures</a:t>
            </a:r>
            <a:r>
              <a:rPr kumimoji="0" lang="tr-TR" altLang="tr-TR" b="0" i="0" u="none" strike="noStrike" cap="none" normalizeH="0" baseline="0" dirty="0">
                <a:ln>
                  <a:noFill/>
                </a:ln>
                <a:solidFill>
                  <a:schemeClr val="tx1"/>
                </a:solidFill>
                <a:effectLst/>
                <a:latin typeface="Arial" panose="020B0604020202020204" pitchFamily="34" charset="0"/>
              </a:rPr>
              <a:t>, </a:t>
            </a:r>
            <a:r>
              <a:rPr kumimoji="0" lang="tr-TR" altLang="tr-TR" b="0" i="0" u="none" strike="noStrike" cap="none" normalizeH="0" baseline="0" dirty="0" err="1">
                <a:ln>
                  <a:noFill/>
                </a:ln>
                <a:solidFill>
                  <a:schemeClr val="tx1"/>
                </a:solidFill>
                <a:effectLst/>
                <a:latin typeface="Arial" panose="020B0604020202020204" pitchFamily="34" charset="0"/>
              </a:rPr>
              <a:t>strategic</a:t>
            </a:r>
            <a:r>
              <a:rPr kumimoji="0" lang="tr-TR" altLang="tr-TR" b="0" i="0" u="none" strike="noStrike" cap="none" normalizeH="0" baseline="0" dirty="0">
                <a:ln>
                  <a:noFill/>
                </a:ln>
                <a:solidFill>
                  <a:schemeClr val="tx1"/>
                </a:solidFill>
                <a:effectLst/>
                <a:latin typeface="Arial" panose="020B0604020202020204" pitchFamily="34" charset="0"/>
              </a:rPr>
              <a:t> </a:t>
            </a:r>
            <a:r>
              <a:rPr kumimoji="0" lang="tr-TR" altLang="tr-TR" b="0" i="0" u="none" strike="noStrike" cap="none" normalizeH="0" baseline="0" dirty="0" err="1">
                <a:ln>
                  <a:noFill/>
                </a:ln>
                <a:solidFill>
                  <a:schemeClr val="tx1"/>
                </a:solidFill>
                <a:effectLst/>
                <a:latin typeface="Arial" panose="020B0604020202020204" pitchFamily="34" charset="0"/>
              </a:rPr>
              <a:t>planning</a:t>
            </a:r>
            <a:r>
              <a:rPr kumimoji="0" lang="tr-TR" altLang="tr-TR" b="0" i="0" u="none" strike="noStrike" cap="none" normalizeH="0" baseline="0" dirty="0">
                <a:ln>
                  <a:noFill/>
                </a:ln>
                <a:solidFill>
                  <a:schemeClr val="tx1"/>
                </a:solidFill>
                <a:effectLst/>
                <a:latin typeface="Arial" panose="020B0604020202020204" pitchFamily="34" charset="0"/>
              </a:rPr>
              <a:t>, </a:t>
            </a:r>
            <a:r>
              <a:rPr kumimoji="0" lang="tr-TR" altLang="tr-TR" b="0" i="0" u="none" strike="noStrike" cap="none" normalizeH="0" baseline="0" dirty="0" err="1">
                <a:ln>
                  <a:noFill/>
                </a:ln>
                <a:solidFill>
                  <a:schemeClr val="tx1"/>
                </a:solidFill>
                <a:effectLst/>
                <a:latin typeface="Arial" panose="020B0604020202020204" pitchFamily="34" charset="0"/>
              </a:rPr>
              <a:t>and</a:t>
            </a:r>
            <a:r>
              <a:rPr kumimoji="0" lang="tr-TR" altLang="tr-TR" b="0" i="0" u="none" strike="noStrike" cap="none" normalizeH="0" baseline="0" dirty="0">
                <a:ln>
                  <a:noFill/>
                </a:ln>
                <a:solidFill>
                  <a:schemeClr val="tx1"/>
                </a:solidFill>
                <a:effectLst/>
                <a:latin typeface="Arial" panose="020B0604020202020204" pitchFamily="34" charset="0"/>
              </a:rPr>
              <a:t> </a:t>
            </a:r>
            <a:r>
              <a:rPr kumimoji="0" lang="tr-TR" altLang="tr-TR" b="0" i="0" u="none" strike="noStrike" cap="none" normalizeH="0" baseline="0" dirty="0" err="1">
                <a:ln>
                  <a:noFill/>
                </a:ln>
                <a:solidFill>
                  <a:schemeClr val="tx1"/>
                </a:solidFill>
                <a:effectLst/>
                <a:latin typeface="Arial" panose="020B0604020202020204" pitchFamily="34" charset="0"/>
              </a:rPr>
              <a:t>international</a:t>
            </a:r>
            <a:r>
              <a:rPr kumimoji="0" lang="tr-TR" altLang="tr-TR" b="0" i="0" u="none" strike="noStrike" cap="none" normalizeH="0" baseline="0" dirty="0">
                <a:ln>
                  <a:noFill/>
                </a:ln>
                <a:solidFill>
                  <a:schemeClr val="tx1"/>
                </a:solidFill>
                <a:effectLst/>
                <a:latin typeface="Arial" panose="020B0604020202020204" pitchFamily="34" charset="0"/>
              </a:rPr>
              <a:t> </a:t>
            </a:r>
            <a:r>
              <a:rPr kumimoji="0" lang="tr-TR" altLang="tr-TR" b="0" i="0" u="none" strike="noStrike" cap="none" normalizeH="0" baseline="0" dirty="0" err="1">
                <a:ln>
                  <a:noFill/>
                </a:ln>
                <a:solidFill>
                  <a:schemeClr val="tx1"/>
                </a:solidFill>
                <a:effectLst/>
                <a:latin typeface="Arial" panose="020B0604020202020204" pitchFamily="34" charset="0"/>
              </a:rPr>
              <a:t>cooperation</a:t>
            </a:r>
            <a:r>
              <a:rPr kumimoji="0" lang="tr-TR" altLang="tr-TR" b="0" i="0" u="none" strike="noStrike" cap="none" normalizeH="0" baseline="0" dirty="0">
                <a:ln>
                  <a:noFill/>
                </a:ln>
                <a:solidFill>
                  <a:schemeClr val="tx1"/>
                </a:solidFill>
                <a:effectLst/>
                <a:latin typeface="Arial" panose="020B0604020202020204" pitchFamily="34" charset="0"/>
              </a:rPr>
              <a:t> (</a:t>
            </a:r>
            <a:r>
              <a:rPr kumimoji="0" lang="tr-TR" altLang="tr-TR" b="0" i="0" u="none" strike="noStrike" cap="none" normalizeH="0" baseline="0" dirty="0" err="1">
                <a:ln>
                  <a:noFill/>
                </a:ln>
                <a:solidFill>
                  <a:schemeClr val="tx1"/>
                </a:solidFill>
                <a:effectLst/>
                <a:latin typeface="Arial" panose="020B0604020202020204" pitchFamily="34" charset="0"/>
              </a:rPr>
              <a:t>Euractiv</a:t>
            </a:r>
            <a:r>
              <a:rPr kumimoji="0" lang="tr-TR" altLang="tr-TR" b="0" i="0" u="none" strike="noStrike" cap="none" normalizeH="0" baseline="0" dirty="0">
                <a:ln>
                  <a:noFill/>
                </a:ln>
                <a:solidFill>
                  <a:schemeClr val="tx1"/>
                </a:solidFill>
                <a:effectLst/>
                <a:latin typeface="Arial" panose="020B0604020202020204" pitchFamily="34" charset="0"/>
              </a:rPr>
              <a:t>, 2023. </a:t>
            </a:r>
            <a:r>
              <a:rPr kumimoji="0" lang="tr-TR" altLang="tr-TR" b="0" i="0" u="none" strike="noStrike" cap="none" normalizeH="0" baseline="0" dirty="0" err="1">
                <a:ln>
                  <a:noFill/>
                </a:ln>
                <a:solidFill>
                  <a:schemeClr val="tx1"/>
                </a:solidFill>
                <a:effectLst/>
                <a:latin typeface="Arial" panose="020B0604020202020204" pitchFamily="34" charset="0"/>
                <a:hlinkClick r:id="rId3"/>
              </a:rPr>
              <a:t>The</a:t>
            </a:r>
            <a:r>
              <a:rPr kumimoji="0" lang="tr-TR" altLang="tr-TR" b="0" i="0" u="none" strike="noStrike" cap="none" normalizeH="0" baseline="0" dirty="0">
                <a:ln>
                  <a:noFill/>
                </a:ln>
                <a:solidFill>
                  <a:schemeClr val="tx1"/>
                </a:solidFill>
                <a:effectLst/>
                <a:latin typeface="Arial" panose="020B0604020202020204" pitchFamily="34" charset="0"/>
                <a:hlinkClick r:id="rId3"/>
              </a:rPr>
              <a:t> </a:t>
            </a:r>
            <a:r>
              <a:rPr kumimoji="0" lang="tr-TR" altLang="tr-TR" b="0" i="0" u="none" strike="noStrike" cap="none" normalizeH="0" baseline="0" dirty="0" err="1">
                <a:ln>
                  <a:noFill/>
                </a:ln>
                <a:solidFill>
                  <a:schemeClr val="tx1"/>
                </a:solidFill>
                <a:effectLst/>
                <a:latin typeface="Arial" panose="020B0604020202020204" pitchFamily="34" charset="0"/>
                <a:hlinkClick r:id="rId3"/>
              </a:rPr>
              <a:t>EU's</a:t>
            </a:r>
            <a:r>
              <a:rPr kumimoji="0" lang="tr-TR" altLang="tr-TR" b="0" i="0" u="none" strike="noStrike" cap="none" normalizeH="0" baseline="0" dirty="0">
                <a:ln>
                  <a:noFill/>
                </a:ln>
                <a:solidFill>
                  <a:schemeClr val="tx1"/>
                </a:solidFill>
                <a:effectLst/>
                <a:latin typeface="Arial" panose="020B0604020202020204" pitchFamily="34" charset="0"/>
                <a:hlinkClick r:id="rId3"/>
              </a:rPr>
              <a:t> </a:t>
            </a:r>
            <a:r>
              <a:rPr kumimoji="0" lang="tr-TR" altLang="tr-TR" b="0" i="0" u="none" strike="noStrike" cap="none" normalizeH="0" baseline="0" dirty="0" err="1">
                <a:ln>
                  <a:noFill/>
                </a:ln>
                <a:solidFill>
                  <a:schemeClr val="tx1"/>
                </a:solidFill>
                <a:effectLst/>
                <a:latin typeface="Arial" panose="020B0604020202020204" pitchFamily="34" charset="0"/>
                <a:hlinkClick r:id="rId3"/>
              </a:rPr>
              <a:t>environmental</a:t>
            </a:r>
            <a:r>
              <a:rPr kumimoji="0" lang="tr-TR" altLang="tr-TR" b="0" i="0" u="none" strike="noStrike" cap="none" normalizeH="0" baseline="0" dirty="0">
                <a:ln>
                  <a:noFill/>
                </a:ln>
                <a:solidFill>
                  <a:schemeClr val="tx1"/>
                </a:solidFill>
                <a:effectLst/>
                <a:latin typeface="Arial" panose="020B0604020202020204" pitchFamily="34" charset="0"/>
                <a:hlinkClick r:id="rId3"/>
              </a:rPr>
              <a:t> </a:t>
            </a:r>
            <a:r>
              <a:rPr kumimoji="0" lang="tr-TR" altLang="tr-TR" b="0" i="0" u="none" strike="noStrike" cap="none" normalizeH="0" baseline="0" dirty="0" err="1">
                <a:ln>
                  <a:noFill/>
                </a:ln>
                <a:solidFill>
                  <a:schemeClr val="tx1"/>
                </a:solidFill>
                <a:effectLst/>
                <a:latin typeface="Arial" panose="020B0604020202020204" pitchFamily="34" charset="0"/>
                <a:hlinkClick r:id="rId3"/>
              </a:rPr>
              <a:t>policy</a:t>
            </a:r>
            <a:r>
              <a:rPr kumimoji="0" lang="tr-TR" altLang="tr-TR" b="0" i="0" u="none" strike="noStrike" cap="none" normalizeH="0" baseline="0" dirty="0">
                <a:ln>
                  <a:noFill/>
                </a:ln>
                <a:solidFill>
                  <a:schemeClr val="tx1"/>
                </a:solidFill>
                <a:effectLst/>
                <a:latin typeface="Arial" panose="020B0604020202020204" pitchFamily="34" charset="0"/>
                <a:hlinkClick r:id="rId3"/>
              </a:rPr>
              <a:t> </a:t>
            </a:r>
            <a:r>
              <a:rPr kumimoji="0" lang="tr-TR" altLang="tr-TR" b="0" i="0" u="none" strike="noStrike" cap="none" normalizeH="0" baseline="0" dirty="0" err="1">
                <a:ln>
                  <a:noFill/>
                </a:ln>
                <a:solidFill>
                  <a:schemeClr val="tx1"/>
                </a:solidFill>
                <a:effectLst/>
                <a:latin typeface="Arial" panose="020B0604020202020204" pitchFamily="34" charset="0"/>
                <a:hlinkClick r:id="rId3"/>
              </a:rPr>
              <a:t>framework</a:t>
            </a:r>
            <a:r>
              <a:rPr kumimoji="0" lang="tr-TR" altLang="tr-TR" b="0" i="0" u="none" strike="noStrike" cap="none" normalizeH="0" baseline="0" dirty="0">
                <a:ln>
                  <a:noFill/>
                </a:ln>
                <a:solidFill>
                  <a:schemeClr val="tx1"/>
                </a:solidFill>
                <a:effectLst/>
                <a:latin typeface="Arial" panose="020B0604020202020204" pitchFamily="34" charset="0"/>
                <a:hlinkClick r:id="rId3"/>
              </a:rPr>
              <a:t> </a:t>
            </a:r>
            <a:r>
              <a:rPr kumimoji="0" lang="tr-TR" altLang="tr-TR" b="0" i="0" u="none" strike="noStrike" cap="none" normalizeH="0" baseline="0" dirty="0" err="1">
                <a:ln>
                  <a:noFill/>
                </a:ln>
                <a:solidFill>
                  <a:schemeClr val="tx1"/>
                </a:solidFill>
                <a:effectLst/>
                <a:latin typeface="Arial" panose="020B0604020202020204" pitchFamily="34" charset="0"/>
                <a:hlinkClick r:id="rId3"/>
              </a:rPr>
              <a:t>for</a:t>
            </a:r>
            <a:r>
              <a:rPr kumimoji="0" lang="tr-TR" altLang="tr-TR" b="0" i="0" u="none" strike="noStrike" cap="none" normalizeH="0" baseline="0" dirty="0">
                <a:ln>
                  <a:noFill/>
                </a:ln>
                <a:solidFill>
                  <a:schemeClr val="tx1"/>
                </a:solidFill>
                <a:effectLst/>
                <a:latin typeface="Arial" panose="020B0604020202020204" pitchFamily="34" charset="0"/>
                <a:hlinkClick r:id="rId3"/>
              </a:rPr>
              <a:t> 2030 </a:t>
            </a:r>
            <a:r>
              <a:rPr kumimoji="0" lang="tr-TR" altLang="tr-TR" b="0" i="0" u="none" strike="noStrike" cap="none" normalizeH="0" baseline="0" dirty="0" err="1">
                <a:ln>
                  <a:noFill/>
                </a:ln>
                <a:solidFill>
                  <a:schemeClr val="tx1"/>
                </a:solidFill>
                <a:effectLst/>
                <a:latin typeface="Arial" panose="020B0604020202020204" pitchFamily="34" charset="0"/>
                <a:hlinkClick r:id="rId3"/>
              </a:rPr>
              <a:t>and</a:t>
            </a:r>
            <a:r>
              <a:rPr kumimoji="0" lang="tr-TR" altLang="tr-TR" b="0" i="0" u="none" strike="noStrike" cap="none" normalizeH="0" baseline="0" dirty="0">
                <a:ln>
                  <a:noFill/>
                </a:ln>
                <a:solidFill>
                  <a:schemeClr val="tx1"/>
                </a:solidFill>
                <a:effectLst/>
                <a:latin typeface="Arial" panose="020B0604020202020204" pitchFamily="34" charset="0"/>
                <a:hlinkClick r:id="rId3"/>
              </a:rPr>
              <a:t> </a:t>
            </a:r>
            <a:r>
              <a:rPr kumimoji="0" lang="tr-TR" altLang="tr-TR" b="0" i="0" u="none" strike="noStrike" cap="none" normalizeH="0" baseline="0" dirty="0" err="1">
                <a:ln>
                  <a:noFill/>
                </a:ln>
                <a:solidFill>
                  <a:schemeClr val="tx1"/>
                </a:solidFill>
                <a:effectLst/>
                <a:latin typeface="Arial" panose="020B0604020202020204" pitchFamily="34" charset="0"/>
                <a:hlinkClick r:id="rId3"/>
              </a:rPr>
              <a:t>beyond</a:t>
            </a:r>
            <a:r>
              <a:rPr kumimoji="0" lang="tr-TR" altLang="tr-TR"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b="0" i="0" u="none" strike="noStrike" cap="none" normalizeH="0" baseline="0" dirty="0" err="1">
                <a:ln>
                  <a:noFill/>
                </a:ln>
                <a:solidFill>
                  <a:schemeClr val="tx1"/>
                </a:solidFill>
                <a:effectLst/>
                <a:latin typeface="Arial" panose="020B0604020202020204" pitchFamily="34" charset="0"/>
              </a:rPr>
              <a:t>This</a:t>
            </a:r>
            <a:r>
              <a:rPr kumimoji="0" lang="tr-TR" altLang="tr-TR" b="0" i="0" u="none" strike="noStrike" cap="none" normalizeH="0" baseline="0" dirty="0">
                <a:ln>
                  <a:noFill/>
                </a:ln>
                <a:solidFill>
                  <a:schemeClr val="tx1"/>
                </a:solidFill>
                <a:effectLst/>
                <a:latin typeface="Arial" panose="020B0604020202020204" pitchFamily="34" charset="0"/>
              </a:rPr>
              <a:t> </a:t>
            </a:r>
            <a:r>
              <a:rPr kumimoji="0" lang="tr-TR" altLang="tr-TR" b="0" i="0" u="none" strike="noStrike" cap="none" normalizeH="0" baseline="0" dirty="0" err="1">
                <a:ln>
                  <a:noFill/>
                </a:ln>
                <a:solidFill>
                  <a:schemeClr val="tx1"/>
                </a:solidFill>
                <a:effectLst/>
                <a:latin typeface="Arial" panose="020B0604020202020204" pitchFamily="34" charset="0"/>
              </a:rPr>
              <a:t>presentation</a:t>
            </a:r>
            <a:r>
              <a:rPr kumimoji="0" lang="tr-TR" altLang="tr-TR" b="0" i="0" u="none" strike="noStrike" cap="none" normalizeH="0" baseline="0" dirty="0">
                <a:ln>
                  <a:noFill/>
                </a:ln>
                <a:solidFill>
                  <a:schemeClr val="tx1"/>
                </a:solidFill>
                <a:effectLst/>
                <a:latin typeface="Arial" panose="020B0604020202020204" pitchFamily="34" charset="0"/>
              </a:rPr>
              <a:t> </a:t>
            </a:r>
            <a:r>
              <a:rPr kumimoji="0" lang="tr-TR" altLang="tr-TR" b="0" i="0" u="none" strike="noStrike" cap="none" normalizeH="0" baseline="0" dirty="0" err="1">
                <a:ln>
                  <a:noFill/>
                </a:ln>
                <a:solidFill>
                  <a:schemeClr val="tx1"/>
                </a:solidFill>
                <a:effectLst/>
                <a:latin typeface="Arial" panose="020B0604020202020204" pitchFamily="34" charset="0"/>
              </a:rPr>
              <a:t>explores</a:t>
            </a:r>
            <a:r>
              <a:rPr kumimoji="0" lang="tr-TR" altLang="tr-TR" b="0" i="0" u="none" strike="noStrike" cap="none" normalizeH="0" baseline="0" dirty="0">
                <a:ln>
                  <a:noFill/>
                </a:ln>
                <a:solidFill>
                  <a:schemeClr val="tx1"/>
                </a:solidFill>
                <a:effectLst/>
                <a:latin typeface="Arial" panose="020B0604020202020204" pitchFamily="34" charset="0"/>
              </a:rPr>
              <a:t> </a:t>
            </a:r>
            <a:r>
              <a:rPr kumimoji="0" lang="tr-TR" altLang="tr-TR" b="0" i="0" u="none" strike="noStrike" cap="none" normalizeH="0" baseline="0" dirty="0" err="1">
                <a:ln>
                  <a:noFill/>
                </a:ln>
                <a:solidFill>
                  <a:schemeClr val="tx1"/>
                </a:solidFill>
                <a:effectLst/>
                <a:latin typeface="Arial" panose="020B0604020202020204" pitchFamily="34" charset="0"/>
              </a:rPr>
              <a:t>the</a:t>
            </a:r>
            <a:r>
              <a:rPr kumimoji="0" lang="tr-TR" altLang="tr-TR" b="0" i="0" u="none" strike="noStrike" cap="none" normalizeH="0" baseline="0" dirty="0">
                <a:ln>
                  <a:noFill/>
                </a:ln>
                <a:solidFill>
                  <a:schemeClr val="tx1"/>
                </a:solidFill>
                <a:effectLst/>
                <a:latin typeface="Arial" panose="020B0604020202020204" pitchFamily="34" charset="0"/>
              </a:rPr>
              <a:t> </a:t>
            </a:r>
            <a:r>
              <a:rPr kumimoji="0" lang="tr-TR" altLang="tr-TR" b="0" i="0" u="none" strike="noStrike" cap="none" normalizeH="0" baseline="0" dirty="0" err="1">
                <a:ln>
                  <a:noFill/>
                </a:ln>
                <a:solidFill>
                  <a:schemeClr val="tx1"/>
                </a:solidFill>
                <a:effectLst/>
                <a:latin typeface="Arial" panose="020B0604020202020204" pitchFamily="34" charset="0"/>
              </a:rPr>
              <a:t>core</a:t>
            </a:r>
            <a:r>
              <a:rPr kumimoji="0" lang="tr-TR" altLang="tr-TR" b="0" i="0" u="none" strike="noStrike" cap="none" normalizeH="0" baseline="0" dirty="0">
                <a:ln>
                  <a:noFill/>
                </a:ln>
                <a:solidFill>
                  <a:schemeClr val="tx1"/>
                </a:solidFill>
                <a:effectLst/>
                <a:latin typeface="Arial" panose="020B0604020202020204" pitchFamily="34" charset="0"/>
              </a:rPr>
              <a:t> </a:t>
            </a:r>
            <a:r>
              <a:rPr kumimoji="0" lang="tr-TR" altLang="tr-TR" b="0" i="0" u="none" strike="noStrike" cap="none" normalizeH="0" baseline="0" dirty="0" err="1">
                <a:ln>
                  <a:noFill/>
                </a:ln>
                <a:solidFill>
                  <a:schemeClr val="tx1"/>
                </a:solidFill>
                <a:effectLst/>
                <a:latin typeface="Arial" panose="020B0604020202020204" pitchFamily="34" charset="0"/>
              </a:rPr>
              <a:t>principles</a:t>
            </a:r>
            <a:r>
              <a:rPr kumimoji="0" lang="tr-TR" altLang="tr-TR" b="0" i="0" u="none" strike="noStrike" cap="none" normalizeH="0" baseline="0" dirty="0">
                <a:ln>
                  <a:noFill/>
                </a:ln>
                <a:solidFill>
                  <a:schemeClr val="tx1"/>
                </a:solidFill>
                <a:effectLst/>
                <a:latin typeface="Arial" panose="020B0604020202020204" pitchFamily="34" charset="0"/>
              </a:rPr>
              <a:t>, legal </a:t>
            </a:r>
            <a:r>
              <a:rPr kumimoji="0" lang="tr-TR" altLang="tr-TR" b="0" i="0" u="none" strike="noStrike" cap="none" normalizeH="0" baseline="0" dirty="0" err="1">
                <a:ln>
                  <a:noFill/>
                </a:ln>
                <a:solidFill>
                  <a:schemeClr val="tx1"/>
                </a:solidFill>
                <a:effectLst/>
                <a:latin typeface="Arial" panose="020B0604020202020204" pitchFamily="34" charset="0"/>
              </a:rPr>
              <a:t>basis</a:t>
            </a:r>
            <a:r>
              <a:rPr kumimoji="0" lang="tr-TR" altLang="tr-TR" b="0" i="0" u="none" strike="noStrike" cap="none" normalizeH="0" baseline="0" dirty="0">
                <a:ln>
                  <a:noFill/>
                </a:ln>
                <a:solidFill>
                  <a:schemeClr val="tx1"/>
                </a:solidFill>
                <a:effectLst/>
                <a:latin typeface="Arial" panose="020B0604020202020204" pitchFamily="34" charset="0"/>
              </a:rPr>
              <a:t>, </a:t>
            </a:r>
            <a:r>
              <a:rPr kumimoji="0" lang="tr-TR" altLang="tr-TR" b="0" i="0" u="none" strike="noStrike" cap="none" normalizeH="0" baseline="0" dirty="0" err="1">
                <a:ln>
                  <a:noFill/>
                </a:ln>
                <a:solidFill>
                  <a:schemeClr val="tx1"/>
                </a:solidFill>
                <a:effectLst/>
                <a:latin typeface="Arial" panose="020B0604020202020204" pitchFamily="34" charset="0"/>
              </a:rPr>
              <a:t>key</a:t>
            </a:r>
            <a:r>
              <a:rPr kumimoji="0" lang="tr-TR" altLang="tr-TR" b="0" i="0" u="none" strike="noStrike" cap="none" normalizeH="0" baseline="0" dirty="0">
                <a:ln>
                  <a:noFill/>
                </a:ln>
                <a:solidFill>
                  <a:schemeClr val="tx1"/>
                </a:solidFill>
                <a:effectLst/>
                <a:latin typeface="Arial" panose="020B0604020202020204" pitchFamily="34" charset="0"/>
              </a:rPr>
              <a:t> </a:t>
            </a:r>
            <a:r>
              <a:rPr kumimoji="0" lang="tr-TR" altLang="tr-TR" b="0" i="0" u="none" strike="noStrike" cap="none" normalizeH="0" baseline="0" dirty="0" err="1">
                <a:ln>
                  <a:noFill/>
                </a:ln>
                <a:solidFill>
                  <a:schemeClr val="tx1"/>
                </a:solidFill>
                <a:effectLst/>
                <a:latin typeface="Arial" panose="020B0604020202020204" pitchFamily="34" charset="0"/>
              </a:rPr>
              <a:t>instruments</a:t>
            </a:r>
            <a:r>
              <a:rPr kumimoji="0" lang="tr-TR" altLang="tr-TR" b="0" i="0" u="none" strike="noStrike" cap="none" normalizeH="0" baseline="0" dirty="0">
                <a:ln>
                  <a:noFill/>
                </a:ln>
                <a:solidFill>
                  <a:schemeClr val="tx1"/>
                </a:solidFill>
                <a:effectLst/>
                <a:latin typeface="Arial" panose="020B0604020202020204" pitchFamily="34" charset="0"/>
              </a:rPr>
              <a:t>, </a:t>
            </a:r>
            <a:r>
              <a:rPr kumimoji="0" lang="tr-TR" altLang="tr-TR" b="0" i="0" u="none" strike="noStrike" cap="none" normalizeH="0" baseline="0" dirty="0" err="1">
                <a:ln>
                  <a:noFill/>
                </a:ln>
                <a:solidFill>
                  <a:schemeClr val="tx1"/>
                </a:solidFill>
                <a:effectLst/>
                <a:latin typeface="Arial" panose="020B0604020202020204" pitchFamily="34" charset="0"/>
              </a:rPr>
              <a:t>and</a:t>
            </a:r>
            <a:r>
              <a:rPr kumimoji="0" lang="tr-TR" altLang="tr-TR" b="0" i="0" u="none" strike="noStrike" cap="none" normalizeH="0" baseline="0" dirty="0">
                <a:ln>
                  <a:noFill/>
                </a:ln>
                <a:solidFill>
                  <a:schemeClr val="tx1"/>
                </a:solidFill>
                <a:effectLst/>
                <a:latin typeface="Arial" panose="020B0604020202020204" pitchFamily="34" charset="0"/>
              </a:rPr>
              <a:t> a </a:t>
            </a:r>
            <a:r>
              <a:rPr kumimoji="0" lang="tr-TR" altLang="tr-TR" b="0" i="0" u="none" strike="noStrike" cap="none" normalizeH="0" baseline="0" dirty="0" err="1">
                <a:ln>
                  <a:noFill/>
                </a:ln>
                <a:solidFill>
                  <a:schemeClr val="tx1"/>
                </a:solidFill>
                <a:effectLst/>
                <a:latin typeface="Arial" panose="020B0604020202020204" pitchFamily="34" charset="0"/>
              </a:rPr>
              <a:t>major</a:t>
            </a:r>
            <a:r>
              <a:rPr kumimoji="0" lang="tr-TR" altLang="tr-TR" b="0" i="0" u="none" strike="noStrike" cap="none" normalizeH="0" baseline="0" dirty="0">
                <a:ln>
                  <a:noFill/>
                </a:ln>
                <a:solidFill>
                  <a:schemeClr val="tx1"/>
                </a:solidFill>
                <a:effectLst/>
                <a:latin typeface="Arial" panose="020B0604020202020204" pitchFamily="34" charset="0"/>
              </a:rPr>
              <a:t> </a:t>
            </a:r>
            <a:r>
              <a:rPr kumimoji="0" lang="tr-TR" altLang="tr-TR" b="0" i="0" u="none" strike="noStrike" cap="none" normalizeH="0" baseline="0" dirty="0" err="1">
                <a:ln>
                  <a:noFill/>
                </a:ln>
                <a:solidFill>
                  <a:schemeClr val="tx1"/>
                </a:solidFill>
                <a:effectLst/>
                <a:latin typeface="Arial" panose="020B0604020202020204" pitchFamily="34" charset="0"/>
              </a:rPr>
              <a:t>initiative</a:t>
            </a:r>
            <a:r>
              <a:rPr kumimoji="0" lang="tr-TR" altLang="tr-TR" b="0" i="0" u="none" strike="noStrike" cap="none" normalizeH="0" baseline="0" dirty="0">
                <a:ln>
                  <a:noFill/>
                </a:ln>
                <a:solidFill>
                  <a:schemeClr val="tx1"/>
                </a:solidFill>
                <a:effectLst/>
                <a:latin typeface="Arial" panose="020B0604020202020204" pitchFamily="34" charset="0"/>
              </a:rPr>
              <a:t> - </a:t>
            </a:r>
            <a:r>
              <a:rPr kumimoji="0" lang="tr-TR" altLang="tr-TR" b="0" i="0" u="none" strike="noStrike" cap="none" normalizeH="0" baseline="0" dirty="0" err="1">
                <a:ln>
                  <a:noFill/>
                </a:ln>
                <a:solidFill>
                  <a:schemeClr val="tx1"/>
                </a:solidFill>
                <a:effectLst/>
                <a:latin typeface="Arial" panose="020B0604020202020204" pitchFamily="34" charset="0"/>
              </a:rPr>
              <a:t>the</a:t>
            </a:r>
            <a:r>
              <a:rPr kumimoji="0" lang="tr-TR" altLang="tr-TR" b="0" i="0" u="none" strike="noStrike" cap="none" normalizeH="0" baseline="0" dirty="0">
                <a:ln>
                  <a:noFill/>
                </a:ln>
                <a:solidFill>
                  <a:schemeClr val="tx1"/>
                </a:solidFill>
                <a:effectLst/>
                <a:latin typeface="Arial" panose="020B0604020202020204" pitchFamily="34" charset="0"/>
              </a:rPr>
              <a:t> </a:t>
            </a:r>
            <a:r>
              <a:rPr kumimoji="0" lang="tr-TR" altLang="tr-TR" b="0" i="0" u="none" strike="noStrike" cap="none" normalizeH="0" baseline="0" dirty="0" err="1">
                <a:ln>
                  <a:noFill/>
                </a:ln>
                <a:solidFill>
                  <a:schemeClr val="tx1"/>
                </a:solidFill>
                <a:effectLst/>
                <a:latin typeface="Arial" panose="020B0604020202020204" pitchFamily="34" charset="0"/>
              </a:rPr>
              <a:t>European</a:t>
            </a:r>
            <a:r>
              <a:rPr kumimoji="0" lang="tr-TR" altLang="tr-TR" b="0" i="0" u="none" strike="noStrike" cap="none" normalizeH="0" baseline="0" dirty="0">
                <a:ln>
                  <a:noFill/>
                </a:ln>
                <a:solidFill>
                  <a:schemeClr val="tx1"/>
                </a:solidFill>
                <a:effectLst/>
                <a:latin typeface="Arial" panose="020B0604020202020204" pitchFamily="34" charset="0"/>
              </a:rPr>
              <a:t> </a:t>
            </a:r>
            <a:r>
              <a:rPr kumimoji="0" lang="tr-TR" altLang="tr-TR" b="0" i="0" u="none" strike="noStrike" cap="none" normalizeH="0" baseline="0" dirty="0" err="1">
                <a:ln>
                  <a:noFill/>
                </a:ln>
                <a:solidFill>
                  <a:schemeClr val="tx1"/>
                </a:solidFill>
                <a:effectLst/>
                <a:latin typeface="Arial" panose="020B0604020202020204" pitchFamily="34" charset="0"/>
              </a:rPr>
              <a:t>Green</a:t>
            </a:r>
            <a:r>
              <a:rPr kumimoji="0" lang="tr-TR" altLang="tr-TR" b="0" i="0" u="none" strike="noStrike" cap="none" normalizeH="0" baseline="0" dirty="0">
                <a:ln>
                  <a:noFill/>
                </a:ln>
                <a:solidFill>
                  <a:schemeClr val="tx1"/>
                </a:solidFill>
                <a:effectLst/>
                <a:latin typeface="Arial" panose="020B0604020202020204" pitchFamily="34" charset="0"/>
              </a:rPr>
              <a:t> </a:t>
            </a:r>
            <a:r>
              <a:rPr kumimoji="0" lang="tr-TR" altLang="tr-TR" b="0" i="0" u="none" strike="noStrike" cap="none" normalizeH="0" baseline="0" dirty="0" err="1">
                <a:ln>
                  <a:noFill/>
                </a:ln>
                <a:solidFill>
                  <a:schemeClr val="tx1"/>
                </a:solidFill>
                <a:effectLst/>
                <a:latin typeface="Arial" panose="020B0604020202020204" pitchFamily="34" charset="0"/>
              </a:rPr>
              <a:t>Deal</a:t>
            </a:r>
            <a:r>
              <a:rPr kumimoji="0" lang="tr-TR" altLang="tr-TR" b="0" i="0" u="none" strike="noStrike" cap="none" normalizeH="0" baseline="0" dirty="0">
                <a:ln>
                  <a:noFill/>
                </a:ln>
                <a:solidFill>
                  <a:schemeClr val="tx1"/>
                </a:solidFill>
                <a:effectLst/>
                <a:latin typeface="Arial" panose="020B0604020202020204" pitchFamily="34" charset="0"/>
              </a:rPr>
              <a:t> - </a:t>
            </a:r>
            <a:r>
              <a:rPr kumimoji="0" lang="tr-TR" altLang="tr-TR" b="0" i="0" u="none" strike="noStrike" cap="none" normalizeH="0" baseline="0" dirty="0" err="1">
                <a:ln>
                  <a:noFill/>
                </a:ln>
                <a:solidFill>
                  <a:schemeClr val="tx1"/>
                </a:solidFill>
                <a:effectLst/>
                <a:latin typeface="Arial" panose="020B0604020202020204" pitchFamily="34" charset="0"/>
              </a:rPr>
              <a:t>that</a:t>
            </a:r>
            <a:r>
              <a:rPr kumimoji="0" lang="tr-TR" altLang="tr-TR" b="0" i="0" u="none" strike="noStrike" cap="none" normalizeH="0" baseline="0" dirty="0">
                <a:ln>
                  <a:noFill/>
                </a:ln>
                <a:solidFill>
                  <a:schemeClr val="tx1"/>
                </a:solidFill>
                <a:effectLst/>
                <a:latin typeface="Arial" panose="020B0604020202020204" pitchFamily="34" charset="0"/>
              </a:rPr>
              <a:t> </a:t>
            </a:r>
            <a:r>
              <a:rPr kumimoji="0" lang="tr-TR" altLang="tr-TR" b="0" i="0" u="none" strike="noStrike" cap="none" normalizeH="0" baseline="0" dirty="0" err="1">
                <a:ln>
                  <a:noFill/>
                </a:ln>
                <a:solidFill>
                  <a:schemeClr val="tx1"/>
                </a:solidFill>
                <a:effectLst/>
                <a:latin typeface="Arial" panose="020B0604020202020204" pitchFamily="34" charset="0"/>
              </a:rPr>
              <a:t>constitute</a:t>
            </a:r>
            <a:r>
              <a:rPr kumimoji="0" lang="tr-TR" altLang="tr-TR" b="0" i="0" u="none" strike="noStrike" cap="none" normalizeH="0" baseline="0" dirty="0">
                <a:ln>
                  <a:noFill/>
                </a:ln>
                <a:solidFill>
                  <a:schemeClr val="tx1"/>
                </a:solidFill>
                <a:effectLst/>
                <a:latin typeface="Arial" panose="020B0604020202020204" pitchFamily="34" charset="0"/>
              </a:rPr>
              <a:t> </a:t>
            </a:r>
            <a:r>
              <a:rPr kumimoji="0" lang="tr-TR" altLang="tr-TR" b="0" i="0" u="none" strike="noStrike" cap="none" normalizeH="0" baseline="0" dirty="0" err="1">
                <a:ln>
                  <a:noFill/>
                </a:ln>
                <a:solidFill>
                  <a:schemeClr val="tx1"/>
                </a:solidFill>
                <a:effectLst/>
                <a:latin typeface="Arial" panose="020B0604020202020204" pitchFamily="34" charset="0"/>
              </a:rPr>
              <a:t>the</a:t>
            </a:r>
            <a:r>
              <a:rPr kumimoji="0" lang="tr-TR" altLang="tr-TR" b="0" i="0" u="none" strike="noStrike" cap="none" normalizeH="0" baseline="0" dirty="0">
                <a:ln>
                  <a:noFill/>
                </a:ln>
                <a:solidFill>
                  <a:schemeClr val="tx1"/>
                </a:solidFill>
                <a:effectLst/>
                <a:latin typeface="Arial" panose="020B0604020202020204" pitchFamily="34" charset="0"/>
              </a:rPr>
              <a:t> </a:t>
            </a:r>
            <a:r>
              <a:rPr kumimoji="0" lang="tr-TR" altLang="tr-TR" b="0" i="0" u="none" strike="noStrike" cap="none" normalizeH="0" baseline="0" dirty="0" err="1">
                <a:ln>
                  <a:noFill/>
                </a:ln>
                <a:solidFill>
                  <a:schemeClr val="tx1"/>
                </a:solidFill>
                <a:effectLst/>
                <a:latin typeface="Arial" panose="020B0604020202020204" pitchFamily="34" charset="0"/>
              </a:rPr>
              <a:t>EU's</a:t>
            </a:r>
            <a:r>
              <a:rPr kumimoji="0" lang="tr-TR" altLang="tr-TR" b="0" i="0" u="none" strike="noStrike" cap="none" normalizeH="0" baseline="0" dirty="0">
                <a:ln>
                  <a:noFill/>
                </a:ln>
                <a:solidFill>
                  <a:schemeClr val="tx1"/>
                </a:solidFill>
                <a:effectLst/>
                <a:latin typeface="Arial" panose="020B0604020202020204" pitchFamily="34" charset="0"/>
              </a:rPr>
              <a:t> </a:t>
            </a:r>
            <a:r>
              <a:rPr kumimoji="0" lang="tr-TR" altLang="tr-TR" b="0" i="0" u="none" strike="noStrike" cap="none" normalizeH="0" baseline="0" dirty="0" err="1">
                <a:ln>
                  <a:noFill/>
                </a:ln>
                <a:solidFill>
                  <a:schemeClr val="tx1"/>
                </a:solidFill>
                <a:effectLst/>
                <a:latin typeface="Arial" panose="020B0604020202020204" pitchFamily="34" charset="0"/>
              </a:rPr>
              <a:t>approach</a:t>
            </a:r>
            <a:r>
              <a:rPr kumimoji="0" lang="tr-TR" altLang="tr-TR" b="0" i="0" u="none" strike="noStrike" cap="none" normalizeH="0" baseline="0" dirty="0">
                <a:ln>
                  <a:noFill/>
                </a:ln>
                <a:solidFill>
                  <a:schemeClr val="tx1"/>
                </a:solidFill>
                <a:effectLst/>
                <a:latin typeface="Arial" panose="020B0604020202020204" pitchFamily="34" charset="0"/>
              </a:rPr>
              <a:t> </a:t>
            </a:r>
            <a:r>
              <a:rPr kumimoji="0" lang="tr-TR" altLang="tr-TR" b="0" i="0" u="none" strike="noStrike" cap="none" normalizeH="0" baseline="0" dirty="0" err="1">
                <a:ln>
                  <a:noFill/>
                </a:ln>
                <a:solidFill>
                  <a:schemeClr val="tx1"/>
                </a:solidFill>
                <a:effectLst/>
                <a:latin typeface="Arial" panose="020B0604020202020204" pitchFamily="34" charset="0"/>
              </a:rPr>
              <a:t>to</a:t>
            </a:r>
            <a:r>
              <a:rPr kumimoji="0" lang="tr-TR" altLang="tr-TR" b="0" i="0" u="none" strike="noStrike" cap="none" normalizeH="0" baseline="0" dirty="0">
                <a:ln>
                  <a:noFill/>
                </a:ln>
                <a:solidFill>
                  <a:schemeClr val="tx1"/>
                </a:solidFill>
                <a:effectLst/>
                <a:latin typeface="Arial" panose="020B0604020202020204" pitchFamily="34" charset="0"/>
              </a:rPr>
              <a:t> </a:t>
            </a:r>
            <a:r>
              <a:rPr kumimoji="0" lang="tr-TR" altLang="tr-TR" b="0" i="0" u="none" strike="noStrike" cap="none" normalizeH="0" baseline="0" dirty="0" err="1">
                <a:ln>
                  <a:noFill/>
                </a:ln>
                <a:solidFill>
                  <a:schemeClr val="tx1"/>
                </a:solidFill>
                <a:effectLst/>
                <a:latin typeface="Arial" panose="020B0604020202020204" pitchFamily="34" charset="0"/>
              </a:rPr>
              <a:t>environmental</a:t>
            </a:r>
            <a:r>
              <a:rPr kumimoji="0" lang="tr-TR" altLang="tr-TR" b="0" i="0" u="none" strike="noStrike" cap="none" normalizeH="0" baseline="0" dirty="0">
                <a:ln>
                  <a:noFill/>
                </a:ln>
                <a:solidFill>
                  <a:schemeClr val="tx1"/>
                </a:solidFill>
                <a:effectLst/>
                <a:latin typeface="Arial" panose="020B0604020202020204" pitchFamily="34" charset="0"/>
              </a:rPr>
              <a:t> </a:t>
            </a:r>
            <a:r>
              <a:rPr kumimoji="0" lang="tr-TR" altLang="tr-TR" b="0" i="0" u="none" strike="noStrike" cap="none" normalizeH="0" baseline="0" dirty="0" err="1">
                <a:ln>
                  <a:noFill/>
                </a:ln>
                <a:solidFill>
                  <a:schemeClr val="tx1"/>
                </a:solidFill>
                <a:effectLst/>
                <a:latin typeface="Arial" panose="020B0604020202020204" pitchFamily="34" charset="0"/>
              </a:rPr>
              <a:t>protection</a:t>
            </a:r>
            <a:r>
              <a:rPr kumimoji="0" lang="tr-TR" altLang="tr-TR"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2078470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97280" y="418243"/>
            <a:ext cx="10058400" cy="568306"/>
          </a:xfrm>
        </p:spPr>
        <p:txBody>
          <a:bodyPr>
            <a:normAutofit/>
          </a:bodyPr>
          <a:lstStyle/>
          <a:p>
            <a:r>
              <a:rPr lang="en-US" sz="2000" dirty="0"/>
              <a:t>STUDIILE UE ȘI EXTINDEREA TEMEIULUI JURIDIC AL POLITICII DE MEDIU</a:t>
            </a:r>
            <a:endParaRPr lang="tr-TR" sz="2000" dirty="0"/>
          </a:p>
        </p:txBody>
      </p:sp>
      <p:sp>
        <p:nvSpPr>
          <p:cNvPr id="3" name="Metin Yer Tutucusu 2"/>
          <p:cNvSpPr>
            <a:spLocks noGrp="1"/>
          </p:cNvSpPr>
          <p:nvPr>
            <p:ph type="body" idx="1"/>
          </p:nvPr>
        </p:nvSpPr>
        <p:spPr>
          <a:xfrm>
            <a:off x="1158240" y="1433552"/>
            <a:ext cx="4937760" cy="736282"/>
          </a:xfrm>
        </p:spPr>
        <p:txBody>
          <a:bodyPr>
            <a:normAutofit lnSpcReduction="10000"/>
          </a:bodyPr>
          <a:lstStyle/>
          <a:p>
            <a:r>
              <a:rPr lang="en-US" b="1" dirty="0" err="1"/>
              <a:t>Baza</a:t>
            </a:r>
            <a:r>
              <a:rPr lang="en-US" b="1" dirty="0"/>
              <a:t> </a:t>
            </a:r>
            <a:r>
              <a:rPr lang="en-US" b="1" dirty="0" err="1"/>
              <a:t>juridică</a:t>
            </a:r>
            <a:r>
              <a:rPr lang="en-US" b="1" dirty="0"/>
              <a:t> </a:t>
            </a:r>
            <a:r>
              <a:rPr lang="en-US" b="1" dirty="0" err="1"/>
              <a:t>în</a:t>
            </a:r>
            <a:r>
              <a:rPr lang="en-US" b="1" dirty="0"/>
              <a:t> </a:t>
            </a:r>
            <a:r>
              <a:rPr lang="en-US" b="1" dirty="0" err="1"/>
              <a:t>expansiune</a:t>
            </a:r>
            <a:r>
              <a:rPr lang="en-US" b="1" dirty="0"/>
              <a:t> a UE </a:t>
            </a:r>
            <a:r>
              <a:rPr lang="en-US" b="1" dirty="0" err="1"/>
              <a:t>pentru</a:t>
            </a:r>
            <a:r>
              <a:rPr lang="en-US" b="1" dirty="0"/>
              <a:t> </a:t>
            </a:r>
            <a:r>
              <a:rPr lang="en-US" b="1" dirty="0" err="1"/>
              <a:t>politica</a:t>
            </a:r>
            <a:r>
              <a:rPr lang="en-US" b="1" dirty="0"/>
              <a:t> de </a:t>
            </a:r>
            <a:r>
              <a:rPr lang="en-US" b="1" dirty="0" err="1"/>
              <a:t>mediu</a:t>
            </a:r>
            <a:endParaRPr lang="tr-TR" b="1" dirty="0"/>
          </a:p>
        </p:txBody>
      </p:sp>
      <p:sp>
        <p:nvSpPr>
          <p:cNvPr id="4" name="Metin Yer Tutucusu 3"/>
          <p:cNvSpPr>
            <a:spLocks noGrp="1"/>
          </p:cNvSpPr>
          <p:nvPr>
            <p:ph type="body" idx="2"/>
          </p:nvPr>
        </p:nvSpPr>
        <p:spPr>
          <a:xfrm>
            <a:off x="1097280" y="2234255"/>
            <a:ext cx="4937760" cy="3378200"/>
          </a:xfrm>
        </p:spPr>
        <p:txBody>
          <a:bodyPr>
            <a:normAutofit/>
          </a:bodyPr>
          <a:lstStyle/>
          <a:p>
            <a:pPr>
              <a:buFont typeface="Wingdings" pitchFamily="2" charset="2"/>
              <a:buChar char="Ø"/>
            </a:pPr>
            <a:r>
              <a:rPr lang="en-US" dirty="0" err="1"/>
              <a:t>Politica</a:t>
            </a:r>
            <a:r>
              <a:rPr lang="en-US" dirty="0"/>
              <a:t> de </a:t>
            </a:r>
            <a:r>
              <a:rPr lang="en-US" dirty="0" err="1"/>
              <a:t>mediu</a:t>
            </a:r>
            <a:r>
              <a:rPr lang="en-US" dirty="0"/>
              <a:t> a UE </a:t>
            </a:r>
            <a:r>
              <a:rPr lang="en-US" dirty="0" err="1"/>
              <a:t>este</a:t>
            </a:r>
            <a:r>
              <a:rPr lang="en-US" dirty="0"/>
              <a:t> o </a:t>
            </a:r>
            <a:r>
              <a:rPr lang="en-US" dirty="0" err="1"/>
              <a:t>interacțiune</a:t>
            </a:r>
            <a:r>
              <a:rPr lang="en-US" dirty="0"/>
              <a:t> </a:t>
            </a:r>
            <a:r>
              <a:rPr lang="en-US" dirty="0" err="1"/>
              <a:t>complexă</a:t>
            </a:r>
            <a:r>
              <a:rPr lang="en-US" dirty="0"/>
              <a:t> de </a:t>
            </a:r>
            <a:r>
              <a:rPr lang="en-US" dirty="0" err="1"/>
              <a:t>teorii</a:t>
            </a:r>
            <a:r>
              <a:rPr lang="en-US" dirty="0"/>
              <a:t> </a:t>
            </a:r>
            <a:r>
              <a:rPr lang="en-US" dirty="0" err="1"/>
              <a:t>și</a:t>
            </a:r>
            <a:r>
              <a:rPr lang="en-US" dirty="0"/>
              <a:t> </a:t>
            </a:r>
            <a:r>
              <a:rPr lang="en-US" dirty="0" err="1"/>
              <a:t>evoluții</a:t>
            </a:r>
            <a:r>
              <a:rPr lang="en-US" dirty="0"/>
              <a:t> </a:t>
            </a:r>
            <a:r>
              <a:rPr lang="en-US" dirty="0" err="1"/>
              <a:t>juridice</a:t>
            </a:r>
            <a:r>
              <a:rPr lang="en-US" dirty="0"/>
              <a:t>.</a:t>
            </a:r>
            <a:endParaRPr lang="ro-RO" dirty="0"/>
          </a:p>
          <a:p>
            <a:pPr>
              <a:buFont typeface="Wingdings" pitchFamily="2" charset="2"/>
              <a:buChar char="Ø"/>
            </a:pPr>
            <a:r>
              <a:rPr lang="en-US" dirty="0" err="1"/>
              <a:t>Politicile</a:t>
            </a:r>
            <a:r>
              <a:rPr lang="en-US" dirty="0"/>
              <a:t> </a:t>
            </a:r>
            <a:r>
              <a:rPr lang="en-US" dirty="0" err="1"/>
              <a:t>inițiale</a:t>
            </a:r>
            <a:r>
              <a:rPr lang="en-US" dirty="0"/>
              <a:t> se </a:t>
            </a:r>
            <a:r>
              <a:rPr lang="en-US" dirty="0" err="1"/>
              <a:t>concentrau</a:t>
            </a:r>
            <a:r>
              <a:rPr lang="en-US" dirty="0"/>
              <a:t> </a:t>
            </a:r>
            <a:r>
              <a:rPr lang="en-US" dirty="0" err="1"/>
              <a:t>asupra</a:t>
            </a:r>
            <a:r>
              <a:rPr lang="en-US" dirty="0"/>
              <a:t> </a:t>
            </a:r>
            <a:r>
              <a:rPr lang="en-US" dirty="0" err="1"/>
              <a:t>unor</a:t>
            </a:r>
            <a:r>
              <a:rPr lang="en-US" dirty="0"/>
              <a:t> </a:t>
            </a:r>
            <a:r>
              <a:rPr lang="en-US" dirty="0" err="1"/>
              <a:t>aspecte</a:t>
            </a:r>
            <a:r>
              <a:rPr lang="en-US" dirty="0"/>
              <a:t> </a:t>
            </a:r>
            <a:r>
              <a:rPr lang="en-US" dirty="0" err="1"/>
              <a:t>specifice</a:t>
            </a:r>
            <a:r>
              <a:rPr lang="en-US" dirty="0"/>
              <a:t>, </a:t>
            </a:r>
            <a:r>
              <a:rPr lang="en-US" dirty="0" err="1"/>
              <a:t>dar</a:t>
            </a:r>
            <a:r>
              <a:rPr lang="en-US" dirty="0"/>
              <a:t> au </a:t>
            </a:r>
            <a:r>
              <a:rPr lang="en-US" dirty="0" err="1"/>
              <a:t>evoluat</a:t>
            </a:r>
            <a:r>
              <a:rPr lang="en-US" dirty="0"/>
              <a:t> </a:t>
            </a:r>
            <a:r>
              <a:rPr lang="en-US" dirty="0" err="1"/>
              <a:t>spre</a:t>
            </a:r>
            <a:r>
              <a:rPr lang="en-US" dirty="0"/>
              <a:t> o </a:t>
            </a:r>
            <a:r>
              <a:rPr lang="en-US" dirty="0" err="1"/>
              <a:t>strategie</a:t>
            </a:r>
            <a:r>
              <a:rPr lang="en-US" dirty="0"/>
              <a:t> </a:t>
            </a:r>
            <a:r>
              <a:rPr lang="en-US" dirty="0" err="1"/>
              <a:t>mai</a:t>
            </a:r>
            <a:r>
              <a:rPr lang="en-US" dirty="0"/>
              <a:t> </a:t>
            </a:r>
            <a:r>
              <a:rPr lang="en-US" dirty="0" err="1"/>
              <a:t>cuprinzătoare</a:t>
            </a:r>
            <a:r>
              <a:rPr lang="en-US" dirty="0"/>
              <a:t>. </a:t>
            </a:r>
            <a:endParaRPr lang="ro-RO" dirty="0"/>
          </a:p>
          <a:p>
            <a:pPr>
              <a:buFont typeface="Wingdings" pitchFamily="2" charset="2"/>
              <a:buChar char="Ø"/>
            </a:pPr>
            <a:r>
              <a:rPr lang="en-US" dirty="0" err="1"/>
              <a:t>Dreptul</a:t>
            </a:r>
            <a:r>
              <a:rPr lang="en-US" dirty="0"/>
              <a:t> </a:t>
            </a:r>
            <a:r>
              <a:rPr lang="en-US" dirty="0" err="1"/>
              <a:t>tratatului</a:t>
            </a:r>
            <a:r>
              <a:rPr lang="en-US" dirty="0"/>
              <a:t> </a:t>
            </a:r>
            <a:r>
              <a:rPr lang="en-US" dirty="0" err="1"/>
              <a:t>reprezintă</a:t>
            </a:r>
            <a:r>
              <a:rPr lang="en-US" dirty="0"/>
              <a:t> </a:t>
            </a:r>
            <a:r>
              <a:rPr lang="en-US" dirty="0" err="1"/>
              <a:t>fundamentul</a:t>
            </a:r>
            <a:r>
              <a:rPr lang="en-US" dirty="0"/>
              <a:t>, </a:t>
            </a:r>
            <a:r>
              <a:rPr lang="en-US" dirty="0" err="1"/>
              <a:t>iar</a:t>
            </a:r>
            <a:r>
              <a:rPr lang="en-US" dirty="0"/>
              <a:t> </a:t>
            </a:r>
            <a:r>
              <a:rPr lang="en-US" dirty="0" err="1"/>
              <a:t>Tratatul</a:t>
            </a:r>
            <a:r>
              <a:rPr lang="en-US" dirty="0"/>
              <a:t> de la Roma a pus </a:t>
            </a:r>
            <a:r>
              <a:rPr lang="en-US" dirty="0" err="1"/>
              <a:t>bazele</a:t>
            </a:r>
            <a:r>
              <a:rPr lang="en-US" dirty="0"/>
              <a:t>.</a:t>
            </a:r>
            <a:endParaRPr lang="ro-RO" dirty="0"/>
          </a:p>
          <a:p>
            <a:pPr>
              <a:buFont typeface="Wingdings" pitchFamily="2" charset="2"/>
              <a:buChar char="Ø"/>
            </a:pPr>
            <a:r>
              <a:rPr lang="en-US" dirty="0" err="1"/>
              <a:t>Tratatele</a:t>
            </a:r>
            <a:r>
              <a:rPr lang="en-US" dirty="0"/>
              <a:t> </a:t>
            </a:r>
            <a:r>
              <a:rPr lang="en-US" dirty="0" err="1"/>
              <a:t>ulterioare</a:t>
            </a:r>
            <a:r>
              <a:rPr lang="en-US" dirty="0"/>
              <a:t> au </a:t>
            </a:r>
            <a:r>
              <a:rPr lang="en-US" dirty="0" err="1"/>
              <a:t>extins</a:t>
            </a:r>
            <a:r>
              <a:rPr lang="en-US" dirty="0"/>
              <a:t> </a:t>
            </a:r>
            <a:r>
              <a:rPr lang="en-US" dirty="0" err="1"/>
              <a:t>autoritatea</a:t>
            </a:r>
            <a:r>
              <a:rPr lang="en-US" dirty="0"/>
              <a:t> UE </a:t>
            </a:r>
            <a:r>
              <a:rPr lang="en-US" dirty="0" err="1"/>
              <a:t>în</a:t>
            </a:r>
            <a:r>
              <a:rPr lang="en-US" dirty="0"/>
              <a:t> </a:t>
            </a:r>
            <a:r>
              <a:rPr lang="en-US" dirty="0" err="1"/>
              <a:t>domeniul</a:t>
            </a:r>
            <a:r>
              <a:rPr lang="en-US" dirty="0"/>
              <a:t> </a:t>
            </a:r>
            <a:r>
              <a:rPr lang="en-US" dirty="0" err="1"/>
              <a:t>politicii</a:t>
            </a:r>
            <a:r>
              <a:rPr lang="en-US" dirty="0"/>
              <a:t> de </a:t>
            </a:r>
            <a:r>
              <a:rPr lang="en-US" dirty="0" err="1"/>
              <a:t>mediu</a:t>
            </a:r>
            <a:r>
              <a:rPr lang="en-US" dirty="0"/>
              <a:t>.</a:t>
            </a:r>
            <a:endParaRPr lang="tr-TR" dirty="0"/>
          </a:p>
        </p:txBody>
      </p:sp>
      <p:sp>
        <p:nvSpPr>
          <p:cNvPr id="5" name="Metin Yer Tutucusu 4"/>
          <p:cNvSpPr>
            <a:spLocks noGrp="1"/>
          </p:cNvSpPr>
          <p:nvPr>
            <p:ph type="body" idx="3"/>
          </p:nvPr>
        </p:nvSpPr>
        <p:spPr>
          <a:xfrm>
            <a:off x="6217920" y="1315965"/>
            <a:ext cx="4937760" cy="736282"/>
          </a:xfrm>
        </p:spPr>
        <p:txBody>
          <a:bodyPr>
            <a:normAutofit lnSpcReduction="10000"/>
          </a:bodyPr>
          <a:lstStyle/>
          <a:p>
            <a:r>
              <a:rPr lang="pt-BR" b="1" dirty="0"/>
              <a:t>Evoluția istorică a politicii de mediu a UE</a:t>
            </a:r>
            <a:endParaRPr lang="tr-TR" b="1" dirty="0"/>
          </a:p>
        </p:txBody>
      </p:sp>
      <p:sp>
        <p:nvSpPr>
          <p:cNvPr id="6" name="Metin Yer Tutucusu 5"/>
          <p:cNvSpPr>
            <a:spLocks noGrp="1"/>
          </p:cNvSpPr>
          <p:nvPr>
            <p:ph type="body" idx="4"/>
          </p:nvPr>
        </p:nvSpPr>
        <p:spPr>
          <a:xfrm>
            <a:off x="6217920" y="2258919"/>
            <a:ext cx="4937760" cy="3560208"/>
          </a:xfrm>
        </p:spPr>
        <p:txBody>
          <a:bodyPr>
            <a:normAutofit fontScale="92500" lnSpcReduction="10000"/>
          </a:bodyPr>
          <a:lstStyle/>
          <a:p>
            <a:pPr>
              <a:buFont typeface="Wingdings" pitchFamily="2" charset="2"/>
              <a:buChar char="Ø"/>
            </a:pPr>
            <a:r>
              <a:rPr lang="en-US" dirty="0" err="1"/>
              <a:t>Politica</a:t>
            </a:r>
            <a:r>
              <a:rPr lang="en-US" dirty="0"/>
              <a:t> </a:t>
            </a:r>
            <a:r>
              <a:rPr lang="en-US" dirty="0" err="1"/>
              <a:t>oficială</a:t>
            </a:r>
            <a:r>
              <a:rPr lang="en-US" dirty="0"/>
              <a:t> </a:t>
            </a:r>
            <a:r>
              <a:rPr lang="en-US" dirty="0" err="1"/>
              <a:t>datează</a:t>
            </a:r>
            <a:r>
              <a:rPr lang="en-US" dirty="0"/>
              <a:t> de la </a:t>
            </a:r>
            <a:r>
              <a:rPr lang="en-US" dirty="0" err="1"/>
              <a:t>Summitul</a:t>
            </a:r>
            <a:r>
              <a:rPr lang="en-US" dirty="0"/>
              <a:t> de la Paris din 1972, </a:t>
            </a:r>
            <a:r>
              <a:rPr lang="en-US" dirty="0" err="1"/>
              <a:t>în</a:t>
            </a:r>
            <a:r>
              <a:rPr lang="en-US" dirty="0"/>
              <a:t> </a:t>
            </a:r>
            <a:r>
              <a:rPr lang="en-US" dirty="0" err="1"/>
              <a:t>urma</a:t>
            </a:r>
            <a:r>
              <a:rPr lang="en-US" dirty="0"/>
              <a:t> </a:t>
            </a:r>
            <a:r>
              <a:rPr lang="en-US" dirty="0" err="1"/>
              <a:t>Conferinței</a:t>
            </a:r>
            <a:r>
              <a:rPr lang="en-US" dirty="0"/>
              <a:t> ONU </a:t>
            </a:r>
            <a:r>
              <a:rPr lang="en-US" dirty="0" err="1"/>
              <a:t>privind</a:t>
            </a:r>
            <a:r>
              <a:rPr lang="en-US" dirty="0"/>
              <a:t> </a:t>
            </a:r>
            <a:r>
              <a:rPr lang="en-US" dirty="0" err="1"/>
              <a:t>mediul</a:t>
            </a:r>
            <a:r>
              <a:rPr lang="en-US" dirty="0"/>
              <a:t> </a:t>
            </a:r>
            <a:r>
              <a:rPr lang="en-US" dirty="0" err="1"/>
              <a:t>uman</a:t>
            </a:r>
            <a:r>
              <a:rPr lang="en-US" dirty="0"/>
              <a:t>.</a:t>
            </a:r>
            <a:endParaRPr lang="ro-RO" dirty="0"/>
          </a:p>
          <a:p>
            <a:pPr>
              <a:buFont typeface="Wingdings" pitchFamily="2" charset="2"/>
              <a:buChar char="Ø"/>
            </a:pPr>
            <a:r>
              <a:rPr lang="en-US" dirty="0" err="1"/>
              <a:t>Programele</a:t>
            </a:r>
            <a:r>
              <a:rPr lang="en-US" dirty="0"/>
              <a:t> de </a:t>
            </a:r>
            <a:r>
              <a:rPr lang="en-US" dirty="0" err="1"/>
              <a:t>acțiune</a:t>
            </a:r>
            <a:r>
              <a:rPr lang="en-US" dirty="0"/>
              <a:t> </a:t>
            </a:r>
            <a:r>
              <a:rPr lang="en-US" dirty="0" err="1"/>
              <a:t>pentru</a:t>
            </a:r>
            <a:r>
              <a:rPr lang="en-US" dirty="0"/>
              <a:t> </a:t>
            </a:r>
            <a:r>
              <a:rPr lang="en-US" dirty="0" err="1"/>
              <a:t>mediu</a:t>
            </a:r>
            <a:r>
              <a:rPr lang="en-US" dirty="0"/>
              <a:t> (PAE) au </a:t>
            </a:r>
            <a:r>
              <a:rPr lang="en-US" dirty="0" err="1"/>
              <a:t>fost</a:t>
            </a:r>
            <a:r>
              <a:rPr lang="en-US" dirty="0"/>
              <a:t> create </a:t>
            </a:r>
            <a:r>
              <a:rPr lang="en-US" dirty="0" err="1"/>
              <a:t>pentru</a:t>
            </a:r>
            <a:r>
              <a:rPr lang="en-US" dirty="0"/>
              <a:t> a </a:t>
            </a:r>
            <a:r>
              <a:rPr lang="en-US" dirty="0" err="1"/>
              <a:t>stabili</a:t>
            </a:r>
            <a:r>
              <a:rPr lang="en-US" dirty="0"/>
              <a:t> </a:t>
            </a:r>
            <a:r>
              <a:rPr lang="en-US" dirty="0" err="1"/>
              <a:t>agendele</a:t>
            </a:r>
            <a:r>
              <a:rPr lang="en-US" dirty="0"/>
              <a:t> de </a:t>
            </a:r>
            <a:r>
              <a:rPr lang="en-US" dirty="0" err="1"/>
              <a:t>mediu</a:t>
            </a:r>
            <a:r>
              <a:rPr lang="en-US" dirty="0"/>
              <a:t>.</a:t>
            </a:r>
            <a:endParaRPr lang="ro-RO" dirty="0"/>
          </a:p>
          <a:p>
            <a:pPr>
              <a:buFont typeface="Wingdings" pitchFamily="2" charset="2"/>
              <a:buChar char="Ø"/>
            </a:pPr>
            <a:r>
              <a:rPr lang="en-US" dirty="0" err="1"/>
              <a:t>Legislația</a:t>
            </a:r>
            <a:r>
              <a:rPr lang="en-US" dirty="0"/>
              <a:t> </a:t>
            </a:r>
            <a:r>
              <a:rPr lang="en-US" dirty="0" err="1"/>
              <a:t>timpurie</a:t>
            </a:r>
            <a:r>
              <a:rPr lang="en-US" dirty="0"/>
              <a:t> (</a:t>
            </a:r>
            <a:r>
              <a:rPr lang="en-US" dirty="0" err="1"/>
              <a:t>anii</a:t>
            </a:r>
            <a:r>
              <a:rPr lang="en-US" dirty="0"/>
              <a:t> 1970-1980) a </a:t>
            </a:r>
            <a:r>
              <a:rPr lang="en-US" dirty="0" err="1"/>
              <a:t>abordat</a:t>
            </a:r>
            <a:r>
              <a:rPr lang="en-US" dirty="0"/>
              <a:t> </a:t>
            </a:r>
            <a:r>
              <a:rPr lang="en-US" dirty="0" err="1"/>
              <a:t>probleme</a:t>
            </a:r>
            <a:r>
              <a:rPr lang="en-US" dirty="0"/>
              <a:t> </a:t>
            </a:r>
            <a:r>
              <a:rPr lang="en-US" dirty="0" err="1"/>
              <a:t>specifice</a:t>
            </a:r>
            <a:r>
              <a:rPr lang="en-US" dirty="0"/>
              <a:t> </a:t>
            </a:r>
            <a:r>
              <a:rPr lang="en-US" dirty="0" err="1"/>
              <a:t>fără</a:t>
            </a:r>
            <a:r>
              <a:rPr lang="en-US" dirty="0"/>
              <a:t> o </a:t>
            </a:r>
            <a:r>
              <a:rPr lang="en-US" dirty="0" err="1"/>
              <a:t>strategie</a:t>
            </a:r>
            <a:r>
              <a:rPr lang="en-US" dirty="0"/>
              <a:t> pe termen lung.</a:t>
            </a:r>
            <a:endParaRPr lang="ro-RO" dirty="0"/>
          </a:p>
          <a:p>
            <a:pPr>
              <a:buFont typeface="Wingdings" pitchFamily="2" charset="2"/>
              <a:buChar char="Ø"/>
            </a:pPr>
            <a:r>
              <a:rPr lang="en-US" dirty="0"/>
              <a:t>De </a:t>
            </a:r>
            <a:r>
              <a:rPr lang="en-US" dirty="0" err="1"/>
              <a:t>atunci</a:t>
            </a:r>
            <a:r>
              <a:rPr lang="en-US" dirty="0"/>
              <a:t>, UE a </a:t>
            </a:r>
            <a:r>
              <a:rPr lang="en-US" dirty="0" err="1"/>
              <a:t>condus</a:t>
            </a:r>
            <a:r>
              <a:rPr lang="en-US" dirty="0"/>
              <a:t> la </a:t>
            </a:r>
            <a:r>
              <a:rPr lang="en-US" dirty="0" err="1"/>
              <a:t>armonizarea</a:t>
            </a:r>
            <a:r>
              <a:rPr lang="en-US" dirty="0"/>
              <a:t> </a:t>
            </a:r>
            <a:r>
              <a:rPr lang="en-US" dirty="0" err="1"/>
              <a:t>standardelor</a:t>
            </a:r>
            <a:r>
              <a:rPr lang="en-US" dirty="0"/>
              <a:t> de </a:t>
            </a:r>
            <a:r>
              <a:rPr lang="en-US" dirty="0" err="1"/>
              <a:t>mediu</a:t>
            </a:r>
            <a:r>
              <a:rPr lang="en-US" dirty="0"/>
              <a:t> </a:t>
            </a:r>
            <a:r>
              <a:rPr lang="en-US" dirty="0" err="1"/>
              <a:t>și</a:t>
            </a:r>
            <a:r>
              <a:rPr lang="en-US" dirty="0"/>
              <a:t> de </a:t>
            </a:r>
            <a:r>
              <a:rPr lang="en-US" dirty="0" err="1"/>
              <a:t>sănătate</a:t>
            </a:r>
            <a:r>
              <a:rPr lang="en-US" dirty="0"/>
              <a:t> </a:t>
            </a:r>
            <a:r>
              <a:rPr lang="en-US" dirty="0" err="1"/>
              <a:t>publică</a:t>
            </a:r>
            <a:r>
              <a:rPr lang="en-US" dirty="0"/>
              <a:t> </a:t>
            </a:r>
            <a:r>
              <a:rPr lang="en-US" dirty="0" err="1"/>
              <a:t>în</a:t>
            </a:r>
            <a:r>
              <a:rPr lang="en-US" dirty="0"/>
              <a:t> </a:t>
            </a:r>
            <a:r>
              <a:rPr lang="en-US" dirty="0" err="1"/>
              <a:t>toate</a:t>
            </a:r>
            <a:r>
              <a:rPr lang="en-US" dirty="0"/>
              <a:t> </a:t>
            </a:r>
            <a:r>
              <a:rPr lang="en-US" dirty="0" err="1"/>
              <a:t>statele</a:t>
            </a:r>
            <a:endParaRPr lang="tr-TR" dirty="0"/>
          </a:p>
        </p:txBody>
      </p:sp>
    </p:spTree>
    <p:extLst>
      <p:ext uri="{BB962C8B-B14F-4D97-AF65-F5344CB8AC3E}">
        <p14:creationId xmlns:p14="http://schemas.microsoft.com/office/powerpoint/2010/main" val="2465743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66800" y="638293"/>
            <a:ext cx="10058400" cy="528549"/>
          </a:xfrm>
        </p:spPr>
        <p:txBody>
          <a:bodyPr>
            <a:normAutofit/>
          </a:bodyPr>
          <a:lstStyle/>
          <a:p>
            <a:pPr algn="ctr"/>
            <a:r>
              <a:rPr lang="en-US" sz="2000" dirty="0"/>
              <a:t>STUDIILE UE ȘI EXTINDEREA TEMEIULUI JURIDIC AL POLITICII DE MEDIU</a:t>
            </a:r>
            <a:endParaRPr lang="tr-TR" sz="2000" dirty="0"/>
          </a:p>
        </p:txBody>
      </p:sp>
      <p:sp>
        <p:nvSpPr>
          <p:cNvPr id="11" name="Dikdörtgen 10"/>
          <p:cNvSpPr/>
          <p:nvPr/>
        </p:nvSpPr>
        <p:spPr>
          <a:xfrm>
            <a:off x="1005840" y="1443841"/>
            <a:ext cx="9144000" cy="4524315"/>
          </a:xfrm>
          <a:prstGeom prst="rect">
            <a:avLst/>
          </a:prstGeom>
        </p:spPr>
        <p:txBody>
          <a:bodyPr wrap="square">
            <a:spAutoFit/>
          </a:bodyPr>
          <a:lstStyle/>
          <a:p>
            <a:r>
              <a:rPr lang="ro-RO" sz="1800" b="1" dirty="0"/>
              <a:t>Principii fundamentale și Temeiul juridic</a:t>
            </a:r>
          </a:p>
          <a:p>
            <a:endParaRPr lang="tr-TR" sz="1800" dirty="0"/>
          </a:p>
          <a:p>
            <a:pPr>
              <a:buFont typeface="Arial" panose="020B0604020202020204" pitchFamily="34" charset="0"/>
              <a:buChar char="•"/>
            </a:pPr>
            <a:r>
              <a:rPr lang="ro-RO" sz="1800" b="1" dirty="0"/>
              <a:t>Principii fundamentale</a:t>
            </a:r>
            <a:r>
              <a:rPr lang="tr-TR" sz="1800" dirty="0"/>
              <a:t>(European Parliament, 2023. </a:t>
            </a:r>
            <a:r>
              <a:rPr lang="tr-TR" sz="1800" dirty="0" err="1">
                <a:hlinkClick r:id="rId2"/>
              </a:rPr>
              <a:t>The</a:t>
            </a:r>
            <a:r>
              <a:rPr lang="tr-TR" sz="1800" dirty="0">
                <a:hlinkClick r:id="rId2"/>
              </a:rPr>
              <a:t> EU </a:t>
            </a:r>
            <a:r>
              <a:rPr lang="tr-TR" sz="1800" dirty="0" err="1">
                <a:hlinkClick r:id="rId2"/>
              </a:rPr>
              <a:t>environmental</a:t>
            </a:r>
            <a:r>
              <a:rPr lang="tr-TR" sz="1800" dirty="0">
                <a:hlinkClick r:id="rId2"/>
              </a:rPr>
              <a:t> </a:t>
            </a:r>
            <a:r>
              <a:rPr lang="tr-TR" sz="1800" dirty="0" err="1">
                <a:hlinkClick r:id="rId2"/>
              </a:rPr>
              <a:t>policy</a:t>
            </a:r>
            <a:r>
              <a:rPr lang="tr-TR" sz="1800" dirty="0">
                <a:hlinkClick r:id="rId2"/>
              </a:rPr>
              <a:t> </a:t>
            </a:r>
            <a:r>
              <a:rPr lang="tr-TR" sz="1800" dirty="0" err="1">
                <a:hlinkClick r:id="rId2"/>
              </a:rPr>
              <a:t>framework</a:t>
            </a:r>
            <a:r>
              <a:rPr lang="tr-TR" sz="1800" dirty="0">
                <a:hlinkClick r:id="rId2"/>
              </a:rPr>
              <a:t> </a:t>
            </a:r>
            <a:r>
              <a:rPr lang="tr-TR" sz="1800" dirty="0" err="1">
                <a:hlinkClick r:id="rId2"/>
              </a:rPr>
              <a:t>for</a:t>
            </a:r>
            <a:r>
              <a:rPr lang="tr-TR" sz="1800" dirty="0">
                <a:hlinkClick r:id="rId2"/>
              </a:rPr>
              <a:t> </a:t>
            </a:r>
            <a:r>
              <a:rPr lang="tr-TR" sz="1800" dirty="0" err="1">
                <a:hlinkClick r:id="rId2"/>
              </a:rPr>
              <a:t>achieving</a:t>
            </a:r>
            <a:r>
              <a:rPr lang="tr-TR" sz="1800" dirty="0">
                <a:hlinkClick r:id="rId2"/>
              </a:rPr>
              <a:t> </a:t>
            </a:r>
            <a:r>
              <a:rPr lang="tr-TR" sz="1800" dirty="0" err="1">
                <a:hlinkClick r:id="rId2"/>
              </a:rPr>
              <a:t>the</a:t>
            </a:r>
            <a:r>
              <a:rPr lang="tr-TR" sz="1800" dirty="0">
                <a:hlinkClick r:id="rId2"/>
              </a:rPr>
              <a:t> </a:t>
            </a:r>
            <a:r>
              <a:rPr lang="tr-TR" sz="1800" dirty="0" err="1">
                <a:hlinkClick r:id="rId2"/>
              </a:rPr>
              <a:t>objectives</a:t>
            </a:r>
            <a:r>
              <a:rPr lang="tr-TR" sz="1800" dirty="0">
                <a:hlinkClick r:id="rId2"/>
              </a:rPr>
              <a:t> of </a:t>
            </a:r>
            <a:r>
              <a:rPr lang="tr-TR" sz="1800" dirty="0" err="1">
                <a:hlinkClick r:id="rId2"/>
              </a:rPr>
              <a:t>the</a:t>
            </a:r>
            <a:r>
              <a:rPr lang="tr-TR" sz="1800" dirty="0">
                <a:hlinkClick r:id="rId2"/>
              </a:rPr>
              <a:t> </a:t>
            </a:r>
            <a:r>
              <a:rPr lang="tr-TR" sz="1800" dirty="0" err="1">
                <a:hlinkClick r:id="rId2"/>
              </a:rPr>
              <a:t>Treaties</a:t>
            </a:r>
            <a:r>
              <a:rPr lang="tr-TR" sz="1800" dirty="0"/>
              <a:t>): </a:t>
            </a:r>
          </a:p>
          <a:p>
            <a:pPr marL="742950" lvl="1" indent="-285750">
              <a:buFont typeface="Arial" panose="020B0604020202020204" pitchFamily="34" charset="0"/>
              <a:buChar char="•"/>
            </a:pPr>
            <a:r>
              <a:rPr lang="tr-TR" sz="1800" dirty="0" err="1"/>
              <a:t>Precautionary</a:t>
            </a:r>
            <a:r>
              <a:rPr lang="tr-TR" sz="1800" dirty="0"/>
              <a:t> </a:t>
            </a:r>
            <a:r>
              <a:rPr lang="tr-TR" sz="1800" dirty="0" err="1"/>
              <a:t>Principle</a:t>
            </a:r>
            <a:r>
              <a:rPr lang="tr-TR" sz="1800" dirty="0"/>
              <a:t>: </a:t>
            </a:r>
            <a:r>
              <a:rPr lang="tr-TR" sz="1800" dirty="0" err="1"/>
              <a:t>Act</a:t>
            </a:r>
            <a:r>
              <a:rPr lang="tr-TR" sz="1800" dirty="0"/>
              <a:t> </a:t>
            </a:r>
            <a:r>
              <a:rPr lang="tr-TR" sz="1800" dirty="0" err="1"/>
              <a:t>with</a:t>
            </a:r>
            <a:r>
              <a:rPr lang="tr-TR" sz="1800" dirty="0"/>
              <a:t> </a:t>
            </a:r>
            <a:r>
              <a:rPr lang="tr-TR" sz="1800" dirty="0" err="1"/>
              <a:t>caution</a:t>
            </a:r>
            <a:r>
              <a:rPr lang="tr-TR" sz="1800" dirty="0"/>
              <a:t> in </a:t>
            </a:r>
            <a:r>
              <a:rPr lang="tr-TR" sz="1800" dirty="0" err="1"/>
              <a:t>the</a:t>
            </a:r>
            <a:r>
              <a:rPr lang="tr-TR" sz="1800" dirty="0"/>
              <a:t> </a:t>
            </a:r>
            <a:r>
              <a:rPr lang="tr-TR" sz="1800" dirty="0" err="1"/>
              <a:t>face</a:t>
            </a:r>
            <a:r>
              <a:rPr lang="tr-TR" sz="1800" dirty="0"/>
              <a:t> of </a:t>
            </a:r>
            <a:r>
              <a:rPr lang="tr-TR" sz="1800" dirty="0" err="1"/>
              <a:t>environmental</a:t>
            </a:r>
            <a:r>
              <a:rPr lang="tr-TR" sz="1800" dirty="0"/>
              <a:t> </a:t>
            </a:r>
            <a:r>
              <a:rPr lang="tr-TR" sz="1800" dirty="0" err="1"/>
              <a:t>uncertainty</a:t>
            </a:r>
            <a:r>
              <a:rPr lang="tr-TR" sz="1800" dirty="0"/>
              <a:t>.</a:t>
            </a:r>
          </a:p>
          <a:p>
            <a:pPr marL="742950" lvl="1" indent="-285750">
              <a:buFont typeface="Arial" panose="020B0604020202020204" pitchFamily="34" charset="0"/>
              <a:buChar char="•"/>
            </a:pPr>
            <a:r>
              <a:rPr lang="tr-TR" sz="1800" dirty="0" err="1"/>
              <a:t>Preventive</a:t>
            </a:r>
            <a:r>
              <a:rPr lang="tr-TR" sz="1800" dirty="0"/>
              <a:t> </a:t>
            </a:r>
            <a:r>
              <a:rPr lang="tr-TR" sz="1800" dirty="0" err="1"/>
              <a:t>Principle</a:t>
            </a:r>
            <a:r>
              <a:rPr lang="tr-TR" sz="1800" dirty="0"/>
              <a:t>: </a:t>
            </a:r>
            <a:r>
              <a:rPr lang="tr-TR" sz="1800" dirty="0" err="1"/>
              <a:t>Prevent</a:t>
            </a:r>
            <a:r>
              <a:rPr lang="tr-TR" sz="1800" dirty="0"/>
              <a:t> </a:t>
            </a:r>
            <a:r>
              <a:rPr lang="tr-TR" sz="1800" dirty="0" err="1"/>
              <a:t>environmental</a:t>
            </a:r>
            <a:r>
              <a:rPr lang="tr-TR" sz="1800" dirty="0"/>
              <a:t> </a:t>
            </a:r>
            <a:r>
              <a:rPr lang="tr-TR" sz="1800" dirty="0" err="1"/>
              <a:t>damage</a:t>
            </a:r>
            <a:r>
              <a:rPr lang="tr-TR" sz="1800" dirty="0"/>
              <a:t> at </a:t>
            </a:r>
            <a:r>
              <a:rPr lang="tr-TR" sz="1800" dirty="0" err="1"/>
              <a:t>the</a:t>
            </a:r>
            <a:r>
              <a:rPr lang="tr-TR" sz="1800" dirty="0"/>
              <a:t> </a:t>
            </a:r>
            <a:r>
              <a:rPr lang="tr-TR" sz="1800" dirty="0" err="1"/>
              <a:t>source</a:t>
            </a:r>
            <a:r>
              <a:rPr lang="tr-TR" sz="1800" dirty="0"/>
              <a:t>.</a:t>
            </a:r>
          </a:p>
          <a:p>
            <a:pPr marL="742950" lvl="1" indent="-285750">
              <a:buFont typeface="Arial" panose="020B0604020202020204" pitchFamily="34" charset="0"/>
              <a:buChar char="•"/>
            </a:pPr>
            <a:r>
              <a:rPr lang="tr-TR" sz="1800" dirty="0" err="1"/>
              <a:t>Polluter</a:t>
            </a:r>
            <a:r>
              <a:rPr lang="tr-TR" sz="1800" dirty="0"/>
              <a:t> </a:t>
            </a:r>
            <a:r>
              <a:rPr lang="tr-TR" sz="1800" dirty="0" err="1"/>
              <a:t>Pays</a:t>
            </a:r>
            <a:r>
              <a:rPr lang="tr-TR" sz="1800" dirty="0"/>
              <a:t> </a:t>
            </a:r>
            <a:r>
              <a:rPr lang="tr-TR" sz="1800" dirty="0" err="1"/>
              <a:t>Principle</a:t>
            </a:r>
            <a:r>
              <a:rPr lang="tr-TR" sz="1800" dirty="0"/>
              <a:t>: </a:t>
            </a:r>
            <a:r>
              <a:rPr lang="tr-TR" sz="1800" dirty="0" err="1"/>
              <a:t>Hold</a:t>
            </a:r>
            <a:r>
              <a:rPr lang="tr-TR" sz="1800" dirty="0"/>
              <a:t> </a:t>
            </a:r>
            <a:r>
              <a:rPr lang="tr-TR" sz="1800" dirty="0" err="1"/>
              <a:t>polluters</a:t>
            </a:r>
            <a:r>
              <a:rPr lang="tr-TR" sz="1800" dirty="0"/>
              <a:t> </a:t>
            </a:r>
            <a:r>
              <a:rPr lang="tr-TR" sz="1800" dirty="0" err="1"/>
              <a:t>financially</a:t>
            </a:r>
            <a:r>
              <a:rPr lang="tr-TR" sz="1800" dirty="0"/>
              <a:t> </a:t>
            </a:r>
            <a:r>
              <a:rPr lang="tr-TR" sz="1800" dirty="0" err="1"/>
              <a:t>responsible</a:t>
            </a:r>
            <a:r>
              <a:rPr lang="tr-TR" sz="1800" dirty="0"/>
              <a:t> </a:t>
            </a:r>
            <a:r>
              <a:rPr lang="tr-TR" sz="1800" dirty="0" err="1"/>
              <a:t>for</a:t>
            </a:r>
            <a:r>
              <a:rPr lang="tr-TR" sz="1800" dirty="0"/>
              <a:t> </a:t>
            </a:r>
            <a:r>
              <a:rPr lang="tr-TR" sz="1800" dirty="0" err="1"/>
              <a:t>environmental</a:t>
            </a:r>
            <a:r>
              <a:rPr lang="tr-TR" sz="1800" dirty="0"/>
              <a:t> </a:t>
            </a:r>
            <a:r>
              <a:rPr lang="tr-TR" sz="1800" dirty="0" err="1"/>
              <a:t>damage</a:t>
            </a:r>
            <a:r>
              <a:rPr lang="tr-TR" sz="1800" dirty="0"/>
              <a:t>.</a:t>
            </a:r>
          </a:p>
          <a:p>
            <a:pPr marL="742950" lvl="1" indent="-285750">
              <a:buFont typeface="Arial" panose="020B0604020202020204" pitchFamily="34" charset="0"/>
              <a:buChar char="•"/>
            </a:pPr>
            <a:r>
              <a:rPr lang="tr-TR" sz="1800" dirty="0"/>
              <a:t>Integration: </a:t>
            </a:r>
            <a:r>
              <a:rPr lang="tr-TR" sz="1800" dirty="0" err="1"/>
              <a:t>Consider</a:t>
            </a:r>
            <a:r>
              <a:rPr lang="tr-TR" sz="1800" dirty="0"/>
              <a:t> </a:t>
            </a:r>
            <a:r>
              <a:rPr lang="tr-TR" sz="1800" dirty="0" err="1"/>
              <a:t>environmental</a:t>
            </a:r>
            <a:r>
              <a:rPr lang="tr-TR" sz="1800" dirty="0"/>
              <a:t> </a:t>
            </a:r>
            <a:r>
              <a:rPr lang="tr-TR" sz="1800" dirty="0" err="1"/>
              <a:t>concerns</a:t>
            </a:r>
            <a:r>
              <a:rPr lang="tr-TR" sz="1800" dirty="0"/>
              <a:t> in </a:t>
            </a:r>
            <a:r>
              <a:rPr lang="tr-TR" sz="1800" dirty="0" err="1"/>
              <a:t>all</a:t>
            </a:r>
            <a:r>
              <a:rPr lang="tr-TR" sz="1800" dirty="0"/>
              <a:t> EU </a:t>
            </a:r>
            <a:r>
              <a:rPr lang="tr-TR" sz="1800" dirty="0" err="1"/>
              <a:t>policies</a:t>
            </a:r>
            <a:r>
              <a:rPr lang="tr-TR" sz="1800" dirty="0"/>
              <a:t>.</a:t>
            </a:r>
          </a:p>
          <a:p>
            <a:pPr>
              <a:buFont typeface="Arial" panose="020B0604020202020204" pitchFamily="34" charset="0"/>
              <a:buChar char="•"/>
            </a:pPr>
            <a:r>
              <a:rPr lang="ro-RO" sz="1800" b="1" dirty="0"/>
              <a:t>Temeiul juridic </a:t>
            </a:r>
            <a:r>
              <a:rPr lang="tr-TR" sz="1800" dirty="0"/>
              <a:t>(EUR-Lex, n.d. [</a:t>
            </a:r>
            <a:r>
              <a:rPr lang="tr-TR" sz="1800" dirty="0" err="1"/>
              <a:t>Consolidated</a:t>
            </a:r>
            <a:r>
              <a:rPr lang="tr-TR" sz="1800" dirty="0"/>
              <a:t> </a:t>
            </a:r>
            <a:r>
              <a:rPr lang="tr-TR" sz="1800" dirty="0" err="1"/>
              <a:t>Treaty</a:t>
            </a:r>
            <a:r>
              <a:rPr lang="tr-TR" sz="1800" dirty="0"/>
              <a:t> on </a:t>
            </a:r>
            <a:r>
              <a:rPr lang="tr-TR" sz="1800" dirty="0" err="1"/>
              <a:t>the</a:t>
            </a:r>
            <a:r>
              <a:rPr lang="tr-TR" sz="1800" dirty="0"/>
              <a:t> </a:t>
            </a:r>
            <a:r>
              <a:rPr lang="tr-TR" sz="1800" dirty="0" err="1"/>
              <a:t>Functioning</a:t>
            </a:r>
            <a:r>
              <a:rPr lang="tr-TR" sz="1800" dirty="0"/>
              <a:t> of </a:t>
            </a:r>
            <a:r>
              <a:rPr lang="tr-TR" sz="1800" dirty="0" err="1"/>
              <a:t>the</a:t>
            </a:r>
            <a:r>
              <a:rPr lang="tr-TR" sz="1800" dirty="0"/>
              <a:t> </a:t>
            </a:r>
            <a:r>
              <a:rPr lang="tr-TR" sz="1800" dirty="0" err="1"/>
              <a:t>European</a:t>
            </a:r>
            <a:r>
              <a:rPr lang="tr-TR" sz="1800" dirty="0"/>
              <a:t> </a:t>
            </a:r>
            <a:r>
              <a:rPr lang="tr-TR" sz="1800" dirty="0" err="1"/>
              <a:t>Union</a:t>
            </a:r>
            <a:r>
              <a:rPr lang="tr-TR" sz="1800" dirty="0"/>
              <a:t> [</a:t>
            </a:r>
            <a:r>
              <a:rPr lang="ar-AE" sz="1800" dirty="0"/>
              <a:t>۲۰۱۲/۱۸۱/</a:t>
            </a:r>
            <a:r>
              <a:rPr lang="tr-TR" sz="1800" dirty="0"/>
              <a:t>EU]]([</a:t>
            </a:r>
            <a:r>
              <a:rPr lang="tr-TR" sz="1800" dirty="0" err="1"/>
              <a:t>invalid</a:t>
            </a:r>
            <a:r>
              <a:rPr lang="tr-TR" sz="1800" dirty="0"/>
              <a:t> URL </a:t>
            </a:r>
            <a:r>
              <a:rPr lang="tr-TR" sz="1800" dirty="0" err="1"/>
              <a:t>removed</a:t>
            </a:r>
            <a:r>
              <a:rPr lang="tr-TR" sz="1800" dirty="0"/>
              <a:t>])): </a:t>
            </a:r>
          </a:p>
          <a:p>
            <a:pPr marL="742950" lvl="1" indent="-285750">
              <a:buFont typeface="Arial" panose="020B0604020202020204" pitchFamily="34" charset="0"/>
              <a:buChar char="•"/>
            </a:pPr>
            <a:r>
              <a:rPr lang="tr-TR" sz="1800" dirty="0" err="1"/>
              <a:t>Treaty</a:t>
            </a:r>
            <a:r>
              <a:rPr lang="tr-TR" sz="1800" dirty="0"/>
              <a:t> on </a:t>
            </a:r>
            <a:r>
              <a:rPr lang="tr-TR" sz="1800" dirty="0" err="1"/>
              <a:t>the</a:t>
            </a:r>
            <a:r>
              <a:rPr lang="tr-TR" sz="1800" dirty="0"/>
              <a:t> </a:t>
            </a:r>
            <a:r>
              <a:rPr lang="tr-TR" sz="1800" dirty="0" err="1"/>
              <a:t>Functioning</a:t>
            </a:r>
            <a:r>
              <a:rPr lang="tr-TR" sz="1800" dirty="0"/>
              <a:t> of </a:t>
            </a:r>
            <a:r>
              <a:rPr lang="tr-TR" sz="1800" dirty="0" err="1"/>
              <a:t>the</a:t>
            </a:r>
            <a:r>
              <a:rPr lang="tr-TR" sz="1800" dirty="0"/>
              <a:t> </a:t>
            </a:r>
            <a:r>
              <a:rPr lang="tr-TR" sz="1800" dirty="0" err="1"/>
              <a:t>European</a:t>
            </a:r>
            <a:r>
              <a:rPr lang="tr-TR" sz="1800" dirty="0"/>
              <a:t> </a:t>
            </a:r>
            <a:r>
              <a:rPr lang="tr-TR" sz="1800" dirty="0" err="1"/>
              <a:t>Union</a:t>
            </a:r>
            <a:r>
              <a:rPr lang="tr-TR" sz="1800" dirty="0"/>
              <a:t> (TFEU) </a:t>
            </a:r>
            <a:r>
              <a:rPr lang="tr-TR" sz="1800" dirty="0" err="1"/>
              <a:t>Articles</a:t>
            </a:r>
            <a:r>
              <a:rPr lang="tr-TR" sz="1800" dirty="0"/>
              <a:t> 11 </a:t>
            </a:r>
            <a:r>
              <a:rPr lang="tr-TR" sz="1800" dirty="0" err="1"/>
              <a:t>and</a:t>
            </a:r>
            <a:r>
              <a:rPr lang="tr-TR" sz="1800" dirty="0"/>
              <a:t> 191-193.</a:t>
            </a:r>
          </a:p>
          <a:p>
            <a:pPr marL="742950" lvl="1" indent="-285750">
              <a:buFont typeface="Arial" panose="020B0604020202020204" pitchFamily="34" charset="0"/>
              <a:buChar char="•"/>
            </a:pPr>
            <a:r>
              <a:rPr lang="tr-TR" sz="1800" dirty="0" err="1"/>
              <a:t>Competence</a:t>
            </a:r>
            <a:r>
              <a:rPr lang="tr-TR" sz="1800" dirty="0"/>
              <a:t> in </a:t>
            </a:r>
            <a:r>
              <a:rPr lang="tr-TR" sz="1800" dirty="0" err="1"/>
              <a:t>various</a:t>
            </a:r>
            <a:r>
              <a:rPr lang="tr-TR" sz="1800" dirty="0"/>
              <a:t> </a:t>
            </a:r>
            <a:r>
              <a:rPr lang="tr-TR" sz="1800" dirty="0" err="1"/>
              <a:t>environmental</a:t>
            </a:r>
            <a:r>
              <a:rPr lang="tr-TR" sz="1800" dirty="0"/>
              <a:t> </a:t>
            </a:r>
            <a:r>
              <a:rPr lang="tr-TR" sz="1800" dirty="0" err="1"/>
              <a:t>areas</a:t>
            </a:r>
            <a:r>
              <a:rPr lang="tr-TR" sz="1800" dirty="0"/>
              <a:t> (</a:t>
            </a:r>
            <a:r>
              <a:rPr lang="tr-TR" sz="1800" dirty="0" err="1"/>
              <a:t>air</a:t>
            </a:r>
            <a:r>
              <a:rPr lang="tr-TR" sz="1800" dirty="0"/>
              <a:t>, </a:t>
            </a:r>
            <a:r>
              <a:rPr lang="tr-TR" sz="1800" dirty="0" err="1"/>
              <a:t>water</a:t>
            </a:r>
            <a:r>
              <a:rPr lang="tr-TR" sz="1800" dirty="0"/>
              <a:t>, </a:t>
            </a:r>
            <a:r>
              <a:rPr lang="tr-TR" sz="1800" dirty="0" err="1"/>
              <a:t>waste</a:t>
            </a:r>
            <a:r>
              <a:rPr lang="tr-TR" sz="1800" dirty="0"/>
              <a:t>, </a:t>
            </a:r>
            <a:r>
              <a:rPr lang="tr-TR" sz="1800" dirty="0" err="1"/>
              <a:t>climate</a:t>
            </a:r>
            <a:r>
              <a:rPr lang="tr-TR" sz="1800" dirty="0"/>
              <a:t>).</a:t>
            </a:r>
          </a:p>
          <a:p>
            <a:pPr marL="742950" lvl="1" indent="-285750">
              <a:buFont typeface="Arial" panose="020B0604020202020204" pitchFamily="34" charset="0"/>
              <a:buChar char="•"/>
            </a:pPr>
            <a:r>
              <a:rPr lang="tr-TR" sz="1800" dirty="0"/>
              <a:t>Limited </a:t>
            </a:r>
            <a:r>
              <a:rPr lang="tr-TR" sz="1800" dirty="0" err="1"/>
              <a:t>by</a:t>
            </a:r>
            <a:r>
              <a:rPr lang="tr-TR" sz="1800" dirty="0"/>
              <a:t> </a:t>
            </a:r>
            <a:r>
              <a:rPr lang="tr-TR" sz="1800" dirty="0" err="1"/>
              <a:t>subsidiarity</a:t>
            </a:r>
            <a:r>
              <a:rPr lang="tr-TR" sz="1800" dirty="0"/>
              <a:t> </a:t>
            </a:r>
            <a:r>
              <a:rPr lang="tr-TR" sz="1800" dirty="0" err="1"/>
              <a:t>and</a:t>
            </a:r>
            <a:r>
              <a:rPr lang="tr-TR" sz="1800" dirty="0"/>
              <a:t> </a:t>
            </a:r>
            <a:r>
              <a:rPr lang="tr-TR" sz="1800" dirty="0" err="1"/>
              <a:t>unanimity</a:t>
            </a:r>
            <a:r>
              <a:rPr lang="tr-TR" sz="1800" dirty="0"/>
              <a:t> </a:t>
            </a:r>
            <a:r>
              <a:rPr lang="tr-TR" sz="1800" dirty="0" err="1"/>
              <a:t>requirements</a:t>
            </a:r>
            <a:r>
              <a:rPr lang="tr-TR" sz="1800" dirty="0"/>
              <a:t> in </a:t>
            </a:r>
            <a:r>
              <a:rPr lang="tr-TR" sz="1800" dirty="0" err="1"/>
              <a:t>some</a:t>
            </a:r>
            <a:r>
              <a:rPr lang="tr-TR" sz="1800" dirty="0"/>
              <a:t> </a:t>
            </a:r>
            <a:r>
              <a:rPr lang="tr-TR" sz="1800" dirty="0" err="1"/>
              <a:t>areas</a:t>
            </a:r>
            <a:r>
              <a:rPr lang="tr-TR" sz="1800" dirty="0"/>
              <a:t> (Jordan &amp; </a:t>
            </a:r>
            <a:r>
              <a:rPr lang="tr-TR" sz="1800" dirty="0" err="1"/>
              <a:t>Lensch</a:t>
            </a:r>
            <a:r>
              <a:rPr lang="tr-TR" sz="1800" dirty="0"/>
              <a:t>, 2010).</a:t>
            </a:r>
          </a:p>
        </p:txBody>
      </p:sp>
    </p:spTree>
    <p:extLst>
      <p:ext uri="{BB962C8B-B14F-4D97-AF65-F5344CB8AC3E}">
        <p14:creationId xmlns:p14="http://schemas.microsoft.com/office/powerpoint/2010/main" val="3183543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777107" y="425737"/>
            <a:ext cx="9983658" cy="5632311"/>
          </a:xfrm>
          <a:prstGeom prst="rect">
            <a:avLst/>
          </a:prstGeom>
        </p:spPr>
        <p:txBody>
          <a:bodyPr wrap="square">
            <a:spAutoFit/>
          </a:bodyPr>
          <a:lstStyle/>
          <a:p>
            <a:pPr algn="ctr"/>
            <a:r>
              <a:rPr lang="en-US" sz="2000" b="1" dirty="0" err="1"/>
              <a:t>Programul</a:t>
            </a:r>
            <a:r>
              <a:rPr lang="en-US" sz="2000" b="1" dirty="0"/>
              <a:t> </a:t>
            </a:r>
            <a:r>
              <a:rPr lang="en-US" sz="2000" b="1" dirty="0" err="1"/>
              <a:t>european</a:t>
            </a:r>
            <a:r>
              <a:rPr lang="en-US" sz="2000" b="1" dirty="0"/>
              <a:t> Green Deal</a:t>
            </a:r>
            <a:endParaRPr lang="ro-RO" sz="2000" b="1" dirty="0"/>
          </a:p>
          <a:p>
            <a:r>
              <a:rPr lang="en-US" sz="2000" dirty="0"/>
              <a:t>O </a:t>
            </a:r>
            <a:r>
              <a:rPr lang="en-US" sz="2000" dirty="0" err="1"/>
              <a:t>inițiativă</a:t>
            </a:r>
            <a:r>
              <a:rPr lang="en-US" sz="2000" dirty="0"/>
              <a:t> </a:t>
            </a:r>
            <a:r>
              <a:rPr lang="en-US" sz="2000" dirty="0" err="1"/>
              <a:t>majoră</a:t>
            </a:r>
            <a:r>
              <a:rPr lang="en-US" sz="2000" dirty="0"/>
              <a:t> </a:t>
            </a:r>
            <a:r>
              <a:rPr lang="en-US" sz="2000" dirty="0" err="1"/>
              <a:t>lansată</a:t>
            </a:r>
            <a:r>
              <a:rPr lang="en-US" sz="2000" dirty="0"/>
              <a:t> </a:t>
            </a:r>
            <a:r>
              <a:rPr lang="en-US" sz="2000" dirty="0" err="1"/>
              <a:t>în</a:t>
            </a:r>
            <a:r>
              <a:rPr lang="en-US" sz="2000" dirty="0"/>
              <a:t> 2019 </a:t>
            </a:r>
            <a:r>
              <a:rPr lang="en-US" sz="2000" dirty="0" err="1"/>
              <a:t>pentru</a:t>
            </a:r>
            <a:r>
              <a:rPr lang="en-US" sz="2000" dirty="0"/>
              <a:t> ca Europa </a:t>
            </a:r>
            <a:r>
              <a:rPr lang="en-US" sz="2000" dirty="0" err="1"/>
              <a:t>să</a:t>
            </a:r>
            <a:r>
              <a:rPr lang="en-US" sz="2000" dirty="0"/>
              <a:t> </a:t>
            </a:r>
            <a:r>
              <a:rPr lang="en-US" sz="2000" dirty="0" err="1"/>
              <a:t>devină</a:t>
            </a:r>
            <a:r>
              <a:rPr lang="en-US" sz="2000" dirty="0"/>
              <a:t> </a:t>
            </a:r>
            <a:r>
              <a:rPr lang="en-US" sz="2000" dirty="0" err="1"/>
              <a:t>neutră</a:t>
            </a:r>
            <a:r>
              <a:rPr lang="en-US" sz="2000" dirty="0"/>
              <a:t> din </a:t>
            </a:r>
            <a:r>
              <a:rPr lang="en-US" sz="2000" dirty="0" err="1"/>
              <a:t>punct</a:t>
            </a:r>
            <a:r>
              <a:rPr lang="en-US" sz="2000" dirty="0"/>
              <a:t> de </a:t>
            </a:r>
            <a:r>
              <a:rPr lang="en-US" sz="2000" dirty="0" err="1"/>
              <a:t>vedere</a:t>
            </a:r>
            <a:r>
              <a:rPr lang="en-US" sz="2000" dirty="0"/>
              <a:t> climatic </a:t>
            </a:r>
            <a:r>
              <a:rPr lang="en-US" sz="2000" dirty="0" err="1"/>
              <a:t>până</a:t>
            </a:r>
            <a:r>
              <a:rPr lang="en-US" sz="2000" dirty="0"/>
              <a:t> </a:t>
            </a:r>
            <a:r>
              <a:rPr lang="en-US" sz="2000" dirty="0" err="1"/>
              <a:t>în</a:t>
            </a:r>
            <a:r>
              <a:rPr lang="en-US" sz="2000" dirty="0"/>
              <a:t> 2050 </a:t>
            </a:r>
            <a:endParaRPr lang="ro-RO" sz="2000" dirty="0"/>
          </a:p>
          <a:p>
            <a:r>
              <a:rPr lang="en-US" sz="2000" dirty="0"/>
              <a:t>(European Commission, n.d.-b. </a:t>
            </a:r>
            <a:r>
              <a:rPr lang="en-US" sz="2000" dirty="0">
                <a:hlinkClick r:id="rId2"/>
              </a:rPr>
              <a:t>The European Green Deal</a:t>
            </a:r>
            <a:r>
              <a:rPr lang="en-US" sz="2000" dirty="0"/>
              <a:t>).</a:t>
            </a:r>
            <a:endParaRPr lang="ro-RO" sz="2000" dirty="0"/>
          </a:p>
          <a:p>
            <a:endParaRPr lang="en-US" sz="2000" dirty="0"/>
          </a:p>
          <a:p>
            <a:pPr>
              <a:buFont typeface="Arial" panose="020B0604020202020204" pitchFamily="34" charset="0"/>
              <a:buChar char="•"/>
            </a:pPr>
            <a:r>
              <a:rPr lang="en-US" sz="2000" dirty="0" err="1"/>
              <a:t>Aspectele</a:t>
            </a:r>
            <a:r>
              <a:rPr lang="en-US" sz="2000" dirty="0"/>
              <a:t> </a:t>
            </a:r>
            <a:r>
              <a:rPr lang="en-US" sz="2000" dirty="0" err="1"/>
              <a:t>cheie</a:t>
            </a:r>
            <a:r>
              <a:rPr lang="en-US" sz="2000" dirty="0"/>
              <a:t> </a:t>
            </a:r>
            <a:r>
              <a:rPr lang="en-US" sz="2000" dirty="0" err="1"/>
              <a:t>includ</a:t>
            </a:r>
            <a:r>
              <a:rPr lang="en-US" sz="2000" dirty="0"/>
              <a:t>: </a:t>
            </a:r>
            <a:endParaRPr lang="ro-RO" sz="2000" dirty="0"/>
          </a:p>
          <a:p>
            <a:pPr>
              <a:buFont typeface="Arial" panose="020B0604020202020204" pitchFamily="34" charset="0"/>
              <a:buChar char="•"/>
            </a:pPr>
            <a:endParaRPr lang="ro-RO" sz="2000" dirty="0"/>
          </a:p>
          <a:p>
            <a:pPr marL="342900" indent="-342900">
              <a:buFont typeface="Wingdings" panose="05000000000000000000" pitchFamily="2" charset="2"/>
              <a:buChar char="v"/>
            </a:pPr>
            <a:r>
              <a:rPr lang="en-US" sz="2000" dirty="0" err="1"/>
              <a:t>Tranziția</a:t>
            </a:r>
            <a:r>
              <a:rPr lang="en-US" sz="2000" dirty="0"/>
              <a:t> </a:t>
            </a:r>
            <a:r>
              <a:rPr lang="en-US" sz="2000" dirty="0" err="1"/>
              <a:t>energetică</a:t>
            </a:r>
            <a:r>
              <a:rPr lang="en-US" sz="2000" dirty="0"/>
              <a:t> </a:t>
            </a:r>
            <a:r>
              <a:rPr lang="en-US" sz="2000" dirty="0" err="1"/>
              <a:t>curată</a:t>
            </a:r>
            <a:r>
              <a:rPr lang="en-US" sz="2000" dirty="0"/>
              <a:t>: </a:t>
            </a:r>
            <a:r>
              <a:rPr lang="en-US" sz="2000" dirty="0" err="1"/>
              <a:t>Investiți</a:t>
            </a:r>
            <a:r>
              <a:rPr lang="en-US" sz="2000" dirty="0"/>
              <a:t> </a:t>
            </a:r>
            <a:r>
              <a:rPr lang="en-US" sz="2000" dirty="0" err="1"/>
              <a:t>în</a:t>
            </a:r>
            <a:r>
              <a:rPr lang="en-US" sz="2000" dirty="0"/>
              <a:t> </a:t>
            </a:r>
            <a:r>
              <a:rPr lang="en-US" sz="2000" dirty="0" err="1"/>
              <a:t>surse</a:t>
            </a:r>
            <a:r>
              <a:rPr lang="en-US" sz="2000" dirty="0"/>
              <a:t> de </a:t>
            </a:r>
            <a:r>
              <a:rPr lang="en-US" sz="2000" dirty="0" err="1"/>
              <a:t>energie</a:t>
            </a:r>
            <a:r>
              <a:rPr lang="en-US" sz="2000" dirty="0"/>
              <a:t> </a:t>
            </a:r>
            <a:r>
              <a:rPr lang="en-US" sz="2000" dirty="0" err="1"/>
              <a:t>regenerabilă</a:t>
            </a:r>
            <a:r>
              <a:rPr lang="en-US" sz="2000" dirty="0"/>
              <a:t> </a:t>
            </a:r>
            <a:r>
              <a:rPr lang="en-US" sz="2000" dirty="0" err="1"/>
              <a:t>și</a:t>
            </a:r>
            <a:r>
              <a:rPr lang="en-US" sz="2000" dirty="0"/>
              <a:t> </a:t>
            </a:r>
            <a:r>
              <a:rPr lang="en-US" sz="2000" dirty="0" err="1"/>
              <a:t>în</a:t>
            </a:r>
            <a:r>
              <a:rPr lang="en-US" sz="2000" dirty="0"/>
              <a:t> </a:t>
            </a:r>
            <a:r>
              <a:rPr lang="en-US" sz="2000" dirty="0" err="1"/>
              <a:t>eficiența</a:t>
            </a:r>
            <a:r>
              <a:rPr lang="en-US" sz="2000" dirty="0"/>
              <a:t> </a:t>
            </a:r>
            <a:r>
              <a:rPr lang="en-US" sz="2000" dirty="0" err="1"/>
              <a:t>energetică</a:t>
            </a:r>
            <a:r>
              <a:rPr lang="en-US" sz="2000" dirty="0"/>
              <a:t>.</a:t>
            </a:r>
            <a:endParaRPr lang="ro-RO" sz="2000" dirty="0"/>
          </a:p>
          <a:p>
            <a:pPr marL="342900" indent="-342900">
              <a:buFont typeface="Wingdings" panose="05000000000000000000" pitchFamily="2" charset="2"/>
              <a:buChar char="v"/>
            </a:pPr>
            <a:r>
              <a:rPr lang="en-US" sz="2000" dirty="0" err="1"/>
              <a:t>Industria</a:t>
            </a:r>
            <a:r>
              <a:rPr lang="en-US" sz="2000" dirty="0"/>
              <a:t> </a:t>
            </a:r>
            <a:r>
              <a:rPr lang="en-US" sz="2000" dirty="0" err="1"/>
              <a:t>durabilă</a:t>
            </a:r>
            <a:r>
              <a:rPr lang="en-US" sz="2000" dirty="0"/>
              <a:t>: </a:t>
            </a:r>
            <a:r>
              <a:rPr lang="en-US" sz="2000" dirty="0" err="1"/>
              <a:t>Sprijinirea</a:t>
            </a:r>
            <a:r>
              <a:rPr lang="en-US" sz="2000" dirty="0"/>
              <a:t> </a:t>
            </a:r>
            <a:r>
              <a:rPr lang="en-US" sz="2000" dirty="0" err="1"/>
              <a:t>practicilor</a:t>
            </a:r>
            <a:r>
              <a:rPr lang="en-US" sz="2000" dirty="0"/>
              <a:t> de </a:t>
            </a:r>
            <a:r>
              <a:rPr lang="en-US" sz="2000" dirty="0" err="1"/>
              <a:t>economie</a:t>
            </a:r>
            <a:r>
              <a:rPr lang="en-US" sz="2000" dirty="0"/>
              <a:t> </a:t>
            </a:r>
            <a:r>
              <a:rPr lang="en-US" sz="2000" dirty="0" err="1"/>
              <a:t>circulară</a:t>
            </a:r>
            <a:r>
              <a:rPr lang="en-US" sz="2000" dirty="0"/>
              <a:t> </a:t>
            </a:r>
            <a:r>
              <a:rPr lang="en-US" sz="2000" dirty="0" err="1"/>
              <a:t>și</a:t>
            </a:r>
            <a:r>
              <a:rPr lang="en-US" sz="2000" dirty="0"/>
              <a:t> </a:t>
            </a:r>
            <a:r>
              <a:rPr lang="en-US" sz="2000" dirty="0" err="1"/>
              <a:t>reducerea</a:t>
            </a:r>
            <a:r>
              <a:rPr lang="en-US" sz="2000" dirty="0"/>
              <a:t> </a:t>
            </a:r>
            <a:r>
              <a:rPr lang="en-US" sz="2000" dirty="0" err="1"/>
              <a:t>emisiilor</a:t>
            </a:r>
            <a:r>
              <a:rPr lang="en-US" sz="2000" dirty="0"/>
              <a:t> </a:t>
            </a:r>
            <a:r>
              <a:rPr lang="en-US" sz="2000" dirty="0" err="1"/>
              <a:t>industriale</a:t>
            </a:r>
            <a:r>
              <a:rPr lang="en-US" sz="2000" dirty="0"/>
              <a:t>.</a:t>
            </a:r>
            <a:endParaRPr lang="ro-RO" sz="2000" dirty="0"/>
          </a:p>
          <a:p>
            <a:pPr marL="342900" indent="-342900">
              <a:buFont typeface="Wingdings" panose="05000000000000000000" pitchFamily="2" charset="2"/>
              <a:buChar char="v"/>
            </a:pPr>
            <a:r>
              <a:rPr lang="en-US" sz="2000" dirty="0" err="1"/>
              <a:t>Construirea</a:t>
            </a:r>
            <a:r>
              <a:rPr lang="en-US" sz="2000" dirty="0"/>
              <a:t> </a:t>
            </a:r>
            <a:r>
              <a:rPr lang="en-US" sz="2000" dirty="0" err="1"/>
              <a:t>și</a:t>
            </a:r>
            <a:r>
              <a:rPr lang="en-US" sz="2000" dirty="0"/>
              <a:t> </a:t>
            </a:r>
            <a:r>
              <a:rPr lang="en-US" sz="2000" dirty="0" err="1"/>
              <a:t>renovarea</a:t>
            </a:r>
            <a:r>
              <a:rPr lang="en-US" sz="2000" dirty="0"/>
              <a:t> </a:t>
            </a:r>
            <a:r>
              <a:rPr lang="en-US" sz="2000" dirty="0" err="1"/>
              <a:t>în</a:t>
            </a:r>
            <a:r>
              <a:rPr lang="en-US" sz="2000" dirty="0"/>
              <a:t> mod </a:t>
            </a:r>
            <a:r>
              <a:rPr lang="en-US" sz="2000" dirty="0" err="1"/>
              <a:t>durabil</a:t>
            </a:r>
            <a:r>
              <a:rPr lang="en-US" sz="2000" dirty="0"/>
              <a:t>.</a:t>
            </a:r>
            <a:endParaRPr lang="ro-RO" sz="2000" dirty="0"/>
          </a:p>
          <a:p>
            <a:pPr marL="342900" indent="-342900">
              <a:buFont typeface="Wingdings" panose="05000000000000000000" pitchFamily="2" charset="2"/>
              <a:buChar char="v"/>
            </a:pPr>
            <a:r>
              <a:rPr lang="en-US" sz="2000" dirty="0" err="1"/>
              <a:t>Sistem</a:t>
            </a:r>
            <a:r>
              <a:rPr lang="en-US" sz="2000" dirty="0"/>
              <a:t> </a:t>
            </a:r>
            <a:r>
              <a:rPr lang="en-US" sz="2000" dirty="0" err="1"/>
              <a:t>alimentar</a:t>
            </a:r>
            <a:r>
              <a:rPr lang="en-US" sz="2000" dirty="0"/>
              <a:t> </a:t>
            </a:r>
            <a:r>
              <a:rPr lang="en-US" sz="2000" dirty="0" err="1"/>
              <a:t>durabil</a:t>
            </a:r>
            <a:r>
              <a:rPr lang="en-US" sz="2000" dirty="0"/>
              <a:t>: </a:t>
            </a:r>
            <a:r>
              <a:rPr lang="en-US" sz="2000" dirty="0" err="1"/>
              <a:t>Promovarea</a:t>
            </a:r>
            <a:r>
              <a:rPr lang="en-US" sz="2000" dirty="0"/>
              <a:t> </a:t>
            </a:r>
            <a:r>
              <a:rPr lang="en-US" sz="2000" dirty="0" err="1"/>
              <a:t>agriculturii</a:t>
            </a:r>
            <a:r>
              <a:rPr lang="en-US" sz="2000" dirty="0"/>
              <a:t> </a:t>
            </a:r>
            <a:r>
              <a:rPr lang="en-US" sz="2000" dirty="0" err="1"/>
              <a:t>durabile</a:t>
            </a:r>
            <a:r>
              <a:rPr lang="en-US" sz="2000" dirty="0"/>
              <a:t> </a:t>
            </a:r>
            <a:r>
              <a:rPr lang="en-US" sz="2000" dirty="0" err="1"/>
              <a:t>și</a:t>
            </a:r>
            <a:r>
              <a:rPr lang="en-US" sz="2000" dirty="0"/>
              <a:t> a </a:t>
            </a:r>
            <a:r>
              <a:rPr lang="en-US" sz="2000" dirty="0" err="1"/>
              <a:t>opțiunilor</a:t>
            </a:r>
            <a:r>
              <a:rPr lang="en-US" sz="2000" dirty="0"/>
              <a:t> </a:t>
            </a:r>
            <a:r>
              <a:rPr lang="en-US" sz="2000" dirty="0" err="1"/>
              <a:t>alimentare</a:t>
            </a:r>
            <a:r>
              <a:rPr lang="en-US" sz="2000" dirty="0"/>
              <a:t> </a:t>
            </a:r>
            <a:r>
              <a:rPr lang="en-US" sz="2000" dirty="0" err="1"/>
              <a:t>sănătoase</a:t>
            </a:r>
            <a:r>
              <a:rPr lang="en-US" sz="2000" dirty="0"/>
              <a:t>.</a:t>
            </a:r>
            <a:endParaRPr lang="ro-RO" sz="2000" dirty="0"/>
          </a:p>
          <a:p>
            <a:pPr marL="342900" indent="-342900">
              <a:buFont typeface="Wingdings" panose="05000000000000000000" pitchFamily="2" charset="2"/>
              <a:buChar char="v"/>
            </a:pPr>
            <a:r>
              <a:rPr lang="en-US" sz="2000" dirty="0" err="1"/>
              <a:t>Protejarea</a:t>
            </a:r>
            <a:r>
              <a:rPr lang="en-US" sz="2000" dirty="0"/>
              <a:t> </a:t>
            </a:r>
            <a:r>
              <a:rPr lang="en-US" sz="2000" dirty="0" err="1"/>
              <a:t>biodiversității</a:t>
            </a:r>
            <a:r>
              <a:rPr lang="en-US" sz="2000" dirty="0"/>
              <a:t> </a:t>
            </a:r>
            <a:r>
              <a:rPr lang="en-US" sz="2000" dirty="0" err="1"/>
              <a:t>și</a:t>
            </a:r>
            <a:r>
              <a:rPr lang="en-US" sz="2000" dirty="0"/>
              <a:t> a </a:t>
            </a:r>
            <a:r>
              <a:rPr lang="en-US" sz="2000" dirty="0" err="1"/>
              <a:t>ecosistemelor</a:t>
            </a:r>
            <a:r>
              <a:rPr lang="en-US" sz="2000" dirty="0"/>
              <a:t>.</a:t>
            </a:r>
            <a:endParaRPr lang="ro-RO" sz="2000" dirty="0"/>
          </a:p>
          <a:p>
            <a:endParaRPr lang="ro-RO" sz="2000" dirty="0"/>
          </a:p>
          <a:p>
            <a:pPr marL="342900" indent="-342900">
              <a:buFont typeface="Arial" panose="020B0604020202020204" pitchFamily="34" charset="0"/>
              <a:buChar char="•"/>
            </a:pPr>
            <a:r>
              <a:rPr lang="en-US" sz="2000" dirty="0"/>
              <a:t>Green Deal </a:t>
            </a:r>
            <a:r>
              <a:rPr lang="en-US" sz="2000" dirty="0" err="1"/>
              <a:t>consolidează</a:t>
            </a:r>
            <a:r>
              <a:rPr lang="en-US" sz="2000" dirty="0"/>
              <a:t> </a:t>
            </a:r>
            <a:r>
              <a:rPr lang="en-US" sz="2000" dirty="0" err="1"/>
              <a:t>cadrul</a:t>
            </a:r>
            <a:r>
              <a:rPr lang="en-US" sz="2000" dirty="0"/>
              <a:t> </a:t>
            </a:r>
            <a:r>
              <a:rPr lang="en-US" sz="2000" dirty="0" err="1"/>
              <a:t>politicii</a:t>
            </a:r>
            <a:r>
              <a:rPr lang="en-US" sz="2000" dirty="0"/>
              <a:t> de </a:t>
            </a:r>
            <a:r>
              <a:rPr lang="en-US" sz="2000" dirty="0" err="1"/>
              <a:t>mediu</a:t>
            </a:r>
            <a:r>
              <a:rPr lang="en-US" sz="2000" dirty="0"/>
              <a:t> a UE </a:t>
            </a:r>
            <a:r>
              <a:rPr lang="en-US" sz="2000" dirty="0" err="1"/>
              <a:t>prin</a:t>
            </a:r>
            <a:r>
              <a:rPr lang="en-US" sz="2000" dirty="0"/>
              <a:t> </a:t>
            </a:r>
            <a:r>
              <a:rPr lang="en-US" sz="2000" dirty="0" err="1"/>
              <a:t>stabilirea</a:t>
            </a:r>
            <a:r>
              <a:rPr lang="en-US" sz="2000" dirty="0"/>
              <a:t> </a:t>
            </a:r>
            <a:r>
              <a:rPr lang="en-US" sz="2000" dirty="0" err="1"/>
              <a:t>unor</a:t>
            </a:r>
            <a:r>
              <a:rPr lang="en-US" sz="2000" dirty="0"/>
              <a:t> </a:t>
            </a:r>
            <a:r>
              <a:rPr lang="en-US" sz="2000" dirty="0" err="1"/>
              <a:t>obiective</a:t>
            </a:r>
            <a:r>
              <a:rPr lang="en-US" sz="2000" dirty="0"/>
              <a:t> </a:t>
            </a:r>
            <a:r>
              <a:rPr lang="en-US" sz="2000" dirty="0" err="1"/>
              <a:t>ambițioase</a:t>
            </a:r>
            <a:r>
              <a:rPr lang="en-US" sz="2000" dirty="0"/>
              <a:t> </a:t>
            </a:r>
            <a:r>
              <a:rPr lang="en-US" sz="2000" dirty="0" err="1"/>
              <a:t>și</a:t>
            </a:r>
            <a:r>
              <a:rPr lang="en-US" sz="2000" dirty="0"/>
              <a:t> </a:t>
            </a:r>
            <a:r>
              <a:rPr lang="en-US" sz="2000" dirty="0" err="1"/>
              <a:t>prin</a:t>
            </a:r>
            <a:r>
              <a:rPr lang="en-US" sz="2000" dirty="0"/>
              <a:t> </a:t>
            </a:r>
            <a:r>
              <a:rPr lang="en-US" sz="2000" dirty="0" err="1"/>
              <a:t>trasarea</a:t>
            </a:r>
            <a:r>
              <a:rPr lang="en-US" sz="2000" dirty="0"/>
              <a:t> </a:t>
            </a:r>
            <a:r>
              <a:rPr lang="en-US" sz="2000" dirty="0" err="1"/>
              <a:t>unei</a:t>
            </a:r>
            <a:r>
              <a:rPr lang="en-US" sz="2000" dirty="0"/>
              <a:t> </a:t>
            </a:r>
            <a:r>
              <a:rPr lang="en-US" sz="2000" dirty="0" err="1"/>
              <a:t>foi</a:t>
            </a:r>
            <a:r>
              <a:rPr lang="en-US" sz="2000" dirty="0"/>
              <a:t> de </a:t>
            </a:r>
            <a:r>
              <a:rPr lang="en-US" sz="2000" dirty="0" err="1"/>
              <a:t>parcurs</a:t>
            </a:r>
            <a:r>
              <a:rPr lang="en-US" sz="2000" dirty="0"/>
              <a:t> </a:t>
            </a:r>
            <a:r>
              <a:rPr lang="en-US" sz="2000" dirty="0" err="1"/>
              <a:t>pentru</a:t>
            </a:r>
            <a:r>
              <a:rPr lang="en-US" sz="2000" dirty="0"/>
              <a:t> </a:t>
            </a:r>
            <a:r>
              <a:rPr lang="en-US" sz="2000" dirty="0" err="1"/>
              <a:t>atingerea</a:t>
            </a:r>
            <a:r>
              <a:rPr lang="en-US" sz="2000" dirty="0"/>
              <a:t> </a:t>
            </a:r>
            <a:r>
              <a:rPr lang="en-US" sz="2000" dirty="0" err="1"/>
              <a:t>acestora</a:t>
            </a:r>
            <a:r>
              <a:rPr lang="en-US" sz="2000" dirty="0"/>
              <a:t>.</a:t>
            </a:r>
          </a:p>
        </p:txBody>
      </p:sp>
    </p:spTree>
    <p:extLst>
      <p:ext uri="{BB962C8B-B14F-4D97-AF65-F5344CB8AC3E}">
        <p14:creationId xmlns:p14="http://schemas.microsoft.com/office/powerpoint/2010/main" val="879947776"/>
      </p:ext>
    </p:extLst>
  </p:cSld>
  <p:clrMapOvr>
    <a:masterClrMapping/>
  </p:clrMapOvr>
</p:sld>
</file>

<file path=ppt/theme/theme1.xml><?xml version="1.0" encoding="utf-8"?>
<a:theme xmlns:a="http://schemas.openxmlformats.org/drawingml/2006/main" name="Rückblick">
  <a:themeElements>
    <a:clrScheme name="Grü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1018</TotalTime>
  <Words>5875</Words>
  <Application>Microsoft Office PowerPoint</Application>
  <PresentationFormat>Widescreen</PresentationFormat>
  <Paragraphs>442</Paragraphs>
  <Slides>38</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Noto Sans Symbols</vt:lpstr>
      <vt:lpstr>Calibri</vt:lpstr>
      <vt:lpstr>Wingdings</vt:lpstr>
      <vt:lpstr>Söhne</vt:lpstr>
      <vt:lpstr>Rückblick</vt:lpstr>
      <vt:lpstr>GREENWORLD: Gândiți verde pentru lume  Educația tinerilor ERASMUS+  KA220 YOU - Parteneriate strategice pentru educația tinerilorParteneriat de cooperare </vt:lpstr>
      <vt:lpstr>Rezultatele învățării pentru modulul 6</vt:lpstr>
      <vt:lpstr>Planeta noastră are nevoie de tine: Promovarea unui viitor durabil</vt:lpstr>
      <vt:lpstr>PowerPoint Presentation</vt:lpstr>
      <vt:lpstr>PowerPoint Presentation</vt:lpstr>
      <vt:lpstr>PowerPoint Presentation</vt:lpstr>
      <vt:lpstr>STUDIILE UE ȘI EXTINDEREA TEMEIULUI JURIDIC AL POLITICII DE MEDIU</vt:lpstr>
      <vt:lpstr>STUDIILE UE ȘI EXTINDEREA TEMEIULUI JURIDIC AL POLITICII DE MEDIU</vt:lpstr>
      <vt:lpstr>PowerPoint Presentation</vt:lpstr>
      <vt:lpstr>PowerPoint Presentation</vt:lpstr>
      <vt:lpstr>Instrumente-cheie și instrumente-cheie și rolul Parlamentului European Rolul Parlamentului European</vt:lpstr>
      <vt:lpstr>PowerPoint Presentation</vt:lpstr>
      <vt:lpstr>ELABORAREA ȘI PUNEREA ÎN APLICARE A POLITICII DE MEDIU</vt:lpstr>
      <vt:lpstr>POLITICA DE MEDIU ȘI EXTINDEREA UE</vt:lpstr>
      <vt:lpstr>POLUAREA AERULUI</vt:lpstr>
      <vt:lpstr>PowerPoint Presentation</vt:lpstr>
      <vt:lpstr>POLUAREA APEI</vt:lpstr>
      <vt:lpstr>PowerPoint Presentation</vt:lpstr>
      <vt:lpstr>Gestionarea deșeurilor</vt:lpstr>
      <vt:lpstr>PowerPoint Presentation</vt:lpstr>
      <vt:lpstr>PowerPoint Presentation</vt:lpstr>
      <vt:lpstr>PowerPoint Presentation</vt:lpstr>
      <vt:lpstr>De ce este important acest modul pentru tineri</vt:lpstr>
      <vt:lpstr>Sarcini pentru cursanți privind activitățile de mediu</vt:lpstr>
      <vt:lpstr> Auto-verificare</vt:lpstr>
      <vt:lpstr>Testează-ți cunoștințele - Autoverificare pentru cursanți</vt:lpstr>
      <vt:lpstr>Urmează angajamentul!</vt:lpstr>
      <vt:lpstr> Videoclipuri</vt:lpstr>
      <vt:lpstr> Subiecte de videoclipuri</vt:lpstr>
      <vt:lpstr>PowerPoint Presentation</vt:lpstr>
      <vt:lpstr>PowerPoint Presentation</vt:lpstr>
      <vt:lpstr>Aprofundează-ți înțelegerea cu aceste resurse!</vt:lpstr>
      <vt:lpstr> Auto-verificare</vt:lpstr>
      <vt:lpstr>PowerPoint Presentation</vt:lpstr>
      <vt:lpstr>PowerPoint Presentation</vt:lpstr>
      <vt:lpstr>Proiect și prezentare de grup (Focus: Colaborare și gândire critică)</vt:lpstr>
      <vt:lpstr>References and Links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GREENWORLD: Think Green for the World  Youth Education ERASMUS+  KA220 YOU - Strategic Partnerships for Youth Education Cooperation partnership</dc:title>
  <dc:creator>Niclas Grüttner</dc:creator>
  <cp:lastModifiedBy>Admin</cp:lastModifiedBy>
  <cp:revision>124</cp:revision>
  <dcterms:created xsi:type="dcterms:W3CDTF">2020-11-17T09:39:06Z</dcterms:created>
  <dcterms:modified xsi:type="dcterms:W3CDTF">2024-05-18T23:06:38Z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