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0"/>
  </p:notesMasterIdLst>
  <p:sldIdLst>
    <p:sldId id="256" r:id="rId2"/>
    <p:sldId id="354" r:id="rId3"/>
    <p:sldId id="316" r:id="rId4"/>
    <p:sldId id="338" r:id="rId5"/>
    <p:sldId id="356" r:id="rId6"/>
    <p:sldId id="358" r:id="rId7"/>
    <p:sldId id="359" r:id="rId8"/>
    <p:sldId id="339" r:id="rId9"/>
    <p:sldId id="340" r:id="rId10"/>
    <p:sldId id="328" r:id="rId11"/>
    <p:sldId id="360" r:id="rId12"/>
    <p:sldId id="342" r:id="rId13"/>
    <p:sldId id="362" r:id="rId14"/>
    <p:sldId id="363" r:id="rId15"/>
    <p:sldId id="343" r:id="rId16"/>
    <p:sldId id="344" r:id="rId17"/>
    <p:sldId id="355" r:id="rId18"/>
    <p:sldId id="370" r:id="rId19"/>
    <p:sldId id="345" r:id="rId20"/>
    <p:sldId id="346" r:id="rId21"/>
    <p:sldId id="347" r:id="rId22"/>
    <p:sldId id="350" r:id="rId23"/>
    <p:sldId id="351" r:id="rId24"/>
    <p:sldId id="352" r:id="rId25"/>
    <p:sldId id="353" r:id="rId26"/>
    <p:sldId id="277" r:id="rId27"/>
    <p:sldId id="278" r:id="rId28"/>
    <p:sldId id="279" r:id="rId29"/>
    <p:sldId id="366" r:id="rId30"/>
    <p:sldId id="367" r:id="rId31"/>
    <p:sldId id="368" r:id="rId32"/>
    <p:sldId id="286" r:id="rId33"/>
    <p:sldId id="361" r:id="rId34"/>
    <p:sldId id="289" r:id="rId35"/>
    <p:sldId id="369" r:id="rId36"/>
    <p:sldId id="371" r:id="rId37"/>
    <p:sldId id="294" r:id="rId38"/>
    <p:sldId id="296" r:id="rId39"/>
  </p:sldIdLst>
  <p:sldSz cx="12192000" cy="6858000"/>
  <p:notesSz cx="6858000" cy="9144000"/>
  <p:embeddedFontLst>
    <p:embeddedFont>
      <p:font typeface="Bookman Old Style" panose="02050604050505020204" pitchFamily="18" charset="0"/>
      <p:regular r:id="rId41"/>
      <p:bold r:id="rId42"/>
      <p:italic r:id="rId43"/>
      <p:boldItalic r:id="rId44"/>
    </p:embeddedFont>
    <p:embeddedFont>
      <p:font typeface="Calibri" panose="020F0502020204030204" pitchFamily="34" charset="0"/>
      <p:regular r:id="rId45"/>
      <p:bold r:id="rId46"/>
      <p:italic r:id="rId47"/>
      <p:boldItalic r:id="rId48"/>
    </p:embeddedFont>
    <p:embeddedFont>
      <p:font typeface="Cambria" panose="02040503050406030204" pitchFamily="18"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3" roundtripDataSignature="AMtx7mhtDlnR3a7jkQDsbPkoSVLnQRzjb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10DD147-58B3-48DF-9DDA-0113FDC0A09D}">
  <a:tblStyle styleId="{810DD147-58B3-48DF-9DDA-0113FDC0A09D}"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E7"/>
          </a:solidFill>
        </a:fill>
      </a:tcStyle>
    </a:wholeTbl>
    <a:band1H>
      <a:tcTxStyle b="off" i="off"/>
      <a:tcStyle>
        <a:tcBdr/>
        <a:fill>
          <a:solidFill>
            <a:srgbClr val="CFDECC"/>
          </a:solidFill>
        </a:fill>
      </a:tcStyle>
    </a:band1H>
    <a:band2H>
      <a:tcTxStyle b="off" i="off"/>
      <a:tcStyle>
        <a:tcBdr/>
      </a:tcStyle>
    </a:band2H>
    <a:band1V>
      <a:tcTxStyle b="off" i="off"/>
      <a:tcStyle>
        <a:tcBdr/>
        <a:fill>
          <a:solidFill>
            <a:srgbClr val="CFDECC"/>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51CBDFB1-9791-4784-AF26-2739698804EC}"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94660"/>
  </p:normalViewPr>
  <p:slideViewPr>
    <p:cSldViewPr snapToGrid="0">
      <p:cViewPr varScale="1">
        <p:scale>
          <a:sx n="40" d="100"/>
          <a:sy n="40" d="100"/>
        </p:scale>
        <p:origin x="34" y="83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customschemas.google.com/relationships/presentationmetadata" Target="meta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4482693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 name="Google Shape;11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0" name="Google Shape;340;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63502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Answer: B</a:t>
            </a:r>
            <a:endParaRPr dirty="0"/>
          </a:p>
        </p:txBody>
      </p:sp>
      <p:sp>
        <p:nvSpPr>
          <p:cNvPr id="459" name="Google Shape;459;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35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60743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9" name="Google Shape;49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3" name="Google Shape;513;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8" name="Google Shape;12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62007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0" name="Google Shape;20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36627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extLst>
      <p:ext uri="{BB962C8B-B14F-4D97-AF65-F5344CB8AC3E}">
        <p14:creationId xmlns:p14="http://schemas.microsoft.com/office/powerpoint/2010/main" val="1829975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0" name="Google Shape;340;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0" name="Google Shape;340;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26779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0" name="Google Shape;340;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932204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Inhalt mit Überschrift" type="objTx">
  <p:cSld name="OBJECT_WITH_CAPTION_TEXT">
    <p:spTree>
      <p:nvGrpSpPr>
        <p:cNvPr id="1" name="Shape 21"/>
        <p:cNvGrpSpPr/>
        <p:nvPr/>
      </p:nvGrpSpPr>
      <p:grpSpPr>
        <a:xfrm>
          <a:off x="0" y="0"/>
          <a:ext cx="0" cy="0"/>
          <a:chOff x="0" y="0"/>
          <a:chExt cx="0" cy="0"/>
        </a:xfrm>
      </p:grpSpPr>
      <p:sp>
        <p:nvSpPr>
          <p:cNvPr id="22" name="Google Shape;22;p26"/>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26"/>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26"/>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6"/>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6" name="Google Shape;26;p26"/>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27" name="Google Shape;27;p26"/>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6"/>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9" name="Google Shape;29;p26"/>
          <p:cNvPicPr preferRelativeResize="0"/>
          <p:nvPr/>
        </p:nvPicPr>
        <p:blipFill rotWithShape="1">
          <a:blip r:embed="rId2">
            <a:alphaModFix/>
          </a:blip>
          <a:srcRect/>
          <a:stretch/>
        </p:blipFill>
        <p:spPr>
          <a:xfrm>
            <a:off x="0" y="6424526"/>
            <a:ext cx="1061484" cy="400384"/>
          </a:xfrm>
          <a:prstGeom prst="rect">
            <a:avLst/>
          </a:prstGeom>
          <a:noFill/>
          <a:ln>
            <a:noFill/>
          </a:ln>
        </p:spPr>
      </p:pic>
      <p:sp>
        <p:nvSpPr>
          <p:cNvPr id="30" name="Google Shape;30;p26"/>
          <p:cNvSpPr txBox="1"/>
          <p:nvPr/>
        </p:nvSpPr>
        <p:spPr>
          <a:xfrm>
            <a:off x="4701512" y="6425358"/>
            <a:ext cx="5015522"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rgbClr val="595959"/>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rgbClr val="595959"/>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rgbClr val="1F497D"/>
              </a:solidFill>
              <a:latin typeface="Calibri"/>
              <a:ea typeface="Calibri"/>
              <a:cs typeface="Calibri"/>
              <a:sym typeface="Calibri"/>
            </a:endParaRPr>
          </a:p>
        </p:txBody>
      </p:sp>
      <p:pic>
        <p:nvPicPr>
          <p:cNvPr id="31" name="Google Shape;31;p26"/>
          <p:cNvPicPr preferRelativeResize="0"/>
          <p:nvPr/>
        </p:nvPicPr>
        <p:blipFill rotWithShape="1">
          <a:blip r:embed="rId3">
            <a:alphaModFix/>
          </a:blip>
          <a:srcRect/>
          <a:stretch/>
        </p:blipFill>
        <p:spPr>
          <a:xfrm>
            <a:off x="10099505" y="6266872"/>
            <a:ext cx="1987550" cy="56769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98"/>
        <p:cNvGrpSpPr/>
        <p:nvPr/>
      </p:nvGrpSpPr>
      <p:grpSpPr>
        <a:xfrm>
          <a:off x="0" y="0"/>
          <a:ext cx="0" cy="0"/>
          <a:chOff x="0" y="0"/>
          <a:chExt cx="0" cy="0"/>
        </a:xfrm>
      </p:grpSpPr>
      <p:sp>
        <p:nvSpPr>
          <p:cNvPr id="99" name="Google Shape;99;p35"/>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35"/>
          <p:cNvSpPr txBox="1">
            <a:spLocks noGrp="1"/>
          </p:cNvSpPr>
          <p:nvPr>
            <p:ph type="body" idx="1"/>
          </p:nvPr>
        </p:nvSpPr>
        <p:spPr>
          <a:xfrm rot="5400000">
            <a:off x="3938245" y="-1348341"/>
            <a:ext cx="4376470" cy="100584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1" name="Google Shape;101;p3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3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kaler Titel und Text" type="vertTitleAndTx">
  <p:cSld name="VERTICAL_TITLE_AND_VERTICAL_TEXT">
    <p:spTree>
      <p:nvGrpSpPr>
        <p:cNvPr id="1" name="Shape 103"/>
        <p:cNvGrpSpPr/>
        <p:nvPr/>
      </p:nvGrpSpPr>
      <p:grpSpPr>
        <a:xfrm>
          <a:off x="0" y="0"/>
          <a:ext cx="0" cy="0"/>
          <a:chOff x="0" y="0"/>
          <a:chExt cx="0" cy="0"/>
        </a:xfrm>
      </p:grpSpPr>
      <p:sp>
        <p:nvSpPr>
          <p:cNvPr id="104" name="Google Shape;104;p36"/>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36"/>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6" name="Google Shape;106;p36"/>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107" name="Google Shape;107;p36"/>
          <p:cNvSpPr txBox="1">
            <a:spLocks noGrp="1"/>
          </p:cNvSpPr>
          <p:nvPr>
            <p:ph type="title"/>
          </p:nvPr>
        </p:nvSpPr>
        <p:spPr>
          <a:xfrm rot="5400000">
            <a:off x="7160640" y="1979039"/>
            <a:ext cx="5757421" cy="26289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36"/>
          <p:cNvSpPr txBox="1">
            <a:spLocks noGrp="1"/>
          </p:cNvSpPr>
          <p:nvPr>
            <p:ph type="body" idx="1"/>
          </p:nvPr>
        </p:nvSpPr>
        <p:spPr>
          <a:xfrm rot="5400000">
            <a:off x="1826639" y="-573661"/>
            <a:ext cx="5757422" cy="77343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9" name="Google Shape;109;p36"/>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36"/>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11" name="Google Shape;111;p36"/>
          <p:cNvPicPr preferRelativeResize="0"/>
          <p:nvPr/>
        </p:nvPicPr>
        <p:blipFill rotWithShape="1">
          <a:blip r:embed="rId3">
            <a:alphaModFix/>
          </a:blip>
          <a:srcRect/>
          <a:stretch/>
        </p:blipFill>
        <p:spPr>
          <a:xfrm>
            <a:off x="10099505" y="6266872"/>
            <a:ext cx="1987550" cy="567690"/>
          </a:xfrm>
          <a:prstGeom prst="rect">
            <a:avLst/>
          </a:prstGeom>
          <a:noFill/>
          <a:ln>
            <a:noFill/>
          </a:ln>
        </p:spPr>
      </p:pic>
      <p:sp>
        <p:nvSpPr>
          <p:cNvPr id="112" name="Google Shape;112;p36"/>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sp>
        <p:nvSpPr>
          <p:cNvPr id="113" name="Google Shape;113;p36"/>
          <p:cNvSpPr txBox="1"/>
          <p:nvPr/>
        </p:nvSpPr>
        <p:spPr>
          <a:xfrm>
            <a:off x="11093280" y="1490181"/>
            <a:ext cx="84985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a:t>
            </a:r>
            <a:fld id="{00000000-1234-1234-1234-123412341234}" type="slidenum">
              <a:rPr lang="en-US" sz="1800" b="1" i="0" u="none" strike="noStrike" cap="none">
                <a:solidFill>
                  <a:schemeClr val="dk1"/>
                </a:solidFill>
                <a:latin typeface="Calibri"/>
                <a:ea typeface="Calibri"/>
                <a:cs typeface="Calibri"/>
                <a:sym typeface="Calibri"/>
              </a:rPr>
              <a:t>‹#›</a:t>
            </a:fld>
            <a:r>
              <a:rPr lang="en-US" sz="1800" b="1"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pic>
        <p:nvPicPr>
          <p:cNvPr id="114" name="Google Shape;114;p36"/>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32"/>
        <p:cNvGrpSpPr/>
        <p:nvPr/>
      </p:nvGrpSpPr>
      <p:grpSpPr>
        <a:xfrm>
          <a:off x="0" y="0"/>
          <a:ext cx="0" cy="0"/>
          <a:chOff x="0" y="0"/>
          <a:chExt cx="0" cy="0"/>
        </a:xfrm>
      </p:grpSpPr>
      <p:sp>
        <p:nvSpPr>
          <p:cNvPr id="33" name="Google Shape;33;p27"/>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32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7"/>
          <p:cNvSpPr txBox="1">
            <a:spLocks noGrp="1"/>
          </p:cNvSpPr>
          <p:nvPr>
            <p:ph type="body" idx="1"/>
          </p:nvPr>
        </p:nvSpPr>
        <p:spPr>
          <a:xfrm>
            <a:off x="1097280" y="1492624"/>
            <a:ext cx="10058400" cy="437647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5" name="Google Shape;35;p27"/>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7"/>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37"/>
        <p:cNvGrpSpPr/>
        <p:nvPr/>
      </p:nvGrpSpPr>
      <p:grpSpPr>
        <a:xfrm>
          <a:off x="0" y="0"/>
          <a:ext cx="0" cy="0"/>
          <a:chOff x="0" y="0"/>
          <a:chExt cx="0" cy="0"/>
        </a:xfrm>
      </p:grpSpPr>
      <p:sp>
        <p:nvSpPr>
          <p:cNvPr id="38" name="Google Shape;38;p28"/>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8"/>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8"/>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elfolie" type="title">
  <p:cSld name="TITLE">
    <p:spTree>
      <p:nvGrpSpPr>
        <p:cNvPr id="1" name="Shape 41"/>
        <p:cNvGrpSpPr/>
        <p:nvPr/>
      </p:nvGrpSpPr>
      <p:grpSpPr>
        <a:xfrm>
          <a:off x="0" y="0"/>
          <a:ext cx="0" cy="0"/>
          <a:chOff x="0" y="0"/>
          <a:chExt cx="0" cy="0"/>
        </a:xfrm>
      </p:grpSpPr>
      <p:sp>
        <p:nvSpPr>
          <p:cNvPr id="42" name="Google Shape;42;p30"/>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30"/>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30"/>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0"/>
          <p:cNvSpPr txBox="1">
            <a:spLocks noGrp="1"/>
          </p:cNvSpPr>
          <p:nvPr>
            <p:ph type="subTitle" idx="1"/>
          </p:nvPr>
        </p:nvSpPr>
        <p:spPr>
          <a:xfrm>
            <a:off x="1100051" y="4455620"/>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46" name="Google Shape;46;p3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7" name="Google Shape;47;p30"/>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pic>
        <p:nvPicPr>
          <p:cNvPr id="48" name="Google Shape;48;p30"/>
          <p:cNvPicPr preferRelativeResize="0"/>
          <p:nvPr/>
        </p:nvPicPr>
        <p:blipFill rotWithShape="1">
          <a:blip r:embed="rId2">
            <a:alphaModFix/>
          </a:blip>
          <a:srcRect/>
          <a:stretch/>
        </p:blipFill>
        <p:spPr>
          <a:xfrm>
            <a:off x="10099505" y="6266872"/>
            <a:ext cx="1987550" cy="567690"/>
          </a:xfrm>
          <a:prstGeom prst="rect">
            <a:avLst/>
          </a:prstGeom>
          <a:noFill/>
          <a:ln>
            <a:noFill/>
          </a:ln>
        </p:spPr>
      </p:pic>
      <p:sp>
        <p:nvSpPr>
          <p:cNvPr id="49" name="Google Shape;49;p30"/>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pic>
        <p:nvPicPr>
          <p:cNvPr id="50" name="Google Shape;50;p30"/>
          <p:cNvPicPr preferRelativeResize="0"/>
          <p:nvPr/>
        </p:nvPicPr>
        <p:blipFill rotWithShape="1">
          <a:blip r:embed="rId3">
            <a:alphaModFix/>
          </a:blip>
          <a:srcRect/>
          <a:stretch/>
        </p:blipFill>
        <p:spPr>
          <a:xfrm>
            <a:off x="104945" y="6281603"/>
            <a:ext cx="1061484" cy="400384"/>
          </a:xfrm>
          <a:prstGeom prst="rect">
            <a:avLst/>
          </a:prstGeom>
          <a:noFill/>
          <a:ln>
            <a:noFill/>
          </a:ln>
        </p:spPr>
      </p:pic>
      <p:pic>
        <p:nvPicPr>
          <p:cNvPr id="51" name="Google Shape;51;p30"/>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elfolie mit Bild">
  <p:cSld name="Titelfolie mit Bild">
    <p:spTree>
      <p:nvGrpSpPr>
        <p:cNvPr id="1" name="Shape 52"/>
        <p:cNvGrpSpPr/>
        <p:nvPr/>
      </p:nvGrpSpPr>
      <p:grpSpPr>
        <a:xfrm>
          <a:off x="0" y="0"/>
          <a:ext cx="0" cy="0"/>
          <a:chOff x="0" y="0"/>
          <a:chExt cx="0" cy="0"/>
        </a:xfrm>
      </p:grpSpPr>
      <p:sp>
        <p:nvSpPr>
          <p:cNvPr id="53" name="Google Shape;53;p29"/>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29"/>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5" name="Google Shape;55;p29"/>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56" name="Google Shape;56;p29"/>
          <p:cNvSpPr txBox="1">
            <a:spLocks noGrp="1"/>
          </p:cNvSpPr>
          <p:nvPr>
            <p:ph type="ctrTitle"/>
          </p:nvPr>
        </p:nvSpPr>
        <p:spPr>
          <a:xfrm>
            <a:off x="1104900" y="2292094"/>
            <a:ext cx="5734050" cy="2219691"/>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rgbClr val="3F3F3F"/>
              </a:buClr>
              <a:buSzPts val="4000"/>
              <a:buFont typeface="Calibri"/>
              <a:buNone/>
              <a:defRPr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9"/>
          <p:cNvSpPr txBox="1">
            <a:spLocks noGrp="1"/>
          </p:cNvSpPr>
          <p:nvPr>
            <p:ph type="subTitle" idx="1"/>
          </p:nvPr>
        </p:nvSpPr>
        <p:spPr>
          <a:xfrm>
            <a:off x="1104900" y="4511784"/>
            <a:ext cx="5734050" cy="955565"/>
          </a:xfrm>
          <a:prstGeom prst="rect">
            <a:avLst/>
          </a:prstGeom>
          <a:noFill/>
          <a:ln>
            <a:noFill/>
          </a:ln>
        </p:spPr>
        <p:txBody>
          <a:bodyPr spcFirstLastPara="1" wrap="square" lIns="0" tIns="45700" rIns="0" bIns="45700" anchor="t" anchorCtr="0">
            <a:normAutofit/>
          </a:bodyPr>
          <a:lstStyle>
            <a:lvl1pPr lvl="0" algn="l">
              <a:lnSpc>
                <a:spcPct val="90000"/>
              </a:lnSpc>
              <a:spcBef>
                <a:spcPts val="0"/>
              </a:spcBef>
              <a:spcAft>
                <a:spcPts val="0"/>
              </a:spcAft>
              <a:buSzPts val="1800"/>
              <a:buNone/>
              <a:defRPr sz="1800"/>
            </a:lvl1pPr>
            <a:lvl2pPr lvl="1" algn="ctr">
              <a:lnSpc>
                <a:spcPct val="90000"/>
              </a:lnSpc>
              <a:spcBef>
                <a:spcPts val="200"/>
              </a:spcBef>
              <a:spcAft>
                <a:spcPts val="0"/>
              </a:spcAft>
              <a:buSzPts val="2000"/>
              <a:buNone/>
              <a:defRPr sz="20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600"/>
              <a:buNone/>
              <a:defRPr sz="1600"/>
            </a:lvl4pPr>
            <a:lvl5pPr lvl="4" algn="ctr">
              <a:lnSpc>
                <a:spcPct val="90000"/>
              </a:lnSpc>
              <a:spcBef>
                <a:spcPts val="400"/>
              </a:spcBef>
              <a:spcAft>
                <a:spcPts val="0"/>
              </a:spcAft>
              <a:buSzPts val="1600"/>
              <a:buNone/>
              <a:defRPr sz="1600"/>
            </a:lvl5pPr>
            <a:lvl6pPr lvl="5" algn="ctr">
              <a:lnSpc>
                <a:spcPct val="90000"/>
              </a:lnSpc>
              <a:spcBef>
                <a:spcPts val="400"/>
              </a:spcBef>
              <a:spcAft>
                <a:spcPts val="0"/>
              </a:spcAft>
              <a:buSzPts val="1600"/>
              <a:buNone/>
              <a:defRPr sz="1600"/>
            </a:lvl6pPr>
            <a:lvl7pPr lvl="6" algn="ctr">
              <a:lnSpc>
                <a:spcPct val="90000"/>
              </a:lnSpc>
              <a:spcBef>
                <a:spcPts val="400"/>
              </a:spcBef>
              <a:spcAft>
                <a:spcPts val="0"/>
              </a:spcAft>
              <a:buSzPts val="1600"/>
              <a:buNone/>
              <a:defRPr sz="1600"/>
            </a:lvl7pPr>
            <a:lvl8pPr lvl="7" algn="ctr">
              <a:lnSpc>
                <a:spcPct val="90000"/>
              </a:lnSpc>
              <a:spcBef>
                <a:spcPts val="400"/>
              </a:spcBef>
              <a:spcAft>
                <a:spcPts val="0"/>
              </a:spcAft>
              <a:buSzPts val="1600"/>
              <a:buNone/>
              <a:defRPr sz="1600"/>
            </a:lvl8pPr>
            <a:lvl9pPr lvl="8" algn="ctr">
              <a:lnSpc>
                <a:spcPct val="90000"/>
              </a:lnSpc>
              <a:spcBef>
                <a:spcPts val="400"/>
              </a:spcBef>
              <a:spcAft>
                <a:spcPts val="400"/>
              </a:spcAft>
              <a:buSzPts val="1600"/>
              <a:buNone/>
              <a:defRPr sz="1600"/>
            </a:lvl9pPr>
          </a:lstStyle>
          <a:p>
            <a:endParaRPr/>
          </a:p>
        </p:txBody>
      </p:sp>
      <p:sp>
        <p:nvSpPr>
          <p:cNvPr id="58" name="Google Shape;58;p29"/>
          <p:cNvSpPr>
            <a:spLocks noGrp="1"/>
          </p:cNvSpPr>
          <p:nvPr>
            <p:ph type="pic" idx="2"/>
          </p:nvPr>
        </p:nvSpPr>
        <p:spPr>
          <a:xfrm>
            <a:off x="6981063" y="1310656"/>
            <a:ext cx="5210937" cy="4208604"/>
          </a:xfrm>
          <a:prstGeom prst="rect">
            <a:avLst/>
          </a:prstGeom>
          <a:solidFill>
            <a:srgbClr val="CCCCCC"/>
          </a:solidFill>
          <a:ln>
            <a:noFill/>
          </a:ln>
        </p:spPr>
      </p:sp>
      <p:pic>
        <p:nvPicPr>
          <p:cNvPr id="59" name="Google Shape;59;p29"/>
          <p:cNvPicPr preferRelativeResize="0"/>
          <p:nvPr/>
        </p:nvPicPr>
        <p:blipFill rotWithShape="1">
          <a:blip r:embed="rId3">
            <a:alphaModFix/>
          </a:blip>
          <a:srcRect/>
          <a:stretch/>
        </p:blipFill>
        <p:spPr>
          <a:xfrm>
            <a:off x="10099505" y="6266872"/>
            <a:ext cx="1987550" cy="567690"/>
          </a:xfrm>
          <a:prstGeom prst="rect">
            <a:avLst/>
          </a:prstGeom>
          <a:noFill/>
          <a:ln>
            <a:noFill/>
          </a:ln>
        </p:spPr>
      </p:pic>
      <p:sp>
        <p:nvSpPr>
          <p:cNvPr id="60" name="Google Shape;60;p29"/>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pic>
        <p:nvPicPr>
          <p:cNvPr id="61" name="Google Shape;61;p29"/>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Abschnitts-&#10;überschrift" type="secHead">
  <p:cSld name="SECTION_HEADER">
    <p:bg>
      <p:bgPr>
        <a:solidFill>
          <a:schemeClr val="lt1"/>
        </a:solidFill>
        <a:effectLst/>
      </p:bgPr>
    </p:bg>
    <p:spTree>
      <p:nvGrpSpPr>
        <p:cNvPr id="1" name="Shape 62"/>
        <p:cNvGrpSpPr/>
        <p:nvPr/>
      </p:nvGrpSpPr>
      <p:grpSpPr>
        <a:xfrm>
          <a:off x="0" y="0"/>
          <a:ext cx="0" cy="0"/>
          <a:chOff x="0" y="0"/>
          <a:chExt cx="0" cy="0"/>
        </a:xfrm>
      </p:grpSpPr>
      <p:sp>
        <p:nvSpPr>
          <p:cNvPr id="63" name="Google Shape;63;p31"/>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31"/>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5" name="Google Shape;65;p31"/>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66" name="Google Shape;66;p31"/>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1"/>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68" name="Google Shape;68;p3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0" name="Google Shape;70;p31"/>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pic>
        <p:nvPicPr>
          <p:cNvPr id="71" name="Google Shape;71;p31"/>
          <p:cNvPicPr preferRelativeResize="0"/>
          <p:nvPr/>
        </p:nvPicPr>
        <p:blipFill rotWithShape="1">
          <a:blip r:embed="rId3">
            <a:alphaModFix/>
          </a:blip>
          <a:srcRect/>
          <a:stretch/>
        </p:blipFill>
        <p:spPr>
          <a:xfrm>
            <a:off x="10099505" y="6266872"/>
            <a:ext cx="1987550" cy="567690"/>
          </a:xfrm>
          <a:prstGeom prst="rect">
            <a:avLst/>
          </a:prstGeom>
          <a:noFill/>
          <a:ln>
            <a:noFill/>
          </a:ln>
        </p:spPr>
      </p:pic>
      <p:sp>
        <p:nvSpPr>
          <p:cNvPr id="72" name="Google Shape;72;p31"/>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pic>
        <p:nvPicPr>
          <p:cNvPr id="73" name="Google Shape;73;p31"/>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74"/>
        <p:cNvGrpSpPr/>
        <p:nvPr/>
      </p:nvGrpSpPr>
      <p:grpSpPr>
        <a:xfrm>
          <a:off x="0" y="0"/>
          <a:ext cx="0" cy="0"/>
          <a:chOff x="0" y="0"/>
          <a:chExt cx="0" cy="0"/>
        </a:xfrm>
      </p:grpSpPr>
      <p:sp>
        <p:nvSpPr>
          <p:cNvPr id="75" name="Google Shape;75;p3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2"/>
          <p:cNvSpPr txBox="1">
            <a:spLocks noGrp="1"/>
          </p:cNvSpPr>
          <p:nvPr>
            <p:ph type="body" idx="1"/>
          </p:nvPr>
        </p:nvSpPr>
        <p:spPr>
          <a:xfrm>
            <a:off x="1097279" y="1845734"/>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7" name="Google Shape;77;p32"/>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8" name="Google Shape;78;p3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80"/>
        <p:cNvGrpSpPr/>
        <p:nvPr/>
      </p:nvGrpSpPr>
      <p:grpSpPr>
        <a:xfrm>
          <a:off x="0" y="0"/>
          <a:ext cx="0" cy="0"/>
          <a:chOff x="0" y="0"/>
          <a:chExt cx="0" cy="0"/>
        </a:xfrm>
      </p:grpSpPr>
      <p:sp>
        <p:nvSpPr>
          <p:cNvPr id="81" name="Google Shape;81;p3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3"/>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83" name="Google Shape;83;p33"/>
          <p:cNvSpPr txBox="1">
            <a:spLocks noGrp="1"/>
          </p:cNvSpPr>
          <p:nvPr>
            <p:ph type="body" idx="2"/>
          </p:nvPr>
        </p:nvSpPr>
        <p:spPr>
          <a:xfrm>
            <a:off x="109728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4" name="Google Shape;84;p33"/>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85" name="Google Shape;85;p33"/>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6" name="Google Shape;86;p3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Leer" type="blank">
  <p:cSld name="BLANK">
    <p:spTree>
      <p:nvGrpSpPr>
        <p:cNvPr id="1" name="Shape 88"/>
        <p:cNvGrpSpPr/>
        <p:nvPr/>
      </p:nvGrpSpPr>
      <p:grpSpPr>
        <a:xfrm>
          <a:off x="0" y="0"/>
          <a:ext cx="0" cy="0"/>
          <a:chOff x="0" y="0"/>
          <a:chExt cx="0" cy="0"/>
        </a:xfrm>
      </p:grpSpPr>
      <p:sp>
        <p:nvSpPr>
          <p:cNvPr id="89" name="Google Shape;89;p34"/>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34"/>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1" name="Google Shape;91;p34"/>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92" name="Google Shape;92;p3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4" name="Google Shape;94;p34"/>
          <p:cNvPicPr preferRelativeResize="0"/>
          <p:nvPr/>
        </p:nvPicPr>
        <p:blipFill rotWithShape="1">
          <a:blip r:embed="rId3">
            <a:alphaModFix/>
          </a:blip>
          <a:srcRect/>
          <a:stretch/>
        </p:blipFill>
        <p:spPr>
          <a:xfrm>
            <a:off x="10099505" y="6266872"/>
            <a:ext cx="1987550" cy="567690"/>
          </a:xfrm>
          <a:prstGeom prst="rect">
            <a:avLst/>
          </a:prstGeom>
          <a:noFill/>
          <a:ln>
            <a:noFill/>
          </a:ln>
        </p:spPr>
      </p:pic>
      <p:sp>
        <p:nvSpPr>
          <p:cNvPr id="95" name="Google Shape;95;p34"/>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sp>
        <p:nvSpPr>
          <p:cNvPr id="96" name="Google Shape;96;p34"/>
          <p:cNvSpPr txBox="1"/>
          <p:nvPr/>
        </p:nvSpPr>
        <p:spPr>
          <a:xfrm>
            <a:off x="11093280" y="1490181"/>
            <a:ext cx="84985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a:t>
            </a:r>
            <a:fld id="{00000000-1234-1234-1234-123412341234}" type="slidenum">
              <a:rPr lang="en-US" sz="1800" b="1" i="0" u="none" strike="noStrike" cap="none">
                <a:solidFill>
                  <a:schemeClr val="dk1"/>
                </a:solidFill>
                <a:latin typeface="Calibri"/>
                <a:ea typeface="Calibri"/>
                <a:cs typeface="Calibri"/>
                <a:sym typeface="Calibri"/>
              </a:rPr>
              <a:t>‹#›</a:t>
            </a:fld>
            <a:r>
              <a:rPr lang="en-US" sz="1800" b="1"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pic>
        <p:nvPicPr>
          <p:cNvPr id="97" name="Google Shape;97;p34"/>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5"/>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5"/>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3200"/>
              <a:buFont typeface="Calibri"/>
              <a:buNone/>
              <a:defRPr sz="3200" b="1" i="0" u="none" strike="noStrike" cap="none">
                <a:solidFill>
                  <a:srgbClr val="3F3F3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25"/>
          <p:cNvSpPr txBox="1">
            <a:spLocks noGrp="1"/>
          </p:cNvSpPr>
          <p:nvPr>
            <p:ph type="body" idx="1"/>
          </p:nvPr>
        </p:nvSpPr>
        <p:spPr>
          <a:xfrm>
            <a:off x="1097280" y="1492624"/>
            <a:ext cx="10058400" cy="437647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4" name="Google Shape;14;p2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2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pic>
        <p:nvPicPr>
          <p:cNvPr id="16" name="Google Shape;16;p25"/>
          <p:cNvPicPr preferRelativeResize="0"/>
          <p:nvPr/>
        </p:nvPicPr>
        <p:blipFill rotWithShape="1">
          <a:blip r:embed="rId13">
            <a:alphaModFix/>
          </a:blip>
          <a:srcRect/>
          <a:stretch/>
        </p:blipFill>
        <p:spPr>
          <a:xfrm>
            <a:off x="104945" y="6281603"/>
            <a:ext cx="1061484" cy="400384"/>
          </a:xfrm>
          <a:prstGeom prst="rect">
            <a:avLst/>
          </a:prstGeom>
          <a:noFill/>
          <a:ln>
            <a:noFill/>
          </a:ln>
        </p:spPr>
      </p:pic>
      <p:sp>
        <p:nvSpPr>
          <p:cNvPr id="17" name="Google Shape;17;p25"/>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pic>
        <p:nvPicPr>
          <p:cNvPr id="18" name="Google Shape;18;p25"/>
          <p:cNvPicPr preferRelativeResize="0"/>
          <p:nvPr/>
        </p:nvPicPr>
        <p:blipFill rotWithShape="1">
          <a:blip r:embed="rId14">
            <a:alphaModFix/>
          </a:blip>
          <a:srcRect/>
          <a:stretch/>
        </p:blipFill>
        <p:spPr>
          <a:xfrm>
            <a:off x="10099505" y="6266872"/>
            <a:ext cx="1987550" cy="567690"/>
          </a:xfrm>
          <a:prstGeom prst="rect">
            <a:avLst/>
          </a:prstGeom>
          <a:noFill/>
          <a:ln>
            <a:noFill/>
          </a:ln>
        </p:spPr>
      </p:pic>
      <p:sp>
        <p:nvSpPr>
          <p:cNvPr id="19" name="Google Shape;19;p25"/>
          <p:cNvSpPr txBox="1"/>
          <p:nvPr/>
        </p:nvSpPr>
        <p:spPr>
          <a:xfrm>
            <a:off x="11093280" y="1490181"/>
            <a:ext cx="84985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a:t>
            </a:r>
            <a:fld id="{00000000-1234-1234-1234-123412341234}" type="slidenum">
              <a:rPr lang="en-US" sz="1800" b="1" i="0" u="none" strike="noStrike" cap="none">
                <a:solidFill>
                  <a:schemeClr val="dk1"/>
                </a:solidFill>
                <a:latin typeface="Calibri"/>
                <a:ea typeface="Calibri"/>
                <a:cs typeface="Calibri"/>
                <a:sym typeface="Calibri"/>
              </a:rPr>
              <a:t>‹#›</a:t>
            </a:fld>
            <a:r>
              <a:rPr lang="en-US" sz="1800" b="1"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pic>
        <p:nvPicPr>
          <p:cNvPr id="20" name="Google Shape;20;p25"/>
          <p:cNvPicPr preferRelativeResize="0"/>
          <p:nvPr/>
        </p:nvPicPr>
        <p:blipFill rotWithShape="1">
          <a:blip r:embed="rId15">
            <a:alphaModFix/>
          </a:blip>
          <a:srcRect/>
          <a:stretch/>
        </p:blipFill>
        <p:spPr>
          <a:xfrm>
            <a:off x="10736826" y="23437"/>
            <a:ext cx="1460090" cy="144330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user/NASAClimat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u023hvH9OJk"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playlist?list=PL71qiWRg4XP-SddW_09RJIiyyN0sYmj-h"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hyperlink" Target="https://www.teachstarter.com/au/learning-area/sustainability/"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fisheries.noaa.gov/feature-story/earth-week-climate-and-fisheries" TargetMode="External"/><Relationship Id="rId4" Type="http://schemas.openxmlformats.org/officeDocument/2006/relationships/hyperlink" Target="https://www.volunteerhq.org/volunteer-abroad-projects/"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s://www.unesco.org/en/sustainable-development/education"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5.JPG"/><Relationship Id="rId4" Type="http://schemas.openxmlformats.org/officeDocument/2006/relationships/hyperlink" Target="http://www.shareeducation.org/"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hyperlink" Target="https://link.springer.com/chapter/10.1007/978-981-19-4234-1_4#ref-CR18" TargetMode="External"/><Relationship Id="rId3" Type="http://schemas.openxmlformats.org/officeDocument/2006/relationships/hyperlink" Target="https://link.springer.com/chapter/10.1007/978-981-19-4234-1_4#ref-CR45" TargetMode="External"/><Relationship Id="rId7" Type="http://schemas.openxmlformats.org/officeDocument/2006/relationships/hyperlink" Target="https://link.springer.com/chapter/10.1007/978-981-19-4234-1_4#ref-CR61" TargetMode="Externa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hyperlink" Target="https://link.springer.com/chapter/10.1007/978-981-19-4234-1_4#ref-CR63" TargetMode="External"/><Relationship Id="rId5" Type="http://schemas.openxmlformats.org/officeDocument/2006/relationships/hyperlink" Target="https://link.springer.com/chapter/10.1007/978-981-19-4234-1_4#ref-CR46" TargetMode="External"/><Relationship Id="rId4" Type="http://schemas.openxmlformats.org/officeDocument/2006/relationships/hyperlink" Target="https://link.springer.com/chapter/10.1007/978-981-19-4234-1_4#ref-CR47"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
          <p:cNvSpPr txBox="1">
            <a:spLocks noGrp="1"/>
          </p:cNvSpPr>
          <p:nvPr>
            <p:ph type="title"/>
          </p:nvPr>
        </p:nvSpPr>
        <p:spPr>
          <a:xfrm>
            <a:off x="457199" y="594359"/>
            <a:ext cx="3455581" cy="3906620"/>
          </a:xfrm>
          <a:prstGeom prst="rect">
            <a:avLst/>
          </a:prstGeom>
          <a:noFill/>
          <a:ln>
            <a:noFill/>
          </a:ln>
        </p:spPr>
        <p:txBody>
          <a:bodyPr spcFirstLastPara="1" wrap="square" lIns="91425" tIns="45700" rIns="91425" bIns="45700" anchor="b" anchorCtr="0">
            <a:normAutofit fontScale="90000"/>
          </a:bodyPr>
          <a:lstStyle/>
          <a:p>
            <a:pPr lvl="0">
              <a:buClr>
                <a:srgbClr val="004B3A"/>
              </a:buClr>
              <a:buSzPct val="100000"/>
            </a:pPr>
            <a:r>
              <a:rPr lang="en-US" sz="4400" b="1" dirty="0">
                <a:solidFill>
                  <a:srgbClr val="004B3A"/>
                </a:solidFill>
              </a:rPr>
              <a:t>LUME </a:t>
            </a:r>
            <a:r>
              <a:rPr lang="en-US" sz="4400" b="1" dirty="0" smtClean="0">
                <a:solidFill>
                  <a:srgbClr val="004B3A"/>
                </a:solidFill>
              </a:rPr>
              <a:t>VERDE: </a:t>
            </a:r>
            <a:r>
              <a:rPr lang="en-US" dirty="0" err="1"/>
              <a:t>Gândește-te</a:t>
            </a:r>
            <a:r>
              <a:rPr lang="en-US" dirty="0"/>
              <a:t> </a:t>
            </a:r>
            <a:r>
              <a:rPr lang="en-US" dirty="0" err="1"/>
              <a:t>verde</a:t>
            </a:r>
            <a:r>
              <a:rPr lang="en-US" dirty="0"/>
              <a:t> </a:t>
            </a:r>
            <a:r>
              <a:rPr lang="en-US" dirty="0" err="1"/>
              <a:t>pentru</a:t>
            </a:r>
            <a:r>
              <a:rPr lang="en-US" dirty="0"/>
              <a:t> </a:t>
            </a:r>
            <a:r>
              <a:rPr lang="en-US" dirty="0" err="1"/>
              <a:t>lume</a:t>
            </a:r>
            <a:r>
              <a:rPr lang="en-US" dirty="0"/>
              <a:t/>
            </a:r>
            <a:br>
              <a:rPr lang="en-US" dirty="0"/>
            </a:br>
            <a:r>
              <a:rPr lang="en-US" dirty="0"/>
              <a:t/>
            </a:r>
            <a:br>
              <a:rPr lang="en-US" dirty="0"/>
            </a:br>
            <a:r>
              <a:rPr lang="en-US" sz="2700" dirty="0" err="1"/>
              <a:t>Educația</a:t>
            </a:r>
            <a:r>
              <a:rPr lang="en-US" sz="2700" dirty="0"/>
              <a:t> </a:t>
            </a:r>
            <a:r>
              <a:rPr lang="en-US" sz="2700" dirty="0" err="1"/>
              <a:t>Tineretului</a:t>
            </a:r>
            <a:r>
              <a:rPr lang="en-US" sz="2700" dirty="0"/>
              <a:t> ERASMUS+</a:t>
            </a:r>
            <a:br>
              <a:rPr lang="en-US" sz="2700" dirty="0"/>
            </a:br>
            <a:r>
              <a:rPr lang="en-US" sz="2700" dirty="0"/>
              <a:t/>
            </a:r>
            <a:br>
              <a:rPr lang="en-US" sz="2700" dirty="0"/>
            </a:br>
            <a:r>
              <a:rPr lang="en-US" sz="2200" dirty="0"/>
              <a:t>KA220 YOU - </a:t>
            </a:r>
            <a:r>
              <a:rPr lang="en-US" sz="2200" dirty="0" err="1"/>
              <a:t>Parteneriate</a:t>
            </a:r>
            <a:r>
              <a:rPr lang="en-US" sz="2200" dirty="0"/>
              <a:t> </a:t>
            </a:r>
            <a:r>
              <a:rPr lang="en-US" sz="2200" dirty="0" err="1"/>
              <a:t>strategice</a:t>
            </a:r>
            <a:r>
              <a:rPr lang="en-US" sz="2200" dirty="0"/>
              <a:t> </a:t>
            </a:r>
            <a:r>
              <a:rPr lang="en-US" sz="2200" dirty="0" err="1"/>
              <a:t>pentru</a:t>
            </a:r>
            <a:r>
              <a:rPr lang="en-US" sz="2200" dirty="0"/>
              <a:t> </a:t>
            </a:r>
            <a:r>
              <a:rPr lang="en-US" sz="2200" dirty="0" err="1"/>
              <a:t>parteneriat</a:t>
            </a:r>
            <a:r>
              <a:rPr lang="en-US" sz="2200" dirty="0"/>
              <a:t> de </a:t>
            </a:r>
            <a:r>
              <a:rPr lang="en-US" sz="2200" dirty="0" err="1"/>
              <a:t>cooperare</a:t>
            </a:r>
            <a:r>
              <a:rPr lang="en-US" sz="2200" dirty="0"/>
              <a:t> </a:t>
            </a:r>
            <a:r>
              <a:rPr lang="en-US" sz="2200" dirty="0" err="1"/>
              <a:t>în</a:t>
            </a:r>
            <a:r>
              <a:rPr lang="en-US" sz="2200" dirty="0"/>
              <a:t> </a:t>
            </a:r>
            <a:r>
              <a:rPr lang="en-US" sz="2200" dirty="0" err="1"/>
              <a:t>educația</a:t>
            </a:r>
            <a:r>
              <a:rPr lang="en-US" sz="2200" dirty="0"/>
              <a:t> </a:t>
            </a:r>
            <a:r>
              <a:rPr lang="en-US" sz="2200" dirty="0" err="1"/>
              <a:t>tinerilor</a:t>
            </a:r>
            <a:r>
              <a:rPr lang="en-US" dirty="0"/>
              <a:t/>
            </a:r>
            <a:br>
              <a:rPr lang="en-US" dirty="0"/>
            </a:br>
            <a:endParaRPr dirty="0"/>
          </a:p>
        </p:txBody>
      </p:sp>
      <p:sp>
        <p:nvSpPr>
          <p:cNvPr id="121" name="Google Shape;121;p1"/>
          <p:cNvSpPr txBox="1">
            <a:spLocks noGrp="1"/>
          </p:cNvSpPr>
          <p:nvPr>
            <p:ph type="body" idx="2"/>
          </p:nvPr>
        </p:nvSpPr>
        <p:spPr>
          <a:xfrm>
            <a:off x="457200" y="4891596"/>
            <a:ext cx="3200400" cy="1413608"/>
          </a:xfrm>
          <a:prstGeom prst="rect">
            <a:avLst/>
          </a:prstGeom>
          <a:noFill/>
          <a:ln>
            <a:noFill/>
          </a:ln>
        </p:spPr>
        <p:txBody>
          <a:bodyPr spcFirstLastPara="1" wrap="square" lIns="91425" tIns="45700" rIns="91425" bIns="45700" anchor="t" anchorCtr="0">
            <a:normAutofit/>
          </a:bodyPr>
          <a:lstStyle/>
          <a:p>
            <a:pPr marL="0" lvl="0" indent="0">
              <a:spcBef>
                <a:spcPts val="0"/>
              </a:spcBef>
            </a:pPr>
            <a:r>
              <a:rPr lang="en-US" b="1" i="1" dirty="0" err="1"/>
              <a:t>Numar</a:t>
            </a:r>
            <a:r>
              <a:rPr lang="en-US" b="1" i="1" dirty="0"/>
              <a:t> de </a:t>
            </a:r>
            <a:r>
              <a:rPr lang="en-US" b="1" i="1" dirty="0" err="1"/>
              <a:t>referinta</a:t>
            </a:r>
            <a:r>
              <a:rPr lang="en-US" b="1" i="1" dirty="0"/>
              <a:t>:</a:t>
            </a:r>
            <a:br>
              <a:rPr lang="en-US" b="1" i="1" dirty="0"/>
            </a:br>
            <a:r>
              <a:rPr lang="en-US" dirty="0"/>
              <a:t>2021-1-DE04-KA220-YOU-000029209</a:t>
            </a:r>
            <a:endParaRPr dirty="0"/>
          </a:p>
          <a:p>
            <a:pPr marL="0" lvl="0" indent="0">
              <a:spcBef>
                <a:spcPts val="1400"/>
              </a:spcBef>
            </a:pPr>
            <a:r>
              <a:rPr lang="vi-VN" b="1" dirty="0"/>
              <a:t>Durată</a:t>
            </a:r>
            <a:r>
              <a:rPr lang="en-US" b="1" dirty="0" smtClean="0"/>
              <a:t>: </a:t>
            </a:r>
            <a:endParaRPr dirty="0"/>
          </a:p>
          <a:p>
            <a:pPr marL="0" lvl="0" indent="0">
              <a:spcBef>
                <a:spcPts val="1400"/>
              </a:spcBef>
            </a:pPr>
            <a:r>
              <a:rPr lang="en-US" b="1" dirty="0"/>
              <a:t>07.03.2022 - 07.03.2024 (24 </a:t>
            </a:r>
            <a:r>
              <a:rPr lang="en-US" b="1" dirty="0" err="1"/>
              <a:t>luni</a:t>
            </a:r>
            <a:r>
              <a:rPr lang="en-US" b="1" dirty="0"/>
              <a:t>)</a:t>
            </a:r>
            <a:endParaRPr b="1" dirty="0"/>
          </a:p>
        </p:txBody>
      </p:sp>
      <p:sp>
        <p:nvSpPr>
          <p:cNvPr id="123" name="Google Shape;123;p1"/>
          <p:cNvSpPr txBox="1"/>
          <p:nvPr/>
        </p:nvSpPr>
        <p:spPr>
          <a:xfrm>
            <a:off x="4311479" y="1274842"/>
            <a:ext cx="7423322" cy="3219091"/>
          </a:xfrm>
          <a:prstGeom prst="rect">
            <a:avLst/>
          </a:prstGeom>
          <a:noFill/>
          <a:ln>
            <a:noFill/>
          </a:ln>
        </p:spPr>
        <p:txBody>
          <a:bodyPr spcFirstLastPara="1" wrap="square" lIns="91425" tIns="45700" rIns="91425" bIns="45700" anchor="t" anchorCtr="0">
            <a:normAutofit fontScale="92500" lnSpcReduction="20000"/>
          </a:bodyPr>
          <a:lstStyle/>
          <a:p>
            <a:pPr lvl="0">
              <a:buClr>
                <a:schemeClr val="accent1"/>
              </a:buClr>
              <a:buSzPct val="108108"/>
            </a:pPr>
            <a:r>
              <a:rPr lang="vi-VN" sz="3900" b="1" dirty="0">
                <a:solidFill>
                  <a:srgbClr val="004B3A"/>
                </a:solidFill>
                <a:latin typeface="Calibri"/>
                <a:ea typeface="Calibri"/>
                <a:cs typeface="Calibri"/>
                <a:sym typeface="Calibri"/>
              </a:rPr>
              <a:t>LUME VERDE</a:t>
            </a:r>
          </a:p>
          <a:p>
            <a:pPr lvl="0">
              <a:buClr>
                <a:schemeClr val="accent1"/>
              </a:buClr>
              <a:buSzPct val="108108"/>
            </a:pPr>
            <a:r>
              <a:rPr lang="vi-VN" sz="3900" b="1" dirty="0">
                <a:solidFill>
                  <a:srgbClr val="004B3A"/>
                </a:solidFill>
                <a:latin typeface="Calibri"/>
                <a:ea typeface="Calibri"/>
                <a:cs typeface="Calibri"/>
                <a:sym typeface="Calibri"/>
              </a:rPr>
              <a:t>MODULUL 4</a:t>
            </a:r>
          </a:p>
          <a:p>
            <a:pPr lvl="0">
              <a:buClr>
                <a:schemeClr val="accent1"/>
              </a:buClr>
              <a:buSzPct val="108108"/>
            </a:pPr>
            <a:endParaRPr lang="vi-VN" sz="3900" b="1" dirty="0">
              <a:solidFill>
                <a:srgbClr val="004B3A"/>
              </a:solidFill>
              <a:latin typeface="Calibri"/>
              <a:ea typeface="Calibri"/>
              <a:cs typeface="Calibri"/>
              <a:sym typeface="Calibri"/>
            </a:endParaRPr>
          </a:p>
          <a:p>
            <a:pPr lvl="0">
              <a:buClr>
                <a:schemeClr val="accent1"/>
              </a:buClr>
              <a:buSzPct val="108108"/>
            </a:pPr>
            <a:r>
              <a:rPr lang="vi-VN" sz="3900" b="1" dirty="0">
                <a:solidFill>
                  <a:srgbClr val="004B3A"/>
                </a:solidFill>
                <a:latin typeface="Calibri"/>
                <a:ea typeface="Calibri"/>
                <a:cs typeface="Calibri"/>
                <a:sym typeface="Calibri"/>
              </a:rPr>
              <a:t>Activități de mediu în care indivizi sau grupuri invită pe alții să ajute la prevenirea sau rezolvarea problemelor de mediu</a:t>
            </a:r>
            <a:endParaRPr lang="en-GB" sz="2800" dirty="0">
              <a:effectLst/>
              <a:latin typeface="Calibri"/>
              <a:ea typeface="Calibri"/>
            </a:endParaRPr>
          </a:p>
        </p:txBody>
      </p:sp>
      <p:pic>
        <p:nvPicPr>
          <p:cNvPr id="125" name="Google Shape;125;p1"/>
          <p:cNvPicPr preferRelativeResize="0"/>
          <p:nvPr/>
        </p:nvPicPr>
        <p:blipFill rotWithShape="1">
          <a:blip r:embed="rId3">
            <a:alphaModFix/>
          </a:blip>
          <a:srcRect/>
          <a:stretch/>
        </p:blipFill>
        <p:spPr>
          <a:xfrm>
            <a:off x="9366107" y="116522"/>
            <a:ext cx="2286000" cy="2011840"/>
          </a:xfrm>
          <a:prstGeom prst="rect">
            <a:avLst/>
          </a:prstGeom>
          <a:noFill/>
          <a:ln>
            <a:noFill/>
          </a:ln>
        </p:spPr>
      </p:pic>
      <p:pic>
        <p:nvPicPr>
          <p:cNvPr id="6" name="Resim 5"/>
          <p:cNvPicPr/>
          <p:nvPr/>
        </p:nvPicPr>
        <p:blipFill>
          <a:blip r:embed="rId4">
            <a:extLst>
              <a:ext uri="{28A0092B-C50C-407E-A947-70E740481C1C}">
                <a14:useLocalDpi xmlns:a14="http://schemas.microsoft.com/office/drawing/2010/main" val="0"/>
              </a:ext>
            </a:extLst>
          </a:blip>
          <a:stretch>
            <a:fillRect/>
          </a:stretch>
        </p:blipFill>
        <p:spPr>
          <a:xfrm>
            <a:off x="5100637" y="4569778"/>
            <a:ext cx="1547813" cy="868997"/>
          </a:xfrm>
          <a:prstGeom prst="rect">
            <a:avLst/>
          </a:prstGeom>
        </p:spPr>
      </p:pic>
      <p:pic>
        <p:nvPicPr>
          <p:cNvPr id="7" name="Resim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14120" y="4582154"/>
            <a:ext cx="1844040" cy="88392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47675" y="485764"/>
            <a:ext cx="2343150" cy="704862"/>
          </a:xfrm>
        </p:spPr>
        <p:txBody>
          <a:bodyPr>
            <a:noAutofit/>
          </a:bodyPr>
          <a:lstStyle/>
          <a:p>
            <a:pPr marL="457200" algn="ctr">
              <a:spcBef>
                <a:spcPts val="1000"/>
              </a:spcBef>
            </a:pPr>
            <a:r>
              <a:rPr lang="tr-TR" sz="1800" dirty="0" err="1">
                <a:solidFill>
                  <a:srgbClr val="002060"/>
                </a:solidFill>
                <a:latin typeface="Cambria"/>
                <a:ea typeface="Times New Roman"/>
                <a:cs typeface="Times New Roman"/>
              </a:rPr>
              <a:t>Exemplu</a:t>
            </a:r>
            <a:r>
              <a:rPr lang="tr-TR" sz="1800" dirty="0">
                <a:solidFill>
                  <a:srgbClr val="002060"/>
                </a:solidFill>
                <a:latin typeface="Cambria"/>
                <a:ea typeface="Times New Roman"/>
                <a:cs typeface="Times New Roman"/>
              </a:rPr>
              <a:t> de </a:t>
            </a:r>
            <a:r>
              <a:rPr lang="tr-TR" sz="1800" dirty="0" err="1">
                <a:solidFill>
                  <a:srgbClr val="002060"/>
                </a:solidFill>
                <a:latin typeface="Cambria"/>
                <a:ea typeface="Times New Roman"/>
                <a:cs typeface="Times New Roman"/>
              </a:rPr>
              <a:t>joc</a:t>
            </a:r>
            <a:r>
              <a:rPr lang="tr-TR" sz="1800" dirty="0">
                <a:solidFill>
                  <a:srgbClr val="4F81BD"/>
                </a:solidFill>
                <a:latin typeface="Cambria"/>
                <a:ea typeface="Times New Roman"/>
                <a:cs typeface="Times New Roman"/>
              </a:rPr>
              <a:t/>
            </a:r>
            <a:br>
              <a:rPr lang="tr-TR" sz="1800" dirty="0">
                <a:solidFill>
                  <a:srgbClr val="4F81BD"/>
                </a:solidFill>
                <a:latin typeface="Cambria"/>
                <a:ea typeface="Times New Roman"/>
                <a:cs typeface="Times New Roman"/>
              </a:rPr>
            </a:br>
            <a:endParaRPr lang="tr-TR" sz="1800" dirty="0"/>
          </a:p>
        </p:txBody>
      </p:sp>
      <p:sp>
        <p:nvSpPr>
          <p:cNvPr id="3" name="Metin Yer Tutucusu 2"/>
          <p:cNvSpPr>
            <a:spLocks noGrp="1"/>
          </p:cNvSpPr>
          <p:nvPr>
            <p:ph type="body" idx="1"/>
          </p:nvPr>
        </p:nvSpPr>
        <p:spPr>
          <a:xfrm>
            <a:off x="432262" y="1264161"/>
            <a:ext cx="4937760" cy="736282"/>
          </a:xfrm>
        </p:spPr>
        <p:txBody>
          <a:bodyPr>
            <a:normAutofit/>
          </a:bodyPr>
          <a:lstStyle/>
          <a:p>
            <a:pPr algn="ctr"/>
            <a:r>
              <a:rPr lang="tr-TR" b="1" dirty="0"/>
              <a:t>GÂNDUL ECO CUVINTE </a:t>
            </a:r>
            <a:r>
              <a:rPr lang="tr-TR" b="1" dirty="0" err="1"/>
              <a:t>ÎNcrucişate</a:t>
            </a:r>
            <a:endParaRPr lang="tr-TR" b="1" dirty="0"/>
          </a:p>
        </p:txBody>
      </p:sp>
      <p:sp>
        <p:nvSpPr>
          <p:cNvPr id="4" name="Metin Yer Tutucusu 3"/>
          <p:cNvSpPr>
            <a:spLocks noGrp="1"/>
          </p:cNvSpPr>
          <p:nvPr>
            <p:ph type="body" idx="2"/>
          </p:nvPr>
        </p:nvSpPr>
        <p:spPr>
          <a:xfrm>
            <a:off x="653934" y="2111279"/>
            <a:ext cx="4937760" cy="3378200"/>
          </a:xfrm>
        </p:spPr>
        <p:txBody>
          <a:bodyPr>
            <a:normAutofit/>
          </a:bodyPr>
          <a:lstStyle/>
          <a:p>
            <a:pPr algn="just">
              <a:buFont typeface="Wingdings" pitchFamily="2" charset="2"/>
              <a:buChar char="Ø"/>
            </a:pPr>
            <a:r>
              <a:rPr lang="vi-VN" dirty="0"/>
              <a:t>Se concentrează pe vocabularul și ortografia mediului.</a:t>
            </a:r>
          </a:p>
          <a:p>
            <a:pPr algn="just">
              <a:buFont typeface="Wingdings" pitchFamily="2" charset="2"/>
              <a:buChar char="Ø"/>
            </a:pPr>
            <a:r>
              <a:rPr lang="vi-VN" dirty="0"/>
              <a:t>Elevii lucrează în grupuri pentru a construi un puzzle de cuvinte încrucișate folosind beanbags sau litere.</a:t>
            </a:r>
          </a:p>
          <a:p>
            <a:pPr algn="just">
              <a:buFont typeface="Wingdings" pitchFamily="2" charset="2"/>
              <a:buChar char="Ø"/>
            </a:pPr>
            <a:r>
              <a:rPr lang="vi-VN" dirty="0"/>
              <a:t>Grupurile aleg cuvinte de mediu dintr-o listă și preiau pe rând literele.</a:t>
            </a:r>
          </a:p>
          <a:p>
            <a:pPr algn="just">
              <a:buFont typeface="Wingdings" pitchFamily="2" charset="2"/>
              <a:buChar char="Ø"/>
            </a:pPr>
            <a:r>
              <a:rPr lang="vi-VN" dirty="0"/>
              <a:t>Încurajează munca în echipă, mișcarea și învățarea.</a:t>
            </a:r>
            <a:endParaRPr lang="tr-TR" dirty="0"/>
          </a:p>
        </p:txBody>
      </p:sp>
      <p:sp>
        <p:nvSpPr>
          <p:cNvPr id="5" name="Metin Yer Tutucusu 4"/>
          <p:cNvSpPr>
            <a:spLocks noGrp="1"/>
          </p:cNvSpPr>
          <p:nvPr>
            <p:ph type="body" idx="3"/>
          </p:nvPr>
        </p:nvSpPr>
        <p:spPr>
          <a:xfrm>
            <a:off x="6148648" y="1347288"/>
            <a:ext cx="4937760" cy="736282"/>
          </a:xfrm>
        </p:spPr>
        <p:txBody>
          <a:bodyPr>
            <a:normAutofit/>
          </a:bodyPr>
          <a:lstStyle/>
          <a:p>
            <a:pPr algn="ctr"/>
            <a:r>
              <a:rPr lang="tr-TR" b="1" dirty="0"/>
              <a:t>ENERGIE ECOLOGICĂ</a:t>
            </a:r>
          </a:p>
        </p:txBody>
      </p:sp>
      <p:sp>
        <p:nvSpPr>
          <p:cNvPr id="6" name="Metin Yer Tutucusu 5"/>
          <p:cNvSpPr>
            <a:spLocks noGrp="1"/>
          </p:cNvSpPr>
          <p:nvPr>
            <p:ph type="body" idx="4"/>
          </p:nvPr>
        </p:nvSpPr>
        <p:spPr>
          <a:xfrm>
            <a:off x="6287193" y="2097425"/>
            <a:ext cx="4937760" cy="3378200"/>
          </a:xfrm>
        </p:spPr>
        <p:txBody>
          <a:bodyPr>
            <a:normAutofit fontScale="70000" lnSpcReduction="20000"/>
          </a:bodyPr>
          <a:lstStyle/>
          <a:p>
            <a:pPr>
              <a:buFont typeface="Wingdings" pitchFamily="2" charset="2"/>
              <a:buChar char="Ø"/>
            </a:pPr>
            <a:r>
              <a:rPr lang="en-US" dirty="0"/>
              <a:t>Combines physical activity with learning about eco-friendly actions</a:t>
            </a:r>
            <a:r>
              <a:rPr lang="en-US" dirty="0" smtClean="0"/>
              <a:t>.</a:t>
            </a:r>
            <a:endParaRPr lang="tr-TR" dirty="0" smtClean="0"/>
          </a:p>
          <a:p>
            <a:pPr>
              <a:buFont typeface="Wingdings" pitchFamily="2" charset="2"/>
              <a:buChar char="Ø"/>
            </a:pPr>
            <a:r>
              <a:rPr lang="vi-VN" dirty="0"/>
              <a:t>Combină activitatea fizică cu învățarea despre acțiuni ecologice.</a:t>
            </a:r>
          </a:p>
          <a:p>
            <a:pPr>
              <a:buFont typeface="Wingdings" pitchFamily="2" charset="2"/>
              <a:buChar char="Ø"/>
            </a:pPr>
            <a:r>
              <a:rPr lang="vi-VN" dirty="0"/>
              <a:t>  Este afișată o listă de acțiuni legate de bucurarea naturii.</a:t>
            </a:r>
          </a:p>
          <a:p>
            <a:pPr>
              <a:buFont typeface="Wingdings" pitchFamily="2" charset="2"/>
              <a:buChar char="Ø"/>
            </a:pPr>
            <a:r>
              <a:rPr lang="vi-VN" dirty="0"/>
              <a:t>Profesorul emite acțiuni, iar elevii le realizează la locul lor.</a:t>
            </a:r>
          </a:p>
          <a:p>
            <a:pPr>
              <a:buFont typeface="Wingdings" pitchFamily="2" charset="2"/>
              <a:buChar char="Ø"/>
            </a:pPr>
            <a:r>
              <a:rPr lang="vi-VN" dirty="0"/>
              <a:t>  Promovează mișcarea, munca în echipă și conștientizarea activităților ecologice.</a:t>
            </a:r>
            <a:r>
              <a:rPr lang="en-US" dirty="0" smtClean="0"/>
              <a:t> </a:t>
            </a:r>
            <a:r>
              <a:rPr lang="en-US" dirty="0"/>
              <a:t>A list of actions related to enjoying nature is displayed. </a:t>
            </a:r>
            <a:endParaRPr lang="tr-TR" dirty="0" smtClean="0"/>
          </a:p>
          <a:p>
            <a:pPr>
              <a:buFont typeface="Wingdings" pitchFamily="2" charset="2"/>
              <a:buChar char="Ø"/>
            </a:pPr>
            <a:r>
              <a:rPr lang="en-US" dirty="0" smtClean="0"/>
              <a:t>The </a:t>
            </a:r>
            <a:r>
              <a:rPr lang="en-US" dirty="0"/>
              <a:t>teacher calls out actions, and students perform them in place</a:t>
            </a:r>
            <a:r>
              <a:rPr lang="en-US" dirty="0" smtClean="0"/>
              <a:t>.</a:t>
            </a:r>
            <a:endParaRPr lang="tr-TR" dirty="0" smtClean="0"/>
          </a:p>
          <a:p>
            <a:pPr>
              <a:buFont typeface="Wingdings" pitchFamily="2" charset="2"/>
              <a:buChar char="Ø"/>
            </a:pPr>
            <a:r>
              <a:rPr lang="en-US" dirty="0" smtClean="0"/>
              <a:t> </a:t>
            </a:r>
            <a:r>
              <a:rPr lang="en-US" dirty="0"/>
              <a:t>Promotes movement, teamwork, and awareness of green activities.</a:t>
            </a:r>
            <a:endParaRPr lang="tr-TR" dirty="0"/>
          </a:p>
        </p:txBody>
      </p:sp>
    </p:spTree>
    <p:extLst>
      <p:ext uri="{BB962C8B-B14F-4D97-AF65-F5344CB8AC3E}">
        <p14:creationId xmlns:p14="http://schemas.microsoft.com/office/powerpoint/2010/main" val="834058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286603"/>
            <a:ext cx="5484495" cy="723047"/>
          </a:xfrm>
        </p:spPr>
        <p:txBody>
          <a:bodyPr/>
          <a:lstStyle/>
          <a:p>
            <a:r>
              <a:rPr lang="en-GB" dirty="0" smtClean="0"/>
              <a:t>Environmental Awareness</a:t>
            </a:r>
            <a:endParaRPr lang="en-GB" dirty="0"/>
          </a:p>
        </p:txBody>
      </p:sp>
      <p:sp>
        <p:nvSpPr>
          <p:cNvPr id="4" name="Metin Yer Tutucusu 3"/>
          <p:cNvSpPr>
            <a:spLocks noGrp="1"/>
          </p:cNvSpPr>
          <p:nvPr>
            <p:ph type="body" idx="2"/>
          </p:nvPr>
        </p:nvSpPr>
        <p:spPr>
          <a:xfrm>
            <a:off x="382905" y="1153583"/>
            <a:ext cx="5494020" cy="4475691"/>
          </a:xfrm>
        </p:spPr>
        <p:txBody>
          <a:bodyPr>
            <a:noAutofit/>
          </a:bodyPr>
          <a:lstStyle/>
          <a:p>
            <a:r>
              <a:rPr lang="en-US" sz="1800" dirty="0"/>
              <a:t>Understanding the intricate workings of </a:t>
            </a:r>
            <a:r>
              <a:rPr lang="en-US" sz="1800" b="1" dirty="0"/>
              <a:t>ecosystems and the environmental issues </a:t>
            </a:r>
            <a:r>
              <a:rPr lang="en-US" sz="1800" dirty="0"/>
              <a:t>they face fosters a sense of fragility and underscores the importance of environmental protection (Hungerford et al., 1980). </a:t>
            </a:r>
            <a:r>
              <a:rPr lang="en-US" sz="1800" b="1" dirty="0"/>
              <a:t>Environmental awareness</a:t>
            </a:r>
            <a:r>
              <a:rPr lang="en-US" sz="1800" dirty="0"/>
              <a:t>, therefore, becomes a critical element of environmental education, fostering a connection between individuals and the world around them. For those who live in constant contact with nature (</a:t>
            </a:r>
            <a:r>
              <a:rPr lang="en-US" sz="1800" dirty="0" err="1"/>
              <a:t>Braus</a:t>
            </a:r>
            <a:r>
              <a:rPr lang="en-US" sz="1800" dirty="0"/>
              <a:t> &amp; Milligan-Toffler, 2018), establishing and maintaining these connections may seem effortless, perhaps requiring only a walk in the woods. However, for individuals raised in urban environments, opportunities for interaction with nature are limited or even absent. This lack of interaction, termed "extinction of experience" by Pyle (1978), can lead to a diminished ability or skillset for connecting with the natural world.</a:t>
            </a:r>
            <a:endParaRPr lang="tr-TR" sz="1800" dirty="0"/>
          </a:p>
        </p:txBody>
      </p:sp>
      <p:sp>
        <p:nvSpPr>
          <p:cNvPr id="6" name="Metin Yer Tutucusu 5"/>
          <p:cNvSpPr>
            <a:spLocks noGrp="1"/>
          </p:cNvSpPr>
          <p:nvPr>
            <p:ph type="body" idx="4"/>
          </p:nvPr>
        </p:nvSpPr>
        <p:spPr>
          <a:xfrm>
            <a:off x="5894070" y="820209"/>
            <a:ext cx="5326380" cy="5113866"/>
          </a:xfrm>
        </p:spPr>
        <p:txBody>
          <a:bodyPr>
            <a:noAutofit/>
          </a:bodyPr>
          <a:lstStyle/>
          <a:p>
            <a:r>
              <a:rPr lang="en-US" sz="2400" dirty="0"/>
              <a:t>Environmental education scholars recognize this challenge. The second half of the twentieth century witnessed a growing emphasis on environmental awareness, highlighting the importance of fostering connections with nature, particularly for young children (Soga et al., 2016). </a:t>
            </a:r>
            <a:endParaRPr lang="tr-TR" sz="2400" dirty="0" smtClean="0"/>
          </a:p>
          <a:p>
            <a:r>
              <a:rPr lang="en-US" sz="2400" dirty="0" smtClean="0"/>
              <a:t>Outdoor </a:t>
            </a:r>
            <a:r>
              <a:rPr lang="en-US" sz="2400" dirty="0"/>
              <a:t>games and activities are seen as a valuable tool for promoting healthy development and fostering a sense of environmental stewardship (</a:t>
            </a:r>
            <a:r>
              <a:rPr lang="en-US" sz="2400" dirty="0" err="1"/>
              <a:t>Azevedo</a:t>
            </a:r>
            <a:r>
              <a:rPr lang="en-US" sz="2400" dirty="0"/>
              <a:t> et al., 2018).</a:t>
            </a:r>
            <a:endParaRPr lang="tr-TR" sz="2400" dirty="0"/>
          </a:p>
        </p:txBody>
      </p:sp>
      <p:sp>
        <p:nvSpPr>
          <p:cNvPr id="7" name="Metin kutusu 6"/>
          <p:cNvSpPr txBox="1"/>
          <p:nvPr/>
        </p:nvSpPr>
        <p:spPr>
          <a:xfrm>
            <a:off x="1190624" y="5562600"/>
            <a:ext cx="9572625" cy="523220"/>
          </a:xfrm>
          <a:prstGeom prst="rect">
            <a:avLst/>
          </a:prstGeom>
          <a:noFill/>
          <a:ln>
            <a:solidFill>
              <a:schemeClr val="accent1"/>
            </a:solidFill>
          </a:ln>
        </p:spPr>
        <p:txBody>
          <a:bodyPr wrap="square" rtlCol="0">
            <a:spAutoFit/>
          </a:bodyPr>
          <a:lstStyle/>
          <a:p>
            <a:r>
              <a:rPr lang="pt-BR" dirty="0"/>
              <a:t>Nas próximas etapas, você terá a oportunidade de praticar seus conhecimentos sobre todos os assuntos listados acima e conteúdos anteriores por meio de jogos e atividades.</a:t>
            </a:r>
            <a:endParaRPr lang="en-GB" dirty="0"/>
          </a:p>
        </p:txBody>
      </p:sp>
    </p:spTree>
    <p:extLst>
      <p:ext uri="{BB962C8B-B14F-4D97-AF65-F5344CB8AC3E}">
        <p14:creationId xmlns:p14="http://schemas.microsoft.com/office/powerpoint/2010/main" val="588694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432262" y="1264161"/>
            <a:ext cx="4937760" cy="736282"/>
          </a:xfrm>
        </p:spPr>
        <p:txBody>
          <a:bodyPr>
            <a:normAutofit lnSpcReduction="10000"/>
          </a:bodyPr>
          <a:lstStyle/>
          <a:p>
            <a:pPr algn="ctr"/>
            <a:r>
              <a:rPr lang="pt-BR" b="1" dirty="0"/>
              <a:t>MUDANÇAS CLIMÁTICAS – UM DESAFIO URGENTE</a:t>
            </a:r>
            <a:endParaRPr lang="tr-TR" b="1" dirty="0"/>
          </a:p>
        </p:txBody>
      </p:sp>
      <p:sp>
        <p:nvSpPr>
          <p:cNvPr id="4" name="Metin Yer Tutucusu 3"/>
          <p:cNvSpPr>
            <a:spLocks noGrp="1"/>
          </p:cNvSpPr>
          <p:nvPr>
            <p:ph type="body" idx="2"/>
          </p:nvPr>
        </p:nvSpPr>
        <p:spPr>
          <a:xfrm>
            <a:off x="653934" y="2111279"/>
            <a:ext cx="4937760" cy="3378200"/>
          </a:xfrm>
        </p:spPr>
        <p:txBody>
          <a:bodyPr>
            <a:normAutofit/>
          </a:bodyPr>
          <a:lstStyle/>
          <a:p>
            <a:pPr marL="114300" indent="0">
              <a:buNone/>
            </a:pPr>
            <a:r>
              <a:rPr lang="pt-BR" dirty="0"/>
              <a:t>As alterações climáticas são uma ameaça ambiental significativa causada pelas atividades humanas. </a:t>
            </a:r>
            <a:endParaRPr lang="tr-TR" dirty="0" smtClean="0"/>
          </a:p>
          <a:p>
            <a:pPr marL="114300" indent="0">
              <a:buNone/>
            </a:pPr>
            <a:r>
              <a:rPr lang="pt-BR" dirty="0" smtClean="0"/>
              <a:t>Aspectos </a:t>
            </a:r>
            <a:r>
              <a:rPr lang="pt-BR" dirty="0"/>
              <a:t>chaves</a:t>
            </a:r>
            <a:r>
              <a:rPr lang="pt-BR" dirty="0" smtClean="0"/>
              <a:t>:</a:t>
            </a:r>
            <a:endParaRPr lang="tr-TR" dirty="0" smtClean="0"/>
          </a:p>
          <a:p>
            <a:pPr>
              <a:buFont typeface="Wingdings" panose="05000000000000000000" pitchFamily="2" charset="2"/>
              <a:buChar char="q"/>
            </a:pPr>
            <a:r>
              <a:rPr lang="pt-BR" dirty="0" smtClean="0"/>
              <a:t>Mudanças </a:t>
            </a:r>
            <a:r>
              <a:rPr lang="pt-BR" dirty="0"/>
              <a:t>de longo prazo na temperatura e nos padrões climáticos</a:t>
            </a:r>
            <a:r>
              <a:rPr lang="pt-BR" dirty="0" smtClean="0"/>
              <a:t>.</a:t>
            </a:r>
            <a:endParaRPr lang="tr-TR" dirty="0" smtClean="0"/>
          </a:p>
          <a:p>
            <a:pPr>
              <a:buFont typeface="Wingdings" panose="05000000000000000000" pitchFamily="2" charset="2"/>
              <a:buChar char="q"/>
            </a:pPr>
            <a:r>
              <a:rPr lang="pt-BR" dirty="0" smtClean="0"/>
              <a:t>Impulsionado </a:t>
            </a:r>
            <a:r>
              <a:rPr lang="pt-BR" dirty="0"/>
              <a:t>principalmente pelo aumento das emissões de gases de efeito estufa (GEE).</a:t>
            </a:r>
            <a:endParaRPr lang="en-US" dirty="0"/>
          </a:p>
        </p:txBody>
      </p:sp>
      <p:sp>
        <p:nvSpPr>
          <p:cNvPr id="5" name="Metin Yer Tutucusu 4"/>
          <p:cNvSpPr>
            <a:spLocks noGrp="1"/>
          </p:cNvSpPr>
          <p:nvPr>
            <p:ph type="body" idx="3"/>
          </p:nvPr>
        </p:nvSpPr>
        <p:spPr>
          <a:xfrm>
            <a:off x="6120939" y="1264161"/>
            <a:ext cx="4937760" cy="736282"/>
          </a:xfrm>
        </p:spPr>
        <p:txBody>
          <a:bodyPr>
            <a:normAutofit lnSpcReduction="10000"/>
          </a:bodyPr>
          <a:lstStyle/>
          <a:p>
            <a:pPr algn="ctr"/>
            <a:r>
              <a:rPr lang="pt-BR" b="1" dirty="0"/>
              <a:t>ATIVIDADES HUMANAS E MUDANÇAS CLIMÁTICAS</a:t>
            </a:r>
            <a:endParaRPr lang="tr-TR" b="1" dirty="0"/>
          </a:p>
        </p:txBody>
      </p:sp>
      <p:sp>
        <p:nvSpPr>
          <p:cNvPr id="6" name="Metin Yer Tutucusu 5"/>
          <p:cNvSpPr>
            <a:spLocks noGrp="1"/>
          </p:cNvSpPr>
          <p:nvPr>
            <p:ph type="body" idx="4"/>
          </p:nvPr>
        </p:nvSpPr>
        <p:spPr>
          <a:xfrm>
            <a:off x="6287193" y="2097425"/>
            <a:ext cx="4937760" cy="3378200"/>
          </a:xfrm>
        </p:spPr>
        <p:txBody>
          <a:bodyPr>
            <a:normAutofit lnSpcReduction="10000"/>
          </a:bodyPr>
          <a:lstStyle/>
          <a:p>
            <a:pPr marL="114300" indent="0">
              <a:buNone/>
            </a:pPr>
            <a:r>
              <a:rPr lang="pt-BR" dirty="0"/>
              <a:t>Atividades que contribuem para as alterações climáticas: </a:t>
            </a:r>
            <a:endParaRPr lang="tr-TR" dirty="0" smtClean="0"/>
          </a:p>
          <a:p>
            <a:pPr>
              <a:buFont typeface="Wingdings" panose="05000000000000000000" pitchFamily="2" charset="2"/>
              <a:buChar char="Ø"/>
            </a:pPr>
            <a:r>
              <a:rPr lang="pt-BR" dirty="0" smtClean="0"/>
              <a:t>Queima </a:t>
            </a:r>
            <a:r>
              <a:rPr lang="pt-BR" dirty="0"/>
              <a:t>de combustíveis fósseis (carvão, petróleo, gás natural) para obter energia</a:t>
            </a:r>
            <a:r>
              <a:rPr lang="pt-BR" dirty="0" smtClean="0"/>
              <a:t>.</a:t>
            </a:r>
            <a:endParaRPr lang="tr-TR" dirty="0" smtClean="0"/>
          </a:p>
          <a:p>
            <a:pPr>
              <a:buFont typeface="Wingdings" panose="05000000000000000000" pitchFamily="2" charset="2"/>
              <a:buChar char="Ø"/>
            </a:pPr>
            <a:r>
              <a:rPr lang="pt-BR" dirty="0" smtClean="0"/>
              <a:t>Desmatamento </a:t>
            </a:r>
            <a:r>
              <a:rPr lang="pt-BR" dirty="0"/>
              <a:t>(redução dos sumidouros naturais de carbono da Terra</a:t>
            </a:r>
            <a:r>
              <a:rPr lang="pt-BR" dirty="0" smtClean="0"/>
              <a:t>).</a:t>
            </a:r>
            <a:endParaRPr lang="tr-TR" dirty="0" smtClean="0"/>
          </a:p>
          <a:p>
            <a:pPr>
              <a:buFont typeface="Wingdings" panose="05000000000000000000" pitchFamily="2" charset="2"/>
              <a:buChar char="Ø"/>
            </a:pPr>
            <a:r>
              <a:rPr lang="pt-BR" dirty="0" smtClean="0"/>
              <a:t>Práticas </a:t>
            </a:r>
            <a:r>
              <a:rPr lang="pt-BR" dirty="0"/>
              <a:t>agrícolas (emissões de óxido nitroso</a:t>
            </a:r>
            <a:r>
              <a:rPr lang="pt-BR" dirty="0" smtClean="0"/>
              <a:t>).</a:t>
            </a:r>
            <a:endParaRPr lang="tr-TR" dirty="0" smtClean="0"/>
          </a:p>
          <a:p>
            <a:pPr>
              <a:buFont typeface="Wingdings" panose="05000000000000000000" pitchFamily="2" charset="2"/>
              <a:buChar char="Ø"/>
            </a:pPr>
            <a:r>
              <a:rPr lang="pt-BR" dirty="0" smtClean="0"/>
              <a:t>Processos </a:t>
            </a:r>
            <a:r>
              <a:rPr lang="pt-BR" dirty="0"/>
              <a:t>industriais (liberação de metano).</a:t>
            </a:r>
            <a:endParaRPr lang="tr-TR" dirty="0"/>
          </a:p>
        </p:txBody>
      </p:sp>
      <p:sp>
        <p:nvSpPr>
          <p:cNvPr id="8" name="Başlık 1"/>
          <p:cNvSpPr>
            <a:spLocks noGrp="1"/>
          </p:cNvSpPr>
          <p:nvPr>
            <p:ph type="title"/>
          </p:nvPr>
        </p:nvSpPr>
        <p:spPr>
          <a:xfrm>
            <a:off x="333374" y="390514"/>
            <a:ext cx="4676776" cy="628662"/>
          </a:xfrm>
        </p:spPr>
        <p:txBody>
          <a:bodyPr>
            <a:normAutofit fontScale="90000"/>
          </a:bodyPr>
          <a:lstStyle/>
          <a:p>
            <a:pPr marL="457200" algn="ctr">
              <a:spcBef>
                <a:spcPts val="1000"/>
              </a:spcBef>
            </a:pPr>
            <a:r>
              <a:rPr lang="en-US" sz="2400" dirty="0">
                <a:solidFill>
                  <a:srgbClr val="002060"/>
                </a:solidFill>
                <a:latin typeface="Cambria"/>
                <a:ea typeface="Times New Roman"/>
                <a:cs typeface="Times New Roman"/>
              </a:rPr>
              <a:t>DAS ALTERAÇÕES CLIMÁTICAS</a:t>
            </a:r>
            <a:endParaRPr lang="tr-TR" sz="2400" dirty="0"/>
          </a:p>
        </p:txBody>
      </p:sp>
    </p:spTree>
    <p:extLst>
      <p:ext uri="{BB962C8B-B14F-4D97-AF65-F5344CB8AC3E}">
        <p14:creationId xmlns:p14="http://schemas.microsoft.com/office/powerpoint/2010/main" val="1500327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35355" y="819150"/>
            <a:ext cx="4541520" cy="765810"/>
          </a:xfrm>
        </p:spPr>
        <p:txBody>
          <a:bodyPr>
            <a:normAutofit fontScale="90000"/>
          </a:bodyPr>
          <a:lstStyle/>
          <a:p>
            <a:r>
              <a:rPr lang="tr-TR" dirty="0" err="1"/>
              <a:t>Das</a:t>
            </a:r>
            <a:r>
              <a:rPr lang="tr-TR" dirty="0"/>
              <a:t> </a:t>
            </a:r>
            <a:r>
              <a:rPr lang="tr-TR" dirty="0" err="1"/>
              <a:t>Alterações</a:t>
            </a:r>
            <a:r>
              <a:rPr lang="tr-TR" dirty="0"/>
              <a:t> </a:t>
            </a:r>
            <a:r>
              <a:rPr lang="tr-TR" dirty="0" err="1"/>
              <a:t>Climáticas</a:t>
            </a:r>
            <a:r>
              <a:rPr lang="tr-TR" dirty="0"/>
              <a:t>?</a:t>
            </a:r>
          </a:p>
        </p:txBody>
      </p:sp>
      <p:sp>
        <p:nvSpPr>
          <p:cNvPr id="4" name="Metin Yer Tutucusu 3"/>
          <p:cNvSpPr>
            <a:spLocks noGrp="1"/>
          </p:cNvSpPr>
          <p:nvPr>
            <p:ph type="body" idx="2"/>
          </p:nvPr>
        </p:nvSpPr>
        <p:spPr>
          <a:xfrm>
            <a:off x="744855" y="1791759"/>
            <a:ext cx="5170170" cy="3378200"/>
          </a:xfrm>
        </p:spPr>
        <p:txBody>
          <a:bodyPr>
            <a:normAutofit fontScale="85000" lnSpcReduction="10000"/>
          </a:bodyPr>
          <a:lstStyle/>
          <a:p>
            <a:r>
              <a:rPr lang="pt-BR" dirty="0"/>
              <a:t>As alterações climáticas, caracterizadas por mudanças de longo prazo nas temperaturas e nos padrões climáticos, representam um dos desafios ambientais mais significativos que a humanidade enfrenta hoje (Painel Intergovernamental sobre Alterações Climáticas [IPCC], 2021). Embora tenham ocorrido flutuações climáticas naturais ao longo da história, o ritmo e a magnitude atuais das mudanças estão comprovadamente ligados às atividades humanas (IPCC, 2021). Este ensaio explora os aspectos centrais das alterações climáticas como um fenómeno antropogénico, destacando o papel crítico do aumento das emissões de gases com efeito de estufa na condução desta transformação global.</a:t>
            </a:r>
            <a:endParaRPr lang="tr-TR" dirty="0"/>
          </a:p>
        </p:txBody>
      </p:sp>
      <p:sp>
        <p:nvSpPr>
          <p:cNvPr id="6" name="Metin Yer Tutucusu 5"/>
          <p:cNvSpPr>
            <a:spLocks noGrp="1"/>
          </p:cNvSpPr>
          <p:nvPr>
            <p:ph type="body" idx="4"/>
          </p:nvPr>
        </p:nvSpPr>
        <p:spPr>
          <a:xfrm>
            <a:off x="5932170" y="1791759"/>
            <a:ext cx="4937760" cy="3378200"/>
          </a:xfrm>
        </p:spPr>
        <p:txBody>
          <a:bodyPr>
            <a:normAutofit fontScale="92500"/>
          </a:bodyPr>
          <a:lstStyle/>
          <a:p>
            <a:r>
              <a:rPr lang="pt-BR" dirty="0"/>
              <a:t>O termo "antropogênico" significa causado pelo homem. No contexto das alterações climáticas, sublinha a ligação inegável entre a actividade humana e a tendência de aquecimento observada. O principal fator reside na maior liberação de gases de efeito estufa (GEE) na atmosfera. Esses gases, como o dióxido de carbono, o metano e o óxido nitroso, agem como uma manta térmica, retendo a radiação solar e fazendo com que o planeta retenha calor (National Aeronautics and Space Administration [NASA], 2023).</a:t>
            </a:r>
            <a:endParaRPr lang="tr-TR" dirty="0"/>
          </a:p>
        </p:txBody>
      </p:sp>
    </p:spTree>
    <p:extLst>
      <p:ext uri="{BB962C8B-B14F-4D97-AF65-F5344CB8AC3E}">
        <p14:creationId xmlns:p14="http://schemas.microsoft.com/office/powerpoint/2010/main" val="2004944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68705" y="562828"/>
            <a:ext cx="3122295" cy="646847"/>
          </a:xfrm>
        </p:spPr>
        <p:txBody>
          <a:bodyPr/>
          <a:lstStyle/>
          <a:p>
            <a:r>
              <a:rPr lang="tr-TR" dirty="0" err="1" smtClean="0"/>
              <a:t>Climate</a:t>
            </a:r>
            <a:r>
              <a:rPr lang="tr-TR" dirty="0" smtClean="0"/>
              <a:t> </a:t>
            </a:r>
            <a:r>
              <a:rPr lang="tr-TR" dirty="0" err="1" smtClean="0"/>
              <a:t>Change</a:t>
            </a:r>
            <a:r>
              <a:rPr lang="tr-TR" dirty="0" smtClean="0"/>
              <a:t>?</a:t>
            </a:r>
            <a:endParaRPr lang="tr-TR" dirty="0"/>
          </a:p>
        </p:txBody>
      </p:sp>
      <p:sp>
        <p:nvSpPr>
          <p:cNvPr id="4" name="Metin Yer Tutucusu 3"/>
          <p:cNvSpPr>
            <a:spLocks noGrp="1"/>
          </p:cNvSpPr>
          <p:nvPr>
            <p:ph type="body" idx="2"/>
          </p:nvPr>
        </p:nvSpPr>
        <p:spPr>
          <a:xfrm>
            <a:off x="716280" y="1315509"/>
            <a:ext cx="4937760" cy="3378200"/>
          </a:xfrm>
        </p:spPr>
        <p:txBody>
          <a:bodyPr>
            <a:normAutofit fontScale="85000" lnSpcReduction="10000"/>
          </a:bodyPr>
          <a:lstStyle/>
          <a:p>
            <a:r>
              <a:rPr lang="en-GB" dirty="0" smtClean="0"/>
              <a:t>Burning fossil fuels for energy production represents the most significant source of anthropogenic GHG emissions. Coal, oil, and natural gas combustion releases vast quantities of carbon dioxide, the most abundant anthropogenic GHG (</a:t>
            </a:r>
            <a:r>
              <a:rPr lang="en-GB" dirty="0" err="1" smtClean="0"/>
              <a:t>Friedlingstein</a:t>
            </a:r>
            <a:r>
              <a:rPr lang="en-GB" dirty="0" smtClean="0"/>
              <a:t> et al., 2020). Land-use changes, particularly deforestation, further contribute by reducing the planet's natural carbon sinks (</a:t>
            </a:r>
            <a:r>
              <a:rPr lang="en-GB" dirty="0" err="1" smtClean="0"/>
              <a:t>Friedlingstein</a:t>
            </a:r>
            <a:r>
              <a:rPr lang="en-GB" dirty="0" smtClean="0"/>
              <a:t> et al., 2020). Agricultural practices, including the use of nitrogen fertilizers, generate significant nitrous oxide emissions (US Environmental Protection Agency [EPA], 2023), while industrial processes and livestock management contribute to methane release (EPA, 2023).</a:t>
            </a:r>
            <a:endParaRPr lang="en-GB" dirty="0"/>
          </a:p>
        </p:txBody>
      </p:sp>
      <p:sp>
        <p:nvSpPr>
          <p:cNvPr id="6" name="Metin Yer Tutucusu 5"/>
          <p:cNvSpPr>
            <a:spLocks noGrp="1"/>
          </p:cNvSpPr>
          <p:nvPr>
            <p:ph type="body" idx="4"/>
          </p:nvPr>
        </p:nvSpPr>
        <p:spPr>
          <a:xfrm>
            <a:off x="5865494" y="810684"/>
            <a:ext cx="5374005" cy="3378200"/>
          </a:xfrm>
        </p:spPr>
        <p:txBody>
          <a:bodyPr>
            <a:noAutofit/>
          </a:bodyPr>
          <a:lstStyle/>
          <a:p>
            <a:r>
              <a:rPr lang="en-US" sz="1500" dirty="0" err="1"/>
              <a:t>Consensul</a:t>
            </a:r>
            <a:r>
              <a:rPr lang="en-US" sz="1500" dirty="0"/>
              <a:t> </a:t>
            </a:r>
            <a:r>
              <a:rPr lang="en-US" sz="1500" dirty="0" err="1"/>
              <a:t>științific</a:t>
            </a:r>
            <a:r>
              <a:rPr lang="en-US" sz="1500" dirty="0"/>
              <a:t> </a:t>
            </a:r>
            <a:r>
              <a:rPr lang="en-US" sz="1500" dirty="0" err="1"/>
              <a:t>asupra</a:t>
            </a:r>
            <a:r>
              <a:rPr lang="en-US" sz="1500" dirty="0"/>
              <a:t> </a:t>
            </a:r>
            <a:r>
              <a:rPr lang="en-US" sz="1500" dirty="0" err="1"/>
              <a:t>schimbărilor</a:t>
            </a:r>
            <a:r>
              <a:rPr lang="en-US" sz="1500" dirty="0"/>
              <a:t> </a:t>
            </a:r>
            <a:r>
              <a:rPr lang="en-US" sz="1500" dirty="0" err="1"/>
              <a:t>climatice</a:t>
            </a:r>
            <a:r>
              <a:rPr lang="en-US" sz="1500" dirty="0"/>
              <a:t> </a:t>
            </a:r>
            <a:r>
              <a:rPr lang="en-US" sz="1500" dirty="0" err="1"/>
              <a:t>antropice</a:t>
            </a:r>
            <a:r>
              <a:rPr lang="en-US" sz="1500" dirty="0"/>
              <a:t> </a:t>
            </a:r>
            <a:r>
              <a:rPr lang="en-US" sz="1500" dirty="0" err="1"/>
              <a:t>este</a:t>
            </a:r>
            <a:r>
              <a:rPr lang="en-US" sz="1500" dirty="0"/>
              <a:t> </a:t>
            </a:r>
            <a:r>
              <a:rPr lang="en-US" sz="1500" dirty="0" err="1"/>
              <a:t>copleșitor</a:t>
            </a:r>
            <a:r>
              <a:rPr lang="en-US" sz="1500" dirty="0"/>
              <a:t>. Mai </a:t>
            </a:r>
            <a:r>
              <a:rPr lang="en-US" sz="1500" dirty="0" err="1"/>
              <a:t>multe</a:t>
            </a:r>
            <a:r>
              <a:rPr lang="en-US" sz="1500" dirty="0"/>
              <a:t> </a:t>
            </a:r>
            <a:r>
              <a:rPr lang="en-US" sz="1500" dirty="0" err="1"/>
              <a:t>linii</a:t>
            </a:r>
            <a:r>
              <a:rPr lang="en-US" sz="1500" dirty="0"/>
              <a:t> de </a:t>
            </a:r>
            <a:r>
              <a:rPr lang="en-US" sz="1500" dirty="0" err="1"/>
              <a:t>dovezi</a:t>
            </a:r>
            <a:r>
              <a:rPr lang="en-US" sz="1500" dirty="0"/>
              <a:t>, </a:t>
            </a:r>
            <a:r>
              <a:rPr lang="en-US" sz="1500" dirty="0" err="1"/>
              <a:t>inclusiv</a:t>
            </a:r>
            <a:r>
              <a:rPr lang="en-US" sz="1500" dirty="0"/>
              <a:t> </a:t>
            </a:r>
            <a:r>
              <a:rPr lang="en-US" sz="1500" dirty="0" err="1"/>
              <a:t>înregistrări</a:t>
            </a:r>
            <a:r>
              <a:rPr lang="en-US" sz="1500" dirty="0"/>
              <a:t> ale </a:t>
            </a:r>
            <a:r>
              <a:rPr lang="en-US" sz="1500" dirty="0" err="1"/>
              <a:t>temperaturii</a:t>
            </a:r>
            <a:r>
              <a:rPr lang="en-US" sz="1500" dirty="0"/>
              <a:t> </a:t>
            </a:r>
            <a:r>
              <a:rPr lang="en-US" sz="1500" dirty="0" err="1"/>
              <a:t>globale</a:t>
            </a:r>
            <a:r>
              <a:rPr lang="en-US" sz="1500" dirty="0"/>
              <a:t>, date </a:t>
            </a:r>
            <a:r>
              <a:rPr lang="en-US" sz="1500" dirty="0" err="1"/>
              <a:t>privind</a:t>
            </a:r>
            <a:r>
              <a:rPr lang="en-US" sz="1500" dirty="0"/>
              <a:t> </a:t>
            </a:r>
            <a:r>
              <a:rPr lang="en-US" sz="1500" dirty="0" err="1"/>
              <a:t>concentrația</a:t>
            </a:r>
            <a:r>
              <a:rPr lang="en-US" sz="1500" dirty="0"/>
              <a:t> de GES din </a:t>
            </a:r>
            <a:r>
              <a:rPr lang="en-US" sz="1500" dirty="0" err="1"/>
              <a:t>atmosferă</a:t>
            </a:r>
            <a:r>
              <a:rPr lang="en-US" sz="1500" dirty="0"/>
              <a:t> </a:t>
            </a:r>
            <a:r>
              <a:rPr lang="en-US" sz="1500" dirty="0" err="1"/>
              <a:t>și</a:t>
            </a:r>
            <a:r>
              <a:rPr lang="en-US" sz="1500" dirty="0"/>
              <a:t> </a:t>
            </a:r>
            <a:r>
              <a:rPr lang="en-US" sz="1500" dirty="0" err="1"/>
              <a:t>simulări</a:t>
            </a:r>
            <a:r>
              <a:rPr lang="en-US" sz="1500" dirty="0"/>
              <a:t> ale </a:t>
            </a:r>
            <a:r>
              <a:rPr lang="en-US" sz="1500" dirty="0" err="1"/>
              <a:t>modelelor</a:t>
            </a:r>
            <a:r>
              <a:rPr lang="en-US" sz="1500" dirty="0"/>
              <a:t> </a:t>
            </a:r>
            <a:r>
              <a:rPr lang="en-US" sz="1500" dirty="0" err="1"/>
              <a:t>climatice</a:t>
            </a:r>
            <a:r>
              <a:rPr lang="en-US" sz="1500" dirty="0"/>
              <a:t>, </a:t>
            </a:r>
            <a:r>
              <a:rPr lang="en-US" sz="1500" dirty="0" err="1"/>
              <a:t>toate</a:t>
            </a:r>
            <a:r>
              <a:rPr lang="en-US" sz="1500" dirty="0"/>
              <a:t> </a:t>
            </a:r>
            <a:r>
              <a:rPr lang="en-US" sz="1500" dirty="0" err="1"/>
              <a:t>indică</a:t>
            </a:r>
            <a:r>
              <a:rPr lang="en-US" sz="1500" dirty="0"/>
              <a:t> </a:t>
            </a:r>
            <a:r>
              <a:rPr lang="en-US" sz="1500" dirty="0" err="1"/>
              <a:t>activitatea</a:t>
            </a:r>
            <a:r>
              <a:rPr lang="en-US" sz="1500" dirty="0"/>
              <a:t> </a:t>
            </a:r>
            <a:r>
              <a:rPr lang="en-US" sz="1500" dirty="0" err="1"/>
              <a:t>umană</a:t>
            </a:r>
            <a:r>
              <a:rPr lang="en-US" sz="1500" dirty="0"/>
              <a:t> ca principal motor (IPCC, 2021). </a:t>
            </a:r>
            <a:r>
              <a:rPr lang="en-US" sz="1500" dirty="0" err="1"/>
              <a:t>Compoziția</a:t>
            </a:r>
            <a:r>
              <a:rPr lang="en-US" sz="1500" dirty="0"/>
              <a:t> </a:t>
            </a:r>
            <a:r>
              <a:rPr lang="en-US" sz="1500" dirty="0" err="1"/>
              <a:t>izotopică</a:t>
            </a:r>
            <a:r>
              <a:rPr lang="en-US" sz="1500" dirty="0"/>
              <a:t> a CO2 </a:t>
            </a:r>
            <a:r>
              <a:rPr lang="en-US" sz="1500" dirty="0" err="1"/>
              <a:t>atmosferic</a:t>
            </a:r>
            <a:r>
              <a:rPr lang="en-US" sz="1500" dirty="0"/>
              <a:t>, care se </a:t>
            </a:r>
            <a:r>
              <a:rPr lang="en-US" sz="1500" dirty="0" err="1"/>
              <a:t>aliniază</a:t>
            </a:r>
            <a:r>
              <a:rPr lang="en-US" sz="1500" dirty="0"/>
              <a:t> cu </a:t>
            </a:r>
            <a:r>
              <a:rPr lang="en-US" sz="1500" dirty="0" err="1"/>
              <a:t>semnătura</a:t>
            </a:r>
            <a:r>
              <a:rPr lang="en-US" sz="1500" dirty="0"/>
              <a:t> </a:t>
            </a:r>
            <a:r>
              <a:rPr lang="en-US" sz="1500" dirty="0" err="1"/>
              <a:t>emisiilor</a:t>
            </a:r>
            <a:r>
              <a:rPr lang="en-US" sz="1500" dirty="0"/>
              <a:t> de </a:t>
            </a:r>
            <a:r>
              <a:rPr lang="en-US" sz="1500" dirty="0" err="1"/>
              <a:t>combustibili</a:t>
            </a:r>
            <a:r>
              <a:rPr lang="en-US" sz="1500" dirty="0"/>
              <a:t> </a:t>
            </a:r>
            <a:r>
              <a:rPr lang="en-US" sz="1500" dirty="0" err="1"/>
              <a:t>fosili</a:t>
            </a:r>
            <a:r>
              <a:rPr lang="en-US" sz="1500" dirty="0"/>
              <a:t> (EPA, 2023), </a:t>
            </a:r>
            <a:r>
              <a:rPr lang="en-US" sz="1500" dirty="0" err="1"/>
              <a:t>coroborează</a:t>
            </a:r>
            <a:r>
              <a:rPr lang="en-US" sz="1500" dirty="0"/>
              <a:t> </a:t>
            </a:r>
            <a:r>
              <a:rPr lang="en-US" sz="1500" dirty="0" err="1"/>
              <a:t>și</a:t>
            </a:r>
            <a:r>
              <a:rPr lang="en-US" sz="1500" dirty="0"/>
              <a:t> </a:t>
            </a:r>
            <a:r>
              <a:rPr lang="en-US" sz="1500" dirty="0" err="1"/>
              <a:t>mai</a:t>
            </a:r>
            <a:r>
              <a:rPr lang="en-US" sz="1500" dirty="0"/>
              <a:t> </a:t>
            </a:r>
            <a:r>
              <a:rPr lang="en-US" sz="1500" dirty="0" err="1"/>
              <a:t>mult</a:t>
            </a:r>
            <a:r>
              <a:rPr lang="en-US" sz="1500" dirty="0"/>
              <a:t> </a:t>
            </a:r>
            <a:r>
              <a:rPr lang="en-US" sz="1500" dirty="0" err="1"/>
              <a:t>această</a:t>
            </a:r>
            <a:r>
              <a:rPr lang="en-US" sz="1500" dirty="0"/>
              <a:t> </a:t>
            </a:r>
            <a:r>
              <a:rPr lang="en-US" sz="1500" dirty="0" err="1"/>
              <a:t>influență</a:t>
            </a:r>
            <a:r>
              <a:rPr lang="en-US" sz="1500" dirty="0"/>
              <a:t> </a:t>
            </a:r>
            <a:r>
              <a:rPr lang="en-US" sz="1500" dirty="0" err="1"/>
              <a:t>umană</a:t>
            </a:r>
            <a:r>
              <a:rPr lang="en-US" sz="1500" dirty="0"/>
              <a:t>.</a:t>
            </a:r>
          </a:p>
          <a:p>
            <a:r>
              <a:rPr lang="en-US" sz="1500" dirty="0" err="1"/>
              <a:t>Consecințele</a:t>
            </a:r>
            <a:r>
              <a:rPr lang="en-US" sz="1500" dirty="0"/>
              <a:t> </a:t>
            </a:r>
            <a:r>
              <a:rPr lang="en-US" sz="1500" dirty="0" err="1"/>
              <a:t>schimbărilor</a:t>
            </a:r>
            <a:r>
              <a:rPr lang="en-US" sz="1500" dirty="0"/>
              <a:t> </a:t>
            </a:r>
            <a:r>
              <a:rPr lang="en-US" sz="1500" dirty="0" err="1"/>
              <a:t>climatice</a:t>
            </a:r>
            <a:r>
              <a:rPr lang="en-US" sz="1500" dirty="0"/>
              <a:t> </a:t>
            </a:r>
            <a:r>
              <a:rPr lang="en-US" sz="1500" dirty="0" err="1"/>
              <a:t>antropice</a:t>
            </a:r>
            <a:r>
              <a:rPr lang="en-US" sz="1500" dirty="0"/>
              <a:t> </a:t>
            </a:r>
            <a:r>
              <a:rPr lang="en-US" sz="1500" dirty="0" err="1"/>
              <a:t>sunt</a:t>
            </a:r>
            <a:r>
              <a:rPr lang="en-US" sz="1500" dirty="0"/>
              <a:t> de mare </a:t>
            </a:r>
            <a:r>
              <a:rPr lang="en-US" sz="1500" dirty="0" err="1"/>
              <a:t>anvergură</a:t>
            </a:r>
            <a:r>
              <a:rPr lang="en-US" sz="1500" dirty="0"/>
              <a:t>, </a:t>
            </a:r>
            <a:r>
              <a:rPr lang="en-US" sz="1500" dirty="0" err="1"/>
              <a:t>punând</a:t>
            </a:r>
            <a:r>
              <a:rPr lang="en-US" sz="1500" dirty="0"/>
              <a:t> </a:t>
            </a:r>
            <a:r>
              <a:rPr lang="en-US" sz="1500" dirty="0" err="1"/>
              <a:t>amenințări</a:t>
            </a:r>
            <a:r>
              <a:rPr lang="en-US" sz="1500" dirty="0"/>
              <a:t> </a:t>
            </a:r>
            <a:r>
              <a:rPr lang="en-US" sz="1500" dirty="0" err="1"/>
              <a:t>semnificative</a:t>
            </a:r>
            <a:r>
              <a:rPr lang="en-US" sz="1500" dirty="0"/>
              <a:t> la </a:t>
            </a:r>
            <a:r>
              <a:rPr lang="en-US" sz="1500" dirty="0" err="1"/>
              <a:t>adresa</a:t>
            </a:r>
            <a:r>
              <a:rPr lang="en-US" sz="1500" dirty="0"/>
              <a:t> </a:t>
            </a:r>
            <a:r>
              <a:rPr lang="en-US" sz="1500" dirty="0" err="1"/>
              <a:t>bunăstării</a:t>
            </a:r>
            <a:r>
              <a:rPr lang="en-US" sz="1500" dirty="0"/>
              <a:t> </a:t>
            </a:r>
            <a:r>
              <a:rPr lang="en-US" sz="1500" dirty="0" err="1"/>
              <a:t>ecologice</a:t>
            </a:r>
            <a:r>
              <a:rPr lang="en-US" sz="1500" dirty="0"/>
              <a:t> </a:t>
            </a:r>
            <a:r>
              <a:rPr lang="en-US" sz="1500" dirty="0" err="1"/>
              <a:t>și</a:t>
            </a:r>
            <a:r>
              <a:rPr lang="en-US" sz="1500" dirty="0"/>
              <a:t> </a:t>
            </a:r>
            <a:r>
              <a:rPr lang="en-US" sz="1500" dirty="0" err="1"/>
              <a:t>societale</a:t>
            </a:r>
            <a:r>
              <a:rPr lang="en-US" sz="1500" dirty="0"/>
              <a:t> (</a:t>
            </a:r>
            <a:r>
              <a:rPr lang="en-US" sz="1500" dirty="0" err="1"/>
              <a:t>Organizația</a:t>
            </a:r>
            <a:r>
              <a:rPr lang="en-US" sz="1500" dirty="0"/>
              <a:t> </a:t>
            </a:r>
            <a:r>
              <a:rPr lang="en-US" sz="1500" dirty="0" err="1"/>
              <a:t>Meteorologică</a:t>
            </a:r>
            <a:r>
              <a:rPr lang="en-US" sz="1500" dirty="0"/>
              <a:t> </a:t>
            </a:r>
            <a:r>
              <a:rPr lang="en-US" sz="1500" dirty="0" err="1"/>
              <a:t>Mondială</a:t>
            </a:r>
            <a:r>
              <a:rPr lang="en-US" sz="1500" dirty="0"/>
              <a:t> [WMO], 2023). </a:t>
            </a:r>
            <a:r>
              <a:rPr lang="en-US" sz="1500" dirty="0" err="1"/>
              <a:t>Creșterea</a:t>
            </a:r>
            <a:r>
              <a:rPr lang="en-US" sz="1500" dirty="0"/>
              <a:t> </a:t>
            </a:r>
            <a:r>
              <a:rPr lang="en-US" sz="1500" dirty="0" err="1"/>
              <a:t>temperaturilor</a:t>
            </a:r>
            <a:r>
              <a:rPr lang="en-US" sz="1500" dirty="0"/>
              <a:t> </a:t>
            </a:r>
            <a:r>
              <a:rPr lang="en-US" sz="1500" dirty="0" err="1"/>
              <a:t>globale</a:t>
            </a:r>
            <a:r>
              <a:rPr lang="en-US" sz="1500" dirty="0"/>
              <a:t> duce la o </a:t>
            </a:r>
            <a:r>
              <a:rPr lang="en-US" sz="1500" dirty="0" err="1"/>
              <a:t>cascadă</a:t>
            </a:r>
            <a:r>
              <a:rPr lang="en-US" sz="1500" dirty="0"/>
              <a:t> de </a:t>
            </a:r>
            <a:r>
              <a:rPr lang="en-US" sz="1500" dirty="0" err="1"/>
              <a:t>efecte</a:t>
            </a:r>
            <a:r>
              <a:rPr lang="en-US" sz="1500" dirty="0"/>
              <a:t>, </a:t>
            </a:r>
            <a:r>
              <a:rPr lang="en-US" sz="1500" dirty="0" err="1"/>
              <a:t>inclusiv</a:t>
            </a:r>
            <a:r>
              <a:rPr lang="en-US" sz="1500" dirty="0"/>
              <a:t> </a:t>
            </a:r>
            <a:r>
              <a:rPr lang="en-US" sz="1500" dirty="0" err="1"/>
              <a:t>topirea</a:t>
            </a:r>
            <a:r>
              <a:rPr lang="en-US" sz="1500" dirty="0"/>
              <a:t> </a:t>
            </a:r>
            <a:r>
              <a:rPr lang="en-US" sz="1500" dirty="0" err="1"/>
              <a:t>ghețarilor</a:t>
            </a:r>
            <a:r>
              <a:rPr lang="en-US" sz="1500" dirty="0"/>
              <a:t> </a:t>
            </a:r>
            <a:r>
              <a:rPr lang="en-US" sz="1500" dirty="0" err="1"/>
              <a:t>și</a:t>
            </a:r>
            <a:r>
              <a:rPr lang="en-US" sz="1500" dirty="0"/>
              <a:t> a </a:t>
            </a:r>
            <a:r>
              <a:rPr lang="en-US" sz="1500" dirty="0" err="1"/>
              <a:t>calotelor</a:t>
            </a:r>
            <a:r>
              <a:rPr lang="en-US" sz="1500" dirty="0"/>
              <a:t> </a:t>
            </a:r>
            <a:r>
              <a:rPr lang="en-US" sz="1500" dirty="0" err="1"/>
              <a:t>polare</a:t>
            </a:r>
            <a:r>
              <a:rPr lang="en-US" sz="1500" dirty="0"/>
              <a:t>, </a:t>
            </a:r>
            <a:r>
              <a:rPr lang="en-US" sz="1500" dirty="0" err="1"/>
              <a:t>creșterea</a:t>
            </a:r>
            <a:r>
              <a:rPr lang="en-US" sz="1500" dirty="0"/>
              <a:t> </a:t>
            </a:r>
            <a:r>
              <a:rPr lang="en-US" sz="1500" dirty="0" err="1"/>
              <a:t>nivelului</a:t>
            </a:r>
            <a:r>
              <a:rPr lang="en-US" sz="1500" dirty="0"/>
              <a:t> </a:t>
            </a:r>
            <a:r>
              <a:rPr lang="en-US" sz="1500" dirty="0" err="1"/>
              <a:t>mării</a:t>
            </a:r>
            <a:r>
              <a:rPr lang="en-US" sz="1500" dirty="0"/>
              <a:t>, </a:t>
            </a:r>
            <a:r>
              <a:rPr lang="en-US" sz="1500" dirty="0" err="1"/>
              <a:t>evenimente</a:t>
            </a:r>
            <a:r>
              <a:rPr lang="en-US" sz="1500" dirty="0"/>
              <a:t> </a:t>
            </a:r>
            <a:r>
              <a:rPr lang="en-US" sz="1500" dirty="0" err="1"/>
              <a:t>meteorologice</a:t>
            </a:r>
            <a:r>
              <a:rPr lang="en-US" sz="1500" dirty="0"/>
              <a:t> </a:t>
            </a:r>
            <a:r>
              <a:rPr lang="en-US" sz="1500" dirty="0" err="1"/>
              <a:t>mai</a:t>
            </a:r>
            <a:r>
              <a:rPr lang="en-US" sz="1500" dirty="0"/>
              <a:t> extreme </a:t>
            </a:r>
            <a:r>
              <a:rPr lang="en-US" sz="1500" dirty="0" err="1"/>
              <a:t>și</a:t>
            </a:r>
            <a:r>
              <a:rPr lang="en-US" sz="1500" dirty="0"/>
              <a:t> </a:t>
            </a:r>
            <a:r>
              <a:rPr lang="en-US" sz="1500" dirty="0" err="1"/>
              <a:t>perturbări</a:t>
            </a:r>
            <a:r>
              <a:rPr lang="en-US" sz="1500" dirty="0"/>
              <a:t> ale </a:t>
            </a:r>
            <a:r>
              <a:rPr lang="en-US" sz="1500" dirty="0" err="1"/>
              <a:t>curenților</a:t>
            </a:r>
            <a:r>
              <a:rPr lang="en-US" sz="1500" dirty="0"/>
              <a:t> </a:t>
            </a:r>
            <a:r>
              <a:rPr lang="en-US" sz="1500" dirty="0" err="1"/>
              <a:t>oceanici</a:t>
            </a:r>
            <a:r>
              <a:rPr lang="en-US" sz="1500" dirty="0"/>
              <a:t> (WMO, 2023). </a:t>
            </a:r>
            <a:r>
              <a:rPr lang="en-US" sz="1500" dirty="0" err="1"/>
              <a:t>Aceste</a:t>
            </a:r>
            <a:r>
              <a:rPr lang="en-US" sz="1500" dirty="0"/>
              <a:t> </a:t>
            </a:r>
            <a:r>
              <a:rPr lang="en-US" sz="1500" dirty="0" err="1"/>
              <a:t>schimbări</a:t>
            </a:r>
            <a:r>
              <a:rPr lang="en-US" sz="1500" dirty="0"/>
              <a:t> pot </a:t>
            </a:r>
            <a:r>
              <a:rPr lang="en-US" sz="1500" dirty="0" err="1"/>
              <a:t>avea</a:t>
            </a:r>
            <a:r>
              <a:rPr lang="en-US" sz="1500" dirty="0"/>
              <a:t> </a:t>
            </a:r>
            <a:r>
              <a:rPr lang="en-US" sz="1500" dirty="0" err="1"/>
              <a:t>efecte</a:t>
            </a:r>
            <a:r>
              <a:rPr lang="en-US" sz="1500" dirty="0"/>
              <a:t> </a:t>
            </a:r>
            <a:r>
              <a:rPr lang="en-US" sz="1500" dirty="0" err="1"/>
              <a:t>devastatoare</a:t>
            </a:r>
            <a:r>
              <a:rPr lang="en-US" sz="1500" dirty="0"/>
              <a:t> </a:t>
            </a:r>
            <a:r>
              <a:rPr lang="en-US" sz="1500" dirty="0" err="1"/>
              <a:t>asupra</a:t>
            </a:r>
            <a:r>
              <a:rPr lang="en-US" sz="1500" dirty="0"/>
              <a:t> </a:t>
            </a:r>
            <a:r>
              <a:rPr lang="en-US" sz="1500" dirty="0" err="1"/>
              <a:t>ecosistemelor</a:t>
            </a:r>
            <a:r>
              <a:rPr lang="en-US" sz="1500" dirty="0"/>
              <a:t>, </a:t>
            </a:r>
            <a:r>
              <a:rPr lang="en-US" sz="1500" dirty="0" err="1"/>
              <a:t>agriculturii</a:t>
            </a:r>
            <a:r>
              <a:rPr lang="en-US" sz="1500" dirty="0"/>
              <a:t>, </a:t>
            </a:r>
            <a:r>
              <a:rPr lang="en-US" sz="1500" dirty="0" err="1"/>
              <a:t>securității</a:t>
            </a:r>
            <a:r>
              <a:rPr lang="en-US" sz="1500" dirty="0"/>
              <a:t> </a:t>
            </a:r>
            <a:r>
              <a:rPr lang="en-US" sz="1500" dirty="0" err="1"/>
              <a:t>alimentare</a:t>
            </a:r>
            <a:r>
              <a:rPr lang="en-US" sz="1500" dirty="0"/>
              <a:t>, </a:t>
            </a:r>
            <a:r>
              <a:rPr lang="en-US" sz="1500" dirty="0" err="1"/>
              <a:t>resurselor</a:t>
            </a:r>
            <a:r>
              <a:rPr lang="en-US" sz="1500" dirty="0"/>
              <a:t> de </a:t>
            </a:r>
            <a:r>
              <a:rPr lang="en-US" sz="1500" dirty="0" err="1"/>
              <a:t>apă</a:t>
            </a:r>
            <a:r>
              <a:rPr lang="en-US" sz="1500" dirty="0"/>
              <a:t> </a:t>
            </a:r>
            <a:r>
              <a:rPr lang="en-US" sz="1500" dirty="0" err="1"/>
              <a:t>și</a:t>
            </a:r>
            <a:r>
              <a:rPr lang="en-US" sz="1500" dirty="0"/>
              <a:t> </a:t>
            </a:r>
            <a:r>
              <a:rPr lang="en-US" sz="1500" dirty="0" err="1"/>
              <a:t>sănătății</a:t>
            </a:r>
            <a:r>
              <a:rPr lang="en-US" sz="1500" dirty="0"/>
              <a:t> </a:t>
            </a:r>
            <a:r>
              <a:rPr lang="en-US" sz="1500" dirty="0" err="1"/>
              <a:t>umane</a:t>
            </a:r>
            <a:r>
              <a:rPr lang="en-US" sz="1500" dirty="0"/>
              <a:t> (OMM, 2023).</a:t>
            </a:r>
            <a:endParaRPr lang="tr-TR" sz="1500" dirty="0"/>
          </a:p>
        </p:txBody>
      </p:sp>
      <p:sp>
        <p:nvSpPr>
          <p:cNvPr id="7" name="Metin kutusu 6"/>
          <p:cNvSpPr txBox="1"/>
          <p:nvPr/>
        </p:nvSpPr>
        <p:spPr>
          <a:xfrm>
            <a:off x="1095375" y="4962525"/>
            <a:ext cx="10410825" cy="1169551"/>
          </a:xfrm>
          <a:prstGeom prst="rect">
            <a:avLst/>
          </a:prstGeom>
          <a:noFill/>
        </p:spPr>
        <p:txBody>
          <a:bodyPr wrap="square" rtlCol="0">
            <a:spAutoFit/>
          </a:bodyPr>
          <a:lstStyle/>
          <a:p>
            <a:r>
              <a:rPr lang="tr-TR" dirty="0" err="1"/>
              <a:t>Ca</a:t>
            </a:r>
            <a:r>
              <a:rPr lang="tr-TR" dirty="0"/>
              <a:t> </a:t>
            </a:r>
            <a:r>
              <a:rPr lang="tr-TR" dirty="0" err="1"/>
              <a:t>urmare</a:t>
            </a:r>
            <a:r>
              <a:rPr lang="tr-TR" dirty="0"/>
              <a:t>, </a:t>
            </a:r>
            <a:r>
              <a:rPr lang="tr-TR" dirty="0" err="1"/>
              <a:t>schimbările</a:t>
            </a:r>
            <a:r>
              <a:rPr lang="tr-TR" dirty="0"/>
              <a:t> </a:t>
            </a:r>
            <a:r>
              <a:rPr lang="tr-TR" dirty="0" err="1"/>
              <a:t>climatice</a:t>
            </a:r>
            <a:r>
              <a:rPr lang="tr-TR" dirty="0"/>
              <a:t> </a:t>
            </a:r>
            <a:r>
              <a:rPr lang="tr-TR" dirty="0" err="1"/>
              <a:t>sunt</a:t>
            </a:r>
            <a:r>
              <a:rPr lang="tr-TR" dirty="0"/>
              <a:t> un fenomen bine </a:t>
            </a:r>
            <a:r>
              <a:rPr lang="tr-TR" dirty="0" err="1"/>
              <a:t>stabilit</a:t>
            </a:r>
            <a:r>
              <a:rPr lang="tr-TR" dirty="0"/>
              <a:t>, </a:t>
            </a:r>
            <a:r>
              <a:rPr lang="tr-TR" dirty="0" err="1"/>
              <a:t>determinat</a:t>
            </a:r>
            <a:r>
              <a:rPr lang="tr-TR" dirty="0"/>
              <a:t> </a:t>
            </a:r>
            <a:r>
              <a:rPr lang="tr-TR" dirty="0" err="1"/>
              <a:t>în</a:t>
            </a:r>
            <a:r>
              <a:rPr lang="tr-TR" dirty="0"/>
              <a:t> </a:t>
            </a:r>
            <a:r>
              <a:rPr lang="tr-TR" dirty="0" err="1"/>
              <a:t>primul</a:t>
            </a:r>
            <a:r>
              <a:rPr lang="tr-TR" dirty="0"/>
              <a:t> </a:t>
            </a:r>
            <a:r>
              <a:rPr lang="tr-TR" dirty="0" err="1"/>
              <a:t>rând</a:t>
            </a:r>
            <a:r>
              <a:rPr lang="tr-TR" dirty="0"/>
              <a:t> de </a:t>
            </a:r>
            <a:r>
              <a:rPr lang="tr-TR" dirty="0" err="1"/>
              <a:t>factori</a:t>
            </a:r>
            <a:r>
              <a:rPr lang="tr-TR" dirty="0"/>
              <a:t> </a:t>
            </a:r>
            <a:r>
              <a:rPr lang="tr-TR" dirty="0" err="1"/>
              <a:t>antropici</a:t>
            </a:r>
            <a:r>
              <a:rPr lang="tr-TR" dirty="0"/>
              <a:t>. </a:t>
            </a:r>
            <a:r>
              <a:rPr lang="tr-TR" dirty="0" err="1"/>
              <a:t>Creșterea</a:t>
            </a:r>
            <a:r>
              <a:rPr lang="tr-TR" dirty="0"/>
              <a:t> </a:t>
            </a:r>
            <a:r>
              <a:rPr lang="tr-TR" dirty="0" err="1"/>
              <a:t>exponențială</a:t>
            </a:r>
            <a:r>
              <a:rPr lang="tr-TR" dirty="0"/>
              <a:t> a </a:t>
            </a:r>
            <a:r>
              <a:rPr lang="tr-TR" dirty="0" err="1"/>
              <a:t>emisiilor</a:t>
            </a:r>
            <a:r>
              <a:rPr lang="tr-TR" dirty="0"/>
              <a:t> de </a:t>
            </a:r>
            <a:r>
              <a:rPr lang="tr-TR" dirty="0" err="1"/>
              <a:t>gaze</a:t>
            </a:r>
            <a:r>
              <a:rPr lang="tr-TR" dirty="0"/>
              <a:t> </a:t>
            </a:r>
            <a:r>
              <a:rPr lang="tr-TR" dirty="0" err="1"/>
              <a:t>cu</a:t>
            </a:r>
            <a:r>
              <a:rPr lang="tr-TR" dirty="0"/>
              <a:t> </a:t>
            </a:r>
            <a:r>
              <a:rPr lang="tr-TR" dirty="0" err="1"/>
              <a:t>efect</a:t>
            </a:r>
            <a:r>
              <a:rPr lang="tr-TR" dirty="0"/>
              <a:t> de </a:t>
            </a:r>
            <a:r>
              <a:rPr lang="tr-TR" dirty="0" err="1"/>
              <a:t>seră</a:t>
            </a:r>
            <a:r>
              <a:rPr lang="tr-TR" dirty="0"/>
              <a:t>, </a:t>
            </a:r>
            <a:r>
              <a:rPr lang="tr-TR" dirty="0" err="1"/>
              <a:t>în</a:t>
            </a:r>
            <a:r>
              <a:rPr lang="tr-TR" dirty="0"/>
              <a:t> </a:t>
            </a:r>
            <a:r>
              <a:rPr lang="tr-TR" dirty="0" err="1"/>
              <a:t>special</a:t>
            </a:r>
            <a:r>
              <a:rPr lang="tr-TR" dirty="0"/>
              <a:t> din </a:t>
            </a:r>
            <a:r>
              <a:rPr lang="tr-TR" dirty="0" err="1"/>
              <a:t>cauza</a:t>
            </a:r>
            <a:r>
              <a:rPr lang="tr-TR" dirty="0"/>
              <a:t> </a:t>
            </a:r>
            <a:r>
              <a:rPr lang="tr-TR" dirty="0" err="1"/>
              <a:t>arderii</a:t>
            </a:r>
            <a:r>
              <a:rPr lang="tr-TR" dirty="0"/>
              <a:t> </a:t>
            </a:r>
            <a:r>
              <a:rPr lang="tr-TR" dirty="0" err="1"/>
              <a:t>combustibililor</a:t>
            </a:r>
            <a:r>
              <a:rPr lang="tr-TR" dirty="0"/>
              <a:t> fosili </a:t>
            </a:r>
            <a:r>
              <a:rPr lang="tr-TR" dirty="0" err="1"/>
              <a:t>și</a:t>
            </a:r>
            <a:r>
              <a:rPr lang="tr-TR" dirty="0"/>
              <a:t> a </a:t>
            </a:r>
            <a:r>
              <a:rPr lang="tr-TR" dirty="0" err="1"/>
              <a:t>schimbărilor</a:t>
            </a:r>
            <a:r>
              <a:rPr lang="tr-TR" dirty="0"/>
              <a:t> </a:t>
            </a:r>
            <a:r>
              <a:rPr lang="tr-TR" dirty="0" err="1"/>
              <a:t>în</a:t>
            </a:r>
            <a:r>
              <a:rPr lang="tr-TR" dirty="0"/>
              <a:t> </a:t>
            </a:r>
            <a:r>
              <a:rPr lang="tr-TR" dirty="0" err="1"/>
              <a:t>utilizarea</a:t>
            </a:r>
            <a:r>
              <a:rPr lang="tr-TR" dirty="0"/>
              <a:t> </a:t>
            </a:r>
            <a:r>
              <a:rPr lang="tr-TR" dirty="0" err="1"/>
              <a:t>terenurilor</a:t>
            </a:r>
            <a:r>
              <a:rPr lang="tr-TR" dirty="0"/>
              <a:t>, a </a:t>
            </a:r>
            <a:r>
              <a:rPr lang="tr-TR" dirty="0" err="1"/>
              <a:t>perturbat</a:t>
            </a:r>
            <a:r>
              <a:rPr lang="tr-TR" dirty="0"/>
              <a:t> </a:t>
            </a:r>
            <a:r>
              <a:rPr lang="tr-TR" dirty="0" err="1"/>
              <a:t>echilibrul</a:t>
            </a:r>
            <a:r>
              <a:rPr lang="tr-TR" dirty="0"/>
              <a:t> </a:t>
            </a:r>
            <a:r>
              <a:rPr lang="tr-TR" dirty="0" err="1"/>
              <a:t>energetic</a:t>
            </a:r>
            <a:r>
              <a:rPr lang="tr-TR" dirty="0"/>
              <a:t> </a:t>
            </a:r>
            <a:r>
              <a:rPr lang="tr-TR" dirty="0" err="1"/>
              <a:t>natural</a:t>
            </a:r>
            <a:r>
              <a:rPr lang="tr-TR" dirty="0"/>
              <a:t> al </a:t>
            </a:r>
            <a:r>
              <a:rPr lang="tr-TR" dirty="0" err="1"/>
              <a:t>Pământului</a:t>
            </a:r>
            <a:r>
              <a:rPr lang="tr-TR" dirty="0"/>
              <a:t>, </a:t>
            </a:r>
            <a:r>
              <a:rPr lang="tr-TR" dirty="0" err="1"/>
              <a:t>ducând</a:t>
            </a:r>
            <a:r>
              <a:rPr lang="tr-TR" dirty="0"/>
              <a:t> la o </a:t>
            </a:r>
            <a:r>
              <a:rPr lang="tr-TR" dirty="0" err="1"/>
              <a:t>tendință</a:t>
            </a:r>
            <a:r>
              <a:rPr lang="tr-TR" dirty="0"/>
              <a:t> de </a:t>
            </a:r>
            <a:r>
              <a:rPr lang="tr-TR" dirty="0" err="1"/>
              <a:t>încălzire</a:t>
            </a:r>
            <a:r>
              <a:rPr lang="tr-TR" dirty="0"/>
              <a:t> </a:t>
            </a:r>
            <a:r>
              <a:rPr lang="tr-TR" dirty="0" err="1"/>
              <a:t>cu</a:t>
            </a:r>
            <a:r>
              <a:rPr lang="tr-TR" dirty="0"/>
              <a:t> </a:t>
            </a:r>
            <a:r>
              <a:rPr lang="tr-TR" dirty="0" err="1"/>
              <a:t>consecințe</a:t>
            </a:r>
            <a:r>
              <a:rPr lang="tr-TR" dirty="0"/>
              <a:t> </a:t>
            </a:r>
            <a:r>
              <a:rPr lang="tr-TR" dirty="0" err="1"/>
              <a:t>potențial</a:t>
            </a:r>
            <a:r>
              <a:rPr lang="tr-TR" dirty="0"/>
              <a:t> </a:t>
            </a:r>
            <a:r>
              <a:rPr lang="tr-TR" dirty="0" err="1"/>
              <a:t>catastrofale</a:t>
            </a:r>
            <a:r>
              <a:rPr lang="tr-TR" dirty="0"/>
              <a:t>. </a:t>
            </a:r>
            <a:r>
              <a:rPr lang="tr-TR" dirty="0" err="1"/>
              <a:t>Recunoașterea</a:t>
            </a:r>
            <a:r>
              <a:rPr lang="tr-TR" dirty="0"/>
              <a:t> </a:t>
            </a:r>
            <a:r>
              <a:rPr lang="tr-TR" dirty="0" err="1"/>
              <a:t>naturii</a:t>
            </a:r>
            <a:r>
              <a:rPr lang="tr-TR" dirty="0"/>
              <a:t> </a:t>
            </a:r>
            <a:r>
              <a:rPr lang="tr-TR" dirty="0" err="1"/>
              <a:t>antropice</a:t>
            </a:r>
            <a:r>
              <a:rPr lang="tr-TR" dirty="0"/>
              <a:t> a </a:t>
            </a:r>
            <a:r>
              <a:rPr lang="tr-TR" dirty="0" err="1"/>
              <a:t>schimbărilor</a:t>
            </a:r>
            <a:r>
              <a:rPr lang="tr-TR" dirty="0"/>
              <a:t> </a:t>
            </a:r>
            <a:r>
              <a:rPr lang="tr-TR" dirty="0" err="1"/>
              <a:t>climatice</a:t>
            </a:r>
            <a:r>
              <a:rPr lang="tr-TR" dirty="0"/>
              <a:t> este </a:t>
            </a:r>
            <a:r>
              <a:rPr lang="tr-TR" dirty="0" err="1"/>
              <a:t>crucială</a:t>
            </a:r>
            <a:r>
              <a:rPr lang="tr-TR" dirty="0"/>
              <a:t> </a:t>
            </a:r>
            <a:r>
              <a:rPr lang="tr-TR" dirty="0" err="1"/>
              <a:t>pentru</a:t>
            </a:r>
            <a:r>
              <a:rPr lang="tr-TR" dirty="0"/>
              <a:t> </a:t>
            </a:r>
            <a:r>
              <a:rPr lang="tr-TR" dirty="0" err="1"/>
              <a:t>dezvoltarea</a:t>
            </a:r>
            <a:r>
              <a:rPr lang="tr-TR" dirty="0"/>
              <a:t> </a:t>
            </a:r>
            <a:r>
              <a:rPr lang="tr-TR" dirty="0" err="1"/>
              <a:t>unor</a:t>
            </a:r>
            <a:r>
              <a:rPr lang="tr-TR" dirty="0"/>
              <a:t> </a:t>
            </a:r>
            <a:r>
              <a:rPr lang="tr-TR" dirty="0" err="1"/>
              <a:t>strategii</a:t>
            </a:r>
            <a:r>
              <a:rPr lang="tr-TR" dirty="0"/>
              <a:t> </a:t>
            </a:r>
            <a:r>
              <a:rPr lang="tr-TR" dirty="0" err="1"/>
              <a:t>eficiente</a:t>
            </a:r>
            <a:r>
              <a:rPr lang="tr-TR" dirty="0"/>
              <a:t> de </a:t>
            </a:r>
            <a:r>
              <a:rPr lang="tr-TR" dirty="0" err="1"/>
              <a:t>atenuare</a:t>
            </a:r>
            <a:r>
              <a:rPr lang="tr-TR" dirty="0"/>
              <a:t> </a:t>
            </a:r>
            <a:r>
              <a:rPr lang="tr-TR" dirty="0" err="1"/>
              <a:t>și</a:t>
            </a:r>
            <a:r>
              <a:rPr lang="tr-TR" dirty="0"/>
              <a:t> </a:t>
            </a:r>
            <a:r>
              <a:rPr lang="tr-TR" dirty="0" err="1"/>
              <a:t>adaptare</a:t>
            </a:r>
            <a:r>
              <a:rPr lang="tr-TR" dirty="0"/>
              <a:t> </a:t>
            </a:r>
            <a:r>
              <a:rPr lang="tr-TR" dirty="0" err="1"/>
              <a:t>pentru</a:t>
            </a:r>
            <a:r>
              <a:rPr lang="tr-TR" dirty="0"/>
              <a:t> a </a:t>
            </a:r>
            <a:r>
              <a:rPr lang="tr-TR" dirty="0" err="1"/>
              <a:t>asigura</a:t>
            </a:r>
            <a:r>
              <a:rPr lang="tr-TR" dirty="0"/>
              <a:t> un </a:t>
            </a:r>
            <a:r>
              <a:rPr lang="tr-TR" dirty="0" err="1"/>
              <a:t>viitor</a:t>
            </a:r>
            <a:r>
              <a:rPr lang="tr-TR" dirty="0"/>
              <a:t> durabil </a:t>
            </a:r>
            <a:r>
              <a:rPr lang="tr-TR" dirty="0" err="1"/>
              <a:t>pentru</a:t>
            </a:r>
            <a:r>
              <a:rPr lang="tr-TR" dirty="0"/>
              <a:t> </a:t>
            </a:r>
            <a:r>
              <a:rPr lang="tr-TR" dirty="0" err="1"/>
              <a:t>planeta</a:t>
            </a:r>
            <a:r>
              <a:rPr lang="tr-TR" dirty="0"/>
              <a:t> </a:t>
            </a:r>
            <a:r>
              <a:rPr lang="tr-TR" dirty="0" err="1"/>
              <a:t>noastră</a:t>
            </a:r>
            <a:r>
              <a:rPr lang="tr-TR" dirty="0"/>
              <a:t>.</a:t>
            </a:r>
            <a:endParaRPr lang="tr-TR" dirty="0"/>
          </a:p>
        </p:txBody>
      </p:sp>
    </p:spTree>
    <p:extLst>
      <p:ext uri="{BB962C8B-B14F-4D97-AF65-F5344CB8AC3E}">
        <p14:creationId xmlns:p14="http://schemas.microsoft.com/office/powerpoint/2010/main" val="1211625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432262" y="1264161"/>
            <a:ext cx="4937760" cy="736282"/>
          </a:xfrm>
        </p:spPr>
        <p:txBody>
          <a:bodyPr>
            <a:normAutofit/>
          </a:bodyPr>
          <a:lstStyle/>
          <a:p>
            <a:pPr algn="ctr"/>
            <a:r>
              <a:rPr lang="en-US" b="1" dirty="0" err="1"/>
              <a:t>Știința</a:t>
            </a:r>
            <a:r>
              <a:rPr lang="en-US" b="1" dirty="0"/>
              <a:t> din </a:t>
            </a:r>
            <a:r>
              <a:rPr lang="en-US" b="1" dirty="0" err="1"/>
              <a:t>spatele</a:t>
            </a:r>
            <a:r>
              <a:rPr lang="en-US" b="1" dirty="0"/>
              <a:t> </a:t>
            </a:r>
            <a:r>
              <a:rPr lang="en-US" b="1" dirty="0" err="1"/>
              <a:t>schimbărilor</a:t>
            </a:r>
            <a:r>
              <a:rPr lang="en-US" b="1" dirty="0"/>
              <a:t> </a:t>
            </a:r>
            <a:r>
              <a:rPr lang="en-US" b="1" dirty="0" err="1"/>
              <a:t>climatice</a:t>
            </a:r>
            <a:endParaRPr lang="tr-TR" b="1" dirty="0"/>
          </a:p>
        </p:txBody>
      </p:sp>
      <p:sp>
        <p:nvSpPr>
          <p:cNvPr id="4" name="Metin Yer Tutucusu 3"/>
          <p:cNvSpPr>
            <a:spLocks noGrp="1"/>
          </p:cNvSpPr>
          <p:nvPr>
            <p:ph type="body" idx="2"/>
          </p:nvPr>
        </p:nvSpPr>
        <p:spPr>
          <a:xfrm>
            <a:off x="653934" y="2111279"/>
            <a:ext cx="4937760" cy="3378200"/>
          </a:xfrm>
        </p:spPr>
        <p:txBody>
          <a:bodyPr>
            <a:normAutofit/>
          </a:bodyPr>
          <a:lstStyle/>
          <a:p>
            <a:pPr marL="114300" indent="0">
              <a:buNone/>
            </a:pPr>
            <a:r>
              <a:rPr lang="en-US" dirty="0" err="1"/>
              <a:t>Consens</a:t>
            </a:r>
            <a:r>
              <a:rPr lang="en-US" dirty="0"/>
              <a:t> </a:t>
            </a:r>
            <a:r>
              <a:rPr lang="en-US" dirty="0" err="1"/>
              <a:t>științific</a:t>
            </a:r>
            <a:r>
              <a:rPr lang="en-US" dirty="0"/>
              <a:t> </a:t>
            </a:r>
            <a:r>
              <a:rPr lang="en-US" dirty="0" err="1"/>
              <a:t>copleșitor</a:t>
            </a:r>
            <a:r>
              <a:rPr lang="en-US" dirty="0"/>
              <a:t>: </a:t>
            </a:r>
            <a:r>
              <a:rPr lang="en-US" dirty="0" err="1"/>
              <a:t>activitatea</a:t>
            </a:r>
            <a:r>
              <a:rPr lang="en-US" dirty="0"/>
              <a:t> </a:t>
            </a:r>
            <a:r>
              <a:rPr lang="en-US" dirty="0" err="1"/>
              <a:t>umană</a:t>
            </a:r>
            <a:r>
              <a:rPr lang="en-US" dirty="0"/>
              <a:t> </a:t>
            </a:r>
            <a:r>
              <a:rPr lang="en-US" dirty="0" err="1"/>
              <a:t>este</a:t>
            </a:r>
            <a:r>
              <a:rPr lang="en-US" dirty="0"/>
              <a:t> </a:t>
            </a:r>
            <a:r>
              <a:rPr lang="en-US" dirty="0" err="1"/>
              <a:t>motorul</a:t>
            </a:r>
            <a:r>
              <a:rPr lang="en-US" dirty="0"/>
              <a:t> principal</a:t>
            </a:r>
            <a:r>
              <a:rPr lang="en-US" dirty="0" smtClean="0"/>
              <a:t>.</a:t>
            </a:r>
            <a:endParaRPr lang="tr-TR" dirty="0" smtClean="0"/>
          </a:p>
          <a:p>
            <a:pPr>
              <a:buFont typeface="Wingdings" panose="05000000000000000000" pitchFamily="2" charset="2"/>
              <a:buChar char="v"/>
            </a:pPr>
            <a:r>
              <a:rPr lang="en-US" dirty="0" err="1" smtClean="0"/>
              <a:t>Dovezi</a:t>
            </a:r>
            <a:r>
              <a:rPr lang="en-US" dirty="0"/>
              <a:t>: </a:t>
            </a:r>
            <a:r>
              <a:rPr lang="en-US" dirty="0" err="1"/>
              <a:t>înregistrări</a:t>
            </a:r>
            <a:r>
              <a:rPr lang="en-US" dirty="0"/>
              <a:t> ale </a:t>
            </a:r>
            <a:r>
              <a:rPr lang="en-US" dirty="0" err="1"/>
              <a:t>temperaturii</a:t>
            </a:r>
            <a:r>
              <a:rPr lang="en-US" dirty="0"/>
              <a:t> </a:t>
            </a:r>
            <a:r>
              <a:rPr lang="en-US" dirty="0" err="1"/>
              <a:t>globale</a:t>
            </a:r>
            <a:r>
              <a:rPr lang="en-US" dirty="0" smtClean="0"/>
              <a:t>.</a:t>
            </a:r>
            <a:endParaRPr lang="tr-TR" dirty="0" smtClean="0"/>
          </a:p>
          <a:p>
            <a:pPr>
              <a:buFont typeface="Wingdings" panose="05000000000000000000" pitchFamily="2" charset="2"/>
              <a:buChar char="v"/>
            </a:pPr>
            <a:r>
              <a:rPr lang="en-US" dirty="0" smtClean="0"/>
              <a:t>Date </a:t>
            </a:r>
            <a:r>
              <a:rPr lang="en-US" dirty="0" err="1"/>
              <a:t>privind</a:t>
            </a:r>
            <a:r>
              <a:rPr lang="en-US" dirty="0"/>
              <a:t> </a:t>
            </a:r>
            <a:r>
              <a:rPr lang="en-US" dirty="0" err="1"/>
              <a:t>concentrația</a:t>
            </a:r>
            <a:r>
              <a:rPr lang="en-US" dirty="0"/>
              <a:t> de GES din </a:t>
            </a:r>
            <a:r>
              <a:rPr lang="en-US" dirty="0" err="1"/>
              <a:t>atmosferă</a:t>
            </a:r>
            <a:r>
              <a:rPr lang="en-US" dirty="0" smtClean="0"/>
              <a:t>.</a:t>
            </a:r>
            <a:endParaRPr lang="tr-TR" dirty="0" smtClean="0"/>
          </a:p>
          <a:p>
            <a:pPr>
              <a:buFont typeface="Wingdings" panose="05000000000000000000" pitchFamily="2" charset="2"/>
              <a:buChar char="v"/>
            </a:pPr>
            <a:r>
              <a:rPr lang="en-US" dirty="0" err="1" smtClean="0"/>
              <a:t>Simulări</a:t>
            </a:r>
            <a:r>
              <a:rPr lang="en-US" dirty="0" smtClean="0"/>
              <a:t> </a:t>
            </a:r>
            <a:r>
              <a:rPr lang="en-US" dirty="0"/>
              <a:t>ale </a:t>
            </a:r>
            <a:r>
              <a:rPr lang="en-US" dirty="0" err="1"/>
              <a:t>modelelor</a:t>
            </a:r>
            <a:r>
              <a:rPr lang="en-US" dirty="0"/>
              <a:t> </a:t>
            </a:r>
            <a:r>
              <a:rPr lang="en-US" dirty="0" err="1"/>
              <a:t>climatice</a:t>
            </a:r>
            <a:r>
              <a:rPr lang="en-US" dirty="0" smtClean="0"/>
              <a:t>.</a:t>
            </a:r>
            <a:endParaRPr lang="tr-TR" dirty="0" smtClean="0"/>
          </a:p>
          <a:p>
            <a:pPr>
              <a:buFont typeface="Wingdings" panose="05000000000000000000" pitchFamily="2" charset="2"/>
              <a:buChar char="v"/>
            </a:pPr>
            <a:r>
              <a:rPr lang="en-US" dirty="0" err="1" smtClean="0"/>
              <a:t>Compoziția</a:t>
            </a:r>
            <a:r>
              <a:rPr lang="en-US" dirty="0" smtClean="0"/>
              <a:t> </a:t>
            </a:r>
            <a:r>
              <a:rPr lang="en-US" dirty="0" err="1"/>
              <a:t>izotopică</a:t>
            </a:r>
            <a:r>
              <a:rPr lang="en-US" dirty="0"/>
              <a:t> a CO2 </a:t>
            </a:r>
            <a:r>
              <a:rPr lang="en-US" dirty="0" err="1"/>
              <a:t>atmosferic</a:t>
            </a:r>
            <a:r>
              <a:rPr lang="en-US" dirty="0"/>
              <a:t>.</a:t>
            </a:r>
            <a:endParaRPr lang="en-US" dirty="0"/>
          </a:p>
        </p:txBody>
      </p:sp>
      <p:sp>
        <p:nvSpPr>
          <p:cNvPr id="5" name="Metin Yer Tutucusu 4"/>
          <p:cNvSpPr>
            <a:spLocks noGrp="1"/>
          </p:cNvSpPr>
          <p:nvPr>
            <p:ph type="body" idx="3"/>
          </p:nvPr>
        </p:nvSpPr>
        <p:spPr>
          <a:xfrm>
            <a:off x="6120939" y="1264161"/>
            <a:ext cx="4937760" cy="736282"/>
          </a:xfrm>
        </p:spPr>
        <p:txBody>
          <a:bodyPr>
            <a:normAutofit/>
          </a:bodyPr>
          <a:lstStyle/>
          <a:p>
            <a:pPr algn="ctr"/>
            <a:r>
              <a:rPr lang="tr-TR" b="1" dirty="0"/>
              <a:t>CONSECINȚELE SCHIMBĂRILOR CLIMICE</a:t>
            </a:r>
            <a:endParaRPr lang="tr-TR" b="1" dirty="0"/>
          </a:p>
        </p:txBody>
      </p:sp>
      <p:sp>
        <p:nvSpPr>
          <p:cNvPr id="6" name="Metin Yer Tutucusu 5"/>
          <p:cNvSpPr>
            <a:spLocks noGrp="1"/>
          </p:cNvSpPr>
          <p:nvPr>
            <p:ph type="body" idx="4"/>
          </p:nvPr>
        </p:nvSpPr>
        <p:spPr>
          <a:xfrm>
            <a:off x="6287193" y="2097425"/>
            <a:ext cx="4937760" cy="3378200"/>
          </a:xfrm>
        </p:spPr>
        <p:txBody>
          <a:bodyPr>
            <a:normAutofit fontScale="85000" lnSpcReduction="10000"/>
          </a:bodyPr>
          <a:lstStyle/>
          <a:p>
            <a:pPr marL="114300" indent="0">
              <a:buNone/>
            </a:pPr>
            <a:r>
              <a:rPr lang="en-US" dirty="0" err="1"/>
              <a:t>Impacturi</a:t>
            </a:r>
            <a:r>
              <a:rPr lang="en-US" dirty="0"/>
              <a:t> de </a:t>
            </a:r>
            <a:r>
              <a:rPr lang="en-US" dirty="0" err="1"/>
              <a:t>amploare</a:t>
            </a:r>
            <a:r>
              <a:rPr lang="en-US" dirty="0"/>
              <a:t> </a:t>
            </a:r>
            <a:r>
              <a:rPr lang="en-US" dirty="0" err="1"/>
              <a:t>asupra</a:t>
            </a:r>
            <a:r>
              <a:rPr lang="en-US" dirty="0"/>
              <a:t> </a:t>
            </a:r>
            <a:r>
              <a:rPr lang="en-US" dirty="0" err="1"/>
              <a:t>ecosistemelor</a:t>
            </a:r>
            <a:r>
              <a:rPr lang="en-US" dirty="0"/>
              <a:t> </a:t>
            </a:r>
            <a:r>
              <a:rPr lang="en-US" dirty="0" err="1"/>
              <a:t>și</a:t>
            </a:r>
            <a:r>
              <a:rPr lang="en-US" dirty="0"/>
              <a:t> </a:t>
            </a:r>
            <a:r>
              <a:rPr lang="en-US" dirty="0" err="1"/>
              <a:t>societății</a:t>
            </a:r>
            <a:r>
              <a:rPr lang="en-US" dirty="0"/>
              <a:t>:</a:t>
            </a:r>
          </a:p>
          <a:p>
            <a:pPr>
              <a:buFont typeface="Wingdings" panose="05000000000000000000" pitchFamily="2" charset="2"/>
              <a:buChar char="v"/>
            </a:pPr>
            <a:r>
              <a:rPr lang="en-US" dirty="0" err="1"/>
              <a:t>Temperaturi</a:t>
            </a:r>
            <a:r>
              <a:rPr lang="en-US" dirty="0"/>
              <a:t> </a:t>
            </a:r>
            <a:r>
              <a:rPr lang="en-US" dirty="0" err="1"/>
              <a:t>în</a:t>
            </a:r>
            <a:r>
              <a:rPr lang="en-US" dirty="0"/>
              <a:t> </a:t>
            </a:r>
            <a:r>
              <a:rPr lang="en-US" dirty="0" err="1"/>
              <a:t>creștere</a:t>
            </a:r>
            <a:r>
              <a:rPr lang="en-US" dirty="0"/>
              <a:t>.</a:t>
            </a:r>
          </a:p>
          <a:p>
            <a:pPr>
              <a:buFont typeface="Wingdings" panose="05000000000000000000" pitchFamily="2" charset="2"/>
              <a:buChar char="v"/>
            </a:pPr>
            <a:r>
              <a:rPr lang="en-US" dirty="0" err="1"/>
              <a:t>Topirea</a:t>
            </a:r>
            <a:r>
              <a:rPr lang="en-US" dirty="0"/>
              <a:t> </a:t>
            </a:r>
            <a:r>
              <a:rPr lang="en-US" dirty="0" err="1"/>
              <a:t>ghețarilor</a:t>
            </a:r>
            <a:r>
              <a:rPr lang="en-US" dirty="0"/>
              <a:t> </a:t>
            </a:r>
            <a:r>
              <a:rPr lang="en-US" dirty="0" err="1"/>
              <a:t>și</a:t>
            </a:r>
            <a:r>
              <a:rPr lang="en-US" dirty="0"/>
              <a:t> a </a:t>
            </a:r>
            <a:r>
              <a:rPr lang="en-US" dirty="0" err="1"/>
              <a:t>calotelor</a:t>
            </a:r>
            <a:r>
              <a:rPr lang="en-US" dirty="0"/>
              <a:t> </a:t>
            </a:r>
            <a:r>
              <a:rPr lang="en-US" dirty="0" err="1"/>
              <a:t>polare</a:t>
            </a:r>
            <a:r>
              <a:rPr lang="en-US" dirty="0"/>
              <a:t>.</a:t>
            </a:r>
          </a:p>
          <a:p>
            <a:pPr>
              <a:buFont typeface="Wingdings" panose="05000000000000000000" pitchFamily="2" charset="2"/>
              <a:buChar char="v"/>
            </a:pPr>
            <a:r>
              <a:rPr lang="en-US" dirty="0" err="1"/>
              <a:t>Cresterea</a:t>
            </a:r>
            <a:r>
              <a:rPr lang="en-US" dirty="0"/>
              <a:t> </a:t>
            </a:r>
            <a:r>
              <a:rPr lang="en-US" dirty="0" err="1"/>
              <a:t>nivelului</a:t>
            </a:r>
            <a:r>
              <a:rPr lang="en-US" dirty="0"/>
              <a:t> </a:t>
            </a:r>
            <a:r>
              <a:rPr lang="en-US" dirty="0" err="1"/>
              <a:t>marii</a:t>
            </a:r>
            <a:r>
              <a:rPr lang="en-US" dirty="0"/>
              <a:t>.</a:t>
            </a:r>
          </a:p>
          <a:p>
            <a:pPr>
              <a:buFont typeface="Wingdings" panose="05000000000000000000" pitchFamily="2" charset="2"/>
              <a:buChar char="v"/>
            </a:pPr>
            <a:r>
              <a:rPr lang="en-US" dirty="0"/>
              <a:t>Mai </a:t>
            </a:r>
            <a:r>
              <a:rPr lang="en-US" dirty="0" err="1"/>
              <a:t>multe</a:t>
            </a:r>
            <a:r>
              <a:rPr lang="en-US" dirty="0"/>
              <a:t> </a:t>
            </a:r>
            <a:r>
              <a:rPr lang="en-US" dirty="0" err="1"/>
              <a:t>evenimente</a:t>
            </a:r>
            <a:r>
              <a:rPr lang="en-US" dirty="0"/>
              <a:t> </a:t>
            </a:r>
            <a:r>
              <a:rPr lang="en-US" dirty="0" err="1"/>
              <a:t>meteorologice</a:t>
            </a:r>
            <a:r>
              <a:rPr lang="en-US" dirty="0"/>
              <a:t> extreme.</a:t>
            </a:r>
          </a:p>
          <a:p>
            <a:pPr>
              <a:buFont typeface="Wingdings" panose="05000000000000000000" pitchFamily="2" charset="2"/>
              <a:buChar char="v"/>
            </a:pPr>
            <a:r>
              <a:rPr lang="en-US" dirty="0" err="1"/>
              <a:t>Perturbarea</a:t>
            </a:r>
            <a:r>
              <a:rPr lang="en-US" dirty="0"/>
              <a:t> </a:t>
            </a:r>
            <a:r>
              <a:rPr lang="en-US" dirty="0" err="1"/>
              <a:t>curenților</a:t>
            </a:r>
            <a:r>
              <a:rPr lang="en-US" dirty="0"/>
              <a:t> </a:t>
            </a:r>
            <a:r>
              <a:rPr lang="en-US" dirty="0" err="1"/>
              <a:t>oceanici</a:t>
            </a:r>
            <a:r>
              <a:rPr lang="en-US" dirty="0"/>
              <a:t>.</a:t>
            </a:r>
          </a:p>
          <a:p>
            <a:pPr>
              <a:buFont typeface="Wingdings" panose="05000000000000000000" pitchFamily="2" charset="2"/>
              <a:buChar char="v"/>
            </a:pPr>
            <a:r>
              <a:rPr lang="en-US" dirty="0" err="1"/>
              <a:t>Amenințări</a:t>
            </a:r>
            <a:r>
              <a:rPr lang="en-US" dirty="0"/>
              <a:t> la </a:t>
            </a:r>
            <a:r>
              <a:rPr lang="en-US" dirty="0" err="1"/>
              <a:t>adresa</a:t>
            </a:r>
            <a:r>
              <a:rPr lang="en-US" dirty="0"/>
              <a:t> </a:t>
            </a:r>
            <a:r>
              <a:rPr lang="en-US" dirty="0" err="1"/>
              <a:t>ecosistemelor</a:t>
            </a:r>
            <a:r>
              <a:rPr lang="en-US" dirty="0"/>
              <a:t>, </a:t>
            </a:r>
            <a:r>
              <a:rPr lang="en-US" dirty="0" err="1"/>
              <a:t>agriculturii</a:t>
            </a:r>
            <a:r>
              <a:rPr lang="en-US" dirty="0"/>
              <a:t>, </a:t>
            </a:r>
            <a:r>
              <a:rPr lang="en-US" dirty="0" err="1"/>
              <a:t>securității</a:t>
            </a:r>
            <a:r>
              <a:rPr lang="en-US" dirty="0"/>
              <a:t> </a:t>
            </a:r>
            <a:r>
              <a:rPr lang="en-US" dirty="0" err="1"/>
              <a:t>alimentare</a:t>
            </a:r>
            <a:r>
              <a:rPr lang="en-US" dirty="0"/>
              <a:t>, </a:t>
            </a:r>
            <a:r>
              <a:rPr lang="en-US" dirty="0" err="1"/>
              <a:t>resurselor</a:t>
            </a:r>
            <a:r>
              <a:rPr lang="en-US" dirty="0"/>
              <a:t> de </a:t>
            </a:r>
            <a:r>
              <a:rPr lang="en-US" dirty="0" err="1"/>
              <a:t>apă</a:t>
            </a:r>
            <a:r>
              <a:rPr lang="en-US" dirty="0"/>
              <a:t> </a:t>
            </a:r>
            <a:r>
              <a:rPr lang="en-US" dirty="0" err="1"/>
              <a:t>și</a:t>
            </a:r>
            <a:r>
              <a:rPr lang="en-US" dirty="0"/>
              <a:t> </a:t>
            </a:r>
            <a:r>
              <a:rPr lang="en-US" dirty="0" err="1"/>
              <a:t>sănătății</a:t>
            </a:r>
            <a:r>
              <a:rPr lang="en-US" dirty="0"/>
              <a:t> </a:t>
            </a:r>
            <a:r>
              <a:rPr lang="en-US" dirty="0" err="1"/>
              <a:t>umane</a:t>
            </a:r>
            <a:r>
              <a:rPr lang="en-US" dirty="0"/>
              <a:t>.</a:t>
            </a:r>
            <a:endParaRPr lang="en-US" dirty="0"/>
          </a:p>
        </p:txBody>
      </p:sp>
    </p:spTree>
    <p:extLst>
      <p:ext uri="{BB962C8B-B14F-4D97-AF65-F5344CB8AC3E}">
        <p14:creationId xmlns:p14="http://schemas.microsoft.com/office/powerpoint/2010/main" val="2421541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432262" y="1264161"/>
            <a:ext cx="4937760" cy="736282"/>
          </a:xfrm>
        </p:spPr>
        <p:txBody>
          <a:bodyPr>
            <a:normAutofit/>
          </a:bodyPr>
          <a:lstStyle/>
          <a:p>
            <a:pPr algn="ctr"/>
            <a:r>
              <a:rPr lang="en-US" b="1" dirty="0"/>
              <a:t>ACȚIUNEA ÎN SCHIMBĂRI CLIMATICE</a:t>
            </a:r>
            <a:endParaRPr lang="tr-TR" b="1" dirty="0"/>
          </a:p>
        </p:txBody>
      </p:sp>
      <p:sp>
        <p:nvSpPr>
          <p:cNvPr id="4" name="Metin Yer Tutucusu 3"/>
          <p:cNvSpPr>
            <a:spLocks noGrp="1"/>
          </p:cNvSpPr>
          <p:nvPr>
            <p:ph type="body" idx="2"/>
          </p:nvPr>
        </p:nvSpPr>
        <p:spPr>
          <a:xfrm>
            <a:off x="653934" y="2111279"/>
            <a:ext cx="4937760" cy="3378200"/>
          </a:xfrm>
        </p:spPr>
        <p:txBody>
          <a:bodyPr>
            <a:normAutofit/>
          </a:bodyPr>
          <a:lstStyle/>
          <a:p>
            <a:pPr>
              <a:buFont typeface="Wingdings" pitchFamily="2" charset="2"/>
              <a:buChar char="Ø"/>
            </a:pPr>
            <a:r>
              <a:rPr lang="en-US" dirty="0" err="1"/>
              <a:t>Importanța</a:t>
            </a:r>
            <a:r>
              <a:rPr lang="en-US" dirty="0"/>
              <a:t> </a:t>
            </a:r>
            <a:r>
              <a:rPr lang="en-US" dirty="0" err="1"/>
              <a:t>recunoașterii</a:t>
            </a:r>
            <a:r>
              <a:rPr lang="en-US" dirty="0"/>
              <a:t> </a:t>
            </a:r>
            <a:r>
              <a:rPr lang="en-US" dirty="0" err="1"/>
              <a:t>naturii</a:t>
            </a:r>
            <a:r>
              <a:rPr lang="en-US" dirty="0"/>
              <a:t> </a:t>
            </a:r>
            <a:r>
              <a:rPr lang="en-US" dirty="0" err="1"/>
              <a:t>antropice</a:t>
            </a:r>
            <a:r>
              <a:rPr lang="en-US" dirty="0"/>
              <a:t> a </a:t>
            </a:r>
            <a:r>
              <a:rPr lang="en-US" dirty="0" err="1"/>
              <a:t>schimbărilor</a:t>
            </a:r>
            <a:r>
              <a:rPr lang="en-US" dirty="0"/>
              <a:t> </a:t>
            </a:r>
            <a:r>
              <a:rPr lang="en-US" dirty="0" err="1"/>
              <a:t>climatice</a:t>
            </a:r>
            <a:r>
              <a:rPr lang="en-US" dirty="0"/>
              <a:t>.</a:t>
            </a:r>
          </a:p>
          <a:p>
            <a:pPr>
              <a:buFont typeface="Wingdings" pitchFamily="2" charset="2"/>
              <a:buChar char="Ø"/>
            </a:pPr>
            <a:r>
              <a:rPr lang="en-US" dirty="0" err="1"/>
              <a:t>Dezvoltați</a:t>
            </a:r>
            <a:r>
              <a:rPr lang="en-US" dirty="0"/>
              <a:t> </a:t>
            </a:r>
            <a:r>
              <a:rPr lang="en-US" dirty="0" err="1"/>
              <a:t>strategii</a:t>
            </a:r>
            <a:r>
              <a:rPr lang="en-US" dirty="0"/>
              <a:t> </a:t>
            </a:r>
            <a:r>
              <a:rPr lang="en-US" dirty="0" err="1"/>
              <a:t>eficiente</a:t>
            </a:r>
            <a:r>
              <a:rPr lang="en-US" dirty="0"/>
              <a:t> de </a:t>
            </a:r>
            <a:r>
              <a:rPr lang="en-US" dirty="0" err="1"/>
              <a:t>atenuare</a:t>
            </a:r>
            <a:r>
              <a:rPr lang="en-US" dirty="0"/>
              <a:t> </a:t>
            </a:r>
            <a:r>
              <a:rPr lang="en-US" dirty="0" err="1"/>
              <a:t>și</a:t>
            </a:r>
            <a:r>
              <a:rPr lang="en-US" dirty="0"/>
              <a:t> </a:t>
            </a:r>
            <a:r>
              <a:rPr lang="en-US" dirty="0" err="1"/>
              <a:t>adaptare</a:t>
            </a:r>
            <a:r>
              <a:rPr lang="en-US" dirty="0"/>
              <a:t> </a:t>
            </a:r>
            <a:r>
              <a:rPr lang="en-US" dirty="0" err="1"/>
              <a:t>pentru</a:t>
            </a:r>
            <a:r>
              <a:rPr lang="en-US" dirty="0"/>
              <a:t> un </a:t>
            </a:r>
            <a:r>
              <a:rPr lang="en-US" dirty="0" err="1"/>
              <a:t>viitor</a:t>
            </a:r>
            <a:r>
              <a:rPr lang="en-US" dirty="0"/>
              <a:t> </a:t>
            </a:r>
            <a:r>
              <a:rPr lang="en-US" dirty="0" err="1"/>
              <a:t>durabil</a:t>
            </a:r>
            <a:r>
              <a:rPr lang="en-US" dirty="0"/>
              <a:t>.</a:t>
            </a:r>
          </a:p>
          <a:p>
            <a:pPr>
              <a:buFont typeface="Wingdings" pitchFamily="2" charset="2"/>
              <a:buChar char="Ø"/>
            </a:pPr>
            <a:r>
              <a:rPr lang="en-US" dirty="0" err="1"/>
              <a:t>Strategii</a:t>
            </a:r>
            <a:r>
              <a:rPr lang="en-US" dirty="0"/>
              <a:t>:</a:t>
            </a:r>
          </a:p>
          <a:p>
            <a:pPr>
              <a:buFont typeface="Wingdings" pitchFamily="2" charset="2"/>
              <a:buChar char="Ø"/>
            </a:pPr>
            <a:r>
              <a:rPr lang="en-US" dirty="0" err="1"/>
              <a:t>Reducerea</a:t>
            </a:r>
            <a:r>
              <a:rPr lang="en-US" dirty="0"/>
              <a:t> </a:t>
            </a:r>
            <a:r>
              <a:rPr lang="en-US" dirty="0" err="1"/>
              <a:t>emisiilor</a:t>
            </a:r>
            <a:r>
              <a:rPr lang="en-US" dirty="0"/>
              <a:t> de gaze cu </a:t>
            </a:r>
            <a:r>
              <a:rPr lang="en-US" dirty="0" err="1"/>
              <a:t>efect</a:t>
            </a:r>
            <a:r>
              <a:rPr lang="en-US" dirty="0"/>
              <a:t> de </a:t>
            </a:r>
            <a:r>
              <a:rPr lang="en-US" dirty="0" err="1"/>
              <a:t>seră</a:t>
            </a:r>
            <a:r>
              <a:rPr lang="en-US" dirty="0"/>
              <a:t>.</a:t>
            </a:r>
          </a:p>
          <a:p>
            <a:pPr>
              <a:buFont typeface="Wingdings" pitchFamily="2" charset="2"/>
              <a:buChar char="Ø"/>
            </a:pPr>
            <a:r>
              <a:rPr lang="en-US" dirty="0" err="1"/>
              <a:t>Adaptați-vă</a:t>
            </a:r>
            <a:r>
              <a:rPr lang="en-US" dirty="0"/>
              <a:t> la </a:t>
            </a:r>
            <a:r>
              <a:rPr lang="en-US" dirty="0" err="1"/>
              <a:t>climatul</a:t>
            </a:r>
            <a:r>
              <a:rPr lang="en-US" dirty="0"/>
              <a:t> </a:t>
            </a:r>
            <a:r>
              <a:rPr lang="en-US" dirty="0" err="1"/>
              <a:t>în</a:t>
            </a:r>
            <a:r>
              <a:rPr lang="en-US" dirty="0"/>
              <a:t> </a:t>
            </a:r>
            <a:r>
              <a:rPr lang="en-US" dirty="0" err="1"/>
              <a:t>schimbare</a:t>
            </a:r>
            <a:r>
              <a:rPr lang="en-US" dirty="0"/>
              <a:t>.</a:t>
            </a:r>
            <a:endParaRPr lang="en-US" dirty="0"/>
          </a:p>
        </p:txBody>
      </p:sp>
      <p:sp>
        <p:nvSpPr>
          <p:cNvPr id="5" name="Metin Yer Tutucusu 4"/>
          <p:cNvSpPr>
            <a:spLocks noGrp="1"/>
          </p:cNvSpPr>
          <p:nvPr>
            <p:ph type="body" idx="3"/>
          </p:nvPr>
        </p:nvSpPr>
        <p:spPr>
          <a:xfrm>
            <a:off x="6120939" y="1264161"/>
            <a:ext cx="4937760" cy="736282"/>
          </a:xfrm>
        </p:spPr>
        <p:txBody>
          <a:bodyPr>
            <a:normAutofit/>
          </a:bodyPr>
          <a:lstStyle/>
          <a:p>
            <a:pPr algn="ctr"/>
            <a:r>
              <a:rPr lang="tr-TR" b="1" dirty="0"/>
              <a:t>OBIECTIVE DE INVATARE</a:t>
            </a:r>
            <a:endParaRPr lang="tr-TR" b="1" dirty="0"/>
          </a:p>
        </p:txBody>
      </p:sp>
      <p:sp>
        <p:nvSpPr>
          <p:cNvPr id="6" name="Metin Yer Tutucusu 5"/>
          <p:cNvSpPr>
            <a:spLocks noGrp="1"/>
          </p:cNvSpPr>
          <p:nvPr>
            <p:ph type="body" idx="4"/>
          </p:nvPr>
        </p:nvSpPr>
        <p:spPr>
          <a:xfrm>
            <a:off x="6287193" y="2097425"/>
            <a:ext cx="4937760" cy="3378200"/>
          </a:xfrm>
        </p:spPr>
        <p:txBody>
          <a:bodyPr>
            <a:normAutofit/>
          </a:bodyPr>
          <a:lstStyle/>
          <a:p>
            <a:pPr>
              <a:buFont typeface="Wingdings" pitchFamily="2" charset="2"/>
              <a:buChar char="Ø"/>
            </a:pPr>
            <a:r>
              <a:rPr lang="en-US" dirty="0" err="1"/>
              <a:t>Înțelegeți</a:t>
            </a:r>
            <a:r>
              <a:rPr lang="en-US" dirty="0"/>
              <a:t> </a:t>
            </a:r>
            <a:r>
              <a:rPr lang="en-US" dirty="0" err="1"/>
              <a:t>terminologia</a:t>
            </a:r>
            <a:r>
              <a:rPr lang="en-US" dirty="0"/>
              <a:t> </a:t>
            </a:r>
            <a:r>
              <a:rPr lang="en-US" dirty="0" err="1"/>
              <a:t>schimbărilor</a:t>
            </a:r>
            <a:r>
              <a:rPr lang="en-US" dirty="0"/>
              <a:t> </a:t>
            </a:r>
            <a:r>
              <a:rPr lang="en-US" dirty="0" err="1"/>
              <a:t>climatice</a:t>
            </a:r>
            <a:r>
              <a:rPr lang="en-US" dirty="0"/>
              <a:t>.</a:t>
            </a:r>
          </a:p>
          <a:p>
            <a:pPr>
              <a:buFont typeface="Wingdings" pitchFamily="2" charset="2"/>
              <a:buChar char="Ø"/>
            </a:pPr>
            <a:r>
              <a:rPr lang="en-US" dirty="0"/>
              <a:t> </a:t>
            </a:r>
            <a:r>
              <a:rPr lang="en-US" dirty="0" err="1"/>
              <a:t>Analizați</a:t>
            </a:r>
            <a:r>
              <a:rPr lang="en-US" dirty="0"/>
              <a:t> </a:t>
            </a:r>
            <a:r>
              <a:rPr lang="en-US" dirty="0" err="1"/>
              <a:t>impactul</a:t>
            </a:r>
            <a:r>
              <a:rPr lang="en-US" dirty="0"/>
              <a:t> de </a:t>
            </a:r>
            <a:r>
              <a:rPr lang="en-US" dirty="0" err="1"/>
              <a:t>mediu</a:t>
            </a:r>
            <a:r>
              <a:rPr lang="en-US" dirty="0"/>
              <a:t>, social </a:t>
            </a:r>
            <a:r>
              <a:rPr lang="en-US" dirty="0" err="1"/>
              <a:t>și</a:t>
            </a:r>
            <a:r>
              <a:rPr lang="en-US" dirty="0"/>
              <a:t> economic.</a:t>
            </a:r>
          </a:p>
          <a:p>
            <a:pPr>
              <a:buFont typeface="Wingdings" pitchFamily="2" charset="2"/>
              <a:buChar char="Ø"/>
            </a:pPr>
            <a:r>
              <a:rPr lang="en-US" dirty="0" err="1"/>
              <a:t>Recunoașteți</a:t>
            </a:r>
            <a:r>
              <a:rPr lang="en-US" dirty="0"/>
              <a:t> </a:t>
            </a:r>
            <a:r>
              <a:rPr lang="en-US" dirty="0" err="1"/>
              <a:t>contribuția</a:t>
            </a:r>
            <a:r>
              <a:rPr lang="en-US" dirty="0"/>
              <a:t> </a:t>
            </a:r>
            <a:r>
              <a:rPr lang="en-US" dirty="0" err="1"/>
              <a:t>personală</a:t>
            </a:r>
            <a:r>
              <a:rPr lang="en-US" dirty="0"/>
              <a:t> la </a:t>
            </a:r>
            <a:r>
              <a:rPr lang="en-US" dirty="0" err="1"/>
              <a:t>schimbările</a:t>
            </a:r>
            <a:r>
              <a:rPr lang="en-US" dirty="0"/>
              <a:t> </a:t>
            </a:r>
            <a:r>
              <a:rPr lang="en-US" dirty="0" err="1"/>
              <a:t>climatice</a:t>
            </a:r>
            <a:r>
              <a:rPr lang="en-US" dirty="0"/>
              <a:t>.</a:t>
            </a:r>
          </a:p>
          <a:p>
            <a:pPr>
              <a:buFont typeface="Wingdings" pitchFamily="2" charset="2"/>
              <a:buChar char="Ø"/>
            </a:pPr>
            <a:r>
              <a:rPr lang="en-US" dirty="0"/>
              <a:t> </a:t>
            </a:r>
            <a:r>
              <a:rPr lang="en-US" dirty="0" err="1"/>
              <a:t>Avocați</a:t>
            </a:r>
            <a:r>
              <a:rPr lang="en-US" dirty="0"/>
              <a:t> </a:t>
            </a:r>
            <a:r>
              <a:rPr lang="en-US" dirty="0" err="1"/>
              <a:t>pentru</a:t>
            </a:r>
            <a:r>
              <a:rPr lang="en-US" dirty="0"/>
              <a:t> </a:t>
            </a:r>
            <a:r>
              <a:rPr lang="en-US" dirty="0" err="1"/>
              <a:t>acțiunea</a:t>
            </a:r>
            <a:r>
              <a:rPr lang="en-US" dirty="0"/>
              <a:t> </a:t>
            </a:r>
            <a:r>
              <a:rPr lang="en-US" dirty="0" err="1"/>
              <a:t>climatică</a:t>
            </a:r>
            <a:r>
              <a:rPr lang="en-US" dirty="0"/>
              <a:t> </a:t>
            </a:r>
            <a:r>
              <a:rPr lang="en-US" dirty="0" err="1"/>
              <a:t>prin</a:t>
            </a:r>
            <a:r>
              <a:rPr lang="en-US" dirty="0"/>
              <a:t> </a:t>
            </a:r>
            <a:r>
              <a:rPr lang="en-US" dirty="0" err="1"/>
              <a:t>exemplu</a:t>
            </a:r>
            <a:r>
              <a:rPr lang="en-US" dirty="0"/>
              <a:t> personal </a:t>
            </a:r>
            <a:r>
              <a:rPr lang="en-US" dirty="0" err="1"/>
              <a:t>și</a:t>
            </a:r>
            <a:r>
              <a:rPr lang="en-US" dirty="0"/>
              <a:t> </a:t>
            </a:r>
            <a:r>
              <a:rPr lang="en-US" dirty="0" err="1"/>
              <a:t>colaborare</a:t>
            </a:r>
            <a:r>
              <a:rPr lang="en-US" dirty="0"/>
              <a:t>.</a:t>
            </a:r>
          </a:p>
          <a:p>
            <a:pPr>
              <a:buFont typeface="Wingdings" pitchFamily="2" charset="2"/>
              <a:buChar char="Ø"/>
            </a:pPr>
            <a:r>
              <a:rPr lang="en-US" dirty="0"/>
              <a:t> </a:t>
            </a:r>
            <a:r>
              <a:rPr lang="en-US" dirty="0" err="1"/>
              <a:t>Sprijinirea</a:t>
            </a:r>
            <a:r>
              <a:rPr lang="en-US" dirty="0"/>
              <a:t> </a:t>
            </a:r>
            <a:r>
              <a:rPr lang="en-US" dirty="0" err="1"/>
              <a:t>conservarii</a:t>
            </a:r>
            <a:r>
              <a:rPr lang="en-US" dirty="0"/>
              <a:t> </a:t>
            </a:r>
            <a:r>
              <a:rPr lang="en-US" dirty="0" err="1"/>
              <a:t>biodiversitatii</a:t>
            </a:r>
            <a:r>
              <a:rPr lang="en-US" dirty="0"/>
              <a:t>.</a:t>
            </a:r>
            <a:endParaRPr lang="en-US" dirty="0"/>
          </a:p>
        </p:txBody>
      </p:sp>
    </p:spTree>
    <p:extLst>
      <p:ext uri="{BB962C8B-B14F-4D97-AF65-F5344CB8AC3E}">
        <p14:creationId xmlns:p14="http://schemas.microsoft.com/office/powerpoint/2010/main" val="236173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8"/>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203" name="Google Shape;203;p8"/>
          <p:cNvSpPr txBox="1">
            <a:spLocks noGrp="1"/>
          </p:cNvSpPr>
          <p:nvPr>
            <p:ph type="title"/>
          </p:nvPr>
        </p:nvSpPr>
        <p:spPr>
          <a:xfrm>
            <a:off x="398638" y="85725"/>
            <a:ext cx="9697862" cy="647296"/>
          </a:xfrm>
          <a:prstGeom prst="rect">
            <a:avLst/>
          </a:prstGeom>
          <a:noFill/>
          <a:ln>
            <a:noFill/>
          </a:ln>
        </p:spPr>
        <p:txBody>
          <a:bodyPr spcFirstLastPara="1" wrap="square" lIns="91425" tIns="45700" rIns="91425" bIns="45700" anchor="b" anchorCtr="0">
            <a:noAutofit/>
          </a:bodyPr>
          <a:lstStyle/>
          <a:p>
            <a:pPr lvl="0">
              <a:buClr>
                <a:srgbClr val="2A4F1C"/>
              </a:buClr>
            </a:pPr>
            <a:r>
              <a:rPr lang="en-US" sz="2400" dirty="0" err="1"/>
              <a:t>Sarcini</a:t>
            </a:r>
            <a:r>
              <a:rPr lang="en-US" sz="2400" dirty="0"/>
              <a:t> </a:t>
            </a:r>
            <a:r>
              <a:rPr lang="en-US" sz="2400" dirty="0" err="1"/>
              <a:t>pentru</a:t>
            </a:r>
            <a:r>
              <a:rPr lang="en-US" sz="2400" dirty="0"/>
              <a:t> </a:t>
            </a:r>
            <a:r>
              <a:rPr lang="en-US" sz="2400" dirty="0" err="1"/>
              <a:t>cursanți</a:t>
            </a:r>
            <a:r>
              <a:rPr lang="en-US" sz="2400" dirty="0"/>
              <a:t> </a:t>
            </a:r>
            <a:r>
              <a:rPr lang="en-US" sz="2400" dirty="0" err="1"/>
              <a:t>privind</a:t>
            </a:r>
            <a:r>
              <a:rPr lang="en-US" sz="2400" dirty="0"/>
              <a:t> </a:t>
            </a:r>
            <a:r>
              <a:rPr lang="en-US" sz="2400" dirty="0" err="1"/>
              <a:t>alfabetizarea</a:t>
            </a:r>
            <a:r>
              <a:rPr lang="en-US" sz="2400" dirty="0"/>
              <a:t> </a:t>
            </a:r>
            <a:r>
              <a:rPr lang="en-US" sz="2400" dirty="0" err="1"/>
              <a:t>mediului</a:t>
            </a:r>
            <a:endParaRPr sz="2400" dirty="0">
              <a:solidFill>
                <a:srgbClr val="2A4F1C"/>
              </a:solidFill>
              <a:latin typeface="Arial"/>
              <a:ea typeface="Arial"/>
              <a:cs typeface="Arial"/>
            </a:endParaRPr>
          </a:p>
        </p:txBody>
      </p:sp>
      <p:sp>
        <p:nvSpPr>
          <p:cNvPr id="205" name="Google Shape;205;p8"/>
          <p:cNvSpPr txBox="1"/>
          <p:nvPr/>
        </p:nvSpPr>
        <p:spPr>
          <a:xfrm>
            <a:off x="0" y="3033400"/>
            <a:ext cx="1027288" cy="503333"/>
          </a:xfrm>
          <a:prstGeom prst="rect">
            <a:avLst/>
          </a:prstGeom>
          <a:noFill/>
          <a:ln>
            <a:noFill/>
          </a:ln>
        </p:spPr>
        <p:txBody>
          <a:bodyPr spcFirstLastPara="1" wrap="square" lIns="91425" tIns="91425" rIns="91425" bIns="91425" anchor="t" anchorCtr="0">
            <a:normAutofit/>
          </a:bodyPr>
          <a:lstStyle/>
          <a:p>
            <a:pPr lvl="0">
              <a:buSzPct val="100000"/>
            </a:pPr>
            <a:r>
              <a:rPr lang="tr-TR" dirty="0" err="1"/>
              <a:t>sarcină</a:t>
            </a:r>
            <a:endParaRPr sz="1400" b="0" i="0" u="none" strike="noStrike" cap="none" dirty="0">
              <a:solidFill>
                <a:srgbClr val="000000"/>
              </a:solidFill>
              <a:latin typeface="Arial"/>
              <a:ea typeface="Arial"/>
              <a:cs typeface="Arial"/>
              <a:sym typeface="Arial"/>
            </a:endParaRPr>
          </a:p>
        </p:txBody>
      </p:sp>
      <p:sp>
        <p:nvSpPr>
          <p:cNvPr id="2" name="Rectangle 1"/>
          <p:cNvSpPr>
            <a:spLocks noChangeArrowheads="1"/>
          </p:cNvSpPr>
          <p:nvPr/>
        </p:nvSpPr>
        <p:spPr bwMode="auto">
          <a:xfrm>
            <a:off x="1047750" y="793190"/>
            <a:ext cx="9877424" cy="47705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buClrTx/>
            </a:pPr>
            <a:r>
              <a:rPr lang="en-GB" altLang="tr-TR" sz="1600" dirty="0" err="1">
                <a:solidFill>
                  <a:schemeClr val="tx1"/>
                </a:solidFill>
                <a:latin typeface="Arial" panose="020B0604020202020204" pitchFamily="34" charset="0"/>
              </a:rPr>
              <a:t>Sarcina</a:t>
            </a:r>
            <a:r>
              <a:rPr lang="en-GB" altLang="tr-TR" sz="1600" dirty="0">
                <a:solidFill>
                  <a:schemeClr val="tx1"/>
                </a:solidFill>
                <a:latin typeface="Arial" panose="020B0604020202020204" pitchFamily="34" charset="0"/>
              </a:rPr>
              <a:t> 1: </a:t>
            </a:r>
            <a:r>
              <a:rPr lang="en-GB" altLang="tr-TR" sz="1600" dirty="0" err="1">
                <a:solidFill>
                  <a:schemeClr val="tx1"/>
                </a:solidFill>
                <a:latin typeface="Arial" panose="020B0604020202020204" pitchFamily="34" charset="0"/>
              </a:rPr>
              <a:t>Găsiți</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idee</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și</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proiectați</a:t>
            </a:r>
            <a:r>
              <a:rPr lang="en-GB" altLang="tr-TR" sz="1600" dirty="0">
                <a:solidFill>
                  <a:schemeClr val="tx1"/>
                </a:solidFill>
                <a:latin typeface="Arial" panose="020B0604020202020204" pitchFamily="34" charset="0"/>
              </a:rPr>
              <a:t> un </a:t>
            </a:r>
            <a:r>
              <a:rPr lang="en-GB" altLang="tr-TR" sz="1600" dirty="0" err="1">
                <a:solidFill>
                  <a:schemeClr val="tx1"/>
                </a:solidFill>
                <a:latin typeface="Arial" panose="020B0604020202020204" pitchFamily="34" charset="0"/>
              </a:rPr>
              <a:t>joc</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sau</a:t>
            </a:r>
            <a:r>
              <a:rPr lang="en-GB" altLang="tr-TR" sz="1600" dirty="0">
                <a:solidFill>
                  <a:schemeClr val="tx1"/>
                </a:solidFill>
                <a:latin typeface="Arial" panose="020B0604020202020204" pitchFamily="34" charset="0"/>
              </a:rPr>
              <a:t> o </a:t>
            </a:r>
            <a:r>
              <a:rPr lang="en-GB" altLang="tr-TR" sz="1600" dirty="0" err="1">
                <a:solidFill>
                  <a:schemeClr val="tx1"/>
                </a:solidFill>
                <a:latin typeface="Arial" panose="020B0604020202020204" pitchFamily="34" charset="0"/>
              </a:rPr>
              <a:t>activitate</a:t>
            </a:r>
            <a:r>
              <a:rPr lang="en-GB" altLang="tr-TR" sz="1600" dirty="0">
                <a:solidFill>
                  <a:schemeClr val="tx1"/>
                </a:solidFill>
                <a:latin typeface="Arial" panose="020B0604020202020204" pitchFamily="34" charset="0"/>
              </a:rPr>
              <a:t> de </a:t>
            </a:r>
            <a:r>
              <a:rPr lang="en-GB" altLang="tr-TR" sz="1600" dirty="0" err="1">
                <a:solidFill>
                  <a:schemeClr val="tx1"/>
                </a:solidFill>
                <a:latin typeface="Arial" panose="020B0604020202020204" pitchFamily="34" charset="0"/>
              </a:rPr>
              <a:t>mediu</a:t>
            </a:r>
            <a:r>
              <a:rPr lang="en-GB" altLang="tr-TR" sz="1600" dirty="0">
                <a:solidFill>
                  <a:schemeClr val="tx1"/>
                </a:solidFill>
                <a:latin typeface="Arial" panose="020B0604020202020204" pitchFamily="34" charset="0"/>
              </a:rPr>
              <a:t> care </a:t>
            </a:r>
            <a:r>
              <a:rPr lang="en-GB" altLang="tr-TR" sz="1600" dirty="0" err="1">
                <a:solidFill>
                  <a:schemeClr val="tx1"/>
                </a:solidFill>
                <a:latin typeface="Arial" panose="020B0604020202020204" pitchFamily="34" charset="0"/>
              </a:rPr>
              <a:t>promovează</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durabilitatea</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și</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conștientizarea</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mediului</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Aceasta</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ar</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putea</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implica</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jocuri</a:t>
            </a:r>
            <a:r>
              <a:rPr lang="en-GB" altLang="tr-TR" sz="1600" dirty="0">
                <a:solidFill>
                  <a:schemeClr val="tx1"/>
                </a:solidFill>
                <a:latin typeface="Arial" panose="020B0604020202020204" pitchFamily="34" charset="0"/>
              </a:rPr>
              <a:t> de </a:t>
            </a:r>
            <a:r>
              <a:rPr lang="en-GB" altLang="tr-TR" sz="1600" dirty="0" err="1">
                <a:solidFill>
                  <a:schemeClr val="tx1"/>
                </a:solidFill>
                <a:latin typeface="Arial" panose="020B0604020202020204" pitchFamily="34" charset="0"/>
              </a:rPr>
              <a:t>rol</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simulări</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sau</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jocuri</a:t>
            </a:r>
            <a:r>
              <a:rPr lang="en-GB" altLang="tr-TR" sz="1600" dirty="0">
                <a:solidFill>
                  <a:schemeClr val="tx1"/>
                </a:solidFill>
                <a:latin typeface="Arial" panose="020B0604020202020204" pitchFamily="34" charset="0"/>
              </a:rPr>
              <a:t> de </a:t>
            </a:r>
            <a:r>
              <a:rPr lang="en-GB" altLang="tr-TR" sz="1600" dirty="0" err="1">
                <a:solidFill>
                  <a:schemeClr val="tx1"/>
                </a:solidFill>
                <a:latin typeface="Arial" panose="020B0604020202020204" pitchFamily="34" charset="0"/>
              </a:rPr>
              <a:t>societate</a:t>
            </a:r>
            <a:r>
              <a:rPr lang="en-GB" altLang="tr-TR" sz="1600" dirty="0">
                <a:solidFill>
                  <a:schemeClr val="tx1"/>
                </a:solidFill>
                <a:latin typeface="Arial" panose="020B0604020202020204" pitchFamily="34" charset="0"/>
              </a:rPr>
              <a:t>.</a:t>
            </a:r>
          </a:p>
          <a:p>
            <a:pPr lvl="0" eaLnBrk="0" fontAlgn="base" hangingPunct="0">
              <a:spcBef>
                <a:spcPct val="0"/>
              </a:spcBef>
              <a:spcAft>
                <a:spcPct val="0"/>
              </a:spcAft>
              <a:buClrTx/>
            </a:pPr>
            <a:endParaRPr lang="en-GB" altLang="tr-TR" sz="1600" dirty="0">
              <a:solidFill>
                <a:schemeClr val="tx1"/>
              </a:solidFill>
              <a:latin typeface="Arial" panose="020B0604020202020204" pitchFamily="34" charset="0"/>
            </a:endParaRPr>
          </a:p>
          <a:p>
            <a:pPr lvl="0" eaLnBrk="0" fontAlgn="base" hangingPunct="0">
              <a:spcBef>
                <a:spcPct val="0"/>
              </a:spcBef>
              <a:spcAft>
                <a:spcPct val="0"/>
              </a:spcAft>
              <a:buClrTx/>
            </a:pPr>
            <a:r>
              <a:rPr lang="en-GB" altLang="tr-TR" sz="1600" dirty="0" err="1">
                <a:solidFill>
                  <a:schemeClr val="tx1"/>
                </a:solidFill>
                <a:latin typeface="Arial" panose="020B0604020202020204" pitchFamily="34" charset="0"/>
              </a:rPr>
              <a:t>Sarcina</a:t>
            </a:r>
            <a:r>
              <a:rPr lang="en-GB" altLang="tr-TR" sz="1600" dirty="0">
                <a:solidFill>
                  <a:schemeClr val="tx1"/>
                </a:solidFill>
                <a:latin typeface="Arial" panose="020B0604020202020204" pitchFamily="34" charset="0"/>
              </a:rPr>
              <a:t> 2: </a:t>
            </a:r>
            <a:r>
              <a:rPr lang="en-GB" altLang="tr-TR" sz="1600" dirty="0" err="1">
                <a:solidFill>
                  <a:schemeClr val="tx1"/>
                </a:solidFill>
                <a:latin typeface="Arial" panose="020B0604020202020204" pitchFamily="34" charset="0"/>
              </a:rPr>
              <a:t>Analizați</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jocurile</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și</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activitățile</a:t>
            </a:r>
            <a:r>
              <a:rPr lang="en-GB" altLang="tr-TR" sz="1600" dirty="0">
                <a:solidFill>
                  <a:schemeClr val="tx1"/>
                </a:solidFill>
                <a:latin typeface="Arial" panose="020B0604020202020204" pitchFamily="34" charset="0"/>
              </a:rPr>
              <a:t> de </a:t>
            </a:r>
            <a:r>
              <a:rPr lang="en-GB" altLang="tr-TR" sz="1600" dirty="0" err="1">
                <a:solidFill>
                  <a:schemeClr val="tx1"/>
                </a:solidFill>
                <a:latin typeface="Arial" panose="020B0604020202020204" pitchFamily="34" charset="0"/>
              </a:rPr>
              <a:t>mediu</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existente</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pentru</a:t>
            </a:r>
            <a:r>
              <a:rPr lang="en-GB" altLang="tr-TR" sz="1600" dirty="0">
                <a:solidFill>
                  <a:schemeClr val="tx1"/>
                </a:solidFill>
                <a:latin typeface="Arial" panose="020B0604020202020204" pitchFamily="34" charset="0"/>
              </a:rPr>
              <a:t> a </a:t>
            </a:r>
            <a:r>
              <a:rPr lang="en-GB" altLang="tr-TR" sz="1600" dirty="0" err="1">
                <a:solidFill>
                  <a:schemeClr val="tx1"/>
                </a:solidFill>
                <a:latin typeface="Arial" panose="020B0604020202020204" pitchFamily="34" charset="0"/>
              </a:rPr>
              <a:t>identifica</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conceptele</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și</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abilitățile</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cheie</a:t>
            </a:r>
            <a:r>
              <a:rPr lang="en-GB" altLang="tr-TR" sz="1600" dirty="0">
                <a:solidFill>
                  <a:schemeClr val="tx1"/>
                </a:solidFill>
                <a:latin typeface="Arial" panose="020B0604020202020204" pitchFamily="34" charset="0"/>
              </a:rPr>
              <a:t> predate. </a:t>
            </a:r>
            <a:r>
              <a:rPr lang="en-GB" altLang="tr-TR" sz="1600" dirty="0" err="1">
                <a:solidFill>
                  <a:schemeClr val="tx1"/>
                </a:solidFill>
                <a:latin typeface="Arial" panose="020B0604020202020204" pitchFamily="34" charset="0"/>
              </a:rPr>
              <a:t>Ei</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vor</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discuta</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apoi</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despre</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eficiența</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acestor</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jocuri</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în</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creșterea</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gradului</a:t>
            </a:r>
            <a:r>
              <a:rPr lang="en-GB" altLang="tr-TR" sz="1600" dirty="0">
                <a:solidFill>
                  <a:schemeClr val="tx1"/>
                </a:solidFill>
                <a:latin typeface="Arial" panose="020B0604020202020204" pitchFamily="34" charset="0"/>
              </a:rPr>
              <a:t> de </a:t>
            </a:r>
            <a:r>
              <a:rPr lang="en-GB" altLang="tr-TR" sz="1600" dirty="0" err="1">
                <a:solidFill>
                  <a:schemeClr val="tx1"/>
                </a:solidFill>
                <a:latin typeface="Arial" panose="020B0604020202020204" pitchFamily="34" charset="0"/>
              </a:rPr>
              <a:t>conștientizare</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și</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promovarea</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schimbării</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comportamentului</a:t>
            </a:r>
            <a:r>
              <a:rPr lang="en-GB" altLang="tr-TR" sz="1600" dirty="0">
                <a:solidFill>
                  <a:schemeClr val="tx1"/>
                </a:solidFill>
                <a:latin typeface="Arial" panose="020B0604020202020204" pitchFamily="34" charset="0"/>
              </a:rPr>
              <a:t>.</a:t>
            </a:r>
          </a:p>
          <a:p>
            <a:pPr lvl="0" eaLnBrk="0" fontAlgn="base" hangingPunct="0">
              <a:spcBef>
                <a:spcPct val="0"/>
              </a:spcBef>
              <a:spcAft>
                <a:spcPct val="0"/>
              </a:spcAft>
              <a:buClrTx/>
            </a:pPr>
            <a:endParaRPr lang="en-GB" altLang="tr-TR" sz="1600" dirty="0">
              <a:solidFill>
                <a:schemeClr val="tx1"/>
              </a:solidFill>
              <a:latin typeface="Arial" panose="020B0604020202020204" pitchFamily="34" charset="0"/>
            </a:endParaRPr>
          </a:p>
          <a:p>
            <a:pPr lvl="0" eaLnBrk="0" fontAlgn="base" hangingPunct="0">
              <a:spcBef>
                <a:spcPct val="0"/>
              </a:spcBef>
              <a:spcAft>
                <a:spcPct val="0"/>
              </a:spcAft>
              <a:buClrTx/>
            </a:pPr>
            <a:r>
              <a:rPr lang="en-GB" altLang="tr-TR" sz="1600" dirty="0" err="1">
                <a:solidFill>
                  <a:schemeClr val="tx1"/>
                </a:solidFill>
                <a:latin typeface="Arial" panose="020B0604020202020204" pitchFamily="34" charset="0"/>
              </a:rPr>
              <a:t>Sarcina</a:t>
            </a:r>
            <a:r>
              <a:rPr lang="en-GB" altLang="tr-TR" sz="1600" dirty="0">
                <a:solidFill>
                  <a:schemeClr val="tx1"/>
                </a:solidFill>
                <a:latin typeface="Arial" panose="020B0604020202020204" pitchFamily="34" charset="0"/>
              </a:rPr>
              <a:t> 3: </a:t>
            </a:r>
            <a:r>
              <a:rPr lang="en-GB" altLang="tr-TR" sz="1600" dirty="0" err="1">
                <a:solidFill>
                  <a:schemeClr val="tx1"/>
                </a:solidFill>
                <a:latin typeface="Arial" panose="020B0604020202020204" pitchFamily="34" charset="0"/>
              </a:rPr>
              <a:t>Participați</a:t>
            </a:r>
            <a:r>
              <a:rPr lang="en-GB" altLang="tr-TR" sz="1600" dirty="0">
                <a:solidFill>
                  <a:schemeClr val="tx1"/>
                </a:solidFill>
                <a:latin typeface="Arial" panose="020B0604020202020204" pitchFamily="34" charset="0"/>
              </a:rPr>
              <a:t> la </a:t>
            </a:r>
            <a:r>
              <a:rPr lang="en-GB" altLang="tr-TR" sz="1600" dirty="0" err="1">
                <a:solidFill>
                  <a:schemeClr val="tx1"/>
                </a:solidFill>
                <a:latin typeface="Arial" panose="020B0604020202020204" pitchFamily="34" charset="0"/>
              </a:rPr>
              <a:t>jocuri</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educaționale</a:t>
            </a:r>
            <a:r>
              <a:rPr lang="en-GB" altLang="tr-TR" sz="1600" dirty="0">
                <a:solidFill>
                  <a:schemeClr val="tx1"/>
                </a:solidFill>
                <a:latin typeface="Arial" panose="020B0604020202020204" pitchFamily="34" charset="0"/>
              </a:rPr>
              <a:t> care </a:t>
            </a:r>
            <a:r>
              <a:rPr lang="en-GB" altLang="tr-TR" sz="1600" dirty="0" err="1">
                <a:solidFill>
                  <a:schemeClr val="tx1"/>
                </a:solidFill>
                <a:latin typeface="Arial" panose="020B0604020202020204" pitchFamily="34" charset="0"/>
              </a:rPr>
              <a:t>simulează</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diferite</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surse</a:t>
            </a:r>
            <a:r>
              <a:rPr lang="en-GB" altLang="tr-TR" sz="1600" dirty="0">
                <a:solidFill>
                  <a:schemeClr val="tx1"/>
                </a:solidFill>
                <a:latin typeface="Arial" panose="020B0604020202020204" pitchFamily="34" charset="0"/>
              </a:rPr>
              <a:t> de </a:t>
            </a:r>
            <a:r>
              <a:rPr lang="en-GB" altLang="tr-TR" sz="1600" dirty="0" err="1">
                <a:solidFill>
                  <a:schemeClr val="tx1"/>
                </a:solidFill>
                <a:latin typeface="Arial" panose="020B0604020202020204" pitchFamily="34" charset="0"/>
              </a:rPr>
              <a:t>energie</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și</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impactul</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acestora</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asupra</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mediului</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Ei</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vor</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analiza</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apoi</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datele</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și</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vor</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discuta</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avantajele</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și</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dezavantajele</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fiecărei</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surse</a:t>
            </a:r>
            <a:r>
              <a:rPr lang="en-GB" altLang="tr-TR" sz="1600" dirty="0">
                <a:solidFill>
                  <a:schemeClr val="tx1"/>
                </a:solidFill>
                <a:latin typeface="Arial" panose="020B0604020202020204" pitchFamily="34" charset="0"/>
              </a:rPr>
              <a:t> de </a:t>
            </a:r>
            <a:r>
              <a:rPr lang="en-GB" altLang="tr-TR" sz="1600" dirty="0" err="1">
                <a:solidFill>
                  <a:schemeClr val="tx1"/>
                </a:solidFill>
                <a:latin typeface="Arial" panose="020B0604020202020204" pitchFamily="34" charset="0"/>
              </a:rPr>
              <a:t>energie</a:t>
            </a:r>
            <a:r>
              <a:rPr lang="en-GB" altLang="tr-TR" sz="1600" dirty="0">
                <a:solidFill>
                  <a:schemeClr val="tx1"/>
                </a:solidFill>
                <a:latin typeface="Arial" panose="020B0604020202020204" pitchFamily="34" charset="0"/>
              </a:rPr>
              <a:t>.</a:t>
            </a:r>
          </a:p>
          <a:p>
            <a:pPr lvl="0" eaLnBrk="0" fontAlgn="base" hangingPunct="0">
              <a:spcBef>
                <a:spcPct val="0"/>
              </a:spcBef>
              <a:spcAft>
                <a:spcPct val="0"/>
              </a:spcAft>
              <a:buClrTx/>
            </a:pPr>
            <a:endParaRPr lang="en-GB" altLang="tr-TR" sz="1600" dirty="0">
              <a:solidFill>
                <a:schemeClr val="tx1"/>
              </a:solidFill>
              <a:latin typeface="Arial" panose="020B0604020202020204" pitchFamily="34" charset="0"/>
            </a:endParaRPr>
          </a:p>
          <a:p>
            <a:pPr lvl="0" eaLnBrk="0" fontAlgn="base" hangingPunct="0">
              <a:spcBef>
                <a:spcPct val="0"/>
              </a:spcBef>
              <a:spcAft>
                <a:spcPct val="0"/>
              </a:spcAft>
              <a:buClrTx/>
            </a:pPr>
            <a:r>
              <a:rPr lang="en-GB" altLang="tr-TR" sz="1600" dirty="0" err="1">
                <a:solidFill>
                  <a:schemeClr val="tx1"/>
                </a:solidFill>
                <a:latin typeface="Arial" panose="020B0604020202020204" pitchFamily="34" charset="0"/>
              </a:rPr>
              <a:t>Sarcina</a:t>
            </a:r>
            <a:r>
              <a:rPr lang="en-GB" altLang="tr-TR" sz="1600" dirty="0">
                <a:solidFill>
                  <a:schemeClr val="tx1"/>
                </a:solidFill>
                <a:latin typeface="Arial" panose="020B0604020202020204" pitchFamily="34" charset="0"/>
              </a:rPr>
              <a:t> 4: </a:t>
            </a:r>
            <a:r>
              <a:rPr lang="en-GB" altLang="tr-TR" sz="1600" dirty="0" err="1">
                <a:solidFill>
                  <a:schemeClr val="tx1"/>
                </a:solidFill>
                <a:latin typeface="Arial" panose="020B0604020202020204" pitchFamily="34" charset="0"/>
              </a:rPr>
              <a:t>Angajați-vă</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în</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activități</a:t>
            </a:r>
            <a:r>
              <a:rPr lang="en-GB" altLang="tr-TR" sz="1600" dirty="0">
                <a:solidFill>
                  <a:schemeClr val="tx1"/>
                </a:solidFill>
                <a:latin typeface="Arial" panose="020B0604020202020204" pitchFamily="34" charset="0"/>
              </a:rPr>
              <a:t> care </a:t>
            </a:r>
            <a:r>
              <a:rPr lang="en-GB" altLang="tr-TR" sz="1600" dirty="0" err="1">
                <a:solidFill>
                  <a:schemeClr val="tx1"/>
                </a:solidFill>
                <a:latin typeface="Arial" panose="020B0604020202020204" pitchFamily="34" charset="0"/>
              </a:rPr>
              <a:t>promovează</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reducerea</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deșeurilor</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reutilizarea</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și</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reciclarea</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Acest</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lucru</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ar</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putea</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implica</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crearea</a:t>
            </a:r>
            <a:r>
              <a:rPr lang="en-GB" altLang="tr-TR" sz="1600" dirty="0">
                <a:solidFill>
                  <a:schemeClr val="tx1"/>
                </a:solidFill>
                <a:latin typeface="Arial" panose="020B0604020202020204" pitchFamily="34" charset="0"/>
              </a:rPr>
              <a:t> de </a:t>
            </a:r>
            <a:r>
              <a:rPr lang="en-GB" altLang="tr-TR" sz="1600" dirty="0" err="1">
                <a:solidFill>
                  <a:schemeClr val="tx1"/>
                </a:solidFill>
                <a:latin typeface="Arial" panose="020B0604020202020204" pitchFamily="34" charset="0"/>
              </a:rPr>
              <a:t>meșteșuguri</a:t>
            </a:r>
            <a:r>
              <a:rPr lang="en-GB" altLang="tr-TR" sz="1600" dirty="0">
                <a:solidFill>
                  <a:schemeClr val="tx1"/>
                </a:solidFill>
                <a:latin typeface="Arial" panose="020B0604020202020204" pitchFamily="34" charset="0"/>
              </a:rPr>
              <a:t> din </a:t>
            </a:r>
            <a:r>
              <a:rPr lang="en-GB" altLang="tr-TR" sz="1600" dirty="0" err="1">
                <a:solidFill>
                  <a:schemeClr val="tx1"/>
                </a:solidFill>
                <a:latin typeface="Arial" panose="020B0604020202020204" pitchFamily="34" charset="0"/>
              </a:rPr>
              <a:t>materiale</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reciclate</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sau</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găsirea</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unor</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modalități</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inovatoare</a:t>
            </a:r>
            <a:r>
              <a:rPr lang="en-GB" altLang="tr-TR" sz="1600" dirty="0">
                <a:solidFill>
                  <a:schemeClr val="tx1"/>
                </a:solidFill>
                <a:latin typeface="Arial" panose="020B0604020202020204" pitchFamily="34" charset="0"/>
              </a:rPr>
              <a:t> de </a:t>
            </a:r>
            <a:r>
              <a:rPr lang="en-GB" altLang="tr-TR" sz="1600" dirty="0" err="1">
                <a:solidFill>
                  <a:schemeClr val="tx1"/>
                </a:solidFill>
                <a:latin typeface="Arial" panose="020B0604020202020204" pitchFamily="34" charset="0"/>
              </a:rPr>
              <a:t>reutilizare</a:t>
            </a:r>
            <a:r>
              <a:rPr lang="en-GB" altLang="tr-TR" sz="1600" dirty="0">
                <a:solidFill>
                  <a:schemeClr val="tx1"/>
                </a:solidFill>
                <a:latin typeface="Arial" panose="020B0604020202020204" pitchFamily="34" charset="0"/>
              </a:rPr>
              <a:t> a </a:t>
            </a:r>
            <a:r>
              <a:rPr lang="en-GB" altLang="tr-TR" sz="1600" dirty="0" err="1">
                <a:solidFill>
                  <a:schemeClr val="tx1"/>
                </a:solidFill>
                <a:latin typeface="Arial" panose="020B0604020202020204" pitchFamily="34" charset="0"/>
              </a:rPr>
              <a:t>obiectelor</a:t>
            </a:r>
            <a:r>
              <a:rPr lang="en-GB" altLang="tr-TR" sz="1600" dirty="0">
                <a:solidFill>
                  <a:schemeClr val="tx1"/>
                </a:solidFill>
                <a:latin typeface="Arial" panose="020B0604020202020204" pitchFamily="34" charset="0"/>
              </a:rPr>
              <a:t> de </a:t>
            </a:r>
            <a:r>
              <a:rPr lang="en-GB" altLang="tr-TR" sz="1600" dirty="0" err="1">
                <a:solidFill>
                  <a:schemeClr val="tx1"/>
                </a:solidFill>
                <a:latin typeface="Arial" panose="020B0604020202020204" pitchFamily="34" charset="0"/>
              </a:rPr>
              <a:t>zi</a:t>
            </a:r>
            <a:r>
              <a:rPr lang="en-GB" altLang="tr-TR" sz="1600" dirty="0">
                <a:solidFill>
                  <a:schemeClr val="tx1"/>
                </a:solidFill>
                <a:latin typeface="Arial" panose="020B0604020202020204" pitchFamily="34" charset="0"/>
              </a:rPr>
              <a:t> cu </a:t>
            </a:r>
            <a:r>
              <a:rPr lang="en-GB" altLang="tr-TR" sz="1600" dirty="0" err="1">
                <a:solidFill>
                  <a:schemeClr val="tx1"/>
                </a:solidFill>
                <a:latin typeface="Arial" panose="020B0604020202020204" pitchFamily="34" charset="0"/>
              </a:rPr>
              <a:t>zi</a:t>
            </a:r>
            <a:r>
              <a:rPr lang="en-GB" altLang="tr-TR" sz="1600" dirty="0">
                <a:solidFill>
                  <a:schemeClr val="tx1"/>
                </a:solidFill>
                <a:latin typeface="Arial" panose="020B0604020202020204" pitchFamily="34" charset="0"/>
              </a:rPr>
              <a:t>.</a:t>
            </a:r>
          </a:p>
          <a:p>
            <a:pPr lvl="0" eaLnBrk="0" fontAlgn="base" hangingPunct="0">
              <a:spcBef>
                <a:spcPct val="0"/>
              </a:spcBef>
              <a:spcAft>
                <a:spcPct val="0"/>
              </a:spcAft>
              <a:buClrTx/>
            </a:pPr>
            <a:endParaRPr lang="en-GB" altLang="tr-TR" sz="1600" dirty="0">
              <a:solidFill>
                <a:schemeClr val="tx1"/>
              </a:solidFill>
              <a:latin typeface="Arial" panose="020B0604020202020204" pitchFamily="34" charset="0"/>
            </a:endParaRPr>
          </a:p>
          <a:p>
            <a:pPr lvl="0" eaLnBrk="0" fontAlgn="base" hangingPunct="0">
              <a:spcBef>
                <a:spcPct val="0"/>
              </a:spcBef>
              <a:spcAft>
                <a:spcPct val="0"/>
              </a:spcAft>
              <a:buClrTx/>
            </a:pP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Sarcina</a:t>
            </a:r>
            <a:r>
              <a:rPr lang="en-GB" altLang="tr-TR" sz="1600" dirty="0">
                <a:solidFill>
                  <a:schemeClr val="tx1"/>
                </a:solidFill>
                <a:latin typeface="Arial" panose="020B0604020202020204" pitchFamily="34" charset="0"/>
              </a:rPr>
              <a:t> 5: </a:t>
            </a:r>
            <a:r>
              <a:rPr lang="en-GB" altLang="tr-TR" sz="1600" dirty="0" err="1">
                <a:solidFill>
                  <a:schemeClr val="tx1"/>
                </a:solidFill>
                <a:latin typeface="Arial" panose="020B0604020202020204" pitchFamily="34" charset="0"/>
              </a:rPr>
              <a:t>Discutați</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despre</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importanța</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alfabetizării</a:t>
            </a:r>
            <a:r>
              <a:rPr lang="en-GB" altLang="tr-TR" sz="1600" dirty="0">
                <a:solidFill>
                  <a:schemeClr val="tx1"/>
                </a:solidFill>
                <a:latin typeface="Arial" panose="020B0604020202020204" pitchFamily="34" charset="0"/>
              </a:rPr>
              <a:t> de </a:t>
            </a:r>
            <a:r>
              <a:rPr lang="en-GB" altLang="tr-TR" sz="1600" dirty="0" err="1">
                <a:solidFill>
                  <a:schemeClr val="tx1"/>
                </a:solidFill>
                <a:latin typeface="Arial" panose="020B0604020202020204" pitchFamily="34" charset="0"/>
              </a:rPr>
              <a:t>mediu</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pentru</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tineri</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și</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strategii</a:t>
            </a:r>
            <a:r>
              <a:rPr lang="en-GB" altLang="tr-TR" sz="1600" dirty="0">
                <a:solidFill>
                  <a:schemeClr val="tx1"/>
                </a:solidFill>
                <a:latin typeface="Arial" panose="020B0604020202020204" pitchFamily="34" charset="0"/>
              </a:rPr>
              <a:t> de brainstorming </a:t>
            </a:r>
            <a:r>
              <a:rPr lang="en-GB" altLang="tr-TR" sz="1600" dirty="0" err="1">
                <a:solidFill>
                  <a:schemeClr val="tx1"/>
                </a:solidFill>
                <a:latin typeface="Arial" panose="020B0604020202020204" pitchFamily="34" charset="0"/>
              </a:rPr>
              <a:t>pentru</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promovarea</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educației</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ecologice</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în</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școli</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și</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comunități</a:t>
            </a:r>
            <a:r>
              <a:rPr lang="en-GB" altLang="tr-TR" sz="1600" dirty="0">
                <a:solidFill>
                  <a:schemeClr val="tx1"/>
                </a:solidFill>
                <a:latin typeface="Arial" panose="020B0604020202020204" pitchFamily="34" charset="0"/>
              </a:rPr>
              <a:t>.</a:t>
            </a:r>
          </a:p>
          <a:p>
            <a:pPr lvl="0" eaLnBrk="0" fontAlgn="base" hangingPunct="0">
              <a:spcBef>
                <a:spcPct val="0"/>
              </a:spcBef>
              <a:spcAft>
                <a:spcPct val="0"/>
              </a:spcAft>
              <a:buClrTx/>
            </a:pPr>
            <a:endParaRPr lang="en-GB" altLang="tr-TR" sz="1600" dirty="0">
              <a:solidFill>
                <a:schemeClr val="tx1"/>
              </a:solidFill>
              <a:latin typeface="Arial" panose="020B0604020202020204" pitchFamily="34" charset="0"/>
            </a:endParaRPr>
          </a:p>
          <a:p>
            <a:pPr lvl="0" eaLnBrk="0" fontAlgn="base" hangingPunct="0">
              <a:spcBef>
                <a:spcPct val="0"/>
              </a:spcBef>
              <a:spcAft>
                <a:spcPct val="0"/>
              </a:spcAft>
              <a:buClrTx/>
            </a:pPr>
            <a:r>
              <a:rPr lang="en-GB" altLang="tr-TR" sz="1600" dirty="0" err="1">
                <a:solidFill>
                  <a:schemeClr val="tx1"/>
                </a:solidFill>
                <a:latin typeface="Arial" panose="020B0604020202020204" pitchFamily="34" charset="0"/>
              </a:rPr>
              <a:t>Sarcina</a:t>
            </a:r>
            <a:r>
              <a:rPr lang="en-GB" altLang="tr-TR" sz="1600" dirty="0">
                <a:solidFill>
                  <a:schemeClr val="tx1"/>
                </a:solidFill>
                <a:latin typeface="Arial" panose="020B0604020202020204" pitchFamily="34" charset="0"/>
              </a:rPr>
              <a:t> 6: </a:t>
            </a:r>
            <a:r>
              <a:rPr lang="en-GB" altLang="tr-TR" sz="1600" dirty="0" err="1">
                <a:solidFill>
                  <a:schemeClr val="tx1"/>
                </a:solidFill>
                <a:latin typeface="Arial" panose="020B0604020202020204" pitchFamily="34" charset="0"/>
              </a:rPr>
              <a:t>Cercetați</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și</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discutați</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potențiale</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soluții</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și</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strategii</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pentru</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conservarea</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și</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restaurarea</a:t>
            </a:r>
            <a:r>
              <a:rPr lang="en-GB" altLang="tr-TR" sz="1600" dirty="0">
                <a:solidFill>
                  <a:schemeClr val="tx1"/>
                </a:solidFill>
                <a:latin typeface="Arial" panose="020B0604020202020204" pitchFamily="34" charset="0"/>
              </a:rPr>
              <a:t> </a:t>
            </a:r>
            <a:r>
              <a:rPr lang="en-GB" altLang="tr-TR" sz="1600" dirty="0" err="1">
                <a:solidFill>
                  <a:schemeClr val="tx1"/>
                </a:solidFill>
                <a:latin typeface="Arial" panose="020B0604020202020204" pitchFamily="34" charset="0"/>
              </a:rPr>
              <a:t>mediului</a:t>
            </a:r>
            <a:r>
              <a:rPr lang="en-GB" altLang="tr-TR" sz="1600" dirty="0">
                <a:solidFill>
                  <a:schemeClr val="tx1"/>
                </a:solidFill>
                <a:latin typeface="Arial" panose="020B0604020202020204" pitchFamily="34" charset="0"/>
              </a:rPr>
              <a:t>.</a:t>
            </a:r>
            <a:endParaRPr kumimoji="0" lang="en-GB" altLang="tr-TR" sz="160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68822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4"/>
          <p:cNvSpPr txBox="1">
            <a:spLocks noGrp="1"/>
          </p:cNvSpPr>
          <p:nvPr>
            <p:ph type="ctrTitle"/>
          </p:nvPr>
        </p:nvSpPr>
        <p:spPr>
          <a:xfrm>
            <a:off x="1097280" y="3020290"/>
            <a:ext cx="10058400" cy="1304821"/>
          </a:xfrm>
          <a:prstGeom prst="rect">
            <a:avLst/>
          </a:prstGeom>
          <a:noFill/>
          <a:ln>
            <a:noFill/>
          </a:ln>
        </p:spPr>
        <p:txBody>
          <a:bodyPr spcFirstLastPara="1" wrap="square" lIns="121900" tIns="121900" rIns="121900" bIns="121900" anchor="b" anchorCtr="0">
            <a:noAutofit/>
          </a:bodyPr>
          <a:lstStyle/>
          <a:p>
            <a:pPr lvl="0">
              <a:buClr>
                <a:srgbClr val="3F762A"/>
              </a:buClr>
              <a:buSzPts val="4800"/>
            </a:pPr>
            <a:r>
              <a:rPr lang="en-US" dirty="0">
                <a:solidFill>
                  <a:srgbClr val="FFFF00"/>
                </a:solidFill>
              </a:rPr>
              <a:t/>
            </a:r>
            <a:br>
              <a:rPr lang="en-US" dirty="0">
                <a:solidFill>
                  <a:srgbClr val="FFFF00"/>
                </a:solidFill>
              </a:rPr>
            </a:br>
            <a:r>
              <a:rPr lang="en-US" sz="6600" dirty="0" err="1">
                <a:solidFill>
                  <a:srgbClr val="3F762A"/>
                </a:solidFill>
              </a:rPr>
              <a:t>Titlul</a:t>
            </a:r>
            <a:r>
              <a:rPr lang="en-US" sz="6600" dirty="0">
                <a:solidFill>
                  <a:srgbClr val="3F762A"/>
                </a:solidFill>
              </a:rPr>
              <a:t> </a:t>
            </a:r>
            <a:r>
              <a:rPr lang="en-US" sz="6600" dirty="0" err="1">
                <a:solidFill>
                  <a:srgbClr val="3F762A"/>
                </a:solidFill>
              </a:rPr>
              <a:t>pentru</a:t>
            </a:r>
            <a:r>
              <a:rPr lang="en-US" sz="6600" dirty="0">
                <a:solidFill>
                  <a:srgbClr val="3F762A"/>
                </a:solidFill>
              </a:rPr>
              <a:t> </a:t>
            </a:r>
            <a:r>
              <a:rPr lang="en-US" sz="6600" dirty="0" err="1">
                <a:solidFill>
                  <a:srgbClr val="3F762A"/>
                </a:solidFill>
              </a:rPr>
              <a:t>partea</a:t>
            </a:r>
            <a:r>
              <a:rPr lang="en-US" sz="6600" dirty="0">
                <a:solidFill>
                  <a:srgbClr val="3F762A"/>
                </a:solidFill>
              </a:rPr>
              <a:t> 2</a:t>
            </a:r>
            <a:endParaRPr b="1" dirty="0">
              <a:solidFill>
                <a:srgbClr val="3F762A"/>
              </a:solidFill>
            </a:endParaRPr>
          </a:p>
        </p:txBody>
      </p:sp>
      <p:cxnSp>
        <p:nvCxnSpPr>
          <p:cNvPr id="268" name="Google Shape;268;p44"/>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269" name="Google Shape;269;p44"/>
          <p:cNvPicPr preferRelativeResize="0"/>
          <p:nvPr/>
        </p:nvPicPr>
        <p:blipFill rotWithShape="1">
          <a:blip r:embed="rId3">
            <a:alphaModFix/>
          </a:blip>
          <a:srcRect/>
          <a:stretch/>
        </p:blipFill>
        <p:spPr>
          <a:xfrm>
            <a:off x="10963124" y="176911"/>
            <a:ext cx="1064381" cy="163551"/>
          </a:xfrm>
          <a:prstGeom prst="rect">
            <a:avLst/>
          </a:prstGeom>
          <a:noFill/>
          <a:ln>
            <a:noFill/>
          </a:ln>
        </p:spPr>
      </p:pic>
      <p:sp>
        <p:nvSpPr>
          <p:cNvPr id="270" name="Google Shape;270;p44"/>
          <p:cNvSpPr txBox="1"/>
          <p:nvPr/>
        </p:nvSpPr>
        <p:spPr>
          <a:xfrm>
            <a:off x="1097280" y="585533"/>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02</a:t>
            </a:r>
            <a:endParaRPr sz="1400" b="0" i="0" u="none" strike="noStrike" cap="none">
              <a:solidFill>
                <a:srgbClr val="000000"/>
              </a:solidFill>
              <a:latin typeface="Arial"/>
              <a:ea typeface="Arial"/>
              <a:cs typeface="Arial"/>
              <a:sym typeface="Arial"/>
            </a:endParaRPr>
          </a:p>
        </p:txBody>
      </p:sp>
      <p:sp>
        <p:nvSpPr>
          <p:cNvPr id="271" name="Google Shape;271;p44"/>
          <p:cNvSpPr txBox="1"/>
          <p:nvPr/>
        </p:nvSpPr>
        <p:spPr>
          <a:xfrm>
            <a:off x="1068705" y="4592922"/>
            <a:ext cx="7360920" cy="495753"/>
          </a:xfrm>
          <a:prstGeom prst="rect">
            <a:avLst/>
          </a:prstGeom>
          <a:noFill/>
          <a:ln>
            <a:noFill/>
          </a:ln>
        </p:spPr>
        <p:txBody>
          <a:bodyPr spcFirstLastPara="1" wrap="square" lIns="91425" tIns="45700" rIns="91425" bIns="45700" anchor="b" anchorCtr="0">
            <a:normAutofit/>
          </a:bodyPr>
          <a:lstStyle/>
          <a:p>
            <a:pPr lvl="0">
              <a:lnSpc>
                <a:spcPct val="85000"/>
              </a:lnSpc>
              <a:buClr>
                <a:srgbClr val="004B3A"/>
              </a:buClr>
              <a:buSzPts val="3200"/>
            </a:pPr>
            <a:r>
              <a:rPr lang="tr-TR" sz="2400" b="1" dirty="0" err="1">
                <a:solidFill>
                  <a:srgbClr val="004B3A"/>
                </a:solidFill>
              </a:rPr>
              <a:t>Cele</a:t>
            </a:r>
            <a:r>
              <a:rPr lang="tr-TR" sz="2400" b="1" dirty="0">
                <a:solidFill>
                  <a:srgbClr val="004B3A"/>
                </a:solidFill>
              </a:rPr>
              <a:t> mai </a:t>
            </a:r>
            <a:r>
              <a:rPr lang="tr-TR" sz="2400" b="1" dirty="0" err="1">
                <a:solidFill>
                  <a:srgbClr val="004B3A"/>
                </a:solidFill>
              </a:rPr>
              <a:t>bune</a:t>
            </a:r>
            <a:r>
              <a:rPr lang="tr-TR" sz="2400" b="1" dirty="0">
                <a:solidFill>
                  <a:srgbClr val="004B3A"/>
                </a:solidFill>
              </a:rPr>
              <a:t> </a:t>
            </a:r>
            <a:r>
              <a:rPr lang="tr-TR" sz="2400" b="1" dirty="0" err="1">
                <a:solidFill>
                  <a:srgbClr val="004B3A"/>
                </a:solidFill>
              </a:rPr>
              <a:t>practici</a:t>
            </a:r>
            <a:r>
              <a:rPr lang="tr-TR" sz="2400" b="1" dirty="0">
                <a:solidFill>
                  <a:srgbClr val="004B3A"/>
                </a:solidFill>
              </a:rPr>
              <a:t> </a:t>
            </a:r>
            <a:r>
              <a:rPr lang="tr-TR" sz="2400" b="1" dirty="0" err="1">
                <a:solidFill>
                  <a:srgbClr val="004B3A"/>
                </a:solidFill>
              </a:rPr>
              <a:t>și</a:t>
            </a:r>
            <a:r>
              <a:rPr lang="tr-TR" sz="2400" b="1" dirty="0">
                <a:solidFill>
                  <a:srgbClr val="004B3A"/>
                </a:solidFill>
              </a:rPr>
              <a:t> </a:t>
            </a:r>
            <a:r>
              <a:rPr lang="tr-TR" sz="2400" b="1" dirty="0" err="1">
                <a:solidFill>
                  <a:srgbClr val="004B3A"/>
                </a:solidFill>
              </a:rPr>
              <a:t>activități</a:t>
            </a:r>
            <a:endParaRPr sz="2400" b="1" i="0" u="none" strike="noStrike" cap="none" dirty="0">
              <a:solidFill>
                <a:srgbClr val="262626"/>
              </a:solidFill>
              <a:latin typeface="Calibri"/>
              <a:ea typeface="Calibri"/>
              <a:cs typeface="Calibri"/>
              <a:sym typeface="Calibri"/>
            </a:endParaRPr>
          </a:p>
        </p:txBody>
      </p:sp>
    </p:spTree>
    <p:extLst>
      <p:ext uri="{BB962C8B-B14F-4D97-AF65-F5344CB8AC3E}">
        <p14:creationId xmlns:p14="http://schemas.microsoft.com/office/powerpoint/2010/main" val="130205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432262" y="1264161"/>
            <a:ext cx="4937760" cy="736282"/>
          </a:xfrm>
        </p:spPr>
        <p:txBody>
          <a:bodyPr>
            <a:normAutofit fontScale="92500" lnSpcReduction="10000"/>
          </a:bodyPr>
          <a:lstStyle/>
          <a:p>
            <a:pPr algn="ctr"/>
            <a:r>
              <a:rPr lang="tr-TR" b="1" dirty="0"/>
              <a:t>PARCUL NATURAL LUNCA MUREȘULUI - UN MODEL DE EDUCAȚIE DE MEDIU</a:t>
            </a:r>
            <a:endParaRPr lang="tr-TR" b="1" dirty="0"/>
          </a:p>
        </p:txBody>
      </p:sp>
      <p:sp>
        <p:nvSpPr>
          <p:cNvPr id="4" name="Metin Yer Tutucusu 3"/>
          <p:cNvSpPr>
            <a:spLocks noGrp="1"/>
          </p:cNvSpPr>
          <p:nvPr>
            <p:ph type="body" idx="2"/>
          </p:nvPr>
        </p:nvSpPr>
        <p:spPr>
          <a:xfrm>
            <a:off x="653934" y="2111279"/>
            <a:ext cx="4937760" cy="3378200"/>
          </a:xfrm>
        </p:spPr>
        <p:txBody>
          <a:bodyPr>
            <a:normAutofit/>
          </a:bodyPr>
          <a:lstStyle/>
          <a:p>
            <a:pPr>
              <a:buFont typeface="Wingdings" pitchFamily="2" charset="2"/>
              <a:buChar char="Ø"/>
            </a:pPr>
            <a:r>
              <a:rPr lang="en-US" dirty="0" err="1"/>
              <a:t>Centrul</a:t>
            </a:r>
            <a:r>
              <a:rPr lang="en-US" dirty="0"/>
              <a:t> de </a:t>
            </a:r>
            <a:r>
              <a:rPr lang="en-US" dirty="0" err="1"/>
              <a:t>vizitatori</a:t>
            </a:r>
            <a:r>
              <a:rPr lang="en-US" dirty="0"/>
              <a:t> </a:t>
            </a:r>
            <a:r>
              <a:rPr lang="en-US" dirty="0" err="1"/>
              <a:t>Ceala</a:t>
            </a:r>
            <a:r>
              <a:rPr lang="en-US" dirty="0"/>
              <a:t> </a:t>
            </a:r>
            <a:r>
              <a:rPr lang="en-US" dirty="0" err="1"/>
              <a:t>este</a:t>
            </a:r>
            <a:r>
              <a:rPr lang="en-US" dirty="0"/>
              <a:t> un hub </a:t>
            </a:r>
            <a:r>
              <a:rPr lang="en-US" dirty="0" err="1"/>
              <a:t>pentru</a:t>
            </a:r>
            <a:r>
              <a:rPr lang="en-US" dirty="0"/>
              <a:t> a </a:t>
            </a:r>
            <a:r>
              <a:rPr lang="en-US" dirty="0" err="1"/>
              <a:t>afla</a:t>
            </a:r>
            <a:r>
              <a:rPr lang="en-US" dirty="0"/>
              <a:t> </a:t>
            </a:r>
            <a:r>
              <a:rPr lang="en-US" dirty="0" err="1"/>
              <a:t>despre</a:t>
            </a:r>
            <a:r>
              <a:rPr lang="en-US" dirty="0"/>
              <a:t> </a:t>
            </a:r>
            <a:r>
              <a:rPr lang="en-US" dirty="0" err="1"/>
              <a:t>Parcul</a:t>
            </a:r>
            <a:r>
              <a:rPr lang="en-US" dirty="0"/>
              <a:t> Natural </a:t>
            </a:r>
            <a:r>
              <a:rPr lang="en-US" dirty="0" err="1"/>
              <a:t>Lunca</a:t>
            </a:r>
            <a:r>
              <a:rPr lang="en-US" dirty="0"/>
              <a:t> </a:t>
            </a:r>
            <a:r>
              <a:rPr lang="en-US" dirty="0" err="1"/>
              <a:t>Mureșului</a:t>
            </a:r>
            <a:r>
              <a:rPr lang="en-US" dirty="0"/>
              <a:t>.</a:t>
            </a:r>
          </a:p>
          <a:p>
            <a:pPr>
              <a:buFont typeface="Wingdings" pitchFamily="2" charset="2"/>
              <a:buChar char="Ø"/>
            </a:pPr>
            <a:r>
              <a:rPr lang="en-US" dirty="0" err="1"/>
              <a:t>Expozițiile</a:t>
            </a:r>
            <a:r>
              <a:rPr lang="en-US" dirty="0"/>
              <a:t> interactive, </a:t>
            </a:r>
            <a:r>
              <a:rPr lang="en-US" dirty="0" err="1"/>
              <a:t>programele</a:t>
            </a:r>
            <a:r>
              <a:rPr lang="en-US" dirty="0"/>
              <a:t> </a:t>
            </a:r>
            <a:r>
              <a:rPr lang="en-US" dirty="0" err="1"/>
              <a:t>educaționale</a:t>
            </a:r>
            <a:r>
              <a:rPr lang="en-US" dirty="0"/>
              <a:t> </a:t>
            </a:r>
            <a:r>
              <a:rPr lang="en-US" dirty="0" err="1"/>
              <a:t>și</a:t>
            </a:r>
            <a:r>
              <a:rPr lang="en-US" dirty="0"/>
              <a:t> </a:t>
            </a:r>
            <a:r>
              <a:rPr lang="en-US" dirty="0" err="1"/>
              <a:t>tururile</a:t>
            </a:r>
            <a:r>
              <a:rPr lang="en-US" dirty="0"/>
              <a:t> </a:t>
            </a:r>
            <a:r>
              <a:rPr lang="en-US" dirty="0" err="1"/>
              <a:t>ghidate</a:t>
            </a:r>
            <a:r>
              <a:rPr lang="en-US" dirty="0"/>
              <a:t> </a:t>
            </a:r>
            <a:r>
              <a:rPr lang="en-US" dirty="0" err="1"/>
              <a:t>promovează</a:t>
            </a:r>
            <a:r>
              <a:rPr lang="en-US" dirty="0"/>
              <a:t> </a:t>
            </a:r>
            <a:r>
              <a:rPr lang="en-US" dirty="0" err="1"/>
              <a:t>conștientizarea</a:t>
            </a:r>
            <a:r>
              <a:rPr lang="en-US" dirty="0"/>
              <a:t> </a:t>
            </a:r>
            <a:r>
              <a:rPr lang="en-US" dirty="0" err="1"/>
              <a:t>mediului</a:t>
            </a:r>
            <a:r>
              <a:rPr lang="en-US" dirty="0"/>
              <a:t>.</a:t>
            </a:r>
            <a:endParaRPr lang="en-US" dirty="0"/>
          </a:p>
        </p:txBody>
      </p:sp>
      <p:sp>
        <p:nvSpPr>
          <p:cNvPr id="5" name="Metin Yer Tutucusu 4"/>
          <p:cNvSpPr>
            <a:spLocks noGrp="1"/>
          </p:cNvSpPr>
          <p:nvPr>
            <p:ph type="body" idx="3"/>
          </p:nvPr>
        </p:nvSpPr>
        <p:spPr>
          <a:xfrm>
            <a:off x="6120939" y="1264161"/>
            <a:ext cx="4937760" cy="736282"/>
          </a:xfrm>
        </p:spPr>
        <p:txBody>
          <a:bodyPr>
            <a:normAutofit lnSpcReduction="10000"/>
          </a:bodyPr>
          <a:lstStyle/>
          <a:p>
            <a:pPr algn="ctr"/>
            <a:r>
              <a:rPr lang="it-IT" b="1" dirty="0"/>
              <a:t>PROTECTIA SI PROMOVAREA PROIECTULUI VALEA MURESULUI</a:t>
            </a:r>
            <a:endParaRPr lang="tr-TR" b="1" dirty="0"/>
          </a:p>
        </p:txBody>
      </p:sp>
      <p:sp>
        <p:nvSpPr>
          <p:cNvPr id="6" name="Metin Yer Tutucusu 5"/>
          <p:cNvSpPr>
            <a:spLocks noGrp="1"/>
          </p:cNvSpPr>
          <p:nvPr>
            <p:ph type="body" idx="4"/>
          </p:nvPr>
        </p:nvSpPr>
        <p:spPr>
          <a:xfrm>
            <a:off x="6287193" y="2097425"/>
            <a:ext cx="4937760" cy="3378200"/>
          </a:xfrm>
        </p:spPr>
        <p:txBody>
          <a:bodyPr>
            <a:normAutofit/>
          </a:bodyPr>
          <a:lstStyle/>
          <a:p>
            <a:pPr>
              <a:buFont typeface="Wingdings" pitchFamily="2" charset="2"/>
              <a:buChar char="Ø"/>
            </a:pPr>
            <a:r>
              <a:rPr lang="en-US" dirty="0" err="1"/>
              <a:t>Scopul</a:t>
            </a:r>
            <a:r>
              <a:rPr lang="en-US" dirty="0"/>
              <a:t> </a:t>
            </a:r>
            <a:r>
              <a:rPr lang="en-US" dirty="0" err="1"/>
              <a:t>este</a:t>
            </a:r>
            <a:r>
              <a:rPr lang="en-US" dirty="0"/>
              <a:t> </a:t>
            </a:r>
            <a:r>
              <a:rPr lang="en-US" dirty="0" err="1"/>
              <a:t>conservarea</a:t>
            </a:r>
            <a:r>
              <a:rPr lang="en-US" dirty="0"/>
              <a:t> </a:t>
            </a:r>
            <a:r>
              <a:rPr lang="en-US" dirty="0" err="1"/>
              <a:t>biodiversității</a:t>
            </a:r>
            <a:r>
              <a:rPr lang="en-US" dirty="0"/>
              <a:t> </a:t>
            </a:r>
            <a:r>
              <a:rPr lang="en-US" dirty="0" err="1"/>
              <a:t>și</a:t>
            </a:r>
            <a:r>
              <a:rPr lang="en-US" dirty="0"/>
              <a:t> </a:t>
            </a:r>
            <a:r>
              <a:rPr lang="en-US" dirty="0" err="1"/>
              <a:t>educarea</a:t>
            </a:r>
            <a:r>
              <a:rPr lang="en-US" dirty="0"/>
              <a:t> </a:t>
            </a:r>
            <a:r>
              <a:rPr lang="en-US" dirty="0" err="1"/>
              <a:t>comunităților</a:t>
            </a:r>
            <a:r>
              <a:rPr lang="en-US" dirty="0"/>
              <a:t> locale </a:t>
            </a:r>
            <a:r>
              <a:rPr lang="en-US" dirty="0" err="1"/>
              <a:t>despre</a:t>
            </a:r>
            <a:r>
              <a:rPr lang="en-US" dirty="0"/>
              <a:t> </a:t>
            </a:r>
            <a:r>
              <a:rPr lang="en-US" dirty="0" err="1"/>
              <a:t>dezvoltarea</a:t>
            </a:r>
            <a:r>
              <a:rPr lang="en-US" dirty="0"/>
              <a:t> </a:t>
            </a:r>
            <a:r>
              <a:rPr lang="en-US" dirty="0" err="1"/>
              <a:t>durabilă</a:t>
            </a:r>
            <a:r>
              <a:rPr lang="en-US" dirty="0"/>
              <a:t>.</a:t>
            </a:r>
          </a:p>
          <a:p>
            <a:pPr>
              <a:buFont typeface="Wingdings" pitchFamily="2" charset="2"/>
              <a:buChar char="Ø"/>
            </a:pPr>
            <a:r>
              <a:rPr lang="en-US" dirty="0" err="1"/>
              <a:t>Monitorizează</a:t>
            </a:r>
            <a:r>
              <a:rPr lang="en-US" dirty="0"/>
              <a:t> </a:t>
            </a:r>
            <a:r>
              <a:rPr lang="en-US" dirty="0" err="1"/>
              <a:t>calitatea</a:t>
            </a:r>
            <a:r>
              <a:rPr lang="en-US" dirty="0"/>
              <a:t> </a:t>
            </a:r>
            <a:r>
              <a:rPr lang="en-US" dirty="0" err="1"/>
              <a:t>apei</a:t>
            </a:r>
            <a:r>
              <a:rPr lang="en-US" dirty="0"/>
              <a:t>, </a:t>
            </a:r>
            <a:r>
              <a:rPr lang="en-US" dirty="0" err="1"/>
              <a:t>protejează</a:t>
            </a:r>
            <a:r>
              <a:rPr lang="en-US" dirty="0"/>
              <a:t> </a:t>
            </a:r>
            <a:r>
              <a:rPr lang="en-US" dirty="0" err="1"/>
              <a:t>ecosistemele</a:t>
            </a:r>
            <a:r>
              <a:rPr lang="en-US" dirty="0"/>
              <a:t> </a:t>
            </a:r>
            <a:r>
              <a:rPr lang="en-US" dirty="0" err="1"/>
              <a:t>și</a:t>
            </a:r>
            <a:r>
              <a:rPr lang="en-US" dirty="0"/>
              <a:t> </a:t>
            </a:r>
            <a:r>
              <a:rPr lang="en-US" dirty="0" err="1"/>
              <a:t>promovează</a:t>
            </a:r>
            <a:r>
              <a:rPr lang="en-US" dirty="0"/>
              <a:t> </a:t>
            </a:r>
            <a:r>
              <a:rPr lang="en-US" dirty="0" err="1"/>
              <a:t>ecoturismul</a:t>
            </a:r>
            <a:r>
              <a:rPr lang="en-US" dirty="0"/>
              <a:t>.</a:t>
            </a:r>
          </a:p>
          <a:p>
            <a:pPr>
              <a:buFont typeface="Wingdings" pitchFamily="2" charset="2"/>
              <a:buChar char="Ø"/>
            </a:pPr>
            <a:r>
              <a:rPr lang="en-US" dirty="0"/>
              <a:t>Se </a:t>
            </a:r>
            <a:r>
              <a:rPr lang="en-US" dirty="0" err="1"/>
              <a:t>aliniază</a:t>
            </a:r>
            <a:r>
              <a:rPr lang="en-US" dirty="0"/>
              <a:t> cu </a:t>
            </a:r>
            <a:r>
              <a:rPr lang="en-US" dirty="0" err="1"/>
              <a:t>strategiile</a:t>
            </a:r>
            <a:r>
              <a:rPr lang="en-US" dirty="0"/>
              <a:t> de </a:t>
            </a:r>
            <a:r>
              <a:rPr lang="en-US" dirty="0" err="1"/>
              <a:t>dezvoltare</a:t>
            </a:r>
            <a:r>
              <a:rPr lang="en-US" dirty="0"/>
              <a:t> </a:t>
            </a:r>
            <a:r>
              <a:rPr lang="en-US" dirty="0" err="1"/>
              <a:t>regională</a:t>
            </a:r>
            <a:r>
              <a:rPr lang="en-US" dirty="0"/>
              <a:t> </a:t>
            </a:r>
            <a:r>
              <a:rPr lang="en-US" dirty="0" err="1"/>
              <a:t>pentru</a:t>
            </a:r>
            <a:r>
              <a:rPr lang="en-US" dirty="0"/>
              <a:t> </a:t>
            </a:r>
            <a:r>
              <a:rPr lang="en-US" dirty="0" err="1"/>
              <a:t>protecția</a:t>
            </a:r>
            <a:r>
              <a:rPr lang="en-US" dirty="0"/>
              <a:t> </a:t>
            </a:r>
            <a:r>
              <a:rPr lang="en-US" dirty="0" err="1"/>
              <a:t>mediului</a:t>
            </a:r>
            <a:r>
              <a:rPr lang="en-US" dirty="0"/>
              <a:t>.</a:t>
            </a:r>
            <a:endParaRPr lang="tr-TR" dirty="0"/>
          </a:p>
        </p:txBody>
      </p:sp>
      <p:sp>
        <p:nvSpPr>
          <p:cNvPr id="8" name="Başlık 1"/>
          <p:cNvSpPr>
            <a:spLocks noGrp="1"/>
          </p:cNvSpPr>
          <p:nvPr>
            <p:ph type="title"/>
          </p:nvPr>
        </p:nvSpPr>
        <p:spPr>
          <a:xfrm>
            <a:off x="487680" y="314313"/>
            <a:ext cx="10058400" cy="752487"/>
          </a:xfrm>
        </p:spPr>
        <p:txBody>
          <a:bodyPr>
            <a:normAutofit/>
          </a:bodyPr>
          <a:lstStyle/>
          <a:p>
            <a:pPr marL="457200" algn="ctr">
              <a:spcBef>
                <a:spcPts val="1000"/>
              </a:spcBef>
            </a:pPr>
            <a:r>
              <a:rPr lang="en-US" dirty="0">
                <a:latin typeface="Times New Roman"/>
              </a:rPr>
              <a:t>CELE MAI BUNE PRACTICI</a:t>
            </a:r>
            <a:endParaRPr lang="tr-TR" dirty="0"/>
          </a:p>
        </p:txBody>
      </p:sp>
    </p:spTree>
    <p:extLst>
      <p:ext uri="{BB962C8B-B14F-4D97-AF65-F5344CB8AC3E}">
        <p14:creationId xmlns:p14="http://schemas.microsoft.com/office/powerpoint/2010/main" val="2251252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
          <p:cNvSpPr/>
          <p:nvPr/>
        </p:nvSpPr>
        <p:spPr>
          <a:xfrm>
            <a:off x="2819400" y="-261257"/>
            <a:ext cx="12192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 name="Google Shape;131;p2"/>
          <p:cNvSpPr/>
          <p:nvPr/>
        </p:nvSpPr>
        <p:spPr>
          <a:xfrm>
            <a:off x="2819400" y="195943"/>
            <a:ext cx="12192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en-US" sz="11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Arial"/>
              <a:ea typeface="Arial"/>
              <a:cs typeface="Arial"/>
              <a:sym typeface="Arial"/>
            </a:endParaRPr>
          </a:p>
        </p:txBody>
      </p:sp>
      <p:sp>
        <p:nvSpPr>
          <p:cNvPr id="132" name="Google Shape;132;p2"/>
          <p:cNvSpPr txBox="1">
            <a:spLocks noGrp="1"/>
          </p:cNvSpPr>
          <p:nvPr>
            <p:ph type="title"/>
          </p:nvPr>
        </p:nvSpPr>
        <p:spPr>
          <a:xfrm>
            <a:off x="221595" y="0"/>
            <a:ext cx="10515600" cy="799509"/>
          </a:xfrm>
          <a:prstGeom prst="rect">
            <a:avLst/>
          </a:prstGeom>
          <a:noFill/>
          <a:ln>
            <a:noFill/>
          </a:ln>
        </p:spPr>
        <p:txBody>
          <a:bodyPr spcFirstLastPara="1" wrap="square" lIns="91425" tIns="45700" rIns="91425" bIns="45700" anchor="b" anchorCtr="0">
            <a:normAutofit/>
          </a:bodyPr>
          <a:lstStyle/>
          <a:p>
            <a:pPr lvl="0">
              <a:buClr>
                <a:srgbClr val="004B3A"/>
              </a:buClr>
            </a:pPr>
            <a:r>
              <a:rPr lang="vi-VN" dirty="0">
                <a:solidFill>
                  <a:srgbClr val="004B3A"/>
                </a:solidFill>
                <a:latin typeface="Arial"/>
                <a:ea typeface="Arial"/>
                <a:cs typeface="Arial"/>
                <a:sym typeface="Arial"/>
              </a:rPr>
              <a:t>Rezultatele învățării ale modulului 4</a:t>
            </a:r>
            <a:endParaRPr dirty="0"/>
          </a:p>
        </p:txBody>
      </p:sp>
      <p:sp>
        <p:nvSpPr>
          <p:cNvPr id="2" name="Rectangle 1"/>
          <p:cNvSpPr>
            <a:spLocks noChangeArrowheads="1"/>
          </p:cNvSpPr>
          <p:nvPr/>
        </p:nvSpPr>
        <p:spPr bwMode="auto">
          <a:xfrm>
            <a:off x="298173" y="1432498"/>
            <a:ext cx="10664687"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vi-VN" sz="2000" b="1" dirty="0"/>
              <a:t>După finalizarea acestui modul, studenții ar trebui să fie capabili</a:t>
            </a:r>
            <a:r>
              <a:rPr lang="en-GB" sz="2000" b="1" dirty="0" smtClean="0"/>
              <a:t>:</a:t>
            </a:r>
            <a:endParaRPr lang="tr-TR" sz="2000" b="1" dirty="0"/>
          </a:p>
          <a:p>
            <a:endParaRPr lang="en-US" sz="2000" dirty="0"/>
          </a:p>
          <a:p>
            <a:pPr marL="285750" indent="-285750">
              <a:buFont typeface="Wingdings" panose="05000000000000000000" pitchFamily="2" charset="2"/>
              <a:buChar char="v"/>
            </a:pPr>
            <a:r>
              <a:rPr lang="vi-VN" sz="2000" dirty="0"/>
              <a:t>proiectează și participă la activități de mediu și încurajează practicile durabile</a:t>
            </a:r>
            <a:r>
              <a:rPr lang="en-US" sz="2000" dirty="0" smtClean="0"/>
              <a:t>.</a:t>
            </a:r>
            <a:endParaRPr lang="en-US" sz="2000" dirty="0"/>
          </a:p>
          <a:p>
            <a:pPr marL="285750" indent="-285750">
              <a:buFont typeface="Wingdings" panose="05000000000000000000" pitchFamily="2" charset="2"/>
              <a:buChar char="v"/>
            </a:pPr>
            <a:r>
              <a:rPr lang="vi-VN" sz="2000" b="1" dirty="0"/>
              <a:t>explica impactul uman asupra ecosistemelor și provocările de mediu.</a:t>
            </a:r>
          </a:p>
          <a:p>
            <a:pPr marL="285750" indent="-285750">
              <a:buFont typeface="Wingdings" panose="05000000000000000000" pitchFamily="2" charset="2"/>
              <a:buChar char="v"/>
            </a:pPr>
            <a:r>
              <a:rPr lang="vi-VN" sz="2000" b="1" dirty="0"/>
              <a:t>să identifice și să implementeze strategii pentru protecția mediului în comunitățile lor.</a:t>
            </a:r>
          </a:p>
          <a:p>
            <a:pPr marL="285750" indent="-285750">
              <a:buFont typeface="Wingdings" panose="05000000000000000000" pitchFamily="2" charset="2"/>
              <a:buChar char="v"/>
            </a:pPr>
            <a:r>
              <a:rPr lang="vi-VN" sz="2000" b="1" dirty="0"/>
              <a:t>utilizați jocuri și activități pentru a înțelege conceptele cheie de mediu și durabilitatea.</a:t>
            </a:r>
          </a:p>
          <a:p>
            <a:pPr marL="285750" indent="-285750">
              <a:buFont typeface="Wingdings" panose="05000000000000000000" pitchFamily="2" charset="2"/>
              <a:buChar char="v"/>
            </a:pPr>
            <a:r>
              <a:rPr lang="vi-VN" sz="2000" b="1" dirty="0"/>
              <a:t>imaginează un viitor durabil și reduce resursele de deșeuri/reutilizare.</a:t>
            </a:r>
          </a:p>
          <a:p>
            <a:pPr marL="285750" indent="-285750">
              <a:buFont typeface="Wingdings" panose="05000000000000000000" pitchFamily="2" charset="2"/>
              <a:buChar char="v"/>
            </a:pPr>
            <a:r>
              <a:rPr lang="vi-VN" sz="2000" b="1" dirty="0"/>
              <a:t>explicați organizarea și relațiile ecologice în cadrul ecosistemelor.</a:t>
            </a:r>
          </a:p>
          <a:p>
            <a:pPr marL="285750" indent="-285750">
              <a:buFont typeface="Wingdings" panose="05000000000000000000" pitchFamily="2" charset="2"/>
              <a:buChar char="v"/>
            </a:pPr>
            <a:r>
              <a:rPr lang="vi-VN" sz="2000" b="1" dirty="0"/>
              <a:t>analiza inițiativelor de mediu de succes.</a:t>
            </a:r>
          </a:p>
          <a:p>
            <a:pPr marL="285750" indent="-285750">
              <a:buFont typeface="Wingdings" panose="05000000000000000000" pitchFamily="2" charset="2"/>
              <a:buChar char="v"/>
            </a:pPr>
            <a:r>
              <a:rPr lang="vi-VN" sz="2000" b="1" dirty="0"/>
              <a:t>să demonstreze înțelegere prin activități și proiecte.</a:t>
            </a:r>
            <a:endParaRPr lang="en-US" sz="2000" dirty="0">
              <a:effectLst/>
            </a:endParaRPr>
          </a:p>
        </p:txBody>
      </p:sp>
    </p:spTree>
    <p:extLst>
      <p:ext uri="{BB962C8B-B14F-4D97-AF65-F5344CB8AC3E}">
        <p14:creationId xmlns:p14="http://schemas.microsoft.com/office/powerpoint/2010/main" val="4141041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432262" y="1264161"/>
            <a:ext cx="4937760" cy="736282"/>
          </a:xfrm>
        </p:spPr>
        <p:txBody>
          <a:bodyPr>
            <a:normAutofit lnSpcReduction="10000"/>
          </a:bodyPr>
          <a:lstStyle/>
          <a:p>
            <a:pPr algn="ctr"/>
            <a:r>
              <a:rPr lang="tr-TR" b="1" dirty="0"/>
              <a:t>PROIECT DE INFRASTRUCTURĂ DE ÎMBUNĂTĂȚIRE A CONȘTIENTĂRII</a:t>
            </a:r>
            <a:endParaRPr lang="tr-TR" b="1" dirty="0"/>
          </a:p>
        </p:txBody>
      </p:sp>
      <p:sp>
        <p:nvSpPr>
          <p:cNvPr id="4" name="Metin Yer Tutucusu 3"/>
          <p:cNvSpPr>
            <a:spLocks noGrp="1"/>
          </p:cNvSpPr>
          <p:nvPr>
            <p:ph type="body" idx="2"/>
          </p:nvPr>
        </p:nvSpPr>
        <p:spPr>
          <a:xfrm>
            <a:off x="653934" y="2111279"/>
            <a:ext cx="4937760" cy="3378200"/>
          </a:xfrm>
        </p:spPr>
        <p:txBody>
          <a:bodyPr>
            <a:normAutofit/>
          </a:bodyPr>
          <a:lstStyle/>
          <a:p>
            <a:pPr>
              <a:buFont typeface="Wingdings" pitchFamily="2" charset="2"/>
              <a:buChar char="Ø"/>
            </a:pPr>
            <a:r>
              <a:rPr lang="en-US" dirty="0" err="1"/>
              <a:t>Investește</a:t>
            </a:r>
            <a:r>
              <a:rPr lang="en-US" dirty="0"/>
              <a:t> </a:t>
            </a:r>
            <a:r>
              <a:rPr lang="en-US" dirty="0" err="1"/>
              <a:t>în</a:t>
            </a:r>
            <a:r>
              <a:rPr lang="en-US" dirty="0"/>
              <a:t> </a:t>
            </a:r>
            <a:r>
              <a:rPr lang="en-US" dirty="0" err="1"/>
              <a:t>infrastructură</a:t>
            </a:r>
            <a:r>
              <a:rPr lang="en-US" dirty="0"/>
              <a:t> </a:t>
            </a:r>
            <a:r>
              <a:rPr lang="en-US" dirty="0" err="1"/>
              <a:t>pentru</a:t>
            </a:r>
            <a:r>
              <a:rPr lang="en-US" dirty="0"/>
              <a:t> a </a:t>
            </a:r>
            <a:r>
              <a:rPr lang="en-US" dirty="0" err="1"/>
              <a:t>îmbunătăți</a:t>
            </a:r>
            <a:r>
              <a:rPr lang="en-US" dirty="0"/>
              <a:t> </a:t>
            </a:r>
            <a:r>
              <a:rPr lang="en-US" dirty="0" err="1"/>
              <a:t>managementul</a:t>
            </a:r>
            <a:r>
              <a:rPr lang="en-US" dirty="0"/>
              <a:t> </a:t>
            </a:r>
            <a:r>
              <a:rPr lang="en-US" dirty="0" err="1"/>
              <a:t>parcurilor</a:t>
            </a:r>
            <a:r>
              <a:rPr lang="en-US" dirty="0"/>
              <a:t> </a:t>
            </a:r>
            <a:r>
              <a:rPr lang="en-US" dirty="0" err="1"/>
              <a:t>și</a:t>
            </a:r>
            <a:r>
              <a:rPr lang="en-US" dirty="0"/>
              <a:t> </a:t>
            </a:r>
            <a:r>
              <a:rPr lang="en-US" dirty="0" err="1"/>
              <a:t>conștientizarea</a:t>
            </a:r>
            <a:r>
              <a:rPr lang="en-US" dirty="0"/>
              <a:t> </a:t>
            </a:r>
            <a:r>
              <a:rPr lang="en-US" dirty="0" err="1"/>
              <a:t>publicului</a:t>
            </a:r>
            <a:r>
              <a:rPr lang="en-US" dirty="0"/>
              <a:t>.</a:t>
            </a:r>
          </a:p>
          <a:p>
            <a:pPr>
              <a:buFont typeface="Wingdings" pitchFamily="2" charset="2"/>
              <a:buChar char="Ø"/>
            </a:pPr>
            <a:r>
              <a:rPr lang="en-US" dirty="0"/>
              <a:t>Reduce </a:t>
            </a:r>
            <a:r>
              <a:rPr lang="en-US" dirty="0" err="1"/>
              <a:t>impactul</a:t>
            </a:r>
            <a:r>
              <a:rPr lang="en-US" dirty="0"/>
              <a:t> </a:t>
            </a:r>
            <a:r>
              <a:rPr lang="en-US" dirty="0" err="1"/>
              <a:t>vizitatorilor</a:t>
            </a:r>
            <a:r>
              <a:rPr lang="en-US" dirty="0"/>
              <a:t> </a:t>
            </a:r>
            <a:r>
              <a:rPr lang="en-US" dirty="0" err="1"/>
              <a:t>asupra</a:t>
            </a:r>
            <a:r>
              <a:rPr lang="en-US" dirty="0"/>
              <a:t> </a:t>
            </a:r>
            <a:r>
              <a:rPr lang="en-US" dirty="0" err="1"/>
              <a:t>habitatelor</a:t>
            </a:r>
            <a:r>
              <a:rPr lang="en-US" dirty="0"/>
              <a:t> </a:t>
            </a:r>
            <a:r>
              <a:rPr lang="en-US" dirty="0" err="1"/>
              <a:t>prin</a:t>
            </a:r>
            <a:r>
              <a:rPr lang="en-US" dirty="0"/>
              <a:t> </a:t>
            </a:r>
            <a:r>
              <a:rPr lang="en-US" dirty="0" err="1"/>
              <a:t>direcționarea</a:t>
            </a:r>
            <a:r>
              <a:rPr lang="en-US" dirty="0"/>
              <a:t> </a:t>
            </a:r>
            <a:r>
              <a:rPr lang="en-US" dirty="0" err="1"/>
              <a:t>acestora</a:t>
            </a:r>
            <a:r>
              <a:rPr lang="en-US" dirty="0"/>
              <a:t> </a:t>
            </a:r>
            <a:r>
              <a:rPr lang="en-US" dirty="0" err="1"/>
              <a:t>către</a:t>
            </a:r>
            <a:r>
              <a:rPr lang="en-US" dirty="0"/>
              <a:t> zone </a:t>
            </a:r>
            <a:r>
              <a:rPr lang="en-US" dirty="0" err="1"/>
              <a:t>specifice</a:t>
            </a:r>
            <a:r>
              <a:rPr lang="en-US" dirty="0"/>
              <a:t>.</a:t>
            </a:r>
          </a:p>
          <a:p>
            <a:pPr>
              <a:buFont typeface="Wingdings" pitchFamily="2" charset="2"/>
              <a:buChar char="Ø"/>
            </a:pPr>
            <a:r>
              <a:rPr lang="en-US" dirty="0"/>
              <a:t> </a:t>
            </a:r>
            <a:r>
              <a:rPr lang="en-US" dirty="0" err="1"/>
              <a:t>Crește</a:t>
            </a:r>
            <a:r>
              <a:rPr lang="en-US" dirty="0"/>
              <a:t> </a:t>
            </a:r>
            <a:r>
              <a:rPr lang="en-US" dirty="0" err="1"/>
              <a:t>gradul</a:t>
            </a:r>
            <a:r>
              <a:rPr lang="en-US" dirty="0"/>
              <a:t> de </a:t>
            </a:r>
            <a:r>
              <a:rPr lang="en-US" dirty="0" err="1"/>
              <a:t>conștientizare</a:t>
            </a:r>
            <a:r>
              <a:rPr lang="en-US" dirty="0"/>
              <a:t> </a:t>
            </a:r>
            <a:r>
              <a:rPr lang="en-US" dirty="0" err="1"/>
              <a:t>prin</a:t>
            </a:r>
            <a:r>
              <a:rPr lang="en-US" dirty="0"/>
              <a:t> </a:t>
            </a:r>
            <a:r>
              <a:rPr lang="en-US" dirty="0" err="1"/>
              <a:t>ateliere</a:t>
            </a:r>
            <a:r>
              <a:rPr lang="en-US" dirty="0"/>
              <a:t> de </a:t>
            </a:r>
            <a:r>
              <a:rPr lang="en-US" dirty="0" err="1"/>
              <a:t>educație</a:t>
            </a:r>
            <a:r>
              <a:rPr lang="en-US" dirty="0"/>
              <a:t> </a:t>
            </a:r>
            <a:r>
              <a:rPr lang="en-US" dirty="0" err="1"/>
              <a:t>ecologică</a:t>
            </a:r>
            <a:r>
              <a:rPr lang="en-US" dirty="0"/>
              <a:t>.</a:t>
            </a:r>
            <a:endParaRPr lang="en-US" dirty="0"/>
          </a:p>
        </p:txBody>
      </p:sp>
      <p:sp>
        <p:nvSpPr>
          <p:cNvPr id="5" name="Metin Yer Tutucusu 4"/>
          <p:cNvSpPr>
            <a:spLocks noGrp="1"/>
          </p:cNvSpPr>
          <p:nvPr>
            <p:ph type="body" idx="3"/>
          </p:nvPr>
        </p:nvSpPr>
        <p:spPr>
          <a:xfrm>
            <a:off x="6120939" y="1264161"/>
            <a:ext cx="4937760" cy="736282"/>
          </a:xfrm>
        </p:spPr>
        <p:txBody>
          <a:bodyPr>
            <a:normAutofit lnSpcReduction="10000"/>
          </a:bodyPr>
          <a:lstStyle/>
          <a:p>
            <a:pPr algn="ctr"/>
            <a:r>
              <a:rPr lang="it-IT" b="1" dirty="0"/>
              <a:t>ATELIERE EDUCAȚIONALE IMPLICATE LA CENTRUL DE VIZITORI CEALA</a:t>
            </a:r>
            <a:endParaRPr lang="tr-TR" b="1" dirty="0"/>
          </a:p>
        </p:txBody>
      </p:sp>
      <p:sp>
        <p:nvSpPr>
          <p:cNvPr id="6" name="Metin Yer Tutucusu 5"/>
          <p:cNvSpPr>
            <a:spLocks noGrp="1"/>
          </p:cNvSpPr>
          <p:nvPr>
            <p:ph type="body" idx="4"/>
          </p:nvPr>
        </p:nvSpPr>
        <p:spPr>
          <a:xfrm>
            <a:off x="6287193" y="2097425"/>
            <a:ext cx="4937760" cy="3378200"/>
          </a:xfrm>
        </p:spPr>
        <p:txBody>
          <a:bodyPr>
            <a:normAutofit fontScale="92500" lnSpcReduction="20000"/>
          </a:bodyPr>
          <a:lstStyle/>
          <a:p>
            <a:pPr marL="114300" indent="0">
              <a:buNone/>
            </a:pPr>
            <a:r>
              <a:rPr lang="en-US" dirty="0" err="1"/>
              <a:t>Activitățile</a:t>
            </a:r>
            <a:r>
              <a:rPr lang="en-US" dirty="0"/>
              <a:t> distractive </a:t>
            </a:r>
            <a:r>
              <a:rPr lang="en-US" dirty="0" err="1"/>
              <a:t>și</a:t>
            </a:r>
            <a:r>
              <a:rPr lang="en-US" dirty="0"/>
              <a:t> interactive </a:t>
            </a:r>
            <a:r>
              <a:rPr lang="en-US" dirty="0" err="1"/>
              <a:t>promovează</a:t>
            </a:r>
            <a:r>
              <a:rPr lang="en-US" dirty="0"/>
              <a:t> </a:t>
            </a:r>
            <a:r>
              <a:rPr lang="en-US" dirty="0" err="1"/>
              <a:t>gestionarea</a:t>
            </a:r>
            <a:r>
              <a:rPr lang="en-US" dirty="0"/>
              <a:t> </a:t>
            </a:r>
            <a:r>
              <a:rPr lang="en-US" dirty="0" err="1"/>
              <a:t>mediului</a:t>
            </a:r>
            <a:r>
              <a:rPr lang="en-US" dirty="0"/>
              <a:t> </a:t>
            </a:r>
            <a:r>
              <a:rPr lang="en-US" dirty="0" err="1"/>
              <a:t>în</a:t>
            </a:r>
            <a:r>
              <a:rPr lang="en-US" dirty="0"/>
              <a:t> </a:t>
            </a:r>
            <a:r>
              <a:rPr lang="en-US" dirty="0" err="1"/>
              <a:t>rândul</a:t>
            </a:r>
            <a:r>
              <a:rPr lang="en-US" dirty="0"/>
              <a:t> </a:t>
            </a:r>
            <a:r>
              <a:rPr lang="en-US" dirty="0" err="1"/>
              <a:t>studenților</a:t>
            </a:r>
            <a:r>
              <a:rPr lang="en-US" dirty="0"/>
              <a:t>. </a:t>
            </a:r>
            <a:r>
              <a:rPr lang="en-US" dirty="0" err="1"/>
              <a:t>Atelierele</a:t>
            </a:r>
            <a:r>
              <a:rPr lang="en-US" dirty="0"/>
              <a:t> </a:t>
            </a:r>
            <a:r>
              <a:rPr lang="en-US" dirty="0" err="1"/>
              <a:t>includ</a:t>
            </a:r>
            <a:r>
              <a:rPr lang="en-US" dirty="0"/>
              <a:t>:</a:t>
            </a:r>
          </a:p>
          <a:p>
            <a:pPr marL="114300" indent="0">
              <a:buNone/>
            </a:pPr>
            <a:r>
              <a:rPr lang="en-US" dirty="0" err="1"/>
              <a:t>Producția</a:t>
            </a:r>
            <a:r>
              <a:rPr lang="en-US" dirty="0"/>
              <a:t> de </a:t>
            </a:r>
            <a:r>
              <a:rPr lang="en-US" dirty="0" err="1"/>
              <a:t>cerneală</a:t>
            </a:r>
            <a:r>
              <a:rPr lang="en-US" dirty="0"/>
              <a:t> </a:t>
            </a:r>
            <a:r>
              <a:rPr lang="en-US" dirty="0" err="1"/>
              <a:t>folosind</a:t>
            </a:r>
            <a:r>
              <a:rPr lang="en-US" dirty="0"/>
              <a:t> </a:t>
            </a:r>
            <a:r>
              <a:rPr lang="en-US" dirty="0" err="1"/>
              <a:t>materiale</a:t>
            </a:r>
            <a:r>
              <a:rPr lang="en-US" dirty="0"/>
              <a:t> </a:t>
            </a:r>
            <a:r>
              <a:rPr lang="en-US" dirty="0" err="1"/>
              <a:t>naturale</a:t>
            </a:r>
            <a:r>
              <a:rPr lang="en-US" dirty="0"/>
              <a:t>.</a:t>
            </a:r>
          </a:p>
          <a:p>
            <a:pPr marL="114300" indent="0">
              <a:buNone/>
            </a:pPr>
            <a:r>
              <a:rPr lang="en-US" dirty="0" err="1"/>
              <a:t>Reciclarea</a:t>
            </a:r>
            <a:r>
              <a:rPr lang="en-US" dirty="0"/>
              <a:t> </a:t>
            </a:r>
            <a:r>
              <a:rPr lang="en-US" dirty="0" err="1"/>
              <a:t>hârtiei</a:t>
            </a:r>
            <a:r>
              <a:rPr lang="en-US" dirty="0"/>
              <a:t> </a:t>
            </a:r>
            <a:r>
              <a:rPr lang="en-US" dirty="0" err="1"/>
              <a:t>pentru</a:t>
            </a:r>
            <a:r>
              <a:rPr lang="en-US" dirty="0"/>
              <a:t> a </a:t>
            </a:r>
            <a:r>
              <a:rPr lang="en-US" dirty="0" err="1"/>
              <a:t>înțelege</a:t>
            </a:r>
            <a:r>
              <a:rPr lang="en-US" dirty="0"/>
              <a:t> </a:t>
            </a:r>
            <a:r>
              <a:rPr lang="en-US" dirty="0" err="1"/>
              <a:t>gestionarea</a:t>
            </a:r>
            <a:r>
              <a:rPr lang="en-US" dirty="0"/>
              <a:t> </a:t>
            </a:r>
            <a:r>
              <a:rPr lang="en-US" dirty="0" err="1"/>
              <a:t>deșeurilor</a:t>
            </a:r>
            <a:r>
              <a:rPr lang="en-US" dirty="0"/>
              <a:t>.</a:t>
            </a:r>
          </a:p>
          <a:p>
            <a:pPr marL="114300" indent="0">
              <a:buNone/>
            </a:pPr>
            <a:r>
              <a:rPr lang="en-US" dirty="0" err="1"/>
              <a:t>Excursii</a:t>
            </a:r>
            <a:r>
              <a:rPr lang="en-US" dirty="0"/>
              <a:t> </a:t>
            </a:r>
            <a:r>
              <a:rPr lang="en-US" dirty="0" err="1"/>
              <a:t>pe</a:t>
            </a:r>
            <a:r>
              <a:rPr lang="en-US" dirty="0"/>
              <a:t> </a:t>
            </a:r>
            <a:r>
              <a:rPr lang="en-US" dirty="0" err="1"/>
              <a:t>trasee</a:t>
            </a:r>
            <a:r>
              <a:rPr lang="en-US" dirty="0"/>
              <a:t> </a:t>
            </a:r>
            <a:r>
              <a:rPr lang="en-US" dirty="0" err="1"/>
              <a:t>tematice</a:t>
            </a:r>
            <a:r>
              <a:rPr lang="en-US" dirty="0"/>
              <a:t> </a:t>
            </a:r>
            <a:r>
              <a:rPr lang="en-US" dirty="0" err="1"/>
              <a:t>pentru</a:t>
            </a:r>
            <a:r>
              <a:rPr lang="en-US" dirty="0"/>
              <a:t> a </a:t>
            </a:r>
            <a:r>
              <a:rPr lang="en-US" dirty="0" err="1"/>
              <a:t>explora</a:t>
            </a:r>
            <a:r>
              <a:rPr lang="en-US" dirty="0"/>
              <a:t> </a:t>
            </a:r>
            <a:r>
              <a:rPr lang="en-US" dirty="0" err="1"/>
              <a:t>ecosistemele</a:t>
            </a:r>
            <a:r>
              <a:rPr lang="en-US" dirty="0"/>
              <a:t> </a:t>
            </a:r>
            <a:r>
              <a:rPr lang="en-US" dirty="0" err="1"/>
              <a:t>parcului</a:t>
            </a:r>
            <a:r>
              <a:rPr lang="en-US" dirty="0"/>
              <a:t>.</a:t>
            </a:r>
          </a:p>
          <a:p>
            <a:pPr marL="114300" indent="0">
              <a:buNone/>
            </a:pPr>
            <a:r>
              <a:rPr lang="en-US" dirty="0" err="1"/>
              <a:t>Tururi</a:t>
            </a:r>
            <a:r>
              <a:rPr lang="en-US" dirty="0"/>
              <a:t> cu </a:t>
            </a:r>
            <a:r>
              <a:rPr lang="en-US" dirty="0" err="1"/>
              <a:t>bicicleta</a:t>
            </a:r>
            <a:r>
              <a:rPr lang="en-US" dirty="0"/>
              <a:t> </a:t>
            </a:r>
            <a:r>
              <a:rPr lang="en-US" dirty="0" err="1"/>
              <a:t>pentru</a:t>
            </a:r>
            <a:r>
              <a:rPr lang="en-US" dirty="0"/>
              <a:t> a </a:t>
            </a:r>
            <a:r>
              <a:rPr lang="en-US" dirty="0" err="1"/>
              <a:t>afla</a:t>
            </a:r>
            <a:r>
              <a:rPr lang="en-US" dirty="0"/>
              <a:t> </a:t>
            </a:r>
            <a:r>
              <a:rPr lang="en-US" dirty="0" err="1"/>
              <a:t>despre</a:t>
            </a:r>
            <a:r>
              <a:rPr lang="en-US" dirty="0"/>
              <a:t> </a:t>
            </a:r>
            <a:r>
              <a:rPr lang="en-US" dirty="0" err="1"/>
              <a:t>habitatele</a:t>
            </a:r>
            <a:r>
              <a:rPr lang="en-US" dirty="0"/>
              <a:t> </a:t>
            </a:r>
            <a:r>
              <a:rPr lang="en-US" dirty="0" err="1"/>
              <a:t>parcului</a:t>
            </a:r>
            <a:r>
              <a:rPr lang="en-US" dirty="0"/>
              <a:t> </a:t>
            </a:r>
            <a:r>
              <a:rPr lang="en-US" dirty="0" err="1"/>
              <a:t>într</a:t>
            </a:r>
            <a:r>
              <a:rPr lang="en-US" dirty="0"/>
              <a:t>-un mod </a:t>
            </a:r>
            <a:r>
              <a:rPr lang="en-US" dirty="0" err="1"/>
              <a:t>distractiv</a:t>
            </a:r>
            <a:r>
              <a:rPr lang="en-US" dirty="0"/>
              <a:t>.</a:t>
            </a:r>
            <a:endParaRPr lang="en-US" dirty="0"/>
          </a:p>
        </p:txBody>
      </p:sp>
    </p:spTree>
    <p:extLst>
      <p:ext uri="{BB962C8B-B14F-4D97-AF65-F5344CB8AC3E}">
        <p14:creationId xmlns:p14="http://schemas.microsoft.com/office/powerpoint/2010/main" val="2879538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432262" y="1264161"/>
            <a:ext cx="4937760" cy="736282"/>
          </a:xfrm>
        </p:spPr>
        <p:txBody>
          <a:bodyPr>
            <a:normAutofit lnSpcReduction="10000"/>
          </a:bodyPr>
          <a:lstStyle/>
          <a:p>
            <a:pPr algn="ctr"/>
            <a:r>
              <a:rPr lang="tr-TR" b="1" dirty="0"/>
              <a:t>COLABORARE NAȚIONALĂ - DISCUȚII NATURA</a:t>
            </a:r>
            <a:endParaRPr lang="tr-TR" b="1" dirty="0"/>
          </a:p>
        </p:txBody>
      </p:sp>
      <p:sp>
        <p:nvSpPr>
          <p:cNvPr id="4" name="Metin Yer Tutucusu 3"/>
          <p:cNvSpPr>
            <a:spLocks noGrp="1"/>
          </p:cNvSpPr>
          <p:nvPr>
            <p:ph type="body" idx="2"/>
          </p:nvPr>
        </p:nvSpPr>
        <p:spPr>
          <a:xfrm>
            <a:off x="653934" y="2111279"/>
            <a:ext cx="4937760" cy="3378200"/>
          </a:xfrm>
        </p:spPr>
        <p:txBody>
          <a:bodyPr>
            <a:normAutofit/>
          </a:bodyPr>
          <a:lstStyle/>
          <a:p>
            <a:pPr>
              <a:buFont typeface="Wingdings" pitchFamily="2" charset="2"/>
              <a:buChar char="Ø"/>
            </a:pPr>
            <a:r>
              <a:rPr lang="en-US" dirty="0"/>
              <a:t>Nature Talks </a:t>
            </a:r>
            <a:r>
              <a:rPr lang="en-US" dirty="0" err="1"/>
              <a:t>oferă</a:t>
            </a:r>
            <a:r>
              <a:rPr lang="en-US" dirty="0"/>
              <a:t> </a:t>
            </a:r>
            <a:r>
              <a:rPr lang="en-US" dirty="0" err="1"/>
              <a:t>programe</a:t>
            </a:r>
            <a:r>
              <a:rPr lang="en-US" dirty="0"/>
              <a:t> de </a:t>
            </a:r>
            <a:r>
              <a:rPr lang="en-US" dirty="0" err="1"/>
              <a:t>educație</a:t>
            </a:r>
            <a:r>
              <a:rPr lang="en-US" dirty="0"/>
              <a:t> </a:t>
            </a:r>
            <a:r>
              <a:rPr lang="en-US" dirty="0" err="1"/>
              <a:t>ecologică</a:t>
            </a:r>
            <a:r>
              <a:rPr lang="en-US" dirty="0"/>
              <a:t> </a:t>
            </a:r>
            <a:r>
              <a:rPr lang="en-US" dirty="0" err="1"/>
              <a:t>în</a:t>
            </a:r>
            <a:r>
              <a:rPr lang="en-US" dirty="0"/>
              <a:t> </a:t>
            </a:r>
            <a:r>
              <a:rPr lang="en-US" dirty="0" err="1"/>
              <a:t>toată</a:t>
            </a:r>
            <a:r>
              <a:rPr lang="en-US" dirty="0"/>
              <a:t> </a:t>
            </a:r>
            <a:r>
              <a:rPr lang="en-US" dirty="0" err="1"/>
              <a:t>România</a:t>
            </a:r>
            <a:r>
              <a:rPr lang="en-US" dirty="0"/>
              <a:t>.</a:t>
            </a:r>
          </a:p>
          <a:p>
            <a:pPr>
              <a:buFont typeface="Wingdings" pitchFamily="2" charset="2"/>
              <a:buChar char="Ø"/>
            </a:pPr>
            <a:r>
              <a:rPr lang="en-US" dirty="0" err="1"/>
              <a:t>Folosește</a:t>
            </a:r>
            <a:r>
              <a:rPr lang="en-US" dirty="0"/>
              <a:t> </a:t>
            </a:r>
            <a:r>
              <a:rPr lang="en-US" dirty="0" err="1"/>
              <a:t>modele</a:t>
            </a:r>
            <a:r>
              <a:rPr lang="en-US" dirty="0"/>
              <a:t>, </a:t>
            </a:r>
            <a:r>
              <a:rPr lang="en-US" dirty="0" err="1"/>
              <a:t>experimente</a:t>
            </a:r>
            <a:r>
              <a:rPr lang="en-US" dirty="0"/>
              <a:t> </a:t>
            </a:r>
            <a:r>
              <a:rPr lang="en-US" dirty="0" err="1"/>
              <a:t>și</a:t>
            </a:r>
            <a:r>
              <a:rPr lang="en-US" dirty="0"/>
              <a:t> </a:t>
            </a:r>
            <a:r>
              <a:rPr lang="en-US" dirty="0" err="1"/>
              <a:t>jocuri</a:t>
            </a:r>
            <a:r>
              <a:rPr lang="en-US" dirty="0"/>
              <a:t> </a:t>
            </a:r>
            <a:r>
              <a:rPr lang="en-US" dirty="0" err="1"/>
              <a:t>pentru</a:t>
            </a:r>
            <a:r>
              <a:rPr lang="en-US" dirty="0"/>
              <a:t> a-</a:t>
            </a:r>
            <a:r>
              <a:rPr lang="en-US" dirty="0" err="1"/>
              <a:t>i</a:t>
            </a:r>
            <a:r>
              <a:rPr lang="en-US" dirty="0"/>
              <a:t> </a:t>
            </a:r>
            <a:r>
              <a:rPr lang="en-US" dirty="0" err="1"/>
              <a:t>învăța</a:t>
            </a:r>
            <a:r>
              <a:rPr lang="en-US" dirty="0"/>
              <a:t> </a:t>
            </a:r>
            <a:r>
              <a:rPr lang="en-US" dirty="0" err="1"/>
              <a:t>pe</a:t>
            </a:r>
            <a:r>
              <a:rPr lang="en-US" dirty="0"/>
              <a:t> </a:t>
            </a:r>
            <a:r>
              <a:rPr lang="en-US" dirty="0" err="1"/>
              <a:t>copii</a:t>
            </a:r>
            <a:r>
              <a:rPr lang="en-US" dirty="0"/>
              <a:t> </a:t>
            </a:r>
            <a:r>
              <a:rPr lang="en-US" dirty="0" err="1"/>
              <a:t>despre</a:t>
            </a:r>
            <a:r>
              <a:rPr lang="en-US" dirty="0"/>
              <a:t> </a:t>
            </a:r>
            <a:r>
              <a:rPr lang="en-US" dirty="0" err="1"/>
              <a:t>poluarea</a:t>
            </a:r>
            <a:r>
              <a:rPr lang="en-US" dirty="0"/>
              <a:t> </a:t>
            </a:r>
            <a:r>
              <a:rPr lang="en-US" dirty="0" err="1"/>
              <a:t>aerului</a:t>
            </a:r>
            <a:r>
              <a:rPr lang="en-US" dirty="0"/>
              <a:t>, </a:t>
            </a:r>
            <a:r>
              <a:rPr lang="en-US" dirty="0" err="1"/>
              <a:t>reducerea</a:t>
            </a:r>
            <a:r>
              <a:rPr lang="en-US" dirty="0"/>
              <a:t> </a:t>
            </a:r>
            <a:r>
              <a:rPr lang="en-US" dirty="0" err="1"/>
              <a:t>deșeurilor</a:t>
            </a:r>
            <a:r>
              <a:rPr lang="en-US" dirty="0"/>
              <a:t> </a:t>
            </a:r>
            <a:r>
              <a:rPr lang="en-US" dirty="0" err="1"/>
              <a:t>și</a:t>
            </a:r>
            <a:r>
              <a:rPr lang="en-US" dirty="0"/>
              <a:t> </a:t>
            </a:r>
            <a:r>
              <a:rPr lang="en-US" dirty="0" err="1"/>
              <a:t>reciclare</a:t>
            </a:r>
            <a:r>
              <a:rPr lang="en-US" dirty="0"/>
              <a:t>.</a:t>
            </a:r>
          </a:p>
          <a:p>
            <a:pPr>
              <a:buFont typeface="Wingdings" pitchFamily="2" charset="2"/>
              <a:buChar char="Ø"/>
            </a:pPr>
            <a:r>
              <a:rPr lang="en-US" dirty="0" err="1"/>
              <a:t>Dă</a:t>
            </a:r>
            <a:r>
              <a:rPr lang="en-US" dirty="0"/>
              <a:t> </a:t>
            </a:r>
            <a:r>
              <a:rPr lang="en-US" dirty="0" err="1"/>
              <a:t>putere</a:t>
            </a:r>
            <a:r>
              <a:rPr lang="en-US" dirty="0"/>
              <a:t> </a:t>
            </a:r>
            <a:r>
              <a:rPr lang="en-US" dirty="0" err="1"/>
              <a:t>copiilor</a:t>
            </a:r>
            <a:r>
              <a:rPr lang="en-US" dirty="0"/>
              <a:t> </a:t>
            </a:r>
            <a:r>
              <a:rPr lang="en-US" dirty="0" err="1"/>
              <a:t>să</a:t>
            </a:r>
            <a:r>
              <a:rPr lang="en-US" dirty="0"/>
              <a:t> </a:t>
            </a:r>
            <a:r>
              <a:rPr lang="en-US" dirty="0" err="1"/>
              <a:t>devină</a:t>
            </a:r>
            <a:r>
              <a:rPr lang="en-US" dirty="0"/>
              <a:t> </a:t>
            </a:r>
            <a:r>
              <a:rPr lang="en-US" dirty="0" err="1"/>
              <a:t>administratori</a:t>
            </a:r>
            <a:r>
              <a:rPr lang="en-US" dirty="0"/>
              <a:t> de </a:t>
            </a:r>
            <a:r>
              <a:rPr lang="en-US" dirty="0" err="1"/>
              <a:t>mediu</a:t>
            </a:r>
            <a:r>
              <a:rPr lang="en-US" dirty="0"/>
              <a:t> </a:t>
            </a:r>
            <a:r>
              <a:rPr lang="en-US" dirty="0" err="1"/>
              <a:t>și</a:t>
            </a:r>
            <a:r>
              <a:rPr lang="en-US" dirty="0"/>
              <a:t> </a:t>
            </a:r>
            <a:r>
              <a:rPr lang="en-US" dirty="0" err="1"/>
              <a:t>să-și</a:t>
            </a:r>
            <a:r>
              <a:rPr lang="en-US" dirty="0"/>
              <a:t> educe </a:t>
            </a:r>
            <a:r>
              <a:rPr lang="en-US" dirty="0" err="1"/>
              <a:t>familiile</a:t>
            </a:r>
            <a:r>
              <a:rPr lang="en-US" dirty="0"/>
              <a:t>.</a:t>
            </a:r>
            <a:endParaRPr lang="en-US" dirty="0"/>
          </a:p>
        </p:txBody>
      </p:sp>
      <p:sp>
        <p:nvSpPr>
          <p:cNvPr id="5" name="Metin Yer Tutucusu 4"/>
          <p:cNvSpPr>
            <a:spLocks noGrp="1"/>
          </p:cNvSpPr>
          <p:nvPr>
            <p:ph type="body" idx="3"/>
          </p:nvPr>
        </p:nvSpPr>
        <p:spPr>
          <a:xfrm>
            <a:off x="6120939" y="1264161"/>
            <a:ext cx="4937760" cy="736282"/>
          </a:xfrm>
        </p:spPr>
        <p:txBody>
          <a:bodyPr>
            <a:normAutofit lnSpcReduction="10000"/>
          </a:bodyPr>
          <a:lstStyle/>
          <a:p>
            <a:pPr algn="ctr"/>
            <a:r>
              <a:rPr lang="tr-TR" b="1" dirty="0"/>
              <a:t>PROIECTE EDUCAȚIONALE ALE NATURE TALKS</a:t>
            </a:r>
            <a:endParaRPr lang="tr-TR" b="1" dirty="0"/>
          </a:p>
        </p:txBody>
      </p:sp>
      <p:sp>
        <p:nvSpPr>
          <p:cNvPr id="6" name="Metin Yer Tutucusu 5"/>
          <p:cNvSpPr>
            <a:spLocks noGrp="1"/>
          </p:cNvSpPr>
          <p:nvPr>
            <p:ph type="body" idx="4"/>
          </p:nvPr>
        </p:nvSpPr>
        <p:spPr>
          <a:xfrm>
            <a:off x="6287193" y="2097425"/>
            <a:ext cx="4937760" cy="3378200"/>
          </a:xfrm>
        </p:spPr>
        <p:txBody>
          <a:bodyPr>
            <a:normAutofit fontScale="92500" lnSpcReduction="20000"/>
          </a:bodyPr>
          <a:lstStyle/>
          <a:p>
            <a:pPr>
              <a:buFont typeface="Wingdings" pitchFamily="2" charset="2"/>
              <a:buChar char="Ø"/>
            </a:pPr>
            <a:r>
              <a:rPr lang="en-US" dirty="0" err="1"/>
              <a:t>Școala</a:t>
            </a:r>
            <a:r>
              <a:rPr lang="en-US" dirty="0"/>
              <a:t> de </a:t>
            </a:r>
            <a:r>
              <a:rPr lang="en-US" dirty="0" err="1"/>
              <a:t>mediu</a:t>
            </a:r>
            <a:r>
              <a:rPr lang="en-US" dirty="0"/>
              <a:t>: </a:t>
            </a:r>
            <a:r>
              <a:rPr lang="en-US" dirty="0" err="1"/>
              <a:t>ateliere</a:t>
            </a:r>
            <a:r>
              <a:rPr lang="en-US" dirty="0"/>
              <a:t> interactive </a:t>
            </a:r>
            <a:r>
              <a:rPr lang="en-US" dirty="0" err="1"/>
              <a:t>gratuite</a:t>
            </a:r>
            <a:r>
              <a:rPr lang="en-US" dirty="0"/>
              <a:t> </a:t>
            </a:r>
            <a:r>
              <a:rPr lang="en-US" dirty="0" err="1"/>
              <a:t>despre</a:t>
            </a:r>
            <a:r>
              <a:rPr lang="en-US" dirty="0"/>
              <a:t> </a:t>
            </a:r>
            <a:r>
              <a:rPr lang="en-US" dirty="0" err="1"/>
              <a:t>îngrijirea</a:t>
            </a:r>
            <a:r>
              <a:rPr lang="en-US" dirty="0"/>
              <a:t> </a:t>
            </a:r>
            <a:r>
              <a:rPr lang="en-US" dirty="0" err="1"/>
              <a:t>mediului</a:t>
            </a:r>
            <a:r>
              <a:rPr lang="en-US" dirty="0"/>
              <a:t> </a:t>
            </a:r>
            <a:r>
              <a:rPr lang="en-US" dirty="0" err="1"/>
              <a:t>pentru</a:t>
            </a:r>
            <a:r>
              <a:rPr lang="en-US" dirty="0"/>
              <a:t> </a:t>
            </a:r>
            <a:r>
              <a:rPr lang="en-US" dirty="0" err="1"/>
              <a:t>școli</a:t>
            </a:r>
            <a:r>
              <a:rPr lang="en-US" dirty="0"/>
              <a:t>.</a:t>
            </a:r>
          </a:p>
          <a:p>
            <a:pPr>
              <a:buFont typeface="Wingdings" pitchFamily="2" charset="2"/>
              <a:buChar char="Ø"/>
            </a:pPr>
            <a:r>
              <a:rPr lang="en-US" dirty="0"/>
              <a:t> </a:t>
            </a:r>
            <a:r>
              <a:rPr lang="en-US" dirty="0" err="1"/>
              <a:t>Ora</a:t>
            </a:r>
            <a:r>
              <a:rPr lang="en-US" dirty="0"/>
              <a:t> </a:t>
            </a:r>
            <a:r>
              <a:rPr lang="en-US" dirty="0" err="1"/>
              <a:t>ecologică</a:t>
            </a:r>
            <a:r>
              <a:rPr lang="en-US" dirty="0"/>
              <a:t>: </a:t>
            </a:r>
            <a:r>
              <a:rPr lang="en-US" dirty="0" err="1"/>
              <a:t>programe</a:t>
            </a:r>
            <a:r>
              <a:rPr lang="en-US" dirty="0"/>
              <a:t> </a:t>
            </a:r>
            <a:r>
              <a:rPr lang="en-US" dirty="0" err="1"/>
              <a:t>gratuite</a:t>
            </a:r>
            <a:r>
              <a:rPr lang="en-US" dirty="0"/>
              <a:t> </a:t>
            </a:r>
            <a:r>
              <a:rPr lang="en-US" dirty="0" err="1"/>
              <a:t>pentru</a:t>
            </a:r>
            <a:r>
              <a:rPr lang="en-US" dirty="0"/>
              <a:t> </a:t>
            </a:r>
            <a:r>
              <a:rPr lang="en-US" dirty="0" err="1"/>
              <a:t>tineri</a:t>
            </a:r>
            <a:r>
              <a:rPr lang="en-US" dirty="0"/>
              <a:t> </a:t>
            </a:r>
            <a:r>
              <a:rPr lang="en-US" dirty="0" err="1"/>
              <a:t>pe</a:t>
            </a:r>
            <a:r>
              <a:rPr lang="en-US" dirty="0"/>
              <a:t>:</a:t>
            </a:r>
          </a:p>
          <a:p>
            <a:pPr>
              <a:buFont typeface="Wingdings" pitchFamily="2" charset="2"/>
              <a:buChar char="Ø"/>
            </a:pPr>
            <a:r>
              <a:rPr lang="en-US" dirty="0" err="1"/>
              <a:t>Surse</a:t>
            </a:r>
            <a:r>
              <a:rPr lang="en-US" dirty="0"/>
              <a:t> de </a:t>
            </a:r>
            <a:r>
              <a:rPr lang="en-US" dirty="0" err="1"/>
              <a:t>poluare</a:t>
            </a:r>
            <a:r>
              <a:rPr lang="en-US" dirty="0"/>
              <a:t> a </a:t>
            </a:r>
            <a:r>
              <a:rPr lang="en-US" dirty="0" err="1"/>
              <a:t>aerului</a:t>
            </a:r>
            <a:r>
              <a:rPr lang="en-US" dirty="0"/>
              <a:t>, impact </a:t>
            </a:r>
            <a:r>
              <a:rPr lang="en-US" dirty="0" err="1"/>
              <a:t>și</a:t>
            </a:r>
            <a:r>
              <a:rPr lang="en-US" dirty="0"/>
              <a:t> </a:t>
            </a:r>
            <a:r>
              <a:rPr lang="en-US" dirty="0" err="1"/>
              <a:t>soluții</a:t>
            </a:r>
            <a:r>
              <a:rPr lang="en-US" dirty="0"/>
              <a:t>.</a:t>
            </a:r>
          </a:p>
          <a:p>
            <a:pPr>
              <a:buFont typeface="Wingdings" pitchFamily="2" charset="2"/>
              <a:buChar char="Ø"/>
            </a:pPr>
            <a:r>
              <a:rPr lang="en-US" dirty="0" err="1"/>
              <a:t>Strategii</a:t>
            </a:r>
            <a:r>
              <a:rPr lang="en-US" dirty="0"/>
              <a:t> de </a:t>
            </a:r>
            <a:r>
              <a:rPr lang="en-US" dirty="0" err="1"/>
              <a:t>reducere</a:t>
            </a:r>
            <a:r>
              <a:rPr lang="en-US" dirty="0"/>
              <a:t> a </a:t>
            </a:r>
            <a:r>
              <a:rPr lang="en-US" dirty="0" err="1"/>
              <a:t>risipei</a:t>
            </a:r>
            <a:r>
              <a:rPr lang="en-US" dirty="0"/>
              <a:t> </a:t>
            </a:r>
            <a:r>
              <a:rPr lang="en-US" dirty="0" err="1"/>
              <a:t>alimentare</a:t>
            </a:r>
            <a:r>
              <a:rPr lang="en-US" dirty="0"/>
              <a:t>.</a:t>
            </a:r>
          </a:p>
          <a:p>
            <a:pPr>
              <a:buFont typeface="Wingdings" pitchFamily="2" charset="2"/>
              <a:buChar char="Ø"/>
            </a:pPr>
            <a:r>
              <a:rPr lang="en-US" dirty="0" err="1"/>
              <a:t>Tehnici</a:t>
            </a:r>
            <a:r>
              <a:rPr lang="en-US" dirty="0"/>
              <a:t> </a:t>
            </a:r>
            <a:r>
              <a:rPr lang="en-US" dirty="0" err="1"/>
              <a:t>adecvate</a:t>
            </a:r>
            <a:r>
              <a:rPr lang="en-US" dirty="0"/>
              <a:t> de </a:t>
            </a:r>
            <a:r>
              <a:rPr lang="en-US" dirty="0" err="1"/>
              <a:t>separare</a:t>
            </a:r>
            <a:r>
              <a:rPr lang="en-US" dirty="0"/>
              <a:t> </a:t>
            </a:r>
            <a:r>
              <a:rPr lang="en-US" dirty="0" err="1"/>
              <a:t>și</a:t>
            </a:r>
            <a:r>
              <a:rPr lang="en-US" dirty="0"/>
              <a:t> </a:t>
            </a:r>
            <a:r>
              <a:rPr lang="en-US" dirty="0" err="1"/>
              <a:t>reutilizare</a:t>
            </a:r>
            <a:r>
              <a:rPr lang="en-US" dirty="0"/>
              <a:t> a </a:t>
            </a:r>
            <a:r>
              <a:rPr lang="en-US" dirty="0" err="1"/>
              <a:t>deșeurilor</a:t>
            </a:r>
            <a:r>
              <a:rPr lang="en-US" dirty="0"/>
              <a:t>.</a:t>
            </a:r>
          </a:p>
          <a:p>
            <a:pPr>
              <a:buFont typeface="Wingdings" pitchFamily="2" charset="2"/>
              <a:buChar char="Ø"/>
            </a:pPr>
            <a:r>
              <a:rPr lang="en-US" dirty="0" err="1"/>
              <a:t>Școala</a:t>
            </a:r>
            <a:r>
              <a:rPr lang="en-US" dirty="0"/>
              <a:t> </a:t>
            </a:r>
            <a:r>
              <a:rPr lang="en-US" dirty="0" err="1"/>
              <a:t>în</a:t>
            </a:r>
            <a:r>
              <a:rPr lang="en-US" dirty="0"/>
              <a:t> </a:t>
            </a:r>
            <a:r>
              <a:rPr lang="en-US" dirty="0" err="1"/>
              <a:t>pădure</a:t>
            </a:r>
            <a:r>
              <a:rPr lang="en-US" dirty="0"/>
              <a:t>: </a:t>
            </a:r>
            <a:r>
              <a:rPr lang="en-US" dirty="0" err="1"/>
              <a:t>ateliere</a:t>
            </a:r>
            <a:r>
              <a:rPr lang="en-US" dirty="0"/>
              <a:t> </a:t>
            </a:r>
            <a:r>
              <a:rPr lang="en-US" dirty="0" err="1"/>
              <a:t>gratuite</a:t>
            </a:r>
            <a:r>
              <a:rPr lang="en-US" dirty="0"/>
              <a:t> </a:t>
            </a:r>
            <a:r>
              <a:rPr lang="en-US" dirty="0" err="1"/>
              <a:t>în</a:t>
            </a:r>
            <a:r>
              <a:rPr lang="en-US" dirty="0"/>
              <a:t> </a:t>
            </a:r>
            <a:r>
              <a:rPr lang="en-US" dirty="0" err="1"/>
              <a:t>aer</a:t>
            </a:r>
            <a:r>
              <a:rPr lang="en-US" dirty="0"/>
              <a:t> liber cu </a:t>
            </a:r>
            <a:r>
              <a:rPr lang="en-US" dirty="0" err="1"/>
              <a:t>activități</a:t>
            </a:r>
            <a:r>
              <a:rPr lang="en-US" dirty="0"/>
              <a:t> practice </a:t>
            </a:r>
            <a:r>
              <a:rPr lang="en-US" dirty="0" err="1"/>
              <a:t>precum</a:t>
            </a:r>
            <a:r>
              <a:rPr lang="en-US" dirty="0"/>
              <a:t> </a:t>
            </a:r>
            <a:r>
              <a:rPr lang="en-US" dirty="0" err="1"/>
              <a:t>plantarea</a:t>
            </a:r>
            <a:r>
              <a:rPr lang="en-US" dirty="0"/>
              <a:t> de </a:t>
            </a:r>
            <a:r>
              <a:rPr lang="en-US" dirty="0" err="1"/>
              <a:t>copaci</a:t>
            </a:r>
            <a:r>
              <a:rPr lang="en-US" dirty="0"/>
              <a:t>.</a:t>
            </a:r>
            <a:endParaRPr lang="en-US" dirty="0"/>
          </a:p>
        </p:txBody>
      </p:sp>
    </p:spTree>
    <p:extLst>
      <p:ext uri="{BB962C8B-B14F-4D97-AF65-F5344CB8AC3E}">
        <p14:creationId xmlns:p14="http://schemas.microsoft.com/office/powerpoint/2010/main" val="1890729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432262" y="1264161"/>
            <a:ext cx="4937760" cy="736282"/>
          </a:xfrm>
        </p:spPr>
        <p:txBody>
          <a:bodyPr>
            <a:normAutofit lnSpcReduction="10000"/>
          </a:bodyPr>
          <a:lstStyle/>
          <a:p>
            <a:pPr algn="ctr"/>
            <a:r>
              <a:rPr lang="en-US" b="1" dirty="0"/>
              <a:t>DE CE ALFABETIZAREA MEDIULUI CONTEAZĂ PENTRU TINERI</a:t>
            </a:r>
            <a:endParaRPr lang="tr-TR" b="1" dirty="0"/>
          </a:p>
        </p:txBody>
      </p:sp>
      <p:sp>
        <p:nvSpPr>
          <p:cNvPr id="4" name="Metin Yer Tutucusu 3"/>
          <p:cNvSpPr>
            <a:spLocks noGrp="1"/>
          </p:cNvSpPr>
          <p:nvPr>
            <p:ph type="body" idx="2"/>
          </p:nvPr>
        </p:nvSpPr>
        <p:spPr>
          <a:xfrm>
            <a:off x="653934" y="2111279"/>
            <a:ext cx="4937760" cy="3378200"/>
          </a:xfrm>
        </p:spPr>
        <p:txBody>
          <a:bodyPr>
            <a:normAutofit/>
          </a:bodyPr>
          <a:lstStyle/>
          <a:p>
            <a:pPr>
              <a:buFont typeface="Wingdings" pitchFamily="2" charset="2"/>
              <a:buChar char="Ø"/>
            </a:pPr>
            <a:r>
              <a:rPr lang="en-US" dirty="0" err="1"/>
              <a:t>Provocările</a:t>
            </a:r>
            <a:r>
              <a:rPr lang="en-US" dirty="0"/>
              <a:t> de </a:t>
            </a:r>
            <a:r>
              <a:rPr lang="en-US" dirty="0" err="1"/>
              <a:t>mediu</a:t>
            </a:r>
            <a:r>
              <a:rPr lang="en-US" dirty="0"/>
              <a:t>, cum </a:t>
            </a:r>
            <a:r>
              <a:rPr lang="en-US" dirty="0" err="1"/>
              <a:t>ar</a:t>
            </a:r>
            <a:r>
              <a:rPr lang="en-US" dirty="0"/>
              <a:t> fi </a:t>
            </a:r>
            <a:r>
              <a:rPr lang="en-US" dirty="0" err="1"/>
              <a:t>schimbările</a:t>
            </a:r>
            <a:r>
              <a:rPr lang="en-US" dirty="0"/>
              <a:t> </a:t>
            </a:r>
            <a:r>
              <a:rPr lang="en-US" dirty="0" err="1"/>
              <a:t>climatice</a:t>
            </a:r>
            <a:r>
              <a:rPr lang="en-US" dirty="0"/>
              <a:t>, </a:t>
            </a:r>
            <a:r>
              <a:rPr lang="en-US" dirty="0" err="1"/>
              <a:t>necesită</a:t>
            </a:r>
            <a:r>
              <a:rPr lang="en-US" dirty="0"/>
              <a:t> </a:t>
            </a:r>
            <a:r>
              <a:rPr lang="en-US" dirty="0" err="1"/>
              <a:t>cetățeni</a:t>
            </a:r>
            <a:r>
              <a:rPr lang="en-US" dirty="0"/>
              <a:t> </a:t>
            </a:r>
            <a:r>
              <a:rPr lang="en-US" dirty="0" err="1"/>
              <a:t>informați</a:t>
            </a:r>
            <a:r>
              <a:rPr lang="en-US" dirty="0"/>
              <a:t> </a:t>
            </a:r>
            <a:r>
              <a:rPr lang="en-US" dirty="0" err="1"/>
              <a:t>și</a:t>
            </a:r>
            <a:r>
              <a:rPr lang="en-US" dirty="0"/>
              <a:t> </a:t>
            </a:r>
            <a:r>
              <a:rPr lang="en-US" dirty="0" err="1"/>
              <a:t>implicați</a:t>
            </a:r>
            <a:r>
              <a:rPr lang="en-US" dirty="0"/>
              <a:t>.</a:t>
            </a:r>
          </a:p>
          <a:p>
            <a:pPr>
              <a:buFont typeface="Wingdings" pitchFamily="2" charset="2"/>
              <a:buChar char="Ø"/>
            </a:pPr>
            <a:r>
              <a:rPr lang="en-US" dirty="0" err="1"/>
              <a:t>Educația</a:t>
            </a:r>
            <a:r>
              <a:rPr lang="en-US" dirty="0"/>
              <a:t> </a:t>
            </a:r>
            <a:r>
              <a:rPr lang="en-US" dirty="0" err="1"/>
              <a:t>în</a:t>
            </a:r>
            <a:r>
              <a:rPr lang="en-US" dirty="0"/>
              <a:t> </a:t>
            </a:r>
            <a:r>
              <a:rPr lang="en-US" dirty="0" err="1"/>
              <a:t>domeniul</a:t>
            </a:r>
            <a:r>
              <a:rPr lang="en-US" dirty="0"/>
              <a:t> </a:t>
            </a:r>
            <a:r>
              <a:rPr lang="en-US" dirty="0" err="1"/>
              <a:t>mediului</a:t>
            </a:r>
            <a:r>
              <a:rPr lang="en-US" dirty="0"/>
              <a:t> </a:t>
            </a:r>
            <a:r>
              <a:rPr lang="en-US" dirty="0" err="1"/>
              <a:t>îi</a:t>
            </a:r>
            <a:r>
              <a:rPr lang="en-US" dirty="0"/>
              <a:t> </a:t>
            </a:r>
            <a:r>
              <a:rPr lang="en-US" dirty="0" err="1"/>
              <a:t>echipează</a:t>
            </a:r>
            <a:r>
              <a:rPr lang="en-US" dirty="0"/>
              <a:t> </a:t>
            </a:r>
            <a:r>
              <a:rPr lang="en-US" dirty="0" err="1"/>
              <a:t>pe</a:t>
            </a:r>
            <a:r>
              <a:rPr lang="en-US" dirty="0"/>
              <a:t> </a:t>
            </a:r>
            <a:r>
              <a:rPr lang="en-US" dirty="0" err="1"/>
              <a:t>tineri</a:t>
            </a:r>
            <a:r>
              <a:rPr lang="en-US" dirty="0"/>
              <a:t> </a:t>
            </a:r>
            <a:r>
              <a:rPr lang="en-US" dirty="0" err="1"/>
              <a:t>să</a:t>
            </a:r>
            <a:r>
              <a:rPr lang="en-US" dirty="0"/>
              <a:t> </a:t>
            </a:r>
            <a:r>
              <a:rPr lang="en-US" dirty="0" err="1"/>
              <a:t>abordeze</a:t>
            </a:r>
            <a:r>
              <a:rPr lang="en-US" dirty="0"/>
              <a:t> </a:t>
            </a:r>
            <a:r>
              <a:rPr lang="en-US" dirty="0" err="1"/>
              <a:t>aceste</a:t>
            </a:r>
            <a:r>
              <a:rPr lang="en-US" dirty="0"/>
              <a:t> </a:t>
            </a:r>
            <a:r>
              <a:rPr lang="en-US" dirty="0" err="1"/>
              <a:t>provocări</a:t>
            </a:r>
            <a:r>
              <a:rPr lang="en-US" dirty="0"/>
              <a:t> </a:t>
            </a:r>
            <a:r>
              <a:rPr lang="en-US" dirty="0" err="1"/>
              <a:t>în</a:t>
            </a:r>
            <a:r>
              <a:rPr lang="en-US" dirty="0"/>
              <a:t> mod </a:t>
            </a:r>
            <a:r>
              <a:rPr lang="en-US" dirty="0" err="1"/>
              <a:t>eficient</a:t>
            </a:r>
            <a:r>
              <a:rPr lang="en-US" dirty="0"/>
              <a:t>.</a:t>
            </a:r>
            <a:endParaRPr lang="en-US" dirty="0"/>
          </a:p>
        </p:txBody>
      </p:sp>
      <p:sp>
        <p:nvSpPr>
          <p:cNvPr id="5" name="Metin Yer Tutucusu 4"/>
          <p:cNvSpPr>
            <a:spLocks noGrp="1"/>
          </p:cNvSpPr>
          <p:nvPr>
            <p:ph type="body" idx="3"/>
          </p:nvPr>
        </p:nvSpPr>
        <p:spPr>
          <a:xfrm>
            <a:off x="6120939" y="1264161"/>
            <a:ext cx="4937760" cy="736282"/>
          </a:xfrm>
        </p:spPr>
        <p:txBody>
          <a:bodyPr>
            <a:normAutofit lnSpcReduction="10000"/>
          </a:bodyPr>
          <a:lstStyle/>
          <a:p>
            <a:pPr algn="ctr"/>
            <a:r>
              <a:rPr lang="pt-BR" b="1" dirty="0"/>
              <a:t>CONSTRUIREA ALFABETIZĂRII DE MEDIU PRIN ACTIVITĂȚI ȘI JOCURI</a:t>
            </a:r>
            <a:endParaRPr lang="tr-TR" b="1" dirty="0"/>
          </a:p>
        </p:txBody>
      </p:sp>
      <p:sp>
        <p:nvSpPr>
          <p:cNvPr id="6" name="Metin Yer Tutucusu 5"/>
          <p:cNvSpPr>
            <a:spLocks noGrp="1"/>
          </p:cNvSpPr>
          <p:nvPr>
            <p:ph type="body" idx="4"/>
          </p:nvPr>
        </p:nvSpPr>
        <p:spPr>
          <a:xfrm>
            <a:off x="6287193" y="2097425"/>
            <a:ext cx="4937760" cy="3378200"/>
          </a:xfrm>
        </p:spPr>
        <p:txBody>
          <a:bodyPr>
            <a:normAutofit fontScale="85000" lnSpcReduction="10000"/>
          </a:bodyPr>
          <a:lstStyle/>
          <a:p>
            <a:pPr marL="114300" indent="0">
              <a:buNone/>
            </a:pPr>
            <a:r>
              <a:rPr lang="en-US" dirty="0" err="1"/>
              <a:t>Alfabetizarea</a:t>
            </a:r>
            <a:r>
              <a:rPr lang="en-US" dirty="0"/>
              <a:t> </a:t>
            </a:r>
            <a:r>
              <a:rPr lang="en-US" dirty="0" err="1"/>
              <a:t>mediului</a:t>
            </a:r>
            <a:r>
              <a:rPr lang="en-US" dirty="0"/>
              <a:t> </a:t>
            </a:r>
            <a:r>
              <a:rPr lang="en-US" dirty="0" err="1"/>
              <a:t>cuprinde</a:t>
            </a:r>
            <a:r>
              <a:rPr lang="en-US" dirty="0"/>
              <a:t> </a:t>
            </a:r>
            <a:r>
              <a:rPr lang="en-US" dirty="0" err="1"/>
              <a:t>cunoștințe</a:t>
            </a:r>
            <a:r>
              <a:rPr lang="en-US" dirty="0"/>
              <a:t>, </a:t>
            </a:r>
            <a:r>
              <a:rPr lang="en-US" dirty="0" err="1"/>
              <a:t>abilități</a:t>
            </a:r>
            <a:r>
              <a:rPr lang="en-US" dirty="0"/>
              <a:t>, </a:t>
            </a:r>
            <a:r>
              <a:rPr lang="en-US" dirty="0" err="1"/>
              <a:t>atitudini</a:t>
            </a:r>
            <a:r>
              <a:rPr lang="en-US" dirty="0"/>
              <a:t> </a:t>
            </a:r>
            <a:r>
              <a:rPr lang="en-US" dirty="0" err="1"/>
              <a:t>și</a:t>
            </a:r>
            <a:r>
              <a:rPr lang="en-US" dirty="0"/>
              <a:t> </a:t>
            </a:r>
            <a:r>
              <a:rPr lang="en-US" dirty="0" err="1"/>
              <a:t>acțiuni</a:t>
            </a:r>
            <a:r>
              <a:rPr lang="en-US" dirty="0"/>
              <a:t>. </a:t>
            </a:r>
            <a:r>
              <a:rPr lang="en-US" dirty="0" err="1"/>
              <a:t>Activitățile</a:t>
            </a:r>
            <a:r>
              <a:rPr lang="en-US" dirty="0"/>
              <a:t> </a:t>
            </a:r>
            <a:r>
              <a:rPr lang="en-US" dirty="0" err="1"/>
              <a:t>captivante</a:t>
            </a:r>
            <a:r>
              <a:rPr lang="en-US" dirty="0"/>
              <a:t> </a:t>
            </a:r>
            <a:r>
              <a:rPr lang="en-US" dirty="0" err="1"/>
              <a:t>abordează</a:t>
            </a:r>
            <a:r>
              <a:rPr lang="en-US" dirty="0"/>
              <a:t> </a:t>
            </a:r>
            <a:r>
              <a:rPr lang="en-US" dirty="0" err="1"/>
              <a:t>fiecare</a:t>
            </a:r>
            <a:r>
              <a:rPr lang="en-US" dirty="0"/>
              <a:t> element:</a:t>
            </a:r>
          </a:p>
          <a:p>
            <a:pPr marL="114300" indent="0">
              <a:buNone/>
            </a:pPr>
            <a:r>
              <a:rPr lang="en-US" dirty="0" err="1"/>
              <a:t>Baza</a:t>
            </a:r>
            <a:r>
              <a:rPr lang="en-US" dirty="0"/>
              <a:t> de </a:t>
            </a:r>
            <a:r>
              <a:rPr lang="en-US" dirty="0" err="1"/>
              <a:t>cunoștințe</a:t>
            </a:r>
            <a:r>
              <a:rPr lang="en-US" dirty="0"/>
              <a:t>: </a:t>
            </a:r>
            <a:r>
              <a:rPr lang="en-US" dirty="0" err="1"/>
              <a:t>plantarea</a:t>
            </a:r>
            <a:r>
              <a:rPr lang="en-US" dirty="0"/>
              <a:t> de </a:t>
            </a:r>
            <a:r>
              <a:rPr lang="en-US" dirty="0" err="1"/>
              <a:t>copaci</a:t>
            </a:r>
            <a:r>
              <a:rPr lang="en-US" dirty="0"/>
              <a:t>, </a:t>
            </a:r>
            <a:r>
              <a:rPr lang="en-US" dirty="0" err="1"/>
              <a:t>proiectele</a:t>
            </a:r>
            <a:r>
              <a:rPr lang="en-US" dirty="0"/>
              <a:t> de </a:t>
            </a:r>
            <a:r>
              <a:rPr lang="en-US" dirty="0" err="1"/>
              <a:t>știință</a:t>
            </a:r>
            <a:r>
              <a:rPr lang="en-US" dirty="0"/>
              <a:t> </a:t>
            </a:r>
            <a:r>
              <a:rPr lang="en-US" dirty="0" err="1"/>
              <a:t>cetățenească</a:t>
            </a:r>
            <a:r>
              <a:rPr lang="en-US" dirty="0"/>
              <a:t> </a:t>
            </a:r>
            <a:r>
              <a:rPr lang="en-US" dirty="0" err="1"/>
              <a:t>oferă</a:t>
            </a:r>
            <a:r>
              <a:rPr lang="en-US" dirty="0"/>
              <a:t> </a:t>
            </a:r>
            <a:r>
              <a:rPr lang="en-US" dirty="0" err="1"/>
              <a:t>experiențe</a:t>
            </a:r>
            <a:r>
              <a:rPr lang="en-US" dirty="0"/>
              <a:t> </a:t>
            </a:r>
            <a:r>
              <a:rPr lang="en-US" dirty="0" err="1"/>
              <a:t>directe</a:t>
            </a:r>
            <a:r>
              <a:rPr lang="en-US" dirty="0"/>
              <a:t>.</a:t>
            </a:r>
          </a:p>
          <a:p>
            <a:pPr marL="114300" indent="0">
              <a:buNone/>
            </a:pPr>
            <a:r>
              <a:rPr lang="en-US" dirty="0" err="1"/>
              <a:t>Abilități</a:t>
            </a:r>
            <a:r>
              <a:rPr lang="en-US" dirty="0"/>
              <a:t> de </a:t>
            </a:r>
            <a:r>
              <a:rPr lang="en-US" dirty="0" err="1"/>
              <a:t>investigare</a:t>
            </a:r>
            <a:r>
              <a:rPr lang="en-US" dirty="0"/>
              <a:t>: </a:t>
            </a:r>
            <a:r>
              <a:rPr lang="en-US" dirty="0" err="1"/>
              <a:t>curățarea</a:t>
            </a:r>
            <a:r>
              <a:rPr lang="en-US" dirty="0"/>
              <a:t> </a:t>
            </a:r>
            <a:r>
              <a:rPr lang="en-US" dirty="0" err="1"/>
              <a:t>plajelor</a:t>
            </a:r>
            <a:r>
              <a:rPr lang="en-US" dirty="0"/>
              <a:t>, </a:t>
            </a:r>
            <a:r>
              <a:rPr lang="en-US" dirty="0" err="1"/>
              <a:t>atelierele</a:t>
            </a:r>
            <a:r>
              <a:rPr lang="en-US" dirty="0"/>
              <a:t> </a:t>
            </a:r>
            <a:r>
              <a:rPr lang="en-US" dirty="0" err="1"/>
              <a:t>încurajează</a:t>
            </a:r>
            <a:r>
              <a:rPr lang="en-US" dirty="0"/>
              <a:t> </a:t>
            </a:r>
            <a:r>
              <a:rPr lang="en-US" dirty="0" err="1"/>
              <a:t>gândirea</a:t>
            </a:r>
            <a:r>
              <a:rPr lang="en-US" dirty="0"/>
              <a:t> </a:t>
            </a:r>
            <a:r>
              <a:rPr lang="en-US" dirty="0" err="1"/>
              <a:t>critică</a:t>
            </a:r>
            <a:r>
              <a:rPr lang="en-US" dirty="0"/>
              <a:t> </a:t>
            </a:r>
            <a:r>
              <a:rPr lang="en-US" dirty="0" err="1"/>
              <a:t>și</a:t>
            </a:r>
            <a:r>
              <a:rPr lang="en-US" dirty="0"/>
              <a:t> </a:t>
            </a:r>
            <a:r>
              <a:rPr lang="en-US" dirty="0" err="1"/>
              <a:t>rezolvarea</a:t>
            </a:r>
            <a:r>
              <a:rPr lang="en-US" dirty="0"/>
              <a:t> </a:t>
            </a:r>
            <a:r>
              <a:rPr lang="en-US" dirty="0" err="1"/>
              <a:t>problemelor</a:t>
            </a:r>
            <a:r>
              <a:rPr lang="en-US" dirty="0"/>
              <a:t>.</a:t>
            </a:r>
          </a:p>
          <a:p>
            <a:pPr marL="114300" indent="0">
              <a:buNone/>
            </a:pPr>
            <a:r>
              <a:rPr lang="en-US" dirty="0" err="1"/>
              <a:t>Atitudini</a:t>
            </a:r>
            <a:r>
              <a:rPr lang="en-US" dirty="0"/>
              <a:t> pro-</a:t>
            </a:r>
            <a:r>
              <a:rPr lang="en-US" dirty="0" err="1"/>
              <a:t>mediu</a:t>
            </a:r>
            <a:r>
              <a:rPr lang="en-US" dirty="0"/>
              <a:t>: </a:t>
            </a:r>
            <a:r>
              <a:rPr lang="en-US" dirty="0" err="1"/>
              <a:t>Jocuri</a:t>
            </a:r>
            <a:r>
              <a:rPr lang="en-US" dirty="0"/>
              <a:t> </a:t>
            </a:r>
            <a:r>
              <a:rPr lang="en-US" dirty="0" err="1"/>
              <a:t>precum</a:t>
            </a:r>
            <a:r>
              <a:rPr lang="en-US" dirty="0"/>
              <a:t> „</a:t>
            </a:r>
            <a:r>
              <a:rPr lang="en-US" dirty="0" err="1"/>
              <a:t>Imaginați-vă</a:t>
            </a:r>
            <a:r>
              <a:rPr lang="en-US" dirty="0"/>
              <a:t>...” </a:t>
            </a:r>
            <a:r>
              <a:rPr lang="en-US" dirty="0" err="1"/>
              <a:t>asistență</a:t>
            </a:r>
            <a:r>
              <a:rPr lang="en-US" dirty="0"/>
              <a:t> </a:t>
            </a:r>
            <a:r>
              <a:rPr lang="en-US" dirty="0" err="1"/>
              <a:t>maternală</a:t>
            </a:r>
            <a:r>
              <a:rPr lang="en-US" dirty="0"/>
              <a:t> </a:t>
            </a:r>
            <a:r>
              <a:rPr lang="en-US" dirty="0" err="1"/>
              <a:t>și</a:t>
            </a:r>
            <a:r>
              <a:rPr lang="en-US" dirty="0"/>
              <a:t> </a:t>
            </a:r>
            <a:r>
              <a:rPr lang="en-US" dirty="0" err="1"/>
              <a:t>responsabilitate</a:t>
            </a:r>
            <a:r>
              <a:rPr lang="en-US" dirty="0"/>
              <a:t> </a:t>
            </a:r>
            <a:r>
              <a:rPr lang="en-US" dirty="0" err="1"/>
              <a:t>pentru</a:t>
            </a:r>
            <a:r>
              <a:rPr lang="en-US" dirty="0"/>
              <a:t> </a:t>
            </a:r>
            <a:r>
              <a:rPr lang="en-US" dirty="0" err="1"/>
              <a:t>mediu</a:t>
            </a:r>
            <a:r>
              <a:rPr lang="en-US" dirty="0"/>
              <a:t>.</a:t>
            </a:r>
          </a:p>
          <a:p>
            <a:pPr marL="114300" indent="0">
              <a:buNone/>
            </a:pPr>
            <a:r>
              <a:rPr lang="en-US" dirty="0" err="1"/>
              <a:t>Comportamente</a:t>
            </a:r>
            <a:r>
              <a:rPr lang="en-US" dirty="0"/>
              <a:t> orientate </a:t>
            </a:r>
            <a:r>
              <a:rPr lang="en-US" dirty="0" err="1"/>
              <a:t>spre</a:t>
            </a:r>
            <a:r>
              <a:rPr lang="en-US" dirty="0"/>
              <a:t> </a:t>
            </a:r>
            <a:r>
              <a:rPr lang="en-US" dirty="0" err="1"/>
              <a:t>acțiune</a:t>
            </a:r>
            <a:r>
              <a:rPr lang="en-US" dirty="0"/>
              <a:t>: </a:t>
            </a:r>
            <a:r>
              <a:rPr lang="en-US" dirty="0" err="1"/>
              <a:t>Toate</a:t>
            </a:r>
            <a:r>
              <a:rPr lang="en-US" dirty="0"/>
              <a:t> </a:t>
            </a:r>
            <a:r>
              <a:rPr lang="en-US" dirty="0" err="1"/>
              <a:t>activitățile</a:t>
            </a:r>
            <a:r>
              <a:rPr lang="en-US" dirty="0"/>
              <a:t> </a:t>
            </a:r>
            <a:r>
              <a:rPr lang="en-US" dirty="0" err="1"/>
              <a:t>implică</a:t>
            </a:r>
            <a:r>
              <a:rPr lang="en-US" dirty="0"/>
              <a:t> </a:t>
            </a:r>
            <a:r>
              <a:rPr lang="en-US" dirty="0" err="1"/>
              <a:t>luarea</a:t>
            </a:r>
            <a:r>
              <a:rPr lang="en-US" dirty="0"/>
              <a:t> de </a:t>
            </a:r>
            <a:r>
              <a:rPr lang="en-US" dirty="0" err="1"/>
              <a:t>acțiuni</a:t>
            </a:r>
            <a:r>
              <a:rPr lang="en-US" dirty="0"/>
              <a:t> concrete </a:t>
            </a:r>
            <a:r>
              <a:rPr lang="en-US" dirty="0" err="1"/>
              <a:t>pentru</a:t>
            </a:r>
            <a:r>
              <a:rPr lang="en-US" dirty="0"/>
              <a:t> </a:t>
            </a:r>
            <a:r>
              <a:rPr lang="en-US" dirty="0" err="1"/>
              <a:t>îmbunătățirea</a:t>
            </a:r>
            <a:r>
              <a:rPr lang="en-US" dirty="0"/>
              <a:t> </a:t>
            </a:r>
            <a:r>
              <a:rPr lang="en-US" dirty="0" err="1"/>
              <a:t>mediului</a:t>
            </a:r>
            <a:r>
              <a:rPr lang="en-US" dirty="0"/>
              <a:t>.</a:t>
            </a:r>
            <a:endParaRPr lang="en-US" dirty="0"/>
          </a:p>
        </p:txBody>
      </p:sp>
      <p:sp>
        <p:nvSpPr>
          <p:cNvPr id="8" name="Başlık 1"/>
          <p:cNvSpPr>
            <a:spLocks noGrp="1"/>
          </p:cNvSpPr>
          <p:nvPr>
            <p:ph type="title"/>
          </p:nvPr>
        </p:nvSpPr>
        <p:spPr>
          <a:xfrm>
            <a:off x="495299" y="342888"/>
            <a:ext cx="7926705" cy="752487"/>
          </a:xfrm>
        </p:spPr>
        <p:txBody>
          <a:bodyPr>
            <a:normAutofit/>
          </a:bodyPr>
          <a:lstStyle/>
          <a:p>
            <a:pPr marL="457200" algn="ctr">
              <a:spcBef>
                <a:spcPts val="1000"/>
              </a:spcBef>
            </a:pPr>
            <a:r>
              <a:rPr lang="en-US" sz="1800" dirty="0">
                <a:latin typeface="Times New Roman"/>
              </a:rPr>
              <a:t>IMPORTANȚA MODULULUI ÎN EDUCAȚIA TINERILOR</a:t>
            </a:r>
            <a:endParaRPr lang="tr-TR" sz="1800" dirty="0"/>
          </a:p>
        </p:txBody>
      </p:sp>
    </p:spTree>
    <p:extLst>
      <p:ext uri="{BB962C8B-B14F-4D97-AF65-F5344CB8AC3E}">
        <p14:creationId xmlns:p14="http://schemas.microsoft.com/office/powerpoint/2010/main" val="2531050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432262" y="1264161"/>
            <a:ext cx="4937760" cy="736282"/>
          </a:xfrm>
        </p:spPr>
        <p:txBody>
          <a:bodyPr>
            <a:normAutofit lnSpcReduction="10000"/>
          </a:bodyPr>
          <a:lstStyle/>
          <a:p>
            <a:pPr algn="ctr"/>
            <a:r>
              <a:rPr lang="en-US" b="1" dirty="0"/>
              <a:t>ACTIVITĂȚILE IMPLICANTE FAC ÎNVĂȚAREA DISTRACȚĂ ȘI INTERACTIVĂ</a:t>
            </a:r>
            <a:endParaRPr lang="tr-TR" b="1" dirty="0"/>
          </a:p>
        </p:txBody>
      </p:sp>
      <p:sp>
        <p:nvSpPr>
          <p:cNvPr id="4" name="Metin Yer Tutucusu 3"/>
          <p:cNvSpPr>
            <a:spLocks noGrp="1"/>
          </p:cNvSpPr>
          <p:nvPr>
            <p:ph type="body" idx="2"/>
          </p:nvPr>
        </p:nvSpPr>
        <p:spPr>
          <a:xfrm>
            <a:off x="653934" y="2111279"/>
            <a:ext cx="4937760" cy="3378200"/>
          </a:xfrm>
        </p:spPr>
        <p:txBody>
          <a:bodyPr>
            <a:normAutofit fontScale="92500"/>
          </a:bodyPr>
          <a:lstStyle/>
          <a:p>
            <a:pPr marL="114300" indent="0">
              <a:buNone/>
            </a:pPr>
            <a:r>
              <a:rPr lang="en-US" dirty="0"/>
              <a:t>O </a:t>
            </a:r>
            <a:r>
              <a:rPr lang="en-US" dirty="0" err="1"/>
              <a:t>varietate</a:t>
            </a:r>
            <a:r>
              <a:rPr lang="en-US" dirty="0"/>
              <a:t> de </a:t>
            </a:r>
            <a:r>
              <a:rPr lang="en-US" dirty="0" err="1"/>
              <a:t>activități</a:t>
            </a:r>
            <a:r>
              <a:rPr lang="en-US" dirty="0"/>
              <a:t> se </a:t>
            </a:r>
            <a:r>
              <a:rPr lang="en-US" dirty="0" err="1"/>
              <a:t>adresează</a:t>
            </a:r>
            <a:r>
              <a:rPr lang="en-US" dirty="0"/>
              <a:t> </a:t>
            </a:r>
            <a:r>
              <a:rPr lang="en-US" dirty="0" err="1"/>
              <a:t>diferitelor</a:t>
            </a:r>
            <a:r>
              <a:rPr lang="en-US" dirty="0"/>
              <a:t> </a:t>
            </a:r>
            <a:r>
              <a:rPr lang="en-US" dirty="0" err="1"/>
              <a:t>stiluri</a:t>
            </a:r>
            <a:r>
              <a:rPr lang="en-US" dirty="0"/>
              <a:t> de </a:t>
            </a:r>
            <a:r>
              <a:rPr lang="en-US" dirty="0" err="1"/>
              <a:t>învățare</a:t>
            </a:r>
            <a:r>
              <a:rPr lang="en-US" dirty="0"/>
              <a:t> </a:t>
            </a:r>
            <a:r>
              <a:rPr lang="en-US" dirty="0" err="1"/>
              <a:t>și</a:t>
            </a:r>
            <a:r>
              <a:rPr lang="en-US" dirty="0"/>
              <a:t> </a:t>
            </a:r>
            <a:r>
              <a:rPr lang="en-US" dirty="0" err="1"/>
              <a:t>grupe</a:t>
            </a:r>
            <a:r>
              <a:rPr lang="en-US" dirty="0"/>
              <a:t> de </a:t>
            </a:r>
            <a:r>
              <a:rPr lang="en-US" dirty="0" err="1"/>
              <a:t>vârstă</a:t>
            </a:r>
            <a:r>
              <a:rPr lang="en-US" dirty="0"/>
              <a:t>:</a:t>
            </a:r>
          </a:p>
          <a:p>
            <a:pPr marL="114300" indent="0">
              <a:buNone/>
            </a:pPr>
            <a:r>
              <a:rPr lang="en-US" dirty="0" err="1"/>
              <a:t>Activități</a:t>
            </a:r>
            <a:r>
              <a:rPr lang="en-US" dirty="0"/>
              <a:t> </a:t>
            </a:r>
            <a:r>
              <a:rPr lang="en-US" dirty="0" err="1"/>
              <a:t>fizice</a:t>
            </a:r>
            <a:r>
              <a:rPr lang="en-US" dirty="0"/>
              <a:t>: „Green Power” </a:t>
            </a:r>
            <a:r>
              <a:rPr lang="en-US" dirty="0" err="1"/>
              <a:t>încurajează</a:t>
            </a:r>
            <a:r>
              <a:rPr lang="en-US" dirty="0"/>
              <a:t> </a:t>
            </a:r>
            <a:r>
              <a:rPr lang="en-US" dirty="0" err="1"/>
              <a:t>mișcarea</a:t>
            </a:r>
            <a:r>
              <a:rPr lang="en-US" dirty="0"/>
              <a:t> </a:t>
            </a:r>
            <a:r>
              <a:rPr lang="en-US" dirty="0" err="1"/>
              <a:t>și</a:t>
            </a:r>
            <a:r>
              <a:rPr lang="en-US" dirty="0"/>
              <a:t> </a:t>
            </a:r>
            <a:r>
              <a:rPr lang="en-US" dirty="0" err="1"/>
              <a:t>îi</a:t>
            </a:r>
            <a:r>
              <a:rPr lang="en-US" dirty="0"/>
              <a:t> </a:t>
            </a:r>
            <a:r>
              <a:rPr lang="en-US" dirty="0" err="1"/>
              <a:t>menține</a:t>
            </a:r>
            <a:r>
              <a:rPr lang="en-US" dirty="0"/>
              <a:t> </a:t>
            </a:r>
            <a:r>
              <a:rPr lang="en-US" dirty="0" err="1"/>
              <a:t>pe</a:t>
            </a:r>
            <a:r>
              <a:rPr lang="en-US" dirty="0"/>
              <a:t> </a:t>
            </a:r>
            <a:r>
              <a:rPr lang="en-US" dirty="0" err="1"/>
              <a:t>elevi</a:t>
            </a:r>
            <a:r>
              <a:rPr lang="en-US" dirty="0"/>
              <a:t> </a:t>
            </a:r>
            <a:r>
              <a:rPr lang="en-US" dirty="0" err="1"/>
              <a:t>implicați</a:t>
            </a:r>
            <a:r>
              <a:rPr lang="en-US" dirty="0"/>
              <a:t>.</a:t>
            </a:r>
          </a:p>
          <a:p>
            <a:pPr marL="114300" indent="0">
              <a:buNone/>
            </a:pPr>
            <a:r>
              <a:rPr lang="en-US" dirty="0" err="1"/>
              <a:t>Activități</a:t>
            </a:r>
            <a:r>
              <a:rPr lang="en-US" dirty="0"/>
              <a:t> creative: „Imagine...” </a:t>
            </a:r>
            <a:r>
              <a:rPr lang="en-US" dirty="0" err="1"/>
              <a:t>și</a:t>
            </a:r>
            <a:r>
              <a:rPr lang="en-US" dirty="0"/>
              <a:t> „Eco-Scavenger Hunt” </a:t>
            </a:r>
            <a:r>
              <a:rPr lang="en-US" dirty="0" err="1"/>
              <a:t>stimulează</a:t>
            </a:r>
            <a:r>
              <a:rPr lang="en-US" dirty="0"/>
              <a:t> </a:t>
            </a:r>
            <a:r>
              <a:rPr lang="en-US" dirty="0" err="1"/>
              <a:t>creativitatea</a:t>
            </a:r>
            <a:r>
              <a:rPr lang="en-US" dirty="0"/>
              <a:t> </a:t>
            </a:r>
            <a:r>
              <a:rPr lang="en-US" dirty="0" err="1"/>
              <a:t>pentru</a:t>
            </a:r>
            <a:r>
              <a:rPr lang="en-US" dirty="0"/>
              <a:t> un </a:t>
            </a:r>
            <a:r>
              <a:rPr lang="en-US" dirty="0" err="1"/>
              <a:t>viitor</a:t>
            </a:r>
            <a:r>
              <a:rPr lang="en-US" dirty="0"/>
              <a:t> </a:t>
            </a:r>
            <a:r>
              <a:rPr lang="en-US" dirty="0" err="1"/>
              <a:t>durabil</a:t>
            </a:r>
            <a:r>
              <a:rPr lang="en-US" dirty="0"/>
              <a:t>.</a:t>
            </a:r>
          </a:p>
          <a:p>
            <a:pPr marL="114300" indent="0">
              <a:buNone/>
            </a:pPr>
            <a:r>
              <a:rPr lang="en-US" dirty="0" err="1"/>
              <a:t>Activități</a:t>
            </a:r>
            <a:r>
              <a:rPr lang="en-US" dirty="0"/>
              <a:t> de </a:t>
            </a:r>
            <a:r>
              <a:rPr lang="en-US" dirty="0" err="1"/>
              <a:t>colaborare</a:t>
            </a:r>
            <a:r>
              <a:rPr lang="en-US" dirty="0"/>
              <a:t>: </a:t>
            </a:r>
            <a:r>
              <a:rPr lang="en-US" dirty="0" err="1"/>
              <a:t>jocuri</a:t>
            </a:r>
            <a:r>
              <a:rPr lang="en-US" dirty="0"/>
              <a:t> </a:t>
            </a:r>
            <a:r>
              <a:rPr lang="en-US" dirty="0" err="1"/>
              <a:t>precum</a:t>
            </a:r>
            <a:r>
              <a:rPr lang="en-US" dirty="0"/>
              <a:t> </a:t>
            </a:r>
            <a:r>
              <a:rPr lang="en-US" dirty="0" err="1"/>
              <a:t>cuvintele</a:t>
            </a:r>
            <a:r>
              <a:rPr lang="en-US" dirty="0"/>
              <a:t> </a:t>
            </a:r>
            <a:r>
              <a:rPr lang="en-US" dirty="0" err="1"/>
              <a:t>încrucișate</a:t>
            </a:r>
            <a:r>
              <a:rPr lang="en-US" dirty="0"/>
              <a:t> </a:t>
            </a:r>
            <a:r>
              <a:rPr lang="en-US" dirty="0" err="1"/>
              <a:t>sau</a:t>
            </a:r>
            <a:r>
              <a:rPr lang="en-US" dirty="0"/>
              <a:t> </a:t>
            </a:r>
            <a:r>
              <a:rPr lang="en-US" dirty="0" err="1"/>
              <a:t>vânătoarea</a:t>
            </a:r>
            <a:r>
              <a:rPr lang="en-US" dirty="0"/>
              <a:t> de </a:t>
            </a:r>
            <a:r>
              <a:rPr lang="en-US" dirty="0" err="1"/>
              <a:t>tesori</a:t>
            </a:r>
            <a:r>
              <a:rPr lang="en-US" dirty="0"/>
              <a:t> </a:t>
            </a:r>
            <a:r>
              <a:rPr lang="en-US" dirty="0" err="1"/>
              <a:t>promovează</a:t>
            </a:r>
            <a:r>
              <a:rPr lang="en-US" dirty="0"/>
              <a:t> </a:t>
            </a:r>
            <a:r>
              <a:rPr lang="en-US" dirty="0" err="1"/>
              <a:t>munca</a:t>
            </a:r>
            <a:r>
              <a:rPr lang="en-US" dirty="0"/>
              <a:t> </a:t>
            </a:r>
            <a:r>
              <a:rPr lang="en-US" dirty="0" err="1"/>
              <a:t>în</a:t>
            </a:r>
            <a:r>
              <a:rPr lang="en-US" dirty="0"/>
              <a:t> </a:t>
            </a:r>
            <a:r>
              <a:rPr lang="en-US" dirty="0" err="1"/>
              <a:t>echipă</a:t>
            </a:r>
            <a:r>
              <a:rPr lang="en-US" dirty="0"/>
              <a:t>.</a:t>
            </a:r>
            <a:endParaRPr lang="en-US" dirty="0"/>
          </a:p>
        </p:txBody>
      </p:sp>
      <p:sp>
        <p:nvSpPr>
          <p:cNvPr id="5" name="Metin Yer Tutucusu 4"/>
          <p:cNvSpPr>
            <a:spLocks noGrp="1"/>
          </p:cNvSpPr>
          <p:nvPr>
            <p:ph type="body" idx="3"/>
          </p:nvPr>
        </p:nvSpPr>
        <p:spPr>
          <a:xfrm>
            <a:off x="6120939" y="1264161"/>
            <a:ext cx="4937760" cy="736282"/>
          </a:xfrm>
        </p:spPr>
        <p:txBody>
          <a:bodyPr>
            <a:normAutofit lnSpcReduction="10000"/>
          </a:bodyPr>
          <a:lstStyle/>
          <a:p>
            <a:pPr algn="ctr"/>
            <a:r>
              <a:rPr lang="it-IT" b="1" dirty="0"/>
              <a:t>IMPUTERNAREA TINERETULUI PENTRU UN VIITOR DURABIL</a:t>
            </a:r>
            <a:endParaRPr lang="tr-TR" b="1" dirty="0"/>
          </a:p>
        </p:txBody>
      </p:sp>
      <p:sp>
        <p:nvSpPr>
          <p:cNvPr id="6" name="Metin Yer Tutucusu 5"/>
          <p:cNvSpPr>
            <a:spLocks noGrp="1"/>
          </p:cNvSpPr>
          <p:nvPr>
            <p:ph type="body" idx="4"/>
          </p:nvPr>
        </p:nvSpPr>
        <p:spPr>
          <a:xfrm>
            <a:off x="6287193" y="2097425"/>
            <a:ext cx="4937760" cy="3378200"/>
          </a:xfrm>
        </p:spPr>
        <p:txBody>
          <a:bodyPr>
            <a:normAutofit fontScale="70000" lnSpcReduction="20000"/>
          </a:bodyPr>
          <a:lstStyle/>
          <a:p>
            <a:pPr>
              <a:buFont typeface="Arial"/>
              <a:buChar char="•"/>
            </a:pPr>
            <a:r>
              <a:rPr lang="en-US" dirty="0" err="1"/>
              <a:t>Cunoștințele</a:t>
            </a:r>
            <a:r>
              <a:rPr lang="en-US" dirty="0"/>
              <a:t> </a:t>
            </a:r>
            <a:r>
              <a:rPr lang="en-US" dirty="0" err="1"/>
              <a:t>privind</a:t>
            </a:r>
            <a:r>
              <a:rPr lang="en-US" dirty="0"/>
              <a:t> </a:t>
            </a:r>
            <a:r>
              <a:rPr lang="en-US" dirty="0" err="1"/>
              <a:t>mediul</a:t>
            </a:r>
            <a:r>
              <a:rPr lang="en-US" dirty="0"/>
              <a:t> </a:t>
            </a:r>
            <a:r>
              <a:rPr lang="en-US" dirty="0" err="1"/>
              <a:t>încurajează</a:t>
            </a:r>
            <a:r>
              <a:rPr lang="en-US" dirty="0"/>
              <a:t> </a:t>
            </a:r>
            <a:r>
              <a:rPr lang="en-US" dirty="0" err="1"/>
              <a:t>tinerii</a:t>
            </a:r>
            <a:r>
              <a:rPr lang="en-US" dirty="0"/>
              <a:t> </a:t>
            </a:r>
            <a:r>
              <a:rPr lang="en-US" dirty="0" err="1"/>
              <a:t>să</a:t>
            </a:r>
            <a:r>
              <a:rPr lang="en-US" dirty="0"/>
              <a:t> </a:t>
            </a:r>
            <a:r>
              <a:rPr lang="en-US" dirty="0" err="1"/>
              <a:t>devină</a:t>
            </a:r>
            <a:r>
              <a:rPr lang="en-US" dirty="0"/>
              <a:t> </a:t>
            </a:r>
            <a:r>
              <a:rPr lang="en-US" dirty="0" err="1"/>
              <a:t>administratori</a:t>
            </a:r>
            <a:r>
              <a:rPr lang="en-US" dirty="0"/>
              <a:t> </a:t>
            </a:r>
            <a:r>
              <a:rPr lang="en-US" dirty="0" err="1"/>
              <a:t>ai</a:t>
            </a:r>
            <a:r>
              <a:rPr lang="en-US" dirty="0"/>
              <a:t> </a:t>
            </a:r>
            <a:r>
              <a:rPr lang="en-US" dirty="0" err="1"/>
              <a:t>mediului</a:t>
            </a:r>
            <a:r>
              <a:rPr lang="en-US" dirty="0"/>
              <a:t>.</a:t>
            </a:r>
          </a:p>
          <a:p>
            <a:pPr>
              <a:buFont typeface="Arial"/>
              <a:buChar char="•"/>
            </a:pPr>
            <a:r>
              <a:rPr lang="en-US" dirty="0" err="1"/>
              <a:t>Beneficiile</a:t>
            </a:r>
            <a:r>
              <a:rPr lang="en-US" dirty="0"/>
              <a:t> </a:t>
            </a:r>
            <a:r>
              <a:rPr lang="en-US" dirty="0" err="1"/>
              <a:t>promovării</a:t>
            </a:r>
            <a:r>
              <a:rPr lang="en-US" dirty="0"/>
              <a:t> </a:t>
            </a:r>
            <a:r>
              <a:rPr lang="en-US" dirty="0" err="1"/>
              <a:t>alfabetizării</a:t>
            </a:r>
            <a:r>
              <a:rPr lang="en-US" dirty="0"/>
              <a:t> </a:t>
            </a:r>
            <a:r>
              <a:rPr lang="en-US" dirty="0" err="1"/>
              <a:t>ecologice</a:t>
            </a:r>
            <a:r>
              <a:rPr lang="en-US" dirty="0"/>
              <a:t> </a:t>
            </a:r>
            <a:r>
              <a:rPr lang="en-US" dirty="0" err="1"/>
              <a:t>în</a:t>
            </a:r>
            <a:r>
              <a:rPr lang="en-US" dirty="0"/>
              <a:t> </a:t>
            </a:r>
            <a:r>
              <a:rPr lang="en-US" dirty="0" err="1"/>
              <a:t>educația</a:t>
            </a:r>
            <a:r>
              <a:rPr lang="en-US" dirty="0"/>
              <a:t> </a:t>
            </a:r>
            <a:r>
              <a:rPr lang="en-US" dirty="0" err="1"/>
              <a:t>tinerilor</a:t>
            </a:r>
            <a:r>
              <a:rPr lang="en-US" dirty="0"/>
              <a:t>:</a:t>
            </a:r>
          </a:p>
          <a:p>
            <a:pPr>
              <a:buFont typeface="Arial"/>
              <a:buChar char="•"/>
            </a:pPr>
            <a:r>
              <a:rPr lang="en-US" dirty="0" err="1"/>
              <a:t>Tineret</a:t>
            </a:r>
            <a:r>
              <a:rPr lang="en-US" dirty="0"/>
              <a:t> </a:t>
            </a:r>
            <a:r>
              <a:rPr lang="en-US" dirty="0" err="1"/>
              <a:t>împuternicit</a:t>
            </a:r>
            <a:r>
              <a:rPr lang="en-US" dirty="0"/>
              <a:t>: </a:t>
            </a:r>
            <a:r>
              <a:rPr lang="en-US" dirty="0" err="1"/>
              <a:t>Dotat</a:t>
            </a:r>
            <a:r>
              <a:rPr lang="en-US" dirty="0"/>
              <a:t> cu </a:t>
            </a:r>
            <a:r>
              <a:rPr lang="en-US" dirty="0" err="1"/>
              <a:t>cunoștințe</a:t>
            </a:r>
            <a:r>
              <a:rPr lang="en-US" dirty="0"/>
              <a:t> </a:t>
            </a:r>
            <a:r>
              <a:rPr lang="en-US" dirty="0" err="1"/>
              <a:t>și</a:t>
            </a:r>
            <a:r>
              <a:rPr lang="en-US" dirty="0"/>
              <a:t> </a:t>
            </a:r>
            <a:r>
              <a:rPr lang="en-US" dirty="0" err="1"/>
              <a:t>abilități</a:t>
            </a:r>
            <a:r>
              <a:rPr lang="en-US" dirty="0"/>
              <a:t> </a:t>
            </a:r>
            <a:r>
              <a:rPr lang="en-US" dirty="0" err="1"/>
              <a:t>pentru</a:t>
            </a:r>
            <a:r>
              <a:rPr lang="en-US" dirty="0"/>
              <a:t> a </a:t>
            </a:r>
            <a:r>
              <a:rPr lang="en-US" dirty="0" err="1"/>
              <a:t>lua</a:t>
            </a:r>
            <a:r>
              <a:rPr lang="en-US" dirty="0"/>
              <a:t> </a:t>
            </a:r>
            <a:r>
              <a:rPr lang="en-US" dirty="0" err="1"/>
              <a:t>decizii</a:t>
            </a:r>
            <a:r>
              <a:rPr lang="en-US" dirty="0"/>
              <a:t> </a:t>
            </a:r>
            <a:r>
              <a:rPr lang="en-US" dirty="0" err="1"/>
              <a:t>informate</a:t>
            </a:r>
            <a:r>
              <a:rPr lang="en-US" dirty="0"/>
              <a:t> </a:t>
            </a:r>
            <a:r>
              <a:rPr lang="en-US" dirty="0" err="1"/>
              <a:t>și</a:t>
            </a:r>
            <a:r>
              <a:rPr lang="en-US" dirty="0"/>
              <a:t> a </a:t>
            </a:r>
            <a:r>
              <a:rPr lang="en-US" dirty="0" err="1"/>
              <a:t>lua</a:t>
            </a:r>
            <a:r>
              <a:rPr lang="en-US" dirty="0"/>
              <a:t> </a:t>
            </a:r>
            <a:r>
              <a:rPr lang="en-US" dirty="0" err="1"/>
              <a:t>măsuri</a:t>
            </a:r>
            <a:r>
              <a:rPr lang="en-US" dirty="0"/>
              <a:t>.</a:t>
            </a:r>
          </a:p>
          <a:p>
            <a:pPr>
              <a:buFont typeface="Arial"/>
              <a:buChar char="•"/>
            </a:pPr>
            <a:r>
              <a:rPr lang="en-US" dirty="0"/>
              <a:t>Inspired Stewardship: </a:t>
            </a:r>
            <a:r>
              <a:rPr lang="en-US" dirty="0" err="1"/>
              <a:t>dezvoltă</a:t>
            </a:r>
            <a:r>
              <a:rPr lang="en-US" dirty="0"/>
              <a:t> un sentiment de </a:t>
            </a:r>
            <a:r>
              <a:rPr lang="en-US" dirty="0" err="1"/>
              <a:t>conectare</a:t>
            </a:r>
            <a:r>
              <a:rPr lang="en-US" dirty="0"/>
              <a:t> </a:t>
            </a:r>
            <a:r>
              <a:rPr lang="en-US" dirty="0" err="1"/>
              <a:t>și</a:t>
            </a:r>
            <a:r>
              <a:rPr lang="en-US" dirty="0"/>
              <a:t> </a:t>
            </a:r>
            <a:r>
              <a:rPr lang="en-US" dirty="0" err="1"/>
              <a:t>responsabilitate</a:t>
            </a:r>
            <a:r>
              <a:rPr lang="en-US" dirty="0"/>
              <a:t> </a:t>
            </a:r>
            <a:r>
              <a:rPr lang="en-US" dirty="0" err="1"/>
              <a:t>pentru</a:t>
            </a:r>
            <a:r>
              <a:rPr lang="en-US" dirty="0"/>
              <a:t> a </a:t>
            </a:r>
            <a:r>
              <a:rPr lang="en-US" dirty="0" err="1"/>
              <a:t>proteja</a:t>
            </a:r>
            <a:r>
              <a:rPr lang="en-US" dirty="0"/>
              <a:t> </a:t>
            </a:r>
            <a:r>
              <a:rPr lang="en-US" dirty="0" err="1"/>
              <a:t>natura</a:t>
            </a:r>
            <a:r>
              <a:rPr lang="en-US" dirty="0"/>
              <a:t>.</a:t>
            </a:r>
          </a:p>
          <a:p>
            <a:pPr>
              <a:buFont typeface="Arial"/>
              <a:buChar char="•"/>
            </a:pPr>
            <a:r>
              <a:rPr lang="en-US" dirty="0" err="1"/>
              <a:t>Construirea</a:t>
            </a:r>
            <a:r>
              <a:rPr lang="en-US" dirty="0"/>
              <a:t> </a:t>
            </a:r>
            <a:r>
              <a:rPr lang="en-US" dirty="0" err="1"/>
              <a:t>unui</a:t>
            </a:r>
            <a:r>
              <a:rPr lang="en-US" dirty="0"/>
              <a:t> </a:t>
            </a:r>
            <a:r>
              <a:rPr lang="en-US" dirty="0" err="1"/>
              <a:t>viitor</a:t>
            </a:r>
            <a:r>
              <a:rPr lang="en-US" dirty="0"/>
              <a:t> </a:t>
            </a:r>
            <a:r>
              <a:rPr lang="en-US" dirty="0" err="1"/>
              <a:t>durabil</a:t>
            </a:r>
            <a:r>
              <a:rPr lang="en-US" dirty="0"/>
              <a:t>: </a:t>
            </a:r>
            <a:r>
              <a:rPr lang="en-US" dirty="0" err="1"/>
              <a:t>educă</a:t>
            </a:r>
            <a:r>
              <a:rPr lang="en-US" dirty="0"/>
              <a:t> </a:t>
            </a:r>
            <a:r>
              <a:rPr lang="en-US" dirty="0" err="1"/>
              <a:t>tinerii</a:t>
            </a:r>
            <a:r>
              <a:rPr lang="en-US" dirty="0"/>
              <a:t> </a:t>
            </a:r>
            <a:r>
              <a:rPr lang="en-US" dirty="0" err="1"/>
              <a:t>despre</a:t>
            </a:r>
            <a:r>
              <a:rPr lang="en-US" dirty="0"/>
              <a:t> </a:t>
            </a:r>
            <a:r>
              <a:rPr lang="en-US" dirty="0" err="1"/>
              <a:t>soluții</a:t>
            </a:r>
            <a:r>
              <a:rPr lang="en-US" dirty="0"/>
              <a:t>, </a:t>
            </a:r>
            <a:r>
              <a:rPr lang="en-US" dirty="0" err="1"/>
              <a:t>creând</a:t>
            </a:r>
            <a:r>
              <a:rPr lang="en-US" dirty="0"/>
              <a:t> </a:t>
            </a:r>
            <a:r>
              <a:rPr lang="en-US" dirty="0" err="1"/>
              <a:t>cetățeni</a:t>
            </a:r>
            <a:r>
              <a:rPr lang="en-US" dirty="0"/>
              <a:t> </a:t>
            </a:r>
            <a:r>
              <a:rPr lang="en-US" dirty="0" err="1"/>
              <a:t>conștienți</a:t>
            </a:r>
            <a:r>
              <a:rPr lang="en-US" dirty="0"/>
              <a:t> de </a:t>
            </a:r>
            <a:r>
              <a:rPr lang="en-US" dirty="0" err="1"/>
              <a:t>mediu</a:t>
            </a:r>
            <a:r>
              <a:rPr lang="en-US" dirty="0"/>
              <a:t>.</a:t>
            </a:r>
          </a:p>
          <a:p>
            <a:pPr>
              <a:buFont typeface="Arial"/>
              <a:buChar char="•"/>
            </a:pPr>
            <a:r>
              <a:rPr lang="en-US" dirty="0" err="1"/>
              <a:t>Prin</a:t>
            </a:r>
            <a:r>
              <a:rPr lang="en-US" dirty="0"/>
              <a:t> </a:t>
            </a:r>
            <a:r>
              <a:rPr lang="en-US" dirty="0" err="1"/>
              <a:t>încorporarea</a:t>
            </a:r>
            <a:r>
              <a:rPr lang="en-US" dirty="0"/>
              <a:t> </a:t>
            </a:r>
            <a:r>
              <a:rPr lang="en-US" dirty="0" err="1"/>
              <a:t>activităților</a:t>
            </a:r>
            <a:r>
              <a:rPr lang="en-US" dirty="0"/>
              <a:t> </a:t>
            </a:r>
            <a:r>
              <a:rPr lang="en-US" dirty="0" err="1"/>
              <a:t>și</a:t>
            </a:r>
            <a:r>
              <a:rPr lang="en-US" dirty="0"/>
              <a:t> a </a:t>
            </a:r>
            <a:r>
              <a:rPr lang="en-US" dirty="0" err="1"/>
              <a:t>jocurilor</a:t>
            </a:r>
            <a:r>
              <a:rPr lang="en-US" dirty="0"/>
              <a:t> de </a:t>
            </a:r>
            <a:r>
              <a:rPr lang="en-US" dirty="0" err="1"/>
              <a:t>mediu</a:t>
            </a:r>
            <a:r>
              <a:rPr lang="en-US" dirty="0"/>
              <a:t> </a:t>
            </a:r>
            <a:r>
              <a:rPr lang="en-US" dirty="0" err="1"/>
              <a:t>captivante</a:t>
            </a:r>
            <a:r>
              <a:rPr lang="en-US" dirty="0"/>
              <a:t>, </a:t>
            </a:r>
            <a:r>
              <a:rPr lang="en-US" dirty="0" err="1"/>
              <a:t>dăm</a:t>
            </a:r>
            <a:r>
              <a:rPr lang="en-US" dirty="0"/>
              <a:t> </a:t>
            </a:r>
            <a:r>
              <a:rPr lang="en-US" dirty="0" err="1"/>
              <a:t>puterea</a:t>
            </a:r>
            <a:r>
              <a:rPr lang="en-US" dirty="0"/>
              <a:t> </a:t>
            </a:r>
            <a:r>
              <a:rPr lang="en-US" dirty="0" err="1"/>
              <a:t>tinerilor</a:t>
            </a:r>
            <a:r>
              <a:rPr lang="en-US" dirty="0"/>
              <a:t> </a:t>
            </a:r>
            <a:r>
              <a:rPr lang="en-US" dirty="0" err="1"/>
              <a:t>să</a:t>
            </a:r>
            <a:r>
              <a:rPr lang="en-US" dirty="0"/>
              <a:t> </a:t>
            </a:r>
            <a:r>
              <a:rPr lang="en-US" dirty="0" err="1"/>
              <a:t>devină</a:t>
            </a:r>
            <a:r>
              <a:rPr lang="en-US" dirty="0"/>
              <a:t> </a:t>
            </a:r>
            <a:r>
              <a:rPr lang="en-US" dirty="0" err="1"/>
              <a:t>administratori</a:t>
            </a:r>
            <a:r>
              <a:rPr lang="en-US" dirty="0"/>
              <a:t> </a:t>
            </a:r>
            <a:r>
              <a:rPr lang="en-US" dirty="0" err="1"/>
              <a:t>responsabili</a:t>
            </a:r>
            <a:r>
              <a:rPr lang="en-US" dirty="0"/>
              <a:t> </a:t>
            </a:r>
            <a:r>
              <a:rPr lang="en-US" dirty="0" err="1"/>
              <a:t>și</a:t>
            </a:r>
            <a:r>
              <a:rPr lang="en-US" dirty="0"/>
              <a:t> </a:t>
            </a:r>
            <a:r>
              <a:rPr lang="en-US" dirty="0" err="1"/>
              <a:t>să</a:t>
            </a:r>
            <a:r>
              <a:rPr lang="en-US" dirty="0"/>
              <a:t> </a:t>
            </a:r>
            <a:r>
              <a:rPr lang="en-US" dirty="0" err="1"/>
              <a:t>creeze</a:t>
            </a:r>
            <a:r>
              <a:rPr lang="en-US" dirty="0"/>
              <a:t> un </a:t>
            </a:r>
            <a:r>
              <a:rPr lang="en-US" dirty="0" err="1"/>
              <a:t>viitor</a:t>
            </a:r>
            <a:r>
              <a:rPr lang="en-US" dirty="0"/>
              <a:t> </a:t>
            </a:r>
            <a:r>
              <a:rPr lang="en-US" dirty="0" err="1"/>
              <a:t>mai</a:t>
            </a:r>
            <a:r>
              <a:rPr lang="en-US" dirty="0"/>
              <a:t> </a:t>
            </a:r>
            <a:r>
              <a:rPr lang="en-US" dirty="0" err="1"/>
              <a:t>durabil</a:t>
            </a:r>
            <a:r>
              <a:rPr lang="en-US" dirty="0"/>
              <a:t>.</a:t>
            </a:r>
            <a:endParaRPr lang="en-US" dirty="0"/>
          </a:p>
        </p:txBody>
      </p:sp>
    </p:spTree>
    <p:extLst>
      <p:ext uri="{BB962C8B-B14F-4D97-AF65-F5344CB8AC3E}">
        <p14:creationId xmlns:p14="http://schemas.microsoft.com/office/powerpoint/2010/main" val="3075556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432262" y="1264161"/>
            <a:ext cx="4937760" cy="736282"/>
          </a:xfrm>
        </p:spPr>
        <p:txBody>
          <a:bodyPr>
            <a:normAutofit lnSpcReduction="10000"/>
          </a:bodyPr>
          <a:lstStyle/>
          <a:p>
            <a:pPr algn="ctr"/>
            <a:r>
              <a:rPr lang="en-US" b="1" dirty="0"/>
              <a:t>SCHIMBĂRILE CLIMATICE – ÎNȚELEGEREA PROVOCĂRII</a:t>
            </a:r>
            <a:endParaRPr lang="tr-TR" b="1" dirty="0"/>
          </a:p>
        </p:txBody>
      </p:sp>
      <p:sp>
        <p:nvSpPr>
          <p:cNvPr id="4" name="Metin Yer Tutucusu 3"/>
          <p:cNvSpPr>
            <a:spLocks noGrp="1"/>
          </p:cNvSpPr>
          <p:nvPr>
            <p:ph type="body" idx="2"/>
          </p:nvPr>
        </p:nvSpPr>
        <p:spPr>
          <a:xfrm>
            <a:off x="653934" y="2111279"/>
            <a:ext cx="4937760" cy="3378200"/>
          </a:xfrm>
        </p:spPr>
        <p:txBody>
          <a:bodyPr>
            <a:normAutofit fontScale="92500" lnSpcReduction="20000"/>
          </a:bodyPr>
          <a:lstStyle/>
          <a:p>
            <a:pPr marL="114300" indent="0">
              <a:buNone/>
            </a:pPr>
            <a:r>
              <a:rPr lang="en-US" dirty="0" err="1"/>
              <a:t>Definiți</a:t>
            </a:r>
            <a:r>
              <a:rPr lang="en-US" dirty="0"/>
              <a:t> </a:t>
            </a:r>
            <a:r>
              <a:rPr lang="en-US" dirty="0" err="1"/>
              <a:t>schimbările</a:t>
            </a:r>
            <a:r>
              <a:rPr lang="en-US" dirty="0"/>
              <a:t> </a:t>
            </a:r>
            <a:r>
              <a:rPr lang="en-US" dirty="0" err="1"/>
              <a:t>climatice</a:t>
            </a:r>
            <a:r>
              <a:rPr lang="en-US" dirty="0"/>
              <a:t> ca </a:t>
            </a:r>
            <a:r>
              <a:rPr lang="en-US" dirty="0" err="1"/>
              <a:t>fiind</a:t>
            </a:r>
            <a:r>
              <a:rPr lang="en-US" dirty="0"/>
              <a:t> un </a:t>
            </a:r>
            <a:r>
              <a:rPr lang="en-US" dirty="0" err="1"/>
              <a:t>fenomen</a:t>
            </a:r>
            <a:r>
              <a:rPr lang="en-US" dirty="0"/>
              <a:t> </a:t>
            </a:r>
            <a:r>
              <a:rPr lang="en-US" dirty="0" err="1"/>
              <a:t>cauzat</a:t>
            </a:r>
            <a:r>
              <a:rPr lang="en-US" dirty="0"/>
              <a:t> de om, </a:t>
            </a:r>
            <a:r>
              <a:rPr lang="en-US" dirty="0" err="1"/>
              <a:t>determinat</a:t>
            </a:r>
            <a:r>
              <a:rPr lang="en-US" dirty="0"/>
              <a:t> de </a:t>
            </a:r>
            <a:r>
              <a:rPr lang="en-US" dirty="0" err="1"/>
              <a:t>emisiile</a:t>
            </a:r>
            <a:r>
              <a:rPr lang="en-US" dirty="0"/>
              <a:t> de gaze cu </a:t>
            </a:r>
            <a:r>
              <a:rPr lang="en-US" dirty="0" err="1"/>
              <a:t>efect</a:t>
            </a:r>
            <a:r>
              <a:rPr lang="en-US" dirty="0"/>
              <a:t> de </a:t>
            </a:r>
            <a:r>
              <a:rPr lang="en-US" dirty="0" err="1"/>
              <a:t>seră</a:t>
            </a:r>
            <a:r>
              <a:rPr lang="en-US" dirty="0"/>
              <a:t>.</a:t>
            </a:r>
          </a:p>
          <a:p>
            <a:pPr marL="114300" indent="0">
              <a:buNone/>
            </a:pPr>
            <a:r>
              <a:rPr lang="en-US" dirty="0" err="1"/>
              <a:t>Explorați</a:t>
            </a:r>
            <a:r>
              <a:rPr lang="en-US" dirty="0"/>
              <a:t> </a:t>
            </a:r>
            <a:r>
              <a:rPr lang="en-US" dirty="0" err="1"/>
              <a:t>activitățile</a:t>
            </a:r>
            <a:r>
              <a:rPr lang="en-US" dirty="0"/>
              <a:t> </a:t>
            </a:r>
            <a:r>
              <a:rPr lang="en-US" dirty="0" err="1"/>
              <a:t>umane</a:t>
            </a:r>
            <a:r>
              <a:rPr lang="en-US" dirty="0"/>
              <a:t> care </a:t>
            </a:r>
            <a:r>
              <a:rPr lang="en-US" dirty="0" err="1"/>
              <a:t>contribuie</a:t>
            </a:r>
            <a:r>
              <a:rPr lang="en-US" dirty="0"/>
              <a:t> la </a:t>
            </a:r>
            <a:r>
              <a:rPr lang="en-US" dirty="0" err="1"/>
              <a:t>schimbările</a:t>
            </a:r>
            <a:r>
              <a:rPr lang="en-US" dirty="0"/>
              <a:t> </a:t>
            </a:r>
            <a:r>
              <a:rPr lang="en-US" dirty="0" err="1"/>
              <a:t>climatice</a:t>
            </a:r>
            <a:r>
              <a:rPr lang="en-US" dirty="0"/>
              <a:t>:</a:t>
            </a:r>
          </a:p>
          <a:p>
            <a:pPr marL="114300" indent="0">
              <a:buNone/>
            </a:pPr>
            <a:r>
              <a:rPr lang="en-US" dirty="0"/>
              <a:t> Global: </a:t>
            </a:r>
            <a:r>
              <a:rPr lang="en-US" dirty="0" err="1"/>
              <a:t>Arderea</a:t>
            </a:r>
            <a:r>
              <a:rPr lang="en-US" dirty="0"/>
              <a:t> </a:t>
            </a:r>
            <a:r>
              <a:rPr lang="en-US" dirty="0" err="1"/>
              <a:t>combustibililor</a:t>
            </a:r>
            <a:r>
              <a:rPr lang="en-US" dirty="0"/>
              <a:t> </a:t>
            </a:r>
            <a:r>
              <a:rPr lang="en-US" dirty="0" err="1"/>
              <a:t>fosili</a:t>
            </a:r>
            <a:r>
              <a:rPr lang="en-US" dirty="0"/>
              <a:t> </a:t>
            </a:r>
            <a:r>
              <a:rPr lang="en-US" dirty="0" err="1"/>
              <a:t>pentru</a:t>
            </a:r>
            <a:r>
              <a:rPr lang="en-US" dirty="0"/>
              <a:t> </a:t>
            </a:r>
            <a:r>
              <a:rPr lang="en-US" dirty="0" err="1"/>
              <a:t>energie</a:t>
            </a:r>
            <a:r>
              <a:rPr lang="en-US" dirty="0"/>
              <a:t>.</a:t>
            </a:r>
          </a:p>
          <a:p>
            <a:pPr marL="114300" indent="0">
              <a:buNone/>
            </a:pPr>
            <a:r>
              <a:rPr lang="en-US" dirty="0" err="1"/>
              <a:t>Național</a:t>
            </a:r>
            <a:r>
              <a:rPr lang="en-US" dirty="0"/>
              <a:t>: </a:t>
            </a:r>
            <a:r>
              <a:rPr lang="en-US" dirty="0" err="1"/>
              <a:t>Defrișări</a:t>
            </a:r>
            <a:r>
              <a:rPr lang="en-US" dirty="0"/>
              <a:t> </a:t>
            </a:r>
            <a:r>
              <a:rPr lang="en-US" dirty="0" err="1"/>
              <a:t>pentru</a:t>
            </a:r>
            <a:r>
              <a:rPr lang="en-US" dirty="0"/>
              <a:t> </a:t>
            </a:r>
            <a:r>
              <a:rPr lang="en-US" dirty="0" err="1"/>
              <a:t>agricultură</a:t>
            </a:r>
            <a:r>
              <a:rPr lang="en-US" dirty="0"/>
              <a:t> </a:t>
            </a:r>
            <a:r>
              <a:rPr lang="en-US" dirty="0" err="1"/>
              <a:t>sau</a:t>
            </a:r>
            <a:r>
              <a:rPr lang="en-US" dirty="0"/>
              <a:t> </a:t>
            </a:r>
            <a:r>
              <a:rPr lang="en-US" dirty="0" err="1"/>
              <a:t>dezvoltare</a:t>
            </a:r>
            <a:r>
              <a:rPr lang="en-US" dirty="0"/>
              <a:t>.</a:t>
            </a:r>
          </a:p>
          <a:p>
            <a:pPr marL="114300" indent="0">
              <a:buNone/>
            </a:pPr>
            <a:r>
              <a:rPr lang="en-US" dirty="0"/>
              <a:t>Local: </a:t>
            </a:r>
            <a:r>
              <a:rPr lang="en-US" dirty="0" err="1"/>
              <a:t>procese</a:t>
            </a:r>
            <a:r>
              <a:rPr lang="en-US" dirty="0"/>
              <a:t> </a:t>
            </a:r>
            <a:r>
              <a:rPr lang="en-US" dirty="0" err="1"/>
              <a:t>industriale</a:t>
            </a:r>
            <a:r>
              <a:rPr lang="en-US" dirty="0"/>
              <a:t> </a:t>
            </a:r>
            <a:r>
              <a:rPr lang="en-US" dirty="0" err="1"/>
              <a:t>și</a:t>
            </a:r>
            <a:r>
              <a:rPr lang="en-US" dirty="0"/>
              <a:t> </a:t>
            </a:r>
            <a:r>
              <a:rPr lang="en-US" dirty="0" err="1"/>
              <a:t>emisii</a:t>
            </a:r>
            <a:r>
              <a:rPr lang="en-US" dirty="0"/>
              <a:t> de transport.</a:t>
            </a:r>
          </a:p>
          <a:p>
            <a:pPr marL="114300" indent="0">
              <a:buNone/>
            </a:pPr>
            <a:r>
              <a:rPr lang="en-US" dirty="0" err="1"/>
              <a:t>Individ</a:t>
            </a:r>
            <a:r>
              <a:rPr lang="en-US" dirty="0"/>
              <a:t>: </a:t>
            </a:r>
            <a:r>
              <a:rPr lang="en-US" dirty="0" err="1"/>
              <a:t>Opțiuni</a:t>
            </a:r>
            <a:r>
              <a:rPr lang="en-US" dirty="0"/>
              <a:t> de </a:t>
            </a:r>
            <a:r>
              <a:rPr lang="en-US" dirty="0" err="1"/>
              <a:t>consum</a:t>
            </a:r>
            <a:r>
              <a:rPr lang="en-US" dirty="0"/>
              <a:t> </a:t>
            </a:r>
            <a:r>
              <a:rPr lang="en-US" dirty="0" err="1"/>
              <a:t>și</a:t>
            </a:r>
            <a:r>
              <a:rPr lang="en-US" dirty="0"/>
              <a:t> </a:t>
            </a:r>
            <a:r>
              <a:rPr lang="en-US" dirty="0" err="1"/>
              <a:t>consum</a:t>
            </a:r>
            <a:r>
              <a:rPr lang="en-US" dirty="0"/>
              <a:t> de </a:t>
            </a:r>
            <a:r>
              <a:rPr lang="en-US" dirty="0" err="1"/>
              <a:t>energie</a:t>
            </a:r>
            <a:r>
              <a:rPr lang="en-US" dirty="0"/>
              <a:t>.</a:t>
            </a:r>
            <a:endParaRPr lang="en-US" dirty="0"/>
          </a:p>
        </p:txBody>
      </p:sp>
      <p:sp>
        <p:nvSpPr>
          <p:cNvPr id="5" name="Metin Yer Tutucusu 4"/>
          <p:cNvSpPr>
            <a:spLocks noGrp="1"/>
          </p:cNvSpPr>
          <p:nvPr>
            <p:ph type="body" idx="3"/>
          </p:nvPr>
        </p:nvSpPr>
        <p:spPr>
          <a:xfrm>
            <a:off x="6120939" y="1264161"/>
            <a:ext cx="4937760" cy="736282"/>
          </a:xfrm>
        </p:spPr>
        <p:txBody>
          <a:bodyPr>
            <a:normAutofit/>
          </a:bodyPr>
          <a:lstStyle/>
          <a:p>
            <a:pPr algn="ctr"/>
            <a:r>
              <a:rPr lang="tr-TR" b="1" dirty="0"/>
              <a:t>IMPACTUL SCHIMBĂRILOR CLIMICE</a:t>
            </a:r>
            <a:endParaRPr lang="tr-TR" b="1" dirty="0"/>
          </a:p>
        </p:txBody>
      </p:sp>
      <p:sp>
        <p:nvSpPr>
          <p:cNvPr id="6" name="Metin Yer Tutucusu 5"/>
          <p:cNvSpPr>
            <a:spLocks noGrp="1"/>
          </p:cNvSpPr>
          <p:nvPr>
            <p:ph type="body" idx="4"/>
          </p:nvPr>
        </p:nvSpPr>
        <p:spPr>
          <a:xfrm>
            <a:off x="6287193" y="2097425"/>
            <a:ext cx="4937760" cy="3378200"/>
          </a:xfrm>
        </p:spPr>
        <p:txBody>
          <a:bodyPr>
            <a:normAutofit/>
          </a:bodyPr>
          <a:lstStyle/>
          <a:p>
            <a:pPr marL="114300" indent="0">
              <a:buNone/>
            </a:pPr>
            <a:r>
              <a:rPr lang="en-US" dirty="0" err="1"/>
              <a:t>Analizați</a:t>
            </a:r>
            <a:r>
              <a:rPr lang="en-US" dirty="0"/>
              <a:t> </a:t>
            </a:r>
            <a:r>
              <a:rPr lang="en-US" dirty="0" err="1"/>
              <a:t>consecințele</a:t>
            </a:r>
            <a:r>
              <a:rPr lang="en-US" dirty="0"/>
              <a:t> de </a:t>
            </a:r>
            <a:r>
              <a:rPr lang="en-US" dirty="0" err="1"/>
              <a:t>amploare</a:t>
            </a:r>
            <a:r>
              <a:rPr lang="en-US" dirty="0"/>
              <a:t> ale </a:t>
            </a:r>
            <a:r>
              <a:rPr lang="en-US" dirty="0" err="1"/>
              <a:t>schimbărilor</a:t>
            </a:r>
            <a:r>
              <a:rPr lang="en-US" dirty="0"/>
              <a:t> </a:t>
            </a:r>
            <a:r>
              <a:rPr lang="en-US" dirty="0" err="1"/>
              <a:t>climatice</a:t>
            </a:r>
            <a:r>
              <a:rPr lang="en-US" dirty="0"/>
              <a:t> la </a:t>
            </a:r>
            <a:r>
              <a:rPr lang="en-US" dirty="0" err="1"/>
              <a:t>scară</a:t>
            </a:r>
            <a:r>
              <a:rPr lang="en-US" dirty="0"/>
              <a:t> </a:t>
            </a:r>
            <a:r>
              <a:rPr lang="en-US" dirty="0" err="1"/>
              <a:t>globală</a:t>
            </a:r>
            <a:r>
              <a:rPr lang="en-US" dirty="0"/>
              <a:t>:</a:t>
            </a:r>
          </a:p>
          <a:p>
            <a:pPr marL="114300" indent="0">
              <a:buNone/>
            </a:pPr>
            <a:r>
              <a:rPr lang="en-US" dirty="0" err="1"/>
              <a:t>Creșterea</a:t>
            </a:r>
            <a:r>
              <a:rPr lang="en-US" dirty="0"/>
              <a:t> </a:t>
            </a:r>
            <a:r>
              <a:rPr lang="en-US" dirty="0" err="1"/>
              <a:t>nivelului</a:t>
            </a:r>
            <a:r>
              <a:rPr lang="en-US" dirty="0"/>
              <a:t> </a:t>
            </a:r>
            <a:r>
              <a:rPr lang="en-US" dirty="0" err="1"/>
              <a:t>mării</a:t>
            </a:r>
            <a:r>
              <a:rPr lang="en-US" dirty="0"/>
              <a:t> </a:t>
            </a:r>
            <a:r>
              <a:rPr lang="en-US" dirty="0" err="1"/>
              <a:t>amenință</a:t>
            </a:r>
            <a:r>
              <a:rPr lang="en-US" dirty="0"/>
              <a:t> </a:t>
            </a:r>
            <a:r>
              <a:rPr lang="en-US" dirty="0" err="1"/>
              <a:t>comunitățile</a:t>
            </a:r>
            <a:r>
              <a:rPr lang="en-US" dirty="0"/>
              <a:t> de </a:t>
            </a:r>
            <a:r>
              <a:rPr lang="en-US" dirty="0" err="1"/>
              <a:t>coastă</a:t>
            </a:r>
            <a:r>
              <a:rPr lang="en-US" dirty="0"/>
              <a:t>.</a:t>
            </a:r>
          </a:p>
          <a:p>
            <a:pPr marL="114300" indent="0">
              <a:buNone/>
            </a:pPr>
            <a:r>
              <a:rPr lang="en-US" dirty="0" err="1"/>
              <a:t>Creșterea</a:t>
            </a:r>
            <a:r>
              <a:rPr lang="en-US" dirty="0"/>
              <a:t> </a:t>
            </a:r>
            <a:r>
              <a:rPr lang="en-US" dirty="0" err="1"/>
              <a:t>frecvenței</a:t>
            </a:r>
            <a:r>
              <a:rPr lang="en-US" dirty="0"/>
              <a:t> </a:t>
            </a:r>
            <a:r>
              <a:rPr lang="en-US" dirty="0" err="1"/>
              <a:t>și</a:t>
            </a:r>
            <a:r>
              <a:rPr lang="en-US" dirty="0"/>
              <a:t> </a:t>
            </a:r>
            <a:r>
              <a:rPr lang="en-US" dirty="0" err="1"/>
              <a:t>intensității</a:t>
            </a:r>
            <a:r>
              <a:rPr lang="en-US" dirty="0"/>
              <a:t> </a:t>
            </a:r>
            <a:r>
              <a:rPr lang="en-US" dirty="0" err="1"/>
              <a:t>evenimentelor</a:t>
            </a:r>
            <a:r>
              <a:rPr lang="en-US" dirty="0"/>
              <a:t> </a:t>
            </a:r>
            <a:r>
              <a:rPr lang="en-US" dirty="0" err="1"/>
              <a:t>meteorologice</a:t>
            </a:r>
            <a:r>
              <a:rPr lang="en-US" dirty="0"/>
              <a:t> extreme (</a:t>
            </a:r>
            <a:r>
              <a:rPr lang="en-US" dirty="0" err="1"/>
              <a:t>inundații</a:t>
            </a:r>
            <a:r>
              <a:rPr lang="en-US" dirty="0"/>
              <a:t>, </a:t>
            </a:r>
            <a:r>
              <a:rPr lang="en-US" dirty="0" err="1"/>
              <a:t>secete</a:t>
            </a:r>
            <a:r>
              <a:rPr lang="en-US" dirty="0"/>
              <a:t>, </a:t>
            </a:r>
            <a:r>
              <a:rPr lang="en-US" dirty="0" err="1"/>
              <a:t>valuri</a:t>
            </a:r>
            <a:r>
              <a:rPr lang="en-US" dirty="0"/>
              <a:t> de </a:t>
            </a:r>
            <a:r>
              <a:rPr lang="en-US" dirty="0" err="1"/>
              <a:t>căldură</a:t>
            </a:r>
            <a:r>
              <a:rPr lang="en-US" dirty="0"/>
              <a:t>).</a:t>
            </a:r>
          </a:p>
          <a:p>
            <a:pPr marL="114300" indent="0">
              <a:buNone/>
            </a:pPr>
            <a:r>
              <a:rPr lang="en-US" dirty="0" err="1"/>
              <a:t>Perturbarea</a:t>
            </a:r>
            <a:r>
              <a:rPr lang="en-US" dirty="0"/>
              <a:t> </a:t>
            </a:r>
            <a:r>
              <a:rPr lang="en-US" dirty="0" err="1"/>
              <a:t>ecosistemelor</a:t>
            </a:r>
            <a:r>
              <a:rPr lang="en-US" dirty="0"/>
              <a:t> care </a:t>
            </a:r>
            <a:r>
              <a:rPr lang="en-US" dirty="0" err="1"/>
              <a:t>afectează</a:t>
            </a:r>
            <a:r>
              <a:rPr lang="en-US" dirty="0"/>
              <a:t> </a:t>
            </a:r>
            <a:r>
              <a:rPr lang="en-US" dirty="0" err="1"/>
              <a:t>biodiversitatea</a:t>
            </a:r>
            <a:r>
              <a:rPr lang="en-US" dirty="0"/>
              <a:t> </a:t>
            </a:r>
            <a:r>
              <a:rPr lang="en-US" dirty="0" err="1"/>
              <a:t>și</a:t>
            </a:r>
            <a:r>
              <a:rPr lang="en-US" dirty="0"/>
              <a:t> </a:t>
            </a:r>
            <a:r>
              <a:rPr lang="en-US" dirty="0" err="1"/>
              <a:t>securitatea</a:t>
            </a:r>
            <a:r>
              <a:rPr lang="en-US" dirty="0"/>
              <a:t> </a:t>
            </a:r>
            <a:r>
              <a:rPr lang="en-US" dirty="0" err="1"/>
              <a:t>alimentară</a:t>
            </a:r>
            <a:r>
              <a:rPr lang="en-US" dirty="0"/>
              <a:t>.</a:t>
            </a:r>
            <a:endParaRPr lang="en-US" dirty="0"/>
          </a:p>
        </p:txBody>
      </p:sp>
      <p:sp>
        <p:nvSpPr>
          <p:cNvPr id="8" name="Başlık 1"/>
          <p:cNvSpPr>
            <a:spLocks noGrp="1"/>
          </p:cNvSpPr>
          <p:nvPr>
            <p:ph type="title"/>
          </p:nvPr>
        </p:nvSpPr>
        <p:spPr>
          <a:xfrm>
            <a:off x="333375" y="133338"/>
            <a:ext cx="4716779" cy="752487"/>
          </a:xfrm>
        </p:spPr>
        <p:txBody>
          <a:bodyPr>
            <a:normAutofit/>
          </a:bodyPr>
          <a:lstStyle/>
          <a:p>
            <a:pPr marL="457200" algn="ctr">
              <a:spcBef>
                <a:spcPts val="1000"/>
              </a:spcBef>
            </a:pPr>
            <a:r>
              <a:rPr lang="en-US" sz="2000" dirty="0">
                <a:latin typeface="Times New Roman"/>
              </a:rPr>
              <a:t>ACTIVITĂȚI DE IMPLEMENTARE</a:t>
            </a:r>
            <a:endParaRPr lang="tr-TR" sz="1200" dirty="0"/>
          </a:p>
        </p:txBody>
      </p:sp>
    </p:spTree>
    <p:extLst>
      <p:ext uri="{BB962C8B-B14F-4D97-AF65-F5344CB8AC3E}">
        <p14:creationId xmlns:p14="http://schemas.microsoft.com/office/powerpoint/2010/main" val="1572845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432262" y="1264161"/>
            <a:ext cx="5111288" cy="736282"/>
          </a:xfrm>
        </p:spPr>
        <p:txBody>
          <a:bodyPr>
            <a:normAutofit/>
          </a:bodyPr>
          <a:lstStyle/>
          <a:p>
            <a:pPr algn="ctr"/>
            <a:r>
              <a:rPr lang="tr-TR" b="1" dirty="0"/>
              <a:t>SOLUȚII ȘI STRATEGII DE ADAPTARE</a:t>
            </a:r>
            <a:endParaRPr lang="tr-TR" b="1" dirty="0"/>
          </a:p>
        </p:txBody>
      </p:sp>
      <p:sp>
        <p:nvSpPr>
          <p:cNvPr id="4" name="Metin Yer Tutucusu 3"/>
          <p:cNvSpPr>
            <a:spLocks noGrp="1"/>
          </p:cNvSpPr>
          <p:nvPr>
            <p:ph type="body" idx="2"/>
          </p:nvPr>
        </p:nvSpPr>
        <p:spPr>
          <a:xfrm>
            <a:off x="653934" y="2111279"/>
            <a:ext cx="4937760" cy="3378200"/>
          </a:xfrm>
        </p:spPr>
        <p:txBody>
          <a:bodyPr>
            <a:normAutofit/>
          </a:bodyPr>
          <a:lstStyle/>
          <a:p>
            <a:pPr marL="114300" indent="0">
              <a:buNone/>
            </a:pPr>
            <a:r>
              <a:rPr lang="en-US" dirty="0" err="1"/>
              <a:t>Explorați</a:t>
            </a:r>
            <a:r>
              <a:rPr lang="en-US" dirty="0"/>
              <a:t> </a:t>
            </a:r>
            <a:r>
              <a:rPr lang="en-US" dirty="0" err="1"/>
              <a:t>strategii</a:t>
            </a:r>
            <a:r>
              <a:rPr lang="en-US" dirty="0"/>
              <a:t> de </a:t>
            </a:r>
            <a:r>
              <a:rPr lang="en-US" dirty="0" err="1"/>
              <a:t>abordare</a:t>
            </a:r>
            <a:r>
              <a:rPr lang="en-US" dirty="0"/>
              <a:t> a </a:t>
            </a:r>
            <a:r>
              <a:rPr lang="en-US" dirty="0" err="1"/>
              <a:t>schimbărilor</a:t>
            </a:r>
            <a:r>
              <a:rPr lang="en-US" dirty="0"/>
              <a:t> </a:t>
            </a:r>
            <a:r>
              <a:rPr lang="en-US" dirty="0" err="1"/>
              <a:t>climatice</a:t>
            </a:r>
            <a:r>
              <a:rPr lang="en-US" dirty="0"/>
              <a:t>: </a:t>
            </a:r>
            <a:r>
              <a:rPr lang="en-US" dirty="0" err="1"/>
              <a:t>Atenuare</a:t>
            </a:r>
            <a:r>
              <a:rPr lang="en-US" dirty="0"/>
              <a:t>:</a:t>
            </a:r>
          </a:p>
          <a:p>
            <a:pPr marL="114300" indent="0">
              <a:buNone/>
            </a:pPr>
            <a:r>
              <a:rPr lang="en-US" dirty="0" err="1"/>
              <a:t>Reducerea</a:t>
            </a:r>
            <a:r>
              <a:rPr lang="en-US" dirty="0"/>
              <a:t> </a:t>
            </a:r>
            <a:r>
              <a:rPr lang="en-US" dirty="0" err="1"/>
              <a:t>emisiilor</a:t>
            </a:r>
            <a:r>
              <a:rPr lang="en-US" dirty="0"/>
              <a:t> de gaze cu </a:t>
            </a:r>
            <a:r>
              <a:rPr lang="en-US" dirty="0" err="1"/>
              <a:t>efect</a:t>
            </a:r>
            <a:r>
              <a:rPr lang="en-US" dirty="0"/>
              <a:t> de </a:t>
            </a:r>
            <a:r>
              <a:rPr lang="en-US" dirty="0" err="1"/>
              <a:t>seră</a:t>
            </a:r>
            <a:r>
              <a:rPr lang="en-US" dirty="0"/>
              <a:t> </a:t>
            </a:r>
            <a:r>
              <a:rPr lang="en-US" dirty="0" err="1"/>
              <a:t>prin</a:t>
            </a:r>
            <a:r>
              <a:rPr lang="en-US" dirty="0"/>
              <a:t> </a:t>
            </a:r>
            <a:r>
              <a:rPr lang="en-US" dirty="0" err="1"/>
              <a:t>energie</a:t>
            </a:r>
            <a:r>
              <a:rPr lang="en-US" dirty="0"/>
              <a:t> </a:t>
            </a:r>
            <a:r>
              <a:rPr lang="en-US" dirty="0" err="1"/>
              <a:t>regenerabilă</a:t>
            </a:r>
            <a:r>
              <a:rPr lang="en-US" dirty="0"/>
              <a:t> </a:t>
            </a:r>
            <a:r>
              <a:rPr lang="en-US" dirty="0" err="1"/>
              <a:t>și</a:t>
            </a:r>
            <a:r>
              <a:rPr lang="en-US" dirty="0"/>
              <a:t> </a:t>
            </a:r>
            <a:r>
              <a:rPr lang="en-US" dirty="0" err="1"/>
              <a:t>practici</a:t>
            </a:r>
            <a:r>
              <a:rPr lang="en-US" dirty="0"/>
              <a:t> </a:t>
            </a:r>
            <a:r>
              <a:rPr lang="en-US" dirty="0" err="1"/>
              <a:t>durabile</a:t>
            </a:r>
            <a:r>
              <a:rPr lang="en-US" dirty="0"/>
              <a:t>.</a:t>
            </a:r>
          </a:p>
          <a:p>
            <a:pPr marL="114300" indent="0">
              <a:buNone/>
            </a:pPr>
            <a:r>
              <a:rPr lang="en-US" dirty="0" err="1"/>
              <a:t>Adaptare</a:t>
            </a:r>
            <a:r>
              <a:rPr lang="en-US" dirty="0"/>
              <a:t>: </a:t>
            </a:r>
            <a:r>
              <a:rPr lang="en-US" dirty="0" err="1"/>
              <a:t>pregătirea</a:t>
            </a:r>
            <a:r>
              <a:rPr lang="en-US" dirty="0"/>
              <a:t> </a:t>
            </a:r>
            <a:r>
              <a:rPr lang="en-US" dirty="0" err="1"/>
              <a:t>și</a:t>
            </a:r>
            <a:r>
              <a:rPr lang="en-US" dirty="0"/>
              <a:t> </a:t>
            </a:r>
            <a:r>
              <a:rPr lang="en-US" dirty="0" err="1"/>
              <a:t>adaptarea</a:t>
            </a:r>
            <a:r>
              <a:rPr lang="en-US" dirty="0"/>
              <a:t> la </a:t>
            </a:r>
            <a:r>
              <a:rPr lang="en-US" dirty="0" err="1"/>
              <a:t>schimbările</a:t>
            </a:r>
            <a:r>
              <a:rPr lang="en-US" dirty="0"/>
              <a:t> </a:t>
            </a:r>
            <a:r>
              <a:rPr lang="en-US" dirty="0" err="1"/>
              <a:t>climatice</a:t>
            </a:r>
            <a:r>
              <a:rPr lang="en-US" dirty="0"/>
              <a:t> (de </a:t>
            </a:r>
            <a:r>
              <a:rPr lang="en-US" dirty="0" err="1"/>
              <a:t>exemplu</a:t>
            </a:r>
            <a:r>
              <a:rPr lang="en-US" dirty="0"/>
              <a:t>, </a:t>
            </a:r>
            <a:r>
              <a:rPr lang="en-US" dirty="0" err="1"/>
              <a:t>îmbunătățirea</a:t>
            </a:r>
            <a:r>
              <a:rPr lang="en-US" dirty="0"/>
              <a:t> </a:t>
            </a:r>
            <a:r>
              <a:rPr lang="en-US" dirty="0" err="1"/>
              <a:t>pregătirii</a:t>
            </a:r>
            <a:r>
              <a:rPr lang="en-US" dirty="0"/>
              <a:t> </a:t>
            </a:r>
            <a:r>
              <a:rPr lang="en-US" dirty="0" err="1"/>
              <a:t>pentru</a:t>
            </a:r>
            <a:r>
              <a:rPr lang="en-US" dirty="0"/>
              <a:t> </a:t>
            </a:r>
            <a:r>
              <a:rPr lang="en-US" dirty="0" err="1"/>
              <a:t>dezastre</a:t>
            </a:r>
            <a:r>
              <a:rPr lang="en-US" dirty="0"/>
              <a:t>).</a:t>
            </a:r>
          </a:p>
          <a:p>
            <a:pPr marL="114300" indent="0">
              <a:buNone/>
            </a:pPr>
            <a:r>
              <a:rPr lang="en-US" dirty="0" err="1"/>
              <a:t>Acțiuni</a:t>
            </a:r>
            <a:r>
              <a:rPr lang="en-US" dirty="0"/>
              <a:t> </a:t>
            </a:r>
            <a:r>
              <a:rPr lang="en-US" dirty="0" err="1"/>
              <a:t>individuale</a:t>
            </a:r>
            <a:r>
              <a:rPr lang="en-US" dirty="0"/>
              <a:t>: </a:t>
            </a:r>
            <a:r>
              <a:rPr lang="en-US" dirty="0" err="1"/>
              <a:t>Reducerea</a:t>
            </a:r>
            <a:r>
              <a:rPr lang="en-US" dirty="0"/>
              <a:t> </a:t>
            </a:r>
            <a:r>
              <a:rPr lang="en-US" dirty="0" err="1"/>
              <a:t>consumului</a:t>
            </a:r>
            <a:r>
              <a:rPr lang="en-US" dirty="0"/>
              <a:t> de </a:t>
            </a:r>
            <a:r>
              <a:rPr lang="en-US" dirty="0" err="1"/>
              <a:t>energie</a:t>
            </a:r>
            <a:r>
              <a:rPr lang="en-US" dirty="0"/>
              <a:t>, </a:t>
            </a:r>
            <a:r>
              <a:rPr lang="en-US" dirty="0" err="1"/>
              <a:t>adoptarea</a:t>
            </a:r>
            <a:r>
              <a:rPr lang="en-US" dirty="0"/>
              <a:t> de </a:t>
            </a:r>
            <a:r>
              <a:rPr lang="en-US" dirty="0" err="1"/>
              <a:t>obiceiuri</a:t>
            </a:r>
            <a:r>
              <a:rPr lang="en-US" dirty="0"/>
              <a:t> </a:t>
            </a:r>
            <a:r>
              <a:rPr lang="en-US" dirty="0" err="1"/>
              <a:t>durabile</a:t>
            </a:r>
            <a:r>
              <a:rPr lang="en-US" dirty="0"/>
              <a:t>.</a:t>
            </a:r>
            <a:endParaRPr lang="en-US" dirty="0"/>
          </a:p>
        </p:txBody>
      </p:sp>
      <p:sp>
        <p:nvSpPr>
          <p:cNvPr id="5" name="Metin Yer Tutucusu 4"/>
          <p:cNvSpPr>
            <a:spLocks noGrp="1"/>
          </p:cNvSpPr>
          <p:nvPr>
            <p:ph type="body" idx="3"/>
          </p:nvPr>
        </p:nvSpPr>
        <p:spPr>
          <a:xfrm>
            <a:off x="6120939" y="1264161"/>
            <a:ext cx="4937760" cy="736282"/>
          </a:xfrm>
        </p:spPr>
        <p:txBody>
          <a:bodyPr>
            <a:normAutofit/>
          </a:bodyPr>
          <a:lstStyle/>
          <a:p>
            <a:pPr algn="ctr"/>
            <a:r>
              <a:rPr lang="pt-BR" b="1" dirty="0"/>
              <a:t>EDUCAȚIA ȘI ACȚIUNEA DE MEDIU</a:t>
            </a:r>
            <a:endParaRPr lang="tr-TR" b="1" dirty="0"/>
          </a:p>
        </p:txBody>
      </p:sp>
      <p:sp>
        <p:nvSpPr>
          <p:cNvPr id="6" name="Metin Yer Tutucusu 5"/>
          <p:cNvSpPr>
            <a:spLocks noGrp="1"/>
          </p:cNvSpPr>
          <p:nvPr>
            <p:ph type="body" idx="4"/>
          </p:nvPr>
        </p:nvSpPr>
        <p:spPr>
          <a:xfrm>
            <a:off x="6287193" y="2097425"/>
            <a:ext cx="4937760" cy="3378200"/>
          </a:xfrm>
        </p:spPr>
        <p:txBody>
          <a:bodyPr>
            <a:normAutofit fontScale="62500" lnSpcReduction="20000"/>
          </a:bodyPr>
          <a:lstStyle/>
          <a:p>
            <a:pPr marL="114300" indent="0">
              <a:buNone/>
            </a:pPr>
            <a:r>
              <a:rPr lang="en-US" dirty="0" err="1"/>
              <a:t>Înțelegeți</a:t>
            </a:r>
            <a:r>
              <a:rPr lang="en-US" dirty="0"/>
              <a:t> </a:t>
            </a:r>
            <a:r>
              <a:rPr lang="en-US" dirty="0" err="1"/>
              <a:t>interconexiunea</a:t>
            </a:r>
            <a:r>
              <a:rPr lang="en-US" dirty="0"/>
              <a:t> </a:t>
            </a:r>
            <a:r>
              <a:rPr lang="en-US" dirty="0" err="1"/>
              <a:t>mediului</a:t>
            </a:r>
            <a:r>
              <a:rPr lang="en-US" dirty="0"/>
              <a:t> (</a:t>
            </a:r>
            <a:r>
              <a:rPr lang="en-US" dirty="0" err="1"/>
              <a:t>atmosferă</a:t>
            </a:r>
            <a:r>
              <a:rPr lang="en-US" dirty="0"/>
              <a:t>, </a:t>
            </a:r>
            <a:r>
              <a:rPr lang="en-US" dirty="0" err="1"/>
              <a:t>hidrosferă</a:t>
            </a:r>
            <a:r>
              <a:rPr lang="en-US" dirty="0"/>
              <a:t>, </a:t>
            </a:r>
            <a:r>
              <a:rPr lang="en-US" dirty="0" err="1"/>
              <a:t>geosferă</a:t>
            </a:r>
            <a:r>
              <a:rPr lang="en-US" dirty="0"/>
              <a:t>, </a:t>
            </a:r>
            <a:r>
              <a:rPr lang="en-US" dirty="0" err="1"/>
              <a:t>biosferă</a:t>
            </a:r>
            <a:r>
              <a:rPr lang="en-US" dirty="0"/>
              <a:t>).</a:t>
            </a:r>
          </a:p>
          <a:p>
            <a:pPr marL="114300" indent="0">
              <a:buNone/>
            </a:pPr>
            <a:r>
              <a:rPr lang="en-US" dirty="0" err="1"/>
              <a:t>Importanța</a:t>
            </a:r>
            <a:r>
              <a:rPr lang="en-US" dirty="0"/>
              <a:t> </a:t>
            </a:r>
            <a:r>
              <a:rPr lang="en-US" dirty="0" err="1"/>
              <a:t>ecosistemelor</a:t>
            </a:r>
            <a:r>
              <a:rPr lang="en-US" dirty="0"/>
              <a:t> </a:t>
            </a:r>
            <a:r>
              <a:rPr lang="en-US" dirty="0" err="1"/>
              <a:t>sănătoase</a:t>
            </a:r>
            <a:r>
              <a:rPr lang="en-US" dirty="0"/>
              <a:t> </a:t>
            </a:r>
            <a:r>
              <a:rPr lang="en-US" dirty="0" err="1"/>
              <a:t>pentru</a:t>
            </a:r>
            <a:r>
              <a:rPr lang="en-US" dirty="0"/>
              <a:t> </a:t>
            </a:r>
            <a:r>
              <a:rPr lang="en-US" dirty="0" err="1"/>
              <a:t>biodiversitate</a:t>
            </a:r>
            <a:r>
              <a:rPr lang="en-US" dirty="0"/>
              <a:t> </a:t>
            </a:r>
            <a:r>
              <a:rPr lang="en-US" dirty="0" err="1"/>
              <a:t>și</a:t>
            </a:r>
            <a:r>
              <a:rPr lang="en-US" dirty="0"/>
              <a:t> </a:t>
            </a:r>
            <a:r>
              <a:rPr lang="en-US" dirty="0" err="1"/>
              <a:t>bunăstarea</a:t>
            </a:r>
            <a:r>
              <a:rPr lang="en-US" dirty="0"/>
              <a:t> </a:t>
            </a:r>
            <a:r>
              <a:rPr lang="en-US" dirty="0" err="1"/>
              <a:t>umană</a:t>
            </a:r>
            <a:r>
              <a:rPr lang="en-US" dirty="0"/>
              <a:t>.</a:t>
            </a:r>
          </a:p>
          <a:p>
            <a:pPr marL="114300" indent="0">
              <a:buNone/>
            </a:pPr>
            <a:r>
              <a:rPr lang="en-US" dirty="0" err="1"/>
              <a:t>Strategii</a:t>
            </a:r>
            <a:r>
              <a:rPr lang="en-US" dirty="0"/>
              <a:t> </a:t>
            </a:r>
            <a:r>
              <a:rPr lang="en-US" dirty="0" err="1"/>
              <a:t>pentru</a:t>
            </a:r>
            <a:r>
              <a:rPr lang="en-US" dirty="0"/>
              <a:t> </a:t>
            </a:r>
            <a:r>
              <a:rPr lang="en-US" dirty="0" err="1"/>
              <a:t>protecția</a:t>
            </a:r>
            <a:r>
              <a:rPr lang="en-US" dirty="0"/>
              <a:t> </a:t>
            </a:r>
            <a:r>
              <a:rPr lang="en-US" dirty="0" err="1"/>
              <a:t>mediului</a:t>
            </a:r>
            <a:r>
              <a:rPr lang="en-US" dirty="0"/>
              <a:t>:</a:t>
            </a:r>
          </a:p>
          <a:p>
            <a:pPr marL="114300" indent="0">
              <a:buNone/>
            </a:pPr>
            <a:r>
              <a:rPr lang="en-US" dirty="0" err="1"/>
              <a:t>Conservare</a:t>
            </a:r>
            <a:r>
              <a:rPr lang="en-US" dirty="0"/>
              <a:t>: </a:t>
            </a:r>
            <a:r>
              <a:rPr lang="en-US" dirty="0" err="1"/>
              <a:t>Arii</a:t>
            </a:r>
            <a:r>
              <a:rPr lang="en-US" dirty="0"/>
              <a:t> </a:t>
            </a:r>
            <a:r>
              <a:rPr lang="en-US" dirty="0" err="1"/>
              <a:t>protejate</a:t>
            </a:r>
            <a:r>
              <a:rPr lang="en-US" dirty="0"/>
              <a:t>, management </a:t>
            </a:r>
            <a:r>
              <a:rPr lang="en-US" dirty="0" err="1"/>
              <a:t>durabil</a:t>
            </a:r>
            <a:r>
              <a:rPr lang="en-US" dirty="0"/>
              <a:t> al </a:t>
            </a:r>
            <a:r>
              <a:rPr lang="en-US" dirty="0" err="1"/>
              <a:t>resurselor</a:t>
            </a:r>
            <a:r>
              <a:rPr lang="en-US" dirty="0"/>
              <a:t>.</a:t>
            </a:r>
          </a:p>
          <a:p>
            <a:pPr marL="114300" indent="0">
              <a:buNone/>
            </a:pPr>
            <a:r>
              <a:rPr lang="en-US" dirty="0" err="1"/>
              <a:t>Activități</a:t>
            </a:r>
            <a:r>
              <a:rPr lang="en-US" dirty="0"/>
              <a:t> </a:t>
            </a:r>
            <a:r>
              <a:rPr lang="en-US" dirty="0" err="1"/>
              <a:t>educaționale</a:t>
            </a:r>
            <a:r>
              <a:rPr lang="en-US" dirty="0"/>
              <a:t>: </a:t>
            </a:r>
            <a:r>
              <a:rPr lang="en-US" dirty="0" err="1"/>
              <a:t>proiecte</a:t>
            </a:r>
            <a:r>
              <a:rPr lang="en-US" dirty="0"/>
              <a:t> </a:t>
            </a:r>
            <a:r>
              <a:rPr lang="en-US" dirty="0" err="1"/>
              <a:t>științifice</a:t>
            </a:r>
            <a:r>
              <a:rPr lang="en-US" dirty="0"/>
              <a:t> </a:t>
            </a:r>
            <a:r>
              <a:rPr lang="en-US" dirty="0" err="1"/>
              <a:t>pentru</a:t>
            </a:r>
            <a:r>
              <a:rPr lang="en-US" dirty="0"/>
              <a:t> </a:t>
            </a:r>
            <a:r>
              <a:rPr lang="en-US" dirty="0" err="1"/>
              <a:t>cetățeni</a:t>
            </a:r>
            <a:r>
              <a:rPr lang="en-US" dirty="0"/>
              <a:t>, </a:t>
            </a:r>
            <a:r>
              <a:rPr lang="en-US" dirty="0" err="1"/>
              <a:t>dezbateri</a:t>
            </a:r>
            <a:r>
              <a:rPr lang="en-US" dirty="0"/>
              <a:t> de </a:t>
            </a:r>
            <a:r>
              <a:rPr lang="en-US" dirty="0" err="1"/>
              <a:t>mediu</a:t>
            </a:r>
            <a:r>
              <a:rPr lang="en-US" dirty="0"/>
              <a:t>, </a:t>
            </a:r>
            <a:r>
              <a:rPr lang="en-US" dirty="0" err="1"/>
              <a:t>excursii</a:t>
            </a:r>
            <a:r>
              <a:rPr lang="en-US" dirty="0"/>
              <a:t> </a:t>
            </a:r>
            <a:r>
              <a:rPr lang="en-US" dirty="0" err="1"/>
              <a:t>pe</a:t>
            </a:r>
            <a:r>
              <a:rPr lang="en-US" dirty="0"/>
              <a:t> </a:t>
            </a:r>
            <a:r>
              <a:rPr lang="en-US" dirty="0" err="1"/>
              <a:t>teren</a:t>
            </a:r>
            <a:r>
              <a:rPr lang="en-US" dirty="0"/>
              <a:t>.</a:t>
            </a:r>
          </a:p>
          <a:p>
            <a:pPr marL="114300" indent="0">
              <a:buNone/>
            </a:pPr>
            <a:r>
              <a:rPr lang="en-US" dirty="0" err="1"/>
              <a:t>Proiecte</a:t>
            </a:r>
            <a:r>
              <a:rPr lang="en-US" dirty="0"/>
              <a:t> de </a:t>
            </a:r>
            <a:r>
              <a:rPr lang="en-US" dirty="0" err="1"/>
              <a:t>acțiune</a:t>
            </a:r>
            <a:r>
              <a:rPr lang="en-US" dirty="0"/>
              <a:t>: </a:t>
            </a:r>
            <a:r>
              <a:rPr lang="en-US" dirty="0" err="1"/>
              <a:t>plantare</a:t>
            </a:r>
            <a:r>
              <a:rPr lang="en-US" dirty="0"/>
              <a:t> de </a:t>
            </a:r>
            <a:r>
              <a:rPr lang="en-US" dirty="0" err="1"/>
              <a:t>copaci</a:t>
            </a:r>
            <a:r>
              <a:rPr lang="en-US" dirty="0"/>
              <a:t>, </a:t>
            </a:r>
            <a:r>
              <a:rPr lang="en-US" dirty="0" err="1"/>
              <a:t>curățare</a:t>
            </a:r>
            <a:r>
              <a:rPr lang="en-US" dirty="0"/>
              <a:t> </a:t>
            </a:r>
            <a:r>
              <a:rPr lang="en-US" dirty="0" err="1"/>
              <a:t>plajă</a:t>
            </a:r>
            <a:r>
              <a:rPr lang="en-US" dirty="0"/>
              <a:t>, </a:t>
            </a:r>
            <a:r>
              <a:rPr lang="en-US" dirty="0" err="1"/>
              <a:t>grădini</a:t>
            </a:r>
            <a:r>
              <a:rPr lang="en-US" dirty="0"/>
              <a:t> </a:t>
            </a:r>
            <a:r>
              <a:rPr lang="en-US" dirty="0" err="1"/>
              <a:t>comunitare</a:t>
            </a:r>
            <a:r>
              <a:rPr lang="en-US" dirty="0"/>
              <a:t>.</a:t>
            </a:r>
          </a:p>
          <a:p>
            <a:pPr marL="114300" indent="0">
              <a:buNone/>
            </a:pPr>
            <a:r>
              <a:rPr lang="en-US" dirty="0" err="1"/>
              <a:t>Inițiative</a:t>
            </a:r>
            <a:r>
              <a:rPr lang="en-US" dirty="0"/>
              <a:t> de </a:t>
            </a:r>
            <a:r>
              <a:rPr lang="en-US" dirty="0" err="1"/>
              <a:t>reducere-reutilizare-reciclare</a:t>
            </a:r>
            <a:r>
              <a:rPr lang="en-US" dirty="0"/>
              <a:t>: </a:t>
            </a:r>
            <a:r>
              <a:rPr lang="en-US" dirty="0" err="1"/>
              <a:t>promovarea</a:t>
            </a:r>
            <a:r>
              <a:rPr lang="en-US" dirty="0"/>
              <a:t> </a:t>
            </a:r>
            <a:r>
              <a:rPr lang="en-US" dirty="0" err="1"/>
              <a:t>obiceiurilor</a:t>
            </a:r>
            <a:r>
              <a:rPr lang="en-US" dirty="0"/>
              <a:t> de </a:t>
            </a:r>
            <a:r>
              <a:rPr lang="en-US" dirty="0" err="1"/>
              <a:t>consum</a:t>
            </a:r>
            <a:r>
              <a:rPr lang="en-US" dirty="0"/>
              <a:t> </a:t>
            </a:r>
            <a:r>
              <a:rPr lang="en-US" dirty="0" err="1"/>
              <a:t>durabile</a:t>
            </a:r>
            <a:r>
              <a:rPr lang="en-US" dirty="0"/>
              <a:t>.</a:t>
            </a:r>
          </a:p>
          <a:p>
            <a:pPr marL="114300" indent="0">
              <a:buNone/>
            </a:pPr>
            <a:r>
              <a:rPr lang="en-US" dirty="0" err="1"/>
              <a:t>Prin</a:t>
            </a:r>
            <a:r>
              <a:rPr lang="en-US" dirty="0"/>
              <a:t> </a:t>
            </a:r>
            <a:r>
              <a:rPr lang="en-US" dirty="0" err="1"/>
              <a:t>implementarea</a:t>
            </a:r>
            <a:r>
              <a:rPr lang="en-US" dirty="0"/>
              <a:t> </a:t>
            </a:r>
            <a:r>
              <a:rPr lang="en-US" dirty="0" err="1"/>
              <a:t>acestor</a:t>
            </a:r>
            <a:r>
              <a:rPr lang="en-US" dirty="0"/>
              <a:t> </a:t>
            </a:r>
            <a:r>
              <a:rPr lang="en-US" dirty="0" err="1"/>
              <a:t>strategii</a:t>
            </a:r>
            <a:r>
              <a:rPr lang="en-US" dirty="0"/>
              <a:t>, </a:t>
            </a:r>
            <a:r>
              <a:rPr lang="en-US" dirty="0" err="1"/>
              <a:t>putem</a:t>
            </a:r>
            <a:r>
              <a:rPr lang="en-US" dirty="0"/>
              <a:t> da </a:t>
            </a:r>
            <a:r>
              <a:rPr lang="en-US" dirty="0" err="1"/>
              <a:t>putere</a:t>
            </a:r>
            <a:r>
              <a:rPr lang="en-US" dirty="0"/>
              <a:t> </a:t>
            </a:r>
            <a:r>
              <a:rPr lang="en-US" dirty="0" err="1"/>
              <a:t>generațiilor</a:t>
            </a:r>
            <a:r>
              <a:rPr lang="en-US" dirty="0"/>
              <a:t> </a:t>
            </a:r>
            <a:r>
              <a:rPr lang="en-US" dirty="0" err="1"/>
              <a:t>viitoare</a:t>
            </a:r>
            <a:r>
              <a:rPr lang="en-US" dirty="0"/>
              <a:t> </a:t>
            </a:r>
            <a:r>
              <a:rPr lang="en-US" dirty="0" err="1"/>
              <a:t>să</a:t>
            </a:r>
            <a:r>
              <a:rPr lang="en-US" dirty="0"/>
              <a:t> </a:t>
            </a:r>
            <a:r>
              <a:rPr lang="en-US" dirty="0" err="1"/>
              <a:t>devină</a:t>
            </a:r>
            <a:r>
              <a:rPr lang="en-US" dirty="0"/>
              <a:t> </a:t>
            </a:r>
            <a:r>
              <a:rPr lang="en-US" dirty="0" err="1"/>
              <a:t>administratori</a:t>
            </a:r>
            <a:r>
              <a:rPr lang="en-US" dirty="0"/>
              <a:t> </a:t>
            </a:r>
            <a:r>
              <a:rPr lang="en-US" dirty="0" err="1"/>
              <a:t>responsabili</a:t>
            </a:r>
            <a:r>
              <a:rPr lang="en-US" dirty="0"/>
              <a:t> </a:t>
            </a:r>
            <a:r>
              <a:rPr lang="en-US" dirty="0" err="1"/>
              <a:t>ai</a:t>
            </a:r>
            <a:r>
              <a:rPr lang="en-US" dirty="0"/>
              <a:t> </a:t>
            </a:r>
            <a:r>
              <a:rPr lang="en-US" dirty="0" err="1"/>
              <a:t>planetei</a:t>
            </a:r>
            <a:r>
              <a:rPr lang="en-US" dirty="0"/>
              <a:t>.</a:t>
            </a:r>
            <a:endParaRPr lang="en-US" dirty="0"/>
          </a:p>
        </p:txBody>
      </p:sp>
    </p:spTree>
    <p:extLst>
      <p:ext uri="{BB962C8B-B14F-4D97-AF65-F5344CB8AC3E}">
        <p14:creationId xmlns:p14="http://schemas.microsoft.com/office/powerpoint/2010/main" val="3626954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5"/>
          <p:cNvSpPr txBox="1">
            <a:spLocks noGrp="1"/>
          </p:cNvSpPr>
          <p:nvPr>
            <p:ph type="ctrTitle"/>
          </p:nvPr>
        </p:nvSpPr>
        <p:spPr>
          <a:xfrm>
            <a:off x="1097280" y="3020290"/>
            <a:ext cx="10058400" cy="1304821"/>
          </a:xfrm>
          <a:prstGeom prst="rect">
            <a:avLst/>
          </a:prstGeom>
          <a:noFill/>
          <a:ln>
            <a:noFill/>
          </a:ln>
        </p:spPr>
        <p:txBody>
          <a:bodyPr spcFirstLastPara="1" wrap="square" lIns="121900" tIns="121900" rIns="121900" bIns="121900" anchor="b" anchorCtr="0">
            <a:noAutofit/>
          </a:bodyPr>
          <a:lstStyle/>
          <a:p>
            <a:pPr lvl="0">
              <a:buClr>
                <a:srgbClr val="3F762A"/>
              </a:buClr>
              <a:buSzPts val="4800"/>
            </a:pPr>
            <a:r>
              <a:rPr lang="en-US" dirty="0">
                <a:solidFill>
                  <a:srgbClr val="FFFF00"/>
                </a:solidFill>
              </a:rPr>
              <a:t/>
            </a:r>
            <a:br>
              <a:rPr lang="en-US" dirty="0">
                <a:solidFill>
                  <a:srgbClr val="FFFF00"/>
                </a:solidFill>
              </a:rPr>
            </a:br>
            <a:r>
              <a:rPr lang="en-US" dirty="0" err="1">
                <a:solidFill>
                  <a:srgbClr val="3F762A"/>
                </a:solidFill>
              </a:rPr>
              <a:t>Videoclipuri</a:t>
            </a:r>
            <a:endParaRPr b="1" dirty="0">
              <a:solidFill>
                <a:srgbClr val="3F762A"/>
              </a:solidFill>
            </a:endParaRPr>
          </a:p>
        </p:txBody>
      </p:sp>
      <p:cxnSp>
        <p:nvCxnSpPr>
          <p:cNvPr id="324" name="Google Shape;324;p45"/>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325" name="Google Shape;325;p45"/>
          <p:cNvPicPr preferRelativeResize="0"/>
          <p:nvPr/>
        </p:nvPicPr>
        <p:blipFill rotWithShape="1">
          <a:blip r:embed="rId3">
            <a:alphaModFix/>
          </a:blip>
          <a:srcRect/>
          <a:stretch/>
        </p:blipFill>
        <p:spPr>
          <a:xfrm>
            <a:off x="10963124" y="176911"/>
            <a:ext cx="1064381" cy="163551"/>
          </a:xfrm>
          <a:prstGeom prst="rect">
            <a:avLst/>
          </a:prstGeom>
          <a:noFill/>
          <a:ln>
            <a:noFill/>
          </a:ln>
        </p:spPr>
      </p:pic>
      <p:sp>
        <p:nvSpPr>
          <p:cNvPr id="326" name="Google Shape;326;p45"/>
          <p:cNvSpPr txBox="1"/>
          <p:nvPr/>
        </p:nvSpPr>
        <p:spPr>
          <a:xfrm>
            <a:off x="1097280" y="585533"/>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03</a:t>
            </a:r>
            <a:endParaRPr sz="1400" b="0" i="0" u="none" strike="noStrike" cap="none">
              <a:solidFill>
                <a:srgbClr val="000000"/>
              </a:solidFill>
              <a:latin typeface="Arial"/>
              <a:ea typeface="Arial"/>
              <a:cs typeface="Arial"/>
              <a:sym typeface="Arial"/>
            </a:endParaRPr>
          </a:p>
        </p:txBody>
      </p:sp>
      <p:sp>
        <p:nvSpPr>
          <p:cNvPr id="327" name="Google Shape;327;p45"/>
          <p:cNvSpPr txBox="1"/>
          <p:nvPr/>
        </p:nvSpPr>
        <p:spPr>
          <a:xfrm>
            <a:off x="1106805" y="4507197"/>
            <a:ext cx="9865844" cy="495753"/>
          </a:xfrm>
          <a:prstGeom prst="rect">
            <a:avLst/>
          </a:prstGeom>
          <a:noFill/>
          <a:ln>
            <a:noFill/>
          </a:ln>
        </p:spPr>
        <p:txBody>
          <a:bodyPr spcFirstLastPara="1" wrap="square" lIns="91425" tIns="45700" rIns="91425" bIns="45700" anchor="b" anchorCtr="0">
            <a:normAutofit fontScale="85000" lnSpcReduction="20000"/>
          </a:bodyPr>
          <a:lstStyle/>
          <a:p>
            <a:pPr lvl="0">
              <a:lnSpc>
                <a:spcPct val="85000"/>
              </a:lnSpc>
              <a:buClr>
                <a:srgbClr val="004B3A"/>
              </a:buClr>
              <a:buSzPts val="3200"/>
            </a:pPr>
            <a:r>
              <a:rPr lang="en-GB" sz="2400" b="1" dirty="0" err="1">
                <a:solidFill>
                  <a:srgbClr val="004B3A"/>
                </a:solidFill>
              </a:rPr>
              <a:t>Videoclipuri</a:t>
            </a:r>
            <a:r>
              <a:rPr lang="en-GB" sz="2400" b="1" dirty="0">
                <a:solidFill>
                  <a:srgbClr val="004B3A"/>
                </a:solidFill>
              </a:rPr>
              <a:t> </a:t>
            </a:r>
            <a:r>
              <a:rPr lang="en-GB" sz="2400" b="1" dirty="0" err="1">
                <a:solidFill>
                  <a:srgbClr val="004B3A"/>
                </a:solidFill>
              </a:rPr>
              <a:t>pentru</a:t>
            </a:r>
            <a:r>
              <a:rPr lang="en-GB" sz="2400" b="1" dirty="0">
                <a:solidFill>
                  <a:srgbClr val="004B3A"/>
                </a:solidFill>
              </a:rPr>
              <a:t> a </a:t>
            </a:r>
            <a:r>
              <a:rPr lang="en-GB" sz="2400" b="1" dirty="0" err="1">
                <a:solidFill>
                  <a:srgbClr val="004B3A"/>
                </a:solidFill>
              </a:rPr>
              <a:t>vă</a:t>
            </a:r>
            <a:r>
              <a:rPr lang="en-GB" sz="2400" b="1" dirty="0">
                <a:solidFill>
                  <a:srgbClr val="004B3A"/>
                </a:solidFill>
              </a:rPr>
              <a:t> </a:t>
            </a:r>
            <a:r>
              <a:rPr lang="en-GB" sz="2400" b="1" dirty="0" err="1">
                <a:solidFill>
                  <a:srgbClr val="004B3A"/>
                </a:solidFill>
              </a:rPr>
              <a:t>dezvolta</a:t>
            </a:r>
            <a:r>
              <a:rPr lang="en-GB" sz="2400" b="1" dirty="0">
                <a:solidFill>
                  <a:srgbClr val="004B3A"/>
                </a:solidFill>
              </a:rPr>
              <a:t> </a:t>
            </a:r>
            <a:r>
              <a:rPr lang="en-GB" sz="2400" b="1" dirty="0" err="1">
                <a:solidFill>
                  <a:srgbClr val="004B3A"/>
                </a:solidFill>
              </a:rPr>
              <a:t>cunoștințele</a:t>
            </a:r>
            <a:r>
              <a:rPr lang="en-GB" sz="2400" b="1" dirty="0">
                <a:solidFill>
                  <a:srgbClr val="004B3A"/>
                </a:solidFill>
              </a:rPr>
              <a:t> </a:t>
            </a:r>
            <a:r>
              <a:rPr lang="en-GB" sz="2400" b="1" dirty="0" err="1">
                <a:solidFill>
                  <a:srgbClr val="004B3A"/>
                </a:solidFill>
              </a:rPr>
              <a:t>despre</a:t>
            </a:r>
            <a:r>
              <a:rPr lang="en-GB" sz="2400" b="1" dirty="0">
                <a:solidFill>
                  <a:srgbClr val="004B3A"/>
                </a:solidFill>
              </a:rPr>
              <a:t> </a:t>
            </a:r>
            <a:r>
              <a:rPr lang="en-GB" sz="2400" b="1" dirty="0" err="1">
                <a:solidFill>
                  <a:srgbClr val="004B3A"/>
                </a:solidFill>
              </a:rPr>
              <a:t>alfabetizarea</a:t>
            </a:r>
            <a:r>
              <a:rPr lang="en-GB" sz="2400" b="1" dirty="0">
                <a:solidFill>
                  <a:srgbClr val="004B3A"/>
                </a:solidFill>
              </a:rPr>
              <a:t>/</a:t>
            </a:r>
            <a:r>
              <a:rPr lang="en-GB" sz="2400" b="1" dirty="0" err="1">
                <a:solidFill>
                  <a:srgbClr val="004B3A"/>
                </a:solidFill>
              </a:rPr>
              <a:t>cunoașterea</a:t>
            </a:r>
            <a:r>
              <a:rPr lang="en-GB" sz="2400" b="1" dirty="0">
                <a:solidFill>
                  <a:srgbClr val="004B3A"/>
                </a:solidFill>
              </a:rPr>
              <a:t> </a:t>
            </a:r>
            <a:r>
              <a:rPr lang="en-GB" sz="2400" b="1" dirty="0" err="1">
                <a:solidFill>
                  <a:srgbClr val="004B3A"/>
                </a:solidFill>
              </a:rPr>
              <a:t>mediului</a:t>
            </a:r>
            <a:r>
              <a:rPr lang="en-GB" sz="2400" b="1" dirty="0">
                <a:solidFill>
                  <a:srgbClr val="004B3A"/>
                </a:solidFill>
              </a:rPr>
              <a:t> </a:t>
            </a:r>
            <a:r>
              <a:rPr lang="en-GB" sz="2400" b="1" dirty="0" err="1">
                <a:solidFill>
                  <a:srgbClr val="004B3A"/>
                </a:solidFill>
              </a:rPr>
              <a:t>și</a:t>
            </a:r>
            <a:r>
              <a:rPr lang="en-GB" sz="2400" b="1" dirty="0">
                <a:solidFill>
                  <a:srgbClr val="004B3A"/>
                </a:solidFill>
              </a:rPr>
              <a:t> </a:t>
            </a:r>
            <a:r>
              <a:rPr lang="en-GB" sz="2400" b="1" dirty="0" err="1">
                <a:solidFill>
                  <a:srgbClr val="004B3A"/>
                </a:solidFill>
              </a:rPr>
              <a:t>schimbările</a:t>
            </a:r>
            <a:r>
              <a:rPr lang="en-GB" sz="2400" b="1" dirty="0">
                <a:solidFill>
                  <a:srgbClr val="004B3A"/>
                </a:solidFill>
              </a:rPr>
              <a:t> </a:t>
            </a:r>
            <a:r>
              <a:rPr lang="en-GB" sz="2400" b="1" dirty="0" err="1">
                <a:solidFill>
                  <a:srgbClr val="004B3A"/>
                </a:solidFill>
              </a:rPr>
              <a:t>climatice</a:t>
            </a:r>
            <a:endParaRPr lang="en-GB" sz="2400" b="1" i="0" u="none" strike="noStrike" cap="none" dirty="0">
              <a:solidFill>
                <a:srgbClr val="262626"/>
              </a:solidFill>
              <a:latin typeface="Calibri"/>
              <a:ea typeface="Calibri"/>
              <a:cs typeface="Calibri"/>
              <a:sym typeface="Calibri"/>
            </a:endParaRPr>
          </a:p>
        </p:txBody>
      </p:sp>
      <p:pic>
        <p:nvPicPr>
          <p:cNvPr id="328" name="Google Shape;328;p45" descr="Ein Bild, das rot, Grafiken, Karminrot, Screenshot enthält.&#10;&#10;Automatisch generierte Beschreibung"/>
          <p:cNvPicPr preferRelativeResize="0"/>
          <p:nvPr/>
        </p:nvPicPr>
        <p:blipFill rotWithShape="1">
          <a:blip r:embed="rId4">
            <a:alphaModFix/>
          </a:blip>
          <a:srcRect l="18977" t="25099" r="17822" b="27467"/>
          <a:stretch/>
        </p:blipFill>
        <p:spPr>
          <a:xfrm>
            <a:off x="7736612" y="2051698"/>
            <a:ext cx="3226512" cy="242160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6"/>
          <p:cNvSpPr txBox="1">
            <a:spLocks noGrp="1"/>
          </p:cNvSpPr>
          <p:nvPr>
            <p:ph type="ctrTitle"/>
          </p:nvPr>
        </p:nvSpPr>
        <p:spPr>
          <a:xfrm>
            <a:off x="1097280" y="3020290"/>
            <a:ext cx="10058400" cy="1304821"/>
          </a:xfrm>
          <a:prstGeom prst="rect">
            <a:avLst/>
          </a:prstGeom>
          <a:noFill/>
          <a:ln>
            <a:noFill/>
          </a:ln>
        </p:spPr>
        <p:txBody>
          <a:bodyPr spcFirstLastPara="1" wrap="square" lIns="121900" tIns="121900" rIns="121900" bIns="121900" anchor="b" anchorCtr="0">
            <a:noAutofit/>
          </a:bodyPr>
          <a:lstStyle/>
          <a:p>
            <a:pPr lvl="0">
              <a:buClr>
                <a:srgbClr val="3F762A"/>
              </a:buClr>
              <a:buSzPts val="4800"/>
            </a:pPr>
            <a:r>
              <a:rPr lang="en-US" sz="4400" dirty="0">
                <a:solidFill>
                  <a:srgbClr val="FFFF00"/>
                </a:solidFill>
              </a:rPr>
              <a:t/>
            </a:r>
            <a:br>
              <a:rPr lang="en-US" sz="4400" dirty="0">
                <a:solidFill>
                  <a:srgbClr val="FFFF00"/>
                </a:solidFill>
              </a:rPr>
            </a:br>
            <a:r>
              <a:rPr lang="en-US" sz="4400" dirty="0" err="1">
                <a:solidFill>
                  <a:srgbClr val="3F762A"/>
                </a:solidFill>
              </a:rPr>
              <a:t>Subiectul</a:t>
            </a:r>
            <a:r>
              <a:rPr lang="en-US" sz="4400" dirty="0">
                <a:solidFill>
                  <a:srgbClr val="3F762A"/>
                </a:solidFill>
              </a:rPr>
              <a:t> </a:t>
            </a:r>
            <a:r>
              <a:rPr lang="en-US" sz="4400" dirty="0" err="1">
                <a:solidFill>
                  <a:srgbClr val="3F762A"/>
                </a:solidFill>
              </a:rPr>
              <a:t>videoclipurilor</a:t>
            </a:r>
            <a:endParaRPr sz="4400" b="1" dirty="0">
              <a:solidFill>
                <a:srgbClr val="3F762A"/>
              </a:solidFill>
            </a:endParaRPr>
          </a:p>
        </p:txBody>
      </p:sp>
      <p:cxnSp>
        <p:nvCxnSpPr>
          <p:cNvPr id="334" name="Google Shape;334;p46"/>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335" name="Google Shape;335;p46"/>
          <p:cNvPicPr preferRelativeResize="0"/>
          <p:nvPr/>
        </p:nvPicPr>
        <p:blipFill rotWithShape="1">
          <a:blip r:embed="rId3">
            <a:alphaModFix/>
          </a:blip>
          <a:srcRect/>
          <a:stretch/>
        </p:blipFill>
        <p:spPr>
          <a:xfrm>
            <a:off x="10963124" y="176911"/>
            <a:ext cx="1064381" cy="163551"/>
          </a:xfrm>
          <a:prstGeom prst="rect">
            <a:avLst/>
          </a:prstGeom>
          <a:noFill/>
          <a:ln>
            <a:noFill/>
          </a:ln>
        </p:spPr>
      </p:pic>
      <p:pic>
        <p:nvPicPr>
          <p:cNvPr id="336" name="Google Shape;336;p46" descr="Ein Bild, das rot, Grafiken, Karminrot, Screenshot enthält.&#10;&#10;Automatisch generierte Beschreibung"/>
          <p:cNvPicPr preferRelativeResize="0"/>
          <p:nvPr/>
        </p:nvPicPr>
        <p:blipFill rotWithShape="1">
          <a:blip r:embed="rId4">
            <a:alphaModFix/>
          </a:blip>
          <a:srcRect l="18977" t="25099" r="17822" b="27467"/>
          <a:stretch/>
        </p:blipFill>
        <p:spPr>
          <a:xfrm>
            <a:off x="7736612" y="2051698"/>
            <a:ext cx="3226512" cy="2421606"/>
          </a:xfrm>
          <a:prstGeom prst="rect">
            <a:avLst/>
          </a:prstGeom>
          <a:noFill/>
          <a:ln>
            <a:noFill/>
          </a:ln>
        </p:spPr>
      </p:pic>
      <p:sp>
        <p:nvSpPr>
          <p:cNvPr id="337" name="Google Shape;337;p46"/>
          <p:cNvSpPr txBox="1"/>
          <p:nvPr/>
        </p:nvSpPr>
        <p:spPr>
          <a:xfrm>
            <a:off x="1097280" y="4473304"/>
            <a:ext cx="8564348" cy="523220"/>
          </a:xfrm>
          <a:prstGeom prst="rect">
            <a:avLst/>
          </a:prstGeom>
          <a:noFill/>
          <a:ln>
            <a:noFill/>
          </a:ln>
        </p:spPr>
        <p:txBody>
          <a:bodyPr spcFirstLastPara="1" wrap="square" lIns="91425" tIns="45700" rIns="91425" bIns="45700" anchor="t" anchorCtr="0">
            <a:spAutoFit/>
          </a:bodyPr>
          <a:lstStyle/>
          <a:p>
            <a:pPr lvl="0"/>
            <a:r>
              <a:rPr lang="en-US" sz="2800" dirty="0" err="1">
                <a:solidFill>
                  <a:srgbClr val="2A4F1C"/>
                </a:solidFill>
              </a:rPr>
              <a:t>Vizionați</a:t>
            </a:r>
            <a:r>
              <a:rPr lang="en-US" sz="2800" dirty="0">
                <a:solidFill>
                  <a:srgbClr val="2A4F1C"/>
                </a:solidFill>
              </a:rPr>
              <a:t> </a:t>
            </a:r>
            <a:r>
              <a:rPr lang="en-US" sz="2800" dirty="0" err="1">
                <a:solidFill>
                  <a:srgbClr val="2A4F1C"/>
                </a:solidFill>
              </a:rPr>
              <a:t>următoarele</a:t>
            </a:r>
            <a:r>
              <a:rPr lang="en-US" sz="2800" dirty="0">
                <a:solidFill>
                  <a:srgbClr val="2A4F1C"/>
                </a:solidFill>
              </a:rPr>
              <a:t> </a:t>
            </a:r>
            <a:r>
              <a:rPr lang="en-US" sz="2800" dirty="0" err="1">
                <a:solidFill>
                  <a:srgbClr val="2A4F1C"/>
                </a:solidFill>
              </a:rPr>
              <a:t>videoclipuri</a:t>
            </a:r>
            <a:r>
              <a:rPr lang="en-US" sz="2800" dirty="0">
                <a:solidFill>
                  <a:srgbClr val="2A4F1C"/>
                </a:solidFill>
              </a:rPr>
              <a:t> </a:t>
            </a:r>
            <a:r>
              <a:rPr lang="en-US" sz="2800" dirty="0" err="1">
                <a:solidFill>
                  <a:srgbClr val="2A4F1C"/>
                </a:solidFill>
              </a:rPr>
              <a:t>și</a:t>
            </a:r>
            <a:r>
              <a:rPr lang="en-US" sz="2800" dirty="0">
                <a:solidFill>
                  <a:srgbClr val="2A4F1C"/>
                </a:solidFill>
              </a:rPr>
              <a:t> </a:t>
            </a:r>
            <a:r>
              <a:rPr lang="en-US" sz="2800" dirty="0" err="1">
                <a:solidFill>
                  <a:srgbClr val="2A4F1C"/>
                </a:solidFill>
              </a:rPr>
              <a:t>luați</a:t>
            </a:r>
            <a:r>
              <a:rPr lang="en-US" sz="2800" dirty="0">
                <a:solidFill>
                  <a:srgbClr val="2A4F1C"/>
                </a:solidFill>
              </a:rPr>
              <a:t> note</a:t>
            </a:r>
            <a:endParaRPr sz="2800" b="0" i="0" u="none" strike="noStrike" cap="none" dirty="0">
              <a:solidFill>
                <a:srgbClr val="2A4F1C"/>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cxnSp>
        <p:nvCxnSpPr>
          <p:cNvPr id="342" name="Google Shape;342;p47"/>
          <p:cNvCxnSpPr/>
          <p:nvPr/>
        </p:nvCxnSpPr>
        <p:spPr>
          <a:xfrm>
            <a:off x="443581" y="996696"/>
            <a:ext cx="5728619" cy="0"/>
          </a:xfrm>
          <a:prstGeom prst="straightConnector1">
            <a:avLst/>
          </a:prstGeom>
          <a:noFill/>
          <a:ln w="19050" cap="flat" cmpd="sng">
            <a:solidFill>
              <a:srgbClr val="509C34"/>
            </a:solidFill>
            <a:prstDash val="solid"/>
            <a:round/>
            <a:headEnd type="none" w="sm" len="sm"/>
            <a:tailEnd type="none" w="sm" len="sm"/>
          </a:ln>
        </p:spPr>
      </p:cxnSp>
      <p:sp>
        <p:nvSpPr>
          <p:cNvPr id="343" name="Google Shape;343;p47"/>
          <p:cNvSpPr/>
          <p:nvPr/>
        </p:nvSpPr>
        <p:spPr>
          <a:xfrm>
            <a:off x="1495044" y="2039142"/>
            <a:ext cx="4613148" cy="2743200"/>
          </a:xfrm>
          <a:prstGeom prst="rect">
            <a:avLst/>
          </a:prstGeom>
          <a:solidFill>
            <a:srgbClr val="D1E7A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4" name="Google Shape;344;p47"/>
          <p:cNvSpPr txBox="1">
            <a:spLocks noGrp="1"/>
          </p:cNvSpPr>
          <p:nvPr>
            <p:ph type="body" idx="1"/>
          </p:nvPr>
        </p:nvSpPr>
        <p:spPr>
          <a:xfrm>
            <a:off x="1097280" y="1241778"/>
            <a:ext cx="10058400" cy="4627316"/>
          </a:xfrm>
          <a:prstGeom prst="rect">
            <a:avLst/>
          </a:prstGeom>
          <a:noFill/>
          <a:ln>
            <a:noFill/>
          </a:ln>
        </p:spPr>
        <p:txBody>
          <a:bodyPr spcFirstLastPara="1" wrap="square" lIns="0" tIns="45700" rIns="0" bIns="45700" anchor="t" anchorCtr="0">
            <a:normAutofit/>
          </a:bodyPr>
          <a:lstStyle/>
          <a:p>
            <a:pPr marL="91440" lvl="0" indent="0" algn="l" rtl="0">
              <a:lnSpc>
                <a:spcPct val="90000"/>
              </a:lnSpc>
              <a:spcBef>
                <a:spcPts val="1400"/>
              </a:spcBef>
              <a:spcAft>
                <a:spcPts val="0"/>
              </a:spcAft>
              <a:buSzPts val="2000"/>
              <a:buNone/>
            </a:pPr>
            <a:endParaRPr b="1" dirty="0">
              <a:solidFill>
                <a:srgbClr val="2A4F1C"/>
              </a:solidFill>
            </a:endParaRPr>
          </a:p>
          <a:p>
            <a:pPr marL="91440" lvl="0" indent="0" algn="l" rtl="0">
              <a:lnSpc>
                <a:spcPct val="90000"/>
              </a:lnSpc>
              <a:spcBef>
                <a:spcPts val="1400"/>
              </a:spcBef>
              <a:spcAft>
                <a:spcPts val="0"/>
              </a:spcAft>
              <a:buSzPts val="2000"/>
              <a:buNone/>
            </a:pPr>
            <a:endParaRPr b="1" dirty="0">
              <a:solidFill>
                <a:schemeClr val="accent1"/>
              </a:solidFill>
            </a:endParaRPr>
          </a:p>
        </p:txBody>
      </p:sp>
      <p:sp>
        <p:nvSpPr>
          <p:cNvPr id="345" name="Google Shape;345;p47"/>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6" name="Google Shape;346;p47"/>
          <p:cNvSpPr txBox="1"/>
          <p:nvPr/>
        </p:nvSpPr>
        <p:spPr>
          <a:xfrm>
            <a:off x="0" y="3033400"/>
            <a:ext cx="1027288" cy="503333"/>
          </a:xfrm>
          <a:prstGeom prst="rect">
            <a:avLst/>
          </a:prstGeom>
          <a:noFill/>
          <a:ln>
            <a:noFill/>
          </a:ln>
        </p:spPr>
        <p:txBody>
          <a:bodyPr spcFirstLastPara="1" wrap="square" lIns="91425" tIns="91425" rIns="91425" bIns="91425" anchor="t" anchorCtr="0">
            <a:normAutofit fontScale="92500" lnSpcReduction="20000"/>
          </a:bodyPr>
          <a:lstStyle/>
          <a:p>
            <a:pPr marL="0" marR="0" lvl="0" indent="0" algn="l" rtl="0">
              <a:lnSpc>
                <a:spcPct val="100000"/>
              </a:lnSpc>
              <a:spcBef>
                <a:spcPts val="0"/>
              </a:spcBef>
              <a:spcAft>
                <a:spcPts val="0"/>
              </a:spcAft>
              <a:buClr>
                <a:srgbClr val="000000"/>
              </a:buClr>
              <a:buSzPct val="100000"/>
              <a:buFont typeface="Arial"/>
              <a:buNone/>
            </a:pPr>
            <a:r>
              <a:rPr lang="en-US" sz="2800" b="1" i="0" u="none" strike="noStrike" cap="none">
                <a:solidFill>
                  <a:schemeClr val="lt1"/>
                </a:solidFill>
                <a:latin typeface="Arial"/>
                <a:ea typeface="Arial"/>
                <a:cs typeface="Arial"/>
                <a:sym typeface="Arial"/>
              </a:rPr>
              <a:t>Task</a:t>
            </a:r>
            <a:endParaRPr sz="1400" b="0" i="0" u="none" strike="noStrike" cap="none">
              <a:solidFill>
                <a:srgbClr val="000000"/>
              </a:solidFill>
              <a:latin typeface="Arial"/>
              <a:ea typeface="Arial"/>
              <a:cs typeface="Arial"/>
              <a:sym typeface="Arial"/>
            </a:endParaRPr>
          </a:p>
        </p:txBody>
      </p:sp>
      <p:sp>
        <p:nvSpPr>
          <p:cNvPr id="347" name="Google Shape;347;p47"/>
          <p:cNvSpPr txBox="1"/>
          <p:nvPr/>
        </p:nvSpPr>
        <p:spPr>
          <a:xfrm>
            <a:off x="1623157" y="4818858"/>
            <a:ext cx="4613148" cy="286232"/>
          </a:xfrm>
          <a:prstGeom prst="rect">
            <a:avLst/>
          </a:prstGeom>
          <a:noFill/>
          <a:ln>
            <a:noFill/>
          </a:ln>
        </p:spPr>
        <p:txBody>
          <a:bodyPr spcFirstLastPara="1" wrap="square" lIns="91425" tIns="45700" rIns="91425" bIns="45700" anchor="t" anchorCtr="0">
            <a:spAutoFit/>
          </a:bodyPr>
          <a:lstStyle/>
          <a:p>
            <a:pPr marL="91440" lvl="0" indent="-91440">
              <a:lnSpc>
                <a:spcPct val="90000"/>
              </a:lnSpc>
              <a:buSzPts val="2000"/>
              <a:buFont typeface="Arial"/>
              <a:buChar char=" "/>
            </a:pPr>
            <a:r>
              <a:rPr lang="en-US" b="1" u="sng" dirty="0">
                <a:solidFill>
                  <a:schemeClr val="accent1"/>
                </a:solidFill>
              </a:rPr>
              <a:t>https://</a:t>
            </a:r>
            <a:r>
              <a:rPr lang="en-US" b="1" u="sng" dirty="0">
                <a:solidFill>
                  <a:schemeClr val="accent1"/>
                </a:solidFill>
                <a:hlinkClick r:id="rId3"/>
              </a:rPr>
              <a:t>www.youtube.com/user/NASAClimate</a:t>
            </a:r>
            <a:endParaRPr sz="1400" b="1" i="0" u="none" strike="noStrike" cap="none" dirty="0">
              <a:solidFill>
                <a:schemeClr val="accent1"/>
              </a:solidFill>
              <a:latin typeface="Arial"/>
              <a:ea typeface="Arial"/>
              <a:cs typeface="Arial"/>
              <a:sym typeface="Arial"/>
            </a:endParaRPr>
          </a:p>
        </p:txBody>
      </p:sp>
      <p:sp>
        <p:nvSpPr>
          <p:cNvPr id="349" name="Google Shape;349;p47"/>
          <p:cNvSpPr txBox="1"/>
          <p:nvPr/>
        </p:nvSpPr>
        <p:spPr>
          <a:xfrm>
            <a:off x="6220206" y="1691670"/>
            <a:ext cx="5536692" cy="3170058"/>
          </a:xfrm>
          <a:prstGeom prst="rect">
            <a:avLst/>
          </a:prstGeom>
          <a:noFill/>
          <a:ln>
            <a:noFill/>
          </a:ln>
        </p:spPr>
        <p:txBody>
          <a:bodyPr spcFirstLastPara="1" wrap="square" lIns="91425" tIns="45700" rIns="91425" bIns="45700" anchor="t" anchorCtr="0">
            <a:spAutoFit/>
          </a:bodyPr>
          <a:lstStyle/>
          <a:p>
            <a:pPr marL="342900" lvl="0" indent="-342900">
              <a:buSzPts val="2400"/>
              <a:buFont typeface="Noto Sans Symbols"/>
              <a:buChar char="✔"/>
            </a:pPr>
            <a:r>
              <a:rPr lang="en-US" sz="2000" dirty="0" err="1">
                <a:solidFill>
                  <a:srgbClr val="3F762A"/>
                </a:solidFill>
              </a:rPr>
              <a:t>Vă</a:t>
            </a:r>
            <a:r>
              <a:rPr lang="en-US" sz="2000" dirty="0">
                <a:solidFill>
                  <a:srgbClr val="3F762A"/>
                </a:solidFill>
              </a:rPr>
              <a:t> </a:t>
            </a:r>
            <a:r>
              <a:rPr lang="en-US" sz="2000" dirty="0" err="1">
                <a:solidFill>
                  <a:srgbClr val="3F762A"/>
                </a:solidFill>
              </a:rPr>
              <a:t>rugăm</a:t>
            </a:r>
            <a:r>
              <a:rPr lang="en-US" sz="2000" dirty="0">
                <a:solidFill>
                  <a:srgbClr val="3F762A"/>
                </a:solidFill>
              </a:rPr>
              <a:t> </a:t>
            </a:r>
            <a:r>
              <a:rPr lang="en-US" sz="2000" dirty="0" err="1">
                <a:solidFill>
                  <a:srgbClr val="3F762A"/>
                </a:solidFill>
              </a:rPr>
              <a:t>să</a:t>
            </a:r>
            <a:r>
              <a:rPr lang="en-US" sz="2000" dirty="0">
                <a:solidFill>
                  <a:srgbClr val="3F762A"/>
                </a:solidFill>
              </a:rPr>
              <a:t> </a:t>
            </a:r>
            <a:r>
              <a:rPr lang="en-US" sz="2000" dirty="0" err="1">
                <a:solidFill>
                  <a:srgbClr val="3F762A"/>
                </a:solidFill>
              </a:rPr>
              <a:t>urmăriți</a:t>
            </a:r>
            <a:r>
              <a:rPr lang="en-US" sz="2000" dirty="0">
                <a:solidFill>
                  <a:srgbClr val="3F762A"/>
                </a:solidFill>
              </a:rPr>
              <a:t> </a:t>
            </a:r>
            <a:r>
              <a:rPr lang="en-US" sz="2000" dirty="0" err="1">
                <a:solidFill>
                  <a:srgbClr val="3F762A"/>
                </a:solidFill>
              </a:rPr>
              <a:t>videoclipul</a:t>
            </a:r>
            <a:endParaRPr lang="en-US" sz="2000" dirty="0">
              <a:solidFill>
                <a:srgbClr val="3F762A"/>
              </a:solidFill>
            </a:endParaRPr>
          </a:p>
          <a:p>
            <a:pPr marL="342900" lvl="0" indent="-342900">
              <a:buSzPts val="2400"/>
              <a:buFont typeface="Noto Sans Symbols"/>
              <a:buChar char="✔"/>
            </a:pPr>
            <a:r>
              <a:rPr lang="en-US" sz="2000" dirty="0" err="1">
                <a:solidFill>
                  <a:srgbClr val="3F762A"/>
                </a:solidFill>
              </a:rPr>
              <a:t>Ia</a:t>
            </a:r>
            <a:r>
              <a:rPr lang="en-US" sz="2000" dirty="0">
                <a:solidFill>
                  <a:srgbClr val="3F762A"/>
                </a:solidFill>
              </a:rPr>
              <a:t> </a:t>
            </a:r>
            <a:r>
              <a:rPr lang="en-US" sz="2000" dirty="0" err="1">
                <a:solidFill>
                  <a:srgbClr val="3F762A"/>
                </a:solidFill>
              </a:rPr>
              <a:t>notițe</a:t>
            </a:r>
            <a:r>
              <a:rPr lang="en-US" sz="2000" dirty="0">
                <a:solidFill>
                  <a:srgbClr val="3F762A"/>
                </a:solidFill>
              </a:rPr>
              <a:t> </a:t>
            </a:r>
            <a:r>
              <a:rPr lang="en-US" sz="2000" dirty="0" err="1">
                <a:solidFill>
                  <a:srgbClr val="3F762A"/>
                </a:solidFill>
              </a:rPr>
              <a:t>despre</a:t>
            </a:r>
            <a:r>
              <a:rPr lang="en-US" sz="2000" dirty="0">
                <a:solidFill>
                  <a:srgbClr val="3F762A"/>
                </a:solidFill>
              </a:rPr>
              <a:t> </a:t>
            </a:r>
            <a:r>
              <a:rPr lang="en-US" sz="2000" dirty="0" err="1">
                <a:solidFill>
                  <a:srgbClr val="3F762A"/>
                </a:solidFill>
              </a:rPr>
              <a:t>faptele</a:t>
            </a:r>
            <a:r>
              <a:rPr lang="en-US" sz="2000" dirty="0">
                <a:solidFill>
                  <a:srgbClr val="3F762A"/>
                </a:solidFill>
              </a:rPr>
              <a:t> </a:t>
            </a:r>
            <a:r>
              <a:rPr lang="en-US" sz="2000" dirty="0" err="1">
                <a:solidFill>
                  <a:srgbClr val="3F762A"/>
                </a:solidFill>
              </a:rPr>
              <a:t>importante</a:t>
            </a:r>
            <a:endParaRPr lang="en-US" sz="2000" dirty="0">
              <a:solidFill>
                <a:srgbClr val="3F762A"/>
              </a:solidFill>
            </a:endParaRPr>
          </a:p>
          <a:p>
            <a:pPr marL="342900" lvl="0" indent="-342900">
              <a:buSzPts val="2400"/>
              <a:buFont typeface="Noto Sans Symbols"/>
              <a:buChar char="✔"/>
            </a:pPr>
            <a:endParaRPr lang="en-US" sz="2000" dirty="0">
              <a:solidFill>
                <a:srgbClr val="3F762A"/>
              </a:solidFill>
            </a:endParaRPr>
          </a:p>
          <a:p>
            <a:pPr marL="342900" lvl="0" indent="-342900">
              <a:buSzPts val="2400"/>
              <a:buFont typeface="Noto Sans Symbols"/>
              <a:buChar char="✔"/>
            </a:pPr>
            <a:r>
              <a:rPr lang="en-US" sz="2000" dirty="0" err="1">
                <a:solidFill>
                  <a:srgbClr val="3F762A"/>
                </a:solidFill>
              </a:rPr>
              <a:t>În</a:t>
            </a:r>
            <a:r>
              <a:rPr lang="en-US" sz="2000" dirty="0">
                <a:solidFill>
                  <a:srgbClr val="3F762A"/>
                </a:solidFill>
              </a:rPr>
              <a:t> </a:t>
            </a:r>
            <a:r>
              <a:rPr lang="en-US" sz="2000" dirty="0" err="1">
                <a:solidFill>
                  <a:srgbClr val="3F762A"/>
                </a:solidFill>
              </a:rPr>
              <a:t>timp</a:t>
            </a:r>
            <a:r>
              <a:rPr lang="en-US" sz="2000" dirty="0">
                <a:solidFill>
                  <a:srgbClr val="3F762A"/>
                </a:solidFill>
              </a:rPr>
              <a:t> </a:t>
            </a:r>
            <a:r>
              <a:rPr lang="en-US" sz="2000" dirty="0" err="1">
                <a:solidFill>
                  <a:srgbClr val="3F762A"/>
                </a:solidFill>
              </a:rPr>
              <a:t>ce</a:t>
            </a:r>
            <a:r>
              <a:rPr lang="en-US" sz="2000" dirty="0">
                <a:solidFill>
                  <a:srgbClr val="3F762A"/>
                </a:solidFill>
              </a:rPr>
              <a:t> </a:t>
            </a:r>
            <a:r>
              <a:rPr lang="en-US" sz="2000" dirty="0" err="1">
                <a:solidFill>
                  <a:srgbClr val="3F762A"/>
                </a:solidFill>
              </a:rPr>
              <a:t>vizionați</a:t>
            </a:r>
            <a:r>
              <a:rPr lang="en-US" sz="2000" dirty="0">
                <a:solidFill>
                  <a:srgbClr val="3F762A"/>
                </a:solidFill>
              </a:rPr>
              <a:t> </a:t>
            </a:r>
            <a:r>
              <a:rPr lang="en-US" sz="2000" dirty="0" err="1">
                <a:solidFill>
                  <a:srgbClr val="3F762A"/>
                </a:solidFill>
              </a:rPr>
              <a:t>conținutul</a:t>
            </a:r>
            <a:r>
              <a:rPr lang="en-US" sz="2000" dirty="0">
                <a:solidFill>
                  <a:srgbClr val="3F762A"/>
                </a:solidFill>
              </a:rPr>
              <a:t> </a:t>
            </a:r>
            <a:r>
              <a:rPr lang="en-US" sz="2000" dirty="0" err="1">
                <a:solidFill>
                  <a:srgbClr val="3F762A"/>
                </a:solidFill>
              </a:rPr>
              <a:t>videoclipurilor</a:t>
            </a:r>
            <a:r>
              <a:rPr lang="en-US" sz="2000" dirty="0">
                <a:solidFill>
                  <a:srgbClr val="3F762A"/>
                </a:solidFill>
              </a:rPr>
              <a:t> </a:t>
            </a:r>
            <a:r>
              <a:rPr lang="en-US" sz="2000" dirty="0" err="1">
                <a:solidFill>
                  <a:srgbClr val="3F762A"/>
                </a:solidFill>
              </a:rPr>
              <a:t>lansate</a:t>
            </a:r>
            <a:r>
              <a:rPr lang="en-US" sz="2000" dirty="0">
                <a:solidFill>
                  <a:srgbClr val="3F762A"/>
                </a:solidFill>
              </a:rPr>
              <a:t> de NASA, </a:t>
            </a:r>
            <a:r>
              <a:rPr lang="en-US" sz="2000" dirty="0" err="1">
                <a:solidFill>
                  <a:srgbClr val="3F762A"/>
                </a:solidFill>
              </a:rPr>
              <a:t>luați</a:t>
            </a:r>
            <a:r>
              <a:rPr lang="en-US" sz="2000" dirty="0">
                <a:solidFill>
                  <a:srgbClr val="3F762A"/>
                </a:solidFill>
              </a:rPr>
              <a:t> </a:t>
            </a:r>
            <a:r>
              <a:rPr lang="en-US" sz="2000" dirty="0" err="1">
                <a:solidFill>
                  <a:srgbClr val="3F762A"/>
                </a:solidFill>
              </a:rPr>
              <a:t>notele</a:t>
            </a:r>
            <a:r>
              <a:rPr lang="en-US" sz="2000" dirty="0">
                <a:solidFill>
                  <a:srgbClr val="3F762A"/>
                </a:solidFill>
              </a:rPr>
              <a:t> </a:t>
            </a:r>
            <a:r>
              <a:rPr lang="en-US" sz="2000" dirty="0" err="1">
                <a:solidFill>
                  <a:srgbClr val="3F762A"/>
                </a:solidFill>
              </a:rPr>
              <a:t>pentru</a:t>
            </a:r>
            <a:r>
              <a:rPr lang="en-US" sz="2000" dirty="0">
                <a:solidFill>
                  <a:srgbClr val="3F762A"/>
                </a:solidFill>
              </a:rPr>
              <a:t> </a:t>
            </a:r>
            <a:r>
              <a:rPr lang="en-US" sz="2000" dirty="0" err="1">
                <a:solidFill>
                  <a:srgbClr val="3F762A"/>
                </a:solidFill>
              </a:rPr>
              <a:t>principalele</a:t>
            </a:r>
            <a:r>
              <a:rPr lang="en-US" sz="2000" dirty="0">
                <a:solidFill>
                  <a:srgbClr val="3F762A"/>
                </a:solidFill>
              </a:rPr>
              <a:t> </a:t>
            </a:r>
            <a:r>
              <a:rPr lang="en-US" sz="2000" dirty="0" err="1">
                <a:solidFill>
                  <a:srgbClr val="3F762A"/>
                </a:solidFill>
              </a:rPr>
              <a:t>schimbări</a:t>
            </a:r>
            <a:r>
              <a:rPr lang="en-US" sz="2000" dirty="0">
                <a:solidFill>
                  <a:srgbClr val="3F762A"/>
                </a:solidFill>
              </a:rPr>
              <a:t> din </a:t>
            </a:r>
            <a:r>
              <a:rPr lang="en-US" sz="2000" dirty="0" err="1">
                <a:solidFill>
                  <a:srgbClr val="3F762A"/>
                </a:solidFill>
              </a:rPr>
              <a:t>istorie</a:t>
            </a:r>
            <a:r>
              <a:rPr lang="en-US" sz="2000" dirty="0">
                <a:solidFill>
                  <a:srgbClr val="3F762A"/>
                </a:solidFill>
              </a:rPr>
              <a:t>.</a:t>
            </a:r>
          </a:p>
          <a:p>
            <a:pPr marL="342900" lvl="0" indent="-342900">
              <a:buSzPts val="2400"/>
              <a:buFont typeface="Noto Sans Symbols"/>
              <a:buChar char="✔"/>
            </a:pPr>
            <a:r>
              <a:rPr lang="en-US" sz="2000" dirty="0">
                <a:solidFill>
                  <a:srgbClr val="3F762A"/>
                </a:solidFill>
              </a:rPr>
              <a:t>De </a:t>
            </a:r>
            <a:r>
              <a:rPr lang="en-US" sz="2000" dirty="0" err="1">
                <a:solidFill>
                  <a:srgbClr val="3F762A"/>
                </a:solidFill>
              </a:rPr>
              <a:t>asemenea</a:t>
            </a:r>
            <a:r>
              <a:rPr lang="en-US" sz="2000" dirty="0">
                <a:solidFill>
                  <a:srgbClr val="3F762A"/>
                </a:solidFill>
              </a:rPr>
              <a:t>, </a:t>
            </a:r>
            <a:r>
              <a:rPr lang="en-US" sz="2000" dirty="0" err="1">
                <a:solidFill>
                  <a:srgbClr val="3F762A"/>
                </a:solidFill>
              </a:rPr>
              <a:t>puteți</a:t>
            </a:r>
            <a:r>
              <a:rPr lang="en-US" sz="2000" dirty="0">
                <a:solidFill>
                  <a:srgbClr val="3F762A"/>
                </a:solidFill>
              </a:rPr>
              <a:t> </a:t>
            </a:r>
            <a:r>
              <a:rPr lang="en-US" sz="2000" dirty="0" err="1">
                <a:solidFill>
                  <a:srgbClr val="3F762A"/>
                </a:solidFill>
              </a:rPr>
              <a:t>vizita</a:t>
            </a:r>
            <a:r>
              <a:rPr lang="en-US" sz="2000" dirty="0">
                <a:solidFill>
                  <a:srgbClr val="3F762A"/>
                </a:solidFill>
              </a:rPr>
              <a:t> </a:t>
            </a:r>
            <a:r>
              <a:rPr lang="en-US" sz="2000" dirty="0" err="1">
                <a:solidFill>
                  <a:srgbClr val="3F762A"/>
                </a:solidFill>
              </a:rPr>
              <a:t>linkul</a:t>
            </a:r>
            <a:r>
              <a:rPr lang="en-US" sz="2000" dirty="0">
                <a:solidFill>
                  <a:srgbClr val="3F762A"/>
                </a:solidFill>
              </a:rPr>
              <a:t> </a:t>
            </a:r>
            <a:r>
              <a:rPr lang="en-US" sz="2000" dirty="0" err="1">
                <a:solidFill>
                  <a:srgbClr val="3F762A"/>
                </a:solidFill>
              </a:rPr>
              <a:t>pentru</a:t>
            </a:r>
            <a:r>
              <a:rPr lang="en-US" sz="2000" dirty="0">
                <a:solidFill>
                  <a:srgbClr val="3F762A"/>
                </a:solidFill>
              </a:rPr>
              <a:t> </a:t>
            </a:r>
            <a:r>
              <a:rPr lang="en-US" sz="2000" dirty="0" err="1">
                <a:solidFill>
                  <a:srgbClr val="3F762A"/>
                </a:solidFill>
              </a:rPr>
              <a:t>mai</a:t>
            </a:r>
            <a:r>
              <a:rPr lang="en-US" sz="2000" dirty="0">
                <a:solidFill>
                  <a:srgbClr val="3F762A"/>
                </a:solidFill>
              </a:rPr>
              <a:t> </a:t>
            </a:r>
            <a:r>
              <a:rPr lang="en-US" sz="2000" dirty="0" err="1">
                <a:solidFill>
                  <a:srgbClr val="3F762A"/>
                </a:solidFill>
              </a:rPr>
              <a:t>multe</a:t>
            </a:r>
            <a:r>
              <a:rPr lang="en-US" sz="2000" dirty="0">
                <a:solidFill>
                  <a:srgbClr val="3F762A"/>
                </a:solidFill>
              </a:rPr>
              <a:t> </a:t>
            </a:r>
            <a:r>
              <a:rPr lang="en-US" sz="2000" dirty="0" err="1">
                <a:solidFill>
                  <a:srgbClr val="3F762A"/>
                </a:solidFill>
              </a:rPr>
              <a:t>informații</a:t>
            </a:r>
            <a:r>
              <a:rPr lang="en-US" sz="2000" dirty="0">
                <a:solidFill>
                  <a:srgbClr val="3F762A"/>
                </a:solidFill>
              </a:rPr>
              <a:t> </a:t>
            </a:r>
            <a:r>
              <a:rPr lang="en-US" sz="2000" dirty="0" err="1">
                <a:solidFill>
                  <a:srgbClr val="3F762A"/>
                </a:solidFill>
              </a:rPr>
              <a:t>despre</a:t>
            </a:r>
            <a:r>
              <a:rPr lang="en-US" sz="2000" dirty="0">
                <a:solidFill>
                  <a:srgbClr val="3F762A"/>
                </a:solidFill>
              </a:rPr>
              <a:t> </a:t>
            </a:r>
            <a:r>
              <a:rPr lang="en-US" sz="2000" dirty="0" err="1">
                <a:solidFill>
                  <a:srgbClr val="3F762A"/>
                </a:solidFill>
              </a:rPr>
              <a:t>schimbare</a:t>
            </a:r>
            <a:r>
              <a:rPr lang="en-US" sz="2000" dirty="0">
                <a:solidFill>
                  <a:srgbClr val="3F762A"/>
                </a:solidFill>
              </a:rPr>
              <a:t>: https://science.nasa.gov/climate-change/evidence/</a:t>
            </a:r>
            <a:endParaRPr lang="en-GB" sz="2000" i="1" u="none" strike="noStrike" cap="none" dirty="0">
              <a:solidFill>
                <a:srgbClr val="000000"/>
              </a:solidFill>
              <a:sym typeface="Arial"/>
            </a:endParaRPr>
          </a:p>
        </p:txBody>
      </p:sp>
      <p:sp>
        <p:nvSpPr>
          <p:cNvPr id="350" name="Google Shape;350;p47"/>
          <p:cNvSpPr txBox="1"/>
          <p:nvPr/>
        </p:nvSpPr>
        <p:spPr>
          <a:xfrm>
            <a:off x="891637" y="495147"/>
            <a:ext cx="7738013" cy="584735"/>
          </a:xfrm>
          <a:prstGeom prst="rect">
            <a:avLst/>
          </a:prstGeom>
          <a:noFill/>
          <a:ln>
            <a:noFill/>
          </a:ln>
        </p:spPr>
        <p:txBody>
          <a:bodyPr spcFirstLastPara="1" wrap="square" lIns="91425" tIns="45700" rIns="91425" bIns="45700" anchor="t" anchorCtr="0">
            <a:spAutoFit/>
          </a:bodyPr>
          <a:lstStyle/>
          <a:p>
            <a:pPr lvl="0"/>
            <a:r>
              <a:rPr lang="en-GB" sz="3200" b="1" dirty="0" err="1">
                <a:solidFill>
                  <a:srgbClr val="3F762A"/>
                </a:solidFill>
              </a:rPr>
              <a:t>Spirala</a:t>
            </a:r>
            <a:r>
              <a:rPr lang="en-GB" sz="3200" b="1" dirty="0">
                <a:solidFill>
                  <a:srgbClr val="3F762A"/>
                </a:solidFill>
              </a:rPr>
              <a:t> </a:t>
            </a:r>
            <a:r>
              <a:rPr lang="en-GB" sz="3200" b="1" dirty="0" err="1">
                <a:solidFill>
                  <a:srgbClr val="3F762A"/>
                </a:solidFill>
              </a:rPr>
              <a:t>schimbărilor</a:t>
            </a:r>
            <a:r>
              <a:rPr lang="en-GB" sz="3200" b="1" dirty="0">
                <a:solidFill>
                  <a:srgbClr val="3F762A"/>
                </a:solidFill>
              </a:rPr>
              <a:t> </a:t>
            </a:r>
            <a:r>
              <a:rPr lang="en-GB" sz="3200" b="1" dirty="0" err="1">
                <a:solidFill>
                  <a:srgbClr val="3F762A"/>
                </a:solidFill>
              </a:rPr>
              <a:t>climatice</a:t>
            </a:r>
            <a:endParaRPr lang="en-GB" sz="3200" b="1" i="0" u="none" strike="noStrike" cap="none" dirty="0">
              <a:solidFill>
                <a:srgbClr val="3F762A"/>
              </a:solidFill>
              <a:latin typeface="Arial"/>
              <a:ea typeface="Arial"/>
              <a:cs typeface="Arial"/>
              <a:sym typeface="Arial"/>
            </a:endParaRPr>
          </a:p>
        </p:txBody>
      </p:sp>
      <p:pic>
        <p:nvPicPr>
          <p:cNvPr id="2" name="Resim 1"/>
          <p:cNvPicPr>
            <a:picLocks noChangeAspect="1"/>
          </p:cNvPicPr>
          <p:nvPr/>
        </p:nvPicPr>
        <p:blipFill>
          <a:blip r:embed="rId4"/>
          <a:stretch>
            <a:fillRect/>
          </a:stretch>
        </p:blipFill>
        <p:spPr>
          <a:xfrm>
            <a:off x="1647301" y="2124074"/>
            <a:ext cx="4367499" cy="2547487"/>
          </a:xfrm>
          <a:prstGeom prst="rect">
            <a:avLst/>
          </a:prstGeom>
        </p:spPr>
      </p:pic>
      <p:sp>
        <p:nvSpPr>
          <p:cNvPr id="3" name="Dikdörtgen 2"/>
          <p:cNvSpPr/>
          <p:nvPr/>
        </p:nvSpPr>
        <p:spPr>
          <a:xfrm>
            <a:off x="1371600" y="5333197"/>
            <a:ext cx="10267950" cy="430887"/>
          </a:xfrm>
          <a:prstGeom prst="rect">
            <a:avLst/>
          </a:prstGeom>
        </p:spPr>
        <p:txBody>
          <a:bodyPr wrap="square">
            <a:spAutoFit/>
          </a:bodyPr>
          <a:lstStyle/>
          <a:p>
            <a:pPr>
              <a:buFont typeface="Arial"/>
              <a:buChar char="•"/>
            </a:pPr>
            <a:r>
              <a:rPr lang="en-US" sz="1100" b="1" dirty="0" err="1"/>
              <a:t>Schimbările</a:t>
            </a:r>
            <a:r>
              <a:rPr lang="en-US" sz="1100" b="1" dirty="0"/>
              <a:t> </a:t>
            </a:r>
            <a:r>
              <a:rPr lang="en-US" sz="1100" b="1" dirty="0" err="1"/>
              <a:t>climatice</a:t>
            </a:r>
            <a:r>
              <a:rPr lang="en-US" sz="1100" b="1" dirty="0"/>
              <a:t>: </a:t>
            </a:r>
            <a:r>
              <a:rPr lang="en-US" sz="1100" b="1" dirty="0" err="1"/>
              <a:t>Dovezile</a:t>
            </a:r>
            <a:r>
              <a:rPr lang="en-US" sz="1100" b="1" dirty="0"/>
              <a:t> NASA Climate Change (4:23 minute) (https://www.youtube.com/user/NASAClimate) </a:t>
            </a:r>
            <a:r>
              <a:rPr lang="en-US" sz="1100" b="1" dirty="0" err="1"/>
              <a:t>Oferă</a:t>
            </a:r>
            <a:r>
              <a:rPr lang="en-US" sz="1100" b="1" dirty="0"/>
              <a:t> o imagine de </a:t>
            </a:r>
            <a:r>
              <a:rPr lang="en-US" sz="1100" b="1" dirty="0" err="1"/>
              <a:t>ansamblu</a:t>
            </a:r>
            <a:r>
              <a:rPr lang="en-US" sz="1100" b="1" dirty="0"/>
              <a:t> </a:t>
            </a:r>
            <a:r>
              <a:rPr lang="en-US" sz="1100" b="1" dirty="0" err="1"/>
              <a:t>clară</a:t>
            </a:r>
            <a:r>
              <a:rPr lang="en-US" sz="1100" b="1" dirty="0"/>
              <a:t> </a:t>
            </a:r>
            <a:r>
              <a:rPr lang="en-US" sz="1100" b="1" dirty="0" err="1"/>
              <a:t>și</a:t>
            </a:r>
            <a:r>
              <a:rPr lang="en-US" sz="1100" b="1" dirty="0"/>
              <a:t> </a:t>
            </a:r>
            <a:r>
              <a:rPr lang="en-US" sz="1100" b="1" dirty="0" err="1"/>
              <a:t>concisă</a:t>
            </a:r>
            <a:r>
              <a:rPr lang="en-US" sz="1100" b="1" dirty="0"/>
              <a:t> a </a:t>
            </a:r>
            <a:r>
              <a:rPr lang="en-US" sz="1100" b="1" dirty="0" err="1"/>
              <a:t>dovezilor</a:t>
            </a:r>
            <a:r>
              <a:rPr lang="en-US" sz="1100" b="1" dirty="0"/>
              <a:t> </a:t>
            </a:r>
            <a:r>
              <a:rPr lang="en-US" sz="1100" b="1" dirty="0" err="1"/>
              <a:t>științifice</a:t>
            </a:r>
            <a:r>
              <a:rPr lang="en-US" sz="1100" b="1" dirty="0"/>
              <a:t> </a:t>
            </a:r>
            <a:r>
              <a:rPr lang="en-US" sz="1100" b="1" dirty="0" err="1"/>
              <a:t>pentru</a:t>
            </a:r>
            <a:r>
              <a:rPr lang="en-US" sz="1100" b="1" dirty="0"/>
              <a:t> </a:t>
            </a:r>
            <a:r>
              <a:rPr lang="en-US" sz="1100" b="1" dirty="0" err="1"/>
              <a:t>schimbările</a:t>
            </a:r>
            <a:r>
              <a:rPr lang="en-US" sz="1100" b="1" dirty="0"/>
              <a:t> </a:t>
            </a:r>
            <a:r>
              <a:rPr lang="en-US" sz="1100" b="1" dirty="0" err="1"/>
              <a:t>climatice</a:t>
            </a:r>
            <a:r>
              <a:rPr lang="en-US" sz="1100" b="1" dirty="0"/>
              <a:t> </a:t>
            </a:r>
            <a:r>
              <a:rPr lang="en-US" sz="1100" b="1" dirty="0" err="1"/>
              <a:t>cauzate</a:t>
            </a:r>
            <a:r>
              <a:rPr lang="en-US" sz="1100" b="1" dirty="0"/>
              <a:t> de </a:t>
            </a:r>
            <a:r>
              <a:rPr lang="en-US" sz="1100" b="1" dirty="0" err="1"/>
              <a:t>om.</a:t>
            </a:r>
            <a:endParaRPr lang="en-US" sz="11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cxnSp>
        <p:nvCxnSpPr>
          <p:cNvPr id="342" name="Google Shape;342;p47"/>
          <p:cNvCxnSpPr/>
          <p:nvPr/>
        </p:nvCxnSpPr>
        <p:spPr>
          <a:xfrm>
            <a:off x="443581" y="996696"/>
            <a:ext cx="5728619" cy="0"/>
          </a:xfrm>
          <a:prstGeom prst="straightConnector1">
            <a:avLst/>
          </a:prstGeom>
          <a:noFill/>
          <a:ln w="19050" cap="flat" cmpd="sng">
            <a:solidFill>
              <a:srgbClr val="509C34"/>
            </a:solidFill>
            <a:prstDash val="solid"/>
            <a:round/>
            <a:headEnd type="none" w="sm" len="sm"/>
            <a:tailEnd type="none" w="sm" len="sm"/>
          </a:ln>
        </p:spPr>
      </p:cxnSp>
      <p:sp>
        <p:nvSpPr>
          <p:cNvPr id="343" name="Google Shape;343;p47"/>
          <p:cNvSpPr/>
          <p:nvPr/>
        </p:nvSpPr>
        <p:spPr>
          <a:xfrm>
            <a:off x="1495044" y="2039142"/>
            <a:ext cx="4613148" cy="2743200"/>
          </a:xfrm>
          <a:prstGeom prst="rect">
            <a:avLst/>
          </a:prstGeom>
          <a:solidFill>
            <a:srgbClr val="D1E7A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4" name="Google Shape;344;p47"/>
          <p:cNvSpPr txBox="1">
            <a:spLocks noGrp="1"/>
          </p:cNvSpPr>
          <p:nvPr>
            <p:ph type="body" idx="1"/>
          </p:nvPr>
        </p:nvSpPr>
        <p:spPr>
          <a:xfrm>
            <a:off x="1097280" y="1241778"/>
            <a:ext cx="10058400" cy="4627316"/>
          </a:xfrm>
          <a:prstGeom prst="rect">
            <a:avLst/>
          </a:prstGeom>
          <a:noFill/>
          <a:ln>
            <a:noFill/>
          </a:ln>
        </p:spPr>
        <p:txBody>
          <a:bodyPr spcFirstLastPara="1" wrap="square" lIns="0" tIns="45700" rIns="0" bIns="45700" anchor="t" anchorCtr="0">
            <a:normAutofit/>
          </a:bodyPr>
          <a:lstStyle/>
          <a:p>
            <a:pPr marL="91440" lvl="0" indent="0" algn="l" rtl="0">
              <a:lnSpc>
                <a:spcPct val="90000"/>
              </a:lnSpc>
              <a:spcBef>
                <a:spcPts val="1400"/>
              </a:spcBef>
              <a:spcAft>
                <a:spcPts val="0"/>
              </a:spcAft>
              <a:buSzPts val="2000"/>
              <a:buNone/>
            </a:pPr>
            <a:endParaRPr b="1" dirty="0">
              <a:solidFill>
                <a:srgbClr val="2A4F1C"/>
              </a:solidFill>
            </a:endParaRPr>
          </a:p>
          <a:p>
            <a:pPr marL="91440" lvl="0" indent="0" algn="l" rtl="0">
              <a:lnSpc>
                <a:spcPct val="90000"/>
              </a:lnSpc>
              <a:spcBef>
                <a:spcPts val="1400"/>
              </a:spcBef>
              <a:spcAft>
                <a:spcPts val="0"/>
              </a:spcAft>
              <a:buSzPts val="2000"/>
              <a:buNone/>
            </a:pPr>
            <a:endParaRPr b="1" dirty="0">
              <a:solidFill>
                <a:schemeClr val="accent1"/>
              </a:solidFill>
            </a:endParaRPr>
          </a:p>
        </p:txBody>
      </p:sp>
      <p:sp>
        <p:nvSpPr>
          <p:cNvPr id="345" name="Google Shape;345;p47"/>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6" name="Google Shape;346;p47"/>
          <p:cNvSpPr txBox="1"/>
          <p:nvPr/>
        </p:nvSpPr>
        <p:spPr>
          <a:xfrm>
            <a:off x="0" y="3033400"/>
            <a:ext cx="1027288" cy="503333"/>
          </a:xfrm>
          <a:prstGeom prst="rect">
            <a:avLst/>
          </a:prstGeom>
          <a:noFill/>
          <a:ln>
            <a:noFill/>
          </a:ln>
        </p:spPr>
        <p:txBody>
          <a:bodyPr spcFirstLastPara="1" wrap="square" lIns="91425" tIns="91425" rIns="91425" bIns="91425" anchor="t" anchorCtr="0">
            <a:normAutofit fontScale="92500" lnSpcReduction="20000"/>
          </a:bodyPr>
          <a:lstStyle/>
          <a:p>
            <a:pPr marL="0" marR="0" lvl="0" indent="0" algn="l" rtl="0">
              <a:lnSpc>
                <a:spcPct val="100000"/>
              </a:lnSpc>
              <a:spcBef>
                <a:spcPts val="0"/>
              </a:spcBef>
              <a:spcAft>
                <a:spcPts val="0"/>
              </a:spcAft>
              <a:buClr>
                <a:srgbClr val="000000"/>
              </a:buClr>
              <a:buSzPct val="100000"/>
              <a:buFont typeface="Arial"/>
              <a:buNone/>
            </a:pPr>
            <a:r>
              <a:rPr lang="en-US" sz="2800" b="1" i="0" u="none" strike="noStrike" cap="none">
                <a:solidFill>
                  <a:schemeClr val="lt1"/>
                </a:solidFill>
                <a:latin typeface="Arial"/>
                <a:ea typeface="Arial"/>
                <a:cs typeface="Arial"/>
                <a:sym typeface="Arial"/>
              </a:rPr>
              <a:t>Task</a:t>
            </a:r>
            <a:endParaRPr sz="1400" b="0" i="0" u="none" strike="noStrike" cap="none">
              <a:solidFill>
                <a:srgbClr val="000000"/>
              </a:solidFill>
              <a:latin typeface="Arial"/>
              <a:ea typeface="Arial"/>
              <a:cs typeface="Arial"/>
              <a:sym typeface="Arial"/>
            </a:endParaRPr>
          </a:p>
        </p:txBody>
      </p:sp>
      <p:sp>
        <p:nvSpPr>
          <p:cNvPr id="347" name="Google Shape;347;p47"/>
          <p:cNvSpPr txBox="1"/>
          <p:nvPr/>
        </p:nvSpPr>
        <p:spPr>
          <a:xfrm>
            <a:off x="1623157" y="4818858"/>
            <a:ext cx="4613148" cy="286232"/>
          </a:xfrm>
          <a:prstGeom prst="rect">
            <a:avLst/>
          </a:prstGeom>
          <a:noFill/>
          <a:ln>
            <a:noFill/>
          </a:ln>
        </p:spPr>
        <p:txBody>
          <a:bodyPr spcFirstLastPara="1" wrap="square" lIns="91425" tIns="45700" rIns="91425" bIns="45700" anchor="t" anchorCtr="0">
            <a:spAutoFit/>
          </a:bodyPr>
          <a:lstStyle/>
          <a:p>
            <a:pPr marL="91440" lvl="0" indent="-91440">
              <a:lnSpc>
                <a:spcPct val="90000"/>
              </a:lnSpc>
              <a:buSzPts val="2000"/>
              <a:buFont typeface="Arial"/>
              <a:buChar char=" "/>
            </a:pPr>
            <a:r>
              <a:rPr lang="en-US" b="1" u="sng" dirty="0">
                <a:solidFill>
                  <a:schemeClr val="accent1"/>
                </a:solidFill>
              </a:rPr>
              <a:t>https://</a:t>
            </a:r>
            <a:r>
              <a:rPr lang="en-US" b="1" u="sng" dirty="0">
                <a:solidFill>
                  <a:schemeClr val="accent1"/>
                </a:solidFill>
                <a:hlinkClick r:id="rId3"/>
              </a:rPr>
              <a:t>www.youtube.com/watch?v=u023hvH9OJk</a:t>
            </a:r>
            <a:endParaRPr sz="1400" b="1" i="0" u="none" strike="noStrike" cap="none" dirty="0">
              <a:solidFill>
                <a:schemeClr val="accent1"/>
              </a:solidFill>
              <a:latin typeface="Arial"/>
              <a:ea typeface="Arial"/>
              <a:cs typeface="Arial"/>
              <a:sym typeface="Arial"/>
            </a:endParaRPr>
          </a:p>
        </p:txBody>
      </p:sp>
      <p:sp>
        <p:nvSpPr>
          <p:cNvPr id="349" name="Google Shape;349;p47"/>
          <p:cNvSpPr txBox="1"/>
          <p:nvPr/>
        </p:nvSpPr>
        <p:spPr>
          <a:xfrm>
            <a:off x="6353556" y="1615470"/>
            <a:ext cx="5536692" cy="2677616"/>
          </a:xfrm>
          <a:prstGeom prst="rect">
            <a:avLst/>
          </a:prstGeom>
          <a:noFill/>
          <a:ln>
            <a:noFill/>
          </a:ln>
        </p:spPr>
        <p:txBody>
          <a:bodyPr spcFirstLastPara="1" wrap="square" lIns="91425" tIns="45700" rIns="91425" bIns="45700" anchor="t" anchorCtr="0">
            <a:spAutoFit/>
          </a:bodyPr>
          <a:lstStyle/>
          <a:p>
            <a:pPr marL="342900" lvl="0" indent="-342900">
              <a:buSzPts val="2400"/>
              <a:buFont typeface="Noto Sans Symbols"/>
              <a:buChar char="✔"/>
            </a:pPr>
            <a:r>
              <a:rPr lang="en-US" sz="2400" dirty="0" err="1">
                <a:solidFill>
                  <a:srgbClr val="3F762A"/>
                </a:solidFill>
              </a:rPr>
              <a:t>Vă</a:t>
            </a:r>
            <a:r>
              <a:rPr lang="en-US" sz="2400" dirty="0">
                <a:solidFill>
                  <a:srgbClr val="3F762A"/>
                </a:solidFill>
              </a:rPr>
              <a:t> </a:t>
            </a:r>
            <a:r>
              <a:rPr lang="en-US" sz="2400" dirty="0" err="1">
                <a:solidFill>
                  <a:srgbClr val="3F762A"/>
                </a:solidFill>
              </a:rPr>
              <a:t>rugăm</a:t>
            </a:r>
            <a:r>
              <a:rPr lang="en-US" sz="2400" dirty="0">
                <a:solidFill>
                  <a:srgbClr val="3F762A"/>
                </a:solidFill>
              </a:rPr>
              <a:t> </a:t>
            </a:r>
            <a:r>
              <a:rPr lang="en-US" sz="2400" dirty="0" err="1">
                <a:solidFill>
                  <a:srgbClr val="3F762A"/>
                </a:solidFill>
              </a:rPr>
              <a:t>să</a:t>
            </a:r>
            <a:r>
              <a:rPr lang="en-US" sz="2400" dirty="0">
                <a:solidFill>
                  <a:srgbClr val="3F762A"/>
                </a:solidFill>
              </a:rPr>
              <a:t> </a:t>
            </a:r>
            <a:r>
              <a:rPr lang="en-US" sz="2400" dirty="0" err="1">
                <a:solidFill>
                  <a:srgbClr val="3F762A"/>
                </a:solidFill>
              </a:rPr>
              <a:t>urmăriți</a:t>
            </a:r>
            <a:r>
              <a:rPr lang="en-US" sz="2400" dirty="0">
                <a:solidFill>
                  <a:srgbClr val="3F762A"/>
                </a:solidFill>
              </a:rPr>
              <a:t> </a:t>
            </a:r>
            <a:r>
              <a:rPr lang="en-US" sz="2400" dirty="0" err="1">
                <a:solidFill>
                  <a:srgbClr val="3F762A"/>
                </a:solidFill>
              </a:rPr>
              <a:t>videoclipul</a:t>
            </a:r>
            <a:endParaRPr lang="en-US" sz="2400" dirty="0">
              <a:solidFill>
                <a:srgbClr val="3F762A"/>
              </a:solidFill>
            </a:endParaRPr>
          </a:p>
          <a:p>
            <a:pPr marL="342900" lvl="0" indent="-342900">
              <a:buSzPts val="2400"/>
              <a:buFont typeface="Noto Sans Symbols"/>
              <a:buChar char="✔"/>
            </a:pPr>
            <a:r>
              <a:rPr lang="en-US" sz="2400" dirty="0" err="1">
                <a:solidFill>
                  <a:srgbClr val="3F762A"/>
                </a:solidFill>
              </a:rPr>
              <a:t>Ia</a:t>
            </a:r>
            <a:r>
              <a:rPr lang="en-US" sz="2400" dirty="0">
                <a:solidFill>
                  <a:srgbClr val="3F762A"/>
                </a:solidFill>
              </a:rPr>
              <a:t> </a:t>
            </a:r>
            <a:r>
              <a:rPr lang="en-US" sz="2400" dirty="0" err="1">
                <a:solidFill>
                  <a:srgbClr val="3F762A"/>
                </a:solidFill>
              </a:rPr>
              <a:t>notițe</a:t>
            </a:r>
            <a:r>
              <a:rPr lang="en-US" sz="2400" dirty="0">
                <a:solidFill>
                  <a:srgbClr val="3F762A"/>
                </a:solidFill>
              </a:rPr>
              <a:t> </a:t>
            </a:r>
            <a:r>
              <a:rPr lang="en-US" sz="2400" dirty="0" err="1">
                <a:solidFill>
                  <a:srgbClr val="3F762A"/>
                </a:solidFill>
              </a:rPr>
              <a:t>despre</a:t>
            </a:r>
            <a:r>
              <a:rPr lang="en-US" sz="2400" dirty="0">
                <a:solidFill>
                  <a:srgbClr val="3F762A"/>
                </a:solidFill>
              </a:rPr>
              <a:t> </a:t>
            </a:r>
            <a:r>
              <a:rPr lang="en-US" sz="2400" dirty="0" err="1">
                <a:solidFill>
                  <a:srgbClr val="3F762A"/>
                </a:solidFill>
              </a:rPr>
              <a:t>faptele</a:t>
            </a:r>
            <a:r>
              <a:rPr lang="en-US" sz="2400" dirty="0">
                <a:solidFill>
                  <a:srgbClr val="3F762A"/>
                </a:solidFill>
              </a:rPr>
              <a:t> </a:t>
            </a:r>
            <a:r>
              <a:rPr lang="en-US" sz="2400" dirty="0" err="1">
                <a:solidFill>
                  <a:srgbClr val="3F762A"/>
                </a:solidFill>
              </a:rPr>
              <a:t>importante</a:t>
            </a:r>
            <a:endParaRPr lang="en-US" sz="2400" dirty="0">
              <a:solidFill>
                <a:srgbClr val="3F762A"/>
              </a:solidFill>
            </a:endParaRPr>
          </a:p>
          <a:p>
            <a:pPr marL="342900" lvl="0" indent="-342900">
              <a:buSzPts val="2400"/>
              <a:buFont typeface="Noto Sans Symbols"/>
              <a:buChar char="✔"/>
            </a:pPr>
            <a:endParaRPr lang="en-US" sz="2400" dirty="0">
              <a:solidFill>
                <a:srgbClr val="3F762A"/>
              </a:solidFill>
            </a:endParaRPr>
          </a:p>
          <a:p>
            <a:pPr marL="342900" lvl="0" indent="-342900">
              <a:buSzPts val="2400"/>
              <a:buFont typeface="Noto Sans Symbols"/>
              <a:buChar char="✔"/>
            </a:pPr>
            <a:r>
              <a:rPr lang="en-US" sz="2400" dirty="0" err="1">
                <a:solidFill>
                  <a:srgbClr val="3F762A"/>
                </a:solidFill>
              </a:rPr>
              <a:t>În</a:t>
            </a:r>
            <a:r>
              <a:rPr lang="en-US" sz="2400" dirty="0">
                <a:solidFill>
                  <a:srgbClr val="3F762A"/>
                </a:solidFill>
              </a:rPr>
              <a:t> </a:t>
            </a:r>
            <a:r>
              <a:rPr lang="en-US" sz="2400" dirty="0" err="1">
                <a:solidFill>
                  <a:srgbClr val="3F762A"/>
                </a:solidFill>
              </a:rPr>
              <a:t>timp</a:t>
            </a:r>
            <a:r>
              <a:rPr lang="en-US" sz="2400" dirty="0">
                <a:solidFill>
                  <a:srgbClr val="3F762A"/>
                </a:solidFill>
              </a:rPr>
              <a:t> </a:t>
            </a:r>
            <a:r>
              <a:rPr lang="en-US" sz="2400" dirty="0" err="1">
                <a:solidFill>
                  <a:srgbClr val="3F762A"/>
                </a:solidFill>
              </a:rPr>
              <a:t>ce</a:t>
            </a:r>
            <a:r>
              <a:rPr lang="en-US" sz="2400" dirty="0">
                <a:solidFill>
                  <a:srgbClr val="3F762A"/>
                </a:solidFill>
              </a:rPr>
              <a:t> </a:t>
            </a:r>
            <a:r>
              <a:rPr lang="en-US" sz="2400" dirty="0" err="1">
                <a:solidFill>
                  <a:srgbClr val="3F762A"/>
                </a:solidFill>
              </a:rPr>
              <a:t>vizionați</a:t>
            </a:r>
            <a:r>
              <a:rPr lang="en-US" sz="2400" dirty="0">
                <a:solidFill>
                  <a:srgbClr val="3F762A"/>
                </a:solidFill>
              </a:rPr>
              <a:t> </a:t>
            </a:r>
            <a:r>
              <a:rPr lang="en-US" sz="2400" dirty="0" err="1">
                <a:solidFill>
                  <a:srgbClr val="3F762A"/>
                </a:solidFill>
              </a:rPr>
              <a:t>conținutul</a:t>
            </a:r>
            <a:r>
              <a:rPr lang="en-US" sz="2400" dirty="0">
                <a:solidFill>
                  <a:srgbClr val="3F762A"/>
                </a:solidFill>
              </a:rPr>
              <a:t> </a:t>
            </a:r>
            <a:r>
              <a:rPr lang="en-US" sz="2400" dirty="0" err="1">
                <a:solidFill>
                  <a:srgbClr val="3F762A"/>
                </a:solidFill>
              </a:rPr>
              <a:t>acestui</a:t>
            </a:r>
            <a:r>
              <a:rPr lang="en-US" sz="2400" dirty="0">
                <a:solidFill>
                  <a:srgbClr val="3F762A"/>
                </a:solidFill>
              </a:rPr>
              <a:t> </a:t>
            </a:r>
            <a:r>
              <a:rPr lang="en-US" sz="2400" dirty="0" err="1">
                <a:solidFill>
                  <a:srgbClr val="3F762A"/>
                </a:solidFill>
              </a:rPr>
              <a:t>videoclip</a:t>
            </a:r>
            <a:r>
              <a:rPr lang="en-US" sz="2400" dirty="0">
                <a:solidFill>
                  <a:srgbClr val="3F762A"/>
                </a:solidFill>
              </a:rPr>
              <a:t>, </a:t>
            </a:r>
            <a:r>
              <a:rPr lang="en-US" sz="2400" dirty="0" err="1">
                <a:solidFill>
                  <a:srgbClr val="3F762A"/>
                </a:solidFill>
              </a:rPr>
              <a:t>încercați</a:t>
            </a:r>
            <a:r>
              <a:rPr lang="en-US" sz="2400" dirty="0">
                <a:solidFill>
                  <a:srgbClr val="3F762A"/>
                </a:solidFill>
              </a:rPr>
              <a:t> </a:t>
            </a:r>
            <a:r>
              <a:rPr lang="en-US" sz="2400" dirty="0" err="1">
                <a:solidFill>
                  <a:srgbClr val="3F762A"/>
                </a:solidFill>
              </a:rPr>
              <a:t>să</a:t>
            </a:r>
            <a:r>
              <a:rPr lang="en-US" sz="2400" dirty="0">
                <a:solidFill>
                  <a:srgbClr val="3F762A"/>
                </a:solidFill>
              </a:rPr>
              <a:t> </a:t>
            </a:r>
            <a:r>
              <a:rPr lang="en-US" sz="2400" dirty="0" err="1">
                <a:solidFill>
                  <a:srgbClr val="3F762A"/>
                </a:solidFill>
              </a:rPr>
              <a:t>aflați</a:t>
            </a:r>
            <a:r>
              <a:rPr lang="en-US" sz="2400" dirty="0">
                <a:solidFill>
                  <a:srgbClr val="3F762A"/>
                </a:solidFill>
              </a:rPr>
              <a:t> </a:t>
            </a:r>
            <a:r>
              <a:rPr lang="en-US" sz="2400" dirty="0" err="1">
                <a:solidFill>
                  <a:srgbClr val="3F762A"/>
                </a:solidFill>
              </a:rPr>
              <a:t>răspunsurile</a:t>
            </a:r>
            <a:r>
              <a:rPr lang="en-US" sz="2400" dirty="0">
                <a:solidFill>
                  <a:srgbClr val="3F762A"/>
                </a:solidFill>
              </a:rPr>
              <a:t> </a:t>
            </a:r>
            <a:r>
              <a:rPr lang="en-US" sz="2400" dirty="0" err="1">
                <a:solidFill>
                  <a:srgbClr val="3F762A"/>
                </a:solidFill>
              </a:rPr>
              <a:t>dvs</a:t>
            </a:r>
            <a:r>
              <a:rPr lang="en-US" sz="2400" dirty="0">
                <a:solidFill>
                  <a:srgbClr val="3F762A"/>
                </a:solidFill>
              </a:rPr>
              <a:t>. la </a:t>
            </a:r>
            <a:r>
              <a:rPr lang="en-US" sz="2400" dirty="0" err="1">
                <a:solidFill>
                  <a:srgbClr val="3F762A"/>
                </a:solidFill>
              </a:rPr>
              <a:t>întrebările</a:t>
            </a:r>
            <a:r>
              <a:rPr lang="en-US" sz="2400" dirty="0">
                <a:solidFill>
                  <a:srgbClr val="3F762A"/>
                </a:solidFill>
              </a:rPr>
              <a:t> </a:t>
            </a:r>
            <a:r>
              <a:rPr lang="en-US" sz="2400" dirty="0" err="1">
                <a:solidFill>
                  <a:srgbClr val="3F762A"/>
                </a:solidFill>
              </a:rPr>
              <a:t>puse</a:t>
            </a:r>
            <a:r>
              <a:rPr lang="en-US" sz="2400" dirty="0">
                <a:solidFill>
                  <a:srgbClr val="3F762A"/>
                </a:solidFill>
              </a:rPr>
              <a:t> de </a:t>
            </a:r>
            <a:r>
              <a:rPr lang="en-US" sz="2400" dirty="0" err="1">
                <a:solidFill>
                  <a:srgbClr val="3F762A"/>
                </a:solidFill>
              </a:rPr>
              <a:t>participanți</a:t>
            </a:r>
            <a:r>
              <a:rPr lang="en-US" sz="2400" dirty="0">
                <a:solidFill>
                  <a:srgbClr val="3F762A"/>
                </a:solidFill>
              </a:rPr>
              <a:t>.</a:t>
            </a:r>
            <a:endParaRPr lang="en-GB" sz="2400" i="1" u="none" strike="noStrike" cap="none" dirty="0">
              <a:solidFill>
                <a:srgbClr val="000000"/>
              </a:solidFill>
              <a:sym typeface="Arial"/>
            </a:endParaRPr>
          </a:p>
        </p:txBody>
      </p:sp>
      <p:sp>
        <p:nvSpPr>
          <p:cNvPr id="350" name="Google Shape;350;p47"/>
          <p:cNvSpPr txBox="1"/>
          <p:nvPr/>
        </p:nvSpPr>
        <p:spPr>
          <a:xfrm>
            <a:off x="358237" y="523722"/>
            <a:ext cx="9033413" cy="954067"/>
          </a:xfrm>
          <a:prstGeom prst="rect">
            <a:avLst/>
          </a:prstGeom>
          <a:noFill/>
          <a:ln>
            <a:noFill/>
          </a:ln>
        </p:spPr>
        <p:txBody>
          <a:bodyPr spcFirstLastPara="1" wrap="square" lIns="91425" tIns="45700" rIns="91425" bIns="45700" anchor="t" anchorCtr="0">
            <a:spAutoFit/>
          </a:bodyPr>
          <a:lstStyle/>
          <a:p>
            <a:pPr lvl="0"/>
            <a:r>
              <a:rPr lang="pt-BR" sz="2800" b="1" dirty="0">
                <a:solidFill>
                  <a:srgbClr val="3F762A"/>
                </a:solidFill>
              </a:rPr>
              <a:t>A șasea extincție: o istorie nenaturală, cu Elizabeth Kolbert</a:t>
            </a:r>
            <a:endParaRPr lang="en-GB" sz="2800" b="1" i="0" u="none" strike="noStrike" cap="none" dirty="0">
              <a:solidFill>
                <a:srgbClr val="3F762A"/>
              </a:solidFill>
              <a:sym typeface="Arial"/>
            </a:endParaRPr>
          </a:p>
        </p:txBody>
      </p:sp>
      <p:sp>
        <p:nvSpPr>
          <p:cNvPr id="3" name="Dikdörtgen 2"/>
          <p:cNvSpPr/>
          <p:nvPr/>
        </p:nvSpPr>
        <p:spPr>
          <a:xfrm>
            <a:off x="1371600" y="5333197"/>
            <a:ext cx="10267950" cy="430887"/>
          </a:xfrm>
          <a:prstGeom prst="rect">
            <a:avLst/>
          </a:prstGeom>
        </p:spPr>
        <p:txBody>
          <a:bodyPr wrap="square">
            <a:spAutoFit/>
          </a:bodyPr>
          <a:lstStyle/>
          <a:p>
            <a:pPr>
              <a:buFont typeface="Arial"/>
              <a:buChar char="•"/>
            </a:pPr>
            <a:r>
              <a:rPr lang="en-US" sz="1100" b="1" dirty="0"/>
              <a:t>The Sixth Extinction de PBS NOVA (52:44 minute) (https://www.youtube.com/watch?v=u023hvH9OJk) (</a:t>
            </a:r>
            <a:r>
              <a:rPr lang="en-US" sz="1100" b="1" dirty="0" err="1"/>
              <a:t>Luați</a:t>
            </a:r>
            <a:r>
              <a:rPr lang="en-US" sz="1100" b="1" dirty="0"/>
              <a:t> </a:t>
            </a:r>
            <a:r>
              <a:rPr lang="en-US" sz="1100" b="1" dirty="0" err="1"/>
              <a:t>în</a:t>
            </a:r>
            <a:r>
              <a:rPr lang="en-US" sz="1100" b="1" dirty="0"/>
              <a:t> </a:t>
            </a:r>
            <a:r>
              <a:rPr lang="en-US" sz="1100" b="1" dirty="0" err="1"/>
              <a:t>considerare</a:t>
            </a:r>
            <a:r>
              <a:rPr lang="en-US" sz="1100" b="1" dirty="0"/>
              <a:t> </a:t>
            </a:r>
            <a:r>
              <a:rPr lang="en-US" sz="1100" b="1" dirty="0" err="1"/>
              <a:t>fragmente</a:t>
            </a:r>
            <a:r>
              <a:rPr lang="en-US" sz="1100" b="1" dirty="0"/>
              <a:t> </a:t>
            </a:r>
            <a:r>
              <a:rPr lang="en-US" sz="1100" b="1" dirty="0" err="1"/>
              <a:t>relevante</a:t>
            </a:r>
            <a:r>
              <a:rPr lang="en-US" sz="1100" b="1" dirty="0"/>
              <a:t> </a:t>
            </a:r>
            <a:r>
              <a:rPr lang="en-US" sz="1100" b="1" dirty="0" err="1"/>
              <a:t>pentru</a:t>
            </a:r>
            <a:r>
              <a:rPr lang="en-US" sz="1100" b="1" dirty="0"/>
              <a:t> </a:t>
            </a:r>
            <a:r>
              <a:rPr lang="en-US" sz="1100" b="1" dirty="0" err="1"/>
              <a:t>impactul</a:t>
            </a:r>
            <a:r>
              <a:rPr lang="en-US" sz="1100" b="1" dirty="0"/>
              <a:t> </a:t>
            </a:r>
            <a:r>
              <a:rPr lang="en-US" sz="1100" b="1" dirty="0" err="1"/>
              <a:t>schimbărilor</a:t>
            </a:r>
            <a:r>
              <a:rPr lang="en-US" sz="1100" b="1" dirty="0"/>
              <a:t> </a:t>
            </a:r>
            <a:r>
              <a:rPr lang="en-US" sz="1100" b="1" dirty="0" err="1"/>
              <a:t>climatice</a:t>
            </a:r>
            <a:r>
              <a:rPr lang="en-US" sz="1100" b="1" dirty="0"/>
              <a:t>) </a:t>
            </a:r>
            <a:r>
              <a:rPr lang="en-US" sz="1100" b="1" dirty="0" err="1"/>
              <a:t>Explorează</a:t>
            </a:r>
            <a:r>
              <a:rPr lang="en-US" sz="1100" b="1" dirty="0"/>
              <a:t> </a:t>
            </a:r>
            <a:r>
              <a:rPr lang="en-US" sz="1100" b="1" dirty="0" err="1"/>
              <a:t>evenimentul</a:t>
            </a:r>
            <a:r>
              <a:rPr lang="en-US" sz="1100" b="1" dirty="0"/>
              <a:t> actual de </a:t>
            </a:r>
            <a:r>
              <a:rPr lang="en-US" sz="1100" b="1" dirty="0" err="1"/>
              <a:t>extincție</a:t>
            </a:r>
            <a:r>
              <a:rPr lang="en-US" sz="1100" b="1" dirty="0"/>
              <a:t> </a:t>
            </a:r>
            <a:r>
              <a:rPr lang="en-US" sz="1100" b="1" dirty="0" err="1"/>
              <a:t>în</a:t>
            </a:r>
            <a:r>
              <a:rPr lang="en-US" sz="1100" b="1" dirty="0"/>
              <a:t> </a:t>
            </a:r>
            <a:r>
              <a:rPr lang="en-US" sz="1100" b="1" dirty="0" err="1"/>
              <a:t>masă</a:t>
            </a:r>
            <a:r>
              <a:rPr lang="en-US" sz="1100" b="1" dirty="0"/>
              <a:t> </a:t>
            </a:r>
            <a:r>
              <a:rPr lang="en-US" sz="1100" b="1" dirty="0" err="1"/>
              <a:t>și</a:t>
            </a:r>
            <a:r>
              <a:rPr lang="en-US" sz="1100" b="1" dirty="0"/>
              <a:t> </a:t>
            </a:r>
            <a:r>
              <a:rPr lang="en-US" sz="1100" b="1" dirty="0" err="1"/>
              <a:t>legătura</a:t>
            </a:r>
            <a:r>
              <a:rPr lang="en-US" sz="1100" b="1" dirty="0"/>
              <a:t> </a:t>
            </a:r>
            <a:r>
              <a:rPr lang="en-US" sz="1100" b="1" dirty="0" err="1"/>
              <a:t>acestuia</a:t>
            </a:r>
            <a:r>
              <a:rPr lang="en-US" sz="1100" b="1" dirty="0"/>
              <a:t> cu </a:t>
            </a:r>
            <a:r>
              <a:rPr lang="en-US" sz="1100" b="1" dirty="0" err="1"/>
              <a:t>activitățile</a:t>
            </a:r>
            <a:r>
              <a:rPr lang="en-US" sz="1100" b="1" dirty="0"/>
              <a:t> </a:t>
            </a:r>
            <a:r>
              <a:rPr lang="en-US" sz="1100" b="1" dirty="0" err="1"/>
              <a:t>umane</a:t>
            </a:r>
            <a:r>
              <a:rPr lang="en-US" sz="1100" b="1" dirty="0"/>
              <a:t> .</a:t>
            </a:r>
            <a:endParaRPr lang="en-US" sz="1100" dirty="0"/>
          </a:p>
        </p:txBody>
      </p:sp>
      <p:pic>
        <p:nvPicPr>
          <p:cNvPr id="4" name="Resim 3"/>
          <p:cNvPicPr>
            <a:picLocks noChangeAspect="1"/>
          </p:cNvPicPr>
          <p:nvPr/>
        </p:nvPicPr>
        <p:blipFill>
          <a:blip r:embed="rId4"/>
          <a:stretch>
            <a:fillRect/>
          </a:stretch>
        </p:blipFill>
        <p:spPr>
          <a:xfrm>
            <a:off x="1681161" y="2166936"/>
            <a:ext cx="4103491" cy="2366963"/>
          </a:xfrm>
          <a:prstGeom prst="rect">
            <a:avLst/>
          </a:prstGeom>
        </p:spPr>
      </p:pic>
    </p:spTree>
    <p:extLst>
      <p:ext uri="{BB962C8B-B14F-4D97-AF65-F5344CB8AC3E}">
        <p14:creationId xmlns:p14="http://schemas.microsoft.com/office/powerpoint/2010/main" val="17039946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53574" y="355876"/>
            <a:ext cx="10058400" cy="669361"/>
          </a:xfrm>
        </p:spPr>
        <p:txBody>
          <a:bodyPr anchor="ctr">
            <a:normAutofit fontScale="90000"/>
          </a:bodyPr>
          <a:lstStyle/>
          <a:p>
            <a:pPr algn="ctr"/>
            <a:r>
              <a:rPr lang="en-US" dirty="0" err="1">
                <a:latin typeface="Bookman Old Style" pitchFamily="18" charset="0"/>
              </a:rPr>
              <a:t>Educație</a:t>
            </a:r>
            <a:r>
              <a:rPr lang="en-US" dirty="0">
                <a:latin typeface="Bookman Old Style" pitchFamily="18" charset="0"/>
              </a:rPr>
              <a:t> </a:t>
            </a:r>
            <a:r>
              <a:rPr lang="en-US" dirty="0" err="1">
                <a:latin typeface="Bookman Old Style" pitchFamily="18" charset="0"/>
              </a:rPr>
              <a:t>în</a:t>
            </a:r>
            <a:r>
              <a:rPr lang="en-US" dirty="0">
                <a:latin typeface="Bookman Old Style" pitchFamily="18" charset="0"/>
              </a:rPr>
              <a:t> </a:t>
            </a:r>
            <a:r>
              <a:rPr lang="en-US" dirty="0" err="1">
                <a:latin typeface="Bookman Old Style" pitchFamily="18" charset="0"/>
              </a:rPr>
              <a:t>domeniul</a:t>
            </a:r>
            <a:r>
              <a:rPr lang="en-US" dirty="0">
                <a:latin typeface="Bookman Old Style" pitchFamily="18" charset="0"/>
              </a:rPr>
              <a:t> </a:t>
            </a:r>
            <a:r>
              <a:rPr lang="en-US" dirty="0" err="1">
                <a:latin typeface="Bookman Old Style" pitchFamily="18" charset="0"/>
              </a:rPr>
              <a:t>mediului</a:t>
            </a:r>
            <a:r>
              <a:rPr lang="en-US" dirty="0">
                <a:latin typeface="Bookman Old Style" pitchFamily="18" charset="0"/>
              </a:rPr>
              <a:t> - </a:t>
            </a:r>
            <a:r>
              <a:rPr lang="en-US" dirty="0" err="1">
                <a:latin typeface="Bookman Old Style" pitchFamily="18" charset="0"/>
              </a:rPr>
              <a:t>Cheia</a:t>
            </a:r>
            <a:r>
              <a:rPr lang="en-US" dirty="0">
                <a:latin typeface="Bookman Old Style" pitchFamily="18" charset="0"/>
              </a:rPr>
              <a:t> </a:t>
            </a:r>
            <a:r>
              <a:rPr lang="en-US" dirty="0" err="1">
                <a:latin typeface="Bookman Old Style" pitchFamily="18" charset="0"/>
              </a:rPr>
              <a:t>unui</a:t>
            </a:r>
            <a:r>
              <a:rPr lang="en-US" dirty="0">
                <a:latin typeface="Bookman Old Style" pitchFamily="18" charset="0"/>
              </a:rPr>
              <a:t> </a:t>
            </a:r>
            <a:r>
              <a:rPr lang="en-US" dirty="0" err="1">
                <a:latin typeface="Bookman Old Style" pitchFamily="18" charset="0"/>
              </a:rPr>
              <a:t>viitor</a:t>
            </a:r>
            <a:r>
              <a:rPr lang="en-US" dirty="0">
                <a:latin typeface="Bookman Old Style" pitchFamily="18" charset="0"/>
              </a:rPr>
              <a:t> </a:t>
            </a:r>
            <a:r>
              <a:rPr lang="en-US" dirty="0" err="1">
                <a:latin typeface="Bookman Old Style" pitchFamily="18" charset="0"/>
              </a:rPr>
              <a:t>durabil</a:t>
            </a:r>
            <a:endParaRPr lang="tr-TR" dirty="0">
              <a:latin typeface="Bookman Old Style" pitchFamily="18" charset="0"/>
            </a:endParaRPr>
          </a:p>
        </p:txBody>
      </p:sp>
      <p:sp>
        <p:nvSpPr>
          <p:cNvPr id="3" name="Metin Yer Tutucusu 2"/>
          <p:cNvSpPr>
            <a:spLocks noGrp="1"/>
          </p:cNvSpPr>
          <p:nvPr>
            <p:ph type="body" idx="1"/>
          </p:nvPr>
        </p:nvSpPr>
        <p:spPr>
          <a:xfrm>
            <a:off x="716279" y="1169843"/>
            <a:ext cx="9958648" cy="4594476"/>
          </a:xfrm>
        </p:spPr>
        <p:txBody>
          <a:bodyPr>
            <a:normAutofit fontScale="85000" lnSpcReduction="20000"/>
          </a:bodyPr>
          <a:lstStyle/>
          <a:p>
            <a:pPr marL="114300" indent="0">
              <a:buNone/>
            </a:pPr>
            <a:r>
              <a:rPr lang="vi-VN" b="1" dirty="0"/>
              <a:t>Educația pentru mediu (EE) poate fi conceptualizată ca un proces care încurajează recunoașterea valorilor de mediu și clarifică conceptele cheie ecologice. Acest proces are ca scop cultivarea abilităților și atitudinilor necesare indivizilor pentru a înțelege și a aprecia interrelațiile complexe dintre oameni, diverse culturi și mediile biologice și fizice înconjurătoare (Hungerford, Peyton și Wilke, 1980</a:t>
            </a:r>
            <a:r>
              <a:rPr lang="vi-VN" b="1" dirty="0" smtClean="0"/>
              <a:t>).</a:t>
            </a:r>
            <a:endParaRPr lang="tr-TR" b="1" dirty="0" smtClean="0"/>
          </a:p>
          <a:p>
            <a:pPr marL="114300" indent="0">
              <a:buNone/>
            </a:pPr>
            <a:r>
              <a:rPr lang="vi-VN" dirty="0"/>
              <a:t>Trecând dincolo de simpla achiziție de cunoștințe, Hungerford și Peyton (1976) definesc alfabetizarea în materie de mediu ca o capacitate cu mai multe fațete. Necesită ca indivizii să aibă o bază solidă în principiile ecologice și să înțeleagă impactul pe care oamenii îl au asupra mediului. Cu toate acestea, alfabetizarea ecologică nu se oprește aici. De asemenea, include capacitatea de a comunica în mod eficient preocupările de mediu către diverse audiențe și, cel mai important, de a participa activ la dezvoltarea și implementarea soluțiilor pentru a aborda aceste probleme. Acest lucru necesită nu numai cunoștințe, ci și abilități pentru a traduce aceste cunoștințe în strategii de acțiune</a:t>
            </a:r>
            <a:r>
              <a:rPr lang="vi-VN" dirty="0" smtClean="0"/>
              <a:t>.</a:t>
            </a:r>
            <a:endParaRPr lang="tr-TR" dirty="0" smtClean="0"/>
          </a:p>
          <a:p>
            <a:pPr marL="114300" indent="0">
              <a:buNone/>
            </a:pPr>
            <a:r>
              <a:rPr lang="vi-VN" dirty="0"/>
              <a:t>Educația ecologică îi echipează pe indivizi să înțeleagă și să abordeze provocările de mediu. Elementele de bază includ</a:t>
            </a:r>
            <a:r>
              <a:rPr lang="en-US" dirty="0" smtClean="0"/>
              <a:t>:</a:t>
            </a:r>
            <a:endParaRPr lang="tr-TR" dirty="0" smtClean="0"/>
          </a:p>
          <a:p>
            <a:pPr marL="114300" indent="0">
              <a:buNone/>
            </a:pPr>
            <a:endParaRPr lang="tr-TR" dirty="0" smtClean="0"/>
          </a:p>
          <a:p>
            <a:pPr>
              <a:buFont typeface="Wingdings" pitchFamily="2" charset="2"/>
              <a:buChar char="Ø"/>
            </a:pPr>
            <a:r>
              <a:rPr lang="en-US" dirty="0" smtClean="0"/>
              <a:t> </a:t>
            </a:r>
            <a:r>
              <a:rPr lang="vi-VN" b="1" dirty="0"/>
              <a:t>Baza de cunoștințe: </a:t>
            </a:r>
            <a:r>
              <a:rPr lang="vi-VN" dirty="0"/>
              <a:t>înțelegerea științifică a proceselor ecologice și a impactului uman.</a:t>
            </a:r>
          </a:p>
          <a:p>
            <a:pPr>
              <a:buFont typeface="Wingdings" pitchFamily="2" charset="2"/>
              <a:buChar char="Ø"/>
            </a:pPr>
            <a:r>
              <a:rPr lang="vi-VN" b="1" dirty="0"/>
              <a:t>Abilități de investigare: </a:t>
            </a:r>
            <a:r>
              <a:rPr lang="vi-VN" dirty="0"/>
              <a:t>gândire critică și rezolvare de probleme pentru problemele de mediu</a:t>
            </a:r>
            <a:r>
              <a:rPr lang="vi-VN" b="1" dirty="0"/>
              <a:t>.</a:t>
            </a:r>
          </a:p>
          <a:p>
            <a:pPr>
              <a:buFont typeface="Wingdings" pitchFamily="2" charset="2"/>
              <a:buChar char="Ø"/>
            </a:pPr>
            <a:r>
              <a:rPr lang="vi-VN" b="1" dirty="0"/>
              <a:t>Atitudini pro-mediu: </a:t>
            </a:r>
            <a:r>
              <a:rPr lang="vi-VN" dirty="0"/>
              <a:t>grija, respectul si responsabilitatea fata de mediu.</a:t>
            </a:r>
          </a:p>
          <a:p>
            <a:pPr>
              <a:buFont typeface="Wingdings" pitchFamily="2" charset="2"/>
              <a:buChar char="Ø"/>
            </a:pPr>
            <a:r>
              <a:rPr lang="vi-VN" b="1" dirty="0"/>
              <a:t>Comportamente orientate spre acțiune: </a:t>
            </a:r>
            <a:r>
              <a:rPr lang="vi-VN" dirty="0"/>
              <a:t>luarea de acțiuni concrete pentru a minimiza impactul uman</a:t>
            </a:r>
            <a:r>
              <a:rPr lang="en-US" dirty="0" smtClean="0"/>
              <a:t>.</a:t>
            </a:r>
            <a:endParaRPr lang="en-US" dirty="0"/>
          </a:p>
          <a:p>
            <a:endParaRPr lang="tr-TR" dirty="0"/>
          </a:p>
        </p:txBody>
      </p:sp>
    </p:spTree>
    <p:extLst>
      <p:ext uri="{BB962C8B-B14F-4D97-AF65-F5344CB8AC3E}">
        <p14:creationId xmlns:p14="http://schemas.microsoft.com/office/powerpoint/2010/main" val="16167828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cxnSp>
        <p:nvCxnSpPr>
          <p:cNvPr id="342" name="Google Shape;342;p47"/>
          <p:cNvCxnSpPr/>
          <p:nvPr/>
        </p:nvCxnSpPr>
        <p:spPr>
          <a:xfrm>
            <a:off x="443581" y="996696"/>
            <a:ext cx="5728619" cy="0"/>
          </a:xfrm>
          <a:prstGeom prst="straightConnector1">
            <a:avLst/>
          </a:prstGeom>
          <a:noFill/>
          <a:ln w="19050" cap="flat" cmpd="sng">
            <a:solidFill>
              <a:srgbClr val="509C34"/>
            </a:solidFill>
            <a:prstDash val="solid"/>
            <a:round/>
            <a:headEnd type="none" w="sm" len="sm"/>
            <a:tailEnd type="none" w="sm" len="sm"/>
          </a:ln>
        </p:spPr>
      </p:cxnSp>
      <p:sp>
        <p:nvSpPr>
          <p:cNvPr id="343" name="Google Shape;343;p47"/>
          <p:cNvSpPr/>
          <p:nvPr/>
        </p:nvSpPr>
        <p:spPr>
          <a:xfrm>
            <a:off x="1495044" y="2039142"/>
            <a:ext cx="4613148" cy="2743200"/>
          </a:xfrm>
          <a:prstGeom prst="rect">
            <a:avLst/>
          </a:prstGeom>
          <a:solidFill>
            <a:srgbClr val="D1E7A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4" name="Google Shape;344;p47"/>
          <p:cNvSpPr txBox="1">
            <a:spLocks noGrp="1"/>
          </p:cNvSpPr>
          <p:nvPr>
            <p:ph type="body" idx="1"/>
          </p:nvPr>
        </p:nvSpPr>
        <p:spPr>
          <a:xfrm>
            <a:off x="1097280" y="1241778"/>
            <a:ext cx="10058400" cy="4627316"/>
          </a:xfrm>
          <a:prstGeom prst="rect">
            <a:avLst/>
          </a:prstGeom>
          <a:noFill/>
          <a:ln>
            <a:noFill/>
          </a:ln>
        </p:spPr>
        <p:txBody>
          <a:bodyPr spcFirstLastPara="1" wrap="square" lIns="0" tIns="45700" rIns="0" bIns="45700" anchor="t" anchorCtr="0">
            <a:normAutofit/>
          </a:bodyPr>
          <a:lstStyle/>
          <a:p>
            <a:pPr marL="91440" lvl="0" indent="0" algn="l" rtl="0">
              <a:lnSpc>
                <a:spcPct val="90000"/>
              </a:lnSpc>
              <a:spcBef>
                <a:spcPts val="1400"/>
              </a:spcBef>
              <a:spcAft>
                <a:spcPts val="0"/>
              </a:spcAft>
              <a:buSzPts val="2000"/>
              <a:buNone/>
            </a:pPr>
            <a:endParaRPr b="1" dirty="0">
              <a:solidFill>
                <a:srgbClr val="2A4F1C"/>
              </a:solidFill>
            </a:endParaRPr>
          </a:p>
          <a:p>
            <a:pPr marL="91440" lvl="0" indent="0" algn="l" rtl="0">
              <a:lnSpc>
                <a:spcPct val="90000"/>
              </a:lnSpc>
              <a:spcBef>
                <a:spcPts val="1400"/>
              </a:spcBef>
              <a:spcAft>
                <a:spcPts val="0"/>
              </a:spcAft>
              <a:buSzPts val="2000"/>
              <a:buNone/>
            </a:pPr>
            <a:endParaRPr b="1" dirty="0">
              <a:solidFill>
                <a:schemeClr val="accent1"/>
              </a:solidFill>
            </a:endParaRPr>
          </a:p>
        </p:txBody>
      </p:sp>
      <p:sp>
        <p:nvSpPr>
          <p:cNvPr id="345" name="Google Shape;345;p47"/>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6" name="Google Shape;346;p47"/>
          <p:cNvSpPr txBox="1"/>
          <p:nvPr/>
        </p:nvSpPr>
        <p:spPr>
          <a:xfrm>
            <a:off x="0" y="3033400"/>
            <a:ext cx="1027288" cy="503333"/>
          </a:xfrm>
          <a:prstGeom prst="rect">
            <a:avLst/>
          </a:prstGeom>
          <a:noFill/>
          <a:ln>
            <a:noFill/>
          </a:ln>
        </p:spPr>
        <p:txBody>
          <a:bodyPr spcFirstLastPara="1" wrap="square" lIns="91425" tIns="91425" rIns="91425" bIns="91425" anchor="t" anchorCtr="0">
            <a:normAutofit fontScale="92500" lnSpcReduction="20000"/>
          </a:bodyPr>
          <a:lstStyle/>
          <a:p>
            <a:pPr marL="0" marR="0" lvl="0" indent="0" algn="l" rtl="0">
              <a:lnSpc>
                <a:spcPct val="100000"/>
              </a:lnSpc>
              <a:spcBef>
                <a:spcPts val="0"/>
              </a:spcBef>
              <a:spcAft>
                <a:spcPts val="0"/>
              </a:spcAft>
              <a:buClr>
                <a:srgbClr val="000000"/>
              </a:buClr>
              <a:buSzPct val="100000"/>
              <a:buFont typeface="Arial"/>
              <a:buNone/>
            </a:pPr>
            <a:r>
              <a:rPr lang="en-US" sz="2800" b="1" i="0" u="none" strike="noStrike" cap="none">
                <a:solidFill>
                  <a:schemeClr val="lt1"/>
                </a:solidFill>
                <a:latin typeface="Arial"/>
                <a:ea typeface="Arial"/>
                <a:cs typeface="Arial"/>
                <a:sym typeface="Arial"/>
              </a:rPr>
              <a:t>Task</a:t>
            </a:r>
            <a:endParaRPr sz="1400" b="0" i="0" u="none" strike="noStrike" cap="none">
              <a:solidFill>
                <a:srgbClr val="000000"/>
              </a:solidFill>
              <a:latin typeface="Arial"/>
              <a:ea typeface="Arial"/>
              <a:cs typeface="Arial"/>
              <a:sym typeface="Arial"/>
            </a:endParaRPr>
          </a:p>
        </p:txBody>
      </p:sp>
      <p:sp>
        <p:nvSpPr>
          <p:cNvPr id="347" name="Google Shape;347;p47"/>
          <p:cNvSpPr txBox="1"/>
          <p:nvPr/>
        </p:nvSpPr>
        <p:spPr>
          <a:xfrm>
            <a:off x="1623157" y="4818858"/>
            <a:ext cx="4613148" cy="480091"/>
          </a:xfrm>
          <a:prstGeom prst="rect">
            <a:avLst/>
          </a:prstGeom>
          <a:noFill/>
          <a:ln>
            <a:noFill/>
          </a:ln>
        </p:spPr>
        <p:txBody>
          <a:bodyPr spcFirstLastPara="1" wrap="square" lIns="91425" tIns="45700" rIns="91425" bIns="45700" anchor="t" anchorCtr="0">
            <a:spAutoFit/>
          </a:bodyPr>
          <a:lstStyle/>
          <a:p>
            <a:pPr marL="91440" lvl="0" indent="-91440">
              <a:lnSpc>
                <a:spcPct val="90000"/>
              </a:lnSpc>
              <a:buSzPts val="2000"/>
              <a:buFont typeface="Arial"/>
              <a:buChar char=" "/>
            </a:pPr>
            <a:r>
              <a:rPr lang="en-US" b="1" u="sng" dirty="0">
                <a:solidFill>
                  <a:schemeClr val="accent1"/>
                </a:solidFill>
                <a:hlinkClick r:id="rId3"/>
              </a:rPr>
              <a:t>https://www.youtube.com/playlist?list=PL71qiWRg4XP-SddW_09RJIiyyN0sYmj-h</a:t>
            </a:r>
            <a:endParaRPr sz="1400" b="1" i="0" u="none" strike="noStrike" cap="none" dirty="0">
              <a:solidFill>
                <a:schemeClr val="accent1"/>
              </a:solidFill>
              <a:latin typeface="Arial"/>
              <a:ea typeface="Arial"/>
              <a:cs typeface="Arial"/>
              <a:sym typeface="Arial"/>
            </a:endParaRPr>
          </a:p>
        </p:txBody>
      </p:sp>
      <p:sp>
        <p:nvSpPr>
          <p:cNvPr id="349" name="Google Shape;349;p47"/>
          <p:cNvSpPr txBox="1"/>
          <p:nvPr/>
        </p:nvSpPr>
        <p:spPr>
          <a:xfrm>
            <a:off x="6353556" y="1615470"/>
            <a:ext cx="5536692" cy="3046948"/>
          </a:xfrm>
          <a:prstGeom prst="rect">
            <a:avLst/>
          </a:prstGeom>
          <a:noFill/>
          <a:ln>
            <a:noFill/>
          </a:ln>
        </p:spPr>
        <p:txBody>
          <a:bodyPr spcFirstLastPara="1" wrap="square" lIns="91425" tIns="45700" rIns="91425" bIns="45700" anchor="t" anchorCtr="0">
            <a:spAutoFit/>
          </a:bodyPr>
          <a:lstStyle/>
          <a:p>
            <a:pPr marL="342900" lvl="0" indent="-342900">
              <a:buSzPts val="2400"/>
              <a:buFont typeface="Noto Sans Symbols"/>
              <a:buChar char="✔"/>
            </a:pPr>
            <a:r>
              <a:rPr lang="en-US" sz="2400" dirty="0" err="1">
                <a:solidFill>
                  <a:srgbClr val="3F762A"/>
                </a:solidFill>
              </a:rPr>
              <a:t>Vă</a:t>
            </a:r>
            <a:r>
              <a:rPr lang="en-US" sz="2400" dirty="0">
                <a:solidFill>
                  <a:srgbClr val="3F762A"/>
                </a:solidFill>
              </a:rPr>
              <a:t> </a:t>
            </a:r>
            <a:r>
              <a:rPr lang="en-US" sz="2400" dirty="0" err="1">
                <a:solidFill>
                  <a:srgbClr val="3F762A"/>
                </a:solidFill>
              </a:rPr>
              <a:t>rugăm</a:t>
            </a:r>
            <a:r>
              <a:rPr lang="en-US" sz="2400" dirty="0">
                <a:solidFill>
                  <a:srgbClr val="3F762A"/>
                </a:solidFill>
              </a:rPr>
              <a:t> </a:t>
            </a:r>
            <a:r>
              <a:rPr lang="en-US" sz="2400" dirty="0" err="1">
                <a:solidFill>
                  <a:srgbClr val="3F762A"/>
                </a:solidFill>
              </a:rPr>
              <a:t>să</a:t>
            </a:r>
            <a:r>
              <a:rPr lang="en-US" sz="2400" dirty="0">
                <a:solidFill>
                  <a:srgbClr val="3F762A"/>
                </a:solidFill>
              </a:rPr>
              <a:t> </a:t>
            </a:r>
            <a:r>
              <a:rPr lang="en-US" sz="2400" dirty="0" err="1">
                <a:solidFill>
                  <a:srgbClr val="3F762A"/>
                </a:solidFill>
              </a:rPr>
              <a:t>urmăriți</a:t>
            </a:r>
            <a:r>
              <a:rPr lang="en-US" sz="2400" dirty="0">
                <a:solidFill>
                  <a:srgbClr val="3F762A"/>
                </a:solidFill>
              </a:rPr>
              <a:t> </a:t>
            </a:r>
            <a:r>
              <a:rPr lang="en-US" sz="2400" dirty="0" err="1">
                <a:solidFill>
                  <a:srgbClr val="3F762A"/>
                </a:solidFill>
              </a:rPr>
              <a:t>videoclipul</a:t>
            </a:r>
            <a:endParaRPr lang="en-US" sz="2400" dirty="0">
              <a:solidFill>
                <a:srgbClr val="3F762A"/>
              </a:solidFill>
            </a:endParaRPr>
          </a:p>
          <a:p>
            <a:pPr marL="342900" lvl="0" indent="-342900">
              <a:buSzPts val="2400"/>
              <a:buFont typeface="Noto Sans Symbols"/>
              <a:buChar char="✔"/>
            </a:pPr>
            <a:r>
              <a:rPr lang="en-US" sz="2400" dirty="0" err="1">
                <a:solidFill>
                  <a:srgbClr val="3F762A"/>
                </a:solidFill>
              </a:rPr>
              <a:t>Ia</a:t>
            </a:r>
            <a:r>
              <a:rPr lang="en-US" sz="2400" dirty="0">
                <a:solidFill>
                  <a:srgbClr val="3F762A"/>
                </a:solidFill>
              </a:rPr>
              <a:t> </a:t>
            </a:r>
            <a:r>
              <a:rPr lang="en-US" sz="2400" dirty="0" err="1">
                <a:solidFill>
                  <a:srgbClr val="3F762A"/>
                </a:solidFill>
              </a:rPr>
              <a:t>notițe</a:t>
            </a:r>
            <a:r>
              <a:rPr lang="en-US" sz="2400" dirty="0">
                <a:solidFill>
                  <a:srgbClr val="3F762A"/>
                </a:solidFill>
              </a:rPr>
              <a:t> </a:t>
            </a:r>
            <a:r>
              <a:rPr lang="en-US" sz="2400" dirty="0" err="1">
                <a:solidFill>
                  <a:srgbClr val="3F762A"/>
                </a:solidFill>
              </a:rPr>
              <a:t>despre</a:t>
            </a:r>
            <a:r>
              <a:rPr lang="en-US" sz="2400" dirty="0">
                <a:solidFill>
                  <a:srgbClr val="3F762A"/>
                </a:solidFill>
              </a:rPr>
              <a:t> </a:t>
            </a:r>
            <a:r>
              <a:rPr lang="en-US" sz="2400" dirty="0" err="1">
                <a:solidFill>
                  <a:srgbClr val="3F762A"/>
                </a:solidFill>
              </a:rPr>
              <a:t>faptele</a:t>
            </a:r>
            <a:r>
              <a:rPr lang="en-US" sz="2400" dirty="0">
                <a:solidFill>
                  <a:srgbClr val="3F762A"/>
                </a:solidFill>
              </a:rPr>
              <a:t> </a:t>
            </a:r>
            <a:r>
              <a:rPr lang="en-US" sz="2400" dirty="0" err="1">
                <a:solidFill>
                  <a:srgbClr val="3F762A"/>
                </a:solidFill>
              </a:rPr>
              <a:t>importante</a:t>
            </a:r>
            <a:endParaRPr lang="en-US" sz="2400" dirty="0">
              <a:solidFill>
                <a:srgbClr val="3F762A"/>
              </a:solidFill>
            </a:endParaRPr>
          </a:p>
          <a:p>
            <a:pPr marL="342900" lvl="0" indent="-342900">
              <a:buSzPts val="2400"/>
              <a:buFont typeface="Noto Sans Symbols"/>
              <a:buChar char="✔"/>
            </a:pPr>
            <a:endParaRPr lang="en-US" sz="2400" dirty="0">
              <a:solidFill>
                <a:srgbClr val="3F762A"/>
              </a:solidFill>
            </a:endParaRPr>
          </a:p>
          <a:p>
            <a:pPr marL="342900" lvl="0" indent="-342900">
              <a:buSzPts val="2400"/>
              <a:buFont typeface="Noto Sans Symbols"/>
              <a:buChar char="✔"/>
            </a:pPr>
            <a:r>
              <a:rPr lang="en-US" sz="2400" dirty="0" err="1">
                <a:solidFill>
                  <a:srgbClr val="3F762A"/>
                </a:solidFill>
              </a:rPr>
              <a:t>În</a:t>
            </a:r>
            <a:r>
              <a:rPr lang="en-US" sz="2400" dirty="0">
                <a:solidFill>
                  <a:srgbClr val="3F762A"/>
                </a:solidFill>
              </a:rPr>
              <a:t> </a:t>
            </a:r>
            <a:r>
              <a:rPr lang="en-US" sz="2400" dirty="0" err="1">
                <a:solidFill>
                  <a:srgbClr val="3F762A"/>
                </a:solidFill>
              </a:rPr>
              <a:t>timp</a:t>
            </a:r>
            <a:r>
              <a:rPr lang="en-US" sz="2400" dirty="0">
                <a:solidFill>
                  <a:srgbClr val="3F762A"/>
                </a:solidFill>
              </a:rPr>
              <a:t> </a:t>
            </a:r>
            <a:r>
              <a:rPr lang="en-US" sz="2400" dirty="0" err="1">
                <a:solidFill>
                  <a:srgbClr val="3F762A"/>
                </a:solidFill>
              </a:rPr>
              <a:t>ce</a:t>
            </a:r>
            <a:r>
              <a:rPr lang="en-US" sz="2400" dirty="0">
                <a:solidFill>
                  <a:srgbClr val="3F762A"/>
                </a:solidFill>
              </a:rPr>
              <a:t> </a:t>
            </a:r>
            <a:r>
              <a:rPr lang="en-US" sz="2400" dirty="0" err="1">
                <a:solidFill>
                  <a:srgbClr val="3F762A"/>
                </a:solidFill>
              </a:rPr>
              <a:t>vizionați</a:t>
            </a:r>
            <a:r>
              <a:rPr lang="en-US" sz="2400" dirty="0">
                <a:solidFill>
                  <a:srgbClr val="3F762A"/>
                </a:solidFill>
              </a:rPr>
              <a:t> </a:t>
            </a:r>
            <a:r>
              <a:rPr lang="en-US" sz="2400" dirty="0" err="1">
                <a:solidFill>
                  <a:srgbClr val="3F762A"/>
                </a:solidFill>
              </a:rPr>
              <a:t>conținutul</a:t>
            </a:r>
            <a:r>
              <a:rPr lang="en-US" sz="2400" dirty="0">
                <a:solidFill>
                  <a:srgbClr val="3F762A"/>
                </a:solidFill>
              </a:rPr>
              <a:t> </a:t>
            </a:r>
            <a:r>
              <a:rPr lang="en-US" sz="2400" dirty="0" err="1">
                <a:solidFill>
                  <a:srgbClr val="3F762A"/>
                </a:solidFill>
              </a:rPr>
              <a:t>acestor</a:t>
            </a:r>
            <a:r>
              <a:rPr lang="en-US" sz="2400" dirty="0">
                <a:solidFill>
                  <a:srgbClr val="3F762A"/>
                </a:solidFill>
              </a:rPr>
              <a:t> 23 de </a:t>
            </a:r>
            <a:r>
              <a:rPr lang="en-US" sz="2400" dirty="0" err="1">
                <a:solidFill>
                  <a:srgbClr val="3F762A"/>
                </a:solidFill>
              </a:rPr>
              <a:t>videoclipuri</a:t>
            </a:r>
            <a:r>
              <a:rPr lang="en-US" sz="2400" dirty="0">
                <a:solidFill>
                  <a:srgbClr val="3F762A"/>
                </a:solidFill>
              </a:rPr>
              <a:t>, </a:t>
            </a:r>
            <a:r>
              <a:rPr lang="en-US" sz="2400" dirty="0" err="1">
                <a:solidFill>
                  <a:srgbClr val="3F762A"/>
                </a:solidFill>
              </a:rPr>
              <a:t>puteți</a:t>
            </a:r>
            <a:r>
              <a:rPr lang="en-US" sz="2400" dirty="0">
                <a:solidFill>
                  <a:srgbClr val="3F762A"/>
                </a:solidFill>
              </a:rPr>
              <a:t> </a:t>
            </a:r>
            <a:r>
              <a:rPr lang="en-US" sz="2400" dirty="0" err="1">
                <a:solidFill>
                  <a:srgbClr val="3F762A"/>
                </a:solidFill>
              </a:rPr>
              <a:t>lua</a:t>
            </a:r>
            <a:r>
              <a:rPr lang="en-US" sz="2400" dirty="0">
                <a:solidFill>
                  <a:srgbClr val="3F762A"/>
                </a:solidFill>
              </a:rPr>
              <a:t> note cu </a:t>
            </a:r>
            <a:r>
              <a:rPr lang="en-US" sz="2400" dirty="0" err="1">
                <a:solidFill>
                  <a:srgbClr val="3F762A"/>
                </a:solidFill>
              </a:rPr>
              <a:t>propozițiile</a:t>
            </a:r>
            <a:r>
              <a:rPr lang="en-US" sz="2400" dirty="0">
                <a:solidFill>
                  <a:srgbClr val="3F762A"/>
                </a:solidFill>
              </a:rPr>
              <a:t> </a:t>
            </a:r>
            <a:r>
              <a:rPr lang="en-US" sz="2400" dirty="0" err="1">
                <a:solidFill>
                  <a:srgbClr val="3F762A"/>
                </a:solidFill>
              </a:rPr>
              <a:t>dvs</a:t>
            </a:r>
            <a:r>
              <a:rPr lang="en-US" sz="2400" dirty="0">
                <a:solidFill>
                  <a:srgbClr val="3F762A"/>
                </a:solidFill>
              </a:rPr>
              <a:t>. </a:t>
            </a:r>
            <a:r>
              <a:rPr lang="en-US" sz="2400" dirty="0" err="1">
                <a:solidFill>
                  <a:srgbClr val="3F762A"/>
                </a:solidFill>
              </a:rPr>
              <a:t>și</a:t>
            </a:r>
            <a:r>
              <a:rPr lang="en-US" sz="2400" dirty="0">
                <a:solidFill>
                  <a:srgbClr val="3F762A"/>
                </a:solidFill>
              </a:rPr>
              <a:t> </a:t>
            </a:r>
            <a:r>
              <a:rPr lang="en-US" sz="2400" dirty="0" err="1">
                <a:solidFill>
                  <a:srgbClr val="3F762A"/>
                </a:solidFill>
              </a:rPr>
              <a:t>apoi</a:t>
            </a:r>
            <a:r>
              <a:rPr lang="en-US" sz="2400" dirty="0">
                <a:solidFill>
                  <a:srgbClr val="3F762A"/>
                </a:solidFill>
              </a:rPr>
              <a:t> </a:t>
            </a:r>
            <a:r>
              <a:rPr lang="en-US" sz="2400" dirty="0" err="1">
                <a:solidFill>
                  <a:srgbClr val="3F762A"/>
                </a:solidFill>
              </a:rPr>
              <a:t>puteți</a:t>
            </a:r>
            <a:r>
              <a:rPr lang="en-US" sz="2400" dirty="0">
                <a:solidFill>
                  <a:srgbClr val="3F762A"/>
                </a:solidFill>
              </a:rPr>
              <a:t> </a:t>
            </a:r>
            <a:r>
              <a:rPr lang="en-US" sz="2400" dirty="0" err="1">
                <a:solidFill>
                  <a:srgbClr val="3F762A"/>
                </a:solidFill>
              </a:rPr>
              <a:t>pregăti</a:t>
            </a:r>
            <a:r>
              <a:rPr lang="en-US" sz="2400" dirty="0">
                <a:solidFill>
                  <a:srgbClr val="3F762A"/>
                </a:solidFill>
              </a:rPr>
              <a:t> o </a:t>
            </a:r>
            <a:r>
              <a:rPr lang="en-US" sz="2400" dirty="0" err="1">
                <a:solidFill>
                  <a:srgbClr val="3F762A"/>
                </a:solidFill>
              </a:rPr>
              <a:t>prezentare</a:t>
            </a:r>
            <a:r>
              <a:rPr lang="en-US" sz="2400" dirty="0">
                <a:solidFill>
                  <a:srgbClr val="3F762A"/>
                </a:solidFill>
              </a:rPr>
              <a:t> </a:t>
            </a:r>
            <a:r>
              <a:rPr lang="en-US" sz="2400" dirty="0" err="1">
                <a:solidFill>
                  <a:srgbClr val="3F762A"/>
                </a:solidFill>
              </a:rPr>
              <a:t>în</a:t>
            </a:r>
            <a:r>
              <a:rPr lang="en-US" sz="2400" dirty="0">
                <a:solidFill>
                  <a:srgbClr val="3F762A"/>
                </a:solidFill>
              </a:rPr>
              <a:t> </a:t>
            </a:r>
            <a:r>
              <a:rPr lang="en-US" sz="2400" dirty="0" err="1">
                <a:solidFill>
                  <a:srgbClr val="3F762A"/>
                </a:solidFill>
              </a:rPr>
              <a:t>scurt</a:t>
            </a:r>
            <a:r>
              <a:rPr lang="en-US" sz="2400" dirty="0">
                <a:solidFill>
                  <a:srgbClr val="3F762A"/>
                </a:solidFill>
              </a:rPr>
              <a:t> </a:t>
            </a:r>
            <a:r>
              <a:rPr lang="en-US" sz="2400" dirty="0" err="1">
                <a:solidFill>
                  <a:srgbClr val="3F762A"/>
                </a:solidFill>
              </a:rPr>
              <a:t>timp</a:t>
            </a:r>
            <a:r>
              <a:rPr lang="en-US" sz="2400" dirty="0">
                <a:solidFill>
                  <a:srgbClr val="3F762A"/>
                </a:solidFill>
              </a:rPr>
              <a:t> </a:t>
            </a:r>
            <a:r>
              <a:rPr lang="en-US" sz="2400" dirty="0" err="1">
                <a:solidFill>
                  <a:srgbClr val="3F762A"/>
                </a:solidFill>
              </a:rPr>
              <a:t>legată</a:t>
            </a:r>
            <a:r>
              <a:rPr lang="en-US" sz="2400" dirty="0">
                <a:solidFill>
                  <a:srgbClr val="3F762A"/>
                </a:solidFill>
              </a:rPr>
              <a:t> de </a:t>
            </a:r>
            <a:r>
              <a:rPr lang="en-US" sz="2400" dirty="0" err="1">
                <a:solidFill>
                  <a:srgbClr val="3F762A"/>
                </a:solidFill>
              </a:rPr>
              <a:t>titluri</a:t>
            </a:r>
            <a:r>
              <a:rPr lang="en-US" sz="2400" dirty="0">
                <a:solidFill>
                  <a:srgbClr val="3F762A"/>
                </a:solidFill>
              </a:rPr>
              <a:t>.</a:t>
            </a:r>
            <a:endParaRPr lang="en-GB" sz="2400" i="1" u="none" strike="noStrike" cap="none" dirty="0">
              <a:solidFill>
                <a:srgbClr val="000000"/>
              </a:solidFill>
              <a:sym typeface="Arial"/>
            </a:endParaRPr>
          </a:p>
        </p:txBody>
      </p:sp>
      <p:sp>
        <p:nvSpPr>
          <p:cNvPr id="350" name="Google Shape;350;p47"/>
          <p:cNvSpPr txBox="1"/>
          <p:nvPr/>
        </p:nvSpPr>
        <p:spPr>
          <a:xfrm>
            <a:off x="358237" y="523722"/>
            <a:ext cx="9033413" cy="523180"/>
          </a:xfrm>
          <a:prstGeom prst="rect">
            <a:avLst/>
          </a:prstGeom>
          <a:noFill/>
          <a:ln>
            <a:noFill/>
          </a:ln>
        </p:spPr>
        <p:txBody>
          <a:bodyPr spcFirstLastPara="1" wrap="square" lIns="91425" tIns="45700" rIns="91425" bIns="45700" anchor="t" anchorCtr="0">
            <a:spAutoFit/>
          </a:bodyPr>
          <a:lstStyle/>
          <a:p>
            <a:pPr lvl="0"/>
            <a:r>
              <a:rPr lang="pt-BR" sz="2800" b="1" dirty="0">
                <a:solidFill>
                  <a:srgbClr val="3F762A"/>
                </a:solidFill>
              </a:rPr>
              <a:t>De ce nu am reușit să oprim criza climatică?</a:t>
            </a:r>
            <a:endParaRPr lang="en-GB" sz="2800" b="1" i="0" u="none" strike="noStrike" cap="none" dirty="0">
              <a:solidFill>
                <a:srgbClr val="3F762A"/>
              </a:solidFill>
              <a:sym typeface="Arial"/>
            </a:endParaRPr>
          </a:p>
        </p:txBody>
      </p:sp>
      <p:sp>
        <p:nvSpPr>
          <p:cNvPr id="3" name="Dikdörtgen 2"/>
          <p:cNvSpPr/>
          <p:nvPr/>
        </p:nvSpPr>
        <p:spPr>
          <a:xfrm>
            <a:off x="1371600" y="5333197"/>
            <a:ext cx="10267950" cy="430887"/>
          </a:xfrm>
          <a:prstGeom prst="rect">
            <a:avLst/>
          </a:prstGeom>
        </p:spPr>
        <p:txBody>
          <a:bodyPr wrap="square">
            <a:spAutoFit/>
          </a:bodyPr>
          <a:lstStyle/>
          <a:p>
            <a:pPr>
              <a:buFont typeface="Arial"/>
              <a:buChar char="•"/>
            </a:pPr>
            <a:r>
              <a:rPr lang="en-US" sz="1100" b="1" dirty="0"/>
              <a:t>A Youth Movement for Climate Change de TED (13:24 minute) (https://www.youtube.com/playlist?list=PL71qiWRg4XP-SddW_09RJIiyyN0sYmj-h) </a:t>
            </a:r>
            <a:r>
              <a:rPr lang="en-US" sz="1100" b="1" dirty="0" err="1"/>
              <a:t>Prezintă</a:t>
            </a:r>
            <a:r>
              <a:rPr lang="en-US" sz="1100" b="1" dirty="0"/>
              <a:t> </a:t>
            </a:r>
            <a:r>
              <a:rPr lang="en-US" sz="1100" b="1" dirty="0" err="1"/>
              <a:t>puterea</a:t>
            </a:r>
            <a:r>
              <a:rPr lang="en-US" sz="1100" b="1" dirty="0"/>
              <a:t> </a:t>
            </a:r>
            <a:r>
              <a:rPr lang="en-US" sz="1100" b="1" dirty="0" err="1"/>
              <a:t>activismului</a:t>
            </a:r>
            <a:r>
              <a:rPr lang="en-US" sz="1100" b="1" dirty="0"/>
              <a:t> </a:t>
            </a:r>
            <a:r>
              <a:rPr lang="en-US" sz="1100" b="1" dirty="0" err="1"/>
              <a:t>tinerilor</a:t>
            </a:r>
            <a:r>
              <a:rPr lang="en-US" sz="1100" b="1" dirty="0"/>
              <a:t> </a:t>
            </a:r>
            <a:r>
              <a:rPr lang="en-US" sz="1100" b="1" dirty="0" err="1"/>
              <a:t>în</a:t>
            </a:r>
            <a:r>
              <a:rPr lang="en-US" sz="1100" b="1" dirty="0"/>
              <a:t> </a:t>
            </a:r>
            <a:r>
              <a:rPr lang="en-US" sz="1100" b="1" dirty="0" err="1"/>
              <a:t>abordarea</a:t>
            </a:r>
            <a:r>
              <a:rPr lang="en-US" sz="1100" b="1" dirty="0"/>
              <a:t> </a:t>
            </a:r>
            <a:r>
              <a:rPr lang="en-US" sz="1100" b="1" dirty="0" err="1"/>
              <a:t>schimbărilor</a:t>
            </a:r>
            <a:r>
              <a:rPr lang="en-US" sz="1100" b="1" dirty="0"/>
              <a:t> </a:t>
            </a:r>
            <a:r>
              <a:rPr lang="en-US" sz="1100" b="1" dirty="0" err="1"/>
              <a:t>climatice</a:t>
            </a:r>
            <a:r>
              <a:rPr lang="en-US" sz="1100" b="1" dirty="0"/>
              <a:t>, </a:t>
            </a:r>
            <a:r>
              <a:rPr lang="en-US" sz="1100" b="1" dirty="0" err="1"/>
              <a:t>inspirând</a:t>
            </a:r>
            <a:r>
              <a:rPr lang="en-US" sz="1100" b="1" dirty="0"/>
              <a:t> </a:t>
            </a:r>
            <a:r>
              <a:rPr lang="en-US" sz="1100" b="1" dirty="0" err="1"/>
              <a:t>participanții</a:t>
            </a:r>
            <a:r>
              <a:rPr lang="en-US" sz="1100" b="1" dirty="0"/>
              <a:t> </a:t>
            </a:r>
            <a:r>
              <a:rPr lang="en-US" sz="1100" b="1" dirty="0" err="1"/>
              <a:t>să</a:t>
            </a:r>
            <a:r>
              <a:rPr lang="en-US" sz="1100" b="1" dirty="0"/>
              <a:t> </a:t>
            </a:r>
            <a:r>
              <a:rPr lang="en-US" sz="1100" b="1" dirty="0" err="1"/>
              <a:t>ia</a:t>
            </a:r>
            <a:r>
              <a:rPr lang="en-US" sz="1100" b="1" dirty="0"/>
              <a:t> </a:t>
            </a:r>
            <a:r>
              <a:rPr lang="en-US" sz="1100" b="1" dirty="0" err="1"/>
              <a:t>acțiune</a:t>
            </a:r>
            <a:r>
              <a:rPr lang="en-US" sz="1100" b="1" dirty="0"/>
              <a:t>.</a:t>
            </a:r>
            <a:endParaRPr lang="en-US" sz="1100" dirty="0"/>
          </a:p>
        </p:txBody>
      </p:sp>
      <p:pic>
        <p:nvPicPr>
          <p:cNvPr id="2" name="Resim 1"/>
          <p:cNvPicPr>
            <a:picLocks noChangeAspect="1"/>
          </p:cNvPicPr>
          <p:nvPr/>
        </p:nvPicPr>
        <p:blipFill>
          <a:blip r:embed="rId4"/>
          <a:stretch>
            <a:fillRect/>
          </a:stretch>
        </p:blipFill>
        <p:spPr>
          <a:xfrm>
            <a:off x="1643062" y="2176462"/>
            <a:ext cx="4310063" cy="2490788"/>
          </a:xfrm>
          <a:prstGeom prst="rect">
            <a:avLst/>
          </a:prstGeom>
        </p:spPr>
      </p:pic>
    </p:spTree>
    <p:extLst>
      <p:ext uri="{BB962C8B-B14F-4D97-AF65-F5344CB8AC3E}">
        <p14:creationId xmlns:p14="http://schemas.microsoft.com/office/powerpoint/2010/main" val="8449726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cxnSp>
        <p:nvCxnSpPr>
          <p:cNvPr id="342" name="Google Shape;342;p47"/>
          <p:cNvCxnSpPr/>
          <p:nvPr/>
        </p:nvCxnSpPr>
        <p:spPr>
          <a:xfrm>
            <a:off x="443581" y="996696"/>
            <a:ext cx="5728619" cy="0"/>
          </a:xfrm>
          <a:prstGeom prst="straightConnector1">
            <a:avLst/>
          </a:prstGeom>
          <a:noFill/>
          <a:ln w="19050" cap="flat" cmpd="sng">
            <a:solidFill>
              <a:srgbClr val="509C34"/>
            </a:solidFill>
            <a:prstDash val="solid"/>
            <a:round/>
            <a:headEnd type="none" w="sm" len="sm"/>
            <a:tailEnd type="none" w="sm" len="sm"/>
          </a:ln>
        </p:spPr>
      </p:cxnSp>
      <p:sp>
        <p:nvSpPr>
          <p:cNvPr id="343" name="Google Shape;343;p47"/>
          <p:cNvSpPr/>
          <p:nvPr/>
        </p:nvSpPr>
        <p:spPr>
          <a:xfrm>
            <a:off x="1019174" y="1552575"/>
            <a:ext cx="6105525" cy="3638550"/>
          </a:xfrm>
          <a:prstGeom prst="rect">
            <a:avLst/>
          </a:prstGeom>
          <a:solidFill>
            <a:srgbClr val="D1E7A7"/>
          </a:solidFill>
          <a:ln>
            <a:noFill/>
          </a:ln>
        </p:spPr>
        <p:txBody>
          <a:bodyPr spcFirstLastPara="1" wrap="square" lIns="91425" tIns="45700" rIns="91425" bIns="45700" anchor="ctr" anchorCtr="0">
            <a:noAutofit/>
          </a:bodyPr>
          <a:lstStyle/>
          <a:p>
            <a:pPr marL="285750" indent="-285750">
              <a:buFont typeface="Wingdings" panose="05000000000000000000" pitchFamily="2" charset="2"/>
              <a:buChar char="ü"/>
            </a:pPr>
            <a:r>
              <a:rPr lang="en-US" b="1" dirty="0"/>
              <a:t>Environmental Activities for Students: Sustainability in the Classroom</a:t>
            </a:r>
            <a:r>
              <a:rPr lang="en-US" dirty="0"/>
              <a:t> by Teach Starter (</a:t>
            </a:r>
            <a:r>
              <a:rPr lang="en-US" dirty="0">
                <a:hlinkClick r:id="rId3"/>
              </a:rPr>
              <a:t>https://www.teachstarter.com/au/learning-area/sustainability/</a:t>
            </a:r>
            <a:r>
              <a:rPr lang="en-US" dirty="0"/>
              <a:t>) Provides practical ideas for incorporating environmental education into the classroom curriculum</a:t>
            </a:r>
            <a:r>
              <a:rPr lang="en-US" dirty="0" smtClean="0"/>
              <a:t>.</a:t>
            </a:r>
            <a:endParaRPr lang="tr-TR" dirty="0" smtClean="0"/>
          </a:p>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r>
              <a:rPr lang="en-US" b="1" dirty="0"/>
              <a:t>Best Environmental Conservation Programs</a:t>
            </a:r>
            <a:r>
              <a:rPr lang="en-US" dirty="0"/>
              <a:t> by </a:t>
            </a:r>
            <a:r>
              <a:rPr lang="en-US" dirty="0" err="1"/>
              <a:t>VolunteerMatch</a:t>
            </a:r>
            <a:r>
              <a:rPr lang="en-US" dirty="0"/>
              <a:t> (</a:t>
            </a:r>
            <a:r>
              <a:rPr lang="en-US" dirty="0">
                <a:hlinkClick r:id="rId4"/>
              </a:rPr>
              <a:t>https://www.volunteerhq.org/volunteer-abroad-projects/</a:t>
            </a:r>
            <a:r>
              <a:rPr lang="en-US" dirty="0"/>
              <a:t>) Promotes volunteer opportunities with environmental organizations, allowing for hands-on engagement</a:t>
            </a:r>
            <a:r>
              <a:rPr lang="en-US" dirty="0" smtClean="0"/>
              <a:t>.</a:t>
            </a:r>
            <a:endParaRPr lang="tr-TR" dirty="0" smtClean="0"/>
          </a:p>
          <a:p>
            <a:endParaRPr lang="en-US" dirty="0"/>
          </a:p>
          <a:p>
            <a:pPr marL="285750" indent="-285750">
              <a:buFont typeface="Wingdings" panose="05000000000000000000" pitchFamily="2" charset="2"/>
              <a:buChar char="ü"/>
            </a:pPr>
            <a:r>
              <a:rPr lang="en-US" b="1" dirty="0"/>
              <a:t>Earth Day: Healthy Oceans, Healthy Climate</a:t>
            </a:r>
            <a:r>
              <a:rPr lang="en-US" dirty="0"/>
              <a:t> by National Oceanic and Atmospheric Administration (</a:t>
            </a:r>
            <a:r>
              <a:rPr lang="en-US" dirty="0">
                <a:hlinkClick r:id="rId5"/>
              </a:rPr>
              <a:t>https://www.fisheries.noaa.gov/feature-story/earth-week-climate-and-fisheries</a:t>
            </a:r>
            <a:r>
              <a:rPr lang="en-US" dirty="0"/>
              <a:t>) Offers resources on the interconnectedness of healthy oceans and a stable climate.</a:t>
            </a:r>
          </a:p>
        </p:txBody>
      </p:sp>
      <p:sp>
        <p:nvSpPr>
          <p:cNvPr id="344" name="Google Shape;344;p47"/>
          <p:cNvSpPr txBox="1">
            <a:spLocks noGrp="1"/>
          </p:cNvSpPr>
          <p:nvPr>
            <p:ph type="body" idx="1"/>
          </p:nvPr>
        </p:nvSpPr>
        <p:spPr>
          <a:xfrm>
            <a:off x="1097280" y="1241778"/>
            <a:ext cx="10058400" cy="4627316"/>
          </a:xfrm>
          <a:prstGeom prst="rect">
            <a:avLst/>
          </a:prstGeom>
          <a:noFill/>
          <a:ln>
            <a:noFill/>
          </a:ln>
        </p:spPr>
        <p:txBody>
          <a:bodyPr spcFirstLastPara="1" wrap="square" lIns="0" tIns="45700" rIns="0" bIns="45700" anchor="t" anchorCtr="0">
            <a:normAutofit/>
          </a:bodyPr>
          <a:lstStyle/>
          <a:p>
            <a:pPr marL="91440" lvl="0" indent="0" algn="l" rtl="0">
              <a:lnSpc>
                <a:spcPct val="90000"/>
              </a:lnSpc>
              <a:spcBef>
                <a:spcPts val="1400"/>
              </a:spcBef>
              <a:spcAft>
                <a:spcPts val="0"/>
              </a:spcAft>
              <a:buSzPts val="2000"/>
              <a:buNone/>
            </a:pPr>
            <a:endParaRPr b="1" dirty="0">
              <a:solidFill>
                <a:srgbClr val="2A4F1C"/>
              </a:solidFill>
            </a:endParaRPr>
          </a:p>
          <a:p>
            <a:pPr marL="91440" lvl="0" indent="0" algn="l" rtl="0">
              <a:lnSpc>
                <a:spcPct val="90000"/>
              </a:lnSpc>
              <a:spcBef>
                <a:spcPts val="1400"/>
              </a:spcBef>
              <a:spcAft>
                <a:spcPts val="0"/>
              </a:spcAft>
              <a:buSzPts val="2000"/>
              <a:buNone/>
            </a:pPr>
            <a:endParaRPr lang="tr-TR" b="1" dirty="0" smtClean="0">
              <a:solidFill>
                <a:schemeClr val="accent1"/>
              </a:solidFill>
            </a:endParaRPr>
          </a:p>
          <a:p>
            <a:pPr marL="91440" lvl="0" indent="0" algn="l" rtl="0">
              <a:lnSpc>
                <a:spcPct val="90000"/>
              </a:lnSpc>
              <a:spcBef>
                <a:spcPts val="1400"/>
              </a:spcBef>
              <a:spcAft>
                <a:spcPts val="0"/>
              </a:spcAft>
              <a:buSzPts val="2000"/>
              <a:buNone/>
            </a:pPr>
            <a:endParaRPr b="1" dirty="0">
              <a:solidFill>
                <a:schemeClr val="accent1"/>
              </a:solidFill>
            </a:endParaRPr>
          </a:p>
        </p:txBody>
      </p:sp>
      <p:sp>
        <p:nvSpPr>
          <p:cNvPr id="345" name="Google Shape;345;p47"/>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6" name="Google Shape;346;p47"/>
          <p:cNvSpPr txBox="1"/>
          <p:nvPr/>
        </p:nvSpPr>
        <p:spPr>
          <a:xfrm>
            <a:off x="0" y="3033400"/>
            <a:ext cx="1027288" cy="503333"/>
          </a:xfrm>
          <a:prstGeom prst="rect">
            <a:avLst/>
          </a:prstGeom>
          <a:noFill/>
          <a:ln>
            <a:noFill/>
          </a:ln>
        </p:spPr>
        <p:txBody>
          <a:bodyPr spcFirstLastPara="1" wrap="square" lIns="91425" tIns="91425" rIns="91425" bIns="91425" anchor="t" anchorCtr="0">
            <a:normAutofit fontScale="92500" lnSpcReduction="20000"/>
          </a:bodyPr>
          <a:lstStyle/>
          <a:p>
            <a:pPr marL="0" marR="0" lvl="0" indent="0" algn="l" rtl="0">
              <a:lnSpc>
                <a:spcPct val="100000"/>
              </a:lnSpc>
              <a:spcBef>
                <a:spcPts val="0"/>
              </a:spcBef>
              <a:spcAft>
                <a:spcPts val="0"/>
              </a:spcAft>
              <a:buClr>
                <a:srgbClr val="000000"/>
              </a:buClr>
              <a:buSzPct val="100000"/>
              <a:buFont typeface="Arial"/>
              <a:buNone/>
            </a:pPr>
            <a:r>
              <a:rPr lang="en-US" sz="2800" b="1" i="0" u="none" strike="noStrike" cap="none">
                <a:solidFill>
                  <a:schemeClr val="lt1"/>
                </a:solidFill>
                <a:latin typeface="Arial"/>
                <a:ea typeface="Arial"/>
                <a:cs typeface="Arial"/>
                <a:sym typeface="Arial"/>
              </a:rPr>
              <a:t>Task</a:t>
            </a:r>
            <a:endParaRPr sz="1400" b="0" i="0" u="none" strike="noStrike" cap="none">
              <a:solidFill>
                <a:srgbClr val="000000"/>
              </a:solidFill>
              <a:latin typeface="Arial"/>
              <a:ea typeface="Arial"/>
              <a:cs typeface="Arial"/>
              <a:sym typeface="Arial"/>
            </a:endParaRPr>
          </a:p>
        </p:txBody>
      </p:sp>
      <p:sp>
        <p:nvSpPr>
          <p:cNvPr id="349" name="Google Shape;349;p47"/>
          <p:cNvSpPr txBox="1"/>
          <p:nvPr/>
        </p:nvSpPr>
        <p:spPr>
          <a:xfrm>
            <a:off x="7286624" y="1362075"/>
            <a:ext cx="4717923" cy="3046948"/>
          </a:xfrm>
          <a:prstGeom prst="rect">
            <a:avLst/>
          </a:prstGeom>
          <a:noFill/>
          <a:ln>
            <a:noFill/>
          </a:ln>
        </p:spPr>
        <p:txBody>
          <a:bodyPr spcFirstLastPara="1" wrap="square" lIns="91425" tIns="45700" rIns="91425" bIns="45700" anchor="t" anchorCtr="0">
            <a:spAutoFit/>
          </a:bodyPr>
          <a:lstStyle/>
          <a:p>
            <a:pPr marL="342900" lvl="0" indent="-342900">
              <a:buSzPts val="2400"/>
              <a:buFont typeface="Noto Sans Symbols"/>
              <a:buChar char="✔"/>
            </a:pPr>
            <a:r>
              <a:rPr lang="en-US" sz="2400" dirty="0" err="1">
                <a:solidFill>
                  <a:srgbClr val="3F762A"/>
                </a:solidFill>
              </a:rPr>
              <a:t>Vă</a:t>
            </a:r>
            <a:r>
              <a:rPr lang="en-US" sz="2400" dirty="0">
                <a:solidFill>
                  <a:srgbClr val="3F762A"/>
                </a:solidFill>
              </a:rPr>
              <a:t> </a:t>
            </a:r>
            <a:r>
              <a:rPr lang="en-US" sz="2400" dirty="0" err="1">
                <a:solidFill>
                  <a:srgbClr val="3F762A"/>
                </a:solidFill>
              </a:rPr>
              <a:t>rugăm</a:t>
            </a:r>
            <a:r>
              <a:rPr lang="en-US" sz="2400" dirty="0">
                <a:solidFill>
                  <a:srgbClr val="3F762A"/>
                </a:solidFill>
              </a:rPr>
              <a:t> </a:t>
            </a:r>
            <a:r>
              <a:rPr lang="en-US" sz="2400" dirty="0" err="1">
                <a:solidFill>
                  <a:srgbClr val="3F762A"/>
                </a:solidFill>
              </a:rPr>
              <a:t>să</a:t>
            </a:r>
            <a:r>
              <a:rPr lang="en-US" sz="2400" dirty="0">
                <a:solidFill>
                  <a:srgbClr val="3F762A"/>
                </a:solidFill>
              </a:rPr>
              <a:t> </a:t>
            </a:r>
            <a:r>
              <a:rPr lang="en-US" sz="2400" dirty="0" err="1">
                <a:solidFill>
                  <a:srgbClr val="3F762A"/>
                </a:solidFill>
              </a:rPr>
              <a:t>citiți</a:t>
            </a:r>
            <a:r>
              <a:rPr lang="en-US" sz="2400" dirty="0">
                <a:solidFill>
                  <a:srgbClr val="3F762A"/>
                </a:solidFill>
              </a:rPr>
              <a:t> </a:t>
            </a:r>
            <a:r>
              <a:rPr lang="en-US" sz="2400" dirty="0" err="1">
                <a:solidFill>
                  <a:srgbClr val="3F762A"/>
                </a:solidFill>
              </a:rPr>
              <a:t>aceste</a:t>
            </a:r>
            <a:r>
              <a:rPr lang="en-US" sz="2400" dirty="0">
                <a:solidFill>
                  <a:srgbClr val="3F762A"/>
                </a:solidFill>
              </a:rPr>
              <a:t> </a:t>
            </a:r>
            <a:r>
              <a:rPr lang="en-US" sz="2400" dirty="0" err="1">
                <a:solidFill>
                  <a:srgbClr val="3F762A"/>
                </a:solidFill>
              </a:rPr>
              <a:t>cărți</a:t>
            </a:r>
            <a:r>
              <a:rPr lang="en-US" sz="2400" dirty="0">
                <a:solidFill>
                  <a:srgbClr val="3F762A"/>
                </a:solidFill>
              </a:rPr>
              <a:t>/</a:t>
            </a:r>
            <a:r>
              <a:rPr lang="en-US" sz="2400" dirty="0" err="1">
                <a:solidFill>
                  <a:srgbClr val="3F762A"/>
                </a:solidFill>
              </a:rPr>
              <a:t>broșuri</a:t>
            </a:r>
            <a:r>
              <a:rPr lang="en-US" sz="2400" dirty="0">
                <a:solidFill>
                  <a:srgbClr val="3F762A"/>
                </a:solidFill>
              </a:rPr>
              <a:t> </a:t>
            </a:r>
            <a:r>
              <a:rPr lang="en-US" sz="2400" dirty="0" err="1">
                <a:solidFill>
                  <a:srgbClr val="3F762A"/>
                </a:solidFill>
              </a:rPr>
              <a:t>pentru</a:t>
            </a:r>
            <a:r>
              <a:rPr lang="en-US" sz="2400" dirty="0">
                <a:solidFill>
                  <a:srgbClr val="3F762A"/>
                </a:solidFill>
              </a:rPr>
              <a:t> a </a:t>
            </a:r>
            <a:r>
              <a:rPr lang="en-US" sz="2400" dirty="0" err="1">
                <a:solidFill>
                  <a:srgbClr val="3F762A"/>
                </a:solidFill>
              </a:rPr>
              <a:t>vă</a:t>
            </a:r>
            <a:r>
              <a:rPr lang="en-US" sz="2400" dirty="0">
                <a:solidFill>
                  <a:srgbClr val="3F762A"/>
                </a:solidFill>
              </a:rPr>
              <a:t> </a:t>
            </a:r>
            <a:r>
              <a:rPr lang="en-US" sz="2400" dirty="0" err="1">
                <a:solidFill>
                  <a:srgbClr val="3F762A"/>
                </a:solidFill>
              </a:rPr>
              <a:t>dezvolta</a:t>
            </a:r>
            <a:r>
              <a:rPr lang="en-US" sz="2400" dirty="0">
                <a:solidFill>
                  <a:srgbClr val="3F762A"/>
                </a:solidFill>
              </a:rPr>
              <a:t> </a:t>
            </a:r>
            <a:r>
              <a:rPr lang="en-US" sz="2400" dirty="0" err="1">
                <a:solidFill>
                  <a:srgbClr val="3F762A"/>
                </a:solidFill>
              </a:rPr>
              <a:t>cunoștințele</a:t>
            </a:r>
            <a:r>
              <a:rPr lang="en-US" sz="2400" dirty="0">
                <a:solidFill>
                  <a:srgbClr val="3F762A"/>
                </a:solidFill>
              </a:rPr>
              <a:t> </a:t>
            </a:r>
            <a:r>
              <a:rPr lang="en-US" sz="2400" dirty="0" err="1">
                <a:solidFill>
                  <a:srgbClr val="3F762A"/>
                </a:solidFill>
              </a:rPr>
              <a:t>și</a:t>
            </a:r>
            <a:r>
              <a:rPr lang="en-US" sz="2400" dirty="0">
                <a:solidFill>
                  <a:srgbClr val="3F762A"/>
                </a:solidFill>
              </a:rPr>
              <a:t> </a:t>
            </a:r>
            <a:r>
              <a:rPr lang="en-US" sz="2400" dirty="0" err="1">
                <a:solidFill>
                  <a:srgbClr val="3F762A"/>
                </a:solidFill>
              </a:rPr>
              <a:t>pentru</a:t>
            </a:r>
            <a:r>
              <a:rPr lang="en-US" sz="2400" dirty="0">
                <a:solidFill>
                  <a:srgbClr val="3F762A"/>
                </a:solidFill>
              </a:rPr>
              <a:t> a </a:t>
            </a:r>
            <a:r>
              <a:rPr lang="en-US" sz="2400" dirty="0" err="1">
                <a:solidFill>
                  <a:srgbClr val="3F762A"/>
                </a:solidFill>
              </a:rPr>
              <a:t>vă</a:t>
            </a:r>
            <a:r>
              <a:rPr lang="en-US" sz="2400" dirty="0">
                <a:solidFill>
                  <a:srgbClr val="3F762A"/>
                </a:solidFill>
              </a:rPr>
              <a:t> </a:t>
            </a:r>
            <a:r>
              <a:rPr lang="en-US" sz="2400" dirty="0" err="1">
                <a:solidFill>
                  <a:srgbClr val="3F762A"/>
                </a:solidFill>
              </a:rPr>
              <a:t>pregăti</a:t>
            </a:r>
            <a:r>
              <a:rPr lang="en-US" sz="2400" dirty="0">
                <a:solidFill>
                  <a:srgbClr val="3F762A"/>
                </a:solidFill>
              </a:rPr>
              <a:t> </a:t>
            </a:r>
            <a:r>
              <a:rPr lang="en-US" sz="2400" dirty="0" err="1">
                <a:solidFill>
                  <a:srgbClr val="3F762A"/>
                </a:solidFill>
              </a:rPr>
              <a:t>propriile</a:t>
            </a:r>
            <a:r>
              <a:rPr lang="en-US" sz="2400" dirty="0">
                <a:solidFill>
                  <a:srgbClr val="3F762A"/>
                </a:solidFill>
              </a:rPr>
              <a:t> </a:t>
            </a:r>
            <a:r>
              <a:rPr lang="en-US" sz="2400" dirty="0" err="1">
                <a:solidFill>
                  <a:srgbClr val="3F762A"/>
                </a:solidFill>
              </a:rPr>
              <a:t>activități</a:t>
            </a:r>
            <a:r>
              <a:rPr lang="en-US" sz="2400" dirty="0">
                <a:solidFill>
                  <a:srgbClr val="3F762A"/>
                </a:solidFill>
              </a:rPr>
              <a:t> de </a:t>
            </a:r>
            <a:r>
              <a:rPr lang="en-US" sz="2400" dirty="0" err="1">
                <a:solidFill>
                  <a:srgbClr val="3F762A"/>
                </a:solidFill>
              </a:rPr>
              <a:t>mediu</a:t>
            </a:r>
            <a:r>
              <a:rPr lang="en-US" sz="2400" dirty="0">
                <a:solidFill>
                  <a:srgbClr val="3F762A"/>
                </a:solidFill>
              </a:rPr>
              <a:t>.</a:t>
            </a:r>
          </a:p>
          <a:p>
            <a:pPr marL="342900" lvl="0" indent="-342900">
              <a:buSzPts val="2400"/>
              <a:buFont typeface="Noto Sans Symbols"/>
              <a:buChar char="✔"/>
            </a:pPr>
            <a:endParaRPr lang="en-US" sz="2400" dirty="0">
              <a:solidFill>
                <a:srgbClr val="3F762A"/>
              </a:solidFill>
            </a:endParaRPr>
          </a:p>
          <a:p>
            <a:pPr marL="342900" lvl="0" indent="-342900">
              <a:buSzPts val="2400"/>
              <a:buFont typeface="Noto Sans Symbols"/>
              <a:buChar char="✔"/>
            </a:pPr>
            <a:r>
              <a:rPr lang="en-US" sz="2400" dirty="0" err="1">
                <a:solidFill>
                  <a:srgbClr val="3F762A"/>
                </a:solidFill>
              </a:rPr>
              <a:t>Ia</a:t>
            </a:r>
            <a:r>
              <a:rPr lang="en-US" sz="2400" dirty="0">
                <a:solidFill>
                  <a:srgbClr val="3F762A"/>
                </a:solidFill>
              </a:rPr>
              <a:t> </a:t>
            </a:r>
            <a:r>
              <a:rPr lang="en-US" sz="2400" dirty="0" err="1">
                <a:solidFill>
                  <a:srgbClr val="3F762A"/>
                </a:solidFill>
              </a:rPr>
              <a:t>notițe</a:t>
            </a:r>
            <a:r>
              <a:rPr lang="en-US" sz="2400" dirty="0">
                <a:solidFill>
                  <a:srgbClr val="3F762A"/>
                </a:solidFill>
              </a:rPr>
              <a:t> </a:t>
            </a:r>
            <a:r>
              <a:rPr lang="en-US" sz="2400" dirty="0" err="1">
                <a:solidFill>
                  <a:srgbClr val="3F762A"/>
                </a:solidFill>
              </a:rPr>
              <a:t>despre</a:t>
            </a:r>
            <a:r>
              <a:rPr lang="en-US" sz="2400" dirty="0">
                <a:solidFill>
                  <a:srgbClr val="3F762A"/>
                </a:solidFill>
              </a:rPr>
              <a:t> </a:t>
            </a:r>
            <a:r>
              <a:rPr lang="en-US" sz="2400" dirty="0" err="1">
                <a:solidFill>
                  <a:srgbClr val="3F762A"/>
                </a:solidFill>
              </a:rPr>
              <a:t>faptele</a:t>
            </a:r>
            <a:r>
              <a:rPr lang="en-US" sz="2400" dirty="0">
                <a:solidFill>
                  <a:srgbClr val="3F762A"/>
                </a:solidFill>
              </a:rPr>
              <a:t> </a:t>
            </a:r>
            <a:r>
              <a:rPr lang="en-US" sz="2400" dirty="0" err="1">
                <a:solidFill>
                  <a:srgbClr val="3F762A"/>
                </a:solidFill>
              </a:rPr>
              <a:t>importante</a:t>
            </a:r>
            <a:endParaRPr sz="2400" b="0" i="0" u="none" strike="noStrike" cap="none" dirty="0">
              <a:solidFill>
                <a:srgbClr val="3F762A"/>
              </a:solidFill>
              <a:latin typeface="Arial"/>
              <a:ea typeface="Arial"/>
              <a:cs typeface="Arial"/>
              <a:sym typeface="Arial"/>
            </a:endParaRPr>
          </a:p>
        </p:txBody>
      </p:sp>
      <p:sp>
        <p:nvSpPr>
          <p:cNvPr id="350" name="Google Shape;350;p47"/>
          <p:cNvSpPr txBox="1"/>
          <p:nvPr/>
        </p:nvSpPr>
        <p:spPr>
          <a:xfrm>
            <a:off x="358237" y="523722"/>
            <a:ext cx="9033413" cy="523180"/>
          </a:xfrm>
          <a:prstGeom prst="rect">
            <a:avLst/>
          </a:prstGeom>
          <a:noFill/>
          <a:ln>
            <a:noFill/>
          </a:ln>
        </p:spPr>
        <p:txBody>
          <a:bodyPr spcFirstLastPara="1" wrap="square" lIns="91425" tIns="45700" rIns="91425" bIns="45700" anchor="t" anchorCtr="0">
            <a:spAutoFit/>
          </a:bodyPr>
          <a:lstStyle/>
          <a:p>
            <a:pPr lvl="0"/>
            <a:r>
              <a:rPr lang="it-IT" sz="2800" b="1" dirty="0">
                <a:solidFill>
                  <a:srgbClr val="3F762A"/>
                </a:solidFill>
              </a:rPr>
              <a:t>Pentru citiri suplimentare despre teme;</a:t>
            </a:r>
            <a:endParaRPr lang="en-GB" sz="2800" b="1" i="0" u="none" strike="noStrike" cap="none" dirty="0">
              <a:solidFill>
                <a:srgbClr val="3F762A"/>
              </a:solidFill>
              <a:sym typeface="Arial"/>
            </a:endParaRPr>
          </a:p>
        </p:txBody>
      </p:sp>
      <p:sp>
        <p:nvSpPr>
          <p:cNvPr id="3" name="Dikdörtgen 2"/>
          <p:cNvSpPr/>
          <p:nvPr/>
        </p:nvSpPr>
        <p:spPr>
          <a:xfrm>
            <a:off x="1371600" y="5333197"/>
            <a:ext cx="10267950" cy="430887"/>
          </a:xfrm>
          <a:prstGeom prst="rect">
            <a:avLst/>
          </a:prstGeom>
        </p:spPr>
        <p:txBody>
          <a:bodyPr wrap="square">
            <a:spAutoFit/>
          </a:bodyPr>
          <a:lstStyle/>
          <a:p>
            <a:pPr>
              <a:buFont typeface="Arial"/>
              <a:buChar char="•"/>
            </a:pPr>
            <a:r>
              <a:rPr lang="en-US" sz="1100" b="1" dirty="0"/>
              <a:t>A Youth Movement for Climate Change de TED (13:24 minute) (https://www.youtube.com/playlist?list=PL71qiWRg4XP-SddW_09RJIiyyN0sYmj-h) </a:t>
            </a:r>
            <a:r>
              <a:rPr lang="en-US" sz="1100" b="1" dirty="0" err="1"/>
              <a:t>Prezintă</a:t>
            </a:r>
            <a:r>
              <a:rPr lang="en-US" sz="1100" b="1" dirty="0"/>
              <a:t> </a:t>
            </a:r>
            <a:r>
              <a:rPr lang="en-US" sz="1100" b="1" dirty="0" err="1"/>
              <a:t>puterea</a:t>
            </a:r>
            <a:r>
              <a:rPr lang="en-US" sz="1100" b="1" dirty="0"/>
              <a:t> </a:t>
            </a:r>
            <a:r>
              <a:rPr lang="en-US" sz="1100" b="1" dirty="0" err="1"/>
              <a:t>activismului</a:t>
            </a:r>
            <a:r>
              <a:rPr lang="en-US" sz="1100" b="1" dirty="0"/>
              <a:t> </a:t>
            </a:r>
            <a:r>
              <a:rPr lang="en-US" sz="1100" b="1" dirty="0" err="1"/>
              <a:t>tinerilor</a:t>
            </a:r>
            <a:r>
              <a:rPr lang="en-US" sz="1100" b="1" dirty="0"/>
              <a:t> </a:t>
            </a:r>
            <a:r>
              <a:rPr lang="en-US" sz="1100" b="1" dirty="0" err="1"/>
              <a:t>în</a:t>
            </a:r>
            <a:r>
              <a:rPr lang="en-US" sz="1100" b="1" dirty="0"/>
              <a:t> </a:t>
            </a:r>
            <a:r>
              <a:rPr lang="en-US" sz="1100" b="1" dirty="0" err="1"/>
              <a:t>abordarea</a:t>
            </a:r>
            <a:r>
              <a:rPr lang="en-US" sz="1100" b="1" dirty="0"/>
              <a:t> </a:t>
            </a:r>
            <a:r>
              <a:rPr lang="en-US" sz="1100" b="1" dirty="0" err="1"/>
              <a:t>schimbărilor</a:t>
            </a:r>
            <a:r>
              <a:rPr lang="en-US" sz="1100" b="1" dirty="0"/>
              <a:t> </a:t>
            </a:r>
            <a:r>
              <a:rPr lang="en-US" sz="1100" b="1" dirty="0" err="1"/>
              <a:t>climatice</a:t>
            </a:r>
            <a:r>
              <a:rPr lang="en-US" sz="1100" b="1" dirty="0"/>
              <a:t>, </a:t>
            </a:r>
            <a:r>
              <a:rPr lang="en-US" sz="1100" b="1" dirty="0" err="1"/>
              <a:t>inspirând</a:t>
            </a:r>
            <a:r>
              <a:rPr lang="en-US" sz="1100" b="1" dirty="0"/>
              <a:t> </a:t>
            </a:r>
            <a:r>
              <a:rPr lang="en-US" sz="1100" b="1" dirty="0" err="1"/>
              <a:t>participanții</a:t>
            </a:r>
            <a:r>
              <a:rPr lang="en-US" sz="1100" b="1" dirty="0"/>
              <a:t> </a:t>
            </a:r>
            <a:r>
              <a:rPr lang="en-US" sz="1100" b="1" dirty="0" err="1"/>
              <a:t>să</a:t>
            </a:r>
            <a:r>
              <a:rPr lang="en-US" sz="1100" b="1" dirty="0"/>
              <a:t> </a:t>
            </a:r>
            <a:r>
              <a:rPr lang="en-US" sz="1100" b="1" dirty="0" err="1"/>
              <a:t>ia</a:t>
            </a:r>
            <a:r>
              <a:rPr lang="en-US" sz="1100" b="1" dirty="0"/>
              <a:t> </a:t>
            </a:r>
            <a:r>
              <a:rPr lang="en-US" sz="1100" b="1" dirty="0" err="1"/>
              <a:t>acțiune</a:t>
            </a:r>
            <a:r>
              <a:rPr lang="en-US" sz="1100" dirty="0" smtClean="0"/>
              <a:t>.</a:t>
            </a:r>
            <a:endParaRPr lang="en-US" sz="1100" dirty="0"/>
          </a:p>
        </p:txBody>
      </p:sp>
    </p:spTree>
    <p:extLst>
      <p:ext uri="{BB962C8B-B14F-4D97-AF65-F5344CB8AC3E}">
        <p14:creationId xmlns:p14="http://schemas.microsoft.com/office/powerpoint/2010/main" val="26916885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54"/>
          <p:cNvSpPr txBox="1">
            <a:spLocks noGrp="1"/>
          </p:cNvSpPr>
          <p:nvPr>
            <p:ph type="ctrTitle"/>
          </p:nvPr>
        </p:nvSpPr>
        <p:spPr>
          <a:xfrm>
            <a:off x="1097280" y="3020290"/>
            <a:ext cx="10058400" cy="1304821"/>
          </a:xfrm>
          <a:prstGeom prst="rect">
            <a:avLst/>
          </a:prstGeom>
          <a:noFill/>
          <a:ln>
            <a:noFill/>
          </a:ln>
        </p:spPr>
        <p:txBody>
          <a:bodyPr spcFirstLastPara="1" wrap="square" lIns="121900" tIns="121900" rIns="121900" bIns="121900" anchor="b" anchorCtr="0">
            <a:noAutofit/>
          </a:bodyPr>
          <a:lstStyle/>
          <a:p>
            <a:pPr lvl="0">
              <a:buClr>
                <a:srgbClr val="3F762A"/>
              </a:buClr>
              <a:buSzPts val="4800"/>
            </a:pPr>
            <a:r>
              <a:rPr lang="en-US" sz="4000" dirty="0">
                <a:solidFill>
                  <a:srgbClr val="FFFF00"/>
                </a:solidFill>
              </a:rPr>
              <a:t/>
            </a:r>
            <a:br>
              <a:rPr lang="en-US" sz="4000" dirty="0">
                <a:solidFill>
                  <a:srgbClr val="FFFF00"/>
                </a:solidFill>
              </a:rPr>
            </a:br>
            <a:r>
              <a:rPr lang="en-US" sz="4000" dirty="0" err="1">
                <a:solidFill>
                  <a:srgbClr val="3F762A"/>
                </a:solidFill>
              </a:rPr>
              <a:t>Verificare</a:t>
            </a:r>
            <a:r>
              <a:rPr lang="en-US" sz="4000" dirty="0">
                <a:solidFill>
                  <a:srgbClr val="3F762A"/>
                </a:solidFill>
              </a:rPr>
              <a:t> </a:t>
            </a:r>
            <a:r>
              <a:rPr lang="en-US" sz="4000" dirty="0" err="1">
                <a:solidFill>
                  <a:srgbClr val="3F762A"/>
                </a:solidFill>
              </a:rPr>
              <a:t>personală</a:t>
            </a:r>
            <a:endParaRPr sz="4000" b="1" dirty="0">
              <a:solidFill>
                <a:srgbClr val="3F762A"/>
              </a:solidFill>
            </a:endParaRPr>
          </a:p>
        </p:txBody>
      </p:sp>
      <p:cxnSp>
        <p:nvCxnSpPr>
          <p:cNvPr id="430" name="Google Shape;430;p54"/>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431" name="Google Shape;431;p54"/>
          <p:cNvPicPr preferRelativeResize="0"/>
          <p:nvPr/>
        </p:nvPicPr>
        <p:blipFill rotWithShape="1">
          <a:blip r:embed="rId3">
            <a:alphaModFix/>
          </a:blip>
          <a:srcRect/>
          <a:stretch/>
        </p:blipFill>
        <p:spPr>
          <a:xfrm>
            <a:off x="10963124" y="176911"/>
            <a:ext cx="1064381" cy="163551"/>
          </a:xfrm>
          <a:prstGeom prst="rect">
            <a:avLst/>
          </a:prstGeom>
          <a:noFill/>
          <a:ln>
            <a:noFill/>
          </a:ln>
        </p:spPr>
      </p:pic>
      <p:sp>
        <p:nvSpPr>
          <p:cNvPr id="432" name="Google Shape;432;p54"/>
          <p:cNvSpPr txBox="1"/>
          <p:nvPr/>
        </p:nvSpPr>
        <p:spPr>
          <a:xfrm>
            <a:off x="1097280" y="585533"/>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04</a:t>
            </a:r>
            <a:endParaRPr sz="1400" b="0" i="0" u="none" strike="noStrike" cap="none">
              <a:solidFill>
                <a:srgbClr val="000000"/>
              </a:solidFill>
              <a:latin typeface="Arial"/>
              <a:ea typeface="Arial"/>
              <a:cs typeface="Arial"/>
              <a:sym typeface="Arial"/>
            </a:endParaRPr>
          </a:p>
        </p:txBody>
      </p:sp>
      <p:sp>
        <p:nvSpPr>
          <p:cNvPr id="433" name="Google Shape;433;p54"/>
          <p:cNvSpPr txBox="1"/>
          <p:nvPr/>
        </p:nvSpPr>
        <p:spPr>
          <a:xfrm>
            <a:off x="1097280" y="4621497"/>
            <a:ext cx="9865844" cy="495753"/>
          </a:xfrm>
          <a:prstGeom prst="rect">
            <a:avLst/>
          </a:prstGeom>
          <a:noFill/>
          <a:ln>
            <a:noFill/>
          </a:ln>
        </p:spPr>
        <p:txBody>
          <a:bodyPr spcFirstLastPara="1" wrap="square" lIns="91425" tIns="45700" rIns="91425" bIns="45700" anchor="b" anchorCtr="0">
            <a:normAutofit/>
          </a:bodyPr>
          <a:lstStyle/>
          <a:p>
            <a:pPr lvl="0">
              <a:lnSpc>
                <a:spcPct val="85000"/>
              </a:lnSpc>
              <a:buClr>
                <a:srgbClr val="004B3A"/>
              </a:buClr>
              <a:buSzPts val="3200"/>
            </a:pPr>
            <a:r>
              <a:rPr lang="fr-FR" sz="2400" b="1" dirty="0" err="1">
                <a:solidFill>
                  <a:srgbClr val="595959"/>
                </a:solidFill>
                <a:latin typeface="Calibri"/>
                <a:ea typeface="Calibri"/>
                <a:cs typeface="Calibri"/>
                <a:sym typeface="Calibri"/>
              </a:rPr>
              <a:t>Subiectul</a:t>
            </a:r>
            <a:r>
              <a:rPr lang="fr-FR" sz="2400" b="1" dirty="0">
                <a:solidFill>
                  <a:srgbClr val="595959"/>
                </a:solidFill>
                <a:latin typeface="Calibri"/>
                <a:ea typeface="Calibri"/>
                <a:cs typeface="Calibri"/>
                <a:sym typeface="Calibri"/>
              </a:rPr>
              <a:t> </a:t>
            </a:r>
            <a:r>
              <a:rPr lang="fr-FR" sz="2400" b="1" dirty="0" err="1">
                <a:solidFill>
                  <a:srgbClr val="595959"/>
                </a:solidFill>
                <a:latin typeface="Calibri"/>
                <a:ea typeface="Calibri"/>
                <a:cs typeface="Calibri"/>
                <a:sym typeface="Calibri"/>
              </a:rPr>
              <a:t>modulului</a:t>
            </a:r>
            <a:r>
              <a:rPr lang="fr-FR" sz="2400" b="1" dirty="0">
                <a:solidFill>
                  <a:srgbClr val="595959"/>
                </a:solidFill>
                <a:latin typeface="Calibri"/>
                <a:ea typeface="Calibri"/>
                <a:cs typeface="Calibri"/>
                <a:sym typeface="Calibri"/>
              </a:rPr>
              <a:t> este </a:t>
            </a:r>
            <a:r>
              <a:rPr lang="fr-FR" sz="2400" b="1" dirty="0" err="1">
                <a:solidFill>
                  <a:srgbClr val="595959"/>
                </a:solidFill>
                <a:latin typeface="Calibri"/>
                <a:ea typeface="Calibri"/>
                <a:cs typeface="Calibri"/>
                <a:sym typeface="Calibri"/>
              </a:rPr>
              <a:t>scris</a:t>
            </a:r>
            <a:r>
              <a:rPr lang="fr-FR" sz="2400" b="1" dirty="0">
                <a:solidFill>
                  <a:srgbClr val="595959"/>
                </a:solidFill>
                <a:latin typeface="Calibri"/>
                <a:ea typeface="Calibri"/>
                <a:cs typeface="Calibri"/>
                <a:sym typeface="Calibri"/>
              </a:rPr>
              <a:t> </a:t>
            </a:r>
            <a:r>
              <a:rPr lang="fr-FR" sz="2400" b="1" dirty="0" err="1">
                <a:solidFill>
                  <a:srgbClr val="595959"/>
                </a:solidFill>
                <a:latin typeface="Calibri"/>
                <a:ea typeface="Calibri"/>
                <a:cs typeface="Calibri"/>
                <a:sym typeface="Calibri"/>
              </a:rPr>
              <a:t>din</a:t>
            </a:r>
            <a:r>
              <a:rPr lang="fr-FR" sz="2400" b="1" dirty="0">
                <a:solidFill>
                  <a:srgbClr val="595959"/>
                </a:solidFill>
                <a:latin typeface="Calibri"/>
                <a:ea typeface="Calibri"/>
                <a:cs typeface="Calibri"/>
                <a:sym typeface="Calibri"/>
              </a:rPr>
              <a:t> </a:t>
            </a:r>
            <a:r>
              <a:rPr lang="fr-FR" sz="2400" b="1" dirty="0" err="1">
                <a:solidFill>
                  <a:srgbClr val="595959"/>
                </a:solidFill>
                <a:latin typeface="Calibri"/>
                <a:ea typeface="Calibri"/>
                <a:cs typeface="Calibri"/>
                <a:sym typeface="Calibri"/>
              </a:rPr>
              <a:t>nou</a:t>
            </a:r>
            <a:r>
              <a:rPr lang="fr-FR" sz="2400" b="1" dirty="0">
                <a:solidFill>
                  <a:srgbClr val="595959"/>
                </a:solidFill>
                <a:latin typeface="Calibri"/>
                <a:ea typeface="Calibri"/>
                <a:cs typeface="Calibri"/>
                <a:sym typeface="Calibri"/>
              </a:rPr>
              <a:t> </a:t>
            </a:r>
            <a:r>
              <a:rPr lang="fr-FR" sz="2400" b="1" dirty="0" err="1">
                <a:solidFill>
                  <a:srgbClr val="595959"/>
                </a:solidFill>
                <a:latin typeface="Calibri"/>
                <a:ea typeface="Calibri"/>
                <a:cs typeface="Calibri"/>
                <a:sym typeface="Calibri"/>
              </a:rPr>
              <a:t>aici</a:t>
            </a:r>
            <a:endParaRPr sz="2400" b="1" i="0" u="none" strike="noStrike" cap="none" dirty="0">
              <a:solidFill>
                <a:srgbClr val="262626"/>
              </a:solidFill>
              <a:latin typeface="Calibri"/>
              <a:ea typeface="Calibri"/>
              <a:cs typeface="Calibri"/>
              <a:sym typeface="Calibri"/>
            </a:endParaRPr>
          </a:p>
        </p:txBody>
      </p:sp>
      <p:pic>
        <p:nvPicPr>
          <p:cNvPr id="434" name="Google Shape;434;p54" descr="Ein Bild, das Grafiken, Grafikdesign, Symbol, Screenshot enthält.&#10;&#10;Automatisch generierte Beschreibung"/>
          <p:cNvPicPr preferRelativeResize="0"/>
          <p:nvPr/>
        </p:nvPicPr>
        <p:blipFill rotWithShape="1">
          <a:blip r:embed="rId4">
            <a:alphaModFix/>
          </a:blip>
          <a:srcRect l="12884" t="13467" r="17303" b="17867"/>
          <a:stretch/>
        </p:blipFill>
        <p:spPr>
          <a:xfrm>
            <a:off x="7200201" y="1720616"/>
            <a:ext cx="3762924" cy="259078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133975" y="5285572"/>
            <a:ext cx="6096000" cy="600164"/>
          </a:xfrm>
          <a:prstGeom prst="rect">
            <a:avLst/>
          </a:prstGeom>
        </p:spPr>
        <p:txBody>
          <a:bodyPr>
            <a:spAutoFit/>
          </a:bodyPr>
          <a:lstStyle/>
          <a:p>
            <a:r>
              <a:rPr lang="en-GB" sz="1100" dirty="0" err="1">
                <a:solidFill>
                  <a:srgbClr val="222222"/>
                </a:solidFill>
                <a:latin typeface="Merriweather"/>
              </a:rPr>
              <a:t>Conștientizarea</a:t>
            </a:r>
            <a:r>
              <a:rPr lang="en-GB" sz="1100" dirty="0">
                <a:solidFill>
                  <a:srgbClr val="222222"/>
                </a:solidFill>
                <a:latin typeface="Merriweather"/>
              </a:rPr>
              <a:t> </a:t>
            </a:r>
            <a:r>
              <a:rPr lang="en-GB" sz="1100" dirty="0" err="1">
                <a:solidFill>
                  <a:srgbClr val="222222"/>
                </a:solidFill>
                <a:latin typeface="Merriweather"/>
              </a:rPr>
              <a:t>mediului</a:t>
            </a:r>
            <a:r>
              <a:rPr lang="en-GB" sz="1100" dirty="0">
                <a:solidFill>
                  <a:srgbClr val="222222"/>
                </a:solidFill>
                <a:latin typeface="Merriweather"/>
              </a:rPr>
              <a:t> </a:t>
            </a:r>
            <a:r>
              <a:rPr lang="en-GB" sz="1100" dirty="0" err="1">
                <a:solidFill>
                  <a:srgbClr val="222222"/>
                </a:solidFill>
                <a:latin typeface="Merriweather"/>
              </a:rPr>
              <a:t>și</a:t>
            </a:r>
            <a:r>
              <a:rPr lang="en-GB" sz="1100" dirty="0">
                <a:solidFill>
                  <a:srgbClr val="222222"/>
                </a:solidFill>
                <a:latin typeface="Merriweather"/>
              </a:rPr>
              <a:t> </a:t>
            </a:r>
            <a:r>
              <a:rPr lang="en-GB" sz="1100" dirty="0" err="1">
                <a:solidFill>
                  <a:srgbClr val="222222"/>
                </a:solidFill>
                <a:latin typeface="Merriweather"/>
              </a:rPr>
              <a:t>cunoștințele</a:t>
            </a:r>
            <a:r>
              <a:rPr lang="en-GB" sz="1100" dirty="0">
                <a:solidFill>
                  <a:srgbClr val="222222"/>
                </a:solidFill>
                <a:latin typeface="Merriweather"/>
              </a:rPr>
              <a:t> de </a:t>
            </a:r>
            <a:r>
              <a:rPr lang="en-GB" sz="1100" dirty="0" err="1">
                <a:solidFill>
                  <a:srgbClr val="222222"/>
                </a:solidFill>
                <a:latin typeface="Merriweather"/>
              </a:rPr>
              <a:t>mediu</a:t>
            </a:r>
            <a:r>
              <a:rPr lang="en-GB" sz="1100" dirty="0">
                <a:solidFill>
                  <a:srgbClr val="222222"/>
                </a:solidFill>
                <a:latin typeface="Merriweather"/>
              </a:rPr>
              <a:t> cu </a:t>
            </a:r>
            <a:r>
              <a:rPr lang="en-GB" sz="1100" dirty="0" err="1">
                <a:solidFill>
                  <a:srgbClr val="222222"/>
                </a:solidFill>
                <a:latin typeface="Merriweather"/>
              </a:rPr>
              <a:t>matrice</a:t>
            </a:r>
            <a:r>
              <a:rPr lang="en-GB" sz="1100" dirty="0">
                <a:solidFill>
                  <a:srgbClr val="222222"/>
                </a:solidFill>
                <a:latin typeface="Merriweather"/>
              </a:rPr>
              <a:t> de </a:t>
            </a:r>
            <a:r>
              <a:rPr lang="en-GB" sz="1100" dirty="0" err="1">
                <a:solidFill>
                  <a:srgbClr val="222222"/>
                </a:solidFill>
                <a:latin typeface="Merriweather"/>
              </a:rPr>
              <a:t>chestionar</a:t>
            </a:r>
            <a:r>
              <a:rPr lang="en-GB" sz="1100" dirty="0">
                <a:solidFill>
                  <a:srgbClr val="222222"/>
                </a:solidFill>
                <a:latin typeface="Merriweather"/>
              </a:rPr>
              <a:t>, </a:t>
            </a:r>
            <a:r>
              <a:rPr lang="en-GB" sz="1100" dirty="0" err="1">
                <a:solidFill>
                  <a:srgbClr val="222222"/>
                </a:solidFill>
                <a:latin typeface="Merriweather"/>
              </a:rPr>
              <a:t>punctele</a:t>
            </a:r>
            <a:r>
              <a:rPr lang="en-GB" sz="1100" dirty="0">
                <a:solidFill>
                  <a:srgbClr val="222222"/>
                </a:solidFill>
                <a:latin typeface="Merriweather"/>
              </a:rPr>
              <a:t> = da </a:t>
            </a:r>
            <a:r>
              <a:rPr lang="en-GB" sz="1100" dirty="0" err="1">
                <a:solidFill>
                  <a:srgbClr val="222222"/>
                </a:solidFill>
                <a:latin typeface="Merriweather"/>
              </a:rPr>
              <a:t>pentru</a:t>
            </a:r>
            <a:r>
              <a:rPr lang="en-GB" sz="1100" dirty="0">
                <a:solidFill>
                  <a:srgbClr val="222222"/>
                </a:solidFill>
                <a:latin typeface="Merriweather"/>
              </a:rPr>
              <a:t> </a:t>
            </a:r>
            <a:r>
              <a:rPr lang="en-GB" sz="1100" dirty="0" err="1">
                <a:solidFill>
                  <a:srgbClr val="222222"/>
                </a:solidFill>
                <a:latin typeface="Merriweather"/>
              </a:rPr>
              <a:t>fiecare</a:t>
            </a:r>
            <a:r>
              <a:rPr lang="en-GB" sz="1100" dirty="0">
                <a:solidFill>
                  <a:srgbClr val="222222"/>
                </a:solidFill>
                <a:latin typeface="Merriweather"/>
              </a:rPr>
              <a:t> </a:t>
            </a:r>
            <a:r>
              <a:rPr lang="en-GB" sz="1100" dirty="0" err="1">
                <a:solidFill>
                  <a:srgbClr val="222222"/>
                </a:solidFill>
                <a:latin typeface="Merriweather"/>
              </a:rPr>
              <a:t>articol</a:t>
            </a:r>
            <a:r>
              <a:rPr lang="en-GB" sz="1100" dirty="0">
                <a:solidFill>
                  <a:srgbClr val="222222"/>
                </a:solidFill>
                <a:latin typeface="Merriweather"/>
              </a:rPr>
              <a:t> (</a:t>
            </a:r>
            <a:r>
              <a:rPr lang="en-GB" sz="1100" dirty="0" err="1">
                <a:solidFill>
                  <a:srgbClr val="222222"/>
                </a:solidFill>
                <a:latin typeface="Merriweather"/>
              </a:rPr>
              <a:t>Kuppusamy</a:t>
            </a:r>
            <a:r>
              <a:rPr lang="en-GB" sz="1100" dirty="0">
                <a:solidFill>
                  <a:srgbClr val="222222"/>
                </a:solidFill>
                <a:latin typeface="Merriweather"/>
              </a:rPr>
              <a:t> </a:t>
            </a:r>
            <a:r>
              <a:rPr lang="en-GB" sz="1100" dirty="0" err="1">
                <a:solidFill>
                  <a:srgbClr val="222222"/>
                </a:solidFill>
                <a:latin typeface="Merriweather"/>
              </a:rPr>
              <a:t>și</a:t>
            </a:r>
            <a:r>
              <a:rPr lang="en-GB" sz="1100" dirty="0">
                <a:solidFill>
                  <a:srgbClr val="222222"/>
                </a:solidFill>
                <a:latin typeface="Merriweather"/>
              </a:rPr>
              <a:t> Mari 2017) (2020 </a:t>
            </a:r>
            <a:r>
              <a:rPr lang="en-GB" sz="1100" dirty="0" err="1">
                <a:solidFill>
                  <a:srgbClr val="222222"/>
                </a:solidFill>
                <a:latin typeface="Merriweather"/>
              </a:rPr>
              <a:t>Repozitul</a:t>
            </a:r>
            <a:r>
              <a:rPr lang="en-GB" sz="1100" dirty="0">
                <a:solidFill>
                  <a:srgbClr val="222222"/>
                </a:solidFill>
                <a:latin typeface="Merriweather"/>
              </a:rPr>
              <a:t> </a:t>
            </a:r>
            <a:r>
              <a:rPr lang="en-GB" sz="1100" dirty="0" err="1">
                <a:solidFill>
                  <a:srgbClr val="222222"/>
                </a:solidFill>
                <a:latin typeface="Merriweather"/>
              </a:rPr>
              <a:t>instituțional</a:t>
            </a:r>
            <a:r>
              <a:rPr lang="en-GB" sz="1100" dirty="0">
                <a:solidFill>
                  <a:srgbClr val="222222"/>
                </a:solidFill>
                <a:latin typeface="Merriweather"/>
              </a:rPr>
              <a:t> al </a:t>
            </a:r>
            <a:r>
              <a:rPr lang="en-GB" sz="1100" dirty="0" err="1">
                <a:solidFill>
                  <a:srgbClr val="222222"/>
                </a:solidFill>
                <a:latin typeface="Merriweather"/>
              </a:rPr>
              <a:t>Universității</a:t>
            </a:r>
            <a:r>
              <a:rPr lang="en-GB" sz="1100" dirty="0">
                <a:solidFill>
                  <a:srgbClr val="222222"/>
                </a:solidFill>
                <a:latin typeface="Merriweather"/>
              </a:rPr>
              <a:t> din Reading, </a:t>
            </a:r>
            <a:r>
              <a:rPr lang="en-GB" sz="1100" dirty="0" err="1">
                <a:solidFill>
                  <a:srgbClr val="222222"/>
                </a:solidFill>
                <a:latin typeface="Merriweather"/>
              </a:rPr>
              <a:t>CentAUR</a:t>
            </a:r>
            <a:r>
              <a:rPr lang="en-GB" sz="1100" dirty="0">
                <a:solidFill>
                  <a:srgbClr val="222222"/>
                </a:solidFill>
                <a:latin typeface="Merriweather"/>
              </a:rPr>
              <a:t>; </a:t>
            </a:r>
            <a:r>
              <a:rPr lang="en-GB" sz="1100" dirty="0" err="1">
                <a:solidFill>
                  <a:srgbClr val="222222"/>
                </a:solidFill>
                <a:latin typeface="Merriweather"/>
              </a:rPr>
              <a:t>Ilustrat</a:t>
            </a:r>
            <a:r>
              <a:rPr lang="en-GB" sz="1100" dirty="0">
                <a:solidFill>
                  <a:srgbClr val="222222"/>
                </a:solidFill>
                <a:latin typeface="Merriweather"/>
              </a:rPr>
              <a:t> </a:t>
            </a:r>
            <a:r>
              <a:rPr lang="en-GB" sz="1100" dirty="0" err="1">
                <a:solidFill>
                  <a:srgbClr val="222222"/>
                </a:solidFill>
                <a:latin typeface="Merriweather"/>
              </a:rPr>
              <a:t>și</a:t>
            </a:r>
            <a:r>
              <a:rPr lang="en-GB" sz="1100" dirty="0">
                <a:solidFill>
                  <a:srgbClr val="222222"/>
                </a:solidFill>
                <a:latin typeface="Merriweather"/>
              </a:rPr>
              <a:t> </a:t>
            </a:r>
            <a:r>
              <a:rPr lang="en-GB" sz="1100" dirty="0" err="1">
                <a:solidFill>
                  <a:srgbClr val="222222"/>
                </a:solidFill>
                <a:latin typeface="Merriweather"/>
              </a:rPr>
              <a:t>redesenat</a:t>
            </a:r>
            <a:r>
              <a:rPr lang="en-GB" sz="1100" dirty="0">
                <a:solidFill>
                  <a:srgbClr val="222222"/>
                </a:solidFill>
                <a:latin typeface="Merriweather"/>
              </a:rPr>
              <a:t> de </a:t>
            </a:r>
            <a:r>
              <a:rPr lang="en-GB" sz="1100" dirty="0" err="1">
                <a:solidFill>
                  <a:srgbClr val="222222"/>
                </a:solidFill>
                <a:latin typeface="Merriweather"/>
              </a:rPr>
              <a:t>Arba’at</a:t>
            </a:r>
            <a:r>
              <a:rPr lang="en-GB" sz="1100" dirty="0">
                <a:solidFill>
                  <a:srgbClr val="222222"/>
                </a:solidFill>
                <a:latin typeface="Merriweather"/>
              </a:rPr>
              <a:t> Hassan)</a:t>
            </a:r>
            <a:endParaRPr lang="en-GB" sz="1100" dirty="0"/>
          </a:p>
        </p:txBody>
      </p:sp>
      <p:pic>
        <p:nvPicPr>
          <p:cNvPr id="3074" name="Picture 2" descr="fig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 y="1238250"/>
            <a:ext cx="4489837" cy="4604662"/>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5534025" y="1171575"/>
            <a:ext cx="4991100" cy="3754874"/>
          </a:xfrm>
          <a:prstGeom prst="rect">
            <a:avLst/>
          </a:prstGeom>
          <a:noFill/>
        </p:spPr>
        <p:txBody>
          <a:bodyPr wrap="square" rtlCol="0">
            <a:spAutoFit/>
          </a:bodyPr>
          <a:lstStyle/>
          <a:p>
            <a:r>
              <a:rPr lang="en-US" dirty="0" err="1"/>
              <a:t>Modelul</a:t>
            </a:r>
            <a:r>
              <a:rPr lang="en-US" dirty="0"/>
              <a:t> </a:t>
            </a:r>
            <a:r>
              <a:rPr lang="en-US" dirty="0" err="1"/>
              <a:t>prezentat</a:t>
            </a:r>
            <a:r>
              <a:rPr lang="en-US" dirty="0"/>
              <a:t> </a:t>
            </a:r>
            <a:r>
              <a:rPr lang="en-US" dirty="0" err="1"/>
              <a:t>în</a:t>
            </a:r>
            <a:r>
              <a:rPr lang="en-US" dirty="0"/>
              <a:t> </a:t>
            </a:r>
            <a:r>
              <a:rPr lang="en-US" dirty="0" err="1"/>
              <a:t>stânga</a:t>
            </a:r>
            <a:r>
              <a:rPr lang="en-US" dirty="0"/>
              <a:t> </a:t>
            </a:r>
            <a:r>
              <a:rPr lang="en-US" dirty="0" err="1"/>
              <a:t>subliniază</a:t>
            </a:r>
            <a:r>
              <a:rPr lang="en-US" dirty="0"/>
              <a:t> </a:t>
            </a:r>
            <a:r>
              <a:rPr lang="en-US" dirty="0" err="1"/>
              <a:t>cinci</a:t>
            </a:r>
            <a:r>
              <a:rPr lang="en-US" dirty="0"/>
              <a:t> </a:t>
            </a:r>
            <a:r>
              <a:rPr lang="en-US" dirty="0" err="1"/>
              <a:t>componente</a:t>
            </a:r>
            <a:r>
              <a:rPr lang="en-US" dirty="0"/>
              <a:t> </a:t>
            </a:r>
            <a:r>
              <a:rPr lang="en-US" dirty="0" err="1"/>
              <a:t>cheie</a:t>
            </a:r>
            <a:r>
              <a:rPr lang="en-US" dirty="0"/>
              <a:t>:</a:t>
            </a:r>
          </a:p>
          <a:p>
            <a:pPr marL="285750" indent="-285750">
              <a:buFont typeface="Wingdings" panose="05000000000000000000" pitchFamily="2" charset="2"/>
              <a:buChar char="ü"/>
            </a:pPr>
            <a:r>
              <a:rPr lang="en-US" dirty="0"/>
              <a:t> </a:t>
            </a:r>
            <a:r>
              <a:rPr lang="en-US" dirty="0" err="1"/>
              <a:t>conștientizare</a:t>
            </a:r>
            <a:r>
              <a:rPr lang="en-US" dirty="0"/>
              <a:t>,</a:t>
            </a:r>
          </a:p>
          <a:p>
            <a:pPr marL="285750" indent="-285750">
              <a:buFont typeface="Wingdings" panose="05000000000000000000" pitchFamily="2" charset="2"/>
              <a:buChar char="ü"/>
            </a:pPr>
            <a:r>
              <a:rPr lang="en-US" dirty="0" err="1"/>
              <a:t>cunoştinţe</a:t>
            </a:r>
            <a:r>
              <a:rPr lang="en-US" dirty="0"/>
              <a:t>,</a:t>
            </a:r>
          </a:p>
          <a:p>
            <a:pPr marL="285750" indent="-285750">
              <a:buFont typeface="Wingdings" panose="05000000000000000000" pitchFamily="2" charset="2"/>
              <a:buChar char="ü"/>
            </a:pPr>
            <a:r>
              <a:rPr lang="en-US" dirty="0"/>
              <a:t> </a:t>
            </a:r>
            <a:r>
              <a:rPr lang="en-US" dirty="0" err="1"/>
              <a:t>atitudine</a:t>
            </a:r>
            <a:r>
              <a:rPr lang="en-US" dirty="0"/>
              <a:t>,</a:t>
            </a:r>
          </a:p>
          <a:p>
            <a:pPr marL="285750" indent="-285750">
              <a:buFont typeface="Wingdings" panose="05000000000000000000" pitchFamily="2" charset="2"/>
              <a:buChar char="ü"/>
            </a:pPr>
            <a:r>
              <a:rPr lang="en-US" dirty="0" err="1"/>
              <a:t>aptitudini</a:t>
            </a:r>
            <a:r>
              <a:rPr lang="en-US" dirty="0"/>
              <a:t>,</a:t>
            </a:r>
          </a:p>
          <a:p>
            <a:pPr marL="285750" indent="-285750">
              <a:buFont typeface="Wingdings" panose="05000000000000000000" pitchFamily="2" charset="2"/>
              <a:buChar char="ü"/>
            </a:pPr>
            <a:r>
              <a:rPr lang="en-US" dirty="0" err="1"/>
              <a:t>acțiune</a:t>
            </a:r>
            <a:r>
              <a:rPr lang="en-US" dirty="0"/>
              <a:t>.</a:t>
            </a:r>
          </a:p>
          <a:p>
            <a:endParaRPr lang="en-US" dirty="0"/>
          </a:p>
          <a:p>
            <a:r>
              <a:rPr lang="en-US" dirty="0" err="1"/>
              <a:t>În</a:t>
            </a:r>
            <a:r>
              <a:rPr lang="en-US" dirty="0"/>
              <a:t> </a:t>
            </a:r>
            <a:r>
              <a:rPr lang="en-US" dirty="0" err="1"/>
              <a:t>timp</a:t>
            </a:r>
            <a:r>
              <a:rPr lang="en-US" dirty="0"/>
              <a:t> </a:t>
            </a:r>
            <a:r>
              <a:rPr lang="en-US" dirty="0" err="1"/>
              <a:t>ce</a:t>
            </a:r>
            <a:r>
              <a:rPr lang="en-US" dirty="0"/>
              <a:t> </a:t>
            </a:r>
            <a:r>
              <a:rPr lang="en-US" dirty="0" err="1"/>
              <a:t>cadrul</a:t>
            </a:r>
            <a:r>
              <a:rPr lang="en-US" dirty="0"/>
              <a:t> UNESCO-UNEP </a:t>
            </a:r>
            <a:r>
              <a:rPr lang="en-US" dirty="0" err="1"/>
              <a:t>pentru</a:t>
            </a:r>
            <a:r>
              <a:rPr lang="en-US" dirty="0"/>
              <a:t> </a:t>
            </a:r>
            <a:r>
              <a:rPr lang="en-US" dirty="0" err="1"/>
              <a:t>educația</a:t>
            </a:r>
            <a:r>
              <a:rPr lang="en-US" dirty="0"/>
              <a:t> de </a:t>
            </a:r>
            <a:r>
              <a:rPr lang="en-US" dirty="0" err="1"/>
              <a:t>mediu</a:t>
            </a:r>
            <a:r>
              <a:rPr lang="en-US" dirty="0"/>
              <a:t> </a:t>
            </a:r>
            <a:r>
              <a:rPr lang="en-US" dirty="0" err="1"/>
              <a:t>identifică</a:t>
            </a:r>
            <a:r>
              <a:rPr lang="en-US" dirty="0"/>
              <a:t> </a:t>
            </a:r>
            <a:r>
              <a:rPr lang="en-US" dirty="0" err="1"/>
              <a:t>cinci</a:t>
            </a:r>
            <a:r>
              <a:rPr lang="en-US" dirty="0"/>
              <a:t> </a:t>
            </a:r>
            <a:r>
              <a:rPr lang="en-US" dirty="0" err="1"/>
              <a:t>componente</a:t>
            </a:r>
            <a:r>
              <a:rPr lang="en-US" dirty="0"/>
              <a:t> </a:t>
            </a:r>
            <a:r>
              <a:rPr lang="en-US" dirty="0" err="1"/>
              <a:t>esențiale</a:t>
            </a:r>
            <a:r>
              <a:rPr lang="en-US" dirty="0"/>
              <a:t>, </a:t>
            </a:r>
            <a:r>
              <a:rPr lang="en-US" dirty="0" err="1"/>
              <a:t>acest</a:t>
            </a:r>
            <a:r>
              <a:rPr lang="en-US" dirty="0"/>
              <a:t> </a:t>
            </a:r>
            <a:r>
              <a:rPr lang="en-US" dirty="0" err="1"/>
              <a:t>studiu</a:t>
            </a:r>
            <a:r>
              <a:rPr lang="en-US" dirty="0"/>
              <a:t> special </a:t>
            </a:r>
            <a:r>
              <a:rPr lang="en-US" dirty="0" err="1"/>
              <a:t>și</a:t>
            </a:r>
            <a:r>
              <a:rPr lang="en-US" dirty="0"/>
              <a:t>-a </a:t>
            </a:r>
            <a:r>
              <a:rPr lang="en-US" dirty="0" err="1"/>
              <a:t>redus</a:t>
            </a:r>
            <a:r>
              <a:rPr lang="en-US" dirty="0"/>
              <a:t> </a:t>
            </a:r>
            <a:r>
              <a:rPr lang="en-US" dirty="0" err="1"/>
              <a:t>atenția</a:t>
            </a:r>
            <a:r>
              <a:rPr lang="en-US" dirty="0"/>
              <a:t> </a:t>
            </a:r>
            <a:r>
              <a:rPr lang="en-US" dirty="0" err="1"/>
              <a:t>pentru</a:t>
            </a:r>
            <a:r>
              <a:rPr lang="en-US" dirty="0"/>
              <a:t> a </a:t>
            </a:r>
            <a:r>
              <a:rPr lang="en-US" dirty="0" err="1"/>
              <a:t>investiga</a:t>
            </a:r>
            <a:r>
              <a:rPr lang="en-US" dirty="0"/>
              <a:t> </a:t>
            </a:r>
            <a:r>
              <a:rPr lang="en-US" dirty="0" err="1"/>
              <a:t>relația</a:t>
            </a:r>
            <a:r>
              <a:rPr lang="en-US" dirty="0"/>
              <a:t> </a:t>
            </a:r>
            <a:r>
              <a:rPr lang="en-US" dirty="0" err="1"/>
              <a:t>dintre</a:t>
            </a:r>
            <a:r>
              <a:rPr lang="en-US" dirty="0"/>
              <a:t> </a:t>
            </a:r>
            <a:r>
              <a:rPr lang="en-US" dirty="0" err="1"/>
              <a:t>conștientizarea</a:t>
            </a:r>
            <a:r>
              <a:rPr lang="en-US" dirty="0"/>
              <a:t> </a:t>
            </a:r>
            <a:r>
              <a:rPr lang="en-US" dirty="0" err="1"/>
              <a:t>mediului</a:t>
            </a:r>
            <a:r>
              <a:rPr lang="en-US" dirty="0"/>
              <a:t> </a:t>
            </a:r>
            <a:r>
              <a:rPr lang="en-US" dirty="0" err="1"/>
              <a:t>și</a:t>
            </a:r>
            <a:r>
              <a:rPr lang="en-US" dirty="0"/>
              <a:t> </a:t>
            </a:r>
            <a:r>
              <a:rPr lang="en-US" dirty="0" err="1"/>
              <a:t>cunoașterea</a:t>
            </a:r>
            <a:r>
              <a:rPr lang="en-US" dirty="0"/>
              <a:t> </a:t>
            </a:r>
            <a:r>
              <a:rPr lang="en-US" dirty="0" err="1"/>
              <a:t>mediului</a:t>
            </a:r>
            <a:r>
              <a:rPr lang="en-US" dirty="0"/>
              <a:t>. </a:t>
            </a:r>
            <a:r>
              <a:rPr lang="en-US" dirty="0" err="1"/>
              <a:t>Constatările</a:t>
            </a:r>
            <a:r>
              <a:rPr lang="en-US" dirty="0"/>
              <a:t> au </a:t>
            </a:r>
            <a:r>
              <a:rPr lang="en-US" dirty="0" err="1"/>
              <a:t>relevat</a:t>
            </a:r>
            <a:r>
              <a:rPr lang="en-US" dirty="0"/>
              <a:t> o </a:t>
            </a:r>
            <a:r>
              <a:rPr lang="en-US" dirty="0" err="1"/>
              <a:t>corelație</a:t>
            </a:r>
            <a:r>
              <a:rPr lang="en-US" dirty="0"/>
              <a:t> </a:t>
            </a:r>
            <a:r>
              <a:rPr lang="en-US" dirty="0" err="1"/>
              <a:t>pozitivă</a:t>
            </a:r>
            <a:r>
              <a:rPr lang="en-US" dirty="0"/>
              <a:t> </a:t>
            </a:r>
            <a:r>
              <a:rPr lang="en-US" dirty="0" err="1"/>
              <a:t>și</a:t>
            </a:r>
            <a:r>
              <a:rPr lang="en-US" dirty="0"/>
              <a:t> </a:t>
            </a:r>
            <a:r>
              <a:rPr lang="en-US" dirty="0" err="1"/>
              <a:t>puternică</a:t>
            </a:r>
            <a:r>
              <a:rPr lang="en-US" dirty="0"/>
              <a:t> </a:t>
            </a:r>
            <a:r>
              <a:rPr lang="en-US" dirty="0" err="1"/>
              <a:t>între</a:t>
            </a:r>
            <a:r>
              <a:rPr lang="en-US" dirty="0"/>
              <a:t> </a:t>
            </a:r>
            <a:r>
              <a:rPr lang="en-US" dirty="0" err="1"/>
              <a:t>aceste</a:t>
            </a:r>
            <a:r>
              <a:rPr lang="en-US" dirty="0"/>
              <a:t> </a:t>
            </a:r>
            <a:r>
              <a:rPr lang="en-US" dirty="0" err="1"/>
              <a:t>două</a:t>
            </a:r>
            <a:r>
              <a:rPr lang="en-US" dirty="0"/>
              <a:t> </a:t>
            </a:r>
            <a:r>
              <a:rPr lang="en-US" dirty="0" err="1"/>
              <a:t>variabile</a:t>
            </a:r>
            <a:r>
              <a:rPr lang="en-US" dirty="0"/>
              <a:t>.</a:t>
            </a:r>
          </a:p>
          <a:p>
            <a:endParaRPr lang="en-US" dirty="0"/>
          </a:p>
          <a:p>
            <a:r>
              <a:rPr lang="en-US" dirty="0" err="1"/>
              <a:t>Puteți</a:t>
            </a:r>
            <a:r>
              <a:rPr lang="en-US" dirty="0"/>
              <a:t> </a:t>
            </a:r>
            <a:r>
              <a:rPr lang="en-US" dirty="0" err="1"/>
              <a:t>utiliza</a:t>
            </a:r>
            <a:r>
              <a:rPr lang="en-US" dirty="0"/>
              <a:t> </a:t>
            </a:r>
            <a:r>
              <a:rPr lang="en-US" dirty="0" err="1"/>
              <a:t>acest</a:t>
            </a:r>
            <a:r>
              <a:rPr lang="en-US" dirty="0"/>
              <a:t> model </a:t>
            </a:r>
            <a:r>
              <a:rPr lang="en-US" dirty="0" err="1"/>
              <a:t>pentru</a:t>
            </a:r>
            <a:r>
              <a:rPr lang="en-US" dirty="0"/>
              <a:t> a </a:t>
            </a:r>
            <a:r>
              <a:rPr lang="en-US" dirty="0" err="1"/>
              <a:t>verifica</a:t>
            </a:r>
            <a:r>
              <a:rPr lang="en-US" dirty="0"/>
              <a:t> </a:t>
            </a:r>
            <a:r>
              <a:rPr lang="en-US" dirty="0" err="1"/>
              <a:t>cunoștințele</a:t>
            </a:r>
            <a:r>
              <a:rPr lang="en-US" dirty="0"/>
              <a:t> </a:t>
            </a:r>
            <a:r>
              <a:rPr lang="en-US" dirty="0" err="1"/>
              <a:t>cursanților</a:t>
            </a:r>
            <a:r>
              <a:rPr lang="en-US" dirty="0"/>
              <a:t> </a:t>
            </a:r>
            <a:r>
              <a:rPr lang="en-US" dirty="0" err="1"/>
              <a:t>despre</a:t>
            </a:r>
            <a:r>
              <a:rPr lang="en-US" dirty="0"/>
              <a:t> </a:t>
            </a:r>
            <a:r>
              <a:rPr lang="en-US" dirty="0" err="1"/>
              <a:t>alfabetizarea</a:t>
            </a:r>
            <a:r>
              <a:rPr lang="en-US" dirty="0"/>
              <a:t> </a:t>
            </a:r>
            <a:r>
              <a:rPr lang="en-US" dirty="0" err="1"/>
              <a:t>și</a:t>
            </a:r>
            <a:r>
              <a:rPr lang="en-US" dirty="0"/>
              <a:t> </a:t>
            </a:r>
            <a:r>
              <a:rPr lang="en-US" dirty="0" err="1"/>
              <a:t>conștientizarea</a:t>
            </a:r>
            <a:r>
              <a:rPr lang="en-US" dirty="0"/>
              <a:t> </a:t>
            </a:r>
            <a:r>
              <a:rPr lang="en-US" dirty="0" err="1"/>
              <a:t>mediului</a:t>
            </a:r>
            <a:r>
              <a:rPr lang="en-US" dirty="0"/>
              <a:t>.</a:t>
            </a:r>
            <a:endParaRPr lang="tr-TR" i="1" dirty="0"/>
          </a:p>
        </p:txBody>
      </p:sp>
      <p:sp>
        <p:nvSpPr>
          <p:cNvPr id="6" name="Metin kutusu 5"/>
          <p:cNvSpPr txBox="1"/>
          <p:nvPr/>
        </p:nvSpPr>
        <p:spPr>
          <a:xfrm>
            <a:off x="800099" y="552450"/>
            <a:ext cx="4905375" cy="307777"/>
          </a:xfrm>
          <a:prstGeom prst="rect">
            <a:avLst/>
          </a:prstGeom>
          <a:noFill/>
        </p:spPr>
        <p:txBody>
          <a:bodyPr wrap="square" rtlCol="0">
            <a:spAutoFit/>
          </a:bodyPr>
          <a:lstStyle/>
          <a:p>
            <a:r>
              <a:rPr lang="en-GB" b="1" dirty="0" smtClean="0"/>
              <a:t>Check your learners’ knowledge via model below</a:t>
            </a:r>
            <a:endParaRPr lang="en-GB" b="1" dirty="0"/>
          </a:p>
        </p:txBody>
      </p:sp>
    </p:spTree>
    <p:extLst>
      <p:ext uri="{BB962C8B-B14F-4D97-AF65-F5344CB8AC3E}">
        <p14:creationId xmlns:p14="http://schemas.microsoft.com/office/powerpoint/2010/main" val="3899162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cxnSp>
        <p:nvCxnSpPr>
          <p:cNvPr id="461" name="Google Shape;461;p56"/>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sp>
        <p:nvSpPr>
          <p:cNvPr id="462" name="Google Shape;462;p56"/>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3" name="Google Shape;463;p56"/>
          <p:cNvSpPr txBox="1"/>
          <p:nvPr/>
        </p:nvSpPr>
        <p:spPr>
          <a:xfrm>
            <a:off x="-1" y="2931122"/>
            <a:ext cx="1003554"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Arial"/>
                <a:ea typeface="Arial"/>
                <a:cs typeface="Arial"/>
                <a:sym typeface="Arial"/>
              </a:rPr>
              <a:t>Self</a:t>
            </a:r>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Arial"/>
                <a:ea typeface="Arial"/>
                <a:cs typeface="Arial"/>
                <a:sym typeface="Arial"/>
              </a:rPr>
              <a:t>Check</a:t>
            </a:r>
            <a:endParaRPr sz="1050" b="0" i="0" u="none" strike="noStrike" cap="none">
              <a:solidFill>
                <a:srgbClr val="000000"/>
              </a:solidFill>
              <a:latin typeface="Arial"/>
              <a:ea typeface="Arial"/>
              <a:cs typeface="Arial"/>
              <a:sym typeface="Arial"/>
            </a:endParaRPr>
          </a:p>
        </p:txBody>
      </p:sp>
      <p:sp>
        <p:nvSpPr>
          <p:cNvPr id="464" name="Google Shape;464;p56"/>
          <p:cNvSpPr txBox="1"/>
          <p:nvPr/>
        </p:nvSpPr>
        <p:spPr>
          <a:xfrm>
            <a:off x="579492" y="150957"/>
            <a:ext cx="9202683" cy="1015622"/>
          </a:xfrm>
          <a:prstGeom prst="rect">
            <a:avLst/>
          </a:prstGeom>
          <a:noFill/>
          <a:ln>
            <a:noFill/>
          </a:ln>
        </p:spPr>
        <p:txBody>
          <a:bodyPr spcFirstLastPara="1" wrap="square" lIns="91425" tIns="45700" rIns="91425" bIns="45700" anchor="t" anchorCtr="0">
            <a:spAutoFit/>
          </a:bodyPr>
          <a:lstStyle/>
          <a:p>
            <a:pPr lvl="0"/>
            <a:r>
              <a:rPr lang="en-US" sz="2000" b="1" dirty="0" err="1">
                <a:solidFill>
                  <a:srgbClr val="0D0D0D"/>
                </a:solidFill>
                <a:latin typeface="Söhne"/>
              </a:rPr>
              <a:t>Aici</a:t>
            </a:r>
            <a:r>
              <a:rPr lang="en-US" sz="2000" b="1" dirty="0">
                <a:solidFill>
                  <a:srgbClr val="0D0D0D"/>
                </a:solidFill>
                <a:latin typeface="Söhne"/>
              </a:rPr>
              <a:t> </a:t>
            </a:r>
            <a:r>
              <a:rPr lang="en-US" sz="2000" b="1" dirty="0" err="1">
                <a:solidFill>
                  <a:srgbClr val="0D0D0D"/>
                </a:solidFill>
                <a:latin typeface="Söhne"/>
              </a:rPr>
              <a:t>puteți</a:t>
            </a:r>
            <a:r>
              <a:rPr lang="en-US" sz="2000" b="1" dirty="0">
                <a:solidFill>
                  <a:srgbClr val="0D0D0D"/>
                </a:solidFill>
                <a:latin typeface="Söhne"/>
              </a:rPr>
              <a:t> </a:t>
            </a:r>
            <a:r>
              <a:rPr lang="en-US" sz="2000" b="1" dirty="0" err="1">
                <a:solidFill>
                  <a:srgbClr val="0D0D0D"/>
                </a:solidFill>
                <a:latin typeface="Söhne"/>
              </a:rPr>
              <a:t>scrie</a:t>
            </a:r>
            <a:r>
              <a:rPr lang="en-US" sz="2000" b="1" dirty="0">
                <a:solidFill>
                  <a:srgbClr val="0D0D0D"/>
                </a:solidFill>
                <a:latin typeface="Söhne"/>
              </a:rPr>
              <a:t> </a:t>
            </a:r>
            <a:r>
              <a:rPr lang="en-US" sz="2000" b="1" dirty="0" err="1">
                <a:solidFill>
                  <a:srgbClr val="0D0D0D"/>
                </a:solidFill>
                <a:latin typeface="Söhne"/>
              </a:rPr>
              <a:t>sarcini</a:t>
            </a:r>
            <a:r>
              <a:rPr lang="en-US" sz="2000" b="1" dirty="0">
                <a:solidFill>
                  <a:srgbClr val="0D0D0D"/>
                </a:solidFill>
                <a:latin typeface="Söhne"/>
              </a:rPr>
              <a:t> </a:t>
            </a:r>
            <a:r>
              <a:rPr lang="en-US" sz="2000" b="1" dirty="0" err="1">
                <a:solidFill>
                  <a:srgbClr val="0D0D0D"/>
                </a:solidFill>
                <a:latin typeface="Söhne"/>
              </a:rPr>
              <a:t>pentru</a:t>
            </a:r>
            <a:r>
              <a:rPr lang="en-US" sz="2000" b="1" dirty="0">
                <a:solidFill>
                  <a:srgbClr val="0D0D0D"/>
                </a:solidFill>
                <a:latin typeface="Söhne"/>
              </a:rPr>
              <a:t> </a:t>
            </a:r>
            <a:r>
              <a:rPr lang="en-US" sz="2000" b="1" dirty="0" err="1">
                <a:solidFill>
                  <a:srgbClr val="0D0D0D"/>
                </a:solidFill>
                <a:latin typeface="Söhne"/>
              </a:rPr>
              <a:t>autoverificare</a:t>
            </a:r>
            <a:endParaRPr lang="en-US" sz="2000" b="1" dirty="0">
              <a:solidFill>
                <a:srgbClr val="0D0D0D"/>
              </a:solidFill>
              <a:latin typeface="Söhne"/>
            </a:endParaRPr>
          </a:p>
          <a:p>
            <a:pPr lvl="0"/>
            <a:r>
              <a:rPr lang="en-US" sz="2000" b="1" dirty="0" err="1">
                <a:solidFill>
                  <a:srgbClr val="0D0D0D"/>
                </a:solidFill>
                <a:latin typeface="Söhne"/>
              </a:rPr>
              <a:t>Întrebări</a:t>
            </a:r>
            <a:r>
              <a:rPr lang="en-US" sz="2000" b="1" dirty="0">
                <a:solidFill>
                  <a:srgbClr val="0D0D0D"/>
                </a:solidFill>
                <a:latin typeface="Söhne"/>
              </a:rPr>
              <a:t> cu </a:t>
            </a:r>
            <a:r>
              <a:rPr lang="en-US" sz="2000" b="1" dirty="0" err="1">
                <a:solidFill>
                  <a:srgbClr val="0D0D0D"/>
                </a:solidFill>
                <a:latin typeface="Söhne"/>
              </a:rPr>
              <a:t>variante</a:t>
            </a:r>
            <a:r>
              <a:rPr lang="en-US" sz="2000" b="1" dirty="0">
                <a:solidFill>
                  <a:srgbClr val="0D0D0D"/>
                </a:solidFill>
                <a:latin typeface="Söhne"/>
              </a:rPr>
              <a:t> multiple (</a:t>
            </a:r>
            <a:r>
              <a:rPr lang="en-US" sz="2000" b="1" dirty="0" err="1">
                <a:solidFill>
                  <a:srgbClr val="0D0D0D"/>
                </a:solidFill>
                <a:latin typeface="Söhne"/>
              </a:rPr>
              <a:t>alegeți</a:t>
            </a:r>
            <a:r>
              <a:rPr lang="en-US" sz="2000" b="1" dirty="0">
                <a:solidFill>
                  <a:srgbClr val="0D0D0D"/>
                </a:solidFill>
                <a:latin typeface="Söhne"/>
              </a:rPr>
              <a:t> </a:t>
            </a:r>
            <a:r>
              <a:rPr lang="en-US" sz="2000" b="1" dirty="0" err="1">
                <a:solidFill>
                  <a:srgbClr val="0D0D0D"/>
                </a:solidFill>
                <a:latin typeface="Söhne"/>
              </a:rPr>
              <a:t>cel</a:t>
            </a:r>
            <a:r>
              <a:rPr lang="en-US" sz="2000" b="1" dirty="0">
                <a:solidFill>
                  <a:srgbClr val="0D0D0D"/>
                </a:solidFill>
                <a:latin typeface="Söhne"/>
              </a:rPr>
              <a:t> </a:t>
            </a:r>
            <a:r>
              <a:rPr lang="en-US" sz="2000" b="1" dirty="0" err="1">
                <a:solidFill>
                  <a:srgbClr val="0D0D0D"/>
                </a:solidFill>
                <a:latin typeface="Söhne"/>
              </a:rPr>
              <a:t>mai</a:t>
            </a:r>
            <a:r>
              <a:rPr lang="en-US" sz="2000" b="1" dirty="0">
                <a:solidFill>
                  <a:srgbClr val="0D0D0D"/>
                </a:solidFill>
                <a:latin typeface="Söhne"/>
              </a:rPr>
              <a:t> bun </a:t>
            </a:r>
            <a:r>
              <a:rPr lang="en-US" sz="2000" b="1" dirty="0" err="1">
                <a:solidFill>
                  <a:srgbClr val="0D0D0D"/>
                </a:solidFill>
                <a:latin typeface="Söhne"/>
              </a:rPr>
              <a:t>răspuns</a:t>
            </a:r>
            <a:r>
              <a:rPr lang="en-US" sz="2000" b="1" dirty="0">
                <a:solidFill>
                  <a:srgbClr val="0D0D0D"/>
                </a:solidFill>
                <a:latin typeface="Söhne"/>
              </a:rPr>
              <a:t>)</a:t>
            </a:r>
            <a:endParaRPr lang="en-US" sz="2000" b="1" i="0" dirty="0">
              <a:solidFill>
                <a:srgbClr val="0D0D0D"/>
              </a:solidFill>
              <a:effectLst/>
              <a:latin typeface="Söhne"/>
            </a:endParaRPr>
          </a:p>
          <a:p>
            <a:pPr marL="0" marR="0" lvl="0" indent="0" algn="l" rtl="0">
              <a:lnSpc>
                <a:spcPct val="100000"/>
              </a:lnSpc>
              <a:spcBef>
                <a:spcPts val="0"/>
              </a:spcBef>
              <a:spcAft>
                <a:spcPts val="0"/>
              </a:spcAft>
              <a:buNone/>
            </a:pPr>
            <a:endParaRPr lang="en-US" sz="2000" b="0" i="0" dirty="0">
              <a:solidFill>
                <a:srgbClr val="0D0D0D"/>
              </a:solidFill>
              <a:effectLst/>
              <a:latin typeface="Söhne"/>
            </a:endParaRPr>
          </a:p>
        </p:txBody>
      </p:sp>
      <p:sp>
        <p:nvSpPr>
          <p:cNvPr id="2" name="Dikdörtgen 1"/>
          <p:cNvSpPr/>
          <p:nvPr/>
        </p:nvSpPr>
        <p:spPr>
          <a:xfrm>
            <a:off x="1085850" y="881182"/>
            <a:ext cx="9467850" cy="5355312"/>
          </a:xfrm>
          <a:prstGeom prst="rect">
            <a:avLst/>
          </a:prstGeom>
        </p:spPr>
        <p:txBody>
          <a:bodyPr wrap="square">
            <a:spAutoFit/>
          </a:bodyPr>
          <a:lstStyle/>
          <a:p>
            <a:pPr>
              <a:buFont typeface="+mj-lt"/>
              <a:buAutoNum type="arabicPeriod"/>
            </a:pPr>
            <a:r>
              <a:rPr lang="en-US" sz="1800" dirty="0"/>
              <a:t>Care </a:t>
            </a:r>
            <a:r>
              <a:rPr lang="en-US" sz="1800" dirty="0" err="1"/>
              <a:t>dintre</a:t>
            </a:r>
            <a:r>
              <a:rPr lang="en-US" sz="1800" dirty="0"/>
              <a:t> </a:t>
            </a:r>
            <a:r>
              <a:rPr lang="en-US" sz="1800" dirty="0" err="1"/>
              <a:t>următoarele</a:t>
            </a:r>
            <a:r>
              <a:rPr lang="en-US" sz="1800" dirty="0"/>
              <a:t> NU </a:t>
            </a:r>
            <a:r>
              <a:rPr lang="en-US" sz="1800" dirty="0" err="1"/>
              <a:t>este</a:t>
            </a:r>
            <a:r>
              <a:rPr lang="en-US" sz="1800" dirty="0"/>
              <a:t> un element de </a:t>
            </a:r>
            <a:r>
              <a:rPr lang="en-US" sz="1800" dirty="0" err="1"/>
              <a:t>bază</a:t>
            </a:r>
            <a:r>
              <a:rPr lang="en-US" sz="1800" dirty="0"/>
              <a:t> al </a:t>
            </a:r>
            <a:r>
              <a:rPr lang="en-US" sz="1800" dirty="0" err="1"/>
              <a:t>cunoașterii</a:t>
            </a:r>
            <a:r>
              <a:rPr lang="en-US" sz="1800" dirty="0"/>
              <a:t> </a:t>
            </a:r>
            <a:r>
              <a:rPr lang="en-US" sz="1800" dirty="0" err="1"/>
              <a:t>mediului</a:t>
            </a:r>
            <a:r>
              <a:rPr lang="en-US" sz="1800" dirty="0"/>
              <a:t> conform </a:t>
            </a:r>
            <a:r>
              <a:rPr lang="en-US" sz="1800" dirty="0" err="1"/>
              <a:t>pasajului</a:t>
            </a:r>
            <a:r>
              <a:rPr lang="en-US" sz="1800" dirty="0"/>
              <a:t>?</a:t>
            </a:r>
          </a:p>
          <a:p>
            <a:r>
              <a:rPr lang="en-US" sz="1800" dirty="0"/>
              <a:t>a) </a:t>
            </a:r>
            <a:r>
              <a:rPr lang="en-US" sz="1800" dirty="0" err="1"/>
              <a:t>Baza</a:t>
            </a:r>
            <a:r>
              <a:rPr lang="en-US" sz="1800" dirty="0"/>
              <a:t> de </a:t>
            </a:r>
            <a:r>
              <a:rPr lang="en-US" sz="1800" dirty="0" err="1"/>
              <a:t>cunoștințe</a:t>
            </a:r>
            <a:r>
              <a:rPr lang="en-US" sz="1800" dirty="0"/>
              <a:t> </a:t>
            </a:r>
            <a:r>
              <a:rPr lang="en-US" sz="1800" dirty="0" err="1"/>
              <a:t>despre</a:t>
            </a:r>
            <a:r>
              <a:rPr lang="en-US" sz="1800" dirty="0"/>
              <a:t> </a:t>
            </a:r>
            <a:r>
              <a:rPr lang="en-US" sz="1800" dirty="0" err="1"/>
              <a:t>mediu</a:t>
            </a:r>
            <a:endParaRPr lang="en-US" sz="1800" dirty="0"/>
          </a:p>
          <a:p>
            <a:r>
              <a:rPr lang="en-US" sz="1800" dirty="0"/>
              <a:t>b) </a:t>
            </a:r>
            <a:r>
              <a:rPr lang="en-US" sz="1800" dirty="0" err="1"/>
              <a:t>Abilități</a:t>
            </a:r>
            <a:r>
              <a:rPr lang="en-US" sz="1800" dirty="0"/>
              <a:t> de </a:t>
            </a:r>
            <a:r>
              <a:rPr lang="en-US" sz="1800" dirty="0" err="1"/>
              <a:t>investigație</a:t>
            </a:r>
            <a:r>
              <a:rPr lang="en-US" sz="1800" dirty="0"/>
              <a:t> </a:t>
            </a:r>
            <a:r>
              <a:rPr lang="en-US" sz="1800" dirty="0" err="1"/>
              <a:t>pentru</a:t>
            </a:r>
            <a:r>
              <a:rPr lang="en-US" sz="1800" dirty="0"/>
              <a:t> </a:t>
            </a:r>
            <a:r>
              <a:rPr lang="en-US" sz="1800" dirty="0" err="1"/>
              <a:t>rezolvarea</a:t>
            </a:r>
            <a:r>
              <a:rPr lang="en-US" sz="1800" dirty="0"/>
              <a:t> </a:t>
            </a:r>
            <a:r>
              <a:rPr lang="en-US" sz="1800" dirty="0" err="1"/>
              <a:t>problemelor</a:t>
            </a:r>
            <a:r>
              <a:rPr lang="en-US" sz="1800" dirty="0"/>
              <a:t> de </a:t>
            </a:r>
            <a:r>
              <a:rPr lang="en-US" sz="1800" dirty="0" err="1"/>
              <a:t>mediu</a:t>
            </a:r>
            <a:endParaRPr lang="en-US" sz="1800" dirty="0"/>
          </a:p>
          <a:p>
            <a:r>
              <a:rPr lang="en-US" sz="1800" dirty="0"/>
              <a:t>c) </a:t>
            </a:r>
            <a:r>
              <a:rPr lang="en-US" sz="1800" dirty="0" err="1"/>
              <a:t>Simțirea</a:t>
            </a:r>
            <a:r>
              <a:rPr lang="en-US" sz="1800" dirty="0"/>
              <a:t> </a:t>
            </a:r>
            <a:r>
              <a:rPr lang="en-US" sz="1800" dirty="0" err="1"/>
              <a:t>unui</a:t>
            </a:r>
            <a:r>
              <a:rPr lang="en-US" sz="1800" dirty="0"/>
              <a:t> sentiment de </a:t>
            </a:r>
            <a:r>
              <a:rPr lang="en-US" sz="1800" dirty="0" err="1"/>
              <a:t>detașare</a:t>
            </a:r>
            <a:r>
              <a:rPr lang="en-US" sz="1800" dirty="0"/>
              <a:t> de </a:t>
            </a:r>
            <a:r>
              <a:rPr lang="en-US" sz="1800" dirty="0" err="1"/>
              <a:t>natură</a:t>
            </a:r>
            <a:endParaRPr lang="en-US" sz="1800" dirty="0"/>
          </a:p>
          <a:p>
            <a:r>
              <a:rPr lang="en-US" sz="1800" dirty="0"/>
              <a:t>d) </a:t>
            </a:r>
            <a:r>
              <a:rPr lang="en-US" sz="1800" dirty="0" err="1"/>
              <a:t>Luarea</a:t>
            </a:r>
            <a:r>
              <a:rPr lang="en-US" sz="1800" dirty="0"/>
              <a:t> de </a:t>
            </a:r>
            <a:r>
              <a:rPr lang="en-US" sz="1800" dirty="0" err="1"/>
              <a:t>măsuri</a:t>
            </a:r>
            <a:r>
              <a:rPr lang="en-US" sz="1800" dirty="0"/>
              <a:t> </a:t>
            </a:r>
            <a:r>
              <a:rPr lang="en-US" sz="1800" dirty="0" err="1"/>
              <a:t>pentru</a:t>
            </a:r>
            <a:r>
              <a:rPr lang="en-US" sz="1800" dirty="0"/>
              <a:t> a </a:t>
            </a:r>
            <a:r>
              <a:rPr lang="en-US" sz="1800" dirty="0" err="1"/>
              <a:t>minimiza</a:t>
            </a:r>
            <a:r>
              <a:rPr lang="en-US" sz="1800" dirty="0"/>
              <a:t> </a:t>
            </a:r>
            <a:r>
              <a:rPr lang="en-US" sz="1800" dirty="0" err="1"/>
              <a:t>impactul</a:t>
            </a:r>
            <a:r>
              <a:rPr lang="en-US" sz="1800" dirty="0"/>
              <a:t> </a:t>
            </a:r>
            <a:r>
              <a:rPr lang="en-US" sz="1800" dirty="0" err="1"/>
              <a:t>uman</a:t>
            </a:r>
            <a:r>
              <a:rPr lang="en-US" sz="1800" dirty="0"/>
              <a:t> </a:t>
            </a:r>
            <a:r>
              <a:rPr lang="en-US" sz="1800" dirty="0" err="1"/>
              <a:t>asupra</a:t>
            </a:r>
            <a:r>
              <a:rPr lang="en-US" sz="1800" dirty="0"/>
              <a:t> </a:t>
            </a:r>
            <a:r>
              <a:rPr lang="en-US" sz="1800" dirty="0" err="1"/>
              <a:t>mediului</a:t>
            </a:r>
            <a:endParaRPr lang="en-US" sz="1800" dirty="0"/>
          </a:p>
          <a:p>
            <a:pPr>
              <a:buFont typeface="+mj-lt"/>
              <a:buAutoNum type="arabicPeriod"/>
            </a:pPr>
            <a:endParaRPr lang="en-US" sz="1800" dirty="0"/>
          </a:p>
          <a:p>
            <a:r>
              <a:rPr lang="tr-TR" sz="1800" dirty="0" smtClean="0"/>
              <a:t>2.</a:t>
            </a:r>
            <a:r>
              <a:rPr lang="en-US" sz="1800" dirty="0" err="1" smtClean="0"/>
              <a:t>Pasajul</a:t>
            </a:r>
            <a:r>
              <a:rPr lang="en-US" sz="1800" dirty="0" smtClean="0"/>
              <a:t> </a:t>
            </a:r>
            <a:r>
              <a:rPr lang="en-US" sz="1800" dirty="0" err="1"/>
              <a:t>menționează</a:t>
            </a:r>
            <a:r>
              <a:rPr lang="en-US" sz="1800" dirty="0"/>
              <a:t> </a:t>
            </a:r>
            <a:r>
              <a:rPr lang="en-US" sz="1800" dirty="0" err="1"/>
              <a:t>câteva</a:t>
            </a:r>
            <a:r>
              <a:rPr lang="en-US" sz="1800" dirty="0"/>
              <a:t> </a:t>
            </a:r>
            <a:r>
              <a:rPr lang="en-US" sz="1800" dirty="0" err="1"/>
              <a:t>beneficii</a:t>
            </a:r>
            <a:r>
              <a:rPr lang="en-US" sz="1800" dirty="0"/>
              <a:t> ale </a:t>
            </a:r>
            <a:r>
              <a:rPr lang="en-US" sz="1800" dirty="0" err="1"/>
              <a:t>evenimentelor</a:t>
            </a:r>
            <a:r>
              <a:rPr lang="en-US" sz="1800" dirty="0"/>
              <a:t> de </a:t>
            </a:r>
            <a:r>
              <a:rPr lang="en-US" sz="1800" dirty="0" err="1"/>
              <a:t>plantare</a:t>
            </a:r>
            <a:r>
              <a:rPr lang="en-US" sz="1800" dirty="0"/>
              <a:t> a </a:t>
            </a:r>
            <a:r>
              <a:rPr lang="en-US" sz="1800" dirty="0" err="1"/>
              <a:t>copacilor</a:t>
            </a:r>
            <a:r>
              <a:rPr lang="en-US" sz="1800" dirty="0"/>
              <a:t>. Care </a:t>
            </a:r>
            <a:r>
              <a:rPr lang="en-US" sz="1800" dirty="0" err="1"/>
              <a:t>dintre</a:t>
            </a:r>
            <a:r>
              <a:rPr lang="en-US" sz="1800" dirty="0"/>
              <a:t> </a:t>
            </a:r>
            <a:r>
              <a:rPr lang="en-US" sz="1800" dirty="0" err="1"/>
              <a:t>acestea</a:t>
            </a:r>
            <a:r>
              <a:rPr lang="en-US" sz="1800" dirty="0"/>
              <a:t> NU </a:t>
            </a:r>
            <a:r>
              <a:rPr lang="en-US" sz="1800" dirty="0" err="1"/>
              <a:t>este</a:t>
            </a:r>
            <a:r>
              <a:rPr lang="en-US" sz="1800" dirty="0"/>
              <a:t> </a:t>
            </a:r>
            <a:r>
              <a:rPr lang="en-US" sz="1800" dirty="0" err="1"/>
              <a:t>menționat</a:t>
            </a:r>
            <a:r>
              <a:rPr lang="en-US" sz="1800" dirty="0"/>
              <a:t>?</a:t>
            </a:r>
          </a:p>
          <a:p>
            <a:r>
              <a:rPr lang="tr-TR" sz="1800" dirty="0" smtClean="0"/>
              <a:t>a.</a:t>
            </a:r>
            <a:r>
              <a:rPr lang="en-US" sz="1800" dirty="0" err="1" smtClean="0"/>
              <a:t>Reducerea</a:t>
            </a:r>
            <a:r>
              <a:rPr lang="en-US" sz="1800" dirty="0" smtClean="0"/>
              <a:t> </a:t>
            </a:r>
            <a:r>
              <a:rPr lang="en-US" sz="1800" dirty="0" err="1"/>
              <a:t>poluării</a:t>
            </a:r>
            <a:r>
              <a:rPr lang="en-US" sz="1800" dirty="0"/>
              <a:t> </a:t>
            </a:r>
            <a:r>
              <a:rPr lang="en-US" sz="1800" dirty="0" err="1"/>
              <a:t>aerului</a:t>
            </a:r>
            <a:endParaRPr lang="en-US" sz="1800" dirty="0"/>
          </a:p>
          <a:p>
            <a:r>
              <a:rPr lang="tr-TR" sz="1800" dirty="0" smtClean="0"/>
              <a:t>b.</a:t>
            </a:r>
            <a:r>
              <a:rPr lang="en-US" sz="1800" dirty="0" err="1" smtClean="0"/>
              <a:t>Furnizarea</a:t>
            </a:r>
            <a:r>
              <a:rPr lang="en-US" sz="1800" dirty="0" smtClean="0"/>
              <a:t> </a:t>
            </a:r>
            <a:r>
              <a:rPr lang="en-US" sz="1800" dirty="0" err="1"/>
              <a:t>habitatului</a:t>
            </a:r>
            <a:r>
              <a:rPr lang="en-US" sz="1800" dirty="0"/>
              <a:t> </a:t>
            </a:r>
            <a:r>
              <a:rPr lang="en-US" sz="1800" dirty="0" err="1"/>
              <a:t>faunei</a:t>
            </a:r>
            <a:r>
              <a:rPr lang="en-US" sz="1800" dirty="0"/>
              <a:t> </a:t>
            </a:r>
            <a:r>
              <a:rPr lang="en-US" sz="1800" dirty="0" err="1"/>
              <a:t>sălbatice</a:t>
            </a:r>
            <a:endParaRPr lang="en-US" sz="1800" dirty="0"/>
          </a:p>
          <a:p>
            <a:r>
              <a:rPr lang="tr-TR" sz="1800" dirty="0" smtClean="0"/>
              <a:t>c.</a:t>
            </a:r>
            <a:r>
              <a:rPr lang="en-US" sz="1800" dirty="0" err="1" smtClean="0"/>
              <a:t>Creșterea</a:t>
            </a:r>
            <a:r>
              <a:rPr lang="en-US" sz="1800" dirty="0" smtClean="0"/>
              <a:t> </a:t>
            </a:r>
            <a:r>
              <a:rPr lang="en-US" sz="1800" dirty="0" err="1"/>
              <a:t>congestionării</a:t>
            </a:r>
            <a:r>
              <a:rPr lang="en-US" sz="1800" dirty="0"/>
              <a:t> </a:t>
            </a:r>
            <a:r>
              <a:rPr lang="en-US" sz="1800" dirty="0" err="1"/>
              <a:t>traficului</a:t>
            </a:r>
            <a:endParaRPr lang="en-US" sz="1800" dirty="0"/>
          </a:p>
          <a:p>
            <a:r>
              <a:rPr lang="tr-TR" sz="1800" dirty="0" smtClean="0"/>
              <a:t>d.</a:t>
            </a:r>
            <a:r>
              <a:rPr lang="en-US" sz="1800" dirty="0" smtClean="0"/>
              <a:t> </a:t>
            </a:r>
            <a:r>
              <a:rPr lang="en-US" sz="1800" dirty="0" err="1"/>
              <a:t>Îmbunătățirea</a:t>
            </a:r>
            <a:r>
              <a:rPr lang="en-US" sz="1800" dirty="0"/>
              <a:t> </a:t>
            </a:r>
            <a:r>
              <a:rPr lang="en-US" sz="1800" dirty="0" err="1"/>
              <a:t>calității</a:t>
            </a:r>
            <a:r>
              <a:rPr lang="en-US" sz="1800" dirty="0"/>
              <a:t> </a:t>
            </a:r>
            <a:r>
              <a:rPr lang="en-US" sz="1800" dirty="0" err="1"/>
              <a:t>aerului</a:t>
            </a:r>
            <a:endParaRPr lang="en-US" sz="1800" dirty="0"/>
          </a:p>
          <a:p>
            <a:pPr>
              <a:buFont typeface="+mj-lt"/>
              <a:buAutoNum type="arabicPeriod"/>
            </a:pPr>
            <a:endParaRPr lang="en-US" sz="1800" dirty="0"/>
          </a:p>
          <a:p>
            <a:r>
              <a:rPr lang="en-US" sz="1800" dirty="0"/>
              <a:t>3.Conform </a:t>
            </a:r>
            <a:r>
              <a:rPr lang="en-US" sz="1800" dirty="0" err="1"/>
              <a:t>pasajului</a:t>
            </a:r>
            <a:r>
              <a:rPr lang="en-US" sz="1800" dirty="0"/>
              <a:t>, care </a:t>
            </a:r>
            <a:r>
              <a:rPr lang="en-US" sz="1800" dirty="0" err="1"/>
              <a:t>este</a:t>
            </a:r>
            <a:r>
              <a:rPr lang="en-US" sz="1800" dirty="0"/>
              <a:t> </a:t>
            </a:r>
            <a:r>
              <a:rPr lang="en-US" sz="1800" dirty="0" err="1"/>
              <a:t>rolul</a:t>
            </a:r>
            <a:r>
              <a:rPr lang="en-US" sz="1800" dirty="0"/>
              <a:t> principal al ONG-</a:t>
            </a:r>
            <a:r>
              <a:rPr lang="en-US" sz="1800" dirty="0" err="1"/>
              <a:t>urilor</a:t>
            </a:r>
            <a:r>
              <a:rPr lang="en-US" sz="1800" dirty="0"/>
              <a:t> </a:t>
            </a:r>
            <a:r>
              <a:rPr lang="en-US" sz="1800" dirty="0" err="1"/>
              <a:t>în</a:t>
            </a:r>
            <a:r>
              <a:rPr lang="en-US" sz="1800" dirty="0"/>
              <a:t> </a:t>
            </a:r>
            <a:r>
              <a:rPr lang="en-US" sz="1800" dirty="0" err="1"/>
              <a:t>educația</a:t>
            </a:r>
            <a:r>
              <a:rPr lang="en-US" sz="1800" dirty="0"/>
              <a:t> </a:t>
            </a:r>
            <a:r>
              <a:rPr lang="en-US" sz="1800" dirty="0" err="1"/>
              <a:t>pentru</a:t>
            </a:r>
            <a:r>
              <a:rPr lang="en-US" sz="1800" dirty="0"/>
              <a:t> </a:t>
            </a:r>
            <a:r>
              <a:rPr lang="en-US" sz="1800" dirty="0" err="1" smtClean="0"/>
              <a:t>medi</a:t>
            </a:r>
            <a:endParaRPr lang="en-US" sz="1800" dirty="0"/>
          </a:p>
          <a:p>
            <a:r>
              <a:rPr lang="tr-TR" sz="1800" dirty="0" smtClean="0"/>
              <a:t>a.</a:t>
            </a:r>
            <a:r>
              <a:rPr lang="en-US" sz="1800" dirty="0" err="1" smtClean="0"/>
              <a:t>Pentru</a:t>
            </a:r>
            <a:r>
              <a:rPr lang="en-US" sz="1800" dirty="0" smtClean="0"/>
              <a:t> </a:t>
            </a:r>
            <a:r>
              <a:rPr lang="en-US" sz="1800" dirty="0"/>
              <a:t>a </a:t>
            </a:r>
            <a:r>
              <a:rPr lang="en-US" sz="1800" dirty="0" err="1"/>
              <a:t>dezvolta</a:t>
            </a:r>
            <a:r>
              <a:rPr lang="en-US" sz="1800" dirty="0"/>
              <a:t> </a:t>
            </a:r>
            <a:r>
              <a:rPr lang="en-US" sz="1800" dirty="0" err="1"/>
              <a:t>resurse</a:t>
            </a:r>
            <a:r>
              <a:rPr lang="en-US" sz="1800" dirty="0"/>
              <a:t> online </a:t>
            </a:r>
            <a:r>
              <a:rPr lang="en-US" sz="1800" dirty="0" err="1"/>
              <a:t>pentru</a:t>
            </a:r>
            <a:r>
              <a:rPr lang="en-US" sz="1800" dirty="0"/>
              <a:t> </a:t>
            </a:r>
            <a:r>
              <a:rPr lang="en-US" sz="1800" dirty="0" err="1"/>
              <a:t>profesori</a:t>
            </a:r>
            <a:endParaRPr lang="en-US" sz="1800" dirty="0"/>
          </a:p>
          <a:p>
            <a:r>
              <a:rPr lang="tr-TR" sz="1800" dirty="0" smtClean="0"/>
              <a:t>b.</a:t>
            </a:r>
            <a:r>
              <a:rPr lang="en-US" sz="1800" dirty="0" err="1" smtClean="0"/>
              <a:t>Pentru</a:t>
            </a:r>
            <a:r>
              <a:rPr lang="en-US" sz="1800" dirty="0" smtClean="0"/>
              <a:t> </a:t>
            </a:r>
            <a:r>
              <a:rPr lang="en-US" sz="1800" dirty="0"/>
              <a:t>a </a:t>
            </a:r>
            <a:r>
              <a:rPr lang="en-US" sz="1800" dirty="0" err="1"/>
              <a:t>oferi</a:t>
            </a:r>
            <a:r>
              <a:rPr lang="en-US" sz="1800" dirty="0"/>
              <a:t> </a:t>
            </a:r>
            <a:r>
              <a:rPr lang="en-US" sz="1800" dirty="0" err="1"/>
              <a:t>sprijin</a:t>
            </a:r>
            <a:r>
              <a:rPr lang="en-US" sz="1800" dirty="0"/>
              <a:t> </a:t>
            </a:r>
            <a:r>
              <a:rPr lang="en-US" sz="1800" dirty="0" err="1"/>
              <a:t>financiar</a:t>
            </a:r>
            <a:r>
              <a:rPr lang="en-US" sz="1800" dirty="0"/>
              <a:t> </a:t>
            </a:r>
            <a:r>
              <a:rPr lang="en-US" sz="1800" dirty="0" err="1"/>
              <a:t>școlilor</a:t>
            </a:r>
            <a:endParaRPr lang="en-US" sz="1800" dirty="0"/>
          </a:p>
          <a:p>
            <a:r>
              <a:rPr lang="tr-TR" sz="1800" dirty="0" smtClean="0"/>
              <a:t>c.</a:t>
            </a:r>
            <a:r>
              <a:rPr lang="en-US" sz="1800" dirty="0" err="1" smtClean="0"/>
              <a:t>Să</a:t>
            </a:r>
            <a:r>
              <a:rPr lang="en-US" sz="1800" dirty="0" smtClean="0"/>
              <a:t> </a:t>
            </a:r>
            <a:r>
              <a:rPr lang="en-US" sz="1800" dirty="0" err="1"/>
              <a:t>scrie</a:t>
            </a:r>
            <a:r>
              <a:rPr lang="en-US" sz="1800" dirty="0"/>
              <a:t> </a:t>
            </a:r>
            <a:r>
              <a:rPr lang="en-US" sz="1800" dirty="0" err="1"/>
              <a:t>și</a:t>
            </a:r>
            <a:r>
              <a:rPr lang="en-US" sz="1800" dirty="0"/>
              <a:t> </a:t>
            </a:r>
            <a:r>
              <a:rPr lang="en-US" sz="1800" dirty="0" err="1"/>
              <a:t>să</a:t>
            </a:r>
            <a:r>
              <a:rPr lang="en-US" sz="1800" dirty="0"/>
              <a:t> </a:t>
            </a:r>
            <a:r>
              <a:rPr lang="en-US" sz="1800" dirty="0" err="1"/>
              <a:t>aplice</a:t>
            </a:r>
            <a:r>
              <a:rPr lang="en-US" sz="1800" dirty="0"/>
              <a:t> </a:t>
            </a:r>
            <a:r>
              <a:rPr lang="en-US" sz="1800" dirty="0" err="1"/>
              <a:t>politici</a:t>
            </a:r>
            <a:r>
              <a:rPr lang="en-US" sz="1800" dirty="0"/>
              <a:t> de </a:t>
            </a:r>
            <a:r>
              <a:rPr lang="en-US" sz="1800" dirty="0" err="1"/>
              <a:t>mediu</a:t>
            </a:r>
            <a:endParaRPr lang="en-US" sz="1800" dirty="0"/>
          </a:p>
          <a:p>
            <a:r>
              <a:rPr lang="tr-TR" sz="1800" dirty="0" smtClean="0"/>
              <a:t>d.</a:t>
            </a:r>
            <a:r>
              <a:rPr lang="en-US" sz="1800" dirty="0" err="1" smtClean="0"/>
              <a:t>Pentru</a:t>
            </a:r>
            <a:r>
              <a:rPr lang="en-US" sz="1800" dirty="0" smtClean="0"/>
              <a:t> </a:t>
            </a:r>
            <a:r>
              <a:rPr lang="en-US" sz="1800" dirty="0"/>
              <a:t>a </a:t>
            </a:r>
            <a:r>
              <a:rPr lang="en-US" sz="1800" dirty="0" err="1"/>
              <a:t>evalua</a:t>
            </a:r>
            <a:r>
              <a:rPr lang="en-US" sz="1800" dirty="0"/>
              <a:t> </a:t>
            </a:r>
            <a:r>
              <a:rPr lang="en-US" sz="1800" dirty="0" err="1"/>
              <a:t>eficacitatea</a:t>
            </a:r>
            <a:r>
              <a:rPr lang="en-US" sz="1800" dirty="0"/>
              <a:t> </a:t>
            </a:r>
            <a:r>
              <a:rPr lang="en-US" sz="1800" dirty="0" err="1"/>
              <a:t>programelor</a:t>
            </a:r>
            <a:r>
              <a:rPr lang="en-US" sz="1800" dirty="0"/>
              <a:t> de </a:t>
            </a:r>
            <a:r>
              <a:rPr lang="en-US" sz="1800" dirty="0" err="1"/>
              <a:t>mediu</a:t>
            </a:r>
            <a:endParaRPr lang="en-US" sz="18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06730" y="458054"/>
            <a:ext cx="10058400" cy="823740"/>
          </a:xfrm>
        </p:spPr>
        <p:txBody>
          <a:bodyPr/>
          <a:lstStyle/>
          <a:p>
            <a:r>
              <a:rPr lang="pt-BR" dirty="0"/>
              <a:t>Asociați activitatea de mediu cu descrierea acesteia.</a:t>
            </a:r>
            <a:endParaRPr lang="tr-TR" dirty="0"/>
          </a:p>
        </p:txBody>
      </p:sp>
      <p:sp>
        <p:nvSpPr>
          <p:cNvPr id="4" name="Rectangle 1"/>
          <p:cNvSpPr>
            <a:spLocks noChangeArrowheads="1"/>
          </p:cNvSpPr>
          <p:nvPr/>
        </p:nvSpPr>
        <p:spPr bwMode="auto">
          <a:xfrm>
            <a:off x="695324" y="1516053"/>
            <a:ext cx="4038601" cy="3416320"/>
          </a:xfrm>
          <a:prstGeom prst="rect">
            <a:avLst/>
          </a:prstGeom>
          <a:solidFill>
            <a:schemeClr val="accent1">
              <a:lumMod val="60000"/>
              <a:lumOff val="40000"/>
            </a:schemeClr>
          </a:solidFill>
          <a:ln>
            <a:noFill/>
          </a:ln>
          <a:effectLst/>
        </p:spPr>
        <p:txBody>
          <a:bodyPr vert="horz" wrap="square" lIns="91440" tIns="45720" rIns="91440" bIns="45720" numCol="1" anchor="ctr" anchorCtr="0" compatLnSpc="1">
            <a:prstTxWarp prst="textNoShape">
              <a:avLst/>
            </a:prstTxWarp>
            <a:spAutoFit/>
          </a:bodyPr>
          <a:lstStyle/>
          <a:p>
            <a:pPr marL="285750" lvl="0" indent="-285750" eaLnBrk="0" fontAlgn="base" hangingPunct="0">
              <a:spcBef>
                <a:spcPct val="0"/>
              </a:spcBef>
              <a:spcAft>
                <a:spcPct val="0"/>
              </a:spcAft>
              <a:buClrTx/>
              <a:buFont typeface="Wingdings" panose="05000000000000000000" pitchFamily="2" charset="2"/>
              <a:buChar char="q"/>
            </a:pPr>
            <a:r>
              <a:rPr lang="en-GB" altLang="tr-TR" sz="1800" dirty="0" err="1">
                <a:solidFill>
                  <a:schemeClr val="tx1"/>
                </a:solidFill>
                <a:latin typeface="Arial" panose="020B0604020202020204" pitchFamily="34" charset="0"/>
              </a:rPr>
              <a:t>Ajută</a:t>
            </a:r>
            <a:r>
              <a:rPr lang="en-GB" altLang="tr-TR" sz="1800" dirty="0">
                <a:solidFill>
                  <a:schemeClr val="tx1"/>
                </a:solidFill>
                <a:latin typeface="Arial" panose="020B0604020202020204" pitchFamily="34" charset="0"/>
              </a:rPr>
              <a:t> la </a:t>
            </a:r>
            <a:r>
              <a:rPr lang="en-GB" altLang="tr-TR" sz="1800" dirty="0" err="1">
                <a:solidFill>
                  <a:schemeClr val="tx1"/>
                </a:solidFill>
                <a:latin typeface="Arial" panose="020B0604020202020204" pitchFamily="34" charset="0"/>
              </a:rPr>
              <a:t>reducerea</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congestionării</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traficului</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și</a:t>
            </a:r>
            <a:r>
              <a:rPr lang="en-GB" altLang="tr-TR" sz="1800" dirty="0">
                <a:solidFill>
                  <a:schemeClr val="tx1"/>
                </a:solidFill>
                <a:latin typeface="Arial" panose="020B0604020202020204" pitchFamily="34" charset="0"/>
              </a:rPr>
              <a:t> a </a:t>
            </a:r>
            <a:r>
              <a:rPr lang="en-GB" altLang="tr-TR" sz="1800" dirty="0" err="1">
                <a:solidFill>
                  <a:schemeClr val="tx1"/>
                </a:solidFill>
                <a:latin typeface="Arial" panose="020B0604020202020204" pitchFamily="34" charset="0"/>
              </a:rPr>
              <a:t>poluării</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aerului</a:t>
            </a:r>
            <a:r>
              <a:rPr lang="en-GB" altLang="tr-TR" sz="1800" dirty="0">
                <a:solidFill>
                  <a:schemeClr val="tx1"/>
                </a:solidFill>
                <a:latin typeface="Arial" panose="020B0604020202020204" pitchFamily="34" charset="0"/>
              </a:rPr>
              <a:t>.</a:t>
            </a:r>
          </a:p>
          <a:p>
            <a:pPr marL="285750" lvl="0" indent="-285750" eaLnBrk="0" fontAlgn="base" hangingPunct="0">
              <a:spcBef>
                <a:spcPct val="0"/>
              </a:spcBef>
              <a:spcAft>
                <a:spcPct val="0"/>
              </a:spcAft>
              <a:buClrTx/>
              <a:buFont typeface="Wingdings" panose="05000000000000000000" pitchFamily="2" charset="2"/>
              <a:buChar char="q"/>
            </a:pPr>
            <a:r>
              <a:rPr lang="en-GB" altLang="tr-TR" sz="1800" dirty="0" err="1">
                <a:solidFill>
                  <a:schemeClr val="tx1"/>
                </a:solidFill>
                <a:latin typeface="Arial" panose="020B0604020202020204" pitchFamily="34" charset="0"/>
              </a:rPr>
              <a:t>Oferă</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acces</a:t>
            </a:r>
            <a:r>
              <a:rPr lang="en-GB" altLang="tr-TR" sz="1800" dirty="0">
                <a:solidFill>
                  <a:schemeClr val="tx1"/>
                </a:solidFill>
                <a:latin typeface="Arial" panose="020B0604020202020204" pitchFamily="34" charset="0"/>
              </a:rPr>
              <a:t> la </a:t>
            </a:r>
            <a:r>
              <a:rPr lang="en-GB" altLang="tr-TR" sz="1800" dirty="0" err="1">
                <a:solidFill>
                  <a:schemeClr val="tx1"/>
                </a:solidFill>
                <a:latin typeface="Arial" panose="020B0604020202020204" pitchFamily="34" charset="0"/>
              </a:rPr>
              <a:t>produse</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proaspete</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și</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creează</a:t>
            </a:r>
            <a:r>
              <a:rPr lang="en-GB" altLang="tr-TR" sz="1800" dirty="0">
                <a:solidFill>
                  <a:schemeClr val="tx1"/>
                </a:solidFill>
                <a:latin typeface="Arial" panose="020B0604020202020204" pitchFamily="34" charset="0"/>
              </a:rPr>
              <a:t> un sentiment de </a:t>
            </a:r>
            <a:r>
              <a:rPr lang="en-GB" altLang="tr-TR" sz="1800" dirty="0" err="1">
                <a:solidFill>
                  <a:schemeClr val="tx1"/>
                </a:solidFill>
                <a:latin typeface="Arial" panose="020B0604020202020204" pitchFamily="34" charset="0"/>
              </a:rPr>
              <a:t>comunitate</a:t>
            </a:r>
            <a:r>
              <a:rPr lang="en-GB" altLang="tr-TR" sz="1800" dirty="0">
                <a:solidFill>
                  <a:schemeClr val="tx1"/>
                </a:solidFill>
                <a:latin typeface="Arial" panose="020B0604020202020204" pitchFamily="34" charset="0"/>
              </a:rPr>
              <a:t>.</a:t>
            </a:r>
          </a:p>
          <a:p>
            <a:pPr marL="285750" lvl="0" indent="-285750" eaLnBrk="0" fontAlgn="base" hangingPunct="0">
              <a:spcBef>
                <a:spcPct val="0"/>
              </a:spcBef>
              <a:spcAft>
                <a:spcPct val="0"/>
              </a:spcAft>
              <a:buClrTx/>
              <a:buFont typeface="Wingdings" panose="05000000000000000000" pitchFamily="2" charset="2"/>
              <a:buChar char="q"/>
            </a:pPr>
            <a:r>
              <a:rPr lang="en-GB" altLang="tr-TR" sz="1800" dirty="0" err="1">
                <a:solidFill>
                  <a:schemeClr val="tx1"/>
                </a:solidFill>
                <a:latin typeface="Arial" panose="020B0604020202020204" pitchFamily="34" charset="0"/>
              </a:rPr>
              <a:t>Îndepărtează</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gunoiul</a:t>
            </a:r>
            <a:r>
              <a:rPr lang="en-GB" altLang="tr-TR" sz="1800" dirty="0">
                <a:solidFill>
                  <a:schemeClr val="tx1"/>
                </a:solidFill>
                <a:latin typeface="Arial" panose="020B0604020202020204" pitchFamily="34" charset="0"/>
              </a:rPr>
              <a:t> de </a:t>
            </a:r>
            <a:r>
              <a:rPr lang="en-GB" altLang="tr-TR" sz="1800" dirty="0" err="1">
                <a:solidFill>
                  <a:schemeClr val="tx1"/>
                </a:solidFill>
                <a:latin typeface="Arial" panose="020B0604020202020204" pitchFamily="34" charset="0"/>
              </a:rPr>
              <a:t>pe</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plaje</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și</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îmbunătățește</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calitatea</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apei</a:t>
            </a:r>
            <a:r>
              <a:rPr lang="en-GB" altLang="tr-TR" sz="1800" dirty="0">
                <a:solidFill>
                  <a:schemeClr val="tx1"/>
                </a:solidFill>
                <a:latin typeface="Arial" panose="020B0604020202020204" pitchFamily="34" charset="0"/>
              </a:rPr>
              <a:t>.</a:t>
            </a:r>
          </a:p>
          <a:p>
            <a:pPr marL="285750" lvl="0" indent="-285750" eaLnBrk="0" fontAlgn="base" hangingPunct="0">
              <a:spcBef>
                <a:spcPct val="0"/>
              </a:spcBef>
              <a:spcAft>
                <a:spcPct val="0"/>
              </a:spcAft>
              <a:buClrTx/>
              <a:buFont typeface="Wingdings" panose="05000000000000000000" pitchFamily="2" charset="2"/>
              <a:buChar char="q"/>
            </a:pPr>
            <a:r>
              <a:rPr lang="en-GB" altLang="tr-TR" sz="1800" dirty="0" err="1">
                <a:solidFill>
                  <a:schemeClr val="tx1"/>
                </a:solidFill>
                <a:latin typeface="Arial" panose="020B0604020202020204" pitchFamily="34" charset="0"/>
              </a:rPr>
              <a:t>Colectați</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și</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analizați</a:t>
            </a:r>
            <a:r>
              <a:rPr lang="en-GB" altLang="tr-TR" sz="1800" dirty="0">
                <a:solidFill>
                  <a:schemeClr val="tx1"/>
                </a:solidFill>
                <a:latin typeface="Arial" panose="020B0604020202020204" pitchFamily="34" charset="0"/>
              </a:rPr>
              <a:t> date </a:t>
            </a:r>
            <a:r>
              <a:rPr lang="en-GB" altLang="tr-TR" sz="1800" dirty="0" err="1">
                <a:solidFill>
                  <a:schemeClr val="tx1"/>
                </a:solidFill>
                <a:latin typeface="Arial" panose="020B0604020202020204" pitchFamily="34" charset="0"/>
              </a:rPr>
              <a:t>științifice</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pentru</a:t>
            </a:r>
            <a:r>
              <a:rPr lang="en-GB" altLang="tr-TR" sz="1800" dirty="0">
                <a:solidFill>
                  <a:schemeClr val="tx1"/>
                </a:solidFill>
                <a:latin typeface="Arial" panose="020B0604020202020204" pitchFamily="34" charset="0"/>
              </a:rPr>
              <a:t> a </a:t>
            </a:r>
            <a:r>
              <a:rPr lang="en-GB" altLang="tr-TR" sz="1800" dirty="0" err="1">
                <a:solidFill>
                  <a:schemeClr val="tx1"/>
                </a:solidFill>
                <a:latin typeface="Arial" panose="020B0604020202020204" pitchFamily="34" charset="0"/>
              </a:rPr>
              <a:t>urmări</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schimbările</a:t>
            </a:r>
            <a:r>
              <a:rPr lang="en-GB" altLang="tr-TR" sz="1800" dirty="0">
                <a:solidFill>
                  <a:schemeClr val="tx1"/>
                </a:solidFill>
                <a:latin typeface="Arial" panose="020B0604020202020204" pitchFamily="34" charset="0"/>
              </a:rPr>
              <a:t> de </a:t>
            </a:r>
            <a:r>
              <a:rPr lang="en-GB" altLang="tr-TR" sz="1800" dirty="0" err="1">
                <a:solidFill>
                  <a:schemeClr val="tx1"/>
                </a:solidFill>
                <a:latin typeface="Arial" panose="020B0604020202020204" pitchFamily="34" charset="0"/>
              </a:rPr>
              <a:t>mediu</a:t>
            </a:r>
            <a:r>
              <a:rPr lang="en-GB" altLang="tr-TR" sz="1800" dirty="0">
                <a:solidFill>
                  <a:schemeClr val="tx1"/>
                </a:solidFill>
                <a:latin typeface="Arial" panose="020B0604020202020204" pitchFamily="34" charset="0"/>
              </a:rPr>
              <a:t>.</a:t>
            </a:r>
          </a:p>
          <a:p>
            <a:pPr marL="285750" lvl="0" indent="-285750" eaLnBrk="0" fontAlgn="base" hangingPunct="0">
              <a:spcBef>
                <a:spcPct val="0"/>
              </a:spcBef>
              <a:spcAft>
                <a:spcPct val="0"/>
              </a:spcAft>
              <a:buClrTx/>
              <a:buFont typeface="Wingdings" panose="05000000000000000000" pitchFamily="2" charset="2"/>
              <a:buChar char="q"/>
            </a:pPr>
            <a:r>
              <a:rPr lang="en-GB" altLang="tr-TR" sz="1800" dirty="0" err="1">
                <a:solidFill>
                  <a:schemeClr val="tx1"/>
                </a:solidFill>
                <a:latin typeface="Arial" panose="020B0604020202020204" pitchFamily="34" charset="0"/>
              </a:rPr>
              <a:t>Absoarbe</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dioxidul</a:t>
            </a:r>
            <a:r>
              <a:rPr lang="en-GB" altLang="tr-TR" sz="1800" dirty="0">
                <a:solidFill>
                  <a:schemeClr val="tx1"/>
                </a:solidFill>
                <a:latin typeface="Arial" panose="020B0604020202020204" pitchFamily="34" charset="0"/>
              </a:rPr>
              <a:t> de carbon </a:t>
            </a:r>
            <a:r>
              <a:rPr lang="en-GB" altLang="tr-TR" sz="1800" dirty="0" err="1">
                <a:solidFill>
                  <a:schemeClr val="tx1"/>
                </a:solidFill>
                <a:latin typeface="Arial" panose="020B0604020202020204" pitchFamily="34" charset="0"/>
              </a:rPr>
              <a:t>și</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îmbunătățește</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calitatea</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aerului</a:t>
            </a:r>
            <a:r>
              <a:rPr lang="en-GB" altLang="tr-TR" sz="1800" dirty="0">
                <a:solidFill>
                  <a:schemeClr val="tx1"/>
                </a:solidFill>
                <a:latin typeface="Arial" panose="020B0604020202020204" pitchFamily="34" charset="0"/>
              </a:rPr>
              <a:t>.</a:t>
            </a:r>
            <a:endParaRPr kumimoji="0" lang="en-GB" altLang="tr-TR" sz="1800" b="0" i="0" u="none" strike="noStrike" cap="none" normalizeH="0" baseline="0" dirty="0" smtClean="0">
              <a:ln>
                <a:noFill/>
              </a:ln>
              <a:solidFill>
                <a:schemeClr val="tx1"/>
              </a:solidFill>
              <a:effectLst/>
              <a:latin typeface="Arial" panose="020B0604020202020204" pitchFamily="34" charset="0"/>
            </a:endParaRPr>
          </a:p>
        </p:txBody>
      </p:sp>
      <p:sp>
        <p:nvSpPr>
          <p:cNvPr id="5" name="Dikdörtgen 4"/>
          <p:cNvSpPr/>
          <p:nvPr/>
        </p:nvSpPr>
        <p:spPr>
          <a:xfrm>
            <a:off x="5353050" y="1838325"/>
            <a:ext cx="4772025" cy="2886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 name="Rectangle 2"/>
          <p:cNvSpPr>
            <a:spLocks noChangeArrowheads="1"/>
          </p:cNvSpPr>
          <p:nvPr/>
        </p:nvSpPr>
        <p:spPr bwMode="auto">
          <a:xfrm>
            <a:off x="5676900" y="1755140"/>
            <a:ext cx="3691973"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lvl="0" indent="-285750" eaLnBrk="0" fontAlgn="base" hangingPunct="0">
              <a:spcBef>
                <a:spcPct val="0"/>
              </a:spcBef>
              <a:spcAft>
                <a:spcPct val="0"/>
              </a:spcAft>
              <a:buClrTx/>
              <a:buFont typeface="Wingdings" panose="05000000000000000000" pitchFamily="2" charset="2"/>
              <a:buChar char="q"/>
            </a:pPr>
            <a:r>
              <a:rPr lang="tr-TR" altLang="tr-TR" sz="2400" dirty="0" err="1">
                <a:solidFill>
                  <a:schemeClr val="tx1"/>
                </a:solidFill>
                <a:latin typeface="Arial" panose="020B0604020202020204" pitchFamily="34" charset="0"/>
              </a:rPr>
              <a:t>Curățenie</a:t>
            </a:r>
            <a:r>
              <a:rPr lang="tr-TR" altLang="tr-TR" sz="2400" dirty="0">
                <a:solidFill>
                  <a:schemeClr val="tx1"/>
                </a:solidFill>
                <a:latin typeface="Arial" panose="020B0604020202020204" pitchFamily="34" charset="0"/>
              </a:rPr>
              <a:t> pe </a:t>
            </a:r>
            <a:r>
              <a:rPr lang="tr-TR" altLang="tr-TR" sz="2400" dirty="0" err="1">
                <a:solidFill>
                  <a:schemeClr val="tx1"/>
                </a:solidFill>
                <a:latin typeface="Arial" panose="020B0604020202020204" pitchFamily="34" charset="0"/>
              </a:rPr>
              <a:t>plajă</a:t>
            </a:r>
            <a:endParaRPr lang="tr-TR" altLang="tr-TR" sz="2400" dirty="0">
              <a:solidFill>
                <a:schemeClr val="tx1"/>
              </a:solidFill>
              <a:latin typeface="Arial" panose="020B0604020202020204" pitchFamily="34" charset="0"/>
            </a:endParaRPr>
          </a:p>
          <a:p>
            <a:pPr marL="285750" lvl="0" indent="-285750" eaLnBrk="0" fontAlgn="base" hangingPunct="0">
              <a:spcBef>
                <a:spcPct val="0"/>
              </a:spcBef>
              <a:spcAft>
                <a:spcPct val="0"/>
              </a:spcAft>
              <a:buClrTx/>
              <a:buFont typeface="Wingdings" panose="05000000000000000000" pitchFamily="2" charset="2"/>
              <a:buChar char="q"/>
            </a:pPr>
            <a:r>
              <a:rPr lang="tr-TR" altLang="tr-TR" sz="2400" dirty="0" err="1">
                <a:solidFill>
                  <a:schemeClr val="tx1"/>
                </a:solidFill>
                <a:latin typeface="Arial" panose="020B0604020202020204" pitchFamily="34" charset="0"/>
              </a:rPr>
              <a:t>Evenimente</a:t>
            </a:r>
            <a:r>
              <a:rPr lang="tr-TR" altLang="tr-TR" sz="2400" dirty="0">
                <a:solidFill>
                  <a:schemeClr val="tx1"/>
                </a:solidFill>
                <a:latin typeface="Arial" panose="020B0604020202020204" pitchFamily="34" charset="0"/>
              </a:rPr>
              <a:t> de </a:t>
            </a:r>
            <a:r>
              <a:rPr lang="tr-TR" altLang="tr-TR" sz="2400" dirty="0" err="1">
                <a:solidFill>
                  <a:schemeClr val="tx1"/>
                </a:solidFill>
                <a:latin typeface="Arial" panose="020B0604020202020204" pitchFamily="34" charset="0"/>
              </a:rPr>
              <a:t>plantare</a:t>
            </a:r>
            <a:r>
              <a:rPr lang="tr-TR" altLang="tr-TR" sz="2400" dirty="0">
                <a:solidFill>
                  <a:schemeClr val="tx1"/>
                </a:solidFill>
                <a:latin typeface="Arial" panose="020B0604020202020204" pitchFamily="34" charset="0"/>
              </a:rPr>
              <a:t> de </a:t>
            </a:r>
            <a:r>
              <a:rPr lang="tr-TR" altLang="tr-TR" sz="2400" dirty="0" err="1">
                <a:solidFill>
                  <a:schemeClr val="tx1"/>
                </a:solidFill>
                <a:latin typeface="Arial" panose="020B0604020202020204" pitchFamily="34" charset="0"/>
              </a:rPr>
              <a:t>copaci</a:t>
            </a:r>
            <a:endParaRPr lang="tr-TR" altLang="tr-TR" sz="2400" dirty="0">
              <a:solidFill>
                <a:schemeClr val="tx1"/>
              </a:solidFill>
              <a:latin typeface="Arial" panose="020B0604020202020204" pitchFamily="34" charset="0"/>
            </a:endParaRPr>
          </a:p>
          <a:p>
            <a:pPr marL="285750" lvl="0" indent="-285750" eaLnBrk="0" fontAlgn="base" hangingPunct="0">
              <a:spcBef>
                <a:spcPct val="0"/>
              </a:spcBef>
              <a:spcAft>
                <a:spcPct val="0"/>
              </a:spcAft>
              <a:buClrTx/>
              <a:buFont typeface="Wingdings" panose="05000000000000000000" pitchFamily="2" charset="2"/>
              <a:buChar char="q"/>
            </a:pPr>
            <a:r>
              <a:rPr lang="tr-TR" altLang="tr-TR" sz="2400" dirty="0" err="1">
                <a:solidFill>
                  <a:schemeClr val="tx1"/>
                </a:solidFill>
                <a:latin typeface="Arial" panose="020B0604020202020204" pitchFamily="34" charset="0"/>
              </a:rPr>
              <a:t>Grădini</a:t>
            </a:r>
            <a:r>
              <a:rPr lang="tr-TR" altLang="tr-TR" sz="2400" dirty="0">
                <a:solidFill>
                  <a:schemeClr val="tx1"/>
                </a:solidFill>
                <a:latin typeface="Arial" panose="020B0604020202020204" pitchFamily="34" charset="0"/>
              </a:rPr>
              <a:t> </a:t>
            </a:r>
            <a:r>
              <a:rPr lang="tr-TR" altLang="tr-TR" sz="2400" dirty="0" err="1">
                <a:solidFill>
                  <a:schemeClr val="tx1"/>
                </a:solidFill>
                <a:latin typeface="Arial" panose="020B0604020202020204" pitchFamily="34" charset="0"/>
              </a:rPr>
              <a:t>comunitare</a:t>
            </a:r>
            <a:endParaRPr lang="tr-TR" altLang="tr-TR" sz="2400" dirty="0">
              <a:solidFill>
                <a:schemeClr val="tx1"/>
              </a:solidFill>
              <a:latin typeface="Arial" panose="020B0604020202020204" pitchFamily="34" charset="0"/>
            </a:endParaRPr>
          </a:p>
          <a:p>
            <a:pPr marL="285750" lvl="0" indent="-285750" eaLnBrk="0" fontAlgn="base" hangingPunct="0">
              <a:spcBef>
                <a:spcPct val="0"/>
              </a:spcBef>
              <a:spcAft>
                <a:spcPct val="0"/>
              </a:spcAft>
              <a:buClrTx/>
              <a:buFont typeface="Wingdings" panose="05000000000000000000" pitchFamily="2" charset="2"/>
              <a:buChar char="q"/>
            </a:pPr>
            <a:r>
              <a:rPr lang="tr-TR" altLang="tr-TR" sz="2400" dirty="0" err="1">
                <a:solidFill>
                  <a:schemeClr val="tx1"/>
                </a:solidFill>
                <a:latin typeface="Arial" panose="020B0604020202020204" pitchFamily="34" charset="0"/>
              </a:rPr>
              <a:t>Inițiative</a:t>
            </a:r>
            <a:r>
              <a:rPr lang="tr-TR" altLang="tr-TR" sz="2400" dirty="0">
                <a:solidFill>
                  <a:schemeClr val="tx1"/>
                </a:solidFill>
                <a:latin typeface="Arial" panose="020B0604020202020204" pitchFamily="34" charset="0"/>
              </a:rPr>
              <a:t> de </a:t>
            </a:r>
            <a:r>
              <a:rPr lang="tr-TR" altLang="tr-TR" sz="2400" dirty="0" err="1">
                <a:solidFill>
                  <a:schemeClr val="tx1"/>
                </a:solidFill>
                <a:latin typeface="Arial" panose="020B0604020202020204" pitchFamily="34" charset="0"/>
              </a:rPr>
              <a:t>carpool</a:t>
            </a:r>
            <a:endParaRPr lang="tr-TR" altLang="tr-TR" sz="2400" dirty="0">
              <a:solidFill>
                <a:schemeClr val="tx1"/>
              </a:solidFill>
              <a:latin typeface="Arial" panose="020B0604020202020204" pitchFamily="34" charset="0"/>
            </a:endParaRPr>
          </a:p>
          <a:p>
            <a:pPr marL="285750" lvl="0" indent="-285750" eaLnBrk="0" fontAlgn="base" hangingPunct="0">
              <a:spcBef>
                <a:spcPct val="0"/>
              </a:spcBef>
              <a:spcAft>
                <a:spcPct val="0"/>
              </a:spcAft>
              <a:buClrTx/>
              <a:buFont typeface="Wingdings" panose="05000000000000000000" pitchFamily="2" charset="2"/>
              <a:buChar char="q"/>
            </a:pPr>
            <a:r>
              <a:rPr lang="tr-TR" altLang="tr-TR" sz="2400" dirty="0" err="1">
                <a:solidFill>
                  <a:schemeClr val="tx1"/>
                </a:solidFill>
                <a:latin typeface="Arial" panose="020B0604020202020204" pitchFamily="34" charset="0"/>
              </a:rPr>
              <a:t>Proiecte</a:t>
            </a:r>
            <a:r>
              <a:rPr lang="tr-TR" altLang="tr-TR" sz="2400" dirty="0">
                <a:solidFill>
                  <a:schemeClr val="tx1"/>
                </a:solidFill>
                <a:latin typeface="Arial" panose="020B0604020202020204" pitchFamily="34" charset="0"/>
              </a:rPr>
              <a:t> </a:t>
            </a:r>
            <a:r>
              <a:rPr lang="tr-TR" altLang="tr-TR" sz="2400" dirty="0" err="1">
                <a:solidFill>
                  <a:schemeClr val="tx1"/>
                </a:solidFill>
                <a:latin typeface="Arial" panose="020B0604020202020204" pitchFamily="34" charset="0"/>
              </a:rPr>
              <a:t>Citizen</a:t>
            </a:r>
            <a:r>
              <a:rPr lang="tr-TR" altLang="tr-TR" sz="2400" dirty="0">
                <a:solidFill>
                  <a:schemeClr val="tx1"/>
                </a:solidFill>
                <a:latin typeface="Arial" panose="020B0604020202020204" pitchFamily="34" charset="0"/>
              </a:rPr>
              <a:t> </a:t>
            </a:r>
            <a:r>
              <a:rPr lang="tr-TR" altLang="tr-TR" sz="2400" dirty="0" err="1">
                <a:solidFill>
                  <a:schemeClr val="tx1"/>
                </a:solidFill>
                <a:latin typeface="Arial" panose="020B0604020202020204" pitchFamily="34" charset="0"/>
              </a:rPr>
              <a:t>Science</a:t>
            </a:r>
            <a:endParaRPr kumimoji="0" lang="tr-TR" altLang="tr-TR" sz="2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32301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06755" y="505679"/>
            <a:ext cx="10058400" cy="823740"/>
          </a:xfrm>
        </p:spPr>
        <p:txBody>
          <a:bodyPr/>
          <a:lstStyle/>
          <a:p>
            <a:r>
              <a:rPr lang="it-IT" dirty="0"/>
              <a:t>Întrebări deschise despre schimbările climatice</a:t>
            </a:r>
            <a:endParaRPr lang="tr-TR" dirty="0"/>
          </a:p>
        </p:txBody>
      </p:sp>
      <p:sp>
        <p:nvSpPr>
          <p:cNvPr id="3" name="Dikdörtgen 2"/>
          <p:cNvSpPr/>
          <p:nvPr/>
        </p:nvSpPr>
        <p:spPr>
          <a:xfrm>
            <a:off x="800099" y="1628774"/>
            <a:ext cx="9734551" cy="3762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v"/>
            </a:pPr>
            <a:r>
              <a:rPr lang="en-US" sz="1800" dirty="0"/>
              <a:t>Cum pot fi </a:t>
            </a:r>
            <a:r>
              <a:rPr lang="en-US" sz="1800" dirty="0" err="1"/>
              <a:t>comunicate</a:t>
            </a:r>
            <a:r>
              <a:rPr lang="en-US" sz="1800" dirty="0"/>
              <a:t> </a:t>
            </a:r>
            <a:r>
              <a:rPr lang="en-US" sz="1800" dirty="0" err="1"/>
              <a:t>în</a:t>
            </a:r>
            <a:r>
              <a:rPr lang="en-US" sz="1800" dirty="0"/>
              <a:t> mod </a:t>
            </a:r>
            <a:r>
              <a:rPr lang="en-US" sz="1800" dirty="0" err="1"/>
              <a:t>eficient</a:t>
            </a:r>
            <a:r>
              <a:rPr lang="en-US" sz="1800" dirty="0"/>
              <a:t> </a:t>
            </a:r>
            <a:r>
              <a:rPr lang="en-US" sz="1800" dirty="0" err="1"/>
              <a:t>publicului</a:t>
            </a:r>
            <a:r>
              <a:rPr lang="en-US" sz="1800" dirty="0"/>
              <a:t> </a:t>
            </a:r>
            <a:r>
              <a:rPr lang="en-US" sz="1800" dirty="0" err="1"/>
              <a:t>dovezile</a:t>
            </a:r>
            <a:r>
              <a:rPr lang="en-US" sz="1800" dirty="0"/>
              <a:t> </a:t>
            </a:r>
            <a:r>
              <a:rPr lang="en-US" sz="1800" dirty="0" err="1"/>
              <a:t>științifice</a:t>
            </a:r>
            <a:r>
              <a:rPr lang="en-US" sz="1800" dirty="0"/>
              <a:t> </a:t>
            </a:r>
            <a:r>
              <a:rPr lang="en-US" sz="1800" dirty="0" err="1"/>
              <a:t>pentru</a:t>
            </a:r>
            <a:r>
              <a:rPr lang="en-US" sz="1800" dirty="0"/>
              <a:t> a </a:t>
            </a:r>
            <a:r>
              <a:rPr lang="en-US" sz="1800" dirty="0" err="1"/>
              <a:t>aborda</a:t>
            </a:r>
            <a:r>
              <a:rPr lang="en-US" sz="1800" dirty="0"/>
              <a:t> </a:t>
            </a:r>
            <a:r>
              <a:rPr lang="en-US" sz="1800" dirty="0" err="1"/>
              <a:t>provocări</a:t>
            </a:r>
            <a:r>
              <a:rPr lang="en-US" sz="1800" dirty="0"/>
              <a:t> </a:t>
            </a:r>
            <a:r>
              <a:rPr lang="en-US" sz="1800" dirty="0" err="1"/>
              <a:t>precum</a:t>
            </a:r>
            <a:r>
              <a:rPr lang="en-US" sz="1800" dirty="0"/>
              <a:t> </a:t>
            </a:r>
            <a:r>
              <a:rPr lang="en-US" sz="1800" dirty="0" err="1"/>
              <a:t>preocupările</a:t>
            </a:r>
            <a:r>
              <a:rPr lang="en-US" sz="1800" dirty="0"/>
              <a:t> </a:t>
            </a:r>
            <a:r>
              <a:rPr lang="en-US" sz="1800" dirty="0" err="1"/>
              <a:t>economice</a:t>
            </a:r>
            <a:r>
              <a:rPr lang="en-US" sz="1800" dirty="0"/>
              <a:t> </a:t>
            </a:r>
            <a:r>
              <a:rPr lang="en-US" sz="1800" dirty="0" err="1"/>
              <a:t>și</a:t>
            </a:r>
            <a:r>
              <a:rPr lang="en-US" sz="1800" dirty="0"/>
              <a:t> </a:t>
            </a:r>
            <a:r>
              <a:rPr lang="en-US" sz="1800" dirty="0" err="1"/>
              <a:t>incertitudinea</a:t>
            </a:r>
            <a:r>
              <a:rPr lang="en-US" sz="1800" dirty="0"/>
              <a:t> </a:t>
            </a:r>
            <a:r>
              <a:rPr lang="en-US" sz="1800" dirty="0" err="1"/>
              <a:t>științifică</a:t>
            </a:r>
            <a:r>
              <a:rPr lang="en-US" sz="1800" dirty="0"/>
              <a:t> </a:t>
            </a:r>
            <a:r>
              <a:rPr lang="en-US" sz="1800" dirty="0" err="1"/>
              <a:t>utilizate</a:t>
            </a:r>
            <a:r>
              <a:rPr lang="en-US" sz="1800" dirty="0"/>
              <a:t> </a:t>
            </a:r>
            <a:r>
              <a:rPr lang="en-US" sz="1800" dirty="0" err="1"/>
              <a:t>pentru</a:t>
            </a:r>
            <a:r>
              <a:rPr lang="en-US" sz="1800" dirty="0"/>
              <a:t> a </a:t>
            </a:r>
            <a:r>
              <a:rPr lang="en-US" sz="1800" dirty="0" err="1"/>
              <a:t>împiedica</a:t>
            </a:r>
            <a:r>
              <a:rPr lang="en-US" sz="1800" dirty="0"/>
              <a:t> </a:t>
            </a:r>
            <a:r>
              <a:rPr lang="en-US" sz="1800" dirty="0" err="1"/>
              <a:t>acțiunea</a:t>
            </a:r>
            <a:r>
              <a:rPr lang="en-US" sz="1800" dirty="0"/>
              <a:t>?</a:t>
            </a:r>
          </a:p>
          <a:p>
            <a:pPr marL="285750" indent="-285750">
              <a:buFont typeface="Wingdings" panose="05000000000000000000" pitchFamily="2" charset="2"/>
              <a:buChar char="v"/>
            </a:pPr>
            <a:endParaRPr lang="en-US" sz="1800" dirty="0"/>
          </a:p>
          <a:p>
            <a:pPr marL="285750" indent="-285750">
              <a:buFont typeface="Wingdings" panose="05000000000000000000" pitchFamily="2" charset="2"/>
              <a:buChar char="v"/>
            </a:pPr>
            <a:r>
              <a:rPr lang="en-US" sz="1800" dirty="0" err="1"/>
              <a:t>Analizați</a:t>
            </a:r>
            <a:r>
              <a:rPr lang="en-US" sz="1800" dirty="0"/>
              <a:t> </a:t>
            </a:r>
            <a:r>
              <a:rPr lang="en-US" sz="1800" dirty="0" err="1"/>
              <a:t>provocările</a:t>
            </a:r>
            <a:r>
              <a:rPr lang="en-US" sz="1800" dirty="0"/>
              <a:t> </a:t>
            </a:r>
            <a:r>
              <a:rPr lang="en-US" sz="1800" dirty="0" err="1"/>
              <a:t>prezentate</a:t>
            </a:r>
            <a:r>
              <a:rPr lang="en-US" sz="1800" dirty="0"/>
              <a:t> (</a:t>
            </a:r>
            <a:r>
              <a:rPr lang="en-US" sz="1800" dirty="0" err="1"/>
              <a:t>preocupări</a:t>
            </a:r>
            <a:r>
              <a:rPr lang="en-US" sz="1800" dirty="0"/>
              <a:t> </a:t>
            </a:r>
            <a:r>
              <a:rPr lang="en-US" sz="1800" dirty="0" err="1"/>
              <a:t>economice</a:t>
            </a:r>
            <a:r>
              <a:rPr lang="en-US" sz="1800" dirty="0"/>
              <a:t>, </a:t>
            </a:r>
            <a:r>
              <a:rPr lang="en-US" sz="1800" dirty="0" err="1"/>
              <a:t>complexitatea</a:t>
            </a:r>
            <a:r>
              <a:rPr lang="en-US" sz="1800" dirty="0"/>
              <a:t> </a:t>
            </a:r>
            <a:r>
              <a:rPr lang="en-US" sz="1800" dirty="0" err="1"/>
              <a:t>problemei</a:t>
            </a:r>
            <a:r>
              <a:rPr lang="en-US" sz="1800" dirty="0"/>
              <a:t>, </a:t>
            </a:r>
            <a:r>
              <a:rPr lang="en-US" sz="1800" dirty="0" err="1"/>
              <a:t>incertitudine</a:t>
            </a:r>
            <a:r>
              <a:rPr lang="en-US" sz="1800" dirty="0"/>
              <a:t> </a:t>
            </a:r>
            <a:r>
              <a:rPr lang="en-US" sz="1800" dirty="0" err="1"/>
              <a:t>științifică</a:t>
            </a:r>
            <a:r>
              <a:rPr lang="en-US" sz="1800" dirty="0"/>
              <a:t>) </a:t>
            </a:r>
            <a:r>
              <a:rPr lang="en-US" sz="1800" dirty="0" err="1"/>
              <a:t>și</a:t>
            </a:r>
            <a:r>
              <a:rPr lang="en-US" sz="1800" dirty="0"/>
              <a:t> </a:t>
            </a:r>
            <a:r>
              <a:rPr lang="en-US" sz="1800" dirty="0" err="1"/>
              <a:t>propuneți</a:t>
            </a:r>
            <a:r>
              <a:rPr lang="en-US" sz="1800" dirty="0"/>
              <a:t> </a:t>
            </a:r>
            <a:r>
              <a:rPr lang="en-US" sz="1800" dirty="0" err="1"/>
              <a:t>potențiale</a:t>
            </a:r>
            <a:r>
              <a:rPr lang="en-US" sz="1800" dirty="0"/>
              <a:t> </a:t>
            </a:r>
            <a:r>
              <a:rPr lang="en-US" sz="1800" dirty="0" err="1"/>
              <a:t>soluții</a:t>
            </a:r>
            <a:r>
              <a:rPr lang="en-US" sz="1800" dirty="0"/>
              <a:t> </a:t>
            </a:r>
            <a:r>
              <a:rPr lang="en-US" sz="1800" dirty="0" err="1"/>
              <a:t>sau</a:t>
            </a:r>
            <a:r>
              <a:rPr lang="en-US" sz="1800" dirty="0"/>
              <a:t> </a:t>
            </a:r>
            <a:r>
              <a:rPr lang="en-US" sz="1800" dirty="0" err="1"/>
              <a:t>strategii</a:t>
            </a:r>
            <a:r>
              <a:rPr lang="en-US" sz="1800" dirty="0"/>
              <a:t> </a:t>
            </a:r>
            <a:r>
              <a:rPr lang="en-US" sz="1800" dirty="0" err="1"/>
              <a:t>pentru</a:t>
            </a:r>
            <a:r>
              <a:rPr lang="en-US" sz="1800" dirty="0"/>
              <a:t> </a:t>
            </a:r>
            <a:r>
              <a:rPr lang="en-US" sz="1800" dirty="0" err="1"/>
              <a:t>depășirea</a:t>
            </a:r>
            <a:r>
              <a:rPr lang="en-US" sz="1800" dirty="0"/>
              <a:t> </a:t>
            </a:r>
            <a:r>
              <a:rPr lang="en-US" sz="1800" dirty="0" err="1"/>
              <a:t>acestora</a:t>
            </a:r>
            <a:r>
              <a:rPr lang="en-US" sz="1800" dirty="0"/>
              <a:t> </a:t>
            </a:r>
            <a:r>
              <a:rPr lang="en-US" sz="1800" dirty="0" err="1"/>
              <a:t>în</a:t>
            </a:r>
            <a:r>
              <a:rPr lang="en-US" sz="1800" dirty="0"/>
              <a:t> </a:t>
            </a:r>
            <a:r>
              <a:rPr lang="en-US" sz="1800" dirty="0" err="1"/>
              <a:t>viitoarele</a:t>
            </a:r>
            <a:r>
              <a:rPr lang="en-US" sz="1800" dirty="0"/>
              <a:t> </a:t>
            </a:r>
            <a:r>
              <a:rPr lang="en-US" sz="1800" dirty="0" err="1"/>
              <a:t>eforturi</a:t>
            </a:r>
            <a:r>
              <a:rPr lang="en-US" sz="1800" dirty="0"/>
              <a:t> </a:t>
            </a:r>
            <a:r>
              <a:rPr lang="en-US" sz="1800" dirty="0" err="1"/>
              <a:t>internaționale</a:t>
            </a:r>
            <a:r>
              <a:rPr lang="en-US" sz="1800" dirty="0"/>
              <a:t>.</a:t>
            </a:r>
          </a:p>
          <a:p>
            <a:pPr marL="285750" indent="-285750">
              <a:buFont typeface="Wingdings" panose="05000000000000000000" pitchFamily="2" charset="2"/>
              <a:buChar char="v"/>
            </a:pPr>
            <a:endParaRPr lang="en-US" sz="1800" dirty="0"/>
          </a:p>
          <a:p>
            <a:pPr marL="285750" indent="-285750">
              <a:buFont typeface="Wingdings" panose="05000000000000000000" pitchFamily="2" charset="2"/>
              <a:buChar char="v"/>
            </a:pPr>
            <a:r>
              <a:rPr lang="en-US" sz="1800" dirty="0" err="1"/>
              <a:t>Discutați</a:t>
            </a:r>
            <a:r>
              <a:rPr lang="en-US" sz="1800" dirty="0"/>
              <a:t> </a:t>
            </a:r>
            <a:r>
              <a:rPr lang="en-US" sz="1800" dirty="0" err="1"/>
              <a:t>potențialele</a:t>
            </a:r>
            <a:r>
              <a:rPr lang="en-US" sz="1800" dirty="0"/>
              <a:t> </a:t>
            </a:r>
            <a:r>
              <a:rPr lang="en-US" sz="1800" dirty="0" err="1"/>
              <a:t>strategii</a:t>
            </a:r>
            <a:r>
              <a:rPr lang="en-US" sz="1800" dirty="0"/>
              <a:t> </a:t>
            </a:r>
            <a:r>
              <a:rPr lang="en-US" sz="1800" dirty="0" err="1"/>
              <a:t>pentru</a:t>
            </a:r>
            <a:r>
              <a:rPr lang="en-US" sz="1800" dirty="0"/>
              <a:t> </a:t>
            </a:r>
            <a:r>
              <a:rPr lang="en-US" sz="1800" dirty="0" err="1"/>
              <a:t>tranziția</a:t>
            </a:r>
            <a:r>
              <a:rPr lang="en-US" sz="1800" dirty="0"/>
              <a:t> </a:t>
            </a:r>
            <a:r>
              <a:rPr lang="en-US" sz="1800" dirty="0" err="1"/>
              <a:t>către</a:t>
            </a:r>
            <a:r>
              <a:rPr lang="en-US" sz="1800" dirty="0"/>
              <a:t> o </a:t>
            </a:r>
            <a:r>
              <a:rPr lang="en-US" sz="1800" dirty="0" err="1"/>
              <a:t>infrastructură</a:t>
            </a:r>
            <a:r>
              <a:rPr lang="en-US" sz="1800" dirty="0"/>
              <a:t> </a:t>
            </a:r>
            <a:r>
              <a:rPr lang="en-US" sz="1800" dirty="0" err="1"/>
              <a:t>energetică</a:t>
            </a:r>
            <a:r>
              <a:rPr lang="en-US" sz="1800" dirty="0"/>
              <a:t> </a:t>
            </a:r>
            <a:r>
              <a:rPr lang="en-US" sz="1800" dirty="0" err="1"/>
              <a:t>globală</a:t>
            </a:r>
            <a:r>
              <a:rPr lang="en-US" sz="1800" dirty="0"/>
              <a:t> </a:t>
            </a:r>
            <a:r>
              <a:rPr lang="en-US" sz="1800" dirty="0" err="1"/>
              <a:t>mai</a:t>
            </a:r>
            <a:r>
              <a:rPr lang="en-US" sz="1800" dirty="0"/>
              <a:t> </a:t>
            </a:r>
            <a:r>
              <a:rPr lang="en-US" sz="1800" dirty="0" err="1"/>
              <a:t>durabilă</a:t>
            </a:r>
            <a:r>
              <a:rPr lang="en-US" sz="1800" dirty="0"/>
              <a:t>. Care </a:t>
            </a:r>
            <a:r>
              <a:rPr lang="en-US" sz="1800" dirty="0" err="1"/>
              <a:t>sunt</a:t>
            </a:r>
            <a:r>
              <a:rPr lang="en-US" sz="1800" dirty="0"/>
              <a:t> </a:t>
            </a:r>
            <a:r>
              <a:rPr lang="en-US" sz="1800" dirty="0" err="1"/>
              <a:t>unele</a:t>
            </a:r>
            <a:r>
              <a:rPr lang="en-US" sz="1800" dirty="0"/>
              <a:t> </a:t>
            </a:r>
            <a:r>
              <a:rPr lang="en-US" sz="1800" dirty="0" err="1"/>
              <a:t>dintre</a:t>
            </a:r>
            <a:r>
              <a:rPr lang="en-US" sz="1800" dirty="0"/>
              <a:t> </a:t>
            </a:r>
            <a:r>
              <a:rPr lang="en-US" sz="1800" dirty="0" err="1"/>
              <a:t>provocările</a:t>
            </a:r>
            <a:r>
              <a:rPr lang="en-US" sz="1800" dirty="0"/>
              <a:t> </a:t>
            </a:r>
            <a:r>
              <a:rPr lang="en-US" sz="1800" dirty="0" err="1"/>
              <a:t>și</a:t>
            </a:r>
            <a:r>
              <a:rPr lang="en-US" sz="1800" dirty="0"/>
              <a:t> </a:t>
            </a:r>
            <a:r>
              <a:rPr lang="en-US" sz="1800" dirty="0" err="1"/>
              <a:t>oportunitățile</a:t>
            </a:r>
            <a:r>
              <a:rPr lang="en-US" sz="1800" dirty="0"/>
              <a:t> </a:t>
            </a:r>
            <a:r>
              <a:rPr lang="en-US" sz="1800" dirty="0" err="1"/>
              <a:t>asociate</a:t>
            </a:r>
            <a:r>
              <a:rPr lang="en-US" sz="1800" dirty="0"/>
              <a:t> cu </a:t>
            </a:r>
            <a:r>
              <a:rPr lang="en-US" sz="1800" dirty="0" err="1"/>
              <a:t>această</a:t>
            </a:r>
            <a:r>
              <a:rPr lang="en-US" sz="1800" dirty="0"/>
              <a:t> </a:t>
            </a:r>
            <a:r>
              <a:rPr lang="en-US" sz="1800" dirty="0" err="1"/>
              <a:t>tranziție</a:t>
            </a:r>
            <a:r>
              <a:rPr lang="en-US" sz="1800" dirty="0"/>
              <a:t>?</a:t>
            </a:r>
            <a:endParaRPr lang="tr-TR" sz="1800" dirty="0"/>
          </a:p>
        </p:txBody>
      </p:sp>
    </p:spTree>
    <p:extLst>
      <p:ext uri="{BB962C8B-B14F-4D97-AF65-F5344CB8AC3E}">
        <p14:creationId xmlns:p14="http://schemas.microsoft.com/office/powerpoint/2010/main" val="3143232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22"/>
          <p:cNvSpPr txBox="1">
            <a:spLocks noGrp="1"/>
          </p:cNvSpPr>
          <p:nvPr>
            <p:ph type="title"/>
          </p:nvPr>
        </p:nvSpPr>
        <p:spPr>
          <a:xfrm>
            <a:off x="1361586" y="307791"/>
            <a:ext cx="7892065" cy="823740"/>
          </a:xfrm>
          <a:prstGeom prst="rect">
            <a:avLst/>
          </a:prstGeom>
          <a:noFill/>
          <a:ln>
            <a:noFill/>
          </a:ln>
        </p:spPr>
        <p:txBody>
          <a:bodyPr spcFirstLastPara="1" wrap="square" lIns="91425" tIns="45700" rIns="91425" bIns="45700" anchor="b" anchorCtr="0">
            <a:noAutofit/>
          </a:bodyPr>
          <a:lstStyle/>
          <a:p>
            <a:pPr lvl="0">
              <a:buClr>
                <a:srgbClr val="2A4F1C"/>
              </a:buClr>
              <a:buSzPts val="3200"/>
            </a:pPr>
            <a:r>
              <a:rPr lang="en-US" dirty="0" err="1">
                <a:solidFill>
                  <a:srgbClr val="2A4F1C"/>
                </a:solidFill>
              </a:rPr>
              <a:t>Referințe</a:t>
            </a:r>
            <a:r>
              <a:rPr lang="en-US" dirty="0">
                <a:solidFill>
                  <a:srgbClr val="2A4F1C"/>
                </a:solidFill>
              </a:rPr>
              <a:t> </a:t>
            </a:r>
            <a:r>
              <a:rPr lang="en-US" dirty="0" err="1">
                <a:solidFill>
                  <a:srgbClr val="2A4F1C"/>
                </a:solidFill>
              </a:rPr>
              <a:t>și</a:t>
            </a:r>
            <a:r>
              <a:rPr lang="en-US" dirty="0">
                <a:solidFill>
                  <a:srgbClr val="2A4F1C"/>
                </a:solidFill>
              </a:rPr>
              <a:t> Link-</a:t>
            </a:r>
            <a:r>
              <a:rPr lang="en-US" dirty="0" err="1">
                <a:solidFill>
                  <a:srgbClr val="2A4F1C"/>
                </a:solidFill>
              </a:rPr>
              <a:t>uri</a:t>
            </a:r>
            <a:endParaRPr dirty="0"/>
          </a:p>
        </p:txBody>
      </p:sp>
      <p:cxnSp>
        <p:nvCxnSpPr>
          <p:cNvPr id="502" name="Google Shape;502;p22"/>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sp>
        <p:nvSpPr>
          <p:cNvPr id="503" name="Google Shape;503;p22"/>
          <p:cNvSpPr txBox="1"/>
          <p:nvPr/>
        </p:nvSpPr>
        <p:spPr>
          <a:xfrm>
            <a:off x="342901" y="1057275"/>
            <a:ext cx="11401424" cy="6932307"/>
          </a:xfrm>
          <a:prstGeom prst="rect">
            <a:avLst/>
          </a:prstGeom>
          <a:noFill/>
          <a:ln>
            <a:noFill/>
          </a:ln>
        </p:spPr>
        <p:txBody>
          <a:bodyPr spcFirstLastPara="1" wrap="square" lIns="91425" tIns="45700" rIns="91425" bIns="45700" anchor="t" anchorCtr="0">
            <a:spAutoFit/>
          </a:bodyPr>
          <a:lstStyle/>
          <a:p>
            <a:pPr marL="270510" indent="-270510" algn="just">
              <a:lnSpc>
                <a:spcPct val="107000"/>
              </a:lnSpc>
              <a:spcAft>
                <a:spcPts val="800"/>
              </a:spcAft>
            </a:pPr>
            <a:r>
              <a:rPr lang="en-US" sz="1100" dirty="0" err="1"/>
              <a:t>Azevedo</a:t>
            </a:r>
            <a:r>
              <a:rPr lang="en-US" sz="1100" dirty="0"/>
              <a:t>, D., Castro, M., &amp; </a:t>
            </a:r>
            <a:r>
              <a:rPr lang="en-US" sz="1100" dirty="0" err="1"/>
              <a:t>Peatrik</a:t>
            </a:r>
            <a:r>
              <a:rPr lang="en-US" sz="1100" dirty="0"/>
              <a:t>, E. (2018). Pro-environmental behavior in early childhood education: A review of the literature. Environmental Education Research, 24(2), 275-302.</a:t>
            </a:r>
          </a:p>
          <a:p>
            <a:pPr marL="270510" indent="-270510" algn="just">
              <a:lnSpc>
                <a:spcPct val="107000"/>
              </a:lnSpc>
              <a:spcAft>
                <a:spcPts val="800"/>
              </a:spcAft>
            </a:pPr>
            <a:r>
              <a:rPr lang="en-US" sz="1100" dirty="0"/>
              <a:t>Brody, M. J., </a:t>
            </a:r>
            <a:r>
              <a:rPr lang="en-US" sz="1100" dirty="0" err="1"/>
              <a:t>Stonecipher</a:t>
            </a:r>
            <a:r>
              <a:rPr lang="en-US" sz="1100" dirty="0"/>
              <a:t>, K. L., &amp; Swim, J. K. (2008). Development of environmental concern in children: Reconsidering the role of knowledge, attitude, and behavior. Environment and Behavior, 40(6), 167-183.</a:t>
            </a:r>
          </a:p>
          <a:p>
            <a:pPr marL="270510" indent="-270510" algn="just">
              <a:lnSpc>
                <a:spcPct val="107000"/>
              </a:lnSpc>
              <a:spcAft>
                <a:spcPts val="800"/>
              </a:spcAft>
            </a:pPr>
            <a:r>
              <a:rPr lang="en-US" sz="1100" dirty="0" smtClean="0"/>
              <a:t>Bloom</a:t>
            </a:r>
            <a:r>
              <a:rPr lang="en-US" sz="1100" dirty="0"/>
              <a:t>, B. S., </a:t>
            </a:r>
            <a:r>
              <a:rPr lang="en-US" sz="1100" dirty="0" err="1"/>
              <a:t>Engelhart</a:t>
            </a:r>
            <a:r>
              <a:rPr lang="en-US" sz="1100" dirty="0"/>
              <a:t>, M. D., </a:t>
            </a:r>
            <a:r>
              <a:rPr lang="en-US" sz="1100" dirty="0" err="1"/>
              <a:t>Furst</a:t>
            </a:r>
            <a:r>
              <a:rPr lang="en-US" sz="1100" dirty="0"/>
              <a:t>, E. J., Hill, W. H., &amp; </a:t>
            </a:r>
            <a:r>
              <a:rPr lang="en-US" sz="1100" dirty="0" err="1"/>
              <a:t>Krathwohl</a:t>
            </a:r>
            <a:r>
              <a:rPr lang="en-US" sz="1100" dirty="0"/>
              <a:t>, D. R. (1956). Taxonomy of educational objectives: The classification of educational goals. Handbook I: Cognitive domain. New York: Longman. </a:t>
            </a:r>
            <a:endParaRPr lang="tr-TR" sz="1100" dirty="0" smtClean="0"/>
          </a:p>
          <a:p>
            <a:pPr marL="270510" indent="-270510" algn="just">
              <a:lnSpc>
                <a:spcPct val="107000"/>
              </a:lnSpc>
              <a:spcAft>
                <a:spcPts val="800"/>
              </a:spcAft>
            </a:pPr>
            <a:r>
              <a:rPr lang="en-US" sz="1100" dirty="0" err="1"/>
              <a:t>Cincera</a:t>
            </a:r>
            <a:r>
              <a:rPr lang="en-US" sz="1100" dirty="0"/>
              <a:t>, J. A., </a:t>
            </a:r>
            <a:r>
              <a:rPr lang="en-US" sz="1100" dirty="0" err="1"/>
              <a:t>López</a:t>
            </a:r>
            <a:r>
              <a:rPr lang="en-US" sz="1100" dirty="0"/>
              <a:t>-Gay, R., &amp; Sánchez, M. L. (2013). Environmental literacy and its relation to environmental attitudes and sustainable </a:t>
            </a:r>
            <a:r>
              <a:rPr lang="en-US" sz="1100" dirty="0" err="1"/>
              <a:t>behaviour</a:t>
            </a:r>
            <a:r>
              <a:rPr lang="en-US" sz="1100" dirty="0"/>
              <a:t> among secondary education students. Environmental Education Research, 19(5), 611-624.</a:t>
            </a:r>
          </a:p>
          <a:p>
            <a:pPr marL="270510" indent="-270510" algn="just">
              <a:lnSpc>
                <a:spcPct val="107000"/>
              </a:lnSpc>
              <a:spcAft>
                <a:spcPts val="800"/>
              </a:spcAft>
            </a:pPr>
            <a:r>
              <a:rPr lang="en-US" sz="1100" dirty="0" smtClean="0"/>
              <a:t>Hungerford</a:t>
            </a:r>
            <a:r>
              <a:rPr lang="en-US" sz="1100" dirty="0"/>
              <a:t>, H. R., Peyton, R. B., &amp; Wilke, R. J. (1980). Principles of environmental education. Washington, DC: ERIC Clearinghouse for Social Studies/Social Science Education. </a:t>
            </a:r>
          </a:p>
          <a:p>
            <a:pPr marL="270510" indent="-270510" algn="just">
              <a:lnSpc>
                <a:spcPct val="107000"/>
              </a:lnSpc>
              <a:spcAft>
                <a:spcPts val="800"/>
              </a:spcAft>
            </a:pPr>
            <a:r>
              <a:rPr lang="en-US" sz="1100" dirty="0"/>
              <a:t>Hungerford, H. R., &amp; </a:t>
            </a:r>
            <a:r>
              <a:rPr lang="en-US" sz="1100" dirty="0" err="1"/>
              <a:t>Tomera</a:t>
            </a:r>
            <a:r>
              <a:rPr lang="en-US" sz="1100" dirty="0"/>
              <a:t>, A. N. (1985). Addressing the affective domain in environmental education. The Journal of Environmental Education, 16(3), 20-26. </a:t>
            </a:r>
            <a:endParaRPr lang="tr-TR" sz="1100" dirty="0" smtClean="0"/>
          </a:p>
          <a:p>
            <a:pPr marL="270510" indent="-270510" algn="just">
              <a:lnSpc>
                <a:spcPct val="107000"/>
              </a:lnSpc>
              <a:spcAft>
                <a:spcPts val="800"/>
              </a:spcAft>
            </a:pPr>
            <a:r>
              <a:rPr lang="en-US" sz="1100" dirty="0"/>
              <a:t>Liang, Y., Lu, Y., Li, C., &amp; Zhang, X. (2018). Gender differences in environmental protection behavior and collective action in Chinese universities: The role of environmental literacy, personal norms, and perceived behavioral control. Journal of Cleaner Production, 172, 1429-1441.</a:t>
            </a:r>
          </a:p>
          <a:p>
            <a:pPr marL="270510" indent="-270510" algn="just">
              <a:lnSpc>
                <a:spcPct val="107000"/>
              </a:lnSpc>
              <a:spcAft>
                <a:spcPts val="800"/>
              </a:spcAft>
            </a:pPr>
            <a:r>
              <a:rPr lang="en-US" sz="1100" dirty="0" smtClean="0"/>
              <a:t>Wilke</a:t>
            </a:r>
            <a:r>
              <a:rPr lang="en-US" sz="1100" dirty="0"/>
              <a:t>, R. J. (1986). Environmental education: Goals, approaches, and developing a curriculum. Dubuque, IA: Kendall/Hunt Publishing Company. </a:t>
            </a:r>
            <a:endParaRPr lang="tr-TR" sz="1100" dirty="0" smtClean="0"/>
          </a:p>
          <a:p>
            <a:pPr marL="270510" indent="-270510" algn="just">
              <a:lnSpc>
                <a:spcPct val="107000"/>
              </a:lnSpc>
              <a:spcAft>
                <a:spcPts val="800"/>
              </a:spcAft>
            </a:pPr>
            <a:r>
              <a:rPr lang="en-US" sz="1100" dirty="0" smtClean="0"/>
              <a:t>United </a:t>
            </a:r>
            <a:r>
              <a:rPr lang="en-US" sz="1100" dirty="0"/>
              <a:t>Nations Educational, Scientific and Cultural Organization (UNESCO). (1990). Environmental Literacy Year. Retrieved from https://www.unesco.org/en/environmental-commitment-and-policy</a:t>
            </a:r>
          </a:p>
          <a:p>
            <a:pPr marL="270510" indent="-270510" algn="just">
              <a:lnSpc>
                <a:spcPct val="107000"/>
              </a:lnSpc>
              <a:spcAft>
                <a:spcPts val="800"/>
              </a:spcAft>
            </a:pPr>
            <a:r>
              <a:rPr lang="en-US" sz="1100" dirty="0"/>
              <a:t>United Nations Educational, Scientific and Cultural Organization (UNESCO). (2015). Education for Sustainable Development Goals. Retrieved from </a:t>
            </a:r>
            <a:r>
              <a:rPr lang="en-US" sz="1100" dirty="0">
                <a:hlinkClick r:id="rId3"/>
              </a:rPr>
              <a:t>https://</a:t>
            </a:r>
            <a:r>
              <a:rPr lang="en-US" sz="1100" dirty="0" smtClean="0">
                <a:hlinkClick r:id="rId3"/>
              </a:rPr>
              <a:t>www.unesco.org/en/sustainable-development/education</a:t>
            </a:r>
            <a:endParaRPr lang="tr-TR" sz="1100" dirty="0" smtClean="0"/>
          </a:p>
          <a:p>
            <a:pPr marL="270510" indent="-270510" algn="just">
              <a:lnSpc>
                <a:spcPct val="107000"/>
              </a:lnSpc>
              <a:spcAft>
                <a:spcPts val="800"/>
              </a:spcAft>
            </a:pPr>
            <a:r>
              <a:rPr lang="en-US" sz="1100" dirty="0" err="1"/>
              <a:t>Sepkoski</a:t>
            </a:r>
            <a:r>
              <a:rPr lang="en-US" sz="1100" dirty="0"/>
              <a:t> Jr., J. J. (1993). Ten major extinction events in the Phanerozoic: Causes and consequences. In P. D. Leahy &amp; R. Lewin (Eds.), Causes of extinction (pp. 153-181). University of Arizona Press</a:t>
            </a:r>
            <a:r>
              <a:rPr lang="en-US" sz="1100" dirty="0" smtClean="0"/>
              <a:t>.</a:t>
            </a:r>
            <a:endParaRPr lang="tr-TR" sz="1100" dirty="0" smtClean="0"/>
          </a:p>
          <a:p>
            <a:pPr marL="270510" indent="-270510" algn="just">
              <a:lnSpc>
                <a:spcPct val="107000"/>
              </a:lnSpc>
              <a:spcAft>
                <a:spcPts val="800"/>
              </a:spcAft>
            </a:pPr>
            <a:r>
              <a:rPr lang="en-US" sz="1100" dirty="0" err="1" smtClean="0"/>
              <a:t>Wongchantra</a:t>
            </a:r>
            <a:r>
              <a:rPr lang="en-US" sz="1100" dirty="0"/>
              <a:t>, P., &amp; </a:t>
            </a:r>
            <a:r>
              <a:rPr lang="en-US" sz="1100" dirty="0" err="1"/>
              <a:t>Nuangchalerm</a:t>
            </a:r>
            <a:r>
              <a:rPr lang="en-US" sz="1100" dirty="0"/>
              <a:t>, P. (2011). A comparative study of environmental literacy of undergraduate students in science and non-science majors. Journal of Social Sciences, 5(1), 121-127.</a:t>
            </a:r>
          </a:p>
          <a:p>
            <a:pPr marL="270510" indent="-270510" algn="just">
              <a:lnSpc>
                <a:spcPct val="107000"/>
              </a:lnSpc>
              <a:spcAft>
                <a:spcPts val="800"/>
              </a:spcAft>
            </a:pPr>
            <a:r>
              <a:rPr lang="en-US" sz="1100" dirty="0" err="1" smtClean="0"/>
              <a:t>Zelezny</a:t>
            </a:r>
            <a:r>
              <a:rPr lang="en-US" sz="1100" dirty="0"/>
              <a:t>, M. C., Chua, P. P., &amp; Aldrich, C. (2000). Elaborating environmental theories: Toward a theory of ecological selfishness. Journal of Social Issues, 56(1), 119-148.</a:t>
            </a:r>
          </a:p>
          <a:p>
            <a:pPr marL="270510" indent="-270510" algn="just">
              <a:lnSpc>
                <a:spcPct val="107000"/>
              </a:lnSpc>
              <a:spcAft>
                <a:spcPts val="800"/>
              </a:spcAft>
            </a:pPr>
            <a:endParaRPr lang="en-US" sz="1100" dirty="0" smtClean="0"/>
          </a:p>
          <a:p>
            <a:pPr marL="270510" indent="-270510" algn="just">
              <a:lnSpc>
                <a:spcPct val="107000"/>
              </a:lnSpc>
              <a:spcAft>
                <a:spcPts val="800"/>
              </a:spcAft>
            </a:pPr>
            <a:r>
              <a:rPr lang="en-US" sz="1100" dirty="0" smtClean="0"/>
              <a:t>.</a:t>
            </a:r>
            <a:endParaRPr lang="en-US" sz="1100" dirty="0"/>
          </a:p>
          <a:p>
            <a:pPr marL="270510" indent="-270510" algn="just">
              <a:lnSpc>
                <a:spcPct val="107000"/>
              </a:lnSpc>
              <a:spcAft>
                <a:spcPts val="800"/>
              </a:spcAft>
            </a:pPr>
            <a:endParaRPr lang="en-US" sz="1100" dirty="0" smtClean="0"/>
          </a:p>
          <a:p>
            <a:pPr marL="270510" indent="-270510" algn="just">
              <a:lnSpc>
                <a:spcPct val="107000"/>
              </a:lnSpc>
              <a:spcAft>
                <a:spcPts val="800"/>
              </a:spcAft>
            </a:pPr>
            <a:endParaRPr lang="tr-TR" sz="1100" dirty="0" smtClean="0"/>
          </a:p>
          <a:p>
            <a:pPr marL="270510" indent="-270510" algn="just">
              <a:lnSpc>
                <a:spcPct val="107000"/>
              </a:lnSpc>
              <a:spcAft>
                <a:spcPts val="800"/>
              </a:spcAft>
            </a:pPr>
            <a:endParaRPr lang="tr-TR" sz="1100" dirty="0" smtClean="0"/>
          </a:p>
          <a:p>
            <a:pPr marL="270510" indent="-270510" algn="just">
              <a:lnSpc>
                <a:spcPct val="107000"/>
              </a:lnSpc>
              <a:spcAft>
                <a:spcPts val="800"/>
              </a:spcAft>
            </a:pPr>
            <a:endParaRPr lang="en-GB" sz="1100" dirty="0">
              <a:latin typeface="Calibri" panose="020F0502020204030204" pitchFamily="34" charset="0"/>
              <a:ea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cxnSp>
        <p:nvCxnSpPr>
          <p:cNvPr id="4" name="Google Shape;502;p22"/>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sp>
        <p:nvSpPr>
          <p:cNvPr id="5" name="Google Shape;517;p23"/>
          <p:cNvSpPr/>
          <p:nvPr/>
        </p:nvSpPr>
        <p:spPr>
          <a:xfrm>
            <a:off x="4383443" y="987437"/>
            <a:ext cx="2255482" cy="646290"/>
          </a:xfrm>
          <a:prstGeom prst="rect">
            <a:avLst/>
          </a:prstGeom>
          <a:noFill/>
          <a:ln>
            <a:noFill/>
          </a:ln>
        </p:spPr>
        <p:txBody>
          <a:bodyPr spcFirstLastPara="1" wrap="square" lIns="91425" tIns="45700" rIns="91425" bIns="45700" anchor="t" anchorCtr="0">
            <a:spAutoFit/>
          </a:bodyPr>
          <a:lstStyle/>
          <a:p>
            <a:pPr lvl="0" algn="ctr">
              <a:buClr>
                <a:srgbClr val="05234E"/>
              </a:buClr>
              <a:buSzPts val="3600"/>
            </a:pPr>
            <a:r>
              <a:rPr lang="en-US" sz="3600" b="1" dirty="0" err="1">
                <a:solidFill>
                  <a:srgbClr val="05234E"/>
                </a:solidFill>
                <a:latin typeface="Calibri"/>
                <a:ea typeface="Calibri"/>
                <a:cs typeface="Calibri"/>
                <a:sym typeface="Calibri"/>
              </a:rPr>
              <a:t>Contacte</a:t>
            </a:r>
            <a:endParaRPr sz="3600" b="1" i="0" u="none" strike="noStrike" cap="none" dirty="0">
              <a:solidFill>
                <a:srgbClr val="05234E"/>
              </a:solidFill>
              <a:latin typeface="Calibri"/>
              <a:ea typeface="Calibri"/>
              <a:cs typeface="Calibri"/>
              <a:sym typeface="Calibri"/>
            </a:endParaRPr>
          </a:p>
        </p:txBody>
      </p:sp>
      <p:sp>
        <p:nvSpPr>
          <p:cNvPr id="6" name="Dikdörtgen 5"/>
          <p:cNvSpPr/>
          <p:nvPr/>
        </p:nvSpPr>
        <p:spPr>
          <a:xfrm>
            <a:off x="896422" y="2189262"/>
            <a:ext cx="3313728" cy="2246769"/>
          </a:xfrm>
          <a:prstGeom prst="rect">
            <a:avLst/>
          </a:prstGeom>
        </p:spPr>
        <p:txBody>
          <a:bodyPr wrap="none">
            <a:spAutoFit/>
          </a:bodyPr>
          <a:lstStyle/>
          <a:p>
            <a:pPr lvl="0">
              <a:buSzPts val="1600"/>
            </a:pPr>
            <a:r>
              <a:rPr lang="tr-TR" b="1" dirty="0" smtClean="0">
                <a:solidFill>
                  <a:schemeClr val="dk1"/>
                </a:solidFill>
                <a:latin typeface="Calibri"/>
                <a:ea typeface="Calibri"/>
                <a:cs typeface="Calibri"/>
                <a:sym typeface="Calibri"/>
              </a:rPr>
              <a:t>ÇEROKİ NGO</a:t>
            </a:r>
          </a:p>
          <a:p>
            <a:pPr lvl="0">
              <a:buSzPts val="1600"/>
            </a:pPr>
            <a:endParaRPr lang="tr-TR" b="1" dirty="0">
              <a:solidFill>
                <a:schemeClr val="dk1"/>
              </a:solidFill>
              <a:latin typeface="Calibri"/>
              <a:ea typeface="Calibri"/>
              <a:cs typeface="Calibri"/>
              <a:sym typeface="Calibri"/>
            </a:endParaRPr>
          </a:p>
          <a:p>
            <a:r>
              <a:rPr lang="tr-TR" dirty="0"/>
              <a:t>Tol Köyü Kilise deresi Mezitli / MERSİN</a:t>
            </a:r>
          </a:p>
          <a:p>
            <a:endParaRPr lang="tr-TR" b="1" dirty="0" smtClean="0"/>
          </a:p>
          <a:p>
            <a:endParaRPr lang="tr-TR" b="1" dirty="0"/>
          </a:p>
          <a:p>
            <a:r>
              <a:rPr lang="tr-TR" b="1" dirty="0" smtClean="0"/>
              <a:t>+</a:t>
            </a:r>
            <a:r>
              <a:rPr lang="tr-TR" b="1" dirty="0"/>
              <a:t>90 538 731 91 </a:t>
            </a:r>
            <a:r>
              <a:rPr lang="tr-TR" b="1" dirty="0" smtClean="0"/>
              <a:t>14</a:t>
            </a:r>
          </a:p>
          <a:p>
            <a:endParaRPr lang="tr-TR" b="1" dirty="0"/>
          </a:p>
          <a:p>
            <a:r>
              <a:rPr lang="tr-TR" dirty="0"/>
              <a:t>cerokider@gmail.com</a:t>
            </a:r>
          </a:p>
          <a:p>
            <a:endParaRPr lang="tr-TR" b="1" dirty="0"/>
          </a:p>
          <a:p>
            <a:pPr lvl="0">
              <a:buSzPts val="1600"/>
            </a:pPr>
            <a:endParaRPr lang="de-DE" b="1" dirty="0">
              <a:solidFill>
                <a:schemeClr val="dk1"/>
              </a:solidFill>
              <a:latin typeface="Calibri"/>
              <a:ea typeface="Calibri"/>
              <a:cs typeface="Calibri"/>
              <a:sym typeface="Calibri"/>
            </a:endParaRPr>
          </a:p>
        </p:txBody>
      </p:sp>
      <p:pic>
        <p:nvPicPr>
          <p:cNvPr id="7" name="Resim 6"/>
          <p:cNvPicPr/>
          <p:nvPr/>
        </p:nvPicPr>
        <p:blipFill>
          <a:blip r:embed="rId3">
            <a:extLst>
              <a:ext uri="{28A0092B-C50C-407E-A947-70E740481C1C}">
                <a14:useLocalDpi xmlns:a14="http://schemas.microsoft.com/office/drawing/2010/main" val="0"/>
              </a:ext>
            </a:extLst>
          </a:blip>
          <a:stretch>
            <a:fillRect/>
          </a:stretch>
        </p:blipFill>
        <p:spPr>
          <a:xfrm>
            <a:off x="1033462" y="4198303"/>
            <a:ext cx="1547813" cy="868997"/>
          </a:xfrm>
          <a:prstGeom prst="rect">
            <a:avLst/>
          </a:prstGeom>
        </p:spPr>
      </p:pic>
      <p:cxnSp>
        <p:nvCxnSpPr>
          <p:cNvPr id="8" name="Google Shape;502;p22"/>
          <p:cNvCxnSpPr/>
          <p:nvPr/>
        </p:nvCxnSpPr>
        <p:spPr>
          <a:xfrm>
            <a:off x="11682473" y="2081507"/>
            <a:ext cx="0" cy="2193300"/>
          </a:xfrm>
          <a:prstGeom prst="straightConnector1">
            <a:avLst/>
          </a:prstGeom>
          <a:noFill/>
          <a:ln w="19050" cap="flat" cmpd="sng">
            <a:solidFill>
              <a:schemeClr val="lt1"/>
            </a:solidFill>
            <a:prstDash val="solid"/>
            <a:round/>
            <a:headEnd type="none" w="sm" len="sm"/>
            <a:tailEnd type="none" w="sm" len="sm"/>
          </a:ln>
        </p:spPr>
      </p:cxnSp>
      <p:sp>
        <p:nvSpPr>
          <p:cNvPr id="10" name="Dikdörtgen 9"/>
          <p:cNvSpPr/>
          <p:nvPr/>
        </p:nvSpPr>
        <p:spPr>
          <a:xfrm>
            <a:off x="6951087" y="2184176"/>
            <a:ext cx="3775393" cy="1384995"/>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buSzPts val="1600"/>
            </a:pPr>
            <a:r>
              <a:rPr lang="tr-TR" b="1" dirty="0">
                <a:solidFill>
                  <a:schemeClr val="dk1"/>
                </a:solidFill>
                <a:latin typeface="Calibri"/>
                <a:ea typeface="Calibri"/>
                <a:cs typeface="Calibri"/>
                <a:sym typeface="Calibri"/>
              </a:rPr>
              <a:t>"</a:t>
            </a:r>
            <a:r>
              <a:rPr lang="tr-TR" b="1" dirty="0" err="1">
                <a:solidFill>
                  <a:schemeClr val="dk1"/>
                </a:solidFill>
                <a:latin typeface="Calibri"/>
                <a:ea typeface="Calibri"/>
                <a:cs typeface="Calibri"/>
                <a:sym typeface="Calibri"/>
              </a:rPr>
              <a:t>Asociatia</a:t>
            </a:r>
            <a:r>
              <a:rPr lang="tr-TR" b="1" dirty="0">
                <a:solidFill>
                  <a:schemeClr val="dk1"/>
                </a:solidFill>
                <a:latin typeface="Calibri"/>
                <a:ea typeface="Calibri"/>
                <a:cs typeface="Calibri"/>
                <a:sym typeface="Calibri"/>
              </a:rPr>
              <a:t> </a:t>
            </a:r>
            <a:r>
              <a:rPr lang="tr-TR" b="1" dirty="0" err="1">
                <a:solidFill>
                  <a:schemeClr val="dk1"/>
                </a:solidFill>
                <a:latin typeface="Calibri"/>
                <a:ea typeface="Calibri"/>
                <a:cs typeface="Calibri"/>
                <a:sym typeface="Calibri"/>
              </a:rPr>
              <a:t>ShareEducation.ImpartasimEducatie</a:t>
            </a:r>
            <a:r>
              <a:rPr lang="tr-TR" b="1" dirty="0">
                <a:solidFill>
                  <a:schemeClr val="dk1"/>
                </a:solidFill>
                <a:latin typeface="Calibri"/>
                <a:ea typeface="Calibri"/>
                <a:cs typeface="Calibri"/>
                <a:sym typeface="Calibri"/>
              </a:rPr>
              <a:t>"</a:t>
            </a:r>
          </a:p>
          <a:p>
            <a:pPr lvl="0">
              <a:buSzPts val="1600"/>
            </a:pPr>
            <a:endParaRPr lang="tr-TR" b="1" dirty="0" smtClean="0">
              <a:solidFill>
                <a:schemeClr val="dk1"/>
              </a:solidFill>
              <a:latin typeface="Calibri"/>
              <a:ea typeface="Calibri"/>
              <a:cs typeface="Calibri"/>
              <a:sym typeface="Calibri"/>
            </a:endParaRPr>
          </a:p>
          <a:p>
            <a:r>
              <a:rPr lang="tr-TR" dirty="0" err="1" smtClean="0"/>
              <a:t>Vest</a:t>
            </a:r>
            <a:r>
              <a:rPr lang="tr-TR" dirty="0" smtClean="0"/>
              <a:t>, </a:t>
            </a:r>
            <a:r>
              <a:rPr lang="tr-TR" dirty="0" err="1" smtClean="0"/>
              <a:t>Arad</a:t>
            </a:r>
            <a:r>
              <a:rPr lang="tr-TR" dirty="0" smtClean="0"/>
              <a:t>, ROMANIA</a:t>
            </a:r>
            <a:endParaRPr lang="tr-TR" dirty="0"/>
          </a:p>
          <a:p>
            <a:endParaRPr lang="tr-TR" b="1" dirty="0" smtClean="0"/>
          </a:p>
          <a:p>
            <a:r>
              <a:rPr lang="tr-TR" dirty="0" smtClean="0">
                <a:hlinkClick r:id="rId4"/>
              </a:rPr>
              <a:t>www.shareeducation.org</a:t>
            </a:r>
            <a:r>
              <a:rPr lang="tr-TR" dirty="0" smtClean="0"/>
              <a:t> </a:t>
            </a:r>
            <a:endParaRPr lang="tr-TR" b="1" dirty="0"/>
          </a:p>
          <a:p>
            <a:pPr lvl="0">
              <a:buSzPts val="1600"/>
            </a:pPr>
            <a:endParaRPr lang="de-DE" b="1" dirty="0">
              <a:solidFill>
                <a:schemeClr val="dk1"/>
              </a:solidFill>
              <a:latin typeface="Calibri"/>
              <a:ea typeface="Calibri"/>
              <a:cs typeface="Calibri"/>
              <a:sym typeface="Calibri"/>
            </a:endParaRPr>
          </a:p>
        </p:txBody>
      </p:sp>
      <p:pic>
        <p:nvPicPr>
          <p:cNvPr id="11" name="Resim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32895" y="4296404"/>
            <a:ext cx="1844040" cy="8839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33375" y="498751"/>
            <a:ext cx="8189076" cy="669361"/>
          </a:xfrm>
        </p:spPr>
        <p:txBody>
          <a:bodyPr anchor="ctr">
            <a:normAutofit fontScale="90000"/>
          </a:bodyPr>
          <a:lstStyle/>
          <a:p>
            <a:pPr algn="ctr"/>
            <a:r>
              <a:rPr lang="tr-TR" dirty="0" err="1">
                <a:latin typeface="Bookman Old Style" pitchFamily="18" charset="0"/>
              </a:rPr>
              <a:t>Obiective</a:t>
            </a:r>
            <a:r>
              <a:rPr lang="tr-TR" dirty="0">
                <a:latin typeface="Bookman Old Style" pitchFamily="18" charset="0"/>
              </a:rPr>
              <a:t> </a:t>
            </a:r>
            <a:r>
              <a:rPr lang="tr-TR" dirty="0" err="1">
                <a:latin typeface="Bookman Old Style" pitchFamily="18" charset="0"/>
              </a:rPr>
              <a:t>pentru</a:t>
            </a:r>
            <a:r>
              <a:rPr lang="tr-TR" dirty="0">
                <a:latin typeface="Bookman Old Style" pitchFamily="18" charset="0"/>
              </a:rPr>
              <a:t> </a:t>
            </a:r>
            <a:r>
              <a:rPr lang="tr-TR" dirty="0" err="1">
                <a:latin typeface="Bookman Old Style" pitchFamily="18" charset="0"/>
              </a:rPr>
              <a:t>alfabetizarea</a:t>
            </a:r>
            <a:r>
              <a:rPr lang="tr-TR" dirty="0">
                <a:latin typeface="Bookman Old Style" pitchFamily="18" charset="0"/>
              </a:rPr>
              <a:t> </a:t>
            </a:r>
            <a:r>
              <a:rPr lang="tr-TR" dirty="0" err="1">
                <a:latin typeface="Bookman Old Style" pitchFamily="18" charset="0"/>
              </a:rPr>
              <a:t>mediului</a:t>
            </a:r>
            <a:endParaRPr lang="tr-TR" dirty="0">
              <a:latin typeface="Bookman Old Style" pitchFamily="18" charset="0"/>
            </a:endParaRPr>
          </a:p>
        </p:txBody>
      </p:sp>
      <p:pic>
        <p:nvPicPr>
          <p:cNvPr id="5" name="Resim 4"/>
          <p:cNvPicPr>
            <a:picLocks noChangeAspect="1"/>
          </p:cNvPicPr>
          <p:nvPr/>
        </p:nvPicPr>
        <p:blipFill>
          <a:blip r:embed="rId2"/>
          <a:stretch>
            <a:fillRect/>
          </a:stretch>
        </p:blipFill>
        <p:spPr>
          <a:xfrm>
            <a:off x="666751" y="1257300"/>
            <a:ext cx="5467350" cy="4352925"/>
          </a:xfrm>
          <a:prstGeom prst="rect">
            <a:avLst/>
          </a:prstGeom>
        </p:spPr>
      </p:pic>
      <p:sp>
        <p:nvSpPr>
          <p:cNvPr id="6" name="Dikdörtgen 5"/>
          <p:cNvSpPr/>
          <p:nvPr/>
        </p:nvSpPr>
        <p:spPr>
          <a:xfrm>
            <a:off x="247650" y="5564743"/>
            <a:ext cx="6096000" cy="415498"/>
          </a:xfrm>
          <a:prstGeom prst="rect">
            <a:avLst/>
          </a:prstGeom>
        </p:spPr>
        <p:txBody>
          <a:bodyPr>
            <a:spAutoFit/>
          </a:bodyPr>
          <a:lstStyle/>
          <a:p>
            <a:r>
              <a:rPr lang="pt-BR" sz="1000" dirty="0">
                <a:solidFill>
                  <a:srgbClr val="222222"/>
                </a:solidFill>
                <a:latin typeface="Merriweather"/>
              </a:rPr>
              <a:t>O nível de alfabetização ambiental, que é um dos objetivos da educação ambiental (originalmente adaptado de Hungerford et al. (1980); pp. 42–44, revisado e ilustrado por Wei-Ta Fang)</a:t>
            </a:r>
            <a:endParaRPr lang="tr-TR" sz="1000" dirty="0"/>
          </a:p>
        </p:txBody>
      </p:sp>
      <p:sp>
        <p:nvSpPr>
          <p:cNvPr id="7" name="Metin kutusu 6"/>
          <p:cNvSpPr txBox="1"/>
          <p:nvPr/>
        </p:nvSpPr>
        <p:spPr>
          <a:xfrm>
            <a:off x="5895975" y="1171575"/>
            <a:ext cx="5305425" cy="5047536"/>
          </a:xfrm>
          <a:prstGeom prst="rect">
            <a:avLst/>
          </a:prstGeom>
          <a:noFill/>
        </p:spPr>
        <p:txBody>
          <a:bodyPr wrap="square" rtlCol="0">
            <a:spAutoFit/>
          </a:bodyPr>
          <a:lstStyle/>
          <a:p>
            <a:r>
              <a:rPr lang="vi-VN" dirty="0"/>
              <a:t>Hungerford și colab. (1980) au propus un model de alfabetizare ecologică pe patru niveluri, în care nivelurile I și II servesc drept fundație. Nivelul I se concentrează pe stabilirea unei fundații ecologice, în timp ce Nivelul II cultivă o conștientizare conceptuală a problemelor și valorilor de mediu. Aceste niveluri inițiale sunt considerate cruciale deoarece nivelurile ulterioare se bazează pe această bază de cunoștințe. Nivelul III, Investigarea și Evaluarea Problemelor și Soluțiilor, acționează ca piatră de temelie, oferind cadrul filozofic și procesul pentru acțiunea și participarea informată a cetățeniei (Hungerford și colab., 1980</a:t>
            </a:r>
            <a:r>
              <a:rPr lang="vi-VN" dirty="0" smtClean="0"/>
              <a:t>).</a:t>
            </a:r>
            <a:endParaRPr lang="tr-TR" dirty="0" smtClean="0"/>
          </a:p>
          <a:p>
            <a:endParaRPr lang="en-US" dirty="0"/>
          </a:p>
          <a:p>
            <a:r>
              <a:rPr lang="vi-VN" dirty="0"/>
              <a:t>Modelul a fost ulterior rafinat de Hungerford și Tomera (1985) pentru a sublinia scopul final: promovarea unui comportament responsabil de mediu în rândul cetățenilor. Wilke (1985) a extins în continuare acest concept propunând un model cu niveluri de bază similare (fundamente ecologice, conștientizare conceptuală, investigare și evaluare, abilități de acțiune în mediu), dar subliniind importanța cunoașterii, afecțiunii și abilităților. Similar cu Bloom și colab. (1956), modelul lui Wilke clasifică alfabetizarea de mediu în domeniul cognitiv (de exemplu, „cunoașterea de mediu a problemei”), domeniul afectiv (de exemplu, „atitudinea”, „valorile”) și domeniul psihomotoriu (de exemplu, „acțiunea de mediu”). strategii").</a:t>
            </a:r>
            <a:endParaRPr lang="tr-TR" dirty="0"/>
          </a:p>
        </p:txBody>
      </p:sp>
    </p:spTree>
    <p:extLst>
      <p:ext uri="{BB962C8B-B14F-4D97-AF65-F5344CB8AC3E}">
        <p14:creationId xmlns:p14="http://schemas.microsoft.com/office/powerpoint/2010/main" val="2393758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92455" y="439004"/>
            <a:ext cx="4512945" cy="713522"/>
          </a:xfrm>
        </p:spPr>
        <p:txBody>
          <a:bodyPr/>
          <a:lstStyle/>
          <a:p>
            <a:r>
              <a:rPr lang="tr-TR" dirty="0" err="1"/>
              <a:t>Alfabetizarea</a:t>
            </a:r>
            <a:r>
              <a:rPr lang="tr-TR" dirty="0"/>
              <a:t> </a:t>
            </a:r>
            <a:r>
              <a:rPr lang="tr-TR" dirty="0" err="1"/>
              <a:t>mediului</a:t>
            </a:r>
            <a:endParaRPr lang="tr-TR" dirty="0"/>
          </a:p>
        </p:txBody>
      </p:sp>
      <p:pic>
        <p:nvPicPr>
          <p:cNvPr id="1026" name="Picture 2" descr="fig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5125" y="1941512"/>
            <a:ext cx="3847843" cy="3645621"/>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6410324" y="5572125"/>
            <a:ext cx="5553075" cy="577081"/>
          </a:xfrm>
          <a:prstGeom prst="rect">
            <a:avLst/>
          </a:prstGeom>
          <a:noFill/>
        </p:spPr>
        <p:txBody>
          <a:bodyPr wrap="square" rtlCol="0">
            <a:spAutoFit/>
          </a:bodyPr>
          <a:lstStyle/>
          <a:p>
            <a:r>
              <a:rPr lang="en-GB" sz="1050" dirty="0" smtClean="0"/>
              <a:t>Modified from Hungerford and </a:t>
            </a:r>
            <a:r>
              <a:rPr lang="en-GB" sz="1050" dirty="0" err="1" smtClean="0"/>
              <a:t>Tomera</a:t>
            </a:r>
            <a:r>
              <a:rPr lang="en-GB" sz="1050" dirty="0" smtClean="0"/>
              <a:t> (</a:t>
            </a:r>
            <a:r>
              <a:rPr lang="en-GB" sz="1050" dirty="0" smtClean="0">
                <a:hlinkClick r:id="rId3" tooltip="Hungerford HR, Tomera AN (1985) Science methods for the elementary school. Stipes Publishing, Champaign"/>
              </a:rPr>
              <a:t>1985</a:t>
            </a:r>
            <a:r>
              <a:rPr lang="en-GB" sz="1050" dirty="0" smtClean="0"/>
              <a:t>), Hungerford and Volk (</a:t>
            </a:r>
            <a:r>
              <a:rPr lang="en-GB" sz="1050" dirty="0" smtClean="0">
                <a:hlinkClick r:id="rId4" tooltip="Hungerford HR, Volk TL (1990) Changing learner behavior through environmental education. J Environ Educ 21:8–22"/>
              </a:rPr>
              <a:t>1990</a:t>
            </a:r>
            <a:r>
              <a:rPr lang="en-GB" sz="1050" dirty="0" smtClean="0"/>
              <a:t>), Hungerford et al. (</a:t>
            </a:r>
            <a:r>
              <a:rPr lang="en-GB" sz="1050" dirty="0" smtClean="0">
                <a:hlinkClick r:id="rId5" tooltip="Hungerford HR, Litherland RA, Peyton RB, Ramsey JM, Volk TL (1990) Investigating and evaluating environmental issues and actions: skill development program. Stipes Publishing, Champaign"/>
              </a:rPr>
              <a:t>1990</a:t>
            </a:r>
            <a:r>
              <a:rPr lang="en-GB" sz="1050" dirty="0" smtClean="0"/>
              <a:t>), Liu et al. (</a:t>
            </a:r>
            <a:r>
              <a:rPr lang="en-GB" sz="1050" dirty="0" smtClean="0">
                <a:hlinkClick r:id="rId6" tooltip="Liu S-Y, Yeh S-C, Liang S-W, Fang W-T, Tsai H-M (2015) A national investigation of teachers’ environmental literacy as a reference for promoting environmental education in Taiwan. J Environ Educ 46(2):114–132"/>
              </a:rPr>
              <a:t>2015</a:t>
            </a:r>
            <a:r>
              <a:rPr lang="en-GB" sz="1050" dirty="0" smtClean="0"/>
              <a:t>), Liang et al. (</a:t>
            </a:r>
            <a:r>
              <a:rPr lang="en-GB" sz="1050" dirty="0" smtClean="0">
                <a:hlinkClick r:id="rId7" tooltip="Liang S-W, Fang W-T, Yeh S-C, Liu S-Y, Tsai H-M, Chou J-Y, Ng E (2018) A nationwide survey evaluating the environmental literacy of undergraduate students in Taiwan. Sustainability 10:1730. &#10;                  https://doi.org/10.3390/su10061730&#10;                  &#10;                "/>
              </a:rPr>
              <a:t>2018</a:t>
            </a:r>
            <a:r>
              <a:rPr lang="en-GB" sz="1050" dirty="0" smtClean="0"/>
              <a:t>), </a:t>
            </a:r>
            <a:r>
              <a:rPr lang="en-GB" sz="1050" dirty="0" err="1" smtClean="0"/>
              <a:t>Cherdymova</a:t>
            </a:r>
            <a:r>
              <a:rPr lang="en-GB" sz="1050" dirty="0" smtClean="0"/>
              <a:t> et al. (</a:t>
            </a:r>
            <a:r>
              <a:rPr lang="en-GB" sz="1050" dirty="0" smtClean="0">
                <a:hlinkClick r:id="rId8" tooltip="Cherdymova EI, Ukolova LI, Gribkova OV, Kabkova EP, Tararina LI, Kurbanov RA et al (2018) Projective techniques for student environmental attitudes study. Ekoloji 106:541–546"/>
              </a:rPr>
              <a:t>2018</a:t>
            </a:r>
            <a:r>
              <a:rPr lang="en-GB" sz="1050" dirty="0" smtClean="0"/>
              <a:t>) (Illustrated by Wei-Ta Fang)</a:t>
            </a:r>
            <a:endParaRPr lang="en-GB" sz="1050" dirty="0"/>
          </a:p>
        </p:txBody>
      </p:sp>
      <p:sp>
        <p:nvSpPr>
          <p:cNvPr id="6" name="Metin kutusu 5"/>
          <p:cNvSpPr txBox="1"/>
          <p:nvPr/>
        </p:nvSpPr>
        <p:spPr>
          <a:xfrm>
            <a:off x="495299" y="1352550"/>
            <a:ext cx="5895976" cy="4616648"/>
          </a:xfrm>
          <a:prstGeom prst="rect">
            <a:avLst/>
          </a:prstGeom>
          <a:noFill/>
        </p:spPr>
        <p:txBody>
          <a:bodyPr wrap="square" rtlCol="0">
            <a:spAutoFit/>
          </a:bodyPr>
          <a:lstStyle/>
          <a:p>
            <a:r>
              <a:rPr lang="vi-VN" dirty="0"/>
              <a:t>Alfabetizarea ecologică cuprinde trei domenii cheie: cognitiv (cunoaștere), afectiv (atitudine) și psihomotorie (abilități) (Hungerford și colab., 1980; Wilke, 1986). Recunoscând această natură cu mai multe fațete, Națiunile Unite au desemnat anul 1990 drept „Anul alfabetizării pentru mediu” (UNESCO, 1990). Această inițiativă a avut ca scop cultivarea „alfabetizării umane privind mediul” prin consolidarea cunoștințelor fundamentale, a abilităților și a motivației de a învăța – toate componentele esențiale pentru realizarea dezvoltării durabile (UNESCO, 1990</a:t>
            </a:r>
            <a:r>
              <a:rPr lang="vi-VN" dirty="0" smtClean="0"/>
              <a:t>).</a:t>
            </a:r>
            <a:endParaRPr lang="tr-TR" dirty="0" smtClean="0"/>
          </a:p>
          <a:p>
            <a:r>
              <a:rPr lang="vi-VN" dirty="0"/>
              <a:t>În timp ce inițiativa a avut loc cu câteva decenii în urmă, conceptul de alfabetizare ecologică rămâne extrem de relevant astăzi și este probabil să fie la fel de crucial în următorii 20 de ani. Pe măsură ce problemele de mediu, cum ar fi schimbările climatice și pierderea biodiversității, se intensifică, încurajarea unui cetățean dotat cu cunoștințe de mediu, atitudini pozitive asupra mediului și abilități de a acționa este mai esențială ca niciodată (UNESCO, 2015). Prin promovarea alfabetizării în materie de mediu, dăm indivizii putere să ia decizii în cunoștință de cauză, să pledeze pentru schimbare și să contribuie la un viitor mai durabil.</a:t>
            </a:r>
            <a:endParaRPr lang="tr-TR" dirty="0"/>
          </a:p>
          <a:p>
            <a:r>
              <a:rPr lang="en-US" dirty="0" smtClean="0"/>
              <a:t> </a:t>
            </a:r>
            <a:r>
              <a:rPr lang="en-US" dirty="0" err="1"/>
              <a:t>Prin</a:t>
            </a:r>
            <a:r>
              <a:rPr lang="en-US" dirty="0"/>
              <a:t> </a:t>
            </a:r>
            <a:r>
              <a:rPr lang="en-US" dirty="0" err="1"/>
              <a:t>urmare</a:t>
            </a:r>
            <a:r>
              <a:rPr lang="en-US" dirty="0"/>
              <a:t>, am </a:t>
            </a:r>
            <a:r>
              <a:rPr lang="en-US" dirty="0" err="1"/>
              <a:t>dezvoltat</a:t>
            </a:r>
            <a:r>
              <a:rPr lang="en-US" dirty="0"/>
              <a:t> un </a:t>
            </a:r>
            <a:r>
              <a:rPr lang="en-US" dirty="0" err="1"/>
              <a:t>nou</a:t>
            </a:r>
            <a:r>
              <a:rPr lang="en-US" dirty="0"/>
              <a:t> model </a:t>
            </a:r>
            <a:r>
              <a:rPr lang="en-US" dirty="0" err="1"/>
              <a:t>prezentat</a:t>
            </a:r>
            <a:r>
              <a:rPr lang="en-US" dirty="0"/>
              <a:t> </a:t>
            </a:r>
            <a:r>
              <a:rPr lang="en-US" dirty="0" err="1"/>
              <a:t>în</a:t>
            </a:r>
            <a:r>
              <a:rPr lang="en-US" dirty="0"/>
              <a:t> fig. din </a:t>
            </a:r>
            <a:r>
              <a:rPr lang="en-US" dirty="0" err="1"/>
              <a:t>coloana</a:t>
            </a:r>
            <a:r>
              <a:rPr lang="en-US" dirty="0"/>
              <a:t> din </a:t>
            </a:r>
            <a:r>
              <a:rPr lang="en-US" dirty="0" err="1"/>
              <a:t>dreapta</a:t>
            </a:r>
            <a:r>
              <a:rPr lang="tr-TR" dirty="0" smtClean="0"/>
              <a:t>.</a:t>
            </a:r>
            <a:endParaRPr lang="tr-TR" dirty="0"/>
          </a:p>
        </p:txBody>
      </p:sp>
    </p:spTree>
    <p:extLst>
      <p:ext uri="{BB962C8B-B14F-4D97-AF65-F5344CB8AC3E}">
        <p14:creationId xmlns:p14="http://schemas.microsoft.com/office/powerpoint/2010/main" val="3504092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68680" y="504825"/>
            <a:ext cx="6637020" cy="561975"/>
          </a:xfrm>
        </p:spPr>
        <p:txBody>
          <a:bodyPr>
            <a:normAutofit fontScale="90000"/>
          </a:bodyPr>
          <a:lstStyle/>
          <a:p>
            <a:r>
              <a:rPr lang="tr-TR" dirty="0" smtClean="0"/>
              <a:t/>
            </a:r>
            <a:br>
              <a:rPr lang="tr-TR" dirty="0" smtClean="0"/>
            </a:br>
            <a:r>
              <a:rPr lang="tr-TR" dirty="0"/>
              <a:t/>
            </a:r>
            <a:br>
              <a:rPr lang="tr-TR" dirty="0"/>
            </a:br>
            <a:r>
              <a:rPr lang="pt-BR" dirty="0"/>
              <a:t>Motivația pentru educația pentru mediu</a:t>
            </a:r>
            <a:endParaRPr lang="tr-TR" dirty="0"/>
          </a:p>
        </p:txBody>
      </p:sp>
      <p:sp>
        <p:nvSpPr>
          <p:cNvPr id="3" name="Metin Yer Tutucusu 2"/>
          <p:cNvSpPr>
            <a:spLocks noGrp="1"/>
          </p:cNvSpPr>
          <p:nvPr>
            <p:ph type="body" idx="1"/>
          </p:nvPr>
        </p:nvSpPr>
        <p:spPr>
          <a:xfrm>
            <a:off x="133350" y="1002082"/>
            <a:ext cx="6915150" cy="4998668"/>
          </a:xfrm>
        </p:spPr>
        <p:txBody>
          <a:bodyPr>
            <a:noAutofit/>
          </a:bodyPr>
          <a:lstStyle/>
          <a:p>
            <a:r>
              <a:rPr lang="tr-TR" sz="1600" b="1" dirty="0"/>
              <a:t>Motive </a:t>
            </a:r>
            <a:r>
              <a:rPr lang="tr-TR" sz="1600" b="1" dirty="0" err="1" smtClean="0"/>
              <a:t>pedagogice</a:t>
            </a:r>
            <a:endParaRPr lang="tr-TR" sz="1600" b="1" dirty="0" smtClean="0"/>
          </a:p>
          <a:p>
            <a:r>
              <a:rPr lang="vi-VN" sz="1600" dirty="0"/>
              <a:t>Cercetările sugerează o tendință potențial îngrijorătoare în ceea ce privește comportamentul de protecție a mediului: o scădere pe măsură ce indivizii progresează în călătoria lor educațională. Studiile realizate de savanți din întreaga lume (menționați anumite regiuni dacă sunt cunoscute) indică faptul că elevii de școală elementară prezintă cel mai înalt nivel de acțiuni ecologice, urmați de elevii de gimnaziu. Cu toate acestea, se observă o scădere îngrijorătoare a acestor comportamente pozitive la studenții de facultate în comparație cu anii lor anteriori (Azevedo și colab., 2018; Brody și colab., 2008). Acest declin necesită investigații suplimentare pentru a înțelege factorii de </a:t>
            </a:r>
            <a:r>
              <a:rPr lang="vi-VN" sz="1600" dirty="0" smtClean="0"/>
              <a:t>bază.</a:t>
            </a:r>
            <a:endParaRPr lang="tr-TR" sz="1600" dirty="0"/>
          </a:p>
          <a:p>
            <a:r>
              <a:rPr lang="vi-VN" sz="1600" dirty="0" smtClean="0"/>
              <a:t>În </a:t>
            </a:r>
            <a:r>
              <a:rPr lang="vi-VN" sz="1600" dirty="0"/>
              <a:t>plus, cercetările au documentat diferențele de gen în comportamentul de mediu în rândul studenților. Mai multe studii (Liang și colab., 2018; Wongchantra &amp; Nuangchalerm, 2011; Cincera și colab., 2013) raportează că elevele de sex feminin tind să demonstreze comportamente de mediu mai pozitive în comparație cu omologii lor de sex masculin. Explicațiile pentru această disparitate pot sta în influența normelor și așteptărilor sociale din cadrul societăților estice, unde femeile se pot confrunta cu o presiune mai mare a societății pentru a se conforma comportamentelor pro-mediu (Zelezny et al., 2000). Cu toate acestea, sunt necesare cercetări suplimentare pentru a explora interacțiunea dintre gen, vârstă și contextul cultural în modelarea comportamentului de protecție a mediului</a:t>
            </a:r>
            <a:r>
              <a:rPr lang="en-US" sz="1600" dirty="0" smtClean="0"/>
              <a:t>.</a:t>
            </a:r>
            <a:endParaRPr lang="en-US" sz="1600" dirty="0"/>
          </a:p>
          <a:p>
            <a:endParaRPr lang="tr-TR" sz="1600" dirty="0"/>
          </a:p>
        </p:txBody>
      </p:sp>
      <p:sp>
        <p:nvSpPr>
          <p:cNvPr id="4" name="Metin Yer Tutucusu 3"/>
          <p:cNvSpPr>
            <a:spLocks noGrp="1"/>
          </p:cNvSpPr>
          <p:nvPr>
            <p:ph type="body" idx="2"/>
          </p:nvPr>
        </p:nvSpPr>
        <p:spPr>
          <a:xfrm>
            <a:off x="6858000" y="1217085"/>
            <a:ext cx="4743450" cy="3916890"/>
          </a:xfrm>
        </p:spPr>
        <p:txBody>
          <a:bodyPr>
            <a:noAutofit/>
          </a:bodyPr>
          <a:lstStyle/>
          <a:p>
            <a:r>
              <a:rPr lang="vi-VN" sz="1600" b="1" dirty="0"/>
              <a:t>Motive de învățare socială</a:t>
            </a:r>
          </a:p>
          <a:p>
            <a:r>
              <a:rPr lang="vi-VN" sz="1600" dirty="0"/>
              <a:t>Curiozitatea noastră naturală, ca ființe inteligente, alimentează dorința de a înțelege lumea în schimbare din jurul nostru. De la ecosisteme în schimbare (modificări biotice) la modele meteorologice în evoluție (modificări abiotice), acest impuls inerent de a învăța ne motivează să explorăm și să umplem golurile de cunoștințe. Pandemia recentă exemplifică un astfel de decalaj, evidențiind domeniile în care înțelegerea noastră a fost insuficientă. Această motivație de învățare provine atât din factori interni, cât și externi</a:t>
            </a:r>
            <a:r>
              <a:rPr lang="vi-VN" sz="1600" b="1" dirty="0" smtClean="0"/>
              <a:t>.</a:t>
            </a:r>
            <a:endParaRPr lang="tr-TR" sz="1600" b="1" dirty="0" smtClean="0"/>
          </a:p>
          <a:p>
            <a:r>
              <a:rPr lang="vi-VN" sz="1600" dirty="0"/>
              <a:t>Avem o dorință intrinsecă de a învăța pentru autoconservare (internă) și suntem influențați de stimulente externe precum programele educaționale. Acest „curs de sine” de învățare continuă, așa cum a subliniat psihologul Albert Bandura, este o forță motrice puternică. Nu este vorba doar despre analiza indivizilor, ci și despre recunoașterea impactului condițiilor sociale și economice asupra credinței noastre în capacitatea noastră de a crea schimbări pozitive.</a:t>
            </a:r>
            <a:endParaRPr lang="tr-TR" sz="1600" b="1" dirty="0"/>
          </a:p>
        </p:txBody>
      </p:sp>
    </p:spTree>
    <p:extLst>
      <p:ext uri="{BB962C8B-B14F-4D97-AF65-F5344CB8AC3E}">
        <p14:creationId xmlns:p14="http://schemas.microsoft.com/office/powerpoint/2010/main" val="2788499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68680" y="504825"/>
            <a:ext cx="6637020" cy="561975"/>
          </a:xfrm>
        </p:spPr>
        <p:txBody>
          <a:bodyPr>
            <a:normAutofit fontScale="90000"/>
          </a:bodyPr>
          <a:lstStyle/>
          <a:p>
            <a:r>
              <a:rPr lang="tr-TR" dirty="0" smtClean="0"/>
              <a:t/>
            </a:r>
            <a:br>
              <a:rPr lang="tr-TR" dirty="0" smtClean="0"/>
            </a:br>
            <a:r>
              <a:rPr lang="tr-TR" dirty="0"/>
              <a:t/>
            </a:r>
            <a:br>
              <a:rPr lang="tr-TR" dirty="0"/>
            </a:br>
            <a:r>
              <a:rPr lang="pt-BR" dirty="0"/>
              <a:t>Motivația pentru educația pentru mediu</a:t>
            </a:r>
            <a:endParaRPr lang="tr-TR" dirty="0"/>
          </a:p>
        </p:txBody>
      </p:sp>
      <p:sp>
        <p:nvSpPr>
          <p:cNvPr id="3" name="Metin Yer Tutucusu 2"/>
          <p:cNvSpPr>
            <a:spLocks noGrp="1"/>
          </p:cNvSpPr>
          <p:nvPr>
            <p:ph type="body" idx="1"/>
          </p:nvPr>
        </p:nvSpPr>
        <p:spPr>
          <a:xfrm>
            <a:off x="295275" y="1483784"/>
            <a:ext cx="5867400" cy="4023360"/>
          </a:xfrm>
        </p:spPr>
        <p:txBody>
          <a:bodyPr>
            <a:normAutofit fontScale="92500" lnSpcReduction="10000"/>
          </a:bodyPr>
          <a:lstStyle/>
          <a:p>
            <a:r>
              <a:rPr lang="vi-VN" sz="2200" b="1" dirty="0"/>
              <a:t>Comportamente mai bune de protecție a mediului</a:t>
            </a:r>
          </a:p>
          <a:p>
            <a:r>
              <a:rPr lang="vi-VN" dirty="0"/>
              <a:t>Educația pentru mediu (EE) echipează oamenii cu cunoștințele și valorile necesare pentru a utiliza resursele în mod durabil și pentru a menține un mediu sănătos. Este esențial deoarece activitatea umană împinge planeta spre limitele sale, așa cum demonstrează capacitatea limitată de transport (Sepkoski, 1993). Studiile lui Sepkoski (1993, 1997, 1998) arată o scădere a diversităţii speciilor în timp, evidenţiind impactul dezvoltării umane. Cu ratele de dispariție în creștere, înțelegerea cât de mult supraviețuiesc speciile de obicei (câteva milioane de ani) subliniază urgența acțiunii de mediu. În cele din urmă, EE ne dă putere să facem schimbări înainte de a fi prea târziu.</a:t>
            </a:r>
            <a:endParaRPr lang="tr-TR" dirty="0"/>
          </a:p>
        </p:txBody>
      </p:sp>
      <p:sp>
        <p:nvSpPr>
          <p:cNvPr id="4" name="Metin Yer Tutucusu 3"/>
          <p:cNvSpPr>
            <a:spLocks noGrp="1"/>
          </p:cNvSpPr>
          <p:nvPr>
            <p:ph type="body" idx="2"/>
          </p:nvPr>
        </p:nvSpPr>
        <p:spPr>
          <a:xfrm>
            <a:off x="7010400" y="1845735"/>
            <a:ext cx="4145280" cy="4023360"/>
          </a:xfrm>
        </p:spPr>
        <p:txBody>
          <a:bodyPr/>
          <a:lstStyle/>
          <a:p>
            <a:r>
              <a:rPr lang="vi-VN" b="1" dirty="0"/>
              <a:t>Substantive de mediu similare în alfabetizarea mediului</a:t>
            </a:r>
          </a:p>
          <a:p>
            <a:r>
              <a:rPr lang="vi-VN" sz="1900" dirty="0"/>
              <a:t>În alfabetizarea ecologică, vedem adesea substantive similare, inclusiv atitudine, conștientizare, conștientizare, conștiință, emoție, percepție și emoție</a:t>
            </a:r>
            <a:r>
              <a:rPr lang="en-US" dirty="0" smtClean="0"/>
              <a:t>.</a:t>
            </a:r>
            <a:endParaRPr lang="tr-TR" dirty="0"/>
          </a:p>
          <a:p>
            <a:endParaRPr lang="tr-TR" b="1" dirty="0"/>
          </a:p>
          <a:p>
            <a:endParaRPr lang="tr-TR" dirty="0"/>
          </a:p>
        </p:txBody>
      </p:sp>
    </p:spTree>
    <p:extLst>
      <p:ext uri="{BB962C8B-B14F-4D97-AF65-F5344CB8AC3E}">
        <p14:creationId xmlns:p14="http://schemas.microsoft.com/office/powerpoint/2010/main" val="1825505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78626" y="355876"/>
            <a:ext cx="10058400" cy="669361"/>
          </a:xfrm>
        </p:spPr>
        <p:txBody>
          <a:bodyPr anchor="ctr">
            <a:normAutofit/>
          </a:bodyPr>
          <a:lstStyle/>
          <a:p>
            <a:pPr algn="ctr"/>
            <a:r>
              <a:rPr lang="en-US" dirty="0">
                <a:latin typeface="Bookman Old Style" pitchFamily="18" charset="0"/>
              </a:rPr>
              <a:t> </a:t>
            </a:r>
            <a:r>
              <a:rPr lang="pt-BR" dirty="0">
                <a:latin typeface="Bookman Old Style" pitchFamily="18" charset="0"/>
              </a:rPr>
              <a:t>Activități de mediu - A face o diferență</a:t>
            </a:r>
            <a:endParaRPr lang="tr-TR" dirty="0">
              <a:latin typeface="Bookman Old Style" pitchFamily="18" charset="0"/>
            </a:endParaRPr>
          </a:p>
        </p:txBody>
      </p:sp>
      <p:sp>
        <p:nvSpPr>
          <p:cNvPr id="3" name="Metin Yer Tutucusu 2"/>
          <p:cNvSpPr>
            <a:spLocks noGrp="1"/>
          </p:cNvSpPr>
          <p:nvPr>
            <p:ph type="body" idx="1"/>
          </p:nvPr>
        </p:nvSpPr>
        <p:spPr>
          <a:xfrm>
            <a:off x="1097279" y="1274618"/>
            <a:ext cx="9958648" cy="4594476"/>
          </a:xfrm>
        </p:spPr>
        <p:txBody>
          <a:bodyPr>
            <a:normAutofit fontScale="85000" lnSpcReduction="20000"/>
          </a:bodyPr>
          <a:lstStyle/>
          <a:p>
            <a:pPr marL="114300" indent="0">
              <a:buNone/>
            </a:pPr>
            <a:r>
              <a:rPr lang="vi-VN" dirty="0"/>
              <a:t>Indivizii și grupurile pot participa la diferite activități pentru a aborda problemele de mediu. Exemple de activități</a:t>
            </a:r>
            <a:r>
              <a:rPr lang="en-US" dirty="0" smtClean="0"/>
              <a:t>:</a:t>
            </a:r>
            <a:endParaRPr lang="tr-TR" dirty="0" smtClean="0"/>
          </a:p>
          <a:p>
            <a:pPr marL="114300" indent="0">
              <a:buNone/>
            </a:pPr>
            <a:endParaRPr lang="tr-TR" dirty="0"/>
          </a:p>
          <a:p>
            <a:pPr>
              <a:buFont typeface="Wingdings" pitchFamily="2" charset="2"/>
              <a:buChar char="Ø"/>
            </a:pPr>
            <a:r>
              <a:rPr lang="vi-VN" b="1" dirty="0"/>
              <a:t>Curățarea plajelor: </a:t>
            </a:r>
            <a:r>
              <a:rPr lang="vi-VN" dirty="0"/>
              <a:t>îndepărtați gunoiul și resturile de pe plaje și căi navigabile</a:t>
            </a:r>
            <a:r>
              <a:rPr lang="vi-VN" b="1" dirty="0"/>
              <a:t>.</a:t>
            </a:r>
          </a:p>
          <a:p>
            <a:pPr>
              <a:buFont typeface="Wingdings" pitchFamily="2" charset="2"/>
              <a:buChar char="Ø"/>
            </a:pPr>
            <a:r>
              <a:rPr lang="vi-VN" b="1" dirty="0"/>
              <a:t>Evenimente de plantare de copaci: </a:t>
            </a:r>
            <a:r>
              <a:rPr lang="vi-VN" dirty="0"/>
              <a:t>Compensarea emisiilor de carbon, îmbunătățirea calității aerului, asigurarea habitatului faunei sălbatice.</a:t>
            </a:r>
          </a:p>
          <a:p>
            <a:pPr>
              <a:buFont typeface="Wingdings" pitchFamily="2" charset="2"/>
              <a:buChar char="Ø"/>
            </a:pPr>
            <a:r>
              <a:rPr lang="vi-VN" b="1" dirty="0"/>
              <a:t>Grădini comunitare: </a:t>
            </a:r>
            <a:r>
              <a:rPr lang="vi-VN" dirty="0"/>
              <a:t>Oferă acces la alimente proaspete, promovează alimentația sănătoasă, construiește comunitate.</a:t>
            </a:r>
          </a:p>
          <a:p>
            <a:pPr>
              <a:buFont typeface="Wingdings" pitchFamily="2" charset="2"/>
              <a:buChar char="Ø"/>
            </a:pPr>
            <a:r>
              <a:rPr lang="vi-VN" b="1" dirty="0"/>
              <a:t>Inițiative de carpool: </a:t>
            </a:r>
            <a:r>
              <a:rPr lang="vi-VN" dirty="0"/>
              <a:t>reduceți congestionarea traficului, poluarea aerului și emisiile de gaze cu efect de seră.</a:t>
            </a:r>
          </a:p>
          <a:p>
            <a:pPr>
              <a:buFont typeface="Wingdings" pitchFamily="2" charset="2"/>
              <a:buChar char="Ø"/>
            </a:pPr>
            <a:r>
              <a:rPr lang="vi-VN" b="1" dirty="0"/>
              <a:t>Proiecte științifice pentru cetățeni: </a:t>
            </a:r>
            <a:r>
              <a:rPr lang="vi-VN" dirty="0"/>
              <a:t>Colectați și analizați date științifice pentru a urmări schimbările de mediu.</a:t>
            </a:r>
          </a:p>
          <a:p>
            <a:pPr>
              <a:buFont typeface="Wingdings" pitchFamily="2" charset="2"/>
              <a:buChar char="Ø"/>
            </a:pPr>
            <a:r>
              <a:rPr lang="vi-VN" b="1" dirty="0"/>
              <a:t>Voluntariat pentru conservare</a:t>
            </a:r>
            <a:r>
              <a:rPr lang="vi-VN" dirty="0"/>
              <a:t>: Lucrați pentru protejarea faunei sălbatice și a habitatelor acestora</a:t>
            </a:r>
            <a:r>
              <a:rPr lang="vi-VN" b="1" dirty="0"/>
              <a:t>.</a:t>
            </a:r>
          </a:p>
          <a:p>
            <a:pPr>
              <a:buFont typeface="Wingdings" pitchFamily="2" charset="2"/>
              <a:buChar char="Ø"/>
            </a:pPr>
            <a:r>
              <a:rPr lang="vi-VN" b="1" dirty="0"/>
              <a:t>Ateliere educaționale: </a:t>
            </a:r>
            <a:r>
              <a:rPr lang="vi-VN" dirty="0"/>
              <a:t>Aflați despre problemele de mediu și practicile de viață durabile.</a:t>
            </a:r>
          </a:p>
          <a:p>
            <a:pPr>
              <a:buFont typeface="Wingdings" pitchFamily="2" charset="2"/>
              <a:buChar char="Ø"/>
            </a:pPr>
            <a:r>
              <a:rPr lang="vi-VN" b="1" dirty="0"/>
              <a:t>Campanii de advocacy: </a:t>
            </a:r>
            <a:r>
              <a:rPr lang="vi-VN" dirty="0"/>
              <a:t>Creșterea gradului de conștientizare și influențarea deciziilor de politică.</a:t>
            </a:r>
            <a:endParaRPr lang="tr-TR" dirty="0"/>
          </a:p>
        </p:txBody>
      </p:sp>
    </p:spTree>
    <p:extLst>
      <p:ext uri="{BB962C8B-B14F-4D97-AF65-F5344CB8AC3E}">
        <p14:creationId xmlns:p14="http://schemas.microsoft.com/office/powerpoint/2010/main" val="3324842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78626" y="355876"/>
            <a:ext cx="10058400" cy="669361"/>
          </a:xfrm>
        </p:spPr>
        <p:txBody>
          <a:bodyPr anchor="ctr">
            <a:normAutofit/>
          </a:bodyPr>
          <a:lstStyle/>
          <a:p>
            <a:pPr algn="ctr"/>
            <a:r>
              <a:rPr lang="vi-VN" dirty="0">
                <a:latin typeface="Bookman Old Style" pitchFamily="18" charset="0"/>
              </a:rPr>
              <a:t>Jocuri de mediu - Învățare prin joc</a:t>
            </a:r>
            <a:endParaRPr lang="tr-TR" dirty="0">
              <a:latin typeface="Bookman Old Style" pitchFamily="18" charset="0"/>
            </a:endParaRPr>
          </a:p>
        </p:txBody>
      </p:sp>
      <p:sp>
        <p:nvSpPr>
          <p:cNvPr id="3" name="Metin Yer Tutucusu 2"/>
          <p:cNvSpPr>
            <a:spLocks noGrp="1"/>
          </p:cNvSpPr>
          <p:nvPr>
            <p:ph type="body" idx="1"/>
          </p:nvPr>
        </p:nvSpPr>
        <p:spPr>
          <a:xfrm>
            <a:off x="1097279" y="1274618"/>
            <a:ext cx="9958648" cy="4594476"/>
          </a:xfrm>
        </p:spPr>
        <p:txBody>
          <a:bodyPr>
            <a:normAutofit/>
          </a:bodyPr>
          <a:lstStyle/>
          <a:p>
            <a:pPr marL="114300" indent="0">
              <a:buNone/>
            </a:pPr>
            <a:r>
              <a:rPr lang="vi-VN" dirty="0"/>
              <a:t>Jocurile educaționale pot face ca învățarea despre problemele de mediu să fie captivantă și distractivă. Exemple de jocuri ecologice</a:t>
            </a:r>
            <a:r>
              <a:rPr lang="vi-VN" dirty="0" smtClean="0"/>
              <a:t>:</a:t>
            </a:r>
            <a:endParaRPr lang="tr-TR" dirty="0" smtClean="0"/>
          </a:p>
          <a:p>
            <a:pPr>
              <a:buFont typeface="Wingdings" pitchFamily="2" charset="2"/>
              <a:buChar char="Ø"/>
            </a:pPr>
            <a:r>
              <a:rPr lang="vi-VN" b="1" dirty="0"/>
              <a:t>Cuvinte încrucișate Eco Thought: </a:t>
            </a:r>
            <a:r>
              <a:rPr lang="vi-VN" dirty="0"/>
              <a:t>construiți vocabular și abilități de ortografie legate de mediu.</a:t>
            </a:r>
          </a:p>
          <a:p>
            <a:pPr>
              <a:buFont typeface="Wingdings" pitchFamily="2" charset="2"/>
              <a:buChar char="Ø"/>
            </a:pPr>
            <a:r>
              <a:rPr lang="vi-VN" b="1" dirty="0"/>
              <a:t>Green Power: </a:t>
            </a:r>
            <a:r>
              <a:rPr lang="vi-VN" dirty="0"/>
              <a:t>Efectuați activități fizice reprezentând diferite moduri de a vă bucura de natură.</a:t>
            </a:r>
          </a:p>
          <a:p>
            <a:pPr>
              <a:buFont typeface="Wingdings" pitchFamily="2" charset="2"/>
              <a:buChar char="Ø"/>
            </a:pPr>
            <a:r>
              <a:rPr lang="vi-VN" b="1" dirty="0"/>
              <a:t>Imaginați-vă: </a:t>
            </a:r>
            <a:r>
              <a:rPr lang="vi-VN" dirty="0"/>
              <a:t>încurajați creativitatea imaginându-vă cum ar putea fi reutilizate sau reimaginate obiectele.</a:t>
            </a:r>
          </a:p>
          <a:p>
            <a:pPr>
              <a:buFont typeface="Wingdings" pitchFamily="2" charset="2"/>
              <a:buChar char="Ø"/>
            </a:pPr>
            <a:r>
              <a:rPr lang="vi-VN" b="1" dirty="0"/>
              <a:t>Provocare Eco-Scavenger Hunt: </a:t>
            </a:r>
            <a:r>
              <a:rPr lang="vi-VN" dirty="0"/>
              <a:t>echipele concurează în îndeplinirea sarcinilor bazate pe principiile Reducere, Reutilizare, Reimaginare</a:t>
            </a:r>
            <a:r>
              <a:rPr lang="en-US" dirty="0" smtClean="0"/>
              <a:t>.</a:t>
            </a:r>
            <a:endParaRPr lang="en-US" dirty="0"/>
          </a:p>
          <a:p>
            <a:endParaRPr lang="tr-TR" dirty="0"/>
          </a:p>
        </p:txBody>
      </p:sp>
    </p:spTree>
    <p:extLst>
      <p:ext uri="{BB962C8B-B14F-4D97-AF65-F5344CB8AC3E}">
        <p14:creationId xmlns:p14="http://schemas.microsoft.com/office/powerpoint/2010/main" val="3317354852"/>
      </p:ext>
    </p:extLst>
  </p:cSld>
  <p:clrMapOvr>
    <a:masterClrMapping/>
  </p:clrMapOvr>
</p:sld>
</file>

<file path=ppt/theme/theme1.xml><?xml version="1.0" encoding="utf-8"?>
<a:theme xmlns:a="http://schemas.openxmlformats.org/drawingml/2006/main" name="Rückblick">
  <a:themeElements>
    <a:clrScheme name="Grün">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Design">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599</TotalTime>
  <Words>5485</Words>
  <Application>Microsoft Office PowerPoint</Application>
  <PresentationFormat>Geniş ekran</PresentationFormat>
  <Paragraphs>357</Paragraphs>
  <Slides>38</Slides>
  <Notes>15</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38</vt:i4>
      </vt:variant>
    </vt:vector>
  </HeadingPairs>
  <TitlesOfParts>
    <vt:vector size="48" baseType="lpstr">
      <vt:lpstr>Bookman Old Style</vt:lpstr>
      <vt:lpstr>Noto Sans Symbols</vt:lpstr>
      <vt:lpstr>Söhne</vt:lpstr>
      <vt:lpstr>Arial</vt:lpstr>
      <vt:lpstr>Times New Roman</vt:lpstr>
      <vt:lpstr>Calibri</vt:lpstr>
      <vt:lpstr>Cambria</vt:lpstr>
      <vt:lpstr>Merriweather</vt:lpstr>
      <vt:lpstr>Wingdings</vt:lpstr>
      <vt:lpstr>Rückblick</vt:lpstr>
      <vt:lpstr>LUME VERDE: Gândește-te verde pentru lume  Educația Tineretului ERASMUS+  KA220 YOU - Parteneriate strategice pentru parteneriat de cooperare în educația tinerilor </vt:lpstr>
      <vt:lpstr>Rezultatele învățării ale modulului 4</vt:lpstr>
      <vt:lpstr>Educație în domeniul mediului - Cheia unui viitor durabil</vt:lpstr>
      <vt:lpstr>Obiective pentru alfabetizarea mediului</vt:lpstr>
      <vt:lpstr>Alfabetizarea mediului</vt:lpstr>
      <vt:lpstr>  Motivația pentru educația pentru mediu</vt:lpstr>
      <vt:lpstr>  Motivația pentru educația pentru mediu</vt:lpstr>
      <vt:lpstr> Activități de mediu - A face o diferență</vt:lpstr>
      <vt:lpstr>Jocuri de mediu - Învățare prin joc</vt:lpstr>
      <vt:lpstr>Exemplu de joc </vt:lpstr>
      <vt:lpstr>Environmental Awareness</vt:lpstr>
      <vt:lpstr>DAS ALTERAÇÕES CLIMÁTICAS</vt:lpstr>
      <vt:lpstr>Das Alterações Climáticas?</vt:lpstr>
      <vt:lpstr>Climate Change?</vt:lpstr>
      <vt:lpstr>PowerPoint Sunusu</vt:lpstr>
      <vt:lpstr>PowerPoint Sunusu</vt:lpstr>
      <vt:lpstr>Sarcini pentru cursanți privind alfabetizarea mediului</vt:lpstr>
      <vt:lpstr> Titlul pentru partea 2</vt:lpstr>
      <vt:lpstr>CELE MAI BUNE PRACTICI</vt:lpstr>
      <vt:lpstr>PowerPoint Sunusu</vt:lpstr>
      <vt:lpstr>PowerPoint Sunusu</vt:lpstr>
      <vt:lpstr>IMPORTANȚA MODULULUI ÎN EDUCAȚIA TINERILOR</vt:lpstr>
      <vt:lpstr>PowerPoint Sunusu</vt:lpstr>
      <vt:lpstr>ACTIVITĂȚI DE IMPLEMENTARE</vt:lpstr>
      <vt:lpstr>PowerPoint Sunusu</vt:lpstr>
      <vt:lpstr> Videoclipuri</vt:lpstr>
      <vt:lpstr> Subiectul videoclipurilor</vt:lpstr>
      <vt:lpstr>PowerPoint Sunusu</vt:lpstr>
      <vt:lpstr>PowerPoint Sunusu</vt:lpstr>
      <vt:lpstr>PowerPoint Sunusu</vt:lpstr>
      <vt:lpstr>PowerPoint Sunusu</vt:lpstr>
      <vt:lpstr> Verificare personală</vt:lpstr>
      <vt:lpstr>PowerPoint Sunusu</vt:lpstr>
      <vt:lpstr>PowerPoint Sunusu</vt:lpstr>
      <vt:lpstr>Asociați activitatea de mediu cu descrierea acesteia.</vt:lpstr>
      <vt:lpstr>Întrebări deschise despre schimbările climatice</vt:lpstr>
      <vt:lpstr>Referințe și Link-uri</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GREENWORLD: Think Green for the World  Youth Education ERASMUS+  KA220 YOU - Strategic Partnerships for Youth Education Cooperation partnership</dc:title>
  <dc:creator>Niclas Grüttner</dc:creator>
  <cp:lastModifiedBy>Baba</cp:lastModifiedBy>
  <cp:revision>75</cp:revision>
  <dcterms:created xsi:type="dcterms:W3CDTF">2020-11-17T09:39:06Z</dcterms:created>
  <dcterms:modified xsi:type="dcterms:W3CDTF">2024-05-18T09:15:49Z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