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sldIdLst>
    <p:sldId id="256" r:id="rId2"/>
    <p:sldId id="338" r:id="rId3"/>
    <p:sldId id="340" r:id="rId4"/>
    <p:sldId id="341" r:id="rId5"/>
    <p:sldId id="343" r:id="rId6"/>
    <p:sldId id="351" r:id="rId7"/>
    <p:sldId id="353" r:id="rId8"/>
    <p:sldId id="354" r:id="rId9"/>
    <p:sldId id="355" r:id="rId10"/>
    <p:sldId id="356" r:id="rId11"/>
    <p:sldId id="357" r:id="rId12"/>
    <p:sldId id="358" r:id="rId13"/>
    <p:sldId id="359" r:id="rId14"/>
    <p:sldId id="360" r:id="rId15"/>
    <p:sldId id="361" r:id="rId16"/>
    <p:sldId id="344" r:id="rId17"/>
    <p:sldId id="345" r:id="rId18"/>
    <p:sldId id="328" r:id="rId19"/>
    <p:sldId id="362" r:id="rId20"/>
    <p:sldId id="363" r:id="rId21"/>
    <p:sldId id="364" r:id="rId22"/>
    <p:sldId id="330" r:id="rId23"/>
    <p:sldId id="331" r:id="rId24"/>
    <p:sldId id="346" r:id="rId25"/>
    <p:sldId id="277" r:id="rId26"/>
    <p:sldId id="278" r:id="rId27"/>
    <p:sldId id="347" r:id="rId28"/>
    <p:sldId id="279" r:id="rId29"/>
    <p:sldId id="348" r:id="rId30"/>
    <p:sldId id="286" r:id="rId31"/>
    <p:sldId id="289" r:id="rId32"/>
    <p:sldId id="365" r:id="rId33"/>
    <p:sldId id="366" r:id="rId34"/>
    <p:sldId id="294" r:id="rId35"/>
    <p:sldId id="349" r:id="rId36"/>
  </p:sldIdLst>
  <p:sldSz cx="12192000" cy="6858000"/>
  <p:notesSz cx="6858000" cy="9144000"/>
  <p:embeddedFontLst>
    <p:embeddedFont>
      <p:font typeface="Calibri" pitchFamily="34" charset="0"/>
      <p:regular r:id="rId38"/>
      <p:bold r:id="rId39"/>
      <p:italic r:id="rId40"/>
      <p:boldItalic r:id="rId41"/>
    </p:embeddedFont>
    <p:embeddedFont>
      <p:font typeface="Cambria" pitchFamily="18"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htDlnR3a7jkQDsbPkoSVLnQRzjb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810DD147-58B3-48DF-9DDA-0113FDC0A09D}">
  <a:tblStyle styleId="{810DD147-58B3-48DF-9DDA-0113FDC0A09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E7"/>
          </a:solidFill>
        </a:fill>
      </a:tcStyle>
    </a:wholeTbl>
    <a:band1H>
      <a:tcTxStyle b="off" i="off"/>
      <a:tcStyle>
        <a:tcBdr/>
        <a:fill>
          <a:solidFill>
            <a:srgbClr val="CFDECC"/>
          </a:solidFill>
        </a:fill>
      </a:tcStyle>
    </a:band1H>
    <a:band2H>
      <a:tcTxStyle b="off" i="off"/>
      <a:tcStyle>
        <a:tcBdr/>
      </a:tcStyle>
    </a:band2H>
    <a:band1V>
      <a:tcTxStyle b="off" i="off"/>
      <a:tcStyle>
        <a:tcBdr/>
        <a:fill>
          <a:solidFill>
            <a:srgbClr val="CFDECC"/>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51CBDFB1-9791-4784-AF26-2739698804EC}"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1" d="100"/>
          <a:sy n="81" d="100"/>
        </p:scale>
        <p:origin x="-30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56" Type="http://customschemas.google.com/relationships/presentationmetadata" Target="meta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24482693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14510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05351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Answer: B</a:t>
            </a:r>
            <a:endParaRPr dirty="0"/>
          </a:p>
        </p:txBody>
      </p:sp>
      <p:sp>
        <p:nvSpPr>
          <p:cNvPr id="459" name="Google Shape;459;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Answer: B</a:t>
            </a:r>
            <a:endParaRPr dirty="0"/>
          </a:p>
        </p:txBody>
      </p:sp>
      <p:sp>
        <p:nvSpPr>
          <p:cNvPr id="459" name="Google Shape;459;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663484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Answer: B</a:t>
            </a:r>
            <a:endParaRPr dirty="0"/>
          </a:p>
        </p:txBody>
      </p:sp>
      <p:sp>
        <p:nvSpPr>
          <p:cNvPr id="459" name="Google Shape;459;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9038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99" name="Google Shape;4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9" name="Google Shape;49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71683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65229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5713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37898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extLst>
      <p:ext uri="{BB962C8B-B14F-4D97-AF65-F5344CB8AC3E}">
        <p14:creationId xmlns:p14="http://schemas.microsoft.com/office/powerpoint/2010/main" val="2167578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0" name="Google Shape;20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22469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extLst>
      <p:ext uri="{BB962C8B-B14F-4D97-AF65-F5344CB8AC3E}">
        <p14:creationId xmlns:p14="http://schemas.microsoft.com/office/powerpoint/2010/main" val="2570981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nhalt mit Überschrift" type="objTx">
  <p:cSld name="OBJECT_WITH_CAPTION_TEXT">
    <p:spTree>
      <p:nvGrpSpPr>
        <p:cNvPr id="1" name="Shape 21"/>
        <p:cNvGrpSpPr/>
        <p:nvPr/>
      </p:nvGrpSpPr>
      <p:grpSpPr>
        <a:xfrm>
          <a:off x="0" y="0"/>
          <a:ext cx="0" cy="0"/>
          <a:chOff x="0" y="0"/>
          <a:chExt cx="0" cy="0"/>
        </a:xfrm>
      </p:grpSpPr>
      <p:sp>
        <p:nvSpPr>
          <p:cNvPr id="22" name="Google Shape;22;p26"/>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26"/>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26"/>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6"/>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6" name="Google Shape;26;p26"/>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27" name="Google Shape;27;p26"/>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6"/>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9" name="Google Shape;29;p26"/>
          <p:cNvPicPr preferRelativeResize="0"/>
          <p:nvPr/>
        </p:nvPicPr>
        <p:blipFill rotWithShape="1">
          <a:blip r:embed="rId2">
            <a:alphaModFix/>
          </a:blip>
          <a:srcRect/>
          <a:stretch/>
        </p:blipFill>
        <p:spPr>
          <a:xfrm>
            <a:off x="0" y="6424526"/>
            <a:ext cx="1061484" cy="400384"/>
          </a:xfrm>
          <a:prstGeom prst="rect">
            <a:avLst/>
          </a:prstGeom>
          <a:noFill/>
          <a:ln>
            <a:noFill/>
          </a:ln>
        </p:spPr>
      </p:pic>
      <p:sp>
        <p:nvSpPr>
          <p:cNvPr id="30" name="Google Shape;30;p26"/>
          <p:cNvSpPr txBox="1"/>
          <p:nvPr/>
        </p:nvSpPr>
        <p:spPr>
          <a:xfrm>
            <a:off x="4701512" y="6425358"/>
            <a:ext cx="5015522"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rgbClr val="595959"/>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rgbClr val="1F497D"/>
              </a:solidFill>
              <a:latin typeface="Calibri"/>
              <a:ea typeface="Calibri"/>
              <a:cs typeface="Calibri"/>
              <a:sym typeface="Calibri"/>
            </a:endParaRPr>
          </a:p>
        </p:txBody>
      </p:sp>
      <p:pic>
        <p:nvPicPr>
          <p:cNvPr id="31" name="Google Shape;31;p26"/>
          <p:cNvPicPr preferRelativeResize="0"/>
          <p:nvPr/>
        </p:nvPicPr>
        <p:blipFill rotWithShape="1">
          <a:blip r:embed="rId3">
            <a:alphaModFix/>
          </a:blip>
          <a:srcRect/>
          <a:stretch/>
        </p:blipFill>
        <p:spPr>
          <a:xfrm>
            <a:off x="10099505" y="6266872"/>
            <a:ext cx="1987550" cy="56769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98"/>
        <p:cNvGrpSpPr/>
        <p:nvPr/>
      </p:nvGrpSpPr>
      <p:grpSpPr>
        <a:xfrm>
          <a:off x="0" y="0"/>
          <a:ext cx="0" cy="0"/>
          <a:chOff x="0" y="0"/>
          <a:chExt cx="0" cy="0"/>
        </a:xfrm>
      </p:grpSpPr>
      <p:sp>
        <p:nvSpPr>
          <p:cNvPr id="99" name="Google Shape;99;p35"/>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35"/>
          <p:cNvSpPr txBox="1">
            <a:spLocks noGrp="1"/>
          </p:cNvSpPr>
          <p:nvPr>
            <p:ph type="body" idx="1"/>
          </p:nvPr>
        </p:nvSpPr>
        <p:spPr>
          <a:xfrm rot="5400000">
            <a:off x="3938245" y="-1348341"/>
            <a:ext cx="437647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1" name="Google Shape;101;p3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kaler Titel und Text" type="vertTitleAndTx">
  <p:cSld name="VERTICAL_TITLE_AND_VERTICAL_TEXT">
    <p:spTree>
      <p:nvGrpSpPr>
        <p:cNvPr id="1" name="Shape 103"/>
        <p:cNvGrpSpPr/>
        <p:nvPr/>
      </p:nvGrpSpPr>
      <p:grpSpPr>
        <a:xfrm>
          <a:off x="0" y="0"/>
          <a:ext cx="0" cy="0"/>
          <a:chOff x="0" y="0"/>
          <a:chExt cx="0" cy="0"/>
        </a:xfrm>
      </p:grpSpPr>
      <p:sp>
        <p:nvSpPr>
          <p:cNvPr id="104" name="Google Shape;104;p36"/>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36"/>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6" name="Google Shape;106;p36"/>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107" name="Google Shape;107;p36"/>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36"/>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9" name="Google Shape;109;p3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1" name="Google Shape;111;p36"/>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112" name="Google Shape;112;p36"/>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sp>
        <p:nvSpPr>
          <p:cNvPr id="113" name="Google Shape;113;p36"/>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t>
            </a:r>
            <a:fld id="{00000000-1234-1234-1234-123412341234}" type="slidenum">
              <a:rPr lang="en-US" sz="1800" b="1" i="0" u="none" strike="noStrike" cap="none">
                <a:solidFill>
                  <a:schemeClr val="dk1"/>
                </a:solidFill>
                <a:latin typeface="Calibri"/>
                <a:ea typeface="Calibri"/>
                <a:cs typeface="Calibri"/>
                <a:sym typeface="Calibri"/>
              </a:rPr>
              <a:t>‹#›</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114" name="Google Shape;114;p36"/>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32"/>
        <p:cNvGrpSpPr/>
        <p:nvPr/>
      </p:nvGrpSpPr>
      <p:grpSpPr>
        <a:xfrm>
          <a:off x="0" y="0"/>
          <a:ext cx="0" cy="0"/>
          <a:chOff x="0" y="0"/>
          <a:chExt cx="0" cy="0"/>
        </a:xfrm>
      </p:grpSpPr>
      <p:sp>
        <p:nvSpPr>
          <p:cNvPr id="33" name="Google Shape;33;p27"/>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3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7"/>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5" name="Google Shape;35;p2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37"/>
        <p:cNvGrpSpPr/>
        <p:nvPr/>
      </p:nvGrpSpPr>
      <p:grpSpPr>
        <a:xfrm>
          <a:off x="0" y="0"/>
          <a:ext cx="0" cy="0"/>
          <a:chOff x="0" y="0"/>
          <a:chExt cx="0" cy="0"/>
        </a:xfrm>
      </p:grpSpPr>
      <p:sp>
        <p:nvSpPr>
          <p:cNvPr id="38" name="Google Shape;38;p28"/>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elfolie" type="title">
  <p:cSld name="TITLE">
    <p:spTree>
      <p:nvGrpSpPr>
        <p:cNvPr id="1" name="Shape 41"/>
        <p:cNvGrpSpPr/>
        <p:nvPr/>
      </p:nvGrpSpPr>
      <p:grpSpPr>
        <a:xfrm>
          <a:off x="0" y="0"/>
          <a:ext cx="0" cy="0"/>
          <a:chOff x="0" y="0"/>
          <a:chExt cx="0" cy="0"/>
        </a:xfrm>
      </p:grpSpPr>
      <p:sp>
        <p:nvSpPr>
          <p:cNvPr id="42" name="Google Shape;42;p30"/>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0"/>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30"/>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0"/>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46" name="Google Shape;46;p3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47" name="Google Shape;47;p30"/>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48" name="Google Shape;48;p30"/>
          <p:cNvPicPr preferRelativeResize="0"/>
          <p:nvPr/>
        </p:nvPicPr>
        <p:blipFill rotWithShape="1">
          <a:blip r:embed="rId2">
            <a:alphaModFix/>
          </a:blip>
          <a:srcRect/>
          <a:stretch/>
        </p:blipFill>
        <p:spPr>
          <a:xfrm>
            <a:off x="10099505" y="6266872"/>
            <a:ext cx="1987550" cy="567690"/>
          </a:xfrm>
          <a:prstGeom prst="rect">
            <a:avLst/>
          </a:prstGeom>
          <a:noFill/>
          <a:ln>
            <a:noFill/>
          </a:ln>
        </p:spPr>
      </p:pic>
      <p:sp>
        <p:nvSpPr>
          <p:cNvPr id="49" name="Google Shape;49;p30"/>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50" name="Google Shape;50;p30"/>
          <p:cNvPicPr preferRelativeResize="0"/>
          <p:nvPr/>
        </p:nvPicPr>
        <p:blipFill rotWithShape="1">
          <a:blip r:embed="rId3">
            <a:alphaModFix/>
          </a:blip>
          <a:srcRect/>
          <a:stretch/>
        </p:blipFill>
        <p:spPr>
          <a:xfrm>
            <a:off x="104945" y="6281603"/>
            <a:ext cx="1061484" cy="400384"/>
          </a:xfrm>
          <a:prstGeom prst="rect">
            <a:avLst/>
          </a:prstGeom>
          <a:noFill/>
          <a:ln>
            <a:noFill/>
          </a:ln>
        </p:spPr>
      </p:pic>
      <p:pic>
        <p:nvPicPr>
          <p:cNvPr id="51" name="Google Shape;51;p30"/>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elfolie mit Bild">
  <p:cSld name="Titelfolie mit Bild">
    <p:spTree>
      <p:nvGrpSpPr>
        <p:cNvPr id="1" name="Shape 52"/>
        <p:cNvGrpSpPr/>
        <p:nvPr/>
      </p:nvGrpSpPr>
      <p:grpSpPr>
        <a:xfrm>
          <a:off x="0" y="0"/>
          <a:ext cx="0" cy="0"/>
          <a:chOff x="0" y="0"/>
          <a:chExt cx="0" cy="0"/>
        </a:xfrm>
      </p:grpSpPr>
      <p:sp>
        <p:nvSpPr>
          <p:cNvPr id="53" name="Google Shape;53;p29"/>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9"/>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5" name="Google Shape;55;p29"/>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56" name="Google Shape;56;p29"/>
          <p:cNvSpPr txBox="1">
            <a:spLocks noGrp="1"/>
          </p:cNvSpPr>
          <p:nvPr>
            <p:ph type="ctrTitle"/>
          </p:nvPr>
        </p:nvSpPr>
        <p:spPr>
          <a:xfrm>
            <a:off x="1104900" y="2292094"/>
            <a:ext cx="5734050" cy="2219691"/>
          </a:xfrm>
          <a:prstGeom prst="rect">
            <a:avLst/>
          </a:prstGeom>
          <a:noFill/>
          <a:ln>
            <a:noFill/>
          </a:ln>
        </p:spPr>
        <p:txBody>
          <a:bodyPr spcFirstLastPara="1" wrap="square" lIns="91425" tIns="45700" rIns="91425" bIns="45700" anchor="ctr" anchorCtr="0">
            <a:normAutofit/>
          </a:bodyPr>
          <a:lstStyle>
            <a:lvl1pPr lvl="0" algn="l">
              <a:lnSpc>
                <a:spcPct val="85000"/>
              </a:lnSpc>
              <a:spcBef>
                <a:spcPts val="0"/>
              </a:spcBef>
              <a:spcAft>
                <a:spcPts val="0"/>
              </a:spcAft>
              <a:buClr>
                <a:srgbClr val="3F3F3F"/>
              </a:buClr>
              <a:buSzPts val="4000"/>
              <a:buFont typeface="Calibri"/>
              <a:buNone/>
              <a:defRPr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9"/>
          <p:cNvSpPr txBox="1">
            <a:spLocks noGrp="1"/>
          </p:cNvSpPr>
          <p:nvPr>
            <p:ph type="subTitle" idx="1"/>
          </p:nvPr>
        </p:nvSpPr>
        <p:spPr>
          <a:xfrm>
            <a:off x="1104900" y="4511784"/>
            <a:ext cx="5734050" cy="955565"/>
          </a:xfrm>
          <a:prstGeom prst="rect">
            <a:avLst/>
          </a:prstGeom>
          <a:noFill/>
          <a:ln>
            <a:noFill/>
          </a:ln>
        </p:spPr>
        <p:txBody>
          <a:bodyPr spcFirstLastPara="1" wrap="square" lIns="0" tIns="45700" rIns="0" bIns="45700" anchor="t" anchorCtr="0">
            <a:normAutofit/>
          </a:bodyPr>
          <a:lstStyle>
            <a:lvl1pPr lvl="0" algn="l">
              <a:lnSpc>
                <a:spcPct val="90000"/>
              </a:lnSpc>
              <a:spcBef>
                <a:spcPts val="0"/>
              </a:spcBef>
              <a:spcAft>
                <a:spcPts val="0"/>
              </a:spcAft>
              <a:buSzPts val="1800"/>
              <a:buNone/>
              <a:defRPr sz="1800"/>
            </a:lvl1pPr>
            <a:lvl2pPr lvl="1" algn="ctr">
              <a:lnSpc>
                <a:spcPct val="90000"/>
              </a:lnSpc>
              <a:spcBef>
                <a:spcPts val="200"/>
              </a:spcBef>
              <a:spcAft>
                <a:spcPts val="0"/>
              </a:spcAft>
              <a:buSzPts val="2000"/>
              <a:buNone/>
              <a:defRPr sz="20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a:endParaRPr/>
          </a:p>
        </p:txBody>
      </p:sp>
      <p:sp>
        <p:nvSpPr>
          <p:cNvPr id="58" name="Google Shape;58;p29"/>
          <p:cNvSpPr>
            <a:spLocks noGrp="1"/>
          </p:cNvSpPr>
          <p:nvPr>
            <p:ph type="pic" idx="2"/>
          </p:nvPr>
        </p:nvSpPr>
        <p:spPr>
          <a:xfrm>
            <a:off x="6981063" y="1310656"/>
            <a:ext cx="5210937" cy="4208604"/>
          </a:xfrm>
          <a:prstGeom prst="rect">
            <a:avLst/>
          </a:prstGeom>
          <a:solidFill>
            <a:srgbClr val="CCCCCC"/>
          </a:solidFill>
          <a:ln>
            <a:noFill/>
          </a:ln>
        </p:spPr>
      </p:sp>
      <p:pic>
        <p:nvPicPr>
          <p:cNvPr id="59" name="Google Shape;59;p29"/>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60" name="Google Shape;60;p29"/>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61" name="Google Shape;61;p29"/>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Abschnitts-&#10;überschrift" type="secHead">
  <p:cSld name="SECTION_HEADER">
    <p:bg>
      <p:bgPr>
        <a:solidFill>
          <a:schemeClr val="lt1"/>
        </a:solidFill>
        <a:effectLst/>
      </p:bgPr>
    </p:bg>
    <p:spTree>
      <p:nvGrpSpPr>
        <p:cNvPr id="1" name="Shape 62"/>
        <p:cNvGrpSpPr/>
        <p:nvPr/>
      </p:nvGrpSpPr>
      <p:grpSpPr>
        <a:xfrm>
          <a:off x="0" y="0"/>
          <a:ext cx="0" cy="0"/>
          <a:chOff x="0" y="0"/>
          <a:chExt cx="0" cy="0"/>
        </a:xfrm>
      </p:grpSpPr>
      <p:sp>
        <p:nvSpPr>
          <p:cNvPr id="63" name="Google Shape;63;p31"/>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31"/>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5" name="Google Shape;65;p31"/>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66" name="Google Shape;66;p31"/>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1"/>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68" name="Google Shape;68;p3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70" name="Google Shape;70;p31"/>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pic>
        <p:nvPicPr>
          <p:cNvPr id="71" name="Google Shape;71;p31"/>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72" name="Google Shape;72;p31"/>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73" name="Google Shape;73;p31"/>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2"/>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7" name="Google Shape;77;p32"/>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8" name="Google Shape;78;p3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80"/>
        <p:cNvGrpSpPr/>
        <p:nvPr/>
      </p:nvGrpSpPr>
      <p:grpSpPr>
        <a:xfrm>
          <a:off x="0" y="0"/>
          <a:ext cx="0" cy="0"/>
          <a:chOff x="0" y="0"/>
          <a:chExt cx="0" cy="0"/>
        </a:xfrm>
      </p:grpSpPr>
      <p:sp>
        <p:nvSpPr>
          <p:cNvPr id="81" name="Google Shape;81;p3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3"/>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3" name="Google Shape;83;p33"/>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4" name="Google Shape;84;p33"/>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85" name="Google Shape;85;p33"/>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6" name="Google Shape;86;p3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Leer" type="blank">
  <p:cSld name="BLANK">
    <p:spTree>
      <p:nvGrpSpPr>
        <p:cNvPr id="1" name="Shape 88"/>
        <p:cNvGrpSpPr/>
        <p:nvPr/>
      </p:nvGrpSpPr>
      <p:grpSpPr>
        <a:xfrm>
          <a:off x="0" y="0"/>
          <a:ext cx="0" cy="0"/>
          <a:chOff x="0" y="0"/>
          <a:chExt cx="0" cy="0"/>
        </a:xfrm>
      </p:grpSpPr>
      <p:sp>
        <p:nvSpPr>
          <p:cNvPr id="89" name="Google Shape;89;p34"/>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34"/>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1" name="Google Shape;91;p34"/>
          <p:cNvPicPr preferRelativeResize="0"/>
          <p:nvPr/>
        </p:nvPicPr>
        <p:blipFill rotWithShape="1">
          <a:blip r:embed="rId2">
            <a:alphaModFix/>
          </a:blip>
          <a:srcRect/>
          <a:stretch/>
        </p:blipFill>
        <p:spPr>
          <a:xfrm>
            <a:off x="104945" y="6281603"/>
            <a:ext cx="1061484" cy="400384"/>
          </a:xfrm>
          <a:prstGeom prst="rect">
            <a:avLst/>
          </a:prstGeom>
          <a:noFill/>
          <a:ln>
            <a:noFill/>
          </a:ln>
        </p:spPr>
      </p:pic>
      <p:sp>
        <p:nvSpPr>
          <p:cNvPr id="92" name="Google Shape;92;p3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4" name="Google Shape;94;p34"/>
          <p:cNvPicPr preferRelativeResize="0"/>
          <p:nvPr/>
        </p:nvPicPr>
        <p:blipFill rotWithShape="1">
          <a:blip r:embed="rId3">
            <a:alphaModFix/>
          </a:blip>
          <a:srcRect/>
          <a:stretch/>
        </p:blipFill>
        <p:spPr>
          <a:xfrm>
            <a:off x="10099505" y="6266872"/>
            <a:ext cx="1987550" cy="567690"/>
          </a:xfrm>
          <a:prstGeom prst="rect">
            <a:avLst/>
          </a:prstGeom>
          <a:noFill/>
          <a:ln>
            <a:noFill/>
          </a:ln>
        </p:spPr>
      </p:pic>
      <p:sp>
        <p:nvSpPr>
          <p:cNvPr id="95" name="Google Shape;95;p34"/>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sp>
        <p:nvSpPr>
          <p:cNvPr id="96" name="Google Shape;96;p34"/>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t>
            </a:r>
            <a:fld id="{00000000-1234-1234-1234-123412341234}" type="slidenum">
              <a:rPr lang="en-US" sz="1800" b="1" i="0" u="none" strike="noStrike" cap="none">
                <a:solidFill>
                  <a:schemeClr val="dk1"/>
                </a:solidFill>
                <a:latin typeface="Calibri"/>
                <a:ea typeface="Calibri"/>
                <a:cs typeface="Calibri"/>
                <a:sym typeface="Calibri"/>
              </a:rPr>
              <a:t>‹#›</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97" name="Google Shape;97;p34"/>
          <p:cNvPicPr preferRelativeResize="0"/>
          <p:nvPr/>
        </p:nvPicPr>
        <p:blipFill rotWithShape="1">
          <a:blip r:embed="rId4">
            <a:alphaModFix/>
          </a:blip>
          <a:srcRect/>
          <a:stretch/>
        </p:blipFill>
        <p:spPr>
          <a:xfrm>
            <a:off x="10736826" y="23437"/>
            <a:ext cx="1460090" cy="14433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p:nvPr/>
        </p:nvSpPr>
        <p:spPr>
          <a:xfrm>
            <a:off x="1" y="6237586"/>
            <a:ext cx="12191999" cy="620414"/>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5"/>
          <p:cNvSpPr/>
          <p:nvPr/>
        </p:nvSpPr>
        <p:spPr>
          <a:xfrm>
            <a:off x="0" y="617102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5"/>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3200"/>
              <a:buFont typeface="Calibri"/>
              <a:buNone/>
              <a:defRPr sz="3200" b="1"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 name="Google Shape;13;p25"/>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2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2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pic>
        <p:nvPicPr>
          <p:cNvPr id="16" name="Google Shape;16;p25"/>
          <p:cNvPicPr preferRelativeResize="0"/>
          <p:nvPr/>
        </p:nvPicPr>
        <p:blipFill rotWithShape="1">
          <a:blip r:embed="rId13">
            <a:alphaModFix/>
          </a:blip>
          <a:srcRect/>
          <a:stretch/>
        </p:blipFill>
        <p:spPr>
          <a:xfrm>
            <a:off x="104945" y="6281603"/>
            <a:ext cx="1061484" cy="400384"/>
          </a:xfrm>
          <a:prstGeom prst="rect">
            <a:avLst/>
          </a:prstGeom>
          <a:noFill/>
          <a:ln>
            <a:noFill/>
          </a:ln>
        </p:spPr>
      </p:pic>
      <p:sp>
        <p:nvSpPr>
          <p:cNvPr id="17" name="Google Shape;17;p25"/>
          <p:cNvSpPr txBox="1"/>
          <p:nvPr/>
        </p:nvSpPr>
        <p:spPr>
          <a:xfrm>
            <a:off x="4376057" y="6360042"/>
            <a:ext cx="5340977" cy="818408"/>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0"/>
              </a:spcBef>
              <a:spcAft>
                <a:spcPts val="0"/>
              </a:spcAft>
              <a:buClr>
                <a:schemeClr val="accent1"/>
              </a:buClr>
              <a:buSzPts val="900"/>
              <a:buFont typeface="Noto Sans Symbols"/>
              <a:buNone/>
            </a:pPr>
            <a:r>
              <a:rPr lang="en-US" sz="900" b="0" i="0" u="none" strike="noStrike" cap="none">
                <a:solidFill>
                  <a:schemeClr val="lt1"/>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chemeClr val="lt1"/>
              </a:solidFill>
              <a:latin typeface="Calibri"/>
              <a:ea typeface="Calibri"/>
              <a:cs typeface="Calibri"/>
              <a:sym typeface="Calibri"/>
            </a:endParaRPr>
          </a:p>
          <a:p>
            <a:pPr marL="0" marR="0" lvl="0" indent="0" algn="ctr" rtl="0">
              <a:lnSpc>
                <a:spcPct val="100000"/>
              </a:lnSpc>
              <a:spcBef>
                <a:spcPts val="1000"/>
              </a:spcBef>
              <a:spcAft>
                <a:spcPts val="0"/>
              </a:spcAft>
              <a:buClr>
                <a:schemeClr val="accent1"/>
              </a:buClr>
              <a:buSzPts val="2000"/>
              <a:buFont typeface="Noto Sans Symbols"/>
              <a:buNone/>
            </a:pPr>
            <a:endParaRPr sz="2000" b="0" i="0" u="none" strike="noStrike" cap="none">
              <a:solidFill>
                <a:schemeClr val="lt1"/>
              </a:solidFill>
              <a:latin typeface="Calibri"/>
              <a:ea typeface="Calibri"/>
              <a:cs typeface="Calibri"/>
              <a:sym typeface="Calibri"/>
            </a:endParaRPr>
          </a:p>
        </p:txBody>
      </p:sp>
      <p:pic>
        <p:nvPicPr>
          <p:cNvPr id="18" name="Google Shape;18;p25"/>
          <p:cNvPicPr preferRelativeResize="0"/>
          <p:nvPr/>
        </p:nvPicPr>
        <p:blipFill rotWithShape="1">
          <a:blip r:embed="rId14">
            <a:alphaModFix/>
          </a:blip>
          <a:srcRect/>
          <a:stretch/>
        </p:blipFill>
        <p:spPr>
          <a:xfrm>
            <a:off x="10099505" y="6266872"/>
            <a:ext cx="1987550" cy="567690"/>
          </a:xfrm>
          <a:prstGeom prst="rect">
            <a:avLst/>
          </a:prstGeom>
          <a:noFill/>
          <a:ln>
            <a:noFill/>
          </a:ln>
        </p:spPr>
      </p:pic>
      <p:sp>
        <p:nvSpPr>
          <p:cNvPr id="19" name="Google Shape;19;p25"/>
          <p:cNvSpPr txBox="1"/>
          <p:nvPr/>
        </p:nvSpPr>
        <p:spPr>
          <a:xfrm>
            <a:off x="11093280" y="1490181"/>
            <a:ext cx="8498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a:t>
            </a:r>
            <a:fld id="{00000000-1234-1234-1234-123412341234}" type="slidenum">
              <a:rPr lang="en-US" sz="1800" b="1" i="0" u="none" strike="noStrike" cap="none">
                <a:solidFill>
                  <a:schemeClr val="dk1"/>
                </a:solidFill>
                <a:latin typeface="Calibri"/>
                <a:ea typeface="Calibri"/>
                <a:cs typeface="Calibri"/>
                <a:sym typeface="Calibri"/>
              </a:rPr>
              <a:t>‹#›</a:t>
            </a:fld>
            <a:r>
              <a:rPr lang="en-US" sz="1800" b="1" i="0" u="none" strike="noStrike" cap="none">
                <a:solidFill>
                  <a:schemeClr val="dk1"/>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20" name="Google Shape;20;p25"/>
          <p:cNvPicPr preferRelativeResize="0"/>
          <p:nvPr/>
        </p:nvPicPr>
        <p:blipFill rotWithShape="1">
          <a:blip r:embed="rId15">
            <a:alphaModFix/>
          </a:blip>
          <a:srcRect/>
          <a:stretch/>
        </p:blipFill>
        <p:spPr>
          <a:xfrm>
            <a:off x="10736826" y="23437"/>
            <a:ext cx="1460090" cy="144330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TS2dq_TS5g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MWPj2IkeklI"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shop.merriam-webster.com/products/merriam-websters-collegiate-dictionary-eleventh-edition"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lt1"/>
          </a:fgClr>
          <a:bgClr>
            <a:schemeClr val="bg1"/>
          </a:bgClr>
        </a:pattFill>
        <a:effectLst/>
      </p:bgPr>
    </p:bg>
    <p:spTree>
      <p:nvGrpSpPr>
        <p:cNvPr id="1" name="Shape 118"/>
        <p:cNvGrpSpPr/>
        <p:nvPr/>
      </p:nvGrpSpPr>
      <p:grpSpPr>
        <a:xfrm>
          <a:off x="0" y="0"/>
          <a:ext cx="0" cy="0"/>
          <a:chOff x="0" y="0"/>
          <a:chExt cx="0" cy="0"/>
        </a:xfrm>
      </p:grpSpPr>
      <p:sp>
        <p:nvSpPr>
          <p:cNvPr id="119" name="Google Shape;119;p1"/>
          <p:cNvSpPr txBox="1">
            <a:spLocks noGrp="1"/>
          </p:cNvSpPr>
          <p:nvPr>
            <p:ph type="title"/>
          </p:nvPr>
        </p:nvSpPr>
        <p:spPr>
          <a:xfrm>
            <a:off x="457199" y="594359"/>
            <a:ext cx="3455581" cy="390662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004B3A"/>
              </a:buClr>
              <a:buSzPct val="100000"/>
              <a:buFont typeface="Calibri"/>
              <a:buNone/>
            </a:pPr>
            <a:r>
              <a:rPr lang="en-US" sz="4400" b="1" dirty="0">
                <a:solidFill>
                  <a:srgbClr val="004B3A"/>
                </a:solidFill>
              </a:rPr>
              <a:t>GREENWORLD: </a:t>
            </a:r>
            <a:r>
              <a:rPr lang="en-US" dirty="0"/>
              <a:t>Think Green</a:t>
            </a:r>
            <a:br>
              <a:rPr lang="en-US" dirty="0"/>
            </a:br>
            <a:r>
              <a:rPr lang="en-US" dirty="0"/>
              <a:t>for the World</a:t>
            </a:r>
            <a:br>
              <a:rPr lang="en-US" dirty="0"/>
            </a:br>
            <a:r>
              <a:rPr lang="en-US" dirty="0"/>
              <a:t/>
            </a:r>
            <a:br>
              <a:rPr lang="en-US" dirty="0"/>
            </a:br>
            <a:r>
              <a:rPr lang="en-US" sz="2700" dirty="0"/>
              <a:t>Youth Education</a:t>
            </a:r>
            <a:br>
              <a:rPr lang="en-US" sz="2700" dirty="0"/>
            </a:br>
            <a:r>
              <a:rPr lang="en-US" sz="2700" dirty="0"/>
              <a:t>ERASMUS+</a:t>
            </a:r>
            <a:br>
              <a:rPr lang="en-US" sz="2700" dirty="0"/>
            </a:br>
            <a:r>
              <a:rPr lang="en-US" sz="2700" dirty="0"/>
              <a:t/>
            </a:r>
            <a:br>
              <a:rPr lang="en-US" sz="2700" dirty="0"/>
            </a:br>
            <a:r>
              <a:rPr lang="en-US" sz="2200" dirty="0"/>
              <a:t>KA220 YOU - Strategic Partnerships for Youth Education</a:t>
            </a:r>
            <a:br>
              <a:rPr lang="en-US" sz="2200" dirty="0"/>
            </a:br>
            <a:r>
              <a:rPr lang="en-US" sz="2200" dirty="0"/>
              <a:t>Cooperation partnership</a:t>
            </a:r>
            <a:r>
              <a:rPr lang="en-US" dirty="0"/>
              <a:t/>
            </a:r>
            <a:br>
              <a:rPr lang="en-US" dirty="0"/>
            </a:br>
            <a:endParaRPr dirty="0"/>
          </a:p>
        </p:txBody>
      </p:sp>
      <p:sp>
        <p:nvSpPr>
          <p:cNvPr id="121" name="Google Shape;121;p1"/>
          <p:cNvSpPr txBox="1">
            <a:spLocks noGrp="1"/>
          </p:cNvSpPr>
          <p:nvPr>
            <p:ph type="body" idx="2"/>
          </p:nvPr>
        </p:nvSpPr>
        <p:spPr>
          <a:xfrm>
            <a:off x="457200" y="4891596"/>
            <a:ext cx="3200400" cy="1413608"/>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en-US" b="1" i="1" dirty="0" err="1"/>
              <a:t>Numar</a:t>
            </a:r>
            <a:r>
              <a:rPr lang="en-US" b="1" i="1" dirty="0"/>
              <a:t> de </a:t>
            </a:r>
            <a:r>
              <a:rPr lang="en-US" b="1" i="1" dirty="0" err="1"/>
              <a:t>referinta</a:t>
            </a:r>
            <a:r>
              <a:rPr lang="en-US" b="1" i="1" dirty="0"/>
              <a:t>:</a:t>
            </a:r>
            <a:r>
              <a:rPr lang="en-US" b="1" i="1" dirty="0"/>
              <a:t/>
            </a:r>
            <a:br>
              <a:rPr lang="en-US" b="1" i="1" dirty="0"/>
            </a:br>
            <a:r>
              <a:rPr lang="en-US" dirty="0"/>
              <a:t>2021-1-DE04-KA220-YOU-000029209</a:t>
            </a:r>
            <a:endParaRPr dirty="0"/>
          </a:p>
          <a:p>
            <a:pPr marL="0" lvl="0" indent="0">
              <a:spcBef>
                <a:spcPts val="1400"/>
              </a:spcBef>
            </a:pPr>
            <a:r>
              <a:rPr lang="vi-VN" b="1" dirty="0"/>
              <a:t>Durată </a:t>
            </a:r>
            <a:r>
              <a:rPr lang="en-US" b="1" dirty="0" smtClean="0"/>
              <a:t>: </a:t>
            </a:r>
            <a:endParaRPr dirty="0"/>
          </a:p>
          <a:p>
            <a:pPr marL="0" lvl="0" indent="0" algn="l" rtl="0">
              <a:lnSpc>
                <a:spcPct val="90000"/>
              </a:lnSpc>
              <a:spcBef>
                <a:spcPts val="1400"/>
              </a:spcBef>
              <a:spcAft>
                <a:spcPts val="0"/>
              </a:spcAft>
              <a:buSzPts val="1500"/>
              <a:buNone/>
            </a:pPr>
            <a:r>
              <a:rPr lang="en-US" b="1" dirty="0"/>
              <a:t>07.03.2022 to 07.03.2024 (24 months) </a:t>
            </a:r>
            <a:endParaRPr dirty="0"/>
          </a:p>
          <a:p>
            <a:pPr marL="0" lvl="0" indent="0" algn="l" rtl="0">
              <a:lnSpc>
                <a:spcPct val="90000"/>
              </a:lnSpc>
              <a:spcBef>
                <a:spcPts val="1400"/>
              </a:spcBef>
              <a:spcAft>
                <a:spcPts val="0"/>
              </a:spcAft>
              <a:buSzPts val="1500"/>
              <a:buNone/>
            </a:pPr>
            <a:endParaRPr b="1" dirty="0"/>
          </a:p>
        </p:txBody>
      </p:sp>
      <p:sp>
        <p:nvSpPr>
          <p:cNvPr id="123" name="Google Shape;123;p1"/>
          <p:cNvSpPr txBox="1"/>
          <p:nvPr/>
        </p:nvSpPr>
        <p:spPr>
          <a:xfrm>
            <a:off x="4311479" y="1274842"/>
            <a:ext cx="7423322" cy="3219091"/>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1"/>
              </a:buClr>
              <a:buSzPct val="108108"/>
              <a:buFont typeface="Noto Sans Symbols"/>
              <a:buNone/>
            </a:pPr>
            <a:r>
              <a:rPr lang="en-US" sz="3900" b="1" i="0" u="none" strike="noStrike" cap="none" dirty="0">
                <a:solidFill>
                  <a:srgbClr val="004B3A"/>
                </a:solidFill>
                <a:latin typeface="Calibri"/>
                <a:ea typeface="Calibri"/>
                <a:cs typeface="Calibri"/>
                <a:sym typeface="Calibri"/>
              </a:rPr>
              <a:t>GREENWORLD</a:t>
            </a:r>
            <a:r>
              <a:rPr lang="en-US" sz="3000" b="1" i="0" u="none" strike="noStrike" cap="none" dirty="0">
                <a:solidFill>
                  <a:srgbClr val="595959"/>
                </a:solidFill>
                <a:latin typeface="Calibri"/>
                <a:ea typeface="Calibri"/>
                <a:cs typeface="Calibri"/>
                <a:sym typeface="Calibri"/>
              </a:rPr>
              <a:t/>
            </a:r>
            <a:br>
              <a:rPr lang="en-US" sz="3000" b="1" i="0" u="none" strike="noStrike" cap="none" dirty="0">
                <a:solidFill>
                  <a:srgbClr val="595959"/>
                </a:solidFill>
                <a:latin typeface="Calibri"/>
                <a:ea typeface="Calibri"/>
                <a:cs typeface="Calibri"/>
                <a:sym typeface="Calibri"/>
              </a:rPr>
            </a:br>
            <a:endParaRPr sz="1800" b="1" i="0" u="none" strike="noStrike" cap="none" dirty="0">
              <a:solidFill>
                <a:srgbClr val="595959"/>
              </a:solidFill>
              <a:latin typeface="Calibri"/>
              <a:ea typeface="Calibri"/>
              <a:cs typeface="Calibri"/>
              <a:sym typeface="Calibri"/>
            </a:endParaRPr>
          </a:p>
          <a:p>
            <a:pPr marL="480060"/>
            <a:endParaRPr lang="tr-TR" sz="3200" b="1" dirty="0" smtClean="0">
              <a:solidFill>
                <a:srgbClr val="002060"/>
              </a:solidFill>
              <a:effectLst>
                <a:outerShdw blurRad="38100" dist="25400" dir="5400000" algn="ctr">
                  <a:srgbClr val="6E747A">
                    <a:alpha val="43000"/>
                  </a:srgbClr>
                </a:outerShdw>
              </a:effectLst>
              <a:latin typeface="Calibri"/>
              <a:ea typeface="Calibri"/>
            </a:endParaRPr>
          </a:p>
          <a:p>
            <a:pPr marL="480060"/>
            <a:r>
              <a:rPr lang="en-US" sz="3200" b="1" dirty="0">
                <a:solidFill>
                  <a:srgbClr val="002060"/>
                </a:solidFill>
                <a:effectLst>
                  <a:outerShdw blurRad="38100" dist="25400" dir="5400000" algn="ctr">
                    <a:srgbClr val="6E747A">
                      <a:alpha val="43000"/>
                    </a:srgbClr>
                  </a:outerShdw>
                </a:effectLst>
                <a:latin typeface="Calibri"/>
                <a:ea typeface="Calibri"/>
              </a:rPr>
              <a:t>MODULUL 3</a:t>
            </a:r>
            <a:r>
              <a:rPr lang="en-US" sz="3200" b="1" dirty="0" smtClean="0">
                <a:solidFill>
                  <a:srgbClr val="002060"/>
                </a:solidFill>
                <a:effectLst>
                  <a:outerShdw blurRad="38100" dist="25400" dir="5400000" algn="ctr">
                    <a:srgbClr val="6E747A">
                      <a:alpha val="43000"/>
                    </a:srgbClr>
                  </a:outerShdw>
                </a:effectLst>
                <a:latin typeface="Calibri"/>
                <a:ea typeface="Calibri"/>
              </a:rPr>
              <a:t>:</a:t>
            </a:r>
            <a:endParaRPr lang="tr-TR" sz="3200" b="1" dirty="0" smtClean="0">
              <a:solidFill>
                <a:srgbClr val="002060"/>
              </a:solidFill>
              <a:effectLst>
                <a:outerShdw blurRad="38100" dist="25400" dir="5400000" algn="ctr">
                  <a:srgbClr val="6E747A">
                    <a:alpha val="43000"/>
                  </a:srgbClr>
                </a:outerShdw>
              </a:effectLst>
              <a:latin typeface="Calibri"/>
              <a:ea typeface="Calibri"/>
            </a:endParaRPr>
          </a:p>
          <a:p>
            <a:pPr marL="480060"/>
            <a:r>
              <a:rPr lang="rm-CH" sz="3200" b="1" dirty="0" smtClean="0">
                <a:solidFill>
                  <a:srgbClr val="002060"/>
                </a:solidFill>
                <a:effectLst>
                  <a:outerShdw blurRad="38100" dist="25400" dir="5400000" algn="ctr">
                    <a:srgbClr val="6E747A">
                      <a:alpha val="43000"/>
                    </a:srgbClr>
                  </a:outerShdw>
                </a:effectLst>
                <a:latin typeface="Calibri"/>
                <a:ea typeface="Calibri"/>
              </a:rPr>
              <a:t>Ecologie și ecosistem</a:t>
            </a:r>
            <a:endParaRPr lang="rm-CH" sz="2800" dirty="0">
              <a:effectLst/>
              <a:latin typeface="Calibri"/>
              <a:ea typeface="Calibri"/>
            </a:endParaRPr>
          </a:p>
        </p:txBody>
      </p:sp>
      <p:pic>
        <p:nvPicPr>
          <p:cNvPr id="125" name="Google Shape;125;p1"/>
          <p:cNvPicPr preferRelativeResize="0"/>
          <p:nvPr/>
        </p:nvPicPr>
        <p:blipFill rotWithShape="1">
          <a:blip r:embed="rId3">
            <a:alphaModFix/>
          </a:blip>
          <a:srcRect/>
          <a:stretch/>
        </p:blipFill>
        <p:spPr>
          <a:xfrm>
            <a:off x="9366107" y="116522"/>
            <a:ext cx="2286000" cy="2011840"/>
          </a:xfrm>
          <a:prstGeom prst="rect">
            <a:avLst/>
          </a:prstGeom>
          <a:noFill/>
          <a:ln>
            <a:noFill/>
          </a:ln>
        </p:spPr>
      </p:pic>
      <p:pic>
        <p:nvPicPr>
          <p:cNvPr id="2" name="Resi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52779" y="4512548"/>
            <a:ext cx="2374047" cy="84050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4"/>
            <a:ext cx="10058400" cy="1237396"/>
          </a:xfrm>
        </p:spPr>
        <p:txBody>
          <a:bodyPr>
            <a:normAutofit/>
          </a:bodyPr>
          <a:lstStyle/>
          <a:p>
            <a:r>
              <a:rPr lang="en-GB" sz="2700" dirty="0"/>
              <a:t>SPECIFICAREA ELEMENTELOR DE ÎNVĂȚAT SUB ACEST TEMA, INCLUSIV SARCINI DE ÎNVĂȚARE:</a:t>
            </a:r>
            <a:endParaRPr lang="tr-TR" dirty="0"/>
          </a:p>
        </p:txBody>
      </p:sp>
      <p:sp>
        <p:nvSpPr>
          <p:cNvPr id="3" name="Metin Yer Tutucusu 2"/>
          <p:cNvSpPr>
            <a:spLocks noGrp="1"/>
          </p:cNvSpPr>
          <p:nvPr>
            <p:ph type="body" idx="1"/>
          </p:nvPr>
        </p:nvSpPr>
        <p:spPr>
          <a:xfrm>
            <a:off x="649604" y="1511674"/>
            <a:ext cx="10094595" cy="4376470"/>
          </a:xfrm>
        </p:spPr>
        <p:txBody>
          <a:bodyPr/>
          <a:lstStyle/>
          <a:p>
            <a:pPr>
              <a:buFont typeface="Wingdings" panose="05000000000000000000" pitchFamily="2" charset="2"/>
              <a:buChar char="v"/>
            </a:pPr>
            <a:r>
              <a:rPr lang="vi-VN" dirty="0"/>
              <a:t>În această secțiune, vom sublinia elementele cheie și sarcinile de învățare care constituie nucleul explorării noastre în ecologie și ecosisteme. Fiecare element este conceput pentru a oferi o înțelegere cuprinzătoare a subiectului, încurajând atât cunoștințele teoretice, cât și aplicarea practică.</a:t>
            </a:r>
          </a:p>
          <a:p>
            <a:pPr>
              <a:buFont typeface="Wingdings" panose="05000000000000000000" pitchFamily="2" charset="2"/>
              <a:buChar char="v"/>
            </a:pPr>
            <a:r>
              <a:rPr lang="vi-VN" dirty="0"/>
              <a:t>Să ne aprofundăm în specific: obțineți cunoștințe despre elementele de bază ale ecologiei și explorați nivelurile de organizare ecologică, formați organisme individuale în ecosisteme întregi. Când terminați a doua parte, veți putea identifica și descrie componentele abiotice (nevii) ale ecosistemelor, inclusiv solul, apa și clima.</a:t>
            </a:r>
          </a:p>
          <a:p>
            <a:pPr>
              <a:buFont typeface="Wingdings" panose="05000000000000000000" pitchFamily="2" charset="2"/>
              <a:buChar char="v"/>
            </a:pPr>
            <a:r>
              <a:rPr lang="vi-VN" dirty="0"/>
              <a:t>Examinăm componentele biotice (organismele vii) ale ecosistemelor, clasificându-le în producători, consumatori și descompunetori sub acest titlu.</a:t>
            </a:r>
            <a:endParaRPr lang="tr-TR" dirty="0"/>
          </a:p>
        </p:txBody>
      </p:sp>
    </p:spTree>
    <p:extLst>
      <p:ext uri="{BB962C8B-B14F-4D97-AF65-F5344CB8AC3E}">
        <p14:creationId xmlns:p14="http://schemas.microsoft.com/office/powerpoint/2010/main" val="14572600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44880" y="428625"/>
            <a:ext cx="6446520" cy="685800"/>
          </a:xfrm>
        </p:spPr>
        <p:txBody>
          <a:bodyPr>
            <a:normAutofit/>
          </a:bodyPr>
          <a:lstStyle/>
          <a:p>
            <a:r>
              <a:rPr lang="en-GB" sz="2700" dirty="0" err="1"/>
              <a:t>Ecologie</a:t>
            </a:r>
            <a:r>
              <a:rPr lang="en-GB" sz="2700" dirty="0"/>
              <a:t> </a:t>
            </a:r>
            <a:r>
              <a:rPr lang="tr-TR" sz="2700" dirty="0" smtClean="0"/>
              <a:t>:</a:t>
            </a:r>
            <a:endParaRPr lang="tr-TR" dirty="0"/>
          </a:p>
        </p:txBody>
      </p:sp>
      <p:sp>
        <p:nvSpPr>
          <p:cNvPr id="3" name="Metin Yer Tutucusu 2"/>
          <p:cNvSpPr>
            <a:spLocks noGrp="1"/>
          </p:cNvSpPr>
          <p:nvPr>
            <p:ph type="body" idx="1"/>
          </p:nvPr>
        </p:nvSpPr>
        <p:spPr>
          <a:xfrm>
            <a:off x="649604" y="1324105"/>
            <a:ext cx="10094595" cy="4376470"/>
          </a:xfrm>
        </p:spPr>
        <p:txBody>
          <a:bodyPr>
            <a:normAutofit lnSpcReduction="10000"/>
          </a:bodyPr>
          <a:lstStyle/>
          <a:p>
            <a:pPr>
              <a:buFont typeface="Wingdings" panose="05000000000000000000" pitchFamily="2" charset="2"/>
              <a:buChar char="v"/>
            </a:pPr>
            <a:r>
              <a:rPr lang="vi-VN" dirty="0"/>
              <a:t>Ecologia, derivată din cuvintele grecești „oikos” care înseamnă casă și „logos” care înseamnă studiu, se traduce prin „studiul căminului” (Miller, 2009). Cu toate acestea, ecologia se extinde dincolo de pereții unei case fizice pentru a cuprinde rețeaua complicată de relații dintre organisme și mediul lor. Aceasta include totul, de la bacterii microscopice din sol la copaci falnici dintr-o pădure tropicală. Înțelegerea acestor relații este esențială pentru a aprecia interconexiunea vieții de pe Pământ și echilibrul delicat care o susține.</a:t>
            </a:r>
          </a:p>
          <a:p>
            <a:pPr>
              <a:buFont typeface="Wingdings" panose="05000000000000000000" pitchFamily="2" charset="2"/>
              <a:buChar char="v"/>
            </a:pPr>
            <a:r>
              <a:rPr lang="vi-VN" dirty="0"/>
              <a:t>În centrul ecologiei se află conceptul de ecosistem, o comunitate dinamică de organisme vii (factori biotici) care interacționează cu mediul lor fizic neviu (factori abiotici). Acest mediu include elemente precum apa, aerul, solul, lumina soarelui și temperatura. În cadrul unui ecosistem, organismele pot fi clasificate ca producători, cum ar fi plantele, algele și anumite bacterii, care formează baza lanțului trofic prin captarea energiei prin fotosinteză sau chemosinteză. Consumatorii, care includ ierbivore, carnivore și omnivore, se bazează pe acești producători pentru energie, în timp ce agenții de descompunere precum ciupercile și bacteriile descompun materia organică moartă, reciclând nutrienții înapoi în ecosistem (Miller, 2009). Acest flux constant de energie și ciclul de nutrienți este esențial pentru sănătatea și stabilitatea pe termen lung a ecosistemelor.</a:t>
            </a:r>
            <a:endParaRPr lang="tr-TR" dirty="0"/>
          </a:p>
        </p:txBody>
      </p:sp>
    </p:spTree>
    <p:extLst>
      <p:ext uri="{BB962C8B-B14F-4D97-AF65-F5344CB8AC3E}">
        <p14:creationId xmlns:p14="http://schemas.microsoft.com/office/powerpoint/2010/main" val="1951357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4"/>
            <a:ext cx="10058400" cy="721581"/>
          </a:xfrm>
        </p:spPr>
        <p:txBody>
          <a:bodyPr>
            <a:normAutofit/>
          </a:bodyPr>
          <a:lstStyle/>
          <a:p>
            <a:r>
              <a:rPr lang="vi-VN" sz="2800" dirty="0"/>
              <a:t>Niveluri de organizare ecologică</a:t>
            </a:r>
            <a:endParaRPr lang="tr-TR" dirty="0"/>
          </a:p>
        </p:txBody>
      </p:sp>
      <p:sp>
        <p:nvSpPr>
          <p:cNvPr id="3" name="Metin Yer Tutucusu 2"/>
          <p:cNvSpPr>
            <a:spLocks noGrp="1"/>
          </p:cNvSpPr>
          <p:nvPr>
            <p:ph type="body" idx="1"/>
          </p:nvPr>
        </p:nvSpPr>
        <p:spPr>
          <a:xfrm>
            <a:off x="649604" y="1511674"/>
            <a:ext cx="10094595" cy="4376470"/>
          </a:xfrm>
        </p:spPr>
        <p:txBody>
          <a:bodyPr>
            <a:normAutofit/>
          </a:bodyPr>
          <a:lstStyle/>
          <a:p>
            <a:pPr>
              <a:buFont typeface="Wingdings" panose="05000000000000000000" pitchFamily="2" charset="2"/>
              <a:buChar char="v"/>
            </a:pPr>
            <a:r>
              <a:rPr lang="vi-VN" dirty="0"/>
              <a:t>Ecologiștii studiază ecosistemele la diferite niveluri de organizare, începând de la organismul individual până la biosferă. Nivelul individual se concentrează asupra modului în care un organism interacționează cu mediul său imediat pentru a supraviețui și a se reproduce. Ecologia populației examinează populațiile unei singure specii și dinamica acestora, cum ar fi modul în care dimensiunea populației se modifică în timp, ca răspuns la diverși factori. Ecologia comunitară se uită la interacțiunile dintre mai multe populații dintr-o zonă specifică, inclusiv competiția, prădarea și relațiile simbiotice.</a:t>
            </a:r>
          </a:p>
          <a:p>
            <a:pPr>
              <a:buFont typeface="Wingdings" panose="05000000000000000000" pitchFamily="2" charset="2"/>
              <a:buChar char="v"/>
            </a:pPr>
            <a:r>
              <a:rPr lang="vi-VN" dirty="0"/>
              <a:t>Nivelul ecosistemului cuprinde interacțiunile mai largi dintre toate organismele vii și mediul lor fizic, în timp ce biosfera, cel mai mare nivel, include toate lucrurile vii de pe Pământ și interacțiunile lor cu întregul mediu fizic (Begon, Townsend și Harper, 2018).</a:t>
            </a:r>
            <a:endParaRPr lang="tr-TR" dirty="0"/>
          </a:p>
        </p:txBody>
      </p:sp>
    </p:spTree>
    <p:extLst>
      <p:ext uri="{BB962C8B-B14F-4D97-AF65-F5344CB8AC3E}">
        <p14:creationId xmlns:p14="http://schemas.microsoft.com/office/powerpoint/2010/main" val="3744022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314324"/>
            <a:ext cx="10058400" cy="796019"/>
          </a:xfrm>
        </p:spPr>
        <p:txBody>
          <a:bodyPr>
            <a:normAutofit/>
          </a:bodyPr>
          <a:lstStyle/>
          <a:p>
            <a:r>
              <a:rPr lang="en-GB" dirty="0" err="1"/>
              <a:t>Importanța</a:t>
            </a:r>
            <a:r>
              <a:rPr lang="en-GB" dirty="0"/>
              <a:t> </a:t>
            </a:r>
            <a:r>
              <a:rPr lang="en-GB" dirty="0" err="1"/>
              <a:t>ecologiei</a:t>
            </a:r>
            <a:endParaRPr lang="en-GB" dirty="0"/>
          </a:p>
        </p:txBody>
      </p:sp>
      <p:sp>
        <p:nvSpPr>
          <p:cNvPr id="3" name="Metin Yer Tutucusu 2"/>
          <p:cNvSpPr>
            <a:spLocks noGrp="1"/>
          </p:cNvSpPr>
          <p:nvPr>
            <p:ph type="body" idx="1"/>
          </p:nvPr>
        </p:nvSpPr>
        <p:spPr>
          <a:xfrm>
            <a:off x="1097280" y="1492624"/>
            <a:ext cx="9808845" cy="4376470"/>
          </a:xfrm>
        </p:spPr>
        <p:txBody>
          <a:bodyPr>
            <a:normAutofit fontScale="92500" lnSpcReduction="20000"/>
          </a:bodyPr>
          <a:lstStyle/>
          <a:p>
            <a:pPr>
              <a:buFont typeface="Wingdings" panose="05000000000000000000" pitchFamily="2" charset="2"/>
              <a:buChar char="v"/>
            </a:pPr>
            <a:r>
              <a:rPr lang="vi-VN" dirty="0"/>
              <a:t>Ecologia joacă un rol vital în înțelegerea provocărilor complexe cu care se confruntă planeta noastră astăzi. Probleme precum schimbările climatice, defrișările și poluarea perturbă echilibrul delicat din cadrul ecosistemelor, ducând la pierderea biodiversității și amenințănd însăși fundația vieții pe Pământ. Prin cercetarea ecologică, oamenii de știință obțin informații valoroase despre modul în care funcționează ecosistemele și consecințele potențiale ale activităților umane. Aceste cunoștințe ne împuternicesc să dezvoltăm soluții durabile, să atenuăm daunele mediului și să ne gestionăm resursele în mod responsabil (Parmesan &amp; Yohe, 2003).</a:t>
            </a:r>
            <a:endParaRPr lang="tr-TR" dirty="0"/>
          </a:p>
          <a:p>
            <a:pPr>
              <a:buFont typeface="Wingdings" panose="05000000000000000000" pitchFamily="2" charset="2"/>
              <a:buChar char="v"/>
            </a:pPr>
            <a:r>
              <a:rPr lang="en-US" b="1" dirty="0" err="1"/>
              <a:t>Componentele</a:t>
            </a:r>
            <a:r>
              <a:rPr lang="en-US" b="1" dirty="0"/>
              <a:t> </a:t>
            </a:r>
            <a:r>
              <a:rPr lang="en-US" b="1" dirty="0" err="1"/>
              <a:t>abiotice</a:t>
            </a:r>
            <a:r>
              <a:rPr lang="en-US" b="1" dirty="0"/>
              <a:t> ale </a:t>
            </a:r>
            <a:r>
              <a:rPr lang="en-US" b="1" dirty="0" err="1"/>
              <a:t>ecosistemelor</a:t>
            </a:r>
            <a:r>
              <a:rPr lang="en-US" b="1" dirty="0"/>
              <a:t/>
            </a:r>
            <a:br>
              <a:rPr lang="en-US" b="1" dirty="0"/>
            </a:br>
            <a:r>
              <a:rPr lang="en-US" dirty="0"/>
              <a:t/>
            </a:r>
            <a:br>
              <a:rPr lang="en-US" dirty="0"/>
            </a:br>
            <a:r>
              <a:rPr lang="vi-VN" dirty="0"/>
              <a:t>Componentele abiotice sau elementele nevii ale ecosistemelor includ solul, apa și clima, dar aceasta reprezintă doar o parte din factorii nevii care modelează ecosistemele. Alte elemente critice includ lumina, care influențează creșterea plantelor și interacțiunile prădător-pradă; nutrienți, care sunt esențiali pentru creșterea plantelor; focul, care modelează modelele de vegetație și ciclul nutrienților; și topografia, care afectează drenajul, temperatura și modelele vântului. Aceste componente abiotice sunt interconectate, creând o rețea complexă de influențe care sunt dinamice și se pot schimba în timp datorită proceselor naturale și activităților umane (Begon et al., 2018; Pausas &amp; Paula, 2018; Price, 2019; Smith, 2012).</a:t>
            </a:r>
            <a:endParaRPr lang="tr-TR" dirty="0"/>
          </a:p>
        </p:txBody>
      </p:sp>
    </p:spTree>
    <p:extLst>
      <p:ext uri="{BB962C8B-B14F-4D97-AF65-F5344CB8AC3E}">
        <p14:creationId xmlns:p14="http://schemas.microsoft.com/office/powerpoint/2010/main" val="681223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en-GB" dirty="0" err="1"/>
              <a:t>Interacțiuni</a:t>
            </a:r>
            <a:r>
              <a:rPr lang="en-GB" dirty="0"/>
              <a:t> </a:t>
            </a:r>
            <a:r>
              <a:rPr lang="en-GB" dirty="0" err="1"/>
              <a:t>în</a:t>
            </a:r>
            <a:r>
              <a:rPr lang="en-GB" dirty="0"/>
              <a:t> </a:t>
            </a:r>
            <a:r>
              <a:rPr lang="en-GB" dirty="0" err="1"/>
              <a:t>ecosisteme</a:t>
            </a:r>
            <a:endParaRPr lang="en-GB" dirty="0"/>
          </a:p>
        </p:txBody>
      </p:sp>
      <p:sp>
        <p:nvSpPr>
          <p:cNvPr id="3" name="Metin Yer Tutucusu 2"/>
          <p:cNvSpPr>
            <a:spLocks noGrp="1"/>
          </p:cNvSpPr>
          <p:nvPr>
            <p:ph type="body" idx="1"/>
          </p:nvPr>
        </p:nvSpPr>
        <p:spPr/>
        <p:txBody>
          <a:bodyPr>
            <a:normAutofit fontScale="92500" lnSpcReduction="10000"/>
          </a:bodyPr>
          <a:lstStyle/>
          <a:p>
            <a:pPr>
              <a:buFont typeface="Wingdings" panose="05000000000000000000" pitchFamily="2" charset="2"/>
              <a:buChar char="v"/>
            </a:pPr>
            <a:r>
              <a:rPr lang="vi-VN" dirty="0"/>
              <a:t>Activitățile umane influențează ecosistemele prin defrișare, poluare și schimbări climatice, dar acestea reprezintă doar câteva moduri în care oamenii modifică ecosistemele. Impacturile suplimentare cauzate de om includ fragmentarea habitatului, care perturbă tiparele de migrație a animalelor și reduce biodiversitatea; supraexploatarea resurselor, care epuizează populațiile de specii de plante și animale; și introducerea de specii invazive, care pot depăși speciile native pentru resurse. Impacturile umane acționează adesea sinergic, amplificându-se reciproc efectele și pot apărea la scară globală, afectând ecosisteme departe de sursa impactului (Fahrig, 2017; Worm et al., 2006; Vila et al., 2000</a:t>
            </a:r>
            <a:r>
              <a:rPr lang="vi-VN" dirty="0" smtClean="0"/>
              <a:t>).</a:t>
            </a:r>
            <a:endParaRPr lang="tr-TR" dirty="0" smtClean="0"/>
          </a:p>
          <a:p>
            <a:pPr>
              <a:buFont typeface="Wingdings" panose="05000000000000000000" pitchFamily="2" charset="2"/>
              <a:buChar char="v"/>
            </a:pPr>
            <a:r>
              <a:rPr lang="rm-CH" b="1" dirty="0" smtClean="0"/>
              <a:t>Impactul uman asupra ecosistemelor</a:t>
            </a:r>
            <a:r>
              <a:rPr lang="en-US" dirty="0"/>
              <a:t/>
            </a:r>
            <a:br>
              <a:rPr lang="en-US" dirty="0"/>
            </a:br>
            <a:r>
              <a:rPr lang="en-US" dirty="0"/>
              <a:t/>
            </a:r>
            <a:br>
              <a:rPr lang="en-US" dirty="0"/>
            </a:br>
            <a:r>
              <a:rPr lang="vi-VN" dirty="0"/>
              <a:t>Înțelegerea naturii multiple a impactului uman asupra ecosistemelor este crucială pentru dezvoltarea strategiilor eficiente de conservare. Deși abordarea amenințărilor individuale, cum ar fi defrișarea este importantă, este, de asemenea, necesar să se ia în considerare contextul mai larg și să se exploreze soluții integrate care abordează simultan mai mulți factori de stres. Recunoscând complexitatea acestor impacturi și efectele lor sinergice, putem asigura sănătatea și durabilitatea ecosistemelor planetei noastre (Fahrig, 2017; Parmesan &amp; Yohe, 2003).</a:t>
            </a:r>
            <a:endParaRPr lang="tr-TR" dirty="0"/>
          </a:p>
        </p:txBody>
      </p:sp>
    </p:spTree>
    <p:extLst>
      <p:ext uri="{BB962C8B-B14F-4D97-AF65-F5344CB8AC3E}">
        <p14:creationId xmlns:p14="http://schemas.microsoft.com/office/powerpoint/2010/main" val="98661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535305" y="1178299"/>
            <a:ext cx="10058400" cy="4376470"/>
          </a:xfrm>
        </p:spPr>
        <p:txBody>
          <a:bodyPr/>
          <a:lstStyle/>
          <a:p>
            <a:r>
              <a:rPr lang="vi-VN" dirty="0"/>
              <a:t>Pentru a aborda în mod eficient provocările cu care se confruntă ecosistemele, trebuie să dezvoltăm soluții integrate care să ia în considerare multiplicitatea impacturilor umane. Aceasta include abordarea amenințărilor precum defrișarea, poluarea și schimbările climatice, precum și înțelegerea efectelor sinergice care amplifică aceste impacturi.</a:t>
            </a:r>
          </a:p>
          <a:p>
            <a:endParaRPr lang="vi-VN" dirty="0"/>
          </a:p>
          <a:p>
            <a:r>
              <a:rPr lang="vi-VN" dirty="0"/>
              <a:t>Luând o abordare holistică, putem asigura sănătatea și sustenabilitatea ecosistemelor planetei noastre și putem dezvolta strategii care atenuează daunele mediului și promovează un management responsabil al resurselor (Miller, 2009; Parmesan &amp; Yohe, 2003).</a:t>
            </a:r>
            <a:endParaRPr lang="tr-TR" dirty="0"/>
          </a:p>
        </p:txBody>
      </p:sp>
    </p:spTree>
    <p:extLst>
      <p:ext uri="{BB962C8B-B14F-4D97-AF65-F5344CB8AC3E}">
        <p14:creationId xmlns:p14="http://schemas.microsoft.com/office/powerpoint/2010/main" val="1462542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8"/>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03" name="Google Shape;203;p8"/>
          <p:cNvSpPr txBox="1">
            <a:spLocks noGrp="1"/>
          </p:cNvSpPr>
          <p:nvPr>
            <p:ph type="title"/>
          </p:nvPr>
        </p:nvSpPr>
        <p:spPr>
          <a:xfrm>
            <a:off x="398638" y="85725"/>
            <a:ext cx="9697862" cy="647296"/>
          </a:xfrm>
          <a:prstGeom prst="rect">
            <a:avLst/>
          </a:prstGeom>
          <a:noFill/>
          <a:ln>
            <a:noFill/>
          </a:ln>
        </p:spPr>
        <p:txBody>
          <a:bodyPr spcFirstLastPara="1" wrap="square" lIns="91425" tIns="45700" rIns="91425" bIns="45700" anchor="b" anchorCtr="0">
            <a:noAutofit/>
          </a:bodyPr>
          <a:lstStyle/>
          <a:p>
            <a:pPr lvl="0">
              <a:buClr>
                <a:srgbClr val="2A4F1C"/>
              </a:buClr>
            </a:pPr>
            <a:r>
              <a:rPr lang="vi-VN" sz="2400" dirty="0"/>
              <a:t>Sarcini pentru cursanți despre elementele de bază ale ecologiei și ecosistemelor</a:t>
            </a:r>
            <a:endParaRPr sz="2400" dirty="0">
              <a:solidFill>
                <a:srgbClr val="2A4F1C"/>
              </a:solidFill>
              <a:latin typeface="Arial"/>
              <a:ea typeface="Arial"/>
              <a:cs typeface="Arial"/>
            </a:endParaRPr>
          </a:p>
        </p:txBody>
      </p:sp>
      <p:sp>
        <p:nvSpPr>
          <p:cNvPr id="205" name="Google Shape;205;p8"/>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62500" lnSpcReduction="20000"/>
          </a:bodyPr>
          <a:lstStyle/>
          <a:p>
            <a:pPr marL="0" marR="0" lvl="0" indent="0" algn="l" rtl="0">
              <a:lnSpc>
                <a:spcPct val="100000"/>
              </a:lnSpc>
              <a:spcBef>
                <a:spcPts val="0"/>
              </a:spcBef>
              <a:spcAft>
                <a:spcPts val="0"/>
              </a:spcAft>
              <a:buClr>
                <a:srgbClr val="000000"/>
              </a:buClr>
              <a:buSzPct val="100000"/>
              <a:buFont typeface="Arial"/>
              <a:buNone/>
            </a:pPr>
            <a:r>
              <a:rPr lang="tr-TR" sz="2800" b="1" i="0" u="none" strike="noStrike" cap="none" dirty="0" err="1" smtClean="0">
                <a:solidFill>
                  <a:schemeClr val="lt1"/>
                </a:solidFill>
                <a:latin typeface="Arial"/>
                <a:ea typeface="Arial"/>
                <a:cs typeface="Arial"/>
                <a:sym typeface="Arial"/>
              </a:rPr>
              <a:t>Sarcina</a:t>
            </a:r>
            <a:endParaRPr sz="1400" b="0" i="0" u="none" strike="noStrike" cap="none" dirty="0">
              <a:solidFill>
                <a:srgbClr val="000000"/>
              </a:solidFill>
              <a:latin typeface="Arial"/>
              <a:ea typeface="Arial"/>
              <a:cs typeface="Arial"/>
              <a:sym typeface="Arial"/>
            </a:endParaRPr>
          </a:p>
        </p:txBody>
      </p:sp>
      <p:sp>
        <p:nvSpPr>
          <p:cNvPr id="2" name="Rectangle 1"/>
          <p:cNvSpPr>
            <a:spLocks noChangeArrowheads="1"/>
          </p:cNvSpPr>
          <p:nvPr/>
        </p:nvSpPr>
        <p:spPr bwMode="auto">
          <a:xfrm>
            <a:off x="1085850" y="1306824"/>
            <a:ext cx="9877424" cy="45243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buClrTx/>
            </a:pPr>
            <a:r>
              <a:rPr lang="vi-VN" altLang="tr-TR" sz="1600" b="1" dirty="0">
                <a:solidFill>
                  <a:schemeClr val="tx1"/>
                </a:solidFill>
                <a:latin typeface="Arial" panose="020B0604020202020204" pitchFamily="34" charset="0"/>
              </a:rPr>
              <a:t>Sarcina 1: </a:t>
            </a:r>
            <a:r>
              <a:rPr lang="vi-VN" altLang="tr-TR" sz="1600" dirty="0">
                <a:solidFill>
                  <a:schemeClr val="tx1"/>
                </a:solidFill>
                <a:latin typeface="Arial" panose="020B0604020202020204" pitchFamily="34" charset="0"/>
              </a:rPr>
              <a:t>Creați o hartă conceptuală care conturează nivelurile de organizare ecologică: organism individual, populație, comunitate, ecosistem și biosferă. Includeți exemple pentru fiecare nivel.</a:t>
            </a:r>
          </a:p>
          <a:p>
            <a:pPr lvl="0" eaLnBrk="0" fontAlgn="base" hangingPunct="0">
              <a:spcBef>
                <a:spcPct val="0"/>
              </a:spcBef>
              <a:spcAft>
                <a:spcPct val="0"/>
              </a:spcAft>
              <a:buClrTx/>
            </a:pPr>
            <a:endParaRPr lang="vi-VN" altLang="tr-TR" sz="1600" dirty="0">
              <a:solidFill>
                <a:schemeClr val="tx1"/>
              </a:solidFill>
              <a:latin typeface="Arial" panose="020B0604020202020204" pitchFamily="34" charset="0"/>
            </a:endParaRPr>
          </a:p>
          <a:p>
            <a:pPr lvl="0" eaLnBrk="0" fontAlgn="base" hangingPunct="0">
              <a:spcBef>
                <a:spcPct val="0"/>
              </a:spcBef>
              <a:spcAft>
                <a:spcPct val="0"/>
              </a:spcAft>
              <a:buClrTx/>
            </a:pPr>
            <a:r>
              <a:rPr lang="vi-VN" altLang="tr-TR" sz="1600" b="1" dirty="0">
                <a:solidFill>
                  <a:schemeClr val="tx1"/>
                </a:solidFill>
                <a:latin typeface="Arial" panose="020B0604020202020204" pitchFamily="34" charset="0"/>
              </a:rPr>
              <a:t>Sarcina 2: </a:t>
            </a:r>
            <a:r>
              <a:rPr lang="vi-VN" altLang="tr-TR" sz="1600" dirty="0">
                <a:solidFill>
                  <a:schemeClr val="tx1"/>
                </a:solidFill>
                <a:latin typeface="Arial" panose="020B0604020202020204" pitchFamily="34" charset="0"/>
              </a:rPr>
              <a:t>Efectuați o observație pe teren într-un parc local sau o zonă naturală. Identificați și înregistrați diferite componente abiotice (de exemplu, tipul solului, sursele de apă, intensitatea luminii, temperatura).</a:t>
            </a:r>
          </a:p>
          <a:p>
            <a:pPr lvl="0" eaLnBrk="0" fontAlgn="base" hangingPunct="0">
              <a:spcBef>
                <a:spcPct val="0"/>
              </a:spcBef>
              <a:spcAft>
                <a:spcPct val="0"/>
              </a:spcAft>
              <a:buClrTx/>
            </a:pPr>
            <a:endParaRPr lang="vi-VN" altLang="tr-TR" sz="1600" dirty="0">
              <a:solidFill>
                <a:schemeClr val="tx1"/>
              </a:solidFill>
              <a:latin typeface="Arial" panose="020B0604020202020204" pitchFamily="34" charset="0"/>
            </a:endParaRPr>
          </a:p>
          <a:p>
            <a:pPr lvl="0" eaLnBrk="0" fontAlgn="base" hangingPunct="0">
              <a:spcBef>
                <a:spcPct val="0"/>
              </a:spcBef>
              <a:spcAft>
                <a:spcPct val="0"/>
              </a:spcAft>
              <a:buClrTx/>
            </a:pPr>
            <a:r>
              <a:rPr lang="vi-VN" altLang="tr-TR" sz="1600" b="1" dirty="0">
                <a:solidFill>
                  <a:schemeClr val="tx1"/>
                </a:solidFill>
                <a:latin typeface="Arial" panose="020B0604020202020204" pitchFamily="34" charset="0"/>
              </a:rPr>
              <a:t>Sarcina 3: </a:t>
            </a:r>
            <a:r>
              <a:rPr lang="vi-VN" altLang="tr-TR" sz="1600" dirty="0">
                <a:solidFill>
                  <a:schemeClr val="tx1"/>
                </a:solidFill>
                <a:latin typeface="Arial" panose="020B0604020202020204" pitchFamily="34" charset="0"/>
              </a:rPr>
              <a:t>Clasificați o listă de organisme în producători, consumatori (erbivore, carnivore, omnivore) și descompozitori. Explicați rolul pe care îl joacă fiecare în ecosistem.</a:t>
            </a:r>
          </a:p>
          <a:p>
            <a:pPr lvl="0" eaLnBrk="0" fontAlgn="base" hangingPunct="0">
              <a:spcBef>
                <a:spcPct val="0"/>
              </a:spcBef>
              <a:spcAft>
                <a:spcPct val="0"/>
              </a:spcAft>
              <a:buClrTx/>
            </a:pPr>
            <a:endParaRPr lang="vi-VN" altLang="tr-TR" sz="1600" dirty="0">
              <a:solidFill>
                <a:schemeClr val="tx1"/>
              </a:solidFill>
              <a:latin typeface="Arial" panose="020B0604020202020204" pitchFamily="34" charset="0"/>
            </a:endParaRPr>
          </a:p>
          <a:p>
            <a:pPr lvl="0" eaLnBrk="0" fontAlgn="base" hangingPunct="0">
              <a:spcBef>
                <a:spcPct val="0"/>
              </a:spcBef>
              <a:spcAft>
                <a:spcPct val="0"/>
              </a:spcAft>
              <a:buClrTx/>
            </a:pPr>
            <a:r>
              <a:rPr lang="vi-VN" altLang="tr-TR" sz="1600" b="1" dirty="0">
                <a:solidFill>
                  <a:schemeClr val="tx1"/>
                </a:solidFill>
                <a:latin typeface="Arial" panose="020B0604020202020204" pitchFamily="34" charset="0"/>
              </a:rPr>
              <a:t>Sarcina 4: </a:t>
            </a:r>
            <a:r>
              <a:rPr lang="vi-VN" altLang="tr-TR" sz="1600" dirty="0">
                <a:solidFill>
                  <a:schemeClr val="tx1"/>
                </a:solidFill>
                <a:latin typeface="Arial" panose="020B0604020202020204" pitchFamily="34" charset="0"/>
              </a:rPr>
              <a:t>În grupuri, jucați diferite organisme dintr-un ecosistem. Reprezentați interacțiunile dintre producători, consumatori și descompozitori, subliniind rolul acestora în fluxul de energie și ciclul nutrienților.</a:t>
            </a:r>
          </a:p>
          <a:p>
            <a:pPr lvl="0" eaLnBrk="0" fontAlgn="base" hangingPunct="0">
              <a:spcBef>
                <a:spcPct val="0"/>
              </a:spcBef>
              <a:spcAft>
                <a:spcPct val="0"/>
              </a:spcAft>
              <a:buClrTx/>
            </a:pPr>
            <a:endParaRPr lang="vi-VN" altLang="tr-TR" sz="1600" dirty="0">
              <a:solidFill>
                <a:schemeClr val="tx1"/>
              </a:solidFill>
              <a:latin typeface="Arial" panose="020B0604020202020204" pitchFamily="34" charset="0"/>
            </a:endParaRPr>
          </a:p>
          <a:p>
            <a:pPr lvl="0" eaLnBrk="0" fontAlgn="base" hangingPunct="0">
              <a:spcBef>
                <a:spcPct val="0"/>
              </a:spcBef>
              <a:spcAft>
                <a:spcPct val="0"/>
              </a:spcAft>
              <a:buClrTx/>
            </a:pPr>
            <a:r>
              <a:rPr lang="vi-VN" altLang="tr-TR" sz="1600" b="1" dirty="0" smtClean="0">
                <a:solidFill>
                  <a:schemeClr val="tx1"/>
                </a:solidFill>
                <a:latin typeface="Arial" panose="020B0604020202020204" pitchFamily="34" charset="0"/>
              </a:rPr>
              <a:t>Sarcina </a:t>
            </a:r>
            <a:r>
              <a:rPr lang="vi-VN" altLang="tr-TR" sz="1600" b="1" dirty="0">
                <a:solidFill>
                  <a:schemeClr val="tx1"/>
                </a:solidFill>
                <a:latin typeface="Arial" panose="020B0604020202020204" pitchFamily="34" charset="0"/>
              </a:rPr>
              <a:t>5: </a:t>
            </a:r>
            <a:r>
              <a:rPr lang="vi-VN" altLang="tr-TR" sz="1600" dirty="0">
                <a:solidFill>
                  <a:schemeClr val="tx1"/>
                </a:solidFill>
                <a:latin typeface="Arial" panose="020B0604020202020204" pitchFamily="34" charset="0"/>
              </a:rPr>
              <a:t>Alegeți o activitate umană specifică (de exemplu, defrișarea, poluarea, introducerea de specii invazive) și cercetați impactul acesteia asupra unui anumit ecosistem. Pregătește un raport și sugerează posibile strategii de atenuare.</a:t>
            </a:r>
          </a:p>
          <a:p>
            <a:pPr lvl="0" eaLnBrk="0" fontAlgn="base" hangingPunct="0">
              <a:spcBef>
                <a:spcPct val="0"/>
              </a:spcBef>
              <a:spcAft>
                <a:spcPct val="0"/>
              </a:spcAft>
              <a:buClrTx/>
            </a:pPr>
            <a:endParaRPr lang="vi-VN" altLang="tr-TR" sz="1600" dirty="0">
              <a:solidFill>
                <a:schemeClr val="tx1"/>
              </a:solidFill>
              <a:latin typeface="Arial" panose="020B0604020202020204" pitchFamily="34" charset="0"/>
            </a:endParaRPr>
          </a:p>
          <a:p>
            <a:pPr lvl="0" eaLnBrk="0" fontAlgn="base" hangingPunct="0">
              <a:spcBef>
                <a:spcPct val="0"/>
              </a:spcBef>
              <a:spcAft>
                <a:spcPct val="0"/>
              </a:spcAft>
              <a:buClrTx/>
            </a:pPr>
            <a:r>
              <a:rPr lang="vi-VN" altLang="tr-TR" sz="1600" b="1" dirty="0">
                <a:solidFill>
                  <a:schemeClr val="tx1"/>
                </a:solidFill>
                <a:latin typeface="Arial" panose="020B0604020202020204" pitchFamily="34" charset="0"/>
              </a:rPr>
              <a:t>Sarcina 6: </a:t>
            </a:r>
            <a:r>
              <a:rPr lang="vi-VN" altLang="tr-TR" sz="1600" dirty="0">
                <a:solidFill>
                  <a:schemeClr val="tx1"/>
                </a:solidFill>
                <a:latin typeface="Arial" panose="020B0604020202020204" pitchFamily="34" charset="0"/>
              </a:rPr>
              <a:t>Elaborați un plan de acțiune pentru o problemă locală de mediu. Identificați impactul uman, propuneți soluții și schițați pașii pentru implicarea și educația comunității.</a:t>
            </a:r>
            <a:endParaRPr kumimoji="0" lang="en-GB" altLang="tr-TR" sz="160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36435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4"/>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lvl="0">
              <a:buClr>
                <a:srgbClr val="3F762A"/>
              </a:buClr>
              <a:buSzPts val="4800"/>
            </a:pPr>
            <a:r>
              <a:rPr lang="en-US" dirty="0">
                <a:solidFill>
                  <a:srgbClr val="FFFF00"/>
                </a:solidFill>
              </a:rPr>
              <a:t/>
            </a:r>
            <a:br>
              <a:rPr lang="en-US" dirty="0">
                <a:solidFill>
                  <a:srgbClr val="FFFF00"/>
                </a:solidFill>
              </a:rPr>
            </a:br>
            <a:r>
              <a:rPr lang="en-GB" sz="6600" dirty="0">
                <a:solidFill>
                  <a:srgbClr val="3F762A"/>
                </a:solidFill>
              </a:rPr>
              <a:t>Parte </a:t>
            </a:r>
            <a:r>
              <a:rPr lang="en-US" sz="6600" dirty="0" smtClean="0">
                <a:solidFill>
                  <a:srgbClr val="3F762A"/>
                </a:solidFill>
              </a:rPr>
              <a:t>2</a:t>
            </a:r>
            <a:endParaRPr b="1" dirty="0">
              <a:solidFill>
                <a:srgbClr val="3F762A"/>
              </a:solidFill>
            </a:endParaRPr>
          </a:p>
        </p:txBody>
      </p:sp>
      <p:cxnSp>
        <p:nvCxnSpPr>
          <p:cNvPr id="268" name="Google Shape;268;p44"/>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269" name="Google Shape;269;p44"/>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270" name="Google Shape;270;p44"/>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02</a:t>
            </a:r>
            <a:endParaRPr sz="1400" b="0" i="0" u="none" strike="noStrike" cap="none">
              <a:solidFill>
                <a:srgbClr val="000000"/>
              </a:solidFill>
              <a:latin typeface="Arial"/>
              <a:ea typeface="Arial"/>
              <a:cs typeface="Arial"/>
              <a:sym typeface="Arial"/>
            </a:endParaRPr>
          </a:p>
        </p:txBody>
      </p:sp>
      <p:sp>
        <p:nvSpPr>
          <p:cNvPr id="271" name="Google Shape;271;p44"/>
          <p:cNvSpPr txBox="1"/>
          <p:nvPr/>
        </p:nvSpPr>
        <p:spPr>
          <a:xfrm>
            <a:off x="1097280" y="4621497"/>
            <a:ext cx="7360920" cy="495753"/>
          </a:xfrm>
          <a:prstGeom prst="rect">
            <a:avLst/>
          </a:prstGeom>
          <a:noFill/>
          <a:ln>
            <a:noFill/>
          </a:ln>
        </p:spPr>
        <p:txBody>
          <a:bodyPr spcFirstLastPara="1" wrap="square" lIns="91425" tIns="45700" rIns="91425" bIns="45700" anchor="b" anchorCtr="0">
            <a:normAutofit fontScale="85000" lnSpcReduction="20000"/>
          </a:bodyPr>
          <a:lstStyle/>
          <a:p>
            <a:pPr lvl="0">
              <a:lnSpc>
                <a:spcPct val="85000"/>
              </a:lnSpc>
              <a:buClr>
                <a:srgbClr val="004B3A"/>
              </a:buClr>
              <a:buSzPts val="3200"/>
            </a:pPr>
            <a:r>
              <a:rPr lang="vi-VN" sz="2400" dirty="0">
                <a:solidFill>
                  <a:srgbClr val="002060"/>
                </a:solidFill>
                <a:latin typeface="Cambria"/>
                <a:ea typeface="Times New Roman"/>
                <a:cs typeface="Times New Roman"/>
              </a:rPr>
              <a:t>Cele mai bune practici pe care le avem în instituția noastră, în orașul sau țara noastră chiar și în țările partenerilor</a:t>
            </a:r>
            <a:endParaRPr sz="2400" b="1" i="0" u="none" strike="noStrike" cap="none" dirty="0">
              <a:solidFill>
                <a:srgbClr val="262626"/>
              </a:solidFill>
              <a:latin typeface="Calibri"/>
              <a:ea typeface="Calibri"/>
              <a:cs typeface="Calibri"/>
              <a:sym typeface="Calibri"/>
            </a:endParaRPr>
          </a:p>
        </p:txBody>
      </p:sp>
    </p:spTree>
    <p:extLst>
      <p:ext uri="{BB962C8B-B14F-4D97-AF65-F5344CB8AC3E}">
        <p14:creationId xmlns:p14="http://schemas.microsoft.com/office/powerpoint/2010/main" val="349953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54355" y="267554"/>
            <a:ext cx="10058400" cy="789722"/>
          </a:xfrm>
        </p:spPr>
        <p:txBody>
          <a:bodyPr>
            <a:noAutofit/>
          </a:bodyPr>
          <a:lstStyle/>
          <a:p>
            <a:pPr marL="457200">
              <a:spcBef>
                <a:spcPts val="1000"/>
              </a:spcBef>
            </a:pPr>
            <a:r>
              <a:rPr lang="en-US" sz="2400" dirty="0">
                <a:solidFill>
                  <a:srgbClr val="002060"/>
                </a:solidFill>
                <a:latin typeface="Cambria"/>
                <a:ea typeface="Times New Roman"/>
                <a:cs typeface="Times New Roman"/>
              </a:rPr>
              <a:t>BEST PRACTICES </a:t>
            </a:r>
            <a:r>
              <a:rPr lang="tr-TR" sz="2400" dirty="0">
                <a:solidFill>
                  <a:srgbClr val="4F81BD"/>
                </a:solidFill>
                <a:latin typeface="Cambria"/>
                <a:ea typeface="Times New Roman"/>
                <a:cs typeface="Times New Roman"/>
              </a:rPr>
              <a:t/>
            </a:r>
            <a:br>
              <a:rPr lang="tr-TR" sz="2400" dirty="0">
                <a:solidFill>
                  <a:srgbClr val="4F81BD"/>
                </a:solidFill>
                <a:latin typeface="Cambria"/>
                <a:ea typeface="Times New Roman"/>
                <a:cs typeface="Times New Roman"/>
              </a:rPr>
            </a:br>
            <a:endParaRPr lang="tr-TR" sz="2400" dirty="0"/>
          </a:p>
        </p:txBody>
      </p:sp>
      <p:sp>
        <p:nvSpPr>
          <p:cNvPr id="3" name="Metin Yer Tutucusu 2"/>
          <p:cNvSpPr>
            <a:spLocks noGrp="1"/>
          </p:cNvSpPr>
          <p:nvPr>
            <p:ph type="body" idx="1"/>
          </p:nvPr>
        </p:nvSpPr>
        <p:spPr>
          <a:xfrm>
            <a:off x="2897505" y="1188827"/>
            <a:ext cx="4937760" cy="736282"/>
          </a:xfrm>
        </p:spPr>
        <p:txBody>
          <a:bodyPr>
            <a:normAutofit lnSpcReduction="10000"/>
          </a:bodyPr>
          <a:lstStyle/>
          <a:p>
            <a:pPr algn="ctr"/>
            <a:r>
              <a:rPr lang="it-IT" b="1" dirty="0">
                <a:solidFill>
                  <a:srgbClr val="002060"/>
                </a:solidFill>
              </a:rPr>
              <a:t>Portugalia - Un far al durabilității în Europa</a:t>
            </a:r>
            <a:endParaRPr lang="en-US" b="1" dirty="0">
              <a:solidFill>
                <a:srgbClr val="002060"/>
              </a:solidFill>
            </a:endParaRPr>
          </a:p>
        </p:txBody>
      </p:sp>
      <p:sp>
        <p:nvSpPr>
          <p:cNvPr id="7" name="Rectangle 1"/>
          <p:cNvSpPr>
            <a:spLocks noChangeArrowheads="1"/>
          </p:cNvSpPr>
          <p:nvPr/>
        </p:nvSpPr>
        <p:spPr bwMode="auto">
          <a:xfrm>
            <a:off x="1032011" y="1894543"/>
            <a:ext cx="9706327"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lang="en-GB" altLang="tr-TR" sz="1800" dirty="0">
              <a:solidFill>
                <a:srgbClr val="3F3F3F"/>
              </a:solidFill>
              <a:latin typeface="Calibri"/>
              <a:ea typeface="Calibri"/>
              <a:cs typeface="Calibri"/>
              <a:sym typeface="Calibri"/>
            </a:endParaRPr>
          </a:p>
          <a:p>
            <a:pPr lvl="0" algn="just" eaLnBrk="0" fontAlgn="base" hangingPunct="0">
              <a:spcBef>
                <a:spcPct val="0"/>
              </a:spcBef>
              <a:spcAft>
                <a:spcPct val="0"/>
              </a:spcAft>
              <a:buClrTx/>
              <a:buFontTx/>
              <a:buChar char="•"/>
            </a:pPr>
            <a:r>
              <a:rPr lang="vi-VN" altLang="tr-TR" sz="1800" dirty="0">
                <a:solidFill>
                  <a:srgbClr val="3F3F3F"/>
                </a:solidFill>
                <a:latin typeface="Calibri"/>
                <a:ea typeface="Calibri"/>
                <a:cs typeface="Calibri"/>
                <a:sym typeface="Calibri"/>
              </a:rPr>
              <a:t>Insulele Azore, membre ale Uniunii Energiei Regenerabile, au realizat 86% din producția de energie electrică din surse regenerabile în 2018.</a:t>
            </a:r>
          </a:p>
          <a:p>
            <a:pPr lvl="0" algn="just" eaLnBrk="0" fontAlgn="base" hangingPunct="0">
              <a:spcBef>
                <a:spcPct val="0"/>
              </a:spcBef>
              <a:spcAft>
                <a:spcPct val="0"/>
              </a:spcAft>
              <a:buClrTx/>
              <a:buFontTx/>
              <a:buChar char="•"/>
            </a:pPr>
            <a:r>
              <a:rPr lang="vi-VN" altLang="tr-TR" sz="1800" dirty="0">
                <a:solidFill>
                  <a:srgbClr val="3F3F3F"/>
                </a:solidFill>
                <a:latin typeface="Calibri"/>
                <a:ea typeface="Calibri"/>
                <a:cs typeface="Calibri"/>
                <a:sym typeface="Calibri"/>
              </a:rPr>
              <a:t>Lisabona, desemnată Capitală Verde Europeană în 2020, promovează în mod activ transportul public, eficiența energetică și dezvoltarea energiei regenerabile.</a:t>
            </a:r>
          </a:p>
          <a:p>
            <a:pPr lvl="0" algn="just" eaLnBrk="0" fontAlgn="base" hangingPunct="0">
              <a:spcBef>
                <a:spcPct val="0"/>
              </a:spcBef>
              <a:spcAft>
                <a:spcPct val="0"/>
              </a:spcAft>
              <a:buClrTx/>
              <a:buFontTx/>
              <a:buChar char="•"/>
            </a:pPr>
            <a:r>
              <a:rPr lang="vi-VN" altLang="tr-TR" sz="1800" dirty="0">
                <a:solidFill>
                  <a:srgbClr val="3F3F3F"/>
                </a:solidFill>
                <a:latin typeface="Calibri"/>
                <a:ea typeface="Calibri"/>
                <a:cs typeface="Calibri"/>
                <a:sym typeface="Calibri"/>
              </a:rPr>
              <a:t>Green Energy Center Portugalia oferă servicii de cercetare, educație și consultanță pentru a accelera tranziția țării la energie durabilă</a:t>
            </a:r>
            <a:r>
              <a:rPr lang="vi-VN" altLang="tr-TR" sz="1800" dirty="0" smtClean="0">
                <a:solidFill>
                  <a:srgbClr val="3F3F3F"/>
                </a:solidFill>
                <a:latin typeface="Calibri"/>
                <a:ea typeface="Calibri"/>
                <a:cs typeface="Calibri"/>
                <a:sym typeface="Calibri"/>
              </a:rPr>
              <a:t>.</a:t>
            </a:r>
            <a:endParaRPr lang="tr-TR" altLang="tr-TR" sz="1800" dirty="0" smtClean="0">
              <a:solidFill>
                <a:srgbClr val="3F3F3F"/>
              </a:solidFill>
              <a:latin typeface="Calibri"/>
              <a:ea typeface="Calibri"/>
              <a:cs typeface="Calibri"/>
              <a:sym typeface="Calibri"/>
            </a:endParaRPr>
          </a:p>
          <a:p>
            <a:pPr lvl="0" algn="just" eaLnBrk="0" fontAlgn="base" hangingPunct="0">
              <a:spcBef>
                <a:spcPct val="0"/>
              </a:spcBef>
              <a:spcAft>
                <a:spcPct val="0"/>
              </a:spcAft>
              <a:buClrTx/>
              <a:buFontTx/>
              <a:buChar char="•"/>
            </a:pPr>
            <a:endParaRPr lang="tr-TR" altLang="tr-TR" sz="1800" dirty="0">
              <a:solidFill>
                <a:srgbClr val="3F3F3F"/>
              </a:solidFill>
              <a:latin typeface="Calibri"/>
              <a:ea typeface="Calibri"/>
              <a:cs typeface="Calibri"/>
              <a:sym typeface="Calibri"/>
            </a:endParaRPr>
          </a:p>
          <a:p>
            <a:pPr lvl="0" algn="just" eaLnBrk="0" fontAlgn="base" hangingPunct="0">
              <a:spcBef>
                <a:spcPct val="0"/>
              </a:spcBef>
              <a:spcAft>
                <a:spcPct val="0"/>
              </a:spcAft>
              <a:buClrTx/>
              <a:buFontTx/>
              <a:buChar char="•"/>
            </a:pPr>
            <a:endParaRPr lang="tr-TR" altLang="tr-TR" sz="1800" dirty="0" smtClean="0">
              <a:solidFill>
                <a:srgbClr val="3F3F3F"/>
              </a:solidFill>
              <a:latin typeface="Calibri"/>
              <a:ea typeface="Calibri"/>
              <a:cs typeface="Calibri"/>
              <a:sym typeface="Calibri"/>
            </a:endParaRPr>
          </a:p>
          <a:p>
            <a:pPr lvl="0" algn="just" eaLnBrk="0" fontAlgn="base" hangingPunct="0">
              <a:spcBef>
                <a:spcPct val="0"/>
              </a:spcBef>
              <a:spcAft>
                <a:spcPct val="0"/>
              </a:spcAft>
              <a:buClrTx/>
            </a:pPr>
            <a:r>
              <a:rPr lang="vi-VN" altLang="tr-TR" sz="1800" dirty="0">
                <a:solidFill>
                  <a:srgbClr val="3F3F3F"/>
                </a:solidFill>
                <a:latin typeface="Calibri"/>
                <a:ea typeface="Calibri"/>
                <a:cs typeface="Calibri"/>
                <a:sym typeface="Calibri"/>
              </a:rPr>
              <a:t>Portugalia este un lider în călătoria Europei către durabilitate. Insulele Azore prezintă o schimbare impresionantă către sursele de energie regenerabilă, în timp ce Lisabona, Capitala Verde Europeană a anului 2020, își demonstrează angajamentul față de responsabilitatea ecologică prin diverse inițiative. În plus, Green Energy Center Portugalia joacă un rol vital în sprijinirea tranziției națiunii către un viitor cu energie curată prin cercetare, educație și servicii de consultanță</a:t>
            </a:r>
            <a:endParaRPr lang="en-GB" altLang="tr-TR" sz="1800" dirty="0">
              <a:solidFill>
                <a:srgbClr val="3F3F3F"/>
              </a:solidFill>
              <a:latin typeface="Calibri"/>
              <a:ea typeface="Calibri"/>
              <a:cs typeface="Calibri"/>
              <a:sym typeface="Calibri"/>
            </a:endParaRPr>
          </a:p>
        </p:txBody>
      </p:sp>
    </p:spTree>
    <p:extLst>
      <p:ext uri="{BB962C8B-B14F-4D97-AF65-F5344CB8AC3E}">
        <p14:creationId xmlns:p14="http://schemas.microsoft.com/office/powerpoint/2010/main" val="8340589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54355" y="267554"/>
            <a:ext cx="10058400" cy="789722"/>
          </a:xfrm>
        </p:spPr>
        <p:txBody>
          <a:bodyPr>
            <a:noAutofit/>
          </a:bodyPr>
          <a:lstStyle/>
          <a:p>
            <a:pPr marL="457200">
              <a:spcBef>
                <a:spcPts val="1000"/>
              </a:spcBef>
            </a:pPr>
            <a:r>
              <a:rPr lang="en-US" sz="2400" dirty="0">
                <a:solidFill>
                  <a:srgbClr val="002060"/>
                </a:solidFill>
                <a:latin typeface="Cambria"/>
                <a:ea typeface="Times New Roman"/>
                <a:cs typeface="Times New Roman"/>
              </a:rPr>
              <a:t>BEST PRACTICES </a:t>
            </a:r>
            <a:r>
              <a:rPr lang="tr-TR" sz="2400" dirty="0">
                <a:solidFill>
                  <a:srgbClr val="4F81BD"/>
                </a:solidFill>
                <a:latin typeface="Cambria"/>
                <a:ea typeface="Times New Roman"/>
                <a:cs typeface="Times New Roman"/>
              </a:rPr>
              <a:t/>
            </a:r>
            <a:br>
              <a:rPr lang="tr-TR" sz="2400" dirty="0">
                <a:solidFill>
                  <a:srgbClr val="4F81BD"/>
                </a:solidFill>
                <a:latin typeface="Cambria"/>
                <a:ea typeface="Times New Roman"/>
                <a:cs typeface="Times New Roman"/>
              </a:rPr>
            </a:br>
            <a:endParaRPr lang="tr-TR" sz="2400" dirty="0"/>
          </a:p>
        </p:txBody>
      </p:sp>
      <p:sp>
        <p:nvSpPr>
          <p:cNvPr id="3" name="Metin Yer Tutucusu 2"/>
          <p:cNvSpPr>
            <a:spLocks noGrp="1"/>
          </p:cNvSpPr>
          <p:nvPr>
            <p:ph type="body" idx="1"/>
          </p:nvPr>
        </p:nvSpPr>
        <p:spPr>
          <a:xfrm>
            <a:off x="2897505" y="1188827"/>
            <a:ext cx="4937760" cy="736282"/>
          </a:xfrm>
        </p:spPr>
        <p:txBody>
          <a:bodyPr>
            <a:normAutofit/>
          </a:bodyPr>
          <a:lstStyle/>
          <a:p>
            <a:pPr algn="ctr"/>
            <a:r>
              <a:rPr lang="pt-BR" b="1" dirty="0">
                <a:solidFill>
                  <a:srgbClr val="002060"/>
                </a:solidFill>
              </a:rPr>
              <a:t>Germania - O centrală de energie solară</a:t>
            </a:r>
            <a:endParaRPr lang="en-US" b="1" dirty="0">
              <a:solidFill>
                <a:srgbClr val="002060"/>
              </a:solidFill>
            </a:endParaRPr>
          </a:p>
        </p:txBody>
      </p:sp>
      <p:sp>
        <p:nvSpPr>
          <p:cNvPr id="6" name="Metin Yer Tutucusu 5"/>
          <p:cNvSpPr>
            <a:spLocks noGrp="1"/>
          </p:cNvSpPr>
          <p:nvPr>
            <p:ph type="body" idx="4"/>
          </p:nvPr>
        </p:nvSpPr>
        <p:spPr>
          <a:xfrm>
            <a:off x="6084570" y="2229909"/>
            <a:ext cx="4937760" cy="3378200"/>
          </a:xfrm>
        </p:spPr>
        <p:txBody>
          <a:bodyPr>
            <a:normAutofit/>
          </a:bodyPr>
          <a:lstStyle/>
          <a:p>
            <a:pPr algn="just"/>
            <a:r>
              <a:rPr lang="vi-VN" sz="1800" dirty="0"/>
              <a:t>Germania este lider global în energia solară. Peste jumătate din energia electrică a națiunii provine din energia solară, o dovadă a devotamentului lor față de energia regenerabilă. În plus, Agenția Germană de Mediu servește ca pilon pentru protecția mediului și sustenabilitate prin servicii de cercetare și consultanță. Legea germană pentru conservarea naturii consolidează și mai mult angajamentul Germaniei față de mediu, oferind un cadru legal pentru conservarea și gestionarea durabilă a resurselor naturale.</a:t>
            </a:r>
            <a:endParaRPr lang="tr-TR" dirty="0"/>
          </a:p>
        </p:txBody>
      </p:sp>
      <p:sp>
        <p:nvSpPr>
          <p:cNvPr id="4" name="Rectangle 1"/>
          <p:cNvSpPr>
            <a:spLocks noChangeArrowheads="1"/>
          </p:cNvSpPr>
          <p:nvPr/>
        </p:nvSpPr>
        <p:spPr bwMode="auto">
          <a:xfrm>
            <a:off x="566115" y="2121304"/>
            <a:ext cx="558703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GB" altLang="tr-TR" sz="1800" dirty="0">
              <a:solidFill>
                <a:srgbClr val="3F3F3F"/>
              </a:solidFill>
              <a:latin typeface="Calibri"/>
              <a:ea typeface="Calibri"/>
              <a:cs typeface="Calibri"/>
              <a:sym typeface="Calibri"/>
            </a:endParaRPr>
          </a:p>
          <a:p>
            <a:pPr lvl="0" eaLnBrk="0" fontAlgn="base" hangingPunct="0">
              <a:spcBef>
                <a:spcPct val="0"/>
              </a:spcBef>
              <a:spcAft>
                <a:spcPct val="0"/>
              </a:spcAft>
              <a:buClrTx/>
              <a:buFontTx/>
              <a:buChar char="•"/>
            </a:pPr>
            <a:r>
              <a:rPr lang="vi-VN" altLang="tr-TR" sz="1800" dirty="0">
                <a:solidFill>
                  <a:srgbClr val="3F3F3F"/>
                </a:solidFill>
                <a:latin typeface="Calibri"/>
                <a:ea typeface="Calibri"/>
                <a:cs typeface="Calibri"/>
                <a:sym typeface="Calibri"/>
              </a:rPr>
              <a:t>Germania este lider mondial în producția de energie solară, cu peste 50% din electricitatea sa generată din energie solară în 2022.</a:t>
            </a:r>
          </a:p>
          <a:p>
            <a:pPr lvl="0" eaLnBrk="0" fontAlgn="base" hangingPunct="0">
              <a:spcBef>
                <a:spcPct val="0"/>
              </a:spcBef>
              <a:spcAft>
                <a:spcPct val="0"/>
              </a:spcAft>
              <a:buClrTx/>
              <a:buFontTx/>
              <a:buChar char="•"/>
            </a:pPr>
            <a:r>
              <a:rPr lang="vi-VN" altLang="tr-TR" sz="1800" dirty="0">
                <a:solidFill>
                  <a:srgbClr val="3F3F3F"/>
                </a:solidFill>
                <a:latin typeface="Calibri"/>
                <a:ea typeface="Calibri"/>
                <a:cs typeface="Calibri"/>
                <a:sym typeface="Calibri"/>
              </a:rPr>
              <a:t>  Agenția Germană de Mediu (Umweltbundesamt) oferă servicii de cercetare și consultanță pentru a sprijini politicile naționale de protecție a mediului și dezvoltare durabilă.</a:t>
            </a:r>
          </a:p>
          <a:p>
            <a:pPr lvl="0" eaLnBrk="0" fontAlgn="base" hangingPunct="0">
              <a:spcBef>
                <a:spcPct val="0"/>
              </a:spcBef>
              <a:spcAft>
                <a:spcPct val="0"/>
              </a:spcAft>
              <a:buClrTx/>
              <a:buFontTx/>
              <a:buChar char="•"/>
            </a:pPr>
            <a:r>
              <a:rPr lang="vi-VN" altLang="tr-TR" sz="1800" dirty="0">
                <a:solidFill>
                  <a:srgbClr val="3F3F3F"/>
                </a:solidFill>
                <a:latin typeface="Calibri"/>
                <a:ea typeface="Calibri"/>
                <a:cs typeface="Calibri"/>
                <a:sym typeface="Calibri"/>
              </a:rPr>
              <a:t>  Legea germană pentru conservarea naturii (Bundesnaturschutzgesetz) stabilește un cadru pentru conservarea resurselor naturale și gestionarea lor durabilă.</a:t>
            </a:r>
            <a:endParaRPr lang="en-GB" altLang="tr-TR" sz="1800" dirty="0">
              <a:solidFill>
                <a:srgbClr val="3F3F3F"/>
              </a:solidFill>
              <a:latin typeface="Calibri"/>
              <a:ea typeface="Calibri"/>
              <a:cs typeface="Calibri"/>
              <a:sym typeface="Calibri"/>
            </a:endParaRPr>
          </a:p>
        </p:txBody>
      </p:sp>
    </p:spTree>
    <p:extLst>
      <p:ext uri="{BB962C8B-B14F-4D97-AF65-F5344CB8AC3E}">
        <p14:creationId xmlns:p14="http://schemas.microsoft.com/office/powerpoint/2010/main" val="19606631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
          <p:cNvSpPr/>
          <p:nvPr/>
        </p:nvSpPr>
        <p:spPr>
          <a:xfrm>
            <a:off x="2819400" y="-261257"/>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2"/>
          <p:cNvSpPr/>
          <p:nvPr/>
        </p:nvSpPr>
        <p:spPr>
          <a:xfrm>
            <a:off x="2819400" y="195943"/>
            <a:ext cx="12192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Calibri"/>
              <a:buNone/>
            </a:pPr>
            <a:r>
              <a:rPr lang="en-US" sz="11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Arial"/>
              <a:ea typeface="Arial"/>
              <a:cs typeface="Arial"/>
              <a:sym typeface="Arial"/>
            </a:endParaRPr>
          </a:p>
        </p:txBody>
      </p:sp>
      <p:sp>
        <p:nvSpPr>
          <p:cNvPr id="132" name="Google Shape;132;p2"/>
          <p:cNvSpPr txBox="1">
            <a:spLocks noGrp="1"/>
          </p:cNvSpPr>
          <p:nvPr>
            <p:ph type="title"/>
          </p:nvPr>
        </p:nvSpPr>
        <p:spPr>
          <a:xfrm>
            <a:off x="261352" y="156533"/>
            <a:ext cx="10515600" cy="1050480"/>
          </a:xfrm>
          <a:prstGeom prst="rect">
            <a:avLst/>
          </a:prstGeom>
          <a:noFill/>
          <a:ln>
            <a:noFill/>
          </a:ln>
        </p:spPr>
        <p:txBody>
          <a:bodyPr spcFirstLastPara="1" wrap="square" lIns="91425" tIns="45700" rIns="91425" bIns="45700" anchor="b" anchorCtr="0">
            <a:normAutofit/>
          </a:bodyPr>
          <a:lstStyle/>
          <a:p>
            <a:pPr lvl="0">
              <a:buClr>
                <a:srgbClr val="004B3A"/>
              </a:buClr>
            </a:pPr>
            <a:r>
              <a:rPr lang="vi-VN" dirty="0">
                <a:solidFill>
                  <a:srgbClr val="004B3A"/>
                </a:solidFill>
                <a:latin typeface="Arial"/>
                <a:ea typeface="Arial"/>
                <a:cs typeface="Arial"/>
                <a:sym typeface="Arial"/>
              </a:rPr>
              <a:t>Rezultatele învățării ale modulului 3</a:t>
            </a:r>
            <a:endParaRPr dirty="0"/>
          </a:p>
        </p:txBody>
      </p:sp>
      <p:sp>
        <p:nvSpPr>
          <p:cNvPr id="2" name="Rectangle 1"/>
          <p:cNvSpPr>
            <a:spLocks noChangeArrowheads="1"/>
          </p:cNvSpPr>
          <p:nvPr/>
        </p:nvSpPr>
        <p:spPr bwMode="auto">
          <a:xfrm>
            <a:off x="218661" y="1587347"/>
            <a:ext cx="9491869"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eaLnBrk="0" fontAlgn="base" hangingPunct="0">
              <a:spcBef>
                <a:spcPct val="0"/>
              </a:spcBef>
              <a:spcAft>
                <a:spcPct val="0"/>
              </a:spcAft>
              <a:buClrTx/>
              <a:buFont typeface="Wingdings" panose="05000000000000000000" pitchFamily="2" charset="2"/>
              <a:buChar char="v"/>
            </a:pPr>
            <a:r>
              <a:rPr lang="vi-VN" altLang="tr-TR" sz="1800" dirty="0">
                <a:solidFill>
                  <a:schemeClr val="tx1"/>
                </a:solidFill>
                <a:latin typeface="Arial" panose="020B0604020202020204" pitchFamily="34" charset="0"/>
              </a:rPr>
              <a:t>Definiți ecologia și înțelegeți originea ei din cuvintele grecești „oikos” (însemnând casă) și „logos” (însemnând studiu).</a:t>
            </a:r>
          </a:p>
          <a:p>
            <a:pPr marL="285750" lvl="0" indent="-285750" eaLnBrk="0" fontAlgn="base" hangingPunct="0">
              <a:spcBef>
                <a:spcPct val="0"/>
              </a:spcBef>
              <a:spcAft>
                <a:spcPct val="0"/>
              </a:spcAft>
              <a:buClrTx/>
              <a:buFont typeface="Wingdings" panose="05000000000000000000" pitchFamily="2" charset="2"/>
              <a:buChar char="v"/>
            </a:pPr>
            <a:r>
              <a:rPr lang="vi-VN" altLang="tr-TR" sz="1800" dirty="0">
                <a:solidFill>
                  <a:schemeClr val="tx1"/>
                </a:solidFill>
                <a:latin typeface="Arial" panose="020B0604020202020204" pitchFamily="34" charset="0"/>
              </a:rPr>
              <a:t>Explicați importanța ecologiei în înțelegerea interdependenței formelor de viață și a echilibrului delicat menținut în ecosisteme.</a:t>
            </a:r>
          </a:p>
          <a:p>
            <a:pPr marL="285750" lvl="0" indent="-285750" eaLnBrk="0" fontAlgn="base" hangingPunct="0">
              <a:spcBef>
                <a:spcPct val="0"/>
              </a:spcBef>
              <a:spcAft>
                <a:spcPct val="0"/>
              </a:spcAft>
              <a:buClrTx/>
              <a:buFont typeface="Wingdings" panose="05000000000000000000" pitchFamily="2" charset="2"/>
              <a:buChar char="v"/>
            </a:pPr>
            <a:r>
              <a:rPr lang="vi-VN" altLang="tr-TR" sz="1800" dirty="0">
                <a:solidFill>
                  <a:schemeClr val="tx1"/>
                </a:solidFill>
                <a:latin typeface="Arial" panose="020B0604020202020204" pitchFamily="34" charset="0"/>
              </a:rPr>
              <a:t>Analizați impactul activităților umane asupra ecosistemelor și conceptul de practici durabile.</a:t>
            </a:r>
          </a:p>
          <a:p>
            <a:pPr marL="285750" lvl="0" indent="-285750" eaLnBrk="0" fontAlgn="base" hangingPunct="0">
              <a:spcBef>
                <a:spcPct val="0"/>
              </a:spcBef>
              <a:spcAft>
                <a:spcPct val="0"/>
              </a:spcAft>
              <a:buClrTx/>
              <a:buFont typeface="Wingdings" panose="05000000000000000000" pitchFamily="2" charset="2"/>
              <a:buChar char="v"/>
            </a:pPr>
            <a:r>
              <a:rPr lang="vi-VN" altLang="tr-TR" sz="1800" dirty="0">
                <a:solidFill>
                  <a:schemeClr val="tx1"/>
                </a:solidFill>
                <a:latin typeface="Arial" panose="020B0604020202020204" pitchFamily="34" charset="0"/>
              </a:rPr>
              <a:t>Descrieți fluctuațiile istorice ale conștientizării mediului și rolul ecologiei în promovarea sănătății ecosistemului.</a:t>
            </a:r>
          </a:p>
          <a:p>
            <a:pPr marL="285750" lvl="0" indent="-285750" eaLnBrk="0" fontAlgn="base" hangingPunct="0">
              <a:spcBef>
                <a:spcPct val="0"/>
              </a:spcBef>
              <a:spcAft>
                <a:spcPct val="0"/>
              </a:spcAft>
              <a:buClrTx/>
              <a:buFont typeface="Wingdings" panose="05000000000000000000" pitchFamily="2" charset="2"/>
              <a:buChar char="v"/>
            </a:pPr>
            <a:r>
              <a:rPr lang="vi-VN" altLang="tr-TR" sz="1800" dirty="0">
                <a:solidFill>
                  <a:schemeClr val="tx1"/>
                </a:solidFill>
                <a:latin typeface="Arial" panose="020B0604020202020204" pitchFamily="34" charset="0"/>
              </a:rPr>
              <a:t>Explicați scopul și funcția modelelor de ecosistem, inclusiv utilizarea lor în simularea sistemelor naturale și în prezicerea răspunsurilor la diferite scenarii.</a:t>
            </a:r>
          </a:p>
          <a:p>
            <a:pPr marL="285750" lvl="0" indent="-285750" eaLnBrk="0" fontAlgn="base" hangingPunct="0">
              <a:spcBef>
                <a:spcPct val="0"/>
              </a:spcBef>
              <a:spcAft>
                <a:spcPct val="0"/>
              </a:spcAft>
              <a:buClrTx/>
              <a:buFont typeface="Wingdings" panose="05000000000000000000" pitchFamily="2" charset="2"/>
              <a:buChar char="v"/>
            </a:pPr>
            <a:r>
              <a:rPr lang="vi-VN" altLang="tr-TR" sz="1800" dirty="0">
                <a:solidFill>
                  <a:schemeClr val="tx1"/>
                </a:solidFill>
                <a:latin typeface="Arial" panose="020B0604020202020204" pitchFamily="34" charset="0"/>
              </a:rPr>
              <a:t>Recunoașteți diferitele tipuri de modele de ecosistem și concentrarea lor asupra caracteristicilor și dinamicii specifice din cadrul unui ecosistem.</a:t>
            </a:r>
            <a:endParaRPr kumimoji="0" lang="en-GB"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1849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54355" y="267554"/>
            <a:ext cx="10058400" cy="789722"/>
          </a:xfrm>
        </p:spPr>
        <p:txBody>
          <a:bodyPr>
            <a:noAutofit/>
          </a:bodyPr>
          <a:lstStyle/>
          <a:p>
            <a:pPr marL="457200">
              <a:spcBef>
                <a:spcPts val="1000"/>
              </a:spcBef>
            </a:pPr>
            <a:r>
              <a:rPr lang="en-US" sz="2400" dirty="0">
                <a:solidFill>
                  <a:srgbClr val="002060"/>
                </a:solidFill>
                <a:latin typeface="Cambria"/>
                <a:ea typeface="Times New Roman"/>
                <a:cs typeface="Times New Roman"/>
              </a:rPr>
              <a:t>BEST PRACTICES </a:t>
            </a:r>
            <a:r>
              <a:rPr lang="tr-TR" sz="2400" dirty="0">
                <a:solidFill>
                  <a:srgbClr val="4F81BD"/>
                </a:solidFill>
                <a:latin typeface="Cambria"/>
                <a:ea typeface="Times New Roman"/>
                <a:cs typeface="Times New Roman"/>
              </a:rPr>
              <a:t/>
            </a:r>
            <a:br>
              <a:rPr lang="tr-TR" sz="2400" dirty="0">
                <a:solidFill>
                  <a:srgbClr val="4F81BD"/>
                </a:solidFill>
                <a:latin typeface="Cambria"/>
                <a:ea typeface="Times New Roman"/>
                <a:cs typeface="Times New Roman"/>
              </a:rPr>
            </a:br>
            <a:endParaRPr lang="tr-TR" sz="2400" dirty="0"/>
          </a:p>
        </p:txBody>
      </p:sp>
      <p:sp>
        <p:nvSpPr>
          <p:cNvPr id="3" name="Metin Yer Tutucusu 2"/>
          <p:cNvSpPr>
            <a:spLocks noGrp="1"/>
          </p:cNvSpPr>
          <p:nvPr>
            <p:ph type="body" idx="1"/>
          </p:nvPr>
        </p:nvSpPr>
        <p:spPr>
          <a:xfrm>
            <a:off x="2897505" y="1188827"/>
            <a:ext cx="4937760" cy="736282"/>
          </a:xfrm>
        </p:spPr>
        <p:txBody>
          <a:bodyPr>
            <a:normAutofit lnSpcReduction="10000"/>
          </a:bodyPr>
          <a:lstStyle/>
          <a:p>
            <a:pPr algn="ctr"/>
            <a:r>
              <a:rPr lang="vi-VN" b="1" dirty="0">
                <a:solidFill>
                  <a:srgbClr val="002060"/>
                </a:solidFill>
              </a:rPr>
              <a:t>România - Protejarea pădurilor și a biodiversității</a:t>
            </a:r>
            <a:endParaRPr lang="en-US" b="1" dirty="0">
              <a:solidFill>
                <a:srgbClr val="002060"/>
              </a:solidFill>
            </a:endParaRPr>
          </a:p>
        </p:txBody>
      </p:sp>
      <p:sp>
        <p:nvSpPr>
          <p:cNvPr id="6" name="Metin Yer Tutucusu 5"/>
          <p:cNvSpPr>
            <a:spLocks noGrp="1"/>
          </p:cNvSpPr>
          <p:nvPr>
            <p:ph type="body" idx="4"/>
          </p:nvPr>
        </p:nvSpPr>
        <p:spPr>
          <a:xfrm>
            <a:off x="6084570" y="2229909"/>
            <a:ext cx="4937760" cy="3378200"/>
          </a:xfrm>
        </p:spPr>
        <p:txBody>
          <a:bodyPr>
            <a:normAutofit/>
          </a:bodyPr>
          <a:lstStyle/>
          <a:p>
            <a:pPr algn="just"/>
            <a:r>
              <a:rPr lang="vi-VN" sz="1800" dirty="0"/>
              <a:t>România face pași semnificativi în protejarea pădurilor și a biodiversității sale. Institutul Național de Cercetare și Dezvoltare pentru Silvicultură joacă un rol crucial în asigurarea managementului durabil al pădurilor și a prezervării biodiversității prin servicii de cercetare, educație și consultanță. Legea Biodiversităţii a României susţine şi mai mult aceste eforturi, oferind un cadru legal pentru conservarea şi managementul durabil al bogatei biodiversitate a ţării.</a:t>
            </a:r>
            <a:endParaRPr lang="tr-TR" dirty="0"/>
          </a:p>
        </p:txBody>
      </p:sp>
      <p:sp>
        <p:nvSpPr>
          <p:cNvPr id="5" name="Rectangle 1"/>
          <p:cNvSpPr>
            <a:spLocks noChangeArrowheads="1"/>
          </p:cNvSpPr>
          <p:nvPr/>
        </p:nvSpPr>
        <p:spPr bwMode="auto">
          <a:xfrm>
            <a:off x="625751" y="2394757"/>
            <a:ext cx="5346424"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buClrTx/>
            </a:pPr>
            <a:r>
              <a:rPr lang="vi-VN" altLang="tr-TR" sz="1800" dirty="0">
                <a:solidFill>
                  <a:srgbClr val="3F3F3F"/>
                </a:solidFill>
                <a:latin typeface="Calibri"/>
                <a:ea typeface="Calibri"/>
                <a:cs typeface="Calibri"/>
                <a:sym typeface="Calibri"/>
              </a:rPr>
              <a:t>Institutul Național de Cercetare-Dezvoltare pentru Silvicultură oferă servicii de cercetare, educație și consultanță pentru managementul durabil al pădurilor și conservarea biodiversității.</a:t>
            </a:r>
          </a:p>
          <a:p>
            <a:pPr lvl="0" eaLnBrk="0" fontAlgn="base" hangingPunct="0">
              <a:spcBef>
                <a:spcPct val="0"/>
              </a:spcBef>
              <a:spcAft>
                <a:spcPct val="0"/>
              </a:spcAft>
              <a:buClrTx/>
            </a:pPr>
            <a:endParaRPr lang="vi-VN" altLang="tr-TR" sz="1800" dirty="0">
              <a:solidFill>
                <a:srgbClr val="3F3F3F"/>
              </a:solidFill>
              <a:latin typeface="Calibri"/>
              <a:ea typeface="Calibri"/>
              <a:cs typeface="Calibri"/>
              <a:sym typeface="Calibri"/>
            </a:endParaRPr>
          </a:p>
          <a:p>
            <a:pPr lvl="0" eaLnBrk="0" fontAlgn="base" hangingPunct="0">
              <a:spcBef>
                <a:spcPct val="0"/>
              </a:spcBef>
              <a:spcAft>
                <a:spcPct val="0"/>
              </a:spcAft>
              <a:buClrTx/>
            </a:pPr>
            <a:r>
              <a:rPr lang="vi-VN" altLang="tr-TR" sz="1800" dirty="0">
                <a:solidFill>
                  <a:srgbClr val="3F3F3F"/>
                </a:solidFill>
                <a:latin typeface="Calibri"/>
                <a:ea typeface="Calibri"/>
                <a:cs typeface="Calibri"/>
                <a:sym typeface="Calibri"/>
              </a:rPr>
              <a:t>Legea privind biodiversitatea a României (Legea nr. 131/2010 privind protecția mediului) stabilește un cadru legal pentru conservarea și gestionarea durabilă a biodiversității țării.</a:t>
            </a:r>
            <a:endParaRPr lang="en-GB" altLang="tr-TR" sz="1800" dirty="0">
              <a:solidFill>
                <a:srgbClr val="3F3F3F"/>
              </a:solidFill>
              <a:latin typeface="Calibri"/>
              <a:ea typeface="Calibri"/>
              <a:cs typeface="Calibri"/>
              <a:sym typeface="Calibri"/>
            </a:endParaRPr>
          </a:p>
        </p:txBody>
      </p:sp>
    </p:spTree>
    <p:extLst>
      <p:ext uri="{BB962C8B-B14F-4D97-AF65-F5344CB8AC3E}">
        <p14:creationId xmlns:p14="http://schemas.microsoft.com/office/powerpoint/2010/main" val="23383041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54355" y="267554"/>
            <a:ext cx="10058400" cy="789722"/>
          </a:xfrm>
        </p:spPr>
        <p:txBody>
          <a:bodyPr>
            <a:noAutofit/>
          </a:bodyPr>
          <a:lstStyle/>
          <a:p>
            <a:pPr marL="457200">
              <a:spcBef>
                <a:spcPts val="1000"/>
              </a:spcBef>
            </a:pPr>
            <a:r>
              <a:rPr lang="en-US" sz="2400" dirty="0">
                <a:solidFill>
                  <a:srgbClr val="002060"/>
                </a:solidFill>
                <a:latin typeface="Cambria"/>
                <a:ea typeface="Times New Roman"/>
                <a:cs typeface="Times New Roman"/>
              </a:rPr>
              <a:t>BEST PRACTICES </a:t>
            </a:r>
            <a:r>
              <a:rPr lang="tr-TR" sz="2400" dirty="0">
                <a:solidFill>
                  <a:srgbClr val="4F81BD"/>
                </a:solidFill>
                <a:latin typeface="Cambria"/>
                <a:ea typeface="Times New Roman"/>
                <a:cs typeface="Times New Roman"/>
              </a:rPr>
              <a:t/>
            </a:r>
            <a:br>
              <a:rPr lang="tr-TR" sz="2400" dirty="0">
                <a:solidFill>
                  <a:srgbClr val="4F81BD"/>
                </a:solidFill>
                <a:latin typeface="Cambria"/>
                <a:ea typeface="Times New Roman"/>
                <a:cs typeface="Times New Roman"/>
              </a:rPr>
            </a:br>
            <a:endParaRPr lang="tr-TR" sz="2400" dirty="0"/>
          </a:p>
        </p:txBody>
      </p:sp>
      <p:sp>
        <p:nvSpPr>
          <p:cNvPr id="3" name="Metin Yer Tutucusu 2"/>
          <p:cNvSpPr>
            <a:spLocks noGrp="1"/>
          </p:cNvSpPr>
          <p:nvPr>
            <p:ph type="body" idx="1"/>
          </p:nvPr>
        </p:nvSpPr>
        <p:spPr>
          <a:xfrm>
            <a:off x="2897505" y="1188827"/>
            <a:ext cx="4937760" cy="736282"/>
          </a:xfrm>
        </p:spPr>
        <p:txBody>
          <a:bodyPr>
            <a:normAutofit lnSpcReduction="10000"/>
          </a:bodyPr>
          <a:lstStyle/>
          <a:p>
            <a:pPr algn="ctr"/>
            <a:r>
              <a:rPr lang="vi-VN" b="1" dirty="0">
                <a:solidFill>
                  <a:srgbClr val="002060"/>
                </a:solidFill>
              </a:rPr>
              <a:t>Turcia - Luptă pentru reducerea emisiilor nete și a deșeurilor</a:t>
            </a:r>
            <a:endParaRPr lang="en-US" b="1" dirty="0">
              <a:solidFill>
                <a:srgbClr val="002060"/>
              </a:solidFill>
            </a:endParaRPr>
          </a:p>
        </p:txBody>
      </p:sp>
      <p:sp>
        <p:nvSpPr>
          <p:cNvPr id="6" name="Metin Yer Tutucusu 5"/>
          <p:cNvSpPr>
            <a:spLocks noGrp="1"/>
          </p:cNvSpPr>
          <p:nvPr>
            <p:ph type="body" idx="4"/>
          </p:nvPr>
        </p:nvSpPr>
        <p:spPr>
          <a:xfrm>
            <a:off x="6084570" y="2229909"/>
            <a:ext cx="4937760" cy="3378200"/>
          </a:xfrm>
        </p:spPr>
        <p:txBody>
          <a:bodyPr>
            <a:normAutofit/>
          </a:bodyPr>
          <a:lstStyle/>
          <a:p>
            <a:pPr algn="just"/>
            <a:r>
              <a:rPr lang="vi-VN" sz="1800" dirty="0"/>
              <a:t>Turcia demonstrează un angajament puternic față de sustenabilitatea mediului. Obiectivul ambițios al țării de a atinge emisii nete zero până în 2053 reflectă dedicarea acestora pentru combaterea schimbărilor climatice. În plus, progresele semnificative ale Turciei în gestionarea deșeurilor, inclusiv politicile care promovează reciclarea și recuperarea deșeurilor, demonstrează eforturile lor pentru un viitor mai curat și mai durabil.</a:t>
            </a:r>
            <a:endParaRPr lang="tr-TR" dirty="0"/>
          </a:p>
        </p:txBody>
      </p:sp>
      <p:sp>
        <p:nvSpPr>
          <p:cNvPr id="4" name="Rectangle 1"/>
          <p:cNvSpPr>
            <a:spLocks noChangeArrowheads="1"/>
          </p:cNvSpPr>
          <p:nvPr/>
        </p:nvSpPr>
        <p:spPr bwMode="auto">
          <a:xfrm>
            <a:off x="911501" y="2162664"/>
            <a:ext cx="5079724"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tr-TR" altLang="tr-TR" sz="1800" dirty="0">
              <a:solidFill>
                <a:srgbClr val="3F3F3F"/>
              </a:solidFill>
              <a:latin typeface="Calibri"/>
              <a:ea typeface="Calibri"/>
              <a:cs typeface="Calibri"/>
              <a:sym typeface="Calibri"/>
            </a:endParaRPr>
          </a:p>
          <a:p>
            <a:pPr lvl="0" eaLnBrk="0" fontAlgn="base" hangingPunct="0">
              <a:spcBef>
                <a:spcPct val="0"/>
              </a:spcBef>
              <a:spcAft>
                <a:spcPct val="0"/>
              </a:spcAft>
              <a:buClrTx/>
              <a:buFontTx/>
              <a:buChar char="•"/>
            </a:pPr>
            <a:r>
              <a:rPr lang="vi-VN" altLang="tr-TR" sz="1800" dirty="0">
                <a:solidFill>
                  <a:srgbClr val="3F3F3F"/>
                </a:solidFill>
                <a:latin typeface="Calibri"/>
                <a:ea typeface="Calibri"/>
                <a:cs typeface="Calibri"/>
                <a:sym typeface="Calibri"/>
              </a:rPr>
              <a:t>Turcia și-a stabilit un obiectiv ambițios de a atinge emisii nete zero până în 2053, concentrându-se pe dezvoltarea energiei regenerabile, eficiența energetică și reducerea emisiilor de carbon.</a:t>
            </a:r>
          </a:p>
          <a:p>
            <a:pPr lvl="0" eaLnBrk="0" fontAlgn="base" hangingPunct="0">
              <a:spcBef>
                <a:spcPct val="0"/>
              </a:spcBef>
              <a:spcAft>
                <a:spcPct val="0"/>
              </a:spcAft>
              <a:buClrTx/>
              <a:buFontTx/>
              <a:buChar char="•"/>
            </a:pPr>
            <a:r>
              <a:rPr lang="vi-VN" altLang="tr-TR" sz="1800" dirty="0">
                <a:solidFill>
                  <a:srgbClr val="3F3F3F"/>
                </a:solidFill>
                <a:latin typeface="Calibri"/>
                <a:ea typeface="Calibri"/>
                <a:cs typeface="Calibri"/>
                <a:sym typeface="Calibri"/>
              </a:rPr>
              <a:t> </a:t>
            </a:r>
          </a:p>
          <a:p>
            <a:pPr lvl="0" eaLnBrk="0" fontAlgn="base" hangingPunct="0">
              <a:spcBef>
                <a:spcPct val="0"/>
              </a:spcBef>
              <a:spcAft>
                <a:spcPct val="0"/>
              </a:spcAft>
              <a:buClrTx/>
              <a:buFontTx/>
              <a:buChar char="•"/>
            </a:pPr>
            <a:r>
              <a:rPr lang="vi-VN" altLang="tr-TR" sz="1800" dirty="0">
                <a:solidFill>
                  <a:srgbClr val="3F3F3F"/>
                </a:solidFill>
                <a:latin typeface="Calibri"/>
                <a:ea typeface="Calibri"/>
                <a:cs typeface="Calibri"/>
                <a:sym typeface="Calibri"/>
              </a:rPr>
              <a:t>Țara a implementat măsuri semnificative în managementul deșeurilor, promovând reciclarea și valorificarea deșeurilor, ducând la o reducere substanțială a deșeurilor.</a:t>
            </a:r>
            <a:endParaRPr lang="en-GB" altLang="tr-TR" sz="1800" dirty="0">
              <a:solidFill>
                <a:srgbClr val="3F3F3F"/>
              </a:solidFill>
              <a:latin typeface="Calibri"/>
              <a:ea typeface="Calibri"/>
              <a:cs typeface="Calibri"/>
              <a:sym typeface="Calibri"/>
            </a:endParaRPr>
          </a:p>
        </p:txBody>
      </p:sp>
    </p:spTree>
    <p:extLst>
      <p:ext uri="{BB962C8B-B14F-4D97-AF65-F5344CB8AC3E}">
        <p14:creationId xmlns:p14="http://schemas.microsoft.com/office/powerpoint/2010/main" val="40505957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63880" y="391378"/>
            <a:ext cx="10058400" cy="780197"/>
          </a:xfrm>
        </p:spPr>
        <p:txBody>
          <a:bodyPr>
            <a:normAutofit/>
          </a:bodyPr>
          <a:lstStyle/>
          <a:p>
            <a:pPr algn="ctr"/>
            <a:r>
              <a:rPr lang="en-US" sz="2900" dirty="0" err="1">
                <a:solidFill>
                  <a:srgbClr val="002060"/>
                </a:solidFill>
                <a:latin typeface="Cambria"/>
                <a:ea typeface="Times New Roman"/>
                <a:cs typeface="Times New Roman"/>
              </a:rPr>
              <a:t>Importanța</a:t>
            </a:r>
            <a:r>
              <a:rPr lang="en-US" sz="2900" dirty="0">
                <a:solidFill>
                  <a:srgbClr val="002060"/>
                </a:solidFill>
                <a:latin typeface="Cambria"/>
                <a:ea typeface="Times New Roman"/>
                <a:cs typeface="Times New Roman"/>
              </a:rPr>
              <a:t> </a:t>
            </a:r>
            <a:r>
              <a:rPr lang="en-US" sz="2900" dirty="0" err="1">
                <a:solidFill>
                  <a:srgbClr val="002060"/>
                </a:solidFill>
                <a:latin typeface="Cambria"/>
                <a:ea typeface="Times New Roman"/>
                <a:cs typeface="Times New Roman"/>
              </a:rPr>
              <a:t>modulului</a:t>
            </a:r>
            <a:r>
              <a:rPr lang="en-US" sz="2900" dirty="0">
                <a:solidFill>
                  <a:srgbClr val="002060"/>
                </a:solidFill>
                <a:latin typeface="Cambria"/>
                <a:ea typeface="Times New Roman"/>
                <a:cs typeface="Times New Roman"/>
              </a:rPr>
              <a:t> </a:t>
            </a:r>
            <a:r>
              <a:rPr lang="en-US" sz="2900" dirty="0" err="1">
                <a:solidFill>
                  <a:srgbClr val="002060"/>
                </a:solidFill>
                <a:latin typeface="Cambria"/>
                <a:ea typeface="Times New Roman"/>
                <a:cs typeface="Times New Roman"/>
              </a:rPr>
              <a:t>în</a:t>
            </a:r>
            <a:r>
              <a:rPr lang="en-US" sz="2900" dirty="0">
                <a:solidFill>
                  <a:srgbClr val="002060"/>
                </a:solidFill>
                <a:latin typeface="Cambria"/>
                <a:ea typeface="Times New Roman"/>
                <a:cs typeface="Times New Roman"/>
              </a:rPr>
              <a:t> </a:t>
            </a:r>
            <a:r>
              <a:rPr lang="en-US" sz="2900" dirty="0" err="1">
                <a:solidFill>
                  <a:srgbClr val="002060"/>
                </a:solidFill>
                <a:latin typeface="Cambria"/>
                <a:ea typeface="Times New Roman"/>
                <a:cs typeface="Times New Roman"/>
              </a:rPr>
              <a:t>Educația</a:t>
            </a:r>
            <a:r>
              <a:rPr lang="en-US" sz="2900" dirty="0">
                <a:solidFill>
                  <a:srgbClr val="002060"/>
                </a:solidFill>
                <a:latin typeface="Cambria"/>
                <a:ea typeface="Times New Roman"/>
                <a:cs typeface="Times New Roman"/>
              </a:rPr>
              <a:t> </a:t>
            </a:r>
            <a:r>
              <a:rPr lang="en-US" sz="2900" dirty="0" err="1">
                <a:solidFill>
                  <a:srgbClr val="002060"/>
                </a:solidFill>
                <a:latin typeface="Cambria"/>
                <a:ea typeface="Times New Roman"/>
                <a:cs typeface="Times New Roman"/>
              </a:rPr>
              <a:t>Tineretului</a:t>
            </a:r>
            <a:endParaRPr lang="tr-TR" sz="2900" dirty="0">
              <a:solidFill>
                <a:srgbClr val="002060"/>
              </a:solidFill>
              <a:latin typeface="Cambria"/>
              <a:ea typeface="Times New Roman"/>
              <a:cs typeface="Times New Roman"/>
            </a:endParaRPr>
          </a:p>
        </p:txBody>
      </p:sp>
      <p:sp>
        <p:nvSpPr>
          <p:cNvPr id="3" name="Metin Yer Tutucusu 2"/>
          <p:cNvSpPr>
            <a:spLocks noGrp="1"/>
          </p:cNvSpPr>
          <p:nvPr>
            <p:ph type="body" idx="1"/>
          </p:nvPr>
        </p:nvSpPr>
        <p:spPr>
          <a:xfrm>
            <a:off x="1041862" y="1222597"/>
            <a:ext cx="4937760" cy="736282"/>
          </a:xfrm>
        </p:spPr>
        <p:txBody>
          <a:bodyPr>
            <a:normAutofit fontScale="85000" lnSpcReduction="10000"/>
          </a:bodyPr>
          <a:lstStyle/>
          <a:p>
            <a:r>
              <a:rPr lang="vi-VN" b="1" dirty="0"/>
              <a:t>Împuternicirea următoarei generații: de ce aparțin ecologiei și ecosistemelor în educația tinerilor</a:t>
            </a:r>
            <a:endParaRPr lang="tr-TR" dirty="0"/>
          </a:p>
        </p:txBody>
      </p:sp>
      <p:sp>
        <p:nvSpPr>
          <p:cNvPr id="4" name="Metin Yer Tutucusu 3"/>
          <p:cNvSpPr>
            <a:spLocks noGrp="1"/>
          </p:cNvSpPr>
          <p:nvPr>
            <p:ph type="body" idx="2"/>
          </p:nvPr>
        </p:nvSpPr>
        <p:spPr>
          <a:xfrm>
            <a:off x="1069571" y="2111278"/>
            <a:ext cx="4937760" cy="3832321"/>
          </a:xfrm>
        </p:spPr>
        <p:txBody>
          <a:bodyPr>
            <a:normAutofit/>
          </a:bodyPr>
          <a:lstStyle/>
          <a:p>
            <a:pPr algn="just"/>
            <a:r>
              <a:rPr lang="vi-VN" dirty="0"/>
              <a:t>Viitorul planetei noastre stă pe umerii tinerilor. Echiparea acestora cu cunoștințele, abilitățile și valorile necesare pentru a aborda provocările de mediu este esențială. Integrarea unui modul Ecologie și Ecosisteme în educația tinerilor servește ca un instrument puternic pentru stimularea conștientizării mediului, inspirarea acțiunii și cultivarea viitorilor lideri capabili să construiască o lume durabilă.</a:t>
            </a:r>
            <a:endParaRPr lang="tr-TR" dirty="0"/>
          </a:p>
        </p:txBody>
      </p:sp>
      <p:sp>
        <p:nvSpPr>
          <p:cNvPr id="5" name="Metin Yer Tutucusu 4"/>
          <p:cNvSpPr>
            <a:spLocks noGrp="1"/>
          </p:cNvSpPr>
          <p:nvPr>
            <p:ph type="body" idx="3"/>
          </p:nvPr>
        </p:nvSpPr>
        <p:spPr>
          <a:xfrm>
            <a:off x="6134793" y="1208743"/>
            <a:ext cx="4937760" cy="736282"/>
          </a:xfrm>
        </p:spPr>
        <p:txBody>
          <a:bodyPr/>
          <a:lstStyle/>
          <a:p>
            <a:r>
              <a:rPr lang="vi-VN" b="1" dirty="0"/>
              <a:t>Împuternicirea cetățenilor informați</a:t>
            </a:r>
            <a:endParaRPr lang="tr-TR" dirty="0"/>
          </a:p>
        </p:txBody>
      </p:sp>
      <p:sp>
        <p:nvSpPr>
          <p:cNvPr id="6" name="Metin Yer Tutucusu 5"/>
          <p:cNvSpPr>
            <a:spLocks noGrp="1"/>
          </p:cNvSpPr>
          <p:nvPr>
            <p:ph type="body" idx="4"/>
          </p:nvPr>
        </p:nvSpPr>
        <p:spPr>
          <a:xfrm>
            <a:off x="6217920" y="2133600"/>
            <a:ext cx="4937760" cy="3826934"/>
          </a:xfrm>
        </p:spPr>
        <p:txBody>
          <a:bodyPr>
            <a:normAutofit/>
          </a:bodyPr>
          <a:lstStyle/>
          <a:p>
            <a:pPr algn="just"/>
            <a:r>
              <a:rPr lang="vi-VN" dirty="0"/>
              <a:t>Integrarea modulului Ecologie și Ecosisteme în educația tinerilor nu înseamnă doar transmiterea de cunoștințe. Este vorba despre împuternicirea tinerilor pentru a deveni administratori responsabili de mediu, gânditori critici și soluționatori proactivi de probleme. Acest lucru le dă putere să ia măsuri astăzi și să construiască un viitor durabil pentru generațiile viitoare.</a:t>
            </a:r>
            <a:endParaRPr lang="tr-TR" dirty="0"/>
          </a:p>
        </p:txBody>
      </p:sp>
    </p:spTree>
    <p:extLst>
      <p:ext uri="{BB962C8B-B14F-4D97-AF65-F5344CB8AC3E}">
        <p14:creationId xmlns:p14="http://schemas.microsoft.com/office/powerpoint/2010/main" val="21831470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933451" y="169933"/>
            <a:ext cx="9667874"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buClrTx/>
              <a:buFontTx/>
              <a:buChar char="•"/>
            </a:pPr>
            <a:r>
              <a:rPr lang="vi-VN" altLang="tr-TR" sz="2000" b="1" dirty="0">
                <a:solidFill>
                  <a:srgbClr val="3F3F3F"/>
                </a:solidFill>
                <a:latin typeface="Calibri"/>
                <a:ea typeface="Calibri"/>
                <a:cs typeface="Calibri"/>
                <a:sym typeface="Calibri"/>
              </a:rPr>
              <a:t>Cunoașterea planetei noastre: de ce contează ecosistemele</a:t>
            </a:r>
          </a:p>
          <a:p>
            <a:pPr lvl="0" algn="just" eaLnBrk="0" fontAlgn="base" hangingPunct="0">
              <a:spcBef>
                <a:spcPct val="0"/>
              </a:spcBef>
              <a:spcAft>
                <a:spcPct val="0"/>
              </a:spcAft>
              <a:buClrTx/>
              <a:buFontTx/>
              <a:buChar char="•"/>
            </a:pPr>
            <a:r>
              <a:rPr lang="vi-VN" altLang="tr-TR" sz="2000" dirty="0">
                <a:solidFill>
                  <a:srgbClr val="3F3F3F"/>
                </a:solidFill>
                <a:latin typeface="Calibri"/>
                <a:ea typeface="Calibri"/>
                <a:cs typeface="Calibri"/>
                <a:sym typeface="Calibri"/>
              </a:rPr>
              <a:t>Explică importanța ecosistemelor și modul în care acestea funcționează.</a:t>
            </a:r>
          </a:p>
          <a:p>
            <a:pPr lvl="0" algn="just" eaLnBrk="0" fontAlgn="base" hangingPunct="0">
              <a:spcBef>
                <a:spcPct val="0"/>
              </a:spcBef>
              <a:spcAft>
                <a:spcPct val="0"/>
              </a:spcAft>
              <a:buClrTx/>
              <a:buFontTx/>
              <a:buChar char="•"/>
            </a:pPr>
            <a:endParaRPr lang="vi-VN" altLang="tr-TR" sz="2000" dirty="0">
              <a:solidFill>
                <a:srgbClr val="3F3F3F"/>
              </a:solidFill>
              <a:latin typeface="Calibri"/>
              <a:ea typeface="Calibri"/>
              <a:cs typeface="Calibri"/>
              <a:sym typeface="Calibri"/>
            </a:endParaRPr>
          </a:p>
          <a:p>
            <a:pPr lvl="0" algn="just" eaLnBrk="0" fontAlgn="base" hangingPunct="0">
              <a:spcBef>
                <a:spcPct val="0"/>
              </a:spcBef>
              <a:spcAft>
                <a:spcPct val="0"/>
              </a:spcAft>
              <a:buClrTx/>
              <a:buFontTx/>
              <a:buChar char="•"/>
            </a:pPr>
            <a:r>
              <a:rPr lang="vi-VN" altLang="tr-TR" sz="2000" b="1" dirty="0">
                <a:solidFill>
                  <a:srgbClr val="3F3F3F"/>
                </a:solidFill>
                <a:latin typeface="Calibri"/>
                <a:ea typeface="Calibri"/>
                <a:cs typeface="Calibri"/>
                <a:sym typeface="Calibri"/>
              </a:rPr>
              <a:t>Gândirea ca un om de știință: rezolvarea puzzle-urilor de mediu</a:t>
            </a:r>
          </a:p>
          <a:p>
            <a:pPr lvl="0" algn="just" eaLnBrk="0" fontAlgn="base" hangingPunct="0">
              <a:spcBef>
                <a:spcPct val="0"/>
              </a:spcBef>
              <a:spcAft>
                <a:spcPct val="0"/>
              </a:spcAft>
              <a:buClrTx/>
              <a:buFontTx/>
              <a:buChar char="•"/>
            </a:pPr>
            <a:r>
              <a:rPr lang="vi-VN" altLang="tr-TR" sz="2000" dirty="0">
                <a:solidFill>
                  <a:srgbClr val="3F3F3F"/>
                </a:solidFill>
                <a:latin typeface="Calibri"/>
                <a:ea typeface="Calibri"/>
                <a:cs typeface="Calibri"/>
                <a:sym typeface="Calibri"/>
              </a:rPr>
              <a:t>Evidențiază modul în care modulul dezvoltă abilități de gândire critică pentru a aborda provocările de mediu.</a:t>
            </a:r>
          </a:p>
          <a:p>
            <a:pPr lvl="0" algn="just" eaLnBrk="0" fontAlgn="base" hangingPunct="0">
              <a:spcBef>
                <a:spcPct val="0"/>
              </a:spcBef>
              <a:spcAft>
                <a:spcPct val="0"/>
              </a:spcAft>
              <a:buClrTx/>
              <a:buFontTx/>
              <a:buChar char="•"/>
            </a:pPr>
            <a:endParaRPr lang="vi-VN" altLang="tr-TR" sz="2000" dirty="0">
              <a:solidFill>
                <a:srgbClr val="3F3F3F"/>
              </a:solidFill>
              <a:latin typeface="Calibri"/>
              <a:ea typeface="Calibri"/>
              <a:cs typeface="Calibri"/>
              <a:sym typeface="Calibri"/>
            </a:endParaRPr>
          </a:p>
          <a:p>
            <a:pPr lvl="0" algn="just" eaLnBrk="0" fontAlgn="base" hangingPunct="0">
              <a:spcBef>
                <a:spcPct val="0"/>
              </a:spcBef>
              <a:spcAft>
                <a:spcPct val="0"/>
              </a:spcAft>
              <a:buClrTx/>
              <a:buFontTx/>
              <a:buChar char="•"/>
            </a:pPr>
            <a:r>
              <a:rPr lang="vi-VN" altLang="tr-TR" sz="2000" b="1" dirty="0">
                <a:solidFill>
                  <a:srgbClr val="3F3F3F"/>
                </a:solidFill>
                <a:latin typeface="Calibri"/>
                <a:ea typeface="Calibri"/>
                <a:cs typeface="Calibri"/>
                <a:sym typeface="Calibri"/>
              </a:rPr>
              <a:t>Acțiune: Fii schimbarea pentru planeta noastră</a:t>
            </a:r>
          </a:p>
          <a:p>
            <a:pPr lvl="0" algn="just" eaLnBrk="0" fontAlgn="base" hangingPunct="0">
              <a:spcBef>
                <a:spcPct val="0"/>
              </a:spcBef>
              <a:spcAft>
                <a:spcPct val="0"/>
              </a:spcAft>
              <a:buClrTx/>
              <a:buFontTx/>
              <a:buChar char="•"/>
            </a:pPr>
            <a:r>
              <a:rPr lang="vi-VN" altLang="tr-TR" sz="2000" dirty="0">
                <a:solidFill>
                  <a:srgbClr val="3F3F3F"/>
                </a:solidFill>
                <a:latin typeface="Calibri"/>
                <a:ea typeface="Calibri"/>
                <a:cs typeface="Calibri"/>
                <a:sym typeface="Calibri"/>
              </a:rPr>
              <a:t>Subliniază capacitatea modulului de a inspira studenții să ia măsuri și să aibă un impact pozitiv.</a:t>
            </a:r>
          </a:p>
          <a:p>
            <a:pPr lvl="0" algn="just" eaLnBrk="0" fontAlgn="base" hangingPunct="0">
              <a:spcBef>
                <a:spcPct val="0"/>
              </a:spcBef>
              <a:spcAft>
                <a:spcPct val="0"/>
              </a:spcAft>
              <a:buClrTx/>
              <a:buFontTx/>
              <a:buChar char="•"/>
            </a:pPr>
            <a:endParaRPr lang="vi-VN" altLang="tr-TR" sz="2000" dirty="0">
              <a:solidFill>
                <a:srgbClr val="3F3F3F"/>
              </a:solidFill>
              <a:latin typeface="Calibri"/>
              <a:ea typeface="Calibri"/>
              <a:cs typeface="Calibri"/>
              <a:sym typeface="Calibri"/>
            </a:endParaRPr>
          </a:p>
          <a:p>
            <a:pPr lvl="0" algn="just" eaLnBrk="0" fontAlgn="base" hangingPunct="0">
              <a:spcBef>
                <a:spcPct val="0"/>
              </a:spcBef>
              <a:spcAft>
                <a:spcPct val="0"/>
              </a:spcAft>
              <a:buClrTx/>
              <a:buFontTx/>
              <a:buChar char="•"/>
            </a:pPr>
            <a:r>
              <a:rPr lang="vi-VN" altLang="tr-TR" sz="2000" b="1" dirty="0">
                <a:solidFill>
                  <a:srgbClr val="3F3F3F"/>
                </a:solidFill>
                <a:latin typeface="Calibri"/>
                <a:ea typeface="Calibri"/>
                <a:cs typeface="Calibri"/>
                <a:sym typeface="Calibri"/>
              </a:rPr>
              <a:t>Împuternicirea viitorului: lideri pentru o lume durabilă</a:t>
            </a:r>
          </a:p>
          <a:p>
            <a:pPr lvl="0" algn="just" eaLnBrk="0" fontAlgn="base" hangingPunct="0">
              <a:spcBef>
                <a:spcPct val="0"/>
              </a:spcBef>
              <a:spcAft>
                <a:spcPct val="0"/>
              </a:spcAft>
              <a:buClrTx/>
              <a:buFontTx/>
              <a:buChar char="•"/>
            </a:pPr>
            <a:r>
              <a:rPr lang="vi-VN" altLang="tr-TR" sz="2000" dirty="0">
                <a:solidFill>
                  <a:srgbClr val="3F3F3F"/>
                </a:solidFill>
                <a:latin typeface="Calibri"/>
                <a:ea typeface="Calibri"/>
                <a:cs typeface="Calibri"/>
                <a:sym typeface="Calibri"/>
              </a:rPr>
              <a:t>Se concentrează asupra modului în care modulul cultivă viitorii lideri care pot aborda problemele de mediu.</a:t>
            </a:r>
          </a:p>
          <a:p>
            <a:pPr lvl="0" algn="just" eaLnBrk="0" fontAlgn="base" hangingPunct="0">
              <a:spcBef>
                <a:spcPct val="0"/>
              </a:spcBef>
              <a:spcAft>
                <a:spcPct val="0"/>
              </a:spcAft>
              <a:buClrTx/>
              <a:buFontTx/>
              <a:buChar char="•"/>
            </a:pPr>
            <a:endParaRPr lang="vi-VN" altLang="tr-TR" sz="2000" dirty="0">
              <a:solidFill>
                <a:srgbClr val="3F3F3F"/>
              </a:solidFill>
              <a:latin typeface="Calibri"/>
              <a:ea typeface="Calibri"/>
              <a:cs typeface="Calibri"/>
              <a:sym typeface="Calibri"/>
            </a:endParaRPr>
          </a:p>
          <a:p>
            <a:pPr lvl="0" algn="just" eaLnBrk="0" fontAlgn="base" hangingPunct="0">
              <a:spcBef>
                <a:spcPct val="0"/>
              </a:spcBef>
              <a:spcAft>
                <a:spcPct val="0"/>
              </a:spcAft>
              <a:buClrTx/>
              <a:buFontTx/>
              <a:buChar char="•"/>
            </a:pPr>
            <a:r>
              <a:rPr lang="vi-VN" altLang="tr-TR" sz="2000" b="1" dirty="0">
                <a:solidFill>
                  <a:srgbClr val="3F3F3F"/>
                </a:solidFill>
                <a:latin typeface="Calibri"/>
                <a:ea typeface="Calibri"/>
                <a:cs typeface="Calibri"/>
                <a:sym typeface="Calibri"/>
              </a:rPr>
              <a:t>Lucrul împreună: munca în echipă pentru un viitor mai ecologic</a:t>
            </a:r>
          </a:p>
          <a:p>
            <a:pPr lvl="0" algn="just" eaLnBrk="0" fontAlgn="base" hangingPunct="0">
              <a:spcBef>
                <a:spcPct val="0"/>
              </a:spcBef>
              <a:spcAft>
                <a:spcPct val="0"/>
              </a:spcAft>
              <a:buClrTx/>
              <a:buFontTx/>
              <a:buChar char="•"/>
            </a:pPr>
            <a:r>
              <a:rPr lang="vi-VN" altLang="tr-TR" sz="2000" dirty="0">
                <a:solidFill>
                  <a:srgbClr val="3F3F3F"/>
                </a:solidFill>
                <a:latin typeface="Calibri"/>
                <a:ea typeface="Calibri"/>
                <a:cs typeface="Calibri"/>
                <a:sym typeface="Calibri"/>
              </a:rPr>
              <a:t>Subliniază importanța colaborării în rezolvarea problemelor de mediu, pe care modulul le promovează.</a:t>
            </a:r>
            <a:endParaRPr lang="en-GB" altLang="tr-TR" sz="2000" dirty="0">
              <a:solidFill>
                <a:srgbClr val="3F3F3F"/>
              </a:solidFill>
              <a:latin typeface="Calibri"/>
              <a:ea typeface="Calibri"/>
              <a:cs typeface="Calibri"/>
              <a:sym typeface="Calibri"/>
            </a:endParaRPr>
          </a:p>
        </p:txBody>
      </p:sp>
    </p:spTree>
    <p:extLst>
      <p:ext uri="{BB962C8B-B14F-4D97-AF65-F5344CB8AC3E}">
        <p14:creationId xmlns:p14="http://schemas.microsoft.com/office/powerpoint/2010/main" val="7392893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97255" y="410429"/>
            <a:ext cx="8846820" cy="823740"/>
          </a:xfrm>
        </p:spPr>
        <p:txBody>
          <a:bodyPr>
            <a:normAutofit fontScale="90000"/>
          </a:bodyPr>
          <a:lstStyle/>
          <a:p>
            <a:r>
              <a:rPr lang="en-US" dirty="0" err="1"/>
              <a:t>Sarcini</a:t>
            </a:r>
            <a:r>
              <a:rPr lang="en-US" dirty="0"/>
              <a:t> </a:t>
            </a:r>
            <a:r>
              <a:rPr lang="en-US" dirty="0" err="1"/>
              <a:t>pentru</a:t>
            </a:r>
            <a:r>
              <a:rPr lang="en-US" dirty="0"/>
              <a:t> </a:t>
            </a:r>
            <a:r>
              <a:rPr lang="en-US" dirty="0" err="1"/>
              <a:t>cursanți</a:t>
            </a:r>
            <a:r>
              <a:rPr lang="en-US" dirty="0"/>
              <a:t> </a:t>
            </a:r>
            <a:r>
              <a:rPr lang="en-US" dirty="0" err="1"/>
              <a:t>bazate</a:t>
            </a:r>
            <a:r>
              <a:rPr lang="en-US" dirty="0"/>
              <a:t> </a:t>
            </a:r>
            <a:r>
              <a:rPr lang="en-US" dirty="0" err="1"/>
              <a:t>pe</a:t>
            </a:r>
            <a:r>
              <a:rPr lang="en-US" dirty="0"/>
              <a:t> </a:t>
            </a:r>
            <a:r>
              <a:rPr lang="en-US" dirty="0" err="1"/>
              <a:t>conținutul</a:t>
            </a:r>
            <a:r>
              <a:rPr lang="en-US" dirty="0"/>
              <a:t> </a:t>
            </a:r>
            <a:r>
              <a:rPr lang="en-US" dirty="0" err="1"/>
              <a:t>modulului</a:t>
            </a:r>
            <a:r>
              <a:rPr lang="en-US" dirty="0"/>
              <a:t> </a:t>
            </a:r>
            <a:r>
              <a:rPr lang="en-US" dirty="0" err="1"/>
              <a:t>Ecologie</a:t>
            </a:r>
            <a:r>
              <a:rPr lang="en-US" dirty="0"/>
              <a:t> </a:t>
            </a:r>
            <a:r>
              <a:rPr lang="en-US" dirty="0" err="1"/>
              <a:t>și</a:t>
            </a:r>
            <a:r>
              <a:rPr lang="en-US" dirty="0"/>
              <a:t> </a:t>
            </a:r>
            <a:r>
              <a:rPr lang="en-US" dirty="0" err="1"/>
              <a:t>ecosisteme</a:t>
            </a:r>
            <a:r>
              <a:rPr lang="en-US" dirty="0"/>
              <a:t>:</a:t>
            </a:r>
            <a:endParaRPr lang="en-US" dirty="0"/>
          </a:p>
        </p:txBody>
      </p:sp>
      <p:sp>
        <p:nvSpPr>
          <p:cNvPr id="3" name="Metin Yer Tutucusu 2"/>
          <p:cNvSpPr>
            <a:spLocks noGrp="1"/>
          </p:cNvSpPr>
          <p:nvPr>
            <p:ph type="body" idx="1"/>
          </p:nvPr>
        </p:nvSpPr>
        <p:spPr>
          <a:xfrm>
            <a:off x="878205" y="1349749"/>
            <a:ext cx="10058400" cy="4376470"/>
          </a:xfrm>
        </p:spPr>
        <p:txBody>
          <a:bodyPr>
            <a:normAutofit fontScale="77500" lnSpcReduction="20000"/>
          </a:bodyPr>
          <a:lstStyle/>
          <a:p>
            <a:r>
              <a:rPr lang="vi-VN" b="1" dirty="0"/>
              <a:t>T1: Cercetare și raportare</a:t>
            </a:r>
            <a:r>
              <a:rPr lang="vi-VN" dirty="0"/>
              <a:t>: alegeți o anumită sursă de energie regenerabilă (de exemplu, solară, eoliană, geotermală) utilizată în Portugalia, Germania sau Turcia. Investigați cum funcționează și avantajele și dezavantajele sale. Pregătiți un raport sau o prezentare pentru a vă împărtăși echipele constatările.</a:t>
            </a:r>
          </a:p>
          <a:p>
            <a:r>
              <a:rPr lang="vi-VN" b="1" dirty="0"/>
              <a:t>T2: Biodiversity Scavenger Hunt: </a:t>
            </a:r>
            <a:r>
              <a:rPr lang="vi-VN" dirty="0"/>
              <a:t>Creați o listă de specii endemice (plante sau animale) găsite într-una dintre țările partenere (Portugalia, Germania, România, Turcia). Organizați o vânătoare de groapă în jurul școlii sau în parcul local, în care elevii trebuie să identifice specii comune și să discute cum le-ar putea afecta activitatea umană.</a:t>
            </a:r>
          </a:p>
          <a:p>
            <a:r>
              <a:rPr lang="vi-VN" b="1" dirty="0"/>
              <a:t>T3: Planul de acțiune pentru managementul deșeurilor: </a:t>
            </a:r>
            <a:r>
              <a:rPr lang="vi-VN" dirty="0"/>
              <a:t>Cercetați și comparați practicile de gestionare a deșeurilor din țara dumneavoastră cu cele din Turcia. Elaborați un plan pentru a reduce generarea de deșeuri și a crește reciclarea în școala sau comunitatea dvs.</a:t>
            </a:r>
          </a:p>
          <a:p>
            <a:r>
              <a:rPr lang="vi-VN" b="1" dirty="0"/>
              <a:t>T4: Joc de rol ecosistemic: </a:t>
            </a:r>
            <a:r>
              <a:rPr lang="vi-VN" dirty="0"/>
              <a:t>Împărțiți clasa în diferite grupuri, fiecare reprezentând o componentă a unui ecosistem (de exemplu, producători, descompunetori, consumatori). Reprezentați un scenariu în care activitatea umană perturbă echilibrul ecosistemului. Discutați modalități de a restabili echilibrul și de a promova practici durabile.</a:t>
            </a:r>
          </a:p>
          <a:p>
            <a:r>
              <a:rPr lang="vi-VN" b="1" dirty="0"/>
              <a:t>T5: Dezbatere de mediu: </a:t>
            </a:r>
            <a:r>
              <a:rPr lang="vi-VN" dirty="0"/>
              <a:t>Cercetați o problemă actuală de mediu (de exemplu, defrișarea, poluarea apei). Țineți o dezbatere în clasă în care elevii argumentează perspective diferite asupra problemei. Acest lucru încurajează gândirea critică și capacitatea de a evalua diferite puncte de vedere.</a:t>
            </a:r>
          </a:p>
          <a:p>
            <a:r>
              <a:rPr lang="vi-VN" b="1" dirty="0"/>
              <a:t>T6: Proiectați un proiect de viitor durabil: </a:t>
            </a:r>
            <a:r>
              <a:rPr lang="vi-VN" dirty="0"/>
              <a:t>imaginați-vă orașul/comunitatea durabilă ideală. Proiectați un poster, un model sau o prezentare care să prezinte caracteristici care promovează energia regenerabilă, reducerea deșeurilor și conservarea mediului.</a:t>
            </a:r>
            <a:endParaRPr lang="en-US" dirty="0"/>
          </a:p>
        </p:txBody>
      </p:sp>
      <p:sp>
        <p:nvSpPr>
          <p:cNvPr id="4" name="Google Shape;345;p47"/>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 name="Metin kutusu 4"/>
          <p:cNvSpPr txBox="1"/>
          <p:nvPr/>
        </p:nvSpPr>
        <p:spPr>
          <a:xfrm>
            <a:off x="0" y="3105151"/>
            <a:ext cx="923925" cy="523220"/>
          </a:xfrm>
          <a:prstGeom prst="rect">
            <a:avLst/>
          </a:prstGeom>
          <a:noFill/>
        </p:spPr>
        <p:txBody>
          <a:bodyPr wrap="square" rtlCol="0">
            <a:spAutoFit/>
          </a:bodyPr>
          <a:lstStyle/>
          <a:p>
            <a:r>
              <a:rPr lang="tr-TR" b="1" dirty="0" smtClean="0">
                <a:solidFill>
                  <a:schemeClr val="bg1"/>
                </a:solidFill>
              </a:rPr>
              <a:t>SARCİNA</a:t>
            </a:r>
            <a:endParaRPr lang="tr-TR" b="1" dirty="0">
              <a:solidFill>
                <a:schemeClr val="bg1"/>
              </a:solidFill>
            </a:endParaRPr>
          </a:p>
        </p:txBody>
      </p:sp>
    </p:spTree>
    <p:extLst>
      <p:ext uri="{BB962C8B-B14F-4D97-AF65-F5344CB8AC3E}">
        <p14:creationId xmlns:p14="http://schemas.microsoft.com/office/powerpoint/2010/main" val="33953884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5"/>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lvl="0">
              <a:buClr>
                <a:srgbClr val="3F762A"/>
              </a:buClr>
              <a:buSzPts val="4800"/>
            </a:pPr>
            <a:r>
              <a:rPr lang="en-US" dirty="0">
                <a:solidFill>
                  <a:srgbClr val="FFFF00"/>
                </a:solidFill>
              </a:rPr>
              <a:t/>
            </a:r>
            <a:br>
              <a:rPr lang="en-US" dirty="0">
                <a:solidFill>
                  <a:srgbClr val="FFFF00"/>
                </a:solidFill>
              </a:rPr>
            </a:br>
            <a:r>
              <a:rPr lang="en-US" dirty="0" err="1">
                <a:solidFill>
                  <a:srgbClr val="3F762A"/>
                </a:solidFill>
              </a:rPr>
              <a:t>Videoclipuri</a:t>
            </a:r>
            <a:endParaRPr b="1" dirty="0">
              <a:solidFill>
                <a:srgbClr val="3F762A"/>
              </a:solidFill>
            </a:endParaRPr>
          </a:p>
        </p:txBody>
      </p:sp>
      <p:cxnSp>
        <p:nvCxnSpPr>
          <p:cNvPr id="324" name="Google Shape;324;p45"/>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325" name="Google Shape;325;p45"/>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326" name="Google Shape;326;p45"/>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03</a:t>
            </a:r>
            <a:endParaRPr sz="1400" b="0" i="0" u="none" strike="noStrike" cap="none">
              <a:solidFill>
                <a:srgbClr val="000000"/>
              </a:solidFill>
              <a:latin typeface="Arial"/>
              <a:ea typeface="Arial"/>
              <a:cs typeface="Arial"/>
              <a:sym typeface="Arial"/>
            </a:endParaRPr>
          </a:p>
        </p:txBody>
      </p:sp>
      <p:sp>
        <p:nvSpPr>
          <p:cNvPr id="327" name="Google Shape;327;p45"/>
          <p:cNvSpPr txBox="1"/>
          <p:nvPr/>
        </p:nvSpPr>
        <p:spPr>
          <a:xfrm>
            <a:off x="1097280" y="4621497"/>
            <a:ext cx="9865844" cy="495753"/>
          </a:xfrm>
          <a:prstGeom prst="rect">
            <a:avLst/>
          </a:prstGeom>
          <a:noFill/>
          <a:ln>
            <a:noFill/>
          </a:ln>
        </p:spPr>
        <p:txBody>
          <a:bodyPr spcFirstLastPara="1" wrap="square" lIns="91425" tIns="45700" rIns="91425" bIns="45700" anchor="b" anchorCtr="0">
            <a:normAutofit/>
          </a:bodyPr>
          <a:lstStyle/>
          <a:p>
            <a:pPr lvl="0">
              <a:lnSpc>
                <a:spcPct val="85000"/>
              </a:lnSpc>
              <a:buClr>
                <a:srgbClr val="004B3A"/>
              </a:buClr>
              <a:buSzPts val="3200"/>
            </a:pPr>
            <a:r>
              <a:rPr lang="vi-VN" dirty="0"/>
              <a:t>Link-uri către videoclipuri și alte surse de citire pentru conținutul modulului</a:t>
            </a:r>
            <a:endParaRPr sz="2400" b="1" i="0" u="none" strike="noStrike" cap="none" dirty="0">
              <a:solidFill>
                <a:srgbClr val="262626"/>
              </a:solidFill>
              <a:latin typeface="Calibri"/>
              <a:ea typeface="Calibri"/>
              <a:cs typeface="Calibri"/>
              <a:sym typeface="Calibri"/>
            </a:endParaRPr>
          </a:p>
        </p:txBody>
      </p:sp>
      <p:pic>
        <p:nvPicPr>
          <p:cNvPr id="328" name="Google Shape;328;p45" descr="Ein Bild, das rot, Grafiken, Karminrot, Screenshot enthält.&#10;&#10;Automatisch generierte Beschreibung"/>
          <p:cNvPicPr preferRelativeResize="0"/>
          <p:nvPr/>
        </p:nvPicPr>
        <p:blipFill rotWithShape="1">
          <a:blip r:embed="rId4">
            <a:alphaModFix/>
          </a:blip>
          <a:srcRect l="18977" t="25099" r="17822" b="27467"/>
          <a:stretch/>
        </p:blipFill>
        <p:spPr>
          <a:xfrm>
            <a:off x="7736612" y="2051698"/>
            <a:ext cx="3226512" cy="24216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6"/>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lvl="0">
              <a:buClr>
                <a:srgbClr val="3F762A"/>
              </a:buClr>
              <a:buSzPts val="4800"/>
            </a:pPr>
            <a:r>
              <a:rPr lang="en-US" dirty="0">
                <a:solidFill>
                  <a:srgbClr val="FFFF00"/>
                </a:solidFill>
              </a:rPr>
              <a:t/>
            </a:r>
            <a:br>
              <a:rPr lang="en-US" dirty="0">
                <a:solidFill>
                  <a:srgbClr val="FFFF00"/>
                </a:solidFill>
              </a:rPr>
            </a:br>
            <a:r>
              <a:rPr lang="en-US" dirty="0" err="1">
                <a:solidFill>
                  <a:srgbClr val="3F762A"/>
                </a:solidFill>
              </a:rPr>
              <a:t>Subiectul</a:t>
            </a:r>
            <a:r>
              <a:rPr lang="en-US" dirty="0">
                <a:solidFill>
                  <a:srgbClr val="3F762A"/>
                </a:solidFill>
              </a:rPr>
              <a:t> </a:t>
            </a:r>
            <a:r>
              <a:rPr lang="en-US" dirty="0" err="1">
                <a:solidFill>
                  <a:srgbClr val="3F762A"/>
                </a:solidFill>
              </a:rPr>
              <a:t>videoclipurilor</a:t>
            </a:r>
            <a:endParaRPr b="1" dirty="0">
              <a:solidFill>
                <a:srgbClr val="3F762A"/>
              </a:solidFill>
            </a:endParaRPr>
          </a:p>
        </p:txBody>
      </p:sp>
      <p:cxnSp>
        <p:nvCxnSpPr>
          <p:cNvPr id="334" name="Google Shape;334;p46"/>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335" name="Google Shape;335;p46"/>
          <p:cNvPicPr preferRelativeResize="0"/>
          <p:nvPr/>
        </p:nvPicPr>
        <p:blipFill rotWithShape="1">
          <a:blip r:embed="rId3">
            <a:alphaModFix/>
          </a:blip>
          <a:srcRect/>
          <a:stretch/>
        </p:blipFill>
        <p:spPr>
          <a:xfrm>
            <a:off x="10963124" y="176911"/>
            <a:ext cx="1064381" cy="163551"/>
          </a:xfrm>
          <a:prstGeom prst="rect">
            <a:avLst/>
          </a:prstGeom>
          <a:noFill/>
          <a:ln>
            <a:noFill/>
          </a:ln>
        </p:spPr>
      </p:pic>
      <p:pic>
        <p:nvPicPr>
          <p:cNvPr id="336" name="Google Shape;336;p46" descr="Ein Bild, das rot, Grafiken, Karminrot, Screenshot enthält.&#10;&#10;Automatisch generierte Beschreibung"/>
          <p:cNvPicPr preferRelativeResize="0"/>
          <p:nvPr/>
        </p:nvPicPr>
        <p:blipFill rotWithShape="1">
          <a:blip r:embed="rId4">
            <a:alphaModFix/>
          </a:blip>
          <a:srcRect l="18977" t="25099" r="17822" b="27467"/>
          <a:stretch/>
        </p:blipFill>
        <p:spPr>
          <a:xfrm>
            <a:off x="7736612" y="2051698"/>
            <a:ext cx="3226512" cy="2421606"/>
          </a:xfrm>
          <a:prstGeom prst="rect">
            <a:avLst/>
          </a:prstGeom>
          <a:noFill/>
          <a:ln>
            <a:noFill/>
          </a:ln>
        </p:spPr>
      </p:pic>
      <p:sp>
        <p:nvSpPr>
          <p:cNvPr id="337" name="Google Shape;337;p46"/>
          <p:cNvSpPr txBox="1"/>
          <p:nvPr/>
        </p:nvSpPr>
        <p:spPr>
          <a:xfrm>
            <a:off x="1097280" y="4473304"/>
            <a:ext cx="8564348" cy="523220"/>
          </a:xfrm>
          <a:prstGeom prst="rect">
            <a:avLst/>
          </a:prstGeom>
          <a:noFill/>
          <a:ln>
            <a:noFill/>
          </a:ln>
        </p:spPr>
        <p:txBody>
          <a:bodyPr spcFirstLastPara="1" wrap="square" lIns="91425" tIns="45700" rIns="91425" bIns="45700" anchor="t" anchorCtr="0">
            <a:spAutoFit/>
          </a:bodyPr>
          <a:lstStyle/>
          <a:p>
            <a:pPr lvl="0"/>
            <a:r>
              <a:rPr lang="vi-VN" sz="2800" dirty="0">
                <a:solidFill>
                  <a:srgbClr val="2A4F1C"/>
                </a:solidFill>
              </a:rPr>
              <a:t>Vizionați următoarele videoclipuri și luați note</a:t>
            </a:r>
            <a:endParaRPr sz="2800" b="0" i="0" u="none" strike="noStrike" cap="none" dirty="0">
              <a:solidFill>
                <a:srgbClr val="2A4F1C"/>
              </a:solidFill>
              <a:latin typeface="Arial"/>
              <a:ea typeface="Arial"/>
              <a:cs typeface="Arial"/>
              <a:sym typeface="Arial"/>
            </a:endParaRPr>
          </a:p>
        </p:txBody>
      </p:sp>
      <p:sp>
        <p:nvSpPr>
          <p:cNvPr id="2" name="Dikdörtgen 1"/>
          <p:cNvSpPr/>
          <p:nvPr/>
        </p:nvSpPr>
        <p:spPr>
          <a:xfrm>
            <a:off x="647699" y="5063550"/>
            <a:ext cx="9401175" cy="523220"/>
          </a:xfrm>
          <a:prstGeom prst="rect">
            <a:avLst/>
          </a:prstGeom>
        </p:spPr>
        <p:txBody>
          <a:bodyPr wrap="square">
            <a:spAutoFit/>
          </a:bodyPr>
          <a:lstStyle/>
          <a:p>
            <a:pPr marL="457200"/>
            <a:r>
              <a:rPr lang="vi-VN" dirty="0">
                <a:latin typeface="Calibri" panose="020F0502020204030204" pitchFamily="34" charset="0"/>
                <a:ea typeface="Calibri" panose="020F0502020204030204" pitchFamily="34" charset="0"/>
              </a:rPr>
              <a:t>Resursele oferite oferă un punct de plecare valoros pentru explorarea legăturii dintre alfabetizarea ecologică și problemele percepute de mediu, cu un accent specific pe România (pe baza surselor de lectură).</a:t>
            </a:r>
            <a:endParaRPr lang="tr-TR" dirty="0">
              <a:latin typeface="Calibri" panose="020F0502020204030204" pitchFamily="34"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cxnSp>
        <p:nvCxnSpPr>
          <p:cNvPr id="342" name="Google Shape;342;p47"/>
          <p:cNvCxnSpPr/>
          <p:nvPr/>
        </p:nvCxnSpPr>
        <p:spPr>
          <a:xfrm>
            <a:off x="443581" y="996696"/>
            <a:ext cx="5728619" cy="0"/>
          </a:xfrm>
          <a:prstGeom prst="straightConnector1">
            <a:avLst/>
          </a:prstGeom>
          <a:noFill/>
          <a:ln w="19050" cap="flat" cmpd="sng">
            <a:solidFill>
              <a:srgbClr val="509C34"/>
            </a:solidFill>
            <a:prstDash val="solid"/>
            <a:round/>
            <a:headEnd type="none" w="sm" len="sm"/>
            <a:tailEnd type="none" w="sm" len="sm"/>
          </a:ln>
        </p:spPr>
      </p:cxnSp>
      <p:sp>
        <p:nvSpPr>
          <p:cNvPr id="343" name="Google Shape;343;p47"/>
          <p:cNvSpPr/>
          <p:nvPr/>
        </p:nvSpPr>
        <p:spPr>
          <a:xfrm>
            <a:off x="1199769" y="1981992"/>
            <a:ext cx="4613148" cy="2743200"/>
          </a:xfrm>
          <a:prstGeom prst="rect">
            <a:avLst/>
          </a:prstGeom>
          <a:ln/>
        </p:spPr>
        <p:style>
          <a:lnRef idx="2">
            <a:schemeClr val="accent6"/>
          </a:lnRef>
          <a:fillRef idx="1">
            <a:schemeClr val="lt1"/>
          </a:fillRef>
          <a:effectRef idx="0">
            <a:schemeClr val="accent6"/>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5" name="Google Shape;345;p47"/>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6" name="Google Shape;346;p47"/>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62500" lnSpcReduction="20000"/>
          </a:bodyPr>
          <a:lstStyle/>
          <a:p>
            <a:pPr marL="0" marR="0" lvl="0" indent="0" algn="l" rtl="0">
              <a:lnSpc>
                <a:spcPct val="100000"/>
              </a:lnSpc>
              <a:spcBef>
                <a:spcPts val="0"/>
              </a:spcBef>
              <a:spcAft>
                <a:spcPts val="0"/>
              </a:spcAft>
              <a:buClr>
                <a:srgbClr val="000000"/>
              </a:buClr>
              <a:buSzPct val="100000"/>
              <a:buFont typeface="Arial"/>
              <a:buNone/>
            </a:pPr>
            <a:r>
              <a:rPr lang="tr-TR" sz="2800" b="1" i="0" u="none" strike="noStrike" cap="none" dirty="0" err="1" smtClean="0">
                <a:solidFill>
                  <a:schemeClr val="lt1"/>
                </a:solidFill>
                <a:latin typeface="Arial"/>
                <a:ea typeface="Arial"/>
                <a:cs typeface="Arial"/>
                <a:sym typeface="Arial"/>
              </a:rPr>
              <a:t>sarcina</a:t>
            </a:r>
            <a:endParaRPr sz="1400" b="0" i="0" u="none" strike="noStrike" cap="none" dirty="0">
              <a:solidFill>
                <a:srgbClr val="000000"/>
              </a:solidFill>
              <a:latin typeface="Arial"/>
              <a:ea typeface="Arial"/>
              <a:cs typeface="Arial"/>
              <a:sym typeface="Arial"/>
            </a:endParaRPr>
          </a:p>
        </p:txBody>
      </p:sp>
      <p:sp>
        <p:nvSpPr>
          <p:cNvPr id="349" name="Google Shape;349;p47"/>
          <p:cNvSpPr txBox="1"/>
          <p:nvPr/>
        </p:nvSpPr>
        <p:spPr>
          <a:xfrm>
            <a:off x="6191631" y="1282095"/>
            <a:ext cx="5705094" cy="1569620"/>
          </a:xfrm>
          <a:prstGeom prst="rect">
            <a:avLst/>
          </a:prstGeom>
          <a:noFill/>
          <a:ln>
            <a:noFill/>
          </a:ln>
        </p:spPr>
        <p:txBody>
          <a:bodyPr spcFirstLastPara="1" wrap="square" lIns="91425" tIns="45700" rIns="91425" bIns="45700" anchor="t" anchorCtr="0">
            <a:spAutoFit/>
          </a:bodyPr>
          <a:lstStyle/>
          <a:p>
            <a:pPr marL="342900" lvl="0" indent="-342900">
              <a:buSzPts val="2400"/>
              <a:buFont typeface="Noto Sans Symbols"/>
              <a:buChar char="✔"/>
            </a:pPr>
            <a:r>
              <a:rPr lang="vi-VN" sz="2400" dirty="0">
                <a:solidFill>
                  <a:srgbClr val="3F762A"/>
                </a:solidFill>
              </a:rPr>
              <a:t>Vă rugăm să urmăriți videoclipul</a:t>
            </a:r>
          </a:p>
          <a:p>
            <a:pPr marL="342900" lvl="0" indent="-342900">
              <a:buSzPts val="2400"/>
              <a:buFont typeface="Noto Sans Symbols"/>
              <a:buChar char="✔"/>
            </a:pPr>
            <a:r>
              <a:rPr lang="vi-VN" sz="2400" dirty="0">
                <a:solidFill>
                  <a:srgbClr val="3F762A"/>
                </a:solidFill>
              </a:rPr>
              <a:t>Ia notițe despre faptele importante</a:t>
            </a:r>
          </a:p>
          <a:p>
            <a:pPr marL="342900" lvl="0" indent="-342900">
              <a:buSzPts val="2400"/>
              <a:buFont typeface="Noto Sans Symbols"/>
              <a:buChar char="✔"/>
            </a:pPr>
            <a:r>
              <a:rPr lang="vi-VN" sz="2400" dirty="0">
                <a:solidFill>
                  <a:srgbClr val="3F762A"/>
                </a:solidFill>
              </a:rPr>
              <a:t>Scrie „propriile tale propoziții pentru a rezuma conținutul videoclipului”</a:t>
            </a:r>
            <a:endParaRPr sz="2400" b="1" i="0" u="none" strike="noStrike" cap="none" dirty="0">
              <a:solidFill>
                <a:srgbClr val="000000"/>
              </a:solidFill>
              <a:latin typeface="Arial"/>
              <a:ea typeface="Arial"/>
              <a:cs typeface="Arial"/>
              <a:sym typeface="Arial"/>
            </a:endParaRPr>
          </a:p>
        </p:txBody>
      </p:sp>
      <p:sp>
        <p:nvSpPr>
          <p:cNvPr id="350" name="Google Shape;350;p47"/>
          <p:cNvSpPr txBox="1"/>
          <p:nvPr/>
        </p:nvSpPr>
        <p:spPr>
          <a:xfrm>
            <a:off x="329662" y="495147"/>
            <a:ext cx="6623588" cy="954067"/>
          </a:xfrm>
          <a:prstGeom prst="rect">
            <a:avLst/>
          </a:prstGeom>
          <a:noFill/>
          <a:ln>
            <a:noFill/>
          </a:ln>
        </p:spPr>
        <p:txBody>
          <a:bodyPr spcFirstLastPara="1" wrap="square" lIns="91425" tIns="45700" rIns="91425" bIns="45700" anchor="t" anchorCtr="0">
            <a:spAutoFit/>
          </a:bodyPr>
          <a:lstStyle/>
          <a:p>
            <a:pPr lvl="0"/>
            <a:r>
              <a:rPr lang="it-IT" sz="2800" b="1" dirty="0">
                <a:solidFill>
                  <a:srgbClr val="3F762A"/>
                </a:solidFill>
              </a:rPr>
              <a:t>Ecologie: studiul casei noastre | Concepte fundamentale</a:t>
            </a:r>
            <a:endParaRPr sz="2800" b="1" i="0" u="none" strike="noStrike" cap="none" dirty="0">
              <a:solidFill>
                <a:srgbClr val="3F762A"/>
              </a:solidFill>
              <a:sym typeface="Arial"/>
            </a:endParaRPr>
          </a:p>
        </p:txBody>
      </p:sp>
      <p:sp>
        <p:nvSpPr>
          <p:cNvPr id="3" name="Dikdörtgen 2"/>
          <p:cNvSpPr/>
          <p:nvPr/>
        </p:nvSpPr>
        <p:spPr>
          <a:xfrm>
            <a:off x="6315075" y="4035534"/>
            <a:ext cx="5400675" cy="738664"/>
          </a:xfrm>
          <a:prstGeom prst="rect">
            <a:avLst/>
          </a:prstGeom>
        </p:spPr>
        <p:txBody>
          <a:bodyPr wrap="square">
            <a:spAutoFit/>
          </a:bodyPr>
          <a:lstStyle/>
          <a:p>
            <a:r>
              <a:rPr lang="vi-VN" dirty="0"/>
              <a:t>Cum interacționează organismele între ele și mediul lor? Acesta este studiul ecologiei! Aflați mai multe despre modul în care suntem legați împreună de la profesorul Jean Philippe Gibert.</a:t>
            </a:r>
            <a:endParaRPr lang="tr-TR" sz="1600" dirty="0"/>
          </a:p>
        </p:txBody>
      </p:sp>
      <p:sp>
        <p:nvSpPr>
          <p:cNvPr id="4" name="Dikdörtgen 3">
            <a:hlinkClick r:id="rId3"/>
          </p:cNvPr>
          <p:cNvSpPr/>
          <p:nvPr/>
        </p:nvSpPr>
        <p:spPr>
          <a:xfrm>
            <a:off x="1052221" y="5057534"/>
            <a:ext cx="4524957" cy="286232"/>
          </a:xfrm>
          <a:prstGeom prst="rect">
            <a:avLst/>
          </a:prstGeom>
        </p:spPr>
        <p:txBody>
          <a:bodyPr wrap="none">
            <a:spAutoFit/>
          </a:bodyPr>
          <a:lstStyle/>
          <a:p>
            <a:pPr marL="91440" lvl="0">
              <a:lnSpc>
                <a:spcPct val="90000"/>
              </a:lnSpc>
              <a:spcBef>
                <a:spcPts val="1400"/>
              </a:spcBef>
              <a:buSzPts val="2000"/>
            </a:pPr>
            <a:r>
              <a:rPr lang="tr-TR" b="1" dirty="0">
                <a:solidFill>
                  <a:schemeClr val="accent1"/>
                </a:solidFill>
                <a:hlinkClick r:id="rId3"/>
              </a:rPr>
              <a:t>https://www.youtube.com/watch?v=TS2dq_TS5gE</a:t>
            </a:r>
            <a:endParaRPr lang="tr-TR" b="1" dirty="0">
              <a:solidFill>
                <a:schemeClr val="accent1"/>
              </a:solidFill>
            </a:endParaRPr>
          </a:p>
        </p:txBody>
      </p:sp>
      <p:pic>
        <p:nvPicPr>
          <p:cNvPr id="6" name="Resim 5"/>
          <p:cNvPicPr>
            <a:picLocks noChangeAspect="1"/>
          </p:cNvPicPr>
          <p:nvPr/>
        </p:nvPicPr>
        <p:blipFill>
          <a:blip r:embed="rId4"/>
          <a:stretch>
            <a:fillRect/>
          </a:stretch>
        </p:blipFill>
        <p:spPr>
          <a:xfrm>
            <a:off x="1324623" y="2019300"/>
            <a:ext cx="4371328" cy="2638425"/>
          </a:xfrm>
          <a:prstGeom prst="rect">
            <a:avLst/>
          </a:prstGeom>
        </p:spPr>
      </p:pic>
    </p:spTree>
    <p:extLst>
      <p:ext uri="{BB962C8B-B14F-4D97-AF65-F5344CB8AC3E}">
        <p14:creationId xmlns:p14="http://schemas.microsoft.com/office/powerpoint/2010/main" val="19200467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cxnSp>
        <p:nvCxnSpPr>
          <p:cNvPr id="342" name="Google Shape;342;p47"/>
          <p:cNvCxnSpPr/>
          <p:nvPr/>
        </p:nvCxnSpPr>
        <p:spPr>
          <a:xfrm>
            <a:off x="443581" y="996696"/>
            <a:ext cx="5728619" cy="0"/>
          </a:xfrm>
          <a:prstGeom prst="straightConnector1">
            <a:avLst/>
          </a:prstGeom>
          <a:noFill/>
          <a:ln w="19050" cap="flat" cmpd="sng">
            <a:solidFill>
              <a:srgbClr val="509C34"/>
            </a:solidFill>
            <a:prstDash val="solid"/>
            <a:round/>
            <a:headEnd type="none" w="sm" len="sm"/>
            <a:tailEnd type="none" w="sm" len="sm"/>
          </a:ln>
        </p:spPr>
      </p:cxnSp>
      <p:sp>
        <p:nvSpPr>
          <p:cNvPr id="343" name="Google Shape;343;p47"/>
          <p:cNvSpPr/>
          <p:nvPr/>
        </p:nvSpPr>
        <p:spPr>
          <a:xfrm>
            <a:off x="1219200" y="1209675"/>
            <a:ext cx="4800600" cy="3572667"/>
          </a:xfrm>
          <a:prstGeom prst="rect">
            <a:avLst/>
          </a:prstGeom>
          <a:solidFill>
            <a:srgbClr val="D1E7A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4" name="Google Shape;344;p47"/>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b="1" dirty="0">
              <a:solidFill>
                <a:srgbClr val="2A4F1C"/>
              </a:solidFill>
            </a:endParaRPr>
          </a:p>
          <a:p>
            <a:pPr marL="91440" lvl="0" indent="0" algn="l" rtl="0">
              <a:lnSpc>
                <a:spcPct val="90000"/>
              </a:lnSpc>
              <a:spcBef>
                <a:spcPts val="1400"/>
              </a:spcBef>
              <a:spcAft>
                <a:spcPts val="0"/>
              </a:spcAft>
              <a:buSzPts val="2000"/>
              <a:buNone/>
            </a:pPr>
            <a:endParaRPr b="1" dirty="0">
              <a:solidFill>
                <a:schemeClr val="accent1"/>
              </a:solidFill>
            </a:endParaRPr>
          </a:p>
        </p:txBody>
      </p:sp>
      <p:sp>
        <p:nvSpPr>
          <p:cNvPr id="345" name="Google Shape;345;p47"/>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6" name="Google Shape;346;p47"/>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925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2800" b="1" i="0" u="none" strike="noStrike" cap="none">
                <a:solidFill>
                  <a:schemeClr val="lt1"/>
                </a:solidFill>
                <a:latin typeface="Arial"/>
                <a:ea typeface="Arial"/>
                <a:cs typeface="Arial"/>
                <a:sym typeface="Arial"/>
              </a:rPr>
              <a:t>Task</a:t>
            </a:r>
            <a:endParaRPr sz="1400" b="0" i="0" u="none" strike="noStrike" cap="none">
              <a:solidFill>
                <a:srgbClr val="000000"/>
              </a:solidFill>
              <a:latin typeface="Arial"/>
              <a:ea typeface="Arial"/>
              <a:cs typeface="Arial"/>
              <a:sym typeface="Arial"/>
            </a:endParaRPr>
          </a:p>
        </p:txBody>
      </p:sp>
      <p:sp>
        <p:nvSpPr>
          <p:cNvPr id="349" name="Google Shape;349;p47"/>
          <p:cNvSpPr txBox="1"/>
          <p:nvPr/>
        </p:nvSpPr>
        <p:spPr>
          <a:xfrm>
            <a:off x="6296406" y="1682145"/>
            <a:ext cx="5536692" cy="1200288"/>
          </a:xfrm>
          <a:prstGeom prst="rect">
            <a:avLst/>
          </a:prstGeom>
          <a:noFill/>
          <a:ln>
            <a:noFill/>
          </a:ln>
        </p:spPr>
        <p:txBody>
          <a:bodyPr spcFirstLastPara="1" wrap="square" lIns="91425" tIns="45700" rIns="91425" bIns="45700" anchor="t" anchorCtr="0">
            <a:spAutoFit/>
          </a:bodyPr>
          <a:lstStyle/>
          <a:p>
            <a:pPr marL="342900" lvl="0" indent="-342900">
              <a:buSzPts val="2400"/>
              <a:buFont typeface="Noto Sans Symbols"/>
              <a:buChar char="✔"/>
            </a:pPr>
            <a:r>
              <a:rPr lang="vi-VN" sz="2400" dirty="0">
                <a:solidFill>
                  <a:srgbClr val="3F762A"/>
                </a:solidFill>
              </a:rPr>
              <a:t>Vă rugăm să urmăriți videoclipul</a:t>
            </a:r>
          </a:p>
          <a:p>
            <a:pPr marL="342900" lvl="0" indent="-342900">
              <a:buSzPts val="2400"/>
              <a:buFont typeface="Noto Sans Symbols"/>
              <a:buChar char="✔"/>
            </a:pPr>
            <a:r>
              <a:rPr lang="vi-VN" sz="2400" dirty="0">
                <a:solidFill>
                  <a:srgbClr val="3F762A"/>
                </a:solidFill>
              </a:rPr>
              <a:t>Ia notițe despre faptele </a:t>
            </a:r>
            <a:r>
              <a:rPr lang="vi-VN" sz="2400" dirty="0" smtClean="0">
                <a:solidFill>
                  <a:srgbClr val="3F762A"/>
                </a:solidFill>
              </a:rPr>
              <a:t>importante</a:t>
            </a:r>
            <a:endParaRPr lang="vi-VN" sz="2400" dirty="0">
              <a:solidFill>
                <a:srgbClr val="3F762A"/>
              </a:solidFill>
            </a:endParaRPr>
          </a:p>
          <a:p>
            <a:pPr marL="342900" lvl="0" indent="-342900">
              <a:buSzPts val="2400"/>
              <a:buFont typeface="Noto Sans Symbols"/>
              <a:buChar char="✔"/>
            </a:pPr>
            <a:r>
              <a:rPr lang="vi-VN" sz="2400" dirty="0">
                <a:solidFill>
                  <a:srgbClr val="3F762A"/>
                </a:solidFill>
              </a:rPr>
              <a:t>Scrieți un scurt comentariu la film.</a:t>
            </a:r>
            <a:endParaRPr sz="2400" b="1" i="0" u="none" strike="noStrike" cap="none" dirty="0">
              <a:solidFill>
                <a:srgbClr val="000000"/>
              </a:solidFill>
              <a:latin typeface="Arial"/>
              <a:ea typeface="Arial"/>
              <a:cs typeface="Arial"/>
              <a:sym typeface="Arial"/>
            </a:endParaRPr>
          </a:p>
        </p:txBody>
      </p:sp>
      <p:sp>
        <p:nvSpPr>
          <p:cNvPr id="350" name="Google Shape;350;p47"/>
          <p:cNvSpPr txBox="1"/>
          <p:nvPr/>
        </p:nvSpPr>
        <p:spPr>
          <a:xfrm>
            <a:off x="310612" y="418947"/>
            <a:ext cx="6204488" cy="584735"/>
          </a:xfrm>
          <a:prstGeom prst="rect">
            <a:avLst/>
          </a:prstGeom>
          <a:noFill/>
          <a:ln>
            <a:noFill/>
          </a:ln>
        </p:spPr>
        <p:txBody>
          <a:bodyPr spcFirstLastPara="1" wrap="square" lIns="91425" tIns="45700" rIns="91425" bIns="45700" anchor="t" anchorCtr="0">
            <a:spAutoFit/>
          </a:bodyPr>
          <a:lstStyle/>
          <a:p>
            <a:pPr lvl="0"/>
            <a:r>
              <a:rPr lang="tr-TR" sz="3200" b="1" dirty="0" err="1">
                <a:solidFill>
                  <a:srgbClr val="3F762A"/>
                </a:solidFill>
              </a:rPr>
              <a:t>Componentele</a:t>
            </a:r>
            <a:r>
              <a:rPr lang="tr-TR" sz="3200" b="1" dirty="0">
                <a:solidFill>
                  <a:srgbClr val="3F762A"/>
                </a:solidFill>
              </a:rPr>
              <a:t> </a:t>
            </a:r>
            <a:r>
              <a:rPr lang="tr-TR" sz="3200" b="1" dirty="0" err="1">
                <a:solidFill>
                  <a:srgbClr val="3F762A"/>
                </a:solidFill>
              </a:rPr>
              <a:t>ecosistemului</a:t>
            </a:r>
            <a:endParaRPr sz="3200" b="1" i="0" u="none" strike="noStrike" cap="none" dirty="0">
              <a:solidFill>
                <a:srgbClr val="3F762A"/>
              </a:solidFill>
              <a:latin typeface="Arial"/>
              <a:ea typeface="Arial"/>
              <a:cs typeface="Arial"/>
              <a:sym typeface="Arial"/>
            </a:endParaRPr>
          </a:p>
        </p:txBody>
      </p:sp>
      <p:sp>
        <p:nvSpPr>
          <p:cNvPr id="2" name="Dikdörtgen 1"/>
          <p:cNvSpPr/>
          <p:nvPr/>
        </p:nvSpPr>
        <p:spPr>
          <a:xfrm>
            <a:off x="1332268" y="4933709"/>
            <a:ext cx="4356642" cy="286232"/>
          </a:xfrm>
          <a:prstGeom prst="rect">
            <a:avLst/>
          </a:prstGeom>
        </p:spPr>
        <p:txBody>
          <a:bodyPr wrap="none">
            <a:spAutoFit/>
          </a:bodyPr>
          <a:lstStyle/>
          <a:p>
            <a:pPr marL="91440" lvl="0" indent="-91440">
              <a:lnSpc>
                <a:spcPct val="90000"/>
              </a:lnSpc>
              <a:buSzPts val="2000"/>
              <a:buFont typeface="Arial"/>
              <a:buChar char=" "/>
            </a:pPr>
            <a:r>
              <a:rPr lang="en-US" b="1" u="sng" dirty="0">
                <a:solidFill>
                  <a:schemeClr val="accent1"/>
                </a:solidFill>
                <a:hlinkClick r:id="rId3"/>
              </a:rPr>
              <a:t>https://www.youtube.com/watch?v=MWPj2IkeklI</a:t>
            </a:r>
            <a:endParaRPr lang="en-US" b="1" dirty="0">
              <a:solidFill>
                <a:schemeClr val="accent1"/>
              </a:solidFill>
            </a:endParaRPr>
          </a:p>
        </p:txBody>
      </p:sp>
      <p:sp>
        <p:nvSpPr>
          <p:cNvPr id="3" name="Dikdörtgen 2"/>
          <p:cNvSpPr/>
          <p:nvPr/>
        </p:nvSpPr>
        <p:spPr>
          <a:xfrm>
            <a:off x="6296025" y="3425934"/>
            <a:ext cx="5400675" cy="1169551"/>
          </a:xfrm>
          <a:prstGeom prst="rect">
            <a:avLst/>
          </a:prstGeom>
        </p:spPr>
        <p:txBody>
          <a:bodyPr wrap="square">
            <a:spAutoFit/>
          </a:bodyPr>
          <a:lstStyle/>
          <a:p>
            <a:r>
              <a:rPr lang="vi-VN" dirty="0"/>
              <a:t>Acest documentar prezintă o viziune mai optimistă, prezentând soluțiile existente la problemele de mediu. Prin prezentarea inovațiilor de succes, poate inspira spectatorii să ia măsuri și, potențial, să-și sporească sentimentul perceput de agenție în ceea ce privește problemele de mediu</a:t>
            </a:r>
            <a:endParaRPr lang="tr-TR" sz="1600" dirty="0"/>
          </a:p>
        </p:txBody>
      </p:sp>
      <p:pic>
        <p:nvPicPr>
          <p:cNvPr id="4" name="Resim 3"/>
          <p:cNvPicPr>
            <a:picLocks noChangeAspect="1"/>
          </p:cNvPicPr>
          <p:nvPr/>
        </p:nvPicPr>
        <p:blipFill>
          <a:blip r:embed="rId4"/>
          <a:stretch>
            <a:fillRect/>
          </a:stretch>
        </p:blipFill>
        <p:spPr>
          <a:xfrm>
            <a:off x="1343025" y="1423988"/>
            <a:ext cx="4566601" cy="303371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cxnSp>
        <p:nvCxnSpPr>
          <p:cNvPr id="342" name="Google Shape;342;p47"/>
          <p:cNvCxnSpPr/>
          <p:nvPr/>
        </p:nvCxnSpPr>
        <p:spPr>
          <a:xfrm>
            <a:off x="443581" y="996696"/>
            <a:ext cx="7195469" cy="12954"/>
          </a:xfrm>
          <a:prstGeom prst="straightConnector1">
            <a:avLst/>
          </a:prstGeom>
          <a:noFill/>
          <a:ln w="19050" cap="flat" cmpd="sng">
            <a:solidFill>
              <a:srgbClr val="509C34"/>
            </a:solidFill>
            <a:prstDash val="solid"/>
            <a:round/>
            <a:headEnd type="none" w="sm" len="sm"/>
            <a:tailEnd type="none" w="sm" len="sm"/>
          </a:ln>
        </p:spPr>
      </p:cxnSp>
      <p:sp>
        <p:nvSpPr>
          <p:cNvPr id="343" name="Google Shape;343;p47"/>
          <p:cNvSpPr/>
          <p:nvPr/>
        </p:nvSpPr>
        <p:spPr>
          <a:xfrm>
            <a:off x="1495044" y="1209675"/>
            <a:ext cx="2629281" cy="3572667"/>
          </a:xfrm>
          <a:prstGeom prst="rect">
            <a:avLst/>
          </a:prstGeom>
          <a:ln/>
        </p:spPr>
        <p:style>
          <a:lnRef idx="2">
            <a:schemeClr val="accent4"/>
          </a:lnRef>
          <a:fillRef idx="1">
            <a:schemeClr val="lt1"/>
          </a:fillRef>
          <a:effectRef idx="0">
            <a:schemeClr val="accent4"/>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4" name="Google Shape;344;p47"/>
          <p:cNvSpPr txBox="1">
            <a:spLocks noGrp="1"/>
          </p:cNvSpPr>
          <p:nvPr>
            <p:ph type="body" idx="1"/>
          </p:nvPr>
        </p:nvSpPr>
        <p:spPr>
          <a:xfrm>
            <a:off x="1097280" y="1241778"/>
            <a:ext cx="10058400" cy="4627316"/>
          </a:xfrm>
          <a:prstGeom prst="rect">
            <a:avLst/>
          </a:prstGeom>
          <a:noFill/>
          <a:ln>
            <a:noFill/>
          </a:ln>
        </p:spPr>
        <p:txBody>
          <a:bodyPr spcFirstLastPara="1" wrap="square" lIns="0" tIns="45700" rIns="0" bIns="45700" anchor="t" anchorCtr="0">
            <a:normAutofit/>
          </a:bodyPr>
          <a:lstStyle/>
          <a:p>
            <a:pPr marL="91440" lvl="0" indent="0" algn="l" rtl="0">
              <a:lnSpc>
                <a:spcPct val="90000"/>
              </a:lnSpc>
              <a:spcBef>
                <a:spcPts val="1400"/>
              </a:spcBef>
              <a:spcAft>
                <a:spcPts val="0"/>
              </a:spcAft>
              <a:buSzPts val="2000"/>
              <a:buNone/>
            </a:pPr>
            <a:endParaRPr b="1" dirty="0">
              <a:solidFill>
                <a:srgbClr val="2A4F1C"/>
              </a:solidFill>
            </a:endParaRPr>
          </a:p>
          <a:p>
            <a:pPr marL="91440" lvl="0" indent="0" algn="l" rtl="0">
              <a:lnSpc>
                <a:spcPct val="90000"/>
              </a:lnSpc>
              <a:spcBef>
                <a:spcPts val="1400"/>
              </a:spcBef>
              <a:spcAft>
                <a:spcPts val="0"/>
              </a:spcAft>
              <a:buSzPts val="2000"/>
              <a:buNone/>
            </a:pPr>
            <a:endParaRPr b="1" dirty="0">
              <a:solidFill>
                <a:schemeClr val="accent1"/>
              </a:solidFill>
            </a:endParaRPr>
          </a:p>
        </p:txBody>
      </p:sp>
      <p:sp>
        <p:nvSpPr>
          <p:cNvPr id="345" name="Google Shape;345;p47"/>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6" name="Google Shape;346;p47"/>
          <p:cNvSpPr txBox="1"/>
          <p:nvPr/>
        </p:nvSpPr>
        <p:spPr>
          <a:xfrm>
            <a:off x="0" y="3033400"/>
            <a:ext cx="1027288" cy="503333"/>
          </a:xfrm>
          <a:prstGeom prst="rect">
            <a:avLst/>
          </a:prstGeom>
          <a:noFill/>
          <a:ln>
            <a:noFill/>
          </a:ln>
        </p:spPr>
        <p:txBody>
          <a:bodyPr spcFirstLastPara="1" wrap="square" lIns="91425" tIns="91425" rIns="91425" bIns="91425" anchor="t" anchorCtr="0">
            <a:normAutofit fontScale="92500" lnSpcReduction="20000"/>
          </a:bodyPr>
          <a:lstStyle/>
          <a:p>
            <a:pPr marL="0" marR="0" lvl="0" indent="0" algn="l" rtl="0">
              <a:lnSpc>
                <a:spcPct val="100000"/>
              </a:lnSpc>
              <a:spcBef>
                <a:spcPts val="0"/>
              </a:spcBef>
              <a:spcAft>
                <a:spcPts val="0"/>
              </a:spcAft>
              <a:buClr>
                <a:srgbClr val="000000"/>
              </a:buClr>
              <a:buSzPct val="100000"/>
              <a:buFont typeface="Arial"/>
              <a:buNone/>
            </a:pPr>
            <a:r>
              <a:rPr lang="en-US" sz="2800" b="1" i="0" u="none" strike="noStrike" cap="none">
                <a:solidFill>
                  <a:schemeClr val="lt1"/>
                </a:solidFill>
                <a:latin typeface="Arial"/>
                <a:ea typeface="Arial"/>
                <a:cs typeface="Arial"/>
                <a:sym typeface="Arial"/>
              </a:rPr>
              <a:t>Task</a:t>
            </a:r>
            <a:endParaRPr sz="1400" b="0" i="0" u="none" strike="noStrike" cap="none">
              <a:solidFill>
                <a:srgbClr val="000000"/>
              </a:solidFill>
              <a:latin typeface="Arial"/>
              <a:ea typeface="Arial"/>
              <a:cs typeface="Arial"/>
              <a:sym typeface="Arial"/>
            </a:endParaRPr>
          </a:p>
        </p:txBody>
      </p:sp>
      <p:sp>
        <p:nvSpPr>
          <p:cNvPr id="349" name="Google Shape;349;p47"/>
          <p:cNvSpPr txBox="1"/>
          <p:nvPr/>
        </p:nvSpPr>
        <p:spPr>
          <a:xfrm>
            <a:off x="6076950" y="1398681"/>
            <a:ext cx="5536692" cy="1569620"/>
          </a:xfrm>
          <a:prstGeom prst="rect">
            <a:avLst/>
          </a:prstGeom>
          <a:noFill/>
          <a:ln>
            <a:noFill/>
          </a:ln>
        </p:spPr>
        <p:txBody>
          <a:bodyPr spcFirstLastPara="1" wrap="square" lIns="91425" tIns="45700" rIns="91425" bIns="45700" anchor="t" anchorCtr="0">
            <a:spAutoFit/>
          </a:bodyPr>
          <a:lstStyle/>
          <a:p>
            <a:pPr marL="342900" lvl="0" indent="-342900">
              <a:buSzPts val="2400"/>
              <a:buFont typeface="Noto Sans Symbols"/>
              <a:buChar char="✔"/>
            </a:pPr>
            <a:r>
              <a:rPr lang="vi-VN" sz="2400" dirty="0">
                <a:solidFill>
                  <a:srgbClr val="3F762A"/>
                </a:solidFill>
              </a:rPr>
              <a:t>Vă rugăm să urmăriți videoclipul</a:t>
            </a:r>
          </a:p>
          <a:p>
            <a:pPr marL="342900" lvl="0" indent="-342900">
              <a:buSzPts val="2400"/>
              <a:buFont typeface="Noto Sans Symbols"/>
              <a:buChar char="✔"/>
            </a:pPr>
            <a:r>
              <a:rPr lang="vi-VN" sz="2400" dirty="0">
                <a:solidFill>
                  <a:srgbClr val="3F762A"/>
                </a:solidFill>
              </a:rPr>
              <a:t>Ia notițe despre faptele importante</a:t>
            </a:r>
          </a:p>
          <a:p>
            <a:pPr marL="342900" lvl="0" indent="-342900">
              <a:buSzPts val="2400"/>
              <a:buFont typeface="Noto Sans Symbols"/>
              <a:buChar char="✔"/>
            </a:pPr>
            <a:r>
              <a:rPr lang="vi-VN" sz="2400" dirty="0">
                <a:solidFill>
                  <a:srgbClr val="3F762A"/>
                </a:solidFill>
              </a:rPr>
              <a:t>Creați un afiș pentru a le informa pe alții despre carte și acest videoclip.</a:t>
            </a:r>
            <a:endParaRPr lang="en-GB" sz="2400" dirty="0">
              <a:solidFill>
                <a:srgbClr val="3F762A"/>
              </a:solidFill>
            </a:endParaRPr>
          </a:p>
        </p:txBody>
      </p:sp>
      <p:sp>
        <p:nvSpPr>
          <p:cNvPr id="350" name="Google Shape;350;p47"/>
          <p:cNvSpPr txBox="1"/>
          <p:nvPr/>
        </p:nvSpPr>
        <p:spPr>
          <a:xfrm>
            <a:off x="367762" y="647547"/>
            <a:ext cx="7947563" cy="307736"/>
          </a:xfrm>
          <a:prstGeom prst="rect">
            <a:avLst/>
          </a:prstGeom>
          <a:noFill/>
          <a:ln>
            <a:noFill/>
          </a:ln>
        </p:spPr>
        <p:txBody>
          <a:bodyPr spcFirstLastPara="1" wrap="square" lIns="91425" tIns="45700" rIns="91425" bIns="45700" anchor="t" anchorCtr="0">
            <a:spAutoFit/>
          </a:bodyPr>
          <a:lstStyle/>
          <a:p>
            <a:r>
              <a:rPr lang="vi-VN" b="1" dirty="0"/>
              <a:t>Drawdown: Cel mai cuprinzător plan propus vreodată pentru a inversa încălzirea globală</a:t>
            </a:r>
            <a:endParaRPr lang="en-US" b="1" dirty="0"/>
          </a:p>
        </p:txBody>
      </p:sp>
      <p:sp>
        <p:nvSpPr>
          <p:cNvPr id="2" name="Dikdörtgen 1"/>
          <p:cNvSpPr/>
          <p:nvPr/>
        </p:nvSpPr>
        <p:spPr>
          <a:xfrm>
            <a:off x="1332268" y="4933709"/>
            <a:ext cx="4605107" cy="286232"/>
          </a:xfrm>
          <a:prstGeom prst="rect">
            <a:avLst/>
          </a:prstGeom>
        </p:spPr>
        <p:txBody>
          <a:bodyPr wrap="none">
            <a:spAutoFit/>
          </a:bodyPr>
          <a:lstStyle/>
          <a:p>
            <a:pPr marL="91440" lvl="0" indent="-91440">
              <a:lnSpc>
                <a:spcPct val="90000"/>
              </a:lnSpc>
              <a:buSzPts val="2000"/>
              <a:buFont typeface="Arial"/>
              <a:buChar char=" "/>
            </a:pPr>
            <a:r>
              <a:rPr lang="en-US" b="1" u="sng" dirty="0">
                <a:solidFill>
                  <a:schemeClr val="accent1"/>
                </a:solidFill>
              </a:rPr>
              <a:t>https://www.youtube.com/watch?v=rcDA_-SZWSs</a:t>
            </a:r>
            <a:endParaRPr lang="en-US" b="1" dirty="0">
              <a:solidFill>
                <a:schemeClr val="accent1"/>
              </a:solidFill>
            </a:endParaRPr>
          </a:p>
        </p:txBody>
      </p:sp>
      <p:sp>
        <p:nvSpPr>
          <p:cNvPr id="3" name="Dikdörtgen 2"/>
          <p:cNvSpPr/>
          <p:nvPr/>
        </p:nvSpPr>
        <p:spPr>
          <a:xfrm>
            <a:off x="6296026" y="3425934"/>
            <a:ext cx="5029200" cy="1846659"/>
          </a:xfrm>
          <a:prstGeom prst="rect">
            <a:avLst/>
          </a:prstGeom>
        </p:spPr>
        <p:txBody>
          <a:bodyPr wrap="square">
            <a:spAutoFit/>
          </a:bodyPr>
          <a:lstStyle/>
          <a:p>
            <a:r>
              <a:rPr lang="vi-VN" dirty="0"/>
              <a:t>Prezentat de Hurst Lecture Series în colaborare cu Aspen Center for Environmental Studies, în onoarea celei de-a 50-a aniversări. Cu un ecologist și autor Paul Hawken în conversație cu CEO-ul Aspen Center for Environmental Studies, Chris Lane. Hawken va discuta despre politica, tehnologia și soluțiile substanțiale existente pentru a aborda schimbările climatice.</a:t>
            </a:r>
            <a:r>
              <a:rPr lang="en-US" b="1" dirty="0"/>
              <a:t/>
            </a:r>
            <a:br>
              <a:rPr lang="en-US" b="1" dirty="0"/>
            </a:br>
            <a:endParaRPr lang="tr-TR" sz="1600" dirty="0"/>
          </a:p>
        </p:txBody>
      </p:sp>
      <p:pic>
        <p:nvPicPr>
          <p:cNvPr id="4100" name="Picture 4" descr="Drawdown: The Most Comprehensive Plan Ever Proposed to Reverse Global  Warming: Hawken, Paul: 9780143130444: Amazon.com: Boo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0" y="1247774"/>
            <a:ext cx="2473325" cy="350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7721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37"/>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200"/>
              <a:buFont typeface="Calibri"/>
              <a:buNone/>
            </a:pPr>
            <a:r>
              <a:rPr lang="en-US"/>
              <a:t>Overview on the module</a:t>
            </a:r>
            <a:endParaRPr/>
          </a:p>
        </p:txBody>
      </p:sp>
      <p:sp>
        <p:nvSpPr>
          <p:cNvPr id="139" name="Google Shape;139;p37"/>
          <p:cNvSpPr txBox="1"/>
          <p:nvPr/>
        </p:nvSpPr>
        <p:spPr>
          <a:xfrm>
            <a:off x="2618374" y="1766495"/>
            <a:ext cx="2799000" cy="421500"/>
          </a:xfrm>
          <a:prstGeom prst="rect">
            <a:avLst/>
          </a:prstGeom>
          <a:noFill/>
          <a:ln>
            <a:noFill/>
          </a:ln>
        </p:spPr>
        <p:txBody>
          <a:bodyPr spcFirstLastPara="1" wrap="square" lIns="0" tIns="0" rIns="0" bIns="0" anchor="ctr" anchorCtr="0">
            <a:noAutofit/>
          </a:bodyPr>
          <a:lstStyle/>
          <a:p>
            <a:pPr lvl="0" algn="r">
              <a:lnSpc>
                <a:spcPct val="85000"/>
              </a:lnSpc>
              <a:buClr>
                <a:srgbClr val="3F3F3F"/>
              </a:buClr>
              <a:buSzPts val="3200"/>
            </a:pPr>
            <a:r>
              <a:rPr lang="en-US" sz="3200" b="1" dirty="0" err="1">
                <a:solidFill>
                  <a:srgbClr val="3F3F3F"/>
                </a:solidFill>
                <a:latin typeface="Calibri"/>
                <a:ea typeface="Calibri"/>
                <a:cs typeface="Calibri"/>
                <a:sym typeface="Calibri"/>
              </a:rPr>
              <a:t>Introducere</a:t>
            </a:r>
            <a:endParaRPr sz="3200" b="1" i="0" u="none" strike="noStrike" cap="none" dirty="0">
              <a:solidFill>
                <a:srgbClr val="3F3F3F"/>
              </a:solidFill>
              <a:latin typeface="Calibri"/>
              <a:ea typeface="Calibri"/>
              <a:cs typeface="Calibri"/>
              <a:sym typeface="Calibri"/>
            </a:endParaRPr>
          </a:p>
        </p:txBody>
      </p:sp>
      <p:sp>
        <p:nvSpPr>
          <p:cNvPr id="141" name="Google Shape;141;p37"/>
          <p:cNvSpPr txBox="1"/>
          <p:nvPr/>
        </p:nvSpPr>
        <p:spPr>
          <a:xfrm>
            <a:off x="6198059" y="2014120"/>
            <a:ext cx="2799000" cy="421500"/>
          </a:xfrm>
          <a:prstGeom prst="rect">
            <a:avLst/>
          </a:prstGeom>
          <a:noFill/>
          <a:ln>
            <a:noFill/>
          </a:ln>
        </p:spPr>
        <p:txBody>
          <a:bodyPr spcFirstLastPara="1" wrap="square" lIns="0" tIns="0" rIns="0" bIns="0" anchor="ctr" anchorCtr="0">
            <a:noAutofit/>
          </a:bodyPr>
          <a:lstStyle/>
          <a:p>
            <a:pPr lvl="0">
              <a:lnSpc>
                <a:spcPct val="85000"/>
              </a:lnSpc>
              <a:buClr>
                <a:srgbClr val="3F3F3F"/>
              </a:buClr>
              <a:buSzPts val="3200"/>
            </a:pPr>
            <a:r>
              <a:rPr lang="en-US" sz="3200" b="1" dirty="0" err="1">
                <a:solidFill>
                  <a:srgbClr val="3F3F3F"/>
                </a:solidFill>
                <a:latin typeface="Calibri"/>
                <a:ea typeface="Calibri"/>
                <a:cs typeface="Calibri"/>
                <a:sym typeface="Calibri"/>
              </a:rPr>
              <a:t>Videoclipuri</a:t>
            </a:r>
            <a:endParaRPr sz="3200" b="1" i="0" u="none" strike="noStrike" cap="none" dirty="0">
              <a:solidFill>
                <a:srgbClr val="3F3F3F"/>
              </a:solidFill>
              <a:latin typeface="Calibri"/>
              <a:ea typeface="Calibri"/>
              <a:cs typeface="Calibri"/>
              <a:sym typeface="Calibri"/>
            </a:endParaRPr>
          </a:p>
        </p:txBody>
      </p:sp>
      <p:sp>
        <p:nvSpPr>
          <p:cNvPr id="142" name="Google Shape;142;p37"/>
          <p:cNvSpPr txBox="1"/>
          <p:nvPr/>
        </p:nvSpPr>
        <p:spPr>
          <a:xfrm>
            <a:off x="6096000" y="2356236"/>
            <a:ext cx="4629911" cy="974064"/>
          </a:xfrm>
          <a:prstGeom prst="rect">
            <a:avLst/>
          </a:prstGeom>
          <a:noFill/>
          <a:ln>
            <a:noFill/>
          </a:ln>
        </p:spPr>
        <p:txBody>
          <a:bodyPr spcFirstLastPara="1" wrap="square" lIns="91425" tIns="91425" rIns="91425" bIns="91425" anchor="t" anchorCtr="0">
            <a:noAutofit/>
          </a:bodyPr>
          <a:lstStyle/>
          <a:p>
            <a:pPr lvl="0"/>
            <a:r>
              <a:rPr lang="en-US" b="1" dirty="0"/>
              <a:t>LINKURI CĂTRE VIDEO ȘI SURSE DE CITIRE SUPLIMENTARE PENTRU CONȚINUTUL MODULULUI</a:t>
            </a:r>
            <a:endParaRPr dirty="0"/>
          </a:p>
        </p:txBody>
      </p:sp>
      <p:sp>
        <p:nvSpPr>
          <p:cNvPr id="143" name="Google Shape;143;p37"/>
          <p:cNvSpPr txBox="1"/>
          <p:nvPr/>
        </p:nvSpPr>
        <p:spPr>
          <a:xfrm>
            <a:off x="6198059" y="3887365"/>
            <a:ext cx="2799000" cy="421500"/>
          </a:xfrm>
          <a:prstGeom prst="rect">
            <a:avLst/>
          </a:prstGeom>
          <a:noFill/>
          <a:ln>
            <a:noFill/>
          </a:ln>
        </p:spPr>
        <p:txBody>
          <a:bodyPr spcFirstLastPara="1" wrap="square" lIns="0" tIns="0" rIns="0" bIns="0" anchor="ctr" anchorCtr="0">
            <a:noAutofit/>
          </a:bodyPr>
          <a:lstStyle/>
          <a:p>
            <a:pPr lvl="0">
              <a:lnSpc>
                <a:spcPct val="85000"/>
              </a:lnSpc>
              <a:buClr>
                <a:srgbClr val="3F3F3F"/>
              </a:buClr>
              <a:buSzPts val="3200"/>
            </a:pPr>
            <a:r>
              <a:rPr lang="vi-VN" sz="3200" b="1" dirty="0">
                <a:solidFill>
                  <a:srgbClr val="3F3F3F"/>
                </a:solidFill>
                <a:latin typeface="Calibri"/>
                <a:ea typeface="Calibri"/>
                <a:cs typeface="Calibri"/>
                <a:sym typeface="Calibri"/>
              </a:rPr>
              <a:t>Verificare personală</a:t>
            </a:r>
            <a:endParaRPr sz="3200" b="1" i="0" u="none" strike="noStrike" cap="none" dirty="0">
              <a:solidFill>
                <a:srgbClr val="3F3F3F"/>
              </a:solidFill>
              <a:latin typeface="Calibri"/>
              <a:ea typeface="Calibri"/>
              <a:cs typeface="Calibri"/>
              <a:sym typeface="Calibri"/>
            </a:endParaRPr>
          </a:p>
        </p:txBody>
      </p:sp>
      <p:sp>
        <p:nvSpPr>
          <p:cNvPr id="144" name="Google Shape;144;p37"/>
          <p:cNvSpPr txBox="1"/>
          <p:nvPr/>
        </p:nvSpPr>
        <p:spPr>
          <a:xfrm>
            <a:off x="2329877" y="4006113"/>
            <a:ext cx="3150316" cy="421500"/>
          </a:xfrm>
          <a:prstGeom prst="rect">
            <a:avLst/>
          </a:prstGeom>
          <a:noFill/>
          <a:ln>
            <a:noFill/>
          </a:ln>
        </p:spPr>
        <p:txBody>
          <a:bodyPr spcFirstLastPara="1" wrap="square" lIns="0" tIns="0" rIns="0" bIns="0" anchor="ctr" anchorCtr="0">
            <a:noAutofit/>
          </a:bodyPr>
          <a:lstStyle/>
          <a:p>
            <a:pPr lvl="0" algn="r">
              <a:lnSpc>
                <a:spcPct val="85000"/>
              </a:lnSpc>
              <a:buClr>
                <a:srgbClr val="3F3F3F"/>
              </a:buClr>
              <a:buSzPts val="3200"/>
            </a:pPr>
            <a:r>
              <a:rPr lang="en-US" sz="3200" b="1" dirty="0" err="1">
                <a:solidFill>
                  <a:srgbClr val="3F3F3F"/>
                </a:solidFill>
                <a:latin typeface="Calibri"/>
                <a:ea typeface="Calibri"/>
                <a:cs typeface="Calibri"/>
                <a:sym typeface="Calibri"/>
              </a:rPr>
              <a:t>Titlul</a:t>
            </a:r>
            <a:r>
              <a:rPr lang="en-US" sz="3200" b="1" dirty="0">
                <a:solidFill>
                  <a:srgbClr val="3F3F3F"/>
                </a:solidFill>
                <a:latin typeface="Calibri"/>
                <a:ea typeface="Calibri"/>
                <a:cs typeface="Calibri"/>
                <a:sym typeface="Calibri"/>
              </a:rPr>
              <a:t> de</a:t>
            </a:r>
          </a:p>
          <a:p>
            <a:pPr lvl="0" algn="r">
              <a:lnSpc>
                <a:spcPct val="85000"/>
              </a:lnSpc>
              <a:buClr>
                <a:srgbClr val="3F3F3F"/>
              </a:buClr>
              <a:buSzPts val="3200"/>
            </a:pPr>
            <a:r>
              <a:rPr lang="en-US" sz="3200" b="1" dirty="0">
                <a:solidFill>
                  <a:srgbClr val="3F3F3F"/>
                </a:solidFill>
                <a:latin typeface="Calibri"/>
                <a:ea typeface="Calibri"/>
                <a:cs typeface="Calibri"/>
                <a:sym typeface="Calibri"/>
              </a:rPr>
              <a:t>al </a:t>
            </a:r>
            <a:r>
              <a:rPr lang="en-US" sz="3200" b="1" dirty="0" err="1">
                <a:solidFill>
                  <a:srgbClr val="3F3F3F"/>
                </a:solidFill>
                <a:latin typeface="Calibri"/>
                <a:ea typeface="Calibri"/>
                <a:cs typeface="Calibri"/>
                <a:sym typeface="Calibri"/>
              </a:rPr>
              <a:t>doilea</a:t>
            </a:r>
            <a:endParaRPr sz="3200" b="1" i="0" u="none" strike="noStrike" cap="none" dirty="0">
              <a:solidFill>
                <a:srgbClr val="3F3F3F"/>
              </a:solidFill>
              <a:latin typeface="Calibri"/>
              <a:ea typeface="Calibri"/>
              <a:cs typeface="Calibri"/>
              <a:sym typeface="Calibri"/>
            </a:endParaRPr>
          </a:p>
        </p:txBody>
      </p:sp>
      <p:sp>
        <p:nvSpPr>
          <p:cNvPr id="145" name="Google Shape;145;p37"/>
          <p:cNvSpPr txBox="1"/>
          <p:nvPr/>
        </p:nvSpPr>
        <p:spPr>
          <a:xfrm>
            <a:off x="1832303" y="1809674"/>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01</a:t>
            </a:r>
            <a:endParaRPr sz="1400" b="0" i="0" u="none" strike="noStrike" cap="none">
              <a:solidFill>
                <a:srgbClr val="000000"/>
              </a:solidFill>
              <a:latin typeface="Arial"/>
              <a:ea typeface="Arial"/>
              <a:cs typeface="Arial"/>
              <a:sym typeface="Arial"/>
            </a:endParaRPr>
          </a:p>
        </p:txBody>
      </p:sp>
      <p:sp>
        <p:nvSpPr>
          <p:cNvPr id="146" name="Google Shape;146;p37"/>
          <p:cNvSpPr txBox="1"/>
          <p:nvPr/>
        </p:nvSpPr>
        <p:spPr>
          <a:xfrm>
            <a:off x="8807724" y="1790624"/>
            <a:ext cx="1028700" cy="554400"/>
          </a:xfrm>
          <a:prstGeom prst="rect">
            <a:avLst/>
          </a:prstGeom>
          <a:noFill/>
          <a:ln>
            <a:noFill/>
          </a:ln>
        </p:spPr>
        <p:txBody>
          <a:bodyPr spcFirstLastPara="1" wrap="square" lIns="91425" tIns="91425" rIns="91425" bIns="91425" anchor="b" anchorCtr="0">
            <a:noAutofit/>
          </a:bodyPr>
          <a:lstStyle/>
          <a:p>
            <a:pPr marL="0" marR="0" lvl="0" indent="0" algn="r" rtl="0">
              <a:lnSpc>
                <a:spcPct val="85000"/>
              </a:lnSpc>
              <a:spcBef>
                <a:spcPts val="0"/>
              </a:spcBef>
              <a:spcAft>
                <a:spcPts val="0"/>
              </a:spcAft>
              <a:buClr>
                <a:srgbClr val="3F3F3F"/>
              </a:buClr>
              <a:buSzPts val="3200"/>
              <a:buFont typeface="Calibri"/>
              <a:buNone/>
            </a:pPr>
            <a:r>
              <a:rPr lang="en-US" sz="3200" b="1" i="0" u="none" strike="noStrike" cap="none" dirty="0">
                <a:solidFill>
                  <a:srgbClr val="3F3F3F"/>
                </a:solidFill>
                <a:latin typeface="Calibri"/>
                <a:ea typeface="Calibri"/>
                <a:cs typeface="Calibri"/>
                <a:sym typeface="Calibri"/>
              </a:rPr>
              <a:t>03</a:t>
            </a:r>
            <a:endParaRPr sz="1400" b="0" i="0" u="none" strike="noStrike" cap="none" dirty="0">
              <a:solidFill>
                <a:srgbClr val="000000"/>
              </a:solidFill>
              <a:latin typeface="Arial"/>
              <a:ea typeface="Arial"/>
              <a:cs typeface="Arial"/>
              <a:sym typeface="Arial"/>
            </a:endParaRPr>
          </a:p>
        </p:txBody>
      </p:sp>
      <p:sp>
        <p:nvSpPr>
          <p:cNvPr id="147" name="Google Shape;147;p37"/>
          <p:cNvSpPr txBox="1"/>
          <p:nvPr/>
        </p:nvSpPr>
        <p:spPr>
          <a:xfrm>
            <a:off x="1841828" y="366246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dirty="0">
                <a:solidFill>
                  <a:srgbClr val="3F3F3F"/>
                </a:solidFill>
                <a:latin typeface="Calibri"/>
                <a:ea typeface="Calibri"/>
                <a:cs typeface="Calibri"/>
                <a:sym typeface="Calibri"/>
              </a:rPr>
              <a:t>02</a:t>
            </a:r>
            <a:endParaRPr sz="1400" b="0" i="0" u="none" strike="noStrike" cap="none" dirty="0">
              <a:solidFill>
                <a:srgbClr val="000000"/>
              </a:solidFill>
              <a:latin typeface="Arial"/>
              <a:ea typeface="Arial"/>
              <a:cs typeface="Arial"/>
              <a:sym typeface="Arial"/>
            </a:endParaRPr>
          </a:p>
        </p:txBody>
      </p:sp>
      <p:sp>
        <p:nvSpPr>
          <p:cNvPr id="148" name="Google Shape;148;p37"/>
          <p:cNvSpPr txBox="1"/>
          <p:nvPr/>
        </p:nvSpPr>
        <p:spPr>
          <a:xfrm>
            <a:off x="8807724" y="3662463"/>
            <a:ext cx="1028700" cy="554400"/>
          </a:xfrm>
          <a:prstGeom prst="rect">
            <a:avLst/>
          </a:prstGeom>
          <a:noFill/>
          <a:ln>
            <a:noFill/>
          </a:ln>
        </p:spPr>
        <p:txBody>
          <a:bodyPr spcFirstLastPara="1" wrap="square" lIns="91425" tIns="91425" rIns="91425" bIns="91425" anchor="b" anchorCtr="0">
            <a:noAutofit/>
          </a:bodyPr>
          <a:lstStyle/>
          <a:p>
            <a:pPr marL="0" marR="0" lvl="0" indent="0" algn="r"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cxnSp>
        <p:nvCxnSpPr>
          <p:cNvPr id="149" name="Google Shape;149;p37"/>
          <p:cNvCxnSpPr/>
          <p:nvPr/>
        </p:nvCxnSpPr>
        <p:spPr>
          <a:xfrm rot="10800000">
            <a:off x="8198684" y="2318780"/>
            <a:ext cx="1635900" cy="0"/>
          </a:xfrm>
          <a:prstGeom prst="straightConnector1">
            <a:avLst/>
          </a:prstGeom>
          <a:noFill/>
          <a:ln w="19050" cap="flat" cmpd="sng">
            <a:solidFill>
              <a:schemeClr val="dk1"/>
            </a:solidFill>
            <a:prstDash val="solid"/>
            <a:round/>
            <a:headEnd type="none" w="sm" len="sm"/>
            <a:tailEnd type="none" w="sm" len="sm"/>
          </a:ln>
        </p:spPr>
      </p:cxnSp>
      <p:cxnSp>
        <p:nvCxnSpPr>
          <p:cNvPr id="150" name="Google Shape;150;p37"/>
          <p:cNvCxnSpPr/>
          <p:nvPr/>
        </p:nvCxnSpPr>
        <p:spPr>
          <a:xfrm rot="10800000">
            <a:off x="8198684" y="4189175"/>
            <a:ext cx="1635900" cy="0"/>
          </a:xfrm>
          <a:prstGeom prst="straightConnector1">
            <a:avLst/>
          </a:prstGeom>
          <a:noFill/>
          <a:ln w="19050" cap="flat" cmpd="sng">
            <a:solidFill>
              <a:schemeClr val="dk1"/>
            </a:solidFill>
            <a:prstDash val="solid"/>
            <a:round/>
            <a:headEnd type="none" w="sm" len="sm"/>
            <a:tailEnd type="none" w="sm" len="sm"/>
          </a:ln>
        </p:spPr>
      </p:cxnSp>
      <p:cxnSp>
        <p:nvCxnSpPr>
          <p:cNvPr id="151" name="Google Shape;151;p37"/>
          <p:cNvCxnSpPr/>
          <p:nvPr/>
        </p:nvCxnSpPr>
        <p:spPr>
          <a:xfrm flipH="1">
            <a:off x="1844234" y="2309775"/>
            <a:ext cx="1505700" cy="18000"/>
          </a:xfrm>
          <a:prstGeom prst="straightConnector1">
            <a:avLst/>
          </a:prstGeom>
          <a:noFill/>
          <a:ln w="19050" cap="flat" cmpd="sng">
            <a:solidFill>
              <a:schemeClr val="dk1"/>
            </a:solidFill>
            <a:prstDash val="solid"/>
            <a:round/>
            <a:headEnd type="none" w="sm" len="sm"/>
            <a:tailEnd type="none" w="sm" len="sm"/>
          </a:ln>
        </p:spPr>
      </p:cxnSp>
      <p:cxnSp>
        <p:nvCxnSpPr>
          <p:cNvPr id="152" name="Google Shape;152;p37"/>
          <p:cNvCxnSpPr/>
          <p:nvPr/>
        </p:nvCxnSpPr>
        <p:spPr>
          <a:xfrm flipH="1">
            <a:off x="1844224" y="4174465"/>
            <a:ext cx="1026304" cy="14710"/>
          </a:xfrm>
          <a:prstGeom prst="straightConnector1">
            <a:avLst/>
          </a:prstGeom>
          <a:noFill/>
          <a:ln w="19050" cap="flat" cmpd="sng">
            <a:solidFill>
              <a:schemeClr val="dk1"/>
            </a:solidFill>
            <a:prstDash val="solid"/>
            <a:round/>
            <a:headEnd type="none" w="sm" len="sm"/>
            <a:tailEnd type="none" w="sm" len="sm"/>
          </a:ln>
        </p:spPr>
      </p:cxnSp>
      <p:cxnSp>
        <p:nvCxnSpPr>
          <p:cNvPr id="153" name="Google Shape;153;p37"/>
          <p:cNvCxnSpPr/>
          <p:nvPr/>
        </p:nvCxnSpPr>
        <p:spPr>
          <a:xfrm>
            <a:off x="5986384" y="2153020"/>
            <a:ext cx="0" cy="2193300"/>
          </a:xfrm>
          <a:prstGeom prst="straightConnector1">
            <a:avLst/>
          </a:prstGeom>
          <a:noFill/>
          <a:ln w="19050" cap="flat" cmpd="sng">
            <a:solidFill>
              <a:schemeClr val="lt1"/>
            </a:solidFill>
            <a:prstDash val="solid"/>
            <a:round/>
            <a:headEnd type="none" w="sm" len="sm"/>
            <a:tailEnd type="none" w="sm" len="sm"/>
          </a:ln>
        </p:spPr>
      </p:cxnSp>
      <p:cxnSp>
        <p:nvCxnSpPr>
          <p:cNvPr id="154" name="Google Shape;154;p37"/>
          <p:cNvCxnSpPr/>
          <p:nvPr/>
        </p:nvCxnSpPr>
        <p:spPr>
          <a:xfrm>
            <a:off x="5818744" y="2301220"/>
            <a:ext cx="0" cy="2193300"/>
          </a:xfrm>
          <a:prstGeom prst="straightConnector1">
            <a:avLst/>
          </a:prstGeom>
          <a:noFill/>
          <a:ln w="19050" cap="flat" cmpd="sng">
            <a:solidFill>
              <a:schemeClr val="dk1"/>
            </a:solidFill>
            <a:prstDash val="solid"/>
            <a:round/>
            <a:headEnd type="none" w="sm" len="sm"/>
            <a:tailEnd type="none" w="sm" len="sm"/>
          </a:ln>
        </p:spPr>
      </p:cxnSp>
      <p:sp>
        <p:nvSpPr>
          <p:cNvPr id="155" name="Google Shape;155;p37"/>
          <p:cNvSpPr txBox="1"/>
          <p:nvPr/>
        </p:nvSpPr>
        <p:spPr>
          <a:xfrm>
            <a:off x="1741054" y="4611056"/>
            <a:ext cx="3765240" cy="644700"/>
          </a:xfrm>
          <a:prstGeom prst="rect">
            <a:avLst/>
          </a:prstGeom>
          <a:noFill/>
          <a:ln>
            <a:noFill/>
          </a:ln>
        </p:spPr>
        <p:txBody>
          <a:bodyPr spcFirstLastPara="1" wrap="square" lIns="91425" tIns="91425" rIns="91425" bIns="91425" anchor="t" anchorCtr="0">
            <a:noAutofit/>
          </a:bodyPr>
          <a:lstStyle/>
          <a:p>
            <a:pPr lvl="0" algn="r">
              <a:lnSpc>
                <a:spcPct val="90000"/>
              </a:lnSpc>
              <a:buClr>
                <a:schemeClr val="accent1"/>
              </a:buClr>
              <a:buSzPts val="2000"/>
            </a:pPr>
            <a:r>
              <a:rPr lang="vi-VN" dirty="0"/>
              <a:t>Cele mai bune practici pe care le avem în instituția noastră, în orașul sau țara noastră chiar și în țările partenerilor</a:t>
            </a:r>
            <a:endParaRPr sz="2000" b="0" i="0" u="none" strike="noStrike" cap="none" dirty="0">
              <a:solidFill>
                <a:srgbClr val="FFFF00"/>
              </a:solidFill>
              <a:latin typeface="Calibri"/>
              <a:ea typeface="Calibri"/>
              <a:cs typeface="Calibri"/>
              <a:sym typeface="Calibri"/>
            </a:endParaRPr>
          </a:p>
        </p:txBody>
      </p:sp>
      <p:sp>
        <p:nvSpPr>
          <p:cNvPr id="156" name="Google Shape;156;p37"/>
          <p:cNvSpPr txBox="1"/>
          <p:nvPr/>
        </p:nvSpPr>
        <p:spPr>
          <a:xfrm>
            <a:off x="6096000" y="4346320"/>
            <a:ext cx="1917900" cy="644700"/>
          </a:xfrm>
          <a:prstGeom prst="rect">
            <a:avLst/>
          </a:prstGeom>
          <a:noFill/>
          <a:ln>
            <a:noFill/>
          </a:ln>
        </p:spPr>
        <p:txBody>
          <a:bodyPr spcFirstLastPara="1" wrap="square" lIns="91425" tIns="91425" rIns="91425" bIns="91425" anchor="t" anchorCtr="0">
            <a:noAutofit/>
          </a:bodyPr>
          <a:lstStyle/>
          <a:p>
            <a:pPr lvl="0">
              <a:lnSpc>
                <a:spcPct val="90000"/>
              </a:lnSpc>
              <a:spcAft>
                <a:spcPts val="1600"/>
              </a:spcAft>
              <a:buClr>
                <a:schemeClr val="accent1"/>
              </a:buClr>
              <a:buSzPts val="2000"/>
            </a:pPr>
            <a:r>
              <a:rPr lang="en-US" sz="2000" dirty="0" err="1">
                <a:solidFill>
                  <a:srgbClr val="3F762A"/>
                </a:solidFill>
                <a:latin typeface="Calibri"/>
                <a:ea typeface="Calibri"/>
                <a:cs typeface="Calibri"/>
                <a:sym typeface="Calibri"/>
              </a:rPr>
              <a:t>Formulare</a:t>
            </a:r>
            <a:r>
              <a:rPr lang="en-US" sz="2000" dirty="0">
                <a:solidFill>
                  <a:srgbClr val="3F762A"/>
                </a:solidFill>
                <a:latin typeface="Calibri"/>
                <a:ea typeface="Calibri"/>
                <a:cs typeface="Calibri"/>
                <a:sym typeface="Calibri"/>
              </a:rPr>
              <a:t>-Quiz</a:t>
            </a:r>
            <a:endParaRPr sz="2000" b="0" i="0" u="none" strike="noStrike" cap="none" dirty="0">
              <a:solidFill>
                <a:srgbClr val="3F762A"/>
              </a:solidFill>
              <a:latin typeface="Calibri"/>
              <a:ea typeface="Calibri"/>
              <a:cs typeface="Calibri"/>
              <a:sym typeface="Calibri"/>
            </a:endParaRPr>
          </a:p>
        </p:txBody>
      </p:sp>
      <p:sp>
        <p:nvSpPr>
          <p:cNvPr id="2" name="Rectangle 1"/>
          <p:cNvSpPr>
            <a:spLocks noChangeArrowheads="1"/>
          </p:cNvSpPr>
          <p:nvPr/>
        </p:nvSpPr>
        <p:spPr bwMode="auto">
          <a:xfrm>
            <a:off x="2495550" y="2585651"/>
            <a:ext cx="220027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buClrTx/>
            </a:pPr>
            <a:r>
              <a:rPr lang="en-GB" altLang="tr-TR" sz="1200" b="1" dirty="0" err="1">
                <a:solidFill>
                  <a:schemeClr val="tx1"/>
                </a:solidFill>
                <a:latin typeface="Times New Roman" panose="02020603050405020304" pitchFamily="18" charset="0"/>
                <a:cs typeface="Times New Roman" panose="02020603050405020304" pitchFamily="18" charset="0"/>
              </a:rPr>
              <a:t>Bazele</a:t>
            </a:r>
            <a:r>
              <a:rPr lang="en-GB" altLang="tr-TR" sz="1200" b="1" dirty="0">
                <a:solidFill>
                  <a:schemeClr val="tx1"/>
                </a:solidFill>
                <a:latin typeface="Times New Roman" panose="02020603050405020304" pitchFamily="18" charset="0"/>
                <a:cs typeface="Times New Roman" panose="02020603050405020304" pitchFamily="18" charset="0"/>
              </a:rPr>
              <a:t> </a:t>
            </a:r>
            <a:r>
              <a:rPr lang="en-GB" altLang="tr-TR" sz="1200" b="1" dirty="0" err="1">
                <a:solidFill>
                  <a:schemeClr val="tx1"/>
                </a:solidFill>
                <a:latin typeface="Times New Roman" panose="02020603050405020304" pitchFamily="18" charset="0"/>
                <a:cs typeface="Times New Roman" panose="02020603050405020304" pitchFamily="18" charset="0"/>
              </a:rPr>
              <a:t>ecologiei</a:t>
            </a:r>
            <a:endParaRPr kumimoji="0" lang="en-GB"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897536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4"/>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lvl="0">
              <a:buClr>
                <a:srgbClr val="3F762A"/>
              </a:buClr>
              <a:buSzPts val="4800"/>
            </a:pPr>
            <a:r>
              <a:rPr lang="en-US" dirty="0">
                <a:solidFill>
                  <a:srgbClr val="FFFF00"/>
                </a:solidFill>
              </a:rPr>
              <a:t/>
            </a:r>
            <a:br>
              <a:rPr lang="en-US" dirty="0">
                <a:solidFill>
                  <a:srgbClr val="FFFF00"/>
                </a:solidFill>
              </a:rPr>
            </a:br>
            <a:r>
              <a:rPr lang="vi-VN" sz="5400" dirty="0">
                <a:solidFill>
                  <a:srgbClr val="3F762A"/>
                </a:solidFill>
              </a:rPr>
              <a:t>Verificare personală</a:t>
            </a:r>
            <a:endParaRPr b="1" dirty="0">
              <a:solidFill>
                <a:srgbClr val="3F762A"/>
              </a:solidFill>
            </a:endParaRPr>
          </a:p>
        </p:txBody>
      </p:sp>
      <p:cxnSp>
        <p:nvCxnSpPr>
          <p:cNvPr id="430" name="Google Shape;430;p54"/>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431" name="Google Shape;431;p54"/>
          <p:cNvPicPr preferRelativeResize="0"/>
          <p:nvPr/>
        </p:nvPicPr>
        <p:blipFill rotWithShape="1">
          <a:blip r:embed="rId3">
            <a:alphaModFix/>
          </a:blip>
          <a:srcRect/>
          <a:stretch/>
        </p:blipFill>
        <p:spPr>
          <a:xfrm>
            <a:off x="10963124" y="176911"/>
            <a:ext cx="1064381" cy="163551"/>
          </a:xfrm>
          <a:prstGeom prst="rect">
            <a:avLst/>
          </a:prstGeom>
          <a:noFill/>
          <a:ln>
            <a:noFill/>
          </a:ln>
        </p:spPr>
      </p:pic>
      <p:sp>
        <p:nvSpPr>
          <p:cNvPr id="432" name="Google Shape;432;p54"/>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04</a:t>
            </a:r>
            <a:endParaRPr sz="1400" b="0" i="0" u="none" strike="noStrike" cap="none">
              <a:solidFill>
                <a:srgbClr val="000000"/>
              </a:solidFill>
              <a:latin typeface="Arial"/>
              <a:ea typeface="Arial"/>
              <a:cs typeface="Arial"/>
              <a:sym typeface="Arial"/>
            </a:endParaRPr>
          </a:p>
        </p:txBody>
      </p:sp>
      <p:sp>
        <p:nvSpPr>
          <p:cNvPr id="433" name="Google Shape;433;p54"/>
          <p:cNvSpPr txBox="1"/>
          <p:nvPr/>
        </p:nvSpPr>
        <p:spPr>
          <a:xfrm>
            <a:off x="1097280" y="4621497"/>
            <a:ext cx="9865844" cy="495753"/>
          </a:xfrm>
          <a:prstGeom prst="rect">
            <a:avLst/>
          </a:prstGeom>
          <a:noFill/>
          <a:ln>
            <a:noFill/>
          </a:ln>
        </p:spPr>
        <p:txBody>
          <a:bodyPr spcFirstLastPara="1" wrap="square" lIns="91425" tIns="45700" rIns="91425" bIns="45700" anchor="b" anchorCtr="0">
            <a:normAutofit/>
          </a:bodyPr>
          <a:lstStyle/>
          <a:p>
            <a:pPr lvl="0">
              <a:lnSpc>
                <a:spcPct val="85000"/>
              </a:lnSpc>
              <a:buClr>
                <a:srgbClr val="004B3A"/>
              </a:buClr>
              <a:buSzPts val="3200"/>
            </a:pPr>
            <a:r>
              <a:rPr lang="fr-FR" sz="2400" b="1" dirty="0" err="1">
                <a:solidFill>
                  <a:srgbClr val="595959"/>
                </a:solidFill>
                <a:latin typeface="Calibri"/>
                <a:ea typeface="Calibri"/>
                <a:cs typeface="Calibri"/>
                <a:sym typeface="Calibri"/>
              </a:rPr>
              <a:t>Subiectul</a:t>
            </a:r>
            <a:r>
              <a:rPr lang="fr-FR" sz="2400" b="1" dirty="0">
                <a:solidFill>
                  <a:srgbClr val="595959"/>
                </a:solidFill>
                <a:latin typeface="Calibri"/>
                <a:ea typeface="Calibri"/>
                <a:cs typeface="Calibri"/>
                <a:sym typeface="Calibri"/>
              </a:rPr>
              <a:t> </a:t>
            </a:r>
            <a:r>
              <a:rPr lang="fr-FR" sz="2400" b="1" dirty="0" err="1">
                <a:solidFill>
                  <a:srgbClr val="595959"/>
                </a:solidFill>
                <a:latin typeface="Calibri"/>
                <a:ea typeface="Calibri"/>
                <a:cs typeface="Calibri"/>
                <a:sym typeface="Calibri"/>
              </a:rPr>
              <a:t>modulului</a:t>
            </a:r>
            <a:r>
              <a:rPr lang="fr-FR" sz="2400" b="1" dirty="0">
                <a:solidFill>
                  <a:srgbClr val="595959"/>
                </a:solidFill>
                <a:latin typeface="Calibri"/>
                <a:ea typeface="Calibri"/>
                <a:cs typeface="Calibri"/>
                <a:sym typeface="Calibri"/>
              </a:rPr>
              <a:t> este </a:t>
            </a:r>
            <a:r>
              <a:rPr lang="fr-FR" sz="2400" b="1" dirty="0" err="1">
                <a:solidFill>
                  <a:srgbClr val="595959"/>
                </a:solidFill>
                <a:latin typeface="Calibri"/>
                <a:ea typeface="Calibri"/>
                <a:cs typeface="Calibri"/>
                <a:sym typeface="Calibri"/>
              </a:rPr>
              <a:t>scris</a:t>
            </a:r>
            <a:r>
              <a:rPr lang="fr-FR" sz="2400" b="1" dirty="0">
                <a:solidFill>
                  <a:srgbClr val="595959"/>
                </a:solidFill>
                <a:latin typeface="Calibri"/>
                <a:ea typeface="Calibri"/>
                <a:cs typeface="Calibri"/>
                <a:sym typeface="Calibri"/>
              </a:rPr>
              <a:t> </a:t>
            </a:r>
            <a:r>
              <a:rPr lang="fr-FR" sz="2400" b="1" dirty="0" err="1">
                <a:solidFill>
                  <a:srgbClr val="595959"/>
                </a:solidFill>
                <a:latin typeface="Calibri"/>
                <a:ea typeface="Calibri"/>
                <a:cs typeface="Calibri"/>
                <a:sym typeface="Calibri"/>
              </a:rPr>
              <a:t>din</a:t>
            </a:r>
            <a:r>
              <a:rPr lang="fr-FR" sz="2400" b="1" dirty="0">
                <a:solidFill>
                  <a:srgbClr val="595959"/>
                </a:solidFill>
                <a:latin typeface="Calibri"/>
                <a:ea typeface="Calibri"/>
                <a:cs typeface="Calibri"/>
                <a:sym typeface="Calibri"/>
              </a:rPr>
              <a:t> </a:t>
            </a:r>
            <a:r>
              <a:rPr lang="fr-FR" sz="2400" b="1" dirty="0" err="1">
                <a:solidFill>
                  <a:srgbClr val="595959"/>
                </a:solidFill>
                <a:latin typeface="Calibri"/>
                <a:ea typeface="Calibri"/>
                <a:cs typeface="Calibri"/>
                <a:sym typeface="Calibri"/>
              </a:rPr>
              <a:t>nou</a:t>
            </a:r>
            <a:r>
              <a:rPr lang="fr-FR" sz="2400" b="1" dirty="0">
                <a:solidFill>
                  <a:srgbClr val="595959"/>
                </a:solidFill>
                <a:latin typeface="Calibri"/>
                <a:ea typeface="Calibri"/>
                <a:cs typeface="Calibri"/>
                <a:sym typeface="Calibri"/>
              </a:rPr>
              <a:t> </a:t>
            </a:r>
            <a:r>
              <a:rPr lang="fr-FR" sz="2400" b="1" dirty="0" err="1">
                <a:solidFill>
                  <a:srgbClr val="595959"/>
                </a:solidFill>
                <a:latin typeface="Calibri"/>
                <a:ea typeface="Calibri"/>
                <a:cs typeface="Calibri"/>
                <a:sym typeface="Calibri"/>
              </a:rPr>
              <a:t>aici</a:t>
            </a:r>
            <a:endParaRPr sz="2400" b="1" i="0" u="none" strike="noStrike" cap="none" dirty="0">
              <a:solidFill>
                <a:srgbClr val="262626"/>
              </a:solidFill>
              <a:latin typeface="Calibri"/>
              <a:ea typeface="Calibri"/>
              <a:cs typeface="Calibri"/>
              <a:sym typeface="Calibri"/>
            </a:endParaRPr>
          </a:p>
        </p:txBody>
      </p:sp>
      <p:pic>
        <p:nvPicPr>
          <p:cNvPr id="434" name="Google Shape;434;p54" descr="Ein Bild, das Grafiken, Grafikdesign, Symbol, Screenshot enthält.&#10;&#10;Automatisch generierte Beschreibung"/>
          <p:cNvPicPr preferRelativeResize="0"/>
          <p:nvPr/>
        </p:nvPicPr>
        <p:blipFill rotWithShape="1">
          <a:blip r:embed="rId4">
            <a:alphaModFix/>
          </a:blip>
          <a:srcRect l="12884" t="13467" r="17303" b="17867"/>
          <a:stretch/>
        </p:blipFill>
        <p:spPr>
          <a:xfrm>
            <a:off x="7200201" y="1720616"/>
            <a:ext cx="3762924" cy="259078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cxnSp>
        <p:nvCxnSpPr>
          <p:cNvPr id="461" name="Google Shape;461;p56"/>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62" name="Google Shape;462;p56"/>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4" name="Google Shape;464;p56"/>
          <p:cNvSpPr txBox="1"/>
          <p:nvPr/>
        </p:nvSpPr>
        <p:spPr>
          <a:xfrm>
            <a:off x="131817" y="141432"/>
            <a:ext cx="10155183" cy="1077178"/>
          </a:xfrm>
          <a:prstGeom prst="rect">
            <a:avLst/>
          </a:prstGeom>
          <a:noFill/>
          <a:ln>
            <a:noFill/>
          </a:ln>
        </p:spPr>
        <p:txBody>
          <a:bodyPr spcFirstLastPara="1" wrap="square" lIns="91425" tIns="45700" rIns="91425" bIns="45700" anchor="t" anchorCtr="0">
            <a:spAutoFit/>
          </a:bodyPr>
          <a:lstStyle/>
          <a:p>
            <a:pPr lvl="0"/>
            <a:r>
              <a:rPr lang="vi-VN" sz="1600" b="1" dirty="0">
                <a:solidFill>
                  <a:srgbClr val="0D0D0D"/>
                </a:solidFill>
                <a:latin typeface="Söhne"/>
              </a:rPr>
              <a:t>Aici puteți scrie sarcini pentru autoverificare</a:t>
            </a:r>
          </a:p>
          <a:p>
            <a:pPr lvl="0"/>
            <a:r>
              <a:rPr lang="vi-VN" sz="1600" b="1" dirty="0">
                <a:solidFill>
                  <a:srgbClr val="0D0D0D"/>
                </a:solidFill>
                <a:latin typeface="Söhne"/>
              </a:rPr>
              <a:t>        Asociați următoarele componente abiotice cu descrierile lor.</a:t>
            </a:r>
          </a:p>
          <a:p>
            <a:pPr lvl="0"/>
            <a:r>
              <a:rPr lang="vi-VN" sz="1600" b="1" dirty="0">
                <a:solidFill>
                  <a:srgbClr val="0D0D0D"/>
                </a:solidFill>
                <a:latin typeface="Söhne"/>
              </a:rPr>
              <a:t>   Instrucțiuni: potriviți termenii corespunzători din lista din dreapta cu descrierile date</a:t>
            </a:r>
            <a:r>
              <a:rPr lang="tr-TR" sz="1600" dirty="0" smtClean="0"/>
              <a:t>. </a:t>
            </a:r>
            <a:endParaRPr lang="en-US" sz="1600" b="1" i="0" dirty="0">
              <a:solidFill>
                <a:srgbClr val="0D0D0D"/>
              </a:solidFill>
              <a:effectLst/>
              <a:latin typeface="Söhne"/>
            </a:endParaRPr>
          </a:p>
          <a:p>
            <a:pPr marL="0" marR="0" lvl="0" indent="0" algn="l" rtl="0">
              <a:lnSpc>
                <a:spcPct val="100000"/>
              </a:lnSpc>
              <a:spcBef>
                <a:spcPts val="0"/>
              </a:spcBef>
              <a:spcAft>
                <a:spcPts val="0"/>
              </a:spcAft>
              <a:buNone/>
            </a:pPr>
            <a:endParaRPr lang="en-US" sz="1600" b="0" i="0" dirty="0">
              <a:solidFill>
                <a:srgbClr val="0D0D0D"/>
              </a:solidFill>
              <a:effectLst/>
              <a:latin typeface="Söhne"/>
            </a:endParaRPr>
          </a:p>
        </p:txBody>
      </p:sp>
      <p:sp>
        <p:nvSpPr>
          <p:cNvPr id="4" name="Dikdörtgen 3"/>
          <p:cNvSpPr/>
          <p:nvPr/>
        </p:nvSpPr>
        <p:spPr>
          <a:xfrm flipV="1">
            <a:off x="1097280" y="1005840"/>
            <a:ext cx="4425696" cy="477316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Rectangle 1"/>
          <p:cNvSpPr>
            <a:spLocks noChangeArrowheads="1"/>
          </p:cNvSpPr>
          <p:nvPr/>
        </p:nvSpPr>
        <p:spPr bwMode="auto">
          <a:xfrm>
            <a:off x="1417320" y="1038828"/>
            <a:ext cx="368503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eaLnBrk="0" fontAlgn="base" hangingPunct="0">
              <a:spcBef>
                <a:spcPct val="0"/>
              </a:spcBef>
              <a:spcAft>
                <a:spcPct val="0"/>
              </a:spcAft>
              <a:buClrTx/>
              <a:buFont typeface="Wingdings" panose="05000000000000000000" pitchFamily="2" charset="2"/>
              <a:buChar char="q"/>
            </a:pPr>
            <a:r>
              <a:rPr lang="vi-VN" altLang="tr-TR" sz="1600" dirty="0">
                <a:solidFill>
                  <a:schemeClr val="bg1"/>
                </a:solidFill>
                <a:latin typeface="Arial" panose="020B0604020202020204" pitchFamily="34" charset="0"/>
              </a:rPr>
              <a:t>Oferă minerale esențiale pentru creșterea plantelor.</a:t>
            </a:r>
          </a:p>
          <a:p>
            <a:pPr marL="285750" lvl="0" indent="-285750" eaLnBrk="0" fontAlgn="base" hangingPunct="0">
              <a:spcBef>
                <a:spcPct val="0"/>
              </a:spcBef>
              <a:spcAft>
                <a:spcPct val="0"/>
              </a:spcAft>
              <a:buClrTx/>
              <a:buFont typeface="Wingdings" panose="05000000000000000000" pitchFamily="2" charset="2"/>
              <a:buChar char="q"/>
            </a:pPr>
            <a:endParaRPr lang="vi-VN" altLang="tr-TR" sz="1600" dirty="0">
              <a:solidFill>
                <a:schemeClr val="bg1"/>
              </a:solidFill>
              <a:latin typeface="Arial" panose="020B0604020202020204" pitchFamily="34" charset="0"/>
            </a:endParaRPr>
          </a:p>
          <a:p>
            <a:pPr marL="285750" lvl="0" indent="-285750" eaLnBrk="0" fontAlgn="base" hangingPunct="0">
              <a:spcBef>
                <a:spcPct val="0"/>
              </a:spcBef>
              <a:spcAft>
                <a:spcPct val="0"/>
              </a:spcAft>
              <a:buClrTx/>
              <a:buFont typeface="Wingdings" panose="05000000000000000000" pitchFamily="2" charset="2"/>
              <a:buChar char="q"/>
            </a:pPr>
            <a:r>
              <a:rPr lang="vi-VN" altLang="tr-TR" sz="1600" dirty="0">
                <a:solidFill>
                  <a:schemeClr val="bg1"/>
                </a:solidFill>
                <a:latin typeface="Arial" panose="020B0604020202020204" pitchFamily="34" charset="0"/>
              </a:rPr>
              <a:t>Influențează creșterea plantelor, interacțiunile prădător-pradă și fotosinteza.</a:t>
            </a:r>
          </a:p>
          <a:p>
            <a:pPr marL="285750" lvl="0" indent="-285750" eaLnBrk="0" fontAlgn="base" hangingPunct="0">
              <a:spcBef>
                <a:spcPct val="0"/>
              </a:spcBef>
              <a:spcAft>
                <a:spcPct val="0"/>
              </a:spcAft>
              <a:buClrTx/>
              <a:buFont typeface="Wingdings" panose="05000000000000000000" pitchFamily="2" charset="2"/>
              <a:buChar char="q"/>
            </a:pPr>
            <a:endParaRPr lang="vi-VN" altLang="tr-TR" sz="1600" dirty="0">
              <a:solidFill>
                <a:schemeClr val="bg1"/>
              </a:solidFill>
              <a:latin typeface="Arial" panose="020B0604020202020204" pitchFamily="34" charset="0"/>
            </a:endParaRPr>
          </a:p>
          <a:p>
            <a:pPr marL="285750" lvl="0" indent="-285750" eaLnBrk="0" fontAlgn="base" hangingPunct="0">
              <a:spcBef>
                <a:spcPct val="0"/>
              </a:spcBef>
              <a:spcAft>
                <a:spcPct val="0"/>
              </a:spcAft>
              <a:buClrTx/>
              <a:buFont typeface="Wingdings" panose="05000000000000000000" pitchFamily="2" charset="2"/>
              <a:buChar char="q"/>
            </a:pPr>
            <a:r>
              <a:rPr lang="vi-VN" altLang="tr-TR" sz="1600" dirty="0">
                <a:solidFill>
                  <a:schemeClr val="bg1"/>
                </a:solidFill>
                <a:latin typeface="Arial" panose="020B0604020202020204" pitchFamily="34" charset="0"/>
              </a:rPr>
              <a:t>Fundația ecosistemelor terestre, oferind nutrienți și suport pentru plante.</a:t>
            </a:r>
          </a:p>
          <a:p>
            <a:pPr marL="285750" lvl="0" indent="-285750" eaLnBrk="0" fontAlgn="base" hangingPunct="0">
              <a:spcBef>
                <a:spcPct val="0"/>
              </a:spcBef>
              <a:spcAft>
                <a:spcPct val="0"/>
              </a:spcAft>
              <a:buClrTx/>
              <a:buFont typeface="Wingdings" panose="05000000000000000000" pitchFamily="2" charset="2"/>
              <a:buChar char="q"/>
            </a:pPr>
            <a:endParaRPr lang="vi-VN" altLang="tr-TR" sz="1600" dirty="0">
              <a:solidFill>
                <a:schemeClr val="bg1"/>
              </a:solidFill>
              <a:latin typeface="Arial" panose="020B0604020202020204" pitchFamily="34" charset="0"/>
            </a:endParaRPr>
          </a:p>
          <a:p>
            <a:pPr marL="285750" lvl="0" indent="-285750" eaLnBrk="0" fontAlgn="base" hangingPunct="0">
              <a:spcBef>
                <a:spcPct val="0"/>
              </a:spcBef>
              <a:spcAft>
                <a:spcPct val="0"/>
              </a:spcAft>
              <a:buClrTx/>
              <a:buFont typeface="Wingdings" panose="05000000000000000000" pitchFamily="2" charset="2"/>
              <a:buChar char="q"/>
            </a:pPr>
            <a:r>
              <a:rPr lang="vi-VN" altLang="tr-TR" sz="1600" dirty="0">
                <a:solidFill>
                  <a:schemeClr val="bg1"/>
                </a:solidFill>
                <a:latin typeface="Arial" panose="020B0604020202020204" pitchFamily="34" charset="0"/>
              </a:rPr>
              <a:t>Un factor major care influențează temperatura, precipitațiile și modelele vântului.</a:t>
            </a:r>
          </a:p>
          <a:p>
            <a:pPr marL="285750" lvl="0" indent="-285750" eaLnBrk="0" fontAlgn="base" hangingPunct="0">
              <a:spcBef>
                <a:spcPct val="0"/>
              </a:spcBef>
              <a:spcAft>
                <a:spcPct val="0"/>
              </a:spcAft>
              <a:buClrTx/>
              <a:buFont typeface="Wingdings" panose="05000000000000000000" pitchFamily="2" charset="2"/>
              <a:buChar char="q"/>
            </a:pPr>
            <a:endParaRPr lang="vi-VN" altLang="tr-TR" sz="1600" dirty="0">
              <a:solidFill>
                <a:schemeClr val="bg1"/>
              </a:solidFill>
              <a:latin typeface="Arial" panose="020B0604020202020204" pitchFamily="34" charset="0"/>
            </a:endParaRPr>
          </a:p>
          <a:p>
            <a:pPr marL="285750" lvl="0" indent="-285750" eaLnBrk="0" fontAlgn="base" hangingPunct="0">
              <a:spcBef>
                <a:spcPct val="0"/>
              </a:spcBef>
              <a:spcAft>
                <a:spcPct val="0"/>
              </a:spcAft>
              <a:buClrTx/>
              <a:buFont typeface="Wingdings" panose="05000000000000000000" pitchFamily="2" charset="2"/>
              <a:buChar char="q"/>
            </a:pPr>
            <a:r>
              <a:rPr lang="vi-VN" altLang="tr-TR" sz="1600" dirty="0">
                <a:solidFill>
                  <a:schemeClr val="bg1"/>
                </a:solidFill>
                <a:latin typeface="Arial" panose="020B0604020202020204" pitchFamily="34" charset="0"/>
              </a:rPr>
              <a:t>O resursă vitală pentru toate organismele vii, modelând ecosistemele acvatice și terestre.</a:t>
            </a:r>
            <a:endParaRPr kumimoji="0" lang="tr-TR" altLang="tr-TR" sz="1600" b="0" i="0" u="none" strike="noStrike" cap="none" normalizeH="0" baseline="0" dirty="0" smtClean="0">
              <a:ln>
                <a:noFill/>
              </a:ln>
              <a:solidFill>
                <a:schemeClr val="tx1"/>
              </a:solidFill>
              <a:effectLst/>
              <a:latin typeface="Arial" panose="020B0604020202020204" pitchFamily="34" charset="0"/>
            </a:endParaRPr>
          </a:p>
        </p:txBody>
      </p:sp>
      <p:sp>
        <p:nvSpPr>
          <p:cNvPr id="23" name="Dikdörtgen 22"/>
          <p:cNvSpPr/>
          <p:nvPr/>
        </p:nvSpPr>
        <p:spPr>
          <a:xfrm flipV="1">
            <a:off x="5721096" y="1002792"/>
            <a:ext cx="4425696" cy="477316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6047232" y="1584359"/>
            <a:ext cx="3233928" cy="2862322"/>
          </a:xfrm>
          <a:prstGeom prst="rect">
            <a:avLst/>
          </a:prstGeom>
        </p:spPr>
        <p:txBody>
          <a:bodyPr wrap="square">
            <a:spAutoFit/>
          </a:bodyPr>
          <a:lstStyle/>
          <a:p>
            <a:pPr marL="342900" indent="-342900">
              <a:buFont typeface="Wingdings" panose="05000000000000000000" pitchFamily="2" charset="2"/>
              <a:buChar char="q"/>
            </a:pPr>
            <a:r>
              <a:rPr lang="vi-VN" sz="2000" dirty="0">
                <a:solidFill>
                  <a:schemeClr val="bg1"/>
                </a:solidFill>
              </a:rPr>
              <a:t>Ușoară</a:t>
            </a:r>
          </a:p>
          <a:p>
            <a:pPr marL="342900" indent="-342900">
              <a:buFont typeface="Wingdings" panose="05000000000000000000" pitchFamily="2" charset="2"/>
              <a:buChar char="q"/>
            </a:pPr>
            <a:endParaRPr lang="vi-VN" sz="2000" dirty="0">
              <a:solidFill>
                <a:schemeClr val="bg1"/>
              </a:solidFill>
            </a:endParaRPr>
          </a:p>
          <a:p>
            <a:pPr marL="342900" indent="-342900">
              <a:buFont typeface="Wingdings" panose="05000000000000000000" pitchFamily="2" charset="2"/>
              <a:buChar char="q"/>
            </a:pPr>
            <a:r>
              <a:rPr lang="vi-VN" sz="2000" dirty="0">
                <a:solidFill>
                  <a:schemeClr val="bg1"/>
                </a:solidFill>
              </a:rPr>
              <a:t>Nutrienți</a:t>
            </a:r>
          </a:p>
          <a:p>
            <a:endParaRPr lang="vi-VN" sz="2000" dirty="0">
              <a:solidFill>
                <a:schemeClr val="bg1"/>
              </a:solidFill>
            </a:endParaRPr>
          </a:p>
          <a:p>
            <a:pPr marL="342900" indent="-342900">
              <a:buFont typeface="Wingdings" panose="05000000000000000000" pitchFamily="2" charset="2"/>
              <a:buChar char="q"/>
            </a:pPr>
            <a:r>
              <a:rPr lang="vi-VN" sz="2000" dirty="0">
                <a:solidFill>
                  <a:schemeClr val="bg1"/>
                </a:solidFill>
              </a:rPr>
              <a:t>Sol</a:t>
            </a:r>
          </a:p>
          <a:p>
            <a:pPr marL="342900" indent="-342900">
              <a:buFont typeface="Wingdings" panose="05000000000000000000" pitchFamily="2" charset="2"/>
              <a:buChar char="q"/>
            </a:pPr>
            <a:endParaRPr lang="vi-VN" sz="2000" dirty="0">
              <a:solidFill>
                <a:schemeClr val="bg1"/>
              </a:solidFill>
            </a:endParaRPr>
          </a:p>
          <a:p>
            <a:pPr marL="342900" indent="-342900">
              <a:buFont typeface="Wingdings" panose="05000000000000000000" pitchFamily="2" charset="2"/>
              <a:buChar char="q"/>
            </a:pPr>
            <a:r>
              <a:rPr lang="vi-VN" sz="2000" dirty="0">
                <a:solidFill>
                  <a:schemeClr val="bg1"/>
                </a:solidFill>
              </a:rPr>
              <a:t>Apă</a:t>
            </a:r>
          </a:p>
          <a:p>
            <a:pPr marL="342900" indent="-342900">
              <a:buFont typeface="Wingdings" panose="05000000000000000000" pitchFamily="2" charset="2"/>
              <a:buChar char="q"/>
            </a:pPr>
            <a:endParaRPr lang="vi-VN" sz="2000" dirty="0">
              <a:solidFill>
                <a:schemeClr val="bg1"/>
              </a:solidFill>
            </a:endParaRPr>
          </a:p>
          <a:p>
            <a:pPr marL="342900" indent="-342900">
              <a:buFont typeface="Wingdings" panose="05000000000000000000" pitchFamily="2" charset="2"/>
              <a:buChar char="q"/>
            </a:pPr>
            <a:r>
              <a:rPr lang="vi-VN" sz="2000" dirty="0">
                <a:solidFill>
                  <a:schemeClr val="bg1"/>
                </a:solidFill>
              </a:rPr>
              <a:t>Climat</a:t>
            </a:r>
            <a:endParaRPr lang="en-US" sz="2000" dirty="0">
              <a:solidFill>
                <a:schemeClr val="bg1"/>
              </a:solidFill>
            </a:endParaRPr>
          </a:p>
        </p:txBody>
      </p:sp>
      <p:sp>
        <p:nvSpPr>
          <p:cNvPr id="10" name="Google Shape;463;p56"/>
          <p:cNvSpPr txBox="1"/>
          <p:nvPr/>
        </p:nvSpPr>
        <p:spPr>
          <a:xfrm>
            <a:off x="-2" y="2961922"/>
            <a:ext cx="1027289" cy="646290"/>
          </a:xfrm>
          <a:prstGeom prst="rect">
            <a:avLst/>
          </a:prstGeom>
          <a:noFill/>
          <a:ln>
            <a:noFill/>
          </a:ln>
        </p:spPr>
        <p:txBody>
          <a:bodyPr spcFirstLastPara="1" wrap="square" lIns="91425" tIns="45700" rIns="91425" bIns="45700" anchor="t" anchorCtr="0">
            <a:spAutoFit/>
          </a:bodyPr>
          <a:lstStyle/>
          <a:p>
            <a:pPr lvl="0" algn="ctr">
              <a:buSzPts val="2000"/>
            </a:pPr>
            <a:r>
              <a:rPr lang="en-US" sz="1800" b="1" dirty="0">
                <a:solidFill>
                  <a:schemeClr val="lt1"/>
                </a:solidFill>
              </a:rPr>
              <a:t>De sine</a:t>
            </a:r>
          </a:p>
          <a:p>
            <a:pPr lvl="0" algn="ctr">
              <a:buSzPts val="2000"/>
            </a:pPr>
            <a:r>
              <a:rPr lang="en-US" sz="1800" b="1" dirty="0" err="1" smtClean="0">
                <a:solidFill>
                  <a:schemeClr val="lt1"/>
                </a:solidFill>
              </a:rPr>
              <a:t>Verific</a:t>
            </a:r>
            <a:r>
              <a:rPr lang="tr-TR" sz="1800" b="1" dirty="0" smtClean="0">
                <a:solidFill>
                  <a:schemeClr val="lt1"/>
                </a:solidFill>
              </a:rPr>
              <a:t>a</a:t>
            </a:r>
            <a:endParaRPr sz="10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cxnSp>
        <p:nvCxnSpPr>
          <p:cNvPr id="461" name="Google Shape;461;p56"/>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62" name="Google Shape;462;p56"/>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3" name="Google Shape;463;p56"/>
          <p:cNvSpPr txBox="1"/>
          <p:nvPr/>
        </p:nvSpPr>
        <p:spPr>
          <a:xfrm>
            <a:off x="-2" y="2961922"/>
            <a:ext cx="1027289" cy="646290"/>
          </a:xfrm>
          <a:prstGeom prst="rect">
            <a:avLst/>
          </a:prstGeom>
          <a:noFill/>
          <a:ln>
            <a:noFill/>
          </a:ln>
        </p:spPr>
        <p:txBody>
          <a:bodyPr spcFirstLastPara="1" wrap="square" lIns="91425" tIns="45700" rIns="91425" bIns="45700" anchor="t" anchorCtr="0">
            <a:spAutoFit/>
          </a:bodyPr>
          <a:lstStyle/>
          <a:p>
            <a:pPr lvl="0" algn="ctr">
              <a:buSzPts val="2000"/>
            </a:pPr>
            <a:r>
              <a:rPr lang="en-US" sz="1800" b="1" dirty="0">
                <a:solidFill>
                  <a:schemeClr val="lt1"/>
                </a:solidFill>
              </a:rPr>
              <a:t>De sine</a:t>
            </a:r>
          </a:p>
          <a:p>
            <a:pPr lvl="0" algn="ctr">
              <a:buSzPts val="2000"/>
            </a:pPr>
            <a:r>
              <a:rPr lang="en-US" sz="1800" b="1" dirty="0" err="1" smtClean="0">
                <a:solidFill>
                  <a:schemeClr val="lt1"/>
                </a:solidFill>
              </a:rPr>
              <a:t>Verific</a:t>
            </a:r>
            <a:r>
              <a:rPr lang="tr-TR" sz="1800" b="1" dirty="0" smtClean="0">
                <a:solidFill>
                  <a:schemeClr val="lt1"/>
                </a:solidFill>
              </a:rPr>
              <a:t>a</a:t>
            </a:r>
            <a:endParaRPr sz="1000" b="0" i="0" u="none" strike="noStrike" cap="none" dirty="0">
              <a:solidFill>
                <a:srgbClr val="000000"/>
              </a:solidFill>
              <a:latin typeface="Arial"/>
              <a:ea typeface="Arial"/>
              <a:cs typeface="Arial"/>
              <a:sym typeface="Arial"/>
            </a:endParaRPr>
          </a:p>
        </p:txBody>
      </p:sp>
      <p:sp>
        <p:nvSpPr>
          <p:cNvPr id="464" name="Google Shape;464;p56"/>
          <p:cNvSpPr txBox="1"/>
          <p:nvPr/>
        </p:nvSpPr>
        <p:spPr>
          <a:xfrm>
            <a:off x="232401" y="269448"/>
            <a:ext cx="10155183" cy="584735"/>
          </a:xfrm>
          <a:prstGeom prst="rect">
            <a:avLst/>
          </a:prstGeom>
          <a:noFill/>
          <a:ln>
            <a:noFill/>
          </a:ln>
        </p:spPr>
        <p:txBody>
          <a:bodyPr spcFirstLastPara="1" wrap="square" lIns="91425" tIns="45700" rIns="91425" bIns="45700" anchor="t" anchorCtr="0">
            <a:spAutoFit/>
          </a:bodyPr>
          <a:lstStyle/>
          <a:p>
            <a:pPr lvl="0"/>
            <a:r>
              <a:rPr lang="vi-VN" sz="1600" b="1" dirty="0">
                <a:solidFill>
                  <a:srgbClr val="0D0D0D"/>
                </a:solidFill>
                <a:latin typeface="Söhne"/>
              </a:rPr>
              <a:t>Aici puteți scrie sarcini pentru autoverificare</a:t>
            </a:r>
          </a:p>
          <a:p>
            <a:pPr lvl="0"/>
            <a:r>
              <a:rPr lang="vi-VN" sz="1600" b="1" dirty="0">
                <a:solidFill>
                  <a:srgbClr val="0D0D0D"/>
                </a:solidFill>
                <a:latin typeface="Söhne"/>
              </a:rPr>
              <a:t>                     Întrebări cu variante multiple (alegeți cel mai bun răspuns)</a:t>
            </a:r>
            <a:endParaRPr lang="en-US" sz="1600" b="0" i="0" dirty="0">
              <a:solidFill>
                <a:srgbClr val="0D0D0D"/>
              </a:solidFill>
              <a:effectLst/>
              <a:latin typeface="Söhne"/>
            </a:endParaRPr>
          </a:p>
        </p:txBody>
      </p:sp>
      <p:sp>
        <p:nvSpPr>
          <p:cNvPr id="2" name="Dikdörtgen 1"/>
          <p:cNvSpPr/>
          <p:nvPr/>
        </p:nvSpPr>
        <p:spPr>
          <a:xfrm>
            <a:off x="1264920" y="1025224"/>
            <a:ext cx="9314688" cy="4770537"/>
          </a:xfrm>
          <a:prstGeom prst="rect">
            <a:avLst/>
          </a:prstGeom>
        </p:spPr>
        <p:txBody>
          <a:bodyPr wrap="square">
            <a:spAutoFit/>
          </a:bodyPr>
          <a:lstStyle/>
          <a:p>
            <a:pPr>
              <a:buFont typeface="+mj-lt"/>
              <a:buAutoNum type="arabicPeriod"/>
            </a:pPr>
            <a:r>
              <a:rPr lang="vi-VN" sz="1600" dirty="0"/>
              <a:t>Termenul „ecologie” se traduce literal prin studiul:</a:t>
            </a:r>
          </a:p>
          <a:p>
            <a:r>
              <a:rPr lang="vi-VN" sz="1600" dirty="0" smtClean="0"/>
              <a:t>a</a:t>
            </a:r>
            <a:r>
              <a:rPr lang="vi-VN" sz="1600" dirty="0"/>
              <a:t>) genetică b) modele meteorologice c) mediul înconjurător d) organisme individuale</a:t>
            </a:r>
          </a:p>
          <a:p>
            <a:pPr>
              <a:buFont typeface="+mj-lt"/>
              <a:buAutoNum type="arabicPeriod"/>
            </a:pPr>
            <a:endParaRPr lang="vi-VN" sz="1600" dirty="0"/>
          </a:p>
          <a:p>
            <a:r>
              <a:rPr lang="vi-VN" sz="1600" dirty="0"/>
              <a:t>2. Un ecosistem este un sistem complex care include toate următoarele, CU EXCEPȚIA:</a:t>
            </a:r>
          </a:p>
          <a:p>
            <a:r>
              <a:rPr lang="vi-VN" sz="1600" dirty="0" smtClean="0"/>
              <a:t> </a:t>
            </a:r>
            <a:r>
              <a:rPr lang="vi-VN" sz="1600" dirty="0"/>
              <a:t>a) organisme vii (factori biotici)</a:t>
            </a:r>
          </a:p>
          <a:p>
            <a:r>
              <a:rPr lang="vi-VN" sz="1600" dirty="0" smtClean="0"/>
              <a:t> </a:t>
            </a:r>
            <a:r>
              <a:rPr lang="vi-VN" sz="1600" dirty="0"/>
              <a:t>b) mediu fizic neviu (factori abiotici)</a:t>
            </a:r>
          </a:p>
          <a:p>
            <a:r>
              <a:rPr lang="vi-VN" sz="1600" dirty="0" smtClean="0"/>
              <a:t> </a:t>
            </a:r>
            <a:r>
              <a:rPr lang="vi-VN" sz="1600" dirty="0"/>
              <a:t>c) structuri create de om</a:t>
            </a:r>
          </a:p>
          <a:p>
            <a:r>
              <a:rPr lang="vi-VN" sz="1600" dirty="0" smtClean="0"/>
              <a:t>d</a:t>
            </a:r>
            <a:r>
              <a:rPr lang="vi-VN" sz="1600" dirty="0"/>
              <a:t>) fluxul de energie și ciclul nutrienților</a:t>
            </a:r>
          </a:p>
          <a:p>
            <a:pPr>
              <a:buFont typeface="+mj-lt"/>
              <a:buAutoNum type="arabicPeriod"/>
            </a:pPr>
            <a:endParaRPr lang="vi-VN" sz="1600" dirty="0"/>
          </a:p>
          <a:p>
            <a:r>
              <a:rPr lang="vi-VN" sz="1600" dirty="0"/>
              <a:t>3. Care dintre următoarele NU este un nivel de organizare ecologică conform pasajului?</a:t>
            </a:r>
          </a:p>
          <a:p>
            <a:r>
              <a:rPr lang="vi-VN" sz="1600" dirty="0" smtClean="0"/>
              <a:t>a</a:t>
            </a:r>
            <a:r>
              <a:rPr lang="vi-VN" sz="1600" dirty="0"/>
              <a:t>) Organism individual b) Populație c) Comunitate d) Specie</a:t>
            </a:r>
          </a:p>
          <a:p>
            <a:endParaRPr lang="tr-TR" sz="1600" dirty="0" smtClean="0"/>
          </a:p>
          <a:p>
            <a:r>
              <a:rPr lang="vi-VN" sz="1600" dirty="0" smtClean="0"/>
              <a:t>4</a:t>
            </a:r>
            <a:r>
              <a:rPr lang="vi-VN" sz="1600" dirty="0"/>
              <a:t>. Descompozitorii dintr-un ecosistem joacă un rol vital prin:</a:t>
            </a:r>
          </a:p>
          <a:p>
            <a:r>
              <a:rPr lang="vi-VN" sz="1600" dirty="0" smtClean="0"/>
              <a:t>a</a:t>
            </a:r>
            <a:r>
              <a:rPr lang="vi-VN" sz="1600" dirty="0"/>
              <a:t>) captarea energiei de la soare b) descompunerea materiei organice moarte</a:t>
            </a:r>
          </a:p>
          <a:p>
            <a:r>
              <a:rPr lang="vi-VN" sz="1600" dirty="0" smtClean="0"/>
              <a:t>c</a:t>
            </a:r>
            <a:r>
              <a:rPr lang="vi-VN" sz="1600" dirty="0"/>
              <a:t>) consumatoare de ierbivore d) reglarea temperaturii apei</a:t>
            </a:r>
          </a:p>
          <a:p>
            <a:endParaRPr lang="tr-TR" sz="1600" dirty="0" smtClean="0"/>
          </a:p>
          <a:p>
            <a:r>
              <a:rPr lang="vi-VN" sz="1600" dirty="0" smtClean="0"/>
              <a:t>5</a:t>
            </a:r>
            <a:r>
              <a:rPr lang="vi-VN" sz="1600" dirty="0"/>
              <a:t>. Un impact uman major asupra ecosistemelor care NU este menționat în pasaj este:</a:t>
            </a:r>
          </a:p>
          <a:p>
            <a:r>
              <a:rPr lang="vi-VN" sz="1600" dirty="0" smtClean="0"/>
              <a:t> </a:t>
            </a:r>
            <a:r>
              <a:rPr lang="vi-VN" sz="1600" dirty="0"/>
              <a:t>a) pescuitul excesiv b) introducerea speciilor invazive c) utilizarea pesticidelor d) fragmentarea habitatului</a:t>
            </a:r>
            <a:endParaRPr lang="en-US" sz="1600" dirty="0"/>
          </a:p>
        </p:txBody>
      </p:sp>
    </p:spTree>
    <p:extLst>
      <p:ext uri="{BB962C8B-B14F-4D97-AF65-F5344CB8AC3E}">
        <p14:creationId xmlns:p14="http://schemas.microsoft.com/office/powerpoint/2010/main" val="406923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cxnSp>
        <p:nvCxnSpPr>
          <p:cNvPr id="461" name="Google Shape;461;p56"/>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462" name="Google Shape;462;p56"/>
          <p:cNvSpPr/>
          <p:nvPr/>
        </p:nvSpPr>
        <p:spPr>
          <a:xfrm>
            <a:off x="-1027289" y="2427112"/>
            <a:ext cx="2054577" cy="1715911"/>
          </a:xfrm>
          <a:prstGeom prst="pie">
            <a:avLst>
              <a:gd name="adj1" fmla="val 16207059"/>
              <a:gd name="adj2" fmla="val 5375502"/>
            </a:avLst>
          </a:prstGeom>
          <a:solidFill>
            <a:schemeClr val="accent1"/>
          </a:solidFill>
          <a:ln w="15875" cap="flat" cmpd="sng">
            <a:solidFill>
              <a:srgbClr val="3D73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4" name="Google Shape;464;p56"/>
          <p:cNvSpPr txBox="1"/>
          <p:nvPr/>
        </p:nvSpPr>
        <p:spPr>
          <a:xfrm>
            <a:off x="0" y="141432"/>
            <a:ext cx="10155183" cy="830956"/>
          </a:xfrm>
          <a:prstGeom prst="rect">
            <a:avLst/>
          </a:prstGeom>
          <a:noFill/>
          <a:ln>
            <a:noFill/>
          </a:ln>
        </p:spPr>
        <p:txBody>
          <a:bodyPr spcFirstLastPara="1" wrap="square" lIns="91425" tIns="45700" rIns="91425" bIns="45700" anchor="t" anchorCtr="0">
            <a:spAutoFit/>
          </a:bodyPr>
          <a:lstStyle/>
          <a:p>
            <a:pPr lvl="0"/>
            <a:r>
              <a:rPr lang="vi-VN" sz="1600" b="1" dirty="0">
                <a:solidFill>
                  <a:srgbClr val="0D0D0D"/>
                </a:solidFill>
                <a:latin typeface="Söhne"/>
              </a:rPr>
              <a:t>Aici puteți scrie sarcini pentru autoverificare</a:t>
            </a:r>
          </a:p>
          <a:p>
            <a:pPr lvl="0"/>
            <a:r>
              <a:rPr lang="vi-VN" sz="1600" b="1" dirty="0">
                <a:solidFill>
                  <a:srgbClr val="0D0D0D"/>
                </a:solidFill>
                <a:latin typeface="Söhne"/>
              </a:rPr>
              <a:t>        Potriviți următoarele niveluri ecologice de organizare cu descrierile lor.</a:t>
            </a:r>
          </a:p>
          <a:p>
            <a:pPr lvl="0"/>
            <a:r>
              <a:rPr lang="vi-VN" sz="1600" b="1" dirty="0">
                <a:solidFill>
                  <a:srgbClr val="0D0D0D"/>
                </a:solidFill>
                <a:latin typeface="Söhne"/>
              </a:rPr>
              <a:t>   Instrucțiuni: potriviți termenii corespunzători din lista din dreapta cu descrierile date.</a:t>
            </a:r>
            <a:endParaRPr lang="en-US" sz="1600" b="0" i="0" dirty="0">
              <a:solidFill>
                <a:srgbClr val="0D0D0D"/>
              </a:solidFill>
              <a:effectLst/>
              <a:latin typeface="Söhne"/>
            </a:endParaRPr>
          </a:p>
        </p:txBody>
      </p:sp>
      <p:sp>
        <p:nvSpPr>
          <p:cNvPr id="4" name="Dikdörtgen 3"/>
          <p:cNvSpPr/>
          <p:nvPr/>
        </p:nvSpPr>
        <p:spPr>
          <a:xfrm flipV="1">
            <a:off x="1097280" y="1005840"/>
            <a:ext cx="4425696" cy="477316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200"/>
          </a:p>
        </p:txBody>
      </p:sp>
      <p:sp>
        <p:nvSpPr>
          <p:cNvPr id="23" name="Dikdörtgen 22"/>
          <p:cNvSpPr/>
          <p:nvPr/>
        </p:nvSpPr>
        <p:spPr>
          <a:xfrm flipV="1">
            <a:off x="5995416" y="1167384"/>
            <a:ext cx="4425696" cy="4773168"/>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Rectangle 1"/>
          <p:cNvSpPr>
            <a:spLocks noChangeArrowheads="1"/>
          </p:cNvSpPr>
          <p:nvPr/>
        </p:nvSpPr>
        <p:spPr bwMode="auto">
          <a:xfrm>
            <a:off x="1321308" y="1008471"/>
            <a:ext cx="3977640"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eaLnBrk="0" fontAlgn="base" hangingPunct="0">
              <a:spcBef>
                <a:spcPct val="0"/>
              </a:spcBef>
              <a:spcAft>
                <a:spcPct val="0"/>
              </a:spcAft>
              <a:buClrTx/>
              <a:buFont typeface="Wingdings" panose="05000000000000000000" pitchFamily="2" charset="2"/>
              <a:buChar char="q"/>
            </a:pPr>
            <a:r>
              <a:rPr lang="vi-VN" altLang="tr-TR" sz="1600" dirty="0">
                <a:solidFill>
                  <a:schemeClr val="bg1"/>
                </a:solidFill>
                <a:latin typeface="Arial" panose="020B0604020202020204" pitchFamily="34" charset="0"/>
              </a:rPr>
              <a:t>Un grup de indivizi din aceeași specie care trăiesc într-o anumită zonă.</a:t>
            </a:r>
          </a:p>
          <a:p>
            <a:pPr marL="285750" lvl="0" indent="-285750" eaLnBrk="0" fontAlgn="base" hangingPunct="0">
              <a:spcBef>
                <a:spcPct val="0"/>
              </a:spcBef>
              <a:spcAft>
                <a:spcPct val="0"/>
              </a:spcAft>
              <a:buClrTx/>
              <a:buFont typeface="Wingdings" panose="05000000000000000000" pitchFamily="2" charset="2"/>
              <a:buChar char="q"/>
            </a:pPr>
            <a:endParaRPr lang="vi-VN" altLang="tr-TR" sz="1600" dirty="0">
              <a:solidFill>
                <a:schemeClr val="bg1"/>
              </a:solidFill>
              <a:latin typeface="Arial" panose="020B0604020202020204" pitchFamily="34" charset="0"/>
            </a:endParaRPr>
          </a:p>
          <a:p>
            <a:pPr marL="285750" lvl="0" indent="-285750" eaLnBrk="0" fontAlgn="base" hangingPunct="0">
              <a:spcBef>
                <a:spcPct val="0"/>
              </a:spcBef>
              <a:spcAft>
                <a:spcPct val="0"/>
              </a:spcAft>
              <a:buClrTx/>
              <a:buFont typeface="Wingdings" panose="05000000000000000000" pitchFamily="2" charset="2"/>
              <a:buChar char="q"/>
            </a:pPr>
            <a:r>
              <a:rPr lang="vi-VN" altLang="tr-TR" sz="1600" dirty="0">
                <a:solidFill>
                  <a:schemeClr val="bg1"/>
                </a:solidFill>
                <a:latin typeface="Arial" panose="020B0604020202020204" pitchFamily="34" charset="0"/>
              </a:rPr>
              <a:t>Cel mai mare și mai cuprinzător nivel, care cuprinde toate lucrurile vii de pe Pământ.</a:t>
            </a:r>
          </a:p>
          <a:p>
            <a:pPr lvl="0" eaLnBrk="0" fontAlgn="base" hangingPunct="0">
              <a:spcBef>
                <a:spcPct val="0"/>
              </a:spcBef>
              <a:spcAft>
                <a:spcPct val="0"/>
              </a:spcAft>
              <a:buClrTx/>
            </a:pPr>
            <a:endParaRPr lang="vi-VN" altLang="tr-TR" sz="1600" dirty="0">
              <a:solidFill>
                <a:schemeClr val="bg1"/>
              </a:solidFill>
              <a:latin typeface="Arial" panose="020B0604020202020204" pitchFamily="34" charset="0"/>
            </a:endParaRPr>
          </a:p>
          <a:p>
            <a:pPr marL="285750" lvl="0" indent="-285750" eaLnBrk="0" fontAlgn="base" hangingPunct="0">
              <a:spcBef>
                <a:spcPct val="0"/>
              </a:spcBef>
              <a:spcAft>
                <a:spcPct val="0"/>
              </a:spcAft>
              <a:buClrTx/>
              <a:buFont typeface="Wingdings" panose="05000000000000000000" pitchFamily="2" charset="2"/>
              <a:buChar char="q"/>
            </a:pPr>
            <a:r>
              <a:rPr lang="vi-VN" altLang="tr-TR" sz="1600" dirty="0">
                <a:solidFill>
                  <a:schemeClr val="bg1"/>
                </a:solidFill>
                <a:latin typeface="Arial" panose="020B0604020202020204" pitchFamily="34" charset="0"/>
              </a:rPr>
              <a:t>Un sistem complex cu toate organismele vii (biotice) care interacționează cu mediul fizic neviu (abiotic).</a:t>
            </a:r>
          </a:p>
          <a:p>
            <a:pPr marL="285750" lvl="0" indent="-285750" eaLnBrk="0" fontAlgn="base" hangingPunct="0">
              <a:spcBef>
                <a:spcPct val="0"/>
              </a:spcBef>
              <a:spcAft>
                <a:spcPct val="0"/>
              </a:spcAft>
              <a:buClrTx/>
              <a:buFont typeface="Wingdings" panose="05000000000000000000" pitchFamily="2" charset="2"/>
              <a:buChar char="q"/>
            </a:pPr>
            <a:endParaRPr lang="vi-VN" altLang="tr-TR" sz="1600" dirty="0">
              <a:solidFill>
                <a:schemeClr val="bg1"/>
              </a:solidFill>
              <a:latin typeface="Arial" panose="020B0604020202020204" pitchFamily="34" charset="0"/>
            </a:endParaRPr>
          </a:p>
          <a:p>
            <a:pPr marL="285750" lvl="0" indent="-285750" eaLnBrk="0" fontAlgn="base" hangingPunct="0">
              <a:spcBef>
                <a:spcPct val="0"/>
              </a:spcBef>
              <a:spcAft>
                <a:spcPct val="0"/>
              </a:spcAft>
              <a:buClrTx/>
              <a:buFont typeface="Wingdings" panose="05000000000000000000" pitchFamily="2" charset="2"/>
              <a:buChar char="q"/>
            </a:pPr>
            <a:r>
              <a:rPr lang="vi-VN" altLang="tr-TR" sz="1600" dirty="0">
                <a:solidFill>
                  <a:schemeClr val="bg1"/>
                </a:solidFill>
                <a:latin typeface="Arial" panose="020B0604020202020204" pitchFamily="34" charset="0"/>
              </a:rPr>
              <a:t>O singură plantă, animal sau bacterie care interacționează cu împrejurimile sale imediate.</a:t>
            </a:r>
          </a:p>
          <a:p>
            <a:pPr marL="285750" lvl="0" indent="-285750" eaLnBrk="0" fontAlgn="base" hangingPunct="0">
              <a:spcBef>
                <a:spcPct val="0"/>
              </a:spcBef>
              <a:spcAft>
                <a:spcPct val="0"/>
              </a:spcAft>
              <a:buClrTx/>
              <a:buFont typeface="Wingdings" panose="05000000000000000000" pitchFamily="2" charset="2"/>
              <a:buChar char="q"/>
            </a:pPr>
            <a:endParaRPr lang="vi-VN" altLang="tr-TR" sz="1600" dirty="0">
              <a:solidFill>
                <a:schemeClr val="bg1"/>
              </a:solidFill>
              <a:latin typeface="Arial" panose="020B0604020202020204" pitchFamily="34" charset="0"/>
            </a:endParaRPr>
          </a:p>
          <a:p>
            <a:pPr marL="285750" lvl="0" indent="-285750" eaLnBrk="0" fontAlgn="base" hangingPunct="0">
              <a:spcBef>
                <a:spcPct val="0"/>
              </a:spcBef>
              <a:spcAft>
                <a:spcPct val="0"/>
              </a:spcAft>
              <a:buClrTx/>
              <a:buFont typeface="Wingdings" panose="05000000000000000000" pitchFamily="2" charset="2"/>
              <a:buChar char="q"/>
            </a:pPr>
            <a:r>
              <a:rPr lang="vi-VN" altLang="tr-TR" sz="1600" dirty="0">
                <a:solidFill>
                  <a:schemeClr val="bg1"/>
                </a:solidFill>
                <a:latin typeface="Arial" panose="020B0604020202020204" pitchFamily="34" charset="0"/>
              </a:rPr>
              <a:t>O colecție de mai multe populații care interacționează între ele într-un spațiu definit.</a:t>
            </a:r>
            <a:endParaRPr kumimoji="0" lang="tr-TR" altLang="tr-TR" sz="1600" b="0" i="0" u="none" strike="noStrike" cap="none" normalizeH="0" baseline="0" dirty="0" smtClean="0">
              <a:ln>
                <a:noFill/>
              </a:ln>
              <a:solidFill>
                <a:schemeClr val="bg1"/>
              </a:solidFill>
              <a:effectLst/>
              <a:latin typeface="Arial" panose="020B0604020202020204" pitchFamily="34" charset="0"/>
            </a:endParaRPr>
          </a:p>
        </p:txBody>
      </p:sp>
      <p:sp>
        <p:nvSpPr>
          <p:cNvPr id="3" name="Rectangle 2"/>
          <p:cNvSpPr>
            <a:spLocks noChangeArrowheads="1"/>
          </p:cNvSpPr>
          <p:nvPr/>
        </p:nvSpPr>
        <p:spPr bwMode="auto">
          <a:xfrm>
            <a:off x="6519672" y="1431018"/>
            <a:ext cx="3192936"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eaLnBrk="0" fontAlgn="base" hangingPunct="0">
              <a:spcBef>
                <a:spcPct val="0"/>
              </a:spcBef>
              <a:spcAft>
                <a:spcPct val="0"/>
              </a:spcAft>
              <a:buClrTx/>
              <a:buFont typeface="Wingdings" panose="05000000000000000000" pitchFamily="2" charset="2"/>
              <a:buChar char="q"/>
            </a:pPr>
            <a:r>
              <a:rPr lang="pt-BR" altLang="tr-TR" sz="2400" dirty="0">
                <a:solidFill>
                  <a:schemeClr val="bg1"/>
                </a:solidFill>
                <a:latin typeface="Arial" panose="020B0604020202020204" pitchFamily="34" charset="0"/>
              </a:rPr>
              <a:t>Organism individual</a:t>
            </a:r>
          </a:p>
          <a:p>
            <a:pPr lvl="0" eaLnBrk="0" fontAlgn="base" hangingPunct="0">
              <a:spcBef>
                <a:spcPct val="0"/>
              </a:spcBef>
              <a:spcAft>
                <a:spcPct val="0"/>
              </a:spcAft>
              <a:buClrTx/>
            </a:pPr>
            <a:endParaRPr lang="pt-BR" altLang="tr-TR" sz="2400" dirty="0">
              <a:solidFill>
                <a:schemeClr val="bg1"/>
              </a:solidFill>
              <a:latin typeface="Arial" panose="020B0604020202020204" pitchFamily="34" charset="0"/>
            </a:endParaRPr>
          </a:p>
          <a:p>
            <a:pPr marL="342900" lvl="0" indent="-342900" eaLnBrk="0" fontAlgn="base" hangingPunct="0">
              <a:spcBef>
                <a:spcPct val="0"/>
              </a:spcBef>
              <a:spcAft>
                <a:spcPct val="0"/>
              </a:spcAft>
              <a:buClrTx/>
              <a:buFont typeface="Wingdings" panose="05000000000000000000" pitchFamily="2" charset="2"/>
              <a:buChar char="q"/>
            </a:pPr>
            <a:r>
              <a:rPr lang="pt-BR" altLang="tr-TR" sz="2400" dirty="0">
                <a:solidFill>
                  <a:schemeClr val="bg1"/>
                </a:solidFill>
                <a:latin typeface="Arial" panose="020B0604020202020204" pitchFamily="34" charset="0"/>
              </a:rPr>
              <a:t>Populația</a:t>
            </a:r>
          </a:p>
          <a:p>
            <a:pPr marL="342900" lvl="0" indent="-342900" eaLnBrk="0" fontAlgn="base" hangingPunct="0">
              <a:spcBef>
                <a:spcPct val="0"/>
              </a:spcBef>
              <a:spcAft>
                <a:spcPct val="0"/>
              </a:spcAft>
              <a:buClrTx/>
              <a:buFont typeface="Wingdings" panose="05000000000000000000" pitchFamily="2" charset="2"/>
              <a:buChar char="q"/>
            </a:pPr>
            <a:endParaRPr lang="pt-BR" altLang="tr-TR" sz="2400" dirty="0">
              <a:solidFill>
                <a:schemeClr val="bg1"/>
              </a:solidFill>
              <a:latin typeface="Arial" panose="020B0604020202020204" pitchFamily="34" charset="0"/>
            </a:endParaRPr>
          </a:p>
          <a:p>
            <a:pPr marL="342900" lvl="0" indent="-342900" eaLnBrk="0" fontAlgn="base" hangingPunct="0">
              <a:spcBef>
                <a:spcPct val="0"/>
              </a:spcBef>
              <a:spcAft>
                <a:spcPct val="0"/>
              </a:spcAft>
              <a:buClrTx/>
              <a:buFont typeface="Wingdings" panose="05000000000000000000" pitchFamily="2" charset="2"/>
              <a:buChar char="q"/>
            </a:pPr>
            <a:r>
              <a:rPr lang="pt-BR" altLang="tr-TR" sz="2400" dirty="0">
                <a:solidFill>
                  <a:schemeClr val="bg1"/>
                </a:solidFill>
                <a:latin typeface="Arial" panose="020B0604020202020204" pitchFamily="34" charset="0"/>
              </a:rPr>
              <a:t>Comunitate</a:t>
            </a:r>
          </a:p>
          <a:p>
            <a:pPr marL="342900" lvl="0" indent="-342900" eaLnBrk="0" fontAlgn="base" hangingPunct="0">
              <a:spcBef>
                <a:spcPct val="0"/>
              </a:spcBef>
              <a:spcAft>
                <a:spcPct val="0"/>
              </a:spcAft>
              <a:buClrTx/>
              <a:buFont typeface="Wingdings" panose="05000000000000000000" pitchFamily="2" charset="2"/>
              <a:buChar char="q"/>
            </a:pPr>
            <a:endParaRPr lang="pt-BR" altLang="tr-TR" sz="2400" dirty="0">
              <a:solidFill>
                <a:schemeClr val="bg1"/>
              </a:solidFill>
              <a:latin typeface="Arial" panose="020B0604020202020204" pitchFamily="34" charset="0"/>
            </a:endParaRPr>
          </a:p>
          <a:p>
            <a:pPr marL="342900" lvl="0" indent="-342900" eaLnBrk="0" fontAlgn="base" hangingPunct="0">
              <a:spcBef>
                <a:spcPct val="0"/>
              </a:spcBef>
              <a:spcAft>
                <a:spcPct val="0"/>
              </a:spcAft>
              <a:buClrTx/>
              <a:buFont typeface="Wingdings" panose="05000000000000000000" pitchFamily="2" charset="2"/>
              <a:buChar char="q"/>
            </a:pPr>
            <a:r>
              <a:rPr lang="pt-BR" altLang="tr-TR" sz="2400" dirty="0">
                <a:solidFill>
                  <a:schemeClr val="bg1"/>
                </a:solidFill>
                <a:latin typeface="Arial" panose="020B0604020202020204" pitchFamily="34" charset="0"/>
              </a:rPr>
              <a:t>Ecosistem</a:t>
            </a:r>
          </a:p>
          <a:p>
            <a:pPr marL="342900" lvl="0" indent="-342900" eaLnBrk="0" fontAlgn="base" hangingPunct="0">
              <a:spcBef>
                <a:spcPct val="0"/>
              </a:spcBef>
              <a:spcAft>
                <a:spcPct val="0"/>
              </a:spcAft>
              <a:buClrTx/>
              <a:buFont typeface="Wingdings" panose="05000000000000000000" pitchFamily="2" charset="2"/>
              <a:buChar char="q"/>
            </a:pPr>
            <a:endParaRPr lang="pt-BR" altLang="tr-TR" sz="2400" dirty="0">
              <a:solidFill>
                <a:schemeClr val="bg1"/>
              </a:solidFill>
              <a:latin typeface="Arial" panose="020B0604020202020204" pitchFamily="34" charset="0"/>
            </a:endParaRPr>
          </a:p>
          <a:p>
            <a:pPr marL="342900" lvl="0" indent="-342900" eaLnBrk="0" fontAlgn="base" hangingPunct="0">
              <a:spcBef>
                <a:spcPct val="0"/>
              </a:spcBef>
              <a:spcAft>
                <a:spcPct val="0"/>
              </a:spcAft>
              <a:buClrTx/>
              <a:buFont typeface="Wingdings" panose="05000000000000000000" pitchFamily="2" charset="2"/>
              <a:buChar char="q"/>
            </a:pPr>
            <a:r>
              <a:rPr lang="pt-BR" altLang="tr-TR" sz="2400" dirty="0">
                <a:solidFill>
                  <a:schemeClr val="bg1"/>
                </a:solidFill>
                <a:latin typeface="Arial" panose="020B0604020202020204" pitchFamily="34" charset="0"/>
              </a:rPr>
              <a:t>Biosferă</a:t>
            </a:r>
            <a:endParaRPr kumimoji="0" lang="tr-TR" altLang="tr-TR" sz="2400" b="0" i="0" u="none" strike="noStrike" cap="none" normalizeH="0" baseline="0" dirty="0" smtClean="0">
              <a:ln>
                <a:noFill/>
              </a:ln>
              <a:solidFill>
                <a:schemeClr val="bg1"/>
              </a:solidFill>
              <a:effectLst/>
              <a:latin typeface="Arial" panose="020B0604020202020204" pitchFamily="34" charset="0"/>
            </a:endParaRPr>
          </a:p>
        </p:txBody>
      </p:sp>
      <p:sp>
        <p:nvSpPr>
          <p:cNvPr id="10" name="Google Shape;463;p56"/>
          <p:cNvSpPr txBox="1"/>
          <p:nvPr/>
        </p:nvSpPr>
        <p:spPr>
          <a:xfrm>
            <a:off x="-2" y="2961922"/>
            <a:ext cx="1027289" cy="646290"/>
          </a:xfrm>
          <a:prstGeom prst="rect">
            <a:avLst/>
          </a:prstGeom>
          <a:noFill/>
          <a:ln>
            <a:noFill/>
          </a:ln>
        </p:spPr>
        <p:txBody>
          <a:bodyPr spcFirstLastPara="1" wrap="square" lIns="91425" tIns="45700" rIns="91425" bIns="45700" anchor="t" anchorCtr="0">
            <a:spAutoFit/>
          </a:bodyPr>
          <a:lstStyle/>
          <a:p>
            <a:pPr lvl="0" algn="ctr">
              <a:buSzPts val="2000"/>
            </a:pPr>
            <a:r>
              <a:rPr lang="en-US" sz="1800" b="1" dirty="0">
                <a:solidFill>
                  <a:schemeClr val="lt1"/>
                </a:solidFill>
              </a:rPr>
              <a:t>De sine</a:t>
            </a:r>
          </a:p>
          <a:p>
            <a:pPr lvl="0" algn="ctr">
              <a:buSzPts val="2000"/>
            </a:pPr>
            <a:r>
              <a:rPr lang="en-US" sz="1800" b="1" dirty="0" err="1" smtClean="0">
                <a:solidFill>
                  <a:schemeClr val="lt1"/>
                </a:solidFill>
              </a:rPr>
              <a:t>Verific</a:t>
            </a:r>
            <a:r>
              <a:rPr lang="tr-TR" sz="1800" b="1" dirty="0" smtClean="0">
                <a:solidFill>
                  <a:schemeClr val="lt1"/>
                </a:solidFill>
              </a:rPr>
              <a:t>a</a:t>
            </a:r>
            <a:endParaRPr sz="10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72688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22"/>
          <p:cNvSpPr txBox="1">
            <a:spLocks noGrp="1"/>
          </p:cNvSpPr>
          <p:nvPr>
            <p:ph type="title"/>
          </p:nvPr>
        </p:nvSpPr>
        <p:spPr>
          <a:xfrm>
            <a:off x="483762" y="100584"/>
            <a:ext cx="7892065" cy="630936"/>
          </a:xfrm>
          <a:prstGeom prst="rect">
            <a:avLst/>
          </a:prstGeom>
          <a:noFill/>
          <a:ln>
            <a:noFill/>
          </a:ln>
        </p:spPr>
        <p:txBody>
          <a:bodyPr spcFirstLastPara="1" wrap="square" lIns="91425" tIns="45700" rIns="91425" bIns="45700" anchor="b" anchorCtr="0">
            <a:noAutofit/>
          </a:bodyPr>
          <a:lstStyle/>
          <a:p>
            <a:pPr lvl="0">
              <a:buClr>
                <a:srgbClr val="2A4F1C"/>
              </a:buClr>
              <a:buSzPts val="3200"/>
            </a:pPr>
            <a:r>
              <a:rPr lang="en-US" sz="2800" dirty="0" err="1">
                <a:solidFill>
                  <a:srgbClr val="2A4F1C"/>
                </a:solidFill>
              </a:rPr>
              <a:t>Referințe</a:t>
            </a:r>
            <a:r>
              <a:rPr lang="en-US" sz="2800" dirty="0">
                <a:solidFill>
                  <a:srgbClr val="2A4F1C"/>
                </a:solidFill>
              </a:rPr>
              <a:t> </a:t>
            </a:r>
            <a:r>
              <a:rPr lang="en-US" sz="2800" dirty="0" err="1">
                <a:solidFill>
                  <a:srgbClr val="2A4F1C"/>
                </a:solidFill>
              </a:rPr>
              <a:t>și</a:t>
            </a:r>
            <a:r>
              <a:rPr lang="en-US" sz="2800" dirty="0">
                <a:solidFill>
                  <a:srgbClr val="2A4F1C"/>
                </a:solidFill>
              </a:rPr>
              <a:t> Link-</a:t>
            </a:r>
            <a:r>
              <a:rPr lang="en-US" sz="2800" dirty="0" err="1">
                <a:solidFill>
                  <a:srgbClr val="2A4F1C"/>
                </a:solidFill>
              </a:rPr>
              <a:t>uri</a:t>
            </a:r>
            <a:endParaRPr sz="2800" dirty="0"/>
          </a:p>
        </p:txBody>
      </p:sp>
      <p:cxnSp>
        <p:nvCxnSpPr>
          <p:cNvPr id="502" name="Google Shape;502;p22"/>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503" name="Google Shape;503;p22"/>
          <p:cNvSpPr txBox="1"/>
          <p:nvPr/>
        </p:nvSpPr>
        <p:spPr>
          <a:xfrm>
            <a:off x="492431" y="662884"/>
            <a:ext cx="11809297" cy="5850151"/>
          </a:xfrm>
          <a:prstGeom prst="rect">
            <a:avLst/>
          </a:prstGeom>
          <a:noFill/>
          <a:ln>
            <a:noFill/>
          </a:ln>
        </p:spPr>
        <p:txBody>
          <a:bodyPr spcFirstLastPara="1" wrap="square" lIns="91425" tIns="45700" rIns="91425" bIns="45700" anchor="t" anchorCtr="0">
            <a:spAutoFit/>
          </a:bodyPr>
          <a:lstStyle/>
          <a:p>
            <a:r>
              <a:rPr lang="en-GB" sz="800" dirty="0"/>
              <a:t>Barrett, G. W. (2001). Introduction to environmental science (3rd ed.). Brooks/Cole.</a:t>
            </a:r>
            <a:endParaRPr lang="tr-TR" sz="800" dirty="0"/>
          </a:p>
          <a:p>
            <a:r>
              <a:rPr lang="en-GB" sz="800" dirty="0"/>
              <a:t> </a:t>
            </a:r>
            <a:endParaRPr lang="tr-TR" sz="800" dirty="0"/>
          </a:p>
          <a:p>
            <a:r>
              <a:rPr lang="en-GB" sz="800" dirty="0" err="1"/>
              <a:t>Begon</a:t>
            </a:r>
            <a:r>
              <a:rPr lang="en-GB" sz="800" dirty="0"/>
              <a:t>, M., Townsend, C. R., &amp; Harper, J. L. (2018). Essentials of ecology (5th ed.). Wiley Global Education.</a:t>
            </a:r>
            <a:endParaRPr lang="tr-TR" sz="800" dirty="0"/>
          </a:p>
          <a:p>
            <a:r>
              <a:rPr lang="en-GB" sz="800" dirty="0"/>
              <a:t> </a:t>
            </a:r>
            <a:endParaRPr lang="tr-TR" sz="800" dirty="0"/>
          </a:p>
          <a:p>
            <a:r>
              <a:rPr lang="en-GB" sz="800" dirty="0" err="1"/>
              <a:t>Boussard</a:t>
            </a:r>
            <a:r>
              <a:rPr lang="en-GB" sz="800" dirty="0"/>
              <a:t>, J. M., &amp; </a:t>
            </a:r>
            <a:r>
              <a:rPr lang="en-GB" sz="800" dirty="0" err="1"/>
              <a:t>Gattin</a:t>
            </a:r>
            <a:r>
              <a:rPr lang="en-GB" sz="800" dirty="0"/>
              <a:t>, M. T. (2014). Innovative depollution techniques for wastewater treatment. IWA Publishing.</a:t>
            </a:r>
            <a:endParaRPr lang="tr-TR" sz="800" dirty="0"/>
          </a:p>
          <a:p>
            <a:r>
              <a:rPr lang="en-GB" sz="800" dirty="0"/>
              <a:t> </a:t>
            </a:r>
            <a:endParaRPr lang="tr-TR" sz="800" dirty="0"/>
          </a:p>
          <a:p>
            <a:r>
              <a:rPr lang="en-GB" sz="800" dirty="0"/>
              <a:t>Daily, G. C. (1997). Nature's services: Societal dependence on natural ecosystems. Island Press.</a:t>
            </a:r>
            <a:endParaRPr lang="tr-TR" sz="800" dirty="0"/>
          </a:p>
          <a:p>
            <a:r>
              <a:rPr lang="en-GB" sz="800" dirty="0" err="1"/>
              <a:t>Fahrig</a:t>
            </a:r>
            <a:r>
              <a:rPr lang="en-GB" sz="800" dirty="0"/>
              <a:t>, L. (2017). Ecological consequences of habitat fragmentation. Science, 355(6327), eaar2169.</a:t>
            </a:r>
            <a:endParaRPr lang="tr-TR" sz="800" dirty="0"/>
          </a:p>
          <a:p>
            <a:r>
              <a:rPr lang="en-GB" sz="800" dirty="0"/>
              <a:t> </a:t>
            </a:r>
            <a:endParaRPr lang="tr-TR" sz="800" dirty="0"/>
          </a:p>
          <a:p>
            <a:r>
              <a:rPr lang="en-GB" sz="800" dirty="0"/>
              <a:t>Frank, D. A., &amp; </a:t>
            </a:r>
            <a:r>
              <a:rPr lang="en-GB" sz="800" dirty="0" err="1"/>
              <a:t>Wiegand</a:t>
            </a:r>
            <a:r>
              <a:rPr lang="en-GB" sz="800" dirty="0"/>
              <a:t>, T. (2006). Using spatial models to test ecological theories on grazing systems. Journal of Applied Ecology, 43(4), 675-685.</a:t>
            </a:r>
            <a:endParaRPr lang="tr-TR" sz="800" dirty="0"/>
          </a:p>
          <a:p>
            <a:r>
              <a:rPr lang="en-GB" sz="800" dirty="0"/>
              <a:t> </a:t>
            </a:r>
            <a:endParaRPr lang="tr-TR" sz="800" dirty="0"/>
          </a:p>
          <a:p>
            <a:r>
              <a:rPr lang="en-GB" sz="800" dirty="0"/>
              <a:t>Galli, D. R., Logan, J. A., &amp; Baxter, N. J. (2015). A </a:t>
            </a:r>
            <a:r>
              <a:rPr lang="en-GB" sz="800" dirty="0" err="1"/>
              <a:t>modeling</a:t>
            </a:r>
            <a:r>
              <a:rPr lang="en-GB" sz="800" dirty="0"/>
              <a:t> framework for deep-sea ecosystems. Frontiers in Marine Science, 2, 102.</a:t>
            </a:r>
            <a:endParaRPr lang="tr-TR" sz="800" dirty="0"/>
          </a:p>
          <a:p>
            <a:r>
              <a:rPr lang="en-GB" sz="800" dirty="0"/>
              <a:t> </a:t>
            </a:r>
            <a:endParaRPr lang="tr-TR" sz="800" dirty="0"/>
          </a:p>
          <a:p>
            <a:r>
              <a:rPr lang="en-GB" sz="800" dirty="0"/>
              <a:t>Hungerford, H. R., &amp; Volk, T. L. (1990). Preparing for the adventure: Tackling environmental problems. Temple University Press.</a:t>
            </a:r>
            <a:endParaRPr lang="tr-TR" sz="800" dirty="0"/>
          </a:p>
          <a:p>
            <a:r>
              <a:rPr lang="en-GB" sz="800" dirty="0"/>
              <a:t> </a:t>
            </a:r>
            <a:endParaRPr lang="tr-TR" sz="800" dirty="0"/>
          </a:p>
          <a:p>
            <a:r>
              <a:rPr lang="en-GB" sz="800" dirty="0" err="1"/>
              <a:t>Jin</a:t>
            </a:r>
            <a:r>
              <a:rPr lang="en-GB" sz="800" dirty="0"/>
              <a:t>, M., Zhang, T., Tang, W., Li, X., &amp; </a:t>
            </a:r>
            <a:r>
              <a:rPr lang="en-GB" sz="800" dirty="0" err="1"/>
              <a:t>Clausi</a:t>
            </a:r>
            <a:r>
              <a:rPr lang="en-GB" sz="800" dirty="0"/>
              <a:t>, D. A. (2018). A comprehensive global ice-ocean model for the Arctic and Antarctic. Journal of Climate, 31(14), 5621-5642.</a:t>
            </a:r>
            <a:endParaRPr lang="tr-TR" sz="800" dirty="0"/>
          </a:p>
          <a:p>
            <a:r>
              <a:rPr lang="en-GB" sz="800" dirty="0"/>
              <a:t> </a:t>
            </a:r>
            <a:endParaRPr lang="tr-TR" sz="800" dirty="0"/>
          </a:p>
          <a:p>
            <a:r>
              <a:rPr lang="en-GB" sz="800" dirty="0" err="1"/>
              <a:t>Körner</a:t>
            </a:r>
            <a:r>
              <a:rPr lang="en-GB" sz="800" dirty="0"/>
              <a:t>, C. (2003). Alpine plant life: Functional plant ecology of high mountain ecosystems. Springer Science &amp; Business Media.</a:t>
            </a:r>
            <a:endParaRPr lang="tr-TR" sz="800" dirty="0"/>
          </a:p>
          <a:p>
            <a:r>
              <a:rPr lang="en-GB" sz="800" dirty="0"/>
              <a:t> </a:t>
            </a:r>
            <a:endParaRPr lang="tr-TR" sz="800" dirty="0"/>
          </a:p>
          <a:p>
            <a:r>
              <a:rPr lang="en-GB" sz="800" dirty="0"/>
              <a:t>Merriam-Webster. (2020). Ecology. In Merriam-Webster Collegiate Dictionary (11th ed.). </a:t>
            </a:r>
            <a:r>
              <a:rPr lang="en-GB" sz="800" u="sng" dirty="0">
                <a:hlinkClick r:id="rId3"/>
              </a:rPr>
              <a:t>https://shop.merriam-webster.com/products/merriam-websters-collegiate-dictionary-eleventh-edition</a:t>
            </a:r>
            <a:endParaRPr lang="tr-TR" sz="800" dirty="0"/>
          </a:p>
          <a:p>
            <a:r>
              <a:rPr lang="en-GB" sz="800" dirty="0"/>
              <a:t> </a:t>
            </a:r>
            <a:endParaRPr lang="tr-TR" sz="800" dirty="0"/>
          </a:p>
          <a:p>
            <a:r>
              <a:rPr lang="en-GB" sz="800" dirty="0"/>
              <a:t>Miller, G. T. (2009). Living in the environment: Principles, connections, and solutions (15th ed.). Brooks/Cole.</a:t>
            </a:r>
            <a:endParaRPr lang="tr-TR" sz="800" dirty="0"/>
          </a:p>
          <a:p>
            <a:r>
              <a:rPr lang="en-GB" sz="800" dirty="0"/>
              <a:t> </a:t>
            </a:r>
            <a:endParaRPr lang="tr-TR" sz="800" dirty="0"/>
          </a:p>
          <a:p>
            <a:r>
              <a:rPr lang="en-GB" sz="800" dirty="0"/>
              <a:t>Ni, B. J., </a:t>
            </a:r>
            <a:r>
              <a:rPr lang="en-GB" sz="800" dirty="0" err="1"/>
              <a:t>Bao</a:t>
            </a:r>
            <a:r>
              <a:rPr lang="en-GB" sz="800" dirty="0"/>
              <a:t>, Y. H., </a:t>
            </a:r>
            <a:r>
              <a:rPr lang="en-GB" sz="800" dirty="0" err="1"/>
              <a:t>Xie</a:t>
            </a:r>
            <a:r>
              <a:rPr lang="en-GB" sz="800" dirty="0"/>
              <a:t>, Y. H., &amp; Yu, H. Q. (2018). A review on recent advances in domestic wastewater treatment. Water Research, 142, 100-112.</a:t>
            </a:r>
            <a:endParaRPr lang="tr-TR" sz="800" dirty="0"/>
          </a:p>
          <a:p>
            <a:r>
              <a:rPr lang="en-GB" sz="800" dirty="0" err="1"/>
              <a:t>Odum</a:t>
            </a:r>
            <a:r>
              <a:rPr lang="en-GB" sz="800" dirty="0"/>
              <a:t>, E. P., &amp; </a:t>
            </a:r>
            <a:r>
              <a:rPr lang="en-GB" sz="800" dirty="0" err="1"/>
              <a:t>Odum</a:t>
            </a:r>
            <a:r>
              <a:rPr lang="en-GB" sz="800" dirty="0"/>
              <a:t>, H. T. (2000). A new ecology: Systems approach to our global environment (2nd ed.). </a:t>
            </a:r>
            <a:r>
              <a:rPr lang="en-GB" sz="800" dirty="0" err="1"/>
              <a:t>Sinauer</a:t>
            </a:r>
            <a:r>
              <a:rPr lang="en-GB" sz="800" dirty="0"/>
              <a:t> Associates.</a:t>
            </a:r>
            <a:endParaRPr lang="tr-TR" sz="800" dirty="0"/>
          </a:p>
          <a:p>
            <a:r>
              <a:rPr lang="en-GB" sz="800" dirty="0"/>
              <a:t> </a:t>
            </a:r>
            <a:endParaRPr lang="tr-TR" sz="800" dirty="0"/>
          </a:p>
          <a:p>
            <a:r>
              <a:rPr lang="en-GB" sz="800" dirty="0"/>
              <a:t>Parmesan, C., &amp; </a:t>
            </a:r>
            <a:r>
              <a:rPr lang="en-GB" sz="800" dirty="0" err="1"/>
              <a:t>Yohe</a:t>
            </a:r>
            <a:r>
              <a:rPr lang="en-GB" sz="800" dirty="0"/>
              <a:t>, G. (2003). A globally coherent fingerprint of climate change impacts across natural systems. Nature, 421(6918), 37-42.</a:t>
            </a:r>
            <a:endParaRPr lang="tr-TR" sz="800" dirty="0"/>
          </a:p>
          <a:p>
            <a:r>
              <a:rPr lang="en-GB" sz="800" dirty="0"/>
              <a:t> </a:t>
            </a:r>
            <a:endParaRPr lang="tr-TR" sz="800" dirty="0"/>
          </a:p>
          <a:p>
            <a:r>
              <a:rPr lang="en-GB" sz="800" dirty="0" err="1"/>
              <a:t>Pausas</a:t>
            </a:r>
            <a:r>
              <a:rPr lang="en-GB" sz="800" dirty="0"/>
              <a:t>, J. G., &amp; Paula, S. (2018). Fire and climate change. New </a:t>
            </a:r>
            <a:r>
              <a:rPr lang="en-GB" sz="800" dirty="0" err="1"/>
              <a:t>Phytologist</a:t>
            </a:r>
            <a:r>
              <a:rPr lang="en-GB" sz="800" dirty="0"/>
              <a:t>, 217(1), 40-50.</a:t>
            </a:r>
            <a:endParaRPr lang="tr-TR" sz="800" dirty="0"/>
          </a:p>
          <a:p>
            <a:r>
              <a:rPr lang="en-GB" sz="800" dirty="0"/>
              <a:t>Price, M. F. (2019). Introduction to geomorphology (9th ed.). Prentice Hall.</a:t>
            </a:r>
            <a:endParaRPr lang="tr-TR" sz="800" dirty="0"/>
          </a:p>
          <a:p>
            <a:r>
              <a:rPr lang="en-GB" sz="800" dirty="0"/>
              <a:t> </a:t>
            </a:r>
            <a:endParaRPr lang="tr-TR" sz="800" dirty="0"/>
          </a:p>
          <a:p>
            <a:r>
              <a:rPr lang="en-GB" sz="800" dirty="0"/>
              <a:t>Rose, K. A., &amp; Allen, J. I. (2007). Ecological </a:t>
            </a:r>
            <a:r>
              <a:rPr lang="en-GB" sz="800" dirty="0" err="1"/>
              <a:t>modeling</a:t>
            </a:r>
            <a:r>
              <a:rPr lang="en-GB" sz="800" dirty="0"/>
              <a:t> for aquatic ecosystems: Optimizing management strategies. Academic Press.</a:t>
            </a:r>
            <a:endParaRPr lang="tr-TR" sz="800" dirty="0"/>
          </a:p>
          <a:p>
            <a:r>
              <a:rPr lang="en-GB" sz="800" dirty="0"/>
              <a:t> </a:t>
            </a:r>
            <a:endParaRPr lang="tr-TR" sz="800" dirty="0"/>
          </a:p>
          <a:p>
            <a:r>
              <a:rPr lang="en-GB" sz="800" dirty="0" err="1"/>
              <a:t>Salavati</a:t>
            </a:r>
            <a:r>
              <a:rPr lang="en-GB" sz="800" dirty="0"/>
              <a:t>, F., </a:t>
            </a:r>
            <a:r>
              <a:rPr lang="en-GB" sz="800" dirty="0" err="1"/>
              <a:t>Haghiabi</a:t>
            </a:r>
            <a:r>
              <a:rPr lang="en-GB" sz="800" dirty="0"/>
              <a:t>, H., &amp; Jabbari, E. (2017). Development and application of an ecological model for the </a:t>
            </a:r>
            <a:r>
              <a:rPr lang="en-GB" sz="800" dirty="0" err="1"/>
              <a:t>Anzali</a:t>
            </a:r>
            <a:r>
              <a:rPr lang="en-GB" sz="800" dirty="0"/>
              <a:t> Lagoon, Iran. Journal of Environmental Biology, 38(4/5), 881-889.</a:t>
            </a:r>
            <a:endParaRPr lang="tr-TR" sz="800" dirty="0"/>
          </a:p>
          <a:p>
            <a:r>
              <a:rPr lang="en-GB" sz="800" dirty="0"/>
              <a:t> </a:t>
            </a:r>
            <a:endParaRPr lang="tr-TR" sz="800" dirty="0"/>
          </a:p>
          <a:p>
            <a:r>
              <a:rPr lang="en-GB" sz="800" dirty="0"/>
              <a:t>Smith, V. H. (2012). Nutrient pollution and its consequences in marine ecosystems. </a:t>
            </a:r>
            <a:r>
              <a:rPr lang="en-GB" sz="800" dirty="0" err="1"/>
              <a:t>Ambio</a:t>
            </a:r>
            <a:r>
              <a:rPr lang="en-GB" sz="800" dirty="0"/>
              <a:t>, 41(6), 835-847.</a:t>
            </a:r>
            <a:endParaRPr lang="tr-TR" sz="800" dirty="0"/>
          </a:p>
          <a:p>
            <a:r>
              <a:rPr lang="en-GB" sz="800" dirty="0"/>
              <a:t>Sterling, S. (2004). Science education for sustainability: Reinventing the wheel. </a:t>
            </a:r>
            <a:r>
              <a:rPr lang="en-GB" sz="800" dirty="0" err="1"/>
              <a:t>Earthscan</a:t>
            </a:r>
            <a:r>
              <a:rPr lang="en-GB" sz="800" dirty="0"/>
              <a:t>.</a:t>
            </a:r>
            <a:endParaRPr lang="tr-TR" sz="800" dirty="0"/>
          </a:p>
          <a:p>
            <a:r>
              <a:rPr lang="en-GB" sz="800" dirty="0"/>
              <a:t> </a:t>
            </a:r>
            <a:endParaRPr lang="tr-TR" sz="800" dirty="0"/>
          </a:p>
          <a:p>
            <a:r>
              <a:rPr lang="en-GB" sz="800" dirty="0"/>
              <a:t>Tilbury, D. (2011). Developing critical thinking skills in environmental education. International Journal of Environmental &amp; Sustainability Education, 5(1), 22-43.</a:t>
            </a:r>
            <a:endParaRPr lang="tr-TR" sz="800" dirty="0"/>
          </a:p>
          <a:p>
            <a:r>
              <a:rPr lang="en-GB" sz="800" dirty="0"/>
              <a:t> </a:t>
            </a:r>
            <a:endParaRPr lang="tr-TR" sz="800" dirty="0"/>
          </a:p>
          <a:p>
            <a:r>
              <a:rPr lang="en-GB" sz="800" dirty="0"/>
              <a:t>Vila, M., </a:t>
            </a:r>
            <a:r>
              <a:rPr lang="en-GB" sz="800" dirty="0" err="1"/>
              <a:t>Sagnoud</a:t>
            </a:r>
            <a:r>
              <a:rPr lang="en-GB" sz="800" dirty="0"/>
              <a:t>, F., </a:t>
            </a:r>
            <a:r>
              <a:rPr lang="en-GB" sz="800" dirty="0" err="1"/>
              <a:t>Stefanini</a:t>
            </a:r>
            <a:r>
              <a:rPr lang="en-GB" sz="800" dirty="0"/>
              <a:t>, I., </a:t>
            </a:r>
            <a:r>
              <a:rPr lang="en-GB" sz="800" dirty="0" err="1"/>
              <a:t>Fortino</a:t>
            </a:r>
            <a:r>
              <a:rPr lang="en-GB" sz="800" dirty="0"/>
              <a:t>, L., &amp; </a:t>
            </a:r>
            <a:r>
              <a:rPr lang="en-GB" sz="800" dirty="0" err="1"/>
              <a:t>Mandrioli</a:t>
            </a:r>
            <a:r>
              <a:rPr lang="en-GB" sz="800" dirty="0"/>
              <a:t>, P. (2000). Establishment of the American grey squirrel (</a:t>
            </a:r>
            <a:r>
              <a:rPr lang="en-GB" sz="800" dirty="0" err="1"/>
              <a:t>Sciurus</a:t>
            </a:r>
            <a:r>
              <a:rPr lang="en-GB" sz="800" dirty="0"/>
              <a:t> </a:t>
            </a:r>
            <a:r>
              <a:rPr lang="en-GB" sz="800" dirty="0" err="1"/>
              <a:t>carolinensis</a:t>
            </a:r>
            <a:r>
              <a:rPr lang="en-GB" sz="800" dirty="0"/>
              <a:t>) in Italy and its potential impact on native fauna. Journal of Zoology, 250(3), 285-294.</a:t>
            </a:r>
            <a:endParaRPr lang="tr-TR" sz="800" dirty="0"/>
          </a:p>
          <a:p>
            <a:r>
              <a:rPr lang="en-GB" sz="800" dirty="0"/>
              <a:t> </a:t>
            </a:r>
            <a:endParaRPr lang="tr-TR" sz="800" dirty="0"/>
          </a:p>
          <a:p>
            <a:r>
              <a:rPr lang="en-GB" sz="800" dirty="0"/>
              <a:t>Worm, B., </a:t>
            </a:r>
            <a:r>
              <a:rPr lang="en-GB" sz="800" dirty="0" err="1"/>
              <a:t>Barbier</a:t>
            </a:r>
            <a:r>
              <a:rPr lang="en-GB" sz="800" dirty="0"/>
              <a:t>, E. B., Beaumont, N., Duffy, J. E., </a:t>
            </a:r>
            <a:r>
              <a:rPr lang="en-GB" sz="800" dirty="0" err="1"/>
              <a:t>Folke</a:t>
            </a:r>
            <a:r>
              <a:rPr lang="en-GB" sz="800" dirty="0"/>
              <a:t>, C., Halpern, B. S., … &amp; Watson, R. (2006). Impacts of biodiversity loss on ocean ecosystem services. Science, 314(5800), 787-790.</a:t>
            </a:r>
            <a:endParaRPr lang="tr-TR" sz="800" dirty="0"/>
          </a:p>
          <a:p>
            <a:r>
              <a:rPr lang="en-GB" sz="800" dirty="0"/>
              <a:t> </a:t>
            </a:r>
            <a:endParaRPr lang="tr-TR" sz="800" dirty="0"/>
          </a:p>
          <a:p>
            <a:r>
              <a:rPr lang="en-GB" sz="800" dirty="0"/>
              <a:t>Zeng, X., Xia, X., Tang, Z., &amp; Gong, W. (2013). A review of terrestrial ecosystem model development in China. Journal of Environmental Management, 127, </a:t>
            </a:r>
            <a:r>
              <a:rPr lang="en-GB" sz="800" dirty="0" smtClean="0"/>
              <a:t>S1-S16.</a:t>
            </a:r>
            <a:endParaRPr lang="en-GB" sz="700" dirty="0">
              <a:solidFill>
                <a:schemeClr val="tx1"/>
              </a:solidFill>
              <a:latin typeface="Calibri" panose="020F0502020204030204" pitchFamily="34" charset="0"/>
              <a:ea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cxnSp>
        <p:nvCxnSpPr>
          <p:cNvPr id="502" name="Google Shape;502;p22"/>
          <p:cNvCxnSpPr/>
          <p:nvPr/>
        </p:nvCxnSpPr>
        <p:spPr>
          <a:xfrm>
            <a:off x="5665908" y="2143743"/>
            <a:ext cx="0" cy="2193300"/>
          </a:xfrm>
          <a:prstGeom prst="straightConnector1">
            <a:avLst/>
          </a:prstGeom>
          <a:noFill/>
          <a:ln w="19050" cap="flat" cmpd="sng">
            <a:solidFill>
              <a:schemeClr val="lt1"/>
            </a:solidFill>
            <a:prstDash val="solid"/>
            <a:round/>
            <a:headEnd type="none" w="sm" len="sm"/>
            <a:tailEnd type="none" w="sm" len="sm"/>
          </a:ln>
        </p:spPr>
      </p:cxnSp>
      <p:sp>
        <p:nvSpPr>
          <p:cNvPr id="6" name="Google Shape;517;p23"/>
          <p:cNvSpPr/>
          <p:nvPr/>
        </p:nvSpPr>
        <p:spPr>
          <a:xfrm>
            <a:off x="1097318" y="1273187"/>
            <a:ext cx="3462959" cy="646290"/>
          </a:xfrm>
          <a:prstGeom prst="rect">
            <a:avLst/>
          </a:prstGeom>
          <a:noFill/>
          <a:ln>
            <a:noFill/>
          </a:ln>
        </p:spPr>
        <p:txBody>
          <a:bodyPr spcFirstLastPara="1" wrap="square" lIns="91425" tIns="45700" rIns="91425" bIns="45700" anchor="t" anchorCtr="0">
            <a:spAutoFit/>
          </a:bodyPr>
          <a:lstStyle/>
          <a:p>
            <a:pPr lvl="0" algn="ctr">
              <a:buClr>
                <a:srgbClr val="05234E"/>
              </a:buClr>
              <a:buSzPts val="3600"/>
            </a:pPr>
            <a:r>
              <a:rPr lang="rm-CH" sz="3600" b="1" dirty="0" smtClean="0">
                <a:solidFill>
                  <a:srgbClr val="05234E"/>
                </a:solidFill>
                <a:latin typeface="Calibri"/>
                <a:ea typeface="Calibri"/>
                <a:cs typeface="Calibri"/>
                <a:sym typeface="Calibri"/>
              </a:rPr>
              <a:t>a lua legatura</a:t>
            </a:r>
            <a:endParaRPr lang="rm-CH" sz="3600" b="1" i="0" u="none" strike="noStrike" cap="none" dirty="0">
              <a:solidFill>
                <a:srgbClr val="05234E"/>
              </a:solidFill>
              <a:latin typeface="Calibri"/>
              <a:ea typeface="Calibri"/>
              <a:cs typeface="Calibri"/>
              <a:sym typeface="Calibri"/>
            </a:endParaRPr>
          </a:p>
        </p:txBody>
      </p:sp>
      <p:sp>
        <p:nvSpPr>
          <p:cNvPr id="8" name="Dikdörtgen 7"/>
          <p:cNvSpPr/>
          <p:nvPr/>
        </p:nvSpPr>
        <p:spPr>
          <a:xfrm>
            <a:off x="896422" y="2189262"/>
            <a:ext cx="3313728" cy="2246769"/>
          </a:xfrm>
          <a:prstGeom prst="rect">
            <a:avLst/>
          </a:prstGeom>
        </p:spPr>
        <p:txBody>
          <a:bodyPr wrap="none">
            <a:spAutoFit/>
          </a:bodyPr>
          <a:lstStyle/>
          <a:p>
            <a:pPr lvl="0">
              <a:buSzPts val="1600"/>
            </a:pPr>
            <a:r>
              <a:rPr lang="tr-TR" b="1" dirty="0" smtClean="0">
                <a:solidFill>
                  <a:schemeClr val="dk1"/>
                </a:solidFill>
                <a:latin typeface="Calibri"/>
                <a:ea typeface="Calibri"/>
                <a:cs typeface="Calibri"/>
                <a:sym typeface="Calibri"/>
              </a:rPr>
              <a:t>ÇEROKİ NGO</a:t>
            </a:r>
          </a:p>
          <a:p>
            <a:pPr lvl="0">
              <a:buSzPts val="1600"/>
            </a:pPr>
            <a:endParaRPr lang="tr-TR" b="1" dirty="0">
              <a:solidFill>
                <a:schemeClr val="dk1"/>
              </a:solidFill>
              <a:latin typeface="Calibri"/>
              <a:ea typeface="Calibri"/>
              <a:cs typeface="Calibri"/>
              <a:sym typeface="Calibri"/>
            </a:endParaRPr>
          </a:p>
          <a:p>
            <a:r>
              <a:rPr lang="tr-TR" dirty="0"/>
              <a:t>Tol Köyü Kilise deresi Mezitli / </a:t>
            </a:r>
            <a:r>
              <a:rPr lang="tr-TR" dirty="0" smtClean="0"/>
              <a:t>MERSİN</a:t>
            </a:r>
            <a:endParaRPr lang="tr-TR" dirty="0"/>
          </a:p>
          <a:p>
            <a:endParaRPr lang="tr-TR" b="1" dirty="0" smtClean="0"/>
          </a:p>
          <a:p>
            <a:endParaRPr lang="tr-TR" b="1" dirty="0"/>
          </a:p>
          <a:p>
            <a:r>
              <a:rPr lang="tr-TR" b="1" dirty="0" smtClean="0"/>
              <a:t>+</a:t>
            </a:r>
            <a:r>
              <a:rPr lang="tr-TR" b="1" dirty="0"/>
              <a:t>90 538 731 91 </a:t>
            </a:r>
            <a:r>
              <a:rPr lang="tr-TR" b="1" dirty="0" smtClean="0"/>
              <a:t>14</a:t>
            </a:r>
          </a:p>
          <a:p>
            <a:endParaRPr lang="tr-TR" b="1" dirty="0"/>
          </a:p>
          <a:p>
            <a:r>
              <a:rPr lang="tr-TR" dirty="0"/>
              <a:t>cerokider@gmail.com</a:t>
            </a:r>
          </a:p>
          <a:p>
            <a:endParaRPr lang="tr-TR" b="1" dirty="0"/>
          </a:p>
          <a:p>
            <a:pPr lvl="0">
              <a:buSzPts val="1600"/>
            </a:pPr>
            <a:endParaRPr lang="de-DE" b="1" dirty="0">
              <a:solidFill>
                <a:schemeClr val="dk1"/>
              </a:solidFill>
              <a:latin typeface="Calibri"/>
              <a:ea typeface="Calibri"/>
              <a:cs typeface="Calibri"/>
              <a:sym typeface="Calibri"/>
            </a:endParaRPr>
          </a:p>
        </p:txBody>
      </p:sp>
      <p:pic>
        <p:nvPicPr>
          <p:cNvPr id="9" name="Resim 8"/>
          <p:cNvPicPr/>
          <p:nvPr/>
        </p:nvPicPr>
        <p:blipFill>
          <a:blip r:embed="rId3">
            <a:extLst>
              <a:ext uri="{28A0092B-C50C-407E-A947-70E740481C1C}">
                <a14:useLocalDpi xmlns:a14="http://schemas.microsoft.com/office/drawing/2010/main" val="0"/>
              </a:ext>
            </a:extLst>
          </a:blip>
          <a:stretch>
            <a:fillRect/>
          </a:stretch>
        </p:blipFill>
        <p:spPr>
          <a:xfrm>
            <a:off x="433387" y="4779328"/>
            <a:ext cx="1547813" cy="868997"/>
          </a:xfrm>
          <a:prstGeom prst="rect">
            <a:avLst/>
          </a:prstGeom>
        </p:spPr>
      </p:pic>
    </p:spTree>
    <p:extLst>
      <p:ext uri="{BB962C8B-B14F-4D97-AF65-F5344CB8AC3E}">
        <p14:creationId xmlns:p14="http://schemas.microsoft.com/office/powerpoint/2010/main" val="159531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8"/>
          <p:cNvSpPr txBox="1">
            <a:spLocks noGrp="1"/>
          </p:cNvSpPr>
          <p:nvPr>
            <p:ph type="title"/>
          </p:nvPr>
        </p:nvSpPr>
        <p:spPr>
          <a:xfrm>
            <a:off x="1224636" y="2960458"/>
            <a:ext cx="6233171" cy="937084"/>
          </a:xfrm>
          <a:prstGeom prst="rect">
            <a:avLst/>
          </a:prstGeom>
          <a:noFill/>
          <a:ln>
            <a:noFill/>
          </a:ln>
        </p:spPr>
        <p:txBody>
          <a:bodyPr spcFirstLastPara="1" wrap="square" lIns="91425" tIns="45700" rIns="91425" bIns="45700" anchor="b" anchorCtr="0">
            <a:noAutofit/>
          </a:bodyPr>
          <a:lstStyle/>
          <a:p>
            <a:pPr lvl="0" algn="ctr">
              <a:buSzPts val="3200"/>
            </a:pPr>
            <a:r>
              <a:rPr lang="vi-VN" sz="6600" dirty="0"/>
              <a:t>Să începem!</a:t>
            </a:r>
            <a:endParaRPr sz="6600" dirty="0"/>
          </a:p>
        </p:txBody>
      </p:sp>
      <p:cxnSp>
        <p:nvCxnSpPr>
          <p:cNvPr id="162" name="Google Shape;162;p38"/>
          <p:cNvCxnSpPr/>
          <p:nvPr/>
        </p:nvCxnSpPr>
        <p:spPr>
          <a:xfrm rot="10800000">
            <a:off x="7878208" y="4366084"/>
            <a:ext cx="1635900" cy="0"/>
          </a:xfrm>
          <a:prstGeom prst="straightConnector1">
            <a:avLst/>
          </a:prstGeom>
          <a:noFill/>
          <a:ln w="19050" cap="flat" cmpd="sng">
            <a:solidFill>
              <a:schemeClr val="lt1"/>
            </a:solidFill>
            <a:prstDash val="solid"/>
            <a:round/>
            <a:headEnd type="none" w="sm" len="sm"/>
            <a:tailEnd type="none" w="sm" len="sm"/>
          </a:ln>
        </p:spPr>
      </p:cxnSp>
      <p:cxnSp>
        <p:nvCxnSpPr>
          <p:cNvPr id="163" name="Google Shape;163;p38"/>
          <p:cNvCxnSpPr/>
          <p:nvPr/>
        </p:nvCxnSpPr>
        <p:spPr>
          <a:xfrm rot="10800000">
            <a:off x="1813308" y="2210113"/>
            <a:ext cx="1635900" cy="0"/>
          </a:xfrm>
          <a:prstGeom prst="straightConnector1">
            <a:avLst/>
          </a:prstGeom>
          <a:noFill/>
          <a:ln w="19050" cap="flat" cmpd="sng">
            <a:solidFill>
              <a:schemeClr val="lt1"/>
            </a:solidFill>
            <a:prstDash val="solid"/>
            <a:round/>
            <a:headEnd type="none" w="sm" len="sm"/>
            <a:tailEnd type="none" w="sm" len="sm"/>
          </a:ln>
        </p:spPr>
      </p:cxnSp>
      <p:pic>
        <p:nvPicPr>
          <p:cNvPr id="164" name="Google Shape;164;p38" descr="Ein Bild, das Pflanze, Grün, Gras enthält.&#10;&#10;Automatisch generierte Beschreibung"/>
          <p:cNvPicPr preferRelativeResize="0"/>
          <p:nvPr/>
        </p:nvPicPr>
        <p:blipFill rotWithShape="1">
          <a:blip r:embed="rId3">
            <a:alphaModFix/>
          </a:blip>
          <a:srcRect l="22796" t="8295" r="22866" b="15448"/>
          <a:stretch/>
        </p:blipFill>
        <p:spPr>
          <a:xfrm>
            <a:off x="7457807" y="605879"/>
            <a:ext cx="3264408" cy="4581142"/>
          </a:xfrm>
          <a:prstGeom prst="rect">
            <a:avLst/>
          </a:prstGeom>
          <a:noFill/>
          <a:ln>
            <a:noFill/>
          </a:ln>
        </p:spPr>
      </p:pic>
    </p:spTree>
    <p:extLst>
      <p:ext uri="{BB962C8B-B14F-4D97-AF65-F5344CB8AC3E}">
        <p14:creationId xmlns:p14="http://schemas.microsoft.com/office/powerpoint/2010/main" val="332536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9"/>
          <p:cNvSpPr txBox="1">
            <a:spLocks noGrp="1"/>
          </p:cNvSpPr>
          <p:nvPr>
            <p:ph type="ctrTitle"/>
          </p:nvPr>
        </p:nvSpPr>
        <p:spPr>
          <a:xfrm>
            <a:off x="1097280" y="3020290"/>
            <a:ext cx="10058400" cy="1304821"/>
          </a:xfrm>
          <a:prstGeom prst="rect">
            <a:avLst/>
          </a:prstGeom>
          <a:noFill/>
          <a:ln>
            <a:noFill/>
          </a:ln>
        </p:spPr>
        <p:txBody>
          <a:bodyPr spcFirstLastPara="1" wrap="square" lIns="121900" tIns="121900" rIns="121900" bIns="121900" anchor="b" anchorCtr="0">
            <a:noAutofit/>
          </a:bodyPr>
          <a:lstStyle/>
          <a:p>
            <a:pPr lvl="0">
              <a:buClr>
                <a:srgbClr val="3F762A"/>
              </a:buClr>
              <a:buSzPts val="4800"/>
            </a:pPr>
            <a:r>
              <a:rPr lang="en-US" dirty="0">
                <a:solidFill>
                  <a:srgbClr val="FFFF00"/>
                </a:solidFill>
              </a:rPr>
              <a:t/>
            </a:r>
            <a:br>
              <a:rPr lang="en-US" dirty="0">
                <a:solidFill>
                  <a:srgbClr val="FFFF00"/>
                </a:solidFill>
              </a:rPr>
            </a:br>
            <a:r>
              <a:rPr lang="en-US" dirty="0" err="1">
                <a:solidFill>
                  <a:srgbClr val="3F3F3F"/>
                </a:solidFill>
              </a:rPr>
              <a:t>Introducere</a:t>
            </a:r>
            <a:endParaRPr b="1" dirty="0">
              <a:solidFill>
                <a:srgbClr val="3F762A"/>
              </a:solidFill>
            </a:endParaRPr>
          </a:p>
        </p:txBody>
      </p:sp>
      <p:cxnSp>
        <p:nvCxnSpPr>
          <p:cNvPr id="170" name="Google Shape;170;p39"/>
          <p:cNvCxnSpPr/>
          <p:nvPr/>
        </p:nvCxnSpPr>
        <p:spPr>
          <a:xfrm>
            <a:off x="960000" y="558533"/>
            <a:ext cx="0" cy="1162800"/>
          </a:xfrm>
          <a:prstGeom prst="straightConnector1">
            <a:avLst/>
          </a:prstGeom>
          <a:noFill/>
          <a:ln w="19050" cap="flat" cmpd="sng">
            <a:solidFill>
              <a:schemeClr val="lt1"/>
            </a:solidFill>
            <a:prstDash val="solid"/>
            <a:round/>
            <a:headEnd type="none" w="sm" len="sm"/>
            <a:tailEnd type="none" w="sm" len="sm"/>
          </a:ln>
        </p:spPr>
      </p:cxnSp>
      <p:pic>
        <p:nvPicPr>
          <p:cNvPr id="171" name="Google Shape;171;p39" descr="Text&#10;&#10;Description automatically generated with medium confidence"/>
          <p:cNvPicPr preferRelativeResize="0"/>
          <p:nvPr/>
        </p:nvPicPr>
        <p:blipFill rotWithShape="1">
          <a:blip r:embed="rId3">
            <a:alphaModFix/>
          </a:blip>
          <a:srcRect/>
          <a:stretch/>
        </p:blipFill>
        <p:spPr>
          <a:xfrm>
            <a:off x="164497" y="6395934"/>
            <a:ext cx="1296609" cy="272021"/>
          </a:xfrm>
          <a:prstGeom prst="rect">
            <a:avLst/>
          </a:prstGeom>
          <a:noFill/>
          <a:ln>
            <a:noFill/>
          </a:ln>
        </p:spPr>
      </p:pic>
      <p:pic>
        <p:nvPicPr>
          <p:cNvPr id="172" name="Google Shape;172;p39"/>
          <p:cNvPicPr preferRelativeResize="0"/>
          <p:nvPr/>
        </p:nvPicPr>
        <p:blipFill rotWithShape="1">
          <a:blip r:embed="rId4">
            <a:alphaModFix/>
          </a:blip>
          <a:srcRect/>
          <a:stretch/>
        </p:blipFill>
        <p:spPr>
          <a:xfrm>
            <a:off x="10963124" y="176911"/>
            <a:ext cx="1064381" cy="163551"/>
          </a:xfrm>
          <a:prstGeom prst="rect">
            <a:avLst/>
          </a:prstGeom>
          <a:noFill/>
          <a:ln>
            <a:noFill/>
          </a:ln>
        </p:spPr>
      </p:pic>
      <p:sp>
        <p:nvSpPr>
          <p:cNvPr id="173" name="Google Shape;173;p39"/>
          <p:cNvSpPr txBox="1"/>
          <p:nvPr/>
        </p:nvSpPr>
        <p:spPr>
          <a:xfrm>
            <a:off x="1097280" y="585533"/>
            <a:ext cx="1028700" cy="554400"/>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US" sz="3200" b="1" i="0" u="none" strike="noStrike" cap="none">
                <a:solidFill>
                  <a:srgbClr val="3F3F3F"/>
                </a:solidFill>
                <a:latin typeface="Calibri"/>
                <a:ea typeface="Calibri"/>
                <a:cs typeface="Calibri"/>
                <a:sym typeface="Calibri"/>
              </a:rPr>
              <a:t>01</a:t>
            </a:r>
            <a:endParaRPr sz="1400" b="0" i="0" u="none" strike="noStrike" cap="none">
              <a:solidFill>
                <a:srgbClr val="000000"/>
              </a:solidFill>
              <a:latin typeface="Arial"/>
              <a:ea typeface="Arial"/>
              <a:cs typeface="Arial"/>
              <a:sym typeface="Arial"/>
            </a:endParaRPr>
          </a:p>
        </p:txBody>
      </p:sp>
      <p:pic>
        <p:nvPicPr>
          <p:cNvPr id="174" name="Google Shape;174;p39" descr="Bücher"/>
          <p:cNvPicPr preferRelativeResize="0"/>
          <p:nvPr/>
        </p:nvPicPr>
        <p:blipFill rotWithShape="1">
          <a:blip r:embed="rId5">
            <a:alphaModFix/>
          </a:blip>
          <a:srcRect/>
          <a:stretch/>
        </p:blipFill>
        <p:spPr>
          <a:xfrm>
            <a:off x="8140905" y="2542032"/>
            <a:ext cx="2541336" cy="1620154"/>
          </a:xfrm>
          <a:prstGeom prst="rect">
            <a:avLst/>
          </a:prstGeom>
          <a:noFill/>
          <a:ln>
            <a:noFill/>
          </a:ln>
        </p:spPr>
      </p:pic>
      <p:sp>
        <p:nvSpPr>
          <p:cNvPr id="175" name="Google Shape;175;p39"/>
          <p:cNvSpPr txBox="1"/>
          <p:nvPr/>
        </p:nvSpPr>
        <p:spPr>
          <a:xfrm>
            <a:off x="1097280" y="1721333"/>
            <a:ext cx="6389255" cy="523180"/>
          </a:xfrm>
          <a:prstGeom prst="rect">
            <a:avLst/>
          </a:prstGeom>
          <a:noFill/>
          <a:ln>
            <a:noFill/>
          </a:ln>
        </p:spPr>
        <p:txBody>
          <a:bodyPr spcFirstLastPara="1" wrap="square" lIns="91425" tIns="45700" rIns="91425" bIns="45700" anchor="t" anchorCtr="0">
            <a:spAutoFit/>
          </a:bodyPr>
          <a:lstStyle/>
          <a:p>
            <a:pPr marL="480060"/>
            <a:r>
              <a:rPr lang="pt-BR" b="1" dirty="0">
                <a:solidFill>
                  <a:srgbClr val="002060"/>
                </a:solidFill>
                <a:effectLst>
                  <a:outerShdw blurRad="38100" dist="25400" dir="5400000" algn="ctr">
                    <a:srgbClr val="6E747A">
                      <a:alpha val="43000"/>
                    </a:srgbClr>
                  </a:outerShdw>
                </a:effectLst>
                <a:latin typeface="Calibri"/>
                <a:ea typeface="Calibri"/>
              </a:rPr>
              <a:t>Analiza problemelor de mediu percepute în funcție de nivelul de cunoaștere a mediului</a:t>
            </a:r>
            <a:endParaRPr lang="tr-TR" sz="1200" dirty="0">
              <a:latin typeface="Calibri"/>
              <a:ea typeface="Calibri"/>
            </a:endParaRPr>
          </a:p>
        </p:txBody>
      </p:sp>
      <p:sp>
        <p:nvSpPr>
          <p:cNvPr id="176" name="Google Shape;176;p39"/>
          <p:cNvSpPr txBox="1"/>
          <p:nvPr/>
        </p:nvSpPr>
        <p:spPr>
          <a:xfrm>
            <a:off x="1097280" y="4621497"/>
            <a:ext cx="6181344" cy="495753"/>
          </a:xfrm>
          <a:prstGeom prst="rect">
            <a:avLst/>
          </a:prstGeom>
          <a:noFill/>
          <a:ln>
            <a:noFill/>
          </a:ln>
        </p:spPr>
        <p:txBody>
          <a:bodyPr spcFirstLastPara="1" wrap="square" lIns="91425" tIns="45700" rIns="91425" bIns="45700" anchor="b" anchorCtr="0">
            <a:normAutofit/>
          </a:bodyPr>
          <a:lstStyle/>
          <a:p>
            <a:pPr lvl="0">
              <a:lnSpc>
                <a:spcPct val="85000"/>
              </a:lnSpc>
              <a:buClr>
                <a:srgbClr val="004B3A"/>
              </a:buClr>
              <a:buSzPts val="3200"/>
            </a:pPr>
            <a:r>
              <a:rPr lang="tr-TR" sz="2400" b="1" dirty="0" err="1">
                <a:solidFill>
                  <a:srgbClr val="004B3A"/>
                </a:solidFill>
              </a:rPr>
              <a:t>cuvânt</a:t>
            </a:r>
            <a:r>
              <a:rPr lang="tr-TR" sz="2400" b="1" dirty="0">
                <a:solidFill>
                  <a:srgbClr val="004B3A"/>
                </a:solidFill>
              </a:rPr>
              <a:t> </a:t>
            </a:r>
            <a:r>
              <a:rPr lang="tr-TR" sz="2400" b="1" dirty="0" err="1">
                <a:solidFill>
                  <a:srgbClr val="004B3A"/>
                </a:solidFill>
              </a:rPr>
              <a:t>înainte</a:t>
            </a:r>
            <a:endParaRPr sz="2400" b="1" i="0" u="none" strike="noStrike" cap="none" dirty="0">
              <a:solidFill>
                <a:srgbClr val="262626"/>
              </a:solidFill>
              <a:latin typeface="Calibri"/>
              <a:ea typeface="Calibri"/>
              <a:cs typeface="Calibri"/>
              <a:sym typeface="Calibri"/>
            </a:endParaRPr>
          </a:p>
        </p:txBody>
      </p:sp>
    </p:spTree>
    <p:extLst>
      <p:ext uri="{BB962C8B-B14F-4D97-AF65-F5344CB8AC3E}">
        <p14:creationId xmlns:p14="http://schemas.microsoft.com/office/powerpoint/2010/main" val="112060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pc="-60" dirty="0">
                <a:solidFill>
                  <a:schemeClr val="tx1"/>
                </a:solidFill>
                <a:latin typeface="Cambria"/>
                <a:ea typeface="Times New Roman"/>
                <a:cs typeface="Times New Roman"/>
              </a:rPr>
              <a:t>01- </a:t>
            </a:r>
            <a:r>
              <a:rPr lang="tr-TR" spc="-60" dirty="0" err="1">
                <a:solidFill>
                  <a:schemeClr val="tx1"/>
                </a:solidFill>
                <a:latin typeface="Cambria"/>
                <a:ea typeface="Times New Roman"/>
                <a:cs typeface="Times New Roman"/>
              </a:rPr>
              <a:t>Introducere</a:t>
            </a:r>
            <a:r>
              <a:rPr lang="tr-TR" spc="-60" dirty="0">
                <a:solidFill>
                  <a:schemeClr val="tx1"/>
                </a:solidFill>
                <a:latin typeface="Cambria"/>
                <a:ea typeface="Times New Roman"/>
                <a:cs typeface="Times New Roman"/>
              </a:rPr>
              <a:t> </a:t>
            </a:r>
            <a:r>
              <a:rPr lang="tr-TR" spc="-60" dirty="0" err="1">
                <a:solidFill>
                  <a:schemeClr val="tx1"/>
                </a:solidFill>
                <a:latin typeface="Cambria"/>
                <a:ea typeface="Times New Roman"/>
                <a:cs typeface="Times New Roman"/>
              </a:rPr>
              <a:t>în</a:t>
            </a:r>
            <a:r>
              <a:rPr lang="tr-TR" spc="-60" dirty="0">
                <a:solidFill>
                  <a:schemeClr val="tx1"/>
                </a:solidFill>
                <a:latin typeface="Cambria"/>
                <a:ea typeface="Times New Roman"/>
                <a:cs typeface="Times New Roman"/>
              </a:rPr>
              <a:t> </a:t>
            </a:r>
            <a:r>
              <a:rPr lang="tr-TR" spc="-60" dirty="0" err="1">
                <a:solidFill>
                  <a:schemeClr val="tx1"/>
                </a:solidFill>
                <a:latin typeface="Cambria"/>
                <a:ea typeface="Times New Roman"/>
                <a:cs typeface="Times New Roman"/>
              </a:rPr>
              <a:t>modulul</a:t>
            </a:r>
            <a:r>
              <a:rPr lang="tr-TR" spc="-60" dirty="0">
                <a:solidFill>
                  <a:schemeClr val="tx1"/>
                </a:solidFill>
                <a:latin typeface="Cambria"/>
                <a:ea typeface="Times New Roman"/>
                <a:cs typeface="Times New Roman"/>
              </a:rPr>
              <a:t> 3</a:t>
            </a:r>
            <a:endParaRPr lang="tr-TR" dirty="0"/>
          </a:p>
        </p:txBody>
      </p:sp>
      <p:sp>
        <p:nvSpPr>
          <p:cNvPr id="3" name="Metin Yer Tutucusu 2"/>
          <p:cNvSpPr>
            <a:spLocks noGrp="1"/>
          </p:cNvSpPr>
          <p:nvPr>
            <p:ph type="body" idx="1"/>
          </p:nvPr>
        </p:nvSpPr>
        <p:spPr/>
        <p:txBody>
          <a:bodyPr/>
          <a:lstStyle/>
          <a:p>
            <a:pPr>
              <a:buFont typeface="Wingdings" panose="05000000000000000000" pitchFamily="2" charset="2"/>
              <a:buChar char="v"/>
            </a:pPr>
            <a:r>
              <a:rPr lang="vi-VN" dirty="0"/>
              <a:t>În această prezentare, ne vom porni într-o călătorie pentru a explora lumea fascinantă a ecologiei și a ecosistemelor.</a:t>
            </a:r>
          </a:p>
          <a:p>
            <a:pPr>
              <a:buFont typeface="Wingdings" panose="05000000000000000000" pitchFamily="2" charset="2"/>
              <a:buChar char="v"/>
            </a:pPr>
            <a:endParaRPr lang="vi-VN" dirty="0"/>
          </a:p>
          <a:p>
            <a:pPr>
              <a:buFont typeface="Wingdings" panose="05000000000000000000" pitchFamily="2" charset="2"/>
              <a:buChar char="v"/>
            </a:pPr>
            <a:r>
              <a:rPr lang="vi-VN" dirty="0"/>
              <a:t>Vom aprofunda în rețeaua complicată de relații dintre organismele vii și mediul lor și vom obține informații despre modul în care funcționează aceste sisteme.</a:t>
            </a:r>
          </a:p>
          <a:p>
            <a:pPr>
              <a:buFont typeface="Wingdings" panose="05000000000000000000" pitchFamily="2" charset="2"/>
              <a:buChar char="v"/>
            </a:pPr>
            <a:endParaRPr lang="vi-VN" dirty="0"/>
          </a:p>
          <a:p>
            <a:pPr>
              <a:buFont typeface="Wingdings" panose="05000000000000000000" pitchFamily="2" charset="2"/>
              <a:buChar char="v"/>
            </a:pPr>
            <a:r>
              <a:rPr lang="vi-VN" dirty="0"/>
              <a:t>Vom explora, de asemenea, impactul activităților umane asupra acestor echilibre delicate și importanța înțelegerii ecologice pentru un viitor durabil.</a:t>
            </a:r>
            <a:endParaRPr lang="tr-TR" dirty="0"/>
          </a:p>
        </p:txBody>
      </p:sp>
    </p:spTree>
    <p:extLst>
      <p:ext uri="{BB962C8B-B14F-4D97-AF65-F5344CB8AC3E}">
        <p14:creationId xmlns:p14="http://schemas.microsoft.com/office/powerpoint/2010/main" val="1648077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573405" y="949699"/>
            <a:ext cx="10058400" cy="4376470"/>
          </a:xfrm>
        </p:spPr>
        <p:txBody>
          <a:bodyPr>
            <a:normAutofit lnSpcReduction="10000"/>
          </a:bodyPr>
          <a:lstStyle/>
          <a:p>
            <a:pPr algn="just"/>
            <a:r>
              <a:rPr lang="vi-VN" dirty="0"/>
              <a:t>Termenul „ecologie” provine din cuvintele grecești „oikos” (însemnând casă) și „logos” (însemnând studiu) (Miller, 2009). Prin urmare, ecologia poate fi înțeleasă literal ca „studiul vieții domestice” (Miller, 2009). Cu toate acestea, domeniul său de aplicare se extinde dincolo de casa fizică pentru a cuprinde rețeaua complicată de relații dintre organisme și mediul lor (Merriam-Webster, 2020).</a:t>
            </a:r>
          </a:p>
          <a:p>
            <a:pPr algn="just"/>
            <a:endParaRPr lang="vi-VN" dirty="0"/>
          </a:p>
          <a:p>
            <a:pPr algn="just"/>
            <a:r>
              <a:rPr lang="vi-VN" dirty="0"/>
              <a:t>Această înțelegere a ecologiei evidențiază rolul său critic în înțelegerea dependenței umane de lumea naturală. Chiar și în societățile noastre avansate din punct de vedere tehnologic, oamenii rămân dependenți de natură pentru nevoi fundamentale precum aerul, apa și hrana (Daily, 1997). Beneficiile oferite de natură, cum ar fi asimilarea deșeurilor și oportunitățile recreative, sunt adesea luate de la sine înțelese până când apare o criză (Daily, 1997). Această tendință de a vedea resursele naturale ca nelimitate sau ușor de înlocuit cu soluții tehnologice poate duce la practici nesustenabile și la degradarea mediului (Odum &amp; Odum, 2000).</a:t>
            </a:r>
            <a:endParaRPr lang="tr-TR" dirty="0"/>
          </a:p>
        </p:txBody>
      </p:sp>
      <p:sp>
        <p:nvSpPr>
          <p:cNvPr id="4" name="Unvan 1"/>
          <p:cNvSpPr>
            <a:spLocks noGrp="1"/>
          </p:cNvSpPr>
          <p:nvPr>
            <p:ph type="title"/>
          </p:nvPr>
        </p:nvSpPr>
        <p:spPr>
          <a:xfrm>
            <a:off x="1050388" y="0"/>
            <a:ext cx="10058400" cy="989746"/>
          </a:xfrm>
        </p:spPr>
        <p:txBody>
          <a:bodyPr>
            <a:normAutofit/>
          </a:bodyPr>
          <a:lstStyle/>
          <a:p>
            <a:r>
              <a:rPr lang="rm-CH" dirty="0" smtClean="0"/>
              <a:t>Ce este Ecologia?</a:t>
            </a:r>
            <a:endParaRPr lang="rm-CH" dirty="0"/>
          </a:p>
        </p:txBody>
      </p:sp>
    </p:spTree>
    <p:extLst>
      <p:ext uri="{BB962C8B-B14F-4D97-AF65-F5344CB8AC3E}">
        <p14:creationId xmlns:p14="http://schemas.microsoft.com/office/powerpoint/2010/main" val="3011381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573405" y="949698"/>
            <a:ext cx="10351770" cy="4974851"/>
          </a:xfrm>
        </p:spPr>
        <p:txBody>
          <a:bodyPr>
            <a:noAutofit/>
          </a:bodyPr>
          <a:lstStyle/>
          <a:p>
            <a:pPr marL="114300" indent="0">
              <a:buNone/>
            </a:pPr>
            <a:r>
              <a:rPr lang="en-US" sz="1800" b="1" dirty="0" err="1" smtClean="0"/>
              <a:t>Savan</a:t>
            </a:r>
            <a:r>
              <a:rPr lang="tr-TR" sz="1800" b="1" dirty="0" smtClean="0"/>
              <a:t>e</a:t>
            </a:r>
            <a:r>
              <a:rPr lang="en-US" sz="1800" b="1" dirty="0" smtClean="0"/>
              <a:t>:</a:t>
            </a:r>
            <a:r>
              <a:rPr lang="en-US" sz="1800" dirty="0" smtClean="0"/>
              <a:t> </a:t>
            </a:r>
            <a:endParaRPr lang="en-US" sz="1800" dirty="0"/>
          </a:p>
          <a:p>
            <a:pPr lvl="1">
              <a:buFont typeface="Wingdings" pitchFamily="2" charset="2"/>
              <a:buChar char="Ø"/>
            </a:pPr>
            <a:r>
              <a:rPr lang="vi-VN" sz="1600" dirty="0"/>
              <a:t>Focalizare: acoperire cu vegetație, modele de precipitații, tipuri de sol</a:t>
            </a:r>
          </a:p>
          <a:p>
            <a:pPr lvl="1">
              <a:buFont typeface="Wingdings" pitchFamily="2" charset="2"/>
              <a:buChar char="Ø"/>
            </a:pPr>
            <a:r>
              <a:rPr lang="vi-VN" sz="1600" dirty="0"/>
              <a:t>Cum ajută: înțelege modul în care acești factori interacționează, influențând sănătatea generală și stabilitatea (Paruelo et al., 2008).</a:t>
            </a:r>
            <a:endParaRPr lang="en-US" sz="1600" dirty="0" smtClean="0"/>
          </a:p>
          <a:p>
            <a:pPr marL="114300" indent="0">
              <a:buNone/>
            </a:pPr>
            <a:r>
              <a:rPr lang="vi-VN" sz="1800" b="1" dirty="0"/>
              <a:t>Ecosisteme montane:</a:t>
            </a:r>
          </a:p>
          <a:p>
            <a:pPr lvl="1">
              <a:buFont typeface="Wingdings" pitchFamily="2" charset="2"/>
              <a:buChar char="Ø"/>
            </a:pPr>
            <a:r>
              <a:rPr lang="vi-VN" sz="1600" dirty="0"/>
              <a:t>Focalizare: altitudine, climă, topografie</a:t>
            </a:r>
          </a:p>
          <a:p>
            <a:pPr lvl="1">
              <a:buFont typeface="Wingdings" pitchFamily="2" charset="2"/>
              <a:buChar char="Ø"/>
            </a:pPr>
            <a:r>
              <a:rPr lang="vi-VN" sz="1600" dirty="0"/>
              <a:t>Cum ajută: surprinde complexitățile prin simularea structurii și funcției, luând în considerare factori precum zonele de vegetație, modelele de topire a zăpezii și stabilitatea pantei</a:t>
            </a:r>
            <a:r>
              <a:rPr lang="vi-VN" sz="1600" dirty="0"/>
              <a:t>.</a:t>
            </a:r>
            <a:endParaRPr lang="tr-TR" sz="1600" dirty="0"/>
          </a:p>
          <a:p>
            <a:pPr marL="114300" indent="0">
              <a:buNone/>
            </a:pPr>
            <a:r>
              <a:rPr lang="vi-VN" sz="1800" b="1" dirty="0"/>
              <a:t>Ecosisteme polare</a:t>
            </a:r>
            <a:r>
              <a:rPr lang="vi-VN" sz="1800" b="1" dirty="0" smtClean="0"/>
              <a:t>:</a:t>
            </a:r>
            <a:endParaRPr lang="tr-TR" sz="1800" b="1" dirty="0" smtClean="0"/>
          </a:p>
          <a:p>
            <a:pPr lvl="1">
              <a:buFont typeface="Wingdings" pitchFamily="2" charset="2"/>
              <a:buChar char="Ø"/>
            </a:pPr>
            <a:r>
              <a:rPr lang="vi-VN" sz="1600" dirty="0"/>
              <a:t>Focus</a:t>
            </a:r>
            <a:r>
              <a:rPr lang="vi-VN" sz="1600" dirty="0"/>
              <a:t>: cicluri de îngheț/dezgheț, acoperire cu gheață, interacțiuni între organismele terestre și </a:t>
            </a:r>
            <a:r>
              <a:rPr lang="vi-VN" sz="1600" dirty="0" smtClean="0"/>
              <a:t>marine</a:t>
            </a:r>
            <a:endParaRPr lang="tr-TR" sz="1600" dirty="0" smtClean="0"/>
          </a:p>
          <a:p>
            <a:pPr lvl="1">
              <a:buFont typeface="Wingdings" pitchFamily="2" charset="2"/>
              <a:buChar char="Ø"/>
            </a:pPr>
            <a:r>
              <a:rPr lang="vi-VN" sz="1600" dirty="0" smtClean="0"/>
              <a:t>Cum </a:t>
            </a:r>
            <a:r>
              <a:rPr lang="vi-VN" sz="1600" dirty="0"/>
              <a:t>ajută: reprezintă caracteristici unice prin simularea dinamicii gheții, a înfloririi planctonului și a interacțiunilor prădător-pradă în medii fragile</a:t>
            </a:r>
            <a:r>
              <a:rPr lang="vi-VN" sz="1600" dirty="0" smtClean="0"/>
              <a:t>.</a:t>
            </a:r>
            <a:endParaRPr lang="tr-TR" sz="1600" dirty="0" smtClean="0"/>
          </a:p>
          <a:p>
            <a:pPr marL="571500" lvl="1" indent="0">
              <a:buNone/>
            </a:pPr>
            <a:endParaRPr lang="tr-TR" sz="1600" dirty="0"/>
          </a:p>
          <a:p>
            <a:pPr marL="114300" indent="0">
              <a:buNone/>
            </a:pPr>
            <a:r>
              <a:rPr lang="vi-VN" sz="1600" dirty="0"/>
              <a:t>Aceste slide-uri aprofundează în modele specifice de ecosistem, evidențiind zonele lor de interes și modul în care contribuie la o înțelegere mai profundă a acestor sisteme complexe. Modelele de savană pun în lumină interacțiunea dintre vegetație, precipitații și sol, în timp ce modelele ecosistemelor montane țin cont de provocările unice pe care le reprezintă altitudinea, climă și topografie. Modelele de ecosistem polar abordează realitățile dure ale temperaturilor înghețate și ale acoperirii extinse de gheață, simulând echilibrul delicat dintre organismele terestre și marine.</a:t>
            </a:r>
            <a:endParaRPr lang="tr-TR" sz="1600" dirty="0"/>
          </a:p>
          <a:p>
            <a:endParaRPr lang="tr-TR" sz="1800" dirty="0"/>
          </a:p>
        </p:txBody>
      </p:sp>
      <p:sp>
        <p:nvSpPr>
          <p:cNvPr id="4" name="Unvan 1"/>
          <p:cNvSpPr>
            <a:spLocks noGrp="1"/>
          </p:cNvSpPr>
          <p:nvPr>
            <p:ph type="title"/>
          </p:nvPr>
        </p:nvSpPr>
        <p:spPr>
          <a:xfrm>
            <a:off x="659130" y="209550"/>
            <a:ext cx="9208770" cy="913545"/>
          </a:xfrm>
        </p:spPr>
        <p:txBody>
          <a:bodyPr>
            <a:normAutofit fontScale="90000"/>
          </a:bodyPr>
          <a:lstStyle/>
          <a:p>
            <a:r>
              <a:rPr lang="pt-BR" dirty="0"/>
              <a:t>Dezvăluirea complexităților ecosistemelor: o privire asupra modelelor specifice</a:t>
            </a:r>
            <a:endParaRPr lang="en-US" dirty="0"/>
          </a:p>
        </p:txBody>
      </p:sp>
    </p:spTree>
    <p:extLst>
      <p:ext uri="{BB962C8B-B14F-4D97-AF65-F5344CB8AC3E}">
        <p14:creationId xmlns:p14="http://schemas.microsoft.com/office/powerpoint/2010/main" val="1338400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297180" y="883023"/>
            <a:ext cx="10351770" cy="4974851"/>
          </a:xfrm>
        </p:spPr>
        <p:txBody>
          <a:bodyPr>
            <a:noAutofit/>
          </a:bodyPr>
          <a:lstStyle/>
          <a:p>
            <a:pPr>
              <a:buFont typeface="Wingdings" pitchFamily="2" charset="2"/>
              <a:buChar char="Ø"/>
            </a:pPr>
            <a:r>
              <a:rPr lang="vi-VN" sz="1800" b="1" dirty="0"/>
              <a:t>Ecosisteme oceanice deschise: </a:t>
            </a:r>
            <a:r>
              <a:rPr lang="vi-VN" sz="1800" dirty="0"/>
              <a:t>se concentrează pe distribuția și abundența organismelor marine, curenții oceanici, ciclul nutrienților și interacțiunile rețelei trofice.</a:t>
            </a:r>
          </a:p>
          <a:p>
            <a:pPr>
              <a:buFont typeface="Wingdings" pitchFamily="2" charset="2"/>
              <a:buChar char="Ø"/>
            </a:pPr>
            <a:r>
              <a:rPr lang="vi-VN" sz="1800" b="1" dirty="0"/>
              <a:t>Ecosisteme de adâncime: </a:t>
            </a:r>
            <a:r>
              <a:rPr lang="vi-VN" sz="1800" dirty="0"/>
              <a:t>Simulează condițiile de viață, rețelele trofice și biodiversitatea organismelor care locuiesc pe fundul oceanului (Ramirez-Llodra și colab., 2010).</a:t>
            </a:r>
          </a:p>
          <a:p>
            <a:pPr>
              <a:buFont typeface="Wingdings" pitchFamily="2" charset="2"/>
              <a:buChar char="Ø"/>
            </a:pPr>
            <a:r>
              <a:rPr lang="vi-VN" sz="1800" b="1" dirty="0"/>
              <a:t>Ecosisteme de coastă: </a:t>
            </a:r>
            <a:r>
              <a:rPr lang="vi-VN" sz="1800" dirty="0"/>
              <a:t>reprezintă interacțiunile dintre pământ și mare, luând în considerare mareele, acțiunea valurilor, fluctuațiile salinității și impactul uman.</a:t>
            </a:r>
          </a:p>
          <a:p>
            <a:pPr>
              <a:buFont typeface="Wingdings" pitchFamily="2" charset="2"/>
              <a:buChar char="Ø"/>
            </a:pPr>
            <a:r>
              <a:rPr lang="vi-VN" sz="1800" b="1" dirty="0"/>
              <a:t>Modele de lac: </a:t>
            </a:r>
            <a:r>
              <a:rPr lang="vi-VN" sz="1800" dirty="0"/>
              <a:t>simulează modelele de circulație a apei, ciclul nutrienților, interacțiunile dintre viața acvatică și impactul activităților umane asupra sănătății lacului.</a:t>
            </a:r>
          </a:p>
          <a:p>
            <a:pPr>
              <a:buFont typeface="Wingdings" pitchFamily="2" charset="2"/>
              <a:buChar char="Ø"/>
            </a:pPr>
            <a:r>
              <a:rPr lang="vi-VN" sz="1800" b="1" dirty="0"/>
              <a:t>Modele de ecosisteme marine: </a:t>
            </a:r>
            <a:r>
              <a:rPr lang="vi-VN" sz="1800" dirty="0"/>
              <a:t>ia în considerare o gamă mai largă de variabile în comparație cu submodele specifice, inclusiv temperatura apei mării, salinitatea, nivelurile de aciditate, populațiile de pești, distribuția planctonului și sănătatea recifului de corali.</a:t>
            </a:r>
            <a:endParaRPr lang="tr-TR" sz="1800" dirty="0" smtClean="0"/>
          </a:p>
          <a:p>
            <a:r>
              <a:rPr lang="vi-VN" sz="1800" dirty="0"/>
              <a:t>Acest slide extinde explorarea modelelor de ecosistem. Ne adâncim în vastul ocean deschis, în misterele mării adânci și în interfața dinamică a ecosistemelor de coastă. Modelele lacurilor oferă informații despre sistemele de apă dulce, în timp ce modelele ecosistemelor marine oferă o vedere cuprinzătoare asupra mediului oceanic.</a:t>
            </a:r>
            <a:endParaRPr lang="tr-TR" sz="1800" dirty="0"/>
          </a:p>
          <a:p>
            <a:endParaRPr lang="tr-TR" sz="1800" dirty="0"/>
          </a:p>
        </p:txBody>
      </p:sp>
      <p:sp>
        <p:nvSpPr>
          <p:cNvPr id="4" name="Unvan 1"/>
          <p:cNvSpPr>
            <a:spLocks noGrp="1"/>
          </p:cNvSpPr>
          <p:nvPr>
            <p:ph type="title"/>
          </p:nvPr>
        </p:nvSpPr>
        <p:spPr>
          <a:xfrm>
            <a:off x="525780" y="219075"/>
            <a:ext cx="9208770" cy="684945"/>
          </a:xfrm>
        </p:spPr>
        <p:txBody>
          <a:bodyPr>
            <a:normAutofit fontScale="90000"/>
          </a:bodyPr>
          <a:lstStyle/>
          <a:p>
            <a:r>
              <a:rPr lang="it-IT" dirty="0"/>
              <a:t>Scufundări mai adânc: explorarea modelelor de ecosisteme suplimentare</a:t>
            </a:r>
            <a:endParaRPr lang="en-US" dirty="0"/>
          </a:p>
        </p:txBody>
      </p:sp>
    </p:spTree>
    <p:extLst>
      <p:ext uri="{BB962C8B-B14F-4D97-AF65-F5344CB8AC3E}">
        <p14:creationId xmlns:p14="http://schemas.microsoft.com/office/powerpoint/2010/main" val="2279365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657</TotalTime>
  <Words>3828</Words>
  <Application>Microsoft Office PowerPoint</Application>
  <PresentationFormat>Özel</PresentationFormat>
  <Paragraphs>312</Paragraphs>
  <Slides>35</Slides>
  <Notes>18</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35</vt:i4>
      </vt:variant>
    </vt:vector>
  </HeadingPairs>
  <TitlesOfParts>
    <vt:vector size="43" baseType="lpstr">
      <vt:lpstr>Arial</vt:lpstr>
      <vt:lpstr>Calibri</vt:lpstr>
      <vt:lpstr>Wingdings</vt:lpstr>
      <vt:lpstr>Cambria</vt:lpstr>
      <vt:lpstr>Times New Roman</vt:lpstr>
      <vt:lpstr>Söhne</vt:lpstr>
      <vt:lpstr>Noto Sans Symbols</vt:lpstr>
      <vt:lpstr>Rückblick</vt:lpstr>
      <vt:lpstr>GREENWORLD: Think Green for the World  Youth Education ERASMUS+  KA220 YOU - Strategic Partnerships for Youth Education Cooperation partnership </vt:lpstr>
      <vt:lpstr>Rezultatele învățării ale modulului 3</vt:lpstr>
      <vt:lpstr>Overview on the module</vt:lpstr>
      <vt:lpstr>Să începem!</vt:lpstr>
      <vt:lpstr> Introducere</vt:lpstr>
      <vt:lpstr>01- Introducere în modulul 3</vt:lpstr>
      <vt:lpstr>Ce este Ecologia?</vt:lpstr>
      <vt:lpstr>Dezvăluirea complexităților ecosistemelor: o privire asupra modelelor specifice</vt:lpstr>
      <vt:lpstr>Scufundări mai adânc: explorarea modelelor de ecosisteme suplimentare</vt:lpstr>
      <vt:lpstr>SPECIFICAREA ELEMENTELOR DE ÎNVĂȚAT SUB ACEST TEMA, INCLUSIV SARCINI DE ÎNVĂȚARE:</vt:lpstr>
      <vt:lpstr>Ecologie :</vt:lpstr>
      <vt:lpstr>Niveluri de organizare ecologică</vt:lpstr>
      <vt:lpstr>Importanța ecologiei</vt:lpstr>
      <vt:lpstr>Interacțiuni în ecosisteme</vt:lpstr>
      <vt:lpstr>PowerPoint Sunusu</vt:lpstr>
      <vt:lpstr>Sarcini pentru cursanți despre elementele de bază ale ecologiei și ecosistemelor</vt:lpstr>
      <vt:lpstr> Parte 2</vt:lpstr>
      <vt:lpstr>BEST PRACTICES  </vt:lpstr>
      <vt:lpstr>BEST PRACTICES  </vt:lpstr>
      <vt:lpstr>BEST PRACTICES  </vt:lpstr>
      <vt:lpstr>BEST PRACTICES  </vt:lpstr>
      <vt:lpstr>Importanța modulului în Educația Tineretului</vt:lpstr>
      <vt:lpstr>PowerPoint Sunusu</vt:lpstr>
      <vt:lpstr>Sarcini pentru cursanți bazate pe conținutul modulului Ecologie și ecosisteme:</vt:lpstr>
      <vt:lpstr> Videoclipuri</vt:lpstr>
      <vt:lpstr> Subiectul videoclipurilor</vt:lpstr>
      <vt:lpstr>PowerPoint Sunusu</vt:lpstr>
      <vt:lpstr>PowerPoint Sunusu</vt:lpstr>
      <vt:lpstr>PowerPoint Sunusu</vt:lpstr>
      <vt:lpstr> Verificare personală</vt:lpstr>
      <vt:lpstr>PowerPoint Sunusu</vt:lpstr>
      <vt:lpstr>PowerPoint Sunusu</vt:lpstr>
      <vt:lpstr>PowerPoint Sunusu</vt:lpstr>
      <vt:lpstr>Referințe și Link-uri</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GREENWORLD: Think Green for the World  Youth Education ERASMUS+  KA220 YOU - Strategic Partnerships for Youth Education Cooperation partnership</dc:title>
  <dc:creator>Niclas Grüttner</dc:creator>
  <cp:lastModifiedBy>Admin2</cp:lastModifiedBy>
  <cp:revision>87</cp:revision>
  <dcterms:created xsi:type="dcterms:W3CDTF">2020-11-17T09:39:06Z</dcterms:created>
  <dcterms:modified xsi:type="dcterms:W3CDTF">2024-05-17T20:37:28Z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