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12192000"/>
  <p:notesSz cx="6858000" cy="9144000"/>
  <p:embeddedFontLst>
    <p:embeddedFont>
      <p:font typeface="Robo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1" roundtripDataSignature="AMtx7mjC72KNHhmy3+Ao1C2ZF5KNvFvM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B</a:t>
            </a:r>
            <a:endParaRPr/>
          </a:p>
        </p:txBody>
      </p:sp>
      <p:sp>
        <p:nvSpPr>
          <p:cNvPr id="436" name="Google Shape;43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Answer: B</a:t>
            </a:r>
            <a:endParaRPr/>
          </a:p>
        </p:txBody>
      </p:sp>
      <p:sp>
        <p:nvSpPr>
          <p:cNvPr id="456" name="Google Shape;456;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2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 name="Google Shape;26;p2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 name="Google Shape;27;p2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 name="Google Shape;29;p26"/>
          <p:cNvPicPr preferRelativeResize="0"/>
          <p:nvPr/>
        </p:nvPicPr>
        <p:blipFill rotWithShape="1">
          <a:blip r:embed="rId2">
            <a:alphaModFix/>
          </a:blip>
          <a:srcRect b="0" l="0" r="0" t="0"/>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rgbClr val="595959"/>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98" name="Shape 98"/>
        <p:cNvGrpSpPr/>
        <p:nvPr/>
      </p:nvGrpSpPr>
      <p:grpSpPr>
        <a:xfrm>
          <a:off x="0" y="0"/>
          <a:ext cx="0" cy="0"/>
          <a:chOff x="0" y="0"/>
          <a:chExt cx="0" cy="0"/>
        </a:xfrm>
      </p:grpSpPr>
      <p:sp>
        <p:nvSpPr>
          <p:cNvPr id="99" name="Google Shape;99;p3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5"/>
          <p:cNvSpPr txBox="1"/>
          <p:nvPr>
            <p:ph idx="1" type="body"/>
          </p:nvPr>
        </p:nvSpPr>
        <p:spPr>
          <a:xfrm rot="5400000">
            <a:off x="3938245" y="-1348341"/>
            <a:ext cx="437647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1" name="Google Shape;101;p3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showMasterSp="0" type="vertTitleAndTx">
  <p:cSld name="VERTICAL_TITLE_AND_VERTICAL_TEXT">
    <p:spTree>
      <p:nvGrpSpPr>
        <p:cNvPr id="103"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107" name="Google Shape;107;p36"/>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6"/>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3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 name="Google Shape;111;p36"/>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2" name="Shape 32"/>
        <p:cNvGrpSpPr/>
        <p:nvPr/>
      </p:nvGrpSpPr>
      <p:grpSpPr>
        <a:xfrm>
          <a:off x="0" y="0"/>
          <a:ext cx="0" cy="0"/>
          <a:chOff x="0" y="0"/>
          <a:chExt cx="0" cy="0"/>
        </a:xfrm>
      </p:grpSpPr>
      <p:sp>
        <p:nvSpPr>
          <p:cNvPr id="33" name="Google Shape;33;p27"/>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7"/>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37" name="Shape 37"/>
        <p:cNvGrpSpPr/>
        <p:nvPr/>
      </p:nvGrpSpPr>
      <p:grpSpPr>
        <a:xfrm>
          <a:off x="0" y="0"/>
          <a:ext cx="0" cy="0"/>
          <a:chOff x="0" y="0"/>
          <a:chExt cx="0" cy="0"/>
        </a:xfrm>
      </p:grpSpPr>
      <p:sp>
        <p:nvSpPr>
          <p:cNvPr id="38" name="Google Shape;38;p28"/>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4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0"/>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6" name="Google Shape;46;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7" name="Google Shape;47;p3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48" name="Google Shape;48;p30"/>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b="0" l="0" r="0" t="0"/>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mit Bild" showMasterSp="0">
  <p:cSld name="Titelfolie mit Bild">
    <p:spTree>
      <p:nvGrpSpPr>
        <p:cNvPr id="52"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56" name="Google Shape;56;p29"/>
          <p:cNvSpPr txBox="1"/>
          <p:nvPr>
            <p:ph type="ctrTitle"/>
          </p:nvPr>
        </p:nvSpPr>
        <p:spPr>
          <a:xfrm>
            <a:off x="1104900" y="2292094"/>
            <a:ext cx="5734050" cy="22196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 type="subTitle"/>
          </p:nvPr>
        </p:nvSpPr>
        <p:spPr>
          <a:xfrm>
            <a:off x="1104900" y="4511784"/>
            <a:ext cx="5734050" cy="955565"/>
          </a:xfrm>
          <a:prstGeom prst="rect">
            <a:avLst/>
          </a:prstGeom>
          <a:noFill/>
          <a:ln>
            <a:noFill/>
          </a:ln>
        </p:spPr>
        <p:txBody>
          <a:bodyPr anchorCtr="0" anchor="t" bIns="45700" lIns="0" spcFirstLastPara="1" rIns="0" wrap="square" tIns="4570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58" name="Google Shape;58;p29"/>
          <p:cNvSpPr/>
          <p:nvPr>
            <p:ph idx="2" type="pic"/>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62" name="Shape 62"/>
        <p:cNvGrpSpPr/>
        <p:nvPr/>
      </p:nvGrpSpPr>
      <p:grpSpPr>
        <a:xfrm>
          <a:off x="0" y="0"/>
          <a:ext cx="0" cy="0"/>
          <a:chOff x="0" y="0"/>
          <a:chExt cx="0" cy="0"/>
        </a:xfrm>
      </p:grpSpPr>
      <p:sp>
        <p:nvSpPr>
          <p:cNvPr id="63" name="Google Shape;63;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5" name="Google Shape;65;p32"/>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3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68" name="Shape 68"/>
        <p:cNvGrpSpPr/>
        <p:nvPr/>
      </p:nvGrpSpPr>
      <p:grpSpPr>
        <a:xfrm>
          <a:off x="0" y="0"/>
          <a:ext cx="0" cy="0"/>
          <a:chOff x="0" y="0"/>
          <a:chExt cx="0" cy="0"/>
        </a:xfrm>
      </p:grpSpPr>
      <p:sp>
        <p:nvSpPr>
          <p:cNvPr id="69" name="Google Shape;69;p3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1" name="Google Shape;71;p33"/>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2" name="Google Shape;72;p33"/>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3" name="Google Shape;73;p33"/>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3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bg>
      <p:bgPr>
        <a:solidFill>
          <a:schemeClr val="lt1"/>
        </a:solidFill>
      </p:bgPr>
    </p:bg>
    <p:spTree>
      <p:nvGrpSpPr>
        <p:cNvPr id="76" name="Shape 76"/>
        <p:cNvGrpSpPr/>
        <p:nvPr/>
      </p:nvGrpSpPr>
      <p:grpSpPr>
        <a:xfrm>
          <a:off x="0" y="0"/>
          <a:ext cx="0" cy="0"/>
          <a:chOff x="0" y="0"/>
          <a:chExt cx="0" cy="0"/>
        </a:xfrm>
      </p:grpSpPr>
      <p:sp>
        <p:nvSpPr>
          <p:cNvPr id="77" name="Google Shape;77;p31"/>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1"/>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 name="Google Shape;79;p31"/>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80" name="Google Shape;80;p31"/>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1"/>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82" name="Google Shape;82;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4" name="Google Shape;84;p3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pic>
        <p:nvPicPr>
          <p:cNvPr id="85" name="Google Shape;85;p31"/>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86" name="Google Shape;86;p31"/>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87" name="Google Shape;87;p31"/>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showMasterSp="0" type="blank">
  <p:cSld name="BLANK">
    <p:spTree>
      <p:nvGrpSpPr>
        <p:cNvPr id="88"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b="0" l="0" r="0" t="0"/>
          <a:stretch/>
        </p:blipFill>
        <p:spPr>
          <a:xfrm>
            <a:off x="104945" y="6281603"/>
            <a:ext cx="1061484" cy="400384"/>
          </a:xfrm>
          <a:prstGeom prst="rect">
            <a:avLst/>
          </a:prstGeom>
          <a:noFill/>
          <a:ln>
            <a:noFill/>
          </a:ln>
        </p:spPr>
      </p:pic>
      <p:sp>
        <p:nvSpPr>
          <p:cNvPr id="92" name="Google Shape;92;p3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34"/>
          <p:cNvPicPr preferRelativeResize="0"/>
          <p:nvPr/>
        </p:nvPicPr>
        <p:blipFill rotWithShape="1">
          <a:blip r:embed="rId3">
            <a:alphaModFix/>
          </a:blip>
          <a:srcRect b="0" l="0" r="0" t="0"/>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b="0" l="0" r="0" t="0"/>
          <a:stretch/>
        </p:blipFill>
        <p:spPr>
          <a:xfrm>
            <a:off x="10736826" y="23437"/>
            <a:ext cx="1460090" cy="14433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5.jpg"/><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5"/>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3200"/>
              <a:buFont typeface="Calibri"/>
              <a:buNone/>
              <a:defRPr b="1" i="0" sz="32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5"/>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6" name="Google Shape;16;p25"/>
          <p:cNvPicPr preferRelativeResize="0"/>
          <p:nvPr/>
        </p:nvPicPr>
        <p:blipFill rotWithShape="1">
          <a:blip r:embed="rId1">
            <a:alphaModFix/>
          </a:blip>
          <a:srcRect b="0" l="0" r="0" t="0"/>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900"/>
              <a:buFont typeface="Noto Sans Symbols"/>
              <a:buNone/>
            </a:pPr>
            <a:r>
              <a:rPr b="0" i="0" lang="en-US" sz="900" u="none" cap="none" strike="noStrik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900" u="none" cap="none" strike="noStrike">
              <a:solidFill>
                <a:schemeClr val="lt1"/>
              </a:solidFill>
              <a:latin typeface="Calibri"/>
              <a:ea typeface="Calibri"/>
              <a:cs typeface="Calibri"/>
              <a:sym typeface="Calibri"/>
            </a:endParaRPr>
          </a:p>
          <a:p>
            <a:pPr indent="0" lvl="0" marL="0" marR="0" rtl="0" algn="ctr">
              <a:lnSpc>
                <a:spcPct val="100000"/>
              </a:lnSpc>
              <a:spcBef>
                <a:spcPts val="1000"/>
              </a:spcBef>
              <a:spcAft>
                <a:spcPts val="0"/>
              </a:spcAft>
              <a:buClr>
                <a:schemeClr val="accent1"/>
              </a:buClr>
              <a:buSzPts val="2000"/>
              <a:buFont typeface="Noto Sans Symbols"/>
              <a:buNone/>
            </a:pPr>
            <a:r>
              <a:t/>
            </a:r>
            <a:endParaRPr b="0" i="0" sz="2000" u="none" cap="none" strike="noStrik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2">
            <a:alphaModFix/>
          </a:blip>
          <a:srcRect b="0" l="0" r="0" t="0"/>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a:t>
            </a:r>
            <a:fld id="{00000000-1234-1234-1234-123412341234}" type="slidenum">
              <a:rPr b="1" i="0" lang="en-US" sz="1800" u="none" cap="none" strike="noStrike">
                <a:solidFill>
                  <a:schemeClr val="dk1"/>
                </a:solidFill>
                <a:latin typeface="Calibri"/>
                <a:ea typeface="Calibri"/>
                <a:cs typeface="Calibri"/>
                <a:sym typeface="Calibri"/>
              </a:rPr>
              <a:t>‹#›</a:t>
            </a:fld>
            <a:r>
              <a:rPr b="1"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3">
            <a:alphaModFix/>
          </a:blip>
          <a:srcRect b="0" l="0" r="0" t="0"/>
          <a:stretch/>
        </p:blipFill>
        <p:spPr>
          <a:xfrm>
            <a:off x="10736826" y="23437"/>
            <a:ext cx="1460090" cy="1443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youtube.com/watch?v=64R2MYUt394" TargetMode="Externa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fao.org/3/cb9360en/online/src/html/deforestation-land-degradation.html" TargetMode="External"/><Relationship Id="rId4" Type="http://schemas.openxmlformats.org/officeDocument/2006/relationships/hyperlink" Target="https://journals.sagepub.com/doi/10.1177/1368430219897117?icid=int.sj-full-text.similar-articles.6" TargetMode="External"/><Relationship Id="rId5" Type="http://schemas.openxmlformats.org/officeDocument/2006/relationships/hyperlink" Target="https://www.semanticscholar.org/paper/Environmental-Literacy-Brereton/2376776496e0f212a95a73fd786c586487bada20" TargetMode="External"/><Relationship Id="rId6" Type="http://schemas.openxmlformats.org/officeDocument/2006/relationships/hyperlink" Target="https://science.nasa.gov/climate-change/" TargetMode="External"/><Relationship Id="rId7" Type="http://schemas.openxmlformats.org/officeDocument/2006/relationships/hyperlink" Target="https://www.pops.int/TheConvention/ThePOPs/tabid/673/Default.aspx" TargetMode="External"/><Relationship Id="rId8" Type="http://schemas.openxmlformats.org/officeDocument/2006/relationships/hyperlink" Target="https://unesdoc.unesco.org/ark:/48223/pf0000084239"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www.shareeducation.org/" TargetMode="Externa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12.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
          <p:cNvSpPr txBox="1"/>
          <p:nvPr>
            <p:ph type="title"/>
          </p:nvPr>
        </p:nvSpPr>
        <p:spPr>
          <a:xfrm>
            <a:off x="457199" y="594359"/>
            <a:ext cx="3455581" cy="39066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4B3A"/>
              </a:buClr>
              <a:buSzPct val="100000"/>
              <a:buFont typeface="Calibri"/>
              <a:buNone/>
            </a:pPr>
            <a:r>
              <a:rPr b="1" lang="en-US" sz="4400">
                <a:solidFill>
                  <a:srgbClr val="004B3A"/>
                </a:solidFill>
              </a:rPr>
              <a:t>GREENWORLD: </a:t>
            </a:r>
            <a:r>
              <a:rPr lang="en-US"/>
              <a:t>Gândiți verde pentru lume</a:t>
            </a:r>
            <a:br>
              <a:rPr lang="en-US"/>
            </a:br>
            <a:br>
              <a:rPr lang="en-US"/>
            </a:br>
            <a:r>
              <a:rPr lang="en-US" sz="2700"/>
              <a:t>Educația tinerilor</a:t>
            </a:r>
            <a:br>
              <a:rPr lang="en-US" sz="2700"/>
            </a:br>
            <a:r>
              <a:rPr lang="en-US" sz="2700"/>
              <a:t>ERASMUS+</a:t>
            </a:r>
            <a:br>
              <a:rPr lang="en-US" sz="2700"/>
            </a:br>
            <a:br>
              <a:rPr lang="en-US" sz="2700"/>
            </a:br>
            <a:r>
              <a:rPr lang="en-US" sz="2200"/>
              <a:t>KA220 YOU - Parteneriate strategice pentru educația tinerilorParteneriat de cooperare</a:t>
            </a:r>
            <a:br>
              <a:rPr lang="en-US"/>
            </a:br>
            <a:endParaRPr/>
          </a:p>
        </p:txBody>
      </p:sp>
      <p:sp>
        <p:nvSpPr>
          <p:cNvPr id="120" name="Google Shape;120;p1"/>
          <p:cNvSpPr txBox="1"/>
          <p:nvPr>
            <p:ph idx="2" type="body"/>
          </p:nvPr>
        </p:nvSpPr>
        <p:spPr>
          <a:xfrm>
            <a:off x="457200" y="4891596"/>
            <a:ext cx="3200400" cy="141360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b="1" i="1" lang="en-US"/>
              <a:t>Număr de referință:</a:t>
            </a:r>
            <a:br>
              <a:rPr b="1" i="1" lang="en-US"/>
            </a:br>
            <a:r>
              <a:rPr lang="en-US"/>
              <a:t>2021-1-DE04-KA220-YOU-000029209</a:t>
            </a:r>
            <a:endParaRPr/>
          </a:p>
          <a:p>
            <a:pPr indent="0" lvl="0" marL="0" rtl="0" algn="l">
              <a:lnSpc>
                <a:spcPct val="90000"/>
              </a:lnSpc>
              <a:spcBef>
                <a:spcPts val="1400"/>
              </a:spcBef>
              <a:spcAft>
                <a:spcPts val="0"/>
              </a:spcAft>
              <a:buSzPct val="100000"/>
              <a:buNone/>
            </a:pPr>
            <a:r>
              <a:rPr b="1" lang="en-US"/>
              <a:t>Durata: </a:t>
            </a:r>
            <a:endParaRPr/>
          </a:p>
          <a:p>
            <a:pPr indent="0" lvl="0" marL="0" rtl="0" algn="l">
              <a:lnSpc>
                <a:spcPct val="90000"/>
              </a:lnSpc>
              <a:spcBef>
                <a:spcPts val="1400"/>
              </a:spcBef>
              <a:spcAft>
                <a:spcPts val="0"/>
              </a:spcAft>
              <a:buSzPct val="100000"/>
              <a:buNone/>
            </a:pPr>
            <a:r>
              <a:rPr b="1" lang="en-US"/>
              <a:t>07.03.2022 to 07.03.2024 (24 luni) </a:t>
            </a:r>
            <a:endParaRPr/>
          </a:p>
          <a:p>
            <a:pPr indent="0" lvl="0" marL="0" rtl="0" algn="l">
              <a:lnSpc>
                <a:spcPct val="90000"/>
              </a:lnSpc>
              <a:spcBef>
                <a:spcPts val="1400"/>
              </a:spcBef>
              <a:spcAft>
                <a:spcPts val="0"/>
              </a:spcAft>
              <a:buSzPct val="100000"/>
              <a:buNone/>
            </a:pPr>
            <a:r>
              <a:t/>
            </a:r>
            <a:endParaRPr b="1"/>
          </a:p>
        </p:txBody>
      </p:sp>
      <p:sp>
        <p:nvSpPr>
          <p:cNvPr id="121" name="Google Shape;121;p1"/>
          <p:cNvSpPr txBox="1"/>
          <p:nvPr/>
        </p:nvSpPr>
        <p:spPr>
          <a:xfrm>
            <a:off x="4311479" y="1274842"/>
            <a:ext cx="7423322" cy="3219091"/>
          </a:xfrm>
          <a:prstGeom prst="rect">
            <a:avLst/>
          </a:prstGeom>
          <a:noFill/>
          <a:ln>
            <a:noFill/>
          </a:ln>
        </p:spPr>
        <p:txBody>
          <a:bodyPr anchorCtr="0" anchor="t" bIns="45700" lIns="91425" spcFirstLastPara="1" rIns="91425" wrap="square" tIns="45700">
            <a:normAutofit fontScale="92500"/>
          </a:bodyPr>
          <a:lstStyle/>
          <a:p>
            <a:pPr indent="0" lvl="0" marL="0" marR="0" rtl="0" algn="l">
              <a:lnSpc>
                <a:spcPct val="100000"/>
              </a:lnSpc>
              <a:spcBef>
                <a:spcPts val="0"/>
              </a:spcBef>
              <a:spcAft>
                <a:spcPts val="0"/>
              </a:spcAft>
              <a:buClr>
                <a:schemeClr val="accent1"/>
              </a:buClr>
              <a:buSzPct val="108108"/>
              <a:buFont typeface="Noto Sans Symbols"/>
              <a:buNone/>
            </a:pPr>
            <a:r>
              <a:rPr b="1" i="0" lang="en-US" sz="3900" u="none" cap="none" strike="noStrike">
                <a:solidFill>
                  <a:srgbClr val="004B3A"/>
                </a:solidFill>
                <a:latin typeface="Calibri"/>
                <a:ea typeface="Calibri"/>
                <a:cs typeface="Calibri"/>
                <a:sym typeface="Calibri"/>
              </a:rPr>
              <a:t>GREENWORLD</a:t>
            </a:r>
            <a:br>
              <a:rPr b="1" i="0" lang="en-US" sz="3000" u="none" cap="none" strike="noStrike">
                <a:solidFill>
                  <a:srgbClr val="595959"/>
                </a:solidFill>
                <a:latin typeface="Calibri"/>
                <a:ea typeface="Calibri"/>
                <a:cs typeface="Calibri"/>
                <a:sym typeface="Calibri"/>
              </a:rPr>
            </a:br>
            <a:endParaRPr b="1" i="0" sz="1800" u="none" cap="none" strike="noStrike">
              <a:solidFill>
                <a:srgbClr val="595959"/>
              </a:solidFill>
              <a:latin typeface="Calibri"/>
              <a:ea typeface="Calibri"/>
              <a:cs typeface="Calibri"/>
              <a:sym typeface="Calibri"/>
            </a:endParaRPr>
          </a:p>
          <a:p>
            <a:pPr indent="0" lvl="0" marL="480060" marR="0" rtl="0" algn="l">
              <a:lnSpc>
                <a:spcPct val="100000"/>
              </a:lnSpc>
              <a:spcBef>
                <a:spcPts val="0"/>
              </a:spcBef>
              <a:spcAft>
                <a:spcPts val="0"/>
              </a:spcAft>
              <a:buNone/>
            </a:pPr>
            <a:r>
              <a:t/>
            </a:r>
            <a:endParaRPr b="1" i="0" sz="3200" u="none" cap="none" strike="noStrike">
              <a:solidFill>
                <a:srgbClr val="002060"/>
              </a:solidFill>
              <a:latin typeface="Calibri"/>
              <a:ea typeface="Calibri"/>
              <a:cs typeface="Calibri"/>
              <a:sym typeface="Calibri"/>
            </a:endParaRPr>
          </a:p>
          <a:p>
            <a:pPr indent="0" lvl="0" marL="480060" marR="0" rtl="0" algn="l">
              <a:lnSpc>
                <a:spcPct val="100000"/>
              </a:lnSpc>
              <a:spcBef>
                <a:spcPts val="0"/>
              </a:spcBef>
              <a:spcAft>
                <a:spcPts val="0"/>
              </a:spcAft>
              <a:buNone/>
            </a:pPr>
            <a:r>
              <a:rPr b="1" i="0" lang="en-US" sz="3200" u="none" cap="none" strike="noStrike">
                <a:solidFill>
                  <a:srgbClr val="002060"/>
                </a:solidFill>
                <a:latin typeface="Calibri"/>
                <a:ea typeface="Calibri"/>
                <a:cs typeface="Calibri"/>
                <a:sym typeface="Calibri"/>
              </a:rPr>
              <a:t>MODULUL 2: </a:t>
            </a:r>
            <a:endParaRPr b="1" i="0" sz="3200" u="none" cap="none" strike="noStrike">
              <a:solidFill>
                <a:srgbClr val="002060"/>
              </a:solidFill>
              <a:latin typeface="Calibri"/>
              <a:ea typeface="Calibri"/>
              <a:cs typeface="Calibri"/>
              <a:sym typeface="Calibri"/>
            </a:endParaRPr>
          </a:p>
          <a:p>
            <a:pPr indent="0" lvl="0" marL="480060" marR="0" rtl="0" algn="l">
              <a:lnSpc>
                <a:spcPct val="100000"/>
              </a:lnSpc>
              <a:spcBef>
                <a:spcPts val="0"/>
              </a:spcBef>
              <a:spcAft>
                <a:spcPts val="0"/>
              </a:spcAft>
              <a:buNone/>
            </a:pPr>
            <a:r>
              <a:t/>
            </a:r>
            <a:endParaRPr b="1" i="0" sz="3200" u="none" cap="none" strike="noStrike">
              <a:solidFill>
                <a:srgbClr val="002060"/>
              </a:solidFill>
              <a:latin typeface="Calibri"/>
              <a:ea typeface="Calibri"/>
              <a:cs typeface="Calibri"/>
              <a:sym typeface="Calibri"/>
            </a:endParaRPr>
          </a:p>
          <a:p>
            <a:pPr indent="0" lvl="0" marL="480060" marR="0" rtl="0" algn="l">
              <a:lnSpc>
                <a:spcPct val="100000"/>
              </a:lnSpc>
              <a:spcBef>
                <a:spcPts val="0"/>
              </a:spcBef>
              <a:spcAft>
                <a:spcPts val="0"/>
              </a:spcAft>
              <a:buNone/>
            </a:pPr>
            <a:r>
              <a:rPr b="1" i="0" lang="en-US" sz="3200" u="none" cap="none" strike="noStrike">
                <a:solidFill>
                  <a:srgbClr val="002060"/>
                </a:solidFill>
                <a:latin typeface="Calibri"/>
                <a:ea typeface="Calibri"/>
                <a:cs typeface="Calibri"/>
                <a:sym typeface="Calibri"/>
              </a:rPr>
              <a:t>Analiza problemelor de mediu percepute în funcție de nivelul de cultură de mediu </a:t>
            </a:r>
            <a:endParaRPr b="0" i="0" sz="2800" u="none" cap="none" strike="noStrike">
              <a:solidFill>
                <a:srgbClr val="000000"/>
              </a:solidFill>
              <a:latin typeface="Calibri"/>
              <a:ea typeface="Calibri"/>
              <a:cs typeface="Calibri"/>
              <a:sym typeface="Calibri"/>
            </a:endParaRPr>
          </a:p>
        </p:txBody>
      </p:sp>
      <p:pic>
        <p:nvPicPr>
          <p:cNvPr id="122" name="Google Shape;122;p1"/>
          <p:cNvPicPr preferRelativeResize="0"/>
          <p:nvPr/>
        </p:nvPicPr>
        <p:blipFill rotWithShape="1">
          <a:blip r:embed="rId3">
            <a:alphaModFix/>
          </a:blip>
          <a:srcRect b="0" l="0" r="0" t="0"/>
          <a:stretch/>
        </p:blipFill>
        <p:spPr>
          <a:xfrm>
            <a:off x="9366107" y="116522"/>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txBox="1"/>
          <p:nvPr>
            <p:ph idx="1" type="body"/>
          </p:nvPr>
        </p:nvSpPr>
        <p:spPr>
          <a:xfrm>
            <a:off x="872836" y="886691"/>
            <a:ext cx="10282844" cy="4622185"/>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b="1" lang="en-US"/>
              <a:t>Rolul educației</a:t>
            </a:r>
            <a:endParaRPr b="1"/>
          </a:p>
          <a:p>
            <a:pPr indent="-342900" lvl="0" marL="457200" rtl="0" algn="just">
              <a:lnSpc>
                <a:spcPct val="90000"/>
              </a:lnSpc>
              <a:spcBef>
                <a:spcPts val="1200"/>
              </a:spcBef>
              <a:spcAft>
                <a:spcPts val="0"/>
              </a:spcAft>
              <a:buSzPts val="1800"/>
              <a:buChar char=" "/>
            </a:pPr>
            <a:r>
              <a:rPr lang="en-US"/>
              <a:t>Relația dintre înțelegerea științifică și problemele de mediu percepute evidențiază importanța educației de mediu. Prin integrarea învățării bazate pe știință în programele educaționale, putem dota indivizii cu cunoștințele necesare pentru a evalua cu acuratețe provocările de mediu. Aceasta include predarea principiilor științifice de bază, precum și a abilităților de a analiza datele și de a evalua critic problemele de mediu.</a:t>
            </a:r>
            <a:endParaRPr/>
          </a:p>
          <a:p>
            <a:pPr indent="-342900" lvl="0" marL="457200" rtl="0" algn="just">
              <a:lnSpc>
                <a:spcPct val="90000"/>
              </a:lnSpc>
              <a:spcBef>
                <a:spcPts val="1200"/>
              </a:spcBef>
              <a:spcAft>
                <a:spcPts val="0"/>
              </a:spcAft>
              <a:buSzPts val="1800"/>
              <a:buChar char=" "/>
            </a:pPr>
            <a:r>
              <a:rPr b="1" lang="en-US"/>
              <a:t>Împuternicirea acțiunii prin cunoaștere</a:t>
            </a:r>
            <a:endParaRPr b="1"/>
          </a:p>
          <a:p>
            <a:pPr indent="-342900" lvl="0" marL="457200" rtl="0" algn="just">
              <a:lnSpc>
                <a:spcPct val="90000"/>
              </a:lnSpc>
              <a:spcBef>
                <a:spcPts val="1200"/>
              </a:spcBef>
              <a:spcAft>
                <a:spcPts val="0"/>
              </a:spcAft>
              <a:buSzPts val="1800"/>
              <a:buChar char=" "/>
            </a:pPr>
            <a:r>
              <a:rPr lang="en-US"/>
              <a:t>Ca urmare, o înțelegere solidă a conceptelor științifice legate de mediu joacă un rol esențial în modelarea modului în care indivizii percep problemele de mediu. Această înțelegere permite identificarea unor probleme mai subtile, un sentiment mai ridicat de urgență și recunoașterea unei game mai largi de probleme de mediu. Educația de mediu care promovează cultura științifică poate transforma indivizii în avocați informați pentru bunăstarea planetei noastre.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62"/>
          <p:cNvSpPr txBox="1"/>
          <p:nvPr>
            <p:ph type="title"/>
          </p:nvPr>
        </p:nvSpPr>
        <p:spPr>
          <a:xfrm>
            <a:off x="478155" y="476249"/>
            <a:ext cx="5170170" cy="681719"/>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SzPts val="3200"/>
              <a:buNone/>
            </a:pPr>
            <a:r>
              <a:rPr lang="en-US" sz="3600">
                <a:solidFill>
                  <a:srgbClr val="002060"/>
                </a:solidFill>
                <a:latin typeface="Cambria"/>
                <a:ea typeface="Cambria"/>
                <a:cs typeface="Cambria"/>
                <a:sym typeface="Cambria"/>
              </a:rPr>
              <a:t>Teme de atitudine</a:t>
            </a:r>
            <a:endParaRPr sz="3600">
              <a:solidFill>
                <a:srgbClr val="002060"/>
              </a:solidFill>
              <a:latin typeface="Cambria"/>
              <a:ea typeface="Cambria"/>
              <a:cs typeface="Cambria"/>
              <a:sym typeface="Cambria"/>
            </a:endParaRPr>
          </a:p>
        </p:txBody>
      </p:sp>
      <p:sp>
        <p:nvSpPr>
          <p:cNvPr id="215" name="Google Shape;215;p62"/>
          <p:cNvSpPr txBox="1"/>
          <p:nvPr>
            <p:ph idx="1" type="body"/>
          </p:nvPr>
        </p:nvSpPr>
        <p:spPr>
          <a:xfrm>
            <a:off x="1097280" y="1492624"/>
            <a:ext cx="10058400" cy="4376470"/>
          </a:xfrm>
          <a:prstGeom prst="rect">
            <a:avLst/>
          </a:prstGeom>
          <a:noFill/>
          <a:ln>
            <a:noFill/>
          </a:ln>
        </p:spPr>
        <p:txBody>
          <a:bodyPr anchorCtr="0" anchor="t" bIns="45700" lIns="0" spcFirstLastPara="1" rIns="0" wrap="square" tIns="45700">
            <a:normAutofit/>
          </a:bodyPr>
          <a:lstStyle/>
          <a:p>
            <a:pPr indent="-352167" lvl="0" marL="457200" rtl="0" algn="just">
              <a:lnSpc>
                <a:spcPct val="90000"/>
              </a:lnSpc>
              <a:spcBef>
                <a:spcPts val="1200"/>
              </a:spcBef>
              <a:spcAft>
                <a:spcPts val="0"/>
              </a:spcAft>
              <a:buSzPts val="1946"/>
              <a:buChar char=" "/>
            </a:pPr>
            <a:r>
              <a:rPr b="1" lang="en-US"/>
              <a:t>Valori de mediu: </a:t>
            </a:r>
            <a:endParaRPr b="1"/>
          </a:p>
          <a:p>
            <a:pPr indent="-352167" lvl="0" marL="457200" rtl="0" algn="just">
              <a:lnSpc>
                <a:spcPct val="90000"/>
              </a:lnSpc>
              <a:spcBef>
                <a:spcPts val="1200"/>
              </a:spcBef>
              <a:spcAft>
                <a:spcPts val="0"/>
              </a:spcAft>
              <a:buSzPts val="1946"/>
              <a:buChar char=" "/>
            </a:pPr>
            <a:r>
              <a:rPr lang="en-US"/>
              <a:t>Această temă va explora modul în care educația în domeniul mediului influențează convingerile fundamentale ale unei persoane cu privire la mediu. O persoană cu un nivel ridicat de alfabetizare ar putea avea valori puternice de durabilitate sau conservare, în comparație cu o persoană cu un nivel de alfabetizare mai scăzut.</a:t>
            </a:r>
            <a:endParaRPr/>
          </a:p>
          <a:p>
            <a:pPr indent="-352167" lvl="0" marL="457200" rtl="0" algn="just">
              <a:lnSpc>
                <a:spcPct val="90000"/>
              </a:lnSpc>
              <a:spcBef>
                <a:spcPts val="1200"/>
              </a:spcBef>
              <a:spcAft>
                <a:spcPts val="0"/>
              </a:spcAft>
              <a:buSzPts val="1946"/>
              <a:buChar char=" "/>
            </a:pPr>
            <a:r>
              <a:rPr b="1" lang="en-US"/>
              <a:t>Dincolo de cunoaștere: </a:t>
            </a:r>
            <a:endParaRPr b="1"/>
          </a:p>
          <a:p>
            <a:pPr indent="-352167" lvl="0" marL="457200" rtl="0" algn="just">
              <a:lnSpc>
                <a:spcPct val="90000"/>
              </a:lnSpc>
              <a:spcBef>
                <a:spcPts val="1200"/>
              </a:spcBef>
              <a:spcAft>
                <a:spcPts val="0"/>
              </a:spcAft>
              <a:buSzPts val="1946"/>
              <a:buChar char=" "/>
            </a:pPr>
            <a:r>
              <a:rPr lang="en-US"/>
              <a:t>Dimensiunile emoționale și filozofice ale educației ecologiceCompetența în domeniul mediului nu cuprinde doar o bază de cunoștințe despre concepte științifice, ci și dimensiunile emoționale și filozofice care modelează relația noastră cu mediul. Această secțiune aprofundează două teme cheie:  Nivelul de preocupare pentru problemele de mediu și Valorile de mediu. Aceste teme explorează modul în care alfabetizarea în domeniul mediului influențează modul în care ne simțim față de problemele de mediu și convingerile de bază care ne ghidează acțiunile.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3"/>
          <p:cNvSpPr txBox="1"/>
          <p:nvPr>
            <p:ph idx="1" type="body"/>
          </p:nvPr>
        </p:nvSpPr>
        <p:spPr>
          <a:xfrm>
            <a:off x="675249" y="553756"/>
            <a:ext cx="10058400" cy="5287203"/>
          </a:xfrm>
          <a:prstGeom prst="rect">
            <a:avLst/>
          </a:prstGeom>
          <a:noFill/>
          <a:ln>
            <a:noFill/>
          </a:ln>
        </p:spPr>
        <p:txBody>
          <a:bodyPr anchorCtr="0" anchor="t" bIns="45700" lIns="0" spcFirstLastPara="1" rIns="0" wrap="square" tIns="45700">
            <a:normAutofit fontScale="92500" lnSpcReduction="20000"/>
          </a:bodyPr>
          <a:lstStyle/>
          <a:p>
            <a:pPr indent="-342900" lvl="0" marL="457200" rtl="0" algn="just">
              <a:lnSpc>
                <a:spcPct val="90000"/>
              </a:lnSpc>
              <a:spcBef>
                <a:spcPts val="1200"/>
              </a:spcBef>
              <a:spcAft>
                <a:spcPts val="0"/>
              </a:spcAft>
              <a:buSzPct val="97297"/>
              <a:buChar char=" "/>
            </a:pPr>
            <a:r>
              <a:rPr b="1" lang="en-US"/>
              <a:t>Dincolo de cunoaștere: </a:t>
            </a:r>
            <a:endParaRPr b="1"/>
          </a:p>
          <a:p>
            <a:pPr indent="-342900" lvl="0" marL="457200" rtl="0" algn="just">
              <a:lnSpc>
                <a:spcPct val="90000"/>
              </a:lnSpc>
              <a:spcBef>
                <a:spcPts val="1200"/>
              </a:spcBef>
              <a:spcAft>
                <a:spcPts val="0"/>
              </a:spcAft>
              <a:buSzPct val="97297"/>
              <a:buChar char=" "/>
            </a:pPr>
            <a:r>
              <a:rPr lang="en-US"/>
              <a:t>Dimensiunile emoționale și filozofice ale educației de mediuEste cunoscut faptul că educația de mediu cuprinde nu numai o bază de cunoștințe de concepte științifice, ci și dimensiunile emoționale și filozofice care modelează relația noastră cu mediul înconjurător. </a:t>
            </a:r>
            <a:endParaRPr/>
          </a:p>
          <a:p>
            <a:pPr indent="-228600" lvl="0" marL="457200" rtl="0" algn="just">
              <a:lnSpc>
                <a:spcPct val="90000"/>
              </a:lnSpc>
              <a:spcBef>
                <a:spcPts val="1200"/>
              </a:spcBef>
              <a:spcAft>
                <a:spcPts val="0"/>
              </a:spcAft>
              <a:buSzPct val="97297"/>
              <a:buNone/>
            </a:pPr>
            <a:r>
              <a:t/>
            </a:r>
            <a:endParaRPr b="1"/>
          </a:p>
          <a:p>
            <a:pPr indent="-228600" lvl="0" marL="457200" rtl="0" algn="just">
              <a:lnSpc>
                <a:spcPct val="90000"/>
              </a:lnSpc>
              <a:spcBef>
                <a:spcPts val="1200"/>
              </a:spcBef>
              <a:spcAft>
                <a:spcPts val="0"/>
              </a:spcAft>
              <a:buSzPct val="97297"/>
              <a:buNone/>
            </a:pPr>
            <a:r>
              <a:t/>
            </a:r>
            <a:endParaRPr b="1"/>
          </a:p>
          <a:p>
            <a:pPr indent="-228600" lvl="0" marL="457200" rtl="0" algn="just">
              <a:lnSpc>
                <a:spcPct val="90000"/>
              </a:lnSpc>
              <a:spcBef>
                <a:spcPts val="1200"/>
              </a:spcBef>
              <a:spcAft>
                <a:spcPts val="0"/>
              </a:spcAft>
              <a:buSzPct val="97297"/>
              <a:buNone/>
            </a:pPr>
            <a:r>
              <a:t/>
            </a:r>
            <a:endParaRPr b="1"/>
          </a:p>
          <a:p>
            <a:pPr indent="-228600" lvl="0" marL="457200" rtl="0" algn="just">
              <a:lnSpc>
                <a:spcPct val="90000"/>
              </a:lnSpc>
              <a:spcBef>
                <a:spcPts val="1200"/>
              </a:spcBef>
              <a:spcAft>
                <a:spcPts val="0"/>
              </a:spcAft>
              <a:buSzPct val="97297"/>
              <a:buNone/>
            </a:pPr>
            <a:r>
              <a:t/>
            </a:r>
            <a:endParaRPr b="1"/>
          </a:p>
          <a:p>
            <a:pPr indent="-228600" lvl="0" marL="457200" rtl="0" algn="just">
              <a:lnSpc>
                <a:spcPct val="90000"/>
              </a:lnSpc>
              <a:spcBef>
                <a:spcPts val="1200"/>
              </a:spcBef>
              <a:spcAft>
                <a:spcPts val="0"/>
              </a:spcAft>
              <a:buSzPct val="97297"/>
              <a:buNone/>
            </a:pPr>
            <a:r>
              <a:t/>
            </a:r>
            <a:endParaRPr b="1"/>
          </a:p>
          <a:p>
            <a:pPr indent="-228600" lvl="0" marL="457200" rtl="0" algn="just">
              <a:lnSpc>
                <a:spcPct val="90000"/>
              </a:lnSpc>
              <a:spcBef>
                <a:spcPts val="1200"/>
              </a:spcBef>
              <a:spcAft>
                <a:spcPts val="0"/>
              </a:spcAft>
              <a:buSzPct val="97297"/>
              <a:buNone/>
            </a:pPr>
            <a:r>
              <a:t/>
            </a:r>
            <a:endParaRPr b="1"/>
          </a:p>
          <a:p>
            <a:pPr indent="0" lvl="0" marL="457200" rtl="0" algn="just">
              <a:lnSpc>
                <a:spcPct val="90000"/>
              </a:lnSpc>
              <a:spcBef>
                <a:spcPts val="1200"/>
              </a:spcBef>
              <a:spcAft>
                <a:spcPts val="0"/>
              </a:spcAft>
              <a:buNone/>
            </a:pPr>
            <a:r>
              <a:rPr b="1" lang="en-US"/>
              <a:t>Acest capitol se axează pe două teme principale: </a:t>
            </a:r>
            <a:endParaRPr b="1"/>
          </a:p>
          <a:p>
            <a:pPr indent="-342900" lvl="0" marL="457200" rtl="0" algn="just">
              <a:lnSpc>
                <a:spcPct val="90000"/>
              </a:lnSpc>
              <a:spcBef>
                <a:spcPts val="1200"/>
              </a:spcBef>
              <a:spcAft>
                <a:spcPts val="0"/>
              </a:spcAft>
              <a:buSzPct val="97297"/>
              <a:buChar char=" "/>
            </a:pPr>
            <a:r>
              <a:rPr b="1" i="1" lang="en-US"/>
              <a:t>Nivelul de preocupare față de problemele de mediu</a:t>
            </a:r>
            <a:r>
              <a:rPr lang="en-US"/>
              <a:t> și </a:t>
            </a:r>
            <a:r>
              <a:rPr b="1" i="1" lang="en-US"/>
              <a:t>Valorile de mediu</a:t>
            </a:r>
            <a:r>
              <a:rPr lang="en-US"/>
              <a:t>. Aceste teme explorează modul în care educația de mediu influențează emoțiile pe care le simțim față de problemele de mediu și convingerile de bază care ne ghidează acțiunile.Sentimente de povară: Nivelul de preocupare și alfabetizarea în domeniul mediuluiUn aspect critic al alfabetizării în domeniul mediului este capacitatea de a înțelege consecințele potențiale ale problemelor de mediu. Persoanele cu o înțelegere puternică a acestor consecințe sunt susceptibile de a experimenta un nivel mai ridicat de îngrijorare. Această preocupare se poate manifesta sub forma îngrijorării, anxietății sau a unui sentiment de urgență pentru a aborda provocările de mediu.</a:t>
            </a:r>
            <a:endParaRPr/>
          </a:p>
        </p:txBody>
      </p:sp>
      <p:pic>
        <p:nvPicPr>
          <p:cNvPr descr="C:\Users\Admin.DESKTOP-VF3ODKF\Desktop\Finansal-Okuryazarlik.jpg" id="221" name="Google Shape;221;p63"/>
          <p:cNvPicPr preferRelativeResize="0"/>
          <p:nvPr/>
        </p:nvPicPr>
        <p:blipFill rotWithShape="1">
          <a:blip r:embed="rId3">
            <a:alphaModFix/>
          </a:blip>
          <a:srcRect b="0" l="0" r="0" t="0"/>
          <a:stretch/>
        </p:blipFill>
        <p:spPr>
          <a:xfrm>
            <a:off x="3674556" y="1646175"/>
            <a:ext cx="3794415" cy="19920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64"/>
          <p:cNvSpPr txBox="1"/>
          <p:nvPr>
            <p:ph idx="1" type="body"/>
          </p:nvPr>
        </p:nvSpPr>
        <p:spPr>
          <a:xfrm>
            <a:off x="415636" y="637309"/>
            <a:ext cx="10740044" cy="5231785"/>
          </a:xfrm>
          <a:prstGeom prst="rect">
            <a:avLst/>
          </a:prstGeom>
          <a:noFill/>
          <a:ln>
            <a:noFill/>
          </a:ln>
        </p:spPr>
        <p:txBody>
          <a:bodyPr anchorCtr="0" anchor="t" bIns="45700" lIns="0" spcFirstLastPara="1" rIns="0" wrap="square" tIns="45700">
            <a:normAutofit lnSpcReduction="10000"/>
          </a:bodyPr>
          <a:lstStyle/>
          <a:p>
            <a:pPr indent="-342900" lvl="0" marL="457200" rtl="0" algn="l">
              <a:lnSpc>
                <a:spcPct val="90000"/>
              </a:lnSpc>
              <a:spcBef>
                <a:spcPts val="1200"/>
              </a:spcBef>
              <a:spcAft>
                <a:spcPts val="0"/>
              </a:spcAft>
              <a:buSzPts val="1800"/>
              <a:buChar char=" "/>
            </a:pPr>
            <a:r>
              <a:rPr b="1" lang="en-US"/>
              <a:t>Modelarea relației noastre cu natura: </a:t>
            </a:r>
            <a:endParaRPr b="1"/>
          </a:p>
          <a:p>
            <a:pPr indent="-342900" lvl="0" marL="457200" rtl="0" algn="just">
              <a:lnSpc>
                <a:spcPct val="90000"/>
              </a:lnSpc>
              <a:spcBef>
                <a:spcPts val="1200"/>
              </a:spcBef>
              <a:spcAft>
                <a:spcPts val="0"/>
              </a:spcAft>
              <a:buSzPts val="1800"/>
              <a:buChar char=" "/>
            </a:pPr>
            <a:r>
              <a:rPr lang="en-US"/>
              <a:t>Valorile de mediu</a:t>
            </a:r>
            <a:endParaRPr/>
          </a:p>
          <a:p>
            <a:pPr indent="-342900" lvl="0" marL="457200" rtl="0" algn="just">
              <a:lnSpc>
                <a:spcPct val="90000"/>
              </a:lnSpc>
              <a:spcBef>
                <a:spcPts val="1200"/>
              </a:spcBef>
              <a:spcAft>
                <a:spcPts val="0"/>
              </a:spcAft>
              <a:buSzPts val="1800"/>
              <a:buChar char=" "/>
            </a:pPr>
            <a:r>
              <a:rPr lang="en-US"/>
              <a:t>Educația în domeniul mediului nu numai că modelează modul în care percepem problemele, ci influențează și convingerile noastre fundamentale despre mediu, și anume valorile de mediu. Aceste valori cuprind principiile noastre etice și convingerile de bază cu privire la relația noastră cu natura. Persoanele cu un nivel ridicat de cultură de mediu au mai multe șanse să posede valori puternice, cum ar fi durabilitatea, conservarea și echilibrul ecologic.</a:t>
            </a:r>
            <a:endParaRPr/>
          </a:p>
          <a:p>
            <a:pPr indent="-342900" lvl="0" marL="457200" rtl="0" algn="just">
              <a:lnSpc>
                <a:spcPct val="90000"/>
              </a:lnSpc>
              <a:spcBef>
                <a:spcPts val="1200"/>
              </a:spcBef>
              <a:spcAft>
                <a:spcPts val="0"/>
              </a:spcAft>
              <a:buSzPts val="1800"/>
              <a:buChar char=" "/>
            </a:pPr>
            <a:r>
              <a:rPr lang="en-US"/>
              <a:t>De exemplu, o persoană cu o înțelegere puternică a biodiversității poate aprecia drepturile tuturor speciilor de a exista. Această valoare se poate traduce prin susținerea eforturilor de conservare a speciilor pe cale de dispariție. Dimpotrivă, o persoană cu o cultură de mediu mai redusă poate acorda prioritate dezvoltării economice sau extracției de resurse în detrimentul preocupărilor ecologice.</a:t>
            </a:r>
            <a:endParaRPr/>
          </a:p>
          <a:p>
            <a:pPr indent="-342900" lvl="0" marL="457200" rtl="0" algn="just">
              <a:lnSpc>
                <a:spcPct val="90000"/>
              </a:lnSpc>
              <a:spcBef>
                <a:spcPts val="1200"/>
              </a:spcBef>
              <a:spcAft>
                <a:spcPts val="0"/>
              </a:spcAft>
              <a:buSzPts val="1800"/>
              <a:buChar char=" "/>
            </a:pPr>
            <a:r>
              <a:rPr lang="en-US"/>
              <a:t>Valorile de mediu nu sunt fixe; ele pot fi modelate prin educație și experiențe personale. Programele de educație ecologică bazate pe cunoștințe științifice pot încuraja o legătură mai profundă cu natura și pot promova dezvoltarea valorilor de mediu prin abordarea unor subiecte filosofice care au ca scop promovarea unei legături mai profunde cu natura.</a:t>
            </a:r>
            <a:endParaRPr/>
          </a:p>
          <a:p>
            <a:pPr indent="-228600" lvl="0" marL="457200" rtl="0" algn="l">
              <a:lnSpc>
                <a:spcPct val="90000"/>
              </a:lnSpc>
              <a:spcBef>
                <a:spcPts val="1200"/>
              </a:spcBef>
              <a:spcAft>
                <a:spcPts val="0"/>
              </a:spcAft>
              <a:buSzPts val="1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65"/>
          <p:cNvSpPr txBox="1"/>
          <p:nvPr>
            <p:ph idx="1" type="body"/>
          </p:nvPr>
        </p:nvSpPr>
        <p:spPr>
          <a:xfrm>
            <a:off x="584662" y="457200"/>
            <a:ext cx="10058400" cy="5370330"/>
          </a:xfrm>
          <a:prstGeom prst="rect">
            <a:avLst/>
          </a:prstGeom>
          <a:noFill/>
          <a:ln>
            <a:noFill/>
          </a:ln>
        </p:spPr>
        <p:txBody>
          <a:bodyPr anchorCtr="0" anchor="t" bIns="45700" lIns="0" spcFirstLastPara="1" rIns="0" wrap="square" tIns="45700">
            <a:normAutofit lnSpcReduction="10000"/>
          </a:bodyPr>
          <a:lstStyle/>
          <a:p>
            <a:pPr indent="-342900" lvl="0" marL="457200" rtl="0" algn="l">
              <a:lnSpc>
                <a:spcPct val="90000"/>
              </a:lnSpc>
              <a:spcBef>
                <a:spcPts val="1200"/>
              </a:spcBef>
              <a:spcAft>
                <a:spcPts val="0"/>
              </a:spcAft>
              <a:buSzPts val="1800"/>
              <a:buChar char=" "/>
            </a:pPr>
            <a:r>
              <a:rPr b="1" lang="en-US"/>
              <a:t>Interacțiunea dintre emoție și filosofie</a:t>
            </a:r>
            <a:endParaRPr b="1"/>
          </a:p>
          <a:p>
            <a:pPr indent="-342900" lvl="0" marL="457200" rtl="0" algn="just">
              <a:lnSpc>
                <a:spcPct val="90000"/>
              </a:lnSpc>
              <a:spcBef>
                <a:spcPts val="1200"/>
              </a:spcBef>
              <a:spcAft>
                <a:spcPts val="0"/>
              </a:spcAft>
              <a:buSzPts val="1800"/>
              <a:buChar char=" "/>
            </a:pPr>
            <a:r>
              <a:rPr lang="en-US"/>
              <a:t>Nivelurile de preocupare și valorile de mediu nu sunt concepte independente. Ele lucrează împreună pentru a influența procesul nostru de luare a deciziilor în materie de mediu. O înțelegere puternică a consecințelor problemelor de mediu alimentează îngrijorarea, care, la rândul ei, ne permite să acționăm în conformitate cu valorile noastre de mediu.</a:t>
            </a:r>
            <a:endParaRPr/>
          </a:p>
          <a:p>
            <a:pPr indent="-342900" lvl="0" marL="457200" rtl="0" algn="just">
              <a:lnSpc>
                <a:spcPct val="90000"/>
              </a:lnSpc>
              <a:spcBef>
                <a:spcPts val="1200"/>
              </a:spcBef>
              <a:spcAft>
                <a:spcPts val="0"/>
              </a:spcAft>
              <a:buSzPts val="1800"/>
              <a:buChar char=" "/>
            </a:pPr>
            <a:r>
              <a:rPr lang="en-US"/>
              <a:t>De exemplu, o persoană care analizează în profunzime sustenabilitatea poate începe să simtă o îngrijorare tot mai mare cu privire la impactul schimbărilor climatice asupra generațiilor viitoare. Această preocupare i-ar putea determina să adopte un stil de viață mai sustenabil, să susțină sursele de energie regenerabilă sau să pledeze pentru politici legate de climă. Această interacțiune între înțelegerea științifică, răspunsul emoțional și convingerile de bază determină în cele din urmă acțiunile pe care le întreprindem pentru a aborda provocările de mediu.</a:t>
            </a:r>
            <a:endParaRPr/>
          </a:p>
          <a:p>
            <a:pPr indent="-342900" lvl="0" marL="457200" rtl="0" algn="l">
              <a:lnSpc>
                <a:spcPct val="90000"/>
              </a:lnSpc>
              <a:spcBef>
                <a:spcPts val="1200"/>
              </a:spcBef>
              <a:spcAft>
                <a:spcPts val="0"/>
              </a:spcAft>
              <a:buSzPts val="1800"/>
              <a:buChar char=" "/>
            </a:pPr>
            <a:r>
              <a:rPr b="1" lang="en-US"/>
              <a:t>Crearea unei conexiuni mai profunde</a:t>
            </a:r>
            <a:endParaRPr b="1"/>
          </a:p>
          <a:p>
            <a:pPr indent="-342900" lvl="0" marL="457200" rtl="0" algn="just">
              <a:lnSpc>
                <a:spcPct val="90000"/>
              </a:lnSpc>
              <a:spcBef>
                <a:spcPts val="1200"/>
              </a:spcBef>
              <a:spcAft>
                <a:spcPts val="0"/>
              </a:spcAft>
              <a:buSzPts val="1800"/>
              <a:buChar char=" "/>
            </a:pPr>
            <a:r>
              <a:rPr lang="en-US"/>
              <a:t>Alfabetizarea în domeniul mediului nu înseamnă doar dobândirea de cunoștințe factuale, ci și dezvoltarea unei conexiuni mai profunde cu mediul înconjurător. Prin creșterea nivelului de preocupare și cultivarea valorilor de mediu, educația ecologică nu numai că transformă indivizii în observatori informați, ci și în avocați pasionați pentru bunăstarea planetei noastre.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66"/>
          <p:cNvSpPr txBox="1"/>
          <p:nvPr>
            <p:ph type="title"/>
          </p:nvPr>
        </p:nvSpPr>
        <p:spPr>
          <a:xfrm>
            <a:off x="514350" y="381000"/>
            <a:ext cx="6200775" cy="73723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5000"/>
              </a:lnSpc>
              <a:spcBef>
                <a:spcPts val="0"/>
              </a:spcBef>
              <a:spcAft>
                <a:spcPts val="0"/>
              </a:spcAft>
              <a:buSzPct val="62500"/>
              <a:buNone/>
            </a:pPr>
            <a:r>
              <a:rPr lang="en-US">
                <a:solidFill>
                  <a:srgbClr val="002060"/>
                </a:solidFill>
                <a:latin typeface="Cambria"/>
                <a:ea typeface="Cambria"/>
                <a:cs typeface="Cambria"/>
                <a:sym typeface="Cambria"/>
              </a:rPr>
              <a:t>Perceperea impactului individual</a:t>
            </a:r>
            <a:endParaRPr>
              <a:solidFill>
                <a:srgbClr val="002060"/>
              </a:solidFill>
              <a:latin typeface="Cambria"/>
              <a:ea typeface="Cambria"/>
              <a:cs typeface="Cambria"/>
              <a:sym typeface="Cambria"/>
            </a:endParaRPr>
          </a:p>
        </p:txBody>
      </p:sp>
      <p:sp>
        <p:nvSpPr>
          <p:cNvPr id="237" name="Google Shape;237;p66"/>
          <p:cNvSpPr txBox="1"/>
          <p:nvPr>
            <p:ph idx="1" type="body"/>
          </p:nvPr>
        </p:nvSpPr>
        <p:spPr>
          <a:xfrm>
            <a:off x="706755" y="1312652"/>
            <a:ext cx="4937760" cy="736282"/>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1200"/>
              </a:spcBef>
              <a:spcAft>
                <a:spcPts val="0"/>
              </a:spcAft>
              <a:buSzPts val="2000"/>
              <a:buNone/>
            </a:pPr>
            <a:r>
              <a:rPr i="1" lang="en-US">
                <a:solidFill>
                  <a:srgbClr val="0D0D0D"/>
                </a:solidFill>
                <a:latin typeface="Arial"/>
                <a:ea typeface="Arial"/>
                <a:cs typeface="Arial"/>
                <a:sym typeface="Arial"/>
              </a:rPr>
              <a:t>Desființarea efectului de spectator</a:t>
            </a:r>
            <a:endParaRPr/>
          </a:p>
        </p:txBody>
      </p:sp>
      <p:sp>
        <p:nvSpPr>
          <p:cNvPr id="238" name="Google Shape;238;p66"/>
          <p:cNvSpPr txBox="1"/>
          <p:nvPr>
            <p:ph idx="2" type="body"/>
          </p:nvPr>
        </p:nvSpPr>
        <p:spPr>
          <a:xfrm>
            <a:off x="671945" y="2172759"/>
            <a:ext cx="5286895" cy="3378200"/>
          </a:xfrm>
          <a:prstGeom prst="rect">
            <a:avLst/>
          </a:prstGeom>
          <a:noFill/>
          <a:ln>
            <a:noFill/>
          </a:ln>
        </p:spPr>
        <p:txBody>
          <a:bodyPr anchorCtr="0" anchor="t" bIns="45700" lIns="0" spcFirstLastPara="1" rIns="0" wrap="square" tIns="45700">
            <a:normAutofit fontScale="77500" lnSpcReduction="20000"/>
          </a:bodyPr>
          <a:lstStyle/>
          <a:p>
            <a:pPr indent="-342900" lvl="0" marL="457200" rtl="0" algn="just">
              <a:lnSpc>
                <a:spcPct val="90000"/>
              </a:lnSpc>
              <a:spcBef>
                <a:spcPts val="1200"/>
              </a:spcBef>
              <a:spcAft>
                <a:spcPts val="0"/>
              </a:spcAft>
              <a:buSzPct val="116129"/>
              <a:buChar char=" "/>
            </a:pPr>
            <a:r>
              <a:rPr b="1" lang="en-US"/>
              <a:t>Bariere psihologice: </a:t>
            </a:r>
            <a:r>
              <a:rPr lang="en-US"/>
              <a:t>Percepția insignifianței individuale.</a:t>
            </a:r>
            <a:endParaRPr/>
          </a:p>
          <a:p>
            <a:pPr indent="-342900" lvl="0" marL="457200" rtl="0" algn="just">
              <a:lnSpc>
                <a:spcPct val="90000"/>
              </a:lnSpc>
              <a:spcBef>
                <a:spcPts val="1200"/>
              </a:spcBef>
              <a:spcAft>
                <a:spcPts val="0"/>
              </a:spcAft>
              <a:buSzPct val="116129"/>
              <a:buChar char=" "/>
            </a:pPr>
            <a:r>
              <a:rPr lang="en-US"/>
              <a:t>Persoanele cu cunoștințe limitate în domeniul mediului se pot simți copleșite de amploarea problemelor de mediu, ceea ce favorizează o mentalitate de spectator.</a:t>
            </a:r>
            <a:endParaRPr/>
          </a:p>
          <a:p>
            <a:pPr indent="-342900" lvl="0" marL="457200" rtl="0" algn="just">
              <a:lnSpc>
                <a:spcPct val="90000"/>
              </a:lnSpc>
              <a:spcBef>
                <a:spcPts val="1200"/>
              </a:spcBef>
              <a:spcAft>
                <a:spcPts val="0"/>
              </a:spcAft>
              <a:buSzPct val="116129"/>
              <a:buChar char=" "/>
            </a:pPr>
            <a:r>
              <a:rPr lang="en-US"/>
              <a:t>Alfabetizarea în domeniul mediului oferă cunoștințele necesare pentru a înțelege efectul cumulativ al acțiunilor individuale.</a:t>
            </a:r>
            <a:endParaRPr/>
          </a:p>
          <a:p>
            <a:pPr indent="-342900" lvl="0" marL="457200" rtl="0" algn="just">
              <a:lnSpc>
                <a:spcPct val="90000"/>
              </a:lnSpc>
              <a:spcBef>
                <a:spcPts val="1200"/>
              </a:spcBef>
              <a:spcAft>
                <a:spcPts val="0"/>
              </a:spcAft>
              <a:buSzPct val="116129"/>
              <a:buChar char=" "/>
            </a:pPr>
            <a:r>
              <a:rPr b="1" lang="en-US"/>
              <a:t>Exemplu: </a:t>
            </a:r>
            <a:r>
              <a:rPr lang="en-US"/>
              <a:t>Înțelegerea beneficiului colectiv al reducerii amprentei de carbon prin acțiuni precum utilizarea transportului public.</a:t>
            </a:r>
            <a:endParaRPr/>
          </a:p>
          <a:p>
            <a:pPr indent="-342900" lvl="0" marL="457200" rtl="0" algn="just">
              <a:lnSpc>
                <a:spcPct val="90000"/>
              </a:lnSpc>
              <a:spcBef>
                <a:spcPts val="1200"/>
              </a:spcBef>
              <a:spcAft>
                <a:spcPts val="0"/>
              </a:spcAft>
              <a:buSzPct val="116129"/>
              <a:buChar char=" "/>
            </a:pPr>
            <a:r>
              <a:rPr lang="en-US"/>
              <a:t>Programele de educație ecologică promovează eficacitatea, prezentând campanii de mediu de succes și inspirând participarea.</a:t>
            </a:r>
            <a:endParaRPr/>
          </a:p>
        </p:txBody>
      </p:sp>
      <p:sp>
        <p:nvSpPr>
          <p:cNvPr id="239" name="Google Shape;239;p66"/>
          <p:cNvSpPr txBox="1"/>
          <p:nvPr>
            <p:ph idx="3" type="body"/>
          </p:nvPr>
        </p:nvSpPr>
        <p:spPr>
          <a:xfrm>
            <a:off x="6186055" y="1446002"/>
            <a:ext cx="5262995" cy="639973"/>
          </a:xfrm>
          <a:prstGeom prst="rect">
            <a:avLst/>
          </a:prstGeom>
          <a:noFill/>
          <a:ln>
            <a:noFill/>
          </a:ln>
        </p:spPr>
        <p:txBody>
          <a:bodyPr anchorCtr="0" anchor="ctr" bIns="45700" lIns="91425" spcFirstLastPara="1" rIns="91425" wrap="square" tIns="45700">
            <a:noAutofit/>
          </a:bodyPr>
          <a:lstStyle/>
          <a:p>
            <a:pPr indent="-228600" lvl="0" marL="457200" rtl="0" algn="l">
              <a:lnSpc>
                <a:spcPct val="100000"/>
              </a:lnSpc>
              <a:spcBef>
                <a:spcPts val="1200"/>
              </a:spcBef>
              <a:spcAft>
                <a:spcPts val="0"/>
              </a:spcAft>
              <a:buSzPts val="2000"/>
              <a:buNone/>
            </a:pPr>
            <a:r>
              <a:rPr i="1" lang="en-US">
                <a:solidFill>
                  <a:srgbClr val="0D0D0D"/>
                </a:solidFill>
                <a:latin typeface="Arial"/>
                <a:ea typeface="Arial"/>
                <a:cs typeface="Arial"/>
                <a:sym typeface="Arial"/>
              </a:rPr>
              <a:t>Implicarea în comportamente pro-mediu</a:t>
            </a:r>
            <a:endParaRPr i="1">
              <a:solidFill>
                <a:srgbClr val="0D0D0D"/>
              </a:solidFill>
              <a:latin typeface="Arial"/>
              <a:ea typeface="Arial"/>
              <a:cs typeface="Arial"/>
              <a:sym typeface="Arial"/>
            </a:endParaRPr>
          </a:p>
        </p:txBody>
      </p:sp>
      <p:sp>
        <p:nvSpPr>
          <p:cNvPr id="240" name="Google Shape;240;p66"/>
          <p:cNvSpPr txBox="1"/>
          <p:nvPr>
            <p:ph idx="4" type="body"/>
          </p:nvPr>
        </p:nvSpPr>
        <p:spPr>
          <a:xfrm>
            <a:off x="6160770" y="2115609"/>
            <a:ext cx="5309062" cy="3378200"/>
          </a:xfrm>
          <a:prstGeom prst="rect">
            <a:avLst/>
          </a:prstGeom>
          <a:noFill/>
          <a:ln>
            <a:noFill/>
          </a:ln>
        </p:spPr>
        <p:txBody>
          <a:bodyPr anchorCtr="0" anchor="t" bIns="45700" lIns="0" spcFirstLastPara="1" rIns="0" wrap="square" tIns="45700">
            <a:noAutofit/>
          </a:bodyPr>
          <a:lstStyle/>
          <a:p>
            <a:pPr indent="-342900" lvl="0" marL="457200" rtl="0" algn="just">
              <a:lnSpc>
                <a:spcPct val="90000"/>
              </a:lnSpc>
              <a:spcBef>
                <a:spcPts val="1200"/>
              </a:spcBef>
              <a:spcAft>
                <a:spcPts val="0"/>
              </a:spcAft>
              <a:buSzPts val="1800"/>
              <a:buChar char=" "/>
            </a:pPr>
            <a:r>
              <a:rPr b="1" lang="en-US" sz="1700"/>
              <a:t>Obiectiv: </a:t>
            </a:r>
            <a:r>
              <a:rPr lang="en-US" sz="1700"/>
              <a:t>Promovarea trecerii de la conștientizare la implicarea activă în comportamente pro-mediu.Alfabetizarea în domeniul mediului îi echipează pe indivizi cu cunoștințele și competențele necesare pentru adoptarea eficientă a unui comportament.</a:t>
            </a:r>
            <a:endParaRPr sz="1700"/>
          </a:p>
          <a:p>
            <a:pPr indent="-342900" lvl="0" marL="457200" rtl="0" algn="just">
              <a:lnSpc>
                <a:spcPct val="90000"/>
              </a:lnSpc>
              <a:spcBef>
                <a:spcPts val="1200"/>
              </a:spcBef>
              <a:spcAft>
                <a:spcPts val="0"/>
              </a:spcAft>
              <a:buSzPts val="1800"/>
              <a:buChar char=" "/>
            </a:pPr>
            <a:r>
              <a:rPr b="1" lang="en-US" sz="1700"/>
              <a:t>Exemplu: </a:t>
            </a:r>
            <a:r>
              <a:rPr lang="en-US" sz="1700"/>
              <a:t>Gestionarea corectă a deșeurilor, inclusiv reciclarea, separarea deșeurilor și compostarea.</a:t>
            </a:r>
            <a:endParaRPr sz="1700"/>
          </a:p>
          <a:p>
            <a:pPr indent="-342900" lvl="0" marL="457200" rtl="0" algn="just">
              <a:lnSpc>
                <a:spcPct val="90000"/>
              </a:lnSpc>
              <a:spcBef>
                <a:spcPts val="1200"/>
              </a:spcBef>
              <a:spcAft>
                <a:spcPts val="0"/>
              </a:spcAft>
              <a:buSzPts val="1800"/>
              <a:buChar char=" "/>
            </a:pPr>
            <a:r>
              <a:rPr b="1" lang="en-US" sz="1700"/>
              <a:t>Sentimentul de agenție</a:t>
            </a:r>
            <a:r>
              <a:rPr lang="en-US" sz="1700"/>
              <a:t>: Le dă indivizilor puterea de a căuta oportunități de contribuție.Cercetările arată o corelație pozitivă între educația ecologică și implicarea în comportamente pro-mediu.</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67"/>
          <p:cNvSpPr txBox="1"/>
          <p:nvPr>
            <p:ph type="title"/>
          </p:nvPr>
        </p:nvSpPr>
        <p:spPr>
          <a:xfrm>
            <a:off x="725804" y="587765"/>
            <a:ext cx="9768693" cy="56741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5000"/>
              </a:lnSpc>
              <a:spcBef>
                <a:spcPts val="0"/>
              </a:spcBef>
              <a:spcAft>
                <a:spcPts val="0"/>
              </a:spcAft>
              <a:buSzPct val="111111"/>
              <a:buNone/>
            </a:pPr>
            <a:r>
              <a:rPr lang="en-US">
                <a:solidFill>
                  <a:srgbClr val="002060"/>
                </a:solidFill>
                <a:latin typeface="Cambria"/>
                <a:ea typeface="Cambria"/>
                <a:cs typeface="Cambria"/>
                <a:sym typeface="Cambria"/>
              </a:rPr>
              <a:t>Dimensiuni ale educației privind schimbările climatice</a:t>
            </a:r>
            <a:endParaRPr>
              <a:solidFill>
                <a:srgbClr val="002060"/>
              </a:solidFill>
              <a:latin typeface="Cambria"/>
              <a:ea typeface="Cambria"/>
              <a:cs typeface="Cambria"/>
              <a:sym typeface="Cambria"/>
            </a:endParaRPr>
          </a:p>
        </p:txBody>
      </p:sp>
      <p:sp>
        <p:nvSpPr>
          <p:cNvPr id="246" name="Google Shape;246;p67"/>
          <p:cNvSpPr txBox="1"/>
          <p:nvPr>
            <p:ph idx="1" type="body"/>
          </p:nvPr>
        </p:nvSpPr>
        <p:spPr>
          <a:xfrm>
            <a:off x="725804" y="1155184"/>
            <a:ext cx="10058400" cy="4893924"/>
          </a:xfrm>
          <a:prstGeom prst="rect">
            <a:avLst/>
          </a:prstGeom>
          <a:noFill/>
          <a:ln>
            <a:noFill/>
          </a:ln>
        </p:spPr>
        <p:txBody>
          <a:bodyPr anchorCtr="0" anchor="t" bIns="45700" lIns="0" spcFirstLastPara="1" rIns="0" wrap="square" tIns="45700">
            <a:normAutofit fontScale="92500" lnSpcReduction="10000"/>
          </a:bodyPr>
          <a:lstStyle/>
          <a:p>
            <a:pPr indent="-342900" lvl="0" marL="457200" rtl="0" algn="l">
              <a:lnSpc>
                <a:spcPct val="90000"/>
              </a:lnSpc>
              <a:spcBef>
                <a:spcPts val="1200"/>
              </a:spcBef>
              <a:spcAft>
                <a:spcPts val="0"/>
              </a:spcAft>
              <a:buSzPct val="97297"/>
              <a:buChar char=" "/>
            </a:pPr>
            <a:r>
              <a:rPr b="1" lang="en-US"/>
              <a:t>1.	Cultura complexității:</a:t>
            </a:r>
            <a:endParaRPr b="1"/>
          </a:p>
          <a:p>
            <a:pPr indent="-342900" lvl="0" marL="457200" rtl="0" algn="l">
              <a:lnSpc>
                <a:spcPct val="90000"/>
              </a:lnSpc>
              <a:spcBef>
                <a:spcPts val="1200"/>
              </a:spcBef>
              <a:spcAft>
                <a:spcPts val="0"/>
              </a:spcAft>
              <a:buSzPct val="97297"/>
              <a:buChar char=" "/>
            </a:pPr>
            <a:r>
              <a:rPr lang="en-US"/>
              <a:t>- Educația complexității presupune înțelegerea și acțiunea într-o lume caracterizată de risc, incertitudine și schimbare permanentă.- Valori: Participare, gândire strategică, responsabilitate colectivă.</a:t>
            </a:r>
            <a:endParaRPr/>
          </a:p>
          <a:p>
            <a:pPr indent="-342900" lvl="0" marL="457200" rtl="0" algn="l">
              <a:lnSpc>
                <a:spcPct val="90000"/>
              </a:lnSpc>
              <a:spcBef>
                <a:spcPts val="1200"/>
              </a:spcBef>
              <a:spcAft>
                <a:spcPts val="0"/>
              </a:spcAft>
              <a:buSzPct val="97297"/>
              <a:buChar char=" "/>
            </a:pPr>
            <a:r>
              <a:rPr b="1" lang="en-US"/>
              <a:t>2.	Capacitate de acțiune:</a:t>
            </a:r>
            <a:endParaRPr b="1"/>
          </a:p>
          <a:p>
            <a:pPr indent="-342900" lvl="0" marL="457200" rtl="0" algn="l">
              <a:lnSpc>
                <a:spcPct val="90000"/>
              </a:lnSpc>
              <a:spcBef>
                <a:spcPts val="1200"/>
              </a:spcBef>
              <a:spcAft>
                <a:spcPts val="0"/>
              </a:spcAft>
              <a:buSzPct val="97297"/>
              <a:buChar char=" "/>
            </a:pPr>
            <a:r>
              <a:rPr lang="en-US"/>
              <a:t>- Educația urmărește să construiască competențe de analiză a situațiilor, de găsire a soluțiilor și de implementare a acțiunilor.</a:t>
            </a:r>
            <a:endParaRPr/>
          </a:p>
          <a:p>
            <a:pPr indent="-342900" lvl="0" marL="457200" rtl="0" algn="l">
              <a:lnSpc>
                <a:spcPct val="90000"/>
              </a:lnSpc>
              <a:spcBef>
                <a:spcPts val="1200"/>
              </a:spcBef>
              <a:spcAft>
                <a:spcPts val="0"/>
              </a:spcAft>
              <a:buSzPct val="97297"/>
              <a:buChar char=" "/>
            </a:pPr>
            <a:r>
              <a:rPr lang="en-US"/>
              <a:t>- Competențele includ dobândirea de cunoștințe și rezolvarea problemelor.</a:t>
            </a:r>
            <a:endParaRPr/>
          </a:p>
          <a:p>
            <a:pPr indent="-342900" lvl="0" marL="457200" rtl="0" algn="l">
              <a:lnSpc>
                <a:spcPct val="90000"/>
              </a:lnSpc>
              <a:spcBef>
                <a:spcPts val="1200"/>
              </a:spcBef>
              <a:spcAft>
                <a:spcPts val="0"/>
              </a:spcAft>
              <a:buSzPct val="97297"/>
              <a:buChar char=" "/>
            </a:pPr>
            <a:r>
              <a:rPr b="1" lang="en-US"/>
              <a:t>3.	Coresponsabilitatea pentru mediu:</a:t>
            </a:r>
            <a:endParaRPr b="1"/>
          </a:p>
          <a:p>
            <a:pPr indent="-342900" lvl="0" marL="457200" rtl="0" algn="l">
              <a:lnSpc>
                <a:spcPct val="90000"/>
              </a:lnSpc>
              <a:spcBef>
                <a:spcPts val="1200"/>
              </a:spcBef>
              <a:spcAft>
                <a:spcPts val="0"/>
              </a:spcAft>
              <a:buSzPct val="97297"/>
              <a:buChar char=" "/>
            </a:pPr>
            <a:r>
              <a:rPr lang="en-US"/>
              <a:t>- Școlile creează punți de legătură cu familiile, instituțiile și organizațiile locale pentru proiecte comune de mediu.</a:t>
            </a:r>
            <a:endParaRPr/>
          </a:p>
          <a:p>
            <a:pPr indent="-342900" lvl="0" marL="457200" rtl="0" algn="l">
              <a:lnSpc>
                <a:spcPct val="90000"/>
              </a:lnSpc>
              <a:spcBef>
                <a:spcPts val="1200"/>
              </a:spcBef>
              <a:spcAft>
                <a:spcPts val="0"/>
              </a:spcAft>
              <a:buSzPct val="97297"/>
              <a:buChar char=" "/>
            </a:pPr>
            <a:r>
              <a:rPr lang="en-US"/>
              <a:t>- Încurajează responsabilitatea colectivă și cooperarea pentru a rezolva problemele comunității.</a:t>
            </a:r>
            <a:endParaRPr/>
          </a:p>
          <a:p>
            <a:pPr indent="-342900" lvl="0" marL="457200" rtl="0" algn="l">
              <a:lnSpc>
                <a:spcPct val="90000"/>
              </a:lnSpc>
              <a:spcBef>
                <a:spcPts val="1200"/>
              </a:spcBef>
              <a:spcAft>
                <a:spcPts val="0"/>
              </a:spcAft>
              <a:buSzPct val="97297"/>
              <a:buChar char=" "/>
            </a:pPr>
            <a:r>
              <a:rPr lang="en-US"/>
              <a:t>- Așteptările curriculare naționale din 2015 pun accentul pe grija față de mediu și pe reflecția critică asupra impactului activității umane asupra mediului.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68"/>
          <p:cNvSpPr txBox="1"/>
          <p:nvPr>
            <p:ph idx="1" type="body"/>
          </p:nvPr>
        </p:nvSpPr>
        <p:spPr>
          <a:xfrm>
            <a:off x="640080" y="1406899"/>
            <a:ext cx="10058400" cy="4376470"/>
          </a:xfrm>
          <a:prstGeom prst="rect">
            <a:avLst/>
          </a:prstGeom>
          <a:noFill/>
          <a:ln>
            <a:noFill/>
          </a:ln>
        </p:spPr>
        <p:txBody>
          <a:bodyPr anchorCtr="0" anchor="t" bIns="45700" lIns="0" spcFirstLastPara="1" rIns="0" wrap="square" tIns="45700">
            <a:normAutofit/>
          </a:bodyPr>
          <a:lstStyle/>
          <a:p>
            <a:pPr indent="-342900" lvl="0" marL="457200" rtl="0" algn="just">
              <a:lnSpc>
                <a:spcPct val="90000"/>
              </a:lnSpc>
              <a:spcBef>
                <a:spcPts val="1200"/>
              </a:spcBef>
              <a:spcAft>
                <a:spcPts val="0"/>
              </a:spcAft>
              <a:buSzPts val="1800"/>
              <a:buChar char=" "/>
            </a:pPr>
            <a:r>
              <a:rPr lang="en-US" sz="2400"/>
              <a:t>Alfabetizarea în domeniul mediului le permite indivizilor să creadă în capacitatea lor de a schimba ceva și îi motivează să adopte practici durabile.</a:t>
            </a:r>
            <a:endParaRPr sz="2400"/>
          </a:p>
          <a:p>
            <a:pPr indent="-342900" lvl="0" marL="457200" rtl="0" algn="just">
              <a:lnSpc>
                <a:spcPct val="90000"/>
              </a:lnSpc>
              <a:spcBef>
                <a:spcPts val="1200"/>
              </a:spcBef>
              <a:spcAft>
                <a:spcPts val="0"/>
              </a:spcAft>
              <a:buSzPts val="1800"/>
              <a:buChar char=" "/>
            </a:pPr>
            <a:r>
              <a:rPr lang="en-US" sz="2400"/>
              <a:t>Dincolo de acțiunile individuale, educația în domeniul mediului creează un efect de propagare, inspirând o schimbare socială mai amplă.</a:t>
            </a:r>
            <a:endParaRPr sz="2400"/>
          </a:p>
          <a:p>
            <a:pPr indent="-342900" lvl="0" marL="457200" rtl="0" algn="just">
              <a:lnSpc>
                <a:spcPct val="90000"/>
              </a:lnSpc>
              <a:spcBef>
                <a:spcPts val="1200"/>
              </a:spcBef>
              <a:spcAft>
                <a:spcPts val="0"/>
              </a:spcAft>
              <a:buSzPts val="1800"/>
              <a:buChar char=" "/>
            </a:pPr>
            <a:r>
              <a:rPr lang="en-US" sz="2400"/>
              <a:t>Prin încurajarea eficacității, promovarea comportamentelor durabile și inspirarea acțiunilor colective, educația ecologică ne pregăteşte pentru a construi un viitor mai durabil.</a:t>
            </a:r>
            <a:endParaRPr sz="2400"/>
          </a:p>
        </p:txBody>
      </p:sp>
      <p:sp>
        <p:nvSpPr>
          <p:cNvPr id="252" name="Google Shape;252;p68"/>
          <p:cNvSpPr/>
          <p:nvPr/>
        </p:nvSpPr>
        <p:spPr>
          <a:xfrm>
            <a:off x="1256375" y="550962"/>
            <a:ext cx="1963999"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000" u="none" cap="none" strike="noStrike">
                <a:solidFill>
                  <a:srgbClr val="002060"/>
                </a:solidFill>
                <a:latin typeface="Arial"/>
                <a:ea typeface="Arial"/>
                <a:cs typeface="Arial"/>
                <a:sym typeface="Arial"/>
              </a:rPr>
              <a:t>Mesaj general: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69"/>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69"/>
          <p:cNvSpPr txBox="1"/>
          <p:nvPr>
            <p:ph type="title"/>
          </p:nvPr>
        </p:nvSpPr>
        <p:spPr>
          <a:xfrm>
            <a:off x="1076863" y="164780"/>
            <a:ext cx="9697800" cy="8061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2A4F1C"/>
              </a:buClr>
              <a:buSzPts val="3200"/>
              <a:buNone/>
            </a:pPr>
            <a:r>
              <a:rPr lang="en-US" sz="2400"/>
              <a:t>Sarcini pentru cursanți privind alfabetizarea în domeniul mediului și percepția problemelor de mediu</a:t>
            </a:r>
            <a:endParaRPr sz="2400">
              <a:solidFill>
                <a:srgbClr val="2A4F1C"/>
              </a:solidFill>
              <a:latin typeface="Arial"/>
              <a:ea typeface="Arial"/>
              <a:cs typeface="Arial"/>
              <a:sym typeface="Arial"/>
            </a:endParaRPr>
          </a:p>
        </p:txBody>
      </p:sp>
      <p:sp>
        <p:nvSpPr>
          <p:cNvPr id="259" name="Google Shape;259;p69"/>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Sarcini</a:t>
            </a:r>
            <a:endParaRPr b="0" i="0" sz="1400" u="none" cap="none" strike="noStrike">
              <a:solidFill>
                <a:srgbClr val="000000"/>
              </a:solidFill>
              <a:latin typeface="Arial"/>
              <a:ea typeface="Arial"/>
              <a:cs typeface="Arial"/>
              <a:sym typeface="Arial"/>
            </a:endParaRPr>
          </a:p>
        </p:txBody>
      </p:sp>
      <p:sp>
        <p:nvSpPr>
          <p:cNvPr id="260" name="Google Shape;260;p69"/>
          <p:cNvSpPr/>
          <p:nvPr/>
        </p:nvSpPr>
        <p:spPr>
          <a:xfrm>
            <a:off x="1027288" y="970868"/>
            <a:ext cx="9948655" cy="5339923"/>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700" u="none" cap="none" strike="noStrike">
                <a:solidFill>
                  <a:schemeClr val="dk1"/>
                </a:solidFill>
                <a:latin typeface="Arial"/>
                <a:ea typeface="Arial"/>
                <a:cs typeface="Arial"/>
                <a:sym typeface="Arial"/>
              </a:rPr>
              <a:t>Sarcina 1: </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700" u="none" cap="none" strike="noStrike">
                <a:solidFill>
                  <a:schemeClr val="dk1"/>
                </a:solidFill>
                <a:latin typeface="Arial"/>
                <a:ea typeface="Arial"/>
                <a:cs typeface="Arial"/>
                <a:sym typeface="Arial"/>
              </a:rPr>
              <a:t>Asociați problema de mediu (de exemplu, defrișarea, schimbările climatice) cu conceptul științific pe care îl implică (de exemplu, emisiile de gaze cu efect de seră, pierderea habitatului).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700" u="none" cap="none" strike="noStrike">
                <a:solidFill>
                  <a:schemeClr val="dk1"/>
                </a:solidFill>
                <a:latin typeface="Arial"/>
                <a:ea typeface="Arial"/>
                <a:cs typeface="Arial"/>
                <a:sym typeface="Arial"/>
              </a:rPr>
              <a:t>Sarcina 2: </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700" u="none" cap="none" strike="noStrike">
                <a:solidFill>
                  <a:schemeClr val="dk1"/>
                </a:solidFill>
                <a:latin typeface="Arial"/>
                <a:ea typeface="Arial"/>
                <a:cs typeface="Arial"/>
                <a:sym typeface="Arial"/>
              </a:rPr>
              <a:t>Creați o hartă conceptuală care să ilustreze relația dintre înțelegerea științifică a problemelor de mediu și modul în care oamenii le percep.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700" u="none" cap="none" strike="noStrike">
                <a:solidFill>
                  <a:schemeClr val="dk1"/>
                </a:solidFill>
                <a:latin typeface="Arial"/>
                <a:ea typeface="Arial"/>
                <a:cs typeface="Arial"/>
                <a:sym typeface="Arial"/>
              </a:rPr>
              <a:t>Sarcina 3: </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700" u="none" cap="none" strike="noStrike">
                <a:solidFill>
                  <a:schemeClr val="dk1"/>
                </a:solidFill>
                <a:latin typeface="Arial"/>
                <a:ea typeface="Arial"/>
                <a:cs typeface="Arial"/>
                <a:sym typeface="Arial"/>
              </a:rPr>
              <a:t>Alegeți o problemă de mediu care vă interesează. Cercetați cauzele și consecințele științifice ale problemei. Cum ar putea cineva cu cunoștințe științifice limitate să perceapă această problemă în mod diferit față de cineva cu o înțelegere solidă?</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700" u="none" cap="none" strike="noStrike">
                <a:solidFill>
                  <a:schemeClr val="dk1"/>
                </a:solidFill>
                <a:latin typeface="Arial"/>
                <a:ea typeface="Arial"/>
                <a:cs typeface="Arial"/>
                <a:sym typeface="Arial"/>
              </a:rPr>
              <a:t>Sarcina 4: </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700" u="none" cap="none" strike="noStrike">
                <a:solidFill>
                  <a:schemeClr val="dk1"/>
                </a:solidFill>
                <a:latin typeface="Arial"/>
                <a:ea typeface="Arial"/>
                <a:cs typeface="Arial"/>
                <a:sym typeface="Arial"/>
              </a:rPr>
              <a:t>Cât de preocupat sunteți de schimbările climatice? Cât de important este să protejați speciile pe cale de dispariție?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700" u="none" cap="none" strike="noStrike">
                <a:solidFill>
                  <a:schemeClr val="dk1"/>
                </a:solidFill>
                <a:latin typeface="Arial"/>
                <a:ea typeface="Arial"/>
                <a:cs typeface="Arial"/>
                <a:sym typeface="Arial"/>
              </a:rPr>
              <a:t>Sarcina 5: </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700" u="none" cap="none" strike="noStrike">
                <a:solidFill>
                  <a:schemeClr val="dk1"/>
                </a:solidFill>
                <a:latin typeface="Arial"/>
                <a:ea typeface="Arial"/>
                <a:cs typeface="Arial"/>
                <a:sym typeface="Arial"/>
              </a:rPr>
              <a:t>Elaborați un plan de acțiune personal pentru a vă reduce impactul asupra mediului. Luați în considerare domenii precum transportul, obiceiurile de consum sau gestionarea deșeurilor.</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1700" u="none" cap="none" strike="noStrike">
                <a:solidFill>
                  <a:schemeClr val="dk1"/>
                </a:solidFill>
                <a:latin typeface="Arial"/>
                <a:ea typeface="Arial"/>
                <a:cs typeface="Arial"/>
                <a:sym typeface="Arial"/>
              </a:rPr>
              <a:t>Sarcina 6: </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700" u="none" cap="none" strike="noStrike">
                <a:solidFill>
                  <a:schemeClr val="dk1"/>
                </a:solidFill>
                <a:latin typeface="Arial"/>
                <a:ea typeface="Arial"/>
                <a:cs typeface="Arial"/>
                <a:sym typeface="Arial"/>
              </a:rPr>
              <a:t>Alegeți un articol de știri sau un documentar despre o problemă de mediu. Analizați formularea problemei și potențialul impact asupra percepției telespectatorilor.</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70"/>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sz="6600">
                <a:solidFill>
                  <a:srgbClr val="3F762A"/>
                </a:solidFill>
              </a:rPr>
              <a:t>Partea 2</a:t>
            </a:r>
            <a:endParaRPr b="1">
              <a:solidFill>
                <a:srgbClr val="3F762A"/>
              </a:solidFill>
            </a:endParaRPr>
          </a:p>
        </p:txBody>
      </p:sp>
      <p:cxnSp>
        <p:nvCxnSpPr>
          <p:cNvPr id="266" name="Google Shape;266;p70"/>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267" name="Google Shape;267;p70"/>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268" name="Google Shape;268;p70"/>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269" name="Google Shape;269;p70"/>
          <p:cNvSpPr txBox="1"/>
          <p:nvPr/>
        </p:nvSpPr>
        <p:spPr>
          <a:xfrm>
            <a:off x="1097280" y="4621497"/>
            <a:ext cx="9045526" cy="495753"/>
          </a:xfrm>
          <a:prstGeom prst="rect">
            <a:avLst/>
          </a:prstGeom>
          <a:noFill/>
          <a:ln>
            <a:noFill/>
          </a:ln>
        </p:spPr>
        <p:txBody>
          <a:bodyPr anchorCtr="0" anchor="b" bIns="45700" lIns="91425" spcFirstLastPara="1" rIns="91425" wrap="square" tIns="45700">
            <a:normAutofit fontScale="55000" lnSpcReduction="20000"/>
          </a:bodyPr>
          <a:lstStyle/>
          <a:p>
            <a:pPr indent="0" lvl="0" marL="0" marR="0" rtl="0" algn="l">
              <a:lnSpc>
                <a:spcPct val="85000"/>
              </a:lnSpc>
              <a:spcBef>
                <a:spcPts val="0"/>
              </a:spcBef>
              <a:spcAft>
                <a:spcPts val="0"/>
              </a:spcAft>
              <a:buNone/>
            </a:pPr>
            <a:r>
              <a:rPr b="0" i="0" lang="en-US" sz="2400" u="none" cap="none" strike="noStrike">
                <a:solidFill>
                  <a:srgbClr val="002060"/>
                </a:solidFill>
                <a:latin typeface="Cambria"/>
                <a:ea typeface="Cambria"/>
                <a:cs typeface="Cambria"/>
                <a:sym typeface="Cambria"/>
              </a:rPr>
              <a:t>Cele mai bune practici pe care le avem în instituția noastră, în orașul sau țara noastră, chiar și în țările partenerilor.</a:t>
            </a:r>
            <a:br>
              <a:rPr b="0" i="0" lang="en-US" sz="2400" u="none" cap="none" strike="noStrike">
                <a:solidFill>
                  <a:srgbClr val="4F81BD"/>
                </a:solidFill>
                <a:latin typeface="Cambria"/>
                <a:ea typeface="Cambria"/>
                <a:cs typeface="Cambria"/>
                <a:sym typeface="Cambria"/>
              </a:rPr>
            </a:br>
            <a:endParaRPr b="1" i="0" sz="2400" u="none" cap="none" strike="noStrike">
              <a:solidFill>
                <a:srgbClr val="26262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p:nvPr/>
        </p:nvSpPr>
        <p:spPr>
          <a:xfrm>
            <a:off x="2819400" y="-261257"/>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 name="Google Shape;128;p3"/>
          <p:cNvSpPr/>
          <p:nvPr/>
        </p:nvSpPr>
        <p:spPr>
          <a:xfrm>
            <a:off x="2819400" y="19594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129" name="Google Shape;129;p3"/>
          <p:cNvSpPr txBox="1"/>
          <p:nvPr>
            <p:ph type="title"/>
          </p:nvPr>
        </p:nvSpPr>
        <p:spPr>
          <a:xfrm>
            <a:off x="340865" y="57142"/>
            <a:ext cx="10515600" cy="10504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004B3A"/>
              </a:buClr>
              <a:buSzPts val="3200"/>
              <a:buFont typeface="Arial"/>
              <a:buNone/>
            </a:pPr>
            <a:r>
              <a:rPr lang="en-US">
                <a:solidFill>
                  <a:srgbClr val="004B3A"/>
                </a:solidFill>
                <a:latin typeface="Arial"/>
                <a:ea typeface="Arial"/>
                <a:cs typeface="Arial"/>
                <a:sym typeface="Arial"/>
              </a:rPr>
              <a:t>Rezultatele învățării pentru modulul 2</a:t>
            </a:r>
            <a:endParaRPr/>
          </a:p>
        </p:txBody>
      </p:sp>
      <p:sp>
        <p:nvSpPr>
          <p:cNvPr id="130" name="Google Shape;130;p3"/>
          <p:cNvSpPr/>
          <p:nvPr/>
        </p:nvSpPr>
        <p:spPr>
          <a:xfrm>
            <a:off x="514799" y="1107622"/>
            <a:ext cx="10167731" cy="507831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La sfârșitul modulului 2, cursanții vor fi capabili să:</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să conceapă și să prezinte un plan de adoptare a practicilor durabile în viața de zi cu zi.  </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să participe la o activitate de simulare sau de joc de rol care explorează mecanismele de adaptare la schimbările climatice. </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să analizeze un articol de presă sau un documentar, identificând prejudecățile și impactul acestora asupra percepției schimbărilor climatice. </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să creeze și să realizeze o prezentare despre schimbările climatice adaptată vârstei pentru un public tânăr. </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să colaboreze pentru a concepe și implementa un proiect de promovare a practicilor durabile în școală sau în comunitate. </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să elaboreze și să transmită un mesaj persuasiv care să pledeze pentru protecția mediului unui anumit public. </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să cerceteze și să analizeze politicile de mediu existente sau propuse, evaluând eficiența acestora. </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să efectueze un audit de sustenabilitate al școlii și să propună soluții pentru reducerea consumului de energie sau a generării de deșeuri. </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să cerceteze și să prezinte activitatea unei școli ecologice sau a unui ONG de mediu, identificând strategiile acestora pentru promovarea sustenabilității.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71"/>
          <p:cNvSpPr txBox="1"/>
          <p:nvPr>
            <p:ph type="title"/>
          </p:nvPr>
        </p:nvSpPr>
        <p:spPr>
          <a:xfrm>
            <a:off x="462915" y="292555"/>
            <a:ext cx="10058400" cy="820844"/>
          </a:xfrm>
          <a:prstGeom prst="rect">
            <a:avLst/>
          </a:prstGeom>
          <a:noFill/>
          <a:ln>
            <a:noFill/>
          </a:ln>
        </p:spPr>
        <p:txBody>
          <a:bodyPr anchorCtr="0" anchor="b" bIns="45700" lIns="91425" spcFirstLastPara="1" rIns="91425" wrap="square" tIns="45700">
            <a:noAutofit/>
          </a:bodyPr>
          <a:lstStyle/>
          <a:p>
            <a:pPr indent="0" lvl="0" marL="457200" rtl="0" algn="ctr">
              <a:lnSpc>
                <a:spcPct val="85000"/>
              </a:lnSpc>
              <a:spcBef>
                <a:spcPts val="1000"/>
              </a:spcBef>
              <a:spcAft>
                <a:spcPts val="0"/>
              </a:spcAft>
              <a:buSzPts val="1800"/>
              <a:buNone/>
            </a:pPr>
            <a:r>
              <a:rPr lang="en-US" sz="2400">
                <a:solidFill>
                  <a:srgbClr val="002060"/>
                </a:solidFill>
                <a:latin typeface="Cambria"/>
                <a:ea typeface="Cambria"/>
                <a:cs typeface="Cambria"/>
                <a:sym typeface="Cambria"/>
              </a:rPr>
              <a:t>Cele mai bune practici pe care le avem în instituția noastră, în orașul sau țara noastră, chiar și în țările partenerilor.</a:t>
            </a:r>
            <a:endParaRPr sz="2400"/>
          </a:p>
        </p:txBody>
      </p:sp>
      <p:sp>
        <p:nvSpPr>
          <p:cNvPr id="275" name="Google Shape;275;p71"/>
          <p:cNvSpPr txBox="1"/>
          <p:nvPr>
            <p:ph idx="1" type="body"/>
          </p:nvPr>
        </p:nvSpPr>
        <p:spPr>
          <a:xfrm>
            <a:off x="928467" y="1477911"/>
            <a:ext cx="4937760" cy="736282"/>
          </a:xfrm>
          <a:prstGeom prst="rect">
            <a:avLst/>
          </a:prstGeom>
          <a:noFill/>
          <a:ln>
            <a:noFill/>
          </a:ln>
        </p:spPr>
        <p:txBody>
          <a:bodyPr anchorCtr="0" anchor="ctr" bIns="45700" lIns="91425" spcFirstLastPara="1" rIns="91425" wrap="square" tIns="45700">
            <a:normAutofit lnSpcReduction="10000"/>
          </a:bodyPr>
          <a:lstStyle/>
          <a:p>
            <a:pPr indent="-228600" lvl="0" marL="457200" rtl="0" algn="ctr">
              <a:lnSpc>
                <a:spcPct val="90000"/>
              </a:lnSpc>
              <a:spcBef>
                <a:spcPts val="1200"/>
              </a:spcBef>
              <a:spcAft>
                <a:spcPts val="0"/>
              </a:spcAft>
              <a:buSzPts val="2000"/>
              <a:buNone/>
            </a:pPr>
            <a:r>
              <a:rPr b="1" lang="en-US">
                <a:solidFill>
                  <a:srgbClr val="002060"/>
                </a:solidFill>
              </a:rPr>
              <a:t>Educația ecologică în învățământul preșcolar și primar</a:t>
            </a:r>
            <a:endParaRPr/>
          </a:p>
        </p:txBody>
      </p:sp>
      <p:sp>
        <p:nvSpPr>
          <p:cNvPr id="276" name="Google Shape;276;p71"/>
          <p:cNvSpPr txBox="1"/>
          <p:nvPr>
            <p:ph idx="2" type="body"/>
          </p:nvPr>
        </p:nvSpPr>
        <p:spPr>
          <a:xfrm>
            <a:off x="801857" y="2232578"/>
            <a:ext cx="5172223" cy="3727956"/>
          </a:xfrm>
          <a:prstGeom prst="rect">
            <a:avLst/>
          </a:prstGeom>
          <a:noFill/>
          <a:ln>
            <a:noFill/>
          </a:ln>
        </p:spPr>
        <p:txBody>
          <a:bodyPr anchorCtr="0" anchor="t" bIns="45700" lIns="0" spcFirstLastPara="1" rIns="0" wrap="square" tIns="45700">
            <a:normAutofit fontScale="85000" lnSpcReduction="10000"/>
          </a:bodyPr>
          <a:lstStyle/>
          <a:p>
            <a:pPr indent="-342900" lvl="0" marL="457200" rtl="0" algn="just">
              <a:lnSpc>
                <a:spcPct val="90000"/>
              </a:lnSpc>
              <a:spcBef>
                <a:spcPts val="1200"/>
              </a:spcBef>
              <a:spcAft>
                <a:spcPts val="0"/>
              </a:spcAft>
              <a:buSzPct val="105882"/>
              <a:buChar char=" "/>
            </a:pPr>
            <a:r>
              <a:rPr lang="en-US"/>
              <a:t>- </a:t>
            </a:r>
            <a:r>
              <a:rPr b="1" lang="en-US"/>
              <a:t>Disciplină opțională</a:t>
            </a:r>
            <a:r>
              <a:rPr lang="en-US"/>
              <a:t>: "Educație și protecția mediului</a:t>
            </a:r>
            <a:endParaRPr/>
          </a:p>
          <a:p>
            <a:pPr indent="-342900" lvl="0" marL="457200" rtl="0" algn="just">
              <a:lnSpc>
                <a:spcPct val="90000"/>
              </a:lnSpc>
              <a:spcBef>
                <a:spcPts val="1200"/>
              </a:spcBef>
              <a:spcAft>
                <a:spcPts val="0"/>
              </a:spcAft>
              <a:buSzPct val="105882"/>
              <a:buChar char=" "/>
            </a:pPr>
            <a:r>
              <a:rPr lang="en-US"/>
              <a:t>- </a:t>
            </a:r>
            <a:r>
              <a:rPr b="1" lang="en-US"/>
              <a:t>Geografie (clasa a 4-a</a:t>
            </a:r>
            <a:r>
              <a:rPr lang="en-US"/>
              <a:t>): Activitățile de învățare se concentrează pe înțelegerea rolului mediului pentru societate, pe necesitatea protecției mediului și pe participarea la activități de conservare.</a:t>
            </a:r>
            <a:endParaRPr/>
          </a:p>
          <a:p>
            <a:pPr indent="-342900" lvl="0" marL="457200" rtl="0" algn="just">
              <a:lnSpc>
                <a:spcPct val="90000"/>
              </a:lnSpc>
              <a:spcBef>
                <a:spcPts val="1200"/>
              </a:spcBef>
              <a:spcAft>
                <a:spcPts val="0"/>
              </a:spcAft>
              <a:buSzPct val="105882"/>
              <a:buChar char=" "/>
            </a:pPr>
            <a:r>
              <a:rPr lang="en-US"/>
              <a:t>- </a:t>
            </a:r>
            <a:r>
              <a:rPr b="1" lang="en-US"/>
              <a:t>Educație civică (clasele a 3-a și a 4-a)</a:t>
            </a:r>
            <a:r>
              <a:rPr lang="en-US"/>
              <a:t>: Participarea la proiecte cu conținut moral-civic, încurajarea atitudinilor civice în ceea ce privește cunoașterea și protecția mediului.</a:t>
            </a:r>
            <a:endParaRPr/>
          </a:p>
          <a:p>
            <a:pPr indent="-342900" lvl="0" marL="457200" rtl="0" algn="just">
              <a:lnSpc>
                <a:spcPct val="90000"/>
              </a:lnSpc>
              <a:spcBef>
                <a:spcPts val="1200"/>
              </a:spcBef>
              <a:spcAft>
                <a:spcPts val="0"/>
              </a:spcAft>
              <a:buSzPct val="105882"/>
              <a:buChar char=" "/>
            </a:pPr>
            <a:r>
              <a:rPr lang="en-US"/>
              <a:t>- </a:t>
            </a:r>
            <a:r>
              <a:rPr b="1" lang="en-US"/>
              <a:t>Consiliere și dezvoltare personală (clasele I și a II-a): </a:t>
            </a:r>
            <a:r>
              <a:rPr lang="en-US"/>
              <a:t>Accent pe cunoașterea de sine, pe un stil de viață sănătos și pe conștientizarea problemelor de mediu.</a:t>
            </a:r>
            <a:endParaRPr/>
          </a:p>
        </p:txBody>
      </p:sp>
      <p:sp>
        <p:nvSpPr>
          <p:cNvPr id="277" name="Google Shape;277;p71"/>
          <p:cNvSpPr txBox="1"/>
          <p:nvPr>
            <p:ph idx="3" type="body"/>
          </p:nvPr>
        </p:nvSpPr>
        <p:spPr>
          <a:xfrm>
            <a:off x="6096000" y="1513548"/>
            <a:ext cx="4937760" cy="736282"/>
          </a:xfrm>
          <a:prstGeom prst="rect">
            <a:avLst/>
          </a:prstGeom>
          <a:noFill/>
          <a:ln>
            <a:noFill/>
          </a:ln>
        </p:spPr>
        <p:txBody>
          <a:bodyPr anchorCtr="0" anchor="ctr" bIns="45700" lIns="91425" spcFirstLastPara="1" rIns="91425" wrap="square" tIns="45700">
            <a:normAutofit lnSpcReduction="10000"/>
          </a:bodyPr>
          <a:lstStyle/>
          <a:p>
            <a:pPr indent="-228600" lvl="0" marL="457200" rtl="0" algn="ctr">
              <a:lnSpc>
                <a:spcPct val="90000"/>
              </a:lnSpc>
              <a:spcBef>
                <a:spcPts val="1200"/>
              </a:spcBef>
              <a:spcAft>
                <a:spcPts val="0"/>
              </a:spcAft>
              <a:buSzPts val="2000"/>
              <a:buNone/>
            </a:pPr>
            <a:r>
              <a:rPr b="1" lang="en-US">
                <a:solidFill>
                  <a:srgbClr val="002060"/>
                </a:solidFill>
              </a:rPr>
              <a:t>Învățământul secundar: Dezvoltarea competențelor de mediu</a:t>
            </a:r>
            <a:endParaRPr b="1">
              <a:solidFill>
                <a:srgbClr val="002060"/>
              </a:solidFill>
            </a:endParaRPr>
          </a:p>
        </p:txBody>
      </p:sp>
      <p:sp>
        <p:nvSpPr>
          <p:cNvPr id="278" name="Google Shape;278;p71"/>
          <p:cNvSpPr txBox="1"/>
          <p:nvPr>
            <p:ph idx="4" type="body"/>
          </p:nvPr>
        </p:nvSpPr>
        <p:spPr>
          <a:xfrm>
            <a:off x="6217922" y="2249830"/>
            <a:ext cx="4937760" cy="3378200"/>
          </a:xfrm>
          <a:prstGeom prst="rect">
            <a:avLst/>
          </a:prstGeom>
          <a:noFill/>
          <a:ln>
            <a:noFill/>
          </a:ln>
        </p:spPr>
        <p:txBody>
          <a:bodyPr anchorCtr="0" anchor="t" bIns="45700" lIns="0" spcFirstLastPara="1" rIns="0" wrap="square" tIns="45700">
            <a:normAutofit/>
          </a:bodyPr>
          <a:lstStyle/>
          <a:p>
            <a:pPr indent="-342900" lvl="0" marL="457200" rtl="0" algn="just">
              <a:lnSpc>
                <a:spcPct val="90000"/>
              </a:lnSpc>
              <a:spcBef>
                <a:spcPts val="1200"/>
              </a:spcBef>
              <a:spcAft>
                <a:spcPts val="0"/>
              </a:spcAft>
              <a:buSzPts val="1800"/>
              <a:buChar char=" "/>
            </a:pPr>
            <a:r>
              <a:rPr lang="en-US" sz="1700"/>
              <a:t>- </a:t>
            </a:r>
            <a:r>
              <a:rPr b="1" lang="en-US" sz="1700"/>
              <a:t>Geografie (clasele 5-8): </a:t>
            </a:r>
            <a:r>
              <a:rPr lang="en-US" sz="1700"/>
              <a:t>Înțelegerea efectelor activităților umane asupra mediului, identificarea problemelor de mediu și propunerea de soluții.</a:t>
            </a:r>
            <a:endParaRPr sz="1700"/>
          </a:p>
          <a:p>
            <a:pPr indent="-342900" lvl="0" marL="457200" rtl="0" algn="just">
              <a:lnSpc>
                <a:spcPct val="90000"/>
              </a:lnSpc>
              <a:spcBef>
                <a:spcPts val="1200"/>
              </a:spcBef>
              <a:spcAft>
                <a:spcPts val="0"/>
              </a:spcAft>
              <a:buSzPts val="1800"/>
              <a:buChar char=" "/>
            </a:pPr>
            <a:r>
              <a:rPr lang="en-US" sz="1700"/>
              <a:t>- </a:t>
            </a:r>
            <a:r>
              <a:rPr b="1" lang="en-US" sz="1700"/>
              <a:t>Educație tehnologică</a:t>
            </a:r>
            <a:r>
              <a:rPr lang="en-US" sz="1700"/>
              <a:t>: Promovarea unor atitudini responsabile față de sănătate, mediu și muncă, inclusiv reducerea consumului de energie și utilizarea rațională a resurselor.</a:t>
            </a:r>
            <a:endParaRPr sz="1700"/>
          </a:p>
          <a:p>
            <a:pPr indent="-342900" lvl="0" marL="457200" rtl="0" algn="just">
              <a:lnSpc>
                <a:spcPct val="90000"/>
              </a:lnSpc>
              <a:spcBef>
                <a:spcPts val="1200"/>
              </a:spcBef>
              <a:spcAft>
                <a:spcPts val="0"/>
              </a:spcAft>
              <a:buSzPts val="1800"/>
              <a:buChar char=" "/>
            </a:pPr>
            <a:r>
              <a:rPr lang="en-US" sz="1700"/>
              <a:t>- </a:t>
            </a:r>
            <a:r>
              <a:rPr b="1" lang="en-US" sz="1700"/>
              <a:t>Cultură civică:</a:t>
            </a:r>
            <a:r>
              <a:rPr lang="en-US" sz="1700"/>
              <a:t> Insuflarea respectului, toleranței, angajamentului civic și a responsabilității față de mediu și societate.</a:t>
            </a:r>
            <a:endParaRPr sz="1700"/>
          </a:p>
          <a:p>
            <a:pPr indent="-228600" lvl="0" marL="457200" rtl="0" algn="just">
              <a:lnSpc>
                <a:spcPct val="90000"/>
              </a:lnSpc>
              <a:spcBef>
                <a:spcPts val="1200"/>
              </a:spcBef>
              <a:spcAft>
                <a:spcPts val="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72"/>
          <p:cNvSpPr txBox="1"/>
          <p:nvPr>
            <p:ph idx="1" type="body"/>
          </p:nvPr>
        </p:nvSpPr>
        <p:spPr>
          <a:xfrm>
            <a:off x="858144" y="502136"/>
            <a:ext cx="4937700" cy="736200"/>
          </a:xfrm>
          <a:prstGeom prst="rect">
            <a:avLst/>
          </a:prstGeom>
          <a:noFill/>
          <a:ln>
            <a:noFill/>
          </a:ln>
        </p:spPr>
        <p:txBody>
          <a:bodyPr anchorCtr="0" anchor="ctr" bIns="45700" lIns="91425" spcFirstLastPara="1" rIns="91425" wrap="square" tIns="45700">
            <a:noAutofit/>
          </a:bodyPr>
          <a:lstStyle/>
          <a:p>
            <a:pPr indent="-228600" lvl="0" marL="457200" rtl="0" algn="ctr">
              <a:lnSpc>
                <a:spcPct val="90000"/>
              </a:lnSpc>
              <a:spcBef>
                <a:spcPts val="1200"/>
              </a:spcBef>
              <a:spcAft>
                <a:spcPts val="0"/>
              </a:spcAft>
              <a:buSzPts val="2000"/>
              <a:buNone/>
            </a:pPr>
            <a:r>
              <a:rPr b="1" lang="en-US">
                <a:solidFill>
                  <a:srgbClr val="002060"/>
                </a:solidFill>
              </a:rPr>
              <a:t>Învățământul secundar: Integrarea alfabetizării ecologice</a:t>
            </a:r>
            <a:endParaRPr/>
          </a:p>
        </p:txBody>
      </p:sp>
      <p:sp>
        <p:nvSpPr>
          <p:cNvPr id="284" name="Google Shape;284;p72"/>
          <p:cNvSpPr txBox="1"/>
          <p:nvPr>
            <p:ph idx="2" type="body"/>
          </p:nvPr>
        </p:nvSpPr>
        <p:spPr>
          <a:xfrm>
            <a:off x="675249" y="1300787"/>
            <a:ext cx="5120640" cy="4256425"/>
          </a:xfrm>
          <a:prstGeom prst="rect">
            <a:avLst/>
          </a:prstGeom>
          <a:noFill/>
          <a:ln>
            <a:noFill/>
          </a:ln>
        </p:spPr>
        <p:txBody>
          <a:bodyPr anchorCtr="0" anchor="t" bIns="45700" lIns="0" spcFirstLastPara="1" rIns="0" wrap="square" tIns="45700">
            <a:normAutofit fontScale="92500"/>
          </a:bodyPr>
          <a:lstStyle/>
          <a:p>
            <a:pPr indent="-342900" lvl="0" marL="457200" rtl="0" algn="just">
              <a:lnSpc>
                <a:spcPct val="90000"/>
              </a:lnSpc>
              <a:spcBef>
                <a:spcPts val="1200"/>
              </a:spcBef>
              <a:spcAft>
                <a:spcPts val="0"/>
              </a:spcAft>
              <a:buSzPct val="108108"/>
              <a:buChar char=" "/>
            </a:pPr>
            <a:r>
              <a:rPr b="1" lang="en-US" sz="1800"/>
              <a:t>- Sociologie (clasa a V-a): </a:t>
            </a:r>
            <a:endParaRPr b="1" sz="1800"/>
          </a:p>
          <a:p>
            <a:pPr indent="-342900" lvl="0" marL="457200" rtl="0" algn="just">
              <a:lnSpc>
                <a:spcPct val="90000"/>
              </a:lnSpc>
              <a:spcBef>
                <a:spcPts val="1200"/>
              </a:spcBef>
              <a:spcAft>
                <a:spcPts val="0"/>
              </a:spcAft>
              <a:buSzPct val="108108"/>
              <a:buChar char=" "/>
            </a:pPr>
            <a:r>
              <a:rPr lang="en-US" sz="1800"/>
              <a:t>Accentuarea drepturilor și responsabilităților copiilor, precum și implicarea în proiecte de prevenire a violenței, incluziune și protecție a mediului.</a:t>
            </a:r>
            <a:endParaRPr sz="1800"/>
          </a:p>
          <a:p>
            <a:pPr indent="-342900" lvl="0" marL="457200" rtl="0" algn="just">
              <a:lnSpc>
                <a:spcPct val="90000"/>
              </a:lnSpc>
              <a:spcBef>
                <a:spcPts val="1200"/>
              </a:spcBef>
              <a:spcAft>
                <a:spcPts val="0"/>
              </a:spcAft>
              <a:buSzPct val="108108"/>
              <a:buChar char=" "/>
            </a:pPr>
            <a:r>
              <a:rPr b="1" lang="en-US" sz="1800"/>
              <a:t>- Educație pentru sănătate: </a:t>
            </a:r>
            <a:endParaRPr b="1" sz="1800"/>
          </a:p>
          <a:p>
            <a:pPr indent="-342900" lvl="0" marL="457200" rtl="0" algn="just">
              <a:lnSpc>
                <a:spcPct val="90000"/>
              </a:lnSpc>
              <a:spcBef>
                <a:spcPts val="1200"/>
              </a:spcBef>
              <a:spcAft>
                <a:spcPts val="0"/>
              </a:spcAft>
              <a:buSzPct val="108108"/>
              <a:buChar char=" "/>
            </a:pPr>
            <a:r>
              <a:rPr lang="en-US" sz="1800"/>
              <a:t>Promovarea unor atitudini responsabile față de sănătate și mediu prin adoptarea unui stil de viață sănătos.</a:t>
            </a:r>
            <a:endParaRPr sz="1800"/>
          </a:p>
          <a:p>
            <a:pPr indent="-342900" lvl="0" marL="457200" rtl="0" algn="just">
              <a:lnSpc>
                <a:spcPct val="90000"/>
              </a:lnSpc>
              <a:spcBef>
                <a:spcPts val="1200"/>
              </a:spcBef>
              <a:spcAft>
                <a:spcPts val="0"/>
              </a:spcAft>
              <a:buSzPct val="108108"/>
              <a:buChar char=" "/>
            </a:pPr>
            <a:r>
              <a:rPr b="1" lang="en-US" sz="1800"/>
              <a:t>- Creează-ți mediul înconjurător (clasele a 5-a-7-a): </a:t>
            </a:r>
            <a:endParaRPr b="1" sz="1800"/>
          </a:p>
          <a:p>
            <a:pPr indent="-342900" lvl="0" marL="457200" rtl="0" algn="just">
              <a:lnSpc>
                <a:spcPct val="90000"/>
              </a:lnSpc>
              <a:spcBef>
                <a:spcPts val="1200"/>
              </a:spcBef>
              <a:spcAft>
                <a:spcPts val="0"/>
              </a:spcAft>
              <a:buSzPct val="108108"/>
              <a:buChar char=" "/>
            </a:pPr>
            <a:r>
              <a:rPr lang="en-US" sz="1800"/>
              <a:t>Activitățile includ identificarea deșeurilor, înțelegerea degradării mediului, măsurile de control al poluării și problemele globale de mediu.</a:t>
            </a:r>
            <a:endParaRPr sz="1800"/>
          </a:p>
          <a:p>
            <a:pPr indent="-228600" lvl="0" marL="457200" rtl="0" algn="just">
              <a:lnSpc>
                <a:spcPct val="90000"/>
              </a:lnSpc>
              <a:spcBef>
                <a:spcPts val="1200"/>
              </a:spcBef>
              <a:spcAft>
                <a:spcPts val="0"/>
              </a:spcAft>
              <a:buSzPct val="97297"/>
              <a:buNone/>
            </a:pPr>
            <a:r>
              <a:t/>
            </a:r>
            <a:endParaRPr/>
          </a:p>
        </p:txBody>
      </p:sp>
      <p:sp>
        <p:nvSpPr>
          <p:cNvPr id="285" name="Google Shape;285;p72"/>
          <p:cNvSpPr txBox="1"/>
          <p:nvPr>
            <p:ph idx="3" type="body"/>
          </p:nvPr>
        </p:nvSpPr>
        <p:spPr>
          <a:xfrm>
            <a:off x="6120938" y="502163"/>
            <a:ext cx="4937700" cy="736200"/>
          </a:xfrm>
          <a:prstGeom prst="rect">
            <a:avLst/>
          </a:prstGeom>
          <a:noFill/>
          <a:ln>
            <a:noFill/>
          </a:ln>
        </p:spPr>
        <p:txBody>
          <a:bodyPr anchorCtr="0" anchor="ctr" bIns="45700" lIns="91425" spcFirstLastPara="1" rIns="91425" wrap="square" tIns="45700">
            <a:normAutofit fontScale="92500" lnSpcReduction="10000"/>
          </a:bodyPr>
          <a:lstStyle/>
          <a:p>
            <a:pPr indent="-228600" lvl="0" marL="457200" rtl="0" algn="ctr">
              <a:lnSpc>
                <a:spcPct val="90000"/>
              </a:lnSpc>
              <a:spcBef>
                <a:spcPts val="1200"/>
              </a:spcBef>
              <a:spcAft>
                <a:spcPts val="0"/>
              </a:spcAft>
              <a:buSzPct val="98280"/>
              <a:buNone/>
            </a:pPr>
            <a:r>
              <a:rPr b="1" lang="en-US" sz="2200">
                <a:solidFill>
                  <a:srgbClr val="002060"/>
                </a:solidFill>
              </a:rPr>
              <a:t>Învățământul liceal</a:t>
            </a:r>
            <a:r>
              <a:rPr b="1" lang="en-US">
                <a:solidFill>
                  <a:srgbClr val="002060"/>
                </a:solidFill>
              </a:rPr>
              <a:t>: Studii avansate de mediu</a:t>
            </a:r>
            <a:endParaRPr b="1">
              <a:solidFill>
                <a:srgbClr val="002060"/>
              </a:solidFill>
            </a:endParaRPr>
          </a:p>
        </p:txBody>
      </p:sp>
      <p:sp>
        <p:nvSpPr>
          <p:cNvPr id="286" name="Google Shape;286;p72"/>
          <p:cNvSpPr txBox="1"/>
          <p:nvPr>
            <p:ph idx="4" type="body"/>
          </p:nvPr>
        </p:nvSpPr>
        <p:spPr>
          <a:xfrm>
            <a:off x="6120938" y="1432407"/>
            <a:ext cx="4937760" cy="4228716"/>
          </a:xfrm>
          <a:prstGeom prst="rect">
            <a:avLst/>
          </a:prstGeom>
          <a:noFill/>
          <a:ln>
            <a:noFill/>
          </a:ln>
        </p:spPr>
        <p:txBody>
          <a:bodyPr anchorCtr="0" anchor="t" bIns="45700" lIns="0" spcFirstLastPara="1" rIns="0" wrap="square" tIns="45700">
            <a:normAutofit/>
          </a:bodyPr>
          <a:lstStyle/>
          <a:p>
            <a:pPr indent="-342900" lvl="0" marL="457200" rtl="0" algn="just">
              <a:lnSpc>
                <a:spcPct val="90000"/>
              </a:lnSpc>
              <a:spcBef>
                <a:spcPts val="1200"/>
              </a:spcBef>
              <a:spcAft>
                <a:spcPts val="0"/>
              </a:spcAft>
              <a:buSzPts val="1800"/>
              <a:buChar char=" "/>
            </a:pPr>
            <a:r>
              <a:rPr b="1" lang="en-US" sz="1800"/>
              <a:t>- Geografie (clasele a IX-a, a XI-a și a XII-a): </a:t>
            </a:r>
            <a:endParaRPr b="1" sz="1800"/>
          </a:p>
          <a:p>
            <a:pPr indent="-342900" lvl="0" marL="457200" rtl="0" algn="just">
              <a:lnSpc>
                <a:spcPct val="90000"/>
              </a:lnSpc>
              <a:spcBef>
                <a:spcPts val="1200"/>
              </a:spcBef>
              <a:spcAft>
                <a:spcPts val="0"/>
              </a:spcAft>
              <a:buSzPts val="1800"/>
              <a:buChar char=" "/>
            </a:pPr>
            <a:r>
              <a:rPr lang="en-US" sz="1800"/>
              <a:t>Acoperă geografia fizică, problemele lumii contemporane și geografia României, cu accent pe factorii climatici și de mediu.</a:t>
            </a:r>
            <a:endParaRPr sz="1800"/>
          </a:p>
          <a:p>
            <a:pPr indent="-342900" lvl="0" marL="457200" rtl="0" algn="just">
              <a:lnSpc>
                <a:spcPct val="90000"/>
              </a:lnSpc>
              <a:spcBef>
                <a:spcPts val="1200"/>
              </a:spcBef>
              <a:spcAft>
                <a:spcPts val="0"/>
              </a:spcAft>
              <a:buSzPts val="1800"/>
              <a:buChar char=" "/>
            </a:pPr>
            <a:r>
              <a:rPr b="1" lang="en-US" sz="1800"/>
              <a:t>- Biologie (clasele a IX-a - a XII-a): </a:t>
            </a:r>
            <a:endParaRPr b="1" sz="1800"/>
          </a:p>
          <a:p>
            <a:pPr indent="-342900" lvl="0" marL="457200" rtl="0" algn="just">
              <a:lnSpc>
                <a:spcPct val="90000"/>
              </a:lnSpc>
              <a:spcBef>
                <a:spcPts val="1200"/>
              </a:spcBef>
              <a:spcAft>
                <a:spcPts val="0"/>
              </a:spcAft>
              <a:buSzPts val="1800"/>
              <a:buChar char=" "/>
            </a:pPr>
            <a:r>
              <a:rPr lang="en-US" sz="1800"/>
              <a:t>Promovarea relațiilor organism-mediu și a eforturilor de conservare.</a:t>
            </a:r>
            <a:endParaRPr sz="1800"/>
          </a:p>
          <a:p>
            <a:pPr indent="-342900" lvl="0" marL="457200" rtl="0" algn="just">
              <a:lnSpc>
                <a:spcPct val="90000"/>
              </a:lnSpc>
              <a:spcBef>
                <a:spcPts val="1200"/>
              </a:spcBef>
              <a:spcAft>
                <a:spcPts val="0"/>
              </a:spcAft>
              <a:buSzPts val="1800"/>
              <a:buChar char=" "/>
            </a:pPr>
            <a:r>
              <a:rPr b="1" lang="en-US" sz="1800"/>
              <a:t>- Activități extracurriculare: </a:t>
            </a:r>
            <a:endParaRPr b="1" sz="1800"/>
          </a:p>
          <a:p>
            <a:pPr indent="-342900" lvl="0" marL="457200" rtl="0" algn="just">
              <a:lnSpc>
                <a:spcPct val="90000"/>
              </a:lnSpc>
              <a:spcBef>
                <a:spcPts val="1200"/>
              </a:spcBef>
              <a:spcAft>
                <a:spcPts val="0"/>
              </a:spcAft>
              <a:buSzPts val="1800"/>
              <a:buChar char=" "/>
            </a:pPr>
            <a:r>
              <a:rPr lang="en-US" sz="1800"/>
              <a:t>Participarea la concursuri și programe naționale de mediu, precum Concursul Național de Proiecte de Mediu și programul "Școala altfel" pentru educație și protecția mediului.</a:t>
            </a:r>
            <a:endParaRPr sz="1800"/>
          </a:p>
          <a:p>
            <a:pPr indent="-228600" lvl="0" marL="457200" rtl="0" algn="just">
              <a:lnSpc>
                <a:spcPct val="90000"/>
              </a:lnSpc>
              <a:spcBef>
                <a:spcPts val="1200"/>
              </a:spcBef>
              <a:spcAft>
                <a:spcPts val="0"/>
              </a:spcAft>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73"/>
          <p:cNvSpPr txBox="1"/>
          <p:nvPr>
            <p:ph type="title"/>
          </p:nvPr>
        </p:nvSpPr>
        <p:spPr>
          <a:xfrm>
            <a:off x="2102100" y="244000"/>
            <a:ext cx="7987800" cy="7803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SzPts val="1800"/>
              <a:buNone/>
            </a:pPr>
            <a:r>
              <a:rPr lang="en-US" sz="2900">
                <a:solidFill>
                  <a:srgbClr val="002060"/>
                </a:solidFill>
                <a:latin typeface="Cambria"/>
                <a:ea typeface="Cambria"/>
                <a:cs typeface="Cambria"/>
                <a:sym typeface="Cambria"/>
              </a:rPr>
              <a:t>Importanța modulului în educația tinerilor</a:t>
            </a:r>
            <a:endParaRPr sz="2900">
              <a:solidFill>
                <a:srgbClr val="002060"/>
              </a:solidFill>
              <a:latin typeface="Cambria"/>
              <a:ea typeface="Cambria"/>
              <a:cs typeface="Cambria"/>
              <a:sym typeface="Cambria"/>
            </a:endParaRPr>
          </a:p>
        </p:txBody>
      </p:sp>
      <p:sp>
        <p:nvSpPr>
          <p:cNvPr id="292" name="Google Shape;292;p73"/>
          <p:cNvSpPr txBox="1"/>
          <p:nvPr>
            <p:ph idx="1" type="body"/>
          </p:nvPr>
        </p:nvSpPr>
        <p:spPr>
          <a:xfrm>
            <a:off x="1236824" y="1222638"/>
            <a:ext cx="4390200" cy="736200"/>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1200"/>
              </a:spcBef>
              <a:spcAft>
                <a:spcPts val="0"/>
              </a:spcAft>
              <a:buSzPts val="2000"/>
              <a:buNone/>
            </a:pPr>
            <a:r>
              <a:rPr b="1" lang="en-US"/>
              <a:t>Necesitatea Educației pentru Mediu</a:t>
            </a:r>
            <a:endParaRPr/>
          </a:p>
        </p:txBody>
      </p:sp>
      <p:sp>
        <p:nvSpPr>
          <p:cNvPr id="293" name="Google Shape;293;p73"/>
          <p:cNvSpPr txBox="1"/>
          <p:nvPr>
            <p:ph idx="2" type="body"/>
          </p:nvPr>
        </p:nvSpPr>
        <p:spPr>
          <a:xfrm>
            <a:off x="689321" y="2009903"/>
            <a:ext cx="4937700" cy="3832200"/>
          </a:xfrm>
          <a:prstGeom prst="rect">
            <a:avLst/>
          </a:prstGeom>
          <a:noFill/>
          <a:ln>
            <a:noFill/>
          </a:ln>
        </p:spPr>
        <p:txBody>
          <a:bodyPr anchorCtr="0" anchor="t" bIns="45700" lIns="0" spcFirstLastPara="1" rIns="0" wrap="square" tIns="45700">
            <a:normAutofit fontScale="92500" lnSpcReduction="20000"/>
          </a:bodyPr>
          <a:lstStyle/>
          <a:p>
            <a:pPr indent="-342900" lvl="0" marL="457200" rtl="0" algn="just">
              <a:lnSpc>
                <a:spcPct val="90000"/>
              </a:lnSpc>
              <a:spcBef>
                <a:spcPts val="1200"/>
              </a:spcBef>
              <a:spcAft>
                <a:spcPts val="0"/>
              </a:spcAft>
              <a:buSzPct val="97297"/>
              <a:buChar char=" "/>
            </a:pPr>
            <a:r>
              <a:rPr lang="en-US"/>
              <a:t>- Instituțiile de învățământ joacă un rol vital în construirea unui viitor durabil.</a:t>
            </a:r>
            <a:endParaRPr/>
          </a:p>
          <a:p>
            <a:pPr indent="-342900" lvl="0" marL="457200" rtl="0" algn="just">
              <a:lnSpc>
                <a:spcPct val="90000"/>
              </a:lnSpc>
              <a:spcBef>
                <a:spcPts val="1200"/>
              </a:spcBef>
              <a:spcAft>
                <a:spcPts val="0"/>
              </a:spcAft>
              <a:buSzPct val="97297"/>
              <a:buChar char=" "/>
            </a:pPr>
            <a:r>
              <a:rPr lang="en-US"/>
              <a:t>- Elevii și profesorii trebuie să înțeleagă criza de mediu și soluțiile acesteia.</a:t>
            </a:r>
            <a:endParaRPr/>
          </a:p>
          <a:p>
            <a:pPr indent="-342900" lvl="0" marL="457200" rtl="0" algn="just">
              <a:lnSpc>
                <a:spcPct val="90000"/>
              </a:lnSpc>
              <a:spcBef>
                <a:spcPts val="1200"/>
              </a:spcBef>
              <a:spcAft>
                <a:spcPts val="0"/>
              </a:spcAft>
              <a:buSzPct val="97297"/>
              <a:buChar char=" "/>
            </a:pPr>
            <a:r>
              <a:rPr lang="en-US"/>
              <a:t>- Educația de mediu promovează un stil de viață durabil prin: </a:t>
            </a:r>
            <a:endParaRPr/>
          </a:p>
          <a:p>
            <a:pPr indent="-342900" lvl="0" marL="457200" rtl="0" algn="just">
              <a:lnSpc>
                <a:spcPct val="90000"/>
              </a:lnSpc>
              <a:spcBef>
                <a:spcPts val="1200"/>
              </a:spcBef>
              <a:spcAft>
                <a:spcPts val="0"/>
              </a:spcAft>
              <a:buSzPct val="97297"/>
              <a:buChar char=" "/>
            </a:pPr>
            <a:r>
              <a:rPr lang="en-US"/>
              <a:t>    o Dezvoltarea competențelor eco-sociale</a:t>
            </a:r>
            <a:endParaRPr/>
          </a:p>
          <a:p>
            <a:pPr indent="-342900" lvl="0" marL="457200" rtl="0" algn="just">
              <a:lnSpc>
                <a:spcPct val="90000"/>
              </a:lnSpc>
              <a:spcBef>
                <a:spcPts val="1200"/>
              </a:spcBef>
              <a:spcAft>
                <a:spcPts val="0"/>
              </a:spcAft>
              <a:buSzPct val="97297"/>
              <a:buChar char=" "/>
            </a:pPr>
            <a:r>
              <a:rPr lang="en-US"/>
              <a:t>    o Mediu școlar durabil</a:t>
            </a:r>
            <a:endParaRPr/>
          </a:p>
          <a:p>
            <a:pPr indent="-342900" lvl="0" marL="457200" rtl="0" algn="just">
              <a:lnSpc>
                <a:spcPct val="90000"/>
              </a:lnSpc>
              <a:spcBef>
                <a:spcPts val="1200"/>
              </a:spcBef>
              <a:spcAft>
                <a:spcPts val="0"/>
              </a:spcAft>
              <a:buSzPct val="97297"/>
              <a:buChar char=" "/>
            </a:pPr>
            <a:r>
              <a:rPr lang="en-US"/>
              <a:t>    o Protejarea mediului înconjurător</a:t>
            </a:r>
            <a:endParaRPr/>
          </a:p>
          <a:p>
            <a:pPr indent="-342900" lvl="0" marL="457200" rtl="0" algn="just">
              <a:lnSpc>
                <a:spcPct val="90000"/>
              </a:lnSpc>
              <a:spcBef>
                <a:spcPts val="1200"/>
              </a:spcBef>
              <a:spcAft>
                <a:spcPts val="0"/>
              </a:spcAft>
              <a:buSzPct val="97297"/>
              <a:buChar char=" "/>
            </a:pPr>
            <a:r>
              <a:rPr lang="en-US"/>
              <a:t> o Competențe în domeniul economiei circulare</a:t>
            </a:r>
            <a:endParaRPr/>
          </a:p>
          <a:p>
            <a:pPr indent="-342900" lvl="0" marL="457200" rtl="0" algn="just">
              <a:lnSpc>
                <a:spcPct val="90000"/>
              </a:lnSpc>
              <a:spcBef>
                <a:spcPts val="1200"/>
              </a:spcBef>
              <a:spcAft>
                <a:spcPts val="0"/>
              </a:spcAft>
              <a:buSzPct val="97297"/>
              <a:buChar char=" "/>
            </a:pPr>
            <a:r>
              <a:rPr lang="en-US"/>
              <a:t>    o Stil de viață și cultură durabile</a:t>
            </a:r>
            <a:endParaRPr/>
          </a:p>
        </p:txBody>
      </p:sp>
      <p:sp>
        <p:nvSpPr>
          <p:cNvPr id="294" name="Google Shape;294;p73"/>
          <p:cNvSpPr txBox="1"/>
          <p:nvPr>
            <p:ph idx="3" type="body"/>
          </p:nvPr>
        </p:nvSpPr>
        <p:spPr>
          <a:xfrm>
            <a:off x="6713899" y="1171575"/>
            <a:ext cx="3886800" cy="736200"/>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1200"/>
              </a:spcBef>
              <a:spcAft>
                <a:spcPts val="0"/>
              </a:spcAft>
              <a:buSzPts val="2000"/>
              <a:buNone/>
            </a:pPr>
            <a:r>
              <a:rPr b="1" lang="en-US"/>
              <a:t>Abilitarea cetățenilor informați</a:t>
            </a:r>
            <a:endParaRPr/>
          </a:p>
        </p:txBody>
      </p:sp>
      <p:sp>
        <p:nvSpPr>
          <p:cNvPr id="295" name="Google Shape;295;p73"/>
          <p:cNvSpPr txBox="1"/>
          <p:nvPr>
            <p:ph idx="4" type="body"/>
          </p:nvPr>
        </p:nvSpPr>
        <p:spPr>
          <a:xfrm>
            <a:off x="6188445" y="1982200"/>
            <a:ext cx="4937700" cy="3826800"/>
          </a:xfrm>
          <a:prstGeom prst="rect">
            <a:avLst/>
          </a:prstGeom>
          <a:noFill/>
          <a:ln>
            <a:noFill/>
          </a:ln>
        </p:spPr>
        <p:txBody>
          <a:bodyPr anchorCtr="0" anchor="t" bIns="45700" lIns="0" spcFirstLastPara="1" rIns="0" wrap="square" tIns="45700">
            <a:normAutofit lnSpcReduction="10000"/>
          </a:bodyPr>
          <a:lstStyle/>
          <a:p>
            <a:pPr indent="-342900" lvl="0" marL="457200" rtl="0" algn="just">
              <a:lnSpc>
                <a:spcPct val="90000"/>
              </a:lnSpc>
              <a:spcBef>
                <a:spcPts val="1200"/>
              </a:spcBef>
              <a:spcAft>
                <a:spcPts val="0"/>
              </a:spcAft>
              <a:buSzPts val="1800"/>
              <a:buChar char=" "/>
            </a:pPr>
            <a:r>
              <a:rPr lang="en-US"/>
              <a:t>- Modulul privind educația ecologică este esențial pentru educația tinerilor.</a:t>
            </a:r>
            <a:endParaRPr/>
          </a:p>
          <a:p>
            <a:pPr indent="-342900" lvl="0" marL="457200" rtl="0" algn="just">
              <a:lnSpc>
                <a:spcPct val="90000"/>
              </a:lnSpc>
              <a:spcBef>
                <a:spcPts val="1200"/>
              </a:spcBef>
              <a:spcAft>
                <a:spcPts val="0"/>
              </a:spcAft>
              <a:buSzPts val="1800"/>
              <a:buChar char=" "/>
            </a:pPr>
            <a:r>
              <a:rPr lang="en-US"/>
              <a:t>- Tinerii se confruntă cu provocări de mediu precum schimbările climatice și pierderea biodiversității.</a:t>
            </a:r>
            <a:endParaRPr/>
          </a:p>
          <a:p>
            <a:pPr indent="-342900" lvl="0" marL="457200" rtl="0" algn="just">
              <a:lnSpc>
                <a:spcPct val="90000"/>
              </a:lnSpc>
              <a:spcBef>
                <a:spcPts val="1200"/>
              </a:spcBef>
              <a:spcAft>
                <a:spcPts val="0"/>
              </a:spcAft>
              <a:buSzPts val="1800"/>
              <a:buChar char=" "/>
            </a:pPr>
            <a:r>
              <a:rPr lang="en-US"/>
              <a:t>- Alfabetizarea în domeniul mediului îi echipează cu instrumentele necesare pentru ca să: </a:t>
            </a:r>
            <a:endParaRPr/>
          </a:p>
          <a:p>
            <a:pPr indent="-342900" lvl="0" marL="457200" rtl="0" algn="just">
              <a:lnSpc>
                <a:spcPct val="90000"/>
              </a:lnSpc>
              <a:spcBef>
                <a:spcPts val="1200"/>
              </a:spcBef>
              <a:spcAft>
                <a:spcPts val="0"/>
              </a:spcAft>
              <a:buSzPts val="1800"/>
              <a:buChar char=" "/>
            </a:pPr>
            <a:r>
              <a:rPr lang="en-US"/>
              <a:t>  o   Analizeze informațiile de mediu în mod critic</a:t>
            </a:r>
            <a:endParaRPr/>
          </a:p>
          <a:p>
            <a:pPr indent="-342900" lvl="0" marL="457200" rtl="0" algn="just">
              <a:lnSpc>
                <a:spcPct val="90000"/>
              </a:lnSpc>
              <a:spcBef>
                <a:spcPts val="1200"/>
              </a:spcBef>
              <a:spcAft>
                <a:spcPts val="0"/>
              </a:spcAft>
              <a:buSzPts val="1800"/>
              <a:buChar char=" "/>
            </a:pPr>
            <a:r>
              <a:rPr lang="en-US"/>
              <a:t> o Să dezvolte perspective informate asupra problemelor de mediu</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74"/>
          <p:cNvSpPr txBox="1"/>
          <p:nvPr>
            <p:ph idx="1" type="body"/>
          </p:nvPr>
        </p:nvSpPr>
        <p:spPr>
          <a:xfrm>
            <a:off x="1575947" y="429350"/>
            <a:ext cx="2697900" cy="736200"/>
          </a:xfrm>
          <a:prstGeom prst="rect">
            <a:avLst/>
          </a:prstGeom>
          <a:noFill/>
          <a:ln>
            <a:noFill/>
          </a:ln>
        </p:spPr>
        <p:txBody>
          <a:bodyPr anchorCtr="0" anchor="ctr" bIns="45700" lIns="91425" spcFirstLastPara="1" rIns="91425" wrap="square" tIns="45700">
            <a:normAutofit lnSpcReduction="10000"/>
          </a:bodyPr>
          <a:lstStyle/>
          <a:p>
            <a:pPr indent="-228600" lvl="0" marL="457200" rtl="0" algn="l">
              <a:lnSpc>
                <a:spcPct val="90000"/>
              </a:lnSpc>
              <a:spcBef>
                <a:spcPts val="1200"/>
              </a:spcBef>
              <a:spcAft>
                <a:spcPts val="0"/>
              </a:spcAft>
              <a:buSzPts val="2000"/>
              <a:buNone/>
            </a:pPr>
            <a:r>
              <a:rPr b="1" lang="en-US"/>
              <a:t>Promovarea acțiunii</a:t>
            </a:r>
            <a:endParaRPr/>
          </a:p>
          <a:p>
            <a:pPr indent="-228600" lvl="0" marL="457200" rtl="0" algn="l">
              <a:lnSpc>
                <a:spcPct val="90000"/>
              </a:lnSpc>
              <a:spcBef>
                <a:spcPts val="1200"/>
              </a:spcBef>
              <a:spcAft>
                <a:spcPts val="0"/>
              </a:spcAft>
              <a:buSzPts val="2000"/>
              <a:buNone/>
            </a:pPr>
            <a:r>
              <a:t/>
            </a:r>
            <a:endParaRPr/>
          </a:p>
        </p:txBody>
      </p:sp>
      <p:sp>
        <p:nvSpPr>
          <p:cNvPr id="301" name="Google Shape;301;p74"/>
          <p:cNvSpPr txBox="1"/>
          <p:nvPr>
            <p:ph idx="2" type="body"/>
          </p:nvPr>
        </p:nvSpPr>
        <p:spPr>
          <a:xfrm>
            <a:off x="615855" y="1108364"/>
            <a:ext cx="4937700" cy="485220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lang="en-US"/>
              <a:t>- Modulul merge dincolo de dobândirea de cunoștințe prin: </a:t>
            </a:r>
            <a:endParaRPr/>
          </a:p>
          <a:p>
            <a:pPr indent="-342900" lvl="0" marL="457200" rtl="0" algn="l">
              <a:lnSpc>
                <a:spcPct val="90000"/>
              </a:lnSpc>
              <a:spcBef>
                <a:spcPts val="1200"/>
              </a:spcBef>
              <a:spcAft>
                <a:spcPts val="0"/>
              </a:spcAft>
              <a:buSzPts val="1800"/>
              <a:buChar char=" "/>
            </a:pPr>
            <a:r>
              <a:rPr lang="en-US"/>
              <a:t>    o Evidențierea importanței abilităților de gândire critică</a:t>
            </a:r>
            <a:endParaRPr/>
          </a:p>
          <a:p>
            <a:pPr indent="-342900" lvl="0" marL="457200" rtl="0" algn="l">
              <a:lnSpc>
                <a:spcPct val="90000"/>
              </a:lnSpc>
              <a:spcBef>
                <a:spcPts val="1200"/>
              </a:spcBef>
              <a:spcAft>
                <a:spcPts val="0"/>
              </a:spcAft>
              <a:buSzPts val="1800"/>
              <a:buChar char=" "/>
            </a:pPr>
            <a:r>
              <a:rPr lang="en-US"/>
              <a:t>    o Permiterea tinerilor să navigheze în informațiile despre mediu</a:t>
            </a:r>
            <a:endParaRPr/>
          </a:p>
          <a:p>
            <a:pPr indent="-342900" lvl="0" marL="457200" rtl="0" algn="l">
              <a:lnSpc>
                <a:spcPct val="90000"/>
              </a:lnSpc>
              <a:spcBef>
                <a:spcPts val="1200"/>
              </a:spcBef>
              <a:spcAft>
                <a:spcPts val="0"/>
              </a:spcAft>
              <a:buSzPts val="1800"/>
              <a:buChar char=" "/>
            </a:pPr>
            <a:r>
              <a:rPr lang="en-US"/>
              <a:t>    o Promovarea empatiei și a unui simț al cetățeniei globale.</a:t>
            </a:r>
            <a:endParaRPr/>
          </a:p>
          <a:p>
            <a:pPr indent="-342900" lvl="0" marL="457200" rtl="0" algn="l">
              <a:lnSpc>
                <a:spcPct val="90000"/>
              </a:lnSpc>
              <a:spcBef>
                <a:spcPts val="1200"/>
              </a:spcBef>
              <a:spcAft>
                <a:spcPts val="0"/>
              </a:spcAft>
              <a:buSzPts val="1800"/>
              <a:buChar char=" "/>
            </a:pPr>
            <a:r>
              <a:rPr lang="en-US"/>
              <a:t>    o Înțelegerea impactului alfabetizării ecologice asupra comportamentelor pro-mediu.</a:t>
            </a:r>
            <a:endParaRPr/>
          </a:p>
        </p:txBody>
      </p:sp>
      <p:sp>
        <p:nvSpPr>
          <p:cNvPr id="302" name="Google Shape;302;p74"/>
          <p:cNvSpPr txBox="1"/>
          <p:nvPr>
            <p:ph idx="3" type="body"/>
          </p:nvPr>
        </p:nvSpPr>
        <p:spPr>
          <a:xfrm>
            <a:off x="6839547" y="215750"/>
            <a:ext cx="3694500" cy="736200"/>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1200"/>
              </a:spcBef>
              <a:spcAft>
                <a:spcPts val="0"/>
              </a:spcAft>
              <a:buSzPts val="2000"/>
              <a:buNone/>
            </a:pPr>
            <a:r>
              <a:rPr b="1" lang="en-US"/>
              <a:t>Construirea unui viitor durabil</a:t>
            </a:r>
            <a:endParaRPr/>
          </a:p>
        </p:txBody>
      </p:sp>
      <p:sp>
        <p:nvSpPr>
          <p:cNvPr id="303" name="Google Shape;303;p74"/>
          <p:cNvSpPr txBox="1"/>
          <p:nvPr>
            <p:ph idx="4" type="body"/>
          </p:nvPr>
        </p:nvSpPr>
        <p:spPr>
          <a:xfrm>
            <a:off x="6217920" y="1011382"/>
            <a:ext cx="4937760" cy="4949152"/>
          </a:xfrm>
          <a:prstGeom prst="rect">
            <a:avLst/>
          </a:prstGeom>
          <a:noFill/>
          <a:ln>
            <a:noFill/>
          </a:ln>
        </p:spPr>
        <p:txBody>
          <a:bodyPr anchorCtr="0" anchor="t" bIns="45700" lIns="0" spcFirstLastPara="1" rIns="0" wrap="square" tIns="45700">
            <a:normAutofit fontScale="92500" lnSpcReduction="10000"/>
          </a:bodyPr>
          <a:lstStyle/>
          <a:p>
            <a:pPr indent="-342900" lvl="0" marL="457200" rtl="0" algn="l">
              <a:lnSpc>
                <a:spcPct val="90000"/>
              </a:lnSpc>
              <a:spcBef>
                <a:spcPts val="1200"/>
              </a:spcBef>
              <a:spcAft>
                <a:spcPts val="0"/>
              </a:spcAft>
              <a:buSzPct val="97297"/>
              <a:buChar char=" "/>
            </a:pPr>
            <a:r>
              <a:rPr lang="en-US"/>
              <a:t>- Tinerii sunt catalizatori puternici ai schimbării, cu energia și idealismul necesare pentru a impulsiona inovarea.</a:t>
            </a:r>
            <a:endParaRPr/>
          </a:p>
          <a:p>
            <a:pPr indent="-342900" lvl="0" marL="457200" rtl="0" algn="l">
              <a:lnSpc>
                <a:spcPct val="90000"/>
              </a:lnSpc>
              <a:spcBef>
                <a:spcPts val="1200"/>
              </a:spcBef>
              <a:spcAft>
                <a:spcPts val="0"/>
              </a:spcAft>
              <a:buSzPct val="97297"/>
              <a:buChar char=" "/>
            </a:pPr>
            <a:r>
              <a:rPr lang="en-US"/>
              <a:t>- Modulul încurajează educația în domeniul mediului și un sentiment de inițiativă pentru a transforma pasiunea în acțiune.</a:t>
            </a:r>
            <a:endParaRPr/>
          </a:p>
          <a:p>
            <a:pPr indent="-342900" lvl="0" marL="457200" rtl="0" algn="l">
              <a:lnSpc>
                <a:spcPct val="90000"/>
              </a:lnSpc>
              <a:spcBef>
                <a:spcPts val="1200"/>
              </a:spcBef>
              <a:spcAft>
                <a:spcPts val="0"/>
              </a:spcAft>
              <a:buSzPct val="97297"/>
              <a:buChar char=" "/>
            </a:pPr>
            <a:r>
              <a:rPr lang="en-US"/>
              <a:t>- A furnizat resurse precum videoclipuri și materiale regionale: </a:t>
            </a:r>
            <a:endParaRPr/>
          </a:p>
          <a:p>
            <a:pPr indent="-342900" lvl="0" marL="457200" rtl="0" algn="l">
              <a:lnSpc>
                <a:spcPct val="90000"/>
              </a:lnSpc>
              <a:spcBef>
                <a:spcPts val="1200"/>
              </a:spcBef>
              <a:spcAft>
                <a:spcPts val="0"/>
              </a:spcAft>
              <a:buSzPct val="97297"/>
              <a:buChar char=" "/>
            </a:pPr>
            <a:r>
              <a:rPr lang="en-US"/>
              <a:t>      o Motivează tinerii să se implice în problemele de mediu</a:t>
            </a:r>
            <a:endParaRPr/>
          </a:p>
          <a:p>
            <a:pPr indent="-342900" lvl="0" marL="457200" rtl="0" algn="l">
              <a:lnSpc>
                <a:spcPct val="90000"/>
              </a:lnSpc>
              <a:spcBef>
                <a:spcPts val="1200"/>
              </a:spcBef>
              <a:spcAft>
                <a:spcPts val="0"/>
              </a:spcAft>
              <a:buSzPct val="97297"/>
              <a:buChar char=" "/>
            </a:pPr>
            <a:r>
              <a:rPr lang="en-US"/>
              <a:t>      o Oferă un context regional valoros pentru a trece la acțiune</a:t>
            </a:r>
            <a:endParaRPr/>
          </a:p>
          <a:p>
            <a:pPr indent="-342900" lvl="0" marL="457200" rtl="0" algn="l">
              <a:lnSpc>
                <a:spcPct val="90000"/>
              </a:lnSpc>
              <a:spcBef>
                <a:spcPts val="1200"/>
              </a:spcBef>
              <a:spcAft>
                <a:spcPts val="0"/>
              </a:spcAft>
              <a:buSzPct val="97297"/>
              <a:buChar char=" "/>
            </a:pPr>
            <a:r>
              <a:rPr lang="en-US"/>
              <a:t>- Prin împuternicirea tinerilor, investim în viitorii lideri și în sănătatea planetei.</a:t>
            </a:r>
            <a:endParaRPr/>
          </a:p>
          <a:p>
            <a:pPr indent="-342900" lvl="0" marL="457200" rtl="0" algn="l">
              <a:lnSpc>
                <a:spcPct val="90000"/>
              </a:lnSpc>
              <a:spcBef>
                <a:spcPts val="1200"/>
              </a:spcBef>
              <a:spcAft>
                <a:spcPts val="0"/>
              </a:spcAft>
              <a:buSzPct val="97297"/>
              <a:buChar char=" "/>
            </a:pPr>
            <a:r>
              <a:rPr lang="en-US"/>
              <a:t>- Acest modul este un pas crucial pentru construirea unui viitor mai durabil.</a:t>
            </a:r>
            <a:endParaRPr/>
          </a:p>
          <a:p>
            <a:pPr indent="-228600" lvl="0" marL="457200" rtl="0" algn="l">
              <a:lnSpc>
                <a:spcPct val="90000"/>
              </a:lnSpc>
              <a:spcBef>
                <a:spcPts val="1200"/>
              </a:spcBef>
              <a:spcAft>
                <a:spcPts val="0"/>
              </a:spcAft>
              <a:buSzPct val="97297"/>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75"/>
          <p:cNvSpPr txBox="1"/>
          <p:nvPr>
            <p:ph type="title"/>
          </p:nvPr>
        </p:nvSpPr>
        <p:spPr>
          <a:xfrm>
            <a:off x="1111135" y="300459"/>
            <a:ext cx="10058400" cy="807906"/>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SzPts val="1800"/>
              <a:buNone/>
            </a:pPr>
            <a:r>
              <a:rPr lang="en-US" sz="2900">
                <a:solidFill>
                  <a:srgbClr val="002060"/>
                </a:solidFill>
                <a:latin typeface="Cambria"/>
                <a:ea typeface="Cambria"/>
                <a:cs typeface="Cambria"/>
                <a:sym typeface="Cambria"/>
              </a:rPr>
              <a:t>Activități de implementare pentru conținutul modulului</a:t>
            </a:r>
            <a:endParaRPr sz="2900">
              <a:solidFill>
                <a:srgbClr val="002060"/>
              </a:solidFill>
              <a:latin typeface="Cambria"/>
              <a:ea typeface="Cambria"/>
              <a:cs typeface="Cambria"/>
              <a:sym typeface="Cambria"/>
            </a:endParaRPr>
          </a:p>
        </p:txBody>
      </p:sp>
      <p:sp>
        <p:nvSpPr>
          <p:cNvPr id="309" name="Google Shape;309;p75"/>
          <p:cNvSpPr txBox="1"/>
          <p:nvPr>
            <p:ph idx="1" type="body"/>
          </p:nvPr>
        </p:nvSpPr>
        <p:spPr>
          <a:xfrm>
            <a:off x="787791" y="1153325"/>
            <a:ext cx="5219540" cy="736282"/>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1200"/>
              </a:spcBef>
              <a:spcAft>
                <a:spcPts val="0"/>
              </a:spcAft>
              <a:buSzPts val="2000"/>
              <a:buNone/>
            </a:pPr>
            <a:r>
              <a:rPr b="1" lang="en-US"/>
              <a:t>Săptămâna Verde </a:t>
            </a:r>
            <a:r>
              <a:rPr lang="en-US"/>
              <a:t>- Iubiți natura prin acțiune</a:t>
            </a:r>
            <a:endParaRPr/>
          </a:p>
        </p:txBody>
      </p:sp>
      <p:sp>
        <p:nvSpPr>
          <p:cNvPr id="310" name="Google Shape;310;p75"/>
          <p:cNvSpPr txBox="1"/>
          <p:nvPr>
            <p:ph idx="2" type="body"/>
          </p:nvPr>
        </p:nvSpPr>
        <p:spPr>
          <a:xfrm>
            <a:off x="718135" y="1934552"/>
            <a:ext cx="4937700" cy="4062600"/>
          </a:xfrm>
          <a:prstGeom prst="rect">
            <a:avLst/>
          </a:prstGeom>
          <a:noFill/>
          <a:ln>
            <a:noFill/>
          </a:ln>
        </p:spPr>
        <p:txBody>
          <a:bodyPr anchorCtr="0" anchor="t" bIns="45700" lIns="0" spcFirstLastPara="1" rIns="0" wrap="square" tIns="45700">
            <a:normAutofit fontScale="92500" lnSpcReduction="20000"/>
          </a:bodyPr>
          <a:lstStyle/>
          <a:p>
            <a:pPr indent="-342900" lvl="0" marL="457200" rtl="0" algn="l">
              <a:lnSpc>
                <a:spcPct val="90000"/>
              </a:lnSpc>
              <a:spcBef>
                <a:spcPts val="1200"/>
              </a:spcBef>
              <a:spcAft>
                <a:spcPts val="0"/>
              </a:spcAft>
              <a:buSzPct val="97297"/>
              <a:buChar char=" "/>
            </a:pPr>
            <a:r>
              <a:rPr lang="en-US"/>
              <a:t>- Dragostea pentru natură merge dincolo de apreciere. Ea necesită acțiuni pentru a o proteja.</a:t>
            </a:r>
            <a:endParaRPr/>
          </a:p>
          <a:p>
            <a:pPr indent="-342900" lvl="0" marL="457200" rtl="0" algn="l">
              <a:lnSpc>
                <a:spcPct val="90000"/>
              </a:lnSpc>
              <a:spcBef>
                <a:spcPts val="1200"/>
              </a:spcBef>
              <a:spcAft>
                <a:spcPts val="0"/>
              </a:spcAft>
              <a:buSzPct val="97297"/>
              <a:buChar char=" "/>
            </a:pPr>
            <a:r>
              <a:rPr lang="en-US"/>
              <a:t>- Săptămâna Verde este un program de educație non-formală în școlile din România.</a:t>
            </a:r>
            <a:endParaRPr/>
          </a:p>
          <a:p>
            <a:pPr indent="-342900" lvl="0" marL="457200" rtl="0" algn="l">
              <a:lnSpc>
                <a:spcPct val="90000"/>
              </a:lnSpc>
              <a:spcBef>
                <a:spcPts val="1200"/>
              </a:spcBef>
              <a:spcAft>
                <a:spcPts val="0"/>
              </a:spcAft>
              <a:buSzPct val="97297"/>
              <a:buChar char=" "/>
            </a:pPr>
            <a:r>
              <a:rPr lang="en-US"/>
              <a:t>- Acesta promovează conștientizarea problemelor de mediu și încurajează un comportament responsabil.</a:t>
            </a:r>
            <a:endParaRPr/>
          </a:p>
          <a:p>
            <a:pPr indent="-342900" lvl="0" marL="457200" rtl="0" algn="l">
              <a:lnSpc>
                <a:spcPct val="90000"/>
              </a:lnSpc>
              <a:spcBef>
                <a:spcPts val="1200"/>
              </a:spcBef>
              <a:spcAft>
                <a:spcPts val="0"/>
              </a:spcAft>
              <a:buSzPct val="97297"/>
              <a:buChar char=" "/>
            </a:pPr>
            <a:r>
              <a:rPr lang="en-US"/>
              <a:t>- Săptămâna Verde oferă provocări și oportunități: </a:t>
            </a:r>
            <a:endParaRPr/>
          </a:p>
          <a:p>
            <a:pPr indent="-342900" lvl="0" marL="457200" rtl="0" algn="l">
              <a:lnSpc>
                <a:spcPct val="90000"/>
              </a:lnSpc>
              <a:spcBef>
                <a:spcPts val="1200"/>
              </a:spcBef>
              <a:spcAft>
                <a:spcPts val="0"/>
              </a:spcAft>
              <a:buSzPct val="97297"/>
              <a:buChar char=" "/>
            </a:pPr>
            <a:r>
              <a:rPr lang="en-US"/>
              <a:t>    o Provocare: Organizarea de activități netradiționale.</a:t>
            </a:r>
            <a:endParaRPr/>
          </a:p>
          <a:p>
            <a:pPr indent="-342900" lvl="0" marL="457200" rtl="0" algn="l">
              <a:lnSpc>
                <a:spcPct val="90000"/>
              </a:lnSpc>
              <a:spcBef>
                <a:spcPts val="1200"/>
              </a:spcBef>
              <a:spcAft>
                <a:spcPts val="0"/>
              </a:spcAft>
              <a:buSzPct val="97297"/>
              <a:buChar char=" "/>
            </a:pPr>
            <a:r>
              <a:rPr lang="en-US"/>
              <a:t>    o Oportunitate: Oferirea de experiențe alternative de învățare.</a:t>
            </a:r>
            <a:endParaRPr/>
          </a:p>
          <a:p>
            <a:pPr indent="-228600" lvl="0" marL="457200" rtl="0" algn="l">
              <a:lnSpc>
                <a:spcPct val="90000"/>
              </a:lnSpc>
              <a:spcBef>
                <a:spcPts val="1200"/>
              </a:spcBef>
              <a:spcAft>
                <a:spcPts val="0"/>
              </a:spcAft>
              <a:buSzPct val="97297"/>
              <a:buNone/>
            </a:pPr>
            <a:r>
              <a:t/>
            </a:r>
            <a:endParaRPr/>
          </a:p>
        </p:txBody>
      </p:sp>
      <p:sp>
        <p:nvSpPr>
          <p:cNvPr id="311" name="Google Shape;311;p75"/>
          <p:cNvSpPr txBox="1"/>
          <p:nvPr>
            <p:ph idx="3" type="body"/>
          </p:nvPr>
        </p:nvSpPr>
        <p:spPr>
          <a:xfrm>
            <a:off x="6204066" y="1139470"/>
            <a:ext cx="4937760" cy="736282"/>
          </a:xfrm>
          <a:prstGeom prst="rect">
            <a:avLst/>
          </a:prstGeom>
          <a:noFill/>
          <a:ln>
            <a:noFill/>
          </a:ln>
        </p:spPr>
        <p:txBody>
          <a:bodyPr anchorCtr="0" anchor="ctr" bIns="45700" lIns="91425" spcFirstLastPara="1" rIns="91425" wrap="square" tIns="45700">
            <a:normAutofit lnSpcReduction="10000"/>
          </a:bodyPr>
          <a:lstStyle/>
          <a:p>
            <a:pPr indent="-228600" lvl="0" marL="457200" rtl="0" algn="ctr">
              <a:lnSpc>
                <a:spcPct val="90000"/>
              </a:lnSpc>
              <a:spcBef>
                <a:spcPts val="1200"/>
              </a:spcBef>
              <a:spcAft>
                <a:spcPts val="0"/>
              </a:spcAft>
              <a:buSzPts val="2000"/>
              <a:buNone/>
            </a:pPr>
            <a:r>
              <a:rPr lang="en-US"/>
              <a:t>Activități în </a:t>
            </a:r>
            <a:r>
              <a:rPr b="1" lang="en-US"/>
              <a:t>Săptămâna Verde </a:t>
            </a:r>
            <a:r>
              <a:rPr lang="en-US"/>
              <a:t>– implicarea elevilor</a:t>
            </a:r>
            <a:endParaRPr/>
          </a:p>
        </p:txBody>
      </p:sp>
      <p:sp>
        <p:nvSpPr>
          <p:cNvPr id="312" name="Google Shape;312;p75"/>
          <p:cNvSpPr txBox="1"/>
          <p:nvPr>
            <p:ph idx="4" type="body"/>
          </p:nvPr>
        </p:nvSpPr>
        <p:spPr>
          <a:xfrm>
            <a:off x="6273076" y="1816802"/>
            <a:ext cx="4937700" cy="4007100"/>
          </a:xfrm>
          <a:prstGeom prst="rect">
            <a:avLst/>
          </a:prstGeom>
          <a:noFill/>
          <a:ln>
            <a:noFill/>
          </a:ln>
        </p:spPr>
        <p:txBody>
          <a:bodyPr anchorCtr="0" anchor="t" bIns="45700" lIns="0" spcFirstLastPara="1" rIns="0" wrap="square" tIns="45700">
            <a:noAutofit/>
          </a:bodyPr>
          <a:lstStyle/>
          <a:p>
            <a:pPr indent="-342900" lvl="0" marL="457200" rtl="0" algn="just">
              <a:lnSpc>
                <a:spcPct val="100000"/>
              </a:lnSpc>
              <a:spcBef>
                <a:spcPts val="0"/>
              </a:spcBef>
              <a:spcAft>
                <a:spcPts val="0"/>
              </a:spcAft>
              <a:buSzPts val="1800"/>
              <a:buChar char=" "/>
            </a:pPr>
            <a:r>
              <a:rPr lang="en-US" sz="1700"/>
              <a:t>- Activități: </a:t>
            </a:r>
            <a:endParaRPr sz="1700"/>
          </a:p>
          <a:p>
            <a:pPr indent="-342900" lvl="0" marL="457200" rtl="0" algn="just">
              <a:lnSpc>
                <a:spcPct val="100000"/>
              </a:lnSpc>
              <a:spcBef>
                <a:spcPts val="0"/>
              </a:spcBef>
              <a:spcAft>
                <a:spcPts val="0"/>
              </a:spcAft>
              <a:buSzPts val="1800"/>
              <a:buChar char=" "/>
            </a:pPr>
            <a:r>
              <a:rPr lang="en-US" sz="1700"/>
              <a:t>o Curățenie în zona școlii - Promovarea curățeniei și a respectului față de mediul înconjurător.</a:t>
            </a:r>
            <a:endParaRPr sz="1700"/>
          </a:p>
          <a:p>
            <a:pPr indent="-342900" lvl="0" marL="457200" rtl="0" algn="just">
              <a:lnSpc>
                <a:spcPct val="100000"/>
              </a:lnSpc>
              <a:spcBef>
                <a:spcPts val="0"/>
              </a:spcBef>
              <a:spcAft>
                <a:spcPts val="0"/>
              </a:spcAft>
              <a:buSzPts val="1800"/>
              <a:buChar char=" "/>
            </a:pPr>
            <a:r>
              <a:rPr lang="en-US" sz="1700"/>
              <a:t>o Plantați copaci sau flori - Încurajați grija pentru mediul înconjurător și importanța plantelor.</a:t>
            </a:r>
            <a:endParaRPr sz="1700"/>
          </a:p>
          <a:p>
            <a:pPr indent="-342900" lvl="0" marL="457200" rtl="0" algn="just">
              <a:lnSpc>
                <a:spcPct val="100000"/>
              </a:lnSpc>
              <a:spcBef>
                <a:spcPts val="0"/>
              </a:spcBef>
              <a:spcAft>
                <a:spcPts val="0"/>
              </a:spcAft>
              <a:buSzPts val="1800"/>
              <a:buChar char=" "/>
            </a:pPr>
            <a:r>
              <a:rPr lang="en-US" sz="1700"/>
              <a:t>o Vizitați o stație de reciclare - Învățați despre procesele de reciclare și despre reciclarea corectă.</a:t>
            </a:r>
            <a:endParaRPr sz="1700"/>
          </a:p>
          <a:p>
            <a:pPr indent="-342900" lvl="0" marL="457200" rtl="0" algn="just">
              <a:lnSpc>
                <a:spcPct val="100000"/>
              </a:lnSpc>
              <a:spcBef>
                <a:spcPts val="0"/>
              </a:spcBef>
              <a:spcAft>
                <a:spcPts val="0"/>
              </a:spcAft>
              <a:buSzPts val="1800"/>
              <a:buChar char=" "/>
            </a:pPr>
            <a:r>
              <a:rPr lang="en-US" sz="1700"/>
              <a:t>o Organizați proiecte de reciclare - Încurajați creativitatea în utilizarea materialelor reciclate.</a:t>
            </a:r>
            <a:endParaRPr sz="1700"/>
          </a:p>
          <a:p>
            <a:pPr indent="-342900" lvl="0" marL="457200" rtl="0" algn="just">
              <a:lnSpc>
                <a:spcPct val="100000"/>
              </a:lnSpc>
              <a:spcBef>
                <a:spcPts val="0"/>
              </a:spcBef>
              <a:spcAft>
                <a:spcPts val="0"/>
              </a:spcAft>
              <a:buSzPts val="1800"/>
              <a:buChar char=" "/>
            </a:pPr>
            <a:r>
              <a:rPr lang="en-US" sz="1700"/>
              <a:t>o Târg de produse ecologice - Promovați obiceiurile alimentare sănătoase și durabile.</a:t>
            </a:r>
            <a:endParaRPr sz="1700"/>
          </a:p>
          <a:p>
            <a:pPr indent="-342900" lvl="0" marL="457200" rtl="0" algn="just">
              <a:lnSpc>
                <a:spcPct val="100000"/>
              </a:lnSpc>
              <a:spcBef>
                <a:spcPts val="0"/>
              </a:spcBef>
              <a:spcAft>
                <a:spcPts val="0"/>
              </a:spcAft>
              <a:buSzPts val="1800"/>
              <a:buChar char=" "/>
            </a:pPr>
            <a:r>
              <a:rPr lang="en-US" sz="1700"/>
              <a:t>o Prezentări de mediu - Conștientizează problemele actuale de mediu.</a:t>
            </a:r>
            <a:endParaRPr sz="1700"/>
          </a:p>
          <a:p>
            <a:pPr indent="-342900" lvl="0" marL="457200" rtl="0" algn="just">
              <a:lnSpc>
                <a:spcPct val="100000"/>
              </a:lnSpc>
              <a:spcBef>
                <a:spcPts val="0"/>
              </a:spcBef>
              <a:spcAft>
                <a:spcPts val="0"/>
              </a:spcAft>
              <a:buSzPts val="1800"/>
              <a:buChar char=" "/>
            </a:pPr>
            <a:r>
              <a:rPr lang="en-US" sz="1700"/>
              <a:t>o Participați la campanii de mediu - Încurajați luarea de măsuri pentru mediu.</a:t>
            </a:r>
            <a:endParaRPr sz="1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76"/>
          <p:cNvSpPr txBox="1"/>
          <p:nvPr>
            <p:ph idx="1" type="body"/>
          </p:nvPr>
        </p:nvSpPr>
        <p:spPr>
          <a:xfrm>
            <a:off x="3209705" y="186269"/>
            <a:ext cx="4937700" cy="736200"/>
          </a:xfrm>
          <a:prstGeom prst="rect">
            <a:avLst/>
          </a:prstGeom>
          <a:noFill/>
          <a:ln>
            <a:noFill/>
          </a:ln>
        </p:spPr>
        <p:txBody>
          <a:bodyPr anchorCtr="0" anchor="ctr" bIns="45700" lIns="91425" spcFirstLastPara="1" rIns="91425" wrap="square" tIns="45700">
            <a:normAutofit lnSpcReduction="10000"/>
          </a:bodyPr>
          <a:lstStyle/>
          <a:p>
            <a:pPr indent="-228600" lvl="0" marL="457200" rtl="0" algn="ctr">
              <a:lnSpc>
                <a:spcPct val="90000"/>
              </a:lnSpc>
              <a:spcBef>
                <a:spcPts val="1200"/>
              </a:spcBef>
              <a:spcAft>
                <a:spcPts val="0"/>
              </a:spcAft>
              <a:buSzPts val="2000"/>
              <a:buNone/>
            </a:pPr>
            <a:r>
              <a:rPr b="1" lang="en-US">
                <a:solidFill>
                  <a:srgbClr val="002060"/>
                </a:solidFill>
              </a:rPr>
              <a:t>Activitățile din Săptămâna Verde – pe diferite discipline școlare</a:t>
            </a:r>
            <a:endParaRPr>
              <a:solidFill>
                <a:srgbClr val="002060"/>
              </a:solidFill>
            </a:endParaRPr>
          </a:p>
        </p:txBody>
      </p:sp>
      <p:sp>
        <p:nvSpPr>
          <p:cNvPr id="318" name="Google Shape;318;p76"/>
          <p:cNvSpPr txBox="1"/>
          <p:nvPr>
            <p:ph idx="2" type="body"/>
          </p:nvPr>
        </p:nvSpPr>
        <p:spPr>
          <a:xfrm>
            <a:off x="1097280" y="1316182"/>
            <a:ext cx="4937760" cy="4644352"/>
          </a:xfrm>
          <a:prstGeom prst="rect">
            <a:avLst/>
          </a:prstGeom>
          <a:noFill/>
          <a:ln>
            <a:noFill/>
          </a:ln>
        </p:spPr>
        <p:txBody>
          <a:bodyPr anchorCtr="0" anchor="t" bIns="45700" lIns="0" spcFirstLastPara="1" rIns="0" wrap="square" tIns="45700">
            <a:normAutofit/>
          </a:bodyPr>
          <a:lstStyle/>
          <a:p>
            <a:pPr indent="0" lvl="1" marL="457200" rtl="0" algn="l">
              <a:lnSpc>
                <a:spcPct val="115000"/>
              </a:lnSpc>
              <a:spcBef>
                <a:spcPts val="200"/>
              </a:spcBef>
              <a:spcAft>
                <a:spcPts val="0"/>
              </a:spcAft>
              <a:buSzPts val="1000"/>
              <a:buNone/>
            </a:pPr>
            <a:r>
              <a:rPr b="1" lang="en-US"/>
              <a:t>Limba română și limbile străine: </a:t>
            </a:r>
            <a:endParaRPr b="1"/>
          </a:p>
          <a:p>
            <a:pPr indent="-285750" lvl="1" marL="742950" rtl="0" algn="l">
              <a:lnSpc>
                <a:spcPct val="115000"/>
              </a:lnSpc>
              <a:spcBef>
                <a:spcPts val="1200"/>
              </a:spcBef>
              <a:spcAft>
                <a:spcPts val="0"/>
              </a:spcAft>
              <a:buSzPts val="1000"/>
              <a:buFont typeface="Courier New"/>
              <a:buChar char="o"/>
            </a:pPr>
            <a:r>
              <a:rPr lang="en-US"/>
              <a:t>Scrieți eseuri despre protecția mediului.</a:t>
            </a:r>
            <a:endParaRPr/>
          </a:p>
          <a:p>
            <a:pPr indent="-285750" lvl="1" marL="742950" rtl="0" algn="l">
              <a:lnSpc>
                <a:spcPct val="115000"/>
              </a:lnSpc>
              <a:spcBef>
                <a:spcPts val="1200"/>
              </a:spcBef>
              <a:spcAft>
                <a:spcPts val="0"/>
              </a:spcAft>
              <a:buSzPts val="1000"/>
              <a:buFont typeface="Courier New"/>
              <a:buChar char="o"/>
            </a:pPr>
            <a:r>
              <a:rPr lang="en-US"/>
              <a:t>Jocuri de rol și dezbateri pe teme de mediu.</a:t>
            </a:r>
            <a:endParaRPr/>
          </a:p>
          <a:p>
            <a:pPr indent="-285750" lvl="1" marL="742950" rtl="0" algn="l">
              <a:lnSpc>
                <a:spcPct val="115000"/>
              </a:lnSpc>
              <a:spcBef>
                <a:spcPts val="1200"/>
              </a:spcBef>
              <a:spcAft>
                <a:spcPts val="0"/>
              </a:spcAft>
              <a:buSzPts val="1000"/>
              <a:buFont typeface="Courier New"/>
              <a:buChar char="o"/>
            </a:pPr>
            <a:r>
              <a:rPr lang="en-US"/>
              <a:t>Citiți și analizați literatura de mediu.</a:t>
            </a:r>
            <a:endParaRPr/>
          </a:p>
          <a:p>
            <a:pPr indent="-285750" lvl="1" marL="742950" rtl="0" algn="l">
              <a:lnSpc>
                <a:spcPct val="115000"/>
              </a:lnSpc>
              <a:spcBef>
                <a:spcPts val="1200"/>
              </a:spcBef>
              <a:spcAft>
                <a:spcPts val="0"/>
              </a:spcAft>
              <a:buSzPts val="1000"/>
              <a:buFont typeface="Courier New"/>
              <a:buChar char="o"/>
            </a:pPr>
            <a:r>
              <a:rPr lang="en-US"/>
              <a:t>Schimburi culturale pe teme de mediu.</a:t>
            </a:r>
            <a:endParaRPr/>
          </a:p>
          <a:p>
            <a:pPr indent="-285750" lvl="1" marL="742950" rtl="0" algn="l">
              <a:lnSpc>
                <a:spcPct val="115000"/>
              </a:lnSpc>
              <a:spcBef>
                <a:spcPts val="1200"/>
              </a:spcBef>
              <a:spcAft>
                <a:spcPts val="1000"/>
              </a:spcAft>
              <a:buSzPts val="1000"/>
              <a:buFont typeface="Courier New"/>
              <a:buChar char="o"/>
            </a:pPr>
            <a:r>
              <a:rPr lang="en-US"/>
              <a:t>Vizionarea și dezbaterea de filme și documentare despre mediu.</a:t>
            </a:r>
            <a:endParaRPr/>
          </a:p>
        </p:txBody>
      </p:sp>
      <p:sp>
        <p:nvSpPr>
          <p:cNvPr id="319" name="Google Shape;319;p76"/>
          <p:cNvSpPr txBox="1"/>
          <p:nvPr>
            <p:ph idx="4" type="body"/>
          </p:nvPr>
        </p:nvSpPr>
        <p:spPr>
          <a:xfrm>
            <a:off x="6273338" y="1227125"/>
            <a:ext cx="4937700" cy="4301100"/>
          </a:xfrm>
          <a:prstGeom prst="rect">
            <a:avLst/>
          </a:prstGeom>
          <a:noFill/>
          <a:ln>
            <a:noFill/>
          </a:ln>
        </p:spPr>
        <p:txBody>
          <a:bodyPr anchorCtr="0" anchor="t" bIns="45700" lIns="0" spcFirstLastPara="1" rIns="0" wrap="square" tIns="45700">
            <a:normAutofit fontScale="70000" lnSpcReduction="20000"/>
          </a:bodyPr>
          <a:lstStyle/>
          <a:p>
            <a:pPr indent="-228600" lvl="0" marL="457200" rtl="0" algn="l">
              <a:lnSpc>
                <a:spcPct val="90000"/>
              </a:lnSpc>
              <a:spcBef>
                <a:spcPts val="1200"/>
              </a:spcBef>
              <a:spcAft>
                <a:spcPts val="0"/>
              </a:spcAft>
              <a:buSzPct val="144000"/>
              <a:buNone/>
            </a:pPr>
            <a:r>
              <a:t/>
            </a:r>
            <a:endParaRPr/>
          </a:p>
          <a:p>
            <a:pPr indent="0" lvl="1" marL="457200" rtl="0" algn="l">
              <a:lnSpc>
                <a:spcPct val="115000"/>
              </a:lnSpc>
              <a:spcBef>
                <a:spcPts val="200"/>
              </a:spcBef>
              <a:spcAft>
                <a:spcPts val="0"/>
              </a:spcAft>
              <a:buSzPct val="61538"/>
              <a:buNone/>
            </a:pPr>
            <a:r>
              <a:rPr b="1" lang="en-US" sz="2600"/>
              <a:t>Matematică: </a:t>
            </a:r>
            <a:endParaRPr b="1" sz="2600"/>
          </a:p>
          <a:p>
            <a:pPr indent="-293369" lvl="1" marL="742950" rtl="0" algn="l">
              <a:lnSpc>
                <a:spcPct val="115000"/>
              </a:lnSpc>
              <a:spcBef>
                <a:spcPts val="1200"/>
              </a:spcBef>
              <a:spcAft>
                <a:spcPts val="0"/>
              </a:spcAft>
              <a:buSzPct val="61538"/>
              <a:buFont typeface="Courier New"/>
              <a:buChar char="o"/>
            </a:pPr>
            <a:r>
              <a:rPr lang="en-US" sz="2600"/>
              <a:t>Studiați populațiile de animale și modificările populației.</a:t>
            </a:r>
            <a:endParaRPr sz="2600"/>
          </a:p>
          <a:p>
            <a:pPr indent="-293369" lvl="1" marL="742950" rtl="0" algn="l">
              <a:lnSpc>
                <a:spcPct val="115000"/>
              </a:lnSpc>
              <a:spcBef>
                <a:spcPts val="1200"/>
              </a:spcBef>
              <a:spcAft>
                <a:spcPts val="0"/>
              </a:spcAft>
              <a:buSzPct val="61538"/>
              <a:buFont typeface="Courier New"/>
              <a:buChar char="o"/>
            </a:pPr>
            <a:r>
              <a:rPr lang="en-US" sz="2600"/>
              <a:t>Studiul calității apei prin colectarea de date și realizarea de grafice.</a:t>
            </a:r>
            <a:endParaRPr sz="2600"/>
          </a:p>
          <a:p>
            <a:pPr indent="-293369" lvl="1" marL="742950" rtl="0" algn="l">
              <a:lnSpc>
                <a:spcPct val="115000"/>
              </a:lnSpc>
              <a:spcBef>
                <a:spcPts val="1200"/>
              </a:spcBef>
              <a:spcAft>
                <a:spcPts val="0"/>
              </a:spcAft>
              <a:buSzPct val="61538"/>
              <a:buFont typeface="Courier New"/>
              <a:buChar char="o"/>
            </a:pPr>
            <a:r>
              <a:rPr lang="en-US" sz="2600"/>
              <a:t>Calcularea amprentei de carbon și sugerarea unor metode de reducere.</a:t>
            </a:r>
            <a:endParaRPr sz="2600"/>
          </a:p>
          <a:p>
            <a:pPr indent="-293369" lvl="1" marL="742950" rtl="0" algn="l">
              <a:lnSpc>
                <a:spcPct val="115000"/>
              </a:lnSpc>
              <a:spcBef>
                <a:spcPts val="1200"/>
              </a:spcBef>
              <a:spcAft>
                <a:spcPts val="0"/>
              </a:spcAft>
              <a:buSzPct val="61538"/>
              <a:buFont typeface="Courier New"/>
              <a:buChar char="o"/>
            </a:pPr>
            <a:r>
              <a:rPr lang="en-US" sz="2600"/>
              <a:t>Analiza modelelor meteorologice folosind date privind temperatura, presiunea și precipitațiile.</a:t>
            </a:r>
            <a:endParaRPr sz="2600"/>
          </a:p>
          <a:p>
            <a:pPr indent="-293369" lvl="1" marL="742950" rtl="0" algn="l">
              <a:lnSpc>
                <a:spcPct val="115000"/>
              </a:lnSpc>
              <a:spcBef>
                <a:spcPts val="1200"/>
              </a:spcBef>
              <a:spcAft>
                <a:spcPts val="1000"/>
              </a:spcAft>
              <a:buSzPct val="61538"/>
              <a:buFont typeface="Courier New"/>
              <a:buChar char="o"/>
            </a:pPr>
            <a:r>
              <a:rPr lang="en-US" sz="2600"/>
              <a:t>Calculați producția de deșeuri și propuneți metode de reducere a acestora.</a:t>
            </a:r>
            <a:endParaRPr sz="2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77"/>
          <p:cNvSpPr txBox="1"/>
          <p:nvPr>
            <p:ph idx="1" type="body"/>
          </p:nvPr>
        </p:nvSpPr>
        <p:spPr>
          <a:xfrm>
            <a:off x="989041" y="518613"/>
            <a:ext cx="7184287" cy="736282"/>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1200"/>
              </a:spcBef>
              <a:spcAft>
                <a:spcPts val="0"/>
              </a:spcAft>
              <a:buSzPts val="2000"/>
              <a:buNone/>
            </a:pPr>
            <a:r>
              <a:rPr b="1" lang="en-US" sz="2400">
                <a:solidFill>
                  <a:srgbClr val="002060"/>
                </a:solidFill>
              </a:rPr>
              <a:t>Activitățile din Săptămâna Verde - Astronomie</a:t>
            </a:r>
            <a:endParaRPr b="1" sz="2400">
              <a:solidFill>
                <a:srgbClr val="002060"/>
              </a:solidFill>
            </a:endParaRPr>
          </a:p>
        </p:txBody>
      </p:sp>
      <p:sp>
        <p:nvSpPr>
          <p:cNvPr id="325" name="Google Shape;325;p77"/>
          <p:cNvSpPr txBox="1"/>
          <p:nvPr>
            <p:ph idx="2" type="body"/>
          </p:nvPr>
        </p:nvSpPr>
        <p:spPr>
          <a:xfrm>
            <a:off x="942109" y="1254895"/>
            <a:ext cx="9664932" cy="5356803"/>
          </a:xfrm>
          <a:prstGeom prst="rect">
            <a:avLst/>
          </a:prstGeom>
          <a:noFill/>
          <a:ln>
            <a:noFill/>
          </a:ln>
        </p:spPr>
        <p:txBody>
          <a:bodyPr anchorCtr="0" anchor="t" bIns="45700" lIns="0" spcFirstLastPara="1" rIns="0" wrap="square" tIns="45700">
            <a:normAutofit/>
          </a:bodyPr>
          <a:lstStyle/>
          <a:p>
            <a:pPr indent="-342900" lvl="0" marL="457200" rtl="0" algn="just">
              <a:lnSpc>
                <a:spcPct val="90000"/>
              </a:lnSpc>
              <a:spcBef>
                <a:spcPts val="1200"/>
              </a:spcBef>
              <a:spcAft>
                <a:spcPts val="0"/>
              </a:spcAft>
              <a:buSzPts val="1800"/>
              <a:buChar char=" "/>
            </a:pPr>
            <a:r>
              <a:rPr lang="en-US" sz="1900"/>
              <a:t>Activități integrate: </a:t>
            </a:r>
            <a:endParaRPr/>
          </a:p>
          <a:p>
            <a:pPr indent="-342900" lvl="1" marL="914400" rtl="0" algn="just">
              <a:lnSpc>
                <a:spcPct val="90000"/>
              </a:lnSpc>
              <a:spcBef>
                <a:spcPts val="200"/>
              </a:spcBef>
              <a:spcAft>
                <a:spcPts val="0"/>
              </a:spcAft>
              <a:buSzPts val="1800"/>
              <a:buChar char="◦"/>
            </a:pPr>
            <a:r>
              <a:rPr lang="en-US" sz="1900"/>
              <a:t>Serile de observare a stelelor - Observați constelații, planete și obiecte cerești.</a:t>
            </a:r>
            <a:endParaRPr sz="1900"/>
          </a:p>
          <a:p>
            <a:pPr indent="-342900" lvl="1" marL="914400" rtl="0" algn="just">
              <a:lnSpc>
                <a:spcPct val="90000"/>
              </a:lnSpc>
              <a:spcBef>
                <a:spcPts val="200"/>
              </a:spcBef>
              <a:spcAft>
                <a:spcPts val="0"/>
              </a:spcAft>
              <a:buSzPts val="1800"/>
              <a:buChar char="◦"/>
            </a:pPr>
            <a:r>
              <a:rPr lang="en-US" sz="1900"/>
              <a:t>Planificați o "grădină astronomică" cu plante denumite după obiecte cerești.</a:t>
            </a:r>
            <a:endParaRPr sz="1900"/>
          </a:p>
          <a:p>
            <a:pPr indent="-342900" lvl="1" marL="914400" rtl="0" algn="just">
              <a:lnSpc>
                <a:spcPct val="90000"/>
              </a:lnSpc>
              <a:spcBef>
                <a:spcPts val="200"/>
              </a:spcBef>
              <a:spcAft>
                <a:spcPts val="0"/>
              </a:spcAft>
              <a:buSzPts val="1800"/>
              <a:buChar char="◦"/>
            </a:pPr>
            <a:r>
              <a:rPr lang="en-US" sz="1900"/>
              <a:t>Construiți modele solare pentru a demonstra transformarea energiei solare în energie electrică.</a:t>
            </a:r>
            <a:endParaRPr sz="1900"/>
          </a:p>
          <a:p>
            <a:pPr indent="-342900" lvl="1" marL="914400" rtl="0" algn="just">
              <a:lnSpc>
                <a:spcPct val="90000"/>
              </a:lnSpc>
              <a:spcBef>
                <a:spcPts val="200"/>
              </a:spcBef>
              <a:spcAft>
                <a:spcPts val="0"/>
              </a:spcAft>
              <a:buSzPts val="1800"/>
              <a:buChar char="◦"/>
            </a:pPr>
            <a:r>
              <a:rPr lang="en-US" sz="1900"/>
              <a:t>Organizați un planetariu portabil folosind un proiector și un ecran.</a:t>
            </a:r>
            <a:endParaRPr sz="1900"/>
          </a:p>
          <a:p>
            <a:pPr indent="-342900" lvl="1" marL="914400" rtl="0" algn="just">
              <a:lnSpc>
                <a:spcPct val="90000"/>
              </a:lnSpc>
              <a:spcBef>
                <a:spcPts val="200"/>
              </a:spcBef>
              <a:spcAft>
                <a:spcPts val="0"/>
              </a:spcAft>
              <a:buSzPts val="1800"/>
              <a:buChar char="◦"/>
            </a:pPr>
            <a:r>
              <a:rPr lang="en-US" sz="1900"/>
              <a:t>Construiți rachete și sateliți folosind materiale reciclate.</a:t>
            </a:r>
            <a:endParaRPr sz="1900"/>
          </a:p>
          <a:p>
            <a:pPr indent="-342900" lvl="1" marL="914400" rtl="0" algn="just">
              <a:lnSpc>
                <a:spcPct val="90000"/>
              </a:lnSpc>
              <a:spcBef>
                <a:spcPts val="200"/>
              </a:spcBef>
              <a:spcAft>
                <a:spcPts val="0"/>
              </a:spcAft>
              <a:buSzPts val="1800"/>
              <a:buChar char="◦"/>
            </a:pPr>
            <a:r>
              <a:rPr lang="en-US" sz="1900"/>
              <a:t>Participați la misiunile studențești NASA EarthKam pentru a învăța despre Pământ și spațiu.</a:t>
            </a:r>
            <a:endParaRPr sz="1900"/>
          </a:p>
          <a:p>
            <a:pPr indent="-342900" lvl="1" marL="914400" rtl="0" algn="just">
              <a:lnSpc>
                <a:spcPct val="90000"/>
              </a:lnSpc>
              <a:spcBef>
                <a:spcPts val="200"/>
              </a:spcBef>
              <a:spcAft>
                <a:spcPts val="0"/>
              </a:spcAft>
              <a:buSzPts val="1800"/>
              <a:buChar char="◦"/>
            </a:pPr>
            <a:r>
              <a:rPr lang="en-US" sz="1900"/>
              <a:t>Construiți un cadran solar pentru a învăța despre mișcarea soarelui și măsurarea timpului.</a:t>
            </a:r>
            <a:endParaRPr sz="1900"/>
          </a:p>
          <a:p>
            <a:pPr indent="-342900" lvl="1" marL="914400" rtl="0" algn="just">
              <a:lnSpc>
                <a:spcPct val="90000"/>
              </a:lnSpc>
              <a:spcBef>
                <a:spcPts val="200"/>
              </a:spcBef>
              <a:spcAft>
                <a:spcPts val="0"/>
              </a:spcAft>
              <a:buSzPts val="1800"/>
              <a:buChar char="◦"/>
            </a:pPr>
            <a:r>
              <a:rPr lang="en-US" sz="1900"/>
              <a:t>Observați mișcarea soarelui pe parcursul zilei.</a:t>
            </a:r>
            <a:endParaRPr sz="1900"/>
          </a:p>
          <a:p>
            <a:pPr indent="-342900" lvl="1" marL="914400" rtl="0" algn="just">
              <a:lnSpc>
                <a:spcPct val="90000"/>
              </a:lnSpc>
              <a:spcBef>
                <a:spcPts val="200"/>
              </a:spcBef>
              <a:spcAft>
                <a:spcPts val="0"/>
              </a:spcAft>
              <a:buSzPts val="1800"/>
              <a:buChar char="◦"/>
            </a:pPr>
            <a:r>
              <a:rPr lang="en-US" sz="1900"/>
              <a:t>Observați craterele, munții și câmpurile de lavă de pe Lună.</a:t>
            </a:r>
            <a:endParaRPr sz="1900"/>
          </a:p>
          <a:p>
            <a:pPr indent="-342900" lvl="1" marL="914400" rtl="0" algn="just">
              <a:lnSpc>
                <a:spcPct val="90000"/>
              </a:lnSpc>
              <a:spcBef>
                <a:spcPts val="200"/>
              </a:spcBef>
              <a:spcAft>
                <a:spcPts val="0"/>
              </a:spcAft>
              <a:buSzPts val="1800"/>
              <a:buChar char="◦"/>
            </a:pPr>
            <a:r>
              <a:rPr lang="en-US" sz="1900"/>
              <a:t>Studiați impactul uman asupra suprafeței Lunii și a spațiului cosmic.</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78"/>
          <p:cNvSpPr txBox="1"/>
          <p:nvPr>
            <p:ph type="title"/>
          </p:nvPr>
        </p:nvSpPr>
        <p:spPr>
          <a:xfrm>
            <a:off x="2325426" y="188350"/>
            <a:ext cx="7656900" cy="6693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1800"/>
              <a:buNone/>
            </a:pPr>
            <a:r>
              <a:rPr lang="en-US">
                <a:solidFill>
                  <a:srgbClr val="002060"/>
                </a:solidFill>
              </a:rPr>
              <a:t>Activități în Săptămâna Verde – Artă și Sport</a:t>
            </a:r>
            <a:endParaRPr>
              <a:solidFill>
                <a:srgbClr val="002060"/>
              </a:solidFill>
            </a:endParaRPr>
          </a:p>
        </p:txBody>
      </p:sp>
      <p:sp>
        <p:nvSpPr>
          <p:cNvPr id="331" name="Google Shape;331;p78"/>
          <p:cNvSpPr txBox="1"/>
          <p:nvPr>
            <p:ph idx="1" type="body"/>
          </p:nvPr>
        </p:nvSpPr>
        <p:spPr>
          <a:xfrm>
            <a:off x="665018" y="955965"/>
            <a:ext cx="5370021" cy="4913130"/>
          </a:xfrm>
          <a:prstGeom prst="rect">
            <a:avLst/>
          </a:prstGeom>
          <a:noFill/>
          <a:ln>
            <a:noFill/>
          </a:ln>
        </p:spPr>
        <p:txBody>
          <a:bodyPr anchorCtr="0" anchor="t" bIns="45700" lIns="0" spcFirstLastPara="1" rIns="0" wrap="square" tIns="45700">
            <a:normAutofit fontScale="85000" lnSpcReduction="10000"/>
          </a:bodyPr>
          <a:lstStyle/>
          <a:p>
            <a:pPr indent="-342900" lvl="0" marL="342900" rtl="0" algn="just">
              <a:lnSpc>
                <a:spcPct val="115000"/>
              </a:lnSpc>
              <a:spcBef>
                <a:spcPts val="1200"/>
              </a:spcBef>
              <a:spcAft>
                <a:spcPts val="0"/>
              </a:spcAft>
              <a:buSzPct val="56022"/>
              <a:buFont typeface="Noto Sans Symbols"/>
              <a:buChar char="∙"/>
            </a:pPr>
            <a:r>
              <a:rPr b="1" lang="en-US" sz="2100"/>
              <a:t>Activități integrate</a:t>
            </a:r>
            <a:endParaRPr sz="2100"/>
          </a:p>
          <a:p>
            <a:pPr indent="0" lvl="1" marL="457200" rtl="0" algn="just">
              <a:lnSpc>
                <a:spcPct val="115000"/>
              </a:lnSpc>
              <a:spcBef>
                <a:spcPts val="1200"/>
              </a:spcBef>
              <a:spcAft>
                <a:spcPts val="0"/>
              </a:spcAft>
              <a:buSzPct val="58823"/>
              <a:buNone/>
            </a:pPr>
            <a:r>
              <a:rPr b="1" lang="en-US" sz="2000"/>
              <a:t>Artă: </a:t>
            </a:r>
            <a:endParaRPr b="1" sz="2000"/>
          </a:p>
          <a:p>
            <a:pPr indent="-285750" lvl="1" marL="742950" rtl="0" algn="just">
              <a:lnSpc>
                <a:spcPct val="115000"/>
              </a:lnSpc>
              <a:spcBef>
                <a:spcPts val="1200"/>
              </a:spcBef>
              <a:spcAft>
                <a:spcPts val="0"/>
              </a:spcAft>
              <a:buSzPct val="58823"/>
              <a:buFont typeface="Courier New"/>
              <a:buChar char="o"/>
            </a:pPr>
            <a:r>
              <a:rPr lang="en-US" sz="2000"/>
              <a:t>Pictură pe pânză - Creați lucrări de artă inspirate din natură folosind materiale durabile.</a:t>
            </a:r>
            <a:endParaRPr sz="2000"/>
          </a:p>
          <a:p>
            <a:pPr indent="-285750" lvl="1" marL="742950" rtl="0" algn="just">
              <a:lnSpc>
                <a:spcPct val="115000"/>
              </a:lnSpc>
              <a:spcBef>
                <a:spcPts val="1200"/>
              </a:spcBef>
              <a:spcAft>
                <a:spcPts val="0"/>
              </a:spcAft>
              <a:buSzPct val="58823"/>
              <a:buFont typeface="Courier New"/>
              <a:buChar char="o"/>
            </a:pPr>
            <a:r>
              <a:rPr lang="en-US" sz="2000"/>
              <a:t>Fotografie în natură - Captați flora, fauna și fenomenele meteorologice locale.</a:t>
            </a:r>
            <a:endParaRPr sz="2000"/>
          </a:p>
          <a:p>
            <a:pPr indent="-285750" lvl="1" marL="742950" rtl="0" algn="just">
              <a:lnSpc>
                <a:spcPct val="115000"/>
              </a:lnSpc>
              <a:spcBef>
                <a:spcPts val="1200"/>
              </a:spcBef>
              <a:spcAft>
                <a:spcPts val="0"/>
              </a:spcAft>
              <a:buSzPct val="58823"/>
              <a:buFont typeface="Courier New"/>
              <a:buChar char="o"/>
            </a:pPr>
            <a:r>
              <a:rPr lang="en-US" sz="2000"/>
              <a:t>Teatru - Scrieți și puneți în scenă piese de teatru cu teme de mediu.</a:t>
            </a:r>
            <a:endParaRPr sz="2000"/>
          </a:p>
          <a:p>
            <a:pPr indent="-285750" lvl="1" marL="742950" rtl="0" algn="just">
              <a:lnSpc>
                <a:spcPct val="115000"/>
              </a:lnSpc>
              <a:spcBef>
                <a:spcPts val="1200"/>
              </a:spcBef>
              <a:spcAft>
                <a:spcPts val="0"/>
              </a:spcAft>
              <a:buSzPct val="58823"/>
              <a:buFont typeface="Courier New"/>
              <a:buChar char="o"/>
            </a:pPr>
            <a:r>
              <a:rPr lang="en-US" sz="2000"/>
              <a:t>Sculptură cu materiale reciclate - Promovați reciclarea și refolosirea.</a:t>
            </a:r>
            <a:endParaRPr sz="2000"/>
          </a:p>
          <a:p>
            <a:pPr indent="-285750" lvl="1" marL="742950" rtl="0" algn="just">
              <a:lnSpc>
                <a:spcPct val="115000"/>
              </a:lnSpc>
              <a:spcBef>
                <a:spcPts val="1200"/>
              </a:spcBef>
              <a:spcAft>
                <a:spcPts val="0"/>
              </a:spcAft>
              <a:buSzPct val="58823"/>
              <a:buFont typeface="Courier New"/>
              <a:buChar char="o"/>
            </a:pPr>
            <a:r>
              <a:rPr lang="en-US" sz="2000"/>
              <a:t>Proiecte de artă publică - Creați picturi murale sau pictați bănci publice pentru a sensibiliza publicul.</a:t>
            </a:r>
            <a:endParaRPr sz="2000"/>
          </a:p>
          <a:p>
            <a:pPr indent="-222250" lvl="1" marL="742950" rtl="0" algn="just">
              <a:lnSpc>
                <a:spcPct val="115000"/>
              </a:lnSpc>
              <a:spcBef>
                <a:spcPts val="1200"/>
              </a:spcBef>
              <a:spcAft>
                <a:spcPts val="1000"/>
              </a:spcAft>
              <a:buSzPct val="65359"/>
              <a:buFont typeface="Courier New"/>
              <a:buNone/>
            </a:pPr>
            <a:r>
              <a:t/>
            </a:r>
            <a:endParaRPr/>
          </a:p>
        </p:txBody>
      </p:sp>
      <p:sp>
        <p:nvSpPr>
          <p:cNvPr id="332" name="Google Shape;332;p78"/>
          <p:cNvSpPr txBox="1"/>
          <p:nvPr>
            <p:ph idx="2" type="body"/>
          </p:nvPr>
        </p:nvSpPr>
        <p:spPr>
          <a:xfrm>
            <a:off x="6217920" y="1163782"/>
            <a:ext cx="4937760" cy="4497495"/>
          </a:xfrm>
          <a:prstGeom prst="rect">
            <a:avLst/>
          </a:prstGeom>
          <a:noFill/>
          <a:ln>
            <a:noFill/>
          </a:ln>
        </p:spPr>
        <p:txBody>
          <a:bodyPr anchorCtr="0" anchor="t" bIns="45700" lIns="0" spcFirstLastPara="1" rIns="0" wrap="square" tIns="45700">
            <a:normAutofit fontScale="92500" lnSpcReduction="20000"/>
          </a:bodyPr>
          <a:lstStyle/>
          <a:p>
            <a:pPr indent="-228600" lvl="0" marL="457200" rtl="0" algn="l">
              <a:lnSpc>
                <a:spcPct val="90000"/>
              </a:lnSpc>
              <a:spcBef>
                <a:spcPts val="1200"/>
              </a:spcBef>
              <a:spcAft>
                <a:spcPts val="0"/>
              </a:spcAft>
              <a:buSzPct val="97297"/>
              <a:buNone/>
            </a:pPr>
            <a:r>
              <a:t/>
            </a:r>
            <a:endParaRPr/>
          </a:p>
          <a:p>
            <a:pPr indent="0" lvl="1" marL="457200" rtl="0" algn="l">
              <a:lnSpc>
                <a:spcPct val="115000"/>
              </a:lnSpc>
              <a:spcBef>
                <a:spcPts val="200"/>
              </a:spcBef>
              <a:spcAft>
                <a:spcPts val="0"/>
              </a:spcAft>
              <a:buSzPct val="60060"/>
              <a:buNone/>
            </a:pPr>
            <a:r>
              <a:rPr b="1" lang="en-US"/>
              <a:t>Sport: </a:t>
            </a:r>
            <a:endParaRPr b="1"/>
          </a:p>
          <a:p>
            <a:pPr indent="-285750" lvl="1" marL="742950" rtl="0" algn="l">
              <a:lnSpc>
                <a:spcPct val="115000"/>
              </a:lnSpc>
              <a:spcBef>
                <a:spcPts val="1200"/>
              </a:spcBef>
              <a:spcAft>
                <a:spcPts val="0"/>
              </a:spcAft>
              <a:buSzPct val="60060"/>
              <a:buFont typeface="Courier New"/>
              <a:buChar char="o"/>
            </a:pPr>
            <a:r>
              <a:rPr lang="en-US"/>
              <a:t>Plimbări și drumeții ghidate în natură - Explorați natura și învățați despre mediul înconjurător.</a:t>
            </a:r>
            <a:endParaRPr/>
          </a:p>
          <a:p>
            <a:pPr indent="-285750" lvl="1" marL="742950" rtl="0" algn="l">
              <a:lnSpc>
                <a:spcPct val="115000"/>
              </a:lnSpc>
              <a:spcBef>
                <a:spcPts val="1200"/>
              </a:spcBef>
              <a:spcAft>
                <a:spcPts val="0"/>
              </a:spcAft>
              <a:buSzPct val="60060"/>
              <a:buFont typeface="Courier New"/>
              <a:buChar char="o"/>
            </a:pPr>
            <a:r>
              <a:rPr lang="en-US"/>
              <a:t>Biciclete și transport ecologic - Promovarea obiceiurilor ecologice și a exercițiilor fizice.</a:t>
            </a:r>
            <a:endParaRPr/>
          </a:p>
          <a:p>
            <a:pPr indent="-285750" lvl="1" marL="742950" rtl="0" algn="l">
              <a:lnSpc>
                <a:spcPct val="115000"/>
              </a:lnSpc>
              <a:spcBef>
                <a:spcPts val="1200"/>
              </a:spcBef>
              <a:spcAft>
                <a:spcPts val="0"/>
              </a:spcAft>
              <a:buSzPct val="60060"/>
              <a:buFont typeface="Courier New"/>
              <a:buChar char="o"/>
            </a:pPr>
            <a:r>
              <a:rPr lang="en-US"/>
              <a:t>Jocuri în aer liber - Încurajați activitatea fizică și legătura cu natura.</a:t>
            </a:r>
            <a:endParaRPr/>
          </a:p>
          <a:p>
            <a:pPr indent="-285750" lvl="1" marL="742950" rtl="0" algn="l">
              <a:lnSpc>
                <a:spcPct val="115000"/>
              </a:lnSpc>
              <a:spcBef>
                <a:spcPts val="1200"/>
              </a:spcBef>
              <a:spcAft>
                <a:spcPts val="0"/>
              </a:spcAft>
              <a:buSzPct val="60060"/>
              <a:buFont typeface="Courier New"/>
              <a:buChar char="o"/>
            </a:pPr>
            <a:r>
              <a:rPr lang="en-US"/>
              <a:t>Yoga în aer liber - Promovați relaxarea, echilibrul și conexiunea cu natura.</a:t>
            </a:r>
            <a:endParaRPr/>
          </a:p>
          <a:p>
            <a:pPr indent="-285750" lvl="1" marL="742950" rtl="0" algn="l">
              <a:lnSpc>
                <a:spcPct val="115000"/>
              </a:lnSpc>
              <a:spcBef>
                <a:spcPts val="1200"/>
              </a:spcBef>
              <a:spcAft>
                <a:spcPts val="1000"/>
              </a:spcAft>
              <a:buSzPct val="60060"/>
              <a:buFont typeface="Courier New"/>
              <a:buChar char="o"/>
            </a:pPr>
            <a:r>
              <a:rPr lang="en-US"/>
              <a:t>Activități acvatice - Învățați despre protecția apei prin înot sau plimbare cu barca.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79"/>
          <p:cNvSpPr txBox="1"/>
          <p:nvPr>
            <p:ph type="title"/>
          </p:nvPr>
        </p:nvSpPr>
        <p:spPr>
          <a:xfrm>
            <a:off x="182880" y="267287"/>
            <a:ext cx="11169748" cy="144897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15000"/>
              </a:lnSpc>
              <a:spcBef>
                <a:spcPts val="0"/>
              </a:spcBef>
              <a:spcAft>
                <a:spcPts val="1000"/>
              </a:spcAft>
              <a:buSzPct val="38314"/>
              <a:buNone/>
            </a:pPr>
            <a:r>
              <a:rPr lang="en-US" sz="2900">
                <a:solidFill>
                  <a:srgbClr val="002060"/>
                </a:solidFill>
                <a:latin typeface="Cambria"/>
                <a:ea typeface="Cambria"/>
                <a:cs typeface="Cambria"/>
                <a:sym typeface="Cambria"/>
              </a:rPr>
              <a:t>Activități în Săptămâna Verde - Științe, Geografie, Tehnologie, și TIC</a:t>
            </a:r>
            <a:br>
              <a:rPr lang="en-US" sz="2900">
                <a:solidFill>
                  <a:srgbClr val="002060"/>
                </a:solidFill>
                <a:latin typeface="Cambria"/>
                <a:ea typeface="Cambria"/>
                <a:cs typeface="Cambria"/>
                <a:sym typeface="Cambria"/>
              </a:rPr>
            </a:br>
            <a:br>
              <a:rPr lang="en-US" sz="2900">
                <a:solidFill>
                  <a:srgbClr val="002060"/>
                </a:solidFill>
                <a:latin typeface="Cambria"/>
                <a:ea typeface="Cambria"/>
                <a:cs typeface="Cambria"/>
                <a:sym typeface="Cambria"/>
              </a:rPr>
            </a:br>
            <a:r>
              <a:rPr lang="en-US" sz="1800"/>
              <a:t>Activități integrate</a:t>
            </a:r>
            <a:br>
              <a:rPr lang="en-US" sz="1300"/>
            </a:br>
            <a:endParaRPr sz="1300">
              <a:solidFill>
                <a:srgbClr val="002060"/>
              </a:solidFill>
              <a:latin typeface="Cambria"/>
              <a:ea typeface="Cambria"/>
              <a:cs typeface="Cambria"/>
              <a:sym typeface="Cambria"/>
            </a:endParaRPr>
          </a:p>
        </p:txBody>
      </p:sp>
      <p:sp>
        <p:nvSpPr>
          <p:cNvPr id="338" name="Google Shape;338;p79"/>
          <p:cNvSpPr txBox="1"/>
          <p:nvPr>
            <p:ph idx="1" type="body"/>
          </p:nvPr>
        </p:nvSpPr>
        <p:spPr>
          <a:xfrm>
            <a:off x="829994" y="1477911"/>
            <a:ext cx="4937760" cy="736282"/>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1200"/>
              </a:spcBef>
              <a:spcAft>
                <a:spcPts val="0"/>
              </a:spcAft>
              <a:buSzPts val="2000"/>
              <a:buNone/>
            </a:pPr>
            <a:r>
              <a:rPr b="1" lang="en-US"/>
              <a:t>Științe</a:t>
            </a:r>
            <a:endParaRPr/>
          </a:p>
        </p:txBody>
      </p:sp>
      <p:sp>
        <p:nvSpPr>
          <p:cNvPr id="339" name="Google Shape;339;p79"/>
          <p:cNvSpPr txBox="1"/>
          <p:nvPr>
            <p:ph idx="2" type="body"/>
          </p:nvPr>
        </p:nvSpPr>
        <p:spPr>
          <a:xfrm>
            <a:off x="379828" y="2049657"/>
            <a:ext cx="5486400" cy="3378200"/>
          </a:xfrm>
          <a:prstGeom prst="rect">
            <a:avLst/>
          </a:prstGeom>
          <a:noFill/>
          <a:ln>
            <a:noFill/>
          </a:ln>
        </p:spPr>
        <p:txBody>
          <a:bodyPr anchorCtr="0" anchor="t" bIns="45700" lIns="0" spcFirstLastPara="1" rIns="0" wrap="square" tIns="45700">
            <a:noAutofit/>
          </a:bodyPr>
          <a:lstStyle/>
          <a:p>
            <a:pPr indent="-342900" lvl="0" marL="457200" rtl="0" algn="l">
              <a:lnSpc>
                <a:spcPct val="90000"/>
              </a:lnSpc>
              <a:spcBef>
                <a:spcPts val="1200"/>
              </a:spcBef>
              <a:spcAft>
                <a:spcPts val="0"/>
              </a:spcAft>
              <a:buSzPts val="1800"/>
              <a:buChar char=" "/>
            </a:pPr>
            <a:r>
              <a:rPr lang="en-US" sz="1800"/>
              <a:t>- Studierea și analiza biodiversității prin colectarea de probe de plante și animale.</a:t>
            </a:r>
            <a:endParaRPr sz="1800"/>
          </a:p>
          <a:p>
            <a:pPr indent="-342900" lvl="0" marL="457200" rtl="0" algn="l">
              <a:lnSpc>
                <a:spcPct val="90000"/>
              </a:lnSpc>
              <a:spcBef>
                <a:spcPts val="1200"/>
              </a:spcBef>
              <a:spcAft>
                <a:spcPts val="0"/>
              </a:spcAft>
              <a:buSzPts val="1800"/>
              <a:buChar char=" "/>
            </a:pPr>
            <a:r>
              <a:rPr lang="en-US" sz="1800"/>
              <a:t>- Vizitați grădini botanice, arboreturi sau rezervații naturale.</a:t>
            </a:r>
            <a:endParaRPr sz="1800"/>
          </a:p>
          <a:p>
            <a:pPr indent="-342900" lvl="0" marL="457200" rtl="0" algn="l">
              <a:lnSpc>
                <a:spcPct val="90000"/>
              </a:lnSpc>
              <a:spcBef>
                <a:spcPts val="1200"/>
              </a:spcBef>
              <a:spcAft>
                <a:spcPts val="0"/>
              </a:spcAft>
              <a:buSzPts val="1800"/>
              <a:buChar char=" "/>
            </a:pPr>
            <a:r>
              <a:rPr lang="en-US" sz="1800"/>
              <a:t>- Creați un ierbar prin colectarea și desenarea plantelor.</a:t>
            </a:r>
            <a:endParaRPr sz="1800"/>
          </a:p>
          <a:p>
            <a:pPr indent="-342900" lvl="0" marL="457200" rtl="0" algn="l">
              <a:lnSpc>
                <a:spcPct val="90000"/>
              </a:lnSpc>
              <a:spcBef>
                <a:spcPts val="1200"/>
              </a:spcBef>
              <a:spcAft>
                <a:spcPts val="0"/>
              </a:spcAft>
              <a:buSzPts val="1800"/>
              <a:buChar char=" "/>
            </a:pPr>
            <a:r>
              <a:rPr lang="en-US" sz="1800"/>
              <a:t>- Experiențe de ecologie urbană</a:t>
            </a:r>
            <a:endParaRPr sz="1800"/>
          </a:p>
          <a:p>
            <a:pPr indent="-342900" lvl="0" marL="457200" rtl="0" algn="l">
              <a:lnSpc>
                <a:spcPct val="90000"/>
              </a:lnSpc>
              <a:spcBef>
                <a:spcPts val="1200"/>
              </a:spcBef>
              <a:spcAft>
                <a:spcPts val="0"/>
              </a:spcAft>
              <a:buSzPts val="1800"/>
              <a:buChar char=" "/>
            </a:pPr>
            <a:r>
              <a:rPr lang="en-US" sz="1800"/>
              <a:t> - Analizați implicațiile ecologice ale urbanizării.</a:t>
            </a:r>
            <a:endParaRPr sz="1800"/>
          </a:p>
          <a:p>
            <a:pPr indent="-342900" lvl="0" marL="457200" rtl="0" algn="l">
              <a:lnSpc>
                <a:spcPct val="90000"/>
              </a:lnSpc>
              <a:spcBef>
                <a:spcPts val="1200"/>
              </a:spcBef>
              <a:spcAft>
                <a:spcPts val="0"/>
              </a:spcAft>
              <a:buSzPts val="1800"/>
              <a:buChar char=" "/>
            </a:pPr>
            <a:r>
              <a:rPr lang="en-US" sz="1800"/>
              <a:t>- Efectuați experimente privind resursele naturale și utilizarea durabilă a acestora.</a:t>
            </a:r>
            <a:endParaRPr sz="1800"/>
          </a:p>
          <a:p>
            <a:pPr indent="-342900" lvl="0" marL="457200" rtl="0" algn="l">
              <a:lnSpc>
                <a:spcPct val="90000"/>
              </a:lnSpc>
              <a:spcBef>
                <a:spcPts val="1200"/>
              </a:spcBef>
              <a:spcAft>
                <a:spcPts val="0"/>
              </a:spcAft>
              <a:buSzPts val="1800"/>
              <a:buChar char=" "/>
            </a:pPr>
            <a:r>
              <a:rPr lang="en-US" sz="1800"/>
              <a:t>- Dezbateți impactul schimbărilor climatice și soluțiile pentru reducerea gazelor cu efect de seră.</a:t>
            </a:r>
            <a:endParaRPr sz="1800"/>
          </a:p>
        </p:txBody>
      </p:sp>
      <p:sp>
        <p:nvSpPr>
          <p:cNvPr id="340" name="Google Shape;340;p79"/>
          <p:cNvSpPr txBox="1"/>
          <p:nvPr>
            <p:ph idx="3" type="body"/>
          </p:nvPr>
        </p:nvSpPr>
        <p:spPr>
          <a:xfrm>
            <a:off x="6217920" y="1481095"/>
            <a:ext cx="4937760" cy="736282"/>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1200"/>
              </a:spcBef>
              <a:spcAft>
                <a:spcPts val="0"/>
              </a:spcAft>
              <a:buSzPts val="2000"/>
              <a:buNone/>
            </a:pPr>
            <a:r>
              <a:rPr b="1" lang="en-US"/>
              <a:t>Geografie și Geologie</a:t>
            </a:r>
            <a:endParaRPr/>
          </a:p>
        </p:txBody>
      </p:sp>
      <p:sp>
        <p:nvSpPr>
          <p:cNvPr id="341" name="Google Shape;341;p79"/>
          <p:cNvSpPr txBox="1"/>
          <p:nvPr>
            <p:ph idx="4" type="body"/>
          </p:nvPr>
        </p:nvSpPr>
        <p:spPr>
          <a:xfrm>
            <a:off x="6189785" y="2214193"/>
            <a:ext cx="4937760" cy="3666102"/>
          </a:xfrm>
          <a:prstGeom prst="rect">
            <a:avLst/>
          </a:prstGeom>
          <a:noFill/>
          <a:ln>
            <a:noFill/>
          </a:ln>
        </p:spPr>
        <p:txBody>
          <a:bodyPr anchorCtr="0" anchor="t" bIns="45700" lIns="0" spcFirstLastPara="1" rIns="0" wrap="square" tIns="45700">
            <a:normAutofit lnSpcReduction="10000"/>
          </a:bodyPr>
          <a:lstStyle/>
          <a:p>
            <a:pPr indent="-342900" lvl="0" marL="457200" rtl="0" algn="l">
              <a:lnSpc>
                <a:spcPct val="90000"/>
              </a:lnSpc>
              <a:spcBef>
                <a:spcPts val="1200"/>
              </a:spcBef>
              <a:spcAft>
                <a:spcPts val="0"/>
              </a:spcAft>
              <a:buSzPts val="1800"/>
              <a:buChar char=" "/>
            </a:pPr>
            <a:r>
              <a:rPr lang="en-US"/>
              <a:t>- Să identifice și să clasifice rocile și mineralele.</a:t>
            </a:r>
            <a:endParaRPr/>
          </a:p>
          <a:p>
            <a:pPr indent="-342900" lvl="0" marL="457200" rtl="0" algn="l">
              <a:lnSpc>
                <a:spcPct val="90000"/>
              </a:lnSpc>
              <a:spcBef>
                <a:spcPts val="1200"/>
              </a:spcBef>
              <a:spcAft>
                <a:spcPts val="0"/>
              </a:spcAft>
              <a:buSzPts val="1800"/>
              <a:buChar char=" "/>
            </a:pPr>
            <a:r>
              <a:rPr lang="en-US"/>
              <a:t>- Vizitează zone geologice importante pentru a învăța despre procesele geologice.</a:t>
            </a:r>
            <a:endParaRPr/>
          </a:p>
          <a:p>
            <a:pPr indent="-342900" lvl="0" marL="457200" rtl="0" algn="l">
              <a:lnSpc>
                <a:spcPct val="90000"/>
              </a:lnSpc>
              <a:spcBef>
                <a:spcPts val="1200"/>
              </a:spcBef>
              <a:spcAft>
                <a:spcPts val="0"/>
              </a:spcAft>
              <a:buSzPts val="1800"/>
              <a:buChar char=" "/>
            </a:pPr>
            <a:r>
              <a:rPr lang="en-US"/>
              <a:t>- Învățați să interpretați și să creați hărți folosind instrumente precum GPS.</a:t>
            </a:r>
            <a:endParaRPr/>
          </a:p>
          <a:p>
            <a:pPr indent="-342900" lvl="0" marL="457200" rtl="0" algn="l">
              <a:lnSpc>
                <a:spcPct val="90000"/>
              </a:lnSpc>
              <a:spcBef>
                <a:spcPts val="1200"/>
              </a:spcBef>
              <a:spcAft>
                <a:spcPts val="0"/>
              </a:spcAft>
              <a:buSzPts val="1800"/>
              <a:buChar char=" "/>
            </a:pPr>
            <a:r>
              <a:rPr lang="en-US"/>
              <a:t>- Studiați modul în care schimbările climatice afectează mediul înconjurător și acțiunile de reducere a impactului acestora.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80"/>
          <p:cNvSpPr txBox="1"/>
          <p:nvPr>
            <p:ph idx="1" type="body"/>
          </p:nvPr>
        </p:nvSpPr>
        <p:spPr>
          <a:xfrm>
            <a:off x="1111135" y="931652"/>
            <a:ext cx="4937760" cy="736282"/>
          </a:xfrm>
          <a:prstGeom prst="rect">
            <a:avLst/>
          </a:prstGeom>
          <a:noFill/>
          <a:ln>
            <a:noFill/>
          </a:ln>
        </p:spPr>
        <p:txBody>
          <a:bodyPr anchorCtr="0" anchor="ctr" bIns="45700" lIns="91425" spcFirstLastPara="1" rIns="91425" wrap="square" tIns="45700">
            <a:normAutofit/>
          </a:bodyPr>
          <a:lstStyle/>
          <a:p>
            <a:pPr indent="-228600" lvl="0" marL="457200" rtl="0" algn="l">
              <a:lnSpc>
                <a:spcPct val="90000"/>
              </a:lnSpc>
              <a:spcBef>
                <a:spcPts val="1200"/>
              </a:spcBef>
              <a:spcAft>
                <a:spcPts val="0"/>
              </a:spcAft>
              <a:buSzPts val="2000"/>
              <a:buNone/>
            </a:pPr>
            <a:r>
              <a:rPr b="1" lang="en-US"/>
              <a:t>Tehnologie</a:t>
            </a:r>
            <a:endParaRPr/>
          </a:p>
        </p:txBody>
      </p:sp>
      <p:sp>
        <p:nvSpPr>
          <p:cNvPr id="347" name="Google Shape;347;p80"/>
          <p:cNvSpPr txBox="1"/>
          <p:nvPr>
            <p:ph idx="2" type="body"/>
          </p:nvPr>
        </p:nvSpPr>
        <p:spPr>
          <a:xfrm>
            <a:off x="844062" y="1667934"/>
            <a:ext cx="4937760" cy="3910061"/>
          </a:xfrm>
          <a:prstGeom prst="rect">
            <a:avLst/>
          </a:prstGeom>
          <a:noFill/>
          <a:ln>
            <a:noFill/>
          </a:ln>
        </p:spPr>
        <p:txBody>
          <a:bodyPr anchorCtr="0" anchor="t" bIns="45700" lIns="0" spcFirstLastPara="1" rIns="0" wrap="square" tIns="45700">
            <a:normAutofit lnSpcReduction="10000"/>
          </a:bodyPr>
          <a:lstStyle/>
          <a:p>
            <a:pPr indent="-342900" lvl="0" marL="457200" rtl="0" algn="l">
              <a:lnSpc>
                <a:spcPct val="90000"/>
              </a:lnSpc>
              <a:spcBef>
                <a:spcPts val="1200"/>
              </a:spcBef>
              <a:spcAft>
                <a:spcPts val="0"/>
              </a:spcAft>
              <a:buSzPts val="1800"/>
              <a:buChar char=" "/>
            </a:pPr>
            <a:r>
              <a:rPr lang="en-US"/>
              <a:t>- Construiți un mini-sistem de irigare din materiale reciclate pentru conservarea apei.</a:t>
            </a:r>
            <a:endParaRPr/>
          </a:p>
          <a:p>
            <a:pPr indent="-342900" lvl="0" marL="457200" rtl="0" algn="l">
              <a:lnSpc>
                <a:spcPct val="90000"/>
              </a:lnSpc>
              <a:spcBef>
                <a:spcPts val="1200"/>
              </a:spcBef>
              <a:spcAft>
                <a:spcPts val="0"/>
              </a:spcAft>
              <a:buSzPts val="1800"/>
              <a:buChar char=" "/>
            </a:pPr>
            <a:r>
              <a:rPr lang="en-US"/>
              <a:t>- Proiectați și construiți un panou solar simplu pentru a prezenta utilizarea energiei solare.</a:t>
            </a:r>
            <a:endParaRPr/>
          </a:p>
          <a:p>
            <a:pPr indent="-342900" lvl="0" marL="457200" rtl="0" algn="l">
              <a:lnSpc>
                <a:spcPct val="90000"/>
              </a:lnSpc>
              <a:spcBef>
                <a:spcPts val="1200"/>
              </a:spcBef>
              <a:spcAft>
                <a:spcPts val="0"/>
              </a:spcAft>
              <a:buSzPts val="1800"/>
              <a:buChar char=" "/>
            </a:pPr>
            <a:r>
              <a:rPr lang="en-US"/>
              <a:t>- Creați un proiect de reciclare și recuperare a deșeurilor folosind instrumente tehnologice.</a:t>
            </a:r>
            <a:endParaRPr/>
          </a:p>
          <a:p>
            <a:pPr indent="-342900" lvl="0" marL="457200" rtl="0" algn="l">
              <a:lnSpc>
                <a:spcPct val="90000"/>
              </a:lnSpc>
              <a:spcBef>
                <a:spcPts val="1200"/>
              </a:spcBef>
              <a:spcAft>
                <a:spcPts val="0"/>
              </a:spcAft>
              <a:buSzPts val="1800"/>
              <a:buChar char=" "/>
            </a:pPr>
            <a:r>
              <a:rPr lang="en-US"/>
              <a:t>- Proiectați un prototip de mașină electrică sau de bicicletă care utilizează energie regenerabilă.</a:t>
            </a:r>
            <a:endParaRPr/>
          </a:p>
        </p:txBody>
      </p:sp>
      <p:sp>
        <p:nvSpPr>
          <p:cNvPr id="348" name="Google Shape;348;p80"/>
          <p:cNvSpPr txBox="1"/>
          <p:nvPr>
            <p:ph idx="3" type="body"/>
          </p:nvPr>
        </p:nvSpPr>
        <p:spPr>
          <a:xfrm>
            <a:off x="6176357" y="1028634"/>
            <a:ext cx="4937760" cy="736282"/>
          </a:xfrm>
          <a:prstGeom prst="rect">
            <a:avLst/>
          </a:prstGeom>
          <a:noFill/>
          <a:ln>
            <a:noFill/>
          </a:ln>
        </p:spPr>
        <p:txBody>
          <a:bodyPr anchorCtr="0" anchor="ctr" bIns="45700" lIns="91425" spcFirstLastPara="1" rIns="91425" wrap="square" tIns="45700">
            <a:normAutofit fontScale="92500" lnSpcReduction="10000"/>
          </a:bodyPr>
          <a:lstStyle/>
          <a:p>
            <a:pPr indent="-228600" lvl="0" marL="457200" rtl="0" algn="l">
              <a:lnSpc>
                <a:spcPct val="90000"/>
              </a:lnSpc>
              <a:spcBef>
                <a:spcPts val="1200"/>
              </a:spcBef>
              <a:spcAft>
                <a:spcPts val="0"/>
              </a:spcAft>
              <a:buSzPct val="108108"/>
              <a:buNone/>
            </a:pPr>
            <a:r>
              <a:t/>
            </a:r>
            <a:endParaRPr/>
          </a:p>
          <a:p>
            <a:pPr indent="-228600" lvl="1" marL="914400" rtl="0" algn="l">
              <a:lnSpc>
                <a:spcPct val="90000"/>
              </a:lnSpc>
              <a:spcBef>
                <a:spcPts val="200"/>
              </a:spcBef>
              <a:spcAft>
                <a:spcPts val="0"/>
              </a:spcAft>
              <a:buSzPct val="108108"/>
              <a:buNone/>
            </a:pPr>
            <a:r>
              <a:rPr lang="en-US"/>
              <a:t>TIC</a:t>
            </a:r>
            <a:endParaRPr/>
          </a:p>
          <a:p>
            <a:pPr indent="-228600" lvl="0" marL="457200" rtl="0" algn="l">
              <a:lnSpc>
                <a:spcPct val="90000"/>
              </a:lnSpc>
              <a:spcBef>
                <a:spcPts val="1200"/>
              </a:spcBef>
              <a:spcAft>
                <a:spcPts val="0"/>
              </a:spcAft>
              <a:buSzPct val="108108"/>
              <a:buNone/>
            </a:pPr>
            <a:r>
              <a:t/>
            </a:r>
            <a:endParaRPr/>
          </a:p>
        </p:txBody>
      </p:sp>
      <p:sp>
        <p:nvSpPr>
          <p:cNvPr id="349" name="Google Shape;349;p80"/>
          <p:cNvSpPr txBox="1"/>
          <p:nvPr>
            <p:ph idx="4" type="body"/>
          </p:nvPr>
        </p:nvSpPr>
        <p:spPr>
          <a:xfrm>
            <a:off x="6176357" y="1806479"/>
            <a:ext cx="4937760" cy="3771516"/>
          </a:xfrm>
          <a:prstGeom prst="rect">
            <a:avLst/>
          </a:prstGeom>
          <a:noFill/>
          <a:ln>
            <a:noFill/>
          </a:ln>
        </p:spPr>
        <p:txBody>
          <a:bodyPr anchorCtr="0" anchor="t" bIns="45700" lIns="0" spcFirstLastPara="1" rIns="0" wrap="square" tIns="45700">
            <a:normAutofit/>
          </a:bodyPr>
          <a:lstStyle/>
          <a:p>
            <a:pPr indent="-228600" lvl="0" marL="457200" rtl="0" algn="l">
              <a:lnSpc>
                <a:spcPct val="90000"/>
              </a:lnSpc>
              <a:spcBef>
                <a:spcPts val="1200"/>
              </a:spcBef>
              <a:spcAft>
                <a:spcPts val="0"/>
              </a:spcAft>
              <a:buSzPts val="1800"/>
              <a:buNone/>
            </a:pPr>
            <a:r>
              <a:t/>
            </a:r>
            <a:endParaRPr/>
          </a:p>
          <a:p>
            <a:pPr indent="-342900" lvl="0" marL="457200" rtl="0" algn="l">
              <a:lnSpc>
                <a:spcPct val="90000"/>
              </a:lnSpc>
              <a:spcBef>
                <a:spcPts val="1200"/>
              </a:spcBef>
              <a:spcAft>
                <a:spcPts val="0"/>
              </a:spcAft>
              <a:buSzPts val="1800"/>
              <a:buChar char=" "/>
            </a:pPr>
            <a:r>
              <a:rPr lang="en-US"/>
              <a:t>- Dezvoltarea unui site web sau a unei aplicații pentru monitorizarea calității aerului.</a:t>
            </a:r>
            <a:endParaRPr/>
          </a:p>
          <a:p>
            <a:pPr indent="-342900" lvl="0" marL="457200" rtl="0" algn="l">
              <a:lnSpc>
                <a:spcPct val="90000"/>
              </a:lnSpc>
              <a:spcBef>
                <a:spcPts val="1200"/>
              </a:spcBef>
              <a:spcAft>
                <a:spcPts val="0"/>
              </a:spcAft>
              <a:buSzPts val="1800"/>
              <a:buChar char=" "/>
            </a:pPr>
            <a:r>
              <a:rPr lang="en-US"/>
              <a:t>- Creați prezentări video sau grafice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Overview on the module</a:t>
            </a:r>
            <a:endParaRPr/>
          </a:p>
        </p:txBody>
      </p:sp>
      <p:sp>
        <p:nvSpPr>
          <p:cNvPr id="136" name="Google Shape;136;p4"/>
          <p:cNvSpPr txBox="1"/>
          <p:nvPr/>
        </p:nvSpPr>
        <p:spPr>
          <a:xfrm>
            <a:off x="2618374" y="1766495"/>
            <a:ext cx="2799000"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Introducere</a:t>
            </a:r>
            <a:endParaRPr b="1" i="0" sz="3200" u="none" cap="none" strike="noStrike">
              <a:solidFill>
                <a:srgbClr val="3F3F3F"/>
              </a:solidFill>
              <a:latin typeface="Calibri"/>
              <a:ea typeface="Calibri"/>
              <a:cs typeface="Calibri"/>
              <a:sym typeface="Calibri"/>
            </a:endParaRPr>
          </a:p>
        </p:txBody>
      </p:sp>
      <p:sp>
        <p:nvSpPr>
          <p:cNvPr id="137" name="Google Shape;137;p4"/>
          <p:cNvSpPr txBox="1"/>
          <p:nvPr/>
        </p:nvSpPr>
        <p:spPr>
          <a:xfrm>
            <a:off x="6198059" y="2014120"/>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Videoclipuri</a:t>
            </a:r>
            <a:endParaRPr b="1" i="0" sz="3200" u="none" cap="none" strike="noStrike">
              <a:solidFill>
                <a:srgbClr val="3F3F3F"/>
              </a:solidFill>
              <a:latin typeface="Calibri"/>
              <a:ea typeface="Calibri"/>
              <a:cs typeface="Calibri"/>
              <a:sym typeface="Calibri"/>
            </a:endParaRPr>
          </a:p>
        </p:txBody>
      </p:sp>
      <p:sp>
        <p:nvSpPr>
          <p:cNvPr id="138" name="Google Shape;138;p4"/>
          <p:cNvSpPr txBox="1"/>
          <p:nvPr/>
        </p:nvSpPr>
        <p:spPr>
          <a:xfrm>
            <a:off x="6096000" y="2356236"/>
            <a:ext cx="4629911" cy="97406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LINKURI CĂTRE VIDEOCLIPURI ȘI SURSE DE LECTURĂ SUPLIMENTARĂ PENTRU CONȚINUTUL MODULULUI </a:t>
            </a:r>
            <a:endParaRPr b="0" i="0" sz="1400" u="none" cap="none" strike="noStrike">
              <a:solidFill>
                <a:srgbClr val="000000"/>
              </a:solidFill>
              <a:latin typeface="Arial"/>
              <a:ea typeface="Arial"/>
              <a:cs typeface="Arial"/>
              <a:sym typeface="Arial"/>
            </a:endParaRPr>
          </a:p>
        </p:txBody>
      </p:sp>
      <p:sp>
        <p:nvSpPr>
          <p:cNvPr id="139" name="Google Shape;139;p4"/>
          <p:cNvSpPr txBox="1"/>
          <p:nvPr/>
        </p:nvSpPr>
        <p:spPr>
          <a:xfrm>
            <a:off x="6198059" y="3887365"/>
            <a:ext cx="2799000" cy="421500"/>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Autoverificare</a:t>
            </a:r>
            <a:endParaRPr b="1" i="0" sz="3200" u="none" cap="none" strike="noStrike">
              <a:solidFill>
                <a:srgbClr val="3F3F3F"/>
              </a:solidFill>
              <a:latin typeface="Calibri"/>
              <a:ea typeface="Calibri"/>
              <a:cs typeface="Calibri"/>
              <a:sym typeface="Calibri"/>
            </a:endParaRPr>
          </a:p>
        </p:txBody>
      </p:sp>
      <p:sp>
        <p:nvSpPr>
          <p:cNvPr id="140" name="Google Shape;140;p4"/>
          <p:cNvSpPr txBox="1"/>
          <p:nvPr/>
        </p:nvSpPr>
        <p:spPr>
          <a:xfrm>
            <a:off x="2329877" y="3924820"/>
            <a:ext cx="3150316" cy="421500"/>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Titlul al doilea</a:t>
            </a:r>
            <a:endParaRPr b="1" i="0" sz="3200" u="none" cap="none" strike="noStrike">
              <a:solidFill>
                <a:srgbClr val="3F3F3F"/>
              </a:solidFill>
              <a:latin typeface="Calibri"/>
              <a:ea typeface="Calibri"/>
              <a:cs typeface="Calibri"/>
              <a:sym typeface="Calibri"/>
            </a:endParaRPr>
          </a:p>
        </p:txBody>
      </p:sp>
      <p:sp>
        <p:nvSpPr>
          <p:cNvPr id="141" name="Google Shape;141;p4"/>
          <p:cNvSpPr txBox="1"/>
          <p:nvPr/>
        </p:nvSpPr>
        <p:spPr>
          <a:xfrm>
            <a:off x="1832303" y="1809674"/>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
        <p:nvSpPr>
          <p:cNvPr id="142" name="Google Shape;142;p4"/>
          <p:cNvSpPr txBox="1"/>
          <p:nvPr/>
        </p:nvSpPr>
        <p:spPr>
          <a:xfrm>
            <a:off x="8807724" y="1790624"/>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143" name="Google Shape;143;p4"/>
          <p:cNvSpPr txBox="1"/>
          <p:nvPr/>
        </p:nvSpPr>
        <p:spPr>
          <a:xfrm>
            <a:off x="1841828" y="366246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
        <p:nvSpPr>
          <p:cNvPr id="144" name="Google Shape;144;p4"/>
          <p:cNvSpPr txBox="1"/>
          <p:nvPr/>
        </p:nvSpPr>
        <p:spPr>
          <a:xfrm>
            <a:off x="8807724" y="3662463"/>
            <a:ext cx="1028700" cy="554400"/>
          </a:xfrm>
          <a:prstGeom prst="rect">
            <a:avLst/>
          </a:prstGeom>
          <a:noFill/>
          <a:ln>
            <a:noFill/>
          </a:ln>
        </p:spPr>
        <p:txBody>
          <a:bodyPr anchorCtr="0" anchor="b" bIns="91425" lIns="91425" spcFirstLastPara="1" rIns="91425" wrap="square" tIns="91425">
            <a:noAutofit/>
          </a:bodyPr>
          <a:lstStyle/>
          <a:p>
            <a:pPr indent="0" lvl="0" marL="0" marR="0" rtl="0" algn="r">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cxnSp>
        <p:nvCxnSpPr>
          <p:cNvPr id="145" name="Google Shape;145;p4"/>
          <p:cNvCxnSpPr/>
          <p:nvPr/>
        </p:nvCxnSpPr>
        <p:spPr>
          <a:xfrm rot="10800000">
            <a:off x="8198684" y="2318780"/>
            <a:ext cx="1635900" cy="0"/>
          </a:xfrm>
          <a:prstGeom prst="straightConnector1">
            <a:avLst/>
          </a:prstGeom>
          <a:noFill/>
          <a:ln cap="flat" cmpd="sng" w="19050">
            <a:solidFill>
              <a:schemeClr val="dk1"/>
            </a:solidFill>
            <a:prstDash val="solid"/>
            <a:round/>
            <a:headEnd len="sm" w="sm" type="none"/>
            <a:tailEnd len="sm" w="sm" type="none"/>
          </a:ln>
        </p:spPr>
      </p:cxnSp>
      <p:cxnSp>
        <p:nvCxnSpPr>
          <p:cNvPr id="146" name="Google Shape;146;p4"/>
          <p:cNvCxnSpPr/>
          <p:nvPr/>
        </p:nvCxnSpPr>
        <p:spPr>
          <a:xfrm rot="10800000">
            <a:off x="8198684" y="4189175"/>
            <a:ext cx="1635900" cy="0"/>
          </a:xfrm>
          <a:prstGeom prst="straightConnector1">
            <a:avLst/>
          </a:prstGeom>
          <a:noFill/>
          <a:ln cap="flat" cmpd="sng" w="19050">
            <a:solidFill>
              <a:schemeClr val="dk1"/>
            </a:solidFill>
            <a:prstDash val="solid"/>
            <a:round/>
            <a:headEnd len="sm" w="sm" type="none"/>
            <a:tailEnd len="sm" w="sm" type="none"/>
          </a:ln>
        </p:spPr>
      </p:cxnSp>
      <p:cxnSp>
        <p:nvCxnSpPr>
          <p:cNvPr id="147" name="Google Shape;147;p4"/>
          <p:cNvCxnSpPr/>
          <p:nvPr/>
        </p:nvCxnSpPr>
        <p:spPr>
          <a:xfrm flipH="1">
            <a:off x="1844234" y="2309775"/>
            <a:ext cx="1505700" cy="18000"/>
          </a:xfrm>
          <a:prstGeom prst="straightConnector1">
            <a:avLst/>
          </a:prstGeom>
          <a:noFill/>
          <a:ln cap="flat" cmpd="sng" w="19050">
            <a:solidFill>
              <a:schemeClr val="dk1"/>
            </a:solidFill>
            <a:prstDash val="solid"/>
            <a:round/>
            <a:headEnd len="sm" w="sm" type="none"/>
            <a:tailEnd len="sm" w="sm" type="none"/>
          </a:ln>
        </p:spPr>
      </p:cxnSp>
      <p:cxnSp>
        <p:nvCxnSpPr>
          <p:cNvPr id="148" name="Google Shape;148;p4"/>
          <p:cNvCxnSpPr/>
          <p:nvPr/>
        </p:nvCxnSpPr>
        <p:spPr>
          <a:xfrm flipH="1">
            <a:off x="1844224" y="4174465"/>
            <a:ext cx="1026304" cy="14710"/>
          </a:xfrm>
          <a:prstGeom prst="straightConnector1">
            <a:avLst/>
          </a:prstGeom>
          <a:noFill/>
          <a:ln cap="flat" cmpd="sng" w="19050">
            <a:solidFill>
              <a:schemeClr val="dk1"/>
            </a:solidFill>
            <a:prstDash val="solid"/>
            <a:round/>
            <a:headEnd len="sm" w="sm" type="none"/>
            <a:tailEnd len="sm" w="sm" type="none"/>
          </a:ln>
        </p:spPr>
      </p:cxnSp>
      <p:cxnSp>
        <p:nvCxnSpPr>
          <p:cNvPr id="149" name="Google Shape;149;p4"/>
          <p:cNvCxnSpPr/>
          <p:nvPr/>
        </p:nvCxnSpPr>
        <p:spPr>
          <a:xfrm>
            <a:off x="5986384" y="2153020"/>
            <a:ext cx="0" cy="2193300"/>
          </a:xfrm>
          <a:prstGeom prst="straightConnector1">
            <a:avLst/>
          </a:prstGeom>
          <a:noFill/>
          <a:ln cap="flat" cmpd="sng" w="19050">
            <a:solidFill>
              <a:schemeClr val="lt1"/>
            </a:solidFill>
            <a:prstDash val="solid"/>
            <a:round/>
            <a:headEnd len="sm" w="sm" type="none"/>
            <a:tailEnd len="sm" w="sm" type="none"/>
          </a:ln>
        </p:spPr>
      </p:cxnSp>
      <p:cxnSp>
        <p:nvCxnSpPr>
          <p:cNvPr id="150" name="Google Shape;150;p4"/>
          <p:cNvCxnSpPr/>
          <p:nvPr/>
        </p:nvCxnSpPr>
        <p:spPr>
          <a:xfrm>
            <a:off x="5818744" y="2301220"/>
            <a:ext cx="0" cy="2193300"/>
          </a:xfrm>
          <a:prstGeom prst="straightConnector1">
            <a:avLst/>
          </a:prstGeom>
          <a:noFill/>
          <a:ln cap="flat" cmpd="sng" w="19050">
            <a:solidFill>
              <a:schemeClr val="dk1"/>
            </a:solidFill>
            <a:prstDash val="solid"/>
            <a:round/>
            <a:headEnd len="sm" w="sm" type="none"/>
            <a:tailEnd len="sm" w="sm" type="none"/>
          </a:ln>
        </p:spPr>
      </p:cxnSp>
      <p:sp>
        <p:nvSpPr>
          <p:cNvPr id="151" name="Google Shape;151;p4"/>
          <p:cNvSpPr txBox="1"/>
          <p:nvPr/>
        </p:nvSpPr>
        <p:spPr>
          <a:xfrm>
            <a:off x="1741054" y="4611056"/>
            <a:ext cx="3765240" cy="644700"/>
          </a:xfrm>
          <a:prstGeom prst="rect">
            <a:avLst/>
          </a:prstGeom>
          <a:noFill/>
          <a:ln>
            <a:noFill/>
          </a:ln>
        </p:spPr>
        <p:txBody>
          <a:bodyPr anchorCtr="0" anchor="t" bIns="91425" lIns="91425" spcFirstLastPara="1" rIns="91425" wrap="square" tIns="91425">
            <a:noAutofit/>
          </a:bodyPr>
          <a:lstStyle/>
          <a:p>
            <a:pPr indent="0" lvl="0" marL="0" marR="0" rtl="0" algn="r">
              <a:lnSpc>
                <a:spcPct val="90000"/>
              </a:lnSpc>
              <a:spcBef>
                <a:spcPts val="0"/>
              </a:spcBef>
              <a:spcAft>
                <a:spcPts val="0"/>
              </a:spcAft>
              <a:buNone/>
            </a:pPr>
            <a:r>
              <a:rPr b="0" i="0" lang="en-US" sz="1400" u="none" cap="none" strike="noStrike">
                <a:solidFill>
                  <a:srgbClr val="000000"/>
                </a:solidFill>
                <a:latin typeface="Arial"/>
                <a:ea typeface="Arial"/>
                <a:cs typeface="Arial"/>
                <a:sym typeface="Arial"/>
              </a:rPr>
              <a:t>Cele mai bune practici pe care le avem în instituția noastră, în orașul sau țara noastră, chiar și în țările partenerilor.</a:t>
            </a:r>
            <a:endParaRPr b="0" i="0" sz="2000" u="none" cap="none" strike="noStrike">
              <a:solidFill>
                <a:srgbClr val="FFFF00"/>
              </a:solidFill>
              <a:latin typeface="Calibri"/>
              <a:ea typeface="Calibri"/>
              <a:cs typeface="Calibri"/>
              <a:sym typeface="Calibri"/>
            </a:endParaRPr>
          </a:p>
        </p:txBody>
      </p:sp>
      <p:sp>
        <p:nvSpPr>
          <p:cNvPr id="152" name="Google Shape;152;p4"/>
          <p:cNvSpPr txBox="1"/>
          <p:nvPr/>
        </p:nvSpPr>
        <p:spPr>
          <a:xfrm>
            <a:off x="6373256" y="4481110"/>
            <a:ext cx="2623801" cy="644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1600"/>
              </a:spcAft>
              <a:buClr>
                <a:schemeClr val="accent1"/>
              </a:buClr>
              <a:buSzPts val="2000"/>
              <a:buFont typeface="Calibri"/>
              <a:buNone/>
            </a:pPr>
            <a:r>
              <a:rPr b="0" i="0" lang="en-US" sz="2000" u="none" cap="none" strike="noStrike">
                <a:solidFill>
                  <a:srgbClr val="3F762A"/>
                </a:solidFill>
                <a:latin typeface="Calibri"/>
                <a:ea typeface="Calibri"/>
                <a:cs typeface="Calibri"/>
                <a:sym typeface="Calibri"/>
              </a:rPr>
              <a:t>Formulare - chestionar</a:t>
            </a:r>
            <a:endParaRPr b="0" i="0" sz="2000" u="none" cap="none" strike="noStrike">
              <a:solidFill>
                <a:srgbClr val="3F762A"/>
              </a:solidFill>
              <a:latin typeface="Calibri"/>
              <a:ea typeface="Calibri"/>
              <a:cs typeface="Calibri"/>
              <a:sym typeface="Calibri"/>
            </a:endParaRPr>
          </a:p>
        </p:txBody>
      </p:sp>
      <p:sp>
        <p:nvSpPr>
          <p:cNvPr id="153" name="Google Shape;153;p4"/>
          <p:cNvSpPr/>
          <p:nvPr/>
        </p:nvSpPr>
        <p:spPr>
          <a:xfrm>
            <a:off x="1885950" y="2573893"/>
            <a:ext cx="3514725" cy="73866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dk1"/>
                </a:solidFill>
                <a:latin typeface="Times New Roman"/>
                <a:ea typeface="Times New Roman"/>
                <a:cs typeface="Times New Roman"/>
                <a:sym typeface="Times New Roman"/>
              </a:rPr>
              <a:t> </a:t>
            </a:r>
            <a:r>
              <a:rPr b="1" i="0" lang="en-US" sz="1400" u="none" cap="none" strike="noStrike">
                <a:solidFill>
                  <a:srgbClr val="000000"/>
                </a:solidFill>
                <a:latin typeface="Arial"/>
                <a:ea typeface="Arial"/>
                <a:cs typeface="Arial"/>
                <a:sym typeface="Arial"/>
              </a:rPr>
              <a:t>Analiza problemelor de mediu percepute în funcție de nivelul de cultură de mediu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81"/>
          <p:cNvSpPr txBox="1"/>
          <p:nvPr>
            <p:ph type="title"/>
          </p:nvPr>
        </p:nvSpPr>
        <p:spPr>
          <a:xfrm>
            <a:off x="1097280" y="286604"/>
            <a:ext cx="10058400" cy="82374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SzPts val="3200"/>
              <a:buNone/>
            </a:pPr>
            <a:r>
              <a:rPr lang="en-US" sz="2600">
                <a:solidFill>
                  <a:srgbClr val="002060"/>
                </a:solidFill>
                <a:latin typeface="Cambria"/>
                <a:ea typeface="Cambria"/>
                <a:cs typeface="Cambria"/>
                <a:sym typeface="Cambria"/>
              </a:rPr>
              <a:t>Concluzii</a:t>
            </a:r>
            <a:endParaRPr sz="2600">
              <a:solidFill>
                <a:srgbClr val="002060"/>
              </a:solidFill>
              <a:latin typeface="Cambria"/>
              <a:ea typeface="Cambria"/>
              <a:cs typeface="Cambria"/>
              <a:sym typeface="Cambria"/>
            </a:endParaRPr>
          </a:p>
        </p:txBody>
      </p:sp>
      <p:sp>
        <p:nvSpPr>
          <p:cNvPr id="355" name="Google Shape;355;p81"/>
          <p:cNvSpPr txBox="1"/>
          <p:nvPr>
            <p:ph idx="1" type="body"/>
          </p:nvPr>
        </p:nvSpPr>
        <p:spPr>
          <a:xfrm>
            <a:off x="627184" y="1110344"/>
            <a:ext cx="10937632" cy="4376470"/>
          </a:xfrm>
          <a:prstGeom prst="rect">
            <a:avLst/>
          </a:prstGeom>
          <a:noFill/>
          <a:ln>
            <a:noFill/>
          </a:ln>
        </p:spPr>
        <p:txBody>
          <a:bodyPr anchorCtr="0" anchor="t" bIns="45700" lIns="0" spcFirstLastPara="1" rIns="0" wrap="square" tIns="45700">
            <a:normAutofit fontScale="92500" lnSpcReduction="10000"/>
          </a:bodyPr>
          <a:lstStyle/>
          <a:p>
            <a:pPr indent="-342900" lvl="0" marL="457200" rtl="0" algn="l">
              <a:lnSpc>
                <a:spcPct val="110000"/>
              </a:lnSpc>
              <a:spcBef>
                <a:spcPts val="0"/>
              </a:spcBef>
              <a:spcAft>
                <a:spcPts val="0"/>
              </a:spcAft>
              <a:buSzPct val="97297"/>
              <a:buChar char=" "/>
            </a:pPr>
            <a:r>
              <a:rPr lang="en-US"/>
              <a:t>Educația de mediu: Cheia pentru un viitor durabil</a:t>
            </a:r>
            <a:endParaRPr/>
          </a:p>
          <a:p>
            <a:pPr indent="-342900" lvl="0" marL="457200" rtl="0" algn="l">
              <a:lnSpc>
                <a:spcPct val="110000"/>
              </a:lnSpc>
              <a:spcBef>
                <a:spcPts val="0"/>
              </a:spcBef>
              <a:spcAft>
                <a:spcPts val="0"/>
              </a:spcAft>
              <a:buSzPct val="97297"/>
              <a:buChar char=" "/>
            </a:pPr>
            <a:r>
              <a:rPr lang="en-US"/>
              <a:t>- Protecția mediului necesită atât măsuri legale, cât și educație.</a:t>
            </a:r>
            <a:endParaRPr/>
          </a:p>
          <a:p>
            <a:pPr indent="-342900" lvl="0" marL="457200" rtl="0" algn="l">
              <a:lnSpc>
                <a:spcPct val="110000"/>
              </a:lnSpc>
              <a:spcBef>
                <a:spcPts val="0"/>
              </a:spcBef>
              <a:spcAft>
                <a:spcPts val="0"/>
              </a:spcAft>
              <a:buSzPct val="97297"/>
              <a:buChar char=" "/>
            </a:pPr>
            <a:r>
              <a:rPr lang="en-US"/>
              <a:t>- Schimbarea mentalităților este esențială pentru succesul pe termen lung.</a:t>
            </a:r>
            <a:endParaRPr/>
          </a:p>
          <a:p>
            <a:pPr indent="-342900" lvl="0" marL="457200" rtl="0" algn="l">
              <a:lnSpc>
                <a:spcPct val="110000"/>
              </a:lnSpc>
              <a:spcBef>
                <a:spcPts val="0"/>
              </a:spcBef>
              <a:spcAft>
                <a:spcPts val="0"/>
              </a:spcAft>
              <a:buSzPct val="97297"/>
              <a:buChar char=" "/>
            </a:pPr>
            <a:r>
              <a:rPr lang="en-US"/>
              <a:t>- Școlile și mass-media joacă un rol vital în promovarea conștientizării ecologice.</a:t>
            </a:r>
            <a:endParaRPr/>
          </a:p>
          <a:p>
            <a:pPr indent="-342900" lvl="0" marL="457200" rtl="0" algn="l">
              <a:lnSpc>
                <a:spcPct val="110000"/>
              </a:lnSpc>
              <a:spcBef>
                <a:spcPts val="0"/>
              </a:spcBef>
              <a:spcAft>
                <a:spcPts val="0"/>
              </a:spcAft>
              <a:buSzPct val="97297"/>
              <a:buChar char=" "/>
            </a:pPr>
            <a:r>
              <a:rPr lang="en-US"/>
              <a:t>- Educația ar trebui să înceapă devreme pentru a insufla un comportament responsabil față de natură.</a:t>
            </a:r>
            <a:endParaRPr/>
          </a:p>
          <a:p>
            <a:pPr indent="-342900" lvl="0" marL="457200" rtl="0" algn="l">
              <a:lnSpc>
                <a:spcPct val="110000"/>
              </a:lnSpc>
              <a:spcBef>
                <a:spcPts val="0"/>
              </a:spcBef>
              <a:spcAft>
                <a:spcPts val="0"/>
              </a:spcAft>
              <a:buSzPct val="97297"/>
              <a:buChar char=" "/>
            </a:pPr>
            <a:r>
              <a:rPr lang="en-US"/>
              <a:t>- O educație eficientă combină dobândirea de cunoștințe, dezvoltarea abilităților și clarificarea valorilor.</a:t>
            </a:r>
            <a:endParaRPr/>
          </a:p>
          <a:p>
            <a:pPr indent="-342900" lvl="0" marL="457200" rtl="0" algn="l">
              <a:lnSpc>
                <a:spcPct val="110000"/>
              </a:lnSpc>
              <a:spcBef>
                <a:spcPts val="0"/>
              </a:spcBef>
              <a:spcAft>
                <a:spcPts val="0"/>
              </a:spcAft>
              <a:buSzPct val="97297"/>
              <a:buChar char=" "/>
            </a:pPr>
            <a:r>
              <a:rPr lang="en-US"/>
              <a:t>- Elevii trebuie să înțeleagă impactul pe care îl au asupra mediului și să dezvolte abilități de rezolvare a problemelor.</a:t>
            </a:r>
            <a:endParaRPr/>
          </a:p>
          <a:p>
            <a:pPr indent="-342900" lvl="0" marL="457200" rtl="0" algn="l">
              <a:lnSpc>
                <a:spcPct val="110000"/>
              </a:lnSpc>
              <a:spcBef>
                <a:spcPts val="0"/>
              </a:spcBef>
              <a:spcAft>
                <a:spcPts val="0"/>
              </a:spcAft>
              <a:buSzPct val="97297"/>
              <a:buChar char=" "/>
            </a:pPr>
            <a:r>
              <a:rPr lang="en-US"/>
              <a:t>- Educația ecologică se extinde dincolo de școli, necesitând implicarea comunității.</a:t>
            </a:r>
            <a:endParaRPr/>
          </a:p>
          <a:p>
            <a:pPr indent="-342900" lvl="0" marL="457200" rtl="0" algn="l">
              <a:lnSpc>
                <a:spcPct val="110000"/>
              </a:lnSpc>
              <a:spcBef>
                <a:spcPts val="0"/>
              </a:spcBef>
              <a:spcAft>
                <a:spcPts val="0"/>
              </a:spcAft>
              <a:buSzPct val="97297"/>
              <a:buChar char=" "/>
            </a:pPr>
            <a:r>
              <a:rPr lang="en-US"/>
              <a:t>- Impactul pe termen lung asupra comportamentului este adevărata măsură a succesului.</a:t>
            </a:r>
            <a:endParaRPr/>
          </a:p>
          <a:p>
            <a:pPr indent="-342900" lvl="0" marL="457200" rtl="0" algn="l">
              <a:lnSpc>
                <a:spcPct val="110000"/>
              </a:lnSpc>
              <a:spcBef>
                <a:spcPts val="0"/>
              </a:spcBef>
              <a:spcAft>
                <a:spcPts val="0"/>
              </a:spcAft>
              <a:buSzPct val="97297"/>
              <a:buChar char=" "/>
            </a:pPr>
            <a:r>
              <a:rPr lang="en-US"/>
              <a:t>- Combinarea principiilor generale cu situații specifice este esențială.</a:t>
            </a:r>
            <a:endParaRPr/>
          </a:p>
          <a:p>
            <a:pPr indent="-342900" lvl="0" marL="457200" rtl="0" algn="l">
              <a:lnSpc>
                <a:spcPct val="110000"/>
              </a:lnSpc>
              <a:spcBef>
                <a:spcPts val="0"/>
              </a:spcBef>
              <a:spcAft>
                <a:spcPts val="0"/>
              </a:spcAft>
              <a:buSzPct val="97297"/>
              <a:buChar char=" "/>
            </a:pPr>
            <a:r>
              <a:rPr lang="en-US"/>
              <a:t>- Școlile au responsabilitatea de a organiza activități de educație ecologică.</a:t>
            </a:r>
            <a:endParaRPr/>
          </a:p>
          <a:p>
            <a:pPr indent="-342900" lvl="0" marL="457200" rtl="0" algn="l">
              <a:lnSpc>
                <a:spcPct val="110000"/>
              </a:lnSpc>
              <a:spcBef>
                <a:spcPts val="0"/>
              </a:spcBef>
              <a:spcAft>
                <a:spcPts val="0"/>
              </a:spcAft>
              <a:buSzPct val="97297"/>
              <a:buChar char=" "/>
            </a:pPr>
            <a:r>
              <a:rPr lang="en-US"/>
              <a:t>- Elevii, împuterniciți de cunoștințe, pot deveni apărători ai naturii.</a:t>
            </a:r>
            <a:endParaRPr/>
          </a:p>
          <a:p>
            <a:pPr indent="-342900" lvl="0" marL="457200" rtl="0" algn="l">
              <a:lnSpc>
                <a:spcPct val="110000"/>
              </a:lnSpc>
              <a:spcBef>
                <a:spcPts val="0"/>
              </a:spcBef>
              <a:spcAft>
                <a:spcPts val="0"/>
              </a:spcAft>
              <a:buSzPct val="97297"/>
              <a:buChar char=" "/>
            </a:pPr>
            <a:r>
              <a:rPr lang="en-US"/>
              <a:t>- Adevărata educație ecologică favorizează angajamentul de a proteja mediul pentru un viitor durabil</a:t>
            </a:r>
            <a:endParaRPr/>
          </a:p>
          <a:p>
            <a:pPr indent="-228600" lvl="0" marL="457200" rtl="0" algn="l">
              <a:lnSpc>
                <a:spcPct val="110000"/>
              </a:lnSpc>
              <a:spcBef>
                <a:spcPts val="0"/>
              </a:spcBef>
              <a:spcAft>
                <a:spcPts val="0"/>
              </a:spcAft>
              <a:buSzPct val="97297"/>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82"/>
          <p:cNvSpPr txBox="1"/>
          <p:nvPr>
            <p:ph type="title"/>
          </p:nvPr>
        </p:nvSpPr>
        <p:spPr>
          <a:xfrm>
            <a:off x="1066800" y="-85185"/>
            <a:ext cx="10058400" cy="82374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200"/>
              <a:buFont typeface="Calibri"/>
              <a:buNone/>
            </a:pPr>
            <a:r>
              <a:rPr lang="en-US"/>
              <a:t>Sarcini pentru cursanți</a:t>
            </a:r>
            <a:endParaRPr/>
          </a:p>
        </p:txBody>
      </p:sp>
      <p:sp>
        <p:nvSpPr>
          <p:cNvPr id="361" name="Google Shape;361;p82"/>
          <p:cNvSpPr txBox="1"/>
          <p:nvPr>
            <p:ph idx="1" type="body"/>
          </p:nvPr>
        </p:nvSpPr>
        <p:spPr>
          <a:xfrm>
            <a:off x="211015" y="845510"/>
            <a:ext cx="10705514" cy="5273935"/>
          </a:xfrm>
          <a:prstGeom prst="rect">
            <a:avLst/>
          </a:prstGeom>
          <a:noFill/>
          <a:ln>
            <a:noFill/>
          </a:ln>
        </p:spPr>
        <p:txBody>
          <a:bodyPr anchorCtr="0" anchor="t" bIns="45700" lIns="0" spcFirstLastPara="1" rIns="0" wrap="square" tIns="45700">
            <a:normAutofit fontScale="77500" lnSpcReduction="20000"/>
          </a:bodyPr>
          <a:lstStyle/>
          <a:p>
            <a:pPr indent="-342900" lvl="0" marL="457200" rtl="0" algn="l">
              <a:lnSpc>
                <a:spcPct val="120000"/>
              </a:lnSpc>
              <a:spcBef>
                <a:spcPts val="0"/>
              </a:spcBef>
              <a:spcAft>
                <a:spcPts val="0"/>
              </a:spcAft>
              <a:buSzPct val="116129"/>
              <a:buFont typeface="Noto Sans Symbols"/>
              <a:buChar char="❖"/>
            </a:pPr>
            <a:r>
              <a:rPr lang="en-US"/>
              <a:t>Gândiți-vă la ceea ce știți deja despre problemele de mediu. Scrieți o listă de probleme de mediu la care vă puteți gândi (de exemplu, poluarea, schimbările climatice, defrișările).</a:t>
            </a:r>
            <a:endParaRPr/>
          </a:p>
          <a:p>
            <a:pPr indent="-342900" lvl="0" marL="457200" rtl="0" algn="l">
              <a:lnSpc>
                <a:spcPct val="120000"/>
              </a:lnSpc>
              <a:spcBef>
                <a:spcPts val="0"/>
              </a:spcBef>
              <a:spcAft>
                <a:spcPts val="0"/>
              </a:spcAft>
              <a:buSzPct val="116129"/>
              <a:buFont typeface="Noto Sans Symbols"/>
              <a:buChar char="❖"/>
            </a:pPr>
            <a:r>
              <a:rPr lang="en-US"/>
              <a:t>Reflectați asupra propriei dumneavoastră relații cu mediul înconjurător. Vă considerați prietenos cu mediul înconjurător? De ce sau de ce nu?</a:t>
            </a:r>
            <a:endParaRPr/>
          </a:p>
          <a:p>
            <a:pPr indent="-342900" lvl="0" marL="457200" rtl="0" algn="l">
              <a:lnSpc>
                <a:spcPct val="120000"/>
              </a:lnSpc>
              <a:spcBef>
                <a:spcPts val="0"/>
              </a:spcBef>
              <a:spcAft>
                <a:spcPts val="0"/>
              </a:spcAft>
              <a:buSzPct val="116129"/>
              <a:buFont typeface="Noto Sans Symbols"/>
              <a:buChar char="❖"/>
            </a:pPr>
            <a:r>
              <a:rPr lang="en-US"/>
              <a:t>Citiți despre diferite provocări legate de mediu. Alegeți o problemă care vă interesează și cercetați mai în profunzime cauzele și consecințele acesteia.</a:t>
            </a:r>
            <a:endParaRPr/>
          </a:p>
          <a:p>
            <a:pPr indent="-342900" lvl="0" marL="457200" rtl="0" algn="l">
              <a:lnSpc>
                <a:spcPct val="120000"/>
              </a:lnSpc>
              <a:spcBef>
                <a:spcPts val="0"/>
              </a:spcBef>
              <a:spcAft>
                <a:spcPts val="0"/>
              </a:spcAft>
              <a:buSzPct val="116129"/>
              <a:buFont typeface="Noto Sans Symbols"/>
              <a:buChar char="❖"/>
            </a:pPr>
            <a:r>
              <a:rPr lang="en-US"/>
              <a:t>Luați în considerare gama de probleme de mediu prezentate în text. Există probleme de care nu ați fost conștienți până acum?</a:t>
            </a:r>
            <a:endParaRPr/>
          </a:p>
          <a:p>
            <a:pPr indent="-342900" lvl="0" marL="457200" rtl="0" algn="l">
              <a:lnSpc>
                <a:spcPct val="120000"/>
              </a:lnSpc>
              <a:spcBef>
                <a:spcPts val="0"/>
              </a:spcBef>
              <a:spcAft>
                <a:spcPts val="0"/>
              </a:spcAft>
              <a:buSzPct val="116129"/>
              <a:buFont typeface="Noto Sans Symbols"/>
              <a:buChar char="❖"/>
            </a:pPr>
            <a:r>
              <a:rPr lang="en-US"/>
              <a:t>În ce măsură vă preocupă problemele de mediu despre care ați aflat? De ce sau de ce nu?</a:t>
            </a:r>
            <a:endParaRPr/>
          </a:p>
          <a:p>
            <a:pPr indent="-342900" lvl="0" marL="457200" rtl="0" algn="l">
              <a:lnSpc>
                <a:spcPct val="120000"/>
              </a:lnSpc>
              <a:spcBef>
                <a:spcPts val="0"/>
              </a:spcBef>
              <a:spcAft>
                <a:spcPts val="0"/>
              </a:spcAft>
              <a:buSzPct val="116129"/>
              <a:buFont typeface="Noto Sans Symbols"/>
              <a:buChar char="❖"/>
            </a:pPr>
            <a:r>
              <a:rPr lang="en-US"/>
              <a:t>Simțiți că puteți face o diferență în abordarea problemelor de mediu? De ce sau de ce nu?</a:t>
            </a:r>
            <a:endParaRPr/>
          </a:p>
          <a:p>
            <a:pPr indent="-342900" lvl="0" marL="457200" rtl="0" algn="l">
              <a:lnSpc>
                <a:spcPct val="120000"/>
              </a:lnSpc>
              <a:spcBef>
                <a:spcPts val="0"/>
              </a:spcBef>
              <a:spcAft>
                <a:spcPts val="0"/>
              </a:spcAft>
              <a:buSzPct val="116129"/>
              <a:buFont typeface="Noto Sans Symbols"/>
              <a:buChar char="❖"/>
            </a:pPr>
            <a:r>
              <a:rPr lang="en-US"/>
              <a:t>Gândiți-vă la obiceiurile dumneavoastră zilnice. Puteți identifica moduri în care acționați deja într-un mod ecologic? Există noi practici durabile pe care ați putea lua în considerare să le adoptați după ce ați învățat mai multe despre problemele de mediu?</a:t>
            </a:r>
            <a:endParaRPr/>
          </a:p>
          <a:p>
            <a:pPr indent="-342900" lvl="0" marL="457200" rtl="0" algn="l">
              <a:lnSpc>
                <a:spcPct val="120000"/>
              </a:lnSpc>
              <a:spcBef>
                <a:spcPts val="0"/>
              </a:spcBef>
              <a:spcAft>
                <a:spcPts val="0"/>
              </a:spcAft>
              <a:buSzPct val="116129"/>
              <a:buFont typeface="Noto Sans Symbols"/>
              <a:buChar char="❖"/>
            </a:pPr>
            <a:r>
              <a:rPr lang="en-US"/>
              <a:t>Reflectați asupra modului în care obțineți informații despre mediu. Credeți că mass-media pe care o consumați prezintă în mod corect problemele de mediu? Cum v-a influențat educația (atât în cadrul școlii, cât și în afara acesteia) înțelegerea pe care o aveți despre mediu?</a:t>
            </a:r>
            <a:endParaRPr/>
          </a:p>
          <a:p>
            <a:pPr indent="-342900" lvl="0" marL="457200" rtl="0" algn="l">
              <a:lnSpc>
                <a:spcPct val="120000"/>
              </a:lnSpc>
              <a:spcBef>
                <a:spcPts val="0"/>
              </a:spcBef>
              <a:spcAft>
                <a:spcPts val="0"/>
              </a:spcAft>
              <a:buSzPct val="116129"/>
              <a:buFont typeface="Noto Sans Symbols"/>
              <a:buChar char="❖"/>
            </a:pPr>
            <a:r>
              <a:rPr lang="en-US"/>
              <a:t>Informațiile pe care le-ați studiat au oferit exemple dintr-o anumită țară. Cercetați problemele de mediu și soluțiile din propria comunitate sau țară. Există asemănări sau diferențe?</a:t>
            </a:r>
            <a:endParaRPr/>
          </a:p>
          <a:p>
            <a:pPr indent="-342900" lvl="0" marL="457200" rtl="0" algn="l">
              <a:lnSpc>
                <a:spcPct val="120000"/>
              </a:lnSpc>
              <a:spcBef>
                <a:spcPts val="0"/>
              </a:spcBef>
              <a:spcAft>
                <a:spcPts val="0"/>
              </a:spcAft>
              <a:buSzPct val="116129"/>
              <a:buFont typeface="Noto Sans Symbols"/>
              <a:buChar char="❖"/>
            </a:pPr>
            <a:r>
              <a:rPr lang="en-US"/>
              <a:t>Gândiți-vă la un proiect de mediu pe care l-ați putea întreprinde împreună cu clasa sau comunitatea dumneavoastră. Acesta ar putea fi o inițiativă de curățare, o campanie de conștientizare sau un efort de strângere de fonduri pentru a sprijini o organizație de mediu.</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5"/>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Videoclipuri</a:t>
            </a:r>
            <a:endParaRPr b="1">
              <a:solidFill>
                <a:srgbClr val="3F762A"/>
              </a:solidFill>
            </a:endParaRPr>
          </a:p>
        </p:txBody>
      </p:sp>
      <p:cxnSp>
        <p:nvCxnSpPr>
          <p:cNvPr id="367" name="Google Shape;367;p45"/>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68" name="Google Shape;368;p45"/>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369" name="Google Shape;369;p45"/>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370" name="Google Shape;370;p45"/>
          <p:cNvSpPr txBox="1"/>
          <p:nvPr/>
        </p:nvSpPr>
        <p:spPr>
          <a:xfrm>
            <a:off x="1611630" y="4663700"/>
            <a:ext cx="98658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None/>
            </a:pPr>
            <a:r>
              <a:rPr b="0" i="0" lang="en-US" sz="1400" u="none" cap="none" strike="noStrike">
                <a:solidFill>
                  <a:srgbClr val="000000"/>
                </a:solidFill>
                <a:latin typeface="Arial"/>
                <a:ea typeface="Arial"/>
                <a:cs typeface="Arial"/>
                <a:sym typeface="Arial"/>
              </a:rPr>
              <a:t>Link-uri către videoclipuri și surse de lectură suplimentară pentru conținutul modulului</a:t>
            </a:r>
            <a:endParaRPr b="1" i="0" sz="2400" u="none" cap="none" strike="noStrike">
              <a:solidFill>
                <a:srgbClr val="262626"/>
              </a:solidFill>
              <a:latin typeface="Calibri"/>
              <a:ea typeface="Calibri"/>
              <a:cs typeface="Calibri"/>
              <a:sym typeface="Calibri"/>
            </a:endParaRPr>
          </a:p>
        </p:txBody>
      </p:sp>
      <p:pic>
        <p:nvPicPr>
          <p:cNvPr descr="Ein Bild, das rot, Grafiken, Karminrot, Screenshot enthält.&#10;&#10;Automatisch generierte Beschreibung" id="371" name="Google Shape;371;p45"/>
          <p:cNvPicPr preferRelativeResize="0"/>
          <p:nvPr/>
        </p:nvPicPr>
        <p:blipFill rotWithShape="1">
          <a:blip r:embed="rId4">
            <a:alphaModFix/>
          </a:blip>
          <a:srcRect b="27467" l="18977" r="17822" t="25099"/>
          <a:stretch/>
        </p:blipFill>
        <p:spPr>
          <a:xfrm>
            <a:off x="7736612" y="2051698"/>
            <a:ext cx="3226512" cy="242160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6"/>
          <p:cNvSpPr txBox="1"/>
          <p:nvPr>
            <p:ph type="ctrTitle"/>
          </p:nvPr>
        </p:nvSpPr>
        <p:spPr>
          <a:xfrm>
            <a:off x="647699" y="2311579"/>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None/>
            </a:pPr>
            <a:br>
              <a:rPr lang="en-US">
                <a:solidFill>
                  <a:srgbClr val="FFFF00"/>
                </a:solidFill>
              </a:rPr>
            </a:br>
            <a:br>
              <a:rPr lang="en-US">
                <a:solidFill>
                  <a:srgbClr val="FFFF00"/>
                </a:solidFill>
              </a:rPr>
            </a:br>
            <a:br>
              <a:rPr lang="en-US">
                <a:solidFill>
                  <a:srgbClr val="FFFF00"/>
                </a:solidFill>
              </a:rPr>
            </a:br>
            <a:r>
              <a:rPr lang="en-US">
                <a:solidFill>
                  <a:srgbClr val="3F762A"/>
                </a:solidFill>
              </a:rPr>
              <a:t>Subiecte de</a:t>
            </a:r>
            <a:br>
              <a:rPr lang="en-US">
                <a:solidFill>
                  <a:srgbClr val="3F762A"/>
                </a:solidFill>
              </a:rPr>
            </a:br>
            <a:r>
              <a:rPr lang="en-US">
                <a:solidFill>
                  <a:srgbClr val="3F762A"/>
                </a:solidFill>
              </a:rPr>
              <a:t> videoclipuri</a:t>
            </a:r>
            <a:endParaRPr b="1">
              <a:solidFill>
                <a:srgbClr val="3F762A"/>
              </a:solidFill>
            </a:endParaRPr>
          </a:p>
        </p:txBody>
      </p:sp>
      <p:cxnSp>
        <p:nvCxnSpPr>
          <p:cNvPr id="377" name="Google Shape;377;p46"/>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378" name="Google Shape;378;p46"/>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pic>
        <p:nvPicPr>
          <p:cNvPr descr="Ein Bild, das rot, Grafiken, Karminrot, Screenshot enthält.&#10;&#10;Automatisch generierte Beschreibung" id="379" name="Google Shape;379;p46"/>
          <p:cNvPicPr preferRelativeResize="0"/>
          <p:nvPr/>
        </p:nvPicPr>
        <p:blipFill rotWithShape="1">
          <a:blip r:embed="rId4">
            <a:alphaModFix/>
          </a:blip>
          <a:srcRect b="27467" l="18977" r="17822" t="25099"/>
          <a:stretch/>
        </p:blipFill>
        <p:spPr>
          <a:xfrm>
            <a:off x="7736612" y="2051698"/>
            <a:ext cx="3226512" cy="2421606"/>
          </a:xfrm>
          <a:prstGeom prst="rect">
            <a:avLst/>
          </a:prstGeom>
          <a:noFill/>
          <a:ln>
            <a:noFill/>
          </a:ln>
        </p:spPr>
      </p:pic>
      <p:sp>
        <p:nvSpPr>
          <p:cNvPr id="380" name="Google Shape;380;p46"/>
          <p:cNvSpPr txBox="1"/>
          <p:nvPr/>
        </p:nvSpPr>
        <p:spPr>
          <a:xfrm>
            <a:off x="1097280" y="4473304"/>
            <a:ext cx="85643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2A4F1C"/>
                </a:solidFill>
                <a:latin typeface="Arial"/>
                <a:ea typeface="Arial"/>
                <a:cs typeface="Arial"/>
                <a:sym typeface="Arial"/>
              </a:rPr>
              <a:t>Urmăriți următoarele videoclipuri și luați notițe</a:t>
            </a:r>
            <a:endParaRPr b="0" i="0" sz="2800" u="none" cap="none" strike="noStrike">
              <a:solidFill>
                <a:srgbClr val="2A4F1C"/>
              </a:solidFill>
              <a:latin typeface="Arial"/>
              <a:ea typeface="Arial"/>
              <a:cs typeface="Arial"/>
              <a:sym typeface="Arial"/>
            </a:endParaRPr>
          </a:p>
        </p:txBody>
      </p:sp>
      <p:sp>
        <p:nvSpPr>
          <p:cNvPr id="381" name="Google Shape;381;p46"/>
          <p:cNvSpPr/>
          <p:nvPr/>
        </p:nvSpPr>
        <p:spPr>
          <a:xfrm>
            <a:off x="647699" y="5063550"/>
            <a:ext cx="9401175" cy="52322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Resursele furnizate oferă un punct de plecare valoros pentru explorarea legăturii dintre educația în domeniul mediului și problemele de mediu percepute, cu un accent specific pe România (pe baza surselor de lectură). </a:t>
            </a:r>
            <a:endParaRPr b="0" i="0" sz="14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cxnSp>
        <p:nvCxnSpPr>
          <p:cNvPr id="386" name="Google Shape;386;p83"/>
          <p:cNvCxnSpPr/>
          <p:nvPr/>
        </p:nvCxnSpPr>
        <p:spPr>
          <a:xfrm>
            <a:off x="443581" y="996696"/>
            <a:ext cx="5728619" cy="0"/>
          </a:xfrm>
          <a:prstGeom prst="straightConnector1">
            <a:avLst/>
          </a:prstGeom>
          <a:noFill/>
          <a:ln cap="flat" cmpd="sng" w="19050">
            <a:solidFill>
              <a:srgbClr val="509C34"/>
            </a:solidFill>
            <a:prstDash val="solid"/>
            <a:round/>
            <a:headEnd len="sm" w="sm" type="none"/>
            <a:tailEnd len="sm" w="sm" type="none"/>
          </a:ln>
        </p:spPr>
      </p:cxnSp>
      <p:sp>
        <p:nvSpPr>
          <p:cNvPr id="387" name="Google Shape;387;p83"/>
          <p:cNvSpPr/>
          <p:nvPr/>
        </p:nvSpPr>
        <p:spPr>
          <a:xfrm>
            <a:off x="1495044" y="2039142"/>
            <a:ext cx="4613148" cy="2743200"/>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8" name="Google Shape;388;p83"/>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389" name="Google Shape;389;p83"/>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0" name="Google Shape;390;p83"/>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p:txBody>
      </p:sp>
      <p:sp>
        <p:nvSpPr>
          <p:cNvPr id="391" name="Google Shape;391;p83"/>
          <p:cNvSpPr txBox="1"/>
          <p:nvPr/>
        </p:nvSpPr>
        <p:spPr>
          <a:xfrm>
            <a:off x="6191631" y="1282095"/>
            <a:ext cx="5705094" cy="15696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Vă rugăm să vizionați videoclipul</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Luați notițe despre faptele importante</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Scrieți "Dacă ați fi David, cum ați încheia filmul?</a:t>
            </a:r>
            <a:endParaRPr b="1" i="0" sz="2400" u="none" cap="none" strike="noStrike">
              <a:solidFill>
                <a:srgbClr val="000000"/>
              </a:solidFill>
              <a:latin typeface="Arial"/>
              <a:ea typeface="Arial"/>
              <a:cs typeface="Arial"/>
              <a:sym typeface="Arial"/>
            </a:endParaRPr>
          </a:p>
        </p:txBody>
      </p:sp>
      <p:sp>
        <p:nvSpPr>
          <p:cNvPr id="392" name="Google Shape;392;p83"/>
          <p:cNvSpPr txBox="1"/>
          <p:nvPr/>
        </p:nvSpPr>
        <p:spPr>
          <a:xfrm>
            <a:off x="891637" y="495147"/>
            <a:ext cx="572861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Viața pe planeta noastră</a:t>
            </a:r>
            <a:endParaRPr b="1" i="0" sz="3200" u="none" cap="none" strike="noStrike">
              <a:solidFill>
                <a:srgbClr val="3F762A"/>
              </a:solidFill>
              <a:latin typeface="Arial"/>
              <a:ea typeface="Arial"/>
              <a:cs typeface="Arial"/>
              <a:sym typeface="Arial"/>
            </a:endParaRPr>
          </a:p>
        </p:txBody>
      </p:sp>
      <p:sp>
        <p:nvSpPr>
          <p:cNvPr id="393" name="Google Shape;393;p83"/>
          <p:cNvSpPr/>
          <p:nvPr/>
        </p:nvSpPr>
        <p:spPr>
          <a:xfrm>
            <a:off x="1332268" y="4933709"/>
            <a:ext cx="3644909" cy="286232"/>
          </a:xfrm>
          <a:prstGeom prst="rect">
            <a:avLst/>
          </a:prstGeom>
          <a:noFill/>
          <a:ln>
            <a:noFill/>
          </a:ln>
        </p:spPr>
        <p:txBody>
          <a:bodyPr anchorCtr="0" anchor="t" bIns="45700" lIns="91425" spcFirstLastPara="1" rIns="91425" wrap="square" tIns="45700">
            <a:spAutoFit/>
          </a:bodyPr>
          <a:lstStyle/>
          <a:p>
            <a:pPr indent="-12700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rPr>
              <a:t>https://en.wikipedia.org/wiki/2040_(film)</a:t>
            </a:r>
            <a:endParaRPr b="1" i="0" sz="1400" u="none" cap="none" strike="noStrike">
              <a:solidFill>
                <a:schemeClr val="accent1"/>
              </a:solidFill>
              <a:latin typeface="Arial"/>
              <a:ea typeface="Arial"/>
              <a:cs typeface="Arial"/>
              <a:sym typeface="Arial"/>
            </a:endParaRPr>
          </a:p>
        </p:txBody>
      </p:sp>
      <p:sp>
        <p:nvSpPr>
          <p:cNvPr id="394" name="Google Shape;394;p83"/>
          <p:cNvSpPr/>
          <p:nvPr/>
        </p:nvSpPr>
        <p:spPr>
          <a:xfrm>
            <a:off x="6343840" y="3162409"/>
            <a:ext cx="5400675" cy="30469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131313"/>
                </a:solidFill>
                <a:latin typeface="Roboto"/>
                <a:ea typeface="Roboto"/>
                <a:cs typeface="Roboto"/>
                <a:sym typeface="Roboto"/>
              </a:rPr>
              <a:t>În acest documentar unic, intitulat David Attenborough: O viață pe planeta noastră, celebrul naturalist reflectă atât asupra momentelor definitorii din timpul vieții sale, cât și asupra schimbărilor devastatoare la care a fost martor. Ajuns pe Netflix la 4 octombrie 2020, filmul abordează unele dintre cele mai mari provocări cu care se confruntă viața pe planeta noastră, oferind o imagine instantanee a pierderilor naturii la nivel global într-o singură viață. Odată cu el vine și un mesaj puternic de speranță pentru generațiile viitoare, Attenborough dezvăluind soluțiile pentru a ajuta la salvarea planetei noastre de la dezastru. </a:t>
            </a:r>
            <a:endParaRPr b="0" i="0" sz="1600" u="none" cap="none" strike="noStrike">
              <a:solidFill>
                <a:srgbClr val="131313"/>
              </a:solidFill>
              <a:latin typeface="Roboto"/>
              <a:ea typeface="Roboto"/>
              <a:cs typeface="Roboto"/>
              <a:sym typeface="Roboto"/>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pic>
        <p:nvPicPr>
          <p:cNvPr descr="David Attenborough: A Life on Our Planet Documentary" id="395" name="Google Shape;395;p83"/>
          <p:cNvPicPr preferRelativeResize="0"/>
          <p:nvPr/>
        </p:nvPicPr>
        <p:blipFill rotWithShape="1">
          <a:blip r:embed="rId3">
            <a:alphaModFix/>
          </a:blip>
          <a:srcRect b="0" l="0" r="0" t="0"/>
          <a:stretch/>
        </p:blipFill>
        <p:spPr>
          <a:xfrm>
            <a:off x="1546226" y="2132012"/>
            <a:ext cx="4540250" cy="2553891"/>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cxnSp>
        <p:nvCxnSpPr>
          <p:cNvPr id="400" name="Google Shape;400;p47"/>
          <p:cNvCxnSpPr/>
          <p:nvPr/>
        </p:nvCxnSpPr>
        <p:spPr>
          <a:xfrm>
            <a:off x="443581" y="996696"/>
            <a:ext cx="5728619" cy="0"/>
          </a:xfrm>
          <a:prstGeom prst="straightConnector1">
            <a:avLst/>
          </a:prstGeom>
          <a:noFill/>
          <a:ln cap="flat" cmpd="sng" w="19050">
            <a:solidFill>
              <a:srgbClr val="509C34"/>
            </a:solidFill>
            <a:prstDash val="solid"/>
            <a:round/>
            <a:headEnd len="sm" w="sm" type="none"/>
            <a:tailEnd len="sm" w="sm" type="none"/>
          </a:ln>
        </p:spPr>
      </p:cxnSp>
      <p:sp>
        <p:nvSpPr>
          <p:cNvPr id="401" name="Google Shape;401;p47"/>
          <p:cNvSpPr/>
          <p:nvPr/>
        </p:nvSpPr>
        <p:spPr>
          <a:xfrm>
            <a:off x="1495044" y="1209675"/>
            <a:ext cx="2629281" cy="3572667"/>
          </a:xfrm>
          <a:prstGeom prst="rect">
            <a:avLst/>
          </a:prstGeom>
          <a:solidFill>
            <a:srgbClr val="D1E7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2" name="Google Shape;402;p47"/>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403" name="Google Shape;403;p47"/>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4" name="Google Shape;404;p47"/>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p:txBody>
      </p:sp>
      <p:sp>
        <p:nvSpPr>
          <p:cNvPr id="405" name="Google Shape;405;p47"/>
          <p:cNvSpPr txBox="1"/>
          <p:nvPr/>
        </p:nvSpPr>
        <p:spPr>
          <a:xfrm>
            <a:off x="6296406" y="1682145"/>
            <a:ext cx="5536692" cy="193895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Vă rugăm să vizionați videoclipul</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Luați notițe despre faptele importante</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Scrieți un scurt comentariu despre film. </a:t>
            </a:r>
            <a:endParaRPr b="1" i="0" sz="2400" u="none" cap="none" strike="noStrike">
              <a:solidFill>
                <a:srgbClr val="000000"/>
              </a:solidFill>
              <a:latin typeface="Arial"/>
              <a:ea typeface="Arial"/>
              <a:cs typeface="Arial"/>
              <a:sym typeface="Arial"/>
            </a:endParaRPr>
          </a:p>
        </p:txBody>
      </p:sp>
      <p:sp>
        <p:nvSpPr>
          <p:cNvPr id="406" name="Google Shape;406;p47"/>
          <p:cNvSpPr txBox="1"/>
          <p:nvPr/>
        </p:nvSpPr>
        <p:spPr>
          <a:xfrm>
            <a:off x="2158463" y="466572"/>
            <a:ext cx="2089688"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3F762A"/>
                </a:solidFill>
                <a:latin typeface="Arial"/>
                <a:ea typeface="Arial"/>
                <a:cs typeface="Arial"/>
                <a:sym typeface="Arial"/>
              </a:rPr>
              <a:t>2040</a:t>
            </a:r>
            <a:endParaRPr b="1" i="0" sz="3200" u="none" cap="none" strike="noStrike">
              <a:solidFill>
                <a:srgbClr val="3F762A"/>
              </a:solidFill>
              <a:latin typeface="Arial"/>
              <a:ea typeface="Arial"/>
              <a:cs typeface="Arial"/>
              <a:sym typeface="Arial"/>
            </a:endParaRPr>
          </a:p>
        </p:txBody>
      </p:sp>
      <p:sp>
        <p:nvSpPr>
          <p:cNvPr id="407" name="Google Shape;407;p47"/>
          <p:cNvSpPr/>
          <p:nvPr/>
        </p:nvSpPr>
        <p:spPr>
          <a:xfrm>
            <a:off x="1332268" y="4933709"/>
            <a:ext cx="4605107" cy="286232"/>
          </a:xfrm>
          <a:prstGeom prst="rect">
            <a:avLst/>
          </a:prstGeom>
          <a:noFill/>
          <a:ln>
            <a:noFill/>
          </a:ln>
        </p:spPr>
        <p:txBody>
          <a:bodyPr anchorCtr="0" anchor="t" bIns="45700" lIns="91425" spcFirstLastPara="1" rIns="91425" wrap="square" tIns="45700">
            <a:spAutoFit/>
          </a:bodyPr>
          <a:lstStyle/>
          <a:p>
            <a:pPr indent="-12700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hlinkClick r:id="rId3">
                  <a:extLst>
                    <a:ext uri="{A12FA001-AC4F-418D-AE19-62706E023703}">
                      <ahyp:hlinkClr val="tx"/>
                    </a:ext>
                  </a:extLst>
                </a:hlinkClick>
              </a:rPr>
              <a:t>https://www.youtube.com/watch?v=64R2MYUt394 </a:t>
            </a:r>
            <a:r>
              <a:rPr b="1" i="0" lang="en-US" sz="1400" u="sng" cap="none" strike="noStrike">
                <a:solidFill>
                  <a:schemeClr val="accent1"/>
                </a:solidFill>
                <a:latin typeface="Arial"/>
                <a:ea typeface="Arial"/>
                <a:cs typeface="Arial"/>
                <a:sym typeface="Arial"/>
              </a:rPr>
              <a:t> </a:t>
            </a:r>
            <a:endParaRPr b="1" i="0" sz="1400" u="none" cap="none" strike="noStrike">
              <a:solidFill>
                <a:schemeClr val="accent1"/>
              </a:solidFill>
              <a:latin typeface="Arial"/>
              <a:ea typeface="Arial"/>
              <a:cs typeface="Arial"/>
              <a:sym typeface="Arial"/>
            </a:endParaRPr>
          </a:p>
        </p:txBody>
      </p:sp>
      <p:sp>
        <p:nvSpPr>
          <p:cNvPr id="408" name="Google Shape;408;p47"/>
          <p:cNvSpPr/>
          <p:nvPr/>
        </p:nvSpPr>
        <p:spPr>
          <a:xfrm>
            <a:off x="6335139" y="4153574"/>
            <a:ext cx="5400675" cy="116955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Acest documentar prezintă o viziune mai optimistă, prezentând soluții existente la problemele de mediu. Prin prezentarea inovațiilor reușite, poate inspira spectatorii să acționeze și poate crește sentimentul de autonomie în ceea ce privește problemele de mediu.</a:t>
            </a:r>
            <a:endParaRPr b="0" i="0" sz="1600" u="none" cap="none" strike="noStrike">
              <a:solidFill>
                <a:srgbClr val="000000"/>
              </a:solidFill>
              <a:latin typeface="Arial"/>
              <a:ea typeface="Arial"/>
              <a:cs typeface="Arial"/>
              <a:sym typeface="Arial"/>
            </a:endParaRPr>
          </a:p>
        </p:txBody>
      </p:sp>
      <p:pic>
        <p:nvPicPr>
          <p:cNvPr id="409" name="Google Shape;409;p47"/>
          <p:cNvPicPr preferRelativeResize="0"/>
          <p:nvPr/>
        </p:nvPicPr>
        <p:blipFill rotWithShape="1">
          <a:blip r:embed="rId4">
            <a:alphaModFix/>
          </a:blip>
          <a:srcRect b="0" l="0" r="0" t="0"/>
          <a:stretch/>
        </p:blipFill>
        <p:spPr>
          <a:xfrm>
            <a:off x="1562100" y="1185862"/>
            <a:ext cx="2514600" cy="3590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cxnSp>
        <p:nvCxnSpPr>
          <p:cNvPr id="414" name="Google Shape;414;p84"/>
          <p:cNvCxnSpPr/>
          <p:nvPr/>
        </p:nvCxnSpPr>
        <p:spPr>
          <a:xfrm>
            <a:off x="443581" y="996696"/>
            <a:ext cx="7195469" cy="12954"/>
          </a:xfrm>
          <a:prstGeom prst="straightConnector1">
            <a:avLst/>
          </a:prstGeom>
          <a:noFill/>
          <a:ln cap="flat" cmpd="sng" w="19050">
            <a:solidFill>
              <a:srgbClr val="509C34"/>
            </a:solidFill>
            <a:prstDash val="solid"/>
            <a:round/>
            <a:headEnd len="sm" w="sm" type="none"/>
            <a:tailEnd len="sm" w="sm" type="none"/>
          </a:ln>
        </p:spPr>
      </p:cxnSp>
      <p:sp>
        <p:nvSpPr>
          <p:cNvPr id="415" name="Google Shape;415;p84"/>
          <p:cNvSpPr/>
          <p:nvPr/>
        </p:nvSpPr>
        <p:spPr>
          <a:xfrm>
            <a:off x="1495044" y="1209675"/>
            <a:ext cx="2629281" cy="3572667"/>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6" name="Google Shape;416;p84"/>
          <p:cNvSpPr txBox="1"/>
          <p:nvPr>
            <p:ph idx="1" type="body"/>
          </p:nvPr>
        </p:nvSpPr>
        <p:spPr>
          <a:xfrm>
            <a:off x="1097280" y="1241778"/>
            <a:ext cx="10058400" cy="4627316"/>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1400"/>
              </a:spcBef>
              <a:spcAft>
                <a:spcPts val="0"/>
              </a:spcAft>
              <a:buSzPts val="2000"/>
              <a:buNone/>
            </a:pPr>
            <a:r>
              <a:t/>
            </a:r>
            <a:endParaRPr b="1">
              <a:solidFill>
                <a:srgbClr val="2A4F1C"/>
              </a:solidFill>
            </a:endParaRPr>
          </a:p>
          <a:p>
            <a:pPr indent="0" lvl="0" marL="91440" rtl="0" algn="l">
              <a:lnSpc>
                <a:spcPct val="90000"/>
              </a:lnSpc>
              <a:spcBef>
                <a:spcPts val="1400"/>
              </a:spcBef>
              <a:spcAft>
                <a:spcPts val="0"/>
              </a:spcAft>
              <a:buSzPts val="2000"/>
              <a:buNone/>
            </a:pPr>
            <a:r>
              <a:t/>
            </a:r>
            <a:endParaRPr b="1">
              <a:solidFill>
                <a:schemeClr val="accent1"/>
              </a:solidFill>
            </a:endParaRPr>
          </a:p>
        </p:txBody>
      </p:sp>
      <p:sp>
        <p:nvSpPr>
          <p:cNvPr id="417" name="Google Shape;417;p84"/>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8" name="Google Shape;418;p84"/>
          <p:cNvSpPr txBox="1"/>
          <p:nvPr/>
        </p:nvSpPr>
        <p:spPr>
          <a:xfrm>
            <a:off x="0" y="3033400"/>
            <a:ext cx="1027288" cy="503333"/>
          </a:xfrm>
          <a:prstGeom prst="rect">
            <a:avLst/>
          </a:prstGeom>
          <a:noFill/>
          <a:ln>
            <a:noFill/>
          </a:ln>
        </p:spPr>
        <p:txBody>
          <a:bodyPr anchorCtr="0" anchor="t" bIns="91425" lIns="91425" spcFirstLastPara="1" rIns="91425" wrap="square" tIns="91425">
            <a:normAutofit fontScale="62500" lnSpcReduction="20000"/>
          </a:bodyPr>
          <a:lstStyle/>
          <a:p>
            <a:pPr indent="0" lvl="0" marL="0" marR="0" rtl="0" algn="l">
              <a:lnSpc>
                <a:spcPct val="100000"/>
              </a:lnSpc>
              <a:spcBef>
                <a:spcPts val="0"/>
              </a:spcBef>
              <a:spcAft>
                <a:spcPts val="0"/>
              </a:spcAft>
              <a:buClr>
                <a:srgbClr val="000000"/>
              </a:buClr>
              <a:buSzPct val="100000"/>
              <a:buFont typeface="Arial"/>
              <a:buNone/>
            </a:pPr>
            <a:r>
              <a:rPr b="1" i="0" lang="en-US" sz="2800" u="none" cap="none" strike="noStrike">
                <a:solidFill>
                  <a:schemeClr val="lt1"/>
                </a:solidFill>
                <a:latin typeface="Arial"/>
                <a:ea typeface="Arial"/>
                <a:cs typeface="Arial"/>
                <a:sym typeface="Arial"/>
              </a:rPr>
              <a:t>Sarcină</a:t>
            </a:r>
            <a:endParaRPr b="0" i="0" sz="1400" u="none" cap="none" strike="noStrike">
              <a:solidFill>
                <a:srgbClr val="000000"/>
              </a:solidFill>
              <a:latin typeface="Arial"/>
              <a:ea typeface="Arial"/>
              <a:cs typeface="Arial"/>
              <a:sym typeface="Arial"/>
            </a:endParaRPr>
          </a:p>
        </p:txBody>
      </p:sp>
      <p:sp>
        <p:nvSpPr>
          <p:cNvPr id="419" name="Google Shape;419;p84"/>
          <p:cNvSpPr txBox="1"/>
          <p:nvPr/>
        </p:nvSpPr>
        <p:spPr>
          <a:xfrm>
            <a:off x="6296406" y="1682145"/>
            <a:ext cx="5536692" cy="193895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Vă rugăm să vizionați videoclipul</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Luați notițe despre faptele importante</a:t>
            </a:r>
            <a:endParaRPr b="0" i="0" sz="2400" u="none" cap="none" strike="noStrike">
              <a:solidFill>
                <a:srgbClr val="3F762A"/>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3F762A"/>
                </a:solidFill>
                <a:latin typeface="Arial"/>
                <a:ea typeface="Arial"/>
                <a:cs typeface="Arial"/>
                <a:sym typeface="Arial"/>
              </a:rPr>
              <a:t>Scrieți planul pentru a face o schimbare</a:t>
            </a:r>
            <a:endParaRPr b="1" i="0" sz="2400" u="none" cap="none" strike="noStrike">
              <a:solidFill>
                <a:srgbClr val="000000"/>
              </a:solidFill>
              <a:latin typeface="Arial"/>
              <a:ea typeface="Arial"/>
              <a:cs typeface="Arial"/>
              <a:sym typeface="Arial"/>
            </a:endParaRPr>
          </a:p>
        </p:txBody>
      </p:sp>
      <p:sp>
        <p:nvSpPr>
          <p:cNvPr id="420" name="Google Shape;420;p84"/>
          <p:cNvSpPr txBox="1"/>
          <p:nvPr/>
        </p:nvSpPr>
        <p:spPr>
          <a:xfrm>
            <a:off x="367762" y="647547"/>
            <a:ext cx="7947563"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Descărcați: Cel mai cuprinzător plan propus vreodată pentru a inversa încălzirea globală</a:t>
            </a:r>
            <a:endParaRPr b="1" i="0" sz="1400" u="none" cap="none" strike="noStrike">
              <a:solidFill>
                <a:srgbClr val="000000"/>
              </a:solidFill>
              <a:latin typeface="Arial"/>
              <a:ea typeface="Arial"/>
              <a:cs typeface="Arial"/>
              <a:sym typeface="Arial"/>
            </a:endParaRPr>
          </a:p>
        </p:txBody>
      </p:sp>
      <p:sp>
        <p:nvSpPr>
          <p:cNvPr id="421" name="Google Shape;421;p84"/>
          <p:cNvSpPr/>
          <p:nvPr/>
        </p:nvSpPr>
        <p:spPr>
          <a:xfrm>
            <a:off x="1332268" y="4933709"/>
            <a:ext cx="4605107" cy="286232"/>
          </a:xfrm>
          <a:prstGeom prst="rect">
            <a:avLst/>
          </a:prstGeom>
          <a:noFill/>
          <a:ln>
            <a:noFill/>
          </a:ln>
        </p:spPr>
        <p:txBody>
          <a:bodyPr anchorCtr="0" anchor="t" bIns="45700" lIns="91425" spcFirstLastPara="1" rIns="91425" wrap="square" tIns="45700">
            <a:spAutoFit/>
          </a:bodyPr>
          <a:lstStyle/>
          <a:p>
            <a:pPr indent="-127000" lvl="0" marL="91440" marR="0" rtl="0" algn="l">
              <a:lnSpc>
                <a:spcPct val="90000"/>
              </a:lnSpc>
              <a:spcBef>
                <a:spcPts val="0"/>
              </a:spcBef>
              <a:spcAft>
                <a:spcPts val="0"/>
              </a:spcAft>
              <a:buClr>
                <a:srgbClr val="000000"/>
              </a:buClr>
              <a:buSzPts val="2000"/>
              <a:buFont typeface="Arial"/>
              <a:buChar char=" "/>
            </a:pPr>
            <a:r>
              <a:rPr b="1" i="0" lang="en-US" sz="1400" u="sng" cap="none" strike="noStrike">
                <a:solidFill>
                  <a:schemeClr val="accent1"/>
                </a:solidFill>
                <a:latin typeface="Arial"/>
                <a:ea typeface="Arial"/>
                <a:cs typeface="Arial"/>
                <a:sym typeface="Arial"/>
              </a:rPr>
              <a:t>https://www.youtube.com/watch?v=rcDA_-SZWSs</a:t>
            </a:r>
            <a:endParaRPr b="1" i="0" sz="1400" u="none" cap="none" strike="noStrike">
              <a:solidFill>
                <a:schemeClr val="accent1"/>
              </a:solidFill>
              <a:latin typeface="Arial"/>
              <a:ea typeface="Arial"/>
              <a:cs typeface="Arial"/>
              <a:sym typeface="Arial"/>
            </a:endParaRPr>
          </a:p>
        </p:txBody>
      </p:sp>
      <p:sp>
        <p:nvSpPr>
          <p:cNvPr id="422" name="Google Shape;422;p84"/>
          <p:cNvSpPr/>
          <p:nvPr/>
        </p:nvSpPr>
        <p:spPr>
          <a:xfrm>
            <a:off x="6361468" y="3910489"/>
            <a:ext cx="5029200" cy="184665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Prezentat de Hurst Lecture Series în colaborare cu Aspen Center for Environmental Studies în onoarea celei de-a 50-a aniversări a acestuia. Prezintă ecologistul și autorul Paul Hawken în conversație cu Chris Lane, directorul executiv al Aspen Center for Environmental Studies. Hawken va discuta despre politica, tehnologia și soluțiile substanțiale și existente pentru a aborda schimbările climatice.</a:t>
            </a:r>
            <a:br>
              <a:rPr b="1" i="0" lang="en-US" sz="14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p:txBody>
      </p:sp>
      <p:pic>
        <p:nvPicPr>
          <p:cNvPr descr="Drawdown: The Most Comprehensive Plan Ever Proposed to Reverse Global  Warming: Hawken, Paul: 9780143130444: Amazon.com: Books" id="423" name="Google Shape;423;p84"/>
          <p:cNvPicPr preferRelativeResize="0"/>
          <p:nvPr/>
        </p:nvPicPr>
        <p:blipFill rotWithShape="1">
          <a:blip r:embed="rId3">
            <a:alphaModFix/>
          </a:blip>
          <a:srcRect b="0" l="0" r="0" t="0"/>
          <a:stretch/>
        </p:blipFill>
        <p:spPr>
          <a:xfrm>
            <a:off x="1555750" y="1247774"/>
            <a:ext cx="2473325" cy="35052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4"/>
          <p:cNvSpPr txBox="1"/>
          <p:nvPr>
            <p:ph type="ctrTitle"/>
          </p:nvPr>
        </p:nvSpPr>
        <p:spPr>
          <a:xfrm>
            <a:off x="618978" y="3016007"/>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Auto-verificare</a:t>
            </a:r>
            <a:endParaRPr b="1">
              <a:solidFill>
                <a:srgbClr val="3F762A"/>
              </a:solidFill>
            </a:endParaRPr>
          </a:p>
        </p:txBody>
      </p:sp>
      <p:cxnSp>
        <p:nvCxnSpPr>
          <p:cNvPr id="429" name="Google Shape;429;p54"/>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id="430" name="Google Shape;430;p54"/>
          <p:cNvPicPr preferRelativeResize="0"/>
          <p:nvPr/>
        </p:nvPicPr>
        <p:blipFill rotWithShape="1">
          <a:blip r:embed="rId3">
            <a:alphaModFix/>
          </a:blip>
          <a:srcRect b="0" l="0" r="0" t="0"/>
          <a:stretch/>
        </p:blipFill>
        <p:spPr>
          <a:xfrm>
            <a:off x="10963124" y="176911"/>
            <a:ext cx="1064381" cy="163551"/>
          </a:xfrm>
          <a:prstGeom prst="rect">
            <a:avLst/>
          </a:prstGeom>
          <a:noFill/>
          <a:ln>
            <a:noFill/>
          </a:ln>
        </p:spPr>
      </p:pic>
      <p:sp>
        <p:nvSpPr>
          <p:cNvPr id="431" name="Google Shape;431;p54"/>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432" name="Google Shape;432;p54"/>
          <p:cNvSpPr txBox="1"/>
          <p:nvPr/>
        </p:nvSpPr>
        <p:spPr>
          <a:xfrm>
            <a:off x="1097280" y="4621497"/>
            <a:ext cx="98658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595959"/>
                </a:solidFill>
                <a:latin typeface="Calibri"/>
                <a:ea typeface="Calibri"/>
                <a:cs typeface="Calibri"/>
                <a:sym typeface="Calibri"/>
              </a:rPr>
              <a:t>Tematica modulului este scrisă din nou aici</a:t>
            </a:r>
            <a:endParaRPr b="1" i="0" sz="2400" u="none" cap="none" strike="noStrike">
              <a:solidFill>
                <a:srgbClr val="262626"/>
              </a:solidFill>
              <a:latin typeface="Calibri"/>
              <a:ea typeface="Calibri"/>
              <a:cs typeface="Calibri"/>
              <a:sym typeface="Calibri"/>
            </a:endParaRPr>
          </a:p>
        </p:txBody>
      </p:sp>
      <p:pic>
        <p:nvPicPr>
          <p:cNvPr descr="Ein Bild, das Grafiken, Grafikdesign, Symbol, Screenshot enthält.&#10;&#10;Automatisch generierte Beschreibung" id="433" name="Google Shape;433;p54"/>
          <p:cNvPicPr preferRelativeResize="0"/>
          <p:nvPr/>
        </p:nvPicPr>
        <p:blipFill rotWithShape="1">
          <a:blip r:embed="rId4">
            <a:alphaModFix/>
          </a:blip>
          <a:srcRect b="17867" l="12884" r="17303" t="13467"/>
          <a:stretch/>
        </p:blipFill>
        <p:spPr>
          <a:xfrm>
            <a:off x="7200201" y="1720616"/>
            <a:ext cx="3762924" cy="25907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cxnSp>
        <p:nvCxnSpPr>
          <p:cNvPr id="438" name="Google Shape;438;p56"/>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39" name="Google Shape;439;p56"/>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0" name="Google Shape;440;p56"/>
          <p:cNvSpPr txBox="1"/>
          <p:nvPr/>
        </p:nvSpPr>
        <p:spPr>
          <a:xfrm>
            <a:off x="-140677" y="2931122"/>
            <a:ext cx="114423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Auto-verificare</a:t>
            </a:r>
            <a:endParaRPr b="0" i="0" sz="1050" u="none" cap="none" strike="noStrike">
              <a:solidFill>
                <a:srgbClr val="000000"/>
              </a:solidFill>
              <a:latin typeface="Arial"/>
              <a:ea typeface="Arial"/>
              <a:cs typeface="Arial"/>
              <a:sym typeface="Arial"/>
            </a:endParaRPr>
          </a:p>
        </p:txBody>
      </p:sp>
      <p:sp>
        <p:nvSpPr>
          <p:cNvPr id="441" name="Google Shape;441;p56"/>
          <p:cNvSpPr txBox="1"/>
          <p:nvPr/>
        </p:nvSpPr>
        <p:spPr>
          <a:xfrm>
            <a:off x="131817" y="141432"/>
            <a:ext cx="10155183"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D0D0D"/>
                </a:solidFill>
                <a:latin typeface="Arial"/>
                <a:ea typeface="Arial"/>
                <a:cs typeface="Arial"/>
                <a:sym typeface="Arial"/>
              </a:rPr>
              <a:t>Aici puteți scrie sarcini pentru autocontrol  Exerciții de umplere a lacunelor: Alfabetizarea în domeniul mediului și percepția problemelor  Instrucțiuni: Completați spațiile libere cu termenii corespunzători din lista de cuvinte dată în căsuțele verzi.</a:t>
            </a:r>
            <a:endParaRPr b="0" i="0" sz="1600" u="none" cap="none" strike="noStrike">
              <a:solidFill>
                <a:srgbClr val="0D0D0D"/>
              </a:solidFill>
              <a:latin typeface="Arial"/>
              <a:ea typeface="Arial"/>
              <a:cs typeface="Arial"/>
              <a:sym typeface="Arial"/>
            </a:endParaRPr>
          </a:p>
        </p:txBody>
      </p:sp>
      <p:sp>
        <p:nvSpPr>
          <p:cNvPr id="442" name="Google Shape;442;p56"/>
          <p:cNvSpPr/>
          <p:nvPr/>
        </p:nvSpPr>
        <p:spPr>
          <a:xfrm>
            <a:off x="952500" y="1106418"/>
            <a:ext cx="8353425"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1. _____________ reprezintă cunoștințele, competențele și dispozițiile necesare pentru a înțelege și a aborda provocările legate de mediu.</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2. O înțelegere puternică a _____________ permite persoanelor să treacă dincolo de observațiile superficiale și să înțeleagă cauzele profunde și consecințele potențiale ale problemelor de mediu.</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3. _____________ pentru problemele de mediu determină dorința unei persoane de a se angaja în comportamente pro-mediu.</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4Alfabetizarea în domeniul mediului favorizează un sentiment de autonomie, _____________ indivizii să caute oportunități de a contribui la găsirea de soluții de mediu.</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5. Unele reprezentări mediatice ale evenimentelor de mediu se concentrează pe dezastre, ceea ce poate cultiva un sentiment de _____________ și neputință.</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6. _____________ sunt acțiuni care cuprind o gamă largă de activități menite să protejeze mediul înconjurător.</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7. Programe de educație de mediu care integrează știința mediului cu _____________ îi ajută pe indivizi pentru a analiza în mod critic informațiile de mediu.</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8. _____________ cuprind principiile noastre etice și convingerile noastre fundamentale în ceea ce privește relația noastră cu natura.</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443" name="Google Shape;443;p56"/>
          <p:cNvSpPr/>
          <p:nvPr/>
        </p:nvSpPr>
        <p:spPr>
          <a:xfrm>
            <a:off x="9734550" y="1857375"/>
            <a:ext cx="2000250" cy="3810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înțelegere științifică</a:t>
            </a:r>
            <a:endParaRPr b="0" i="0" sz="1200" u="none" cap="none" strike="noStrike">
              <a:solidFill>
                <a:schemeClr val="lt1"/>
              </a:solidFill>
              <a:latin typeface="Arial"/>
              <a:ea typeface="Arial"/>
              <a:cs typeface="Arial"/>
              <a:sym typeface="Arial"/>
            </a:endParaRPr>
          </a:p>
        </p:txBody>
      </p:sp>
      <p:sp>
        <p:nvSpPr>
          <p:cNvPr id="444" name="Google Shape;444;p56"/>
          <p:cNvSpPr/>
          <p:nvPr/>
        </p:nvSpPr>
        <p:spPr>
          <a:xfrm>
            <a:off x="9744074" y="2390775"/>
            <a:ext cx="2157193" cy="3810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Abilități de gândire critică</a:t>
            </a:r>
            <a:endParaRPr/>
          </a:p>
        </p:txBody>
      </p:sp>
      <p:sp>
        <p:nvSpPr>
          <p:cNvPr id="445" name="Google Shape;445;p56"/>
          <p:cNvSpPr/>
          <p:nvPr/>
        </p:nvSpPr>
        <p:spPr>
          <a:xfrm>
            <a:off x="9734550" y="2924175"/>
            <a:ext cx="2000250" cy="3810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îngrijorare</a:t>
            </a:r>
            <a:endParaRPr b="0" i="0" sz="1400" u="none" cap="none" strike="noStrike">
              <a:solidFill>
                <a:schemeClr val="lt1"/>
              </a:solidFill>
              <a:latin typeface="Arial"/>
              <a:ea typeface="Arial"/>
              <a:cs typeface="Arial"/>
              <a:sym typeface="Arial"/>
            </a:endParaRPr>
          </a:p>
        </p:txBody>
      </p:sp>
      <p:sp>
        <p:nvSpPr>
          <p:cNvPr id="446" name="Google Shape;446;p56"/>
          <p:cNvSpPr/>
          <p:nvPr/>
        </p:nvSpPr>
        <p:spPr>
          <a:xfrm>
            <a:off x="9734550" y="3457575"/>
            <a:ext cx="2000250" cy="3810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Valorile de mediu </a:t>
            </a:r>
            <a:endParaRPr/>
          </a:p>
        </p:txBody>
      </p:sp>
      <p:sp>
        <p:nvSpPr>
          <p:cNvPr id="447" name="Google Shape;447;p56"/>
          <p:cNvSpPr/>
          <p:nvPr/>
        </p:nvSpPr>
        <p:spPr>
          <a:xfrm>
            <a:off x="9725025" y="4019550"/>
            <a:ext cx="2000250" cy="3810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Educația ecologică</a:t>
            </a:r>
            <a:endParaRPr b="0" i="0" sz="1400" u="none" cap="none" strike="noStrike">
              <a:solidFill>
                <a:schemeClr val="lt1"/>
              </a:solidFill>
              <a:latin typeface="Arial"/>
              <a:ea typeface="Arial"/>
              <a:cs typeface="Arial"/>
              <a:sym typeface="Arial"/>
            </a:endParaRPr>
          </a:p>
        </p:txBody>
      </p:sp>
      <p:sp>
        <p:nvSpPr>
          <p:cNvPr id="448" name="Google Shape;448;p56"/>
          <p:cNvSpPr/>
          <p:nvPr/>
        </p:nvSpPr>
        <p:spPr>
          <a:xfrm>
            <a:off x="9725025" y="4495800"/>
            <a:ext cx="2000250" cy="3810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Nivelul de îngrijorare</a:t>
            </a:r>
            <a:endParaRPr b="0" i="0" sz="1400" u="none" cap="none" strike="noStrike">
              <a:solidFill>
                <a:schemeClr val="lt1"/>
              </a:solidFill>
              <a:latin typeface="Arial"/>
              <a:ea typeface="Arial"/>
              <a:cs typeface="Arial"/>
              <a:sym typeface="Arial"/>
            </a:endParaRPr>
          </a:p>
        </p:txBody>
      </p:sp>
      <p:sp>
        <p:nvSpPr>
          <p:cNvPr id="449" name="Google Shape;449;p56"/>
          <p:cNvSpPr/>
          <p:nvPr/>
        </p:nvSpPr>
        <p:spPr>
          <a:xfrm>
            <a:off x="9725025" y="4981575"/>
            <a:ext cx="2000250" cy="3810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provocând</a:t>
            </a:r>
            <a:endParaRPr b="0" i="0" sz="1400" u="none" cap="none" strike="noStrike">
              <a:solidFill>
                <a:schemeClr val="lt1"/>
              </a:solidFill>
              <a:latin typeface="Arial"/>
              <a:ea typeface="Arial"/>
              <a:cs typeface="Arial"/>
              <a:sym typeface="Arial"/>
            </a:endParaRPr>
          </a:p>
        </p:txBody>
      </p:sp>
      <p:sp>
        <p:nvSpPr>
          <p:cNvPr id="450" name="Google Shape;450;p56"/>
          <p:cNvSpPr/>
          <p:nvPr/>
        </p:nvSpPr>
        <p:spPr>
          <a:xfrm>
            <a:off x="9734550" y="5448300"/>
            <a:ext cx="2000250" cy="3810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disperare</a:t>
            </a:r>
            <a:endParaRPr b="0" i="0" sz="1400" u="none" cap="none" strike="noStrike">
              <a:solidFill>
                <a:schemeClr val="lt1"/>
              </a:solidFill>
              <a:latin typeface="Arial"/>
              <a:ea typeface="Arial"/>
              <a:cs typeface="Arial"/>
              <a:sym typeface="Arial"/>
            </a:endParaRPr>
          </a:p>
        </p:txBody>
      </p:sp>
      <p:sp>
        <p:nvSpPr>
          <p:cNvPr id="451" name="Google Shape;451;p56"/>
          <p:cNvSpPr/>
          <p:nvPr/>
        </p:nvSpPr>
        <p:spPr>
          <a:xfrm>
            <a:off x="8572500" y="1028700"/>
            <a:ext cx="2000250" cy="3810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Comportamente pro-mediu</a:t>
            </a:r>
            <a:endParaRPr b="0" i="0" sz="1200" u="none" cap="none" strike="noStrike">
              <a:solidFill>
                <a:schemeClr val="lt1"/>
              </a:solidFill>
              <a:latin typeface="Arial"/>
              <a:ea typeface="Arial"/>
              <a:cs typeface="Arial"/>
              <a:sym typeface="Arial"/>
            </a:endParaRPr>
          </a:p>
        </p:txBody>
      </p:sp>
      <p:sp>
        <p:nvSpPr>
          <p:cNvPr id="452" name="Google Shape;452;p56"/>
          <p:cNvSpPr/>
          <p:nvPr/>
        </p:nvSpPr>
        <p:spPr>
          <a:xfrm>
            <a:off x="6829424" y="5676900"/>
            <a:ext cx="2300507" cy="3810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Valorile de mediu</a:t>
            </a:r>
            <a:endParaRPr b="0" i="0" sz="1400" u="none" cap="none" strike="noStrike">
              <a:solidFill>
                <a:schemeClr val="lt1"/>
              </a:solidFill>
              <a:latin typeface="Arial"/>
              <a:ea typeface="Arial"/>
              <a:cs typeface="Arial"/>
              <a:sym typeface="Arial"/>
            </a:endParaRPr>
          </a:p>
        </p:txBody>
      </p:sp>
      <p:sp>
        <p:nvSpPr>
          <p:cNvPr id="453" name="Google Shape;453;p56"/>
          <p:cNvSpPr/>
          <p:nvPr/>
        </p:nvSpPr>
        <p:spPr>
          <a:xfrm>
            <a:off x="3193366" y="5667375"/>
            <a:ext cx="3121709" cy="381000"/>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Comportamente pro-mediu</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cxnSp>
        <p:nvCxnSpPr>
          <p:cNvPr id="458" name="Google Shape;458;p85"/>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59" name="Google Shape;459;p85"/>
          <p:cNvSpPr/>
          <p:nvPr/>
        </p:nvSpPr>
        <p:spPr>
          <a:xfrm>
            <a:off x="-1027289" y="2427112"/>
            <a:ext cx="2054577" cy="1715911"/>
          </a:xfrm>
          <a:prstGeom prst="pie">
            <a:avLst>
              <a:gd fmla="val 16207059" name="adj1"/>
              <a:gd fmla="val 5375502" name="adj2"/>
            </a:avLst>
          </a:prstGeom>
          <a:solidFill>
            <a:schemeClr val="accent1"/>
          </a:solidFill>
          <a:ln cap="flat" cmpd="sng" w="15875">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0" name="Google Shape;460;p85"/>
          <p:cNvSpPr txBox="1"/>
          <p:nvPr/>
        </p:nvSpPr>
        <p:spPr>
          <a:xfrm>
            <a:off x="-84100" y="2931060"/>
            <a:ext cx="11619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Auto-verificare</a:t>
            </a:r>
            <a:endParaRPr b="1" i="0" sz="2000" u="none" cap="none" strike="noStrike">
              <a:solidFill>
                <a:schemeClr val="lt1"/>
              </a:solidFill>
              <a:latin typeface="Arial"/>
              <a:ea typeface="Arial"/>
              <a:cs typeface="Arial"/>
              <a:sym typeface="Arial"/>
            </a:endParaRPr>
          </a:p>
        </p:txBody>
      </p:sp>
      <p:sp>
        <p:nvSpPr>
          <p:cNvPr id="461" name="Google Shape;461;p85"/>
          <p:cNvSpPr txBox="1"/>
          <p:nvPr/>
        </p:nvSpPr>
        <p:spPr>
          <a:xfrm>
            <a:off x="159952" y="272517"/>
            <a:ext cx="10155183"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D0D0D"/>
                </a:solidFill>
                <a:latin typeface="Arial"/>
                <a:ea typeface="Arial"/>
                <a:cs typeface="Arial"/>
                <a:sym typeface="Arial"/>
              </a:rPr>
              <a:t>Aici puteți scrie sarcini pentru autocontrol  Exerciții de glisare și fixare: Potrivirea cauzelor și efectelor  Instrucțiuni: Trageți efectul din dreapta pentru a se potrivi cu cauza din stânga.</a:t>
            </a:r>
            <a:endParaRPr b="0" i="0" sz="1600" u="none" cap="none" strike="noStrike">
              <a:solidFill>
                <a:srgbClr val="0D0D0D"/>
              </a:solidFill>
              <a:latin typeface="Arial"/>
              <a:ea typeface="Arial"/>
              <a:cs typeface="Arial"/>
              <a:sym typeface="Arial"/>
            </a:endParaRPr>
          </a:p>
        </p:txBody>
      </p:sp>
      <p:sp>
        <p:nvSpPr>
          <p:cNvPr id="462" name="Google Shape;462;p85"/>
          <p:cNvSpPr/>
          <p:nvPr/>
        </p:nvSpPr>
        <p:spPr>
          <a:xfrm>
            <a:off x="1257300" y="1714499"/>
            <a:ext cx="4229098" cy="3400425"/>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             Cauze</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cap="none" strike="noStrike">
              <a:solidFill>
                <a:schemeClr val="lt1"/>
              </a:solidFill>
              <a:latin typeface="Arial"/>
              <a:ea typeface="Arial"/>
              <a:cs typeface="Arial"/>
              <a:sym typeface="Arial"/>
            </a:endParaRPr>
          </a:p>
          <a:p>
            <a:pPr indent="-158750" lvl="0" marL="285750" marR="0" rtl="0" algn="l">
              <a:lnSpc>
                <a:spcPct val="100000"/>
              </a:lnSpc>
              <a:spcBef>
                <a:spcPts val="0"/>
              </a:spcBef>
              <a:spcAft>
                <a:spcPts val="0"/>
              </a:spcAft>
              <a:buClr>
                <a:srgbClr val="000000"/>
              </a:buClr>
              <a:buSzPts val="2000"/>
              <a:buFont typeface="Noto Sans Symbols"/>
              <a:buNone/>
            </a:pPr>
            <a:r>
              <a:t/>
            </a:r>
            <a:endParaRPr b="1" i="0" sz="20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chemeClr val="lt1"/>
                </a:solidFill>
                <a:latin typeface="Arial"/>
                <a:ea typeface="Arial"/>
                <a:cs typeface="Arial"/>
                <a:sym typeface="Arial"/>
              </a:rPr>
              <a:t>Cunoștințe de mediu limitate</a:t>
            </a:r>
            <a:endParaRPr b="0" i="0" sz="20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chemeClr val="lt1"/>
                </a:solidFill>
                <a:latin typeface="Arial"/>
                <a:ea typeface="Arial"/>
                <a:cs typeface="Arial"/>
                <a:sym typeface="Arial"/>
              </a:rPr>
              <a:t>Valori de mediu puternice</a:t>
            </a:r>
            <a:endParaRPr b="0" i="0" sz="20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chemeClr val="lt1"/>
                </a:solidFill>
                <a:latin typeface="Arial"/>
                <a:ea typeface="Arial"/>
                <a:cs typeface="Arial"/>
                <a:sym typeface="Arial"/>
              </a:rPr>
              <a:t>Accent pe reprezentările mediatice ale dezastrelor ecologice</a:t>
            </a:r>
            <a:endParaRPr b="0" i="0" sz="20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chemeClr val="lt1"/>
                </a:solidFill>
                <a:latin typeface="Arial"/>
                <a:ea typeface="Arial"/>
                <a:cs typeface="Arial"/>
                <a:sym typeface="Arial"/>
              </a:rPr>
              <a:t>Nivel ridicat de preocupare pentru problemele de mediu</a:t>
            </a:r>
            <a:endParaRPr b="0" i="0" sz="2000" u="none" cap="none" strike="noStrike">
              <a:solidFill>
                <a:schemeClr val="lt1"/>
              </a:solidFill>
              <a:latin typeface="Arial"/>
              <a:ea typeface="Arial"/>
              <a:cs typeface="Arial"/>
              <a:sym typeface="Arial"/>
            </a:endParaRPr>
          </a:p>
        </p:txBody>
      </p:sp>
      <p:sp>
        <p:nvSpPr>
          <p:cNvPr id="463" name="Google Shape;463;p85"/>
          <p:cNvSpPr/>
          <p:nvPr/>
        </p:nvSpPr>
        <p:spPr>
          <a:xfrm>
            <a:off x="6105524" y="1714500"/>
            <a:ext cx="4848225" cy="3362325"/>
          </a:xfrm>
          <a:prstGeom prst="rect">
            <a:avLst/>
          </a:prstGeom>
          <a:solidFill>
            <a:schemeClr val="accent1"/>
          </a:solidFill>
          <a:ln cap="flat" cmpd="sng" w="25400">
            <a:solidFill>
              <a:srgbClr val="3D732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chemeClr val="lt1"/>
                </a:solidFill>
                <a:latin typeface="Arial"/>
                <a:ea typeface="Arial"/>
                <a:cs typeface="Arial"/>
                <a:sym typeface="Arial"/>
              </a:rPr>
              <a:t>Efecte</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chemeClr val="lt1"/>
                </a:solidFill>
                <a:latin typeface="Arial"/>
                <a:ea typeface="Arial"/>
                <a:cs typeface="Arial"/>
                <a:sym typeface="Arial"/>
              </a:rPr>
              <a:t>Sentimentul urgenței de a aborda provocările legate de mediu</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chemeClr val="lt1"/>
                </a:solidFill>
                <a:latin typeface="Arial"/>
                <a:ea typeface="Arial"/>
                <a:cs typeface="Arial"/>
                <a:sym typeface="Arial"/>
              </a:rPr>
              <a:t>Dificultatea de a recunoaște consecințele mai largi ale problemelor de mediu</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chemeClr val="lt1"/>
                </a:solidFill>
                <a:latin typeface="Arial"/>
                <a:ea typeface="Arial"/>
                <a:cs typeface="Arial"/>
                <a:sym typeface="Arial"/>
              </a:rPr>
              <a:t>Creșterea probabilității de a adopta practici durabile</a:t>
            </a:r>
            <a:endParaRPr b="0" i="0" sz="1800" u="none" cap="none" strike="noStrike">
              <a:solidFill>
                <a:schemeClr val="lt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chemeClr val="lt1"/>
                </a:solidFill>
                <a:latin typeface="Arial"/>
                <a:ea typeface="Arial"/>
                <a:cs typeface="Arial"/>
                <a:sym typeface="Arial"/>
              </a:rPr>
              <a:t>Mai puțină disponibilitate de a se angaja în comportamente pro-mediu</a:t>
            </a:r>
            <a:endParaRPr b="0" i="0" sz="1800" u="none" cap="none" strike="noStrike">
              <a:solidFill>
                <a:schemeClr val="lt1"/>
              </a:solidFill>
              <a:latin typeface="Arial"/>
              <a:ea typeface="Arial"/>
              <a:cs typeface="Arial"/>
              <a:sym typeface="Arial"/>
            </a:endParaRPr>
          </a:p>
        </p:txBody>
      </p:sp>
      <p:cxnSp>
        <p:nvCxnSpPr>
          <p:cNvPr id="464" name="Google Shape;464;p85"/>
          <p:cNvCxnSpPr/>
          <p:nvPr/>
        </p:nvCxnSpPr>
        <p:spPr>
          <a:xfrm flipH="1" rot="10800000">
            <a:off x="4873449" y="2685067"/>
            <a:ext cx="1438200" cy="600000"/>
          </a:xfrm>
          <a:prstGeom prst="bentConnector3">
            <a:avLst>
              <a:gd fmla="val 50000" name="adj1"/>
            </a:avLst>
          </a:prstGeom>
          <a:noFill/>
          <a:ln cap="flat" cmpd="sng" w="9525">
            <a:solidFill>
              <a:srgbClr val="FF0000"/>
            </a:solidFill>
            <a:prstDash val="solid"/>
            <a:round/>
            <a:headEnd len="sm" w="sm" type="none"/>
            <a:tailEnd len="med" w="med" type="triangle"/>
          </a:ln>
        </p:spPr>
      </p:cxnSp>
      <p:sp>
        <p:nvSpPr>
          <p:cNvPr id="465" name="Google Shape;465;p85"/>
          <p:cNvSpPr txBox="1"/>
          <p:nvPr/>
        </p:nvSpPr>
        <p:spPr>
          <a:xfrm>
            <a:off x="1123950" y="5334000"/>
            <a:ext cx="46578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none" cap="none" strike="noStrike">
                <a:solidFill>
                  <a:srgbClr val="000000"/>
                </a:solidFill>
                <a:latin typeface="Arial"/>
                <a:ea typeface="Arial"/>
                <a:cs typeface="Arial"/>
                <a:sym typeface="Arial"/>
              </a:rPr>
              <a:t>Exemplu; un exercițiu este făcut pentru dumneavoastră.</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1224636" y="2960458"/>
            <a:ext cx="6233171" cy="937084"/>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3F3F3F"/>
              </a:buClr>
              <a:buSzPts val="3200"/>
              <a:buFont typeface="Calibri"/>
              <a:buNone/>
            </a:pPr>
            <a:r>
              <a:rPr lang="en-US" sz="6600"/>
              <a:t>Să începem!</a:t>
            </a:r>
            <a:endParaRPr sz="6600"/>
          </a:p>
        </p:txBody>
      </p:sp>
      <p:cxnSp>
        <p:nvCxnSpPr>
          <p:cNvPr id="159" name="Google Shape;159;p12"/>
          <p:cNvCxnSpPr/>
          <p:nvPr/>
        </p:nvCxnSpPr>
        <p:spPr>
          <a:xfrm rot="10800000">
            <a:off x="7878208" y="4366084"/>
            <a:ext cx="1635900" cy="0"/>
          </a:xfrm>
          <a:prstGeom prst="straightConnector1">
            <a:avLst/>
          </a:prstGeom>
          <a:noFill/>
          <a:ln cap="flat" cmpd="sng" w="19050">
            <a:solidFill>
              <a:schemeClr val="lt1"/>
            </a:solidFill>
            <a:prstDash val="solid"/>
            <a:round/>
            <a:headEnd len="sm" w="sm" type="none"/>
            <a:tailEnd len="sm" w="sm" type="none"/>
          </a:ln>
        </p:spPr>
      </p:cxnSp>
      <p:cxnSp>
        <p:nvCxnSpPr>
          <p:cNvPr id="160" name="Google Shape;160;p12"/>
          <p:cNvCxnSpPr/>
          <p:nvPr/>
        </p:nvCxnSpPr>
        <p:spPr>
          <a:xfrm rot="10800000">
            <a:off x="1813308" y="2210113"/>
            <a:ext cx="1635900" cy="0"/>
          </a:xfrm>
          <a:prstGeom prst="straightConnector1">
            <a:avLst/>
          </a:prstGeom>
          <a:noFill/>
          <a:ln cap="flat" cmpd="sng" w="19050">
            <a:solidFill>
              <a:schemeClr val="lt1"/>
            </a:solidFill>
            <a:prstDash val="solid"/>
            <a:round/>
            <a:headEnd len="sm" w="sm" type="none"/>
            <a:tailEnd len="sm" w="sm" type="none"/>
          </a:ln>
        </p:spPr>
      </p:cxnSp>
      <p:pic>
        <p:nvPicPr>
          <p:cNvPr descr="Ein Bild, das Pflanze, Grün, Gras enthält.&#10;&#10;Automatisch generierte Beschreibung" id="161" name="Google Shape;161;p12"/>
          <p:cNvPicPr preferRelativeResize="0"/>
          <p:nvPr/>
        </p:nvPicPr>
        <p:blipFill rotWithShape="1">
          <a:blip r:embed="rId3">
            <a:alphaModFix/>
          </a:blip>
          <a:srcRect b="15447" l="22796" r="22866" t="8295"/>
          <a:stretch/>
        </p:blipFill>
        <p:spPr>
          <a:xfrm>
            <a:off x="7457807" y="605879"/>
            <a:ext cx="3264408" cy="458114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2"/>
          <p:cNvSpPr txBox="1"/>
          <p:nvPr>
            <p:ph type="title"/>
          </p:nvPr>
        </p:nvSpPr>
        <p:spPr>
          <a:xfrm>
            <a:off x="1263112" y="96372"/>
            <a:ext cx="7892065" cy="550742"/>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A4F1C"/>
              </a:buClr>
              <a:buSzPts val="3200"/>
              <a:buFont typeface="Calibri"/>
              <a:buNone/>
            </a:pPr>
            <a:r>
              <a:rPr lang="en-US">
                <a:solidFill>
                  <a:srgbClr val="2A4F1C"/>
                </a:solidFill>
              </a:rPr>
              <a:t>Referințe și legături</a:t>
            </a:r>
            <a:endParaRPr/>
          </a:p>
        </p:txBody>
      </p:sp>
      <p:cxnSp>
        <p:nvCxnSpPr>
          <p:cNvPr id="471" name="Google Shape;471;p22"/>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72" name="Google Shape;472;p22"/>
          <p:cNvSpPr txBox="1"/>
          <p:nvPr/>
        </p:nvSpPr>
        <p:spPr>
          <a:xfrm>
            <a:off x="299422" y="870710"/>
            <a:ext cx="10847271" cy="51136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Amato, R. P., Devine-Wright, P., &amp; Walker, L. (1997). The relationship between environmental concern and knowledge about environmental protection. Journal of Environmental Education, 28(3), 30-36.</a:t>
            </a:r>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Anderson, A. (2016). Mass-media și comunicarea de mediu. Routledge.</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 Arcury, T. A.,  Greenhäuser, B.,  Stedman, R. C.,  Marshall, J. A.,  Bharadwaj, L. A.,  Griffith, D. C., ... &amp;  Mohrenweiser, H. (2011). Științele sociale și mediul înconjurător. Perspective ale sănătății mediului, 119(3), 365-371.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Dobrotă, C., &amp; Barna, A. (1996). Educația ecologică, fundamentul unui mod de viață: Profesorul ca profesor. In A. Marcu (Coord.), Zilele mediului pentru studenții din Cluj. Cluj-Napoca.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Eriksen, M., Lebreton, L. C., Carson, H. S., Thiel, M., Christiansen, C. H., Klassouw, R., ... &amp; Jambeck, J. R. (2014, December). Plastic pollution in the world's oceans: more than 5 million metric tons dumped annually. Science, 347(6223), 1244252. </a:t>
            </a:r>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Food and Agriculture Organization of the United Nations. (2020, March 19). Deforestation - The causes, consequences and solutions. </a:t>
            </a:r>
            <a:r>
              <a:rPr b="0" i="0" lang="en-US"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https://www.fao.org/3/cb9360en/online/src/html/deforestation-land-degradation.html</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Gifford, R. (2011). The integration of environmental psychology and economics. The American Psychologist, 66(4), 313-322. </a:t>
            </a:r>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Goron, A-M. (2014). Contribuții la educația ecologică a elevilor prin activități formative specifice nivelului gimnazial - Lucrare metodico-științifică pentru obținerea gradului didactic I (Teză de masterat nepublicată). Scientific coordinator: Conf. Univ. Dr. Momeu Laura.</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Hungerford, H. R., &amp; Volk, T. L. (1990). Încurajarea unui comportament responsabil față de mediu prin educație ecologică. Revista de educație de mediu, 21(3), 18-26. </a:t>
            </a:r>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Hungerford, H. R., Peyton, R. B., &amp; Wilke, R. J. (1987). The implications of environmental education research for innovation in curriculum development. The Journal of Environmental Education, 18(1), 4–9. </a:t>
            </a:r>
            <a:r>
              <a:rPr b="0" i="0" lang="en-US" sz="1000" u="sng" cap="none" strike="noStrike">
                <a:solidFill>
                  <a:schemeClr val="dk1"/>
                </a:solidFill>
                <a:latin typeface="Arial"/>
                <a:ea typeface="Arial"/>
                <a:cs typeface="Arial"/>
                <a:sym typeface="Arial"/>
                <a:hlinkClick r:id="rId4">
                  <a:extLst>
                    <a:ext uri="{A12FA001-AC4F-418D-AE19-62706E023703}">
                      <ahyp:hlinkClr val="tx"/>
                    </a:ext>
                  </a:extLst>
                </a:hlinkClick>
              </a:rPr>
              <a:t>https://journals.sagepub.com/doi/10.1177/1368430219897117?icid=int.sj-full-text.similar-articles.6</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Hungerford, H. R., &amp; Volk, T. L. (2010). Educație pentru un viitor durabil. Jurnalul internațional al sustenabilității în învățământul superior, 11(1), 88-108.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Liu, X., &amp; Wei, X. (2015). The relationship between environmental literacy and pro-environmental behavior in primary school students in China. The Journal of Environmental Education, 46(2), 122-131. </a:t>
            </a:r>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Louv, R. (2011). Ultimul copil în pădure: Salvarea copiilor noștri de tulburarea de deficit de natură. Algonquin Books.</a:t>
            </a:r>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Mayer, M. (1997). Cercetarea-acțiune și producerea de cunoștințe: Experiența unui proiect internațional privind educația ecologică. In S. Hollingsworth (Ed.), International action research: A casebook for educational reform (pp. 112-123). Flamer Press.</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Molavi, G., Wagstaff, M., &amp; Larson, C. L. (2017). Reframing environmental literacy for the digital age. Journal of Environmental Education, 48(4), 366-379. </a:t>
            </a:r>
            <a:r>
              <a:rPr b="0" i="0" lang="en-US" sz="1000" u="sng" cap="none" strike="noStrike">
                <a:solidFill>
                  <a:schemeClr val="dk1"/>
                </a:solidFill>
                <a:latin typeface="Arial"/>
                <a:ea typeface="Arial"/>
                <a:cs typeface="Arial"/>
                <a:sym typeface="Arial"/>
                <a:hlinkClick r:id="rId5">
                  <a:extLst>
                    <a:ext uri="{A12FA001-AC4F-418D-AE19-62706E023703}">
                      <ahyp:hlinkClr val="tx"/>
                    </a:ext>
                  </a:extLst>
                </a:hlinkClick>
              </a:rPr>
              <a:t>https://www.semanticscholar.org/paper/Environmental-Literacy-Brereton/2376776496e0f212a95a73fd786c586487bada20</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NASA. (2023, April 19). Climate Change Evidence: How Do We Know? NASA Climate Change. </a:t>
            </a:r>
            <a:r>
              <a:rPr b="0" i="0" lang="en-US" sz="1000" u="sng" cap="none" strike="noStrike">
                <a:solidFill>
                  <a:schemeClr val="dk1"/>
                </a:solidFill>
                <a:latin typeface="Arial"/>
                <a:ea typeface="Arial"/>
                <a:cs typeface="Arial"/>
                <a:sym typeface="Arial"/>
                <a:hlinkClick r:id="rId6">
                  <a:extLst>
                    <a:ext uri="{A12FA001-AC4F-418D-AE19-62706E023703}">
                      <ahyp:hlinkClr val="tx"/>
                    </a:ext>
                  </a:extLst>
                </a:hlinkClick>
              </a:rPr>
              <a:t>https://science.nasa.gov/climate-change/</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Sobel, D. (2009). Place-based education: Connecting classrooms &amp; communities (3rd ed.). Stenhouse Publishers. </a:t>
            </a:r>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Stockholm Convention. (2019, June 27). What are POPs? Stockholm Convention Secretariat. </a:t>
            </a:r>
            <a:r>
              <a:rPr b="0" i="0" lang="en-US" sz="1000" u="sng" cap="none" strike="noStrike">
                <a:solidFill>
                  <a:schemeClr val="dk1"/>
                </a:solidFill>
                <a:latin typeface="Arial"/>
                <a:ea typeface="Arial"/>
                <a:cs typeface="Arial"/>
                <a:sym typeface="Arial"/>
                <a:hlinkClick r:id="rId7">
                  <a:extLst>
                    <a:ext uri="{A12FA001-AC4F-418D-AE19-62706E023703}">
                      <ahyp:hlinkClr val="tx"/>
                    </a:ext>
                  </a:extLst>
                </a:hlinkClick>
              </a:rPr>
              <a:t>https://www.pops.int/TheConvention/ThePOPs/tabid/673/Default.aspx</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Schultz, P. W., Zinserman, J., &amp; Winkler, R. (2005). Psychology and global warming. Current Opinion in Psychology, 18.</a:t>
            </a:r>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European Commission. (2020). EU Biodiversity Strategy to 2030. https://eur-lex.europa.eu/EN/legal-content/summary/eu-biodiversity-strategy-for-2030.html</a:t>
            </a:r>
            <a:endParaRPr/>
          </a:p>
          <a:p>
            <a:pPr indent="0" lvl="0" marL="0" marR="0" rtl="0" algn="l">
              <a:lnSpc>
                <a:spcPct val="100000"/>
              </a:lnSpc>
              <a:spcBef>
                <a:spcPts val="0"/>
              </a:spcBef>
              <a:spcAft>
                <a:spcPts val="0"/>
              </a:spcAft>
              <a:buNone/>
            </a:pPr>
            <a:r>
              <a:rPr b="0" i="0" lang="en-US" sz="1000" u="none" cap="none" strike="noStrike">
                <a:solidFill>
                  <a:schemeClr val="dk1"/>
                </a:solidFill>
                <a:latin typeface="Arial"/>
                <a:ea typeface="Arial"/>
                <a:cs typeface="Arial"/>
                <a:sym typeface="Arial"/>
              </a:rPr>
              <a:t>Ministry of Education, Research and Youth. (2007). School curricula for the optional subject: Environmental education and protection. </a:t>
            </a:r>
            <a:r>
              <a:rPr b="0" i="0" lang="en-US" sz="1000" u="sng" cap="none" strike="noStrike">
                <a:solidFill>
                  <a:schemeClr val="dk1"/>
                </a:solidFill>
                <a:latin typeface="Arial"/>
                <a:ea typeface="Arial"/>
                <a:cs typeface="Arial"/>
                <a:sym typeface="Arial"/>
                <a:hlinkClick r:id="rId8">
                  <a:extLst>
                    <a:ext uri="{A12FA001-AC4F-418D-AE19-62706E023703}">
                      <ahyp:hlinkClr val="tx"/>
                    </a:ext>
                  </a:extLst>
                </a:hlinkClick>
              </a:rPr>
              <a:t>https://unesdoc.unesco.org/ark:/48223/pf0000084239</a:t>
            </a:r>
            <a:endParaRPr b="0" i="0" sz="1000" u="none" cap="none" strike="noStrike">
              <a:solidFill>
                <a:schemeClr val="dk1"/>
              </a:solidFill>
              <a:latin typeface="Arial"/>
              <a:ea typeface="Arial"/>
              <a:cs typeface="Arial"/>
              <a:sym typeface="Arial"/>
            </a:endParaRPr>
          </a:p>
          <a:p>
            <a:pPr indent="-270510" lvl="0" marL="270510" marR="0" rtl="0" algn="just">
              <a:lnSpc>
                <a:spcPct val="107000"/>
              </a:lnSpc>
              <a:spcBef>
                <a:spcPts val="0"/>
              </a:spcBef>
              <a:spcAft>
                <a:spcPts val="800"/>
              </a:spcAft>
              <a:buNone/>
            </a:pPr>
            <a:r>
              <a:t/>
            </a:r>
            <a:endParaRPr b="0" i="0" sz="9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cxnSp>
        <p:nvCxnSpPr>
          <p:cNvPr id="477" name="Google Shape;477;p86"/>
          <p:cNvCxnSpPr/>
          <p:nvPr/>
        </p:nvCxnSpPr>
        <p:spPr>
          <a:xfrm>
            <a:off x="5665908" y="2143743"/>
            <a:ext cx="0" cy="2193300"/>
          </a:xfrm>
          <a:prstGeom prst="straightConnector1">
            <a:avLst/>
          </a:prstGeom>
          <a:noFill/>
          <a:ln cap="flat" cmpd="sng" w="19050">
            <a:solidFill>
              <a:schemeClr val="lt1"/>
            </a:solidFill>
            <a:prstDash val="solid"/>
            <a:round/>
            <a:headEnd len="sm" w="sm" type="none"/>
            <a:tailEnd len="sm" w="sm" type="none"/>
          </a:ln>
        </p:spPr>
      </p:cxnSp>
      <p:sp>
        <p:nvSpPr>
          <p:cNvPr id="478" name="Google Shape;478;p86"/>
          <p:cNvSpPr/>
          <p:nvPr/>
        </p:nvSpPr>
        <p:spPr>
          <a:xfrm>
            <a:off x="1097318" y="1273187"/>
            <a:ext cx="165865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234E"/>
              </a:buClr>
              <a:buSzPts val="3600"/>
              <a:buFont typeface="Noto Sans Symbols"/>
              <a:buNone/>
            </a:pPr>
            <a:r>
              <a:rPr b="1" i="0" lang="en-US" sz="3600" u="none" cap="none" strike="noStrike">
                <a:solidFill>
                  <a:srgbClr val="05234E"/>
                </a:solidFill>
                <a:latin typeface="Calibri"/>
                <a:ea typeface="Calibri"/>
                <a:cs typeface="Calibri"/>
                <a:sym typeface="Calibri"/>
              </a:rPr>
              <a:t>Contact</a:t>
            </a:r>
            <a:endParaRPr b="1" i="0" sz="3600" u="none" cap="none" strike="noStrike">
              <a:solidFill>
                <a:srgbClr val="05234E"/>
              </a:solidFill>
              <a:latin typeface="Calibri"/>
              <a:ea typeface="Calibri"/>
              <a:cs typeface="Calibri"/>
              <a:sym typeface="Calibri"/>
            </a:endParaRPr>
          </a:p>
        </p:txBody>
      </p:sp>
      <p:sp>
        <p:nvSpPr>
          <p:cNvPr id="479" name="Google Shape;479;p86"/>
          <p:cNvSpPr/>
          <p:nvPr/>
        </p:nvSpPr>
        <p:spPr>
          <a:xfrm>
            <a:off x="1039297" y="2189262"/>
            <a:ext cx="3775393"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"Asociatia ShareEducation.ImpartasimEducatie"</a:t>
            </a:r>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Vest, Arad, ROMANIA</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www.shareeducation.org</a:t>
            </a:r>
            <a:r>
              <a:rPr b="0" i="0" lang="en-US" sz="1400" u="none" cap="none" strike="noStrike">
                <a:solidFill>
                  <a:srgbClr val="000000"/>
                </a:solidFill>
                <a:latin typeface="Arial"/>
                <a:ea typeface="Arial"/>
                <a:cs typeface="Arial"/>
                <a:sym typeface="Arial"/>
              </a:rPr>
              <a:t>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Calibri"/>
              <a:ea typeface="Calibri"/>
              <a:cs typeface="Calibri"/>
              <a:sym typeface="Calibri"/>
            </a:endParaRPr>
          </a:p>
        </p:txBody>
      </p:sp>
      <p:pic>
        <p:nvPicPr>
          <p:cNvPr id="480" name="Google Shape;480;p86"/>
          <p:cNvPicPr preferRelativeResize="0"/>
          <p:nvPr/>
        </p:nvPicPr>
        <p:blipFill rotWithShape="1">
          <a:blip r:embed="rId4">
            <a:alphaModFix/>
          </a:blip>
          <a:srcRect b="0" l="0" r="0" t="0"/>
          <a:stretch/>
        </p:blipFill>
        <p:spPr>
          <a:xfrm>
            <a:off x="411480" y="4844415"/>
            <a:ext cx="1844040" cy="88392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7"/>
          <p:cNvSpPr txBox="1"/>
          <p:nvPr>
            <p:ph type="ctrTitle"/>
          </p:nvPr>
        </p:nvSpPr>
        <p:spPr>
          <a:xfrm>
            <a:off x="1097280" y="3020290"/>
            <a:ext cx="10058400" cy="1304821"/>
          </a:xfrm>
          <a:prstGeom prst="rect">
            <a:avLst/>
          </a:prstGeom>
          <a:noFill/>
          <a:ln>
            <a:noFill/>
          </a:ln>
        </p:spPr>
        <p:txBody>
          <a:bodyPr anchorCtr="0" anchor="b" bIns="121900" lIns="121900" spcFirstLastPara="1" rIns="121900" wrap="square" tIns="121900">
            <a:noAutofit/>
          </a:bodyPr>
          <a:lstStyle/>
          <a:p>
            <a:pPr indent="0" lvl="0" marL="0" rtl="0" algn="l">
              <a:lnSpc>
                <a:spcPct val="85000"/>
              </a:lnSpc>
              <a:spcBef>
                <a:spcPts val="0"/>
              </a:spcBef>
              <a:spcAft>
                <a:spcPts val="0"/>
              </a:spcAft>
              <a:buClr>
                <a:srgbClr val="3F762A"/>
              </a:buClr>
              <a:buSzPts val="4800"/>
              <a:buFont typeface="Calibri"/>
              <a:buNone/>
            </a:pPr>
            <a:br>
              <a:rPr lang="en-US">
                <a:solidFill>
                  <a:srgbClr val="FFFF00"/>
                </a:solidFill>
              </a:rPr>
            </a:br>
            <a:r>
              <a:rPr lang="en-US">
                <a:solidFill>
                  <a:srgbClr val="3F762A"/>
                </a:solidFill>
              </a:rPr>
              <a:t>Introducere</a:t>
            </a:r>
            <a:endParaRPr b="1">
              <a:solidFill>
                <a:srgbClr val="3F762A"/>
              </a:solidFill>
            </a:endParaRPr>
          </a:p>
        </p:txBody>
      </p:sp>
      <p:cxnSp>
        <p:nvCxnSpPr>
          <p:cNvPr id="167" name="Google Shape;167;p17"/>
          <p:cNvCxnSpPr/>
          <p:nvPr/>
        </p:nvCxnSpPr>
        <p:spPr>
          <a:xfrm>
            <a:off x="960000" y="558533"/>
            <a:ext cx="0" cy="1162800"/>
          </a:xfrm>
          <a:prstGeom prst="straightConnector1">
            <a:avLst/>
          </a:prstGeom>
          <a:noFill/>
          <a:ln cap="flat" cmpd="sng" w="19050">
            <a:solidFill>
              <a:schemeClr val="lt1"/>
            </a:solidFill>
            <a:prstDash val="solid"/>
            <a:round/>
            <a:headEnd len="sm" w="sm" type="none"/>
            <a:tailEnd len="sm" w="sm" type="none"/>
          </a:ln>
        </p:spPr>
      </p:cxnSp>
      <p:pic>
        <p:nvPicPr>
          <p:cNvPr descr="Text&#10;&#10;Description automatically generated with medium confidence" id="168" name="Google Shape;168;p17"/>
          <p:cNvPicPr preferRelativeResize="0"/>
          <p:nvPr/>
        </p:nvPicPr>
        <p:blipFill rotWithShape="1">
          <a:blip r:embed="rId3">
            <a:alphaModFix/>
          </a:blip>
          <a:srcRect b="0" l="0" r="0" t="0"/>
          <a:stretch/>
        </p:blipFill>
        <p:spPr>
          <a:xfrm>
            <a:off x="164497" y="6395934"/>
            <a:ext cx="1296609" cy="272021"/>
          </a:xfrm>
          <a:prstGeom prst="rect">
            <a:avLst/>
          </a:prstGeom>
          <a:noFill/>
          <a:ln>
            <a:noFill/>
          </a:ln>
        </p:spPr>
      </p:pic>
      <p:pic>
        <p:nvPicPr>
          <p:cNvPr id="169" name="Google Shape;169;p17"/>
          <p:cNvPicPr preferRelativeResize="0"/>
          <p:nvPr/>
        </p:nvPicPr>
        <p:blipFill rotWithShape="1">
          <a:blip r:embed="rId4">
            <a:alphaModFix/>
          </a:blip>
          <a:srcRect b="0" l="0" r="0" t="0"/>
          <a:stretch/>
        </p:blipFill>
        <p:spPr>
          <a:xfrm>
            <a:off x="10963124" y="176911"/>
            <a:ext cx="1064381" cy="163551"/>
          </a:xfrm>
          <a:prstGeom prst="rect">
            <a:avLst/>
          </a:prstGeom>
          <a:noFill/>
          <a:ln>
            <a:noFill/>
          </a:ln>
        </p:spPr>
      </p:pic>
      <p:sp>
        <p:nvSpPr>
          <p:cNvPr id="170" name="Google Shape;170;p17"/>
          <p:cNvSpPr txBox="1"/>
          <p:nvPr/>
        </p:nvSpPr>
        <p:spPr>
          <a:xfrm>
            <a:off x="1097280" y="585533"/>
            <a:ext cx="1028700" cy="554400"/>
          </a:xfrm>
          <a:prstGeom prst="rect">
            <a:avLst/>
          </a:prstGeom>
          <a:noFill/>
          <a:ln>
            <a:noFill/>
          </a:ln>
        </p:spPr>
        <p:txBody>
          <a:bodyPr anchorCtr="0" anchor="b" bIns="91425" lIns="91425" spcFirstLastPara="1" rIns="91425" wrap="square" tIns="91425">
            <a:noAutofit/>
          </a:bodyPr>
          <a:lstStyle/>
          <a:p>
            <a:pPr indent="0" lvl="0" marL="0" marR="0" rtl="0" algn="l">
              <a:lnSpc>
                <a:spcPct val="85000"/>
              </a:lnSpc>
              <a:spcBef>
                <a:spcPts val="0"/>
              </a:spcBef>
              <a:spcAft>
                <a:spcPts val="0"/>
              </a:spcAft>
              <a:buClr>
                <a:srgbClr val="3F3F3F"/>
              </a:buClr>
              <a:buSzPts val="3200"/>
              <a:buFont typeface="Calibri"/>
              <a:buNone/>
            </a:pPr>
            <a:r>
              <a:rPr b="1" i="0" lang="en-US" sz="3200" u="none" cap="none" strike="noStrike">
                <a:solidFill>
                  <a:srgbClr val="3F3F3F"/>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pic>
        <p:nvPicPr>
          <p:cNvPr descr="Bücher" id="171" name="Google Shape;171;p17"/>
          <p:cNvPicPr preferRelativeResize="0"/>
          <p:nvPr/>
        </p:nvPicPr>
        <p:blipFill rotWithShape="1">
          <a:blip r:embed="rId5">
            <a:alphaModFix/>
          </a:blip>
          <a:srcRect b="0" l="0" r="0" t="0"/>
          <a:stretch/>
        </p:blipFill>
        <p:spPr>
          <a:xfrm>
            <a:off x="8140905" y="2542032"/>
            <a:ext cx="2541336" cy="1620154"/>
          </a:xfrm>
          <a:prstGeom prst="rect">
            <a:avLst/>
          </a:prstGeom>
          <a:noFill/>
          <a:ln>
            <a:noFill/>
          </a:ln>
        </p:spPr>
      </p:pic>
      <p:sp>
        <p:nvSpPr>
          <p:cNvPr id="172" name="Google Shape;172;p17"/>
          <p:cNvSpPr txBox="1"/>
          <p:nvPr/>
        </p:nvSpPr>
        <p:spPr>
          <a:xfrm>
            <a:off x="1097280" y="1721333"/>
            <a:ext cx="6389255" cy="523180"/>
          </a:xfrm>
          <a:prstGeom prst="rect">
            <a:avLst/>
          </a:prstGeom>
          <a:noFill/>
          <a:ln>
            <a:noFill/>
          </a:ln>
        </p:spPr>
        <p:txBody>
          <a:bodyPr anchorCtr="0" anchor="t" bIns="45700" lIns="91425" spcFirstLastPara="1" rIns="91425" wrap="square" tIns="45700">
            <a:spAutoFit/>
          </a:bodyPr>
          <a:lstStyle/>
          <a:p>
            <a:pPr indent="0" lvl="0" marL="480060" marR="0" rtl="0" algn="l">
              <a:lnSpc>
                <a:spcPct val="100000"/>
              </a:lnSpc>
              <a:spcBef>
                <a:spcPts val="0"/>
              </a:spcBef>
              <a:spcAft>
                <a:spcPts val="0"/>
              </a:spcAft>
              <a:buNone/>
            </a:pPr>
            <a:r>
              <a:rPr b="1" i="0" lang="en-US" sz="1400" u="none" cap="none" strike="noStrike">
                <a:solidFill>
                  <a:srgbClr val="002060"/>
                </a:solidFill>
                <a:latin typeface="Calibri"/>
                <a:ea typeface="Calibri"/>
                <a:cs typeface="Calibri"/>
                <a:sym typeface="Calibri"/>
              </a:rPr>
              <a:t>Analiza problemelor de mediu percepute în funcție de nivelul de cultură de mediu </a:t>
            </a:r>
            <a:endParaRPr b="0" i="0" sz="1200" u="none" cap="none" strike="noStrike">
              <a:solidFill>
                <a:srgbClr val="000000"/>
              </a:solidFill>
              <a:latin typeface="Calibri"/>
              <a:ea typeface="Calibri"/>
              <a:cs typeface="Calibri"/>
              <a:sym typeface="Calibri"/>
            </a:endParaRPr>
          </a:p>
        </p:txBody>
      </p:sp>
      <p:sp>
        <p:nvSpPr>
          <p:cNvPr id="173" name="Google Shape;173;p17"/>
          <p:cNvSpPr txBox="1"/>
          <p:nvPr/>
        </p:nvSpPr>
        <p:spPr>
          <a:xfrm>
            <a:off x="1097280" y="4621497"/>
            <a:ext cx="6181344" cy="495753"/>
          </a:xfrm>
          <a:prstGeom prst="rect">
            <a:avLst/>
          </a:prstGeom>
          <a:noFill/>
          <a:ln>
            <a:noFill/>
          </a:ln>
        </p:spPr>
        <p:txBody>
          <a:bodyPr anchorCtr="0" anchor="b" bIns="45700" lIns="91425" spcFirstLastPara="1" rIns="91425" wrap="square" tIns="45700">
            <a:normAutofit/>
          </a:bodyPr>
          <a:lstStyle/>
          <a:p>
            <a:pPr indent="0" lvl="0" marL="0" marR="0" rtl="0" algn="l">
              <a:lnSpc>
                <a:spcPct val="85000"/>
              </a:lnSpc>
              <a:spcBef>
                <a:spcPts val="0"/>
              </a:spcBef>
              <a:spcAft>
                <a:spcPts val="0"/>
              </a:spcAft>
              <a:buClr>
                <a:srgbClr val="004B3A"/>
              </a:buClr>
              <a:buSzPts val="3200"/>
              <a:buFont typeface="Arial"/>
              <a:buNone/>
            </a:pPr>
            <a:r>
              <a:rPr b="1" i="0" lang="en-US" sz="2400" u="none" cap="none" strike="noStrike">
                <a:solidFill>
                  <a:srgbClr val="004B3A"/>
                </a:solidFill>
                <a:latin typeface="Arial"/>
                <a:ea typeface="Arial"/>
                <a:cs typeface="Arial"/>
                <a:sym typeface="Arial"/>
              </a:rPr>
              <a:t>Prefață</a:t>
            </a:r>
            <a:endParaRPr b="1" i="0" sz="2400" u="none" cap="none" strike="noStrike">
              <a:solidFill>
                <a:srgbClr val="26262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
          <p:cNvSpPr/>
          <p:nvPr/>
        </p:nvSpPr>
        <p:spPr>
          <a:xfrm>
            <a:off x="2819400" y="-261257"/>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 name="Google Shape;179;p2"/>
          <p:cNvSpPr/>
          <p:nvPr/>
        </p:nvSpPr>
        <p:spPr>
          <a:xfrm>
            <a:off x="2819400" y="195943"/>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en-US" sz="11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sp>
        <p:nvSpPr>
          <p:cNvPr id="180" name="Google Shape;180;p2"/>
          <p:cNvSpPr txBox="1"/>
          <p:nvPr>
            <p:ph type="ctrTitle"/>
          </p:nvPr>
        </p:nvSpPr>
        <p:spPr>
          <a:xfrm>
            <a:off x="537423" y="437323"/>
            <a:ext cx="8159315" cy="954156"/>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SzPts val="4000"/>
              <a:buNone/>
            </a:pPr>
            <a:r>
              <a:rPr i="1" lang="en-US">
                <a:solidFill>
                  <a:srgbClr val="FF0000"/>
                </a:solidFill>
                <a:latin typeface="Cambria"/>
                <a:ea typeface="Cambria"/>
                <a:cs typeface="Cambria"/>
                <a:sym typeface="Cambria"/>
              </a:rPr>
              <a:t> </a:t>
            </a:r>
            <a:r>
              <a:rPr i="1" lang="en-US">
                <a:solidFill>
                  <a:schemeClr val="dk1"/>
                </a:solidFill>
                <a:latin typeface="Cambria"/>
                <a:ea typeface="Cambria"/>
                <a:cs typeface="Cambria"/>
                <a:sym typeface="Cambria"/>
              </a:rPr>
              <a:t>01- Introducere în modulul 2</a:t>
            </a:r>
            <a:endParaRPr/>
          </a:p>
        </p:txBody>
      </p:sp>
      <p:sp>
        <p:nvSpPr>
          <p:cNvPr id="181" name="Google Shape;181;p2"/>
          <p:cNvSpPr txBox="1"/>
          <p:nvPr>
            <p:ph idx="1" type="subTitle"/>
          </p:nvPr>
        </p:nvSpPr>
        <p:spPr>
          <a:xfrm>
            <a:off x="636104" y="1343518"/>
            <a:ext cx="9909313" cy="3091543"/>
          </a:xfrm>
          <a:prstGeom prst="rect">
            <a:avLst/>
          </a:prstGeom>
          <a:noFill/>
          <a:ln>
            <a:noFill/>
          </a:ln>
        </p:spPr>
        <p:txBody>
          <a:bodyPr anchorCtr="0" anchor="t" bIns="45700" lIns="0" spcFirstLastPara="1" rIns="0" wrap="square" tIns="45700">
            <a:noAutofit/>
          </a:bodyPr>
          <a:lstStyle/>
          <a:p>
            <a:pPr indent="-355600" lvl="0" marL="457200" rtl="0" algn="just">
              <a:lnSpc>
                <a:spcPct val="90000"/>
              </a:lnSpc>
              <a:spcBef>
                <a:spcPts val="0"/>
              </a:spcBef>
              <a:spcAft>
                <a:spcPts val="0"/>
              </a:spcAft>
              <a:buSzPts val="1800"/>
              <a:buNone/>
            </a:pPr>
            <a:r>
              <a:rPr lang="en-US" sz="2000"/>
              <a:t>Înțelegerea problemelor de mediu merge dincolo de memorarea faptelor. Alfabetizarea în domeniul mediului cuprinde cunoștințele, abilitățile și valorile care modelează modul în care percepem și răspundem la provocările de mediu. Această analiză explorează relația dintre alfabetizarea în domeniul mediului și modul în care oamenii percep problemele de mediu. Vom examina diferite teme, inclusiv:</a:t>
            </a:r>
            <a:endParaRPr sz="2000"/>
          </a:p>
          <a:p>
            <a:pPr indent="-355600" lvl="0" marL="457200" rtl="0" algn="just">
              <a:lnSpc>
                <a:spcPct val="90000"/>
              </a:lnSpc>
              <a:spcBef>
                <a:spcPts val="0"/>
              </a:spcBef>
              <a:spcAft>
                <a:spcPts val="0"/>
              </a:spcAft>
              <a:buSzPts val="1800"/>
              <a:buNone/>
            </a:pPr>
            <a:r>
              <a:rPr b="1" lang="en-US" sz="2000"/>
              <a:t>Teme bazate pe cunoștințe</a:t>
            </a:r>
            <a:r>
              <a:rPr lang="en-US" sz="2000"/>
              <a:t>: Modul în care înțelegerea științifică influențează identificarea și urgența problemelor de mediu.</a:t>
            </a:r>
            <a:endParaRPr sz="2000"/>
          </a:p>
          <a:p>
            <a:pPr indent="-355600" lvl="0" marL="457200" rtl="0" algn="just">
              <a:lnSpc>
                <a:spcPct val="90000"/>
              </a:lnSpc>
              <a:spcBef>
                <a:spcPts val="0"/>
              </a:spcBef>
              <a:spcAft>
                <a:spcPts val="0"/>
              </a:spcAft>
              <a:buSzPts val="1800"/>
              <a:buNone/>
            </a:pPr>
            <a:r>
              <a:rPr b="1" lang="en-US" sz="2000"/>
              <a:t>Teme atitudinale</a:t>
            </a:r>
            <a:r>
              <a:rPr lang="en-US" sz="2000"/>
              <a:t>: Modul în care cultura de mediu influențează nivelul de preocupare și valorile de mediu pe care le au oamenii.</a:t>
            </a:r>
            <a:endParaRPr sz="2000"/>
          </a:p>
          <a:p>
            <a:pPr indent="-355600" lvl="0" marL="457200" rtl="0" algn="just">
              <a:lnSpc>
                <a:spcPct val="90000"/>
              </a:lnSpc>
              <a:spcBef>
                <a:spcPts val="0"/>
              </a:spcBef>
              <a:spcAft>
                <a:spcPts val="0"/>
              </a:spcAft>
              <a:buSzPts val="1800"/>
              <a:buNone/>
            </a:pPr>
            <a:r>
              <a:rPr b="1" lang="en-US" sz="2000"/>
              <a:t>Teme comportamentale</a:t>
            </a:r>
            <a:r>
              <a:rPr lang="en-US" sz="2000"/>
              <a:t>: Modul în care educația în domeniul mediului le permite indivizilor să acționeze și să adopte comportamente durabile.</a:t>
            </a:r>
            <a:endParaRPr sz="2000"/>
          </a:p>
          <a:p>
            <a:pPr indent="-355600" lvl="0" marL="457200" rtl="0" algn="just">
              <a:lnSpc>
                <a:spcPct val="90000"/>
              </a:lnSpc>
              <a:spcBef>
                <a:spcPts val="0"/>
              </a:spcBef>
              <a:spcAft>
                <a:spcPts val="0"/>
              </a:spcAft>
              <a:buSzPts val="1800"/>
              <a:buNone/>
            </a:pPr>
            <a:r>
              <a:rPr b="1" lang="en-US" sz="2000"/>
              <a:t>Teme suplimentare</a:t>
            </a:r>
            <a:r>
              <a:rPr lang="en-US" sz="2000"/>
              <a:t>: Influența mass-media, a educației și a factorilor sociodemografici asupra educației ecologice.Diapozitivele următoare vor aprofunda fiecare dintre aceste teme, oferind informații despre modul în care educația în domeniul mediului modelează înțelegerea și răspunsul nostru la provocările de mediu.</a:t>
            </a:r>
            <a:endParaRPr sz="2000">
              <a:latin typeface="Bookman Old Style"/>
              <a:ea typeface="Bookman Old Style"/>
              <a:cs typeface="Bookman Old Style"/>
              <a:sym typeface="Bookman Old Styl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8"/>
          <p:cNvSpPr txBox="1"/>
          <p:nvPr>
            <p:ph type="title"/>
          </p:nvPr>
        </p:nvSpPr>
        <p:spPr>
          <a:xfrm>
            <a:off x="1097280" y="286603"/>
            <a:ext cx="10058400" cy="669361"/>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SzPts val="1800"/>
              <a:buNone/>
            </a:pPr>
            <a:r>
              <a:rPr lang="en-US">
                <a:latin typeface="Bookman Old Style"/>
                <a:ea typeface="Bookman Old Style"/>
                <a:cs typeface="Bookman Old Style"/>
                <a:sym typeface="Bookman Old Style"/>
              </a:rPr>
              <a:t>Teme bazate pe cunoaștere</a:t>
            </a:r>
            <a:endParaRPr/>
          </a:p>
        </p:txBody>
      </p:sp>
      <p:sp>
        <p:nvSpPr>
          <p:cNvPr id="187" name="Google Shape;187;p18"/>
          <p:cNvSpPr txBox="1"/>
          <p:nvPr>
            <p:ph idx="1" type="body"/>
          </p:nvPr>
        </p:nvSpPr>
        <p:spPr>
          <a:xfrm>
            <a:off x="1097279" y="1274618"/>
            <a:ext cx="4937760" cy="4594476"/>
          </a:xfrm>
          <a:prstGeom prst="rect">
            <a:avLst/>
          </a:prstGeom>
          <a:noFill/>
          <a:ln>
            <a:noFill/>
          </a:ln>
        </p:spPr>
        <p:txBody>
          <a:bodyPr anchorCtr="0" anchor="t" bIns="45700" lIns="0" spcFirstLastPara="1" rIns="0" wrap="square" tIns="45700">
            <a:normAutofit/>
          </a:bodyPr>
          <a:lstStyle/>
          <a:p>
            <a:pPr indent="-457200" lvl="0" marL="937260" marR="539750" rtl="0" algn="just">
              <a:lnSpc>
                <a:spcPct val="107000"/>
              </a:lnSpc>
              <a:spcBef>
                <a:spcPts val="105"/>
              </a:spcBef>
              <a:spcAft>
                <a:spcPts val="0"/>
              </a:spcAft>
              <a:buSzPts val="1800"/>
              <a:buChar char=" "/>
            </a:pPr>
            <a:r>
              <a:rPr b="1" lang="en-US">
                <a:solidFill>
                  <a:srgbClr val="FF0000"/>
                </a:solidFill>
              </a:rPr>
              <a:t>Înțelegerea problemelor de mediu: </a:t>
            </a:r>
            <a:r>
              <a:rPr lang="en-US">
                <a:solidFill>
                  <a:schemeClr val="dk1"/>
                </a:solidFill>
              </a:rPr>
              <a:t>Această temă va explora modul în care înțelegerea de către o persoană a conceptelor științifice legate de mediu influențează percepția acesteia asupra problemelor de mediu. De exemplu, o persoană care are o bună înțelegere a schimbărilor climatice ar putea percepe această problemă ca fiind mai presantă decât o persoană cu cunoștințe științifice limitate.</a:t>
            </a:r>
            <a:endParaRPr>
              <a:solidFill>
                <a:schemeClr val="dk1"/>
              </a:solidFill>
            </a:endParaRPr>
          </a:p>
        </p:txBody>
      </p:sp>
      <p:sp>
        <p:nvSpPr>
          <p:cNvPr id="188" name="Google Shape;188;p18"/>
          <p:cNvSpPr txBox="1"/>
          <p:nvPr>
            <p:ph idx="2" type="body"/>
          </p:nvPr>
        </p:nvSpPr>
        <p:spPr>
          <a:xfrm>
            <a:off x="6217920" y="1205345"/>
            <a:ext cx="4937760" cy="4663750"/>
          </a:xfrm>
          <a:prstGeom prst="rect">
            <a:avLst/>
          </a:prstGeom>
          <a:noFill/>
          <a:ln>
            <a:noFill/>
          </a:ln>
        </p:spPr>
        <p:txBody>
          <a:bodyPr anchorCtr="0" anchor="t" bIns="45700" lIns="0" spcFirstLastPara="1" rIns="0" wrap="square" tIns="45700">
            <a:normAutofit lnSpcReduction="10000"/>
          </a:bodyPr>
          <a:lstStyle/>
          <a:p>
            <a:pPr indent="-457200" lvl="0" marL="937260" marR="539750" rtl="0" algn="just">
              <a:lnSpc>
                <a:spcPct val="107000"/>
              </a:lnSpc>
              <a:spcBef>
                <a:spcPts val="105"/>
              </a:spcBef>
              <a:spcAft>
                <a:spcPts val="0"/>
              </a:spcAft>
              <a:buSzPts val="1800"/>
              <a:buChar char=" "/>
            </a:pPr>
            <a:r>
              <a:rPr b="1" lang="en-US">
                <a:solidFill>
                  <a:srgbClr val="FF0000"/>
                </a:solidFill>
              </a:rPr>
              <a:t>Conștientizarea diferitelor probleme de mediu: </a:t>
            </a:r>
            <a:r>
              <a:rPr lang="en-US">
                <a:solidFill>
                  <a:schemeClr val="dk1"/>
                </a:solidFill>
              </a:rPr>
              <a:t>Această temă va examina modul în care educația în domeniul mediului afectează gama de probleme de mediu pe care o persoană le recunoaște. Persoanele cu un nivel de alfabetizare mai ridicat ar putea fi conștiente de o varietate mai mare de probleme, cum ar fi defrișările sau pierderea biodiversității, în comparație cu cele cu un nivel de alfabetizare mai scăzut, care s-ar putea concentra pe probleme mai comune, cum ar fi poluarea.</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C:\Users\Admin.DESKTOP-VF3ODKF\Desktop\iklim.jpeg" id="193" name="Google Shape;193;p19"/>
          <p:cNvPicPr preferRelativeResize="0"/>
          <p:nvPr/>
        </p:nvPicPr>
        <p:blipFill rotWithShape="1">
          <a:blip r:embed="rId3">
            <a:alphaModFix/>
          </a:blip>
          <a:srcRect b="0" l="0" r="0" t="0"/>
          <a:stretch/>
        </p:blipFill>
        <p:spPr>
          <a:xfrm>
            <a:off x="7536009" y="1551708"/>
            <a:ext cx="4337338" cy="3796145"/>
          </a:xfrm>
          <a:prstGeom prst="ellipse">
            <a:avLst/>
          </a:prstGeom>
          <a:noFill/>
          <a:ln>
            <a:noFill/>
          </a:ln>
        </p:spPr>
      </p:pic>
      <p:sp>
        <p:nvSpPr>
          <p:cNvPr id="194" name="Google Shape;194;p19"/>
          <p:cNvSpPr txBox="1"/>
          <p:nvPr>
            <p:ph type="title"/>
          </p:nvPr>
        </p:nvSpPr>
        <p:spPr>
          <a:xfrm>
            <a:off x="318653" y="317990"/>
            <a:ext cx="10058400" cy="82374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5000"/>
              </a:lnSpc>
              <a:spcBef>
                <a:spcPts val="0"/>
              </a:spcBef>
              <a:spcAft>
                <a:spcPts val="0"/>
              </a:spcAft>
              <a:buSzPct val="111111"/>
              <a:buNone/>
            </a:pPr>
            <a:r>
              <a:rPr lang="en-US">
                <a:latin typeface="Bookman Old Style"/>
                <a:ea typeface="Bookman Old Style"/>
                <a:cs typeface="Bookman Old Style"/>
                <a:sym typeface="Bookman Old Style"/>
              </a:rPr>
              <a:t>Puterea cunoașterii: Decodificarea provocărilor de mediu</a:t>
            </a:r>
            <a:endParaRPr>
              <a:latin typeface="Bookman Old Style"/>
              <a:ea typeface="Bookman Old Style"/>
              <a:cs typeface="Bookman Old Style"/>
              <a:sym typeface="Bookman Old Style"/>
            </a:endParaRPr>
          </a:p>
        </p:txBody>
      </p:sp>
      <p:sp>
        <p:nvSpPr>
          <p:cNvPr id="195" name="Google Shape;195;p19"/>
          <p:cNvSpPr txBox="1"/>
          <p:nvPr>
            <p:ph idx="1" type="body"/>
          </p:nvPr>
        </p:nvSpPr>
        <p:spPr>
          <a:xfrm>
            <a:off x="318653" y="1381361"/>
            <a:ext cx="7348239" cy="437647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1200"/>
              </a:spcBef>
              <a:spcAft>
                <a:spcPts val="0"/>
              </a:spcAft>
              <a:buSzPts val="1800"/>
              <a:buChar char=" "/>
            </a:pPr>
            <a:r>
              <a:rPr lang="en-US"/>
              <a:t>Alfabetizarea în domeniul mediului cuprinde cunoștințele, abilitățile și dispozițiile necesare pentru a înțelege și a aborda provocările de mediu [Molavi et al., 2017]. O componentă crucială a acestei alfabetizări este o bază solidă a conceptelor științifice legate de mediu.De exemplu, luați în considerare schimbările climatice. Cineva cu o înțelegere rudimentară ar putea să o perceapă ca pe o fluctuație a modelelor meteorologice. Cu toate acestea, o persoană cu o alfabetizare științifică superioară ar recunoaște că emisiile de gaze cu efect de seră cauzate de om cauzează încălzirea globală, ceea ce duce la creșterea nivelului mării, topirea ghețarilor și perturbări ale tiparelor meteorologice [NASA, 2023]. Aceste cunoștințe științifice favorizează o percepție mai nuanțată și mai apăsătoare a schimbărilor climatice.</a:t>
            </a:r>
            <a:endParaRPr/>
          </a:p>
        </p:txBody>
      </p:sp>
      <p:sp>
        <p:nvSpPr>
          <p:cNvPr id="196" name="Google Shape;196;p19"/>
          <p:cNvSpPr/>
          <p:nvPr/>
        </p:nvSpPr>
        <p:spPr>
          <a:xfrm>
            <a:off x="9051294" y="5247825"/>
            <a:ext cx="1306768" cy="200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000000"/>
                </a:solidFill>
                <a:latin typeface="Arial"/>
                <a:ea typeface="Arial"/>
                <a:cs typeface="Arial"/>
                <a:sym typeface="Arial"/>
              </a:rPr>
              <a:t>https://bilimveutopya.com.tr/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txBox="1"/>
          <p:nvPr>
            <p:ph type="title"/>
          </p:nvPr>
        </p:nvSpPr>
        <p:spPr>
          <a:xfrm>
            <a:off x="501534" y="290945"/>
            <a:ext cx="5275811" cy="133201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5000"/>
              </a:lnSpc>
              <a:spcBef>
                <a:spcPts val="0"/>
              </a:spcBef>
              <a:spcAft>
                <a:spcPts val="0"/>
              </a:spcAft>
              <a:buSzPct val="111111"/>
              <a:buNone/>
            </a:pPr>
            <a:r>
              <a:rPr lang="en-US">
                <a:latin typeface="Bookman Old Style"/>
                <a:ea typeface="Bookman Old Style"/>
                <a:cs typeface="Bookman Old Style"/>
                <a:sym typeface="Bookman Old Style"/>
              </a:rPr>
              <a:t>Nuanță și Urgență: Impactul alfabetizării științifice</a:t>
            </a:r>
            <a:endParaRPr>
              <a:latin typeface="Bookman Old Style"/>
              <a:ea typeface="Bookman Old Style"/>
              <a:cs typeface="Bookman Old Style"/>
              <a:sym typeface="Bookman Old Style"/>
            </a:endParaRPr>
          </a:p>
        </p:txBody>
      </p:sp>
      <p:sp>
        <p:nvSpPr>
          <p:cNvPr id="202" name="Google Shape;202;p20"/>
          <p:cNvSpPr txBox="1"/>
          <p:nvPr>
            <p:ph idx="1" type="body"/>
          </p:nvPr>
        </p:nvSpPr>
        <p:spPr>
          <a:xfrm>
            <a:off x="737061" y="1908261"/>
            <a:ext cx="4624648" cy="4376470"/>
          </a:xfrm>
          <a:prstGeom prst="rect">
            <a:avLst/>
          </a:prstGeom>
          <a:noFill/>
          <a:ln>
            <a:noFill/>
          </a:ln>
        </p:spPr>
        <p:txBody>
          <a:bodyPr anchorCtr="0" anchor="t" bIns="45700" lIns="0" spcFirstLastPara="1" rIns="0" wrap="square" tIns="45700">
            <a:normAutofit/>
          </a:bodyPr>
          <a:lstStyle/>
          <a:p>
            <a:pPr indent="-342900" lvl="0" marL="457200" rtl="0" algn="just">
              <a:lnSpc>
                <a:spcPct val="90000"/>
              </a:lnSpc>
              <a:spcBef>
                <a:spcPts val="1200"/>
              </a:spcBef>
              <a:spcAft>
                <a:spcPts val="0"/>
              </a:spcAft>
              <a:buSzPts val="1800"/>
              <a:buChar char=" "/>
            </a:pPr>
            <a:r>
              <a:rPr lang="en-US"/>
              <a:t>Nivelul de înțelegere științifică influențează identificarea problemelor de mediu, precum și urgența percepută a acestora. Să luăm exemplul defrișărilor; o persoană cu cunoștințe limitate poate recunoaște dispariția copacilor, dar o persoană cu o pregătire științifică mai solidă va înțelege și efectele ulterioare ale defrișărilor. Această înțelegere mai profundă dezvoltă un sentiment de urgență că despădurirea trebuie abordată înainte de a duce la o degradare mai extinsă a mediului.</a:t>
            </a:r>
            <a:endParaRPr/>
          </a:p>
        </p:txBody>
      </p:sp>
      <p:sp>
        <p:nvSpPr>
          <p:cNvPr id="203" name="Google Shape;203;p20"/>
          <p:cNvSpPr txBox="1"/>
          <p:nvPr/>
        </p:nvSpPr>
        <p:spPr>
          <a:xfrm>
            <a:off x="5777345" y="484910"/>
            <a:ext cx="5275811" cy="1258402"/>
          </a:xfrm>
          <a:prstGeom prst="rect">
            <a:avLst/>
          </a:prstGeom>
          <a:noFill/>
          <a:ln>
            <a:noFill/>
          </a:ln>
        </p:spPr>
        <p:txBody>
          <a:bodyPr anchorCtr="0" anchor="b" bIns="45700" lIns="91425" spcFirstLastPara="1" rIns="91425" wrap="square" tIns="45700">
            <a:noAutofit/>
          </a:bodyPr>
          <a:lstStyle/>
          <a:p>
            <a:pPr indent="0" lvl="0" marL="0" marR="0" rtl="0" algn="ctr">
              <a:lnSpc>
                <a:spcPct val="85000"/>
              </a:lnSpc>
              <a:spcBef>
                <a:spcPts val="0"/>
              </a:spcBef>
              <a:spcAft>
                <a:spcPts val="0"/>
              </a:spcAft>
              <a:buClr>
                <a:srgbClr val="3F3F3F"/>
              </a:buClr>
              <a:buSzPts val="3200"/>
              <a:buFont typeface="Calibri"/>
              <a:buNone/>
            </a:pPr>
            <a:r>
              <a:rPr b="1" i="0" lang="en-US" sz="2900" u="none" cap="none" strike="noStrike">
                <a:solidFill>
                  <a:srgbClr val="3F3F3F"/>
                </a:solidFill>
                <a:latin typeface="Bookman Old Style"/>
                <a:ea typeface="Bookman Old Style"/>
                <a:cs typeface="Bookman Old Style"/>
                <a:sym typeface="Bookman Old Style"/>
              </a:rPr>
              <a:t>Dincolo de ceea ce este evident: demascarea problemelor de mediu ascunse</a:t>
            </a:r>
            <a:endParaRPr b="1" i="0" sz="2900" u="none" cap="none" strike="noStrike">
              <a:solidFill>
                <a:srgbClr val="3F3F3F"/>
              </a:solidFill>
              <a:latin typeface="Bookman Old Style"/>
              <a:ea typeface="Bookman Old Style"/>
              <a:cs typeface="Bookman Old Style"/>
              <a:sym typeface="Bookman Old Style"/>
            </a:endParaRPr>
          </a:p>
        </p:txBody>
      </p:sp>
      <p:sp>
        <p:nvSpPr>
          <p:cNvPr id="204" name="Google Shape;204;p20"/>
          <p:cNvSpPr txBox="1"/>
          <p:nvPr/>
        </p:nvSpPr>
        <p:spPr>
          <a:xfrm>
            <a:off x="6102926" y="1904593"/>
            <a:ext cx="4950230" cy="4376470"/>
          </a:xfrm>
          <a:prstGeom prst="rect">
            <a:avLst/>
          </a:prstGeom>
          <a:noFill/>
          <a:ln>
            <a:noFill/>
          </a:ln>
        </p:spPr>
        <p:txBody>
          <a:bodyPr anchorCtr="0" anchor="t" bIns="45700" lIns="0" spcFirstLastPara="1" rIns="0" wrap="square" tIns="45700">
            <a:normAutofit/>
          </a:bodyPr>
          <a:lstStyle/>
          <a:p>
            <a:pPr indent="-342900" lvl="0" marL="457200" marR="0" rtl="0" algn="just">
              <a:lnSpc>
                <a:spcPct val="90000"/>
              </a:lnSpc>
              <a:spcBef>
                <a:spcPts val="1200"/>
              </a:spcBef>
              <a:spcAft>
                <a:spcPts val="0"/>
              </a:spcAft>
              <a:buClr>
                <a:schemeClr val="accent1"/>
              </a:buClr>
              <a:buSzPts val="1800"/>
              <a:buFont typeface="Calibri"/>
              <a:buChar char=" "/>
            </a:pPr>
            <a:r>
              <a:rPr b="0" i="0" lang="en-US" sz="2000" u="none" cap="none" strike="noStrike">
                <a:solidFill>
                  <a:srgbClr val="3F3F3F"/>
                </a:solidFill>
                <a:latin typeface="Calibri"/>
                <a:ea typeface="Calibri"/>
                <a:cs typeface="Calibri"/>
                <a:sym typeface="Calibri"/>
              </a:rPr>
              <a:t>Cultura științifică oferă capacitatea de a identifica probleme mai puțin cunoscute, dincolo de problemele de mediu cunoscute în mod obișnuit. De exemplu, în timp ce poluarea cu plastic este importantă, o persoană care cunoaște chimia mediului poate fi preocupată și de prezența poluanților organici persistenți (POP) în mediu. Acești POP se pot acumula în lanțul alimentar și pot prezenta riscuri grave pentru sănătatea animalelor sălbatice și a oamenilor. Această conștientizare științifică încurajează luarea de măsuri cu privire la o gamă mai largă de probleme.</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2020-11-17T09:39:06Z</dcterms:created>
  <dc:creator>Niclas Grüttner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