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95ZI1NwBE4YN1H29NHFyVW6u3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DB82C9-A2FB-49DC-88AC-9FCA4006C954}">
  <a:tblStyle styleId="{18DB82C9-A2FB-49DC-88AC-9FCA4006C95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Responde: B</a:t>
            </a:r>
            <a:endParaRPr/>
          </a:p>
        </p:txBody>
      </p:sp>
      <p:sp>
        <p:nvSpPr>
          <p:cNvPr id="399" name="Google Shape;39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Resposta: C</a:t>
            </a:r>
            <a:endParaRPr/>
          </a:p>
        </p:txBody>
      </p:sp>
      <p:sp>
        <p:nvSpPr>
          <p:cNvPr id="407" name="Google Shape;40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Resposta: C</a:t>
            </a:r>
            <a:endParaRPr/>
          </a:p>
        </p:txBody>
      </p:sp>
      <p:sp>
        <p:nvSpPr>
          <p:cNvPr id="415" name="Google Shape;41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Resposta: A</a:t>
            </a:r>
            <a:endParaRPr/>
          </a:p>
        </p:txBody>
      </p:sp>
      <p:sp>
        <p:nvSpPr>
          <p:cNvPr id="423" name="Google Shape;42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gci.org/what-is-global-chan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err="1"/>
              <a:t>Pensar</a:t>
            </a:r>
            <a:r>
              <a:rPr lang="en-US" dirty="0"/>
              <a:t> </a:t>
            </a:r>
            <a:r>
              <a:rPr lang="en-US" dirty="0" err="1"/>
              <a:t>verde</a:t>
            </a:r>
            <a:r>
              <a:rPr lang="en-US" dirty="0"/>
              <a:t/>
            </a:r>
            <a:br>
              <a:rPr lang="en-US" dirty="0"/>
            </a:br>
            <a:r>
              <a:rPr lang="en-US" dirty="0"/>
              <a:t>para o </a:t>
            </a:r>
            <a:r>
              <a:rPr lang="en-US" dirty="0" err="1"/>
              <a:t>mundo</a:t>
            </a:r>
            <a:r>
              <a:rPr lang="en-US" dirty="0"/>
              <a:t/>
            </a:r>
            <a:br>
              <a:rPr lang="en-US" dirty="0"/>
            </a:br>
            <a:r>
              <a:rPr lang="en-US" dirty="0"/>
              <a:t/>
            </a:r>
            <a:br>
              <a:rPr lang="en-US" dirty="0"/>
            </a:br>
            <a:r>
              <a:rPr lang="en-US" sz="2700" dirty="0" err="1"/>
              <a:t>Educação</a:t>
            </a:r>
            <a:r>
              <a:rPr lang="en-US" sz="2700" dirty="0"/>
              <a:t> dos </a:t>
            </a:r>
            <a:r>
              <a:rPr lang="en-US" sz="2700" dirty="0" err="1"/>
              <a:t>jovens</a:t>
            </a:r>
            <a:r>
              <a:rPr lang="en-US" sz="2700" dirty="0"/>
              <a:t/>
            </a:r>
            <a:br>
              <a:rPr lang="en-US" sz="2700" dirty="0"/>
            </a:br>
            <a:r>
              <a:rPr lang="en-US" sz="2700" dirty="0"/>
              <a:t>ERASMUS+</a:t>
            </a:r>
            <a:br>
              <a:rPr lang="en-US" sz="2700" dirty="0"/>
            </a:br>
            <a:r>
              <a:rPr lang="en-US" sz="2700" dirty="0"/>
              <a:t/>
            </a:r>
            <a:br>
              <a:rPr lang="en-US" sz="2700" dirty="0"/>
            </a:br>
            <a:r>
              <a:rPr lang="en-US" sz="2200" dirty="0"/>
              <a:t>KA220 YOU - </a:t>
            </a:r>
            <a:r>
              <a:rPr lang="en-US" sz="2200" dirty="0" err="1"/>
              <a:t>Parcerias</a:t>
            </a:r>
            <a:r>
              <a:rPr lang="en-US" sz="2200" dirty="0"/>
              <a:t> </a:t>
            </a:r>
            <a:r>
              <a:rPr lang="en-US" sz="2200" dirty="0" err="1"/>
              <a:t>estratégicas</a:t>
            </a:r>
            <a:r>
              <a:rPr lang="en-US" sz="2200" dirty="0"/>
              <a:t> para a </a:t>
            </a:r>
            <a:r>
              <a:rPr lang="en-US" sz="2200" dirty="0" err="1"/>
              <a:t>educação</a:t>
            </a:r>
            <a:r>
              <a:rPr lang="en-US" sz="2200" dirty="0"/>
              <a:t> de </a:t>
            </a:r>
            <a:r>
              <a:rPr lang="en-US" sz="2200" dirty="0" err="1"/>
              <a:t>jovens</a:t>
            </a:r>
            <a:r>
              <a:rPr lang="en-US" sz="2200" dirty="0"/>
              <a:t/>
            </a:r>
            <a:br>
              <a:rPr lang="en-US" sz="2200" dirty="0"/>
            </a:br>
            <a:r>
              <a:rPr lang="en-US" sz="2200" dirty="0" err="1"/>
              <a:t>Parceria</a:t>
            </a:r>
            <a:r>
              <a:rPr lang="en-US" sz="2200" dirty="0"/>
              <a:t> de </a:t>
            </a:r>
            <a:r>
              <a:rPr lang="en-US" sz="2200" dirty="0" err="1"/>
              <a:t>cooperação</a:t>
            </a:r>
            <a:r>
              <a:rPr lang="en-US" dirty="0"/>
              <a:t/>
            </a:r>
            <a:br>
              <a:rPr lang="en-US" dirty="0"/>
            </a:br>
            <a:endParaRPr dirty="0"/>
          </a:p>
        </p:txBody>
      </p:sp>
      <p:sp>
        <p:nvSpPr>
          <p:cNvPr id="120" name="Google Shape;120;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1" name="Google Shape;121;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lvl="0">
              <a:buClr>
                <a:schemeClr val="accent1"/>
              </a:buClr>
              <a:buSzPts val="4216"/>
            </a:pPr>
            <a:r>
              <a:rPr lang="en-US" sz="4000" b="1" dirty="0">
                <a:solidFill>
                  <a:srgbClr val="004B3A"/>
                </a:solidFill>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1000"/>
              </a:spcBef>
              <a:spcAft>
                <a:spcPts val="0"/>
              </a:spcAft>
              <a:buClr>
                <a:schemeClr val="accent1"/>
              </a:buClr>
              <a:buSzPts val="3459"/>
              <a:buFont typeface="Noto Sans Symbols"/>
              <a:buNone/>
            </a:pPr>
            <a:r>
              <a:rPr lang="en-US" sz="3200" b="1" i="0" u="sng" strike="noStrike" cap="none" dirty="0" err="1">
                <a:solidFill>
                  <a:srgbClr val="595959"/>
                </a:solidFill>
                <a:latin typeface="Calibri"/>
                <a:ea typeface="Calibri"/>
                <a:cs typeface="Calibri"/>
                <a:sym typeface="Calibri"/>
              </a:rPr>
              <a:t>Módulo</a:t>
            </a:r>
            <a:r>
              <a:rPr lang="en-US" sz="3200" b="1" i="0" u="sng" strike="noStrike" cap="none" dirty="0">
                <a:solidFill>
                  <a:srgbClr val="595959"/>
                </a:solidFill>
                <a:latin typeface="Calibri"/>
                <a:ea typeface="Calibri"/>
                <a:cs typeface="Calibri"/>
                <a:sym typeface="Calibri"/>
              </a:rPr>
              <a:t> 5:</a:t>
            </a:r>
            <a:r>
              <a:rPr lang="en-US" sz="3200" b="1" i="0" u="none" strike="noStrike" cap="none" dirty="0">
                <a:solidFill>
                  <a:srgbClr val="595959"/>
                </a:solidFill>
                <a:latin typeface="Calibri"/>
                <a:ea typeface="Calibri"/>
                <a:cs typeface="Calibri"/>
                <a:sym typeface="Calibri"/>
              </a:rPr>
              <a:t/>
            </a:r>
            <a:br>
              <a:rPr lang="en-US" sz="3200" b="1" i="0" u="none" strike="noStrike" cap="none" dirty="0">
                <a:solidFill>
                  <a:srgbClr val="595959"/>
                </a:solidFill>
                <a:latin typeface="Calibri"/>
                <a:ea typeface="Calibri"/>
                <a:cs typeface="Calibri"/>
                <a:sym typeface="Calibri"/>
              </a:rPr>
            </a:br>
            <a:r>
              <a:rPr lang="en-US" sz="3200" b="1" i="0" u="none" strike="noStrike" cap="none" dirty="0">
                <a:solidFill>
                  <a:srgbClr val="595959"/>
                </a:solidFill>
                <a:latin typeface="Calibri"/>
                <a:ea typeface="Calibri"/>
                <a:cs typeface="Calibri"/>
                <a:sym typeface="Calibri"/>
              </a:rPr>
              <a:t>O </a:t>
            </a:r>
            <a:r>
              <a:rPr lang="en-US" sz="3200" b="1" i="0" u="none" strike="noStrike" cap="none" dirty="0" err="1">
                <a:solidFill>
                  <a:srgbClr val="595959"/>
                </a:solidFill>
                <a:latin typeface="Calibri"/>
                <a:ea typeface="Calibri"/>
                <a:cs typeface="Calibri"/>
                <a:sym typeface="Calibri"/>
              </a:rPr>
              <a:t>Impacto</a:t>
            </a:r>
            <a:r>
              <a:rPr lang="en-US" sz="3200" b="1" i="0" u="none" strike="noStrike" cap="none" dirty="0">
                <a:solidFill>
                  <a:srgbClr val="595959"/>
                </a:solidFill>
                <a:latin typeface="Calibri"/>
                <a:ea typeface="Calibri"/>
                <a:cs typeface="Calibri"/>
                <a:sym typeface="Calibri"/>
              </a:rPr>
              <a:t> das </a:t>
            </a:r>
            <a:r>
              <a:rPr lang="en-US" sz="3200" b="1" i="0" u="none" strike="noStrike" cap="none" dirty="0" err="1">
                <a:solidFill>
                  <a:srgbClr val="595959"/>
                </a:solidFill>
                <a:latin typeface="Calibri"/>
                <a:ea typeface="Calibri"/>
                <a:cs typeface="Calibri"/>
                <a:sym typeface="Calibri"/>
              </a:rPr>
              <a:t>Alterações</a:t>
            </a:r>
            <a:r>
              <a:rPr lang="en-US" sz="3200" b="1" i="0" u="none" strike="noStrike" cap="none" dirty="0">
                <a:solidFill>
                  <a:srgbClr val="595959"/>
                </a:solidFill>
                <a:latin typeface="Calibri"/>
                <a:ea typeface="Calibri"/>
                <a:cs typeface="Calibri"/>
                <a:sym typeface="Calibri"/>
              </a:rPr>
              <a:t> </a:t>
            </a:r>
            <a:r>
              <a:rPr lang="en-US" sz="3200" b="1" i="0" u="none" strike="noStrike" cap="none" dirty="0" err="1">
                <a:solidFill>
                  <a:srgbClr val="595959"/>
                </a:solidFill>
                <a:latin typeface="Calibri"/>
                <a:ea typeface="Calibri"/>
                <a:cs typeface="Calibri"/>
                <a:sym typeface="Calibri"/>
              </a:rPr>
              <a:t>Globais</a:t>
            </a:r>
            <a:r>
              <a:rPr lang="en-US" sz="3200" b="1" i="0" u="none" strike="noStrike" cap="none" dirty="0">
                <a:solidFill>
                  <a:srgbClr val="595959"/>
                </a:solidFill>
                <a:latin typeface="Calibri"/>
                <a:ea typeface="Calibri"/>
                <a:cs typeface="Calibri"/>
                <a:sym typeface="Calibri"/>
              </a:rPr>
              <a:t> </a:t>
            </a:r>
            <a:r>
              <a:rPr lang="en-US" sz="3200" b="1" i="0" u="none" strike="noStrike" cap="none" dirty="0" err="1">
                <a:solidFill>
                  <a:srgbClr val="595959"/>
                </a:solidFill>
                <a:latin typeface="Calibri"/>
                <a:ea typeface="Calibri"/>
                <a:cs typeface="Calibri"/>
                <a:sym typeface="Calibri"/>
              </a:rPr>
              <a:t>na</a:t>
            </a:r>
            <a:r>
              <a:rPr lang="en-US" sz="3200" b="1" i="0" u="none" strike="noStrike" cap="none" dirty="0">
                <a:solidFill>
                  <a:srgbClr val="595959"/>
                </a:solidFill>
                <a:latin typeface="Calibri"/>
                <a:ea typeface="Calibri"/>
                <a:cs typeface="Calibri"/>
                <a:sym typeface="Calibri"/>
              </a:rPr>
              <a:t> </a:t>
            </a:r>
            <a:r>
              <a:rPr lang="en-US" sz="3200" b="1" i="0" u="none" strike="noStrike" cap="none" dirty="0" err="1">
                <a:solidFill>
                  <a:srgbClr val="595959"/>
                </a:solidFill>
                <a:latin typeface="Calibri"/>
                <a:ea typeface="Calibri"/>
                <a:cs typeface="Calibri"/>
                <a:sym typeface="Calibri"/>
              </a:rPr>
              <a:t>Saúde</a:t>
            </a:r>
            <a:r>
              <a:rPr lang="en-US" sz="3200" b="1" i="0" u="none" strike="noStrike" cap="none" dirty="0">
                <a:solidFill>
                  <a:srgbClr val="595959"/>
                </a:solidFill>
                <a:latin typeface="Calibri"/>
                <a:ea typeface="Calibri"/>
                <a:cs typeface="Calibri"/>
                <a:sym typeface="Calibri"/>
              </a:rPr>
              <a:t> Humana, </a:t>
            </a:r>
            <a:r>
              <a:rPr lang="en-US" sz="3200" b="1" i="0" u="none" strike="noStrike" cap="none" dirty="0" err="1">
                <a:solidFill>
                  <a:srgbClr val="595959"/>
                </a:solidFill>
                <a:latin typeface="Calibri"/>
                <a:ea typeface="Calibri"/>
                <a:cs typeface="Calibri"/>
                <a:sym typeface="Calibri"/>
              </a:rPr>
              <a:t>Doenças</a:t>
            </a:r>
            <a:r>
              <a:rPr lang="en-US" sz="3200" b="1" i="0" u="none" strike="noStrike" cap="none" dirty="0">
                <a:solidFill>
                  <a:srgbClr val="595959"/>
                </a:solidFill>
                <a:latin typeface="Calibri"/>
                <a:ea typeface="Calibri"/>
                <a:cs typeface="Calibri"/>
                <a:sym typeface="Calibri"/>
              </a:rPr>
              <a:t> </a:t>
            </a:r>
            <a:r>
              <a:rPr lang="en-US" sz="3200" b="1" i="0" u="none" strike="noStrike" cap="none" dirty="0" err="1">
                <a:solidFill>
                  <a:srgbClr val="595959"/>
                </a:solidFill>
                <a:latin typeface="Calibri"/>
                <a:ea typeface="Calibri"/>
                <a:cs typeface="Calibri"/>
                <a:sym typeface="Calibri"/>
              </a:rPr>
              <a:t>Infecciosas</a:t>
            </a:r>
            <a:r>
              <a:rPr lang="en-US" sz="3200" b="1" i="0" u="none" strike="noStrike" cap="none" dirty="0">
                <a:solidFill>
                  <a:srgbClr val="595959"/>
                </a:solidFill>
                <a:latin typeface="Calibri"/>
                <a:ea typeface="Calibri"/>
                <a:cs typeface="Calibri"/>
                <a:sym typeface="Calibri"/>
              </a:rPr>
              <a:t> e </a:t>
            </a:r>
            <a:r>
              <a:rPr lang="en-US" sz="3200" b="1" i="0" u="none" strike="noStrike" cap="none" dirty="0" err="1">
                <a:solidFill>
                  <a:srgbClr val="595959"/>
                </a:solidFill>
                <a:latin typeface="Calibri"/>
                <a:ea typeface="Calibri"/>
                <a:cs typeface="Calibri"/>
                <a:sym typeface="Calibri"/>
              </a:rPr>
              <a:t>Epidémicas</a:t>
            </a:r>
            <a:endParaRPr sz="2600" b="1" i="0" u="none" strike="noStrike" cap="none" dirty="0">
              <a:solidFill>
                <a:srgbClr val="595959"/>
              </a:solidFill>
              <a:latin typeface="Calibri"/>
              <a:ea typeface="Calibri"/>
              <a:cs typeface="Calibri"/>
              <a:sym typeface="Calibri"/>
            </a:endParaRPr>
          </a:p>
        </p:txBody>
      </p:sp>
      <p:pic>
        <p:nvPicPr>
          <p:cNvPr id="122" name="Google Shape;122;p1"/>
          <p:cNvPicPr preferRelativeResize="0"/>
          <p:nvPr/>
        </p:nvPicPr>
        <p:blipFill rotWithShape="1">
          <a:blip r:embed="rId3">
            <a:alphaModFix/>
          </a:blip>
          <a:srcRect/>
          <a:stretch/>
        </p:blipFill>
        <p:spPr>
          <a:xfrm>
            <a:off x="6375351" y="4708698"/>
            <a:ext cx="3295577" cy="1351180"/>
          </a:xfrm>
          <a:prstGeom prst="rect">
            <a:avLst/>
          </a:prstGeom>
          <a:noFill/>
          <a:ln>
            <a:noFill/>
          </a:ln>
        </p:spPr>
      </p:pic>
      <p:pic>
        <p:nvPicPr>
          <p:cNvPr id="123" name="Google Shape;123;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body" idx="1"/>
          </p:nvPr>
        </p:nvSpPr>
        <p:spPr>
          <a:xfrm>
            <a:off x="526979" y="1251947"/>
            <a:ext cx="6886512" cy="4751494"/>
          </a:xfrm>
          <a:prstGeom prst="rect">
            <a:avLst/>
          </a:prstGeom>
          <a:noFill/>
          <a:ln>
            <a:noFill/>
          </a:ln>
        </p:spPr>
        <p:txBody>
          <a:bodyPr spcFirstLastPara="1" wrap="square" lIns="0" tIns="45700" rIns="0" bIns="45700" anchor="t" anchorCtr="0">
            <a:noAutofit/>
          </a:bodyPr>
          <a:lstStyle/>
          <a:p>
            <a:pPr marL="0" lvl="0" indent="0" algn="just" rtl="0">
              <a:lnSpc>
                <a:spcPct val="130000"/>
              </a:lnSpc>
              <a:spcBef>
                <a:spcPts val="1400"/>
              </a:spcBef>
              <a:spcAft>
                <a:spcPts val="0"/>
              </a:spcAft>
              <a:buSzPts val="1800"/>
              <a:buNone/>
            </a:pPr>
            <a:r>
              <a:rPr lang="en-US" sz="1600" dirty="0" err="1">
                <a:solidFill>
                  <a:srgbClr val="2A4F1C"/>
                </a:solidFill>
                <a:latin typeface="Arial"/>
                <a:ea typeface="Arial"/>
                <a:cs typeface="Arial"/>
                <a:sym typeface="Arial"/>
              </a:rPr>
              <a:t>Impactos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vida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quotidiana</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globais</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afetam</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vários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aspectos</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vida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humana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incluindo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alimentação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meios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subsistência</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segurança</a:t>
            </a:r>
            <a:r>
              <a:rPr lang="en-US" sz="1600" dirty="0">
                <a:solidFill>
                  <a:srgbClr val="2A4F1C"/>
                </a:solidFill>
                <a:latin typeface="Arial"/>
                <a:ea typeface="Arial"/>
                <a:cs typeface="Arial"/>
                <a:sym typeface="Arial"/>
              </a:rPr>
              <a:t> e o </a:t>
            </a:r>
            <a:r>
              <a:rPr lang="en-US" sz="1600" dirty="0" err="1">
                <a:solidFill>
                  <a:srgbClr val="2A4F1C"/>
                </a:solidFill>
                <a:latin typeface="Arial"/>
                <a:ea typeface="Arial"/>
                <a:cs typeface="Arial"/>
                <a:sym typeface="Arial"/>
              </a:rPr>
              <a:t>bem-estar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geral</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intensificam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fenómenos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extremos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tempestades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incêndios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vagas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calor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perturbando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agricultura</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empresas</a:t>
            </a:r>
            <a:r>
              <a:rPr lang="en-US" sz="1600" dirty="0">
                <a:solidFill>
                  <a:srgbClr val="2A4F1C"/>
                </a:solidFill>
                <a:latin typeface="Arial"/>
                <a:ea typeface="Arial"/>
                <a:cs typeface="Arial"/>
                <a:sym typeface="Arial"/>
              </a:rPr>
              <a:t> e as </a:t>
            </a:r>
            <a:r>
              <a:rPr lang="en-US" sz="1600" dirty="0" err="1">
                <a:solidFill>
                  <a:srgbClr val="2A4F1C"/>
                </a:solidFill>
                <a:latin typeface="Arial"/>
                <a:ea typeface="Arial"/>
                <a:cs typeface="Arial"/>
                <a:sym typeface="Arial"/>
              </a:rPr>
              <a:t>rotinas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diárias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O </a:t>
            </a:r>
            <a:r>
              <a:rPr lang="en-US" sz="1600" dirty="0" err="1">
                <a:solidFill>
                  <a:srgbClr val="2A4F1C"/>
                </a:solidFill>
                <a:latin typeface="Arial"/>
                <a:ea typeface="Arial"/>
                <a:cs typeface="Arial"/>
                <a:sym typeface="Arial"/>
              </a:rPr>
              <a:t>desenvolvimento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humano</a:t>
            </a:r>
            <a:r>
              <a:rPr lang="en-US" sz="1600" dirty="0">
                <a:solidFill>
                  <a:srgbClr val="2A4F1C"/>
                </a:solidFill>
                <a:latin typeface="Arial"/>
                <a:ea typeface="Arial"/>
                <a:cs typeface="Arial"/>
                <a:sym typeface="Arial"/>
              </a:rPr>
              <a:t> invade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ecossistemas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naturais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conduzindo</a:t>
            </a:r>
            <a:r>
              <a:rPr lang="en-US" sz="1600" dirty="0">
                <a:solidFill>
                  <a:srgbClr val="2A4F1C"/>
                </a:solidFill>
                <a:latin typeface="Arial"/>
                <a:ea typeface="Arial"/>
                <a:cs typeface="Arial"/>
                <a:sym typeface="Arial"/>
              </a:rPr>
              <a:t> à </a:t>
            </a:r>
            <a:r>
              <a:rPr lang="en-US" sz="1600" dirty="0" err="1">
                <a:solidFill>
                  <a:srgbClr val="2A4F1C"/>
                </a:solidFill>
                <a:latin typeface="Arial"/>
                <a:ea typeface="Arial"/>
                <a:cs typeface="Arial"/>
                <a:sym typeface="Arial"/>
              </a:rPr>
              <a:t>perda</a:t>
            </a:r>
            <a:r>
              <a:rPr lang="en-US" sz="1600" dirty="0">
                <a:solidFill>
                  <a:srgbClr val="2A4F1C"/>
                </a:solidFill>
                <a:latin typeface="Arial"/>
                <a:ea typeface="Arial"/>
                <a:cs typeface="Arial"/>
                <a:sym typeface="Arial"/>
              </a:rPr>
              <a:t> de habitat, a </a:t>
            </a:r>
            <a:r>
              <a:rPr lang="en-US" sz="1600" dirty="0" err="1">
                <a:solidFill>
                  <a:srgbClr val="2A4F1C"/>
                </a:solidFill>
                <a:latin typeface="Arial"/>
                <a:ea typeface="Arial"/>
                <a:cs typeface="Arial"/>
                <a:sym typeface="Arial"/>
              </a:rPr>
              <a:t>conflitos</a:t>
            </a:r>
            <a:r>
              <a:rPr lang="en-US" sz="1600" dirty="0">
                <a:solidFill>
                  <a:srgbClr val="2A4F1C"/>
                </a:solidFill>
                <a:latin typeface="Arial"/>
                <a:ea typeface="Arial"/>
                <a:cs typeface="Arial"/>
                <a:sym typeface="Arial"/>
              </a:rPr>
              <a:t> entre </a:t>
            </a:r>
            <a:r>
              <a:rPr lang="en-US" sz="1600" dirty="0" err="1">
                <a:solidFill>
                  <a:srgbClr val="2A4F1C"/>
                </a:solidFill>
                <a:latin typeface="Arial"/>
                <a:ea typeface="Arial"/>
                <a:cs typeface="Arial"/>
                <a:sym typeface="Arial"/>
              </a:rPr>
              <a:t>humanos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animais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selvagens</a:t>
            </a:r>
            <a:r>
              <a:rPr lang="en-US" sz="1600" dirty="0">
                <a:solidFill>
                  <a:srgbClr val="2A4F1C"/>
                </a:solidFill>
                <a:latin typeface="Arial"/>
                <a:ea typeface="Arial"/>
                <a:cs typeface="Arial"/>
                <a:sym typeface="Arial"/>
              </a:rPr>
              <a:t>, à </a:t>
            </a:r>
            <a:r>
              <a:rPr lang="en-US" sz="1600" dirty="0" err="1">
                <a:solidFill>
                  <a:srgbClr val="2A4F1C"/>
                </a:solidFill>
                <a:latin typeface="Arial"/>
                <a:ea typeface="Arial"/>
                <a:cs typeface="Arial"/>
                <a:sym typeface="Arial"/>
              </a:rPr>
              <a:t>extinção</a:t>
            </a:r>
            <a:r>
              <a:rPr lang="en-US" sz="1600" dirty="0">
                <a:solidFill>
                  <a:srgbClr val="2A4F1C"/>
                </a:solidFill>
                <a:latin typeface="Arial"/>
                <a:ea typeface="Arial"/>
                <a:cs typeface="Arial"/>
                <a:sym typeface="Arial"/>
              </a:rPr>
              <a:t> e à </a:t>
            </a:r>
            <a:r>
              <a:rPr lang="en-US" sz="1600" dirty="0" err="1">
                <a:solidFill>
                  <a:srgbClr val="2A4F1C"/>
                </a:solidFill>
                <a:latin typeface="Arial"/>
                <a:ea typeface="Arial"/>
                <a:cs typeface="Arial"/>
                <a:sym typeface="Arial"/>
              </a:rPr>
              <a:t>propagação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err="1" smtClean="0">
                <a:solidFill>
                  <a:srgbClr val="2A4F1C"/>
                </a:solidFill>
                <a:latin typeface="Arial"/>
                <a:ea typeface="Arial"/>
                <a:cs typeface="Arial"/>
                <a:sym typeface="Arial"/>
              </a:rPr>
              <a:t>Atividades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comuns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utilização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fertilizantes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podem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ter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consequências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ambientais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nocivas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proliferação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algas</a:t>
            </a:r>
            <a:r>
              <a:rPr lang="en-US" sz="1600" dirty="0">
                <a:solidFill>
                  <a:srgbClr val="2A4F1C"/>
                </a:solidFill>
                <a:latin typeface="Arial"/>
                <a:ea typeface="Arial"/>
                <a:cs typeface="Arial"/>
                <a:sym typeface="Arial"/>
              </a:rPr>
              <a:t>.</a:t>
            </a:r>
            <a:endParaRPr sz="1600" dirty="0"/>
          </a:p>
        </p:txBody>
      </p:sp>
      <p:sp>
        <p:nvSpPr>
          <p:cNvPr id="208" name="Google Shape;208;p12"/>
          <p:cNvSpPr txBox="1"/>
          <p:nvPr/>
        </p:nvSpPr>
        <p:spPr>
          <a:xfrm>
            <a:off x="526979" y="19680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dirty="0" err="1">
                <a:solidFill>
                  <a:srgbClr val="2A4F1C"/>
                </a:solidFill>
                <a:latin typeface="Arial"/>
                <a:ea typeface="Arial"/>
                <a:cs typeface="Arial"/>
                <a:sym typeface="Arial"/>
              </a:rPr>
              <a:t>Porque</a:t>
            </a:r>
            <a:r>
              <a:rPr lang="en-US" sz="2800" b="1" i="0" u="none" strike="noStrike" cap="none" dirty="0">
                <a:solidFill>
                  <a:srgbClr val="2A4F1C"/>
                </a:solidFill>
                <a:latin typeface="Arial"/>
                <a:ea typeface="Arial"/>
                <a:cs typeface="Arial"/>
                <a:sym typeface="Arial"/>
              </a:rPr>
              <a:t> é que as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globais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são</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relevantes</a:t>
            </a:r>
            <a:r>
              <a:rPr lang="en-US" sz="2800" b="1" i="0" u="none" strike="noStrike" cap="none" dirty="0">
                <a:solidFill>
                  <a:srgbClr val="2A4F1C"/>
                </a:solidFill>
                <a:latin typeface="Arial"/>
                <a:ea typeface="Arial"/>
                <a:cs typeface="Arial"/>
                <a:sym typeface="Arial"/>
              </a:rPr>
              <a:t> para </a:t>
            </a:r>
            <a:r>
              <a:rPr lang="en-US" sz="2800" b="1" i="0" u="none" strike="noStrike" cap="none" dirty="0" err="1">
                <a:solidFill>
                  <a:srgbClr val="2A4F1C"/>
                </a:solidFill>
                <a:latin typeface="Arial"/>
                <a:ea typeface="Arial"/>
                <a:cs typeface="Arial"/>
                <a:sym typeface="Arial"/>
              </a:rPr>
              <a:t>si</a:t>
            </a:r>
            <a:r>
              <a:rPr lang="en-US" sz="2800" b="1" i="0" u="none" strike="noStrike" cap="none" dirty="0">
                <a:solidFill>
                  <a:srgbClr val="2A4F1C"/>
                </a:solidFill>
                <a:latin typeface="Arial"/>
                <a:ea typeface="Arial"/>
                <a:cs typeface="Arial"/>
                <a:sym typeface="Arial"/>
              </a:rPr>
              <a:t>?</a:t>
            </a:r>
            <a:endParaRPr sz="2800" b="1" i="0" u="none" strike="noStrike" cap="none" dirty="0">
              <a:solidFill>
                <a:srgbClr val="2A4F1C"/>
              </a:solidFill>
              <a:latin typeface="Calibri"/>
              <a:ea typeface="Calibri"/>
              <a:cs typeface="Calibri"/>
              <a:sym typeface="Calibri"/>
            </a:endParaRPr>
          </a:p>
        </p:txBody>
      </p:sp>
      <p:pic>
        <p:nvPicPr>
          <p:cNvPr id="209" name="Google Shape;209;p12"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body" idx="1"/>
          </p:nvPr>
        </p:nvSpPr>
        <p:spPr>
          <a:xfrm>
            <a:off x="526979" y="1251947"/>
            <a:ext cx="6886512" cy="4751494"/>
          </a:xfrm>
          <a:prstGeom prst="rect">
            <a:avLst/>
          </a:prstGeom>
          <a:noFill/>
          <a:ln>
            <a:noFill/>
          </a:ln>
        </p:spPr>
        <p:txBody>
          <a:bodyPr spcFirstLastPara="1" wrap="square" lIns="0" tIns="45700" rIns="0" bIns="45700" anchor="t" anchorCtr="0">
            <a:noAutofit/>
          </a:bodyPr>
          <a:lstStyle/>
          <a:p>
            <a:pPr marL="0" lvl="0" indent="0" algn="just" rtl="0">
              <a:lnSpc>
                <a:spcPct val="130000"/>
              </a:lnSpc>
              <a:spcBef>
                <a:spcPts val="1400"/>
              </a:spcBef>
              <a:spcAft>
                <a:spcPts val="0"/>
              </a:spcAft>
              <a:buSzPts val="1800"/>
              <a:buNone/>
            </a:pPr>
            <a:r>
              <a:rPr lang="en-US" sz="1800" dirty="0" err="1" smtClean="0">
                <a:solidFill>
                  <a:srgbClr val="2A4F1C"/>
                </a:solidFill>
                <a:latin typeface="Arial"/>
                <a:ea typeface="Arial"/>
                <a:cs typeface="Arial"/>
                <a:sym typeface="Arial"/>
              </a:rPr>
              <a:t>Ações</a:t>
            </a:r>
            <a:r>
              <a:rPr lang="en-US" sz="1800" dirty="0" smtClean="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individuais</a:t>
            </a:r>
            <a:r>
              <a:rPr lang="en-US" sz="1800" dirty="0">
                <a:solidFill>
                  <a:srgbClr val="2A4F1C"/>
                </a:solidFill>
                <a:latin typeface="Arial"/>
                <a:ea typeface="Arial"/>
                <a:cs typeface="Arial"/>
                <a:sym typeface="Arial"/>
              </a:rPr>
              <a:t> e </a:t>
            </a:r>
            <a:r>
              <a:rPr lang="en-US" sz="1800" dirty="0" err="1" smtClean="0">
                <a:solidFill>
                  <a:srgbClr val="2A4F1C"/>
                </a:solidFill>
                <a:latin typeface="Arial"/>
                <a:ea typeface="Arial"/>
                <a:cs typeface="Arial"/>
                <a:sym typeface="Arial"/>
              </a:rPr>
              <a:t>coletivas</a:t>
            </a:r>
            <a:r>
              <a:rPr lang="en-US" sz="1800" dirty="0">
                <a:solidFill>
                  <a:srgbClr val="2A4F1C"/>
                </a:solidFill>
                <a:latin typeface="Arial"/>
                <a:ea typeface="Arial"/>
                <a:cs typeface="Arial"/>
                <a:sym typeface="Arial"/>
              </a:rPr>
              <a:t>:</a:t>
            </a:r>
            <a:endParaRPr dirty="0"/>
          </a:p>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smtClean="0">
                <a:solidFill>
                  <a:srgbClr val="2A4F1C"/>
                </a:solidFill>
                <a:latin typeface="Arial"/>
                <a:ea typeface="Arial"/>
                <a:cs typeface="Arial"/>
                <a:sym typeface="Arial"/>
              </a:rPr>
              <a:t>ações</a:t>
            </a:r>
            <a:r>
              <a:rPr lang="en-US" sz="1800" dirty="0" smtClean="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individuais</a:t>
            </a:r>
            <a:r>
              <a:rPr lang="en-US" sz="1800" dirty="0">
                <a:solidFill>
                  <a:srgbClr val="2A4F1C"/>
                </a:solidFill>
                <a:latin typeface="Arial"/>
                <a:ea typeface="Arial"/>
                <a:cs typeface="Arial"/>
                <a:sym typeface="Arial"/>
              </a:rPr>
              <a:t> e </a:t>
            </a:r>
            <a:r>
              <a:rPr lang="en-US" sz="1800" dirty="0" err="1" smtClean="0">
                <a:solidFill>
                  <a:srgbClr val="2A4F1C"/>
                </a:solidFill>
                <a:latin typeface="Arial"/>
                <a:ea typeface="Arial"/>
                <a:cs typeface="Arial"/>
                <a:sym typeface="Arial"/>
              </a:rPr>
              <a:t>coletivas</a:t>
            </a:r>
            <a:r>
              <a:rPr lang="en-US" sz="1800" dirty="0" smtClean="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são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cruciais</a:t>
            </a:r>
            <a:r>
              <a:rPr lang="en-US" sz="1800" dirty="0">
                <a:solidFill>
                  <a:srgbClr val="2A4F1C"/>
                </a:solidFill>
                <a:latin typeface="Arial"/>
                <a:ea typeface="Arial"/>
                <a:cs typeface="Arial"/>
                <a:sym typeface="Arial"/>
              </a:rPr>
              <a:t> para </a:t>
            </a:r>
            <a:r>
              <a:rPr lang="en-US" sz="1800" dirty="0" err="1">
                <a:solidFill>
                  <a:srgbClr val="2A4F1C"/>
                </a:solidFill>
                <a:latin typeface="Arial"/>
                <a:ea typeface="Arial"/>
                <a:cs typeface="Arial"/>
                <a:sym typeface="Arial"/>
              </a:rPr>
              <a:t>enfrentar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desafios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colocados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pelas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alterações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globais</a:t>
            </a:r>
            <a:r>
              <a:rPr lang="en-US" sz="1800" dirty="0">
                <a:solidFill>
                  <a:srgbClr val="2A4F1C"/>
                </a:solidFill>
                <a:latin typeface="Arial"/>
                <a:ea typeface="Arial"/>
                <a:cs typeface="Arial"/>
                <a:sym typeface="Arial"/>
              </a:rPr>
              <a:t>.</a:t>
            </a:r>
            <a:endParaRPr dirty="0"/>
          </a:p>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smtClean="0">
                <a:solidFill>
                  <a:srgbClr val="2A4F1C"/>
                </a:solidFill>
                <a:latin typeface="Arial"/>
                <a:ea typeface="Arial"/>
                <a:cs typeface="Arial"/>
                <a:sym typeface="Arial"/>
              </a:rPr>
              <a:t>ações</a:t>
            </a:r>
            <a:r>
              <a:rPr lang="en-US" sz="1800" dirty="0" smtClean="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individuais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podem</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envolver</a:t>
            </a:r>
            <a:r>
              <a:rPr lang="en-US" sz="1800" dirty="0">
                <a:solidFill>
                  <a:srgbClr val="2A4F1C"/>
                </a:solidFill>
                <a:latin typeface="Arial"/>
                <a:ea typeface="Arial"/>
                <a:cs typeface="Arial"/>
                <a:sym typeface="Arial"/>
              </a:rPr>
              <a:t> o </a:t>
            </a:r>
            <a:r>
              <a:rPr lang="en-US" sz="1800" dirty="0" err="1">
                <a:solidFill>
                  <a:srgbClr val="2A4F1C"/>
                </a:solidFill>
                <a:latin typeface="Arial"/>
                <a:ea typeface="Arial"/>
                <a:cs typeface="Arial"/>
                <a:sym typeface="Arial"/>
              </a:rPr>
              <a:t>abandono</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transportes</a:t>
            </a:r>
            <a:r>
              <a:rPr lang="en-US" sz="1800" dirty="0">
                <a:solidFill>
                  <a:srgbClr val="2A4F1C"/>
                </a:solidFill>
                <a:latin typeface="Arial"/>
                <a:ea typeface="Arial"/>
                <a:cs typeface="Arial"/>
                <a:sym typeface="Arial"/>
              </a:rPr>
              <a:t> e </a:t>
            </a:r>
            <a:r>
              <a:rPr lang="en-US" sz="1800" dirty="0" err="1">
                <a:solidFill>
                  <a:srgbClr val="2A4F1C"/>
                </a:solidFill>
                <a:latin typeface="Arial"/>
                <a:ea typeface="Arial"/>
                <a:cs typeface="Arial"/>
                <a:sym typeface="Arial"/>
              </a:rPr>
              <a:t>aparelhos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dependentes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combustíveis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fósseis</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redução</a:t>
            </a:r>
            <a:r>
              <a:rPr lang="en-US" sz="1800" dirty="0">
                <a:solidFill>
                  <a:srgbClr val="2A4F1C"/>
                </a:solidFill>
                <a:latin typeface="Arial"/>
                <a:ea typeface="Arial"/>
                <a:cs typeface="Arial"/>
                <a:sym typeface="Arial"/>
              </a:rPr>
              <a:t> do </a:t>
            </a:r>
            <a:r>
              <a:rPr lang="en-US" sz="1800" dirty="0" err="1">
                <a:solidFill>
                  <a:srgbClr val="2A4F1C"/>
                </a:solidFill>
                <a:latin typeface="Arial"/>
                <a:ea typeface="Arial"/>
                <a:cs typeface="Arial"/>
                <a:sym typeface="Arial"/>
              </a:rPr>
              <a:t>desperdício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alimentar</a:t>
            </a:r>
            <a:r>
              <a:rPr lang="en-US" sz="1800" dirty="0">
                <a:solidFill>
                  <a:srgbClr val="2A4F1C"/>
                </a:solidFill>
                <a:latin typeface="Arial"/>
                <a:ea typeface="Arial"/>
                <a:cs typeface="Arial"/>
                <a:sym typeface="Arial"/>
              </a:rPr>
              <a:t> e a </a:t>
            </a:r>
            <a:r>
              <a:rPr lang="en-US" sz="1800" dirty="0" err="1">
                <a:solidFill>
                  <a:srgbClr val="2A4F1C"/>
                </a:solidFill>
                <a:latin typeface="Arial"/>
                <a:ea typeface="Arial"/>
                <a:cs typeface="Arial"/>
                <a:sym typeface="Arial"/>
              </a:rPr>
              <a:t>colaboração</a:t>
            </a:r>
            <a:r>
              <a:rPr lang="en-US" sz="1800" dirty="0">
                <a:solidFill>
                  <a:srgbClr val="2A4F1C"/>
                </a:solidFill>
                <a:latin typeface="Arial"/>
                <a:ea typeface="Arial"/>
                <a:cs typeface="Arial"/>
                <a:sym typeface="Arial"/>
              </a:rPr>
              <a:t> com </a:t>
            </a:r>
            <a:r>
              <a:rPr lang="en-US" sz="1800" dirty="0" err="1">
                <a:solidFill>
                  <a:srgbClr val="2A4F1C"/>
                </a:solidFill>
                <a:latin typeface="Arial"/>
                <a:ea typeface="Arial"/>
                <a:cs typeface="Arial"/>
                <a:sym typeface="Arial"/>
              </a:rPr>
              <a:t>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seus</a:t>
            </a:r>
            <a:r>
              <a:rPr lang="en-US" sz="1800" dirty="0">
                <a:solidFill>
                  <a:srgbClr val="2A4F1C"/>
                </a:solidFill>
                <a:latin typeface="Arial"/>
                <a:ea typeface="Arial"/>
                <a:cs typeface="Arial"/>
                <a:sym typeface="Arial"/>
              </a:rPr>
              <a:t> pares para </a:t>
            </a:r>
            <a:r>
              <a:rPr lang="en-US" sz="1800" dirty="0" err="1">
                <a:solidFill>
                  <a:srgbClr val="2A4F1C"/>
                </a:solidFill>
                <a:latin typeface="Arial"/>
                <a:ea typeface="Arial"/>
                <a:cs typeface="Arial"/>
                <a:sym typeface="Arial"/>
              </a:rPr>
              <a:t>encontrar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soluções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ecológicas</a:t>
            </a:r>
            <a:r>
              <a:rPr lang="en-US" sz="1800" dirty="0">
                <a:solidFill>
                  <a:srgbClr val="2A4F1C"/>
                </a:solidFill>
                <a:latin typeface="Arial"/>
                <a:ea typeface="Arial"/>
                <a:cs typeface="Arial"/>
                <a:sym typeface="Arial"/>
              </a:rPr>
              <a:t>.</a:t>
            </a:r>
            <a:endParaRPr dirty="0"/>
          </a:p>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a:solidFill>
                  <a:srgbClr val="2A4F1C"/>
                </a:solidFill>
                <a:latin typeface="Arial"/>
                <a:ea typeface="Arial"/>
                <a:cs typeface="Arial"/>
                <a:sym typeface="Arial"/>
              </a:rPr>
              <a:t>transformações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sociais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podem</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incluir</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implementação</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normas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construção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mais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rigorosas</a:t>
            </a:r>
            <a:r>
              <a:rPr lang="en-US" sz="1800" dirty="0">
                <a:solidFill>
                  <a:srgbClr val="2A4F1C"/>
                </a:solidFill>
                <a:latin typeface="Arial"/>
                <a:ea typeface="Arial"/>
                <a:cs typeface="Arial"/>
                <a:sym typeface="Arial"/>
              </a:rPr>
              <a:t>, o </a:t>
            </a:r>
            <a:r>
              <a:rPr lang="en-US" sz="1800" dirty="0" err="1">
                <a:solidFill>
                  <a:srgbClr val="2A4F1C"/>
                </a:solidFill>
                <a:latin typeface="Arial"/>
                <a:ea typeface="Arial"/>
                <a:cs typeface="Arial"/>
                <a:sym typeface="Arial"/>
              </a:rPr>
              <a:t>investimento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na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resiliência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urbana</a:t>
            </a:r>
            <a:r>
              <a:rPr lang="en-US" sz="1800" dirty="0">
                <a:solidFill>
                  <a:srgbClr val="2A4F1C"/>
                </a:solidFill>
                <a:latin typeface="Arial"/>
                <a:ea typeface="Arial"/>
                <a:cs typeface="Arial"/>
                <a:sym typeface="Arial"/>
              </a:rPr>
              <a:t> e a </a:t>
            </a:r>
            <a:r>
              <a:rPr lang="en-US" sz="1800" dirty="0" err="1">
                <a:solidFill>
                  <a:srgbClr val="2A4F1C"/>
                </a:solidFill>
                <a:latin typeface="Arial"/>
                <a:ea typeface="Arial"/>
                <a:cs typeface="Arial"/>
                <a:sym typeface="Arial"/>
              </a:rPr>
              <a:t>reavaliação</a:t>
            </a:r>
            <a:r>
              <a:rPr lang="en-US" sz="1800" dirty="0">
                <a:solidFill>
                  <a:srgbClr val="2A4F1C"/>
                </a:solidFill>
                <a:latin typeface="Arial"/>
                <a:ea typeface="Arial"/>
                <a:cs typeface="Arial"/>
                <a:sym typeface="Arial"/>
              </a:rPr>
              <a:t> dos </a:t>
            </a:r>
            <a:r>
              <a:rPr lang="en-US" sz="1800" dirty="0" err="1">
                <a:solidFill>
                  <a:srgbClr val="2A4F1C"/>
                </a:solidFill>
                <a:latin typeface="Arial"/>
                <a:ea typeface="Arial"/>
                <a:cs typeface="Arial"/>
                <a:sym typeface="Arial"/>
              </a:rPr>
              <a:t>métodos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avaliação</a:t>
            </a:r>
            <a:r>
              <a:rPr lang="en-US" sz="1800" dirty="0">
                <a:solidFill>
                  <a:srgbClr val="2A4F1C"/>
                </a:solidFill>
                <a:latin typeface="Arial"/>
                <a:ea typeface="Arial"/>
                <a:cs typeface="Arial"/>
                <a:sym typeface="Arial"/>
              </a:rPr>
              <a:t> dos </a:t>
            </a:r>
            <a:r>
              <a:rPr lang="en-US" sz="1800" dirty="0" err="1">
                <a:solidFill>
                  <a:srgbClr val="2A4F1C"/>
                </a:solidFill>
                <a:latin typeface="Arial"/>
                <a:ea typeface="Arial"/>
                <a:cs typeface="Arial"/>
                <a:sym typeface="Arial"/>
              </a:rPr>
              <a:t>recursos</a:t>
            </a:r>
            <a:r>
              <a:rPr lang="en-US" sz="1800" dirty="0">
                <a:solidFill>
                  <a:srgbClr val="2A4F1C"/>
                </a:solidFill>
                <a:latin typeface="Arial"/>
                <a:ea typeface="Arial"/>
                <a:cs typeface="Arial"/>
                <a:sym typeface="Arial"/>
              </a:rPr>
              <a:t>.</a:t>
            </a:r>
            <a:endParaRPr dirty="0"/>
          </a:p>
        </p:txBody>
      </p:sp>
      <p:pic>
        <p:nvPicPr>
          <p:cNvPr id="216" name="Google Shape;216;p17"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
        <p:nvSpPr>
          <p:cNvPr id="5" name="Google Shape;208;p12"/>
          <p:cNvSpPr txBox="1"/>
          <p:nvPr/>
        </p:nvSpPr>
        <p:spPr>
          <a:xfrm>
            <a:off x="526979" y="19680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dirty="0" err="1">
                <a:solidFill>
                  <a:srgbClr val="2A4F1C"/>
                </a:solidFill>
                <a:latin typeface="Arial"/>
                <a:ea typeface="Arial"/>
                <a:cs typeface="Arial"/>
                <a:sym typeface="Arial"/>
              </a:rPr>
              <a:t>Porque</a:t>
            </a:r>
            <a:r>
              <a:rPr lang="en-US" sz="2800" b="1" i="0" u="none" strike="noStrike" cap="none" dirty="0">
                <a:solidFill>
                  <a:srgbClr val="2A4F1C"/>
                </a:solidFill>
                <a:latin typeface="Arial"/>
                <a:ea typeface="Arial"/>
                <a:cs typeface="Arial"/>
                <a:sym typeface="Arial"/>
              </a:rPr>
              <a:t> é que as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globais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são</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relevantes</a:t>
            </a:r>
            <a:r>
              <a:rPr lang="en-US" sz="2800" b="1" i="0" u="none" strike="noStrike" cap="none" dirty="0">
                <a:solidFill>
                  <a:srgbClr val="2A4F1C"/>
                </a:solidFill>
                <a:latin typeface="Arial"/>
                <a:ea typeface="Arial"/>
                <a:cs typeface="Arial"/>
                <a:sym typeface="Arial"/>
              </a:rPr>
              <a:t> para </a:t>
            </a:r>
            <a:r>
              <a:rPr lang="en-US" sz="2800" b="1" i="0" u="none" strike="noStrike" cap="none" dirty="0" err="1">
                <a:solidFill>
                  <a:srgbClr val="2A4F1C"/>
                </a:solidFill>
                <a:latin typeface="Arial"/>
                <a:ea typeface="Arial"/>
                <a:cs typeface="Arial"/>
                <a:sym typeface="Arial"/>
              </a:rPr>
              <a:t>si</a:t>
            </a:r>
            <a:r>
              <a:rPr lang="en-US" sz="2800" b="1" i="0" u="none" strike="noStrike" cap="none" dirty="0">
                <a:solidFill>
                  <a:srgbClr val="2A4F1C"/>
                </a:solidFill>
                <a:latin typeface="Arial"/>
                <a:ea typeface="Arial"/>
                <a:cs typeface="Arial"/>
                <a:sym typeface="Arial"/>
              </a:rPr>
              <a:t>?</a:t>
            </a:r>
            <a:endParaRPr sz="28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body" idx="1"/>
          </p:nvPr>
        </p:nvSpPr>
        <p:spPr>
          <a:xfrm>
            <a:off x="526979" y="2211862"/>
            <a:ext cx="6886512" cy="2582634"/>
          </a:xfrm>
          <a:prstGeom prst="rect">
            <a:avLst/>
          </a:prstGeom>
          <a:noFill/>
          <a:ln>
            <a:noFill/>
          </a:ln>
        </p:spPr>
        <p:txBody>
          <a:bodyPr spcFirstLastPara="1" wrap="square" lIns="0" tIns="45700" rIns="0" bIns="45700" anchor="t" anchorCtr="0">
            <a:noAutofit/>
          </a:bodyPr>
          <a:lstStyle/>
          <a:p>
            <a:pPr marL="0" lvl="0" indent="0" algn="just" rtl="0">
              <a:lnSpc>
                <a:spcPct val="130000"/>
              </a:lnSpc>
              <a:spcBef>
                <a:spcPts val="1400"/>
              </a:spcBef>
              <a:spcAft>
                <a:spcPts val="0"/>
              </a:spcAft>
              <a:buSzPts val="1800"/>
              <a:buNone/>
            </a:pPr>
            <a:r>
              <a:rPr lang="en-US" sz="1800">
                <a:solidFill>
                  <a:srgbClr val="2A4F1C"/>
                </a:solidFill>
                <a:latin typeface="Arial"/>
                <a:ea typeface="Arial"/>
                <a:cs typeface="Arial"/>
                <a:sym typeface="Arial"/>
              </a:rPr>
              <a:t>Consequências da abordagem das alterações globais:</a:t>
            </a:r>
            <a:endParaRPr/>
          </a:p>
          <a:p>
            <a:pPr marL="360000" lvl="0" indent="-360000" algn="just" rtl="0">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As escolhas feitas para reconhecer e enfrentar as alterações globais terão um impacto profundo na qualidade de vida das gerações actuais e futuras em todo o mundo.</a:t>
            </a:r>
            <a:endParaRPr/>
          </a:p>
        </p:txBody>
      </p:sp>
      <p:pic>
        <p:nvPicPr>
          <p:cNvPr id="223" name="Google Shape;223;p18"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
        <p:nvSpPr>
          <p:cNvPr id="5" name="Google Shape;208;p12"/>
          <p:cNvSpPr txBox="1"/>
          <p:nvPr/>
        </p:nvSpPr>
        <p:spPr>
          <a:xfrm>
            <a:off x="526979" y="19680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dirty="0" err="1">
                <a:solidFill>
                  <a:srgbClr val="2A4F1C"/>
                </a:solidFill>
                <a:latin typeface="Arial"/>
                <a:ea typeface="Arial"/>
                <a:cs typeface="Arial"/>
                <a:sym typeface="Arial"/>
              </a:rPr>
              <a:t>Porque</a:t>
            </a:r>
            <a:r>
              <a:rPr lang="en-US" sz="2800" b="1" i="0" u="none" strike="noStrike" cap="none" dirty="0">
                <a:solidFill>
                  <a:srgbClr val="2A4F1C"/>
                </a:solidFill>
                <a:latin typeface="Arial"/>
                <a:ea typeface="Arial"/>
                <a:cs typeface="Arial"/>
                <a:sym typeface="Arial"/>
              </a:rPr>
              <a:t> é que as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globais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são</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relevantes</a:t>
            </a:r>
            <a:r>
              <a:rPr lang="en-US" sz="2800" b="1" i="0" u="none" strike="noStrike" cap="none" dirty="0">
                <a:solidFill>
                  <a:srgbClr val="2A4F1C"/>
                </a:solidFill>
                <a:latin typeface="Arial"/>
                <a:ea typeface="Arial"/>
                <a:cs typeface="Arial"/>
                <a:sym typeface="Arial"/>
              </a:rPr>
              <a:t> para </a:t>
            </a:r>
            <a:r>
              <a:rPr lang="en-US" sz="2800" b="1" i="0" u="none" strike="noStrike" cap="none" dirty="0" err="1">
                <a:solidFill>
                  <a:srgbClr val="2A4F1C"/>
                </a:solidFill>
                <a:latin typeface="Arial"/>
                <a:ea typeface="Arial"/>
                <a:cs typeface="Arial"/>
                <a:sym typeface="Arial"/>
              </a:rPr>
              <a:t>si</a:t>
            </a:r>
            <a:r>
              <a:rPr lang="en-US" sz="2800" b="1" i="0" u="none" strike="noStrike" cap="none" dirty="0">
                <a:solidFill>
                  <a:srgbClr val="2A4F1C"/>
                </a:solidFill>
                <a:latin typeface="Arial"/>
                <a:ea typeface="Arial"/>
                <a:cs typeface="Arial"/>
                <a:sym typeface="Arial"/>
              </a:rPr>
              <a:t>?</a:t>
            </a:r>
            <a:endParaRPr sz="2800" b="1" i="0" u="none" strike="noStrike" cap="none" dirty="0">
              <a:solidFill>
                <a:srgbClr val="2A4F1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8"/>
          <p:cNvSpPr txBox="1">
            <a:spLocks noGrp="1"/>
          </p:cNvSpPr>
          <p:nvPr>
            <p:ph type="title"/>
          </p:nvPr>
        </p:nvSpPr>
        <p:spPr>
          <a:xfrm>
            <a:off x="1027288" y="184080"/>
            <a:ext cx="8990308"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Olha para ti!</a:t>
            </a:r>
            <a:endParaRPr>
              <a:solidFill>
                <a:srgbClr val="2A4F1C"/>
              </a:solidFill>
            </a:endParaRPr>
          </a:p>
        </p:txBody>
      </p:sp>
      <p:sp>
        <p:nvSpPr>
          <p:cNvPr id="230" name="Google Shape;230;p8"/>
          <p:cNvSpPr txBox="1">
            <a:spLocks noGrp="1"/>
          </p:cNvSpPr>
          <p:nvPr>
            <p:ph type="body" idx="1"/>
          </p:nvPr>
        </p:nvSpPr>
        <p:spPr>
          <a:xfrm>
            <a:off x="1584271" y="1193428"/>
            <a:ext cx="9294126" cy="2464172"/>
          </a:xfrm>
          <a:prstGeom prst="rect">
            <a:avLst/>
          </a:prstGeom>
          <a:noFill/>
          <a:ln>
            <a:noFill/>
          </a:ln>
        </p:spPr>
        <p:txBody>
          <a:bodyPr spcFirstLastPara="1" wrap="square" lIns="0" tIns="45700" rIns="0" bIns="45700" anchor="t" anchorCtr="0">
            <a:normAutofit lnSpcReduction="10000"/>
          </a:bodyPr>
          <a:lstStyle/>
          <a:p>
            <a:pPr marL="0" lvl="0" indent="0" algn="just" rtl="0">
              <a:lnSpc>
                <a:spcPct val="90000"/>
              </a:lnSpc>
              <a:spcBef>
                <a:spcPts val="0"/>
              </a:spcBef>
              <a:spcAft>
                <a:spcPts val="0"/>
              </a:spcAft>
              <a:buSzPts val="2000"/>
              <a:buNone/>
            </a:pPr>
            <a:r>
              <a:rPr lang="en-US" b="1" dirty="0" err="1">
                <a:solidFill>
                  <a:srgbClr val="2A4F1C"/>
                </a:solidFill>
              </a:rPr>
              <a:t>Por</a:t>
            </a:r>
            <a:r>
              <a:rPr lang="en-US" b="1" dirty="0">
                <a:solidFill>
                  <a:srgbClr val="2A4F1C"/>
                </a:solidFill>
              </a:rPr>
              <a:t> favor, </a:t>
            </a:r>
            <a:r>
              <a:rPr lang="en-US" b="1" dirty="0" err="1" smtClean="0">
                <a:solidFill>
                  <a:srgbClr val="2A4F1C"/>
                </a:solidFill>
              </a:rPr>
              <a:t>reflita</a:t>
            </a:r>
            <a:r>
              <a:rPr lang="en-US" b="1" dirty="0" smtClean="0">
                <a:solidFill>
                  <a:srgbClr val="2A4F1C"/>
                </a:solidFill>
              </a:rPr>
              <a:t> </a:t>
            </a:r>
            <a:r>
              <a:rPr lang="en-US" b="1" dirty="0" err="1">
                <a:solidFill>
                  <a:srgbClr val="2A4F1C"/>
                </a:solidFill>
              </a:rPr>
              <a:t>sobre</a:t>
            </a:r>
            <a:r>
              <a:rPr lang="en-US" b="1" dirty="0">
                <a:solidFill>
                  <a:srgbClr val="2A4F1C"/>
                </a:solidFill>
              </a:rPr>
              <a:t> a </a:t>
            </a:r>
            <a:r>
              <a:rPr lang="en-US" b="1" dirty="0" err="1">
                <a:solidFill>
                  <a:srgbClr val="2A4F1C"/>
                </a:solidFill>
              </a:rPr>
              <a:t>situação</a:t>
            </a:r>
            <a:r>
              <a:rPr lang="en-US" b="1" dirty="0">
                <a:solidFill>
                  <a:srgbClr val="2A4F1C"/>
                </a:solidFill>
              </a:rPr>
              <a:t> </a:t>
            </a:r>
            <a:r>
              <a:rPr lang="en-US" b="1" dirty="0" err="1">
                <a:solidFill>
                  <a:srgbClr val="2A4F1C"/>
                </a:solidFill>
              </a:rPr>
              <a:t>na</a:t>
            </a:r>
            <a:r>
              <a:rPr lang="en-US" b="1" dirty="0">
                <a:solidFill>
                  <a:srgbClr val="2A4F1C"/>
                </a:solidFill>
              </a:rPr>
              <a:t> </a:t>
            </a:r>
            <a:r>
              <a:rPr lang="en-US" b="1" dirty="0" err="1">
                <a:solidFill>
                  <a:srgbClr val="2A4F1C"/>
                </a:solidFill>
              </a:rPr>
              <a:t>vossa</a:t>
            </a:r>
            <a:r>
              <a:rPr lang="en-US" b="1" dirty="0">
                <a:solidFill>
                  <a:srgbClr val="2A4F1C"/>
                </a:solidFill>
              </a:rPr>
              <a:t> </a:t>
            </a:r>
            <a:r>
              <a:rPr lang="en-US" b="1" dirty="0" err="1">
                <a:solidFill>
                  <a:srgbClr val="2A4F1C"/>
                </a:solidFill>
              </a:rPr>
              <a:t>vida</a:t>
            </a:r>
            <a:r>
              <a:rPr lang="en-US" b="1" dirty="0">
                <a:solidFill>
                  <a:srgbClr val="2A4F1C"/>
                </a:solidFill>
              </a:rPr>
              <a:t> </a:t>
            </a:r>
            <a:r>
              <a:rPr lang="en-US" b="1" dirty="0" err="1">
                <a:solidFill>
                  <a:srgbClr val="2A4F1C"/>
                </a:solidFill>
              </a:rPr>
              <a:t>quotidiana</a:t>
            </a:r>
            <a:r>
              <a:rPr lang="en-US" b="1" dirty="0">
                <a:solidFill>
                  <a:srgbClr val="2A4F1C"/>
                </a:solidFill>
              </a:rPr>
              <a:t>. </a:t>
            </a:r>
            <a:endParaRPr dirty="0"/>
          </a:p>
          <a:p>
            <a:pPr marL="0" lvl="0" indent="0" algn="just" rtl="0">
              <a:lnSpc>
                <a:spcPct val="90000"/>
              </a:lnSpc>
              <a:spcBef>
                <a:spcPts val="0"/>
              </a:spcBef>
              <a:spcAft>
                <a:spcPts val="0"/>
              </a:spcAft>
              <a:buSzPts val="2000"/>
              <a:buNone/>
            </a:pPr>
            <a:endParaRPr b="1" dirty="0">
              <a:solidFill>
                <a:srgbClr val="2A4F1C"/>
              </a:solidFill>
            </a:endParaRPr>
          </a:p>
          <a:p>
            <a:pPr marL="342900" lvl="0" indent="-342900" algn="just" rtl="0">
              <a:lnSpc>
                <a:spcPct val="90000"/>
              </a:lnSpc>
              <a:spcBef>
                <a:spcPts val="0"/>
              </a:spcBef>
              <a:spcAft>
                <a:spcPts val="0"/>
              </a:spcAft>
              <a:buSzPts val="2000"/>
              <a:buFont typeface="Noto Sans Symbols"/>
              <a:buChar char="❖"/>
            </a:pPr>
            <a:r>
              <a:rPr lang="en-US" b="1" dirty="0">
                <a:solidFill>
                  <a:srgbClr val="2A4F1C"/>
                </a:solidFill>
              </a:rPr>
              <a:t>Como é que as </a:t>
            </a:r>
            <a:r>
              <a:rPr lang="en-US" b="1" dirty="0" err="1">
                <a:solidFill>
                  <a:srgbClr val="2A4F1C"/>
                </a:solidFill>
              </a:rPr>
              <a:t>suas</a:t>
            </a:r>
            <a:r>
              <a:rPr lang="en-US" b="1" dirty="0">
                <a:solidFill>
                  <a:srgbClr val="2A4F1C"/>
                </a:solidFill>
              </a:rPr>
              <a:t> </a:t>
            </a:r>
            <a:r>
              <a:rPr lang="en-US" b="1" dirty="0" err="1" smtClean="0">
                <a:solidFill>
                  <a:srgbClr val="2A4F1C"/>
                </a:solidFill>
              </a:rPr>
              <a:t>atividades</a:t>
            </a:r>
            <a:r>
              <a:rPr lang="en-US" b="1" dirty="0" smtClean="0">
                <a:solidFill>
                  <a:srgbClr val="2A4F1C"/>
                </a:solidFill>
              </a:rPr>
              <a:t> </a:t>
            </a:r>
            <a:r>
              <a:rPr lang="en-US" b="1" dirty="0" err="1">
                <a:solidFill>
                  <a:srgbClr val="2A4F1C"/>
                </a:solidFill>
              </a:rPr>
              <a:t>diárias</a:t>
            </a:r>
            <a:r>
              <a:rPr lang="en-US" b="1" dirty="0">
                <a:solidFill>
                  <a:srgbClr val="2A4F1C"/>
                </a:solidFill>
              </a:rPr>
              <a:t> </a:t>
            </a:r>
            <a:r>
              <a:rPr lang="en-US" b="1" dirty="0" err="1">
                <a:solidFill>
                  <a:srgbClr val="2A4F1C"/>
                </a:solidFill>
              </a:rPr>
              <a:t>contribuem</a:t>
            </a:r>
            <a:r>
              <a:rPr lang="en-US" b="1" dirty="0">
                <a:solidFill>
                  <a:srgbClr val="2A4F1C"/>
                </a:solidFill>
              </a:rPr>
              <a:t> para as </a:t>
            </a:r>
            <a:r>
              <a:rPr lang="en-US" b="1" dirty="0" err="1">
                <a:solidFill>
                  <a:srgbClr val="2A4F1C"/>
                </a:solidFill>
              </a:rPr>
              <a:t>alterações</a:t>
            </a:r>
            <a:r>
              <a:rPr lang="en-US" b="1" dirty="0">
                <a:solidFill>
                  <a:srgbClr val="2A4F1C"/>
                </a:solidFill>
              </a:rPr>
              <a:t> </a:t>
            </a:r>
            <a:r>
              <a:rPr lang="en-US" b="1" dirty="0" err="1">
                <a:solidFill>
                  <a:srgbClr val="2A4F1C"/>
                </a:solidFill>
              </a:rPr>
              <a:t>globais</a:t>
            </a:r>
            <a:r>
              <a:rPr lang="en-US" b="1" dirty="0">
                <a:solidFill>
                  <a:srgbClr val="2A4F1C"/>
                </a:solidFill>
              </a:rPr>
              <a:t>, </a:t>
            </a:r>
            <a:r>
              <a:rPr lang="en-US" b="1" dirty="0" err="1">
                <a:solidFill>
                  <a:srgbClr val="2A4F1C"/>
                </a:solidFill>
              </a:rPr>
              <a:t>como</a:t>
            </a:r>
            <a:r>
              <a:rPr lang="en-US" b="1" dirty="0">
                <a:solidFill>
                  <a:srgbClr val="2A4F1C"/>
                </a:solidFill>
              </a:rPr>
              <a:t> as </a:t>
            </a:r>
            <a:r>
              <a:rPr lang="en-US" b="1" dirty="0" err="1">
                <a:solidFill>
                  <a:srgbClr val="2A4F1C"/>
                </a:solidFill>
              </a:rPr>
              <a:t>alterações</a:t>
            </a:r>
            <a:r>
              <a:rPr lang="en-US" b="1" dirty="0">
                <a:solidFill>
                  <a:srgbClr val="2A4F1C"/>
                </a:solidFill>
              </a:rPr>
              <a:t> </a:t>
            </a:r>
            <a:r>
              <a:rPr lang="en-US" b="1" dirty="0" err="1">
                <a:solidFill>
                  <a:srgbClr val="2A4F1C"/>
                </a:solidFill>
              </a:rPr>
              <a:t>climáticas</a:t>
            </a:r>
            <a:r>
              <a:rPr lang="en-US" b="1" dirty="0">
                <a:solidFill>
                  <a:srgbClr val="2A4F1C"/>
                </a:solidFill>
              </a:rPr>
              <a:t>, a </a:t>
            </a:r>
            <a:r>
              <a:rPr lang="en-US" b="1" dirty="0" err="1">
                <a:solidFill>
                  <a:srgbClr val="2A4F1C"/>
                </a:solidFill>
              </a:rPr>
              <a:t>perda</a:t>
            </a:r>
            <a:r>
              <a:rPr lang="en-US" b="1" dirty="0">
                <a:solidFill>
                  <a:srgbClr val="2A4F1C"/>
                </a:solidFill>
              </a:rPr>
              <a:t> de habitats </a:t>
            </a:r>
            <a:r>
              <a:rPr lang="en-US" b="1" dirty="0" err="1">
                <a:solidFill>
                  <a:srgbClr val="2A4F1C"/>
                </a:solidFill>
              </a:rPr>
              <a:t>ou</a:t>
            </a:r>
            <a:r>
              <a:rPr lang="en-US" b="1" dirty="0">
                <a:solidFill>
                  <a:srgbClr val="2A4F1C"/>
                </a:solidFill>
              </a:rPr>
              <a:t> a </a:t>
            </a:r>
            <a:r>
              <a:rPr lang="en-US" b="1" dirty="0" err="1">
                <a:solidFill>
                  <a:srgbClr val="2A4F1C"/>
                </a:solidFill>
              </a:rPr>
              <a:t>poluição</a:t>
            </a:r>
            <a:r>
              <a:rPr lang="en-US" b="1" dirty="0">
                <a:solidFill>
                  <a:srgbClr val="2A4F1C"/>
                </a:solidFill>
              </a:rPr>
              <a:t>.</a:t>
            </a:r>
            <a:endParaRPr dirty="0"/>
          </a:p>
          <a:p>
            <a:pPr marL="342900" lvl="0" indent="-342900" algn="just" rtl="0">
              <a:lnSpc>
                <a:spcPct val="90000"/>
              </a:lnSpc>
              <a:spcBef>
                <a:spcPts val="0"/>
              </a:spcBef>
              <a:spcAft>
                <a:spcPts val="0"/>
              </a:spcAft>
              <a:buSzPts val="2000"/>
              <a:buFont typeface="Noto Sans Symbols"/>
              <a:buChar char="❖"/>
            </a:pPr>
            <a:r>
              <a:rPr lang="en-US" b="1" dirty="0" err="1">
                <a:solidFill>
                  <a:srgbClr val="2A4F1C"/>
                </a:solidFill>
              </a:rPr>
              <a:t>Identifique</a:t>
            </a:r>
            <a:r>
              <a:rPr lang="en-US" b="1" dirty="0">
                <a:solidFill>
                  <a:srgbClr val="2A4F1C"/>
                </a:solidFill>
              </a:rPr>
              <a:t> as </a:t>
            </a:r>
            <a:r>
              <a:rPr lang="en-US" b="1" dirty="0" err="1">
                <a:solidFill>
                  <a:srgbClr val="2A4F1C"/>
                </a:solidFill>
              </a:rPr>
              <a:t>áreas</a:t>
            </a:r>
            <a:r>
              <a:rPr lang="en-US" b="1" dirty="0">
                <a:solidFill>
                  <a:srgbClr val="2A4F1C"/>
                </a:solidFill>
              </a:rPr>
              <a:t> </a:t>
            </a:r>
            <a:r>
              <a:rPr lang="en-US" b="1" dirty="0" err="1">
                <a:solidFill>
                  <a:srgbClr val="2A4F1C"/>
                </a:solidFill>
              </a:rPr>
              <a:t>em</a:t>
            </a:r>
            <a:r>
              <a:rPr lang="en-US" b="1" dirty="0">
                <a:solidFill>
                  <a:srgbClr val="2A4F1C"/>
                </a:solidFill>
              </a:rPr>
              <a:t> que </a:t>
            </a:r>
            <a:r>
              <a:rPr lang="en-US" b="1" dirty="0" err="1">
                <a:solidFill>
                  <a:srgbClr val="2A4F1C"/>
                </a:solidFill>
              </a:rPr>
              <a:t>pode</a:t>
            </a:r>
            <a:r>
              <a:rPr lang="en-US" b="1" dirty="0">
                <a:solidFill>
                  <a:srgbClr val="2A4F1C"/>
                </a:solidFill>
              </a:rPr>
              <a:t> </a:t>
            </a:r>
            <a:r>
              <a:rPr lang="en-US" b="1" dirty="0" err="1">
                <a:solidFill>
                  <a:srgbClr val="2A4F1C"/>
                </a:solidFill>
              </a:rPr>
              <a:t>reduzir</a:t>
            </a:r>
            <a:r>
              <a:rPr lang="en-US" b="1" dirty="0">
                <a:solidFill>
                  <a:srgbClr val="2A4F1C"/>
                </a:solidFill>
              </a:rPr>
              <a:t> o </a:t>
            </a:r>
            <a:r>
              <a:rPr lang="en-US" b="1" dirty="0" err="1">
                <a:solidFill>
                  <a:srgbClr val="2A4F1C"/>
                </a:solidFill>
              </a:rPr>
              <a:t>seu</a:t>
            </a:r>
            <a:r>
              <a:rPr lang="en-US" b="1" dirty="0">
                <a:solidFill>
                  <a:srgbClr val="2A4F1C"/>
                </a:solidFill>
              </a:rPr>
              <a:t> </a:t>
            </a:r>
            <a:r>
              <a:rPr lang="en-US" b="1" dirty="0" err="1">
                <a:solidFill>
                  <a:srgbClr val="2A4F1C"/>
                </a:solidFill>
              </a:rPr>
              <a:t>impacto</a:t>
            </a:r>
            <a:r>
              <a:rPr lang="en-US" b="1" dirty="0">
                <a:solidFill>
                  <a:srgbClr val="2A4F1C"/>
                </a:solidFill>
              </a:rPr>
              <a:t> </a:t>
            </a:r>
            <a:r>
              <a:rPr lang="en-US" b="1" dirty="0" err="1">
                <a:solidFill>
                  <a:srgbClr val="2A4F1C"/>
                </a:solidFill>
              </a:rPr>
              <a:t>ambiental</a:t>
            </a:r>
            <a:r>
              <a:rPr lang="en-US" b="1" dirty="0">
                <a:solidFill>
                  <a:srgbClr val="2A4F1C"/>
                </a:solidFill>
              </a:rPr>
              <a:t>, </a:t>
            </a:r>
            <a:r>
              <a:rPr lang="en-US" b="1" dirty="0" err="1">
                <a:solidFill>
                  <a:srgbClr val="2A4F1C"/>
                </a:solidFill>
              </a:rPr>
              <a:t>como</a:t>
            </a:r>
            <a:r>
              <a:rPr lang="en-US" b="1" dirty="0">
                <a:solidFill>
                  <a:srgbClr val="2A4F1C"/>
                </a:solidFill>
              </a:rPr>
              <a:t> </a:t>
            </a:r>
            <a:r>
              <a:rPr lang="en-US" b="1" dirty="0" err="1">
                <a:solidFill>
                  <a:srgbClr val="2A4F1C"/>
                </a:solidFill>
              </a:rPr>
              <a:t>os</a:t>
            </a:r>
            <a:r>
              <a:rPr lang="en-US" b="1" dirty="0">
                <a:solidFill>
                  <a:srgbClr val="2A4F1C"/>
                </a:solidFill>
              </a:rPr>
              <a:t> </a:t>
            </a:r>
            <a:r>
              <a:rPr lang="en-US" b="1" dirty="0" err="1">
                <a:solidFill>
                  <a:srgbClr val="2A4F1C"/>
                </a:solidFill>
              </a:rPr>
              <a:t>transportes</a:t>
            </a:r>
            <a:r>
              <a:rPr lang="en-US" b="1" dirty="0">
                <a:solidFill>
                  <a:srgbClr val="2A4F1C"/>
                </a:solidFill>
              </a:rPr>
              <a:t>, o </a:t>
            </a:r>
            <a:r>
              <a:rPr lang="en-US" b="1" dirty="0" err="1">
                <a:solidFill>
                  <a:srgbClr val="2A4F1C"/>
                </a:solidFill>
              </a:rPr>
              <a:t>consumo</a:t>
            </a:r>
            <a:r>
              <a:rPr lang="en-US" b="1" dirty="0">
                <a:solidFill>
                  <a:srgbClr val="2A4F1C"/>
                </a:solidFill>
              </a:rPr>
              <a:t> de </a:t>
            </a:r>
            <a:r>
              <a:rPr lang="en-US" b="1" dirty="0" err="1">
                <a:solidFill>
                  <a:srgbClr val="2A4F1C"/>
                </a:solidFill>
              </a:rPr>
              <a:t>energia</a:t>
            </a:r>
            <a:r>
              <a:rPr lang="en-US" b="1" dirty="0">
                <a:solidFill>
                  <a:srgbClr val="2A4F1C"/>
                </a:solidFill>
              </a:rPr>
              <a:t>, a </a:t>
            </a:r>
            <a:r>
              <a:rPr lang="en-US" b="1" dirty="0" err="1">
                <a:solidFill>
                  <a:srgbClr val="2A4F1C"/>
                </a:solidFill>
              </a:rPr>
              <a:t>produção</a:t>
            </a:r>
            <a:r>
              <a:rPr lang="en-US" b="1" dirty="0">
                <a:solidFill>
                  <a:srgbClr val="2A4F1C"/>
                </a:solidFill>
              </a:rPr>
              <a:t> de </a:t>
            </a:r>
            <a:r>
              <a:rPr lang="en-US" b="1" dirty="0" err="1">
                <a:solidFill>
                  <a:srgbClr val="2A4F1C"/>
                </a:solidFill>
              </a:rPr>
              <a:t>resíduos</a:t>
            </a:r>
            <a:r>
              <a:rPr lang="en-US" b="1" dirty="0">
                <a:solidFill>
                  <a:srgbClr val="2A4F1C"/>
                </a:solidFill>
              </a:rPr>
              <a:t> </a:t>
            </a:r>
            <a:r>
              <a:rPr lang="en-US" b="1" dirty="0" err="1">
                <a:solidFill>
                  <a:srgbClr val="2A4F1C"/>
                </a:solidFill>
              </a:rPr>
              <a:t>ou</a:t>
            </a:r>
            <a:r>
              <a:rPr lang="en-US" b="1" dirty="0">
                <a:solidFill>
                  <a:srgbClr val="2A4F1C"/>
                </a:solidFill>
              </a:rPr>
              <a:t> </a:t>
            </a:r>
            <a:r>
              <a:rPr lang="en-US" b="1" dirty="0" err="1">
                <a:solidFill>
                  <a:srgbClr val="2A4F1C"/>
                </a:solidFill>
              </a:rPr>
              <a:t>os</a:t>
            </a:r>
            <a:r>
              <a:rPr lang="en-US" b="1" dirty="0">
                <a:solidFill>
                  <a:srgbClr val="2A4F1C"/>
                </a:solidFill>
              </a:rPr>
              <a:t> </a:t>
            </a:r>
            <a:r>
              <a:rPr lang="en-US" b="1" dirty="0" err="1">
                <a:solidFill>
                  <a:srgbClr val="2A4F1C"/>
                </a:solidFill>
              </a:rPr>
              <a:t>hábitos</a:t>
            </a:r>
            <a:r>
              <a:rPr lang="en-US" b="1" dirty="0">
                <a:solidFill>
                  <a:srgbClr val="2A4F1C"/>
                </a:solidFill>
              </a:rPr>
              <a:t> de </a:t>
            </a:r>
            <a:r>
              <a:rPr lang="en-US" b="1" dirty="0" err="1">
                <a:solidFill>
                  <a:srgbClr val="2A4F1C"/>
                </a:solidFill>
              </a:rPr>
              <a:t>consumo</a:t>
            </a:r>
            <a:r>
              <a:rPr lang="en-US" b="1" dirty="0">
                <a:solidFill>
                  <a:srgbClr val="2A4F1C"/>
                </a:solidFill>
              </a:rPr>
              <a:t>.</a:t>
            </a:r>
            <a:endParaRPr dirty="0"/>
          </a:p>
          <a:p>
            <a:pPr marL="342900" lvl="0" indent="-342900" algn="just" rtl="0">
              <a:lnSpc>
                <a:spcPct val="90000"/>
              </a:lnSpc>
              <a:spcBef>
                <a:spcPts val="0"/>
              </a:spcBef>
              <a:spcAft>
                <a:spcPts val="0"/>
              </a:spcAft>
              <a:buSzPts val="2000"/>
              <a:buFont typeface="Noto Sans Symbols"/>
              <a:buChar char="❖"/>
            </a:pPr>
            <a:r>
              <a:rPr lang="en-US" b="1" dirty="0" err="1" smtClean="0">
                <a:solidFill>
                  <a:srgbClr val="2A4F1C"/>
                </a:solidFill>
              </a:rPr>
              <a:t>Reflita</a:t>
            </a:r>
            <a:r>
              <a:rPr lang="en-US" b="1" dirty="0" smtClean="0">
                <a:solidFill>
                  <a:srgbClr val="2A4F1C"/>
                </a:solidFill>
              </a:rPr>
              <a:t> </a:t>
            </a:r>
            <a:r>
              <a:rPr lang="en-US" b="1" dirty="0" err="1">
                <a:solidFill>
                  <a:srgbClr val="2A4F1C"/>
                </a:solidFill>
              </a:rPr>
              <a:t>sobre</a:t>
            </a:r>
            <a:r>
              <a:rPr lang="en-US" b="1" dirty="0">
                <a:solidFill>
                  <a:srgbClr val="2A4F1C"/>
                </a:solidFill>
              </a:rPr>
              <a:t> as </a:t>
            </a:r>
            <a:r>
              <a:rPr lang="en-US" b="1" dirty="0" err="1">
                <a:solidFill>
                  <a:srgbClr val="2A4F1C"/>
                </a:solidFill>
              </a:rPr>
              <a:t>potenciais</a:t>
            </a:r>
            <a:r>
              <a:rPr lang="en-US" b="1" dirty="0">
                <a:solidFill>
                  <a:srgbClr val="2A4F1C"/>
                </a:solidFill>
              </a:rPr>
              <a:t> </a:t>
            </a:r>
            <a:r>
              <a:rPr lang="en-US" b="1" dirty="0" err="1">
                <a:solidFill>
                  <a:srgbClr val="2A4F1C"/>
                </a:solidFill>
              </a:rPr>
              <a:t>consequências</a:t>
            </a:r>
            <a:r>
              <a:rPr lang="en-US" b="1" dirty="0">
                <a:solidFill>
                  <a:srgbClr val="2A4F1C"/>
                </a:solidFill>
              </a:rPr>
              <a:t> das </a:t>
            </a:r>
            <a:r>
              <a:rPr lang="en-US" b="1" dirty="0" err="1">
                <a:solidFill>
                  <a:srgbClr val="2A4F1C"/>
                </a:solidFill>
              </a:rPr>
              <a:t>suas</a:t>
            </a:r>
            <a:r>
              <a:rPr lang="en-US" b="1" dirty="0">
                <a:solidFill>
                  <a:srgbClr val="2A4F1C"/>
                </a:solidFill>
              </a:rPr>
              <a:t> </a:t>
            </a:r>
            <a:r>
              <a:rPr lang="en-US" b="1" dirty="0" err="1" smtClean="0">
                <a:solidFill>
                  <a:srgbClr val="2A4F1C"/>
                </a:solidFill>
              </a:rPr>
              <a:t>ações</a:t>
            </a:r>
            <a:r>
              <a:rPr lang="en-US" b="1" dirty="0" smtClean="0">
                <a:solidFill>
                  <a:srgbClr val="2A4F1C"/>
                </a:solidFill>
              </a:rPr>
              <a:t> </a:t>
            </a:r>
            <a:r>
              <a:rPr lang="en-US" b="1" dirty="0">
                <a:solidFill>
                  <a:srgbClr val="2A4F1C"/>
                </a:solidFill>
              </a:rPr>
              <a:t>para o </a:t>
            </a:r>
            <a:r>
              <a:rPr lang="en-US" b="1" dirty="0" err="1">
                <a:solidFill>
                  <a:srgbClr val="2A4F1C"/>
                </a:solidFill>
              </a:rPr>
              <a:t>ambiente</a:t>
            </a:r>
            <a:r>
              <a:rPr lang="en-US" b="1" dirty="0">
                <a:solidFill>
                  <a:srgbClr val="2A4F1C"/>
                </a:solidFill>
              </a:rPr>
              <a:t> e para a </a:t>
            </a:r>
            <a:r>
              <a:rPr lang="en-US" b="1" dirty="0" err="1">
                <a:solidFill>
                  <a:srgbClr val="2A4F1C"/>
                </a:solidFill>
              </a:rPr>
              <a:t>sociedade</a:t>
            </a:r>
            <a:r>
              <a:rPr lang="en-US" b="1" dirty="0">
                <a:solidFill>
                  <a:srgbClr val="2A4F1C"/>
                </a:solidFill>
              </a:rPr>
              <a:t>.</a:t>
            </a:r>
            <a:endParaRPr b="1" dirty="0">
              <a:solidFill>
                <a:schemeClr val="accent1"/>
              </a:solidFill>
            </a:endParaRPr>
          </a:p>
        </p:txBody>
      </p:sp>
      <p:sp>
        <p:nvSpPr>
          <p:cNvPr id="231" name="Google Shape;231;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graphicFrame>
        <p:nvGraphicFramePr>
          <p:cNvPr id="232" name="Google Shape;232;p8"/>
          <p:cNvGraphicFramePr/>
          <p:nvPr>
            <p:extLst>
              <p:ext uri="{D42A27DB-BD31-4B8C-83A1-F6EECF244321}">
                <p14:modId xmlns:p14="http://schemas.microsoft.com/office/powerpoint/2010/main" val="858024823"/>
              </p:ext>
            </p:extLst>
          </p:nvPr>
        </p:nvGraphicFramePr>
        <p:xfrm>
          <a:off x="1584271" y="3738912"/>
          <a:ext cx="9294125" cy="1931466"/>
        </p:xfrm>
        <a:graphic>
          <a:graphicData uri="http://schemas.openxmlformats.org/drawingml/2006/table">
            <a:tbl>
              <a:tblPr firstRow="1" bandRow="1">
                <a:noFill/>
                <a:tableStyleId>{18DB82C9-A2FB-49DC-88AC-9FCA4006C954}</a:tableStyleId>
              </a:tblPr>
              <a:tblGrid>
                <a:gridCol w="2841550">
                  <a:extLst>
                    <a:ext uri="{9D8B030D-6E8A-4147-A177-3AD203B41FA5}">
                      <a16:colId xmlns:a16="http://schemas.microsoft.com/office/drawing/2014/main" val="20000"/>
                    </a:ext>
                  </a:extLst>
                </a:gridCol>
                <a:gridCol w="2378100">
                  <a:extLst>
                    <a:ext uri="{9D8B030D-6E8A-4147-A177-3AD203B41FA5}">
                      <a16:colId xmlns:a16="http://schemas.microsoft.com/office/drawing/2014/main" val="20001"/>
                    </a:ext>
                  </a:extLst>
                </a:gridCol>
                <a:gridCol w="1750950">
                  <a:extLst>
                    <a:ext uri="{9D8B030D-6E8A-4147-A177-3AD203B41FA5}">
                      <a16:colId xmlns:a16="http://schemas.microsoft.com/office/drawing/2014/main" val="20002"/>
                    </a:ext>
                  </a:extLst>
                </a:gridCol>
                <a:gridCol w="232352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Situação</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Efeitos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Consequências</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err="1" smtClean="0"/>
                        <a:t>Ações</a:t>
                      </a:r>
                      <a:r>
                        <a:rPr lang="en-US" sz="1800" u="none" strike="noStrike" cap="none" dirty="0" smtClean="0"/>
                        <a:t> </a:t>
                      </a:r>
                      <a:r>
                        <a:rPr lang="en-US" sz="1800" u="none" strike="noStrike" cap="none" dirty="0"/>
                        <a:t>a </a:t>
                      </a:r>
                      <a:r>
                        <a:rPr lang="en-US" sz="1800" u="none" strike="noStrike" cap="none" dirty="0" err="1"/>
                        <a:t>empreender</a:t>
                      </a: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360000" marR="0" lvl="0" indent="-245700" algn="l" rtl="0">
                        <a:lnSpc>
                          <a:spcPct val="130000"/>
                        </a:lnSpc>
                        <a:spcBef>
                          <a:spcPts val="0"/>
                        </a:spcBef>
                        <a:spcAft>
                          <a:spcPts val="0"/>
                        </a:spcAft>
                        <a:buClr>
                          <a:srgbClr val="2A4F1C"/>
                        </a:buClr>
                        <a:buSzPts val="1800"/>
                        <a:buFont typeface="Noto Sans Symbols"/>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360000" marR="0" lvl="0" indent="-245700" algn="l" rtl="0">
                        <a:lnSpc>
                          <a:spcPct val="130000"/>
                        </a:lnSpc>
                        <a:spcBef>
                          <a:spcPts val="0"/>
                        </a:spcBef>
                        <a:spcAft>
                          <a:spcPts val="0"/>
                        </a:spcAft>
                        <a:buClr>
                          <a:srgbClr val="2A4F1C"/>
                        </a:buClr>
                        <a:buSzPts val="1800"/>
                        <a:buFont typeface="Noto Sans Symbols"/>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360000" marR="0" lvl="0" indent="-245700" algn="l" rtl="0">
                        <a:lnSpc>
                          <a:spcPct val="130000"/>
                        </a:lnSpc>
                        <a:spcBef>
                          <a:spcPts val="0"/>
                        </a:spcBef>
                        <a:spcAft>
                          <a:spcPts val="0"/>
                        </a:spcAft>
                        <a:buClr>
                          <a:schemeClr val="dk1"/>
                        </a:buClr>
                        <a:buSzPts val="1800"/>
                        <a:buFont typeface="Noto Sans Symbols"/>
                        <a:buNone/>
                      </a:pPr>
                      <a:endParaRPr sz="1800" u="none" strike="noStrike" cap="none">
                        <a:solidFill>
                          <a:srgbClr val="2A4F1C"/>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sz="6600">
                <a:solidFill>
                  <a:srgbClr val="3F762A"/>
                </a:solidFill>
              </a:rPr>
              <a:t>Saúde humana</a:t>
            </a:r>
            <a:endParaRPr b="1">
              <a:solidFill>
                <a:srgbClr val="3F762A"/>
              </a:solidFill>
            </a:endParaRPr>
          </a:p>
        </p:txBody>
      </p:sp>
      <p:cxnSp>
        <p:nvCxnSpPr>
          <p:cNvPr id="238" name="Google Shape;238;p1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39" name="Google Shape;239;p19"/>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40" name="Google Shape;240;p1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41" name="Google Shape;241;p19"/>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A saúde humana no contexto das alterações globais</a:t>
            </a:r>
            <a:endParaRPr sz="2400" b="1" i="0" u="none" strike="noStrike" cap="none">
              <a:solidFill>
                <a:srgbClr val="262626"/>
              </a:solidFill>
              <a:latin typeface="Calibri"/>
              <a:ea typeface="Calibri"/>
              <a:cs typeface="Calibri"/>
              <a:sym typeface="Calibri"/>
            </a:endParaRPr>
          </a:p>
        </p:txBody>
      </p:sp>
      <p:pic>
        <p:nvPicPr>
          <p:cNvPr id="242" name="Google Shape;242;p19" descr="Vitamine, Tablets, Tabletten"/>
          <p:cNvPicPr preferRelativeResize="0"/>
          <p:nvPr/>
        </p:nvPicPr>
        <p:blipFill rotWithShape="1">
          <a:blip r:embed="rId4">
            <a:alphaModFix/>
          </a:blip>
          <a:srcRect/>
          <a:stretch/>
        </p:blipFill>
        <p:spPr>
          <a:xfrm>
            <a:off x="8125224" y="1139933"/>
            <a:ext cx="2969496" cy="307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0"/>
          <p:cNvSpPr txBox="1">
            <a:spLocks noGrp="1"/>
          </p:cNvSpPr>
          <p:nvPr>
            <p:ph type="title"/>
          </p:nvPr>
        </p:nvSpPr>
        <p:spPr>
          <a:xfrm>
            <a:off x="838200" y="441068"/>
            <a:ext cx="10515600" cy="80611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ts val="3200"/>
              <a:buFont typeface="Arial"/>
              <a:buNone/>
            </a:pPr>
            <a:r>
              <a:rPr lang="en-US" dirty="0">
                <a:solidFill>
                  <a:srgbClr val="2A4F1C"/>
                </a:solidFill>
                <a:latin typeface="Arial"/>
                <a:ea typeface="Arial"/>
                <a:cs typeface="Arial"/>
                <a:sym typeface="Arial"/>
              </a:rPr>
              <a:t>O que tem a </a:t>
            </a:r>
            <a:r>
              <a:rPr lang="en-US" dirty="0" err="1">
                <a:solidFill>
                  <a:srgbClr val="2A4F1C"/>
                </a:solidFill>
                <a:latin typeface="Arial"/>
                <a:ea typeface="Arial"/>
                <a:cs typeface="Arial"/>
                <a:sym typeface="Arial"/>
              </a:rPr>
              <a:t>saúde</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humana</a:t>
            </a:r>
            <a:r>
              <a:rPr lang="en-US" dirty="0">
                <a:solidFill>
                  <a:srgbClr val="2A4F1C"/>
                </a:solidFill>
                <a:latin typeface="Arial"/>
                <a:ea typeface="Arial"/>
                <a:cs typeface="Arial"/>
                <a:sym typeface="Arial"/>
              </a:rPr>
              <a:t> a </a:t>
            </a:r>
            <a:r>
              <a:rPr lang="en-US" dirty="0" err="1">
                <a:solidFill>
                  <a:srgbClr val="2A4F1C"/>
                </a:solidFill>
                <a:latin typeface="Arial"/>
                <a:ea typeface="Arial"/>
                <a:cs typeface="Arial"/>
                <a:sym typeface="Arial"/>
              </a:rPr>
              <a:t>ver</a:t>
            </a:r>
            <a:r>
              <a:rPr lang="en-US" dirty="0">
                <a:solidFill>
                  <a:srgbClr val="2A4F1C"/>
                </a:solidFill>
                <a:latin typeface="Arial"/>
                <a:ea typeface="Arial"/>
                <a:cs typeface="Arial"/>
                <a:sym typeface="Arial"/>
              </a:rPr>
              <a:t> com as </a:t>
            </a:r>
            <a:r>
              <a:rPr lang="en-US" dirty="0" err="1">
                <a:solidFill>
                  <a:srgbClr val="2A4F1C"/>
                </a:solidFill>
                <a:latin typeface="Arial"/>
                <a:ea typeface="Arial"/>
                <a:cs typeface="Arial"/>
                <a:sym typeface="Arial"/>
              </a:rPr>
              <a:t>alterações</a:t>
            </a:r>
            <a:r>
              <a:rPr lang="en-US" dirty="0">
                <a:solidFill>
                  <a:srgbClr val="2A4F1C"/>
                </a:solidFill>
                <a:latin typeface="Arial"/>
                <a:ea typeface="Arial"/>
                <a:cs typeface="Arial"/>
                <a:sym typeface="Arial"/>
              </a:rPr>
              <a:t> </a:t>
            </a:r>
            <a:r>
              <a:rPr lang="en-US" dirty="0" err="1">
                <a:solidFill>
                  <a:srgbClr val="2A4F1C"/>
                </a:solidFill>
                <a:latin typeface="Arial"/>
                <a:ea typeface="Arial"/>
                <a:cs typeface="Arial"/>
                <a:sym typeface="Arial"/>
              </a:rPr>
              <a:t>globais</a:t>
            </a:r>
            <a:r>
              <a:rPr lang="en-US" dirty="0">
                <a:solidFill>
                  <a:srgbClr val="2A4F1C"/>
                </a:solidFill>
                <a:latin typeface="Arial"/>
                <a:ea typeface="Arial"/>
                <a:cs typeface="Arial"/>
                <a:sym typeface="Arial"/>
              </a:rPr>
              <a:t>?</a:t>
            </a:r>
            <a:endParaRPr dirty="0">
              <a:solidFill>
                <a:srgbClr val="2A4F1C"/>
              </a:solidFill>
            </a:endParaRPr>
          </a:p>
        </p:txBody>
      </p:sp>
      <p:sp>
        <p:nvSpPr>
          <p:cNvPr id="248" name="Google Shape;248;p10"/>
          <p:cNvSpPr txBox="1">
            <a:spLocks noGrp="1"/>
          </p:cNvSpPr>
          <p:nvPr>
            <p:ph type="body" idx="1"/>
          </p:nvPr>
        </p:nvSpPr>
        <p:spPr>
          <a:xfrm>
            <a:off x="1066800" y="2132503"/>
            <a:ext cx="10058400" cy="2592993"/>
          </a:xfrm>
          <a:prstGeom prst="rect">
            <a:avLst/>
          </a:prstGeom>
          <a:noFill/>
          <a:ln>
            <a:noFill/>
          </a:ln>
        </p:spPr>
        <p:txBody>
          <a:bodyPr spcFirstLastPara="1" wrap="square" lIns="0" tIns="45700" rIns="0" bIns="45700" anchor="t" anchorCtr="0">
            <a:normAutofit fontScale="92500" lnSpcReduction="20000"/>
          </a:bodyPr>
          <a:lstStyle/>
          <a:p>
            <a:pPr marL="0" lvl="0" indent="0" algn="just" rtl="0">
              <a:lnSpc>
                <a:spcPct val="90000"/>
              </a:lnSpc>
              <a:spcBef>
                <a:spcPts val="0"/>
              </a:spcBef>
              <a:spcAft>
                <a:spcPts val="0"/>
              </a:spcAft>
              <a:buSzPts val="3200"/>
              <a:buNone/>
            </a:pPr>
            <a:r>
              <a:rPr lang="en-US" sz="2800"/>
              <a:t>As alterações climáticas têm um impacto significativo na saúde humana, que é cada vez mais evidente através da escalada das ondas de calor, do aumento da poluição atmosférica e da proliferação de doenças infecciosas. A falta de ação agravará estes problemas, colocando riscos mais graves para o bem-estar das gerações actuais e futuras. Durante a próxima década, os riscos ambientais deverão dominar os desafios globais, estando todos diretamente relacionados com as alterações climáticas ou sendo suas consequências.</a:t>
            </a:r>
            <a:endParaRPr sz="2800"/>
          </a:p>
        </p:txBody>
      </p:sp>
      <p:sp>
        <p:nvSpPr>
          <p:cNvPr id="249" name="Google Shape;249;p10"/>
          <p:cNvSpPr txBox="1"/>
          <p:nvPr/>
        </p:nvSpPr>
        <p:spPr>
          <a:xfrm>
            <a:off x="1066800" y="5533932"/>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https://www.weforum.org/agenda/2024/01/davos24-health-areas-impacted-climate-change-guidance/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0"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55" name="Google Shape;255;p20"/>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globais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têm</a:t>
            </a:r>
            <a:r>
              <a:rPr lang="en-US" sz="1600" dirty="0">
                <a:solidFill>
                  <a:srgbClr val="2A4F1C"/>
                </a:solidFill>
                <a:latin typeface="Arial"/>
                <a:ea typeface="Arial"/>
                <a:cs typeface="Arial"/>
                <a:sym typeface="Arial"/>
              </a:rPr>
              <a:t> um </a:t>
            </a:r>
            <a:r>
              <a:rPr lang="en-US" sz="1600" dirty="0" err="1">
                <a:solidFill>
                  <a:srgbClr val="2A4F1C"/>
                </a:solidFill>
                <a:latin typeface="Arial"/>
                <a:ea typeface="Arial"/>
                <a:cs typeface="Arial"/>
                <a:sym typeface="Arial"/>
              </a:rPr>
              <a:t>impacto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direto</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indireto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humana</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impactos</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diretos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incluem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fenómenos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meteorológicos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extremos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ondas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calor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subida</a:t>
            </a:r>
            <a:r>
              <a:rPr lang="en-US" sz="1600" dirty="0">
                <a:solidFill>
                  <a:srgbClr val="2A4F1C"/>
                </a:solidFill>
                <a:latin typeface="Arial"/>
                <a:ea typeface="Arial"/>
                <a:cs typeface="Arial"/>
                <a:sym typeface="Arial"/>
              </a:rPr>
              <a:t> do </a:t>
            </a:r>
            <a:r>
              <a:rPr lang="en-US" sz="1600" dirty="0" err="1">
                <a:solidFill>
                  <a:srgbClr val="2A4F1C"/>
                </a:solidFill>
                <a:latin typeface="Arial"/>
                <a:ea typeface="Arial"/>
                <a:cs typeface="Arial"/>
                <a:sym typeface="Arial"/>
              </a:rPr>
              <a:t>nível</a:t>
            </a:r>
            <a:r>
              <a:rPr lang="en-US" sz="1600" dirty="0">
                <a:solidFill>
                  <a:srgbClr val="2A4F1C"/>
                </a:solidFill>
                <a:latin typeface="Arial"/>
                <a:ea typeface="Arial"/>
                <a:cs typeface="Arial"/>
                <a:sym typeface="Arial"/>
              </a:rPr>
              <a:t> do mar, </a:t>
            </a:r>
            <a:r>
              <a:rPr lang="en-US" sz="1600" dirty="0" err="1">
                <a:solidFill>
                  <a:srgbClr val="2A4F1C"/>
                </a:solidFill>
                <a:latin typeface="Arial"/>
                <a:ea typeface="Arial"/>
                <a:cs typeface="Arial"/>
                <a:sym typeface="Arial"/>
              </a:rPr>
              <a:t>inundações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secas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furacões</a:t>
            </a:r>
            <a:r>
              <a:rPr lang="en-US" sz="1600" dirty="0">
                <a:solidFill>
                  <a:srgbClr val="2A4F1C"/>
                </a:solidFill>
                <a:latin typeface="Arial"/>
                <a:ea typeface="Arial"/>
                <a:cs typeface="Arial"/>
                <a:sym typeface="Arial"/>
              </a:rPr>
              <a:t>, que </a:t>
            </a:r>
            <a:r>
              <a:rPr lang="en-US" sz="1600" dirty="0" err="1">
                <a:solidFill>
                  <a:srgbClr val="2A4F1C"/>
                </a:solidFill>
                <a:latin typeface="Arial"/>
                <a:ea typeface="Arial"/>
                <a:cs typeface="Arial"/>
                <a:sym typeface="Arial"/>
              </a:rPr>
              <a:t>podem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causar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ferimentos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mortes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efeitos</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indiretos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resultam</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ambientais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o </a:t>
            </a:r>
            <a:r>
              <a:rPr lang="en-US" sz="1600" dirty="0" err="1">
                <a:solidFill>
                  <a:srgbClr val="2A4F1C"/>
                </a:solidFill>
                <a:latin typeface="Arial"/>
                <a:ea typeface="Arial"/>
                <a:cs typeface="Arial"/>
                <a:sym typeface="Arial"/>
              </a:rPr>
              <a:t>aumento</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poluição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atmosférica</a:t>
            </a:r>
            <a:r>
              <a:rPr lang="en-US" sz="1600" dirty="0">
                <a:solidFill>
                  <a:srgbClr val="2A4F1C"/>
                </a:solidFill>
                <a:latin typeface="Arial"/>
                <a:ea typeface="Arial"/>
                <a:cs typeface="Arial"/>
                <a:sym typeface="Arial"/>
              </a:rPr>
              <a:t>, que </a:t>
            </a:r>
            <a:r>
              <a:rPr lang="en-US" sz="1600" dirty="0" err="1">
                <a:solidFill>
                  <a:srgbClr val="2A4F1C"/>
                </a:solidFill>
                <a:latin typeface="Arial"/>
                <a:ea typeface="Arial"/>
                <a:cs typeface="Arial"/>
                <a:sym typeface="Arial"/>
              </a:rPr>
              <a:t>agrava</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respiratórias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cardiovasculares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padrões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temperatura</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precipitação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podem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influenciar</a:t>
            </a:r>
            <a:r>
              <a:rPr lang="en-US" sz="1600" dirty="0">
                <a:solidFill>
                  <a:srgbClr val="2A4F1C"/>
                </a:solidFill>
                <a:latin typeface="Arial"/>
                <a:ea typeface="Arial"/>
                <a:cs typeface="Arial"/>
                <a:sym typeface="Arial"/>
              </a:rPr>
              <a:t> o </a:t>
            </a:r>
            <a:r>
              <a:rPr lang="en-US" sz="1600" dirty="0" err="1">
                <a:solidFill>
                  <a:srgbClr val="2A4F1C"/>
                </a:solidFill>
                <a:latin typeface="Arial"/>
                <a:ea typeface="Arial"/>
                <a:cs typeface="Arial"/>
                <a:sym typeface="Arial"/>
              </a:rPr>
              <a:t>comportamento</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distribuição</a:t>
            </a:r>
            <a:r>
              <a:rPr lang="en-US" sz="1600" dirty="0">
                <a:solidFill>
                  <a:srgbClr val="2A4F1C"/>
                </a:solidFill>
                <a:latin typeface="Arial"/>
                <a:ea typeface="Arial"/>
                <a:cs typeface="Arial"/>
                <a:sym typeface="Arial"/>
              </a:rPr>
              <a:t> dos </a:t>
            </a:r>
            <a:r>
              <a:rPr lang="en-US" sz="1600" dirty="0" err="1">
                <a:solidFill>
                  <a:srgbClr val="2A4F1C"/>
                </a:solidFill>
                <a:latin typeface="Arial"/>
                <a:ea typeface="Arial"/>
                <a:cs typeface="Arial"/>
                <a:sym typeface="Arial"/>
              </a:rPr>
              <a:t>insectos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transmissores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conduzindo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infecciosas</a:t>
            </a:r>
            <a:r>
              <a:rPr lang="en-US" sz="1600" dirty="0">
                <a:solidFill>
                  <a:srgbClr val="2A4F1C"/>
                </a:solidFill>
                <a:latin typeface="Arial"/>
                <a:ea typeface="Arial"/>
                <a:cs typeface="Arial"/>
                <a:sym typeface="Arial"/>
              </a:rPr>
              <a:t>.</a:t>
            </a:r>
            <a:endParaRPr sz="1600" dirty="0"/>
          </a:p>
        </p:txBody>
      </p:sp>
      <p:sp>
        <p:nvSpPr>
          <p:cNvPr id="256" name="Google Shape;256;p20"/>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Efeitos das alterações globais na saúde humana</a:t>
            </a:r>
            <a:endParaRPr sz="2800" b="1" i="0" u="none" strike="noStrike" cap="none">
              <a:solidFill>
                <a:srgbClr val="2A4F1C"/>
              </a:solidFill>
              <a:latin typeface="Calibri"/>
              <a:ea typeface="Calibri"/>
              <a:cs typeface="Calibri"/>
              <a:sym typeface="Calibri"/>
            </a:endParaRPr>
          </a:p>
        </p:txBody>
      </p:sp>
      <p:sp>
        <p:nvSpPr>
          <p:cNvPr id="257" name="Google Shape;257;p20"/>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4"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63" name="Google Shape;263;p24"/>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podem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resultar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relacionadas</a:t>
            </a:r>
            <a:r>
              <a:rPr lang="en-US" sz="1600" dirty="0">
                <a:solidFill>
                  <a:srgbClr val="2A4F1C"/>
                </a:solidFill>
                <a:latin typeface="Arial"/>
                <a:ea typeface="Arial"/>
                <a:cs typeface="Arial"/>
                <a:sym typeface="Arial"/>
              </a:rPr>
              <a:t> com a </a:t>
            </a:r>
            <a:r>
              <a:rPr lang="en-US" sz="1600" dirty="0" err="1">
                <a:solidFill>
                  <a:srgbClr val="2A4F1C"/>
                </a:solidFill>
                <a:latin typeface="Arial"/>
                <a:ea typeface="Arial"/>
                <a:cs typeface="Arial"/>
                <a:sym typeface="Arial"/>
              </a:rPr>
              <a:t>água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devido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aumento</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precipitação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às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tempestades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ao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aumento</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temperatura</a:t>
            </a:r>
            <a:r>
              <a:rPr lang="en-US" sz="1600" dirty="0">
                <a:solidFill>
                  <a:srgbClr val="2A4F1C"/>
                </a:solidFill>
                <a:latin typeface="Arial"/>
                <a:ea typeface="Arial"/>
                <a:cs typeface="Arial"/>
                <a:sym typeface="Arial"/>
              </a:rPr>
              <a:t> do mar.</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também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colocam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riscos</a:t>
            </a:r>
            <a:r>
              <a:rPr lang="en-US" sz="1600" dirty="0">
                <a:solidFill>
                  <a:srgbClr val="2A4F1C"/>
                </a:solidFill>
                <a:latin typeface="Arial"/>
                <a:ea typeface="Arial"/>
                <a:cs typeface="Arial"/>
                <a:sym typeface="Arial"/>
              </a:rPr>
              <a:t> para a </a:t>
            </a:r>
            <a:r>
              <a:rPr lang="en-US" sz="1600" dirty="0" err="1">
                <a:solidFill>
                  <a:srgbClr val="2A4F1C"/>
                </a:solidFill>
                <a:latin typeface="Arial"/>
                <a:ea typeface="Arial"/>
                <a:cs typeface="Arial"/>
                <a:sym typeface="Arial"/>
              </a:rPr>
              <a:t>segurança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alimentar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expondo</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pessoas</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alimentos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contaminados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aumentando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probabilidade</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origem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alimentar</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mental e o </a:t>
            </a:r>
            <a:r>
              <a:rPr lang="en-US" sz="1600" dirty="0" err="1">
                <a:solidFill>
                  <a:srgbClr val="2A4F1C"/>
                </a:solidFill>
                <a:latin typeface="Arial"/>
                <a:ea typeface="Arial"/>
                <a:cs typeface="Arial"/>
                <a:sym typeface="Arial"/>
              </a:rPr>
              <a:t>bem-estar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também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são</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afetados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pelas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contribuindo</a:t>
            </a:r>
            <a:r>
              <a:rPr lang="en-US" sz="1600" dirty="0">
                <a:solidFill>
                  <a:srgbClr val="2A4F1C"/>
                </a:solidFill>
                <a:latin typeface="Arial"/>
                <a:ea typeface="Arial"/>
                <a:cs typeface="Arial"/>
                <a:sym typeface="Arial"/>
              </a:rPr>
              <a:t> para </a:t>
            </a:r>
            <a:r>
              <a:rPr lang="en-US" sz="1600" dirty="0" err="1">
                <a:solidFill>
                  <a:srgbClr val="2A4F1C"/>
                </a:solidFill>
                <a:latin typeface="Arial"/>
                <a:ea typeface="Arial"/>
                <a:cs typeface="Arial"/>
                <a:sym typeface="Arial"/>
              </a:rPr>
              <a:t>aumentar</a:t>
            </a:r>
            <a:r>
              <a:rPr lang="en-US" sz="1600" dirty="0">
                <a:solidFill>
                  <a:srgbClr val="2A4F1C"/>
                </a:solidFill>
                <a:latin typeface="Arial"/>
                <a:ea typeface="Arial"/>
                <a:cs typeface="Arial"/>
                <a:sym typeface="Arial"/>
              </a:rPr>
              <a:t> o stress, a </a:t>
            </a:r>
            <a:r>
              <a:rPr lang="en-US" sz="1600" dirty="0" err="1">
                <a:solidFill>
                  <a:srgbClr val="2A4F1C"/>
                </a:solidFill>
                <a:latin typeface="Arial"/>
                <a:ea typeface="Arial"/>
                <a:cs typeface="Arial"/>
                <a:sym typeface="Arial"/>
              </a:rPr>
              <a:t>ansiedade</a:t>
            </a:r>
            <a:r>
              <a:rPr lang="en-US" sz="1600" dirty="0">
                <a:solidFill>
                  <a:srgbClr val="2A4F1C"/>
                </a:solidFill>
                <a:latin typeface="Arial"/>
                <a:ea typeface="Arial"/>
                <a:cs typeface="Arial"/>
                <a:sym typeface="Arial"/>
              </a:rPr>
              <a:t> e o </a:t>
            </a:r>
            <a:r>
              <a:rPr lang="en-US" sz="1600" dirty="0" err="1">
                <a:solidFill>
                  <a:srgbClr val="2A4F1C"/>
                </a:solidFill>
                <a:latin typeface="Arial"/>
                <a:ea typeface="Arial"/>
                <a:cs typeface="Arial"/>
                <a:sym typeface="Arial"/>
              </a:rPr>
              <a:t>sofrimento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psicológico</a:t>
            </a:r>
            <a:r>
              <a:rPr lang="en-US" sz="1600" dirty="0">
                <a:solidFill>
                  <a:srgbClr val="2A4F1C"/>
                </a:solidFill>
                <a:latin typeface="Arial"/>
                <a:ea typeface="Arial"/>
                <a:cs typeface="Arial"/>
                <a:sym typeface="Arial"/>
              </a:rPr>
              <a:t> das </a:t>
            </a:r>
            <a:r>
              <a:rPr lang="en-US" sz="1600" dirty="0" err="1">
                <a:solidFill>
                  <a:srgbClr val="2A4F1C"/>
                </a:solidFill>
                <a:latin typeface="Arial"/>
                <a:ea typeface="Arial"/>
                <a:cs typeface="Arial"/>
                <a:sym typeface="Arial"/>
              </a:rPr>
              <a:t>populações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exposição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riscos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relacionados</a:t>
            </a:r>
            <a:r>
              <a:rPr lang="en-US" sz="1600" dirty="0">
                <a:solidFill>
                  <a:srgbClr val="2A4F1C"/>
                </a:solidFill>
                <a:latin typeface="Arial"/>
                <a:ea typeface="Arial"/>
                <a:cs typeface="Arial"/>
                <a:sym typeface="Arial"/>
              </a:rPr>
              <a:t> com o </a:t>
            </a:r>
            <a:r>
              <a:rPr lang="en-US" sz="1600" dirty="0" err="1">
                <a:solidFill>
                  <a:srgbClr val="2A4F1C"/>
                </a:solidFill>
                <a:latin typeface="Arial"/>
                <a:ea typeface="Arial"/>
                <a:cs typeface="Arial"/>
                <a:sym typeface="Arial"/>
              </a:rPr>
              <a:t>clima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varia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função</a:t>
            </a:r>
            <a:r>
              <a:rPr lang="en-US" sz="1600" dirty="0">
                <a:solidFill>
                  <a:srgbClr val="2A4F1C"/>
                </a:solidFill>
                <a:latin typeface="Arial"/>
                <a:ea typeface="Arial"/>
                <a:cs typeface="Arial"/>
                <a:sym typeface="Arial"/>
              </a:rPr>
              <a:t> de </a:t>
            </a:r>
            <a:r>
              <a:rPr lang="en-US" sz="1600" dirty="0" err="1" smtClean="0">
                <a:solidFill>
                  <a:srgbClr val="2A4F1C"/>
                </a:solidFill>
                <a:latin typeface="Arial"/>
                <a:ea typeface="Arial"/>
                <a:cs typeface="Arial"/>
                <a:sym typeface="Arial"/>
              </a:rPr>
              <a:t>fatores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localização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demografia</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população</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suscetibilidade</a:t>
            </a:r>
            <a:r>
              <a:rPr lang="en-US" sz="1600" dirty="0">
                <a:solidFill>
                  <a:srgbClr val="2A4F1C"/>
                </a:solidFill>
                <a:latin typeface="Arial"/>
                <a:ea typeface="Arial"/>
                <a:cs typeface="Arial"/>
                <a:sym typeface="Arial"/>
              </a:rPr>
              <a:t> individual.</a:t>
            </a:r>
            <a:endParaRPr sz="1600" dirty="0"/>
          </a:p>
        </p:txBody>
      </p:sp>
      <p:sp>
        <p:nvSpPr>
          <p:cNvPr id="264" name="Google Shape;264;p24"/>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Efeitos das alterações globais na saúde humana</a:t>
            </a:r>
            <a:endParaRPr sz="2800" b="1" i="0" u="none" strike="noStrike" cap="none">
              <a:solidFill>
                <a:srgbClr val="2A4F1C"/>
              </a:solidFill>
              <a:latin typeface="Calibri"/>
              <a:ea typeface="Calibri"/>
              <a:cs typeface="Calibri"/>
              <a:sym typeface="Calibri"/>
            </a:endParaRPr>
          </a:p>
        </p:txBody>
      </p:sp>
      <p:sp>
        <p:nvSpPr>
          <p:cNvPr id="265" name="Google Shape;265;p24"/>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62" descr="Coronavirus, Viren, Keime, Bakteriell"/>
          <p:cNvPicPr preferRelativeResize="0"/>
          <p:nvPr/>
        </p:nvPicPr>
        <p:blipFill rotWithShape="1">
          <a:blip r:embed="rId3">
            <a:alphaModFix/>
          </a:blip>
          <a:srcRect/>
          <a:stretch/>
        </p:blipFill>
        <p:spPr>
          <a:xfrm>
            <a:off x="7413491" y="1547966"/>
            <a:ext cx="3762067" cy="3762067"/>
          </a:xfrm>
          <a:prstGeom prst="rect">
            <a:avLst/>
          </a:prstGeom>
          <a:noFill/>
          <a:ln>
            <a:noFill/>
          </a:ln>
        </p:spPr>
      </p:pic>
      <p:sp>
        <p:nvSpPr>
          <p:cNvPr id="271" name="Google Shape;271;p62"/>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a:solidFill>
                  <a:srgbClr val="2A4F1C"/>
                </a:solidFill>
                <a:latin typeface="Arial"/>
                <a:ea typeface="Arial"/>
                <a:cs typeface="Arial"/>
                <a:sym typeface="Arial"/>
              </a:rPr>
              <a:t>populações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vulneráveis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podem</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correr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maiores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riscos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devido</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uma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maior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exposição</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uma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maior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sensibilidade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aos</a:t>
            </a:r>
            <a:r>
              <a:rPr lang="en-US" sz="1800" dirty="0">
                <a:solidFill>
                  <a:srgbClr val="2A4F1C"/>
                </a:solidFill>
                <a:latin typeface="Arial"/>
                <a:ea typeface="Arial"/>
                <a:cs typeface="Arial"/>
                <a:sym typeface="Arial"/>
              </a:rPr>
              <a:t> </a:t>
            </a:r>
            <a:r>
              <a:rPr lang="en-US" sz="1800" dirty="0" err="1" smtClean="0">
                <a:solidFill>
                  <a:srgbClr val="2A4F1C"/>
                </a:solidFill>
                <a:latin typeface="Arial"/>
                <a:ea typeface="Arial"/>
                <a:cs typeface="Arial"/>
                <a:sym typeface="Arial"/>
              </a:rPr>
              <a:t>fatores</a:t>
            </a:r>
            <a:r>
              <a:rPr lang="en-US" sz="1800" dirty="0" smtClean="0">
                <a:solidFill>
                  <a:srgbClr val="2A4F1C"/>
                </a:solidFill>
                <a:latin typeface="Arial"/>
                <a:ea typeface="Arial"/>
                <a:cs typeface="Arial"/>
                <a:sym typeface="Arial"/>
              </a:rPr>
              <a:t> </a:t>
            </a:r>
            <a:r>
              <a:rPr lang="en-US" sz="1800" dirty="0">
                <a:solidFill>
                  <a:srgbClr val="2A4F1C"/>
                </a:solidFill>
                <a:latin typeface="Arial"/>
                <a:ea typeface="Arial"/>
                <a:cs typeface="Arial"/>
                <a:sym typeface="Arial"/>
              </a:rPr>
              <a:t>de stress </a:t>
            </a:r>
            <a:r>
              <a:rPr lang="en-US" sz="1800" dirty="0" err="1">
                <a:solidFill>
                  <a:srgbClr val="2A4F1C"/>
                </a:solidFill>
                <a:latin typeface="Arial"/>
                <a:ea typeface="Arial"/>
                <a:cs typeface="Arial"/>
                <a:sym typeface="Arial"/>
              </a:rPr>
              <a:t>climático</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problemas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saúde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pré-existentes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ou</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recursos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limitados</a:t>
            </a:r>
            <a:r>
              <a:rPr lang="en-US" sz="1800" dirty="0">
                <a:solidFill>
                  <a:srgbClr val="2A4F1C"/>
                </a:solidFill>
                <a:latin typeface="Arial"/>
                <a:ea typeface="Arial"/>
                <a:cs typeface="Arial"/>
                <a:sym typeface="Arial"/>
              </a:rPr>
              <a:t> para </a:t>
            </a:r>
            <a:r>
              <a:rPr lang="en-US" sz="1800" dirty="0" err="1">
                <a:solidFill>
                  <a:srgbClr val="2A4F1C"/>
                </a:solidFill>
                <a:latin typeface="Arial"/>
                <a:ea typeface="Arial"/>
                <a:cs typeface="Arial"/>
                <a:sym typeface="Arial"/>
              </a:rPr>
              <a:t>enfrentar</a:t>
            </a:r>
            <a:r>
              <a:rPr lang="en-US" sz="1800" dirty="0">
                <a:solidFill>
                  <a:srgbClr val="2A4F1C"/>
                </a:solidFill>
                <a:latin typeface="Arial"/>
                <a:ea typeface="Arial"/>
                <a:cs typeface="Arial"/>
                <a:sym typeface="Arial"/>
              </a:rPr>
              <a:t> e </a:t>
            </a:r>
            <a:r>
              <a:rPr lang="en-US" sz="1800" dirty="0" err="1">
                <a:solidFill>
                  <a:srgbClr val="2A4F1C"/>
                </a:solidFill>
                <a:latin typeface="Arial"/>
                <a:ea typeface="Arial"/>
                <a:cs typeface="Arial"/>
                <a:sym typeface="Arial"/>
              </a:rPr>
              <a:t>adaptar</a:t>
            </a:r>
            <a:r>
              <a:rPr lang="en-US" sz="1800" dirty="0">
                <a:solidFill>
                  <a:srgbClr val="2A4F1C"/>
                </a:solidFill>
                <a:latin typeface="Arial"/>
                <a:ea typeface="Arial"/>
                <a:cs typeface="Arial"/>
                <a:sym typeface="Arial"/>
              </a:rPr>
              <a:t>-se.</a:t>
            </a:r>
            <a:endParaRPr dirty="0"/>
          </a:p>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a:solidFill>
                  <a:srgbClr val="2A4F1C"/>
                </a:solidFill>
                <a:latin typeface="Arial"/>
                <a:ea typeface="Arial"/>
                <a:cs typeface="Arial"/>
                <a:sym typeface="Arial"/>
              </a:rPr>
              <a:t>respostas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eficazes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em</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matéria</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saúde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pública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são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cruciais</a:t>
            </a:r>
            <a:r>
              <a:rPr lang="en-US" sz="1800" dirty="0">
                <a:solidFill>
                  <a:srgbClr val="2A4F1C"/>
                </a:solidFill>
                <a:latin typeface="Arial"/>
                <a:ea typeface="Arial"/>
                <a:cs typeface="Arial"/>
                <a:sym typeface="Arial"/>
              </a:rPr>
              <a:t> para </a:t>
            </a:r>
            <a:r>
              <a:rPr lang="en-US" sz="1800" dirty="0" err="1">
                <a:solidFill>
                  <a:srgbClr val="2A4F1C"/>
                </a:solidFill>
                <a:latin typeface="Arial"/>
                <a:ea typeface="Arial"/>
                <a:cs typeface="Arial"/>
                <a:sym typeface="Arial"/>
              </a:rPr>
              <a:t>atenuar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riscos</a:t>
            </a:r>
            <a:r>
              <a:rPr lang="en-US" sz="1800" dirty="0">
                <a:solidFill>
                  <a:srgbClr val="2A4F1C"/>
                </a:solidFill>
                <a:latin typeface="Arial"/>
                <a:ea typeface="Arial"/>
                <a:cs typeface="Arial"/>
                <a:sym typeface="Arial"/>
              </a:rPr>
              <a:t> para a </a:t>
            </a:r>
            <a:r>
              <a:rPr lang="en-US" sz="1800" dirty="0" err="1">
                <a:solidFill>
                  <a:srgbClr val="2A4F1C"/>
                </a:solidFill>
                <a:latin typeface="Arial"/>
                <a:ea typeface="Arial"/>
                <a:cs typeface="Arial"/>
                <a:sym typeface="Arial"/>
              </a:rPr>
              <a:t>saúde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relacionados</a:t>
            </a:r>
            <a:r>
              <a:rPr lang="en-US" sz="1800" dirty="0">
                <a:solidFill>
                  <a:srgbClr val="2A4F1C"/>
                </a:solidFill>
                <a:latin typeface="Arial"/>
                <a:ea typeface="Arial"/>
                <a:cs typeface="Arial"/>
                <a:sym typeface="Arial"/>
              </a:rPr>
              <a:t> com o </a:t>
            </a:r>
            <a:r>
              <a:rPr lang="en-US" sz="1800" dirty="0" err="1">
                <a:solidFill>
                  <a:srgbClr val="2A4F1C"/>
                </a:solidFill>
                <a:latin typeface="Arial"/>
                <a:ea typeface="Arial"/>
                <a:cs typeface="Arial"/>
                <a:sym typeface="Arial"/>
              </a:rPr>
              <a:t>clima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prevenir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lesões</a:t>
            </a:r>
            <a:r>
              <a:rPr lang="en-US" sz="1800" dirty="0">
                <a:solidFill>
                  <a:srgbClr val="2A4F1C"/>
                </a:solidFill>
                <a:latin typeface="Arial"/>
                <a:ea typeface="Arial"/>
                <a:cs typeface="Arial"/>
                <a:sym typeface="Arial"/>
              </a:rPr>
              <a:t> e </a:t>
            </a:r>
            <a:r>
              <a:rPr lang="en-US" sz="1800" dirty="0" err="1">
                <a:solidFill>
                  <a:srgbClr val="2A4F1C"/>
                </a:solidFill>
                <a:latin typeface="Arial"/>
                <a:ea typeface="Arial"/>
                <a:cs typeface="Arial"/>
                <a:sym typeface="Arial"/>
              </a:rPr>
              <a:t>doenças</a:t>
            </a:r>
            <a:r>
              <a:rPr lang="en-US" sz="1800" dirty="0">
                <a:solidFill>
                  <a:srgbClr val="2A4F1C"/>
                </a:solidFill>
                <a:latin typeface="Arial"/>
                <a:ea typeface="Arial"/>
                <a:cs typeface="Arial"/>
                <a:sym typeface="Arial"/>
              </a:rPr>
              <a:t> e </a:t>
            </a:r>
            <a:r>
              <a:rPr lang="en-US" sz="1800" dirty="0" err="1">
                <a:solidFill>
                  <a:srgbClr val="2A4F1C"/>
                </a:solidFill>
                <a:latin typeface="Arial"/>
                <a:ea typeface="Arial"/>
                <a:cs typeface="Arial"/>
                <a:sym typeface="Arial"/>
              </a:rPr>
              <a:t>melhorar</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preparação</a:t>
            </a:r>
            <a:r>
              <a:rPr lang="en-US" sz="1800" dirty="0">
                <a:solidFill>
                  <a:srgbClr val="2A4F1C"/>
                </a:solidFill>
                <a:latin typeface="Arial"/>
                <a:ea typeface="Arial"/>
                <a:cs typeface="Arial"/>
                <a:sym typeface="Arial"/>
              </a:rPr>
              <a:t> global da </a:t>
            </a:r>
            <a:r>
              <a:rPr lang="en-US" sz="1800" dirty="0" err="1">
                <a:solidFill>
                  <a:srgbClr val="2A4F1C"/>
                </a:solidFill>
                <a:latin typeface="Arial"/>
                <a:ea typeface="Arial"/>
                <a:cs typeface="Arial"/>
                <a:sym typeface="Arial"/>
              </a:rPr>
              <a:t>saúde</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pública</a:t>
            </a:r>
            <a:r>
              <a:rPr lang="en-US" sz="1800" dirty="0">
                <a:solidFill>
                  <a:srgbClr val="2A4F1C"/>
                </a:solidFill>
                <a:latin typeface="Arial"/>
                <a:ea typeface="Arial"/>
                <a:cs typeface="Arial"/>
                <a:sym typeface="Arial"/>
              </a:rPr>
              <a:t>.</a:t>
            </a:r>
            <a:endParaRPr dirty="0"/>
          </a:p>
        </p:txBody>
      </p:sp>
      <p:sp>
        <p:nvSpPr>
          <p:cNvPr id="272" name="Google Shape;272;p62"/>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Efeitos das alterações globais na saúde humana</a:t>
            </a:r>
            <a:endParaRPr sz="2800" b="1" i="0" u="none" strike="noStrike" cap="none">
              <a:solidFill>
                <a:srgbClr val="2A4F1C"/>
              </a:solidFill>
              <a:latin typeface="Calibri"/>
              <a:ea typeface="Calibri"/>
              <a:cs typeface="Calibri"/>
              <a:sym typeface="Calibri"/>
            </a:endParaRPr>
          </a:p>
        </p:txBody>
      </p:sp>
      <p:sp>
        <p:nvSpPr>
          <p:cNvPr id="273" name="Google Shape;273;p62"/>
          <p:cNvSpPr txBox="1"/>
          <p:nvPr/>
        </p:nvSpPr>
        <p:spPr>
          <a:xfrm>
            <a:off x="5073445" y="5751870"/>
            <a:ext cx="64843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https://www.niehs.nih.gov/research/programs/climatechange/health_impacts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63"/>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Efeitos das alterações globais na saúde humana</a:t>
            </a:r>
            <a:endParaRPr sz="2800" b="1" i="0" u="none" strike="noStrike" cap="none">
              <a:solidFill>
                <a:srgbClr val="2A4F1C"/>
              </a:solidFill>
              <a:latin typeface="Calibri"/>
              <a:ea typeface="Calibri"/>
              <a:cs typeface="Calibri"/>
              <a:sym typeface="Calibri"/>
            </a:endParaRPr>
          </a:p>
        </p:txBody>
      </p:sp>
      <p:sp>
        <p:nvSpPr>
          <p:cNvPr id="279" name="Google Shape;279;p63"/>
          <p:cNvSpPr txBox="1"/>
          <p:nvPr/>
        </p:nvSpPr>
        <p:spPr>
          <a:xfrm>
            <a:off x="3470787" y="5838907"/>
            <a:ext cx="80870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Imagem retirada de: https://www.niehs.nih.gov/research/programs/climatechange/health_impacts</a:t>
            </a:r>
            <a:endParaRPr/>
          </a:p>
        </p:txBody>
      </p:sp>
      <p:pic>
        <p:nvPicPr>
          <p:cNvPr id="280" name="Google Shape;280;p63" descr="Impacts of Climate Change on Human Health and Associated Research Needs"/>
          <p:cNvPicPr preferRelativeResize="0"/>
          <p:nvPr/>
        </p:nvPicPr>
        <p:blipFill rotWithShape="1">
          <a:blip r:embed="rId3">
            <a:alphaModFix/>
          </a:blip>
          <a:srcRect/>
          <a:stretch/>
        </p:blipFill>
        <p:spPr>
          <a:xfrm>
            <a:off x="1499957" y="1245415"/>
            <a:ext cx="9192086" cy="43671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0" name="Google Shape;130;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a:solidFill>
                  <a:srgbClr val="004B3A"/>
                </a:solidFill>
                <a:latin typeface="Arial"/>
                <a:ea typeface="Arial"/>
                <a:cs typeface="Arial"/>
                <a:sym typeface="Arial"/>
              </a:rPr>
              <a:t>Resultados de aprendizagem do módulo 5</a:t>
            </a:r>
            <a:endParaRPr/>
          </a:p>
        </p:txBody>
      </p:sp>
      <p:sp>
        <p:nvSpPr>
          <p:cNvPr id="131" name="Google Shape;131;p2"/>
          <p:cNvSpPr txBox="1">
            <a:spLocks noGrp="1"/>
          </p:cNvSpPr>
          <p:nvPr>
            <p:ph type="body" idx="1"/>
          </p:nvPr>
        </p:nvSpPr>
        <p:spPr>
          <a:xfrm>
            <a:off x="340865" y="1246423"/>
            <a:ext cx="11557599" cy="5415633"/>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en-US" sz="2600" dirty="0" err="1">
                <a:solidFill>
                  <a:srgbClr val="004B3A"/>
                </a:solidFill>
              </a:rPr>
              <a:t>Os</a:t>
            </a:r>
            <a:r>
              <a:rPr lang="en-US" sz="2600" dirty="0">
                <a:solidFill>
                  <a:srgbClr val="004B3A"/>
                </a:solidFill>
              </a:rPr>
              <a:t> </a:t>
            </a:r>
            <a:r>
              <a:rPr lang="en-US" sz="2600" dirty="0" err="1">
                <a:solidFill>
                  <a:srgbClr val="004B3A"/>
                </a:solidFill>
              </a:rPr>
              <a:t>alunos</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explicar</a:t>
            </a:r>
            <a:r>
              <a:rPr lang="en-US" sz="2600" dirty="0">
                <a:solidFill>
                  <a:srgbClr val="004B3A"/>
                </a:solidFill>
              </a:rPr>
              <a:t> o </a:t>
            </a:r>
            <a:r>
              <a:rPr lang="en-US" sz="2600" dirty="0" err="1">
                <a:solidFill>
                  <a:srgbClr val="004B3A"/>
                </a:solidFill>
              </a:rPr>
              <a:t>significado</a:t>
            </a:r>
            <a:r>
              <a:rPr lang="en-US" sz="2600" dirty="0">
                <a:solidFill>
                  <a:srgbClr val="004B3A"/>
                </a:solidFill>
              </a:rPr>
              <a:t> de </a:t>
            </a:r>
            <a:r>
              <a:rPr lang="en-US" sz="2600" dirty="0" err="1">
                <a:solidFill>
                  <a:srgbClr val="004B3A"/>
                </a:solidFill>
              </a:rPr>
              <a:t>Alterações</a:t>
            </a:r>
            <a:r>
              <a:rPr lang="en-US" sz="2600" dirty="0">
                <a:solidFill>
                  <a:srgbClr val="004B3A"/>
                </a:solidFill>
              </a:rPr>
              <a:t> </a:t>
            </a:r>
            <a:r>
              <a:rPr lang="en-US" sz="2600" dirty="0" err="1">
                <a:solidFill>
                  <a:srgbClr val="004B3A"/>
                </a:solidFill>
              </a:rPr>
              <a:t>Globais</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descrever</a:t>
            </a:r>
            <a:r>
              <a:rPr lang="en-US" sz="2600" dirty="0">
                <a:solidFill>
                  <a:srgbClr val="004B3A"/>
                </a:solidFill>
              </a:rPr>
              <a:t> </a:t>
            </a:r>
            <a:r>
              <a:rPr lang="en-US" sz="2600" dirty="0" err="1">
                <a:solidFill>
                  <a:srgbClr val="004B3A"/>
                </a:solidFill>
              </a:rPr>
              <a:t>os</a:t>
            </a:r>
            <a:r>
              <a:rPr lang="en-US" sz="2600" dirty="0">
                <a:solidFill>
                  <a:srgbClr val="004B3A"/>
                </a:solidFill>
              </a:rPr>
              <a:t> </a:t>
            </a:r>
            <a:r>
              <a:rPr lang="en-US" sz="2600" dirty="0" err="1">
                <a:solidFill>
                  <a:srgbClr val="004B3A"/>
                </a:solidFill>
              </a:rPr>
              <a:t>diferentes</a:t>
            </a:r>
            <a:r>
              <a:rPr lang="en-US" sz="2600" dirty="0">
                <a:solidFill>
                  <a:srgbClr val="004B3A"/>
                </a:solidFill>
              </a:rPr>
              <a:t> </a:t>
            </a:r>
            <a:r>
              <a:rPr lang="en-US" sz="2600" dirty="0" err="1" smtClean="0">
                <a:solidFill>
                  <a:srgbClr val="004B3A"/>
                </a:solidFill>
              </a:rPr>
              <a:t>fatores</a:t>
            </a:r>
            <a:r>
              <a:rPr lang="en-US" sz="2600" dirty="0" smtClean="0">
                <a:solidFill>
                  <a:srgbClr val="004B3A"/>
                </a:solidFill>
              </a:rPr>
              <a:t> </a:t>
            </a:r>
            <a:r>
              <a:rPr lang="en-US" sz="2600" dirty="0">
                <a:solidFill>
                  <a:srgbClr val="004B3A"/>
                </a:solidFill>
              </a:rPr>
              <a:t>que </a:t>
            </a:r>
            <a:r>
              <a:rPr lang="en-US" sz="2600" dirty="0" err="1">
                <a:solidFill>
                  <a:srgbClr val="004B3A"/>
                </a:solidFill>
              </a:rPr>
              <a:t>conduzem</a:t>
            </a:r>
            <a:r>
              <a:rPr lang="en-US" sz="2600" dirty="0">
                <a:solidFill>
                  <a:srgbClr val="004B3A"/>
                </a:solidFill>
              </a:rPr>
              <a:t> </a:t>
            </a:r>
            <a:r>
              <a:rPr lang="en-US" sz="2600" dirty="0" err="1">
                <a:solidFill>
                  <a:srgbClr val="004B3A"/>
                </a:solidFill>
              </a:rPr>
              <a:t>às</a:t>
            </a:r>
            <a:r>
              <a:rPr lang="en-US" sz="2600" dirty="0">
                <a:solidFill>
                  <a:srgbClr val="004B3A"/>
                </a:solidFill>
              </a:rPr>
              <a:t> </a:t>
            </a:r>
            <a:r>
              <a:rPr lang="en-US" sz="2600" dirty="0" err="1">
                <a:solidFill>
                  <a:srgbClr val="004B3A"/>
                </a:solidFill>
              </a:rPr>
              <a:t>alterações</a:t>
            </a:r>
            <a:r>
              <a:rPr lang="en-US" sz="2600" dirty="0">
                <a:solidFill>
                  <a:srgbClr val="004B3A"/>
                </a:solidFill>
              </a:rPr>
              <a:t> </a:t>
            </a:r>
            <a:r>
              <a:rPr lang="en-US" sz="2600" dirty="0" err="1">
                <a:solidFill>
                  <a:srgbClr val="004B3A"/>
                </a:solidFill>
              </a:rPr>
              <a:t>globais</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refletir</a:t>
            </a:r>
            <a:r>
              <a:rPr lang="en-US" sz="2600" dirty="0">
                <a:solidFill>
                  <a:srgbClr val="004B3A"/>
                </a:solidFill>
              </a:rPr>
              <a:t> </a:t>
            </a:r>
            <a:r>
              <a:rPr lang="en-US" sz="2600" dirty="0" err="1">
                <a:solidFill>
                  <a:srgbClr val="004B3A"/>
                </a:solidFill>
              </a:rPr>
              <a:t>sobre</a:t>
            </a:r>
            <a:r>
              <a:rPr lang="en-US" sz="2600" dirty="0">
                <a:solidFill>
                  <a:srgbClr val="004B3A"/>
                </a:solidFill>
              </a:rPr>
              <a:t> as </a:t>
            </a:r>
            <a:r>
              <a:rPr lang="en-US" sz="2600" dirty="0" err="1">
                <a:solidFill>
                  <a:srgbClr val="004B3A"/>
                </a:solidFill>
              </a:rPr>
              <a:t>alterações</a:t>
            </a:r>
            <a:r>
              <a:rPr lang="en-US" sz="2600" dirty="0">
                <a:solidFill>
                  <a:srgbClr val="004B3A"/>
                </a:solidFill>
              </a:rPr>
              <a:t> </a:t>
            </a:r>
            <a:r>
              <a:rPr lang="en-US" sz="2600" dirty="0" err="1">
                <a:solidFill>
                  <a:srgbClr val="004B3A"/>
                </a:solidFill>
              </a:rPr>
              <a:t>globais</a:t>
            </a:r>
            <a:r>
              <a:rPr lang="en-US" sz="2600" dirty="0">
                <a:solidFill>
                  <a:srgbClr val="004B3A"/>
                </a:solidFill>
              </a:rPr>
              <a:t> e </a:t>
            </a:r>
            <a:r>
              <a:rPr lang="en-US" sz="2600" dirty="0" err="1">
                <a:solidFill>
                  <a:srgbClr val="004B3A"/>
                </a:solidFill>
              </a:rPr>
              <a:t>os</a:t>
            </a:r>
            <a:r>
              <a:rPr lang="en-US" sz="2600" dirty="0">
                <a:solidFill>
                  <a:srgbClr val="004B3A"/>
                </a:solidFill>
              </a:rPr>
              <a:t> </a:t>
            </a:r>
            <a:r>
              <a:rPr lang="en-US" sz="2600" dirty="0" err="1">
                <a:solidFill>
                  <a:srgbClr val="004B3A"/>
                </a:solidFill>
              </a:rPr>
              <a:t>seus</a:t>
            </a:r>
            <a:r>
              <a:rPr lang="en-US" sz="2600" dirty="0">
                <a:solidFill>
                  <a:srgbClr val="004B3A"/>
                </a:solidFill>
              </a:rPr>
              <a:t> </a:t>
            </a:r>
            <a:r>
              <a:rPr lang="en-US" sz="2600" dirty="0" err="1">
                <a:solidFill>
                  <a:srgbClr val="004B3A"/>
                </a:solidFill>
              </a:rPr>
              <a:t>efeitos</a:t>
            </a:r>
            <a:r>
              <a:rPr lang="en-US" sz="2600" dirty="0">
                <a:solidFill>
                  <a:srgbClr val="004B3A"/>
                </a:solidFill>
              </a:rPr>
              <a:t> </a:t>
            </a:r>
            <a:r>
              <a:rPr lang="en-US" sz="2600" dirty="0" err="1">
                <a:solidFill>
                  <a:srgbClr val="004B3A"/>
                </a:solidFill>
              </a:rPr>
              <a:t>na</a:t>
            </a:r>
            <a:r>
              <a:rPr lang="en-US" sz="2600" dirty="0">
                <a:solidFill>
                  <a:srgbClr val="004B3A"/>
                </a:solidFill>
              </a:rPr>
              <a:t> </a:t>
            </a:r>
            <a:r>
              <a:rPr lang="en-US" sz="2600" dirty="0" err="1">
                <a:solidFill>
                  <a:srgbClr val="004B3A"/>
                </a:solidFill>
              </a:rPr>
              <a:t>saúde</a:t>
            </a:r>
            <a:r>
              <a:rPr lang="en-US" sz="2600" dirty="0">
                <a:solidFill>
                  <a:srgbClr val="004B3A"/>
                </a:solidFill>
              </a:rPr>
              <a:t> </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compreender</a:t>
            </a:r>
            <a:r>
              <a:rPr lang="en-US" sz="2600" dirty="0">
                <a:solidFill>
                  <a:srgbClr val="004B3A"/>
                </a:solidFill>
              </a:rPr>
              <a:t> </a:t>
            </a:r>
            <a:r>
              <a:rPr lang="en-US" sz="2600" dirty="0" err="1">
                <a:solidFill>
                  <a:srgbClr val="004B3A"/>
                </a:solidFill>
              </a:rPr>
              <a:t>os</a:t>
            </a:r>
            <a:r>
              <a:rPr lang="en-US" sz="2600" dirty="0">
                <a:solidFill>
                  <a:srgbClr val="004B3A"/>
                </a:solidFill>
              </a:rPr>
              <a:t> </a:t>
            </a:r>
            <a:r>
              <a:rPr lang="en-US" sz="2600" dirty="0" err="1">
                <a:solidFill>
                  <a:srgbClr val="004B3A"/>
                </a:solidFill>
              </a:rPr>
              <a:t>problemas</a:t>
            </a:r>
            <a:r>
              <a:rPr lang="en-US" sz="2600" dirty="0">
                <a:solidFill>
                  <a:srgbClr val="004B3A"/>
                </a:solidFill>
              </a:rPr>
              <a:t> que </a:t>
            </a:r>
            <a:r>
              <a:rPr lang="en-US" sz="2600" dirty="0" err="1">
                <a:solidFill>
                  <a:srgbClr val="004B3A"/>
                </a:solidFill>
              </a:rPr>
              <a:t>acompanham</a:t>
            </a:r>
            <a:r>
              <a:rPr lang="en-US" sz="2600" dirty="0">
                <a:solidFill>
                  <a:srgbClr val="004B3A"/>
                </a:solidFill>
              </a:rPr>
              <a:t> as </a:t>
            </a:r>
            <a:r>
              <a:rPr lang="en-US" sz="2600" dirty="0" err="1">
                <a:solidFill>
                  <a:srgbClr val="004B3A"/>
                </a:solidFill>
              </a:rPr>
              <a:t>alterações</a:t>
            </a:r>
            <a:r>
              <a:rPr lang="en-US" sz="2600" dirty="0">
                <a:solidFill>
                  <a:srgbClr val="004B3A"/>
                </a:solidFill>
              </a:rPr>
              <a:t> </a:t>
            </a:r>
            <a:r>
              <a:rPr lang="en-US" sz="2600" dirty="0" err="1">
                <a:solidFill>
                  <a:srgbClr val="004B3A"/>
                </a:solidFill>
              </a:rPr>
              <a:t>globais</a:t>
            </a:r>
            <a:r>
              <a:rPr lang="en-US" sz="2600" dirty="0">
                <a:solidFill>
                  <a:srgbClr val="004B3A"/>
                </a:solidFill>
              </a:rPr>
              <a:t> e as </a:t>
            </a:r>
            <a:r>
              <a:rPr lang="en-US" sz="2600" dirty="0" err="1">
                <a:solidFill>
                  <a:srgbClr val="004B3A"/>
                </a:solidFill>
              </a:rPr>
              <a:t>questões</a:t>
            </a:r>
            <a:r>
              <a:rPr lang="en-US" sz="2600" dirty="0">
                <a:solidFill>
                  <a:srgbClr val="004B3A"/>
                </a:solidFill>
              </a:rPr>
              <a:t> de </a:t>
            </a:r>
            <a:r>
              <a:rPr lang="en-US" sz="2600" dirty="0" err="1">
                <a:solidFill>
                  <a:srgbClr val="004B3A"/>
                </a:solidFill>
              </a:rPr>
              <a:t>saúde</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descrever</a:t>
            </a:r>
            <a:r>
              <a:rPr lang="en-US" sz="2600" dirty="0">
                <a:solidFill>
                  <a:srgbClr val="004B3A"/>
                </a:solidFill>
              </a:rPr>
              <a:t> a </a:t>
            </a:r>
            <a:r>
              <a:rPr lang="en-US" sz="2600" dirty="0" err="1">
                <a:solidFill>
                  <a:srgbClr val="004B3A"/>
                </a:solidFill>
              </a:rPr>
              <a:t>dinâmica</a:t>
            </a:r>
            <a:r>
              <a:rPr lang="en-US" sz="2600" dirty="0">
                <a:solidFill>
                  <a:srgbClr val="004B3A"/>
                </a:solidFill>
              </a:rPr>
              <a:t> das </a:t>
            </a:r>
            <a:r>
              <a:rPr lang="en-US" sz="2600" dirty="0" err="1">
                <a:solidFill>
                  <a:srgbClr val="004B3A"/>
                </a:solidFill>
              </a:rPr>
              <a:t>doenças</a:t>
            </a:r>
            <a:r>
              <a:rPr lang="en-US" sz="2600" dirty="0">
                <a:solidFill>
                  <a:srgbClr val="004B3A"/>
                </a:solidFill>
              </a:rPr>
              <a:t> </a:t>
            </a:r>
            <a:r>
              <a:rPr lang="en-US" sz="2600" dirty="0" err="1">
                <a:solidFill>
                  <a:srgbClr val="004B3A"/>
                </a:solidFill>
              </a:rPr>
              <a:t>infecciosas</a:t>
            </a:r>
            <a:r>
              <a:rPr lang="en-US" sz="2600" dirty="0">
                <a:solidFill>
                  <a:srgbClr val="004B3A"/>
                </a:solidFill>
              </a:rPr>
              <a:t>, as </a:t>
            </a:r>
            <a:r>
              <a:rPr lang="en-US" sz="2600" dirty="0" err="1">
                <a:solidFill>
                  <a:srgbClr val="004B3A"/>
                </a:solidFill>
              </a:rPr>
              <a:t>estratégias</a:t>
            </a:r>
            <a:r>
              <a:rPr lang="en-US" sz="2600" dirty="0">
                <a:solidFill>
                  <a:srgbClr val="004B3A"/>
                </a:solidFill>
              </a:rPr>
              <a:t> de </a:t>
            </a:r>
            <a:r>
              <a:rPr lang="en-US" sz="2600" dirty="0" err="1">
                <a:solidFill>
                  <a:srgbClr val="004B3A"/>
                </a:solidFill>
              </a:rPr>
              <a:t>adaptação</a:t>
            </a:r>
            <a:r>
              <a:rPr lang="en-US" sz="2600" dirty="0">
                <a:solidFill>
                  <a:srgbClr val="004B3A"/>
                </a:solidFill>
              </a:rPr>
              <a:t> e a </a:t>
            </a:r>
            <a:r>
              <a:rPr lang="en-US" sz="2600" dirty="0" err="1">
                <a:solidFill>
                  <a:srgbClr val="004B3A"/>
                </a:solidFill>
              </a:rPr>
              <a:t>promoção</a:t>
            </a:r>
            <a:r>
              <a:rPr lang="en-US" sz="2600" dirty="0">
                <a:solidFill>
                  <a:srgbClr val="004B3A"/>
                </a:solidFill>
              </a:rPr>
              <a:t> da </a:t>
            </a:r>
            <a:r>
              <a:rPr lang="en-US" sz="2600" dirty="0" err="1">
                <a:solidFill>
                  <a:srgbClr val="004B3A"/>
                </a:solidFill>
              </a:rPr>
              <a:t>resiliência</a:t>
            </a:r>
            <a:r>
              <a:rPr lang="en-US" sz="2600" dirty="0">
                <a:solidFill>
                  <a:srgbClr val="004B3A"/>
                </a:solidFill>
              </a:rPr>
              <a:t> e da </a:t>
            </a:r>
            <a:r>
              <a:rPr lang="en-US" sz="2600" dirty="0" err="1">
                <a:solidFill>
                  <a:srgbClr val="004B3A"/>
                </a:solidFill>
              </a:rPr>
              <a:t>equidade</a:t>
            </a:r>
            <a:r>
              <a:rPr lang="en-US" sz="2600" dirty="0">
                <a:solidFill>
                  <a:srgbClr val="004B3A"/>
                </a:solidFill>
              </a:rPr>
              <a:t> </a:t>
            </a:r>
            <a:r>
              <a:rPr lang="en-US" sz="2600" dirty="0" err="1">
                <a:solidFill>
                  <a:srgbClr val="004B3A"/>
                </a:solidFill>
              </a:rPr>
              <a:t>nos</a:t>
            </a:r>
            <a:r>
              <a:rPr lang="en-US" sz="2600" dirty="0">
                <a:solidFill>
                  <a:srgbClr val="004B3A"/>
                </a:solidFill>
              </a:rPr>
              <a:t> </a:t>
            </a:r>
            <a:r>
              <a:rPr lang="en-US" sz="2600" dirty="0" err="1">
                <a:solidFill>
                  <a:srgbClr val="004B3A"/>
                </a:solidFill>
              </a:rPr>
              <a:t>sistemas</a:t>
            </a:r>
            <a:r>
              <a:rPr lang="en-US" sz="2600" dirty="0">
                <a:solidFill>
                  <a:srgbClr val="004B3A"/>
                </a:solidFill>
              </a:rPr>
              <a:t> de </a:t>
            </a:r>
            <a:r>
              <a:rPr lang="en-US" sz="2600" dirty="0" err="1" smtClean="0">
                <a:solidFill>
                  <a:srgbClr val="004B3A"/>
                </a:solidFill>
              </a:rPr>
              <a:t>saúde</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refletir</a:t>
            </a:r>
            <a:r>
              <a:rPr lang="en-US" sz="2600" dirty="0">
                <a:solidFill>
                  <a:srgbClr val="004B3A"/>
                </a:solidFill>
              </a:rPr>
              <a:t> </a:t>
            </a:r>
            <a:r>
              <a:rPr lang="en-US" sz="2600" dirty="0" err="1">
                <a:solidFill>
                  <a:srgbClr val="004B3A"/>
                </a:solidFill>
              </a:rPr>
              <a:t>sobre</a:t>
            </a:r>
            <a:r>
              <a:rPr lang="en-US" sz="2600" dirty="0">
                <a:solidFill>
                  <a:srgbClr val="004B3A"/>
                </a:solidFill>
              </a:rPr>
              <a:t> a </a:t>
            </a:r>
            <a:r>
              <a:rPr lang="en-US" sz="2600" dirty="0" err="1">
                <a:solidFill>
                  <a:srgbClr val="004B3A"/>
                </a:solidFill>
              </a:rPr>
              <a:t>importância</a:t>
            </a:r>
            <a:r>
              <a:rPr lang="en-US" sz="2600" dirty="0">
                <a:solidFill>
                  <a:srgbClr val="004B3A"/>
                </a:solidFill>
              </a:rPr>
              <a:t> de </a:t>
            </a:r>
            <a:r>
              <a:rPr lang="en-US" sz="2600" dirty="0" err="1">
                <a:solidFill>
                  <a:srgbClr val="004B3A"/>
                </a:solidFill>
              </a:rPr>
              <a:t>educar</a:t>
            </a:r>
            <a:r>
              <a:rPr lang="en-US" sz="2600" dirty="0">
                <a:solidFill>
                  <a:srgbClr val="004B3A"/>
                </a:solidFill>
              </a:rPr>
              <a:t> para as </a:t>
            </a:r>
            <a:r>
              <a:rPr lang="en-US" sz="2600" dirty="0" err="1">
                <a:solidFill>
                  <a:srgbClr val="004B3A"/>
                </a:solidFill>
              </a:rPr>
              <a:t>mudanças</a:t>
            </a:r>
            <a:r>
              <a:rPr lang="en-US" sz="2600" dirty="0">
                <a:solidFill>
                  <a:srgbClr val="004B3A"/>
                </a:solidFill>
              </a:rPr>
              <a:t> </a:t>
            </a:r>
            <a:r>
              <a:rPr lang="en-US" sz="2600" dirty="0" err="1">
                <a:solidFill>
                  <a:srgbClr val="004B3A"/>
                </a:solidFill>
              </a:rPr>
              <a:t>globais</a:t>
            </a:r>
            <a:r>
              <a:rPr lang="en-US" sz="2600" dirty="0">
                <a:solidFill>
                  <a:srgbClr val="004B3A"/>
                </a:solidFill>
              </a:rPr>
              <a:t> e para a </a:t>
            </a:r>
            <a:r>
              <a:rPr lang="en-US" sz="2600" dirty="0" err="1">
                <a:solidFill>
                  <a:srgbClr val="004B3A"/>
                </a:solidFill>
              </a:rPr>
              <a:t>saúde</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en-US" sz="2600" dirty="0" err="1">
                <a:solidFill>
                  <a:srgbClr val="004B3A"/>
                </a:solidFill>
              </a:rPr>
              <a:t>compreender</a:t>
            </a:r>
            <a:r>
              <a:rPr lang="en-US" sz="2600" dirty="0">
                <a:solidFill>
                  <a:srgbClr val="004B3A"/>
                </a:solidFill>
              </a:rPr>
              <a:t> que as </a:t>
            </a:r>
            <a:r>
              <a:rPr lang="en-US" sz="2600" dirty="0" err="1">
                <a:solidFill>
                  <a:srgbClr val="004B3A"/>
                </a:solidFill>
              </a:rPr>
              <a:t>populações</a:t>
            </a:r>
            <a:r>
              <a:rPr lang="en-US" sz="2600" dirty="0">
                <a:solidFill>
                  <a:srgbClr val="004B3A"/>
                </a:solidFill>
              </a:rPr>
              <a:t> </a:t>
            </a:r>
            <a:r>
              <a:rPr lang="en-US" sz="2600" dirty="0" err="1">
                <a:solidFill>
                  <a:srgbClr val="004B3A"/>
                </a:solidFill>
              </a:rPr>
              <a:t>vulneráveis</a:t>
            </a:r>
            <a:r>
              <a:rPr lang="en-US" sz="2600" dirty="0">
                <a:solidFill>
                  <a:srgbClr val="004B3A"/>
                </a:solidFill>
              </a:rPr>
              <a:t> </a:t>
            </a:r>
            <a:r>
              <a:rPr lang="en-US" sz="2600" dirty="0" err="1">
                <a:solidFill>
                  <a:srgbClr val="004B3A"/>
                </a:solidFill>
              </a:rPr>
              <a:t>são</a:t>
            </a:r>
            <a:r>
              <a:rPr lang="en-US" sz="2600" dirty="0">
                <a:solidFill>
                  <a:srgbClr val="004B3A"/>
                </a:solidFill>
              </a:rPr>
              <a:t> </a:t>
            </a:r>
            <a:r>
              <a:rPr lang="en-US" sz="2600" dirty="0" err="1">
                <a:solidFill>
                  <a:srgbClr val="004B3A"/>
                </a:solidFill>
              </a:rPr>
              <a:t>mais</a:t>
            </a:r>
            <a:r>
              <a:rPr lang="en-US" sz="2600" dirty="0">
                <a:solidFill>
                  <a:srgbClr val="004B3A"/>
                </a:solidFill>
              </a:rPr>
              <a:t> </a:t>
            </a:r>
            <a:r>
              <a:rPr lang="en-US" sz="2600" dirty="0" err="1" smtClean="0">
                <a:solidFill>
                  <a:srgbClr val="004B3A"/>
                </a:solidFill>
              </a:rPr>
              <a:t>afetadas</a:t>
            </a:r>
            <a:endParaRPr sz="2600" dirty="0">
              <a:solidFill>
                <a:srgbClr val="004B3A"/>
              </a:solidFill>
            </a:endParaRPr>
          </a:p>
          <a:p>
            <a:pPr marL="601200" lvl="0" indent="-279398" algn="l" rtl="0">
              <a:lnSpc>
                <a:spcPct val="150000"/>
              </a:lnSpc>
              <a:spcBef>
                <a:spcPts val="1400"/>
              </a:spcBef>
              <a:spcAft>
                <a:spcPts val="0"/>
              </a:spcAft>
              <a:buClr>
                <a:srgbClr val="2A4F1C"/>
              </a:buClr>
              <a:buSzPts val="2800"/>
              <a:buFont typeface="Noto Sans Symbols"/>
              <a:buNone/>
            </a:pPr>
            <a:endParaRPr sz="28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sz="2200" dirty="0">
              <a:solidFill>
                <a:srgbClr val="433C29"/>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p:nvPr/>
        </p:nvSpPr>
        <p:spPr>
          <a:xfrm>
            <a:off x="1521714" y="2179470"/>
            <a:ext cx="9148572" cy="2211191"/>
          </a:xfrm>
          <a:prstGeom prst="rect">
            <a:avLst/>
          </a:prstGeom>
          <a:noFill/>
          <a:ln>
            <a:noFill/>
          </a:ln>
        </p:spPr>
        <p:txBody>
          <a:bodyPr spcFirstLastPara="1" wrap="square" lIns="91425" tIns="45700" rIns="91425" bIns="45700" anchor="t" anchorCtr="0">
            <a:normAutofit fontScale="92500" lnSpcReduction="20000"/>
          </a:bodyPr>
          <a:lstStyle/>
          <a:p>
            <a:pPr marL="91440" marR="0" lvl="0" indent="-91440" algn="ctr" rtl="0">
              <a:lnSpc>
                <a:spcPct val="150000"/>
              </a:lnSpc>
              <a:spcBef>
                <a:spcPts val="0"/>
              </a:spcBef>
              <a:spcAft>
                <a:spcPts val="0"/>
              </a:spcAft>
              <a:buClr>
                <a:schemeClr val="accent1"/>
              </a:buClr>
              <a:buSzPct val="108108"/>
              <a:buFont typeface="Calibri"/>
              <a:buNone/>
            </a:pPr>
            <a:r>
              <a:rPr lang="en-US" sz="2800" b="0" i="0" u="none" strike="noStrike" cap="none" dirty="0" err="1">
                <a:solidFill>
                  <a:srgbClr val="0D0D0D"/>
                </a:solidFill>
                <a:latin typeface="Arial"/>
                <a:ea typeface="Arial"/>
                <a:cs typeface="Arial"/>
                <a:sym typeface="Arial"/>
              </a:rPr>
              <a:t>Identificar</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Impactos</a:t>
            </a:r>
            <a:r>
              <a:rPr lang="en-US" sz="2800" b="0" i="0" u="none" strike="noStrike" cap="none" dirty="0">
                <a:solidFill>
                  <a:srgbClr val="0D0D0D"/>
                </a:solidFill>
                <a:latin typeface="Arial"/>
                <a:ea typeface="Arial"/>
                <a:cs typeface="Arial"/>
                <a:sym typeface="Arial"/>
              </a:rPr>
              <a:t> </a:t>
            </a:r>
            <a:r>
              <a:rPr lang="en-US" sz="2800" b="0" i="0" u="none" strike="noStrike" cap="none" dirty="0" err="1" smtClean="0">
                <a:solidFill>
                  <a:srgbClr val="0D0D0D"/>
                </a:solidFill>
                <a:latin typeface="Arial"/>
                <a:ea typeface="Arial"/>
                <a:cs typeface="Arial"/>
                <a:sym typeface="Arial"/>
              </a:rPr>
              <a:t>Diretos</a:t>
            </a:r>
            <a:r>
              <a:rPr lang="en-US" sz="2800" b="0" i="0" u="none" strike="noStrike" cap="none" dirty="0" smtClean="0">
                <a:solidFill>
                  <a:srgbClr val="0D0D0D"/>
                </a:solidFill>
                <a:latin typeface="Arial"/>
                <a:ea typeface="Arial"/>
                <a:cs typeface="Arial"/>
                <a:sym typeface="Arial"/>
              </a:rPr>
              <a:t> </a:t>
            </a:r>
            <a:r>
              <a:rPr lang="en-US" sz="2800" b="0" i="0" u="none" strike="noStrike" cap="none" dirty="0">
                <a:solidFill>
                  <a:srgbClr val="0D0D0D"/>
                </a:solidFill>
                <a:latin typeface="Arial"/>
                <a:ea typeface="Arial"/>
                <a:cs typeface="Arial"/>
                <a:sym typeface="Arial"/>
              </a:rPr>
              <a:t>e </a:t>
            </a:r>
            <a:r>
              <a:rPr lang="en-US" sz="2800" b="0" i="0" u="none" strike="noStrike" cap="none" dirty="0" err="1" smtClean="0">
                <a:solidFill>
                  <a:srgbClr val="0D0D0D"/>
                </a:solidFill>
                <a:latin typeface="Arial"/>
                <a:ea typeface="Arial"/>
                <a:cs typeface="Arial"/>
                <a:sym typeface="Arial"/>
              </a:rPr>
              <a:t>Indiretos</a:t>
            </a:r>
            <a:r>
              <a:rPr lang="en-US" sz="2800" b="0" i="0" u="none" strike="noStrike" cap="none" dirty="0" smtClean="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na</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Saúde</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Crie</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uma</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lista</a:t>
            </a:r>
            <a:r>
              <a:rPr lang="en-US" sz="2800" b="0" i="0" u="none" strike="noStrike" cap="none" dirty="0">
                <a:solidFill>
                  <a:srgbClr val="0D0D0D"/>
                </a:solidFill>
                <a:latin typeface="Arial"/>
                <a:ea typeface="Arial"/>
                <a:cs typeface="Arial"/>
                <a:sym typeface="Arial"/>
              </a:rPr>
              <a:t> de </a:t>
            </a:r>
            <a:r>
              <a:rPr lang="en-US" sz="2800" b="0" i="0" u="none" strike="noStrike" cap="none" dirty="0" err="1">
                <a:solidFill>
                  <a:srgbClr val="0D0D0D"/>
                </a:solidFill>
                <a:latin typeface="Arial"/>
                <a:ea typeface="Arial"/>
                <a:cs typeface="Arial"/>
                <a:sym typeface="Arial"/>
              </a:rPr>
              <a:t>formas</a:t>
            </a:r>
            <a:r>
              <a:rPr lang="en-US" sz="2800" b="0" i="0" u="none" strike="noStrike" cap="none" dirty="0">
                <a:solidFill>
                  <a:srgbClr val="0D0D0D"/>
                </a:solidFill>
                <a:latin typeface="Arial"/>
                <a:ea typeface="Arial"/>
                <a:cs typeface="Arial"/>
                <a:sym typeface="Arial"/>
              </a:rPr>
              <a:t> </a:t>
            </a:r>
            <a:r>
              <a:rPr lang="en-US" sz="2800" b="0" i="0" u="none" strike="noStrike" cap="none" dirty="0" err="1" smtClean="0">
                <a:solidFill>
                  <a:srgbClr val="0D0D0D"/>
                </a:solidFill>
                <a:latin typeface="Arial"/>
                <a:ea typeface="Arial"/>
                <a:cs typeface="Arial"/>
                <a:sym typeface="Arial"/>
              </a:rPr>
              <a:t>diretas</a:t>
            </a:r>
            <a:r>
              <a:rPr lang="en-US" sz="2800" b="0" i="0" u="none" strike="noStrike" cap="none" dirty="0" smtClean="0">
                <a:solidFill>
                  <a:srgbClr val="0D0D0D"/>
                </a:solidFill>
                <a:latin typeface="Arial"/>
                <a:ea typeface="Arial"/>
                <a:cs typeface="Arial"/>
                <a:sym typeface="Arial"/>
              </a:rPr>
              <a:t> </a:t>
            </a:r>
            <a:r>
              <a:rPr lang="en-US" sz="2800" b="0" i="0" u="none" strike="noStrike" cap="none" dirty="0">
                <a:solidFill>
                  <a:srgbClr val="0D0D0D"/>
                </a:solidFill>
                <a:latin typeface="Arial"/>
                <a:ea typeface="Arial"/>
                <a:cs typeface="Arial"/>
                <a:sym typeface="Arial"/>
              </a:rPr>
              <a:t>e </a:t>
            </a:r>
            <a:r>
              <a:rPr lang="en-US" sz="2800" b="0" i="0" u="none" strike="noStrike" cap="none" dirty="0" err="1" smtClean="0">
                <a:solidFill>
                  <a:srgbClr val="0D0D0D"/>
                </a:solidFill>
                <a:latin typeface="Arial"/>
                <a:ea typeface="Arial"/>
                <a:cs typeface="Arial"/>
                <a:sym typeface="Arial"/>
              </a:rPr>
              <a:t>indiretas</a:t>
            </a:r>
            <a:r>
              <a:rPr lang="en-US" sz="2800" b="0" i="0" u="none" strike="noStrike" cap="none" dirty="0" smtClean="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através</a:t>
            </a:r>
            <a:r>
              <a:rPr lang="en-US" sz="2800" b="0" i="0" u="none" strike="noStrike" cap="none" dirty="0">
                <a:solidFill>
                  <a:srgbClr val="0D0D0D"/>
                </a:solidFill>
                <a:latin typeface="Arial"/>
                <a:ea typeface="Arial"/>
                <a:cs typeface="Arial"/>
                <a:sym typeface="Arial"/>
              </a:rPr>
              <a:t> das </a:t>
            </a:r>
            <a:r>
              <a:rPr lang="en-US" sz="2800" b="0" i="0" u="none" strike="noStrike" cap="none" dirty="0" err="1">
                <a:solidFill>
                  <a:srgbClr val="0D0D0D"/>
                </a:solidFill>
                <a:latin typeface="Arial"/>
                <a:ea typeface="Arial"/>
                <a:cs typeface="Arial"/>
                <a:sym typeface="Arial"/>
              </a:rPr>
              <a:t>quais</a:t>
            </a:r>
            <a:r>
              <a:rPr lang="en-US" sz="2800" b="0" i="0" u="none" strike="noStrike" cap="none" dirty="0">
                <a:solidFill>
                  <a:srgbClr val="0D0D0D"/>
                </a:solidFill>
                <a:latin typeface="Arial"/>
                <a:ea typeface="Arial"/>
                <a:cs typeface="Arial"/>
                <a:sym typeface="Arial"/>
              </a:rPr>
              <a:t> as </a:t>
            </a:r>
            <a:r>
              <a:rPr lang="en-US" sz="2800" b="0" i="0" u="none" strike="noStrike" cap="none" dirty="0" err="1">
                <a:solidFill>
                  <a:srgbClr val="0D0D0D"/>
                </a:solidFill>
                <a:latin typeface="Arial"/>
                <a:ea typeface="Arial"/>
                <a:cs typeface="Arial"/>
                <a:sym typeface="Arial"/>
              </a:rPr>
              <a:t>alterações</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climáticas</a:t>
            </a:r>
            <a:r>
              <a:rPr lang="en-US" sz="2800" b="0" i="0" u="none" strike="noStrike" cap="none" dirty="0">
                <a:solidFill>
                  <a:srgbClr val="0D0D0D"/>
                </a:solidFill>
                <a:latin typeface="Arial"/>
                <a:ea typeface="Arial"/>
                <a:cs typeface="Arial"/>
                <a:sym typeface="Arial"/>
              </a:rPr>
              <a:t> </a:t>
            </a:r>
            <a:r>
              <a:rPr lang="en-US" sz="2800" b="0" i="0" u="none" strike="noStrike" cap="none" dirty="0" err="1" smtClean="0">
                <a:solidFill>
                  <a:srgbClr val="0D0D0D"/>
                </a:solidFill>
                <a:latin typeface="Arial"/>
                <a:ea typeface="Arial"/>
                <a:cs typeface="Arial"/>
                <a:sym typeface="Arial"/>
              </a:rPr>
              <a:t>afetam</a:t>
            </a:r>
            <a:r>
              <a:rPr lang="en-US" sz="2800" b="0" i="0" u="none" strike="noStrike" cap="none" dirty="0" smtClean="0">
                <a:solidFill>
                  <a:srgbClr val="0D0D0D"/>
                </a:solidFill>
                <a:latin typeface="Arial"/>
                <a:ea typeface="Arial"/>
                <a:cs typeface="Arial"/>
                <a:sym typeface="Arial"/>
              </a:rPr>
              <a:t> </a:t>
            </a:r>
            <a:r>
              <a:rPr lang="en-US" sz="2800" b="0" i="0" u="none" strike="noStrike" cap="none" dirty="0">
                <a:solidFill>
                  <a:srgbClr val="0D0D0D"/>
                </a:solidFill>
                <a:latin typeface="Arial"/>
                <a:ea typeface="Arial"/>
                <a:cs typeface="Arial"/>
                <a:sym typeface="Arial"/>
              </a:rPr>
              <a:t>a </a:t>
            </a:r>
            <a:r>
              <a:rPr lang="en-US" sz="2800" b="0" i="0" u="none" strike="noStrike" cap="none" dirty="0" err="1">
                <a:solidFill>
                  <a:srgbClr val="0D0D0D"/>
                </a:solidFill>
                <a:latin typeface="Arial"/>
                <a:ea typeface="Arial"/>
                <a:cs typeface="Arial"/>
                <a:sym typeface="Arial"/>
              </a:rPr>
              <a:t>saúde</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humana</a:t>
            </a:r>
            <a:r>
              <a:rPr lang="en-US" sz="2800" b="0" i="0" u="none" strike="noStrike" cap="none" dirty="0">
                <a:solidFill>
                  <a:srgbClr val="0D0D0D"/>
                </a:solidFill>
                <a:latin typeface="Arial"/>
                <a:ea typeface="Arial"/>
                <a:cs typeface="Arial"/>
                <a:sym typeface="Arial"/>
              </a:rPr>
              <a:t> com base no </a:t>
            </a:r>
            <a:r>
              <a:rPr lang="en-US" sz="2800" b="0" i="0" u="none" strike="noStrike" cap="none" dirty="0" err="1">
                <a:solidFill>
                  <a:srgbClr val="0D0D0D"/>
                </a:solidFill>
                <a:latin typeface="Arial"/>
                <a:ea typeface="Arial"/>
                <a:cs typeface="Arial"/>
                <a:sym typeface="Arial"/>
              </a:rPr>
              <a:t>texto</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fornecido</a:t>
            </a:r>
            <a:r>
              <a:rPr lang="en-US" sz="2800" b="0" i="0" u="none" strike="noStrike" cap="none" dirty="0">
                <a:solidFill>
                  <a:srgbClr val="0D0D0D"/>
                </a:solidFill>
                <a:latin typeface="Arial"/>
                <a:ea typeface="Arial"/>
                <a:cs typeface="Arial"/>
                <a:sym typeface="Arial"/>
              </a:rPr>
              <a:t>. Categorize </a:t>
            </a:r>
            <a:r>
              <a:rPr lang="en-US" sz="2800" b="0" i="0" u="none" strike="noStrike" cap="none" dirty="0" err="1">
                <a:solidFill>
                  <a:srgbClr val="0D0D0D"/>
                </a:solidFill>
                <a:latin typeface="Arial"/>
                <a:ea typeface="Arial"/>
                <a:cs typeface="Arial"/>
                <a:sym typeface="Arial"/>
              </a:rPr>
              <a:t>cada</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impacto</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em</a:t>
            </a:r>
            <a:r>
              <a:rPr lang="en-US" sz="2800" b="0" i="0" u="none" strike="noStrike" cap="none" dirty="0">
                <a:solidFill>
                  <a:srgbClr val="0D0D0D"/>
                </a:solidFill>
                <a:latin typeface="Arial"/>
                <a:ea typeface="Arial"/>
                <a:cs typeface="Arial"/>
                <a:sym typeface="Arial"/>
              </a:rPr>
              <a:t> </a:t>
            </a:r>
            <a:r>
              <a:rPr lang="en-US" sz="2800" b="0" i="0" u="none" strike="noStrike" cap="none" dirty="0" err="1">
                <a:solidFill>
                  <a:srgbClr val="0D0D0D"/>
                </a:solidFill>
                <a:latin typeface="Arial"/>
                <a:ea typeface="Arial"/>
                <a:cs typeface="Arial"/>
                <a:sym typeface="Arial"/>
              </a:rPr>
              <a:t>conformidade</a:t>
            </a:r>
            <a:r>
              <a:rPr lang="en-US" sz="2800" b="0" i="0" u="none" strike="noStrike" cap="none" dirty="0">
                <a:solidFill>
                  <a:srgbClr val="0D0D0D"/>
                </a:solidFill>
                <a:latin typeface="Arial"/>
                <a:ea typeface="Arial"/>
                <a:cs typeface="Arial"/>
                <a:sym typeface="Arial"/>
              </a:rPr>
              <a:t>.</a:t>
            </a:r>
            <a:endParaRPr sz="2000" b="0" i="0" u="none" strike="noStrike" cap="none" dirty="0">
              <a:solidFill>
                <a:srgbClr val="3F3F3F"/>
              </a:solidFill>
              <a:latin typeface="Calibri"/>
              <a:ea typeface="Calibri"/>
              <a:cs typeface="Calibri"/>
              <a:sym typeface="Calibri"/>
            </a:endParaRPr>
          </a:p>
        </p:txBody>
      </p:sp>
      <p:sp>
        <p:nvSpPr>
          <p:cNvPr id="286" name="Google Shape;286;p15"/>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5"/>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64" descr="Mädchen, Portrait, Face Mask, Covid19"/>
          <p:cNvPicPr preferRelativeResize="0"/>
          <p:nvPr/>
        </p:nvPicPr>
        <p:blipFill rotWithShape="1">
          <a:blip r:embed="rId3">
            <a:alphaModFix/>
          </a:blip>
          <a:srcRect l="10805" t="3357" r="7581" b="5120"/>
          <a:stretch/>
        </p:blipFill>
        <p:spPr>
          <a:xfrm>
            <a:off x="7257611" y="593043"/>
            <a:ext cx="3327930" cy="3732068"/>
          </a:xfrm>
          <a:prstGeom prst="rect">
            <a:avLst/>
          </a:prstGeom>
          <a:noFill/>
          <a:ln>
            <a:noFill/>
          </a:ln>
        </p:spPr>
      </p:pic>
      <p:sp>
        <p:nvSpPr>
          <p:cNvPr id="293" name="Google Shape;293;p6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sz="6600">
                <a:solidFill>
                  <a:srgbClr val="3F762A"/>
                </a:solidFill>
              </a:rPr>
              <a:t>Alterações globais </a:t>
            </a:r>
            <a:br>
              <a:rPr lang="en-US" sz="6600">
                <a:solidFill>
                  <a:srgbClr val="3F762A"/>
                </a:solidFill>
              </a:rPr>
            </a:br>
            <a:r>
              <a:rPr lang="en-US" sz="6600">
                <a:solidFill>
                  <a:srgbClr val="3F762A"/>
                </a:solidFill>
              </a:rPr>
              <a:t>e Doenças</a:t>
            </a:r>
            <a:endParaRPr b="1">
              <a:solidFill>
                <a:srgbClr val="3F762A"/>
              </a:solidFill>
            </a:endParaRPr>
          </a:p>
        </p:txBody>
      </p:sp>
      <p:cxnSp>
        <p:nvCxnSpPr>
          <p:cNvPr id="294" name="Google Shape;294;p6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95" name="Google Shape;295;p64"/>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296" name="Google Shape;296;p6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297" name="Google Shape;297;p6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Pandemias, epidemias e doenças infecciosas</a:t>
            </a:r>
            <a:endParaRP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5"/>
          <p:cNvSpPr txBox="1">
            <a:spLocks noGrp="1"/>
          </p:cNvSpPr>
          <p:nvPr>
            <p:ph type="title"/>
          </p:nvPr>
        </p:nvSpPr>
        <p:spPr>
          <a:xfrm>
            <a:off x="838200" y="256341"/>
            <a:ext cx="10515600" cy="806116"/>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en-US">
                <a:solidFill>
                  <a:srgbClr val="2A4F1C"/>
                </a:solidFill>
                <a:latin typeface="Arial"/>
                <a:ea typeface="Arial"/>
                <a:cs typeface="Arial"/>
                <a:sym typeface="Arial"/>
              </a:rPr>
              <a:t>Alterações globais e doenças</a:t>
            </a:r>
            <a:endParaRPr>
              <a:solidFill>
                <a:srgbClr val="2A4F1C"/>
              </a:solidFill>
            </a:endParaRPr>
          </a:p>
        </p:txBody>
      </p:sp>
      <p:sp>
        <p:nvSpPr>
          <p:cNvPr id="303" name="Google Shape;303;p65"/>
          <p:cNvSpPr txBox="1">
            <a:spLocks noGrp="1"/>
          </p:cNvSpPr>
          <p:nvPr>
            <p:ph type="body" idx="1"/>
          </p:nvPr>
        </p:nvSpPr>
        <p:spPr>
          <a:xfrm>
            <a:off x="1066800" y="2132503"/>
            <a:ext cx="10058400" cy="2592993"/>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SzPts val="3200"/>
              <a:buNone/>
            </a:pPr>
            <a:r>
              <a:rPr lang="en-US" sz="2800" dirty="0"/>
              <a:t>As </a:t>
            </a:r>
            <a:r>
              <a:rPr lang="en-US" sz="2800" dirty="0" err="1"/>
              <a:t>alterações</a:t>
            </a:r>
            <a:r>
              <a:rPr lang="en-US" sz="2800" dirty="0"/>
              <a:t> </a:t>
            </a:r>
            <a:r>
              <a:rPr lang="en-US" sz="2800" dirty="0" err="1"/>
              <a:t>climáticas</a:t>
            </a:r>
            <a:r>
              <a:rPr lang="en-US" sz="2800" dirty="0"/>
              <a:t>, a </a:t>
            </a:r>
            <a:r>
              <a:rPr lang="en-US" sz="2800" dirty="0" err="1"/>
              <a:t>rápida</a:t>
            </a:r>
            <a:r>
              <a:rPr lang="en-US" sz="2800" dirty="0"/>
              <a:t> </a:t>
            </a:r>
            <a:r>
              <a:rPr lang="en-US" sz="2800" dirty="0" err="1"/>
              <a:t>urbanização</a:t>
            </a:r>
            <a:r>
              <a:rPr lang="en-US" sz="2800" dirty="0"/>
              <a:t> e a </a:t>
            </a:r>
            <a:r>
              <a:rPr lang="en-US" sz="2800" dirty="0" err="1"/>
              <a:t>alteração</a:t>
            </a:r>
            <a:r>
              <a:rPr lang="en-US" sz="2800" dirty="0"/>
              <a:t> dos </a:t>
            </a:r>
            <a:r>
              <a:rPr lang="en-US" sz="2800" dirty="0" err="1"/>
              <a:t>padrões</a:t>
            </a:r>
            <a:r>
              <a:rPr lang="en-US" sz="2800" dirty="0"/>
              <a:t> de </a:t>
            </a:r>
            <a:r>
              <a:rPr lang="en-US" sz="2800" dirty="0" err="1"/>
              <a:t>utilização</a:t>
            </a:r>
            <a:r>
              <a:rPr lang="en-US" sz="2800" dirty="0"/>
              <a:t> dos solos </a:t>
            </a:r>
            <a:r>
              <a:rPr lang="en-US" sz="2800" dirty="0" err="1"/>
              <a:t>aumentarão</a:t>
            </a:r>
            <a:r>
              <a:rPr lang="en-US" sz="2800" dirty="0"/>
              <a:t> o </a:t>
            </a:r>
            <a:r>
              <a:rPr lang="en-US" sz="2800" dirty="0" err="1"/>
              <a:t>risco</a:t>
            </a:r>
            <a:r>
              <a:rPr lang="en-US" sz="2800" dirty="0"/>
              <a:t> de </a:t>
            </a:r>
            <a:r>
              <a:rPr lang="en-US" sz="2800" dirty="0" err="1"/>
              <a:t>aparecimento</a:t>
            </a:r>
            <a:r>
              <a:rPr lang="en-US" sz="2800" dirty="0"/>
              <a:t> de </a:t>
            </a:r>
            <a:r>
              <a:rPr lang="en-US" sz="2800" dirty="0" err="1"/>
              <a:t>doenças</a:t>
            </a:r>
            <a:r>
              <a:rPr lang="en-US" sz="2800" dirty="0"/>
              <a:t> </a:t>
            </a:r>
            <a:r>
              <a:rPr lang="en-US" sz="2800" dirty="0" err="1"/>
              <a:t>nas</a:t>
            </a:r>
            <a:r>
              <a:rPr lang="en-US" sz="2800" dirty="0"/>
              <a:t> </a:t>
            </a:r>
            <a:r>
              <a:rPr lang="en-US" sz="2800" dirty="0" err="1"/>
              <a:t>próximas</a:t>
            </a:r>
            <a:r>
              <a:rPr lang="en-US" sz="2800" dirty="0"/>
              <a:t> </a:t>
            </a:r>
            <a:r>
              <a:rPr lang="en-US" sz="2800" dirty="0" err="1"/>
              <a:t>décadas</a:t>
            </a:r>
            <a:r>
              <a:rPr lang="en-US" sz="2800" dirty="0"/>
              <a:t>. As </a:t>
            </a:r>
            <a:r>
              <a:rPr lang="en-US" sz="2800" dirty="0" err="1"/>
              <a:t>alterações</a:t>
            </a:r>
            <a:r>
              <a:rPr lang="en-US" sz="2800" dirty="0"/>
              <a:t> </a:t>
            </a:r>
            <a:r>
              <a:rPr lang="en-US" sz="2800" dirty="0" err="1"/>
              <a:t>climáticas</a:t>
            </a:r>
            <a:r>
              <a:rPr lang="en-US" sz="2800" dirty="0"/>
              <a:t>, </a:t>
            </a:r>
            <a:r>
              <a:rPr lang="en-US" sz="2800" dirty="0" err="1"/>
              <a:t>em</a:t>
            </a:r>
            <a:r>
              <a:rPr lang="en-US" sz="2800" dirty="0"/>
              <a:t> particular, </a:t>
            </a:r>
            <a:r>
              <a:rPr lang="en-US" sz="2800" dirty="0" err="1"/>
              <a:t>podem</a:t>
            </a:r>
            <a:r>
              <a:rPr lang="en-US" sz="2800" dirty="0"/>
              <a:t> </a:t>
            </a:r>
            <a:r>
              <a:rPr lang="en-US" sz="2800" dirty="0" err="1"/>
              <a:t>alterar</a:t>
            </a:r>
            <a:r>
              <a:rPr lang="en-US" sz="2800" dirty="0"/>
              <a:t> a </a:t>
            </a:r>
            <a:r>
              <a:rPr lang="en-US" sz="2800" dirty="0" err="1"/>
              <a:t>gama</a:t>
            </a:r>
            <a:r>
              <a:rPr lang="en-US" sz="2800" dirty="0"/>
              <a:t> de </a:t>
            </a:r>
            <a:r>
              <a:rPr lang="en-US" sz="2800" dirty="0" err="1"/>
              <a:t>agentes</a:t>
            </a:r>
            <a:r>
              <a:rPr lang="en-US" sz="2800" dirty="0"/>
              <a:t> </a:t>
            </a:r>
            <a:r>
              <a:rPr lang="en-US" sz="2800" dirty="0" err="1"/>
              <a:t>patogénicos</a:t>
            </a:r>
            <a:r>
              <a:rPr lang="en-US" sz="2800" dirty="0"/>
              <a:t> </a:t>
            </a:r>
            <a:r>
              <a:rPr lang="en-US" sz="2800" dirty="0" err="1"/>
              <a:t>globais</a:t>
            </a:r>
            <a:r>
              <a:rPr lang="en-US" sz="2800" dirty="0"/>
              <a:t>, </a:t>
            </a:r>
            <a:r>
              <a:rPr lang="en-US" sz="2800" dirty="0" err="1"/>
              <a:t>permitindo</a:t>
            </a:r>
            <a:r>
              <a:rPr lang="en-US" sz="2800" dirty="0"/>
              <a:t> que as </a:t>
            </a:r>
            <a:r>
              <a:rPr lang="en-US" sz="2800" dirty="0" err="1"/>
              <a:t>infecções</a:t>
            </a:r>
            <a:r>
              <a:rPr lang="en-US" sz="2800" dirty="0"/>
              <a:t>, </a:t>
            </a:r>
            <a:r>
              <a:rPr lang="en-US" sz="2800" dirty="0" err="1"/>
              <a:t>especialmente</a:t>
            </a:r>
            <a:r>
              <a:rPr lang="en-US" sz="2800" dirty="0"/>
              <a:t> as </a:t>
            </a:r>
            <a:r>
              <a:rPr lang="en-US" sz="2800" dirty="0" err="1"/>
              <a:t>transmitidas</a:t>
            </a:r>
            <a:r>
              <a:rPr lang="en-US" sz="2800" dirty="0"/>
              <a:t> </a:t>
            </a:r>
            <a:r>
              <a:rPr lang="en-US" sz="2800" dirty="0" err="1"/>
              <a:t>por</a:t>
            </a:r>
            <a:r>
              <a:rPr lang="en-US" sz="2800" dirty="0"/>
              <a:t> </a:t>
            </a:r>
            <a:r>
              <a:rPr lang="en-US" sz="2800" dirty="0" err="1" smtClean="0"/>
              <a:t>vetores</a:t>
            </a:r>
            <a:r>
              <a:rPr lang="en-US" sz="2800" dirty="0"/>
              <a:t>, se </a:t>
            </a:r>
            <a:r>
              <a:rPr lang="en-US" sz="2800" dirty="0" err="1"/>
              <a:t>expandam</a:t>
            </a:r>
            <a:r>
              <a:rPr lang="en-US" sz="2800" dirty="0"/>
              <a:t> para </a:t>
            </a:r>
            <a:r>
              <a:rPr lang="en-US" sz="2800" dirty="0" err="1"/>
              <a:t>novos</a:t>
            </a:r>
            <a:r>
              <a:rPr lang="en-US" sz="2800" dirty="0"/>
              <a:t> </a:t>
            </a:r>
            <a:r>
              <a:rPr lang="en-US" sz="2800" dirty="0" err="1"/>
              <a:t>locais</a:t>
            </a:r>
            <a:r>
              <a:rPr lang="en-US" sz="2800" dirty="0"/>
              <a:t>. </a:t>
            </a:r>
            <a:endParaRPr dirty="0"/>
          </a:p>
        </p:txBody>
      </p:sp>
      <p:sp>
        <p:nvSpPr>
          <p:cNvPr id="304" name="Google Shape;304;p65"/>
          <p:cNvSpPr txBox="1"/>
          <p:nvPr/>
        </p:nvSpPr>
        <p:spPr>
          <a:xfrm>
            <a:off x="1066799" y="5533932"/>
            <a:ext cx="108007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6"/>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600" dirty="0" err="1">
                <a:solidFill>
                  <a:srgbClr val="2A4F1C"/>
                </a:solidFill>
                <a:latin typeface="Arial"/>
                <a:ea typeface="Arial"/>
                <a:cs typeface="Arial"/>
                <a:sym typeface="Arial"/>
              </a:rPr>
              <a:t>Nas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últimas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décadas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assistiu</a:t>
            </a:r>
            <a:r>
              <a:rPr lang="en-US" sz="1600" dirty="0">
                <a:solidFill>
                  <a:srgbClr val="2A4F1C"/>
                </a:solidFill>
                <a:latin typeface="Arial"/>
                <a:ea typeface="Arial"/>
                <a:cs typeface="Arial"/>
                <a:sym typeface="Arial"/>
              </a:rPr>
              <a:t>-se a </a:t>
            </a:r>
            <a:r>
              <a:rPr lang="en-US" sz="1600" dirty="0" err="1">
                <a:solidFill>
                  <a:srgbClr val="2A4F1C"/>
                </a:solidFill>
                <a:latin typeface="Arial"/>
                <a:ea typeface="Arial"/>
                <a:cs typeface="Arial"/>
                <a:sym typeface="Arial"/>
              </a:rPr>
              <a:t>uma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diminuição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significativa</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mortalidade</a:t>
            </a:r>
            <a:r>
              <a:rPr lang="en-US" sz="1600" dirty="0">
                <a:solidFill>
                  <a:srgbClr val="2A4F1C"/>
                </a:solidFill>
                <a:latin typeface="Arial"/>
                <a:ea typeface="Arial"/>
                <a:cs typeface="Arial"/>
                <a:sym typeface="Arial"/>
              </a:rPr>
              <a:t> e da </a:t>
            </a:r>
            <a:r>
              <a:rPr lang="en-US" sz="1600" dirty="0" err="1">
                <a:solidFill>
                  <a:srgbClr val="2A4F1C"/>
                </a:solidFill>
                <a:latin typeface="Arial"/>
                <a:ea typeface="Arial"/>
                <a:cs typeface="Arial"/>
                <a:sym typeface="Arial"/>
              </a:rPr>
              <a:t>morbilidade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em</a:t>
            </a:r>
            <a:r>
              <a:rPr lang="en-US" sz="1600" dirty="0">
                <a:solidFill>
                  <a:srgbClr val="2A4F1C"/>
                </a:solidFill>
                <a:latin typeface="Arial"/>
                <a:ea typeface="Arial"/>
                <a:cs typeface="Arial"/>
                <a:sym typeface="Arial"/>
              </a:rPr>
              <a:t> especial da </a:t>
            </a:r>
            <a:r>
              <a:rPr lang="en-US" sz="1600" dirty="0" err="1">
                <a:solidFill>
                  <a:srgbClr val="2A4F1C"/>
                </a:solidFill>
                <a:latin typeface="Arial"/>
                <a:ea typeface="Arial"/>
                <a:cs typeface="Arial"/>
                <a:sym typeface="Arial"/>
              </a:rPr>
              <a:t>mortalidade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infantil</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devido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avanços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pública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incluindo</a:t>
            </a:r>
            <a:r>
              <a:rPr lang="en-US" sz="1600" dirty="0">
                <a:solidFill>
                  <a:srgbClr val="2A4F1C"/>
                </a:solidFill>
                <a:latin typeface="Arial"/>
                <a:ea typeface="Arial"/>
                <a:cs typeface="Arial"/>
                <a:sym typeface="Arial"/>
              </a:rPr>
              <a:t> um </a:t>
            </a:r>
            <a:r>
              <a:rPr lang="en-US" sz="1600" dirty="0" err="1">
                <a:solidFill>
                  <a:srgbClr val="2A4F1C"/>
                </a:solidFill>
                <a:latin typeface="Arial"/>
                <a:ea typeface="Arial"/>
                <a:cs typeface="Arial"/>
                <a:sym typeface="Arial"/>
              </a:rPr>
              <a:t>maior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acesso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cuidados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melhoria</a:t>
            </a:r>
            <a:r>
              <a:rPr lang="en-US" sz="1600" dirty="0">
                <a:solidFill>
                  <a:srgbClr val="2A4F1C"/>
                </a:solidFill>
                <a:latin typeface="Arial"/>
                <a:ea typeface="Arial"/>
                <a:cs typeface="Arial"/>
                <a:sym typeface="Arial"/>
              </a:rPr>
              <a:t> do </a:t>
            </a:r>
            <a:r>
              <a:rPr lang="en-US" sz="1600" dirty="0" err="1">
                <a:solidFill>
                  <a:srgbClr val="2A4F1C"/>
                </a:solidFill>
                <a:latin typeface="Arial"/>
                <a:ea typeface="Arial"/>
                <a:cs typeface="Arial"/>
                <a:sym typeface="Arial"/>
              </a:rPr>
              <a:t>saneamento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básico</a:t>
            </a:r>
            <a:r>
              <a:rPr lang="en-US" sz="1600" dirty="0">
                <a:solidFill>
                  <a:srgbClr val="2A4F1C"/>
                </a:solidFill>
                <a:latin typeface="Arial"/>
                <a:ea typeface="Arial"/>
                <a:cs typeface="Arial"/>
                <a:sym typeface="Arial"/>
              </a:rPr>
              <a:t> e o </a:t>
            </a:r>
            <a:r>
              <a:rPr lang="en-US" sz="1600" dirty="0" err="1">
                <a:solidFill>
                  <a:srgbClr val="2A4F1C"/>
                </a:solidFill>
                <a:latin typeface="Arial"/>
                <a:ea typeface="Arial"/>
                <a:cs typeface="Arial"/>
                <a:sym typeface="Arial"/>
              </a:rPr>
              <a:t>desenvolvimento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vacinas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err="1">
                <a:solidFill>
                  <a:srgbClr val="2A4F1C"/>
                </a:solidFill>
                <a:latin typeface="Arial"/>
                <a:ea typeface="Arial"/>
                <a:cs typeface="Arial"/>
                <a:sym typeface="Arial"/>
              </a:rPr>
              <a:t>Apesar</a:t>
            </a:r>
            <a:r>
              <a:rPr lang="en-US" sz="1600" dirty="0">
                <a:solidFill>
                  <a:srgbClr val="2A4F1C"/>
                </a:solidFill>
                <a:latin typeface="Arial"/>
                <a:ea typeface="Arial"/>
                <a:cs typeface="Arial"/>
                <a:sym typeface="Arial"/>
              </a:rPr>
              <a:t> dos </a:t>
            </a:r>
            <a:r>
              <a:rPr lang="en-US" sz="1600" dirty="0" err="1">
                <a:solidFill>
                  <a:srgbClr val="2A4F1C"/>
                </a:solidFill>
                <a:latin typeface="Arial"/>
                <a:ea typeface="Arial"/>
                <a:cs typeface="Arial"/>
                <a:sym typeface="Arial"/>
              </a:rPr>
              <a:t>progressos</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medicina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persistem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desigualdades</a:t>
            </a:r>
            <a:r>
              <a:rPr lang="en-US" sz="1600" dirty="0">
                <a:solidFill>
                  <a:srgbClr val="2A4F1C"/>
                </a:solidFill>
                <a:latin typeface="Arial"/>
                <a:ea typeface="Arial"/>
                <a:cs typeface="Arial"/>
                <a:sym typeface="Arial"/>
              </a:rPr>
              <a:t> no </a:t>
            </a:r>
            <a:r>
              <a:rPr lang="en-US" sz="1600" dirty="0" err="1">
                <a:solidFill>
                  <a:srgbClr val="2A4F1C"/>
                </a:solidFill>
                <a:latin typeface="Arial"/>
                <a:ea typeface="Arial"/>
                <a:cs typeface="Arial"/>
                <a:sym typeface="Arial"/>
              </a:rPr>
              <a:t>acesso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cuidados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às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medidas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preventivas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tanto</a:t>
            </a:r>
            <a:r>
              <a:rPr lang="en-US" sz="1600" dirty="0">
                <a:solidFill>
                  <a:srgbClr val="2A4F1C"/>
                </a:solidFill>
                <a:latin typeface="Arial"/>
                <a:ea typeface="Arial"/>
                <a:cs typeface="Arial"/>
                <a:sym typeface="Arial"/>
              </a:rPr>
              <a:t> entre </a:t>
            </a:r>
            <a:r>
              <a:rPr lang="en-US" sz="1600" dirty="0" err="1">
                <a:solidFill>
                  <a:srgbClr val="2A4F1C"/>
                </a:solidFill>
                <a:latin typeface="Arial"/>
                <a:ea typeface="Arial"/>
                <a:cs typeface="Arial"/>
                <a:sym typeface="Arial"/>
              </a:rPr>
              <a:t>países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no interior de </a:t>
            </a:r>
            <a:r>
              <a:rPr lang="en-US" sz="1600" dirty="0" err="1">
                <a:solidFill>
                  <a:srgbClr val="2A4F1C"/>
                </a:solidFill>
                <a:latin typeface="Arial"/>
                <a:ea typeface="Arial"/>
                <a:cs typeface="Arial"/>
                <a:sym typeface="Arial"/>
              </a:rPr>
              <a:t>cada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país</a:t>
            </a:r>
            <a:r>
              <a:rPr lang="en-US" sz="1600" dirty="0">
                <a:solidFill>
                  <a:srgbClr val="2A4F1C"/>
                </a:solidFill>
                <a:latin typeface="Arial"/>
                <a:ea typeface="Arial"/>
                <a:cs typeface="Arial"/>
                <a:sym typeface="Arial"/>
              </a:rPr>
              <a:t>, o que </a:t>
            </a:r>
            <a:r>
              <a:rPr lang="en-US" sz="1600" dirty="0" err="1">
                <a:solidFill>
                  <a:srgbClr val="2A4F1C"/>
                </a:solidFill>
                <a:latin typeface="Arial"/>
                <a:ea typeface="Arial"/>
                <a:cs typeface="Arial"/>
                <a:sym typeface="Arial"/>
              </a:rPr>
              <a:t>sublinha</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necessidade</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esforços</a:t>
            </a:r>
            <a:r>
              <a:rPr lang="en-US" sz="1600" dirty="0">
                <a:solidFill>
                  <a:srgbClr val="2A4F1C"/>
                </a:solidFill>
                <a:latin typeface="Arial"/>
                <a:ea typeface="Arial"/>
                <a:cs typeface="Arial"/>
                <a:sym typeface="Arial"/>
              </a:rPr>
              <a:t> para </a:t>
            </a:r>
            <a:r>
              <a:rPr lang="en-US" sz="1600" dirty="0" err="1">
                <a:solidFill>
                  <a:srgbClr val="2A4F1C"/>
                </a:solidFill>
                <a:latin typeface="Arial"/>
                <a:ea typeface="Arial"/>
                <a:cs typeface="Arial"/>
                <a:sym typeface="Arial"/>
              </a:rPr>
              <a:t>reduzir</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disparidades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melhorar</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vigilância</a:t>
            </a:r>
            <a:r>
              <a:rPr lang="en-US" sz="1600" dirty="0">
                <a:solidFill>
                  <a:srgbClr val="2A4F1C"/>
                </a:solidFill>
                <a:latin typeface="Arial"/>
                <a:ea typeface="Arial"/>
                <a:cs typeface="Arial"/>
                <a:sym typeface="Arial"/>
              </a:rPr>
              <a:t> das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infecciosas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O </a:t>
            </a:r>
            <a:r>
              <a:rPr lang="en-US" sz="1600" dirty="0" err="1">
                <a:solidFill>
                  <a:srgbClr val="2A4F1C"/>
                </a:solidFill>
                <a:latin typeface="Arial"/>
                <a:ea typeface="Arial"/>
                <a:cs typeface="Arial"/>
                <a:sym typeface="Arial"/>
              </a:rPr>
              <a:t>aparecimento</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reaparecimento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infecciosas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representam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uma</a:t>
            </a:r>
            <a:r>
              <a:rPr lang="en-US" sz="1600" dirty="0">
                <a:solidFill>
                  <a:srgbClr val="2A4F1C"/>
                </a:solidFill>
                <a:latin typeface="Arial"/>
                <a:ea typeface="Arial"/>
                <a:cs typeface="Arial"/>
                <a:sym typeface="Arial"/>
              </a:rPr>
              <a:t> nova </a:t>
            </a:r>
            <a:r>
              <a:rPr lang="en-US" sz="1600" dirty="0" err="1">
                <a:solidFill>
                  <a:srgbClr val="2A4F1C"/>
                </a:solidFill>
                <a:latin typeface="Arial"/>
                <a:ea typeface="Arial"/>
                <a:cs typeface="Arial"/>
                <a:sym typeface="Arial"/>
              </a:rPr>
              <a:t>ameaça</a:t>
            </a:r>
            <a:r>
              <a:rPr lang="en-US" sz="1600" dirty="0">
                <a:solidFill>
                  <a:srgbClr val="2A4F1C"/>
                </a:solidFill>
                <a:latin typeface="Arial"/>
                <a:ea typeface="Arial"/>
                <a:cs typeface="Arial"/>
                <a:sym typeface="Arial"/>
              </a:rPr>
              <a:t> para a </a:t>
            </a:r>
            <a:r>
              <a:rPr lang="en-US" sz="1600" dirty="0" err="1">
                <a:solidFill>
                  <a:srgbClr val="2A4F1C"/>
                </a:solidFill>
                <a:latin typeface="Arial"/>
                <a:ea typeface="Arial"/>
                <a:cs typeface="Arial"/>
                <a:sym typeface="Arial"/>
              </a:rPr>
              <a:t>saúde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mundial</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impulsionada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por</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fatores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rápida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urbanização</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alteração</a:t>
            </a:r>
            <a:r>
              <a:rPr lang="en-US" sz="1600" dirty="0">
                <a:solidFill>
                  <a:srgbClr val="2A4F1C"/>
                </a:solidFill>
                <a:latin typeface="Arial"/>
                <a:ea typeface="Arial"/>
                <a:cs typeface="Arial"/>
                <a:sym typeface="Arial"/>
              </a:rPr>
              <a:t> dos </a:t>
            </a:r>
            <a:r>
              <a:rPr lang="en-US" sz="1600" dirty="0" err="1">
                <a:solidFill>
                  <a:srgbClr val="2A4F1C"/>
                </a:solidFill>
                <a:latin typeface="Arial"/>
                <a:ea typeface="Arial"/>
                <a:cs typeface="Arial"/>
                <a:sym typeface="Arial"/>
              </a:rPr>
              <a:t>padrões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utilização</a:t>
            </a:r>
            <a:r>
              <a:rPr lang="en-US" sz="1600" dirty="0">
                <a:solidFill>
                  <a:srgbClr val="2A4F1C"/>
                </a:solidFill>
                <a:latin typeface="Arial"/>
                <a:ea typeface="Arial"/>
                <a:cs typeface="Arial"/>
                <a:sym typeface="Arial"/>
              </a:rPr>
              <a:t> dos solos</a:t>
            </a:r>
            <a:endParaRPr sz="1600" dirty="0"/>
          </a:p>
        </p:txBody>
      </p:sp>
      <p:sp>
        <p:nvSpPr>
          <p:cNvPr id="310" name="Google Shape;310;p66"/>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Epidemias, pandemias e doenças infecciosas</a:t>
            </a:r>
            <a:endParaRPr sz="2800" b="1" i="0" u="none" strike="noStrike" cap="none">
              <a:solidFill>
                <a:srgbClr val="2A4F1C"/>
              </a:solidFill>
              <a:latin typeface="Calibri"/>
              <a:ea typeface="Calibri"/>
              <a:cs typeface="Calibri"/>
              <a:sym typeface="Calibri"/>
            </a:endParaRPr>
          </a:p>
        </p:txBody>
      </p:sp>
      <p:pic>
        <p:nvPicPr>
          <p:cNvPr id="311" name="Google Shape;311;p66"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
        <p:nvSpPr>
          <p:cNvPr id="312" name="Google Shape;312;p66"/>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67"/>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800" dirty="0" err="1">
                <a:solidFill>
                  <a:srgbClr val="2A4F1C"/>
                </a:solidFill>
                <a:latin typeface="Arial"/>
                <a:ea typeface="Arial"/>
                <a:cs typeface="Arial"/>
                <a:sym typeface="Arial"/>
              </a:rPr>
              <a:t>Prevê</a:t>
            </a:r>
            <a:r>
              <a:rPr lang="en-US" sz="1800" dirty="0">
                <a:solidFill>
                  <a:srgbClr val="2A4F1C"/>
                </a:solidFill>
                <a:latin typeface="Arial"/>
                <a:ea typeface="Arial"/>
                <a:cs typeface="Arial"/>
                <a:sym typeface="Arial"/>
              </a:rPr>
              <a:t>-se que as </a:t>
            </a:r>
            <a:r>
              <a:rPr lang="en-US" sz="1800" dirty="0" err="1">
                <a:solidFill>
                  <a:srgbClr val="2A4F1C"/>
                </a:solidFill>
                <a:latin typeface="Arial"/>
                <a:ea typeface="Arial"/>
                <a:cs typeface="Arial"/>
                <a:sym typeface="Arial"/>
              </a:rPr>
              <a:t>alterações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climáticas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alterem</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distribuição</a:t>
            </a:r>
            <a:r>
              <a:rPr lang="en-US" sz="1800" dirty="0">
                <a:solidFill>
                  <a:srgbClr val="2A4F1C"/>
                </a:solidFill>
                <a:latin typeface="Arial"/>
                <a:ea typeface="Arial"/>
                <a:cs typeface="Arial"/>
                <a:sym typeface="Arial"/>
              </a:rPr>
              <a:t> dos </a:t>
            </a:r>
            <a:r>
              <a:rPr lang="en-US" sz="1800" dirty="0" err="1">
                <a:solidFill>
                  <a:srgbClr val="2A4F1C"/>
                </a:solidFill>
                <a:latin typeface="Arial"/>
                <a:ea typeface="Arial"/>
                <a:cs typeface="Arial"/>
                <a:sym typeface="Arial"/>
              </a:rPr>
              <a:t>agentes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patogénicos</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nível</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mundial</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aumentando</a:t>
            </a:r>
            <a:r>
              <a:rPr lang="en-US" sz="1800" dirty="0">
                <a:solidFill>
                  <a:srgbClr val="2A4F1C"/>
                </a:solidFill>
                <a:latin typeface="Arial"/>
                <a:ea typeface="Arial"/>
                <a:cs typeface="Arial"/>
                <a:sym typeface="Arial"/>
              </a:rPr>
              <a:t> o </a:t>
            </a:r>
            <a:r>
              <a:rPr lang="en-US" sz="1800" dirty="0" err="1">
                <a:solidFill>
                  <a:srgbClr val="2A4F1C"/>
                </a:solidFill>
                <a:latin typeface="Arial"/>
                <a:ea typeface="Arial"/>
                <a:cs typeface="Arial"/>
                <a:sym typeface="Arial"/>
              </a:rPr>
              <a:t>risco</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expansão</a:t>
            </a:r>
            <a:r>
              <a:rPr lang="en-US" sz="1800" dirty="0">
                <a:solidFill>
                  <a:srgbClr val="2A4F1C"/>
                </a:solidFill>
                <a:latin typeface="Arial"/>
                <a:ea typeface="Arial"/>
                <a:cs typeface="Arial"/>
                <a:sym typeface="Arial"/>
              </a:rPr>
              <a:t> das </a:t>
            </a:r>
            <a:r>
              <a:rPr lang="en-US" sz="1800" dirty="0" err="1">
                <a:solidFill>
                  <a:srgbClr val="2A4F1C"/>
                </a:solidFill>
                <a:latin typeface="Arial"/>
                <a:ea typeface="Arial"/>
                <a:cs typeface="Arial"/>
                <a:sym typeface="Arial"/>
              </a:rPr>
              <a:t>doenças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em</a:t>
            </a:r>
            <a:r>
              <a:rPr lang="en-US" sz="1800" dirty="0">
                <a:solidFill>
                  <a:srgbClr val="2A4F1C"/>
                </a:solidFill>
                <a:latin typeface="Arial"/>
                <a:ea typeface="Arial"/>
                <a:cs typeface="Arial"/>
                <a:sym typeface="Arial"/>
              </a:rPr>
              <a:t> especial das </a:t>
            </a:r>
            <a:r>
              <a:rPr lang="en-US" sz="1800" dirty="0" err="1" smtClean="0">
                <a:solidFill>
                  <a:srgbClr val="2A4F1C"/>
                </a:solidFill>
                <a:latin typeface="Arial"/>
                <a:ea typeface="Arial"/>
                <a:cs typeface="Arial"/>
                <a:sym typeface="Arial"/>
              </a:rPr>
              <a:t>infeções</a:t>
            </a:r>
            <a:r>
              <a:rPr lang="en-US" sz="1800" dirty="0" smtClean="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transmitidas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por</a:t>
            </a:r>
            <a:r>
              <a:rPr lang="en-US" sz="1800" dirty="0">
                <a:solidFill>
                  <a:srgbClr val="2A4F1C"/>
                </a:solidFill>
                <a:latin typeface="Arial"/>
                <a:ea typeface="Arial"/>
                <a:cs typeface="Arial"/>
                <a:sym typeface="Arial"/>
              </a:rPr>
              <a:t> </a:t>
            </a:r>
            <a:r>
              <a:rPr lang="en-US" sz="1800" dirty="0" err="1" smtClean="0">
                <a:solidFill>
                  <a:srgbClr val="2A4F1C"/>
                </a:solidFill>
                <a:latin typeface="Arial"/>
                <a:ea typeface="Arial"/>
                <a:cs typeface="Arial"/>
                <a:sym typeface="Arial"/>
              </a:rPr>
              <a:t>vetores</a:t>
            </a:r>
            <a:r>
              <a:rPr lang="en-US" sz="1800" dirty="0">
                <a:solidFill>
                  <a:srgbClr val="2A4F1C"/>
                </a:solidFill>
                <a:latin typeface="Arial"/>
                <a:ea typeface="Arial"/>
                <a:cs typeface="Arial"/>
                <a:sym typeface="Arial"/>
              </a:rPr>
              <a:t>, para </a:t>
            </a:r>
            <a:r>
              <a:rPr lang="en-US" sz="1800" dirty="0" err="1">
                <a:solidFill>
                  <a:srgbClr val="2A4F1C"/>
                </a:solidFill>
                <a:latin typeface="Arial"/>
                <a:ea typeface="Arial"/>
                <a:cs typeface="Arial"/>
                <a:sym typeface="Arial"/>
              </a:rPr>
              <a:t>novas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regiões</a:t>
            </a:r>
            <a:r>
              <a:rPr lang="en-US" sz="1800" dirty="0">
                <a:solidFill>
                  <a:srgbClr val="2A4F1C"/>
                </a:solidFill>
                <a:latin typeface="Arial"/>
                <a:ea typeface="Arial"/>
                <a:cs typeface="Arial"/>
                <a:sym typeface="Arial"/>
              </a:rPr>
              <a:t>.</a:t>
            </a:r>
            <a:endParaRPr dirty="0"/>
          </a:p>
          <a:p>
            <a:pPr marL="360000" lvl="0" indent="-360000" algn="just" rtl="0">
              <a:lnSpc>
                <a:spcPct val="130000"/>
              </a:lnSpc>
              <a:spcBef>
                <a:spcPts val="1400"/>
              </a:spcBef>
              <a:spcAft>
                <a:spcPts val="0"/>
              </a:spcAft>
              <a:buSzPts val="1800"/>
              <a:buFont typeface="Noto Sans Symbols"/>
              <a:buChar char="❖"/>
            </a:pPr>
            <a:r>
              <a:rPr lang="en-US" sz="1800" dirty="0">
                <a:solidFill>
                  <a:srgbClr val="2A4F1C"/>
                </a:solidFill>
                <a:latin typeface="Arial"/>
                <a:ea typeface="Arial"/>
                <a:cs typeface="Arial"/>
                <a:sym typeface="Arial"/>
              </a:rPr>
              <a:t>As </a:t>
            </a:r>
            <a:r>
              <a:rPr lang="en-US" sz="1800" dirty="0" err="1">
                <a:solidFill>
                  <a:srgbClr val="2A4F1C"/>
                </a:solidFill>
                <a:latin typeface="Arial"/>
                <a:ea typeface="Arial"/>
                <a:cs typeface="Arial"/>
                <a:sym typeface="Arial"/>
              </a:rPr>
              <a:t>viagens</a:t>
            </a:r>
            <a:r>
              <a:rPr lang="en-US" sz="1800" dirty="0">
                <a:solidFill>
                  <a:srgbClr val="2A4F1C"/>
                </a:solidFill>
                <a:latin typeface="Arial"/>
                <a:ea typeface="Arial"/>
                <a:cs typeface="Arial"/>
                <a:sym typeface="Arial"/>
              </a:rPr>
              <a:t>, o </a:t>
            </a:r>
            <a:r>
              <a:rPr lang="en-US" sz="1800" dirty="0" err="1">
                <a:solidFill>
                  <a:srgbClr val="2A4F1C"/>
                </a:solidFill>
                <a:latin typeface="Arial"/>
                <a:ea typeface="Arial"/>
                <a:cs typeface="Arial"/>
                <a:sym typeface="Arial"/>
              </a:rPr>
              <a:t>comércio</a:t>
            </a:r>
            <a:r>
              <a:rPr lang="en-US" sz="1800" dirty="0">
                <a:solidFill>
                  <a:srgbClr val="2A4F1C"/>
                </a:solidFill>
                <a:latin typeface="Arial"/>
                <a:ea typeface="Arial"/>
                <a:cs typeface="Arial"/>
                <a:sym typeface="Arial"/>
              </a:rPr>
              <a:t> e a </a:t>
            </a:r>
            <a:r>
              <a:rPr lang="en-US" sz="1800" dirty="0" err="1">
                <a:solidFill>
                  <a:srgbClr val="2A4F1C"/>
                </a:solidFill>
                <a:latin typeface="Arial"/>
                <a:ea typeface="Arial"/>
                <a:cs typeface="Arial"/>
                <a:sym typeface="Arial"/>
              </a:rPr>
              <a:t>mobilidade</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nível</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mundial</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facilitarão</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rápida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transmissão</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agentes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patogénicos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sublinhando</a:t>
            </a:r>
            <a:r>
              <a:rPr lang="en-US" sz="1800" dirty="0">
                <a:solidFill>
                  <a:srgbClr val="2A4F1C"/>
                </a:solidFill>
                <a:latin typeface="Arial"/>
                <a:ea typeface="Arial"/>
                <a:cs typeface="Arial"/>
                <a:sym typeface="Arial"/>
              </a:rPr>
              <a:t> a </a:t>
            </a:r>
            <a:r>
              <a:rPr lang="en-US" sz="1800" dirty="0" err="1">
                <a:solidFill>
                  <a:srgbClr val="2A4F1C"/>
                </a:solidFill>
                <a:latin typeface="Arial"/>
                <a:ea typeface="Arial"/>
                <a:cs typeface="Arial"/>
                <a:sym typeface="Arial"/>
              </a:rPr>
              <a:t>importância</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investir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em</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sistemas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resposta</a:t>
            </a:r>
            <a:r>
              <a:rPr lang="en-US" sz="1800" dirty="0">
                <a:solidFill>
                  <a:srgbClr val="2A4F1C"/>
                </a:solidFill>
                <a:latin typeface="Arial"/>
                <a:ea typeface="Arial"/>
                <a:cs typeface="Arial"/>
                <a:sym typeface="Arial"/>
              </a:rPr>
              <a:t> e </a:t>
            </a:r>
            <a:r>
              <a:rPr lang="en-US" sz="1800" dirty="0" err="1">
                <a:solidFill>
                  <a:srgbClr val="2A4F1C"/>
                </a:solidFill>
                <a:latin typeface="Arial"/>
                <a:ea typeface="Arial"/>
                <a:cs typeface="Arial"/>
                <a:sym typeface="Arial"/>
              </a:rPr>
              <a:t>vigilância</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surtos</a:t>
            </a:r>
            <a:r>
              <a:rPr lang="en-US" sz="1800" dirty="0">
                <a:solidFill>
                  <a:srgbClr val="2A4F1C"/>
                </a:solidFill>
                <a:latin typeface="Arial"/>
                <a:ea typeface="Arial"/>
                <a:cs typeface="Arial"/>
                <a:sym typeface="Arial"/>
              </a:rPr>
              <a:t>.</a:t>
            </a:r>
            <a:endParaRPr dirty="0"/>
          </a:p>
          <a:p>
            <a:pPr marL="360000" lvl="0" indent="-360000" algn="just" rtl="0">
              <a:lnSpc>
                <a:spcPct val="130000"/>
              </a:lnSpc>
              <a:spcBef>
                <a:spcPts val="1400"/>
              </a:spcBef>
              <a:spcAft>
                <a:spcPts val="0"/>
              </a:spcAft>
              <a:buSzPts val="1800"/>
              <a:buFont typeface="Noto Sans Symbols"/>
              <a:buChar char="❖"/>
            </a:pPr>
            <a:r>
              <a:rPr lang="en-US" sz="1800" dirty="0" err="1">
                <a:solidFill>
                  <a:srgbClr val="2A4F1C"/>
                </a:solidFill>
                <a:latin typeface="Arial"/>
                <a:ea typeface="Arial"/>
                <a:cs typeface="Arial"/>
                <a:sym typeface="Arial"/>
              </a:rPr>
              <a:t>Os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esforços</a:t>
            </a:r>
            <a:r>
              <a:rPr lang="en-US" sz="1800" dirty="0">
                <a:solidFill>
                  <a:srgbClr val="2A4F1C"/>
                </a:solidFill>
                <a:latin typeface="Arial"/>
                <a:ea typeface="Arial"/>
                <a:cs typeface="Arial"/>
                <a:sym typeface="Arial"/>
              </a:rPr>
              <a:t> para </a:t>
            </a:r>
            <a:r>
              <a:rPr lang="en-US" sz="1800" dirty="0" err="1">
                <a:solidFill>
                  <a:srgbClr val="2A4F1C"/>
                </a:solidFill>
                <a:latin typeface="Arial"/>
                <a:ea typeface="Arial"/>
                <a:cs typeface="Arial"/>
                <a:sym typeface="Arial"/>
              </a:rPr>
              <a:t>desenvolver</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vacinas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universais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são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promissores</a:t>
            </a:r>
            <a:r>
              <a:rPr lang="en-US" sz="1800" dirty="0">
                <a:solidFill>
                  <a:srgbClr val="2A4F1C"/>
                </a:solidFill>
                <a:latin typeface="Arial"/>
                <a:ea typeface="Arial"/>
                <a:cs typeface="Arial"/>
                <a:sym typeface="Arial"/>
              </a:rPr>
              <a:t> para combater as </a:t>
            </a:r>
            <a:r>
              <a:rPr lang="en-US" sz="1800" dirty="0" err="1">
                <a:solidFill>
                  <a:srgbClr val="2A4F1C"/>
                </a:solidFill>
                <a:latin typeface="Arial"/>
                <a:ea typeface="Arial"/>
                <a:cs typeface="Arial"/>
                <a:sym typeface="Arial"/>
              </a:rPr>
              <a:t>doenças</a:t>
            </a:r>
            <a:r>
              <a:rPr lang="en-US" sz="1800" dirty="0">
                <a:solidFill>
                  <a:srgbClr val="2A4F1C"/>
                </a:solidFill>
                <a:latin typeface="Arial"/>
                <a:ea typeface="Arial"/>
                <a:cs typeface="Arial"/>
                <a:sym typeface="Arial"/>
              </a:rPr>
              <a:t> </a:t>
            </a:r>
            <a:r>
              <a:rPr lang="en-US" sz="1800" dirty="0" err="1" smtClean="0">
                <a:solidFill>
                  <a:srgbClr val="2A4F1C"/>
                </a:solidFill>
                <a:latin typeface="Arial"/>
                <a:ea typeface="Arial"/>
                <a:cs typeface="Arial"/>
                <a:sym typeface="Arial"/>
              </a:rPr>
              <a:t>infeciosas</a:t>
            </a:r>
            <a:r>
              <a:rPr lang="en-US" sz="1800" dirty="0" smtClean="0">
                <a:solidFill>
                  <a:srgbClr val="2A4F1C"/>
                </a:solidFill>
                <a:latin typeface="Arial"/>
                <a:ea typeface="Arial"/>
                <a:cs typeface="Arial"/>
                <a:sym typeface="Arial"/>
              </a:rPr>
              <a:t> </a:t>
            </a:r>
            <a:r>
              <a:rPr lang="en-US" sz="1800" dirty="0" err="1" smtClean="0">
                <a:solidFill>
                  <a:srgbClr val="2A4F1C"/>
                </a:solidFill>
                <a:latin typeface="Arial"/>
                <a:ea typeface="Arial"/>
                <a:cs typeface="Arial"/>
                <a:sym typeface="Arial"/>
              </a:rPr>
              <a:t>atuais</a:t>
            </a:r>
            <a:r>
              <a:rPr lang="en-US" sz="1800" dirty="0" smtClean="0">
                <a:solidFill>
                  <a:srgbClr val="2A4F1C"/>
                </a:solidFill>
                <a:latin typeface="Arial"/>
                <a:ea typeface="Arial"/>
                <a:cs typeface="Arial"/>
                <a:sym typeface="Arial"/>
              </a:rPr>
              <a:t> </a:t>
            </a:r>
            <a:r>
              <a:rPr lang="en-US" sz="1800" dirty="0">
                <a:solidFill>
                  <a:srgbClr val="2A4F1C"/>
                </a:solidFill>
                <a:latin typeface="Arial"/>
                <a:ea typeface="Arial"/>
                <a:cs typeface="Arial"/>
                <a:sym typeface="Arial"/>
              </a:rPr>
              <a:t>e </a:t>
            </a:r>
            <a:r>
              <a:rPr lang="en-US" sz="1800" dirty="0" err="1">
                <a:solidFill>
                  <a:srgbClr val="2A4F1C"/>
                </a:solidFill>
                <a:latin typeface="Arial"/>
                <a:ea typeface="Arial"/>
                <a:cs typeface="Arial"/>
                <a:sym typeface="Arial"/>
              </a:rPr>
              <a:t>futuras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proporcionando</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uma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ampla</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imunidade</a:t>
            </a:r>
            <a:r>
              <a:rPr lang="en-US" sz="1800" dirty="0">
                <a:solidFill>
                  <a:srgbClr val="2A4F1C"/>
                </a:solidFill>
                <a:latin typeface="Arial"/>
                <a:ea typeface="Arial"/>
                <a:cs typeface="Arial"/>
                <a:sym typeface="Arial"/>
              </a:rPr>
              <a:t> contra </a:t>
            </a:r>
            <a:r>
              <a:rPr lang="en-US" sz="1800" dirty="0" err="1">
                <a:solidFill>
                  <a:srgbClr val="2A4F1C"/>
                </a:solidFill>
                <a:latin typeface="Arial"/>
                <a:ea typeface="Arial"/>
                <a:cs typeface="Arial"/>
                <a:sym typeface="Arial"/>
              </a:rPr>
              <a:t>várias</a:t>
            </a:r>
            <a:r>
              <a:rPr lang="en-US" sz="1800" dirty="0">
                <a:solidFill>
                  <a:srgbClr val="2A4F1C"/>
                </a:solidFill>
                <a:latin typeface="Arial"/>
                <a:ea typeface="Arial"/>
                <a:cs typeface="Arial"/>
                <a:sym typeface="Arial"/>
              </a:rPr>
              <a:t> </a:t>
            </a:r>
            <a:r>
              <a:rPr lang="en-US" sz="1800" dirty="0" err="1">
                <a:solidFill>
                  <a:srgbClr val="2A4F1C"/>
                </a:solidFill>
                <a:latin typeface="Arial"/>
                <a:ea typeface="Arial"/>
                <a:cs typeface="Arial"/>
                <a:sym typeface="Arial"/>
              </a:rPr>
              <a:t>estirpes</a:t>
            </a:r>
            <a:r>
              <a:rPr lang="en-US" sz="1800" dirty="0">
                <a:solidFill>
                  <a:srgbClr val="2A4F1C"/>
                </a:solidFill>
                <a:latin typeface="Arial"/>
                <a:ea typeface="Arial"/>
                <a:cs typeface="Arial"/>
                <a:sym typeface="Arial"/>
              </a:rPr>
              <a:t> de </a:t>
            </a:r>
            <a:r>
              <a:rPr lang="en-US" sz="1800" dirty="0" err="1">
                <a:solidFill>
                  <a:srgbClr val="2A4F1C"/>
                </a:solidFill>
                <a:latin typeface="Arial"/>
                <a:ea typeface="Arial"/>
                <a:cs typeface="Arial"/>
                <a:sym typeface="Arial"/>
              </a:rPr>
              <a:t>vírus</a:t>
            </a:r>
            <a:r>
              <a:rPr lang="en-US" sz="1800" dirty="0">
                <a:solidFill>
                  <a:srgbClr val="2A4F1C"/>
                </a:solidFill>
                <a:latin typeface="Arial"/>
                <a:ea typeface="Arial"/>
                <a:cs typeface="Arial"/>
                <a:sym typeface="Arial"/>
              </a:rPr>
              <a:t>.</a:t>
            </a:r>
            <a:endParaRPr dirty="0"/>
          </a:p>
        </p:txBody>
      </p:sp>
      <p:sp>
        <p:nvSpPr>
          <p:cNvPr id="318" name="Google Shape;318;p67"/>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Epidemias, pandemias e doenças infecciosas</a:t>
            </a:r>
            <a:endParaRPr sz="2800" b="1" i="0" u="none" strike="noStrike" cap="none">
              <a:solidFill>
                <a:srgbClr val="2A4F1C"/>
              </a:solidFill>
              <a:latin typeface="Calibri"/>
              <a:ea typeface="Calibri"/>
              <a:cs typeface="Calibri"/>
              <a:sym typeface="Calibri"/>
            </a:endParaRPr>
          </a:p>
        </p:txBody>
      </p:sp>
      <p:pic>
        <p:nvPicPr>
          <p:cNvPr id="319" name="Google Shape;319;p67"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
        <p:nvSpPr>
          <p:cNvPr id="320" name="Google Shape;320;p67"/>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8"/>
          <p:cNvSpPr txBox="1">
            <a:spLocks noGrp="1"/>
          </p:cNvSpPr>
          <p:nvPr>
            <p:ph type="body" idx="1"/>
          </p:nvPr>
        </p:nvSpPr>
        <p:spPr>
          <a:xfrm>
            <a:off x="448321" y="1019091"/>
            <a:ext cx="6886512" cy="4732779"/>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investigação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futura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deve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abordar</a:t>
            </a:r>
            <a:r>
              <a:rPr lang="en-US" sz="1600" dirty="0">
                <a:solidFill>
                  <a:srgbClr val="2A4F1C"/>
                </a:solidFill>
                <a:latin typeface="Arial"/>
                <a:ea typeface="Arial"/>
                <a:cs typeface="Arial"/>
                <a:sym typeface="Arial"/>
              </a:rPr>
              <a:t> 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simultâneas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nos</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fatores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demográficos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climáticos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tecnológicos</a:t>
            </a:r>
            <a:r>
              <a:rPr lang="en-US" sz="1600" dirty="0">
                <a:solidFill>
                  <a:srgbClr val="2A4F1C"/>
                </a:solidFill>
                <a:latin typeface="Arial"/>
                <a:ea typeface="Arial"/>
                <a:cs typeface="Arial"/>
                <a:sym typeface="Arial"/>
              </a:rPr>
              <a:t> para </a:t>
            </a:r>
            <a:r>
              <a:rPr lang="en-US" sz="1600" dirty="0" err="1">
                <a:solidFill>
                  <a:srgbClr val="2A4F1C"/>
                </a:solidFill>
                <a:latin typeface="Arial"/>
                <a:ea typeface="Arial"/>
                <a:cs typeface="Arial"/>
                <a:sym typeface="Arial"/>
              </a:rPr>
              <a:t>avaliar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riscos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futuros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aparecimento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agentes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patogénicos</a:t>
            </a:r>
            <a:r>
              <a:rPr lang="en-US" sz="1600" dirty="0">
                <a:solidFill>
                  <a:srgbClr val="2A4F1C"/>
                </a:solidFill>
                <a:latin typeface="Arial"/>
                <a:ea typeface="Arial"/>
                <a:cs typeface="Arial"/>
                <a:sym typeface="Arial"/>
              </a:rPr>
              <a:t> e de </a:t>
            </a:r>
            <a:r>
              <a:rPr lang="en-US" sz="1600" dirty="0" err="1">
                <a:solidFill>
                  <a:srgbClr val="2A4F1C"/>
                </a:solidFill>
                <a:latin typeface="Arial"/>
                <a:ea typeface="Arial"/>
                <a:cs typeface="Arial"/>
                <a:sym typeface="Arial"/>
              </a:rPr>
              <a:t>propagação</a:t>
            </a:r>
            <a:r>
              <a:rPr lang="en-US" sz="1600" dirty="0">
                <a:solidFill>
                  <a:srgbClr val="2A4F1C"/>
                </a:solidFill>
                <a:latin typeface="Arial"/>
                <a:ea typeface="Arial"/>
                <a:cs typeface="Arial"/>
                <a:sym typeface="Arial"/>
              </a:rPr>
              <a:t> global.</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atenção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deve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ser</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dirigida</a:t>
            </a:r>
            <a:r>
              <a:rPr lang="en-US" sz="1600" dirty="0">
                <a:solidFill>
                  <a:srgbClr val="2A4F1C"/>
                </a:solidFill>
                <a:latin typeface="Arial"/>
                <a:ea typeface="Arial"/>
                <a:cs typeface="Arial"/>
                <a:sym typeface="Arial"/>
              </a:rPr>
              <a:t> para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agentes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patogénicos</a:t>
            </a:r>
            <a:r>
              <a:rPr lang="en-US" sz="1600" dirty="0">
                <a:solidFill>
                  <a:srgbClr val="2A4F1C"/>
                </a:solidFill>
                <a:latin typeface="Arial"/>
                <a:ea typeface="Arial"/>
                <a:cs typeface="Arial"/>
                <a:sym typeface="Arial"/>
              </a:rPr>
              <a:t> que </a:t>
            </a:r>
            <a:r>
              <a:rPr lang="en-US" sz="1600" dirty="0" err="1">
                <a:solidFill>
                  <a:srgbClr val="2A4F1C"/>
                </a:solidFill>
                <a:latin typeface="Arial"/>
                <a:ea typeface="Arial"/>
                <a:cs typeface="Arial"/>
                <a:sym typeface="Arial"/>
              </a:rPr>
              <a:t>circulam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populações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animais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selvagens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domésticos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especialmente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áreas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onde</a:t>
            </a:r>
            <a:r>
              <a:rPr lang="en-US" sz="1600" dirty="0">
                <a:solidFill>
                  <a:srgbClr val="2A4F1C"/>
                </a:solidFill>
                <a:latin typeface="Arial"/>
                <a:ea typeface="Arial"/>
                <a:cs typeface="Arial"/>
                <a:sym typeface="Arial"/>
              </a:rPr>
              <a:t> as </a:t>
            </a:r>
            <a:r>
              <a:rPr lang="en-US" sz="1600" dirty="0" err="1" smtClean="0">
                <a:solidFill>
                  <a:srgbClr val="2A4F1C"/>
                </a:solidFill>
                <a:latin typeface="Arial"/>
                <a:ea typeface="Arial"/>
                <a:cs typeface="Arial"/>
                <a:sym typeface="Arial"/>
              </a:rPr>
              <a:t>atividades</a:t>
            </a:r>
            <a:r>
              <a:rPr lang="en-US" sz="1600" dirty="0" smtClean="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humanas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invadem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habitats </a:t>
            </a:r>
            <a:r>
              <a:rPr lang="en-US" sz="1600" dirty="0" err="1">
                <a:solidFill>
                  <a:srgbClr val="2A4F1C"/>
                </a:solidFill>
                <a:latin typeface="Arial"/>
                <a:ea typeface="Arial"/>
                <a:cs typeface="Arial"/>
                <a:sym typeface="Arial"/>
              </a:rPr>
              <a:t>naturais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utilização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novas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tecnologias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avanços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recolha</a:t>
            </a:r>
            <a:r>
              <a:rPr lang="en-US" sz="1600" dirty="0">
                <a:solidFill>
                  <a:srgbClr val="2A4F1C"/>
                </a:solidFill>
                <a:latin typeface="Arial"/>
                <a:ea typeface="Arial"/>
                <a:cs typeface="Arial"/>
                <a:sym typeface="Arial"/>
              </a:rPr>
              <a:t> de dados e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vigilância</a:t>
            </a:r>
            <a:r>
              <a:rPr lang="en-US" sz="1600" dirty="0">
                <a:solidFill>
                  <a:srgbClr val="2A4F1C"/>
                </a:solidFill>
                <a:latin typeface="Arial"/>
                <a:ea typeface="Arial"/>
                <a:cs typeface="Arial"/>
                <a:sym typeface="Arial"/>
              </a:rPr>
              <a:t>, é crucial para </a:t>
            </a:r>
            <a:r>
              <a:rPr lang="en-US" sz="1600" dirty="0" err="1">
                <a:solidFill>
                  <a:srgbClr val="2A4F1C"/>
                </a:solidFill>
                <a:latin typeface="Arial"/>
                <a:ea typeface="Arial"/>
                <a:cs typeface="Arial"/>
                <a:sym typeface="Arial"/>
              </a:rPr>
              <a:t>detetar</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monitorizar</a:t>
            </a:r>
            <a:r>
              <a:rPr lang="en-US" sz="1600" dirty="0">
                <a:solidFill>
                  <a:srgbClr val="2A4F1C"/>
                </a:solidFill>
                <a:latin typeface="Arial"/>
                <a:ea typeface="Arial"/>
                <a:cs typeface="Arial"/>
                <a:sym typeface="Arial"/>
              </a:rPr>
              <a:t> o </a:t>
            </a:r>
            <a:r>
              <a:rPr lang="en-US" sz="1600" dirty="0" err="1">
                <a:solidFill>
                  <a:srgbClr val="2A4F1C"/>
                </a:solidFill>
                <a:latin typeface="Arial"/>
                <a:ea typeface="Arial"/>
                <a:cs typeface="Arial"/>
                <a:sym typeface="Arial"/>
              </a:rPr>
              <a:t>aparecimento</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propagação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agentes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patogénicos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 </a:t>
            </a:r>
            <a:r>
              <a:rPr lang="en-US" sz="1600" dirty="0" err="1">
                <a:solidFill>
                  <a:srgbClr val="2A4F1C"/>
                </a:solidFill>
                <a:latin typeface="Arial"/>
                <a:ea typeface="Arial"/>
                <a:cs typeface="Arial"/>
                <a:sym typeface="Arial"/>
              </a:rPr>
              <a:t>colaboração</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uma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perspetiva</a:t>
            </a:r>
            <a:r>
              <a:rPr lang="en-US" sz="1600" dirty="0">
                <a:solidFill>
                  <a:srgbClr val="2A4F1C"/>
                </a:solidFill>
                <a:latin typeface="Arial"/>
                <a:ea typeface="Arial"/>
                <a:cs typeface="Arial"/>
                <a:sym typeface="Arial"/>
              </a:rPr>
              <a:t> global </a:t>
            </a:r>
            <a:r>
              <a:rPr lang="en-US" sz="1600" dirty="0" err="1">
                <a:solidFill>
                  <a:srgbClr val="2A4F1C"/>
                </a:solidFill>
                <a:latin typeface="Arial"/>
                <a:ea typeface="Arial"/>
                <a:cs typeface="Arial"/>
                <a:sym typeface="Arial"/>
              </a:rPr>
              <a:t>são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essenciais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luta</a:t>
            </a:r>
            <a:r>
              <a:rPr lang="en-US" sz="1600" dirty="0">
                <a:solidFill>
                  <a:srgbClr val="2A4F1C"/>
                </a:solidFill>
                <a:latin typeface="Arial"/>
                <a:ea typeface="Arial"/>
                <a:cs typeface="Arial"/>
                <a:sym typeface="Arial"/>
              </a:rPr>
              <a:t> contra as </a:t>
            </a:r>
            <a:r>
              <a:rPr lang="en-US" sz="1600" dirty="0" err="1">
                <a:solidFill>
                  <a:srgbClr val="2A4F1C"/>
                </a:solidFill>
                <a:latin typeface="Arial"/>
                <a:ea typeface="Arial"/>
                <a:cs typeface="Arial"/>
                <a:sym typeface="Arial"/>
              </a:rPr>
              <a:t>doenças</a:t>
            </a:r>
            <a:r>
              <a:rPr lang="en-US" sz="1600" dirty="0">
                <a:solidFill>
                  <a:srgbClr val="2A4F1C"/>
                </a:solidFill>
                <a:latin typeface="Arial"/>
                <a:ea typeface="Arial"/>
                <a:cs typeface="Arial"/>
                <a:sym typeface="Arial"/>
              </a:rPr>
              <a:t> </a:t>
            </a:r>
            <a:r>
              <a:rPr lang="en-US" sz="1600" dirty="0" err="1" smtClean="0">
                <a:solidFill>
                  <a:srgbClr val="2A4F1C"/>
                </a:solidFill>
                <a:latin typeface="Arial"/>
                <a:ea typeface="Arial"/>
                <a:cs typeface="Arial"/>
                <a:sym typeface="Arial"/>
              </a:rPr>
              <a:t>infeciosas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salientando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necessidade</a:t>
            </a:r>
            <a:r>
              <a:rPr lang="en-US" sz="1600" dirty="0">
                <a:solidFill>
                  <a:srgbClr val="2A4F1C"/>
                </a:solidFill>
                <a:latin typeface="Arial"/>
                <a:ea typeface="Arial"/>
                <a:cs typeface="Arial"/>
                <a:sym typeface="Arial"/>
              </a:rPr>
              <a:t> de um </a:t>
            </a:r>
            <a:r>
              <a:rPr lang="en-US" sz="1600" dirty="0" err="1">
                <a:solidFill>
                  <a:srgbClr val="2A4F1C"/>
                </a:solidFill>
                <a:latin typeface="Arial"/>
                <a:ea typeface="Arial"/>
                <a:cs typeface="Arial"/>
                <a:sym typeface="Arial"/>
              </a:rPr>
              <a:t>quadro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mundial</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colaboração</a:t>
            </a:r>
            <a:r>
              <a:rPr lang="en-US" sz="1600" dirty="0">
                <a:solidFill>
                  <a:srgbClr val="2A4F1C"/>
                </a:solidFill>
                <a:latin typeface="Arial"/>
                <a:ea typeface="Arial"/>
                <a:cs typeface="Arial"/>
                <a:sym typeface="Arial"/>
              </a:rPr>
              <a:t> para a </a:t>
            </a:r>
            <a:r>
              <a:rPr lang="en-US" sz="1600" dirty="0" err="1">
                <a:solidFill>
                  <a:srgbClr val="2A4F1C"/>
                </a:solidFill>
                <a:latin typeface="Arial"/>
                <a:ea typeface="Arial"/>
                <a:cs typeface="Arial"/>
                <a:sym typeface="Arial"/>
              </a:rPr>
              <a:t>investigação</a:t>
            </a:r>
            <a:r>
              <a:rPr lang="en-US" sz="1600" dirty="0">
                <a:solidFill>
                  <a:srgbClr val="2A4F1C"/>
                </a:solidFill>
                <a:latin typeface="Arial"/>
                <a:ea typeface="Arial"/>
                <a:cs typeface="Arial"/>
                <a:sym typeface="Arial"/>
              </a:rPr>
              <a:t> e o </a:t>
            </a:r>
            <a:r>
              <a:rPr lang="en-US" sz="1600" dirty="0" err="1">
                <a:solidFill>
                  <a:srgbClr val="2A4F1C"/>
                </a:solidFill>
                <a:latin typeface="Arial"/>
                <a:ea typeface="Arial"/>
                <a:cs typeface="Arial"/>
                <a:sym typeface="Arial"/>
              </a:rPr>
              <a:t>controlo</a:t>
            </a:r>
            <a:r>
              <a:rPr lang="en-US" sz="1600" dirty="0">
                <a:solidFill>
                  <a:srgbClr val="2A4F1C"/>
                </a:solidFill>
                <a:latin typeface="Arial"/>
                <a:ea typeface="Arial"/>
                <a:cs typeface="Arial"/>
                <a:sym typeface="Arial"/>
              </a:rPr>
              <a:t>.</a:t>
            </a:r>
            <a:endParaRPr sz="1600" dirty="0"/>
          </a:p>
        </p:txBody>
      </p:sp>
      <p:sp>
        <p:nvSpPr>
          <p:cNvPr id="326" name="Google Shape;326;p68"/>
          <p:cNvSpPr txBox="1"/>
          <p:nvPr/>
        </p:nvSpPr>
        <p:spPr>
          <a:xfrm>
            <a:off x="1042188" y="212976"/>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a:solidFill>
                  <a:srgbClr val="2A4F1C"/>
                </a:solidFill>
                <a:latin typeface="Arial"/>
                <a:ea typeface="Arial"/>
                <a:cs typeface="Arial"/>
                <a:sym typeface="Arial"/>
              </a:rPr>
              <a:t>Epidemias, pandemias e doenças infecciosas</a:t>
            </a:r>
            <a:endParaRPr sz="2800" b="1" i="0" u="none" strike="noStrike" cap="none">
              <a:solidFill>
                <a:srgbClr val="2A4F1C"/>
              </a:solidFill>
              <a:latin typeface="Calibri"/>
              <a:ea typeface="Calibri"/>
              <a:cs typeface="Calibri"/>
              <a:sym typeface="Calibri"/>
            </a:endParaRPr>
          </a:p>
        </p:txBody>
      </p:sp>
      <p:sp>
        <p:nvSpPr>
          <p:cNvPr id="327" name="Google Shape;327;p68"/>
          <p:cNvSpPr txBox="1"/>
          <p:nvPr/>
        </p:nvSpPr>
        <p:spPr>
          <a:xfrm>
            <a:off x="7493982" y="5546621"/>
            <a:ext cx="4277032" cy="5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chemeClr val="accent1"/>
                </a:solidFill>
                <a:latin typeface="Arial"/>
                <a:ea typeface="Arial"/>
                <a:cs typeface="Arial"/>
                <a:sym typeface="Arial"/>
              </a:rPr>
              <a:t>https://www.nature.com/articles/s41579-021-00639-z#:~:text=Climate%20change%2C%20rapid%20urbanization%20and,to%20expand%20into%20new%20locations.</a:t>
            </a:r>
            <a:endParaRPr/>
          </a:p>
        </p:txBody>
      </p:sp>
      <p:pic>
        <p:nvPicPr>
          <p:cNvPr id="328" name="Google Shape;328;p68" descr="Virus, Krankheit, Coronavirus, Covid-19"/>
          <p:cNvPicPr preferRelativeResize="0"/>
          <p:nvPr/>
        </p:nvPicPr>
        <p:blipFill rotWithShape="1">
          <a:blip r:embed="rId3">
            <a:alphaModFix/>
          </a:blip>
          <a:srcRect/>
          <a:stretch/>
        </p:blipFill>
        <p:spPr>
          <a:xfrm>
            <a:off x="7458463" y="1311378"/>
            <a:ext cx="4188921" cy="4235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a:solidFill>
                  <a:srgbClr val="3F762A"/>
                </a:solidFill>
              </a:rPr>
              <a:t>Vídeos</a:t>
            </a:r>
            <a:endParaRPr b="1">
              <a:solidFill>
                <a:srgbClr val="3F762A"/>
              </a:solidFill>
            </a:endParaRPr>
          </a:p>
        </p:txBody>
      </p:sp>
      <p:cxnSp>
        <p:nvCxnSpPr>
          <p:cNvPr id="334" name="Google Shape;33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36" name="Google Shape;33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37" name="Google Shape;33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Alterações globais e doenças </a:t>
            </a:r>
            <a:endParaRPr sz="2400" b="1" i="0" u="none" strike="noStrike" cap="none">
              <a:solidFill>
                <a:srgbClr val="262626"/>
              </a:solidFill>
              <a:latin typeface="Calibri"/>
              <a:ea typeface="Calibri"/>
              <a:cs typeface="Calibri"/>
              <a:sym typeface="Calibri"/>
            </a:endParaRPr>
          </a:p>
        </p:txBody>
      </p:sp>
      <p:pic>
        <p:nvPicPr>
          <p:cNvPr id="338" name="Google Shape;33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err="1">
                <a:solidFill>
                  <a:srgbClr val="3F762A"/>
                </a:solidFill>
              </a:rPr>
              <a:t>Alterações</a:t>
            </a:r>
            <a:r>
              <a:rPr lang="en-US" sz="6600" dirty="0">
                <a:solidFill>
                  <a:srgbClr val="3F762A"/>
                </a:solidFill>
              </a:rPr>
              <a:t> </a:t>
            </a:r>
            <a:r>
              <a:rPr lang="en-US" sz="6600" dirty="0" err="1">
                <a:solidFill>
                  <a:srgbClr val="3F762A"/>
                </a:solidFill>
              </a:rPr>
              <a:t>globais</a:t>
            </a:r>
            <a:endParaRPr sz="6600" b="1" dirty="0">
              <a:solidFill>
                <a:srgbClr val="3F762A"/>
              </a:solidFill>
            </a:endParaRPr>
          </a:p>
        </p:txBody>
      </p:sp>
      <p:cxnSp>
        <p:nvCxnSpPr>
          <p:cNvPr id="344" name="Google Shape;34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45" name="Google Shape;34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46" name="Google Shape;34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47" name="Google Shape;34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A4F1C"/>
                </a:solidFill>
                <a:latin typeface="Arial"/>
                <a:ea typeface="Arial"/>
                <a:cs typeface="Arial"/>
                <a:sym typeface="Arial"/>
              </a:rPr>
              <a:t>Veja os seguintes vídeos e tome notas</a:t>
            </a:r>
            <a:endParaRPr sz="2800" b="0" i="0" u="none" strike="noStrike" cap="none">
              <a:solidFill>
                <a:srgbClr val="2A4F1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52" name="Google Shape;35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53" name="Google Shape;35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4" name="Google Shape;35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55" name="Google Shape;35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57" name="Google Shape;357;p47"/>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https://www.youtube.com/watch?v=QlQ-MEZgRGY</a:t>
            </a:r>
            <a:endParaRPr sz="1400" b="1" i="0" u="none" strike="noStrike" cap="none">
              <a:solidFill>
                <a:schemeClr val="accent1"/>
              </a:solidFill>
              <a:latin typeface="Arial"/>
              <a:ea typeface="Arial"/>
              <a:cs typeface="Arial"/>
              <a:sym typeface="Arial"/>
            </a:endParaRPr>
          </a:p>
        </p:txBody>
      </p:sp>
      <p:sp>
        <p:nvSpPr>
          <p:cNvPr id="358" name="Google Shape;358;p47"/>
          <p:cNvSpPr txBox="1"/>
          <p:nvPr/>
        </p:nvSpPr>
        <p:spPr>
          <a:xfrm>
            <a:off x="6505956" y="2644170"/>
            <a:ext cx="5536692"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Ver</a:t>
            </a:r>
            <a:r>
              <a:rPr lang="en-US" sz="2400" b="0" i="0" u="none" strike="noStrike" cap="none" dirty="0">
                <a:solidFill>
                  <a:srgbClr val="3F762A"/>
                </a:solidFill>
                <a:latin typeface="Arial"/>
                <a:ea typeface="Arial"/>
                <a:cs typeface="Arial"/>
                <a:sym typeface="Arial"/>
              </a:rPr>
              <a:t> o </a:t>
            </a:r>
            <a:r>
              <a:rPr lang="en-US" sz="2400" b="0" i="0" u="none" strike="noStrike" cap="none" dirty="0" err="1">
                <a:solidFill>
                  <a:srgbClr val="3F762A"/>
                </a:solidFill>
                <a:latin typeface="Arial"/>
                <a:ea typeface="Arial"/>
                <a:cs typeface="Arial"/>
                <a:sym typeface="Arial"/>
              </a:rPr>
              <a:t>vídeo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Tomar</a:t>
            </a:r>
            <a:r>
              <a:rPr lang="en-US" sz="2400" b="0" i="0" u="none" strike="noStrike" cap="none" dirty="0">
                <a:solidFill>
                  <a:srgbClr val="3F762A"/>
                </a:solidFill>
                <a:latin typeface="Arial"/>
                <a:ea typeface="Arial"/>
                <a:cs typeface="Arial"/>
                <a:sym typeface="Arial"/>
              </a:rPr>
              <a:t> nota dos </a:t>
            </a:r>
            <a:r>
              <a:rPr lang="en-US" sz="2400" b="0" i="0" u="none" strike="noStrike" cap="none" dirty="0" err="1" smtClean="0">
                <a:solidFill>
                  <a:srgbClr val="3F762A"/>
                </a:solidFill>
                <a:latin typeface="Arial"/>
                <a:ea typeface="Arial"/>
                <a:cs typeface="Arial"/>
                <a:sym typeface="Arial"/>
              </a:rPr>
              <a:t>fatos</a:t>
            </a:r>
            <a:r>
              <a:rPr lang="en-US" sz="2400" b="0" i="0" u="none" strike="noStrike" cap="none" dirty="0" smtClean="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importantes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3F762A"/>
                </a:solidFill>
                <a:latin typeface="Arial"/>
                <a:ea typeface="Arial"/>
                <a:cs typeface="Arial"/>
                <a:sym typeface="Arial"/>
              </a:rPr>
              <a:t>O que </a:t>
            </a:r>
            <a:r>
              <a:rPr lang="en-US" sz="2400" b="1" i="0" u="none" strike="noStrike" cap="none" dirty="0" err="1">
                <a:solidFill>
                  <a:srgbClr val="3F762A"/>
                </a:solidFill>
                <a:latin typeface="Arial"/>
                <a:ea typeface="Arial"/>
                <a:cs typeface="Arial"/>
                <a:sym typeface="Arial"/>
              </a:rPr>
              <a:t>significam</a:t>
            </a:r>
            <a:r>
              <a:rPr lang="en-US" sz="2400" b="1" i="0" u="none" strike="noStrike" cap="none" dirty="0">
                <a:solidFill>
                  <a:srgbClr val="3F762A"/>
                </a:solidFill>
                <a:latin typeface="Arial"/>
                <a:ea typeface="Arial"/>
                <a:cs typeface="Arial"/>
                <a:sym typeface="Arial"/>
              </a:rPr>
              <a:t> as </a:t>
            </a:r>
            <a:r>
              <a:rPr lang="en-US" sz="2400" b="1" i="0" u="none" strike="noStrike" cap="none" dirty="0" err="1">
                <a:solidFill>
                  <a:srgbClr val="3F762A"/>
                </a:solidFill>
                <a:latin typeface="Arial"/>
                <a:ea typeface="Arial"/>
                <a:cs typeface="Arial"/>
                <a:sym typeface="Arial"/>
              </a:rPr>
              <a:t>alterações</a:t>
            </a:r>
            <a:r>
              <a:rPr lang="en-US" sz="2400" b="1" i="0" u="none" strike="noStrike" cap="none" dirty="0">
                <a:solidFill>
                  <a:srgbClr val="3F762A"/>
                </a:solidFill>
                <a:latin typeface="Arial"/>
                <a:ea typeface="Arial"/>
                <a:cs typeface="Arial"/>
                <a:sym typeface="Arial"/>
              </a:rPr>
              <a:t> </a:t>
            </a:r>
            <a:r>
              <a:rPr lang="en-US" sz="2400" b="1" i="0" u="none" strike="noStrike" cap="none" dirty="0" err="1">
                <a:solidFill>
                  <a:srgbClr val="3F762A"/>
                </a:solidFill>
                <a:latin typeface="Arial"/>
                <a:ea typeface="Arial"/>
                <a:cs typeface="Arial"/>
                <a:sym typeface="Arial"/>
              </a:rPr>
              <a:t>climáticas</a:t>
            </a:r>
            <a:r>
              <a:rPr lang="en-US" sz="2400" b="1" i="0" u="none" strike="noStrike" cap="none" dirty="0">
                <a:solidFill>
                  <a:srgbClr val="3F762A"/>
                </a:solidFill>
                <a:latin typeface="Arial"/>
                <a:ea typeface="Arial"/>
                <a:cs typeface="Arial"/>
                <a:sym typeface="Arial"/>
              </a:rPr>
              <a:t>?</a:t>
            </a:r>
            <a:endParaRPr sz="2400" b="1" i="0" u="none" strike="noStrike" cap="none" dirty="0">
              <a:solidFill>
                <a:srgbClr val="000000"/>
              </a:solidFill>
              <a:latin typeface="Arial"/>
              <a:ea typeface="Arial"/>
              <a:cs typeface="Arial"/>
              <a:sym typeface="Arial"/>
            </a:endParaRPr>
          </a:p>
        </p:txBody>
      </p:sp>
      <p:sp>
        <p:nvSpPr>
          <p:cNvPr id="359" name="Google Shape;359;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762A"/>
                </a:solidFill>
                <a:latin typeface="Arial"/>
                <a:ea typeface="Arial"/>
                <a:cs typeface="Arial"/>
                <a:sym typeface="Arial"/>
              </a:rPr>
              <a:t>As alterações climáticas explicadas</a:t>
            </a:r>
            <a:endParaRPr sz="3200" b="1" i="0" u="none" strike="noStrike" cap="none">
              <a:solidFill>
                <a:srgbClr val="3F762A"/>
              </a:solidFill>
              <a:latin typeface="Arial"/>
              <a:ea typeface="Arial"/>
              <a:cs typeface="Arial"/>
              <a:sym typeface="Arial"/>
            </a:endParaRPr>
          </a:p>
        </p:txBody>
      </p:sp>
      <p:pic>
        <p:nvPicPr>
          <p:cNvPr id="360" name="Google Shape;360;p47" title="What is Climate Change?"/>
          <p:cNvPicPr preferRelativeResize="0"/>
          <p:nvPr/>
        </p:nvPicPr>
        <p:blipFill rotWithShape="1">
          <a:blip r:embed="rId3">
            <a:alphaModFix/>
          </a:blip>
          <a:srcRect/>
          <a:stretch/>
        </p:blipFill>
        <p:spPr>
          <a:xfrm>
            <a:off x="1569784"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cxnSp>
        <p:nvCxnSpPr>
          <p:cNvPr id="365" name="Google Shape;365;p48"/>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66" name="Google Shape;366;p48"/>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7" name="Google Shape;367;p48"/>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68" name="Google Shape;368;p4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9" name="Google Shape;369;p4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70" name="Google Shape;370;p48"/>
          <p:cNvSpPr txBox="1"/>
          <p:nvPr/>
        </p:nvSpPr>
        <p:spPr>
          <a:xfrm>
            <a:off x="1513332" y="4801082"/>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https://www.youtube.com/watch?v=JywsWktvODc</a:t>
            </a:r>
            <a:endParaRPr sz="1400" b="1" i="0" u="none" strike="noStrike" cap="none">
              <a:solidFill>
                <a:schemeClr val="accent1"/>
              </a:solidFill>
              <a:latin typeface="Arial"/>
              <a:ea typeface="Arial"/>
              <a:cs typeface="Arial"/>
              <a:sym typeface="Arial"/>
            </a:endParaRPr>
          </a:p>
        </p:txBody>
      </p:sp>
      <p:sp>
        <p:nvSpPr>
          <p:cNvPr id="371" name="Google Shape;371;p48"/>
          <p:cNvSpPr txBox="1"/>
          <p:nvPr/>
        </p:nvSpPr>
        <p:spPr>
          <a:xfrm>
            <a:off x="6505956" y="2567237"/>
            <a:ext cx="5536692" cy="23082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Ver</a:t>
            </a:r>
            <a:r>
              <a:rPr lang="en-US" sz="2400" b="0" i="0" u="none" strike="noStrike" cap="none" dirty="0">
                <a:solidFill>
                  <a:srgbClr val="3F762A"/>
                </a:solidFill>
                <a:latin typeface="Arial"/>
                <a:ea typeface="Arial"/>
                <a:cs typeface="Arial"/>
                <a:sym typeface="Arial"/>
              </a:rPr>
              <a:t> o </a:t>
            </a:r>
            <a:r>
              <a:rPr lang="en-US" sz="2400" b="0" i="0" u="none" strike="noStrike" cap="none" dirty="0" err="1">
                <a:solidFill>
                  <a:srgbClr val="3F762A"/>
                </a:solidFill>
                <a:latin typeface="Arial"/>
                <a:ea typeface="Arial"/>
                <a:cs typeface="Arial"/>
                <a:sym typeface="Arial"/>
              </a:rPr>
              <a:t>vídeo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Tomar</a:t>
            </a:r>
            <a:r>
              <a:rPr lang="en-US" sz="2400" b="0" i="0" u="none" strike="noStrike" cap="none" dirty="0">
                <a:solidFill>
                  <a:srgbClr val="3F762A"/>
                </a:solidFill>
                <a:latin typeface="Arial"/>
                <a:ea typeface="Arial"/>
                <a:cs typeface="Arial"/>
                <a:sym typeface="Arial"/>
              </a:rPr>
              <a:t> nota dos </a:t>
            </a:r>
            <a:r>
              <a:rPr lang="en-US" sz="2400" b="0" i="0" u="none" strike="noStrike" cap="none" dirty="0" err="1" smtClean="0">
                <a:solidFill>
                  <a:srgbClr val="3F762A"/>
                </a:solidFill>
                <a:latin typeface="Arial"/>
                <a:ea typeface="Arial"/>
                <a:cs typeface="Arial"/>
                <a:sym typeface="Arial"/>
              </a:rPr>
              <a:t>fatos</a:t>
            </a:r>
            <a:r>
              <a:rPr lang="en-US" sz="2400" b="0" i="0" u="none" strike="noStrike" cap="none" dirty="0" smtClean="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importantes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3F762A"/>
                </a:solidFill>
                <a:latin typeface="Arial"/>
                <a:ea typeface="Arial"/>
                <a:cs typeface="Arial"/>
                <a:sym typeface="Arial"/>
              </a:rPr>
              <a:t>Como é que as </a:t>
            </a:r>
            <a:r>
              <a:rPr lang="en-US" sz="2400" b="1" i="0" u="none" strike="noStrike" cap="none" dirty="0" err="1">
                <a:solidFill>
                  <a:srgbClr val="3F762A"/>
                </a:solidFill>
                <a:latin typeface="Arial"/>
                <a:ea typeface="Arial"/>
                <a:cs typeface="Arial"/>
                <a:sym typeface="Arial"/>
              </a:rPr>
              <a:t>alterações</a:t>
            </a:r>
            <a:r>
              <a:rPr lang="en-US" sz="2400" b="1" i="0" u="none" strike="noStrike" cap="none" dirty="0">
                <a:solidFill>
                  <a:srgbClr val="3F762A"/>
                </a:solidFill>
                <a:latin typeface="Arial"/>
                <a:ea typeface="Arial"/>
                <a:cs typeface="Arial"/>
                <a:sym typeface="Arial"/>
              </a:rPr>
              <a:t> </a:t>
            </a:r>
            <a:r>
              <a:rPr lang="en-US" sz="2400" b="1" i="0" u="none" strike="noStrike" cap="none" dirty="0" err="1">
                <a:solidFill>
                  <a:srgbClr val="3F762A"/>
                </a:solidFill>
                <a:latin typeface="Arial"/>
                <a:ea typeface="Arial"/>
                <a:cs typeface="Arial"/>
                <a:sym typeface="Arial"/>
              </a:rPr>
              <a:t>climáticas</a:t>
            </a:r>
            <a:r>
              <a:rPr lang="en-US" sz="2400" b="1" i="0" u="none" strike="noStrike" cap="none" dirty="0">
                <a:solidFill>
                  <a:srgbClr val="3F762A"/>
                </a:solidFill>
                <a:latin typeface="Arial"/>
                <a:ea typeface="Arial"/>
                <a:cs typeface="Arial"/>
                <a:sym typeface="Arial"/>
              </a:rPr>
              <a:t> </a:t>
            </a:r>
            <a:r>
              <a:rPr lang="en-US" sz="2400" b="1" i="0" u="none" strike="noStrike" cap="none" dirty="0" err="1" smtClean="0">
                <a:solidFill>
                  <a:srgbClr val="3F762A"/>
                </a:solidFill>
                <a:latin typeface="Arial"/>
                <a:ea typeface="Arial"/>
                <a:cs typeface="Arial"/>
                <a:sym typeface="Arial"/>
              </a:rPr>
              <a:t>afetam</a:t>
            </a:r>
            <a:r>
              <a:rPr lang="en-US" sz="2400" b="1" i="0" u="none" strike="noStrike" cap="none" dirty="0" smtClean="0">
                <a:solidFill>
                  <a:srgbClr val="3F762A"/>
                </a:solidFill>
                <a:latin typeface="Arial"/>
                <a:ea typeface="Arial"/>
                <a:cs typeface="Arial"/>
                <a:sym typeface="Arial"/>
              </a:rPr>
              <a:t> </a:t>
            </a:r>
            <a:r>
              <a:rPr lang="en-US" sz="2400" b="1" i="0" u="none" strike="noStrike" cap="none" dirty="0">
                <a:solidFill>
                  <a:srgbClr val="3F762A"/>
                </a:solidFill>
                <a:latin typeface="Arial"/>
                <a:ea typeface="Arial"/>
                <a:cs typeface="Arial"/>
                <a:sym typeface="Arial"/>
              </a:rPr>
              <a:t>a </a:t>
            </a:r>
            <a:r>
              <a:rPr lang="en-US" sz="2400" b="1" i="0" u="none" strike="noStrike" cap="none" dirty="0" err="1">
                <a:solidFill>
                  <a:srgbClr val="3F762A"/>
                </a:solidFill>
                <a:latin typeface="Arial"/>
                <a:ea typeface="Arial"/>
                <a:cs typeface="Arial"/>
                <a:sym typeface="Arial"/>
              </a:rPr>
              <a:t>saúde</a:t>
            </a:r>
            <a:r>
              <a:rPr lang="en-US" sz="2400" b="1" i="0" u="none" strike="noStrike" cap="none" dirty="0">
                <a:solidFill>
                  <a:srgbClr val="3F762A"/>
                </a:solidFill>
                <a:latin typeface="Arial"/>
                <a:ea typeface="Arial"/>
                <a:cs typeface="Arial"/>
                <a:sym typeface="Arial"/>
              </a:rPr>
              <a:t> </a:t>
            </a:r>
            <a:r>
              <a:rPr lang="en-US" sz="2400" b="1" i="0" u="none" strike="noStrike" cap="none" dirty="0" err="1">
                <a:solidFill>
                  <a:srgbClr val="3F762A"/>
                </a:solidFill>
                <a:latin typeface="Arial"/>
                <a:ea typeface="Arial"/>
                <a:cs typeface="Arial"/>
                <a:sym typeface="Arial"/>
              </a:rPr>
              <a:t>comunitária</a:t>
            </a:r>
            <a:r>
              <a:rPr lang="en-US" sz="2400" b="1" i="0" u="none" strike="noStrike" cap="none" dirty="0">
                <a:solidFill>
                  <a:srgbClr val="3F762A"/>
                </a:solidFill>
                <a:latin typeface="Arial"/>
                <a:ea typeface="Arial"/>
                <a:cs typeface="Arial"/>
                <a:sym typeface="Arial"/>
              </a:rPr>
              <a:t>?</a:t>
            </a:r>
            <a:endParaRPr sz="2400" b="1" i="0" u="none" strike="noStrike" cap="none" dirty="0">
              <a:solidFill>
                <a:srgbClr val="000000"/>
              </a:solidFill>
              <a:latin typeface="Arial"/>
              <a:ea typeface="Arial"/>
              <a:cs typeface="Arial"/>
              <a:sym typeface="Arial"/>
            </a:endParaRPr>
          </a:p>
        </p:txBody>
      </p:sp>
      <p:sp>
        <p:nvSpPr>
          <p:cNvPr id="372" name="Google Shape;372;p48"/>
          <p:cNvSpPr txBox="1"/>
          <p:nvPr/>
        </p:nvSpPr>
        <p:spPr>
          <a:xfrm>
            <a:off x="777337" y="534502"/>
            <a:ext cx="572861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762A"/>
                </a:solidFill>
                <a:latin typeface="Arial"/>
                <a:ea typeface="Arial"/>
                <a:cs typeface="Arial"/>
                <a:sym typeface="Arial"/>
              </a:rPr>
              <a:t>Alterações climáticas vs. saúde?</a:t>
            </a:r>
            <a:endParaRPr sz="1400" b="0" i="0" u="none" strike="noStrike" cap="none">
              <a:solidFill>
                <a:srgbClr val="000000"/>
              </a:solidFill>
              <a:latin typeface="Arial"/>
              <a:ea typeface="Arial"/>
              <a:cs typeface="Arial"/>
              <a:sym typeface="Arial"/>
            </a:endParaRPr>
          </a:p>
        </p:txBody>
      </p:sp>
      <p:pic>
        <p:nvPicPr>
          <p:cNvPr id="373" name="Google Shape;373;p48" title="how climate affects community health - full video"/>
          <p:cNvPicPr preferRelativeResize="0"/>
          <p:nvPr/>
        </p:nvPicPr>
        <p:blipFill rotWithShape="1">
          <a:blip r:embed="rId3">
            <a:alphaModFix/>
          </a:blip>
          <a:srcRect/>
          <a:stretch/>
        </p:blipFill>
        <p:spPr>
          <a:xfrm>
            <a:off x="1588072" y="2150742"/>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Visão geral do módulo</a:t>
            </a:r>
            <a:endParaRPr/>
          </a:p>
        </p:txBody>
      </p:sp>
      <p:sp>
        <p:nvSpPr>
          <p:cNvPr id="137" name="Google Shape;137;p37"/>
          <p:cNvSpPr txBox="1"/>
          <p:nvPr/>
        </p:nvSpPr>
        <p:spPr>
          <a:xfrm>
            <a:off x="2685049" y="20141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Introdução</a:t>
            </a:r>
            <a:endParaRPr sz="3200" b="1" i="0" u="none" strike="noStrike" cap="none">
              <a:solidFill>
                <a:srgbClr val="3F3F3F"/>
              </a:solidFill>
              <a:latin typeface="Calibri"/>
              <a:ea typeface="Calibri"/>
              <a:cs typeface="Calibri"/>
              <a:sym typeface="Calibri"/>
            </a:endParaRPr>
          </a:p>
        </p:txBody>
      </p:sp>
      <p:sp>
        <p:nvSpPr>
          <p:cNvPr id="138" name="Google Shape;138;p37"/>
          <p:cNvSpPr txBox="1"/>
          <p:nvPr/>
        </p:nvSpPr>
        <p:spPr>
          <a:xfrm>
            <a:off x="1741054" y="2337162"/>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en-US" sz="2000" b="0" i="0" u="none" strike="noStrike" cap="none">
                <a:solidFill>
                  <a:srgbClr val="3F762A"/>
                </a:solidFill>
                <a:latin typeface="Calibri"/>
                <a:ea typeface="Calibri"/>
                <a:cs typeface="Calibri"/>
                <a:sym typeface="Calibri"/>
              </a:rPr>
              <a:t>às alterações globais e à saúde humana</a:t>
            </a:r>
            <a:endParaRPr sz="2000" b="0" i="0" u="none" strike="noStrike" cap="none">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a:solidFill>
                <a:srgbClr val="FFFF00"/>
              </a:solidFill>
              <a:latin typeface="Calibri"/>
              <a:ea typeface="Calibri"/>
              <a:cs typeface="Calibri"/>
              <a:sym typeface="Calibri"/>
            </a:endParaRPr>
          </a:p>
        </p:txBody>
      </p:sp>
      <p:sp>
        <p:nvSpPr>
          <p:cNvPr id="139" name="Google Shape;139;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Vídeos</a:t>
            </a:r>
            <a:endParaRPr sz="3200" b="1" i="0" u="none" strike="noStrike" cap="none">
              <a:solidFill>
                <a:srgbClr val="3F3F3F"/>
              </a:solidFill>
              <a:latin typeface="Calibri"/>
              <a:ea typeface="Calibri"/>
              <a:cs typeface="Calibri"/>
              <a:sym typeface="Calibri"/>
            </a:endParaRPr>
          </a:p>
        </p:txBody>
      </p:sp>
      <p:sp>
        <p:nvSpPr>
          <p:cNvPr id="140" name="Google Shape;140;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762A"/>
                </a:solidFill>
                <a:latin typeface="Calibri"/>
                <a:ea typeface="Calibri"/>
                <a:cs typeface="Calibri"/>
                <a:sym typeface="Calibri"/>
              </a:rPr>
              <a:t>Alterações globais 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762A"/>
                </a:solidFill>
                <a:latin typeface="Calibri"/>
                <a:ea typeface="Calibri"/>
                <a:cs typeface="Calibri"/>
                <a:sym typeface="Calibri"/>
              </a:rPr>
              <a:t>Saúde humana</a:t>
            </a:r>
            <a:endParaRPr sz="1400" b="0" i="0" u="none" strike="noStrike" cap="none">
              <a:solidFill>
                <a:srgbClr val="000000"/>
              </a:solidFill>
              <a:latin typeface="Arial"/>
              <a:ea typeface="Arial"/>
              <a:cs typeface="Arial"/>
              <a:sym typeface="Arial"/>
            </a:endParaRPr>
          </a:p>
        </p:txBody>
      </p:sp>
      <p:sp>
        <p:nvSpPr>
          <p:cNvPr id="141" name="Google Shape;141;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Auto-verificação</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Alterações globais e doenças</a:t>
            </a:r>
            <a:endParaRPr sz="3200" b="1" i="0" u="none" strike="noStrike" cap="none">
              <a:solidFill>
                <a:srgbClr val="3F3F3F"/>
              </a:solidFill>
              <a:latin typeface="Calibri"/>
              <a:ea typeface="Calibri"/>
              <a:cs typeface="Calibri"/>
              <a:sym typeface="Calibri"/>
            </a:endParaRPr>
          </a:p>
        </p:txBody>
      </p:sp>
      <p:sp>
        <p:nvSpPr>
          <p:cNvPr id="143" name="Google Shape;143;p37"/>
          <p:cNvSpPr txBox="1"/>
          <p:nvPr/>
        </p:nvSpPr>
        <p:spPr>
          <a:xfrm>
            <a:off x="1841828" y="17906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4" name="Google Shape;144;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145" name="Google Shape;145;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7" name="Google Shape;147;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48" name="Google Shape;148;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49" name="Google Shape;149;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2" name="Google Shape;152;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3" name="Google Shape;153;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0"/>
              </a:spcBef>
              <a:spcAft>
                <a:spcPts val="0"/>
              </a:spcAft>
              <a:buClr>
                <a:schemeClr val="accent1"/>
              </a:buClr>
              <a:buSzPts val="2000"/>
              <a:buFont typeface="Calibri"/>
              <a:buNone/>
            </a:pPr>
            <a:r>
              <a:rPr lang="en-US" sz="2000" b="0" i="0" u="none" strike="noStrike" cap="none">
                <a:solidFill>
                  <a:srgbClr val="3F762A"/>
                </a:solidFill>
                <a:latin typeface="Calibri"/>
                <a:ea typeface="Calibri"/>
                <a:cs typeface="Calibri"/>
                <a:sym typeface="Calibri"/>
              </a:rPr>
              <a:t>Pandemias, epidemias e doenças infecciosas</a:t>
            </a:r>
            <a:endParaRPr sz="2000" b="0" i="0" u="none" strike="noStrike" cap="none">
              <a:solidFill>
                <a:srgbClr val="3F762A"/>
              </a:solidFill>
              <a:latin typeface="Calibri"/>
              <a:ea typeface="Calibri"/>
              <a:cs typeface="Calibri"/>
              <a:sym typeface="Calibri"/>
            </a:endParaRPr>
          </a:p>
          <a:p>
            <a:pPr marL="0" marR="0" lvl="0" indent="0" algn="r" rtl="0">
              <a:lnSpc>
                <a:spcPct val="90000"/>
              </a:lnSpc>
              <a:spcBef>
                <a:spcPts val="1600"/>
              </a:spcBef>
              <a:spcAft>
                <a:spcPts val="1600"/>
              </a:spcAft>
              <a:buClr>
                <a:schemeClr val="accent1"/>
              </a:buClr>
              <a:buSzPts val="2000"/>
              <a:buFont typeface="Calibri"/>
              <a:buNone/>
            </a:pPr>
            <a:endParaRPr sz="2000" b="0" i="0" u="none" strike="noStrike" cap="none">
              <a:solidFill>
                <a:srgbClr val="FFFF00"/>
              </a:solidFill>
              <a:latin typeface="Calibri"/>
              <a:ea typeface="Calibri"/>
              <a:cs typeface="Calibri"/>
              <a:sym typeface="Calibri"/>
            </a:endParaRPr>
          </a:p>
        </p:txBody>
      </p:sp>
      <p:sp>
        <p:nvSpPr>
          <p:cNvPr id="154" name="Google Shape;154;p37"/>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en-US" sz="2000" b="0" i="0" u="none" strike="noStrike" cap="none">
                <a:solidFill>
                  <a:srgbClr val="3F762A"/>
                </a:solidFill>
                <a:latin typeface="Calibri"/>
                <a:ea typeface="Calibri"/>
                <a:cs typeface="Calibri"/>
                <a:sym typeface="Calibri"/>
              </a:rPr>
              <a:t>Formulários-questionário</a:t>
            </a:r>
            <a:endParaRPr sz="2000" b="0" i="0" u="none" strike="noStrike" cap="none">
              <a:solidFill>
                <a:srgbClr val="3F762A"/>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cxnSp>
        <p:nvCxnSpPr>
          <p:cNvPr id="378" name="Google Shape;378;p49"/>
          <p:cNvCxnSpPr/>
          <p:nvPr/>
        </p:nvCxnSpPr>
        <p:spPr>
          <a:xfrm>
            <a:off x="443581" y="996696"/>
            <a:ext cx="6231539" cy="0"/>
          </a:xfrm>
          <a:prstGeom prst="straightConnector1">
            <a:avLst/>
          </a:prstGeom>
          <a:noFill/>
          <a:ln w="19050" cap="flat" cmpd="sng">
            <a:solidFill>
              <a:srgbClr val="509C34"/>
            </a:solidFill>
            <a:prstDash val="solid"/>
            <a:round/>
            <a:headEnd type="none" w="sm" len="sm"/>
            <a:tailEnd type="none" w="sm" len="sm"/>
          </a:ln>
        </p:spPr>
      </p:cxnSp>
      <p:sp>
        <p:nvSpPr>
          <p:cNvPr id="379" name="Google Shape;379;p49"/>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p49"/>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a:solidFill>
                <a:srgbClr val="2A4F1C"/>
              </a:solidFill>
            </a:endParaRPr>
          </a:p>
          <a:p>
            <a:pPr marL="91440" lvl="0" indent="0" algn="l" rtl="0">
              <a:lnSpc>
                <a:spcPct val="90000"/>
              </a:lnSpc>
              <a:spcBef>
                <a:spcPts val="1400"/>
              </a:spcBef>
              <a:spcAft>
                <a:spcPts val="0"/>
              </a:spcAft>
              <a:buSzPts val="2000"/>
              <a:buNone/>
            </a:pPr>
            <a:endParaRPr b="1">
              <a:solidFill>
                <a:schemeClr val="accent1"/>
              </a:solidFill>
            </a:endParaRPr>
          </a:p>
        </p:txBody>
      </p:sp>
      <p:sp>
        <p:nvSpPr>
          <p:cNvPr id="381" name="Google Shape;381;p4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49"/>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83" name="Google Shape;383;p49"/>
          <p:cNvSpPr txBox="1"/>
          <p:nvPr/>
        </p:nvSpPr>
        <p:spPr>
          <a:xfrm>
            <a:off x="1623157" y="4818858"/>
            <a:ext cx="4613148" cy="286232"/>
          </a:xfrm>
          <a:prstGeom prst="rect">
            <a:avLst/>
          </a:prstGeom>
          <a:noFill/>
          <a:ln>
            <a:noFill/>
          </a:ln>
        </p:spPr>
        <p:txBody>
          <a:bodyPr spcFirstLastPara="1" wrap="square" lIns="91425" tIns="45700" rIns="91425" bIns="45700" anchor="t" anchorCtr="0">
            <a:spAutoFit/>
          </a:bodyPr>
          <a:lstStyle/>
          <a:p>
            <a:pPr marL="91440" marR="0" lvl="0" indent="-127000" algn="l" rtl="0">
              <a:lnSpc>
                <a:spcPct val="90000"/>
              </a:lnSpc>
              <a:spcBef>
                <a:spcPts val="0"/>
              </a:spcBef>
              <a:spcAft>
                <a:spcPts val="0"/>
              </a:spcAft>
              <a:buClr>
                <a:srgbClr val="000000"/>
              </a:buClr>
              <a:buSzPts val="2000"/>
              <a:buFont typeface="Arial"/>
              <a:buChar char=" "/>
            </a:pPr>
            <a:r>
              <a:rPr lang="en-US" sz="1400" b="1" i="0" u="sng" strike="noStrike" cap="none">
                <a:solidFill>
                  <a:schemeClr val="accent1"/>
                </a:solidFill>
                <a:latin typeface="Arial"/>
                <a:ea typeface="Arial"/>
                <a:cs typeface="Arial"/>
                <a:sym typeface="Arial"/>
              </a:rPr>
              <a:t>https://www.youtube.com/watch?v=6V_0JaE2Gz0</a:t>
            </a:r>
            <a:endParaRPr sz="1400" b="1" i="0" u="none" strike="noStrike" cap="none">
              <a:solidFill>
                <a:schemeClr val="accent1"/>
              </a:solidFill>
              <a:latin typeface="Arial"/>
              <a:ea typeface="Arial"/>
              <a:cs typeface="Arial"/>
              <a:sym typeface="Arial"/>
            </a:endParaRPr>
          </a:p>
        </p:txBody>
      </p:sp>
      <p:sp>
        <p:nvSpPr>
          <p:cNvPr id="384" name="Google Shape;384;p49"/>
          <p:cNvSpPr txBox="1"/>
          <p:nvPr/>
        </p:nvSpPr>
        <p:spPr>
          <a:xfrm>
            <a:off x="6505956" y="2644170"/>
            <a:ext cx="5536692"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Ver</a:t>
            </a:r>
            <a:r>
              <a:rPr lang="en-US" sz="2400" b="0" i="0" u="none" strike="noStrike" cap="none" dirty="0">
                <a:solidFill>
                  <a:srgbClr val="3F762A"/>
                </a:solidFill>
                <a:latin typeface="Arial"/>
                <a:ea typeface="Arial"/>
                <a:cs typeface="Arial"/>
                <a:sym typeface="Arial"/>
              </a:rPr>
              <a:t> o </a:t>
            </a:r>
            <a:r>
              <a:rPr lang="en-US" sz="2400" b="0" i="0" u="none" strike="noStrike" cap="none" dirty="0" err="1">
                <a:solidFill>
                  <a:srgbClr val="3F762A"/>
                </a:solidFill>
                <a:latin typeface="Arial"/>
                <a:ea typeface="Arial"/>
                <a:cs typeface="Arial"/>
                <a:sym typeface="Arial"/>
              </a:rPr>
              <a:t>vídeo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err="1">
                <a:solidFill>
                  <a:srgbClr val="3F762A"/>
                </a:solidFill>
                <a:latin typeface="Arial"/>
                <a:ea typeface="Arial"/>
                <a:cs typeface="Arial"/>
                <a:sym typeface="Arial"/>
              </a:rPr>
              <a:t>Tomar</a:t>
            </a:r>
            <a:r>
              <a:rPr lang="en-US" sz="2400" b="0" i="0" u="none" strike="noStrike" cap="none" dirty="0">
                <a:solidFill>
                  <a:srgbClr val="3F762A"/>
                </a:solidFill>
                <a:latin typeface="Arial"/>
                <a:ea typeface="Arial"/>
                <a:cs typeface="Arial"/>
                <a:sym typeface="Arial"/>
              </a:rPr>
              <a:t> nota dos </a:t>
            </a:r>
            <a:r>
              <a:rPr lang="en-US" sz="2400" b="0" i="0" u="none" strike="noStrike" cap="none" dirty="0" err="1" smtClean="0">
                <a:solidFill>
                  <a:srgbClr val="3F762A"/>
                </a:solidFill>
                <a:latin typeface="Arial"/>
                <a:ea typeface="Arial"/>
                <a:cs typeface="Arial"/>
                <a:sym typeface="Arial"/>
              </a:rPr>
              <a:t>fatos</a:t>
            </a:r>
            <a:r>
              <a:rPr lang="en-US" sz="2400" b="0" i="0" u="none" strike="noStrike" cap="none" dirty="0" smtClean="0">
                <a:solidFill>
                  <a:srgbClr val="3F762A"/>
                </a:solidFill>
                <a:latin typeface="Arial"/>
                <a:ea typeface="Arial"/>
                <a:cs typeface="Arial"/>
                <a:sym typeface="Arial"/>
              </a:rPr>
              <a:t> </a:t>
            </a:r>
            <a:r>
              <a:rPr lang="en-US" sz="2400" b="0" i="0" u="none" strike="noStrike" cap="none" dirty="0" err="1">
                <a:solidFill>
                  <a:srgbClr val="3F762A"/>
                </a:solidFill>
                <a:latin typeface="Arial"/>
                <a:ea typeface="Arial"/>
                <a:cs typeface="Arial"/>
                <a:sym typeface="Arial"/>
              </a:rPr>
              <a:t>importantes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err="1">
                <a:solidFill>
                  <a:srgbClr val="3F762A"/>
                </a:solidFill>
                <a:latin typeface="Arial"/>
                <a:ea typeface="Arial"/>
                <a:cs typeface="Arial"/>
                <a:sym typeface="Arial"/>
              </a:rPr>
              <a:t>Quais</a:t>
            </a:r>
            <a:r>
              <a:rPr lang="en-US" sz="2400" b="1" i="0" u="none" strike="noStrike" cap="none" dirty="0">
                <a:solidFill>
                  <a:srgbClr val="3F762A"/>
                </a:solidFill>
                <a:latin typeface="Arial"/>
                <a:ea typeface="Arial"/>
                <a:cs typeface="Arial"/>
                <a:sym typeface="Arial"/>
              </a:rPr>
              <a:t> </a:t>
            </a:r>
            <a:r>
              <a:rPr lang="en-US" sz="2400" b="1" i="0" u="none" strike="noStrike" cap="none" dirty="0" err="1">
                <a:solidFill>
                  <a:srgbClr val="3F762A"/>
                </a:solidFill>
                <a:latin typeface="Arial"/>
                <a:ea typeface="Arial"/>
                <a:cs typeface="Arial"/>
                <a:sym typeface="Arial"/>
              </a:rPr>
              <a:t>são</a:t>
            </a:r>
            <a:r>
              <a:rPr lang="en-US" sz="2400" b="1" i="0" u="none" strike="noStrike" cap="none" dirty="0">
                <a:solidFill>
                  <a:srgbClr val="3F762A"/>
                </a:solidFill>
                <a:latin typeface="Arial"/>
                <a:ea typeface="Arial"/>
                <a:cs typeface="Arial"/>
                <a:sym typeface="Arial"/>
              </a:rPr>
              <a:t> as </a:t>
            </a:r>
            <a:r>
              <a:rPr lang="en-US" sz="2400" b="1" i="0" u="none" strike="noStrike" cap="none" dirty="0" err="1">
                <a:solidFill>
                  <a:srgbClr val="3F762A"/>
                </a:solidFill>
                <a:latin typeface="Arial"/>
                <a:ea typeface="Arial"/>
                <a:cs typeface="Arial"/>
                <a:sym typeface="Arial"/>
              </a:rPr>
              <a:t>correlações</a:t>
            </a:r>
            <a:r>
              <a:rPr lang="en-US" sz="2400" b="1" i="0" u="none" strike="noStrike" cap="none" dirty="0">
                <a:solidFill>
                  <a:srgbClr val="3F762A"/>
                </a:solidFill>
                <a:latin typeface="Arial"/>
                <a:ea typeface="Arial"/>
                <a:cs typeface="Arial"/>
                <a:sym typeface="Arial"/>
              </a:rPr>
              <a:t> entre as </a:t>
            </a:r>
            <a:r>
              <a:rPr lang="en-US" sz="2400" b="1" i="0" u="none" strike="noStrike" cap="none" dirty="0" err="1">
                <a:solidFill>
                  <a:srgbClr val="3F762A"/>
                </a:solidFill>
                <a:latin typeface="Arial"/>
                <a:ea typeface="Arial"/>
                <a:cs typeface="Arial"/>
                <a:sym typeface="Arial"/>
              </a:rPr>
              <a:t>alterações</a:t>
            </a:r>
            <a:r>
              <a:rPr lang="en-US" sz="2400" b="1" i="0" u="none" strike="noStrike" cap="none" dirty="0">
                <a:solidFill>
                  <a:srgbClr val="3F762A"/>
                </a:solidFill>
                <a:latin typeface="Arial"/>
                <a:ea typeface="Arial"/>
                <a:cs typeface="Arial"/>
                <a:sym typeface="Arial"/>
              </a:rPr>
              <a:t> </a:t>
            </a:r>
            <a:r>
              <a:rPr lang="en-US" sz="2400" b="1" i="0" u="none" strike="noStrike" cap="none" dirty="0" err="1">
                <a:solidFill>
                  <a:srgbClr val="3F762A"/>
                </a:solidFill>
                <a:latin typeface="Arial"/>
                <a:ea typeface="Arial"/>
                <a:cs typeface="Arial"/>
                <a:sym typeface="Arial"/>
              </a:rPr>
              <a:t>climáticas</a:t>
            </a:r>
            <a:r>
              <a:rPr lang="en-US" sz="2400" b="1" i="0" u="none" strike="noStrike" cap="none" dirty="0">
                <a:solidFill>
                  <a:srgbClr val="3F762A"/>
                </a:solidFill>
                <a:latin typeface="Arial"/>
                <a:ea typeface="Arial"/>
                <a:cs typeface="Arial"/>
                <a:sym typeface="Arial"/>
              </a:rPr>
              <a:t> e a </a:t>
            </a:r>
            <a:r>
              <a:rPr lang="en-US" sz="2400" b="1" i="0" u="none" strike="noStrike" cap="none" dirty="0" err="1">
                <a:solidFill>
                  <a:srgbClr val="3F762A"/>
                </a:solidFill>
                <a:latin typeface="Arial"/>
                <a:ea typeface="Arial"/>
                <a:cs typeface="Arial"/>
                <a:sym typeface="Arial"/>
              </a:rPr>
              <a:t>saúde</a:t>
            </a:r>
            <a:r>
              <a:rPr lang="en-US" sz="2400" b="1" i="0" u="none" strike="noStrike" cap="none" dirty="0">
                <a:solidFill>
                  <a:srgbClr val="3F762A"/>
                </a:solidFill>
                <a:latin typeface="Arial"/>
                <a:ea typeface="Arial"/>
                <a:cs typeface="Arial"/>
                <a:sym typeface="Arial"/>
              </a:rPr>
              <a:t>?</a:t>
            </a:r>
            <a:endParaRPr sz="2400" b="1" i="0" u="none" strike="noStrike" cap="none" dirty="0">
              <a:solidFill>
                <a:srgbClr val="000000"/>
              </a:solidFill>
              <a:latin typeface="Arial"/>
              <a:ea typeface="Arial"/>
              <a:cs typeface="Arial"/>
              <a:sym typeface="Arial"/>
            </a:endParaRPr>
          </a:p>
        </p:txBody>
      </p:sp>
      <p:sp>
        <p:nvSpPr>
          <p:cNvPr id="385" name="Google Shape;385;p49"/>
          <p:cNvSpPr txBox="1"/>
          <p:nvPr/>
        </p:nvSpPr>
        <p:spPr>
          <a:xfrm>
            <a:off x="802735" y="438011"/>
            <a:ext cx="5872385" cy="10771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3F762A"/>
                </a:solidFill>
                <a:latin typeface="Arial"/>
                <a:ea typeface="Arial"/>
                <a:cs typeface="Arial"/>
                <a:sym typeface="Arial"/>
              </a:rPr>
              <a:t>Palestra: </a:t>
            </a:r>
            <a:endParaRPr/>
          </a:p>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rgbClr val="3F762A"/>
                </a:solidFill>
                <a:latin typeface="Arial"/>
                <a:ea typeface="Arial"/>
                <a:cs typeface="Arial"/>
                <a:sym typeface="Arial"/>
              </a:rPr>
              <a:t>Alterações climáticas e saúde</a:t>
            </a:r>
            <a:endParaRPr sz="3200" b="1" i="0" u="none" strike="noStrike" cap="none">
              <a:solidFill>
                <a:srgbClr val="3F762A"/>
              </a:solidFill>
              <a:latin typeface="Arial"/>
              <a:ea typeface="Arial"/>
              <a:cs typeface="Arial"/>
              <a:sym typeface="Arial"/>
            </a:endParaRPr>
          </a:p>
        </p:txBody>
      </p:sp>
      <p:pic>
        <p:nvPicPr>
          <p:cNvPr id="386" name="Google Shape;386;p49" title="CDC Grand Rounds: Climate Change and Health – From Science to Practice"/>
          <p:cNvPicPr preferRelativeResize="0"/>
          <p:nvPr/>
        </p:nvPicPr>
        <p:blipFill rotWithShape="1">
          <a:blip r:embed="rId3">
            <a:alphaModFix/>
          </a:blip>
          <a:srcRect/>
          <a:stretch/>
        </p:blipFill>
        <p:spPr>
          <a:xfrm>
            <a:off x="1569784" y="2176318"/>
            <a:ext cx="4463667" cy="25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
                                        <p:tgtEl>
                                          <p:spTgt spid="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392" name="Google Shape;392;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93" name="Google Shape;393;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94" name="Google Shape;394;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95" name="Google Shape;395;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l" rtl="0">
              <a:lnSpc>
                <a:spcPct val="85000"/>
              </a:lnSpc>
              <a:spcBef>
                <a:spcPts val="0"/>
              </a:spcBef>
              <a:spcAft>
                <a:spcPts val="0"/>
              </a:spcAft>
              <a:buClr>
                <a:srgbClr val="004B3A"/>
              </a:buClr>
              <a:buSzPct val="144144"/>
              <a:buFont typeface="Arial"/>
              <a:buNone/>
            </a:pPr>
            <a:r>
              <a:rPr lang="en-US" sz="2400" b="1" i="0" u="none" strike="noStrike" cap="none" dirty="0">
                <a:solidFill>
                  <a:srgbClr val="595959"/>
                </a:solidFill>
                <a:latin typeface="Calibri"/>
                <a:ea typeface="Calibri"/>
                <a:cs typeface="Calibri"/>
                <a:sym typeface="Calibri"/>
              </a:rPr>
              <a:t>O </a:t>
            </a:r>
            <a:r>
              <a:rPr lang="en-US" sz="2400" b="1" i="0" u="none" strike="noStrike" cap="none" dirty="0" err="1">
                <a:solidFill>
                  <a:srgbClr val="595959"/>
                </a:solidFill>
                <a:latin typeface="Calibri"/>
                <a:ea typeface="Calibri"/>
                <a:cs typeface="Calibri"/>
                <a:sym typeface="Calibri"/>
              </a:rPr>
              <a:t>Impacto</a:t>
            </a:r>
            <a:r>
              <a:rPr lang="en-US" sz="2400" b="1" i="0" u="none" strike="noStrike" cap="none" dirty="0">
                <a:solidFill>
                  <a:srgbClr val="595959"/>
                </a:solidFill>
                <a:latin typeface="Calibri"/>
                <a:ea typeface="Calibri"/>
                <a:cs typeface="Calibri"/>
                <a:sym typeface="Calibri"/>
              </a:rPr>
              <a:t> das </a:t>
            </a:r>
            <a:r>
              <a:rPr lang="en-US" sz="2400" b="1" i="0" u="none" strike="noStrike" cap="none" dirty="0" err="1">
                <a:solidFill>
                  <a:srgbClr val="595959"/>
                </a:solidFill>
                <a:latin typeface="Calibri"/>
                <a:ea typeface="Calibri"/>
                <a:cs typeface="Calibri"/>
                <a:sym typeface="Calibri"/>
              </a:rPr>
              <a:t>Alterações</a:t>
            </a:r>
            <a:r>
              <a:rPr lang="en-US" sz="2400" b="1" i="0" u="none" strike="noStrike" cap="none" dirty="0">
                <a:solidFill>
                  <a:srgbClr val="595959"/>
                </a:solidFill>
                <a:latin typeface="Calibri"/>
                <a:ea typeface="Calibri"/>
                <a:cs typeface="Calibri"/>
                <a:sym typeface="Calibri"/>
              </a:rPr>
              <a:t> </a:t>
            </a:r>
            <a:r>
              <a:rPr lang="en-US" sz="2400" b="1" i="0" u="none" strike="noStrike" cap="none" dirty="0" err="1">
                <a:solidFill>
                  <a:srgbClr val="595959"/>
                </a:solidFill>
                <a:latin typeface="Calibri"/>
                <a:ea typeface="Calibri"/>
                <a:cs typeface="Calibri"/>
                <a:sym typeface="Calibri"/>
              </a:rPr>
              <a:t>Globais</a:t>
            </a:r>
            <a:r>
              <a:rPr lang="en-US" sz="2400" b="1" i="0" u="none" strike="noStrike" cap="none" dirty="0">
                <a:solidFill>
                  <a:srgbClr val="595959"/>
                </a:solidFill>
                <a:latin typeface="Calibri"/>
                <a:ea typeface="Calibri"/>
                <a:cs typeface="Calibri"/>
                <a:sym typeface="Calibri"/>
              </a:rPr>
              <a:t> </a:t>
            </a:r>
            <a:r>
              <a:rPr lang="en-US" sz="2400" b="1" i="0" u="none" strike="noStrike" cap="none" dirty="0" err="1">
                <a:solidFill>
                  <a:srgbClr val="595959"/>
                </a:solidFill>
                <a:latin typeface="Calibri"/>
                <a:ea typeface="Calibri"/>
                <a:cs typeface="Calibri"/>
                <a:sym typeface="Calibri"/>
              </a:rPr>
              <a:t>na</a:t>
            </a:r>
            <a:r>
              <a:rPr lang="en-US" sz="2400" b="1" i="0" u="none" strike="noStrike" cap="none" dirty="0">
                <a:solidFill>
                  <a:srgbClr val="595959"/>
                </a:solidFill>
                <a:latin typeface="Calibri"/>
                <a:ea typeface="Calibri"/>
                <a:cs typeface="Calibri"/>
                <a:sym typeface="Calibri"/>
              </a:rPr>
              <a:t> </a:t>
            </a:r>
            <a:r>
              <a:rPr lang="en-US" sz="2400" b="1" i="0" u="none" strike="noStrike" cap="none" dirty="0" err="1">
                <a:solidFill>
                  <a:srgbClr val="595959"/>
                </a:solidFill>
                <a:latin typeface="Calibri"/>
                <a:ea typeface="Calibri"/>
                <a:cs typeface="Calibri"/>
                <a:sym typeface="Calibri"/>
              </a:rPr>
              <a:t>Saúde</a:t>
            </a:r>
            <a:r>
              <a:rPr lang="en-US" sz="2400" b="1" i="0" u="none" strike="noStrike" cap="none" dirty="0">
                <a:solidFill>
                  <a:srgbClr val="595959"/>
                </a:solidFill>
                <a:latin typeface="Calibri"/>
                <a:ea typeface="Calibri"/>
                <a:cs typeface="Calibri"/>
                <a:sym typeface="Calibri"/>
              </a:rPr>
              <a:t> Humana, </a:t>
            </a:r>
            <a:r>
              <a:rPr lang="en-US" sz="2400" b="1" i="0" u="none" strike="noStrike" cap="none" dirty="0" err="1">
                <a:solidFill>
                  <a:srgbClr val="595959"/>
                </a:solidFill>
                <a:latin typeface="Calibri"/>
                <a:ea typeface="Calibri"/>
                <a:cs typeface="Calibri"/>
                <a:sym typeface="Calibri"/>
              </a:rPr>
              <a:t>nas</a:t>
            </a:r>
            <a:r>
              <a:rPr lang="en-US" sz="2400" b="1" i="0" u="none" strike="noStrike" cap="none" dirty="0">
                <a:solidFill>
                  <a:srgbClr val="595959"/>
                </a:solidFill>
                <a:latin typeface="Calibri"/>
                <a:ea typeface="Calibri"/>
                <a:cs typeface="Calibri"/>
                <a:sym typeface="Calibri"/>
              </a:rPr>
              <a:t> </a:t>
            </a:r>
            <a:r>
              <a:rPr lang="en-US" sz="2400" b="1" i="0" u="none" strike="noStrike" cap="none" dirty="0" err="1">
                <a:solidFill>
                  <a:srgbClr val="595959"/>
                </a:solidFill>
                <a:latin typeface="Calibri"/>
                <a:ea typeface="Calibri"/>
                <a:cs typeface="Calibri"/>
                <a:sym typeface="Calibri"/>
              </a:rPr>
              <a:t>Doenças</a:t>
            </a:r>
            <a:r>
              <a:rPr lang="en-US" sz="2400" b="1" i="0" u="none" strike="noStrike" cap="none" dirty="0">
                <a:solidFill>
                  <a:srgbClr val="595959"/>
                </a:solidFill>
                <a:latin typeface="Calibri"/>
                <a:ea typeface="Calibri"/>
                <a:cs typeface="Calibri"/>
                <a:sym typeface="Calibri"/>
              </a:rPr>
              <a:t> </a:t>
            </a:r>
            <a:r>
              <a:rPr lang="en-US" sz="2400" b="1" i="0" u="none" strike="noStrike" cap="none" dirty="0" err="1" smtClean="0">
                <a:solidFill>
                  <a:srgbClr val="595959"/>
                </a:solidFill>
                <a:latin typeface="Calibri"/>
                <a:ea typeface="Calibri"/>
                <a:cs typeface="Calibri"/>
                <a:sym typeface="Calibri"/>
              </a:rPr>
              <a:t>Infecciosas</a:t>
            </a:r>
            <a:r>
              <a:rPr lang="en-US" sz="2400" b="1" i="0" u="none" strike="noStrike" cap="none" dirty="0" smtClean="0">
                <a:solidFill>
                  <a:srgbClr val="595959"/>
                </a:solidFill>
                <a:latin typeface="Calibri"/>
                <a:ea typeface="Calibri"/>
                <a:cs typeface="Calibri"/>
                <a:sym typeface="Calibri"/>
              </a:rPr>
              <a:t> </a:t>
            </a:r>
            <a:r>
              <a:rPr lang="en-US" sz="2400" b="1" i="0" u="none" strike="noStrike" cap="none" dirty="0">
                <a:solidFill>
                  <a:srgbClr val="595959"/>
                </a:solidFill>
                <a:latin typeface="Calibri"/>
                <a:ea typeface="Calibri"/>
                <a:cs typeface="Calibri"/>
                <a:sym typeface="Calibri"/>
              </a:rPr>
              <a:t>e </a:t>
            </a:r>
            <a:r>
              <a:rPr lang="en-US" sz="2400" b="1" i="0" u="none" strike="noStrike" cap="none" dirty="0" err="1">
                <a:solidFill>
                  <a:srgbClr val="595959"/>
                </a:solidFill>
                <a:latin typeface="Calibri"/>
                <a:ea typeface="Calibri"/>
                <a:cs typeface="Calibri"/>
                <a:sym typeface="Calibri"/>
              </a:rPr>
              <a:t>Epidémicas</a:t>
            </a:r>
            <a:endParaRPr sz="2400" b="1" i="0" u="none" strike="noStrike" cap="none" dirty="0">
              <a:solidFill>
                <a:srgbClr val="262626"/>
              </a:solidFill>
              <a:latin typeface="Calibri"/>
              <a:ea typeface="Calibri"/>
              <a:cs typeface="Calibri"/>
              <a:sym typeface="Calibri"/>
            </a:endParaRPr>
          </a:p>
        </p:txBody>
      </p:sp>
      <p:pic>
        <p:nvPicPr>
          <p:cNvPr id="396" name="Google Shape;396;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cxnSp>
        <p:nvCxnSpPr>
          <p:cNvPr id="401" name="Google Shape;40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02" name="Google Shape;40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000"/>
              <a:buFont typeface="Arial"/>
              <a:buNone/>
            </a:pPr>
            <a:r>
              <a:rPr lang="en-US" sz="1200" b="1" dirty="0" err="1" smtClean="0">
                <a:solidFill>
                  <a:schemeClr val="lt1"/>
                </a:solidFill>
              </a:rPr>
              <a:t>v</a:t>
            </a:r>
            <a:r>
              <a:rPr lang="en-US" sz="1200" b="1" i="0" u="none" strike="noStrike" cap="none" dirty="0" err="1" smtClean="0">
                <a:solidFill>
                  <a:schemeClr val="lt1"/>
                </a:solidFill>
                <a:sym typeface="Arial"/>
              </a:rPr>
              <a:t>erificação</a:t>
            </a:r>
            <a:endParaRPr sz="1200" b="0" i="0" u="none" strike="noStrike" cap="none" dirty="0">
              <a:solidFill>
                <a:srgbClr val="000000"/>
              </a:solidFill>
              <a:sym typeface="Arial"/>
            </a:endParaRPr>
          </a:p>
        </p:txBody>
      </p:sp>
      <p:sp>
        <p:nvSpPr>
          <p:cNvPr id="404" name="Google Shape;404;p56"/>
          <p:cNvSpPr txBox="1"/>
          <p:nvPr/>
        </p:nvSpPr>
        <p:spPr>
          <a:xfrm>
            <a:off x="2583205" y="1465407"/>
            <a:ext cx="7258883"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D0D0D"/>
                </a:solidFill>
                <a:latin typeface="Arial"/>
                <a:ea typeface="Arial"/>
                <a:cs typeface="Arial"/>
                <a:sym typeface="Arial"/>
              </a:rPr>
              <a:t>Quais são os principais factores de declínio da mortalidade e da morbilidade nas últimas décadas? </a:t>
            </a: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a:solidFill>
                  <a:srgbClr val="0D0D0D"/>
                </a:solidFill>
                <a:latin typeface="Arial"/>
                <a:ea typeface="Arial"/>
                <a:cs typeface="Arial"/>
                <a:sym typeface="Arial"/>
              </a:rPr>
              <a:t>Aumento dos níveis de poluição atmosférica </a:t>
            </a:r>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a:solidFill>
                  <a:srgbClr val="0D0D0D"/>
                </a:solidFill>
                <a:latin typeface="Arial"/>
                <a:ea typeface="Arial"/>
                <a:cs typeface="Arial"/>
                <a:sym typeface="Arial"/>
              </a:rPr>
              <a:t>Maior acesso aos cuidados de saúde, incluindo terapêuticas e vacinas</a:t>
            </a:r>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a:solidFill>
                  <a:srgbClr val="0D0D0D"/>
                </a:solidFill>
                <a:latin typeface="Arial"/>
                <a:ea typeface="Arial"/>
                <a:cs typeface="Arial"/>
                <a:sym typeface="Arial"/>
              </a:rPr>
              <a:t>Redução dos investimentos na saúde pública </a:t>
            </a:r>
            <a:endParaRPr sz="2400" b="0" i="0" u="none" strike="noStrike" cap="none">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a:solidFill>
                  <a:srgbClr val="0D0D0D"/>
                </a:solidFill>
                <a:latin typeface="Arial"/>
                <a:ea typeface="Arial"/>
                <a:cs typeface="Arial"/>
                <a:sym typeface="Arial"/>
              </a:rPr>
              <a:t>Instalações sanitárias limitadas</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cxnSp>
        <p:nvCxnSpPr>
          <p:cNvPr id="409" name="Google Shape;409;p57"/>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0" name="Google Shape;410;p5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57"/>
          <p:cNvSpPr txBox="1"/>
          <p:nvPr/>
        </p:nvSpPr>
        <p:spPr>
          <a:xfrm>
            <a:off x="2448662" y="1755816"/>
            <a:ext cx="7294675"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D0D0D"/>
                </a:solidFill>
                <a:latin typeface="Arial"/>
                <a:ea typeface="Arial"/>
                <a:cs typeface="Arial"/>
                <a:sym typeface="Arial"/>
              </a:rPr>
              <a:t>Que </a:t>
            </a:r>
            <a:r>
              <a:rPr lang="en-US" sz="2400" b="1" i="0" u="none" strike="noStrike" cap="none" dirty="0" err="1" smtClean="0">
                <a:solidFill>
                  <a:srgbClr val="0D0D0D"/>
                </a:solidFill>
                <a:latin typeface="Arial"/>
                <a:ea typeface="Arial"/>
                <a:cs typeface="Arial"/>
                <a:sym typeface="Arial"/>
              </a:rPr>
              <a:t>fatores</a:t>
            </a:r>
            <a:r>
              <a:rPr lang="en-US" sz="2400" b="1" i="0" u="none" strike="noStrike" cap="none" dirty="0" smtClean="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contribuem</a:t>
            </a:r>
            <a:r>
              <a:rPr lang="en-US" sz="2400" b="1" i="0" u="none" strike="noStrike" cap="none" dirty="0">
                <a:solidFill>
                  <a:srgbClr val="0D0D0D"/>
                </a:solidFill>
                <a:latin typeface="Arial"/>
                <a:ea typeface="Arial"/>
                <a:cs typeface="Arial"/>
                <a:sym typeface="Arial"/>
              </a:rPr>
              <a:t> para a </a:t>
            </a:r>
            <a:r>
              <a:rPr lang="en-US" sz="2400" b="1" i="0" u="none" strike="noStrike" cap="none" dirty="0" err="1">
                <a:solidFill>
                  <a:srgbClr val="0D0D0D"/>
                </a:solidFill>
                <a:latin typeface="Arial"/>
                <a:ea typeface="Arial"/>
                <a:cs typeface="Arial"/>
                <a:sym typeface="Arial"/>
              </a:rPr>
              <a:t>emergência</a:t>
            </a:r>
            <a:r>
              <a:rPr lang="en-US" sz="2400" b="1" i="0" u="none" strike="noStrike" cap="none" dirty="0">
                <a:solidFill>
                  <a:srgbClr val="0D0D0D"/>
                </a:solidFill>
                <a:latin typeface="Arial"/>
                <a:ea typeface="Arial"/>
                <a:cs typeface="Arial"/>
                <a:sym typeface="Arial"/>
              </a:rPr>
              <a:t> e </a:t>
            </a:r>
            <a:r>
              <a:rPr lang="en-US" sz="2400" b="1" i="0" u="none" strike="noStrike" cap="none" dirty="0" err="1">
                <a:solidFill>
                  <a:srgbClr val="0D0D0D"/>
                </a:solidFill>
                <a:latin typeface="Arial"/>
                <a:ea typeface="Arial"/>
                <a:cs typeface="Arial"/>
                <a:sym typeface="Arial"/>
              </a:rPr>
              <a:t>reemergência</a:t>
            </a:r>
            <a:r>
              <a:rPr lang="en-US" sz="2400" b="1" i="0" u="none" strike="noStrike" cap="none" dirty="0">
                <a:solidFill>
                  <a:srgbClr val="0D0D0D"/>
                </a:solidFill>
                <a:latin typeface="Arial"/>
                <a:ea typeface="Arial"/>
                <a:cs typeface="Arial"/>
                <a:sym typeface="Arial"/>
              </a:rPr>
              <a:t> de </a:t>
            </a:r>
            <a:r>
              <a:rPr lang="en-US" sz="2400" b="1" i="0" u="none" strike="noStrike" cap="none" dirty="0" err="1">
                <a:solidFill>
                  <a:srgbClr val="0D0D0D"/>
                </a:solidFill>
                <a:latin typeface="Arial"/>
                <a:ea typeface="Arial"/>
                <a:cs typeface="Arial"/>
                <a:sym typeface="Arial"/>
              </a:rPr>
              <a:t>doenças</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infecciosas</a:t>
            </a:r>
            <a:r>
              <a:rPr lang="en-US" sz="2400" b="1"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Diminuição</a:t>
            </a:r>
            <a:r>
              <a:rPr lang="en-US" sz="2400" b="0" i="0" u="none" strike="noStrike" cap="none" dirty="0">
                <a:solidFill>
                  <a:srgbClr val="0D0D0D"/>
                </a:solidFill>
                <a:latin typeface="Arial"/>
                <a:ea typeface="Arial"/>
                <a:cs typeface="Arial"/>
                <a:sym typeface="Arial"/>
              </a:rPr>
              <a:t> das </a:t>
            </a:r>
            <a:r>
              <a:rPr lang="en-US" sz="2400" b="0" i="0" u="none" strike="noStrike" cap="none" dirty="0" err="1">
                <a:solidFill>
                  <a:srgbClr val="0D0D0D"/>
                </a:solidFill>
                <a:latin typeface="Arial"/>
                <a:ea typeface="Arial"/>
                <a:cs typeface="Arial"/>
                <a:sym typeface="Arial"/>
              </a:rPr>
              <a:t>viagens</a:t>
            </a:r>
            <a:r>
              <a:rPr lang="en-US" sz="2400" b="0" i="0" u="none" strike="noStrike" cap="none" dirty="0">
                <a:solidFill>
                  <a:srgbClr val="0D0D0D"/>
                </a:solidFill>
                <a:latin typeface="Arial"/>
                <a:ea typeface="Arial"/>
                <a:cs typeface="Arial"/>
                <a:sym typeface="Arial"/>
              </a:rPr>
              <a:t> e da </a:t>
            </a:r>
            <a:r>
              <a:rPr lang="en-US" sz="2400" b="0" i="0" u="none" strike="noStrike" cap="none" dirty="0" err="1">
                <a:solidFill>
                  <a:srgbClr val="0D0D0D"/>
                </a:solidFill>
                <a:latin typeface="Arial"/>
                <a:ea typeface="Arial"/>
                <a:cs typeface="Arial"/>
                <a:sym typeface="Arial"/>
              </a:rPr>
              <a:t>mobilidade</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nível</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mundial</a:t>
            </a:r>
            <a:r>
              <a:rPr lang="en-US" sz="2400" b="0"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Padrões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climáticos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estáveis</a:t>
            </a:r>
            <a:r>
              <a:rPr lang="en-US" sz="2400" b="0"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Urbanização</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rápida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alteração</a:t>
            </a:r>
            <a:r>
              <a:rPr lang="en-US" sz="2400" b="0" i="0" u="none" strike="noStrike" cap="none" dirty="0">
                <a:solidFill>
                  <a:srgbClr val="0D0D0D"/>
                </a:solidFill>
                <a:latin typeface="Arial"/>
                <a:ea typeface="Arial"/>
                <a:cs typeface="Arial"/>
                <a:sym typeface="Arial"/>
              </a:rPr>
              <a:t> dos </a:t>
            </a:r>
            <a:r>
              <a:rPr lang="en-US" sz="2400" b="0" i="0" u="none" strike="noStrike" cap="none" dirty="0" err="1">
                <a:solidFill>
                  <a:srgbClr val="0D0D0D"/>
                </a:solidFill>
                <a:latin typeface="Arial"/>
                <a:ea typeface="Arial"/>
                <a:cs typeface="Arial"/>
                <a:sym typeface="Arial"/>
              </a:rPr>
              <a:t>padrões</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utilização</a:t>
            </a:r>
            <a:r>
              <a:rPr lang="en-US" sz="2400" b="0" i="0" u="none" strike="noStrike" cap="none" dirty="0">
                <a:solidFill>
                  <a:srgbClr val="0D0D0D"/>
                </a:solidFill>
                <a:latin typeface="Arial"/>
                <a:ea typeface="Arial"/>
                <a:cs typeface="Arial"/>
                <a:sym typeface="Arial"/>
              </a:rPr>
              <a:t> dos solos e </a:t>
            </a:r>
            <a:r>
              <a:rPr lang="en-US" sz="2400" b="0" i="0" u="none" strike="noStrike" cap="none" dirty="0" err="1">
                <a:solidFill>
                  <a:srgbClr val="0D0D0D"/>
                </a:solidFill>
                <a:latin typeface="Arial"/>
                <a:ea typeface="Arial"/>
                <a:cs typeface="Arial"/>
                <a:sym typeface="Arial"/>
              </a:rPr>
              <a:t>alterações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climáticas</a:t>
            </a:r>
            <a:r>
              <a:rPr lang="en-US" sz="2400" b="0" i="0" u="none" strike="noStrike" cap="none" dirty="0">
                <a:solidFill>
                  <a:srgbClr val="0D0D0D"/>
                </a:solidFill>
                <a:latin typeface="Arial"/>
                <a:ea typeface="Arial"/>
                <a:cs typeface="Arial"/>
                <a:sym typeface="Arial"/>
              </a:rPr>
              <a:t> </a:t>
            </a:r>
            <a:endParaRPr sz="2400" b="0" i="0" u="none" strike="noStrike" cap="none" dirty="0">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Diminuição</a:t>
            </a:r>
            <a:r>
              <a:rPr lang="en-US" sz="2400" b="0" i="0" u="none" strike="noStrike" cap="none" dirty="0">
                <a:solidFill>
                  <a:srgbClr val="0D0D0D"/>
                </a:solidFill>
                <a:latin typeface="Arial"/>
                <a:ea typeface="Arial"/>
                <a:cs typeface="Arial"/>
                <a:sym typeface="Arial"/>
              </a:rPr>
              <a:t> dos </a:t>
            </a:r>
            <a:r>
              <a:rPr lang="en-US" sz="2400" b="0" i="0" u="none" strike="noStrike" cap="none" dirty="0" err="1">
                <a:solidFill>
                  <a:srgbClr val="0D0D0D"/>
                </a:solidFill>
                <a:latin typeface="Arial"/>
                <a:ea typeface="Arial"/>
                <a:cs typeface="Arial"/>
                <a:sym typeface="Arial"/>
              </a:rPr>
              <a:t>investimentos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na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resposta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aos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surtos</a:t>
            </a:r>
            <a:endParaRPr sz="1400" b="0" i="0" u="none" strike="noStrike" cap="none" dirty="0">
              <a:solidFill>
                <a:srgbClr val="000000"/>
              </a:solidFill>
              <a:latin typeface="Arial"/>
              <a:ea typeface="Arial"/>
              <a:cs typeface="Arial"/>
              <a:sym typeface="Arial"/>
            </a:endParaRPr>
          </a:p>
        </p:txBody>
      </p:sp>
      <p:sp>
        <p:nvSpPr>
          <p:cNvPr id="6" name="Google Shape;40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000"/>
              <a:buFont typeface="Arial"/>
              <a:buNone/>
            </a:pPr>
            <a:r>
              <a:rPr lang="en-US" sz="1200" b="1" dirty="0" err="1" smtClean="0">
                <a:solidFill>
                  <a:schemeClr val="lt1"/>
                </a:solidFill>
              </a:rPr>
              <a:t>v</a:t>
            </a:r>
            <a:r>
              <a:rPr lang="en-US" sz="1200" b="1" i="0" u="none" strike="noStrike" cap="none" dirty="0" err="1" smtClean="0">
                <a:solidFill>
                  <a:schemeClr val="lt1"/>
                </a:solidFill>
                <a:sym typeface="Arial"/>
              </a:rPr>
              <a:t>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cxnSp>
        <p:nvCxnSpPr>
          <p:cNvPr id="417" name="Google Shape;417;p58"/>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8" name="Google Shape;418;p5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58"/>
          <p:cNvSpPr txBox="1"/>
          <p:nvPr/>
        </p:nvSpPr>
        <p:spPr>
          <a:xfrm>
            <a:off x="2601935" y="1802791"/>
            <a:ext cx="7800594"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D0D0D"/>
                </a:solidFill>
                <a:latin typeface="Arial"/>
                <a:ea typeface="Arial"/>
                <a:cs typeface="Arial"/>
                <a:sym typeface="Arial"/>
              </a:rPr>
              <a:t>Como é que as </a:t>
            </a:r>
            <a:r>
              <a:rPr lang="en-US" sz="2400" b="1" i="0" u="none" strike="noStrike" cap="none" dirty="0" err="1">
                <a:solidFill>
                  <a:srgbClr val="0D0D0D"/>
                </a:solidFill>
                <a:latin typeface="Arial"/>
                <a:ea typeface="Arial"/>
                <a:cs typeface="Arial"/>
                <a:sym typeface="Arial"/>
              </a:rPr>
              <a:t>alterações</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climáticas</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podem</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afetar</a:t>
            </a:r>
            <a:r>
              <a:rPr lang="en-US" sz="2400" b="1" i="0" u="none" strike="noStrike" cap="none" dirty="0">
                <a:solidFill>
                  <a:srgbClr val="0D0D0D"/>
                </a:solidFill>
                <a:latin typeface="Arial"/>
                <a:ea typeface="Arial"/>
                <a:cs typeface="Arial"/>
                <a:sym typeface="Arial"/>
              </a:rPr>
              <a:t> a </a:t>
            </a:r>
            <a:r>
              <a:rPr lang="en-US" sz="2400" b="1" i="0" u="none" strike="noStrike" cap="none" dirty="0" err="1">
                <a:solidFill>
                  <a:srgbClr val="0D0D0D"/>
                </a:solidFill>
                <a:latin typeface="Arial"/>
                <a:ea typeface="Arial"/>
                <a:cs typeface="Arial"/>
                <a:sym typeface="Arial"/>
              </a:rPr>
              <a:t>propagação</a:t>
            </a:r>
            <a:r>
              <a:rPr lang="en-US" sz="2400" b="1" i="0" u="none" strike="noStrike" cap="none" dirty="0">
                <a:solidFill>
                  <a:srgbClr val="0D0D0D"/>
                </a:solidFill>
                <a:latin typeface="Arial"/>
                <a:ea typeface="Arial"/>
                <a:cs typeface="Arial"/>
                <a:sym typeface="Arial"/>
              </a:rPr>
              <a:t> de </a:t>
            </a:r>
            <a:r>
              <a:rPr lang="en-US" sz="2400" b="1" i="0" u="none" strike="noStrike" cap="none" dirty="0" err="1">
                <a:solidFill>
                  <a:srgbClr val="0D0D0D"/>
                </a:solidFill>
                <a:latin typeface="Arial"/>
                <a:ea typeface="Arial"/>
                <a:cs typeface="Arial"/>
                <a:sym typeface="Arial"/>
              </a:rPr>
              <a:t>doenças</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infecciosas</a:t>
            </a:r>
            <a:r>
              <a:rPr lang="en-US" sz="2400" b="1" i="0" u="none" strike="noStrike" cap="none" dirty="0">
                <a:solidFill>
                  <a:srgbClr val="0D0D0D"/>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Ao</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diminuir</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gama</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agentes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patogénicos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globais</a:t>
            </a:r>
            <a:r>
              <a:rPr lang="en-US" sz="2400" b="0"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Limitando</a:t>
            </a:r>
            <a:r>
              <a:rPr lang="en-US" sz="2400" b="0" i="0" u="none" strike="noStrike" cap="none" dirty="0">
                <a:solidFill>
                  <a:srgbClr val="0D0D0D"/>
                </a:solidFill>
                <a:latin typeface="Arial"/>
                <a:ea typeface="Arial"/>
                <a:cs typeface="Arial"/>
                <a:sym typeface="Arial"/>
              </a:rPr>
              <a:t> as </a:t>
            </a:r>
            <a:r>
              <a:rPr lang="en-US" sz="2400" b="0" i="0" u="none" strike="noStrike" cap="none" dirty="0" err="1">
                <a:solidFill>
                  <a:srgbClr val="0D0D0D"/>
                </a:solidFill>
                <a:latin typeface="Arial"/>
                <a:ea typeface="Arial"/>
                <a:cs typeface="Arial"/>
                <a:sym typeface="Arial"/>
              </a:rPr>
              <a:t>viagens</a:t>
            </a:r>
            <a:r>
              <a:rPr lang="en-US" sz="2400" b="0" i="0" u="none" strike="noStrike" cap="none" dirty="0">
                <a:solidFill>
                  <a:srgbClr val="0D0D0D"/>
                </a:solidFill>
                <a:latin typeface="Arial"/>
                <a:ea typeface="Arial"/>
                <a:cs typeface="Arial"/>
                <a:sym typeface="Arial"/>
              </a:rPr>
              <a:t> e o </a:t>
            </a:r>
            <a:r>
              <a:rPr lang="en-US" sz="2400" b="0" i="0" u="none" strike="noStrike" cap="none" dirty="0" err="1">
                <a:solidFill>
                  <a:srgbClr val="0D0D0D"/>
                </a:solidFill>
                <a:latin typeface="Arial"/>
                <a:ea typeface="Arial"/>
                <a:cs typeface="Arial"/>
                <a:sym typeface="Arial"/>
              </a:rPr>
              <a:t>comércio</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nível</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mundial</a:t>
            </a:r>
            <a:r>
              <a:rPr lang="en-US" sz="2400" b="0" i="0" u="none" strike="noStrike" cap="none" dirty="0">
                <a:solidFill>
                  <a:srgbClr val="0D0D0D"/>
                </a:solidFill>
                <a:latin typeface="Arial"/>
                <a:ea typeface="Arial"/>
                <a:cs typeface="Arial"/>
                <a:sym typeface="Arial"/>
              </a:rPr>
              <a:t> </a:t>
            </a:r>
            <a:endParaRPr sz="2400" b="0" i="0" u="none" strike="noStrike" cap="none" dirty="0">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Ao</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alterar</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distribuição</a:t>
            </a:r>
            <a:r>
              <a:rPr lang="en-US" sz="2400" b="0" i="0" u="none" strike="noStrike" cap="none" dirty="0">
                <a:solidFill>
                  <a:srgbClr val="0D0D0D"/>
                </a:solidFill>
                <a:latin typeface="Arial"/>
                <a:ea typeface="Arial"/>
                <a:cs typeface="Arial"/>
                <a:sym typeface="Arial"/>
              </a:rPr>
              <a:t> dos </a:t>
            </a:r>
            <a:r>
              <a:rPr lang="en-US" sz="2400" b="0" i="0" u="none" strike="noStrike" cap="none" dirty="0" err="1">
                <a:solidFill>
                  <a:srgbClr val="0D0D0D"/>
                </a:solidFill>
                <a:latin typeface="Arial"/>
                <a:ea typeface="Arial"/>
                <a:cs typeface="Arial"/>
                <a:sym typeface="Arial"/>
              </a:rPr>
              <a:t>agentes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patogénicos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em</a:t>
            </a:r>
            <a:r>
              <a:rPr lang="en-US" sz="2400" b="0" i="0" u="none" strike="noStrike" cap="none" dirty="0">
                <a:solidFill>
                  <a:srgbClr val="0D0D0D"/>
                </a:solidFill>
                <a:latin typeface="Arial"/>
                <a:ea typeface="Arial"/>
                <a:cs typeface="Arial"/>
                <a:sym typeface="Arial"/>
              </a:rPr>
              <a:t> especial das </a:t>
            </a:r>
            <a:r>
              <a:rPr lang="en-US" sz="2400" b="0" i="0" u="none" strike="noStrike" cap="none" dirty="0" err="1">
                <a:solidFill>
                  <a:srgbClr val="0D0D0D"/>
                </a:solidFill>
                <a:latin typeface="Arial"/>
                <a:ea typeface="Arial"/>
                <a:cs typeface="Arial"/>
                <a:sym typeface="Arial"/>
              </a:rPr>
              <a:t>infecções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transmitidas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por</a:t>
            </a:r>
            <a:r>
              <a:rPr lang="en-US" sz="2400" b="0" i="0" u="none" strike="noStrike" cap="none" dirty="0">
                <a:solidFill>
                  <a:srgbClr val="0D0D0D"/>
                </a:solidFill>
                <a:latin typeface="Arial"/>
                <a:ea typeface="Arial"/>
                <a:cs typeface="Arial"/>
                <a:sym typeface="Arial"/>
              </a:rPr>
              <a:t> </a:t>
            </a:r>
            <a:r>
              <a:rPr lang="en-US" sz="2400" b="0" i="0" u="none" strike="noStrike" cap="none" dirty="0" err="1" smtClean="0">
                <a:solidFill>
                  <a:srgbClr val="0D0D0D"/>
                </a:solidFill>
                <a:latin typeface="Arial"/>
                <a:ea typeface="Arial"/>
                <a:cs typeface="Arial"/>
                <a:sym typeface="Arial"/>
              </a:rPr>
              <a:t>vetores</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Reduzindo</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necessidade</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esforços</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resposta</a:t>
            </a:r>
            <a:r>
              <a:rPr lang="en-US" sz="2400" b="0" i="0" u="none" strike="noStrike" cap="none" dirty="0">
                <a:solidFill>
                  <a:srgbClr val="0D0D0D"/>
                </a:solidFill>
                <a:latin typeface="Arial"/>
                <a:ea typeface="Arial"/>
                <a:cs typeface="Arial"/>
                <a:sym typeface="Arial"/>
              </a:rPr>
              <a:t> a </a:t>
            </a:r>
            <a:r>
              <a:rPr lang="en-US" sz="2400" b="0" i="0" u="none" strike="noStrike" cap="none" dirty="0" err="1">
                <a:solidFill>
                  <a:srgbClr val="0D0D0D"/>
                </a:solidFill>
                <a:latin typeface="Arial"/>
                <a:ea typeface="Arial"/>
                <a:cs typeface="Arial"/>
                <a:sym typeface="Arial"/>
              </a:rPr>
              <a:t>surtos</a:t>
            </a:r>
            <a:endParaRPr sz="1400" b="0" i="0" u="none" strike="noStrike" cap="none" dirty="0">
              <a:solidFill>
                <a:srgbClr val="000000"/>
              </a:solidFill>
              <a:latin typeface="Arial"/>
              <a:ea typeface="Arial"/>
              <a:cs typeface="Arial"/>
              <a:sym typeface="Arial"/>
            </a:endParaRPr>
          </a:p>
        </p:txBody>
      </p:sp>
      <p:sp>
        <p:nvSpPr>
          <p:cNvPr id="6" name="Google Shape;40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000"/>
              <a:buFont typeface="Arial"/>
              <a:buNone/>
            </a:pPr>
            <a:r>
              <a:rPr lang="en-US" sz="1200" b="1" dirty="0" err="1" smtClean="0">
                <a:solidFill>
                  <a:schemeClr val="lt1"/>
                </a:solidFill>
              </a:rPr>
              <a:t>v</a:t>
            </a:r>
            <a:r>
              <a:rPr lang="en-US" sz="1200" b="1" i="0" u="none" strike="noStrike" cap="none" dirty="0" err="1" smtClean="0">
                <a:solidFill>
                  <a:schemeClr val="lt1"/>
                </a:solidFill>
                <a:sym typeface="Arial"/>
              </a:rPr>
              <a:t>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cxnSp>
        <p:nvCxnSpPr>
          <p:cNvPr id="425" name="Google Shape;425;p5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26" name="Google Shape;426;p59"/>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59"/>
          <p:cNvSpPr txBox="1"/>
          <p:nvPr/>
        </p:nvSpPr>
        <p:spPr>
          <a:xfrm>
            <a:off x="2293634" y="1659427"/>
            <a:ext cx="7752514"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D0D0D"/>
                </a:solidFill>
                <a:latin typeface="Arial"/>
                <a:ea typeface="Arial"/>
                <a:cs typeface="Arial"/>
                <a:sym typeface="Arial"/>
              </a:rPr>
              <a:t>O que é </a:t>
            </a:r>
            <a:r>
              <a:rPr lang="en-US" sz="2400" b="1" i="0" u="none" strike="noStrike" cap="none" dirty="0" err="1">
                <a:solidFill>
                  <a:srgbClr val="0D0D0D"/>
                </a:solidFill>
                <a:latin typeface="Arial"/>
                <a:ea typeface="Arial"/>
                <a:cs typeface="Arial"/>
                <a:sym typeface="Arial"/>
              </a:rPr>
              <a:t>considerado</a:t>
            </a:r>
            <a:r>
              <a:rPr lang="en-US" sz="2400" b="1" i="0" u="none" strike="noStrike" cap="none" dirty="0">
                <a:solidFill>
                  <a:srgbClr val="0D0D0D"/>
                </a:solidFill>
                <a:latin typeface="Arial"/>
                <a:ea typeface="Arial"/>
                <a:cs typeface="Arial"/>
                <a:sym typeface="Arial"/>
              </a:rPr>
              <a:t> crucial para </a:t>
            </a:r>
            <a:r>
              <a:rPr lang="en-US" sz="2400" b="1" i="0" u="none" strike="noStrike" cap="none" dirty="0" err="1">
                <a:solidFill>
                  <a:srgbClr val="0D0D0D"/>
                </a:solidFill>
                <a:latin typeface="Arial"/>
                <a:ea typeface="Arial"/>
                <a:cs typeface="Arial"/>
                <a:sym typeface="Arial"/>
              </a:rPr>
              <a:t>detetar</a:t>
            </a:r>
            <a:r>
              <a:rPr lang="en-US" sz="2400" b="1" i="0" u="none" strike="noStrike" cap="none" dirty="0">
                <a:solidFill>
                  <a:srgbClr val="0D0D0D"/>
                </a:solidFill>
                <a:latin typeface="Arial"/>
                <a:ea typeface="Arial"/>
                <a:cs typeface="Arial"/>
                <a:sym typeface="Arial"/>
              </a:rPr>
              <a:t> e </a:t>
            </a:r>
            <a:r>
              <a:rPr lang="en-US" sz="2400" b="1" i="0" u="none" strike="noStrike" cap="none" dirty="0" err="1">
                <a:solidFill>
                  <a:srgbClr val="0D0D0D"/>
                </a:solidFill>
                <a:latin typeface="Arial"/>
                <a:ea typeface="Arial"/>
                <a:cs typeface="Arial"/>
                <a:sym typeface="Arial"/>
              </a:rPr>
              <a:t>monitorizar</a:t>
            </a:r>
            <a:r>
              <a:rPr lang="en-US" sz="2400" b="1" i="0" u="none" strike="noStrike" cap="none" dirty="0">
                <a:solidFill>
                  <a:srgbClr val="0D0D0D"/>
                </a:solidFill>
                <a:latin typeface="Arial"/>
                <a:ea typeface="Arial"/>
                <a:cs typeface="Arial"/>
                <a:sym typeface="Arial"/>
              </a:rPr>
              <a:t> o </a:t>
            </a:r>
            <a:r>
              <a:rPr lang="en-US" sz="2400" b="1" i="0" u="none" strike="noStrike" cap="none" dirty="0" err="1">
                <a:solidFill>
                  <a:srgbClr val="0D0D0D"/>
                </a:solidFill>
                <a:latin typeface="Arial"/>
                <a:ea typeface="Arial"/>
                <a:cs typeface="Arial"/>
                <a:sym typeface="Arial"/>
              </a:rPr>
              <a:t>aparecimento</a:t>
            </a:r>
            <a:r>
              <a:rPr lang="en-US" sz="2400" b="1" i="0" u="none" strike="noStrike" cap="none" dirty="0">
                <a:solidFill>
                  <a:srgbClr val="0D0D0D"/>
                </a:solidFill>
                <a:latin typeface="Arial"/>
                <a:ea typeface="Arial"/>
                <a:cs typeface="Arial"/>
                <a:sym typeface="Arial"/>
              </a:rPr>
              <a:t> e a </a:t>
            </a:r>
            <a:r>
              <a:rPr lang="en-US" sz="2400" b="1" i="0" u="none" strike="noStrike" cap="none" dirty="0" err="1">
                <a:solidFill>
                  <a:srgbClr val="0D0D0D"/>
                </a:solidFill>
                <a:latin typeface="Arial"/>
                <a:ea typeface="Arial"/>
                <a:cs typeface="Arial"/>
                <a:sym typeface="Arial"/>
              </a:rPr>
              <a:t>propagação</a:t>
            </a:r>
            <a:r>
              <a:rPr lang="en-US" sz="2400" b="1" i="0" u="none" strike="noStrike" cap="none" dirty="0">
                <a:solidFill>
                  <a:srgbClr val="0D0D0D"/>
                </a:solidFill>
                <a:latin typeface="Arial"/>
                <a:ea typeface="Arial"/>
                <a:cs typeface="Arial"/>
                <a:sym typeface="Arial"/>
              </a:rPr>
              <a:t> de </a:t>
            </a:r>
            <a:r>
              <a:rPr lang="en-US" sz="2400" b="1" i="0" u="none" strike="noStrike" cap="none" dirty="0" err="1">
                <a:solidFill>
                  <a:srgbClr val="0D0D0D"/>
                </a:solidFill>
                <a:latin typeface="Arial"/>
                <a:ea typeface="Arial"/>
                <a:cs typeface="Arial"/>
                <a:sym typeface="Arial"/>
              </a:rPr>
              <a:t>agentes</a:t>
            </a:r>
            <a:r>
              <a:rPr lang="en-US" sz="2400" b="1" i="0" u="none" strike="noStrike" cap="none" dirty="0">
                <a:solidFill>
                  <a:srgbClr val="0D0D0D"/>
                </a:solidFill>
                <a:latin typeface="Arial"/>
                <a:ea typeface="Arial"/>
                <a:cs typeface="Arial"/>
                <a:sym typeface="Arial"/>
              </a:rPr>
              <a:t> </a:t>
            </a:r>
            <a:r>
              <a:rPr lang="en-US" sz="2400" b="1" i="0" u="none" strike="noStrike" cap="none" dirty="0" err="1">
                <a:solidFill>
                  <a:srgbClr val="0D0D0D"/>
                </a:solidFill>
                <a:latin typeface="Arial"/>
                <a:ea typeface="Arial"/>
                <a:cs typeface="Arial"/>
                <a:sym typeface="Arial"/>
              </a:rPr>
              <a:t>patogénicos</a:t>
            </a:r>
            <a:r>
              <a:rPr lang="en-US" sz="2400" b="1" i="0" u="none" strike="noStrike" cap="none" dirty="0">
                <a:solidFill>
                  <a:srgbClr val="0D0D0D"/>
                </a:solidFill>
                <a:latin typeface="Arial"/>
                <a:ea typeface="Arial"/>
                <a:cs typeface="Arial"/>
                <a:sym typeface="Arial"/>
              </a:rPr>
              <a:t>? </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Avanços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na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recolha</a:t>
            </a:r>
            <a:r>
              <a:rPr lang="en-US" sz="2400" b="0" i="0" u="none" strike="noStrike" cap="none" dirty="0">
                <a:solidFill>
                  <a:srgbClr val="0D0D0D"/>
                </a:solidFill>
                <a:latin typeface="Arial"/>
                <a:ea typeface="Arial"/>
                <a:cs typeface="Arial"/>
                <a:sym typeface="Arial"/>
              </a:rPr>
              <a:t> de dados e </a:t>
            </a:r>
            <a:r>
              <a:rPr lang="en-US" sz="2400" b="0" i="0" u="none" strike="noStrike" cap="none" dirty="0" err="1">
                <a:solidFill>
                  <a:srgbClr val="0D0D0D"/>
                </a:solidFill>
                <a:latin typeface="Arial"/>
                <a:ea typeface="Arial"/>
                <a:cs typeface="Arial"/>
                <a:sym typeface="Arial"/>
              </a:rPr>
              <a:t>na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vigilância</a:t>
            </a:r>
            <a:r>
              <a:rPr lang="en-US" sz="2400" b="0"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Restrições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globais</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viagem</a:t>
            </a:r>
            <a:r>
              <a:rPr lang="en-US" sz="2400" b="0" i="0" u="none" strike="noStrike" cap="none" dirty="0">
                <a:solidFill>
                  <a:srgbClr val="0D0D0D"/>
                </a:solidFill>
                <a:latin typeface="Arial"/>
                <a:ea typeface="Arial"/>
                <a:cs typeface="Arial"/>
                <a:sym typeface="Arial"/>
              </a:rPr>
              <a:t> </a:t>
            </a:r>
            <a:endParaRPr sz="2400" b="0" i="0" u="none" strike="noStrike" cap="none" dirty="0">
              <a:solidFill>
                <a:srgbClr val="0D0D0D"/>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Diminuição</a:t>
            </a:r>
            <a:r>
              <a:rPr lang="en-US" sz="2400" b="0" i="0" u="none" strike="noStrike" cap="none" dirty="0">
                <a:solidFill>
                  <a:srgbClr val="0D0D0D"/>
                </a:solidFill>
                <a:latin typeface="Arial"/>
                <a:ea typeface="Arial"/>
                <a:cs typeface="Arial"/>
                <a:sym typeface="Arial"/>
              </a:rPr>
              <a:t> dos </a:t>
            </a:r>
            <a:r>
              <a:rPr lang="en-US" sz="2400" b="0" i="0" u="none" strike="noStrike" cap="none" dirty="0" err="1">
                <a:solidFill>
                  <a:srgbClr val="0D0D0D"/>
                </a:solidFill>
                <a:latin typeface="Arial"/>
                <a:ea typeface="Arial"/>
                <a:cs typeface="Arial"/>
                <a:sym typeface="Arial"/>
              </a:rPr>
              <a:t>investimentos</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em</a:t>
            </a:r>
            <a:r>
              <a:rPr lang="en-US" sz="2400" b="0" i="0" u="none" strike="noStrike" cap="none" dirty="0">
                <a:solidFill>
                  <a:srgbClr val="0D0D0D"/>
                </a:solidFill>
                <a:latin typeface="Arial"/>
                <a:ea typeface="Arial"/>
                <a:cs typeface="Arial"/>
                <a:sym typeface="Arial"/>
              </a:rPr>
              <a:t> infra-</a:t>
            </a:r>
            <a:r>
              <a:rPr lang="en-US" sz="2400" b="0" i="0" u="none" strike="noStrike" cap="none" dirty="0" err="1">
                <a:solidFill>
                  <a:srgbClr val="0D0D0D"/>
                </a:solidFill>
                <a:latin typeface="Arial"/>
                <a:ea typeface="Arial"/>
                <a:cs typeface="Arial"/>
                <a:sym typeface="Arial"/>
              </a:rPr>
              <a:t>estruturas</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saúde</a:t>
            </a:r>
            <a:r>
              <a:rPr lang="en-US" sz="2400" b="0" i="0" u="none" strike="noStrike" cap="none" dirty="0">
                <a:solidFill>
                  <a:srgbClr val="0D0D0D"/>
                </a:solidFill>
                <a:latin typeface="Arial"/>
                <a:ea typeface="Arial"/>
                <a:cs typeface="Arial"/>
                <a:sym typeface="Arial"/>
              </a:rPr>
              <a:t> </a:t>
            </a:r>
            <a:endParaRPr dirty="0"/>
          </a:p>
          <a:p>
            <a:pPr marL="457200" marR="0" lvl="0" indent="-457200" algn="l" rtl="0">
              <a:lnSpc>
                <a:spcPct val="100000"/>
              </a:lnSpc>
              <a:spcBef>
                <a:spcPts val="0"/>
              </a:spcBef>
              <a:spcAft>
                <a:spcPts val="0"/>
              </a:spcAft>
              <a:buClr>
                <a:srgbClr val="000000"/>
              </a:buClr>
              <a:buSzPts val="2400"/>
              <a:buFont typeface="Arial"/>
              <a:buAutoNum type="alphaLcParenR"/>
            </a:pPr>
            <a:r>
              <a:rPr lang="en-US" sz="2400" b="0" i="0" u="none" strike="noStrike" cap="none" dirty="0" err="1">
                <a:solidFill>
                  <a:srgbClr val="0D0D0D"/>
                </a:solidFill>
                <a:latin typeface="Arial"/>
                <a:ea typeface="Arial"/>
                <a:cs typeface="Arial"/>
                <a:sym typeface="Arial"/>
              </a:rPr>
              <a:t>Confiança</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em</a:t>
            </a:r>
            <a:r>
              <a:rPr lang="en-US" sz="2400" b="0" i="0" u="none" strike="noStrike" cap="none" dirty="0">
                <a:solidFill>
                  <a:srgbClr val="0D0D0D"/>
                </a:solidFill>
                <a:latin typeface="Arial"/>
                <a:ea typeface="Arial"/>
                <a:cs typeface="Arial"/>
                <a:sym typeface="Arial"/>
              </a:rPr>
              <a:t> </a:t>
            </a:r>
            <a:r>
              <a:rPr lang="en-US" sz="2400" b="0" i="0" u="none" strike="noStrike" cap="none" dirty="0" err="1">
                <a:solidFill>
                  <a:srgbClr val="0D0D0D"/>
                </a:solidFill>
                <a:latin typeface="Arial"/>
                <a:ea typeface="Arial"/>
                <a:cs typeface="Arial"/>
                <a:sym typeface="Arial"/>
              </a:rPr>
              <a:t>métodos</a:t>
            </a:r>
            <a:r>
              <a:rPr lang="en-US" sz="2400" b="0" i="0" u="none" strike="noStrike" cap="none" dirty="0">
                <a:solidFill>
                  <a:srgbClr val="0D0D0D"/>
                </a:solidFill>
                <a:latin typeface="Arial"/>
                <a:ea typeface="Arial"/>
                <a:cs typeface="Arial"/>
                <a:sym typeface="Arial"/>
              </a:rPr>
              <a:t> de </a:t>
            </a:r>
            <a:r>
              <a:rPr lang="en-US" sz="2400" b="0" i="0" u="none" strike="noStrike" cap="none" dirty="0" err="1">
                <a:solidFill>
                  <a:srgbClr val="0D0D0D"/>
                </a:solidFill>
                <a:latin typeface="Arial"/>
                <a:ea typeface="Arial"/>
                <a:cs typeface="Arial"/>
                <a:sym typeface="Arial"/>
              </a:rPr>
              <a:t>vigilância</a:t>
            </a:r>
            <a:r>
              <a:rPr lang="en-US" sz="2400" b="0" i="0" u="none" strike="noStrike" cap="none" dirty="0">
                <a:solidFill>
                  <a:srgbClr val="0D0D0D"/>
                </a:solidFill>
                <a:latin typeface="Arial"/>
                <a:ea typeface="Arial"/>
                <a:cs typeface="Arial"/>
                <a:sym typeface="Arial"/>
              </a:rPr>
              <a:t> </a:t>
            </a:r>
            <a:r>
              <a:rPr lang="en-US" sz="2400" b="0" i="0" u="none" strike="noStrike" cap="none" dirty="0" err="1" smtClean="0">
                <a:solidFill>
                  <a:srgbClr val="0D0D0D"/>
                </a:solidFill>
                <a:latin typeface="Arial"/>
                <a:ea typeface="Arial"/>
                <a:cs typeface="Arial"/>
                <a:sym typeface="Arial"/>
              </a:rPr>
              <a:t>desatualizados</a:t>
            </a:r>
            <a:endParaRPr sz="1400" b="0" i="0" u="none" strike="noStrike" cap="none" dirty="0">
              <a:solidFill>
                <a:srgbClr val="000000"/>
              </a:solidFill>
              <a:latin typeface="Arial"/>
              <a:ea typeface="Arial"/>
              <a:cs typeface="Arial"/>
              <a:sym typeface="Arial"/>
            </a:endParaRPr>
          </a:p>
        </p:txBody>
      </p:sp>
      <p:sp>
        <p:nvSpPr>
          <p:cNvPr id="6" name="Google Shape;40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2000"/>
              <a:buFont typeface="Arial"/>
              <a:buNone/>
            </a:pPr>
            <a:r>
              <a:rPr lang="en-US" sz="1200" b="1" dirty="0" err="1" smtClean="0">
                <a:solidFill>
                  <a:schemeClr val="lt1"/>
                </a:solidFill>
              </a:rPr>
              <a:t>v</a:t>
            </a:r>
            <a:r>
              <a:rPr lang="en-US" sz="1200" b="1" i="0" u="none" strike="noStrike" cap="none" dirty="0" err="1" smtClean="0">
                <a:solidFill>
                  <a:schemeClr val="lt1"/>
                </a:solidFill>
                <a:sym typeface="Arial"/>
              </a:rPr>
              <a:t>erificação</a:t>
            </a:r>
            <a:endParaRPr sz="1200" b="0" i="0" u="none" strike="noStrike" cap="none" dirty="0">
              <a:solidFill>
                <a:srgbClr val="000000"/>
              </a:solidFil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434" name="Google Shape;434;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35" name="Google Shape;435;p22"/>
          <p:cNvSpPr txBox="1"/>
          <p:nvPr/>
        </p:nvSpPr>
        <p:spPr>
          <a:xfrm>
            <a:off x="573204" y="1215334"/>
            <a:ext cx="9468827" cy="4955034"/>
          </a:xfrm>
          <a:prstGeom prst="rect">
            <a:avLst/>
          </a:prstGeom>
          <a:noFill/>
          <a:ln>
            <a:noFill/>
          </a:ln>
        </p:spPr>
        <p:txBody>
          <a:bodyPr spcFirstLastPara="1" wrap="square" lIns="91425" tIns="45700" rIns="91425" bIns="45700" anchor="t" anchorCtr="0">
            <a:spAutoFit/>
          </a:bodyPr>
          <a:lstStyle/>
          <a:p>
            <a:pPr marL="270510" marR="0" lvl="0" indent="-270510" algn="just" rtl="0">
              <a:lnSpc>
                <a:spcPct val="107000"/>
              </a:lnSpc>
              <a:spcBef>
                <a:spcPts val="0"/>
              </a:spcBef>
              <a:spcAft>
                <a:spcPts val="0"/>
              </a:spcAft>
              <a:buNone/>
            </a:pPr>
            <a:r>
              <a:rPr lang="en-US" sz="1200" b="0" i="0" u="none" strike="noStrike" cap="none">
                <a:solidFill>
                  <a:srgbClr val="000000"/>
                </a:solidFill>
                <a:latin typeface="Calibri"/>
                <a:ea typeface="Calibri"/>
                <a:cs typeface="Calibri"/>
                <a:sym typeface="Calibri"/>
              </a:rPr>
              <a:t>Abbass, K., Qasim, M. Z., Song, H., et al. (2022). A review of the global climate change impacts, adaptation, and sustainable mitigation measures. Environmental Science and Pollution Research, 29, 42539-42559. https://doi.org/10.1007/s11356-022-19718-6</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Baker, R. E., Mahmud, A. S., Miller, I. F., Rajeev, M., Rasambainarivo, F., Rice, B. L., Takahashi, S., Tatem, A. J., Wagner, C. E., Wang, L.-F., Wesolowski, A., &amp; Metcalf, C. J. E. (2022). Doença infecciosa em uma era de mudança global. Nature Reviews Microbiology, 20, 193-205.</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Benoit, L., Thomas, I., &amp; Martin, A. (2022). Revisão: Consciência ecológica, ansiedade e ações entre jovens e seus pais - um estudo qualitativo de narrativas de jornais. Saúde Mental da Criança e do Adolescente, 27, 47-58. https://doi.org/10.1111/camh.12514</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Melhor saúde. (2024). Alterações climáticas e saúde. Acedido em 20</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de março de 2024 através de: https://www.betterhealth.vic.gov.au/health/healthyliving/climate-change-and-health</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Chu, E. W., &amp; Karr, J. R. (2017). Impacto ambiental: Conceito, Consequências, Medição. Em Módulo de Referência em Ciências da Vida (pp. B978-0-12-809633-8.02380-3). doi:10.1016/B978-0-12-809633-8.02380-3. Epub 2016 Oct 31. PMCID: PMC7157458.</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Thomas, I., Martin, A., Wicker, A., &amp; Benoit, L. (2022). Compreender as preocupações dos jovens com as mudanças climáticas: Um estudo qualitativo binacional de carga ecológica e resiliência. Child Adolesc Psychiatry Ment Health, 16(1), 110. https://doi.org/10.1186/s13034-022-00551-1.</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Agência de Proteção Ambiental dos Estados Unidos (EPA). (2024). Impactos das alterações climáticas. Climate Change and Human Health (Alterações Climáticas e Saúde Humana). Acedido em 20</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de março de 2024 via: https://www.epa.gov/climateimpacts/climate-change-and-human-health#:~:text=Climate%20change%20affects%20the%20food,of%20certain%20pests%20and%20diseases.</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0"/>
              </a:spcAft>
              <a:buNone/>
            </a:pPr>
            <a:r>
              <a:rPr lang="en-US" sz="1200" b="0" i="0" u="none" strike="noStrike" cap="none">
                <a:solidFill>
                  <a:srgbClr val="000000"/>
                </a:solidFill>
                <a:latin typeface="Calibri"/>
                <a:ea typeface="Calibri"/>
                <a:cs typeface="Calibri"/>
                <a:sym typeface="Calibri"/>
              </a:rPr>
              <a:t>Wipfli, H., &amp; Withers, M. (2022). Envolver os jovens na saúde global e na justiça social: uma década de experiência a lecionar um curso de verão no ensino secundário. Global Health Action, 15(1987045). https://doi.org/10.1080/16549716.2021.1987045</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800"/>
              </a:spcAft>
              <a:buNone/>
            </a:pPr>
            <a:r>
              <a:rPr lang="en-US" sz="1200" b="0" i="0" u="none" strike="noStrike" cap="none">
                <a:solidFill>
                  <a:srgbClr val="000000"/>
                </a:solidFill>
                <a:latin typeface="Calibri"/>
                <a:ea typeface="Calibri"/>
                <a:cs typeface="Calibri"/>
                <a:sym typeface="Calibri"/>
              </a:rPr>
              <a:t>Fórum Económico Mundial. (2024, 16 de janeiro). Quantificar o impacto das alterações climáticas na saúde humana. Relatório Insight. Recuperado de https://www.weforum.org/publications/quantifying-the-impact-of-climate-change-on-human-health/</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1055593" y="327816"/>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441" name="Google Shape;441;p6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42" name="Google Shape;442;p69"/>
          <p:cNvSpPr txBox="1"/>
          <p:nvPr/>
        </p:nvSpPr>
        <p:spPr>
          <a:xfrm>
            <a:off x="1055593" y="1307739"/>
            <a:ext cx="9220629" cy="1087950"/>
          </a:xfrm>
          <a:prstGeom prst="rect">
            <a:avLst/>
          </a:prstGeom>
          <a:noFill/>
          <a:ln>
            <a:noFill/>
          </a:ln>
        </p:spPr>
        <p:txBody>
          <a:bodyPr spcFirstLastPara="1" wrap="square" lIns="91425" tIns="45700" rIns="91425" bIns="45700" anchor="t" anchorCtr="0">
            <a:spAutoFit/>
          </a:bodyPr>
          <a:lstStyle/>
          <a:p>
            <a:pPr marL="270510" marR="0" lvl="0" indent="-270510" algn="just" rtl="0">
              <a:lnSpc>
                <a:spcPct val="107000"/>
              </a:lnSpc>
              <a:spcBef>
                <a:spcPts val="0"/>
              </a:spcBef>
              <a:spcAft>
                <a:spcPts val="0"/>
              </a:spcAft>
              <a:buNone/>
            </a:pPr>
            <a:r>
              <a:rPr lang="en-US" sz="1200" b="0" i="0" u="none" strike="noStrike" cap="none">
                <a:solidFill>
                  <a:srgbClr val="000000"/>
                </a:solidFill>
                <a:latin typeface="Calibri"/>
                <a:ea typeface="Calibri"/>
                <a:cs typeface="Calibri"/>
                <a:sym typeface="Calibri"/>
              </a:rPr>
              <a:t>Fórum Económico Mundial. (2024, 16 de janeiro). Quantificar o impacto das alterações climáticas na saúde humana. Relatório Insight. Recuperado de https://www.weforum.org/publications/quantifying-the-impact-of-climate-change-on-human-health/</a:t>
            </a:r>
            <a:endParaRPr sz="1200" b="0" i="0" u="none" strike="noStrike" cap="none">
              <a:solidFill>
                <a:srgbClr val="000000"/>
              </a:solidFill>
              <a:latin typeface="Calibri"/>
              <a:ea typeface="Calibri"/>
              <a:cs typeface="Calibri"/>
              <a:sym typeface="Calibri"/>
            </a:endParaRPr>
          </a:p>
          <a:p>
            <a:pPr marL="270510" marR="0" lvl="0" indent="-270510" algn="just" rtl="0">
              <a:lnSpc>
                <a:spcPct val="107000"/>
              </a:lnSpc>
              <a:spcBef>
                <a:spcPts val="800"/>
              </a:spcBef>
              <a:spcAft>
                <a:spcPts val="800"/>
              </a:spcAft>
              <a:buNone/>
            </a:pPr>
            <a:r>
              <a:rPr lang="en-US" sz="1200" b="0" i="0" u="none" strike="noStrike" cap="none">
                <a:solidFill>
                  <a:srgbClr val="000000"/>
                </a:solidFill>
                <a:latin typeface="Calibri"/>
                <a:ea typeface="Calibri"/>
                <a:cs typeface="Calibri"/>
                <a:sym typeface="Calibri"/>
              </a:rPr>
              <a:t>Organização Mundial de Saúde (OMS). (2023). Alterações climáticas. Acedido em 20</a:t>
            </a:r>
            <a:r>
              <a:rPr lang="en-US" sz="1200" b="0" i="0" u="none" strike="noStrike" cap="none" baseline="30000">
                <a:solidFill>
                  <a:srgbClr val="000000"/>
                </a:solidFill>
                <a:latin typeface="Calibri"/>
                <a:ea typeface="Calibri"/>
                <a:cs typeface="Calibri"/>
                <a:sym typeface="Calibri"/>
              </a:rPr>
              <a:t>th</a:t>
            </a:r>
            <a:r>
              <a:rPr lang="en-US" sz="1200" b="0" i="0" u="none" strike="noStrike" cap="none">
                <a:solidFill>
                  <a:srgbClr val="000000"/>
                </a:solidFill>
                <a:latin typeface="Calibri"/>
                <a:ea typeface="Calibri"/>
                <a:cs typeface="Calibri"/>
                <a:sym typeface="Calibri"/>
              </a:rPr>
              <a:t> de março de 2024 através de: https://www.who.int/news-room/fact-sheets/detail/climate-change-and-health</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3"/>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Universidade de Paderborn</a:t>
            </a:r>
            <a:endParaRPr sz="1400" b="0" i="0" u="none" strike="noStrike" cap="none">
              <a:solidFill>
                <a:srgbClr val="000000"/>
              </a:solidFill>
              <a:latin typeface="Arial"/>
              <a:ea typeface="Arial"/>
              <a:cs typeface="Arial"/>
              <a:sym typeface="Arial"/>
            </a:endParaRPr>
          </a:p>
          <a:p>
            <a:pPr marL="0" marR="0" lvl="0" indent="0" algn="l" rtl="0">
              <a:lnSpc>
                <a:spcPct val="99583"/>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Departamento Wirtschaftspädagogik Lehrstuhl Wirtschaftspädagogik II Warburger Str. 100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33098 Paderborn</a:t>
            </a:r>
            <a:endParaRPr sz="1400" b="0" i="0" u="none" strike="noStrike" cap="none">
              <a:solidFill>
                <a:srgbClr val="000000"/>
              </a:solidFill>
              <a:latin typeface="Arial"/>
              <a:ea typeface="Arial"/>
              <a:cs typeface="Arial"/>
              <a:sym typeface="Arial"/>
            </a:endParaRPr>
          </a:p>
          <a:p>
            <a:pPr marL="0" marR="0" lvl="0" indent="0" algn="l" rtl="0">
              <a:lnSpc>
                <a:spcPct val="106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http://www.upb.de/wipaed</a:t>
            </a:r>
            <a:endParaRPr sz="1600" b="1" i="0" u="none" strike="noStrike" cap="none">
              <a:solidFill>
                <a:schemeClr val="dk1"/>
              </a:solidFill>
              <a:latin typeface="Calibri"/>
              <a:ea typeface="Calibri"/>
              <a:cs typeface="Calibri"/>
              <a:sym typeface="Calibri"/>
            </a:endParaRPr>
          </a:p>
        </p:txBody>
      </p:sp>
      <p:sp>
        <p:nvSpPr>
          <p:cNvPr id="448" name="Google Shape;448;p23"/>
          <p:cNvSpPr/>
          <p:nvPr/>
        </p:nvSpPr>
        <p:spPr>
          <a:xfrm>
            <a:off x="1192568" y="1292237"/>
            <a:ext cx="208634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err="1" smtClean="0">
                <a:solidFill>
                  <a:srgbClr val="05234E"/>
                </a:solidFill>
                <a:latin typeface="Calibri"/>
                <a:ea typeface="Calibri"/>
                <a:cs typeface="Calibri"/>
                <a:sym typeface="Calibri"/>
              </a:rPr>
              <a:t>Contato</a:t>
            </a:r>
            <a:endParaRPr sz="3600" b="1" i="0" u="none" strike="noStrike" cap="none" dirty="0">
              <a:solidFill>
                <a:srgbClr val="05234E"/>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Vamos lá começar!</a:t>
            </a:r>
            <a:endParaRPr sz="6600"/>
          </a:p>
        </p:txBody>
      </p:sp>
      <p:cxnSp>
        <p:nvCxnSpPr>
          <p:cNvPr id="160" name="Google Shape;160;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1" name="Google Shape;161;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2" name="Google Shape;162;p38" descr="Ein Bild, das Pflanze, Grün, Gras enthält.&#10;&#10;Automatisch generierte Beschreibung"/>
          <p:cNvPicPr preferRelativeResize="0"/>
          <p:nvPr/>
        </p:nvPicPr>
        <p:blipFill rotWithShape="1">
          <a:blip r:embed="rId3">
            <a:alphaModFix/>
          </a:blip>
          <a:srcRect l="22796" t="8295" r="22866" b="15447"/>
          <a:stretch/>
        </p:blipFill>
        <p:spPr>
          <a:xfrm>
            <a:off x="7457807" y="605879"/>
            <a:ext cx="3264408" cy="4581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a:solidFill>
                  <a:srgbClr val="FFFF00"/>
                </a:solidFill>
              </a:rPr>
              <a:t/>
            </a:r>
            <a:br>
              <a:rPr lang="en-US">
                <a:solidFill>
                  <a:srgbClr val="FFFF00"/>
                </a:solidFill>
              </a:rPr>
            </a:br>
            <a:r>
              <a:rPr lang="en-US">
                <a:solidFill>
                  <a:srgbClr val="3F762A"/>
                </a:solidFill>
              </a:rPr>
              <a:t>Introdução</a:t>
            </a:r>
            <a:endParaRPr b="1">
              <a:solidFill>
                <a:srgbClr val="3F762A"/>
              </a:solidFill>
            </a:endParaRPr>
          </a:p>
        </p:txBody>
      </p:sp>
      <p:cxnSp>
        <p:nvCxnSpPr>
          <p:cNvPr id="168" name="Google Shape;168;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69" name="Google Shape;169;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0" name="Google Shape;170;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1" name="Google Shape;171;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2" name="Google Shape;172;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3" name="Google Shape;173;p39"/>
          <p:cNvSpPr txBox="1"/>
          <p:nvPr/>
        </p:nvSpPr>
        <p:spPr>
          <a:xfrm>
            <a:off x="1097280" y="1721333"/>
            <a:ext cx="638925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3F762A"/>
                </a:solidFill>
                <a:latin typeface="Arial"/>
                <a:ea typeface="Arial"/>
                <a:cs typeface="Arial"/>
                <a:sym typeface="Arial"/>
              </a:rPr>
              <a:t>Alterações globais e saúde humana</a:t>
            </a:r>
            <a:endParaRPr sz="3200" b="0" i="0" u="none" strike="noStrike" cap="none">
              <a:solidFill>
                <a:srgbClr val="000000"/>
              </a:solidFill>
              <a:latin typeface="Arial"/>
              <a:ea typeface="Arial"/>
              <a:cs typeface="Arial"/>
              <a:sym typeface="Arial"/>
            </a:endParaRPr>
          </a:p>
        </p:txBody>
      </p:sp>
      <p:sp>
        <p:nvSpPr>
          <p:cNvPr id="174" name="Google Shape;174;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en-US" sz="2400" b="1" i="0" u="none" strike="noStrike" cap="none">
                <a:solidFill>
                  <a:srgbClr val="004B3A"/>
                </a:solidFill>
                <a:latin typeface="Arial"/>
                <a:ea typeface="Arial"/>
                <a:cs typeface="Arial"/>
                <a:sym typeface="Arial"/>
              </a:rPr>
              <a:t>O conceito de mudança global</a:t>
            </a:r>
            <a:endParaRPr sz="2400" b="1" i="0" u="none" strike="noStrike" cap="none">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0" lvl="0" indent="0" algn="l" rtl="0">
              <a:lnSpc>
                <a:spcPct val="120000"/>
              </a:lnSpc>
              <a:spcBef>
                <a:spcPts val="0"/>
              </a:spcBef>
              <a:spcAft>
                <a:spcPts val="0"/>
              </a:spcAft>
              <a:buSzPts val="3500"/>
              <a:buNone/>
            </a:pPr>
            <a:r>
              <a:rPr lang="en-US" sz="3500" b="1">
                <a:solidFill>
                  <a:srgbClr val="2A4F1C"/>
                </a:solidFill>
              </a:rPr>
              <a:t>"As alterações globais referem-se às muitas mudanças que ocorrem no nosso planeta, incluindo alterações no clima, na terra, na água e nos ecossistemas. Os seres humanos moldam cada vez mais estas mudanças e são uma parte consequente do sistema terrestre."</a:t>
            </a:r>
            <a:r>
              <a:rPr lang="en-US" sz="3500">
                <a:solidFill>
                  <a:schemeClr val="accent1"/>
                </a:solidFill>
              </a:rPr>
              <a:t/>
            </a:r>
            <a:br>
              <a:rPr lang="en-US" sz="3500">
                <a:solidFill>
                  <a:schemeClr val="accent1"/>
                </a:solidFill>
              </a:rPr>
            </a:br>
            <a:r>
              <a:rPr lang="en-US" sz="2400">
                <a:solidFill>
                  <a:schemeClr val="accent1"/>
                </a:solidFill>
              </a:rPr>
              <a:t/>
            </a:r>
            <a:br>
              <a:rPr lang="en-US" sz="2400">
                <a:solidFill>
                  <a:schemeClr val="accent1"/>
                </a:solidFill>
              </a:rPr>
            </a:br>
            <a:r>
              <a:rPr lang="en-US" sz="1700">
                <a:solidFill>
                  <a:schemeClr val="accent1"/>
                </a:solidFill>
              </a:rPr>
              <a:t>https://www.agci.org/what-is-global-change</a:t>
            </a:r>
            <a:endParaRPr sz="1300">
              <a:solidFill>
                <a:schemeClr val="accent1"/>
              </a:solidFill>
            </a:endParaRPr>
          </a:p>
        </p:txBody>
      </p:sp>
      <p:sp>
        <p:nvSpPr>
          <p:cNvPr id="180" name="Google Shape;180;p5"/>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i="0" u="none" strike="noStrike" cap="none">
                <a:solidFill>
                  <a:srgbClr val="2A4F1C"/>
                </a:solidFill>
                <a:latin typeface="Arial"/>
                <a:ea typeface="Arial"/>
                <a:cs typeface="Arial"/>
                <a:sym typeface="Arial"/>
              </a:rPr>
              <a:t>O que são as alterações globais?</a:t>
            </a:r>
            <a:endParaRPr sz="3200" b="1" i="0" u="none" strike="noStrike" cap="none">
              <a:solidFill>
                <a:srgbClr val="2A4F1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body" idx="1"/>
          </p:nvPr>
        </p:nvSpPr>
        <p:spPr>
          <a:xfrm>
            <a:off x="640080" y="1526253"/>
            <a:ext cx="10515600" cy="4516737"/>
          </a:xfrm>
          <a:prstGeom prst="rect">
            <a:avLst/>
          </a:prstGeom>
          <a:noFill/>
          <a:ln>
            <a:noFill/>
          </a:ln>
        </p:spPr>
        <p:txBody>
          <a:bodyPr spcFirstLastPara="1" wrap="square" lIns="0" tIns="45700" rIns="0" bIns="45700" anchor="t" anchorCtr="0">
            <a:normAutofit/>
          </a:bodyPr>
          <a:lstStyle/>
          <a:p>
            <a:pPr marL="0" lvl="0" indent="0" algn="l" rtl="0">
              <a:lnSpc>
                <a:spcPct val="120000"/>
              </a:lnSpc>
              <a:spcBef>
                <a:spcPts val="0"/>
              </a:spcBef>
              <a:spcAft>
                <a:spcPts val="0"/>
              </a:spcAft>
              <a:buSzPts val="3500"/>
              <a:buNone/>
            </a:pPr>
            <a:r>
              <a:rPr lang="en-US" sz="3500" b="1">
                <a:solidFill>
                  <a:srgbClr val="2A4F1C"/>
                </a:solidFill>
              </a:rPr>
              <a:t>"A investigação sobre as alterações globais é o esforço interdisciplinar para compreender melhor estas alterações, porque acontecem, como se interligam e como podemos trabalhar em conjunto para encontrar soluções sustentáveis."</a:t>
            </a:r>
            <a:r>
              <a:rPr lang="en-US" sz="3500">
                <a:solidFill>
                  <a:schemeClr val="accent1"/>
                </a:solidFill>
              </a:rPr>
              <a:t/>
            </a:r>
            <a:br>
              <a:rPr lang="en-US" sz="3500">
                <a:solidFill>
                  <a:schemeClr val="accent1"/>
                </a:solidFill>
              </a:rPr>
            </a:br>
            <a:r>
              <a:rPr lang="en-US" sz="2400">
                <a:solidFill>
                  <a:schemeClr val="accent1"/>
                </a:solidFill>
              </a:rPr>
              <a:t/>
            </a:r>
            <a:br>
              <a:rPr lang="en-US" sz="2400">
                <a:solidFill>
                  <a:schemeClr val="accent1"/>
                </a:solidFill>
              </a:rPr>
            </a:br>
            <a:r>
              <a:rPr lang="en-US" sz="1700" u="sng">
                <a:solidFill>
                  <a:schemeClr val="accent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https://www.agci.org/what-is-global-change </a:t>
            </a:r>
            <a:endParaRPr sz="1700">
              <a:solidFill>
                <a:schemeClr val="accent1"/>
              </a:solidFill>
            </a:endParaRPr>
          </a:p>
        </p:txBody>
      </p:sp>
      <p:sp>
        <p:nvSpPr>
          <p:cNvPr id="187" name="Google Shape;187;p3"/>
          <p:cNvSpPr/>
          <p:nvPr/>
        </p:nvSpPr>
        <p:spPr>
          <a:xfrm>
            <a:off x="4572000" y="156754"/>
            <a:ext cx="2991394" cy="927463"/>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3"/>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i="0" u="none" strike="noStrike" cap="none">
                <a:solidFill>
                  <a:srgbClr val="2A4F1C"/>
                </a:solidFill>
                <a:latin typeface="Arial"/>
                <a:ea typeface="Arial"/>
                <a:cs typeface="Arial"/>
                <a:sym typeface="Arial"/>
              </a:rPr>
              <a:t>O que é a investigação sobre alterações globais?</a:t>
            </a:r>
            <a:endParaRPr sz="3200" b="1" i="0" u="none" strike="noStrike" cap="none">
              <a:solidFill>
                <a:srgbClr val="2A4F1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body" idx="1"/>
          </p:nvPr>
        </p:nvSpPr>
        <p:spPr>
          <a:xfrm>
            <a:off x="625333" y="1127432"/>
            <a:ext cx="6886512" cy="4751494"/>
          </a:xfrm>
          <a:prstGeom prst="rect">
            <a:avLst/>
          </a:prstGeom>
          <a:noFill/>
          <a:ln>
            <a:noFill/>
          </a:ln>
        </p:spPr>
        <p:txBody>
          <a:bodyPr spcFirstLastPara="1" wrap="square" lIns="0" tIns="45700" rIns="0" bIns="45700" anchor="t" anchorCtr="0">
            <a:noAutofit/>
          </a:bodyPr>
          <a:lstStyle/>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são</a:t>
            </a:r>
            <a:r>
              <a:rPr lang="en-US" sz="1600" dirty="0">
                <a:solidFill>
                  <a:srgbClr val="2A4F1C"/>
                </a:solidFill>
                <a:latin typeface="Arial"/>
                <a:ea typeface="Arial"/>
                <a:cs typeface="Arial"/>
                <a:sym typeface="Arial"/>
              </a:rPr>
              <a:t> um </a:t>
            </a:r>
            <a:r>
              <a:rPr lang="en-US" sz="1600" dirty="0" err="1">
                <a:solidFill>
                  <a:srgbClr val="2A4F1C"/>
                </a:solidFill>
                <a:latin typeface="Arial"/>
                <a:ea typeface="Arial"/>
                <a:cs typeface="Arial"/>
                <a:sym typeface="Arial"/>
              </a:rPr>
              <a:t>exemplo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alteração</a:t>
            </a:r>
            <a:r>
              <a:rPr lang="en-US" sz="1600" dirty="0">
                <a:solidFill>
                  <a:srgbClr val="2A4F1C"/>
                </a:solidFill>
                <a:latin typeface="Arial"/>
                <a:ea typeface="Arial"/>
                <a:cs typeface="Arial"/>
                <a:sym typeface="Arial"/>
              </a:rPr>
              <a:t> global, </a:t>
            </a:r>
            <a:r>
              <a:rPr lang="en-US" sz="1600" dirty="0" err="1">
                <a:solidFill>
                  <a:srgbClr val="2A4F1C"/>
                </a:solidFill>
                <a:latin typeface="Arial"/>
                <a:ea typeface="Arial"/>
                <a:cs typeface="Arial"/>
                <a:sym typeface="Arial"/>
              </a:rPr>
              <a:t>abrangendo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mudanças</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temperatura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precipitação</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outras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condições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atmosféricas</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O </a:t>
            </a:r>
            <a:r>
              <a:rPr lang="en-US" sz="1600" dirty="0" err="1">
                <a:solidFill>
                  <a:srgbClr val="2A4F1C"/>
                </a:solidFill>
                <a:latin typeface="Arial"/>
                <a:ea typeface="Arial"/>
                <a:cs typeface="Arial"/>
                <a:sym typeface="Arial"/>
              </a:rPr>
              <a:t>impacto</a:t>
            </a:r>
            <a:r>
              <a:rPr lang="en-US" sz="1600" dirty="0">
                <a:solidFill>
                  <a:srgbClr val="2A4F1C"/>
                </a:solidFill>
                <a:latin typeface="Arial"/>
                <a:ea typeface="Arial"/>
                <a:cs typeface="Arial"/>
                <a:sym typeface="Arial"/>
              </a:rPr>
              <a:t> das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estende</a:t>
            </a:r>
            <a:r>
              <a:rPr lang="en-US" sz="1600" dirty="0">
                <a:solidFill>
                  <a:srgbClr val="2A4F1C"/>
                </a:solidFill>
                <a:latin typeface="Arial"/>
                <a:ea typeface="Arial"/>
                <a:cs typeface="Arial"/>
                <a:sym typeface="Arial"/>
              </a:rPr>
              <a:t>-se para </a:t>
            </a:r>
            <a:r>
              <a:rPr lang="en-US" sz="1600" dirty="0" err="1">
                <a:solidFill>
                  <a:srgbClr val="2A4F1C"/>
                </a:solidFill>
                <a:latin typeface="Arial"/>
                <a:ea typeface="Arial"/>
                <a:cs typeface="Arial"/>
                <a:sym typeface="Arial"/>
              </a:rPr>
              <a:t>além</a:t>
            </a:r>
            <a:r>
              <a:rPr lang="en-US" sz="1600" dirty="0">
                <a:solidFill>
                  <a:srgbClr val="2A4F1C"/>
                </a:solidFill>
                <a:latin typeface="Arial"/>
                <a:ea typeface="Arial"/>
                <a:cs typeface="Arial"/>
                <a:sym typeface="Arial"/>
              </a:rPr>
              <a:t> da </a:t>
            </a:r>
            <a:r>
              <a:rPr lang="en-US" sz="1600" dirty="0" err="1">
                <a:solidFill>
                  <a:srgbClr val="2A4F1C"/>
                </a:solidFill>
                <a:latin typeface="Arial"/>
                <a:ea typeface="Arial"/>
                <a:cs typeface="Arial"/>
                <a:sym typeface="Arial"/>
              </a:rPr>
              <a:t>atmosfera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influenciando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vários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ecossistemas</a:t>
            </a:r>
            <a:r>
              <a:rPr lang="en-US" sz="1600" dirty="0">
                <a:solidFill>
                  <a:srgbClr val="2A4F1C"/>
                </a:solidFill>
                <a:latin typeface="Arial"/>
                <a:ea typeface="Arial"/>
                <a:cs typeface="Arial"/>
                <a:sym typeface="Arial"/>
              </a:rPr>
              <a:t> e </a:t>
            </a:r>
            <a:r>
              <a:rPr lang="en-US" sz="1600" dirty="0" err="1">
                <a:solidFill>
                  <a:srgbClr val="2A4F1C"/>
                </a:solidFill>
                <a:latin typeface="Arial"/>
                <a:ea typeface="Arial"/>
                <a:cs typeface="Arial"/>
                <a:sym typeface="Arial"/>
              </a:rPr>
              <a:t>sistemas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planetários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incluindo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temperatura</a:t>
            </a:r>
            <a:r>
              <a:rPr lang="en-US" sz="1600" dirty="0">
                <a:solidFill>
                  <a:srgbClr val="2A4F1C"/>
                </a:solidFill>
                <a:latin typeface="Arial"/>
                <a:ea typeface="Arial"/>
                <a:cs typeface="Arial"/>
                <a:sym typeface="Arial"/>
              </a:rPr>
              <a:t> dos </a:t>
            </a:r>
            <a:r>
              <a:rPr lang="en-US" sz="1600" dirty="0" err="1">
                <a:solidFill>
                  <a:srgbClr val="2A4F1C"/>
                </a:solidFill>
                <a:latin typeface="Arial"/>
                <a:ea typeface="Arial"/>
                <a:cs typeface="Arial"/>
                <a:sym typeface="Arial"/>
              </a:rPr>
              <a:t>oceanos</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biodiversidade</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Para </a:t>
            </a:r>
            <a:r>
              <a:rPr lang="en-US" sz="1600" dirty="0" err="1">
                <a:solidFill>
                  <a:srgbClr val="2A4F1C"/>
                </a:solidFill>
                <a:latin typeface="Arial"/>
                <a:ea typeface="Arial"/>
                <a:cs typeface="Arial"/>
                <a:sym typeface="Arial"/>
              </a:rPr>
              <a:t>além</a:t>
            </a:r>
            <a:r>
              <a:rPr lang="en-US" sz="1600" dirty="0">
                <a:solidFill>
                  <a:srgbClr val="2A4F1C"/>
                </a:solidFill>
                <a:latin typeface="Arial"/>
                <a:ea typeface="Arial"/>
                <a:cs typeface="Arial"/>
                <a:sym typeface="Arial"/>
              </a:rPr>
              <a:t> das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 outros </a:t>
            </a:r>
            <a:r>
              <a:rPr lang="en-US" sz="1600" dirty="0" err="1">
                <a:solidFill>
                  <a:srgbClr val="2A4F1C"/>
                </a:solidFill>
                <a:latin typeface="Arial"/>
                <a:ea typeface="Arial"/>
                <a:cs typeface="Arial"/>
                <a:sym typeface="Arial"/>
              </a:rPr>
              <a:t>processos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contribuem</a:t>
            </a:r>
            <a:r>
              <a:rPr lang="en-US" sz="1600" dirty="0">
                <a:solidFill>
                  <a:srgbClr val="2A4F1C"/>
                </a:solidFill>
                <a:latin typeface="Arial"/>
                <a:ea typeface="Arial"/>
                <a:cs typeface="Arial"/>
                <a:sym typeface="Arial"/>
              </a:rPr>
              <a:t> para 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globais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como</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proliferação</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plásticos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nos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oceanos</a:t>
            </a:r>
            <a:r>
              <a:rPr lang="en-US" sz="1600" dirty="0">
                <a:solidFill>
                  <a:srgbClr val="2A4F1C"/>
                </a:solidFill>
                <a:latin typeface="Arial"/>
                <a:ea typeface="Arial"/>
                <a:cs typeface="Arial"/>
                <a:sym typeface="Arial"/>
              </a:rPr>
              <a:t>, a </a:t>
            </a:r>
            <a:r>
              <a:rPr lang="en-US" sz="1600" dirty="0" err="1">
                <a:solidFill>
                  <a:srgbClr val="2A4F1C"/>
                </a:solidFill>
                <a:latin typeface="Arial"/>
                <a:ea typeface="Arial"/>
                <a:cs typeface="Arial"/>
                <a:sym typeface="Arial"/>
              </a:rPr>
              <a:t>expansão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urbana</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perda</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biodiversidade</a:t>
            </a:r>
            <a:r>
              <a:rPr lang="en-US" sz="1600" dirty="0">
                <a:solidFill>
                  <a:srgbClr val="2A4F1C"/>
                </a:solidFill>
                <a:latin typeface="Arial"/>
                <a:ea typeface="Arial"/>
                <a:cs typeface="Arial"/>
                <a:sym typeface="Arial"/>
              </a:rPr>
              <a:t>.</a:t>
            </a:r>
            <a:endParaRPr sz="1600" dirty="0"/>
          </a:p>
          <a:p>
            <a:pPr marL="360000" lvl="0" indent="-360000" algn="just" rtl="0">
              <a:lnSpc>
                <a:spcPct val="130000"/>
              </a:lnSpc>
              <a:spcBef>
                <a:spcPts val="1400"/>
              </a:spcBef>
              <a:spcAft>
                <a:spcPts val="0"/>
              </a:spcAft>
              <a:buSzPts val="1800"/>
              <a:buFont typeface="Noto Sans Symbols"/>
              <a:buChar char="❖"/>
            </a:pPr>
            <a:r>
              <a:rPr lang="en-US" sz="1600" dirty="0">
                <a:solidFill>
                  <a:srgbClr val="2A4F1C"/>
                </a:solidFill>
                <a:latin typeface="Arial"/>
                <a:ea typeface="Arial"/>
                <a:cs typeface="Arial"/>
                <a:sym typeface="Arial"/>
              </a:rPr>
              <a:t>As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globais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englobam</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uma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vasta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gama</a:t>
            </a:r>
            <a:r>
              <a:rPr lang="en-US" sz="1600" dirty="0">
                <a:solidFill>
                  <a:srgbClr val="2A4F1C"/>
                </a:solidFill>
                <a:latin typeface="Arial"/>
                <a:ea typeface="Arial"/>
                <a:cs typeface="Arial"/>
                <a:sym typeface="Arial"/>
              </a:rPr>
              <a:t> de </a:t>
            </a:r>
            <a:r>
              <a:rPr lang="en-US" sz="1600" dirty="0" err="1">
                <a:solidFill>
                  <a:srgbClr val="2A4F1C"/>
                </a:solidFill>
                <a:latin typeface="Arial"/>
                <a:ea typeface="Arial"/>
                <a:cs typeface="Arial"/>
                <a:sym typeface="Arial"/>
              </a:rPr>
              <a:t>fenómenos</a:t>
            </a:r>
            <a:r>
              <a:rPr lang="en-US" sz="1600" dirty="0">
                <a:solidFill>
                  <a:srgbClr val="2A4F1C"/>
                </a:solidFill>
                <a:latin typeface="Arial"/>
                <a:ea typeface="Arial"/>
                <a:cs typeface="Arial"/>
                <a:sym typeface="Arial"/>
              </a:rPr>
              <a:t> que </a:t>
            </a:r>
            <a:r>
              <a:rPr lang="en-US" sz="1600" dirty="0" err="1">
                <a:solidFill>
                  <a:srgbClr val="2A4F1C"/>
                </a:solidFill>
                <a:latin typeface="Arial"/>
                <a:ea typeface="Arial"/>
                <a:cs typeface="Arial"/>
                <a:sym typeface="Arial"/>
              </a:rPr>
              <a:t>remodelam</a:t>
            </a:r>
            <a:r>
              <a:rPr lang="en-US" sz="1600" dirty="0">
                <a:solidFill>
                  <a:srgbClr val="2A4F1C"/>
                </a:solidFill>
                <a:latin typeface="Arial"/>
                <a:ea typeface="Arial"/>
                <a:cs typeface="Arial"/>
                <a:sym typeface="Arial"/>
              </a:rPr>
              <a:t> o </a:t>
            </a:r>
            <a:r>
              <a:rPr lang="en-US" sz="1600" dirty="0" err="1">
                <a:solidFill>
                  <a:srgbClr val="2A4F1C"/>
                </a:solidFill>
                <a:latin typeface="Arial"/>
                <a:ea typeface="Arial"/>
                <a:cs typeface="Arial"/>
                <a:sym typeface="Arial"/>
              </a:rPr>
              <a:t>planeta</a:t>
            </a:r>
            <a:r>
              <a:rPr lang="en-US" sz="1600" dirty="0">
                <a:solidFill>
                  <a:srgbClr val="2A4F1C"/>
                </a:solidFill>
                <a:latin typeface="Arial"/>
                <a:ea typeface="Arial"/>
                <a:cs typeface="Arial"/>
                <a:sym typeface="Arial"/>
              </a:rPr>
              <a:t> e a </a:t>
            </a:r>
            <a:r>
              <a:rPr lang="en-US" sz="1600" dirty="0" err="1">
                <a:solidFill>
                  <a:srgbClr val="2A4F1C"/>
                </a:solidFill>
                <a:latin typeface="Arial"/>
                <a:ea typeface="Arial"/>
                <a:cs typeface="Arial"/>
                <a:sym typeface="Arial"/>
              </a:rPr>
              <a:t>vida</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nele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existente</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incluindo</a:t>
            </a:r>
            <a:r>
              <a:rPr lang="en-US" sz="1600" dirty="0">
                <a:solidFill>
                  <a:srgbClr val="2A4F1C"/>
                </a:solidFill>
                <a:latin typeface="Arial"/>
                <a:ea typeface="Arial"/>
                <a:cs typeface="Arial"/>
                <a:sym typeface="Arial"/>
              </a:rPr>
              <a:t>, mas </a:t>
            </a:r>
            <a:r>
              <a:rPr lang="en-US" sz="1600" dirty="0" err="1">
                <a:solidFill>
                  <a:srgbClr val="2A4F1C"/>
                </a:solidFill>
                <a:latin typeface="Arial"/>
                <a:ea typeface="Arial"/>
                <a:cs typeface="Arial"/>
                <a:sym typeface="Arial"/>
              </a:rPr>
              <a:t>não</a:t>
            </a:r>
            <a:r>
              <a:rPr lang="en-US" sz="1600" dirty="0">
                <a:solidFill>
                  <a:srgbClr val="2A4F1C"/>
                </a:solidFill>
                <a:latin typeface="Arial"/>
                <a:ea typeface="Arial"/>
                <a:cs typeface="Arial"/>
                <a:sym typeface="Arial"/>
              </a:rPr>
              <a:t> se </a:t>
            </a:r>
            <a:r>
              <a:rPr lang="en-US" sz="1600" dirty="0" err="1">
                <a:solidFill>
                  <a:srgbClr val="2A4F1C"/>
                </a:solidFill>
                <a:latin typeface="Arial"/>
                <a:ea typeface="Arial"/>
                <a:cs typeface="Arial"/>
                <a:sym typeface="Arial"/>
              </a:rPr>
              <a:t>limitando</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às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alterações</a:t>
            </a:r>
            <a:r>
              <a:rPr lang="en-US" sz="1600" dirty="0">
                <a:solidFill>
                  <a:srgbClr val="2A4F1C"/>
                </a:solidFill>
                <a:latin typeface="Arial"/>
                <a:ea typeface="Arial"/>
                <a:cs typeface="Arial"/>
                <a:sym typeface="Arial"/>
              </a:rPr>
              <a:t> </a:t>
            </a:r>
            <a:r>
              <a:rPr lang="en-US" sz="1600" dirty="0" err="1">
                <a:solidFill>
                  <a:srgbClr val="2A4F1C"/>
                </a:solidFill>
                <a:latin typeface="Arial"/>
                <a:ea typeface="Arial"/>
                <a:cs typeface="Arial"/>
                <a:sym typeface="Arial"/>
              </a:rPr>
              <a:t>climáticas</a:t>
            </a:r>
            <a:r>
              <a:rPr lang="en-US" sz="1600" dirty="0">
                <a:solidFill>
                  <a:srgbClr val="2A4F1C"/>
                </a:solidFill>
                <a:latin typeface="Arial"/>
                <a:ea typeface="Arial"/>
                <a:cs typeface="Arial"/>
                <a:sym typeface="Arial"/>
              </a:rPr>
              <a:t>.</a:t>
            </a:r>
            <a:endParaRPr sz="1600" dirty="0"/>
          </a:p>
        </p:txBody>
      </p:sp>
      <p:sp>
        <p:nvSpPr>
          <p:cNvPr id="194" name="Google Shape;194;p6"/>
          <p:cNvSpPr txBox="1"/>
          <p:nvPr/>
        </p:nvSpPr>
        <p:spPr>
          <a:xfrm>
            <a:off x="625333" y="184880"/>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dirty="0">
                <a:solidFill>
                  <a:srgbClr val="2A4F1C"/>
                </a:solidFill>
                <a:latin typeface="Arial"/>
                <a:ea typeface="Arial"/>
                <a:cs typeface="Arial"/>
                <a:sym typeface="Arial"/>
              </a:rPr>
              <a:t>A </a:t>
            </a:r>
            <a:r>
              <a:rPr lang="en-US" sz="2800" b="1" i="0" u="none" strike="noStrike" cap="none" dirty="0" err="1">
                <a:solidFill>
                  <a:srgbClr val="2A4F1C"/>
                </a:solidFill>
                <a:latin typeface="Arial"/>
                <a:ea typeface="Arial"/>
                <a:cs typeface="Arial"/>
                <a:sym typeface="Arial"/>
              </a:rPr>
              <a:t>diferença</a:t>
            </a:r>
            <a:r>
              <a:rPr lang="en-US" sz="2800" b="1" i="0" u="none" strike="noStrike" cap="none" dirty="0">
                <a:solidFill>
                  <a:srgbClr val="2A4F1C"/>
                </a:solidFill>
                <a:latin typeface="Arial"/>
                <a:ea typeface="Arial"/>
                <a:cs typeface="Arial"/>
                <a:sym typeface="Arial"/>
              </a:rPr>
              <a:t> entre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globais</a:t>
            </a:r>
            <a:r>
              <a:rPr lang="en-US" sz="2800" b="1" i="0" u="none" strike="noStrike" cap="none" dirty="0">
                <a:solidFill>
                  <a:srgbClr val="2A4F1C"/>
                </a:solidFill>
                <a:latin typeface="Arial"/>
                <a:ea typeface="Arial"/>
                <a:cs typeface="Arial"/>
                <a:sym typeface="Arial"/>
              </a:rPr>
              <a:t> e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climáticas</a:t>
            </a:r>
            <a:endParaRPr sz="2800" b="1" i="0" u="none" strike="noStrike" cap="none" dirty="0">
              <a:solidFill>
                <a:srgbClr val="2A4F1C"/>
              </a:solidFill>
              <a:latin typeface="Calibri"/>
              <a:ea typeface="Calibri"/>
              <a:cs typeface="Calibri"/>
              <a:sym typeface="Calibri"/>
            </a:endParaRPr>
          </a:p>
        </p:txBody>
      </p:sp>
      <p:pic>
        <p:nvPicPr>
          <p:cNvPr id="195" name="Google Shape;195;p6"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body" idx="1"/>
          </p:nvPr>
        </p:nvSpPr>
        <p:spPr>
          <a:xfrm>
            <a:off x="625333" y="1678038"/>
            <a:ext cx="6886512" cy="4751494"/>
          </a:xfrm>
          <a:prstGeom prst="rect">
            <a:avLst/>
          </a:prstGeom>
          <a:noFill/>
          <a:ln>
            <a:noFill/>
          </a:ln>
        </p:spPr>
        <p:txBody>
          <a:bodyPr spcFirstLastPara="1" wrap="square" lIns="0" tIns="45700" rIns="0" bIns="45700" anchor="t" anchorCtr="0">
            <a:noAutofit/>
          </a:bodyPr>
          <a:lstStyle/>
          <a:p>
            <a:pPr marL="0" lvl="0" indent="0" algn="just" rtl="0">
              <a:lnSpc>
                <a:spcPct val="130000"/>
              </a:lnSpc>
              <a:spcBef>
                <a:spcPts val="1400"/>
              </a:spcBef>
              <a:spcAft>
                <a:spcPts val="0"/>
              </a:spcAft>
              <a:buSzPts val="1800"/>
              <a:buNone/>
            </a:pPr>
            <a:r>
              <a:rPr lang="en-US" sz="1800">
                <a:solidFill>
                  <a:srgbClr val="2A4F1C"/>
                </a:solidFill>
                <a:latin typeface="Arial"/>
                <a:ea typeface="Arial"/>
                <a:cs typeface="Arial"/>
                <a:sym typeface="Arial"/>
              </a:rPr>
              <a:t>Impactos das alterações globais:</a:t>
            </a:r>
            <a:endParaRPr/>
          </a:p>
          <a:p>
            <a:pPr marL="360000" lvl="0" indent="-360000" algn="just" rtl="0">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As alterações climáticas são um exemplo proeminente de alteração global, envolvendo mudanças na temperatura, precipitação e condições atmosféricas.</a:t>
            </a:r>
            <a:endParaRPr/>
          </a:p>
          <a:p>
            <a:pPr marL="360000" lvl="0" indent="-360000" algn="just" rtl="0">
              <a:lnSpc>
                <a:spcPct val="130000"/>
              </a:lnSpc>
              <a:spcBef>
                <a:spcPts val="1400"/>
              </a:spcBef>
              <a:spcAft>
                <a:spcPts val="0"/>
              </a:spcAft>
              <a:buSzPts val="1800"/>
              <a:buFont typeface="Noto Sans Symbols"/>
              <a:buChar char="❖"/>
            </a:pPr>
            <a:r>
              <a:rPr lang="en-US" sz="1800">
                <a:solidFill>
                  <a:srgbClr val="2A4F1C"/>
                </a:solidFill>
                <a:latin typeface="Arial"/>
                <a:ea typeface="Arial"/>
                <a:cs typeface="Arial"/>
                <a:sym typeface="Arial"/>
              </a:rPr>
              <a:t>Outros processos que contribuem para as alterações globais incluem a presença generalizada de plásticos nos oceanos, a expansão urbana e a perda de biodiversidade.</a:t>
            </a:r>
            <a:endParaRPr/>
          </a:p>
        </p:txBody>
      </p:sp>
      <p:sp>
        <p:nvSpPr>
          <p:cNvPr id="201" name="Google Shape;201;p4"/>
          <p:cNvSpPr txBox="1"/>
          <p:nvPr/>
        </p:nvSpPr>
        <p:spPr>
          <a:xfrm>
            <a:off x="625333" y="259158"/>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2800" b="1" i="0" u="none" strike="noStrike" cap="none" dirty="0" err="1">
                <a:solidFill>
                  <a:srgbClr val="2A4F1C"/>
                </a:solidFill>
                <a:latin typeface="Arial"/>
                <a:ea typeface="Arial"/>
                <a:cs typeface="Arial"/>
                <a:sym typeface="Arial"/>
              </a:rPr>
              <a:t>Porque</a:t>
            </a:r>
            <a:r>
              <a:rPr lang="en-US" sz="2800" b="1" i="0" u="none" strike="noStrike" cap="none" dirty="0">
                <a:solidFill>
                  <a:srgbClr val="2A4F1C"/>
                </a:solidFill>
                <a:latin typeface="Arial"/>
                <a:ea typeface="Arial"/>
                <a:cs typeface="Arial"/>
                <a:sym typeface="Arial"/>
              </a:rPr>
              <a:t> é que as </a:t>
            </a:r>
            <a:r>
              <a:rPr lang="en-US" sz="2800" b="1" i="0" u="none" strike="noStrike" cap="none" dirty="0" err="1">
                <a:solidFill>
                  <a:srgbClr val="2A4F1C"/>
                </a:solidFill>
                <a:latin typeface="Arial"/>
                <a:ea typeface="Arial"/>
                <a:cs typeface="Arial"/>
                <a:sym typeface="Arial"/>
              </a:rPr>
              <a:t>alterações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globais</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são</a:t>
            </a:r>
            <a:r>
              <a:rPr lang="en-US" sz="2800" b="1" i="0" u="none" strike="noStrike" cap="none" dirty="0">
                <a:solidFill>
                  <a:srgbClr val="2A4F1C"/>
                </a:solidFill>
                <a:latin typeface="Arial"/>
                <a:ea typeface="Arial"/>
                <a:cs typeface="Arial"/>
                <a:sym typeface="Arial"/>
              </a:rPr>
              <a:t> </a:t>
            </a:r>
            <a:r>
              <a:rPr lang="en-US" sz="2800" b="1" i="0" u="none" strike="noStrike" cap="none" dirty="0" err="1">
                <a:solidFill>
                  <a:srgbClr val="2A4F1C"/>
                </a:solidFill>
                <a:latin typeface="Arial"/>
                <a:ea typeface="Arial"/>
                <a:cs typeface="Arial"/>
                <a:sym typeface="Arial"/>
              </a:rPr>
              <a:t>relevantes</a:t>
            </a:r>
            <a:r>
              <a:rPr lang="en-US" sz="2800" b="1" i="0" u="none" strike="noStrike" cap="none" dirty="0">
                <a:solidFill>
                  <a:srgbClr val="2A4F1C"/>
                </a:solidFill>
                <a:latin typeface="Arial"/>
                <a:ea typeface="Arial"/>
                <a:cs typeface="Arial"/>
                <a:sym typeface="Arial"/>
              </a:rPr>
              <a:t> para </a:t>
            </a:r>
            <a:r>
              <a:rPr lang="en-US" sz="2800" b="1" i="0" u="none" strike="noStrike" cap="none" dirty="0" err="1">
                <a:solidFill>
                  <a:srgbClr val="2A4F1C"/>
                </a:solidFill>
                <a:latin typeface="Arial"/>
                <a:ea typeface="Arial"/>
                <a:cs typeface="Arial"/>
                <a:sym typeface="Arial"/>
              </a:rPr>
              <a:t>si</a:t>
            </a:r>
            <a:r>
              <a:rPr lang="en-US" sz="2800" b="1" i="0" u="none" strike="noStrike" cap="none" dirty="0">
                <a:solidFill>
                  <a:srgbClr val="2A4F1C"/>
                </a:solidFill>
                <a:latin typeface="Arial"/>
                <a:ea typeface="Arial"/>
                <a:cs typeface="Arial"/>
                <a:sym typeface="Arial"/>
              </a:rPr>
              <a:t>?</a:t>
            </a:r>
            <a:endParaRPr sz="2800" b="1" i="0" u="none" strike="noStrike" cap="none" dirty="0">
              <a:solidFill>
                <a:srgbClr val="2A4F1C"/>
              </a:solidFill>
              <a:latin typeface="Calibri"/>
              <a:ea typeface="Calibri"/>
              <a:cs typeface="Calibri"/>
              <a:sym typeface="Calibri"/>
            </a:endParaRPr>
          </a:p>
        </p:txBody>
      </p:sp>
      <p:pic>
        <p:nvPicPr>
          <p:cNvPr id="202" name="Google Shape;202;p4" descr="Welt, Erde, Globus, Planet, Kontinente"/>
          <p:cNvPicPr preferRelativeResize="0"/>
          <p:nvPr/>
        </p:nvPicPr>
        <p:blipFill rotWithShape="1">
          <a:blip r:embed="rId3">
            <a:alphaModFix/>
          </a:blip>
          <a:srcRect/>
          <a:stretch/>
        </p:blipFill>
        <p:spPr>
          <a:xfrm>
            <a:off x="7413491" y="1400305"/>
            <a:ext cx="4153176" cy="4205748"/>
          </a:xfrm>
          <a:prstGeom prst="rect">
            <a:avLst/>
          </a:prstGeom>
          <a:noFill/>
          <a:ln>
            <a:noFill/>
          </a:ln>
        </p:spPr>
      </p:pic>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2551</Words>
  <Application>Microsoft Office PowerPoint</Application>
  <PresentationFormat>Ecrã Panorâmico</PresentationFormat>
  <Paragraphs>206</Paragraphs>
  <Slides>38</Slides>
  <Notes>38</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38</vt:i4>
      </vt:variant>
    </vt:vector>
  </HeadingPairs>
  <TitlesOfParts>
    <vt:vector size="42" baseType="lpstr">
      <vt:lpstr>Arial</vt:lpstr>
      <vt:lpstr>Calibri</vt:lpstr>
      <vt:lpstr>Noto Sans Symbols</vt:lpstr>
      <vt:lpstr>Rückblick</vt:lpstr>
      <vt:lpstr>GREENWORLD: Pensar verde para o mundo  Educação dos jovens ERASMUS+  KA220 YOU - Parcerias estratégicas para a educação de jovens Parceria de cooperação </vt:lpstr>
      <vt:lpstr>Resultados de aprendizagem do módulo 5</vt:lpstr>
      <vt:lpstr>Visão geral do módulo</vt:lpstr>
      <vt:lpstr>Vamos lá começar!</vt:lpstr>
      <vt:lpstr> Introdução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Olha para ti!</vt:lpstr>
      <vt:lpstr> Saúde humana</vt:lpstr>
      <vt:lpstr>O que tem a saúde humana a ver com as alterações globais?</vt:lpstr>
      <vt:lpstr>Apresentação do PowerPoint</vt:lpstr>
      <vt:lpstr>Apresentação do PowerPoint</vt:lpstr>
      <vt:lpstr>Apresentação do PowerPoint</vt:lpstr>
      <vt:lpstr>Apresentação do PowerPoint</vt:lpstr>
      <vt:lpstr>Apresentação do PowerPoint</vt:lpstr>
      <vt:lpstr> Alterações globais  e Doenças</vt:lpstr>
      <vt:lpstr>Alterações globais e doenças</vt:lpstr>
      <vt:lpstr>Apresentação do PowerPoint</vt:lpstr>
      <vt:lpstr>Apresentação do PowerPoint</vt:lpstr>
      <vt:lpstr>Apresentação do PowerPoint</vt:lpstr>
      <vt:lpstr> Vídeos</vt:lpstr>
      <vt:lpstr> Alterações globais</vt:lpstr>
      <vt:lpstr>Apresentação do PowerPoint</vt:lpstr>
      <vt:lpstr>Apresentação do PowerPoint</vt:lpstr>
      <vt:lpstr>Apresentação do PowerPoint</vt:lpstr>
      <vt:lpstr> Auto-verificação</vt:lpstr>
      <vt:lpstr>Apresentação do PowerPoint</vt:lpstr>
      <vt:lpstr>Apresentação do PowerPoint</vt:lpstr>
      <vt:lpstr>Apresentação do PowerPoint</vt:lpstr>
      <vt:lpstr>Apresentação do PowerPoint</vt:lpstr>
      <vt:lpstr>Referências e ligações</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Pensar verde para o mundo  Educação dos jovens ERASMUS+  KA220 YOU - Parcerias estratégicas para a educação de jovens Parceria de cooperação</dc:title>
  <dc:creator>Niclas Grüttner</dc:creator>
  <cp:keywords>, docId:BC159F2BF7424CE1D4093BF752EC5EF3</cp:keywords>
  <cp:lastModifiedBy>Daniela</cp:lastModifiedBy>
  <cp:revision>2</cp:revision>
  <dcterms:created xsi:type="dcterms:W3CDTF">2020-11-17T09:39:06Z</dcterms:created>
  <dcterms:modified xsi:type="dcterms:W3CDTF">2024-05-06T14:04:34Z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