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12192000"/>
  <p:notesSz cx="6858000" cy="9144000"/>
  <p:embeddedFontLst>
    <p:embeddedFont>
      <p:font typeface="Roboto"/>
      <p:regular r:id="rId28"/>
      <p:bold r:id="rId29"/>
      <p:italic r:id="rId30"/>
      <p:boldItalic r:id="rId31"/>
    </p:embeddedFont>
    <p:embeddedFont>
      <p:font typeface="Quattrocento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6" roundtripDataSignature="AMtx7mjepAX4PHrev+TMPTvq1lSgjP0g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2D8A376-A7B3-4CAD-97B9-A356484D8BA9}">
  <a:tblStyle styleId="{12D8A376-A7B3-4CAD-97B9-A356484D8BA9}"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E7"/>
          </a:solidFill>
        </a:fill>
      </a:tcStyle>
    </a:wholeTbl>
    <a:band1H>
      <a:tcTxStyle/>
      <a:tcStyle>
        <a:fill>
          <a:solidFill>
            <a:srgbClr val="CFDECC"/>
          </a:solidFill>
        </a:fill>
      </a:tcStyle>
    </a:band1H>
    <a:band2H>
      <a:tcTxStyle/>
    </a:band2H>
    <a:band1V>
      <a:tcTxStyle/>
      <a:tcStyle>
        <a:fill>
          <a:solidFill>
            <a:srgbClr val="CFDE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oboto-regular.fntdata"/><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4.xml"/><Relationship Id="rId33" Type="http://schemas.openxmlformats.org/officeDocument/2006/relationships/font" Target="fonts/QuattrocentoSans-bold.fntdata"/><Relationship Id="rId10" Type="http://schemas.openxmlformats.org/officeDocument/2006/relationships/slide" Target="slides/slide3.xml"/><Relationship Id="rId32" Type="http://schemas.openxmlformats.org/officeDocument/2006/relationships/font" Target="fonts/QuattrocentoSans-regular.fntdata"/><Relationship Id="rId13" Type="http://schemas.openxmlformats.org/officeDocument/2006/relationships/slide" Target="slides/slide6.xml"/><Relationship Id="rId35" Type="http://schemas.openxmlformats.org/officeDocument/2006/relationships/font" Target="fonts/QuattrocentoSans-boldItalic.fntdata"/><Relationship Id="rId12" Type="http://schemas.openxmlformats.org/officeDocument/2006/relationships/slide" Target="slides/slide5.xml"/><Relationship Id="rId34" Type="http://schemas.openxmlformats.org/officeDocument/2006/relationships/font" Target="fonts/QuattrocentoSans-italic.fntdata"/><Relationship Id="rId15" Type="http://schemas.openxmlformats.org/officeDocument/2006/relationships/slide" Target="slides/slide8.xml"/><Relationship Id="rId14" Type="http://schemas.openxmlformats.org/officeDocument/2006/relationships/slide" Target="slides/slide7.xml"/><Relationship Id="rId36" Type="http://customschemas.google.com/relationships/presentationmetadata" Target="meta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ee4f95c8f2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g1ee4f95c8f2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ee4f95c8f2_0_3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g1ee4f95c8f2_0_3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ee4f95c8f2_0_6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1ee4f95c8f2_0_6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 Id="rId4"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9.png"/><Relationship Id="rId4"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jpg"/><Relationship Id="rId4"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9.png"/><Relationship Id="rId4"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9.png"/><Relationship Id="rId4"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9.png"/><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jpg"/><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21" name="Shape 21"/>
        <p:cNvGrpSpPr/>
        <p:nvPr/>
      </p:nvGrpSpPr>
      <p:grpSpPr>
        <a:xfrm>
          <a:off x="0" y="0"/>
          <a:ext cx="0" cy="0"/>
          <a:chOff x="0" y="0"/>
          <a:chExt cx="0" cy="0"/>
        </a:xfrm>
      </p:grpSpPr>
      <p:sp>
        <p:nvSpPr>
          <p:cNvPr id="22" name="Google Shape;22;p22"/>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2"/>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2"/>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22"/>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7" name="Google Shape;27;p22"/>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9" name="Google Shape;29;p22"/>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30" name="Google Shape;30;p22"/>
          <p:cNvSpPr txBox="1"/>
          <p:nvPr/>
        </p:nvSpPr>
        <p:spPr>
          <a:xfrm>
            <a:off x="4701512" y="6425358"/>
            <a:ext cx="5015522"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31" name="Google Shape;31;p22"/>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98" name="Shape 98"/>
        <p:cNvGrpSpPr/>
        <p:nvPr/>
      </p:nvGrpSpPr>
      <p:grpSpPr>
        <a:xfrm>
          <a:off x="0" y="0"/>
          <a:ext cx="0" cy="0"/>
          <a:chOff x="0" y="0"/>
          <a:chExt cx="0" cy="0"/>
        </a:xfrm>
      </p:grpSpPr>
      <p:sp>
        <p:nvSpPr>
          <p:cNvPr id="99" name="Google Shape;99;p3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1"/>
          <p:cNvSpPr txBox="1"/>
          <p:nvPr>
            <p:ph idx="1" type="body"/>
          </p:nvPr>
        </p:nvSpPr>
        <p:spPr>
          <a:xfrm rot="5400000">
            <a:off x="3938245" y="-1348341"/>
            <a:ext cx="437647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103" name="Shape 103"/>
        <p:cNvGrpSpPr/>
        <p:nvPr/>
      </p:nvGrpSpPr>
      <p:grpSpPr>
        <a:xfrm>
          <a:off x="0" y="0"/>
          <a:ext cx="0" cy="0"/>
          <a:chOff x="0" y="0"/>
          <a:chExt cx="0" cy="0"/>
        </a:xfrm>
      </p:grpSpPr>
      <p:sp>
        <p:nvSpPr>
          <p:cNvPr id="104" name="Google Shape;104;p32"/>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2"/>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 name="Google Shape;106;p32"/>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07" name="Google Shape;107;p32"/>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2"/>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1" name="Google Shape;111;p32"/>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112" name="Google Shape;112;p32"/>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113" name="Google Shape;113;p32"/>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14" name="Google Shape;114;p32"/>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27" name="Shape 127"/>
        <p:cNvGrpSpPr/>
        <p:nvPr/>
      </p:nvGrpSpPr>
      <p:grpSpPr>
        <a:xfrm>
          <a:off x="0" y="0"/>
          <a:ext cx="0" cy="0"/>
          <a:chOff x="0" y="0"/>
          <a:chExt cx="0" cy="0"/>
        </a:xfrm>
      </p:grpSpPr>
      <p:sp>
        <p:nvSpPr>
          <p:cNvPr id="128" name="Google Shape;128;g1ee4f95c8f2_0_646"/>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g1ee4f95c8f2_0_646"/>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0" name="Google Shape;130;g1ee4f95c8f2_0_646"/>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1ee4f95c8f2_0_646"/>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132" name="Shape 132"/>
        <p:cNvGrpSpPr/>
        <p:nvPr/>
      </p:nvGrpSpPr>
      <p:grpSpPr>
        <a:xfrm>
          <a:off x="0" y="0"/>
          <a:ext cx="0" cy="0"/>
          <a:chOff x="0" y="0"/>
          <a:chExt cx="0" cy="0"/>
        </a:xfrm>
      </p:grpSpPr>
      <p:sp>
        <p:nvSpPr>
          <p:cNvPr id="133" name="Google Shape;133;g1ee4f95c8f2_0_651"/>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1ee4f95c8f2_0_651"/>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1ee4f95c8f2_0_651"/>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136" name="Shape 136"/>
        <p:cNvGrpSpPr/>
        <p:nvPr/>
      </p:nvGrpSpPr>
      <p:grpSpPr>
        <a:xfrm>
          <a:off x="0" y="0"/>
          <a:ext cx="0" cy="0"/>
          <a:chOff x="0" y="0"/>
          <a:chExt cx="0" cy="0"/>
        </a:xfrm>
      </p:grpSpPr>
      <p:sp>
        <p:nvSpPr>
          <p:cNvPr id="137" name="Google Shape;137;g1ee4f95c8f2_0_635"/>
          <p:cNvSpPr/>
          <p:nvPr/>
        </p:nvSpPr>
        <p:spPr>
          <a:xfrm>
            <a:off x="16" y="0"/>
            <a:ext cx="40509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1ee4f95c8f2_0_635"/>
          <p:cNvSpPr/>
          <p:nvPr/>
        </p:nvSpPr>
        <p:spPr>
          <a:xfrm>
            <a:off x="4040071" y="0"/>
            <a:ext cx="63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1ee4f95c8f2_0_635"/>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1ee4f95c8f2_0_635"/>
          <p:cNvSpPr txBox="1"/>
          <p:nvPr>
            <p:ph idx="1" type="body"/>
          </p:nvPr>
        </p:nvSpPr>
        <p:spPr>
          <a:xfrm>
            <a:off x="4800600" y="731520"/>
            <a:ext cx="649230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1" name="Google Shape;141;g1ee4f95c8f2_0_635"/>
          <p:cNvSpPr txBox="1"/>
          <p:nvPr>
            <p:ph idx="2" type="body"/>
          </p:nvPr>
        </p:nvSpPr>
        <p:spPr>
          <a:xfrm>
            <a:off x="457200" y="2926080"/>
            <a:ext cx="3200400" cy="33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42" name="Google Shape;142;g1ee4f95c8f2_0_635"/>
          <p:cNvSpPr txBox="1"/>
          <p:nvPr>
            <p:ph idx="10" type="dt"/>
          </p:nvPr>
        </p:nvSpPr>
        <p:spPr>
          <a:xfrm>
            <a:off x="465512" y="6459785"/>
            <a:ext cx="2618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1ee4f95c8f2_0_635"/>
          <p:cNvSpPr txBox="1"/>
          <p:nvPr>
            <p:ph idx="11" type="ftr"/>
          </p:nvPr>
        </p:nvSpPr>
        <p:spPr>
          <a:xfrm>
            <a:off x="4800600" y="6459785"/>
            <a:ext cx="4648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4" name="Google Shape;144;g1ee4f95c8f2_0_635"/>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145" name="Google Shape;145;g1ee4f95c8f2_0_635"/>
          <p:cNvSpPr txBox="1"/>
          <p:nvPr/>
        </p:nvSpPr>
        <p:spPr>
          <a:xfrm>
            <a:off x="4701512" y="6425358"/>
            <a:ext cx="50154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146" name="Google Shape;146;g1ee4f95c8f2_0_635"/>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147" name="Shape 147"/>
        <p:cNvGrpSpPr/>
        <p:nvPr/>
      </p:nvGrpSpPr>
      <p:grpSpPr>
        <a:xfrm>
          <a:off x="0" y="0"/>
          <a:ext cx="0" cy="0"/>
          <a:chOff x="0" y="0"/>
          <a:chExt cx="0" cy="0"/>
        </a:xfrm>
      </p:grpSpPr>
      <p:sp>
        <p:nvSpPr>
          <p:cNvPr id="148" name="Google Shape;148;g1ee4f95c8f2_0_655"/>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1ee4f95c8f2_0_655"/>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 name="Google Shape;150;g1ee4f95c8f2_0_655"/>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51" name="Google Shape;151;g1ee4f95c8f2_0_655"/>
          <p:cNvSpPr txBox="1"/>
          <p:nvPr>
            <p:ph type="ctrTitle"/>
          </p:nvPr>
        </p:nvSpPr>
        <p:spPr>
          <a:xfrm>
            <a:off x="1104900" y="2292094"/>
            <a:ext cx="5734200" cy="221970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1ee4f95c8f2_0_655"/>
          <p:cNvSpPr txBox="1"/>
          <p:nvPr>
            <p:ph idx="1" type="subTitle"/>
          </p:nvPr>
        </p:nvSpPr>
        <p:spPr>
          <a:xfrm>
            <a:off x="1104900" y="4511784"/>
            <a:ext cx="5734200" cy="95550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153" name="Google Shape;153;g1ee4f95c8f2_0_655"/>
          <p:cNvSpPr/>
          <p:nvPr>
            <p:ph idx="2" type="pic"/>
          </p:nvPr>
        </p:nvSpPr>
        <p:spPr>
          <a:xfrm>
            <a:off x="6981063" y="1310656"/>
            <a:ext cx="5211000" cy="4208700"/>
          </a:xfrm>
          <a:prstGeom prst="rect">
            <a:avLst/>
          </a:prstGeom>
          <a:solidFill>
            <a:srgbClr val="CCCCCC"/>
          </a:solidFill>
          <a:ln>
            <a:noFill/>
          </a:ln>
        </p:spPr>
      </p:sp>
      <p:pic>
        <p:nvPicPr>
          <p:cNvPr id="154" name="Google Shape;154;g1ee4f95c8f2_0_655"/>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155" name="Google Shape;155;g1ee4f95c8f2_0_655"/>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56" name="Google Shape;156;g1ee4f95c8f2_0_655"/>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157" name="Shape 157"/>
        <p:cNvGrpSpPr/>
        <p:nvPr/>
      </p:nvGrpSpPr>
      <p:grpSpPr>
        <a:xfrm>
          <a:off x="0" y="0"/>
          <a:ext cx="0" cy="0"/>
          <a:chOff x="0" y="0"/>
          <a:chExt cx="0" cy="0"/>
        </a:xfrm>
      </p:grpSpPr>
      <p:sp>
        <p:nvSpPr>
          <p:cNvPr id="158" name="Google Shape;158;g1ee4f95c8f2_0_665"/>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1ee4f95c8f2_0_665"/>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1ee4f95c8f2_0_665"/>
          <p:cNvSpPr txBox="1"/>
          <p:nvPr>
            <p:ph type="ctr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1ee4f95c8f2_0_665"/>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62" name="Google Shape;162;g1ee4f95c8f2_0_665"/>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63" name="Google Shape;163;g1ee4f95c8f2_0_665"/>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164" name="Google Shape;164;g1ee4f95c8f2_0_665"/>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sp>
        <p:nvSpPr>
          <p:cNvPr id="165" name="Google Shape;165;g1ee4f95c8f2_0_665"/>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66" name="Google Shape;166;g1ee4f95c8f2_0_665"/>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167" name="Google Shape;167;g1ee4f95c8f2_0_665"/>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168" name="Shape 168"/>
        <p:cNvGrpSpPr/>
        <p:nvPr/>
      </p:nvGrpSpPr>
      <p:grpSpPr>
        <a:xfrm>
          <a:off x="0" y="0"/>
          <a:ext cx="0" cy="0"/>
          <a:chOff x="0" y="0"/>
          <a:chExt cx="0" cy="0"/>
        </a:xfrm>
      </p:grpSpPr>
      <p:sp>
        <p:nvSpPr>
          <p:cNvPr id="169" name="Google Shape;169;g1ee4f95c8f2_0_676"/>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1ee4f95c8f2_0_676"/>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 name="Google Shape;171;g1ee4f95c8f2_0_67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72" name="Google Shape;172;g1ee4f95c8f2_0_676"/>
          <p:cNvSpPr txBox="1"/>
          <p:nvPr>
            <p:ph type="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1ee4f95c8f2_0_67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74" name="Google Shape;174;g1ee4f95c8f2_0_676"/>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1ee4f95c8f2_0_676"/>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76" name="Google Shape;176;g1ee4f95c8f2_0_676"/>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177" name="Google Shape;177;g1ee4f95c8f2_0_676"/>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178" name="Google Shape;178;g1ee4f95c8f2_0_676"/>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79" name="Google Shape;179;g1ee4f95c8f2_0_67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180" name="Shape 180"/>
        <p:cNvGrpSpPr/>
        <p:nvPr/>
      </p:nvGrpSpPr>
      <p:grpSpPr>
        <a:xfrm>
          <a:off x="0" y="0"/>
          <a:ext cx="0" cy="0"/>
          <a:chOff x="0" y="0"/>
          <a:chExt cx="0" cy="0"/>
        </a:xfrm>
      </p:grpSpPr>
      <p:sp>
        <p:nvSpPr>
          <p:cNvPr id="181" name="Google Shape;181;g1ee4f95c8f2_0_688"/>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1ee4f95c8f2_0_688"/>
          <p:cNvSpPr txBox="1"/>
          <p:nvPr>
            <p:ph idx="1" type="body"/>
          </p:nvPr>
        </p:nvSpPr>
        <p:spPr>
          <a:xfrm>
            <a:off x="1097279" y="1845734"/>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3" name="Google Shape;183;g1ee4f95c8f2_0_688"/>
          <p:cNvSpPr txBox="1"/>
          <p:nvPr>
            <p:ph idx="2" type="body"/>
          </p:nvPr>
        </p:nvSpPr>
        <p:spPr>
          <a:xfrm>
            <a:off x="6217920" y="1845735"/>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4" name="Google Shape;184;g1ee4f95c8f2_0_688"/>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g1ee4f95c8f2_0_688"/>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186" name="Shape 186"/>
        <p:cNvGrpSpPr/>
        <p:nvPr/>
      </p:nvGrpSpPr>
      <p:grpSpPr>
        <a:xfrm>
          <a:off x="0" y="0"/>
          <a:ext cx="0" cy="0"/>
          <a:chOff x="0" y="0"/>
          <a:chExt cx="0" cy="0"/>
        </a:xfrm>
      </p:grpSpPr>
      <p:sp>
        <p:nvSpPr>
          <p:cNvPr id="187" name="Google Shape;187;g1ee4f95c8f2_0_694"/>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1ee4f95c8f2_0_694"/>
          <p:cNvSpPr txBox="1"/>
          <p:nvPr>
            <p:ph idx="1" type="body"/>
          </p:nvPr>
        </p:nvSpPr>
        <p:spPr>
          <a:xfrm>
            <a:off x="109728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89" name="Google Shape;189;g1ee4f95c8f2_0_694"/>
          <p:cNvSpPr txBox="1"/>
          <p:nvPr>
            <p:ph idx="2" type="body"/>
          </p:nvPr>
        </p:nvSpPr>
        <p:spPr>
          <a:xfrm>
            <a:off x="1097280" y="2582334"/>
            <a:ext cx="4937700" cy="3378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0" name="Google Shape;190;g1ee4f95c8f2_0_694"/>
          <p:cNvSpPr txBox="1"/>
          <p:nvPr>
            <p:ph idx="3" type="body"/>
          </p:nvPr>
        </p:nvSpPr>
        <p:spPr>
          <a:xfrm>
            <a:off x="621792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91" name="Google Shape;191;g1ee4f95c8f2_0_694"/>
          <p:cNvSpPr txBox="1"/>
          <p:nvPr>
            <p:ph idx="4" type="body"/>
          </p:nvPr>
        </p:nvSpPr>
        <p:spPr>
          <a:xfrm>
            <a:off x="6217920" y="2582334"/>
            <a:ext cx="4937700" cy="3378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2" name="Google Shape;192;g1ee4f95c8f2_0_69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g1ee4f95c8f2_0_69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2" name="Shape 32"/>
        <p:cNvGrpSpPr/>
        <p:nvPr/>
      </p:nvGrpSpPr>
      <p:grpSpPr>
        <a:xfrm>
          <a:off x="0" y="0"/>
          <a:ext cx="0" cy="0"/>
          <a:chOff x="0" y="0"/>
          <a:chExt cx="0" cy="0"/>
        </a:xfrm>
      </p:grpSpPr>
      <p:sp>
        <p:nvSpPr>
          <p:cNvPr id="33" name="Google Shape;33;p23"/>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194" name="Shape 194"/>
        <p:cNvGrpSpPr/>
        <p:nvPr/>
      </p:nvGrpSpPr>
      <p:grpSpPr>
        <a:xfrm>
          <a:off x="0" y="0"/>
          <a:ext cx="0" cy="0"/>
          <a:chOff x="0" y="0"/>
          <a:chExt cx="0" cy="0"/>
        </a:xfrm>
      </p:grpSpPr>
      <p:sp>
        <p:nvSpPr>
          <p:cNvPr id="195" name="Google Shape;195;g1ee4f95c8f2_0_702"/>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1ee4f95c8f2_0_702"/>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7" name="Google Shape;197;g1ee4f95c8f2_0_702"/>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98" name="Google Shape;198;g1ee4f95c8f2_0_70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g1ee4f95c8f2_0_70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00" name="Google Shape;200;g1ee4f95c8f2_0_702"/>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201" name="Google Shape;201;g1ee4f95c8f2_0_702"/>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202" name="Google Shape;202;g1ee4f95c8f2_0_702"/>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3" name="Google Shape;203;g1ee4f95c8f2_0_702"/>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204" name="Shape 204"/>
        <p:cNvGrpSpPr/>
        <p:nvPr/>
      </p:nvGrpSpPr>
      <p:grpSpPr>
        <a:xfrm>
          <a:off x="0" y="0"/>
          <a:ext cx="0" cy="0"/>
          <a:chOff x="0" y="0"/>
          <a:chExt cx="0" cy="0"/>
        </a:xfrm>
      </p:grpSpPr>
      <p:sp>
        <p:nvSpPr>
          <p:cNvPr id="205" name="Google Shape;205;g1ee4f95c8f2_0_712"/>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g1ee4f95c8f2_0_712"/>
          <p:cNvSpPr txBox="1"/>
          <p:nvPr>
            <p:ph idx="1" type="body"/>
          </p:nvPr>
        </p:nvSpPr>
        <p:spPr>
          <a:xfrm rot="5400000">
            <a:off x="3938280" y="-1348376"/>
            <a:ext cx="437640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7" name="Google Shape;207;g1ee4f95c8f2_0_71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g1ee4f95c8f2_0_71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209" name="Shape 209"/>
        <p:cNvGrpSpPr/>
        <p:nvPr/>
      </p:nvGrpSpPr>
      <p:grpSpPr>
        <a:xfrm>
          <a:off x="0" y="0"/>
          <a:ext cx="0" cy="0"/>
          <a:chOff x="0" y="0"/>
          <a:chExt cx="0" cy="0"/>
        </a:xfrm>
      </p:grpSpPr>
      <p:sp>
        <p:nvSpPr>
          <p:cNvPr id="210" name="Google Shape;210;g1ee4f95c8f2_0_717"/>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1ee4f95c8f2_0_717"/>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2" name="Google Shape;212;g1ee4f95c8f2_0_717"/>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213" name="Google Shape;213;g1ee4f95c8f2_0_717"/>
          <p:cNvSpPr txBox="1"/>
          <p:nvPr>
            <p:ph type="title"/>
          </p:nvPr>
        </p:nvSpPr>
        <p:spPr>
          <a:xfrm rot="5400000">
            <a:off x="7160700" y="1978978"/>
            <a:ext cx="5757300"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g1ee4f95c8f2_0_717"/>
          <p:cNvSpPr txBox="1"/>
          <p:nvPr>
            <p:ph idx="1" type="body"/>
          </p:nvPr>
        </p:nvSpPr>
        <p:spPr>
          <a:xfrm rot="5400000">
            <a:off x="1826700" y="-573722"/>
            <a:ext cx="5757300"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5" name="Google Shape;215;g1ee4f95c8f2_0_717"/>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g1ee4f95c8f2_0_717"/>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17" name="Google Shape;217;g1ee4f95c8f2_0_717"/>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218" name="Google Shape;218;g1ee4f95c8f2_0_717"/>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219" name="Google Shape;219;g1ee4f95c8f2_0_717"/>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20" name="Google Shape;220;g1ee4f95c8f2_0_717"/>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37" name="Shape 37"/>
        <p:cNvGrpSpPr/>
        <p:nvPr/>
      </p:nvGrpSpPr>
      <p:grpSpPr>
        <a:xfrm>
          <a:off x="0" y="0"/>
          <a:ext cx="0" cy="0"/>
          <a:chOff x="0" y="0"/>
          <a:chExt cx="0" cy="0"/>
        </a:xfrm>
      </p:grpSpPr>
      <p:sp>
        <p:nvSpPr>
          <p:cNvPr id="38" name="Google Shape;38;p24"/>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4"/>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4"/>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42" name="Google Shape;42;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3" name="Google Shape;43;p2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44" name="Google Shape;44;p24"/>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45" name="Google Shape;45;p24"/>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46" name="Google Shape;46;p24"/>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47" name="Google Shape;47;p24"/>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8" name="Shape 48"/>
        <p:cNvGrpSpPr/>
        <p:nvPr/>
      </p:nvGrpSpPr>
      <p:grpSpPr>
        <a:xfrm>
          <a:off x="0" y="0"/>
          <a:ext cx="0" cy="0"/>
          <a:chOff x="0" y="0"/>
          <a:chExt cx="0" cy="0"/>
        </a:xfrm>
      </p:grpSpPr>
      <p:sp>
        <p:nvSpPr>
          <p:cNvPr id="49" name="Google Shape;49;p2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52" name="Shape 52"/>
        <p:cNvGrpSpPr/>
        <p:nvPr/>
      </p:nvGrpSpPr>
      <p:grpSpPr>
        <a:xfrm>
          <a:off x="0" y="0"/>
          <a:ext cx="0" cy="0"/>
          <a:chOff x="0" y="0"/>
          <a:chExt cx="0" cy="0"/>
        </a:xfrm>
      </p:grpSpPr>
      <p:sp>
        <p:nvSpPr>
          <p:cNvPr id="53" name="Google Shape;53;p26"/>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6"/>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2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56" name="Google Shape;56;p26"/>
          <p:cNvSpPr txBox="1"/>
          <p:nvPr>
            <p:ph type="ctrTitle"/>
          </p:nvPr>
        </p:nvSpPr>
        <p:spPr>
          <a:xfrm>
            <a:off x="1104900" y="2292094"/>
            <a:ext cx="5734050" cy="2219691"/>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 type="subTitle"/>
          </p:nvPr>
        </p:nvSpPr>
        <p:spPr>
          <a:xfrm>
            <a:off x="1104900" y="4511784"/>
            <a:ext cx="5734050" cy="95556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8" name="Google Shape;58;p26"/>
          <p:cNvSpPr/>
          <p:nvPr>
            <p:ph idx="2" type="pic"/>
          </p:nvPr>
        </p:nvSpPr>
        <p:spPr>
          <a:xfrm>
            <a:off x="6981063" y="1310656"/>
            <a:ext cx="5210937" cy="4208604"/>
          </a:xfrm>
          <a:prstGeom prst="rect">
            <a:avLst/>
          </a:prstGeom>
          <a:solidFill>
            <a:srgbClr val="CCCCCC"/>
          </a:solidFill>
          <a:ln>
            <a:noFill/>
          </a:ln>
        </p:spPr>
      </p:sp>
      <p:pic>
        <p:nvPicPr>
          <p:cNvPr id="59" name="Google Shape;59;p2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60" name="Google Shape;60;p26"/>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61" name="Google Shape;61;p2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62" name="Shape 62"/>
        <p:cNvGrpSpPr/>
        <p:nvPr/>
      </p:nvGrpSpPr>
      <p:grpSpPr>
        <a:xfrm>
          <a:off x="0" y="0"/>
          <a:ext cx="0" cy="0"/>
          <a:chOff x="0" y="0"/>
          <a:chExt cx="0" cy="0"/>
        </a:xfrm>
      </p:grpSpPr>
      <p:sp>
        <p:nvSpPr>
          <p:cNvPr id="63" name="Google Shape;63;p27"/>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7"/>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27"/>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66" name="Google Shape;66;p27"/>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8" name="Google Shape;68;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0" name="Google Shape;70;p2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71" name="Google Shape;71;p27"/>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72" name="Google Shape;72;p27"/>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73" name="Google Shape;73;p27"/>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74" name="Shape 74"/>
        <p:cNvGrpSpPr/>
        <p:nvPr/>
      </p:nvGrpSpPr>
      <p:grpSpPr>
        <a:xfrm>
          <a:off x="0" y="0"/>
          <a:ext cx="0" cy="0"/>
          <a:chOff x="0" y="0"/>
          <a:chExt cx="0" cy="0"/>
        </a:xfrm>
      </p:grpSpPr>
      <p:sp>
        <p:nvSpPr>
          <p:cNvPr id="75" name="Google Shape;75;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28"/>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80" name="Shape 80"/>
        <p:cNvGrpSpPr/>
        <p:nvPr/>
      </p:nvGrpSpPr>
      <p:grpSpPr>
        <a:xfrm>
          <a:off x="0" y="0"/>
          <a:ext cx="0" cy="0"/>
          <a:chOff x="0" y="0"/>
          <a:chExt cx="0" cy="0"/>
        </a:xfrm>
      </p:grpSpPr>
      <p:sp>
        <p:nvSpPr>
          <p:cNvPr id="81" name="Google Shape;81;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3" name="Google Shape;83;p29"/>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29"/>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5" name="Google Shape;85;p29"/>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88" name="Shape 88"/>
        <p:cNvGrpSpPr/>
        <p:nvPr/>
      </p:nvGrpSpPr>
      <p:grpSpPr>
        <a:xfrm>
          <a:off x="0" y="0"/>
          <a:ext cx="0" cy="0"/>
          <a:chOff x="0" y="0"/>
          <a:chExt cx="0" cy="0"/>
        </a:xfrm>
      </p:grpSpPr>
      <p:sp>
        <p:nvSpPr>
          <p:cNvPr id="89" name="Google Shape;89;p30"/>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0"/>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30"/>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92" name="Google Shape;92;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4" name="Google Shape;94;p30"/>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95" name="Google Shape;95;p30"/>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96" name="Google Shape;96;p30"/>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97" name="Google Shape;97;p30"/>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jpg"/><Relationship Id="rId2" Type="http://schemas.openxmlformats.org/officeDocument/2006/relationships/image" Target="../media/image9.png"/><Relationship Id="rId3" Type="http://schemas.openxmlformats.org/officeDocument/2006/relationships/image" Target="../media/image1.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2.jpg"/><Relationship Id="rId2" Type="http://schemas.openxmlformats.org/officeDocument/2006/relationships/image" Target="../media/image9.png"/><Relationship Id="rId3"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theme" Target="../theme/theme2.xml"/><Relationship Id="rId14" Type="http://schemas.openxmlformats.org/officeDocument/2006/relationships/slideLayout" Target="../slideLayouts/slideLayout2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1"/>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1"/>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6" name="Google Shape;16;p21"/>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7" name="Google Shape;17;p21"/>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O apoio da Comissão Europeia à produção desta publicação não constitui uma aprovação do seu conteúdo, que reflecte apenas as opiniões dos autores, e a Comissão não pode ser responsabilizada por qualquer utilização que possa ser feita da informação nela contida.</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8" name="Google Shape;18;p21"/>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19" name="Google Shape;19;p21"/>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 name="Google Shape;20;p21"/>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g1ee4f95c8f2_0_623"/>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e4f95c8f2_0_623"/>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1ee4f95c8f2_0_623"/>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9" name="Google Shape;119;g1ee4f95c8f2_0_623"/>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20" name="Google Shape;120;g1ee4f95c8f2_0_623"/>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1" name="Google Shape;121;g1ee4f95c8f2_0_623"/>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22" name="Google Shape;122;g1ee4f95c8f2_0_623"/>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23" name="Google Shape;123;g1ee4f95c8f2_0_623"/>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O apoio da Comissão Europeia à produção desta publicação não constitui uma aprovação do seu conteúdo, que reflecte apenas a opinião dos autores, e a Comissão não pode ser responsabilizada por qualquer utilização que possa ser feita da informação nela contida.</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24" name="Google Shape;124;g1ee4f95c8f2_0_623"/>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sp>
        <p:nvSpPr>
          <p:cNvPr id="125" name="Google Shape;125;g1ee4f95c8f2_0_623"/>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26" name="Google Shape;126;g1ee4f95c8f2_0_623"/>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ww.youtube.com/watch?v=OcY-VRXrbQA" TargetMode="External"/><Relationship Id="rId4" Type="http://schemas.openxmlformats.org/officeDocument/2006/relationships/hyperlink" Target="https://www.youtube.com/watch?v=pRpFpXDElX0&amp;t=10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jp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s://www.garantibbva.com.tr/en/corporate/sme-specific/entrepreneurship" TargetMode="External"/><Relationship Id="rId4" Type="http://schemas.openxmlformats.org/officeDocument/2006/relationships/hyperlink" Target="https://www.garantibbva.com.tr/en/corporate/sme-specific/entrepreneurshi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
          <p:cNvSpPr txBox="1"/>
          <p:nvPr>
            <p:ph type="title"/>
          </p:nvPr>
        </p:nvSpPr>
        <p:spPr>
          <a:xfrm>
            <a:off x="457199" y="594359"/>
            <a:ext cx="3455581" cy="390662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4B3A"/>
              </a:buClr>
              <a:buSzPct val="100000"/>
              <a:buFont typeface="Calibri"/>
              <a:buNone/>
            </a:pPr>
            <a:r>
              <a:rPr b="1" lang="de-DE" sz="4400">
                <a:solidFill>
                  <a:srgbClr val="004B3A"/>
                </a:solidFill>
              </a:rPr>
              <a:t>GREENWORLD: </a:t>
            </a:r>
            <a:r>
              <a:rPr lang="de-DE"/>
              <a:t>Pensar verde</a:t>
            </a:r>
            <a:br>
              <a:rPr lang="de-DE"/>
            </a:br>
            <a:r>
              <a:rPr lang="de-DE"/>
              <a:t>para o mundo</a:t>
            </a:r>
            <a:br>
              <a:rPr lang="de-DE"/>
            </a:br>
            <a:br>
              <a:rPr lang="de-DE"/>
            </a:br>
            <a:r>
              <a:rPr lang="de-DE" sz="2700"/>
              <a:t>Educação dos jovens</a:t>
            </a:r>
            <a:br>
              <a:rPr lang="de-DE" sz="2700"/>
            </a:br>
            <a:r>
              <a:rPr lang="de-DE" sz="2700"/>
              <a:t>ERASMUS+</a:t>
            </a:r>
            <a:br>
              <a:rPr lang="de-DE" sz="2700"/>
            </a:br>
            <a:br>
              <a:rPr lang="de-DE" sz="2700"/>
            </a:br>
            <a:r>
              <a:rPr lang="de-DE" sz="2200"/>
              <a:t>KA220 YOU - Parcerias estratégicas para a educação de jovens</a:t>
            </a:r>
            <a:br>
              <a:rPr lang="de-DE" sz="2200"/>
            </a:br>
            <a:r>
              <a:rPr lang="de-DE" sz="2200"/>
              <a:t>Parceria de cooperação</a:t>
            </a:r>
            <a:br>
              <a:rPr lang="de-DE"/>
            </a:br>
            <a:endParaRPr/>
          </a:p>
        </p:txBody>
      </p:sp>
      <p:sp>
        <p:nvSpPr>
          <p:cNvPr id="226" name="Google Shape;226;p1"/>
          <p:cNvSpPr txBox="1"/>
          <p:nvPr>
            <p:ph idx="1" type="body"/>
          </p:nvPr>
        </p:nvSpPr>
        <p:spPr>
          <a:xfrm>
            <a:off x="4619379" y="594359"/>
            <a:ext cx="6492240" cy="525780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lang="de-DE"/>
              <a:t> </a:t>
            </a:r>
            <a:endParaRPr/>
          </a:p>
        </p:txBody>
      </p:sp>
      <p:sp>
        <p:nvSpPr>
          <p:cNvPr id="227" name="Google Shape;227;p1"/>
          <p:cNvSpPr txBox="1"/>
          <p:nvPr>
            <p:ph idx="2" type="body"/>
          </p:nvPr>
        </p:nvSpPr>
        <p:spPr>
          <a:xfrm>
            <a:off x="457200" y="4891596"/>
            <a:ext cx="3200400" cy="14136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00"/>
              <a:buNone/>
            </a:pPr>
            <a:r>
              <a:rPr b="1" i="1" lang="de-DE"/>
              <a:t>Número de referência:</a:t>
            </a:r>
            <a:br>
              <a:rPr b="1" i="1" lang="de-DE"/>
            </a:br>
            <a:r>
              <a:rPr lang="de-DE"/>
              <a:t>2021-1-DE04-KA220-YOU-000029209</a:t>
            </a:r>
            <a:endParaRPr/>
          </a:p>
          <a:p>
            <a:pPr indent="0" lvl="0" marL="0" rtl="0" algn="l">
              <a:lnSpc>
                <a:spcPct val="90000"/>
              </a:lnSpc>
              <a:spcBef>
                <a:spcPts val="1400"/>
              </a:spcBef>
              <a:spcAft>
                <a:spcPts val="0"/>
              </a:spcAft>
              <a:buSzPts val="1500"/>
              <a:buNone/>
            </a:pPr>
            <a:r>
              <a:rPr b="1" lang="de-DE"/>
              <a:t>Duração: </a:t>
            </a:r>
            <a:endParaRPr/>
          </a:p>
          <a:p>
            <a:pPr indent="0" lvl="0" marL="0" rtl="0" algn="l">
              <a:lnSpc>
                <a:spcPct val="90000"/>
              </a:lnSpc>
              <a:spcBef>
                <a:spcPts val="1400"/>
              </a:spcBef>
              <a:spcAft>
                <a:spcPts val="0"/>
              </a:spcAft>
              <a:buSzPts val="1500"/>
              <a:buNone/>
            </a:pPr>
            <a:r>
              <a:rPr b="1" lang="de-DE"/>
              <a:t>07.03.2022 a 07.03.2024 (24 meses) </a:t>
            </a:r>
            <a:endParaRPr/>
          </a:p>
          <a:p>
            <a:pPr indent="0" lvl="0" marL="0" rtl="0" algn="l">
              <a:lnSpc>
                <a:spcPct val="90000"/>
              </a:lnSpc>
              <a:spcBef>
                <a:spcPts val="1400"/>
              </a:spcBef>
              <a:spcAft>
                <a:spcPts val="0"/>
              </a:spcAft>
              <a:buSzPts val="1500"/>
              <a:buNone/>
            </a:pPr>
            <a:r>
              <a:t/>
            </a:r>
            <a:endParaRPr b="1"/>
          </a:p>
        </p:txBody>
      </p:sp>
      <p:sp>
        <p:nvSpPr>
          <p:cNvPr id="228" name="Google Shape;228;p1"/>
          <p:cNvSpPr txBox="1"/>
          <p:nvPr/>
        </p:nvSpPr>
        <p:spPr>
          <a:xfrm>
            <a:off x="4311479" y="5580116"/>
            <a:ext cx="6400800"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1800"/>
              <a:buFont typeface="Noto Sans Symbols"/>
              <a:buNone/>
            </a:pPr>
            <a:r>
              <a:rPr b="0" i="0" lang="de-DE" sz="1800" u="none" cap="none" strike="noStrike">
                <a:solidFill>
                  <a:srgbClr val="595959"/>
                </a:solidFill>
                <a:latin typeface="Calibri"/>
                <a:ea typeface="Calibri"/>
                <a:cs typeface="Calibri"/>
                <a:sym typeface="Calibri"/>
              </a:rPr>
              <a:t>Cadeira de Educação Empresarial e de Recursos Humanos II</a:t>
            </a:r>
            <a:br>
              <a:rPr b="0" i="0" lang="de-DE" sz="1800" u="none" cap="none" strike="noStrike">
                <a:solidFill>
                  <a:srgbClr val="595959"/>
                </a:solidFill>
                <a:latin typeface="Calibri"/>
                <a:ea typeface="Calibri"/>
                <a:cs typeface="Calibri"/>
                <a:sym typeface="Calibri"/>
              </a:rPr>
            </a:br>
            <a:r>
              <a:rPr b="0" i="0" lang="de-DE" sz="1800" u="none" cap="none" strike="noStrike">
                <a:solidFill>
                  <a:srgbClr val="595959"/>
                </a:solidFill>
                <a:latin typeface="Calibri"/>
                <a:ea typeface="Calibri"/>
                <a:cs typeface="Calibri"/>
                <a:sym typeface="Calibri"/>
              </a:rPr>
              <a:t>Prof. Dr. Marc Beutner</a:t>
            </a:r>
            <a:endParaRPr b="0" i="0" sz="1400" u="none" cap="none" strike="noStrike">
              <a:solidFill>
                <a:srgbClr val="000000"/>
              </a:solidFill>
              <a:latin typeface="Arial"/>
              <a:ea typeface="Arial"/>
              <a:cs typeface="Arial"/>
              <a:sym typeface="Arial"/>
            </a:endParaRPr>
          </a:p>
        </p:txBody>
      </p:sp>
      <p:sp>
        <p:nvSpPr>
          <p:cNvPr id="229" name="Google Shape;229;p1"/>
          <p:cNvSpPr txBox="1"/>
          <p:nvPr/>
        </p:nvSpPr>
        <p:spPr>
          <a:xfrm>
            <a:off x="4311479" y="578460"/>
            <a:ext cx="5673179" cy="390662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0000"/>
              </a:lnSpc>
              <a:spcBef>
                <a:spcPts val="0"/>
              </a:spcBef>
              <a:spcAft>
                <a:spcPts val="0"/>
              </a:spcAft>
              <a:buClr>
                <a:schemeClr val="accent1"/>
              </a:buClr>
              <a:buSzPts val="3000"/>
              <a:buFont typeface="Noto Sans Symbols"/>
              <a:buNone/>
            </a:pPr>
            <a:r>
              <a:rPr b="1" i="0" lang="de-DE" sz="3000" u="none" cap="none" strike="noStrike">
                <a:solidFill>
                  <a:srgbClr val="595959"/>
                </a:solidFill>
                <a:latin typeface="Calibri"/>
                <a:ea typeface="Calibri"/>
                <a:cs typeface="Calibri"/>
                <a:sym typeface="Calibri"/>
              </a:rPr>
              <a:t>Greenworld -</a:t>
            </a:r>
            <a:br>
              <a:rPr b="1" i="0" lang="de-DE" sz="3000" u="none" cap="none" strike="noStrike">
                <a:solidFill>
                  <a:srgbClr val="595959"/>
                </a:solidFill>
                <a:latin typeface="Calibri"/>
                <a:ea typeface="Calibri"/>
                <a:cs typeface="Calibri"/>
                <a:sym typeface="Calibri"/>
              </a:rPr>
            </a:br>
            <a:r>
              <a:rPr b="1" i="0" lang="de-DE" sz="3000" u="none" cap="none" strike="noStrike">
                <a:solidFill>
                  <a:srgbClr val="595959"/>
                </a:solidFill>
                <a:latin typeface="Calibri"/>
                <a:ea typeface="Calibri"/>
                <a:cs typeface="Calibri"/>
                <a:sym typeface="Calibri"/>
              </a:rPr>
              <a:t>Encontro Transnacional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accent1"/>
              </a:buClr>
              <a:buSzPts val="2800"/>
              <a:buFont typeface="Noto Sans Symbols"/>
              <a:buNone/>
            </a:pPr>
            <a:r>
              <a:rPr b="1" i="0" lang="de-DE" sz="2800" u="none" cap="none" strike="noStrike">
                <a:solidFill>
                  <a:srgbClr val="595959"/>
                </a:solidFill>
                <a:latin typeface="Calibri"/>
                <a:ea typeface="Calibri"/>
                <a:cs typeface="Calibri"/>
                <a:sym typeface="Calibri"/>
              </a:rPr>
              <a:t>LTTA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accent1"/>
              </a:buClr>
              <a:buSzPts val="2800"/>
              <a:buFont typeface="Noto Sans Symbols"/>
              <a:buNone/>
            </a:pPr>
            <a:r>
              <a:rPr b="1" i="0" lang="de-DE" sz="2800" u="none" cap="none" strike="noStrike">
                <a:solidFill>
                  <a:srgbClr val="595959"/>
                </a:solidFill>
                <a:latin typeface="Calibri"/>
                <a:ea typeface="Calibri"/>
                <a:cs typeface="Calibri"/>
                <a:sym typeface="Calibri"/>
              </a:rPr>
              <a:t>Material didático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accent1"/>
              </a:buClr>
              <a:buSzPts val="2600"/>
              <a:buFont typeface="Noto Sans Symbols"/>
              <a:buNone/>
            </a:pPr>
            <a:r>
              <a:t/>
            </a:r>
            <a:endParaRPr b="1" i="0" sz="26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None/>
            </a:pPr>
            <a:r>
              <a:rPr b="0" i="0" lang="de-DE" sz="2800" u="none" cap="none" strike="noStrike">
                <a:solidFill>
                  <a:srgbClr val="595959"/>
                </a:solidFill>
                <a:latin typeface="Calibri"/>
                <a:ea typeface="Calibri"/>
                <a:cs typeface="Calibri"/>
                <a:sym typeface="Calibri"/>
              </a:rPr>
              <a:t>CULTURA DO EMPREENDEDORISMO ECOLÓGICO E IDEIAS DE MODELOS DE NEGÓCIO</a:t>
            </a:r>
            <a:endParaRPr/>
          </a:p>
          <a:p>
            <a:pPr indent="0" lvl="0" marL="0" marR="0" rtl="0" algn="l">
              <a:lnSpc>
                <a:spcPct val="100000"/>
              </a:lnSpc>
              <a:spcBef>
                <a:spcPts val="1000"/>
              </a:spcBef>
              <a:spcAft>
                <a:spcPts val="0"/>
              </a:spcAft>
              <a:buClr>
                <a:schemeClr val="accent1"/>
              </a:buClr>
              <a:buSzPts val="2800"/>
              <a:buFont typeface="Noto Sans Symbols"/>
              <a:buNone/>
            </a:pPr>
            <a:r>
              <a:t/>
            </a:r>
            <a:endParaRPr b="0" i="0" sz="2800" u="none" cap="none" strike="noStrike">
              <a:solidFill>
                <a:srgbClr val="595959"/>
              </a:solidFill>
              <a:latin typeface="Calibri"/>
              <a:ea typeface="Calibri"/>
              <a:cs typeface="Calibri"/>
              <a:sym typeface="Calibri"/>
            </a:endParaRPr>
          </a:p>
        </p:txBody>
      </p:sp>
      <p:pic>
        <p:nvPicPr>
          <p:cNvPr id="230" name="Google Shape;230;p1"/>
          <p:cNvPicPr preferRelativeResize="0"/>
          <p:nvPr/>
        </p:nvPicPr>
        <p:blipFill rotWithShape="1">
          <a:blip r:embed="rId3">
            <a:alphaModFix/>
          </a:blip>
          <a:srcRect b="0" l="0" r="0" t="0"/>
          <a:stretch/>
        </p:blipFill>
        <p:spPr>
          <a:xfrm>
            <a:off x="6351501" y="4343915"/>
            <a:ext cx="2755958" cy="1128345"/>
          </a:xfrm>
          <a:prstGeom prst="rect">
            <a:avLst/>
          </a:prstGeom>
          <a:noFill/>
          <a:ln>
            <a:noFill/>
          </a:ln>
        </p:spPr>
      </p:pic>
      <p:pic>
        <p:nvPicPr>
          <p:cNvPr id="231" name="Google Shape;231;p1"/>
          <p:cNvPicPr preferRelativeResize="0"/>
          <p:nvPr/>
        </p:nvPicPr>
        <p:blipFill rotWithShape="1">
          <a:blip r:embed="rId4">
            <a:alphaModFix/>
          </a:blip>
          <a:srcRect b="0" l="0" r="0" t="0"/>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2"/>
          <p:cNvSpPr txBox="1"/>
          <p:nvPr>
            <p:ph type="title"/>
          </p:nvPr>
        </p:nvSpPr>
        <p:spPr>
          <a:xfrm>
            <a:off x="606626" y="416629"/>
            <a:ext cx="10058400" cy="823740"/>
          </a:xfrm>
          <a:prstGeom prst="rect">
            <a:avLst/>
          </a:prstGeom>
          <a:noFill/>
          <a:ln>
            <a:noFill/>
          </a:ln>
        </p:spPr>
        <p:txBody>
          <a:bodyPr anchorCtr="0" anchor="b" bIns="45700" lIns="91425" spcFirstLastPara="1" rIns="91425" wrap="square" tIns="45700">
            <a:noAutofit/>
          </a:bodyPr>
          <a:lstStyle/>
          <a:p>
            <a:pPr indent="-457200" lvl="0" marL="601200" rtl="0" algn="l">
              <a:lnSpc>
                <a:spcPct val="100000"/>
              </a:lnSpc>
              <a:spcBef>
                <a:spcPts val="800"/>
              </a:spcBef>
              <a:spcAft>
                <a:spcPts val="0"/>
              </a:spcAft>
              <a:buClr>
                <a:srgbClr val="2A4F1C"/>
              </a:buClr>
              <a:buSzPts val="2600"/>
              <a:buFont typeface="Noto Sans Symbols"/>
              <a:buChar char="❖"/>
            </a:pPr>
            <a:r>
              <a:rPr lang="de-DE" sz="2400">
                <a:solidFill>
                  <a:srgbClr val="004B3A"/>
                </a:solidFill>
              </a:rPr>
              <a:t>Refletir sobre novas ideias de modelos empresariais em termos da sua contribuição económica, sustentável, social e societal</a:t>
            </a:r>
            <a:endParaRPr/>
          </a:p>
        </p:txBody>
      </p:sp>
      <p:sp>
        <p:nvSpPr>
          <p:cNvPr id="334" name="Google Shape;334;p12"/>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35" name="Google Shape;335;p12"/>
          <p:cNvSpPr txBox="1"/>
          <p:nvPr/>
        </p:nvSpPr>
        <p:spPr>
          <a:xfrm>
            <a:off x="1183100" y="1299190"/>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Pensar em termos económicos</a:t>
            </a:r>
            <a:endParaRPr b="1" i="0" sz="2100" u="none" cap="none" strike="noStrike">
              <a:solidFill>
                <a:schemeClr val="accent1"/>
              </a:solidFill>
              <a:latin typeface="Calibri"/>
              <a:ea typeface="Calibri"/>
              <a:cs typeface="Calibri"/>
              <a:sym typeface="Calibri"/>
            </a:endParaRPr>
          </a:p>
        </p:txBody>
      </p:sp>
      <p:sp>
        <p:nvSpPr>
          <p:cNvPr id="336" name="Google Shape;336;p12"/>
          <p:cNvSpPr txBox="1"/>
          <p:nvPr/>
        </p:nvSpPr>
        <p:spPr>
          <a:xfrm>
            <a:off x="1526974" y="1098559"/>
            <a:ext cx="7153234" cy="1745348"/>
          </a:xfrm>
          <a:prstGeom prst="rect">
            <a:avLst/>
          </a:prstGeom>
          <a:noFill/>
          <a:ln>
            <a:noFill/>
          </a:ln>
        </p:spPr>
        <p:txBody>
          <a:bodyPr anchorCtr="0" anchor="t" bIns="91425" lIns="91425" spcFirstLastPara="1" rIns="91425" wrap="square" tIns="91425">
            <a:noAutofit/>
          </a:bodyPr>
          <a:lstStyle/>
          <a:p>
            <a:pPr indent="-160019" lvl="0" marL="735330" marR="0" rtl="0" algn="l">
              <a:lnSpc>
                <a:spcPct val="150000"/>
              </a:lnSpc>
              <a:spcBef>
                <a:spcPts val="1200"/>
              </a:spcBef>
              <a:spcAft>
                <a:spcPts val="0"/>
              </a:spcAft>
              <a:buClr>
                <a:srgbClr val="3F762A"/>
              </a:buClr>
              <a:buSzPts val="1980"/>
              <a:buFont typeface="Courier New"/>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Os empresários ecológicos criam modelos de negócio que são simultaneamente rentáveis do ponto de vista económico e responsáveis do ponto de vista ambiental. Trata-se de uma alternativa aos modelos de negócio tradicionais, centrada na sustentabilidade a longo prazo e na redução do impacto ambiental. Por exemplo, ao adotar princípios de desperdício zero, um empresário ecológico pode minimizar a quantidade de resíduos nos processos de produção. Desta forma, reduz os custos de produção e minimiza o seu impacto no ambiente. Ao mesmo tempo, estas práticas amigas do ambiente podem aumentar o valor da marca junto dos consumidores, o que, por sua vez, pode apoiar a rentabilidade económica.</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5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pic>
        <p:nvPicPr>
          <p:cNvPr id="337" name="Google Shape;337;p12"/>
          <p:cNvPicPr preferRelativeResize="0"/>
          <p:nvPr/>
        </p:nvPicPr>
        <p:blipFill rotWithShape="1">
          <a:blip r:embed="rId3">
            <a:alphaModFix/>
          </a:blip>
          <a:srcRect b="0" l="0" r="0" t="0"/>
          <a:stretch/>
        </p:blipFill>
        <p:spPr>
          <a:xfrm>
            <a:off x="4500883" y="1593274"/>
            <a:ext cx="8189881" cy="46068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3"/>
          <p:cNvSpPr txBox="1"/>
          <p:nvPr>
            <p:ph type="title"/>
          </p:nvPr>
        </p:nvSpPr>
        <p:spPr>
          <a:xfrm>
            <a:off x="606626" y="416629"/>
            <a:ext cx="10058400" cy="823740"/>
          </a:xfrm>
          <a:prstGeom prst="rect">
            <a:avLst/>
          </a:prstGeom>
          <a:noFill/>
          <a:ln>
            <a:noFill/>
          </a:ln>
        </p:spPr>
        <p:txBody>
          <a:bodyPr anchorCtr="0" anchor="b" bIns="45700" lIns="91425" spcFirstLastPara="1" rIns="91425" wrap="square" tIns="45700">
            <a:noAutofit/>
          </a:bodyPr>
          <a:lstStyle/>
          <a:p>
            <a:pPr indent="-457200" lvl="0" marL="601200" rtl="0" algn="l">
              <a:lnSpc>
                <a:spcPct val="100000"/>
              </a:lnSpc>
              <a:spcBef>
                <a:spcPts val="800"/>
              </a:spcBef>
              <a:spcAft>
                <a:spcPts val="0"/>
              </a:spcAft>
              <a:buClr>
                <a:srgbClr val="2A4F1C"/>
              </a:buClr>
              <a:buSzPts val="2600"/>
              <a:buFont typeface="Noto Sans Symbols"/>
              <a:buChar char="❖"/>
            </a:pPr>
            <a:r>
              <a:rPr lang="de-DE" sz="2400">
                <a:solidFill>
                  <a:srgbClr val="004B3A"/>
                </a:solidFill>
              </a:rPr>
              <a:t>Refletir sobre novas ideias de modelos empresariais em termos da sua contribuição económica, sustentável, social e societal</a:t>
            </a:r>
            <a:endParaRPr/>
          </a:p>
        </p:txBody>
      </p:sp>
      <p:sp>
        <p:nvSpPr>
          <p:cNvPr id="343" name="Google Shape;343;p13"/>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44" name="Google Shape;344;p13"/>
          <p:cNvSpPr txBox="1"/>
          <p:nvPr/>
        </p:nvSpPr>
        <p:spPr>
          <a:xfrm>
            <a:off x="1183099" y="1299190"/>
            <a:ext cx="7434427"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Cria estratégias de crescimento centradas na sustentabilidade</a:t>
            </a:r>
            <a:endParaRPr/>
          </a:p>
        </p:txBody>
      </p:sp>
      <p:sp>
        <p:nvSpPr>
          <p:cNvPr id="345" name="Google Shape;345;p13"/>
          <p:cNvSpPr txBox="1"/>
          <p:nvPr/>
        </p:nvSpPr>
        <p:spPr>
          <a:xfrm>
            <a:off x="1526974" y="1131581"/>
            <a:ext cx="7153234" cy="1745348"/>
          </a:xfrm>
          <a:prstGeom prst="rect">
            <a:avLst/>
          </a:prstGeom>
          <a:noFill/>
          <a:ln>
            <a:noFill/>
          </a:ln>
        </p:spPr>
        <p:txBody>
          <a:bodyPr anchorCtr="0" anchor="t" bIns="91425" lIns="91425" spcFirstLastPara="1" rIns="91425" wrap="square" tIns="91425">
            <a:noAutofit/>
          </a:bodyPr>
          <a:lstStyle/>
          <a:p>
            <a:pPr indent="-160019" lvl="0" marL="735330" marR="0" rtl="0" algn="l">
              <a:lnSpc>
                <a:spcPct val="150000"/>
              </a:lnSpc>
              <a:spcBef>
                <a:spcPts val="1200"/>
              </a:spcBef>
              <a:spcAft>
                <a:spcPts val="0"/>
              </a:spcAft>
              <a:buClr>
                <a:srgbClr val="3F762A"/>
              </a:buClr>
              <a:buSzPts val="1980"/>
              <a:buFont typeface="Courier New"/>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As estratégias de crescimento orientadas para a sustentabilidade são uma pedra angular do empreendedorismo ecológico. Estas estratégias visam equilibrar factores ambientais, sociais e económicos. Por exemplo, um empresário ecológico pode satisfazer as necessidades energéticas de uma forma sustentável, investindo em fontes de energia renováveis. Ao mesmo tempo, a gestão sustentável da cadeia de abastecimento tem por objetivo reduzir o impacto ambiental em todas as fases do ciclo de vida dos produtos. Estas estratégias podem contribuir para o crescimento económico, quer reduzindo a pegada ambiental da empresa, quer proporcionando economias de custos a longo prazo.</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5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pic>
        <p:nvPicPr>
          <p:cNvPr id="346" name="Google Shape;346;p13"/>
          <p:cNvPicPr preferRelativeResize="0"/>
          <p:nvPr/>
        </p:nvPicPr>
        <p:blipFill rotWithShape="1">
          <a:blip r:embed="rId3">
            <a:alphaModFix/>
          </a:blip>
          <a:srcRect b="0" l="0" r="0" t="0"/>
          <a:stretch/>
        </p:blipFill>
        <p:spPr>
          <a:xfrm>
            <a:off x="7523022" y="2920205"/>
            <a:ext cx="6317673" cy="355369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4"/>
          <p:cNvSpPr txBox="1"/>
          <p:nvPr>
            <p:ph type="title"/>
          </p:nvPr>
        </p:nvSpPr>
        <p:spPr>
          <a:xfrm>
            <a:off x="606626" y="416629"/>
            <a:ext cx="10058400" cy="823740"/>
          </a:xfrm>
          <a:prstGeom prst="rect">
            <a:avLst/>
          </a:prstGeom>
          <a:noFill/>
          <a:ln>
            <a:noFill/>
          </a:ln>
        </p:spPr>
        <p:txBody>
          <a:bodyPr anchorCtr="0" anchor="b" bIns="45700" lIns="91425" spcFirstLastPara="1" rIns="91425" wrap="square" tIns="45700">
            <a:noAutofit/>
          </a:bodyPr>
          <a:lstStyle/>
          <a:p>
            <a:pPr indent="-457200" lvl="0" marL="601200" rtl="0" algn="l">
              <a:lnSpc>
                <a:spcPct val="100000"/>
              </a:lnSpc>
              <a:spcBef>
                <a:spcPts val="800"/>
              </a:spcBef>
              <a:spcAft>
                <a:spcPts val="0"/>
              </a:spcAft>
              <a:buClr>
                <a:srgbClr val="2A4F1C"/>
              </a:buClr>
              <a:buSzPts val="2600"/>
              <a:buFont typeface="Noto Sans Symbols"/>
              <a:buChar char="❖"/>
            </a:pPr>
            <a:r>
              <a:rPr lang="de-DE" sz="2400">
                <a:solidFill>
                  <a:srgbClr val="004B3A"/>
                </a:solidFill>
              </a:rPr>
              <a:t>Refletir sobre novas ideias de modelos empresariais em termos da sua contribuição económica, sustentável, social e societal</a:t>
            </a:r>
            <a:endParaRPr/>
          </a:p>
        </p:txBody>
      </p:sp>
      <p:sp>
        <p:nvSpPr>
          <p:cNvPr id="352" name="Google Shape;352;p14"/>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53" name="Google Shape;353;p14"/>
          <p:cNvSpPr txBox="1"/>
          <p:nvPr/>
        </p:nvSpPr>
        <p:spPr>
          <a:xfrm>
            <a:off x="676558" y="1394477"/>
            <a:ext cx="7434427" cy="641700"/>
          </a:xfrm>
          <a:prstGeom prst="rect">
            <a:avLst/>
          </a:prstGeom>
          <a:noFill/>
          <a:ln>
            <a:noFill/>
          </a:ln>
        </p:spPr>
        <p:txBody>
          <a:bodyPr anchorCtr="0" anchor="t" bIns="91425" lIns="91425" spcFirstLastPara="1" rIns="91425" wrap="square" tIns="91425">
            <a:noAutofit/>
          </a:bodyPr>
          <a:lstStyle/>
          <a:p>
            <a:pPr indent="0" lvl="0" marL="44958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Responsabilidade social e contribuição para a sociedade</a:t>
            </a:r>
            <a:endParaRPr/>
          </a:p>
        </p:txBody>
      </p:sp>
      <p:sp>
        <p:nvSpPr>
          <p:cNvPr id="354" name="Google Shape;354;p14"/>
          <p:cNvSpPr txBox="1"/>
          <p:nvPr/>
        </p:nvSpPr>
        <p:spPr>
          <a:xfrm>
            <a:off x="1746332" y="1247868"/>
            <a:ext cx="7153234" cy="1745348"/>
          </a:xfrm>
          <a:prstGeom prst="rect">
            <a:avLst/>
          </a:prstGeom>
          <a:noFill/>
          <a:ln>
            <a:noFill/>
          </a:ln>
        </p:spPr>
        <p:txBody>
          <a:bodyPr anchorCtr="0" anchor="t" bIns="91425" lIns="91425" spcFirstLastPara="1" rIns="91425" wrap="square" tIns="91425">
            <a:noAutofit/>
          </a:bodyPr>
          <a:lstStyle/>
          <a:p>
            <a:pPr indent="-139065" lvl="0" marL="735330" marR="0" rtl="0" algn="l">
              <a:lnSpc>
                <a:spcPct val="150000"/>
              </a:lnSpc>
              <a:spcBef>
                <a:spcPts val="1200"/>
              </a:spcBef>
              <a:spcAft>
                <a:spcPts val="0"/>
              </a:spcAft>
              <a:buClr>
                <a:srgbClr val="3F762A"/>
              </a:buClr>
              <a:buSzPts val="2310"/>
              <a:buFont typeface="Courier New"/>
              <a:buNone/>
            </a:pPr>
            <a:r>
              <a:t/>
            </a:r>
            <a:endParaRPr b="1" i="0" sz="2100" u="none" cap="none" strike="noStrike">
              <a:solidFill>
                <a:schemeClr val="accent1"/>
              </a:solidFill>
              <a:latin typeface="Calibri"/>
              <a:ea typeface="Calibri"/>
              <a:cs typeface="Calibri"/>
              <a:sym typeface="Calibri"/>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Os empresários ecológicos dão prioridade à responsabilidade social e à contribuição para a sociedade quando gerem as suas empresas. Este objetivo pode ser alcançado de várias formas, como o apoio às comunidades locais, a promoção da equidade social e a sensibilização para as questões ambientais. Por exemplo, um empresário ecológico pode apoiar a economia local adquirindo os seus produtos localmente e de forma biológica. Pode também contribuir para sensibilizar o público para as questões ambientais, organizando programas de educação ambiental. Estas contribuições sociais e ambientais podem reforçar a reputação da marca e aumentar a fidelidade dos clientes.</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5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pic>
        <p:nvPicPr>
          <p:cNvPr id="355" name="Google Shape;355;p14"/>
          <p:cNvPicPr preferRelativeResize="0"/>
          <p:nvPr/>
        </p:nvPicPr>
        <p:blipFill rotWithShape="1">
          <a:blip r:embed="rId3">
            <a:alphaModFix/>
          </a:blip>
          <a:srcRect b="0" l="0" r="0" t="0"/>
          <a:stretch/>
        </p:blipFill>
        <p:spPr>
          <a:xfrm>
            <a:off x="8042261" y="3546764"/>
            <a:ext cx="4878996" cy="274443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5"/>
          <p:cNvSpPr txBox="1"/>
          <p:nvPr>
            <p:ph type="title"/>
          </p:nvPr>
        </p:nvSpPr>
        <p:spPr>
          <a:xfrm>
            <a:off x="606626" y="416629"/>
            <a:ext cx="10058400" cy="823740"/>
          </a:xfrm>
          <a:prstGeom prst="rect">
            <a:avLst/>
          </a:prstGeom>
          <a:noFill/>
          <a:ln>
            <a:noFill/>
          </a:ln>
        </p:spPr>
        <p:txBody>
          <a:bodyPr anchorCtr="0" anchor="b" bIns="45700" lIns="91425" spcFirstLastPara="1" rIns="91425" wrap="square" tIns="45700">
            <a:noAutofit/>
          </a:bodyPr>
          <a:lstStyle/>
          <a:p>
            <a:pPr indent="0" lvl="0" marL="144000" rtl="0" algn="l">
              <a:lnSpc>
                <a:spcPct val="100000"/>
              </a:lnSpc>
              <a:spcBef>
                <a:spcPts val="800"/>
              </a:spcBef>
              <a:spcAft>
                <a:spcPts val="0"/>
              </a:spcAft>
              <a:buClr>
                <a:srgbClr val="2A4F1C"/>
              </a:buClr>
              <a:buSzPts val="2600"/>
              <a:buNone/>
            </a:pPr>
            <a:r>
              <a:rPr lang="de-DE" sz="2400">
                <a:solidFill>
                  <a:srgbClr val="004B3A"/>
                </a:solidFill>
              </a:rPr>
              <a:t>Reconhecer os apoios ao empreendedorismo ecológico e conhecer o seu contributo para os nossos modelos empresariais</a:t>
            </a:r>
            <a:endParaRPr/>
          </a:p>
        </p:txBody>
      </p:sp>
      <p:sp>
        <p:nvSpPr>
          <p:cNvPr id="361" name="Google Shape;361;p15"/>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62" name="Google Shape;362;p15"/>
          <p:cNvSpPr txBox="1"/>
          <p:nvPr/>
        </p:nvSpPr>
        <p:spPr>
          <a:xfrm>
            <a:off x="676558" y="1394477"/>
            <a:ext cx="7434427" cy="641700"/>
          </a:xfrm>
          <a:prstGeom prst="rect">
            <a:avLst/>
          </a:prstGeom>
          <a:noFill/>
          <a:ln>
            <a:noFill/>
          </a:ln>
        </p:spPr>
        <p:txBody>
          <a:bodyPr anchorCtr="0" anchor="t" bIns="91425" lIns="91425" spcFirstLastPara="1" rIns="91425" wrap="square" tIns="91425">
            <a:noAutofit/>
          </a:bodyPr>
          <a:lstStyle/>
          <a:p>
            <a:pPr indent="0" lvl="0" marL="44958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O que são os apoios ao empreendedorismo verde. </a:t>
            </a:r>
            <a:endParaRPr/>
          </a:p>
        </p:txBody>
      </p:sp>
      <p:sp>
        <p:nvSpPr>
          <p:cNvPr id="363" name="Google Shape;363;p15"/>
          <p:cNvSpPr txBox="1"/>
          <p:nvPr/>
        </p:nvSpPr>
        <p:spPr>
          <a:xfrm>
            <a:off x="871618" y="1749082"/>
            <a:ext cx="7153234" cy="1745348"/>
          </a:xfrm>
          <a:prstGeom prst="rect">
            <a:avLst/>
          </a:prstGeom>
          <a:noFill/>
          <a:ln>
            <a:noFill/>
          </a:ln>
        </p:spPr>
        <p:txBody>
          <a:bodyPr anchorCtr="0" anchor="t" bIns="91425" lIns="91425" spcFirstLastPara="1" rIns="91425" wrap="square" tIns="91425">
            <a:noAutofit/>
          </a:bodyPr>
          <a:lstStyle/>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Interesse dos investidores e abordagens ambientais</a:t>
            </a:r>
            <a:endParaRPr/>
          </a:p>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Apoios e incentivos ao empreendedorismo ecológico</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sp>
        <p:nvSpPr>
          <p:cNvPr id="364" name="Google Shape;364;p15"/>
          <p:cNvSpPr txBox="1"/>
          <p:nvPr/>
        </p:nvSpPr>
        <p:spPr>
          <a:xfrm>
            <a:off x="482595" y="3009938"/>
            <a:ext cx="7434427" cy="641700"/>
          </a:xfrm>
          <a:prstGeom prst="rect">
            <a:avLst/>
          </a:prstGeom>
          <a:noFill/>
          <a:ln>
            <a:noFill/>
          </a:ln>
        </p:spPr>
        <p:txBody>
          <a:bodyPr anchorCtr="0" anchor="t" bIns="91425" lIns="91425" spcFirstLastPara="1" rIns="91425" wrap="square" tIns="91425">
            <a:noAutofit/>
          </a:bodyPr>
          <a:lstStyle/>
          <a:p>
            <a:pPr indent="0" lvl="0" marL="44958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Apoios da UE</a:t>
            </a:r>
            <a:endParaRPr/>
          </a:p>
        </p:txBody>
      </p:sp>
      <p:sp>
        <p:nvSpPr>
          <p:cNvPr id="365" name="Google Shape;365;p15"/>
          <p:cNvSpPr txBox="1"/>
          <p:nvPr/>
        </p:nvSpPr>
        <p:spPr>
          <a:xfrm>
            <a:off x="763787" y="3373667"/>
            <a:ext cx="7839885" cy="1745348"/>
          </a:xfrm>
          <a:prstGeom prst="rect">
            <a:avLst/>
          </a:prstGeom>
          <a:noFill/>
          <a:ln>
            <a:noFill/>
          </a:ln>
        </p:spPr>
        <p:txBody>
          <a:bodyPr anchorCtr="0" anchor="t" bIns="91425" lIns="91425" spcFirstLastPara="1" rIns="91425" wrap="square" tIns="91425">
            <a:noAutofit/>
          </a:bodyPr>
          <a:lstStyle/>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Horizonte Europa.  </a:t>
            </a:r>
            <a:endParaRPr/>
          </a:p>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Programa LIFE</a:t>
            </a:r>
            <a:endParaRPr/>
          </a:p>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Pacto Ecológico Europeu</a:t>
            </a:r>
            <a:endParaRPr b="1" i="0" sz="1800" u="none" cap="none" strike="noStrike">
              <a:solidFill>
                <a:srgbClr val="000000"/>
              </a:solidFill>
              <a:latin typeface="Calibri"/>
              <a:ea typeface="Calibri"/>
              <a:cs typeface="Calibri"/>
              <a:sym typeface="Calibri"/>
            </a:endParaRPr>
          </a:p>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Programa COSME</a:t>
            </a:r>
            <a:endParaRPr/>
          </a:p>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Acelerador EIC </a:t>
            </a:r>
            <a:endParaRPr b="1" i="0" sz="1800" u="none" cap="none" strike="noStrike">
              <a:solidFill>
                <a:srgbClr val="000000"/>
              </a:solidFill>
              <a:latin typeface="Calibri"/>
              <a:ea typeface="Calibri"/>
              <a:cs typeface="Calibri"/>
              <a:sym typeface="Calibri"/>
            </a:endParaRPr>
          </a:p>
        </p:txBody>
      </p:sp>
      <p:pic>
        <p:nvPicPr>
          <p:cNvPr id="366" name="Google Shape;366;p15"/>
          <p:cNvPicPr preferRelativeResize="0"/>
          <p:nvPr/>
        </p:nvPicPr>
        <p:blipFill rotWithShape="1">
          <a:blip r:embed="rId3">
            <a:alphaModFix/>
          </a:blip>
          <a:srcRect b="0" l="0" r="0" t="0"/>
          <a:stretch/>
        </p:blipFill>
        <p:spPr>
          <a:xfrm flipH="1">
            <a:off x="5403272" y="-636763"/>
            <a:ext cx="6788727" cy="680852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6"/>
          <p:cNvSpPr txBox="1"/>
          <p:nvPr>
            <p:ph type="title"/>
          </p:nvPr>
        </p:nvSpPr>
        <p:spPr>
          <a:xfrm>
            <a:off x="676558" y="323943"/>
            <a:ext cx="10058400" cy="823740"/>
          </a:xfrm>
          <a:prstGeom prst="rect">
            <a:avLst/>
          </a:prstGeom>
          <a:noFill/>
          <a:ln>
            <a:noFill/>
          </a:ln>
        </p:spPr>
        <p:txBody>
          <a:bodyPr anchorCtr="0" anchor="b" bIns="45700" lIns="91425" spcFirstLastPara="1" rIns="91425" wrap="square" tIns="45700">
            <a:normAutofit/>
          </a:bodyPr>
          <a:lstStyle/>
          <a:p>
            <a:pPr indent="0" lvl="0" marL="144000" rtl="0" algn="l">
              <a:lnSpc>
                <a:spcPct val="100000"/>
              </a:lnSpc>
              <a:spcBef>
                <a:spcPts val="800"/>
              </a:spcBef>
              <a:spcAft>
                <a:spcPts val="0"/>
              </a:spcAft>
              <a:buClr>
                <a:srgbClr val="2A4F1C"/>
              </a:buClr>
              <a:buSzPts val="2600"/>
              <a:buNone/>
            </a:pPr>
            <a:r>
              <a:rPr lang="de-DE" sz="3200">
                <a:solidFill>
                  <a:srgbClr val="004B3A"/>
                </a:solidFill>
              </a:rPr>
              <a:t>Examinar os modelos empresariais ecológicos no mundo</a:t>
            </a:r>
            <a:endParaRPr sz="3200">
              <a:solidFill>
                <a:srgbClr val="004B3A"/>
              </a:solidFill>
            </a:endParaRPr>
          </a:p>
        </p:txBody>
      </p:sp>
      <p:sp>
        <p:nvSpPr>
          <p:cNvPr id="372" name="Google Shape;372;p16"/>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73" name="Google Shape;373;p16"/>
          <p:cNvSpPr txBox="1"/>
          <p:nvPr/>
        </p:nvSpPr>
        <p:spPr>
          <a:xfrm>
            <a:off x="490682" y="1543484"/>
            <a:ext cx="8930410" cy="641700"/>
          </a:xfrm>
          <a:prstGeom prst="rect">
            <a:avLst/>
          </a:prstGeom>
          <a:noFill/>
          <a:ln>
            <a:noFill/>
          </a:ln>
        </p:spPr>
        <p:txBody>
          <a:bodyPr anchorCtr="0" anchor="t" bIns="91425" lIns="91425" spcFirstLastPara="1" rIns="91425" wrap="square" tIns="91425">
            <a:noAutofit/>
          </a:bodyPr>
          <a:lstStyle/>
          <a:p>
            <a:pPr indent="0" lvl="0" marL="44958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Considerações sobre ideias de negócio para empreendedores ecológicos</a:t>
            </a:r>
            <a:endParaRPr/>
          </a:p>
        </p:txBody>
      </p:sp>
      <p:sp>
        <p:nvSpPr>
          <p:cNvPr id="374" name="Google Shape;374;p16"/>
          <p:cNvSpPr txBox="1"/>
          <p:nvPr/>
        </p:nvSpPr>
        <p:spPr>
          <a:xfrm>
            <a:off x="1089565" y="1955132"/>
            <a:ext cx="7153234" cy="1745348"/>
          </a:xfrm>
          <a:prstGeom prst="rect">
            <a:avLst/>
          </a:prstGeom>
          <a:noFill/>
          <a:ln>
            <a:noFill/>
          </a:ln>
        </p:spPr>
        <p:txBody>
          <a:bodyPr anchorCtr="0" anchor="t" bIns="91425" lIns="91425" spcFirstLastPara="1" rIns="91425" wrap="square" tIns="91425">
            <a:noAutofit/>
          </a:bodyPr>
          <a:lstStyle/>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Não é nocivo para a saúde humana ou animal, </a:t>
            </a:r>
            <a:endParaRPr/>
          </a:p>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Não prejudica o ambiente, </a:t>
            </a:r>
            <a:endParaRPr/>
          </a:p>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Não consume quantidades excessivas de energia e outros recursos, </a:t>
            </a:r>
            <a:endParaRPr/>
          </a:p>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Não provoca resíduos desnecessários, </a:t>
            </a:r>
            <a:endParaRPr/>
          </a:p>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Os animais não devem ser torturados, </a:t>
            </a:r>
            <a:endParaRPr/>
          </a:p>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Eles são os principais responsáveis por deixar um mundo habitável.</a:t>
            </a:r>
            <a:endParaRPr/>
          </a:p>
          <a:p>
            <a:pPr indent="0" lvl="0" marL="0" marR="0" rtl="0" algn="l">
              <a:lnSpc>
                <a:spcPct val="2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pic>
        <p:nvPicPr>
          <p:cNvPr id="375" name="Google Shape;375;p16"/>
          <p:cNvPicPr preferRelativeResize="0"/>
          <p:nvPr/>
        </p:nvPicPr>
        <p:blipFill rotWithShape="1">
          <a:blip r:embed="rId3">
            <a:alphaModFix/>
          </a:blip>
          <a:srcRect b="0" l="0" r="0" t="0"/>
          <a:stretch/>
        </p:blipFill>
        <p:spPr>
          <a:xfrm>
            <a:off x="7626925" y="1955132"/>
            <a:ext cx="4662055" cy="466205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0"/>
          <p:cNvSpPr txBox="1"/>
          <p:nvPr>
            <p:ph type="ctrTitle"/>
          </p:nvPr>
        </p:nvSpPr>
        <p:spPr>
          <a:xfrm>
            <a:off x="1066800" y="2152753"/>
            <a:ext cx="10058400" cy="3566160"/>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r>
              <a:rPr lang="de-DE" sz="4800">
                <a:solidFill>
                  <a:srgbClr val="595959"/>
                </a:solidFill>
                <a:latin typeface="Calibri"/>
                <a:ea typeface="Calibri"/>
                <a:cs typeface="Calibri"/>
                <a:sym typeface="Calibri"/>
              </a:rPr>
              <a:t>CULTURA DE EMPREENDEDORISMO VERDE E IDEIAS DE MODELOS DE NEGÓCIO</a:t>
            </a:r>
            <a:br>
              <a:rPr lang="de-DE" sz="4800">
                <a:solidFill>
                  <a:srgbClr val="595959"/>
                </a:solidFill>
                <a:latin typeface="Calibri"/>
                <a:ea typeface="Calibri"/>
                <a:cs typeface="Calibri"/>
                <a:sym typeface="Calibri"/>
              </a:rPr>
            </a:br>
            <a:br>
              <a:rPr lang="de-DE" sz="4800">
                <a:solidFill>
                  <a:srgbClr val="3F762A"/>
                </a:solidFill>
              </a:rPr>
            </a:br>
            <a:br>
              <a:rPr lang="de-DE">
                <a:solidFill>
                  <a:srgbClr val="FFFF00"/>
                </a:solidFill>
              </a:rPr>
            </a:br>
            <a:r>
              <a:rPr lang="de-DE">
                <a:solidFill>
                  <a:srgbClr val="3F762A"/>
                </a:solidFill>
              </a:rPr>
              <a:t>Vídeos</a:t>
            </a:r>
            <a:endParaRPr b="1">
              <a:solidFill>
                <a:srgbClr val="3F762A"/>
              </a:solidFill>
            </a:endParaRPr>
          </a:p>
        </p:txBody>
      </p:sp>
      <p:grpSp>
        <p:nvGrpSpPr>
          <p:cNvPr id="381" name="Google Shape;381;p10"/>
          <p:cNvGrpSpPr/>
          <p:nvPr/>
        </p:nvGrpSpPr>
        <p:grpSpPr>
          <a:xfrm>
            <a:off x="5557000" y="6273133"/>
            <a:ext cx="1078000" cy="122800"/>
            <a:chOff x="3570750" y="4704850"/>
            <a:chExt cx="808500" cy="92100"/>
          </a:xfrm>
        </p:grpSpPr>
        <p:sp>
          <p:nvSpPr>
            <p:cNvPr id="382" name="Google Shape;382;p10"/>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3" name="Google Shape;383;p10"/>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4" name="Google Shape;384;p10"/>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5" name="Google Shape;385;p10"/>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386" name="Google Shape;386;p10"/>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387" name="Google Shape;387;p10"/>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388" name="Google Shape;388;p10"/>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1ee4f95c8f2_0_113"/>
          <p:cNvSpPr/>
          <p:nvPr/>
        </p:nvSpPr>
        <p:spPr>
          <a:xfrm>
            <a:off x="-1027289" y="2427112"/>
            <a:ext cx="2054700" cy="1716000"/>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4" name="Google Shape;394;g1ee4f95c8f2_0_113"/>
          <p:cNvSpPr txBox="1"/>
          <p:nvPr>
            <p:ph type="title"/>
          </p:nvPr>
        </p:nvSpPr>
        <p:spPr>
          <a:xfrm>
            <a:off x="640080" y="197661"/>
            <a:ext cx="10515600" cy="8061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de-DE">
                <a:solidFill>
                  <a:srgbClr val="2A4F1C"/>
                </a:solidFill>
                <a:latin typeface="Arial"/>
                <a:ea typeface="Arial"/>
                <a:cs typeface="Arial"/>
                <a:sym typeface="Arial"/>
              </a:rPr>
              <a:t>Vídeos sobre a gestão dos recursos naturais</a:t>
            </a:r>
            <a:endParaRPr>
              <a:solidFill>
                <a:srgbClr val="2A4F1C"/>
              </a:solidFill>
            </a:endParaRPr>
          </a:p>
        </p:txBody>
      </p:sp>
      <p:sp>
        <p:nvSpPr>
          <p:cNvPr id="395" name="Google Shape;395;g1ee4f95c8f2_0_113"/>
          <p:cNvSpPr txBox="1"/>
          <p:nvPr>
            <p:ph idx="1" type="body"/>
          </p:nvPr>
        </p:nvSpPr>
        <p:spPr>
          <a:xfrm>
            <a:off x="1097280" y="1241778"/>
            <a:ext cx="10058400" cy="462720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b="0" i="0" lang="de-DE">
                <a:solidFill>
                  <a:srgbClr val="0D0D0D"/>
                </a:solidFill>
                <a:latin typeface="Arial"/>
                <a:ea typeface="Arial"/>
                <a:cs typeface="Arial"/>
                <a:sym typeface="Arial"/>
              </a:rPr>
              <a:t>Veja atentamente os vídeos abaixo indicados e tome nota dos factos mais importantes. Depois, apresente os temas centrais aos seus amigos ou a um grupo de jovens de uma forma compreensível e clara.</a:t>
            </a:r>
            <a:endParaRPr/>
          </a:p>
          <a:p>
            <a:pPr indent="0" lvl="0" marL="91440" rtl="0" algn="l">
              <a:lnSpc>
                <a:spcPct val="90000"/>
              </a:lnSpc>
              <a:spcBef>
                <a:spcPts val="0"/>
              </a:spcBef>
              <a:spcAft>
                <a:spcPts val="0"/>
              </a:spcAft>
              <a:buSzPts val="2000"/>
              <a:buNone/>
            </a:pPr>
            <a:r>
              <a:t/>
            </a:r>
            <a:endParaRPr>
              <a:solidFill>
                <a:srgbClr val="0D0D0D"/>
              </a:solidFill>
              <a:latin typeface="Arial"/>
              <a:ea typeface="Arial"/>
              <a:cs typeface="Arial"/>
              <a:sym typeface="Arial"/>
            </a:endParaRPr>
          </a:p>
          <a:p>
            <a:pPr indent="0" lvl="0" marL="91440" rtl="0" algn="l">
              <a:lnSpc>
                <a:spcPct val="90000"/>
              </a:lnSpc>
              <a:spcBef>
                <a:spcPts val="0"/>
              </a:spcBef>
              <a:spcAft>
                <a:spcPts val="0"/>
              </a:spcAft>
              <a:buSzPts val="2000"/>
              <a:buNone/>
            </a:pPr>
            <a:r>
              <a:t/>
            </a:r>
            <a:endParaRPr b="1">
              <a:solidFill>
                <a:srgbClr val="2A4F1C"/>
              </a:solidFill>
            </a:endParaRPr>
          </a:p>
          <a:p>
            <a:pPr indent="-342900" lvl="0" marL="457200" rtl="0" algn="l">
              <a:lnSpc>
                <a:spcPct val="90000"/>
              </a:lnSpc>
              <a:spcBef>
                <a:spcPts val="1200"/>
              </a:spcBef>
              <a:spcAft>
                <a:spcPts val="0"/>
              </a:spcAft>
              <a:buSzPts val="1800"/>
              <a:buChar char=" "/>
            </a:pPr>
            <a:r>
              <a:rPr b="1" i="0" lang="de-DE">
                <a:solidFill>
                  <a:srgbClr val="0F0F0F"/>
                </a:solidFill>
                <a:latin typeface="Roboto"/>
                <a:ea typeface="Roboto"/>
                <a:cs typeface="Roboto"/>
                <a:sym typeface="Roboto"/>
              </a:rPr>
              <a:t>Ideias de negócio inovadoras no sector das energias renováveis</a:t>
            </a:r>
            <a:endParaRPr/>
          </a:p>
          <a:p>
            <a:pPr indent="-114300" lvl="0" marL="91440" rtl="0" algn="l">
              <a:lnSpc>
                <a:spcPct val="90000"/>
              </a:lnSpc>
              <a:spcBef>
                <a:spcPts val="1400"/>
              </a:spcBef>
              <a:spcAft>
                <a:spcPts val="0"/>
              </a:spcAft>
              <a:buClr>
                <a:schemeClr val="accent1"/>
              </a:buClr>
              <a:buSzPts val="1800"/>
              <a:buChar char=" "/>
            </a:pPr>
            <a:r>
              <a:rPr b="1" lang="de-DE" u="sng">
                <a:solidFill>
                  <a:schemeClr val="accent1"/>
                </a:solidFill>
                <a:hlinkClick r:id="rId3">
                  <a:extLst>
                    <a:ext uri="{A12FA001-AC4F-418D-AE19-62706E023703}">
                      <ahyp:hlinkClr val="tx"/>
                    </a:ext>
                  </a:extLst>
                </a:hlinkClick>
              </a:rPr>
              <a:t>https://www.youtube.com/watch?v=OcY-VRXrbQA</a:t>
            </a:r>
            <a:endParaRPr b="1">
              <a:solidFill>
                <a:schemeClr val="accent1"/>
              </a:solidFill>
            </a:endParaRPr>
          </a:p>
          <a:p>
            <a:pPr indent="0" lvl="0" marL="91440" rtl="0" algn="l">
              <a:lnSpc>
                <a:spcPct val="90000"/>
              </a:lnSpc>
              <a:spcBef>
                <a:spcPts val="1400"/>
              </a:spcBef>
              <a:spcAft>
                <a:spcPts val="0"/>
              </a:spcAft>
              <a:buClr>
                <a:schemeClr val="accent1"/>
              </a:buClr>
              <a:buSzPts val="1800"/>
              <a:buNone/>
            </a:pPr>
            <a:r>
              <a:t/>
            </a:r>
            <a:endParaRPr b="1">
              <a:solidFill>
                <a:schemeClr val="accent1"/>
              </a:solidFill>
            </a:endParaRPr>
          </a:p>
          <a:p>
            <a:pPr indent="0" lvl="0" marL="0" rtl="0" algn="l">
              <a:lnSpc>
                <a:spcPct val="115000"/>
              </a:lnSpc>
              <a:spcBef>
                <a:spcPts val="0"/>
              </a:spcBef>
              <a:spcAft>
                <a:spcPts val="0"/>
              </a:spcAft>
              <a:buSzPts val="2000"/>
              <a:buNone/>
            </a:pPr>
            <a:r>
              <a:rPr b="1" lang="de-DE">
                <a:solidFill>
                  <a:srgbClr val="0F0F0F"/>
                </a:solidFill>
                <a:latin typeface="Roboto"/>
                <a:ea typeface="Roboto"/>
                <a:cs typeface="Roboto"/>
                <a:sym typeface="Roboto"/>
              </a:rPr>
              <a:t>      Como as empresas ecológicas o beneficiam a si e ao planeta.</a:t>
            </a:r>
            <a:endParaRPr/>
          </a:p>
          <a:p>
            <a:pPr indent="0" lvl="0" marL="0" rtl="0" algn="l">
              <a:lnSpc>
                <a:spcPct val="115000"/>
              </a:lnSpc>
              <a:spcBef>
                <a:spcPts val="0"/>
              </a:spcBef>
              <a:spcAft>
                <a:spcPts val="0"/>
              </a:spcAft>
              <a:buSzPts val="2000"/>
              <a:buNone/>
            </a:pPr>
            <a:r>
              <a:rPr b="1" i="0" lang="de-DE" u="sng">
                <a:solidFill>
                  <a:srgbClr val="0F0F0F"/>
                </a:solidFill>
                <a:latin typeface="Roboto"/>
                <a:ea typeface="Roboto"/>
                <a:cs typeface="Roboto"/>
                <a:sym typeface="Roboto"/>
                <a:hlinkClick r:id="rId4">
                  <a:extLst>
                    <a:ext uri="{A12FA001-AC4F-418D-AE19-62706E023703}">
                      <ahyp:hlinkClr val="tx"/>
                    </a:ext>
                  </a:extLst>
                </a:hlinkClick>
              </a:rPr>
              <a:t>https://www.youtube.com/watch?v=pRpFpXDElX0&amp;t=10s </a:t>
            </a:r>
            <a:endParaRPr/>
          </a:p>
          <a:p>
            <a:pPr indent="0" lvl="0" marL="0" rtl="0" algn="l">
              <a:lnSpc>
                <a:spcPct val="90000"/>
              </a:lnSpc>
              <a:spcBef>
                <a:spcPts val="1400"/>
              </a:spcBef>
              <a:spcAft>
                <a:spcPts val="0"/>
              </a:spcAft>
              <a:buSzPts val="2000"/>
              <a:buNone/>
            </a:pPr>
            <a:r>
              <a:rPr b="1" i="0" lang="de-DE">
                <a:solidFill>
                  <a:srgbClr val="0F0F0F"/>
                </a:solidFill>
                <a:latin typeface="Roboto"/>
                <a:ea typeface="Roboto"/>
                <a:cs typeface="Roboto"/>
                <a:sym typeface="Roboto"/>
              </a:rPr>
              <a:t>Ideias de negócio ecológicas para empresários ecológicos </a:t>
            </a:r>
            <a:endParaRPr/>
          </a:p>
          <a:p>
            <a:pPr indent="0" lvl="0" marL="91440" rtl="0" algn="l">
              <a:lnSpc>
                <a:spcPct val="90000"/>
              </a:lnSpc>
              <a:spcBef>
                <a:spcPts val="1400"/>
              </a:spcBef>
              <a:spcAft>
                <a:spcPts val="0"/>
              </a:spcAft>
              <a:buSzPts val="2000"/>
              <a:buNone/>
            </a:pPr>
            <a:r>
              <a:rPr b="1" lang="de-DE">
                <a:solidFill>
                  <a:schemeClr val="accent1"/>
                </a:solidFill>
              </a:rPr>
              <a:t>https://www.youtube.com/watch?v=iqmzJfc3epw</a:t>
            </a:r>
            <a:endParaRPr b="1">
              <a:solidFill>
                <a:schemeClr val="accent1"/>
              </a:solidFill>
            </a:endParaRPr>
          </a:p>
        </p:txBody>
      </p:sp>
      <p:sp>
        <p:nvSpPr>
          <p:cNvPr id="396" name="Google Shape;396;g1ee4f95c8f2_0_113"/>
          <p:cNvSpPr txBox="1"/>
          <p:nvPr/>
        </p:nvSpPr>
        <p:spPr>
          <a:xfrm>
            <a:off x="0" y="3005971"/>
            <a:ext cx="1215600" cy="7188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Tarefa</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8"/>
          <p:cNvSpPr txBox="1"/>
          <p:nvPr>
            <p:ph type="ctrTitle"/>
          </p:nvPr>
        </p:nvSpPr>
        <p:spPr>
          <a:xfrm>
            <a:off x="862342" y="2706973"/>
            <a:ext cx="10058400" cy="3566160"/>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r>
              <a:rPr lang="de-DE" sz="4800">
                <a:solidFill>
                  <a:srgbClr val="3F762A"/>
                </a:solidFill>
              </a:rPr>
              <a:t>CULTURA DE </a:t>
            </a:r>
            <a:r>
              <a:rPr lang="de-DE" sz="6000">
                <a:solidFill>
                  <a:srgbClr val="3F762A"/>
                </a:solidFill>
              </a:rPr>
              <a:t>EMPREENDEDORISMO ECOLÓGICO </a:t>
            </a:r>
            <a:r>
              <a:rPr lang="de-DE" sz="4800">
                <a:solidFill>
                  <a:srgbClr val="3F762A"/>
                </a:solidFill>
              </a:rPr>
              <a:t>E IDEIAS DE MODELOS DE NEGÓCIO</a:t>
            </a:r>
            <a:br>
              <a:rPr lang="de-DE">
                <a:solidFill>
                  <a:srgbClr val="3F762A"/>
                </a:solidFill>
              </a:rPr>
            </a:br>
            <a:br>
              <a:rPr lang="de-DE">
                <a:solidFill>
                  <a:srgbClr val="3F762A"/>
                </a:solidFill>
              </a:rPr>
            </a:br>
            <a:r>
              <a:rPr lang="de-DE">
                <a:solidFill>
                  <a:srgbClr val="3F762A"/>
                </a:solidFill>
              </a:rPr>
              <a:t>Auto-verificação</a:t>
            </a:r>
            <a:endParaRPr>
              <a:solidFill>
                <a:srgbClr val="3F762A"/>
              </a:solidFill>
            </a:endParaRPr>
          </a:p>
        </p:txBody>
      </p:sp>
      <p:grpSp>
        <p:nvGrpSpPr>
          <p:cNvPr id="402" name="Google Shape;402;p18"/>
          <p:cNvGrpSpPr/>
          <p:nvPr/>
        </p:nvGrpSpPr>
        <p:grpSpPr>
          <a:xfrm>
            <a:off x="5557000" y="6273133"/>
            <a:ext cx="1078000" cy="122800"/>
            <a:chOff x="3570750" y="4704850"/>
            <a:chExt cx="808500" cy="92100"/>
          </a:xfrm>
        </p:grpSpPr>
        <p:sp>
          <p:nvSpPr>
            <p:cNvPr id="403" name="Google Shape;403;p18"/>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04" name="Google Shape;404;p18"/>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05" name="Google Shape;405;p18"/>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06" name="Google Shape;406;p18"/>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407" name="Google Shape;407;p18"/>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408" name="Google Shape;408;p18"/>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409" name="Google Shape;409;p18"/>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410" name="Google Shape;410;p18"/>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9"/>
          <p:cNvSpPr txBox="1"/>
          <p:nvPr>
            <p:ph type="title"/>
          </p:nvPr>
        </p:nvSpPr>
        <p:spPr>
          <a:xfrm>
            <a:off x="1014153" y="286604"/>
            <a:ext cx="10058400" cy="8237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11111"/>
              <a:buFont typeface="Calibri"/>
              <a:buNone/>
            </a:pPr>
            <a:r>
              <a:rPr lang="de-DE"/>
              <a:t>Teste sobre a cultura do empreendedorismo ecológico e os modelos de negócio</a:t>
            </a:r>
            <a:endParaRPr/>
          </a:p>
        </p:txBody>
      </p:sp>
      <p:sp>
        <p:nvSpPr>
          <p:cNvPr id="416" name="Google Shape;416;p19"/>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p>
            <a:pPr indent="-91440" lvl="0" marL="91440" rtl="0" algn="l">
              <a:lnSpc>
                <a:spcPct val="115000"/>
              </a:lnSpc>
              <a:spcBef>
                <a:spcPts val="1500"/>
              </a:spcBef>
              <a:spcAft>
                <a:spcPts val="0"/>
              </a:spcAft>
              <a:buSzPts val="2000"/>
              <a:buChar char=" "/>
            </a:pPr>
            <a:r>
              <a:rPr b="1" lang="de-DE">
                <a:solidFill>
                  <a:srgbClr val="2A4F1C"/>
                </a:solidFill>
              </a:rPr>
              <a:t>Qual é uma característica do empreendedor ecológico?</a:t>
            </a:r>
            <a:endParaRPr sz="1200">
              <a:solidFill>
                <a:srgbClr val="374151"/>
              </a:solidFill>
              <a:latin typeface="Roboto"/>
              <a:ea typeface="Roboto"/>
              <a:cs typeface="Roboto"/>
              <a:sym typeface="Roboto"/>
            </a:endParaRPr>
          </a:p>
          <a:p>
            <a:pPr indent="-146050" lvl="0" marL="91440" rtl="0" algn="l">
              <a:lnSpc>
                <a:spcPct val="115000"/>
              </a:lnSpc>
              <a:spcBef>
                <a:spcPts val="0"/>
              </a:spcBef>
              <a:spcAft>
                <a:spcPts val="0"/>
              </a:spcAft>
              <a:buSzPts val="2300"/>
              <a:buChar char=" "/>
            </a:pPr>
            <a:r>
              <a:rPr lang="de-DE" sz="1500">
                <a:solidFill>
                  <a:srgbClr val="374151"/>
                </a:solidFill>
                <a:latin typeface="Roboto"/>
                <a:ea typeface="Roboto"/>
                <a:cs typeface="Roboto"/>
                <a:sym typeface="Roboto"/>
              </a:rPr>
              <a:t>a) </a:t>
            </a:r>
            <a:r>
              <a:rPr b="1" lang="de-DE" sz="1800">
                <a:solidFill>
                  <a:srgbClr val="000000"/>
                </a:solidFill>
                <a:latin typeface="Calibri"/>
                <a:ea typeface="Calibri"/>
                <a:cs typeface="Calibri"/>
                <a:sym typeface="Calibri"/>
              </a:rPr>
              <a:t>Contribuição para a economia verde</a:t>
            </a:r>
            <a:endParaRPr/>
          </a:p>
          <a:p>
            <a:pPr indent="-146050" lvl="0" marL="91440" rtl="0" algn="l">
              <a:lnSpc>
                <a:spcPct val="115000"/>
              </a:lnSpc>
              <a:spcBef>
                <a:spcPts val="0"/>
              </a:spcBef>
              <a:spcAft>
                <a:spcPts val="0"/>
              </a:spcAft>
              <a:buSzPts val="2300"/>
              <a:buChar char=" "/>
            </a:pPr>
            <a:r>
              <a:rPr lang="de-DE" sz="1500">
                <a:solidFill>
                  <a:srgbClr val="374151"/>
                </a:solidFill>
                <a:latin typeface="Roboto"/>
                <a:ea typeface="Roboto"/>
                <a:cs typeface="Roboto"/>
                <a:sym typeface="Roboto"/>
              </a:rPr>
              <a:t>b) </a:t>
            </a:r>
            <a:r>
              <a:rPr lang="de-DE" sz="1800">
                <a:latin typeface="Calibri"/>
                <a:ea typeface="Calibri"/>
                <a:cs typeface="Calibri"/>
                <a:sym typeface="Calibri"/>
              </a:rPr>
              <a:t>Responsabilidade ambiental </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c) Todos</a:t>
            </a:r>
            <a:endParaRPr sz="1500">
              <a:solidFill>
                <a:srgbClr val="374151"/>
              </a:solidFill>
              <a:latin typeface="Roboto"/>
              <a:ea typeface="Roboto"/>
              <a:cs typeface="Roboto"/>
              <a:sym typeface="Roboto"/>
            </a:endParaRPr>
          </a:p>
          <a:p>
            <a:pPr indent="0" lvl="0" marL="0" rtl="0" algn="l">
              <a:lnSpc>
                <a:spcPct val="115000"/>
              </a:lnSpc>
              <a:spcBef>
                <a:spcPts val="1500"/>
              </a:spcBef>
              <a:spcAft>
                <a:spcPts val="0"/>
              </a:spcAft>
              <a:buSzPts val="1800"/>
              <a:buNone/>
            </a:pPr>
            <a:r>
              <a:rPr lang="de-DE" sz="1400"/>
              <a:t>O que significa </a:t>
            </a:r>
            <a:r>
              <a:rPr b="1" lang="de-DE" sz="1800">
                <a:latin typeface="Calibri"/>
                <a:ea typeface="Calibri"/>
                <a:cs typeface="Calibri"/>
                <a:sym typeface="Calibri"/>
              </a:rPr>
              <a:t>Horizonte Europa</a:t>
            </a:r>
            <a:r>
              <a:rPr lang="de-DE"/>
              <a:t>, </a:t>
            </a:r>
            <a:r>
              <a:rPr b="1" lang="de-DE" sz="1800">
                <a:latin typeface="Calibri"/>
                <a:ea typeface="Calibri"/>
                <a:cs typeface="Calibri"/>
                <a:sym typeface="Calibri"/>
              </a:rPr>
              <a:t>Programa LIFE </a:t>
            </a:r>
            <a:r>
              <a:rPr lang="de-DE" sz="1400"/>
              <a:t>e </a:t>
            </a:r>
            <a:r>
              <a:rPr b="1" lang="de-DE" sz="1800">
                <a:latin typeface="Calibri"/>
                <a:ea typeface="Calibri"/>
                <a:cs typeface="Calibri"/>
                <a:sym typeface="Calibri"/>
              </a:rPr>
              <a:t>Programa COSME</a:t>
            </a:r>
            <a:r>
              <a:rPr lang="de-DE" sz="1400"/>
              <a:t>?</a:t>
            </a:r>
            <a:br>
              <a:rPr lang="de-DE" sz="1400"/>
            </a:br>
            <a:r>
              <a:rPr lang="de-DE" sz="1500">
                <a:solidFill>
                  <a:srgbClr val="374151"/>
                </a:solidFill>
                <a:latin typeface="Roboto"/>
                <a:ea typeface="Roboto"/>
                <a:cs typeface="Roboto"/>
                <a:sym typeface="Roboto"/>
              </a:rPr>
              <a:t>a) Programas de apoio ao empreendedorismo</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b) Programas de emprego</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c) Empresas de projeto</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SzPts val="1800"/>
              <a:buNone/>
            </a:pPr>
            <a:r>
              <a:rPr b="1" lang="de-DE" sz="1800">
                <a:latin typeface="Calibri"/>
                <a:ea typeface="Calibri"/>
                <a:cs typeface="Calibri"/>
                <a:sym typeface="Calibri"/>
              </a:rPr>
              <a:t>Qual das Ideias de Negócio para Empreendedores Verdes é trivial?</a:t>
            </a:r>
            <a:endParaRPr/>
          </a:p>
          <a:p>
            <a:pPr indent="0" lvl="0" marL="0" rtl="0" algn="l">
              <a:lnSpc>
                <a:spcPct val="110000"/>
              </a:lnSpc>
              <a:spcBef>
                <a:spcPts val="1500"/>
              </a:spcBef>
              <a:spcAft>
                <a:spcPts val="0"/>
              </a:spcAft>
              <a:buSzPts val="1800"/>
              <a:buNone/>
            </a:pPr>
            <a:r>
              <a:rPr lang="de-DE" sz="1500">
                <a:solidFill>
                  <a:srgbClr val="374151"/>
                </a:solidFill>
                <a:latin typeface="Roboto"/>
                <a:ea typeface="Roboto"/>
                <a:cs typeface="Roboto"/>
                <a:sym typeface="Roboto"/>
              </a:rPr>
              <a:t>a) Não provoca resíduos desnecessários, </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b) Os animais são insignificantes, </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c) São os principais responsáveis por deixar um mundo habitável.</a:t>
            </a:r>
            <a:endParaRPr/>
          </a:p>
          <a:p>
            <a:pPr indent="0" lvl="0" marL="0" rtl="0" algn="l">
              <a:lnSpc>
                <a:spcPct val="115000"/>
              </a:lnSpc>
              <a:spcBef>
                <a:spcPts val="1500"/>
              </a:spcBef>
              <a:spcAft>
                <a:spcPts val="0"/>
              </a:spcAft>
              <a:buSzPts val="1800"/>
              <a:buNone/>
            </a:pPr>
            <a:r>
              <a:t/>
            </a:r>
            <a:endParaRPr sz="1200">
              <a:solidFill>
                <a:srgbClr val="374151"/>
              </a:solidFill>
              <a:latin typeface="Roboto"/>
              <a:ea typeface="Roboto"/>
              <a:cs typeface="Roboto"/>
              <a:sym typeface="Roboto"/>
            </a:endParaRPr>
          </a:p>
          <a:p>
            <a:pPr indent="0" lvl="0" marL="0" rtl="0" algn="l">
              <a:lnSpc>
                <a:spcPct val="90000"/>
              </a:lnSpc>
              <a:spcBef>
                <a:spcPts val="1500"/>
              </a:spcBef>
              <a:spcAft>
                <a:spcPts val="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1ee4f95c8f2_0_379"/>
          <p:cNvSpPr txBox="1"/>
          <p:nvPr>
            <p:ph type="title"/>
          </p:nvPr>
        </p:nvSpPr>
        <p:spPr>
          <a:xfrm>
            <a:off x="218663" y="286604"/>
            <a:ext cx="10917000" cy="823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A4F1C"/>
              </a:buClr>
              <a:buSzPts val="3200"/>
              <a:buFont typeface="Calibri"/>
              <a:buNone/>
            </a:pPr>
            <a:r>
              <a:rPr lang="de-DE">
                <a:solidFill>
                  <a:srgbClr val="2A4F1C"/>
                </a:solidFill>
              </a:rPr>
              <a:t>Referências e ligações</a:t>
            </a:r>
            <a:endParaRPr/>
          </a:p>
        </p:txBody>
      </p:sp>
      <p:cxnSp>
        <p:nvCxnSpPr>
          <p:cNvPr id="422" name="Google Shape;422;g1ee4f95c8f2_0_379"/>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23" name="Google Shape;423;g1ee4f95c8f2_0_379"/>
          <p:cNvSpPr txBox="1"/>
          <p:nvPr/>
        </p:nvSpPr>
        <p:spPr>
          <a:xfrm>
            <a:off x="218663" y="1110404"/>
            <a:ext cx="11010900" cy="477278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EKOIQ. (2015). İşin Rengi Giderek Değişiyor, Yeşil Girişimcilik, EKOIQ, Sayı 48, İstanbul.</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Farinelli, A., Bottini, L., Akkoyunlu, S., &amp; Aerni, F. (2011). Corporate social responsibility and corporate environmental responsibility: Conceptual and empirical distinctions. </a:t>
            </a:r>
            <a:r>
              <a:rPr i="1" lang="de-DE" sz="1100">
                <a:solidFill>
                  <a:schemeClr val="dk1"/>
                </a:solidFill>
              </a:rPr>
              <a:t>Journal of Business Ethics</a:t>
            </a:r>
            <a:r>
              <a:rPr lang="de-DE" sz="1100">
                <a:solidFill>
                  <a:schemeClr val="dk1"/>
                </a:solidFill>
              </a:rPr>
              <a:t>, 103(3), 371-389.</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Moisander, J. (2007). Sustainable entrepreneurship: A multidimensional analysis of small business decision-making. </a:t>
            </a:r>
            <a:r>
              <a:rPr i="1" lang="de-DE" sz="1100">
                <a:solidFill>
                  <a:schemeClr val="dk1"/>
                </a:solidFill>
              </a:rPr>
              <a:t>Journal of Business Ethics</a:t>
            </a:r>
            <a:r>
              <a:rPr lang="de-DE" sz="1100">
                <a:solidFill>
                  <a:schemeClr val="dk1"/>
                </a:solidFill>
              </a:rPr>
              <a:t>, 75(4), 405-418.</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Muzyka, D. S., Koning, H., &amp; Churchill, N. C. (1999). Environmental consciousness, consumer behavior, and the green marketing paradox. </a:t>
            </a:r>
            <a:r>
              <a:rPr i="1" lang="de-DE" sz="1100">
                <a:solidFill>
                  <a:schemeClr val="dk1"/>
                </a:solidFill>
              </a:rPr>
              <a:t>Journal of marketing research</a:t>
            </a:r>
            <a:r>
              <a:rPr lang="de-DE" sz="1100">
                <a:solidFill>
                  <a:schemeClr val="dk1"/>
                </a:solidFill>
              </a:rPr>
              <a:t>, 36(3), 352-367.</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Kaur, P. (2014). Green entrepreneurship: A conceptual framework and research agenda. </a:t>
            </a:r>
            <a:r>
              <a:rPr i="1" lang="de-DE" sz="1100">
                <a:solidFill>
                  <a:schemeClr val="dk1"/>
                </a:solidFill>
              </a:rPr>
              <a:t>International Journal of Business Ethics</a:t>
            </a:r>
            <a:r>
              <a:rPr lang="de-DE" sz="1100">
                <a:solidFill>
                  <a:schemeClr val="dk1"/>
                </a:solidFill>
              </a:rPr>
              <a:t>, 137(3), 465-482.</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SME Garanti BBVA Ekonomist Magazin. (2020, July). Green entrepreneurship: A new era of sustainable business. [https://www.garantibbva.com.tr ]. Retrieved from</a:t>
            </a:r>
            <a:r>
              <a:rPr lang="de-DE" sz="1100">
                <a:solidFill>
                  <a:schemeClr val="dk1"/>
                </a:solidFill>
                <a:uFill>
                  <a:noFill/>
                </a:uFill>
                <a:hlinkClick r:id="rId3">
                  <a:extLst>
                    <a:ext uri="{A12FA001-AC4F-418D-AE19-62706E023703}">
                      <ahyp:hlinkClr val="tx"/>
                    </a:ext>
                  </a:extLst>
                </a:hlinkClick>
              </a:rPr>
              <a:t> </a:t>
            </a:r>
            <a:r>
              <a:rPr lang="de-DE" sz="1100" u="sng">
                <a:solidFill>
                  <a:schemeClr val="hlink"/>
                </a:solidFill>
                <a:hlinkClick r:id="rId4"/>
              </a:rPr>
              <a:t>https://www.garantibbva.com.tr/en/corporate/sme-specific/entrepreneurship</a:t>
            </a:r>
            <a:r>
              <a:rPr lang="de-DE" sz="1100">
                <a:solidFill>
                  <a:schemeClr val="dk1"/>
                </a:solidFill>
              </a:rPr>
              <a:t>  ] on 15.12.2023.</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Singh, A., &amp; Del Giudice, M. (2023). The impact of green human resource management practices on green innovation performance: A moderated mediation analysis. </a:t>
            </a:r>
            <a:r>
              <a:rPr i="1" lang="de-DE" sz="1100">
                <a:solidFill>
                  <a:schemeClr val="dk1"/>
                </a:solidFill>
              </a:rPr>
              <a:t>International Journal of Academic Research in Business and Management</a:t>
            </a:r>
            <a:r>
              <a:rPr lang="de-DE" sz="1100">
                <a:solidFill>
                  <a:schemeClr val="dk1"/>
                </a:solidFill>
              </a:rPr>
              <a:t>, 24(3), 1-17. [DOI: 10.51137/ijarbm.2023.4.3.1]</a:t>
            </a:r>
            <a:endParaRPr sz="1100">
              <a:solidFill>
                <a:schemeClr val="dk1"/>
              </a:solidFill>
            </a:endParaRPr>
          </a:p>
          <a:p>
            <a:pPr indent="0" lvl="0" marL="0" marR="0" rtl="0" algn="l">
              <a:lnSpc>
                <a:spcPct val="100000"/>
              </a:lnSpc>
              <a:spcBef>
                <a:spcPts val="1200"/>
              </a:spcBef>
              <a:spcAft>
                <a:spcPts val="0"/>
              </a:spcAft>
              <a:buNone/>
            </a:pPr>
            <a:r>
              <a:t/>
            </a:r>
            <a:endParaRPr sz="1800">
              <a:solidFill>
                <a:srgbClr val="37415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ee4f95c8f2_0_616"/>
          <p:cNvSpPr/>
          <p:nvPr/>
        </p:nvSpPr>
        <p:spPr>
          <a:xfrm>
            <a:off x="2819400" y="-261257"/>
            <a:ext cx="1219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7" name="Google Shape;237;g1ee4f95c8f2_0_616"/>
          <p:cNvSpPr/>
          <p:nvPr/>
        </p:nvSpPr>
        <p:spPr>
          <a:xfrm>
            <a:off x="2819400" y="195943"/>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de-DE" sz="11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238" name="Google Shape;238;g1ee4f95c8f2_0_616"/>
          <p:cNvSpPr txBox="1"/>
          <p:nvPr>
            <p:ph type="title"/>
          </p:nvPr>
        </p:nvSpPr>
        <p:spPr>
          <a:xfrm>
            <a:off x="340865" y="57142"/>
            <a:ext cx="10515600" cy="10506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4B3A"/>
              </a:buClr>
              <a:buSzPts val="3200"/>
              <a:buFont typeface="Arial"/>
              <a:buNone/>
            </a:pPr>
            <a:r>
              <a:rPr lang="de-DE">
                <a:solidFill>
                  <a:srgbClr val="004B3A"/>
                </a:solidFill>
                <a:latin typeface="Arial"/>
                <a:ea typeface="Arial"/>
                <a:cs typeface="Arial"/>
                <a:sym typeface="Arial"/>
              </a:rPr>
              <a:t>Resultados de aprendizagem do módulo 5</a:t>
            </a:r>
            <a:endParaRPr/>
          </a:p>
        </p:txBody>
      </p:sp>
      <p:sp>
        <p:nvSpPr>
          <p:cNvPr id="239" name="Google Shape;239;g1ee4f95c8f2_0_616"/>
          <p:cNvSpPr txBox="1"/>
          <p:nvPr>
            <p:ph idx="1" type="body"/>
          </p:nvPr>
        </p:nvSpPr>
        <p:spPr>
          <a:xfrm>
            <a:off x="340865" y="1246423"/>
            <a:ext cx="11557500" cy="5415600"/>
          </a:xfrm>
          <a:prstGeom prst="rect">
            <a:avLst/>
          </a:prstGeom>
          <a:noFill/>
          <a:ln>
            <a:noFill/>
          </a:ln>
        </p:spPr>
        <p:txBody>
          <a:bodyPr anchorCtr="0" anchor="t" bIns="45700" lIns="91425" spcFirstLastPara="1" rIns="91425" wrap="square" tIns="45700">
            <a:normAutofit/>
          </a:bodyPr>
          <a:lstStyle/>
          <a:p>
            <a:pPr indent="0" lvl="0" marL="144000" rtl="0" algn="l">
              <a:lnSpc>
                <a:spcPct val="100000"/>
              </a:lnSpc>
              <a:spcBef>
                <a:spcPts val="0"/>
              </a:spcBef>
              <a:spcAft>
                <a:spcPts val="0"/>
              </a:spcAft>
              <a:buClr>
                <a:srgbClr val="2A4F1C"/>
              </a:buClr>
              <a:buSzPts val="2600"/>
              <a:buNone/>
            </a:pPr>
            <a:r>
              <a:rPr lang="de-DE" sz="2600">
                <a:solidFill>
                  <a:srgbClr val="004B3A"/>
                </a:solidFill>
              </a:rPr>
              <a:t>Neste módulo irá</a:t>
            </a:r>
            <a:br>
              <a:rPr lang="de-DE" sz="2600">
                <a:solidFill>
                  <a:srgbClr val="004B3A"/>
                </a:solidFill>
              </a:rPr>
            </a:b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Perceber o que é um empreendedor ecológico e empreendedor. Conhecer as características de um empreendedor verde e de um empresário</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Desenvolver e refletir sobre uma cultura empresarial ecológica </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Refletir sobre novas ideias de modelos empresariais em termos da sua contribuição económica, sustentável, social e societal</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Reconhecer os apoios ao empreendedorismo ecológico e conhecer o seu contributo para os nossos modelos empresariais</a:t>
            </a:r>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Examinar os modelos empresariais ecológicos no mundo.</a:t>
            </a:r>
            <a:endParaRPr sz="2600">
              <a:solidFill>
                <a:srgbClr val="004B3A"/>
              </a:solidFill>
            </a:endParaRPr>
          </a:p>
          <a:p>
            <a:pPr indent="-279399" lvl="0" marL="601200" rtl="0" algn="l">
              <a:lnSpc>
                <a:spcPct val="150000"/>
              </a:lnSpc>
              <a:spcBef>
                <a:spcPts val="1400"/>
              </a:spcBef>
              <a:spcAft>
                <a:spcPts val="0"/>
              </a:spcAft>
              <a:buClr>
                <a:srgbClr val="2A4F1C"/>
              </a:buClr>
              <a:buSzPts val="2800"/>
              <a:buFont typeface="Noto Sans Symbols"/>
              <a:buNone/>
            </a:pPr>
            <a:r>
              <a:t/>
            </a:r>
            <a:endParaRPr sz="2800">
              <a:solidFill>
                <a:srgbClr val="004B3A"/>
              </a:solidFill>
              <a:latin typeface="Arial"/>
              <a:ea typeface="Arial"/>
              <a:cs typeface="Arial"/>
              <a:sym typeface="Arial"/>
            </a:endParaRPr>
          </a:p>
          <a:p>
            <a:pPr indent="48260" lvl="0" marL="91440" rtl="0" algn="l">
              <a:lnSpc>
                <a:spcPct val="150000"/>
              </a:lnSpc>
              <a:spcBef>
                <a:spcPts val="1400"/>
              </a:spcBef>
              <a:spcAft>
                <a:spcPts val="0"/>
              </a:spcAft>
              <a:buClr>
                <a:schemeClr val="accent6"/>
              </a:buClr>
              <a:buSzPts val="2200"/>
              <a:buFont typeface="Arial"/>
              <a:buNone/>
            </a:pPr>
            <a:r>
              <a:t/>
            </a:r>
            <a:endParaRPr sz="2200">
              <a:solidFill>
                <a:srgbClr val="433C2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0"/>
          <p:cNvSpPr txBox="1"/>
          <p:nvPr/>
        </p:nvSpPr>
        <p:spPr>
          <a:xfrm>
            <a:off x="6502523" y="2414726"/>
            <a:ext cx="4378975" cy="93564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Prof. Dr. Marc Beutner</a:t>
            </a:r>
            <a:endParaRPr b="0" i="0" sz="1400" u="none" cap="none" strike="noStrike">
              <a:solidFill>
                <a:srgbClr val="000000"/>
              </a:solidFill>
              <a:latin typeface="Arial"/>
              <a:ea typeface="Arial"/>
              <a:cs typeface="Arial"/>
              <a:sym typeface="Arial"/>
            </a:endParaRPr>
          </a:p>
          <a:p>
            <a:pPr indent="0" lvl="0" marL="0" marR="0" rtl="0" algn="l">
              <a:lnSpc>
                <a:spcPct val="89999"/>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Tel: +49 (0) 52 51 / 60 - 23 67</a:t>
            </a:r>
            <a:endParaRPr b="0" i="0" sz="1400" u="none" cap="none" strike="noStrike">
              <a:solidFill>
                <a:srgbClr val="000000"/>
              </a:solidFill>
              <a:latin typeface="Arial"/>
              <a:ea typeface="Arial"/>
              <a:cs typeface="Arial"/>
              <a:sym typeface="Arial"/>
            </a:endParaRPr>
          </a:p>
          <a:p>
            <a:pPr indent="0" lvl="0" marL="0" marR="0" rtl="0" algn="l">
              <a:lnSpc>
                <a:spcPct val="89999"/>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Fax: +49 (0) 52 51 / 60 - 35 63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Correio eletrónico: marc.beutner@uni-paderborn.de</a:t>
            </a:r>
            <a:endParaRPr b="0" i="0" sz="1400" u="none" cap="none" strike="noStrike">
              <a:solidFill>
                <a:srgbClr val="000000"/>
              </a:solidFill>
              <a:latin typeface="Arial"/>
              <a:ea typeface="Arial"/>
              <a:cs typeface="Arial"/>
              <a:sym typeface="Arial"/>
            </a:endParaRPr>
          </a:p>
        </p:txBody>
      </p:sp>
      <p:sp>
        <p:nvSpPr>
          <p:cNvPr id="429" name="Google Shape;429;p20"/>
          <p:cNvSpPr txBox="1"/>
          <p:nvPr/>
        </p:nvSpPr>
        <p:spPr>
          <a:xfrm>
            <a:off x="1192568" y="2414726"/>
            <a:ext cx="4496910" cy="147476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Universidade de Paderborn</a:t>
            </a:r>
            <a:endParaRPr b="0" i="0" sz="1400" u="none" cap="none" strike="noStrike">
              <a:solidFill>
                <a:srgbClr val="000000"/>
              </a:solidFill>
              <a:latin typeface="Arial"/>
              <a:ea typeface="Arial"/>
              <a:cs typeface="Arial"/>
              <a:sym typeface="Arial"/>
            </a:endParaRPr>
          </a:p>
          <a:p>
            <a:pPr indent="0" lvl="0" marL="0" marR="0" rtl="0" algn="l">
              <a:lnSpc>
                <a:spcPct val="99583"/>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Departamento Wirtschaftspädagogik Lehrstuhl Wirtschaftspädagogik II Warburger Str. 100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33098 Paderborn</a:t>
            </a:r>
            <a:endParaRPr b="0" i="0" sz="1400" u="none" cap="none" strike="noStrike">
              <a:solidFill>
                <a:srgbClr val="000000"/>
              </a:solidFill>
              <a:latin typeface="Arial"/>
              <a:ea typeface="Arial"/>
              <a:cs typeface="Arial"/>
              <a:sym typeface="Arial"/>
            </a:endParaRPr>
          </a:p>
          <a:p>
            <a:pPr indent="0" lvl="0" marL="0" marR="0" rtl="0" algn="l">
              <a:lnSpc>
                <a:spcPct val="10666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http://www.upb.de/wipaed</a:t>
            </a:r>
            <a:endParaRPr b="1" i="0" sz="1600" u="none" cap="none" strike="noStrike">
              <a:solidFill>
                <a:schemeClr val="dk1"/>
              </a:solidFill>
              <a:latin typeface="Calibri"/>
              <a:ea typeface="Calibri"/>
              <a:cs typeface="Calibri"/>
              <a:sym typeface="Calibri"/>
            </a:endParaRPr>
          </a:p>
        </p:txBody>
      </p:sp>
      <p:sp>
        <p:nvSpPr>
          <p:cNvPr id="430" name="Google Shape;430;p20"/>
          <p:cNvSpPr/>
          <p:nvPr/>
        </p:nvSpPr>
        <p:spPr>
          <a:xfrm>
            <a:off x="1100251" y="1319669"/>
            <a:ext cx="210476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234E"/>
              </a:buClr>
              <a:buSzPts val="3600"/>
              <a:buFont typeface="Noto Sans Symbols"/>
              <a:buNone/>
            </a:pPr>
            <a:r>
              <a:rPr b="1" i="0" lang="de-DE" sz="3600" u="none" cap="none" strike="noStrike">
                <a:solidFill>
                  <a:srgbClr val="05234E"/>
                </a:solidFill>
                <a:latin typeface="Calibri"/>
                <a:ea typeface="Calibri"/>
                <a:cs typeface="Calibri"/>
                <a:sym typeface="Calibri"/>
              </a:rPr>
              <a:t>Contacto</a:t>
            </a:r>
            <a:endParaRPr b="1" i="0" sz="3600" u="none" cap="none" strike="noStrike">
              <a:solidFill>
                <a:srgbClr val="05234E"/>
              </a:solidFill>
              <a:latin typeface="Calibri"/>
              <a:ea typeface="Calibri"/>
              <a:cs typeface="Calibri"/>
              <a:sym typeface="Calibri"/>
            </a:endParaRPr>
          </a:p>
        </p:txBody>
      </p:sp>
      <p:sp>
        <p:nvSpPr>
          <p:cNvPr id="431" name="Google Shape;431;p20"/>
          <p:cNvSpPr/>
          <p:nvPr/>
        </p:nvSpPr>
        <p:spPr>
          <a:xfrm>
            <a:off x="0" y="4338215"/>
            <a:ext cx="12191999" cy="1073888"/>
          </a:xfrm>
          <a:prstGeom prst="rect">
            <a:avLst/>
          </a:prstGeom>
          <a:noFill/>
          <a:ln>
            <a:noFill/>
          </a:ln>
        </p:spPr>
        <p:txBody>
          <a:bodyPr anchorCtr="0" anchor="t" bIns="45700" lIns="91425" spcFirstLastPara="1" rIns="91425" wrap="square" tIns="45700">
            <a:normAutofit/>
          </a:bodyPr>
          <a:lstStyle/>
          <a:p>
            <a:pPr indent="-245745" lvl="0" marL="342900" marR="0" rtl="0" algn="l">
              <a:lnSpc>
                <a:spcPct val="87000"/>
              </a:lnSpc>
              <a:spcBef>
                <a:spcPts val="0"/>
              </a:spcBef>
              <a:spcAft>
                <a:spcPts val="0"/>
              </a:spcAft>
              <a:buClr>
                <a:schemeClr val="accent1"/>
              </a:buClr>
              <a:buSzPts val="1530"/>
              <a:buFont typeface="Noto Sans Symbols"/>
              <a:buNone/>
            </a:pPr>
            <a:r>
              <a:t/>
            </a:r>
            <a:endParaRPr b="0" i="0" sz="1530" u="none" cap="none" strike="noStrike">
              <a:solidFill>
                <a:srgbClr val="3F3F3F"/>
              </a:solidFill>
              <a:latin typeface="Calibri"/>
              <a:ea typeface="Calibri"/>
              <a:cs typeface="Calibri"/>
              <a:sym typeface="Calibri"/>
            </a:endParaRPr>
          </a:p>
          <a:p>
            <a:pPr indent="0" lvl="1" marL="457200" marR="0" rtl="0" algn="ctr">
              <a:lnSpc>
                <a:spcPct val="87000"/>
              </a:lnSpc>
              <a:spcBef>
                <a:spcPts val="1000"/>
              </a:spcBef>
              <a:spcAft>
                <a:spcPts val="0"/>
              </a:spcAft>
              <a:buClr>
                <a:schemeClr val="accent1"/>
              </a:buClr>
              <a:buSzPts val="2380"/>
              <a:buFont typeface="Noto Sans Symbols"/>
              <a:buNone/>
            </a:pPr>
            <a:r>
              <a:rPr b="1" i="0" lang="de-DE" sz="2380" u="none" cap="none" strike="noStrike">
                <a:solidFill>
                  <a:srgbClr val="3F3F3F"/>
                </a:solidFill>
                <a:latin typeface="Calibri"/>
                <a:ea typeface="Calibri"/>
                <a:cs typeface="Calibri"/>
                <a:sym typeface="Calibri"/>
              </a:rPr>
              <a:t>Obrigado pela vossa presença.</a:t>
            </a:r>
            <a:br>
              <a:rPr b="1" i="0" lang="de-DE" sz="2380" u="none" cap="none" strike="noStrike">
                <a:solidFill>
                  <a:srgbClr val="3F3F3F"/>
                </a:solidFill>
                <a:latin typeface="Calibri"/>
                <a:ea typeface="Calibri"/>
                <a:cs typeface="Calibri"/>
                <a:sym typeface="Calibri"/>
              </a:rPr>
            </a:br>
            <a:r>
              <a:rPr b="1" i="0" lang="de-DE" sz="2380" u="none" cap="none" strike="noStrike">
                <a:solidFill>
                  <a:srgbClr val="3F3F3F"/>
                </a:solidFill>
                <a:latin typeface="Calibri"/>
                <a:ea typeface="Calibri"/>
                <a:cs typeface="Calibri"/>
                <a:sym typeface="Calibri"/>
              </a:rPr>
              <a:t>Têm alguma pergunta?</a:t>
            </a:r>
            <a:endParaRPr b="0" i="0" sz="1400" u="none" cap="none" strike="noStrike">
              <a:solidFill>
                <a:srgbClr val="000000"/>
              </a:solidFill>
              <a:latin typeface="Arial"/>
              <a:ea typeface="Arial"/>
              <a:cs typeface="Arial"/>
              <a:sym typeface="Arial"/>
            </a:endParaRPr>
          </a:p>
          <a:p>
            <a:pPr indent="0" lvl="2" marL="914400" marR="0" rtl="0" algn="l">
              <a:lnSpc>
                <a:spcPct val="87000"/>
              </a:lnSpc>
              <a:spcBef>
                <a:spcPts val="1000"/>
              </a:spcBef>
              <a:spcAft>
                <a:spcPts val="0"/>
              </a:spcAft>
              <a:buClr>
                <a:schemeClr val="accent1"/>
              </a:buClr>
              <a:buSzPts val="1190"/>
              <a:buFont typeface="Noto Sans Symbols"/>
              <a:buNone/>
            </a:pPr>
            <a:r>
              <a:t/>
            </a:r>
            <a:endParaRPr b="0" i="0" sz="1190" u="none" cap="none" strike="noStrike">
              <a:solidFill>
                <a:srgbClr val="3F3F3F"/>
              </a:solidFill>
              <a:latin typeface="Calibri"/>
              <a:ea typeface="Calibri"/>
              <a:cs typeface="Calibri"/>
              <a:sym typeface="Calibri"/>
            </a:endParaRPr>
          </a:p>
          <a:p>
            <a:pPr indent="-199390" lvl="1" marL="742950" marR="0" rtl="0" algn="l">
              <a:lnSpc>
                <a:spcPct val="87000"/>
              </a:lnSpc>
              <a:spcBef>
                <a:spcPts val="1000"/>
              </a:spcBef>
              <a:spcAft>
                <a:spcPts val="0"/>
              </a:spcAft>
              <a:buClr>
                <a:schemeClr val="accent1"/>
              </a:buClr>
              <a:buSzPts val="1360"/>
              <a:buFont typeface="Noto Sans Symbols"/>
              <a:buNone/>
            </a:pPr>
            <a:r>
              <a:t/>
            </a:r>
            <a:endParaRPr b="0" i="0" sz="136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Visão geral do módulo</a:t>
            </a:r>
            <a:endParaRPr/>
          </a:p>
        </p:txBody>
      </p:sp>
      <p:sp>
        <p:nvSpPr>
          <p:cNvPr id="245" name="Google Shape;245;p2"/>
          <p:cNvSpPr txBox="1"/>
          <p:nvPr/>
        </p:nvSpPr>
        <p:spPr>
          <a:xfrm>
            <a:off x="2566665" y="2242745"/>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Introdução</a:t>
            </a:r>
            <a:endParaRPr b="1" i="0" sz="3200" u="none" cap="none" strike="noStrike">
              <a:solidFill>
                <a:srgbClr val="3F3F3F"/>
              </a:solidFill>
              <a:latin typeface="Calibri"/>
              <a:ea typeface="Calibri"/>
              <a:cs typeface="Calibri"/>
              <a:sym typeface="Calibri"/>
            </a:endParaRPr>
          </a:p>
        </p:txBody>
      </p:sp>
      <p:sp>
        <p:nvSpPr>
          <p:cNvPr id="246" name="Google Shape;246;p2"/>
          <p:cNvSpPr txBox="1"/>
          <p:nvPr/>
        </p:nvSpPr>
        <p:spPr>
          <a:xfrm>
            <a:off x="5851075" y="2242720"/>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Exemplo</a:t>
            </a:r>
            <a:endParaRPr b="1" i="0" sz="3200" u="none" cap="none" strike="noStrike">
              <a:solidFill>
                <a:srgbClr val="3F3F3F"/>
              </a:solidFill>
              <a:latin typeface="Calibri"/>
              <a:ea typeface="Calibri"/>
              <a:cs typeface="Calibri"/>
              <a:sym typeface="Calibri"/>
            </a:endParaRPr>
          </a:p>
        </p:txBody>
      </p:sp>
      <p:sp>
        <p:nvSpPr>
          <p:cNvPr id="247" name="Google Shape;247;p2"/>
          <p:cNvSpPr txBox="1"/>
          <p:nvPr/>
        </p:nvSpPr>
        <p:spPr>
          <a:xfrm>
            <a:off x="5728917" y="2547380"/>
            <a:ext cx="4039917"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200"/>
              </a:spcBef>
              <a:spcAft>
                <a:spcPts val="1600"/>
              </a:spcAft>
              <a:buClr>
                <a:srgbClr val="000000"/>
              </a:buClr>
              <a:buSzPts val="1800"/>
              <a:buFont typeface="Arial"/>
              <a:buNone/>
            </a:pPr>
            <a:r>
              <a:rPr b="0" i="0" lang="de-DE" sz="1800" u="none" cap="none" strike="noStrike">
                <a:solidFill>
                  <a:srgbClr val="004B3A"/>
                </a:solidFill>
                <a:latin typeface="Arial"/>
                <a:ea typeface="Arial"/>
                <a:cs typeface="Arial"/>
                <a:sym typeface="Arial"/>
              </a:rPr>
              <a:t>A importância da cultura empresarial verde em termos de contribuições económicas, de sustentabilidade, sociais e societais</a:t>
            </a:r>
            <a:endParaRPr b="0" i="0" sz="1800" u="none" cap="none" strike="noStrike">
              <a:solidFill>
                <a:srgbClr val="3F3F3F"/>
              </a:solidFill>
              <a:latin typeface="Calibri"/>
              <a:ea typeface="Calibri"/>
              <a:cs typeface="Calibri"/>
              <a:sym typeface="Calibri"/>
            </a:endParaRPr>
          </a:p>
        </p:txBody>
      </p:sp>
      <p:sp>
        <p:nvSpPr>
          <p:cNvPr id="248" name="Google Shape;248;p2"/>
          <p:cNvSpPr txBox="1"/>
          <p:nvPr/>
        </p:nvSpPr>
        <p:spPr>
          <a:xfrm>
            <a:off x="5851075" y="4115965"/>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Auto-verificação</a:t>
            </a:r>
            <a:endParaRPr b="1" i="0" sz="3200" u="none" cap="none" strike="noStrike">
              <a:solidFill>
                <a:srgbClr val="3F3F3F"/>
              </a:solidFill>
              <a:latin typeface="Calibri"/>
              <a:ea typeface="Calibri"/>
              <a:cs typeface="Calibri"/>
              <a:sym typeface="Calibri"/>
            </a:endParaRPr>
          </a:p>
        </p:txBody>
      </p:sp>
      <p:sp>
        <p:nvSpPr>
          <p:cNvPr id="249" name="Google Shape;249;p2"/>
          <p:cNvSpPr txBox="1"/>
          <p:nvPr/>
        </p:nvSpPr>
        <p:spPr>
          <a:xfrm>
            <a:off x="5851075" y="4403065"/>
            <a:ext cx="1917900"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1600"/>
              </a:spcAft>
              <a:buClr>
                <a:schemeClr val="accent1"/>
              </a:buClr>
              <a:buSzPts val="2000"/>
              <a:buFont typeface="Calibri"/>
              <a:buNone/>
            </a:pPr>
            <a:r>
              <a:rPr b="0" i="0" lang="de-DE" sz="2000" u="none" cap="none" strike="noStrike">
                <a:solidFill>
                  <a:srgbClr val="3F3F3F"/>
                </a:solidFill>
                <a:latin typeface="Calibri"/>
                <a:ea typeface="Calibri"/>
                <a:cs typeface="Calibri"/>
                <a:sym typeface="Calibri"/>
              </a:rPr>
              <a:t>Formulários-questionário</a:t>
            </a:r>
            <a:endParaRPr b="0" i="0" sz="2000" u="none" cap="none" strike="noStrike">
              <a:solidFill>
                <a:srgbClr val="3F3F3F"/>
              </a:solidFill>
              <a:latin typeface="Calibri"/>
              <a:ea typeface="Calibri"/>
              <a:cs typeface="Calibri"/>
              <a:sym typeface="Calibri"/>
            </a:endParaRPr>
          </a:p>
        </p:txBody>
      </p:sp>
      <p:sp>
        <p:nvSpPr>
          <p:cNvPr id="250" name="Google Shape;250;p2"/>
          <p:cNvSpPr txBox="1"/>
          <p:nvPr/>
        </p:nvSpPr>
        <p:spPr>
          <a:xfrm>
            <a:off x="2338140" y="4115990"/>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Vídeos</a:t>
            </a:r>
            <a:endParaRPr b="1" i="0" sz="3200" u="none" cap="none" strike="noStrike">
              <a:solidFill>
                <a:srgbClr val="3F3F3F"/>
              </a:solidFill>
              <a:latin typeface="Calibri"/>
              <a:ea typeface="Calibri"/>
              <a:cs typeface="Calibri"/>
              <a:sym typeface="Calibri"/>
            </a:endParaRPr>
          </a:p>
        </p:txBody>
      </p:sp>
      <p:sp>
        <p:nvSpPr>
          <p:cNvPr id="251" name="Google Shape;251;p2"/>
          <p:cNvSpPr txBox="1"/>
          <p:nvPr/>
        </p:nvSpPr>
        <p:spPr>
          <a:xfrm>
            <a:off x="1494844" y="2019224"/>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252" name="Google Shape;252;p2"/>
          <p:cNvSpPr txBox="1"/>
          <p:nvPr/>
        </p:nvSpPr>
        <p:spPr>
          <a:xfrm>
            <a:off x="8460740" y="2019224"/>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253" name="Google Shape;253;p2"/>
          <p:cNvSpPr txBox="1"/>
          <p:nvPr/>
        </p:nvSpPr>
        <p:spPr>
          <a:xfrm>
            <a:off x="1494844" y="389106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254" name="Google Shape;254;p2"/>
          <p:cNvSpPr txBox="1"/>
          <p:nvPr/>
        </p:nvSpPr>
        <p:spPr>
          <a:xfrm>
            <a:off x="8460740" y="3891063"/>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cxnSp>
        <p:nvCxnSpPr>
          <p:cNvPr id="255" name="Google Shape;255;p2"/>
          <p:cNvCxnSpPr/>
          <p:nvPr/>
        </p:nvCxnSpPr>
        <p:spPr>
          <a:xfrm rot="10800000">
            <a:off x="7851700" y="2547380"/>
            <a:ext cx="1635900" cy="0"/>
          </a:xfrm>
          <a:prstGeom prst="straightConnector1">
            <a:avLst/>
          </a:prstGeom>
          <a:noFill/>
          <a:ln cap="flat" cmpd="sng" w="19050">
            <a:solidFill>
              <a:schemeClr val="dk1"/>
            </a:solidFill>
            <a:prstDash val="solid"/>
            <a:round/>
            <a:headEnd len="sm" w="sm" type="none"/>
            <a:tailEnd len="sm" w="sm" type="none"/>
          </a:ln>
        </p:spPr>
      </p:cxnSp>
      <p:cxnSp>
        <p:nvCxnSpPr>
          <p:cNvPr id="256" name="Google Shape;256;p2"/>
          <p:cNvCxnSpPr/>
          <p:nvPr/>
        </p:nvCxnSpPr>
        <p:spPr>
          <a:xfrm rot="10800000">
            <a:off x="7851700" y="4417775"/>
            <a:ext cx="1635900" cy="0"/>
          </a:xfrm>
          <a:prstGeom prst="straightConnector1">
            <a:avLst/>
          </a:prstGeom>
          <a:noFill/>
          <a:ln cap="flat" cmpd="sng" w="19050">
            <a:solidFill>
              <a:schemeClr val="dk1"/>
            </a:solidFill>
            <a:prstDash val="solid"/>
            <a:round/>
            <a:headEnd len="sm" w="sm" type="none"/>
            <a:tailEnd len="sm" w="sm" type="none"/>
          </a:ln>
        </p:spPr>
      </p:cxnSp>
      <p:cxnSp>
        <p:nvCxnSpPr>
          <p:cNvPr id="257" name="Google Shape;257;p2"/>
          <p:cNvCxnSpPr/>
          <p:nvPr/>
        </p:nvCxnSpPr>
        <p:spPr>
          <a:xfrm rot="10800000">
            <a:off x="1497240" y="2547380"/>
            <a:ext cx="1635900" cy="0"/>
          </a:xfrm>
          <a:prstGeom prst="straightConnector1">
            <a:avLst/>
          </a:prstGeom>
          <a:noFill/>
          <a:ln cap="flat" cmpd="sng" w="19050">
            <a:solidFill>
              <a:schemeClr val="dk1"/>
            </a:solidFill>
            <a:prstDash val="solid"/>
            <a:round/>
            <a:headEnd len="sm" w="sm" type="none"/>
            <a:tailEnd len="sm" w="sm" type="none"/>
          </a:ln>
        </p:spPr>
      </p:cxnSp>
      <p:cxnSp>
        <p:nvCxnSpPr>
          <p:cNvPr id="258" name="Google Shape;258;p2"/>
          <p:cNvCxnSpPr/>
          <p:nvPr/>
        </p:nvCxnSpPr>
        <p:spPr>
          <a:xfrm rot="10800000">
            <a:off x="1497240" y="4417775"/>
            <a:ext cx="1635900" cy="0"/>
          </a:xfrm>
          <a:prstGeom prst="straightConnector1">
            <a:avLst/>
          </a:prstGeom>
          <a:noFill/>
          <a:ln cap="flat" cmpd="sng" w="19050">
            <a:solidFill>
              <a:schemeClr val="dk1"/>
            </a:solidFill>
            <a:prstDash val="solid"/>
            <a:round/>
            <a:headEnd len="sm" w="sm" type="none"/>
            <a:tailEnd len="sm" w="sm" type="none"/>
          </a:ln>
        </p:spPr>
      </p:cxnSp>
      <p:cxnSp>
        <p:nvCxnSpPr>
          <p:cNvPr id="259" name="Google Shape;259;p2"/>
          <p:cNvCxnSpPr/>
          <p:nvPr/>
        </p:nvCxnSpPr>
        <p:spPr>
          <a:xfrm>
            <a:off x="5639400" y="2381620"/>
            <a:ext cx="0" cy="2193300"/>
          </a:xfrm>
          <a:prstGeom prst="straightConnector1">
            <a:avLst/>
          </a:prstGeom>
          <a:noFill/>
          <a:ln cap="flat" cmpd="sng" w="19050">
            <a:solidFill>
              <a:schemeClr val="lt1"/>
            </a:solidFill>
            <a:prstDash val="solid"/>
            <a:round/>
            <a:headEnd len="sm" w="sm" type="none"/>
            <a:tailEnd len="sm" w="sm" type="none"/>
          </a:ln>
        </p:spPr>
      </p:cxnSp>
      <p:cxnSp>
        <p:nvCxnSpPr>
          <p:cNvPr id="260" name="Google Shape;260;p2"/>
          <p:cNvCxnSpPr/>
          <p:nvPr/>
        </p:nvCxnSpPr>
        <p:spPr>
          <a:xfrm>
            <a:off x="5471760" y="2529820"/>
            <a:ext cx="0" cy="2193300"/>
          </a:xfrm>
          <a:prstGeom prst="straightConnector1">
            <a:avLst/>
          </a:prstGeom>
          <a:noFill/>
          <a:ln cap="flat" cmpd="sng" w="19050">
            <a:solidFill>
              <a:schemeClr val="dk1"/>
            </a:solidFill>
            <a:prstDash val="solid"/>
            <a:round/>
            <a:headEnd len="sm" w="sm" type="none"/>
            <a:tailEnd len="sm" w="sm" type="none"/>
          </a:ln>
        </p:spPr>
      </p:cxnSp>
      <p:sp>
        <p:nvSpPr>
          <p:cNvPr id="261" name="Google Shape;261;p2"/>
          <p:cNvSpPr txBox="1"/>
          <p:nvPr/>
        </p:nvSpPr>
        <p:spPr>
          <a:xfrm>
            <a:off x="1264292" y="2664255"/>
            <a:ext cx="4039800" cy="64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None/>
            </a:pPr>
            <a:r>
              <a:rPr b="0" i="0" lang="de-DE" sz="2000" u="none" cap="none" strike="noStrike">
                <a:solidFill>
                  <a:srgbClr val="595959"/>
                </a:solidFill>
                <a:latin typeface="Calibri"/>
                <a:ea typeface="Calibri"/>
                <a:cs typeface="Calibri"/>
                <a:sym typeface="Calibri"/>
              </a:rPr>
              <a:t>Cultura de empreendedorismo ecológico e ideias de modelos de negócio</a:t>
            </a:r>
            <a:endParaRPr b="0" i="0" sz="2000" u="none" cap="none" strike="noStrike">
              <a:solidFill>
                <a:srgbClr val="59595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
          <p:cNvSpPr txBox="1"/>
          <p:nvPr>
            <p:ph type="ctrTitle"/>
          </p:nvPr>
        </p:nvSpPr>
        <p:spPr>
          <a:xfrm>
            <a:off x="1066800" y="3135077"/>
            <a:ext cx="10058400" cy="2705958"/>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br>
              <a:rPr lang="de-DE" sz="5400">
                <a:solidFill>
                  <a:srgbClr val="595959"/>
                </a:solidFill>
                <a:latin typeface="Calibri"/>
                <a:ea typeface="Calibri"/>
                <a:cs typeface="Calibri"/>
                <a:sym typeface="Calibri"/>
              </a:rPr>
            </a:br>
            <a:br>
              <a:rPr lang="de-DE" sz="5400">
                <a:solidFill>
                  <a:srgbClr val="595959"/>
                </a:solidFill>
                <a:latin typeface="Calibri"/>
                <a:ea typeface="Calibri"/>
                <a:cs typeface="Calibri"/>
                <a:sym typeface="Calibri"/>
              </a:rPr>
            </a:br>
            <a:br>
              <a:rPr lang="de-DE" sz="5400">
                <a:solidFill>
                  <a:srgbClr val="595959"/>
                </a:solidFill>
                <a:latin typeface="Calibri"/>
                <a:ea typeface="Calibri"/>
                <a:cs typeface="Calibri"/>
                <a:sym typeface="Calibri"/>
              </a:rPr>
            </a:br>
            <a:r>
              <a:rPr lang="de-DE" sz="5400">
                <a:solidFill>
                  <a:srgbClr val="595959"/>
                </a:solidFill>
                <a:latin typeface="Calibri"/>
                <a:ea typeface="Calibri"/>
                <a:cs typeface="Calibri"/>
                <a:sym typeface="Calibri"/>
              </a:rPr>
              <a:t>CULTURA DO EMPREENDEDORISMO ECOLÓGICO E IDEIAS DE MODELOS DE NEGÓCIO</a:t>
            </a:r>
            <a:br>
              <a:rPr lang="de-DE" sz="4800">
                <a:solidFill>
                  <a:srgbClr val="595959"/>
                </a:solidFill>
                <a:latin typeface="Calibri"/>
                <a:ea typeface="Calibri"/>
                <a:cs typeface="Calibri"/>
                <a:sym typeface="Calibri"/>
              </a:rPr>
            </a:br>
            <a:br>
              <a:rPr lang="de-DE" sz="4800">
                <a:solidFill>
                  <a:srgbClr val="3F762A"/>
                </a:solidFill>
              </a:rPr>
            </a:br>
            <a:r>
              <a:rPr lang="de-DE">
                <a:solidFill>
                  <a:srgbClr val="3F762A"/>
                </a:solidFill>
              </a:rPr>
              <a:t>Introdução</a:t>
            </a:r>
            <a:endParaRPr b="1">
              <a:solidFill>
                <a:srgbClr val="3F762A"/>
              </a:solidFill>
            </a:endParaRPr>
          </a:p>
        </p:txBody>
      </p:sp>
      <p:grpSp>
        <p:nvGrpSpPr>
          <p:cNvPr id="267" name="Google Shape;267;p3"/>
          <p:cNvGrpSpPr/>
          <p:nvPr/>
        </p:nvGrpSpPr>
        <p:grpSpPr>
          <a:xfrm>
            <a:off x="5557000" y="6273133"/>
            <a:ext cx="1078000" cy="122800"/>
            <a:chOff x="3570750" y="4704850"/>
            <a:chExt cx="808500" cy="92100"/>
          </a:xfrm>
        </p:grpSpPr>
        <p:sp>
          <p:nvSpPr>
            <p:cNvPr id="268" name="Google Shape;268;p3"/>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69" name="Google Shape;269;p3"/>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70" name="Google Shape;270;p3"/>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71" name="Google Shape;271;p3"/>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272" name="Google Shape;272;p3"/>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73" name="Google Shape;273;p3"/>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274" name="Google Shape;274;p3"/>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pic>
        <p:nvPicPr>
          <p:cNvPr descr="Bücher" id="275" name="Google Shape;275;p3"/>
          <p:cNvPicPr preferRelativeResize="0"/>
          <p:nvPr/>
        </p:nvPicPr>
        <p:blipFill rotWithShape="1">
          <a:blip r:embed="rId4">
            <a:alphaModFix/>
          </a:blip>
          <a:srcRect b="0" l="0" r="0" t="0"/>
          <a:stretch/>
        </p:blipFill>
        <p:spPr>
          <a:xfrm>
            <a:off x="8321380" y="2722482"/>
            <a:ext cx="2541336" cy="16201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
          <p:cNvSpPr txBox="1"/>
          <p:nvPr>
            <p:ph type="title"/>
          </p:nvPr>
        </p:nvSpPr>
        <p:spPr>
          <a:xfrm>
            <a:off x="637309" y="236747"/>
            <a:ext cx="10083135" cy="1198612"/>
          </a:xfrm>
          <a:prstGeom prst="rect">
            <a:avLst/>
          </a:prstGeom>
          <a:noFill/>
          <a:ln>
            <a:noFill/>
          </a:ln>
        </p:spPr>
        <p:txBody>
          <a:bodyPr anchorCtr="0" anchor="b" bIns="45700" lIns="91425" spcFirstLastPara="1" rIns="91425" wrap="square" tIns="45700">
            <a:noAutofit/>
          </a:bodyPr>
          <a:lstStyle/>
          <a:p>
            <a:pPr indent="0" lvl="0" marL="144000" rtl="0" algn="l">
              <a:lnSpc>
                <a:spcPct val="100000"/>
              </a:lnSpc>
              <a:spcBef>
                <a:spcPts val="800"/>
              </a:spcBef>
              <a:spcAft>
                <a:spcPts val="0"/>
              </a:spcAft>
              <a:buClr>
                <a:srgbClr val="2A4F1C"/>
              </a:buClr>
              <a:buSzPts val="2600"/>
              <a:buNone/>
            </a:pPr>
            <a:r>
              <a:rPr lang="de-DE" sz="2400">
                <a:solidFill>
                  <a:srgbClr val="004B3A"/>
                </a:solidFill>
              </a:rPr>
              <a:t>O que é um empreendedor ecológico, empreendedor. Conheça as características de um empreendedor verde e de um empresário</a:t>
            </a:r>
            <a:br>
              <a:rPr lang="de-DE" sz="2400">
                <a:solidFill>
                  <a:srgbClr val="004B3A"/>
                </a:solidFill>
              </a:rPr>
            </a:br>
            <a:endParaRPr sz="2400"/>
          </a:p>
        </p:txBody>
      </p:sp>
      <p:grpSp>
        <p:nvGrpSpPr>
          <p:cNvPr id="281" name="Google Shape;281;p5"/>
          <p:cNvGrpSpPr/>
          <p:nvPr/>
        </p:nvGrpSpPr>
        <p:grpSpPr>
          <a:xfrm>
            <a:off x="7022371" y="2415235"/>
            <a:ext cx="4089300" cy="1812686"/>
            <a:chOff x="3316100" y="2256385"/>
            <a:chExt cx="1451702" cy="972367"/>
          </a:xfrm>
        </p:grpSpPr>
        <p:sp>
          <p:nvSpPr>
            <p:cNvPr id="282" name="Google Shape;282;p5"/>
            <p:cNvSpPr txBox="1"/>
            <p:nvPr/>
          </p:nvSpPr>
          <p:spPr>
            <a:xfrm>
              <a:off x="3316102" y="2256385"/>
              <a:ext cx="14517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283" name="Google Shape;283;p5"/>
            <p:cNvSpPr txBox="1"/>
            <p:nvPr/>
          </p:nvSpPr>
          <p:spPr>
            <a:xfrm>
              <a:off x="3316100" y="2716352"/>
              <a:ext cx="1451700" cy="512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1100"/>
                <a:buFont typeface="Arial"/>
                <a:buNone/>
              </a:pPr>
              <a:r>
                <a:rPr b="0" i="0" lang="de-DE" sz="1100" u="none" cap="none" strike="noStrike">
                  <a:solidFill>
                    <a:srgbClr val="FFFFFF"/>
                  </a:solidFill>
                  <a:latin typeface="Roboto"/>
                  <a:ea typeface="Roboto"/>
                  <a:cs typeface="Roboto"/>
                  <a:sym typeface="Roboto"/>
                </a:rPr>
                <a:t>Lorem ipsum dolor sit amet, consectetur adipiscing elit, sed do eiusmod tempor.</a:t>
              </a:r>
              <a:endParaRPr b="0" i="0" sz="1500" u="none" cap="none" strike="noStrike">
                <a:solidFill>
                  <a:srgbClr val="FFFFFF"/>
                </a:solidFill>
                <a:latin typeface="Roboto"/>
                <a:ea typeface="Roboto"/>
                <a:cs typeface="Roboto"/>
                <a:sym typeface="Roboto"/>
              </a:endParaRPr>
            </a:p>
          </p:txBody>
        </p:sp>
      </p:grpSp>
      <p:sp>
        <p:nvSpPr>
          <p:cNvPr id="284" name="Google Shape;284;p5"/>
          <p:cNvSpPr txBox="1"/>
          <p:nvPr/>
        </p:nvSpPr>
        <p:spPr>
          <a:xfrm>
            <a:off x="1183100" y="1110338"/>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O que é um Empreendedor Verde?</a:t>
            </a:r>
            <a:endParaRPr b="1" i="0" sz="2100" u="none" cap="none" strike="noStrike">
              <a:solidFill>
                <a:schemeClr val="accent1"/>
              </a:solidFill>
              <a:latin typeface="Calibri"/>
              <a:ea typeface="Calibri"/>
              <a:cs typeface="Calibri"/>
              <a:sym typeface="Calibri"/>
            </a:endParaRPr>
          </a:p>
        </p:txBody>
      </p:sp>
      <p:sp>
        <p:nvSpPr>
          <p:cNvPr id="285" name="Google Shape;285;p5"/>
          <p:cNvSpPr txBox="1"/>
          <p:nvPr/>
        </p:nvSpPr>
        <p:spPr>
          <a:xfrm>
            <a:off x="882403" y="1526542"/>
            <a:ext cx="7153234" cy="1745348"/>
          </a:xfrm>
          <a:prstGeom prst="rect">
            <a:avLst/>
          </a:prstGeom>
          <a:noFill/>
          <a:ln>
            <a:noFill/>
          </a:ln>
        </p:spPr>
        <p:txBody>
          <a:bodyPr anchorCtr="0" anchor="t" bIns="91425" lIns="91425" spcFirstLastPara="1" rIns="91425" wrap="square" tIns="91425">
            <a:noAutofit/>
          </a:bodyPr>
          <a:lstStyle/>
          <a:p>
            <a:pPr indent="-171450" lvl="0" marL="323850" marR="0" rtl="0" algn="l">
              <a:lnSpc>
                <a:spcPct val="115000"/>
              </a:lnSpc>
              <a:spcBef>
                <a:spcPts val="1500"/>
              </a:spcBef>
              <a:spcAft>
                <a:spcPts val="0"/>
              </a:spcAft>
              <a:buClr>
                <a:srgbClr val="3F762A"/>
              </a:buClr>
              <a:buSzPts val="1200"/>
              <a:buFont typeface="Noto Sans Symbols"/>
              <a:buChar char="❑"/>
            </a:pPr>
            <a:r>
              <a:rPr b="0" i="0" lang="de-DE" sz="1800" u="none" cap="none" strike="noStrike">
                <a:solidFill>
                  <a:srgbClr val="374151"/>
                </a:solidFill>
                <a:latin typeface="Roboto"/>
                <a:ea typeface="Roboto"/>
                <a:cs typeface="Roboto"/>
                <a:sym typeface="Roboto"/>
              </a:rPr>
              <a:t>O empreendedorismo ecológico pode ser definido como as pessoas que criam uma empresa num setor com o objetivo de transformar esse setor através de uma conceção ecológica, de processos ecológicos e de um compromisso vitalício com a sustentabilidade. </a:t>
            </a:r>
            <a:endParaRPr/>
          </a:p>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sp>
        <p:nvSpPr>
          <p:cNvPr id="286" name="Google Shape;286;p5"/>
          <p:cNvSpPr txBox="1"/>
          <p:nvPr/>
        </p:nvSpPr>
        <p:spPr>
          <a:xfrm>
            <a:off x="1080335" y="3454257"/>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O que é um empresário?</a:t>
            </a:r>
            <a:endParaRPr b="1" i="0" sz="2100" u="none" cap="none" strike="noStrike">
              <a:solidFill>
                <a:schemeClr val="accent1"/>
              </a:solidFill>
              <a:latin typeface="Calibri"/>
              <a:ea typeface="Calibri"/>
              <a:cs typeface="Calibri"/>
              <a:sym typeface="Calibri"/>
            </a:endParaRPr>
          </a:p>
        </p:txBody>
      </p:sp>
      <p:pic>
        <p:nvPicPr>
          <p:cNvPr id="287" name="Google Shape;287;p5"/>
          <p:cNvPicPr preferRelativeResize="0"/>
          <p:nvPr/>
        </p:nvPicPr>
        <p:blipFill rotWithShape="1">
          <a:blip r:embed="rId3">
            <a:alphaModFix/>
          </a:blip>
          <a:srcRect b="0" l="0" r="0" t="0"/>
          <a:stretch/>
        </p:blipFill>
        <p:spPr>
          <a:xfrm>
            <a:off x="5646350" y="-1309092"/>
            <a:ext cx="7448654" cy="7448654"/>
          </a:xfrm>
          <a:prstGeom prst="rect">
            <a:avLst/>
          </a:prstGeom>
          <a:noFill/>
          <a:ln>
            <a:noFill/>
          </a:ln>
        </p:spPr>
      </p:pic>
      <p:sp>
        <p:nvSpPr>
          <p:cNvPr id="288" name="Google Shape;288;p5"/>
          <p:cNvSpPr txBox="1"/>
          <p:nvPr/>
        </p:nvSpPr>
        <p:spPr>
          <a:xfrm>
            <a:off x="785420" y="3860324"/>
            <a:ext cx="7402616" cy="1745347"/>
          </a:xfrm>
          <a:prstGeom prst="rect">
            <a:avLst/>
          </a:prstGeom>
          <a:noFill/>
          <a:ln>
            <a:noFill/>
          </a:ln>
        </p:spPr>
        <p:txBody>
          <a:bodyPr anchorCtr="0" anchor="t" bIns="91425" lIns="91425" spcFirstLastPara="1" rIns="91425" wrap="square" tIns="91425">
            <a:noAutofit/>
          </a:bodyPr>
          <a:lstStyle/>
          <a:p>
            <a:pPr indent="-171450" lvl="0" marL="323850" marR="0" rtl="0" algn="l">
              <a:lnSpc>
                <a:spcPct val="115000"/>
              </a:lnSpc>
              <a:spcBef>
                <a:spcPts val="1500"/>
              </a:spcBef>
              <a:spcAft>
                <a:spcPts val="0"/>
              </a:spcAft>
              <a:buClr>
                <a:srgbClr val="3F762A"/>
              </a:buClr>
              <a:buSzPts val="1200"/>
              <a:buFont typeface="Noto Sans Symbols"/>
              <a:buChar char="❑"/>
            </a:pPr>
            <a:r>
              <a:rPr b="0" i="0" lang="de-DE" sz="1800" u="none" cap="none" strike="noStrike">
                <a:solidFill>
                  <a:srgbClr val="374151"/>
                </a:solidFill>
                <a:latin typeface="Roboto"/>
                <a:ea typeface="Roboto"/>
                <a:cs typeface="Roboto"/>
                <a:sym typeface="Roboto"/>
              </a:rPr>
              <a:t>Indivíduos que criam valor para o indivíduo e para a sociedade, respondem a oportunidades económicas ou criam oportunidades económicas e provocam mudanças no sistema económico com as suas inovações.</a:t>
            </a:r>
            <a:endParaRPr/>
          </a:p>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7"/>
          <p:cNvSpPr txBox="1"/>
          <p:nvPr>
            <p:ph type="title"/>
          </p:nvPr>
        </p:nvSpPr>
        <p:spPr>
          <a:xfrm>
            <a:off x="606626" y="634813"/>
            <a:ext cx="10058400" cy="823740"/>
          </a:xfrm>
          <a:prstGeom prst="rect">
            <a:avLst/>
          </a:prstGeom>
          <a:noFill/>
          <a:ln>
            <a:noFill/>
          </a:ln>
        </p:spPr>
        <p:txBody>
          <a:bodyPr anchorCtr="0" anchor="b" bIns="45700" lIns="91425" spcFirstLastPara="1" rIns="91425" wrap="square" tIns="45700">
            <a:noAutofit/>
          </a:bodyPr>
          <a:lstStyle/>
          <a:p>
            <a:pPr indent="0" lvl="0" marL="144000" rtl="0" algn="l">
              <a:lnSpc>
                <a:spcPct val="100000"/>
              </a:lnSpc>
              <a:spcBef>
                <a:spcPts val="800"/>
              </a:spcBef>
              <a:spcAft>
                <a:spcPts val="0"/>
              </a:spcAft>
              <a:buClr>
                <a:srgbClr val="2A4F1C"/>
              </a:buClr>
              <a:buSzPts val="2600"/>
              <a:buNone/>
            </a:pPr>
            <a:r>
              <a:rPr lang="de-DE" sz="2400">
                <a:solidFill>
                  <a:srgbClr val="004B3A"/>
                </a:solidFill>
              </a:rPr>
              <a:t>O que é um empreendedor ecológico, empreendedor. Conheça as características de um empreendedor verde e de um empresário</a:t>
            </a:r>
            <a:br>
              <a:rPr lang="de-DE" sz="2400">
                <a:solidFill>
                  <a:srgbClr val="004B3A"/>
                </a:solidFill>
              </a:rPr>
            </a:br>
            <a:endParaRPr sz="2400"/>
          </a:p>
        </p:txBody>
      </p:sp>
      <p:sp>
        <p:nvSpPr>
          <p:cNvPr id="294" name="Google Shape;294;p7"/>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295" name="Google Shape;295;p7"/>
          <p:cNvSpPr txBox="1"/>
          <p:nvPr/>
        </p:nvSpPr>
        <p:spPr>
          <a:xfrm>
            <a:off x="1080335" y="1331389"/>
            <a:ext cx="5282355"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Características do empreendedor ecológico</a:t>
            </a:r>
            <a:endParaRPr b="1" i="0" sz="2100" u="none" cap="none" strike="noStrike">
              <a:solidFill>
                <a:schemeClr val="accent1"/>
              </a:solidFill>
              <a:latin typeface="Calibri"/>
              <a:ea typeface="Calibri"/>
              <a:cs typeface="Calibri"/>
              <a:sym typeface="Calibri"/>
            </a:endParaRPr>
          </a:p>
        </p:txBody>
      </p:sp>
      <p:sp>
        <p:nvSpPr>
          <p:cNvPr id="296" name="Google Shape;296;p7"/>
          <p:cNvSpPr txBox="1"/>
          <p:nvPr/>
        </p:nvSpPr>
        <p:spPr>
          <a:xfrm>
            <a:off x="871618" y="1749082"/>
            <a:ext cx="7153234" cy="1745348"/>
          </a:xfrm>
          <a:prstGeom prst="rect">
            <a:avLst/>
          </a:prstGeom>
          <a:noFill/>
          <a:ln>
            <a:noFill/>
          </a:ln>
        </p:spPr>
        <p:txBody>
          <a:bodyPr anchorCtr="0" anchor="t" bIns="91425" lIns="91425" spcFirstLastPara="1" rIns="91425" wrap="square" tIns="91425">
            <a:noAutofit/>
          </a:bodyPr>
          <a:lstStyle/>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Desenvolve um modelo de negócio economicamente rentável e ambientalmente responsável</a:t>
            </a:r>
            <a:endParaRPr b="1" i="0" sz="1800" u="none" cap="none" strike="noStrike">
              <a:solidFill>
                <a:srgbClr val="000000"/>
              </a:solidFill>
              <a:latin typeface="Calibri"/>
              <a:ea typeface="Calibri"/>
              <a:cs typeface="Calibri"/>
              <a:sym typeface="Calibri"/>
            </a:endParaRPr>
          </a:p>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Cria estratégias de crescimento centradas na sustentabilidade </a:t>
            </a:r>
            <a:endParaRPr/>
          </a:p>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Responsabilidade social e contribuição para a sociedade</a:t>
            </a:r>
            <a:endParaRPr b="1"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sp>
        <p:nvSpPr>
          <p:cNvPr id="297" name="Google Shape;297;p7"/>
          <p:cNvSpPr txBox="1"/>
          <p:nvPr/>
        </p:nvSpPr>
        <p:spPr>
          <a:xfrm>
            <a:off x="1080335" y="3579479"/>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Características do empreendedor</a:t>
            </a:r>
            <a:endParaRPr b="1" i="0" sz="2100" u="none" cap="none" strike="noStrike">
              <a:solidFill>
                <a:schemeClr val="accent1"/>
              </a:solidFill>
              <a:latin typeface="Calibri"/>
              <a:ea typeface="Calibri"/>
              <a:cs typeface="Calibri"/>
              <a:sym typeface="Calibri"/>
            </a:endParaRPr>
          </a:p>
        </p:txBody>
      </p:sp>
      <p:pic>
        <p:nvPicPr>
          <p:cNvPr id="298" name="Google Shape;298;p7"/>
          <p:cNvPicPr preferRelativeResize="0"/>
          <p:nvPr/>
        </p:nvPicPr>
        <p:blipFill rotWithShape="1">
          <a:blip r:embed="rId3">
            <a:alphaModFix/>
          </a:blip>
          <a:srcRect b="0" l="0" r="0" t="0"/>
          <a:stretch/>
        </p:blipFill>
        <p:spPr>
          <a:xfrm>
            <a:off x="7245927" y="1555396"/>
            <a:ext cx="4946073" cy="4946073"/>
          </a:xfrm>
          <a:prstGeom prst="rect">
            <a:avLst/>
          </a:prstGeom>
          <a:noFill/>
          <a:ln>
            <a:noFill/>
          </a:ln>
        </p:spPr>
      </p:pic>
      <p:sp>
        <p:nvSpPr>
          <p:cNvPr id="299" name="Google Shape;299;p7"/>
          <p:cNvSpPr txBox="1"/>
          <p:nvPr/>
        </p:nvSpPr>
        <p:spPr>
          <a:xfrm>
            <a:off x="871618" y="3944322"/>
            <a:ext cx="7153234" cy="1745348"/>
          </a:xfrm>
          <a:prstGeom prst="rect">
            <a:avLst/>
          </a:prstGeom>
          <a:noFill/>
          <a:ln>
            <a:noFill/>
          </a:ln>
        </p:spPr>
        <p:txBody>
          <a:bodyPr anchorCtr="0" anchor="t" bIns="91425" lIns="91425" spcFirstLastPara="1" rIns="91425" wrap="square" tIns="91425">
            <a:noAutofit/>
          </a:bodyPr>
          <a:lstStyle/>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Inovação e criatividade </a:t>
            </a:r>
            <a:endParaRPr/>
          </a:p>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Assunção de riscos e independência </a:t>
            </a:r>
            <a:endParaRPr/>
          </a:p>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Competitividade e melhoria contínua</a:t>
            </a:r>
            <a:endParaRPr/>
          </a:p>
          <a:p>
            <a:pPr indent="-160019" lvl="0" marL="735330" marR="0" rtl="0" algn="l">
              <a:lnSpc>
                <a:spcPct val="100000"/>
              </a:lnSpc>
              <a:spcBef>
                <a:spcPts val="1200"/>
              </a:spcBef>
              <a:spcAft>
                <a:spcPts val="0"/>
              </a:spcAft>
              <a:buClr>
                <a:srgbClr val="3F762A"/>
              </a:buClr>
              <a:buSzPts val="1980"/>
              <a:buFont typeface="Courier New"/>
              <a:buNone/>
            </a:pPr>
            <a:r>
              <a:t/>
            </a:r>
            <a:endParaRPr b="1"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sp>
        <p:nvSpPr>
          <p:cNvPr id="300" name="Google Shape;300;p7"/>
          <p:cNvSpPr/>
          <p:nvPr/>
        </p:nvSpPr>
        <p:spPr>
          <a:xfrm>
            <a:off x="8233569" y="2743200"/>
            <a:ext cx="1492322" cy="52938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8"/>
          <p:cNvSpPr txBox="1"/>
          <p:nvPr>
            <p:ph type="title"/>
          </p:nvPr>
        </p:nvSpPr>
        <p:spPr>
          <a:xfrm>
            <a:off x="950500" y="607363"/>
            <a:ext cx="10058400" cy="823740"/>
          </a:xfrm>
          <a:prstGeom prst="rect">
            <a:avLst/>
          </a:prstGeom>
          <a:noFill/>
          <a:ln>
            <a:noFill/>
          </a:ln>
        </p:spPr>
        <p:txBody>
          <a:bodyPr anchorCtr="0" anchor="b" bIns="45700" lIns="91425" spcFirstLastPara="1" rIns="91425" wrap="square" tIns="45700">
            <a:normAutofit fontScale="90000"/>
          </a:bodyPr>
          <a:lstStyle/>
          <a:p>
            <a:pPr indent="0" lvl="0" marL="144000" rtl="0" algn="l">
              <a:lnSpc>
                <a:spcPct val="100000"/>
              </a:lnSpc>
              <a:spcBef>
                <a:spcPts val="800"/>
              </a:spcBef>
              <a:spcAft>
                <a:spcPts val="0"/>
              </a:spcAft>
              <a:buClr>
                <a:srgbClr val="2A4F1C"/>
              </a:buClr>
              <a:buSzPct val="90277"/>
              <a:buNone/>
            </a:pPr>
            <a:r>
              <a:rPr lang="de-DE">
                <a:solidFill>
                  <a:srgbClr val="004B3A"/>
                </a:solidFill>
              </a:rPr>
              <a:t> Principais diferenças entre empreendedor e empreendedor ecológico</a:t>
            </a:r>
            <a:br>
              <a:rPr b="1" lang="de-DE" sz="1800" u="sng">
                <a:solidFill>
                  <a:srgbClr val="000000"/>
                </a:solidFill>
                <a:latin typeface="Calibri"/>
                <a:ea typeface="Calibri"/>
                <a:cs typeface="Calibri"/>
                <a:sym typeface="Calibri"/>
              </a:rPr>
            </a:br>
            <a:endParaRPr/>
          </a:p>
        </p:txBody>
      </p:sp>
      <p:sp>
        <p:nvSpPr>
          <p:cNvPr id="306" name="Google Shape;306;p8"/>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07" name="Google Shape;307;p8"/>
          <p:cNvSpPr txBox="1"/>
          <p:nvPr/>
        </p:nvSpPr>
        <p:spPr>
          <a:xfrm>
            <a:off x="1183100" y="1110338"/>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chemeClr val="accent1"/>
              </a:solidFill>
              <a:latin typeface="Calibri"/>
              <a:ea typeface="Calibri"/>
              <a:cs typeface="Calibri"/>
              <a:sym typeface="Calibri"/>
            </a:endParaRPr>
          </a:p>
        </p:txBody>
      </p:sp>
      <p:graphicFrame>
        <p:nvGraphicFramePr>
          <p:cNvPr id="308" name="Google Shape;308;p8"/>
          <p:cNvGraphicFramePr/>
          <p:nvPr/>
        </p:nvGraphicFramePr>
        <p:xfrm>
          <a:off x="1" y="1110338"/>
          <a:ext cx="3000000" cy="3000000"/>
        </p:xfrm>
        <a:graphic>
          <a:graphicData uri="http://schemas.openxmlformats.org/drawingml/2006/table">
            <a:tbl>
              <a:tblPr bandRow="1" firstCol="1" firstRow="1">
                <a:noFill/>
                <a:tableStyleId>{12D8A376-A7B3-4CAD-97B9-A356484D8BA9}</a:tableStyleId>
              </a:tblPr>
              <a:tblGrid>
                <a:gridCol w="2162700"/>
                <a:gridCol w="2325325"/>
                <a:gridCol w="4087925"/>
              </a:tblGrid>
              <a:tr h="581075">
                <a:tc>
                  <a:txBody>
                    <a:bodyPr/>
                    <a:lstStyle/>
                    <a:p>
                      <a:pPr indent="0" lvl="0" marL="0" marR="0" rtl="0" algn="ctr">
                        <a:lnSpc>
                          <a:spcPct val="100000"/>
                        </a:lnSpc>
                        <a:spcBef>
                          <a:spcPts val="0"/>
                        </a:spcBef>
                        <a:spcAft>
                          <a:spcPts val="0"/>
                        </a:spcAft>
                        <a:buNone/>
                      </a:pPr>
                      <a:r>
                        <a:rPr lang="de-DE" sz="2000" u="none" cap="none" strike="noStrike"/>
                        <a:t>Características</a:t>
                      </a:r>
                      <a:endParaRPr sz="2800" u="none" cap="none" strike="noStrike">
                        <a:latin typeface="Calibri"/>
                        <a:ea typeface="Calibri"/>
                        <a:cs typeface="Calibri"/>
                        <a:sym typeface="Calibri"/>
                      </a:endParaRPr>
                    </a:p>
                  </a:txBody>
                  <a:tcPr marT="0" marB="0" marR="97550" marL="97550" anchor="ctr"/>
                </a:tc>
                <a:tc>
                  <a:txBody>
                    <a:bodyPr/>
                    <a:lstStyle/>
                    <a:p>
                      <a:pPr indent="0" lvl="0" marL="0" marR="0" rtl="0" algn="ctr">
                        <a:lnSpc>
                          <a:spcPct val="100000"/>
                        </a:lnSpc>
                        <a:spcBef>
                          <a:spcPts val="0"/>
                        </a:spcBef>
                        <a:spcAft>
                          <a:spcPts val="0"/>
                        </a:spcAft>
                        <a:buNone/>
                      </a:pPr>
                      <a:r>
                        <a:rPr lang="de-DE" sz="2000" u="none" cap="none" strike="noStrike"/>
                        <a:t>Empresário</a:t>
                      </a:r>
                      <a:endParaRPr sz="2800" u="none" cap="none" strike="noStrike">
                        <a:latin typeface="Calibri"/>
                        <a:ea typeface="Calibri"/>
                        <a:cs typeface="Calibri"/>
                        <a:sym typeface="Calibri"/>
                      </a:endParaRPr>
                    </a:p>
                  </a:txBody>
                  <a:tcPr marT="0" marB="0" marR="97550" marL="97550" anchor="ctr"/>
                </a:tc>
                <a:tc>
                  <a:txBody>
                    <a:bodyPr/>
                    <a:lstStyle/>
                    <a:p>
                      <a:pPr indent="0" lvl="0" marL="0" marR="0" rtl="0" algn="ctr">
                        <a:lnSpc>
                          <a:spcPct val="100000"/>
                        </a:lnSpc>
                        <a:spcBef>
                          <a:spcPts val="0"/>
                        </a:spcBef>
                        <a:spcAft>
                          <a:spcPts val="0"/>
                        </a:spcAft>
                        <a:buNone/>
                      </a:pPr>
                      <a:r>
                        <a:rPr lang="de-DE" sz="2000" u="none" cap="none" strike="noStrike"/>
                        <a:t>Empreendedor Verde</a:t>
                      </a:r>
                      <a:endParaRPr sz="2800" u="none" cap="none" strike="noStrike">
                        <a:latin typeface="Calibri"/>
                        <a:ea typeface="Calibri"/>
                        <a:cs typeface="Calibri"/>
                        <a:sym typeface="Calibri"/>
                      </a:endParaRPr>
                    </a:p>
                  </a:txBody>
                  <a:tcPr marT="0" marB="0" marR="97550" marL="97550" anchor="ctr"/>
                </a:tc>
              </a:tr>
              <a:tr h="1490375">
                <a:tc>
                  <a:txBody>
                    <a:bodyPr/>
                    <a:lstStyle/>
                    <a:p>
                      <a:pPr indent="0" lvl="0" marL="0" marR="0" rtl="0" algn="ctr">
                        <a:lnSpc>
                          <a:spcPct val="100000"/>
                        </a:lnSpc>
                        <a:spcBef>
                          <a:spcPts val="0"/>
                        </a:spcBef>
                        <a:spcAft>
                          <a:spcPts val="0"/>
                        </a:spcAft>
                        <a:buNone/>
                      </a:pPr>
                      <a:r>
                        <a:rPr lang="de-DE" sz="1300" u="none" cap="none" strike="noStrike"/>
                        <a:t>Modelo de negócio e objetivo</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O seu objetivo é alcançar uma vantagem competitiva no mercado através de uma orientação para o lucro, a inovação e o crescimento.</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Tem como objetivo criar um modelo de negócio que seja não só economicamente rentável, mas também sensível ao ambiente e gerador de valor social. Contribui para um mundo e espaços de vida melhores, satisfazendo simultaneamente as necessidades da sociedade.</a:t>
                      </a:r>
                      <a:endParaRPr sz="1700" u="none" cap="none" strike="noStrike">
                        <a:latin typeface="Calibri"/>
                        <a:ea typeface="Calibri"/>
                        <a:cs typeface="Calibri"/>
                        <a:sym typeface="Calibri"/>
                      </a:endParaRPr>
                    </a:p>
                  </a:txBody>
                  <a:tcPr marT="0" marB="0" marR="97550" marL="97550" anchor="ctr"/>
                </a:tc>
              </a:tr>
              <a:tr h="1277475">
                <a:tc>
                  <a:txBody>
                    <a:bodyPr/>
                    <a:lstStyle/>
                    <a:p>
                      <a:pPr indent="0" lvl="0" marL="0" marR="0" rtl="0" algn="ctr">
                        <a:lnSpc>
                          <a:spcPct val="100000"/>
                        </a:lnSpc>
                        <a:spcBef>
                          <a:spcPts val="0"/>
                        </a:spcBef>
                        <a:spcAft>
                          <a:spcPts val="0"/>
                        </a:spcAft>
                        <a:buNone/>
                      </a:pPr>
                      <a:r>
                        <a:rPr lang="de-DE" sz="1300" u="none" cap="none" strike="noStrike"/>
                        <a:t>Sustentabilidade e questões sociais</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Avalia as oportunidades de mercado, dando frequentemente prioridade ao retorno económico.</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Considera a sustentabilidade e a procura de soluções para os problemas sociais como objetivos importantes na avaliação das oportunidades de mercado. Pode atuar como um empresário social enquanto procura obter lucros.</a:t>
                      </a:r>
                      <a:endParaRPr sz="1700" u="none" cap="none" strike="noStrike">
                        <a:latin typeface="Calibri"/>
                        <a:ea typeface="Calibri"/>
                        <a:cs typeface="Calibri"/>
                        <a:sym typeface="Calibri"/>
                      </a:endParaRPr>
                    </a:p>
                  </a:txBody>
                  <a:tcPr marT="0" marB="0" marR="97550" marL="97550" anchor="ctr"/>
                </a:tc>
              </a:tr>
              <a:tr h="1703300">
                <a:tc>
                  <a:txBody>
                    <a:bodyPr/>
                    <a:lstStyle/>
                    <a:p>
                      <a:pPr indent="0" lvl="0" marL="0" marR="0" rtl="0" algn="ctr">
                        <a:lnSpc>
                          <a:spcPct val="100000"/>
                        </a:lnSpc>
                        <a:spcBef>
                          <a:spcPts val="0"/>
                        </a:spcBef>
                        <a:spcAft>
                          <a:spcPts val="0"/>
                        </a:spcAft>
                        <a:buNone/>
                      </a:pPr>
                      <a:r>
                        <a:rPr lang="de-DE" sz="1300" u="none" cap="none" strike="noStrike"/>
                        <a:t>Inovação e contribuição para o mercado</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Competir no mercado oferecendo soluções inovadoras.</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Fornece soluções inovadoras e desafia os mercados existentes, incorporando simultaneamente valores ambientais. Contribui para o crescimento e a expansão dos mercados ecológicos, criando conceitos empresariais que combinam objetivos financeiros e de mercado com desempenho ambiental.</a:t>
                      </a:r>
                      <a:endParaRPr sz="1700" u="none" cap="none" strike="noStrike">
                        <a:latin typeface="Calibri"/>
                        <a:ea typeface="Calibri"/>
                        <a:cs typeface="Calibri"/>
                        <a:sym typeface="Calibri"/>
                      </a:endParaRPr>
                    </a:p>
                  </a:txBody>
                  <a:tcPr marT="0" marB="0" marR="97550" marL="97550" anchor="ctr"/>
                </a:tc>
              </a:tr>
            </a:tbl>
          </a:graphicData>
        </a:graphic>
      </p:graphicFrame>
      <p:pic>
        <p:nvPicPr>
          <p:cNvPr id="309" name="Google Shape;309;p8"/>
          <p:cNvPicPr preferRelativeResize="0"/>
          <p:nvPr/>
        </p:nvPicPr>
        <p:blipFill rotWithShape="1">
          <a:blip r:embed="rId3">
            <a:alphaModFix/>
          </a:blip>
          <a:srcRect b="0" l="0" r="0" t="0"/>
          <a:stretch/>
        </p:blipFill>
        <p:spPr>
          <a:xfrm>
            <a:off x="8575963" y="2119746"/>
            <a:ext cx="3622631" cy="404281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9"/>
          <p:cNvSpPr txBox="1"/>
          <p:nvPr>
            <p:ph type="title"/>
          </p:nvPr>
        </p:nvSpPr>
        <p:spPr>
          <a:xfrm>
            <a:off x="556298" y="425081"/>
            <a:ext cx="10505045" cy="823740"/>
          </a:xfrm>
          <a:prstGeom prst="rect">
            <a:avLst/>
          </a:prstGeom>
          <a:noFill/>
          <a:ln>
            <a:noFill/>
          </a:ln>
        </p:spPr>
        <p:txBody>
          <a:bodyPr anchorCtr="0" anchor="b" bIns="45700" lIns="91425" spcFirstLastPara="1" rIns="91425" wrap="square" tIns="45700">
            <a:normAutofit fontScale="90000"/>
          </a:bodyPr>
          <a:lstStyle/>
          <a:p>
            <a:pPr indent="0" lvl="0" marL="144000" rtl="0" algn="l">
              <a:lnSpc>
                <a:spcPct val="100000"/>
              </a:lnSpc>
              <a:spcBef>
                <a:spcPts val="800"/>
              </a:spcBef>
              <a:spcAft>
                <a:spcPts val="0"/>
              </a:spcAft>
              <a:buClr>
                <a:srgbClr val="2A4F1C"/>
              </a:buClr>
              <a:buSzPct val="90277"/>
              <a:buNone/>
            </a:pPr>
            <a:r>
              <a:rPr lang="de-DE" sz="3200">
                <a:solidFill>
                  <a:srgbClr val="004B3A"/>
                </a:solidFill>
              </a:rPr>
              <a:t>Desenvolver e refletir sobre uma cultura empresarial ecológica </a:t>
            </a:r>
            <a:endParaRPr/>
          </a:p>
        </p:txBody>
      </p:sp>
      <p:sp>
        <p:nvSpPr>
          <p:cNvPr id="315" name="Google Shape;315;p9"/>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16" name="Google Shape;316;p9"/>
          <p:cNvSpPr txBox="1"/>
          <p:nvPr/>
        </p:nvSpPr>
        <p:spPr>
          <a:xfrm>
            <a:off x="989462" y="1376336"/>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Cultura verde para o futuro</a:t>
            </a:r>
            <a:endParaRPr/>
          </a:p>
        </p:txBody>
      </p:sp>
      <p:sp>
        <p:nvSpPr>
          <p:cNvPr id="317" name="Google Shape;317;p9"/>
          <p:cNvSpPr txBox="1"/>
          <p:nvPr/>
        </p:nvSpPr>
        <p:spPr>
          <a:xfrm>
            <a:off x="1266553" y="2145552"/>
            <a:ext cx="6990756" cy="389884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A promoção de uma cultura ecológica no ambiente de trabalho pode reforçar o empenho dos trabalhadores na empresa e contribuir para a perceção da empresa como uma marca sustentável. A adoção de uma cultura ecológica pode ser concretizada através de ferramentas e eventos de desenvolvimento do empenho que aumentem a lealdade dos trabalhadores e tenham repercussões positivas na sua vida pessoal.</a:t>
            </a:r>
            <a:endParaRPr/>
          </a:p>
          <a:p>
            <a:pPr indent="0" lvl="0" marL="0" marR="0" rtl="0" algn="l">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Cada vez mais há uma tendência dos trabalhadores para gravitarem em torno de empresas que estão empenhadas em valores ecológicos e que adoptaram esta cultura no local de trabalho.</a:t>
            </a:r>
            <a:endParaRPr/>
          </a:p>
          <a:p>
            <a:pPr indent="0" lvl="0" marL="449580" marR="0" rtl="0" algn="l">
              <a:lnSpc>
                <a:spcPct val="100000"/>
              </a:lnSpc>
              <a:spcBef>
                <a:spcPts val="1200"/>
              </a:spcBef>
              <a:spcAft>
                <a:spcPts val="0"/>
              </a:spcAft>
              <a:buNone/>
            </a:pPr>
            <a:r>
              <a:t/>
            </a:r>
            <a:endParaRPr b="1"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pic>
        <p:nvPicPr>
          <p:cNvPr id="318" name="Google Shape;318;p9"/>
          <p:cNvPicPr preferRelativeResize="0"/>
          <p:nvPr/>
        </p:nvPicPr>
        <p:blipFill rotWithShape="1">
          <a:blip r:embed="rId3">
            <a:alphaModFix/>
          </a:blip>
          <a:srcRect b="0" l="0" r="0" t="0"/>
          <a:stretch/>
        </p:blipFill>
        <p:spPr>
          <a:xfrm>
            <a:off x="6636327" y="81703"/>
            <a:ext cx="6854807" cy="685480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1"/>
          <p:cNvSpPr txBox="1"/>
          <p:nvPr>
            <p:ph type="title"/>
          </p:nvPr>
        </p:nvSpPr>
        <p:spPr>
          <a:xfrm>
            <a:off x="606626" y="745931"/>
            <a:ext cx="10058400" cy="823740"/>
          </a:xfrm>
          <a:prstGeom prst="rect">
            <a:avLst/>
          </a:prstGeom>
          <a:noFill/>
          <a:ln>
            <a:noFill/>
          </a:ln>
        </p:spPr>
        <p:txBody>
          <a:bodyPr anchorCtr="0" anchor="b" bIns="45700" lIns="91425" spcFirstLastPara="1" rIns="91425" wrap="square" tIns="45700">
            <a:noAutofit/>
          </a:bodyPr>
          <a:lstStyle/>
          <a:p>
            <a:pPr indent="0" lvl="0" marL="144000" rtl="0" algn="l">
              <a:lnSpc>
                <a:spcPct val="100000"/>
              </a:lnSpc>
              <a:spcBef>
                <a:spcPts val="800"/>
              </a:spcBef>
              <a:spcAft>
                <a:spcPts val="0"/>
              </a:spcAft>
              <a:buClr>
                <a:srgbClr val="2A4F1C"/>
              </a:buClr>
              <a:buSzPts val="2600"/>
              <a:buNone/>
            </a:pPr>
            <a:r>
              <a:rPr lang="de-DE" sz="2400">
                <a:solidFill>
                  <a:srgbClr val="004B3A"/>
                </a:solidFill>
              </a:rPr>
              <a:t>O que é um empreendedor ecológico, empreendedor. Conheça as características de um empreendedor verde e de um empresário</a:t>
            </a:r>
            <a:br>
              <a:rPr lang="de-DE" sz="2400">
                <a:solidFill>
                  <a:srgbClr val="004B3A"/>
                </a:solidFill>
              </a:rPr>
            </a:br>
            <a:endParaRPr sz="2400"/>
          </a:p>
        </p:txBody>
      </p:sp>
      <p:sp>
        <p:nvSpPr>
          <p:cNvPr id="324" name="Google Shape;324;p11"/>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25" name="Google Shape;325;p11"/>
          <p:cNvSpPr txBox="1"/>
          <p:nvPr/>
        </p:nvSpPr>
        <p:spPr>
          <a:xfrm>
            <a:off x="1173441" y="1248821"/>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Cultura verde para o futuro</a:t>
            </a:r>
            <a:endParaRPr/>
          </a:p>
        </p:txBody>
      </p:sp>
      <p:sp>
        <p:nvSpPr>
          <p:cNvPr id="326" name="Google Shape;326;p11"/>
          <p:cNvSpPr txBox="1"/>
          <p:nvPr/>
        </p:nvSpPr>
        <p:spPr>
          <a:xfrm>
            <a:off x="1173441" y="1934078"/>
            <a:ext cx="9845118" cy="174534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sp>
        <p:nvSpPr>
          <p:cNvPr id="327" name="Google Shape;327;p11"/>
          <p:cNvSpPr txBox="1"/>
          <p:nvPr/>
        </p:nvSpPr>
        <p:spPr>
          <a:xfrm>
            <a:off x="712045" y="2039356"/>
            <a:ext cx="7153234" cy="1745348"/>
          </a:xfrm>
          <a:prstGeom prst="rect">
            <a:avLst/>
          </a:prstGeom>
          <a:noFill/>
          <a:ln>
            <a:noFill/>
          </a:ln>
        </p:spPr>
        <p:txBody>
          <a:bodyPr anchorCtr="0" anchor="t" bIns="91425" lIns="91425" spcFirstLastPara="1" rIns="91425" wrap="square" tIns="91425">
            <a:noAutofit/>
          </a:bodyPr>
          <a:lstStyle/>
          <a:p>
            <a:pPr indent="-285750" lvl="0" marL="735330" marR="0" rtl="0" algn="l">
              <a:lnSpc>
                <a:spcPct val="10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Dar formação a todos os funcionários sobre sustentabilidade e objetivos da empresa</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285750" lvl="0" marL="735330" marR="0" rtl="0" algn="l">
              <a:lnSpc>
                <a:spcPct val="10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Incentivar sugestões e observações</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285750" lvl="0" marL="735330" marR="0" rtl="0" algn="l">
              <a:lnSpc>
                <a:spcPct val="10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Agendar reuniões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285750" lvl="0" marL="735330" marR="0" rtl="0" algn="l">
              <a:lnSpc>
                <a:spcPct val="10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Comunicação saudável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285750" lvl="0" marL="735330" marR="0" rtl="0" algn="l">
              <a:lnSpc>
                <a:spcPct val="10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Aumentar a participação</a:t>
            </a:r>
            <a:endParaRPr/>
          </a:p>
          <a:p>
            <a:pPr indent="-254000" lvl="0" marL="457200" marR="0" rtl="0" algn="l">
              <a:lnSpc>
                <a:spcPct val="100000"/>
              </a:lnSpc>
              <a:spcBef>
                <a:spcPts val="1500"/>
              </a:spcBef>
              <a:spcAft>
                <a:spcPts val="0"/>
              </a:spcAft>
              <a:buClr>
                <a:srgbClr val="000000"/>
              </a:buClr>
              <a:buSzPts val="3200"/>
              <a:buFont typeface="Courier New"/>
              <a:buNone/>
            </a:pPr>
            <a:r>
              <a:t/>
            </a:r>
            <a:endParaRPr b="0" i="0" sz="3200" u="none" cap="none" strike="noStrike">
              <a:solidFill>
                <a:srgbClr val="3F3F3F"/>
              </a:solidFill>
              <a:latin typeface="Calibri"/>
              <a:ea typeface="Calibri"/>
              <a:cs typeface="Calibri"/>
              <a:sym typeface="Calibri"/>
            </a:endParaRPr>
          </a:p>
        </p:txBody>
      </p:sp>
      <p:pic>
        <p:nvPicPr>
          <p:cNvPr id="328" name="Google Shape;328;p11"/>
          <p:cNvPicPr preferRelativeResize="0"/>
          <p:nvPr/>
        </p:nvPicPr>
        <p:blipFill rotWithShape="1">
          <a:blip r:embed="rId3">
            <a:alphaModFix/>
          </a:blip>
          <a:srcRect b="0" l="0" r="0" t="0"/>
          <a:stretch/>
        </p:blipFill>
        <p:spPr>
          <a:xfrm>
            <a:off x="5334000" y="-745931"/>
            <a:ext cx="685800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2020-11-17T09:39:06Z</dcterms:created>
  <dc:creator>Daniela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