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Robot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S/FL5w6CqCCKTNiV5ay4QGPos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e4f95c8f2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1ee4f95c8f2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ee4f95c8f2_0_2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1ee4f95c8f2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ee4f95c8f2_0_2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1ee4f95c8f2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ee4f95c8f2_0_3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ee4f95c8f2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ee4f95c8f2_0_6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ee4f95c8f2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ee4f95c8f2_0_4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ee4f95c8f2_0_4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ee4f95c8f2_0_4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ac3774a33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ac3774a33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2ac3774a33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ac3774a33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ac3774a334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2ac3774a334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2"/>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2"/>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9" name="Google Shape;29;p22"/>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2"/>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31" name="Google Shape;31;p22"/>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1"/>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2"/>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2"/>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32"/>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1" name="Google Shape;111;p32"/>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2"/>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113" name="Google Shape;113;p32"/>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‹nº›</a:t>
            </a:fld>
            <a:r>
              <a:rPr lang="de-DE" sz="1800" b="1">
                <a:solidFill>
                  <a:schemeClr val="dk1"/>
                </a:solidFill>
                <a:latin typeface="Calibri"/>
                <a:ea typeface="Calibri"/>
                <a:cs typeface="Calibri"/>
                <a:sym typeface="Calibri"/>
              </a:rPr>
              <a:t>-</a:t>
            </a:r>
            <a:endParaRPr/>
          </a:p>
        </p:txBody>
      </p:sp>
      <p:pic>
        <p:nvPicPr>
          <p:cNvPr id="114" name="Google Shape;114;p32"/>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127"/>
        <p:cNvGrpSpPr/>
        <p:nvPr/>
      </p:nvGrpSpPr>
      <p:grpSpPr>
        <a:xfrm>
          <a:off x="0" y="0"/>
          <a:ext cx="0" cy="0"/>
          <a:chOff x="0" y="0"/>
          <a:chExt cx="0" cy="0"/>
        </a:xfrm>
      </p:grpSpPr>
      <p:sp>
        <p:nvSpPr>
          <p:cNvPr id="128" name="Google Shape;128;g1ee4f95c8f2_0_635"/>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1ee4f95c8f2_0_635"/>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1ee4f95c8f2_0_63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ee4f95c8f2_0_635"/>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32" name="Google Shape;132;g1ee4f95c8f2_0_635"/>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1500"/>
              <a:buNone/>
              <a:defRPr sz="1500">
                <a:solidFill>
                  <a:srgbClr val="FFFFFF"/>
                </a:solidFill>
              </a:defRPr>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133" name="Google Shape;133;g1ee4f95c8f2_0_635"/>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1ee4f95c8f2_0_635"/>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35" name="Google Shape;135;g1ee4f95c8f2_0_635"/>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136" name="Google Shape;136;g1ee4f95c8f2_0_635"/>
          <p:cNvSpPr txBox="1"/>
          <p:nvPr/>
        </p:nvSpPr>
        <p:spPr>
          <a:xfrm>
            <a:off x="4701512" y="6425358"/>
            <a:ext cx="50154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1F497D"/>
              </a:solidFill>
              <a:latin typeface="Calibri"/>
              <a:ea typeface="Calibri"/>
              <a:cs typeface="Calibri"/>
              <a:sym typeface="Calibri"/>
            </a:endParaRPr>
          </a:p>
        </p:txBody>
      </p:sp>
      <p:pic>
        <p:nvPicPr>
          <p:cNvPr id="137" name="Google Shape;137;g1ee4f95c8f2_0_635"/>
          <p:cNvPicPr preferRelativeResize="0"/>
          <p:nvPr/>
        </p:nvPicPr>
        <p:blipFill rotWithShape="1">
          <a:blip r:embed="rId3">
            <a:alphaModFix/>
          </a:blip>
          <a:srcRect/>
          <a:stretch/>
        </p:blipFill>
        <p:spPr>
          <a:xfrm>
            <a:off x="10099505" y="6266872"/>
            <a:ext cx="1987551" cy="5676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38"/>
        <p:cNvGrpSpPr/>
        <p:nvPr/>
      </p:nvGrpSpPr>
      <p:grpSpPr>
        <a:xfrm>
          <a:off x="0" y="0"/>
          <a:ext cx="0" cy="0"/>
          <a:chOff x="0" y="0"/>
          <a:chExt cx="0" cy="0"/>
        </a:xfrm>
      </p:grpSpPr>
      <p:sp>
        <p:nvSpPr>
          <p:cNvPr id="139" name="Google Shape;139;g1ee4f95c8f2_0_646"/>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32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g1ee4f95c8f2_0_646"/>
          <p:cNvSpPr txBox="1">
            <a:spLocks noGrp="1"/>
          </p:cNvSpPr>
          <p:nvPr>
            <p:ph type="body" idx="1"/>
          </p:nvPr>
        </p:nvSpPr>
        <p:spPr>
          <a:xfrm>
            <a:off x="1097280" y="1492624"/>
            <a:ext cx="10058400" cy="43764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41" name="Google Shape;141;g1ee4f95c8f2_0_64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1ee4f95c8f2_0_64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143"/>
        <p:cNvGrpSpPr/>
        <p:nvPr/>
      </p:nvGrpSpPr>
      <p:grpSpPr>
        <a:xfrm>
          <a:off x="0" y="0"/>
          <a:ext cx="0" cy="0"/>
          <a:chOff x="0" y="0"/>
          <a:chExt cx="0" cy="0"/>
        </a:xfrm>
      </p:grpSpPr>
      <p:sp>
        <p:nvSpPr>
          <p:cNvPr id="144" name="Google Shape;144;g1ee4f95c8f2_0_651"/>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1ee4f95c8f2_0_65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1ee4f95c8f2_0_65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147"/>
        <p:cNvGrpSpPr/>
        <p:nvPr/>
      </p:nvGrpSpPr>
      <p:grpSpPr>
        <a:xfrm>
          <a:off x="0" y="0"/>
          <a:ext cx="0" cy="0"/>
          <a:chOff x="0" y="0"/>
          <a:chExt cx="0" cy="0"/>
        </a:xfrm>
      </p:grpSpPr>
      <p:sp>
        <p:nvSpPr>
          <p:cNvPr id="148" name="Google Shape;148;g1ee4f95c8f2_0_655"/>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1ee4f95c8f2_0_655"/>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g1ee4f95c8f2_0_655"/>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51" name="Google Shape;151;g1ee4f95c8f2_0_655"/>
          <p:cNvSpPr txBox="1">
            <a:spLocks noGrp="1"/>
          </p:cNvSpPr>
          <p:nvPr>
            <p:ph type="ctrTitle"/>
          </p:nvPr>
        </p:nvSpPr>
        <p:spPr>
          <a:xfrm>
            <a:off x="1104900" y="2292094"/>
            <a:ext cx="5734200" cy="2219700"/>
          </a:xfrm>
          <a:prstGeom prst="rect">
            <a:avLst/>
          </a:prstGeom>
          <a:noFill/>
          <a:ln>
            <a:noFill/>
          </a:ln>
        </p:spPr>
        <p:txBody>
          <a:bodyPr spcFirstLastPara="1" wrap="square" lIns="91425" tIns="45700" rIns="91425" bIns="45700" anchor="ctr" anchorCtr="0">
            <a:normAutofit/>
          </a:bodyPr>
          <a:lstStyle>
            <a:lvl1pPr lvl="0" algn="l" rtl="0">
              <a:lnSpc>
                <a:spcPct val="85000"/>
              </a:lnSpc>
              <a:spcBef>
                <a:spcPts val="0"/>
              </a:spcBef>
              <a:spcAft>
                <a:spcPts val="0"/>
              </a:spcAft>
              <a:buClr>
                <a:srgbClr val="3F3F3F"/>
              </a:buClr>
              <a:buSzPts val="4000"/>
              <a:buFont typeface="Calibri"/>
              <a:buNone/>
              <a:defRPr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g1ee4f95c8f2_0_655"/>
          <p:cNvSpPr txBox="1">
            <a:spLocks noGrp="1"/>
          </p:cNvSpPr>
          <p:nvPr>
            <p:ph type="subTitle" idx="1"/>
          </p:nvPr>
        </p:nvSpPr>
        <p:spPr>
          <a:xfrm>
            <a:off x="1104900" y="4511784"/>
            <a:ext cx="5734200" cy="955500"/>
          </a:xfrm>
          <a:prstGeom prst="rect">
            <a:avLst/>
          </a:prstGeom>
          <a:noFill/>
          <a:ln>
            <a:noFill/>
          </a:ln>
        </p:spPr>
        <p:txBody>
          <a:bodyPr spcFirstLastPara="1" wrap="square" lIns="0" tIns="45700" rIns="0" bIns="45700" anchor="t" anchorCtr="0">
            <a:normAutofit/>
          </a:bodyPr>
          <a:lstStyle>
            <a:lvl1pPr lvl="0" algn="l" rtl="0">
              <a:lnSpc>
                <a:spcPct val="90000"/>
              </a:lnSpc>
              <a:spcBef>
                <a:spcPts val="0"/>
              </a:spcBef>
              <a:spcAft>
                <a:spcPts val="0"/>
              </a:spcAft>
              <a:buSzPts val="1800"/>
              <a:buNone/>
              <a:defRPr sz="1800"/>
            </a:lvl1pPr>
            <a:lvl2pPr lvl="1" algn="ctr" rtl="0">
              <a:lnSpc>
                <a:spcPct val="90000"/>
              </a:lnSpc>
              <a:spcBef>
                <a:spcPts val="200"/>
              </a:spcBef>
              <a:spcAft>
                <a:spcPts val="0"/>
              </a:spcAft>
              <a:buSzPts val="2000"/>
              <a:buNone/>
              <a:defRPr sz="2000"/>
            </a:lvl2pPr>
            <a:lvl3pPr lvl="2" algn="ctr" rtl="0">
              <a:lnSpc>
                <a:spcPct val="90000"/>
              </a:lnSpc>
              <a:spcBef>
                <a:spcPts val="400"/>
              </a:spcBef>
              <a:spcAft>
                <a:spcPts val="0"/>
              </a:spcAft>
              <a:buSzPts val="1800"/>
              <a:buNone/>
              <a:defRPr sz="1800"/>
            </a:lvl3pPr>
            <a:lvl4pPr lvl="3" algn="ctr" rtl="0">
              <a:lnSpc>
                <a:spcPct val="90000"/>
              </a:lnSpc>
              <a:spcBef>
                <a:spcPts val="400"/>
              </a:spcBef>
              <a:spcAft>
                <a:spcPts val="0"/>
              </a:spcAft>
              <a:buSzPts val="1600"/>
              <a:buNone/>
              <a:defRPr sz="1600"/>
            </a:lvl4pPr>
            <a:lvl5pPr lvl="4" algn="ctr" rtl="0">
              <a:lnSpc>
                <a:spcPct val="90000"/>
              </a:lnSpc>
              <a:spcBef>
                <a:spcPts val="400"/>
              </a:spcBef>
              <a:spcAft>
                <a:spcPts val="0"/>
              </a:spcAft>
              <a:buSzPts val="1600"/>
              <a:buNone/>
              <a:defRPr sz="1600"/>
            </a:lvl5pPr>
            <a:lvl6pPr lvl="5" algn="ctr" rtl="0">
              <a:lnSpc>
                <a:spcPct val="90000"/>
              </a:lnSpc>
              <a:spcBef>
                <a:spcPts val="400"/>
              </a:spcBef>
              <a:spcAft>
                <a:spcPts val="0"/>
              </a:spcAft>
              <a:buSzPts val="1600"/>
              <a:buNone/>
              <a:defRPr sz="1600"/>
            </a:lvl6pPr>
            <a:lvl7pPr lvl="6" algn="ctr" rtl="0">
              <a:lnSpc>
                <a:spcPct val="90000"/>
              </a:lnSpc>
              <a:spcBef>
                <a:spcPts val="400"/>
              </a:spcBef>
              <a:spcAft>
                <a:spcPts val="0"/>
              </a:spcAft>
              <a:buSzPts val="1600"/>
              <a:buNone/>
              <a:defRPr sz="1600"/>
            </a:lvl7pPr>
            <a:lvl8pPr lvl="7" algn="ctr" rtl="0">
              <a:lnSpc>
                <a:spcPct val="90000"/>
              </a:lnSpc>
              <a:spcBef>
                <a:spcPts val="400"/>
              </a:spcBef>
              <a:spcAft>
                <a:spcPts val="0"/>
              </a:spcAft>
              <a:buSzPts val="1600"/>
              <a:buNone/>
              <a:defRPr sz="1600"/>
            </a:lvl8pPr>
            <a:lvl9pPr lvl="8" algn="ctr" rtl="0">
              <a:lnSpc>
                <a:spcPct val="90000"/>
              </a:lnSpc>
              <a:spcBef>
                <a:spcPts val="400"/>
              </a:spcBef>
              <a:spcAft>
                <a:spcPts val="400"/>
              </a:spcAft>
              <a:buSzPts val="1600"/>
              <a:buNone/>
              <a:defRPr sz="1600"/>
            </a:lvl9pPr>
          </a:lstStyle>
          <a:p>
            <a:endParaRPr/>
          </a:p>
        </p:txBody>
      </p:sp>
      <p:sp>
        <p:nvSpPr>
          <p:cNvPr id="153" name="Google Shape;153;g1ee4f95c8f2_0_655"/>
          <p:cNvSpPr>
            <a:spLocks noGrp="1"/>
          </p:cNvSpPr>
          <p:nvPr>
            <p:ph type="pic" idx="2"/>
          </p:nvPr>
        </p:nvSpPr>
        <p:spPr>
          <a:xfrm>
            <a:off x="6981063" y="1310656"/>
            <a:ext cx="5211000" cy="4208700"/>
          </a:xfrm>
          <a:prstGeom prst="rect">
            <a:avLst/>
          </a:prstGeom>
          <a:solidFill>
            <a:srgbClr val="CCCCCC"/>
          </a:solidFill>
          <a:ln>
            <a:noFill/>
          </a:ln>
        </p:spPr>
      </p:sp>
      <p:pic>
        <p:nvPicPr>
          <p:cNvPr id="154" name="Google Shape;154;g1ee4f95c8f2_0_655"/>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155" name="Google Shape;155;g1ee4f95c8f2_0_655"/>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56" name="Google Shape;156;g1ee4f95c8f2_0_655"/>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157"/>
        <p:cNvGrpSpPr/>
        <p:nvPr/>
      </p:nvGrpSpPr>
      <p:grpSpPr>
        <a:xfrm>
          <a:off x="0" y="0"/>
          <a:ext cx="0" cy="0"/>
          <a:chOff x="0" y="0"/>
          <a:chExt cx="0" cy="0"/>
        </a:xfrm>
      </p:grpSpPr>
      <p:sp>
        <p:nvSpPr>
          <p:cNvPr id="158" name="Google Shape;158;g1ee4f95c8f2_0_665"/>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1ee4f95c8f2_0_665"/>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1ee4f95c8f2_0_665"/>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g1ee4f95c8f2_0_665"/>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162" name="Google Shape;162;g1ee4f95c8f2_0_66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63" name="Google Shape;163;g1ee4f95c8f2_0_665"/>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64" name="Google Shape;164;g1ee4f95c8f2_0_665"/>
          <p:cNvPicPr preferRelativeResize="0"/>
          <p:nvPr/>
        </p:nvPicPr>
        <p:blipFill rotWithShape="1">
          <a:blip r:embed="rId2">
            <a:alphaModFix/>
          </a:blip>
          <a:srcRect/>
          <a:stretch/>
        </p:blipFill>
        <p:spPr>
          <a:xfrm>
            <a:off x="10099505" y="6266872"/>
            <a:ext cx="1987551" cy="567690"/>
          </a:xfrm>
          <a:prstGeom prst="rect">
            <a:avLst/>
          </a:prstGeom>
          <a:noFill/>
          <a:ln>
            <a:noFill/>
          </a:ln>
        </p:spPr>
      </p:pic>
      <p:sp>
        <p:nvSpPr>
          <p:cNvPr id="165" name="Google Shape;165;g1ee4f95c8f2_0_665"/>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66" name="Google Shape;166;g1ee4f95c8f2_0_665"/>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167" name="Google Shape;167;g1ee4f95c8f2_0_665"/>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168"/>
        <p:cNvGrpSpPr/>
        <p:nvPr/>
      </p:nvGrpSpPr>
      <p:grpSpPr>
        <a:xfrm>
          <a:off x="0" y="0"/>
          <a:ext cx="0" cy="0"/>
          <a:chOff x="0" y="0"/>
          <a:chExt cx="0" cy="0"/>
        </a:xfrm>
      </p:grpSpPr>
      <p:sp>
        <p:nvSpPr>
          <p:cNvPr id="169" name="Google Shape;169;g1ee4f95c8f2_0_676"/>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1ee4f95c8f2_0_676"/>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g1ee4f95c8f2_0_67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72" name="Google Shape;172;g1ee4f95c8f2_0_67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g1ee4f95c8f2_0_67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174" name="Google Shape;174;g1ee4f95c8f2_0_67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g1ee4f95c8f2_0_67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76" name="Google Shape;176;g1ee4f95c8f2_0_676"/>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77" name="Google Shape;177;g1ee4f95c8f2_0_676"/>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178" name="Google Shape;178;g1ee4f95c8f2_0_676"/>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179" name="Google Shape;179;g1ee4f95c8f2_0_67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180"/>
        <p:cNvGrpSpPr/>
        <p:nvPr/>
      </p:nvGrpSpPr>
      <p:grpSpPr>
        <a:xfrm>
          <a:off x="0" y="0"/>
          <a:ext cx="0" cy="0"/>
          <a:chOff x="0" y="0"/>
          <a:chExt cx="0" cy="0"/>
        </a:xfrm>
      </p:grpSpPr>
      <p:sp>
        <p:nvSpPr>
          <p:cNvPr id="181" name="Google Shape;181;g1ee4f95c8f2_0_68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g1ee4f95c8f2_0_688"/>
          <p:cNvSpPr txBox="1">
            <a:spLocks noGrp="1"/>
          </p:cNvSpPr>
          <p:nvPr>
            <p:ph type="body" idx="1"/>
          </p:nvPr>
        </p:nvSpPr>
        <p:spPr>
          <a:xfrm>
            <a:off x="1097279" y="1845734"/>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3" name="Google Shape;183;g1ee4f95c8f2_0_688"/>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84" name="Google Shape;184;g1ee4f95c8f2_0_68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g1ee4f95c8f2_0_68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186"/>
        <p:cNvGrpSpPr/>
        <p:nvPr/>
      </p:nvGrpSpPr>
      <p:grpSpPr>
        <a:xfrm>
          <a:off x="0" y="0"/>
          <a:ext cx="0" cy="0"/>
          <a:chOff x="0" y="0"/>
          <a:chExt cx="0" cy="0"/>
        </a:xfrm>
      </p:grpSpPr>
      <p:sp>
        <p:nvSpPr>
          <p:cNvPr id="187" name="Google Shape;187;g1ee4f95c8f2_0_69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g1ee4f95c8f2_0_694"/>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89" name="Google Shape;189;g1ee4f95c8f2_0_694"/>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0" name="Google Shape;190;g1ee4f95c8f2_0_694"/>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191" name="Google Shape;191;g1ee4f95c8f2_0_694"/>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92" name="Google Shape;192;g1ee4f95c8f2_0_69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g1ee4f95c8f2_0_69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194"/>
        <p:cNvGrpSpPr/>
        <p:nvPr/>
      </p:nvGrpSpPr>
      <p:grpSpPr>
        <a:xfrm>
          <a:off x="0" y="0"/>
          <a:ext cx="0" cy="0"/>
          <a:chOff x="0" y="0"/>
          <a:chExt cx="0" cy="0"/>
        </a:xfrm>
      </p:grpSpPr>
      <p:sp>
        <p:nvSpPr>
          <p:cNvPr id="195" name="Google Shape;195;g1ee4f95c8f2_0_702"/>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1ee4f95c8f2_0_702"/>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g1ee4f95c8f2_0_702"/>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98" name="Google Shape;198;g1ee4f95c8f2_0_70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9" name="Google Shape;199;g1ee4f95c8f2_0_70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0" name="Google Shape;200;g1ee4f95c8f2_0_702"/>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201" name="Google Shape;201;g1ee4f95c8f2_0_702"/>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202" name="Google Shape;202;g1ee4f95c8f2_0_702"/>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‹nº›</a:t>
            </a:fld>
            <a:r>
              <a:rPr lang="de-DE" sz="1800" b="1">
                <a:solidFill>
                  <a:schemeClr val="dk1"/>
                </a:solidFill>
                <a:latin typeface="Calibri"/>
                <a:ea typeface="Calibri"/>
                <a:cs typeface="Calibri"/>
                <a:sym typeface="Calibri"/>
              </a:rPr>
              <a:t>-</a:t>
            </a:r>
            <a:endParaRPr/>
          </a:p>
        </p:txBody>
      </p:sp>
      <p:pic>
        <p:nvPicPr>
          <p:cNvPr id="203" name="Google Shape;203;g1ee4f95c8f2_0_702"/>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204"/>
        <p:cNvGrpSpPr/>
        <p:nvPr/>
      </p:nvGrpSpPr>
      <p:grpSpPr>
        <a:xfrm>
          <a:off x="0" y="0"/>
          <a:ext cx="0" cy="0"/>
          <a:chOff x="0" y="0"/>
          <a:chExt cx="0" cy="0"/>
        </a:xfrm>
      </p:grpSpPr>
      <p:sp>
        <p:nvSpPr>
          <p:cNvPr id="205" name="Google Shape;205;g1ee4f95c8f2_0_712"/>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g1ee4f95c8f2_0_712"/>
          <p:cNvSpPr txBox="1">
            <a:spLocks noGrp="1"/>
          </p:cNvSpPr>
          <p:nvPr>
            <p:ph type="body" idx="1"/>
          </p:nvPr>
        </p:nvSpPr>
        <p:spPr>
          <a:xfrm rot="5400000">
            <a:off x="3938280" y="-1348376"/>
            <a:ext cx="4376400" cy="100584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07" name="Google Shape;207;g1ee4f95c8f2_0_71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g1ee4f95c8f2_0_71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209"/>
        <p:cNvGrpSpPr/>
        <p:nvPr/>
      </p:nvGrpSpPr>
      <p:grpSpPr>
        <a:xfrm>
          <a:off x="0" y="0"/>
          <a:ext cx="0" cy="0"/>
          <a:chOff x="0" y="0"/>
          <a:chExt cx="0" cy="0"/>
        </a:xfrm>
      </p:grpSpPr>
      <p:sp>
        <p:nvSpPr>
          <p:cNvPr id="210" name="Google Shape;210;g1ee4f95c8f2_0_717"/>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1ee4f95c8f2_0_717"/>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g1ee4f95c8f2_0_717"/>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213" name="Google Shape;213;g1ee4f95c8f2_0_717"/>
          <p:cNvSpPr txBox="1">
            <a:spLocks noGrp="1"/>
          </p:cNvSpPr>
          <p:nvPr>
            <p:ph type="title"/>
          </p:nvPr>
        </p:nvSpPr>
        <p:spPr>
          <a:xfrm rot="5400000">
            <a:off x="7160700" y="1978978"/>
            <a:ext cx="5757300" cy="2628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g1ee4f95c8f2_0_717"/>
          <p:cNvSpPr txBox="1">
            <a:spLocks noGrp="1"/>
          </p:cNvSpPr>
          <p:nvPr>
            <p:ph type="body" idx="1"/>
          </p:nvPr>
        </p:nvSpPr>
        <p:spPr>
          <a:xfrm rot="5400000">
            <a:off x="1826700" y="-573722"/>
            <a:ext cx="5757300" cy="77343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15" name="Google Shape;215;g1ee4f95c8f2_0_71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 name="Google Shape;216;g1ee4f95c8f2_0_71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17" name="Google Shape;217;g1ee4f95c8f2_0_717"/>
          <p:cNvPicPr preferRelativeResize="0"/>
          <p:nvPr/>
        </p:nvPicPr>
        <p:blipFill rotWithShape="1">
          <a:blip r:embed="rId3">
            <a:alphaModFix/>
          </a:blip>
          <a:srcRect/>
          <a:stretch/>
        </p:blipFill>
        <p:spPr>
          <a:xfrm>
            <a:off x="10099505" y="6266872"/>
            <a:ext cx="1987551" cy="567690"/>
          </a:xfrm>
          <a:prstGeom prst="rect">
            <a:avLst/>
          </a:prstGeom>
          <a:noFill/>
          <a:ln>
            <a:noFill/>
          </a:ln>
        </p:spPr>
      </p:pic>
      <p:sp>
        <p:nvSpPr>
          <p:cNvPr id="218" name="Google Shape;218;g1ee4f95c8f2_0_717"/>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219" name="Google Shape;219;g1ee4f95c8f2_0_717"/>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‹nº›</a:t>
            </a:fld>
            <a:r>
              <a:rPr lang="de-DE" sz="1800" b="1">
                <a:solidFill>
                  <a:schemeClr val="dk1"/>
                </a:solidFill>
                <a:latin typeface="Calibri"/>
                <a:ea typeface="Calibri"/>
                <a:cs typeface="Calibri"/>
                <a:sym typeface="Calibri"/>
              </a:rPr>
              <a:t>-</a:t>
            </a:r>
            <a:endParaRPr/>
          </a:p>
        </p:txBody>
      </p:sp>
      <p:pic>
        <p:nvPicPr>
          <p:cNvPr id="220" name="Google Shape;220;g1ee4f95c8f2_0_717"/>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37"/>
        <p:cNvGrpSpPr/>
        <p:nvPr/>
      </p:nvGrpSpPr>
      <p:grpSpPr>
        <a:xfrm>
          <a:off x="0" y="0"/>
          <a:ext cx="0" cy="0"/>
          <a:chOff x="0" y="0"/>
          <a:chExt cx="0" cy="0"/>
        </a:xfrm>
      </p:grpSpPr>
      <p:sp>
        <p:nvSpPr>
          <p:cNvPr id="38" name="Google Shape;38;p2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2" name="Google Shape;42;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3" name="Google Shape;43;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4" name="Google Shape;44;p24"/>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5" name="Google Shape;45;p2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46" name="Google Shape;46;p24"/>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47" name="Google Shape;47;p2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2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6"/>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6"/>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6"/>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61" name="Google Shape;61;p2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27"/>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7"/>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27"/>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2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2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27"/>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27"/>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pic>
        <p:nvPicPr>
          <p:cNvPr id="73" name="Google Shape;73;p27"/>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2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29"/>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2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29"/>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30"/>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4" name="Google Shape;94;p30"/>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chemeClr val="lt1"/>
              </a:solidFill>
              <a:latin typeface="Calibri"/>
              <a:ea typeface="Calibri"/>
              <a:cs typeface="Calibri"/>
              <a:sym typeface="Calibri"/>
            </a:endParaRPr>
          </a:p>
        </p:txBody>
      </p:sp>
      <p:sp>
        <p:nvSpPr>
          <p:cNvPr id="96" name="Google Shape;96;p30"/>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chemeClr val="dk1"/>
                </a:solidFill>
                <a:latin typeface="Calibri"/>
                <a:ea typeface="Calibri"/>
                <a:cs typeface="Calibri"/>
                <a:sym typeface="Calibri"/>
              </a:rPr>
              <a:t>-</a:t>
            </a:r>
            <a:fld id="{00000000-1234-1234-1234-123412341234}" type="slidenum">
              <a:rPr lang="de-DE" sz="1800" b="1">
                <a:solidFill>
                  <a:schemeClr val="dk1"/>
                </a:solidFill>
                <a:latin typeface="Calibri"/>
                <a:ea typeface="Calibri"/>
                <a:cs typeface="Calibri"/>
                <a:sym typeface="Calibri"/>
              </a:rPr>
              <a:t>‹nº›</a:t>
            </a:fld>
            <a:r>
              <a:rPr lang="de-DE" sz="1800" b="1">
                <a:solidFill>
                  <a:schemeClr val="dk1"/>
                </a:solidFill>
                <a:latin typeface="Calibri"/>
                <a:ea typeface="Calibri"/>
                <a:cs typeface="Calibri"/>
                <a:sym typeface="Calibri"/>
              </a:rPr>
              <a:t>-</a:t>
            </a:r>
            <a:endParaRPr/>
          </a:p>
        </p:txBody>
      </p:sp>
      <p:pic>
        <p:nvPicPr>
          <p:cNvPr id="97" name="Google Shape;97;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1"/>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1"/>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1"/>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1"/>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1"/>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b="1" i="0" u="none" strike="noStrike" cap="none">
                <a:solidFill>
                  <a:schemeClr val="dk1"/>
                </a:solidFill>
                <a:latin typeface="Calibri"/>
                <a:ea typeface="Calibri"/>
                <a:cs typeface="Calibri"/>
                <a:sym typeface="Calibri"/>
              </a:rPr>
              <a:t>‹nº›</a:t>
            </a:fld>
            <a:r>
              <a:rPr lang="de-DE" sz="1800" b="1" i="0" u="none" strike="noStrike" cap="none">
                <a:solidFill>
                  <a:schemeClr val="dk1"/>
                </a:solidFill>
                <a:latin typeface="Calibri"/>
                <a:ea typeface="Calibri"/>
                <a:cs typeface="Calibri"/>
                <a:sym typeface="Calibri"/>
              </a:rPr>
              <a:t>-</a:t>
            </a:r>
            <a:endParaRPr/>
          </a:p>
        </p:txBody>
      </p:sp>
      <p:pic>
        <p:nvPicPr>
          <p:cNvPr id="20" name="Google Shape;20;p21"/>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g1ee4f95c8f2_0_623"/>
          <p:cNvSpPr/>
          <p:nvPr/>
        </p:nvSpPr>
        <p:spPr>
          <a:xfrm>
            <a:off x="1" y="6237586"/>
            <a:ext cx="12192000" cy="620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ee4f95c8f2_0_623"/>
          <p:cNvSpPr/>
          <p:nvPr/>
        </p:nvSpPr>
        <p:spPr>
          <a:xfrm>
            <a:off x="0" y="617102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g1ee4f95c8f2_0_623"/>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9" name="Google Shape;119;g1ee4f95c8f2_0_623"/>
          <p:cNvSpPr txBox="1">
            <a:spLocks noGrp="1"/>
          </p:cNvSpPr>
          <p:nvPr>
            <p:ph type="body" idx="1"/>
          </p:nvPr>
        </p:nvSpPr>
        <p:spPr>
          <a:xfrm>
            <a:off x="1097280" y="1492624"/>
            <a:ext cx="10058400" cy="43764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0" name="Google Shape;120;g1ee4f95c8f2_0_62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1ee4f95c8f2_0_62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2" name="Google Shape;122;g1ee4f95c8f2_0_623"/>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23" name="Google Shape;123;g1ee4f95c8f2_0_623"/>
          <p:cNvSpPr txBox="1"/>
          <p:nvPr/>
        </p:nvSpPr>
        <p:spPr>
          <a:xfrm>
            <a:off x="4376057" y="6360042"/>
            <a:ext cx="5340900" cy="818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900"/>
              <a:buFont typeface="Noto Sans Symbols"/>
              <a:buNone/>
            </a:pPr>
            <a:r>
              <a:rPr lang="de-DE"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24" name="Google Shape;124;g1ee4f95c8f2_0_623"/>
          <p:cNvPicPr preferRelativeResize="0"/>
          <p:nvPr/>
        </p:nvPicPr>
        <p:blipFill rotWithShape="1">
          <a:blip r:embed="rId14">
            <a:alphaModFix/>
          </a:blip>
          <a:srcRect/>
          <a:stretch/>
        </p:blipFill>
        <p:spPr>
          <a:xfrm>
            <a:off x="10099505" y="6266872"/>
            <a:ext cx="1987551" cy="567690"/>
          </a:xfrm>
          <a:prstGeom prst="rect">
            <a:avLst/>
          </a:prstGeom>
          <a:noFill/>
          <a:ln>
            <a:noFill/>
          </a:ln>
        </p:spPr>
      </p:pic>
      <p:sp>
        <p:nvSpPr>
          <p:cNvPr id="125" name="Google Shape;125;g1ee4f95c8f2_0_623"/>
          <p:cNvSpPr txBox="1"/>
          <p:nvPr/>
        </p:nvSpPr>
        <p:spPr>
          <a:xfrm>
            <a:off x="11093280" y="1490181"/>
            <a:ext cx="849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b="1" i="0" u="none" strike="noStrike" cap="none">
                <a:solidFill>
                  <a:schemeClr val="dk1"/>
                </a:solidFill>
                <a:latin typeface="Calibri"/>
                <a:ea typeface="Calibri"/>
                <a:cs typeface="Calibri"/>
                <a:sym typeface="Calibri"/>
              </a:rPr>
              <a:t>‹nº›</a:t>
            </a:fld>
            <a:r>
              <a:rPr lang="de-DE" sz="1800" b="1" i="0" u="none" strike="noStrike" cap="none">
                <a:solidFill>
                  <a:schemeClr val="dk1"/>
                </a:solidFill>
                <a:latin typeface="Calibri"/>
                <a:ea typeface="Calibri"/>
                <a:cs typeface="Calibri"/>
                <a:sym typeface="Calibri"/>
              </a:rPr>
              <a:t>-</a:t>
            </a:r>
            <a:endParaRPr/>
          </a:p>
        </p:txBody>
      </p:sp>
      <p:pic>
        <p:nvPicPr>
          <p:cNvPr id="126" name="Google Shape;126;g1ee4f95c8f2_0_623"/>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7pPa0mRCky4?si=YrqK6DLVBmkS9Oy2"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youtu.be/jj1mtWiCEZQ?si=RlskQN8XVk4Db6qd" TargetMode="External"/><Relationship Id="rId4" Type="http://schemas.openxmlformats.org/officeDocument/2006/relationships/hyperlink" Target="https://youtu.be/ZERrpFwETgs?si=633yUWyOtyuFAX-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vI1dBBfjAxQ?si=5p5vYn9FvpNYlacB"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youtu.be/KfB2sx9uCkI?si=tYnoBk-NSDEaycvB" TargetMode="External"/><Relationship Id="rId4" Type="http://schemas.openxmlformats.org/officeDocument/2006/relationships/hyperlink" Target="https://youtu.be/FWFb-8hFutY?si=vytgKRvFt8gmjS3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de-DE" sz="4400" b="1">
                <a:solidFill>
                  <a:srgbClr val="004B3A"/>
                </a:solidFill>
              </a:rPr>
              <a:t>GREENWORLD: </a:t>
            </a:r>
            <a:r>
              <a:rPr lang="de-DE"/>
              <a:t>Pensar verde</a:t>
            </a:r>
            <a:br>
              <a:rPr lang="de-DE"/>
            </a:br>
            <a:r>
              <a:rPr lang="de-DE"/>
              <a:t>para o mundo</a:t>
            </a:r>
            <a:br>
              <a:rPr lang="de-DE"/>
            </a:br>
            <a:r>
              <a:rPr lang="de-DE"/>
              <a:t/>
            </a:r>
            <a:br>
              <a:rPr lang="de-DE"/>
            </a:br>
            <a:r>
              <a:rPr lang="de-DE" sz="2700"/>
              <a:t>Educação dos jovens</a:t>
            </a:r>
            <a:br>
              <a:rPr lang="de-DE" sz="2700"/>
            </a:br>
            <a:r>
              <a:rPr lang="de-DE" sz="2700"/>
              <a:t>ERASMUS+</a:t>
            </a:r>
            <a:br>
              <a:rPr lang="de-DE" sz="2700"/>
            </a:br>
            <a:r>
              <a:rPr lang="de-DE" sz="2700"/>
              <a:t/>
            </a:r>
            <a:br>
              <a:rPr lang="de-DE" sz="2700"/>
            </a:br>
            <a:r>
              <a:rPr lang="de-DE" sz="2200"/>
              <a:t>KA220 YOU - Parcerias estratégicas para a educação de jovens</a:t>
            </a:r>
            <a:br>
              <a:rPr lang="de-DE" sz="2200"/>
            </a:br>
            <a:r>
              <a:rPr lang="de-DE" sz="2200"/>
              <a:t>Parceria de cooperação</a:t>
            </a:r>
            <a:r>
              <a:rPr lang="de-DE"/>
              <a:t/>
            </a:r>
            <a:br>
              <a:rPr lang="de-DE"/>
            </a:br>
            <a:endParaRPr/>
          </a:p>
        </p:txBody>
      </p:sp>
      <p:sp>
        <p:nvSpPr>
          <p:cNvPr id="226" name="Google Shape;226;p1"/>
          <p:cNvSpPr txBox="1">
            <a:spLocks noGrp="1"/>
          </p:cNvSpPr>
          <p:nvPr>
            <p:ph type="body" idx="1"/>
          </p:nvPr>
        </p:nvSpPr>
        <p:spPr>
          <a:xfrm>
            <a:off x="4619379" y="594359"/>
            <a:ext cx="6492240"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de-DE"/>
              <a:t> </a:t>
            </a:r>
            <a:endParaRPr/>
          </a:p>
        </p:txBody>
      </p:sp>
      <p:sp>
        <p:nvSpPr>
          <p:cNvPr id="227" name="Google Shape;227;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de-DE" b="1" i="1"/>
              <a:t>Número de referência:</a:t>
            </a:r>
            <a:br>
              <a:rPr lang="de-DE" b="1" i="1"/>
            </a:br>
            <a:r>
              <a:rPr lang="de-DE"/>
              <a:t>2021-1-DE04-KA220-YOU-000029209</a:t>
            </a:r>
            <a:endParaRPr/>
          </a:p>
          <a:p>
            <a:pPr marL="0" lvl="0" indent="0" algn="l" rtl="0">
              <a:lnSpc>
                <a:spcPct val="90000"/>
              </a:lnSpc>
              <a:spcBef>
                <a:spcPts val="1400"/>
              </a:spcBef>
              <a:spcAft>
                <a:spcPts val="0"/>
              </a:spcAft>
              <a:buSzPts val="1500"/>
              <a:buNone/>
            </a:pPr>
            <a:r>
              <a:rPr lang="de-DE" b="1"/>
              <a:t>Duração: </a:t>
            </a:r>
            <a:endParaRPr/>
          </a:p>
          <a:p>
            <a:pPr marL="0" lvl="0" indent="0" algn="l" rtl="0">
              <a:lnSpc>
                <a:spcPct val="90000"/>
              </a:lnSpc>
              <a:spcBef>
                <a:spcPts val="1400"/>
              </a:spcBef>
              <a:spcAft>
                <a:spcPts val="0"/>
              </a:spcAft>
              <a:buSzPts val="1500"/>
              <a:buNone/>
            </a:pPr>
            <a:r>
              <a:rPr lang="de-DE" b="1"/>
              <a:t>07.03.2022 a 07.03.2024 (24 meses) </a:t>
            </a:r>
            <a:endParaRPr/>
          </a:p>
          <a:p>
            <a:pPr marL="0" lvl="0" indent="0" algn="l" rtl="0">
              <a:lnSpc>
                <a:spcPct val="90000"/>
              </a:lnSpc>
              <a:spcBef>
                <a:spcPts val="1400"/>
              </a:spcBef>
              <a:spcAft>
                <a:spcPts val="0"/>
              </a:spcAft>
              <a:buSzPts val="1500"/>
              <a:buNone/>
            </a:pPr>
            <a:endParaRPr b="1"/>
          </a:p>
        </p:txBody>
      </p:sp>
      <p:sp>
        <p:nvSpPr>
          <p:cNvPr id="228" name="Google Shape;228;p1"/>
          <p:cNvSpPr txBox="1"/>
          <p:nvPr/>
        </p:nvSpPr>
        <p:spPr>
          <a:xfrm>
            <a:off x="4311479" y="5580116"/>
            <a:ext cx="6400800" cy="81840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accent1"/>
              </a:buClr>
              <a:buSzPts val="1800"/>
              <a:buFont typeface="Noto Sans Symbols"/>
              <a:buNone/>
            </a:pPr>
            <a:r>
              <a:rPr lang="de-DE" sz="1800" dirty="0" smtClean="0">
                <a:solidFill>
                  <a:srgbClr val="595959"/>
                </a:solidFill>
                <a:latin typeface="Calibri"/>
                <a:ea typeface="Calibri"/>
                <a:cs typeface="Calibri"/>
                <a:sym typeface="Calibri"/>
              </a:rPr>
              <a:t>Cadeira </a:t>
            </a:r>
            <a:r>
              <a:rPr lang="de-DE" sz="1800" dirty="0">
                <a:solidFill>
                  <a:srgbClr val="595959"/>
                </a:solidFill>
                <a:latin typeface="Calibri"/>
                <a:ea typeface="Calibri"/>
                <a:cs typeface="Calibri"/>
                <a:sym typeface="Calibri"/>
              </a:rPr>
              <a:t>de Educação Empresarial e de Recursos Humanos II</a:t>
            </a:r>
            <a:br>
              <a:rPr lang="de-DE" sz="1800" dirty="0">
                <a:solidFill>
                  <a:srgbClr val="595959"/>
                </a:solidFill>
                <a:latin typeface="Calibri"/>
                <a:ea typeface="Calibri"/>
                <a:cs typeface="Calibri"/>
                <a:sym typeface="Calibri"/>
              </a:rPr>
            </a:br>
            <a:r>
              <a:rPr lang="de-DE" sz="1800" dirty="0">
                <a:solidFill>
                  <a:srgbClr val="595959"/>
                </a:solidFill>
                <a:latin typeface="Calibri"/>
                <a:ea typeface="Calibri"/>
                <a:cs typeface="Calibri"/>
                <a:sym typeface="Calibri"/>
              </a:rPr>
              <a:t>Prof. Dr. Marc Beutner</a:t>
            </a:r>
            <a:endParaRPr dirty="0"/>
          </a:p>
        </p:txBody>
      </p:sp>
      <p:sp>
        <p:nvSpPr>
          <p:cNvPr id="229" name="Google Shape;229;p1"/>
          <p:cNvSpPr txBox="1"/>
          <p:nvPr/>
        </p:nvSpPr>
        <p:spPr>
          <a:xfrm>
            <a:off x="4311479" y="578460"/>
            <a:ext cx="5673179" cy="390662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Clr>
                <a:schemeClr val="accent1"/>
              </a:buClr>
              <a:buSzPts val="3000"/>
              <a:buFont typeface="Noto Sans Symbols"/>
              <a:buNone/>
            </a:pPr>
            <a:r>
              <a:rPr lang="de-DE" sz="3000" b="1">
                <a:solidFill>
                  <a:srgbClr val="595959"/>
                </a:solidFill>
                <a:latin typeface="Calibri"/>
                <a:ea typeface="Calibri"/>
                <a:cs typeface="Calibri"/>
                <a:sym typeface="Calibri"/>
              </a:rPr>
              <a:t>Greenworld -</a:t>
            </a:r>
            <a:br>
              <a:rPr lang="de-DE" sz="3000" b="1">
                <a:solidFill>
                  <a:srgbClr val="595959"/>
                </a:solidFill>
                <a:latin typeface="Calibri"/>
                <a:ea typeface="Calibri"/>
                <a:cs typeface="Calibri"/>
                <a:sym typeface="Calibri"/>
              </a:rPr>
            </a:br>
            <a:r>
              <a:rPr lang="de-DE" sz="3000" b="1">
                <a:solidFill>
                  <a:srgbClr val="595959"/>
                </a:solidFill>
                <a:latin typeface="Calibri"/>
                <a:ea typeface="Calibri"/>
                <a:cs typeface="Calibri"/>
                <a:sym typeface="Calibri"/>
              </a:rPr>
              <a:t>Encontro Transnacional - </a:t>
            </a:r>
            <a:endParaRPr/>
          </a:p>
          <a:p>
            <a:pPr marL="0" marR="0" lvl="0" indent="0" algn="l" rtl="0">
              <a:spcBef>
                <a:spcPts val="1000"/>
              </a:spcBef>
              <a:spcAft>
                <a:spcPts val="0"/>
              </a:spcAft>
              <a:buClr>
                <a:schemeClr val="accent1"/>
              </a:buClr>
              <a:buSzPts val="2800"/>
              <a:buFont typeface="Noto Sans Symbols"/>
              <a:buNone/>
            </a:pPr>
            <a:r>
              <a:rPr lang="de-DE" sz="2800" b="1">
                <a:solidFill>
                  <a:srgbClr val="595959"/>
                </a:solidFill>
                <a:latin typeface="Calibri"/>
                <a:ea typeface="Calibri"/>
                <a:cs typeface="Calibri"/>
                <a:sym typeface="Calibri"/>
              </a:rPr>
              <a:t>LTTA</a:t>
            </a:r>
            <a:endParaRPr/>
          </a:p>
          <a:p>
            <a:pPr marL="0" marR="0" lvl="0" indent="0" algn="l" rtl="0">
              <a:spcBef>
                <a:spcPts val="1000"/>
              </a:spcBef>
              <a:spcAft>
                <a:spcPts val="0"/>
              </a:spcAft>
              <a:buClr>
                <a:schemeClr val="accent1"/>
              </a:buClr>
              <a:buSzPts val="2800"/>
              <a:buFont typeface="Noto Sans Symbols"/>
              <a:buNone/>
            </a:pPr>
            <a:r>
              <a:rPr lang="de-DE" sz="2800" b="1">
                <a:solidFill>
                  <a:srgbClr val="595959"/>
                </a:solidFill>
                <a:latin typeface="Calibri"/>
                <a:ea typeface="Calibri"/>
                <a:cs typeface="Calibri"/>
                <a:sym typeface="Calibri"/>
              </a:rPr>
              <a:t>Material didático</a:t>
            </a:r>
            <a:endParaRPr/>
          </a:p>
          <a:p>
            <a:pPr marL="0" marR="0" lvl="0" indent="0" algn="l" rtl="0">
              <a:spcBef>
                <a:spcPts val="1000"/>
              </a:spcBef>
              <a:spcAft>
                <a:spcPts val="0"/>
              </a:spcAft>
              <a:buClr>
                <a:schemeClr val="accent1"/>
              </a:buClr>
              <a:buSzPts val="2600"/>
              <a:buFont typeface="Noto Sans Symbols"/>
              <a:buNone/>
            </a:pPr>
            <a:endParaRPr sz="2600" b="1">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2800"/>
              <a:buFont typeface="Noto Sans Symbols"/>
              <a:buNone/>
            </a:pPr>
            <a:r>
              <a:rPr lang="de-DE" sz="2800">
                <a:solidFill>
                  <a:srgbClr val="595959"/>
                </a:solidFill>
                <a:latin typeface="Calibri"/>
                <a:ea typeface="Calibri"/>
                <a:cs typeface="Calibri"/>
                <a:sym typeface="Calibri"/>
              </a:rPr>
              <a:t>Gestão e Sustentabilidade dos Recursos Naturais e Inovação Verde no Empreendedorismo Verde</a:t>
            </a:r>
            <a:endParaRPr sz="280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2800"/>
              <a:buFont typeface="Noto Sans Symbols"/>
              <a:buNone/>
            </a:pPr>
            <a:r>
              <a:rPr lang="de-DE" sz="2800">
                <a:solidFill>
                  <a:srgbClr val="595959"/>
                </a:solidFill>
                <a:latin typeface="Calibri"/>
                <a:ea typeface="Calibri"/>
                <a:cs typeface="Calibri"/>
                <a:sym typeface="Calibri"/>
              </a:rPr>
              <a:t>Concebido por</a:t>
            </a:r>
            <a:endParaRPr sz="2800">
              <a:solidFill>
                <a:srgbClr val="595959"/>
              </a:solidFill>
              <a:latin typeface="Calibri"/>
              <a:ea typeface="Calibri"/>
              <a:cs typeface="Calibri"/>
              <a:sym typeface="Calibri"/>
            </a:endParaRPr>
          </a:p>
        </p:txBody>
      </p:sp>
      <p:pic>
        <p:nvPicPr>
          <p:cNvPr id="230" name="Google Shape;230;p1"/>
          <p:cNvPicPr preferRelativeResize="0"/>
          <p:nvPr/>
        </p:nvPicPr>
        <p:blipFill rotWithShape="1">
          <a:blip r:embed="rId3">
            <a:alphaModFix/>
          </a:blip>
          <a:srcRect/>
          <a:stretch/>
        </p:blipFill>
        <p:spPr>
          <a:xfrm>
            <a:off x="6351501" y="4343915"/>
            <a:ext cx="2755958" cy="1128345"/>
          </a:xfrm>
          <a:prstGeom prst="rect">
            <a:avLst/>
          </a:prstGeom>
          <a:noFill/>
          <a:ln>
            <a:noFill/>
          </a:ln>
        </p:spPr>
      </p:pic>
      <p:pic>
        <p:nvPicPr>
          <p:cNvPr id="231" name="Google Shape;231;p1"/>
          <p:cNvPicPr preferRelativeResize="0"/>
          <p:nvPr/>
        </p:nvPicPr>
        <p:blipFill rotWithShape="1">
          <a:blip r:embed="rId4">
            <a:alphaModFix/>
          </a:blip>
          <a:srcRect/>
          <a:stretch/>
        </p:blipFill>
        <p:spPr>
          <a:xfrm>
            <a:off x="9286226" y="594359"/>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
          <p:cNvSpPr txBox="1">
            <a:spLocks noGrp="1"/>
          </p:cNvSpPr>
          <p:nvPr>
            <p:ph type="title"/>
          </p:nvPr>
        </p:nvSpPr>
        <p:spPr>
          <a:xfrm>
            <a:off x="381000" y="86075"/>
            <a:ext cx="10774800" cy="823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2880"/>
              <a:buFont typeface="Calibri"/>
              <a:buNone/>
            </a:pPr>
            <a:r>
              <a:rPr lang="de-DE" sz="2920">
                <a:solidFill>
                  <a:srgbClr val="3F762A"/>
                </a:solidFill>
              </a:rPr>
              <a:t>Turismo Verde - o exemplo dos Açores, Portugal</a:t>
            </a:r>
            <a:endParaRPr sz="1480"/>
          </a:p>
        </p:txBody>
      </p:sp>
      <p:pic>
        <p:nvPicPr>
          <p:cNvPr id="344" name="Google Shape;344;p4"/>
          <p:cNvPicPr preferRelativeResize="0"/>
          <p:nvPr/>
        </p:nvPicPr>
        <p:blipFill>
          <a:blip r:embed="rId3">
            <a:alphaModFix/>
          </a:blip>
          <a:stretch>
            <a:fillRect/>
          </a:stretch>
        </p:blipFill>
        <p:spPr>
          <a:xfrm>
            <a:off x="5690800" y="1487928"/>
            <a:ext cx="5224374" cy="3918276"/>
          </a:xfrm>
          <a:prstGeom prst="rect">
            <a:avLst/>
          </a:prstGeom>
          <a:noFill/>
          <a:ln>
            <a:noFill/>
          </a:ln>
        </p:spPr>
      </p:pic>
      <p:sp>
        <p:nvSpPr>
          <p:cNvPr id="345" name="Google Shape;345;p4"/>
          <p:cNvSpPr txBox="1"/>
          <p:nvPr/>
        </p:nvSpPr>
        <p:spPr>
          <a:xfrm>
            <a:off x="842200" y="1006637"/>
            <a:ext cx="4752600" cy="4411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3F3F3F"/>
              </a:buClr>
              <a:buSzPts val="2000"/>
              <a:buFont typeface="Calibri"/>
              <a:buChar char="➔"/>
            </a:pPr>
            <a:r>
              <a:rPr lang="de-DE" sz="2000" dirty="0">
                <a:solidFill>
                  <a:srgbClr val="3F3F3F"/>
                </a:solidFill>
                <a:latin typeface="Calibri"/>
                <a:ea typeface="Calibri"/>
                <a:cs typeface="Calibri"/>
                <a:sym typeface="Calibri"/>
              </a:rPr>
              <a:t>Os recursos naturais das 9 ilhas permitem que os habitantes locais desenvolvam atrações turísticas sustentáveis, como a observação de baleias. </a:t>
            </a:r>
            <a:endParaRPr sz="2000" dirty="0">
              <a:solidFill>
                <a:srgbClr val="3F3F3F"/>
              </a:solidFill>
              <a:latin typeface="Calibri"/>
              <a:ea typeface="Calibri"/>
              <a:cs typeface="Calibri"/>
              <a:sym typeface="Calibri"/>
            </a:endParaRPr>
          </a:p>
          <a:p>
            <a:pPr marL="457200" lvl="0" indent="0" algn="l" rtl="0">
              <a:spcBef>
                <a:spcPts val="0"/>
              </a:spcBef>
              <a:spcAft>
                <a:spcPts val="0"/>
              </a:spcAft>
              <a:buNone/>
            </a:pPr>
            <a:endParaRPr sz="2000" dirty="0">
              <a:solidFill>
                <a:srgbClr val="3F3F3F"/>
              </a:solidFill>
              <a:latin typeface="Calibri"/>
              <a:ea typeface="Calibri"/>
              <a:cs typeface="Calibri"/>
              <a:sym typeface="Calibri"/>
            </a:endParaRPr>
          </a:p>
          <a:p>
            <a:pPr marL="457200" lvl="0" indent="-355600" algn="l" rtl="0">
              <a:spcBef>
                <a:spcPts val="0"/>
              </a:spcBef>
              <a:spcAft>
                <a:spcPts val="0"/>
              </a:spcAft>
              <a:buClr>
                <a:srgbClr val="3F3F3F"/>
              </a:buClr>
              <a:buSzPts val="2000"/>
              <a:buFont typeface="Calibri"/>
              <a:buChar char="➔"/>
            </a:pPr>
            <a:r>
              <a:rPr lang="de-DE" sz="2000" dirty="0">
                <a:solidFill>
                  <a:srgbClr val="3F3F3F"/>
                </a:solidFill>
                <a:latin typeface="Calibri"/>
                <a:ea typeface="Calibri"/>
                <a:cs typeface="Calibri"/>
                <a:sym typeface="Calibri"/>
              </a:rPr>
              <a:t>Esta região, outrora conhecida pela sua indústria de caça à baleia, é atualmente um dos mais importantes santuários de cetáceos do mundo</a:t>
            </a:r>
            <a:endParaRPr sz="2000" dirty="0">
              <a:solidFill>
                <a:srgbClr val="3F3F3F"/>
              </a:solidFill>
              <a:latin typeface="Calibri"/>
              <a:ea typeface="Calibri"/>
              <a:cs typeface="Calibri"/>
              <a:sym typeface="Calibri"/>
            </a:endParaRPr>
          </a:p>
          <a:p>
            <a:pPr marL="457200" lvl="0" indent="0" algn="l" rtl="0">
              <a:spcBef>
                <a:spcPts val="0"/>
              </a:spcBef>
              <a:spcAft>
                <a:spcPts val="0"/>
              </a:spcAft>
              <a:buNone/>
            </a:pPr>
            <a:endParaRPr sz="2000" dirty="0">
              <a:solidFill>
                <a:srgbClr val="3F3F3F"/>
              </a:solidFill>
              <a:latin typeface="Calibri"/>
              <a:ea typeface="Calibri"/>
              <a:cs typeface="Calibri"/>
              <a:sym typeface="Calibri"/>
            </a:endParaRPr>
          </a:p>
          <a:p>
            <a:pPr marL="457200" lvl="0" indent="-355600" algn="l" rtl="0">
              <a:spcBef>
                <a:spcPts val="0"/>
              </a:spcBef>
              <a:spcAft>
                <a:spcPts val="0"/>
              </a:spcAft>
              <a:buClr>
                <a:srgbClr val="3F3F3F"/>
              </a:buClr>
              <a:buSzPts val="2000"/>
              <a:buFont typeface="Calibri"/>
              <a:buChar char="➔"/>
            </a:pPr>
            <a:r>
              <a:rPr lang="de-DE" sz="2000" dirty="0">
                <a:solidFill>
                  <a:srgbClr val="3F3F3F"/>
                </a:solidFill>
                <a:latin typeface="Calibri"/>
                <a:ea typeface="Calibri"/>
                <a:cs typeface="Calibri"/>
                <a:sym typeface="Calibri"/>
              </a:rPr>
              <a:t>A mudança de mentalidade e o investimento no turismo ecológico transformaram os arquipélagos num destino famoso para os amantes da natureza e investigadores científicos </a:t>
            </a:r>
            <a:endParaRPr sz="2000"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0"/>
          <p:cNvSpPr txBox="1">
            <a:spLocks noGrp="1"/>
          </p:cNvSpPr>
          <p:nvPr>
            <p:ph type="ctrTitle"/>
          </p:nvPr>
        </p:nvSpPr>
        <p:spPr>
          <a:xfrm>
            <a:off x="1097280" y="758952"/>
            <a:ext cx="10058400" cy="3566160"/>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de-DE" sz="4800">
                <a:solidFill>
                  <a:srgbClr val="3F762A"/>
                </a:solidFill>
              </a:rPr>
              <a:t>Gestão dos recursos naturais e inovação ecológica</a:t>
            </a:r>
            <a:br>
              <a:rPr lang="de-DE" sz="4800">
                <a:solidFill>
                  <a:srgbClr val="3F762A"/>
                </a:solidFill>
              </a:rPr>
            </a:br>
            <a:r>
              <a:rPr lang="de-DE">
                <a:solidFill>
                  <a:srgbClr val="FFFF00"/>
                </a:solidFill>
              </a:rPr>
              <a:t/>
            </a:r>
            <a:br>
              <a:rPr lang="de-DE">
                <a:solidFill>
                  <a:srgbClr val="FFFF00"/>
                </a:solidFill>
              </a:rPr>
            </a:br>
            <a:r>
              <a:rPr lang="de-DE">
                <a:solidFill>
                  <a:srgbClr val="3F762A"/>
                </a:solidFill>
              </a:rPr>
              <a:t>Vídeos</a:t>
            </a:r>
            <a:endParaRPr b="1">
              <a:solidFill>
                <a:srgbClr val="3F762A"/>
              </a:solidFill>
            </a:endParaRPr>
          </a:p>
        </p:txBody>
      </p:sp>
      <p:grpSp>
        <p:nvGrpSpPr>
          <p:cNvPr id="351" name="Google Shape;351;p10"/>
          <p:cNvGrpSpPr/>
          <p:nvPr/>
        </p:nvGrpSpPr>
        <p:grpSpPr>
          <a:xfrm>
            <a:off x="5557000" y="6273133"/>
            <a:ext cx="1078000" cy="122800"/>
            <a:chOff x="3570750" y="4704850"/>
            <a:chExt cx="808500" cy="92100"/>
          </a:xfrm>
        </p:grpSpPr>
        <p:sp>
          <p:nvSpPr>
            <p:cNvPr id="352" name="Google Shape;352;p10"/>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3" name="Google Shape;353;p10"/>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4" name="Google Shape;354;p10"/>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55" name="Google Shape;355;p10"/>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356" name="Google Shape;356;p10"/>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57" name="Google Shape;357;p10"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358" name="Google Shape;358;p10"/>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359" name="Google Shape;359;p10"/>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ee4f95c8f2_0_113"/>
          <p:cNvSpPr/>
          <p:nvPr/>
        </p:nvSpPr>
        <p:spPr>
          <a:xfrm>
            <a:off x="-1027289" y="2427112"/>
            <a:ext cx="2054700" cy="1716000"/>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g1ee4f95c8f2_0_113"/>
          <p:cNvSpPr txBox="1">
            <a:spLocks noGrp="1"/>
          </p:cNvSpPr>
          <p:nvPr>
            <p:ph type="title"/>
          </p:nvPr>
        </p:nvSpPr>
        <p:spPr>
          <a:xfrm>
            <a:off x="640080" y="197661"/>
            <a:ext cx="10515600" cy="80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Vídeos sobre a gestão dos recursos naturais</a:t>
            </a:r>
            <a:endParaRPr>
              <a:solidFill>
                <a:srgbClr val="2A4F1C"/>
              </a:solidFill>
            </a:endParaRPr>
          </a:p>
        </p:txBody>
      </p:sp>
      <p:sp>
        <p:nvSpPr>
          <p:cNvPr id="366" name="Google Shape;366;g1ee4f95c8f2_0_113"/>
          <p:cNvSpPr txBox="1">
            <a:spLocks noGrp="1"/>
          </p:cNvSpPr>
          <p:nvPr>
            <p:ph type="body" idx="1"/>
          </p:nvPr>
        </p:nvSpPr>
        <p:spPr>
          <a:xfrm>
            <a:off x="1097280" y="1241778"/>
            <a:ext cx="10058400" cy="4627200"/>
          </a:xfrm>
          <a:prstGeom prst="rect">
            <a:avLst/>
          </a:prstGeom>
          <a:noFill/>
          <a:ln>
            <a:noFill/>
          </a:ln>
        </p:spPr>
        <p:txBody>
          <a:bodyPr spcFirstLastPara="1" wrap="square" lIns="0" tIns="45700" rIns="0" bIns="45700" anchor="t" anchorCtr="0">
            <a:normAutofit/>
          </a:bodyPr>
          <a:lstStyle/>
          <a:p>
            <a:pPr marL="91440" lvl="0" indent="-117475" algn="l" rtl="0">
              <a:lnSpc>
                <a:spcPct val="90000"/>
              </a:lnSpc>
              <a:spcBef>
                <a:spcPts val="0"/>
              </a:spcBef>
              <a:spcAft>
                <a:spcPts val="0"/>
              </a:spcAft>
              <a:buSzPct val="100000"/>
              <a:buChar char=" "/>
            </a:pPr>
            <a:r>
              <a:rPr lang="de-DE" b="1" dirty="0">
                <a:solidFill>
                  <a:srgbClr val="2A4F1C"/>
                </a:solidFill>
              </a:rPr>
              <a:t>Veja os seguintes vídeos e tome nota dos factos importantes.</a:t>
            </a:r>
            <a:br>
              <a:rPr lang="de-DE" b="1" dirty="0">
                <a:solidFill>
                  <a:srgbClr val="2A4F1C"/>
                </a:solidFill>
              </a:rPr>
            </a:br>
            <a:r>
              <a:rPr lang="de-DE" b="1" dirty="0">
                <a:solidFill>
                  <a:srgbClr val="2A4F1C"/>
                </a:solidFill>
              </a:rPr>
              <a:t>Apresente os temas centrais dos vídeos aos seus amigos ou num grupo de jovens! </a:t>
            </a:r>
            <a:endParaRPr dirty="0"/>
          </a:p>
          <a:p>
            <a:pPr marL="91440" lvl="0" indent="0" algn="l" rtl="0">
              <a:lnSpc>
                <a:spcPct val="90000"/>
              </a:lnSpc>
              <a:spcBef>
                <a:spcPts val="1400"/>
              </a:spcBef>
              <a:spcAft>
                <a:spcPts val="0"/>
              </a:spcAft>
              <a:buSzPct val="100000"/>
              <a:buNone/>
            </a:pPr>
            <a:endParaRPr b="1" dirty="0">
              <a:solidFill>
                <a:srgbClr val="2A4F1C"/>
              </a:solidFill>
            </a:endParaRPr>
          </a:p>
          <a:p>
            <a:pPr marL="91440" lvl="0" indent="-117475" algn="l" rtl="0">
              <a:spcBef>
                <a:spcPts val="1400"/>
              </a:spcBef>
              <a:spcAft>
                <a:spcPts val="0"/>
              </a:spcAft>
              <a:buSzPct val="100000"/>
              <a:buChar char=" "/>
            </a:pPr>
            <a:r>
              <a:rPr lang="de-DE" b="1" dirty="0">
                <a:solidFill>
                  <a:srgbClr val="2A4F1C"/>
                </a:solidFill>
              </a:rPr>
              <a:t>Porque é que a utilização dos recursos naturais é importante?</a:t>
            </a:r>
            <a:endParaRPr dirty="0"/>
          </a:p>
          <a:p>
            <a:pPr marL="91440" lvl="0" indent="-117475" algn="l" rtl="0">
              <a:spcBef>
                <a:spcPts val="1400"/>
              </a:spcBef>
              <a:spcAft>
                <a:spcPts val="0"/>
              </a:spcAft>
              <a:buSzPct val="100000"/>
              <a:buChar char=" "/>
            </a:pPr>
            <a:r>
              <a:rPr lang="de-DE" b="1" u="sng" dirty="0">
                <a:solidFill>
                  <a:schemeClr val="hlink"/>
                </a:solidFill>
                <a:hlinkClick r:id="rId3"/>
              </a:rPr>
              <a:t>https://youtu.be/7pPa0mRCky4?si=YrqK6DLVBmkS9Oy2 </a:t>
            </a:r>
            <a:endParaRPr b="1" dirty="0">
              <a:solidFill>
                <a:schemeClr val="accent1"/>
              </a:solidFill>
            </a:endParaRPr>
          </a:p>
          <a:p>
            <a:pPr marL="91440" lvl="0" indent="-105727" algn="l" rtl="0">
              <a:spcBef>
                <a:spcPts val="1400"/>
              </a:spcBef>
              <a:spcAft>
                <a:spcPts val="0"/>
              </a:spcAft>
              <a:buClr>
                <a:schemeClr val="accent1"/>
              </a:buClr>
              <a:buSzPct val="90000"/>
              <a:buChar char=" "/>
            </a:pPr>
            <a:endParaRPr b="1" dirty="0">
              <a:solidFill>
                <a:schemeClr val="accent1"/>
              </a:solidFill>
            </a:endParaRPr>
          </a:p>
          <a:p>
            <a:pPr marL="91440" lvl="0" indent="-117475" algn="l" rtl="0">
              <a:lnSpc>
                <a:spcPct val="115000"/>
              </a:lnSpc>
              <a:spcBef>
                <a:spcPts val="0"/>
              </a:spcBef>
              <a:spcAft>
                <a:spcPts val="0"/>
              </a:spcAft>
              <a:buSzPct val="100000"/>
              <a:buChar char=" "/>
            </a:pPr>
            <a:r>
              <a:rPr lang="de-DE" b="1" dirty="0">
                <a:solidFill>
                  <a:srgbClr val="2A4F1C"/>
                </a:solidFill>
              </a:rPr>
              <a:t>Gerir os recursos naturais: Conseguir mais com menos</a:t>
            </a:r>
            <a:endParaRPr b="1" dirty="0">
              <a:solidFill>
                <a:srgbClr val="2A4F1C"/>
              </a:solidFill>
            </a:endParaRPr>
          </a:p>
          <a:p>
            <a:pPr marL="91440" lvl="0" indent="-117475" algn="l" rtl="0">
              <a:lnSpc>
                <a:spcPct val="90000"/>
              </a:lnSpc>
              <a:spcBef>
                <a:spcPts val="1400"/>
              </a:spcBef>
              <a:spcAft>
                <a:spcPts val="0"/>
              </a:spcAft>
              <a:buSzPct val="100000"/>
              <a:buChar char=" "/>
            </a:pPr>
            <a:r>
              <a:rPr lang="de-DE" b="1" u="sng" dirty="0">
                <a:solidFill>
                  <a:schemeClr val="hlink"/>
                </a:solidFill>
                <a:hlinkClick r:id="rId4"/>
              </a:rPr>
              <a:t>https://youtu.be/ZERrpFwETgs?si=633yUWyOtyuFAX-V </a:t>
            </a:r>
            <a:endParaRPr b="1" dirty="0">
              <a:solidFill>
                <a:schemeClr val="accent1"/>
              </a:solidFill>
            </a:endParaRPr>
          </a:p>
          <a:p>
            <a:pPr marL="0" lvl="0" indent="0" algn="l" rtl="0">
              <a:lnSpc>
                <a:spcPct val="90000"/>
              </a:lnSpc>
              <a:spcBef>
                <a:spcPts val="1400"/>
              </a:spcBef>
              <a:spcAft>
                <a:spcPts val="0"/>
              </a:spcAft>
              <a:buSzPct val="100000"/>
              <a:buNone/>
            </a:pPr>
            <a:endParaRPr b="1" dirty="0">
              <a:solidFill>
                <a:schemeClr val="accent1"/>
              </a:solidFill>
            </a:endParaRPr>
          </a:p>
          <a:p>
            <a:pPr marL="91440" lvl="0" indent="-117475" algn="l" rtl="0">
              <a:lnSpc>
                <a:spcPct val="90000"/>
              </a:lnSpc>
              <a:spcBef>
                <a:spcPts val="1400"/>
              </a:spcBef>
              <a:spcAft>
                <a:spcPts val="0"/>
              </a:spcAft>
              <a:buSzPct val="100000"/>
              <a:buChar char=" "/>
            </a:pPr>
            <a:r>
              <a:rPr lang="de-DE" b="1" dirty="0">
                <a:solidFill>
                  <a:srgbClr val="2A4F1C"/>
                </a:solidFill>
              </a:rPr>
              <a:t>Inovação de base biológica para uma utilização sustentável dos recursos naturais</a:t>
            </a:r>
            <a:endParaRPr b="1" dirty="0">
              <a:solidFill>
                <a:srgbClr val="2A4F1C"/>
              </a:solidFill>
            </a:endParaRPr>
          </a:p>
          <a:p>
            <a:pPr marL="91440" lvl="0" indent="-117475" algn="l" rtl="0">
              <a:lnSpc>
                <a:spcPct val="90000"/>
              </a:lnSpc>
              <a:spcBef>
                <a:spcPts val="1400"/>
              </a:spcBef>
              <a:spcAft>
                <a:spcPts val="0"/>
              </a:spcAft>
              <a:buSzPct val="100000"/>
              <a:buChar char=" "/>
            </a:pPr>
            <a:r>
              <a:rPr lang="de-DE" b="1" u="sng" dirty="0">
                <a:solidFill>
                  <a:schemeClr val="hlink"/>
                </a:solidFill>
                <a:hlinkClick r:id="rId5"/>
              </a:rPr>
              <a:t>https://youtu.be/jj1mtWiCEZQ?si=RlskQN8XVk4Db6qd </a:t>
            </a:r>
            <a:endParaRPr b="1" dirty="0">
              <a:solidFill>
                <a:schemeClr val="accent1"/>
              </a:solidFill>
            </a:endParaRPr>
          </a:p>
          <a:p>
            <a:pPr marL="91440" lvl="0" indent="0" algn="l" rtl="0">
              <a:lnSpc>
                <a:spcPct val="90000"/>
              </a:lnSpc>
              <a:spcBef>
                <a:spcPts val="1400"/>
              </a:spcBef>
              <a:spcAft>
                <a:spcPts val="0"/>
              </a:spcAft>
              <a:buSzPct val="100000"/>
              <a:buNone/>
            </a:pPr>
            <a:endParaRPr b="1" dirty="0">
              <a:solidFill>
                <a:srgbClr val="2A4F1C"/>
              </a:solidFill>
            </a:endParaRPr>
          </a:p>
          <a:p>
            <a:pPr marL="91440" lvl="0" indent="0" algn="l" rtl="0">
              <a:lnSpc>
                <a:spcPct val="90000"/>
              </a:lnSpc>
              <a:spcBef>
                <a:spcPts val="1400"/>
              </a:spcBef>
              <a:spcAft>
                <a:spcPts val="0"/>
              </a:spcAft>
              <a:buSzPct val="100000"/>
              <a:buNone/>
            </a:pPr>
            <a:endParaRPr b="1" dirty="0">
              <a:solidFill>
                <a:schemeClr val="accent1"/>
              </a:solidFill>
            </a:endParaRPr>
          </a:p>
        </p:txBody>
      </p:sp>
      <p:sp>
        <p:nvSpPr>
          <p:cNvPr id="367" name="Google Shape;367;g1ee4f95c8f2_0_113"/>
          <p:cNvSpPr txBox="1"/>
          <p:nvPr/>
        </p:nvSpPr>
        <p:spPr>
          <a:xfrm>
            <a:off x="-80210" y="3005971"/>
            <a:ext cx="1215600" cy="718800"/>
          </a:xfrm>
          <a:prstGeom prst="rect">
            <a:avLst/>
          </a:prstGeom>
          <a:noFill/>
          <a:ln>
            <a:noFill/>
          </a:ln>
        </p:spPr>
        <p:txBody>
          <a:bodyPr spcFirstLastPara="1" wrap="square" lIns="91425" tIns="91425" rIns="91425" bIns="91425" anchor="t" anchorCtr="0">
            <a:normAutofit fontScale="92500"/>
          </a:bodyPr>
          <a:lstStyle/>
          <a:p>
            <a:pPr marL="0" marR="0" lvl="0" indent="0" algn="l" rtl="0">
              <a:spcBef>
                <a:spcPts val="0"/>
              </a:spcBef>
              <a:spcAft>
                <a:spcPts val="0"/>
              </a:spcAft>
              <a:buNone/>
            </a:pPr>
            <a:r>
              <a:rPr lang="de-DE" sz="2800" b="1" dirty="0">
                <a:solidFill>
                  <a:schemeClr val="lt1"/>
                </a:solidFill>
                <a:latin typeface="Arial"/>
                <a:ea typeface="Arial"/>
                <a:cs typeface="Arial"/>
                <a:sym typeface="Arial"/>
              </a:rPr>
              <a:t>Tarefa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1ee4f95c8f2_0_230"/>
          <p:cNvSpPr/>
          <p:nvPr/>
        </p:nvSpPr>
        <p:spPr>
          <a:xfrm>
            <a:off x="-1027289" y="2427112"/>
            <a:ext cx="2054700" cy="1716000"/>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g1ee4f95c8f2_0_230"/>
          <p:cNvSpPr txBox="1">
            <a:spLocks noGrp="1"/>
          </p:cNvSpPr>
          <p:nvPr>
            <p:ph type="title"/>
          </p:nvPr>
        </p:nvSpPr>
        <p:spPr>
          <a:xfrm>
            <a:off x="640080" y="197661"/>
            <a:ext cx="10515600" cy="80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Arial"/>
              <a:buNone/>
            </a:pPr>
            <a:r>
              <a:rPr lang="de-DE">
                <a:solidFill>
                  <a:srgbClr val="2A4F1C"/>
                </a:solidFill>
                <a:latin typeface="Arial"/>
                <a:ea typeface="Arial"/>
                <a:cs typeface="Arial"/>
                <a:sym typeface="Arial"/>
              </a:rPr>
              <a:t>Vídeos sobre inovação ecológica</a:t>
            </a:r>
            <a:endParaRPr>
              <a:solidFill>
                <a:srgbClr val="2A4F1C"/>
              </a:solidFill>
            </a:endParaRPr>
          </a:p>
        </p:txBody>
      </p:sp>
      <p:sp>
        <p:nvSpPr>
          <p:cNvPr id="374" name="Google Shape;374;g1ee4f95c8f2_0_230"/>
          <p:cNvSpPr txBox="1">
            <a:spLocks noGrp="1"/>
          </p:cNvSpPr>
          <p:nvPr>
            <p:ph type="body" idx="1"/>
          </p:nvPr>
        </p:nvSpPr>
        <p:spPr>
          <a:xfrm>
            <a:off x="1097280" y="1241778"/>
            <a:ext cx="10058400" cy="4627200"/>
          </a:xfrm>
          <a:prstGeom prst="rect">
            <a:avLst/>
          </a:prstGeom>
          <a:noFill/>
          <a:ln>
            <a:noFill/>
          </a:ln>
        </p:spPr>
        <p:txBody>
          <a:bodyPr spcFirstLastPara="1" wrap="square" lIns="0" tIns="45700" rIns="0" bIns="45700" anchor="t" anchorCtr="0">
            <a:normAutofit/>
          </a:bodyPr>
          <a:lstStyle/>
          <a:p>
            <a:pPr marL="91440" lvl="0" indent="-127000" algn="l" rtl="0">
              <a:lnSpc>
                <a:spcPct val="90000"/>
              </a:lnSpc>
              <a:spcBef>
                <a:spcPts val="0"/>
              </a:spcBef>
              <a:spcAft>
                <a:spcPts val="0"/>
              </a:spcAft>
              <a:buSzPts val="2000"/>
              <a:buChar char=" "/>
            </a:pPr>
            <a:r>
              <a:rPr lang="de-DE" b="1">
                <a:solidFill>
                  <a:srgbClr val="2A4F1C"/>
                </a:solidFill>
              </a:rPr>
              <a:t>Veja os vídeos seguintes e explore mais sobre uma das ideias de inovação ecológica apresentadas e apresente-a aos seus amigos ou a um grupo de jovens! </a:t>
            </a:r>
            <a:endParaRPr/>
          </a:p>
          <a:p>
            <a:pPr marL="91440" lvl="0" indent="0" algn="l" rtl="0">
              <a:lnSpc>
                <a:spcPct val="90000"/>
              </a:lnSpc>
              <a:spcBef>
                <a:spcPts val="1400"/>
              </a:spcBef>
              <a:spcAft>
                <a:spcPts val="0"/>
              </a:spcAft>
              <a:buSzPts val="2000"/>
              <a:buNone/>
            </a:pPr>
            <a:endParaRPr b="1">
              <a:solidFill>
                <a:srgbClr val="2A4F1C"/>
              </a:solidFill>
            </a:endParaRPr>
          </a:p>
          <a:p>
            <a:pPr marL="91440" lvl="0" indent="-127000" algn="l" rtl="0">
              <a:spcBef>
                <a:spcPts val="1400"/>
              </a:spcBef>
              <a:spcAft>
                <a:spcPts val="0"/>
              </a:spcAft>
              <a:buSzPts val="2000"/>
              <a:buChar char=" "/>
            </a:pPr>
            <a:r>
              <a:rPr lang="de-DE" b="1">
                <a:solidFill>
                  <a:srgbClr val="2A4F1C"/>
                </a:solidFill>
              </a:rPr>
              <a:t>5 inovações ecológicas incríveis para salvar a Terra</a:t>
            </a:r>
            <a:endParaRPr/>
          </a:p>
          <a:p>
            <a:pPr marL="91440" lvl="0" indent="-127000" algn="l" rtl="0">
              <a:spcBef>
                <a:spcPts val="1400"/>
              </a:spcBef>
              <a:spcAft>
                <a:spcPts val="0"/>
              </a:spcAft>
              <a:buSzPts val="2000"/>
              <a:buChar char=" "/>
            </a:pPr>
            <a:r>
              <a:rPr lang="de-DE" b="1" u="sng">
                <a:solidFill>
                  <a:schemeClr val="hlink"/>
                </a:solidFill>
                <a:hlinkClick r:id="rId3"/>
              </a:rPr>
              <a:t>https://youtu.be/vI1dBBfjAxQ?si=5p5vYn9FvpNYlacB </a:t>
            </a:r>
            <a:endParaRPr b="1">
              <a:solidFill>
                <a:schemeClr val="accent1"/>
              </a:solidFill>
            </a:endParaRPr>
          </a:p>
          <a:p>
            <a:pPr marL="91440" lvl="0" indent="-114300" algn="l" rtl="0">
              <a:spcBef>
                <a:spcPts val="1400"/>
              </a:spcBef>
              <a:spcAft>
                <a:spcPts val="0"/>
              </a:spcAft>
              <a:buClr>
                <a:schemeClr val="accent1"/>
              </a:buClr>
              <a:buSzPts val="1800"/>
              <a:buChar char=" "/>
            </a:pPr>
            <a:endParaRPr b="1">
              <a:solidFill>
                <a:schemeClr val="accent1"/>
              </a:solidFill>
            </a:endParaRPr>
          </a:p>
          <a:p>
            <a:pPr marL="91440" lvl="0" indent="-127000" algn="l" rtl="0">
              <a:lnSpc>
                <a:spcPct val="115000"/>
              </a:lnSpc>
              <a:spcBef>
                <a:spcPts val="0"/>
              </a:spcBef>
              <a:spcAft>
                <a:spcPts val="0"/>
              </a:spcAft>
              <a:buSzPts val="2000"/>
              <a:buChar char=" "/>
            </a:pPr>
            <a:r>
              <a:rPr lang="de-DE" b="1">
                <a:solidFill>
                  <a:srgbClr val="2A4F1C"/>
                </a:solidFill>
              </a:rPr>
              <a:t>22 invenções que estão a salvar a Terra</a:t>
            </a:r>
            <a:endParaRPr b="1">
              <a:solidFill>
                <a:srgbClr val="2A4F1C"/>
              </a:solidFill>
            </a:endParaRPr>
          </a:p>
          <a:p>
            <a:pPr marL="91440" lvl="0" indent="-127000" algn="l" rtl="0">
              <a:lnSpc>
                <a:spcPct val="90000"/>
              </a:lnSpc>
              <a:spcBef>
                <a:spcPts val="1400"/>
              </a:spcBef>
              <a:spcAft>
                <a:spcPts val="0"/>
              </a:spcAft>
              <a:buSzPts val="2000"/>
              <a:buChar char=" "/>
            </a:pPr>
            <a:r>
              <a:rPr lang="de-DE" b="1" u="sng">
                <a:solidFill>
                  <a:schemeClr val="hlink"/>
                </a:solidFill>
                <a:hlinkClick r:id="rId4"/>
              </a:rPr>
              <a:t>https://youtu.be/FWFb-8hFutY?si=vytgKRvFt8gmjS3X</a:t>
            </a:r>
            <a:endParaRPr b="1">
              <a:solidFill>
                <a:schemeClr val="accent1"/>
              </a:solidFill>
            </a:endParaRPr>
          </a:p>
          <a:p>
            <a:pPr marL="91440" lvl="0" indent="-114300" algn="l" rtl="0">
              <a:lnSpc>
                <a:spcPct val="90000"/>
              </a:lnSpc>
              <a:spcBef>
                <a:spcPts val="1400"/>
              </a:spcBef>
              <a:spcAft>
                <a:spcPts val="0"/>
              </a:spcAft>
              <a:buClr>
                <a:schemeClr val="accent1"/>
              </a:buClr>
              <a:buSzPts val="1800"/>
              <a:buChar char=" "/>
            </a:pPr>
            <a:endParaRPr b="1">
              <a:solidFill>
                <a:schemeClr val="accent1"/>
              </a:solidFill>
            </a:endParaRPr>
          </a:p>
          <a:p>
            <a:pPr marL="91440" lvl="0" indent="-114300" algn="l" rtl="0">
              <a:lnSpc>
                <a:spcPct val="115000"/>
              </a:lnSpc>
              <a:spcBef>
                <a:spcPts val="0"/>
              </a:spcBef>
              <a:spcAft>
                <a:spcPts val="0"/>
              </a:spcAft>
              <a:buSzPts val="1800"/>
              <a:buChar char=" "/>
            </a:pPr>
            <a:r>
              <a:rPr lang="de-DE" b="1">
                <a:solidFill>
                  <a:srgbClr val="2A4F1C"/>
                </a:solidFill>
              </a:rPr>
              <a:t>As quintas futuristas que vão alimentar o mundo | Freethink | Futuro da alimentação</a:t>
            </a:r>
            <a:endParaRPr b="1">
              <a:solidFill>
                <a:srgbClr val="2A4F1C"/>
              </a:solidFill>
            </a:endParaRPr>
          </a:p>
          <a:p>
            <a:pPr marL="91440" lvl="0" indent="-114300" algn="l" rtl="0">
              <a:lnSpc>
                <a:spcPct val="90000"/>
              </a:lnSpc>
              <a:spcBef>
                <a:spcPts val="1400"/>
              </a:spcBef>
              <a:spcAft>
                <a:spcPts val="0"/>
              </a:spcAft>
              <a:buClr>
                <a:schemeClr val="accent1"/>
              </a:buClr>
              <a:buSzPts val="1800"/>
              <a:buChar char=" "/>
            </a:pPr>
            <a:r>
              <a:rPr lang="de-DE" b="1" u="sng">
                <a:solidFill>
                  <a:schemeClr val="hlink"/>
                </a:solidFill>
                <a:hlinkClick r:id="rId5"/>
              </a:rPr>
              <a:t>https://youtu.be/KfB2sx9uCkI?si=tYnoBk-NSDEaycvB</a:t>
            </a:r>
            <a:endParaRPr b="1">
              <a:solidFill>
                <a:schemeClr val="accent1"/>
              </a:solidFill>
            </a:endParaRPr>
          </a:p>
          <a:p>
            <a:pPr marL="91440" lvl="0" indent="-114300" algn="l" rtl="0">
              <a:lnSpc>
                <a:spcPct val="90000"/>
              </a:lnSpc>
              <a:spcBef>
                <a:spcPts val="1400"/>
              </a:spcBef>
              <a:spcAft>
                <a:spcPts val="0"/>
              </a:spcAft>
              <a:buClr>
                <a:schemeClr val="accent1"/>
              </a:buClr>
              <a:buSzPts val="1800"/>
              <a:buChar char=" "/>
            </a:pPr>
            <a:endParaRPr b="1">
              <a:solidFill>
                <a:schemeClr val="accent1"/>
              </a:solidFill>
            </a:endParaRPr>
          </a:p>
        </p:txBody>
      </p:sp>
      <p:sp>
        <p:nvSpPr>
          <p:cNvPr id="375" name="Google Shape;375;g1ee4f95c8f2_0_230"/>
          <p:cNvSpPr txBox="1"/>
          <p:nvPr/>
        </p:nvSpPr>
        <p:spPr>
          <a:xfrm>
            <a:off x="-96252" y="3005971"/>
            <a:ext cx="1215600" cy="718800"/>
          </a:xfrm>
          <a:prstGeom prst="rect">
            <a:avLst/>
          </a:prstGeom>
          <a:noFill/>
          <a:ln>
            <a:noFill/>
          </a:ln>
        </p:spPr>
        <p:txBody>
          <a:bodyPr spcFirstLastPara="1" wrap="square" lIns="91425" tIns="91425" rIns="91425" bIns="91425" anchor="t" anchorCtr="0">
            <a:normAutofit fontScale="92500"/>
          </a:bodyPr>
          <a:lstStyle/>
          <a:p>
            <a:pPr marL="0" marR="0" lvl="0" indent="0" algn="l" rtl="0">
              <a:spcBef>
                <a:spcPts val="0"/>
              </a:spcBef>
              <a:spcAft>
                <a:spcPts val="0"/>
              </a:spcAft>
              <a:buNone/>
            </a:pPr>
            <a:r>
              <a:rPr lang="de-DE" sz="2800" b="1" dirty="0">
                <a:solidFill>
                  <a:schemeClr val="lt1"/>
                </a:solidFill>
                <a:latin typeface="Arial"/>
                <a:ea typeface="Arial"/>
                <a:cs typeface="Arial"/>
                <a:sym typeface="Arial"/>
              </a:rPr>
              <a:t>Tarefa</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a:spLocks noGrp="1"/>
          </p:cNvSpPr>
          <p:nvPr>
            <p:ph type="ctrTitle"/>
          </p:nvPr>
        </p:nvSpPr>
        <p:spPr>
          <a:xfrm>
            <a:off x="1164600" y="1139933"/>
            <a:ext cx="10058400" cy="3566160"/>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de-DE" sz="4800" dirty="0">
                <a:solidFill>
                  <a:srgbClr val="3F762A"/>
                </a:solidFill>
              </a:rPr>
              <a:t>Inovação ecológica e design sustentável no empreendedorismo ecológico</a:t>
            </a:r>
            <a:br>
              <a:rPr lang="de-DE" sz="4800" dirty="0">
                <a:solidFill>
                  <a:srgbClr val="3F762A"/>
                </a:solidFill>
              </a:rPr>
            </a:br>
            <a:r>
              <a:rPr lang="de-DE" dirty="0">
                <a:solidFill>
                  <a:srgbClr val="FFFF00"/>
                </a:solidFill>
              </a:rPr>
              <a:t/>
            </a:r>
            <a:br>
              <a:rPr lang="de-DE" dirty="0">
                <a:solidFill>
                  <a:srgbClr val="FFFF00"/>
                </a:solidFill>
              </a:rPr>
            </a:br>
            <a:r>
              <a:rPr lang="de-DE" dirty="0">
                <a:solidFill>
                  <a:srgbClr val="3F762A"/>
                </a:solidFill>
              </a:rPr>
              <a:t>Auto-verificação</a:t>
            </a:r>
            <a:endParaRPr b="1" dirty="0">
              <a:solidFill>
                <a:srgbClr val="3F762A"/>
              </a:solidFill>
            </a:endParaRPr>
          </a:p>
        </p:txBody>
      </p:sp>
      <p:grpSp>
        <p:nvGrpSpPr>
          <p:cNvPr id="381" name="Google Shape;381;p18"/>
          <p:cNvGrpSpPr/>
          <p:nvPr/>
        </p:nvGrpSpPr>
        <p:grpSpPr>
          <a:xfrm>
            <a:off x="5557000" y="6273133"/>
            <a:ext cx="1078000" cy="122800"/>
            <a:chOff x="3570750" y="4704850"/>
            <a:chExt cx="808500" cy="92100"/>
          </a:xfrm>
        </p:grpSpPr>
        <p:sp>
          <p:nvSpPr>
            <p:cNvPr id="382" name="Google Shape;382;p18"/>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3" name="Google Shape;383;p18"/>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4" name="Google Shape;384;p18"/>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385" name="Google Shape;385;p18"/>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386" name="Google Shape;386;p18"/>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87" name="Google Shape;387;p18"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388" name="Google Shape;388;p18"/>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389" name="Google Shape;389;p18"/>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a:t>Auto-teste sobre os recursos naturais e a sua gestão</a:t>
            </a:r>
            <a:endParaRPr/>
          </a:p>
        </p:txBody>
      </p:sp>
      <p:sp>
        <p:nvSpPr>
          <p:cNvPr id="395" name="Google Shape;395;p19"/>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115000"/>
              </a:lnSpc>
              <a:spcBef>
                <a:spcPts val="1500"/>
              </a:spcBef>
              <a:spcAft>
                <a:spcPts val="0"/>
              </a:spcAft>
              <a:buSzPts val="2000"/>
              <a:buChar char=" "/>
            </a:pPr>
            <a:r>
              <a:rPr lang="de-DE" b="1" dirty="0">
                <a:solidFill>
                  <a:srgbClr val="2A4F1C"/>
                </a:solidFill>
              </a:rPr>
              <a:t>O que são recursos naturais?</a:t>
            </a:r>
            <a:endParaRPr sz="1200" dirty="0">
              <a:solidFill>
                <a:srgbClr val="374151"/>
              </a:solidFill>
              <a:latin typeface="Roboto"/>
              <a:ea typeface="Roboto"/>
              <a:cs typeface="Roboto"/>
              <a:sym typeface="Roboto"/>
            </a:endParaRPr>
          </a:p>
          <a:p>
            <a:pPr marL="0" lvl="0" indent="0" algn="l" rtl="0">
              <a:lnSpc>
                <a:spcPct val="115000"/>
              </a:lnSpc>
              <a:spcBef>
                <a:spcPts val="0"/>
              </a:spcBef>
              <a:spcAft>
                <a:spcPts val="0"/>
              </a:spcAft>
              <a:buSzPts val="2300"/>
              <a:buNone/>
            </a:pPr>
            <a:r>
              <a:rPr lang="de-DE" sz="1500" dirty="0">
                <a:solidFill>
                  <a:srgbClr val="374151"/>
                </a:solidFill>
                <a:latin typeface="Roboto"/>
                <a:ea typeface="Roboto"/>
                <a:cs typeface="Roboto"/>
                <a:sym typeface="Roboto"/>
              </a:rPr>
              <a:t>a) Apenas substâncias não renováveis</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b) Materiais criados exclusivamente pela intervenção humana</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Bens biológicos, minerais ou estéticos fornecidos pela natureza sem intervenção humana</a:t>
            </a:r>
            <a:endParaRPr sz="15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b="1" dirty="0">
                <a:solidFill>
                  <a:srgbClr val="2A4F1C"/>
                </a:solidFill>
              </a:rPr>
              <a:t>Definir Gestão de Recursos Naturais.</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sz="1500" dirty="0">
                <a:solidFill>
                  <a:srgbClr val="374151"/>
                </a:solidFill>
                <a:latin typeface="Roboto"/>
                <a:ea typeface="Roboto"/>
                <a:cs typeface="Roboto"/>
                <a:sym typeface="Roboto"/>
              </a:rPr>
              <a:t>a) Utilização exploratória dos recursos naturais</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b) Utilização sustentável dos recursos com planeamento estratégico</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Preservação dos recursos naturais sem intervenção humana</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b="1" dirty="0">
                <a:solidFill>
                  <a:srgbClr val="2A4F1C"/>
                </a:solidFill>
              </a:rPr>
              <a:t>Que serviços ecosistémicos não são fornecidos pelos recursos naturais?</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sz="1500" dirty="0">
                <a:solidFill>
                  <a:srgbClr val="374151"/>
                </a:solidFill>
                <a:latin typeface="Roboto"/>
                <a:ea typeface="Roboto"/>
                <a:cs typeface="Roboto"/>
                <a:sym typeface="Roboto"/>
              </a:rPr>
              <a:t>a) Serviços de Internet</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b) Elementos de consumo e de bem público, incluindo a produtividade dos solos e a purificação do ar</a:t>
            </a:r>
            <a:br>
              <a:rPr lang="de-DE" sz="1500" dirty="0">
                <a:solidFill>
                  <a:srgbClr val="374151"/>
                </a:solidFill>
                <a:latin typeface="Roboto"/>
                <a:ea typeface="Roboto"/>
                <a:cs typeface="Roboto"/>
                <a:sym typeface="Roboto"/>
              </a:rPr>
            </a:br>
            <a:r>
              <a:rPr lang="de-DE" sz="1500" dirty="0">
                <a:solidFill>
                  <a:srgbClr val="374151"/>
                </a:solidFill>
                <a:latin typeface="Roboto"/>
                <a:ea typeface="Roboto"/>
                <a:cs typeface="Roboto"/>
                <a:sym typeface="Roboto"/>
              </a:rPr>
              <a:t>c) Serviços de entretenimento</a:t>
            </a:r>
            <a:endParaRPr sz="1200" dirty="0">
              <a:solidFill>
                <a:srgbClr val="374151"/>
              </a:solidFill>
              <a:latin typeface="Roboto"/>
              <a:ea typeface="Roboto"/>
              <a:cs typeface="Roboto"/>
              <a:sym typeface="Roboto"/>
            </a:endParaRPr>
          </a:p>
          <a:p>
            <a:pPr marL="0" lvl="0" indent="0" algn="l" rtl="0">
              <a:lnSpc>
                <a:spcPct val="90000"/>
              </a:lnSpc>
              <a:spcBef>
                <a:spcPts val="15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1ee4f95c8f2_0_256"/>
          <p:cNvSpPr txBox="1">
            <a:spLocks noGrp="1"/>
          </p:cNvSpPr>
          <p:nvPr>
            <p:ph type="title"/>
          </p:nvPr>
        </p:nvSpPr>
        <p:spPr>
          <a:xfrm>
            <a:off x="1097280" y="286604"/>
            <a:ext cx="10058400" cy="823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de-DE"/>
              <a:t>Auto-teste sobre inovação ecológica e empreendedorismo ecológico</a:t>
            </a:r>
            <a:endParaRPr/>
          </a:p>
        </p:txBody>
      </p:sp>
      <p:sp>
        <p:nvSpPr>
          <p:cNvPr id="401" name="Google Shape;401;g1ee4f95c8f2_0_256"/>
          <p:cNvSpPr txBox="1">
            <a:spLocks noGrp="1"/>
          </p:cNvSpPr>
          <p:nvPr>
            <p:ph type="body" idx="1"/>
          </p:nvPr>
        </p:nvSpPr>
        <p:spPr>
          <a:xfrm>
            <a:off x="1097280" y="1492624"/>
            <a:ext cx="10228446" cy="4376400"/>
          </a:xfrm>
          <a:prstGeom prst="rect">
            <a:avLst/>
          </a:prstGeom>
          <a:noFill/>
          <a:ln>
            <a:noFill/>
          </a:ln>
        </p:spPr>
        <p:txBody>
          <a:bodyPr spcFirstLastPara="1" wrap="square" lIns="0" tIns="45700" rIns="0" bIns="45700" anchor="t" anchorCtr="0">
            <a:normAutofit/>
          </a:bodyPr>
          <a:lstStyle/>
          <a:p>
            <a:pPr marL="91440" lvl="0" indent="-127000" algn="l" rtl="0">
              <a:lnSpc>
                <a:spcPct val="115000"/>
              </a:lnSpc>
              <a:spcBef>
                <a:spcPts val="1500"/>
              </a:spcBef>
              <a:spcAft>
                <a:spcPts val="0"/>
              </a:spcAft>
              <a:buSzPts val="2000"/>
              <a:buChar char=" "/>
            </a:pPr>
            <a:r>
              <a:rPr lang="de-DE" b="1" dirty="0">
                <a:solidFill>
                  <a:srgbClr val="2A4F1C"/>
                </a:solidFill>
              </a:rPr>
              <a:t>Completar a frase</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1500"/>
              </a:spcAft>
              <a:buNone/>
            </a:pPr>
            <a:r>
              <a:rPr lang="de-DE" sz="1600" dirty="0">
                <a:solidFill>
                  <a:srgbClr val="374151"/>
                </a:solidFill>
                <a:latin typeface="Roboto"/>
                <a:ea typeface="Roboto"/>
                <a:cs typeface="Roboto"/>
                <a:sym typeface="Roboto"/>
              </a:rPr>
              <a:t>A inovação verde é a </a:t>
            </a:r>
            <a:r>
              <a:rPr lang="de-DE" sz="1600" dirty="0">
                <a:solidFill>
                  <a:srgbClr val="0F0F0F"/>
                </a:solidFill>
                <a:latin typeface="Roboto"/>
                <a:ea typeface="Roboto"/>
                <a:cs typeface="Roboto"/>
                <a:sym typeface="Roboto"/>
              </a:rPr>
              <a:t>utilização de novos __________, ____________ e ___________ para minimizar o impacte ambiental e melhorar o crescimento __________. Um bom exemplo de empreendedorismo ecológico é o _________, que não só ajuda a economia local como também sensibiliza os turistas para a </a:t>
            </a:r>
            <a:r>
              <a:rPr lang="de-DE" dirty="0"/>
              <a:t>______________. </a:t>
            </a:r>
            <a:endParaRPr dirty="0"/>
          </a:p>
        </p:txBody>
      </p:sp>
      <p:sp>
        <p:nvSpPr>
          <p:cNvPr id="402" name="Google Shape;402;g1ee4f95c8f2_0_256"/>
          <p:cNvSpPr txBox="1"/>
          <p:nvPr/>
        </p:nvSpPr>
        <p:spPr>
          <a:xfrm>
            <a:off x="5194475" y="4363475"/>
            <a:ext cx="1463700" cy="4812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a:solidFill>
                  <a:srgbClr val="3F3F3F"/>
                </a:solidFill>
                <a:latin typeface="Calibri"/>
                <a:ea typeface="Calibri"/>
                <a:cs typeface="Calibri"/>
                <a:sym typeface="Calibri"/>
              </a:rPr>
              <a:t>Eco-turismo</a:t>
            </a:r>
            <a:endParaRPr sz="2000">
              <a:solidFill>
                <a:srgbClr val="3F3F3F"/>
              </a:solidFill>
              <a:latin typeface="Calibri"/>
              <a:ea typeface="Calibri"/>
              <a:cs typeface="Calibri"/>
              <a:sym typeface="Calibri"/>
            </a:endParaRPr>
          </a:p>
        </p:txBody>
      </p:sp>
      <p:sp>
        <p:nvSpPr>
          <p:cNvPr id="403" name="Google Shape;403;g1ee4f95c8f2_0_256"/>
          <p:cNvSpPr txBox="1"/>
          <p:nvPr/>
        </p:nvSpPr>
        <p:spPr>
          <a:xfrm>
            <a:off x="7312900" y="4363475"/>
            <a:ext cx="1463700" cy="4812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000">
                <a:solidFill>
                  <a:srgbClr val="3F3F3F"/>
                </a:solidFill>
                <a:latin typeface="Calibri"/>
                <a:ea typeface="Calibri"/>
                <a:cs typeface="Calibri"/>
                <a:sym typeface="Calibri"/>
              </a:rPr>
              <a:t>Processos</a:t>
            </a:r>
            <a:endParaRPr sz="2000">
              <a:solidFill>
                <a:srgbClr val="3F3F3F"/>
              </a:solidFill>
              <a:latin typeface="Calibri"/>
              <a:ea typeface="Calibri"/>
              <a:cs typeface="Calibri"/>
              <a:sym typeface="Calibri"/>
            </a:endParaRPr>
          </a:p>
        </p:txBody>
      </p:sp>
      <p:sp>
        <p:nvSpPr>
          <p:cNvPr id="404" name="Google Shape;404;g1ee4f95c8f2_0_256"/>
          <p:cNvSpPr txBox="1"/>
          <p:nvPr/>
        </p:nvSpPr>
        <p:spPr>
          <a:xfrm>
            <a:off x="7312900" y="3569375"/>
            <a:ext cx="1463700" cy="4812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000">
                <a:solidFill>
                  <a:srgbClr val="3F3F3F"/>
                </a:solidFill>
                <a:latin typeface="Calibri"/>
                <a:ea typeface="Calibri"/>
                <a:cs typeface="Calibri"/>
                <a:sym typeface="Calibri"/>
              </a:rPr>
              <a:t>Serviços</a:t>
            </a:r>
            <a:endParaRPr sz="2000">
              <a:solidFill>
                <a:srgbClr val="3F3F3F"/>
              </a:solidFill>
              <a:latin typeface="Calibri"/>
              <a:ea typeface="Calibri"/>
              <a:cs typeface="Calibri"/>
              <a:sym typeface="Calibri"/>
            </a:endParaRPr>
          </a:p>
        </p:txBody>
      </p:sp>
      <p:sp>
        <p:nvSpPr>
          <p:cNvPr id="405" name="Google Shape;405;g1ee4f95c8f2_0_256"/>
          <p:cNvSpPr txBox="1"/>
          <p:nvPr/>
        </p:nvSpPr>
        <p:spPr>
          <a:xfrm>
            <a:off x="4958572" y="3569375"/>
            <a:ext cx="1987659" cy="4812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000" dirty="0">
                <a:solidFill>
                  <a:srgbClr val="3F3F3F"/>
                </a:solidFill>
                <a:latin typeface="Calibri"/>
                <a:ea typeface="Calibri"/>
                <a:cs typeface="Calibri"/>
                <a:sym typeface="Calibri"/>
              </a:rPr>
              <a:t>Sustentabilidade</a:t>
            </a:r>
            <a:endParaRPr sz="2000" dirty="0">
              <a:solidFill>
                <a:srgbClr val="3F3F3F"/>
              </a:solidFill>
              <a:latin typeface="Calibri"/>
              <a:ea typeface="Calibri"/>
              <a:cs typeface="Calibri"/>
              <a:sym typeface="Calibri"/>
            </a:endParaRPr>
          </a:p>
        </p:txBody>
      </p:sp>
      <p:sp>
        <p:nvSpPr>
          <p:cNvPr id="406" name="Google Shape;406;g1ee4f95c8f2_0_256"/>
          <p:cNvSpPr txBox="1"/>
          <p:nvPr/>
        </p:nvSpPr>
        <p:spPr>
          <a:xfrm>
            <a:off x="3076050" y="3569375"/>
            <a:ext cx="1463700" cy="4812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000" dirty="0">
                <a:solidFill>
                  <a:srgbClr val="3F3F3F"/>
                </a:solidFill>
                <a:latin typeface="Calibri"/>
                <a:ea typeface="Calibri"/>
                <a:cs typeface="Calibri"/>
                <a:sym typeface="Calibri"/>
              </a:rPr>
              <a:t>Tecnologias</a:t>
            </a:r>
            <a:endParaRPr sz="2000" dirty="0">
              <a:solidFill>
                <a:srgbClr val="3F3F3F"/>
              </a:solidFill>
              <a:latin typeface="Calibri"/>
              <a:ea typeface="Calibri"/>
              <a:cs typeface="Calibri"/>
              <a:sym typeface="Calibri"/>
            </a:endParaRPr>
          </a:p>
        </p:txBody>
      </p:sp>
      <p:sp>
        <p:nvSpPr>
          <p:cNvPr id="407" name="Google Shape;407;g1ee4f95c8f2_0_256"/>
          <p:cNvSpPr txBox="1"/>
          <p:nvPr/>
        </p:nvSpPr>
        <p:spPr>
          <a:xfrm>
            <a:off x="3076050" y="4363475"/>
            <a:ext cx="1463700" cy="481200"/>
          </a:xfrm>
          <a:prstGeom prst="rect">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de-DE" sz="2000" dirty="0">
                <a:solidFill>
                  <a:srgbClr val="3F3F3F"/>
                </a:solidFill>
                <a:latin typeface="Calibri"/>
                <a:ea typeface="Calibri"/>
                <a:cs typeface="Calibri"/>
                <a:sym typeface="Calibri"/>
              </a:rPr>
              <a:t>Económico</a:t>
            </a:r>
            <a:endParaRPr sz="2000" dirty="0">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ee4f95c8f2_0_379"/>
          <p:cNvSpPr txBox="1">
            <a:spLocks noGrp="1"/>
          </p:cNvSpPr>
          <p:nvPr>
            <p:ph type="title"/>
          </p:nvPr>
        </p:nvSpPr>
        <p:spPr>
          <a:xfrm>
            <a:off x="218663" y="286604"/>
            <a:ext cx="10917000" cy="823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de-DE">
                <a:solidFill>
                  <a:srgbClr val="2A4F1C"/>
                </a:solidFill>
              </a:rPr>
              <a:t>Referências e ligações</a:t>
            </a:r>
            <a:endParaRPr/>
          </a:p>
        </p:txBody>
      </p:sp>
      <p:cxnSp>
        <p:nvCxnSpPr>
          <p:cNvPr id="413" name="Google Shape;413;g1ee4f95c8f2_0_379"/>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14" name="Google Shape;414;g1ee4f95c8f2_0_379"/>
          <p:cNvSpPr txBox="1"/>
          <p:nvPr/>
        </p:nvSpPr>
        <p:spPr>
          <a:xfrm>
            <a:off x="218675" y="982575"/>
            <a:ext cx="11010900" cy="487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Azores Getaways. (n.d.). Os Açores: Da caça à baleia à observação de cetáceos nos Açores. Azores Getaways. Recuperado de https://azoresgetaways.com/en-us/destination/azores/general-articles/whale-hunting-to-whale-watching-azores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Britannica, T. Editores da Encyclopaedia (2023, 16 de outubro). natural resource. Encyclopedia Britannica. https://www.britannica.com/science/natural-resource</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Chyhgryn, O. (2017). Empreendedorismo verde: Experiência da UE e perspetivas da Ucrânia. CSIE Working Papers, Centro de Estudos sobre a Integração Europeia (CSEI), Academia de Estudos Económicos da Moldávia (ASEM), Número 6, 6-13. setembro.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Cultivando o Capital. (n.d.). Capital Natural. Recuperado de https://www.cultivatingcapital.com/natural-capital/</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Epstein, C. (2023, 18 de agosto). gestão de recursos naturais. Encyclopedia Britannica. https://www.britannica.com/money/topic/natural-resource-management</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Ermakova, A., Oznobihina, L., &amp; Avilova, T. (2020). Análise do estado atual e das características da gestão do potencial de recursos naturais. E3S Web Conf., 157, 03005. DOI: 10.1051/e3sconf/202015703005.</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Gatley, N. (n.d.). What Is Sustainable Resource Management and How Do You Achieve It? British Assessment. Recuperado de https://www.british-assessment.co.uk/what-is-sustainable-resource-management-and-how-do-you-achieve-it/</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Kaim, M. (2018). Gestão do empreendedorismo verde em Portugal: O caso do arquipélago dos Açores. In Competitividade e inovação na economia do conhecimento [online]: coletânea de artigos seleccionados: conf. Intern. sch., 28-29 de setembro de 2018. Chisinau: ASEM. E-ISBN 978-9975-75-933-5.</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Muralikrishna, I. V., &amp; Manickam, V. (2017). Gestão de recursos naturais e conservação da biodiversidade. Em I. V. Muralikrishna &amp; V. Manickam (Eds.), Gestão Ambiental (pp. 23-35). Butterworth-Heinemann. ISBN 9780128119891. https://doi.org/10.1016/B978-0-12-811989-1.00003-8</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Pinto-Rodrigues, A. (2023, 1 de novembro). As ilhas que passaram da caça à baleia para a observação de baleias. CNN. Recuperado de https://edition.cnn.com/travel/article/azores-whalewatching/index.html</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Sagoff, Mark. (1997). Será que consumimos demasiado? The Atlantic Monthly - O ATLÂNTICO. 279.</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Toubes, D. R., &amp; Araújo-Vila, N. (2022). Uma investigação de revisão sobre o turismo na economia verde. Economias, MDPI, 10(6), 1-18. junho.</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Vitalidade. (n.d.). Porque é que a utilização sustentável dos recursos naturais é importante? Strategies for Sustainable Use of Natural Resources (Estratégias para a utilização sustentável dos recursos naturais). Recuperado de https://vitality.io/why-is-sustainable-use-of-natural-resources-important/#strategiesforsustainableuseofnaturalresources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VLS (n.d.). Promovendo negócios mais sustentáveis. VLS Serviços Ambientais. Recuperado de https://www.vlses.com/2022/08/08/fostering-more-sustainable-business/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de-DE" sz="1200">
                <a:solidFill>
                  <a:schemeClr val="dk1"/>
                </a:solidFill>
                <a:latin typeface="Times New Roman"/>
                <a:ea typeface="Times New Roman"/>
                <a:cs typeface="Times New Roman"/>
                <a:sym typeface="Times New Roman"/>
              </a:rPr>
              <a:t>Xiang, X., Liu, C., &amp; Yang, M. (2022). Quem está financiando a inovação verde corporativa? Revista Internacional de Economia e Finanças, 78, 321-337. ISSN 1059-0560. https://doi.org/10.1016/j.iref.2021.12.011.</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00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0"/>
          <p:cNvSpPr txBox="1"/>
          <p:nvPr/>
        </p:nvSpPr>
        <p:spPr>
          <a:xfrm>
            <a:off x="6502523" y="2414726"/>
            <a:ext cx="4378975" cy="93564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600" b="1">
                <a:solidFill>
                  <a:schemeClr val="dk1"/>
                </a:solidFill>
                <a:latin typeface="Calibri"/>
                <a:ea typeface="Calibri"/>
                <a:cs typeface="Calibri"/>
                <a:sym typeface="Calibri"/>
              </a:rPr>
              <a:t>Prof. Dr. Marc Beutner</a:t>
            </a:r>
            <a:endParaRPr/>
          </a:p>
          <a:p>
            <a:pPr marL="0" marR="0" lvl="0" indent="0" algn="l" rtl="0">
              <a:lnSpc>
                <a:spcPct val="89999"/>
              </a:lnSpc>
              <a:spcBef>
                <a:spcPts val="0"/>
              </a:spcBef>
              <a:spcAft>
                <a:spcPts val="0"/>
              </a:spcAft>
              <a:buNone/>
            </a:pPr>
            <a:r>
              <a:rPr lang="de-DE" sz="1600">
                <a:solidFill>
                  <a:schemeClr val="dk1"/>
                </a:solidFill>
                <a:latin typeface="Calibri"/>
                <a:ea typeface="Calibri"/>
                <a:cs typeface="Calibri"/>
                <a:sym typeface="Calibri"/>
              </a:rPr>
              <a:t>Tel: +49 (0) 52 51 / 60 - 23 67</a:t>
            </a:r>
            <a:endParaRPr/>
          </a:p>
          <a:p>
            <a:pPr marL="0" marR="0" lvl="0" indent="0" algn="l" rtl="0">
              <a:lnSpc>
                <a:spcPct val="89999"/>
              </a:lnSpc>
              <a:spcBef>
                <a:spcPts val="0"/>
              </a:spcBef>
              <a:spcAft>
                <a:spcPts val="0"/>
              </a:spcAft>
              <a:buNone/>
            </a:pPr>
            <a:r>
              <a:rPr lang="de-DE" sz="1600">
                <a:solidFill>
                  <a:schemeClr val="dk1"/>
                </a:solidFill>
                <a:latin typeface="Calibri"/>
                <a:ea typeface="Calibri"/>
                <a:cs typeface="Calibri"/>
                <a:sym typeface="Calibri"/>
              </a:rPr>
              <a:t>Fax: +49 (0) 52 51 / 60 - 35 63</a:t>
            </a:r>
            <a:endParaRPr/>
          </a:p>
          <a:p>
            <a:pPr marL="0" marR="0" lvl="0" indent="0" algn="l" rtl="0">
              <a:lnSpc>
                <a:spcPct val="100000"/>
              </a:lnSpc>
              <a:spcBef>
                <a:spcPts val="0"/>
              </a:spcBef>
              <a:spcAft>
                <a:spcPts val="0"/>
              </a:spcAft>
              <a:buNone/>
            </a:pPr>
            <a:r>
              <a:rPr lang="de-DE" sz="1600">
                <a:solidFill>
                  <a:schemeClr val="dk1"/>
                </a:solidFill>
                <a:latin typeface="Calibri"/>
                <a:ea typeface="Calibri"/>
                <a:cs typeface="Calibri"/>
                <a:sym typeface="Calibri"/>
              </a:rPr>
              <a:t>Correio eletrónico: marc.beutner@uni-paderborn.de</a:t>
            </a:r>
            <a:endParaRPr/>
          </a:p>
        </p:txBody>
      </p:sp>
      <p:sp>
        <p:nvSpPr>
          <p:cNvPr id="420" name="Google Shape;420;p20"/>
          <p:cNvSpPr txBox="1"/>
          <p:nvPr/>
        </p:nvSpPr>
        <p:spPr>
          <a:xfrm>
            <a:off x="1192568" y="2414726"/>
            <a:ext cx="4496910" cy="14747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de-DE" sz="1600" b="1" dirty="0">
                <a:solidFill>
                  <a:schemeClr val="dk1"/>
                </a:solidFill>
                <a:latin typeface="Calibri"/>
                <a:ea typeface="Calibri"/>
                <a:cs typeface="Calibri"/>
                <a:sym typeface="Calibri"/>
              </a:rPr>
              <a:t>Universidade de Paderborn</a:t>
            </a:r>
            <a:endParaRPr dirty="0"/>
          </a:p>
          <a:p>
            <a:pPr marL="0" marR="0" lvl="0" indent="0" algn="l" rtl="0">
              <a:lnSpc>
                <a:spcPct val="99583"/>
              </a:lnSpc>
              <a:spcBef>
                <a:spcPts val="0"/>
              </a:spcBef>
              <a:spcAft>
                <a:spcPts val="0"/>
              </a:spcAft>
              <a:buNone/>
            </a:pPr>
            <a:r>
              <a:rPr lang="de-DE" sz="1600" b="1" dirty="0">
                <a:solidFill>
                  <a:schemeClr val="dk1"/>
                </a:solidFill>
                <a:latin typeface="Calibri"/>
                <a:ea typeface="Calibri"/>
                <a:cs typeface="Calibri"/>
                <a:sym typeface="Calibri"/>
              </a:rPr>
              <a:t>Departamento Wirtschaftspädagogik Lehrstuhl Wirtschaftspädagogik II Warburger Str. 100</a:t>
            </a:r>
            <a:endParaRPr dirty="0"/>
          </a:p>
          <a:p>
            <a:pPr marL="0" marR="0" lvl="0" indent="0" algn="l" rtl="0">
              <a:lnSpc>
                <a:spcPct val="100000"/>
              </a:lnSpc>
              <a:spcBef>
                <a:spcPts val="0"/>
              </a:spcBef>
              <a:spcAft>
                <a:spcPts val="0"/>
              </a:spcAft>
              <a:buNone/>
            </a:pPr>
            <a:r>
              <a:rPr lang="de-DE" sz="1600" b="1" dirty="0">
                <a:solidFill>
                  <a:schemeClr val="dk1"/>
                </a:solidFill>
                <a:latin typeface="Calibri"/>
                <a:ea typeface="Calibri"/>
                <a:cs typeface="Calibri"/>
                <a:sym typeface="Calibri"/>
              </a:rPr>
              <a:t>33098 Paderborn</a:t>
            </a:r>
            <a:endParaRPr dirty="0"/>
          </a:p>
          <a:p>
            <a:pPr marL="0" marR="0" lvl="0" indent="0" algn="l" rtl="0">
              <a:lnSpc>
                <a:spcPct val="106666"/>
              </a:lnSpc>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de-DE" sz="1600" b="1" dirty="0">
                <a:solidFill>
                  <a:schemeClr val="dk1"/>
                </a:solidFill>
                <a:latin typeface="Calibri"/>
                <a:ea typeface="Calibri"/>
                <a:cs typeface="Calibri"/>
                <a:sym typeface="Calibri"/>
              </a:rPr>
              <a:t>http://www.upb.de/wipaed</a:t>
            </a:r>
            <a:endParaRPr sz="1600" b="1" dirty="0">
              <a:solidFill>
                <a:schemeClr val="dk1"/>
              </a:solidFill>
              <a:latin typeface="Calibri"/>
              <a:ea typeface="Calibri"/>
              <a:cs typeface="Calibri"/>
              <a:sym typeface="Calibri"/>
            </a:endParaRPr>
          </a:p>
        </p:txBody>
      </p:sp>
      <p:sp>
        <p:nvSpPr>
          <p:cNvPr id="421" name="Google Shape;421;p20"/>
          <p:cNvSpPr/>
          <p:nvPr/>
        </p:nvSpPr>
        <p:spPr>
          <a:xfrm>
            <a:off x="1100251" y="1319669"/>
            <a:ext cx="202796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5234E"/>
              </a:buClr>
              <a:buSzPts val="3600"/>
              <a:buFont typeface="Noto Sans Symbols"/>
              <a:buNone/>
            </a:pPr>
            <a:r>
              <a:rPr lang="de-DE" sz="3600" b="1" dirty="0">
                <a:solidFill>
                  <a:srgbClr val="05234E"/>
                </a:solidFill>
                <a:latin typeface="Calibri"/>
                <a:ea typeface="Calibri"/>
                <a:cs typeface="Calibri"/>
                <a:sym typeface="Calibri"/>
              </a:rPr>
              <a:t>Contacto</a:t>
            </a:r>
            <a:endParaRPr sz="3600" b="1" dirty="0">
              <a:solidFill>
                <a:srgbClr val="05234E"/>
              </a:solidFill>
              <a:latin typeface="Calibri"/>
              <a:ea typeface="Calibri"/>
              <a:cs typeface="Calibri"/>
              <a:sym typeface="Calibri"/>
            </a:endParaRPr>
          </a:p>
        </p:txBody>
      </p:sp>
      <p:sp>
        <p:nvSpPr>
          <p:cNvPr id="422" name="Google Shape;422;p20"/>
          <p:cNvSpPr/>
          <p:nvPr/>
        </p:nvSpPr>
        <p:spPr>
          <a:xfrm>
            <a:off x="0" y="4338215"/>
            <a:ext cx="12191999" cy="1073888"/>
          </a:xfrm>
          <a:prstGeom prst="rect">
            <a:avLst/>
          </a:prstGeom>
          <a:noFill/>
          <a:ln>
            <a:noFill/>
          </a:ln>
        </p:spPr>
        <p:txBody>
          <a:bodyPr spcFirstLastPara="1" wrap="square" lIns="91425" tIns="45700" rIns="91425" bIns="45700" anchor="t" anchorCtr="0">
            <a:normAutofit/>
          </a:bodyPr>
          <a:lstStyle/>
          <a:p>
            <a:pPr marL="342900" marR="0" lvl="0" indent="-245745" algn="l" rtl="0">
              <a:lnSpc>
                <a:spcPct val="87000"/>
              </a:lnSpc>
              <a:spcBef>
                <a:spcPts val="0"/>
              </a:spcBef>
              <a:spcAft>
                <a:spcPts val="0"/>
              </a:spcAft>
              <a:buClr>
                <a:schemeClr val="accent1"/>
              </a:buClr>
              <a:buSzPts val="1530"/>
              <a:buFont typeface="Noto Sans Symbols"/>
              <a:buNone/>
            </a:pPr>
            <a:endParaRPr sz="1530" dirty="0">
              <a:solidFill>
                <a:srgbClr val="3F3F3F"/>
              </a:solidFill>
              <a:latin typeface="Calibri"/>
              <a:ea typeface="Calibri"/>
              <a:cs typeface="Calibri"/>
              <a:sym typeface="Calibri"/>
            </a:endParaRPr>
          </a:p>
          <a:p>
            <a:pPr marL="457200" marR="0" lvl="1" indent="0" algn="ctr" rtl="0">
              <a:lnSpc>
                <a:spcPct val="87000"/>
              </a:lnSpc>
              <a:spcBef>
                <a:spcPts val="1000"/>
              </a:spcBef>
              <a:spcAft>
                <a:spcPts val="0"/>
              </a:spcAft>
              <a:buClr>
                <a:schemeClr val="accent1"/>
              </a:buClr>
              <a:buSzPts val="2380"/>
              <a:buFont typeface="Noto Sans Symbols"/>
              <a:buNone/>
            </a:pPr>
            <a:r>
              <a:rPr lang="de-DE" sz="2380" b="1" i="0" u="none" strike="noStrike" cap="none" dirty="0">
                <a:solidFill>
                  <a:srgbClr val="3F3F3F"/>
                </a:solidFill>
                <a:latin typeface="Calibri"/>
                <a:ea typeface="Calibri"/>
                <a:cs typeface="Calibri"/>
                <a:sym typeface="Calibri"/>
              </a:rPr>
              <a:t>Obrigado pela vossa presença.</a:t>
            </a:r>
            <a:br>
              <a:rPr lang="de-DE" sz="2380" b="1" i="0" u="none" strike="noStrike" cap="none" dirty="0">
                <a:solidFill>
                  <a:srgbClr val="3F3F3F"/>
                </a:solidFill>
                <a:latin typeface="Calibri"/>
                <a:ea typeface="Calibri"/>
                <a:cs typeface="Calibri"/>
                <a:sym typeface="Calibri"/>
              </a:rPr>
            </a:br>
            <a:r>
              <a:rPr lang="de-DE" sz="2380" b="1" i="0" u="none" strike="noStrike" cap="none">
                <a:solidFill>
                  <a:srgbClr val="3F3F3F"/>
                </a:solidFill>
                <a:latin typeface="Calibri"/>
                <a:ea typeface="Calibri"/>
                <a:cs typeface="Calibri"/>
                <a:sym typeface="Calibri"/>
              </a:rPr>
              <a:t>Têm </a:t>
            </a:r>
            <a:r>
              <a:rPr lang="de-DE" sz="2380" b="1" i="0" u="none" strike="noStrike" cap="none" dirty="0">
                <a:solidFill>
                  <a:srgbClr val="3F3F3F"/>
                </a:solidFill>
                <a:latin typeface="Calibri"/>
                <a:ea typeface="Calibri"/>
                <a:cs typeface="Calibri"/>
                <a:sym typeface="Calibri"/>
              </a:rPr>
              <a:t>alguma pergunta?</a:t>
            </a:r>
            <a:endParaRPr dirty="0"/>
          </a:p>
          <a:p>
            <a:pPr marL="914400" marR="0" lvl="2" indent="0" algn="l" rtl="0">
              <a:lnSpc>
                <a:spcPct val="87000"/>
              </a:lnSpc>
              <a:spcBef>
                <a:spcPts val="1000"/>
              </a:spcBef>
              <a:spcAft>
                <a:spcPts val="0"/>
              </a:spcAft>
              <a:buClr>
                <a:schemeClr val="accent1"/>
              </a:buClr>
              <a:buSzPts val="1190"/>
              <a:buFont typeface="Noto Sans Symbols"/>
              <a:buNone/>
            </a:pPr>
            <a:endParaRPr sz="1190" b="0" i="0" u="none" strike="noStrike" cap="none" dirty="0">
              <a:solidFill>
                <a:srgbClr val="3F3F3F"/>
              </a:solidFill>
              <a:latin typeface="Calibri"/>
              <a:ea typeface="Calibri"/>
              <a:cs typeface="Calibri"/>
              <a:sym typeface="Calibri"/>
            </a:endParaRPr>
          </a:p>
          <a:p>
            <a:pPr marL="742950" marR="0" lvl="1" indent="-199390" algn="l" rtl="0">
              <a:lnSpc>
                <a:spcPct val="87000"/>
              </a:lnSpc>
              <a:spcBef>
                <a:spcPts val="1000"/>
              </a:spcBef>
              <a:spcAft>
                <a:spcPts val="0"/>
              </a:spcAft>
              <a:buClr>
                <a:schemeClr val="accent1"/>
              </a:buClr>
              <a:buSzPts val="1360"/>
              <a:buFont typeface="Noto Sans Symbols"/>
              <a:buNone/>
            </a:pPr>
            <a:endParaRPr sz="1360" b="0" i="0" u="none" strike="noStrike" cap="none" dirty="0">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ee4f95c8f2_0_616"/>
          <p:cNvSpPr/>
          <p:nvPr/>
        </p:nvSpPr>
        <p:spPr>
          <a:xfrm>
            <a:off x="2819400" y="-261257"/>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g1ee4f95c8f2_0_616"/>
          <p:cNvSpPr/>
          <p:nvPr/>
        </p:nvSpPr>
        <p:spPr>
          <a:xfrm>
            <a:off x="2819400" y="19594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de-DE"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238" name="Google Shape;238;g1ee4f95c8f2_0_616"/>
          <p:cNvSpPr txBox="1">
            <a:spLocks noGrp="1"/>
          </p:cNvSpPr>
          <p:nvPr>
            <p:ph type="title"/>
          </p:nvPr>
        </p:nvSpPr>
        <p:spPr>
          <a:xfrm>
            <a:off x="340865" y="57142"/>
            <a:ext cx="10515600" cy="10506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de-DE">
                <a:solidFill>
                  <a:srgbClr val="004B3A"/>
                </a:solidFill>
                <a:latin typeface="Arial"/>
                <a:ea typeface="Arial"/>
                <a:cs typeface="Arial"/>
                <a:sym typeface="Arial"/>
              </a:rPr>
              <a:t>Resultados de aprendizagem do Módulo 2</a:t>
            </a:r>
            <a:endParaRPr/>
          </a:p>
        </p:txBody>
      </p:sp>
      <p:sp>
        <p:nvSpPr>
          <p:cNvPr id="239" name="Google Shape;239;g1ee4f95c8f2_0_616"/>
          <p:cNvSpPr txBox="1">
            <a:spLocks noGrp="1"/>
          </p:cNvSpPr>
          <p:nvPr>
            <p:ph type="body" idx="1"/>
          </p:nvPr>
        </p:nvSpPr>
        <p:spPr>
          <a:xfrm>
            <a:off x="340865" y="1246423"/>
            <a:ext cx="11557500" cy="5415600"/>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None/>
            </a:pPr>
            <a:r>
              <a:rPr lang="de-DE" sz="2600" dirty="0">
                <a:solidFill>
                  <a:srgbClr val="004B3A"/>
                </a:solidFill>
              </a:rPr>
              <a:t>Neste </a:t>
            </a:r>
            <a:r>
              <a:rPr lang="de-DE" sz="2600" dirty="0" smtClean="0">
                <a:solidFill>
                  <a:srgbClr val="004B3A"/>
                </a:solidFill>
              </a:rPr>
              <a:t>módulo </a:t>
            </a:r>
            <a:r>
              <a:rPr lang="de-DE" sz="2600" dirty="0">
                <a:solidFill>
                  <a:srgbClr val="004B3A"/>
                </a:solidFill>
              </a:rPr>
              <a:t>irá</a:t>
            </a:r>
            <a:br>
              <a:rPr lang="de-DE" sz="2600" dirty="0">
                <a:solidFill>
                  <a:srgbClr val="004B3A"/>
                </a:solidFill>
              </a:rPr>
            </a:b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a:solidFill>
                  <a:srgbClr val="004B3A"/>
                </a:solidFill>
              </a:rPr>
              <a:t>aprender o que são os Recursos Naturais, a Gestão dos Recursos Naturais, a Inovação Verde e a Economia Verde.</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a:solidFill>
                  <a:srgbClr val="004B3A"/>
                </a:solidFill>
              </a:rPr>
              <a:t>refletir sobre os desafios do consumo de recursos nos dias de hoje </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a:solidFill>
                  <a:srgbClr val="004B3A"/>
                </a:solidFill>
              </a:rPr>
              <a:t>compreender a necessidade de um novo espírito empresarial sustentável </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a:solidFill>
                  <a:srgbClr val="004B3A"/>
                </a:solidFill>
              </a:rPr>
              <a:t>descobrir exemplos de eco-inovação utilizando recursos naturais</a:t>
            </a:r>
            <a:endParaRPr sz="2600" dirty="0">
              <a:solidFill>
                <a:srgbClr val="004B3A"/>
              </a:solidFill>
            </a:endParaRPr>
          </a:p>
          <a:p>
            <a:pPr marL="601200" lvl="0" indent="-457200" algn="l" rtl="0">
              <a:lnSpc>
                <a:spcPct val="100000"/>
              </a:lnSpc>
              <a:spcBef>
                <a:spcPts val="800"/>
              </a:spcBef>
              <a:spcAft>
                <a:spcPts val="0"/>
              </a:spcAft>
              <a:buClr>
                <a:srgbClr val="2A4F1C"/>
              </a:buClr>
              <a:buSzPts val="2600"/>
              <a:buFont typeface="Noto Sans Symbols"/>
              <a:buChar char="❖"/>
            </a:pPr>
            <a:r>
              <a:rPr lang="de-DE" sz="2600" dirty="0">
                <a:solidFill>
                  <a:srgbClr val="004B3A"/>
                </a:solidFill>
              </a:rPr>
              <a:t>refletir sobre a importância da sustentabilidade e da eco-inovação para a vida humana</a:t>
            </a:r>
            <a:endParaRPr sz="2600" dirty="0">
              <a:solidFill>
                <a:srgbClr val="004B3A"/>
              </a:solidFill>
            </a:endParaRPr>
          </a:p>
          <a:p>
            <a:pPr marL="601200" lvl="0" indent="-279400" algn="l" rtl="0">
              <a:lnSpc>
                <a:spcPct val="150000"/>
              </a:lnSpc>
              <a:spcBef>
                <a:spcPts val="1400"/>
              </a:spcBef>
              <a:spcAft>
                <a:spcPts val="0"/>
              </a:spcAft>
              <a:buClr>
                <a:srgbClr val="2A4F1C"/>
              </a:buClr>
              <a:buSzPts val="2800"/>
              <a:buFont typeface="Noto Sans Symbols"/>
              <a:buNone/>
            </a:pPr>
            <a:endParaRPr sz="2800" dirty="0">
              <a:solidFill>
                <a:srgbClr val="004B3A"/>
              </a:solidFill>
              <a:latin typeface="Arial"/>
              <a:ea typeface="Arial"/>
              <a:cs typeface="Arial"/>
              <a:sym typeface="Arial"/>
            </a:endParaRPr>
          </a:p>
          <a:p>
            <a:pPr marL="91440" lvl="0" indent="48260" algn="l" rtl="0">
              <a:lnSpc>
                <a:spcPct val="150000"/>
              </a:lnSpc>
              <a:spcBef>
                <a:spcPts val="1400"/>
              </a:spcBef>
              <a:spcAft>
                <a:spcPts val="0"/>
              </a:spcAft>
              <a:buClr>
                <a:schemeClr val="accent6"/>
              </a:buClr>
              <a:buSzPts val="2200"/>
              <a:buFont typeface="Arial"/>
              <a:buNone/>
            </a:pPr>
            <a:endParaRPr sz="2200" dirty="0">
              <a:solidFill>
                <a:srgbClr val="433C2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de-DE"/>
              <a:t>Visão geral do módulo</a:t>
            </a:r>
            <a:endParaRPr/>
          </a:p>
        </p:txBody>
      </p:sp>
      <p:sp>
        <p:nvSpPr>
          <p:cNvPr id="245" name="Google Shape;245;p2"/>
          <p:cNvSpPr txBox="1"/>
          <p:nvPr/>
        </p:nvSpPr>
        <p:spPr>
          <a:xfrm>
            <a:off x="2566665" y="224274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Introdução</a:t>
            </a:r>
            <a:endParaRPr sz="3200" b="1">
              <a:solidFill>
                <a:srgbClr val="3F3F3F"/>
              </a:solidFill>
              <a:latin typeface="Calibri"/>
              <a:ea typeface="Calibri"/>
              <a:cs typeface="Calibri"/>
              <a:sym typeface="Calibri"/>
            </a:endParaRPr>
          </a:p>
        </p:txBody>
      </p:sp>
      <p:sp>
        <p:nvSpPr>
          <p:cNvPr id="246" name="Google Shape;246;p2"/>
          <p:cNvSpPr txBox="1"/>
          <p:nvPr/>
        </p:nvSpPr>
        <p:spPr>
          <a:xfrm>
            <a:off x="5851075" y="22427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Exemplo</a:t>
            </a:r>
            <a:endParaRPr sz="3200" b="1">
              <a:solidFill>
                <a:srgbClr val="3F3F3F"/>
              </a:solidFill>
              <a:latin typeface="Calibri"/>
              <a:ea typeface="Calibri"/>
              <a:cs typeface="Calibri"/>
              <a:sym typeface="Calibri"/>
            </a:endParaRPr>
          </a:p>
        </p:txBody>
      </p:sp>
      <p:sp>
        <p:nvSpPr>
          <p:cNvPr id="247" name="Google Shape;247;p2"/>
          <p:cNvSpPr txBox="1"/>
          <p:nvPr/>
        </p:nvSpPr>
        <p:spPr>
          <a:xfrm>
            <a:off x="5728917" y="2547380"/>
            <a:ext cx="4039917"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200"/>
              </a:spcBef>
              <a:spcAft>
                <a:spcPts val="1600"/>
              </a:spcAft>
              <a:buNone/>
            </a:pPr>
            <a:r>
              <a:rPr lang="de-DE" sz="2000">
                <a:solidFill>
                  <a:srgbClr val="3F3F3F"/>
                </a:solidFill>
                <a:latin typeface="Calibri"/>
                <a:ea typeface="Calibri"/>
                <a:cs typeface="Calibri"/>
                <a:sym typeface="Calibri"/>
              </a:rPr>
              <a:t>de inovação para a sustentabilidade e o empreendedorismo ecológico - Turismo Verde</a:t>
            </a:r>
            <a:endParaRPr sz="2000">
              <a:solidFill>
                <a:srgbClr val="3F3F3F"/>
              </a:solidFill>
              <a:latin typeface="Calibri"/>
              <a:ea typeface="Calibri"/>
              <a:cs typeface="Calibri"/>
              <a:sym typeface="Calibri"/>
            </a:endParaRPr>
          </a:p>
        </p:txBody>
      </p:sp>
      <p:sp>
        <p:nvSpPr>
          <p:cNvPr id="248" name="Google Shape;248;p2"/>
          <p:cNvSpPr txBox="1"/>
          <p:nvPr/>
        </p:nvSpPr>
        <p:spPr>
          <a:xfrm>
            <a:off x="5851075" y="41159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dirty="0">
                <a:solidFill>
                  <a:srgbClr val="3F3F3F"/>
                </a:solidFill>
                <a:latin typeface="Calibri"/>
                <a:ea typeface="Calibri"/>
                <a:cs typeface="Calibri"/>
                <a:sym typeface="Calibri"/>
              </a:rPr>
              <a:t>Auto-verificação</a:t>
            </a:r>
            <a:endParaRPr sz="3200" b="1" dirty="0">
              <a:solidFill>
                <a:srgbClr val="3F3F3F"/>
              </a:solidFill>
              <a:latin typeface="Calibri"/>
              <a:ea typeface="Calibri"/>
              <a:cs typeface="Calibri"/>
              <a:sym typeface="Calibri"/>
            </a:endParaRPr>
          </a:p>
        </p:txBody>
      </p:sp>
      <p:sp>
        <p:nvSpPr>
          <p:cNvPr id="249" name="Google Shape;249;p2"/>
          <p:cNvSpPr txBox="1"/>
          <p:nvPr/>
        </p:nvSpPr>
        <p:spPr>
          <a:xfrm>
            <a:off x="5851074" y="4403065"/>
            <a:ext cx="2798993"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de-DE" sz="2000" dirty="0">
                <a:solidFill>
                  <a:srgbClr val="3F3F3F"/>
                </a:solidFill>
                <a:latin typeface="Calibri"/>
                <a:ea typeface="Calibri"/>
                <a:cs typeface="Calibri"/>
                <a:sym typeface="Calibri"/>
              </a:rPr>
              <a:t>Formulários-questionário</a:t>
            </a:r>
            <a:endParaRPr sz="2000" dirty="0">
              <a:solidFill>
                <a:srgbClr val="3F3F3F"/>
              </a:solidFill>
              <a:latin typeface="Calibri"/>
              <a:ea typeface="Calibri"/>
              <a:cs typeface="Calibri"/>
              <a:sym typeface="Calibri"/>
            </a:endParaRPr>
          </a:p>
        </p:txBody>
      </p:sp>
      <p:sp>
        <p:nvSpPr>
          <p:cNvPr id="250" name="Google Shape;250;p2"/>
          <p:cNvSpPr txBox="1"/>
          <p:nvPr/>
        </p:nvSpPr>
        <p:spPr>
          <a:xfrm>
            <a:off x="2338140" y="4115990"/>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Vídeos</a:t>
            </a:r>
            <a:endParaRPr sz="3200" b="1">
              <a:solidFill>
                <a:srgbClr val="3F3F3F"/>
              </a:solidFill>
              <a:latin typeface="Calibri"/>
              <a:ea typeface="Calibri"/>
              <a:cs typeface="Calibri"/>
              <a:sym typeface="Calibri"/>
            </a:endParaRPr>
          </a:p>
        </p:txBody>
      </p:sp>
      <p:sp>
        <p:nvSpPr>
          <p:cNvPr id="251" name="Google Shape;251;p2"/>
          <p:cNvSpPr txBox="1"/>
          <p:nvPr/>
        </p:nvSpPr>
        <p:spPr>
          <a:xfrm>
            <a:off x="1494844" y="201922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01</a:t>
            </a:r>
            <a:endParaRPr/>
          </a:p>
        </p:txBody>
      </p:sp>
      <p:sp>
        <p:nvSpPr>
          <p:cNvPr id="252" name="Google Shape;252;p2"/>
          <p:cNvSpPr txBox="1"/>
          <p:nvPr/>
        </p:nvSpPr>
        <p:spPr>
          <a:xfrm>
            <a:off x="9327011" y="20192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02</a:t>
            </a:r>
            <a:endParaRPr/>
          </a:p>
        </p:txBody>
      </p:sp>
      <p:sp>
        <p:nvSpPr>
          <p:cNvPr id="253" name="Google Shape;253;p2"/>
          <p:cNvSpPr txBox="1"/>
          <p:nvPr/>
        </p:nvSpPr>
        <p:spPr>
          <a:xfrm>
            <a:off x="1494844" y="38910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03</a:t>
            </a:r>
            <a:endParaRPr/>
          </a:p>
        </p:txBody>
      </p:sp>
      <p:sp>
        <p:nvSpPr>
          <p:cNvPr id="254" name="Google Shape;254;p2"/>
          <p:cNvSpPr txBox="1"/>
          <p:nvPr/>
        </p:nvSpPr>
        <p:spPr>
          <a:xfrm>
            <a:off x="9327011" y="38910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04</a:t>
            </a:r>
            <a:endParaRPr/>
          </a:p>
        </p:txBody>
      </p:sp>
      <p:cxnSp>
        <p:nvCxnSpPr>
          <p:cNvPr id="255" name="Google Shape;255;p2"/>
          <p:cNvCxnSpPr/>
          <p:nvPr/>
        </p:nvCxnSpPr>
        <p:spPr>
          <a:xfrm rot="10800000">
            <a:off x="8717971" y="2547380"/>
            <a:ext cx="1635900" cy="0"/>
          </a:xfrm>
          <a:prstGeom prst="straightConnector1">
            <a:avLst/>
          </a:prstGeom>
          <a:noFill/>
          <a:ln w="19050" cap="flat" cmpd="sng">
            <a:solidFill>
              <a:schemeClr val="dk1"/>
            </a:solidFill>
            <a:prstDash val="solid"/>
            <a:round/>
            <a:headEnd type="none" w="sm" len="sm"/>
            <a:tailEnd type="none" w="sm" len="sm"/>
          </a:ln>
        </p:spPr>
      </p:cxnSp>
      <p:cxnSp>
        <p:nvCxnSpPr>
          <p:cNvPr id="256" name="Google Shape;256;p2"/>
          <p:cNvCxnSpPr/>
          <p:nvPr/>
        </p:nvCxnSpPr>
        <p:spPr>
          <a:xfrm rot="10800000">
            <a:off x="8717971" y="4417775"/>
            <a:ext cx="1635900" cy="0"/>
          </a:xfrm>
          <a:prstGeom prst="straightConnector1">
            <a:avLst/>
          </a:prstGeom>
          <a:noFill/>
          <a:ln w="19050" cap="flat" cmpd="sng">
            <a:solidFill>
              <a:schemeClr val="dk1"/>
            </a:solidFill>
            <a:prstDash val="solid"/>
            <a:round/>
            <a:headEnd type="none" w="sm" len="sm"/>
            <a:tailEnd type="none" w="sm" len="sm"/>
          </a:ln>
        </p:spPr>
      </p:cxnSp>
      <p:cxnSp>
        <p:nvCxnSpPr>
          <p:cNvPr id="257" name="Google Shape;257;p2"/>
          <p:cNvCxnSpPr/>
          <p:nvPr/>
        </p:nvCxnSpPr>
        <p:spPr>
          <a:xfrm rot="10800000">
            <a:off x="1497240" y="2547380"/>
            <a:ext cx="1635900" cy="0"/>
          </a:xfrm>
          <a:prstGeom prst="straightConnector1">
            <a:avLst/>
          </a:prstGeom>
          <a:noFill/>
          <a:ln w="19050" cap="flat" cmpd="sng">
            <a:solidFill>
              <a:schemeClr val="dk1"/>
            </a:solidFill>
            <a:prstDash val="solid"/>
            <a:round/>
            <a:headEnd type="none" w="sm" len="sm"/>
            <a:tailEnd type="none" w="sm" len="sm"/>
          </a:ln>
        </p:spPr>
      </p:cxnSp>
      <p:cxnSp>
        <p:nvCxnSpPr>
          <p:cNvPr id="258" name="Google Shape;258;p2"/>
          <p:cNvCxnSpPr/>
          <p:nvPr/>
        </p:nvCxnSpPr>
        <p:spPr>
          <a:xfrm rot="10800000">
            <a:off x="1497240" y="4417775"/>
            <a:ext cx="1635900" cy="0"/>
          </a:xfrm>
          <a:prstGeom prst="straightConnector1">
            <a:avLst/>
          </a:prstGeom>
          <a:noFill/>
          <a:ln w="19050" cap="flat" cmpd="sng">
            <a:solidFill>
              <a:schemeClr val="dk1"/>
            </a:solidFill>
            <a:prstDash val="solid"/>
            <a:round/>
            <a:headEnd type="none" w="sm" len="sm"/>
            <a:tailEnd type="none" w="sm" len="sm"/>
          </a:ln>
        </p:spPr>
      </p:cxnSp>
      <p:cxnSp>
        <p:nvCxnSpPr>
          <p:cNvPr id="259" name="Google Shape;259;p2"/>
          <p:cNvCxnSpPr/>
          <p:nvPr/>
        </p:nvCxnSpPr>
        <p:spPr>
          <a:xfrm>
            <a:off x="5639400" y="2381620"/>
            <a:ext cx="0" cy="2193300"/>
          </a:xfrm>
          <a:prstGeom prst="straightConnector1">
            <a:avLst/>
          </a:prstGeom>
          <a:noFill/>
          <a:ln w="19050" cap="flat" cmpd="sng">
            <a:solidFill>
              <a:schemeClr val="lt1"/>
            </a:solidFill>
            <a:prstDash val="solid"/>
            <a:round/>
            <a:headEnd type="none" w="sm" len="sm"/>
            <a:tailEnd type="none" w="sm" len="sm"/>
          </a:ln>
        </p:spPr>
      </p:cxnSp>
      <p:cxnSp>
        <p:nvCxnSpPr>
          <p:cNvPr id="260" name="Google Shape;260;p2"/>
          <p:cNvCxnSpPr/>
          <p:nvPr/>
        </p:nvCxnSpPr>
        <p:spPr>
          <a:xfrm>
            <a:off x="5471760" y="2529820"/>
            <a:ext cx="0" cy="2193300"/>
          </a:xfrm>
          <a:prstGeom prst="straightConnector1">
            <a:avLst/>
          </a:prstGeom>
          <a:noFill/>
          <a:ln w="19050" cap="flat" cmpd="sng">
            <a:solidFill>
              <a:schemeClr val="dk1"/>
            </a:solidFill>
            <a:prstDash val="solid"/>
            <a:round/>
            <a:headEnd type="none" w="sm" len="sm"/>
            <a:tailEnd type="none" w="sm" len="sm"/>
          </a:ln>
        </p:spPr>
      </p:cxnSp>
      <p:sp>
        <p:nvSpPr>
          <p:cNvPr id="261" name="Google Shape;261;p2"/>
          <p:cNvSpPr txBox="1"/>
          <p:nvPr/>
        </p:nvSpPr>
        <p:spPr>
          <a:xfrm>
            <a:off x="1264292" y="2664255"/>
            <a:ext cx="4039800" cy="644700"/>
          </a:xfrm>
          <a:prstGeom prst="rect">
            <a:avLst/>
          </a:prstGeom>
          <a:noFill/>
          <a:ln>
            <a:noFill/>
          </a:ln>
        </p:spPr>
        <p:txBody>
          <a:bodyPr spcFirstLastPara="1" wrap="square" lIns="91425" tIns="91425" rIns="91425" bIns="91425" anchor="t" anchorCtr="0">
            <a:noAutofit/>
          </a:bodyPr>
          <a:lstStyle/>
          <a:p>
            <a:pPr marL="0" marR="0" lvl="0" indent="0" algn="r" rtl="0">
              <a:lnSpc>
                <a:spcPct val="90000"/>
              </a:lnSpc>
              <a:spcBef>
                <a:spcPts val="1200"/>
              </a:spcBef>
              <a:spcAft>
                <a:spcPts val="1600"/>
              </a:spcAft>
              <a:buNone/>
            </a:pPr>
            <a:r>
              <a:rPr lang="de-DE" sz="2000">
                <a:solidFill>
                  <a:srgbClr val="3F3F3F"/>
                </a:solidFill>
                <a:latin typeface="Calibri"/>
                <a:ea typeface="Calibri"/>
                <a:cs typeface="Calibri"/>
                <a:sym typeface="Calibri"/>
              </a:rPr>
              <a:t>Recursos naturais, gestão, inovação ecológica e empreendedorismo ecológico</a:t>
            </a:r>
            <a:endParaRPr sz="2000">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
          <p:cNvSpPr txBox="1">
            <a:spLocks noGrp="1"/>
          </p:cNvSpPr>
          <p:nvPr>
            <p:ph type="ctrTitle"/>
          </p:nvPr>
        </p:nvSpPr>
        <p:spPr>
          <a:xfrm>
            <a:off x="1066805" y="1910466"/>
            <a:ext cx="10058400" cy="3566100"/>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de-DE" sz="4800" dirty="0">
                <a:solidFill>
                  <a:srgbClr val="3F762A"/>
                </a:solidFill>
              </a:rPr>
              <a:t>Gestão e Sustentabilidade dos Recursos Naturais e Inovação Verde no Empreendedorismo Verde</a:t>
            </a:r>
            <a:br>
              <a:rPr lang="de-DE" sz="4800" dirty="0">
                <a:solidFill>
                  <a:srgbClr val="3F762A"/>
                </a:solidFill>
              </a:rPr>
            </a:br>
            <a:r>
              <a:rPr lang="de-DE" dirty="0">
                <a:solidFill>
                  <a:srgbClr val="FFFF00"/>
                </a:solidFill>
              </a:rPr>
              <a:t/>
            </a:r>
            <a:br>
              <a:rPr lang="de-DE" dirty="0">
                <a:solidFill>
                  <a:srgbClr val="FFFF00"/>
                </a:solidFill>
              </a:rPr>
            </a:br>
            <a:r>
              <a:rPr lang="de-DE" dirty="0">
                <a:solidFill>
                  <a:srgbClr val="3F762A"/>
                </a:solidFill>
              </a:rPr>
              <a:t>Introdução</a:t>
            </a:r>
            <a:endParaRPr b="1" dirty="0">
              <a:solidFill>
                <a:srgbClr val="3F762A"/>
              </a:solidFill>
            </a:endParaRPr>
          </a:p>
        </p:txBody>
      </p:sp>
      <p:grpSp>
        <p:nvGrpSpPr>
          <p:cNvPr id="267" name="Google Shape;267;p3"/>
          <p:cNvGrpSpPr/>
          <p:nvPr/>
        </p:nvGrpSpPr>
        <p:grpSpPr>
          <a:xfrm>
            <a:off x="5557000" y="6273133"/>
            <a:ext cx="1078000" cy="122800"/>
            <a:chOff x="3570750" y="4704850"/>
            <a:chExt cx="808500" cy="92100"/>
          </a:xfrm>
        </p:grpSpPr>
        <p:sp>
          <p:nvSpPr>
            <p:cNvPr id="268" name="Google Shape;268;p3"/>
            <p:cNvSpPr/>
            <p:nvPr/>
          </p:nvSpPr>
          <p:spPr>
            <a:xfrm>
              <a:off x="3570750" y="4704850"/>
              <a:ext cx="92100" cy="9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69" name="Google Shape;269;p3"/>
            <p:cNvSpPr/>
            <p:nvPr/>
          </p:nvSpPr>
          <p:spPr>
            <a:xfrm>
              <a:off x="38095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0" name="Google Shape;270;p3"/>
            <p:cNvSpPr/>
            <p:nvPr/>
          </p:nvSpPr>
          <p:spPr>
            <a:xfrm>
              <a:off x="40483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71" name="Google Shape;271;p3"/>
            <p:cNvSpPr/>
            <p:nvPr/>
          </p:nvSpPr>
          <p:spPr>
            <a:xfrm>
              <a:off x="4287150" y="4704850"/>
              <a:ext cx="92100" cy="92100"/>
            </a:xfrm>
            <a:prstGeom prst="ellipse">
              <a:avLst/>
            </a:prstGeom>
            <a:solidFill>
              <a:schemeClr val="lt1">
                <a:alpha val="49803"/>
              </a:schemeClr>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pSp>
      <p:cxnSp>
        <p:nvCxnSpPr>
          <p:cNvPr id="272" name="Google Shape;272;p3"/>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73" name="Google Shape;273;p3"/>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4" name="Google Shape;274;p3"/>
          <p:cNvSpPr txBox="1"/>
          <p:nvPr/>
        </p:nvSpPr>
        <p:spPr>
          <a:xfrm>
            <a:off x="1097280" y="340462"/>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de-DE" sz="3200" b="1">
                <a:solidFill>
                  <a:srgbClr val="3F3F3F"/>
                </a:solidFill>
                <a:latin typeface="Calibri"/>
                <a:ea typeface="Calibri"/>
                <a:cs typeface="Calibri"/>
                <a:sym typeface="Calibri"/>
              </a:rPr>
              <a:t>01</a:t>
            </a:r>
            <a:endParaRPr/>
          </a:p>
        </p:txBody>
      </p:sp>
      <p:pic>
        <p:nvPicPr>
          <p:cNvPr id="275" name="Google Shape;275;p3" descr="Bücher"/>
          <p:cNvPicPr preferRelativeResize="0"/>
          <p:nvPr/>
        </p:nvPicPr>
        <p:blipFill rotWithShape="1">
          <a:blip r:embed="rId4">
            <a:alphaModFix/>
          </a:blip>
          <a:srcRect/>
          <a:stretch/>
        </p:blipFill>
        <p:spPr>
          <a:xfrm>
            <a:off x="8321380" y="2722482"/>
            <a:ext cx="2541336" cy="1620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3F3F3F"/>
              </a:buClr>
              <a:buSzPct val="98630"/>
              <a:buFont typeface="Calibri"/>
              <a:buNone/>
            </a:pPr>
            <a:r>
              <a:rPr lang="de-DE" sz="2920">
                <a:solidFill>
                  <a:srgbClr val="3F762A"/>
                </a:solidFill>
              </a:rPr>
              <a:t>Introdução aos recursos naturais e à gestão dos recursos naturais</a:t>
            </a:r>
            <a:endParaRPr sz="1480"/>
          </a:p>
          <a:p>
            <a:pPr marL="0" lvl="0" indent="0" algn="l" rtl="0">
              <a:lnSpc>
                <a:spcPct val="85000"/>
              </a:lnSpc>
              <a:spcBef>
                <a:spcPts val="0"/>
              </a:spcBef>
              <a:spcAft>
                <a:spcPts val="0"/>
              </a:spcAft>
              <a:buClr>
                <a:srgbClr val="3F3F3F"/>
              </a:buClr>
              <a:buSzPct val="100000"/>
              <a:buFont typeface="Calibri"/>
              <a:buNone/>
            </a:pPr>
            <a:endParaRPr/>
          </a:p>
        </p:txBody>
      </p:sp>
      <p:grpSp>
        <p:nvGrpSpPr>
          <p:cNvPr id="281" name="Google Shape;281;p5"/>
          <p:cNvGrpSpPr/>
          <p:nvPr/>
        </p:nvGrpSpPr>
        <p:grpSpPr>
          <a:xfrm>
            <a:off x="7022371" y="2415235"/>
            <a:ext cx="4089300" cy="1812686"/>
            <a:chOff x="3316100" y="2256385"/>
            <a:chExt cx="1451702" cy="972367"/>
          </a:xfrm>
        </p:grpSpPr>
        <p:sp>
          <p:nvSpPr>
            <p:cNvPr id="282" name="Google Shape;282;p5"/>
            <p:cNvSpPr txBox="1"/>
            <p:nvPr/>
          </p:nvSpPr>
          <p:spPr>
            <a:xfrm>
              <a:off x="3316102" y="2256385"/>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de-DE" sz="1500" b="1">
                  <a:solidFill>
                    <a:srgbClr val="FFFFFF"/>
                  </a:solidFill>
                  <a:latin typeface="Roboto"/>
                  <a:ea typeface="Roboto"/>
                  <a:cs typeface="Roboto"/>
                  <a:sym typeface="Roboto"/>
                </a:rPr>
                <a:t>Vestibulum congue tempus</a:t>
              </a:r>
              <a:endParaRPr sz="1500">
                <a:solidFill>
                  <a:srgbClr val="FFFFFF"/>
                </a:solidFill>
                <a:latin typeface="Roboto"/>
                <a:ea typeface="Roboto"/>
                <a:cs typeface="Roboto"/>
                <a:sym typeface="Roboto"/>
              </a:endParaRPr>
            </a:p>
          </p:txBody>
        </p:sp>
        <p:sp>
          <p:nvSpPr>
            <p:cNvPr id="283" name="Google Shape;283;p5"/>
            <p:cNvSpPr txBox="1"/>
            <p:nvPr/>
          </p:nvSpPr>
          <p:spPr>
            <a:xfrm>
              <a:off x="3316100" y="2716352"/>
              <a:ext cx="1451700" cy="51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None/>
              </a:pPr>
              <a:r>
                <a:rPr lang="de-DE" sz="1100">
                  <a:solidFill>
                    <a:srgbClr val="FFFFFF"/>
                  </a:solidFill>
                  <a:latin typeface="Roboto"/>
                  <a:ea typeface="Roboto"/>
                  <a:cs typeface="Roboto"/>
                  <a:sym typeface="Roboto"/>
                </a:rPr>
                <a:t>Lorem ipsum dolor sit amet, consectetur adipiscing elit, sed do eiusmod tempor.</a:t>
              </a:r>
              <a:endParaRPr sz="1500">
                <a:solidFill>
                  <a:srgbClr val="FFFFFF"/>
                </a:solidFill>
                <a:latin typeface="Roboto"/>
                <a:ea typeface="Roboto"/>
                <a:cs typeface="Roboto"/>
                <a:sym typeface="Roboto"/>
              </a:endParaRPr>
            </a:p>
          </p:txBody>
        </p:sp>
      </p:grpSp>
      <p:sp>
        <p:nvSpPr>
          <p:cNvPr id="284" name="Google Shape;284;p5"/>
          <p:cNvSpPr txBox="1"/>
          <p:nvPr/>
        </p:nvSpPr>
        <p:spPr>
          <a:xfrm>
            <a:off x="1183100" y="111033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a:solidFill>
                  <a:schemeClr val="accent1"/>
                </a:solidFill>
                <a:latin typeface="Calibri"/>
                <a:ea typeface="Calibri"/>
                <a:cs typeface="Calibri"/>
                <a:sym typeface="Calibri"/>
              </a:rPr>
              <a:t>O que são recursos naturais?</a:t>
            </a:r>
            <a:endParaRPr sz="2100" b="1">
              <a:solidFill>
                <a:schemeClr val="accent1"/>
              </a:solidFill>
              <a:latin typeface="Calibri"/>
              <a:ea typeface="Calibri"/>
              <a:cs typeface="Calibri"/>
              <a:sym typeface="Calibri"/>
            </a:endParaRPr>
          </a:p>
        </p:txBody>
      </p:sp>
      <p:sp>
        <p:nvSpPr>
          <p:cNvPr id="285" name="Google Shape;285;p5"/>
          <p:cNvSpPr txBox="1"/>
          <p:nvPr/>
        </p:nvSpPr>
        <p:spPr>
          <a:xfrm>
            <a:off x="1097275" y="1752049"/>
            <a:ext cx="5855400" cy="335391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r>
              <a:rPr lang="de-DE" sz="1700" b="1" dirty="0">
                <a:solidFill>
                  <a:schemeClr val="accent1"/>
                </a:solidFill>
                <a:latin typeface="Calibri"/>
                <a:ea typeface="Calibri"/>
                <a:cs typeface="Calibri"/>
                <a:sym typeface="Calibri"/>
              </a:rPr>
              <a:t>Recursos renováveis: </a:t>
            </a:r>
            <a:endParaRPr sz="800" dirty="0">
              <a:solidFill>
                <a:srgbClr val="374151"/>
              </a:solidFill>
              <a:latin typeface="Roboto"/>
              <a:ea typeface="Roboto"/>
              <a:cs typeface="Roboto"/>
              <a:sym typeface="Roboto"/>
            </a:endParaRPr>
          </a:p>
          <a:p>
            <a:pPr marL="457200" lvl="0" indent="-304800" algn="l" rtl="0">
              <a:lnSpc>
                <a:spcPct val="115000"/>
              </a:lnSpc>
              <a:spcBef>
                <a:spcPts val="150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Podem ser regenerados naturalmente ao longo do tempo, como a luz solar, o vento, a água e a biomassa. </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A sua disponibilidade não se esgota tão rapidamente quanto o seu consumo.</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sz="1700" b="1" dirty="0">
                <a:solidFill>
                  <a:schemeClr val="accent1"/>
                </a:solidFill>
                <a:latin typeface="Calibri"/>
                <a:ea typeface="Calibri"/>
                <a:cs typeface="Calibri"/>
                <a:sym typeface="Calibri"/>
              </a:rPr>
              <a:t>Recursos não renováveis</a:t>
            </a:r>
            <a:r>
              <a:rPr lang="de-DE" sz="1200" dirty="0">
                <a:solidFill>
                  <a:srgbClr val="374151"/>
                </a:solidFill>
                <a:latin typeface="Roboto"/>
                <a:ea typeface="Roboto"/>
                <a:cs typeface="Roboto"/>
                <a:sym typeface="Roboto"/>
              </a:rPr>
              <a:t>: </a:t>
            </a:r>
            <a:endParaRPr sz="1200" dirty="0">
              <a:solidFill>
                <a:srgbClr val="374151"/>
              </a:solidFill>
              <a:latin typeface="Roboto"/>
              <a:ea typeface="Roboto"/>
              <a:cs typeface="Roboto"/>
              <a:sym typeface="Roboto"/>
            </a:endParaRPr>
          </a:p>
          <a:p>
            <a:pPr marL="457200" lvl="0" indent="-304800" algn="l" rtl="0">
              <a:lnSpc>
                <a:spcPct val="115000"/>
              </a:lnSpc>
              <a:spcBef>
                <a:spcPts val="150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Não podes ser regenerados num período de tempo humano. </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Os exemplos incluem os combustíveis fósseis (carvão, petróleo e gás natural), os minerais e os metais. </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Uma vez esgotados, estes recursos não podem ser facilmente substituídos.</a:t>
            </a:r>
            <a:endParaRPr sz="1200" dirty="0">
              <a:solidFill>
                <a:srgbClr val="374151"/>
              </a:solidFill>
              <a:latin typeface="Roboto"/>
              <a:ea typeface="Roboto"/>
              <a:cs typeface="Roboto"/>
              <a:sym typeface="Roboto"/>
            </a:endParaRPr>
          </a:p>
          <a:p>
            <a:pPr marL="0" lvl="0" indent="0" algn="l" rtl="0">
              <a:spcBef>
                <a:spcPts val="1500"/>
              </a:spcBef>
              <a:spcAft>
                <a:spcPts val="0"/>
              </a:spcAft>
              <a:buNone/>
            </a:pPr>
            <a:endParaRPr sz="2000" dirty="0">
              <a:solidFill>
                <a:srgbClr val="3F3F3F"/>
              </a:solidFill>
              <a:latin typeface="Calibri"/>
              <a:ea typeface="Calibri"/>
              <a:cs typeface="Calibri"/>
              <a:sym typeface="Calibri"/>
            </a:endParaRPr>
          </a:p>
        </p:txBody>
      </p:sp>
      <p:sp>
        <p:nvSpPr>
          <p:cNvPr id="286" name="Google Shape;286;p5"/>
          <p:cNvSpPr txBox="1"/>
          <p:nvPr/>
        </p:nvSpPr>
        <p:spPr>
          <a:xfrm>
            <a:off x="6876725" y="1110350"/>
            <a:ext cx="4271100" cy="258914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DE" sz="1700" b="1" dirty="0">
                <a:solidFill>
                  <a:schemeClr val="accent1"/>
                </a:solidFill>
                <a:latin typeface="Calibri"/>
                <a:ea typeface="Calibri"/>
                <a:cs typeface="Calibri"/>
                <a:sym typeface="Calibri"/>
              </a:rPr>
              <a:t>Exemplos:</a:t>
            </a:r>
            <a:endParaRPr sz="1200" dirty="0">
              <a:solidFill>
                <a:srgbClr val="374151"/>
              </a:solidFill>
              <a:latin typeface="Roboto"/>
              <a:ea typeface="Roboto"/>
              <a:cs typeface="Roboto"/>
              <a:sym typeface="Roboto"/>
            </a:endParaRPr>
          </a:p>
          <a:p>
            <a:pPr marL="457200" lvl="0" indent="-228600" algn="l" rtl="0">
              <a:lnSpc>
                <a:spcPct val="115000"/>
              </a:lnSpc>
              <a:spcBef>
                <a:spcPts val="1500"/>
              </a:spcBef>
              <a:spcAft>
                <a:spcPts val="0"/>
              </a:spcAft>
              <a:buClr>
                <a:srgbClr val="374151"/>
              </a:buClr>
              <a:buSzPts val="1200"/>
              <a:buFont typeface="Roboto"/>
              <a:buNone/>
            </a:pPr>
            <a:r>
              <a:rPr lang="de-DE" sz="1200" b="1" dirty="0">
                <a:solidFill>
                  <a:schemeClr val="accent1"/>
                </a:solidFill>
                <a:latin typeface="Calibri"/>
                <a:ea typeface="Calibri"/>
                <a:cs typeface="Calibri"/>
                <a:sym typeface="Calibri"/>
              </a:rPr>
              <a:t>Florestas:</a:t>
            </a:r>
            <a:r>
              <a:rPr lang="de-DE" sz="1200" dirty="0">
                <a:solidFill>
                  <a:srgbClr val="374151"/>
                </a:solidFill>
                <a:latin typeface="Roboto"/>
                <a:ea typeface="Roboto"/>
                <a:cs typeface="Roboto"/>
                <a:sym typeface="Roboto"/>
              </a:rPr>
              <a:t> Fornecimento de madeira, habitat para várias espécies e serviços ecossistémicos.</a:t>
            </a:r>
            <a:endParaRPr sz="1200" dirty="0">
              <a:solidFill>
                <a:srgbClr val="374151"/>
              </a:solidFill>
              <a:latin typeface="Roboto"/>
              <a:ea typeface="Roboto"/>
              <a:cs typeface="Roboto"/>
              <a:sym typeface="Roboto"/>
            </a:endParaRPr>
          </a:p>
          <a:p>
            <a:pPr marL="457200" lvl="0" indent="-228600" algn="l" rtl="0">
              <a:lnSpc>
                <a:spcPct val="115000"/>
              </a:lnSpc>
              <a:spcBef>
                <a:spcPts val="0"/>
              </a:spcBef>
              <a:spcAft>
                <a:spcPts val="0"/>
              </a:spcAft>
              <a:buClr>
                <a:srgbClr val="374151"/>
              </a:buClr>
              <a:buSzPts val="1200"/>
              <a:buFont typeface="Roboto"/>
              <a:buNone/>
            </a:pPr>
            <a:r>
              <a:rPr lang="de-DE" sz="1200" b="1" dirty="0">
                <a:solidFill>
                  <a:schemeClr val="accent1"/>
                </a:solidFill>
                <a:latin typeface="Calibri"/>
                <a:ea typeface="Calibri"/>
                <a:cs typeface="Calibri"/>
                <a:sym typeface="Calibri"/>
              </a:rPr>
              <a:t>Águas superficiais e subterrâneas: </a:t>
            </a:r>
            <a:r>
              <a:rPr lang="de-DE" sz="1200" dirty="0">
                <a:solidFill>
                  <a:srgbClr val="374151"/>
                </a:solidFill>
                <a:latin typeface="Roboto"/>
                <a:ea typeface="Roboto"/>
                <a:cs typeface="Roboto"/>
                <a:sym typeface="Roboto"/>
              </a:rPr>
              <a:t>Crucial para várias atividades humanas, agricultura e ecossistemas de apoio.</a:t>
            </a:r>
            <a:endParaRPr sz="1200" dirty="0">
              <a:solidFill>
                <a:srgbClr val="374151"/>
              </a:solidFill>
              <a:latin typeface="Roboto"/>
              <a:ea typeface="Roboto"/>
              <a:cs typeface="Roboto"/>
              <a:sym typeface="Roboto"/>
            </a:endParaRPr>
          </a:p>
          <a:p>
            <a:pPr marL="457200" lvl="0" indent="-228600" algn="l" rtl="0">
              <a:lnSpc>
                <a:spcPct val="115000"/>
              </a:lnSpc>
              <a:spcBef>
                <a:spcPts val="0"/>
              </a:spcBef>
              <a:spcAft>
                <a:spcPts val="0"/>
              </a:spcAft>
              <a:buClr>
                <a:srgbClr val="374151"/>
              </a:buClr>
              <a:buSzPts val="1200"/>
              <a:buFont typeface="Roboto"/>
              <a:buNone/>
            </a:pPr>
            <a:r>
              <a:rPr lang="de-DE" sz="1200" b="1" dirty="0">
                <a:solidFill>
                  <a:schemeClr val="accent1"/>
                </a:solidFill>
                <a:latin typeface="Calibri"/>
                <a:ea typeface="Calibri"/>
                <a:cs typeface="Calibri"/>
                <a:sym typeface="Calibri"/>
              </a:rPr>
              <a:t>Terras férteis e minerais no solo: </a:t>
            </a:r>
            <a:r>
              <a:rPr lang="de-DE" sz="1200" dirty="0">
                <a:solidFill>
                  <a:srgbClr val="374151"/>
                </a:solidFill>
                <a:latin typeface="Roboto"/>
                <a:ea typeface="Roboto"/>
                <a:cs typeface="Roboto"/>
                <a:sym typeface="Roboto"/>
              </a:rPr>
              <a:t>valiosos para a agricultura e a extração de minerais.</a:t>
            </a:r>
            <a:endParaRPr sz="1200" dirty="0">
              <a:solidFill>
                <a:srgbClr val="374151"/>
              </a:solidFill>
              <a:latin typeface="Roboto"/>
              <a:ea typeface="Roboto"/>
              <a:cs typeface="Roboto"/>
              <a:sym typeface="Roboto"/>
            </a:endParaRPr>
          </a:p>
          <a:p>
            <a:pPr marL="457200" lvl="0" indent="-228600" algn="l" rtl="0">
              <a:lnSpc>
                <a:spcPct val="115000"/>
              </a:lnSpc>
              <a:spcBef>
                <a:spcPts val="0"/>
              </a:spcBef>
              <a:spcAft>
                <a:spcPts val="0"/>
              </a:spcAft>
              <a:buClr>
                <a:srgbClr val="374151"/>
              </a:buClr>
              <a:buSzPts val="1200"/>
              <a:buFont typeface="Roboto"/>
              <a:buNone/>
            </a:pPr>
            <a:r>
              <a:rPr lang="de-DE" sz="1200" b="1" dirty="0">
                <a:solidFill>
                  <a:schemeClr val="accent1"/>
                </a:solidFill>
                <a:latin typeface="Calibri"/>
                <a:ea typeface="Calibri"/>
                <a:cs typeface="Calibri"/>
                <a:sym typeface="Calibri"/>
              </a:rPr>
              <a:t>Recursos energéticos: </a:t>
            </a:r>
            <a:r>
              <a:rPr lang="de-DE" sz="1200" dirty="0">
                <a:solidFill>
                  <a:srgbClr val="374151"/>
                </a:solidFill>
                <a:latin typeface="Roboto"/>
                <a:ea typeface="Roboto"/>
                <a:cs typeface="Roboto"/>
                <a:sym typeface="Roboto"/>
              </a:rPr>
              <a:t>Como o petróleo, o gás natural e a energia geotérmica contidos nas camadas rochosas.</a:t>
            </a:r>
            <a:endParaRPr sz="1200" dirty="0">
              <a:solidFill>
                <a:srgbClr val="374151"/>
              </a:solidFill>
              <a:latin typeface="Roboto"/>
              <a:ea typeface="Roboto"/>
              <a:cs typeface="Roboto"/>
              <a:sym typeface="Roboto"/>
            </a:endParaRPr>
          </a:p>
        </p:txBody>
      </p:sp>
      <p:pic>
        <p:nvPicPr>
          <p:cNvPr id="287" name="Google Shape;287;p5"/>
          <p:cNvPicPr preferRelativeResize="0"/>
          <p:nvPr/>
        </p:nvPicPr>
        <p:blipFill>
          <a:blip r:embed="rId3">
            <a:alphaModFix/>
          </a:blip>
          <a:stretch>
            <a:fillRect/>
          </a:stretch>
        </p:blipFill>
        <p:spPr>
          <a:xfrm>
            <a:off x="7590688" y="3730796"/>
            <a:ext cx="2952663" cy="196940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3F3F3F"/>
              </a:buClr>
              <a:buSzPct val="98630"/>
              <a:buFont typeface="Calibri"/>
              <a:buNone/>
            </a:pPr>
            <a:r>
              <a:rPr lang="de-DE" sz="2920">
                <a:solidFill>
                  <a:srgbClr val="3F762A"/>
                </a:solidFill>
              </a:rPr>
              <a:t>Introdução aos recursos naturais e à gestão dos recursos naturais</a:t>
            </a:r>
            <a:endParaRPr/>
          </a:p>
        </p:txBody>
      </p:sp>
      <p:sp>
        <p:nvSpPr>
          <p:cNvPr id="293" name="Google Shape;293;p6"/>
          <p:cNvSpPr txBox="1"/>
          <p:nvPr/>
        </p:nvSpPr>
        <p:spPr>
          <a:xfrm>
            <a:off x="1097275" y="1890100"/>
            <a:ext cx="4617600" cy="326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0"/>
              </a:spcAft>
              <a:buNone/>
            </a:pPr>
            <a:r>
              <a:rPr lang="de-DE" sz="1300" u="sng" dirty="0">
                <a:solidFill>
                  <a:srgbClr val="374151"/>
                </a:solidFill>
                <a:latin typeface="Roboto"/>
                <a:ea typeface="Roboto"/>
                <a:cs typeface="Roboto"/>
                <a:sym typeface="Roboto"/>
              </a:rPr>
              <a:t>Utilização estratégica e sustentável</a:t>
            </a:r>
            <a:endParaRPr sz="1300" u="sng" dirty="0">
              <a:solidFill>
                <a:srgbClr val="374151"/>
              </a:solidFill>
              <a:latin typeface="Roboto"/>
              <a:ea typeface="Roboto"/>
              <a:cs typeface="Roboto"/>
              <a:sym typeface="Roboto"/>
            </a:endParaRPr>
          </a:p>
          <a:p>
            <a:pPr marL="914400" lvl="1" indent="-311150" algn="l" rtl="0">
              <a:lnSpc>
                <a:spcPct val="115000"/>
              </a:lnSpc>
              <a:spcBef>
                <a:spcPts val="150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A gestão dos recursos naturais implica uma utilização sensata de recursos essenciais como a terra, a água, o ar, os minerais, as florestas, a pesca e a biodiversidade.</a:t>
            </a:r>
            <a:endParaRPr sz="13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sz="1300" u="sng" dirty="0">
                <a:solidFill>
                  <a:srgbClr val="374151"/>
                </a:solidFill>
                <a:latin typeface="Roboto"/>
                <a:ea typeface="Roboto"/>
                <a:cs typeface="Roboto"/>
                <a:sym typeface="Roboto"/>
              </a:rPr>
              <a:t>Serviços ecossistémicos: Melhorar a vida humana</a:t>
            </a:r>
            <a:endParaRPr sz="1300" u="sng" dirty="0">
              <a:solidFill>
                <a:srgbClr val="374151"/>
              </a:solidFill>
              <a:latin typeface="Roboto"/>
              <a:ea typeface="Roboto"/>
              <a:cs typeface="Roboto"/>
              <a:sym typeface="Roboto"/>
            </a:endParaRPr>
          </a:p>
          <a:p>
            <a:pPr marL="914400" lvl="1" indent="-311150" algn="l" rtl="0">
              <a:lnSpc>
                <a:spcPct val="115000"/>
              </a:lnSpc>
              <a:spcBef>
                <a:spcPts val="150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Estes recursos fornecem coletivamente serviços ecossistémicos cruciais, beneficiando a qualidade de vida humana.</a:t>
            </a:r>
            <a:endParaRPr sz="1300" dirty="0">
              <a:solidFill>
                <a:srgbClr val="374151"/>
              </a:solidFill>
              <a:latin typeface="Roboto"/>
              <a:ea typeface="Roboto"/>
              <a:cs typeface="Roboto"/>
              <a:sym typeface="Roboto"/>
            </a:endParaRPr>
          </a:p>
          <a:p>
            <a:pPr marL="914400" lvl="1" indent="-311150" algn="l" rtl="0">
              <a:lnSpc>
                <a:spcPct val="115000"/>
              </a:lnSpc>
              <a:spcBef>
                <a:spcPts val="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Os serviços incluem a produtividade do solo, a reciclagem de nutrientes, a purificação do ar e da água e o equilíbrio climático.</a:t>
            </a:r>
            <a:endParaRPr sz="1300" dirty="0">
              <a:solidFill>
                <a:srgbClr val="374151"/>
              </a:solidFill>
              <a:latin typeface="Roboto"/>
              <a:ea typeface="Roboto"/>
              <a:cs typeface="Roboto"/>
              <a:sym typeface="Roboto"/>
            </a:endParaRPr>
          </a:p>
        </p:txBody>
      </p:sp>
      <p:sp>
        <p:nvSpPr>
          <p:cNvPr id="294" name="Google Shape;294;p6"/>
          <p:cNvSpPr txBox="1"/>
          <p:nvPr/>
        </p:nvSpPr>
        <p:spPr>
          <a:xfrm>
            <a:off x="1097275" y="1248388"/>
            <a:ext cx="42711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100" b="1">
                <a:solidFill>
                  <a:schemeClr val="accent1"/>
                </a:solidFill>
                <a:latin typeface="Calibri"/>
                <a:ea typeface="Calibri"/>
                <a:cs typeface="Calibri"/>
                <a:sym typeface="Calibri"/>
              </a:rPr>
              <a:t>Gestão dos recursos naturais</a:t>
            </a:r>
            <a:endParaRPr sz="2100" b="1">
              <a:solidFill>
                <a:schemeClr val="accent1"/>
              </a:solidFill>
              <a:latin typeface="Calibri"/>
              <a:ea typeface="Calibri"/>
              <a:cs typeface="Calibri"/>
              <a:sym typeface="Calibri"/>
            </a:endParaRPr>
          </a:p>
        </p:txBody>
      </p:sp>
      <p:sp>
        <p:nvSpPr>
          <p:cNvPr id="295" name="Google Shape;295;p6"/>
          <p:cNvSpPr/>
          <p:nvPr/>
        </p:nvSpPr>
        <p:spPr>
          <a:xfrm>
            <a:off x="6000775" y="1728400"/>
            <a:ext cx="5879100" cy="3424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de-DE" sz="1800" b="1" dirty="0">
                <a:solidFill>
                  <a:schemeClr val="accent1"/>
                </a:solidFill>
                <a:latin typeface="Calibri"/>
                <a:ea typeface="Calibri"/>
                <a:cs typeface="Calibri"/>
                <a:sym typeface="Calibri"/>
              </a:rPr>
              <a:t>Desafios no consumo de recursos</a:t>
            </a:r>
            <a:endParaRPr sz="1800" dirty="0">
              <a:solidFill>
                <a:srgbClr val="374151"/>
              </a:solidFill>
              <a:latin typeface="Roboto"/>
              <a:ea typeface="Roboto"/>
              <a:cs typeface="Roboto"/>
              <a:sym typeface="Roboto"/>
            </a:endParaRPr>
          </a:p>
          <a:p>
            <a:pPr marL="0" lvl="0" indent="0" algn="l" rtl="0">
              <a:lnSpc>
                <a:spcPct val="100000"/>
              </a:lnSpc>
              <a:spcBef>
                <a:spcPts val="1500"/>
              </a:spcBef>
              <a:spcAft>
                <a:spcPts val="0"/>
              </a:spcAft>
              <a:buNone/>
            </a:pPr>
            <a:r>
              <a:rPr lang="de-DE" dirty="0">
                <a:solidFill>
                  <a:srgbClr val="374151"/>
                </a:solidFill>
                <a:latin typeface="Roboto"/>
                <a:ea typeface="Roboto"/>
                <a:cs typeface="Roboto"/>
                <a:sym typeface="Roboto"/>
              </a:rPr>
              <a:t>Consumo mundial: </a:t>
            </a:r>
            <a:r>
              <a:rPr lang="de-DE" b="1" dirty="0">
                <a:solidFill>
                  <a:srgbClr val="374151"/>
                </a:solidFill>
                <a:latin typeface="Roboto"/>
                <a:ea typeface="Roboto"/>
                <a:cs typeface="Roboto"/>
                <a:sym typeface="Roboto"/>
              </a:rPr>
              <a:t>Desequilíbrio</a:t>
            </a:r>
            <a:endParaRPr b="1" dirty="0">
              <a:solidFill>
                <a:srgbClr val="374151"/>
              </a:solidFill>
              <a:latin typeface="Roboto"/>
              <a:ea typeface="Roboto"/>
              <a:cs typeface="Roboto"/>
              <a:sym typeface="Roboto"/>
            </a:endParaRPr>
          </a:p>
          <a:p>
            <a:pPr marL="914400" lvl="1" indent="-304800" algn="l" rtl="0">
              <a:lnSpc>
                <a:spcPct val="100000"/>
              </a:lnSpc>
              <a:spcBef>
                <a:spcPts val="1500"/>
              </a:spcBef>
              <a:spcAft>
                <a:spcPts val="0"/>
              </a:spcAft>
              <a:buClr>
                <a:srgbClr val="374151"/>
              </a:buClr>
              <a:buSzPts val="1200"/>
              <a:buFont typeface="Roboto"/>
              <a:buChar char="●"/>
            </a:pPr>
            <a:r>
              <a:rPr lang="de-DE" sz="1200" b="1" dirty="0">
                <a:solidFill>
                  <a:srgbClr val="374151"/>
                </a:solidFill>
                <a:latin typeface="Roboto"/>
                <a:ea typeface="Roboto"/>
                <a:cs typeface="Roboto"/>
                <a:sym typeface="Roboto"/>
              </a:rPr>
              <a:t>20% </a:t>
            </a:r>
            <a:r>
              <a:rPr lang="de-DE" sz="1200" dirty="0">
                <a:solidFill>
                  <a:srgbClr val="374151"/>
                </a:solidFill>
                <a:latin typeface="Roboto"/>
                <a:ea typeface="Roboto"/>
                <a:cs typeface="Roboto"/>
                <a:sym typeface="Roboto"/>
              </a:rPr>
              <a:t>da população mundial consome </a:t>
            </a:r>
            <a:r>
              <a:rPr lang="de-DE" sz="1200" b="1" dirty="0">
                <a:solidFill>
                  <a:srgbClr val="374151"/>
                </a:solidFill>
                <a:latin typeface="Roboto"/>
                <a:ea typeface="Roboto"/>
                <a:cs typeface="Roboto"/>
                <a:sym typeface="Roboto"/>
              </a:rPr>
              <a:t>80% </a:t>
            </a:r>
            <a:r>
              <a:rPr lang="de-DE" sz="1200" dirty="0">
                <a:solidFill>
                  <a:srgbClr val="374151"/>
                </a:solidFill>
                <a:latin typeface="Roboto"/>
                <a:ea typeface="Roboto"/>
                <a:cs typeface="Roboto"/>
                <a:sym typeface="Roboto"/>
              </a:rPr>
              <a:t>dos recursos globais (Ermakova et al., 2020).</a:t>
            </a:r>
            <a:endParaRPr sz="1200" dirty="0">
              <a:solidFill>
                <a:srgbClr val="374151"/>
              </a:solidFill>
              <a:latin typeface="Roboto"/>
              <a:ea typeface="Roboto"/>
              <a:cs typeface="Roboto"/>
              <a:sym typeface="Roboto"/>
            </a:endParaRPr>
          </a:p>
          <a:p>
            <a:pPr marL="914400" lvl="1" indent="-304800" algn="l" rtl="0">
              <a:lnSpc>
                <a:spcPct val="115000"/>
              </a:lnSpc>
              <a:spcBef>
                <a:spcPts val="150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Ênfase no "capital natural crítico", recursos únicos vitais para o suporte da vida, a biodiversidade, a saúde, a estética, a cultura e o património.</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r>
              <a:rPr lang="de-DE" dirty="0">
                <a:solidFill>
                  <a:srgbClr val="374151"/>
                </a:solidFill>
                <a:latin typeface="Roboto"/>
                <a:ea typeface="Roboto"/>
                <a:cs typeface="Roboto"/>
                <a:sym typeface="Roboto"/>
              </a:rPr>
              <a:t>Esgotamento e inovação: </a:t>
            </a:r>
            <a:r>
              <a:rPr lang="de-DE" b="1" dirty="0">
                <a:solidFill>
                  <a:srgbClr val="374151"/>
                </a:solidFill>
                <a:latin typeface="Roboto"/>
                <a:ea typeface="Roboto"/>
                <a:cs typeface="Roboto"/>
                <a:sym typeface="Roboto"/>
              </a:rPr>
              <a:t>Necessidade</a:t>
            </a:r>
            <a:endParaRPr b="1" dirty="0">
              <a:solidFill>
                <a:srgbClr val="374151"/>
              </a:solidFill>
              <a:latin typeface="Roboto"/>
              <a:ea typeface="Roboto"/>
              <a:cs typeface="Roboto"/>
              <a:sym typeface="Roboto"/>
            </a:endParaRPr>
          </a:p>
          <a:p>
            <a:pPr marL="914400" lvl="1" indent="-304800" algn="l" rtl="0">
              <a:lnSpc>
                <a:spcPct val="115000"/>
              </a:lnSpc>
              <a:spcBef>
                <a:spcPts val="150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O esgotamento contínuo dos recursos exige abordagens inovadoras para uma utilização eficaz, especialmente no que respeita aos recursos de difícil acesso.</a:t>
            </a:r>
            <a:endParaRPr sz="1200" dirty="0">
              <a:solidFill>
                <a:srgbClr val="37415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ee4f95c8f2_0_493"/>
          <p:cNvSpPr txBox="1">
            <a:spLocks noGrp="1"/>
          </p:cNvSpPr>
          <p:nvPr>
            <p:ph type="title"/>
          </p:nvPr>
        </p:nvSpPr>
        <p:spPr>
          <a:xfrm>
            <a:off x="1097275" y="406900"/>
            <a:ext cx="9625200" cy="823800"/>
          </a:xfrm>
          <a:prstGeom prst="rect">
            <a:avLst/>
          </a:prstGeom>
        </p:spPr>
        <p:txBody>
          <a:bodyPr spcFirstLastPara="1" wrap="square" lIns="91425" tIns="45700" rIns="91425" bIns="45700" anchor="b" anchorCtr="0">
            <a:normAutofit fontScale="90000"/>
          </a:bodyPr>
          <a:lstStyle/>
          <a:p>
            <a:pPr marL="0" lvl="0" indent="0" algn="just" rtl="0">
              <a:lnSpc>
                <a:spcPct val="150000"/>
              </a:lnSpc>
              <a:spcBef>
                <a:spcPts val="600"/>
              </a:spcBef>
              <a:spcAft>
                <a:spcPts val="600"/>
              </a:spcAft>
              <a:buNone/>
            </a:pPr>
            <a:r>
              <a:rPr lang="de-DE" sz="2920" b="1" dirty="0">
                <a:solidFill>
                  <a:srgbClr val="3F762A"/>
                </a:solidFill>
                <a:latin typeface="Calibri"/>
                <a:ea typeface="Calibri"/>
                <a:cs typeface="Calibri"/>
                <a:sym typeface="Calibri"/>
              </a:rPr>
              <a:t>Introdução à inovação para a sustentabilidade e ao empreendedorismo verde</a:t>
            </a:r>
            <a:endParaRPr sz="2920" b="1" dirty="0">
              <a:solidFill>
                <a:srgbClr val="3F762A"/>
              </a:solidFill>
              <a:latin typeface="Calibri"/>
              <a:ea typeface="Calibri"/>
              <a:cs typeface="Calibri"/>
              <a:sym typeface="Calibri"/>
            </a:endParaRPr>
          </a:p>
        </p:txBody>
      </p:sp>
      <p:sp>
        <p:nvSpPr>
          <p:cNvPr id="302" name="Google Shape;302;g1ee4f95c8f2_0_493"/>
          <p:cNvSpPr txBox="1"/>
          <p:nvPr/>
        </p:nvSpPr>
        <p:spPr>
          <a:xfrm>
            <a:off x="1283275" y="1890100"/>
            <a:ext cx="4717500" cy="310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DE" sz="1800" b="1" dirty="0">
                <a:solidFill>
                  <a:schemeClr val="accent1"/>
                </a:solidFill>
                <a:latin typeface="Calibri"/>
                <a:ea typeface="Calibri"/>
                <a:cs typeface="Calibri"/>
                <a:sym typeface="Calibri"/>
              </a:rPr>
              <a:t>Empreendedorismo e inovação:</a:t>
            </a:r>
            <a:endParaRPr sz="1200" dirty="0">
              <a:solidFill>
                <a:srgbClr val="374151"/>
              </a:solidFill>
              <a:latin typeface="Roboto"/>
              <a:ea typeface="Roboto"/>
              <a:cs typeface="Roboto"/>
              <a:sym typeface="Roboto"/>
            </a:endParaRPr>
          </a:p>
          <a:p>
            <a:pPr marL="914400" lvl="1" indent="-311150" algn="l" rtl="0">
              <a:lnSpc>
                <a:spcPct val="115000"/>
              </a:lnSpc>
              <a:spcBef>
                <a:spcPts val="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O espírito empresarial assenta na inovação contínua.</a:t>
            </a:r>
            <a:endParaRPr sz="1300" dirty="0">
              <a:solidFill>
                <a:srgbClr val="374151"/>
              </a:solidFill>
              <a:latin typeface="Roboto"/>
              <a:ea typeface="Roboto"/>
              <a:cs typeface="Roboto"/>
              <a:sym typeface="Roboto"/>
            </a:endParaRPr>
          </a:p>
          <a:p>
            <a:pPr marL="914400" lvl="1" indent="-311150" algn="l" rtl="0">
              <a:lnSpc>
                <a:spcPct val="115000"/>
              </a:lnSpc>
              <a:spcBef>
                <a:spcPts val="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Os ciclos económicos exigem uma navegação para o desenvolvimento.</a:t>
            </a:r>
            <a:endParaRPr sz="1300" dirty="0">
              <a:solidFill>
                <a:srgbClr val="374151"/>
              </a:solidFill>
              <a:latin typeface="Roboto"/>
              <a:ea typeface="Roboto"/>
              <a:cs typeface="Roboto"/>
              <a:sym typeface="Roboto"/>
            </a:endParaRPr>
          </a:p>
          <a:p>
            <a:pPr marL="0" lvl="0" indent="0" algn="l" rtl="0">
              <a:lnSpc>
                <a:spcPct val="115000"/>
              </a:lnSpc>
              <a:spcBef>
                <a:spcPts val="0"/>
              </a:spcBef>
              <a:spcAft>
                <a:spcPts val="0"/>
              </a:spcAft>
              <a:buNone/>
            </a:pPr>
            <a:r>
              <a:rPr lang="de-DE" sz="1800" b="1" dirty="0">
                <a:solidFill>
                  <a:schemeClr val="accent1"/>
                </a:solidFill>
                <a:latin typeface="Calibri"/>
                <a:ea typeface="Calibri"/>
                <a:cs typeface="Calibri"/>
                <a:sym typeface="Calibri"/>
              </a:rPr>
              <a:t>Evolução da inovação:</a:t>
            </a:r>
            <a:endParaRPr sz="1200" dirty="0">
              <a:solidFill>
                <a:srgbClr val="374151"/>
              </a:solidFill>
              <a:latin typeface="Roboto"/>
              <a:ea typeface="Roboto"/>
              <a:cs typeface="Roboto"/>
              <a:sym typeface="Roboto"/>
            </a:endParaRPr>
          </a:p>
          <a:p>
            <a:pPr marL="914400" lvl="1" indent="-311150" algn="l" rtl="0">
              <a:lnSpc>
                <a:spcPct val="115000"/>
              </a:lnSpc>
              <a:spcBef>
                <a:spcPts val="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Tradicionalmente, a inovação tinha como objetivo a satisfação do cliente e o sucesso financeiro.</a:t>
            </a:r>
            <a:endParaRPr sz="1300" dirty="0">
              <a:solidFill>
                <a:srgbClr val="374151"/>
              </a:solidFill>
              <a:latin typeface="Roboto"/>
              <a:ea typeface="Roboto"/>
              <a:cs typeface="Roboto"/>
              <a:sym typeface="Roboto"/>
            </a:endParaRPr>
          </a:p>
          <a:p>
            <a:pPr marL="914400" lvl="1" indent="-311150" algn="l" rtl="0">
              <a:lnSpc>
                <a:spcPct val="115000"/>
              </a:lnSpc>
              <a:spcBef>
                <a:spcPts val="0"/>
              </a:spcBef>
              <a:spcAft>
                <a:spcPts val="0"/>
              </a:spcAft>
              <a:buClr>
                <a:srgbClr val="374151"/>
              </a:buClr>
              <a:buSzPts val="1300"/>
              <a:buFont typeface="Roboto"/>
              <a:buChar char="●"/>
            </a:pPr>
            <a:r>
              <a:rPr lang="de-DE" sz="1300" dirty="0">
                <a:solidFill>
                  <a:srgbClr val="374151"/>
                </a:solidFill>
                <a:latin typeface="Roboto"/>
                <a:ea typeface="Roboto"/>
                <a:cs typeface="Roboto"/>
                <a:sym typeface="Roboto"/>
              </a:rPr>
              <a:t>As perspectivas contemporâneas incluem considerações sociais e ambientais.</a:t>
            </a:r>
            <a:endParaRPr sz="1300" dirty="0">
              <a:solidFill>
                <a:srgbClr val="374151"/>
              </a:solidFill>
              <a:latin typeface="Roboto"/>
              <a:ea typeface="Roboto"/>
              <a:cs typeface="Roboto"/>
              <a:sym typeface="Roboto"/>
            </a:endParaRPr>
          </a:p>
          <a:p>
            <a:pPr marL="0" lvl="0" indent="0" algn="l" rtl="0">
              <a:lnSpc>
                <a:spcPct val="115000"/>
              </a:lnSpc>
              <a:spcBef>
                <a:spcPts val="0"/>
              </a:spcBef>
              <a:spcAft>
                <a:spcPts val="0"/>
              </a:spcAft>
              <a:buNone/>
            </a:pPr>
            <a:r>
              <a:rPr lang="de-DE" sz="1800" b="1" dirty="0">
                <a:solidFill>
                  <a:schemeClr val="accent1"/>
                </a:solidFill>
                <a:latin typeface="Calibri"/>
                <a:ea typeface="Calibri"/>
                <a:cs typeface="Calibri"/>
                <a:sym typeface="Calibri"/>
              </a:rPr>
              <a:t>Responsabilidade e consciencialização:</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Os empresários consideram agora o impacto socio-ambiental.</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O cumprimento das diretrizes regulamentares e a sensibilização dos consumidores são cruciais.</a:t>
            </a:r>
            <a:endParaRPr sz="2000" dirty="0">
              <a:solidFill>
                <a:srgbClr val="3F3F3F"/>
              </a:solidFill>
              <a:latin typeface="Calibri"/>
              <a:ea typeface="Calibri"/>
              <a:cs typeface="Calibri"/>
              <a:sym typeface="Calibri"/>
            </a:endParaRPr>
          </a:p>
        </p:txBody>
      </p:sp>
      <p:sp>
        <p:nvSpPr>
          <p:cNvPr id="303" name="Google Shape;303;g1ee4f95c8f2_0_493"/>
          <p:cNvSpPr/>
          <p:nvPr/>
        </p:nvSpPr>
        <p:spPr>
          <a:xfrm>
            <a:off x="6000775" y="1890100"/>
            <a:ext cx="5088300" cy="24465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de-DE" sz="1800" b="1" dirty="0">
                <a:solidFill>
                  <a:schemeClr val="accent1"/>
                </a:solidFill>
                <a:latin typeface="Calibri"/>
                <a:ea typeface="Calibri"/>
                <a:cs typeface="Calibri"/>
                <a:sym typeface="Calibri"/>
              </a:rPr>
              <a:t>Inovação verde:</a:t>
            </a:r>
            <a:endParaRPr sz="1800" b="1" dirty="0">
              <a:solidFill>
                <a:schemeClr val="accent1"/>
              </a:solidFill>
              <a:latin typeface="Calibri"/>
              <a:ea typeface="Calibri"/>
              <a:cs typeface="Calibri"/>
              <a:sym typeface="Calibri"/>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A eco-inovação minimiza o impacte ambiental.</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Utiliza novas tecnologias, serviços e processos para o desenvolvimento sustentável.</a:t>
            </a:r>
            <a:endParaRPr sz="1200" dirty="0">
              <a:solidFill>
                <a:srgbClr val="374151"/>
              </a:solidFill>
              <a:latin typeface="Roboto"/>
              <a:ea typeface="Roboto"/>
              <a:cs typeface="Roboto"/>
              <a:sym typeface="Roboto"/>
            </a:endParaRPr>
          </a:p>
          <a:p>
            <a:pPr marL="0" lvl="0" indent="0" algn="l" rtl="0">
              <a:lnSpc>
                <a:spcPct val="115000"/>
              </a:lnSpc>
              <a:spcBef>
                <a:spcPts val="0"/>
              </a:spcBef>
              <a:spcAft>
                <a:spcPts val="0"/>
              </a:spcAft>
              <a:buNone/>
            </a:pPr>
            <a:r>
              <a:rPr lang="de-DE" sz="1800" b="1" dirty="0">
                <a:solidFill>
                  <a:schemeClr val="accent1"/>
                </a:solidFill>
                <a:latin typeface="Calibri"/>
                <a:ea typeface="Calibri"/>
                <a:cs typeface="Calibri"/>
                <a:sym typeface="Calibri"/>
              </a:rPr>
              <a:t>Contraste com alternativas:</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A inovação verde distingue-se de outras alternativas potenciais.</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Desempenha um papel na conservação dos recursos e oferece oportunidades de crescimento económico.</a:t>
            </a:r>
            <a:endParaRPr dirty="0">
              <a:solidFill>
                <a:srgbClr val="374151"/>
              </a:solidFill>
              <a:latin typeface="Roboto"/>
              <a:ea typeface="Roboto"/>
              <a:cs typeface="Roboto"/>
              <a:sym typeface="Roboto"/>
            </a:endParaRPr>
          </a:p>
        </p:txBody>
      </p:sp>
      <p:pic>
        <p:nvPicPr>
          <p:cNvPr id="304" name="Google Shape;304;g1ee4f95c8f2_0_493"/>
          <p:cNvPicPr preferRelativeResize="0"/>
          <p:nvPr/>
        </p:nvPicPr>
        <p:blipFill rotWithShape="1">
          <a:blip r:embed="rId3">
            <a:alphaModFix/>
          </a:blip>
          <a:srcRect t="78654"/>
          <a:stretch/>
        </p:blipFill>
        <p:spPr>
          <a:xfrm>
            <a:off x="5795200" y="4511925"/>
            <a:ext cx="5388500" cy="115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ac3774a334_0_5"/>
          <p:cNvSpPr txBox="1">
            <a:spLocks noGrp="1"/>
          </p:cNvSpPr>
          <p:nvPr>
            <p:ph type="title"/>
          </p:nvPr>
        </p:nvSpPr>
        <p:spPr>
          <a:xfrm>
            <a:off x="1097275" y="406900"/>
            <a:ext cx="9625200" cy="823800"/>
          </a:xfrm>
          <a:prstGeom prst="rect">
            <a:avLst/>
          </a:prstGeom>
        </p:spPr>
        <p:txBody>
          <a:bodyPr spcFirstLastPara="1" wrap="square" lIns="91425" tIns="45700" rIns="91425" bIns="45700" anchor="b" anchorCtr="0">
            <a:normAutofit fontScale="90000"/>
          </a:bodyPr>
          <a:lstStyle/>
          <a:p>
            <a:pPr marL="0" lvl="0" indent="0" algn="just" rtl="0">
              <a:lnSpc>
                <a:spcPct val="150000"/>
              </a:lnSpc>
              <a:spcBef>
                <a:spcPts val="600"/>
              </a:spcBef>
              <a:spcAft>
                <a:spcPts val="600"/>
              </a:spcAft>
              <a:buNone/>
            </a:pPr>
            <a:r>
              <a:rPr lang="de-DE" sz="2920">
                <a:solidFill>
                  <a:srgbClr val="3F762A"/>
                </a:solidFill>
              </a:rPr>
              <a:t>Como tornar-se um empresário ecológico e gerir os recursos naturais de forma sustentável numa empresa</a:t>
            </a:r>
            <a:endParaRPr sz="2920" b="1">
              <a:solidFill>
                <a:srgbClr val="3F762A"/>
              </a:solidFill>
              <a:latin typeface="Calibri"/>
              <a:ea typeface="Calibri"/>
              <a:cs typeface="Calibri"/>
              <a:sym typeface="Calibri"/>
            </a:endParaRPr>
          </a:p>
        </p:txBody>
      </p:sp>
      <p:grpSp>
        <p:nvGrpSpPr>
          <p:cNvPr id="311" name="Google Shape;311;g2ac3774a334_0_5"/>
          <p:cNvGrpSpPr/>
          <p:nvPr/>
        </p:nvGrpSpPr>
        <p:grpSpPr>
          <a:xfrm>
            <a:off x="1684375" y="1070325"/>
            <a:ext cx="4039070" cy="5073800"/>
            <a:chOff x="1118217" y="147360"/>
            <a:chExt cx="2090833" cy="4212765"/>
          </a:xfrm>
        </p:grpSpPr>
        <p:sp>
          <p:nvSpPr>
            <p:cNvPr id="312" name="Google Shape;312;g2ac3774a334_0_5"/>
            <p:cNvSpPr/>
            <p:nvPr/>
          </p:nvSpPr>
          <p:spPr>
            <a:xfrm>
              <a:off x="1178650" y="283725"/>
              <a:ext cx="2030400" cy="4076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3" name="Google Shape;313;g2ac3774a334_0_5"/>
            <p:cNvSpPr/>
            <p:nvPr/>
          </p:nvSpPr>
          <p:spPr>
            <a:xfrm>
              <a:off x="1118217" y="341751"/>
              <a:ext cx="2048100" cy="1992951"/>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4" name="Google Shape;314;g2ac3774a334_0_5"/>
            <p:cNvSpPr/>
            <p:nvPr/>
          </p:nvSpPr>
          <p:spPr>
            <a:xfrm>
              <a:off x="1233913" y="818984"/>
              <a:ext cx="1815000" cy="1344000"/>
            </a:xfrm>
            <a:prstGeom prst="rect">
              <a:avLst/>
            </a:prstGeom>
            <a:noFill/>
            <a:ln>
              <a:noFill/>
            </a:ln>
          </p:spPr>
          <p:txBody>
            <a:bodyPr spcFirstLastPara="1" wrap="square" lIns="121900" tIns="121900" rIns="121900" bIns="121900" anchor="t" anchorCtr="0">
              <a:noAutofit/>
            </a:bodyPr>
            <a:lstStyle/>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A sustentabilidade como objetivo empresarial</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Criar um produto ou serviço ecológico</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Armazenamento ecológico, transporte e gestão de resíduos</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Back Office verde</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Doar ou devolver à natureza</a:t>
              </a:r>
              <a:endParaRPr sz="1200"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endParaRPr sz="1100" dirty="0">
                <a:solidFill>
                  <a:srgbClr val="1D7E75"/>
                </a:solidFill>
                <a:latin typeface="Roboto"/>
                <a:ea typeface="Roboto"/>
                <a:cs typeface="Roboto"/>
                <a:sym typeface="Roboto"/>
              </a:endParaRPr>
            </a:p>
          </p:txBody>
        </p:sp>
        <p:sp>
          <p:nvSpPr>
            <p:cNvPr id="315" name="Google Shape;315;g2ac3774a334_0_5"/>
            <p:cNvSpPr/>
            <p:nvPr/>
          </p:nvSpPr>
          <p:spPr>
            <a:xfrm>
              <a:off x="1233913" y="147360"/>
              <a:ext cx="1815000" cy="737929"/>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1400"/>
                </a:spcBef>
                <a:spcAft>
                  <a:spcPts val="400"/>
                </a:spcAft>
                <a:buNone/>
              </a:pPr>
              <a:r>
                <a:rPr lang="de-DE" sz="1800" b="1" dirty="0">
                  <a:solidFill>
                    <a:schemeClr val="accent1"/>
                  </a:solidFill>
                  <a:latin typeface="Calibri"/>
                  <a:ea typeface="Calibri"/>
                  <a:cs typeface="Calibri"/>
                  <a:sym typeface="Calibri"/>
                </a:rPr>
                <a:t>Incorporar a sustentabilidade desde o início</a:t>
              </a:r>
              <a:endParaRPr sz="5300" b="1" dirty="0">
                <a:solidFill>
                  <a:srgbClr val="1D7E75"/>
                </a:solidFill>
                <a:latin typeface="Roboto"/>
                <a:ea typeface="Roboto"/>
                <a:cs typeface="Roboto"/>
                <a:sym typeface="Roboto"/>
              </a:endParaRPr>
            </a:p>
          </p:txBody>
        </p:sp>
        <p:sp>
          <p:nvSpPr>
            <p:cNvPr id="316" name="Google Shape;316;g2ac3774a334_0_5"/>
            <p:cNvSpPr/>
            <p:nvPr/>
          </p:nvSpPr>
          <p:spPr>
            <a:xfrm rot="5400000">
              <a:off x="1967218" y="2303791"/>
              <a:ext cx="332400" cy="2499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17" name="Google Shape;317;g2ac3774a334_0_5"/>
          <p:cNvGrpSpPr/>
          <p:nvPr/>
        </p:nvGrpSpPr>
        <p:grpSpPr>
          <a:xfrm>
            <a:off x="6408275" y="1209473"/>
            <a:ext cx="4253121" cy="4957509"/>
            <a:chOff x="1118226" y="265205"/>
            <a:chExt cx="2124542" cy="4325169"/>
          </a:xfrm>
        </p:grpSpPr>
        <p:sp>
          <p:nvSpPr>
            <p:cNvPr id="318" name="Google Shape;318;g2ac3774a334_0_5"/>
            <p:cNvSpPr/>
            <p:nvPr/>
          </p:nvSpPr>
          <p:spPr>
            <a:xfrm>
              <a:off x="1178650" y="283725"/>
              <a:ext cx="2030400" cy="4283342"/>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9" name="Google Shape;319;g2ac3774a334_0_5"/>
            <p:cNvSpPr/>
            <p:nvPr/>
          </p:nvSpPr>
          <p:spPr>
            <a:xfrm>
              <a:off x="1118226" y="341743"/>
              <a:ext cx="2048100" cy="2052613"/>
            </a:xfrm>
            <a:prstGeom prst="rect">
              <a:avLst/>
            </a:prstGeom>
            <a:solidFill>
              <a:srgbClr val="FFFFFF"/>
            </a:solidFill>
            <a:ln w="19050" cap="flat" cmpd="sng">
              <a:solidFill>
                <a:srgbClr val="1D7E7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0" name="Google Shape;320;g2ac3774a334_0_5"/>
            <p:cNvSpPr/>
            <p:nvPr/>
          </p:nvSpPr>
          <p:spPr>
            <a:xfrm>
              <a:off x="1233928" y="807229"/>
              <a:ext cx="1914900" cy="1421100"/>
            </a:xfrm>
            <a:prstGeom prst="rect">
              <a:avLst/>
            </a:prstGeom>
            <a:noFill/>
            <a:ln>
              <a:noFill/>
            </a:ln>
          </p:spPr>
          <p:txBody>
            <a:bodyPr spcFirstLastPara="1" wrap="square" lIns="121900" tIns="121900" rIns="121900" bIns="121900" anchor="t" anchorCtr="0">
              <a:noAutofit/>
            </a:bodyPr>
            <a:lstStyle/>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Avaliar o grau de sustentabilidade da sua empresa</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Desenvolver um plano de ação ecológico</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Passo a passo</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Envolver os seus funcionários</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Manter uma certificação credível de empresa sustentável</a:t>
              </a:r>
              <a:endParaRPr sz="1200" dirty="0">
                <a:solidFill>
                  <a:srgbClr val="374151"/>
                </a:solidFill>
                <a:latin typeface="Roboto"/>
                <a:ea typeface="Roboto"/>
                <a:cs typeface="Roboto"/>
                <a:sym typeface="Roboto"/>
              </a:endParaRPr>
            </a:p>
            <a:p>
              <a:pPr marL="457200" lvl="0" indent="-304800" algn="l" rtl="0">
                <a:lnSpc>
                  <a:spcPct val="115000"/>
                </a:lnSpc>
                <a:spcBef>
                  <a:spcPts val="0"/>
                </a:spcBef>
                <a:spcAft>
                  <a:spcPts val="0"/>
                </a:spcAft>
                <a:buClr>
                  <a:srgbClr val="374151"/>
                </a:buClr>
                <a:buSzPts val="1200"/>
                <a:buFont typeface="Roboto"/>
                <a:buAutoNum type="arabicPeriod"/>
              </a:pPr>
              <a:r>
                <a:rPr lang="de-DE" sz="1200" dirty="0">
                  <a:solidFill>
                    <a:srgbClr val="374151"/>
                  </a:solidFill>
                  <a:latin typeface="Roboto"/>
                  <a:ea typeface="Roboto"/>
                  <a:cs typeface="Roboto"/>
                  <a:sym typeface="Roboto"/>
                </a:rPr>
                <a:t>Não desista</a:t>
              </a:r>
              <a:endParaRPr sz="1200" dirty="0">
                <a:solidFill>
                  <a:srgbClr val="374151"/>
                </a:solidFill>
                <a:latin typeface="Roboto"/>
                <a:ea typeface="Roboto"/>
                <a:cs typeface="Roboto"/>
                <a:sym typeface="Roboto"/>
              </a:endParaRPr>
            </a:p>
          </p:txBody>
        </p:sp>
        <p:sp>
          <p:nvSpPr>
            <p:cNvPr id="321" name="Google Shape;321;g2ac3774a334_0_5"/>
            <p:cNvSpPr/>
            <p:nvPr/>
          </p:nvSpPr>
          <p:spPr>
            <a:xfrm rot="5400000">
              <a:off x="1938878" y="2362202"/>
              <a:ext cx="3891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2" name="Google Shape;322;g2ac3774a334_0_5"/>
            <p:cNvSpPr/>
            <p:nvPr/>
          </p:nvSpPr>
          <p:spPr>
            <a:xfrm>
              <a:off x="1118226" y="2583790"/>
              <a:ext cx="2124542" cy="2006584"/>
            </a:xfrm>
            <a:prstGeom prst="rect">
              <a:avLst/>
            </a:prstGeom>
            <a:noFill/>
            <a:ln>
              <a:noFill/>
            </a:ln>
          </p:spPr>
          <p:txBody>
            <a:bodyPr spcFirstLastPara="1" wrap="square" lIns="121900" tIns="121900" rIns="121900" bIns="121900" anchor="t" anchorCtr="0">
              <a:noAutofit/>
            </a:bodyPr>
            <a:lstStyle/>
            <a:p>
              <a:pPr marL="609600" lvl="0" indent="-3746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Realizar uma auditoria exaustiva das suas atuais práticas de sustentabilidade</a:t>
              </a:r>
              <a:endParaRPr sz="1100" dirty="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Criar um plano formal com objetivos calendarizados para a sustentabilidade</a:t>
              </a:r>
              <a:endParaRPr sz="1100" dirty="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Aprender com os primeiros esforços</a:t>
              </a:r>
              <a:endParaRPr sz="1100" dirty="0">
                <a:solidFill>
                  <a:srgbClr val="FFFFFF"/>
                </a:solidFill>
                <a:latin typeface="Roboto"/>
                <a:ea typeface="Roboto"/>
                <a:cs typeface="Roboto"/>
                <a:sym typeface="Roboto"/>
              </a:endParaRPr>
            </a:p>
            <a:p>
              <a:pPr marL="609600" lvl="0" indent="-374650" algn="l" rtl="0">
                <a:lnSpc>
                  <a:spcPct val="115000"/>
                </a:lnSpc>
                <a:spcBef>
                  <a:spcPts val="0"/>
                </a:spcBef>
                <a:spcAft>
                  <a:spcPts val="0"/>
                </a:spcAft>
                <a:buClr>
                  <a:srgbClr val="FFFFFF"/>
                </a:buClr>
                <a:buSzPts val="1100"/>
                <a:buFont typeface="Roboto"/>
                <a:buChar char="➔"/>
              </a:pPr>
              <a:r>
                <a:rPr lang="de-DE" sz="1100" b="1" dirty="0">
                  <a:solidFill>
                    <a:schemeClr val="lt1"/>
                  </a:solidFill>
                  <a:latin typeface="Roboto"/>
                  <a:ea typeface="Roboto"/>
                  <a:cs typeface="Roboto"/>
                  <a:sym typeface="Roboto"/>
                </a:rPr>
                <a:t>Instruir e incentivar os </a:t>
              </a:r>
              <a:r>
                <a:rPr lang="de-DE" sz="1100" dirty="0">
                  <a:solidFill>
                    <a:schemeClr val="lt1"/>
                  </a:solidFill>
                  <a:latin typeface="Roboto"/>
                  <a:ea typeface="Roboto"/>
                  <a:cs typeface="Roboto"/>
                  <a:sym typeface="Roboto"/>
                </a:rPr>
                <a:t>seus funcionários</a:t>
              </a:r>
              <a:endParaRPr sz="1100" dirty="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de-DE" sz="1100" dirty="0">
                  <a:solidFill>
                    <a:schemeClr val="lt1"/>
                  </a:solidFill>
                  <a:latin typeface="Roboto"/>
                  <a:ea typeface="Roboto"/>
                  <a:cs typeface="Roboto"/>
                  <a:sym typeface="Roboto"/>
                </a:rPr>
                <a:t>Utilizar certificações para garantir um empenho contínuo.</a:t>
              </a:r>
              <a:endParaRPr sz="1100" dirty="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de-DE" sz="1100" dirty="0">
                  <a:solidFill>
                    <a:schemeClr val="lt1"/>
                  </a:solidFill>
                  <a:latin typeface="Roboto"/>
                  <a:ea typeface="Roboto"/>
                  <a:cs typeface="Roboto"/>
                  <a:sym typeface="Roboto"/>
                </a:rPr>
                <a:t>As práticas sustentáveis exigem um esforço contínuo, mesmo que as suas ações pareçam pequenas, fazem a diferença</a:t>
              </a:r>
              <a:endParaRPr sz="1100" dirty="0">
                <a:solidFill>
                  <a:schemeClr val="lt1"/>
                </a:solidFill>
                <a:latin typeface="Roboto"/>
                <a:ea typeface="Roboto"/>
                <a:cs typeface="Roboto"/>
                <a:sym typeface="Roboto"/>
              </a:endParaRPr>
            </a:p>
          </p:txBody>
        </p:sp>
        <p:sp>
          <p:nvSpPr>
            <p:cNvPr id="323" name="Google Shape;323;g2ac3774a334_0_5"/>
            <p:cNvSpPr/>
            <p:nvPr/>
          </p:nvSpPr>
          <p:spPr>
            <a:xfrm>
              <a:off x="1256132" y="265205"/>
              <a:ext cx="1815000" cy="542023"/>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de-DE" sz="1800" b="1" dirty="0">
                  <a:solidFill>
                    <a:schemeClr val="accent1"/>
                  </a:solidFill>
                  <a:latin typeface="Calibri"/>
                  <a:ea typeface="Calibri"/>
                  <a:cs typeface="Calibri"/>
                  <a:sym typeface="Calibri"/>
                </a:rPr>
                <a:t>Transforme a sua empresa numa empresa ecológica</a:t>
              </a:r>
              <a:endParaRPr sz="5300" b="1" dirty="0">
                <a:solidFill>
                  <a:srgbClr val="1D7E75"/>
                </a:solidFill>
                <a:latin typeface="Roboto"/>
                <a:ea typeface="Roboto"/>
                <a:cs typeface="Roboto"/>
                <a:sym typeface="Roboto"/>
              </a:endParaRPr>
            </a:p>
          </p:txBody>
        </p:sp>
      </p:grpSp>
      <p:sp>
        <p:nvSpPr>
          <p:cNvPr id="324" name="Google Shape;324;g2ac3774a334_0_5"/>
          <p:cNvSpPr/>
          <p:nvPr/>
        </p:nvSpPr>
        <p:spPr>
          <a:xfrm>
            <a:off x="1824800" y="4007637"/>
            <a:ext cx="3898800" cy="1919400"/>
          </a:xfrm>
          <a:prstGeom prst="rect">
            <a:avLst/>
          </a:prstGeom>
          <a:noFill/>
          <a:ln>
            <a:noFill/>
          </a:ln>
        </p:spPr>
        <p:txBody>
          <a:bodyPr spcFirstLastPara="1" wrap="square" lIns="121900" tIns="121900" rIns="121900" bIns="121900" anchor="t" anchorCtr="0">
            <a:noAutofit/>
          </a:bodyPr>
          <a:lstStyle/>
          <a:p>
            <a:pPr marL="269999" lvl="0" indent="-2984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É tudo uma questão de </a:t>
            </a:r>
            <a:r>
              <a:rPr lang="de-DE" sz="1100" b="1" dirty="0">
                <a:solidFill>
                  <a:srgbClr val="FFFFFF"/>
                </a:solidFill>
                <a:latin typeface="Roboto"/>
                <a:ea typeface="Roboto"/>
                <a:cs typeface="Roboto"/>
                <a:sym typeface="Roboto"/>
              </a:rPr>
              <a:t>criatividade</a:t>
            </a:r>
            <a:r>
              <a:rPr lang="de-DE" sz="1100" dirty="0">
                <a:solidFill>
                  <a:srgbClr val="FFFFFF"/>
                </a:solidFill>
                <a:latin typeface="Roboto"/>
                <a:ea typeface="Roboto"/>
                <a:cs typeface="Roboto"/>
                <a:sym typeface="Roboto"/>
              </a:rPr>
              <a:t>!</a:t>
            </a:r>
            <a:endParaRPr sz="1100" dirty="0">
              <a:solidFill>
                <a:srgbClr val="FFFFFF"/>
              </a:solidFill>
              <a:latin typeface="Roboto"/>
              <a:ea typeface="Roboto"/>
              <a:cs typeface="Roboto"/>
              <a:sym typeface="Roboto"/>
            </a:endParaRPr>
          </a:p>
          <a:p>
            <a:pPr marL="269999" lvl="0" indent="-2984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Conceber </a:t>
            </a:r>
            <a:r>
              <a:rPr lang="de-DE" sz="1100" b="1" dirty="0">
                <a:solidFill>
                  <a:srgbClr val="FFFFFF"/>
                </a:solidFill>
                <a:latin typeface="Roboto"/>
                <a:ea typeface="Roboto"/>
                <a:cs typeface="Roboto"/>
                <a:sym typeface="Roboto"/>
              </a:rPr>
              <a:t>produtos ou serviços inovadores </a:t>
            </a:r>
            <a:r>
              <a:rPr lang="de-DE" sz="1100" dirty="0">
                <a:solidFill>
                  <a:srgbClr val="FFFFFF"/>
                </a:solidFill>
                <a:latin typeface="Roboto"/>
                <a:ea typeface="Roboto"/>
                <a:cs typeface="Roboto"/>
                <a:sym typeface="Roboto"/>
              </a:rPr>
              <a:t>que possam ser rentáveis e respeitadores do ambiente.</a:t>
            </a:r>
            <a:endParaRPr sz="1100" dirty="0">
              <a:solidFill>
                <a:srgbClr val="FFFFFF"/>
              </a:solidFill>
              <a:latin typeface="Roboto"/>
              <a:ea typeface="Roboto"/>
              <a:cs typeface="Roboto"/>
              <a:sym typeface="Roboto"/>
            </a:endParaRPr>
          </a:p>
          <a:p>
            <a:pPr marL="269999" lvl="0" indent="-2984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Encontrar </a:t>
            </a:r>
            <a:r>
              <a:rPr lang="de-DE" sz="1100" b="1" dirty="0">
                <a:solidFill>
                  <a:srgbClr val="FFFFFF"/>
                </a:solidFill>
                <a:latin typeface="Roboto"/>
                <a:ea typeface="Roboto"/>
                <a:cs typeface="Roboto"/>
                <a:sym typeface="Roboto"/>
              </a:rPr>
              <a:t>fontes fiáveis</a:t>
            </a:r>
            <a:r>
              <a:rPr lang="de-DE" sz="1100" dirty="0">
                <a:solidFill>
                  <a:srgbClr val="FFFFFF"/>
                </a:solidFill>
                <a:latin typeface="Roboto"/>
                <a:ea typeface="Roboto"/>
                <a:cs typeface="Roboto"/>
                <a:sym typeface="Roboto"/>
              </a:rPr>
              <a:t>, </a:t>
            </a:r>
            <a:r>
              <a:rPr lang="de-DE" sz="1100" b="1" dirty="0">
                <a:solidFill>
                  <a:srgbClr val="FFFFFF"/>
                </a:solidFill>
                <a:latin typeface="Roboto"/>
                <a:ea typeface="Roboto"/>
                <a:cs typeface="Roboto"/>
                <a:sym typeface="Roboto"/>
              </a:rPr>
              <a:t>produzir </a:t>
            </a:r>
            <a:r>
              <a:rPr lang="de-DE" sz="1100" dirty="0">
                <a:solidFill>
                  <a:srgbClr val="FFFFFF"/>
                </a:solidFill>
                <a:latin typeface="Roboto"/>
                <a:ea typeface="Roboto"/>
                <a:cs typeface="Roboto"/>
                <a:sym typeface="Roboto"/>
              </a:rPr>
              <a:t>com </a:t>
            </a:r>
            <a:r>
              <a:rPr lang="de-DE" sz="1100" b="1" dirty="0">
                <a:solidFill>
                  <a:srgbClr val="FFFFFF"/>
                </a:solidFill>
                <a:latin typeface="Roboto"/>
                <a:ea typeface="Roboto"/>
                <a:cs typeface="Roboto"/>
                <a:sym typeface="Roboto"/>
              </a:rPr>
              <a:t>eficiência</a:t>
            </a:r>
            <a:r>
              <a:rPr lang="de-DE" sz="1100" dirty="0">
                <a:solidFill>
                  <a:srgbClr val="FFFFFF"/>
                </a:solidFill>
                <a:latin typeface="Roboto"/>
                <a:ea typeface="Roboto"/>
                <a:cs typeface="Roboto"/>
                <a:sym typeface="Roboto"/>
              </a:rPr>
              <a:t>, </a:t>
            </a:r>
            <a:r>
              <a:rPr lang="de-DE" sz="1100" b="1" dirty="0">
                <a:solidFill>
                  <a:srgbClr val="FFFFFF"/>
                </a:solidFill>
                <a:latin typeface="Roboto"/>
                <a:ea typeface="Roboto"/>
                <a:cs typeface="Roboto"/>
                <a:sym typeface="Roboto"/>
              </a:rPr>
              <a:t>armazenar </a:t>
            </a:r>
            <a:r>
              <a:rPr lang="de-DE" sz="1100" dirty="0">
                <a:solidFill>
                  <a:srgbClr val="FFFFFF"/>
                </a:solidFill>
                <a:latin typeface="Roboto"/>
                <a:ea typeface="Roboto"/>
                <a:cs typeface="Roboto"/>
                <a:sym typeface="Roboto"/>
              </a:rPr>
              <a:t>e </a:t>
            </a:r>
            <a:r>
              <a:rPr lang="de-DE" sz="1100" b="1" dirty="0">
                <a:solidFill>
                  <a:srgbClr val="FFFFFF"/>
                </a:solidFill>
                <a:latin typeface="Roboto"/>
                <a:ea typeface="Roboto"/>
                <a:cs typeface="Roboto"/>
                <a:sym typeface="Roboto"/>
              </a:rPr>
              <a:t>expedir </a:t>
            </a:r>
            <a:r>
              <a:rPr lang="de-DE" sz="1100" dirty="0">
                <a:solidFill>
                  <a:srgbClr val="FFFFFF"/>
                </a:solidFill>
                <a:latin typeface="Roboto"/>
                <a:ea typeface="Roboto"/>
                <a:cs typeface="Roboto"/>
                <a:sym typeface="Roboto"/>
              </a:rPr>
              <a:t>com </a:t>
            </a:r>
            <a:r>
              <a:rPr lang="de-DE" sz="1100" b="1" dirty="0">
                <a:solidFill>
                  <a:srgbClr val="FFFFFF"/>
                </a:solidFill>
                <a:latin typeface="Roboto"/>
                <a:ea typeface="Roboto"/>
                <a:cs typeface="Roboto"/>
                <a:sym typeface="Roboto"/>
              </a:rPr>
              <a:t>baixas emissões</a:t>
            </a:r>
            <a:r>
              <a:rPr lang="de-DE" sz="1100" dirty="0">
                <a:solidFill>
                  <a:srgbClr val="FFFFFF"/>
                </a:solidFill>
                <a:latin typeface="Roboto"/>
                <a:ea typeface="Roboto"/>
                <a:cs typeface="Roboto"/>
                <a:sym typeface="Roboto"/>
              </a:rPr>
              <a:t>, </a:t>
            </a:r>
            <a:r>
              <a:rPr lang="de-DE" sz="1100" b="1" dirty="0">
                <a:solidFill>
                  <a:srgbClr val="FFFFFF"/>
                </a:solidFill>
                <a:latin typeface="Roboto"/>
                <a:ea typeface="Roboto"/>
                <a:cs typeface="Roboto"/>
                <a:sym typeface="Roboto"/>
              </a:rPr>
              <a:t>reduzir </a:t>
            </a:r>
            <a:r>
              <a:rPr lang="de-DE" sz="1100" dirty="0">
                <a:solidFill>
                  <a:srgbClr val="FFFFFF"/>
                </a:solidFill>
                <a:latin typeface="Roboto"/>
                <a:ea typeface="Roboto"/>
                <a:cs typeface="Roboto"/>
                <a:sym typeface="Roboto"/>
              </a:rPr>
              <a:t>e </a:t>
            </a:r>
            <a:r>
              <a:rPr lang="de-DE" sz="1100" b="1" dirty="0">
                <a:solidFill>
                  <a:srgbClr val="FFFFFF"/>
                </a:solidFill>
                <a:latin typeface="Roboto"/>
                <a:ea typeface="Roboto"/>
                <a:cs typeface="Roboto"/>
                <a:sym typeface="Roboto"/>
              </a:rPr>
              <a:t>reciclar </a:t>
            </a:r>
            <a:r>
              <a:rPr lang="de-DE" sz="1100" dirty="0">
                <a:solidFill>
                  <a:srgbClr val="FFFFFF"/>
                </a:solidFill>
                <a:latin typeface="Roboto"/>
                <a:ea typeface="Roboto"/>
                <a:cs typeface="Roboto"/>
                <a:sym typeface="Roboto"/>
              </a:rPr>
              <a:t>os resíduos, procurar </a:t>
            </a:r>
            <a:r>
              <a:rPr lang="de-DE" sz="1100" b="1" dirty="0">
                <a:solidFill>
                  <a:srgbClr val="FFFFFF"/>
                </a:solidFill>
                <a:latin typeface="Roboto"/>
                <a:ea typeface="Roboto"/>
                <a:cs typeface="Roboto"/>
                <a:sym typeface="Roboto"/>
              </a:rPr>
              <a:t>certificações</a:t>
            </a:r>
            <a:r>
              <a:rPr lang="de-DE" sz="1100" dirty="0">
                <a:solidFill>
                  <a:srgbClr val="FFFFFF"/>
                </a:solidFill>
                <a:latin typeface="Roboto"/>
                <a:ea typeface="Roboto"/>
                <a:cs typeface="Roboto"/>
                <a:sym typeface="Roboto"/>
              </a:rPr>
              <a:t>.</a:t>
            </a:r>
            <a:endParaRPr sz="1100" dirty="0">
              <a:solidFill>
                <a:srgbClr val="FFFFFF"/>
              </a:solidFill>
              <a:latin typeface="Roboto"/>
              <a:ea typeface="Roboto"/>
              <a:cs typeface="Roboto"/>
              <a:sym typeface="Roboto"/>
            </a:endParaRPr>
          </a:p>
          <a:p>
            <a:pPr marL="269999" lvl="0" indent="-298450" algn="l" rtl="0">
              <a:lnSpc>
                <a:spcPct val="115000"/>
              </a:lnSpc>
              <a:spcBef>
                <a:spcPts val="0"/>
              </a:spcBef>
              <a:spcAft>
                <a:spcPts val="0"/>
              </a:spcAft>
              <a:buClr>
                <a:srgbClr val="FFFFFF"/>
              </a:buClr>
              <a:buSzPts val="1100"/>
              <a:buFont typeface="Roboto"/>
              <a:buChar char="➔"/>
            </a:pPr>
            <a:r>
              <a:rPr lang="de-DE" sz="1100" dirty="0">
                <a:solidFill>
                  <a:srgbClr val="FFFFFF"/>
                </a:solidFill>
                <a:latin typeface="Roboto"/>
                <a:ea typeface="Roboto"/>
                <a:cs typeface="Roboto"/>
                <a:sym typeface="Roboto"/>
              </a:rPr>
              <a:t>Não se esqueça da </a:t>
            </a:r>
            <a:r>
              <a:rPr lang="de-DE" sz="1100" b="1" dirty="0">
                <a:solidFill>
                  <a:srgbClr val="FFFFFF"/>
                </a:solidFill>
                <a:latin typeface="Roboto"/>
                <a:ea typeface="Roboto"/>
                <a:cs typeface="Roboto"/>
                <a:sym typeface="Roboto"/>
              </a:rPr>
              <a:t>componente social</a:t>
            </a:r>
            <a:r>
              <a:rPr lang="de-DE" sz="1100" dirty="0">
                <a:solidFill>
                  <a:srgbClr val="FFFFFF"/>
                </a:solidFill>
                <a:latin typeface="Roboto"/>
                <a:ea typeface="Roboto"/>
                <a:cs typeface="Roboto"/>
                <a:sym typeface="Roboto"/>
              </a:rPr>
              <a:t>, crie um </a:t>
            </a:r>
            <a:r>
              <a:rPr lang="de-DE" sz="1100" b="1" dirty="0">
                <a:solidFill>
                  <a:srgbClr val="FFFFFF"/>
                </a:solidFill>
                <a:latin typeface="Roboto"/>
                <a:ea typeface="Roboto"/>
                <a:cs typeface="Roboto"/>
                <a:sym typeface="Roboto"/>
              </a:rPr>
              <a:t>bom ambiente de trabalho </a:t>
            </a:r>
            <a:r>
              <a:rPr lang="de-DE" sz="1100" dirty="0">
                <a:solidFill>
                  <a:srgbClr val="FFFFFF"/>
                </a:solidFill>
                <a:latin typeface="Roboto"/>
                <a:ea typeface="Roboto"/>
                <a:cs typeface="Roboto"/>
                <a:sym typeface="Roboto"/>
              </a:rPr>
              <a:t>e </a:t>
            </a:r>
            <a:r>
              <a:rPr lang="de-DE" sz="1100" b="1" dirty="0">
                <a:solidFill>
                  <a:srgbClr val="FFFFFF"/>
                </a:solidFill>
                <a:latin typeface="Roboto"/>
                <a:ea typeface="Roboto"/>
                <a:cs typeface="Roboto"/>
                <a:sym typeface="Roboto"/>
              </a:rPr>
              <a:t>contribua </a:t>
            </a:r>
            <a:r>
              <a:rPr lang="de-DE" sz="1100" dirty="0">
                <a:solidFill>
                  <a:srgbClr val="FFFFFF"/>
                </a:solidFill>
                <a:latin typeface="Roboto"/>
                <a:ea typeface="Roboto"/>
                <a:cs typeface="Roboto"/>
                <a:sym typeface="Roboto"/>
              </a:rPr>
              <a:t>para as </a:t>
            </a:r>
            <a:r>
              <a:rPr lang="de-DE" sz="1100" b="1" dirty="0">
                <a:solidFill>
                  <a:srgbClr val="FFFFFF"/>
                </a:solidFill>
                <a:latin typeface="Roboto"/>
                <a:ea typeface="Roboto"/>
                <a:cs typeface="Roboto"/>
                <a:sym typeface="Roboto"/>
              </a:rPr>
              <a:t>comunidades </a:t>
            </a:r>
            <a:r>
              <a:rPr lang="de-DE" sz="1100" dirty="0">
                <a:solidFill>
                  <a:srgbClr val="FFFFFF"/>
                </a:solidFill>
                <a:latin typeface="Roboto"/>
                <a:ea typeface="Roboto"/>
                <a:cs typeface="Roboto"/>
                <a:sym typeface="Roboto"/>
              </a:rPr>
              <a:t>e a </a:t>
            </a:r>
            <a:r>
              <a:rPr lang="de-DE" sz="1100" b="1" dirty="0">
                <a:solidFill>
                  <a:srgbClr val="FFFFFF"/>
                </a:solidFill>
                <a:latin typeface="Roboto"/>
                <a:ea typeface="Roboto"/>
                <a:cs typeface="Roboto"/>
                <a:sym typeface="Roboto"/>
              </a:rPr>
              <a:t>natureza</a:t>
            </a:r>
            <a:r>
              <a:rPr lang="de-DE" sz="1100" dirty="0">
                <a:solidFill>
                  <a:srgbClr val="FFFFFF"/>
                </a:solidFill>
                <a:latin typeface="Roboto"/>
                <a:ea typeface="Roboto"/>
                <a:cs typeface="Roboto"/>
                <a:sym typeface="Roboto"/>
              </a:rPr>
              <a:t>.</a:t>
            </a:r>
            <a:endParaRPr sz="1100" dirty="0">
              <a:solidFill>
                <a:srgbClr val="FFFFFF"/>
              </a:solidFill>
              <a:latin typeface="Roboto"/>
              <a:ea typeface="Roboto"/>
              <a:cs typeface="Roboto"/>
              <a:sym typeface="Roboto"/>
            </a:endParaRPr>
          </a:p>
        </p:txBody>
      </p:sp>
      <p:pic>
        <p:nvPicPr>
          <p:cNvPr id="325" name="Google Shape;325;g2ac3774a334_0_5"/>
          <p:cNvPicPr preferRelativeResize="0"/>
          <p:nvPr/>
        </p:nvPicPr>
        <p:blipFill rotWithShape="1">
          <a:blip r:embed="rId3">
            <a:alphaModFix/>
          </a:blip>
          <a:srcRect l="35736" t="20070" r="32594" b="38783"/>
          <a:stretch/>
        </p:blipFill>
        <p:spPr>
          <a:xfrm>
            <a:off x="206966" y="3589425"/>
            <a:ext cx="1477408" cy="1919401"/>
          </a:xfrm>
          <a:prstGeom prst="rect">
            <a:avLst/>
          </a:prstGeom>
          <a:noFill/>
          <a:ln>
            <a:noFill/>
          </a:ln>
        </p:spPr>
      </p:pic>
      <p:pic>
        <p:nvPicPr>
          <p:cNvPr id="326" name="Google Shape;326;g2ac3774a334_0_5"/>
          <p:cNvPicPr preferRelativeResize="0"/>
          <p:nvPr/>
        </p:nvPicPr>
        <p:blipFill rotWithShape="1">
          <a:blip r:embed="rId3">
            <a:alphaModFix/>
          </a:blip>
          <a:srcRect l="80784" t="40639" b="40354"/>
          <a:stretch/>
        </p:blipFill>
        <p:spPr>
          <a:xfrm>
            <a:off x="5731638" y="3754987"/>
            <a:ext cx="728725" cy="720762"/>
          </a:xfrm>
          <a:prstGeom prst="rect">
            <a:avLst/>
          </a:prstGeom>
          <a:noFill/>
          <a:ln>
            <a:noFill/>
          </a:ln>
        </p:spPr>
      </p:pic>
      <p:pic>
        <p:nvPicPr>
          <p:cNvPr id="328" name="Google Shape;328;g2ac3774a334_0_5"/>
          <p:cNvPicPr preferRelativeResize="0"/>
          <p:nvPr/>
        </p:nvPicPr>
        <p:blipFill rotWithShape="1">
          <a:blip r:embed="rId3">
            <a:alphaModFix/>
          </a:blip>
          <a:srcRect t="19699" r="65473" b="57953"/>
          <a:stretch/>
        </p:blipFill>
        <p:spPr>
          <a:xfrm>
            <a:off x="10661396" y="3831175"/>
            <a:ext cx="1272804" cy="823800"/>
          </a:xfrm>
          <a:prstGeom prst="rect">
            <a:avLst/>
          </a:prstGeom>
          <a:noFill/>
          <a:ln>
            <a:noFill/>
          </a:ln>
        </p:spPr>
      </p:pic>
      <p:pic>
        <p:nvPicPr>
          <p:cNvPr id="329" name="Google Shape;329;g2ac3774a334_0_5"/>
          <p:cNvPicPr preferRelativeResize="0"/>
          <p:nvPr/>
        </p:nvPicPr>
        <p:blipFill rotWithShape="1">
          <a:blip r:embed="rId3">
            <a:alphaModFix/>
          </a:blip>
          <a:srcRect l="50599" t="61461" r="17697" b="19030"/>
          <a:stretch/>
        </p:blipFill>
        <p:spPr>
          <a:xfrm>
            <a:off x="10661400" y="4654975"/>
            <a:ext cx="1338799" cy="823800"/>
          </a:xfrm>
          <a:prstGeom prst="rect">
            <a:avLst/>
          </a:prstGeom>
          <a:noFill/>
          <a:ln>
            <a:noFill/>
          </a:ln>
        </p:spPr>
      </p:pic>
      <p:pic>
        <p:nvPicPr>
          <p:cNvPr id="327" name="Google Shape;327;g2ac3774a334_0_5"/>
          <p:cNvPicPr preferRelativeResize="0"/>
          <p:nvPr/>
        </p:nvPicPr>
        <p:blipFill rotWithShape="1">
          <a:blip r:embed="rId3">
            <a:alphaModFix/>
          </a:blip>
          <a:srcRect l="37335" t="21924" r="50383" b="94909"/>
          <a:stretch/>
        </p:blipFill>
        <p:spPr>
          <a:xfrm rot="10800000" flipH="1">
            <a:off x="1339657" y="4510596"/>
            <a:ext cx="552949" cy="757975"/>
          </a:xfrm>
          <a:prstGeom prst="rect">
            <a:avLst/>
          </a:prstGeom>
          <a:noFill/>
          <a:ln>
            <a:noFill/>
          </a:ln>
        </p:spPr>
      </p:pic>
      <p:pic>
        <p:nvPicPr>
          <p:cNvPr id="1026" name="Picture 2">
            <a:extLst>
              <a:ext uri="{FF2B5EF4-FFF2-40B4-BE49-F238E27FC236}">
                <a16:creationId xmlns:a16="http://schemas.microsoft.com/office/drawing/2014/main" id="{9D5F0898-D92F-241E-E6F6-25758DA9FA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00" t="4440" r="49736" b="76396"/>
          <a:stretch/>
        </p:blipFill>
        <p:spPr bwMode="auto">
          <a:xfrm>
            <a:off x="5840189" y="4475748"/>
            <a:ext cx="618002" cy="10330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ac3774a334_0_13"/>
          <p:cNvSpPr txBox="1">
            <a:spLocks noGrp="1"/>
          </p:cNvSpPr>
          <p:nvPr>
            <p:ph type="title"/>
          </p:nvPr>
        </p:nvSpPr>
        <p:spPr>
          <a:xfrm>
            <a:off x="1097275" y="406900"/>
            <a:ext cx="9625200" cy="823800"/>
          </a:xfrm>
          <a:prstGeom prst="rect">
            <a:avLst/>
          </a:prstGeom>
        </p:spPr>
        <p:txBody>
          <a:bodyPr spcFirstLastPara="1" wrap="square" lIns="91425" tIns="45700" rIns="91425" bIns="45700" anchor="b" anchorCtr="0">
            <a:normAutofit fontScale="90000"/>
          </a:bodyPr>
          <a:lstStyle/>
          <a:p>
            <a:pPr marL="0" lvl="0" indent="0" algn="just" rtl="0">
              <a:lnSpc>
                <a:spcPct val="150000"/>
              </a:lnSpc>
              <a:spcBef>
                <a:spcPts val="600"/>
              </a:spcBef>
              <a:spcAft>
                <a:spcPts val="600"/>
              </a:spcAft>
              <a:buNone/>
            </a:pPr>
            <a:r>
              <a:rPr lang="de-DE" sz="2920">
                <a:solidFill>
                  <a:srgbClr val="3F762A"/>
                </a:solidFill>
              </a:rPr>
              <a:t>A sustentabilidade compensa</a:t>
            </a:r>
            <a:endParaRPr sz="2920" b="1">
              <a:solidFill>
                <a:srgbClr val="3F762A"/>
              </a:solidFill>
              <a:latin typeface="Calibri"/>
              <a:ea typeface="Calibri"/>
              <a:cs typeface="Calibri"/>
              <a:sym typeface="Calibri"/>
            </a:endParaRPr>
          </a:p>
        </p:txBody>
      </p:sp>
      <p:sp>
        <p:nvSpPr>
          <p:cNvPr id="336" name="Google Shape;336;g2ac3774a334_0_13"/>
          <p:cNvSpPr txBox="1"/>
          <p:nvPr/>
        </p:nvSpPr>
        <p:spPr>
          <a:xfrm>
            <a:off x="1283275" y="974266"/>
            <a:ext cx="5655000" cy="405893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de-DE" sz="2000" b="1" dirty="0">
                <a:solidFill>
                  <a:schemeClr val="accent1"/>
                </a:solidFill>
                <a:latin typeface="Calibri"/>
                <a:ea typeface="Calibri"/>
                <a:cs typeface="Calibri"/>
                <a:sym typeface="Calibri"/>
              </a:rPr>
              <a:t>Incentivos, reputação e eficiência</a:t>
            </a:r>
            <a:endParaRPr dirty="0">
              <a:solidFill>
                <a:srgbClr val="374151"/>
              </a:solidFill>
              <a:latin typeface="Roboto"/>
              <a:ea typeface="Roboto"/>
              <a:cs typeface="Roboto"/>
              <a:sym typeface="Roboto"/>
            </a:endParaRPr>
          </a:p>
          <a:p>
            <a:pPr marL="914400" lvl="1" indent="-304800" algn="l" rtl="0">
              <a:lnSpc>
                <a:spcPct val="115000"/>
              </a:lnSpc>
              <a:spcBef>
                <a:spcPts val="150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Os governos oferecem </a:t>
            </a:r>
            <a:r>
              <a:rPr lang="de-DE" sz="1200" b="1" dirty="0">
                <a:solidFill>
                  <a:srgbClr val="374151"/>
                </a:solidFill>
                <a:latin typeface="Roboto"/>
                <a:ea typeface="Roboto"/>
                <a:cs typeface="Roboto"/>
                <a:sym typeface="Roboto"/>
              </a:rPr>
              <a:t>incentivos fiscais </a:t>
            </a:r>
            <a:r>
              <a:rPr lang="de-DE" sz="1200" dirty="0">
                <a:solidFill>
                  <a:srgbClr val="374151"/>
                </a:solidFill>
                <a:latin typeface="Roboto"/>
                <a:ea typeface="Roboto"/>
                <a:cs typeface="Roboto"/>
                <a:sym typeface="Roboto"/>
              </a:rPr>
              <a:t>para iniciativas no domínio das energias renováveis e da sustentabilidade.</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A prática de uma gestão sustentável dos recursos </a:t>
            </a:r>
            <a:r>
              <a:rPr lang="de-DE" sz="1200" b="1" dirty="0">
                <a:solidFill>
                  <a:srgbClr val="374151"/>
                </a:solidFill>
                <a:latin typeface="Roboto"/>
                <a:ea typeface="Roboto"/>
                <a:cs typeface="Roboto"/>
                <a:sym typeface="Roboto"/>
              </a:rPr>
              <a:t>melhora a reputação da sua empresa </a:t>
            </a:r>
            <a:r>
              <a:rPr lang="pt-PT" sz="1200" dirty="0">
                <a:solidFill>
                  <a:srgbClr val="374151"/>
                </a:solidFill>
                <a:latin typeface="Roboto"/>
                <a:ea typeface="Roboto"/>
                <a:cs typeface="Roboto"/>
                <a:sym typeface="Roboto"/>
              </a:rPr>
              <a:t>face a tantas outras empresas menos sustentáveis.</a:t>
            </a: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A sustentabilidade </a:t>
            </a:r>
            <a:r>
              <a:rPr lang="de-DE" sz="1200" b="1" dirty="0">
                <a:solidFill>
                  <a:srgbClr val="374151"/>
                </a:solidFill>
                <a:latin typeface="Roboto"/>
                <a:ea typeface="Roboto"/>
                <a:cs typeface="Roboto"/>
                <a:sym typeface="Roboto"/>
              </a:rPr>
              <a:t>cria confiança junto dos consumidores</a:t>
            </a:r>
            <a:r>
              <a:rPr lang="de-DE" sz="1200" dirty="0">
                <a:solidFill>
                  <a:srgbClr val="374151"/>
                </a:solidFill>
                <a:latin typeface="Roboto"/>
                <a:ea typeface="Roboto"/>
                <a:cs typeface="Roboto"/>
                <a:sym typeface="Roboto"/>
              </a:rPr>
              <a:t>, atraindo novas oportunidades.</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Demonstrar responsabilidade ambiental torna a sua </a:t>
            </a:r>
            <a:r>
              <a:rPr lang="de-DE" sz="1200" b="1" dirty="0">
                <a:solidFill>
                  <a:srgbClr val="374151"/>
                </a:solidFill>
                <a:latin typeface="Roboto"/>
                <a:ea typeface="Roboto"/>
                <a:cs typeface="Roboto"/>
                <a:sym typeface="Roboto"/>
              </a:rPr>
              <a:t>organização atrativa para clientes que partilham as mesmas ideias</a:t>
            </a:r>
            <a:r>
              <a:rPr lang="de-DE" sz="1200" dirty="0">
                <a:solidFill>
                  <a:srgbClr val="374151"/>
                </a:solidFill>
                <a:latin typeface="Roboto"/>
                <a:ea typeface="Roboto"/>
                <a:cs typeface="Roboto"/>
                <a:sym typeface="Roboto"/>
              </a:rPr>
              <a:t>.</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O investimento em recursos renováveis </a:t>
            </a:r>
            <a:r>
              <a:rPr lang="de-DE" sz="1200" b="1" dirty="0">
                <a:solidFill>
                  <a:srgbClr val="374151"/>
                </a:solidFill>
                <a:latin typeface="Roboto"/>
                <a:ea typeface="Roboto"/>
                <a:cs typeface="Roboto"/>
                <a:sym typeface="Roboto"/>
              </a:rPr>
              <a:t>permite poupar dinheiro a longo prazo</a:t>
            </a:r>
            <a:r>
              <a:rPr lang="de-DE" sz="1200" dirty="0">
                <a:solidFill>
                  <a:srgbClr val="374151"/>
                </a:solidFill>
                <a:latin typeface="Roboto"/>
                <a:ea typeface="Roboto"/>
                <a:cs typeface="Roboto"/>
                <a:sym typeface="Roboto"/>
              </a:rPr>
              <a:t>.</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A transparência da cadeia de abastecimento pode levar a um aumento da </a:t>
            </a:r>
            <a:r>
              <a:rPr lang="de-DE" sz="1200" b="1" dirty="0">
                <a:solidFill>
                  <a:srgbClr val="374151"/>
                </a:solidFill>
                <a:latin typeface="Roboto"/>
                <a:ea typeface="Roboto"/>
                <a:cs typeface="Roboto"/>
                <a:sym typeface="Roboto"/>
              </a:rPr>
              <a:t>disposição dos consumidores para pagar</a:t>
            </a:r>
            <a:r>
              <a:rPr lang="de-DE" sz="1200" dirty="0">
                <a:solidFill>
                  <a:srgbClr val="374151"/>
                </a:solidFill>
                <a:latin typeface="Roboto"/>
                <a:ea typeface="Roboto"/>
                <a:cs typeface="Roboto"/>
                <a:sym typeface="Roboto"/>
              </a:rPr>
              <a:t>.</a:t>
            </a:r>
            <a:endParaRPr sz="1200" dirty="0">
              <a:solidFill>
                <a:srgbClr val="374151"/>
              </a:solidFill>
              <a:latin typeface="Roboto"/>
              <a:ea typeface="Roboto"/>
              <a:cs typeface="Roboto"/>
              <a:sym typeface="Roboto"/>
            </a:endParaRPr>
          </a:p>
          <a:p>
            <a:pPr marL="914400" lvl="1" indent="-304800" algn="l" rtl="0">
              <a:lnSpc>
                <a:spcPct val="115000"/>
              </a:lnSpc>
              <a:spcBef>
                <a:spcPts val="0"/>
              </a:spcBef>
              <a:spcAft>
                <a:spcPts val="0"/>
              </a:spcAft>
              <a:buClr>
                <a:srgbClr val="374151"/>
              </a:buClr>
              <a:buSzPts val="1200"/>
              <a:buFont typeface="Roboto"/>
              <a:buChar char="●"/>
            </a:pPr>
            <a:r>
              <a:rPr lang="de-DE" sz="1200" dirty="0">
                <a:solidFill>
                  <a:srgbClr val="374151"/>
                </a:solidFill>
                <a:latin typeface="Roboto"/>
                <a:ea typeface="Roboto"/>
                <a:cs typeface="Roboto"/>
                <a:sym typeface="Roboto"/>
              </a:rPr>
              <a:t>Pequenas mudanças, como os caixotes de reciclagem e a utilização eficiente da água, </a:t>
            </a:r>
            <a:r>
              <a:rPr lang="de-DE" sz="1200" b="1" dirty="0">
                <a:solidFill>
                  <a:srgbClr val="374151"/>
                </a:solidFill>
                <a:latin typeface="Roboto"/>
                <a:ea typeface="Roboto"/>
                <a:cs typeface="Roboto"/>
                <a:sym typeface="Roboto"/>
              </a:rPr>
              <a:t>contribuem para a sustentabilidade e reduzem os custos.</a:t>
            </a:r>
            <a:endParaRPr sz="1200" b="1" dirty="0">
              <a:solidFill>
                <a:srgbClr val="374151"/>
              </a:solidFill>
              <a:latin typeface="Roboto"/>
              <a:ea typeface="Roboto"/>
              <a:cs typeface="Roboto"/>
              <a:sym typeface="Roboto"/>
            </a:endParaRPr>
          </a:p>
          <a:p>
            <a:pPr marL="0" lvl="0" indent="0" algn="l" rtl="0">
              <a:lnSpc>
                <a:spcPct val="115000"/>
              </a:lnSpc>
              <a:spcBef>
                <a:spcPts val="1500"/>
              </a:spcBef>
              <a:spcAft>
                <a:spcPts val="0"/>
              </a:spcAft>
              <a:buNone/>
            </a:pPr>
            <a:endParaRPr sz="1200" dirty="0">
              <a:solidFill>
                <a:srgbClr val="374151"/>
              </a:solidFill>
              <a:latin typeface="Roboto"/>
              <a:ea typeface="Roboto"/>
              <a:cs typeface="Roboto"/>
              <a:sym typeface="Roboto"/>
            </a:endParaRPr>
          </a:p>
          <a:p>
            <a:pPr marL="0" lvl="0" indent="0" algn="l" rtl="0">
              <a:lnSpc>
                <a:spcPct val="115000"/>
              </a:lnSpc>
              <a:spcBef>
                <a:spcPts val="0"/>
              </a:spcBef>
              <a:spcAft>
                <a:spcPts val="0"/>
              </a:spcAft>
              <a:buNone/>
            </a:pPr>
            <a:endParaRPr sz="1300" dirty="0">
              <a:solidFill>
                <a:srgbClr val="374151"/>
              </a:solidFill>
              <a:latin typeface="Roboto"/>
              <a:ea typeface="Roboto"/>
              <a:cs typeface="Roboto"/>
              <a:sym typeface="Roboto"/>
            </a:endParaRPr>
          </a:p>
        </p:txBody>
      </p:sp>
      <p:sp>
        <p:nvSpPr>
          <p:cNvPr id="337" name="Google Shape;337;g2ac3774a334_0_13"/>
          <p:cNvSpPr/>
          <p:nvPr/>
        </p:nvSpPr>
        <p:spPr>
          <a:xfrm>
            <a:off x="1283275" y="5033200"/>
            <a:ext cx="9625200" cy="10428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sz="1600" dirty="0">
                <a:solidFill>
                  <a:srgbClr val="374151"/>
                </a:solidFill>
                <a:latin typeface="Roboto"/>
                <a:ea typeface="Roboto"/>
                <a:cs typeface="Roboto"/>
                <a:sym typeface="Roboto"/>
              </a:rPr>
              <a:t>Seguindo estes passos e </a:t>
            </a:r>
            <a:r>
              <a:rPr lang="de-DE" sz="1600" b="1" dirty="0">
                <a:solidFill>
                  <a:srgbClr val="374151"/>
                </a:solidFill>
                <a:latin typeface="Roboto"/>
                <a:ea typeface="Roboto"/>
                <a:cs typeface="Roboto"/>
                <a:sym typeface="Roboto"/>
              </a:rPr>
              <a:t>adotando práticas sustentáveis</a:t>
            </a:r>
            <a:r>
              <a:rPr lang="de-DE" sz="1600" dirty="0">
                <a:solidFill>
                  <a:srgbClr val="374151"/>
                </a:solidFill>
                <a:latin typeface="Roboto"/>
                <a:ea typeface="Roboto"/>
                <a:cs typeface="Roboto"/>
                <a:sym typeface="Roboto"/>
              </a:rPr>
              <a:t>, os jovens empresários podem </a:t>
            </a:r>
            <a:r>
              <a:rPr lang="de-DE" sz="1600" b="1" dirty="0">
                <a:solidFill>
                  <a:srgbClr val="374151"/>
                </a:solidFill>
                <a:latin typeface="Roboto"/>
                <a:ea typeface="Roboto"/>
                <a:cs typeface="Roboto"/>
                <a:sym typeface="Roboto"/>
              </a:rPr>
              <a:t>criar </a:t>
            </a:r>
            <a:r>
              <a:rPr lang="de-DE" sz="1600" dirty="0">
                <a:solidFill>
                  <a:srgbClr val="374151"/>
                </a:solidFill>
                <a:latin typeface="Roboto"/>
                <a:ea typeface="Roboto"/>
                <a:cs typeface="Roboto"/>
                <a:sym typeface="Roboto"/>
              </a:rPr>
              <a:t>e </a:t>
            </a:r>
            <a:r>
              <a:rPr lang="de-DE" sz="1600" b="1" dirty="0">
                <a:solidFill>
                  <a:srgbClr val="374151"/>
                </a:solidFill>
                <a:latin typeface="Roboto"/>
                <a:ea typeface="Roboto"/>
                <a:cs typeface="Roboto"/>
                <a:sym typeface="Roboto"/>
              </a:rPr>
              <a:t>desenvolver empresas </a:t>
            </a:r>
            <a:r>
              <a:rPr lang="de-DE" sz="1600" dirty="0">
                <a:solidFill>
                  <a:srgbClr val="374151"/>
                </a:solidFill>
                <a:latin typeface="Roboto"/>
                <a:ea typeface="Roboto"/>
                <a:cs typeface="Roboto"/>
                <a:sym typeface="Roboto"/>
              </a:rPr>
              <a:t>que não só </a:t>
            </a:r>
            <a:r>
              <a:rPr lang="de-DE" sz="1600" b="1" dirty="0">
                <a:solidFill>
                  <a:srgbClr val="374151"/>
                </a:solidFill>
                <a:latin typeface="Roboto"/>
                <a:ea typeface="Roboto"/>
                <a:cs typeface="Roboto"/>
                <a:sym typeface="Roboto"/>
              </a:rPr>
              <a:t>contribuem positivamente para o ambiente</a:t>
            </a:r>
            <a:r>
              <a:rPr lang="de-DE" sz="1600" dirty="0">
                <a:solidFill>
                  <a:srgbClr val="374151"/>
                </a:solidFill>
                <a:latin typeface="Roboto"/>
                <a:ea typeface="Roboto"/>
                <a:cs typeface="Roboto"/>
                <a:sym typeface="Roboto"/>
              </a:rPr>
              <a:t>, como também </a:t>
            </a:r>
            <a:r>
              <a:rPr lang="de-DE" sz="1600" b="1" dirty="0">
                <a:solidFill>
                  <a:srgbClr val="374151"/>
                </a:solidFill>
                <a:latin typeface="Roboto"/>
                <a:ea typeface="Roboto"/>
                <a:cs typeface="Roboto"/>
                <a:sym typeface="Roboto"/>
              </a:rPr>
              <a:t>prosperam </a:t>
            </a:r>
            <a:r>
              <a:rPr lang="de-DE" sz="1600" dirty="0">
                <a:solidFill>
                  <a:srgbClr val="374151"/>
                </a:solidFill>
                <a:latin typeface="Roboto"/>
                <a:ea typeface="Roboto"/>
                <a:cs typeface="Roboto"/>
                <a:sym typeface="Roboto"/>
              </a:rPr>
              <a:t>num mundo cada vez mais centrado na sustentabilidade.</a:t>
            </a:r>
            <a:endParaRPr sz="1800" dirty="0">
              <a:solidFill>
                <a:srgbClr val="374151"/>
              </a:solidFill>
              <a:latin typeface="Roboto"/>
              <a:ea typeface="Roboto"/>
              <a:cs typeface="Roboto"/>
              <a:sym typeface="Roboto"/>
            </a:endParaRPr>
          </a:p>
        </p:txBody>
      </p:sp>
      <p:pic>
        <p:nvPicPr>
          <p:cNvPr id="338" name="Google Shape;338;g2ac3774a334_0_13"/>
          <p:cNvPicPr preferRelativeResize="0"/>
          <p:nvPr/>
        </p:nvPicPr>
        <p:blipFill>
          <a:blip r:embed="rId3">
            <a:alphaModFix/>
          </a:blip>
          <a:stretch>
            <a:fillRect/>
          </a:stretch>
        </p:blipFill>
        <p:spPr>
          <a:xfrm>
            <a:off x="6852109" y="1780149"/>
            <a:ext cx="4056366" cy="2703601"/>
          </a:xfrm>
          <a:prstGeom prst="rect">
            <a:avLst/>
          </a:prstGeom>
          <a:noFill/>
          <a:ln>
            <a:noFill/>
          </a:ln>
        </p:spPr>
      </p:pic>
    </p:spTree>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1801</Words>
  <Application>Microsoft Office PowerPoint</Application>
  <PresentationFormat>Ecrã Panorâmico</PresentationFormat>
  <Paragraphs>195</Paragraphs>
  <Slides>18</Slides>
  <Notes>18</Notes>
  <HiddenSlides>0</HiddenSlides>
  <MMClips>0</MMClips>
  <ScaleCrop>false</ScaleCrop>
  <HeadingPairs>
    <vt:vector size="6" baseType="variant">
      <vt:variant>
        <vt:lpstr>Tipos de letra usados</vt:lpstr>
      </vt:variant>
      <vt:variant>
        <vt:i4>5</vt:i4>
      </vt:variant>
      <vt:variant>
        <vt:lpstr>Tema</vt:lpstr>
      </vt:variant>
      <vt:variant>
        <vt:i4>2</vt:i4>
      </vt:variant>
      <vt:variant>
        <vt:lpstr>Títulos dos diapositivos</vt:lpstr>
      </vt:variant>
      <vt:variant>
        <vt:i4>18</vt:i4>
      </vt:variant>
    </vt:vector>
  </HeadingPairs>
  <TitlesOfParts>
    <vt:vector size="25" baseType="lpstr">
      <vt:lpstr>Roboto</vt:lpstr>
      <vt:lpstr>Calibri</vt:lpstr>
      <vt:lpstr>Arial</vt:lpstr>
      <vt:lpstr>Times New Roman</vt:lpstr>
      <vt:lpstr>Noto Sans Symbols</vt:lpstr>
      <vt:lpstr>Rückblick</vt:lpstr>
      <vt:lpstr>Rückblick</vt:lpstr>
      <vt:lpstr>GREENWORLD: Pensar verde para o mundo  Educação dos jovens ERASMUS+  KA220 YOU - Parcerias estratégicas para a educação de jovens Parceria de cooperação </vt:lpstr>
      <vt:lpstr>Resultados de aprendizagem do Módulo 2</vt:lpstr>
      <vt:lpstr>Visão geral do módulo</vt:lpstr>
      <vt:lpstr>Gestão e Sustentabilidade dos Recursos Naturais e Inovação Verde no Empreendedorismo Verde  Introdução</vt:lpstr>
      <vt:lpstr>Introdução aos recursos naturais e à gestão dos recursos naturais </vt:lpstr>
      <vt:lpstr>Introdução aos recursos naturais e à gestão dos recursos naturais</vt:lpstr>
      <vt:lpstr>Introdução à inovação para a sustentabilidade e ao empreendedorismo verde</vt:lpstr>
      <vt:lpstr>Como tornar-se um empresário ecológico e gerir os recursos naturais de forma sustentável numa empresa</vt:lpstr>
      <vt:lpstr>A sustentabilidade compensa</vt:lpstr>
      <vt:lpstr>Turismo Verde - o exemplo dos Açores, Portugal</vt:lpstr>
      <vt:lpstr>Gestão dos recursos naturais e inovação ecológica  Vídeos</vt:lpstr>
      <vt:lpstr>Vídeos sobre a gestão dos recursos naturais</vt:lpstr>
      <vt:lpstr>Vídeos sobre inovação ecológica</vt:lpstr>
      <vt:lpstr>Inovação ecológica e design sustentável no empreendedorismo ecológico  Auto-verificação</vt:lpstr>
      <vt:lpstr>Auto-teste sobre os recursos naturais e a sua gestão</vt:lpstr>
      <vt:lpstr>Auto-teste sobre inovação ecológica e empreendedorismo ecológico</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Pensar verde para o mundo  Educação dos jovens ERASMUS+  KA220 YOU - Parcerias estratégicas para a educação de jovens Parceria de cooperação </dc:title>
  <cp:keywords>, docId:20D6097261FB7EEFF35657C6C916DFAC</cp:keywords>
  <cp:lastModifiedBy>Daniela</cp:lastModifiedBy>
  <cp:revision>2</cp:revision>
  <dcterms:created xsi:type="dcterms:W3CDTF">2020-11-17T09:39:06Z</dcterms:created>
  <dcterms:modified xsi:type="dcterms:W3CDTF">2024-05-06T10:49:57Z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