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orbel" panose="020B0503020204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2B2B2"/>
    <a:srgbClr val="FF7F3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Responde: B</a:t>
            </a:r>
            <a:endParaRPr/>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Resposta: C</a:t>
            </a:r>
            <a:endParaRPr/>
          </a:p>
        </p:txBody>
      </p:sp>
      <p:sp>
        <p:nvSpPr>
          <p:cNvPr id="467" name="Google Shape;4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Responde: B</a:t>
            </a:r>
            <a:endParaRPr/>
          </a:p>
        </p:txBody>
      </p:sp>
      <p:sp>
        <p:nvSpPr>
          <p:cNvPr id="475" name="Google Shape;4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Responde: B</a:t>
            </a:r>
            <a:endParaRPr/>
          </a:p>
        </p:txBody>
      </p:sp>
      <p:sp>
        <p:nvSpPr>
          <p:cNvPr id="483" name="Google Shape;48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b="1" i="0">
                <a:solidFill>
                  <a:srgbClr val="374151"/>
                </a:solidFill>
                <a:latin typeface="Arial"/>
                <a:ea typeface="Arial"/>
                <a:cs typeface="Arial"/>
                <a:sym typeface="Arial"/>
              </a:rPr>
              <a:t>Critérios de avaliação:</a:t>
            </a:r>
            <a:endParaRPr b="0" i="0">
              <a:solidFill>
                <a:srgbClr val="374151"/>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Compreensão e análise dos conceitos de sustentabilidade.</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Utilização de fontes e exemplos credíveis.</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Clareza e coerência dos argumentos.</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Capacidade de reflexão para enfrentar os desafios e propor soluções.</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Qualidade geral da redação, incluindo a gramática e a estrutura.</a:t>
            </a:r>
            <a:endParaRPr/>
          </a:p>
          <a:p>
            <a:pPr marL="0" lvl="0" indent="0" algn="l" rtl="0">
              <a:lnSpc>
                <a:spcPct val="100000"/>
              </a:lnSpc>
              <a:spcBef>
                <a:spcPts val="0"/>
              </a:spcBef>
              <a:spcAft>
                <a:spcPts val="0"/>
              </a:spcAft>
              <a:buSzPts val="1400"/>
              <a:buNone/>
            </a:pPr>
            <a:endParaRPr/>
          </a:p>
        </p:txBody>
      </p:sp>
      <p:sp>
        <p:nvSpPr>
          <p:cNvPr id="491" name="Google Shape;4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_5r4loXPyx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zx04Kl8y4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bjrPiIem30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rRpMrAMesb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07/978-3-031-28559-2_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err="1"/>
              <a:t>Pensar</a:t>
            </a:r>
            <a:r>
              <a:rPr lang="en-US" dirty="0"/>
              <a:t> </a:t>
            </a:r>
            <a:r>
              <a:rPr lang="en-US" dirty="0" err="1"/>
              <a:t>verde</a:t>
            </a:r>
            <a:r>
              <a:rPr lang="en-US" dirty="0"/>
              <a:t/>
            </a:r>
            <a:br>
              <a:rPr lang="en-US" dirty="0"/>
            </a:br>
            <a:r>
              <a:rPr lang="en-US" dirty="0"/>
              <a:t>para o </a:t>
            </a:r>
            <a:r>
              <a:rPr lang="en-US" dirty="0" err="1"/>
              <a:t>mundo</a:t>
            </a:r>
            <a:r>
              <a:rPr lang="en-US" dirty="0"/>
              <a:t/>
            </a:r>
            <a:br>
              <a:rPr lang="en-US" dirty="0"/>
            </a:br>
            <a:r>
              <a:rPr lang="en-US" dirty="0"/>
              <a:t/>
            </a:r>
            <a:br>
              <a:rPr lang="en-US" dirty="0"/>
            </a:br>
            <a:r>
              <a:rPr lang="en-US" sz="2700" dirty="0" err="1"/>
              <a:t>Educação</a:t>
            </a:r>
            <a:r>
              <a:rPr lang="en-US" sz="2700" dirty="0"/>
              <a:t> dos </a:t>
            </a:r>
            <a:r>
              <a:rPr lang="en-US" sz="2700" dirty="0" err="1"/>
              <a:t>jovens</a:t>
            </a:r>
            <a:r>
              <a:rPr lang="en-US" sz="2700" dirty="0"/>
              <a:t/>
            </a:r>
            <a:br>
              <a:rPr lang="en-US" sz="2700" dirty="0"/>
            </a:br>
            <a:r>
              <a:rPr lang="en-US" sz="2700" dirty="0"/>
              <a:t>ERASMUS+</a:t>
            </a:r>
            <a:br>
              <a:rPr lang="en-US" sz="2700" dirty="0"/>
            </a:br>
            <a:r>
              <a:rPr lang="en-US" sz="2700" dirty="0"/>
              <a:t/>
            </a:r>
            <a:br>
              <a:rPr lang="en-US" sz="2700" dirty="0"/>
            </a:br>
            <a:r>
              <a:rPr lang="en-US" sz="2200" dirty="0"/>
              <a:t>KA220 YOU - </a:t>
            </a:r>
            <a:r>
              <a:rPr lang="en-US" sz="2200" dirty="0" err="1"/>
              <a:t>Parcerias</a:t>
            </a:r>
            <a:r>
              <a:rPr lang="en-US" sz="2200" dirty="0"/>
              <a:t> </a:t>
            </a:r>
            <a:r>
              <a:rPr lang="en-US" sz="2200" dirty="0" err="1"/>
              <a:t>estratégicas</a:t>
            </a:r>
            <a:r>
              <a:rPr lang="en-US" sz="2200" dirty="0"/>
              <a:t> para a </a:t>
            </a:r>
            <a:r>
              <a:rPr lang="en-US" sz="2200" dirty="0" err="1"/>
              <a:t>educação</a:t>
            </a:r>
            <a:r>
              <a:rPr lang="en-US" sz="2200" dirty="0"/>
              <a:t> de </a:t>
            </a:r>
            <a:r>
              <a:rPr lang="en-US" sz="2200" dirty="0" err="1"/>
              <a:t>jovens</a:t>
            </a:r>
            <a:r>
              <a:rPr lang="en-US" sz="2200" dirty="0"/>
              <a:t/>
            </a:r>
            <a:br>
              <a:rPr lang="en-US" sz="2200" dirty="0"/>
            </a:br>
            <a:r>
              <a:rPr lang="en-US" sz="2200" dirty="0" err="1"/>
              <a:t>Parceria</a:t>
            </a:r>
            <a:r>
              <a:rPr lang="en-US" sz="2200" dirty="0"/>
              <a:t> de </a:t>
            </a:r>
            <a:r>
              <a:rPr lang="en-US" sz="2200" dirty="0" err="1"/>
              <a:t>cooperação</a:t>
            </a:r>
            <a:r>
              <a:rPr lang="en-US" dirty="0"/>
              <a:t/>
            </a:r>
            <a:br>
              <a:rPr lang="en-US" dirty="0"/>
            </a:br>
            <a:endParaRPr dirty="0"/>
          </a:p>
        </p:txBody>
      </p:sp>
      <p:sp>
        <p:nvSpPr>
          <p:cNvPr id="120" name="Google Shape;120;p1"/>
          <p:cNvSpPr txBox="1">
            <a:spLocks noGrp="1"/>
          </p:cNvSpPr>
          <p:nvPr>
            <p:ph type="body" idx="1"/>
          </p:nvPr>
        </p:nvSpPr>
        <p:spPr>
          <a:xfrm>
            <a:off x="464708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 </a:t>
            </a:r>
            <a:endParaRPr/>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2" name="Google Shape;122;p1"/>
          <p:cNvSpPr txBox="1"/>
          <p:nvPr/>
        </p:nvSpPr>
        <p:spPr>
          <a:xfrm>
            <a:off x="5242106" y="5472260"/>
            <a:ext cx="4974747" cy="81840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chemeClr val="accent1"/>
              </a:buClr>
              <a:buSzPts val="1800"/>
              <a:buFont typeface="Noto Sans Symbols"/>
              <a:buNone/>
            </a:pPr>
            <a:r>
              <a:rPr lang="en-US" sz="1800" b="0" i="0" u="none" strike="noStrike" cap="none" dirty="0" err="1" smtClean="0">
                <a:solidFill>
                  <a:srgbClr val="595959"/>
                </a:solidFill>
                <a:latin typeface="Calibri"/>
                <a:ea typeface="Calibri"/>
                <a:cs typeface="Calibri"/>
                <a:sym typeface="Calibri"/>
              </a:rPr>
              <a:t>Cadeira</a:t>
            </a:r>
            <a:r>
              <a:rPr lang="en-US" sz="1800" b="0" i="0" u="none" strike="noStrike" cap="none" dirty="0" smtClean="0">
                <a:solidFill>
                  <a:srgbClr val="595959"/>
                </a:solidFill>
                <a:latin typeface="Calibri"/>
                <a:ea typeface="Calibri"/>
                <a:cs typeface="Calibri"/>
                <a:sym typeface="Calibri"/>
              </a:rPr>
              <a:t> </a:t>
            </a:r>
            <a:r>
              <a:rPr lang="en-US" sz="1800" b="0" i="0" u="none" strike="noStrike" cap="none" dirty="0">
                <a:solidFill>
                  <a:srgbClr val="595959"/>
                </a:solidFill>
                <a:latin typeface="Calibri"/>
                <a:ea typeface="Calibri"/>
                <a:cs typeface="Calibri"/>
                <a:sym typeface="Calibri"/>
              </a:rPr>
              <a:t>de </a:t>
            </a:r>
            <a:r>
              <a:rPr lang="en-US" sz="1800" b="0" i="0" u="none" strike="noStrike" cap="none" dirty="0" err="1">
                <a:solidFill>
                  <a:srgbClr val="595959"/>
                </a:solidFill>
                <a:latin typeface="Calibri"/>
                <a:ea typeface="Calibri"/>
                <a:cs typeface="Calibri"/>
                <a:sym typeface="Calibri"/>
              </a:rPr>
              <a:t>Educação</a:t>
            </a:r>
            <a:r>
              <a:rPr lang="en-US" sz="1800" b="0" i="0" u="none" strike="noStrike" cap="none" dirty="0">
                <a:solidFill>
                  <a:srgbClr val="595959"/>
                </a:solidFill>
                <a:latin typeface="Calibri"/>
                <a:ea typeface="Calibri"/>
                <a:cs typeface="Calibri"/>
                <a:sym typeface="Calibri"/>
              </a:rPr>
              <a:t> </a:t>
            </a:r>
            <a:r>
              <a:rPr lang="en-US" sz="1800" b="0" i="0" u="none" strike="noStrike" cap="none" dirty="0" err="1">
                <a:solidFill>
                  <a:srgbClr val="595959"/>
                </a:solidFill>
                <a:latin typeface="Calibri"/>
                <a:ea typeface="Calibri"/>
                <a:cs typeface="Calibri"/>
                <a:sym typeface="Calibri"/>
              </a:rPr>
              <a:t>Empresarial</a:t>
            </a:r>
            <a:r>
              <a:rPr lang="en-US" sz="1800" b="0" i="0" u="none" strike="noStrike" cap="none" dirty="0">
                <a:solidFill>
                  <a:srgbClr val="595959"/>
                </a:solidFill>
                <a:latin typeface="Calibri"/>
                <a:ea typeface="Calibri"/>
                <a:cs typeface="Calibri"/>
                <a:sym typeface="Calibri"/>
              </a:rPr>
              <a:t> e de </a:t>
            </a:r>
            <a:r>
              <a:rPr lang="en-US" sz="1800" b="0" i="0" u="none" strike="noStrike" cap="none" dirty="0" err="1">
                <a:solidFill>
                  <a:srgbClr val="595959"/>
                </a:solidFill>
                <a:latin typeface="Calibri"/>
                <a:ea typeface="Calibri"/>
                <a:cs typeface="Calibri"/>
                <a:sym typeface="Calibri"/>
              </a:rPr>
              <a:t>Recursos</a:t>
            </a:r>
            <a:r>
              <a:rPr lang="en-US" sz="1800" b="0" i="0" u="none" strike="noStrike" cap="none" dirty="0">
                <a:solidFill>
                  <a:srgbClr val="595959"/>
                </a:solidFill>
                <a:latin typeface="Calibri"/>
                <a:ea typeface="Calibri"/>
                <a:cs typeface="Calibri"/>
                <a:sym typeface="Calibri"/>
              </a:rPr>
              <a:t> </a:t>
            </a:r>
            <a:r>
              <a:rPr lang="en-US" sz="1800" b="0" i="0" u="none" strike="noStrike" cap="none" dirty="0" err="1">
                <a:solidFill>
                  <a:srgbClr val="595959"/>
                </a:solidFill>
                <a:latin typeface="Calibri"/>
                <a:ea typeface="Calibri"/>
                <a:cs typeface="Calibri"/>
                <a:sym typeface="Calibri"/>
              </a:rPr>
              <a:t>Humanos</a:t>
            </a:r>
            <a:r>
              <a:rPr lang="en-US" sz="1800" b="0" i="0" u="none" strike="noStrike" cap="none" dirty="0">
                <a:solidFill>
                  <a:srgbClr val="595959"/>
                </a:solidFill>
                <a:latin typeface="Calibri"/>
                <a:ea typeface="Calibri"/>
                <a:cs typeface="Calibri"/>
                <a:sym typeface="Calibri"/>
              </a:rPr>
              <a:t> II</a:t>
            </a:r>
            <a:br>
              <a:rPr lang="en-US" sz="1800" b="0" i="0" u="none" strike="noStrike" cap="none" dirty="0">
                <a:solidFill>
                  <a:srgbClr val="595959"/>
                </a:solidFill>
                <a:latin typeface="Calibri"/>
                <a:ea typeface="Calibri"/>
                <a:cs typeface="Calibri"/>
                <a:sym typeface="Calibri"/>
              </a:rPr>
            </a:br>
            <a:r>
              <a:rPr lang="en-US" sz="1800" b="0" i="0" u="none" strike="noStrike" cap="none" dirty="0">
                <a:solidFill>
                  <a:srgbClr val="595959"/>
                </a:solidFill>
                <a:latin typeface="Calibri"/>
                <a:ea typeface="Calibri"/>
                <a:cs typeface="Calibri"/>
                <a:sym typeface="Calibri"/>
              </a:rPr>
              <a:t>Prof. Dr. Marc </a:t>
            </a:r>
            <a:r>
              <a:rPr lang="en-US" sz="1800" b="0" i="0" u="none" strike="noStrike" cap="none" dirty="0" err="1">
                <a:solidFill>
                  <a:srgbClr val="595959"/>
                </a:solidFill>
                <a:latin typeface="Calibri"/>
                <a:ea typeface="Calibri"/>
                <a:cs typeface="Calibri"/>
                <a:sym typeface="Calibri"/>
              </a:rPr>
              <a:t>Beutner</a:t>
            </a:r>
            <a:r>
              <a:rPr lang="en-US" sz="1800" b="0" i="0" u="none" strike="noStrike" cap="none" dirty="0">
                <a:solidFill>
                  <a:srgbClr val="595959"/>
                </a:solidFill>
                <a:latin typeface="Calibri"/>
                <a:ea typeface="Calibri"/>
                <a:cs typeface="Calibri"/>
                <a:sym typeface="Calibri"/>
              </a:rPr>
              <a:t> | </a:t>
            </a:r>
            <a:r>
              <a:rPr lang="en-US" sz="1800" b="0" i="0" u="none" strike="noStrike" cap="none" dirty="0" err="1">
                <a:solidFill>
                  <a:srgbClr val="595959"/>
                </a:solidFill>
                <a:latin typeface="Calibri"/>
                <a:ea typeface="Calibri"/>
                <a:cs typeface="Calibri"/>
                <a:sym typeface="Calibri"/>
              </a:rPr>
              <a:t>Niclas</a:t>
            </a:r>
            <a:r>
              <a:rPr lang="en-US" sz="1800" b="0" i="0" u="none" strike="noStrike" cap="none" dirty="0">
                <a:solidFill>
                  <a:srgbClr val="595959"/>
                </a:solidFill>
                <a:latin typeface="Calibri"/>
                <a:ea typeface="Calibri"/>
                <a:cs typeface="Calibri"/>
                <a:sym typeface="Calibri"/>
              </a:rPr>
              <a:t> C. </a:t>
            </a:r>
            <a:r>
              <a:rPr lang="en-US" sz="1800" b="0" i="0" u="none" strike="noStrike" cap="none" dirty="0" err="1">
                <a:solidFill>
                  <a:srgbClr val="595959"/>
                </a:solidFill>
                <a:latin typeface="Calibri"/>
                <a:ea typeface="Calibri"/>
                <a:cs typeface="Calibri"/>
                <a:sym typeface="Calibri"/>
              </a:rPr>
              <a:t>Grüttner</a:t>
            </a:r>
            <a:endParaRPr sz="1400" b="0" i="0" u="none" strike="noStrike" cap="none" dirty="0">
              <a:solidFill>
                <a:srgbClr val="000000"/>
              </a:solidFill>
              <a:latin typeface="Arial"/>
              <a:ea typeface="Arial"/>
              <a:cs typeface="Arial"/>
              <a:sym typeface="Arial"/>
            </a:endParaRPr>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lnSpcReduction="10000"/>
          </a:bodyPr>
          <a:lstStyle/>
          <a:p>
            <a:pPr lvl="0">
              <a:buClr>
                <a:schemeClr val="accent1"/>
              </a:buClr>
              <a:buSzPct val="108108"/>
            </a:pPr>
            <a:r>
              <a:rPr lang="en-US" sz="4000" b="1" dirty="0">
                <a:solidFill>
                  <a:srgbClr val="004B3A"/>
                </a:solidFill>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583"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156156"/>
              <a:buFont typeface="Noto Sans Symbols"/>
              <a:buNone/>
            </a:pPr>
            <a:endParaRPr sz="18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108108"/>
              <a:buFont typeface="Noto Sans Symbols"/>
              <a:buNone/>
            </a:pPr>
            <a:r>
              <a:rPr lang="en-US" sz="3200" b="1" i="0" u="sng" strike="noStrike" cap="none" dirty="0" err="1">
                <a:solidFill>
                  <a:srgbClr val="595959"/>
                </a:solidFill>
                <a:latin typeface="Calibri"/>
                <a:ea typeface="Calibri"/>
                <a:cs typeface="Calibri"/>
                <a:sym typeface="Calibri"/>
              </a:rPr>
              <a:t>Módulo</a:t>
            </a:r>
            <a:r>
              <a:rPr lang="en-US" sz="3200" b="1" i="0" u="sng" strike="noStrike" cap="none" dirty="0">
                <a:solidFill>
                  <a:srgbClr val="595959"/>
                </a:solidFill>
                <a:latin typeface="Calibri"/>
                <a:ea typeface="Calibri"/>
                <a:cs typeface="Calibri"/>
                <a:sym typeface="Calibri"/>
              </a:rPr>
              <a:t> 1:</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r>
              <a:rPr lang="en-US" sz="3200" b="1" i="0" u="none" strike="noStrike" cap="none" dirty="0">
                <a:solidFill>
                  <a:srgbClr val="595959"/>
                </a:solidFill>
                <a:latin typeface="Calibri"/>
                <a:ea typeface="Calibri"/>
                <a:cs typeface="Calibri"/>
                <a:sym typeface="Calibri"/>
              </a:rPr>
              <a:t>Eco-</a:t>
            </a:r>
            <a:r>
              <a:rPr lang="en-US" sz="3200" b="1" i="0" u="none" strike="noStrike" cap="none" dirty="0" err="1">
                <a:solidFill>
                  <a:srgbClr val="595959"/>
                </a:solidFill>
                <a:latin typeface="Calibri"/>
                <a:ea typeface="Calibri"/>
                <a:cs typeface="Calibri"/>
                <a:sym typeface="Calibri"/>
              </a:rPr>
              <a:t>Inovação</a:t>
            </a:r>
            <a:r>
              <a:rPr lang="en-US" sz="3200" b="1" i="0" u="none" strike="noStrike" cap="none" dirty="0">
                <a:solidFill>
                  <a:srgbClr val="595959"/>
                </a:solidFill>
                <a:latin typeface="Calibri"/>
                <a:ea typeface="Calibri"/>
                <a:cs typeface="Calibri"/>
                <a:sym typeface="Calibri"/>
              </a:rPr>
              <a:t> e Design de </a:t>
            </a:r>
            <a:r>
              <a:rPr lang="en-US" sz="3200" b="1" i="0" u="none" strike="noStrike" cap="none" dirty="0" err="1">
                <a:solidFill>
                  <a:srgbClr val="595959"/>
                </a:solidFill>
                <a:latin typeface="Calibri"/>
                <a:ea typeface="Calibri"/>
                <a:cs typeface="Calibri"/>
                <a:sym typeface="Calibri"/>
              </a:rPr>
              <a:t>Sustentabilidade</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r>
              <a:rPr lang="en-US" sz="3200" b="1" i="0" u="none" strike="noStrike" cap="none" dirty="0" err="1">
                <a:solidFill>
                  <a:srgbClr val="595959"/>
                </a:solidFill>
                <a:latin typeface="Calibri"/>
                <a:ea typeface="Calibri"/>
                <a:cs typeface="Calibri"/>
                <a:sym typeface="Calibri"/>
              </a:rPr>
              <a:t>em</a:t>
            </a:r>
            <a:r>
              <a:rPr lang="en-US" sz="3200" b="1" i="0" u="none" strike="noStrike" cap="none" dirty="0">
                <a:solidFill>
                  <a:srgbClr val="595959"/>
                </a:solidFill>
                <a:latin typeface="Calibri"/>
                <a:ea typeface="Calibri"/>
                <a:cs typeface="Calibri"/>
                <a:sym typeface="Calibri"/>
              </a:rPr>
              <a:t> </a:t>
            </a:r>
            <a:r>
              <a:rPr lang="en-US" sz="3200" b="1" i="0" u="none" strike="noStrike" cap="none" dirty="0" err="1">
                <a:solidFill>
                  <a:srgbClr val="595959"/>
                </a:solidFill>
                <a:latin typeface="Calibri"/>
                <a:ea typeface="Calibri"/>
                <a:cs typeface="Calibri"/>
                <a:sym typeface="Calibri"/>
              </a:rPr>
              <a:t>Empreendedorismo</a:t>
            </a:r>
            <a:r>
              <a:rPr lang="en-US" sz="3200" b="1" i="0" u="none" strike="noStrike" cap="none" dirty="0">
                <a:solidFill>
                  <a:srgbClr val="595959"/>
                </a:solidFill>
                <a:latin typeface="Calibri"/>
                <a:ea typeface="Calibri"/>
                <a:cs typeface="Calibri"/>
                <a:sym typeface="Calibri"/>
              </a:rPr>
              <a:t> Verde</a:t>
            </a:r>
            <a:r>
              <a:rPr lang="en-US" sz="2600" b="1" i="0" u="none" strike="noStrike" cap="none" dirty="0">
                <a:solidFill>
                  <a:srgbClr val="595959"/>
                </a:solidFill>
                <a:latin typeface="Calibri"/>
                <a:ea typeface="Calibri"/>
                <a:cs typeface="Calibri"/>
                <a:sym typeface="Calibri"/>
              </a:rPr>
              <a:t/>
            </a:r>
            <a:br>
              <a:rPr lang="en-US" sz="2600" b="1" i="0" u="none" strike="noStrike" cap="none" dirty="0">
                <a:solidFill>
                  <a:srgbClr val="595959"/>
                </a:solidFill>
                <a:latin typeface="Calibri"/>
                <a:ea typeface="Calibri"/>
                <a:cs typeface="Calibri"/>
                <a:sym typeface="Calibri"/>
              </a:rPr>
            </a:br>
            <a:r>
              <a:rPr lang="en-US" sz="2600" b="1" i="0" u="none" strike="noStrike" cap="none" dirty="0">
                <a:solidFill>
                  <a:srgbClr val="595959"/>
                </a:solidFill>
                <a:latin typeface="Calibri"/>
                <a:ea typeface="Calibri"/>
                <a:cs typeface="Calibri"/>
                <a:sym typeface="Calibri"/>
              </a:rPr>
              <a:t/>
            </a:r>
            <a:br>
              <a:rPr lang="en-US" sz="2600" b="1" i="0" u="none" strike="noStrike" cap="none" dirty="0">
                <a:solidFill>
                  <a:srgbClr val="595959"/>
                </a:solidFill>
                <a:latin typeface="Calibri"/>
                <a:ea typeface="Calibri"/>
                <a:cs typeface="Calibri"/>
                <a:sym typeface="Calibri"/>
              </a:rPr>
            </a:br>
            <a:endParaRPr sz="2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ct val="133056"/>
              <a:buFont typeface="Noto Sans Symbols"/>
              <a:buNone/>
            </a:pPr>
            <a:endParaRPr sz="2600" b="0" i="0" u="none" strike="noStrike" cap="none" dirty="0">
              <a:solidFill>
                <a:srgbClr val="595959"/>
              </a:solidFill>
              <a:latin typeface="Calibri"/>
              <a:ea typeface="Calibri"/>
              <a:cs typeface="Calibri"/>
              <a:sym typeface="Calibri"/>
            </a:endParaRPr>
          </a:p>
        </p:txBody>
      </p:sp>
      <p:pic>
        <p:nvPicPr>
          <p:cNvPr id="124" name="Google Shape;124;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125" name="Google Shape;125;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538551" y="263596"/>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Veja um amigo seu</a:t>
            </a:r>
            <a:endParaRPr>
              <a:solidFill>
                <a:srgbClr val="2A4F1C"/>
              </a:solidFill>
            </a:endParaRPr>
          </a:p>
        </p:txBody>
      </p:sp>
      <p:sp>
        <p:nvSpPr>
          <p:cNvPr id="212" name="Google Shape;212;p9"/>
          <p:cNvSpPr txBox="1">
            <a:spLocks noGrp="1"/>
          </p:cNvSpPr>
          <p:nvPr>
            <p:ph type="body" idx="1"/>
          </p:nvPr>
        </p:nvSpPr>
        <p:spPr>
          <a:xfrm>
            <a:off x="1538551" y="1173685"/>
            <a:ext cx="9602378" cy="134594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sz="1800" b="1" dirty="0">
                <a:solidFill>
                  <a:srgbClr val="2A4F1C"/>
                </a:solidFill>
              </a:rPr>
              <a:t>Observe </a:t>
            </a:r>
            <a:r>
              <a:rPr lang="en-US" sz="1800" b="1" dirty="0" err="1">
                <a:solidFill>
                  <a:srgbClr val="2A4F1C"/>
                </a:solidFill>
              </a:rPr>
              <a:t>também</a:t>
            </a:r>
            <a:r>
              <a:rPr lang="en-US" sz="1800" b="1" dirty="0">
                <a:solidFill>
                  <a:srgbClr val="2A4F1C"/>
                </a:solidFill>
              </a:rPr>
              <a:t> um amigo que </a:t>
            </a:r>
            <a:r>
              <a:rPr lang="en-US" sz="1800" b="1" dirty="0" err="1">
                <a:solidFill>
                  <a:srgbClr val="2A4F1C"/>
                </a:solidFill>
              </a:rPr>
              <a:t>tenha</a:t>
            </a:r>
            <a:r>
              <a:rPr lang="en-US" sz="1800" b="1" dirty="0">
                <a:solidFill>
                  <a:srgbClr val="2A4F1C"/>
                </a:solidFill>
              </a:rPr>
              <a:t> </a:t>
            </a:r>
            <a:r>
              <a:rPr lang="en-US" sz="1800" b="1" dirty="0" err="1">
                <a:solidFill>
                  <a:srgbClr val="2A4F1C"/>
                </a:solidFill>
              </a:rPr>
              <a:t>feito</a:t>
            </a:r>
            <a:r>
              <a:rPr lang="en-US" sz="1800" b="1" dirty="0">
                <a:solidFill>
                  <a:srgbClr val="2A4F1C"/>
                </a:solidFill>
              </a:rPr>
              <a:t> o </a:t>
            </a:r>
            <a:r>
              <a:rPr lang="en-US" sz="1800" b="1" dirty="0" err="1">
                <a:solidFill>
                  <a:srgbClr val="2A4F1C"/>
                </a:solidFill>
              </a:rPr>
              <a:t>último</a:t>
            </a:r>
            <a:r>
              <a:rPr lang="en-US" sz="1800" b="1" dirty="0">
                <a:solidFill>
                  <a:srgbClr val="2A4F1C"/>
                </a:solidFill>
              </a:rPr>
              <a:t> </a:t>
            </a:r>
            <a:r>
              <a:rPr lang="en-US" sz="1800" b="1" dirty="0" err="1">
                <a:solidFill>
                  <a:srgbClr val="2A4F1C"/>
                </a:solidFill>
              </a:rPr>
              <a:t>trabalho</a:t>
            </a:r>
            <a:r>
              <a:rPr lang="en-US" sz="1800" b="1" dirty="0">
                <a:solidFill>
                  <a:srgbClr val="2A4F1C"/>
                </a:solidFill>
              </a:rPr>
              <a:t> </a:t>
            </a:r>
            <a:r>
              <a:rPr lang="en-US" sz="1800" b="1" dirty="0" err="1">
                <a:solidFill>
                  <a:srgbClr val="2A4F1C"/>
                </a:solidFill>
              </a:rPr>
              <a:t>por</a:t>
            </a:r>
            <a:r>
              <a:rPr lang="en-US" sz="1800" b="1" dirty="0">
                <a:solidFill>
                  <a:srgbClr val="2A4F1C"/>
                </a:solidFill>
              </a:rPr>
              <a:t> </a:t>
            </a:r>
            <a:r>
              <a:rPr lang="en-US" sz="1800" b="1" dirty="0" err="1">
                <a:solidFill>
                  <a:srgbClr val="2A4F1C"/>
                </a:solidFill>
              </a:rPr>
              <a:t>si</a:t>
            </a:r>
            <a:r>
              <a:rPr lang="en-US" sz="1800" b="1" dirty="0">
                <a:solidFill>
                  <a:srgbClr val="2A4F1C"/>
                </a:solidFill>
              </a:rPr>
              <a:t> </a:t>
            </a:r>
            <a:r>
              <a:rPr lang="en-US" sz="1800" b="1" dirty="0" err="1">
                <a:solidFill>
                  <a:srgbClr val="2A4F1C"/>
                </a:solidFill>
              </a:rPr>
              <a:t>próprio</a:t>
            </a:r>
            <a:r>
              <a:rPr lang="en-US" sz="1800" b="1" dirty="0">
                <a:solidFill>
                  <a:srgbClr val="2A4F1C"/>
                </a:solidFill>
              </a:rPr>
              <a:t> e </a:t>
            </a:r>
            <a:r>
              <a:rPr lang="en-US" sz="1800" b="1" dirty="0" err="1">
                <a:solidFill>
                  <a:srgbClr val="2A4F1C"/>
                </a:solidFill>
              </a:rPr>
              <a:t>pense</a:t>
            </a:r>
            <a:r>
              <a:rPr lang="en-US" sz="1800" b="1" dirty="0">
                <a:solidFill>
                  <a:srgbClr val="2A4F1C"/>
                </a:solidFill>
              </a:rPr>
              <a:t/>
            </a:r>
            <a:br>
              <a:rPr lang="en-US" sz="1800" b="1" dirty="0">
                <a:solidFill>
                  <a:srgbClr val="2A4F1C"/>
                </a:solidFill>
              </a:rPr>
            </a:br>
            <a:r>
              <a:rPr lang="en-US" sz="1800" b="1" dirty="0" err="1">
                <a:solidFill>
                  <a:srgbClr val="2A4F1C"/>
                </a:solidFill>
              </a:rPr>
              <a:t>sobre</a:t>
            </a:r>
            <a:r>
              <a:rPr lang="en-US" sz="1800" b="1" dirty="0">
                <a:solidFill>
                  <a:srgbClr val="2A4F1C"/>
                </a:solidFill>
              </a:rPr>
              <a:t> as </a:t>
            </a:r>
            <a:r>
              <a:rPr lang="en-US" sz="1800" b="1" dirty="0" err="1">
                <a:solidFill>
                  <a:srgbClr val="2A4F1C"/>
                </a:solidFill>
              </a:rPr>
              <a:t>suas</a:t>
            </a:r>
            <a:r>
              <a:rPr lang="en-US" sz="1800" b="1" dirty="0">
                <a:solidFill>
                  <a:srgbClr val="2A4F1C"/>
                </a:solidFill>
              </a:rPr>
              <a:t> </a:t>
            </a:r>
            <a:r>
              <a:rPr lang="en-US" sz="1800" b="1" dirty="0" err="1">
                <a:solidFill>
                  <a:srgbClr val="2A4F1C"/>
                </a:solidFill>
              </a:rPr>
              <a:t>competências</a:t>
            </a:r>
            <a:r>
              <a:rPr lang="en-US" sz="1800" b="1" dirty="0">
                <a:solidFill>
                  <a:srgbClr val="2A4F1C"/>
                </a:solidFill>
              </a:rPr>
              <a:t> e </a:t>
            </a:r>
            <a:r>
              <a:rPr lang="en-US" sz="1800" b="1" dirty="0" err="1">
                <a:solidFill>
                  <a:srgbClr val="2A4F1C"/>
                </a:solidFill>
              </a:rPr>
              <a:t>aptidões</a:t>
            </a:r>
            <a:r>
              <a:rPr lang="en-US" sz="1800" b="1" dirty="0">
                <a:solidFill>
                  <a:srgbClr val="2A4F1C"/>
                </a:solidFill>
              </a:rPr>
              <a:t>. </a:t>
            </a:r>
            <a:r>
              <a:rPr lang="en-US" sz="1800" b="1" dirty="0" err="1">
                <a:solidFill>
                  <a:srgbClr val="2A4F1C"/>
                </a:solidFill>
              </a:rPr>
              <a:t>Pegue</a:t>
            </a:r>
            <a:r>
              <a:rPr lang="en-US" sz="1800" b="1" dirty="0">
                <a:solidFill>
                  <a:srgbClr val="2A4F1C"/>
                </a:solidFill>
              </a:rPr>
              <a:t> </a:t>
            </a:r>
            <a:r>
              <a:rPr lang="en-US" sz="1800" b="1" dirty="0" err="1">
                <a:solidFill>
                  <a:srgbClr val="2A4F1C"/>
                </a:solidFill>
              </a:rPr>
              <a:t>num</a:t>
            </a:r>
            <a:r>
              <a:rPr lang="en-US" sz="1800" b="1" dirty="0">
                <a:solidFill>
                  <a:srgbClr val="2A4F1C"/>
                </a:solidFill>
              </a:rPr>
              <a:t> </a:t>
            </a:r>
            <a:r>
              <a:rPr lang="en-US" sz="1800" b="1" dirty="0" err="1">
                <a:solidFill>
                  <a:srgbClr val="2A4F1C"/>
                </a:solidFill>
              </a:rPr>
              <a:t>papel</a:t>
            </a:r>
            <a:r>
              <a:rPr lang="en-US" sz="1800" b="1" dirty="0">
                <a:solidFill>
                  <a:srgbClr val="2A4F1C"/>
                </a:solidFill>
              </a:rPr>
              <a:t> e </a:t>
            </a:r>
            <a:r>
              <a:rPr lang="en-US" sz="1800" b="1" dirty="0" err="1">
                <a:solidFill>
                  <a:srgbClr val="2A4F1C"/>
                </a:solidFill>
              </a:rPr>
              <a:t>preencha</a:t>
            </a:r>
            <a:r>
              <a:rPr lang="en-US" sz="1800" b="1" dirty="0">
                <a:solidFill>
                  <a:srgbClr val="2A4F1C"/>
                </a:solidFill>
              </a:rPr>
              <a:t> a </a:t>
            </a:r>
            <a:r>
              <a:rPr lang="en-US" sz="1800" b="1" dirty="0" err="1">
                <a:solidFill>
                  <a:srgbClr val="2A4F1C"/>
                </a:solidFill>
              </a:rPr>
              <a:t>mesma</a:t>
            </a:r>
            <a:r>
              <a:rPr lang="en-US" sz="1800" b="1" dirty="0">
                <a:solidFill>
                  <a:srgbClr val="2A4F1C"/>
                </a:solidFill>
              </a:rPr>
              <a:t> </a:t>
            </a:r>
            <a:r>
              <a:rPr lang="en-US" sz="1800" b="1" dirty="0" err="1">
                <a:solidFill>
                  <a:srgbClr val="2A4F1C"/>
                </a:solidFill>
              </a:rPr>
              <a:t>tabela</a:t>
            </a:r>
            <a:r>
              <a:rPr lang="en-US" sz="1800" b="1" dirty="0">
                <a:solidFill>
                  <a:srgbClr val="2A4F1C"/>
                </a:solidFill>
              </a:rPr>
              <a:t> para </a:t>
            </a:r>
            <a:r>
              <a:rPr lang="en-US" sz="1800" b="1" dirty="0" err="1">
                <a:solidFill>
                  <a:srgbClr val="2A4F1C"/>
                </a:solidFill>
              </a:rPr>
              <a:t>ele</a:t>
            </a:r>
            <a:r>
              <a:rPr lang="en-US" sz="1800" b="1" dirty="0">
                <a:solidFill>
                  <a:srgbClr val="2A4F1C"/>
                </a:solidFill>
              </a:rPr>
              <a:t>/</a:t>
            </a:r>
            <a:r>
              <a:rPr lang="en-US" sz="1800" b="1" dirty="0" err="1">
                <a:solidFill>
                  <a:srgbClr val="2A4F1C"/>
                </a:solidFill>
              </a:rPr>
              <a:t>ela</a:t>
            </a:r>
            <a:r>
              <a:rPr lang="en-US" sz="1800" b="1" dirty="0">
                <a:solidFill>
                  <a:srgbClr val="2A4F1C"/>
                </a:solidFill>
              </a:rPr>
              <a:t>.</a:t>
            </a:r>
            <a:br>
              <a:rPr lang="en-US" sz="1800" b="1" dirty="0">
                <a:solidFill>
                  <a:srgbClr val="2A4F1C"/>
                </a:solidFill>
              </a:rPr>
            </a:br>
            <a:r>
              <a:rPr lang="en-US" sz="1800" b="1" dirty="0" err="1">
                <a:solidFill>
                  <a:srgbClr val="2A4F1C"/>
                </a:solidFill>
              </a:rPr>
              <a:t>Ele</a:t>
            </a:r>
            <a:r>
              <a:rPr lang="en-US" sz="1800" b="1" dirty="0">
                <a:solidFill>
                  <a:srgbClr val="2A4F1C"/>
                </a:solidFill>
              </a:rPr>
              <a:t>/</a:t>
            </a:r>
            <a:r>
              <a:rPr lang="en-US" sz="1800" b="1" dirty="0" err="1">
                <a:solidFill>
                  <a:srgbClr val="2A4F1C"/>
                </a:solidFill>
              </a:rPr>
              <a:t>ela</a:t>
            </a:r>
            <a:r>
              <a:rPr lang="en-US" sz="1800" b="1" dirty="0">
                <a:solidFill>
                  <a:srgbClr val="2A4F1C"/>
                </a:solidFill>
              </a:rPr>
              <a:t> </a:t>
            </a:r>
            <a:r>
              <a:rPr lang="en-US" sz="1800" b="1" dirty="0" err="1">
                <a:solidFill>
                  <a:srgbClr val="2A4F1C"/>
                </a:solidFill>
              </a:rPr>
              <a:t>também</a:t>
            </a:r>
            <a:r>
              <a:rPr lang="en-US" sz="1800" b="1" dirty="0">
                <a:solidFill>
                  <a:srgbClr val="2A4F1C"/>
                </a:solidFill>
              </a:rPr>
              <a:t> </a:t>
            </a:r>
            <a:r>
              <a:rPr lang="en-US" sz="1800" b="1" dirty="0" err="1">
                <a:solidFill>
                  <a:srgbClr val="2A4F1C"/>
                </a:solidFill>
              </a:rPr>
              <a:t>deve</a:t>
            </a:r>
            <a:r>
              <a:rPr lang="en-US" sz="1800" b="1" dirty="0">
                <a:solidFill>
                  <a:srgbClr val="2A4F1C"/>
                </a:solidFill>
              </a:rPr>
              <a:t> </a:t>
            </a:r>
            <a:r>
              <a:rPr lang="en-US" sz="1800" b="1" dirty="0" err="1">
                <a:solidFill>
                  <a:srgbClr val="2A4F1C"/>
                </a:solidFill>
              </a:rPr>
              <a:t>fazer</a:t>
            </a:r>
            <a:r>
              <a:rPr lang="en-US" sz="1800" b="1" dirty="0">
                <a:solidFill>
                  <a:srgbClr val="2A4F1C"/>
                </a:solidFill>
              </a:rPr>
              <a:t> o </a:t>
            </a:r>
            <a:r>
              <a:rPr lang="en-US" sz="1800" b="1" dirty="0" err="1">
                <a:solidFill>
                  <a:srgbClr val="2A4F1C"/>
                </a:solidFill>
              </a:rPr>
              <a:t>mesmo</a:t>
            </a:r>
            <a:r>
              <a:rPr lang="en-US" sz="1800" b="1" dirty="0">
                <a:solidFill>
                  <a:srgbClr val="2A4F1C"/>
                </a:solidFill>
              </a:rPr>
              <a:t> </a:t>
            </a:r>
            <a:r>
              <a:rPr lang="en-US" sz="1800" b="1" dirty="0" err="1">
                <a:solidFill>
                  <a:srgbClr val="2A4F1C"/>
                </a:solidFill>
              </a:rPr>
              <a:t>por</a:t>
            </a:r>
            <a:r>
              <a:rPr lang="en-US" sz="1800" b="1" dirty="0">
                <a:solidFill>
                  <a:srgbClr val="2A4F1C"/>
                </a:solidFill>
              </a:rPr>
              <a:t> </a:t>
            </a:r>
            <a:r>
              <a:rPr lang="en-US" sz="1800" b="1" dirty="0" err="1">
                <a:solidFill>
                  <a:srgbClr val="2A4F1C"/>
                </a:solidFill>
              </a:rPr>
              <a:t>si</a:t>
            </a:r>
            <a:r>
              <a:rPr lang="en-US" sz="1800" b="1" dirty="0">
                <a:solidFill>
                  <a:srgbClr val="2A4F1C"/>
                </a:solidFill>
              </a:rPr>
              <a:t>. A </a:t>
            </a:r>
            <a:r>
              <a:rPr lang="en-US" sz="1800" b="1" dirty="0" err="1">
                <a:solidFill>
                  <a:srgbClr val="2A4F1C"/>
                </a:solidFill>
              </a:rPr>
              <a:t>tabela</a:t>
            </a:r>
            <a:r>
              <a:rPr lang="en-US" sz="1800" b="1" dirty="0">
                <a:solidFill>
                  <a:srgbClr val="2A4F1C"/>
                </a:solidFill>
              </a:rPr>
              <a:t> </a:t>
            </a:r>
            <a:r>
              <a:rPr lang="en-US" sz="1800" b="1" dirty="0" err="1">
                <a:solidFill>
                  <a:srgbClr val="2A4F1C"/>
                </a:solidFill>
              </a:rPr>
              <a:t>deve</a:t>
            </a:r>
            <a:r>
              <a:rPr lang="en-US" sz="1800" b="1" dirty="0">
                <a:solidFill>
                  <a:srgbClr val="2A4F1C"/>
                </a:solidFill>
              </a:rPr>
              <a:t> </a:t>
            </a:r>
            <a:r>
              <a:rPr lang="en-US" sz="1800" b="1" dirty="0" err="1">
                <a:solidFill>
                  <a:srgbClr val="2A4F1C"/>
                </a:solidFill>
              </a:rPr>
              <a:t>ser</a:t>
            </a:r>
            <a:r>
              <a:rPr lang="en-US" sz="1800" b="1" dirty="0">
                <a:solidFill>
                  <a:srgbClr val="2A4F1C"/>
                </a:solidFill>
              </a:rPr>
              <a:t> </a:t>
            </a:r>
            <a:r>
              <a:rPr lang="en-US" sz="1800" b="1" dirty="0" err="1">
                <a:solidFill>
                  <a:srgbClr val="2A4F1C"/>
                </a:solidFill>
              </a:rPr>
              <a:t>parecida</a:t>
            </a:r>
            <a:r>
              <a:rPr lang="en-US" sz="1800" b="1" dirty="0">
                <a:solidFill>
                  <a:srgbClr val="2A4F1C"/>
                </a:solidFill>
              </a:rPr>
              <a:t> com </a:t>
            </a:r>
            <a:r>
              <a:rPr lang="en-US" sz="1800" b="1" dirty="0" err="1">
                <a:solidFill>
                  <a:srgbClr val="2A4F1C"/>
                </a:solidFill>
              </a:rPr>
              <a:t>esta</a:t>
            </a:r>
            <a:r>
              <a:rPr lang="en-US" sz="1800" b="1" dirty="0">
                <a:solidFill>
                  <a:srgbClr val="2A4F1C"/>
                </a:solidFill>
              </a:rPr>
              <a:t>:</a:t>
            </a:r>
            <a:endParaRPr sz="1800" dirty="0"/>
          </a:p>
        </p:txBody>
      </p:sp>
      <p:graphicFrame>
        <p:nvGraphicFramePr>
          <p:cNvPr id="213" name="Google Shape;213;p9"/>
          <p:cNvGraphicFramePr/>
          <p:nvPr>
            <p:extLst>
              <p:ext uri="{D42A27DB-BD31-4B8C-83A1-F6EECF244321}">
                <p14:modId xmlns:p14="http://schemas.microsoft.com/office/powerpoint/2010/main" val="1182791584"/>
              </p:ext>
            </p:extLst>
          </p:nvPr>
        </p:nvGraphicFramePr>
        <p:xfrm>
          <a:off x="1538551" y="2191608"/>
          <a:ext cx="9294125" cy="3038780"/>
        </p:xfrm>
        <a:graphic>
          <a:graphicData uri="http://schemas.openxmlformats.org/drawingml/2006/table">
            <a:tbl>
              <a:tblPr firstRow="1" bandRow="1">
                <a:noFill/>
                <a:tableStyleId>{810DD147-58B3-48DF-9DDA-0113FDC0A09D}</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err="1"/>
                        <a:t>C</a:t>
                      </a:r>
                      <a:r>
                        <a:rPr lang="en-US" sz="1600" u="none" strike="noStrike" cap="none" dirty="0" err="1" smtClean="0"/>
                        <a:t>ompetência</a:t>
                      </a:r>
                      <a:endParaRPr sz="16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Já é bom nisso</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Deve ser melhorado</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Nada de bom </a:t>
                      </a:r>
                      <a:endParaRPr sz="16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a:solidFill>
                            <a:srgbClr val="2A4F1C"/>
                          </a:solidFill>
                          <a:latin typeface="Arial"/>
                          <a:ea typeface="Arial"/>
                          <a:cs typeface="Arial"/>
                          <a:sym typeface="Arial"/>
                        </a:rPr>
                        <a:t>Inteligência emocional</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dirty="0" err="1">
                          <a:solidFill>
                            <a:srgbClr val="2A4F1C"/>
                          </a:solidFill>
                          <a:latin typeface="Arial"/>
                          <a:ea typeface="Arial"/>
                          <a:cs typeface="Arial"/>
                          <a:sym typeface="Arial"/>
                        </a:rPr>
                        <a:t>Capacidade</a:t>
                      </a:r>
                      <a:r>
                        <a:rPr lang="en-US" sz="1600" u="none" strike="noStrike" cap="none" dirty="0">
                          <a:solidFill>
                            <a:srgbClr val="2A4F1C"/>
                          </a:solidFill>
                          <a:latin typeface="Arial"/>
                          <a:ea typeface="Arial"/>
                          <a:cs typeface="Arial"/>
                          <a:sym typeface="Arial"/>
                        </a:rPr>
                        <a:t> de </a:t>
                      </a:r>
                      <a:r>
                        <a:rPr lang="en-US" sz="1600" u="none" strike="noStrike" cap="none" dirty="0" err="1">
                          <a:solidFill>
                            <a:srgbClr val="2A4F1C"/>
                          </a:solidFill>
                          <a:latin typeface="Arial"/>
                          <a:ea typeface="Arial"/>
                          <a:cs typeface="Arial"/>
                          <a:sym typeface="Arial"/>
                        </a:rPr>
                        <a:t>compreender</a:t>
                      </a:r>
                      <a:r>
                        <a:rPr lang="en-US" sz="1600" u="none" strike="noStrike" cap="none" dirty="0">
                          <a:solidFill>
                            <a:srgbClr val="2A4F1C"/>
                          </a:solidFill>
                          <a:latin typeface="Arial"/>
                          <a:ea typeface="Arial"/>
                          <a:cs typeface="Arial"/>
                          <a:sym typeface="Arial"/>
                        </a:rPr>
                        <a:t> </a:t>
                      </a:r>
                      <a:r>
                        <a:rPr lang="en-US" sz="1600" u="none" strike="noStrike" cap="none" dirty="0" err="1">
                          <a:solidFill>
                            <a:srgbClr val="2A4F1C"/>
                          </a:solidFill>
                          <a:latin typeface="Arial"/>
                          <a:ea typeface="Arial"/>
                          <a:cs typeface="Arial"/>
                          <a:sym typeface="Arial"/>
                        </a:rPr>
                        <a:t>os</a:t>
                      </a:r>
                      <a:r>
                        <a:rPr lang="en-US" sz="1600" u="none" strike="noStrike" cap="none" dirty="0">
                          <a:solidFill>
                            <a:srgbClr val="2A4F1C"/>
                          </a:solidFill>
                          <a:latin typeface="Arial"/>
                          <a:ea typeface="Arial"/>
                          <a:cs typeface="Arial"/>
                          <a:sym typeface="Arial"/>
                        </a:rPr>
                        <a:t> problemas de </a:t>
                      </a:r>
                      <a:r>
                        <a:rPr lang="en-US" sz="1600" u="none" strike="noStrike" cap="none" dirty="0" err="1">
                          <a:solidFill>
                            <a:srgbClr val="2A4F1C"/>
                          </a:solidFill>
                          <a:latin typeface="Arial"/>
                          <a:ea typeface="Arial"/>
                          <a:cs typeface="Arial"/>
                          <a:sym typeface="Arial"/>
                        </a:rPr>
                        <a:t>raiz</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a:solidFill>
                            <a:srgbClr val="2A4F1C"/>
                          </a:solidFill>
                          <a:latin typeface="Arial"/>
                          <a:ea typeface="Arial"/>
                          <a:cs typeface="Arial"/>
                          <a:sym typeface="Arial"/>
                        </a:rPr>
                        <a:t>Identificar as causas</a:t>
                      </a:r>
                      <a:endParaRPr sz="1600" u="none" strike="noStrike" cap="none"/>
                    </a:p>
                    <a:p>
                      <a:pPr marL="360000" marR="0" lvl="0" indent="-245700" algn="l" rtl="0">
                        <a:lnSpc>
                          <a:spcPct val="130000"/>
                        </a:lnSpc>
                        <a:spcBef>
                          <a:spcPts val="0"/>
                        </a:spcBef>
                        <a:spcAft>
                          <a:spcPts val="0"/>
                        </a:spcAft>
                        <a:buClr>
                          <a:schemeClr val="dk1"/>
                        </a:buClr>
                        <a:buSzPts val="1800"/>
                        <a:buFont typeface="Noto Sans Symbols"/>
                        <a:buNone/>
                      </a:pPr>
                      <a:endParaRPr sz="16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214" name="Google Shape;214;p9"/>
          <p:cNvSpPr txBox="1"/>
          <p:nvPr/>
        </p:nvSpPr>
        <p:spPr>
          <a:xfrm>
            <a:off x="1398837" y="5255760"/>
            <a:ext cx="10058400" cy="718800"/>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1" i="0" u="none" strike="noStrike" cap="none">
                <a:solidFill>
                  <a:srgbClr val="2A4F1C"/>
                </a:solidFill>
                <a:latin typeface="Calibri"/>
                <a:ea typeface="Calibri"/>
                <a:cs typeface="Calibri"/>
                <a:sym typeface="Calibri"/>
              </a:rPr>
              <a:t>Comparar as vossas classificações. Discuta com ele as semelhanças ou diferenças entre a sua própria classificação e a classificação do amigo. </a:t>
            </a:r>
            <a:endParaRPr sz="1400" b="0" i="0" u="none" strike="noStrike" cap="none">
              <a:solidFill>
                <a:srgbClr val="000000"/>
              </a:solidFill>
              <a:latin typeface="Arial"/>
              <a:ea typeface="Arial"/>
              <a:cs typeface="Arial"/>
              <a:sym typeface="Arial"/>
            </a:endParaRPr>
          </a:p>
        </p:txBody>
      </p:sp>
      <p:sp>
        <p:nvSpPr>
          <p:cNvPr id="215" name="Google Shape;215;p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title"/>
          </p:nvPr>
        </p:nvSpPr>
        <p:spPr>
          <a:xfrm>
            <a:off x="1097280" y="226844"/>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O modelo Entrecomp</a:t>
            </a:r>
            <a:endParaRPr>
              <a:solidFill>
                <a:srgbClr val="2A4F1C"/>
              </a:solidFill>
            </a:endParaRPr>
          </a:p>
        </p:txBody>
      </p:sp>
      <p:sp>
        <p:nvSpPr>
          <p:cNvPr id="222" name="Google Shape;222;p10"/>
          <p:cNvSpPr txBox="1">
            <a:spLocks noGrp="1"/>
          </p:cNvSpPr>
          <p:nvPr>
            <p:ph type="body" idx="1"/>
          </p:nvPr>
        </p:nvSpPr>
        <p:spPr>
          <a:xfrm>
            <a:off x="1097280" y="2132503"/>
            <a:ext cx="10058400" cy="2592993"/>
          </a:xfrm>
          <a:prstGeom prst="rect">
            <a:avLst/>
          </a:prstGeom>
          <a:noFill/>
          <a:ln>
            <a:noFill/>
          </a:ln>
        </p:spPr>
        <p:txBody>
          <a:bodyPr spcFirstLastPara="1" wrap="square" lIns="0" tIns="45700" rIns="0" bIns="45700" anchor="t" anchorCtr="0">
            <a:normAutofit fontScale="92500"/>
          </a:bodyPr>
          <a:lstStyle/>
          <a:p>
            <a:pPr marL="0" lvl="0" indent="0" algn="just" rtl="0">
              <a:lnSpc>
                <a:spcPct val="90000"/>
              </a:lnSpc>
              <a:spcBef>
                <a:spcPts val="0"/>
              </a:spcBef>
              <a:spcAft>
                <a:spcPts val="0"/>
              </a:spcAft>
              <a:buSzPts val="3200"/>
              <a:buNone/>
            </a:pPr>
            <a:r>
              <a:rPr lang="en-US" sz="2800">
                <a:solidFill>
                  <a:srgbClr val="2A4F1C"/>
                </a:solidFill>
                <a:latin typeface="Arial"/>
                <a:ea typeface="Arial"/>
                <a:cs typeface="Arial"/>
                <a:sym typeface="Arial"/>
              </a:rPr>
              <a:t>O modelo Entrecomp assenta numa definição ampla de empreendedorismo que se baseia na criação de valor cultural, social ou económico.</a:t>
            </a:r>
            <a:endParaRPr sz="2800"/>
          </a:p>
          <a:p>
            <a:pPr marL="0" lvl="0" indent="0" algn="just" rtl="0">
              <a:lnSpc>
                <a:spcPct val="90000"/>
              </a:lnSpc>
              <a:spcBef>
                <a:spcPts val="1400"/>
              </a:spcBef>
              <a:spcAft>
                <a:spcPts val="0"/>
              </a:spcAft>
              <a:buSzPts val="3200"/>
              <a:buNone/>
            </a:pPr>
            <a:r>
              <a:rPr lang="en-US" sz="2800">
                <a:solidFill>
                  <a:srgbClr val="2A4F1C"/>
                </a:solidFill>
                <a:latin typeface="Arial"/>
                <a:ea typeface="Arial"/>
                <a:cs typeface="Arial"/>
                <a:sym typeface="Arial"/>
              </a:rPr>
              <a:t>Assim, abrange diferentes tipos de empreendedorismo, incluindo o intra-empreendedorismo, o empreendedorismo social, o empreendedorismo ecológico e o empreendedorismo digital.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767302" y="285050"/>
            <a:ext cx="4432852"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ct val="100000"/>
              <a:buFont typeface="Arial"/>
              <a:buNone/>
            </a:pPr>
            <a:r>
              <a:rPr lang="en-US">
                <a:solidFill>
                  <a:srgbClr val="2A4F1C"/>
                </a:solidFill>
                <a:latin typeface="Arial"/>
                <a:ea typeface="Arial"/>
                <a:cs typeface="Arial"/>
                <a:sym typeface="Arial"/>
              </a:rPr>
              <a:t>Competências do modelo Entrecomp</a:t>
            </a:r>
            <a:endParaRPr/>
          </a:p>
        </p:txBody>
      </p:sp>
      <p:sp>
        <p:nvSpPr>
          <p:cNvPr id="228" name="Google Shape;228;p11"/>
          <p:cNvSpPr/>
          <p:nvPr/>
        </p:nvSpPr>
        <p:spPr>
          <a:xfrm>
            <a:off x="218662" y="5128450"/>
            <a:ext cx="6440557"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Corbel"/>
              <a:ea typeface="Corbel"/>
              <a:cs typeface="Corbel"/>
              <a:sym typeface="Corbel"/>
            </a:endParaRPr>
          </a:p>
          <a:p>
            <a:pPr lvl="0">
              <a:buSzPts val="800"/>
            </a:pPr>
            <a:r>
              <a:rPr lang="en-US" sz="1100" dirty="0">
                <a:latin typeface="Corbel"/>
                <a:ea typeface="Corbel"/>
                <a:cs typeface="Corbel"/>
                <a:sym typeface="Corbel"/>
              </a:rPr>
              <a:t>European Commission(Ed.):</a:t>
            </a:r>
            <a:br>
              <a:rPr lang="en-US" sz="1100" dirty="0">
                <a:latin typeface="Corbel"/>
                <a:ea typeface="Corbel"/>
                <a:cs typeface="Corbel"/>
                <a:sym typeface="Corbel"/>
              </a:rPr>
            </a:br>
            <a:r>
              <a:rPr lang="en-US" sz="1100" dirty="0">
                <a:latin typeface="Corbel"/>
                <a:ea typeface="Corbel"/>
                <a:cs typeface="Corbel"/>
                <a:sym typeface="Corbel"/>
              </a:rPr>
              <a:t>JRC Science for Policy Report: </a:t>
            </a:r>
            <a:r>
              <a:rPr lang="en-US" sz="1100" dirty="0" err="1">
                <a:latin typeface="Corbel"/>
                <a:ea typeface="Corbel"/>
                <a:cs typeface="Corbel"/>
                <a:sym typeface="Corbel"/>
              </a:rPr>
              <a:t>Bacigalupo,M</a:t>
            </a:r>
            <a:r>
              <a:rPr lang="en-US" sz="1100" dirty="0">
                <a:latin typeface="Corbel"/>
                <a:ea typeface="Corbel"/>
                <a:cs typeface="Corbel"/>
                <a:sym typeface="Corbel"/>
              </a:rPr>
              <a:t>. / </a:t>
            </a:r>
            <a:r>
              <a:rPr lang="en-US" sz="1100" dirty="0" err="1">
                <a:latin typeface="Corbel"/>
                <a:ea typeface="Corbel"/>
                <a:cs typeface="Corbel"/>
                <a:sym typeface="Corbel"/>
              </a:rPr>
              <a:t>Kampylis</a:t>
            </a:r>
            <a:r>
              <a:rPr lang="en-US" sz="1100" dirty="0">
                <a:latin typeface="Corbel"/>
                <a:ea typeface="Corbel"/>
                <a:cs typeface="Corbel"/>
                <a:sym typeface="Corbel"/>
              </a:rPr>
              <a:t>, P. / </a:t>
            </a:r>
            <a:r>
              <a:rPr lang="en-US" sz="1100" dirty="0" err="1">
                <a:latin typeface="Corbel"/>
                <a:ea typeface="Corbel"/>
                <a:cs typeface="Corbel"/>
                <a:sym typeface="Corbel"/>
              </a:rPr>
              <a:t>Punie</a:t>
            </a:r>
            <a:r>
              <a:rPr lang="en-US" sz="1100" dirty="0">
                <a:latin typeface="Corbel"/>
                <a:ea typeface="Corbel"/>
                <a:cs typeface="Corbel"/>
                <a:sym typeface="Corbel"/>
              </a:rPr>
              <a:t>, Y. / Van den </a:t>
            </a:r>
            <a:r>
              <a:rPr lang="en-US" sz="1100" dirty="0" err="1">
                <a:latin typeface="Corbel"/>
                <a:ea typeface="Corbel"/>
                <a:cs typeface="Corbel"/>
                <a:sym typeface="Corbel"/>
              </a:rPr>
              <a:t>Brande</a:t>
            </a:r>
            <a:r>
              <a:rPr lang="en-US" sz="1100" dirty="0">
                <a:latin typeface="Corbel"/>
                <a:ea typeface="Corbel"/>
                <a:cs typeface="Corbel"/>
                <a:sym typeface="Corbel"/>
              </a:rPr>
              <a:t>, G. (2016): </a:t>
            </a:r>
            <a:r>
              <a:rPr lang="en-US" sz="1100" dirty="0" err="1">
                <a:latin typeface="Corbel"/>
                <a:ea typeface="Corbel"/>
                <a:cs typeface="Corbel"/>
                <a:sym typeface="Corbel"/>
              </a:rPr>
              <a:t>EntreComp</a:t>
            </a:r>
            <a:r>
              <a:rPr lang="en-US" sz="1100" dirty="0">
                <a:latin typeface="Corbel"/>
                <a:ea typeface="Corbel"/>
                <a:cs typeface="Corbel"/>
                <a:sym typeface="Corbel"/>
              </a:rPr>
              <a:t>: The Entrepreneurship Competence Framework. European Union 2016</a:t>
            </a:r>
            <a:endParaRPr sz="1100" b="0" i="0" u="none" strike="noStrike" cap="none" dirty="0">
              <a:solidFill>
                <a:schemeClr val="dk1"/>
              </a:solidFill>
              <a:latin typeface="Calibri"/>
              <a:ea typeface="Calibri"/>
              <a:cs typeface="Calibri"/>
              <a:sym typeface="Calibri"/>
            </a:endParaRPr>
          </a:p>
        </p:txBody>
      </p:sp>
      <p:sp>
        <p:nvSpPr>
          <p:cNvPr id="229" name="Google Shape;229;p11"/>
          <p:cNvSpPr txBox="1"/>
          <p:nvPr/>
        </p:nvSpPr>
        <p:spPr>
          <a:xfrm>
            <a:off x="767302" y="1548695"/>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chemeClr val="accent1"/>
                </a:solidFill>
                <a:latin typeface="Arial"/>
                <a:ea typeface="Arial"/>
                <a:cs typeface="Arial"/>
                <a:sym typeface="Arial"/>
              </a:rPr>
              <a:t>Áreas de competência</a:t>
            </a:r>
            <a:endParaRPr sz="2667" b="1" i="0" u="none" strike="noStrike" cap="none">
              <a:solidFill>
                <a:schemeClr val="accent1"/>
              </a:solidFill>
              <a:latin typeface="Arial"/>
              <a:ea typeface="Arial"/>
              <a:cs typeface="Arial"/>
              <a:sym typeface="Arial"/>
            </a:endParaRPr>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a:solidFill>
                  <a:schemeClr val="accent1"/>
                </a:solidFill>
                <a:latin typeface="Calibri"/>
                <a:ea typeface="Calibri"/>
                <a:cs typeface="Calibri"/>
                <a:sym typeface="Calibri"/>
              </a:rPr>
              <a:t>Em ação</a:t>
            </a:r>
            <a:endParaRPr sz="2800" b="0" i="0" u="none" strike="noStrike" cap="none">
              <a:solidFill>
                <a:schemeClr val="accent1"/>
              </a:solidFill>
              <a:latin typeface="Calibri"/>
              <a:ea typeface="Calibri"/>
              <a:cs typeface="Calibri"/>
              <a:sym typeface="Calibri"/>
            </a:endParaRPr>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a:solidFill>
                  <a:schemeClr val="accent1"/>
                </a:solidFill>
                <a:latin typeface="Calibri"/>
                <a:ea typeface="Calibri"/>
                <a:cs typeface="Calibri"/>
                <a:sym typeface="Calibri"/>
              </a:rPr>
              <a:t>Recursos</a:t>
            </a:r>
            <a:endParaRPr sz="1400" b="0" i="0" u="none" strike="noStrike" cap="none">
              <a:solidFill>
                <a:srgbClr val="000000"/>
              </a:solidFill>
              <a:latin typeface="Arial"/>
              <a:ea typeface="Arial"/>
              <a:cs typeface="Arial"/>
              <a:sym typeface="Arial"/>
            </a:endParaRPr>
          </a:p>
          <a:p>
            <a:pPr marL="971550" marR="0" lvl="1" indent="-514350" algn="l" rtl="0">
              <a:lnSpc>
                <a:spcPct val="120000"/>
              </a:lnSpc>
              <a:spcBef>
                <a:spcPts val="0"/>
              </a:spcBef>
              <a:spcAft>
                <a:spcPts val="0"/>
              </a:spcAft>
              <a:buClr>
                <a:srgbClr val="2A4F1C"/>
              </a:buClr>
              <a:buSzPts val="2800"/>
              <a:buFont typeface="Calibri"/>
              <a:buAutoNum type="arabicPeriod"/>
            </a:pPr>
            <a:r>
              <a:rPr lang="en-US" sz="2800" b="0" i="0" u="none" strike="noStrike" cap="none">
                <a:solidFill>
                  <a:schemeClr val="accent1"/>
                </a:solidFill>
                <a:latin typeface="Calibri"/>
                <a:ea typeface="Calibri"/>
                <a:cs typeface="Calibri"/>
                <a:sym typeface="Calibri"/>
              </a:rPr>
              <a:t>Ideias e oportunidades</a:t>
            </a:r>
            <a:endParaRPr sz="2800" b="0" i="0" u="none" strike="noStrike" cap="none">
              <a:solidFill>
                <a:schemeClr val="accent1"/>
              </a:solidFill>
              <a:latin typeface="Calibri"/>
              <a:ea typeface="Calibri"/>
              <a:cs typeface="Calibri"/>
              <a:sym typeface="Calibri"/>
            </a:endParaRPr>
          </a:p>
          <a:p>
            <a:pPr marL="514350" marR="0" lvl="0" indent="-336550" algn="l" rtl="0">
              <a:lnSpc>
                <a:spcPct val="120000"/>
              </a:lnSpc>
              <a:spcBef>
                <a:spcPts val="667"/>
              </a:spcBef>
              <a:spcAft>
                <a:spcPts val="0"/>
              </a:spcAft>
              <a:buClr>
                <a:srgbClr val="000000"/>
              </a:buClr>
              <a:buSzPts val="2800"/>
              <a:buFont typeface="Noto Sans Symbols"/>
              <a:buNone/>
            </a:pPr>
            <a:endParaRPr sz="2800" b="0" i="0" u="none" strike="noStrike" cap="none">
              <a:solidFill>
                <a:schemeClr val="accent1"/>
              </a:solidFill>
              <a:latin typeface="Calibri"/>
              <a:ea typeface="Calibri"/>
              <a:cs typeface="Calibri"/>
              <a:sym typeface="Calibri"/>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230" name="Google Shape;230;p11" descr="Europäischer Referenzrahmen für unternehmerische Kompetenzen -  Beschäftigung, Soziales und Integration - Europäische Kommission"/>
          <p:cNvPicPr preferRelativeResize="0"/>
          <p:nvPr/>
        </p:nvPicPr>
        <p:blipFill rotWithShape="1">
          <a:blip r:embed="rId3">
            <a:alphaModFix/>
          </a:blip>
          <a:srcRect l="23225" r="23414"/>
          <a:stretch/>
        </p:blipFill>
        <p:spPr>
          <a:xfrm>
            <a:off x="6272784" y="1492624"/>
            <a:ext cx="4255953" cy="41740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11111"/>
              <a:buFont typeface="Calibri"/>
              <a:buNone/>
            </a:pPr>
            <a:r>
              <a:rPr lang="en-US"/>
              <a:t>Importância do trabalho de equipa no empreendedorismo ecológico - Parte I </a:t>
            </a:r>
            <a:endParaRPr/>
          </a:p>
        </p:txBody>
      </p:sp>
      <p:graphicFrame>
        <p:nvGraphicFramePr>
          <p:cNvPr id="237" name="Google Shape;237;p40"/>
          <p:cNvGraphicFramePr/>
          <p:nvPr>
            <p:extLst>
              <p:ext uri="{D42A27DB-BD31-4B8C-83A1-F6EECF244321}">
                <p14:modId xmlns:p14="http://schemas.microsoft.com/office/powerpoint/2010/main" val="292898665"/>
              </p:ext>
            </p:extLst>
          </p:nvPr>
        </p:nvGraphicFramePr>
        <p:xfrm>
          <a:off x="5501428" y="1253108"/>
          <a:ext cx="5425675" cy="4337478"/>
        </p:xfrm>
        <a:graphic>
          <a:graphicData uri="http://schemas.openxmlformats.org/drawingml/2006/table">
            <a:tbl>
              <a:tblPr>
                <a:noFill/>
                <a:tableStyleId>{51CBDFB1-9791-4784-AF26-2739698804EC}</a:tableStyleId>
              </a:tblPr>
              <a:tblGrid>
                <a:gridCol w="2184850">
                  <a:extLst>
                    <a:ext uri="{9D8B030D-6E8A-4147-A177-3AD203B41FA5}">
                      <a16:colId xmlns:a16="http://schemas.microsoft.com/office/drawing/2014/main" val="20000"/>
                    </a:ext>
                  </a:extLst>
                </a:gridCol>
                <a:gridCol w="3240825">
                  <a:extLst>
                    <a:ext uri="{9D8B030D-6E8A-4147-A177-3AD203B41FA5}">
                      <a16:colId xmlns:a16="http://schemas.microsoft.com/office/drawing/2014/main" val="20001"/>
                    </a:ext>
                  </a:extLst>
                </a:gridCol>
              </a:tblGrid>
              <a:tr h="1017700">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dirty="0" err="1" smtClean="0"/>
                        <a:t>Objetivos</a:t>
                      </a:r>
                      <a:endParaRPr sz="1600" u="none" strike="noStrike" cap="none" dirty="0">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dirty="0" err="1"/>
                        <a:t>Identificar</a:t>
                      </a:r>
                      <a:r>
                        <a:rPr lang="en-US" sz="1600" u="none" strike="noStrike" cap="none" dirty="0"/>
                        <a:t> </a:t>
                      </a:r>
                      <a:r>
                        <a:rPr lang="en-US" sz="1600" u="none" strike="noStrike" cap="none" dirty="0" err="1"/>
                        <a:t>os</a:t>
                      </a:r>
                      <a:r>
                        <a:rPr lang="en-US" sz="1600" u="none" strike="noStrike" cap="none" dirty="0"/>
                        <a:t> </a:t>
                      </a:r>
                      <a:r>
                        <a:rPr lang="en-US" sz="1600" u="none" strike="noStrike" cap="none" dirty="0" err="1" smtClean="0"/>
                        <a:t>objetivos</a:t>
                      </a:r>
                      <a:endParaRPr sz="16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dirty="0" err="1"/>
                        <a:t>Conhecimento</a:t>
                      </a:r>
                      <a:r>
                        <a:rPr lang="en-US" sz="1600" u="none" strike="noStrike" cap="none" dirty="0"/>
                        <a:t> dos </a:t>
                      </a:r>
                      <a:r>
                        <a:rPr lang="en-US" sz="1600" u="none" strike="noStrike" cap="none" dirty="0" err="1" smtClean="0"/>
                        <a:t>objetivos</a:t>
                      </a:r>
                      <a:endParaRPr sz="16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dirty="0" err="1"/>
                        <a:t>Trabalhar</a:t>
                      </a:r>
                      <a:r>
                        <a:rPr lang="en-US" sz="1600" u="none" strike="noStrike" cap="none" dirty="0"/>
                        <a:t> para </a:t>
                      </a:r>
                      <a:r>
                        <a:rPr lang="en-US" sz="1600" u="none" strike="noStrike" cap="none" dirty="0" err="1"/>
                        <a:t>atingir</a:t>
                      </a:r>
                      <a:r>
                        <a:rPr lang="en-US" sz="1600" u="none" strike="noStrike" cap="none" dirty="0"/>
                        <a:t> </a:t>
                      </a:r>
                      <a:r>
                        <a:rPr lang="en-US" sz="1600" u="none" strike="noStrike" cap="none" dirty="0" err="1" smtClean="0"/>
                        <a:t>objetivos</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0"/>
                  </a:ext>
                </a:extLst>
              </a:tr>
              <a:tr h="635825">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a:t>Sentimento de pertença</a:t>
                      </a:r>
                      <a:endParaRPr sz="16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Integração na equipa</a:t>
                      </a:r>
                      <a:endParaRPr sz="16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1"/>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a:t>Funções</a:t>
                      </a:r>
                      <a:endParaRPr sz="16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Adoção</a:t>
                      </a:r>
                      <a:endParaRPr sz="16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Desempenho</a:t>
                      </a:r>
                      <a:endParaRPr sz="16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2"/>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a:t>Adaptabilidade</a:t>
                      </a:r>
                      <a:endParaRPr sz="16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Propostas de adaptação</a:t>
                      </a:r>
                      <a:endParaRPr sz="16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Adaptação da atividade</a:t>
                      </a:r>
                      <a:endParaRPr sz="16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3"/>
                  </a:ext>
                </a:extLst>
              </a:tr>
              <a:tr h="672275">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a:t>Clima de trabalho em equipa</a:t>
                      </a:r>
                      <a:endParaRPr sz="16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Relações interpessoais</a:t>
                      </a:r>
                      <a:endParaRPr sz="16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a:t>Condições de trabalho</a:t>
                      </a:r>
                      <a:endParaRPr sz="1600" u="none" strike="noStrike" cap="none">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4"/>
                  </a:ext>
                </a:extLst>
              </a:tr>
              <a:tr h="654350">
                <a:tc>
                  <a:txBody>
                    <a:bodyPr/>
                    <a:lstStyle/>
                    <a:p>
                      <a:pPr marL="0" marR="0" lvl="0" indent="0" algn="ctr" rtl="0">
                        <a:lnSpc>
                          <a:spcPct val="107000"/>
                        </a:lnSpc>
                        <a:spcBef>
                          <a:spcPts val="0"/>
                        </a:spcBef>
                        <a:spcAft>
                          <a:spcPts val="0"/>
                        </a:spcAft>
                        <a:buClr>
                          <a:schemeClr val="dk1"/>
                        </a:buClr>
                        <a:buSzPts val="1800"/>
                        <a:buFont typeface="Calibri"/>
                        <a:buNone/>
                      </a:pPr>
                      <a:r>
                        <a:rPr lang="en-US" sz="1600" u="none" strike="noStrike" cap="none"/>
                        <a:t>Compromisso</a:t>
                      </a:r>
                      <a:endParaRPr sz="1600" u="none" strike="noStrike" cap="none">
                        <a:latin typeface="Calibri"/>
                        <a:ea typeface="Calibri"/>
                        <a:cs typeface="Calibri"/>
                        <a:sym typeface="Calibri"/>
                      </a:endParaRPr>
                    </a:p>
                  </a:txBody>
                  <a:tcPr marL="50975" marR="509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600" u="none" strike="noStrike" cap="none" dirty="0" err="1"/>
                        <a:t>Envolvimento</a:t>
                      </a:r>
                      <a:r>
                        <a:rPr lang="en-US" sz="1600" u="none" strike="noStrike" cap="none" dirty="0"/>
                        <a:t> </a:t>
                      </a:r>
                      <a:r>
                        <a:rPr lang="en-US" sz="1600" u="none" strike="noStrike" cap="none" dirty="0" err="1"/>
                        <a:t>na</a:t>
                      </a:r>
                      <a:r>
                        <a:rPr lang="en-US" sz="1600" u="none" strike="noStrike" cap="none" dirty="0"/>
                        <a:t> </a:t>
                      </a:r>
                      <a:r>
                        <a:rPr lang="en-US" sz="1600" u="none" strike="noStrike" cap="none" dirty="0" err="1"/>
                        <a:t>equipa</a:t>
                      </a:r>
                      <a:endParaRPr sz="1600" u="none" strike="noStrike" cap="none" dirty="0"/>
                    </a:p>
                    <a:p>
                      <a:pPr marL="0" marR="0" lvl="0" indent="0" algn="l" rtl="0">
                        <a:lnSpc>
                          <a:spcPct val="107000"/>
                        </a:lnSpc>
                        <a:spcBef>
                          <a:spcPts val="0"/>
                        </a:spcBef>
                        <a:spcAft>
                          <a:spcPts val="0"/>
                        </a:spcAft>
                        <a:buClr>
                          <a:srgbClr val="000000"/>
                        </a:buClr>
                        <a:buSzPts val="1800"/>
                        <a:buFont typeface="Arial"/>
                        <a:buNone/>
                      </a:pPr>
                      <a:r>
                        <a:rPr lang="en-US" sz="1600" u="none" strike="noStrike" cap="none" dirty="0"/>
                        <a:t> </a:t>
                      </a:r>
                      <a:endParaRPr sz="1600" u="none" strike="noStrike" cap="none" dirty="0">
                        <a:latin typeface="Calibri"/>
                        <a:ea typeface="Calibri"/>
                        <a:cs typeface="Calibri"/>
                        <a:sym typeface="Calibri"/>
                      </a:endParaRPr>
                    </a:p>
                  </a:txBody>
                  <a:tcPr marL="50975" marR="50975" marT="0" marB="0" anchor="ctr">
                    <a:solidFill>
                      <a:schemeClr val="lt1"/>
                    </a:solidFill>
                  </a:tcPr>
                </a:tc>
                <a:extLst>
                  <a:ext uri="{0D108BD9-81ED-4DB2-BD59-A6C34878D82A}">
                    <a16:rowId xmlns:a16="http://schemas.microsoft.com/office/drawing/2014/main" val="10005"/>
                  </a:ext>
                </a:extLst>
              </a:tr>
            </a:tbl>
          </a:graphicData>
        </a:graphic>
      </p:graphicFrame>
      <p:sp>
        <p:nvSpPr>
          <p:cNvPr id="238" name="Google Shape;238;p40"/>
          <p:cNvSpPr/>
          <p:nvPr/>
        </p:nvSpPr>
        <p:spPr>
          <a:xfrm>
            <a:off x="300901" y="5758626"/>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baseline="30000" dirty="0" err="1">
                <a:solidFill>
                  <a:schemeClr val="dk1"/>
                </a:solidFill>
                <a:latin typeface="Calibri"/>
                <a:ea typeface="Calibri"/>
                <a:cs typeface="Calibri"/>
                <a:sym typeface="Calibri"/>
              </a:rPr>
              <a:t>Apresentação</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própria</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baseada</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em</a:t>
            </a:r>
            <a:r>
              <a:rPr lang="en-US" sz="1800" b="0" i="0" u="none" strike="noStrike" cap="none" baseline="30000" dirty="0">
                <a:solidFill>
                  <a:schemeClr val="dk1"/>
                </a:solidFill>
                <a:latin typeface="Calibri"/>
                <a:ea typeface="Calibri"/>
                <a:cs typeface="Calibri"/>
                <a:sym typeface="Calibri"/>
              </a:rPr>
              <a:t>: cf. </a:t>
            </a:r>
            <a:r>
              <a:rPr lang="en-US" sz="1800" b="0" i="0" u="none" strike="noStrike" cap="none" baseline="30000" dirty="0" err="1">
                <a:solidFill>
                  <a:schemeClr val="dk1"/>
                </a:solidFill>
                <a:latin typeface="Calibri"/>
                <a:ea typeface="Calibri"/>
                <a:cs typeface="Calibri"/>
                <a:sym typeface="Calibri"/>
              </a:rPr>
              <a:t>Torrelles</a:t>
            </a:r>
            <a:r>
              <a:rPr lang="en-US" sz="1800" b="0" i="0" u="none" strike="noStrike" cap="none" baseline="30000" dirty="0">
                <a:solidFill>
                  <a:schemeClr val="dk1"/>
                </a:solidFill>
                <a:latin typeface="Calibri"/>
                <a:ea typeface="Calibri"/>
                <a:cs typeface="Calibri"/>
                <a:sym typeface="Calibri"/>
              </a:rPr>
              <a:t> Nadal, Christina; Paris </a:t>
            </a:r>
            <a:r>
              <a:rPr lang="en-US" sz="1800" b="0" i="0" u="none" strike="noStrike" cap="none" baseline="30000" dirty="0" err="1">
                <a:solidFill>
                  <a:schemeClr val="dk1"/>
                </a:solidFill>
                <a:latin typeface="Calibri"/>
                <a:ea typeface="Calibri"/>
                <a:cs typeface="Calibri"/>
                <a:sym typeface="Calibri"/>
              </a:rPr>
              <a:t>Manas</a:t>
            </a:r>
            <a:r>
              <a:rPr lang="en-US" sz="1800" b="0" i="0" u="none" strike="noStrike" cap="none" baseline="30000" dirty="0">
                <a:solidFill>
                  <a:schemeClr val="dk1"/>
                </a:solidFill>
                <a:latin typeface="Calibri"/>
                <a:ea typeface="Calibri"/>
                <a:cs typeface="Calibri"/>
                <a:sym typeface="Calibri"/>
              </a:rPr>
              <a:t>, Georgina; </a:t>
            </a:r>
            <a:r>
              <a:rPr lang="en-US" sz="1800" b="0" i="0" u="none" strike="noStrike" cap="none" baseline="30000" dirty="0" err="1">
                <a:solidFill>
                  <a:schemeClr val="dk1"/>
                </a:solidFill>
                <a:latin typeface="Calibri"/>
                <a:ea typeface="Calibri"/>
                <a:cs typeface="Calibri"/>
                <a:sym typeface="Calibri"/>
              </a:rPr>
              <a:t>Sabrià</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Dernadó</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Betlem</a:t>
            </a:r>
            <a:r>
              <a:rPr lang="en-US" sz="1800" b="0" i="0" u="none" strike="noStrike" cap="none" baseline="30000" dirty="0">
                <a:solidFill>
                  <a:schemeClr val="dk1"/>
                </a:solidFill>
                <a:latin typeface="Calibri"/>
                <a:ea typeface="Calibri"/>
                <a:cs typeface="Calibri"/>
                <a:sym typeface="Calibri"/>
              </a:rPr>
              <a:t>; </a:t>
            </a:r>
            <a:r>
              <a:rPr lang="en-US" sz="1800" b="0" i="0" u="none" strike="noStrike" cap="none" baseline="30000" dirty="0" err="1">
                <a:solidFill>
                  <a:schemeClr val="dk1"/>
                </a:solidFill>
                <a:latin typeface="Calibri"/>
                <a:ea typeface="Calibri"/>
                <a:cs typeface="Calibri"/>
                <a:sym typeface="Calibri"/>
              </a:rPr>
              <a:t>Alsinet</a:t>
            </a:r>
            <a:r>
              <a:rPr lang="en-US" sz="1800" b="0" i="0" u="none" strike="noStrike" cap="none" baseline="30000" dirty="0">
                <a:solidFill>
                  <a:schemeClr val="dk1"/>
                </a:solidFill>
                <a:latin typeface="Calibri"/>
                <a:ea typeface="Calibri"/>
                <a:cs typeface="Calibri"/>
                <a:sym typeface="Calibri"/>
              </a:rPr>
              <a:t> Mora, </a:t>
            </a:r>
            <a:r>
              <a:rPr lang="en-US" sz="1800" b="0" i="0" u="none" strike="noStrike" cap="none" baseline="30000" dirty="0" err="1">
                <a:solidFill>
                  <a:schemeClr val="dk1"/>
                </a:solidFill>
                <a:latin typeface="Calibri"/>
                <a:ea typeface="Calibri"/>
                <a:cs typeface="Calibri"/>
                <a:sym typeface="Calibri"/>
              </a:rPr>
              <a:t>Carles</a:t>
            </a:r>
            <a:r>
              <a:rPr lang="en-US" sz="1800" b="0" i="0" u="none" strike="noStrike" cap="none" baseline="30000" dirty="0">
                <a:solidFill>
                  <a:schemeClr val="dk1"/>
                </a:solidFill>
                <a:latin typeface="Calibri"/>
                <a:ea typeface="Calibri"/>
                <a:cs typeface="Calibri"/>
                <a:sym typeface="Calibri"/>
              </a:rPr>
              <a:t> (2015): Assessing teamwork competence, </a:t>
            </a:r>
            <a:r>
              <a:rPr lang="en-US" sz="1800" b="0" i="0" u="none" strike="noStrike" cap="none" baseline="30000" dirty="0" err="1">
                <a:solidFill>
                  <a:schemeClr val="dk1"/>
                </a:solidFill>
                <a:latin typeface="Calibri"/>
                <a:ea typeface="Calibri"/>
                <a:cs typeface="Calibri"/>
                <a:sym typeface="Calibri"/>
              </a:rPr>
              <a:t>Psicothema</a:t>
            </a:r>
            <a:r>
              <a:rPr lang="en-US" sz="1800" b="0" i="0" u="none" strike="noStrike" cap="none" baseline="30000" dirty="0">
                <a:solidFill>
                  <a:schemeClr val="dk1"/>
                </a:solidFill>
                <a:latin typeface="Calibri"/>
                <a:ea typeface="Calibri"/>
                <a:cs typeface="Calibri"/>
                <a:sym typeface="Calibri"/>
              </a:rPr>
              <a:t>, vol. 27, no. 4, pp. 357.</a:t>
            </a:r>
            <a:endParaRPr sz="1400" b="0" i="0" u="none" strike="noStrike" cap="none" dirty="0">
              <a:solidFill>
                <a:srgbClr val="000000"/>
              </a:solidFill>
              <a:latin typeface="Arial"/>
              <a:ea typeface="Arial"/>
              <a:cs typeface="Arial"/>
              <a:sym typeface="Arial"/>
            </a:endParaRPr>
          </a:p>
        </p:txBody>
      </p:sp>
      <p:pic>
        <p:nvPicPr>
          <p:cNvPr id="4" name="Imagem 3"/>
          <p:cNvPicPr>
            <a:picLocks noChangeAspect="1"/>
          </p:cNvPicPr>
          <p:nvPr/>
        </p:nvPicPr>
        <p:blipFill>
          <a:blip r:embed="rId3"/>
          <a:stretch>
            <a:fillRect/>
          </a:stretch>
        </p:blipFill>
        <p:spPr>
          <a:xfrm>
            <a:off x="1212151" y="1412817"/>
            <a:ext cx="3801005" cy="2905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11111"/>
              <a:buFont typeface="Calibri"/>
              <a:buNone/>
            </a:pPr>
            <a:r>
              <a:rPr lang="en-US"/>
              <a:t>Importância do trabalho de equipa no empreendedorismo ecológico - Parte II </a:t>
            </a:r>
            <a:endParaRPr/>
          </a:p>
        </p:txBody>
      </p:sp>
      <p:sp>
        <p:nvSpPr>
          <p:cNvPr id="245" name="Google Shape;245;p41"/>
          <p:cNvSpPr/>
          <p:nvPr/>
        </p:nvSpPr>
        <p:spPr>
          <a:xfrm>
            <a:off x="255181" y="5684432"/>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Calibri"/>
                <a:ea typeface="Calibri"/>
                <a:cs typeface="Calibri"/>
                <a:sym typeface="Calibri"/>
              </a:rPr>
              <a:t>Apresentação própria baseada em: cf. Torrelles Nadal, Christina; Paris Manas, Georgina; Sabrià Dernadó. Betlem; Alsinet Mora, Carles (2015): Assessing teamwork competence, Psicothema, vol. 27, no. 4, pp. 357.</a:t>
            </a:r>
            <a:endParaRPr sz="1400" b="0" i="0" u="none" strike="noStrike" cap="none">
              <a:solidFill>
                <a:srgbClr val="000000"/>
              </a:solidFill>
              <a:latin typeface="Arial"/>
              <a:ea typeface="Arial"/>
              <a:cs typeface="Arial"/>
              <a:sym typeface="Arial"/>
            </a:endParaRPr>
          </a:p>
        </p:txBody>
      </p:sp>
      <p:pic>
        <p:nvPicPr>
          <p:cNvPr id="2" name="Imagem 1"/>
          <p:cNvPicPr>
            <a:picLocks noChangeAspect="1"/>
          </p:cNvPicPr>
          <p:nvPr/>
        </p:nvPicPr>
        <p:blipFill>
          <a:blip r:embed="rId3"/>
          <a:stretch>
            <a:fillRect/>
          </a:stretch>
        </p:blipFill>
        <p:spPr>
          <a:xfrm>
            <a:off x="790046" y="1326258"/>
            <a:ext cx="3781953" cy="3010320"/>
          </a:xfrm>
          <a:prstGeom prst="rect">
            <a:avLst/>
          </a:prstGeom>
        </p:spPr>
      </p:pic>
      <p:graphicFrame>
        <p:nvGraphicFramePr>
          <p:cNvPr id="8" name="Google Shape;260;p43"/>
          <p:cNvGraphicFramePr/>
          <p:nvPr>
            <p:extLst>
              <p:ext uri="{D42A27DB-BD31-4B8C-83A1-F6EECF244321}">
                <p14:modId xmlns:p14="http://schemas.microsoft.com/office/powerpoint/2010/main" val="3742457051"/>
              </p:ext>
            </p:extLst>
          </p:nvPr>
        </p:nvGraphicFramePr>
        <p:xfrm>
          <a:off x="4859463" y="1373704"/>
          <a:ext cx="5684750" cy="3226675"/>
        </p:xfrm>
        <a:graphic>
          <a:graphicData uri="http://schemas.openxmlformats.org/drawingml/2006/table">
            <a:tbl>
              <a:tblPr>
                <a:noFill/>
                <a:tableStyleId>{51CBDFB1-9791-4784-AF26-2739698804EC}</a:tableStyleId>
              </a:tblPr>
              <a:tblGrid>
                <a:gridCol w="2289175">
                  <a:extLst>
                    <a:ext uri="{9D8B030D-6E8A-4147-A177-3AD203B41FA5}">
                      <a16:colId xmlns:a16="http://schemas.microsoft.com/office/drawing/2014/main" val="20000"/>
                    </a:ext>
                  </a:extLst>
                </a:gridCol>
                <a:gridCol w="3395575">
                  <a:extLst>
                    <a:ext uri="{9D8B030D-6E8A-4147-A177-3AD203B41FA5}">
                      <a16:colId xmlns:a16="http://schemas.microsoft.com/office/drawing/2014/main" val="20001"/>
                    </a:ext>
                  </a:extLst>
                </a:gridCol>
              </a:tblGrid>
              <a:tr h="2220650">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Informações</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Pesquisa de informações externas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Pedido de informação interna</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Partilha de informações</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0"/>
                  </a:ext>
                </a:extLst>
              </a:tr>
              <a:tr h="100602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Interação pessoal</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Atitude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pessoal</a:t>
                      </a:r>
                      <a:endParaRPr sz="1400" u="none" strike="noStrike" cap="none" dirty="0"/>
                    </a:p>
                    <a:p>
                      <a:pPr marL="457200" marR="0" lvl="0" indent="0" algn="l" rtl="0">
                        <a:lnSpc>
                          <a:spcPct val="107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 </a:t>
                      </a:r>
                      <a:endParaRPr sz="1400" u="none" strike="noStrike" cap="none" dirty="0"/>
                    </a:p>
                  </a:txBody>
                  <a:tcPr marL="68575" marR="68575" marT="0" marB="0" anchor="ctr">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11111"/>
              <a:buFont typeface="Calibri"/>
              <a:buNone/>
            </a:pPr>
            <a:r>
              <a:rPr lang="en-US" dirty="0" err="1"/>
              <a:t>Importância</a:t>
            </a:r>
            <a:r>
              <a:rPr lang="en-US" dirty="0"/>
              <a:t> do </a:t>
            </a:r>
            <a:r>
              <a:rPr lang="en-US" dirty="0" err="1"/>
              <a:t>trabalho</a:t>
            </a:r>
            <a:r>
              <a:rPr lang="en-US" dirty="0"/>
              <a:t> de </a:t>
            </a:r>
            <a:r>
              <a:rPr lang="en-US" dirty="0" err="1"/>
              <a:t>equipa</a:t>
            </a:r>
            <a:r>
              <a:rPr lang="en-US" dirty="0"/>
              <a:t> no </a:t>
            </a:r>
            <a:r>
              <a:rPr lang="en-US" dirty="0" err="1"/>
              <a:t>empreendedorismo</a:t>
            </a:r>
            <a:r>
              <a:rPr lang="en-US" dirty="0"/>
              <a:t> </a:t>
            </a:r>
            <a:r>
              <a:rPr lang="en-US" dirty="0" err="1"/>
              <a:t>ecológico</a:t>
            </a:r>
            <a:r>
              <a:rPr lang="en-US" dirty="0"/>
              <a:t> - Parte III </a:t>
            </a:r>
            <a:endParaRPr dirty="0"/>
          </a:p>
        </p:txBody>
      </p:sp>
      <p:sp>
        <p:nvSpPr>
          <p:cNvPr id="252" name="Google Shape;252;p42"/>
          <p:cNvSpPr/>
          <p:nvPr/>
        </p:nvSpPr>
        <p:spPr>
          <a:xfrm>
            <a:off x="392341" y="5294030"/>
            <a:ext cx="38596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Calibri"/>
                <a:ea typeface="Calibri"/>
                <a:cs typeface="Calibri"/>
                <a:sym typeface="Calibri"/>
              </a:rPr>
              <a:t>Apresentação própria baseada em: cf. Torrelles Nadal, Christina; Paris Manas, Georgina; Sabrià Dernadó. Betlem; Alsinet Mora, Carles (2015): Assessing teamwork competence, Psicothema, vol. 27, no. 4, pp. 357.</a:t>
            </a:r>
            <a:endParaRPr sz="1400" b="0" i="0" u="none" strike="noStrike" cap="none">
              <a:solidFill>
                <a:srgbClr val="000000"/>
              </a:solidFill>
              <a:latin typeface="Arial"/>
              <a:ea typeface="Arial"/>
              <a:cs typeface="Arial"/>
              <a:sym typeface="Arial"/>
            </a:endParaRPr>
          </a:p>
        </p:txBody>
      </p:sp>
      <p:graphicFrame>
        <p:nvGraphicFramePr>
          <p:cNvPr id="254" name="Google Shape;254;p42"/>
          <p:cNvGraphicFramePr/>
          <p:nvPr/>
        </p:nvGraphicFramePr>
        <p:xfrm>
          <a:off x="4800600" y="1223409"/>
          <a:ext cx="6096000" cy="5093495"/>
        </p:xfrm>
        <a:graphic>
          <a:graphicData uri="http://schemas.openxmlformats.org/drawingml/2006/table">
            <a:tbl>
              <a:tblPr>
                <a:noFill/>
                <a:tableStyleId>{51CBDFB1-9791-4784-AF26-2739698804EC}</a:tableStyleId>
              </a:tblPr>
              <a:tblGrid>
                <a:gridCol w="2454775">
                  <a:extLst>
                    <a:ext uri="{9D8B030D-6E8A-4147-A177-3AD203B41FA5}">
                      <a16:colId xmlns:a16="http://schemas.microsoft.com/office/drawing/2014/main" val="20000"/>
                    </a:ext>
                  </a:extLst>
                </a:gridCol>
                <a:gridCol w="3641225">
                  <a:extLst>
                    <a:ext uri="{9D8B030D-6E8A-4147-A177-3AD203B41FA5}">
                      <a16:colId xmlns:a16="http://schemas.microsoft.com/office/drawing/2014/main" val="20001"/>
                    </a:ext>
                  </a:extLst>
                </a:gridCol>
              </a:tblGrid>
              <a:tr h="147952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Planeamento</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Identificar tarefas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Sequência das tarefas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Distribuição de tarefas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Prever e preparar os recursos necessários</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0"/>
                  </a:ext>
                </a:extLst>
              </a:tr>
              <a:tr h="73427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Tomada de decisões</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Análise para a tomada de decisões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Participação</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Consenso</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1"/>
                  </a:ext>
                </a:extLst>
              </a:tr>
              <a:tr h="1231100">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Execução das tarefas</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Executar</a:t>
                      </a:r>
                      <a:r>
                        <a:rPr lang="en-US" sz="1800" u="none" strike="noStrike" cap="none" dirty="0">
                          <a:latin typeface="Calibri"/>
                          <a:ea typeface="Calibri"/>
                          <a:cs typeface="Calibri"/>
                          <a:sym typeface="Calibri"/>
                        </a:rPr>
                        <a:t> as </a:t>
                      </a:r>
                      <a:r>
                        <a:rPr lang="en-US" sz="1800" u="none" strike="noStrike" cap="none" dirty="0" err="1">
                          <a:latin typeface="Calibri"/>
                          <a:ea typeface="Calibri"/>
                          <a:cs typeface="Calibri"/>
                          <a:sym typeface="Calibri"/>
                        </a:rPr>
                        <a:t>tarefas</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atribuídas</a:t>
                      </a:r>
                      <a:endParaRPr sz="14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Partilhar</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informações</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sobre</a:t>
                      </a:r>
                      <a:r>
                        <a:rPr lang="en-US" sz="1800" u="none" strike="noStrike" cap="none" dirty="0">
                          <a:latin typeface="Calibri"/>
                          <a:ea typeface="Calibri"/>
                          <a:cs typeface="Calibri"/>
                          <a:sym typeface="Calibri"/>
                        </a:rPr>
                        <a:t> as </a:t>
                      </a:r>
                      <a:r>
                        <a:rPr lang="en-US" sz="1800" u="none" strike="noStrike" cap="none" dirty="0" err="1">
                          <a:latin typeface="Calibri"/>
                          <a:ea typeface="Calibri"/>
                          <a:cs typeface="Calibri"/>
                          <a:sym typeface="Calibri"/>
                        </a:rPr>
                        <a:t>dificuldades</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encontradas</a:t>
                      </a:r>
                      <a:endParaRPr sz="14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Participação</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na</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resolução</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contingências</a:t>
                      </a:r>
                      <a:endParaRPr sz="1400" u="none" strike="noStrike" cap="none" dirty="0"/>
                    </a:p>
                  </a:txBody>
                  <a:tcPr marL="68575" marR="68575" marT="0" marB="0" anchor="ctr">
                    <a:solidFill>
                      <a:schemeClr val="lt1"/>
                    </a:solidFill>
                  </a:tcPr>
                </a:tc>
                <a:extLst>
                  <a:ext uri="{0D108BD9-81ED-4DB2-BD59-A6C34878D82A}">
                    <a16:rowId xmlns:a16="http://schemas.microsoft.com/office/drawing/2014/main" val="10002"/>
                  </a:ext>
                </a:extLst>
              </a:tr>
              <a:tr h="73542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Controlo do desempenho</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Coordenação da equipa</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Tarefas de autocontrolo</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3"/>
                  </a:ext>
                </a:extLst>
              </a:tr>
            </a:tbl>
          </a:graphicData>
        </a:graphic>
      </p:graphicFrame>
      <p:pic>
        <p:nvPicPr>
          <p:cNvPr id="4" name="Imagem 3"/>
          <p:cNvPicPr>
            <a:picLocks noChangeAspect="1"/>
          </p:cNvPicPr>
          <p:nvPr/>
        </p:nvPicPr>
        <p:blipFill>
          <a:blip r:embed="rId3"/>
          <a:stretch>
            <a:fillRect/>
          </a:stretch>
        </p:blipFill>
        <p:spPr>
          <a:xfrm>
            <a:off x="645543" y="1435762"/>
            <a:ext cx="4010585" cy="29150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11111"/>
              <a:buFont typeface="Calibri"/>
              <a:buNone/>
            </a:pPr>
            <a:r>
              <a:rPr lang="en-US"/>
              <a:t>Importância do trabalho de equipa no empreendedorismo ecológico - Parte IV </a:t>
            </a:r>
            <a:endParaRPr/>
          </a:p>
        </p:txBody>
      </p:sp>
      <p:sp>
        <p:nvSpPr>
          <p:cNvPr id="261" name="Google Shape;261;p43"/>
          <p:cNvSpPr/>
          <p:nvPr/>
        </p:nvSpPr>
        <p:spPr>
          <a:xfrm>
            <a:off x="285661" y="5453599"/>
            <a:ext cx="86336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baseline="30000">
                <a:solidFill>
                  <a:schemeClr val="dk1"/>
                </a:solidFill>
                <a:latin typeface="Calibri"/>
                <a:ea typeface="Calibri"/>
                <a:cs typeface="Calibri"/>
                <a:sym typeface="Calibri"/>
              </a:rPr>
              <a:t>Apresentação própria baseada em: cf. Torrelles Nadal, Christina; Paris Manas, Georgina; Sabrià Dernadó. Betlem; Alsinet Mora, Carles (2015): Assessing teamwork competence, Psicothema, vol. 27, no. 4, pp. 357.</a:t>
            </a:r>
            <a:endParaRPr sz="1400" b="0" i="0" u="none" strike="noStrike" cap="none">
              <a:solidFill>
                <a:srgbClr val="000000"/>
              </a:solidFill>
              <a:latin typeface="Arial"/>
              <a:ea typeface="Arial"/>
              <a:cs typeface="Arial"/>
              <a:sym typeface="Arial"/>
            </a:endParaRPr>
          </a:p>
        </p:txBody>
      </p:sp>
      <p:pic>
        <p:nvPicPr>
          <p:cNvPr id="2" name="Imagem 1"/>
          <p:cNvPicPr>
            <a:picLocks noChangeAspect="1"/>
          </p:cNvPicPr>
          <p:nvPr/>
        </p:nvPicPr>
        <p:blipFill>
          <a:blip r:embed="rId3"/>
          <a:stretch>
            <a:fillRect/>
          </a:stretch>
        </p:blipFill>
        <p:spPr>
          <a:xfrm>
            <a:off x="285661" y="1430710"/>
            <a:ext cx="3934374" cy="2943636"/>
          </a:xfrm>
          <a:prstGeom prst="rect">
            <a:avLst/>
          </a:prstGeom>
        </p:spPr>
      </p:pic>
      <p:graphicFrame>
        <p:nvGraphicFramePr>
          <p:cNvPr id="8" name="Google Shape;246;p41"/>
          <p:cNvGraphicFramePr/>
          <p:nvPr>
            <p:extLst>
              <p:ext uri="{D42A27DB-BD31-4B8C-83A1-F6EECF244321}">
                <p14:modId xmlns:p14="http://schemas.microsoft.com/office/powerpoint/2010/main" val="4241372254"/>
              </p:ext>
            </p:extLst>
          </p:nvPr>
        </p:nvGraphicFramePr>
        <p:xfrm>
          <a:off x="4850227" y="1226671"/>
          <a:ext cx="5943825" cy="4110600"/>
        </p:xfrm>
        <a:graphic>
          <a:graphicData uri="http://schemas.openxmlformats.org/drawingml/2006/table">
            <a:tbl>
              <a:tblPr>
                <a:noFill/>
                <a:tableStyleId>{51CBDFB1-9791-4784-AF26-2739698804EC}</a:tableStyleId>
              </a:tblPr>
              <a:tblGrid>
                <a:gridCol w="2393500">
                  <a:extLst>
                    <a:ext uri="{9D8B030D-6E8A-4147-A177-3AD203B41FA5}">
                      <a16:colId xmlns:a16="http://schemas.microsoft.com/office/drawing/2014/main" val="20000"/>
                    </a:ext>
                  </a:extLst>
                </a:gridCol>
                <a:gridCol w="3550325">
                  <a:extLst>
                    <a:ext uri="{9D8B030D-6E8A-4147-A177-3AD203B41FA5}">
                      <a16:colId xmlns:a16="http://schemas.microsoft.com/office/drawing/2014/main" val="20001"/>
                    </a:ext>
                  </a:extLst>
                </a:gridCol>
              </a:tblGrid>
              <a:tr h="1771700">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dirty="0">
                          <a:latin typeface="Calibri"/>
                          <a:ea typeface="Calibri"/>
                          <a:cs typeface="Calibri"/>
                          <a:sym typeface="Calibri"/>
                        </a:rPr>
                        <a:t>Resolução colaborativa de problemas</a:t>
                      </a:r>
                      <a:endParaRPr sz="1400" u="none" strike="noStrike" cap="none"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Deteção</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conflitos</a:t>
                      </a:r>
                      <a:endParaRPr sz="14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Propostas</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alternativas</a:t>
                      </a:r>
                      <a:endParaRPr sz="14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Resolução de </a:t>
                      </a:r>
                      <a:r>
                        <a:rPr lang="en-US" sz="1800" u="none" strike="noStrike" cap="none" dirty="0" err="1">
                          <a:latin typeface="Calibri"/>
                          <a:ea typeface="Calibri"/>
                          <a:cs typeface="Calibri"/>
                          <a:sym typeface="Calibri"/>
                        </a:rPr>
                        <a:t>conflitos</a:t>
                      </a:r>
                      <a:endParaRPr sz="1400" u="none" strike="noStrike" cap="none" dirty="0"/>
                    </a:p>
                  </a:txBody>
                  <a:tcPr marL="68575" marR="68575" marT="0" marB="0" anchor="ctr">
                    <a:solidFill>
                      <a:schemeClr val="lt1"/>
                    </a:solidFill>
                  </a:tcPr>
                </a:tc>
                <a:extLst>
                  <a:ext uri="{0D108BD9-81ED-4DB2-BD59-A6C34878D82A}">
                    <a16:rowId xmlns:a16="http://schemas.microsoft.com/office/drawing/2014/main" val="10000"/>
                  </a:ext>
                </a:extLst>
              </a:tr>
              <a:tr h="116852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rPr>
                        <a:t>Negociação</a:t>
                      </a:r>
                      <a:endParaRPr sz="1400" u="none" strike="noStrike" cap="none"/>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Utilizar estratégias</a:t>
                      </a:r>
                      <a:endParaRPr sz="1400" u="none" strike="noStrike" cap="none"/>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a:latin typeface="Calibri"/>
                          <a:ea typeface="Calibri"/>
                          <a:cs typeface="Calibri"/>
                          <a:sym typeface="Calibri"/>
                        </a:rPr>
                        <a:t>Chegar a acordos</a:t>
                      </a:r>
                      <a:endParaRPr sz="1400" u="none" strike="noStrike" cap="none"/>
                    </a:p>
                    <a:p>
                      <a:pPr marL="457200" marR="0" lvl="0" indent="0" algn="l" rtl="0">
                        <a:lnSpc>
                          <a:spcPct val="107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 </a:t>
                      </a:r>
                      <a:endParaRPr sz="1400" u="none" strike="noStrike" cap="none"/>
                    </a:p>
                  </a:txBody>
                  <a:tcPr marL="68575" marR="68575" marT="0" marB="0" anchor="ctr">
                    <a:solidFill>
                      <a:schemeClr val="lt1"/>
                    </a:solidFill>
                  </a:tcPr>
                </a:tc>
                <a:extLst>
                  <a:ext uri="{0D108BD9-81ED-4DB2-BD59-A6C34878D82A}">
                    <a16:rowId xmlns:a16="http://schemas.microsoft.com/office/drawing/2014/main" val="10001"/>
                  </a:ext>
                </a:extLst>
              </a:tr>
              <a:tr h="1170375">
                <a:tc>
                  <a:txBody>
                    <a:bodyPr/>
                    <a:lstStyle/>
                    <a:p>
                      <a:pPr marL="0" marR="0" lvl="0" indent="0" algn="ctr" rtl="0">
                        <a:lnSpc>
                          <a:spcPct val="107000"/>
                        </a:lnSpc>
                        <a:spcBef>
                          <a:spcPts val="0"/>
                        </a:spcBef>
                        <a:spcAft>
                          <a:spcPts val="0"/>
                        </a:spcAft>
                        <a:buClr>
                          <a:schemeClr val="dk1"/>
                        </a:buClr>
                        <a:buSzPts val="1800"/>
                        <a:buFont typeface="Calibri"/>
                        <a:buNone/>
                      </a:pPr>
                      <a:r>
                        <a:rPr lang="en-US" sz="1800" u="none" strike="noStrike" cap="none" dirty="0" err="1">
                          <a:latin typeface="Calibri"/>
                          <a:ea typeface="Calibri"/>
                          <a:cs typeface="Calibri"/>
                          <a:sym typeface="Calibri"/>
                        </a:rPr>
                        <a:t>Melhorias</a:t>
                      </a:r>
                      <a:endParaRPr sz="1400" u="none" strike="noStrike" cap="none" dirty="0"/>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Sugestões</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melhorias</a:t>
                      </a:r>
                      <a:endParaRPr sz="1400" u="none" strike="noStrike" cap="none" dirty="0"/>
                    </a:p>
                    <a:p>
                      <a:pPr marL="342900" marR="0" lvl="0" indent="-342900" algn="l" rtl="0">
                        <a:lnSpc>
                          <a:spcPct val="107000"/>
                        </a:lnSpc>
                        <a:spcBef>
                          <a:spcPts val="0"/>
                        </a:spcBef>
                        <a:spcAft>
                          <a:spcPts val="0"/>
                        </a:spcAft>
                        <a:buClr>
                          <a:schemeClr val="dk1"/>
                        </a:buClr>
                        <a:buSzPts val="1800"/>
                        <a:buFont typeface="Noto Sans Symbols"/>
                        <a:buChar char="∙"/>
                      </a:pPr>
                      <a:r>
                        <a:rPr lang="en-US" sz="1800" u="none" strike="noStrike" cap="none" dirty="0" err="1">
                          <a:latin typeface="Calibri"/>
                          <a:ea typeface="Calibri"/>
                          <a:cs typeface="Calibri"/>
                          <a:sym typeface="Calibri"/>
                        </a:rPr>
                        <a:t>Introdução</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processos</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melhoria</a:t>
                      </a:r>
                      <a:endParaRPr sz="1400" u="none" strike="noStrike" cap="none" dirty="0"/>
                    </a:p>
                  </a:txBody>
                  <a:tcPr marL="68575" marR="68575" marT="0" marB="0" anchor="ctr">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sz="6600">
                <a:solidFill>
                  <a:srgbClr val="3F762A"/>
                </a:solidFill>
              </a:rPr>
              <a:t>Inovação ecológica e sustentabilidade</a:t>
            </a:r>
            <a:endParaRPr b="1">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Economia verde e empreendedorismo verde</a:t>
            </a:r>
            <a:endParaRPr sz="2400" b="1" i="0" u="none" strike="noStrike" cap="none">
              <a:solidFill>
                <a:srgbClr val="262626"/>
              </a:solidFill>
              <a:latin typeface="Calibri"/>
              <a:ea typeface="Calibri"/>
              <a:cs typeface="Calibri"/>
              <a:sym typeface="Calibri"/>
            </a:endParaRPr>
          </a:p>
        </p:txBody>
      </p:sp>
      <p:pic>
        <p:nvPicPr>
          <p:cNvPr id="272" name="Google Shape;272;p44" descr="Ein Bild, das Windmühle, Windturbine, Windfarm, draußen enthält.&#10;&#10;Automatisch generierte Beschreibung"/>
          <p:cNvPicPr preferRelativeResize="0"/>
          <p:nvPr/>
        </p:nvPicPr>
        <p:blipFill rotWithShape="1">
          <a:blip r:embed="rId4">
            <a:alphaModFix/>
          </a:blip>
          <a:srcRect l="5911" t="7067" r="6622" b="7732"/>
          <a:stretch/>
        </p:blipFill>
        <p:spPr>
          <a:xfrm>
            <a:off x="7759183" y="691711"/>
            <a:ext cx="3736131" cy="36393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632915" y="157441"/>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dirty="0" err="1">
                <a:solidFill>
                  <a:srgbClr val="2A4F1C"/>
                </a:solidFill>
              </a:rPr>
              <a:t>Sustentabilidade</a:t>
            </a:r>
            <a:r>
              <a:rPr lang="en-US" dirty="0">
                <a:solidFill>
                  <a:srgbClr val="2A4F1C"/>
                </a:solidFill>
              </a:rPr>
              <a:t>? Um </a:t>
            </a:r>
            <a:r>
              <a:rPr lang="en-US" dirty="0" err="1">
                <a:solidFill>
                  <a:srgbClr val="2A4F1C"/>
                </a:solidFill>
              </a:rPr>
              <a:t>conceito</a:t>
            </a:r>
            <a:r>
              <a:rPr lang="en-US" dirty="0">
                <a:solidFill>
                  <a:srgbClr val="2A4F1C"/>
                </a:solidFill>
              </a:rPr>
              <a:t> para </a:t>
            </a:r>
            <a:r>
              <a:rPr lang="en-US" dirty="0" err="1" smtClean="0">
                <a:solidFill>
                  <a:srgbClr val="2A4F1C"/>
                </a:solidFill>
              </a:rPr>
              <a:t>compreender</a:t>
            </a:r>
            <a:r>
              <a:rPr lang="en-US" dirty="0"/>
              <a:t/>
            </a:r>
            <a:br>
              <a:rPr lang="en-US" dirty="0"/>
            </a:br>
            <a:endParaRPr dirty="0"/>
          </a:p>
        </p:txBody>
      </p:sp>
      <p:sp>
        <p:nvSpPr>
          <p:cNvPr id="278" name="Google Shape;278;p13"/>
          <p:cNvSpPr/>
          <p:nvPr/>
        </p:nvSpPr>
        <p:spPr>
          <a:xfrm>
            <a:off x="4203439" y="1833843"/>
            <a:ext cx="3792207" cy="2981965"/>
          </a:xfrm>
          <a:custGeom>
            <a:avLst/>
            <a:gdLst/>
            <a:ahLst/>
            <a:cxnLst/>
            <a:rect l="l" t="t" r="r" b="b"/>
            <a:pathLst>
              <a:path w="1042" h="934" extrusionOk="0">
                <a:moveTo>
                  <a:pt x="520" y="0"/>
                </a:moveTo>
                <a:lnTo>
                  <a:pt x="0" y="933"/>
                </a:lnTo>
                <a:lnTo>
                  <a:pt x="1041" y="933"/>
                </a:lnTo>
                <a:lnTo>
                  <a:pt x="520" y="0"/>
                </a:lnTo>
              </a:path>
            </a:pathLst>
          </a:custGeom>
          <a:gradFill>
            <a:gsLst>
              <a:gs pos="0">
                <a:srgbClr val="3D600F"/>
              </a:gs>
              <a:gs pos="50000">
                <a:srgbClr val="5A8B16"/>
              </a:gs>
              <a:gs pos="100000">
                <a:srgbClr val="6CA81B"/>
              </a:gs>
            </a:gsLst>
            <a:path path="circle">
              <a:fillToRect l="50000" t="50000" r="50000" b="50000"/>
            </a:path>
            <a:tileRect/>
          </a:gradFill>
          <a:ln w="12700" cap="rnd" cmpd="sng">
            <a:solidFill>
              <a:schemeClr va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1" u="none" strike="noStrike" cap="none">
              <a:solidFill>
                <a:srgbClr val="99FF66"/>
              </a:solidFill>
              <a:latin typeface="Arial"/>
              <a:ea typeface="Arial"/>
              <a:cs typeface="Arial"/>
              <a:sym typeface="Arial"/>
            </a:endParaRPr>
          </a:p>
        </p:txBody>
      </p:sp>
      <p:sp>
        <p:nvSpPr>
          <p:cNvPr id="279" name="Google Shape;279;p13"/>
          <p:cNvSpPr txBox="1"/>
          <p:nvPr/>
        </p:nvSpPr>
        <p:spPr>
          <a:xfrm>
            <a:off x="2813782" y="4726286"/>
            <a:ext cx="187829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err="1">
                <a:solidFill>
                  <a:srgbClr val="2A4F1C"/>
                </a:solidFill>
                <a:latin typeface="Calibri"/>
                <a:ea typeface="Calibri"/>
                <a:cs typeface="Calibri"/>
                <a:sym typeface="Calibri"/>
              </a:rPr>
              <a:t>Sociedade</a:t>
            </a:r>
            <a:endParaRPr sz="1400" b="0" i="0" u="none" strike="noStrike" cap="none" dirty="0">
              <a:solidFill>
                <a:srgbClr val="000000"/>
              </a:solidFill>
              <a:latin typeface="Arial"/>
              <a:ea typeface="Arial"/>
              <a:cs typeface="Arial"/>
              <a:sym typeface="Arial"/>
            </a:endParaRPr>
          </a:p>
        </p:txBody>
      </p:sp>
      <p:sp>
        <p:nvSpPr>
          <p:cNvPr id="280" name="Google Shape;280;p13"/>
          <p:cNvSpPr txBox="1"/>
          <p:nvPr/>
        </p:nvSpPr>
        <p:spPr>
          <a:xfrm>
            <a:off x="4865631" y="1322838"/>
            <a:ext cx="23706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2A4F1C"/>
                </a:solidFill>
                <a:latin typeface="Calibri"/>
                <a:ea typeface="Calibri"/>
                <a:cs typeface="Calibri"/>
                <a:sym typeface="Calibri"/>
              </a:rPr>
              <a:t>Ambiente</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8039125" y="4726286"/>
            <a:ext cx="166671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rgbClr val="2A4F1C"/>
                </a:solidFill>
                <a:latin typeface="Calibri"/>
                <a:ea typeface="Calibri"/>
                <a:cs typeface="Calibri"/>
                <a:sym typeface="Calibri"/>
              </a:rPr>
              <a:t>Economia</a:t>
            </a:r>
            <a:endParaRPr sz="1400" b="0" i="0" u="none" strike="noStrike" cap="none" dirty="0">
              <a:solidFill>
                <a:srgbClr val="000000"/>
              </a:solidFill>
              <a:latin typeface="Arial"/>
              <a:ea typeface="Arial"/>
              <a:cs typeface="Arial"/>
              <a:sym typeface="Arial"/>
            </a:endParaRPr>
          </a:p>
        </p:txBody>
      </p:sp>
      <p:sp>
        <p:nvSpPr>
          <p:cNvPr id="282" name="Google Shape;282;p13"/>
          <p:cNvSpPr/>
          <p:nvPr/>
        </p:nvSpPr>
        <p:spPr>
          <a:xfrm>
            <a:off x="5770333" y="5859268"/>
            <a:ext cx="6421667" cy="277641"/>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err="1">
                <a:solidFill>
                  <a:srgbClr val="2A4F1C"/>
                </a:solidFill>
                <a:latin typeface="Arial"/>
                <a:ea typeface="Arial"/>
                <a:cs typeface="Arial"/>
                <a:sym typeface="Arial"/>
              </a:rPr>
              <a:t>Ver</a:t>
            </a:r>
            <a:r>
              <a:rPr lang="en-US" sz="1200" b="0" i="0" u="none" strike="noStrike" cap="none" dirty="0">
                <a:solidFill>
                  <a:srgbClr val="2A4F1C"/>
                </a:solidFill>
                <a:latin typeface="Arial"/>
                <a:ea typeface="Arial"/>
                <a:cs typeface="Arial"/>
                <a:sym typeface="Arial"/>
              </a:rPr>
              <a:t> </a:t>
            </a:r>
            <a:r>
              <a:rPr lang="en-US" sz="1200" b="0" i="0" u="none" strike="noStrike" cap="none" dirty="0" err="1">
                <a:solidFill>
                  <a:srgbClr val="2A4F1C"/>
                </a:solidFill>
                <a:latin typeface="Arial"/>
                <a:ea typeface="Arial"/>
                <a:cs typeface="Arial"/>
                <a:sym typeface="Arial"/>
              </a:rPr>
              <a:t>também</a:t>
            </a:r>
            <a:r>
              <a:rPr lang="en-US" sz="1200" b="0" i="0" u="none" strike="noStrike" cap="none" dirty="0">
                <a:solidFill>
                  <a:srgbClr val="2A4F1C"/>
                </a:solidFill>
                <a:latin typeface="Arial"/>
                <a:ea typeface="Arial"/>
                <a:cs typeface="Arial"/>
                <a:sym typeface="Arial"/>
              </a:rPr>
              <a:t>: </a:t>
            </a:r>
            <a:r>
              <a:rPr lang="en-US" sz="1200" b="0" i="0" u="none" strike="noStrike" cap="none" dirty="0" err="1">
                <a:solidFill>
                  <a:srgbClr val="2A4F1C"/>
                </a:solidFill>
                <a:latin typeface="Arial"/>
                <a:ea typeface="Arial"/>
                <a:cs typeface="Arial"/>
                <a:sym typeface="Arial"/>
              </a:rPr>
              <a:t>Comissão</a:t>
            </a:r>
            <a:r>
              <a:rPr lang="en-US" sz="1200" b="0" i="0" u="none" strike="noStrike" cap="none" dirty="0">
                <a:solidFill>
                  <a:srgbClr val="2A4F1C"/>
                </a:solidFill>
                <a:latin typeface="Arial"/>
                <a:ea typeface="Arial"/>
                <a:cs typeface="Arial"/>
                <a:sym typeface="Arial"/>
              </a:rPr>
              <a:t> Mundial </a:t>
            </a:r>
            <a:r>
              <a:rPr lang="en-US" sz="1200" b="0" i="0" u="none" strike="noStrike" cap="none" dirty="0" err="1">
                <a:solidFill>
                  <a:srgbClr val="2A4F1C"/>
                </a:solidFill>
                <a:latin typeface="Arial"/>
                <a:ea typeface="Arial"/>
                <a:cs typeface="Arial"/>
                <a:sym typeface="Arial"/>
              </a:rPr>
              <a:t>sobre</a:t>
            </a:r>
            <a:r>
              <a:rPr lang="en-US" sz="1200" b="0" i="0" u="none" strike="noStrike" cap="none" dirty="0">
                <a:solidFill>
                  <a:srgbClr val="2A4F1C"/>
                </a:solidFill>
                <a:latin typeface="Arial"/>
                <a:ea typeface="Arial"/>
                <a:cs typeface="Arial"/>
                <a:sym typeface="Arial"/>
              </a:rPr>
              <a:t> </a:t>
            </a:r>
            <a:r>
              <a:rPr lang="en-US" sz="1200" b="0" i="0" u="none" strike="noStrike" cap="none" dirty="0" err="1">
                <a:solidFill>
                  <a:srgbClr val="2A4F1C"/>
                </a:solidFill>
                <a:latin typeface="Arial"/>
                <a:ea typeface="Arial"/>
                <a:cs typeface="Arial"/>
                <a:sym typeface="Arial"/>
              </a:rPr>
              <a:t>Meio</a:t>
            </a:r>
            <a:r>
              <a:rPr lang="en-US" sz="1200" b="0" i="0" u="none" strike="noStrike" cap="none" dirty="0">
                <a:solidFill>
                  <a:srgbClr val="2A4F1C"/>
                </a:solidFill>
                <a:latin typeface="Arial"/>
                <a:ea typeface="Arial"/>
                <a:cs typeface="Arial"/>
                <a:sym typeface="Arial"/>
              </a:rPr>
              <a:t> </a:t>
            </a:r>
            <a:r>
              <a:rPr lang="en-US" sz="1200" b="0" i="0" u="none" strike="noStrike" cap="none" dirty="0" err="1">
                <a:solidFill>
                  <a:srgbClr val="2A4F1C"/>
                </a:solidFill>
                <a:latin typeface="Arial"/>
                <a:ea typeface="Arial"/>
                <a:cs typeface="Arial"/>
                <a:sym typeface="Arial"/>
              </a:rPr>
              <a:t>Ambiente</a:t>
            </a:r>
            <a:r>
              <a:rPr lang="en-US" sz="1200" b="0" i="0" u="none" strike="noStrike" cap="none" dirty="0">
                <a:solidFill>
                  <a:srgbClr val="2A4F1C"/>
                </a:solidFill>
                <a:latin typeface="Arial"/>
                <a:ea typeface="Arial"/>
                <a:cs typeface="Arial"/>
                <a:sym typeface="Arial"/>
              </a:rPr>
              <a:t> e </a:t>
            </a:r>
            <a:r>
              <a:rPr lang="en-US" sz="1200" b="0" i="0" u="none" strike="noStrike" cap="none" dirty="0" err="1">
                <a:solidFill>
                  <a:srgbClr val="2A4F1C"/>
                </a:solidFill>
                <a:latin typeface="Arial"/>
                <a:ea typeface="Arial"/>
                <a:cs typeface="Arial"/>
                <a:sym typeface="Arial"/>
              </a:rPr>
              <a:t>Desenvolvimento</a:t>
            </a:r>
            <a:r>
              <a:rPr lang="en-US" sz="1200" b="0" i="0" u="none" strike="noStrike" cap="none" dirty="0">
                <a:solidFill>
                  <a:srgbClr val="2A4F1C"/>
                </a:solidFill>
                <a:latin typeface="Arial"/>
                <a:ea typeface="Arial"/>
                <a:cs typeface="Arial"/>
                <a:sym typeface="Arial"/>
              </a:rPr>
              <a:t>, 1987</a:t>
            </a:r>
            <a:endParaRPr sz="1400" b="0" i="0" u="none" strike="noStrike" cap="none" dirty="0">
              <a:solidFill>
                <a:srgbClr val="000000"/>
              </a:solidFill>
              <a:latin typeface="Arial"/>
              <a:ea typeface="Arial"/>
              <a:cs typeface="Arial"/>
              <a:sym typeface="Arial"/>
            </a:endParaRPr>
          </a:p>
        </p:txBody>
      </p:sp>
      <p:sp>
        <p:nvSpPr>
          <p:cNvPr id="283" name="Google Shape;283;p13"/>
          <p:cNvSpPr/>
          <p:nvPr/>
        </p:nvSpPr>
        <p:spPr>
          <a:xfrm>
            <a:off x="156764" y="4295091"/>
            <a:ext cx="3020546" cy="1601054"/>
          </a:xfrm>
          <a:prstGeom prst="rect">
            <a:avLst/>
          </a:prstGeom>
          <a:noFill/>
          <a:ln>
            <a:noFill/>
          </a:ln>
        </p:spPr>
        <p:txBody>
          <a:bodyPr spcFirstLastPara="1" wrap="square" lIns="92075" tIns="46025" rIns="92075" bIns="46025"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smtClean="0">
                <a:solidFill>
                  <a:schemeClr val="accent1"/>
                </a:solidFill>
                <a:latin typeface="Arial"/>
                <a:ea typeface="Arial"/>
                <a:cs typeface="Arial"/>
                <a:sym typeface="Arial"/>
              </a:rPr>
              <a:t>diversidade</a:t>
            </a:r>
            <a:r>
              <a:rPr lang="en-US" sz="1400" b="0" i="0" u="none" strike="noStrike" cap="none" dirty="0" smtClean="0">
                <a:solidFill>
                  <a:schemeClr val="accent1"/>
                </a:solidFill>
                <a:latin typeface="Arial"/>
                <a:ea typeface="Arial"/>
                <a:cs typeface="Arial"/>
                <a:sym typeface="Arial"/>
              </a:rPr>
              <a:t> </a:t>
            </a:r>
            <a:r>
              <a:rPr lang="en-US" sz="1400" b="0" i="0" u="none" strike="noStrike" cap="none" dirty="0" err="1">
                <a:solidFill>
                  <a:schemeClr val="accent1"/>
                </a:solidFill>
                <a:latin typeface="Arial"/>
                <a:ea typeface="Arial"/>
                <a:cs typeface="Arial"/>
                <a:sym typeface="Arial"/>
              </a:rPr>
              <a:t>humana</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smtClean="0">
                <a:solidFill>
                  <a:schemeClr val="accent1"/>
                </a:solidFill>
                <a:latin typeface="Arial"/>
                <a:ea typeface="Arial"/>
                <a:cs typeface="Arial"/>
                <a:sym typeface="Arial"/>
              </a:rPr>
              <a:t>recursos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smtClean="0">
                <a:solidFill>
                  <a:schemeClr val="accent1"/>
                </a:solidFill>
                <a:latin typeface="Arial"/>
                <a:ea typeface="Arial"/>
                <a:cs typeface="Arial"/>
                <a:sym typeface="Arial"/>
              </a:rPr>
              <a:t>equidade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smtClean="0">
                <a:solidFill>
                  <a:schemeClr val="accent1"/>
                </a:solidFill>
                <a:latin typeface="Arial"/>
                <a:ea typeface="Arial"/>
                <a:cs typeface="Arial"/>
                <a:sym typeface="Arial"/>
              </a:rPr>
              <a:t>qualidade</a:t>
            </a:r>
            <a:r>
              <a:rPr lang="en-US" sz="1400" b="0" i="0" u="none" strike="noStrike" cap="none" dirty="0" smtClean="0">
                <a:solidFill>
                  <a:schemeClr val="accent1"/>
                </a:solidFill>
                <a:latin typeface="Arial"/>
                <a:ea typeface="Arial"/>
                <a:cs typeface="Arial"/>
                <a:sym typeface="Arial"/>
              </a:rPr>
              <a:t> </a:t>
            </a:r>
            <a:r>
              <a:rPr lang="en-US" sz="1400" b="0" i="0" u="none" strike="noStrike" cap="none" dirty="0">
                <a:solidFill>
                  <a:schemeClr val="accent1"/>
                </a:solidFill>
                <a:latin typeface="Arial"/>
                <a:ea typeface="Arial"/>
                <a:cs typeface="Arial"/>
                <a:sym typeface="Arial"/>
              </a:rPr>
              <a:t>de </a:t>
            </a:r>
            <a:r>
              <a:rPr lang="en-US" sz="1400" b="0" i="0" u="none" strike="noStrike" cap="none" dirty="0" err="1">
                <a:solidFill>
                  <a:schemeClr val="accent1"/>
                </a:solidFill>
                <a:latin typeface="Arial"/>
                <a:ea typeface="Arial"/>
                <a:cs typeface="Arial"/>
                <a:sym typeface="Arial"/>
              </a:rPr>
              <a:t>vida</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smtClean="0">
                <a:solidFill>
                  <a:schemeClr val="accent1"/>
                </a:solidFill>
                <a:latin typeface="Arial"/>
                <a:ea typeface="Arial"/>
                <a:cs typeface="Arial"/>
                <a:sym typeface="Arial"/>
              </a:rPr>
              <a:t>estruturas</a:t>
            </a:r>
            <a:r>
              <a:rPr lang="en-US" sz="1400" b="0" i="0" u="none" strike="noStrike" cap="none" dirty="0" smtClean="0">
                <a:solidFill>
                  <a:schemeClr val="accent1"/>
                </a:solidFill>
                <a:latin typeface="Arial"/>
                <a:ea typeface="Arial"/>
                <a:cs typeface="Arial"/>
                <a:sym typeface="Arial"/>
              </a:rPr>
              <a:t> </a:t>
            </a:r>
            <a:r>
              <a:rPr lang="en-US" sz="1400" b="0" i="0" u="none" strike="noStrike" cap="none" dirty="0" err="1">
                <a:solidFill>
                  <a:schemeClr val="accent1"/>
                </a:solidFill>
                <a:latin typeface="Arial"/>
                <a:ea typeface="Arial"/>
                <a:cs typeface="Arial"/>
                <a:sym typeface="Arial"/>
              </a:rPr>
              <a:t>políticas</a:t>
            </a:r>
            <a:r>
              <a:rPr lang="en-US" sz="1400" b="0" i="0" u="none" strike="noStrike" cap="none" dirty="0">
                <a:solidFill>
                  <a:schemeClr val="accent1"/>
                </a:solidFill>
                <a:latin typeface="Arial"/>
                <a:ea typeface="Arial"/>
                <a:cs typeface="Arial"/>
                <a:sym typeface="Arial"/>
              </a:rPr>
              <a:t> e </a:t>
            </a:r>
            <a:r>
              <a:rPr lang="en-US" sz="1400" b="0" i="0" u="none" strike="noStrike" cap="none" dirty="0" err="1">
                <a:solidFill>
                  <a:schemeClr val="accent1"/>
                </a:solidFill>
                <a:latin typeface="Arial"/>
                <a:ea typeface="Arial"/>
                <a:cs typeface="Arial"/>
                <a:sym typeface="Arial"/>
              </a:rPr>
              <a:t>organizacionais</a:t>
            </a:r>
            <a:r>
              <a:rPr lang="en-US" sz="1400" b="0" i="0" u="none" strike="noStrike" cap="none" dirty="0">
                <a:solidFill>
                  <a:schemeClr val="accent1"/>
                </a:solidFill>
                <a:latin typeface="Arial"/>
                <a:ea typeface="Arial"/>
                <a:cs typeface="Arial"/>
                <a:sym typeface="Arial"/>
              </a:rPr>
              <a:t/>
            </a:r>
            <a:br>
              <a:rPr lang="en-US" sz="1400" b="0" i="0" u="none" strike="noStrike" cap="none" dirty="0">
                <a:solidFill>
                  <a:schemeClr val="accent1"/>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284" name="Google Shape;284;p13"/>
          <p:cNvSpPr/>
          <p:nvPr/>
        </p:nvSpPr>
        <p:spPr>
          <a:xfrm>
            <a:off x="7109349" y="1109524"/>
            <a:ext cx="3442139" cy="954723"/>
          </a:xfrm>
          <a:prstGeom prst="rect">
            <a:avLst/>
          </a:prstGeom>
          <a:noFill/>
          <a:ln>
            <a:noFill/>
          </a:ln>
        </p:spPr>
        <p:txBody>
          <a:bodyPr spcFirstLastPara="1" wrap="square" lIns="92075" tIns="46025" rIns="92075" bIns="46025"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a:solidFill>
                  <a:schemeClr val="accent1"/>
                </a:solidFill>
                <a:latin typeface="Arial"/>
                <a:ea typeface="Arial"/>
                <a:cs typeface="Arial"/>
                <a:sym typeface="Arial"/>
              </a:rPr>
              <a:t>biodiversidade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a:solidFill>
                  <a:schemeClr val="accent1"/>
                </a:solidFill>
                <a:latin typeface="Arial"/>
                <a:ea typeface="Arial"/>
                <a:cs typeface="Arial"/>
                <a:sym typeface="Arial"/>
              </a:rPr>
              <a:t>recursos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a:solidFill>
                  <a:schemeClr val="accent1"/>
                </a:solidFill>
                <a:latin typeface="Arial"/>
                <a:ea typeface="Arial"/>
                <a:cs typeface="Arial"/>
                <a:sym typeface="Arial"/>
              </a:rPr>
              <a:t>energia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a:solidFill>
                  <a:schemeClr val="accent1"/>
                </a:solidFill>
                <a:latin typeface="Arial"/>
                <a:ea typeface="Arial"/>
                <a:cs typeface="Arial"/>
                <a:sym typeface="Arial"/>
              </a:rPr>
              <a:t>interacções biofísicas</a:t>
            </a:r>
            <a:endParaRPr sz="1400" b="0" i="0" u="none" strike="noStrike" cap="none">
              <a:solidFill>
                <a:srgbClr val="000000"/>
              </a:solidFill>
              <a:latin typeface="Arial"/>
              <a:ea typeface="Arial"/>
              <a:cs typeface="Arial"/>
              <a:sym typeface="Arial"/>
            </a:endParaRPr>
          </a:p>
        </p:txBody>
      </p:sp>
      <p:sp>
        <p:nvSpPr>
          <p:cNvPr id="285" name="Google Shape;285;p13"/>
          <p:cNvSpPr txBox="1"/>
          <p:nvPr/>
        </p:nvSpPr>
        <p:spPr>
          <a:xfrm>
            <a:off x="9705836" y="4511150"/>
            <a:ext cx="2486164" cy="116955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a:solidFill>
                  <a:schemeClr val="accent1"/>
                </a:solidFill>
                <a:latin typeface="Arial"/>
                <a:ea typeface="Arial"/>
                <a:cs typeface="Arial"/>
                <a:sym typeface="Arial"/>
              </a:rPr>
              <a:t>dinheiro</a:t>
            </a:r>
            <a:r>
              <a:rPr lang="en-US" sz="1400" b="0" i="0" u="none" strike="noStrike" cap="none" dirty="0">
                <a:solidFill>
                  <a:schemeClr val="accent1"/>
                </a:solidFill>
                <a:latin typeface="Arial"/>
                <a:ea typeface="Arial"/>
                <a:cs typeface="Arial"/>
                <a:sym typeface="Arial"/>
              </a:rPr>
              <a:t> e capital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a:solidFill>
                  <a:schemeClr val="accent1"/>
                </a:solidFill>
                <a:latin typeface="Arial"/>
                <a:ea typeface="Arial"/>
                <a:cs typeface="Arial"/>
                <a:sym typeface="Arial"/>
              </a:rPr>
              <a:t>emprego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a:solidFill>
                  <a:schemeClr val="accent1"/>
                </a:solidFill>
                <a:latin typeface="Arial"/>
                <a:ea typeface="Arial"/>
                <a:cs typeface="Arial"/>
                <a:sym typeface="Arial"/>
              </a:rPr>
              <a:t>crescimento</a:t>
            </a:r>
            <a:r>
              <a:rPr lang="en-US" sz="1400" b="0" i="0" u="none" strike="noStrike" cap="none" dirty="0">
                <a:solidFill>
                  <a:schemeClr val="accent1"/>
                </a:solidFill>
                <a:latin typeface="Arial"/>
                <a:ea typeface="Arial"/>
                <a:cs typeface="Arial"/>
                <a:sym typeface="Arial"/>
              </a:rPr>
              <a:t> </a:t>
            </a:r>
            <a:r>
              <a:rPr lang="en-US" sz="1400" b="0" i="0" u="none" strike="noStrike" cap="none" dirty="0" err="1">
                <a:solidFill>
                  <a:schemeClr val="accent1"/>
                </a:solidFill>
                <a:latin typeface="Arial"/>
                <a:ea typeface="Arial"/>
                <a:cs typeface="Arial"/>
                <a:sym typeface="Arial"/>
              </a:rPr>
              <a:t>tecnológico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a:solidFill>
                  <a:schemeClr val="accent1"/>
                </a:solidFill>
                <a:latin typeface="Arial"/>
                <a:ea typeface="Arial"/>
                <a:cs typeface="Arial"/>
                <a:sym typeface="Arial"/>
              </a:rPr>
              <a:t>investimento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accent1"/>
              </a:buClr>
              <a:buSzPts val="2000"/>
              <a:buFont typeface="Arial"/>
              <a:buChar char="•"/>
            </a:pPr>
            <a:r>
              <a:rPr lang="en-US" sz="1400" b="0" i="0" u="none" strike="noStrike" cap="none" dirty="0" err="1">
                <a:solidFill>
                  <a:schemeClr val="accent1"/>
                </a:solidFill>
                <a:latin typeface="Arial"/>
                <a:ea typeface="Arial"/>
                <a:cs typeface="Arial"/>
                <a:sym typeface="Arial"/>
              </a:rPr>
              <a:t>forças</a:t>
            </a:r>
            <a:r>
              <a:rPr lang="en-US" sz="1400" b="0" i="0" u="none" strike="noStrike" cap="none" dirty="0">
                <a:solidFill>
                  <a:schemeClr val="accent1"/>
                </a:solidFill>
                <a:latin typeface="Arial"/>
                <a:ea typeface="Arial"/>
                <a:cs typeface="Arial"/>
                <a:sym typeface="Arial"/>
              </a:rPr>
              <a:t> de </a:t>
            </a:r>
            <a:r>
              <a:rPr lang="en-US" sz="1400" b="0" i="0" u="none" strike="noStrike" cap="none" dirty="0" err="1">
                <a:solidFill>
                  <a:schemeClr val="accent1"/>
                </a:solidFill>
                <a:latin typeface="Arial"/>
                <a:ea typeface="Arial"/>
                <a:cs typeface="Arial"/>
                <a:sym typeface="Arial"/>
              </a:rPr>
              <a:t>mercado</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950800" y="46748"/>
            <a:ext cx="10290400" cy="13488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O que é o consumo sustentável?</a:t>
            </a:r>
            <a:r>
              <a:rPr lang="en-US"/>
              <a:t/>
            </a:r>
            <a:br>
              <a:rPr lang="en-US"/>
            </a:br>
            <a:endParaRPr/>
          </a:p>
        </p:txBody>
      </p:sp>
      <p:grpSp>
        <p:nvGrpSpPr>
          <p:cNvPr id="291" name="Google Shape;291;p14"/>
          <p:cNvGrpSpPr/>
          <p:nvPr/>
        </p:nvGrpSpPr>
        <p:grpSpPr>
          <a:xfrm>
            <a:off x="0" y="1118756"/>
            <a:ext cx="3180521" cy="5036157"/>
            <a:chOff x="867651" y="1252482"/>
            <a:chExt cx="3354813" cy="5149606"/>
          </a:xfrm>
        </p:grpSpPr>
        <p:grpSp>
          <p:nvGrpSpPr>
            <p:cNvPr id="292" name="Google Shape;292;p14"/>
            <p:cNvGrpSpPr/>
            <p:nvPr/>
          </p:nvGrpSpPr>
          <p:grpSpPr>
            <a:xfrm>
              <a:off x="1473874" y="3286057"/>
              <a:ext cx="2509284" cy="2508016"/>
              <a:chOff x="2120176" y="3985924"/>
              <a:chExt cx="1660513" cy="1659674"/>
            </a:xfrm>
          </p:grpSpPr>
          <p:sp>
            <p:nvSpPr>
              <p:cNvPr id="293" name="Google Shape;293;p14"/>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33"/>
                  <a:buFont typeface="Arial"/>
                  <a:buNone/>
                </a:pPr>
                <a:endParaRPr sz="2133" b="0" i="0" u="none" strike="noStrike" cap="none">
                  <a:solidFill>
                    <a:srgbClr val="000000"/>
                  </a:solidFill>
                  <a:latin typeface="Calibri"/>
                  <a:ea typeface="Calibri"/>
                  <a:cs typeface="Calibri"/>
                  <a:sym typeface="Calibri"/>
                </a:endParaRPr>
              </a:p>
            </p:txBody>
          </p:sp>
          <p:sp>
            <p:nvSpPr>
              <p:cNvPr id="294" name="Google Shape;294;p14"/>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133"/>
                  <a:buFont typeface="Arial"/>
                  <a:buNone/>
                </a:pPr>
                <a:endParaRPr sz="2133" b="0" i="0" u="none" strike="noStrike" cap="none">
                  <a:solidFill>
                    <a:srgbClr val="000000"/>
                  </a:solidFill>
                  <a:latin typeface="Calibri"/>
                  <a:ea typeface="Calibri"/>
                  <a:cs typeface="Calibri"/>
                  <a:sym typeface="Calibri"/>
                </a:endParaRPr>
              </a:p>
            </p:txBody>
          </p:sp>
        </p:grpSp>
        <p:sp>
          <p:nvSpPr>
            <p:cNvPr id="295" name="Google Shape;295;p14"/>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6" name="Google Shape;296;p14"/>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7" name="Google Shape;297;p14"/>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8" name="Google Shape;298;p14"/>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9" name="Google Shape;299;p14"/>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0" name="Google Shape;300;p14"/>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1" name="Google Shape;301;p14"/>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sp>
        <p:nvSpPr>
          <p:cNvPr id="302" name="Google Shape;302;p14"/>
          <p:cNvSpPr txBox="1"/>
          <p:nvPr/>
        </p:nvSpPr>
        <p:spPr>
          <a:xfrm>
            <a:off x="3755249" y="1118756"/>
            <a:ext cx="7168065" cy="302477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667"/>
              <a:buFont typeface="Arial"/>
              <a:buNone/>
            </a:pPr>
            <a:r>
              <a:rPr lang="en-US" sz="2667" b="1" i="0" u="none" strike="noStrike" cap="none">
                <a:solidFill>
                  <a:srgbClr val="368E00"/>
                </a:solidFill>
                <a:latin typeface="Arial"/>
                <a:ea typeface="Arial"/>
                <a:cs typeface="Arial"/>
                <a:sym typeface="Arial"/>
              </a:rPr>
              <a:t>Consumo sustentável</a:t>
            </a:r>
            <a:endParaRPr sz="2667" b="1" i="0" u="none" strike="noStrike" cap="none">
              <a:solidFill>
                <a:srgbClr val="368E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Tem várias dimensões:</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en-US" sz="1867" b="0" i="0" u="none" strike="noStrike" cap="none">
                <a:solidFill>
                  <a:srgbClr val="000000"/>
                </a:solidFill>
                <a:latin typeface="Arial"/>
                <a:ea typeface="Arial"/>
                <a:cs typeface="Arial"/>
                <a:sym typeface="Arial"/>
              </a:rPr>
              <a:t>Sustentabilidade ambiental (por exemplo, impactos no ambiente)</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en-US" sz="1867" b="0" i="0" u="none" strike="noStrike" cap="none">
                <a:solidFill>
                  <a:srgbClr val="000000"/>
                </a:solidFill>
                <a:latin typeface="Arial"/>
                <a:ea typeface="Arial"/>
                <a:cs typeface="Arial"/>
                <a:sym typeface="Arial"/>
              </a:rPr>
              <a:t>Sustentabilidade social (por exemplo, condições de vida das comunidades locais)</a:t>
            </a:r>
            <a:endParaRPr sz="1400" b="0" i="0" u="none" strike="noStrike" cap="none">
              <a:solidFill>
                <a:srgbClr val="000000"/>
              </a:solidFill>
              <a:latin typeface="Arial"/>
              <a:ea typeface="Arial"/>
              <a:cs typeface="Arial"/>
              <a:sym typeface="Arial"/>
            </a:endParaRPr>
          </a:p>
          <a:p>
            <a:pPr marL="457200" marR="0" lvl="1" indent="-118554" algn="l" rtl="0">
              <a:lnSpc>
                <a:spcPct val="120000"/>
              </a:lnSpc>
              <a:spcBef>
                <a:spcPts val="0"/>
              </a:spcBef>
              <a:spcAft>
                <a:spcPts val="0"/>
              </a:spcAft>
              <a:buClr>
                <a:srgbClr val="000000"/>
              </a:buClr>
              <a:buSzPts val="1867"/>
              <a:buFont typeface="Noto Sans Symbols"/>
              <a:buChar char="⮚"/>
            </a:pPr>
            <a:r>
              <a:rPr lang="en-US" sz="1867" b="0" i="0" u="none" strike="noStrike" cap="none">
                <a:solidFill>
                  <a:srgbClr val="000000"/>
                </a:solidFill>
                <a:latin typeface="Arial"/>
                <a:ea typeface="Arial"/>
                <a:cs typeface="Arial"/>
                <a:sym typeface="Arial"/>
              </a:rPr>
              <a:t>Sustentabilidade económica</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20000"/>
              </a:lnSpc>
              <a:spcBef>
                <a:spcPts val="667"/>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3" name="Google Shape;303;p14"/>
          <p:cNvSpPr/>
          <p:nvPr/>
        </p:nvSpPr>
        <p:spPr>
          <a:xfrm>
            <a:off x="3447618" y="4041929"/>
            <a:ext cx="8113609" cy="1861278"/>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ctr" rtl="0">
              <a:lnSpc>
                <a:spcPct val="107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O que é o </a:t>
            </a:r>
            <a:r>
              <a:rPr lang="en-US" sz="1600" b="1" i="0" u="none" strike="noStrike" cap="none" dirty="0" err="1">
                <a:solidFill>
                  <a:srgbClr val="000000"/>
                </a:solidFill>
                <a:latin typeface="Calibri"/>
                <a:ea typeface="Calibri"/>
                <a:cs typeface="Calibri"/>
                <a:sym typeface="Calibri"/>
              </a:rPr>
              <a:t>consumo</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sustentável</a:t>
            </a:r>
            <a:r>
              <a:rPr lang="en-US" sz="1600" b="1"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p>
            <a:pPr marL="0" marR="0" lvl="0" indent="0" algn="ctr" rtl="0">
              <a:lnSpc>
                <a:spcPct val="107000"/>
              </a:lnSpc>
              <a:spcBef>
                <a:spcPts val="1067"/>
              </a:spcBef>
              <a:spcAft>
                <a:spcPts val="0"/>
              </a:spcAft>
              <a:buClr>
                <a:srgbClr val="000000"/>
              </a:buClr>
              <a:buSzPts val="1600"/>
              <a:buFont typeface="Arial"/>
              <a:buNone/>
            </a:pPr>
            <a:r>
              <a:rPr lang="en-US" sz="1600" i="0" u="none" strike="noStrike" cap="none" dirty="0">
                <a:solidFill>
                  <a:srgbClr val="000000"/>
                </a:solidFill>
                <a:latin typeface="Calibri"/>
                <a:ea typeface="Calibri"/>
                <a:cs typeface="Calibri"/>
                <a:sym typeface="Calibri"/>
              </a:rPr>
              <a:t>"a </a:t>
            </a:r>
            <a:r>
              <a:rPr lang="en-US" sz="1600" i="0" u="none" strike="noStrike" cap="none" dirty="0" err="1">
                <a:solidFill>
                  <a:srgbClr val="000000"/>
                </a:solidFill>
                <a:latin typeface="Calibri"/>
                <a:ea typeface="Calibri"/>
                <a:cs typeface="Calibri"/>
                <a:sym typeface="Calibri"/>
              </a:rPr>
              <a:t>utilização</a:t>
            </a:r>
            <a:r>
              <a:rPr lang="en-US" sz="1600" i="0" u="none" strike="noStrike" cap="none" dirty="0">
                <a:solidFill>
                  <a:srgbClr val="000000"/>
                </a:solidFill>
                <a:latin typeface="Calibri"/>
                <a:ea typeface="Calibri"/>
                <a:cs typeface="Calibri"/>
                <a:sym typeface="Calibri"/>
              </a:rPr>
              <a:t> de bens e </a:t>
            </a:r>
            <a:r>
              <a:rPr lang="en-US" sz="1600" i="0" u="none" strike="noStrike" cap="none" dirty="0" err="1">
                <a:solidFill>
                  <a:srgbClr val="000000"/>
                </a:solidFill>
                <a:latin typeface="Calibri"/>
                <a:ea typeface="Calibri"/>
                <a:cs typeface="Calibri"/>
                <a:sym typeface="Calibri"/>
              </a:rPr>
              <a:t>serviços</a:t>
            </a:r>
            <a:r>
              <a:rPr lang="en-US" sz="1600" i="0" u="none" strike="noStrike" cap="none" dirty="0">
                <a:solidFill>
                  <a:srgbClr val="000000"/>
                </a:solidFill>
                <a:latin typeface="Calibri"/>
                <a:ea typeface="Calibri"/>
                <a:cs typeface="Calibri"/>
                <a:sym typeface="Calibri"/>
              </a:rPr>
              <a:t> que </a:t>
            </a:r>
            <a:r>
              <a:rPr lang="en-US" sz="1600" i="0" u="none" strike="noStrike" cap="none" dirty="0" err="1">
                <a:solidFill>
                  <a:srgbClr val="000000"/>
                </a:solidFill>
                <a:latin typeface="Calibri"/>
                <a:ea typeface="Calibri"/>
                <a:cs typeface="Calibri"/>
                <a:sym typeface="Calibri"/>
              </a:rPr>
              <a:t>respondam</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às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necessidades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básicas</a:t>
            </a:r>
            <a:r>
              <a:rPr lang="en-US" sz="1600" i="0" u="none" strike="noStrike" cap="none" dirty="0">
                <a:solidFill>
                  <a:srgbClr val="000000"/>
                </a:solidFill>
                <a:latin typeface="Calibri"/>
                <a:ea typeface="Calibri"/>
                <a:cs typeface="Calibri"/>
                <a:sym typeface="Calibri"/>
              </a:rPr>
              <a:t> e </a:t>
            </a:r>
            <a:r>
              <a:rPr lang="en-US" sz="1600" i="0" u="none" strike="noStrike" cap="none" dirty="0" err="1">
                <a:solidFill>
                  <a:srgbClr val="000000"/>
                </a:solidFill>
                <a:latin typeface="Calibri"/>
                <a:ea typeface="Calibri"/>
                <a:cs typeface="Calibri"/>
                <a:sym typeface="Calibri"/>
              </a:rPr>
              <a:t>proporcionem</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uma</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melhor</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qualidade</a:t>
            </a:r>
            <a:r>
              <a:rPr lang="en-US" sz="1600" i="0" u="none" strike="noStrike" cap="none" dirty="0">
                <a:solidFill>
                  <a:srgbClr val="000000"/>
                </a:solidFill>
                <a:latin typeface="Calibri"/>
                <a:ea typeface="Calibri"/>
                <a:cs typeface="Calibri"/>
                <a:sym typeface="Calibri"/>
              </a:rPr>
              <a:t> de </a:t>
            </a:r>
            <a:r>
              <a:rPr lang="en-US" sz="1600" i="0" u="none" strike="noStrike" cap="none" dirty="0" err="1">
                <a:solidFill>
                  <a:srgbClr val="000000"/>
                </a:solidFill>
                <a:latin typeface="Calibri"/>
                <a:ea typeface="Calibri"/>
                <a:cs typeface="Calibri"/>
                <a:sym typeface="Calibri"/>
              </a:rPr>
              <a:t>vida</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minimizando</a:t>
            </a:r>
            <a:r>
              <a:rPr lang="en-US" sz="1600" i="0" u="none" strike="noStrike" cap="none" dirty="0">
                <a:solidFill>
                  <a:srgbClr val="000000"/>
                </a:solidFill>
                <a:latin typeface="Calibri"/>
                <a:ea typeface="Calibri"/>
                <a:cs typeface="Calibri"/>
                <a:sym typeface="Calibri"/>
              </a:rPr>
              <a:t> a </a:t>
            </a:r>
            <a:r>
              <a:rPr lang="en-US" sz="1600" i="0" u="none" strike="noStrike" cap="none" dirty="0" err="1">
                <a:solidFill>
                  <a:srgbClr val="000000"/>
                </a:solidFill>
                <a:latin typeface="Calibri"/>
                <a:ea typeface="Calibri"/>
                <a:cs typeface="Calibri"/>
                <a:sym typeface="Calibri"/>
              </a:rPr>
              <a:t>utilização</a:t>
            </a:r>
            <a:r>
              <a:rPr lang="en-US" sz="1600" i="0" u="none" strike="noStrike" cap="none" dirty="0">
                <a:solidFill>
                  <a:srgbClr val="000000"/>
                </a:solidFill>
                <a:latin typeface="Calibri"/>
                <a:ea typeface="Calibri"/>
                <a:cs typeface="Calibri"/>
                <a:sym typeface="Calibri"/>
              </a:rPr>
              <a:t> de </a:t>
            </a:r>
            <a:r>
              <a:rPr lang="en-US" sz="1600" i="0" u="none" strike="noStrike" cap="none" dirty="0" err="1">
                <a:solidFill>
                  <a:srgbClr val="000000"/>
                </a:solidFill>
                <a:latin typeface="Calibri"/>
                <a:ea typeface="Calibri"/>
                <a:cs typeface="Calibri"/>
                <a:sym typeface="Calibri"/>
              </a:rPr>
              <a:t>recursos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naturais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materiais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tóxicos</a:t>
            </a:r>
            <a:r>
              <a:rPr lang="en-US" sz="1600" i="0" u="none" strike="noStrike" cap="none" dirty="0">
                <a:solidFill>
                  <a:srgbClr val="000000"/>
                </a:solidFill>
                <a:latin typeface="Calibri"/>
                <a:ea typeface="Calibri"/>
                <a:cs typeface="Calibri"/>
                <a:sym typeface="Calibri"/>
              </a:rPr>
              <a:t> e </a:t>
            </a:r>
            <a:r>
              <a:rPr lang="en-US" sz="1600" i="0" u="none" strike="noStrike" cap="none" dirty="0" err="1">
                <a:solidFill>
                  <a:srgbClr val="000000"/>
                </a:solidFill>
                <a:latin typeface="Calibri"/>
                <a:ea typeface="Calibri"/>
                <a:cs typeface="Calibri"/>
                <a:sym typeface="Calibri"/>
              </a:rPr>
              <a:t>emissões</a:t>
            </a:r>
            <a:r>
              <a:rPr lang="en-US" sz="1600" i="0" u="none" strike="noStrike" cap="none" dirty="0">
                <a:solidFill>
                  <a:srgbClr val="000000"/>
                </a:solidFill>
                <a:latin typeface="Calibri"/>
                <a:ea typeface="Calibri"/>
                <a:cs typeface="Calibri"/>
                <a:sym typeface="Calibri"/>
              </a:rPr>
              <a:t> de </a:t>
            </a:r>
            <a:r>
              <a:rPr lang="en-US" sz="1600" i="0" u="none" strike="noStrike" cap="none" dirty="0" err="1">
                <a:solidFill>
                  <a:srgbClr val="000000"/>
                </a:solidFill>
                <a:latin typeface="Calibri"/>
                <a:ea typeface="Calibri"/>
                <a:cs typeface="Calibri"/>
                <a:sym typeface="Calibri"/>
              </a:rPr>
              <a:t>resíduos</a:t>
            </a:r>
            <a:r>
              <a:rPr lang="en-US" sz="1600" i="0" u="none" strike="noStrike" cap="none" dirty="0">
                <a:solidFill>
                  <a:srgbClr val="000000"/>
                </a:solidFill>
                <a:latin typeface="Calibri"/>
                <a:ea typeface="Calibri"/>
                <a:cs typeface="Calibri"/>
                <a:sym typeface="Calibri"/>
              </a:rPr>
              <a:t> e </a:t>
            </a:r>
            <a:r>
              <a:rPr lang="en-US" sz="1600" i="0" u="none" strike="noStrike" cap="none" dirty="0" err="1">
                <a:solidFill>
                  <a:srgbClr val="000000"/>
                </a:solidFill>
                <a:latin typeface="Calibri"/>
                <a:ea typeface="Calibri"/>
                <a:cs typeface="Calibri"/>
                <a:sym typeface="Calibri"/>
              </a:rPr>
              <a:t>poluentes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ao</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longo</a:t>
            </a:r>
            <a:r>
              <a:rPr lang="en-US" sz="1600" i="0" u="none" strike="noStrike" cap="none" dirty="0">
                <a:solidFill>
                  <a:srgbClr val="000000"/>
                </a:solidFill>
                <a:latin typeface="Calibri"/>
                <a:ea typeface="Calibri"/>
                <a:cs typeface="Calibri"/>
                <a:sym typeface="Calibri"/>
              </a:rPr>
              <a:t> do </a:t>
            </a:r>
            <a:r>
              <a:rPr lang="en-US" sz="1600" i="0" u="none" strike="noStrike" cap="none" dirty="0" err="1">
                <a:solidFill>
                  <a:srgbClr val="000000"/>
                </a:solidFill>
                <a:latin typeface="Calibri"/>
                <a:ea typeface="Calibri"/>
                <a:cs typeface="Calibri"/>
                <a:sym typeface="Calibri"/>
              </a:rPr>
              <a:t>ciclo</a:t>
            </a:r>
            <a:r>
              <a:rPr lang="en-US" sz="1600" i="0" u="none" strike="noStrike" cap="none" dirty="0">
                <a:solidFill>
                  <a:srgbClr val="000000"/>
                </a:solidFill>
                <a:latin typeface="Calibri"/>
                <a:ea typeface="Calibri"/>
                <a:cs typeface="Calibri"/>
                <a:sym typeface="Calibri"/>
              </a:rPr>
              <a:t> de </a:t>
            </a:r>
            <a:r>
              <a:rPr lang="en-US" sz="1600" i="0" u="none" strike="noStrike" cap="none" dirty="0" err="1">
                <a:solidFill>
                  <a:srgbClr val="000000"/>
                </a:solidFill>
                <a:latin typeface="Calibri"/>
                <a:ea typeface="Calibri"/>
                <a:cs typeface="Calibri"/>
                <a:sym typeface="Calibri"/>
              </a:rPr>
              <a:t>vida</a:t>
            </a:r>
            <a:r>
              <a:rPr lang="en-US" sz="1600" i="0" u="none" strike="noStrike" cap="none" dirty="0">
                <a:solidFill>
                  <a:srgbClr val="000000"/>
                </a:solidFill>
                <a:latin typeface="Calibri"/>
                <a:ea typeface="Calibri"/>
                <a:cs typeface="Calibri"/>
                <a:sym typeface="Calibri"/>
              </a:rPr>
              <a:t>, de </a:t>
            </a:r>
            <a:r>
              <a:rPr lang="en-US" sz="1600" i="0" u="none" strike="noStrike" cap="none" dirty="0" err="1">
                <a:solidFill>
                  <a:srgbClr val="000000"/>
                </a:solidFill>
                <a:latin typeface="Calibri"/>
                <a:ea typeface="Calibri"/>
                <a:cs typeface="Calibri"/>
                <a:sym typeface="Calibri"/>
              </a:rPr>
              <a:t>modo</a:t>
            </a:r>
            <a:r>
              <a:rPr lang="en-US" sz="1600" i="0" u="none" strike="noStrike" cap="none" dirty="0">
                <a:solidFill>
                  <a:srgbClr val="000000"/>
                </a:solidFill>
                <a:latin typeface="Calibri"/>
                <a:ea typeface="Calibri"/>
                <a:cs typeface="Calibri"/>
                <a:sym typeface="Calibri"/>
              </a:rPr>
              <a:t> a </a:t>
            </a:r>
            <a:r>
              <a:rPr lang="en-US" sz="1600" i="0" u="none" strike="noStrike" cap="none" dirty="0" err="1">
                <a:solidFill>
                  <a:srgbClr val="000000"/>
                </a:solidFill>
                <a:latin typeface="Calibri"/>
                <a:ea typeface="Calibri"/>
                <a:cs typeface="Calibri"/>
                <a:sym typeface="Calibri"/>
              </a:rPr>
              <a:t>não</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comprometer</a:t>
            </a:r>
            <a:r>
              <a:rPr lang="en-US" sz="1600" i="0" u="none" strike="noStrike" cap="none" dirty="0">
                <a:solidFill>
                  <a:srgbClr val="000000"/>
                </a:solidFill>
                <a:latin typeface="Calibri"/>
                <a:ea typeface="Calibri"/>
                <a:cs typeface="Calibri"/>
                <a:sym typeface="Calibri"/>
              </a:rPr>
              <a:t> as </a:t>
            </a:r>
            <a:r>
              <a:rPr lang="en-US" sz="1600" i="0" u="none" strike="noStrike" cap="none" dirty="0" err="1">
                <a:solidFill>
                  <a:srgbClr val="000000"/>
                </a:solidFill>
                <a:latin typeface="Calibri"/>
                <a:ea typeface="Calibri"/>
                <a:cs typeface="Calibri"/>
                <a:sym typeface="Calibri"/>
              </a:rPr>
              <a:t>necessidades</a:t>
            </a:r>
            <a:r>
              <a:rPr lang="en-US" sz="1600" i="0" u="none" strike="noStrike" cap="none" dirty="0">
                <a:solidFill>
                  <a:srgbClr val="000000"/>
                </a:solidFill>
                <a:latin typeface="Calibri"/>
                <a:ea typeface="Calibri"/>
                <a:cs typeface="Calibri"/>
                <a:sym typeface="Calibri"/>
              </a:rPr>
              <a:t> das </a:t>
            </a:r>
            <a:r>
              <a:rPr lang="en-US" sz="1600" i="0" u="none" strike="noStrike" cap="none" dirty="0" err="1">
                <a:solidFill>
                  <a:srgbClr val="000000"/>
                </a:solidFill>
                <a:latin typeface="Calibri"/>
                <a:ea typeface="Calibri"/>
                <a:cs typeface="Calibri"/>
                <a:sym typeface="Calibri"/>
              </a:rPr>
              <a:t>gerações</a:t>
            </a:r>
            <a:r>
              <a:rPr lang="en-US" sz="1600" i="0" u="none" strike="noStrike" cap="none" dirty="0">
                <a:solidFill>
                  <a:srgbClr val="000000"/>
                </a:solidFill>
                <a:latin typeface="Calibri"/>
                <a:ea typeface="Calibri"/>
                <a:cs typeface="Calibri"/>
                <a:sym typeface="Calibri"/>
              </a:rPr>
              <a:t> </a:t>
            </a:r>
            <a:r>
              <a:rPr lang="en-US" sz="1600" i="0" u="none" strike="noStrike" cap="none" dirty="0" err="1">
                <a:solidFill>
                  <a:srgbClr val="000000"/>
                </a:solidFill>
                <a:latin typeface="Calibri"/>
                <a:ea typeface="Calibri"/>
                <a:cs typeface="Calibri"/>
                <a:sym typeface="Calibri"/>
              </a:rPr>
              <a:t>futuras</a:t>
            </a:r>
            <a:r>
              <a:rPr lang="en-US" sz="1600" i="0" u="none" strike="noStrike" cap="none" dirty="0">
                <a:solidFill>
                  <a:srgbClr val="000000"/>
                </a:solidFill>
                <a:latin typeface="Calibri"/>
                <a:ea typeface="Calibri"/>
                <a:cs typeface="Calibri"/>
                <a:sym typeface="Calibri"/>
              </a:rPr>
              <a:t>".</a:t>
            </a:r>
            <a:endParaRPr sz="1600" i="0" u="none" strike="noStrike" cap="none" dirty="0">
              <a:solidFill>
                <a:schemeClr val="dk1"/>
              </a:solidFill>
              <a:latin typeface="Calibri"/>
              <a:ea typeface="Calibri"/>
              <a:cs typeface="Calibri"/>
              <a:sym typeface="Calibri"/>
            </a:endParaRPr>
          </a:p>
          <a:p>
            <a:pPr marL="0" marR="0" lvl="0" indent="0" algn="ctr" rtl="0">
              <a:lnSpc>
                <a:spcPct val="107000"/>
              </a:lnSpc>
              <a:spcBef>
                <a:spcPts val="1067"/>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a:t>
            </a:r>
            <a:r>
              <a:rPr lang="en-US"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Simpósio</a:t>
            </a:r>
            <a:r>
              <a:rPr lang="en-US"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de Oslo </a:t>
            </a:r>
            <a:r>
              <a:rPr lang="en-US"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sobre</a:t>
            </a:r>
            <a:r>
              <a:rPr lang="en-US"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b="0" i="0" u="sng" strike="noStrike" cap="none" dirty="0" err="1" smtClean="0">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Consumo</a:t>
            </a:r>
            <a:r>
              <a:rPr lang="en-US" b="0" i="0" u="sng" strike="noStrike" cap="none" dirty="0" smtClean="0">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b="0" i="0" u="sng" strike="noStrike" cap="none" dirty="0" err="1">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Sustentável</a:t>
            </a:r>
            <a:r>
              <a:rPr lang="en-US"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1994</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Resultados de aprendizagem do Módulo 1</a:t>
            </a:r>
            <a:endParaRPr/>
          </a:p>
        </p:txBody>
      </p:sp>
      <p:sp>
        <p:nvSpPr>
          <p:cNvPr id="133" name="Google Shape;133;p2"/>
          <p:cNvSpPr txBox="1">
            <a:spLocks noGrp="1"/>
          </p:cNvSpPr>
          <p:nvPr>
            <p:ph type="body" idx="1"/>
          </p:nvPr>
        </p:nvSpPr>
        <p:spPr>
          <a:xfrm>
            <a:off x="340865" y="1246423"/>
            <a:ext cx="11557599" cy="5031829"/>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en-US" sz="2600" dirty="0" err="1">
                <a:solidFill>
                  <a:srgbClr val="004B3A"/>
                </a:solidFill>
              </a:rPr>
              <a:t>Os</a:t>
            </a:r>
            <a:r>
              <a:rPr lang="en-US" sz="2600" dirty="0">
                <a:solidFill>
                  <a:srgbClr val="004B3A"/>
                </a:solidFill>
              </a:rPr>
              <a:t> </a:t>
            </a:r>
            <a:r>
              <a:rPr lang="en-US" sz="2600" dirty="0" err="1">
                <a:solidFill>
                  <a:srgbClr val="004B3A"/>
                </a:solidFill>
              </a:rPr>
              <a:t>alunos</a:t>
            </a:r>
            <a:r>
              <a:rPr lang="en-US" sz="2600" dirty="0">
                <a:solidFill>
                  <a:srgbClr val="004B3A"/>
                </a:solidFill>
              </a:rPr>
              <a:t/>
            </a:r>
            <a:br>
              <a:rPr lang="en-US" sz="2600" dirty="0">
                <a:solidFill>
                  <a:srgbClr val="004B3A"/>
                </a:solidFill>
              </a:rPr>
            </a:b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a:solidFill>
                  <a:srgbClr val="004B3A"/>
                </a:solidFill>
              </a:rPr>
              <a:t>explicar</a:t>
            </a:r>
            <a:r>
              <a:rPr lang="en-US" sz="2400" dirty="0">
                <a:solidFill>
                  <a:srgbClr val="004B3A"/>
                </a:solidFill>
              </a:rPr>
              <a:t> o que </a:t>
            </a:r>
            <a:r>
              <a:rPr lang="en-US" sz="2400" dirty="0" err="1">
                <a:solidFill>
                  <a:srgbClr val="004B3A"/>
                </a:solidFill>
              </a:rPr>
              <a:t>significa</a:t>
            </a:r>
            <a:r>
              <a:rPr lang="en-US" sz="2400" dirty="0">
                <a:solidFill>
                  <a:srgbClr val="004B3A"/>
                </a:solidFill>
              </a:rPr>
              <a:t> </a:t>
            </a:r>
            <a:r>
              <a:rPr lang="en-US" sz="2400" dirty="0" err="1">
                <a:solidFill>
                  <a:srgbClr val="004B3A"/>
                </a:solidFill>
              </a:rPr>
              <a:t>Empreendedorismo</a:t>
            </a:r>
            <a:r>
              <a:rPr lang="en-US" sz="2400" dirty="0">
                <a:solidFill>
                  <a:srgbClr val="004B3A"/>
                </a:solidFill>
              </a:rPr>
              <a:t>, </a:t>
            </a:r>
            <a:r>
              <a:rPr lang="en-US" sz="2400" dirty="0" err="1">
                <a:solidFill>
                  <a:srgbClr val="004B3A"/>
                </a:solidFill>
              </a:rPr>
              <a:t>Empreendedorismo</a:t>
            </a:r>
            <a:r>
              <a:rPr lang="en-US" sz="2400" dirty="0">
                <a:solidFill>
                  <a:srgbClr val="004B3A"/>
                </a:solidFill>
              </a:rPr>
              <a:t> Verde</a:t>
            </a:r>
            <a:br>
              <a:rPr lang="en-US" sz="2400" dirty="0">
                <a:solidFill>
                  <a:srgbClr val="004B3A"/>
                </a:solidFill>
              </a:rPr>
            </a:br>
            <a:r>
              <a:rPr lang="en-US" sz="2400" dirty="0">
                <a:solidFill>
                  <a:srgbClr val="004B3A"/>
                </a:solidFill>
              </a:rPr>
              <a:t>e </a:t>
            </a:r>
            <a:r>
              <a:rPr lang="en-US" sz="2400" dirty="0" err="1">
                <a:solidFill>
                  <a:srgbClr val="004B3A"/>
                </a:solidFill>
              </a:rPr>
              <a:t>Economia</a:t>
            </a:r>
            <a:r>
              <a:rPr lang="en-US" sz="2400" dirty="0">
                <a:solidFill>
                  <a:srgbClr val="004B3A"/>
                </a:solidFill>
              </a:rPr>
              <a:t> Verde</a:t>
            </a: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a:solidFill>
                  <a:srgbClr val="004B3A"/>
                </a:solidFill>
              </a:rPr>
              <a:t>refletir</a:t>
            </a:r>
            <a:r>
              <a:rPr lang="en-US" sz="2400" dirty="0">
                <a:solidFill>
                  <a:srgbClr val="004B3A"/>
                </a:solidFill>
              </a:rPr>
              <a:t> </a:t>
            </a:r>
            <a:r>
              <a:rPr lang="en-US" sz="2400" dirty="0" err="1">
                <a:solidFill>
                  <a:srgbClr val="004B3A"/>
                </a:solidFill>
              </a:rPr>
              <a:t>sobre</a:t>
            </a:r>
            <a:r>
              <a:rPr lang="en-US" sz="2400" dirty="0">
                <a:solidFill>
                  <a:srgbClr val="004B3A"/>
                </a:solidFill>
              </a:rPr>
              <a:t> a </a:t>
            </a:r>
            <a:r>
              <a:rPr lang="en-US" sz="2400" dirty="0" err="1">
                <a:solidFill>
                  <a:srgbClr val="004B3A"/>
                </a:solidFill>
              </a:rPr>
              <a:t>sustentabilidade</a:t>
            </a:r>
            <a:r>
              <a:rPr lang="en-US" sz="2400" dirty="0">
                <a:solidFill>
                  <a:srgbClr val="004B3A"/>
                </a:solidFill>
              </a:rPr>
              <a:t> e a </a:t>
            </a:r>
            <a:r>
              <a:rPr lang="en-US" sz="2400" dirty="0" err="1">
                <a:solidFill>
                  <a:srgbClr val="004B3A"/>
                </a:solidFill>
              </a:rPr>
              <a:t>sua</a:t>
            </a:r>
            <a:r>
              <a:rPr lang="en-US" sz="2400" dirty="0">
                <a:solidFill>
                  <a:srgbClr val="004B3A"/>
                </a:solidFill>
              </a:rPr>
              <a:t> </a:t>
            </a:r>
            <a:r>
              <a:rPr lang="en-US" sz="2400" dirty="0" err="1">
                <a:solidFill>
                  <a:srgbClr val="004B3A"/>
                </a:solidFill>
              </a:rPr>
              <a:t>necessidade</a:t>
            </a:r>
            <a:r>
              <a:rPr lang="en-US" sz="2400" dirty="0">
                <a:solidFill>
                  <a:srgbClr val="004B3A"/>
                </a:solidFill>
              </a:rPr>
              <a:t> </a:t>
            </a:r>
            <a:r>
              <a:rPr lang="en-US" sz="2400" dirty="0" err="1">
                <a:solidFill>
                  <a:srgbClr val="004B3A"/>
                </a:solidFill>
              </a:rPr>
              <a:t>na</a:t>
            </a:r>
            <a:r>
              <a:rPr lang="en-US" sz="2400" dirty="0">
                <a:solidFill>
                  <a:srgbClr val="004B3A"/>
                </a:solidFill>
              </a:rPr>
              <a:t> </a:t>
            </a:r>
            <a:r>
              <a:rPr lang="en-US" sz="2400" dirty="0" err="1">
                <a:solidFill>
                  <a:srgbClr val="004B3A"/>
                </a:solidFill>
              </a:rPr>
              <a:t>economia</a:t>
            </a:r>
            <a:r>
              <a:rPr lang="en-US" sz="2400" dirty="0">
                <a:solidFill>
                  <a:srgbClr val="004B3A"/>
                </a:solidFill>
              </a:rPr>
              <a:t> </a:t>
            </a:r>
            <a:r>
              <a:rPr lang="en-US" sz="2400" dirty="0" err="1">
                <a:solidFill>
                  <a:srgbClr val="004B3A"/>
                </a:solidFill>
              </a:rPr>
              <a:t>europeia</a:t>
            </a:r>
            <a:r>
              <a:rPr lang="en-US" sz="2400" dirty="0">
                <a:solidFill>
                  <a:srgbClr val="004B3A"/>
                </a:solidFill>
              </a:rPr>
              <a:t> </a:t>
            </a: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a:solidFill>
                  <a:srgbClr val="004B3A"/>
                </a:solidFill>
              </a:rPr>
              <a:t>compreender</a:t>
            </a:r>
            <a:r>
              <a:rPr lang="en-US" sz="2400" dirty="0">
                <a:solidFill>
                  <a:srgbClr val="004B3A"/>
                </a:solidFill>
              </a:rPr>
              <a:t> as </a:t>
            </a:r>
            <a:r>
              <a:rPr lang="en-US" sz="2400" dirty="0" err="1">
                <a:solidFill>
                  <a:srgbClr val="004B3A"/>
                </a:solidFill>
              </a:rPr>
              <a:t>hipóteses</a:t>
            </a:r>
            <a:r>
              <a:rPr lang="en-US" sz="2400" dirty="0">
                <a:solidFill>
                  <a:srgbClr val="004B3A"/>
                </a:solidFill>
              </a:rPr>
              <a:t> de se </a:t>
            </a:r>
            <a:r>
              <a:rPr lang="en-US" sz="2400" dirty="0" err="1">
                <a:solidFill>
                  <a:srgbClr val="004B3A"/>
                </a:solidFill>
              </a:rPr>
              <a:t>tornar</a:t>
            </a:r>
            <a:r>
              <a:rPr lang="en-US" sz="2400" dirty="0">
                <a:solidFill>
                  <a:srgbClr val="004B3A"/>
                </a:solidFill>
              </a:rPr>
              <a:t> um </a:t>
            </a:r>
            <a:r>
              <a:rPr lang="en-US" sz="2400" dirty="0" err="1">
                <a:solidFill>
                  <a:srgbClr val="004B3A"/>
                </a:solidFill>
              </a:rPr>
              <a:t>empresário</a:t>
            </a: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a:solidFill>
                  <a:srgbClr val="004B3A"/>
                </a:solidFill>
              </a:rPr>
              <a:t>descrever</a:t>
            </a:r>
            <a:r>
              <a:rPr lang="en-US" sz="2400" dirty="0">
                <a:solidFill>
                  <a:srgbClr val="004B3A"/>
                </a:solidFill>
              </a:rPr>
              <a:t> </a:t>
            </a:r>
            <a:r>
              <a:rPr lang="en-US" sz="2400" dirty="0" err="1">
                <a:solidFill>
                  <a:srgbClr val="004B3A"/>
                </a:solidFill>
              </a:rPr>
              <a:t>exemplos</a:t>
            </a:r>
            <a:r>
              <a:rPr lang="en-US" sz="2400" dirty="0">
                <a:solidFill>
                  <a:srgbClr val="004B3A"/>
                </a:solidFill>
              </a:rPr>
              <a:t> de eco-</a:t>
            </a:r>
            <a:r>
              <a:rPr lang="en-US" sz="2400" dirty="0" err="1">
                <a:solidFill>
                  <a:srgbClr val="004B3A"/>
                </a:solidFill>
              </a:rPr>
              <a:t>inovação</a:t>
            </a: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a:solidFill>
                  <a:srgbClr val="004B3A"/>
                </a:solidFill>
              </a:rPr>
              <a:t>refletir</a:t>
            </a:r>
            <a:r>
              <a:rPr lang="en-US" sz="2400" dirty="0">
                <a:solidFill>
                  <a:srgbClr val="004B3A"/>
                </a:solidFill>
              </a:rPr>
              <a:t> </a:t>
            </a:r>
            <a:r>
              <a:rPr lang="en-US" sz="2400" dirty="0" err="1">
                <a:solidFill>
                  <a:srgbClr val="004B3A"/>
                </a:solidFill>
              </a:rPr>
              <a:t>sobre</a:t>
            </a:r>
            <a:r>
              <a:rPr lang="en-US" sz="2400" dirty="0">
                <a:solidFill>
                  <a:srgbClr val="004B3A"/>
                </a:solidFill>
              </a:rPr>
              <a:t> a </a:t>
            </a:r>
            <a:r>
              <a:rPr lang="en-US" sz="2400" dirty="0" err="1">
                <a:solidFill>
                  <a:srgbClr val="004B3A"/>
                </a:solidFill>
              </a:rPr>
              <a:t>importância</a:t>
            </a:r>
            <a:r>
              <a:rPr lang="en-US" sz="2400" dirty="0">
                <a:solidFill>
                  <a:srgbClr val="004B3A"/>
                </a:solidFill>
              </a:rPr>
              <a:t> da </a:t>
            </a:r>
            <a:r>
              <a:rPr lang="en-US" sz="2400" dirty="0" err="1">
                <a:solidFill>
                  <a:srgbClr val="004B3A"/>
                </a:solidFill>
              </a:rPr>
              <a:t>sustentabilidade</a:t>
            </a:r>
            <a:r>
              <a:rPr lang="en-US" sz="2400" dirty="0">
                <a:solidFill>
                  <a:srgbClr val="004B3A"/>
                </a:solidFill>
              </a:rPr>
              <a:t> e da eco-</a:t>
            </a:r>
            <a:r>
              <a:rPr lang="en-US" sz="2400" dirty="0" err="1">
                <a:solidFill>
                  <a:srgbClr val="004B3A"/>
                </a:solidFill>
              </a:rPr>
              <a:t>inovação</a:t>
            </a:r>
            <a:r>
              <a:rPr lang="en-US" sz="2400" dirty="0">
                <a:solidFill>
                  <a:srgbClr val="004B3A"/>
                </a:solidFill>
              </a:rPr>
              <a:t> para a </a:t>
            </a:r>
            <a:r>
              <a:rPr lang="en-US" sz="2400" dirty="0" err="1">
                <a:solidFill>
                  <a:srgbClr val="004B3A"/>
                </a:solidFill>
              </a:rPr>
              <a:t>vida</a:t>
            </a:r>
            <a:r>
              <a:rPr lang="en-US" sz="2400" dirty="0">
                <a:solidFill>
                  <a:srgbClr val="004B3A"/>
                </a:solidFill>
              </a:rPr>
              <a:t> </a:t>
            </a:r>
            <a:r>
              <a:rPr lang="en-US" sz="2400" dirty="0" err="1">
                <a:solidFill>
                  <a:srgbClr val="004B3A"/>
                </a:solidFill>
              </a:rPr>
              <a:t>humana</a:t>
            </a:r>
            <a:endParaRPr sz="24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400" dirty="0" err="1" smtClean="0">
                <a:solidFill>
                  <a:srgbClr val="004B3A"/>
                </a:solidFill>
              </a:rPr>
              <a:t>compreender</a:t>
            </a:r>
            <a:r>
              <a:rPr lang="en-US" sz="2400" dirty="0" smtClean="0">
                <a:solidFill>
                  <a:srgbClr val="004B3A"/>
                </a:solidFill>
              </a:rPr>
              <a:t> </a:t>
            </a:r>
            <a:r>
              <a:rPr lang="en-US" sz="2400" dirty="0">
                <a:solidFill>
                  <a:srgbClr val="004B3A"/>
                </a:solidFill>
              </a:rPr>
              <a:t>que o </a:t>
            </a:r>
            <a:r>
              <a:rPr lang="en-US" sz="2400" dirty="0" err="1">
                <a:solidFill>
                  <a:srgbClr val="004B3A"/>
                </a:solidFill>
              </a:rPr>
              <a:t>empreendedorismo</a:t>
            </a:r>
            <a:r>
              <a:rPr lang="en-US" sz="2400" dirty="0">
                <a:solidFill>
                  <a:srgbClr val="004B3A"/>
                </a:solidFill>
              </a:rPr>
              <a:t> </a:t>
            </a:r>
            <a:r>
              <a:rPr lang="en-US" sz="2400" dirty="0" err="1">
                <a:solidFill>
                  <a:srgbClr val="004B3A"/>
                </a:solidFill>
              </a:rPr>
              <a:t>ecológico</a:t>
            </a:r>
            <a:r>
              <a:rPr lang="en-US" sz="2400" dirty="0">
                <a:solidFill>
                  <a:srgbClr val="004B3A"/>
                </a:solidFill>
              </a:rPr>
              <a:t> é </a:t>
            </a:r>
            <a:r>
              <a:rPr lang="en-US" sz="2400" dirty="0" err="1">
                <a:solidFill>
                  <a:srgbClr val="004B3A"/>
                </a:solidFill>
              </a:rPr>
              <a:t>uma</a:t>
            </a:r>
            <a:r>
              <a:rPr lang="en-US" sz="2400" dirty="0">
                <a:solidFill>
                  <a:srgbClr val="004B3A"/>
                </a:solidFill>
              </a:rPr>
              <a:t> </a:t>
            </a:r>
            <a:r>
              <a:rPr lang="en-US" sz="2400" dirty="0" err="1">
                <a:solidFill>
                  <a:srgbClr val="004B3A"/>
                </a:solidFill>
              </a:rPr>
              <a:t>opção</a:t>
            </a:r>
            <a:r>
              <a:rPr lang="en-US" sz="2400" dirty="0">
                <a:solidFill>
                  <a:srgbClr val="004B3A"/>
                </a:solidFill>
              </a:rPr>
              <a:t> para a </a:t>
            </a:r>
            <a:r>
              <a:rPr lang="en-US" sz="2400" dirty="0" err="1">
                <a:solidFill>
                  <a:srgbClr val="004B3A"/>
                </a:solidFill>
              </a:rPr>
              <a:t>sua</a:t>
            </a:r>
            <a:r>
              <a:rPr lang="en-US" sz="2400" dirty="0">
                <a:solidFill>
                  <a:srgbClr val="004B3A"/>
                </a:solidFill>
              </a:rPr>
              <a:t> </a:t>
            </a:r>
            <a:r>
              <a:rPr lang="en-US" sz="2400" dirty="0" err="1">
                <a:solidFill>
                  <a:srgbClr val="004B3A"/>
                </a:solidFill>
              </a:rPr>
              <a:t>vida</a:t>
            </a:r>
            <a:r>
              <a:rPr lang="en-US" sz="2400" dirty="0">
                <a:solidFill>
                  <a:srgbClr val="004B3A"/>
                </a:solidFill>
              </a:rPr>
              <a:t> </a:t>
            </a:r>
            <a:r>
              <a:rPr lang="en-US" sz="2400" dirty="0" err="1" smtClean="0">
                <a:solidFill>
                  <a:srgbClr val="004B3A"/>
                </a:solidFill>
              </a:rPr>
              <a:t>futura</a:t>
            </a:r>
            <a:endParaRPr sz="2400" dirty="0">
              <a:solidFill>
                <a:srgbClr val="004B3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Empreendedorismo ecológico</a:t>
            </a:r>
            <a:endParaRPr/>
          </a:p>
        </p:txBody>
      </p:sp>
      <p:sp>
        <p:nvSpPr>
          <p:cNvPr id="309" name="Google Shape;309;p15"/>
          <p:cNvSpPr txBox="1"/>
          <p:nvPr/>
        </p:nvSpPr>
        <p:spPr>
          <a:xfrm>
            <a:off x="1521713" y="3578831"/>
            <a:ext cx="9148572" cy="2211191"/>
          </a:xfrm>
          <a:prstGeom prst="rect">
            <a:avLst/>
          </a:prstGeom>
          <a:noFill/>
          <a:ln>
            <a:noFill/>
          </a:ln>
        </p:spPr>
        <p:txBody>
          <a:bodyPr spcFirstLastPara="1" wrap="square" lIns="91425" tIns="45700" rIns="91425" bIns="45700" anchor="t" anchorCtr="0">
            <a:normAutofit fontScale="92500" lnSpcReduction="10000"/>
          </a:bodyPr>
          <a:lstStyle/>
          <a:p>
            <a:pPr marL="91440" marR="0" lvl="0" indent="-91440" algn="ctr" rtl="0">
              <a:lnSpc>
                <a:spcPct val="150000"/>
              </a:lnSpc>
              <a:spcBef>
                <a:spcPts val="0"/>
              </a:spcBef>
              <a:spcAft>
                <a:spcPts val="0"/>
              </a:spcAft>
              <a:buClr>
                <a:schemeClr val="accent1"/>
              </a:buClr>
              <a:buSzPct val="108108"/>
              <a:buFont typeface="Calibri"/>
              <a:buNone/>
            </a:pPr>
            <a:r>
              <a:rPr lang="en-US" sz="2000" b="0" i="0" u="none" strike="noStrike" cap="none" dirty="0">
                <a:solidFill>
                  <a:schemeClr val="accent1"/>
                </a:solidFill>
                <a:latin typeface="Arial"/>
                <a:ea typeface="Arial"/>
                <a:cs typeface="Arial"/>
                <a:sym typeface="Arial"/>
              </a:rPr>
              <a:t>O </a:t>
            </a:r>
            <a:r>
              <a:rPr lang="en-US" sz="2000" b="0" i="0" u="none" strike="noStrike" cap="none" dirty="0" err="1">
                <a:solidFill>
                  <a:schemeClr val="accent1"/>
                </a:solidFill>
                <a:latin typeface="Arial"/>
                <a:ea typeface="Arial"/>
                <a:cs typeface="Arial"/>
                <a:sym typeface="Arial"/>
              </a:rPr>
              <a:t>empreendedorismo</a:t>
            </a:r>
            <a:r>
              <a:rPr lang="en-US" sz="2000" b="0" i="0" u="none" strike="noStrike" cap="none" dirty="0">
                <a:solidFill>
                  <a:schemeClr val="accent1"/>
                </a:solidFill>
                <a:latin typeface="Arial"/>
                <a:ea typeface="Arial"/>
                <a:cs typeface="Arial"/>
                <a:sym typeface="Arial"/>
              </a:rPr>
              <a:t> </a:t>
            </a:r>
            <a:r>
              <a:rPr lang="en-US" sz="2000" b="0" i="0" u="none" strike="noStrike" cap="none" dirty="0" err="1">
                <a:solidFill>
                  <a:schemeClr val="accent1"/>
                </a:solidFill>
                <a:latin typeface="Arial"/>
                <a:ea typeface="Arial"/>
                <a:cs typeface="Arial"/>
                <a:sym typeface="Arial"/>
              </a:rPr>
              <a:t>ecológico</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descrito</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como</a:t>
            </a:r>
            <a:r>
              <a:rPr lang="en-US" sz="2000" b="0" i="0" u="none" strike="noStrike" cap="none" dirty="0">
                <a:solidFill>
                  <a:srgbClr val="3F3F3F"/>
                </a:solidFill>
                <a:latin typeface="Arial"/>
                <a:ea typeface="Arial"/>
                <a:cs typeface="Arial"/>
                <a:sym typeface="Arial"/>
              </a:rPr>
              <a:t> um </a:t>
            </a:r>
            <a:r>
              <a:rPr lang="en-US" sz="2000" b="0" i="0" u="none" strike="noStrike" cap="none" dirty="0" err="1">
                <a:solidFill>
                  <a:srgbClr val="3F3F3F"/>
                </a:solidFill>
                <a:latin typeface="Arial"/>
                <a:ea typeface="Arial"/>
                <a:cs typeface="Arial"/>
                <a:sym typeface="Arial"/>
              </a:rPr>
              <a:t>subconjunto</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dedicado</a:t>
            </a:r>
            <a:r>
              <a:rPr lang="en-US" sz="2000" b="0" i="0" u="none" strike="noStrike" cap="none" dirty="0">
                <a:solidFill>
                  <a:srgbClr val="3F3F3F"/>
                </a:solidFill>
                <a:latin typeface="Arial"/>
                <a:ea typeface="Arial"/>
                <a:cs typeface="Arial"/>
                <a:sym typeface="Arial"/>
              </a:rPr>
              <a:t> à </a:t>
            </a:r>
            <a:r>
              <a:rPr lang="en-US" sz="2000" b="0" i="0" u="none" strike="noStrike" cap="none" dirty="0" err="1">
                <a:solidFill>
                  <a:srgbClr val="3F3F3F"/>
                </a:solidFill>
                <a:latin typeface="Arial"/>
                <a:ea typeface="Arial"/>
                <a:cs typeface="Arial"/>
                <a:sym typeface="Arial"/>
              </a:rPr>
              <a:t>resolução</a:t>
            </a:r>
            <a:r>
              <a:rPr lang="en-US" sz="2000" b="0" i="0" u="none" strike="noStrike" cap="none" dirty="0">
                <a:solidFill>
                  <a:srgbClr val="3F3F3F"/>
                </a:solidFill>
                <a:latin typeface="Arial"/>
                <a:ea typeface="Arial"/>
                <a:cs typeface="Arial"/>
                <a:sym typeface="Arial"/>
              </a:rPr>
              <a:t> de </a:t>
            </a:r>
            <a:r>
              <a:rPr lang="en-US" sz="2000" b="0" i="0" u="none" strike="noStrike" cap="none" dirty="0">
                <a:solidFill>
                  <a:schemeClr val="accent1"/>
                </a:solidFill>
                <a:latin typeface="Arial"/>
                <a:ea typeface="Arial"/>
                <a:cs typeface="Arial"/>
                <a:sym typeface="Arial"/>
              </a:rPr>
              <a:t>problemas </a:t>
            </a:r>
            <a:r>
              <a:rPr lang="en-US" sz="2000" b="0" i="0" u="none" strike="noStrike" cap="none" dirty="0" err="1">
                <a:solidFill>
                  <a:schemeClr val="accent1"/>
                </a:solidFill>
                <a:latin typeface="Arial"/>
                <a:ea typeface="Arial"/>
                <a:cs typeface="Arial"/>
                <a:sym typeface="Arial"/>
              </a:rPr>
              <a:t>ambientais</a:t>
            </a:r>
            <a:r>
              <a:rPr lang="en-US" sz="2000" b="0" i="0" u="none" strike="noStrike" cap="none" dirty="0">
                <a:solidFill>
                  <a:schemeClr val="accent1"/>
                </a:solidFill>
                <a:latin typeface="Arial"/>
                <a:ea typeface="Arial"/>
                <a:cs typeface="Arial"/>
                <a:sym typeface="Arial"/>
              </a:rPr>
              <a:t> </a:t>
            </a:r>
            <a:r>
              <a:rPr lang="en-US" sz="2000" b="0" i="0" u="none" strike="noStrike" cap="none" dirty="0">
                <a:solidFill>
                  <a:srgbClr val="3F3F3F"/>
                </a:solidFill>
                <a:latin typeface="Arial"/>
                <a:ea typeface="Arial"/>
                <a:cs typeface="Arial"/>
                <a:sym typeface="Arial"/>
              </a:rPr>
              <a:t>e à </a:t>
            </a:r>
            <a:r>
              <a:rPr lang="en-US" sz="2000" b="0" i="0" u="none" strike="noStrike" cap="none" dirty="0" err="1">
                <a:solidFill>
                  <a:srgbClr val="3F3F3F"/>
                </a:solidFill>
                <a:latin typeface="Arial"/>
                <a:ea typeface="Arial"/>
                <a:cs typeface="Arial"/>
                <a:sym typeface="Arial"/>
              </a:rPr>
              <a:t>promoção</a:t>
            </a:r>
            <a:r>
              <a:rPr lang="en-US" sz="2000" b="0" i="0" u="none" strike="noStrike" cap="none" dirty="0">
                <a:solidFill>
                  <a:srgbClr val="3F3F3F"/>
                </a:solidFill>
                <a:latin typeface="Arial"/>
                <a:ea typeface="Arial"/>
                <a:cs typeface="Arial"/>
                <a:sym typeface="Arial"/>
              </a:rPr>
              <a:t> da </a:t>
            </a:r>
            <a:r>
              <a:rPr lang="en-US" sz="2000" b="0" i="0" u="none" strike="noStrike" cap="none" dirty="0" err="1">
                <a:solidFill>
                  <a:srgbClr val="3F3F3F"/>
                </a:solidFill>
                <a:latin typeface="Arial"/>
                <a:ea typeface="Arial"/>
                <a:cs typeface="Arial"/>
                <a:sym typeface="Arial"/>
              </a:rPr>
              <a:t>mudança</a:t>
            </a:r>
            <a:r>
              <a:rPr lang="en-US" sz="2000" b="0" i="0" u="none" strike="noStrike" cap="none" dirty="0">
                <a:solidFill>
                  <a:srgbClr val="3F3F3F"/>
                </a:solidFill>
                <a:latin typeface="Arial"/>
                <a:ea typeface="Arial"/>
                <a:cs typeface="Arial"/>
                <a:sym typeface="Arial"/>
              </a:rPr>
              <a:t> social, </a:t>
            </a:r>
            <a:r>
              <a:rPr lang="en-US" sz="2000" b="0" i="0" u="none" strike="noStrike" cap="none" dirty="0" err="1">
                <a:solidFill>
                  <a:srgbClr val="3F3F3F"/>
                </a:solidFill>
                <a:latin typeface="Arial"/>
                <a:ea typeface="Arial"/>
                <a:cs typeface="Arial"/>
                <a:sym typeface="Arial"/>
              </a:rPr>
              <a:t>realça</a:t>
            </a:r>
            <a:r>
              <a:rPr lang="en-US" sz="2000" b="0" i="0" u="none" strike="noStrike" cap="none" dirty="0">
                <a:solidFill>
                  <a:srgbClr val="3F3F3F"/>
                </a:solidFill>
                <a:latin typeface="Arial"/>
                <a:ea typeface="Arial"/>
                <a:cs typeface="Arial"/>
                <a:sym typeface="Arial"/>
              </a:rPr>
              <a:t> as </a:t>
            </a:r>
            <a:r>
              <a:rPr lang="en-US" sz="2000" b="0" i="0" u="none" strike="noStrike" cap="none" dirty="0" err="1">
                <a:solidFill>
                  <a:srgbClr val="3F3F3F"/>
                </a:solidFill>
                <a:latin typeface="Arial"/>
                <a:ea typeface="Arial"/>
                <a:cs typeface="Arial"/>
                <a:sym typeface="Arial"/>
              </a:rPr>
              <a:t>dimensões</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interligadas</a:t>
            </a:r>
            <a:r>
              <a:rPr lang="en-US" sz="2000" b="0" i="0" u="none" strike="noStrike" cap="none" dirty="0">
                <a:solidFill>
                  <a:srgbClr val="3F3F3F"/>
                </a:solidFill>
                <a:latin typeface="Arial"/>
                <a:ea typeface="Arial"/>
                <a:cs typeface="Arial"/>
                <a:sym typeface="Arial"/>
              </a:rPr>
              <a:t> do </a:t>
            </a:r>
            <a:r>
              <a:rPr lang="en-US" sz="2000" b="0" i="0" u="none" strike="noStrike" cap="none" dirty="0" err="1">
                <a:solidFill>
                  <a:srgbClr val="3F3F3F"/>
                </a:solidFill>
                <a:latin typeface="Arial"/>
                <a:ea typeface="Arial"/>
                <a:cs typeface="Arial"/>
                <a:sym typeface="Arial"/>
              </a:rPr>
              <a:t>empreendedorismo</a:t>
            </a:r>
            <a:r>
              <a:rPr lang="en-US" sz="2000" b="0" i="0" u="none" strike="noStrike" cap="none" dirty="0">
                <a:solidFill>
                  <a:srgbClr val="3F3F3F"/>
                </a:solidFill>
                <a:latin typeface="Arial"/>
                <a:ea typeface="Arial"/>
                <a:cs typeface="Arial"/>
                <a:sym typeface="Arial"/>
              </a:rPr>
              <a:t>, dos </a:t>
            </a:r>
            <a:r>
              <a:rPr lang="en-US" sz="2000" b="0" i="0" u="none" strike="noStrike" cap="none" dirty="0" err="1">
                <a:solidFill>
                  <a:schemeClr val="accent1"/>
                </a:solidFill>
                <a:latin typeface="Arial"/>
                <a:ea typeface="Arial"/>
                <a:cs typeface="Arial"/>
                <a:sym typeface="Arial"/>
              </a:rPr>
              <a:t>aspectos</a:t>
            </a:r>
            <a:r>
              <a:rPr lang="en-US" sz="2000" b="0" i="0" u="none" strike="noStrike" cap="none" dirty="0">
                <a:solidFill>
                  <a:schemeClr val="accent1"/>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empresariais</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sociais</a:t>
            </a:r>
            <a:r>
              <a:rPr lang="en-US" sz="2000" b="0" i="0" u="none" strike="noStrike" cap="none" dirty="0">
                <a:solidFill>
                  <a:srgbClr val="3F3F3F"/>
                </a:solidFill>
                <a:latin typeface="Arial"/>
                <a:ea typeface="Arial"/>
                <a:cs typeface="Arial"/>
                <a:sym typeface="Arial"/>
              </a:rPr>
              <a:t>, </a:t>
            </a:r>
            <a:r>
              <a:rPr lang="en-US" sz="2000" b="0" i="0" u="none" strike="noStrike" cap="none" dirty="0" err="1">
                <a:solidFill>
                  <a:srgbClr val="3F3F3F"/>
                </a:solidFill>
                <a:latin typeface="Arial"/>
                <a:ea typeface="Arial"/>
                <a:cs typeface="Arial"/>
                <a:sym typeface="Arial"/>
              </a:rPr>
              <a:t>socioeconómicos</a:t>
            </a:r>
            <a:r>
              <a:rPr lang="en-US" sz="2000" b="0" i="0" u="none" strike="noStrike" cap="none" dirty="0">
                <a:solidFill>
                  <a:srgbClr val="3F3F3F"/>
                </a:solidFill>
                <a:latin typeface="Arial"/>
                <a:ea typeface="Arial"/>
                <a:cs typeface="Arial"/>
                <a:sym typeface="Arial"/>
              </a:rPr>
              <a:t> e </a:t>
            </a:r>
            <a:r>
              <a:rPr lang="en-US" sz="2000" b="0" i="0" u="none" strike="noStrike" cap="none" dirty="0" err="1">
                <a:solidFill>
                  <a:schemeClr val="accent1"/>
                </a:solidFill>
                <a:latin typeface="Arial"/>
                <a:ea typeface="Arial"/>
                <a:cs typeface="Arial"/>
                <a:sym typeface="Arial"/>
              </a:rPr>
              <a:t>ambientais</a:t>
            </a:r>
            <a:r>
              <a:rPr lang="en-US" sz="2000" b="0" i="0" u="none" strike="noStrike" cap="none" dirty="0">
                <a:solidFill>
                  <a:srgbClr val="3F3F3F"/>
                </a:solidFill>
                <a:latin typeface="Arial"/>
                <a:ea typeface="Arial"/>
                <a:cs typeface="Arial"/>
                <a:sym typeface="Arial"/>
              </a:rPr>
              <a:t>.</a:t>
            </a:r>
            <a:endParaRPr dirty="0"/>
          </a:p>
          <a:p>
            <a:pPr marL="91440" marR="0" lvl="0" indent="-91440" algn="ctr" rtl="0">
              <a:lnSpc>
                <a:spcPct val="150000"/>
              </a:lnSpc>
              <a:spcBef>
                <a:spcPts val="0"/>
              </a:spcBef>
              <a:spcAft>
                <a:spcPts val="0"/>
              </a:spcAft>
              <a:buClr>
                <a:schemeClr val="accent1"/>
              </a:buClr>
              <a:buSzPct val="108108"/>
              <a:buFont typeface="Calibri"/>
              <a:buNone/>
            </a:pPr>
            <a:r>
              <a:rPr lang="en-US" sz="1500" b="0" i="0" u="none" strike="noStrike" cap="none" dirty="0">
                <a:solidFill>
                  <a:srgbClr val="3F3F3F"/>
                </a:solidFill>
                <a:latin typeface="Arial"/>
                <a:ea typeface="Arial"/>
                <a:cs typeface="Arial"/>
                <a:sym typeface="Arial"/>
              </a:rPr>
              <a:t> (</a:t>
            </a:r>
            <a:r>
              <a:rPr lang="en-US" sz="1800" b="0" i="0" u="none" strike="noStrike" cap="small" dirty="0">
                <a:solidFill>
                  <a:srgbClr val="000000"/>
                </a:solidFill>
                <a:latin typeface="Calibri"/>
                <a:ea typeface="Calibri"/>
                <a:cs typeface="Calibri"/>
                <a:sym typeface="Calibri"/>
              </a:rPr>
              <a:t>Block et al., </a:t>
            </a:r>
            <a:r>
              <a:rPr lang="en-US" sz="1800" b="0" i="0" u="none" strike="noStrike" cap="none" dirty="0">
                <a:solidFill>
                  <a:srgbClr val="000000"/>
                </a:solidFill>
                <a:latin typeface="Calibri"/>
                <a:ea typeface="Calibri"/>
                <a:cs typeface="Calibri"/>
                <a:sym typeface="Calibri"/>
              </a:rPr>
              <a:t>2023 </a:t>
            </a:r>
            <a:r>
              <a:rPr lang="en-US" sz="1500" b="0" i="0" u="none" strike="noStrike" cap="none" dirty="0">
                <a:solidFill>
                  <a:srgbClr val="3F3F3F"/>
                </a:solidFill>
                <a:latin typeface="Arial"/>
                <a:ea typeface="Arial"/>
                <a:cs typeface="Arial"/>
                <a:sym typeface="Arial"/>
              </a:rPr>
              <a:t>)</a:t>
            </a:r>
            <a:endParaRPr sz="2000" b="0" i="0" u="none" strike="noStrike" cap="none" dirty="0">
              <a:solidFill>
                <a:srgbClr val="3F3F3F"/>
              </a:solidFill>
              <a:latin typeface="Calibri"/>
              <a:ea typeface="Calibri"/>
              <a:cs typeface="Calibri"/>
              <a:sym typeface="Calibri"/>
            </a:endParaRPr>
          </a:p>
        </p:txBody>
      </p:sp>
      <p:pic>
        <p:nvPicPr>
          <p:cNvPr id="310" name="Google Shape;310;p15" descr="αρχείο λήψης (4).jpg"/>
          <p:cNvPicPr preferRelativeResize="0"/>
          <p:nvPr/>
        </p:nvPicPr>
        <p:blipFill rotWithShape="1">
          <a:blip r:embed="rId3">
            <a:alphaModFix/>
          </a:blip>
          <a:srcRect/>
          <a:stretch/>
        </p:blipFill>
        <p:spPr>
          <a:xfrm>
            <a:off x="4114706" y="1563797"/>
            <a:ext cx="3962587" cy="18652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Ideias para o empreendedorismo ecológico</a:t>
            </a:r>
            <a:endParaRPr>
              <a:solidFill>
                <a:srgbClr val="2A4F1C"/>
              </a:solidFill>
            </a:endParaRPr>
          </a:p>
        </p:txBody>
      </p:sp>
      <p:sp>
        <p:nvSpPr>
          <p:cNvPr id="316" name="Google Shape;316;p16"/>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fontScale="92500" lnSpcReduction="20000"/>
          </a:bodyPr>
          <a:lstStyle/>
          <a:p>
            <a:pPr marL="91440" lvl="0" indent="-91440" algn="ctr" rtl="0">
              <a:lnSpc>
                <a:spcPct val="90000"/>
              </a:lnSpc>
              <a:spcBef>
                <a:spcPts val="0"/>
              </a:spcBef>
              <a:spcAft>
                <a:spcPts val="0"/>
              </a:spcAft>
              <a:buSzPct val="100000"/>
              <a:buNone/>
            </a:pPr>
            <a:r>
              <a:rPr lang="en-US" sz="2400" b="1">
                <a:solidFill>
                  <a:srgbClr val="92D050"/>
                </a:solidFill>
                <a:latin typeface="Arial"/>
                <a:ea typeface="Arial"/>
                <a:cs typeface="Arial"/>
                <a:sym typeface="Arial"/>
              </a:rPr>
              <a:t>Gestão de resíduos/empresa de reciclagem</a:t>
            </a:r>
            <a:endParaRPr/>
          </a:p>
          <a:p>
            <a:pPr marL="91440" lvl="0" indent="-91440" algn="just" rtl="0">
              <a:lnSpc>
                <a:spcPct val="90000"/>
              </a:lnSpc>
              <a:spcBef>
                <a:spcPts val="1400"/>
              </a:spcBef>
              <a:spcAft>
                <a:spcPts val="0"/>
              </a:spcAft>
              <a:buSzPct val="100000"/>
              <a:buNone/>
            </a:pPr>
            <a:r>
              <a:rPr lang="en-US" sz="2200"/>
              <a:t>     </a:t>
            </a:r>
            <a:endParaRPr/>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endParaRPr sz="2200"/>
          </a:p>
          <a:p>
            <a:pPr marL="91440" lvl="0" indent="-91440" algn="just" rtl="0">
              <a:lnSpc>
                <a:spcPct val="90000"/>
              </a:lnSpc>
              <a:spcBef>
                <a:spcPts val="1400"/>
              </a:spcBef>
              <a:spcAft>
                <a:spcPts val="0"/>
              </a:spcAft>
              <a:buSzPct val="100000"/>
              <a:buNone/>
            </a:pPr>
            <a:r>
              <a:rPr lang="en-US" sz="2200">
                <a:latin typeface="Arial"/>
                <a:ea typeface="Arial"/>
                <a:cs typeface="Arial"/>
                <a:sym typeface="Arial"/>
              </a:rPr>
              <a:t>  A reciclagem é um grande passo para garantir que os resíduos tóxicos não acabem nos aterros sanitários. Uma empresa de reciclagem de produtos electrónicos é uma excelente área, uma vez que os computadores antigos, os telemóveis, os aparelhos de fax e os televisores obsoletos podem ser utilizados para produzir artigos que podem ser utilizados noutros locais. Pode também considerar a possibilidade de oferecer um serviço de recolha desses aparelhos electrónicos e entregá-los aos recicladores mediante o pagamento de uma taxa, mesmo que não ofereça serviços de reciclagem propriamente ditos.</a:t>
            </a:r>
            <a:endParaRPr/>
          </a:p>
        </p:txBody>
      </p:sp>
      <p:pic>
        <p:nvPicPr>
          <p:cNvPr id="317" name="Google Shape;317;p16" descr="αρχείο λήψης (7).jpg"/>
          <p:cNvPicPr preferRelativeResize="0"/>
          <p:nvPr/>
        </p:nvPicPr>
        <p:blipFill rotWithShape="1">
          <a:blip r:embed="rId3">
            <a:alphaModFix/>
          </a:blip>
          <a:srcRect/>
          <a:stretch/>
        </p:blipFill>
        <p:spPr>
          <a:xfrm>
            <a:off x="6816081" y="2132857"/>
            <a:ext cx="2905125" cy="1571625"/>
          </a:xfrm>
          <a:prstGeom prst="rect">
            <a:avLst/>
          </a:prstGeom>
          <a:noFill/>
          <a:ln>
            <a:noFill/>
          </a:ln>
        </p:spPr>
      </p:pic>
      <p:pic>
        <p:nvPicPr>
          <p:cNvPr id="318" name="Google Shape;318;p16" descr="Waste_and_recycling_resize.jpg"/>
          <p:cNvPicPr preferRelativeResize="0"/>
          <p:nvPr/>
        </p:nvPicPr>
        <p:blipFill rotWithShape="1">
          <a:blip r:embed="rId4">
            <a:alphaModFix/>
          </a:blip>
          <a:srcRect/>
          <a:stretch/>
        </p:blipFill>
        <p:spPr>
          <a:xfrm>
            <a:off x="2855640" y="2132856"/>
            <a:ext cx="2880320" cy="158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a:solidFill>
                  <a:srgbClr val="3F762A"/>
                </a:solidFill>
              </a:rPr>
              <a:t>Vídeos</a:t>
            </a:r>
            <a:endParaRPr b="1">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Sustentabilidade e empreendedorismo (verde)</a:t>
            </a:r>
            <a:endParaRPr sz="2400" b="1" i="0" u="none" strike="noStrike" cap="none">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a:solidFill>
                  <a:srgbClr val="3F762A"/>
                </a:solidFill>
              </a:rPr>
              <a:t>Sustentabilidade</a:t>
            </a:r>
            <a:endParaRPr b="1">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A4F1C"/>
                </a:solidFill>
                <a:latin typeface="Arial"/>
                <a:ea typeface="Arial"/>
                <a:cs typeface="Arial"/>
                <a:sym typeface="Arial"/>
              </a:rPr>
              <a:t>Veja os seguintes vídeos e tome notas</a:t>
            </a:r>
            <a:endParaRPr sz="2800" b="0" i="0" u="none" strike="noStrike" cap="none">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7" name="Google Shape;34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https://www.youtube.com/watch?v=_5r4loXPyx8</a:t>
            </a:r>
            <a:endParaRPr sz="1400" b="1" i="0" u="none" strike="noStrike" cap="none">
              <a:solidFill>
                <a:schemeClr val="accent1"/>
              </a:solidFill>
              <a:latin typeface="Arial"/>
              <a:ea typeface="Arial"/>
              <a:cs typeface="Arial"/>
              <a:sym typeface="Arial"/>
            </a:endParaRPr>
          </a:p>
        </p:txBody>
      </p:sp>
      <p:pic>
        <p:nvPicPr>
          <p:cNvPr id="348" name="Google Shape;348;p47" title="Sustainability explained (explainity® explainer video)"/>
          <p:cNvPicPr preferRelativeResize="0"/>
          <p:nvPr/>
        </p:nvPicPr>
        <p:blipFill rotWithShape="1">
          <a:blip r:embed="rId4">
            <a:alphaModFix/>
          </a:blip>
          <a:srcRect/>
          <a:stretch/>
        </p:blipFill>
        <p:spPr>
          <a:xfrm>
            <a:off x="1569785" y="2150742"/>
            <a:ext cx="4463666" cy="2520000"/>
          </a:xfrm>
          <a:prstGeom prst="rect">
            <a:avLst/>
          </a:prstGeom>
          <a:noFill/>
          <a:ln>
            <a:noFill/>
          </a:ln>
        </p:spPr>
      </p:pic>
      <p:sp>
        <p:nvSpPr>
          <p:cNvPr id="349" name="Google Shape;349;p47"/>
          <p:cNvSpPr txBox="1"/>
          <p:nvPr/>
        </p:nvSpPr>
        <p:spPr>
          <a:xfrm>
            <a:off x="6505956" y="2644170"/>
            <a:ext cx="5536692" cy="15696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O que é que a sustentabilidade inclui?</a:t>
            </a:r>
            <a:endParaRPr sz="2400" b="1" i="0" u="none" strike="noStrike" cap="none">
              <a:solidFill>
                <a:srgbClr val="000000"/>
              </a:solidFill>
              <a:latin typeface="Arial"/>
              <a:ea typeface="Arial"/>
              <a:cs typeface="Arial"/>
              <a:sym typeface="Arial"/>
            </a:endParaRPr>
          </a:p>
        </p:txBody>
      </p:sp>
      <p:sp>
        <p:nvSpPr>
          <p:cNvPr id="350" name="Google Shape;350;p47"/>
          <p:cNvSpPr txBox="1"/>
          <p:nvPr/>
        </p:nvSpPr>
        <p:spPr>
          <a:xfrm>
            <a:off x="1495044" y="495147"/>
            <a:ext cx="512521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A sustentabilidade explicada</a:t>
            </a:r>
            <a:endParaRPr sz="3200" b="1" i="0" u="none" strike="noStrike" cap="none">
              <a:solidFill>
                <a:srgbClr val="3F762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cxnSp>
        <p:nvCxnSpPr>
          <p:cNvPr id="355" name="Google Shape;355;p48"/>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56" name="Google Shape;356;p48"/>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4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58" name="Google Shape;358;p4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4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60" name="Google Shape;360;p48"/>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https://www.youtube.com/watch?v=zx04Kl8y4dE</a:t>
            </a:r>
            <a:endParaRPr sz="1400" b="1" i="0" u="none" strike="noStrike" cap="none">
              <a:solidFill>
                <a:schemeClr val="accent1"/>
              </a:solidFill>
              <a:latin typeface="Arial"/>
              <a:ea typeface="Arial"/>
              <a:cs typeface="Arial"/>
              <a:sym typeface="Arial"/>
            </a:endParaRPr>
          </a:p>
        </p:txBody>
      </p:sp>
      <p:sp>
        <p:nvSpPr>
          <p:cNvPr id="361" name="Google Shape;361;p48"/>
          <p:cNvSpPr txBox="1"/>
          <p:nvPr/>
        </p:nvSpPr>
        <p:spPr>
          <a:xfrm>
            <a:off x="6505956" y="2567237"/>
            <a:ext cx="5536692"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O que é a sustentabilidade e como é definida?</a:t>
            </a:r>
            <a:endParaRPr sz="2400" b="1" i="0" u="none" strike="noStrike" cap="none">
              <a:solidFill>
                <a:srgbClr val="000000"/>
              </a:solidFill>
              <a:latin typeface="Arial"/>
              <a:ea typeface="Arial"/>
              <a:cs typeface="Arial"/>
              <a:sym typeface="Arial"/>
            </a:endParaRPr>
          </a:p>
        </p:txBody>
      </p:sp>
      <p:sp>
        <p:nvSpPr>
          <p:cNvPr id="362" name="Google Shape;362;p48"/>
          <p:cNvSpPr txBox="1"/>
          <p:nvPr/>
        </p:nvSpPr>
        <p:spPr>
          <a:xfrm>
            <a:off x="1495044" y="495147"/>
            <a:ext cx="512521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O que é a sustentabilidade?</a:t>
            </a:r>
            <a:endParaRPr/>
          </a:p>
        </p:txBody>
      </p:sp>
      <p:pic>
        <p:nvPicPr>
          <p:cNvPr id="363" name="Google Shape;363;p48" title="What is Sustainability"/>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cxnSp>
        <p:nvCxnSpPr>
          <p:cNvPr id="368" name="Google Shape;368;p49"/>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369" name="Google Shape;369;p49"/>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49"/>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71" name="Google Shape;371;p4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4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73" name="Google Shape;373;p49"/>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https://www.youtube.com/watch?v=bjrPiIem30g</a:t>
            </a:r>
            <a:endParaRPr sz="1400" b="1" i="0" u="none" strike="noStrike" cap="none">
              <a:solidFill>
                <a:schemeClr val="accent1"/>
              </a:solidFill>
              <a:latin typeface="Arial"/>
              <a:ea typeface="Arial"/>
              <a:cs typeface="Arial"/>
              <a:sym typeface="Arial"/>
            </a:endParaRPr>
          </a:p>
        </p:txBody>
      </p:sp>
      <p:sp>
        <p:nvSpPr>
          <p:cNvPr id="374" name="Google Shape;374;p49"/>
          <p:cNvSpPr txBox="1"/>
          <p:nvPr/>
        </p:nvSpPr>
        <p:spPr>
          <a:xfrm>
            <a:off x="6505956" y="2644170"/>
            <a:ext cx="5536692" cy="15696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O que são sistemas insustentáveis?</a:t>
            </a:r>
            <a:endParaRPr sz="2400" b="1" i="0" u="none" strike="noStrike" cap="none">
              <a:solidFill>
                <a:srgbClr val="000000"/>
              </a:solidFill>
              <a:latin typeface="Arial"/>
              <a:ea typeface="Arial"/>
              <a:cs typeface="Arial"/>
              <a:sym typeface="Arial"/>
            </a:endParaRPr>
          </a:p>
        </p:txBody>
      </p:sp>
      <p:sp>
        <p:nvSpPr>
          <p:cNvPr id="375" name="Google Shape;375;p49"/>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Documentário sobre sustentabilidade</a:t>
            </a:r>
            <a:endParaRPr sz="3200" b="1" i="0" u="none" strike="noStrike" cap="none">
              <a:solidFill>
                <a:srgbClr val="3F762A"/>
              </a:solidFill>
              <a:latin typeface="Arial"/>
              <a:ea typeface="Arial"/>
              <a:cs typeface="Arial"/>
              <a:sym typeface="Arial"/>
            </a:endParaRPr>
          </a:p>
        </p:txBody>
      </p:sp>
      <p:pic>
        <p:nvPicPr>
          <p:cNvPr id="376" name="Google Shape;376;p49" title="Sustainability Documentary"/>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a:solidFill>
                  <a:srgbClr val="FFFF00"/>
                </a:solidFill>
              </a:rPr>
              <a:t/>
            </a:r>
            <a:br>
              <a:rPr lang="en-US" sz="6600">
                <a:solidFill>
                  <a:srgbClr val="FFFF00"/>
                </a:solidFill>
              </a:rPr>
            </a:br>
            <a:r>
              <a:rPr lang="en-US" sz="6600">
                <a:solidFill>
                  <a:srgbClr val="3F762A"/>
                </a:solidFill>
              </a:rPr>
              <a:t>(Verde) </a:t>
            </a:r>
            <a:br>
              <a:rPr lang="en-US" sz="6600">
                <a:solidFill>
                  <a:srgbClr val="3F762A"/>
                </a:solidFill>
              </a:rPr>
            </a:br>
            <a:r>
              <a:rPr lang="en-US" sz="6600">
                <a:solidFill>
                  <a:srgbClr val="3F762A"/>
                </a:solidFill>
              </a:rPr>
              <a:t>Empreendedorismo</a:t>
            </a:r>
            <a:endParaRPr sz="6600" b="1">
              <a:solidFill>
                <a:srgbClr val="3F762A"/>
              </a:solidFill>
            </a:endParaRPr>
          </a:p>
        </p:txBody>
      </p:sp>
      <p:cxnSp>
        <p:nvCxnSpPr>
          <p:cNvPr id="382" name="Google Shape;382;p5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83" name="Google Shape;383;p50"/>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84" name="Google Shape;384;p50"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8017164" y="2050473"/>
            <a:ext cx="2945960" cy="2422831"/>
          </a:xfrm>
          <a:prstGeom prst="rect">
            <a:avLst/>
          </a:prstGeom>
          <a:noFill/>
          <a:ln>
            <a:noFill/>
          </a:ln>
        </p:spPr>
      </p:pic>
      <p:sp>
        <p:nvSpPr>
          <p:cNvPr id="385" name="Google Shape;385;p50"/>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2A4F1C"/>
                </a:solidFill>
                <a:latin typeface="Arial"/>
                <a:ea typeface="Arial"/>
                <a:cs typeface="Arial"/>
                <a:sym typeface="Arial"/>
              </a:rPr>
              <a:t>Veja os seguintes vídeos e tome notas</a:t>
            </a:r>
            <a:endParaRPr sz="2800" b="0" i="0" u="none" strike="noStrike" cap="none">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cxnSp>
        <p:nvCxnSpPr>
          <p:cNvPr id="390" name="Google Shape;390;p51"/>
          <p:cNvCxnSpPr/>
          <p:nvPr/>
        </p:nvCxnSpPr>
        <p:spPr>
          <a:xfrm>
            <a:off x="443581" y="996696"/>
            <a:ext cx="5975507" cy="0"/>
          </a:xfrm>
          <a:prstGeom prst="straightConnector1">
            <a:avLst/>
          </a:prstGeom>
          <a:noFill/>
          <a:ln w="19050" cap="flat" cmpd="sng">
            <a:solidFill>
              <a:srgbClr val="509C34"/>
            </a:solidFill>
            <a:prstDash val="solid"/>
            <a:round/>
            <a:headEnd type="none" w="sm" len="sm"/>
            <a:tailEnd type="none" w="sm" len="sm"/>
          </a:ln>
        </p:spPr>
      </p:cxnSp>
      <p:sp>
        <p:nvSpPr>
          <p:cNvPr id="391" name="Google Shape;391;p51"/>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51"/>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93" name="Google Shape;393;p51"/>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1"/>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95" name="Google Shape;395;p51"/>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en-US" sz="14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https://www.youtube.com/watch?v=rRpMrAMesbA</a:t>
            </a:r>
            <a:endParaRPr sz="1400" b="1" i="0" u="none" strike="noStrike" cap="none">
              <a:solidFill>
                <a:schemeClr val="accent1"/>
              </a:solidFill>
              <a:latin typeface="Arial"/>
              <a:ea typeface="Arial"/>
              <a:cs typeface="Arial"/>
              <a:sym typeface="Arial"/>
            </a:endParaRPr>
          </a:p>
        </p:txBody>
      </p:sp>
      <p:sp>
        <p:nvSpPr>
          <p:cNvPr id="396" name="Google Shape;396;p51"/>
          <p:cNvSpPr txBox="1"/>
          <p:nvPr/>
        </p:nvSpPr>
        <p:spPr>
          <a:xfrm>
            <a:off x="6505956" y="2585940"/>
            <a:ext cx="5536692"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Encontrar uma definição do que é um empresário</a:t>
            </a:r>
            <a:endParaRPr sz="2400" b="1" i="0" u="none" strike="noStrike" cap="none">
              <a:solidFill>
                <a:srgbClr val="000000"/>
              </a:solidFill>
              <a:latin typeface="Arial"/>
              <a:ea typeface="Arial"/>
              <a:cs typeface="Arial"/>
              <a:sym typeface="Arial"/>
            </a:endParaRPr>
          </a:p>
        </p:txBody>
      </p:sp>
      <p:sp>
        <p:nvSpPr>
          <p:cNvPr id="397" name="Google Shape;397;p51"/>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O que é um empreendedor?</a:t>
            </a:r>
            <a:endParaRPr/>
          </a:p>
        </p:txBody>
      </p:sp>
      <p:pic>
        <p:nvPicPr>
          <p:cNvPr id="398" name="Google Shape;398;p51" title="What Is an Entrepreneur?"/>
          <p:cNvPicPr preferRelativeResize="0"/>
          <p:nvPr/>
        </p:nvPicPr>
        <p:blipFill rotWithShape="1">
          <a:blip r:embed="rId4">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cxnSp>
        <p:nvCxnSpPr>
          <p:cNvPr id="403" name="Google Shape;403;p52"/>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404" name="Google Shape;404;p52"/>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52"/>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406" name="Google Shape;406;p52"/>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2"/>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408" name="Google Shape;408;p52"/>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en-US" sz="1400" b="1" i="0" u="none" strike="noStrike" cap="none">
                <a:solidFill>
                  <a:schemeClr val="accent1"/>
                </a:solidFill>
                <a:latin typeface="Arial"/>
                <a:ea typeface="Arial"/>
                <a:cs typeface="Arial"/>
                <a:sym typeface="Arial"/>
              </a:rPr>
              <a:t>https://www.youtube.com/watch?v=-sQeREfZY-8</a:t>
            </a:r>
            <a:endParaRPr sz="1400" b="0" i="0" u="none" strike="noStrike" cap="none">
              <a:solidFill>
                <a:srgbClr val="000000"/>
              </a:solidFill>
              <a:latin typeface="Arial"/>
              <a:ea typeface="Arial"/>
              <a:cs typeface="Arial"/>
              <a:sym typeface="Arial"/>
            </a:endParaRPr>
          </a:p>
        </p:txBody>
      </p:sp>
      <p:sp>
        <p:nvSpPr>
          <p:cNvPr id="409" name="Google Shape;409;p52"/>
          <p:cNvSpPr txBox="1"/>
          <p:nvPr/>
        </p:nvSpPr>
        <p:spPr>
          <a:xfrm>
            <a:off x="6505956" y="2382571"/>
            <a:ext cx="5536692" cy="23083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Fazer uma lista das características importantes que um empresário deve ter</a:t>
            </a:r>
            <a:endParaRPr sz="2400" b="1" i="0" u="none" strike="noStrike" cap="none">
              <a:solidFill>
                <a:srgbClr val="000000"/>
              </a:solidFill>
              <a:latin typeface="Arial"/>
              <a:ea typeface="Arial"/>
              <a:cs typeface="Arial"/>
              <a:sym typeface="Arial"/>
            </a:endParaRPr>
          </a:p>
        </p:txBody>
      </p:sp>
      <p:sp>
        <p:nvSpPr>
          <p:cNvPr id="410" name="Google Shape;410;p52"/>
          <p:cNvSpPr txBox="1"/>
          <p:nvPr/>
        </p:nvSpPr>
        <p:spPr>
          <a:xfrm>
            <a:off x="1495044" y="412375"/>
            <a:ext cx="553669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10 características dos empresários de sucesso</a:t>
            </a:r>
            <a:endParaRPr/>
          </a:p>
        </p:txBody>
      </p:sp>
      <p:pic>
        <p:nvPicPr>
          <p:cNvPr id="411" name="Google Shape;411;p52" title="10 Characteristics of Successful Entrepreneurs"/>
          <p:cNvPicPr preferRelativeResize="0"/>
          <p:nvPr/>
        </p:nvPicPr>
        <p:blipFill rotWithShape="1">
          <a:blip r:embed="rId3">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Visão geral do módulo</a:t>
            </a:r>
            <a:endParaRPr/>
          </a:p>
        </p:txBody>
      </p:sp>
      <p:sp>
        <p:nvSpPr>
          <p:cNvPr id="139" name="Google Shape;139;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Introdução</a:t>
            </a:r>
            <a:endParaRPr sz="3200" b="1" i="0" u="none" strike="noStrike" cap="none">
              <a:solidFill>
                <a:srgbClr val="3F3F3F"/>
              </a:solidFill>
              <a:latin typeface="Calibri"/>
              <a:ea typeface="Calibri"/>
              <a:cs typeface="Calibri"/>
              <a:sym typeface="Calibri"/>
            </a:endParaRPr>
          </a:p>
        </p:txBody>
      </p:sp>
      <p:sp>
        <p:nvSpPr>
          <p:cNvPr id="140" name="Google Shape;140;p37"/>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en-US" sz="2000" b="0" i="0" u="none" strike="noStrike" cap="none">
                <a:solidFill>
                  <a:srgbClr val="3F762A"/>
                </a:solidFill>
                <a:latin typeface="Calibri"/>
                <a:ea typeface="Calibri"/>
                <a:cs typeface="Calibri"/>
                <a:sym typeface="Calibri"/>
              </a:rPr>
              <a:t>para o empreendedorismo ecológico</a:t>
            </a:r>
            <a:endParaRPr sz="2000" b="0" i="0" u="none" strike="noStrike" cap="none">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a:solidFill>
                <a:srgbClr val="FFFF00"/>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Vídeos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0" i="0" u="none" strike="noStrike" cap="none" dirty="0" err="1">
                <a:solidFill>
                  <a:srgbClr val="3F762A"/>
                </a:solidFill>
                <a:latin typeface="Calibri"/>
                <a:ea typeface="Calibri"/>
                <a:cs typeface="Calibri"/>
                <a:sym typeface="Calibri"/>
              </a:rPr>
              <a:t>Sustentabilidade</a:t>
            </a:r>
            <a:r>
              <a:rPr lang="en-US" sz="2000" b="0" i="0" u="none" strike="noStrike" cap="none" dirty="0">
                <a:solidFill>
                  <a:srgbClr val="3F762A"/>
                </a:solidFill>
                <a:latin typeface="Calibri"/>
                <a:ea typeface="Calibri"/>
                <a:cs typeface="Calibri"/>
                <a:sym typeface="Calibri"/>
              </a:rPr>
              <a:t> e </a:t>
            </a:r>
            <a:endParaRPr dirty="0"/>
          </a:p>
          <a:p>
            <a:pPr lvl="0"/>
            <a:r>
              <a:rPr lang="en-US" sz="2000" b="0" i="0" u="none" strike="noStrike" cap="none" dirty="0" err="1" smtClean="0">
                <a:solidFill>
                  <a:srgbClr val="3F762A"/>
                </a:solidFill>
                <a:latin typeface="Calibri"/>
                <a:ea typeface="Calibri"/>
                <a:cs typeface="Calibri"/>
                <a:sym typeface="Calibri"/>
              </a:rPr>
              <a:t>Empreendedorismo</a:t>
            </a:r>
            <a:r>
              <a:rPr lang="en-US" sz="2000" b="0" i="0" u="none" strike="noStrike" cap="none" dirty="0" smtClean="0">
                <a:solidFill>
                  <a:srgbClr val="3F762A"/>
                </a:solidFill>
                <a:latin typeface="Calibri"/>
                <a:ea typeface="Calibri"/>
                <a:cs typeface="Calibri"/>
                <a:sym typeface="Calibri"/>
              </a:rPr>
              <a:t> </a:t>
            </a:r>
            <a:r>
              <a:rPr lang="en-US" sz="2000" dirty="0">
                <a:solidFill>
                  <a:srgbClr val="3F762A"/>
                </a:solidFill>
                <a:latin typeface="Calibri"/>
                <a:ea typeface="Calibri"/>
                <a:cs typeface="Calibri"/>
                <a:sym typeface="Calibri"/>
              </a:rPr>
              <a:t>(Verde) </a:t>
            </a:r>
            <a:endParaRPr sz="2000"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Auto-verificação</a:t>
            </a:r>
            <a:endParaRPr sz="3200" b="1" i="0" u="none" strike="noStrike" cap="non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Inovação ecológica e sustentabilidade</a:t>
            </a:r>
            <a:endParaRPr sz="3200" b="1" i="0" u="none" strike="noStrike" cap="none">
              <a:solidFill>
                <a:srgbClr val="3F3F3F"/>
              </a:solidFill>
              <a:latin typeface="Calibri"/>
              <a:ea typeface="Calibri"/>
              <a:cs typeface="Calibri"/>
              <a:sym typeface="Calibri"/>
            </a:endParaRPr>
          </a:p>
        </p:txBody>
      </p:sp>
      <p:sp>
        <p:nvSpPr>
          <p:cNvPr id="145" name="Google Shape;145;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68670"/>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en-US" sz="2000" b="0" i="0" u="none" strike="noStrike" cap="none" dirty="0" err="1">
                <a:solidFill>
                  <a:srgbClr val="3F762A"/>
                </a:solidFill>
                <a:latin typeface="Calibri"/>
                <a:ea typeface="Calibri"/>
                <a:cs typeface="Calibri"/>
                <a:sym typeface="Calibri"/>
              </a:rPr>
              <a:t>Economia</a:t>
            </a:r>
            <a:r>
              <a:rPr lang="en-US" sz="2000" b="0" i="0" u="none" strike="noStrike" cap="none" dirty="0">
                <a:solidFill>
                  <a:srgbClr val="3F762A"/>
                </a:solidFill>
                <a:latin typeface="Calibri"/>
                <a:ea typeface="Calibri"/>
                <a:cs typeface="Calibri"/>
                <a:sym typeface="Calibri"/>
              </a:rPr>
              <a:t> </a:t>
            </a:r>
            <a:r>
              <a:rPr lang="en-US" sz="2000" b="0" i="0" u="none" strike="noStrike" cap="none" dirty="0" err="1">
                <a:solidFill>
                  <a:srgbClr val="3F762A"/>
                </a:solidFill>
                <a:latin typeface="Calibri"/>
                <a:ea typeface="Calibri"/>
                <a:cs typeface="Calibri"/>
                <a:sym typeface="Calibri"/>
              </a:rPr>
              <a:t>verde</a:t>
            </a:r>
            <a:r>
              <a:rPr lang="en-US" sz="2000" b="0" i="0" u="none" strike="noStrike" cap="none" dirty="0">
                <a:solidFill>
                  <a:srgbClr val="3F762A"/>
                </a:solidFill>
                <a:latin typeface="Calibri"/>
                <a:ea typeface="Calibri"/>
                <a:cs typeface="Calibri"/>
                <a:sym typeface="Calibri"/>
              </a:rPr>
              <a:t> e </a:t>
            </a:r>
            <a:endParaRPr dirty="0"/>
          </a:p>
          <a:p>
            <a:pPr marL="0" marR="0" lvl="0" indent="0" algn="r" rtl="0">
              <a:lnSpc>
                <a:spcPct val="90000"/>
              </a:lnSpc>
              <a:spcBef>
                <a:spcPts val="0"/>
              </a:spcBef>
              <a:spcAft>
                <a:spcPts val="0"/>
              </a:spcAft>
              <a:buClr>
                <a:schemeClr val="accent1"/>
              </a:buClr>
              <a:buSzPts val="2000"/>
              <a:buFont typeface="Calibri"/>
              <a:buNone/>
            </a:pPr>
            <a:r>
              <a:rPr lang="en-US" sz="2000" b="0" i="0" u="none" strike="noStrike" cap="none" dirty="0" err="1">
                <a:solidFill>
                  <a:srgbClr val="3F762A"/>
                </a:solidFill>
                <a:latin typeface="Calibri"/>
                <a:ea typeface="Calibri"/>
                <a:cs typeface="Calibri"/>
                <a:sym typeface="Calibri"/>
              </a:rPr>
              <a:t>Empreendedorismo</a:t>
            </a:r>
            <a:r>
              <a:rPr lang="en-US" sz="2000" b="0" i="0" u="none" strike="noStrike" cap="none" dirty="0">
                <a:solidFill>
                  <a:srgbClr val="3F762A"/>
                </a:solidFill>
                <a:latin typeface="Calibri"/>
                <a:ea typeface="Calibri"/>
                <a:cs typeface="Calibri"/>
                <a:sym typeface="Calibri"/>
              </a:rPr>
              <a:t> </a:t>
            </a:r>
            <a:r>
              <a:rPr lang="en-US" sz="2000" b="0" i="0" u="none" strike="noStrike" cap="none" dirty="0" err="1">
                <a:solidFill>
                  <a:srgbClr val="3F762A"/>
                </a:solidFill>
                <a:latin typeface="Calibri"/>
                <a:ea typeface="Calibri"/>
                <a:cs typeface="Calibri"/>
                <a:sym typeface="Calibri"/>
              </a:rPr>
              <a:t>ecológico</a:t>
            </a:r>
            <a:endParaRPr sz="2000" b="0" i="0" u="none" strike="noStrike" cap="none" dirty="0">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5999" y="4346320"/>
            <a:ext cx="3075709"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en-US" sz="2000" b="0" i="0" u="none" strike="noStrike" cap="none" dirty="0" err="1">
                <a:solidFill>
                  <a:srgbClr val="3F762A"/>
                </a:solidFill>
                <a:latin typeface="Calibri"/>
                <a:ea typeface="Calibri"/>
                <a:cs typeface="Calibri"/>
                <a:sym typeface="Calibri"/>
              </a:rPr>
              <a:t>Formulários-questionário</a:t>
            </a:r>
            <a:endParaRPr sz="2000" b="0" i="0" u="none" strike="noStrike" cap="none" dirty="0">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cxnSp>
        <p:nvCxnSpPr>
          <p:cNvPr id="416" name="Google Shape;416;p53"/>
          <p:cNvCxnSpPr/>
          <p:nvPr/>
        </p:nvCxnSpPr>
        <p:spPr>
          <a:xfrm>
            <a:off x="443581" y="996696"/>
            <a:ext cx="5792724" cy="0"/>
          </a:xfrm>
          <a:prstGeom prst="straightConnector1">
            <a:avLst/>
          </a:prstGeom>
          <a:noFill/>
          <a:ln w="19050" cap="flat" cmpd="sng">
            <a:solidFill>
              <a:srgbClr val="509C34"/>
            </a:solidFill>
            <a:prstDash val="solid"/>
            <a:round/>
            <a:headEnd type="none" w="sm" len="sm"/>
            <a:tailEnd type="none" w="sm" len="sm"/>
          </a:ln>
        </p:spPr>
      </p:cxnSp>
      <p:sp>
        <p:nvSpPr>
          <p:cNvPr id="417" name="Google Shape;417;p53"/>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53"/>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419" name="Google Shape;419;p53"/>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53"/>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421" name="Google Shape;421;p53"/>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91440" algn="l" rtl="0">
              <a:lnSpc>
                <a:spcPct val="90000"/>
              </a:lnSpc>
              <a:spcBef>
                <a:spcPts val="0"/>
              </a:spcBef>
              <a:spcAft>
                <a:spcPts val="0"/>
              </a:spcAft>
              <a:buClr>
                <a:srgbClr val="000000"/>
              </a:buClr>
              <a:buSzPts val="1400"/>
              <a:buFont typeface="Arial"/>
              <a:buChar char=" "/>
            </a:pPr>
            <a:r>
              <a:rPr lang="en-US" sz="1400" b="1" i="0" u="none" strike="noStrike" cap="none">
                <a:solidFill>
                  <a:schemeClr val="accent1"/>
                </a:solidFill>
                <a:latin typeface="Arial"/>
                <a:ea typeface="Arial"/>
                <a:cs typeface="Arial"/>
                <a:sym typeface="Arial"/>
              </a:rPr>
              <a:t>https://www.youtube.com/watch?v=dV7vAIMNhII</a:t>
            </a:r>
            <a:endParaRPr sz="1400" b="1" i="0" u="none" strike="noStrike" cap="none">
              <a:solidFill>
                <a:srgbClr val="2A4F1C"/>
              </a:solidFill>
              <a:latin typeface="Arial"/>
              <a:ea typeface="Arial"/>
              <a:cs typeface="Arial"/>
              <a:sym typeface="Arial"/>
            </a:endParaRPr>
          </a:p>
        </p:txBody>
      </p:sp>
      <p:sp>
        <p:nvSpPr>
          <p:cNvPr id="422" name="Google Shape;422;p53"/>
          <p:cNvSpPr txBox="1"/>
          <p:nvPr/>
        </p:nvSpPr>
        <p:spPr>
          <a:xfrm>
            <a:off x="6505956" y="2401274"/>
            <a:ext cx="5536692" cy="23083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Ver o vídeo</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3F762A"/>
                </a:solidFill>
                <a:latin typeface="Arial"/>
                <a:ea typeface="Arial"/>
                <a:cs typeface="Arial"/>
                <a:sym typeface="Arial"/>
              </a:rPr>
              <a:t>Tomar nota dos factos importantes</a:t>
            </a:r>
            <a:endParaRPr/>
          </a:p>
          <a:p>
            <a:pPr marL="0" marR="0" lvl="0" indent="0" algn="l" rtl="0">
              <a:lnSpc>
                <a:spcPct val="100000"/>
              </a:lnSpc>
              <a:spcBef>
                <a:spcPts val="0"/>
              </a:spcBef>
              <a:spcAft>
                <a:spcPts val="0"/>
              </a:spcAft>
              <a:buNone/>
            </a:pPr>
            <a:endParaRPr sz="2400" b="0" i="0" u="none" strike="noStrike" cap="none">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3F762A"/>
                </a:solidFill>
                <a:latin typeface="Arial"/>
                <a:ea typeface="Arial"/>
                <a:cs typeface="Arial"/>
                <a:sym typeface="Arial"/>
              </a:rPr>
              <a:t>O que é o empreendedorismo ecológico e qual a sua diferença em relação ao empreendedorismo "não ecológico"?</a:t>
            </a:r>
            <a:endParaRPr sz="2400" b="1" i="0" u="none" strike="noStrike" cap="none">
              <a:solidFill>
                <a:srgbClr val="000000"/>
              </a:solidFill>
              <a:latin typeface="Arial"/>
              <a:ea typeface="Arial"/>
              <a:cs typeface="Arial"/>
              <a:sym typeface="Arial"/>
            </a:endParaRPr>
          </a:p>
        </p:txBody>
      </p:sp>
      <p:sp>
        <p:nvSpPr>
          <p:cNvPr id="423" name="Google Shape;423;p53"/>
          <p:cNvSpPr txBox="1"/>
          <p:nvPr/>
        </p:nvSpPr>
        <p:spPr>
          <a:xfrm>
            <a:off x="1495044" y="495147"/>
            <a:ext cx="553669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F762A"/>
                </a:solidFill>
                <a:latin typeface="Arial"/>
                <a:ea typeface="Arial"/>
                <a:cs typeface="Arial"/>
                <a:sym typeface="Arial"/>
              </a:rPr>
              <a:t>Empreendedorismo ecológico</a:t>
            </a:r>
            <a:endParaRPr/>
          </a:p>
        </p:txBody>
      </p:sp>
      <p:pic>
        <p:nvPicPr>
          <p:cNvPr id="424" name="Google Shape;424;p53" title="Green Entrepreneurship | CAREERwise Education"/>
          <p:cNvPicPr preferRelativeResize="0"/>
          <p:nvPr/>
        </p:nvPicPr>
        <p:blipFill rotWithShape="1">
          <a:blip r:embed="rId3">
            <a:alphaModFix/>
          </a:blip>
          <a:srcRect/>
          <a:stretch/>
        </p:blipFill>
        <p:spPr>
          <a:xfrm>
            <a:off x="1569784" y="2169000"/>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Inovação ecológica, sustentabilidade e empreendedorismo ecológico</a:t>
            </a:r>
            <a:endParaRPr sz="2400" b="1" i="0" u="none" strike="noStrike" cap="none">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cxnSp>
        <p:nvCxnSpPr>
          <p:cNvPr id="439" name="Google Shape;439;p2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pic>
        <p:nvPicPr>
          <p:cNvPr id="440" name="Google Shape;440;p21"/>
          <p:cNvPicPr preferRelativeResize="0"/>
          <p:nvPr/>
        </p:nvPicPr>
        <p:blipFill rotWithShape="1">
          <a:blip r:embed="rId3">
            <a:alphaModFix/>
          </a:blip>
          <a:srcRect l="12740" t="13787" r="13930" b="53710"/>
          <a:stretch/>
        </p:blipFill>
        <p:spPr>
          <a:xfrm>
            <a:off x="2033241" y="2024080"/>
            <a:ext cx="8942832" cy="2521973"/>
          </a:xfrm>
          <a:prstGeom prst="rect">
            <a:avLst/>
          </a:prstGeom>
          <a:noFill/>
          <a:ln>
            <a:noFill/>
          </a:ln>
        </p:spPr>
      </p:pic>
      <p:sp>
        <p:nvSpPr>
          <p:cNvPr id="441" name="Google Shape;441;p21"/>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cxnSp>
        <p:nvCxnSpPr>
          <p:cNvPr id="447" name="Google Shape;447;p55"/>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48" name="Google Shape;448;p55"/>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5"/>
          <p:cNvSpPr txBox="1"/>
          <p:nvPr/>
        </p:nvSpPr>
        <p:spPr>
          <a:xfrm>
            <a:off x="2054576" y="2850793"/>
            <a:ext cx="8164391" cy="212506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374151"/>
                </a:solidFill>
                <a:latin typeface="Arial"/>
                <a:ea typeface="Arial"/>
                <a:cs typeface="Arial"/>
                <a:sym typeface="Arial"/>
              </a:rPr>
              <a:t>		       refere-se ao processo de criação de uma empresa ou organização com o objetivo de criar valor e obter lucro. O Empreendedorismo Verde centra-se especificamente em práticas empresariais sustentáveis do ponto de vista ambiental, enquanto a Economia Verde engloba todas as actividades económicas que promovem a sustentabilidade ambiental e a utilização eficiente dos recursos.</a:t>
            </a:r>
            <a:endParaRPr sz="1800" b="0" i="0" u="none" strike="noStrike" cap="none">
              <a:solidFill>
                <a:srgbClr val="000000"/>
              </a:solidFill>
              <a:latin typeface="Arial"/>
              <a:ea typeface="Arial"/>
              <a:cs typeface="Arial"/>
              <a:sym typeface="Arial"/>
            </a:endParaRPr>
          </a:p>
        </p:txBody>
      </p:sp>
      <p:sp>
        <p:nvSpPr>
          <p:cNvPr id="451" name="Google Shape;451;p55"/>
          <p:cNvSpPr txBox="1"/>
          <p:nvPr/>
        </p:nvSpPr>
        <p:spPr>
          <a:xfrm>
            <a:off x="2054576" y="1590379"/>
            <a:ext cx="61173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374151"/>
                </a:solidFill>
                <a:latin typeface="Arial"/>
                <a:ea typeface="Arial"/>
                <a:cs typeface="Arial"/>
                <a:sym typeface="Arial"/>
              </a:rPr>
              <a:t>Preencher as lacunas com as palavras adequadas</a:t>
            </a:r>
            <a:endParaRPr sz="1800" b="1" i="0" u="none" strike="noStrike" cap="none">
              <a:solidFill>
                <a:srgbClr val="000000"/>
              </a:solidFill>
              <a:latin typeface="Arial"/>
              <a:ea typeface="Arial"/>
              <a:cs typeface="Arial"/>
              <a:sym typeface="Arial"/>
            </a:endParaRPr>
          </a:p>
        </p:txBody>
      </p:sp>
      <p:sp>
        <p:nvSpPr>
          <p:cNvPr id="452" name="Google Shape;452;p55"/>
          <p:cNvSpPr txBox="1"/>
          <p:nvPr/>
        </p:nvSpPr>
        <p:spPr>
          <a:xfrm>
            <a:off x="2054576" y="2204880"/>
            <a:ext cx="81643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3F762A"/>
                </a:solidFill>
                <a:latin typeface="Arial"/>
                <a:ea typeface="Arial"/>
                <a:cs typeface="Arial"/>
                <a:sym typeface="Arial"/>
              </a:rPr>
              <a:t>Empreendedorismo Empreendedorismo verde Economia verde </a:t>
            </a:r>
            <a:endParaRPr sz="1400" b="0" i="0" u="none" strike="noStrike" cap="none">
              <a:solidFill>
                <a:srgbClr val="3F762A"/>
              </a:solidFill>
              <a:latin typeface="Arial"/>
              <a:ea typeface="Arial"/>
              <a:cs typeface="Arial"/>
              <a:sym typeface="Arial"/>
            </a:endParaRPr>
          </a:p>
        </p:txBody>
      </p:sp>
      <p:sp>
        <p:nvSpPr>
          <p:cNvPr id="453" name="Google Shape;453;p55"/>
          <p:cNvSpPr/>
          <p:nvPr/>
        </p:nvSpPr>
        <p:spPr>
          <a:xfrm>
            <a:off x="2244037" y="2931124"/>
            <a:ext cx="2074490"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4" name="Google Shape;454;p55"/>
          <p:cNvSpPr/>
          <p:nvPr/>
        </p:nvSpPr>
        <p:spPr>
          <a:xfrm>
            <a:off x="8136180" y="3382208"/>
            <a:ext cx="2001244"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6" name="Google Shape;456;p55"/>
          <p:cNvSpPr/>
          <p:nvPr/>
        </p:nvSpPr>
        <p:spPr>
          <a:xfrm>
            <a:off x="3799918" y="4186167"/>
            <a:ext cx="1037217" cy="301752"/>
          </a:xfrm>
          <a:prstGeom prst="rect">
            <a:avLst/>
          </a:prstGeom>
          <a:solidFill>
            <a:srgbClr val="D1E7A7"/>
          </a:solidFill>
          <a:ln w="9525" cap="flat" cmpd="sng">
            <a:solidFill>
              <a:srgbClr val="2342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3399282" y="2413337"/>
            <a:ext cx="539343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374151"/>
                </a:solidFill>
                <a:latin typeface="Arial"/>
                <a:ea typeface="Arial"/>
                <a:cs typeface="Arial"/>
                <a:sym typeface="Arial"/>
              </a:rPr>
              <a:t>Que termo se centra especificamente em práticas empresariais sustentáveis do ponto de vista ambiental?</a:t>
            </a:r>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A) Empreendedorismo</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B) Economia verde</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C) Inovação sustentável</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D) Empreendedorismo ecológico</a:t>
            </a:r>
            <a:endParaRPr/>
          </a:p>
        </p:txBody>
      </p:sp>
      <p:sp>
        <p:nvSpPr>
          <p:cNvPr id="6"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cxnSp>
        <p:nvCxnSpPr>
          <p:cNvPr id="469" name="Google Shape;469;p57"/>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0" name="Google Shape;470;p5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57"/>
          <p:cNvSpPr txBox="1"/>
          <p:nvPr/>
        </p:nvSpPr>
        <p:spPr>
          <a:xfrm>
            <a:off x="3569970" y="2363230"/>
            <a:ext cx="505206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374151"/>
                </a:solidFill>
                <a:latin typeface="Arial"/>
                <a:ea typeface="Arial"/>
                <a:cs typeface="Arial"/>
                <a:sym typeface="Arial"/>
              </a:rPr>
              <a:t>O que é que uma economia circular pretende alcançar?</a:t>
            </a:r>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A) Maximizar a produção de resíduos</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B) Minimizar a eficiência dos recursos</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C) Minimizar os resíduos e maximizar a eficiência dos recursos</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D) Ignorar as preocupações ambientais</a:t>
            </a:r>
            <a:endParaRPr/>
          </a:p>
        </p:txBody>
      </p:sp>
      <p:sp>
        <p:nvSpPr>
          <p:cNvPr id="6"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cxnSp>
        <p:nvCxnSpPr>
          <p:cNvPr id="477" name="Google Shape;477;p58"/>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78" name="Google Shape;478;p5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58"/>
          <p:cNvSpPr txBox="1"/>
          <p:nvPr/>
        </p:nvSpPr>
        <p:spPr>
          <a:xfrm>
            <a:off x="3172207" y="2363230"/>
            <a:ext cx="584758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374151"/>
                </a:solidFill>
                <a:latin typeface="Arial"/>
                <a:ea typeface="Arial"/>
                <a:cs typeface="Arial"/>
                <a:sym typeface="Arial"/>
              </a:rPr>
              <a:t>Como é que a </a:t>
            </a:r>
            <a:r>
              <a:rPr lang="en-US" sz="1800" b="1" i="0" u="none" strike="noStrike" cap="none" dirty="0" err="1">
                <a:solidFill>
                  <a:srgbClr val="374151"/>
                </a:solidFill>
                <a:latin typeface="Arial"/>
                <a:ea typeface="Arial"/>
                <a:cs typeface="Arial"/>
                <a:sym typeface="Arial"/>
              </a:rPr>
              <a:t>sustentabilidade</a:t>
            </a:r>
            <a:r>
              <a:rPr lang="en-US" sz="1800" b="1" i="0" u="none" strike="noStrike" cap="none" dirty="0">
                <a:solidFill>
                  <a:srgbClr val="374151"/>
                </a:solidFill>
                <a:latin typeface="Arial"/>
                <a:ea typeface="Arial"/>
                <a:cs typeface="Arial"/>
                <a:sym typeface="Arial"/>
              </a:rPr>
              <a:t> </a:t>
            </a:r>
            <a:r>
              <a:rPr lang="en-US" sz="1800" b="1" i="0" u="none" strike="noStrike" cap="none" dirty="0" err="1">
                <a:solidFill>
                  <a:srgbClr val="374151"/>
                </a:solidFill>
                <a:latin typeface="Arial"/>
                <a:ea typeface="Arial"/>
                <a:cs typeface="Arial"/>
                <a:sym typeface="Arial"/>
              </a:rPr>
              <a:t>contribui</a:t>
            </a:r>
            <a:r>
              <a:rPr lang="en-US" sz="1800" b="1" i="0" u="none" strike="noStrike" cap="none" dirty="0">
                <a:solidFill>
                  <a:srgbClr val="374151"/>
                </a:solidFill>
                <a:latin typeface="Arial"/>
                <a:ea typeface="Arial"/>
                <a:cs typeface="Arial"/>
                <a:sym typeface="Arial"/>
              </a:rPr>
              <a:t> para o </a:t>
            </a:r>
            <a:r>
              <a:rPr lang="en-US" sz="1800" b="1" i="0" u="none" strike="noStrike" cap="none" dirty="0" err="1">
                <a:solidFill>
                  <a:srgbClr val="374151"/>
                </a:solidFill>
                <a:latin typeface="Arial"/>
                <a:ea typeface="Arial"/>
                <a:cs typeface="Arial"/>
                <a:sym typeface="Arial"/>
              </a:rPr>
              <a:t>crescimento</a:t>
            </a:r>
            <a:r>
              <a:rPr lang="en-US" sz="1800" b="1" i="0" u="none" strike="noStrike" cap="none" dirty="0">
                <a:solidFill>
                  <a:srgbClr val="374151"/>
                </a:solidFill>
                <a:latin typeface="Arial"/>
                <a:ea typeface="Arial"/>
                <a:cs typeface="Arial"/>
                <a:sym typeface="Arial"/>
              </a:rPr>
              <a:t> </a:t>
            </a:r>
            <a:r>
              <a:rPr lang="en-US" sz="1800" b="1" i="0" u="none" strike="noStrike" cap="none" dirty="0" err="1">
                <a:solidFill>
                  <a:srgbClr val="374151"/>
                </a:solidFill>
                <a:latin typeface="Arial"/>
                <a:ea typeface="Arial"/>
                <a:cs typeface="Arial"/>
                <a:sym typeface="Arial"/>
              </a:rPr>
              <a:t>económico</a:t>
            </a:r>
            <a:r>
              <a:rPr lang="en-US" sz="1800" b="1" i="0" u="none" strike="noStrike" cap="none" dirty="0">
                <a:solidFill>
                  <a:srgbClr val="374151"/>
                </a:solidFill>
                <a:latin typeface="Arial"/>
                <a:ea typeface="Arial"/>
                <a:cs typeface="Arial"/>
                <a:sym typeface="Arial"/>
              </a:rPr>
              <a:t>?</a:t>
            </a:r>
            <a:endParaRPr sz="1800" b="0" i="0" u="none" strike="noStrike" cap="none" dirty="0">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solidFill>
                  <a:srgbClr val="374151"/>
                </a:solidFill>
                <a:latin typeface="Arial"/>
                <a:ea typeface="Arial"/>
                <a:cs typeface="Arial"/>
                <a:sym typeface="Arial"/>
              </a:rPr>
              <a:t>A) </a:t>
            </a:r>
            <a:r>
              <a:rPr lang="en-US" sz="1800" b="0" i="0" u="none" strike="noStrike" cap="none" dirty="0" err="1">
                <a:solidFill>
                  <a:srgbClr val="374151"/>
                </a:solidFill>
                <a:latin typeface="Arial"/>
                <a:ea typeface="Arial"/>
                <a:cs typeface="Arial"/>
                <a:sym typeface="Arial"/>
              </a:rPr>
              <a:t>Pelo</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esgotamento</a:t>
            </a:r>
            <a:r>
              <a:rPr lang="en-US" sz="1800" b="0" i="0" u="none" strike="noStrike" cap="none" dirty="0">
                <a:solidFill>
                  <a:srgbClr val="374151"/>
                </a:solidFill>
                <a:latin typeface="Arial"/>
                <a:ea typeface="Arial"/>
                <a:cs typeface="Arial"/>
                <a:sym typeface="Arial"/>
              </a:rPr>
              <a:t> dos </a:t>
            </a:r>
            <a:r>
              <a:rPr lang="en-US" sz="1800" b="0" i="0" u="none" strike="noStrike" cap="none" dirty="0" err="1">
                <a:solidFill>
                  <a:srgbClr val="374151"/>
                </a:solidFill>
                <a:latin typeface="Arial"/>
                <a:ea typeface="Arial"/>
                <a:cs typeface="Arial"/>
                <a:sym typeface="Arial"/>
              </a:rPr>
              <a:t>recursos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naturais</a:t>
            </a:r>
            <a:endParaRPr dirty="0"/>
          </a:p>
          <a:p>
            <a:pPr marL="0" marR="0" lvl="0" indent="0" algn="l" rtl="0">
              <a:lnSpc>
                <a:spcPct val="100000"/>
              </a:lnSpc>
              <a:spcBef>
                <a:spcPts val="0"/>
              </a:spcBef>
              <a:spcAft>
                <a:spcPts val="0"/>
              </a:spcAft>
              <a:buNone/>
            </a:pPr>
            <a:r>
              <a:rPr lang="en-US" sz="1800" b="0" i="0" u="none" strike="noStrike" cap="none" dirty="0">
                <a:solidFill>
                  <a:srgbClr val="374151"/>
                </a:solidFill>
                <a:latin typeface="Arial"/>
                <a:ea typeface="Arial"/>
                <a:cs typeface="Arial"/>
                <a:sym typeface="Arial"/>
              </a:rPr>
              <a:t>B) </a:t>
            </a:r>
            <a:r>
              <a:rPr lang="en-US" sz="1800" b="0" i="0" u="none" strike="noStrike" cap="none" dirty="0" err="1">
                <a:solidFill>
                  <a:srgbClr val="374151"/>
                </a:solidFill>
                <a:latin typeface="Arial"/>
                <a:ea typeface="Arial"/>
                <a:cs typeface="Arial"/>
                <a:sym typeface="Arial"/>
              </a:rPr>
              <a:t>Promovendo</a:t>
            </a:r>
            <a:r>
              <a:rPr lang="en-US" sz="1800" b="0" i="0" u="none" strike="noStrike" cap="none" dirty="0">
                <a:solidFill>
                  <a:srgbClr val="374151"/>
                </a:solidFill>
                <a:latin typeface="Arial"/>
                <a:ea typeface="Arial"/>
                <a:cs typeface="Arial"/>
                <a:sym typeface="Arial"/>
              </a:rPr>
              <a:t> a </a:t>
            </a:r>
            <a:r>
              <a:rPr lang="en-US" sz="1800" b="0" i="0" u="none" strike="noStrike" cap="none" dirty="0" err="1">
                <a:solidFill>
                  <a:srgbClr val="374151"/>
                </a:solidFill>
                <a:latin typeface="Arial"/>
                <a:ea typeface="Arial"/>
                <a:cs typeface="Arial"/>
                <a:sym typeface="Arial"/>
              </a:rPr>
              <a:t>inovação</a:t>
            </a:r>
            <a:r>
              <a:rPr lang="en-US" sz="1800" b="0" i="0" u="none" strike="noStrike" cap="none" dirty="0">
                <a:solidFill>
                  <a:srgbClr val="374151"/>
                </a:solidFill>
                <a:latin typeface="Arial"/>
                <a:ea typeface="Arial"/>
                <a:cs typeface="Arial"/>
                <a:sym typeface="Arial"/>
              </a:rPr>
              <a:t> e </a:t>
            </a:r>
            <a:r>
              <a:rPr lang="en-US" sz="1800" b="0" i="0" u="none" strike="noStrike" cap="none" dirty="0" err="1">
                <a:solidFill>
                  <a:srgbClr val="374151"/>
                </a:solidFill>
                <a:latin typeface="Arial"/>
                <a:ea typeface="Arial"/>
                <a:cs typeface="Arial"/>
                <a:sym typeface="Arial"/>
              </a:rPr>
              <a:t>criando</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mercados</a:t>
            </a:r>
            <a:r>
              <a:rPr lang="en-US" sz="1800" b="0" i="0" u="none" strike="noStrike" cap="none" dirty="0">
                <a:solidFill>
                  <a:srgbClr val="374151"/>
                </a:solidFill>
                <a:latin typeface="Arial"/>
                <a:ea typeface="Arial"/>
                <a:cs typeface="Arial"/>
                <a:sym typeface="Arial"/>
              </a:rPr>
              <a:t> </a:t>
            </a:r>
            <a:r>
              <a:rPr lang="en-US" sz="1800" b="0" i="0" u="none" strike="noStrike" cap="none" dirty="0" smtClean="0">
                <a:solidFill>
                  <a:srgbClr val="374151"/>
                </a:solidFill>
                <a:latin typeface="Arial"/>
                <a:ea typeface="Arial"/>
                <a:cs typeface="Arial"/>
                <a:sym typeface="Arial"/>
              </a:rPr>
              <a:t>que </a:t>
            </a:r>
            <a:r>
              <a:rPr lang="en-US" sz="1800" b="0" i="0" u="none" strike="noStrike" cap="none" dirty="0" err="1" smtClean="0">
                <a:solidFill>
                  <a:srgbClr val="374151"/>
                </a:solidFill>
                <a:latin typeface="Arial"/>
                <a:ea typeface="Arial"/>
                <a:cs typeface="Arial"/>
                <a:sym typeface="Arial"/>
              </a:rPr>
              <a:t>respeitam</a:t>
            </a:r>
            <a:r>
              <a:rPr lang="en-US" sz="1800" b="0" i="0" u="none" strike="noStrike" cap="none" dirty="0" smtClean="0">
                <a:solidFill>
                  <a:srgbClr val="374151"/>
                </a:solidFill>
                <a:latin typeface="Arial"/>
                <a:ea typeface="Arial"/>
                <a:cs typeface="Arial"/>
                <a:sym typeface="Arial"/>
              </a:rPr>
              <a:t> o </a:t>
            </a:r>
            <a:r>
              <a:rPr lang="en-US" sz="1800" b="0" i="0" u="none" strike="noStrike" cap="none" dirty="0" err="1">
                <a:solidFill>
                  <a:srgbClr val="374151"/>
                </a:solidFill>
                <a:latin typeface="Arial"/>
                <a:ea typeface="Arial"/>
                <a:cs typeface="Arial"/>
                <a:sym typeface="Arial"/>
              </a:rPr>
              <a:t>ambiente</a:t>
            </a:r>
            <a:endParaRPr dirty="0"/>
          </a:p>
          <a:p>
            <a:pPr marL="0" marR="0" lvl="0" indent="0" algn="l" rtl="0">
              <a:lnSpc>
                <a:spcPct val="100000"/>
              </a:lnSpc>
              <a:spcBef>
                <a:spcPts val="0"/>
              </a:spcBef>
              <a:spcAft>
                <a:spcPts val="0"/>
              </a:spcAft>
              <a:buNone/>
            </a:pPr>
            <a:r>
              <a:rPr lang="en-US" sz="1800" b="0" i="0" u="none" strike="noStrike" cap="none" dirty="0">
                <a:solidFill>
                  <a:srgbClr val="374151"/>
                </a:solidFill>
                <a:latin typeface="Arial"/>
                <a:ea typeface="Arial"/>
                <a:cs typeface="Arial"/>
                <a:sym typeface="Arial"/>
              </a:rPr>
              <a:t>C) </a:t>
            </a:r>
            <a:r>
              <a:rPr lang="en-US" sz="1800" b="0" i="0" u="none" strike="noStrike" cap="none" dirty="0" err="1">
                <a:solidFill>
                  <a:srgbClr val="374151"/>
                </a:solidFill>
                <a:latin typeface="Arial"/>
                <a:ea typeface="Arial"/>
                <a:cs typeface="Arial"/>
                <a:sym typeface="Arial"/>
              </a:rPr>
              <a:t>Através</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produção</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excessiva</a:t>
            </a:r>
            <a:r>
              <a:rPr lang="en-US" sz="1800" b="0" i="0" u="none" strike="noStrike" cap="none" dirty="0">
                <a:solidFill>
                  <a:srgbClr val="374151"/>
                </a:solidFill>
                <a:latin typeface="Arial"/>
                <a:ea typeface="Arial"/>
                <a:cs typeface="Arial"/>
                <a:sym typeface="Arial"/>
              </a:rPr>
              <a:t> de </a:t>
            </a:r>
            <a:r>
              <a:rPr lang="en-US" sz="1800" b="0" i="0" u="none" strike="noStrike" cap="none" dirty="0" err="1">
                <a:solidFill>
                  <a:srgbClr val="374151"/>
                </a:solidFill>
                <a:latin typeface="Arial"/>
                <a:ea typeface="Arial"/>
                <a:cs typeface="Arial"/>
                <a:sym typeface="Arial"/>
              </a:rPr>
              <a:t>resíduos</a:t>
            </a:r>
            <a:endParaRPr dirty="0"/>
          </a:p>
          <a:p>
            <a:pPr marL="0" marR="0" lvl="0" indent="0" algn="l" rtl="0">
              <a:lnSpc>
                <a:spcPct val="100000"/>
              </a:lnSpc>
              <a:spcBef>
                <a:spcPts val="0"/>
              </a:spcBef>
              <a:spcAft>
                <a:spcPts val="0"/>
              </a:spcAft>
              <a:buNone/>
            </a:pPr>
            <a:r>
              <a:rPr lang="en-US" sz="1800" b="0" i="0" u="none" strike="noStrike" cap="none" dirty="0">
                <a:solidFill>
                  <a:srgbClr val="374151"/>
                </a:solidFill>
                <a:latin typeface="Arial"/>
                <a:ea typeface="Arial"/>
                <a:cs typeface="Arial"/>
                <a:sym typeface="Arial"/>
              </a:rPr>
              <a:t>D) </a:t>
            </a:r>
            <a:r>
              <a:rPr lang="en-US" sz="1800" b="0" i="0" u="none" strike="noStrike" cap="none" dirty="0" err="1">
                <a:solidFill>
                  <a:srgbClr val="374151"/>
                </a:solidFill>
                <a:latin typeface="Arial"/>
                <a:ea typeface="Arial"/>
                <a:cs typeface="Arial"/>
                <a:sym typeface="Arial"/>
              </a:rPr>
              <a:t>Ignorando</a:t>
            </a:r>
            <a:r>
              <a:rPr lang="en-US" sz="1800" b="0" i="0" u="none" strike="noStrike" cap="none" dirty="0">
                <a:solidFill>
                  <a:srgbClr val="374151"/>
                </a:solidFill>
                <a:latin typeface="Arial"/>
                <a:ea typeface="Arial"/>
                <a:cs typeface="Arial"/>
                <a:sym typeface="Arial"/>
              </a:rPr>
              <a:t> as </a:t>
            </a:r>
            <a:r>
              <a:rPr lang="en-US" sz="1800" b="0" i="0" u="none" strike="noStrike" cap="none" dirty="0" err="1">
                <a:solidFill>
                  <a:srgbClr val="374151"/>
                </a:solidFill>
                <a:latin typeface="Arial"/>
                <a:ea typeface="Arial"/>
                <a:cs typeface="Arial"/>
                <a:sym typeface="Arial"/>
              </a:rPr>
              <a:t>preocupações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ambientais</a:t>
            </a:r>
            <a:endParaRPr dirty="0"/>
          </a:p>
        </p:txBody>
      </p:sp>
      <p:sp>
        <p:nvSpPr>
          <p:cNvPr id="6"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cxnSp>
        <p:nvCxnSpPr>
          <p:cNvPr id="485" name="Google Shape;485;p5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86" name="Google Shape;486;p5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59"/>
          <p:cNvSpPr txBox="1"/>
          <p:nvPr/>
        </p:nvSpPr>
        <p:spPr>
          <a:xfrm>
            <a:off x="2925318" y="2551837"/>
            <a:ext cx="634136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374151"/>
                </a:solidFill>
                <a:latin typeface="Arial"/>
                <a:ea typeface="Arial"/>
                <a:cs typeface="Arial"/>
                <a:sym typeface="Arial"/>
              </a:rPr>
              <a:t>Que qualidades são essenciais para ser um empresário de sucesso?</a:t>
            </a:r>
            <a:endParaRPr/>
          </a:p>
          <a:p>
            <a:pPr marL="0" marR="0" lvl="0" indent="0" algn="l" rtl="0">
              <a:lnSpc>
                <a:spcPct val="100000"/>
              </a:lnSpc>
              <a:spcBef>
                <a:spcPts val="0"/>
              </a:spcBef>
              <a:spcAft>
                <a:spcPts val="0"/>
              </a:spcAft>
              <a:buNone/>
            </a:pPr>
            <a:endParaRPr sz="1800" b="0" i="0" u="none" strike="noStrike" cap="none">
              <a:solidFill>
                <a:srgbClr val="37415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A) Complacência e rigidez</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B) Criatividade, adaptabilidade e perseverança</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C) Aderência estrita à tradição</a:t>
            </a:r>
            <a:endParaRPr/>
          </a:p>
          <a:p>
            <a:pPr marL="0" marR="0" lvl="0" indent="0" algn="l" rtl="0">
              <a:lnSpc>
                <a:spcPct val="100000"/>
              </a:lnSpc>
              <a:spcBef>
                <a:spcPts val="0"/>
              </a:spcBef>
              <a:spcAft>
                <a:spcPts val="0"/>
              </a:spcAft>
              <a:buNone/>
            </a:pPr>
            <a:r>
              <a:rPr lang="en-US" sz="1800" b="0" i="0" u="none" strike="noStrike" cap="none">
                <a:solidFill>
                  <a:srgbClr val="374151"/>
                </a:solidFill>
                <a:latin typeface="Arial"/>
                <a:ea typeface="Arial"/>
                <a:cs typeface="Arial"/>
                <a:sym typeface="Arial"/>
              </a:rPr>
              <a:t>D) Aversão à assunção de riscos</a:t>
            </a:r>
            <a:endParaRPr/>
          </a:p>
        </p:txBody>
      </p:sp>
      <p:sp>
        <p:nvSpPr>
          <p:cNvPr id="6"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493" name="Google Shape;493;p60"/>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94" name="Google Shape;494;p60"/>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60"/>
          <p:cNvSpPr txBox="1"/>
          <p:nvPr/>
        </p:nvSpPr>
        <p:spPr>
          <a:xfrm>
            <a:off x="1747376" y="2028719"/>
            <a:ext cx="9435733"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dirty="0" err="1">
                <a:solidFill>
                  <a:srgbClr val="374151"/>
                </a:solidFill>
                <a:latin typeface="Arial"/>
                <a:ea typeface="Arial"/>
                <a:cs typeface="Arial"/>
                <a:sym typeface="Arial"/>
              </a:rPr>
              <a:t>Escreva</a:t>
            </a:r>
            <a:r>
              <a:rPr lang="en-US" sz="1800" b="0" i="0" u="none" strike="noStrike" cap="none" dirty="0">
                <a:solidFill>
                  <a:srgbClr val="374151"/>
                </a:solidFill>
                <a:latin typeface="Arial"/>
                <a:ea typeface="Arial"/>
                <a:cs typeface="Arial"/>
                <a:sym typeface="Arial"/>
              </a:rPr>
              <a:t> um </a:t>
            </a:r>
            <a:r>
              <a:rPr lang="en-US" sz="1800" b="0" i="0" u="none" strike="noStrike" cap="none" dirty="0" err="1" smtClean="0">
                <a:solidFill>
                  <a:srgbClr val="374151"/>
                </a:solidFill>
                <a:latin typeface="Arial"/>
                <a:ea typeface="Arial"/>
                <a:cs typeface="Arial"/>
                <a:sym typeface="Arial"/>
              </a:rPr>
              <a:t>texto</a:t>
            </a:r>
            <a:r>
              <a:rPr lang="en-US" sz="1800" b="0" i="0" u="none" strike="noStrike" cap="none" dirty="0" smtClean="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completo</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cerca</a:t>
            </a:r>
            <a:r>
              <a:rPr lang="en-US" sz="1800" b="0" i="0" u="none" strike="noStrike" cap="none" dirty="0">
                <a:solidFill>
                  <a:srgbClr val="374151"/>
                </a:solidFill>
                <a:latin typeface="Arial"/>
                <a:ea typeface="Arial"/>
                <a:cs typeface="Arial"/>
                <a:sym typeface="Arial"/>
              </a:rPr>
              <a:t> de 3000 </a:t>
            </a:r>
            <a:r>
              <a:rPr lang="en-US" sz="1800" b="0" i="0" u="none" strike="noStrike" cap="none" dirty="0" err="1">
                <a:solidFill>
                  <a:srgbClr val="374151"/>
                </a:solidFill>
                <a:latin typeface="Arial"/>
                <a:ea typeface="Arial"/>
                <a:cs typeface="Arial"/>
                <a:sym typeface="Arial"/>
              </a:rPr>
              <a:t>palavras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sobre</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sustentabilidade</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explorando</a:t>
            </a:r>
            <a:r>
              <a:rPr lang="en-US" sz="1800" b="0" i="0" u="none" strike="noStrike" cap="none" dirty="0">
                <a:solidFill>
                  <a:srgbClr val="374151"/>
                </a:solidFill>
                <a:latin typeface="Arial"/>
                <a:ea typeface="Arial"/>
                <a:cs typeface="Arial"/>
                <a:sym typeface="Arial"/>
              </a:rPr>
              <a:t> as </a:t>
            </a:r>
            <a:r>
              <a:rPr lang="en-US" sz="1800" b="0" i="0" u="none" strike="noStrike" cap="none" dirty="0" err="1">
                <a:solidFill>
                  <a:srgbClr val="374151"/>
                </a:solidFill>
                <a:latin typeface="Arial"/>
                <a:ea typeface="Arial"/>
                <a:cs typeface="Arial"/>
                <a:sym typeface="Arial"/>
              </a:rPr>
              <a:t>suas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dimensões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ambiental</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económica</a:t>
            </a:r>
            <a:r>
              <a:rPr lang="en-US" sz="1800" b="0" i="0" u="none" strike="noStrike" cap="none" dirty="0">
                <a:solidFill>
                  <a:srgbClr val="374151"/>
                </a:solidFill>
                <a:latin typeface="Arial"/>
                <a:ea typeface="Arial"/>
                <a:cs typeface="Arial"/>
                <a:sym typeface="Arial"/>
              </a:rPr>
              <a:t> e social. </a:t>
            </a:r>
            <a:endParaRPr dirty="0"/>
          </a:p>
          <a:p>
            <a:pPr marL="0" marR="0" lvl="0" indent="0" algn="just" rtl="0">
              <a:lnSpc>
                <a:spcPct val="100000"/>
              </a:lnSpc>
              <a:spcBef>
                <a:spcPts val="0"/>
              </a:spcBef>
              <a:spcAft>
                <a:spcPts val="0"/>
              </a:spcAft>
              <a:buNone/>
            </a:pPr>
            <a:endParaRPr sz="1800" b="0" i="0" u="none" strike="noStrike" cap="none" dirty="0">
              <a:solidFill>
                <a:srgbClr val="37415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Noto Sans Symbols"/>
              <a:buChar char="▪"/>
            </a:pPr>
            <a:r>
              <a:rPr lang="en-US" sz="1800" b="0" i="0" u="none" strike="noStrike" cap="none" dirty="0" err="1">
                <a:solidFill>
                  <a:srgbClr val="374151"/>
                </a:solidFill>
                <a:latin typeface="Arial"/>
                <a:ea typeface="Arial"/>
                <a:cs typeface="Arial"/>
                <a:sym typeface="Arial"/>
              </a:rPr>
              <a:t>Abordar</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desafios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oportunidades</a:t>
            </a:r>
            <a:r>
              <a:rPr lang="en-US" sz="1800" b="0" i="0" u="none" strike="noStrike" cap="none" dirty="0">
                <a:solidFill>
                  <a:srgbClr val="374151"/>
                </a:solidFill>
                <a:latin typeface="Arial"/>
                <a:ea typeface="Arial"/>
                <a:cs typeface="Arial"/>
                <a:sym typeface="Arial"/>
              </a:rPr>
              <a:t> e </a:t>
            </a:r>
            <a:r>
              <a:rPr lang="en-US" sz="1800" b="0" i="0" u="none" strike="noStrike" cap="none" dirty="0" err="1">
                <a:solidFill>
                  <a:srgbClr val="374151"/>
                </a:solidFill>
                <a:latin typeface="Arial"/>
                <a:ea typeface="Arial"/>
                <a:cs typeface="Arial"/>
                <a:sym typeface="Arial"/>
              </a:rPr>
              <a:t>exemplos</a:t>
            </a:r>
            <a:r>
              <a:rPr lang="en-US" sz="1800" b="0" i="0" u="none" strike="noStrike" cap="none" dirty="0">
                <a:solidFill>
                  <a:srgbClr val="374151"/>
                </a:solidFill>
                <a:latin typeface="Arial"/>
                <a:ea typeface="Arial"/>
                <a:cs typeface="Arial"/>
                <a:sym typeface="Arial"/>
              </a:rPr>
              <a:t> do </a:t>
            </a:r>
            <a:r>
              <a:rPr lang="en-US" sz="1800" b="0" i="0" u="none" strike="noStrike" cap="none" dirty="0" err="1">
                <a:solidFill>
                  <a:srgbClr val="374151"/>
                </a:solidFill>
                <a:latin typeface="Arial"/>
                <a:ea typeface="Arial"/>
                <a:cs typeface="Arial"/>
                <a:sym typeface="Arial"/>
              </a:rPr>
              <a:t>mundo</a:t>
            </a:r>
            <a:r>
              <a:rPr lang="en-US" sz="1800" b="0" i="0" u="none" strike="noStrike" cap="none" dirty="0">
                <a:solidFill>
                  <a:srgbClr val="374151"/>
                </a:solidFill>
                <a:latin typeface="Arial"/>
                <a:ea typeface="Arial"/>
                <a:cs typeface="Arial"/>
                <a:sym typeface="Arial"/>
              </a:rPr>
              <a:t> real. </a:t>
            </a:r>
            <a:endParaRPr dirty="0"/>
          </a:p>
          <a:p>
            <a:pPr marL="285750" marR="0" lvl="0" indent="-285750" algn="just" rtl="0">
              <a:lnSpc>
                <a:spcPct val="100000"/>
              </a:lnSpc>
              <a:spcBef>
                <a:spcPts val="0"/>
              </a:spcBef>
              <a:spcAft>
                <a:spcPts val="0"/>
              </a:spcAft>
              <a:buClr>
                <a:srgbClr val="000000"/>
              </a:buClr>
              <a:buSzPts val="1800"/>
              <a:buFont typeface="Noto Sans Symbols"/>
              <a:buChar char="▪"/>
            </a:pPr>
            <a:r>
              <a:rPr lang="en-US" sz="1800" b="0" i="0" u="none" strike="noStrike" cap="none" dirty="0" err="1">
                <a:solidFill>
                  <a:srgbClr val="374151"/>
                </a:solidFill>
                <a:latin typeface="Arial"/>
                <a:ea typeface="Arial"/>
                <a:cs typeface="Arial"/>
                <a:sym typeface="Arial"/>
              </a:rPr>
              <a:t>Discutir</a:t>
            </a:r>
            <a:r>
              <a:rPr lang="en-US" sz="1800" b="0" i="0" u="none" strike="noStrike" cap="none" dirty="0">
                <a:solidFill>
                  <a:srgbClr val="374151"/>
                </a:solidFill>
                <a:latin typeface="Arial"/>
                <a:ea typeface="Arial"/>
                <a:cs typeface="Arial"/>
                <a:sym typeface="Arial"/>
              </a:rPr>
              <a:t> o </a:t>
            </a:r>
            <a:r>
              <a:rPr lang="en-US" sz="1800" b="0" i="0" u="none" strike="noStrike" cap="none" dirty="0" err="1">
                <a:solidFill>
                  <a:srgbClr val="374151"/>
                </a:solidFill>
                <a:latin typeface="Arial"/>
                <a:ea typeface="Arial"/>
                <a:cs typeface="Arial"/>
                <a:sym typeface="Arial"/>
              </a:rPr>
              <a:t>papel</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educação</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tecnologia</a:t>
            </a:r>
            <a:r>
              <a:rPr lang="en-US" sz="1800" b="0" i="0" u="none" strike="noStrike" cap="none" dirty="0">
                <a:solidFill>
                  <a:srgbClr val="374151"/>
                </a:solidFill>
                <a:latin typeface="Arial"/>
                <a:ea typeface="Arial"/>
                <a:cs typeface="Arial"/>
                <a:sym typeface="Arial"/>
              </a:rPr>
              <a:t> e da </a:t>
            </a:r>
            <a:r>
              <a:rPr lang="en-US" sz="1800" b="0" i="0" u="none" strike="noStrike" cap="none" dirty="0" err="1">
                <a:solidFill>
                  <a:srgbClr val="374151"/>
                </a:solidFill>
                <a:latin typeface="Arial"/>
                <a:ea typeface="Arial"/>
                <a:cs typeface="Arial"/>
                <a:sym typeface="Arial"/>
              </a:rPr>
              <a:t>ética</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na</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promoção</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sustentabilidade</a:t>
            </a:r>
            <a:r>
              <a:rPr lang="en-US" sz="1800" b="0" i="0" u="none" strike="noStrike" cap="none" dirty="0">
                <a:solidFill>
                  <a:srgbClr val="374151"/>
                </a:solidFill>
                <a:latin typeface="Arial"/>
                <a:ea typeface="Arial"/>
                <a:cs typeface="Arial"/>
                <a:sym typeface="Arial"/>
              </a:rPr>
              <a:t>.</a:t>
            </a:r>
            <a:endParaRPr dirty="0"/>
          </a:p>
          <a:p>
            <a:pPr marL="285750" marR="0" lvl="0" indent="-285750" algn="just" rtl="0">
              <a:lnSpc>
                <a:spcPct val="100000"/>
              </a:lnSpc>
              <a:spcBef>
                <a:spcPts val="0"/>
              </a:spcBef>
              <a:spcAft>
                <a:spcPts val="0"/>
              </a:spcAft>
              <a:buClr>
                <a:srgbClr val="000000"/>
              </a:buClr>
              <a:buSzPts val="1800"/>
              <a:buFont typeface="Noto Sans Symbols"/>
              <a:buChar char="▪"/>
            </a:pPr>
            <a:r>
              <a:rPr lang="en-US" sz="1800" b="0" i="0" u="none" strike="noStrike" cap="none" dirty="0" err="1">
                <a:solidFill>
                  <a:srgbClr val="374151"/>
                </a:solidFill>
                <a:latin typeface="Arial"/>
                <a:ea typeface="Arial"/>
                <a:cs typeface="Arial"/>
                <a:sym typeface="Arial"/>
              </a:rPr>
              <a:t>Analisar</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os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desafios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globais</a:t>
            </a:r>
            <a:r>
              <a:rPr lang="en-US" sz="1800" b="0" i="0" u="none" strike="noStrike" cap="none" dirty="0">
                <a:solidFill>
                  <a:srgbClr val="374151"/>
                </a:solidFill>
                <a:latin typeface="Arial"/>
                <a:ea typeface="Arial"/>
                <a:cs typeface="Arial"/>
                <a:sym typeface="Arial"/>
              </a:rPr>
              <a:t> e a </a:t>
            </a:r>
            <a:r>
              <a:rPr lang="en-US" sz="1800" b="0" i="0" u="none" strike="noStrike" cap="none" dirty="0" err="1">
                <a:solidFill>
                  <a:srgbClr val="374151"/>
                </a:solidFill>
                <a:latin typeface="Arial"/>
                <a:ea typeface="Arial"/>
                <a:cs typeface="Arial"/>
                <a:sym typeface="Arial"/>
              </a:rPr>
              <a:t>importância</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colaboração</a:t>
            </a:r>
            <a:r>
              <a:rPr lang="en-US" sz="1800" b="0" i="0" u="none" strike="noStrike" cap="none" dirty="0">
                <a:solidFill>
                  <a:srgbClr val="374151"/>
                </a:solidFill>
                <a:latin typeface="Arial"/>
                <a:ea typeface="Arial"/>
                <a:cs typeface="Arial"/>
                <a:sym typeface="Arial"/>
              </a:rPr>
              <a:t> e das </a:t>
            </a:r>
            <a:r>
              <a:rPr lang="en-US" sz="1800" b="0" i="0" u="none" strike="noStrike" cap="none" dirty="0" err="1">
                <a:solidFill>
                  <a:srgbClr val="374151"/>
                </a:solidFill>
                <a:latin typeface="Arial"/>
                <a:ea typeface="Arial"/>
                <a:cs typeface="Arial"/>
                <a:sym typeface="Arial"/>
              </a:rPr>
              <a:t>políticas</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internacionais</a:t>
            </a:r>
            <a:r>
              <a:rPr lang="en-US" sz="1800" b="0" i="0" u="none" strike="noStrike" cap="none" dirty="0">
                <a:solidFill>
                  <a:srgbClr val="374151"/>
                </a:solidFill>
                <a:latin typeface="Arial"/>
                <a:ea typeface="Arial"/>
                <a:cs typeface="Arial"/>
                <a:sym typeface="Arial"/>
              </a:rPr>
              <a:t>. </a:t>
            </a:r>
            <a:endParaRPr dirty="0"/>
          </a:p>
          <a:p>
            <a:pPr marL="285750" marR="0" lvl="0" indent="-285750" algn="just" rtl="0">
              <a:lnSpc>
                <a:spcPct val="100000"/>
              </a:lnSpc>
              <a:spcBef>
                <a:spcPts val="0"/>
              </a:spcBef>
              <a:spcAft>
                <a:spcPts val="0"/>
              </a:spcAft>
              <a:buClr>
                <a:srgbClr val="000000"/>
              </a:buClr>
              <a:buSzPts val="1800"/>
              <a:buFont typeface="Noto Sans Symbols"/>
              <a:buChar char="▪"/>
            </a:pPr>
            <a:r>
              <a:rPr lang="en-US" sz="1800" b="0" i="0" u="none" strike="noStrike" cap="none" dirty="0" err="1">
                <a:solidFill>
                  <a:srgbClr val="374151"/>
                </a:solidFill>
                <a:latin typeface="Arial"/>
                <a:ea typeface="Arial"/>
                <a:cs typeface="Arial"/>
                <a:sym typeface="Arial"/>
              </a:rPr>
              <a:t>Concluir</a:t>
            </a:r>
            <a:r>
              <a:rPr lang="en-US" sz="1800" b="0" i="0" u="none" strike="noStrike" cap="none" dirty="0">
                <a:solidFill>
                  <a:srgbClr val="374151"/>
                </a:solidFill>
                <a:latin typeface="Arial"/>
                <a:ea typeface="Arial"/>
                <a:cs typeface="Arial"/>
                <a:sym typeface="Arial"/>
              </a:rPr>
              <a:t> com um </a:t>
            </a:r>
            <a:r>
              <a:rPr lang="en-US" sz="1800" b="0" i="0" u="none" strike="noStrike" cap="none" dirty="0" err="1">
                <a:solidFill>
                  <a:srgbClr val="374151"/>
                </a:solidFill>
                <a:latin typeface="Arial"/>
                <a:ea typeface="Arial"/>
                <a:cs typeface="Arial"/>
                <a:sym typeface="Arial"/>
              </a:rPr>
              <a:t>argumento</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convincente</a:t>
            </a:r>
            <a:r>
              <a:rPr lang="en-US" sz="1800" b="0" i="0" u="none" strike="noStrike" cap="none" dirty="0">
                <a:solidFill>
                  <a:srgbClr val="374151"/>
                </a:solidFill>
                <a:latin typeface="Arial"/>
                <a:ea typeface="Arial"/>
                <a:cs typeface="Arial"/>
                <a:sym typeface="Arial"/>
              </a:rPr>
              <a:t> para a </a:t>
            </a:r>
            <a:r>
              <a:rPr lang="en-US" sz="1800" b="0" i="0" u="none" strike="noStrike" cap="none" dirty="0" err="1">
                <a:solidFill>
                  <a:srgbClr val="374151"/>
                </a:solidFill>
                <a:latin typeface="Arial"/>
                <a:ea typeface="Arial"/>
                <a:cs typeface="Arial"/>
                <a:sym typeface="Arial"/>
              </a:rPr>
              <a:t>adoção</a:t>
            </a:r>
            <a:r>
              <a:rPr lang="en-US" sz="1800" b="0" i="0" u="none" strike="noStrike" cap="none" dirty="0">
                <a:solidFill>
                  <a:srgbClr val="374151"/>
                </a:solidFill>
                <a:latin typeface="Arial"/>
                <a:ea typeface="Arial"/>
                <a:cs typeface="Arial"/>
                <a:sym typeface="Arial"/>
              </a:rPr>
              <a:t> da </a:t>
            </a:r>
            <a:r>
              <a:rPr lang="en-US" sz="1800" b="0" i="0" u="none" strike="noStrike" cap="none" dirty="0" err="1">
                <a:solidFill>
                  <a:srgbClr val="374151"/>
                </a:solidFill>
                <a:latin typeface="Arial"/>
                <a:ea typeface="Arial"/>
                <a:cs typeface="Arial"/>
                <a:sym typeface="Arial"/>
              </a:rPr>
              <a:t>sustentabilidade</a:t>
            </a:r>
            <a:r>
              <a:rPr lang="en-US" sz="1800" b="0" i="0" u="none" strike="noStrike" cap="none" dirty="0">
                <a:solidFill>
                  <a:srgbClr val="374151"/>
                </a:solidFill>
                <a:latin typeface="Arial"/>
                <a:ea typeface="Arial"/>
                <a:cs typeface="Arial"/>
                <a:sym typeface="Arial"/>
              </a:rPr>
              <a:t> e </a:t>
            </a:r>
            <a:r>
              <a:rPr lang="en-US" sz="1800" b="0" i="0" u="none" strike="noStrike" cap="none" dirty="0" err="1">
                <a:solidFill>
                  <a:srgbClr val="374151"/>
                </a:solidFill>
                <a:latin typeface="Arial"/>
                <a:ea typeface="Arial"/>
                <a:cs typeface="Arial"/>
                <a:sym typeface="Arial"/>
              </a:rPr>
              <a:t>propor</a:t>
            </a:r>
            <a:r>
              <a:rPr lang="en-US" sz="1800" b="0" i="0" u="none" strike="noStrike" cap="none" dirty="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pistas</a:t>
            </a:r>
            <a:r>
              <a:rPr lang="en-US" sz="1800" b="0" i="0" u="none" strike="noStrike" cap="none" dirty="0">
                <a:solidFill>
                  <a:srgbClr val="374151"/>
                </a:solidFill>
                <a:latin typeface="Arial"/>
                <a:ea typeface="Arial"/>
                <a:cs typeface="Arial"/>
                <a:sym typeface="Arial"/>
              </a:rPr>
              <a:t> para </a:t>
            </a:r>
            <a:r>
              <a:rPr lang="en-US" sz="1800" b="0" i="0" u="none" strike="noStrike" cap="none" dirty="0" err="1" smtClean="0">
                <a:solidFill>
                  <a:srgbClr val="374151"/>
                </a:solidFill>
                <a:latin typeface="Arial"/>
                <a:ea typeface="Arial"/>
                <a:cs typeface="Arial"/>
                <a:sym typeface="Arial"/>
              </a:rPr>
              <a:t>ações</a:t>
            </a:r>
            <a:r>
              <a:rPr lang="en-US" sz="1800" b="0" i="0" u="none" strike="noStrike" cap="none" dirty="0" smtClean="0">
                <a:solidFill>
                  <a:srgbClr val="374151"/>
                </a:solidFill>
                <a:latin typeface="Arial"/>
                <a:ea typeface="Arial"/>
                <a:cs typeface="Arial"/>
                <a:sym typeface="Arial"/>
              </a:rPr>
              <a:t> </a:t>
            </a:r>
            <a:r>
              <a:rPr lang="en-US" sz="1800" b="0" i="0" u="none" strike="noStrike" cap="none" dirty="0" err="1">
                <a:solidFill>
                  <a:srgbClr val="374151"/>
                </a:solidFill>
                <a:latin typeface="Arial"/>
                <a:ea typeface="Arial"/>
                <a:cs typeface="Arial"/>
                <a:sym typeface="Arial"/>
              </a:rPr>
              <a:t>futuras</a:t>
            </a:r>
            <a:r>
              <a:rPr lang="en-US" sz="1800" b="0" i="0" u="none" strike="noStrike" cap="none" dirty="0">
                <a:solidFill>
                  <a:srgbClr val="374151"/>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6" name="Google Shape;442;p21"/>
          <p:cNvSpPr txBox="1"/>
          <p:nvPr/>
        </p:nvSpPr>
        <p:spPr>
          <a:xfrm>
            <a:off x="1199" y="2931124"/>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1200" b="1" i="0" u="none" strike="noStrike" cap="none" dirty="0" err="1" smtClean="0">
                <a:solidFill>
                  <a:schemeClr val="lt1"/>
                </a:solidFill>
                <a:sym typeface="Arial"/>
              </a:rPr>
              <a:t>Auto-verificação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1361586" y="1296557"/>
            <a:ext cx="9468827" cy="4264885"/>
          </a:xfrm>
          <a:prstGeom prst="rect">
            <a:avLst/>
          </a:prstGeom>
          <a:noFill/>
          <a:ln>
            <a:noFill/>
          </a:ln>
        </p:spPr>
        <p:txBody>
          <a:bodyPr spcFirstLastPara="1" wrap="square" lIns="91425" tIns="45700" rIns="91425" bIns="45700" anchor="t" anchorCtr="0">
            <a:spAutoFit/>
          </a:bodyPr>
          <a:lstStyle/>
          <a:p>
            <a:pPr marL="180340" marR="0" lvl="0" indent="-180340" algn="just" rtl="0">
              <a:lnSpc>
                <a:spcPct val="100000"/>
              </a:lnSpc>
              <a:spcBef>
                <a:spcPts val="0"/>
              </a:spcBef>
              <a:spcAft>
                <a:spcPts val="0"/>
              </a:spcAft>
              <a:buNone/>
            </a:pPr>
            <a:r>
              <a:rPr lang="en-US" sz="1200" b="0" i="0" u="none" strike="noStrike" cap="small">
                <a:solidFill>
                  <a:srgbClr val="000000"/>
                </a:solidFill>
                <a:latin typeface="Calibri"/>
                <a:ea typeface="Calibri"/>
                <a:cs typeface="Calibri"/>
                <a:sym typeface="Calibri"/>
              </a:rPr>
              <a:t>Bocken, N. M. P., Geradts, T. H. J., (2020</a:t>
            </a:r>
            <a:r>
              <a:rPr lang="en-US" sz="1200" b="0" i="0" u="none" strike="noStrike" cap="none">
                <a:solidFill>
                  <a:srgbClr val="000000"/>
                </a:solidFill>
                <a:latin typeface="Calibri"/>
                <a:ea typeface="Calibri"/>
                <a:cs typeface="Calibri"/>
                <a:sym typeface="Calibri"/>
              </a:rPr>
              <a:t>). Barreiras e impulsionadores da inovação do modelo de negócios sustentável: Desenho da organização e capacidades dinâmicas. Long Range Planning, 53(4), </a:t>
            </a:r>
            <a:r>
              <a:rPr lang="en-US" sz="1200" b="0" i="0" u="none" strike="noStrike" cap="small">
                <a:solidFill>
                  <a:srgbClr val="000000"/>
                </a:solidFill>
                <a:latin typeface="Calibri"/>
                <a:ea typeface="Calibri"/>
                <a:cs typeface="Calibri"/>
                <a:sym typeface="Calibri"/>
              </a:rPr>
              <a:t>101950. https://doi.org/10.1016/j.lrp.2019.101950 </a:t>
            </a:r>
            <a:endParaRPr/>
          </a:p>
          <a:p>
            <a:pPr marL="180340" marR="0" lvl="0" indent="-180340" algn="just" rtl="0">
              <a:lnSpc>
                <a:spcPct val="100000"/>
              </a:lnSpc>
              <a:spcBef>
                <a:spcPts val="1800"/>
              </a:spcBef>
              <a:spcAft>
                <a:spcPts val="0"/>
              </a:spcAft>
              <a:buNone/>
            </a:pPr>
            <a:r>
              <a:rPr lang="en-US" sz="1200" b="0" i="0" u="none" strike="noStrike" cap="small">
                <a:solidFill>
                  <a:srgbClr val="000000"/>
                </a:solidFill>
                <a:latin typeface="Calibri"/>
                <a:ea typeface="Calibri"/>
                <a:cs typeface="Calibri"/>
                <a:sym typeface="Calibri"/>
              </a:rPr>
              <a:t>Bijedić, T. (2019). </a:t>
            </a:r>
            <a:r>
              <a:rPr lang="en-US" sz="1200" b="0" i="0" u="none" strike="noStrike" cap="none">
                <a:solidFill>
                  <a:srgbClr val="000000"/>
                </a:solidFill>
                <a:latin typeface="Calibri"/>
                <a:ea typeface="Calibri"/>
                <a:cs typeface="Calibri"/>
                <a:sym typeface="Calibri"/>
              </a:rPr>
              <a:t>Begriffliche und disziplinäre Genese der Entrepreneurship Education. In </a:t>
            </a:r>
            <a:r>
              <a:rPr lang="en-US" sz="1200" b="0" i="0" u="none" strike="noStrike" cap="small">
                <a:solidFill>
                  <a:srgbClr val="000000"/>
                </a:solidFill>
                <a:latin typeface="Calibri"/>
                <a:ea typeface="Calibri"/>
                <a:cs typeface="Calibri"/>
                <a:sym typeface="Calibri"/>
              </a:rPr>
              <a:t>Bijedić, T., Ebbers, I., &amp; Halbfas, B. </a:t>
            </a:r>
            <a:r>
              <a:rPr lang="en-US" sz="1200" b="0" i="0" u="none" strike="noStrike" cap="none">
                <a:solidFill>
                  <a:srgbClr val="000000"/>
                </a:solidFill>
                <a:latin typeface="Calibri"/>
                <a:ea typeface="Calibri"/>
                <a:cs typeface="Calibri"/>
                <a:sym typeface="Calibri"/>
              </a:rPr>
              <a:t>(Eds.). (2019). Educação para o empreendedorismo: Begriff - Theorie - Verständnis (1ª ed.). Springer Gabler Wiesbaden. https://doi.org/10.1007/978-3-658-27327-9</a:t>
            </a:r>
            <a:endParaRPr sz="1200" b="0" i="0" u="none" strike="noStrike" cap="none">
              <a:solidFill>
                <a:srgbClr val="000000"/>
              </a:solidFill>
              <a:latin typeface="Times New Roman"/>
              <a:ea typeface="Times New Roman"/>
              <a:cs typeface="Times New Roman"/>
              <a:sym typeface="Times New Roman"/>
            </a:endParaRPr>
          </a:p>
          <a:p>
            <a:pPr marL="180340" marR="0" lvl="0" indent="-180340" algn="just" rtl="0">
              <a:lnSpc>
                <a:spcPct val="100000"/>
              </a:lnSpc>
              <a:spcBef>
                <a:spcPts val="1800"/>
              </a:spcBef>
              <a:spcAft>
                <a:spcPts val="0"/>
              </a:spcAft>
              <a:buNone/>
            </a:pPr>
            <a:r>
              <a:rPr lang="en-US" sz="1200" b="0" i="0" u="none" strike="noStrike" cap="small">
                <a:solidFill>
                  <a:srgbClr val="000000"/>
                </a:solidFill>
                <a:latin typeface="Calibri"/>
                <a:ea typeface="Calibri"/>
                <a:cs typeface="Calibri"/>
                <a:sym typeface="Calibri"/>
              </a:rPr>
              <a:t>Bijedić, T., Ebbers, I., &amp; Halbfas, B. </a:t>
            </a:r>
            <a:r>
              <a:rPr lang="en-US" sz="1200" b="0" i="0" u="none" strike="noStrike" cap="none">
                <a:solidFill>
                  <a:srgbClr val="000000"/>
                </a:solidFill>
                <a:latin typeface="Calibri"/>
                <a:ea typeface="Calibri"/>
                <a:cs typeface="Calibri"/>
                <a:sym typeface="Calibri"/>
              </a:rPr>
              <a:t>(Eds.). (2019). Educação para o empreendedorismo: Begriff - Theorie - Verständnis (1ª ed.). Springer Gabler Wiesbaden. https://doi.org/10.1007/978-3-658-27327-9</a:t>
            </a:r>
            <a:endParaRPr sz="1200" b="0" i="0" u="none" strike="noStrike" cap="small">
              <a:solidFill>
                <a:srgbClr val="000000"/>
              </a:solidFill>
              <a:latin typeface="Calibri"/>
              <a:ea typeface="Calibri"/>
              <a:cs typeface="Calibri"/>
              <a:sym typeface="Calibri"/>
            </a:endParaRPr>
          </a:p>
          <a:p>
            <a:pPr marL="180340" marR="0" lvl="0" indent="-180340" algn="just" rtl="0">
              <a:lnSpc>
                <a:spcPct val="100000"/>
              </a:lnSpc>
              <a:spcBef>
                <a:spcPts val="1800"/>
              </a:spcBef>
              <a:spcAft>
                <a:spcPts val="0"/>
              </a:spcAft>
              <a:buNone/>
            </a:pPr>
            <a:r>
              <a:rPr lang="en-US" sz="1200" b="0" i="0" u="none" strike="noStrike" cap="small">
                <a:solidFill>
                  <a:srgbClr val="000000"/>
                </a:solidFill>
                <a:latin typeface="Calibri"/>
                <a:ea typeface="Calibri"/>
                <a:cs typeface="Calibri"/>
                <a:sym typeface="Calibri"/>
              </a:rPr>
              <a:t>Block, J. H., Halberstadt, J., Högsdal, N., Kuckertz, A., &amp; Neergaard, H. (2023). </a:t>
            </a:r>
            <a:r>
              <a:rPr lang="en-US" sz="1200" b="0" i="0" u="none" strike="noStrike" cap="none">
                <a:solidFill>
                  <a:srgbClr val="000000"/>
                </a:solidFill>
                <a:latin typeface="Calibri"/>
                <a:ea typeface="Calibri"/>
                <a:cs typeface="Calibri"/>
                <a:sym typeface="Calibri"/>
              </a:rPr>
              <a:t>O Futuro da Educação e Formação em Empreendedorismo: Some Propositions. Em </a:t>
            </a:r>
            <a:r>
              <a:rPr lang="en-US" sz="1200" b="0" i="0" u="none" strike="noStrike" cap="small">
                <a:solidFill>
                  <a:srgbClr val="000000"/>
                </a:solidFill>
                <a:latin typeface="Calibri"/>
                <a:ea typeface="Calibri"/>
                <a:cs typeface="Calibri"/>
                <a:sym typeface="Calibri"/>
              </a:rPr>
              <a:t>Block, J. H., Halberstadt, J., Högsdal, N., Kuckertz, A., &amp; Neergaard, H. </a:t>
            </a:r>
            <a:r>
              <a:rPr lang="en-US" sz="1200" b="0" i="0" u="none" strike="noStrike" cap="none">
                <a:solidFill>
                  <a:srgbClr val="000000"/>
                </a:solidFill>
                <a:latin typeface="Calibri"/>
                <a:ea typeface="Calibri"/>
                <a:cs typeface="Calibri"/>
                <a:sym typeface="Calibri"/>
              </a:rPr>
              <a:t>(Eds.), Progress in Entrepreneurship Education and Training (FGF Studies in Small Business and Entrepreneurship). Springer, Cham. </a:t>
            </a: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https://doi.org/10.1007/978-3-031-28559-2_1</a:t>
            </a:r>
            <a:endParaRPr sz="1200" b="0" i="0" u="none" strike="noStrike" cap="none">
              <a:solidFill>
                <a:srgbClr val="000000"/>
              </a:solidFill>
              <a:latin typeface="Calibri"/>
              <a:ea typeface="Calibri"/>
              <a:cs typeface="Calibri"/>
              <a:sym typeface="Calibri"/>
            </a:endParaRPr>
          </a:p>
          <a:p>
            <a:pPr marL="180340" marR="0" lvl="0" indent="-180340" algn="just" rtl="0">
              <a:lnSpc>
                <a:spcPct val="150000"/>
              </a:lnSpc>
              <a:spcBef>
                <a:spcPts val="1800"/>
              </a:spcBef>
              <a:spcAft>
                <a:spcPts val="0"/>
              </a:spcAft>
              <a:buNone/>
            </a:pPr>
            <a:r>
              <a:rPr lang="en-US" sz="1200" b="0" i="0" u="none" strike="noStrike" cap="small">
                <a:solidFill>
                  <a:srgbClr val="000000"/>
                </a:solidFill>
                <a:latin typeface="Calibri"/>
                <a:ea typeface="Calibri"/>
                <a:cs typeface="Calibri"/>
                <a:sym typeface="Calibri"/>
              </a:rPr>
              <a:t>Cope, J. </a:t>
            </a:r>
            <a:r>
              <a:rPr lang="en-US" sz="1200" b="0" i="0" u="none" strike="noStrike" cap="none">
                <a:solidFill>
                  <a:srgbClr val="000000"/>
                </a:solidFill>
                <a:latin typeface="Calibri"/>
                <a:ea typeface="Calibri"/>
                <a:cs typeface="Calibri"/>
                <a:sym typeface="Calibri"/>
              </a:rPr>
              <a:t>(2005). Toward a Dynamic Learning Perspective of Entrepreneurship (Para uma Perspetiva de Aprendizagem Dinâmica do Empreendedorismo). Entrepreneurship Theory and Practice, 29(4), 373-397. https://doi.org/10.1111/j.1540-6520.2005.00090.x</a:t>
            </a:r>
            <a:endParaRPr sz="1200" b="0" i="0" u="none" strike="noStrike" cap="none">
              <a:solidFill>
                <a:srgbClr val="000000"/>
              </a:solidFill>
              <a:latin typeface="Times New Roman"/>
              <a:ea typeface="Times New Roman"/>
              <a:cs typeface="Times New Roman"/>
              <a:sym typeface="Times New Roman"/>
            </a:endParaRPr>
          </a:p>
          <a:p>
            <a:pPr marL="180340" marR="0" lvl="0" indent="-180340" algn="just" rtl="0">
              <a:lnSpc>
                <a:spcPct val="150000"/>
              </a:lnSpc>
              <a:spcBef>
                <a:spcPts val="1800"/>
              </a:spcBef>
              <a:spcAft>
                <a:spcPts val="0"/>
              </a:spcAft>
              <a:buNone/>
            </a:pPr>
            <a:r>
              <a:rPr lang="en-US" sz="1200" b="0" i="0" u="none" strike="noStrike" cap="small">
                <a:solidFill>
                  <a:srgbClr val="000000"/>
                </a:solidFill>
                <a:latin typeface="Calibri"/>
                <a:ea typeface="Calibri"/>
                <a:cs typeface="Calibri"/>
                <a:sym typeface="Calibri"/>
              </a:rPr>
              <a:t>Dentchev, N., Rauter, R., Jóhannsdóttir, L., Snihur, Y., Rosano, M., Baumgartner, R., Nyberg, T., Tang, X., van Hoof, B., &amp; Jonker, J. </a:t>
            </a:r>
            <a:r>
              <a:rPr lang="en-US" sz="1200" b="0" i="0" u="none" strike="noStrike" cap="none">
                <a:solidFill>
                  <a:srgbClr val="000000"/>
                </a:solidFill>
                <a:latin typeface="Calibri"/>
                <a:ea typeface="Calibri"/>
                <a:cs typeface="Calibri"/>
                <a:sym typeface="Calibri"/>
              </a:rPr>
              <a:t>(2018). Abraçando a variedade de modelos de negócios sustentáveis: Um campo prolífico de pesquisa e uma agenda de pesquisa futura. Journal of Cleaner Production, 194, 695-703. https://doi.org/10.1016/j.jclepro.2018.05.156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Vamos lá começar!</a:t>
            </a:r>
            <a:endParaRPr sz="660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a:spLocks noGrp="1"/>
          </p:cNvSpPr>
          <p:nvPr>
            <p:ph type="title"/>
          </p:nvPr>
        </p:nvSpPr>
        <p:spPr>
          <a:xfrm>
            <a:off x="1055593" y="327816"/>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509" name="Google Shape;509;p61"/>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10" name="Google Shape;510;p61"/>
          <p:cNvSpPr txBox="1"/>
          <p:nvPr/>
        </p:nvSpPr>
        <p:spPr>
          <a:xfrm>
            <a:off x="1055593" y="1307739"/>
            <a:ext cx="9220629" cy="3970318"/>
          </a:xfrm>
          <a:prstGeom prst="rect">
            <a:avLst/>
          </a:prstGeom>
          <a:noFill/>
          <a:ln>
            <a:noFill/>
          </a:ln>
        </p:spPr>
        <p:txBody>
          <a:bodyPr spcFirstLastPara="1" wrap="square" lIns="91425" tIns="45700" rIns="91425" bIns="45700" anchor="t" anchorCtr="0">
            <a:spAutoFit/>
          </a:bodyPr>
          <a:lstStyle/>
          <a:p>
            <a:pPr marL="180340" marR="0" lvl="0" indent="-180340" algn="just" rtl="0">
              <a:lnSpc>
                <a:spcPct val="150000"/>
              </a:lnSpc>
              <a:spcBef>
                <a:spcPts val="0"/>
              </a:spcBef>
              <a:spcAft>
                <a:spcPts val="0"/>
              </a:spcAft>
              <a:buNone/>
            </a:pPr>
            <a:r>
              <a:rPr lang="en-US" sz="1200" b="0" i="0" u="none" strike="noStrike" cap="small">
                <a:solidFill>
                  <a:srgbClr val="000000"/>
                </a:solidFill>
                <a:latin typeface="Calibri"/>
                <a:ea typeface="Calibri"/>
                <a:cs typeface="Calibri"/>
                <a:sym typeface="Calibri"/>
              </a:rPr>
              <a:t>Comissão Europeia </a:t>
            </a:r>
            <a:r>
              <a:rPr lang="en-US" sz="1200" b="0" i="0" u="none" strike="noStrike" cap="none">
                <a:solidFill>
                  <a:srgbClr val="000000"/>
                </a:solidFill>
                <a:latin typeface="Calibri"/>
                <a:ea typeface="Calibri"/>
                <a:cs typeface="Calibri"/>
                <a:sym typeface="Calibri"/>
              </a:rPr>
              <a:t>(2011). Inovação para um futuro sustentável - Plano de ação para a eco-inovação (Eco-AP) (COM(2011) 899 final). Bruxelas: Comissão Europeia.</a:t>
            </a:r>
            <a:endParaRPr/>
          </a:p>
          <a:p>
            <a:pPr marL="180340" marR="0" lvl="0" indent="-180340" algn="l" rtl="0">
              <a:lnSpc>
                <a:spcPct val="150000"/>
              </a:lnSpc>
              <a:spcBef>
                <a:spcPts val="1800"/>
              </a:spcBef>
              <a:spcAft>
                <a:spcPts val="0"/>
              </a:spcAft>
              <a:buNone/>
            </a:pPr>
            <a:r>
              <a:rPr lang="en-US" sz="1200" b="0" i="0" u="none" strike="noStrike" cap="small">
                <a:solidFill>
                  <a:srgbClr val="000000"/>
                </a:solidFill>
                <a:latin typeface="Calibri"/>
                <a:ea typeface="Calibri"/>
                <a:cs typeface="Calibri"/>
                <a:sym typeface="Calibri"/>
              </a:rPr>
              <a:t>Comissão Europeia </a:t>
            </a:r>
            <a:r>
              <a:rPr lang="en-US" sz="1200" b="0" i="0" u="none" strike="noStrike" cap="none">
                <a:solidFill>
                  <a:srgbClr val="000000"/>
                </a:solidFill>
                <a:latin typeface="Calibri"/>
                <a:ea typeface="Calibri"/>
                <a:cs typeface="Calibri"/>
                <a:sym typeface="Calibri"/>
              </a:rPr>
              <a:t>(Ed.): Relatório do CCI "Science for Policy": Bacigalupo,M. / Kampylis, P. / Punie, Y. / Van den Brande, G. (2016): EntreComp: O Quadro de Competências para o Empreendedorismo. União Europeia 2016.</a:t>
            </a:r>
            <a:endParaRPr/>
          </a:p>
          <a:p>
            <a:pPr marL="180340" marR="0" lvl="0" indent="-180340" algn="l" rtl="0">
              <a:lnSpc>
                <a:spcPct val="150000"/>
              </a:lnSpc>
              <a:spcBef>
                <a:spcPts val="1800"/>
              </a:spcBef>
              <a:spcAft>
                <a:spcPts val="0"/>
              </a:spcAft>
              <a:buNone/>
            </a:pPr>
            <a:r>
              <a:rPr lang="en-US" sz="1200" b="0" i="0" u="none" strike="noStrike" cap="small">
                <a:solidFill>
                  <a:srgbClr val="000000"/>
                </a:solidFill>
                <a:latin typeface="Calibri"/>
                <a:ea typeface="Calibri"/>
                <a:cs typeface="Calibri"/>
                <a:sym typeface="Calibri"/>
              </a:rPr>
              <a:t>Ffe-Ye -Fonden for Entreprenrørskab </a:t>
            </a:r>
            <a:r>
              <a:rPr lang="en-US" sz="1200" b="0" i="0" u="none" strike="noStrike" cap="none">
                <a:solidFill>
                  <a:srgbClr val="000000"/>
                </a:solidFill>
                <a:latin typeface="Calibri"/>
                <a:ea typeface="Calibri"/>
                <a:cs typeface="Calibri"/>
                <a:sym typeface="Calibri"/>
              </a:rPr>
              <a:t>(2012): Impact of Entrepreneurship Education in Denmark-2011: Fundação Dinamarquesa para o Empreendedorismo - Young Enterprise, Ejlskovsgade3D, 5000 Odense C, Dinamarca</a:t>
            </a:r>
            <a:endParaRPr/>
          </a:p>
          <a:p>
            <a:pPr marL="180340" marR="0" lvl="0" indent="-180340" algn="l" rtl="0">
              <a:lnSpc>
                <a:spcPct val="150000"/>
              </a:lnSpc>
              <a:spcBef>
                <a:spcPts val="1800"/>
              </a:spcBef>
              <a:spcAft>
                <a:spcPts val="0"/>
              </a:spcAft>
              <a:buNone/>
            </a:pPr>
            <a:r>
              <a:rPr lang="en-US" sz="1200" b="0" i="0" u="none" strike="noStrike" cap="small">
                <a:solidFill>
                  <a:srgbClr val="000000"/>
                </a:solidFill>
                <a:latin typeface="Calibri"/>
                <a:ea typeface="Calibri"/>
                <a:cs typeface="Calibri"/>
                <a:sym typeface="Calibri"/>
              </a:rPr>
              <a:t>Torrelles Nadal, Christina; Paris Manas, Georgina; Sabrià Dernadó. Betlem; Alsinet Mora, Carles </a:t>
            </a:r>
            <a:r>
              <a:rPr lang="en-US" sz="1200" b="0" i="0" u="none" strike="noStrike" cap="none">
                <a:solidFill>
                  <a:srgbClr val="000000"/>
                </a:solidFill>
                <a:latin typeface="Calibri"/>
                <a:ea typeface="Calibri"/>
                <a:cs typeface="Calibri"/>
                <a:sym typeface="Calibri"/>
              </a:rPr>
              <a:t>(2015): Assessing teamwork competence, Psicothema, vol. 27, no. 4</a:t>
            </a:r>
            <a:endParaRPr/>
          </a:p>
          <a:p>
            <a:pPr marL="180340" marR="0" lvl="0" indent="-180340" algn="just" rtl="0">
              <a:lnSpc>
                <a:spcPct val="100000"/>
              </a:lnSpc>
              <a:spcBef>
                <a:spcPts val="1800"/>
              </a:spcBef>
              <a:spcAft>
                <a:spcPts val="0"/>
              </a:spcAft>
              <a:buNone/>
            </a:pPr>
            <a:r>
              <a:rPr lang="en-US" sz="1200" b="0" i="0" u="none" strike="noStrike" cap="small">
                <a:solidFill>
                  <a:srgbClr val="000000"/>
                </a:solidFill>
                <a:latin typeface="Calibri"/>
                <a:ea typeface="Calibri"/>
                <a:cs typeface="Calibri"/>
                <a:sym typeface="Calibri"/>
              </a:rPr>
              <a:t>Nações Unidas </a:t>
            </a:r>
            <a:r>
              <a:rPr lang="en-US" sz="1200" b="0" i="0" u="none" strike="noStrike" cap="none">
                <a:solidFill>
                  <a:srgbClr val="000000"/>
                </a:solidFill>
                <a:latin typeface="Calibri"/>
                <a:ea typeface="Calibri"/>
                <a:cs typeface="Calibri"/>
                <a:sym typeface="Calibri"/>
              </a:rPr>
              <a:t>(1987). Relatório da Comissão Mundial sobre o Ambiente e o Desenvolvimento - O Nosso Futuro Comum. Accessed via: chrome-extension://efaidnbmnnnibpcajpcglclefindmkaj/https://gat04-live-1517c8a4486c41609369c68f30c8-aa81074.divio-media.org/filer_public/6f/85/6f854236-56ab-4b42-810f-606d215c0499/cd_9127_extract_from_our_common_future_brundtland_report_1987_foreword_chpt_2.pdf</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3"/>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Prof. Dr. Marc Beutner</a:t>
            </a:r>
            <a:endParaRPr sz="1400" b="0" i="0" u="none" strike="noStrike" cap="none">
              <a:solidFill>
                <a:srgbClr val="000000"/>
              </a:solidFill>
              <a:latin typeface="Arial"/>
              <a:ea typeface="Arial"/>
              <a:cs typeface="Arial"/>
              <a:sym typeface="Arial"/>
            </a:endParaRPr>
          </a:p>
          <a:p>
            <a:pPr marL="0" marR="0" lvl="0" indent="0" algn="l" rtl="0">
              <a:lnSpc>
                <a:spcPct val="89999"/>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Tel: +49 (0) 52 51 / 60 - 23 67</a:t>
            </a:r>
            <a:endParaRPr sz="1400" b="0" i="0" u="none" strike="noStrike" cap="none">
              <a:solidFill>
                <a:srgbClr val="000000"/>
              </a:solidFill>
              <a:latin typeface="Arial"/>
              <a:ea typeface="Arial"/>
              <a:cs typeface="Arial"/>
              <a:sym typeface="Arial"/>
            </a:endParaRPr>
          </a:p>
          <a:p>
            <a:pPr marL="0" marR="0" lvl="0" indent="0" algn="l" rtl="0">
              <a:lnSpc>
                <a:spcPct val="89999"/>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Fax: +49 (0) 52 51 / 60 - 35 63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Correio eletrónico: marc.beutner@uni-paderborn.de</a:t>
            </a:r>
            <a:endParaRPr sz="1400" b="0" i="0" u="none" strike="noStrike" cap="none">
              <a:solidFill>
                <a:srgbClr val="000000"/>
              </a:solidFill>
              <a:latin typeface="Arial"/>
              <a:ea typeface="Arial"/>
              <a:cs typeface="Arial"/>
              <a:sym typeface="Arial"/>
            </a:endParaRPr>
          </a:p>
        </p:txBody>
      </p:sp>
      <p:sp>
        <p:nvSpPr>
          <p:cNvPr id="516" name="Google Shape;516;p23"/>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Universidade de Paderborn</a:t>
            </a:r>
            <a:endParaRPr sz="1400" b="0" i="0" u="none" strike="noStrike" cap="none">
              <a:solidFill>
                <a:srgbClr val="000000"/>
              </a:solidFill>
              <a:latin typeface="Arial"/>
              <a:ea typeface="Arial"/>
              <a:cs typeface="Arial"/>
              <a:sym typeface="Arial"/>
            </a:endParaRPr>
          </a:p>
          <a:p>
            <a:pPr marL="0" marR="0" lvl="0" indent="0" algn="l" rtl="0">
              <a:lnSpc>
                <a:spcPct val="99583"/>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Departamento Wirtschaftspädagogik Lehrstuhl Wirtschaftspädagogik II Warburger Str.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33098 Paderborn</a:t>
            </a:r>
            <a:endParaRPr sz="1400" b="0" i="0" u="none" strike="noStrike" cap="none">
              <a:solidFill>
                <a:srgbClr val="000000"/>
              </a:solidFill>
              <a:latin typeface="Arial"/>
              <a:ea typeface="Arial"/>
              <a:cs typeface="Arial"/>
              <a:sym typeface="Arial"/>
            </a:endParaRPr>
          </a:p>
          <a:p>
            <a:pPr marL="0" marR="0" lvl="0" indent="0" algn="l" rtl="0">
              <a:lnSpc>
                <a:spcPct val="10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http://www.upb.de/wipaed</a:t>
            </a:r>
            <a:endParaRPr sz="1600" b="1" i="0" u="none" strike="noStrike" cap="none">
              <a:solidFill>
                <a:schemeClr val="dk1"/>
              </a:solidFill>
              <a:latin typeface="Calibri"/>
              <a:ea typeface="Calibri"/>
              <a:cs typeface="Calibri"/>
              <a:sym typeface="Calibri"/>
            </a:endParaRPr>
          </a:p>
        </p:txBody>
      </p:sp>
      <p:sp>
        <p:nvSpPr>
          <p:cNvPr id="517" name="Google Shape;517;p23"/>
          <p:cNvSpPr/>
          <p:nvPr/>
        </p:nvSpPr>
        <p:spPr>
          <a:xfrm>
            <a:off x="1192568" y="1292237"/>
            <a:ext cx="200321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err="1">
                <a:solidFill>
                  <a:srgbClr val="05234E"/>
                </a:solidFill>
                <a:latin typeface="Calibri"/>
                <a:ea typeface="Calibri"/>
                <a:cs typeface="Calibri"/>
                <a:sym typeface="Calibri"/>
              </a:rPr>
              <a:t>Contacto</a:t>
            </a:r>
            <a:endParaRPr sz="3600" b="1" i="0" u="none" strike="noStrike" cap="none"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a:solidFill>
                  <a:srgbClr val="3F762A"/>
                </a:solidFill>
              </a:rPr>
              <a:t>Introdução</a:t>
            </a:r>
            <a:endParaRPr b="1">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776039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dirty="0" err="1">
                <a:solidFill>
                  <a:srgbClr val="3F762A"/>
                </a:solidFill>
                <a:latin typeface="Arial"/>
                <a:ea typeface="Arial"/>
                <a:cs typeface="Arial"/>
                <a:sym typeface="Arial"/>
              </a:rPr>
              <a:t>Inovação</a:t>
            </a:r>
            <a:r>
              <a:rPr lang="en-US" sz="3200" b="0" i="0" u="none" strike="noStrike" cap="none" dirty="0">
                <a:solidFill>
                  <a:srgbClr val="3F762A"/>
                </a:solidFill>
                <a:latin typeface="Arial"/>
                <a:ea typeface="Arial"/>
                <a:cs typeface="Arial"/>
                <a:sym typeface="Arial"/>
              </a:rPr>
              <a:t> </a:t>
            </a:r>
            <a:r>
              <a:rPr lang="en-US" sz="3200" b="0" i="0" u="none" strike="noStrike" cap="none" dirty="0" err="1">
                <a:solidFill>
                  <a:srgbClr val="3F762A"/>
                </a:solidFill>
                <a:latin typeface="Arial"/>
                <a:ea typeface="Arial"/>
                <a:cs typeface="Arial"/>
                <a:sym typeface="Arial"/>
              </a:rPr>
              <a:t>ecológica</a:t>
            </a:r>
            <a:r>
              <a:rPr lang="en-US" sz="3200" b="0" i="0" u="none" strike="noStrike" cap="none" dirty="0">
                <a:solidFill>
                  <a:srgbClr val="3F762A"/>
                </a:solidFill>
                <a:latin typeface="Arial"/>
                <a:ea typeface="Arial"/>
                <a:cs typeface="Arial"/>
                <a:sym typeface="Arial"/>
              </a:rPr>
              <a:t> e design </a:t>
            </a:r>
            <a:r>
              <a:rPr lang="en-US" sz="3200" b="0" i="0" u="none" strike="noStrike" cap="none" dirty="0" err="1">
                <a:solidFill>
                  <a:srgbClr val="3F762A"/>
                </a:solidFill>
                <a:latin typeface="Arial"/>
                <a:ea typeface="Arial"/>
                <a:cs typeface="Arial"/>
                <a:sym typeface="Arial"/>
              </a:rPr>
              <a:t>sustentável</a:t>
            </a:r>
            <a:r>
              <a:rPr lang="en-US" sz="3200" b="0" i="0" u="none" strike="noStrike" cap="none" dirty="0">
                <a:solidFill>
                  <a:srgbClr val="3F762A"/>
                </a:solidFill>
                <a:latin typeface="Arial"/>
                <a:ea typeface="Arial"/>
                <a:cs typeface="Arial"/>
                <a:sym typeface="Arial"/>
              </a:rPr>
              <a:t> no </a:t>
            </a:r>
            <a:r>
              <a:rPr lang="en-US" sz="3200" b="0" i="0" u="none" strike="noStrike" cap="none" dirty="0" err="1">
                <a:solidFill>
                  <a:srgbClr val="3F762A"/>
                </a:solidFill>
                <a:latin typeface="Arial"/>
                <a:ea typeface="Arial"/>
                <a:cs typeface="Arial"/>
                <a:sym typeface="Arial"/>
              </a:rPr>
              <a:t>empreendedorismo</a:t>
            </a:r>
            <a:r>
              <a:rPr lang="en-US" sz="3200" b="0" i="0" u="none" strike="noStrike" cap="none" dirty="0">
                <a:solidFill>
                  <a:srgbClr val="3F762A"/>
                </a:solidFill>
                <a:latin typeface="Arial"/>
                <a:ea typeface="Arial"/>
                <a:cs typeface="Arial"/>
                <a:sym typeface="Arial"/>
              </a:rPr>
              <a:t> </a:t>
            </a:r>
            <a:r>
              <a:rPr lang="en-US" sz="3200" b="0" i="0" u="none" strike="noStrike" cap="none" dirty="0" err="1">
                <a:solidFill>
                  <a:srgbClr val="3F762A"/>
                </a:solidFill>
                <a:latin typeface="Arial"/>
                <a:ea typeface="Arial"/>
                <a:cs typeface="Arial"/>
                <a:sym typeface="Arial"/>
              </a:rPr>
              <a:t>ecológico</a:t>
            </a:r>
            <a:endParaRPr sz="3200" b="0" i="0" u="none" strike="noStrike" cap="none" dirty="0">
              <a:solidFill>
                <a:srgbClr val="000000"/>
              </a:solidFill>
              <a:latin typeface="Arial"/>
              <a:ea typeface="Arial"/>
              <a:cs typeface="Arial"/>
              <a:sym typeface="Arial"/>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O conceito de empreendedorismo ecológico</a:t>
            </a:r>
            <a:endParaRP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lnSpcReduction="10000"/>
          </a:bodyPr>
          <a:lstStyle/>
          <a:p>
            <a:pPr marL="0" lvl="0" indent="0">
              <a:lnSpc>
                <a:spcPct val="120000"/>
              </a:lnSpc>
              <a:spcBef>
                <a:spcPts val="0"/>
              </a:spcBef>
              <a:buSzPts val="3500"/>
              <a:buNone/>
            </a:pPr>
            <a:r>
              <a:rPr lang="en-US" sz="3500" b="1" dirty="0">
                <a:solidFill>
                  <a:srgbClr val="2A4F1C"/>
                </a:solidFill>
              </a:rPr>
              <a:t>"</a:t>
            </a:r>
            <a:r>
              <a:rPr lang="en-US" sz="3500" b="1" dirty="0" err="1">
                <a:solidFill>
                  <a:srgbClr val="2A4F1C"/>
                </a:solidFill>
              </a:rPr>
              <a:t>Empreendedorismo</a:t>
            </a:r>
            <a:r>
              <a:rPr lang="en-US" sz="3500" b="1" dirty="0">
                <a:solidFill>
                  <a:srgbClr val="2A4F1C"/>
                </a:solidFill>
              </a:rPr>
              <a:t> é </a:t>
            </a:r>
            <a:r>
              <a:rPr lang="en-US" sz="3500" b="1" dirty="0" err="1">
                <a:solidFill>
                  <a:srgbClr val="2A4F1C"/>
                </a:solidFill>
              </a:rPr>
              <a:t>quando</a:t>
            </a:r>
            <a:r>
              <a:rPr lang="en-US" sz="3500" b="1" dirty="0">
                <a:solidFill>
                  <a:srgbClr val="2A4F1C"/>
                </a:solidFill>
              </a:rPr>
              <a:t> se </a:t>
            </a:r>
            <a:r>
              <a:rPr lang="en-US" sz="3500" b="1" dirty="0" err="1" smtClean="0">
                <a:solidFill>
                  <a:srgbClr val="2A4F1C"/>
                </a:solidFill>
              </a:rPr>
              <a:t>atua</a:t>
            </a:r>
            <a:r>
              <a:rPr lang="en-US" sz="3500" b="1" dirty="0" smtClean="0">
                <a:solidFill>
                  <a:srgbClr val="2A4F1C"/>
                </a:solidFill>
              </a:rPr>
              <a:t> </a:t>
            </a:r>
            <a:r>
              <a:rPr lang="en-US" sz="3500" b="1" dirty="0" err="1">
                <a:solidFill>
                  <a:srgbClr val="2A4F1C"/>
                </a:solidFill>
              </a:rPr>
              <a:t>sobre</a:t>
            </a:r>
            <a:r>
              <a:rPr lang="en-US" sz="3500" b="1" dirty="0">
                <a:solidFill>
                  <a:srgbClr val="2A4F1C"/>
                </a:solidFill>
              </a:rPr>
              <a:t> </a:t>
            </a:r>
            <a:r>
              <a:rPr lang="en-US" sz="3500" b="1" dirty="0" err="1">
                <a:solidFill>
                  <a:srgbClr val="2A4F1C"/>
                </a:solidFill>
              </a:rPr>
              <a:t>oportunidades</a:t>
            </a:r>
            <a:r>
              <a:rPr lang="en-US" sz="3500" b="1" dirty="0">
                <a:solidFill>
                  <a:srgbClr val="2A4F1C"/>
                </a:solidFill>
              </a:rPr>
              <a:t> e </a:t>
            </a:r>
            <a:r>
              <a:rPr lang="en-US" sz="3500" b="1" dirty="0" err="1">
                <a:solidFill>
                  <a:srgbClr val="2A4F1C"/>
                </a:solidFill>
              </a:rPr>
              <a:t>ideias</a:t>
            </a:r>
            <a:r>
              <a:rPr lang="en-US" sz="3500" b="1" dirty="0">
                <a:solidFill>
                  <a:srgbClr val="2A4F1C"/>
                </a:solidFill>
              </a:rPr>
              <a:t> e as </a:t>
            </a:r>
            <a:r>
              <a:rPr lang="en-US" sz="3500" b="1" dirty="0" err="1">
                <a:solidFill>
                  <a:srgbClr val="2A4F1C"/>
                </a:solidFill>
              </a:rPr>
              <a:t>transforma</a:t>
            </a:r>
            <a:r>
              <a:rPr lang="en-US" sz="3500" b="1" dirty="0">
                <a:solidFill>
                  <a:srgbClr val="2A4F1C"/>
                </a:solidFill>
              </a:rPr>
              <a:t> </a:t>
            </a:r>
            <a:r>
              <a:rPr lang="en-US" sz="3500" b="1" dirty="0" err="1">
                <a:solidFill>
                  <a:srgbClr val="2A4F1C"/>
                </a:solidFill>
              </a:rPr>
              <a:t>em</a:t>
            </a:r>
            <a:r>
              <a:rPr lang="en-US" sz="3500" b="1" dirty="0">
                <a:solidFill>
                  <a:srgbClr val="2A4F1C"/>
                </a:solidFill>
              </a:rPr>
              <a:t> valor para </a:t>
            </a:r>
            <a:r>
              <a:rPr lang="en-US" sz="3500" b="1" dirty="0" err="1">
                <a:solidFill>
                  <a:srgbClr val="2A4F1C"/>
                </a:solidFill>
              </a:rPr>
              <a:t>os</a:t>
            </a:r>
            <a:r>
              <a:rPr lang="en-US" sz="3500" b="1" dirty="0">
                <a:solidFill>
                  <a:srgbClr val="2A4F1C"/>
                </a:solidFill>
              </a:rPr>
              <a:t> outros. O valor </a:t>
            </a:r>
            <a:r>
              <a:rPr lang="en-US" sz="3500" b="1" dirty="0" err="1">
                <a:solidFill>
                  <a:srgbClr val="2A4F1C"/>
                </a:solidFill>
              </a:rPr>
              <a:t>criado</a:t>
            </a:r>
            <a:r>
              <a:rPr lang="en-US" sz="3500" b="1" dirty="0">
                <a:solidFill>
                  <a:srgbClr val="2A4F1C"/>
                </a:solidFill>
              </a:rPr>
              <a:t> </a:t>
            </a:r>
            <a:r>
              <a:rPr lang="en-US" sz="3500" b="1" dirty="0" err="1">
                <a:solidFill>
                  <a:srgbClr val="2A4F1C"/>
                </a:solidFill>
              </a:rPr>
              <a:t>pode</a:t>
            </a:r>
            <a:r>
              <a:rPr lang="en-US" sz="3500" b="1" dirty="0">
                <a:solidFill>
                  <a:srgbClr val="2A4F1C"/>
                </a:solidFill>
              </a:rPr>
              <a:t> </a:t>
            </a:r>
            <a:r>
              <a:rPr lang="en-US" sz="3500" b="1" dirty="0" err="1">
                <a:solidFill>
                  <a:srgbClr val="2A4F1C"/>
                </a:solidFill>
              </a:rPr>
              <a:t>ser</a:t>
            </a:r>
            <a:r>
              <a:rPr lang="en-US" sz="3500" b="1" dirty="0">
                <a:solidFill>
                  <a:srgbClr val="2A4F1C"/>
                </a:solidFill>
              </a:rPr>
              <a:t> </a:t>
            </a:r>
            <a:r>
              <a:rPr lang="en-US" sz="3500" b="1" dirty="0" err="1">
                <a:solidFill>
                  <a:srgbClr val="2A4F1C"/>
                </a:solidFill>
              </a:rPr>
              <a:t>financeiro</a:t>
            </a:r>
            <a:r>
              <a:rPr lang="en-US" sz="3500" b="1" dirty="0">
                <a:solidFill>
                  <a:srgbClr val="2A4F1C"/>
                </a:solidFill>
              </a:rPr>
              <a:t>, cultural </a:t>
            </a:r>
            <a:r>
              <a:rPr lang="en-US" sz="3500" b="1" dirty="0" err="1">
                <a:solidFill>
                  <a:srgbClr val="2A4F1C"/>
                </a:solidFill>
              </a:rPr>
              <a:t>ou</a:t>
            </a:r>
            <a:r>
              <a:rPr lang="en-US" sz="3500" b="1" dirty="0">
                <a:solidFill>
                  <a:srgbClr val="2A4F1C"/>
                </a:solidFill>
              </a:rPr>
              <a:t> social."</a:t>
            </a:r>
            <a:r>
              <a:rPr lang="en-US" sz="3500" dirty="0">
                <a:solidFill>
                  <a:schemeClr val="accent1"/>
                </a:solidFill>
              </a:rPr>
              <a:t/>
            </a:r>
            <a:br>
              <a:rPr lang="en-US" sz="3500" dirty="0">
                <a:solidFill>
                  <a:schemeClr val="accent1"/>
                </a:solidFill>
              </a:rPr>
            </a:br>
            <a:r>
              <a:rPr lang="en-US" sz="2400" dirty="0">
                <a:solidFill>
                  <a:schemeClr val="accent1"/>
                </a:solidFill>
              </a:rPr>
              <a:t/>
            </a:r>
            <a:br>
              <a:rPr lang="en-US" sz="2400" dirty="0">
                <a:solidFill>
                  <a:schemeClr val="accent1"/>
                </a:solidFill>
              </a:rPr>
            </a:br>
            <a:r>
              <a:rPr lang="en-US" sz="1600" dirty="0">
                <a:solidFill>
                  <a:schemeClr val="accent1"/>
                </a:solidFill>
              </a:rPr>
              <a:t>FFE-YE –</a:t>
            </a:r>
            <a:r>
              <a:rPr lang="en-US" sz="1600" dirty="0" err="1">
                <a:solidFill>
                  <a:schemeClr val="accent1"/>
                </a:solidFill>
              </a:rPr>
              <a:t>Fonden</a:t>
            </a:r>
            <a:r>
              <a:rPr lang="en-US" sz="1600" dirty="0">
                <a:solidFill>
                  <a:schemeClr val="accent1"/>
                </a:solidFill>
              </a:rPr>
              <a:t> for </a:t>
            </a:r>
            <a:r>
              <a:rPr lang="en-US" sz="1600" dirty="0" err="1">
                <a:solidFill>
                  <a:schemeClr val="accent1"/>
                </a:solidFill>
              </a:rPr>
              <a:t>Entreprenrørskab</a:t>
            </a:r>
            <a:r>
              <a:rPr lang="en-US" sz="1600" dirty="0">
                <a:solidFill>
                  <a:schemeClr val="accent1"/>
                </a:solidFill>
              </a:rPr>
              <a:t> (2012): Impact of Entrepreneurship Education in Denmark-2011: The Danish Foundation for Entrepreneurship – Young Enterprise, Ejlskovsgade3D, 5000 Odense C, </a:t>
            </a:r>
            <a:r>
              <a:rPr lang="en-US" sz="1600" dirty="0" smtClean="0">
                <a:solidFill>
                  <a:schemeClr val="accent1"/>
                </a:solidFill>
              </a:rPr>
              <a:t>Denmark</a:t>
            </a:r>
          </a:p>
          <a:p>
            <a:pPr marL="0" lvl="0" indent="0">
              <a:lnSpc>
                <a:spcPct val="120000"/>
              </a:lnSpc>
              <a:spcBef>
                <a:spcPts val="0"/>
              </a:spcBef>
              <a:buSzPts val="3500"/>
              <a:buNone/>
            </a:pPr>
            <a:endParaRPr sz="1600" dirty="0">
              <a:solidFill>
                <a:schemeClr val="accent1"/>
              </a:solidFill>
            </a:endParaRPr>
          </a:p>
          <a:p>
            <a:pPr marL="0" lvl="0" indent="0" algn="l" rtl="0">
              <a:lnSpc>
                <a:spcPct val="120000"/>
              </a:lnSpc>
              <a:spcBef>
                <a:spcPts val="1400"/>
              </a:spcBef>
              <a:spcAft>
                <a:spcPts val="0"/>
              </a:spcAft>
              <a:buSzPts val="1900"/>
              <a:buNone/>
            </a:pPr>
            <a:r>
              <a:rPr lang="en-US" sz="1900" dirty="0" err="1">
                <a:solidFill>
                  <a:schemeClr val="accent1"/>
                </a:solidFill>
              </a:rPr>
              <a:t>Esta</a:t>
            </a:r>
            <a:r>
              <a:rPr lang="en-US" sz="1900" dirty="0">
                <a:solidFill>
                  <a:schemeClr val="accent1"/>
                </a:solidFill>
              </a:rPr>
              <a:t> </a:t>
            </a:r>
            <a:r>
              <a:rPr lang="en-US" sz="1900" dirty="0" err="1">
                <a:solidFill>
                  <a:schemeClr val="accent1"/>
                </a:solidFill>
              </a:rPr>
              <a:t>definição</a:t>
            </a:r>
            <a:r>
              <a:rPr lang="en-US" sz="1900" dirty="0">
                <a:solidFill>
                  <a:schemeClr val="accent1"/>
                </a:solidFill>
              </a:rPr>
              <a:t> de FFE-YE </a:t>
            </a:r>
            <a:r>
              <a:rPr lang="en-US" sz="1900" dirty="0" err="1">
                <a:solidFill>
                  <a:schemeClr val="accent1"/>
                </a:solidFill>
              </a:rPr>
              <a:t>foi</a:t>
            </a:r>
            <a:r>
              <a:rPr lang="en-US" sz="1900" dirty="0">
                <a:solidFill>
                  <a:schemeClr val="accent1"/>
                </a:solidFill>
              </a:rPr>
              <a:t> </a:t>
            </a:r>
            <a:r>
              <a:rPr lang="en-US" sz="1900" dirty="0" err="1">
                <a:solidFill>
                  <a:schemeClr val="accent1"/>
                </a:solidFill>
              </a:rPr>
              <a:t>também</a:t>
            </a:r>
            <a:r>
              <a:rPr lang="en-US" sz="1900" dirty="0">
                <a:solidFill>
                  <a:schemeClr val="accent1"/>
                </a:solidFill>
              </a:rPr>
              <a:t> </a:t>
            </a:r>
            <a:r>
              <a:rPr lang="en-US" sz="1900" dirty="0" err="1">
                <a:solidFill>
                  <a:schemeClr val="accent1"/>
                </a:solidFill>
              </a:rPr>
              <a:t>utilizada</a:t>
            </a:r>
            <a:r>
              <a:rPr lang="en-US" sz="1900" dirty="0">
                <a:solidFill>
                  <a:schemeClr val="accent1"/>
                </a:solidFill>
              </a:rPr>
              <a:t> no </a:t>
            </a:r>
            <a:r>
              <a:rPr lang="en-US" sz="1900" dirty="0" smtClean="0">
                <a:solidFill>
                  <a:schemeClr val="accent1"/>
                </a:solidFill>
              </a:rPr>
              <a:t>“</a:t>
            </a:r>
            <a:r>
              <a:rPr lang="en-US" sz="1900" dirty="0" err="1" smtClean="0">
                <a:solidFill>
                  <a:schemeClr val="accent1"/>
                </a:solidFill>
              </a:rPr>
              <a:t>EntreCompFramework</a:t>
            </a:r>
            <a:r>
              <a:rPr lang="en-US" sz="1900" dirty="0" smtClean="0">
                <a:solidFill>
                  <a:schemeClr val="accent1"/>
                </a:solidFill>
              </a:rPr>
              <a:t>” </a:t>
            </a:r>
            <a:r>
              <a:rPr lang="en-US" sz="1900" dirty="0" err="1">
                <a:solidFill>
                  <a:schemeClr val="accent1"/>
                </a:solidFill>
              </a:rPr>
              <a:t>nas</a:t>
            </a:r>
            <a:r>
              <a:rPr lang="en-US" sz="1900" dirty="0">
                <a:solidFill>
                  <a:schemeClr val="accent1"/>
                </a:solidFill>
              </a:rPr>
              <a:t> </a:t>
            </a:r>
            <a:r>
              <a:rPr lang="en-US" sz="1900" dirty="0" err="1">
                <a:solidFill>
                  <a:schemeClr val="accent1"/>
                </a:solidFill>
              </a:rPr>
              <a:t>versões</a:t>
            </a:r>
            <a:r>
              <a:rPr lang="en-US" sz="1900" dirty="0">
                <a:solidFill>
                  <a:schemeClr val="accent1"/>
                </a:solidFill>
              </a:rPr>
              <a:t> de 2016 (p. 10) e no </a:t>
            </a:r>
            <a:r>
              <a:rPr lang="en-US" sz="1900" dirty="0" smtClean="0">
                <a:solidFill>
                  <a:schemeClr val="accent1"/>
                </a:solidFill>
              </a:rPr>
              <a:t>“</a:t>
            </a:r>
            <a:r>
              <a:rPr lang="en-US" sz="1900" dirty="0" err="1" smtClean="0">
                <a:solidFill>
                  <a:schemeClr val="accent1"/>
                </a:solidFill>
              </a:rPr>
              <a:t>EntreCompinto</a:t>
            </a:r>
            <a:r>
              <a:rPr lang="en-US" sz="1900" dirty="0" smtClean="0">
                <a:solidFill>
                  <a:schemeClr val="accent1"/>
                </a:solidFill>
              </a:rPr>
              <a:t> </a:t>
            </a:r>
            <a:r>
              <a:rPr lang="en-US" sz="1900" dirty="0">
                <a:solidFill>
                  <a:schemeClr val="accent1"/>
                </a:solidFill>
              </a:rPr>
              <a:t>Action </a:t>
            </a:r>
            <a:r>
              <a:rPr lang="en-US" sz="1900" dirty="0" smtClean="0">
                <a:solidFill>
                  <a:schemeClr val="accent1"/>
                </a:solidFill>
              </a:rPr>
              <a:t>guide” </a:t>
            </a:r>
            <a:r>
              <a:rPr lang="en-US" sz="1900" dirty="0">
                <a:solidFill>
                  <a:schemeClr val="accent1"/>
                </a:solidFill>
              </a:rPr>
              <a:t>do Centro </a:t>
            </a:r>
            <a:r>
              <a:rPr lang="en-US" sz="1900" dirty="0" err="1">
                <a:solidFill>
                  <a:schemeClr val="accent1"/>
                </a:solidFill>
              </a:rPr>
              <a:t>Comum</a:t>
            </a:r>
            <a:r>
              <a:rPr lang="en-US" sz="1900" dirty="0">
                <a:solidFill>
                  <a:schemeClr val="accent1"/>
                </a:solidFill>
              </a:rPr>
              <a:t> de </a:t>
            </a:r>
            <a:r>
              <a:rPr lang="en-US" sz="1900" dirty="0" err="1">
                <a:solidFill>
                  <a:schemeClr val="accent1"/>
                </a:solidFill>
              </a:rPr>
              <a:t>Investigação</a:t>
            </a:r>
            <a:r>
              <a:rPr lang="en-US" sz="1900" dirty="0">
                <a:solidFill>
                  <a:schemeClr val="accent1"/>
                </a:solidFill>
              </a:rPr>
              <a:t> / </a:t>
            </a:r>
            <a:r>
              <a:rPr lang="en-US" sz="1900" dirty="0" err="1">
                <a:solidFill>
                  <a:schemeClr val="accent1"/>
                </a:solidFill>
              </a:rPr>
              <a:t>Comissão</a:t>
            </a:r>
            <a:r>
              <a:rPr lang="en-US" sz="1900" dirty="0">
                <a:solidFill>
                  <a:schemeClr val="accent1"/>
                </a:solidFill>
              </a:rPr>
              <a:t> </a:t>
            </a:r>
            <a:r>
              <a:rPr lang="en-US" sz="1900" dirty="0" err="1">
                <a:solidFill>
                  <a:schemeClr val="accent1"/>
                </a:solidFill>
              </a:rPr>
              <a:t>Europeia</a:t>
            </a:r>
            <a:r>
              <a:rPr lang="en-US" sz="1900" dirty="0">
                <a:solidFill>
                  <a:schemeClr val="accent1"/>
                </a:solidFill>
              </a:rPr>
              <a:t> </a:t>
            </a:r>
            <a:r>
              <a:rPr lang="en-US" sz="1900" dirty="0" err="1">
                <a:solidFill>
                  <a:schemeClr val="accent1"/>
                </a:solidFill>
              </a:rPr>
              <a:t>em</a:t>
            </a:r>
            <a:r>
              <a:rPr lang="en-US" sz="1900" dirty="0">
                <a:solidFill>
                  <a:schemeClr val="accent1"/>
                </a:solidFill>
              </a:rPr>
              <a:t> 2018 (p. 176).</a:t>
            </a:r>
            <a:endParaRPr sz="1300" dirty="0"/>
          </a:p>
        </p:txBody>
      </p:sp>
      <p:sp>
        <p:nvSpPr>
          <p:cNvPr id="182" name="Google Shape;182;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i="0" u="none" strike="noStrike" cap="none">
                <a:solidFill>
                  <a:srgbClr val="2A4F1C"/>
                </a:solidFill>
                <a:latin typeface="Arial"/>
                <a:ea typeface="Arial"/>
                <a:cs typeface="Arial"/>
                <a:sym typeface="Arial"/>
              </a:rPr>
              <a:t>O que é o empreendedorismo?</a:t>
            </a:r>
            <a:endParaRPr sz="3200" b="1" i="0" u="none" strike="noStrike" cap="non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90" name="Google Shape;190;p6" descr="Ein Bild, das computer, Person, Text, Computer enthält.&#10;&#10;Automatisch generierte Beschreibung"/>
          <p:cNvPicPr preferRelativeResize="0"/>
          <p:nvPr/>
        </p:nvPicPr>
        <p:blipFill rotWithShape="1">
          <a:blip r:embed="rId3">
            <a:alphaModFix/>
          </a:blip>
          <a:srcRect/>
          <a:stretch/>
        </p:blipFill>
        <p:spPr>
          <a:xfrm>
            <a:off x="6696364" y="2641600"/>
            <a:ext cx="4861424" cy="2725928"/>
          </a:xfrm>
          <a:prstGeom prst="rect">
            <a:avLst/>
          </a:prstGeom>
          <a:noFill/>
          <a:ln>
            <a:noFill/>
          </a:ln>
        </p:spPr>
      </p:pic>
      <p:sp>
        <p:nvSpPr>
          <p:cNvPr id="188" name="Google Shape;188;p6"/>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62500" lnSpcReduction="20000"/>
          </a:bodyPr>
          <a:lstStyle/>
          <a:p>
            <a:pPr marL="0" lvl="0" indent="0" algn="l" rtl="0">
              <a:lnSpc>
                <a:spcPct val="100000"/>
              </a:lnSpc>
              <a:spcBef>
                <a:spcPts val="0"/>
              </a:spcBef>
              <a:spcAft>
                <a:spcPts val="0"/>
              </a:spcAft>
              <a:buSzPct val="100000"/>
              <a:buNone/>
            </a:pPr>
            <a:r>
              <a:rPr lang="en-US" sz="3200" dirty="0" err="1">
                <a:solidFill>
                  <a:srgbClr val="2A4F1C"/>
                </a:solidFill>
                <a:latin typeface="Arial"/>
                <a:ea typeface="Arial"/>
                <a:cs typeface="Arial"/>
                <a:sym typeface="Arial"/>
              </a:rPr>
              <a:t>Pensar</a:t>
            </a:r>
            <a:r>
              <a:rPr lang="en-US" sz="3200" dirty="0">
                <a:solidFill>
                  <a:srgbClr val="2A4F1C"/>
                </a:solidFill>
                <a:latin typeface="Arial"/>
                <a:ea typeface="Arial"/>
                <a:cs typeface="Arial"/>
                <a:sym typeface="Arial"/>
              </a:rPr>
              <a:t> fora da </a:t>
            </a:r>
            <a:r>
              <a:rPr lang="en-US" sz="3200" dirty="0" err="1">
                <a:solidFill>
                  <a:srgbClr val="2A4F1C"/>
                </a:solidFill>
                <a:latin typeface="Arial"/>
                <a:ea typeface="Arial"/>
                <a:cs typeface="Arial"/>
                <a:sym typeface="Arial"/>
              </a:rPr>
              <a:t>caixa</a:t>
            </a:r>
            <a:r>
              <a:rPr lang="en-US" sz="3200" dirty="0">
                <a:solidFill>
                  <a:srgbClr val="2A4F1C"/>
                </a:solidFill>
                <a:latin typeface="Arial"/>
                <a:ea typeface="Arial"/>
                <a:cs typeface="Arial"/>
                <a:sym typeface="Arial"/>
              </a:rPr>
              <a:t> é </a:t>
            </a:r>
            <a:r>
              <a:rPr lang="en-US" sz="3200" dirty="0" err="1">
                <a:solidFill>
                  <a:srgbClr val="2A4F1C"/>
                </a:solidFill>
                <a:latin typeface="Arial"/>
                <a:ea typeface="Arial"/>
                <a:cs typeface="Arial"/>
                <a:sym typeface="Arial"/>
              </a:rPr>
              <a:t>importante</a:t>
            </a:r>
            <a:r>
              <a:rPr lang="en-US" sz="3200" dirty="0">
                <a:solidFill>
                  <a:srgbClr val="2A4F1C"/>
                </a:solidFill>
                <a:latin typeface="Arial"/>
                <a:ea typeface="Arial"/>
                <a:cs typeface="Arial"/>
                <a:sym typeface="Arial"/>
              </a:rPr>
              <a:t> para </a:t>
            </a:r>
            <a:r>
              <a:rPr lang="en-US" sz="3200" dirty="0" err="1">
                <a:solidFill>
                  <a:srgbClr val="2A4F1C"/>
                </a:solidFill>
                <a:latin typeface="Arial"/>
                <a:ea typeface="Arial"/>
                <a:cs typeface="Arial"/>
                <a:sym typeface="Arial"/>
              </a:rPr>
              <a:t>os</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empresários</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Eis</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algumas</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características</a:t>
            </a:r>
            <a:r>
              <a:rPr lang="en-US" sz="3200" dirty="0">
                <a:solidFill>
                  <a:srgbClr val="2A4F1C"/>
                </a:solidFill>
                <a:latin typeface="Arial"/>
                <a:ea typeface="Arial"/>
                <a:cs typeface="Arial"/>
                <a:sym typeface="Arial"/>
              </a:rPr>
              <a:t> que o </a:t>
            </a:r>
            <a:r>
              <a:rPr lang="en-US" sz="3200" dirty="0" err="1">
                <a:solidFill>
                  <a:srgbClr val="2A4F1C"/>
                </a:solidFill>
                <a:latin typeface="Arial"/>
                <a:ea typeface="Arial"/>
                <a:cs typeface="Arial"/>
                <a:sym typeface="Arial"/>
              </a:rPr>
              <a:t>ajudam</a:t>
            </a:r>
            <a:r>
              <a:rPr lang="en-US" sz="3200" dirty="0">
                <a:solidFill>
                  <a:srgbClr val="2A4F1C"/>
                </a:solidFill>
                <a:latin typeface="Arial"/>
                <a:ea typeface="Arial"/>
                <a:cs typeface="Arial"/>
                <a:sym typeface="Arial"/>
              </a:rPr>
              <a:t> a </a:t>
            </a:r>
            <a:r>
              <a:rPr lang="en-US" sz="3200" dirty="0" err="1">
                <a:solidFill>
                  <a:srgbClr val="2A4F1C"/>
                </a:solidFill>
                <a:latin typeface="Arial"/>
                <a:ea typeface="Arial"/>
                <a:cs typeface="Arial"/>
                <a:sym typeface="Arial"/>
              </a:rPr>
              <a:t>fazê</a:t>
            </a:r>
            <a:r>
              <a:rPr lang="en-US" sz="3200" dirty="0">
                <a:solidFill>
                  <a:srgbClr val="2A4F1C"/>
                </a:solidFill>
                <a:latin typeface="Arial"/>
                <a:ea typeface="Arial"/>
                <a:cs typeface="Arial"/>
                <a:sym typeface="Arial"/>
              </a:rPr>
              <a:t>-lo: </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Inteligência</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emocional</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Capacidade</a:t>
            </a:r>
            <a:r>
              <a:rPr lang="en-US" sz="3200" dirty="0">
                <a:solidFill>
                  <a:srgbClr val="2A4F1C"/>
                </a:solidFill>
                <a:latin typeface="Arial"/>
                <a:ea typeface="Arial"/>
                <a:cs typeface="Arial"/>
                <a:sym typeface="Arial"/>
              </a:rPr>
              <a:t> de </a:t>
            </a:r>
            <a:r>
              <a:rPr lang="en-US" sz="3200" dirty="0" err="1">
                <a:solidFill>
                  <a:srgbClr val="2A4F1C"/>
                </a:solidFill>
                <a:latin typeface="Arial"/>
                <a:ea typeface="Arial"/>
                <a:cs typeface="Arial"/>
                <a:sym typeface="Arial"/>
              </a:rPr>
              <a:t>compreender</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os</a:t>
            </a:r>
            <a:r>
              <a:rPr lang="en-US" sz="3200" dirty="0">
                <a:solidFill>
                  <a:srgbClr val="2A4F1C"/>
                </a:solidFill>
                <a:latin typeface="Arial"/>
                <a:ea typeface="Arial"/>
                <a:cs typeface="Arial"/>
                <a:sym typeface="Arial"/>
              </a:rPr>
              <a:t> problemas de </a:t>
            </a:r>
            <a:r>
              <a:rPr lang="en-US" sz="3200" dirty="0" err="1">
                <a:solidFill>
                  <a:srgbClr val="2A4F1C"/>
                </a:solidFill>
                <a:latin typeface="Arial"/>
                <a:ea typeface="Arial"/>
                <a:cs typeface="Arial"/>
                <a:sym typeface="Arial"/>
              </a:rPr>
              <a:t>raiz</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Identificar</a:t>
            </a:r>
            <a:r>
              <a:rPr lang="en-US" sz="3200" dirty="0">
                <a:solidFill>
                  <a:srgbClr val="2A4F1C"/>
                </a:solidFill>
                <a:latin typeface="Arial"/>
                <a:ea typeface="Arial"/>
                <a:cs typeface="Arial"/>
                <a:sym typeface="Arial"/>
              </a:rPr>
              <a:t> as </a:t>
            </a:r>
            <a:r>
              <a:rPr lang="en-US" sz="3200" dirty="0" err="1">
                <a:solidFill>
                  <a:srgbClr val="2A4F1C"/>
                </a:solidFill>
                <a:latin typeface="Arial"/>
                <a:ea typeface="Arial"/>
                <a:cs typeface="Arial"/>
                <a:sym typeface="Arial"/>
              </a:rPr>
              <a:t>causas</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Inovação</a:t>
            </a:r>
            <a:endParaRPr dirty="0"/>
          </a:p>
          <a:p>
            <a:pPr marL="360000" lvl="0" indent="-360000" algn="l" rtl="0">
              <a:lnSpc>
                <a:spcPct val="130000"/>
              </a:lnSpc>
              <a:spcBef>
                <a:spcPts val="1400"/>
              </a:spcBef>
              <a:spcAft>
                <a:spcPts val="0"/>
              </a:spcAft>
              <a:buSzPct val="100000"/>
              <a:buFont typeface="Noto Sans Symbols"/>
              <a:buChar char="❖"/>
            </a:pPr>
            <a:r>
              <a:rPr lang="en-US" sz="3200" i="1" dirty="0">
                <a:solidFill>
                  <a:srgbClr val="2A4F1C"/>
                </a:solidFill>
                <a:latin typeface="Arial"/>
                <a:ea typeface="Arial"/>
                <a:cs typeface="Arial"/>
                <a:sym typeface="Arial"/>
              </a:rPr>
              <a:t>Brainstorming</a:t>
            </a:r>
            <a:endParaRPr i="1"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Tecnologia</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Pensar</a:t>
            </a:r>
            <a:r>
              <a:rPr lang="en-US" sz="3200" dirty="0">
                <a:solidFill>
                  <a:srgbClr val="2A4F1C"/>
                </a:solidFill>
                <a:latin typeface="Arial"/>
                <a:ea typeface="Arial"/>
                <a:cs typeface="Arial"/>
                <a:sym typeface="Arial"/>
              </a:rPr>
              <a:t> fora da </a:t>
            </a:r>
            <a:r>
              <a:rPr lang="en-US" sz="3200" dirty="0" err="1">
                <a:solidFill>
                  <a:srgbClr val="2A4F1C"/>
                </a:solidFill>
                <a:latin typeface="Arial"/>
                <a:ea typeface="Arial"/>
                <a:cs typeface="Arial"/>
                <a:sym typeface="Arial"/>
              </a:rPr>
              <a:t>caixa</a:t>
            </a:r>
            <a:endParaRPr dirty="0"/>
          </a:p>
          <a:p>
            <a:pPr marL="360000" lvl="0" indent="-360000" algn="l" rtl="0">
              <a:lnSpc>
                <a:spcPct val="130000"/>
              </a:lnSpc>
              <a:spcBef>
                <a:spcPts val="1400"/>
              </a:spcBef>
              <a:spcAft>
                <a:spcPts val="0"/>
              </a:spcAft>
              <a:buSzPct val="100000"/>
              <a:buFont typeface="Noto Sans Symbols"/>
              <a:buChar char="❖"/>
            </a:pPr>
            <a:r>
              <a:rPr lang="en-US" sz="3200" dirty="0" err="1">
                <a:solidFill>
                  <a:srgbClr val="2A4F1C"/>
                </a:solidFill>
                <a:latin typeface="Arial"/>
                <a:ea typeface="Arial"/>
                <a:cs typeface="Arial"/>
                <a:sym typeface="Arial"/>
              </a:rPr>
              <a:t>Criar</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uma</a:t>
            </a:r>
            <a:r>
              <a:rPr lang="en-US" sz="3200" dirty="0">
                <a:solidFill>
                  <a:srgbClr val="2A4F1C"/>
                </a:solidFill>
                <a:latin typeface="Arial"/>
                <a:ea typeface="Arial"/>
                <a:cs typeface="Arial"/>
                <a:sym typeface="Arial"/>
              </a:rPr>
              <a:t> </a:t>
            </a:r>
            <a:r>
              <a:rPr lang="en-US" sz="3200" dirty="0" err="1">
                <a:solidFill>
                  <a:srgbClr val="2A4F1C"/>
                </a:solidFill>
                <a:latin typeface="Arial"/>
                <a:ea typeface="Arial"/>
                <a:cs typeface="Arial"/>
                <a:sym typeface="Arial"/>
              </a:rPr>
              <a:t>equipa</a:t>
            </a:r>
            <a:endParaRPr dirty="0"/>
          </a:p>
          <a:p>
            <a:pPr marL="91440" lvl="0" indent="-12063" algn="l" rtl="0">
              <a:lnSpc>
                <a:spcPct val="90000"/>
              </a:lnSpc>
              <a:spcBef>
                <a:spcPts val="1400"/>
              </a:spcBef>
              <a:spcAft>
                <a:spcPts val="0"/>
              </a:spcAft>
              <a:buSzPct val="100000"/>
              <a:buNone/>
            </a:pPr>
            <a:endParaRPr dirty="0"/>
          </a:p>
        </p:txBody>
      </p:sp>
      <p:sp>
        <p:nvSpPr>
          <p:cNvPr id="189" name="Google Shape;189;p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i="0" u="none" strike="noStrike" cap="none">
                <a:solidFill>
                  <a:srgbClr val="2A4F1C"/>
                </a:solidFill>
                <a:latin typeface="Arial"/>
                <a:ea typeface="Arial"/>
                <a:cs typeface="Arial"/>
                <a:sym typeface="Arial"/>
              </a:rPr>
              <a:t>As competências empresariais - I</a:t>
            </a:r>
            <a:endParaRPr sz="3200" b="1" i="0" u="none" strike="noStrike" cap="none">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body" idx="1"/>
          </p:nvPr>
        </p:nvSpPr>
        <p:spPr>
          <a:xfrm>
            <a:off x="1097280" y="1117600"/>
            <a:ext cx="10058400" cy="4751494"/>
          </a:xfrm>
          <a:prstGeom prst="rect">
            <a:avLst/>
          </a:prstGeom>
          <a:noFill/>
          <a:ln>
            <a:noFill/>
          </a:ln>
        </p:spPr>
        <p:txBody>
          <a:bodyPr spcFirstLastPara="1" wrap="square" lIns="0" tIns="45700" rIns="0" bIns="45700" anchor="t" anchorCtr="0">
            <a:normAutofit fontScale="70000" lnSpcReduction="20000"/>
          </a:bodyPr>
          <a:lstStyle/>
          <a:p>
            <a:pPr marL="0" lvl="0" indent="0" algn="l" rtl="0">
              <a:lnSpc>
                <a:spcPct val="100000"/>
              </a:lnSpc>
              <a:spcBef>
                <a:spcPts val="0"/>
              </a:spcBef>
              <a:spcAft>
                <a:spcPts val="0"/>
              </a:spcAft>
              <a:buSzPct val="100000"/>
              <a:buNone/>
            </a:pPr>
            <a:r>
              <a:rPr lang="en-US" sz="3200">
                <a:solidFill>
                  <a:srgbClr val="2A4F1C"/>
                </a:solidFill>
                <a:latin typeface="Arial"/>
                <a:ea typeface="Arial"/>
                <a:cs typeface="Arial"/>
                <a:sym typeface="Arial"/>
              </a:rPr>
              <a:t>Pensar fora da caixa é importante para os empresários. Eis algumas características que o ajudam a fazê-lo: </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Elaboração de planos de negócios</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Pensamento crítico</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Tomada de decisões</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Organização</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Planeamento</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Positividade</a:t>
            </a:r>
            <a:endParaRPr/>
          </a:p>
          <a:p>
            <a:pPr marL="360000" lvl="0" indent="-360000" algn="l" rtl="0">
              <a:lnSpc>
                <a:spcPct val="130000"/>
              </a:lnSpc>
              <a:spcBef>
                <a:spcPts val="1400"/>
              </a:spcBef>
              <a:spcAft>
                <a:spcPts val="0"/>
              </a:spcAft>
              <a:buSzPct val="100000"/>
              <a:buFont typeface="Noto Sans Symbols"/>
              <a:buChar char="❖"/>
            </a:pPr>
            <a:r>
              <a:rPr lang="en-US" sz="3200">
                <a:solidFill>
                  <a:srgbClr val="2A4F1C"/>
                </a:solidFill>
                <a:latin typeface="Arial"/>
                <a:ea typeface="Arial"/>
                <a:cs typeface="Arial"/>
                <a:sym typeface="Arial"/>
              </a:rPr>
              <a:t>Redes sociais</a:t>
            </a:r>
            <a:endParaRPr/>
          </a:p>
        </p:txBody>
      </p:sp>
      <p:sp>
        <p:nvSpPr>
          <p:cNvPr id="196" name="Google Shape;196;p7"/>
          <p:cNvSpPr txBox="1"/>
          <p:nvPr/>
        </p:nvSpPr>
        <p:spPr>
          <a:xfrm>
            <a:off x="951365" y="182790"/>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i="0" u="none" strike="noStrike" cap="none">
                <a:solidFill>
                  <a:srgbClr val="2A4F1C"/>
                </a:solidFill>
                <a:latin typeface="Arial"/>
                <a:ea typeface="Arial"/>
                <a:cs typeface="Arial"/>
                <a:sym typeface="Arial"/>
              </a:rPr>
              <a:t>As Competências Empresariais - II</a:t>
            </a:r>
            <a:endParaRPr sz="3200" b="1" i="0" u="none" strike="noStrike" cap="none">
              <a:solidFill>
                <a:srgbClr val="2A4F1C"/>
              </a:solidFill>
              <a:latin typeface="Calibri"/>
              <a:ea typeface="Calibri"/>
              <a:cs typeface="Calibri"/>
              <a:sym typeface="Calibri"/>
            </a:endParaRPr>
          </a:p>
        </p:txBody>
      </p:sp>
      <p:pic>
        <p:nvPicPr>
          <p:cNvPr id="197" name="Google Shape;197;p7" descr="Ein Bild, das computer, Person, Text, Computer enthält.&#10;&#10;Automatisch generierte Beschreibung"/>
          <p:cNvPicPr preferRelativeResize="0"/>
          <p:nvPr/>
        </p:nvPicPr>
        <p:blipFill rotWithShape="1">
          <a:blip r:embed="rId3">
            <a:alphaModFix/>
          </a:blip>
          <a:srcRect/>
          <a:stretch/>
        </p:blipFill>
        <p:spPr>
          <a:xfrm>
            <a:off x="5897880" y="2002536"/>
            <a:ext cx="5659908" cy="33649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584270" y="294937"/>
            <a:ext cx="8990308"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Olhe para si próprio</a:t>
            </a:r>
            <a:endParaRPr>
              <a:solidFill>
                <a:srgbClr val="2A4F1C"/>
              </a:solidFill>
            </a:endParaRPr>
          </a:p>
        </p:txBody>
      </p:sp>
      <p:sp>
        <p:nvSpPr>
          <p:cNvPr id="204" name="Google Shape;204;p8"/>
          <p:cNvSpPr txBox="1">
            <a:spLocks noGrp="1"/>
          </p:cNvSpPr>
          <p:nvPr>
            <p:ph type="body" idx="1"/>
          </p:nvPr>
        </p:nvSpPr>
        <p:spPr>
          <a:xfrm>
            <a:off x="1584270" y="1241671"/>
            <a:ext cx="9294125" cy="1764300"/>
          </a:xfrm>
          <a:prstGeom prst="rect">
            <a:avLst/>
          </a:prstGeom>
          <a:noFill/>
          <a:ln>
            <a:noFill/>
          </a:ln>
        </p:spPr>
        <p:txBody>
          <a:bodyPr spcFirstLastPara="1" wrap="square" lIns="0" tIns="45700" rIns="0" bIns="45700" anchor="t" anchorCtr="0">
            <a:normAutofit fontScale="92500" lnSpcReduction="10000"/>
          </a:bodyPr>
          <a:lstStyle/>
          <a:p>
            <a:pPr marL="91440" lvl="0" indent="-127000" algn="l" rtl="0">
              <a:lnSpc>
                <a:spcPct val="90000"/>
              </a:lnSpc>
              <a:spcBef>
                <a:spcPts val="0"/>
              </a:spcBef>
              <a:spcAft>
                <a:spcPts val="0"/>
              </a:spcAft>
              <a:buSzPts val="2000"/>
              <a:buChar char=" "/>
            </a:pPr>
            <a:r>
              <a:rPr lang="en-US" b="1" dirty="0" err="1">
                <a:solidFill>
                  <a:srgbClr val="2A4F1C"/>
                </a:solidFill>
              </a:rPr>
              <a:t>Por</a:t>
            </a:r>
            <a:r>
              <a:rPr lang="en-US" b="1" dirty="0">
                <a:solidFill>
                  <a:srgbClr val="2A4F1C"/>
                </a:solidFill>
              </a:rPr>
              <a:t> favor, </a:t>
            </a:r>
            <a:r>
              <a:rPr lang="en-US" b="1" dirty="0" err="1">
                <a:solidFill>
                  <a:srgbClr val="2A4F1C"/>
                </a:solidFill>
              </a:rPr>
              <a:t>pense</a:t>
            </a:r>
            <a:r>
              <a:rPr lang="en-US" b="1" dirty="0">
                <a:solidFill>
                  <a:srgbClr val="2A4F1C"/>
                </a:solidFill>
              </a:rPr>
              <a:t> </a:t>
            </a:r>
            <a:r>
              <a:rPr lang="en-US" b="1" dirty="0" err="1">
                <a:solidFill>
                  <a:srgbClr val="2A4F1C"/>
                </a:solidFill>
              </a:rPr>
              <a:t>numa</a:t>
            </a:r>
            <a:r>
              <a:rPr lang="en-US" b="1" dirty="0">
                <a:solidFill>
                  <a:srgbClr val="2A4F1C"/>
                </a:solidFill>
              </a:rPr>
              <a:t> </a:t>
            </a:r>
            <a:r>
              <a:rPr lang="en-US" b="1" dirty="0" err="1">
                <a:solidFill>
                  <a:srgbClr val="2A4F1C"/>
                </a:solidFill>
              </a:rPr>
              <a:t>situação</a:t>
            </a:r>
            <a:r>
              <a:rPr lang="en-US" b="1" dirty="0">
                <a:solidFill>
                  <a:srgbClr val="2A4F1C"/>
                </a:solidFill>
              </a:rPr>
              <a:t> da </a:t>
            </a:r>
            <a:r>
              <a:rPr lang="en-US" b="1" dirty="0" err="1">
                <a:solidFill>
                  <a:srgbClr val="2A4F1C"/>
                </a:solidFill>
              </a:rPr>
              <a:t>sua</a:t>
            </a:r>
            <a:r>
              <a:rPr lang="en-US" b="1" dirty="0">
                <a:solidFill>
                  <a:srgbClr val="2A4F1C"/>
                </a:solidFill>
              </a:rPr>
              <a:t> </a:t>
            </a:r>
            <a:r>
              <a:rPr lang="en-US" b="1" dirty="0" err="1">
                <a:solidFill>
                  <a:srgbClr val="2A4F1C"/>
                </a:solidFill>
              </a:rPr>
              <a:t>vida</a:t>
            </a:r>
            <a:r>
              <a:rPr lang="en-US" b="1" dirty="0">
                <a:solidFill>
                  <a:srgbClr val="2A4F1C"/>
                </a:solidFill>
              </a:rPr>
              <a:t> </a:t>
            </a:r>
            <a:r>
              <a:rPr lang="en-US" b="1" dirty="0" err="1">
                <a:solidFill>
                  <a:srgbClr val="2A4F1C"/>
                </a:solidFill>
              </a:rPr>
              <a:t>quotidiana</a:t>
            </a:r>
            <a:r>
              <a:rPr lang="en-US" b="1" dirty="0">
                <a:solidFill>
                  <a:srgbClr val="2A4F1C"/>
                </a:solidFill>
              </a:rPr>
              <a:t>. Como é que age </a:t>
            </a:r>
            <a:r>
              <a:rPr lang="en-US" b="1" dirty="0" err="1">
                <a:solidFill>
                  <a:srgbClr val="2A4F1C"/>
                </a:solidFill>
              </a:rPr>
              <a:t>nessas</a:t>
            </a:r>
            <a:r>
              <a:rPr lang="en-US" b="1" dirty="0">
                <a:solidFill>
                  <a:srgbClr val="2A4F1C"/>
                </a:solidFill>
              </a:rPr>
              <a:t> </a:t>
            </a:r>
            <a:r>
              <a:rPr lang="en-US" b="1" dirty="0" err="1">
                <a:solidFill>
                  <a:srgbClr val="2A4F1C"/>
                </a:solidFill>
              </a:rPr>
              <a:t>situações</a:t>
            </a:r>
            <a:r>
              <a:rPr lang="en-US" b="1" dirty="0">
                <a:solidFill>
                  <a:srgbClr val="2A4F1C"/>
                </a:solidFill>
              </a:rPr>
              <a:t>?</a:t>
            </a:r>
            <a:endParaRPr dirty="0"/>
          </a:p>
          <a:p>
            <a:pPr marL="91440" lvl="0" indent="-127000" algn="l" rtl="0">
              <a:lnSpc>
                <a:spcPct val="90000"/>
              </a:lnSpc>
              <a:spcBef>
                <a:spcPts val="1400"/>
              </a:spcBef>
              <a:spcAft>
                <a:spcPts val="0"/>
              </a:spcAft>
              <a:buSzPts val="2000"/>
              <a:buChar char=" "/>
            </a:pPr>
            <a:r>
              <a:rPr lang="en-US" b="1" dirty="0" err="1">
                <a:solidFill>
                  <a:srgbClr val="2A4F1C"/>
                </a:solidFill>
              </a:rPr>
              <a:t>Avalie</a:t>
            </a:r>
            <a:r>
              <a:rPr lang="en-US" b="1" dirty="0">
                <a:solidFill>
                  <a:srgbClr val="2A4F1C"/>
                </a:solidFill>
              </a:rPr>
              <a:t> as </a:t>
            </a:r>
            <a:r>
              <a:rPr lang="en-US" b="1" dirty="0" err="1">
                <a:solidFill>
                  <a:srgbClr val="2A4F1C"/>
                </a:solidFill>
              </a:rPr>
              <a:t>suas</a:t>
            </a:r>
            <a:r>
              <a:rPr lang="en-US" b="1" dirty="0">
                <a:solidFill>
                  <a:srgbClr val="2A4F1C"/>
                </a:solidFill>
              </a:rPr>
              <a:t> </a:t>
            </a:r>
            <a:r>
              <a:rPr lang="en-US" b="1" dirty="0" err="1">
                <a:solidFill>
                  <a:srgbClr val="2A4F1C"/>
                </a:solidFill>
              </a:rPr>
              <a:t>competências</a:t>
            </a:r>
            <a:r>
              <a:rPr lang="en-US" b="1" dirty="0">
                <a:solidFill>
                  <a:srgbClr val="2A4F1C"/>
                </a:solidFill>
              </a:rPr>
              <a:t> </a:t>
            </a:r>
            <a:r>
              <a:rPr lang="en-US" b="1" dirty="0" err="1">
                <a:solidFill>
                  <a:srgbClr val="2A4F1C"/>
                </a:solidFill>
              </a:rPr>
              <a:t>empresariais</a:t>
            </a:r>
            <a:r>
              <a:rPr lang="en-US" b="1" dirty="0">
                <a:solidFill>
                  <a:srgbClr val="2A4F1C"/>
                </a:solidFill>
              </a:rPr>
              <a:t>. </a:t>
            </a:r>
            <a:r>
              <a:rPr lang="en-US" b="1" dirty="0" err="1" smtClean="0">
                <a:solidFill>
                  <a:srgbClr val="2A4F1C"/>
                </a:solidFill>
              </a:rPr>
              <a:t>Quais</a:t>
            </a:r>
            <a:r>
              <a:rPr lang="en-US" b="1" dirty="0" smtClean="0">
                <a:solidFill>
                  <a:srgbClr val="2A4F1C"/>
                </a:solidFill>
              </a:rPr>
              <a:t> </a:t>
            </a:r>
            <a:r>
              <a:rPr lang="en-US" b="1" dirty="0" err="1" smtClean="0">
                <a:solidFill>
                  <a:srgbClr val="2A4F1C"/>
                </a:solidFill>
              </a:rPr>
              <a:t>são</a:t>
            </a:r>
            <a:r>
              <a:rPr lang="en-US" b="1" dirty="0" smtClean="0">
                <a:solidFill>
                  <a:srgbClr val="2A4F1C"/>
                </a:solidFill>
              </a:rPr>
              <a:t> </a:t>
            </a:r>
            <a:r>
              <a:rPr lang="en-US" b="1" dirty="0" err="1" smtClean="0">
                <a:solidFill>
                  <a:srgbClr val="2A4F1C"/>
                </a:solidFill>
              </a:rPr>
              <a:t>os</a:t>
            </a:r>
            <a:r>
              <a:rPr lang="en-US" b="1" dirty="0" smtClean="0">
                <a:solidFill>
                  <a:srgbClr val="2A4F1C"/>
                </a:solidFill>
              </a:rPr>
              <a:t> </a:t>
            </a:r>
            <a:r>
              <a:rPr lang="en-US" b="1" dirty="0" err="1" smtClean="0">
                <a:solidFill>
                  <a:srgbClr val="2A4F1C"/>
                </a:solidFill>
              </a:rPr>
              <a:t>campos</a:t>
            </a:r>
            <a:r>
              <a:rPr lang="en-US" b="1" dirty="0" smtClean="0">
                <a:solidFill>
                  <a:srgbClr val="2A4F1C"/>
                </a:solidFill>
              </a:rPr>
              <a:t> a </a:t>
            </a:r>
            <a:r>
              <a:rPr lang="en-US" b="1" dirty="0" err="1">
                <a:solidFill>
                  <a:srgbClr val="2A4F1C"/>
                </a:solidFill>
              </a:rPr>
              <a:t>melhorar</a:t>
            </a:r>
            <a:r>
              <a:rPr lang="en-US" b="1" dirty="0">
                <a:solidFill>
                  <a:srgbClr val="2A4F1C"/>
                </a:solidFill>
              </a:rPr>
              <a:t>?</a:t>
            </a:r>
            <a:br>
              <a:rPr lang="en-US" b="1" dirty="0">
                <a:solidFill>
                  <a:srgbClr val="2A4F1C"/>
                </a:solidFill>
              </a:rPr>
            </a:br>
            <a:r>
              <a:rPr lang="en-US" b="1" dirty="0">
                <a:solidFill>
                  <a:srgbClr val="2A4F1C"/>
                </a:solidFill>
              </a:rPr>
              <a:t/>
            </a:r>
            <a:br>
              <a:rPr lang="en-US" b="1" dirty="0">
                <a:solidFill>
                  <a:srgbClr val="2A4F1C"/>
                </a:solidFill>
              </a:rPr>
            </a:br>
            <a:r>
              <a:rPr lang="en-US" b="1" dirty="0" err="1">
                <a:solidFill>
                  <a:srgbClr val="2A4F1C"/>
                </a:solidFill>
              </a:rPr>
              <a:t>Pegue</a:t>
            </a:r>
            <a:r>
              <a:rPr lang="en-US" b="1" dirty="0">
                <a:solidFill>
                  <a:srgbClr val="2A4F1C"/>
                </a:solidFill>
              </a:rPr>
              <a:t> </a:t>
            </a:r>
            <a:r>
              <a:rPr lang="en-US" b="1" dirty="0" err="1">
                <a:solidFill>
                  <a:srgbClr val="2A4F1C"/>
                </a:solidFill>
              </a:rPr>
              <a:t>numa</a:t>
            </a:r>
            <a:r>
              <a:rPr lang="en-US" b="1" dirty="0">
                <a:solidFill>
                  <a:srgbClr val="2A4F1C"/>
                </a:solidFill>
              </a:rPr>
              <a:t> </a:t>
            </a:r>
            <a:r>
              <a:rPr lang="en-US" b="1" dirty="0" err="1">
                <a:solidFill>
                  <a:srgbClr val="2A4F1C"/>
                </a:solidFill>
              </a:rPr>
              <a:t>folha</a:t>
            </a:r>
            <a:r>
              <a:rPr lang="en-US" b="1" dirty="0">
                <a:solidFill>
                  <a:srgbClr val="2A4F1C"/>
                </a:solidFill>
              </a:rPr>
              <a:t> de </a:t>
            </a:r>
            <a:r>
              <a:rPr lang="en-US" b="1" dirty="0" err="1">
                <a:solidFill>
                  <a:srgbClr val="2A4F1C"/>
                </a:solidFill>
              </a:rPr>
              <a:t>papel</a:t>
            </a:r>
            <a:r>
              <a:rPr lang="en-US" b="1" dirty="0">
                <a:solidFill>
                  <a:srgbClr val="2A4F1C"/>
                </a:solidFill>
              </a:rPr>
              <a:t> e </a:t>
            </a:r>
            <a:r>
              <a:rPr lang="en-US" b="1" dirty="0" err="1">
                <a:solidFill>
                  <a:srgbClr val="2A4F1C"/>
                </a:solidFill>
              </a:rPr>
              <a:t>preencha</a:t>
            </a:r>
            <a:r>
              <a:rPr lang="en-US" b="1" dirty="0">
                <a:solidFill>
                  <a:srgbClr val="2A4F1C"/>
                </a:solidFill>
              </a:rPr>
              <a:t> </a:t>
            </a:r>
            <a:r>
              <a:rPr lang="en-US" b="1" dirty="0" err="1">
                <a:solidFill>
                  <a:srgbClr val="2A4F1C"/>
                </a:solidFill>
              </a:rPr>
              <a:t>uma</a:t>
            </a:r>
            <a:r>
              <a:rPr lang="en-US" b="1" dirty="0">
                <a:solidFill>
                  <a:srgbClr val="2A4F1C"/>
                </a:solidFill>
              </a:rPr>
              <a:t> </a:t>
            </a:r>
            <a:r>
              <a:rPr lang="en-US" b="1" dirty="0" err="1">
                <a:solidFill>
                  <a:srgbClr val="2A4F1C"/>
                </a:solidFill>
              </a:rPr>
              <a:t>tabela</a:t>
            </a:r>
            <a:r>
              <a:rPr lang="en-US" b="1" dirty="0">
                <a:solidFill>
                  <a:srgbClr val="2A4F1C"/>
                </a:solidFill>
              </a:rPr>
              <a:t> </a:t>
            </a:r>
            <a:r>
              <a:rPr lang="en-US" b="1" dirty="0" err="1">
                <a:solidFill>
                  <a:srgbClr val="2A4F1C"/>
                </a:solidFill>
              </a:rPr>
              <a:t>onde</a:t>
            </a:r>
            <a:r>
              <a:rPr lang="en-US" b="1" dirty="0">
                <a:solidFill>
                  <a:srgbClr val="2A4F1C"/>
                </a:solidFill>
              </a:rPr>
              <a:t> </a:t>
            </a:r>
            <a:r>
              <a:rPr lang="en-US" b="1" dirty="0" err="1">
                <a:solidFill>
                  <a:srgbClr val="2A4F1C"/>
                </a:solidFill>
              </a:rPr>
              <a:t>classifica</a:t>
            </a:r>
            <a:r>
              <a:rPr lang="en-US" b="1" dirty="0">
                <a:solidFill>
                  <a:srgbClr val="2A4F1C"/>
                </a:solidFill>
              </a:rPr>
              <a:t> as </a:t>
            </a:r>
            <a:r>
              <a:rPr lang="en-US" b="1" dirty="0" err="1">
                <a:solidFill>
                  <a:srgbClr val="2A4F1C"/>
                </a:solidFill>
              </a:rPr>
              <a:t>competências</a:t>
            </a:r>
            <a:r>
              <a:rPr lang="en-US" b="1" dirty="0">
                <a:solidFill>
                  <a:srgbClr val="2A4F1C"/>
                </a:solidFill>
              </a:rPr>
              <a:t> </a:t>
            </a:r>
            <a:r>
              <a:rPr lang="en-US" b="1" dirty="0" err="1">
                <a:solidFill>
                  <a:srgbClr val="2A4F1C"/>
                </a:solidFill>
              </a:rPr>
              <a:t>apresentadas</a:t>
            </a:r>
            <a:r>
              <a:rPr lang="en-US" b="1" dirty="0">
                <a:solidFill>
                  <a:srgbClr val="2A4F1C"/>
                </a:solidFill>
              </a:rPr>
              <a:t> </a:t>
            </a:r>
            <a:r>
              <a:rPr lang="en-US" b="1" dirty="0" err="1">
                <a:solidFill>
                  <a:srgbClr val="2A4F1C"/>
                </a:solidFill>
              </a:rPr>
              <a:t>em</a:t>
            </a:r>
            <a:r>
              <a:rPr lang="en-US" b="1" dirty="0">
                <a:solidFill>
                  <a:srgbClr val="2A4F1C"/>
                </a:solidFill>
              </a:rPr>
              <a:t> </a:t>
            </a:r>
            <a:r>
              <a:rPr lang="en-US" b="1" dirty="0" err="1">
                <a:solidFill>
                  <a:srgbClr val="2A4F1C"/>
                </a:solidFill>
              </a:rPr>
              <a:t>relação</a:t>
            </a:r>
            <a:r>
              <a:rPr lang="en-US" b="1" dirty="0">
                <a:solidFill>
                  <a:srgbClr val="2A4F1C"/>
                </a:solidFill>
              </a:rPr>
              <a:t> a </a:t>
            </a:r>
            <a:r>
              <a:rPr lang="en-US" b="1" dirty="0" err="1">
                <a:solidFill>
                  <a:srgbClr val="2A4F1C"/>
                </a:solidFill>
              </a:rPr>
              <a:t>si</a:t>
            </a:r>
            <a:r>
              <a:rPr lang="en-US" b="1" dirty="0">
                <a:solidFill>
                  <a:srgbClr val="2A4F1C"/>
                </a:solidFill>
              </a:rPr>
              <a:t> </a:t>
            </a:r>
            <a:r>
              <a:rPr lang="en-US" b="1" dirty="0" err="1">
                <a:solidFill>
                  <a:srgbClr val="2A4F1C"/>
                </a:solidFill>
              </a:rPr>
              <a:t>próprio</a:t>
            </a:r>
            <a:r>
              <a:rPr lang="en-US" b="1" dirty="0">
                <a:solidFill>
                  <a:srgbClr val="2A4F1C"/>
                </a:solidFill>
              </a:rPr>
              <a:t>.</a:t>
            </a:r>
            <a:br>
              <a:rPr lang="en-US" b="1" dirty="0">
                <a:solidFill>
                  <a:srgbClr val="2A4F1C"/>
                </a:solidFill>
              </a:rPr>
            </a:br>
            <a:r>
              <a:rPr lang="en-US" b="1" dirty="0">
                <a:solidFill>
                  <a:srgbClr val="2A4F1C"/>
                </a:solidFill>
              </a:rPr>
              <a:t>A </a:t>
            </a:r>
            <a:r>
              <a:rPr lang="en-US" b="1" dirty="0" err="1">
                <a:solidFill>
                  <a:srgbClr val="2A4F1C"/>
                </a:solidFill>
              </a:rPr>
              <a:t>tabela</a:t>
            </a:r>
            <a:r>
              <a:rPr lang="en-US" b="1" dirty="0">
                <a:solidFill>
                  <a:srgbClr val="2A4F1C"/>
                </a:solidFill>
              </a:rPr>
              <a:t> </a:t>
            </a:r>
            <a:r>
              <a:rPr lang="en-US" b="1" dirty="0" err="1">
                <a:solidFill>
                  <a:srgbClr val="2A4F1C"/>
                </a:solidFill>
              </a:rPr>
              <a:t>deve</a:t>
            </a:r>
            <a:r>
              <a:rPr lang="en-US" b="1" dirty="0">
                <a:solidFill>
                  <a:srgbClr val="2A4F1C"/>
                </a:solidFill>
              </a:rPr>
              <a:t> </a:t>
            </a:r>
            <a:r>
              <a:rPr lang="en-US" b="1" dirty="0" err="1">
                <a:solidFill>
                  <a:srgbClr val="2A4F1C"/>
                </a:solidFill>
              </a:rPr>
              <a:t>ter</a:t>
            </a:r>
            <a:r>
              <a:rPr lang="en-US" b="1" dirty="0">
                <a:solidFill>
                  <a:srgbClr val="2A4F1C"/>
                </a:solidFill>
              </a:rPr>
              <a:t> o </a:t>
            </a:r>
            <a:r>
              <a:rPr lang="en-US" b="1" dirty="0" err="1">
                <a:solidFill>
                  <a:srgbClr val="2A4F1C"/>
                </a:solidFill>
              </a:rPr>
              <a:t>seguinte</a:t>
            </a:r>
            <a:r>
              <a:rPr lang="en-US" b="1" dirty="0">
                <a:solidFill>
                  <a:srgbClr val="2A4F1C"/>
                </a:solidFill>
              </a:rPr>
              <a:t> </a:t>
            </a:r>
            <a:r>
              <a:rPr lang="en-US" b="1" dirty="0" err="1">
                <a:solidFill>
                  <a:srgbClr val="2A4F1C"/>
                </a:solidFill>
              </a:rPr>
              <a:t>aspeto</a:t>
            </a:r>
            <a:r>
              <a:rPr lang="en-US" b="1" dirty="0">
                <a:solidFill>
                  <a:srgbClr val="2A4F1C"/>
                </a:solidFill>
              </a:rPr>
              <a:t>:</a:t>
            </a:r>
            <a:endParaRPr dirty="0"/>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graphicFrame>
        <p:nvGraphicFramePr>
          <p:cNvPr id="206" name="Google Shape;206;p8"/>
          <p:cNvGraphicFramePr/>
          <p:nvPr>
            <p:extLst>
              <p:ext uri="{D42A27DB-BD31-4B8C-83A1-F6EECF244321}">
                <p14:modId xmlns:p14="http://schemas.microsoft.com/office/powerpoint/2010/main" val="586732299"/>
              </p:ext>
            </p:extLst>
          </p:nvPr>
        </p:nvGraphicFramePr>
        <p:xfrm>
          <a:off x="1584271" y="3005971"/>
          <a:ext cx="9294125" cy="3038780"/>
        </p:xfrm>
        <a:graphic>
          <a:graphicData uri="http://schemas.openxmlformats.org/drawingml/2006/table">
            <a:tbl>
              <a:tblPr firstRow="1" bandRow="1">
                <a:noFill/>
                <a:tableStyleId>{810DD147-58B3-48DF-9DDA-0113FDC0A09D}</a:tableStyleId>
              </a:tblPr>
              <a:tblGrid>
                <a:gridCol w="2841550">
                  <a:extLst>
                    <a:ext uri="{9D8B030D-6E8A-4147-A177-3AD203B41FA5}">
                      <a16:colId xmlns:a16="http://schemas.microsoft.com/office/drawing/2014/main" val="20000"/>
                    </a:ext>
                  </a:extLst>
                </a:gridCol>
                <a:gridCol w="2607725">
                  <a:extLst>
                    <a:ext uri="{9D8B030D-6E8A-4147-A177-3AD203B41FA5}">
                      <a16:colId xmlns:a16="http://schemas.microsoft.com/office/drawing/2014/main" val="20001"/>
                    </a:ext>
                  </a:extLst>
                </a:gridCol>
                <a:gridCol w="1521325">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err="1"/>
                        <a:t>C</a:t>
                      </a:r>
                      <a:r>
                        <a:rPr lang="en-US" sz="1600" u="none" strike="noStrike" cap="none" dirty="0" err="1" smtClean="0"/>
                        <a:t>ompetência</a:t>
                      </a:r>
                      <a:endParaRPr sz="16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Já é bom nisso</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Deve ser melhorado</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t>Nada de bom </a:t>
                      </a:r>
                      <a:endParaRPr sz="16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a:solidFill>
                            <a:srgbClr val="2A4F1C"/>
                          </a:solidFill>
                          <a:latin typeface="Arial"/>
                          <a:ea typeface="Arial"/>
                          <a:cs typeface="Arial"/>
                          <a:sym typeface="Arial"/>
                        </a:rPr>
                        <a:t>Inteligência emocional</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dirty="0" err="1">
                          <a:solidFill>
                            <a:srgbClr val="2A4F1C"/>
                          </a:solidFill>
                          <a:latin typeface="Arial"/>
                          <a:ea typeface="Arial"/>
                          <a:cs typeface="Arial"/>
                          <a:sym typeface="Arial"/>
                        </a:rPr>
                        <a:t>Capacidade</a:t>
                      </a:r>
                      <a:r>
                        <a:rPr lang="en-US" sz="1600" u="none" strike="noStrike" cap="none" dirty="0">
                          <a:solidFill>
                            <a:srgbClr val="2A4F1C"/>
                          </a:solidFill>
                          <a:latin typeface="Arial"/>
                          <a:ea typeface="Arial"/>
                          <a:cs typeface="Arial"/>
                          <a:sym typeface="Arial"/>
                        </a:rPr>
                        <a:t> de </a:t>
                      </a:r>
                      <a:r>
                        <a:rPr lang="en-US" sz="1600" u="none" strike="noStrike" cap="none" dirty="0" err="1">
                          <a:solidFill>
                            <a:srgbClr val="2A4F1C"/>
                          </a:solidFill>
                          <a:latin typeface="Arial"/>
                          <a:ea typeface="Arial"/>
                          <a:cs typeface="Arial"/>
                          <a:sym typeface="Arial"/>
                        </a:rPr>
                        <a:t>compreender</a:t>
                      </a:r>
                      <a:r>
                        <a:rPr lang="en-US" sz="1600" u="none" strike="noStrike" cap="none" dirty="0">
                          <a:solidFill>
                            <a:srgbClr val="2A4F1C"/>
                          </a:solidFill>
                          <a:latin typeface="Arial"/>
                          <a:ea typeface="Arial"/>
                          <a:cs typeface="Arial"/>
                          <a:sym typeface="Arial"/>
                        </a:rPr>
                        <a:t> </a:t>
                      </a:r>
                      <a:r>
                        <a:rPr lang="en-US" sz="1600" u="none" strike="noStrike" cap="none" dirty="0" err="1">
                          <a:solidFill>
                            <a:srgbClr val="2A4F1C"/>
                          </a:solidFill>
                          <a:latin typeface="Arial"/>
                          <a:ea typeface="Arial"/>
                          <a:cs typeface="Arial"/>
                          <a:sym typeface="Arial"/>
                        </a:rPr>
                        <a:t>os</a:t>
                      </a:r>
                      <a:r>
                        <a:rPr lang="en-US" sz="1600" u="none" strike="noStrike" cap="none" dirty="0">
                          <a:solidFill>
                            <a:srgbClr val="2A4F1C"/>
                          </a:solidFill>
                          <a:latin typeface="Arial"/>
                          <a:ea typeface="Arial"/>
                          <a:cs typeface="Arial"/>
                          <a:sym typeface="Arial"/>
                        </a:rPr>
                        <a:t> problemas de </a:t>
                      </a:r>
                      <a:r>
                        <a:rPr lang="en-US" sz="1600" u="none" strike="noStrike" cap="none" dirty="0" err="1">
                          <a:solidFill>
                            <a:srgbClr val="2A4F1C"/>
                          </a:solidFill>
                          <a:latin typeface="Arial"/>
                          <a:ea typeface="Arial"/>
                          <a:cs typeface="Arial"/>
                          <a:sym typeface="Arial"/>
                        </a:rPr>
                        <a:t>raiz</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360000" algn="l" rtl="0">
                        <a:lnSpc>
                          <a:spcPct val="130000"/>
                        </a:lnSpc>
                        <a:spcBef>
                          <a:spcPts val="0"/>
                        </a:spcBef>
                        <a:spcAft>
                          <a:spcPts val="0"/>
                        </a:spcAft>
                        <a:buClr>
                          <a:srgbClr val="2A4F1C"/>
                        </a:buClr>
                        <a:buSzPts val="1800"/>
                        <a:buFont typeface="Noto Sans Symbols"/>
                        <a:buChar char="❖"/>
                      </a:pPr>
                      <a:r>
                        <a:rPr lang="en-US" sz="1600" u="none" strike="noStrike" cap="none">
                          <a:solidFill>
                            <a:srgbClr val="2A4F1C"/>
                          </a:solidFill>
                          <a:latin typeface="Arial"/>
                          <a:ea typeface="Arial"/>
                          <a:cs typeface="Arial"/>
                          <a:sym typeface="Arial"/>
                        </a:rPr>
                        <a:t>Identificar as causas</a:t>
                      </a:r>
                      <a:endParaRPr sz="1600" u="none" strike="noStrike" cap="none"/>
                    </a:p>
                    <a:p>
                      <a:pPr marL="360000" marR="0" lvl="0" indent="-245700" algn="l" rtl="0">
                        <a:lnSpc>
                          <a:spcPct val="130000"/>
                        </a:lnSpc>
                        <a:spcBef>
                          <a:spcPts val="0"/>
                        </a:spcBef>
                        <a:spcAft>
                          <a:spcPts val="0"/>
                        </a:spcAft>
                        <a:buClr>
                          <a:schemeClr val="dk1"/>
                        </a:buClr>
                        <a:buSzPts val="1800"/>
                        <a:buFont typeface="Noto Sans Symbols"/>
                        <a:buNone/>
                      </a:pPr>
                      <a:endParaRPr sz="16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2160</Words>
  <Application>Microsoft Office PowerPoint</Application>
  <PresentationFormat>Ecrã Panorâmico</PresentationFormat>
  <Paragraphs>325</Paragraphs>
  <Slides>41</Slides>
  <Notes>41</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41</vt:i4>
      </vt:variant>
    </vt:vector>
  </HeadingPairs>
  <TitlesOfParts>
    <vt:vector size="47" baseType="lpstr">
      <vt:lpstr>Corbel</vt:lpstr>
      <vt:lpstr>Noto Sans Symbols</vt:lpstr>
      <vt:lpstr>Arial</vt:lpstr>
      <vt:lpstr>Times New Roman</vt:lpstr>
      <vt:lpstr>Calibri</vt:lpstr>
      <vt:lpstr>Rückblick</vt:lpstr>
      <vt:lpstr>GREENWORLD: Pensar verde para o mundo  Educação dos jovens ERASMUS+  KA220 YOU - Parcerias estratégicas para a educação de jovens Parceria de cooperação </vt:lpstr>
      <vt:lpstr>Resultados de aprendizagem do Módulo 1</vt:lpstr>
      <vt:lpstr>Visão geral do módulo</vt:lpstr>
      <vt:lpstr>Vamos lá começar!</vt:lpstr>
      <vt:lpstr> Introdução</vt:lpstr>
      <vt:lpstr>Apresentação do PowerPoint</vt:lpstr>
      <vt:lpstr>Apresentação do PowerPoint</vt:lpstr>
      <vt:lpstr>Apresentação do PowerPoint</vt:lpstr>
      <vt:lpstr>Olhe para si próprio</vt:lpstr>
      <vt:lpstr>Veja um amigo seu</vt:lpstr>
      <vt:lpstr>O modelo Entrecomp</vt:lpstr>
      <vt:lpstr>Competências do modelo Entrecomp</vt:lpstr>
      <vt:lpstr>Importância do trabalho de equipa no empreendedorismo ecológico - Parte I </vt:lpstr>
      <vt:lpstr>Importância do trabalho de equipa no empreendedorismo ecológico - Parte II </vt:lpstr>
      <vt:lpstr>Importância do trabalho de equipa no empreendedorismo ecológico - Parte III </vt:lpstr>
      <vt:lpstr>Importância do trabalho de equipa no empreendedorismo ecológico - Parte IV </vt:lpstr>
      <vt:lpstr> Inovação ecológica e sustentabilidade</vt:lpstr>
      <vt:lpstr>Sustentabilidade? Um conceito para compreender </vt:lpstr>
      <vt:lpstr>O que é o consumo sustentável? </vt:lpstr>
      <vt:lpstr>Empreendedorismo ecológico</vt:lpstr>
      <vt:lpstr>Ideias para o empreendedorismo ecológico</vt:lpstr>
      <vt:lpstr> Vídeos</vt:lpstr>
      <vt:lpstr> Sustentabilidade</vt:lpstr>
      <vt:lpstr>Apresentação do PowerPoint</vt:lpstr>
      <vt:lpstr>Apresentação do PowerPoint</vt:lpstr>
      <vt:lpstr>Apresentação do PowerPoint</vt:lpstr>
      <vt:lpstr> (Verde)  Empreendedorismo</vt:lpstr>
      <vt:lpstr>Apresentação do PowerPoint</vt:lpstr>
      <vt:lpstr>Apresentação do PowerPoint</vt:lpstr>
      <vt:lpstr>Apresentação do PowerPoint</vt:lpstr>
      <vt:lpstr> Auto-verificação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 e ligações</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Pensar verde para o mundo  Educação dos jovens ERASMUS+  KA220 YOU - Parcerias estratégicas para a educação de jovens Parceria de cooperação</dc:title>
  <dc:creator>Daniela</dc:creator>
  <cp:keywords>, docId:52E4905AB05565851896771AB0FF00FD</cp:keywords>
  <cp:lastModifiedBy>Daniela</cp:lastModifiedBy>
  <cp:revision>5</cp:revision>
  <dcterms:created xsi:type="dcterms:W3CDTF">2020-11-17T09:39:06Z</dcterms:created>
  <dcterms:modified xsi:type="dcterms:W3CDTF">2024-05-06T09:19:14Z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