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316" r:id="rId8"/>
    <p:sldId id="318" r:id="rId9"/>
    <p:sldId id="319" r:id="rId10"/>
    <p:sldId id="320" r:id="rId11"/>
    <p:sldId id="321" r:id="rId12"/>
    <p:sldId id="322" r:id="rId13"/>
    <p:sldId id="323" r:id="rId14"/>
    <p:sldId id="324" r:id="rId15"/>
    <p:sldId id="317" r:id="rId16"/>
    <p:sldId id="264" r:id="rId17"/>
    <p:sldId id="306" r:id="rId18"/>
    <p:sldId id="314" r:id="rId19"/>
    <p:sldId id="277" r:id="rId20"/>
    <p:sldId id="278" r:id="rId21"/>
    <p:sldId id="325" r:id="rId22"/>
    <p:sldId id="286" r:id="rId23"/>
    <p:sldId id="289" r:id="rId24"/>
    <p:sldId id="294" r:id="rId25"/>
    <p:sldId id="296"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Gaegu Bold"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htDlnR3a7jkQDsbPkoSVLnQRzj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0DD147-58B3-48DF-9DDA-0113FDC0A09D}">
  <a:tblStyle styleId="{810DD147-58B3-48DF-9DDA-0113FDC0A09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E7"/>
          </a:solidFill>
        </a:fill>
      </a:tcStyle>
    </a:wholeTbl>
    <a:band1H>
      <a:tcTxStyle b="off" i="off"/>
      <a:tcStyle>
        <a:tcBdr/>
        <a:fill>
          <a:solidFill>
            <a:srgbClr val="CFDECC"/>
          </a:solidFill>
        </a:fill>
      </a:tcStyle>
    </a:band1H>
    <a:band2H>
      <a:tcTxStyle b="off" i="off"/>
      <a:tcStyle>
        <a:tcBdr/>
      </a:tcStyle>
    </a:band2H>
    <a:band1V>
      <a:tcTxStyle b="off" i="off"/>
      <a:tcStyle>
        <a:tcBdr/>
        <a:fill>
          <a:solidFill>
            <a:srgbClr val="CFDEC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51CBDFB1-9791-4784-AF26-2739698804E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660"/>
  </p:normalViewPr>
  <p:slideViewPr>
    <p:cSldViewPr snapToGrid="0">
      <p:cViewPr varScale="1">
        <p:scale>
          <a:sx n="104" d="100"/>
          <a:sy n="104" d="100"/>
        </p:scale>
        <p:origin x="58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7874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7362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3940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25819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32480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0692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187081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2172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3724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Responde: B</a:t>
            </a:r>
            <a:endParaRPr dirty="0"/>
          </a:p>
        </p:txBody>
      </p:sp>
      <p:sp>
        <p:nvSpPr>
          <p:cNvPr id="459" name="Google Shape;45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3605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9970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5085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1"/>
        <p:cNvGrpSpPr/>
        <p:nvPr/>
      </p:nvGrpSpPr>
      <p:grpSpPr>
        <a:xfrm>
          <a:off x="0" y="0"/>
          <a:ext cx="0" cy="0"/>
          <a:chOff x="0" y="0"/>
          <a:chExt cx="0" cy="0"/>
        </a:xfrm>
      </p:grpSpPr>
      <p:sp>
        <p:nvSpPr>
          <p:cNvPr id="22" name="Google Shape;22;p2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7" name="Google Shape;27;p2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26"/>
          <p:cNvPicPr preferRelativeResize="0"/>
          <p:nvPr/>
        </p:nvPicPr>
        <p:blipFill rotWithShape="1">
          <a:blip r:embed="rId2">
            <a:alphaModFix/>
          </a:blip>
          <a:srcRect/>
          <a:stretch/>
        </p:blipFill>
        <p:spPr>
          <a:xfrm>
            <a:off x="0" y="6424526"/>
            <a:ext cx="1061484" cy="400384"/>
          </a:xfrm>
          <a:prstGeom prst="rect">
            <a:avLst/>
          </a:prstGeom>
          <a:noFill/>
          <a:ln>
            <a:noFill/>
          </a:ln>
        </p:spPr>
      </p:pic>
      <p:sp>
        <p:nvSpPr>
          <p:cNvPr id="30" name="Google Shape;30;p26"/>
          <p:cNvSpPr txBox="1"/>
          <p:nvPr/>
        </p:nvSpPr>
        <p:spPr>
          <a:xfrm>
            <a:off x="4701512" y="6425358"/>
            <a:ext cx="5015522"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595959"/>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rgbClr val="1F497D"/>
              </a:solidFill>
              <a:latin typeface="Calibri"/>
              <a:ea typeface="Calibri"/>
              <a:cs typeface="Calibri"/>
              <a:sym typeface="Calibri"/>
            </a:endParaRPr>
          </a:p>
        </p:txBody>
      </p:sp>
      <p:pic>
        <p:nvPicPr>
          <p:cNvPr id="31" name="Google Shape;31;p26"/>
          <p:cNvPicPr preferRelativeResize="0"/>
          <p:nvPr/>
        </p:nvPicPr>
        <p:blipFill rotWithShape="1">
          <a:blip r:embed="rId3">
            <a:alphaModFix/>
          </a:blip>
          <a:srcRect/>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rot="5400000">
            <a:off x="3938245" y="-1348341"/>
            <a:ext cx="437647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 name="Google Shape;101;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103"/>
        <p:cNvGrpSpPr/>
        <p:nvPr/>
      </p:nvGrpSpPr>
      <p:grpSpPr>
        <a:xfrm>
          <a:off x="0" y="0"/>
          <a:ext cx="0" cy="0"/>
          <a:chOff x="0" y="0"/>
          <a:chExt cx="0" cy="0"/>
        </a:xfrm>
      </p:grpSpPr>
      <p:sp>
        <p:nvSpPr>
          <p:cNvPr id="104" name="Google Shape;104;p36"/>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6"/>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 name="Google Shape;106;p36"/>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07" name="Google Shape;107;p36"/>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6"/>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9" name="Google Shape;109;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1" name="Google Shape;111;p36"/>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112" name="Google Shape;112;p36"/>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113" name="Google Shape;113;p36"/>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‹nº›</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114" name="Google Shape;114;p36"/>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41"/>
        <p:cNvGrpSpPr/>
        <p:nvPr/>
      </p:nvGrpSpPr>
      <p:grpSpPr>
        <a:xfrm>
          <a:off x="0" y="0"/>
          <a:ext cx="0" cy="0"/>
          <a:chOff x="0" y="0"/>
          <a:chExt cx="0" cy="0"/>
        </a:xfrm>
      </p:grpSpPr>
      <p:sp>
        <p:nvSpPr>
          <p:cNvPr id="42" name="Google Shape;42;p30"/>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0"/>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46" name="Google Shape;46;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7" name="Google Shape;47;p3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48" name="Google Shape;48;p30"/>
          <p:cNvPicPr preferRelativeResize="0"/>
          <p:nvPr/>
        </p:nvPicPr>
        <p:blipFill rotWithShape="1">
          <a:blip r:embed="rId2">
            <a:alphaModFix/>
          </a:blip>
          <a:srcRect/>
          <a:stretch/>
        </p:blipFill>
        <p:spPr>
          <a:xfrm>
            <a:off x="10099505" y="6266872"/>
            <a:ext cx="1987550" cy="567690"/>
          </a:xfrm>
          <a:prstGeom prst="rect">
            <a:avLst/>
          </a:prstGeom>
          <a:noFill/>
          <a:ln>
            <a:noFill/>
          </a:ln>
        </p:spPr>
      </p:pic>
      <p:sp>
        <p:nvSpPr>
          <p:cNvPr id="49" name="Google Shape;49;p30"/>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50" name="Google Shape;50;p30"/>
          <p:cNvPicPr preferRelativeResize="0"/>
          <p:nvPr/>
        </p:nvPicPr>
        <p:blipFill rotWithShape="1">
          <a:blip r:embed="rId3">
            <a:alphaModFix/>
          </a:blip>
          <a:srcRect/>
          <a:stretch/>
        </p:blipFill>
        <p:spPr>
          <a:xfrm>
            <a:off x="104945" y="6281603"/>
            <a:ext cx="1061484" cy="400384"/>
          </a:xfrm>
          <a:prstGeom prst="rect">
            <a:avLst/>
          </a:prstGeom>
          <a:noFill/>
          <a:ln>
            <a:noFill/>
          </a:ln>
        </p:spPr>
      </p:pic>
      <p:pic>
        <p:nvPicPr>
          <p:cNvPr id="51" name="Google Shape;51;p30"/>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elfolie mit Bild">
  <p:cSld name="Titelfolie mit Bild">
    <p:spTree>
      <p:nvGrpSpPr>
        <p:cNvPr id="1" name="Shape 52"/>
        <p:cNvGrpSpPr/>
        <p:nvPr/>
      </p:nvGrpSpPr>
      <p:grpSpPr>
        <a:xfrm>
          <a:off x="0" y="0"/>
          <a:ext cx="0" cy="0"/>
          <a:chOff x="0" y="0"/>
          <a:chExt cx="0" cy="0"/>
        </a:xfrm>
      </p:grpSpPr>
      <p:sp>
        <p:nvSpPr>
          <p:cNvPr id="53" name="Google Shape;53;p29"/>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9"/>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 name="Google Shape;55;p29"/>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56" name="Google Shape;56;p29"/>
          <p:cNvSpPr txBox="1">
            <a:spLocks noGrp="1"/>
          </p:cNvSpPr>
          <p:nvPr>
            <p:ph type="ctrTitle"/>
          </p:nvPr>
        </p:nvSpPr>
        <p:spPr>
          <a:xfrm>
            <a:off x="1104900" y="2292094"/>
            <a:ext cx="5734050" cy="2219691"/>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a:endParaRPr/>
          </a:p>
        </p:txBody>
      </p:sp>
      <p:sp>
        <p:nvSpPr>
          <p:cNvPr id="58" name="Google Shape;58;p29"/>
          <p:cNvSpPr>
            <a:spLocks noGrp="1"/>
          </p:cNvSpPr>
          <p:nvPr>
            <p:ph type="pic" idx="2"/>
          </p:nvPr>
        </p:nvSpPr>
        <p:spPr>
          <a:xfrm>
            <a:off x="6981063" y="1310656"/>
            <a:ext cx="5210937" cy="4208604"/>
          </a:xfrm>
          <a:prstGeom prst="rect">
            <a:avLst/>
          </a:prstGeom>
          <a:solidFill>
            <a:srgbClr val="CCCCCC"/>
          </a:solidFill>
          <a:ln>
            <a:noFill/>
          </a:ln>
        </p:spPr>
      </p:sp>
      <p:pic>
        <p:nvPicPr>
          <p:cNvPr id="59" name="Google Shape;59;p29"/>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60" name="Google Shape;60;p29"/>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61" name="Google Shape;61;p29"/>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bg>
      <p:bgPr>
        <a:solidFill>
          <a:schemeClr val="lt1"/>
        </a:solidFill>
        <a:effectLst/>
      </p:bgPr>
    </p:bg>
    <p:spTree>
      <p:nvGrpSpPr>
        <p:cNvPr id="1" name="Shape 62"/>
        <p:cNvGrpSpPr/>
        <p:nvPr/>
      </p:nvGrpSpPr>
      <p:grpSpPr>
        <a:xfrm>
          <a:off x="0" y="0"/>
          <a:ext cx="0" cy="0"/>
          <a:chOff x="0" y="0"/>
          <a:chExt cx="0" cy="0"/>
        </a:xfrm>
      </p:grpSpPr>
      <p:sp>
        <p:nvSpPr>
          <p:cNvPr id="63" name="Google Shape;63;p31"/>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1"/>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 name="Google Shape;65;p31"/>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66" name="Google Shape;66;p3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8" name="Google Shape;68;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0" name="Google Shape;70;p3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71" name="Google Shape;71;p31"/>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72" name="Google Shape;72;p31"/>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73" name="Google Shape;73;p31"/>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3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3" name="Google Shape;83;p3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3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5" name="Google Shape;85;p3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88"/>
        <p:cNvGrpSpPr/>
        <p:nvPr/>
      </p:nvGrpSpPr>
      <p:grpSpPr>
        <a:xfrm>
          <a:off x="0" y="0"/>
          <a:ext cx="0" cy="0"/>
          <a:chOff x="0" y="0"/>
          <a:chExt cx="0" cy="0"/>
        </a:xfrm>
      </p:grpSpPr>
      <p:sp>
        <p:nvSpPr>
          <p:cNvPr id="89" name="Google Shape;89;p34"/>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4"/>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 name="Google Shape;91;p34"/>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92" name="Google Shape;92;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4" name="Google Shape;94;p34"/>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95" name="Google Shape;95;p34"/>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96" name="Google Shape;96;p34"/>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‹nº›</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97" name="Google Shape;97;p34"/>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5"/>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3200"/>
              <a:buFont typeface="Calibri"/>
              <a:buNone/>
              <a:defRPr sz="3200" b="1"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5"/>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6" name="Google Shape;16;p25"/>
          <p:cNvPicPr preferRelativeResize="0"/>
          <p:nvPr/>
        </p:nvPicPr>
        <p:blipFill rotWithShape="1">
          <a:blip r:embed="rId13">
            <a:alphaModFix/>
          </a:blip>
          <a:srcRect/>
          <a:stretch/>
        </p:blipFill>
        <p:spPr>
          <a:xfrm>
            <a:off x="104945" y="6281603"/>
            <a:ext cx="1061484" cy="400384"/>
          </a:xfrm>
          <a:prstGeom prst="rect">
            <a:avLst/>
          </a:prstGeom>
          <a:noFill/>
          <a:ln>
            <a:noFill/>
          </a:ln>
        </p:spPr>
      </p:pic>
      <p:sp>
        <p:nvSpPr>
          <p:cNvPr id="17" name="Google Shape;17;p25"/>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O apoio da Comissão Europeia à produção desta publicação não constitui uma aprovação do seu conteúdo, que reflecte apenas as opiniões dos autores, e a Comissão não pode ser responsabilizada por qualquer utilização que possa ser feita da informação nela contida.</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18" name="Google Shape;18;p25"/>
          <p:cNvPicPr preferRelativeResize="0"/>
          <p:nvPr/>
        </p:nvPicPr>
        <p:blipFill rotWithShape="1">
          <a:blip r:embed="rId14">
            <a:alphaModFix/>
          </a:blip>
          <a:srcRect/>
          <a:stretch/>
        </p:blipFill>
        <p:spPr>
          <a:xfrm>
            <a:off x="10099505" y="6266872"/>
            <a:ext cx="1987550" cy="567690"/>
          </a:xfrm>
          <a:prstGeom prst="rect">
            <a:avLst/>
          </a:prstGeom>
          <a:noFill/>
          <a:ln>
            <a:noFill/>
          </a:ln>
        </p:spPr>
      </p:pic>
      <p:sp>
        <p:nvSpPr>
          <p:cNvPr id="19" name="Google Shape;19;p25"/>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dk1"/>
                </a:solidFill>
                <a:latin typeface="Calibri"/>
                <a:ea typeface="Calibri"/>
                <a:cs typeface="Calibri"/>
                <a:sym typeface="Calibri"/>
              </a:rPr>
              <a:t>‹nº›</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20" name="Google Shape;20;p25"/>
          <p:cNvPicPr preferRelativeResize="0"/>
          <p:nvPr/>
        </p:nvPicPr>
        <p:blipFill rotWithShape="1">
          <a:blip r:embed="rId15">
            <a:alphaModFix/>
          </a:blip>
          <a:srcRect/>
          <a:stretch/>
        </p:blipFill>
        <p:spPr>
          <a:xfrm>
            <a:off x="10736826" y="23437"/>
            <a:ext cx="1460090" cy="14433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
          <p:cNvSpPr txBox="1">
            <a:spLocks noGrp="1"/>
          </p:cNvSpPr>
          <p:nvPr>
            <p:ph type="title"/>
          </p:nvPr>
        </p:nvSpPr>
        <p:spPr>
          <a:xfrm>
            <a:off x="457199" y="594359"/>
            <a:ext cx="3455581" cy="390662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004B3A"/>
              </a:buClr>
              <a:buSzPct val="100000"/>
              <a:buFont typeface="Calibri"/>
              <a:buNone/>
            </a:pPr>
            <a:r>
              <a:rPr lang="en-US" sz="4400" b="1" dirty="0">
                <a:solidFill>
                  <a:srgbClr val="004B3A"/>
                </a:solidFill>
              </a:rPr>
              <a:t>GREENWORLD: </a:t>
            </a:r>
            <a:r>
              <a:rPr lang="en-US" dirty="0"/>
              <a:t>Pensar verde</a:t>
            </a:r>
            <a:br>
              <a:rPr lang="en-US" dirty="0"/>
            </a:br>
            <a:r>
              <a:rPr lang="en-US" dirty="0"/>
              <a:t>para o mundo</a:t>
            </a:r>
            <a:br>
              <a:rPr lang="en-US" dirty="0"/>
            </a:br>
            <a:r>
              <a:rPr lang="en-US" dirty="0"/>
              <a:t/>
            </a:r>
            <a:br>
              <a:rPr lang="en-US" dirty="0"/>
            </a:br>
            <a:r>
              <a:rPr lang="en-US" sz="2700" dirty="0"/>
              <a:t>Educação dos jovens</a:t>
            </a:r>
            <a:br>
              <a:rPr lang="en-US" sz="2700" dirty="0"/>
            </a:br>
            <a:r>
              <a:rPr lang="en-US" sz="2700" dirty="0"/>
              <a:t>ERASMUS+</a:t>
            </a:r>
            <a:br>
              <a:rPr lang="en-US" sz="2700" dirty="0"/>
            </a:br>
            <a:r>
              <a:rPr lang="en-US" sz="2700" dirty="0"/>
              <a:t/>
            </a:r>
            <a:br>
              <a:rPr lang="en-US" sz="2700" dirty="0"/>
            </a:br>
            <a:r>
              <a:rPr lang="en-US" sz="2200" dirty="0"/>
              <a:t>KA220 YOU - Parcerias estratégicas para a educação de jovens</a:t>
            </a:r>
            <a:br>
              <a:rPr lang="en-US" sz="2200" dirty="0"/>
            </a:br>
            <a:r>
              <a:rPr lang="en-US" sz="2200" dirty="0"/>
              <a:t>Parceria de cooperação</a:t>
            </a:r>
            <a:r>
              <a:rPr lang="en-US" dirty="0"/>
              <a:t/>
            </a:r>
            <a:br>
              <a:rPr lang="en-US" dirty="0"/>
            </a:br>
            <a:endParaRPr dirty="0"/>
          </a:p>
        </p:txBody>
      </p:sp>
      <p:sp>
        <p:nvSpPr>
          <p:cNvPr id="121" name="Google Shape;121;p1"/>
          <p:cNvSpPr txBox="1">
            <a:spLocks noGrp="1"/>
          </p:cNvSpPr>
          <p:nvPr>
            <p:ph type="body" idx="2"/>
          </p:nvPr>
        </p:nvSpPr>
        <p:spPr>
          <a:xfrm>
            <a:off x="457200" y="4891596"/>
            <a:ext cx="3200400" cy="14136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500"/>
              <a:buNone/>
            </a:pPr>
            <a:r>
              <a:rPr lang="en-US" b="1" i="1"/>
              <a:t>Número de referência:</a:t>
            </a:r>
            <a:br>
              <a:rPr lang="en-US" b="1" i="1"/>
            </a:br>
            <a:r>
              <a:rPr lang="en-US"/>
              <a:t>2021-1-DE04-KA220-YOU-000029209</a:t>
            </a:r>
            <a:endParaRPr/>
          </a:p>
          <a:p>
            <a:pPr marL="0" lvl="0" indent="0" algn="l" rtl="0">
              <a:lnSpc>
                <a:spcPct val="90000"/>
              </a:lnSpc>
              <a:spcBef>
                <a:spcPts val="1400"/>
              </a:spcBef>
              <a:spcAft>
                <a:spcPts val="0"/>
              </a:spcAft>
              <a:buSzPts val="1500"/>
              <a:buNone/>
            </a:pPr>
            <a:r>
              <a:rPr lang="en-US" b="1"/>
              <a:t>Duração: </a:t>
            </a:r>
            <a:endParaRPr/>
          </a:p>
          <a:p>
            <a:pPr marL="0" lvl="0" indent="0" algn="l" rtl="0">
              <a:lnSpc>
                <a:spcPct val="90000"/>
              </a:lnSpc>
              <a:spcBef>
                <a:spcPts val="1400"/>
              </a:spcBef>
              <a:spcAft>
                <a:spcPts val="0"/>
              </a:spcAft>
              <a:buSzPts val="1500"/>
              <a:buNone/>
            </a:pPr>
            <a:r>
              <a:rPr lang="en-US" b="1"/>
              <a:t>07.03.2022 a 07.03.2024 (24 meses) </a:t>
            </a:r>
            <a:endParaRPr/>
          </a:p>
          <a:p>
            <a:pPr marL="0" lvl="0" indent="0" algn="l" rtl="0">
              <a:lnSpc>
                <a:spcPct val="90000"/>
              </a:lnSpc>
              <a:spcBef>
                <a:spcPts val="1400"/>
              </a:spcBef>
              <a:spcAft>
                <a:spcPts val="0"/>
              </a:spcAft>
              <a:buSzPts val="1500"/>
              <a:buNone/>
            </a:pPr>
            <a:endParaRPr b="1"/>
          </a:p>
        </p:txBody>
      </p:sp>
      <p:sp>
        <p:nvSpPr>
          <p:cNvPr id="123" name="Google Shape;123;p1"/>
          <p:cNvSpPr txBox="1"/>
          <p:nvPr/>
        </p:nvSpPr>
        <p:spPr>
          <a:xfrm>
            <a:off x="4407732" y="1403178"/>
            <a:ext cx="7423322" cy="3219091"/>
          </a:xfrm>
          <a:prstGeom prst="rect">
            <a:avLst/>
          </a:prstGeom>
          <a:noFill/>
          <a:ln>
            <a:noFill/>
          </a:ln>
        </p:spPr>
        <p:txBody>
          <a:bodyPr spcFirstLastPara="1" wrap="square" lIns="91425" tIns="45700" rIns="91425" bIns="45700" anchor="t" anchorCtr="0">
            <a:normAutofit/>
          </a:bodyPr>
          <a:lstStyle/>
          <a:p>
            <a:pPr lvl="0">
              <a:buClr>
                <a:schemeClr val="accent1"/>
              </a:buClr>
              <a:buSzPct val="108108"/>
            </a:pPr>
            <a:r>
              <a:rPr lang="en-US" sz="4000" b="1" dirty="0">
                <a:solidFill>
                  <a:srgbClr val="004B3A"/>
                </a:solidFill>
              </a:rPr>
              <a:t>GREENWORLD</a:t>
            </a:r>
            <a:r>
              <a:rPr lang="en-US" sz="3000" b="1" i="0" u="none" strike="noStrike" cap="none" dirty="0">
                <a:solidFill>
                  <a:srgbClr val="595959"/>
                </a:solidFill>
                <a:latin typeface="Calibri"/>
                <a:ea typeface="Calibri"/>
                <a:cs typeface="Calibri"/>
                <a:sym typeface="Calibri"/>
              </a:rPr>
              <a:t/>
            </a:r>
            <a:br>
              <a:rPr lang="en-US" sz="3000" b="1" i="0" u="none" strike="noStrike" cap="none" dirty="0">
                <a:solidFill>
                  <a:srgbClr val="595959"/>
                </a:solidFill>
                <a:latin typeface="Calibri"/>
                <a:ea typeface="Calibri"/>
                <a:cs typeface="Calibri"/>
                <a:sym typeface="Calibri"/>
              </a:rPr>
            </a:br>
            <a:endParaRPr sz="1800" b="1" i="0" u="none" strike="noStrike" cap="none" dirty="0">
              <a:solidFill>
                <a:srgbClr val="595959"/>
              </a:solidFill>
              <a:latin typeface="Calibri"/>
              <a:ea typeface="Calibri"/>
              <a:cs typeface="Calibri"/>
              <a:sym typeface="Calibri"/>
            </a:endParaRPr>
          </a:p>
          <a:p>
            <a:pPr algn="ctr">
              <a:lnSpc>
                <a:spcPts val="5192"/>
              </a:lnSpc>
              <a:spcBef>
                <a:spcPct val="0"/>
              </a:spcBef>
            </a:pPr>
            <a:r>
              <a:rPr lang="en-US" sz="3200" b="1" i="0" u="sng" strike="noStrike" cap="none" dirty="0" smtClean="0">
                <a:solidFill>
                  <a:srgbClr val="595959"/>
                </a:solidFill>
                <a:latin typeface="Calibri"/>
                <a:ea typeface="Calibri"/>
                <a:cs typeface="Calibri"/>
                <a:sym typeface="Calibri"/>
              </a:rPr>
              <a:t>Módulo </a:t>
            </a:r>
            <a:r>
              <a:rPr lang="tr-TR" sz="3200" b="1" i="0" u="sng" strike="noStrike" cap="none" dirty="0" smtClean="0">
                <a:solidFill>
                  <a:srgbClr val="595959"/>
                </a:solidFill>
                <a:latin typeface="Calibri"/>
                <a:ea typeface="Calibri"/>
                <a:cs typeface="Calibri"/>
                <a:sym typeface="Calibri"/>
              </a:rPr>
              <a:t>1</a:t>
            </a:r>
            <a:r>
              <a:rPr lang="en-US" sz="3200" b="1" i="0" u="sng" strike="noStrike" cap="none" dirty="0" smtClean="0">
                <a:solidFill>
                  <a:srgbClr val="595959"/>
                </a:solidFill>
                <a:latin typeface="Calibri"/>
                <a:ea typeface="Calibri"/>
                <a:cs typeface="Calibri"/>
                <a:sym typeface="Calibri"/>
              </a:rPr>
              <a:t>:</a:t>
            </a:r>
            <a:r>
              <a:rPr lang="en-US" sz="3200" b="1" i="0" u="none" strike="noStrike" cap="none" dirty="0">
                <a:solidFill>
                  <a:srgbClr val="595959"/>
                </a:solidFill>
                <a:latin typeface="Calibri"/>
                <a:ea typeface="Calibri"/>
                <a:cs typeface="Calibri"/>
                <a:sym typeface="Calibri"/>
              </a:rPr>
              <a:t/>
            </a:r>
            <a:br>
              <a:rPr lang="en-US" sz="3200" b="1" i="0" u="none" strike="noStrike" cap="none" dirty="0">
                <a:solidFill>
                  <a:srgbClr val="595959"/>
                </a:solidFill>
                <a:latin typeface="Calibri"/>
                <a:ea typeface="Calibri"/>
                <a:cs typeface="Calibri"/>
                <a:sym typeface="Calibri"/>
              </a:rPr>
            </a:br>
            <a:r>
              <a:rPr lang="en-US" sz="3200" spc="-192" dirty="0">
                <a:latin typeface="Gaegu Bold"/>
              </a:rPr>
              <a:t>Valores éticos e estéticos em </a:t>
            </a:r>
          </a:p>
          <a:p>
            <a:pPr algn="ctr">
              <a:lnSpc>
                <a:spcPts val="5192"/>
              </a:lnSpc>
              <a:spcBef>
                <a:spcPct val="0"/>
              </a:spcBef>
            </a:pPr>
            <a:r>
              <a:rPr lang="en-US" sz="3200" spc="-192" dirty="0">
                <a:latin typeface="Gaegu Bold"/>
              </a:rPr>
              <a:t>Educação ambiental</a:t>
            </a:r>
          </a:p>
          <a:p>
            <a:pPr marL="0" marR="0" lvl="0" indent="0" algn="l" rtl="0">
              <a:lnSpc>
                <a:spcPct val="100000"/>
              </a:lnSpc>
              <a:spcBef>
                <a:spcPts val="1000"/>
              </a:spcBef>
              <a:spcAft>
                <a:spcPts val="0"/>
              </a:spcAft>
              <a:buClr>
                <a:schemeClr val="accent1"/>
              </a:buClr>
              <a:buSzPct val="108108"/>
              <a:buFont typeface="Noto Sans Symbols"/>
              <a:buNone/>
            </a:pPr>
            <a:endParaRPr lang="en-US" sz="2600" b="1" i="0" u="none" strike="noStrike" cap="none" dirty="0">
              <a:solidFill>
                <a:srgbClr val="595959"/>
              </a:solidFill>
              <a:latin typeface="Calibri"/>
              <a:ea typeface="Calibri"/>
              <a:cs typeface="Calibri"/>
              <a:sym typeface="Calibri"/>
            </a:endParaRPr>
          </a:p>
        </p:txBody>
      </p:sp>
      <p:pic>
        <p:nvPicPr>
          <p:cNvPr id="125" name="Google Shape;125;p1"/>
          <p:cNvPicPr preferRelativeResize="0"/>
          <p:nvPr/>
        </p:nvPicPr>
        <p:blipFill rotWithShape="1">
          <a:blip r:embed="rId3">
            <a:alphaModFix/>
          </a:blip>
          <a:srcRect/>
          <a:stretch/>
        </p:blipFill>
        <p:spPr>
          <a:xfrm>
            <a:off x="9286226" y="594359"/>
            <a:ext cx="2286000" cy="2011840"/>
          </a:xfrm>
          <a:prstGeom prst="rect">
            <a:avLst/>
          </a:prstGeom>
          <a:noFill/>
          <a:ln>
            <a:noFill/>
          </a:ln>
        </p:spPr>
      </p:pic>
      <p:sp>
        <p:nvSpPr>
          <p:cNvPr id="7" name="Freeform 19"/>
          <p:cNvSpPr/>
          <p:nvPr/>
        </p:nvSpPr>
        <p:spPr>
          <a:xfrm>
            <a:off x="6745043" y="4622269"/>
            <a:ext cx="2541183" cy="894560"/>
          </a:xfrm>
          <a:custGeom>
            <a:avLst/>
            <a:gdLst/>
            <a:ahLst/>
            <a:cxnLst/>
            <a:rect l="l" t="t" r="r" b="b"/>
            <a:pathLst>
              <a:path w="2541183" h="894560">
                <a:moveTo>
                  <a:pt x="0" y="0"/>
                </a:moveTo>
                <a:lnTo>
                  <a:pt x="2541183" y="0"/>
                </a:lnTo>
                <a:lnTo>
                  <a:pt x="2541183" y="894560"/>
                </a:lnTo>
                <a:lnTo>
                  <a:pt x="0" y="894560"/>
                </a:lnTo>
                <a:lnTo>
                  <a:pt x="0" y="0"/>
                </a:lnTo>
                <a:close/>
              </a:path>
            </a:pathLst>
          </a:custGeom>
          <a:blipFill>
            <a:blip r:embed="rId4"/>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
          <p:cNvSpPr txBox="1">
            <a:spLocks noGrp="1"/>
          </p:cNvSpPr>
          <p:nvPr>
            <p:ph type="body" idx="1"/>
          </p:nvPr>
        </p:nvSpPr>
        <p:spPr>
          <a:xfrm>
            <a:off x="658553" y="1450109"/>
            <a:ext cx="10515600" cy="4186481"/>
          </a:xfrm>
          <a:prstGeom prst="rect">
            <a:avLst/>
          </a:prstGeom>
          <a:noFill/>
          <a:ln>
            <a:noFill/>
          </a:ln>
        </p:spPr>
        <p:txBody>
          <a:bodyPr spcFirstLastPara="1" wrap="square" lIns="0" tIns="45700" rIns="0" bIns="45700" anchor="t" anchorCtr="0">
            <a:normAutofit/>
          </a:bodyPr>
          <a:lstStyle/>
          <a:p>
            <a:r>
              <a:rPr lang="tr-TR" dirty="0" smtClean="0"/>
              <a:t>Figura </a:t>
            </a:r>
            <a:r>
              <a:rPr lang="tr-TR" dirty="0" smtClean="0"/>
              <a:t>humana </a:t>
            </a:r>
            <a:r>
              <a:rPr lang="tr-TR" dirty="0"/>
              <a:t>segurando um globo terrestre (metade representando a indústria, a outra metade a natureza</a:t>
            </a:r>
            <a:r>
              <a:rPr lang="tr-TR" dirty="0" smtClean="0"/>
              <a:t>)</a:t>
            </a:r>
          </a:p>
          <a:p>
            <a:endParaRPr lang="tr-TR" dirty="0"/>
          </a:p>
          <a:p>
            <a:r>
              <a:rPr lang="tr-TR" b="1" dirty="0" err="1"/>
              <a:t>Ética de gestão</a:t>
            </a:r>
            <a:r>
              <a:rPr lang="tr-TR" b="1" dirty="0"/>
              <a:t>: </a:t>
            </a:r>
            <a:r>
              <a:rPr lang="tr-TR" dirty="0" err="1"/>
              <a:t>Utilização responsável para benefício humano </a:t>
            </a:r>
            <a:r>
              <a:rPr lang="tr-TR" dirty="0"/>
              <a:t>(</a:t>
            </a:r>
            <a:r>
              <a:rPr lang="tr-TR" dirty="0" err="1"/>
              <a:t>abordagem mais antiga</a:t>
            </a:r>
            <a:r>
              <a:rPr lang="tr-TR" dirty="0"/>
              <a:t>)</a:t>
            </a:r>
          </a:p>
          <a:p>
            <a:r>
              <a:rPr lang="tr-TR" b="1" dirty="0" err="1"/>
              <a:t>Antropocentrismo esclarecido</a:t>
            </a:r>
            <a:r>
              <a:rPr lang="tr-TR" b="1" dirty="0"/>
              <a:t>: </a:t>
            </a:r>
            <a:r>
              <a:rPr lang="tr-TR" dirty="0" err="1"/>
              <a:t>Valor intrínseco </a:t>
            </a:r>
            <a:r>
              <a:rPr lang="tr-TR" dirty="0"/>
              <a:t>+ </a:t>
            </a:r>
            <a:r>
              <a:rPr lang="tr-TR" dirty="0" err="1"/>
              <a:t>benefício humano</a:t>
            </a:r>
            <a:endParaRPr lang="tr-TR" dirty="0"/>
          </a:p>
          <a:p>
            <a:r>
              <a:rPr lang="tr-TR" b="1" dirty="0" err="1"/>
              <a:t>Antropocentrismo </a:t>
            </a:r>
            <a:r>
              <a:rPr lang="tr-TR" b="1" dirty="0"/>
              <a:t>reformista: </a:t>
            </a:r>
            <a:r>
              <a:rPr lang="tr-TR" dirty="0" err="1"/>
              <a:t>Utilização sustentável com respeito pela natureza</a:t>
            </a:r>
            <a:endParaRPr lang="tr-TR" dirty="0"/>
          </a:p>
          <a:p>
            <a:r>
              <a:rPr lang="tr-TR" b="1" dirty="0" err="1"/>
              <a:t>Antropocentrismo </a:t>
            </a:r>
            <a:r>
              <a:rPr lang="tr-TR" b="1" dirty="0"/>
              <a:t>moderno: </a:t>
            </a:r>
            <a:r>
              <a:rPr lang="tr-TR" dirty="0" err="1"/>
              <a:t>Equilíbrio entre benefícios</a:t>
            </a:r>
            <a:r>
              <a:rPr lang="tr-TR" dirty="0"/>
              <a:t>, </a:t>
            </a:r>
            <a:r>
              <a:rPr lang="tr-TR" dirty="0" err="1"/>
              <a:t>valor </a:t>
            </a:r>
            <a:r>
              <a:rPr lang="tr-TR" dirty="0"/>
              <a:t>e </a:t>
            </a:r>
            <a:r>
              <a:rPr lang="tr-TR" dirty="0" err="1"/>
              <a:t>sustentabilidade </a:t>
            </a:r>
            <a:r>
              <a:rPr lang="tr-TR" dirty="0"/>
              <a:t>(</a:t>
            </a:r>
            <a:r>
              <a:rPr lang="tr-TR" dirty="0" err="1"/>
              <a:t>aborda a complexidade</a:t>
            </a:r>
            <a:r>
              <a:rPr lang="tr-TR" dirty="0"/>
              <a:t>)</a:t>
            </a:r>
          </a:p>
          <a:p>
            <a:pPr marL="0" lvl="0" indent="0" algn="l" rtl="0">
              <a:lnSpc>
                <a:spcPct val="120000"/>
              </a:lnSpc>
              <a:spcBef>
                <a:spcPts val="0"/>
              </a:spcBef>
              <a:spcAft>
                <a:spcPts val="0"/>
              </a:spcAft>
              <a:buSzPts val="3500"/>
              <a:buNone/>
            </a:pPr>
            <a:endParaRPr sz="1300" dirty="0">
              <a:solidFill>
                <a:schemeClr val="accent1"/>
              </a:solidFill>
            </a:endParaRPr>
          </a:p>
        </p:txBody>
      </p:sp>
      <p:sp>
        <p:nvSpPr>
          <p:cNvPr id="182" name="Google Shape;182;p5"/>
          <p:cNvSpPr/>
          <p:nvPr/>
        </p:nvSpPr>
        <p:spPr>
          <a:xfrm>
            <a:off x="4572000" y="156754"/>
            <a:ext cx="2991394" cy="927463"/>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5"/>
          <p:cNvSpPr txBox="1"/>
          <p:nvPr/>
        </p:nvSpPr>
        <p:spPr>
          <a:xfrm>
            <a:off x="566189" y="576351"/>
            <a:ext cx="10515600" cy="806116"/>
          </a:xfrm>
          <a:prstGeom prst="rect">
            <a:avLst/>
          </a:prstGeom>
          <a:noFill/>
          <a:ln>
            <a:noFill/>
          </a:ln>
        </p:spPr>
        <p:txBody>
          <a:bodyPr spcFirstLastPara="1" wrap="square" lIns="91425" tIns="45700" rIns="91425" bIns="45700" anchor="b" anchorCtr="0">
            <a:normAutofit/>
          </a:bodyPr>
          <a:lstStyle/>
          <a:p>
            <a:r>
              <a:rPr lang="en-GB" sz="3200" b="1" dirty="0"/>
              <a:t>ÉTICA CENTRADA NA VIDA</a:t>
            </a:r>
            <a:endParaRPr lang="en-GB" sz="3200" dirty="0"/>
          </a:p>
        </p:txBody>
      </p:sp>
    </p:spTree>
    <p:extLst>
      <p:ext uri="{BB962C8B-B14F-4D97-AF65-F5344CB8AC3E}">
        <p14:creationId xmlns:p14="http://schemas.microsoft.com/office/powerpoint/2010/main" val="3320887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
          <p:cNvSpPr txBox="1">
            <a:spLocks noGrp="1"/>
          </p:cNvSpPr>
          <p:nvPr>
            <p:ph type="body" idx="1"/>
          </p:nvPr>
        </p:nvSpPr>
        <p:spPr>
          <a:xfrm>
            <a:off x="658553" y="1450109"/>
            <a:ext cx="10515600" cy="4186481"/>
          </a:xfrm>
          <a:prstGeom prst="rect">
            <a:avLst/>
          </a:prstGeom>
          <a:noFill/>
          <a:ln>
            <a:noFill/>
          </a:ln>
        </p:spPr>
        <p:txBody>
          <a:bodyPr spcFirstLastPara="1" wrap="square" lIns="0" tIns="45700" rIns="0" bIns="45700" anchor="t" anchorCtr="0">
            <a:normAutofit/>
          </a:bodyPr>
          <a:lstStyle/>
          <a:p>
            <a:r>
              <a:rPr lang="en-US" dirty="0"/>
              <a:t> Teia de vida interligada (animais, plantas, seres humanos</a:t>
            </a:r>
            <a:r>
              <a:rPr lang="en-US" dirty="0" smtClean="0"/>
              <a:t>)</a:t>
            </a:r>
            <a:endParaRPr lang="tr-TR" dirty="0" smtClean="0"/>
          </a:p>
          <a:p>
            <a:endParaRPr lang="en-US" dirty="0"/>
          </a:p>
          <a:p>
            <a:r>
              <a:rPr lang="en-US" b="1" dirty="0"/>
              <a:t>Ética do Respeito pela Vida: </a:t>
            </a:r>
            <a:r>
              <a:rPr lang="en-US" dirty="0"/>
              <a:t>Valor intrínseco de todos os seres vivos (animais, plantas)</a:t>
            </a:r>
          </a:p>
          <a:p>
            <a:r>
              <a:rPr lang="en-US" b="1" dirty="0"/>
              <a:t>Ética do Respeito pela Natureza:</a:t>
            </a:r>
            <a:r>
              <a:rPr lang="en-US" dirty="0"/>
              <a:t> Valor intrínseco da própria natureza (ecossistemas)</a:t>
            </a:r>
          </a:p>
          <a:p>
            <a:r>
              <a:rPr lang="en-US" b="1" dirty="0"/>
              <a:t>Gaia (Mundo Vivo):</a:t>
            </a:r>
            <a:r>
              <a:rPr lang="en-US" dirty="0"/>
              <a:t> A Terra como um organismo vivo, tudo interligado</a:t>
            </a:r>
          </a:p>
          <a:p>
            <a:r>
              <a:rPr lang="en-US" b="1" dirty="0"/>
              <a:t>Direitos dos animais:</a:t>
            </a:r>
            <a:r>
              <a:rPr lang="en-US" dirty="0"/>
              <a:t> Os animais têm direitos semelhantes aos dos seres humanos (proteção contra o sofrimento)</a:t>
            </a:r>
          </a:p>
        </p:txBody>
      </p:sp>
      <p:sp>
        <p:nvSpPr>
          <p:cNvPr id="182" name="Google Shape;182;p5"/>
          <p:cNvSpPr/>
          <p:nvPr/>
        </p:nvSpPr>
        <p:spPr>
          <a:xfrm>
            <a:off x="4572000" y="156754"/>
            <a:ext cx="2991394" cy="927463"/>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5"/>
          <p:cNvSpPr txBox="1"/>
          <p:nvPr/>
        </p:nvSpPr>
        <p:spPr>
          <a:xfrm>
            <a:off x="566189" y="576351"/>
            <a:ext cx="9704647" cy="806116"/>
          </a:xfrm>
          <a:prstGeom prst="rect">
            <a:avLst/>
          </a:prstGeom>
          <a:noFill/>
          <a:ln>
            <a:noFill/>
          </a:ln>
        </p:spPr>
        <p:txBody>
          <a:bodyPr spcFirstLastPara="1" wrap="square" lIns="91425" tIns="45700" rIns="91425" bIns="45700" anchor="b" anchorCtr="0">
            <a:normAutofit fontScale="85000" lnSpcReduction="20000"/>
          </a:bodyPr>
          <a:lstStyle/>
          <a:p>
            <a:r>
              <a:rPr lang="en-US" sz="3200" b="1" dirty="0"/>
              <a:t>Abordagens </a:t>
            </a:r>
            <a:r>
              <a:rPr lang="en-US" sz="3200" b="1" dirty="0" err="1"/>
              <a:t>biocêntricas </a:t>
            </a:r>
            <a:r>
              <a:rPr lang="en-US" sz="3200" b="1" dirty="0"/>
              <a:t>e </a:t>
            </a:r>
            <a:r>
              <a:rPr lang="en-US" sz="3200" b="1" dirty="0" err="1"/>
              <a:t>ecocêntricas </a:t>
            </a:r>
            <a:r>
              <a:rPr lang="en-US" sz="3200" b="1" dirty="0"/>
              <a:t>da ética ambiental</a:t>
            </a:r>
            <a:endParaRPr lang="en-GB" sz="3200" dirty="0"/>
          </a:p>
        </p:txBody>
      </p:sp>
    </p:spTree>
    <p:extLst>
      <p:ext uri="{BB962C8B-B14F-4D97-AF65-F5344CB8AC3E}">
        <p14:creationId xmlns:p14="http://schemas.microsoft.com/office/powerpoint/2010/main" val="1141267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
          <p:cNvSpPr txBox="1">
            <a:spLocks noGrp="1"/>
          </p:cNvSpPr>
          <p:nvPr>
            <p:ph type="body" idx="1"/>
          </p:nvPr>
        </p:nvSpPr>
        <p:spPr>
          <a:xfrm>
            <a:off x="658553" y="1450109"/>
            <a:ext cx="10515600" cy="4186481"/>
          </a:xfrm>
          <a:prstGeom prst="rect">
            <a:avLst/>
          </a:prstGeom>
          <a:noFill/>
          <a:ln>
            <a:noFill/>
          </a:ln>
        </p:spPr>
        <p:txBody>
          <a:bodyPr spcFirstLastPara="1" wrap="square" lIns="0" tIns="45700" rIns="0" bIns="45700" anchor="t" anchorCtr="0">
            <a:normAutofit/>
          </a:bodyPr>
          <a:lstStyle/>
          <a:p>
            <a:endParaRPr lang="tr-TR" dirty="0" smtClean="0"/>
          </a:p>
          <a:p>
            <a:r>
              <a:rPr lang="en-US" b="1" dirty="0"/>
              <a:t> Ética da Terra e Ecologia Profunda</a:t>
            </a:r>
            <a:r>
              <a:rPr lang="en-US" dirty="0"/>
              <a:t>: Valor inerente à natureza, interligação (pode sobrepor-se aos interesses humanos</a:t>
            </a:r>
            <a:r>
              <a:rPr lang="en-US" dirty="0" smtClean="0"/>
              <a:t>)</a:t>
            </a:r>
            <a:endParaRPr lang="tr-TR" dirty="0" smtClean="0"/>
          </a:p>
          <a:p>
            <a:endParaRPr lang="en-US" dirty="0"/>
          </a:p>
          <a:p>
            <a:r>
              <a:rPr lang="en-US" b="1" dirty="0"/>
              <a:t>Ecologia social</a:t>
            </a:r>
            <a:r>
              <a:rPr lang="en-US" dirty="0"/>
              <a:t>: Problemas ambientais enraizados nas estruturas sociais (por exemplo, capitalismo) - necessitam de mudança social</a:t>
            </a:r>
          </a:p>
        </p:txBody>
      </p:sp>
      <p:sp>
        <p:nvSpPr>
          <p:cNvPr id="182" name="Google Shape;182;p5"/>
          <p:cNvSpPr/>
          <p:nvPr/>
        </p:nvSpPr>
        <p:spPr>
          <a:xfrm>
            <a:off x="4572000" y="156754"/>
            <a:ext cx="2991394" cy="927463"/>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5"/>
          <p:cNvSpPr txBox="1"/>
          <p:nvPr/>
        </p:nvSpPr>
        <p:spPr>
          <a:xfrm>
            <a:off x="566189" y="576351"/>
            <a:ext cx="9704647" cy="806116"/>
          </a:xfrm>
          <a:prstGeom prst="rect">
            <a:avLst/>
          </a:prstGeom>
          <a:noFill/>
          <a:ln>
            <a:noFill/>
          </a:ln>
        </p:spPr>
        <p:txBody>
          <a:bodyPr spcFirstLastPara="1" wrap="square" lIns="91425" tIns="45700" rIns="91425" bIns="45700" anchor="b" anchorCtr="0">
            <a:normAutofit fontScale="85000" lnSpcReduction="10000"/>
          </a:bodyPr>
          <a:lstStyle/>
          <a:p>
            <a:r>
              <a:rPr lang="en-US" sz="3200" b="1" dirty="0"/>
              <a:t>ÉTICA ECOCÊNTRICA (ÉTICA AMBIENTAL HOLÍSTICA) </a:t>
            </a:r>
            <a:endParaRPr lang="en-GB" sz="3200" dirty="0"/>
          </a:p>
        </p:txBody>
      </p:sp>
    </p:spTree>
    <p:extLst>
      <p:ext uri="{BB962C8B-B14F-4D97-AF65-F5344CB8AC3E}">
        <p14:creationId xmlns:p14="http://schemas.microsoft.com/office/powerpoint/2010/main" val="1118603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
          <p:cNvSpPr txBox="1">
            <a:spLocks noGrp="1"/>
          </p:cNvSpPr>
          <p:nvPr>
            <p:ph type="body" idx="1"/>
          </p:nvPr>
        </p:nvSpPr>
        <p:spPr>
          <a:xfrm>
            <a:off x="658553" y="1450109"/>
            <a:ext cx="10515600" cy="4186481"/>
          </a:xfrm>
          <a:prstGeom prst="rect">
            <a:avLst/>
          </a:prstGeom>
          <a:noFill/>
          <a:ln>
            <a:noFill/>
          </a:ln>
        </p:spPr>
        <p:txBody>
          <a:bodyPr spcFirstLastPara="1" wrap="square" lIns="0" tIns="45700" rIns="0" bIns="45700" anchor="t" anchorCtr="0">
            <a:normAutofit/>
          </a:bodyPr>
          <a:lstStyle/>
          <a:p>
            <a:endParaRPr lang="tr-TR" dirty="0" smtClean="0"/>
          </a:p>
          <a:p>
            <a:r>
              <a:rPr lang="en-US" b="1" dirty="0"/>
              <a:t> Ética da Terra e Ecologia Profunda</a:t>
            </a:r>
            <a:r>
              <a:rPr lang="en-US" dirty="0"/>
              <a:t>: Valor inerente à natureza, interligação (pode sobrepor-se aos interesses humanos</a:t>
            </a:r>
            <a:r>
              <a:rPr lang="en-US" dirty="0" smtClean="0"/>
              <a:t>)</a:t>
            </a:r>
            <a:endParaRPr lang="tr-TR" dirty="0" smtClean="0"/>
          </a:p>
          <a:p>
            <a:endParaRPr lang="en-US" dirty="0"/>
          </a:p>
          <a:p>
            <a:r>
              <a:rPr lang="en-US" b="1" dirty="0"/>
              <a:t>Ecologia social</a:t>
            </a:r>
            <a:r>
              <a:rPr lang="en-US" dirty="0"/>
              <a:t>: Problemas ambientais enraizados nas estruturas sociais (por exemplo, capitalismo) - necessitam de mudança social</a:t>
            </a:r>
          </a:p>
        </p:txBody>
      </p:sp>
      <p:sp>
        <p:nvSpPr>
          <p:cNvPr id="182" name="Google Shape;182;p5"/>
          <p:cNvSpPr/>
          <p:nvPr/>
        </p:nvSpPr>
        <p:spPr>
          <a:xfrm>
            <a:off x="4572000" y="156754"/>
            <a:ext cx="2991394" cy="927463"/>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5"/>
          <p:cNvSpPr txBox="1"/>
          <p:nvPr/>
        </p:nvSpPr>
        <p:spPr>
          <a:xfrm>
            <a:off x="566189" y="576351"/>
            <a:ext cx="9704647" cy="806116"/>
          </a:xfrm>
          <a:prstGeom prst="rect">
            <a:avLst/>
          </a:prstGeom>
          <a:noFill/>
          <a:ln>
            <a:noFill/>
          </a:ln>
        </p:spPr>
        <p:txBody>
          <a:bodyPr spcFirstLastPara="1" wrap="square" lIns="91425" tIns="45700" rIns="91425" bIns="45700" anchor="b" anchorCtr="0">
            <a:normAutofit/>
          </a:bodyPr>
          <a:lstStyle/>
          <a:p>
            <a:r>
              <a:rPr lang="en-US" sz="3200" b="1" dirty="0"/>
              <a:t>OUTRAS ABORDAGENS DA ÉTICA AMBIENTAL</a:t>
            </a:r>
            <a:endParaRPr lang="en-GB" sz="3200" dirty="0"/>
          </a:p>
        </p:txBody>
      </p:sp>
    </p:spTree>
    <p:extLst>
      <p:ext uri="{BB962C8B-B14F-4D97-AF65-F5344CB8AC3E}">
        <p14:creationId xmlns:p14="http://schemas.microsoft.com/office/powerpoint/2010/main" val="288964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
          <p:cNvSpPr txBox="1">
            <a:spLocks noGrp="1"/>
          </p:cNvSpPr>
          <p:nvPr>
            <p:ph type="body" idx="1"/>
          </p:nvPr>
        </p:nvSpPr>
        <p:spPr>
          <a:xfrm>
            <a:off x="658553" y="1450109"/>
            <a:ext cx="10515600" cy="4186481"/>
          </a:xfrm>
          <a:prstGeom prst="rect">
            <a:avLst/>
          </a:prstGeom>
          <a:noFill/>
          <a:ln>
            <a:noFill/>
          </a:ln>
        </p:spPr>
        <p:txBody>
          <a:bodyPr spcFirstLastPara="1" wrap="square" lIns="0" tIns="45700" rIns="0" bIns="45700" anchor="t" anchorCtr="0">
            <a:normAutofit/>
          </a:bodyPr>
          <a:lstStyle/>
          <a:p>
            <a:endParaRPr lang="tr-TR" dirty="0" smtClean="0"/>
          </a:p>
          <a:p>
            <a:r>
              <a:rPr lang="tr-TR" b="1" dirty="0" err="1"/>
              <a:t> Ecofeminismo </a:t>
            </a:r>
            <a:r>
              <a:rPr lang="tr-TR" b="1" dirty="0"/>
              <a:t>e </a:t>
            </a:r>
            <a:r>
              <a:rPr lang="tr-TR" b="1" dirty="0" err="1"/>
              <a:t>ética ecossocialista</a:t>
            </a:r>
            <a:r>
              <a:rPr lang="tr-TR" b="1" dirty="0"/>
              <a:t>: </a:t>
            </a:r>
            <a:r>
              <a:rPr lang="tr-TR" dirty="0" err="1"/>
              <a:t>Questões ambientais ligadas a estruturas sociais </a:t>
            </a:r>
            <a:r>
              <a:rPr lang="tr-TR" dirty="0"/>
              <a:t>(</a:t>
            </a:r>
            <a:r>
              <a:rPr lang="tr-TR" dirty="0" err="1"/>
              <a:t>patriarcado</a:t>
            </a:r>
            <a:r>
              <a:rPr lang="tr-TR" dirty="0"/>
              <a:t>, </a:t>
            </a:r>
            <a:r>
              <a:rPr lang="tr-TR" dirty="0" err="1"/>
              <a:t>capitalismo</a:t>
            </a:r>
            <a:r>
              <a:rPr lang="tr-TR" dirty="0"/>
              <a:t>) - </a:t>
            </a:r>
            <a:r>
              <a:rPr lang="tr-TR" dirty="0" err="1"/>
              <a:t>desmantelar e reconstruir para </a:t>
            </a:r>
            <a:r>
              <a:rPr lang="tr-TR" dirty="0"/>
              <a:t>uma </a:t>
            </a:r>
            <a:r>
              <a:rPr lang="tr-TR" dirty="0" err="1"/>
              <a:t>sociedade justa </a:t>
            </a:r>
            <a:r>
              <a:rPr lang="tr-TR" dirty="0"/>
              <a:t>e </a:t>
            </a:r>
            <a:r>
              <a:rPr lang="tr-TR" dirty="0" err="1"/>
              <a:t>sustentável</a:t>
            </a:r>
            <a:endParaRPr lang="tr-TR" dirty="0"/>
          </a:p>
          <a:p>
            <a:endParaRPr lang="pt-PT" b="1" dirty="0" smtClean="0"/>
          </a:p>
          <a:p>
            <a:r>
              <a:rPr lang="tr-TR" b="1" dirty="0" smtClean="0"/>
              <a:t>Abordagem </a:t>
            </a:r>
            <a:r>
              <a:rPr lang="tr-TR" b="1" dirty="0"/>
              <a:t>ética futurista: </a:t>
            </a:r>
            <a:r>
              <a:rPr lang="tr-TR" dirty="0"/>
              <a:t>Utilizar tecnologias futuras para soluções amigas do ambiente e um futuro sustentável</a:t>
            </a:r>
          </a:p>
        </p:txBody>
      </p:sp>
      <p:sp>
        <p:nvSpPr>
          <p:cNvPr id="182" name="Google Shape;182;p5"/>
          <p:cNvSpPr/>
          <p:nvPr/>
        </p:nvSpPr>
        <p:spPr>
          <a:xfrm>
            <a:off x="4572000" y="156754"/>
            <a:ext cx="2991394" cy="927463"/>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861355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
          <p:cNvSpPr txBox="1">
            <a:spLocks noGrp="1"/>
          </p:cNvSpPr>
          <p:nvPr>
            <p:ph type="body" idx="1"/>
          </p:nvPr>
        </p:nvSpPr>
        <p:spPr>
          <a:xfrm>
            <a:off x="640080" y="1526253"/>
            <a:ext cx="10515600" cy="4516737"/>
          </a:xfrm>
          <a:prstGeom prst="rect">
            <a:avLst/>
          </a:prstGeom>
          <a:noFill/>
          <a:ln>
            <a:noFill/>
          </a:ln>
        </p:spPr>
        <p:txBody>
          <a:bodyPr spcFirstLastPara="1" wrap="square" lIns="0" tIns="45700" rIns="0" bIns="45700" anchor="t" anchorCtr="0">
            <a:normAutofit/>
          </a:bodyPr>
          <a:lstStyle/>
          <a:p>
            <a:r>
              <a:rPr lang="en-US" dirty="0"/>
              <a:t> </a:t>
            </a:r>
            <a:endParaRPr lang="tr-TR" dirty="0"/>
          </a:p>
          <a:p>
            <a:pPr>
              <a:buFont typeface="Wingdings" panose="05000000000000000000" pitchFamily="2" charset="2"/>
              <a:buChar char="ü"/>
            </a:pPr>
            <a:r>
              <a:rPr lang="en-US" dirty="0"/>
              <a:t>Examina as questões éticas relacionadas com o ambiente.</a:t>
            </a:r>
          </a:p>
          <a:p>
            <a:pPr>
              <a:buFont typeface="Wingdings" panose="05000000000000000000" pitchFamily="2" charset="2"/>
              <a:buChar char="ü"/>
            </a:pPr>
            <a:r>
              <a:rPr lang="en-US" dirty="0"/>
              <a:t>Questiona o nosso papel e as nossas responsabilidades.</a:t>
            </a:r>
          </a:p>
          <a:p>
            <a:pPr>
              <a:buFont typeface="Wingdings" panose="05000000000000000000" pitchFamily="2" charset="2"/>
              <a:buChar char="ü"/>
            </a:pPr>
            <a:r>
              <a:rPr lang="en-US" b="1" dirty="0"/>
              <a:t>Valor da Natureza:</a:t>
            </a:r>
            <a:r>
              <a:rPr lang="en-US" dirty="0"/>
              <a:t> Valor intrínseco vs. valor utilitário.</a:t>
            </a:r>
          </a:p>
          <a:p>
            <a:pPr>
              <a:buFont typeface="Wingdings" panose="05000000000000000000" pitchFamily="2" charset="2"/>
              <a:buChar char="ü"/>
            </a:pPr>
            <a:r>
              <a:rPr lang="en-US" b="1" dirty="0"/>
              <a:t>Impacto humano:</a:t>
            </a:r>
            <a:r>
              <a:rPr lang="en-US" dirty="0"/>
              <a:t> Poluição, utilização de recursos, alterações climáticas.</a:t>
            </a:r>
          </a:p>
          <a:p>
            <a:pPr>
              <a:buFont typeface="Wingdings" panose="05000000000000000000" pitchFamily="2" charset="2"/>
              <a:buChar char="ü"/>
            </a:pPr>
            <a:r>
              <a:rPr lang="en-US" b="1" dirty="0"/>
              <a:t>Soluções:</a:t>
            </a:r>
            <a:r>
              <a:rPr lang="en-US" dirty="0"/>
              <a:t> Sustentabilidade, comportamento amigo do ambiente.</a:t>
            </a:r>
          </a:p>
          <a:p>
            <a:pPr marL="114300" lvl="0" indent="0">
              <a:buNone/>
            </a:pPr>
            <a:endParaRPr lang="tr-TR" dirty="0"/>
          </a:p>
          <a:p>
            <a:pPr marL="0" lvl="0" indent="0" algn="l" rtl="0">
              <a:lnSpc>
                <a:spcPct val="120000"/>
              </a:lnSpc>
              <a:spcBef>
                <a:spcPts val="0"/>
              </a:spcBef>
              <a:spcAft>
                <a:spcPts val="0"/>
              </a:spcAft>
              <a:buSzPts val="3500"/>
              <a:buNone/>
            </a:pPr>
            <a:endParaRPr sz="1300" dirty="0">
              <a:solidFill>
                <a:schemeClr val="accent1"/>
              </a:solidFill>
            </a:endParaRPr>
          </a:p>
        </p:txBody>
      </p:sp>
      <p:sp>
        <p:nvSpPr>
          <p:cNvPr id="182" name="Google Shape;182;p5"/>
          <p:cNvSpPr/>
          <p:nvPr/>
        </p:nvSpPr>
        <p:spPr>
          <a:xfrm>
            <a:off x="4572000" y="156754"/>
            <a:ext cx="2991394" cy="927463"/>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5"/>
          <p:cNvSpPr txBox="1"/>
          <p:nvPr/>
        </p:nvSpPr>
        <p:spPr>
          <a:xfrm>
            <a:off x="640080" y="197661"/>
            <a:ext cx="10515600" cy="806116"/>
          </a:xfrm>
          <a:prstGeom prst="rect">
            <a:avLst/>
          </a:prstGeom>
          <a:noFill/>
          <a:ln>
            <a:noFill/>
          </a:ln>
        </p:spPr>
        <p:txBody>
          <a:bodyPr spcFirstLastPara="1" wrap="square" lIns="91425" tIns="45700" rIns="91425" bIns="45700" anchor="b" anchorCtr="0">
            <a:normAutofit/>
          </a:bodyPr>
          <a:lstStyle/>
          <a:p>
            <a:r>
              <a:rPr lang="en-US" b="1" dirty="0"/>
              <a:t>Ética ambiental: A nossa relação com a natureza</a:t>
            </a:r>
          </a:p>
        </p:txBody>
      </p:sp>
    </p:spTree>
    <p:extLst>
      <p:ext uri="{BB962C8B-B14F-4D97-AF65-F5344CB8AC3E}">
        <p14:creationId xmlns:p14="http://schemas.microsoft.com/office/powerpoint/2010/main" val="489038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8"/>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03" name="Google Shape;203;p8"/>
          <p:cNvSpPr txBox="1">
            <a:spLocks noGrp="1"/>
          </p:cNvSpPr>
          <p:nvPr>
            <p:ph type="title"/>
          </p:nvPr>
        </p:nvSpPr>
        <p:spPr>
          <a:xfrm>
            <a:off x="1036524" y="636662"/>
            <a:ext cx="8990308" cy="806116"/>
          </a:xfrm>
          <a:prstGeom prst="rect">
            <a:avLst/>
          </a:prstGeom>
          <a:noFill/>
          <a:ln>
            <a:noFill/>
          </a:ln>
        </p:spPr>
        <p:txBody>
          <a:bodyPr spcFirstLastPara="1" wrap="square" lIns="91425" tIns="45700" rIns="91425" bIns="45700" anchor="b" anchorCtr="0">
            <a:normAutofit fontScale="90000"/>
          </a:bodyPr>
          <a:lstStyle/>
          <a:p>
            <a:pPr marL="342900" lvl="0" algn="just">
              <a:buSzPts val="2000"/>
            </a:pPr>
            <a:r>
              <a:rPr lang="en-US" dirty="0" smtClean="0">
                <a:solidFill>
                  <a:srgbClr val="2A4F1C"/>
                </a:solidFill>
              </a:rPr>
              <a:t>Como é que </a:t>
            </a:r>
            <a:r>
              <a:rPr lang="en-US" dirty="0">
                <a:solidFill>
                  <a:srgbClr val="2A4F1C"/>
                </a:solidFill>
              </a:rPr>
              <a:t>os valores éticos e estéticos podem ser integrados na educação ambiental dos jovens:</a:t>
            </a:r>
            <a:endParaRPr lang="tr-TR" dirty="0">
              <a:solidFill>
                <a:srgbClr val="2A4F1C"/>
              </a:solidFill>
            </a:endParaRPr>
          </a:p>
        </p:txBody>
      </p:sp>
      <p:sp>
        <p:nvSpPr>
          <p:cNvPr id="204" name="Google Shape;204;p8"/>
          <p:cNvSpPr txBox="1">
            <a:spLocks noGrp="1"/>
          </p:cNvSpPr>
          <p:nvPr>
            <p:ph type="body" idx="1"/>
          </p:nvPr>
        </p:nvSpPr>
        <p:spPr>
          <a:xfrm>
            <a:off x="1390307" y="2033936"/>
            <a:ext cx="9294126" cy="4015881"/>
          </a:xfrm>
          <a:prstGeom prst="rect">
            <a:avLst/>
          </a:prstGeom>
          <a:noFill/>
          <a:ln>
            <a:noFill/>
          </a:ln>
        </p:spPr>
        <p:txBody>
          <a:bodyPr spcFirstLastPara="1" wrap="square" lIns="0" tIns="45700" rIns="0" bIns="45700" anchor="t" anchorCtr="0">
            <a:noAutofit/>
          </a:bodyPr>
          <a:lstStyle/>
          <a:p>
            <a:pPr marL="0" lvl="0" indent="0" algn="just">
              <a:spcBef>
                <a:spcPts val="0"/>
              </a:spcBef>
              <a:buSzPts val="2000"/>
              <a:buNone/>
            </a:pPr>
            <a:r>
              <a:rPr lang="en-US" sz="1600" b="1" dirty="0">
                <a:solidFill>
                  <a:srgbClr val="2A4F1C"/>
                </a:solidFill>
              </a:rPr>
              <a:t>Eis alguns exemplos específicos de como os valores éticos e estéticos podem ser integrados na educação ambiental dos jovens</a:t>
            </a:r>
            <a:r>
              <a:rPr lang="en-US" sz="1600" b="1" dirty="0" smtClean="0">
                <a:solidFill>
                  <a:srgbClr val="2A4F1C"/>
                </a:solidFill>
              </a:rPr>
              <a:t>:</a:t>
            </a:r>
            <a:endParaRPr lang="tr-TR" sz="1600" b="1" dirty="0" smtClean="0">
              <a:solidFill>
                <a:srgbClr val="2A4F1C"/>
              </a:solidFill>
            </a:endParaRPr>
          </a:p>
          <a:p>
            <a:pPr marL="342900" lvl="0" algn="just">
              <a:spcBef>
                <a:spcPts val="0"/>
              </a:spcBef>
              <a:buSzPts val="2000"/>
              <a:buFont typeface="Wingdings" panose="05000000000000000000" pitchFamily="2" charset="2"/>
              <a:buChar char="v"/>
            </a:pPr>
            <a:endParaRPr lang="en-US" sz="1600" b="1" dirty="0">
              <a:solidFill>
                <a:srgbClr val="2A4F1C"/>
              </a:solidFill>
            </a:endParaRPr>
          </a:p>
          <a:p>
            <a:pPr marL="0" lvl="0" indent="0" algn="just">
              <a:spcBef>
                <a:spcPts val="0"/>
              </a:spcBef>
              <a:buSzPts val="2000"/>
              <a:buNone/>
            </a:pPr>
            <a:r>
              <a:rPr lang="en-US" sz="1600" b="1" dirty="0">
                <a:solidFill>
                  <a:srgbClr val="2A4F1C"/>
                </a:solidFill>
              </a:rPr>
              <a:t>Valores </a:t>
            </a:r>
            <a:r>
              <a:rPr lang="en-US" sz="1600" b="1" dirty="0" smtClean="0">
                <a:solidFill>
                  <a:srgbClr val="2A4F1C"/>
                </a:solidFill>
              </a:rPr>
              <a:t>éticos:</a:t>
            </a:r>
            <a:endParaRPr lang="tr-TR" sz="1600" b="1" dirty="0" smtClean="0">
              <a:solidFill>
                <a:srgbClr val="2A4F1C"/>
              </a:solidFill>
            </a:endParaRPr>
          </a:p>
          <a:p>
            <a:pPr marL="0" lvl="0" indent="0" algn="just">
              <a:spcBef>
                <a:spcPts val="0"/>
              </a:spcBef>
              <a:buSzPts val="2000"/>
              <a:buNone/>
            </a:pPr>
            <a:endParaRPr lang="en-US" sz="1600" b="1" dirty="0">
              <a:solidFill>
                <a:srgbClr val="2A4F1C"/>
              </a:solidFill>
            </a:endParaRPr>
          </a:p>
          <a:p>
            <a:pPr marL="342900" lvl="0" algn="just">
              <a:spcBef>
                <a:spcPts val="0"/>
              </a:spcBef>
              <a:buSzPts val="2000"/>
              <a:buFont typeface="Wingdings" panose="05000000000000000000" pitchFamily="2" charset="2"/>
              <a:buChar char="v"/>
            </a:pPr>
            <a:r>
              <a:rPr lang="en-US" sz="1600" b="1" dirty="0" smtClean="0">
                <a:solidFill>
                  <a:srgbClr val="2A4F1C"/>
                </a:solidFill>
              </a:rPr>
              <a:t>Os alunos </a:t>
            </a:r>
            <a:r>
              <a:rPr lang="en-US" sz="1600" b="1" dirty="0">
                <a:solidFill>
                  <a:srgbClr val="2A4F1C"/>
                </a:solidFill>
              </a:rPr>
              <a:t>podem aprender sobre </a:t>
            </a:r>
            <a:r>
              <a:rPr lang="en-US" sz="1600" b="1" dirty="0" err="1">
                <a:solidFill>
                  <a:srgbClr val="2A4F1C"/>
                </a:solidFill>
              </a:rPr>
              <a:t>diferentes</a:t>
            </a:r>
            <a:r>
              <a:rPr lang="en-US" sz="1600" b="1" dirty="0">
                <a:solidFill>
                  <a:srgbClr val="2A4F1C"/>
                </a:solidFill>
              </a:rPr>
              <a:t> </a:t>
            </a:r>
            <a:r>
              <a:rPr lang="en-US" sz="1600" b="1" dirty="0" err="1" smtClean="0">
                <a:solidFill>
                  <a:srgbClr val="2A4F1C"/>
                </a:solidFill>
              </a:rPr>
              <a:t>perspetivas</a:t>
            </a:r>
            <a:r>
              <a:rPr lang="en-US" sz="1600" b="1" dirty="0" smtClean="0">
                <a:solidFill>
                  <a:srgbClr val="2A4F1C"/>
                </a:solidFill>
              </a:rPr>
              <a:t> </a:t>
            </a:r>
            <a:r>
              <a:rPr lang="en-US" sz="1600" b="1" dirty="0">
                <a:solidFill>
                  <a:srgbClr val="2A4F1C"/>
                </a:solidFill>
              </a:rPr>
              <a:t>éticas sobre questões ambientais, como o antropocentrismo, o biocentrismo e o </a:t>
            </a:r>
            <a:r>
              <a:rPr lang="en-US" sz="1600" b="1" dirty="0" err="1">
                <a:solidFill>
                  <a:srgbClr val="2A4F1C"/>
                </a:solidFill>
              </a:rPr>
              <a:t>ecocentrismo</a:t>
            </a:r>
            <a:r>
              <a:rPr lang="en-US" sz="1600" b="1" dirty="0">
                <a:solidFill>
                  <a:srgbClr val="2A4F1C"/>
                </a:solidFill>
              </a:rPr>
              <a:t>.</a:t>
            </a:r>
          </a:p>
          <a:p>
            <a:pPr marL="342900" lvl="0" algn="just">
              <a:spcBef>
                <a:spcPts val="0"/>
              </a:spcBef>
              <a:buSzPts val="2000"/>
              <a:buFont typeface="Wingdings" panose="05000000000000000000" pitchFamily="2" charset="2"/>
              <a:buChar char="v"/>
            </a:pPr>
            <a:r>
              <a:rPr lang="en-US" sz="1600" b="1" dirty="0" smtClean="0">
                <a:solidFill>
                  <a:srgbClr val="2A4F1C"/>
                </a:solidFill>
              </a:rPr>
              <a:t>Os alunos </a:t>
            </a:r>
            <a:r>
              <a:rPr lang="en-US" sz="1600" b="1" dirty="0">
                <a:solidFill>
                  <a:srgbClr val="2A4F1C"/>
                </a:solidFill>
              </a:rPr>
              <a:t>podem debater as implicações morais das </a:t>
            </a:r>
            <a:r>
              <a:rPr lang="en-US" sz="1600" b="1" dirty="0" err="1" smtClean="0">
                <a:solidFill>
                  <a:srgbClr val="2A4F1C"/>
                </a:solidFill>
              </a:rPr>
              <a:t>atividades</a:t>
            </a:r>
            <a:r>
              <a:rPr lang="en-US" sz="1600" b="1" dirty="0" smtClean="0">
                <a:solidFill>
                  <a:srgbClr val="2A4F1C"/>
                </a:solidFill>
              </a:rPr>
              <a:t> </a:t>
            </a:r>
            <a:r>
              <a:rPr lang="en-US" sz="1600" b="1" dirty="0">
                <a:solidFill>
                  <a:srgbClr val="2A4F1C"/>
                </a:solidFill>
              </a:rPr>
              <a:t>humanas que têm impacto no ambiente, como as alterações climáticas, a poluição e a desflorestação.</a:t>
            </a:r>
          </a:p>
          <a:p>
            <a:pPr marL="342900" lvl="0" algn="just">
              <a:spcBef>
                <a:spcPts val="0"/>
              </a:spcBef>
              <a:buSzPts val="2000"/>
              <a:buFont typeface="Wingdings" panose="05000000000000000000" pitchFamily="2" charset="2"/>
              <a:buChar char="v"/>
            </a:pPr>
            <a:r>
              <a:rPr lang="en-US" sz="1600" b="1" dirty="0" smtClean="0">
                <a:solidFill>
                  <a:srgbClr val="2A4F1C"/>
                </a:solidFill>
              </a:rPr>
              <a:t>Os alunos </a:t>
            </a:r>
            <a:r>
              <a:rPr lang="en-US" sz="1600" b="1" dirty="0">
                <a:solidFill>
                  <a:srgbClr val="2A4F1C"/>
                </a:solidFill>
              </a:rPr>
              <a:t>podem desenvolver o seu próprio código de ética ambiental para orientar as </a:t>
            </a:r>
            <a:r>
              <a:rPr lang="en-US" sz="1600" b="1" dirty="0" err="1">
                <a:solidFill>
                  <a:srgbClr val="2A4F1C"/>
                </a:solidFill>
              </a:rPr>
              <a:t>suas</a:t>
            </a:r>
            <a:r>
              <a:rPr lang="en-US" sz="1600" b="1" dirty="0">
                <a:solidFill>
                  <a:srgbClr val="2A4F1C"/>
                </a:solidFill>
              </a:rPr>
              <a:t> </a:t>
            </a:r>
            <a:r>
              <a:rPr lang="en-US" sz="1600" b="1" dirty="0" err="1" smtClean="0">
                <a:solidFill>
                  <a:srgbClr val="2A4F1C"/>
                </a:solidFill>
              </a:rPr>
              <a:t>ações</a:t>
            </a:r>
            <a:r>
              <a:rPr lang="en-US" sz="1600" b="1" dirty="0">
                <a:solidFill>
                  <a:srgbClr val="2A4F1C"/>
                </a:solidFill>
              </a:rPr>
              <a:t>.</a:t>
            </a:r>
          </a:p>
          <a:p>
            <a:pPr marL="0" lvl="0" indent="0" algn="just">
              <a:spcBef>
                <a:spcPts val="0"/>
              </a:spcBef>
              <a:buSzPts val="2000"/>
              <a:buNone/>
            </a:pPr>
            <a:endParaRPr lang="tr-TR" sz="1600" b="1" dirty="0" smtClean="0">
              <a:solidFill>
                <a:srgbClr val="2A4F1C"/>
              </a:solidFill>
            </a:endParaRPr>
          </a:p>
          <a:p>
            <a:pPr marL="0" lvl="0" indent="0" algn="just">
              <a:spcBef>
                <a:spcPts val="0"/>
              </a:spcBef>
              <a:buSzPts val="2000"/>
              <a:buNone/>
            </a:pPr>
            <a:r>
              <a:rPr lang="en-US" sz="1600" b="1" dirty="0">
                <a:solidFill>
                  <a:srgbClr val="2A4F1C"/>
                </a:solidFill>
              </a:rPr>
              <a:t>Valores </a:t>
            </a:r>
            <a:r>
              <a:rPr lang="en-US" sz="1600" b="1" dirty="0" smtClean="0">
                <a:solidFill>
                  <a:srgbClr val="2A4F1C"/>
                </a:solidFill>
              </a:rPr>
              <a:t>estéticos:</a:t>
            </a:r>
            <a:endParaRPr lang="tr-TR" sz="1600" b="1" dirty="0" smtClean="0">
              <a:solidFill>
                <a:srgbClr val="2A4F1C"/>
              </a:solidFill>
            </a:endParaRPr>
          </a:p>
          <a:p>
            <a:pPr marL="0" lvl="0" indent="0" algn="just">
              <a:spcBef>
                <a:spcPts val="0"/>
              </a:spcBef>
              <a:buSzPts val="2000"/>
              <a:buNone/>
            </a:pPr>
            <a:endParaRPr lang="en-US" sz="1600" b="1" dirty="0">
              <a:solidFill>
                <a:srgbClr val="2A4F1C"/>
              </a:solidFill>
            </a:endParaRPr>
          </a:p>
          <a:p>
            <a:pPr marL="342900" lvl="0" algn="just">
              <a:spcBef>
                <a:spcPts val="0"/>
              </a:spcBef>
              <a:buSzPts val="2000"/>
              <a:buFont typeface="Wingdings" panose="05000000000000000000" pitchFamily="2" charset="2"/>
              <a:buChar char="v"/>
            </a:pPr>
            <a:r>
              <a:rPr lang="en-US" sz="1600" b="1" dirty="0" smtClean="0">
                <a:solidFill>
                  <a:srgbClr val="2A4F1C"/>
                </a:solidFill>
              </a:rPr>
              <a:t>Os alunos </a:t>
            </a:r>
            <a:r>
              <a:rPr lang="en-US" sz="1600" b="1" dirty="0">
                <a:solidFill>
                  <a:srgbClr val="2A4F1C"/>
                </a:solidFill>
              </a:rPr>
              <a:t>podem participar </a:t>
            </a:r>
            <a:r>
              <a:rPr lang="en-US" sz="1600" b="1" dirty="0" err="1">
                <a:solidFill>
                  <a:srgbClr val="2A4F1C"/>
                </a:solidFill>
              </a:rPr>
              <a:t>em</a:t>
            </a:r>
            <a:r>
              <a:rPr lang="en-US" sz="1600" b="1" dirty="0">
                <a:solidFill>
                  <a:srgbClr val="2A4F1C"/>
                </a:solidFill>
              </a:rPr>
              <a:t> </a:t>
            </a:r>
            <a:r>
              <a:rPr lang="en-US" sz="1600" b="1" dirty="0" err="1" smtClean="0">
                <a:solidFill>
                  <a:srgbClr val="2A4F1C"/>
                </a:solidFill>
              </a:rPr>
              <a:t>atividades</a:t>
            </a:r>
            <a:r>
              <a:rPr lang="en-US" sz="1600" b="1" dirty="0" smtClean="0">
                <a:solidFill>
                  <a:srgbClr val="2A4F1C"/>
                </a:solidFill>
              </a:rPr>
              <a:t> </a:t>
            </a:r>
            <a:r>
              <a:rPr lang="en-US" sz="1600" b="1" dirty="0">
                <a:solidFill>
                  <a:srgbClr val="2A4F1C"/>
                </a:solidFill>
              </a:rPr>
              <a:t>ao ar livre que lhes permitem experimentar a beleza da natureza em primeira mão.</a:t>
            </a:r>
          </a:p>
          <a:p>
            <a:pPr marL="342900" lvl="0" algn="just">
              <a:spcBef>
                <a:spcPts val="0"/>
              </a:spcBef>
              <a:buSzPts val="2000"/>
              <a:buFont typeface="Wingdings" panose="05000000000000000000" pitchFamily="2" charset="2"/>
              <a:buChar char="v"/>
            </a:pPr>
            <a:r>
              <a:rPr lang="en-US" sz="1600" b="1" dirty="0" smtClean="0">
                <a:solidFill>
                  <a:srgbClr val="2A4F1C"/>
                </a:solidFill>
              </a:rPr>
              <a:t>Os alunos </a:t>
            </a:r>
            <a:r>
              <a:rPr lang="en-US" sz="1600" b="1" dirty="0">
                <a:solidFill>
                  <a:srgbClr val="2A4F1C"/>
                </a:solidFill>
              </a:rPr>
              <a:t>podem aprender sobre diferentes formas de arte que celebram o mundo natural, como a poesia da natureza, a pintura de paisagens e a fotografia da natureza.</a:t>
            </a:r>
          </a:p>
          <a:p>
            <a:pPr marL="342900" lvl="0" algn="just">
              <a:spcBef>
                <a:spcPts val="0"/>
              </a:spcBef>
              <a:buSzPts val="2000"/>
              <a:buFont typeface="Wingdings" panose="05000000000000000000" pitchFamily="2" charset="2"/>
              <a:buChar char="v"/>
            </a:pPr>
            <a:r>
              <a:rPr lang="en-US" sz="1600" b="1" dirty="0" smtClean="0">
                <a:solidFill>
                  <a:srgbClr val="2A4F1C"/>
                </a:solidFill>
              </a:rPr>
              <a:t>Os alunos </a:t>
            </a:r>
            <a:r>
              <a:rPr lang="en-US" sz="1600" b="1" dirty="0">
                <a:solidFill>
                  <a:srgbClr val="2A4F1C"/>
                </a:solidFill>
              </a:rPr>
              <a:t>podem criar os seus próprios trabalhos artísticos que exprimam o seu apreço pelo ambiente.</a:t>
            </a:r>
          </a:p>
        </p:txBody>
      </p:sp>
      <p:sp>
        <p:nvSpPr>
          <p:cNvPr id="205" name="Google Shape;205;p8"/>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Tarefa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4"/>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r>
              <a:rPr lang="en-US" dirty="0" smtClean="0">
                <a:solidFill>
                  <a:srgbClr val="FFFF00"/>
                </a:solidFill>
              </a:rPr>
              <a:t/>
            </a:r>
            <a:br>
              <a:rPr lang="en-US" dirty="0" smtClean="0">
                <a:solidFill>
                  <a:srgbClr val="FFFF00"/>
                </a:solidFill>
              </a:rPr>
            </a:br>
            <a:r>
              <a:rPr lang="en-US" sz="3600" dirty="0">
                <a:solidFill>
                  <a:srgbClr val="3F762A"/>
                </a:solidFill>
              </a:rPr>
              <a:t>As melhores práticas que temos na nossa instituição, na nossa cidade ou país, mesmo nos países dos parceiros</a:t>
            </a:r>
            <a:endParaRPr sz="4400" b="1" dirty="0">
              <a:solidFill>
                <a:srgbClr val="3F762A"/>
              </a:solidFill>
            </a:endParaRPr>
          </a:p>
        </p:txBody>
      </p:sp>
      <p:cxnSp>
        <p:nvCxnSpPr>
          <p:cNvPr id="268" name="Google Shape;268;p4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269" name="Google Shape;269;p4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271" name="Google Shape;271;p44"/>
          <p:cNvSpPr txBox="1"/>
          <p:nvPr/>
        </p:nvSpPr>
        <p:spPr>
          <a:xfrm>
            <a:off x="1097280" y="4621497"/>
            <a:ext cx="7360920" cy="495753"/>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004B3A"/>
              </a:buClr>
              <a:buSzPts val="3200"/>
              <a:buFont typeface="Arial"/>
              <a:buNone/>
            </a:pPr>
            <a:r>
              <a:rPr lang="tr-TR" sz="2400" b="1" i="0" u="none" strike="noStrike" cap="none" dirty="0" smtClean="0">
                <a:solidFill>
                  <a:srgbClr val="004B3A"/>
                </a:solidFill>
                <a:latin typeface="Arial"/>
                <a:ea typeface="Arial"/>
                <a:cs typeface="Arial"/>
                <a:sym typeface="Arial"/>
              </a:rPr>
              <a:t>Melhores </a:t>
            </a:r>
            <a:r>
              <a:rPr lang="tr-TR" sz="2400" b="1" i="0" u="none" strike="noStrike" cap="none" dirty="0" err="1" smtClean="0">
                <a:solidFill>
                  <a:srgbClr val="004B3A"/>
                </a:solidFill>
                <a:latin typeface="Arial"/>
                <a:ea typeface="Arial"/>
                <a:cs typeface="Arial"/>
                <a:sym typeface="Arial"/>
              </a:rPr>
              <a:t>práticas </a:t>
            </a:r>
            <a:r>
              <a:rPr lang="tr-TR" sz="2400" b="1" i="0" u="none" strike="noStrike" cap="none" dirty="0" smtClean="0">
                <a:solidFill>
                  <a:srgbClr val="004B3A"/>
                </a:solidFill>
                <a:latin typeface="Arial"/>
                <a:ea typeface="Arial"/>
                <a:cs typeface="Arial"/>
                <a:sym typeface="Arial"/>
              </a:rPr>
              <a:t>em Mersin, </a:t>
            </a:r>
            <a:r>
              <a:rPr lang="tr-TR" sz="2400" b="1" i="0" u="none" strike="noStrike" cap="none" dirty="0" err="1" smtClean="0">
                <a:solidFill>
                  <a:srgbClr val="004B3A"/>
                </a:solidFill>
                <a:latin typeface="Arial"/>
                <a:ea typeface="Arial"/>
                <a:cs typeface="Arial"/>
                <a:sym typeface="Arial"/>
              </a:rPr>
              <a:t>Turquia</a:t>
            </a:r>
            <a:r>
              <a:rPr lang="tr-TR" sz="2400" b="1" i="0" u="none" strike="noStrike" cap="none" dirty="0" smtClean="0">
                <a:solidFill>
                  <a:srgbClr val="004B3A"/>
                </a:solidFill>
                <a:latin typeface="Arial"/>
                <a:ea typeface="Arial"/>
                <a:cs typeface="Arial"/>
                <a:sym typeface="Arial"/>
              </a:rPr>
              <a:t>.</a:t>
            </a:r>
            <a:endParaRPr sz="2400" b="1" i="0" u="none" strike="noStrike" cap="none" dirty="0">
              <a:solidFill>
                <a:srgbClr val="262626"/>
              </a:solidFill>
              <a:latin typeface="Calibri"/>
              <a:ea typeface="Calibri"/>
              <a:cs typeface="Calibri"/>
              <a:sym typeface="Calibri"/>
            </a:endParaRPr>
          </a:p>
        </p:txBody>
      </p:sp>
      <p:sp>
        <p:nvSpPr>
          <p:cNvPr id="10" name="Google Shape;173;p39"/>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tr-TR" sz="3200" b="1" dirty="0">
                <a:solidFill>
                  <a:srgbClr val="3F3F3F"/>
                </a:solidFill>
                <a:latin typeface="Calibri"/>
                <a:ea typeface="Calibri"/>
                <a:cs typeface="Calibri"/>
                <a:sym typeface="Calibri"/>
              </a:rPr>
              <a:t>02</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2601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5"/>
          <p:cNvSpPr/>
          <p:nvPr/>
        </p:nvSpPr>
        <p:spPr>
          <a:xfrm>
            <a:off x="4572000" y="156754"/>
            <a:ext cx="2991394" cy="927463"/>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5"/>
          <p:cNvSpPr txBox="1"/>
          <p:nvPr/>
        </p:nvSpPr>
        <p:spPr>
          <a:xfrm>
            <a:off x="1194262" y="363916"/>
            <a:ext cx="8115992" cy="806116"/>
          </a:xfrm>
          <a:prstGeom prst="rect">
            <a:avLst/>
          </a:prstGeom>
          <a:noFill/>
          <a:ln>
            <a:noFill/>
          </a:ln>
        </p:spPr>
        <p:txBody>
          <a:bodyPr spcFirstLastPara="1" wrap="square" lIns="91425" tIns="45700" rIns="91425" bIns="45700" anchor="b" anchorCtr="0">
            <a:normAutofit/>
          </a:bodyPr>
          <a:lstStyle/>
          <a:p>
            <a:pPr lvl="0" eaLnBrk="0" fontAlgn="base" hangingPunct="0">
              <a:spcBef>
                <a:spcPct val="0"/>
              </a:spcBef>
              <a:spcAft>
                <a:spcPct val="0"/>
              </a:spcAft>
              <a:buClrTx/>
            </a:pPr>
            <a:r>
              <a:rPr lang="tr-TR" altLang="tr-TR" sz="3200" b="1" dirty="0" err="1">
                <a:solidFill>
                  <a:srgbClr val="1F1F1F"/>
                </a:solidFill>
                <a:latin typeface="Google Sans"/>
              </a:rPr>
              <a:t>Iniciativas ambientais </a:t>
            </a:r>
            <a:r>
              <a:rPr lang="tr-TR" altLang="tr-TR" sz="3200" b="1" dirty="0">
                <a:solidFill>
                  <a:srgbClr val="1F1F1F"/>
                </a:solidFill>
                <a:latin typeface="Google Sans"/>
              </a:rPr>
              <a:t>em Mersin</a:t>
            </a:r>
          </a:p>
        </p:txBody>
      </p:sp>
      <p:graphicFrame>
        <p:nvGraphicFramePr>
          <p:cNvPr id="3" name="Tablo 2"/>
          <p:cNvGraphicFramePr>
            <a:graphicFrameLocks noGrp="1"/>
          </p:cNvGraphicFramePr>
          <p:nvPr>
            <p:extLst>
              <p:ext uri="{D42A27DB-BD31-4B8C-83A1-F6EECF244321}">
                <p14:modId xmlns:p14="http://schemas.microsoft.com/office/powerpoint/2010/main" val="557176162"/>
              </p:ext>
            </p:extLst>
          </p:nvPr>
        </p:nvGraphicFramePr>
        <p:xfrm>
          <a:off x="1320799" y="1395693"/>
          <a:ext cx="8109528" cy="4378334"/>
        </p:xfrm>
        <a:graphic>
          <a:graphicData uri="http://schemas.openxmlformats.org/drawingml/2006/table">
            <a:tbl>
              <a:tblPr>
                <a:tableStyleId>{5DA37D80-6434-44D0-A028-1B22A696006F}</a:tableStyleId>
              </a:tblPr>
              <a:tblGrid>
                <a:gridCol w="2703176">
                  <a:extLst>
                    <a:ext uri="{9D8B030D-6E8A-4147-A177-3AD203B41FA5}">
                      <a16:colId xmlns:a16="http://schemas.microsoft.com/office/drawing/2014/main" val="3932903985"/>
                    </a:ext>
                  </a:extLst>
                </a:gridCol>
                <a:gridCol w="2703176">
                  <a:extLst>
                    <a:ext uri="{9D8B030D-6E8A-4147-A177-3AD203B41FA5}">
                      <a16:colId xmlns:a16="http://schemas.microsoft.com/office/drawing/2014/main" val="3882308028"/>
                    </a:ext>
                  </a:extLst>
                </a:gridCol>
                <a:gridCol w="2703176">
                  <a:extLst>
                    <a:ext uri="{9D8B030D-6E8A-4147-A177-3AD203B41FA5}">
                      <a16:colId xmlns:a16="http://schemas.microsoft.com/office/drawing/2014/main" val="1308977728"/>
                    </a:ext>
                  </a:extLst>
                </a:gridCol>
              </a:tblGrid>
              <a:tr h="258979">
                <a:tc>
                  <a:txBody>
                    <a:bodyPr/>
                    <a:lstStyle/>
                    <a:p>
                      <a:pPr algn="l"/>
                      <a:r>
                        <a:rPr lang="tr-TR" sz="1200">
                          <a:effectLst/>
                        </a:rPr>
                        <a:t>Instituição</a:t>
                      </a:r>
                      <a:endParaRPr lang="tr-TR" sz="1200" b="0">
                        <a:effectLst/>
                        <a:latin typeface="Google Sans"/>
                      </a:endParaRPr>
                    </a:p>
                  </a:txBody>
                  <a:tcPr marL="77694" marR="77694" marT="38847" marB="38847" anchor="ctr">
                    <a:solidFill>
                      <a:schemeClr val="accent1">
                        <a:lumMod val="40000"/>
                        <a:lumOff val="60000"/>
                      </a:schemeClr>
                    </a:solidFill>
                  </a:tcPr>
                </a:tc>
                <a:tc>
                  <a:txBody>
                    <a:bodyPr/>
                    <a:lstStyle/>
                    <a:p>
                      <a:pPr algn="l"/>
                      <a:r>
                        <a:rPr lang="tr-TR" sz="1200" dirty="0">
                          <a:effectLst/>
                        </a:rPr>
                        <a:t>Projeto</a:t>
                      </a:r>
                      <a:endParaRPr lang="tr-TR" sz="1200" b="0" dirty="0">
                        <a:effectLst/>
                        <a:latin typeface="Google Sans"/>
                      </a:endParaRPr>
                    </a:p>
                  </a:txBody>
                  <a:tcPr marL="77694" marR="77694" marT="38847" marB="38847" anchor="ctr">
                    <a:solidFill>
                      <a:schemeClr val="accent1">
                        <a:lumMod val="40000"/>
                        <a:lumOff val="60000"/>
                      </a:schemeClr>
                    </a:solidFill>
                  </a:tcPr>
                </a:tc>
                <a:tc>
                  <a:txBody>
                    <a:bodyPr/>
                    <a:lstStyle/>
                    <a:p>
                      <a:pPr algn="l"/>
                      <a:r>
                        <a:rPr lang="tr-TR" sz="1200" dirty="0" err="1">
                          <a:effectLst/>
                        </a:rPr>
                        <a:t>Foco</a:t>
                      </a:r>
                      <a:endParaRPr lang="tr-TR" sz="1200" b="0" dirty="0">
                        <a:effectLst/>
                        <a:latin typeface="Google Sans"/>
                      </a:endParaRPr>
                    </a:p>
                  </a:txBody>
                  <a:tcPr marL="77694" marR="77694" marT="38847" marB="38847" anchor="ctr">
                    <a:solidFill>
                      <a:schemeClr val="accent1">
                        <a:lumMod val="40000"/>
                        <a:lumOff val="60000"/>
                      </a:schemeClr>
                    </a:solidFill>
                  </a:tcPr>
                </a:tc>
                <a:extLst>
                  <a:ext uri="{0D108BD9-81ED-4DB2-BD59-A6C34878D82A}">
                    <a16:rowId xmlns:a16="http://schemas.microsoft.com/office/drawing/2014/main" val="3900121857"/>
                  </a:ext>
                </a:extLst>
              </a:tr>
              <a:tr h="751038">
                <a:tc>
                  <a:txBody>
                    <a:bodyPr/>
                    <a:lstStyle/>
                    <a:p>
                      <a:r>
                        <a:rPr lang="tr-TR" sz="1200" dirty="0" err="1">
                          <a:effectLst/>
                        </a:rPr>
                        <a:t>Município metropolitano de </a:t>
                      </a:r>
                      <a:r>
                        <a:rPr lang="tr-TR" sz="1200" dirty="0">
                          <a:effectLst/>
                        </a:rPr>
                        <a:t>Mersin</a:t>
                      </a:r>
                      <a:endParaRPr lang="tr-TR" sz="1200" b="0" dirty="0">
                        <a:effectLst/>
                        <a:latin typeface="Google Sans"/>
                      </a:endParaRPr>
                    </a:p>
                  </a:txBody>
                  <a:tcPr marL="103591" marR="103591" marT="103591" marB="103591" anchor="ctr"/>
                </a:tc>
                <a:tc>
                  <a:txBody>
                    <a:bodyPr/>
                    <a:lstStyle/>
                    <a:p>
                      <a:r>
                        <a:rPr lang="tr-TR" sz="1200">
                          <a:effectLst/>
                        </a:rPr>
                        <a:t>Projeto Zero Resíduos</a:t>
                      </a:r>
                      <a:endParaRPr lang="tr-TR" sz="1200" b="0">
                        <a:effectLst/>
                        <a:latin typeface="Google Sans"/>
                      </a:endParaRPr>
                    </a:p>
                  </a:txBody>
                  <a:tcPr marL="103591" marR="103591" marT="103591" marB="103591" anchor="ctr"/>
                </a:tc>
                <a:tc>
                  <a:txBody>
                    <a:bodyPr/>
                    <a:lstStyle/>
                    <a:p>
                      <a:r>
                        <a:rPr lang="tr-TR" sz="1200" dirty="0" err="1">
                          <a:effectLst/>
                        </a:rPr>
                        <a:t>Melhoria da gestão </a:t>
                      </a:r>
                      <a:r>
                        <a:rPr lang="tr-TR" sz="1200" dirty="0">
                          <a:effectLst/>
                        </a:rPr>
                        <a:t>e </a:t>
                      </a:r>
                      <a:r>
                        <a:rPr lang="tr-TR" sz="1200" dirty="0" err="1">
                          <a:effectLst/>
                        </a:rPr>
                        <a:t>reciclagem de resíduos</a:t>
                      </a:r>
                      <a:endParaRPr lang="tr-TR" sz="1200" b="0" dirty="0">
                        <a:effectLst/>
                        <a:latin typeface="Google Sans"/>
                      </a:endParaRPr>
                    </a:p>
                  </a:txBody>
                  <a:tcPr marL="103591" marR="103591" marT="103591" marB="103591" anchor="ctr"/>
                </a:tc>
                <a:extLst>
                  <a:ext uri="{0D108BD9-81ED-4DB2-BD59-A6C34878D82A}">
                    <a16:rowId xmlns:a16="http://schemas.microsoft.com/office/drawing/2014/main" val="335269160"/>
                  </a:ext>
                </a:extLst>
              </a:tr>
              <a:tr h="751038">
                <a:tc>
                  <a:txBody>
                    <a:bodyPr/>
                    <a:lstStyle/>
                    <a:p>
                      <a:r>
                        <a:rPr lang="tr-TR" sz="1200">
                          <a:effectLst/>
                        </a:rPr>
                        <a:t>Universidade de Mersin</a:t>
                      </a:r>
                      <a:endParaRPr lang="tr-TR" sz="1200" b="0">
                        <a:effectLst/>
                        <a:latin typeface="Google Sans"/>
                      </a:endParaRPr>
                    </a:p>
                  </a:txBody>
                  <a:tcPr marL="103591" marR="103591" marT="103591" marB="103591" anchor="ctr"/>
                </a:tc>
                <a:tc>
                  <a:txBody>
                    <a:bodyPr/>
                    <a:lstStyle/>
                    <a:p>
                      <a:r>
                        <a:rPr lang="tr-TR" sz="1200">
                          <a:effectLst/>
                        </a:rPr>
                        <a:t>Projeto de desenvolvimento sustentável</a:t>
                      </a:r>
                      <a:endParaRPr lang="tr-TR" sz="1200" b="0">
                        <a:effectLst/>
                        <a:latin typeface="Google Sans"/>
                      </a:endParaRPr>
                    </a:p>
                  </a:txBody>
                  <a:tcPr marL="103591" marR="103591" marT="103591" marB="103591" anchor="ctr"/>
                </a:tc>
                <a:tc>
                  <a:txBody>
                    <a:bodyPr/>
                    <a:lstStyle/>
                    <a:p>
                      <a:r>
                        <a:rPr lang="en-US" sz="1200" dirty="0" err="1">
                          <a:effectLst/>
                        </a:rPr>
                        <a:t>Atingir</a:t>
                      </a:r>
                      <a:r>
                        <a:rPr lang="en-US" sz="1200" dirty="0">
                          <a:effectLst/>
                        </a:rPr>
                        <a:t> </a:t>
                      </a:r>
                      <a:r>
                        <a:rPr lang="en-US" sz="1200" dirty="0" err="1">
                          <a:effectLst/>
                        </a:rPr>
                        <a:t>os</a:t>
                      </a:r>
                      <a:r>
                        <a:rPr lang="en-US" sz="1200" dirty="0">
                          <a:effectLst/>
                        </a:rPr>
                        <a:t> </a:t>
                      </a:r>
                      <a:r>
                        <a:rPr lang="en-US" sz="1200" dirty="0" err="1" smtClean="0">
                          <a:effectLst/>
                        </a:rPr>
                        <a:t>objetivos</a:t>
                      </a:r>
                      <a:r>
                        <a:rPr lang="en-US" sz="1200" dirty="0" smtClean="0">
                          <a:effectLst/>
                        </a:rPr>
                        <a:t> </a:t>
                      </a:r>
                      <a:r>
                        <a:rPr lang="en-US" sz="1200" dirty="0">
                          <a:effectLst/>
                        </a:rPr>
                        <a:t>de </a:t>
                      </a:r>
                      <a:r>
                        <a:rPr lang="en-US" sz="1200" dirty="0" err="1">
                          <a:effectLst/>
                        </a:rPr>
                        <a:t>sustentabilidade</a:t>
                      </a:r>
                      <a:r>
                        <a:rPr lang="en-US" sz="1200" dirty="0">
                          <a:effectLst/>
                        </a:rPr>
                        <a:t> para a </a:t>
                      </a:r>
                      <a:r>
                        <a:rPr lang="en-US" sz="1200" dirty="0" err="1">
                          <a:effectLst/>
                        </a:rPr>
                        <a:t>cidade</a:t>
                      </a:r>
                      <a:endParaRPr lang="en-US" sz="1200" b="0" dirty="0">
                        <a:effectLst/>
                        <a:latin typeface="Google Sans"/>
                      </a:endParaRPr>
                    </a:p>
                  </a:txBody>
                  <a:tcPr marL="103591" marR="103591" marT="103591" marB="103591" anchor="ctr"/>
                </a:tc>
                <a:extLst>
                  <a:ext uri="{0D108BD9-81ED-4DB2-BD59-A6C34878D82A}">
                    <a16:rowId xmlns:a16="http://schemas.microsoft.com/office/drawing/2014/main" val="3914317411"/>
                  </a:ext>
                </a:extLst>
              </a:tr>
              <a:tr h="751038">
                <a:tc>
                  <a:txBody>
                    <a:bodyPr/>
                    <a:lstStyle/>
                    <a:p>
                      <a:r>
                        <a:rPr lang="en-US" sz="1200">
                          <a:effectLst/>
                        </a:rPr>
                        <a:t>Câmara de Comércio e Indústria de Mersin</a:t>
                      </a:r>
                      <a:endParaRPr lang="en-US" sz="1200" b="0">
                        <a:effectLst/>
                        <a:latin typeface="Google Sans"/>
                      </a:endParaRPr>
                    </a:p>
                  </a:txBody>
                  <a:tcPr marL="103591" marR="103591" marT="103591" marB="103591" anchor="ctr"/>
                </a:tc>
                <a:tc>
                  <a:txBody>
                    <a:bodyPr/>
                    <a:lstStyle/>
                    <a:p>
                      <a:r>
                        <a:rPr lang="tr-TR" sz="1200">
                          <a:effectLst/>
                        </a:rPr>
                        <a:t>Projeto de Economia Verde</a:t>
                      </a:r>
                      <a:endParaRPr lang="tr-TR" sz="1200" b="0">
                        <a:effectLst/>
                        <a:latin typeface="Google Sans"/>
                      </a:endParaRPr>
                    </a:p>
                  </a:txBody>
                  <a:tcPr marL="103591" marR="103591" marT="103591" marB="103591" anchor="ctr"/>
                </a:tc>
                <a:tc>
                  <a:txBody>
                    <a:bodyPr/>
                    <a:lstStyle/>
                    <a:p>
                      <a:r>
                        <a:rPr lang="en-US" sz="1200">
                          <a:effectLst/>
                        </a:rPr>
                        <a:t>Transição para uma economia verde</a:t>
                      </a:r>
                      <a:endParaRPr lang="en-US" sz="1200" b="0">
                        <a:effectLst/>
                        <a:latin typeface="Google Sans"/>
                      </a:endParaRPr>
                    </a:p>
                  </a:txBody>
                  <a:tcPr marL="103591" marR="103591" marT="103591" marB="103591" anchor="ctr"/>
                </a:tc>
                <a:extLst>
                  <a:ext uri="{0D108BD9-81ED-4DB2-BD59-A6C34878D82A}">
                    <a16:rowId xmlns:a16="http://schemas.microsoft.com/office/drawing/2014/main" val="2508408582"/>
                  </a:ext>
                </a:extLst>
              </a:tr>
              <a:tr h="1113608">
                <a:tc>
                  <a:txBody>
                    <a:bodyPr/>
                    <a:lstStyle/>
                    <a:p>
                      <a:r>
                        <a:rPr lang="en-US" sz="1200">
                          <a:effectLst/>
                        </a:rPr>
                        <a:t>Direção do Ambiente e Urbanização de Mersin</a:t>
                      </a:r>
                      <a:endParaRPr lang="en-US" sz="1200" b="0">
                        <a:effectLst/>
                        <a:latin typeface="Google Sans"/>
                      </a:endParaRPr>
                    </a:p>
                  </a:txBody>
                  <a:tcPr marL="103591" marR="103591" marT="103591" marB="103591" anchor="ctr"/>
                </a:tc>
                <a:tc>
                  <a:txBody>
                    <a:bodyPr/>
                    <a:lstStyle/>
                    <a:p>
                      <a:r>
                        <a:rPr lang="tr-TR" sz="1200">
                          <a:effectLst/>
                        </a:rPr>
                        <a:t>Projeto de proteção do ambiente</a:t>
                      </a:r>
                      <a:endParaRPr lang="tr-TR" sz="1200" b="0">
                        <a:effectLst/>
                        <a:latin typeface="Google Sans"/>
                      </a:endParaRPr>
                    </a:p>
                  </a:txBody>
                  <a:tcPr marL="103591" marR="103591" marT="103591" marB="103591" anchor="ctr"/>
                </a:tc>
                <a:tc>
                  <a:txBody>
                    <a:bodyPr/>
                    <a:lstStyle/>
                    <a:p>
                      <a:r>
                        <a:rPr lang="tr-TR" sz="1200">
                          <a:effectLst/>
                        </a:rPr>
                        <a:t>Melhorar a qualidade ambiental</a:t>
                      </a:r>
                      <a:endParaRPr lang="tr-TR" sz="1200" b="0">
                        <a:effectLst/>
                        <a:latin typeface="Google Sans"/>
                      </a:endParaRPr>
                    </a:p>
                  </a:txBody>
                  <a:tcPr marL="103591" marR="103591" marT="103591" marB="103591" anchor="ctr"/>
                </a:tc>
                <a:extLst>
                  <a:ext uri="{0D108BD9-81ED-4DB2-BD59-A6C34878D82A}">
                    <a16:rowId xmlns:a16="http://schemas.microsoft.com/office/drawing/2014/main" val="4166849750"/>
                  </a:ext>
                </a:extLst>
              </a:tr>
              <a:tr h="751038">
                <a:tc>
                  <a:txBody>
                    <a:bodyPr/>
                    <a:lstStyle/>
                    <a:p>
                      <a:r>
                        <a:rPr lang="tr-TR" sz="1200">
                          <a:effectLst/>
                        </a:rPr>
                        <a:t>Governação de Mersin</a:t>
                      </a:r>
                      <a:endParaRPr lang="tr-TR" sz="1200" b="0">
                        <a:effectLst/>
                        <a:latin typeface="Google Sans"/>
                      </a:endParaRPr>
                    </a:p>
                  </a:txBody>
                  <a:tcPr marL="103591" marR="103591" marT="103591" marB="103591" anchor="ctr"/>
                </a:tc>
                <a:tc>
                  <a:txBody>
                    <a:bodyPr/>
                    <a:lstStyle/>
                    <a:p>
                      <a:r>
                        <a:rPr lang="tr-TR" sz="1200">
                          <a:effectLst/>
                        </a:rPr>
                        <a:t>Projeto de combate às alterações climáticas</a:t>
                      </a:r>
                      <a:endParaRPr lang="tr-TR" sz="1200" b="0">
                        <a:effectLst/>
                        <a:latin typeface="Google Sans"/>
                      </a:endParaRPr>
                    </a:p>
                  </a:txBody>
                  <a:tcPr marL="103591" marR="103591" marT="103591" marB="103591" anchor="ctr"/>
                </a:tc>
                <a:tc>
                  <a:txBody>
                    <a:bodyPr/>
                    <a:lstStyle/>
                    <a:p>
                      <a:r>
                        <a:rPr lang="en-US" sz="1200" dirty="0">
                          <a:effectLst/>
                        </a:rPr>
                        <a:t>Adaptação às alterações climáticas e atenuação dos seus efeitos</a:t>
                      </a:r>
                      <a:endParaRPr lang="en-US" sz="1200" b="0" dirty="0">
                        <a:effectLst/>
                        <a:latin typeface="Google Sans"/>
                      </a:endParaRPr>
                    </a:p>
                  </a:txBody>
                  <a:tcPr marL="103591" marR="103591" marT="103591" marB="103591" anchor="ctr"/>
                </a:tc>
                <a:extLst>
                  <a:ext uri="{0D108BD9-81ED-4DB2-BD59-A6C34878D82A}">
                    <a16:rowId xmlns:a16="http://schemas.microsoft.com/office/drawing/2014/main" val="3200629401"/>
                  </a:ext>
                </a:extLst>
              </a:tr>
            </a:tbl>
          </a:graphicData>
        </a:graphic>
      </p:graphicFrame>
    </p:spTree>
    <p:extLst>
      <p:ext uri="{BB962C8B-B14F-4D97-AF65-F5344CB8AC3E}">
        <p14:creationId xmlns:p14="http://schemas.microsoft.com/office/powerpoint/2010/main" val="708989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5"/>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dirty="0">
                <a:solidFill>
                  <a:srgbClr val="FFFF00"/>
                </a:solidFill>
              </a:rPr>
              <a:t/>
            </a:r>
            <a:br>
              <a:rPr lang="en-US" dirty="0">
                <a:solidFill>
                  <a:srgbClr val="FFFF00"/>
                </a:solidFill>
              </a:rPr>
            </a:br>
            <a:r>
              <a:rPr lang="en-US" dirty="0">
                <a:solidFill>
                  <a:srgbClr val="3F762A"/>
                </a:solidFill>
              </a:rPr>
              <a:t>Vídeos</a:t>
            </a:r>
            <a:endParaRPr b="1" dirty="0">
              <a:solidFill>
                <a:srgbClr val="3F762A"/>
              </a:solidFill>
            </a:endParaRPr>
          </a:p>
        </p:txBody>
      </p:sp>
      <p:cxnSp>
        <p:nvCxnSpPr>
          <p:cNvPr id="324" name="Google Shape;324;p45"/>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25" name="Google Shape;325;p45"/>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326" name="Google Shape;326;p45"/>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dirty="0">
                <a:solidFill>
                  <a:srgbClr val="3F3F3F"/>
                </a:solidFill>
                <a:latin typeface="Calibri"/>
                <a:ea typeface="Calibri"/>
                <a:cs typeface="Calibri"/>
                <a:sym typeface="Calibri"/>
              </a:rPr>
              <a:t>03</a:t>
            </a:r>
            <a:endParaRPr sz="1400" b="0" i="0" u="none" strike="noStrike" cap="none" dirty="0">
              <a:solidFill>
                <a:srgbClr val="000000"/>
              </a:solidFill>
              <a:latin typeface="Arial"/>
              <a:ea typeface="Arial"/>
              <a:cs typeface="Arial"/>
              <a:sym typeface="Arial"/>
            </a:endParaRPr>
          </a:p>
        </p:txBody>
      </p:sp>
      <p:sp>
        <p:nvSpPr>
          <p:cNvPr id="327" name="Google Shape;327;p45"/>
          <p:cNvSpPr txBox="1"/>
          <p:nvPr/>
        </p:nvSpPr>
        <p:spPr>
          <a:xfrm>
            <a:off x="1097280" y="4621497"/>
            <a:ext cx="9865844" cy="495753"/>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004B3A"/>
              </a:buClr>
              <a:buSzPts val="3200"/>
              <a:buFont typeface="Arial"/>
              <a:buNone/>
            </a:pPr>
            <a:r>
              <a:rPr lang="tr-TR" sz="2400" b="1" i="0" u="none" strike="noStrike" cap="none" dirty="0" err="1" smtClean="0">
                <a:solidFill>
                  <a:srgbClr val="004B3A"/>
                </a:solidFill>
                <a:latin typeface="Arial"/>
                <a:ea typeface="Arial"/>
                <a:cs typeface="Arial"/>
                <a:sym typeface="Arial"/>
              </a:rPr>
              <a:t>Ligações </a:t>
            </a:r>
            <a:r>
              <a:rPr lang="tr-TR" sz="2400" b="1" i="0" u="none" strike="noStrike" cap="none" dirty="0" smtClean="0">
                <a:solidFill>
                  <a:srgbClr val="004B3A"/>
                </a:solidFill>
                <a:latin typeface="Arial"/>
                <a:ea typeface="Arial"/>
                <a:cs typeface="Arial"/>
                <a:sym typeface="Arial"/>
              </a:rPr>
              <a:t>vídeo </a:t>
            </a:r>
            <a:r>
              <a:rPr lang="tr-TR" sz="2400" b="1" i="0" u="none" strike="noStrike" cap="none" dirty="0" err="1" smtClean="0">
                <a:solidFill>
                  <a:srgbClr val="004B3A"/>
                </a:solidFill>
                <a:latin typeface="Arial"/>
                <a:ea typeface="Arial"/>
                <a:cs typeface="Arial"/>
                <a:sym typeface="Arial"/>
              </a:rPr>
              <a:t>para a ética ambiental</a:t>
            </a:r>
            <a:endParaRPr sz="2400" b="1" i="0" u="none" strike="noStrike" cap="none" dirty="0">
              <a:solidFill>
                <a:srgbClr val="262626"/>
              </a:solidFill>
              <a:latin typeface="Calibri"/>
              <a:ea typeface="Calibri"/>
              <a:cs typeface="Calibri"/>
              <a:sym typeface="Calibri"/>
            </a:endParaRPr>
          </a:p>
        </p:txBody>
      </p:sp>
      <p:pic>
        <p:nvPicPr>
          <p:cNvPr id="328" name="Google Shape;328;p45"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p:nvPr/>
        </p:nvSpPr>
        <p:spPr>
          <a:xfrm>
            <a:off x="2819400" y="-261257"/>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2"/>
          <p:cNvSpPr/>
          <p:nvPr/>
        </p:nvSpPr>
        <p:spPr>
          <a:xfrm>
            <a:off x="2819400" y="195943"/>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132" name="Google Shape;132;p2"/>
          <p:cNvSpPr txBox="1">
            <a:spLocks noGrp="1"/>
          </p:cNvSpPr>
          <p:nvPr>
            <p:ph type="title"/>
          </p:nvPr>
        </p:nvSpPr>
        <p:spPr>
          <a:xfrm>
            <a:off x="340865" y="57142"/>
            <a:ext cx="10515600" cy="105048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4B3A"/>
              </a:buClr>
              <a:buSzPts val="3200"/>
              <a:buFont typeface="Arial"/>
              <a:buNone/>
            </a:pPr>
            <a:r>
              <a:rPr lang="en-US" dirty="0">
                <a:solidFill>
                  <a:srgbClr val="004B3A"/>
                </a:solidFill>
                <a:latin typeface="Arial"/>
                <a:ea typeface="Arial"/>
                <a:cs typeface="Arial"/>
                <a:sym typeface="Arial"/>
              </a:rPr>
              <a:t>Resultados de aprendizagem do módulo </a:t>
            </a:r>
            <a:r>
              <a:rPr lang="tr-TR" dirty="0" smtClean="0">
                <a:solidFill>
                  <a:srgbClr val="004B3A"/>
                </a:solidFill>
                <a:latin typeface="Arial"/>
                <a:ea typeface="Arial"/>
                <a:cs typeface="Arial"/>
                <a:sym typeface="Arial"/>
              </a:rPr>
              <a:t>1</a:t>
            </a:r>
            <a:endParaRPr dirty="0"/>
          </a:p>
        </p:txBody>
      </p:sp>
      <p:sp>
        <p:nvSpPr>
          <p:cNvPr id="133" name="Google Shape;133;p2"/>
          <p:cNvSpPr txBox="1">
            <a:spLocks noGrp="1"/>
          </p:cNvSpPr>
          <p:nvPr>
            <p:ph type="body" idx="1"/>
          </p:nvPr>
        </p:nvSpPr>
        <p:spPr>
          <a:xfrm>
            <a:off x="340865" y="1214525"/>
            <a:ext cx="11557599" cy="5415633"/>
          </a:xfrm>
          <a:prstGeom prst="rect">
            <a:avLst/>
          </a:prstGeom>
          <a:noFill/>
          <a:ln>
            <a:noFill/>
          </a:ln>
        </p:spPr>
        <p:txBody>
          <a:bodyPr spcFirstLastPara="1" wrap="square" lIns="91425" tIns="45700" rIns="91425" bIns="45700" anchor="t" anchorCtr="0">
            <a:normAutofit/>
          </a:bodyPr>
          <a:lstStyle/>
          <a:p>
            <a:pPr marL="144000" lvl="0" indent="0" algn="l" rtl="0">
              <a:lnSpc>
                <a:spcPct val="100000"/>
              </a:lnSpc>
              <a:spcBef>
                <a:spcPts val="0"/>
              </a:spcBef>
              <a:spcAft>
                <a:spcPts val="0"/>
              </a:spcAft>
              <a:buClr>
                <a:srgbClr val="2A4F1C"/>
              </a:buClr>
              <a:buSzPts val="2600"/>
              <a:buNone/>
            </a:pPr>
            <a:r>
              <a:rPr lang="en-US" b="1" dirty="0">
                <a:solidFill>
                  <a:srgbClr val="002060"/>
                </a:solidFill>
              </a:rPr>
              <a:t>Os </a:t>
            </a:r>
            <a:r>
              <a:rPr lang="en-US" b="1" dirty="0" smtClean="0">
                <a:solidFill>
                  <a:srgbClr val="002060"/>
                </a:solidFill>
              </a:rPr>
              <a:t>formandos</a:t>
            </a:r>
            <a:r>
              <a:rPr lang="tr-TR" dirty="0" smtClean="0">
                <a:solidFill>
                  <a:srgbClr val="004B3A"/>
                </a:solidFill>
              </a:rPr>
              <a:t>; </a:t>
            </a:r>
            <a:r>
              <a:rPr lang="en-GB" dirty="0" err="1" smtClean="0"/>
              <a:t>depois</a:t>
            </a:r>
            <a:r>
              <a:rPr lang="en-GB" dirty="0" smtClean="0"/>
              <a:t> de </a:t>
            </a:r>
            <a:r>
              <a:rPr lang="en-GB" dirty="0"/>
              <a:t>terminarem o conteúdo um manual de literacia ambiental e fazerem parte do </a:t>
            </a:r>
            <a:r>
              <a:rPr lang="en-GB" dirty="0" smtClean="0"/>
              <a:t>“Green Thinking </a:t>
            </a:r>
            <a:r>
              <a:rPr lang="en-GB" dirty="0" err="1" smtClean="0"/>
              <a:t>Center</a:t>
            </a:r>
            <a:r>
              <a:rPr lang="en-GB" dirty="0" smtClean="0"/>
              <a:t>”, </a:t>
            </a:r>
            <a:r>
              <a:rPr lang="en-GB" dirty="0"/>
              <a:t>serão capazes de;</a:t>
            </a:r>
            <a:endParaRPr lang="tr-TR" dirty="0"/>
          </a:p>
          <a:p>
            <a:pPr lvl="0">
              <a:buFont typeface="Wingdings" panose="05000000000000000000" pitchFamily="2" charset="2"/>
              <a:buChar char="ü"/>
            </a:pPr>
            <a:r>
              <a:rPr lang="en-GB" sz="1800" dirty="0"/>
              <a:t>adquirir uma compreensão mais profunda das questões ambientais através do manual e da aplicação pedagógica,</a:t>
            </a:r>
            <a:endParaRPr lang="tr-TR" sz="1800" dirty="0"/>
          </a:p>
          <a:p>
            <a:pPr lvl="0">
              <a:buFont typeface="Wingdings" panose="05000000000000000000" pitchFamily="2" charset="2"/>
              <a:buChar char="ü"/>
            </a:pPr>
            <a:r>
              <a:rPr lang="en-GB" sz="1800" dirty="0"/>
              <a:t>dotar os jovens de conhecimentos e competências que lhes permitam tornar-se decisores em matéria de ambiente,</a:t>
            </a:r>
            <a:endParaRPr lang="tr-TR" sz="1800" dirty="0"/>
          </a:p>
          <a:p>
            <a:pPr lvl="0">
              <a:buFont typeface="Wingdings" panose="05000000000000000000" pitchFamily="2" charset="2"/>
              <a:buChar char="ü"/>
            </a:pPr>
            <a:r>
              <a:rPr lang="en-GB" sz="1800" dirty="0"/>
              <a:t>adotar </a:t>
            </a:r>
            <a:r>
              <a:rPr lang="en-GB" sz="1800" dirty="0" err="1"/>
              <a:t>comportamentos </a:t>
            </a:r>
            <a:r>
              <a:rPr lang="en-GB" sz="1800" dirty="0"/>
              <a:t>mais respeitadores do ambiente na sua vida quotidiana,</a:t>
            </a:r>
            <a:endParaRPr lang="tr-TR" sz="1800" dirty="0"/>
          </a:p>
          <a:p>
            <a:pPr lvl="0">
              <a:buFont typeface="Wingdings" panose="05000000000000000000" pitchFamily="2" charset="2"/>
              <a:buChar char="ü"/>
            </a:pPr>
            <a:r>
              <a:rPr lang="en-GB" sz="1800" dirty="0"/>
              <a:t>o manual e a aplicação podem tornar os programas do </a:t>
            </a:r>
            <a:r>
              <a:rPr lang="en-GB" sz="1800" dirty="0" smtClean="0"/>
              <a:t>“</a:t>
            </a:r>
            <a:r>
              <a:rPr lang="en-GB" sz="1800" dirty="0" smtClean="0"/>
              <a:t>Green </a:t>
            </a:r>
            <a:r>
              <a:rPr lang="en-GB" sz="1800" dirty="0"/>
              <a:t>Thinking </a:t>
            </a:r>
            <a:r>
              <a:rPr lang="en-GB" sz="1800" dirty="0" err="1" smtClean="0"/>
              <a:t>Center</a:t>
            </a:r>
            <a:r>
              <a:rPr lang="en-GB" sz="1800" dirty="0" smtClean="0"/>
              <a:t>” </a:t>
            </a:r>
            <a:r>
              <a:rPr lang="en-GB" sz="1800" dirty="0" err="1" smtClean="0"/>
              <a:t>mais</a:t>
            </a:r>
            <a:r>
              <a:rPr lang="en-GB" sz="1800" dirty="0" smtClean="0"/>
              <a:t> </a:t>
            </a:r>
            <a:r>
              <a:rPr lang="en-GB" sz="1800" dirty="0"/>
              <a:t>acessíveis e envolventes, atraindo um maior número de participantes..,</a:t>
            </a:r>
            <a:endParaRPr lang="tr-TR" sz="1800" dirty="0"/>
          </a:p>
          <a:p>
            <a:pPr lvl="0">
              <a:buFont typeface="Wingdings" panose="05000000000000000000" pitchFamily="2" charset="2"/>
              <a:buChar char="ü"/>
            </a:pPr>
            <a:r>
              <a:rPr lang="en-GB" sz="1800" dirty="0"/>
              <a:t>incentivar a utilização responsável dos recursos e desencorajar práticas nocivas, contribuindo para um ambiente mais sustentável, </a:t>
            </a:r>
            <a:endParaRPr lang="tr-TR" sz="1800" dirty="0"/>
          </a:p>
          <a:p>
            <a:pPr lvl="0">
              <a:buFont typeface="Wingdings" panose="05000000000000000000" pitchFamily="2" charset="2"/>
              <a:buChar char="ü"/>
            </a:pPr>
            <a:r>
              <a:rPr lang="en-GB" sz="1800" dirty="0"/>
              <a:t>apoio à Agenda Ambiental da UE: o manual pode ser um instrumento valioso para as reformas e implementações em curso alinhadas com </a:t>
            </a:r>
            <a:r>
              <a:rPr lang="en-GB" sz="1800" dirty="0" err="1"/>
              <a:t>os</a:t>
            </a:r>
            <a:r>
              <a:rPr lang="en-GB" sz="1800" dirty="0"/>
              <a:t> </a:t>
            </a:r>
            <a:r>
              <a:rPr lang="en-GB" sz="1800" dirty="0" err="1" smtClean="0"/>
              <a:t>objetivos</a:t>
            </a:r>
            <a:r>
              <a:rPr lang="en-GB" sz="1800" dirty="0" smtClean="0"/>
              <a:t> </a:t>
            </a:r>
            <a:r>
              <a:rPr lang="en-GB" sz="1800" dirty="0"/>
              <a:t>ambientais e climáticos da </a:t>
            </a:r>
            <a:r>
              <a:rPr lang="en-GB" sz="1800" dirty="0" smtClean="0"/>
              <a:t>UE,</a:t>
            </a:r>
            <a:endParaRPr lang="tr-TR" sz="1800" dirty="0"/>
          </a:p>
          <a:p>
            <a:pPr lvl="0">
              <a:buFont typeface="Wingdings" panose="05000000000000000000" pitchFamily="2" charset="2"/>
              <a:buChar char="ü"/>
            </a:pPr>
            <a:r>
              <a:rPr lang="en-GB" sz="1800" dirty="0"/>
              <a:t>capacitar as partes interessadas em vários domínios da sustentabilidade para abordarem questões críticas como as alterações climáticas e a gestão de </a:t>
            </a:r>
            <a:r>
              <a:rPr lang="en-GB" sz="1800" dirty="0" err="1" smtClean="0"/>
              <a:t>resíduos</a:t>
            </a:r>
            <a:r>
              <a:rPr lang="en-GB" sz="1800" dirty="0" smtClean="0"/>
              <a:t>.</a:t>
            </a:r>
            <a:endParaRPr lang="tr-TR" sz="1800" dirty="0"/>
          </a:p>
          <a:p>
            <a:pPr marL="779002" lvl="0" indent="-457200" algn="l" rtl="0">
              <a:lnSpc>
                <a:spcPct val="150000"/>
              </a:lnSpc>
              <a:spcBef>
                <a:spcPts val="1400"/>
              </a:spcBef>
              <a:spcAft>
                <a:spcPts val="0"/>
              </a:spcAft>
              <a:buClr>
                <a:srgbClr val="2A4F1C"/>
              </a:buClr>
              <a:buSzPts val="2800"/>
              <a:buFont typeface="Wingdings" panose="05000000000000000000" pitchFamily="2" charset="2"/>
              <a:buChar char="ü"/>
            </a:pPr>
            <a:endParaRPr sz="2400" dirty="0">
              <a:solidFill>
                <a:srgbClr val="004B3A"/>
              </a:solidFill>
              <a:latin typeface="Arial"/>
              <a:ea typeface="Arial"/>
              <a:cs typeface="Arial"/>
              <a:sym typeface="Arial"/>
            </a:endParaRPr>
          </a:p>
          <a:p>
            <a:pPr marL="434340" lvl="0" algn="l" rtl="0">
              <a:lnSpc>
                <a:spcPct val="150000"/>
              </a:lnSpc>
              <a:spcBef>
                <a:spcPts val="1400"/>
              </a:spcBef>
              <a:spcAft>
                <a:spcPts val="0"/>
              </a:spcAft>
              <a:buClr>
                <a:schemeClr val="accent6"/>
              </a:buClr>
              <a:buSzPts val="2200"/>
              <a:buFont typeface="Wingdings" panose="05000000000000000000" pitchFamily="2" charset="2"/>
              <a:buChar char="ü"/>
            </a:pPr>
            <a:endParaRPr dirty="0">
              <a:solidFill>
                <a:srgbClr val="433C29"/>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6"/>
          <p:cNvSpPr txBox="1">
            <a:spLocks noGrp="1"/>
          </p:cNvSpPr>
          <p:nvPr>
            <p:ph type="ctrTitle"/>
          </p:nvPr>
        </p:nvSpPr>
        <p:spPr>
          <a:xfrm>
            <a:off x="635462" y="138545"/>
            <a:ext cx="7067664" cy="1828800"/>
          </a:xfrm>
          <a:prstGeom prst="rect">
            <a:avLst/>
          </a:prstGeom>
          <a:noFill/>
          <a:ln>
            <a:noFill/>
          </a:ln>
        </p:spPr>
        <p:txBody>
          <a:bodyPr spcFirstLastPara="1" wrap="square" lIns="121900" tIns="121900" rIns="121900" bIns="121900" anchor="b" anchorCtr="0">
            <a:noAutofit/>
          </a:bodyPr>
          <a:lstStyle/>
          <a:p>
            <a:pPr>
              <a:buClr>
                <a:srgbClr val="3F762A"/>
              </a:buClr>
              <a:buSzPts val="4800"/>
            </a:pPr>
            <a:r>
              <a:rPr lang="en-US" dirty="0">
                <a:solidFill>
                  <a:srgbClr val="FFFF00"/>
                </a:solidFill>
              </a:rPr>
              <a:t/>
            </a:r>
            <a:br>
              <a:rPr lang="en-US" dirty="0">
                <a:solidFill>
                  <a:srgbClr val="FFFF00"/>
                </a:solidFill>
              </a:rPr>
            </a:br>
            <a:r>
              <a:rPr lang="tr-TR" dirty="0" smtClean="0">
                <a:solidFill>
                  <a:srgbClr val="FFFF00"/>
                </a:solidFill>
              </a:rPr>
              <a:t/>
            </a:r>
            <a:br>
              <a:rPr lang="tr-TR" dirty="0" smtClean="0">
                <a:solidFill>
                  <a:srgbClr val="FFFF00"/>
                </a:solidFill>
              </a:rPr>
            </a:br>
            <a:r>
              <a:rPr lang="tr-TR" dirty="0">
                <a:solidFill>
                  <a:srgbClr val="FFFF00"/>
                </a:solidFill>
              </a:rPr>
              <a:t/>
            </a:r>
            <a:br>
              <a:rPr lang="tr-TR" dirty="0">
                <a:solidFill>
                  <a:srgbClr val="FFFF00"/>
                </a:solidFill>
              </a:rPr>
            </a:br>
            <a:r>
              <a:rPr lang="tr-TR" dirty="0" smtClean="0">
                <a:solidFill>
                  <a:srgbClr val="FFFF00"/>
                </a:solidFill>
              </a:rPr>
              <a:t/>
            </a:r>
            <a:br>
              <a:rPr lang="tr-TR" dirty="0" smtClean="0">
                <a:solidFill>
                  <a:srgbClr val="FFFF00"/>
                </a:solidFill>
              </a:rPr>
            </a:br>
            <a:r>
              <a:rPr lang="en-US" sz="4400" dirty="0" smtClean="0"/>
              <a:t>Ligações </a:t>
            </a:r>
            <a:r>
              <a:rPr lang="en-US" sz="4400" dirty="0"/>
              <a:t>para vídeos sobre o </a:t>
            </a:r>
            <a:r>
              <a:rPr lang="en-US" sz="4400" dirty="0" smtClean="0"/>
              <a:t>tema</a:t>
            </a:r>
            <a:endParaRPr sz="4400" b="1" dirty="0">
              <a:solidFill>
                <a:srgbClr val="3F762A"/>
              </a:solidFill>
            </a:endParaRPr>
          </a:p>
        </p:txBody>
      </p:sp>
      <p:cxnSp>
        <p:nvCxnSpPr>
          <p:cNvPr id="334" name="Google Shape;334;p46"/>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35" name="Google Shape;335;p46"/>
          <p:cNvPicPr preferRelativeResize="0"/>
          <p:nvPr/>
        </p:nvPicPr>
        <p:blipFill rotWithShape="1">
          <a:blip r:embed="rId3">
            <a:alphaModFix/>
          </a:blip>
          <a:srcRect/>
          <a:stretch/>
        </p:blipFill>
        <p:spPr>
          <a:xfrm>
            <a:off x="10963124" y="176911"/>
            <a:ext cx="1064381" cy="163551"/>
          </a:xfrm>
          <a:prstGeom prst="rect">
            <a:avLst/>
          </a:prstGeom>
          <a:noFill/>
          <a:ln>
            <a:noFill/>
          </a:ln>
        </p:spPr>
      </p:pic>
      <p:pic>
        <p:nvPicPr>
          <p:cNvPr id="336" name="Google Shape;336;p46"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681194" y="490753"/>
            <a:ext cx="3226512" cy="2421606"/>
          </a:xfrm>
          <a:prstGeom prst="rect">
            <a:avLst/>
          </a:prstGeom>
          <a:noFill/>
          <a:ln>
            <a:noFill/>
          </a:ln>
        </p:spPr>
      </p:pic>
      <p:sp>
        <p:nvSpPr>
          <p:cNvPr id="337" name="Google Shape;337;p46"/>
          <p:cNvSpPr txBox="1"/>
          <p:nvPr/>
        </p:nvSpPr>
        <p:spPr>
          <a:xfrm>
            <a:off x="801716" y="1693159"/>
            <a:ext cx="9302865" cy="3970277"/>
          </a:xfrm>
          <a:prstGeom prst="rect">
            <a:avLst/>
          </a:prstGeom>
          <a:noFill/>
          <a:ln>
            <a:noFill/>
          </a:ln>
        </p:spPr>
        <p:txBody>
          <a:bodyPr spcFirstLastPara="1" wrap="square" lIns="91425" tIns="45700" rIns="91425" bIns="45700" anchor="t" anchorCtr="0">
            <a:spAutoFit/>
          </a:bodyPr>
          <a:lstStyle/>
          <a:p>
            <a:pPr marL="342900" indent="-342900">
              <a:buAutoNum type="arabicPeriod"/>
            </a:pPr>
            <a:endParaRPr lang="tr-TR" sz="1800" dirty="0"/>
          </a:p>
          <a:p>
            <a:pPr lvl="0"/>
            <a:r>
              <a:rPr lang="en-US" sz="1800" dirty="0"/>
              <a:t>Ética Ambiental por Crash Course Philosophy https://m.youtube.com/watch?v=fKtxKkHnJpc </a:t>
            </a:r>
            <a:endParaRPr lang="tr-TR" sz="1800" dirty="0" smtClean="0"/>
          </a:p>
          <a:p>
            <a:pPr lvl="0"/>
            <a:endParaRPr lang="tr-TR" sz="1800" dirty="0"/>
          </a:p>
          <a:p>
            <a:pPr lvl="0"/>
            <a:r>
              <a:rPr lang="en-US" sz="1800" dirty="0"/>
              <a:t>Ética da Natureza por Stanford Encyclopedia of Philosophy https://plato.stanford.edu/entries/ethics-environmental/ </a:t>
            </a:r>
            <a:endParaRPr lang="tr-TR" sz="1800" dirty="0" smtClean="0"/>
          </a:p>
          <a:p>
            <a:pPr lvl="0"/>
            <a:endParaRPr lang="tr-TR" sz="1800" dirty="0"/>
          </a:p>
          <a:p>
            <a:pPr lvl="0"/>
            <a:r>
              <a:rPr lang="en-US" sz="1800" dirty="0"/>
              <a:t>O que é a ética ambiental? por The Guardian https://www.theguardian.com/environment/ethical-living </a:t>
            </a:r>
            <a:endParaRPr lang="tr-TR" sz="1800" dirty="0" smtClean="0"/>
          </a:p>
          <a:p>
            <a:pPr lvl="0"/>
            <a:endParaRPr lang="tr-TR" sz="1800" dirty="0"/>
          </a:p>
          <a:p>
            <a:pPr lvl="0"/>
            <a:r>
              <a:rPr lang="en-US" sz="1800" dirty="0"/>
              <a:t>Justiça Ambiental pela Dra. Beverly Daniel Tatum https://www.beverlydanieltatum.com/ </a:t>
            </a:r>
            <a:endParaRPr lang="tr-TR" sz="1800" dirty="0"/>
          </a:p>
          <a:p>
            <a:pPr lvl="0"/>
            <a:endParaRPr lang="tr-TR" sz="1800" dirty="0" smtClean="0"/>
          </a:p>
          <a:p>
            <a:pPr lvl="0"/>
            <a:r>
              <a:rPr lang="en-US" sz="1800" dirty="0"/>
              <a:t>Alterações </a:t>
            </a:r>
            <a:r>
              <a:rPr lang="en-US" sz="1800" dirty="0" smtClean="0"/>
              <a:t>climáticas </a:t>
            </a:r>
            <a:r>
              <a:rPr lang="en-US" sz="1800" dirty="0"/>
              <a:t>e ética ambiental pelo Dr. Stephen Gardiner https://yaleclimateconnections.org/2009/10/perfect-moral-storm/ </a:t>
            </a:r>
            <a:endParaRPr lang="tr-TR" sz="1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4" name="Google Shape;34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350" name="Google Shape;350;p47"/>
          <p:cNvSpPr txBox="1"/>
          <p:nvPr/>
        </p:nvSpPr>
        <p:spPr>
          <a:xfrm>
            <a:off x="891637" y="495147"/>
            <a:ext cx="5728619"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TR" sz="3200" b="1" dirty="0" err="1" smtClean="0">
                <a:solidFill>
                  <a:srgbClr val="3F762A"/>
                </a:solidFill>
              </a:rPr>
              <a:t>Conclusão</a:t>
            </a:r>
            <a:endParaRPr sz="3200" b="1" i="0" u="none" strike="noStrike" cap="none" dirty="0">
              <a:solidFill>
                <a:srgbClr val="3F762A"/>
              </a:solidFill>
              <a:latin typeface="Arial"/>
              <a:ea typeface="Arial"/>
              <a:cs typeface="Arial"/>
              <a:sym typeface="Arial"/>
            </a:endParaRPr>
          </a:p>
        </p:txBody>
      </p:sp>
      <p:sp>
        <p:nvSpPr>
          <p:cNvPr id="2" name="Dikdörtgen 1"/>
          <p:cNvSpPr/>
          <p:nvPr/>
        </p:nvSpPr>
        <p:spPr>
          <a:xfrm>
            <a:off x="831273" y="1336120"/>
            <a:ext cx="10427854" cy="3785652"/>
          </a:xfrm>
          <a:prstGeom prst="rect">
            <a:avLst/>
          </a:prstGeom>
        </p:spPr>
        <p:txBody>
          <a:bodyPr wrap="square">
            <a:spAutoFit/>
          </a:bodyPr>
          <a:lstStyle/>
          <a:p>
            <a:r>
              <a:rPr lang="en-US" sz="1600" dirty="0">
                <a:solidFill>
                  <a:srgbClr val="1F1F1F"/>
                </a:solidFill>
                <a:latin typeface="Google Sans"/>
              </a:rPr>
              <a:t>Este módulo realça a importância dos valores éticos e estéticos na educação ambiental. Os valores </a:t>
            </a:r>
            <a:r>
              <a:rPr lang="en-US" sz="1600" dirty="0" err="1">
                <a:solidFill>
                  <a:srgbClr val="1F1F1F"/>
                </a:solidFill>
                <a:latin typeface="Google Sans"/>
              </a:rPr>
              <a:t>éticos</a:t>
            </a:r>
            <a:r>
              <a:rPr lang="en-US" sz="1600" dirty="0">
                <a:solidFill>
                  <a:srgbClr val="1F1F1F"/>
                </a:solidFill>
                <a:latin typeface="Google Sans"/>
              </a:rPr>
              <a:t> </a:t>
            </a:r>
            <a:r>
              <a:rPr lang="en-US" sz="1600" dirty="0" err="1" smtClean="0">
                <a:solidFill>
                  <a:srgbClr val="1F1F1F"/>
                </a:solidFill>
                <a:latin typeface="Google Sans"/>
              </a:rPr>
              <a:t>atuam</a:t>
            </a:r>
            <a:r>
              <a:rPr lang="en-US" sz="1600" dirty="0" smtClean="0">
                <a:solidFill>
                  <a:srgbClr val="1F1F1F"/>
                </a:solidFill>
                <a:latin typeface="Google Sans"/>
              </a:rPr>
              <a:t> </a:t>
            </a:r>
            <a:r>
              <a:rPr lang="en-US" sz="1600" dirty="0">
                <a:solidFill>
                  <a:srgbClr val="1F1F1F"/>
                </a:solidFill>
                <a:latin typeface="Google Sans"/>
              </a:rPr>
              <a:t>como uma bússola, guiando-nos na compreensão das intrincadas relações existentes no ambiente. Os valores estéticos, por outro lado, permitem-nos apreciar a beleza única e a maravilha do mundo natural. Estes </a:t>
            </a:r>
            <a:r>
              <a:rPr lang="en-US" sz="1600" dirty="0" err="1">
                <a:solidFill>
                  <a:srgbClr val="1F1F1F"/>
                </a:solidFill>
                <a:latin typeface="Google Sans"/>
              </a:rPr>
              <a:t>dois</a:t>
            </a:r>
            <a:r>
              <a:rPr lang="en-US" sz="1600" dirty="0">
                <a:solidFill>
                  <a:srgbClr val="1F1F1F"/>
                </a:solidFill>
                <a:latin typeface="Google Sans"/>
              </a:rPr>
              <a:t> </a:t>
            </a:r>
            <a:r>
              <a:rPr lang="en-US" sz="1600" dirty="0" err="1" smtClean="0">
                <a:solidFill>
                  <a:srgbClr val="1F1F1F"/>
                </a:solidFill>
                <a:latin typeface="Google Sans"/>
              </a:rPr>
              <a:t>aspetos</a:t>
            </a:r>
            <a:r>
              <a:rPr lang="en-US" sz="1600" dirty="0" smtClean="0">
                <a:solidFill>
                  <a:srgbClr val="1F1F1F"/>
                </a:solidFill>
                <a:latin typeface="Google Sans"/>
              </a:rPr>
              <a:t> </a:t>
            </a:r>
            <a:r>
              <a:rPr lang="en-US" sz="1600" dirty="0">
                <a:solidFill>
                  <a:srgbClr val="1F1F1F"/>
                </a:solidFill>
                <a:latin typeface="Google Sans"/>
              </a:rPr>
              <a:t>são de importância fundamental para a educação ambiental porque trabalham em conjunto para cultivar uma compreensão mais profunda e um maior sentido de responsabilidade pelo nosso ambiente</a:t>
            </a:r>
            <a:r>
              <a:rPr lang="en-US" sz="1600" dirty="0" smtClean="0">
                <a:solidFill>
                  <a:srgbClr val="1F1F1F"/>
                </a:solidFill>
                <a:latin typeface="Google Sans"/>
              </a:rPr>
              <a:t>.</a:t>
            </a:r>
            <a:endParaRPr lang="tr-TR" sz="1600" dirty="0" smtClean="0">
              <a:solidFill>
                <a:srgbClr val="1F1F1F"/>
              </a:solidFill>
              <a:latin typeface="Google Sans"/>
            </a:endParaRPr>
          </a:p>
          <a:p>
            <a:endParaRPr lang="en-US" sz="1600" dirty="0">
              <a:solidFill>
                <a:srgbClr val="1F1F1F"/>
              </a:solidFill>
              <a:latin typeface="Google Sans"/>
            </a:endParaRPr>
          </a:p>
          <a:p>
            <a:r>
              <a:rPr lang="en-US" sz="1600" dirty="0">
                <a:solidFill>
                  <a:srgbClr val="1F1F1F"/>
                </a:solidFill>
                <a:latin typeface="Google Sans"/>
              </a:rPr>
              <a:t>O módulo fornece exemplos concretos de como integrar estes valores nas práticas educativas. Isto pode envolver a exploração de perspectivas éticas específicas de uma região, a participação em debates sobre o impacto humano no ambiente e o incentivo aos alunos para desenvolverem a sua própria ética ambiental. Além disso, </a:t>
            </a:r>
            <a:r>
              <a:rPr lang="en-US" sz="1600" dirty="0" err="1" smtClean="0">
                <a:solidFill>
                  <a:srgbClr val="1F1F1F"/>
                </a:solidFill>
                <a:latin typeface="Google Sans"/>
              </a:rPr>
              <a:t>atividades</a:t>
            </a:r>
            <a:r>
              <a:rPr lang="en-US" sz="1600" dirty="0" smtClean="0">
                <a:solidFill>
                  <a:srgbClr val="1F1F1F"/>
                </a:solidFill>
                <a:latin typeface="Google Sans"/>
              </a:rPr>
              <a:t> </a:t>
            </a:r>
            <a:r>
              <a:rPr lang="en-US" sz="1600" dirty="0">
                <a:solidFill>
                  <a:srgbClr val="1F1F1F"/>
                </a:solidFill>
                <a:latin typeface="Google Sans"/>
              </a:rPr>
              <a:t>como visitas de estudo para experimentar a natureza em primeira mão, explorar formas de arte que celebrem a sua beleza e até criar as suas próprias expressões artísticas podem desempenhar um papel significativo ao proporcionar aos alunos um contexto mais rico para as questões ambientais</a:t>
            </a:r>
            <a:r>
              <a:rPr lang="en-US" sz="1600" dirty="0" smtClean="0">
                <a:solidFill>
                  <a:srgbClr val="1F1F1F"/>
                </a:solidFill>
                <a:latin typeface="Google Sans"/>
              </a:rPr>
              <a:t>.</a:t>
            </a:r>
            <a:endParaRPr lang="tr-TR" sz="1600" dirty="0" smtClean="0">
              <a:solidFill>
                <a:srgbClr val="1F1F1F"/>
              </a:solidFill>
              <a:latin typeface="Google Sans"/>
            </a:endParaRPr>
          </a:p>
          <a:p>
            <a:endParaRPr lang="en-US" sz="1600" dirty="0">
              <a:solidFill>
                <a:srgbClr val="1F1F1F"/>
              </a:solidFill>
              <a:latin typeface="Google Sans"/>
            </a:endParaRPr>
          </a:p>
          <a:p>
            <a:r>
              <a:rPr lang="en-US" sz="1600" dirty="0">
                <a:solidFill>
                  <a:srgbClr val="1F1F1F"/>
                </a:solidFill>
                <a:latin typeface="Google Sans"/>
              </a:rPr>
              <a:t>Através </a:t>
            </a:r>
            <a:r>
              <a:rPr lang="en-US" sz="1600" dirty="0" err="1">
                <a:solidFill>
                  <a:srgbClr val="1F1F1F"/>
                </a:solidFill>
                <a:latin typeface="Google Sans"/>
              </a:rPr>
              <a:t>destas</a:t>
            </a:r>
            <a:r>
              <a:rPr lang="en-US" sz="1600" dirty="0">
                <a:solidFill>
                  <a:srgbClr val="1F1F1F"/>
                </a:solidFill>
                <a:latin typeface="Google Sans"/>
              </a:rPr>
              <a:t> </a:t>
            </a:r>
            <a:r>
              <a:rPr lang="en-US" sz="1600" dirty="0" err="1" smtClean="0">
                <a:solidFill>
                  <a:srgbClr val="1F1F1F"/>
                </a:solidFill>
                <a:latin typeface="Google Sans"/>
              </a:rPr>
              <a:t>atividades</a:t>
            </a:r>
            <a:r>
              <a:rPr lang="en-US" sz="1600" dirty="0">
                <a:solidFill>
                  <a:srgbClr val="1F1F1F"/>
                </a:solidFill>
                <a:latin typeface="Google Sans"/>
              </a:rPr>
              <a:t>, os alunos adquirem não só uma melhor compreensão do ambiente, mas também a capacidade de avaliar conscientemente o seu papel na sua conservação e de tomar medidas responsáveis.</a:t>
            </a:r>
          </a:p>
        </p:txBody>
      </p:sp>
    </p:spTree>
    <p:extLst>
      <p:ext uri="{BB962C8B-B14F-4D97-AF65-F5344CB8AC3E}">
        <p14:creationId xmlns:p14="http://schemas.microsoft.com/office/powerpoint/2010/main" val="2222015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4"/>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sz="6600" dirty="0">
                <a:solidFill>
                  <a:srgbClr val="FFFF00"/>
                </a:solidFill>
              </a:rPr>
              <a:t/>
            </a:r>
            <a:br>
              <a:rPr lang="en-US" sz="6600" dirty="0">
                <a:solidFill>
                  <a:srgbClr val="FFFF00"/>
                </a:solidFill>
              </a:rPr>
            </a:br>
            <a:r>
              <a:rPr lang="en-US" sz="6600" dirty="0">
                <a:solidFill>
                  <a:srgbClr val="3F762A"/>
                </a:solidFill>
              </a:rPr>
              <a:t>Auto-</a:t>
            </a:r>
            <a:r>
              <a:rPr lang="en-US" sz="6600" dirty="0" err="1">
                <a:solidFill>
                  <a:srgbClr val="3F762A"/>
                </a:solidFill>
              </a:rPr>
              <a:t>verificação</a:t>
            </a:r>
            <a:endParaRPr sz="6600" b="1" dirty="0">
              <a:solidFill>
                <a:srgbClr val="3F762A"/>
              </a:solidFill>
            </a:endParaRPr>
          </a:p>
        </p:txBody>
      </p:sp>
      <p:cxnSp>
        <p:nvCxnSpPr>
          <p:cNvPr id="430" name="Google Shape;430;p5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431" name="Google Shape;431;p5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432" name="Google Shape;432;p5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433" name="Google Shape;433;p54"/>
          <p:cNvSpPr txBox="1"/>
          <p:nvPr/>
        </p:nvSpPr>
        <p:spPr>
          <a:xfrm>
            <a:off x="1577571" y="9054951"/>
            <a:ext cx="9865844" cy="495753"/>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004B3A"/>
              </a:buClr>
              <a:buSzPts val="3200"/>
              <a:buFont typeface="Arial"/>
              <a:buNone/>
            </a:pPr>
            <a:endParaRPr sz="2400" b="1" i="0" u="none" strike="noStrike" cap="none" dirty="0">
              <a:solidFill>
                <a:srgbClr val="262626"/>
              </a:solidFill>
              <a:latin typeface="Calibri"/>
              <a:ea typeface="Calibri"/>
              <a:cs typeface="Calibri"/>
              <a:sym typeface="Calibri"/>
            </a:endParaRPr>
          </a:p>
        </p:txBody>
      </p:sp>
      <p:pic>
        <p:nvPicPr>
          <p:cNvPr id="434" name="Google Shape;434;p54" descr="Ein Bild, das Grafiken, Grafikdesign, Symbol, Screenshot enthält.&#10;&#10;Automatisch generierte Beschreibung"/>
          <p:cNvPicPr preferRelativeResize="0"/>
          <p:nvPr/>
        </p:nvPicPr>
        <p:blipFill rotWithShape="1">
          <a:blip r:embed="rId4">
            <a:alphaModFix/>
          </a:blip>
          <a:srcRect l="12884" t="13467" r="17303" b="17867"/>
          <a:stretch/>
        </p:blipFill>
        <p:spPr>
          <a:xfrm>
            <a:off x="7200201" y="1720616"/>
            <a:ext cx="3762924" cy="2590783"/>
          </a:xfrm>
          <a:prstGeom prst="rect">
            <a:avLst/>
          </a:prstGeom>
          <a:noFill/>
          <a:ln>
            <a:noFill/>
          </a:ln>
        </p:spPr>
      </p:pic>
      <p:sp>
        <p:nvSpPr>
          <p:cNvPr id="4" name="Rectangle 3"/>
          <p:cNvSpPr>
            <a:spLocks noChangeArrowheads="1"/>
          </p:cNvSpPr>
          <p:nvPr/>
        </p:nvSpPr>
        <p:spPr bwMode="auto">
          <a:xfrm>
            <a:off x="1154546" y="4754479"/>
            <a:ext cx="5626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tr-TR"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Valores éticos e estéticos na educação ambiental</a:t>
            </a:r>
            <a:endParaRPr kumimoji="0" lang="en-GB" altLang="tr-TR" sz="32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xmlns:a14="http://schemas.microsoft.com/office/drawing/2010/main"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cxnSp>
        <p:nvCxnSpPr>
          <p:cNvPr id="461" name="Google Shape;461;p56"/>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62" name="Google Shape;462;p56"/>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3" name="Google Shape;463;p56"/>
          <p:cNvSpPr txBox="1"/>
          <p:nvPr/>
        </p:nvSpPr>
        <p:spPr>
          <a:xfrm>
            <a:off x="-1" y="2931122"/>
            <a:ext cx="1003554"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PT" sz="1200" b="1" i="0" u="none" strike="noStrike" cap="none" dirty="0" err="1" smtClean="0">
                <a:solidFill>
                  <a:schemeClr val="lt1"/>
                </a:solidFill>
                <a:latin typeface="Arial"/>
                <a:ea typeface="Arial"/>
                <a:cs typeface="Arial"/>
                <a:sym typeface="Arial"/>
              </a:rPr>
              <a:t>Auto-verificação</a:t>
            </a:r>
            <a:endParaRPr sz="1200" b="0" i="0" u="none" strike="noStrike" cap="none" dirty="0">
              <a:solidFill>
                <a:srgbClr val="000000"/>
              </a:solidFill>
              <a:latin typeface="Arial"/>
              <a:ea typeface="Arial"/>
              <a:cs typeface="Arial"/>
              <a:sym typeface="Arial"/>
            </a:endParaRPr>
          </a:p>
        </p:txBody>
      </p:sp>
      <p:sp>
        <p:nvSpPr>
          <p:cNvPr id="2" name="Dikdörtgen 1"/>
          <p:cNvSpPr/>
          <p:nvPr/>
        </p:nvSpPr>
        <p:spPr>
          <a:xfrm>
            <a:off x="1145307" y="529921"/>
            <a:ext cx="8894619" cy="5510291"/>
          </a:xfrm>
          <a:prstGeom prst="rect">
            <a:avLst/>
          </a:prstGeom>
        </p:spPr>
        <p:txBody>
          <a:bodyPr wrap="square">
            <a:spAutoFit/>
          </a:bodyPr>
          <a:lstStyle/>
          <a:p>
            <a:pPr algn="just">
              <a:lnSpc>
                <a:spcPct val="107000"/>
              </a:lnSpc>
            </a:pPr>
            <a:r>
              <a:rPr lang="en-US" sz="1800" b="1" dirty="0">
                <a:latin typeface="Calibri" panose="020F0502020204030204" pitchFamily="34" charset="0"/>
                <a:ea typeface="Calibri" panose="020F0502020204030204" pitchFamily="34" charset="0"/>
                <a:cs typeface="Calibri" panose="020F0502020204030204" pitchFamily="34" charset="0"/>
              </a:rPr>
              <a:t>Lista de verificação da autoavaliação do aluno: Módulo de Ética Ambiental</a:t>
            </a:r>
            <a:endParaRPr lang="tr-TR" sz="1800" dirty="0">
              <a:latin typeface="Calibri" panose="020F0502020204030204" pitchFamily="34" charset="0"/>
              <a:ea typeface="Calibri" panose="020F0502020204030204" pitchFamily="34" charset="0"/>
            </a:endParaRPr>
          </a:p>
          <a:p>
            <a:pPr algn="just">
              <a:lnSpc>
                <a:spcPct val="107000"/>
              </a:lnSpc>
            </a:pPr>
            <a:r>
              <a:rPr lang="en-US" sz="1100" b="1" dirty="0">
                <a:latin typeface="Calibri" panose="020F0502020204030204" pitchFamily="34" charset="0"/>
                <a:ea typeface="Calibri" panose="020F0502020204030204" pitchFamily="34" charset="0"/>
                <a:cs typeface="Calibri" panose="020F0502020204030204" pitchFamily="34" charset="0"/>
              </a:rPr>
              <a:t> </a:t>
            </a:r>
            <a:endParaRPr lang="tr-TR" sz="1100" dirty="0">
              <a:latin typeface="Calibri" panose="020F0502020204030204" pitchFamily="34" charset="0"/>
              <a:ea typeface="Calibri" panose="020F0502020204030204" pitchFamily="34" charset="0"/>
            </a:endParaRPr>
          </a:p>
          <a:p>
            <a:pPr algn="just">
              <a:lnSpc>
                <a:spcPct val="107000"/>
              </a:lnSpc>
            </a:pPr>
            <a:r>
              <a:rPr lang="en-US" sz="1200" b="1" dirty="0">
                <a:latin typeface="Calibri" panose="020F0502020204030204" pitchFamily="34" charset="0"/>
                <a:ea typeface="Calibri" panose="020F0502020204030204" pitchFamily="34" charset="0"/>
                <a:cs typeface="Calibri" panose="020F0502020204030204" pitchFamily="34" charset="0"/>
              </a:rPr>
              <a:t>Valores éticos:</a:t>
            </a:r>
            <a:endParaRPr lang="tr-TR" sz="1200" dirty="0">
              <a:latin typeface="Calibri" panose="020F0502020204030204" pitchFamily="34" charset="0"/>
              <a:ea typeface="Calibri" panose="020F0502020204030204" pitchFamily="34" charset="0"/>
            </a:endParaRPr>
          </a:p>
          <a:p>
            <a:pPr marL="342900" lvl="0" indent="-342900" algn="just">
              <a:lnSpc>
                <a:spcPct val="107000"/>
              </a:lnSpc>
              <a:buFont typeface="+mj-lt"/>
              <a:buAutoNum type="arabicPeriod"/>
              <a:tabLst>
                <a:tab pos="457200" algn="l"/>
              </a:tabLst>
            </a:pPr>
            <a:r>
              <a:rPr lang="en-US" sz="1200" dirty="0">
                <a:latin typeface="Calibri" panose="020F0502020204030204" pitchFamily="34" charset="0"/>
                <a:ea typeface="Calibri" panose="020F0502020204030204" pitchFamily="34" charset="0"/>
                <a:cs typeface="Calibri" panose="020F0502020204030204" pitchFamily="34" charset="0"/>
              </a:rPr>
              <a:t>Fiz um esforço para compreender e apreciar o respeito pela natureza?</a:t>
            </a:r>
            <a:endParaRPr lang="tr-TR" sz="1200" dirty="0">
              <a:latin typeface="Calibri" panose="020F0502020204030204" pitchFamily="34" charset="0"/>
              <a:ea typeface="Calibri" panose="020F0502020204030204" pitchFamily="34" charset="0"/>
            </a:endParaRPr>
          </a:p>
          <a:p>
            <a:pPr marL="342900" lvl="0" indent="-342900" algn="just">
              <a:lnSpc>
                <a:spcPct val="107000"/>
              </a:lnSpc>
              <a:buFont typeface="+mj-lt"/>
              <a:buAutoNum type="arabicPeriod"/>
              <a:tabLst>
                <a:tab pos="457200" algn="l"/>
              </a:tabLst>
            </a:pPr>
            <a:r>
              <a:rPr lang="en-US" sz="1200" dirty="0">
                <a:latin typeface="Calibri" panose="020F0502020204030204" pitchFamily="34" charset="0"/>
                <a:ea typeface="Calibri" panose="020F0502020204030204" pitchFamily="34" charset="0"/>
                <a:cs typeface="Calibri" panose="020F0502020204030204" pitchFamily="34" charset="0"/>
              </a:rPr>
              <a:t>Tenho estado atento às </a:t>
            </a:r>
            <a:r>
              <a:rPr lang="en-US" sz="1200" dirty="0" err="1">
                <a:latin typeface="Calibri" panose="020F0502020204030204" pitchFamily="34" charset="0"/>
                <a:ea typeface="Calibri" panose="020F0502020204030204" pitchFamily="34" charset="0"/>
                <a:cs typeface="Calibri" panose="020F0502020204030204" pitchFamily="34" charset="0"/>
              </a:rPr>
              <a:t>minhas</a:t>
            </a:r>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dirty="0" err="1" smtClean="0">
                <a:latin typeface="Calibri" panose="020F0502020204030204" pitchFamily="34" charset="0"/>
                <a:ea typeface="Calibri" panose="020F0502020204030204" pitchFamily="34" charset="0"/>
                <a:cs typeface="Calibri" panose="020F0502020204030204" pitchFamily="34" charset="0"/>
              </a:rPr>
              <a:t>ações</a:t>
            </a:r>
            <a:r>
              <a:rPr lang="en-US" sz="1200" dirty="0" smtClean="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em relação ao ambiente para desenvolver um sentido de responsabilidade?</a:t>
            </a:r>
            <a:endParaRPr lang="tr-TR" sz="1200" dirty="0">
              <a:latin typeface="Calibri" panose="020F0502020204030204" pitchFamily="34" charset="0"/>
              <a:ea typeface="Calibri" panose="020F0502020204030204" pitchFamily="34" charset="0"/>
            </a:endParaRPr>
          </a:p>
          <a:p>
            <a:pPr marL="342900" lvl="0" indent="-342900" algn="just">
              <a:lnSpc>
                <a:spcPct val="107000"/>
              </a:lnSpc>
              <a:buFont typeface="+mj-lt"/>
              <a:buAutoNum type="arabicPeriod"/>
              <a:tabLst>
                <a:tab pos="457200" algn="l"/>
              </a:tabLst>
            </a:pPr>
            <a:r>
              <a:rPr lang="en-US" sz="1200" dirty="0" err="1">
                <a:latin typeface="Calibri" panose="020F0502020204030204" pitchFamily="34" charset="0"/>
                <a:ea typeface="Calibri" panose="020F0502020204030204" pitchFamily="34" charset="0"/>
                <a:cs typeface="Calibri" panose="020F0502020204030204" pitchFamily="34" charset="0"/>
              </a:rPr>
              <a:t>Já</a:t>
            </a:r>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dirty="0" err="1" smtClean="0">
                <a:latin typeface="Calibri" panose="020F0502020204030204" pitchFamily="34" charset="0"/>
                <a:ea typeface="Calibri" panose="020F0502020204030204" pitchFamily="34" charset="0"/>
                <a:cs typeface="Calibri" panose="020F0502020204030204" pitchFamily="34" charset="0"/>
              </a:rPr>
              <a:t>refleti</a:t>
            </a:r>
            <a:r>
              <a:rPr lang="en-US" sz="1200" dirty="0" smtClean="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sobre a forma como os princípios da justiça e da compaixão podem ser aplicados às questões ambientais?</a:t>
            </a:r>
            <a:endParaRPr lang="tr-TR" sz="1200" dirty="0">
              <a:latin typeface="Calibri" panose="020F0502020204030204" pitchFamily="34" charset="0"/>
              <a:ea typeface="Calibri" panose="020F0502020204030204" pitchFamily="34" charset="0"/>
            </a:endParaRPr>
          </a:p>
          <a:p>
            <a:pPr algn="just">
              <a:lnSpc>
                <a:spcPct val="107000"/>
              </a:lnSpc>
            </a:pPr>
            <a:r>
              <a:rPr lang="en-US" sz="1200" b="1" dirty="0">
                <a:latin typeface="Calibri" panose="020F0502020204030204" pitchFamily="34" charset="0"/>
                <a:ea typeface="Calibri" panose="020F0502020204030204" pitchFamily="34" charset="0"/>
                <a:cs typeface="Calibri" panose="020F0502020204030204" pitchFamily="34" charset="0"/>
              </a:rPr>
              <a:t>Valores estéticos:</a:t>
            </a:r>
            <a:endParaRPr lang="tr-TR" sz="1200" dirty="0">
              <a:latin typeface="Calibri" panose="020F0502020204030204" pitchFamily="34" charset="0"/>
              <a:ea typeface="Calibri" panose="020F0502020204030204" pitchFamily="34" charset="0"/>
            </a:endParaRPr>
          </a:p>
          <a:p>
            <a:pPr marL="342900" lvl="0" indent="-342900" algn="just">
              <a:lnSpc>
                <a:spcPct val="107000"/>
              </a:lnSpc>
              <a:buFont typeface="+mj-lt"/>
              <a:buAutoNum type="arabicPeriod" startAt="4"/>
              <a:tabLst>
                <a:tab pos="457200" algn="l"/>
              </a:tabLst>
            </a:pPr>
            <a:r>
              <a:rPr lang="en-US" sz="1200" dirty="0">
                <a:latin typeface="Calibri" panose="020F0502020204030204" pitchFamily="34" charset="0"/>
                <a:ea typeface="Calibri" panose="020F0502020204030204" pitchFamily="34" charset="0"/>
                <a:cs typeface="Calibri" panose="020F0502020204030204" pitchFamily="34" charset="0"/>
              </a:rPr>
              <a:t>Apreciei a beleza do ambiente participando em viagens a zonas naturais?</a:t>
            </a:r>
            <a:endParaRPr lang="tr-TR" sz="1200" dirty="0">
              <a:latin typeface="Calibri" panose="020F0502020204030204" pitchFamily="34" charset="0"/>
              <a:ea typeface="Calibri" panose="020F0502020204030204" pitchFamily="34" charset="0"/>
            </a:endParaRPr>
          </a:p>
          <a:p>
            <a:pPr marL="342900" lvl="0" indent="-342900" algn="just">
              <a:lnSpc>
                <a:spcPct val="107000"/>
              </a:lnSpc>
              <a:buFont typeface="+mj-lt"/>
              <a:buAutoNum type="arabicPeriod" startAt="4"/>
              <a:tabLst>
                <a:tab pos="457200" algn="l"/>
              </a:tabLst>
            </a:pPr>
            <a:r>
              <a:rPr lang="en-US" sz="1200" dirty="0">
                <a:latin typeface="Calibri" panose="020F0502020204030204" pitchFamily="34" charset="0"/>
                <a:ea typeface="Calibri" panose="020F0502020204030204" pitchFamily="34" charset="0"/>
                <a:cs typeface="Calibri" panose="020F0502020204030204" pitchFamily="34" charset="0"/>
              </a:rPr>
              <a:t>Fiz um esforço para compreender a diversidade e a beleza através de documentários e fotografias sobre a natureza?</a:t>
            </a:r>
            <a:endParaRPr lang="tr-TR" sz="1200" dirty="0">
              <a:latin typeface="Calibri" panose="020F0502020204030204" pitchFamily="34" charset="0"/>
              <a:ea typeface="Calibri" panose="020F0502020204030204" pitchFamily="34" charset="0"/>
            </a:endParaRPr>
          </a:p>
          <a:p>
            <a:pPr marL="342900" lvl="0" indent="-342900" algn="just">
              <a:lnSpc>
                <a:spcPct val="107000"/>
              </a:lnSpc>
              <a:buFont typeface="+mj-lt"/>
              <a:buAutoNum type="arabicPeriod" startAt="4"/>
              <a:tabLst>
                <a:tab pos="457200" algn="l"/>
              </a:tabLst>
            </a:pPr>
            <a:r>
              <a:rPr lang="en-US" sz="1200" dirty="0">
                <a:latin typeface="Calibri" panose="020F0502020204030204" pitchFamily="34" charset="0"/>
                <a:ea typeface="Calibri" panose="020F0502020204030204" pitchFamily="34" charset="0"/>
                <a:cs typeface="Calibri" panose="020F0502020204030204" pitchFamily="34" charset="0"/>
              </a:rPr>
              <a:t>Compreendo a minha responsabilidade na preservação dos valores estéticos do ambiente?</a:t>
            </a:r>
            <a:endParaRPr lang="tr-TR" sz="1200" dirty="0">
              <a:latin typeface="Calibri" panose="020F0502020204030204" pitchFamily="34" charset="0"/>
              <a:ea typeface="Calibri" panose="020F0502020204030204" pitchFamily="34" charset="0"/>
            </a:endParaRPr>
          </a:p>
          <a:p>
            <a:pPr algn="just">
              <a:lnSpc>
                <a:spcPct val="107000"/>
              </a:lnSpc>
            </a:pPr>
            <a:r>
              <a:rPr lang="en-US" sz="1200" b="1" dirty="0">
                <a:latin typeface="Calibri" panose="020F0502020204030204" pitchFamily="34" charset="0"/>
                <a:ea typeface="Calibri" panose="020F0502020204030204" pitchFamily="34" charset="0"/>
                <a:cs typeface="Calibri" panose="020F0502020204030204" pitchFamily="34" charset="0"/>
              </a:rPr>
              <a:t>Valores éticos para a educação ambiental:</a:t>
            </a:r>
            <a:endParaRPr lang="tr-TR" sz="1200" dirty="0">
              <a:latin typeface="Calibri" panose="020F0502020204030204" pitchFamily="34" charset="0"/>
              <a:ea typeface="Calibri" panose="020F0502020204030204" pitchFamily="34" charset="0"/>
            </a:endParaRPr>
          </a:p>
          <a:p>
            <a:pPr marL="342900" lvl="0" indent="-342900" algn="just">
              <a:lnSpc>
                <a:spcPct val="107000"/>
              </a:lnSpc>
              <a:buFont typeface="+mj-lt"/>
              <a:buAutoNum type="arabicPeriod" startAt="7"/>
              <a:tabLst>
                <a:tab pos="457200" algn="l"/>
              </a:tabLst>
            </a:pPr>
            <a:r>
              <a:rPr lang="en-US" sz="1200" dirty="0">
                <a:latin typeface="Calibri" panose="020F0502020204030204" pitchFamily="34" charset="0"/>
                <a:ea typeface="Calibri" panose="020F0502020204030204" pitchFamily="34" charset="0"/>
                <a:cs typeface="Calibri" panose="020F0502020204030204" pitchFamily="34" charset="0"/>
              </a:rPr>
              <a:t>Participei em debates sobre responsabilidades éticas em temas como a gestão de resíduos, o desenvolvimento sustentável e as alterações climáticas?</a:t>
            </a:r>
            <a:endParaRPr lang="tr-TR" sz="1200" dirty="0">
              <a:latin typeface="Calibri" panose="020F0502020204030204" pitchFamily="34" charset="0"/>
              <a:ea typeface="Calibri" panose="020F0502020204030204" pitchFamily="34" charset="0"/>
            </a:endParaRPr>
          </a:p>
          <a:p>
            <a:pPr marL="342900" lvl="0" indent="-342900" algn="just">
              <a:lnSpc>
                <a:spcPct val="107000"/>
              </a:lnSpc>
              <a:buFont typeface="+mj-lt"/>
              <a:buAutoNum type="arabicPeriod" startAt="7"/>
              <a:tabLst>
                <a:tab pos="457200" algn="l"/>
              </a:tabLst>
            </a:pPr>
            <a:r>
              <a:rPr lang="en-US" sz="1200" dirty="0">
                <a:latin typeface="Calibri" panose="020F0502020204030204" pitchFamily="34" charset="0"/>
                <a:ea typeface="Calibri" panose="020F0502020204030204" pitchFamily="34" charset="0"/>
                <a:cs typeface="Calibri" panose="020F0502020204030204" pitchFamily="34" charset="0"/>
              </a:rPr>
              <a:t>Aumentei a sensibilização para a poluição e a utilização sustentável dos recursos naturais?</a:t>
            </a:r>
            <a:endParaRPr lang="tr-TR" sz="1200" dirty="0">
              <a:latin typeface="Calibri" panose="020F0502020204030204" pitchFamily="34" charset="0"/>
              <a:ea typeface="Calibri" panose="020F0502020204030204" pitchFamily="34" charset="0"/>
            </a:endParaRPr>
          </a:p>
          <a:p>
            <a:pPr marL="342900" lvl="0" indent="-342900" algn="just">
              <a:lnSpc>
                <a:spcPct val="107000"/>
              </a:lnSpc>
              <a:buFont typeface="+mj-lt"/>
              <a:buAutoNum type="arabicPeriod" startAt="7"/>
              <a:tabLst>
                <a:tab pos="457200" algn="l"/>
              </a:tabLst>
            </a:pPr>
            <a:r>
              <a:rPr lang="en-US" sz="1200" dirty="0">
                <a:latin typeface="Calibri" panose="020F0502020204030204" pitchFamily="34" charset="0"/>
                <a:ea typeface="Calibri" panose="020F0502020204030204" pitchFamily="34" charset="0"/>
                <a:cs typeface="Calibri" panose="020F0502020204030204" pitchFamily="34" charset="0"/>
              </a:rPr>
              <a:t>Desenvolvi um sentido de responsabilidade pelos meus próprios impactos ambientais?</a:t>
            </a:r>
            <a:endParaRPr lang="tr-TR" sz="1200" dirty="0">
              <a:latin typeface="Calibri" panose="020F0502020204030204" pitchFamily="34" charset="0"/>
              <a:ea typeface="Calibri" panose="020F0502020204030204" pitchFamily="34" charset="0"/>
            </a:endParaRPr>
          </a:p>
          <a:p>
            <a:pPr algn="just">
              <a:lnSpc>
                <a:spcPct val="107000"/>
              </a:lnSpc>
            </a:pPr>
            <a:r>
              <a:rPr lang="en-US" sz="1200" b="1" dirty="0">
                <a:latin typeface="Calibri" panose="020F0502020204030204" pitchFamily="34" charset="0"/>
                <a:ea typeface="Calibri" panose="020F0502020204030204" pitchFamily="34" charset="0"/>
                <a:cs typeface="Calibri" panose="020F0502020204030204" pitchFamily="34" charset="0"/>
              </a:rPr>
              <a:t>Valores estéticos para a educação ambiental:</a:t>
            </a:r>
            <a:endParaRPr lang="tr-TR" sz="1200" dirty="0">
              <a:latin typeface="Calibri" panose="020F0502020204030204" pitchFamily="34" charset="0"/>
              <a:ea typeface="Calibri" panose="020F0502020204030204" pitchFamily="34" charset="0"/>
            </a:endParaRPr>
          </a:p>
          <a:p>
            <a:pPr marL="342900" lvl="0" indent="-342900" algn="just">
              <a:lnSpc>
                <a:spcPct val="107000"/>
              </a:lnSpc>
              <a:buFont typeface="+mj-lt"/>
              <a:buAutoNum type="arabicPeriod" startAt="10"/>
              <a:tabLst>
                <a:tab pos="457200" algn="l"/>
              </a:tabLst>
            </a:pPr>
            <a:r>
              <a:rPr lang="en-US" sz="1200" dirty="0">
                <a:latin typeface="Calibri" panose="020F0502020204030204" pitchFamily="34" charset="0"/>
                <a:ea typeface="Calibri" panose="020F0502020204030204" pitchFamily="34" charset="0"/>
                <a:cs typeface="Calibri" panose="020F0502020204030204" pitchFamily="34" charset="0"/>
              </a:rPr>
              <a:t>Manifestei apreço pela beleza do ambiente participando em actividades em zonas naturais?</a:t>
            </a:r>
            <a:endParaRPr lang="tr-TR" sz="1200" dirty="0">
              <a:latin typeface="Calibri" panose="020F0502020204030204" pitchFamily="34" charset="0"/>
              <a:ea typeface="Calibri" panose="020F0502020204030204" pitchFamily="34" charset="0"/>
            </a:endParaRPr>
          </a:p>
          <a:p>
            <a:pPr marL="342900" lvl="0" indent="-342900" algn="just">
              <a:lnSpc>
                <a:spcPct val="107000"/>
              </a:lnSpc>
              <a:buFont typeface="+mj-lt"/>
              <a:buAutoNum type="arabicPeriod" startAt="10"/>
              <a:tabLst>
                <a:tab pos="457200" algn="l"/>
              </a:tabLst>
            </a:pPr>
            <a:r>
              <a:rPr lang="en-US" sz="1200" dirty="0">
                <a:latin typeface="Calibri" panose="020F0502020204030204" pitchFamily="34" charset="0"/>
                <a:ea typeface="Calibri" panose="020F0502020204030204" pitchFamily="34" charset="0"/>
                <a:cs typeface="Calibri" panose="020F0502020204030204" pitchFamily="34" charset="0"/>
              </a:rPr>
              <a:t>Explorei a beleza ambiental através de ferramentas visuais e auditivas dos meios de comunicação social?</a:t>
            </a:r>
            <a:endParaRPr lang="tr-TR" sz="1200" dirty="0">
              <a:latin typeface="Calibri" panose="020F0502020204030204" pitchFamily="34" charset="0"/>
              <a:ea typeface="Calibri" panose="020F0502020204030204" pitchFamily="34" charset="0"/>
            </a:endParaRPr>
          </a:p>
          <a:p>
            <a:pPr marL="342900" lvl="0" indent="-342900" algn="just">
              <a:lnSpc>
                <a:spcPct val="107000"/>
              </a:lnSpc>
              <a:buFont typeface="+mj-lt"/>
              <a:buAutoNum type="arabicPeriod" startAt="10"/>
              <a:tabLst>
                <a:tab pos="457200" algn="l"/>
              </a:tabLst>
            </a:pPr>
            <a:r>
              <a:rPr lang="en-US" sz="1200" dirty="0">
                <a:latin typeface="Calibri" panose="020F0502020204030204" pitchFamily="34" charset="0"/>
                <a:ea typeface="Calibri" panose="020F0502020204030204" pitchFamily="34" charset="0"/>
                <a:cs typeface="Calibri" panose="020F0502020204030204" pitchFamily="34" charset="0"/>
              </a:rPr>
              <a:t>Desenvolvi motivação para adotar comportamentos alinhados com os valores estéticos ambientais?</a:t>
            </a:r>
            <a:endParaRPr lang="tr-TR" sz="1200" dirty="0">
              <a:latin typeface="Calibri" panose="020F0502020204030204" pitchFamily="34" charset="0"/>
              <a:ea typeface="Calibri" panose="020F0502020204030204" pitchFamily="34" charset="0"/>
            </a:endParaRPr>
          </a:p>
          <a:p>
            <a:pPr algn="just">
              <a:lnSpc>
                <a:spcPct val="107000"/>
              </a:lnSpc>
            </a:pPr>
            <a:r>
              <a:rPr lang="en-US" sz="1200" b="1" dirty="0">
                <a:latin typeface="Calibri" panose="020F0502020204030204" pitchFamily="34" charset="0"/>
                <a:ea typeface="Calibri" panose="020F0502020204030204" pitchFamily="34" charset="0"/>
                <a:cs typeface="Calibri" panose="020F0502020204030204" pitchFamily="34" charset="0"/>
              </a:rPr>
              <a:t>Responsabilidade social:</a:t>
            </a:r>
            <a:endParaRPr lang="tr-TR" sz="1200" dirty="0">
              <a:latin typeface="Calibri" panose="020F0502020204030204" pitchFamily="34" charset="0"/>
              <a:ea typeface="Calibri" panose="020F0502020204030204" pitchFamily="34" charset="0"/>
            </a:endParaRPr>
          </a:p>
          <a:p>
            <a:pPr marL="342900" lvl="0" indent="-342900" algn="just">
              <a:lnSpc>
                <a:spcPct val="107000"/>
              </a:lnSpc>
              <a:buFont typeface="+mj-lt"/>
              <a:buAutoNum type="arabicPeriod" startAt="13"/>
              <a:tabLst>
                <a:tab pos="457200" algn="l"/>
              </a:tabLst>
            </a:pPr>
            <a:r>
              <a:rPr lang="en-US" sz="1200" dirty="0">
                <a:latin typeface="Calibri" panose="020F0502020204030204" pitchFamily="34" charset="0"/>
                <a:ea typeface="Calibri" panose="020F0502020204030204" pitchFamily="34" charset="0"/>
                <a:cs typeface="Calibri" panose="020F0502020204030204" pitchFamily="34" charset="0"/>
              </a:rPr>
              <a:t>Criei uma consciência na comunidade sobre as causas e soluções para as questões ambientais?</a:t>
            </a:r>
            <a:endParaRPr lang="tr-TR" sz="1200" dirty="0">
              <a:latin typeface="Calibri" panose="020F0502020204030204" pitchFamily="34" charset="0"/>
              <a:ea typeface="Calibri" panose="020F0502020204030204" pitchFamily="34" charset="0"/>
            </a:endParaRPr>
          </a:p>
          <a:p>
            <a:pPr marL="342900" lvl="0" indent="-342900" algn="just">
              <a:lnSpc>
                <a:spcPct val="107000"/>
              </a:lnSpc>
              <a:buFont typeface="+mj-lt"/>
              <a:buAutoNum type="arabicPeriod" startAt="13"/>
              <a:tabLst>
                <a:tab pos="457200" algn="l"/>
              </a:tabLst>
            </a:pPr>
            <a:r>
              <a:rPr lang="en-US" sz="1200" dirty="0">
                <a:latin typeface="Calibri" panose="020F0502020204030204" pitchFamily="34" charset="0"/>
                <a:ea typeface="Calibri" panose="020F0502020204030204" pitchFamily="34" charset="0"/>
                <a:cs typeface="Calibri" panose="020F0502020204030204" pitchFamily="34" charset="0"/>
              </a:rPr>
              <a:t>Participei e contribuí para </a:t>
            </a:r>
            <a:r>
              <a:rPr lang="en-US" sz="1200" dirty="0" err="1" smtClean="0">
                <a:latin typeface="Calibri" panose="020F0502020204030204" pitchFamily="34" charset="0"/>
                <a:ea typeface="Calibri" panose="020F0502020204030204" pitchFamily="34" charset="0"/>
                <a:cs typeface="Calibri" panose="020F0502020204030204" pitchFamily="34" charset="0"/>
              </a:rPr>
              <a:t>projetos</a:t>
            </a:r>
            <a:r>
              <a:rPr lang="en-US" sz="1200" dirty="0" smtClean="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ou iniciativas ambientais?</a:t>
            </a:r>
            <a:endParaRPr lang="tr-TR" sz="1200" dirty="0">
              <a:latin typeface="Calibri" panose="020F0502020204030204" pitchFamily="34" charset="0"/>
              <a:ea typeface="Calibri" panose="020F0502020204030204" pitchFamily="34" charset="0"/>
            </a:endParaRPr>
          </a:p>
          <a:p>
            <a:pPr marL="342900" lvl="0" indent="-342900" algn="just">
              <a:lnSpc>
                <a:spcPct val="107000"/>
              </a:lnSpc>
              <a:buFont typeface="+mj-lt"/>
              <a:buAutoNum type="arabicPeriod" startAt="13"/>
              <a:tabLst>
                <a:tab pos="457200" algn="l"/>
              </a:tabLst>
            </a:pPr>
            <a:r>
              <a:rPr lang="en-US" sz="1200" dirty="0">
                <a:latin typeface="Calibri" panose="020F0502020204030204" pitchFamily="34" charset="0"/>
                <a:ea typeface="Calibri" panose="020F0502020204030204" pitchFamily="34" charset="0"/>
                <a:cs typeface="Calibri" panose="020F0502020204030204" pitchFamily="34" charset="0"/>
              </a:rPr>
              <a:t>Partilhei temas de ética ambiental com pessoas da minha comunidade para aumentar a sensibilização?</a:t>
            </a:r>
            <a:endParaRPr lang="tr-TR" sz="1200" dirty="0">
              <a:latin typeface="Calibri" panose="020F0502020204030204" pitchFamily="34" charset="0"/>
              <a:ea typeface="Calibri" panose="020F0502020204030204" pitchFamily="34" charset="0"/>
            </a:endParaRPr>
          </a:p>
          <a:p>
            <a:pPr algn="just">
              <a:lnSpc>
                <a:spcPct val="107000"/>
              </a:lnSpc>
            </a:pPr>
            <a:r>
              <a:rPr lang="en-US" sz="1200" b="1" dirty="0">
                <a:latin typeface="Calibri" panose="020F0502020204030204" pitchFamily="34" charset="0"/>
                <a:ea typeface="Calibri" panose="020F0502020204030204" pitchFamily="34" charset="0"/>
                <a:cs typeface="Calibri" panose="020F0502020204030204" pitchFamily="34" charset="0"/>
              </a:rPr>
              <a:t>Progresso e desenvolvimento:</a:t>
            </a:r>
            <a:endParaRPr lang="tr-TR" sz="1200" dirty="0">
              <a:latin typeface="Calibri" panose="020F0502020204030204" pitchFamily="34" charset="0"/>
              <a:ea typeface="Calibri" panose="020F0502020204030204" pitchFamily="34" charset="0"/>
            </a:endParaRPr>
          </a:p>
          <a:p>
            <a:pPr marL="342900" lvl="0" indent="-342900" algn="just">
              <a:lnSpc>
                <a:spcPct val="107000"/>
              </a:lnSpc>
              <a:buFont typeface="+mj-lt"/>
              <a:buAutoNum type="arabicPeriod" startAt="16"/>
              <a:tabLst>
                <a:tab pos="457200" algn="l"/>
              </a:tabLst>
            </a:pPr>
            <a:r>
              <a:rPr lang="en-US" sz="1200" dirty="0">
                <a:latin typeface="Calibri" panose="020F0502020204030204" pitchFamily="34" charset="0"/>
                <a:ea typeface="Calibri" panose="020F0502020204030204" pitchFamily="34" charset="0"/>
                <a:cs typeface="Calibri" panose="020F0502020204030204" pitchFamily="34" charset="0"/>
              </a:rPr>
              <a:t>Mantive um registo dos meus progressos na compreensão do conteúdo do módulo?</a:t>
            </a:r>
            <a:endParaRPr lang="tr-TR" sz="1200" dirty="0">
              <a:latin typeface="Calibri" panose="020F0502020204030204" pitchFamily="34" charset="0"/>
              <a:ea typeface="Calibri" panose="020F0502020204030204" pitchFamily="34" charset="0"/>
            </a:endParaRPr>
          </a:p>
          <a:p>
            <a:pPr marL="342900" lvl="0" indent="-342900" algn="just">
              <a:lnSpc>
                <a:spcPct val="107000"/>
              </a:lnSpc>
              <a:buFont typeface="+mj-lt"/>
              <a:buAutoNum type="arabicPeriod" startAt="16"/>
              <a:tabLst>
                <a:tab pos="457200" algn="l"/>
              </a:tabLst>
            </a:pPr>
            <a:r>
              <a:rPr lang="en-US" sz="1200" dirty="0">
                <a:latin typeface="Calibri" panose="020F0502020204030204" pitchFamily="34" charset="0"/>
                <a:ea typeface="Calibri" panose="020F0502020204030204" pitchFamily="34" charset="0"/>
                <a:cs typeface="Calibri" panose="020F0502020204030204" pitchFamily="34" charset="0"/>
              </a:rPr>
              <a:t>Encontrei oportunidades para aplicar o que aprendi na minha vida quotidiana?</a:t>
            </a:r>
            <a:endParaRPr lang="tr-TR" sz="1200" dirty="0">
              <a:latin typeface="Calibri" panose="020F0502020204030204" pitchFamily="34" charset="0"/>
              <a:ea typeface="Calibri" panose="020F0502020204030204" pitchFamily="34" charset="0"/>
            </a:endParaRPr>
          </a:p>
          <a:p>
            <a:pPr marL="342900" lvl="0" indent="-342900" algn="just">
              <a:lnSpc>
                <a:spcPct val="107000"/>
              </a:lnSpc>
              <a:buFont typeface="+mj-lt"/>
              <a:buAutoNum type="arabicPeriod" startAt="16"/>
              <a:tabLst>
                <a:tab pos="457200" algn="l"/>
              </a:tabLst>
            </a:pPr>
            <a:r>
              <a:rPr lang="en-US" sz="1200" dirty="0">
                <a:latin typeface="Calibri" panose="020F0502020204030204" pitchFamily="34" charset="0"/>
                <a:ea typeface="Calibri" panose="020F0502020204030204" pitchFamily="34" charset="0"/>
                <a:cs typeface="Calibri" panose="020F0502020204030204" pitchFamily="34" charset="0"/>
              </a:rPr>
              <a:t>Identifiquei interesses e planos para a educação e projectos futuros relacionados com a ética ambiental?</a:t>
            </a:r>
            <a:endParaRPr lang="tr-TR" sz="1200" dirty="0">
              <a:latin typeface="Calibri" panose="020F0502020204030204" pitchFamily="34"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2"/>
          <p:cNvSpPr txBox="1">
            <a:spLocks noGrp="1"/>
          </p:cNvSpPr>
          <p:nvPr>
            <p:ph type="title"/>
          </p:nvPr>
        </p:nvSpPr>
        <p:spPr>
          <a:xfrm>
            <a:off x="1361586" y="307791"/>
            <a:ext cx="7892065" cy="82374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A4F1C"/>
              </a:buClr>
              <a:buSzPts val="3200"/>
              <a:buFont typeface="Calibri"/>
              <a:buNone/>
            </a:pPr>
            <a:r>
              <a:rPr lang="en-US">
                <a:solidFill>
                  <a:srgbClr val="2A4F1C"/>
                </a:solidFill>
              </a:rPr>
              <a:t>Referências e ligações</a:t>
            </a:r>
            <a:endParaRPr/>
          </a:p>
        </p:txBody>
      </p:sp>
      <p:cxnSp>
        <p:nvCxnSpPr>
          <p:cNvPr id="502" name="Google Shape;502;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graphicFrame>
        <p:nvGraphicFramePr>
          <p:cNvPr id="2" name="Tablo 1"/>
          <p:cNvGraphicFramePr>
            <a:graphicFrameLocks noGrp="1"/>
          </p:cNvGraphicFramePr>
          <p:nvPr>
            <p:extLst>
              <p:ext uri="{D42A27DB-BD31-4B8C-83A1-F6EECF244321}">
                <p14:modId xmlns:p14="http://schemas.microsoft.com/office/powerpoint/2010/main" val="93432981"/>
              </p:ext>
            </p:extLst>
          </p:nvPr>
        </p:nvGraphicFramePr>
        <p:xfrm>
          <a:off x="769793" y="1278371"/>
          <a:ext cx="9057698" cy="4376736"/>
        </p:xfrm>
        <a:graphic>
          <a:graphicData uri="http://schemas.openxmlformats.org/drawingml/2006/table">
            <a:tbl>
              <a:tblPr>
                <a:tableStyleId>{810DD147-58B3-48DF-9DDA-0113FDC0A09D}</a:tableStyleId>
              </a:tblPr>
              <a:tblGrid>
                <a:gridCol w="9057698">
                  <a:extLst>
                    <a:ext uri="{9D8B030D-6E8A-4147-A177-3AD203B41FA5}">
                      <a16:colId xmlns:a16="http://schemas.microsoft.com/office/drawing/2014/main" val="2747931071"/>
                    </a:ext>
                  </a:extLst>
                </a:gridCol>
              </a:tblGrid>
              <a:tr h="168336">
                <a:tc>
                  <a:txBody>
                    <a:bodyPr/>
                    <a:lstStyle/>
                    <a:p>
                      <a:pPr algn="l" fontAlgn="ctr"/>
                      <a:r>
                        <a:rPr lang="tr-TR" sz="1000" u="none" strike="noStrike">
                          <a:effectLst/>
                        </a:rPr>
                        <a:t>Achterberg, T. (2004). Ética ambiental e valores ambientais. In: Ética ambiental: An introduction. Oxford University Press, Oxford, Reino Unido,</a:t>
                      </a:r>
                      <a:endParaRPr lang="tr-TR" sz="1000" b="0" i="0" u="none" strike="noStrike">
                        <a:solidFill>
                          <a:srgbClr val="000000"/>
                        </a:solidFill>
                        <a:effectLst/>
                        <a:latin typeface="Calibri" panose="020F0502020204030204" pitchFamily="34" charset="0"/>
                      </a:endParaRPr>
                    </a:p>
                  </a:txBody>
                  <a:tcPr marL="7014" marR="7014" marT="7014" marB="0" anchor="ctr"/>
                </a:tc>
                <a:extLst>
                  <a:ext uri="{0D108BD9-81ED-4DB2-BD59-A6C34878D82A}">
                    <a16:rowId xmlns:a16="http://schemas.microsoft.com/office/drawing/2014/main" val="1217413558"/>
                  </a:ext>
                </a:extLst>
              </a:tr>
              <a:tr h="168336">
                <a:tc>
                  <a:txBody>
                    <a:bodyPr/>
                    <a:lstStyle/>
                    <a:p>
                      <a:pPr algn="l" fontAlgn="ctr"/>
                      <a:r>
                        <a:rPr lang="en-US" sz="1000" u="none" strike="noStrike">
                          <a:effectLst/>
                        </a:rPr>
                        <a:t>Asafu-Adjaye, J., &amp; van den Hove, S. (2013). As implicações éticas das tecnologias emergentes para a sustentabilidade. Jornal de Ética Agrícola e Ambiental, 26(4)</a:t>
                      </a:r>
                      <a:endParaRPr lang="en-US" sz="1000" b="0" i="0" u="none" strike="noStrike">
                        <a:solidFill>
                          <a:srgbClr val="000000"/>
                        </a:solidFill>
                        <a:effectLst/>
                        <a:latin typeface="Calibri" panose="020F0502020204030204" pitchFamily="34" charset="0"/>
                      </a:endParaRPr>
                    </a:p>
                  </a:txBody>
                  <a:tcPr marL="7014" marR="7014" marT="7014" marB="0" anchor="ctr"/>
                </a:tc>
                <a:extLst>
                  <a:ext uri="{0D108BD9-81ED-4DB2-BD59-A6C34878D82A}">
                    <a16:rowId xmlns:a16="http://schemas.microsoft.com/office/drawing/2014/main" val="3369410538"/>
                  </a:ext>
                </a:extLst>
              </a:tr>
              <a:tr h="168336">
                <a:tc>
                  <a:txBody>
                    <a:bodyPr/>
                    <a:lstStyle/>
                    <a:p>
                      <a:pPr algn="l" fontAlgn="ctr"/>
                      <a:r>
                        <a:rPr lang="en-US" sz="1000" u="none" strike="noStrike">
                          <a:effectLst/>
                        </a:rPr>
                        <a:t>Baxter, B. (2005). A ética das alterações climáticas: Ecological, social and political perspectives. Routledge, Londres, Reino Unido.</a:t>
                      </a:r>
                      <a:endParaRPr lang="en-US" sz="1000" b="0" i="0" u="none" strike="noStrike">
                        <a:solidFill>
                          <a:srgbClr val="000000"/>
                        </a:solidFill>
                        <a:effectLst/>
                        <a:latin typeface="Calibri" panose="020F0502020204030204" pitchFamily="34" charset="0"/>
                      </a:endParaRPr>
                    </a:p>
                  </a:txBody>
                  <a:tcPr marL="7014" marR="7014" marT="7014" marB="0" anchor="ctr"/>
                </a:tc>
                <a:extLst>
                  <a:ext uri="{0D108BD9-81ED-4DB2-BD59-A6C34878D82A}">
                    <a16:rowId xmlns:a16="http://schemas.microsoft.com/office/drawing/2014/main" val="3656246443"/>
                  </a:ext>
                </a:extLst>
              </a:tr>
              <a:tr h="168336">
                <a:tc>
                  <a:txBody>
                    <a:bodyPr/>
                    <a:lstStyle/>
                    <a:p>
                      <a:pPr algn="l" fontAlgn="ctr"/>
                      <a:r>
                        <a:rPr lang="en-US" sz="1000" u="none" strike="noStrike">
                          <a:effectLst/>
                        </a:rPr>
                        <a:t>Bookchin, M. (1982). A ecologia da liberdade: The emergence and dissolution of hierarchy (A emergência e a dissolução da hierarquia). Black Rose Books, Montreal, Canadá.</a:t>
                      </a:r>
                      <a:endParaRPr lang="en-US" sz="1000" b="0" i="0" u="none" strike="noStrike">
                        <a:solidFill>
                          <a:srgbClr val="000000"/>
                        </a:solidFill>
                        <a:effectLst/>
                        <a:latin typeface="Calibri" panose="020F0502020204030204" pitchFamily="34" charset="0"/>
                      </a:endParaRPr>
                    </a:p>
                  </a:txBody>
                  <a:tcPr marL="7014" marR="7014" marT="7014" marB="0" anchor="ctr"/>
                </a:tc>
                <a:extLst>
                  <a:ext uri="{0D108BD9-81ED-4DB2-BD59-A6C34878D82A}">
                    <a16:rowId xmlns:a16="http://schemas.microsoft.com/office/drawing/2014/main" val="1866007984"/>
                  </a:ext>
                </a:extLst>
              </a:tr>
              <a:tr h="168336">
                <a:tc>
                  <a:txBody>
                    <a:bodyPr/>
                    <a:lstStyle/>
                    <a:p>
                      <a:pPr algn="l" fontAlgn="ctr"/>
                      <a:r>
                        <a:rPr lang="en-US" sz="1000" u="none" strike="noStrike">
                          <a:effectLst/>
                        </a:rPr>
                        <a:t>Bookchin, M. (1995). Remaking society: Pathways to a green future (Caminhos para um futuro verde). Black Rose Books</a:t>
                      </a:r>
                      <a:endParaRPr lang="en-US" sz="1000" b="0" i="0" u="none" strike="noStrike">
                        <a:solidFill>
                          <a:srgbClr val="000000"/>
                        </a:solidFill>
                        <a:effectLst/>
                        <a:latin typeface="Calibri" panose="020F0502020204030204" pitchFamily="34" charset="0"/>
                      </a:endParaRPr>
                    </a:p>
                  </a:txBody>
                  <a:tcPr marL="7014" marR="7014" marT="7014" marB="0" anchor="ctr"/>
                </a:tc>
                <a:extLst>
                  <a:ext uri="{0D108BD9-81ED-4DB2-BD59-A6C34878D82A}">
                    <a16:rowId xmlns:a16="http://schemas.microsoft.com/office/drawing/2014/main" val="678080764"/>
                  </a:ext>
                </a:extLst>
              </a:tr>
              <a:tr h="168336">
                <a:tc>
                  <a:txBody>
                    <a:bodyPr/>
                    <a:lstStyle/>
                    <a:p>
                      <a:pPr algn="l" fontAlgn="ctr"/>
                      <a:r>
                        <a:rPr lang="en-US" sz="1000" u="none" strike="noStrike">
                          <a:effectLst/>
                        </a:rPr>
                        <a:t>Brady, N. L. (2016). The aesthetics of nature (A estética da natureza). Routledge, Londres, Reino Unido.</a:t>
                      </a:r>
                      <a:endParaRPr lang="en-US" sz="1000" b="0" i="0" u="none" strike="noStrike">
                        <a:solidFill>
                          <a:srgbClr val="000000"/>
                        </a:solidFill>
                        <a:effectLst/>
                        <a:latin typeface="Calibri" panose="020F0502020204030204" pitchFamily="34" charset="0"/>
                      </a:endParaRPr>
                    </a:p>
                  </a:txBody>
                  <a:tcPr marL="7014" marR="7014" marT="7014" marB="0" anchor="ctr"/>
                </a:tc>
                <a:extLst>
                  <a:ext uri="{0D108BD9-81ED-4DB2-BD59-A6C34878D82A}">
                    <a16:rowId xmlns:a16="http://schemas.microsoft.com/office/drawing/2014/main" val="2025327776"/>
                  </a:ext>
                </a:extLst>
              </a:tr>
              <a:tr h="168336">
                <a:tc>
                  <a:txBody>
                    <a:bodyPr/>
                    <a:lstStyle/>
                    <a:p>
                      <a:pPr algn="l" fontAlgn="ctr"/>
                      <a:r>
                        <a:rPr lang="en-US" sz="1000" u="none" strike="noStrike">
                          <a:effectLst/>
                        </a:rPr>
                        <a:t>Brink, D. O. (2000). Morality and the good life. Oxford University Press, Oxford, Reino Unido.</a:t>
                      </a:r>
                      <a:endParaRPr lang="en-US" sz="1000" b="0" i="0" u="none" strike="noStrike">
                        <a:solidFill>
                          <a:srgbClr val="000000"/>
                        </a:solidFill>
                        <a:effectLst/>
                        <a:latin typeface="Calibri" panose="020F0502020204030204" pitchFamily="34" charset="0"/>
                      </a:endParaRPr>
                    </a:p>
                  </a:txBody>
                  <a:tcPr marL="7014" marR="7014" marT="7014" marB="0" anchor="ctr"/>
                </a:tc>
                <a:extLst>
                  <a:ext uri="{0D108BD9-81ED-4DB2-BD59-A6C34878D82A}">
                    <a16:rowId xmlns:a16="http://schemas.microsoft.com/office/drawing/2014/main" val="2114548551"/>
                  </a:ext>
                </a:extLst>
              </a:tr>
              <a:tr h="168336">
                <a:tc>
                  <a:txBody>
                    <a:bodyPr/>
                    <a:lstStyle/>
                    <a:p>
                      <a:pPr algn="l" fontAlgn="ctr"/>
                      <a:r>
                        <a:rPr lang="en-US" sz="1000" u="none" strike="noStrike">
                          <a:effectLst/>
                        </a:rPr>
                        <a:t>Callicott, J. B. (1989). In Defense of the Land Ethic: Essays in Environmental Philosophy. State University of New York Press.</a:t>
                      </a:r>
                      <a:endParaRPr lang="en-US" sz="1000" b="0" i="0" u="none" strike="noStrike">
                        <a:solidFill>
                          <a:srgbClr val="000000"/>
                        </a:solidFill>
                        <a:effectLst/>
                        <a:latin typeface="Calibri" panose="020F0502020204030204" pitchFamily="34" charset="0"/>
                      </a:endParaRPr>
                    </a:p>
                  </a:txBody>
                  <a:tcPr marL="7014" marR="7014" marT="7014" marB="0" anchor="ctr"/>
                </a:tc>
                <a:extLst>
                  <a:ext uri="{0D108BD9-81ED-4DB2-BD59-A6C34878D82A}">
                    <a16:rowId xmlns:a16="http://schemas.microsoft.com/office/drawing/2014/main" val="1183718637"/>
                  </a:ext>
                </a:extLst>
              </a:tr>
              <a:tr h="168336">
                <a:tc>
                  <a:txBody>
                    <a:bodyPr/>
                    <a:lstStyle/>
                    <a:p>
                      <a:pPr algn="l" fontAlgn="ctr"/>
                      <a:r>
                        <a:rPr lang="en-US" sz="1000" u="none" strike="noStrike">
                          <a:effectLst/>
                        </a:rPr>
                        <a:t>Callicott, J. B. (1989). In defense of the land ethic (Em defesa da ética da terra). University of California Press, Berkeley, CA, EUA.</a:t>
                      </a:r>
                      <a:endParaRPr lang="en-US" sz="1000" b="0" i="0" u="none" strike="noStrike">
                        <a:solidFill>
                          <a:srgbClr val="000000"/>
                        </a:solidFill>
                        <a:effectLst/>
                        <a:latin typeface="Calibri" panose="020F0502020204030204" pitchFamily="34" charset="0"/>
                      </a:endParaRPr>
                    </a:p>
                  </a:txBody>
                  <a:tcPr marL="7014" marR="7014" marT="7014" marB="0" anchor="ctr"/>
                </a:tc>
                <a:extLst>
                  <a:ext uri="{0D108BD9-81ED-4DB2-BD59-A6C34878D82A}">
                    <a16:rowId xmlns:a16="http://schemas.microsoft.com/office/drawing/2014/main" val="4235853445"/>
                  </a:ext>
                </a:extLst>
              </a:tr>
              <a:tr h="168336">
                <a:tc>
                  <a:txBody>
                    <a:bodyPr/>
                    <a:lstStyle/>
                    <a:p>
                      <a:pPr algn="l" fontAlgn="ctr"/>
                      <a:r>
                        <a:rPr lang="en-US" sz="1000" u="none" strike="noStrike">
                          <a:effectLst/>
                        </a:rPr>
                        <a:t>Carlson, A., &amp; Lintott, S. (2008). Nature, Aesthetics, and Environmentalism: From Beauty to Duty (Da Beleza ao Dever). Columbia University Press.</a:t>
                      </a:r>
                      <a:endParaRPr lang="en-US" sz="1000" b="0" i="0" u="none" strike="noStrike">
                        <a:solidFill>
                          <a:srgbClr val="000000"/>
                        </a:solidFill>
                        <a:effectLst/>
                        <a:latin typeface="Calibri" panose="020F0502020204030204" pitchFamily="34" charset="0"/>
                      </a:endParaRPr>
                    </a:p>
                  </a:txBody>
                  <a:tcPr marL="7014" marR="7014" marT="7014" marB="0" anchor="ctr"/>
                </a:tc>
                <a:extLst>
                  <a:ext uri="{0D108BD9-81ED-4DB2-BD59-A6C34878D82A}">
                    <a16:rowId xmlns:a16="http://schemas.microsoft.com/office/drawing/2014/main" val="4165267021"/>
                  </a:ext>
                </a:extLst>
              </a:tr>
              <a:tr h="168336">
                <a:tc>
                  <a:txBody>
                    <a:bodyPr/>
                    <a:lstStyle/>
                    <a:p>
                      <a:pPr algn="l" fontAlgn="ctr"/>
                      <a:r>
                        <a:rPr lang="en-US" sz="1000" u="none" strike="noStrike">
                          <a:effectLst/>
                        </a:rPr>
                        <a:t>Carson, R. (1962). Silent Spring. Houghton Mifflin.</a:t>
                      </a:r>
                      <a:endParaRPr lang="en-US" sz="1000" b="0" i="0" u="none" strike="noStrike">
                        <a:solidFill>
                          <a:srgbClr val="000000"/>
                        </a:solidFill>
                        <a:effectLst/>
                        <a:latin typeface="Calibri" panose="020F0502020204030204" pitchFamily="34" charset="0"/>
                      </a:endParaRPr>
                    </a:p>
                  </a:txBody>
                  <a:tcPr marL="7014" marR="7014" marT="7014" marB="0" anchor="ctr"/>
                </a:tc>
                <a:extLst>
                  <a:ext uri="{0D108BD9-81ED-4DB2-BD59-A6C34878D82A}">
                    <a16:rowId xmlns:a16="http://schemas.microsoft.com/office/drawing/2014/main" val="1098542305"/>
                  </a:ext>
                </a:extLst>
              </a:tr>
              <a:tr h="168336">
                <a:tc>
                  <a:txBody>
                    <a:bodyPr/>
                    <a:lstStyle/>
                    <a:p>
                      <a:pPr algn="l" fontAlgn="ctr"/>
                      <a:r>
                        <a:rPr lang="en-US" sz="1000" u="none" strike="noStrike">
                          <a:effectLst/>
                        </a:rPr>
                        <a:t>De Groot, R. S. (2006). Funções da natureza: An interdisciplinary approach to the valuation of nature. Springer, Dordrecht, Países Baixos</a:t>
                      </a:r>
                      <a:endParaRPr lang="en-US" sz="1000" b="0" i="0" u="none" strike="noStrike">
                        <a:solidFill>
                          <a:srgbClr val="000000"/>
                        </a:solidFill>
                        <a:effectLst/>
                        <a:latin typeface="Calibri" panose="020F0502020204030204" pitchFamily="34" charset="0"/>
                      </a:endParaRPr>
                    </a:p>
                  </a:txBody>
                  <a:tcPr marL="7014" marR="7014" marT="7014" marB="0" anchor="ctr"/>
                </a:tc>
                <a:extLst>
                  <a:ext uri="{0D108BD9-81ED-4DB2-BD59-A6C34878D82A}">
                    <a16:rowId xmlns:a16="http://schemas.microsoft.com/office/drawing/2014/main" val="155255787"/>
                  </a:ext>
                </a:extLst>
              </a:tr>
              <a:tr h="168336">
                <a:tc>
                  <a:txBody>
                    <a:bodyPr/>
                    <a:lstStyle/>
                    <a:p>
                      <a:pPr algn="l" fontAlgn="ctr"/>
                      <a:r>
                        <a:rPr lang="en-US" sz="1000" u="none" strike="noStrike">
                          <a:effectLst/>
                        </a:rPr>
                        <a:t>Dobson, A. (2000). Green political thought (3ª ed.). Routledge, Londres, Reino Unido.</a:t>
                      </a:r>
                      <a:endParaRPr lang="en-US" sz="1000" b="0" i="0" u="none" strike="noStrike">
                        <a:solidFill>
                          <a:srgbClr val="000000"/>
                        </a:solidFill>
                        <a:effectLst/>
                        <a:latin typeface="Calibri" panose="020F0502020204030204" pitchFamily="34" charset="0"/>
                      </a:endParaRPr>
                    </a:p>
                  </a:txBody>
                  <a:tcPr marL="7014" marR="7014" marT="7014" marB="0" anchor="ctr"/>
                </a:tc>
                <a:extLst>
                  <a:ext uri="{0D108BD9-81ED-4DB2-BD59-A6C34878D82A}">
                    <a16:rowId xmlns:a16="http://schemas.microsoft.com/office/drawing/2014/main" val="486338758"/>
                  </a:ext>
                </a:extLst>
              </a:tr>
              <a:tr h="168336">
                <a:tc>
                  <a:txBody>
                    <a:bodyPr/>
                    <a:lstStyle/>
                    <a:p>
                      <a:pPr algn="l" fontAlgn="ctr"/>
                      <a:r>
                        <a:rPr lang="en-US" sz="1000" u="none" strike="noStrike">
                          <a:effectLst/>
                        </a:rPr>
                        <a:t>Gaard, G. (1993). Ecofeminismo: Women, animals, nature. Temple University Press, Filadélfia, PA, EUA.</a:t>
                      </a:r>
                      <a:endParaRPr lang="en-US" sz="1000" b="0" i="0" u="none" strike="noStrike">
                        <a:solidFill>
                          <a:srgbClr val="000000"/>
                        </a:solidFill>
                        <a:effectLst/>
                        <a:latin typeface="Calibri" panose="020F0502020204030204" pitchFamily="34" charset="0"/>
                      </a:endParaRPr>
                    </a:p>
                  </a:txBody>
                  <a:tcPr marL="7014" marR="7014" marT="7014" marB="0" anchor="ctr"/>
                </a:tc>
                <a:extLst>
                  <a:ext uri="{0D108BD9-81ED-4DB2-BD59-A6C34878D82A}">
                    <a16:rowId xmlns:a16="http://schemas.microsoft.com/office/drawing/2014/main" val="113070397"/>
                  </a:ext>
                </a:extLst>
              </a:tr>
              <a:tr h="168336">
                <a:tc>
                  <a:txBody>
                    <a:bodyPr/>
                    <a:lstStyle/>
                    <a:p>
                      <a:pPr algn="l" fontAlgn="ctr"/>
                      <a:r>
                        <a:rPr lang="en-US" sz="1000" u="none" strike="noStrike">
                          <a:effectLst/>
                        </a:rPr>
                        <a:t>Gardiner, S. M. (2006). Uma tempestade moral perfeita: The ethical tragedy of climate change. Oxford University Press, Oxford, Reino Unido.</a:t>
                      </a:r>
                      <a:endParaRPr lang="en-US" sz="1000" b="0" i="0" u="none" strike="noStrike">
                        <a:solidFill>
                          <a:srgbClr val="000000"/>
                        </a:solidFill>
                        <a:effectLst/>
                        <a:latin typeface="Calibri" panose="020F0502020204030204" pitchFamily="34" charset="0"/>
                      </a:endParaRPr>
                    </a:p>
                  </a:txBody>
                  <a:tcPr marL="7014" marR="7014" marT="7014" marB="0" anchor="ctr"/>
                </a:tc>
                <a:extLst>
                  <a:ext uri="{0D108BD9-81ED-4DB2-BD59-A6C34878D82A}">
                    <a16:rowId xmlns:a16="http://schemas.microsoft.com/office/drawing/2014/main" val="2463388588"/>
                  </a:ext>
                </a:extLst>
              </a:tr>
              <a:tr h="168336">
                <a:tc>
                  <a:txBody>
                    <a:bodyPr/>
                    <a:lstStyle/>
                    <a:p>
                      <a:pPr algn="l" fontAlgn="ctr"/>
                      <a:r>
                        <a:rPr lang="en-US" sz="1000" u="none" strike="noStrike">
                          <a:effectLst/>
                        </a:rPr>
                        <a:t>Guha, R., &amp; Martinez-Alier, J. (1997). Variedades de ambientalismo: Essays on the politics of sustainability. Earthscan, Londres, Reino Unido.</a:t>
                      </a:r>
                      <a:endParaRPr lang="en-US" sz="1000" b="0" i="0" u="none" strike="noStrike">
                        <a:solidFill>
                          <a:srgbClr val="000000"/>
                        </a:solidFill>
                        <a:effectLst/>
                        <a:latin typeface="Calibri" panose="020F0502020204030204" pitchFamily="34" charset="0"/>
                      </a:endParaRPr>
                    </a:p>
                  </a:txBody>
                  <a:tcPr marL="7014" marR="7014" marT="7014" marB="0" anchor="ctr"/>
                </a:tc>
                <a:extLst>
                  <a:ext uri="{0D108BD9-81ED-4DB2-BD59-A6C34878D82A}">
                    <a16:rowId xmlns:a16="http://schemas.microsoft.com/office/drawing/2014/main" val="598457800"/>
                  </a:ext>
                </a:extLst>
              </a:tr>
              <a:tr h="168336">
                <a:tc>
                  <a:txBody>
                    <a:bodyPr/>
                    <a:lstStyle/>
                    <a:p>
                      <a:pPr algn="l" fontAlgn="ctr"/>
                      <a:r>
                        <a:rPr lang="en-US" sz="1000" u="none" strike="noStrike">
                          <a:effectLst/>
                        </a:rPr>
                        <a:t>Jamieson, D. (2011). Ética das alterações climáticas: Right and wrong in a warming world. Oxford University Press, Oxford, Reino Unido.</a:t>
                      </a:r>
                      <a:endParaRPr lang="en-US" sz="1000" b="0" i="0" u="none" strike="noStrike">
                        <a:solidFill>
                          <a:srgbClr val="000000"/>
                        </a:solidFill>
                        <a:effectLst/>
                        <a:latin typeface="Calibri" panose="020F0502020204030204" pitchFamily="34" charset="0"/>
                      </a:endParaRPr>
                    </a:p>
                  </a:txBody>
                  <a:tcPr marL="7014" marR="7014" marT="7014" marB="0" anchor="ctr"/>
                </a:tc>
                <a:extLst>
                  <a:ext uri="{0D108BD9-81ED-4DB2-BD59-A6C34878D82A}">
                    <a16:rowId xmlns:a16="http://schemas.microsoft.com/office/drawing/2014/main" val="2676341401"/>
                  </a:ext>
                </a:extLst>
              </a:tr>
              <a:tr h="168336">
                <a:tc>
                  <a:txBody>
                    <a:bodyPr/>
                    <a:lstStyle/>
                    <a:p>
                      <a:pPr algn="l" fontAlgn="ctr"/>
                      <a:r>
                        <a:rPr lang="en-US" sz="1000" u="none" strike="noStrike">
                          <a:effectLst/>
                        </a:rPr>
                        <a:t>Leff, E. (2000). A política do conhecimento ambiental: Expert organizations and environmental policy making in Europe. Routledge, Londres, Reino Unido.</a:t>
                      </a:r>
                      <a:endParaRPr lang="en-US" sz="1000" b="0" i="0" u="none" strike="noStrike">
                        <a:solidFill>
                          <a:srgbClr val="000000"/>
                        </a:solidFill>
                        <a:effectLst/>
                        <a:latin typeface="Calibri" panose="020F0502020204030204" pitchFamily="34" charset="0"/>
                      </a:endParaRPr>
                    </a:p>
                  </a:txBody>
                  <a:tcPr marL="7014" marR="7014" marT="7014" marB="0" anchor="ctr"/>
                </a:tc>
                <a:extLst>
                  <a:ext uri="{0D108BD9-81ED-4DB2-BD59-A6C34878D82A}">
                    <a16:rowId xmlns:a16="http://schemas.microsoft.com/office/drawing/2014/main" val="1433782927"/>
                  </a:ext>
                </a:extLst>
              </a:tr>
              <a:tr h="168336">
                <a:tc>
                  <a:txBody>
                    <a:bodyPr/>
                    <a:lstStyle/>
                    <a:p>
                      <a:pPr algn="l" fontAlgn="ctr"/>
                      <a:r>
                        <a:rPr lang="en-US" sz="1000" u="none" strike="noStrike">
                          <a:effectLst/>
                        </a:rPr>
                        <a:t>Naess, A. (1973). O raso e o profundo, movimento ecologista de longo alcance: Um resumo. Inquérito, 16(1)</a:t>
                      </a:r>
                      <a:endParaRPr lang="en-US" sz="1000" b="0" i="0" u="none" strike="noStrike">
                        <a:solidFill>
                          <a:srgbClr val="000000"/>
                        </a:solidFill>
                        <a:effectLst/>
                        <a:latin typeface="Calibri" panose="020F0502020204030204" pitchFamily="34" charset="0"/>
                      </a:endParaRPr>
                    </a:p>
                  </a:txBody>
                  <a:tcPr marL="7014" marR="7014" marT="7014" marB="0" anchor="ctr"/>
                </a:tc>
                <a:extLst>
                  <a:ext uri="{0D108BD9-81ED-4DB2-BD59-A6C34878D82A}">
                    <a16:rowId xmlns:a16="http://schemas.microsoft.com/office/drawing/2014/main" val="3268507659"/>
                  </a:ext>
                </a:extLst>
              </a:tr>
              <a:tr h="168336">
                <a:tc>
                  <a:txBody>
                    <a:bodyPr/>
                    <a:lstStyle/>
                    <a:p>
                      <a:pPr algn="l" fontAlgn="ctr"/>
                      <a:r>
                        <a:rPr lang="en-US" sz="1000" u="none" strike="noStrike">
                          <a:effectLst/>
                        </a:rPr>
                        <a:t>O'Connor, J. (1998). Natural causes: Essays in ecological Marxism. Guilford Press, Nova Iorque, NY, EUA.</a:t>
                      </a:r>
                      <a:endParaRPr lang="en-US" sz="1000" b="0" i="0" u="none" strike="noStrike">
                        <a:solidFill>
                          <a:srgbClr val="000000"/>
                        </a:solidFill>
                        <a:effectLst/>
                        <a:latin typeface="Calibri" panose="020F0502020204030204" pitchFamily="34" charset="0"/>
                      </a:endParaRPr>
                    </a:p>
                  </a:txBody>
                  <a:tcPr marL="7014" marR="7014" marT="7014" marB="0" anchor="ctr"/>
                </a:tc>
                <a:extLst>
                  <a:ext uri="{0D108BD9-81ED-4DB2-BD59-A6C34878D82A}">
                    <a16:rowId xmlns:a16="http://schemas.microsoft.com/office/drawing/2014/main" val="2314433749"/>
                  </a:ext>
                </a:extLst>
              </a:tr>
              <a:tr h="168336">
                <a:tc>
                  <a:txBody>
                    <a:bodyPr/>
                    <a:lstStyle/>
                    <a:p>
                      <a:pPr algn="l" fontAlgn="ctr"/>
                      <a:r>
                        <a:rPr lang="en-US" sz="1000" u="none" strike="noStrike">
                          <a:effectLst/>
                        </a:rPr>
                        <a:t>Rachels, J. (2012). Os elementos da filosofia moral (7.ª ed.). McGraw-Hill, Nova Iorque, NY, EUA</a:t>
                      </a:r>
                      <a:endParaRPr lang="en-US" sz="1000" b="0" i="0" u="none" strike="noStrike">
                        <a:solidFill>
                          <a:srgbClr val="000000"/>
                        </a:solidFill>
                        <a:effectLst/>
                        <a:latin typeface="Calibri" panose="020F0502020204030204" pitchFamily="34" charset="0"/>
                      </a:endParaRPr>
                    </a:p>
                  </a:txBody>
                  <a:tcPr marL="7014" marR="7014" marT="7014" marB="0" anchor="ctr"/>
                </a:tc>
                <a:extLst>
                  <a:ext uri="{0D108BD9-81ED-4DB2-BD59-A6C34878D82A}">
                    <a16:rowId xmlns:a16="http://schemas.microsoft.com/office/drawing/2014/main" val="997508238"/>
                  </a:ext>
                </a:extLst>
              </a:tr>
              <a:tr h="168336">
                <a:tc>
                  <a:txBody>
                    <a:bodyPr/>
                    <a:lstStyle/>
                    <a:p>
                      <a:pPr algn="l" fontAlgn="ctr"/>
                      <a:r>
                        <a:rPr lang="en-US" sz="1000" u="none" strike="noStrike">
                          <a:effectLst/>
                        </a:rPr>
                        <a:t>Rolston III, H. (1988). Ética Ambiental: Duties to and Values in the Natural World (Deveres e valores no mundo natural). Temple University Press.</a:t>
                      </a:r>
                      <a:endParaRPr lang="en-US" sz="1000" b="0" i="0" u="none" strike="noStrike">
                        <a:solidFill>
                          <a:srgbClr val="000000"/>
                        </a:solidFill>
                        <a:effectLst/>
                        <a:latin typeface="Calibri" panose="020F0502020204030204" pitchFamily="34" charset="0"/>
                      </a:endParaRPr>
                    </a:p>
                  </a:txBody>
                  <a:tcPr marL="7014" marR="7014" marT="7014" marB="0" anchor="ctr"/>
                </a:tc>
                <a:extLst>
                  <a:ext uri="{0D108BD9-81ED-4DB2-BD59-A6C34878D82A}">
                    <a16:rowId xmlns:a16="http://schemas.microsoft.com/office/drawing/2014/main" val="968979212"/>
                  </a:ext>
                </a:extLst>
              </a:tr>
              <a:tr h="168336">
                <a:tc>
                  <a:txBody>
                    <a:bodyPr/>
                    <a:lstStyle/>
                    <a:p>
                      <a:pPr algn="l" fontAlgn="ctr"/>
                      <a:r>
                        <a:rPr lang="en-US" sz="1000" u="none" strike="noStrike">
                          <a:effectLst/>
                        </a:rPr>
                        <a:t>Rolston, H., III. (1988). Ética ambiental: Duties to and values in the natural world (Deveres e valores no mundo natural). Temple University Press, Filadélfia, PA, EUA.</a:t>
                      </a:r>
                      <a:endParaRPr lang="en-US" sz="1000" b="0" i="0" u="none" strike="noStrike">
                        <a:solidFill>
                          <a:srgbClr val="000000"/>
                        </a:solidFill>
                        <a:effectLst/>
                        <a:latin typeface="Calibri" panose="020F0502020204030204" pitchFamily="34" charset="0"/>
                      </a:endParaRPr>
                    </a:p>
                  </a:txBody>
                  <a:tcPr marL="7014" marR="7014" marT="7014" marB="0" anchor="ctr"/>
                </a:tc>
                <a:extLst>
                  <a:ext uri="{0D108BD9-81ED-4DB2-BD59-A6C34878D82A}">
                    <a16:rowId xmlns:a16="http://schemas.microsoft.com/office/drawing/2014/main" val="3334966467"/>
                  </a:ext>
                </a:extLst>
              </a:tr>
              <a:tr h="168336">
                <a:tc>
                  <a:txBody>
                    <a:bodyPr/>
                    <a:lstStyle/>
                    <a:p>
                      <a:pPr algn="l" fontAlgn="ctr"/>
                      <a:r>
                        <a:rPr lang="en-US" sz="1000" u="none" strike="noStrike">
                          <a:effectLst/>
                        </a:rPr>
                        <a:t>Taylor, P. W. (1986). Respect for Nature: A Theory of Environmental Ethics. Princeton University Press.</a:t>
                      </a:r>
                      <a:endParaRPr lang="en-US" sz="1000" b="0" i="0" u="none" strike="noStrike">
                        <a:solidFill>
                          <a:srgbClr val="000000"/>
                        </a:solidFill>
                        <a:effectLst/>
                        <a:latin typeface="Calibri" panose="020F0502020204030204" pitchFamily="34" charset="0"/>
                      </a:endParaRPr>
                    </a:p>
                  </a:txBody>
                  <a:tcPr marL="7014" marR="7014" marT="7014" marB="0" anchor="ctr"/>
                </a:tc>
                <a:extLst>
                  <a:ext uri="{0D108BD9-81ED-4DB2-BD59-A6C34878D82A}">
                    <a16:rowId xmlns:a16="http://schemas.microsoft.com/office/drawing/2014/main" val="3735620456"/>
                  </a:ext>
                </a:extLst>
              </a:tr>
              <a:tr h="168336">
                <a:tc>
                  <a:txBody>
                    <a:bodyPr/>
                    <a:lstStyle/>
                    <a:p>
                      <a:pPr algn="l" fontAlgn="ctr"/>
                      <a:r>
                        <a:rPr lang="en-US" sz="1000" u="none" strike="noStrike">
                          <a:effectLst/>
                        </a:rPr>
                        <a:t>Warren, K. J. (1990). Ecofeminismo: A theory of feminist and environmental liberation [Uma teoria da libertação feminista e ambiental]. Routledge, Londres,</a:t>
                      </a:r>
                      <a:endParaRPr lang="en-US" sz="1000" b="0" i="0" u="none" strike="noStrike">
                        <a:solidFill>
                          <a:srgbClr val="000000"/>
                        </a:solidFill>
                        <a:effectLst/>
                        <a:latin typeface="Calibri" panose="020F0502020204030204" pitchFamily="34" charset="0"/>
                      </a:endParaRPr>
                    </a:p>
                  </a:txBody>
                  <a:tcPr marL="7014" marR="7014" marT="7014" marB="0" anchor="ctr"/>
                </a:tc>
                <a:extLst>
                  <a:ext uri="{0D108BD9-81ED-4DB2-BD59-A6C34878D82A}">
                    <a16:rowId xmlns:a16="http://schemas.microsoft.com/office/drawing/2014/main" val="306774561"/>
                  </a:ext>
                </a:extLst>
              </a:tr>
              <a:tr h="168336">
                <a:tc>
                  <a:txBody>
                    <a:bodyPr/>
                    <a:lstStyle/>
                    <a:p>
                      <a:pPr algn="l" fontAlgn="ctr"/>
                      <a:r>
                        <a:rPr lang="en-US" sz="1000" u="none" strike="noStrike" dirty="0" err="1">
                          <a:effectLst/>
                        </a:rPr>
                        <a:t>Wenz</a:t>
                      </a:r>
                      <a:r>
                        <a:rPr lang="en-US" sz="1000" u="none" strike="noStrike" dirty="0">
                          <a:effectLst/>
                        </a:rPr>
                        <a:t>, P. (1988). Environmental ethics today. Temple University Press, Filadélfia, PA, EUA.</a:t>
                      </a:r>
                      <a:endParaRPr lang="en-US" sz="1000" b="0" i="0" u="none" strike="noStrike" dirty="0">
                        <a:solidFill>
                          <a:srgbClr val="000000"/>
                        </a:solidFill>
                        <a:effectLst/>
                        <a:latin typeface="Calibri" panose="020F0502020204030204" pitchFamily="34" charset="0"/>
                      </a:endParaRPr>
                    </a:p>
                  </a:txBody>
                  <a:tcPr marL="7014" marR="7014" marT="7014" marB="0" anchor="ctr"/>
                </a:tc>
                <a:extLst>
                  <a:ext uri="{0D108BD9-81ED-4DB2-BD59-A6C34878D82A}">
                    <a16:rowId xmlns:a16="http://schemas.microsoft.com/office/drawing/2014/main" val="34970309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xmlns:a16="http://schemas.microsoft.com/office/drawing/2014/main"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6" name="Google Shape;516;p23"/>
          <p:cNvSpPr txBox="1"/>
          <p:nvPr/>
        </p:nvSpPr>
        <p:spPr>
          <a:xfrm>
            <a:off x="961658" y="2885780"/>
            <a:ext cx="4496910"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tr-TR" sz="1600" b="1" i="0" u="none" strike="noStrike" cap="none" dirty="0" smtClean="0">
                <a:solidFill>
                  <a:schemeClr val="dk1"/>
                </a:solidFill>
                <a:latin typeface="Calibri"/>
                <a:ea typeface="Calibri"/>
                <a:cs typeface="Calibri"/>
                <a:sym typeface="Calibri"/>
              </a:rPr>
              <a:t>ÇEROKİ</a:t>
            </a:r>
            <a:endParaRPr sz="1600" b="1" i="0" u="none" strike="noStrike" cap="none" dirty="0">
              <a:solidFill>
                <a:schemeClr val="dk1"/>
              </a:solidFill>
              <a:latin typeface="Calibri"/>
              <a:ea typeface="Calibri"/>
              <a:cs typeface="Calibri"/>
              <a:sym typeface="Calibri"/>
            </a:endParaRPr>
          </a:p>
        </p:txBody>
      </p:sp>
      <p:sp>
        <p:nvSpPr>
          <p:cNvPr id="517" name="Google Shape;517;p23"/>
          <p:cNvSpPr/>
          <p:nvPr/>
        </p:nvSpPr>
        <p:spPr>
          <a:xfrm>
            <a:off x="1192568" y="1292237"/>
            <a:ext cx="202168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234E"/>
              </a:buClr>
              <a:buSzPts val="3600"/>
              <a:buFont typeface="Noto Sans Symbols"/>
              <a:buNone/>
            </a:pPr>
            <a:r>
              <a:rPr lang="en-US" sz="3600" b="1" i="0" u="none" strike="noStrike" cap="none" dirty="0" err="1">
                <a:solidFill>
                  <a:srgbClr val="05234E"/>
                </a:solidFill>
                <a:latin typeface="Calibri"/>
                <a:ea typeface="Calibri"/>
                <a:cs typeface="Calibri"/>
                <a:sym typeface="Calibri"/>
              </a:rPr>
              <a:t>Contacto</a:t>
            </a:r>
            <a:endParaRPr sz="3600" b="1" i="0" u="none" strike="noStrike" cap="none" dirty="0">
              <a:solidFill>
                <a:srgbClr val="05234E"/>
              </a:solidFill>
              <a:latin typeface="Calibri"/>
              <a:ea typeface="Calibri"/>
              <a:cs typeface="Calibri"/>
              <a:sym typeface="Calibri"/>
            </a:endParaRPr>
          </a:p>
        </p:txBody>
      </p:sp>
      <p:sp>
        <p:nvSpPr>
          <p:cNvPr id="3" name="Dikdörtgen 2"/>
          <p:cNvSpPr/>
          <p:nvPr/>
        </p:nvSpPr>
        <p:spPr>
          <a:xfrm>
            <a:off x="886380" y="3173513"/>
            <a:ext cx="1792477" cy="307777"/>
          </a:xfrm>
          <a:prstGeom prst="rect">
            <a:avLst/>
          </a:prstGeom>
        </p:spPr>
        <p:txBody>
          <a:bodyPr wrap="none">
            <a:spAutoFit/>
          </a:bodyPr>
          <a:lstStyle/>
          <a:p>
            <a:pPr algn="r"/>
            <a:r>
              <a:rPr lang="tr-TR"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cerokider@gmail.com</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Metin kutusu 5"/>
          <p:cNvSpPr txBox="1"/>
          <p:nvPr/>
        </p:nvSpPr>
        <p:spPr>
          <a:xfrm>
            <a:off x="877456" y="2290619"/>
            <a:ext cx="1893454" cy="523220"/>
          </a:xfrm>
          <a:prstGeom prst="rect">
            <a:avLst/>
          </a:prstGeom>
          <a:noFill/>
        </p:spPr>
        <p:txBody>
          <a:bodyPr wrap="square" rtlCol="0">
            <a:spAutoFit/>
          </a:bodyPr>
          <a:lstStyle/>
          <a:p>
            <a:r>
              <a:rPr lang="tr-TR" dirty="0" smtClean="0"/>
              <a:t>Gülsüm Betül YÜCEL</a:t>
            </a:r>
          </a:p>
          <a:p>
            <a:r>
              <a:rPr lang="tr-TR" dirty="0" err="1" smtClean="0"/>
              <a:t>Presidente</a:t>
            </a:r>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en-US" dirty="0"/>
              <a:t>Visão geral do módulo</a:t>
            </a:r>
            <a:endParaRPr dirty="0"/>
          </a:p>
        </p:txBody>
      </p:sp>
      <p:sp>
        <p:nvSpPr>
          <p:cNvPr id="139" name="Google Shape;139;p37"/>
          <p:cNvSpPr txBox="1"/>
          <p:nvPr/>
        </p:nvSpPr>
        <p:spPr>
          <a:xfrm>
            <a:off x="2685049" y="2014145"/>
            <a:ext cx="2799000"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dirty="0">
                <a:solidFill>
                  <a:srgbClr val="3F3F3F"/>
                </a:solidFill>
                <a:latin typeface="Calibri"/>
                <a:ea typeface="Calibri"/>
                <a:cs typeface="Calibri"/>
                <a:sym typeface="Calibri"/>
              </a:rPr>
              <a:t>Introdução</a:t>
            </a:r>
            <a:endParaRPr sz="3200" b="1" i="0" u="none" strike="noStrike" cap="none" dirty="0">
              <a:solidFill>
                <a:srgbClr val="3F3F3F"/>
              </a:solidFill>
              <a:latin typeface="Calibri"/>
              <a:ea typeface="Calibri"/>
              <a:cs typeface="Calibri"/>
              <a:sym typeface="Calibri"/>
            </a:endParaRPr>
          </a:p>
        </p:txBody>
      </p:sp>
      <p:sp>
        <p:nvSpPr>
          <p:cNvPr id="140" name="Google Shape;140;p37"/>
          <p:cNvSpPr txBox="1"/>
          <p:nvPr/>
        </p:nvSpPr>
        <p:spPr>
          <a:xfrm>
            <a:off x="1741054" y="2337162"/>
            <a:ext cx="3765240" cy="644700"/>
          </a:xfrm>
          <a:prstGeom prst="rect">
            <a:avLst/>
          </a:prstGeom>
          <a:noFill/>
          <a:ln>
            <a:noFill/>
          </a:ln>
        </p:spPr>
        <p:txBody>
          <a:bodyPr spcFirstLastPara="1" wrap="square" lIns="91425" tIns="91425" rIns="91425" bIns="91425" anchor="t" anchorCtr="0">
            <a:noAutofit/>
          </a:bodyPr>
          <a:lstStyle/>
          <a:p>
            <a:pPr lvl="0" algn="r">
              <a:lnSpc>
                <a:spcPct val="90000"/>
              </a:lnSpc>
              <a:buClr>
                <a:schemeClr val="accent1"/>
              </a:buClr>
              <a:buSzPts val="2000"/>
            </a:pPr>
            <a:r>
              <a:rPr lang="en-US" sz="2000" b="0" i="0" u="none" strike="noStrike" cap="none" dirty="0" smtClean="0">
                <a:solidFill>
                  <a:srgbClr val="3F762A"/>
                </a:solidFill>
                <a:latin typeface="Calibri"/>
                <a:ea typeface="Calibri"/>
                <a:cs typeface="Calibri"/>
                <a:sym typeface="Calibri"/>
              </a:rPr>
              <a:t> </a:t>
            </a:r>
            <a:r>
              <a:rPr lang="en-GB" dirty="0"/>
              <a:t>Valores éticos e estéticos na educação ambiental</a:t>
            </a:r>
            <a:endParaRPr sz="2000" b="0" i="0" u="none" strike="noStrike" cap="none" dirty="0">
              <a:solidFill>
                <a:srgbClr val="FFFF00"/>
              </a:solidFill>
              <a:latin typeface="Calibri"/>
              <a:ea typeface="Calibri"/>
              <a:cs typeface="Calibri"/>
              <a:sym typeface="Calibri"/>
            </a:endParaRPr>
          </a:p>
        </p:txBody>
      </p:sp>
      <p:sp>
        <p:nvSpPr>
          <p:cNvPr id="141" name="Google Shape;141;p37"/>
          <p:cNvSpPr txBox="1"/>
          <p:nvPr/>
        </p:nvSpPr>
        <p:spPr>
          <a:xfrm>
            <a:off x="6198059" y="2014120"/>
            <a:ext cx="2799000" cy="4215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Vídeos</a:t>
            </a:r>
            <a:endParaRPr sz="3200" b="1" i="0" u="none" strike="noStrike" cap="none">
              <a:solidFill>
                <a:srgbClr val="3F3F3F"/>
              </a:solidFill>
              <a:latin typeface="Calibri"/>
              <a:ea typeface="Calibri"/>
              <a:cs typeface="Calibri"/>
              <a:sym typeface="Calibri"/>
            </a:endParaRPr>
          </a:p>
        </p:txBody>
      </p:sp>
      <p:sp>
        <p:nvSpPr>
          <p:cNvPr id="142" name="Google Shape;142;p37"/>
          <p:cNvSpPr txBox="1"/>
          <p:nvPr/>
        </p:nvSpPr>
        <p:spPr>
          <a:xfrm>
            <a:off x="6096000" y="2356236"/>
            <a:ext cx="4629911" cy="974064"/>
          </a:xfrm>
          <a:prstGeom prst="rect">
            <a:avLst/>
          </a:prstGeom>
          <a:noFill/>
          <a:ln>
            <a:noFill/>
          </a:ln>
        </p:spPr>
        <p:txBody>
          <a:bodyPr spcFirstLastPara="1" wrap="square" lIns="91425" tIns="91425" rIns="91425" bIns="91425" anchor="t" anchorCtr="0">
            <a:noAutofit/>
          </a:bodyPr>
          <a:lstStyle/>
          <a:p>
            <a:pPr lvl="0"/>
            <a:r>
              <a:rPr lang="en-US" dirty="0"/>
              <a:t>Ligações para vídeos e outras fontes de leitura sobre o conteúdo do módulo </a:t>
            </a:r>
            <a:endParaRPr dirty="0"/>
          </a:p>
        </p:txBody>
      </p:sp>
      <p:sp>
        <p:nvSpPr>
          <p:cNvPr id="143" name="Google Shape;143;p37"/>
          <p:cNvSpPr txBox="1"/>
          <p:nvPr/>
        </p:nvSpPr>
        <p:spPr>
          <a:xfrm>
            <a:off x="6198059" y="3887365"/>
            <a:ext cx="2799000" cy="4215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Auto-verificação</a:t>
            </a:r>
            <a:endParaRPr sz="3200" b="1" i="0" u="none" strike="noStrike" cap="none">
              <a:solidFill>
                <a:srgbClr val="3F3F3F"/>
              </a:solidFill>
              <a:latin typeface="Calibri"/>
              <a:ea typeface="Calibri"/>
              <a:cs typeface="Calibri"/>
              <a:sym typeface="Calibri"/>
            </a:endParaRPr>
          </a:p>
        </p:txBody>
      </p:sp>
      <p:sp>
        <p:nvSpPr>
          <p:cNvPr id="144" name="Google Shape;144;p37"/>
          <p:cNvSpPr txBox="1"/>
          <p:nvPr/>
        </p:nvSpPr>
        <p:spPr>
          <a:xfrm>
            <a:off x="2329877" y="4006113"/>
            <a:ext cx="3150316"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dirty="0" err="1" smtClean="0">
                <a:solidFill>
                  <a:srgbClr val="3F3F3F"/>
                </a:solidFill>
                <a:latin typeface="Calibri"/>
                <a:ea typeface="Calibri"/>
                <a:cs typeface="Calibri"/>
                <a:sym typeface="Calibri"/>
              </a:rPr>
              <a:t>Ética</a:t>
            </a:r>
            <a:endParaRPr sz="3200" b="1" i="0" u="none" strike="noStrike" cap="none" dirty="0">
              <a:solidFill>
                <a:srgbClr val="3F3F3F"/>
              </a:solidFill>
              <a:latin typeface="Calibri"/>
              <a:ea typeface="Calibri"/>
              <a:cs typeface="Calibri"/>
              <a:sym typeface="Calibri"/>
            </a:endParaRPr>
          </a:p>
        </p:txBody>
      </p:sp>
      <p:sp>
        <p:nvSpPr>
          <p:cNvPr id="145" name="Google Shape;145;p37"/>
          <p:cNvSpPr txBox="1"/>
          <p:nvPr/>
        </p:nvSpPr>
        <p:spPr>
          <a:xfrm>
            <a:off x="1841828" y="1790624"/>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dirty="0">
                <a:solidFill>
                  <a:srgbClr val="3F3F3F"/>
                </a:solidFill>
                <a:latin typeface="Calibri"/>
                <a:ea typeface="Calibri"/>
                <a:cs typeface="Calibri"/>
                <a:sym typeface="Calibri"/>
              </a:rPr>
              <a:t>01</a:t>
            </a:r>
            <a:endParaRPr sz="1400" b="0" i="0" u="none" strike="noStrike" cap="none" dirty="0">
              <a:solidFill>
                <a:srgbClr val="000000"/>
              </a:solidFill>
              <a:latin typeface="Arial"/>
              <a:ea typeface="Arial"/>
              <a:cs typeface="Arial"/>
              <a:sym typeface="Arial"/>
            </a:endParaRPr>
          </a:p>
        </p:txBody>
      </p:sp>
      <p:sp>
        <p:nvSpPr>
          <p:cNvPr id="146" name="Google Shape;146;p37"/>
          <p:cNvSpPr txBox="1"/>
          <p:nvPr/>
        </p:nvSpPr>
        <p:spPr>
          <a:xfrm>
            <a:off x="8798488" y="1790625"/>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tr-TR" sz="3200" b="1" i="0" u="none" strike="noStrike" cap="none" dirty="0" smtClean="0">
                <a:solidFill>
                  <a:srgbClr val="000000"/>
                </a:solidFill>
                <a:latin typeface="Calibri" panose="020F0502020204030204" pitchFamily="34" charset="0"/>
                <a:cs typeface="Calibri" panose="020F0502020204030204" pitchFamily="34" charset="0"/>
                <a:sym typeface="Arial"/>
              </a:rPr>
              <a:t>19</a:t>
            </a:r>
            <a:endParaRPr sz="3200" b="1"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47" name="Google Shape;147;p37"/>
          <p:cNvSpPr txBox="1"/>
          <p:nvPr/>
        </p:nvSpPr>
        <p:spPr>
          <a:xfrm>
            <a:off x="1841828" y="366246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tr-TR" sz="3200" b="1" i="0" u="none" strike="noStrike" cap="none" dirty="0" smtClean="0">
                <a:solidFill>
                  <a:srgbClr val="3F3F3F"/>
                </a:solidFill>
                <a:latin typeface="Calibri"/>
                <a:ea typeface="Calibri"/>
                <a:cs typeface="Calibri"/>
                <a:sym typeface="Calibri"/>
              </a:rPr>
              <a:t>04</a:t>
            </a:r>
            <a:endParaRPr sz="1400" b="0" i="0" u="none" strike="noStrike" cap="none" dirty="0">
              <a:solidFill>
                <a:srgbClr val="000000"/>
              </a:solidFill>
              <a:latin typeface="Arial"/>
              <a:ea typeface="Arial"/>
              <a:cs typeface="Arial"/>
              <a:sym typeface="Arial"/>
            </a:endParaRPr>
          </a:p>
        </p:txBody>
      </p:sp>
      <p:sp>
        <p:nvSpPr>
          <p:cNvPr id="148" name="Google Shape;148;p37"/>
          <p:cNvSpPr txBox="1"/>
          <p:nvPr/>
        </p:nvSpPr>
        <p:spPr>
          <a:xfrm>
            <a:off x="8807724" y="3662463"/>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tr-TR" sz="1800" b="1" i="0" u="none" strike="noStrike" cap="none" dirty="0" smtClean="0">
                <a:solidFill>
                  <a:srgbClr val="000000"/>
                </a:solidFill>
                <a:latin typeface="Arial"/>
                <a:ea typeface="Arial"/>
                <a:cs typeface="Arial"/>
                <a:sym typeface="Arial"/>
              </a:rPr>
              <a:t>22</a:t>
            </a:r>
            <a:endParaRPr sz="1800" b="1" i="0" u="none" strike="noStrike" cap="none" dirty="0">
              <a:solidFill>
                <a:srgbClr val="000000"/>
              </a:solidFill>
              <a:latin typeface="Arial"/>
              <a:ea typeface="Arial"/>
              <a:cs typeface="Arial"/>
              <a:sym typeface="Arial"/>
            </a:endParaRPr>
          </a:p>
        </p:txBody>
      </p:sp>
      <p:cxnSp>
        <p:nvCxnSpPr>
          <p:cNvPr id="149" name="Google Shape;149;p37"/>
          <p:cNvCxnSpPr/>
          <p:nvPr/>
        </p:nvCxnSpPr>
        <p:spPr>
          <a:xfrm rot="10800000">
            <a:off x="8198684" y="2318780"/>
            <a:ext cx="1635900" cy="0"/>
          </a:xfrm>
          <a:prstGeom prst="straightConnector1">
            <a:avLst/>
          </a:prstGeom>
          <a:noFill/>
          <a:ln w="19050" cap="flat" cmpd="sng">
            <a:solidFill>
              <a:schemeClr val="dk1"/>
            </a:solidFill>
            <a:prstDash val="solid"/>
            <a:round/>
            <a:headEnd type="none" w="sm" len="sm"/>
            <a:tailEnd type="none" w="sm" len="sm"/>
          </a:ln>
        </p:spPr>
      </p:cxnSp>
      <p:cxnSp>
        <p:nvCxnSpPr>
          <p:cNvPr id="150" name="Google Shape;150;p37"/>
          <p:cNvCxnSpPr/>
          <p:nvPr/>
        </p:nvCxnSpPr>
        <p:spPr>
          <a:xfrm rot="10800000">
            <a:off x="8198684" y="4189175"/>
            <a:ext cx="1635900" cy="0"/>
          </a:xfrm>
          <a:prstGeom prst="straightConnector1">
            <a:avLst/>
          </a:prstGeom>
          <a:noFill/>
          <a:ln w="19050" cap="flat" cmpd="sng">
            <a:solidFill>
              <a:schemeClr val="dk1"/>
            </a:solidFill>
            <a:prstDash val="solid"/>
            <a:round/>
            <a:headEnd type="none" w="sm" len="sm"/>
            <a:tailEnd type="none" w="sm" len="sm"/>
          </a:ln>
        </p:spPr>
      </p:cxnSp>
      <p:cxnSp>
        <p:nvCxnSpPr>
          <p:cNvPr id="151" name="Google Shape;151;p37"/>
          <p:cNvCxnSpPr/>
          <p:nvPr/>
        </p:nvCxnSpPr>
        <p:spPr>
          <a:xfrm flipH="1">
            <a:off x="1844234" y="2309775"/>
            <a:ext cx="1505700" cy="18000"/>
          </a:xfrm>
          <a:prstGeom prst="straightConnector1">
            <a:avLst/>
          </a:prstGeom>
          <a:noFill/>
          <a:ln w="19050" cap="flat" cmpd="sng">
            <a:solidFill>
              <a:schemeClr val="dk1"/>
            </a:solidFill>
            <a:prstDash val="solid"/>
            <a:round/>
            <a:headEnd type="none" w="sm" len="sm"/>
            <a:tailEnd type="none" w="sm" len="sm"/>
          </a:ln>
        </p:spPr>
      </p:cxnSp>
      <p:cxnSp>
        <p:nvCxnSpPr>
          <p:cNvPr id="152" name="Google Shape;152;p37"/>
          <p:cNvCxnSpPr/>
          <p:nvPr/>
        </p:nvCxnSpPr>
        <p:spPr>
          <a:xfrm flipH="1">
            <a:off x="1844224" y="4174465"/>
            <a:ext cx="1026304" cy="14710"/>
          </a:xfrm>
          <a:prstGeom prst="straightConnector1">
            <a:avLst/>
          </a:prstGeom>
          <a:noFill/>
          <a:ln w="19050" cap="flat" cmpd="sng">
            <a:solidFill>
              <a:schemeClr val="dk1"/>
            </a:solidFill>
            <a:prstDash val="solid"/>
            <a:round/>
            <a:headEnd type="none" w="sm" len="sm"/>
            <a:tailEnd type="none" w="sm" len="sm"/>
          </a:ln>
        </p:spPr>
      </p:cxnSp>
      <p:cxnSp>
        <p:nvCxnSpPr>
          <p:cNvPr id="153" name="Google Shape;153;p37"/>
          <p:cNvCxnSpPr/>
          <p:nvPr/>
        </p:nvCxnSpPr>
        <p:spPr>
          <a:xfrm>
            <a:off x="5986384" y="2153020"/>
            <a:ext cx="0" cy="2193300"/>
          </a:xfrm>
          <a:prstGeom prst="straightConnector1">
            <a:avLst/>
          </a:prstGeom>
          <a:noFill/>
          <a:ln w="19050" cap="flat" cmpd="sng">
            <a:solidFill>
              <a:schemeClr val="lt1"/>
            </a:solidFill>
            <a:prstDash val="solid"/>
            <a:round/>
            <a:headEnd type="none" w="sm" len="sm"/>
            <a:tailEnd type="none" w="sm" len="sm"/>
          </a:ln>
        </p:spPr>
      </p:cxnSp>
      <p:cxnSp>
        <p:nvCxnSpPr>
          <p:cNvPr id="154" name="Google Shape;154;p37"/>
          <p:cNvCxnSpPr/>
          <p:nvPr/>
        </p:nvCxnSpPr>
        <p:spPr>
          <a:xfrm>
            <a:off x="5818744" y="2301220"/>
            <a:ext cx="0" cy="2193300"/>
          </a:xfrm>
          <a:prstGeom prst="straightConnector1">
            <a:avLst/>
          </a:prstGeom>
          <a:noFill/>
          <a:ln w="19050" cap="flat" cmpd="sng">
            <a:solidFill>
              <a:schemeClr val="dk1"/>
            </a:solidFill>
            <a:prstDash val="solid"/>
            <a:round/>
            <a:headEnd type="none" w="sm" len="sm"/>
            <a:tailEnd type="none" w="sm" len="sm"/>
          </a:ln>
        </p:spPr>
      </p:cxnSp>
      <p:sp>
        <p:nvSpPr>
          <p:cNvPr id="155" name="Google Shape;155;p37"/>
          <p:cNvSpPr txBox="1"/>
          <p:nvPr/>
        </p:nvSpPr>
        <p:spPr>
          <a:xfrm>
            <a:off x="1741054" y="4611056"/>
            <a:ext cx="3765240" cy="644700"/>
          </a:xfrm>
          <a:prstGeom prst="rect">
            <a:avLst/>
          </a:prstGeom>
          <a:noFill/>
          <a:ln>
            <a:noFill/>
          </a:ln>
        </p:spPr>
        <p:txBody>
          <a:bodyPr spcFirstLastPara="1" wrap="square" lIns="91425" tIns="91425" rIns="91425" bIns="91425" anchor="t" anchorCtr="0">
            <a:noAutofit/>
          </a:bodyPr>
          <a:lstStyle/>
          <a:p>
            <a:pPr lvl="0" algn="r">
              <a:lnSpc>
                <a:spcPct val="90000"/>
              </a:lnSpc>
              <a:buClr>
                <a:schemeClr val="accent1"/>
              </a:buClr>
              <a:buSzPts val="2000"/>
            </a:pPr>
            <a:r>
              <a:rPr lang="en-GB" dirty="0" smtClean="0"/>
              <a:t>Ética ambiental</a:t>
            </a:r>
            <a:endParaRPr lang="en-GB" sz="2000" b="0" i="0" u="none" strike="noStrike" cap="none" dirty="0">
              <a:solidFill>
                <a:srgbClr val="FFFF00"/>
              </a:solidFill>
              <a:latin typeface="Calibri"/>
              <a:ea typeface="Calibri"/>
              <a:cs typeface="Calibri"/>
              <a:sym typeface="Calibri"/>
            </a:endParaRPr>
          </a:p>
        </p:txBody>
      </p:sp>
      <p:sp>
        <p:nvSpPr>
          <p:cNvPr id="156" name="Google Shape;156;p37"/>
          <p:cNvSpPr txBox="1"/>
          <p:nvPr/>
        </p:nvSpPr>
        <p:spPr>
          <a:xfrm>
            <a:off x="6096000" y="4346320"/>
            <a:ext cx="3454400" cy="644700"/>
          </a:xfrm>
          <a:prstGeom prst="rect">
            <a:avLst/>
          </a:prstGeom>
          <a:noFill/>
          <a:ln>
            <a:noFill/>
          </a:ln>
        </p:spPr>
        <p:txBody>
          <a:bodyPr spcFirstLastPara="1" wrap="square" lIns="91425" tIns="91425" rIns="91425" bIns="91425" anchor="t" anchorCtr="0">
            <a:noAutofit/>
          </a:bodyPr>
          <a:lstStyle/>
          <a:p>
            <a:r>
              <a:rPr lang="en-US" b="1" dirty="0"/>
              <a:t>Lista de verificação da autoavaliação do aluno: Módulo de Ética Ambiental</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8"/>
          <p:cNvSpPr txBox="1">
            <a:spLocks noGrp="1"/>
          </p:cNvSpPr>
          <p:nvPr>
            <p:ph type="title"/>
          </p:nvPr>
        </p:nvSpPr>
        <p:spPr>
          <a:xfrm>
            <a:off x="1224636" y="2960458"/>
            <a:ext cx="6233171" cy="937084"/>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3200"/>
              <a:buFont typeface="Calibri"/>
              <a:buNone/>
            </a:pPr>
            <a:r>
              <a:rPr lang="en-US" sz="6600"/>
              <a:t>Vamos lá começar!</a:t>
            </a:r>
            <a:endParaRPr sz="6600"/>
          </a:p>
        </p:txBody>
      </p:sp>
      <p:cxnSp>
        <p:nvCxnSpPr>
          <p:cNvPr id="162" name="Google Shape;162;p38"/>
          <p:cNvCxnSpPr/>
          <p:nvPr/>
        </p:nvCxnSpPr>
        <p:spPr>
          <a:xfrm rot="10800000">
            <a:off x="7878208" y="4366084"/>
            <a:ext cx="1635900" cy="0"/>
          </a:xfrm>
          <a:prstGeom prst="straightConnector1">
            <a:avLst/>
          </a:prstGeom>
          <a:noFill/>
          <a:ln w="19050" cap="flat" cmpd="sng">
            <a:solidFill>
              <a:schemeClr val="lt1"/>
            </a:solidFill>
            <a:prstDash val="solid"/>
            <a:round/>
            <a:headEnd type="none" w="sm" len="sm"/>
            <a:tailEnd type="none" w="sm" len="sm"/>
          </a:ln>
        </p:spPr>
      </p:cxnSp>
      <p:cxnSp>
        <p:nvCxnSpPr>
          <p:cNvPr id="163" name="Google Shape;163;p38"/>
          <p:cNvCxnSpPr/>
          <p:nvPr/>
        </p:nvCxnSpPr>
        <p:spPr>
          <a:xfrm rot="10800000">
            <a:off x="1813308" y="2210113"/>
            <a:ext cx="1635900" cy="0"/>
          </a:xfrm>
          <a:prstGeom prst="straightConnector1">
            <a:avLst/>
          </a:prstGeom>
          <a:noFill/>
          <a:ln w="19050" cap="flat" cmpd="sng">
            <a:solidFill>
              <a:schemeClr val="lt1"/>
            </a:solidFill>
            <a:prstDash val="solid"/>
            <a:round/>
            <a:headEnd type="none" w="sm" len="sm"/>
            <a:tailEnd type="none" w="sm" len="sm"/>
          </a:ln>
        </p:spPr>
      </p:cxnSp>
      <p:pic>
        <p:nvPicPr>
          <p:cNvPr id="164" name="Google Shape;164;p38" descr="Ein Bild, das Pflanze, Grün, Gras enthält.&#10;&#10;Automatisch generierte Beschreibung"/>
          <p:cNvPicPr preferRelativeResize="0"/>
          <p:nvPr/>
        </p:nvPicPr>
        <p:blipFill rotWithShape="1">
          <a:blip r:embed="rId3">
            <a:alphaModFix/>
          </a:blip>
          <a:srcRect l="22796" t="8295" r="22866" b="15448"/>
          <a:stretch/>
        </p:blipFill>
        <p:spPr>
          <a:xfrm>
            <a:off x="7457807" y="605879"/>
            <a:ext cx="3264408" cy="45811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9"/>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dirty="0">
                <a:solidFill>
                  <a:srgbClr val="FFFF00"/>
                </a:solidFill>
              </a:rPr>
              <a:t/>
            </a:r>
            <a:br>
              <a:rPr lang="en-US" dirty="0">
                <a:solidFill>
                  <a:srgbClr val="FFFF00"/>
                </a:solidFill>
              </a:rPr>
            </a:br>
            <a:r>
              <a:rPr lang="en-US" dirty="0">
                <a:solidFill>
                  <a:srgbClr val="3F762A"/>
                </a:solidFill>
              </a:rPr>
              <a:t>Introdução</a:t>
            </a:r>
            <a:endParaRPr b="1" dirty="0">
              <a:solidFill>
                <a:srgbClr val="3F762A"/>
              </a:solidFill>
            </a:endParaRPr>
          </a:p>
        </p:txBody>
      </p:sp>
      <p:cxnSp>
        <p:nvCxnSpPr>
          <p:cNvPr id="170" name="Google Shape;170;p39"/>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171" name="Google Shape;171;p39" descr="Text&#10;&#10;Description automatically generated with medium confidence"/>
          <p:cNvPicPr preferRelativeResize="0"/>
          <p:nvPr/>
        </p:nvPicPr>
        <p:blipFill rotWithShape="1">
          <a:blip r:embed="rId3">
            <a:alphaModFix/>
          </a:blip>
          <a:srcRect/>
          <a:stretch/>
        </p:blipFill>
        <p:spPr>
          <a:xfrm>
            <a:off x="164497" y="6395934"/>
            <a:ext cx="1296609" cy="272021"/>
          </a:xfrm>
          <a:prstGeom prst="rect">
            <a:avLst/>
          </a:prstGeom>
          <a:noFill/>
          <a:ln>
            <a:noFill/>
          </a:ln>
        </p:spPr>
      </p:pic>
      <p:pic>
        <p:nvPicPr>
          <p:cNvPr id="172" name="Google Shape;172;p39"/>
          <p:cNvPicPr preferRelativeResize="0"/>
          <p:nvPr/>
        </p:nvPicPr>
        <p:blipFill rotWithShape="1">
          <a:blip r:embed="rId4">
            <a:alphaModFix/>
          </a:blip>
          <a:srcRect/>
          <a:stretch/>
        </p:blipFill>
        <p:spPr>
          <a:xfrm>
            <a:off x="10963124" y="176911"/>
            <a:ext cx="1064381" cy="163551"/>
          </a:xfrm>
          <a:prstGeom prst="rect">
            <a:avLst/>
          </a:prstGeom>
          <a:noFill/>
          <a:ln>
            <a:noFill/>
          </a:ln>
        </p:spPr>
      </p:pic>
      <p:sp>
        <p:nvSpPr>
          <p:cNvPr id="173" name="Google Shape;173;p39"/>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dirty="0">
                <a:solidFill>
                  <a:srgbClr val="3F3F3F"/>
                </a:solidFill>
                <a:latin typeface="Calibri"/>
                <a:ea typeface="Calibri"/>
                <a:cs typeface="Calibri"/>
                <a:sym typeface="Calibri"/>
              </a:rPr>
              <a:t>01</a:t>
            </a:r>
            <a:endParaRPr sz="1400" b="0" i="0" u="none" strike="noStrike" cap="none" dirty="0">
              <a:solidFill>
                <a:srgbClr val="000000"/>
              </a:solidFill>
              <a:latin typeface="Arial"/>
              <a:ea typeface="Arial"/>
              <a:cs typeface="Arial"/>
              <a:sym typeface="Arial"/>
            </a:endParaRPr>
          </a:p>
        </p:txBody>
      </p:sp>
      <p:pic>
        <p:nvPicPr>
          <p:cNvPr id="174" name="Google Shape;174;p39" descr="Bücher"/>
          <p:cNvPicPr preferRelativeResize="0"/>
          <p:nvPr/>
        </p:nvPicPr>
        <p:blipFill rotWithShape="1">
          <a:blip r:embed="rId5">
            <a:alphaModFix/>
          </a:blip>
          <a:srcRect/>
          <a:stretch/>
        </p:blipFill>
        <p:spPr>
          <a:xfrm>
            <a:off x="8140905" y="2542032"/>
            <a:ext cx="2541336" cy="1620154"/>
          </a:xfrm>
          <a:prstGeom prst="rect">
            <a:avLst/>
          </a:prstGeom>
          <a:noFill/>
          <a:ln>
            <a:noFill/>
          </a:ln>
        </p:spPr>
      </p:pic>
      <p:sp>
        <p:nvSpPr>
          <p:cNvPr id="176" name="Google Shape;176;p39"/>
          <p:cNvSpPr txBox="1"/>
          <p:nvPr/>
        </p:nvSpPr>
        <p:spPr>
          <a:xfrm>
            <a:off x="1097280" y="4621497"/>
            <a:ext cx="6181344" cy="495753"/>
          </a:xfrm>
          <a:prstGeom prst="rect">
            <a:avLst/>
          </a:prstGeom>
          <a:noFill/>
          <a:ln>
            <a:noFill/>
          </a:ln>
        </p:spPr>
        <p:txBody>
          <a:bodyPr spcFirstLastPara="1" wrap="square" lIns="91425" tIns="45700" rIns="91425" bIns="45700" anchor="b" anchorCtr="0">
            <a:normAutofit/>
          </a:bodyPr>
          <a:lstStyle/>
          <a:p>
            <a:pPr lvl="0">
              <a:lnSpc>
                <a:spcPct val="85000"/>
              </a:lnSpc>
              <a:buClr>
                <a:srgbClr val="004B3A"/>
              </a:buClr>
              <a:buSzPts val="3200"/>
            </a:pPr>
            <a:r>
              <a:rPr lang="en-US" sz="2400" b="1" dirty="0">
                <a:solidFill>
                  <a:srgbClr val="004B3A"/>
                </a:solidFill>
              </a:rPr>
              <a:t>ÉTICA AMBIENTAL</a:t>
            </a:r>
            <a:endParaRPr sz="2400" b="1" i="0" u="none" strike="noStrike" cap="none" dirty="0">
              <a:solidFill>
                <a:srgbClr val="262626"/>
              </a:solidFill>
              <a:latin typeface="Calibri"/>
              <a:ea typeface="Calibri"/>
              <a:cs typeface="Calibri"/>
              <a:sym typeface="Calibri"/>
            </a:endParaRPr>
          </a:p>
        </p:txBody>
      </p:sp>
      <p:sp>
        <p:nvSpPr>
          <p:cNvPr id="3" name="Rectangle 2"/>
          <p:cNvSpPr>
            <a:spLocks noChangeArrowheads="1"/>
          </p:cNvSpPr>
          <p:nvPr/>
        </p:nvSpPr>
        <p:spPr bwMode="auto">
          <a:xfrm>
            <a:off x="840510" y="1417193"/>
            <a:ext cx="6530109" cy="1077218"/>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tr-TR" sz="32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Módulo 1 : Valores éticos e estéticos na educação ambiental</a:t>
            </a:r>
            <a:endParaRPr kumimoji="0" lang="en-GB" altLang="tr-TR" sz="4800" b="1"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
          <p:cNvSpPr txBox="1">
            <a:spLocks noGrp="1"/>
          </p:cNvSpPr>
          <p:nvPr>
            <p:ph type="body" idx="1"/>
          </p:nvPr>
        </p:nvSpPr>
        <p:spPr>
          <a:xfrm>
            <a:off x="640080" y="1526253"/>
            <a:ext cx="10515600" cy="4516737"/>
          </a:xfrm>
          <a:prstGeom prst="rect">
            <a:avLst/>
          </a:prstGeom>
          <a:noFill/>
          <a:ln>
            <a:noFill/>
          </a:ln>
        </p:spPr>
        <p:txBody>
          <a:bodyPr spcFirstLastPara="1" wrap="square" lIns="0" tIns="45700" rIns="0" bIns="45700" anchor="t" anchorCtr="0">
            <a:normAutofit/>
          </a:bodyPr>
          <a:lstStyle/>
          <a:p>
            <a:pPr marL="114300" lvl="0" indent="0">
              <a:buNone/>
            </a:pPr>
            <a:r>
              <a:rPr lang="en-US" dirty="0" smtClean="0"/>
              <a:t>O </a:t>
            </a:r>
            <a:r>
              <a:rPr lang="en-US" dirty="0"/>
              <a:t>ambiente engloba tudo o que é essencial para a vida e o bem-estar humanos. Inclui o mundo natural - plantas, animais, água, ar, solo - e as intrincadas relações entre eles. Além disso, engloba o mundo feito pelo homem, que inclui edifícios, estradas, veículos e outras estruturas</a:t>
            </a:r>
            <a:r>
              <a:rPr lang="en-US" dirty="0" smtClean="0"/>
              <a:t>.</a:t>
            </a:r>
            <a:endParaRPr lang="tr-TR" dirty="0" smtClean="0"/>
          </a:p>
          <a:p>
            <a:pPr marL="114300" lvl="0" indent="0">
              <a:buNone/>
            </a:pPr>
            <a:endParaRPr lang="tr-TR" dirty="0"/>
          </a:p>
          <a:p>
            <a:pPr marL="114300" indent="0">
              <a:buNone/>
            </a:pPr>
            <a:r>
              <a:rPr lang="en-US" dirty="0"/>
              <a:t>O ambiente constitui um sistema que apoia e sustenta a vida humana. No entanto, quando este delicado equilíbrio é perturbado, podem surgir problemas como a poluição ambiental e a sobre-exploração dos recursos naturais, que representam sérios riscos para os elementos naturais e artificiais e, consequentemente, </a:t>
            </a:r>
            <a:r>
              <a:rPr lang="en-US" dirty="0" err="1" smtClean="0"/>
              <a:t>afetam</a:t>
            </a:r>
            <a:r>
              <a:rPr lang="en-US" dirty="0" smtClean="0"/>
              <a:t> </a:t>
            </a:r>
            <a:r>
              <a:rPr lang="en-US" dirty="0"/>
              <a:t>a saúde e o bem-estar humanos.</a:t>
            </a:r>
            <a:endParaRPr lang="tr-TR" dirty="0"/>
          </a:p>
          <a:p>
            <a:pPr marL="114300" lvl="0" indent="0">
              <a:buNone/>
            </a:pPr>
            <a:endParaRPr lang="tr-TR" dirty="0"/>
          </a:p>
          <a:p>
            <a:pPr marL="0" lvl="0" indent="0" algn="l" rtl="0">
              <a:lnSpc>
                <a:spcPct val="120000"/>
              </a:lnSpc>
              <a:spcBef>
                <a:spcPts val="0"/>
              </a:spcBef>
              <a:spcAft>
                <a:spcPts val="0"/>
              </a:spcAft>
              <a:buSzPts val="3500"/>
              <a:buNone/>
            </a:pPr>
            <a:endParaRPr sz="1300" dirty="0">
              <a:solidFill>
                <a:schemeClr val="accent1"/>
              </a:solidFill>
            </a:endParaRPr>
          </a:p>
        </p:txBody>
      </p:sp>
      <p:sp>
        <p:nvSpPr>
          <p:cNvPr id="182" name="Google Shape;182;p5"/>
          <p:cNvSpPr/>
          <p:nvPr/>
        </p:nvSpPr>
        <p:spPr>
          <a:xfrm>
            <a:off x="4572000" y="156754"/>
            <a:ext cx="2991394" cy="927463"/>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5"/>
          <p:cNvSpPr txBox="1"/>
          <p:nvPr/>
        </p:nvSpPr>
        <p:spPr>
          <a:xfrm>
            <a:off x="640080" y="197661"/>
            <a:ext cx="10515600" cy="806116"/>
          </a:xfrm>
          <a:prstGeom prst="rect">
            <a:avLst/>
          </a:prstGeom>
          <a:noFill/>
          <a:ln>
            <a:noFill/>
          </a:ln>
        </p:spPr>
        <p:txBody>
          <a:bodyPr spcFirstLastPara="1" wrap="square" lIns="91425" tIns="45700" rIns="91425" bIns="45700" anchor="b" anchorCtr="0">
            <a:normAutofit/>
          </a:bodyPr>
          <a:lstStyle/>
          <a:p>
            <a:pPr lvl="0"/>
            <a:r>
              <a:rPr lang="en-US" sz="3200" b="1" dirty="0"/>
              <a:t>O que é o ambiente? </a:t>
            </a:r>
            <a:endParaRPr lang="tr-TR"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
          <p:cNvSpPr txBox="1">
            <a:spLocks noGrp="1"/>
          </p:cNvSpPr>
          <p:nvPr>
            <p:ph type="body" idx="1"/>
          </p:nvPr>
        </p:nvSpPr>
        <p:spPr>
          <a:xfrm>
            <a:off x="640080" y="1526253"/>
            <a:ext cx="10515600" cy="4516737"/>
          </a:xfrm>
          <a:prstGeom prst="rect">
            <a:avLst/>
          </a:prstGeom>
          <a:noFill/>
          <a:ln>
            <a:noFill/>
          </a:ln>
        </p:spPr>
        <p:txBody>
          <a:bodyPr spcFirstLastPara="1" wrap="square" lIns="0" tIns="45700" rIns="0" bIns="45700" anchor="t" anchorCtr="0">
            <a:normAutofit/>
          </a:bodyPr>
          <a:lstStyle/>
          <a:p>
            <a:r>
              <a:rPr lang="en-US" dirty="0"/>
              <a:t> </a:t>
            </a:r>
            <a:endParaRPr lang="tr-TR" dirty="0"/>
          </a:p>
          <a:p>
            <a:r>
              <a:rPr lang="en-US" dirty="0"/>
              <a:t>A ética é uma filosofia moral que serve de guia para distinguir o certo do errado e o bom do mau. Fornece uma perspetiva ampla para avaliar os comportamentos e as </a:t>
            </a:r>
            <a:r>
              <a:rPr lang="en-US" dirty="0" err="1" smtClean="0"/>
              <a:t>ações</a:t>
            </a:r>
            <a:r>
              <a:rPr lang="en-US" dirty="0" smtClean="0"/>
              <a:t> </a:t>
            </a:r>
            <a:r>
              <a:rPr lang="en-US" dirty="0"/>
              <a:t>individuais.</a:t>
            </a:r>
            <a:endParaRPr lang="tr-TR" dirty="0"/>
          </a:p>
          <a:p>
            <a:r>
              <a:rPr lang="en-US" dirty="0"/>
              <a:t>A ética pode ir além do nível individual e abranger instituições e práticas sociais. Centra-se na compreensão e avaliação dos comportamentos humanos, analisando as motivações internas dos indivíduos, os seus valores e as normas sociais.</a:t>
            </a:r>
            <a:endParaRPr lang="tr-TR" dirty="0"/>
          </a:p>
          <a:p>
            <a:r>
              <a:rPr lang="en-US" dirty="0"/>
              <a:t>Esta filosofia moral é complexa e abrange uma vasta gama de temas. Inclui valores fundamentais como a responsabilidade individual, a justiça, os direitos, a igualdade, a liberdade, a solidariedade e a paz. Estes valores constituem a base dos princípios éticos que moldam o funcionamento das sociedades e incentivam as </a:t>
            </a:r>
            <a:r>
              <a:rPr lang="en-US" dirty="0" err="1" smtClean="0"/>
              <a:t>interações</a:t>
            </a:r>
            <a:r>
              <a:rPr lang="en-US" dirty="0" smtClean="0"/>
              <a:t> </a:t>
            </a:r>
            <a:r>
              <a:rPr lang="en-US" dirty="0"/>
              <a:t>interpessoais dentro de um quadro ético.</a:t>
            </a:r>
            <a:endParaRPr lang="tr-TR" dirty="0"/>
          </a:p>
          <a:p>
            <a:pPr marL="114300" lvl="0" indent="0">
              <a:buNone/>
            </a:pPr>
            <a:endParaRPr lang="tr-TR" dirty="0"/>
          </a:p>
          <a:p>
            <a:pPr marL="0" lvl="0" indent="0" algn="l" rtl="0">
              <a:lnSpc>
                <a:spcPct val="120000"/>
              </a:lnSpc>
              <a:spcBef>
                <a:spcPts val="0"/>
              </a:spcBef>
              <a:spcAft>
                <a:spcPts val="0"/>
              </a:spcAft>
              <a:buSzPts val="3500"/>
              <a:buNone/>
            </a:pPr>
            <a:endParaRPr sz="1300" dirty="0">
              <a:solidFill>
                <a:schemeClr val="accent1"/>
              </a:solidFill>
            </a:endParaRPr>
          </a:p>
        </p:txBody>
      </p:sp>
      <p:sp>
        <p:nvSpPr>
          <p:cNvPr id="182" name="Google Shape;182;p5"/>
          <p:cNvSpPr/>
          <p:nvPr/>
        </p:nvSpPr>
        <p:spPr>
          <a:xfrm>
            <a:off x="4572000" y="156754"/>
            <a:ext cx="2991394" cy="927463"/>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5"/>
          <p:cNvSpPr txBox="1"/>
          <p:nvPr/>
        </p:nvSpPr>
        <p:spPr>
          <a:xfrm>
            <a:off x="640080" y="197661"/>
            <a:ext cx="10515600" cy="806116"/>
          </a:xfrm>
          <a:prstGeom prst="rect">
            <a:avLst/>
          </a:prstGeom>
          <a:noFill/>
          <a:ln>
            <a:noFill/>
          </a:ln>
        </p:spPr>
        <p:txBody>
          <a:bodyPr spcFirstLastPara="1" wrap="square" lIns="91425" tIns="45700" rIns="91425" bIns="45700" anchor="b" anchorCtr="0">
            <a:normAutofit/>
          </a:bodyPr>
          <a:lstStyle/>
          <a:p>
            <a:pPr lvl="0"/>
            <a:r>
              <a:rPr lang="en-US" sz="3200" b="1" dirty="0"/>
              <a:t>O que é a ética?</a:t>
            </a:r>
            <a:endParaRPr lang="tr-TR" sz="3200" dirty="0"/>
          </a:p>
        </p:txBody>
      </p:sp>
    </p:spTree>
    <p:extLst>
      <p:ext uri="{BB962C8B-B14F-4D97-AF65-F5344CB8AC3E}">
        <p14:creationId xmlns:p14="http://schemas.microsoft.com/office/powerpoint/2010/main" val="4258391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
          <p:cNvSpPr txBox="1">
            <a:spLocks noGrp="1"/>
          </p:cNvSpPr>
          <p:nvPr>
            <p:ph type="body" idx="1"/>
          </p:nvPr>
        </p:nvSpPr>
        <p:spPr>
          <a:xfrm>
            <a:off x="658553" y="1450109"/>
            <a:ext cx="10515600" cy="4186481"/>
          </a:xfrm>
          <a:prstGeom prst="rect">
            <a:avLst/>
          </a:prstGeom>
          <a:noFill/>
          <a:ln>
            <a:noFill/>
          </a:ln>
        </p:spPr>
        <p:txBody>
          <a:bodyPr spcFirstLastPara="1" wrap="square" lIns="0" tIns="45700" rIns="0" bIns="45700" anchor="t" anchorCtr="0">
            <a:normAutofit/>
          </a:bodyPr>
          <a:lstStyle/>
          <a:p>
            <a:r>
              <a:rPr lang="en-US" dirty="0"/>
              <a:t> </a:t>
            </a:r>
            <a:endParaRPr lang="tr-TR" dirty="0"/>
          </a:p>
          <a:p>
            <a:pPr marL="114300" lvl="0" indent="0">
              <a:buNone/>
            </a:pPr>
            <a:endParaRPr lang="tr-TR" dirty="0"/>
          </a:p>
          <a:p>
            <a:r>
              <a:rPr lang="en-GB" b="1" dirty="0" smtClean="0"/>
              <a:t>Antropocentrismo:</a:t>
            </a:r>
            <a:r>
              <a:rPr lang="en-GB" dirty="0" smtClean="0"/>
              <a:t> Valor da natureza = benefícios para o ser humano (ferramenta)</a:t>
            </a:r>
          </a:p>
          <a:p>
            <a:r>
              <a:rPr lang="en-GB" b="1" dirty="0" err="1" smtClean="0"/>
              <a:t>Ecocentrismo</a:t>
            </a:r>
            <a:r>
              <a:rPr lang="en-GB" b="1" dirty="0" smtClean="0"/>
              <a:t>:</a:t>
            </a:r>
            <a:r>
              <a:rPr lang="en-GB" dirty="0" smtClean="0"/>
              <a:t> Valor intrínseco na própria natureza (ecossistemas)</a:t>
            </a:r>
          </a:p>
          <a:p>
            <a:r>
              <a:rPr lang="en-GB" b="1" dirty="0" err="1" smtClean="0"/>
              <a:t>Sencientismo</a:t>
            </a:r>
            <a:r>
              <a:rPr lang="en-GB" b="1" dirty="0" smtClean="0"/>
              <a:t>:</a:t>
            </a:r>
            <a:r>
              <a:rPr lang="en-GB" dirty="0" smtClean="0"/>
              <a:t> Valor baseado na senciência (direitos dos animais)</a:t>
            </a:r>
          </a:p>
          <a:p>
            <a:r>
              <a:rPr lang="en-GB" b="1" dirty="0" smtClean="0"/>
              <a:t>Antropocentrismo ético:</a:t>
            </a:r>
            <a:r>
              <a:rPr lang="en-GB" dirty="0" smtClean="0"/>
              <a:t> Equilíbrio entre necessidades intrínsecas e humanas</a:t>
            </a:r>
          </a:p>
          <a:p>
            <a:r>
              <a:rPr lang="en-GB" b="1" dirty="0" smtClean="0"/>
              <a:t>Ecofeminismo:</a:t>
            </a:r>
            <a:r>
              <a:rPr lang="en-GB" dirty="0" smtClean="0"/>
              <a:t> Igualdade de género e proteção ambiental</a:t>
            </a:r>
          </a:p>
          <a:p>
            <a:pPr marL="0" lvl="0" indent="0" algn="l" rtl="0">
              <a:lnSpc>
                <a:spcPct val="120000"/>
              </a:lnSpc>
              <a:spcBef>
                <a:spcPts val="0"/>
              </a:spcBef>
              <a:spcAft>
                <a:spcPts val="0"/>
              </a:spcAft>
              <a:buSzPts val="3500"/>
              <a:buNone/>
            </a:pPr>
            <a:endParaRPr sz="1300" dirty="0">
              <a:solidFill>
                <a:schemeClr val="accent1"/>
              </a:solidFill>
            </a:endParaRPr>
          </a:p>
        </p:txBody>
      </p:sp>
      <p:sp>
        <p:nvSpPr>
          <p:cNvPr id="182" name="Google Shape;182;p5"/>
          <p:cNvSpPr/>
          <p:nvPr/>
        </p:nvSpPr>
        <p:spPr>
          <a:xfrm>
            <a:off x="4572000" y="156754"/>
            <a:ext cx="2991394" cy="927463"/>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5"/>
          <p:cNvSpPr txBox="1"/>
          <p:nvPr/>
        </p:nvSpPr>
        <p:spPr>
          <a:xfrm>
            <a:off x="566189" y="576351"/>
            <a:ext cx="10515600" cy="806116"/>
          </a:xfrm>
          <a:prstGeom prst="rect">
            <a:avLst/>
          </a:prstGeom>
          <a:noFill/>
          <a:ln>
            <a:noFill/>
          </a:ln>
        </p:spPr>
        <p:txBody>
          <a:bodyPr spcFirstLastPara="1" wrap="square" lIns="91425" tIns="45700" rIns="91425" bIns="45700" anchor="b" anchorCtr="0">
            <a:normAutofit/>
          </a:bodyPr>
          <a:lstStyle/>
          <a:p>
            <a:r>
              <a:rPr lang="en-GB" sz="3200" b="1" dirty="0" smtClean="0"/>
              <a:t>Abordagens à ética ambiental</a:t>
            </a:r>
            <a:endParaRPr lang="en-GB" sz="3200" dirty="0"/>
          </a:p>
        </p:txBody>
      </p:sp>
    </p:spTree>
    <p:extLst>
      <p:ext uri="{BB962C8B-B14F-4D97-AF65-F5344CB8AC3E}">
        <p14:creationId xmlns:p14="http://schemas.microsoft.com/office/powerpoint/2010/main" val="1306572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
          <p:cNvSpPr txBox="1">
            <a:spLocks noGrp="1"/>
          </p:cNvSpPr>
          <p:nvPr>
            <p:ph type="body" idx="1"/>
          </p:nvPr>
        </p:nvSpPr>
        <p:spPr>
          <a:xfrm>
            <a:off x="658553" y="1450109"/>
            <a:ext cx="10515600" cy="4186481"/>
          </a:xfrm>
          <a:prstGeom prst="rect">
            <a:avLst/>
          </a:prstGeom>
          <a:noFill/>
          <a:ln>
            <a:noFill/>
          </a:ln>
        </p:spPr>
        <p:txBody>
          <a:bodyPr spcFirstLastPara="1" wrap="square" lIns="0" tIns="45700" rIns="0" bIns="45700" anchor="t" anchorCtr="0">
            <a:normAutofit/>
          </a:bodyPr>
          <a:lstStyle/>
          <a:p>
            <a:r>
              <a:rPr lang="tr-TR" dirty="0" smtClean="0"/>
              <a:t>Figura </a:t>
            </a:r>
            <a:r>
              <a:rPr lang="tr-TR" dirty="0" smtClean="0"/>
              <a:t>humana </a:t>
            </a:r>
            <a:r>
              <a:rPr lang="tr-TR" dirty="0"/>
              <a:t>segurando um globo terrestre (metade representando a indústria, a outra metade a natureza</a:t>
            </a:r>
            <a:r>
              <a:rPr lang="tr-TR" dirty="0" smtClean="0"/>
              <a:t>)</a:t>
            </a:r>
          </a:p>
          <a:p>
            <a:endParaRPr lang="tr-TR" dirty="0"/>
          </a:p>
          <a:p>
            <a:r>
              <a:rPr lang="tr-TR" b="1" dirty="0" err="1"/>
              <a:t>Ética de gestão</a:t>
            </a:r>
            <a:r>
              <a:rPr lang="tr-TR" b="1" dirty="0"/>
              <a:t>: </a:t>
            </a:r>
            <a:r>
              <a:rPr lang="tr-TR" dirty="0" err="1"/>
              <a:t>Utilização responsável para benefício humano </a:t>
            </a:r>
            <a:r>
              <a:rPr lang="tr-TR" dirty="0"/>
              <a:t>(</a:t>
            </a:r>
            <a:r>
              <a:rPr lang="tr-TR" dirty="0" err="1"/>
              <a:t>abordagem mais antiga</a:t>
            </a:r>
            <a:r>
              <a:rPr lang="tr-TR" dirty="0"/>
              <a:t>)</a:t>
            </a:r>
          </a:p>
          <a:p>
            <a:r>
              <a:rPr lang="tr-TR" b="1" dirty="0" err="1"/>
              <a:t>Antropocentrismo esclarecido</a:t>
            </a:r>
            <a:r>
              <a:rPr lang="tr-TR" b="1" dirty="0"/>
              <a:t>: </a:t>
            </a:r>
            <a:r>
              <a:rPr lang="tr-TR" dirty="0" err="1"/>
              <a:t>Valor intrínseco </a:t>
            </a:r>
            <a:r>
              <a:rPr lang="tr-TR" dirty="0"/>
              <a:t>+ </a:t>
            </a:r>
            <a:r>
              <a:rPr lang="tr-TR" dirty="0" err="1"/>
              <a:t>benefício humano</a:t>
            </a:r>
            <a:endParaRPr lang="tr-TR" dirty="0"/>
          </a:p>
          <a:p>
            <a:r>
              <a:rPr lang="tr-TR" b="1" dirty="0" err="1"/>
              <a:t>Antropocentrismo </a:t>
            </a:r>
            <a:r>
              <a:rPr lang="tr-TR" b="1" dirty="0"/>
              <a:t>reformista: </a:t>
            </a:r>
            <a:r>
              <a:rPr lang="tr-TR" dirty="0" err="1"/>
              <a:t>Utilização sustentável com respeito pela natureza</a:t>
            </a:r>
            <a:endParaRPr lang="tr-TR" dirty="0"/>
          </a:p>
          <a:p>
            <a:r>
              <a:rPr lang="tr-TR" b="1" dirty="0" err="1"/>
              <a:t>Antropocentrismo </a:t>
            </a:r>
            <a:r>
              <a:rPr lang="tr-TR" b="1" dirty="0"/>
              <a:t>moderno: </a:t>
            </a:r>
            <a:r>
              <a:rPr lang="tr-TR" dirty="0" err="1"/>
              <a:t>Equilíbrio entre benefícios</a:t>
            </a:r>
            <a:r>
              <a:rPr lang="tr-TR" dirty="0"/>
              <a:t>, </a:t>
            </a:r>
            <a:r>
              <a:rPr lang="tr-TR" dirty="0" err="1"/>
              <a:t>valor </a:t>
            </a:r>
            <a:r>
              <a:rPr lang="tr-TR" dirty="0"/>
              <a:t>e </a:t>
            </a:r>
            <a:r>
              <a:rPr lang="tr-TR" dirty="0" err="1"/>
              <a:t>sustentabilidade </a:t>
            </a:r>
            <a:r>
              <a:rPr lang="tr-TR" dirty="0"/>
              <a:t>(</a:t>
            </a:r>
            <a:r>
              <a:rPr lang="tr-TR" dirty="0" err="1"/>
              <a:t>aborda a complexidade</a:t>
            </a:r>
            <a:r>
              <a:rPr lang="tr-TR" dirty="0"/>
              <a:t>)</a:t>
            </a:r>
          </a:p>
          <a:p>
            <a:pPr marL="0" lvl="0" indent="0" algn="l" rtl="0">
              <a:lnSpc>
                <a:spcPct val="120000"/>
              </a:lnSpc>
              <a:spcBef>
                <a:spcPts val="0"/>
              </a:spcBef>
              <a:spcAft>
                <a:spcPts val="0"/>
              </a:spcAft>
              <a:buSzPts val="3500"/>
              <a:buNone/>
            </a:pPr>
            <a:endParaRPr sz="1300" dirty="0">
              <a:solidFill>
                <a:schemeClr val="accent1"/>
              </a:solidFill>
            </a:endParaRPr>
          </a:p>
        </p:txBody>
      </p:sp>
      <p:sp>
        <p:nvSpPr>
          <p:cNvPr id="182" name="Google Shape;182;p5"/>
          <p:cNvSpPr/>
          <p:nvPr/>
        </p:nvSpPr>
        <p:spPr>
          <a:xfrm>
            <a:off x="4572000" y="156754"/>
            <a:ext cx="2991394" cy="927463"/>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5"/>
          <p:cNvSpPr txBox="1"/>
          <p:nvPr/>
        </p:nvSpPr>
        <p:spPr>
          <a:xfrm>
            <a:off x="566189" y="576351"/>
            <a:ext cx="10515600" cy="806116"/>
          </a:xfrm>
          <a:prstGeom prst="rect">
            <a:avLst/>
          </a:prstGeom>
          <a:noFill/>
          <a:ln>
            <a:noFill/>
          </a:ln>
        </p:spPr>
        <p:txBody>
          <a:bodyPr spcFirstLastPara="1" wrap="square" lIns="91425" tIns="45700" rIns="91425" bIns="45700" anchor="b" anchorCtr="0">
            <a:normAutofit/>
          </a:bodyPr>
          <a:lstStyle/>
          <a:p>
            <a:r>
              <a:rPr lang="en-GB" sz="3200" b="1" dirty="0"/>
              <a:t>ÉTICA CENTRADA NO SER HUMANO</a:t>
            </a:r>
            <a:endParaRPr lang="en-GB" sz="3200" dirty="0"/>
          </a:p>
        </p:txBody>
      </p:sp>
    </p:spTree>
    <p:extLst>
      <p:ext uri="{BB962C8B-B14F-4D97-AF65-F5344CB8AC3E}">
        <p14:creationId xmlns:p14="http://schemas.microsoft.com/office/powerpoint/2010/main" val="588315388"/>
      </p:ext>
    </p:extLst>
  </p:cSld>
  <p:clrMapOvr>
    <a:masterClrMapping/>
  </p:clrMapOvr>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1985</Words>
  <Application>Microsoft Office PowerPoint</Application>
  <PresentationFormat>Ecrã Panorâmico</PresentationFormat>
  <Paragraphs>215</Paragraphs>
  <Slides>25</Slides>
  <Notes>25</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25</vt:i4>
      </vt:variant>
    </vt:vector>
  </HeadingPairs>
  <TitlesOfParts>
    <vt:vector size="33" baseType="lpstr">
      <vt:lpstr>Google Sans</vt:lpstr>
      <vt:lpstr>Calibri</vt:lpstr>
      <vt:lpstr>Wingdings</vt:lpstr>
      <vt:lpstr>Noto Sans Symbols</vt:lpstr>
      <vt:lpstr>Gaegu Bold</vt:lpstr>
      <vt:lpstr>Arial</vt:lpstr>
      <vt:lpstr>Times New Roman</vt:lpstr>
      <vt:lpstr>Rückblick</vt:lpstr>
      <vt:lpstr>GREENWORLD: Pensar verde para o mundo  Educação dos jovens ERASMUS+  KA220 YOU - Parcerias estratégicas para a educação de jovens Parceria de cooperação </vt:lpstr>
      <vt:lpstr>Resultados de aprendizagem do módulo 1</vt:lpstr>
      <vt:lpstr>Visão geral do módulo</vt:lpstr>
      <vt:lpstr>Vamos lá começar!</vt:lpstr>
      <vt:lpstr> Introdução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Como é que os valores éticos e estéticos podem ser integrados na educação ambiental dos jovens:</vt:lpstr>
      <vt:lpstr> As melhores práticas que temos na nossa instituição, na nossa cidade ou país, mesmo nos países dos parceiros</vt:lpstr>
      <vt:lpstr>Apresentação do PowerPoint</vt:lpstr>
      <vt:lpstr> Vídeos</vt:lpstr>
      <vt:lpstr>    Ligações para vídeos sobre o tema</vt:lpstr>
      <vt:lpstr>Apresentação do PowerPoint</vt:lpstr>
      <vt:lpstr> Auto-verificação</vt:lpstr>
      <vt:lpstr>Apresentação do PowerPoint</vt:lpstr>
      <vt:lpstr>Referências e ligações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GREENWORLD: Think Green for the World  Youth Education ERASMUS+  KA220 YOU - Strategic Partnerships for Youth Education Cooperation partnership</dc:title>
  <dc:creator>Niclas Grüttner</dc:creator>
  <cp:keywords>, docId:265A774E4F478E24020E1D1CF42064C4</cp:keywords>
  <cp:lastModifiedBy>Daniela</cp:lastModifiedBy>
  <cp:revision>38</cp:revision>
  <dcterms:created xsi:type="dcterms:W3CDTF">2020-11-17T09:39:06Z</dcterms:created>
  <dcterms:modified xsi:type="dcterms:W3CDTF">2024-05-06T11:21:14Z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