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354" r:id="rId3"/>
    <p:sldId id="316" r:id="rId4"/>
    <p:sldId id="338" r:id="rId5"/>
    <p:sldId id="356" r:id="rId6"/>
    <p:sldId id="358" r:id="rId7"/>
    <p:sldId id="359" r:id="rId8"/>
    <p:sldId id="339" r:id="rId9"/>
    <p:sldId id="340" r:id="rId10"/>
    <p:sldId id="328" r:id="rId11"/>
    <p:sldId id="360" r:id="rId12"/>
    <p:sldId id="342" r:id="rId13"/>
    <p:sldId id="362" r:id="rId14"/>
    <p:sldId id="363" r:id="rId15"/>
    <p:sldId id="343" r:id="rId16"/>
    <p:sldId id="344" r:id="rId17"/>
    <p:sldId id="355" r:id="rId18"/>
    <p:sldId id="370" r:id="rId19"/>
    <p:sldId id="345" r:id="rId20"/>
    <p:sldId id="346" r:id="rId21"/>
    <p:sldId id="347" r:id="rId22"/>
    <p:sldId id="350" r:id="rId23"/>
    <p:sldId id="351" r:id="rId24"/>
    <p:sldId id="352" r:id="rId25"/>
    <p:sldId id="353" r:id="rId26"/>
    <p:sldId id="277" r:id="rId27"/>
    <p:sldId id="278" r:id="rId28"/>
    <p:sldId id="279" r:id="rId29"/>
    <p:sldId id="366" r:id="rId30"/>
    <p:sldId id="367" r:id="rId31"/>
    <p:sldId id="368" r:id="rId32"/>
    <p:sldId id="286" r:id="rId33"/>
    <p:sldId id="361" r:id="rId34"/>
    <p:sldId id="289" r:id="rId35"/>
    <p:sldId id="369" r:id="rId36"/>
    <p:sldId id="371" r:id="rId37"/>
    <p:sldId id="294" r:id="rId38"/>
    <p:sldId id="296"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Bookman Old Style" panose="02050604050505020204"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104" d="100"/>
          <a:sy n="104"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350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074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0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662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82997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77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22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 opinião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https://science.nasa.gov/climate-change/evide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user/NASAClimate"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science.nasa.gov/climate-change/evide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youtube.com/watch?v=u023hvH9OJ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playlist?list=PL71qiWRg4XP-SddW_09RJIiyyN0sYmj-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science.nasa.gov/climate-change/eviden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eachstarter.com/au/learning-area/sustainabil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playlist?list=PL71qiWRg4XP-SddW_09RJIiyyN0sYmj-h" TargetMode="External"/><Relationship Id="rId5" Type="http://schemas.openxmlformats.org/officeDocument/2006/relationships/hyperlink" Target="https://www.fisheries.noaa.gov/feature-story/earth-week-climate-and-fisheries" TargetMode="External"/><Relationship Id="rId4" Type="http://schemas.openxmlformats.org/officeDocument/2006/relationships/hyperlink" Target="https://www.volunteerhq.org/volunteer-abroad-projec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ink.springer.com/chapter/10.1007/978-981-19-4234-1_4#ref-CR57"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unesco.org/en/sustainable-development/educat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hyperlink" Target="http://www.shareeducatio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chapter/10.1007/978-981-19-4234-1_4/figures/1#ref-CR42"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link.springer.com/chapter/10.1007/978-981-19-4234-1_4#ref-CR18" TargetMode="External"/><Relationship Id="rId3" Type="http://schemas.openxmlformats.org/officeDocument/2006/relationships/hyperlink" Target="https://link.springer.com/chapter/10.1007/978-981-19-4234-1_4#ref-CR45" TargetMode="External"/><Relationship Id="rId7" Type="http://schemas.openxmlformats.org/officeDocument/2006/relationships/hyperlink" Target="https://link.springer.com/chapter/10.1007/978-981-19-4234-1_4#ref-CR61"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link.springer.com/chapter/10.1007/978-981-19-4234-1_4#ref-CR63" TargetMode="External"/><Relationship Id="rId5" Type="http://schemas.openxmlformats.org/officeDocument/2006/relationships/hyperlink" Target="https://link.springer.com/chapter/10.1007/978-981-19-4234-1_4#ref-CR46" TargetMode="External"/><Relationship Id="rId4" Type="http://schemas.openxmlformats.org/officeDocument/2006/relationships/hyperlink" Target="https://link.springer.com/chapter/10.1007/978-981-19-4234-1_4#ref-CR4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a:solidFill>
                  <a:srgbClr val="004B3A"/>
                </a:solidFill>
              </a:rPr>
              <a:t>GREENWORLD: </a:t>
            </a:r>
            <a:r>
              <a:rPr lang="en-US"/>
              <a:t>Pensar verde</a:t>
            </a:r>
            <a:br>
              <a:rPr lang="en-US"/>
            </a:br>
            <a:r>
              <a:rPr lang="en-US"/>
              <a:t>para o mundo</a:t>
            </a:r>
            <a:br>
              <a:rPr lang="en-US"/>
            </a:br>
            <a:r>
              <a:rPr lang="en-US"/>
              <a:t/>
            </a:r>
            <a:br>
              <a:rPr lang="en-US"/>
            </a:br>
            <a:r>
              <a:rPr lang="en-US" sz="2700"/>
              <a:t>Educação dos jovens</a:t>
            </a:r>
            <a:br>
              <a:rPr lang="en-US" sz="2700"/>
            </a:br>
            <a:r>
              <a:rPr lang="en-US" sz="2700"/>
              <a:t>ERASMUS+</a:t>
            </a:r>
            <a:br>
              <a:rPr lang="en-US" sz="2700"/>
            </a:br>
            <a:r>
              <a:rPr lang="en-US" sz="2700"/>
              <a:t/>
            </a:r>
            <a:br>
              <a:rPr lang="en-US" sz="2700"/>
            </a:br>
            <a:r>
              <a:rPr lang="en-US" sz="2200"/>
              <a:t>KA220 YOU - Parcerias estratégicas para a educação de jovens</a:t>
            </a:r>
            <a:br>
              <a:rPr lang="en-US" sz="2200"/>
            </a:br>
            <a:r>
              <a:rPr lang="en-US" sz="2200"/>
              <a:t>Parceria de cooperação</a:t>
            </a:r>
            <a:r>
              <a:rPr lang="en-US"/>
              <a:t/>
            </a:r>
            <a:br>
              <a:rPr lang="en-US"/>
            </a:br>
            <a:endParaRPr/>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Número de referência:</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Duração: </a:t>
            </a:r>
            <a:endParaRPr/>
          </a:p>
          <a:p>
            <a:pPr marL="0" lvl="0" indent="0" algn="l" rtl="0">
              <a:lnSpc>
                <a:spcPct val="90000"/>
              </a:lnSpc>
              <a:spcBef>
                <a:spcPts val="1400"/>
              </a:spcBef>
              <a:spcAft>
                <a:spcPts val="0"/>
              </a:spcAft>
              <a:buSzPts val="1500"/>
              <a:buNone/>
            </a:pPr>
            <a:r>
              <a:rPr lang="en-US" b="1"/>
              <a:t>07.03.2022 a 07.03.2024 (24 meses) </a:t>
            </a:r>
            <a:endParaRPr/>
          </a:p>
          <a:p>
            <a:pPr marL="0" lvl="0" indent="0" algn="l" rtl="0">
              <a:lnSpc>
                <a:spcPct val="90000"/>
              </a:lnSpc>
              <a:spcBef>
                <a:spcPts val="1400"/>
              </a:spcBef>
              <a:spcAft>
                <a:spcPts val="0"/>
              </a:spcAft>
              <a:buSzPts val="1500"/>
              <a:buNone/>
            </a:pPr>
            <a:endParaRPr b="1"/>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err="1" smtClean="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MÓDULO </a:t>
            </a:r>
            <a:r>
              <a:rPr lang="tr-TR" sz="3200" b="1" dirty="0" smtClean="0">
                <a:solidFill>
                  <a:srgbClr val="002060"/>
                </a:solidFill>
                <a:effectLst>
                  <a:outerShdw blurRad="38100" dist="25400" dir="5400000" algn="ctr">
                    <a:srgbClr val="6E747A">
                      <a:alpha val="43000"/>
                    </a:srgbClr>
                  </a:outerShdw>
                </a:effectLst>
                <a:latin typeface="Calibri"/>
                <a:ea typeface="Calibri"/>
              </a:rPr>
              <a:t>4</a:t>
            </a:r>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err="1" smtClean="0">
                <a:solidFill>
                  <a:srgbClr val="002060"/>
                </a:solidFill>
                <a:effectLst>
                  <a:outerShdw blurRad="38100" dist="25400" dir="5400000" algn="ctr">
                    <a:srgbClr val="6E747A">
                      <a:alpha val="43000"/>
                    </a:srgbClr>
                  </a:outerShdw>
                </a:effectLst>
                <a:latin typeface="Calibri"/>
                <a:ea typeface="Calibri"/>
              </a:rPr>
              <a:t>Atividades</a:t>
            </a:r>
            <a:r>
              <a:rPr lang="en-US" sz="3200" b="1" dirty="0" smtClean="0">
                <a:solidFill>
                  <a:srgbClr val="002060"/>
                </a:solidFill>
                <a:effectLst>
                  <a:outerShdw blurRad="38100" dist="25400" dir="5400000" algn="ctr">
                    <a:srgbClr val="6E747A">
                      <a:alpha val="43000"/>
                    </a:srgbClr>
                  </a:outerShdw>
                </a:effectLst>
                <a:latin typeface="Calibri"/>
                <a:ea typeface="Calibri"/>
              </a:rPr>
              <a:t> </a:t>
            </a:r>
            <a:r>
              <a:rPr lang="en-US" sz="3200" b="1" dirty="0" smtClean="0">
                <a:solidFill>
                  <a:srgbClr val="002060"/>
                </a:solidFill>
                <a:effectLst>
                  <a:outerShdw blurRad="38100" dist="25400" dir="5400000" algn="ctr">
                    <a:srgbClr val="6E747A">
                      <a:alpha val="43000"/>
                    </a:srgbClr>
                  </a:outerShdw>
                </a:effectLst>
                <a:latin typeface="Calibri"/>
                <a:ea typeface="Calibri"/>
              </a:rPr>
              <a:t>ambientais </a:t>
            </a:r>
            <a:r>
              <a:rPr lang="en-US" sz="3200" b="1" dirty="0">
                <a:solidFill>
                  <a:srgbClr val="002060"/>
                </a:solidFill>
                <a:effectLst>
                  <a:outerShdw blurRad="38100" dist="25400" dir="5400000" algn="ctr">
                    <a:srgbClr val="6E747A">
                      <a:alpha val="43000"/>
                    </a:srgbClr>
                  </a:outerShdw>
                </a:effectLst>
                <a:latin typeface="Calibri"/>
                <a:ea typeface="Calibri"/>
              </a:rPr>
              <a:t>em que indivíduos ou grupos convidam outras pessoas a ajudar a prevenir ou a resolver problemas ambientais</a:t>
            </a:r>
            <a:endParaRPr lang="en-GB"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6" name="Resim 5"/>
          <p:cNvPicPr/>
          <p:nvPr/>
        </p:nvPicPr>
        <p:blipFill>
          <a:blip r:embed="rId4">
            <a:extLst>
              <a:ext uri="{28A0092B-C50C-407E-A947-70E740481C1C}">
                <a14:useLocalDpi xmlns:a14="http://schemas.microsoft.com/office/drawing/2010/main" val="0"/>
              </a:ext>
            </a:extLst>
          </a:blip>
          <a:stretch>
            <a:fillRect/>
          </a:stretch>
        </p:blipFill>
        <p:spPr>
          <a:xfrm>
            <a:off x="5100637" y="4569778"/>
            <a:ext cx="1547813" cy="868997"/>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4120" y="4582154"/>
            <a:ext cx="1844040" cy="883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675" y="485764"/>
            <a:ext cx="2343150" cy="704862"/>
          </a:xfrm>
        </p:spPr>
        <p:txBody>
          <a:bodyPr>
            <a:noAutofit/>
          </a:bodyPr>
          <a:lstStyle/>
          <a:p>
            <a:pPr marL="457200" algn="ctr">
              <a:spcBef>
                <a:spcPts val="1000"/>
              </a:spcBef>
            </a:pPr>
            <a:r>
              <a:rPr lang="en-US" sz="1800" dirty="0">
                <a:solidFill>
                  <a:srgbClr val="002060"/>
                </a:solidFill>
                <a:latin typeface="Cambria"/>
                <a:ea typeface="Times New Roman"/>
                <a:cs typeface="Times New Roman"/>
              </a:rPr>
              <a:t>Jogo </a:t>
            </a:r>
            <a:r>
              <a:rPr lang="tr-TR" sz="1800" dirty="0" err="1" smtClean="0">
                <a:solidFill>
                  <a:srgbClr val="002060"/>
                </a:solidFill>
                <a:latin typeface="Cambria"/>
                <a:ea typeface="Times New Roman"/>
                <a:cs typeface="Times New Roman"/>
              </a:rPr>
              <a:t>de amostra</a:t>
            </a:r>
            <a:r>
              <a:rPr lang="tr-TR" sz="1800" dirty="0">
                <a:solidFill>
                  <a:srgbClr val="4F81BD"/>
                </a:solidFill>
                <a:latin typeface="Cambria"/>
                <a:ea typeface="Times New Roman"/>
                <a:cs typeface="Times New Roman"/>
              </a:rPr>
              <a:t/>
            </a:r>
            <a:br>
              <a:rPr lang="tr-TR" sz="1800" dirty="0">
                <a:solidFill>
                  <a:srgbClr val="4F81BD"/>
                </a:solidFill>
                <a:latin typeface="Cambria"/>
                <a:ea typeface="Times New Roman"/>
                <a:cs typeface="Times New Roman"/>
              </a:rPr>
            </a:br>
            <a:endParaRPr lang="tr-TR" sz="1800" dirty="0"/>
          </a:p>
        </p:txBody>
      </p:sp>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smtClean="0"/>
              <a:t>PENSAMENTO ECOLÓGICO PALAVRAS CRUZADAS</a:t>
            </a:r>
            <a:endParaRPr lang="tr-TR" b="1" dirty="0"/>
          </a:p>
        </p:txBody>
      </p:sp>
      <p:sp>
        <p:nvSpPr>
          <p:cNvPr id="4" name="Metin Yer Tutucusu 3"/>
          <p:cNvSpPr>
            <a:spLocks noGrp="1"/>
          </p:cNvSpPr>
          <p:nvPr>
            <p:ph type="body" idx="2"/>
          </p:nvPr>
        </p:nvSpPr>
        <p:spPr>
          <a:xfrm>
            <a:off x="653934" y="2111279"/>
            <a:ext cx="4937760" cy="3378200"/>
          </a:xfrm>
        </p:spPr>
        <p:txBody>
          <a:bodyPr>
            <a:normAutofit lnSpcReduction="10000"/>
          </a:bodyPr>
          <a:lstStyle/>
          <a:p>
            <a:pPr algn="just">
              <a:buFont typeface="Wingdings" pitchFamily="2" charset="2"/>
              <a:buChar char="Ø"/>
            </a:pPr>
            <a:r>
              <a:rPr lang="en-US" dirty="0"/>
              <a:t>Centra-se no vocabulário ambiental e na ortografia. </a:t>
            </a:r>
            <a:endParaRPr lang="tr-TR" dirty="0" smtClean="0"/>
          </a:p>
          <a:p>
            <a:pPr algn="just">
              <a:buFont typeface="Wingdings" pitchFamily="2" charset="2"/>
              <a:buChar char="Ø"/>
            </a:pPr>
            <a:r>
              <a:rPr lang="en-US" dirty="0" smtClean="0"/>
              <a:t>Os alunos </a:t>
            </a:r>
            <a:r>
              <a:rPr lang="en-US" dirty="0"/>
              <a:t>trabalham em grupos para construir palavras cruzadas utilizando sacos de feijão ou letras. </a:t>
            </a:r>
            <a:endParaRPr lang="tr-TR" dirty="0" smtClean="0"/>
          </a:p>
          <a:p>
            <a:pPr algn="just">
              <a:buFont typeface="Wingdings" pitchFamily="2" charset="2"/>
              <a:buChar char="Ø"/>
            </a:pPr>
            <a:r>
              <a:rPr lang="en-US" dirty="0" smtClean="0"/>
              <a:t>Os grupos </a:t>
            </a:r>
            <a:r>
              <a:rPr lang="en-US" dirty="0"/>
              <a:t>escolhem palavras ambientais de uma lista e revezam-se na recolha das letras</a:t>
            </a:r>
            <a:r>
              <a:rPr lang="en-US" dirty="0" smtClean="0"/>
              <a:t>.</a:t>
            </a:r>
            <a:endParaRPr lang="tr-TR" dirty="0" smtClean="0"/>
          </a:p>
          <a:p>
            <a:pPr algn="just">
              <a:buFont typeface="Wingdings" pitchFamily="2" charset="2"/>
              <a:buChar char="Ø"/>
            </a:pPr>
            <a:r>
              <a:rPr lang="en-US" dirty="0" smtClean="0"/>
              <a:t>Incentiva o </a:t>
            </a:r>
            <a:r>
              <a:rPr lang="en-US" dirty="0"/>
              <a:t>trabalho em equipa, o movimento e a aprendizagem.</a:t>
            </a:r>
            <a:endParaRPr lang="tr-TR" dirty="0"/>
          </a:p>
        </p:txBody>
      </p:sp>
      <p:sp>
        <p:nvSpPr>
          <p:cNvPr id="5" name="Metin Yer Tutucusu 4"/>
          <p:cNvSpPr>
            <a:spLocks noGrp="1"/>
          </p:cNvSpPr>
          <p:nvPr>
            <p:ph type="body" idx="3"/>
          </p:nvPr>
        </p:nvSpPr>
        <p:spPr>
          <a:xfrm>
            <a:off x="6148648" y="1347288"/>
            <a:ext cx="4937760" cy="736282"/>
          </a:xfrm>
        </p:spPr>
        <p:txBody>
          <a:bodyPr>
            <a:normAutofit/>
          </a:bodyPr>
          <a:lstStyle/>
          <a:p>
            <a:pPr algn="ctr"/>
            <a:r>
              <a:rPr lang="tr-TR" b="1" dirty="0" smtClean="0"/>
              <a:t>POTÊNCIA VERDE</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92500"/>
          </a:bodyPr>
          <a:lstStyle/>
          <a:p>
            <a:pPr>
              <a:buFont typeface="Wingdings" pitchFamily="2" charset="2"/>
              <a:buChar char="Ø"/>
            </a:pPr>
            <a:r>
              <a:rPr lang="en-US" dirty="0"/>
              <a:t>Combina a atividade física com a aprendizagem de </a:t>
            </a:r>
            <a:r>
              <a:rPr lang="en-US" dirty="0" err="1" smtClean="0"/>
              <a:t>ações</a:t>
            </a:r>
            <a:r>
              <a:rPr lang="en-US" dirty="0" smtClean="0"/>
              <a:t> </a:t>
            </a:r>
            <a:r>
              <a:rPr lang="en-US" dirty="0"/>
              <a:t>amigas do ambiente</a:t>
            </a:r>
            <a:r>
              <a:rPr lang="en-US" dirty="0" smtClean="0"/>
              <a:t>.</a:t>
            </a:r>
            <a:endParaRPr lang="tr-TR" dirty="0" smtClean="0"/>
          </a:p>
          <a:p>
            <a:pPr>
              <a:buFont typeface="Wingdings" pitchFamily="2" charset="2"/>
              <a:buChar char="Ø"/>
            </a:pPr>
            <a:r>
              <a:rPr lang="en-US" dirty="0"/>
              <a:t> É apresentada uma lista de </a:t>
            </a:r>
            <a:r>
              <a:rPr lang="en-US" dirty="0" err="1" smtClean="0"/>
              <a:t>ações</a:t>
            </a:r>
            <a:r>
              <a:rPr lang="en-US" dirty="0" smtClean="0"/>
              <a:t> </a:t>
            </a:r>
            <a:r>
              <a:rPr lang="en-US" dirty="0"/>
              <a:t>relacionadas com a apreciação da natureza. </a:t>
            </a:r>
            <a:endParaRPr lang="tr-TR" dirty="0" smtClean="0"/>
          </a:p>
          <a:p>
            <a:pPr>
              <a:buFont typeface="Wingdings" pitchFamily="2" charset="2"/>
              <a:buChar char="Ø"/>
            </a:pPr>
            <a:r>
              <a:rPr lang="en-US" dirty="0" smtClean="0"/>
              <a:t>O </a:t>
            </a:r>
            <a:r>
              <a:rPr lang="en-US" dirty="0"/>
              <a:t>professor diz as </a:t>
            </a:r>
            <a:r>
              <a:rPr lang="en-US" dirty="0" err="1" smtClean="0"/>
              <a:t>ações</a:t>
            </a:r>
            <a:r>
              <a:rPr lang="en-US" dirty="0" smtClean="0"/>
              <a:t> </a:t>
            </a:r>
            <a:r>
              <a:rPr lang="en-US" dirty="0"/>
              <a:t>e os alunos executam-nas no local</a:t>
            </a:r>
            <a:r>
              <a:rPr lang="en-US" dirty="0" smtClean="0"/>
              <a:t>.</a:t>
            </a:r>
            <a:endParaRPr lang="tr-TR" dirty="0" smtClean="0"/>
          </a:p>
          <a:p>
            <a:pPr>
              <a:buFont typeface="Wingdings" pitchFamily="2" charset="2"/>
              <a:buChar char="Ø"/>
            </a:pPr>
            <a:r>
              <a:rPr lang="en-US" dirty="0"/>
              <a:t> Promove o movimento, o trabalho em equipa e a sensibilização para as </a:t>
            </a:r>
            <a:r>
              <a:rPr lang="en-US" dirty="0" err="1" smtClean="0"/>
              <a:t>atividades</a:t>
            </a:r>
            <a:r>
              <a:rPr lang="en-US" dirty="0" smtClean="0"/>
              <a:t> </a:t>
            </a:r>
            <a:r>
              <a:rPr lang="en-US" dirty="0"/>
              <a:t>ecológicas.</a:t>
            </a:r>
            <a:endParaRPr lang="tr-TR" dirty="0"/>
          </a:p>
        </p:txBody>
      </p:sp>
    </p:spTree>
    <p:extLst>
      <p:ext uri="{BB962C8B-B14F-4D97-AF65-F5344CB8AC3E}">
        <p14:creationId xmlns:p14="http://schemas.microsoft.com/office/powerpoint/2010/main" val="83405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5484495" cy="723047"/>
          </a:xfrm>
        </p:spPr>
        <p:txBody>
          <a:bodyPr/>
          <a:lstStyle/>
          <a:p>
            <a:r>
              <a:rPr lang="en-GB" dirty="0" smtClean="0"/>
              <a:t>Consciência ambiental</a:t>
            </a:r>
            <a:endParaRPr lang="en-GB" dirty="0"/>
          </a:p>
        </p:txBody>
      </p:sp>
      <p:sp>
        <p:nvSpPr>
          <p:cNvPr id="4" name="Metin Yer Tutucusu 3"/>
          <p:cNvSpPr>
            <a:spLocks noGrp="1"/>
          </p:cNvSpPr>
          <p:nvPr>
            <p:ph type="body" idx="2"/>
          </p:nvPr>
        </p:nvSpPr>
        <p:spPr>
          <a:xfrm>
            <a:off x="382905" y="1153583"/>
            <a:ext cx="5494020" cy="4475691"/>
          </a:xfrm>
        </p:spPr>
        <p:txBody>
          <a:bodyPr>
            <a:noAutofit/>
          </a:bodyPr>
          <a:lstStyle/>
          <a:p>
            <a:pPr algn="just"/>
            <a:r>
              <a:rPr lang="en-US" sz="1600" dirty="0"/>
              <a:t>A compreensão do funcionamento intrincado dos </a:t>
            </a:r>
            <a:r>
              <a:rPr lang="en-US" sz="1600" b="1" dirty="0"/>
              <a:t>ecossistemas e dos problemas ambientais </a:t>
            </a:r>
            <a:r>
              <a:rPr lang="en-US" sz="1600" dirty="0"/>
              <a:t>que estes enfrentam promove um sentimento de fragilidade e sublinha a importância da proteção ambiental (Hungerford et al., 1980). </a:t>
            </a:r>
            <a:r>
              <a:rPr lang="en-US" sz="1600" b="1" dirty="0"/>
              <a:t>A consciência ambiental </a:t>
            </a:r>
            <a:r>
              <a:rPr lang="en-US" sz="1600" dirty="0"/>
              <a:t>torna-se, assim, um elemento fundamental da educação ambiental, promovendo uma ligação entre os indivíduos e o mundo que os rodeia. Para aqueles que vivem em constante contacto com a natureza (</a:t>
            </a:r>
            <a:r>
              <a:rPr lang="en-US" sz="1600" dirty="0" err="1"/>
              <a:t>Braus </a:t>
            </a:r>
            <a:r>
              <a:rPr lang="en-US" sz="1600" dirty="0"/>
              <a:t>&amp; Milligan-Toffler, 2018), estabelecer e manter estas ligações pode parecer fácil, talvez exigindo apenas um passeio no bosque. No entanto, para os indivíduos criados em ambientes urbanos, as oportunidades de interação com a natureza são limitadas ou mesmo inexistentes. Esta falta de interação, designada por "extinção da experiência" por Pyle (1978), pode levar a uma diminuição da capacidade ou do conjunto de competências para se ligar ao mundo natural.</a:t>
            </a:r>
            <a:endParaRPr lang="tr-TR" sz="1600" dirty="0"/>
          </a:p>
        </p:txBody>
      </p:sp>
      <p:sp>
        <p:nvSpPr>
          <p:cNvPr id="6" name="Metin Yer Tutucusu 5"/>
          <p:cNvSpPr>
            <a:spLocks noGrp="1"/>
          </p:cNvSpPr>
          <p:nvPr>
            <p:ph type="body" idx="4"/>
          </p:nvPr>
        </p:nvSpPr>
        <p:spPr>
          <a:xfrm>
            <a:off x="5894070" y="2309091"/>
            <a:ext cx="5326380" cy="3624984"/>
          </a:xfrm>
        </p:spPr>
        <p:txBody>
          <a:bodyPr>
            <a:noAutofit/>
          </a:bodyPr>
          <a:lstStyle/>
          <a:p>
            <a:pPr algn="just"/>
            <a:r>
              <a:rPr lang="en-US" sz="1600" dirty="0"/>
              <a:t>Os académicos da educação ambiental reconhecem este desafio. A segunda metade do século XX testemunhou uma ênfase crescente na consciência ambiental, destacando a importância de promover conexões com a natureza, particularmente para crianças pequenas (Soga et al., 2016). </a:t>
            </a:r>
            <a:endParaRPr lang="tr-TR" sz="1600" dirty="0" smtClean="0"/>
          </a:p>
          <a:p>
            <a:pPr algn="just"/>
            <a:r>
              <a:rPr lang="en-US" sz="1600" dirty="0"/>
              <a:t>Os jogos e actividades </a:t>
            </a:r>
            <a:r>
              <a:rPr lang="en-US" sz="1600" dirty="0" smtClean="0"/>
              <a:t>ao ar livre </a:t>
            </a:r>
            <a:r>
              <a:rPr lang="en-US" sz="1600" dirty="0"/>
              <a:t>são vistos como uma ferramenta valiosa para promover um desenvolvimento saudável e fomentar um sentido de gestão ambiental (</a:t>
            </a:r>
            <a:r>
              <a:rPr lang="en-US" sz="1600" dirty="0" err="1"/>
              <a:t>Azevedo </a:t>
            </a:r>
            <a:r>
              <a:rPr lang="en-US" sz="1600" dirty="0"/>
              <a:t>et al., 2018).</a:t>
            </a:r>
            <a:endParaRPr lang="tr-TR" sz="1600" dirty="0"/>
          </a:p>
        </p:txBody>
      </p:sp>
      <p:sp>
        <p:nvSpPr>
          <p:cNvPr id="7" name="Metin kutusu 6"/>
          <p:cNvSpPr txBox="1"/>
          <p:nvPr/>
        </p:nvSpPr>
        <p:spPr>
          <a:xfrm>
            <a:off x="1190624" y="5562600"/>
            <a:ext cx="9572625" cy="523220"/>
          </a:xfrm>
          <a:prstGeom prst="rect">
            <a:avLst/>
          </a:prstGeom>
          <a:noFill/>
          <a:ln>
            <a:solidFill>
              <a:schemeClr val="accent1"/>
            </a:solidFill>
          </a:ln>
        </p:spPr>
        <p:txBody>
          <a:bodyPr wrap="square" rtlCol="0">
            <a:spAutoFit/>
          </a:bodyPr>
          <a:lstStyle/>
          <a:p>
            <a:r>
              <a:rPr lang="en-GB" dirty="0" smtClean="0"/>
              <a:t>Nas etapas seguintes, terá a oportunidade de praticar os seus conhecimentos sobre todas as questões acima enumeradas e sobre os conteúdos anteriores através de jogos e </a:t>
            </a:r>
            <a:r>
              <a:rPr lang="en-GB" dirty="0" err="1" smtClean="0"/>
              <a:t>atividades</a:t>
            </a:r>
            <a:r>
              <a:rPr lang="en-GB" dirty="0" smtClean="0"/>
              <a:t>.</a:t>
            </a:r>
            <a:endParaRPr lang="en-GB" dirty="0"/>
          </a:p>
        </p:txBody>
      </p:sp>
    </p:spTree>
    <p:extLst>
      <p:ext uri="{BB962C8B-B14F-4D97-AF65-F5344CB8AC3E}">
        <p14:creationId xmlns:p14="http://schemas.microsoft.com/office/powerpoint/2010/main" val="58869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smtClean="0"/>
              <a:t>ALTERAÇÕES CLIMÁTICAS - UM DESAFIO URGENTE</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buNone/>
            </a:pPr>
            <a:r>
              <a:rPr lang="en-US" dirty="0"/>
              <a:t>As alterações </a:t>
            </a:r>
            <a:r>
              <a:rPr lang="en-US" dirty="0" smtClean="0"/>
              <a:t>climáticas </a:t>
            </a:r>
            <a:r>
              <a:rPr lang="en-US" dirty="0"/>
              <a:t>são uma ameaça ambiental significativa causada pelas actividades humanas</a:t>
            </a:r>
            <a:r>
              <a:rPr lang="en-US" dirty="0" smtClean="0"/>
              <a:t>.</a:t>
            </a:r>
            <a:endParaRPr lang="tr-TR" dirty="0" smtClean="0"/>
          </a:p>
          <a:p>
            <a:pPr marL="114300" indent="0">
              <a:buNone/>
            </a:pPr>
            <a:r>
              <a:rPr lang="en-US" dirty="0"/>
              <a:t> </a:t>
            </a:r>
            <a:r>
              <a:rPr lang="en-US" dirty="0" err="1" smtClean="0"/>
              <a:t>Aspetos</a:t>
            </a:r>
            <a:r>
              <a:rPr lang="en-US" dirty="0" smtClean="0"/>
              <a:t> </a:t>
            </a:r>
            <a:r>
              <a:rPr lang="en-US" dirty="0"/>
              <a:t>fundamentais: </a:t>
            </a:r>
            <a:endParaRPr lang="tr-TR" dirty="0" smtClean="0"/>
          </a:p>
          <a:p>
            <a:pPr>
              <a:buFont typeface="Wingdings" pitchFamily="2" charset="2"/>
              <a:buChar char="Ø"/>
            </a:pPr>
            <a:r>
              <a:rPr lang="en-US" dirty="0"/>
              <a:t>Mudanças </a:t>
            </a:r>
            <a:r>
              <a:rPr lang="en-US" dirty="0" smtClean="0"/>
              <a:t>a longo prazo </a:t>
            </a:r>
            <a:r>
              <a:rPr lang="en-US" dirty="0"/>
              <a:t>na temperatura e nos padrões climáticos.</a:t>
            </a:r>
          </a:p>
          <a:p>
            <a:pPr>
              <a:buFont typeface="Wingdings" pitchFamily="2" charset="2"/>
              <a:buChar char="Ø"/>
            </a:pPr>
            <a:r>
              <a:rPr lang="en-US" dirty="0"/>
              <a:t>Principalmente devido ao aumento das emissões de gases com efeito de estufa (GEE).</a:t>
            </a:r>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en-US" b="1" dirty="0" smtClean="0"/>
              <a:t>ACTIVIDADES HUMANAS E ALTERAÇÕES CLIMÁTICAS</a:t>
            </a:r>
            <a:endParaRPr lang="tr-TR" b="1" dirty="0"/>
          </a:p>
        </p:txBody>
      </p:sp>
      <p:sp>
        <p:nvSpPr>
          <p:cNvPr id="6" name="Metin Yer Tutucusu 5"/>
          <p:cNvSpPr>
            <a:spLocks noGrp="1"/>
          </p:cNvSpPr>
          <p:nvPr>
            <p:ph type="body" idx="4"/>
          </p:nvPr>
        </p:nvSpPr>
        <p:spPr>
          <a:xfrm>
            <a:off x="6287193" y="2097425"/>
            <a:ext cx="4937760" cy="3378200"/>
          </a:xfrm>
        </p:spPr>
        <p:txBody>
          <a:bodyPr>
            <a:normAutofit lnSpcReduction="10000"/>
          </a:bodyPr>
          <a:lstStyle/>
          <a:p>
            <a:pPr marL="114300" indent="0">
              <a:buNone/>
            </a:pPr>
            <a:r>
              <a:rPr lang="en-GB" dirty="0" err="1" smtClean="0"/>
              <a:t>Atividades</a:t>
            </a:r>
            <a:r>
              <a:rPr lang="en-GB" dirty="0" smtClean="0"/>
              <a:t> </a:t>
            </a:r>
            <a:r>
              <a:rPr lang="en-GB" dirty="0" smtClean="0"/>
              <a:t>que contribuem para as alterações climáticas:</a:t>
            </a:r>
          </a:p>
          <a:p>
            <a:pPr>
              <a:buFont typeface="Wingdings" pitchFamily="2" charset="2"/>
              <a:buChar char="Ø"/>
            </a:pPr>
            <a:r>
              <a:rPr lang="en-GB" dirty="0" smtClean="0"/>
              <a:t> Queima de combustíveis fósseis (carvão, petróleo, gás natural) para obter energia.</a:t>
            </a:r>
          </a:p>
          <a:p>
            <a:pPr>
              <a:buFont typeface="Wingdings" pitchFamily="2" charset="2"/>
              <a:buChar char="Ø"/>
            </a:pPr>
            <a:r>
              <a:rPr lang="en-GB" dirty="0" smtClean="0"/>
              <a:t>Desflorestação (redução dos sumidouros naturais de carbono da Terra).</a:t>
            </a:r>
          </a:p>
          <a:p>
            <a:pPr>
              <a:buFont typeface="Wingdings" pitchFamily="2" charset="2"/>
              <a:buChar char="Ø"/>
            </a:pPr>
            <a:r>
              <a:rPr lang="en-GB" dirty="0" smtClean="0"/>
              <a:t>Práticas agrícolas (emissões de óxido nitroso).</a:t>
            </a:r>
          </a:p>
          <a:p>
            <a:pPr>
              <a:buFont typeface="Wingdings" pitchFamily="2" charset="2"/>
              <a:buChar char="Ø"/>
            </a:pPr>
            <a:r>
              <a:rPr lang="en-GB" dirty="0" smtClean="0"/>
              <a:t>Processos industriais (libertação de metano</a:t>
            </a:r>
            <a:r>
              <a:rPr lang="tr-TR" dirty="0" smtClean="0"/>
              <a:t>).</a:t>
            </a:r>
            <a:endParaRPr lang="tr-TR" dirty="0"/>
          </a:p>
        </p:txBody>
      </p:sp>
      <p:sp>
        <p:nvSpPr>
          <p:cNvPr id="8" name="Başlık 1"/>
          <p:cNvSpPr>
            <a:spLocks noGrp="1"/>
          </p:cNvSpPr>
          <p:nvPr>
            <p:ph type="title"/>
          </p:nvPr>
        </p:nvSpPr>
        <p:spPr>
          <a:xfrm>
            <a:off x="333375" y="390514"/>
            <a:ext cx="4358698" cy="628662"/>
          </a:xfrm>
        </p:spPr>
        <p:txBody>
          <a:bodyPr>
            <a:normAutofit/>
          </a:bodyPr>
          <a:lstStyle/>
          <a:p>
            <a:pPr marL="457200" algn="ctr">
              <a:spcBef>
                <a:spcPts val="1000"/>
              </a:spcBef>
            </a:pPr>
            <a:r>
              <a:rPr lang="en-US" sz="2400" dirty="0" smtClean="0">
                <a:solidFill>
                  <a:srgbClr val="002060"/>
                </a:solidFill>
                <a:latin typeface="Cambria"/>
                <a:ea typeface="Times New Roman"/>
                <a:cs typeface="Times New Roman"/>
              </a:rPr>
              <a:t>ALTERAÇÕES CLIMÁTICAS </a:t>
            </a:r>
            <a:endParaRPr lang="tr-TR" sz="2400" dirty="0"/>
          </a:p>
        </p:txBody>
      </p:sp>
    </p:spTree>
    <p:extLst>
      <p:ext uri="{BB962C8B-B14F-4D97-AF65-F5344CB8AC3E}">
        <p14:creationId xmlns:p14="http://schemas.microsoft.com/office/powerpoint/2010/main" val="150032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5355" y="505121"/>
            <a:ext cx="4160520" cy="765810"/>
          </a:xfrm>
        </p:spPr>
        <p:txBody>
          <a:bodyPr/>
          <a:lstStyle/>
          <a:p>
            <a:r>
              <a:rPr lang="tr-TR" dirty="0" err="1" smtClean="0"/>
              <a:t>Alterações climáticas</a:t>
            </a:r>
            <a:r>
              <a:rPr lang="tr-TR" dirty="0" smtClean="0"/>
              <a:t>?</a:t>
            </a:r>
            <a:endParaRPr lang="tr-TR" dirty="0"/>
          </a:p>
        </p:txBody>
      </p:sp>
      <p:sp>
        <p:nvSpPr>
          <p:cNvPr id="4" name="Metin Yer Tutucusu 3"/>
          <p:cNvSpPr>
            <a:spLocks noGrp="1"/>
          </p:cNvSpPr>
          <p:nvPr>
            <p:ph type="body" idx="2"/>
          </p:nvPr>
        </p:nvSpPr>
        <p:spPr>
          <a:xfrm>
            <a:off x="744855" y="1459259"/>
            <a:ext cx="4937760" cy="3378200"/>
          </a:xfrm>
        </p:spPr>
        <p:txBody>
          <a:bodyPr>
            <a:noAutofit/>
          </a:bodyPr>
          <a:lstStyle/>
          <a:p>
            <a:pPr algn="just"/>
            <a:r>
              <a:rPr lang="en-US" sz="1800" b="1" dirty="0"/>
              <a:t>As alterações climáticas</a:t>
            </a:r>
            <a:r>
              <a:rPr lang="en-US" sz="1800" dirty="0"/>
              <a:t>, caracterizadas por mudanças a longo prazo nas temperaturas e nos padrões meteorológicos, representam um dos desafios ambientais mais significativos que a humanidade enfrenta atualmente (Painel Intergovernamental sobre as Alterações Climáticas [IPCC], 2021). Embora tenham ocorrido flutuações climáticas naturais ao longo da história, a atual taxa e magnitude das alterações estão comprovadamente ligadas </a:t>
            </a:r>
            <a:r>
              <a:rPr lang="en-US" sz="1800" dirty="0" err="1"/>
              <a:t>às</a:t>
            </a:r>
            <a:r>
              <a:rPr lang="en-US" sz="1800" dirty="0"/>
              <a:t> </a:t>
            </a:r>
            <a:r>
              <a:rPr lang="en-US" sz="1800" dirty="0" err="1" smtClean="0"/>
              <a:t>atividades</a:t>
            </a:r>
            <a:r>
              <a:rPr lang="en-US" sz="1800" dirty="0" smtClean="0"/>
              <a:t> </a:t>
            </a:r>
            <a:r>
              <a:rPr lang="en-US" sz="1800" dirty="0"/>
              <a:t>humanas (IPCC, 2021). Este ensaio explora </a:t>
            </a:r>
            <a:r>
              <a:rPr lang="en-US" sz="1800" dirty="0" err="1"/>
              <a:t>os</a:t>
            </a:r>
            <a:r>
              <a:rPr lang="en-US" sz="1800" dirty="0"/>
              <a:t> </a:t>
            </a:r>
            <a:r>
              <a:rPr lang="en-US" sz="1800" dirty="0" err="1" smtClean="0"/>
              <a:t>aspetos</a:t>
            </a:r>
            <a:r>
              <a:rPr lang="en-US" sz="1800" dirty="0" smtClean="0"/>
              <a:t> </a:t>
            </a:r>
            <a:r>
              <a:rPr lang="en-US" sz="1800" dirty="0"/>
              <a:t>fundamentais das alterações climáticas enquanto fenómeno antropogénico, destacando o papel fundamental do aumento das emissões de gases com efeito de estufa na condução desta transformação global.</a:t>
            </a:r>
            <a:endParaRPr lang="tr-TR" sz="1800" dirty="0"/>
          </a:p>
        </p:txBody>
      </p:sp>
      <p:sp>
        <p:nvSpPr>
          <p:cNvPr id="6" name="Metin Yer Tutucusu 5"/>
          <p:cNvSpPr>
            <a:spLocks noGrp="1"/>
          </p:cNvSpPr>
          <p:nvPr>
            <p:ph type="body" idx="4"/>
          </p:nvPr>
        </p:nvSpPr>
        <p:spPr>
          <a:xfrm>
            <a:off x="5932170" y="1459259"/>
            <a:ext cx="4937760" cy="3378200"/>
          </a:xfrm>
        </p:spPr>
        <p:txBody>
          <a:bodyPr>
            <a:normAutofit/>
          </a:bodyPr>
          <a:lstStyle/>
          <a:p>
            <a:pPr algn="just"/>
            <a:r>
              <a:rPr lang="en-US" sz="1800" dirty="0"/>
              <a:t>O termo "antropogénico" significa causado pelo homem. No contexto das alterações climáticas, sublinha a ligação inegável entre a atividade humana e a tendência de aquecimento observada. O principal fator reside no aumento da libertação de gases com efeito de estufa (GEE) na atmosfera. Estes gases, como o dióxido de carbono, o metano e o óxido nitroso, actuam como um cobertor térmico, retendo a radiação solar e provocando a retenção de calor no planeta (National Aeronautics and Space Administration [NASA], 2023).</a:t>
            </a:r>
            <a:endParaRPr lang="tr-TR" sz="1800" dirty="0"/>
          </a:p>
        </p:txBody>
      </p:sp>
    </p:spTree>
    <p:extLst>
      <p:ext uri="{BB962C8B-B14F-4D97-AF65-F5344CB8AC3E}">
        <p14:creationId xmlns:p14="http://schemas.microsoft.com/office/powerpoint/2010/main" val="200494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8705" y="562828"/>
            <a:ext cx="3122295" cy="646847"/>
          </a:xfrm>
        </p:spPr>
        <p:txBody>
          <a:bodyPr>
            <a:normAutofit fontScale="90000"/>
          </a:bodyPr>
          <a:lstStyle/>
          <a:p>
            <a:r>
              <a:rPr lang="tr-TR" dirty="0" err="1" smtClean="0"/>
              <a:t>Alterações climáticas</a:t>
            </a:r>
            <a:r>
              <a:rPr lang="tr-TR" dirty="0" smtClean="0"/>
              <a:t>?</a:t>
            </a:r>
            <a:endParaRPr lang="tr-TR" dirty="0"/>
          </a:p>
        </p:txBody>
      </p:sp>
      <p:sp>
        <p:nvSpPr>
          <p:cNvPr id="4" name="Metin Yer Tutucusu 3"/>
          <p:cNvSpPr>
            <a:spLocks noGrp="1"/>
          </p:cNvSpPr>
          <p:nvPr>
            <p:ph type="body" idx="2"/>
          </p:nvPr>
        </p:nvSpPr>
        <p:spPr>
          <a:xfrm>
            <a:off x="688571" y="1426346"/>
            <a:ext cx="4937760" cy="3378200"/>
          </a:xfrm>
        </p:spPr>
        <p:txBody>
          <a:bodyPr>
            <a:noAutofit/>
          </a:bodyPr>
          <a:lstStyle/>
          <a:p>
            <a:pPr algn="just"/>
            <a:r>
              <a:rPr lang="en-GB" sz="1500" dirty="0" smtClean="0"/>
              <a:t>A queima de combustíveis fósseis para a produção de energia representa a fonte mais significativa de emissões antropogénicas de GEE. A combustão de carvão, petróleo e gás natural liberta grandes quantidades de dióxido de carbono, o GEE antropogénico mais abundante (</a:t>
            </a:r>
            <a:r>
              <a:rPr lang="en-GB" sz="1500" dirty="0" err="1" smtClean="0"/>
              <a:t>Friedlingstein </a:t>
            </a:r>
            <a:r>
              <a:rPr lang="en-GB" sz="1500" dirty="0" smtClean="0"/>
              <a:t>et al., 2020). As alterações do uso do solo, em especial a desflorestação, contribuem ainda mais para reduzir os sumidouros naturais de carbono do planeta (</a:t>
            </a:r>
            <a:r>
              <a:rPr lang="en-GB" sz="1500" dirty="0" err="1" smtClean="0"/>
              <a:t>Friedlingstein </a:t>
            </a:r>
            <a:r>
              <a:rPr lang="en-GB" sz="1500" dirty="0" smtClean="0"/>
              <a:t>et al., 2020). As práticas agrícolas, incluindo a utilização de fertilizantes azotados, geram emissões significativas de óxido nitroso (Agência de Proteção do Ambiente dos EUA [EPA], 2023), enquanto os processos industriais e a gestão da pecuária contribuem para a libertação de metano (EPA, 2023).</a:t>
            </a:r>
            <a:endParaRPr lang="en-GB" sz="1500" dirty="0"/>
          </a:p>
        </p:txBody>
      </p:sp>
      <p:sp>
        <p:nvSpPr>
          <p:cNvPr id="6" name="Metin Yer Tutucusu 5"/>
          <p:cNvSpPr>
            <a:spLocks noGrp="1"/>
          </p:cNvSpPr>
          <p:nvPr>
            <p:ph type="body" idx="4"/>
          </p:nvPr>
        </p:nvSpPr>
        <p:spPr>
          <a:xfrm>
            <a:off x="5403677" y="219556"/>
            <a:ext cx="5374005" cy="3378200"/>
          </a:xfrm>
        </p:spPr>
        <p:txBody>
          <a:bodyPr>
            <a:noAutofit/>
          </a:bodyPr>
          <a:lstStyle/>
          <a:p>
            <a:pPr algn="just"/>
            <a:r>
              <a:rPr lang="en-US" sz="1500" dirty="0"/>
              <a:t>O consenso científico sobre as alterações climáticas antropogénicas é esmagador. Várias linhas de evidência, incluindo registos de temperatura global, dados sobre a concentração atmosférica de GEE e simulações de modelos climáticos, apontam para a atividade humana como o principal motor (IPCC, 2021). A composição isotópica do CO</a:t>
            </a:r>
            <a:r>
              <a:rPr lang="en-US" sz="1500" baseline="-25000" dirty="0"/>
              <a:t>2</a:t>
            </a:r>
            <a:r>
              <a:rPr lang="en-US" sz="1500" dirty="0"/>
              <a:t> atmosférico, que se alinha com a assinatura das emissões de combustíveis fósseis (EPA, 2023), corrobora ainda mais esta influência humana.</a:t>
            </a:r>
          </a:p>
          <a:p>
            <a:pPr algn="just"/>
            <a:r>
              <a:rPr lang="en-US" sz="1500" dirty="0"/>
              <a:t>As consequências das alterações climáticas antropogénicas são de grande alcance, colocando ameaças significativas ao bem-estar ecológico e social (Organização Meteorológica Mundial [OMM], 2023). O aumento das temperaturas globais conduz a uma cascata de efeitos, incluindo o degelo dos glaciares e das calotes polares, a subida do nível do mar, fenómenos meteorológicos mais extremos e perturbações das correntes oceânicas (OMM, 2023). Estas alterações podem ter impactos devastadores nos ecossistemas, na agricultura, na segurança alimentar, nos recursos hídricos e na saúde humana (OMM, 2023).</a:t>
            </a:r>
          </a:p>
          <a:p>
            <a:pPr algn="just"/>
            <a:endParaRPr lang="tr-TR" sz="1500" dirty="0"/>
          </a:p>
        </p:txBody>
      </p:sp>
      <p:sp>
        <p:nvSpPr>
          <p:cNvPr id="7" name="Metin kutusu 6"/>
          <p:cNvSpPr txBox="1"/>
          <p:nvPr/>
        </p:nvSpPr>
        <p:spPr>
          <a:xfrm>
            <a:off x="1068705" y="4693709"/>
            <a:ext cx="9708977" cy="1477328"/>
          </a:xfrm>
          <a:prstGeom prst="rect">
            <a:avLst/>
          </a:prstGeom>
          <a:noFill/>
        </p:spPr>
        <p:txBody>
          <a:bodyPr wrap="square" rtlCol="0">
            <a:spAutoFit/>
          </a:bodyPr>
          <a:lstStyle/>
          <a:p>
            <a:pPr algn="just"/>
            <a:r>
              <a:rPr lang="tr-TR" sz="1500" dirty="0" err="1" smtClean="0">
                <a:latin typeface="Calibri" panose="020F0502020204030204" pitchFamily="34" charset="0"/>
                <a:ea typeface="Calibri" panose="020F0502020204030204" pitchFamily="34" charset="0"/>
                <a:cs typeface="Calibri" panose="020F0502020204030204" pitchFamily="34" charset="0"/>
              </a:rPr>
              <a:t>Consequentemente</a:t>
            </a:r>
            <a:r>
              <a:rPr lang="tr-TR" sz="1500" dirty="0" smtClean="0">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as alterações </a:t>
            </a:r>
            <a:r>
              <a:rPr lang="en-US" sz="1500" dirty="0" smtClean="0">
                <a:latin typeface="Calibri" panose="020F0502020204030204" pitchFamily="34" charset="0"/>
                <a:ea typeface="Calibri" panose="020F0502020204030204" pitchFamily="34" charset="0"/>
                <a:cs typeface="Calibri" panose="020F0502020204030204" pitchFamily="34" charset="0"/>
              </a:rPr>
              <a:t>climáticas </a:t>
            </a:r>
            <a:r>
              <a:rPr lang="en-US" sz="1500" dirty="0">
                <a:latin typeface="Calibri" panose="020F0502020204030204" pitchFamily="34" charset="0"/>
                <a:ea typeface="Calibri" panose="020F0502020204030204" pitchFamily="34" charset="0"/>
                <a:cs typeface="Calibri" panose="020F0502020204030204" pitchFamily="34" charset="0"/>
              </a:rPr>
              <a:t>são um fenómeno bem estabelecido, impulsionado principalmente </a:t>
            </a:r>
            <a:r>
              <a:rPr lang="en-US" sz="1500" dirty="0" err="1">
                <a:latin typeface="Calibri" panose="020F0502020204030204" pitchFamily="34" charset="0"/>
                <a:ea typeface="Calibri" panose="020F0502020204030204" pitchFamily="34" charset="0"/>
                <a:cs typeface="Calibri" panose="020F0502020204030204" pitchFamily="34" charset="0"/>
              </a:rPr>
              <a:t>por</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smtClean="0">
                <a:latin typeface="Calibri" panose="020F0502020204030204" pitchFamily="34" charset="0"/>
                <a:ea typeface="Calibri" panose="020F0502020204030204" pitchFamily="34" charset="0"/>
                <a:cs typeface="Calibri" panose="020F0502020204030204" pitchFamily="34" charset="0"/>
              </a:rPr>
              <a:t>fatores</a:t>
            </a:r>
            <a:r>
              <a:rPr lang="en-US" sz="1500" dirty="0" smtClean="0">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antropogénicos. O aumento exponencial das emissões de gases com efeito de estufa, sobretudo devido à combustão de combustíveis fósseis e às alterações na utilização dos solos, perturbou o equilíbrio energético natural da Terra, conduzindo a uma tendência de aquecimento com consequências potencialmente catastróficas. O reconhecimento da natureza antropogénica das alterações climáticas é crucial para o desenvolvimento de estratégias eficazes de atenuação e adaptação, a fim de garantir um futuro sustentável para o nosso planeta.</a:t>
            </a:r>
            <a:endParaRPr lang="tr-TR" sz="1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62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smtClean="0"/>
              <a:t>A CIÊNCIA POR DETRÁS DAS ALTERAÇÕES CLIMÁTICAS</a:t>
            </a:r>
            <a:endParaRPr lang="tr-TR" b="1" dirty="0"/>
          </a:p>
        </p:txBody>
      </p:sp>
      <p:sp>
        <p:nvSpPr>
          <p:cNvPr id="4" name="Metin Yer Tutucusu 3"/>
          <p:cNvSpPr>
            <a:spLocks noGrp="1"/>
          </p:cNvSpPr>
          <p:nvPr>
            <p:ph type="body" idx="2"/>
          </p:nvPr>
        </p:nvSpPr>
        <p:spPr>
          <a:xfrm>
            <a:off x="653934" y="2111279"/>
            <a:ext cx="4937760" cy="3378200"/>
          </a:xfrm>
        </p:spPr>
        <p:txBody>
          <a:bodyPr>
            <a:normAutofit lnSpcReduction="10000"/>
          </a:bodyPr>
          <a:lstStyle/>
          <a:p>
            <a:pPr marL="114300" indent="0">
              <a:buNone/>
            </a:pPr>
            <a:r>
              <a:rPr lang="en-US" dirty="0"/>
              <a:t>Consenso científico esmagador: a atividade humana é a principal causa. </a:t>
            </a:r>
            <a:endParaRPr lang="tr-TR" dirty="0" smtClean="0"/>
          </a:p>
          <a:p>
            <a:pPr marL="114300" indent="0">
              <a:buNone/>
            </a:pPr>
            <a:endParaRPr lang="tr-TR" dirty="0" smtClean="0"/>
          </a:p>
          <a:p>
            <a:pPr>
              <a:buFont typeface="Wingdings" pitchFamily="2" charset="2"/>
              <a:buChar char="Ø"/>
            </a:pPr>
            <a:r>
              <a:rPr lang="en-US" dirty="0" smtClean="0"/>
              <a:t>Evidências</a:t>
            </a:r>
            <a:r>
              <a:rPr lang="en-US" dirty="0"/>
              <a:t>: Registos de temperatura global.</a:t>
            </a:r>
          </a:p>
          <a:p>
            <a:pPr>
              <a:buFont typeface="Wingdings" pitchFamily="2" charset="2"/>
              <a:buChar char="Ø"/>
            </a:pPr>
            <a:r>
              <a:rPr lang="en-US" dirty="0"/>
              <a:t>Dados sobre a concentração atmosférica de gases com efeito de estufa.</a:t>
            </a:r>
          </a:p>
          <a:p>
            <a:pPr>
              <a:buFont typeface="Wingdings" pitchFamily="2" charset="2"/>
              <a:buChar char="Ø"/>
            </a:pPr>
            <a:r>
              <a:rPr lang="en-US" dirty="0"/>
              <a:t>Simulações de modelos climáticos.</a:t>
            </a:r>
          </a:p>
          <a:p>
            <a:pPr>
              <a:buFont typeface="Wingdings" pitchFamily="2" charset="2"/>
              <a:buChar char="Ø"/>
            </a:pPr>
            <a:r>
              <a:rPr lang="en-US" dirty="0"/>
              <a:t>Composição isotópica do CO</a:t>
            </a:r>
            <a:r>
              <a:rPr lang="en-US" baseline="-25000" dirty="0"/>
              <a:t>2</a:t>
            </a:r>
            <a:r>
              <a:rPr lang="en-US" dirty="0"/>
              <a:t> atmosférico.</a:t>
            </a:r>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tr-TR" b="1" dirty="0" smtClean="0"/>
              <a:t>CONSEQUÊNCIAS DAS ALTERAÇÕES CLIMÁTICAS</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85000" lnSpcReduction="10000"/>
          </a:bodyPr>
          <a:lstStyle/>
          <a:p>
            <a:pPr marL="114300" indent="0">
              <a:buNone/>
            </a:pPr>
            <a:r>
              <a:rPr lang="en-US" dirty="0"/>
              <a:t>Impactos de grande alcance nos ecossistemas e na sociedade: </a:t>
            </a:r>
            <a:endParaRPr lang="tr-TR" dirty="0" smtClean="0"/>
          </a:p>
          <a:p>
            <a:pPr>
              <a:buFont typeface="Wingdings" pitchFamily="2" charset="2"/>
              <a:buChar char="Ø"/>
            </a:pPr>
            <a:r>
              <a:rPr lang="en-US" dirty="0" smtClean="0"/>
              <a:t>Aumento das </a:t>
            </a:r>
            <a:r>
              <a:rPr lang="en-US" dirty="0"/>
              <a:t>temperaturas.</a:t>
            </a:r>
          </a:p>
          <a:p>
            <a:pPr>
              <a:buFont typeface="Wingdings" pitchFamily="2" charset="2"/>
              <a:buChar char="Ø"/>
            </a:pPr>
            <a:r>
              <a:rPr lang="en-US" dirty="0"/>
              <a:t>Derretimento dos glaciares e das calotes polares.</a:t>
            </a:r>
          </a:p>
          <a:p>
            <a:pPr>
              <a:buFont typeface="Wingdings" pitchFamily="2" charset="2"/>
              <a:buChar char="Ø"/>
            </a:pPr>
            <a:r>
              <a:rPr lang="en-US" dirty="0"/>
              <a:t>Aumento do nível do mar.</a:t>
            </a:r>
          </a:p>
          <a:p>
            <a:pPr>
              <a:buFont typeface="Wingdings" pitchFamily="2" charset="2"/>
              <a:buChar char="Ø"/>
            </a:pPr>
            <a:r>
              <a:rPr lang="en-US" dirty="0"/>
              <a:t>Mais fenómenos meteorológicos extremos.</a:t>
            </a:r>
          </a:p>
          <a:p>
            <a:pPr>
              <a:buFont typeface="Wingdings" pitchFamily="2" charset="2"/>
              <a:buChar char="Ø"/>
            </a:pPr>
            <a:r>
              <a:rPr lang="en-US" dirty="0"/>
              <a:t>Perturbações das correntes oceânicas.</a:t>
            </a:r>
          </a:p>
          <a:p>
            <a:pPr>
              <a:buFont typeface="Wingdings" pitchFamily="2" charset="2"/>
              <a:buChar char="Ø"/>
            </a:pPr>
            <a:r>
              <a:rPr lang="en-US" dirty="0"/>
              <a:t>Ameaças aos ecossistemas, à agricultura, à segurança alimentar, aos recursos hídricos e à saúde humana.</a:t>
            </a:r>
          </a:p>
        </p:txBody>
      </p:sp>
    </p:spTree>
    <p:extLst>
      <p:ext uri="{BB962C8B-B14F-4D97-AF65-F5344CB8AC3E}">
        <p14:creationId xmlns:p14="http://schemas.microsoft.com/office/powerpoint/2010/main" val="242154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smtClean="0"/>
              <a:t>TOMAR MEDIDAS </a:t>
            </a:r>
            <a:r>
              <a:rPr lang="en-US" b="1" dirty="0" err="1" smtClean="0"/>
              <a:t>CONTRA </a:t>
            </a:r>
            <a:r>
              <a:rPr lang="en-US" b="1" dirty="0" smtClean="0"/>
              <a:t>AS ALTERAÇÕES CLIMÁTICAS</a:t>
            </a:r>
            <a:endParaRPr lang="tr-TR" b="1" dirty="0"/>
          </a:p>
        </p:txBody>
      </p:sp>
      <p:sp>
        <p:nvSpPr>
          <p:cNvPr id="4" name="Metin Yer Tutucusu 3"/>
          <p:cNvSpPr>
            <a:spLocks noGrp="1"/>
          </p:cNvSpPr>
          <p:nvPr>
            <p:ph type="body" idx="2"/>
          </p:nvPr>
        </p:nvSpPr>
        <p:spPr>
          <a:xfrm>
            <a:off x="653934" y="2111279"/>
            <a:ext cx="4937760" cy="3378200"/>
          </a:xfrm>
        </p:spPr>
        <p:txBody>
          <a:bodyPr>
            <a:normAutofit lnSpcReduction="10000"/>
          </a:bodyPr>
          <a:lstStyle/>
          <a:p>
            <a:pPr>
              <a:buFont typeface="Wingdings" pitchFamily="2" charset="2"/>
              <a:buChar char="Ø"/>
            </a:pPr>
            <a:r>
              <a:rPr lang="en-US" dirty="0"/>
              <a:t>Importância do reconhecimento da natureza antropogénica das </a:t>
            </a:r>
            <a:r>
              <a:rPr lang="en-US" dirty="0" smtClean="0"/>
              <a:t>alterações </a:t>
            </a:r>
            <a:r>
              <a:rPr lang="en-US" dirty="0"/>
              <a:t>climáticas.</a:t>
            </a:r>
            <a:endParaRPr lang="tr-TR" dirty="0" smtClean="0"/>
          </a:p>
          <a:p>
            <a:pPr>
              <a:buFont typeface="Wingdings" pitchFamily="2" charset="2"/>
              <a:buChar char="Ø"/>
            </a:pPr>
            <a:r>
              <a:rPr lang="en-US" dirty="0" smtClean="0"/>
              <a:t>Desenvolver </a:t>
            </a:r>
            <a:r>
              <a:rPr lang="en-US" dirty="0"/>
              <a:t>estratégias eficazes de atenuação e adaptação para um futuro sustentável. </a:t>
            </a:r>
            <a:endParaRPr lang="tr-TR" dirty="0" smtClean="0"/>
          </a:p>
          <a:p>
            <a:pPr marL="114300" indent="0">
              <a:buNone/>
            </a:pPr>
            <a:r>
              <a:rPr lang="en-US" dirty="0" smtClean="0"/>
              <a:t>Estratégias</a:t>
            </a:r>
            <a:r>
              <a:rPr lang="en-US" dirty="0"/>
              <a:t>: </a:t>
            </a:r>
            <a:endParaRPr lang="tr-TR" dirty="0" smtClean="0"/>
          </a:p>
          <a:p>
            <a:pPr>
              <a:buFont typeface="Wingdings" pitchFamily="2" charset="2"/>
              <a:buChar char="q"/>
            </a:pPr>
            <a:r>
              <a:rPr lang="en-US" dirty="0" smtClean="0"/>
              <a:t>Reduzir </a:t>
            </a:r>
            <a:r>
              <a:rPr lang="en-US" dirty="0"/>
              <a:t>as emissões de gases com efeito de estufa.</a:t>
            </a:r>
          </a:p>
          <a:p>
            <a:pPr>
              <a:buFont typeface="Wingdings" pitchFamily="2" charset="2"/>
              <a:buChar char="q"/>
            </a:pPr>
            <a:r>
              <a:rPr lang="en-US" dirty="0"/>
              <a:t>Adaptar-se às alterações climáticas.</a:t>
            </a:r>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smtClean="0"/>
              <a:t>OBJETIVOS </a:t>
            </a:r>
            <a:r>
              <a:rPr lang="tr-TR" b="1" dirty="0" smtClean="0"/>
              <a:t>DE APRENDIZAGEM</a:t>
            </a:r>
            <a:endParaRPr lang="tr-TR" b="1" dirty="0"/>
          </a:p>
        </p:txBody>
      </p:sp>
      <p:sp>
        <p:nvSpPr>
          <p:cNvPr id="6" name="Metin Yer Tutucusu 5"/>
          <p:cNvSpPr>
            <a:spLocks noGrp="1"/>
          </p:cNvSpPr>
          <p:nvPr>
            <p:ph type="body" idx="4"/>
          </p:nvPr>
        </p:nvSpPr>
        <p:spPr>
          <a:xfrm>
            <a:off x="6287193" y="2097425"/>
            <a:ext cx="4937760" cy="3378200"/>
          </a:xfrm>
        </p:spPr>
        <p:txBody>
          <a:bodyPr>
            <a:normAutofit/>
          </a:bodyPr>
          <a:lstStyle/>
          <a:p>
            <a:pPr>
              <a:buFont typeface="Wingdings" pitchFamily="2" charset="2"/>
              <a:buChar char="Ø"/>
            </a:pPr>
            <a:r>
              <a:rPr lang="en-US" dirty="0"/>
              <a:t>Compreender a terminologia das alterações climáticas</a:t>
            </a:r>
            <a:r>
              <a:rPr lang="en-US" dirty="0" smtClean="0"/>
              <a:t>.</a:t>
            </a:r>
            <a:endParaRPr lang="tr-TR" dirty="0" smtClean="0"/>
          </a:p>
          <a:p>
            <a:pPr>
              <a:buFont typeface="Wingdings" pitchFamily="2" charset="2"/>
              <a:buChar char="Ø"/>
            </a:pPr>
            <a:r>
              <a:rPr lang="en-US" dirty="0"/>
              <a:t> Analisar os impactos ambientais, sociais e económicos. </a:t>
            </a:r>
            <a:endParaRPr lang="tr-TR" dirty="0" smtClean="0"/>
          </a:p>
          <a:p>
            <a:pPr>
              <a:buFont typeface="Wingdings" pitchFamily="2" charset="2"/>
              <a:buChar char="Ø"/>
            </a:pPr>
            <a:r>
              <a:rPr lang="en-US" dirty="0" smtClean="0"/>
              <a:t>Reconhecer o </a:t>
            </a:r>
            <a:r>
              <a:rPr lang="en-US" dirty="0"/>
              <a:t>contributo pessoal para as alterações climáticas</a:t>
            </a:r>
            <a:r>
              <a:rPr lang="en-US" dirty="0" smtClean="0"/>
              <a:t>.</a:t>
            </a:r>
            <a:endParaRPr lang="tr-TR" dirty="0" smtClean="0"/>
          </a:p>
          <a:p>
            <a:pPr>
              <a:buFont typeface="Wingdings" pitchFamily="2" charset="2"/>
              <a:buChar char="Ø"/>
            </a:pPr>
            <a:r>
              <a:rPr lang="en-US" dirty="0"/>
              <a:t> Defender a ação climática através do exemplo pessoal e da colaboração</a:t>
            </a:r>
            <a:r>
              <a:rPr lang="en-US" dirty="0" smtClean="0"/>
              <a:t>.</a:t>
            </a:r>
            <a:endParaRPr lang="tr-TR" dirty="0" smtClean="0"/>
          </a:p>
          <a:p>
            <a:pPr>
              <a:buFont typeface="Wingdings" pitchFamily="2" charset="2"/>
              <a:buChar char="Ø"/>
            </a:pPr>
            <a:r>
              <a:rPr lang="en-US" dirty="0"/>
              <a:t> Apoiar a conservação da biodiversidade.</a:t>
            </a:r>
          </a:p>
        </p:txBody>
      </p:sp>
    </p:spTree>
    <p:extLst>
      <p:ext uri="{BB962C8B-B14F-4D97-AF65-F5344CB8AC3E}">
        <p14:creationId xmlns:p14="http://schemas.microsoft.com/office/powerpoint/2010/main" val="23617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398638" y="85725"/>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en-US" sz="2400" dirty="0"/>
              <a:t>Tarefas para os alunos em matéria de </a:t>
            </a:r>
            <a:r>
              <a:rPr lang="tr-TR" sz="2400" dirty="0" err="1" smtClean="0"/>
              <a:t>literacia ambiental</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2" name="Rectangle 1"/>
          <p:cNvSpPr>
            <a:spLocks noChangeArrowheads="1"/>
          </p:cNvSpPr>
          <p:nvPr/>
        </p:nvSpPr>
        <p:spPr bwMode="auto">
          <a:xfrm>
            <a:off x="1103168" y="1017932"/>
            <a:ext cx="9877424" cy="4708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endParaRPr lang="en-GB" altLang="tr-TR" sz="1500" b="1" dirty="0" smtClean="0">
              <a:solidFill>
                <a:schemeClr val="tx1"/>
              </a:solidFill>
              <a:latin typeface="Arial" panose="020B0604020202020204" pitchFamily="34" charset="0"/>
            </a:endParaRPr>
          </a:p>
          <a:p>
            <a:pPr lvl="0" algn="just" eaLnBrk="0" fontAlgn="base" hangingPunct="0">
              <a:spcBef>
                <a:spcPct val="0"/>
              </a:spcBef>
              <a:spcAft>
                <a:spcPct val="0"/>
              </a:spcAft>
              <a:buClrTx/>
            </a:pPr>
            <a:r>
              <a:rPr lang="en-GB" altLang="tr-TR" sz="1500" b="1" dirty="0" err="1" smtClean="0">
                <a:solidFill>
                  <a:schemeClr val="tx1"/>
                </a:solidFill>
                <a:latin typeface="Arial" panose="020B0604020202020204" pitchFamily="34" charset="0"/>
              </a:rPr>
              <a:t>Tarefa</a:t>
            </a:r>
            <a:r>
              <a:rPr lang="en-GB" altLang="tr-TR" sz="1500" b="1" dirty="0" smtClean="0">
                <a:solidFill>
                  <a:schemeClr val="tx1"/>
                </a:solidFill>
                <a:latin typeface="Arial" panose="020B0604020202020204" pitchFamily="34" charset="0"/>
              </a:rPr>
              <a:t> </a:t>
            </a:r>
            <a:r>
              <a:rPr lang="en-GB" altLang="tr-TR" sz="1500" b="1" dirty="0" smtClean="0">
                <a:solidFill>
                  <a:schemeClr val="tx1"/>
                </a:solidFill>
                <a:latin typeface="Arial" panose="020B0604020202020204" pitchFamily="34" charset="0"/>
              </a:rPr>
              <a:t>1: </a:t>
            </a:r>
            <a:r>
              <a:rPr lang="en-US" sz="1500" dirty="0" smtClean="0"/>
              <a:t>Pensar </a:t>
            </a:r>
            <a:r>
              <a:rPr lang="en-US" sz="1500" dirty="0"/>
              <a:t>e conceber um jogo ou atividade ambiental que promova a sustentabilidade e a consciência ambiental. Pode tratar-se de jogos de representação, simulações ou jogos de tabuleiro</a:t>
            </a:r>
            <a:r>
              <a:rPr lang="en-US" sz="1500" dirty="0" smtClean="0"/>
              <a:t>.</a:t>
            </a:r>
            <a:endParaRPr lang="tr-TR" altLang="tr-TR" sz="1500" dirty="0" smtClean="0">
              <a:solidFill>
                <a:schemeClr val="tx1"/>
              </a:solidFill>
              <a:latin typeface="Arial" panose="020B0604020202020204" pitchFamily="34" charset="0"/>
            </a:endParaRPr>
          </a:p>
          <a:p>
            <a:pPr lvl="0" algn="just" eaLnBrk="0" fontAlgn="base" hangingPunct="0">
              <a:spcBef>
                <a:spcPct val="0"/>
              </a:spcBef>
              <a:spcAft>
                <a:spcPct val="0"/>
              </a:spcAft>
              <a:buClrTx/>
            </a:pPr>
            <a:endParaRPr kumimoji="0" lang="en-GB" altLang="tr-TR" sz="1500"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kumimoji="0" lang="en-GB" altLang="tr-TR" sz="1500" b="1" i="0" u="none" strike="noStrike" cap="none" normalizeH="0" baseline="0" dirty="0" smtClean="0">
                <a:ln>
                  <a:noFill/>
                </a:ln>
                <a:solidFill>
                  <a:schemeClr val="tx1"/>
                </a:solidFill>
                <a:effectLst/>
                <a:latin typeface="Arial" panose="020B0604020202020204" pitchFamily="34" charset="0"/>
              </a:rPr>
              <a:t>Tarefa 2: </a:t>
            </a:r>
            <a:r>
              <a:rPr lang="en-US" sz="1500" dirty="0" err="1" smtClean="0"/>
              <a:t>Analisar</a:t>
            </a:r>
            <a:r>
              <a:rPr lang="en-US" sz="1500" dirty="0" smtClean="0"/>
              <a:t> </a:t>
            </a:r>
            <a:r>
              <a:rPr lang="en-US" sz="1500" dirty="0"/>
              <a:t>os jogos e </a:t>
            </a:r>
            <a:r>
              <a:rPr lang="en-US" sz="1500" dirty="0" err="1" smtClean="0"/>
              <a:t>atividades</a:t>
            </a:r>
            <a:r>
              <a:rPr lang="en-US" sz="1500" dirty="0" smtClean="0"/>
              <a:t> </a:t>
            </a:r>
            <a:r>
              <a:rPr lang="en-US" sz="1500" dirty="0"/>
              <a:t>ambientais existentes para identificar os principais conceitos e competências que estão a ser ensinados. De seguida, discutirão a eficácia destes jogos na sensibilização e na promoção de </a:t>
            </a:r>
            <a:r>
              <a:rPr lang="tr-TR" sz="1500" dirty="0" err="1" smtClean="0"/>
              <a:t>mudanças </a:t>
            </a:r>
            <a:r>
              <a:rPr lang="en-US" sz="1500" dirty="0" smtClean="0"/>
              <a:t>de comportamento</a:t>
            </a:r>
            <a:r>
              <a:rPr lang="tr-TR" sz="1500" dirty="0" smtClean="0"/>
              <a:t>.</a:t>
            </a:r>
          </a:p>
          <a:p>
            <a:pPr lvl="0" algn="just" eaLnBrk="0" fontAlgn="base" hangingPunct="0">
              <a:spcBef>
                <a:spcPct val="0"/>
              </a:spcBef>
              <a:spcAft>
                <a:spcPct val="0"/>
              </a:spcAft>
              <a:buClrTx/>
            </a:pPr>
            <a:endParaRPr kumimoji="0" lang="en-GB" altLang="tr-TR" sz="1500"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kumimoji="0" lang="en-GB" altLang="tr-TR" sz="1500" b="1" i="0" u="none" strike="noStrike" cap="none" normalizeH="0" baseline="0" dirty="0" smtClean="0">
                <a:ln>
                  <a:noFill/>
                </a:ln>
                <a:solidFill>
                  <a:schemeClr val="tx1"/>
                </a:solidFill>
                <a:effectLst/>
                <a:latin typeface="Arial" panose="020B0604020202020204" pitchFamily="34" charset="0"/>
              </a:rPr>
              <a:t>Tarefa 3: </a:t>
            </a:r>
            <a:r>
              <a:rPr lang="en-US" sz="1500" dirty="0" err="1" smtClean="0"/>
              <a:t>Participar </a:t>
            </a:r>
            <a:r>
              <a:rPr lang="en-US" sz="1500" dirty="0"/>
              <a:t>em jogos educativos que simulam diferentes fontes de energia e o seu impacto ambiental. De seguida, analisam os dados e discutem as vantagens e desvantagens de cada fonte de energia</a:t>
            </a:r>
            <a:r>
              <a:rPr lang="en-US" sz="1500" dirty="0" smtClean="0"/>
              <a:t>.</a:t>
            </a:r>
            <a:endParaRPr lang="tr-TR" sz="1500" dirty="0" smtClean="0"/>
          </a:p>
          <a:p>
            <a:pPr lvl="0" algn="just" eaLnBrk="0" fontAlgn="base" hangingPunct="0">
              <a:spcBef>
                <a:spcPct val="0"/>
              </a:spcBef>
              <a:spcAft>
                <a:spcPct val="0"/>
              </a:spcAft>
              <a:buClrTx/>
              <a:buFontTx/>
              <a:buChar char="•"/>
            </a:pPr>
            <a:endParaRPr kumimoji="0" lang="en-GB" altLang="tr-TR" sz="1500"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lang="en-GB" altLang="tr-TR" sz="1500" b="1" dirty="0" smtClean="0">
                <a:solidFill>
                  <a:schemeClr val="tx1"/>
                </a:solidFill>
                <a:latin typeface="Arial" panose="020B0604020202020204" pitchFamily="34" charset="0"/>
              </a:rPr>
              <a:t>Tarefa 4</a:t>
            </a:r>
            <a:r>
              <a:rPr lang="tr-TR" altLang="tr-TR" sz="1500" b="1" dirty="0" smtClean="0">
                <a:solidFill>
                  <a:schemeClr val="tx1"/>
                </a:solidFill>
                <a:latin typeface="Arial" panose="020B0604020202020204" pitchFamily="34" charset="0"/>
              </a:rPr>
              <a:t>: </a:t>
            </a:r>
            <a:r>
              <a:rPr lang="en-US" sz="1500" dirty="0" err="1" smtClean="0"/>
              <a:t>Participar</a:t>
            </a:r>
            <a:r>
              <a:rPr lang="en-US" sz="1500" dirty="0" smtClean="0"/>
              <a:t> </a:t>
            </a:r>
            <a:r>
              <a:rPr lang="en-US" sz="1500" dirty="0" err="1"/>
              <a:t>em</a:t>
            </a:r>
            <a:r>
              <a:rPr lang="en-US" sz="1500" dirty="0"/>
              <a:t> </a:t>
            </a:r>
            <a:r>
              <a:rPr lang="en-US" sz="1500" dirty="0" err="1" smtClean="0"/>
              <a:t>atividades</a:t>
            </a:r>
            <a:r>
              <a:rPr lang="en-US" sz="1500" dirty="0" smtClean="0"/>
              <a:t> </a:t>
            </a:r>
            <a:r>
              <a:rPr lang="en-US" sz="1500" dirty="0"/>
              <a:t>que promovam a redução, reutilização e reciclagem de resíduos. Isto pode implicar a criação de trabalhos manuais a partir de materiais reciclados ou a criação de formas inovadoras de </a:t>
            </a:r>
            <a:r>
              <a:rPr lang="en-US" sz="1500" dirty="0" err="1"/>
              <a:t>reutilizar</a:t>
            </a:r>
            <a:r>
              <a:rPr lang="en-US" sz="1500" dirty="0"/>
              <a:t> </a:t>
            </a:r>
            <a:r>
              <a:rPr lang="en-US" sz="1500" dirty="0" err="1" smtClean="0"/>
              <a:t>objetos</a:t>
            </a:r>
            <a:r>
              <a:rPr lang="en-US" sz="1500" dirty="0" smtClean="0"/>
              <a:t> </a:t>
            </a:r>
            <a:r>
              <a:rPr lang="en-US" sz="1500" dirty="0"/>
              <a:t>do quotidiano</a:t>
            </a:r>
            <a:r>
              <a:rPr lang="en-US" sz="1500" dirty="0" smtClean="0"/>
              <a:t>.</a:t>
            </a:r>
            <a:endParaRPr lang="tr-TR" sz="1500" dirty="0" smtClean="0"/>
          </a:p>
          <a:p>
            <a:pPr lvl="0" algn="just" eaLnBrk="0" fontAlgn="base" hangingPunct="0">
              <a:spcBef>
                <a:spcPct val="0"/>
              </a:spcBef>
              <a:spcAft>
                <a:spcPct val="0"/>
              </a:spcAft>
              <a:buClrTx/>
              <a:buFontTx/>
              <a:buChar char="•"/>
            </a:pPr>
            <a:endParaRPr kumimoji="0" lang="tr-TR" altLang="tr-TR" sz="1500"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lang="en-GB" altLang="tr-TR" sz="1500" b="1" dirty="0" smtClean="0">
                <a:solidFill>
                  <a:schemeClr val="tx1"/>
                </a:solidFill>
                <a:latin typeface="Arial" panose="020B0604020202020204" pitchFamily="34" charset="0"/>
              </a:rPr>
              <a:t> Tarefa </a:t>
            </a:r>
            <a:r>
              <a:rPr lang="tr-TR" altLang="tr-TR" sz="1500" b="1" dirty="0" smtClean="0">
                <a:solidFill>
                  <a:schemeClr val="tx1"/>
                </a:solidFill>
                <a:latin typeface="Arial" panose="020B0604020202020204" pitchFamily="34" charset="0"/>
              </a:rPr>
              <a:t>5: </a:t>
            </a:r>
            <a:r>
              <a:rPr lang="en-US" sz="1500" dirty="0" err="1" smtClean="0"/>
              <a:t>Discutir </a:t>
            </a:r>
            <a:r>
              <a:rPr lang="en-US" sz="1500" dirty="0"/>
              <a:t>a importância da literacia ambiental para os jovens e debater estratégias para promover a educação ambiental nas escolas e nas comunidades</a:t>
            </a:r>
            <a:r>
              <a:rPr lang="en-US" sz="1500" dirty="0" smtClean="0"/>
              <a:t>.</a:t>
            </a:r>
            <a:endParaRPr lang="tr-TR" sz="1500" dirty="0" smtClean="0"/>
          </a:p>
          <a:p>
            <a:pPr lvl="0" algn="just" eaLnBrk="0" fontAlgn="base" hangingPunct="0">
              <a:spcBef>
                <a:spcPct val="0"/>
              </a:spcBef>
              <a:spcAft>
                <a:spcPct val="0"/>
              </a:spcAft>
              <a:buClrTx/>
              <a:buFontTx/>
              <a:buChar char="•"/>
            </a:pPr>
            <a:endParaRPr lang="tr-TR" sz="1500" dirty="0" smtClean="0"/>
          </a:p>
          <a:p>
            <a:pPr lvl="0" algn="just" eaLnBrk="0" fontAlgn="base" hangingPunct="0">
              <a:spcBef>
                <a:spcPct val="0"/>
              </a:spcBef>
              <a:spcAft>
                <a:spcPct val="0"/>
              </a:spcAft>
              <a:buClrTx/>
              <a:buFontTx/>
              <a:buChar char="•"/>
            </a:pPr>
            <a:r>
              <a:rPr kumimoji="0" lang="en-GB" altLang="tr-TR" sz="1500" b="1" i="0" u="none" strike="noStrike" cap="none" normalizeH="0" baseline="0" dirty="0" smtClean="0">
                <a:ln>
                  <a:noFill/>
                </a:ln>
                <a:solidFill>
                  <a:schemeClr val="tx1"/>
                </a:solidFill>
                <a:effectLst/>
                <a:latin typeface="Arial" panose="020B0604020202020204" pitchFamily="34" charset="0"/>
              </a:rPr>
              <a:t>Tarefa </a:t>
            </a:r>
            <a:r>
              <a:rPr kumimoji="0" lang="tr-TR" altLang="tr-TR" sz="1500" b="1" i="0" u="none" strike="noStrike" cap="none" normalizeH="0" baseline="0" dirty="0" smtClean="0">
                <a:ln>
                  <a:noFill/>
                </a:ln>
                <a:solidFill>
                  <a:schemeClr val="tx1"/>
                </a:solidFill>
                <a:effectLst/>
                <a:latin typeface="Arial" panose="020B0604020202020204" pitchFamily="34" charset="0"/>
              </a:rPr>
              <a:t>6: </a:t>
            </a:r>
            <a:r>
              <a:rPr lang="en-US" sz="1500" dirty="0" err="1" smtClean="0"/>
              <a:t>Pesquisar</a:t>
            </a:r>
            <a:r>
              <a:rPr lang="en-US" sz="1500" dirty="0" smtClean="0"/>
              <a:t> </a:t>
            </a:r>
            <a:r>
              <a:rPr lang="en-US" sz="1500" dirty="0"/>
              <a:t>e discutir potenciais soluções e estratégias para a conservação e recuperação ambiental. </a:t>
            </a:r>
            <a:endParaRPr lang="en-US" sz="1500" dirty="0" smtClean="0"/>
          </a:p>
          <a:p>
            <a:pPr lvl="0" algn="just" eaLnBrk="0" fontAlgn="base" hangingPunct="0">
              <a:spcBef>
                <a:spcPct val="0"/>
              </a:spcBef>
              <a:spcAft>
                <a:spcPct val="0"/>
              </a:spcAft>
              <a:buClrTx/>
              <a:buFontTx/>
              <a:buChar char="•"/>
            </a:pPr>
            <a:endParaRPr kumimoji="0" lang="en-GB" altLang="tr-TR" sz="15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882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tr-TR" sz="6600" dirty="0" smtClean="0">
                <a:solidFill>
                  <a:srgbClr val="3F762A"/>
                </a:solidFill>
              </a:rPr>
              <a:t>Parte </a:t>
            </a:r>
            <a:r>
              <a:rPr lang="tr-TR" sz="6600" dirty="0" smtClean="0">
                <a:solidFill>
                  <a:srgbClr val="3F762A"/>
                </a:solidFill>
              </a:rPr>
              <a:t>2</a:t>
            </a:r>
            <a:endParaRPr b="1"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68705" y="4592922"/>
            <a:ext cx="7360920"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smtClean="0">
                <a:solidFill>
                  <a:srgbClr val="004B3A"/>
                </a:solidFill>
                <a:latin typeface="Arial"/>
                <a:ea typeface="Arial"/>
                <a:cs typeface="Arial"/>
                <a:sym typeface="Arial"/>
              </a:rPr>
              <a:t>Melhores práticas e </a:t>
            </a:r>
            <a:r>
              <a:rPr lang="tr-TR" sz="2400" b="1" i="0" u="none" strike="noStrike" cap="none" dirty="0" smtClean="0">
                <a:solidFill>
                  <a:srgbClr val="004B3A"/>
                </a:solidFill>
                <a:latin typeface="Arial"/>
                <a:ea typeface="Arial"/>
                <a:cs typeface="Arial"/>
                <a:sym typeface="Arial"/>
              </a:rPr>
              <a:t>atividades </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302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393465"/>
            <a:ext cx="4937760" cy="736282"/>
          </a:xfrm>
        </p:spPr>
        <p:txBody>
          <a:bodyPr>
            <a:normAutofit fontScale="85000" lnSpcReduction="10000"/>
          </a:bodyPr>
          <a:lstStyle/>
          <a:p>
            <a:pPr algn="ctr"/>
            <a:r>
              <a:rPr lang="tr-TR" b="1" dirty="0" smtClean="0"/>
              <a:t>PARQUE NATURAL DE LUNCA MUREȘULUI - UM MODELO PARA A EDUCAÇÃO AMBIENTAL</a:t>
            </a:r>
            <a:endParaRPr lang="tr-TR" b="1" dirty="0"/>
          </a:p>
        </p:txBody>
      </p:sp>
      <p:sp>
        <p:nvSpPr>
          <p:cNvPr id="4" name="Metin Yer Tutucusu 3"/>
          <p:cNvSpPr>
            <a:spLocks noGrp="1"/>
          </p:cNvSpPr>
          <p:nvPr>
            <p:ph type="body" idx="2"/>
          </p:nvPr>
        </p:nvSpPr>
        <p:spPr>
          <a:xfrm>
            <a:off x="653934" y="2240583"/>
            <a:ext cx="4937760" cy="3378200"/>
          </a:xfrm>
        </p:spPr>
        <p:txBody>
          <a:bodyPr>
            <a:normAutofit/>
          </a:bodyPr>
          <a:lstStyle/>
          <a:p>
            <a:pPr>
              <a:buFont typeface="Wingdings" pitchFamily="2" charset="2"/>
              <a:buChar char="Ø"/>
            </a:pPr>
            <a:r>
              <a:rPr lang="en-US" dirty="0"/>
              <a:t>O Centro de Visitantes </a:t>
            </a:r>
            <a:r>
              <a:rPr lang="en-US" dirty="0" err="1"/>
              <a:t>de Ceala </a:t>
            </a:r>
            <a:r>
              <a:rPr lang="en-US" dirty="0"/>
              <a:t>é um centro de aprendizagem sobre o Parque Natural </a:t>
            </a:r>
            <a:r>
              <a:rPr lang="en-US" dirty="0" err="1"/>
              <a:t>Lunca Mureșului</a:t>
            </a:r>
            <a:r>
              <a:rPr lang="en-US" dirty="0" smtClean="0"/>
              <a:t>.</a:t>
            </a:r>
            <a:endParaRPr lang="tr-TR" dirty="0" smtClean="0"/>
          </a:p>
          <a:p>
            <a:pPr>
              <a:buFont typeface="Wingdings" pitchFamily="2" charset="2"/>
              <a:buChar char="Ø"/>
            </a:pPr>
            <a:r>
              <a:rPr lang="en-US" dirty="0" err="1"/>
              <a:t>Exposições</a:t>
            </a:r>
            <a:r>
              <a:rPr lang="en-US" dirty="0"/>
              <a:t> </a:t>
            </a:r>
            <a:r>
              <a:rPr lang="en-US" dirty="0" err="1" smtClean="0"/>
              <a:t>interativas</a:t>
            </a:r>
            <a:r>
              <a:rPr lang="en-US" dirty="0"/>
              <a:t>, programas educativos e visitas guiadas promovem a sensibilização para o ambiente.</a:t>
            </a:r>
          </a:p>
        </p:txBody>
      </p:sp>
      <p:sp>
        <p:nvSpPr>
          <p:cNvPr id="5" name="Metin Yer Tutucusu 4"/>
          <p:cNvSpPr>
            <a:spLocks noGrp="1"/>
          </p:cNvSpPr>
          <p:nvPr>
            <p:ph type="body" idx="3"/>
          </p:nvPr>
        </p:nvSpPr>
        <p:spPr>
          <a:xfrm>
            <a:off x="6120939" y="1393465"/>
            <a:ext cx="4937760" cy="736282"/>
          </a:xfrm>
        </p:spPr>
        <p:txBody>
          <a:bodyPr>
            <a:normAutofit lnSpcReduction="10000"/>
          </a:bodyPr>
          <a:lstStyle/>
          <a:p>
            <a:pPr algn="ctr"/>
            <a:r>
              <a:rPr lang="en-US" b="1" dirty="0" smtClean="0"/>
              <a:t>PROTEÇÃO </a:t>
            </a:r>
            <a:r>
              <a:rPr lang="en-US" b="1" dirty="0" smtClean="0"/>
              <a:t>E PROMOÇÃO DO </a:t>
            </a:r>
            <a:r>
              <a:rPr lang="en-US" b="1" dirty="0" smtClean="0"/>
              <a:t>PROJETO </a:t>
            </a:r>
            <a:r>
              <a:rPr lang="en-US" b="1" dirty="0" smtClean="0"/>
              <a:t>DO VALE DO MURES</a:t>
            </a:r>
            <a:endParaRPr lang="tr-TR" b="1" dirty="0"/>
          </a:p>
        </p:txBody>
      </p:sp>
      <p:sp>
        <p:nvSpPr>
          <p:cNvPr id="6" name="Metin Yer Tutucusu 5"/>
          <p:cNvSpPr>
            <a:spLocks noGrp="1"/>
          </p:cNvSpPr>
          <p:nvPr>
            <p:ph type="body" idx="4"/>
          </p:nvPr>
        </p:nvSpPr>
        <p:spPr>
          <a:xfrm>
            <a:off x="6287193" y="2226729"/>
            <a:ext cx="4937760" cy="3378200"/>
          </a:xfrm>
        </p:spPr>
        <p:txBody>
          <a:bodyPr>
            <a:normAutofit/>
          </a:bodyPr>
          <a:lstStyle/>
          <a:p>
            <a:pPr>
              <a:buFont typeface="Wingdings" pitchFamily="2" charset="2"/>
              <a:buChar char="Ø"/>
            </a:pPr>
            <a:r>
              <a:rPr lang="en-US" dirty="0"/>
              <a:t>Tem por objetivo conservar a biodiversidade e educar as comunidades locais para o desenvolvimento sustentável</a:t>
            </a:r>
            <a:r>
              <a:rPr lang="en-US" dirty="0" smtClean="0"/>
              <a:t>.</a:t>
            </a:r>
            <a:endParaRPr lang="tr-TR" dirty="0" smtClean="0"/>
          </a:p>
          <a:p>
            <a:pPr>
              <a:buFont typeface="Wingdings" pitchFamily="2" charset="2"/>
              <a:buChar char="Ø"/>
            </a:pPr>
            <a:r>
              <a:rPr lang="en-US" dirty="0" smtClean="0"/>
              <a:t>Monitoriza </a:t>
            </a:r>
            <a:r>
              <a:rPr lang="en-US" dirty="0"/>
              <a:t>a qualidade da água, protege os ecossistemas e promove o eco-turismo</a:t>
            </a:r>
            <a:r>
              <a:rPr lang="en-US" dirty="0" smtClean="0"/>
              <a:t>.</a:t>
            </a:r>
            <a:endParaRPr lang="tr-TR" dirty="0" smtClean="0"/>
          </a:p>
          <a:p>
            <a:pPr>
              <a:buFont typeface="Wingdings" pitchFamily="2" charset="2"/>
              <a:buChar char="Ø"/>
            </a:pPr>
            <a:r>
              <a:rPr lang="en-US" dirty="0" smtClean="0"/>
              <a:t>Alinha-se </a:t>
            </a:r>
            <a:r>
              <a:rPr lang="en-US" dirty="0"/>
              <a:t>com as estratégias de desenvolvimento regional para a proteção do ambiente.</a:t>
            </a:r>
            <a:endParaRPr lang="tr-TR" dirty="0"/>
          </a:p>
        </p:txBody>
      </p:sp>
      <p:sp>
        <p:nvSpPr>
          <p:cNvPr id="8" name="Başlık 1"/>
          <p:cNvSpPr>
            <a:spLocks noGrp="1"/>
          </p:cNvSpPr>
          <p:nvPr>
            <p:ph type="title"/>
          </p:nvPr>
        </p:nvSpPr>
        <p:spPr>
          <a:xfrm>
            <a:off x="487680" y="314313"/>
            <a:ext cx="10058400" cy="752487"/>
          </a:xfrm>
        </p:spPr>
        <p:txBody>
          <a:bodyPr>
            <a:normAutofit/>
          </a:bodyPr>
          <a:lstStyle/>
          <a:p>
            <a:pPr marL="457200" algn="ctr">
              <a:spcBef>
                <a:spcPts val="1000"/>
              </a:spcBef>
            </a:pPr>
            <a:r>
              <a:rPr lang="en-US" dirty="0" smtClean="0">
                <a:latin typeface="Times New Roman"/>
              </a:rPr>
              <a:t>MELHORES PRÁTICAS </a:t>
            </a:r>
            <a:endParaRPr lang="tr-TR" dirty="0"/>
          </a:p>
        </p:txBody>
      </p:sp>
    </p:spTree>
    <p:extLst>
      <p:ext uri="{BB962C8B-B14F-4D97-AF65-F5344CB8AC3E}">
        <p14:creationId xmlns:p14="http://schemas.microsoft.com/office/powerpoint/2010/main" val="225125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221595" y="0"/>
            <a:ext cx="10515600" cy="79950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dirty="0">
                <a:solidFill>
                  <a:srgbClr val="004B3A"/>
                </a:solidFill>
                <a:latin typeface="Arial"/>
                <a:ea typeface="Arial"/>
                <a:cs typeface="Arial"/>
                <a:sym typeface="Arial"/>
              </a:rPr>
              <a:t>Resultados de aprendizagem do módulo </a:t>
            </a:r>
            <a:r>
              <a:rPr lang="tr-TR" dirty="0" smtClean="0">
                <a:solidFill>
                  <a:srgbClr val="004B3A"/>
                </a:solidFill>
                <a:latin typeface="Arial"/>
                <a:ea typeface="Arial"/>
                <a:cs typeface="Arial"/>
                <a:sym typeface="Arial"/>
              </a:rPr>
              <a:t>4</a:t>
            </a:r>
            <a:endParaRPr dirty="0"/>
          </a:p>
        </p:txBody>
      </p:sp>
      <p:sp>
        <p:nvSpPr>
          <p:cNvPr id="2" name="Rectangle 1"/>
          <p:cNvSpPr>
            <a:spLocks noChangeArrowheads="1"/>
          </p:cNvSpPr>
          <p:nvPr/>
        </p:nvSpPr>
        <p:spPr bwMode="auto">
          <a:xfrm>
            <a:off x="298173" y="1586386"/>
            <a:ext cx="1066468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smtClean="0"/>
              <a:t>Depois de </a:t>
            </a:r>
            <a:r>
              <a:rPr lang="en-US" sz="2000" b="1" dirty="0"/>
              <a:t>concluírem este </a:t>
            </a:r>
            <a:r>
              <a:rPr lang="tr-TR" sz="2000" b="1" dirty="0" err="1" smtClean="0"/>
              <a:t>módulo</a:t>
            </a:r>
            <a:r>
              <a:rPr lang="en-US" sz="2000" b="1" dirty="0" smtClean="0"/>
              <a:t>, </a:t>
            </a:r>
            <a:r>
              <a:rPr lang="en-US" sz="2000" b="1" dirty="0"/>
              <a:t>os alunos devem ser </a:t>
            </a:r>
            <a:r>
              <a:rPr lang="en-US" sz="2000" b="1" dirty="0" err="1"/>
              <a:t>capazes</a:t>
            </a:r>
            <a:r>
              <a:rPr lang="en-US" sz="2000" b="1" dirty="0"/>
              <a:t> </a:t>
            </a:r>
            <a:r>
              <a:rPr lang="en-GB" sz="2000" b="1" dirty="0" smtClean="0"/>
              <a:t>de:</a:t>
            </a:r>
            <a:endParaRPr lang="tr-TR" sz="2000" b="1" dirty="0"/>
          </a:p>
          <a:p>
            <a:endParaRPr lang="en-US" sz="2000" dirty="0"/>
          </a:p>
          <a:p>
            <a:pPr marL="285750" indent="-285750">
              <a:buFont typeface="Wingdings" panose="05000000000000000000" pitchFamily="2" charset="2"/>
              <a:buChar char="v"/>
            </a:pPr>
            <a:r>
              <a:rPr lang="en-US" sz="2000" dirty="0" err="1" smtClean="0"/>
              <a:t>conceber </a:t>
            </a:r>
            <a:r>
              <a:rPr lang="en-US" sz="2000" dirty="0"/>
              <a:t>e participar em actividades ambientais e incentivar práticas sustentáveis.</a:t>
            </a:r>
          </a:p>
          <a:p>
            <a:pPr marL="285750" indent="-285750">
              <a:buFont typeface="Wingdings" panose="05000000000000000000" pitchFamily="2" charset="2"/>
              <a:buChar char="v"/>
            </a:pPr>
            <a:r>
              <a:rPr lang="en-US" sz="2000" dirty="0" err="1" smtClean="0"/>
              <a:t>explicar </a:t>
            </a:r>
            <a:r>
              <a:rPr lang="en-US" sz="2000" dirty="0"/>
              <a:t>o impacto humano nos ecossistemas e os desafios ambientais.</a:t>
            </a:r>
          </a:p>
          <a:p>
            <a:pPr marL="285750" indent="-285750">
              <a:buFont typeface="Wingdings" panose="05000000000000000000" pitchFamily="2" charset="2"/>
              <a:buChar char="v"/>
            </a:pPr>
            <a:r>
              <a:rPr lang="en-US" sz="2000" dirty="0" err="1" smtClean="0"/>
              <a:t>identificar </a:t>
            </a:r>
            <a:r>
              <a:rPr lang="en-US" sz="2000" dirty="0"/>
              <a:t>e aplicar estratégias de proteção ambiental nas suas comunidades.</a:t>
            </a:r>
          </a:p>
          <a:p>
            <a:pPr marL="285750" indent="-285750">
              <a:buFont typeface="Wingdings" panose="05000000000000000000" pitchFamily="2" charset="2"/>
              <a:buChar char="v"/>
            </a:pPr>
            <a:r>
              <a:rPr lang="en-US" sz="2000" dirty="0" err="1" smtClean="0"/>
              <a:t>utilizar</a:t>
            </a:r>
            <a:r>
              <a:rPr lang="en-US" sz="2000" dirty="0" smtClean="0"/>
              <a:t> </a:t>
            </a:r>
            <a:r>
              <a:rPr lang="en-US" sz="2000" dirty="0"/>
              <a:t>jogos e </a:t>
            </a:r>
            <a:r>
              <a:rPr lang="en-US" sz="2000" dirty="0" err="1" smtClean="0"/>
              <a:t>atividades</a:t>
            </a:r>
            <a:r>
              <a:rPr lang="en-US" sz="2000" dirty="0" smtClean="0"/>
              <a:t> </a:t>
            </a:r>
            <a:r>
              <a:rPr lang="en-US" sz="2000" dirty="0"/>
              <a:t>para compreender os principais conceitos ambientais e de sustentabilidade.</a:t>
            </a:r>
          </a:p>
          <a:p>
            <a:pPr marL="285750" indent="-285750">
              <a:buFont typeface="Wingdings" panose="05000000000000000000" pitchFamily="2" charset="2"/>
              <a:buChar char="v"/>
            </a:pPr>
            <a:r>
              <a:rPr lang="en-US" sz="2000" dirty="0" err="1" smtClean="0"/>
              <a:t>perspetivar </a:t>
            </a:r>
            <a:r>
              <a:rPr lang="en-US" sz="2000" dirty="0"/>
              <a:t>um futuro sustentável e reduzir os resíduos/reutilizar os recursos.</a:t>
            </a:r>
          </a:p>
          <a:p>
            <a:pPr marL="285750" indent="-285750">
              <a:buFont typeface="Wingdings" panose="05000000000000000000" pitchFamily="2" charset="2"/>
              <a:buChar char="v"/>
            </a:pPr>
            <a:r>
              <a:rPr lang="en-US" sz="2000" dirty="0" err="1" smtClean="0"/>
              <a:t>explicar </a:t>
            </a:r>
            <a:r>
              <a:rPr lang="en-US" sz="2000" dirty="0"/>
              <a:t>a organização ecológica e as relações dentro dos ecossistemas.</a:t>
            </a:r>
          </a:p>
          <a:p>
            <a:pPr marL="285750" indent="-285750">
              <a:buFont typeface="Wingdings" panose="05000000000000000000" pitchFamily="2" charset="2"/>
              <a:buChar char="v"/>
            </a:pPr>
            <a:r>
              <a:rPr lang="en-US" sz="2000" dirty="0" err="1" smtClean="0"/>
              <a:t>analisar</a:t>
            </a:r>
            <a:r>
              <a:rPr lang="en-US" sz="2000" dirty="0" smtClean="0"/>
              <a:t> </a:t>
            </a:r>
            <a:r>
              <a:rPr lang="en-US" sz="2000" dirty="0"/>
              <a:t>iniciativas </a:t>
            </a:r>
            <a:r>
              <a:rPr lang="en-US" sz="2000" dirty="0" err="1"/>
              <a:t>ambientais</a:t>
            </a:r>
            <a:r>
              <a:rPr lang="en-US" sz="2000" dirty="0"/>
              <a:t> </a:t>
            </a:r>
            <a:r>
              <a:rPr lang="en-US" sz="2000" dirty="0" err="1" smtClean="0"/>
              <a:t>bem-sucedidas</a:t>
            </a:r>
            <a:r>
              <a:rPr lang="en-US" sz="2000" dirty="0"/>
              <a:t>.</a:t>
            </a:r>
          </a:p>
          <a:p>
            <a:pPr marL="285750" indent="-285750">
              <a:buFont typeface="Wingdings" panose="05000000000000000000" pitchFamily="2" charset="2"/>
              <a:buChar char="v"/>
            </a:pPr>
            <a:r>
              <a:rPr lang="en-US" sz="2000" dirty="0" err="1" smtClean="0"/>
              <a:t>demonstrar</a:t>
            </a:r>
            <a:r>
              <a:rPr lang="en-US" sz="2000" dirty="0" smtClean="0"/>
              <a:t> a </a:t>
            </a:r>
            <a:r>
              <a:rPr lang="en-US" sz="2000" dirty="0" err="1" smtClean="0"/>
              <a:t>sua</a:t>
            </a:r>
            <a:r>
              <a:rPr lang="en-US" sz="2000" dirty="0" smtClean="0"/>
              <a:t> </a:t>
            </a:r>
            <a:r>
              <a:rPr lang="en-US" sz="2000" dirty="0"/>
              <a:t>compreensão através de </a:t>
            </a:r>
            <a:r>
              <a:rPr lang="en-US" sz="2000" dirty="0" err="1" smtClean="0"/>
              <a:t>atividades</a:t>
            </a:r>
            <a:r>
              <a:rPr lang="en-US" sz="2000" dirty="0" smtClean="0"/>
              <a:t> </a:t>
            </a:r>
            <a:r>
              <a:rPr lang="en-US" sz="2000" dirty="0"/>
              <a:t>e projectos.</a:t>
            </a:r>
            <a:endParaRPr lang="en-US" sz="2000" dirty="0">
              <a:effectLst/>
            </a:endParaRPr>
          </a:p>
        </p:txBody>
      </p:sp>
    </p:spTree>
    <p:extLst>
      <p:ext uri="{BB962C8B-B14F-4D97-AF65-F5344CB8AC3E}">
        <p14:creationId xmlns:p14="http://schemas.microsoft.com/office/powerpoint/2010/main" val="414104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smtClean="0"/>
              <a:t>PROJETO </a:t>
            </a:r>
            <a:r>
              <a:rPr lang="tr-TR" b="1" dirty="0" smtClean="0"/>
              <a:t>DE INFRA-ESTRUTURA PARA MELHORAR A SENSIBILIZAÇÃO</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a:t>Investe em infra-estruturas para melhorar a gestão do parque e a sensibilização do público. </a:t>
            </a:r>
            <a:endParaRPr lang="tr-TR" dirty="0" smtClean="0"/>
          </a:p>
          <a:p>
            <a:pPr>
              <a:buFont typeface="Wingdings" pitchFamily="2" charset="2"/>
              <a:buChar char="Ø"/>
            </a:pPr>
            <a:r>
              <a:rPr lang="en-US" dirty="0" smtClean="0"/>
              <a:t>Reduz </a:t>
            </a:r>
            <a:r>
              <a:rPr lang="en-US" dirty="0"/>
              <a:t>o impacto dos visitantes nos habitats, orientando-os para áreas específicas</a:t>
            </a:r>
            <a:r>
              <a:rPr lang="en-US" dirty="0" smtClean="0"/>
              <a:t>.</a:t>
            </a:r>
            <a:endParaRPr lang="tr-TR" dirty="0" smtClean="0"/>
          </a:p>
          <a:p>
            <a:pPr>
              <a:buFont typeface="Wingdings" pitchFamily="2" charset="2"/>
              <a:buChar char="Ø"/>
            </a:pPr>
            <a:r>
              <a:rPr lang="en-US" dirty="0" err="1" smtClean="0"/>
              <a:t>Aumenta</a:t>
            </a:r>
            <a:r>
              <a:rPr lang="en-US" dirty="0" smtClean="0"/>
              <a:t> </a:t>
            </a:r>
            <a:r>
              <a:rPr lang="en-US" dirty="0"/>
              <a:t>a sensibilização através de workshops de educação ambiental.</a:t>
            </a:r>
          </a:p>
        </p:txBody>
      </p:sp>
      <p:sp>
        <p:nvSpPr>
          <p:cNvPr id="5" name="Metin Yer Tutucusu 4"/>
          <p:cNvSpPr>
            <a:spLocks noGrp="1"/>
          </p:cNvSpPr>
          <p:nvPr>
            <p:ph type="body" idx="3"/>
          </p:nvPr>
        </p:nvSpPr>
        <p:spPr>
          <a:xfrm>
            <a:off x="6120939" y="1264161"/>
            <a:ext cx="4937760" cy="736282"/>
          </a:xfrm>
        </p:spPr>
        <p:txBody>
          <a:bodyPr>
            <a:normAutofit fontScale="92500" lnSpcReduction="10000"/>
          </a:bodyPr>
          <a:lstStyle/>
          <a:p>
            <a:pPr algn="ctr"/>
            <a:r>
              <a:rPr lang="en-US" b="1" dirty="0" smtClean="0"/>
              <a:t>WORKSHOPS EDUCATIVOS </a:t>
            </a:r>
            <a:r>
              <a:rPr lang="tr-TR" b="1" dirty="0" smtClean="0"/>
              <a:t>INTERESSANTES </a:t>
            </a:r>
            <a:r>
              <a:rPr lang="en-US" b="1" dirty="0" smtClean="0"/>
              <a:t>NO CENTRO DE VISITANTES DE CEALA</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92500" lnSpcReduction="10000"/>
          </a:bodyPr>
          <a:lstStyle/>
          <a:p>
            <a:pPr marL="114300" indent="0">
              <a:buNone/>
            </a:pPr>
            <a:r>
              <a:rPr lang="en-US" dirty="0" err="1" smtClean="0"/>
              <a:t>Atividades</a:t>
            </a:r>
            <a:r>
              <a:rPr lang="en-US" dirty="0" smtClean="0"/>
              <a:t> </a:t>
            </a:r>
            <a:r>
              <a:rPr lang="en-US" dirty="0"/>
              <a:t>divertidas e </a:t>
            </a:r>
            <a:r>
              <a:rPr lang="en-US" dirty="0" err="1" smtClean="0"/>
              <a:t>interativas</a:t>
            </a:r>
            <a:r>
              <a:rPr lang="en-US" dirty="0" smtClean="0"/>
              <a:t> </a:t>
            </a:r>
            <a:r>
              <a:rPr lang="en-US" dirty="0"/>
              <a:t>promovem a gestão ambiental entre os estudantes. Os workshops incluem: </a:t>
            </a:r>
            <a:endParaRPr lang="tr-TR" dirty="0" smtClean="0"/>
          </a:p>
          <a:p>
            <a:pPr>
              <a:buFont typeface="Arial"/>
              <a:buChar char="•"/>
            </a:pPr>
            <a:r>
              <a:rPr lang="en-US" dirty="0"/>
              <a:t>Produção de </a:t>
            </a:r>
            <a:r>
              <a:rPr lang="en-US" dirty="0" smtClean="0"/>
              <a:t>tinta </a:t>
            </a:r>
            <a:r>
              <a:rPr lang="en-US" dirty="0"/>
              <a:t>com materiais naturais.</a:t>
            </a:r>
          </a:p>
          <a:p>
            <a:pPr>
              <a:buFont typeface="Arial"/>
              <a:buChar char="•"/>
            </a:pPr>
            <a:r>
              <a:rPr lang="en-US" dirty="0"/>
              <a:t>Reciclagem de papel para compreender a gestão de resíduos.</a:t>
            </a:r>
          </a:p>
          <a:p>
            <a:pPr>
              <a:buFont typeface="Arial"/>
              <a:buChar char="•"/>
            </a:pPr>
            <a:r>
              <a:rPr lang="en-US" dirty="0"/>
              <a:t>Excursões temáticas por trilhos para explorar os ecossistemas do parque.</a:t>
            </a:r>
          </a:p>
          <a:p>
            <a:pPr>
              <a:buFont typeface="Arial"/>
              <a:buChar char="•"/>
            </a:pPr>
            <a:r>
              <a:rPr lang="en-US" dirty="0"/>
              <a:t>Passeios de bicicleta para conhecer os habitats do parque de uma forma divertida.</a:t>
            </a:r>
          </a:p>
          <a:p>
            <a:pPr marL="114300" indent="0">
              <a:buNone/>
            </a:pPr>
            <a:endParaRPr lang="en-US" dirty="0"/>
          </a:p>
        </p:txBody>
      </p:sp>
    </p:spTree>
    <p:extLst>
      <p:ext uri="{BB962C8B-B14F-4D97-AF65-F5344CB8AC3E}">
        <p14:creationId xmlns:p14="http://schemas.microsoft.com/office/powerpoint/2010/main" val="287953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smtClean="0"/>
              <a:t>COLABORAÇÃO NACIONAL - CONVERSAS SOBRE A NATUREZA</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a:t>A Nature Talks oferece programas de educação ambiental em toda a Roménia</a:t>
            </a:r>
            <a:r>
              <a:rPr lang="en-US" dirty="0" smtClean="0"/>
              <a:t>.</a:t>
            </a:r>
            <a:endParaRPr lang="tr-TR" dirty="0" smtClean="0"/>
          </a:p>
          <a:p>
            <a:pPr>
              <a:buFont typeface="Wingdings" pitchFamily="2" charset="2"/>
              <a:buChar char="Ø"/>
            </a:pPr>
            <a:r>
              <a:rPr lang="en-US" dirty="0" smtClean="0"/>
              <a:t>Utiliza </a:t>
            </a:r>
            <a:r>
              <a:rPr lang="en-US" dirty="0"/>
              <a:t>modelos, experiências e jogos para ensinar as crianças sobre a poluição do ar, a redução de resíduos e a reciclagem</a:t>
            </a:r>
            <a:r>
              <a:rPr lang="en-US" dirty="0" smtClean="0"/>
              <a:t>.</a:t>
            </a:r>
            <a:endParaRPr lang="tr-TR" dirty="0" smtClean="0"/>
          </a:p>
          <a:p>
            <a:pPr>
              <a:buFont typeface="Wingdings" pitchFamily="2" charset="2"/>
              <a:buChar char="Ø"/>
            </a:pPr>
            <a:r>
              <a:rPr lang="en-US" dirty="0" smtClean="0"/>
              <a:t>Capacita </a:t>
            </a:r>
            <a:r>
              <a:rPr lang="en-US" dirty="0"/>
              <a:t>as crianças para se tornarem gestores ambientais e educarem as suas famílias.</a:t>
            </a:r>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smtClean="0"/>
              <a:t>PROJECTOS EDUCATIVOS "NATURE TALKS</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85000" lnSpcReduction="20000"/>
          </a:bodyPr>
          <a:lstStyle/>
          <a:p>
            <a:pPr>
              <a:buFont typeface="Wingdings" pitchFamily="2" charset="2"/>
              <a:buChar char="Ø"/>
            </a:pPr>
            <a:r>
              <a:rPr lang="en-US" dirty="0"/>
              <a:t>Escola do Ambiente: workshops interactivos gratuitos sobre cuidados ambientais para escolas</a:t>
            </a:r>
            <a:r>
              <a:rPr lang="en-US" dirty="0" smtClean="0"/>
              <a:t>.</a:t>
            </a:r>
            <a:endParaRPr lang="tr-TR" dirty="0" smtClean="0"/>
          </a:p>
          <a:p>
            <a:pPr>
              <a:buFont typeface="Wingdings" pitchFamily="2" charset="2"/>
              <a:buChar char="Ø"/>
            </a:pPr>
            <a:r>
              <a:rPr lang="en-US" dirty="0" smtClean="0"/>
              <a:t>Hora </a:t>
            </a:r>
            <a:r>
              <a:rPr lang="en-US" dirty="0"/>
              <a:t>amiga do ambiente: programas gratuitos para jovens sobre: </a:t>
            </a:r>
            <a:endParaRPr lang="tr-TR" dirty="0" smtClean="0"/>
          </a:p>
          <a:p>
            <a:pPr>
              <a:buFont typeface="Arial"/>
              <a:buChar char="•"/>
            </a:pPr>
            <a:r>
              <a:rPr lang="en-US" dirty="0"/>
              <a:t>Fontes, impactos e soluções da poluição </a:t>
            </a:r>
            <a:r>
              <a:rPr lang="en-US" dirty="0" smtClean="0"/>
              <a:t>atmosférica.</a:t>
            </a:r>
          </a:p>
          <a:p>
            <a:pPr>
              <a:buFont typeface="Arial"/>
              <a:buChar char="•"/>
            </a:pPr>
            <a:r>
              <a:rPr lang="en-US" dirty="0"/>
              <a:t>Estratégias de redução dos resíduos alimentares.</a:t>
            </a:r>
          </a:p>
          <a:p>
            <a:pPr>
              <a:buFont typeface="Arial"/>
              <a:buChar char="•"/>
            </a:pPr>
            <a:r>
              <a:rPr lang="en-US" dirty="0"/>
              <a:t>Técnicas correctas de separação e reutilização de resíduos.</a:t>
            </a:r>
          </a:p>
          <a:p>
            <a:pPr>
              <a:buFont typeface="Wingdings" pitchFamily="2" charset="2"/>
              <a:buChar char="Ø"/>
            </a:pPr>
            <a:r>
              <a:rPr lang="en-US" dirty="0"/>
              <a:t>Escola na Floresta: workshops gratuitos ao ar livre com </a:t>
            </a:r>
            <a:r>
              <a:rPr lang="en-US" dirty="0" err="1" smtClean="0"/>
              <a:t>atividades</a:t>
            </a:r>
            <a:r>
              <a:rPr lang="en-US" dirty="0" smtClean="0"/>
              <a:t> </a:t>
            </a:r>
            <a:r>
              <a:rPr lang="en-US" dirty="0"/>
              <a:t>práticas como a plantação de árvores.</a:t>
            </a:r>
          </a:p>
        </p:txBody>
      </p:sp>
    </p:spTree>
    <p:extLst>
      <p:ext uri="{BB962C8B-B14F-4D97-AF65-F5344CB8AC3E}">
        <p14:creationId xmlns:p14="http://schemas.microsoft.com/office/powerpoint/2010/main" val="189072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smtClean="0"/>
              <a:t>PORQUE É QUE A LITERACIA AMBIENTAL É IMPORTANTE PARA OS JOVENS</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a:t>Os desafios ambientais, como as alterações climáticas, exigem cidadãos informados e empenhados. </a:t>
            </a:r>
            <a:endParaRPr lang="tr-TR" dirty="0" smtClean="0"/>
          </a:p>
          <a:p>
            <a:pPr>
              <a:buFont typeface="Wingdings" pitchFamily="2" charset="2"/>
              <a:buChar char="Ø"/>
            </a:pPr>
            <a:r>
              <a:rPr lang="en-US" dirty="0"/>
              <a:t>A literacia </a:t>
            </a:r>
            <a:r>
              <a:rPr lang="en-US" dirty="0" smtClean="0"/>
              <a:t>ambiental </a:t>
            </a:r>
            <a:r>
              <a:rPr lang="en-US" dirty="0"/>
              <a:t>prepara os jovens para enfrentar eficazmente estes desafios.</a:t>
            </a:r>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en-US" b="1" dirty="0" smtClean="0"/>
              <a:t>DESENVOLVER A LITERACIA AMBIENTAL ATRAVÉS DE ACTIVIDADES E JOGOS</a:t>
            </a:r>
            <a:endParaRPr lang="tr-TR" b="1" dirty="0"/>
          </a:p>
        </p:txBody>
      </p:sp>
      <p:sp>
        <p:nvSpPr>
          <p:cNvPr id="6" name="Metin Yer Tutucusu 5"/>
          <p:cNvSpPr>
            <a:spLocks noGrp="1"/>
          </p:cNvSpPr>
          <p:nvPr>
            <p:ph type="body" idx="4"/>
          </p:nvPr>
        </p:nvSpPr>
        <p:spPr>
          <a:xfrm>
            <a:off x="6287193" y="2097425"/>
            <a:ext cx="4937760" cy="3378200"/>
          </a:xfrm>
        </p:spPr>
        <p:txBody>
          <a:bodyPr>
            <a:noAutofit/>
          </a:bodyPr>
          <a:lstStyle/>
          <a:p>
            <a:pPr marL="114300" indent="0">
              <a:buNone/>
            </a:pPr>
            <a:r>
              <a:rPr lang="en-US" sz="1500" dirty="0"/>
              <a:t>A literacia ambiental engloba conhecimentos, competências, atitudes e </a:t>
            </a:r>
            <a:r>
              <a:rPr lang="en-US" sz="1500" dirty="0" err="1" smtClean="0"/>
              <a:t>ações</a:t>
            </a:r>
            <a:r>
              <a:rPr lang="en-US" sz="1500" dirty="0"/>
              <a:t>. As </a:t>
            </a:r>
            <a:r>
              <a:rPr lang="en-US" sz="1500" dirty="0" err="1" smtClean="0"/>
              <a:t>atividades</a:t>
            </a:r>
            <a:r>
              <a:rPr lang="en-US" sz="1500" dirty="0" smtClean="0"/>
              <a:t> </a:t>
            </a:r>
            <a:r>
              <a:rPr lang="en-US" sz="1500" dirty="0"/>
              <a:t>envolventes abordam cada elemento: </a:t>
            </a:r>
            <a:endParaRPr lang="tr-TR" sz="1500" dirty="0" smtClean="0"/>
          </a:p>
          <a:p>
            <a:pPr>
              <a:buFont typeface="Wingdings" pitchFamily="2" charset="2"/>
              <a:buChar char="Ø"/>
            </a:pPr>
            <a:r>
              <a:rPr lang="en-US" sz="1500" b="1" dirty="0"/>
              <a:t>Base de </a:t>
            </a:r>
            <a:r>
              <a:rPr lang="en-US" sz="1500" b="1" dirty="0" smtClean="0"/>
              <a:t>conhecimentos</a:t>
            </a:r>
            <a:r>
              <a:rPr lang="en-US" sz="1500" b="1" dirty="0"/>
              <a:t>:</a:t>
            </a:r>
            <a:r>
              <a:rPr lang="en-US" sz="1500" dirty="0"/>
              <a:t> A plantação de árvores e os projectos de ciência cidadã proporcionam experiências em primeira mão.</a:t>
            </a:r>
          </a:p>
          <a:p>
            <a:pPr>
              <a:buFont typeface="Wingdings" pitchFamily="2" charset="2"/>
              <a:buChar char="Ø"/>
            </a:pPr>
            <a:r>
              <a:rPr lang="en-US" sz="1500" b="1" dirty="0"/>
              <a:t>Competências de investigação:</a:t>
            </a:r>
            <a:r>
              <a:rPr lang="en-US" sz="1500" dirty="0"/>
              <a:t> Limpeza de praias, workshops incentivam o pensamento crítico e a resolução de problemas.</a:t>
            </a:r>
          </a:p>
          <a:p>
            <a:pPr>
              <a:buFont typeface="Wingdings" pitchFamily="2" charset="2"/>
              <a:buChar char="Ø"/>
            </a:pPr>
            <a:r>
              <a:rPr lang="en-US" sz="1500" b="1" dirty="0"/>
              <a:t>Atitudes pró-ambientais:</a:t>
            </a:r>
            <a:r>
              <a:rPr lang="en-US" sz="1500" dirty="0"/>
              <a:t> Jogos como "Imagine..." fomentam o cuidado e a responsabilidade pelo ambiente.</a:t>
            </a:r>
          </a:p>
          <a:p>
            <a:pPr>
              <a:buFont typeface="Wingdings" pitchFamily="2" charset="2"/>
              <a:buChar char="Ø"/>
            </a:pPr>
            <a:r>
              <a:rPr lang="en-US" sz="1500" b="1" dirty="0"/>
              <a:t>Comportamentos orientados para a ação:</a:t>
            </a:r>
            <a:r>
              <a:rPr lang="en-US" sz="1500" dirty="0"/>
              <a:t> Todas as </a:t>
            </a:r>
            <a:r>
              <a:rPr lang="en-US" sz="1500" dirty="0" err="1" smtClean="0"/>
              <a:t>atividades</a:t>
            </a:r>
            <a:r>
              <a:rPr lang="en-US" sz="1500" dirty="0" smtClean="0"/>
              <a:t> </a:t>
            </a:r>
            <a:r>
              <a:rPr lang="en-US" sz="1500" dirty="0"/>
              <a:t>envolvem a realização de </a:t>
            </a:r>
            <a:r>
              <a:rPr lang="en-US" sz="1500" dirty="0" err="1" smtClean="0"/>
              <a:t>ações</a:t>
            </a:r>
            <a:r>
              <a:rPr lang="en-US" sz="1500" dirty="0" smtClean="0"/>
              <a:t> </a:t>
            </a:r>
            <a:r>
              <a:rPr lang="en-US" sz="1500" dirty="0"/>
              <a:t>concretas para melhorar o ambiente.</a:t>
            </a:r>
          </a:p>
          <a:p>
            <a:pPr marL="114300" indent="0">
              <a:buNone/>
            </a:pPr>
            <a:endParaRPr lang="en-US" sz="1500" dirty="0"/>
          </a:p>
        </p:txBody>
      </p:sp>
      <p:sp>
        <p:nvSpPr>
          <p:cNvPr id="8" name="Başlık 1"/>
          <p:cNvSpPr>
            <a:spLocks noGrp="1"/>
          </p:cNvSpPr>
          <p:nvPr>
            <p:ph type="title"/>
          </p:nvPr>
        </p:nvSpPr>
        <p:spPr>
          <a:xfrm>
            <a:off x="495299" y="342888"/>
            <a:ext cx="7926705" cy="752487"/>
          </a:xfrm>
        </p:spPr>
        <p:txBody>
          <a:bodyPr>
            <a:normAutofit/>
          </a:bodyPr>
          <a:lstStyle/>
          <a:p>
            <a:pPr marL="457200" algn="ctr">
              <a:spcBef>
                <a:spcPts val="1000"/>
              </a:spcBef>
            </a:pPr>
            <a:r>
              <a:rPr lang="en-US" sz="1800" dirty="0" smtClean="0">
                <a:latin typeface="Times New Roman"/>
              </a:rPr>
              <a:t>A IMPORTÂNCIA DO MÓDULO NA EDUCAÇÃO DOS JOVENS </a:t>
            </a:r>
            <a:endParaRPr lang="tr-TR" sz="1800" dirty="0"/>
          </a:p>
        </p:txBody>
      </p:sp>
    </p:spTree>
    <p:extLst>
      <p:ext uri="{BB962C8B-B14F-4D97-AF65-F5344CB8AC3E}">
        <p14:creationId xmlns:p14="http://schemas.microsoft.com/office/powerpoint/2010/main" val="253105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fontScale="92500" lnSpcReduction="10000"/>
          </a:bodyPr>
          <a:lstStyle/>
          <a:p>
            <a:pPr algn="ctr"/>
            <a:r>
              <a:rPr lang="en-US" b="1" dirty="0" smtClean="0"/>
              <a:t>AS </a:t>
            </a:r>
            <a:r>
              <a:rPr lang="en-US" b="1" dirty="0" smtClean="0"/>
              <a:t>ATIVIDADES </a:t>
            </a:r>
            <a:r>
              <a:rPr lang="tr-TR" b="1" dirty="0" smtClean="0"/>
              <a:t>ENVOLVENTES </a:t>
            </a:r>
            <a:r>
              <a:rPr lang="en-US" b="1" dirty="0" smtClean="0"/>
              <a:t>TORNAM A APRENDIZAGEM DIVERTIDA E </a:t>
            </a:r>
            <a:r>
              <a:rPr lang="en-US" b="1" dirty="0" smtClean="0"/>
              <a:t>INTERATIVA</a:t>
            </a:r>
            <a:endParaRPr lang="tr-TR" b="1" dirty="0"/>
          </a:p>
        </p:txBody>
      </p:sp>
      <p:sp>
        <p:nvSpPr>
          <p:cNvPr id="4" name="Metin Yer Tutucusu 3"/>
          <p:cNvSpPr>
            <a:spLocks noGrp="1"/>
          </p:cNvSpPr>
          <p:nvPr>
            <p:ph type="body" idx="2"/>
          </p:nvPr>
        </p:nvSpPr>
        <p:spPr>
          <a:xfrm>
            <a:off x="653934" y="2111279"/>
            <a:ext cx="4937760" cy="3378200"/>
          </a:xfrm>
        </p:spPr>
        <p:txBody>
          <a:bodyPr>
            <a:normAutofit fontScale="92500" lnSpcReduction="20000"/>
          </a:bodyPr>
          <a:lstStyle/>
          <a:p>
            <a:pPr marL="114300" indent="0">
              <a:buNone/>
            </a:pPr>
            <a:r>
              <a:rPr lang="en-US" dirty="0"/>
              <a:t>A variedade de actividades destina-se a diferentes estilos de aprendizagem e grupos etários: </a:t>
            </a:r>
            <a:endParaRPr lang="tr-TR" dirty="0" smtClean="0"/>
          </a:p>
          <a:p>
            <a:pPr>
              <a:buFont typeface="Wingdings" pitchFamily="2" charset="2"/>
              <a:buChar char="Ø"/>
            </a:pPr>
            <a:r>
              <a:rPr lang="en-US" b="1" dirty="0" err="1" smtClean="0"/>
              <a:t>Atividades</a:t>
            </a:r>
            <a:r>
              <a:rPr lang="en-US" b="1" dirty="0" smtClean="0"/>
              <a:t> </a:t>
            </a:r>
            <a:r>
              <a:rPr lang="en-US" b="1" dirty="0" smtClean="0"/>
              <a:t>físicas</a:t>
            </a:r>
            <a:r>
              <a:rPr lang="en-US" b="1" dirty="0"/>
              <a:t>:</a:t>
            </a:r>
            <a:r>
              <a:rPr lang="en-US" dirty="0"/>
              <a:t> O "Green Power" incentiva o movimento e mantém os alunos empenhados.</a:t>
            </a:r>
          </a:p>
          <a:p>
            <a:pPr>
              <a:buFont typeface="Wingdings" pitchFamily="2" charset="2"/>
              <a:buChar char="Ø"/>
            </a:pPr>
            <a:r>
              <a:rPr lang="en-US" b="1" dirty="0" err="1" smtClean="0"/>
              <a:t>Atividades</a:t>
            </a:r>
            <a:r>
              <a:rPr lang="en-US" b="1" dirty="0" smtClean="0"/>
              <a:t> </a:t>
            </a:r>
            <a:r>
              <a:rPr lang="en-US" b="1" dirty="0"/>
              <a:t>criativas:</a:t>
            </a:r>
            <a:r>
              <a:rPr lang="en-US" dirty="0"/>
              <a:t> "Imagine..." e "Eco-Scavenger Hunt" estimulam a criatividade para um futuro sustentável.</a:t>
            </a:r>
          </a:p>
          <a:p>
            <a:pPr>
              <a:buFont typeface="Wingdings" pitchFamily="2" charset="2"/>
              <a:buChar char="Ø"/>
            </a:pPr>
            <a:r>
              <a:rPr lang="en-US" b="1" dirty="0" err="1" smtClean="0"/>
              <a:t>Atividades</a:t>
            </a:r>
            <a:r>
              <a:rPr lang="en-US" b="1" dirty="0" smtClean="0"/>
              <a:t> </a:t>
            </a:r>
            <a:r>
              <a:rPr lang="en-US" b="1" dirty="0"/>
              <a:t>de colaboração:</a:t>
            </a:r>
            <a:r>
              <a:rPr lang="en-US" dirty="0"/>
              <a:t> Jogos como palavras cruzadas ou caças ao tesouro promovem o trabalho em equipa.</a:t>
            </a:r>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en-US" b="1" dirty="0" smtClean="0"/>
              <a:t>CAPACITAR OS JOVENS PARA UM FUTURO SUSTENTÁVEL</a:t>
            </a:r>
            <a:endParaRPr lang="tr-TR" b="1" dirty="0"/>
          </a:p>
        </p:txBody>
      </p:sp>
      <p:sp>
        <p:nvSpPr>
          <p:cNvPr id="6" name="Metin Yer Tutucusu 5"/>
          <p:cNvSpPr>
            <a:spLocks noGrp="1"/>
          </p:cNvSpPr>
          <p:nvPr>
            <p:ph type="body" idx="4"/>
          </p:nvPr>
        </p:nvSpPr>
        <p:spPr>
          <a:xfrm>
            <a:off x="6287193" y="2024304"/>
            <a:ext cx="4937760" cy="3378200"/>
          </a:xfrm>
        </p:spPr>
        <p:txBody>
          <a:bodyPr>
            <a:noAutofit/>
          </a:bodyPr>
          <a:lstStyle/>
          <a:p>
            <a:pPr>
              <a:buFont typeface="Arial"/>
              <a:buChar char="•"/>
            </a:pPr>
            <a:r>
              <a:rPr lang="en-US" sz="1600" dirty="0"/>
              <a:t>A literacia ambiental capacita os jovens para se tornarem administradores do ambiente.</a:t>
            </a:r>
          </a:p>
          <a:p>
            <a:pPr>
              <a:buFont typeface="Arial"/>
              <a:buChar char="•"/>
            </a:pPr>
            <a:r>
              <a:rPr lang="en-US" sz="1600" dirty="0"/>
              <a:t>Benefícios da promoção da literacia ambiental na educação dos jovens: </a:t>
            </a:r>
          </a:p>
          <a:p>
            <a:pPr marL="742950" lvl="1" indent="-285750">
              <a:buFont typeface="Arial"/>
              <a:buChar char="•"/>
            </a:pPr>
            <a:r>
              <a:rPr lang="en-US" sz="1600" b="1" dirty="0"/>
              <a:t>Jovens capacitados:</a:t>
            </a:r>
            <a:r>
              <a:rPr lang="en-US" sz="1600" dirty="0"/>
              <a:t> Dotados de conhecimentos e competências para tomar decisões informadas e agir.</a:t>
            </a:r>
          </a:p>
          <a:p>
            <a:pPr marL="742950" lvl="1" indent="-285750">
              <a:buFont typeface="Arial"/>
              <a:buChar char="•"/>
            </a:pPr>
            <a:r>
              <a:rPr lang="en-US" sz="1600" b="1" dirty="0"/>
              <a:t>Administração inspirada:</a:t>
            </a:r>
            <a:r>
              <a:rPr lang="en-US" sz="1600" dirty="0"/>
              <a:t> Desenvolve um sentido de ligação e responsabilidade para proteger a natureza.</a:t>
            </a:r>
          </a:p>
          <a:p>
            <a:pPr marL="742950" lvl="1" indent="-285750">
              <a:buFont typeface="Arial"/>
              <a:buChar char="•"/>
            </a:pPr>
            <a:r>
              <a:rPr lang="en-US" sz="1600" b="1" dirty="0"/>
              <a:t>Construir um futuro sustentável:</a:t>
            </a:r>
            <a:r>
              <a:rPr lang="en-US" sz="1600" dirty="0"/>
              <a:t> Educa os jovens sobre soluções, criando cidadãos com consciência ambiental.</a:t>
            </a:r>
          </a:p>
          <a:p>
            <a:pPr marL="114300" indent="0">
              <a:buNone/>
            </a:pPr>
            <a:r>
              <a:rPr lang="en-US" sz="1600" dirty="0"/>
              <a:t>Ao </a:t>
            </a:r>
            <a:r>
              <a:rPr lang="en-US" sz="1600" dirty="0" err="1"/>
              <a:t>incorporar</a:t>
            </a:r>
            <a:r>
              <a:rPr lang="en-US" sz="1600" dirty="0"/>
              <a:t> </a:t>
            </a:r>
            <a:r>
              <a:rPr lang="en-US" sz="1600" dirty="0" err="1" smtClean="0"/>
              <a:t>atividades</a:t>
            </a:r>
            <a:r>
              <a:rPr lang="en-US" sz="1600" dirty="0" smtClean="0"/>
              <a:t> </a:t>
            </a:r>
            <a:r>
              <a:rPr lang="en-US" sz="1600" dirty="0"/>
              <a:t>e jogos ambientais envolventes, capacitamos os jovens para se tornarem administradores responsáveis e criarem um futuro mais sustentável.</a:t>
            </a:r>
          </a:p>
        </p:txBody>
      </p:sp>
    </p:spTree>
    <p:extLst>
      <p:ext uri="{BB962C8B-B14F-4D97-AF65-F5344CB8AC3E}">
        <p14:creationId xmlns:p14="http://schemas.microsoft.com/office/powerpoint/2010/main" val="307555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smtClean="0"/>
              <a:t>ALTERAÇÕES CLIMÁTICAS - COMPREENDER O DESAFIO</a:t>
            </a:r>
            <a:endParaRPr lang="tr-TR" b="1" dirty="0"/>
          </a:p>
        </p:txBody>
      </p:sp>
      <p:sp>
        <p:nvSpPr>
          <p:cNvPr id="4" name="Metin Yer Tutucusu 3"/>
          <p:cNvSpPr>
            <a:spLocks noGrp="1"/>
          </p:cNvSpPr>
          <p:nvPr>
            <p:ph type="body" idx="2"/>
          </p:nvPr>
        </p:nvSpPr>
        <p:spPr>
          <a:xfrm>
            <a:off x="653934" y="2111279"/>
            <a:ext cx="4937760" cy="3378200"/>
          </a:xfrm>
        </p:spPr>
        <p:txBody>
          <a:bodyPr>
            <a:normAutofit fontScale="85000" lnSpcReduction="20000"/>
          </a:bodyPr>
          <a:lstStyle/>
          <a:p>
            <a:pPr marL="114300" indent="0">
              <a:buNone/>
            </a:pPr>
            <a:r>
              <a:rPr lang="en-US" dirty="0"/>
              <a:t>Definir as alterações climáticas como um fenómeno de origem humana provocado pelas emissões de gases com efeito de estufa. </a:t>
            </a:r>
            <a:endParaRPr lang="tr-TR" dirty="0" smtClean="0"/>
          </a:p>
          <a:p>
            <a:pPr marL="114300" indent="0">
              <a:buNone/>
            </a:pPr>
            <a:r>
              <a:rPr lang="en-US" dirty="0" smtClean="0"/>
              <a:t>Explorar </a:t>
            </a:r>
            <a:r>
              <a:rPr lang="en-US" dirty="0"/>
              <a:t>as </a:t>
            </a:r>
            <a:r>
              <a:rPr lang="en-US" dirty="0" err="1" smtClean="0"/>
              <a:t>atividades</a:t>
            </a:r>
            <a:r>
              <a:rPr lang="en-US" dirty="0" smtClean="0"/>
              <a:t> </a:t>
            </a:r>
            <a:r>
              <a:rPr lang="en-US" dirty="0"/>
              <a:t>humanas que contribuem para as alterações climáticas</a:t>
            </a:r>
            <a:r>
              <a:rPr lang="en-US" dirty="0" smtClean="0"/>
              <a:t>:</a:t>
            </a:r>
            <a:endParaRPr lang="tr-TR" dirty="0" smtClean="0"/>
          </a:p>
          <a:p>
            <a:pPr>
              <a:buFont typeface="Wingdings" pitchFamily="2" charset="2"/>
              <a:buChar char="Ø"/>
            </a:pPr>
            <a:r>
              <a:rPr lang="en-US" dirty="0" smtClean="0"/>
              <a:t>Global</a:t>
            </a:r>
            <a:r>
              <a:rPr lang="en-US" dirty="0"/>
              <a:t>: Queima de combustíveis fósseis para obter energia.</a:t>
            </a:r>
          </a:p>
          <a:p>
            <a:pPr>
              <a:buFont typeface="Wingdings" pitchFamily="2" charset="2"/>
              <a:buChar char="Ø"/>
            </a:pPr>
            <a:r>
              <a:rPr lang="en-US" dirty="0"/>
              <a:t>Nacional: Desflorestação para fins agrícolas ou de desenvolvimento.</a:t>
            </a:r>
          </a:p>
          <a:p>
            <a:pPr>
              <a:buFont typeface="Wingdings" pitchFamily="2" charset="2"/>
              <a:buChar char="Ø"/>
            </a:pPr>
            <a:r>
              <a:rPr lang="en-US" dirty="0"/>
              <a:t>Local: Processos industriais e emissões dos transportes.</a:t>
            </a:r>
          </a:p>
          <a:p>
            <a:pPr>
              <a:buFont typeface="Wingdings" pitchFamily="2" charset="2"/>
              <a:buChar char="Ø"/>
            </a:pPr>
            <a:r>
              <a:rPr lang="en-US" dirty="0"/>
              <a:t>Indivíduo: Escolhas de consumo e utilização de energia.</a:t>
            </a:r>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smtClean="0"/>
              <a:t>IMPACTOS DAS ALTERAÇÕES CLIMÁTICAS</a:t>
            </a:r>
            <a:endParaRPr lang="tr-TR" b="1" dirty="0"/>
          </a:p>
        </p:txBody>
      </p:sp>
      <p:sp>
        <p:nvSpPr>
          <p:cNvPr id="6" name="Metin Yer Tutucusu 5"/>
          <p:cNvSpPr>
            <a:spLocks noGrp="1"/>
          </p:cNvSpPr>
          <p:nvPr>
            <p:ph type="body" idx="4"/>
          </p:nvPr>
        </p:nvSpPr>
        <p:spPr>
          <a:xfrm>
            <a:off x="6287193" y="2097425"/>
            <a:ext cx="4937760" cy="3378200"/>
          </a:xfrm>
        </p:spPr>
        <p:txBody>
          <a:bodyPr>
            <a:normAutofit/>
          </a:bodyPr>
          <a:lstStyle/>
          <a:p>
            <a:pPr marL="114300" indent="0">
              <a:buNone/>
            </a:pPr>
            <a:r>
              <a:rPr lang="en-US" sz="1800" dirty="0"/>
              <a:t>Analisar as consequências de longo alcance das alterações climáticas à escala global: </a:t>
            </a:r>
            <a:endParaRPr lang="tr-TR" sz="1800" dirty="0" smtClean="0"/>
          </a:p>
          <a:p>
            <a:pPr>
              <a:buFont typeface="Wingdings" pitchFamily="2" charset="2"/>
              <a:buChar char="Ø"/>
            </a:pPr>
            <a:r>
              <a:rPr lang="en-US" sz="1800" dirty="0" smtClean="0"/>
              <a:t>A subida </a:t>
            </a:r>
            <a:r>
              <a:rPr lang="en-US" sz="1800" dirty="0"/>
              <a:t>do nível do mar ameaça as comunidades costeiras.</a:t>
            </a:r>
          </a:p>
          <a:p>
            <a:pPr>
              <a:buFont typeface="Wingdings" pitchFamily="2" charset="2"/>
              <a:buChar char="Ø"/>
            </a:pPr>
            <a:r>
              <a:rPr lang="en-US" sz="1800" dirty="0"/>
              <a:t>Aumento da frequência e intensidade de fenómenos meteorológicos extremos (inundações, secas, </a:t>
            </a:r>
            <a:r>
              <a:rPr lang="en-US" sz="1800" dirty="0" err="1"/>
              <a:t>ondas de calor</a:t>
            </a:r>
            <a:r>
              <a:rPr lang="en-US" sz="1800" dirty="0"/>
              <a:t>).</a:t>
            </a:r>
          </a:p>
          <a:p>
            <a:pPr>
              <a:buFont typeface="Wingdings" pitchFamily="2" charset="2"/>
              <a:buChar char="Ø"/>
            </a:pPr>
            <a:r>
              <a:rPr lang="en-US" sz="1800" dirty="0"/>
              <a:t>Perturbações dos ecossistemas com impacto na biodiversidade e na segurança alimentar.</a:t>
            </a:r>
          </a:p>
          <a:p>
            <a:pPr marL="114300" indent="0">
              <a:buNone/>
            </a:pPr>
            <a:endParaRPr lang="en-US" sz="1800" dirty="0"/>
          </a:p>
        </p:txBody>
      </p:sp>
      <p:sp>
        <p:nvSpPr>
          <p:cNvPr id="8" name="Başlık 1"/>
          <p:cNvSpPr>
            <a:spLocks noGrp="1"/>
          </p:cNvSpPr>
          <p:nvPr>
            <p:ph type="title"/>
          </p:nvPr>
        </p:nvSpPr>
        <p:spPr>
          <a:xfrm>
            <a:off x="333375" y="133338"/>
            <a:ext cx="5411643" cy="752487"/>
          </a:xfrm>
        </p:spPr>
        <p:txBody>
          <a:bodyPr>
            <a:normAutofit/>
          </a:bodyPr>
          <a:lstStyle/>
          <a:p>
            <a:pPr marL="457200" algn="ctr">
              <a:spcBef>
                <a:spcPts val="1000"/>
              </a:spcBef>
            </a:pPr>
            <a:r>
              <a:rPr lang="en-US" sz="2000" dirty="0" smtClean="0">
                <a:latin typeface="Times New Roman"/>
              </a:rPr>
              <a:t> </a:t>
            </a:r>
            <a:r>
              <a:rPr lang="en-US" sz="2000" dirty="0" smtClean="0">
                <a:latin typeface="Times New Roman"/>
              </a:rPr>
              <a:t>ATIVIDADES </a:t>
            </a:r>
            <a:r>
              <a:rPr lang="en-US" sz="2000" dirty="0" smtClean="0">
                <a:latin typeface="Times New Roman"/>
              </a:rPr>
              <a:t>DE IMPLEMENTAÇÃO </a:t>
            </a:r>
            <a:endParaRPr lang="tr-TR" sz="1200" dirty="0"/>
          </a:p>
        </p:txBody>
      </p:sp>
    </p:spTree>
    <p:extLst>
      <p:ext uri="{BB962C8B-B14F-4D97-AF65-F5344CB8AC3E}">
        <p14:creationId xmlns:p14="http://schemas.microsoft.com/office/powerpoint/2010/main" val="157284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5111288" cy="736282"/>
          </a:xfrm>
        </p:spPr>
        <p:txBody>
          <a:bodyPr>
            <a:normAutofit/>
          </a:bodyPr>
          <a:lstStyle/>
          <a:p>
            <a:pPr algn="ctr"/>
            <a:r>
              <a:rPr lang="tr-TR" b="1" dirty="0" smtClean="0"/>
              <a:t>SOLUÇÕES E ESTRATÉGIAS DE ADAPTAÇÃO</a:t>
            </a:r>
            <a:endParaRPr lang="tr-TR" b="1" dirty="0"/>
          </a:p>
        </p:txBody>
      </p:sp>
      <p:sp>
        <p:nvSpPr>
          <p:cNvPr id="4" name="Metin Yer Tutucusu 3"/>
          <p:cNvSpPr>
            <a:spLocks noGrp="1"/>
          </p:cNvSpPr>
          <p:nvPr>
            <p:ph type="body" idx="2"/>
          </p:nvPr>
        </p:nvSpPr>
        <p:spPr>
          <a:xfrm>
            <a:off x="653934" y="2111279"/>
            <a:ext cx="4937760" cy="3378200"/>
          </a:xfrm>
        </p:spPr>
        <p:txBody>
          <a:bodyPr>
            <a:normAutofit fontScale="92500"/>
          </a:bodyPr>
          <a:lstStyle/>
          <a:p>
            <a:pPr marL="114300" indent="0">
              <a:buNone/>
            </a:pPr>
            <a:r>
              <a:rPr lang="en-US" dirty="0"/>
              <a:t>Explorar estratégias para fazer face às </a:t>
            </a:r>
            <a:r>
              <a:rPr lang="en-US" dirty="0" err="1"/>
              <a:t>alterações</a:t>
            </a:r>
            <a:r>
              <a:rPr lang="en-US" dirty="0"/>
              <a:t> </a:t>
            </a:r>
            <a:r>
              <a:rPr lang="en-US" dirty="0" err="1" smtClean="0"/>
              <a:t>climáticas</a:t>
            </a:r>
            <a:r>
              <a:rPr lang="en-US" dirty="0" smtClean="0"/>
              <a:t> - </a:t>
            </a:r>
            <a:r>
              <a:rPr lang="en-US" dirty="0" err="1" smtClean="0"/>
              <a:t>Mitigação</a:t>
            </a:r>
            <a:r>
              <a:rPr lang="en-US" dirty="0" smtClean="0"/>
              <a:t>: </a:t>
            </a:r>
            <a:endParaRPr lang="tr-TR" dirty="0" smtClean="0"/>
          </a:p>
          <a:p>
            <a:pPr>
              <a:buFont typeface="Wingdings" pitchFamily="2" charset="2"/>
              <a:buChar char="Ø"/>
            </a:pPr>
            <a:r>
              <a:rPr lang="en-US" dirty="0" smtClean="0"/>
              <a:t>Reduzir </a:t>
            </a:r>
            <a:r>
              <a:rPr lang="en-US" dirty="0"/>
              <a:t>as emissões de gases com efeito de estufa através de energias renováveis e práticas sustentáveis.</a:t>
            </a:r>
          </a:p>
          <a:p>
            <a:pPr>
              <a:buFont typeface="Wingdings" pitchFamily="2" charset="2"/>
              <a:buChar char="Ø"/>
            </a:pPr>
            <a:r>
              <a:rPr lang="en-US" dirty="0"/>
              <a:t>Adaptação: Preparar-se e ajustar-se às alterações climáticas (por exemplo, melhorar a preparação para as catástrofes).</a:t>
            </a:r>
          </a:p>
          <a:p>
            <a:pPr>
              <a:buFont typeface="Wingdings" pitchFamily="2" charset="2"/>
              <a:buChar char="Ø"/>
            </a:pPr>
            <a:r>
              <a:rPr lang="en-US" dirty="0" err="1" smtClean="0"/>
              <a:t>Ações</a:t>
            </a:r>
            <a:r>
              <a:rPr lang="en-US" dirty="0" smtClean="0"/>
              <a:t> </a:t>
            </a:r>
            <a:r>
              <a:rPr lang="en-US" dirty="0"/>
              <a:t>individuais: Redução do consumo de energia, adoção de hábitos sustentáveis.</a:t>
            </a:r>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smtClean="0"/>
              <a:t>EDUCAÇÃO E ACÇÃO AMBIENTAL</a:t>
            </a:r>
            <a:endParaRPr lang="tr-TR" b="1" dirty="0"/>
          </a:p>
        </p:txBody>
      </p:sp>
      <p:sp>
        <p:nvSpPr>
          <p:cNvPr id="6" name="Metin Yer Tutucusu 5"/>
          <p:cNvSpPr>
            <a:spLocks noGrp="1"/>
          </p:cNvSpPr>
          <p:nvPr>
            <p:ph type="body" idx="4"/>
          </p:nvPr>
        </p:nvSpPr>
        <p:spPr>
          <a:xfrm>
            <a:off x="6296429" y="2015067"/>
            <a:ext cx="4937760" cy="3378200"/>
          </a:xfrm>
        </p:spPr>
        <p:txBody>
          <a:bodyPr>
            <a:noAutofit/>
          </a:bodyPr>
          <a:lstStyle/>
          <a:p>
            <a:pPr marL="114300" indent="0">
              <a:buNone/>
            </a:pPr>
            <a:r>
              <a:rPr lang="en-US" sz="1500" dirty="0"/>
              <a:t>Compreender a interconexão do ambiente (atmosfera, hidrosfera, geosfera, biosfera).</a:t>
            </a:r>
          </a:p>
          <a:p>
            <a:pPr marL="114300" indent="0">
              <a:buNone/>
            </a:pPr>
            <a:r>
              <a:rPr lang="en-US" sz="1500" dirty="0"/>
              <a:t>Importância de ecossistemas saudáveis para a biodiversidade e o bem-estar humano.</a:t>
            </a:r>
          </a:p>
          <a:p>
            <a:pPr marL="114300" indent="0">
              <a:buNone/>
            </a:pPr>
            <a:r>
              <a:rPr lang="en-US" sz="1500" dirty="0"/>
              <a:t>Estratégias de proteção do ambiente: </a:t>
            </a:r>
          </a:p>
          <a:p>
            <a:pPr marL="742950" lvl="1" indent="-285750">
              <a:buFont typeface="Wingdings" pitchFamily="2" charset="2"/>
              <a:buChar char="Ø"/>
            </a:pPr>
            <a:r>
              <a:rPr lang="en-US" sz="1500" dirty="0"/>
              <a:t>Conservação: Áreas protegidas, gestão sustentável dos recursos.</a:t>
            </a:r>
          </a:p>
          <a:p>
            <a:pPr marL="742950" lvl="1" indent="-285750">
              <a:buFont typeface="Wingdings" pitchFamily="2" charset="2"/>
              <a:buChar char="Ø"/>
            </a:pPr>
            <a:r>
              <a:rPr lang="en-US" sz="1500" dirty="0" err="1" smtClean="0"/>
              <a:t>Atividades</a:t>
            </a:r>
            <a:r>
              <a:rPr lang="en-US" sz="1500" dirty="0" smtClean="0"/>
              <a:t> </a:t>
            </a:r>
            <a:r>
              <a:rPr lang="en-US" sz="1500" dirty="0"/>
              <a:t>educativas: </a:t>
            </a:r>
            <a:r>
              <a:rPr lang="en-US" sz="1500" dirty="0" err="1" smtClean="0"/>
              <a:t>Projetos</a:t>
            </a:r>
            <a:r>
              <a:rPr lang="en-US" sz="1500" dirty="0" smtClean="0"/>
              <a:t> </a:t>
            </a:r>
            <a:r>
              <a:rPr lang="en-US" sz="1500" dirty="0"/>
              <a:t>de ciência cidadã, debates ambientais, visitas de estudo.</a:t>
            </a:r>
          </a:p>
          <a:p>
            <a:pPr marL="742950" lvl="1" indent="-285750">
              <a:buFont typeface="Wingdings" pitchFamily="2" charset="2"/>
              <a:buChar char="Ø"/>
            </a:pPr>
            <a:r>
              <a:rPr lang="en-US" sz="1500" dirty="0" err="1" smtClean="0"/>
              <a:t>Projetos</a:t>
            </a:r>
            <a:r>
              <a:rPr lang="en-US" sz="1500" dirty="0" smtClean="0"/>
              <a:t> </a:t>
            </a:r>
            <a:r>
              <a:rPr lang="en-US" sz="1500" dirty="0"/>
              <a:t>de ação: Plantação de árvores, limpeza de praias, hortas comunitárias.</a:t>
            </a:r>
          </a:p>
          <a:p>
            <a:pPr marL="742950" lvl="1" indent="-285750">
              <a:buFont typeface="Wingdings" pitchFamily="2" charset="2"/>
              <a:buChar char="Ø"/>
            </a:pPr>
            <a:r>
              <a:rPr lang="en-US" sz="1500" dirty="0"/>
              <a:t>Iniciativas Reduzir-Reutilizar-Reciclar: Promoção de hábitos de consumo sustentáveis.</a:t>
            </a:r>
          </a:p>
          <a:p>
            <a:pPr marL="114300" indent="0">
              <a:buNone/>
            </a:pPr>
            <a:r>
              <a:rPr lang="en-US" sz="1500" dirty="0"/>
              <a:t>Ao implementar estas estratégias, podemos capacitar as gerações futuras para se tornarem administradores responsáveis do planeta.</a:t>
            </a:r>
          </a:p>
        </p:txBody>
      </p:sp>
    </p:spTree>
    <p:extLst>
      <p:ext uri="{BB962C8B-B14F-4D97-AF65-F5344CB8AC3E}">
        <p14:creationId xmlns:p14="http://schemas.microsoft.com/office/powerpoint/2010/main" val="362695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Vídeos</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106805" y="4507197"/>
            <a:ext cx="9865844" cy="495753"/>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lnSpc>
                <a:spcPct val="85000"/>
              </a:lnSpc>
              <a:spcBef>
                <a:spcPts val="0"/>
              </a:spcBef>
              <a:spcAft>
                <a:spcPts val="0"/>
              </a:spcAft>
              <a:buClr>
                <a:srgbClr val="004B3A"/>
              </a:buClr>
              <a:buSzPts val="3200"/>
              <a:buFont typeface="Arial"/>
              <a:buNone/>
            </a:pPr>
            <a:r>
              <a:rPr lang="en-GB" sz="2400" b="1" i="0" u="none" strike="noStrike" cap="none" dirty="0" smtClean="0">
                <a:solidFill>
                  <a:srgbClr val="004B3A"/>
                </a:solidFill>
                <a:sym typeface="Arial"/>
              </a:rPr>
              <a:t>Vídeos para desenvolver os seus conhecimentos sobre literacia/conhecimento ambiental e alterações climáticas</a:t>
            </a:r>
            <a:endParaRPr lang="en-GB"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sz="6600" dirty="0">
                <a:solidFill>
                  <a:srgbClr val="FFFF00"/>
                </a:solidFill>
              </a:rPr>
              <a:t/>
            </a:r>
            <a:br>
              <a:rPr lang="en-US" sz="6600" dirty="0">
                <a:solidFill>
                  <a:srgbClr val="FFFF00"/>
                </a:solidFill>
              </a:rPr>
            </a:br>
            <a:r>
              <a:rPr lang="en-US" sz="6600" dirty="0">
                <a:solidFill>
                  <a:srgbClr val="3F762A"/>
                </a:solidFill>
              </a:rPr>
              <a:t>Tópico dos vídeos</a:t>
            </a:r>
            <a:endParaRPr sz="6600"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2A4F1C"/>
                </a:solidFill>
                <a:latin typeface="Arial"/>
                <a:ea typeface="Arial"/>
                <a:cs typeface="Arial"/>
                <a:sym typeface="Arial"/>
              </a:rPr>
              <a:t>Veja os seguintes vídeos e tome notas</a:t>
            </a:r>
            <a:endParaRPr sz="2800" b="0" i="0" u="none" strike="noStrike" cap="none" dirty="0">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rPr>
              <a:t>https://www.youtube.com/user/NASAClimate</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360094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GB" sz="2400" dirty="0" smtClean="0">
                <a:solidFill>
                  <a:srgbClr val="3F762A"/>
                </a:solidFill>
              </a:rPr>
              <a:t>Enquanto assiste aos conteúdos dos vídeos divulgados pela NASA, tome nota das principais mudanças ao longo da história.</a:t>
            </a:r>
            <a:endParaRPr lang="tr-TR" sz="2400" dirty="0" smtClean="0">
              <a:solidFill>
                <a:srgbClr val="3F762A"/>
              </a:solidFill>
            </a:endParaRPr>
          </a:p>
          <a:p>
            <a:pPr marL="342900" lvl="0" indent="-342900">
              <a:buSzPts val="2400"/>
              <a:buFont typeface="Noto Sans Symbols"/>
              <a:buChar char="✔"/>
            </a:pPr>
            <a:r>
              <a:rPr lang="en-GB" sz="1800" dirty="0" smtClean="0">
                <a:latin typeface="+mn-lt"/>
                <a:hlinkClick r:id="rId3"/>
              </a:rPr>
              <a:t>Para obter mais informações sobre a alteração, pode também visitar a ligação: </a:t>
            </a:r>
            <a:r>
              <a:rPr lang="en-GB" sz="2000" i="1" dirty="0" smtClean="0">
                <a:hlinkClick r:id="rId3"/>
              </a:rPr>
              <a:t>https:</a:t>
            </a:r>
            <a:r>
              <a:rPr lang="tr-TR" sz="2000" i="1" dirty="0" smtClean="0">
                <a:hlinkClick r:id="rId3"/>
              </a:rPr>
              <a:t>//science.nasa.gov/climate-change/evidence/  </a:t>
            </a:r>
            <a:endParaRPr lang="en-GB" sz="2400" i="1" u="none" strike="noStrike" cap="none" dirty="0">
              <a:solidFill>
                <a:srgbClr val="000000"/>
              </a:solidFill>
              <a:sym typeface="Arial"/>
            </a:endParaRPr>
          </a:p>
        </p:txBody>
      </p:sp>
      <p:sp>
        <p:nvSpPr>
          <p:cNvPr id="350" name="Google Shape;350;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200" b="1" i="0" u="none" strike="noStrike" cap="none" dirty="0" smtClean="0">
                <a:solidFill>
                  <a:srgbClr val="3F762A"/>
                </a:solidFill>
                <a:latin typeface="Arial"/>
                <a:ea typeface="Arial"/>
                <a:cs typeface="Arial"/>
                <a:sym typeface="Arial"/>
              </a:rPr>
              <a:t>Espiral das alterações climáticas</a:t>
            </a:r>
            <a:endParaRPr lang="en-GB" sz="3200" b="1" i="0" u="none" strike="noStrike" cap="none" dirty="0">
              <a:solidFill>
                <a:srgbClr val="3F762A"/>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1647301" y="2124074"/>
            <a:ext cx="4367499" cy="2547487"/>
          </a:xfrm>
          <a:prstGeom prst="rect">
            <a:avLst/>
          </a:prstGeom>
        </p:spPr>
      </p:pic>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Climate Change: The Evidence </a:t>
            </a:r>
            <a:r>
              <a:rPr lang="en-US" sz="1100" dirty="0"/>
              <a:t>by NASA Climate Change (4:23 minutos) </a:t>
            </a:r>
            <a:r>
              <a:rPr lang="en-US" sz="1100" dirty="0">
                <a:hlinkClick r:id="rId5"/>
              </a:rPr>
              <a:t>(</a:t>
            </a:r>
            <a:r>
              <a:rPr lang="en-US" sz="1100" dirty="0"/>
              <a:t>https://www.youtube.com/user/NASAClimate) Apresenta uma panorâmica clara e concisa das provas científicas das alterações climáticas causadas pelo homem.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rPr>
              <a:t>https://www.youtube.com/watch?v=u023hvH9OJk</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267761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GB" sz="2400" dirty="0" err="1" smtClean="0">
                <a:solidFill>
                  <a:srgbClr val="3F762A"/>
                </a:solidFill>
              </a:rPr>
              <a:t>Enquanto</a:t>
            </a:r>
            <a:r>
              <a:rPr lang="en-GB" sz="2400" dirty="0" smtClean="0">
                <a:solidFill>
                  <a:srgbClr val="3F762A"/>
                </a:solidFill>
              </a:rPr>
              <a:t> </a:t>
            </a:r>
            <a:r>
              <a:rPr lang="en-GB" sz="2400" dirty="0" err="1" smtClean="0">
                <a:solidFill>
                  <a:srgbClr val="3F762A"/>
                </a:solidFill>
              </a:rPr>
              <a:t>vê</a:t>
            </a:r>
            <a:r>
              <a:rPr lang="en-GB" sz="2400" dirty="0" smtClean="0">
                <a:solidFill>
                  <a:srgbClr val="3F762A"/>
                </a:solidFill>
              </a:rPr>
              <a:t> </a:t>
            </a:r>
            <a:r>
              <a:rPr lang="en-GB" sz="2400" dirty="0" smtClean="0">
                <a:solidFill>
                  <a:srgbClr val="3F762A"/>
                </a:solidFill>
              </a:rPr>
              <a:t>o conteúdo deste vídeo, </a:t>
            </a:r>
            <a:r>
              <a:rPr lang="en-GB" sz="2400" dirty="0" err="1" smtClean="0">
                <a:solidFill>
                  <a:srgbClr val="3F762A"/>
                </a:solidFill>
              </a:rPr>
              <a:t>tente</a:t>
            </a:r>
            <a:r>
              <a:rPr lang="en-GB" sz="2400" dirty="0" smtClean="0">
                <a:solidFill>
                  <a:srgbClr val="3F762A"/>
                </a:solidFill>
              </a:rPr>
              <a:t> </a:t>
            </a:r>
            <a:r>
              <a:rPr lang="en-GB" sz="2400" dirty="0" smtClean="0">
                <a:solidFill>
                  <a:srgbClr val="3F762A"/>
                </a:solidFill>
              </a:rPr>
              <a:t>encontrar as </a:t>
            </a:r>
            <a:r>
              <a:rPr lang="en-GB" sz="2400" dirty="0" err="1" smtClean="0">
                <a:solidFill>
                  <a:srgbClr val="3F762A"/>
                </a:solidFill>
              </a:rPr>
              <a:t>suas</a:t>
            </a:r>
            <a:r>
              <a:rPr lang="en-GB" sz="2400" dirty="0" smtClean="0">
                <a:solidFill>
                  <a:srgbClr val="3F762A"/>
                </a:solidFill>
              </a:rPr>
              <a:t> </a:t>
            </a:r>
            <a:r>
              <a:rPr lang="en-GB" sz="2400" dirty="0" smtClean="0">
                <a:solidFill>
                  <a:srgbClr val="3F762A"/>
                </a:solidFill>
              </a:rPr>
              <a:t>respostas às perguntas feitas pelos participantes</a:t>
            </a:r>
            <a:r>
              <a:rPr lang="en-GB" sz="2000" i="1" dirty="0" smtClean="0">
                <a:hlinkClick r:id="rId3"/>
              </a:rPr>
              <a:t>. </a:t>
            </a:r>
            <a:endParaRPr lang="en-GB" sz="2400" i="1" u="none" strike="noStrike" cap="none" dirty="0">
              <a:solidFill>
                <a:srgbClr val="000000"/>
              </a:solidFill>
              <a:sym typeface="Arial"/>
            </a:endParaRPr>
          </a:p>
        </p:txBody>
      </p:sp>
      <p:sp>
        <p:nvSpPr>
          <p:cNvPr id="350" name="Google Shape;350;p47"/>
          <p:cNvSpPr txBox="1"/>
          <p:nvPr/>
        </p:nvSpPr>
        <p:spPr>
          <a:xfrm>
            <a:off x="358237" y="523722"/>
            <a:ext cx="9033413" cy="954067"/>
          </a:xfrm>
          <a:prstGeom prst="rect">
            <a:avLst/>
          </a:prstGeom>
          <a:noFill/>
          <a:ln>
            <a:noFill/>
          </a:ln>
        </p:spPr>
        <p:txBody>
          <a:bodyPr spcFirstLastPara="1" wrap="square" lIns="91425" tIns="45700" rIns="91425" bIns="45700" anchor="t" anchorCtr="0">
            <a:spAutoFit/>
          </a:bodyPr>
          <a:lstStyle/>
          <a:p>
            <a:pPr lvl="0"/>
            <a:r>
              <a:rPr lang="en-US" sz="2800" b="1" dirty="0">
                <a:solidFill>
                  <a:srgbClr val="3F762A"/>
                </a:solidFill>
              </a:rPr>
              <a:t>A Sexta Extinção: An Unnatural History, com Elizabeth </a:t>
            </a:r>
            <a:r>
              <a:rPr lang="en-US" sz="2800" b="1" dirty="0" err="1">
                <a:solidFill>
                  <a:srgbClr val="3F762A"/>
                </a:solidFill>
              </a:rPr>
              <a:t>Kolbert</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The Sixth Extinction </a:t>
            </a:r>
            <a:r>
              <a:rPr lang="en-US" sz="1100" dirty="0"/>
              <a:t>by PBS NOVA (52:44 minutos) </a:t>
            </a:r>
            <a:r>
              <a:rPr lang="en-US" sz="1100" dirty="0">
                <a:hlinkClick r:id="rId4"/>
              </a:rPr>
              <a:t>(</a:t>
            </a:r>
            <a:r>
              <a:rPr lang="en-US" sz="1100" dirty="0"/>
              <a:t>https://www.youtube.com/watch?v=u023hvH9OJk) (Considere excertos relevantes para os impactos das alterações climáticas) Explora o atual evento de extinção em massa e a sua ligação às actividades humanas.</a:t>
            </a:r>
          </a:p>
        </p:txBody>
      </p:sp>
      <p:pic>
        <p:nvPicPr>
          <p:cNvPr id="4" name="Resim 3"/>
          <p:cNvPicPr>
            <a:picLocks noChangeAspect="1"/>
          </p:cNvPicPr>
          <p:nvPr/>
        </p:nvPicPr>
        <p:blipFill>
          <a:blip r:embed="rId5"/>
          <a:stretch>
            <a:fillRect/>
          </a:stretch>
        </p:blipFill>
        <p:spPr>
          <a:xfrm>
            <a:off x="1681161" y="2166936"/>
            <a:ext cx="4103491" cy="2366963"/>
          </a:xfrm>
          <a:prstGeom prst="rect">
            <a:avLst/>
          </a:prstGeom>
        </p:spPr>
      </p:pic>
    </p:spTree>
    <p:extLst>
      <p:ext uri="{BB962C8B-B14F-4D97-AF65-F5344CB8AC3E}">
        <p14:creationId xmlns:p14="http://schemas.microsoft.com/office/powerpoint/2010/main" val="170399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fontScale="90000"/>
          </a:bodyPr>
          <a:lstStyle/>
          <a:p>
            <a:pPr algn="ctr"/>
            <a:r>
              <a:rPr lang="en-US" dirty="0">
                <a:latin typeface="Bookman Old Style" pitchFamily="18" charset="0"/>
              </a:rPr>
              <a:t>Literacia ambiental - A chave para um futuro sustentável</a:t>
            </a:r>
            <a:endParaRPr lang="tr-TR" dirty="0">
              <a:latin typeface="Bookman Old Style" pitchFamily="18" charset="0"/>
            </a:endParaRPr>
          </a:p>
        </p:txBody>
      </p:sp>
      <p:sp>
        <p:nvSpPr>
          <p:cNvPr id="3" name="Metin Yer Tutucusu 2"/>
          <p:cNvSpPr>
            <a:spLocks noGrp="1"/>
          </p:cNvSpPr>
          <p:nvPr>
            <p:ph type="body" idx="1"/>
          </p:nvPr>
        </p:nvSpPr>
        <p:spPr>
          <a:xfrm>
            <a:off x="716279" y="1169843"/>
            <a:ext cx="9958648" cy="4594476"/>
          </a:xfrm>
        </p:spPr>
        <p:txBody>
          <a:bodyPr>
            <a:normAutofit fontScale="77500" lnSpcReduction="20000"/>
          </a:bodyPr>
          <a:lstStyle/>
          <a:p>
            <a:pPr marL="114300" indent="0" algn="just">
              <a:buNone/>
            </a:pPr>
            <a:r>
              <a:rPr lang="en-US" b="1" dirty="0"/>
              <a:t>A educação ambiental </a:t>
            </a:r>
            <a:r>
              <a:rPr lang="en-US" dirty="0"/>
              <a:t>(EA) pode ser conceptualizada como um processo que promove o reconhecimento dos valores ambientais e clarifica conceitos ecológicos fundamentais. Este processo tem como objetivo cultivar as competências e atitudes necessárias para que os indivíduos compreendam e apreciem as intrincadas inter-relações entre os seres humanos, as diversas culturas e os ambientes biológicos e físicos que os rodeiam (Hungerford, Peyton, &amp; Wilke, 1980</a:t>
            </a:r>
            <a:r>
              <a:rPr lang="en-US" dirty="0" smtClean="0"/>
              <a:t>).</a:t>
            </a:r>
            <a:endParaRPr lang="tr-TR" dirty="0" smtClean="0"/>
          </a:p>
          <a:p>
            <a:pPr marL="114300" indent="0" algn="just">
              <a:buNone/>
            </a:pPr>
            <a:r>
              <a:rPr lang="en-US" dirty="0"/>
              <a:t>Para além da mera aquisição de conhecimentos, Hungerford e Peyton (1976) definem </a:t>
            </a:r>
            <a:r>
              <a:rPr lang="en-US" b="1" dirty="0"/>
              <a:t>a literacia ambiental </a:t>
            </a:r>
            <a:r>
              <a:rPr lang="en-US" dirty="0"/>
              <a:t>como uma capacidade multifacetada. Exige que os indivíduos possuam uma base sólida em princípios ecológicos e compreendam o impacto que os seres humanos têm no ambiente. No entanto, a literacia ambiental não se fica por aqui. Também engloba a capacidade de comunicar eficazmente as preocupações ambientais a vários públicos e, mais importante ainda, de participar ativamente no desenvolvimento e implementação de soluções para resolver estas questões. Isto exige não só conhecimentos, mas também competências para traduzir esses conhecimentos em estratégias de ação.</a:t>
            </a:r>
            <a:endParaRPr lang="tr-TR" dirty="0" smtClean="0"/>
          </a:p>
          <a:p>
            <a:pPr marL="114300" indent="0" algn="just">
              <a:buNone/>
            </a:pPr>
            <a:r>
              <a:rPr lang="en-US" b="1" dirty="0"/>
              <a:t>A literacia </a:t>
            </a:r>
            <a:r>
              <a:rPr lang="en-US" b="1" dirty="0" smtClean="0"/>
              <a:t>ambiental </a:t>
            </a:r>
            <a:r>
              <a:rPr lang="en-US" dirty="0"/>
              <a:t>prepara os indivíduos para compreender e enfrentar os desafios ambientais. Os elementos essenciais incluem</a:t>
            </a:r>
            <a:r>
              <a:rPr lang="en-US" dirty="0" smtClean="0"/>
              <a:t>:</a:t>
            </a:r>
            <a:endParaRPr lang="tr-TR" dirty="0" smtClean="0"/>
          </a:p>
          <a:p>
            <a:pPr marL="114300" indent="0" algn="just">
              <a:buNone/>
            </a:pPr>
            <a:endParaRPr lang="tr-TR" dirty="0" smtClean="0"/>
          </a:p>
          <a:p>
            <a:pPr algn="just">
              <a:buFont typeface="Wingdings" pitchFamily="2" charset="2"/>
              <a:buChar char="Ø"/>
            </a:pPr>
            <a:r>
              <a:rPr lang="en-US" b="1" dirty="0" smtClean="0"/>
              <a:t>Base </a:t>
            </a:r>
            <a:r>
              <a:rPr lang="en-US" b="1" dirty="0"/>
              <a:t>de conhecimentos: </a:t>
            </a:r>
            <a:r>
              <a:rPr lang="en-US" dirty="0"/>
              <a:t>Conhecimento científico dos processos ecológicos e do impacto humano.</a:t>
            </a:r>
          </a:p>
          <a:p>
            <a:pPr algn="just">
              <a:buFont typeface="Wingdings" pitchFamily="2" charset="2"/>
              <a:buChar char="Ø"/>
            </a:pPr>
            <a:r>
              <a:rPr lang="en-US" b="1" dirty="0"/>
              <a:t>Competências de investigação: </a:t>
            </a:r>
            <a:r>
              <a:rPr lang="en-US" dirty="0"/>
              <a:t>Pensamento crítico e resolução de problemas relacionados com questões ambientais.</a:t>
            </a:r>
          </a:p>
          <a:p>
            <a:pPr algn="just">
              <a:buFont typeface="Wingdings" pitchFamily="2" charset="2"/>
              <a:buChar char="Ø"/>
            </a:pPr>
            <a:r>
              <a:rPr lang="en-US" b="1" dirty="0"/>
              <a:t>Atitudes pró-ambientais: </a:t>
            </a:r>
            <a:r>
              <a:rPr lang="en-US" dirty="0"/>
              <a:t>Cuidado, respeito e responsabilidade pelo ambiente.</a:t>
            </a:r>
          </a:p>
          <a:p>
            <a:pPr algn="just">
              <a:buFont typeface="Wingdings" pitchFamily="2" charset="2"/>
              <a:buChar char="Ø"/>
            </a:pPr>
            <a:r>
              <a:rPr lang="en-US" b="1" dirty="0"/>
              <a:t>Comportamentos orientados para a ação: </a:t>
            </a:r>
            <a:r>
              <a:rPr lang="en-US" dirty="0"/>
              <a:t>Tomar medidas concretas para minimizar o impacto humano.</a:t>
            </a:r>
          </a:p>
          <a:p>
            <a:pPr algn="just"/>
            <a:endParaRPr lang="tr-TR" dirty="0"/>
          </a:p>
        </p:txBody>
      </p:sp>
    </p:spTree>
    <p:extLst>
      <p:ext uri="{BB962C8B-B14F-4D97-AF65-F5344CB8AC3E}">
        <p14:creationId xmlns:p14="http://schemas.microsoft.com/office/powerpoint/2010/main" val="1616782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480091"/>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hlinkClick r:id="rId3"/>
              </a:rPr>
              <a:t>https://www.youtube.com/playlist?list=PL71qiWRg4XP-SddW_09RJIiyyN0sYmj-h</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304694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GB" sz="2400" dirty="0" smtClean="0">
                <a:solidFill>
                  <a:srgbClr val="3F762A"/>
                </a:solidFill>
              </a:rPr>
              <a:t>Enquanto vê os conteúdos destes </a:t>
            </a:r>
            <a:r>
              <a:rPr lang="tr-TR" sz="2400" dirty="0" smtClean="0">
                <a:solidFill>
                  <a:srgbClr val="3F762A"/>
                </a:solidFill>
              </a:rPr>
              <a:t>23 </a:t>
            </a:r>
            <a:r>
              <a:rPr lang="tr-TR" sz="2400" dirty="0" err="1" smtClean="0">
                <a:solidFill>
                  <a:srgbClr val="3F762A"/>
                </a:solidFill>
              </a:rPr>
              <a:t>vídeos</a:t>
            </a:r>
            <a:r>
              <a:rPr lang="tr-TR" sz="2400" dirty="0" smtClean="0">
                <a:solidFill>
                  <a:srgbClr val="3F762A"/>
                </a:solidFill>
              </a:rPr>
              <a:t>, pode </a:t>
            </a:r>
            <a:r>
              <a:rPr lang="tr-TR" sz="2400" dirty="0" err="1" smtClean="0">
                <a:solidFill>
                  <a:srgbClr val="3F762A"/>
                </a:solidFill>
              </a:rPr>
              <a:t>tomar notas com as suas frases e depois preparar </a:t>
            </a:r>
            <a:r>
              <a:rPr lang="tr-TR" sz="2400" dirty="0" smtClean="0">
                <a:solidFill>
                  <a:srgbClr val="3F762A"/>
                </a:solidFill>
              </a:rPr>
              <a:t>uma </a:t>
            </a:r>
            <a:r>
              <a:rPr lang="tr-TR" sz="2400" dirty="0" err="1" smtClean="0">
                <a:solidFill>
                  <a:srgbClr val="3F762A"/>
                </a:solidFill>
              </a:rPr>
              <a:t>apresentação relacionada com os títulos</a:t>
            </a:r>
            <a:r>
              <a:rPr lang="tr-TR" sz="2400" dirty="0" smtClean="0">
                <a:solidFill>
                  <a:srgbClr val="3F762A"/>
                </a:solidFill>
              </a:rPr>
              <a:t>. </a:t>
            </a:r>
            <a:r>
              <a:rPr lang="en-GB" sz="2000" i="1" dirty="0" smtClean="0">
                <a:hlinkClick r:id="rId4"/>
              </a:rPr>
              <a:t> </a:t>
            </a:r>
            <a:endParaRPr lang="en-GB" sz="2400" i="1" u="none" strike="noStrike" cap="none" dirty="0">
              <a:solidFill>
                <a:srgbClr val="000000"/>
              </a:solidFill>
              <a:sym typeface="Arial"/>
            </a:endParaRPr>
          </a:p>
        </p:txBody>
      </p:sp>
      <p:sp>
        <p:nvSpPr>
          <p:cNvPr id="350" name="Google Shape;350;p47"/>
          <p:cNvSpPr txBox="1"/>
          <p:nvPr/>
        </p:nvSpPr>
        <p:spPr>
          <a:xfrm>
            <a:off x="358237" y="523722"/>
            <a:ext cx="9033413" cy="954067"/>
          </a:xfrm>
          <a:prstGeom prst="rect">
            <a:avLst/>
          </a:prstGeom>
          <a:noFill/>
          <a:ln>
            <a:noFill/>
          </a:ln>
        </p:spPr>
        <p:txBody>
          <a:bodyPr spcFirstLastPara="1" wrap="square" lIns="91425" tIns="45700" rIns="91425" bIns="45700" anchor="t" anchorCtr="0">
            <a:spAutoFit/>
          </a:bodyPr>
          <a:lstStyle/>
          <a:p>
            <a:pPr lvl="0"/>
            <a:r>
              <a:rPr lang="en-US" sz="2800" b="1" dirty="0">
                <a:solidFill>
                  <a:srgbClr val="3F762A"/>
                </a:solidFill>
              </a:rPr>
              <a:t>Porque é que ainda não conseguimos travar a crise climática?</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A Youth Movement for Climate Change </a:t>
            </a:r>
            <a:r>
              <a:rPr lang="en-US" sz="1100" dirty="0"/>
              <a:t>by TED (13:24 minutos) </a:t>
            </a:r>
            <a:r>
              <a:rPr lang="en-US" sz="1100" dirty="0">
                <a:hlinkClick r:id="rId3"/>
              </a:rPr>
              <a:t>(</a:t>
            </a:r>
            <a:r>
              <a:rPr lang="en-US" sz="1100" dirty="0"/>
              <a:t>https://www.youtube.com/playlist?list=PL71qiWRg4XP-SddW_09RJIiyyN0sYmj-h) Mostra o poder do ativismo juvenil na abordagem das alterações climáticas, inspirando os participantes a agir.</a:t>
            </a:r>
          </a:p>
        </p:txBody>
      </p:sp>
      <p:pic>
        <p:nvPicPr>
          <p:cNvPr id="2" name="Resim 1"/>
          <p:cNvPicPr>
            <a:picLocks noChangeAspect="1"/>
          </p:cNvPicPr>
          <p:nvPr/>
        </p:nvPicPr>
        <p:blipFill>
          <a:blip r:embed="rId5"/>
          <a:stretch>
            <a:fillRect/>
          </a:stretch>
        </p:blipFill>
        <p:spPr>
          <a:xfrm>
            <a:off x="1643062" y="2176462"/>
            <a:ext cx="4310063" cy="2490788"/>
          </a:xfrm>
          <a:prstGeom prst="rect">
            <a:avLst/>
          </a:prstGeom>
        </p:spPr>
      </p:pic>
    </p:spTree>
    <p:extLst>
      <p:ext uri="{BB962C8B-B14F-4D97-AF65-F5344CB8AC3E}">
        <p14:creationId xmlns:p14="http://schemas.microsoft.com/office/powerpoint/2010/main" val="844972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019174" y="1552575"/>
            <a:ext cx="6105525" cy="3638550"/>
          </a:xfrm>
          <a:prstGeom prst="rect">
            <a:avLst/>
          </a:prstGeom>
          <a:solidFill>
            <a:srgbClr val="D1E7A7"/>
          </a:solidFill>
          <a:ln>
            <a:noFill/>
          </a:ln>
        </p:spPr>
        <p:txBody>
          <a:bodyPr spcFirstLastPara="1" wrap="square" lIns="91425" tIns="45700" rIns="91425" bIns="45700" anchor="ctr" anchorCtr="0">
            <a:noAutofit/>
          </a:bodyPr>
          <a:lstStyle/>
          <a:p>
            <a:pPr marL="285750" indent="-285750">
              <a:buFont typeface="Wingdings" panose="05000000000000000000" pitchFamily="2" charset="2"/>
              <a:buChar char="ü"/>
            </a:pPr>
            <a:r>
              <a:rPr lang="en-US" b="1" dirty="0" err="1" smtClean="0"/>
              <a:t>Atividades</a:t>
            </a:r>
            <a:r>
              <a:rPr lang="en-US" b="1" dirty="0" smtClean="0"/>
              <a:t> </a:t>
            </a:r>
            <a:r>
              <a:rPr lang="en-US" b="1" dirty="0"/>
              <a:t>ambientais para estudantes: Sustainability in the Classroom </a:t>
            </a:r>
            <a:r>
              <a:rPr lang="en-US" dirty="0"/>
              <a:t>by Teach Starter </a:t>
            </a:r>
            <a:r>
              <a:rPr lang="en-US" dirty="0">
                <a:hlinkClick r:id="rId3"/>
              </a:rPr>
              <a:t>(</a:t>
            </a:r>
            <a:r>
              <a:rPr lang="en-US" dirty="0"/>
              <a:t>https://www.teachstarter.com/au/learning-area/sustainability/) Fornece ideias práticas para incorporar a educação ambiental no currículo da sala de aula</a:t>
            </a:r>
            <a:r>
              <a:rPr lang="en-US" dirty="0" smtClean="0"/>
              <a:t>.</a:t>
            </a:r>
            <a:endParaRPr lang="tr-TR" dirty="0" smtClean="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b="1" dirty="0"/>
              <a:t>Best Environmental Conservation Programs </a:t>
            </a:r>
            <a:r>
              <a:rPr lang="en-US" dirty="0"/>
              <a:t>by </a:t>
            </a:r>
            <a:r>
              <a:rPr lang="en-US" dirty="0" err="1"/>
              <a:t>VolunteerMatch </a:t>
            </a:r>
            <a:r>
              <a:rPr lang="en-US" dirty="0">
                <a:hlinkClick r:id="rId4"/>
              </a:rPr>
              <a:t>(</a:t>
            </a:r>
            <a:r>
              <a:rPr lang="en-US" dirty="0"/>
              <a:t>https://www.volunteerhq.org/volunteer-abroad-projects/) Promove oportunidades de voluntariado com organizações ambientais, permitindo um envolvimento prático</a:t>
            </a:r>
            <a:r>
              <a:rPr lang="en-US" dirty="0" smtClean="0"/>
              <a:t>.</a:t>
            </a:r>
            <a:endParaRPr lang="tr-TR" dirty="0" smtClean="0"/>
          </a:p>
          <a:p>
            <a:endParaRPr lang="en-US" dirty="0"/>
          </a:p>
          <a:p>
            <a:pPr marL="285750" indent="-285750">
              <a:buFont typeface="Wingdings" panose="05000000000000000000" pitchFamily="2" charset="2"/>
              <a:buChar char="ü"/>
            </a:pPr>
            <a:r>
              <a:rPr lang="en-US" b="1" dirty="0"/>
              <a:t>Dia da Terra: Healthy Oceans, Healthy Climate (Oceanos saudáveis, clima saudável) </a:t>
            </a:r>
            <a:r>
              <a:rPr lang="en-US" dirty="0"/>
              <a:t>da National Oceanic and Atmospheric Administration </a:t>
            </a:r>
            <a:r>
              <a:rPr lang="en-US" dirty="0">
                <a:hlinkClick r:id="rId5"/>
              </a:rPr>
              <a:t>(</a:t>
            </a:r>
            <a:r>
              <a:rPr lang="en-US" dirty="0"/>
              <a:t>https://www.fisheries.noaa.gov/feature-story/earth-week-climate-and-fisheries) Oferece recursos sobre a interligação entre oceanos saudáveis e um clima estável.</a:t>
            </a: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lang="tr-TR" b="1" dirty="0" smtClean="0">
              <a:solidFill>
                <a:schemeClr val="accent1"/>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7286624" y="1838536"/>
            <a:ext cx="4717923" cy="28930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GB" sz="2400" dirty="0" smtClean="0">
                <a:solidFill>
                  <a:srgbClr val="3F762A"/>
                </a:solidFill>
              </a:rPr>
              <a:t>Leia estes </a:t>
            </a:r>
            <a:r>
              <a:rPr lang="en-GB" sz="2400" dirty="0" err="1" smtClean="0">
                <a:solidFill>
                  <a:srgbClr val="3F762A"/>
                </a:solidFill>
              </a:rPr>
              <a:t>livros/folhetos </a:t>
            </a:r>
            <a:r>
              <a:rPr lang="en-GB" sz="2400" dirty="0" smtClean="0">
                <a:solidFill>
                  <a:srgbClr val="3F762A"/>
                </a:solidFill>
              </a:rPr>
              <a:t>para desenvolver os seus conhecimentos e preparar as suas próprias actividades ambientais.</a:t>
            </a:r>
          </a:p>
          <a:p>
            <a:pPr marL="342900" marR="0" lvl="0" indent="-342900" algn="l" rtl="0">
              <a:lnSpc>
                <a:spcPct val="100000"/>
              </a:lnSpc>
              <a:spcBef>
                <a:spcPts val="0"/>
              </a:spcBef>
              <a:spcAft>
                <a:spcPts val="0"/>
              </a:spcAft>
              <a:buClr>
                <a:srgbClr val="000000"/>
              </a:buClr>
              <a:buSzPts val="2400"/>
              <a:buFont typeface="Noto Sans Symbols"/>
              <a:buChar char="✔"/>
            </a:pP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p:txBody>
      </p:sp>
      <p:sp>
        <p:nvSpPr>
          <p:cNvPr id="350" name="Google Shape;350;p47"/>
          <p:cNvSpPr txBox="1"/>
          <p:nvPr/>
        </p:nvSpPr>
        <p:spPr>
          <a:xfrm>
            <a:off x="358237" y="523722"/>
            <a:ext cx="9033413" cy="523180"/>
          </a:xfrm>
          <a:prstGeom prst="rect">
            <a:avLst/>
          </a:prstGeom>
          <a:noFill/>
          <a:ln>
            <a:noFill/>
          </a:ln>
        </p:spPr>
        <p:txBody>
          <a:bodyPr spcFirstLastPara="1" wrap="square" lIns="91425" tIns="45700" rIns="91425" bIns="45700" anchor="t" anchorCtr="0">
            <a:spAutoFit/>
          </a:bodyPr>
          <a:lstStyle/>
          <a:p>
            <a:pPr lvl="0"/>
            <a:r>
              <a:rPr lang="tr-TR" sz="2800" b="1" dirty="0" err="1" smtClean="0">
                <a:solidFill>
                  <a:srgbClr val="3F762A"/>
                </a:solidFill>
              </a:rPr>
              <a:t>Para uma leitura mais aprofundada sobre os temas</a:t>
            </a:r>
            <a:r>
              <a:rPr lang="tr-TR" sz="2800" b="1" dirty="0" smtClean="0">
                <a:solidFill>
                  <a:srgbClr val="3F762A"/>
                </a:solidFill>
              </a:rPr>
              <a:t>;</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A Youth Movement for Climate Change </a:t>
            </a:r>
            <a:r>
              <a:rPr lang="en-US" sz="1100" dirty="0"/>
              <a:t>by TED (13:24 minutos) </a:t>
            </a:r>
            <a:r>
              <a:rPr lang="en-US" sz="1100" dirty="0">
                <a:hlinkClick r:id="rId6"/>
              </a:rPr>
              <a:t>(</a:t>
            </a:r>
            <a:r>
              <a:rPr lang="en-US" sz="1100" dirty="0"/>
              <a:t>https://www.youtube.com/playlist?list=PL71qiWRg4XP-SddW_09RJIiyyN0sYmj-h) Mostra o poder do ativismo juvenil na abordagem das alterações climáticas, inspirando os participantes a agir.</a:t>
            </a:r>
          </a:p>
        </p:txBody>
      </p:sp>
    </p:spTree>
    <p:extLst>
      <p:ext uri="{BB962C8B-B14F-4D97-AF65-F5344CB8AC3E}">
        <p14:creationId xmlns:p14="http://schemas.microsoft.com/office/powerpoint/2010/main" val="2691688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a:solidFill>
                  <a:srgbClr val="3F762A"/>
                </a:solidFill>
              </a:rPr>
              <a:t>Auto-</a:t>
            </a:r>
            <a:r>
              <a:rPr lang="en-US" sz="6600" dirty="0" err="1">
                <a:solidFill>
                  <a:srgbClr val="3F762A"/>
                </a:solidFill>
              </a:rPr>
              <a:t>verificação</a:t>
            </a:r>
            <a:endParaRPr sz="66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dirty="0">
                <a:solidFill>
                  <a:srgbClr val="595959"/>
                </a:solidFill>
                <a:latin typeface="Calibri"/>
                <a:ea typeface="Calibri"/>
                <a:cs typeface="Calibri"/>
                <a:sym typeface="Calibri"/>
              </a:rPr>
              <a:t>O Tópico do módulo é escrito aqui novamente</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133975" y="5285572"/>
            <a:ext cx="6096000" cy="600164"/>
          </a:xfrm>
          <a:prstGeom prst="rect">
            <a:avLst/>
          </a:prstGeom>
        </p:spPr>
        <p:txBody>
          <a:bodyPr>
            <a:spAutoFit/>
          </a:bodyPr>
          <a:lstStyle/>
          <a:p>
            <a:r>
              <a:rPr lang="en-GB" sz="1100" dirty="0" smtClean="0">
                <a:solidFill>
                  <a:srgbClr val="222222"/>
                </a:solidFill>
                <a:latin typeface="Merriweather"/>
              </a:rPr>
              <a:t>Consciência ambiental e conhecimentos ambientais com matriz de questionário, os pontos = sim para cada item (</a:t>
            </a:r>
            <a:r>
              <a:rPr lang="en-GB" sz="1100" dirty="0" err="1" smtClean="0">
                <a:solidFill>
                  <a:srgbClr val="222222"/>
                </a:solidFill>
                <a:latin typeface="Merriweather"/>
              </a:rPr>
              <a:t>Kuppusamy </a:t>
            </a:r>
            <a:r>
              <a:rPr lang="en-GB" sz="1100" dirty="0" smtClean="0">
                <a:solidFill>
                  <a:srgbClr val="222222"/>
                </a:solidFill>
                <a:latin typeface="Merriweather"/>
              </a:rPr>
              <a:t>e Mari </a:t>
            </a:r>
            <a:r>
              <a:rPr lang="en-GB" sz="1100" dirty="0" smtClean="0">
                <a:solidFill>
                  <a:srgbClr val="025E8D"/>
                </a:solidFill>
                <a:latin typeface="Merriweather"/>
                <a:hlinkClick r:id="rId2" tooltip="Kuppusamy S, Mari TS (2017) Relationship between environmental awareness and environmental knowledge using “AKASA” model among architecture students in private universities, Klang Valley, Malaysia. In: 2nd international conference on knowledge engineering and application, 21 October 2017, London, United Kingdom"/>
              </a:rPr>
              <a:t>2017</a:t>
            </a:r>
            <a:r>
              <a:rPr lang="en-GB" sz="1100" dirty="0" smtClean="0">
                <a:solidFill>
                  <a:srgbClr val="222222"/>
                </a:solidFill>
                <a:latin typeface="Merriweather"/>
              </a:rPr>
              <a:t>) (2020 Repositório institucional da Universidade de Reading, </a:t>
            </a:r>
            <a:r>
              <a:rPr lang="en-GB" sz="1100" dirty="0" err="1" smtClean="0">
                <a:solidFill>
                  <a:srgbClr val="222222"/>
                </a:solidFill>
                <a:latin typeface="Merriweather"/>
              </a:rPr>
              <a:t>CentAUR</a:t>
            </a:r>
            <a:r>
              <a:rPr lang="en-GB" sz="1100" dirty="0" smtClean="0">
                <a:solidFill>
                  <a:srgbClr val="222222"/>
                </a:solidFill>
                <a:latin typeface="Merriweather"/>
              </a:rPr>
              <a:t>; Ilustrado e redesenhado por </a:t>
            </a:r>
            <a:r>
              <a:rPr lang="en-GB" sz="1100" dirty="0" err="1" smtClean="0">
                <a:solidFill>
                  <a:srgbClr val="222222"/>
                </a:solidFill>
                <a:latin typeface="Merriweather"/>
              </a:rPr>
              <a:t>Arba'at </a:t>
            </a:r>
            <a:r>
              <a:rPr lang="en-GB" sz="1100" dirty="0" smtClean="0">
                <a:solidFill>
                  <a:srgbClr val="222222"/>
                </a:solidFill>
                <a:latin typeface="Merriweather"/>
              </a:rPr>
              <a:t>Hassan)</a:t>
            </a:r>
            <a:endParaRPr lang="en-GB" sz="1100" dirty="0"/>
          </a:p>
        </p:txBody>
      </p:sp>
      <p:pic>
        <p:nvPicPr>
          <p:cNvPr id="3074" name="Picture 2" descr="fig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238250"/>
            <a:ext cx="4489837" cy="460466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534025" y="1171575"/>
            <a:ext cx="4991100" cy="3754874"/>
          </a:xfrm>
          <a:prstGeom prst="rect">
            <a:avLst/>
          </a:prstGeom>
          <a:noFill/>
        </p:spPr>
        <p:txBody>
          <a:bodyPr wrap="square" rtlCol="0">
            <a:spAutoFit/>
          </a:bodyPr>
          <a:lstStyle/>
          <a:p>
            <a:pPr algn="just"/>
            <a:r>
              <a:rPr lang="en-US" dirty="0"/>
              <a:t>O modelo apresentado </a:t>
            </a:r>
            <a:r>
              <a:rPr lang="tr-TR" dirty="0" err="1" smtClean="0"/>
              <a:t>à esquerda </a:t>
            </a:r>
            <a:r>
              <a:rPr lang="en-US" dirty="0" smtClean="0"/>
              <a:t>destaca </a:t>
            </a:r>
            <a:r>
              <a:rPr lang="en-US" dirty="0"/>
              <a:t>cinco componentes-chave</a:t>
            </a:r>
            <a:r>
              <a:rPr lang="en-US" dirty="0" smtClean="0"/>
              <a:t>:</a:t>
            </a:r>
            <a:endParaRPr lang="tr-TR" dirty="0" smtClean="0"/>
          </a:p>
          <a:p>
            <a:pPr marL="285750" indent="-285750" algn="just">
              <a:buFont typeface="Wingdings" panose="05000000000000000000" pitchFamily="2" charset="2"/>
              <a:buChar char="ü"/>
            </a:pPr>
            <a:r>
              <a:rPr lang="en-US" dirty="0" err="1" smtClean="0"/>
              <a:t>consciência</a:t>
            </a:r>
            <a:r>
              <a:rPr lang="en-US" dirty="0"/>
              <a:t>, </a:t>
            </a:r>
            <a:endParaRPr lang="tr-TR" dirty="0" smtClean="0"/>
          </a:p>
          <a:p>
            <a:pPr marL="285750" indent="-285750" algn="just">
              <a:buFont typeface="Wingdings" panose="05000000000000000000" pitchFamily="2" charset="2"/>
              <a:buChar char="ü"/>
            </a:pPr>
            <a:r>
              <a:rPr lang="en-US" dirty="0" smtClean="0"/>
              <a:t>conhecimento,</a:t>
            </a:r>
            <a:endParaRPr lang="tr-TR" dirty="0" smtClean="0"/>
          </a:p>
          <a:p>
            <a:pPr marL="285750" indent="-285750" algn="just">
              <a:buFont typeface="Wingdings" panose="05000000000000000000" pitchFamily="2" charset="2"/>
              <a:buChar char="ü"/>
            </a:pPr>
            <a:r>
              <a:rPr lang="en-US" dirty="0" err="1" smtClean="0"/>
              <a:t>atitude</a:t>
            </a:r>
            <a:r>
              <a:rPr lang="en-US" dirty="0"/>
              <a:t>, </a:t>
            </a:r>
            <a:endParaRPr lang="tr-TR" dirty="0" smtClean="0"/>
          </a:p>
          <a:p>
            <a:pPr marL="285750" indent="-285750" algn="just">
              <a:buFont typeface="Wingdings" panose="05000000000000000000" pitchFamily="2" charset="2"/>
              <a:buChar char="ü"/>
            </a:pPr>
            <a:r>
              <a:rPr lang="en-US" dirty="0" smtClean="0"/>
              <a:t>competências</a:t>
            </a:r>
            <a:r>
              <a:rPr lang="en-US" dirty="0"/>
              <a:t>, </a:t>
            </a:r>
            <a:endParaRPr lang="tr-TR" dirty="0" smtClean="0"/>
          </a:p>
          <a:p>
            <a:pPr marL="285750" indent="-285750" algn="just">
              <a:buFont typeface="Wingdings" panose="05000000000000000000" pitchFamily="2" charset="2"/>
              <a:buChar char="ü"/>
            </a:pPr>
            <a:r>
              <a:rPr lang="en-US" dirty="0" smtClean="0"/>
              <a:t>ação.</a:t>
            </a:r>
            <a:endParaRPr lang="tr-TR" dirty="0" smtClean="0"/>
          </a:p>
          <a:p>
            <a:pPr algn="just"/>
            <a:endParaRPr lang="tr-TR" dirty="0" smtClean="0"/>
          </a:p>
          <a:p>
            <a:pPr algn="just"/>
            <a:r>
              <a:rPr lang="en-US" dirty="0" smtClean="0"/>
              <a:t>Embora </a:t>
            </a:r>
            <a:r>
              <a:rPr lang="en-US" dirty="0"/>
              <a:t>o quadro da UNESCO-PNUA para a educação ambiental identifique cinco componentes essenciais, este estudo específico limitou-se a investigar a relação entre a consciência ambiental e o conhecimento ambiental. Os resultados revelaram uma correlação positiva e forte entre estas duas variáveis</a:t>
            </a:r>
            <a:r>
              <a:rPr lang="en-US" dirty="0" smtClean="0"/>
              <a:t>.</a:t>
            </a:r>
            <a:endParaRPr lang="tr-TR" dirty="0" smtClean="0"/>
          </a:p>
          <a:p>
            <a:pPr algn="just"/>
            <a:endParaRPr lang="tr-TR" dirty="0"/>
          </a:p>
          <a:p>
            <a:pPr algn="just"/>
            <a:r>
              <a:rPr lang="en-GB" i="1" dirty="0" smtClean="0"/>
              <a:t>Pode utilizar este modelo para verificar os conhecimentos dos alunos sobre literacia e consciência ambiental</a:t>
            </a:r>
            <a:r>
              <a:rPr lang="tr-TR" i="1" dirty="0" smtClean="0"/>
              <a:t>.</a:t>
            </a:r>
            <a:endParaRPr lang="tr-TR" i="1" dirty="0"/>
          </a:p>
        </p:txBody>
      </p:sp>
      <p:sp>
        <p:nvSpPr>
          <p:cNvPr id="6" name="Metin kutusu 5"/>
          <p:cNvSpPr txBox="1"/>
          <p:nvPr/>
        </p:nvSpPr>
        <p:spPr>
          <a:xfrm>
            <a:off x="800099" y="552450"/>
            <a:ext cx="4905375" cy="307777"/>
          </a:xfrm>
          <a:prstGeom prst="rect">
            <a:avLst/>
          </a:prstGeom>
          <a:noFill/>
        </p:spPr>
        <p:txBody>
          <a:bodyPr wrap="square" rtlCol="0">
            <a:spAutoFit/>
          </a:bodyPr>
          <a:lstStyle/>
          <a:p>
            <a:r>
              <a:rPr lang="en-GB" b="1" dirty="0" smtClean="0"/>
              <a:t>Verifique os conhecimentos dos seus alunos através do modelo abaixo</a:t>
            </a:r>
            <a:endParaRPr lang="en-GB" b="1" dirty="0"/>
          </a:p>
        </p:txBody>
      </p:sp>
    </p:spTree>
    <p:extLst>
      <p:ext uri="{BB962C8B-B14F-4D97-AF65-F5344CB8AC3E}">
        <p14:creationId xmlns:p14="http://schemas.microsoft.com/office/powerpoint/2010/main" val="38991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14="http://schemas.microsoft.com/office/drawing/2010/main"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dirty="0"/>
          </a:p>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verificação</a:t>
            </a:r>
            <a:endParaRPr sz="1200" b="0" i="0" u="none" strike="noStrike" cap="none" dirty="0">
              <a:solidFill>
                <a:srgbClr val="000000"/>
              </a:solidFill>
              <a:sym typeface="Arial"/>
            </a:endParaRPr>
          </a:p>
        </p:txBody>
      </p:sp>
      <p:sp>
        <p:nvSpPr>
          <p:cNvPr id="464" name="Google Shape;464;p56"/>
          <p:cNvSpPr txBox="1"/>
          <p:nvPr/>
        </p:nvSpPr>
        <p:spPr>
          <a:xfrm>
            <a:off x="579492" y="150957"/>
            <a:ext cx="9202683" cy="1015622"/>
          </a:xfrm>
          <a:prstGeom prst="rect">
            <a:avLst/>
          </a:prstGeom>
          <a:noFill/>
          <a:ln>
            <a:noFill/>
          </a:ln>
        </p:spPr>
        <p:txBody>
          <a:bodyPr spcFirstLastPara="1" wrap="square" lIns="91425" tIns="45700" rIns="91425" bIns="45700" anchor="t" anchorCtr="0">
            <a:spAutoFit/>
          </a:bodyPr>
          <a:lstStyle/>
          <a:p>
            <a:r>
              <a:rPr lang="en-US" sz="2000" b="1" dirty="0" err="1" smtClean="0"/>
              <a:t>Perguntas</a:t>
            </a:r>
            <a:r>
              <a:rPr lang="en-US" sz="2000" b="1" dirty="0" smtClean="0"/>
              <a:t> </a:t>
            </a:r>
            <a:r>
              <a:rPr lang="en-US" sz="2000" b="1" dirty="0"/>
              <a:t>de escolha múltipla (Escolha a melhor resposta)</a:t>
            </a:r>
          </a:p>
          <a:p>
            <a:pPr marL="0" marR="0" lvl="0" indent="0" algn="l" rtl="0">
              <a:lnSpc>
                <a:spcPct val="100000"/>
              </a:lnSpc>
              <a:spcBef>
                <a:spcPts val="0"/>
              </a:spcBef>
              <a:spcAft>
                <a:spcPts val="0"/>
              </a:spcAft>
              <a:buNone/>
            </a:pPr>
            <a:endParaRPr lang="en-US" sz="2000" b="1" i="0" dirty="0">
              <a:solidFill>
                <a:srgbClr val="0D0D0D"/>
              </a:solidFill>
              <a:effectLst/>
              <a:latin typeface="Söhne"/>
            </a:endParaRPr>
          </a:p>
          <a:p>
            <a:pPr marL="0" marR="0" lvl="0" indent="0" algn="l" rtl="0">
              <a:lnSpc>
                <a:spcPct val="100000"/>
              </a:lnSpc>
              <a:spcBef>
                <a:spcPts val="0"/>
              </a:spcBef>
              <a:spcAft>
                <a:spcPts val="0"/>
              </a:spcAft>
              <a:buNone/>
            </a:pPr>
            <a:endParaRPr lang="en-US" sz="2000" b="0" i="0" dirty="0">
              <a:solidFill>
                <a:srgbClr val="0D0D0D"/>
              </a:solidFill>
              <a:effectLst/>
              <a:latin typeface="Söhne"/>
            </a:endParaRPr>
          </a:p>
        </p:txBody>
      </p:sp>
      <p:sp>
        <p:nvSpPr>
          <p:cNvPr id="2" name="Dikdörtgen 1"/>
          <p:cNvSpPr/>
          <p:nvPr/>
        </p:nvSpPr>
        <p:spPr>
          <a:xfrm>
            <a:off x="1085850" y="881182"/>
            <a:ext cx="8858250" cy="5262979"/>
          </a:xfrm>
          <a:prstGeom prst="rect">
            <a:avLst/>
          </a:prstGeom>
        </p:spPr>
        <p:txBody>
          <a:bodyPr wrap="square">
            <a:spAutoFit/>
          </a:bodyPr>
          <a:lstStyle/>
          <a:p>
            <a:pPr>
              <a:buFont typeface="+mj-lt"/>
              <a:buAutoNum type="arabicPeriod"/>
            </a:pPr>
            <a:r>
              <a:rPr lang="en-US" sz="1800" dirty="0" smtClean="0"/>
              <a:t>Qual </a:t>
            </a:r>
            <a:r>
              <a:rPr lang="en-US" sz="1800" dirty="0"/>
              <a:t>dos seguintes elementos NÃO é um elemento central da literacia ambiental, de acordo com a passagem</a:t>
            </a:r>
            <a:r>
              <a:rPr lang="en-US" sz="1800" dirty="0" smtClean="0"/>
              <a:t>?</a:t>
            </a:r>
            <a:endParaRPr lang="tr-TR" sz="1800" dirty="0" smtClean="0"/>
          </a:p>
          <a:p>
            <a:r>
              <a:rPr lang="en-US" sz="1600" dirty="0" smtClean="0"/>
              <a:t>a</a:t>
            </a:r>
            <a:r>
              <a:rPr lang="en-US" sz="1600" dirty="0"/>
              <a:t>) Base de conhecimentos sobre o ambiente </a:t>
            </a:r>
            <a:endParaRPr lang="tr-TR" sz="1600" dirty="0" smtClean="0"/>
          </a:p>
          <a:p>
            <a:r>
              <a:rPr lang="en-US" sz="1600" dirty="0" smtClean="0"/>
              <a:t>b</a:t>
            </a:r>
            <a:r>
              <a:rPr lang="en-US" sz="1600" dirty="0"/>
              <a:t>) Competências de investigação para resolver problemas ambientais </a:t>
            </a:r>
            <a:endParaRPr lang="tr-TR" sz="1600" dirty="0" smtClean="0"/>
          </a:p>
          <a:p>
            <a:r>
              <a:rPr lang="en-US" sz="1600" dirty="0" smtClean="0"/>
              <a:t>c</a:t>
            </a:r>
            <a:r>
              <a:rPr lang="en-US" sz="1600" dirty="0"/>
              <a:t>) Sentir uma sensação de distanciamento da natureza </a:t>
            </a:r>
            <a:endParaRPr lang="tr-TR" sz="1600" dirty="0" smtClean="0"/>
          </a:p>
          <a:p>
            <a:r>
              <a:rPr lang="en-US" sz="1600" dirty="0" smtClean="0"/>
              <a:t>d</a:t>
            </a:r>
            <a:r>
              <a:rPr lang="en-US" sz="1600" dirty="0"/>
              <a:t>) Tomar medidas para minimizar o impacto humano no </a:t>
            </a:r>
            <a:r>
              <a:rPr lang="en-US" sz="1600" dirty="0" smtClean="0"/>
              <a:t>ambiente</a:t>
            </a:r>
            <a:endParaRPr lang="tr-TR" sz="1600" dirty="0"/>
          </a:p>
          <a:p>
            <a:endParaRPr lang="tr-TR" sz="1800" dirty="0" smtClean="0"/>
          </a:p>
          <a:p>
            <a:r>
              <a:rPr lang="tr-TR" sz="1800" dirty="0" smtClean="0"/>
              <a:t>2. </a:t>
            </a:r>
            <a:r>
              <a:rPr lang="en-US" sz="1800" dirty="0" smtClean="0"/>
              <a:t>A </a:t>
            </a:r>
            <a:r>
              <a:rPr lang="en-US" sz="1800" dirty="0"/>
              <a:t>passagem menciona vários benefícios dos eventos de plantação de árvores. Qual destes benefícios NÃO é mencionado? </a:t>
            </a:r>
            <a:endParaRPr lang="tr-TR" sz="1800" dirty="0" smtClean="0"/>
          </a:p>
          <a:p>
            <a:pPr marL="342900" indent="-342900">
              <a:buAutoNum type="alphaLcParenR"/>
            </a:pPr>
            <a:r>
              <a:rPr lang="en-US" sz="1600" dirty="0" smtClean="0"/>
              <a:t>Reduzir a </a:t>
            </a:r>
            <a:r>
              <a:rPr lang="en-US" sz="1600" dirty="0"/>
              <a:t>poluição atmosférica </a:t>
            </a:r>
            <a:endParaRPr lang="tr-TR" sz="1600" dirty="0" smtClean="0"/>
          </a:p>
          <a:p>
            <a:pPr marL="342900" indent="-342900">
              <a:buAutoNum type="alphaLcParenR"/>
            </a:pPr>
            <a:r>
              <a:rPr lang="en-US" sz="1600" dirty="0" smtClean="0"/>
              <a:t>Fornecer </a:t>
            </a:r>
            <a:r>
              <a:rPr lang="en-US" sz="1600" dirty="0"/>
              <a:t>habitat para a vida selvagem </a:t>
            </a:r>
            <a:endParaRPr lang="tr-TR" sz="1600" dirty="0" smtClean="0"/>
          </a:p>
          <a:p>
            <a:pPr marL="342900" indent="-342900">
              <a:buAutoNum type="alphaLcParenR"/>
            </a:pPr>
            <a:r>
              <a:rPr lang="en-US" sz="1600" dirty="0" smtClean="0"/>
              <a:t>Aumento do </a:t>
            </a:r>
            <a:r>
              <a:rPr lang="en-US" sz="1600" dirty="0"/>
              <a:t>congestionamento do tráfego </a:t>
            </a:r>
            <a:endParaRPr lang="tr-TR" sz="1600" dirty="0" smtClean="0"/>
          </a:p>
          <a:p>
            <a:pPr marL="342900" indent="-342900">
              <a:buAutoNum type="alphaLcParenR"/>
            </a:pPr>
            <a:r>
              <a:rPr lang="en-US" sz="1600" dirty="0" err="1" smtClean="0"/>
              <a:t>Melhorar</a:t>
            </a:r>
            <a:r>
              <a:rPr lang="en-US" sz="1600" dirty="0" smtClean="0"/>
              <a:t> </a:t>
            </a:r>
            <a:r>
              <a:rPr lang="en-US" sz="1600" dirty="0"/>
              <a:t>a </a:t>
            </a:r>
            <a:r>
              <a:rPr lang="en-US" sz="1600" dirty="0" smtClean="0"/>
              <a:t>qualidade </a:t>
            </a:r>
            <a:r>
              <a:rPr lang="en-US" sz="1600" dirty="0"/>
              <a:t>do ar</a:t>
            </a:r>
            <a:endParaRPr lang="tr-TR" sz="1800" dirty="0" smtClean="0"/>
          </a:p>
          <a:p>
            <a:endParaRPr lang="tr-TR" sz="1800" dirty="0" smtClean="0"/>
          </a:p>
          <a:p>
            <a:r>
              <a:rPr lang="tr-TR" sz="1800" dirty="0" smtClean="0"/>
              <a:t>3) </a:t>
            </a:r>
            <a:r>
              <a:rPr lang="en-US" sz="1800" dirty="0" err="1" smtClean="0"/>
              <a:t>De acordo </a:t>
            </a:r>
            <a:r>
              <a:rPr lang="en-US" sz="1800" dirty="0"/>
              <a:t>com o texto, qual é o principal papel das ONG na educação ambiental? </a:t>
            </a:r>
            <a:endParaRPr lang="tr-TR" sz="1800" dirty="0" smtClean="0"/>
          </a:p>
          <a:p>
            <a:pPr marL="342900" indent="-342900">
              <a:buAutoNum type="alphaLcParenR"/>
            </a:pPr>
            <a:r>
              <a:rPr lang="en-US" sz="1600" dirty="0"/>
              <a:t>Desenvolver recursos em linha para os professores </a:t>
            </a:r>
            <a:endParaRPr lang="tr-TR" sz="1600" dirty="0" smtClean="0"/>
          </a:p>
          <a:p>
            <a:pPr marL="342900" indent="-342900">
              <a:buAutoNum type="alphaLcParenR"/>
            </a:pPr>
            <a:r>
              <a:rPr lang="en-US" sz="1600" dirty="0"/>
              <a:t>Prestar apoio financeiro às escolas </a:t>
            </a:r>
            <a:endParaRPr lang="tr-TR" sz="1600" dirty="0" smtClean="0"/>
          </a:p>
          <a:p>
            <a:pPr marL="342900" indent="-342900">
              <a:buAutoNum type="alphaLcParenR"/>
            </a:pPr>
            <a:r>
              <a:rPr lang="en-US" sz="1600" dirty="0"/>
              <a:t>Redigir e aplicar políticas ambientais </a:t>
            </a:r>
            <a:endParaRPr lang="tr-TR" sz="1600" dirty="0" smtClean="0"/>
          </a:p>
          <a:p>
            <a:pPr marL="342900" indent="-342900">
              <a:buAutoNum type="alphaLcParenR"/>
            </a:pPr>
            <a:r>
              <a:rPr lang="en-US" sz="1600" dirty="0"/>
              <a:t>Avaliar a eficácia dos programas ambientais</a:t>
            </a:r>
            <a:endParaRPr lang="en-US" sz="1800" dirty="0"/>
          </a:p>
          <a:p>
            <a:endParaRPr lang="en-US" sz="1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6730" y="458054"/>
            <a:ext cx="10058400" cy="823740"/>
          </a:xfrm>
        </p:spPr>
        <p:txBody>
          <a:bodyPr/>
          <a:lstStyle/>
          <a:p>
            <a:r>
              <a:rPr lang="en-US" dirty="0"/>
              <a:t>Faz corresponder a atividade ambiental à sua descrição.</a:t>
            </a:r>
            <a:endParaRPr lang="tr-TR" dirty="0"/>
          </a:p>
        </p:txBody>
      </p:sp>
      <p:sp>
        <p:nvSpPr>
          <p:cNvPr id="4" name="Rectangle 1"/>
          <p:cNvSpPr>
            <a:spLocks noChangeArrowheads="1"/>
          </p:cNvSpPr>
          <p:nvPr/>
        </p:nvSpPr>
        <p:spPr bwMode="auto">
          <a:xfrm>
            <a:off x="695324" y="1793052"/>
            <a:ext cx="4038601" cy="2862322"/>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tr-TR" sz="1600" b="0" i="0" u="none" strike="noStrike" cap="none" normalizeH="0" baseline="0" dirty="0" smtClean="0">
                <a:ln>
                  <a:noFill/>
                </a:ln>
                <a:solidFill>
                  <a:schemeClr val="tx1"/>
                </a:solidFill>
                <a:effectLst/>
                <a:latin typeface="Arial" panose="020B0604020202020204" pitchFamily="34" charset="0"/>
              </a:rPr>
              <a:t>Ajuda a reduzir o congestionamento do tráfego e a poluição atmosférica.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tr-TR" sz="1600" b="0" i="0" u="none" strike="noStrike" cap="none" normalizeH="0" baseline="0" dirty="0" smtClean="0">
                <a:ln>
                  <a:noFill/>
                </a:ln>
                <a:solidFill>
                  <a:schemeClr val="tx1"/>
                </a:solidFill>
                <a:effectLst/>
                <a:latin typeface="Arial" panose="020B0604020202020204" pitchFamily="34" charset="0"/>
              </a:rPr>
              <a:t>Proporciona acesso a produtos frescos e cria um sentido de comunidade.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tr-TR" sz="1600" b="0" i="0" u="none" strike="noStrike" cap="none" normalizeH="0" baseline="0" dirty="0" smtClean="0">
                <a:ln>
                  <a:noFill/>
                </a:ln>
                <a:solidFill>
                  <a:schemeClr val="tx1"/>
                </a:solidFill>
                <a:effectLst/>
                <a:latin typeface="Arial" panose="020B0604020202020204" pitchFamily="34" charset="0"/>
              </a:rPr>
              <a:t>Remove o lixo das praias e melhora a qualidade da água.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tr-TR" sz="1600" b="0" i="0" u="none" strike="noStrike" cap="none" normalizeH="0" baseline="0" dirty="0" err="1" smtClean="0">
                <a:ln>
                  <a:noFill/>
                </a:ln>
                <a:solidFill>
                  <a:schemeClr val="tx1"/>
                </a:solidFill>
                <a:effectLst/>
                <a:latin typeface="Arial" panose="020B0604020202020204" pitchFamily="34" charset="0"/>
              </a:rPr>
              <a:t>Recolhe</a:t>
            </a:r>
            <a:r>
              <a:rPr kumimoji="0" lang="en-GB" altLang="tr-TR" sz="1600" b="0" i="0" u="none" strike="noStrike" cap="none" normalizeH="0" baseline="0" dirty="0" smtClean="0">
                <a:ln>
                  <a:noFill/>
                </a:ln>
                <a:solidFill>
                  <a:schemeClr val="tx1"/>
                </a:solidFill>
                <a:effectLst/>
                <a:latin typeface="Arial" panose="020B0604020202020204" pitchFamily="34" charset="0"/>
              </a:rPr>
              <a:t> </a:t>
            </a:r>
            <a:r>
              <a:rPr kumimoji="0" lang="en-GB" altLang="tr-TR" sz="1600" b="0" i="0" u="none" strike="noStrike" cap="none" normalizeH="0" baseline="0" dirty="0" smtClean="0">
                <a:ln>
                  <a:noFill/>
                </a:ln>
                <a:solidFill>
                  <a:schemeClr val="tx1"/>
                </a:solidFill>
                <a:effectLst/>
                <a:latin typeface="Arial" panose="020B0604020202020204" pitchFamily="34" charset="0"/>
              </a:rPr>
              <a:t>e </a:t>
            </a:r>
            <a:r>
              <a:rPr kumimoji="0" lang="en-GB" altLang="tr-TR" sz="1600" b="0" i="0" u="none" strike="noStrike" cap="none" normalizeH="0" baseline="0" dirty="0" err="1" smtClean="0">
                <a:ln>
                  <a:noFill/>
                </a:ln>
                <a:solidFill>
                  <a:schemeClr val="tx1"/>
                </a:solidFill>
                <a:effectLst/>
                <a:latin typeface="Arial" panose="020B0604020202020204" pitchFamily="34" charset="0"/>
              </a:rPr>
              <a:t>analisa</a:t>
            </a:r>
            <a:r>
              <a:rPr kumimoji="0" lang="en-GB" altLang="tr-TR" sz="1600" b="0" i="0" u="none" strike="noStrike" cap="none" normalizeH="0" baseline="0" dirty="0" smtClean="0">
                <a:ln>
                  <a:noFill/>
                </a:ln>
                <a:solidFill>
                  <a:schemeClr val="tx1"/>
                </a:solidFill>
                <a:effectLst/>
                <a:latin typeface="Arial" panose="020B0604020202020204" pitchFamily="34" charset="0"/>
              </a:rPr>
              <a:t> </a:t>
            </a:r>
            <a:r>
              <a:rPr kumimoji="0" lang="en-GB" altLang="tr-TR" sz="1600" b="0" i="0" u="none" strike="noStrike" cap="none" normalizeH="0" baseline="0" dirty="0" smtClean="0">
                <a:ln>
                  <a:noFill/>
                </a:ln>
                <a:solidFill>
                  <a:schemeClr val="tx1"/>
                </a:solidFill>
                <a:effectLst/>
                <a:latin typeface="Arial" panose="020B0604020202020204" pitchFamily="34" charset="0"/>
              </a:rPr>
              <a:t>dados científicos para acompanhar as alterações ambientais.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tr-TR" sz="1600" b="0" i="0" u="none" strike="noStrike" cap="none" normalizeH="0" baseline="0" dirty="0" smtClean="0">
                <a:ln>
                  <a:noFill/>
                </a:ln>
                <a:solidFill>
                  <a:schemeClr val="tx1"/>
                </a:solidFill>
                <a:effectLst/>
                <a:latin typeface="Arial" panose="020B0604020202020204" pitchFamily="34" charset="0"/>
              </a:rPr>
              <a:t>Absorve o dióxido de carbono e melhora a qualidade do ar.</a:t>
            </a:r>
          </a:p>
        </p:txBody>
      </p:sp>
      <p:sp>
        <p:nvSpPr>
          <p:cNvPr id="5" name="Dikdörtgen 4"/>
          <p:cNvSpPr/>
          <p:nvPr/>
        </p:nvSpPr>
        <p:spPr>
          <a:xfrm>
            <a:off x="5353050" y="1838325"/>
            <a:ext cx="4772025" cy="288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Rectangle 2"/>
          <p:cNvSpPr>
            <a:spLocks noChangeArrowheads="1"/>
          </p:cNvSpPr>
          <p:nvPr/>
        </p:nvSpPr>
        <p:spPr bwMode="auto">
          <a:xfrm>
            <a:off x="5676900" y="2432248"/>
            <a:ext cx="36919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600" b="0" i="0" u="none" strike="noStrike" cap="none" normalizeH="0" baseline="0" dirty="0" err="1" smtClean="0">
                <a:ln>
                  <a:noFill/>
                </a:ln>
                <a:solidFill>
                  <a:schemeClr val="tx1"/>
                </a:solidFill>
                <a:effectLst/>
                <a:latin typeface="Arial" panose="020B0604020202020204" pitchFamily="34" charset="0"/>
              </a:rPr>
              <a:t>Limpeza de praias</a:t>
            </a:r>
            <a:endParaRPr kumimoji="0" lang="tr-TR" altLang="tr-TR" sz="16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600" b="0" i="0" u="none" strike="noStrike" cap="none" normalizeH="0" baseline="0" dirty="0" smtClean="0">
                <a:ln>
                  <a:noFill/>
                </a:ln>
                <a:solidFill>
                  <a:schemeClr val="tx1"/>
                </a:solidFill>
                <a:effectLst/>
                <a:latin typeface="Arial" panose="020B0604020202020204" pitchFamily="34" charset="0"/>
              </a:rPr>
              <a:t>Eventos de </a:t>
            </a:r>
            <a:r>
              <a:rPr kumimoji="0" lang="tr-TR" altLang="tr-TR" sz="1600" b="0" i="0" u="none" strike="noStrike" cap="none" normalizeH="0" baseline="0" dirty="0" err="1" smtClean="0">
                <a:ln>
                  <a:noFill/>
                </a:ln>
                <a:solidFill>
                  <a:schemeClr val="tx1"/>
                </a:solidFill>
                <a:effectLst/>
                <a:latin typeface="Arial" panose="020B0604020202020204" pitchFamily="34" charset="0"/>
              </a:rPr>
              <a:t>plantação de árvores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600" b="0" i="0" u="none" strike="noStrike" cap="none" normalizeH="0" baseline="0" dirty="0" smtClean="0">
                <a:ln>
                  <a:noFill/>
                </a:ln>
                <a:solidFill>
                  <a:schemeClr val="tx1"/>
                </a:solidFill>
                <a:effectLst/>
                <a:latin typeface="Arial" panose="020B0604020202020204" pitchFamily="34" charset="0"/>
              </a:rPr>
              <a:t>Hortas </a:t>
            </a:r>
            <a:r>
              <a:rPr kumimoji="0" lang="tr-TR" altLang="tr-TR" sz="1600" b="0" i="0" u="none" strike="noStrike" cap="none" normalizeH="0" baseline="0" dirty="0" err="1" smtClean="0">
                <a:ln>
                  <a:noFill/>
                </a:ln>
                <a:solidFill>
                  <a:schemeClr val="tx1"/>
                </a:solidFill>
                <a:effectLst/>
                <a:latin typeface="Arial" panose="020B0604020202020204" pitchFamily="34" charset="0"/>
              </a:rPr>
              <a:t>comunitárias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600" b="0" i="0" u="none" strike="noStrike" cap="none" normalizeH="0" baseline="0" dirty="0" smtClean="0">
                <a:ln>
                  <a:noFill/>
                </a:ln>
                <a:solidFill>
                  <a:schemeClr val="tx1"/>
                </a:solidFill>
                <a:effectLst/>
                <a:latin typeface="Arial" panose="020B0604020202020204" pitchFamily="34" charset="0"/>
              </a:rPr>
              <a:t>Iniciativas de </a:t>
            </a:r>
            <a:r>
              <a:rPr kumimoji="0" lang="tr-TR" altLang="tr-TR" sz="1600" b="0" i="0" u="none" strike="noStrike" cap="none" normalizeH="0" baseline="0" dirty="0" err="1" smtClean="0">
                <a:ln>
                  <a:noFill/>
                </a:ln>
                <a:solidFill>
                  <a:schemeClr val="tx1"/>
                </a:solidFill>
                <a:effectLst/>
                <a:latin typeface="Arial" panose="020B0604020202020204" pitchFamily="34" charset="0"/>
              </a:rPr>
              <a:t>partilha de automóvel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600" b="0" i="0" u="none" strike="noStrike" cap="none" normalizeH="0" baseline="0" dirty="0" smtClean="0">
                <a:ln>
                  <a:noFill/>
                </a:ln>
                <a:solidFill>
                  <a:schemeClr val="tx1"/>
                </a:solidFill>
                <a:effectLst/>
                <a:latin typeface="Arial" panose="020B0604020202020204" pitchFamily="34" charset="0"/>
              </a:rPr>
              <a:t>Projectos de </a:t>
            </a:r>
            <a:r>
              <a:rPr kumimoji="0" lang="tr-TR" altLang="tr-TR" sz="1600" b="0" i="0" u="none" strike="noStrike" cap="none" normalizeH="0" baseline="0" dirty="0" err="1" smtClean="0">
                <a:ln>
                  <a:noFill/>
                </a:ln>
                <a:solidFill>
                  <a:schemeClr val="tx1"/>
                </a:solidFill>
                <a:effectLst/>
                <a:latin typeface="Arial" panose="020B0604020202020204" pitchFamily="34" charset="0"/>
              </a:rPr>
              <a:t>ciência cidadã </a:t>
            </a:r>
          </a:p>
        </p:txBody>
      </p:sp>
    </p:spTree>
    <p:extLst>
      <p:ext uri="{BB962C8B-B14F-4D97-AF65-F5344CB8AC3E}">
        <p14:creationId xmlns:p14="http://schemas.microsoft.com/office/powerpoint/2010/main" val="30323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14="http://schemas.microsoft.com/office/drawing/2010/main"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755" y="505679"/>
            <a:ext cx="10058400" cy="823740"/>
          </a:xfrm>
        </p:spPr>
        <p:txBody>
          <a:bodyPr/>
          <a:lstStyle/>
          <a:p>
            <a:r>
              <a:rPr lang="tr-TR" dirty="0" err="1"/>
              <a:t>Perguntas abertas </a:t>
            </a:r>
            <a:r>
              <a:rPr lang="tr-TR" dirty="0"/>
              <a:t>sobre </a:t>
            </a:r>
            <a:r>
              <a:rPr lang="tr-TR" dirty="0" err="1"/>
              <a:t>as alterações climáticas</a:t>
            </a:r>
            <a:endParaRPr lang="tr-TR" dirty="0"/>
          </a:p>
        </p:txBody>
      </p:sp>
      <p:sp>
        <p:nvSpPr>
          <p:cNvPr id="3" name="Dikdörtgen 2"/>
          <p:cNvSpPr/>
          <p:nvPr/>
        </p:nvSpPr>
        <p:spPr>
          <a:xfrm>
            <a:off x="800099" y="1628774"/>
            <a:ext cx="9734551" cy="3762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800" dirty="0"/>
              <a:t>Como podem as provas científicas ser comunicadas eficazmente ao público para enfrentar desafios como as preocupações económicas e a incerteza científica utilizadas para impedir a ação</a:t>
            </a:r>
            <a:r>
              <a:rPr lang="en-US" sz="1800" dirty="0" smtClean="0"/>
              <a:t>?</a:t>
            </a:r>
            <a:endParaRPr lang="tr-TR" sz="1800" dirty="0" smtClean="0"/>
          </a:p>
          <a:p>
            <a:endParaRPr lang="tr-TR" sz="2400" dirty="0" smtClean="0"/>
          </a:p>
          <a:p>
            <a:pPr marL="285750" indent="-285750">
              <a:buFont typeface="Wingdings" panose="05000000000000000000" pitchFamily="2" charset="2"/>
              <a:buChar char="v"/>
            </a:pPr>
            <a:r>
              <a:rPr lang="en-US" sz="1800" dirty="0"/>
              <a:t>Analisar os desafios apresentados (preocupações económicas, complexidade do problema, incerteza científica) e propor potenciais soluções ou estratégias para os ultrapassar em futuros esforços internacionais</a:t>
            </a:r>
            <a:r>
              <a:rPr lang="en-US" sz="1800" dirty="0" smtClean="0"/>
              <a:t>.</a:t>
            </a:r>
            <a:endParaRPr lang="tr-TR" sz="1800" dirty="0" smtClean="0"/>
          </a:p>
          <a:p>
            <a:endParaRPr lang="tr-TR" sz="1800" dirty="0" smtClean="0"/>
          </a:p>
          <a:p>
            <a:pPr marL="285750" indent="-285750">
              <a:buFont typeface="Wingdings" panose="05000000000000000000" pitchFamily="2" charset="2"/>
              <a:buChar char="v"/>
            </a:pPr>
            <a:r>
              <a:rPr lang="en-US" sz="1800" dirty="0"/>
              <a:t>Discuta as possíveis estratégias de transição para uma infraestrutura energética global mais sustentável. Quais são alguns dos desafios e oportunidades associados a esta transição?</a:t>
            </a:r>
            <a:endParaRPr lang="tr-TR" sz="1800" dirty="0"/>
          </a:p>
        </p:txBody>
      </p:sp>
    </p:spTree>
    <p:extLst>
      <p:ext uri="{BB962C8B-B14F-4D97-AF65-F5344CB8AC3E}">
        <p14:creationId xmlns:p14="http://schemas.microsoft.com/office/powerpoint/2010/main" val="31432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223040" y="10217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Referências</a:t>
            </a:r>
            <a:r>
              <a:rPr lang="en-US" dirty="0">
                <a:solidFill>
                  <a:srgbClr val="2A4F1C"/>
                </a:solidFill>
              </a:rPr>
              <a:t> e </a:t>
            </a:r>
            <a:r>
              <a:rPr lang="en-US" dirty="0" err="1">
                <a:solidFill>
                  <a:srgbClr val="2A4F1C"/>
                </a:solidFill>
              </a:rPr>
              <a:t>ligações</a:t>
            </a:r>
            <a:endParaRPr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342901" y="925911"/>
            <a:ext cx="11401424" cy="6932307"/>
          </a:xfrm>
          <a:prstGeom prst="rect">
            <a:avLst/>
          </a:prstGeom>
          <a:noFill/>
          <a:ln>
            <a:noFill/>
          </a:ln>
        </p:spPr>
        <p:txBody>
          <a:bodyPr spcFirstLastPara="1" wrap="square" lIns="91425" tIns="45700" rIns="91425" bIns="45700" anchor="t" anchorCtr="0">
            <a:spAutoFit/>
          </a:bodyPr>
          <a:lstStyle/>
          <a:p>
            <a:pPr marL="270510" indent="-270510" algn="just">
              <a:lnSpc>
                <a:spcPct val="107000"/>
              </a:lnSpc>
              <a:spcAft>
                <a:spcPts val="800"/>
              </a:spcAft>
            </a:pPr>
            <a:r>
              <a:rPr lang="en-US" sz="1100" dirty="0" err="1"/>
              <a:t>Azevedo</a:t>
            </a:r>
            <a:r>
              <a:rPr lang="en-US" sz="1100" dirty="0"/>
              <a:t>, D., Castro, M., &amp; </a:t>
            </a:r>
            <a:r>
              <a:rPr lang="en-US" sz="1100" dirty="0" err="1"/>
              <a:t>Peatrik</a:t>
            </a:r>
            <a:r>
              <a:rPr lang="en-US" sz="1100" dirty="0"/>
              <a:t>, E. (2018). Comportamento pró-ambiental na educação infantil: Uma revisão da literatura. Pesquisa em Educação Ambiental, 24(2), 275-302.</a:t>
            </a:r>
          </a:p>
          <a:p>
            <a:pPr marL="270510" indent="-270510" algn="just">
              <a:lnSpc>
                <a:spcPct val="107000"/>
              </a:lnSpc>
              <a:spcAft>
                <a:spcPts val="800"/>
              </a:spcAft>
            </a:pPr>
            <a:r>
              <a:rPr lang="en-US" sz="1100" dirty="0"/>
              <a:t>Brody, M. J., </a:t>
            </a:r>
            <a:r>
              <a:rPr lang="en-US" sz="1100" dirty="0" err="1"/>
              <a:t>Stonecipher</a:t>
            </a:r>
            <a:r>
              <a:rPr lang="en-US" sz="1100" dirty="0"/>
              <a:t>, K. L., &amp; Swim, J. K. (2008). Desenvolvimento da preocupação ambiental em crianças: Reconsidering the role of knowledge, attitude, and behavior. Environment and Behavior, 40(6), 167-183.</a:t>
            </a:r>
          </a:p>
          <a:p>
            <a:pPr marL="270510" indent="-270510" algn="just">
              <a:lnSpc>
                <a:spcPct val="107000"/>
              </a:lnSpc>
              <a:spcAft>
                <a:spcPts val="800"/>
              </a:spcAft>
            </a:pPr>
            <a:r>
              <a:rPr lang="en-US" sz="1100" dirty="0" smtClean="0"/>
              <a:t>Bloom</a:t>
            </a:r>
            <a:r>
              <a:rPr lang="en-US" sz="1100" dirty="0"/>
              <a:t>, B. S., </a:t>
            </a:r>
            <a:r>
              <a:rPr lang="en-US" sz="1100" dirty="0" err="1"/>
              <a:t>Engelhart</a:t>
            </a:r>
            <a:r>
              <a:rPr lang="en-US" sz="1100" dirty="0"/>
              <a:t>, M. D., </a:t>
            </a:r>
            <a:r>
              <a:rPr lang="en-US" sz="1100" dirty="0" err="1"/>
              <a:t>Furst</a:t>
            </a:r>
            <a:r>
              <a:rPr lang="en-US" sz="1100" dirty="0"/>
              <a:t>, E. J., Hill, W. H., &amp; </a:t>
            </a:r>
            <a:r>
              <a:rPr lang="en-US" sz="1100" dirty="0" err="1"/>
              <a:t>Krathwohl</a:t>
            </a:r>
            <a:r>
              <a:rPr lang="en-US" sz="1100" dirty="0"/>
              <a:t>, D. R. (1956). Taxonomy of educational objectives: The classification of educational goals. Manual I: Domínio cognitivo. New York: Longman. </a:t>
            </a:r>
            <a:endParaRPr lang="tr-TR" sz="1100" dirty="0" smtClean="0"/>
          </a:p>
          <a:p>
            <a:pPr marL="270510" indent="-270510" algn="just">
              <a:lnSpc>
                <a:spcPct val="107000"/>
              </a:lnSpc>
              <a:spcAft>
                <a:spcPts val="800"/>
              </a:spcAft>
            </a:pPr>
            <a:r>
              <a:rPr lang="en-US" sz="1100" dirty="0" err="1"/>
              <a:t>Cincera</a:t>
            </a:r>
            <a:r>
              <a:rPr lang="en-US" sz="1100" dirty="0"/>
              <a:t>, J. A., </a:t>
            </a:r>
            <a:r>
              <a:rPr lang="en-US" sz="1100" dirty="0" err="1"/>
              <a:t>López-Gay</a:t>
            </a:r>
            <a:r>
              <a:rPr lang="en-US" sz="1100" dirty="0"/>
              <a:t>, R., &amp; Sánchez, M. L. (2013). Literacia ambiental e sua relação com atitudes ambientais e </a:t>
            </a:r>
            <a:r>
              <a:rPr lang="en-US" sz="1100" dirty="0" err="1"/>
              <a:t>comportamentos </a:t>
            </a:r>
            <a:r>
              <a:rPr lang="en-US" sz="1100" dirty="0"/>
              <a:t>sustentáveis entre estudantes do ensino secundário. Investigação em Educação Ambiental, 19(5), 611-624.</a:t>
            </a:r>
          </a:p>
          <a:p>
            <a:pPr marL="270510" indent="-270510" algn="just">
              <a:lnSpc>
                <a:spcPct val="107000"/>
              </a:lnSpc>
              <a:spcAft>
                <a:spcPts val="800"/>
              </a:spcAft>
            </a:pPr>
            <a:r>
              <a:rPr lang="en-US" sz="1100" dirty="0" smtClean="0"/>
              <a:t>Hungerford</a:t>
            </a:r>
            <a:r>
              <a:rPr lang="en-US" sz="1100" dirty="0"/>
              <a:t>, H. R., Peyton, R. B., &amp; Wilke, R. J. (1980). Principles of environmental education (Princípios da educação ambiental). Washington, DC: ERIC Clearinghouse for Social Studies/Social Science Education. </a:t>
            </a:r>
          </a:p>
          <a:p>
            <a:pPr marL="270510" indent="-270510" algn="just">
              <a:lnSpc>
                <a:spcPct val="107000"/>
              </a:lnSpc>
              <a:spcAft>
                <a:spcPts val="800"/>
              </a:spcAft>
            </a:pPr>
            <a:r>
              <a:rPr lang="en-US" sz="1100" dirty="0"/>
              <a:t>Hungerford, H. R., &amp; </a:t>
            </a:r>
            <a:r>
              <a:rPr lang="en-US" sz="1100" dirty="0" err="1"/>
              <a:t>Tomera</a:t>
            </a:r>
            <a:r>
              <a:rPr lang="en-US" sz="1100" dirty="0"/>
              <a:t>, A. N. (1985). Abordagem do domínio afetivo na educação ambiental. The Journal of Environmental Education, 16(3), 20-26. </a:t>
            </a:r>
            <a:endParaRPr lang="tr-TR" sz="1100" dirty="0" smtClean="0"/>
          </a:p>
          <a:p>
            <a:pPr marL="270510" indent="-270510" algn="just">
              <a:lnSpc>
                <a:spcPct val="107000"/>
              </a:lnSpc>
              <a:spcAft>
                <a:spcPts val="800"/>
              </a:spcAft>
            </a:pPr>
            <a:r>
              <a:rPr lang="en-US" sz="1100" dirty="0"/>
              <a:t>Liang, Y., Lu, Y., Li, C., &amp; Zhang, X. (2018). Diferenças de gênero no comportamento de proteção ambiental e ação coletiva nas universidades chinesas: O papel da alfabetização ambiental, normas pessoais e controle comportamental percebido. Journal of Cleaner Production, 172, 1429-1441.</a:t>
            </a:r>
          </a:p>
          <a:p>
            <a:pPr marL="270510" indent="-270510" algn="just">
              <a:lnSpc>
                <a:spcPct val="107000"/>
              </a:lnSpc>
              <a:spcAft>
                <a:spcPts val="800"/>
              </a:spcAft>
            </a:pPr>
            <a:r>
              <a:rPr lang="en-US" sz="1100" dirty="0" smtClean="0"/>
              <a:t>Wilke</a:t>
            </a:r>
            <a:r>
              <a:rPr lang="en-US" sz="1100" dirty="0"/>
              <a:t>, R. J. (1986). Educação ambiental: Objectivos, abordagens e desenvolvimento de um currículo. Dubuque, IA: Kendall/Hunt Publishing Company. </a:t>
            </a:r>
            <a:endParaRPr lang="tr-TR" sz="1100" dirty="0" smtClean="0"/>
          </a:p>
          <a:p>
            <a:pPr marL="270510" indent="-270510" algn="just">
              <a:lnSpc>
                <a:spcPct val="107000"/>
              </a:lnSpc>
              <a:spcAft>
                <a:spcPts val="800"/>
              </a:spcAft>
            </a:pPr>
            <a:r>
              <a:rPr lang="en-US" sz="1100" dirty="0"/>
              <a:t>Organização das Nações Unidas para a Educação, a Ciência e a Cultura (UNESCO). (1990). Ano da Literacia Ambiental. Retirado de https://www.unesco.org/en/environmental-commitment-and-policy</a:t>
            </a:r>
          </a:p>
          <a:p>
            <a:pPr marL="270510" indent="-270510" algn="just">
              <a:lnSpc>
                <a:spcPct val="107000"/>
              </a:lnSpc>
              <a:spcAft>
                <a:spcPts val="800"/>
              </a:spcAft>
            </a:pPr>
            <a:r>
              <a:rPr lang="en-US" sz="1100" dirty="0"/>
              <a:t>Organização das Nações Unidas para a Educação, a Ciência e a Cultura (UNESCO). (2015). Educação para os Objectivos de Desenvolvimento Sustentável. Recuperado de </a:t>
            </a:r>
            <a:r>
              <a:rPr lang="en-US" sz="1100" dirty="0" smtClean="0">
                <a:hlinkClick r:id="rId3"/>
              </a:rPr>
              <a:t>https://www.unesco.org/en/sustainable-development/education</a:t>
            </a:r>
            <a:endParaRPr lang="tr-TR" sz="1100" dirty="0" smtClean="0"/>
          </a:p>
          <a:p>
            <a:pPr marL="270510" indent="-270510" algn="just">
              <a:lnSpc>
                <a:spcPct val="107000"/>
              </a:lnSpc>
              <a:spcAft>
                <a:spcPts val="800"/>
              </a:spcAft>
            </a:pPr>
            <a:r>
              <a:rPr lang="en-US" sz="1100" dirty="0" err="1"/>
              <a:t>Sepkoski </a:t>
            </a:r>
            <a:r>
              <a:rPr lang="en-US" sz="1100" dirty="0"/>
              <a:t>Jr., J. J. (1993). Ten major extinction events in the Phanerozoic: Causes and consequences. Em P. D. Leahy &amp; R. Lewin (Eds.), Causes of extinction (pp. 153-181). University of Arizona Press</a:t>
            </a:r>
            <a:r>
              <a:rPr lang="en-US" sz="1100" dirty="0" smtClean="0"/>
              <a:t>.</a:t>
            </a:r>
            <a:endParaRPr lang="tr-TR" sz="1100" dirty="0" smtClean="0"/>
          </a:p>
          <a:p>
            <a:pPr marL="270510" indent="-270510" algn="just">
              <a:lnSpc>
                <a:spcPct val="107000"/>
              </a:lnSpc>
              <a:spcAft>
                <a:spcPts val="800"/>
              </a:spcAft>
            </a:pPr>
            <a:r>
              <a:rPr lang="en-US" sz="1100" dirty="0" err="1" smtClean="0"/>
              <a:t>Wongchantra</a:t>
            </a:r>
            <a:r>
              <a:rPr lang="en-US" sz="1100" dirty="0"/>
              <a:t>, P., &amp; </a:t>
            </a:r>
            <a:r>
              <a:rPr lang="en-US" sz="1100" dirty="0" err="1"/>
              <a:t>Nuangchalerm</a:t>
            </a:r>
            <a:r>
              <a:rPr lang="en-US" sz="1100" dirty="0"/>
              <a:t>, P. (2011). A comparative study of environmental literacy of undergraduate students in science and noncience majors. Jornal de Ciências Sociais, 5(1), 121-127.</a:t>
            </a:r>
          </a:p>
          <a:p>
            <a:pPr marL="270510" indent="-270510" algn="just">
              <a:lnSpc>
                <a:spcPct val="107000"/>
              </a:lnSpc>
              <a:spcAft>
                <a:spcPts val="800"/>
              </a:spcAft>
            </a:pPr>
            <a:r>
              <a:rPr lang="en-US" sz="1100" dirty="0" err="1" smtClean="0"/>
              <a:t>Zelezny</a:t>
            </a:r>
            <a:r>
              <a:rPr lang="en-US" sz="1100" dirty="0"/>
              <a:t>, M. C., Chua, P. P., &amp; Aldrich, C. (2000). Elaborando teorias ambientais: Toward a theory of ecological selfishness. Journal of Social Issues, 56(1), 119-148.</a:t>
            </a:r>
          </a:p>
          <a:p>
            <a:pPr marL="270510" indent="-270510" algn="just">
              <a:lnSpc>
                <a:spcPct val="107000"/>
              </a:lnSpc>
              <a:spcAft>
                <a:spcPts val="800"/>
              </a:spcAft>
            </a:pPr>
            <a:endParaRPr lang="en-US" sz="1100" dirty="0" smtClean="0"/>
          </a:p>
          <a:p>
            <a:pPr marL="270510" indent="-270510" algn="just">
              <a:lnSpc>
                <a:spcPct val="107000"/>
              </a:lnSpc>
              <a:spcAft>
                <a:spcPts val="800"/>
              </a:spcAft>
            </a:pPr>
            <a:r>
              <a:rPr lang="en-US" sz="1100" dirty="0" smtClean="0"/>
              <a:t>.</a:t>
            </a:r>
            <a:endParaRPr lang="en-US" sz="1100" dirty="0"/>
          </a:p>
          <a:p>
            <a:pPr marL="270510" indent="-270510" algn="just">
              <a:lnSpc>
                <a:spcPct val="107000"/>
              </a:lnSpc>
              <a:spcAft>
                <a:spcPts val="800"/>
              </a:spcAft>
            </a:pPr>
            <a:endParaRPr lang="en-US" sz="1100" dirty="0" smtClean="0"/>
          </a:p>
          <a:p>
            <a:pPr marL="270510" indent="-270510" algn="just">
              <a:lnSpc>
                <a:spcPct val="107000"/>
              </a:lnSpc>
              <a:spcAft>
                <a:spcPts val="800"/>
              </a:spcAft>
            </a:pPr>
            <a:endParaRPr lang="tr-TR" sz="1100" dirty="0" smtClean="0"/>
          </a:p>
          <a:p>
            <a:pPr marL="270510" indent="-270510" algn="just">
              <a:lnSpc>
                <a:spcPct val="107000"/>
              </a:lnSpc>
              <a:spcAft>
                <a:spcPts val="800"/>
              </a:spcAft>
            </a:pPr>
            <a:endParaRPr lang="tr-TR" sz="1100" dirty="0" smtClean="0"/>
          </a:p>
          <a:p>
            <a:pPr marL="270510" indent="-270510" algn="just">
              <a:lnSpc>
                <a:spcPct val="107000"/>
              </a:lnSpc>
              <a:spcAft>
                <a:spcPts val="800"/>
              </a:spcAft>
            </a:pPr>
            <a:endParaRPr lang="en-GB" sz="1100"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cxnSp>
        <p:nvCxnSpPr>
          <p:cNvPr id="4"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 name="Google Shape;517;p23"/>
          <p:cNvSpPr/>
          <p:nvPr/>
        </p:nvSpPr>
        <p:spPr>
          <a:xfrm>
            <a:off x="4383443" y="987437"/>
            <a:ext cx="225548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TR" sz="3600" b="1" i="0" u="none" strike="noStrike" cap="none" dirty="0" smtClean="0">
                <a:solidFill>
                  <a:srgbClr val="05234E"/>
                </a:solidFill>
                <a:latin typeface="Calibri"/>
                <a:ea typeface="Calibri"/>
                <a:cs typeface="Calibri"/>
                <a:sym typeface="Calibri"/>
              </a:rPr>
              <a:t>Contactos</a:t>
            </a:r>
            <a:endParaRPr sz="3600" b="1" i="0" u="none" strike="noStrike" cap="none" dirty="0">
              <a:solidFill>
                <a:srgbClr val="05234E"/>
              </a:solidFill>
              <a:latin typeface="Calibri"/>
              <a:ea typeface="Calibri"/>
              <a:cs typeface="Calibri"/>
              <a:sym typeface="Calibri"/>
            </a:endParaRPr>
          </a:p>
        </p:txBody>
      </p:sp>
      <p:sp>
        <p:nvSpPr>
          <p:cNvPr id="6" name="Dikdörtgen 5"/>
          <p:cNvSpPr/>
          <p:nvPr/>
        </p:nvSpPr>
        <p:spPr>
          <a:xfrm>
            <a:off x="896422"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ONG</a:t>
            </a:r>
          </a:p>
          <a:p>
            <a:pPr lvl="0">
              <a:buSzPts val="1600"/>
            </a:pPr>
            <a:endParaRPr lang="tr-TR" b="1" dirty="0">
              <a:solidFill>
                <a:schemeClr val="dk1"/>
              </a:solidFill>
              <a:latin typeface="Calibri"/>
              <a:ea typeface="Calibri"/>
              <a:cs typeface="Calibri"/>
              <a:sym typeface="Calibri"/>
            </a:endParaRPr>
          </a:p>
          <a:p>
            <a:r>
              <a:rPr lang="tr-TR" dirty="0"/>
              <a:t>Tol Köyü Kilise deresi Mezitli / MERSİN</a:t>
            </a:r>
          </a:p>
          <a:p>
            <a:endParaRPr lang="tr-TR" b="1" dirty="0" smtClean="0"/>
          </a:p>
          <a:p>
            <a:endParaRPr lang="tr-TR" b="1" dirty="0"/>
          </a:p>
          <a:p>
            <a:r>
              <a:rPr lang="tr-TR" b="1" dirty="0" smtClean="0"/>
              <a:t>+90 </a:t>
            </a:r>
            <a:r>
              <a:rPr lang="tr-TR" b="1" dirty="0"/>
              <a:t>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1033462" y="4198303"/>
            <a:ext cx="1547813" cy="868997"/>
          </a:xfrm>
          <a:prstGeom prst="rect">
            <a:avLst/>
          </a:prstGeom>
        </p:spPr>
      </p:pic>
      <p:cxnSp>
        <p:nvCxnSpPr>
          <p:cNvPr id="8" name="Google Shape;502;p22"/>
          <p:cNvCxnSpPr/>
          <p:nvPr/>
        </p:nvCxnSpPr>
        <p:spPr>
          <a:xfrm>
            <a:off x="11682473" y="2081507"/>
            <a:ext cx="0" cy="2193300"/>
          </a:xfrm>
          <a:prstGeom prst="straightConnector1">
            <a:avLst/>
          </a:prstGeom>
          <a:noFill/>
          <a:ln w="19050" cap="flat" cmpd="sng">
            <a:solidFill>
              <a:schemeClr val="lt1"/>
            </a:solidFill>
            <a:prstDash val="solid"/>
            <a:round/>
            <a:headEnd type="none" w="sm" len="sm"/>
            <a:tailEnd type="none" w="sm" len="sm"/>
          </a:ln>
        </p:spPr>
      </p:cxnSp>
      <p:sp>
        <p:nvSpPr>
          <p:cNvPr id="10" name="Dikdörtgen 9"/>
          <p:cNvSpPr/>
          <p:nvPr/>
        </p:nvSpPr>
        <p:spPr>
          <a:xfrm>
            <a:off x="6951087" y="2184176"/>
            <a:ext cx="3775393" cy="138499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tr-TR" b="1" dirty="0">
                <a:solidFill>
                  <a:schemeClr val="dk1"/>
                </a:solidFill>
                <a:latin typeface="Calibri"/>
                <a:ea typeface="Calibri"/>
                <a:cs typeface="Calibri"/>
                <a:sym typeface="Calibri"/>
              </a:rPr>
              <a:t>"</a:t>
            </a:r>
            <a:r>
              <a:rPr lang="tr-TR" b="1" dirty="0" err="1">
                <a:solidFill>
                  <a:schemeClr val="dk1"/>
                </a:solidFill>
                <a:latin typeface="Calibri"/>
                <a:ea typeface="Calibri"/>
                <a:cs typeface="Calibri"/>
                <a:sym typeface="Calibri"/>
              </a:rPr>
              <a:t>Asociatia ShareEducation.ImpartasimEducatie</a:t>
            </a:r>
            <a:r>
              <a:rPr lang="tr-TR" b="1" dirty="0">
                <a:solidFill>
                  <a:schemeClr val="dk1"/>
                </a:solidFill>
                <a:latin typeface="Calibri"/>
                <a:ea typeface="Calibri"/>
                <a:cs typeface="Calibri"/>
                <a:sym typeface="Calibri"/>
              </a:rPr>
              <a:t>"</a:t>
            </a:r>
          </a:p>
          <a:p>
            <a:pPr lvl="0">
              <a:buSzPts val="1600"/>
            </a:pPr>
            <a:endParaRPr lang="tr-TR" b="1" dirty="0" smtClean="0">
              <a:solidFill>
                <a:schemeClr val="dk1"/>
              </a:solidFill>
              <a:latin typeface="Calibri"/>
              <a:ea typeface="Calibri"/>
              <a:cs typeface="Calibri"/>
              <a:sym typeface="Calibri"/>
            </a:endParaRPr>
          </a:p>
          <a:p>
            <a:r>
              <a:rPr lang="tr-TR" dirty="0" err="1" smtClean="0"/>
              <a:t>Vest</a:t>
            </a:r>
            <a:r>
              <a:rPr lang="tr-TR" dirty="0" smtClean="0"/>
              <a:t>, </a:t>
            </a:r>
            <a:r>
              <a:rPr lang="tr-TR" dirty="0" err="1" smtClean="0"/>
              <a:t>Arad</a:t>
            </a:r>
            <a:r>
              <a:rPr lang="tr-TR" dirty="0" smtClean="0"/>
              <a:t>, ROMÉNIA</a:t>
            </a:r>
            <a:endParaRPr lang="tr-TR" dirty="0"/>
          </a:p>
          <a:p>
            <a:endParaRPr lang="tr-TR" b="1" dirty="0" smtClean="0"/>
          </a:p>
          <a:p>
            <a:r>
              <a:rPr lang="tr-TR" dirty="0" smtClean="0">
                <a:hlinkClick r:id="rId4"/>
              </a:rPr>
              <a:t>www.shareeducation.org </a:t>
            </a:r>
            <a:endParaRPr lang="tr-TR" b="1" dirty="0"/>
          </a:p>
          <a:p>
            <a:pPr lvl="0">
              <a:buSzPts val="1600"/>
            </a:pPr>
            <a:endParaRPr lang="de-DE" b="1" dirty="0">
              <a:solidFill>
                <a:schemeClr val="dk1"/>
              </a:solidFill>
              <a:latin typeface="Calibri"/>
              <a:ea typeface="Calibri"/>
              <a:cs typeface="Calibri"/>
              <a:sym typeface="Calibri"/>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895" y="4296404"/>
            <a:ext cx="1844040" cy="883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14="http://schemas.microsoft.com/office/drawing/2010/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375" y="498751"/>
            <a:ext cx="8189076" cy="669361"/>
          </a:xfrm>
        </p:spPr>
        <p:txBody>
          <a:bodyPr anchor="ctr">
            <a:normAutofit/>
          </a:bodyPr>
          <a:lstStyle/>
          <a:p>
            <a:pPr algn="ctr"/>
            <a:r>
              <a:rPr lang="tr-TR" dirty="0" smtClean="0">
                <a:latin typeface="Bookman Old Style" pitchFamily="18" charset="0"/>
              </a:rPr>
              <a:t>Objetivos </a:t>
            </a:r>
            <a:r>
              <a:rPr lang="tr-TR" dirty="0" smtClean="0">
                <a:latin typeface="Bookman Old Style" pitchFamily="18" charset="0"/>
              </a:rPr>
              <a:t>para a </a:t>
            </a:r>
            <a:r>
              <a:rPr lang="en-US" dirty="0">
                <a:latin typeface="Bookman Old Style" pitchFamily="18" charset="0"/>
              </a:rPr>
              <a:t>literacia </a:t>
            </a:r>
            <a:r>
              <a:rPr lang="en-US" dirty="0" smtClean="0">
                <a:latin typeface="Bookman Old Style" pitchFamily="18" charset="0"/>
              </a:rPr>
              <a:t>ambiental</a:t>
            </a:r>
            <a:endParaRPr lang="tr-TR" dirty="0">
              <a:latin typeface="Bookman Old Style" pitchFamily="18" charset="0"/>
            </a:endParaRPr>
          </a:p>
        </p:txBody>
      </p:sp>
      <p:pic>
        <p:nvPicPr>
          <p:cNvPr id="5" name="Resim 4"/>
          <p:cNvPicPr>
            <a:picLocks noChangeAspect="1"/>
          </p:cNvPicPr>
          <p:nvPr/>
        </p:nvPicPr>
        <p:blipFill>
          <a:blip r:embed="rId2"/>
          <a:stretch>
            <a:fillRect/>
          </a:stretch>
        </p:blipFill>
        <p:spPr>
          <a:xfrm>
            <a:off x="666751" y="1257300"/>
            <a:ext cx="5467350" cy="4352925"/>
          </a:xfrm>
          <a:prstGeom prst="rect">
            <a:avLst/>
          </a:prstGeom>
        </p:spPr>
      </p:pic>
      <p:sp>
        <p:nvSpPr>
          <p:cNvPr id="6" name="Dikdörtgen 5"/>
          <p:cNvSpPr/>
          <p:nvPr/>
        </p:nvSpPr>
        <p:spPr>
          <a:xfrm>
            <a:off x="247650" y="5564743"/>
            <a:ext cx="5765223" cy="415498"/>
          </a:xfrm>
          <a:prstGeom prst="rect">
            <a:avLst/>
          </a:prstGeom>
        </p:spPr>
        <p:txBody>
          <a:bodyPr wrap="square">
            <a:spAutoFit/>
          </a:bodyPr>
          <a:lstStyle/>
          <a:p>
            <a:r>
              <a:rPr lang="en-US" sz="1000" dirty="0">
                <a:solidFill>
                  <a:srgbClr val="222222"/>
                </a:solidFill>
                <a:latin typeface="Merriweather"/>
              </a:rPr>
              <a:t>O nível de literacia ambiental, que é um dos objectivos da educação ambiental (originalmente adaptado de Hungerford et al. (</a:t>
            </a:r>
            <a:r>
              <a:rPr lang="en-US" sz="1000" dirty="0">
                <a:solidFill>
                  <a:srgbClr val="025E8D"/>
                </a:solidFill>
                <a:latin typeface="Merriweather"/>
                <a:hlinkClick r:id="rId3" tooltip="Hungerford HR, Peyton RB, Wilke RJ (1980) Goals for curriculum development in environmental education. J Environ Educ 11(3):43–44"/>
              </a:rPr>
              <a:t>1980</a:t>
            </a:r>
            <a:r>
              <a:rPr lang="en-US" sz="1000" dirty="0">
                <a:solidFill>
                  <a:srgbClr val="222222"/>
                </a:solidFill>
                <a:latin typeface="Merriweather"/>
              </a:rPr>
              <a:t>); pp. 42-44, revisto e ilustrado por Wei-Ta Fang)</a:t>
            </a:r>
            <a:endParaRPr lang="tr-TR" sz="1000" dirty="0"/>
          </a:p>
        </p:txBody>
      </p:sp>
      <p:sp>
        <p:nvSpPr>
          <p:cNvPr id="7" name="Metin kutusu 6"/>
          <p:cNvSpPr txBox="1"/>
          <p:nvPr/>
        </p:nvSpPr>
        <p:spPr>
          <a:xfrm>
            <a:off x="5895976" y="1171575"/>
            <a:ext cx="5243080" cy="4893647"/>
          </a:xfrm>
          <a:prstGeom prst="rect">
            <a:avLst/>
          </a:prstGeom>
          <a:noFill/>
        </p:spPr>
        <p:txBody>
          <a:bodyPr wrap="square" rtlCol="0">
            <a:spAutoFit/>
          </a:bodyPr>
          <a:lstStyle/>
          <a:p>
            <a:pPr algn="just"/>
            <a:r>
              <a:rPr lang="en-US" sz="1300" dirty="0"/>
              <a:t>Hungerford et al. (1980) propuseram um modelo de literacia ambiental de quatro níveis, em que os níveis I e II servem de base. O Nível I centra-se no estabelecimento de uma base ecológica, enquanto o Nível II cultiva uma consciência concetual das questões e valores ambientais. Estes níveis iniciais são considerados cruciais porque os níveis subsequentes assentam nesta base de conhecimentos. O Nível III, Investigação e Avaliação de Questões e Soluções, </a:t>
            </a:r>
            <a:r>
              <a:rPr lang="en-US" sz="1300" dirty="0" err="1" smtClean="0"/>
              <a:t>atua</a:t>
            </a:r>
            <a:r>
              <a:rPr lang="en-US" sz="1300" dirty="0" smtClean="0"/>
              <a:t> </a:t>
            </a:r>
            <a:r>
              <a:rPr lang="en-US" sz="1300" dirty="0"/>
              <a:t>como a pedra angular, fornecendo o enquadramento filosófico e o processo para uma ação e participação cidadã informada (Hungerford et al., 1980</a:t>
            </a:r>
            <a:r>
              <a:rPr lang="en-US" sz="1300" dirty="0" smtClean="0"/>
              <a:t>).</a:t>
            </a:r>
            <a:endParaRPr lang="tr-TR" sz="1300" dirty="0" smtClean="0"/>
          </a:p>
          <a:p>
            <a:pPr algn="just"/>
            <a:endParaRPr lang="en-US" sz="1300" dirty="0"/>
          </a:p>
          <a:p>
            <a:pPr algn="just"/>
            <a:r>
              <a:rPr lang="en-US" sz="1300" dirty="0"/>
              <a:t>O modelo foi posteriormente aperfeiçoado por Hungerford e </a:t>
            </a:r>
            <a:r>
              <a:rPr lang="en-US" sz="1300" dirty="0" err="1"/>
              <a:t>Tomera </a:t>
            </a:r>
            <a:r>
              <a:rPr lang="en-US" sz="1300" dirty="0"/>
              <a:t>(1985) para realçar o objetivo final: promover um comportamento ambiental responsável nos cidadãos. Wilke (1985) expandiu ainda mais este conceito, propondo um modelo com níveis nucleares semelhantes (Bases Ecológicas, Consciência Conceptual, Investigação e Avaliação, Competências de Ação Ambiental), mas sublinhando a importância da cognição, do afeto e das competências. À semelhança de Bloom et al. (1956), o modelo de Wilke categoriza a literacia ambiental no domínio cognitivo (por exemplo, "conhecimento ambiental do problema"), no domínio afetivo (por exemplo, "atitude", "valores") e no domínio psicomotor (por exemplo, "estratégias de ação ambiental").</a:t>
            </a:r>
          </a:p>
          <a:p>
            <a:pPr algn="just"/>
            <a:endParaRPr lang="tr-TR" sz="1300" dirty="0"/>
          </a:p>
        </p:txBody>
      </p:sp>
    </p:spTree>
    <p:extLst>
      <p:ext uri="{BB962C8B-B14F-4D97-AF65-F5344CB8AC3E}">
        <p14:creationId xmlns:p14="http://schemas.microsoft.com/office/powerpoint/2010/main" val="239375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2455" y="439004"/>
            <a:ext cx="4512945" cy="713522"/>
          </a:xfrm>
        </p:spPr>
        <p:txBody>
          <a:bodyPr/>
          <a:lstStyle/>
          <a:p>
            <a:r>
              <a:rPr lang="tr-TR" dirty="0" err="1" smtClean="0"/>
              <a:t>Literacia ambiental</a:t>
            </a:r>
            <a:endParaRPr lang="tr-TR" dirty="0"/>
          </a:p>
        </p:txBody>
      </p:sp>
      <p:pic>
        <p:nvPicPr>
          <p:cNvPr id="1026"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743" y="1673658"/>
            <a:ext cx="3847843" cy="3645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410324" y="5572125"/>
            <a:ext cx="5553075" cy="577081"/>
          </a:xfrm>
          <a:prstGeom prst="rect">
            <a:avLst/>
          </a:prstGeom>
          <a:noFill/>
        </p:spPr>
        <p:txBody>
          <a:bodyPr wrap="square" rtlCol="0">
            <a:spAutoFit/>
          </a:bodyPr>
          <a:lstStyle/>
          <a:p>
            <a:r>
              <a:rPr lang="en-GB" sz="1050" dirty="0" smtClean="0"/>
              <a:t>Modificado de Hungerford e </a:t>
            </a:r>
            <a:r>
              <a:rPr lang="en-GB" sz="1050" dirty="0" err="1" smtClean="0"/>
              <a:t>Tomera </a:t>
            </a:r>
            <a:r>
              <a:rPr lang="en-GB" sz="1050" dirty="0" smtClean="0"/>
              <a:t>(</a:t>
            </a:r>
            <a:r>
              <a:rPr lang="en-GB" sz="1050" dirty="0" smtClean="0">
                <a:hlinkClick r:id="rId3" tooltip="Hungerford HR, Tomera AN (1985) Science methods for the elementary school. Stipes Publishing, Champaign"/>
              </a:rPr>
              <a:t>1985</a:t>
            </a:r>
            <a:r>
              <a:rPr lang="en-GB" sz="1050" dirty="0" smtClean="0"/>
              <a:t>), Hungerford e Volk (</a:t>
            </a:r>
            <a:r>
              <a:rPr lang="en-GB" sz="1050" dirty="0" smtClean="0">
                <a:hlinkClick r:id="rId4" tooltip="Hungerford HR, Volk TL (1990) Changing learner behavior through environmental education. J Environ Educ 21:8–22"/>
              </a:rPr>
              <a:t>1990</a:t>
            </a:r>
            <a:r>
              <a:rPr lang="en-GB" sz="1050" dirty="0" smtClean="0"/>
              <a:t>), Hungerford et al. (</a:t>
            </a:r>
            <a:r>
              <a:rPr lang="en-GB" sz="1050" dirty="0" smtClean="0">
                <a:hlinkClick r:id="rId5" tooltip="Hungerford HR, Litherland RA, Peyton RB, Ramsey JM, Volk TL (1990) Investigating and evaluating environmental issues and actions: skill development program. Stipes Publishing, Champaign"/>
              </a:rPr>
              <a:t>1990</a:t>
            </a:r>
            <a:r>
              <a:rPr lang="en-GB" sz="1050" dirty="0" smtClean="0"/>
              <a:t>), Liu et al. (</a:t>
            </a:r>
            <a:r>
              <a:rPr lang="en-GB" sz="1050" dirty="0" smtClean="0">
                <a:hlinkClick r:id="rId6" tooltip="Liu S-Y, Yeh S-C, Liang S-W, Fang W-T, Tsai H-M (2015) A national investigation of teachers’ environmental literacy as a reference for promoting environmental education in Taiwan. J Environ Educ 46(2):114–132"/>
              </a:rPr>
              <a:t>2015</a:t>
            </a:r>
            <a:r>
              <a:rPr lang="en-GB" sz="1050" dirty="0" smtClean="0"/>
              <a:t>), Liang et al. (</a:t>
            </a:r>
            <a:r>
              <a:rPr lang="en-GB" sz="1050" dirty="0" smtClean="0">
                <a:hlinkClick r:id="rId7" tooltip="Liang S-W, Fang W-T, Yeh S-C, Liu S-Y, Tsai H-M, Chou J-Y, Ng E (2018) A nationwide survey evaluating the environmental literacy of undergraduate students in Taiwan. Sustainability 10:1730. &#10;                  https://doi.org/10.3390/su10061730&#10;                  &#10;                "/>
              </a:rPr>
              <a:t>2018</a:t>
            </a:r>
            <a:r>
              <a:rPr lang="en-GB" sz="1050" dirty="0" smtClean="0"/>
              <a:t>), </a:t>
            </a:r>
            <a:r>
              <a:rPr lang="en-GB" sz="1050" dirty="0" err="1" smtClean="0"/>
              <a:t>Cherdymova </a:t>
            </a:r>
            <a:r>
              <a:rPr lang="en-GB" sz="1050" dirty="0" smtClean="0"/>
              <a:t>et al. (</a:t>
            </a:r>
            <a:r>
              <a:rPr lang="en-GB" sz="1050" dirty="0" smtClean="0">
                <a:hlinkClick r:id="rId8" tooltip="Cherdymova EI, Ukolova LI, Gribkova OV, Kabkova EP, Tararina LI, Kurbanov RA et al (2018) Projective techniques for student environmental attitudes study. Ekoloji 106:541–546"/>
              </a:rPr>
              <a:t>2018</a:t>
            </a:r>
            <a:r>
              <a:rPr lang="en-GB" sz="1050" dirty="0" smtClean="0"/>
              <a:t>) (Ilustrado por Wei-Ta Fang)</a:t>
            </a:r>
            <a:endParaRPr lang="en-GB" sz="1050" dirty="0"/>
          </a:p>
        </p:txBody>
      </p:sp>
      <p:sp>
        <p:nvSpPr>
          <p:cNvPr id="6" name="Metin kutusu 5"/>
          <p:cNvSpPr txBox="1"/>
          <p:nvPr/>
        </p:nvSpPr>
        <p:spPr>
          <a:xfrm>
            <a:off x="495299" y="1101670"/>
            <a:ext cx="5915025" cy="5047536"/>
          </a:xfrm>
          <a:prstGeom prst="rect">
            <a:avLst/>
          </a:prstGeom>
          <a:noFill/>
        </p:spPr>
        <p:txBody>
          <a:bodyPr wrap="square" rtlCol="0">
            <a:spAutoFit/>
          </a:bodyPr>
          <a:lstStyle/>
          <a:p>
            <a:pPr algn="just"/>
            <a:r>
              <a:rPr lang="en-US" dirty="0"/>
              <a:t>A literacia ambiental engloba três domínios-chave: cognitivo (conhecimento), afetivo (atitude) e psicomotor (competências) (Hungerford et al., 1980; Wilke, 1986). Reconhecendo esta natureza multifacetada, as Nações Unidas designaram 1990 como o "Ano da Literacia Ambiental" (UNESCO, 1990). Esta iniciativa tinha como objetivo cultivar a "literacia ambiental humana", reforçando os conhecimentos fundamentais, as competências e a motivação para aprender - todos componentes críticos para alcançar o desenvolvimento sustentável (UNESCO, 1990</a:t>
            </a:r>
            <a:r>
              <a:rPr lang="en-US" dirty="0" smtClean="0"/>
              <a:t>).</a:t>
            </a:r>
            <a:endParaRPr lang="tr-TR" dirty="0" smtClean="0"/>
          </a:p>
          <a:p>
            <a:pPr algn="just"/>
            <a:endParaRPr lang="en-US" dirty="0"/>
          </a:p>
          <a:p>
            <a:pPr algn="just"/>
            <a:r>
              <a:rPr lang="en-US" dirty="0"/>
              <a:t>Embora a iniciativa tenha ocorrido há várias décadas, o conceito de literacia ambiental continua a ser altamente relevante hoje em dia e é provável que seja igualmente crucial nos próximos 20 anos. À medida que as questões ambientais, como as alterações climáticas e a perda de biodiversidade, se intensificam, é mais essencial do que nunca promover uma cidadania dotada de conhecimentos ambientais, atitudes ambientais positivas e competências para agir (UNESCO, 2015). Ao promover a literacia ambiental, capacitamos os indivíduos para tomarem decisões informadas, defenderem a mudança e contribuírem para um futuro mais sustentável.</a:t>
            </a:r>
          </a:p>
          <a:p>
            <a:pPr algn="just"/>
            <a:endParaRPr lang="tr-TR" dirty="0"/>
          </a:p>
          <a:p>
            <a:pPr algn="just"/>
            <a:r>
              <a:rPr lang="en-US" dirty="0" err="1" smtClean="0"/>
              <a:t>Por</a:t>
            </a:r>
            <a:r>
              <a:rPr lang="en-US" dirty="0" smtClean="0"/>
              <a:t> </a:t>
            </a:r>
            <a:r>
              <a:rPr lang="en-US" dirty="0"/>
              <a:t>conseguinte, desenvolvemos um novo modelo apresentado </a:t>
            </a:r>
            <a:r>
              <a:rPr lang="tr-TR" dirty="0" err="1" smtClean="0"/>
              <a:t>na</a:t>
            </a:r>
            <a:r>
              <a:rPr lang="en-US" dirty="0"/>
              <a:t> Fig. </a:t>
            </a:r>
            <a:r>
              <a:rPr lang="tr-TR" dirty="0" smtClean="0"/>
              <a:t>na </a:t>
            </a:r>
            <a:r>
              <a:rPr lang="tr-TR" dirty="0" err="1" smtClean="0"/>
              <a:t>coluna da direita</a:t>
            </a:r>
            <a:r>
              <a:rPr lang="tr-TR" dirty="0" smtClean="0"/>
              <a:t>.</a:t>
            </a:r>
            <a:endParaRPr lang="tr-TR" dirty="0"/>
          </a:p>
        </p:txBody>
      </p:sp>
    </p:spTree>
    <p:extLst>
      <p:ext uri="{BB962C8B-B14F-4D97-AF65-F5344CB8AC3E}">
        <p14:creationId xmlns:p14="http://schemas.microsoft.com/office/powerpoint/2010/main" val="350409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504825"/>
            <a:ext cx="6637020" cy="561975"/>
          </a:xfrm>
        </p:spPr>
        <p:txBody>
          <a:bodyPr>
            <a:normAutofit fontScale="90000"/>
          </a:bodyPr>
          <a:lstStyle/>
          <a:p>
            <a:r>
              <a:rPr lang="tr-TR" dirty="0" smtClean="0"/>
              <a:t/>
            </a:r>
            <a:br>
              <a:rPr lang="tr-TR" dirty="0" smtClean="0"/>
            </a:br>
            <a:r>
              <a:rPr lang="tr-TR" dirty="0"/>
              <a:t/>
            </a:r>
            <a:br>
              <a:rPr lang="tr-TR" dirty="0"/>
            </a:br>
            <a:r>
              <a:rPr lang="tr-TR" dirty="0" err="1" smtClean="0"/>
              <a:t>Motivação </a:t>
            </a:r>
            <a:r>
              <a:rPr lang="tr-TR" dirty="0" err="1"/>
              <a:t>para a </a:t>
            </a:r>
            <a:r>
              <a:rPr lang="tr-TR" dirty="0" err="1" smtClean="0"/>
              <a:t>educação </a:t>
            </a:r>
            <a:r>
              <a:rPr lang="tr-TR" dirty="0" err="1"/>
              <a:t>ambiental</a:t>
            </a:r>
            <a:endParaRPr lang="tr-TR" dirty="0"/>
          </a:p>
        </p:txBody>
      </p:sp>
      <p:sp>
        <p:nvSpPr>
          <p:cNvPr id="3" name="Metin Yer Tutucusu 2"/>
          <p:cNvSpPr>
            <a:spLocks noGrp="1"/>
          </p:cNvSpPr>
          <p:nvPr>
            <p:ph type="body" idx="1"/>
          </p:nvPr>
        </p:nvSpPr>
        <p:spPr>
          <a:xfrm>
            <a:off x="133350" y="1159934"/>
            <a:ext cx="6915150" cy="4840816"/>
          </a:xfrm>
        </p:spPr>
        <p:txBody>
          <a:bodyPr>
            <a:noAutofit/>
          </a:bodyPr>
          <a:lstStyle/>
          <a:p>
            <a:pPr algn="just"/>
            <a:r>
              <a:rPr lang="tr-TR" sz="1500" b="1" dirty="0" err="1"/>
              <a:t>Razões pedagógicas</a:t>
            </a:r>
            <a:endParaRPr lang="tr-TR" sz="1500" b="1" dirty="0"/>
          </a:p>
          <a:p>
            <a:pPr algn="just"/>
            <a:r>
              <a:rPr lang="en-US" sz="1500" dirty="0"/>
              <a:t>A investigação sugere uma tendência potencialmente preocupante no que diz respeito ao comportamento de proteção ambiental: um declínio à medida que os indivíduos progridem no seu percurso educativo. Estudos realizados por académicos em todo o mundo (mencionar regiões específicas, se conhecidas) indicam que os alunos do ensino básico apresentam os níveis mais elevados de </a:t>
            </a:r>
            <a:r>
              <a:rPr lang="en-US" sz="1500" dirty="0" err="1" smtClean="0"/>
              <a:t>ações</a:t>
            </a:r>
            <a:r>
              <a:rPr lang="en-US" sz="1500" dirty="0" smtClean="0"/>
              <a:t> </a:t>
            </a:r>
            <a:r>
              <a:rPr lang="en-US" sz="1500" dirty="0"/>
              <a:t>amigas do ambiente, seguidos pelos alunos do ensino secundário. No entanto, observa-se uma diminuição preocupante destes comportamentos positivos nos estudantes universitários em comparação com os seus primeiros anos (</a:t>
            </a:r>
            <a:r>
              <a:rPr lang="en-US" sz="1500" dirty="0" err="1"/>
              <a:t>Azevedo </a:t>
            </a:r>
            <a:r>
              <a:rPr lang="en-US" sz="1500" dirty="0"/>
              <a:t>et al., 2018; Brody et al., 2008). Este declínio justifica uma investigação mais aprofundada para compreender os factores subjacentes.</a:t>
            </a:r>
          </a:p>
          <a:p>
            <a:pPr algn="just"/>
            <a:r>
              <a:rPr lang="en-US" sz="1500" dirty="0"/>
              <a:t>Além disso, a investigação documentou diferenças de género no comportamento ambiental entre os estudantes universitários. Vários estudos (Liang et al., 2018; </a:t>
            </a:r>
            <a:r>
              <a:rPr lang="en-US" sz="1500" dirty="0" err="1"/>
              <a:t>Wongchantra </a:t>
            </a:r>
            <a:r>
              <a:rPr lang="en-US" sz="1500" dirty="0"/>
              <a:t>&amp; </a:t>
            </a:r>
            <a:r>
              <a:rPr lang="en-US" sz="1500" dirty="0" err="1"/>
              <a:t>Nuangchalerm</a:t>
            </a:r>
            <a:r>
              <a:rPr lang="en-US" sz="1500" dirty="0"/>
              <a:t>, 2011; </a:t>
            </a:r>
            <a:r>
              <a:rPr lang="en-US" sz="1500" dirty="0" err="1"/>
              <a:t>Cincera </a:t>
            </a:r>
            <a:r>
              <a:rPr lang="en-US" sz="1500" dirty="0"/>
              <a:t>et al., 2013) relatam que as estudantes universitárias tendem a demonstrar comportamentos ambientais mais positivos em comparação com os seus homólogos masculinos. As explicações para essa disparidade podem estar na influência das normas e expectativas sociais nas sociedades orientais, onde as mulheres podem enfrentar maior pressão social para se conformar com comportamentos pró-ambientais (</a:t>
            </a:r>
            <a:r>
              <a:rPr lang="en-US" sz="1500" dirty="0" err="1"/>
              <a:t>Zelezny </a:t>
            </a:r>
            <a:r>
              <a:rPr lang="en-US" sz="1500" dirty="0"/>
              <a:t>et al., 2000). No entanto, é necessária mais investigação para explorar a interação entre o género, a idade e o contexto cultural na formação do comportamento de proteção ambiental.</a:t>
            </a:r>
          </a:p>
          <a:p>
            <a:pPr algn="just"/>
            <a:endParaRPr lang="tr-TR" sz="1500" dirty="0"/>
          </a:p>
        </p:txBody>
      </p:sp>
      <p:sp>
        <p:nvSpPr>
          <p:cNvPr id="4" name="Metin Yer Tutucusu 3"/>
          <p:cNvSpPr>
            <a:spLocks noGrp="1"/>
          </p:cNvSpPr>
          <p:nvPr>
            <p:ph type="body" idx="2"/>
          </p:nvPr>
        </p:nvSpPr>
        <p:spPr>
          <a:xfrm>
            <a:off x="6830289" y="1132226"/>
            <a:ext cx="4743450" cy="3916890"/>
          </a:xfrm>
        </p:spPr>
        <p:txBody>
          <a:bodyPr>
            <a:noAutofit/>
          </a:bodyPr>
          <a:lstStyle/>
          <a:p>
            <a:r>
              <a:rPr lang="tr-TR" sz="1600" b="1" dirty="0" err="1" smtClean="0"/>
              <a:t>Razões </a:t>
            </a:r>
            <a:r>
              <a:rPr lang="tr-TR" sz="1600" b="1" dirty="0"/>
              <a:t>da aprendizagem </a:t>
            </a:r>
            <a:r>
              <a:rPr lang="tr-TR" sz="1600" b="1" dirty="0" err="1"/>
              <a:t>social</a:t>
            </a:r>
            <a:endParaRPr lang="tr-TR" sz="1600" b="1" dirty="0" smtClean="0"/>
          </a:p>
          <a:p>
            <a:pPr algn="just"/>
            <a:r>
              <a:rPr lang="en-US" sz="1500" dirty="0"/>
              <a:t>A nossa curiosidade natural, enquanto seres inteligentes, alimenta o desejo de compreender o mundo em mudança que nos rodeia. Desde a mudança dos ecossistemas (alterações bióticas) até à evolução dos padrões climáticos (alterações abióticas), esta vontade inerente de aprender motiva-nos a explorar e a preencher as lacunas do conhecimento. A recente pandemia exemplifica essas lacunas, salientando as áreas em que a nossa compreensão ficou aquém das expectativas. Esta motivação para a aprendizagem resulta de factores internos e externos. </a:t>
            </a:r>
            <a:endParaRPr lang="tr-TR" sz="1500" dirty="0" smtClean="0"/>
          </a:p>
          <a:p>
            <a:pPr algn="just"/>
            <a:r>
              <a:rPr lang="en-US" sz="1500" dirty="0" smtClean="0"/>
              <a:t>Possuímos </a:t>
            </a:r>
            <a:r>
              <a:rPr lang="en-US" sz="1500" dirty="0"/>
              <a:t>um desejo intrínseco de aprender para auto-preservação (interno) e somos influenciados por incentivos externos, como os programas educativos. Este "auto-curso" de aprendizagem contínua, tal como salientado pelo psicólogo Albert Bandura, é uma força motriz poderosa. Não se trata apenas de analisar os indivíduos, mas também de reconhecer o impacto das condições sociais e económicas na nossa crença na</a:t>
            </a:r>
            <a:r>
              <a:rPr lang="en-US" sz="1600" dirty="0"/>
              <a:t> </a:t>
            </a:r>
            <a:r>
              <a:rPr lang="en-US" sz="1500" dirty="0"/>
              <a:t>nossa capacidade de criar mudanças positivas.</a:t>
            </a:r>
            <a:endParaRPr lang="tr-TR" sz="1500" b="1" dirty="0"/>
          </a:p>
        </p:txBody>
      </p:sp>
    </p:spTree>
    <p:extLst>
      <p:ext uri="{BB962C8B-B14F-4D97-AF65-F5344CB8AC3E}">
        <p14:creationId xmlns:p14="http://schemas.microsoft.com/office/powerpoint/2010/main" val="278849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504825"/>
            <a:ext cx="6637020" cy="561975"/>
          </a:xfrm>
        </p:spPr>
        <p:txBody>
          <a:bodyPr>
            <a:normAutofit fontScale="90000"/>
          </a:bodyPr>
          <a:lstStyle/>
          <a:p>
            <a:r>
              <a:rPr lang="tr-TR" dirty="0" smtClean="0"/>
              <a:t/>
            </a:r>
            <a:br>
              <a:rPr lang="tr-TR" dirty="0" smtClean="0"/>
            </a:br>
            <a:r>
              <a:rPr lang="tr-TR" dirty="0"/>
              <a:t/>
            </a:r>
            <a:br>
              <a:rPr lang="tr-TR" dirty="0"/>
            </a:br>
            <a:r>
              <a:rPr lang="tr-TR" dirty="0" err="1" smtClean="0"/>
              <a:t>Motivação </a:t>
            </a:r>
            <a:r>
              <a:rPr lang="tr-TR" dirty="0" err="1"/>
              <a:t>para a </a:t>
            </a:r>
            <a:r>
              <a:rPr lang="tr-TR" dirty="0" err="1" smtClean="0"/>
              <a:t>educação </a:t>
            </a:r>
            <a:r>
              <a:rPr lang="tr-TR" dirty="0" err="1"/>
              <a:t>ambiental</a:t>
            </a:r>
            <a:endParaRPr lang="tr-TR" dirty="0"/>
          </a:p>
        </p:txBody>
      </p:sp>
      <p:sp>
        <p:nvSpPr>
          <p:cNvPr id="3" name="Metin Yer Tutucusu 2"/>
          <p:cNvSpPr>
            <a:spLocks noGrp="1"/>
          </p:cNvSpPr>
          <p:nvPr>
            <p:ph type="body" idx="1"/>
          </p:nvPr>
        </p:nvSpPr>
        <p:spPr>
          <a:xfrm>
            <a:off x="295275" y="1483784"/>
            <a:ext cx="5867400" cy="4023360"/>
          </a:xfrm>
        </p:spPr>
        <p:txBody>
          <a:bodyPr>
            <a:normAutofit fontScale="92500" lnSpcReduction="20000"/>
          </a:bodyPr>
          <a:lstStyle/>
          <a:p>
            <a:pPr algn="just"/>
            <a:r>
              <a:rPr lang="tr-TR" b="1" dirty="0" err="1"/>
              <a:t>Melhores </a:t>
            </a:r>
            <a:r>
              <a:rPr lang="tr-TR" b="1" dirty="0" err="1" smtClean="0"/>
              <a:t>comportamentos </a:t>
            </a:r>
            <a:r>
              <a:rPr lang="tr-TR" b="1" dirty="0" err="1"/>
              <a:t>de proteção ambiental</a:t>
            </a:r>
            <a:endParaRPr lang="tr-TR" b="1" dirty="0" smtClean="0"/>
          </a:p>
          <a:p>
            <a:pPr algn="just"/>
            <a:r>
              <a:rPr lang="en-US" sz="2200" dirty="0"/>
              <a:t>A educação ambiental (EA) dota as pessoas de conhecimentos e valores que lhes permitem utilizar os recursos de forma sustentável e manter um ambiente saudável. É crucial porque a atividade humana está a empurrar o planeta para os seus limites, como evidenciado pela capacidade de carga limitada (</a:t>
            </a:r>
            <a:r>
              <a:rPr lang="en-US" sz="2200" dirty="0" err="1"/>
              <a:t>Sepkoski</a:t>
            </a:r>
            <a:r>
              <a:rPr lang="en-US" sz="2200" dirty="0"/>
              <a:t>, 1993). </a:t>
            </a:r>
            <a:r>
              <a:rPr lang="en-US" sz="2200" dirty="0" err="1"/>
              <a:t>Estudos</a:t>
            </a:r>
            <a:r>
              <a:rPr lang="en-US" sz="2200" dirty="0"/>
              <a:t> </a:t>
            </a:r>
            <a:r>
              <a:rPr lang="en-US" sz="2200" dirty="0" err="1" smtClean="0"/>
              <a:t>efetuados</a:t>
            </a:r>
            <a:r>
              <a:rPr lang="en-US" sz="2200" dirty="0" smtClean="0"/>
              <a:t> </a:t>
            </a:r>
            <a:r>
              <a:rPr lang="en-US" sz="2200" dirty="0"/>
              <a:t>por </a:t>
            </a:r>
            <a:r>
              <a:rPr lang="en-US" sz="2200" dirty="0" err="1"/>
              <a:t>Sepkoski</a:t>
            </a:r>
            <a:r>
              <a:rPr lang="en-US" sz="2200" dirty="0"/>
              <a:t> (1993, 1997, 1998) revelam um declínio na diversidade das espécies ao longo do tempo, evidenciando o impacto do desenvolvimento humano. Com as taxas de extinção a aumentar, a compreensão do tempo de sobrevivência típico das espécies (alguns milhões de anos) sublinha a urgência da ação ambiental. Em última análise, a EA permite-nos fazer mudanças antes que seja demasiado tarde</a:t>
            </a:r>
            <a:r>
              <a:rPr lang="en-US" dirty="0"/>
              <a:t>.</a:t>
            </a:r>
            <a:endParaRPr lang="tr-TR" b="1" dirty="0"/>
          </a:p>
          <a:p>
            <a:pPr algn="just"/>
            <a:endParaRPr lang="tr-TR" dirty="0"/>
          </a:p>
        </p:txBody>
      </p:sp>
      <p:sp>
        <p:nvSpPr>
          <p:cNvPr id="4" name="Metin Yer Tutucusu 3"/>
          <p:cNvSpPr>
            <a:spLocks noGrp="1"/>
          </p:cNvSpPr>
          <p:nvPr>
            <p:ph type="body" idx="2"/>
          </p:nvPr>
        </p:nvSpPr>
        <p:spPr>
          <a:xfrm>
            <a:off x="6428509" y="1845735"/>
            <a:ext cx="4727171" cy="4023360"/>
          </a:xfrm>
        </p:spPr>
        <p:txBody>
          <a:bodyPr/>
          <a:lstStyle/>
          <a:p>
            <a:pPr algn="just"/>
            <a:r>
              <a:rPr lang="tr-TR" b="1" dirty="0" err="1"/>
              <a:t>Substantivos ambientais semelhantes </a:t>
            </a:r>
            <a:r>
              <a:rPr lang="tr-TR" b="1" dirty="0"/>
              <a:t>na </a:t>
            </a:r>
            <a:r>
              <a:rPr lang="tr-TR" b="1" dirty="0" err="1" smtClean="0"/>
              <a:t>literacia </a:t>
            </a:r>
            <a:r>
              <a:rPr lang="tr-TR" b="1" dirty="0" err="1"/>
              <a:t>ambiental</a:t>
            </a:r>
            <a:endParaRPr lang="tr-TR" b="1" dirty="0" smtClean="0"/>
          </a:p>
          <a:p>
            <a:pPr algn="just"/>
            <a:r>
              <a:rPr lang="en-US" dirty="0"/>
              <a:t>Na literacia ambiental, é frequente encontrarmos substantivos semelhantes, incluindo atitude, consciência, sensibilização, consciência, emoção, perceção e emoção.</a:t>
            </a:r>
            <a:endParaRPr lang="tr-TR" dirty="0"/>
          </a:p>
          <a:p>
            <a:pPr algn="just"/>
            <a:endParaRPr lang="tr-TR" b="1" dirty="0"/>
          </a:p>
          <a:p>
            <a:pPr algn="just"/>
            <a:endParaRPr lang="tr-TR" dirty="0"/>
          </a:p>
        </p:txBody>
      </p:sp>
    </p:spTree>
    <p:extLst>
      <p:ext uri="{BB962C8B-B14F-4D97-AF65-F5344CB8AC3E}">
        <p14:creationId xmlns:p14="http://schemas.microsoft.com/office/powerpoint/2010/main" val="182550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a:bodyPr>
          <a:lstStyle/>
          <a:p>
            <a:pPr algn="ctr"/>
            <a:r>
              <a:rPr lang="en-US" dirty="0">
                <a:latin typeface="Bookman Old Style" pitchFamily="18" charset="0"/>
              </a:rPr>
              <a:t> </a:t>
            </a:r>
            <a:r>
              <a:rPr lang="en-US" dirty="0" err="1" smtClean="0">
                <a:latin typeface="Bookman Old Style" pitchFamily="18" charset="0"/>
              </a:rPr>
              <a:t>Atividades</a:t>
            </a:r>
            <a:r>
              <a:rPr lang="en-US" dirty="0" smtClean="0">
                <a:latin typeface="Bookman Old Style" pitchFamily="18" charset="0"/>
              </a:rPr>
              <a:t> </a:t>
            </a:r>
            <a:r>
              <a:rPr lang="en-US" dirty="0">
                <a:latin typeface="Bookman Old Style" pitchFamily="18" charset="0"/>
              </a:rPr>
              <a:t>ambientais - Fazer a diferença</a:t>
            </a:r>
            <a:endParaRPr lang="tr-TR" dirty="0">
              <a:latin typeface="Bookman Old Style" pitchFamily="18" charset="0"/>
            </a:endParaRPr>
          </a:p>
        </p:txBody>
      </p:sp>
      <p:sp>
        <p:nvSpPr>
          <p:cNvPr id="3" name="Metin Yer Tutucusu 2"/>
          <p:cNvSpPr>
            <a:spLocks noGrp="1"/>
          </p:cNvSpPr>
          <p:nvPr>
            <p:ph type="body" idx="1"/>
          </p:nvPr>
        </p:nvSpPr>
        <p:spPr>
          <a:xfrm>
            <a:off x="1097279" y="1274618"/>
            <a:ext cx="9958648" cy="4594476"/>
          </a:xfrm>
        </p:spPr>
        <p:txBody>
          <a:bodyPr>
            <a:normAutofit fontScale="85000" lnSpcReduction="10000"/>
          </a:bodyPr>
          <a:lstStyle/>
          <a:p>
            <a:pPr marL="114300" indent="0">
              <a:buNone/>
            </a:pPr>
            <a:r>
              <a:rPr lang="en-US" dirty="0"/>
              <a:t>Os indivíduos e os grupos podem participar em </a:t>
            </a:r>
            <a:r>
              <a:rPr lang="en-US" dirty="0" err="1"/>
              <a:t>várias</a:t>
            </a:r>
            <a:r>
              <a:rPr lang="en-US" dirty="0"/>
              <a:t> </a:t>
            </a:r>
            <a:r>
              <a:rPr lang="en-US" dirty="0" err="1" smtClean="0"/>
              <a:t>atividades</a:t>
            </a:r>
            <a:r>
              <a:rPr lang="en-US" dirty="0" smtClean="0"/>
              <a:t> </a:t>
            </a:r>
            <a:r>
              <a:rPr lang="en-US" dirty="0"/>
              <a:t>para abordar questões ambientais. Exemplos de </a:t>
            </a:r>
            <a:r>
              <a:rPr lang="en-US" dirty="0" err="1" smtClean="0"/>
              <a:t>atividades</a:t>
            </a:r>
            <a:r>
              <a:rPr lang="en-US" dirty="0" smtClean="0"/>
              <a:t>:</a:t>
            </a:r>
            <a:endParaRPr lang="tr-TR" dirty="0" smtClean="0"/>
          </a:p>
          <a:p>
            <a:pPr marL="114300" indent="0">
              <a:buNone/>
            </a:pPr>
            <a:endParaRPr lang="tr-TR" dirty="0"/>
          </a:p>
          <a:p>
            <a:pPr>
              <a:buFont typeface="Wingdings" pitchFamily="2" charset="2"/>
              <a:buChar char="Ø"/>
            </a:pPr>
            <a:r>
              <a:rPr lang="en-US" b="1" dirty="0"/>
              <a:t>Limpeza </a:t>
            </a:r>
            <a:r>
              <a:rPr lang="en-US" b="1" dirty="0" smtClean="0"/>
              <a:t>de praias</a:t>
            </a:r>
            <a:r>
              <a:rPr lang="en-US" b="1" dirty="0"/>
              <a:t>: </a:t>
            </a:r>
            <a:r>
              <a:rPr lang="en-US" dirty="0"/>
              <a:t>Remover lixo e detritos das praias e cursos de água.</a:t>
            </a:r>
          </a:p>
          <a:p>
            <a:pPr>
              <a:buFont typeface="Wingdings" pitchFamily="2" charset="2"/>
              <a:buChar char="Ø"/>
            </a:pPr>
            <a:r>
              <a:rPr lang="en-US" b="1" dirty="0"/>
              <a:t>Eventos de plantação de árvores: </a:t>
            </a:r>
            <a:r>
              <a:rPr lang="en-US" dirty="0"/>
              <a:t>Compensar as emissões de carbono, melhorar a qualidade do ar, proporcionar um habitat para a vida selvagem.</a:t>
            </a:r>
          </a:p>
          <a:p>
            <a:pPr>
              <a:buFont typeface="Wingdings" pitchFamily="2" charset="2"/>
              <a:buChar char="Ø"/>
            </a:pPr>
            <a:r>
              <a:rPr lang="en-US" b="1" dirty="0"/>
              <a:t>Hortas comunitárias: </a:t>
            </a:r>
            <a:r>
              <a:rPr lang="en-US" dirty="0"/>
              <a:t>Proporcionam acesso a alimentos frescos, promovem uma alimentação saudável e criam uma comunidade.</a:t>
            </a:r>
          </a:p>
          <a:p>
            <a:pPr>
              <a:buFont typeface="Wingdings" pitchFamily="2" charset="2"/>
              <a:buChar char="Ø"/>
            </a:pPr>
            <a:r>
              <a:rPr lang="en-US" b="1" dirty="0"/>
              <a:t>Iniciativas de partilha de automóvel: </a:t>
            </a:r>
            <a:r>
              <a:rPr lang="en-US" dirty="0"/>
              <a:t>Reduzir o congestionamento do tráfego, a poluição atmosférica e as emissões de gases com efeito de estufa.</a:t>
            </a:r>
          </a:p>
          <a:p>
            <a:pPr>
              <a:buFont typeface="Wingdings" pitchFamily="2" charset="2"/>
              <a:buChar char="Ø"/>
            </a:pPr>
            <a:r>
              <a:rPr lang="en-US" b="1" dirty="0" err="1" smtClean="0"/>
              <a:t>Projetos</a:t>
            </a:r>
            <a:r>
              <a:rPr lang="en-US" b="1" dirty="0" smtClean="0"/>
              <a:t> </a:t>
            </a:r>
            <a:r>
              <a:rPr lang="en-US" b="1" dirty="0"/>
              <a:t>de ciência cidadã: </a:t>
            </a:r>
            <a:r>
              <a:rPr lang="en-US" dirty="0"/>
              <a:t>Recolher e analisar dados científicos para acompanhar as alterações ambientais.</a:t>
            </a:r>
          </a:p>
          <a:p>
            <a:pPr>
              <a:buFont typeface="Wingdings" pitchFamily="2" charset="2"/>
              <a:buChar char="Ø"/>
            </a:pPr>
            <a:r>
              <a:rPr lang="en-US" b="1" dirty="0"/>
              <a:t>Voluntariado para a conservação: </a:t>
            </a:r>
            <a:r>
              <a:rPr lang="en-US" dirty="0"/>
              <a:t>Trabalhar para proteger a vida selvagem e os seus habitats.</a:t>
            </a:r>
          </a:p>
          <a:p>
            <a:pPr>
              <a:buFont typeface="Wingdings" pitchFamily="2" charset="2"/>
              <a:buChar char="Ø"/>
            </a:pPr>
            <a:r>
              <a:rPr lang="en-US" b="1" dirty="0"/>
              <a:t>Workshops educativos: </a:t>
            </a:r>
            <a:r>
              <a:rPr lang="en-US" dirty="0"/>
              <a:t>Aprenda sobre questões ambientais e práticas de vida sustentáveis.</a:t>
            </a:r>
          </a:p>
          <a:p>
            <a:pPr>
              <a:buFont typeface="Wingdings" pitchFamily="2" charset="2"/>
              <a:buChar char="Ø"/>
            </a:pPr>
            <a:r>
              <a:rPr lang="en-US" b="1" dirty="0"/>
              <a:t>Campanhas de sensibilização: </a:t>
            </a:r>
            <a:r>
              <a:rPr lang="en-US" dirty="0"/>
              <a:t>Aumentar a consciencialização e influenciar as decisões políticas.</a:t>
            </a:r>
          </a:p>
          <a:p>
            <a:endParaRPr lang="tr-TR" dirty="0"/>
          </a:p>
        </p:txBody>
      </p:sp>
    </p:spTree>
    <p:extLst>
      <p:ext uri="{BB962C8B-B14F-4D97-AF65-F5344CB8AC3E}">
        <p14:creationId xmlns:p14="http://schemas.microsoft.com/office/powerpoint/2010/main" val="332484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a:bodyPr>
          <a:lstStyle/>
          <a:p>
            <a:pPr algn="ctr"/>
            <a:r>
              <a:rPr lang="en-US" dirty="0">
                <a:latin typeface="Bookman Old Style" pitchFamily="18" charset="0"/>
              </a:rPr>
              <a:t>Jogos Ambientais - Aprender brincando</a:t>
            </a:r>
            <a:endParaRPr lang="tr-TR" dirty="0">
              <a:latin typeface="Bookman Old Style" pitchFamily="18" charset="0"/>
            </a:endParaRPr>
          </a:p>
        </p:txBody>
      </p:sp>
      <p:sp>
        <p:nvSpPr>
          <p:cNvPr id="3" name="Metin Yer Tutucusu 2"/>
          <p:cNvSpPr>
            <a:spLocks noGrp="1"/>
          </p:cNvSpPr>
          <p:nvPr>
            <p:ph type="body" idx="1"/>
          </p:nvPr>
        </p:nvSpPr>
        <p:spPr>
          <a:xfrm>
            <a:off x="1097279" y="1274618"/>
            <a:ext cx="9958648" cy="4594476"/>
          </a:xfrm>
        </p:spPr>
        <p:txBody>
          <a:bodyPr>
            <a:normAutofit/>
          </a:bodyPr>
          <a:lstStyle/>
          <a:p>
            <a:pPr marL="114300" indent="0">
              <a:buNone/>
            </a:pPr>
            <a:r>
              <a:rPr lang="en-US" dirty="0"/>
              <a:t>Os jogos didácticos podem tornar a aprendizagem sobre questões ambientais interessante e divertida. Exemplos de jogos ambientais: </a:t>
            </a:r>
            <a:endParaRPr lang="tr-TR" dirty="0" smtClean="0"/>
          </a:p>
          <a:p>
            <a:pPr marL="114300" indent="0">
              <a:buNone/>
            </a:pPr>
            <a:endParaRPr lang="tr-TR" dirty="0"/>
          </a:p>
          <a:p>
            <a:pPr>
              <a:buFont typeface="Wingdings" pitchFamily="2" charset="2"/>
              <a:buChar char="Ø"/>
            </a:pPr>
            <a:r>
              <a:rPr lang="en-US" b="1" dirty="0"/>
              <a:t>Palavras </a:t>
            </a:r>
            <a:r>
              <a:rPr lang="en-US" b="1" dirty="0" err="1"/>
              <a:t>cruzadas</a:t>
            </a:r>
            <a:r>
              <a:rPr lang="en-US" b="1" dirty="0"/>
              <a:t> </a:t>
            </a:r>
            <a:r>
              <a:rPr lang="en-US" b="1" dirty="0" smtClean="0"/>
              <a:t>“Eco Thought”: </a:t>
            </a:r>
            <a:r>
              <a:rPr lang="en-US" dirty="0"/>
              <a:t>Desenvolver vocabulário e competências ortográficas relacionadas com o ambiente.</a:t>
            </a:r>
          </a:p>
          <a:p>
            <a:pPr>
              <a:buFont typeface="Wingdings" pitchFamily="2" charset="2"/>
              <a:buChar char="Ø"/>
            </a:pPr>
            <a:r>
              <a:rPr lang="en-US" b="1" dirty="0"/>
              <a:t>Poder Verde: </a:t>
            </a:r>
            <a:r>
              <a:rPr lang="en-US" dirty="0" err="1"/>
              <a:t>Realizar</a:t>
            </a:r>
            <a:r>
              <a:rPr lang="en-US" dirty="0"/>
              <a:t> </a:t>
            </a:r>
            <a:r>
              <a:rPr lang="en-US" dirty="0" err="1" smtClean="0"/>
              <a:t>atividades</a:t>
            </a:r>
            <a:r>
              <a:rPr lang="en-US" dirty="0" smtClean="0"/>
              <a:t> </a:t>
            </a:r>
            <a:r>
              <a:rPr lang="en-US" dirty="0"/>
              <a:t>físicas que representem diferentes formas de desfrutar da natureza.</a:t>
            </a:r>
          </a:p>
          <a:p>
            <a:pPr>
              <a:buFont typeface="Wingdings" pitchFamily="2" charset="2"/>
              <a:buChar char="Ø"/>
            </a:pPr>
            <a:r>
              <a:rPr lang="en-US" b="1" dirty="0"/>
              <a:t>Imaginar: </a:t>
            </a:r>
            <a:r>
              <a:rPr lang="en-US" dirty="0" err="1" smtClean="0"/>
              <a:t>Incentivar</a:t>
            </a:r>
            <a:r>
              <a:rPr lang="en-US" dirty="0" smtClean="0"/>
              <a:t> </a:t>
            </a:r>
            <a:r>
              <a:rPr lang="en-US" dirty="0"/>
              <a:t>a criatividade imaginando como </a:t>
            </a:r>
            <a:r>
              <a:rPr lang="en-US" dirty="0" err="1"/>
              <a:t>os</a:t>
            </a:r>
            <a:r>
              <a:rPr lang="en-US" dirty="0"/>
              <a:t> </a:t>
            </a:r>
            <a:r>
              <a:rPr lang="en-US" dirty="0" err="1" smtClean="0"/>
              <a:t>objetos</a:t>
            </a:r>
            <a:r>
              <a:rPr lang="en-US" dirty="0" smtClean="0"/>
              <a:t> </a:t>
            </a:r>
            <a:r>
              <a:rPr lang="en-US" dirty="0"/>
              <a:t>podem ser reutilizados ou reimaginados.</a:t>
            </a:r>
          </a:p>
          <a:p>
            <a:pPr>
              <a:buFont typeface="Wingdings" pitchFamily="2" charset="2"/>
              <a:buChar char="Ø"/>
            </a:pPr>
            <a:r>
              <a:rPr lang="en-US" b="1" dirty="0"/>
              <a:t>Desafio de caça ao tesouro ecológico: </a:t>
            </a:r>
            <a:r>
              <a:rPr lang="en-US" dirty="0"/>
              <a:t>As equipas competem na realização de tarefas baseadas nos princípios Reduzir, Reutilizar e </a:t>
            </a:r>
            <a:r>
              <a:rPr lang="en-US" dirty="0" err="1" smtClean="0"/>
              <a:t>RePensar</a:t>
            </a:r>
            <a:r>
              <a:rPr lang="en-US" dirty="0"/>
              <a:t>.</a:t>
            </a:r>
          </a:p>
          <a:p>
            <a:endParaRPr lang="tr-TR" dirty="0"/>
          </a:p>
        </p:txBody>
      </p:sp>
    </p:spTree>
    <p:extLst>
      <p:ext uri="{BB962C8B-B14F-4D97-AF65-F5344CB8AC3E}">
        <p14:creationId xmlns:p14="http://schemas.microsoft.com/office/powerpoint/2010/main" val="3317354852"/>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5720</Words>
  <Application>Microsoft Office PowerPoint</Application>
  <PresentationFormat>Ecrã Panorâmico</PresentationFormat>
  <Paragraphs>358</Paragraphs>
  <Slides>38</Slides>
  <Notes>15</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38</vt:i4>
      </vt:variant>
    </vt:vector>
  </HeadingPairs>
  <TitlesOfParts>
    <vt:vector size="48" baseType="lpstr">
      <vt:lpstr>Calibri</vt:lpstr>
      <vt:lpstr>Cambria</vt:lpstr>
      <vt:lpstr>Merriweather</vt:lpstr>
      <vt:lpstr>Bookman Old Style</vt:lpstr>
      <vt:lpstr>Wingdings</vt:lpstr>
      <vt:lpstr>Noto Sans Symbols</vt:lpstr>
      <vt:lpstr>Söhne</vt:lpstr>
      <vt:lpstr>Arial</vt:lpstr>
      <vt:lpstr>Times New Roman</vt:lpstr>
      <vt:lpstr>Rückblick</vt:lpstr>
      <vt:lpstr>GREENWORLD: Pensar verde para o mundo  Educação dos jovens ERASMUS+  KA220 YOU - Parcerias estratégicas para a educação de jovens Parceria de cooperação </vt:lpstr>
      <vt:lpstr>Resultados de aprendizagem do módulo 4</vt:lpstr>
      <vt:lpstr>Literacia ambiental - A chave para um futuro sustentável</vt:lpstr>
      <vt:lpstr>Objetivos para a literacia ambiental</vt:lpstr>
      <vt:lpstr>Literacia ambiental</vt:lpstr>
      <vt:lpstr>  Motivação para a educação ambiental</vt:lpstr>
      <vt:lpstr>  Motivação para a educação ambiental</vt:lpstr>
      <vt:lpstr> Atividades ambientais - Fazer a diferença</vt:lpstr>
      <vt:lpstr>Jogos Ambientais - Aprender brincando</vt:lpstr>
      <vt:lpstr>Jogo de amostra </vt:lpstr>
      <vt:lpstr>Consciência ambiental</vt:lpstr>
      <vt:lpstr>ALTERAÇÕES CLIMÁTICAS </vt:lpstr>
      <vt:lpstr>Alterações climáticas?</vt:lpstr>
      <vt:lpstr>Alterações climáticas?</vt:lpstr>
      <vt:lpstr>Apresentação do PowerPoint</vt:lpstr>
      <vt:lpstr>Apresentação do PowerPoint</vt:lpstr>
      <vt:lpstr>Tarefas para os alunos em matéria de literacia ambiental</vt:lpstr>
      <vt:lpstr> Parte 2</vt:lpstr>
      <vt:lpstr>MELHORES PRÁTICAS </vt:lpstr>
      <vt:lpstr>Apresentação do PowerPoint</vt:lpstr>
      <vt:lpstr>Apresentação do PowerPoint</vt:lpstr>
      <vt:lpstr>A IMPORTÂNCIA DO MÓDULO NA EDUCAÇÃO DOS JOVENS </vt:lpstr>
      <vt:lpstr>Apresentação do PowerPoint</vt:lpstr>
      <vt:lpstr> ATIVIDADES DE IMPLEMENTAÇÃO </vt:lpstr>
      <vt:lpstr>Apresentação do PowerPoint</vt:lpstr>
      <vt:lpstr> Vídeos</vt:lpstr>
      <vt:lpstr> Tópico dos vídeos</vt:lpstr>
      <vt:lpstr>Apresentação do PowerPoint</vt:lpstr>
      <vt:lpstr>Apresentação do PowerPoint</vt:lpstr>
      <vt:lpstr>Apresentação do PowerPoint</vt:lpstr>
      <vt:lpstr>Apresentação do PowerPoint</vt:lpstr>
      <vt:lpstr> Auto-verificação</vt:lpstr>
      <vt:lpstr>Apresentação do PowerPoint</vt:lpstr>
      <vt:lpstr>Apresentação do PowerPoint</vt:lpstr>
      <vt:lpstr>Faz corresponder a atividade ambiental à sua descrição.</vt:lpstr>
      <vt:lpstr>Perguntas abertas sobre as alterações climáticas</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keywords>, docId:D87F617571CD04B9F16ACBB6A3C80DB4</cp:keywords>
  <cp:lastModifiedBy>Daniela</cp:lastModifiedBy>
  <cp:revision>74</cp:revision>
  <dcterms:created xsi:type="dcterms:W3CDTF">2020-11-17T09:39:06Z</dcterms:created>
  <dcterms:modified xsi:type="dcterms:W3CDTF">2024-05-16T15:23:50Z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