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338" r:id="rId3"/>
    <p:sldId id="340" r:id="rId4"/>
    <p:sldId id="341" r:id="rId5"/>
    <p:sldId id="343" r:id="rId6"/>
    <p:sldId id="351" r:id="rId7"/>
    <p:sldId id="353" r:id="rId8"/>
    <p:sldId id="354" r:id="rId9"/>
    <p:sldId id="355" r:id="rId10"/>
    <p:sldId id="356" r:id="rId11"/>
    <p:sldId id="357" r:id="rId12"/>
    <p:sldId id="358" r:id="rId13"/>
    <p:sldId id="359" r:id="rId14"/>
    <p:sldId id="360" r:id="rId15"/>
    <p:sldId id="361" r:id="rId16"/>
    <p:sldId id="344" r:id="rId17"/>
    <p:sldId id="345" r:id="rId18"/>
    <p:sldId id="328" r:id="rId19"/>
    <p:sldId id="362" r:id="rId20"/>
    <p:sldId id="363" r:id="rId21"/>
    <p:sldId id="364" r:id="rId22"/>
    <p:sldId id="330" r:id="rId23"/>
    <p:sldId id="331" r:id="rId24"/>
    <p:sldId id="346" r:id="rId25"/>
    <p:sldId id="277" r:id="rId26"/>
    <p:sldId id="278" r:id="rId27"/>
    <p:sldId id="347" r:id="rId28"/>
    <p:sldId id="279" r:id="rId29"/>
    <p:sldId id="348" r:id="rId30"/>
    <p:sldId id="286" r:id="rId31"/>
    <p:sldId id="289" r:id="rId32"/>
    <p:sldId id="365" r:id="rId33"/>
    <p:sldId id="366" r:id="rId34"/>
    <p:sldId id="294" r:id="rId35"/>
    <p:sldId id="349"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ambria" panose="02040503050406030204"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56"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4826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451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535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Responde: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Responde: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6348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Responde: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9038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68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522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571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789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16757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246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57098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O apoio da Comissão Europeia à produção desta publicação não constitui uma aprovação do seu conteúdo, que reflecte apenas as opiniões dos autores, e a Comissão não pode ser responsabilizada por qualquer utilização que possa ser feita da informação nela contida.</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TS2dq_TS5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MWPj2Ikekl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shop.merriam-webster.com/products/merriam-websters-collegiate-dictionary-eleventh-editio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en-US" sz="4400" b="1">
                <a:solidFill>
                  <a:srgbClr val="004B3A"/>
                </a:solidFill>
              </a:rPr>
              <a:t>GREENWORLD: </a:t>
            </a:r>
            <a:r>
              <a:rPr lang="en-US"/>
              <a:t>Pensar verde</a:t>
            </a:r>
            <a:br>
              <a:rPr lang="en-US"/>
            </a:br>
            <a:r>
              <a:rPr lang="en-US"/>
              <a:t>para o mundo</a:t>
            </a:r>
            <a:br>
              <a:rPr lang="en-US"/>
            </a:br>
            <a:r>
              <a:rPr lang="en-US"/>
              <a:t/>
            </a:r>
            <a:br>
              <a:rPr lang="en-US"/>
            </a:br>
            <a:r>
              <a:rPr lang="en-US" sz="2700"/>
              <a:t>Educação dos jovens</a:t>
            </a:r>
            <a:br>
              <a:rPr lang="en-US" sz="2700"/>
            </a:br>
            <a:r>
              <a:rPr lang="en-US" sz="2700"/>
              <a:t>ERASMUS+</a:t>
            </a:r>
            <a:br>
              <a:rPr lang="en-US" sz="2700"/>
            </a:br>
            <a:r>
              <a:rPr lang="en-US" sz="2700"/>
              <a:t/>
            </a:r>
            <a:br>
              <a:rPr lang="en-US" sz="2700"/>
            </a:br>
            <a:r>
              <a:rPr lang="en-US" sz="2200"/>
              <a:t>KA220 YOU - Parcerias estratégicas para a educação de jovens</a:t>
            </a:r>
            <a:br>
              <a:rPr lang="en-US" sz="2200"/>
            </a:br>
            <a:r>
              <a:rPr lang="en-US" sz="2200"/>
              <a:t>Parceria de cooperação</a:t>
            </a:r>
            <a:r>
              <a:rPr lang="en-US"/>
              <a:t/>
            </a:r>
            <a:br>
              <a:rPr lang="en-US"/>
            </a:br>
            <a:endParaRPr/>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en-US" b="1" i="1"/>
              <a:t>Número de referência:</a:t>
            </a:r>
            <a:br>
              <a:rPr lang="en-US" b="1" i="1"/>
            </a:br>
            <a:r>
              <a:rPr lang="en-US"/>
              <a:t>2021-1-DE04-KA220-YOU-000029209</a:t>
            </a:r>
            <a:endParaRPr/>
          </a:p>
          <a:p>
            <a:pPr marL="0" lvl="0" indent="0" algn="l" rtl="0">
              <a:lnSpc>
                <a:spcPct val="90000"/>
              </a:lnSpc>
              <a:spcBef>
                <a:spcPts val="1400"/>
              </a:spcBef>
              <a:spcAft>
                <a:spcPts val="0"/>
              </a:spcAft>
              <a:buSzPts val="1500"/>
              <a:buNone/>
            </a:pPr>
            <a:r>
              <a:rPr lang="en-US" b="1"/>
              <a:t>Duração: </a:t>
            </a:r>
            <a:endParaRPr/>
          </a:p>
          <a:p>
            <a:pPr marL="0" lvl="0" indent="0" algn="l" rtl="0">
              <a:lnSpc>
                <a:spcPct val="90000"/>
              </a:lnSpc>
              <a:spcBef>
                <a:spcPts val="1400"/>
              </a:spcBef>
              <a:spcAft>
                <a:spcPts val="0"/>
              </a:spcAft>
              <a:buSzPts val="1500"/>
              <a:buNone/>
            </a:pPr>
            <a:r>
              <a:rPr lang="en-US" b="1"/>
              <a:t>07.03.2022 a 07.03.2024 (24 meses) </a:t>
            </a:r>
            <a:endParaRPr/>
          </a:p>
          <a:p>
            <a:pPr marL="0" lvl="0" indent="0" algn="l" rtl="0">
              <a:lnSpc>
                <a:spcPct val="90000"/>
              </a:lnSpc>
              <a:spcBef>
                <a:spcPts val="1400"/>
              </a:spcBef>
              <a:spcAft>
                <a:spcPts val="0"/>
              </a:spcAft>
              <a:buSzPts val="1500"/>
              <a:buNone/>
            </a:pPr>
            <a:endParaRPr b="1"/>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ct val="108108"/>
              <a:buFont typeface="Noto Sans Symbols"/>
              <a:buNone/>
            </a:pPr>
            <a:r>
              <a:rPr lang="pt-PT" sz="3900" b="1" i="0" u="none" strike="noStrike" cap="none" dirty="0" err="1" smtClean="0">
                <a:solidFill>
                  <a:srgbClr val="004B3A"/>
                </a:solidFill>
                <a:latin typeface="Calibri"/>
                <a:ea typeface="Calibri"/>
                <a:cs typeface="Calibri"/>
                <a:sym typeface="Calibri"/>
              </a:rPr>
              <a:t>Greenworld</a:t>
            </a:r>
            <a:endParaRPr sz="1800" b="1" i="0" u="none" strike="noStrike" cap="none" dirty="0">
              <a:solidFill>
                <a:srgbClr val="595959"/>
              </a:solidFill>
              <a:latin typeface="Calibri"/>
              <a:ea typeface="Calibri"/>
              <a:cs typeface="Calibri"/>
              <a:sym typeface="Calibri"/>
            </a:endParaRPr>
          </a:p>
          <a:p>
            <a:pPr marL="480060"/>
            <a:endParaRPr lang="tr-TR" sz="3200" b="1" dirty="0" smtClean="0">
              <a:solidFill>
                <a:srgbClr val="002060"/>
              </a:solidFill>
              <a:effectLst>
                <a:outerShdw blurRad="38100" dist="25400" dir="5400000" algn="ctr">
                  <a:srgbClr val="6E747A">
                    <a:alpha val="43000"/>
                  </a:srgbClr>
                </a:outerShdw>
              </a:effectLst>
              <a:latin typeface="Calibri"/>
              <a:ea typeface="Calibri"/>
            </a:endParaRPr>
          </a:p>
          <a:p>
            <a:pPr marL="480060"/>
            <a:r>
              <a:rPr lang="en-US" sz="3200" b="1" dirty="0" smtClean="0">
                <a:solidFill>
                  <a:srgbClr val="002060"/>
                </a:solidFill>
                <a:effectLst>
                  <a:outerShdw blurRad="38100" dist="25400" dir="5400000" algn="ctr">
                    <a:srgbClr val="6E747A">
                      <a:alpha val="43000"/>
                    </a:srgbClr>
                  </a:outerShdw>
                </a:effectLst>
                <a:latin typeface="Calibri"/>
                <a:ea typeface="Calibri"/>
              </a:rPr>
              <a:t>MÓDULO </a:t>
            </a:r>
            <a:r>
              <a:rPr lang="tr-TR" sz="3200" b="1" dirty="0" smtClean="0">
                <a:solidFill>
                  <a:srgbClr val="002060"/>
                </a:solidFill>
                <a:effectLst>
                  <a:outerShdw blurRad="38100" dist="25400" dir="5400000" algn="ctr">
                    <a:srgbClr val="6E747A">
                      <a:alpha val="43000"/>
                    </a:srgbClr>
                  </a:outerShdw>
                </a:effectLst>
                <a:latin typeface="Calibri"/>
                <a:ea typeface="Calibri"/>
              </a:rPr>
              <a:t>3</a:t>
            </a:r>
            <a:r>
              <a:rPr lang="en-US" sz="3200" b="1" dirty="0" smtClean="0">
                <a:solidFill>
                  <a:srgbClr val="002060"/>
                </a:solidFill>
                <a:effectLst>
                  <a:outerShdw blurRad="38100" dist="25400" dir="5400000" algn="ctr">
                    <a:srgbClr val="6E747A">
                      <a:alpha val="43000"/>
                    </a:srgbClr>
                  </a:outerShdw>
                </a:effectLst>
                <a:latin typeface="Calibri"/>
                <a:ea typeface="Calibri"/>
              </a:rPr>
              <a:t>: </a:t>
            </a:r>
            <a:endParaRPr lang="tr-TR" sz="3200" b="1" dirty="0">
              <a:solidFill>
                <a:srgbClr val="002060"/>
              </a:solidFill>
              <a:effectLst>
                <a:outerShdw blurRad="38100" dist="25400" dir="5400000" algn="ctr">
                  <a:srgbClr val="6E747A">
                    <a:alpha val="43000"/>
                  </a:srgbClr>
                </a:outerShdw>
              </a:effectLst>
              <a:latin typeface="Calibri"/>
              <a:ea typeface="Calibri"/>
            </a:endParaRPr>
          </a:p>
          <a:p>
            <a:pPr marL="480060"/>
            <a:endParaRPr lang="tr-TR" sz="3200" b="1" dirty="0" smtClean="0">
              <a:solidFill>
                <a:srgbClr val="002060"/>
              </a:solidFill>
              <a:effectLst>
                <a:outerShdw blurRad="38100" dist="25400" dir="5400000" algn="ctr">
                  <a:srgbClr val="6E747A">
                    <a:alpha val="43000"/>
                  </a:srgbClr>
                </a:outerShdw>
              </a:effectLst>
              <a:latin typeface="Calibri"/>
              <a:ea typeface="Calibri"/>
            </a:endParaRPr>
          </a:p>
          <a:p>
            <a:pPr marL="480060"/>
            <a:r>
              <a:rPr lang="en-US" sz="3200" b="1" dirty="0" smtClean="0">
                <a:solidFill>
                  <a:srgbClr val="002060"/>
                </a:solidFill>
                <a:effectLst>
                  <a:outerShdw blurRad="38100" dist="25400" dir="5400000" algn="ctr">
                    <a:srgbClr val="6E747A">
                      <a:alpha val="43000"/>
                    </a:srgbClr>
                  </a:outerShdw>
                </a:effectLst>
                <a:latin typeface="Calibri"/>
                <a:ea typeface="Calibri"/>
              </a:rPr>
              <a:t>Ecologia </a:t>
            </a:r>
            <a:r>
              <a:rPr lang="en-US" sz="3200" b="1" dirty="0">
                <a:solidFill>
                  <a:srgbClr val="002060"/>
                </a:solidFill>
                <a:effectLst>
                  <a:outerShdw blurRad="38100" dist="25400" dir="5400000" algn="ctr">
                    <a:srgbClr val="6E747A">
                      <a:alpha val="43000"/>
                    </a:srgbClr>
                  </a:outerShdw>
                </a:effectLst>
                <a:latin typeface="Calibri"/>
                <a:ea typeface="Calibri"/>
              </a:rPr>
              <a:t>e ecossistema </a:t>
            </a:r>
            <a:endParaRPr lang="tr-TR" sz="2800" dirty="0">
              <a:effectLst/>
              <a:latin typeface="Calibri"/>
              <a:ea typeface="Calibri"/>
            </a:endParaRPr>
          </a:p>
        </p:txBody>
      </p:sp>
      <p:pic>
        <p:nvPicPr>
          <p:cNvPr id="125" name="Google Shape;125;p1"/>
          <p:cNvPicPr preferRelativeResize="0"/>
          <p:nvPr/>
        </p:nvPicPr>
        <p:blipFill rotWithShape="1">
          <a:blip r:embed="rId3">
            <a:alphaModFix/>
          </a:blip>
          <a:srcRect/>
          <a:stretch/>
        </p:blipFill>
        <p:spPr>
          <a:xfrm>
            <a:off x="9366107" y="116522"/>
            <a:ext cx="2286000" cy="2011840"/>
          </a:xfrm>
          <a:prstGeom prst="rect">
            <a:avLst/>
          </a:prstGeom>
          <a:noFill/>
          <a:ln>
            <a:noFill/>
          </a:ln>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2779" y="4512548"/>
            <a:ext cx="2374047" cy="8405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1237396"/>
          </a:xfrm>
        </p:spPr>
        <p:txBody>
          <a:bodyPr>
            <a:normAutofit/>
          </a:bodyPr>
          <a:lstStyle/>
          <a:p>
            <a:r>
              <a:rPr lang="en-GB" sz="2700" dirty="0"/>
              <a:t>ESPECIFICAÇÃO DOS ELEMENTOS A APRENDER NO ÂMBITO DESTE TÓPICO, INCLUINDO AS TAREFAS DE APRENDIZAGEM:</a:t>
            </a:r>
            <a:r>
              <a:rPr lang="tr-TR" dirty="0"/>
              <a:t/>
            </a:r>
            <a:br>
              <a:rPr lang="tr-TR" dirty="0"/>
            </a:br>
            <a:endParaRPr lang="tr-TR" dirty="0"/>
          </a:p>
        </p:txBody>
      </p:sp>
      <p:sp>
        <p:nvSpPr>
          <p:cNvPr id="3" name="Metin Yer Tutucusu 2"/>
          <p:cNvSpPr>
            <a:spLocks noGrp="1"/>
          </p:cNvSpPr>
          <p:nvPr>
            <p:ph type="body" idx="1"/>
          </p:nvPr>
        </p:nvSpPr>
        <p:spPr>
          <a:xfrm>
            <a:off x="649604" y="1511674"/>
            <a:ext cx="10094595" cy="4376470"/>
          </a:xfrm>
        </p:spPr>
        <p:txBody>
          <a:bodyPr/>
          <a:lstStyle/>
          <a:p>
            <a:pPr algn="just">
              <a:buFont typeface="Wingdings" panose="05000000000000000000" pitchFamily="2" charset="2"/>
              <a:buChar char="v"/>
            </a:pPr>
            <a:r>
              <a:rPr lang="en-US" dirty="0"/>
              <a:t>Nesta secção, vamos delinear os elementos-chave e as tarefas de aprendizagem que constituem o núcleo da nossa exploração da ecologia e dos ecossistemas. Cada elemento foi concebido para proporcionar uma compreensão abrangente do tema, promovendo tanto o conhecimento teórico como a aplicação prática. </a:t>
            </a:r>
            <a:endParaRPr lang="tr-TR" dirty="0" smtClean="0"/>
          </a:p>
          <a:p>
            <a:pPr algn="just">
              <a:buFont typeface="Wingdings" panose="05000000000000000000" pitchFamily="2" charset="2"/>
              <a:buChar char="v"/>
            </a:pPr>
            <a:r>
              <a:rPr lang="en-US" dirty="0" smtClean="0"/>
              <a:t>Vamos </a:t>
            </a:r>
            <a:r>
              <a:rPr lang="en-US" dirty="0"/>
              <a:t>aprofundar </a:t>
            </a:r>
            <a:r>
              <a:rPr lang="en-US" dirty="0" err="1"/>
              <a:t>os</a:t>
            </a:r>
            <a:r>
              <a:rPr lang="en-US" dirty="0"/>
              <a:t> </a:t>
            </a:r>
            <a:r>
              <a:rPr lang="en-US" dirty="0" err="1" smtClean="0"/>
              <a:t>aspetos</a:t>
            </a:r>
            <a:r>
              <a:rPr lang="en-US" dirty="0" smtClean="0"/>
              <a:t> </a:t>
            </a:r>
            <a:r>
              <a:rPr lang="en-US" dirty="0"/>
              <a:t>específicos: obter conhecimentos sobre os conceitos básicos de ecologia e explorar os níveis de organização ecológica, desde organismos individuais a ecossistemas inteiros.  Quando terminar a segunda parte, será também capaz de identificar e descrever os componentes abióticos (não vivos) dos ecossistemas, incluindo o solo, a água e o clima</a:t>
            </a:r>
            <a:r>
              <a:rPr lang="en-GB" dirty="0"/>
              <a:t>. </a:t>
            </a:r>
            <a:endParaRPr lang="tr-TR" dirty="0" smtClean="0"/>
          </a:p>
          <a:p>
            <a:pPr algn="just">
              <a:buFont typeface="Wingdings" panose="05000000000000000000" pitchFamily="2" charset="2"/>
              <a:buChar char="v"/>
            </a:pPr>
            <a:r>
              <a:rPr lang="en-GB" dirty="0"/>
              <a:t>Examinamos </a:t>
            </a:r>
            <a:r>
              <a:rPr lang="en-US" dirty="0"/>
              <a:t>os componentes bióticos (organismos vivos) dos ecossistemas, classificando-os em produtores, consumidores e </a:t>
            </a:r>
            <a:r>
              <a:rPr lang="en-US" dirty="0" err="1" smtClean="0"/>
              <a:t>decompositores</a:t>
            </a:r>
            <a:r>
              <a:rPr lang="en-US" dirty="0" smtClean="0"/>
              <a:t>.</a:t>
            </a:r>
            <a:endParaRPr lang="tr-TR" dirty="0"/>
          </a:p>
          <a:p>
            <a:pPr algn="just">
              <a:buFont typeface="Wingdings" panose="05000000000000000000" pitchFamily="2" charset="2"/>
              <a:buChar char="v"/>
            </a:pPr>
            <a:endParaRPr lang="tr-TR" dirty="0"/>
          </a:p>
        </p:txBody>
      </p:sp>
    </p:spTree>
    <p:extLst>
      <p:ext uri="{BB962C8B-B14F-4D97-AF65-F5344CB8AC3E}">
        <p14:creationId xmlns:p14="http://schemas.microsoft.com/office/powerpoint/2010/main" val="145726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4880" y="428625"/>
            <a:ext cx="6446520" cy="685800"/>
          </a:xfrm>
        </p:spPr>
        <p:txBody>
          <a:bodyPr>
            <a:normAutofit/>
          </a:bodyPr>
          <a:lstStyle/>
          <a:p>
            <a:r>
              <a:rPr lang="en-GB" sz="2700" dirty="0" smtClean="0"/>
              <a:t>Ecologia</a:t>
            </a:r>
            <a:r>
              <a:rPr lang="tr-TR" sz="2700" dirty="0" smtClean="0"/>
              <a:t>:</a:t>
            </a:r>
            <a:endParaRPr lang="tr-TR" dirty="0"/>
          </a:p>
        </p:txBody>
      </p:sp>
      <p:sp>
        <p:nvSpPr>
          <p:cNvPr id="3" name="Metin Yer Tutucusu 2"/>
          <p:cNvSpPr>
            <a:spLocks noGrp="1"/>
          </p:cNvSpPr>
          <p:nvPr>
            <p:ph type="body" idx="1"/>
          </p:nvPr>
        </p:nvSpPr>
        <p:spPr>
          <a:xfrm>
            <a:off x="649604" y="1511674"/>
            <a:ext cx="10094595" cy="4376470"/>
          </a:xfrm>
        </p:spPr>
        <p:txBody>
          <a:bodyPr>
            <a:normAutofit fontScale="92500" lnSpcReduction="10000"/>
          </a:bodyPr>
          <a:lstStyle/>
          <a:p>
            <a:pPr algn="just">
              <a:buFont typeface="Wingdings" panose="05000000000000000000" pitchFamily="2" charset="2"/>
              <a:buChar char="v"/>
            </a:pPr>
            <a:r>
              <a:rPr lang="en-US" dirty="0" smtClean="0"/>
              <a:t>A ecologia, derivada das palavras gregas "</a:t>
            </a:r>
            <a:r>
              <a:rPr lang="en-US" dirty="0" err="1" smtClean="0"/>
              <a:t>oikos</a:t>
            </a:r>
            <a:r>
              <a:rPr lang="en-US" dirty="0" smtClean="0"/>
              <a:t>" que significa casa e "logos" que significa estudo, traduz-se no "estudo da casa" (Miller, 2009). No entanto, a ecologia estende-se para além das paredes de uma casa física, abrangendo a intrincada teia de relações entre os organismos e o seu ambiente. Isto inclui tudo, desde bactérias microscópicas no solo a árvores imponentes numa floresta tropical. Compreender estas relações é fundamental para apreciar a interconexão da vida na Terra e o delicado equilíbrio que a sustenta.</a:t>
            </a:r>
            <a:endParaRPr lang="tr-TR" dirty="0" smtClean="0"/>
          </a:p>
          <a:p>
            <a:pPr algn="just">
              <a:buFont typeface="Wingdings" panose="05000000000000000000" pitchFamily="2" charset="2"/>
              <a:buChar char="v"/>
            </a:pPr>
            <a:r>
              <a:rPr lang="en-US" dirty="0"/>
              <a:t>No centro da ecologia está o conceito de ecossistema, uma comunidade dinâmica de organismos vivos (</a:t>
            </a:r>
            <a:r>
              <a:rPr lang="en-US" dirty="0" err="1" smtClean="0"/>
              <a:t>fatores</a:t>
            </a:r>
            <a:r>
              <a:rPr lang="en-US" dirty="0" smtClean="0"/>
              <a:t> </a:t>
            </a:r>
            <a:r>
              <a:rPr lang="en-US" dirty="0"/>
              <a:t>bióticos) que interagem com o seu ambiente físico não vivo (</a:t>
            </a:r>
            <a:r>
              <a:rPr lang="en-US" dirty="0" err="1" smtClean="0"/>
              <a:t>fatores</a:t>
            </a:r>
            <a:r>
              <a:rPr lang="en-US" dirty="0" smtClean="0"/>
              <a:t> </a:t>
            </a:r>
            <a:r>
              <a:rPr lang="en-US" dirty="0"/>
              <a:t>abióticos). Este ambiente inclui elementos como a água, o ar, o solo, a luz solar e a temperatura. Dentro de um ecossistema, os organismos podem ser categorizados como produtores, como plantas, algas e certas bactérias, que formam a base da cadeia alimentar, capturando energia através da fotossíntese ou quimiossíntese. Os consumidores, que incluem herbívoros, carnívoros e omnívoros, dependem destes produtores para obter energia, enquanto os decompositores, como os fungos e as bactérias, decompõem a matéria orgânica morta, reciclando os nutrientes de volta para o ecossistema (Miller, 2009). Este fluxo constante de energia e ciclo de nutrientes é essencial para a saúde e estabilidade dos ecossistemas a longo prazo.</a:t>
            </a:r>
            <a:endParaRPr lang="tr-TR" dirty="0"/>
          </a:p>
        </p:txBody>
      </p:sp>
    </p:spTree>
    <p:extLst>
      <p:ext uri="{BB962C8B-B14F-4D97-AF65-F5344CB8AC3E}">
        <p14:creationId xmlns:p14="http://schemas.microsoft.com/office/powerpoint/2010/main" val="1951357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1237396"/>
          </a:xfrm>
        </p:spPr>
        <p:txBody>
          <a:bodyPr>
            <a:normAutofit/>
          </a:bodyPr>
          <a:lstStyle/>
          <a:p>
            <a:r>
              <a:rPr lang="en-US" sz="2800" dirty="0"/>
              <a:t>Níveis de Organização Ecológica</a:t>
            </a:r>
            <a:r>
              <a:rPr lang="tr-TR" dirty="0"/>
              <a:t/>
            </a:r>
            <a:br>
              <a:rPr lang="tr-TR" dirty="0"/>
            </a:br>
            <a:endParaRPr lang="tr-TR" dirty="0"/>
          </a:p>
        </p:txBody>
      </p:sp>
      <p:sp>
        <p:nvSpPr>
          <p:cNvPr id="3" name="Metin Yer Tutucusu 2"/>
          <p:cNvSpPr>
            <a:spLocks noGrp="1"/>
          </p:cNvSpPr>
          <p:nvPr>
            <p:ph type="body" idx="1"/>
          </p:nvPr>
        </p:nvSpPr>
        <p:spPr>
          <a:xfrm>
            <a:off x="649604" y="1511674"/>
            <a:ext cx="10094595" cy="4376470"/>
          </a:xfrm>
        </p:spPr>
        <p:txBody>
          <a:bodyPr>
            <a:normAutofit/>
          </a:bodyPr>
          <a:lstStyle/>
          <a:p>
            <a:pPr algn="just">
              <a:buFont typeface="Wingdings" panose="05000000000000000000" pitchFamily="2" charset="2"/>
              <a:buChar char="v"/>
            </a:pPr>
            <a:r>
              <a:rPr lang="en-US" dirty="0" smtClean="0"/>
              <a:t>Os ecologistas </a:t>
            </a:r>
            <a:r>
              <a:rPr lang="en-US" dirty="0"/>
              <a:t>estudam os ecossistemas a vários níveis de organização, desde o organismo individual até à biosfera. O nível individual centra-se na forma como um organismo interage com o seu ambiente imediato para sobreviver e reproduzir-se. A ecologia populacional examina as populações de uma única espécie e a sua dinâmica, por exemplo, a forma como o tamanho da população se altera ao longo do tempo em resposta a </a:t>
            </a:r>
            <a:r>
              <a:rPr lang="en-US" dirty="0" err="1"/>
              <a:t>vários</a:t>
            </a:r>
            <a:r>
              <a:rPr lang="en-US" dirty="0"/>
              <a:t> </a:t>
            </a:r>
            <a:r>
              <a:rPr lang="en-US" dirty="0" err="1" smtClean="0"/>
              <a:t>fatores</a:t>
            </a:r>
            <a:r>
              <a:rPr lang="en-US" dirty="0"/>
              <a:t>. A ecologia comunitária analisa as </a:t>
            </a:r>
            <a:r>
              <a:rPr lang="en-US" dirty="0" err="1" smtClean="0"/>
              <a:t>interações</a:t>
            </a:r>
            <a:r>
              <a:rPr lang="en-US" dirty="0" smtClean="0"/>
              <a:t> </a:t>
            </a:r>
            <a:r>
              <a:rPr lang="en-US" dirty="0"/>
              <a:t>entre múltiplas populações numa área específica, incluindo a competição, a predação e as relações simbióticas. </a:t>
            </a:r>
            <a:endParaRPr lang="tr-TR" dirty="0" smtClean="0"/>
          </a:p>
          <a:p>
            <a:pPr algn="just">
              <a:buFont typeface="Wingdings" panose="05000000000000000000" pitchFamily="2" charset="2"/>
              <a:buChar char="v"/>
            </a:pPr>
            <a:r>
              <a:rPr lang="en-US" dirty="0" smtClean="0"/>
              <a:t>O </a:t>
            </a:r>
            <a:r>
              <a:rPr lang="en-US" dirty="0"/>
              <a:t>nível do ecossistema engloba as </a:t>
            </a:r>
            <a:r>
              <a:rPr lang="en-US" dirty="0" err="1" smtClean="0"/>
              <a:t>interações</a:t>
            </a:r>
            <a:r>
              <a:rPr lang="en-US" dirty="0" smtClean="0"/>
              <a:t> </a:t>
            </a:r>
            <a:r>
              <a:rPr lang="en-US" dirty="0"/>
              <a:t>mais amplas entre todos os organismos vivos e o seu ambiente físico, enquanto a biosfera, o nível mais vasto, inclui todos os seres vivos da Terra e as </a:t>
            </a:r>
            <a:r>
              <a:rPr lang="en-US" dirty="0" err="1"/>
              <a:t>suas</a:t>
            </a:r>
            <a:r>
              <a:rPr lang="en-US" dirty="0"/>
              <a:t> </a:t>
            </a:r>
            <a:r>
              <a:rPr lang="en-US" dirty="0" err="1" smtClean="0"/>
              <a:t>interações</a:t>
            </a:r>
            <a:r>
              <a:rPr lang="en-US" dirty="0" smtClean="0"/>
              <a:t> </a:t>
            </a:r>
            <a:r>
              <a:rPr lang="en-US" dirty="0"/>
              <a:t>com todo o ambiente físico (</a:t>
            </a:r>
            <a:r>
              <a:rPr lang="en-US" dirty="0" err="1"/>
              <a:t>Begon</a:t>
            </a:r>
            <a:r>
              <a:rPr lang="en-US" dirty="0"/>
              <a:t>, Townsend, &amp; Harper, 2018).</a:t>
            </a:r>
            <a:endParaRPr lang="tr-TR" dirty="0"/>
          </a:p>
        </p:txBody>
      </p:sp>
    </p:spTree>
    <p:extLst>
      <p:ext uri="{BB962C8B-B14F-4D97-AF65-F5344CB8AC3E}">
        <p14:creationId xmlns:p14="http://schemas.microsoft.com/office/powerpoint/2010/main" val="3744022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314324"/>
            <a:ext cx="10058400" cy="796019"/>
          </a:xfrm>
        </p:spPr>
        <p:txBody>
          <a:bodyPr>
            <a:normAutofit/>
          </a:bodyPr>
          <a:lstStyle/>
          <a:p>
            <a:r>
              <a:rPr lang="en-GB" dirty="0" smtClean="0"/>
              <a:t>Importância da ecologia</a:t>
            </a:r>
            <a:endParaRPr lang="en-GB" dirty="0"/>
          </a:p>
        </p:txBody>
      </p:sp>
      <p:sp>
        <p:nvSpPr>
          <p:cNvPr id="3" name="Metin Yer Tutucusu 2"/>
          <p:cNvSpPr>
            <a:spLocks noGrp="1"/>
          </p:cNvSpPr>
          <p:nvPr>
            <p:ph type="body" idx="1"/>
          </p:nvPr>
        </p:nvSpPr>
        <p:spPr>
          <a:xfrm>
            <a:off x="1097280" y="1492624"/>
            <a:ext cx="9808845" cy="4376470"/>
          </a:xfrm>
        </p:spPr>
        <p:txBody>
          <a:bodyPr>
            <a:normAutofit fontScale="85000" lnSpcReduction="10000"/>
          </a:bodyPr>
          <a:lstStyle/>
          <a:p>
            <a:pPr algn="just">
              <a:buFont typeface="Wingdings" panose="05000000000000000000" pitchFamily="2" charset="2"/>
              <a:buChar char="v"/>
            </a:pPr>
            <a:r>
              <a:rPr lang="en-US" dirty="0"/>
              <a:t>A ecologia desempenha um papel vital na compreensão dos desafios complexos que o nosso planeta enfrenta atualmente. Questões como as alterações climáticas, a desflorestação e a poluição perturbam o delicado equilíbrio dos ecossistemas, conduzindo à perda de biodiversidade e ameaçando os próprios fundamentos da vida na Terra. Através da investigação ecológica, os cientistas adquirem conhecimentos valiosos sobre o funcionamento dos ecossistemas e as potenciais consequências das </a:t>
            </a:r>
            <a:r>
              <a:rPr lang="en-US" dirty="0" err="1"/>
              <a:t>a</a:t>
            </a:r>
            <a:r>
              <a:rPr lang="en-US" dirty="0" err="1" smtClean="0"/>
              <a:t>tividades</a:t>
            </a:r>
            <a:r>
              <a:rPr lang="en-US" dirty="0" smtClean="0"/>
              <a:t> </a:t>
            </a:r>
            <a:r>
              <a:rPr lang="en-US" dirty="0"/>
              <a:t>humanas. Este conhecimento permite-nos desenvolver soluções sustentáveis, atenuar os danos ambientais e gerir os nossos recursos de forma responsável (Parmesan &amp; </a:t>
            </a:r>
            <a:r>
              <a:rPr lang="en-US" dirty="0" err="1"/>
              <a:t>Yohe</a:t>
            </a:r>
            <a:r>
              <a:rPr lang="en-US" dirty="0"/>
              <a:t>, 2003</a:t>
            </a:r>
            <a:r>
              <a:rPr lang="en-US" dirty="0" smtClean="0"/>
              <a:t>).</a:t>
            </a:r>
            <a:endParaRPr lang="tr-TR" dirty="0" smtClean="0"/>
          </a:p>
          <a:p>
            <a:pPr algn="just">
              <a:buFont typeface="Wingdings" panose="05000000000000000000" pitchFamily="2" charset="2"/>
              <a:buChar char="v"/>
            </a:pPr>
            <a:endParaRPr lang="tr-TR" dirty="0"/>
          </a:p>
          <a:p>
            <a:pPr algn="just">
              <a:buFont typeface="Wingdings" panose="05000000000000000000" pitchFamily="2" charset="2"/>
              <a:buChar char="v"/>
            </a:pPr>
            <a:r>
              <a:rPr lang="en-US" b="1" dirty="0"/>
              <a:t>Componentes abióticos dos </a:t>
            </a:r>
            <a:r>
              <a:rPr lang="en-US" b="1" dirty="0" err="1" smtClean="0"/>
              <a:t>ecossistemas</a:t>
            </a:r>
            <a:endParaRPr lang="en-US" b="1" dirty="0" smtClean="0"/>
          </a:p>
          <a:p>
            <a:pPr marL="114300" indent="0" algn="just">
              <a:buNone/>
            </a:pPr>
            <a:r>
              <a:rPr lang="en-US" dirty="0" err="1" smtClean="0"/>
              <a:t>Os</a:t>
            </a:r>
            <a:r>
              <a:rPr lang="en-US" dirty="0" smtClean="0"/>
              <a:t> </a:t>
            </a:r>
            <a:r>
              <a:rPr lang="en-US" dirty="0"/>
              <a:t>componentes abióticos, ou elementos não vivos, dos ecossistemas incluem o solo, a água e o clima, mas isto representa apenas uma parte dos </a:t>
            </a:r>
            <a:r>
              <a:rPr lang="en-US" dirty="0" err="1" smtClean="0"/>
              <a:t>fatores</a:t>
            </a:r>
            <a:r>
              <a:rPr lang="en-US" dirty="0" smtClean="0"/>
              <a:t> </a:t>
            </a:r>
            <a:r>
              <a:rPr lang="en-US" dirty="0"/>
              <a:t>não vivos que moldam os ecossistemas. Outros elementos críticos incluem a luz, que influencia o crescimento das plantas e as interacções predador-presa; os nutrientes, que são essenciais para o crescimento das plantas; o fogo, que molda os padrões de vegetação e o ciclo de nutrientes; e a topografia, que </a:t>
            </a:r>
            <a:r>
              <a:rPr lang="en-US" dirty="0" err="1" smtClean="0"/>
              <a:t>afeta</a:t>
            </a:r>
            <a:r>
              <a:rPr lang="en-US" dirty="0" smtClean="0"/>
              <a:t> </a:t>
            </a:r>
            <a:r>
              <a:rPr lang="en-US" dirty="0"/>
              <a:t>a drenagem, a temperatura e os padrões de vento. Estes componentes abióticos estão interligados, criando uma complexa rede de influências que são dinâmicas e podem mudar ao longo do tempo devido a processos naturais e </a:t>
            </a:r>
            <a:r>
              <a:rPr lang="en-US" dirty="0" err="1" smtClean="0"/>
              <a:t>atividades</a:t>
            </a:r>
            <a:r>
              <a:rPr lang="en-US" dirty="0" smtClean="0"/>
              <a:t> </a:t>
            </a:r>
            <a:r>
              <a:rPr lang="en-US" dirty="0"/>
              <a:t>humanas (</a:t>
            </a:r>
            <a:r>
              <a:rPr lang="en-US" dirty="0" err="1"/>
              <a:t>Begon</a:t>
            </a:r>
            <a:r>
              <a:rPr lang="en-US" dirty="0"/>
              <a:t> et al., 2018; </a:t>
            </a:r>
            <a:r>
              <a:rPr lang="en-US" dirty="0" err="1"/>
              <a:t>Pausas</a:t>
            </a:r>
            <a:r>
              <a:rPr lang="en-US" dirty="0"/>
              <a:t> &amp; Paula, 2018; Price, 2019; Smith, 2012).</a:t>
            </a:r>
            <a:endParaRPr lang="tr-TR" dirty="0"/>
          </a:p>
        </p:txBody>
      </p:sp>
    </p:spTree>
    <p:extLst>
      <p:ext uri="{BB962C8B-B14F-4D97-AF65-F5344CB8AC3E}">
        <p14:creationId xmlns:p14="http://schemas.microsoft.com/office/powerpoint/2010/main" val="681223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GB" dirty="0" err="1" smtClean="0"/>
              <a:t>Interações</a:t>
            </a:r>
            <a:r>
              <a:rPr lang="en-GB" dirty="0" smtClean="0"/>
              <a:t> </a:t>
            </a:r>
            <a:r>
              <a:rPr lang="en-GB" dirty="0" smtClean="0"/>
              <a:t>nos ecossistemas</a:t>
            </a:r>
            <a:endParaRPr lang="en-GB" dirty="0"/>
          </a:p>
        </p:txBody>
      </p:sp>
      <p:sp>
        <p:nvSpPr>
          <p:cNvPr id="3" name="Metin Yer Tutucusu 2"/>
          <p:cNvSpPr>
            <a:spLocks noGrp="1"/>
          </p:cNvSpPr>
          <p:nvPr>
            <p:ph type="body" idx="1"/>
          </p:nvPr>
        </p:nvSpPr>
        <p:spPr/>
        <p:txBody>
          <a:bodyPr>
            <a:normAutofit fontScale="92500" lnSpcReduction="10000"/>
          </a:bodyPr>
          <a:lstStyle/>
          <a:p>
            <a:pPr algn="just">
              <a:buFont typeface="Wingdings" panose="05000000000000000000" pitchFamily="2" charset="2"/>
              <a:buChar char="v"/>
            </a:pPr>
            <a:r>
              <a:rPr lang="en-US" dirty="0"/>
              <a:t>As </a:t>
            </a:r>
            <a:r>
              <a:rPr lang="en-US" dirty="0" err="1" smtClean="0"/>
              <a:t>atividades</a:t>
            </a:r>
            <a:r>
              <a:rPr lang="en-US" dirty="0" smtClean="0"/>
              <a:t> </a:t>
            </a:r>
            <a:r>
              <a:rPr lang="en-US" dirty="0"/>
              <a:t>humanas influenciam os ecossistemas através da desflorestação, da poluição e das alterações climáticas, mas estas representam apenas algumas das formas como os seres humanos alteram os ecossistemas. Outros impactos provocados pelo homem incluem a fragmentação dos habitats, que perturba os padrões de migração dos animais e reduz a biodiversidade; a sobre-exploração dos recursos, que esgota as populações de espécies vegetais e animais; e a introdução de espécies invasoras, que podem competir com as espécies nativas pelos recursos. Os impactos humanos actuam frequentemente de forma sinérgica, amplificando os efeitos uns dos outros, e podem ocorrer à escala global, afectando ecossistemas distantes da fonte de impacto (</a:t>
            </a:r>
            <a:r>
              <a:rPr lang="en-US" dirty="0" err="1"/>
              <a:t>Fahrig</a:t>
            </a:r>
            <a:r>
              <a:rPr lang="en-US" dirty="0"/>
              <a:t>, 2017; Worm et al., 2006; Vila et al., 2000</a:t>
            </a:r>
            <a:r>
              <a:rPr lang="en-US" dirty="0" smtClean="0"/>
              <a:t>).</a:t>
            </a:r>
            <a:endParaRPr lang="tr-TR" dirty="0" smtClean="0"/>
          </a:p>
          <a:p>
            <a:pPr algn="just">
              <a:buFont typeface="Wingdings" panose="05000000000000000000" pitchFamily="2" charset="2"/>
              <a:buChar char="v"/>
            </a:pPr>
            <a:r>
              <a:rPr lang="en-US" b="1" dirty="0"/>
              <a:t>Impactos humanos </a:t>
            </a:r>
            <a:r>
              <a:rPr lang="en-US" b="1" dirty="0" err="1"/>
              <a:t>nos</a:t>
            </a:r>
            <a:r>
              <a:rPr lang="en-US" b="1" dirty="0"/>
              <a:t> </a:t>
            </a:r>
            <a:r>
              <a:rPr lang="en-US" b="1" dirty="0" err="1" smtClean="0"/>
              <a:t>ecossistemas</a:t>
            </a:r>
            <a:endParaRPr lang="en-US" b="1" dirty="0"/>
          </a:p>
          <a:p>
            <a:pPr marL="114300" indent="0" algn="just">
              <a:buNone/>
            </a:pPr>
            <a:r>
              <a:rPr lang="en-US" dirty="0" err="1" smtClean="0"/>
              <a:t>Compreender</a:t>
            </a:r>
            <a:r>
              <a:rPr lang="en-US" dirty="0" smtClean="0"/>
              <a:t> </a:t>
            </a:r>
            <a:r>
              <a:rPr lang="en-US" dirty="0"/>
              <a:t>a natureza multifacetada dos impactos humanos nos ecossistemas é crucial para desenvolver estratégias de conservação eficazes. Embora seja importante abordar ameaças individuais como a desflorestação, é também necessário ter em conta o contexto mais vasto e explorar soluções integradas que abordem simultaneamente </a:t>
            </a:r>
            <a:r>
              <a:rPr lang="en-US" dirty="0" err="1"/>
              <a:t>vários</a:t>
            </a:r>
            <a:r>
              <a:rPr lang="en-US" dirty="0"/>
              <a:t> </a:t>
            </a:r>
            <a:r>
              <a:rPr lang="en-US" dirty="0" err="1" smtClean="0"/>
              <a:t>fatores</a:t>
            </a:r>
            <a:r>
              <a:rPr lang="en-US" dirty="0" smtClean="0"/>
              <a:t> </a:t>
            </a:r>
            <a:r>
              <a:rPr lang="en-US" dirty="0"/>
              <a:t>de tensão. Ao reconhecer a complexidade </a:t>
            </a:r>
            <a:r>
              <a:rPr lang="en-US" dirty="0" err="1"/>
              <a:t>destes</a:t>
            </a:r>
            <a:r>
              <a:rPr lang="en-US" dirty="0"/>
              <a:t> </a:t>
            </a:r>
            <a:r>
              <a:rPr lang="en-US" dirty="0" err="1" smtClean="0"/>
              <a:t>impactos</a:t>
            </a:r>
            <a:r>
              <a:rPr lang="en-US" dirty="0" smtClean="0"/>
              <a:t> </a:t>
            </a:r>
            <a:r>
              <a:rPr lang="en-US" dirty="0"/>
              <a:t>e os seus efeitos sinérgicos, podemos garantir a saúde e a sustentabilidade dos ecossistemas do nosso planeta (</a:t>
            </a:r>
            <a:r>
              <a:rPr lang="en-US" dirty="0" err="1"/>
              <a:t>Fahrig</a:t>
            </a:r>
            <a:r>
              <a:rPr lang="en-US" dirty="0"/>
              <a:t>, 2017; Parmesan &amp; </a:t>
            </a:r>
            <a:r>
              <a:rPr lang="en-US" dirty="0" err="1"/>
              <a:t>Yohe</a:t>
            </a:r>
            <a:r>
              <a:rPr lang="en-US" dirty="0"/>
              <a:t>, 2003).</a:t>
            </a:r>
            <a:endParaRPr lang="tr-TR" dirty="0"/>
          </a:p>
        </p:txBody>
      </p:sp>
    </p:spTree>
    <p:extLst>
      <p:ext uri="{BB962C8B-B14F-4D97-AF65-F5344CB8AC3E}">
        <p14:creationId xmlns:p14="http://schemas.microsoft.com/office/powerpoint/2010/main" val="98661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35305" y="1178299"/>
            <a:ext cx="10058400" cy="4376470"/>
          </a:xfrm>
        </p:spPr>
        <p:txBody>
          <a:bodyPr/>
          <a:lstStyle/>
          <a:p>
            <a:pPr algn="just"/>
            <a:r>
              <a:rPr lang="en-US" dirty="0"/>
              <a:t>Para enfrentar eficazmente os desafios que os ecossistemas enfrentam, temos de desenvolver soluções integradas que tenham em conta a multiplicidade dos impactos humanos. Isto inclui enfrentar ameaças como a desflorestação, a poluição e as alterações climáticas, bem como compreender os efeitos sinérgicos que amplificam estes impactos. </a:t>
            </a:r>
            <a:endParaRPr lang="tr-TR" dirty="0" smtClean="0"/>
          </a:p>
          <a:p>
            <a:pPr algn="just"/>
            <a:endParaRPr lang="tr-TR" dirty="0"/>
          </a:p>
          <a:p>
            <a:pPr algn="just"/>
            <a:r>
              <a:rPr lang="en-US" dirty="0" smtClean="0"/>
              <a:t>Ao </a:t>
            </a:r>
            <a:r>
              <a:rPr lang="en-US" dirty="0"/>
              <a:t>adotar uma abordagem holística, podemos garantir a saúde e a sustentabilidade dos ecossistemas do nosso planeta e desenvolver estratégias que atenuem os danos ambientais e promovam uma gestão responsável dos recursos (Miller, 2009; Parmesan &amp; </a:t>
            </a:r>
            <a:r>
              <a:rPr lang="en-US" dirty="0" err="1"/>
              <a:t>Yohe</a:t>
            </a:r>
            <a:r>
              <a:rPr lang="en-US" dirty="0"/>
              <a:t>, 2003).</a:t>
            </a:r>
            <a:endParaRPr lang="tr-TR" dirty="0"/>
          </a:p>
        </p:txBody>
      </p:sp>
    </p:spTree>
    <p:extLst>
      <p:ext uri="{BB962C8B-B14F-4D97-AF65-F5344CB8AC3E}">
        <p14:creationId xmlns:p14="http://schemas.microsoft.com/office/powerpoint/2010/main" val="1462542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398638" y="85725"/>
            <a:ext cx="9697862" cy="647296"/>
          </a:xfrm>
          <a:prstGeom prst="rect">
            <a:avLst/>
          </a:prstGeom>
          <a:noFill/>
          <a:ln>
            <a:noFill/>
          </a:ln>
        </p:spPr>
        <p:txBody>
          <a:bodyPr spcFirstLastPara="1" wrap="square" lIns="91425" tIns="45700" rIns="91425" bIns="45700" anchor="b" anchorCtr="0">
            <a:noAutofit/>
          </a:bodyPr>
          <a:lstStyle/>
          <a:p>
            <a:pPr lvl="0">
              <a:buClr>
                <a:srgbClr val="2A4F1C"/>
              </a:buClr>
            </a:pPr>
            <a:r>
              <a:rPr lang="en-US" sz="2400" dirty="0"/>
              <a:t>Tarefas para os alunos sobre noções </a:t>
            </a:r>
            <a:r>
              <a:rPr lang="tr-TR" sz="2400" dirty="0" smtClean="0"/>
              <a:t>básicas de </a:t>
            </a:r>
            <a:r>
              <a:rPr lang="tr-TR" sz="2400" dirty="0" err="1" smtClean="0"/>
              <a:t>ecologia e ecossistemas</a:t>
            </a:r>
            <a:endParaRPr sz="2400" dirty="0">
              <a:solidFill>
                <a:srgbClr val="2A4F1C"/>
              </a:solidFill>
              <a:latin typeface="Arial"/>
              <a:ea typeface="Arial"/>
              <a:cs typeface="Arial"/>
            </a:endParaRPr>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2" name="Rectangle 1"/>
          <p:cNvSpPr>
            <a:spLocks noChangeArrowheads="1"/>
          </p:cNvSpPr>
          <p:nvPr/>
        </p:nvSpPr>
        <p:spPr bwMode="auto">
          <a:xfrm>
            <a:off x="1085850" y="1583823"/>
            <a:ext cx="9877424" cy="3970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r>
              <a:rPr lang="en-GB" altLang="tr-TR" b="1" dirty="0" smtClean="0">
                <a:solidFill>
                  <a:schemeClr val="tx1"/>
                </a:solidFill>
                <a:latin typeface="Arial" panose="020B0604020202020204" pitchFamily="34" charset="0"/>
              </a:rPr>
              <a:t>Tarefa 1: </a:t>
            </a:r>
            <a:r>
              <a:rPr lang="en-US" altLang="tr-TR" dirty="0">
                <a:solidFill>
                  <a:schemeClr val="tx1"/>
                </a:solidFill>
                <a:latin typeface="Arial" panose="020B0604020202020204" pitchFamily="34" charset="0"/>
              </a:rPr>
              <a:t>Crie um mapa concetual que descreva os níveis de organização ecológica: organismo individual, população, comunidade, ecossistema e biosfera. Inclua exemplos para cada nível</a:t>
            </a:r>
            <a:r>
              <a:rPr lang="en-US" altLang="tr-TR" dirty="0" smtClean="0">
                <a:solidFill>
                  <a:schemeClr val="tx1"/>
                </a:solidFill>
                <a:latin typeface="Arial" panose="020B0604020202020204" pitchFamily="34" charset="0"/>
              </a:rPr>
              <a:t>.</a:t>
            </a:r>
            <a:endParaRPr lang="tr-TR" altLang="tr-TR" dirty="0" smtClean="0">
              <a:solidFill>
                <a:schemeClr val="tx1"/>
              </a:solidFill>
              <a:latin typeface="Arial" panose="020B0604020202020204" pitchFamily="34" charset="0"/>
            </a:endParaRPr>
          </a:p>
          <a:p>
            <a:pPr lvl="0" algn="just" eaLnBrk="0" fontAlgn="base" hangingPunct="0">
              <a:spcBef>
                <a:spcPct val="0"/>
              </a:spcBef>
              <a:spcAft>
                <a:spcPct val="0"/>
              </a:spcAft>
              <a:buClrTx/>
            </a:pPr>
            <a:endParaRPr kumimoji="0" lang="en-GB" altLang="tr-TR" b="0" i="0" u="none" strike="noStrike" cap="none" normalizeH="0" baseline="0" dirty="0" smtClean="0">
              <a:ln>
                <a:noFill/>
              </a:ln>
              <a:solidFill>
                <a:schemeClr val="tx1"/>
              </a:solidFill>
              <a:effectLst/>
              <a:latin typeface="Arial" panose="020B0604020202020204" pitchFamily="34" charset="0"/>
            </a:endParaRPr>
          </a:p>
          <a:p>
            <a:pPr lvl="0" algn="just" eaLnBrk="0" fontAlgn="base" hangingPunct="0">
              <a:spcBef>
                <a:spcPct val="0"/>
              </a:spcBef>
              <a:spcAft>
                <a:spcPct val="0"/>
              </a:spcAft>
              <a:buClrTx/>
              <a:buFontTx/>
              <a:buChar char="•"/>
            </a:pPr>
            <a:r>
              <a:rPr kumimoji="0" lang="en-GB" altLang="tr-TR" b="1" i="0" u="none" strike="noStrike" cap="none" normalizeH="0" baseline="0" dirty="0" smtClean="0">
                <a:ln>
                  <a:noFill/>
                </a:ln>
                <a:solidFill>
                  <a:schemeClr val="tx1"/>
                </a:solidFill>
                <a:effectLst/>
                <a:latin typeface="Arial" panose="020B0604020202020204" pitchFamily="34" charset="0"/>
              </a:rPr>
              <a:t>Tarefa 2: </a:t>
            </a:r>
            <a:r>
              <a:rPr lang="en-US" altLang="tr-TR" dirty="0">
                <a:solidFill>
                  <a:schemeClr val="tx1"/>
                </a:solidFill>
                <a:latin typeface="Arial" panose="020B0604020202020204" pitchFamily="34" charset="0"/>
              </a:rPr>
              <a:t>Realizar uma observação de campo num parque local ou numa área natural. Identificar e registar vários componentes abióticos (por exemplo, tipo de solo, fontes de água, intensidade da luz, temperatura</a:t>
            </a:r>
            <a:r>
              <a:rPr lang="en-US" altLang="tr-TR" dirty="0" smtClean="0">
                <a:solidFill>
                  <a:schemeClr val="tx1"/>
                </a:solidFill>
                <a:latin typeface="Arial" panose="020B0604020202020204" pitchFamily="34" charset="0"/>
              </a:rPr>
              <a:t>).</a:t>
            </a:r>
            <a:endParaRPr lang="tr-TR" altLang="tr-TR" dirty="0" smtClean="0">
              <a:solidFill>
                <a:schemeClr val="tx1"/>
              </a:solidFill>
              <a:latin typeface="Arial" panose="020B0604020202020204" pitchFamily="34" charset="0"/>
            </a:endParaRPr>
          </a:p>
          <a:p>
            <a:pPr lvl="0" algn="just" eaLnBrk="0" fontAlgn="base" hangingPunct="0">
              <a:spcBef>
                <a:spcPct val="0"/>
              </a:spcBef>
              <a:spcAft>
                <a:spcPct val="0"/>
              </a:spcAft>
              <a:buClrTx/>
            </a:pPr>
            <a:endParaRPr kumimoji="0" lang="en-GB" altLang="tr-TR" b="0" i="0" u="none" strike="noStrike" cap="none" normalizeH="0" baseline="0" dirty="0" smtClean="0">
              <a:ln>
                <a:noFill/>
              </a:ln>
              <a:solidFill>
                <a:schemeClr val="tx1"/>
              </a:solidFill>
              <a:effectLst/>
              <a:latin typeface="Arial" panose="020B0604020202020204" pitchFamily="34" charset="0"/>
            </a:endParaRPr>
          </a:p>
          <a:p>
            <a:pPr lvl="0" algn="just" eaLnBrk="0" fontAlgn="base" hangingPunct="0">
              <a:spcBef>
                <a:spcPct val="0"/>
              </a:spcBef>
              <a:spcAft>
                <a:spcPct val="0"/>
              </a:spcAft>
              <a:buClrTx/>
              <a:buFontTx/>
              <a:buChar char="•"/>
            </a:pPr>
            <a:r>
              <a:rPr kumimoji="0" lang="en-GB" altLang="tr-TR" b="1" i="0" u="none" strike="noStrike" cap="none" normalizeH="0" baseline="0" dirty="0" smtClean="0">
                <a:ln>
                  <a:noFill/>
                </a:ln>
                <a:solidFill>
                  <a:schemeClr val="tx1"/>
                </a:solidFill>
                <a:effectLst/>
                <a:latin typeface="Arial" panose="020B0604020202020204" pitchFamily="34" charset="0"/>
              </a:rPr>
              <a:t>Tarefa 3: </a:t>
            </a:r>
            <a:r>
              <a:rPr lang="en-US" altLang="tr-TR" dirty="0">
                <a:solidFill>
                  <a:schemeClr val="tx1"/>
                </a:solidFill>
                <a:latin typeface="Arial" panose="020B0604020202020204" pitchFamily="34" charset="0"/>
              </a:rPr>
              <a:t>Classificar uma lista de organismos em produtores, consumidores (herbívoros, carnívoros, omnívoros) e decompositores. Explique o papel que cada um desempenha no ecossistema</a:t>
            </a:r>
            <a:r>
              <a:rPr lang="en-US" altLang="tr-TR" dirty="0" smtClean="0">
                <a:solidFill>
                  <a:schemeClr val="tx1"/>
                </a:solidFill>
                <a:latin typeface="Arial" panose="020B0604020202020204" pitchFamily="34" charset="0"/>
              </a:rPr>
              <a:t>.</a:t>
            </a:r>
            <a:endParaRPr lang="tr-TR" altLang="tr-TR" dirty="0" smtClean="0">
              <a:solidFill>
                <a:schemeClr val="tx1"/>
              </a:solidFill>
              <a:latin typeface="Arial" panose="020B0604020202020204" pitchFamily="34" charset="0"/>
            </a:endParaRPr>
          </a:p>
          <a:p>
            <a:pPr lvl="0" algn="just" eaLnBrk="0" fontAlgn="base" hangingPunct="0">
              <a:spcBef>
                <a:spcPct val="0"/>
              </a:spcBef>
              <a:spcAft>
                <a:spcPct val="0"/>
              </a:spcAft>
              <a:buClrTx/>
            </a:pPr>
            <a:endParaRPr kumimoji="0" lang="en-GB" altLang="tr-TR" b="0" i="0" u="none" strike="noStrike" cap="none" normalizeH="0" baseline="0" dirty="0" smtClean="0">
              <a:ln>
                <a:noFill/>
              </a:ln>
              <a:solidFill>
                <a:schemeClr val="tx1"/>
              </a:solidFill>
              <a:effectLst/>
              <a:latin typeface="Arial" panose="020B0604020202020204" pitchFamily="34" charset="0"/>
            </a:endParaRPr>
          </a:p>
          <a:p>
            <a:pPr lvl="0" algn="just" eaLnBrk="0" fontAlgn="base" hangingPunct="0">
              <a:spcBef>
                <a:spcPct val="0"/>
              </a:spcBef>
              <a:spcAft>
                <a:spcPct val="0"/>
              </a:spcAft>
              <a:buClrTx/>
              <a:buFontTx/>
              <a:buChar char="•"/>
            </a:pPr>
            <a:r>
              <a:rPr lang="en-GB" altLang="tr-TR" b="1" dirty="0" smtClean="0">
                <a:solidFill>
                  <a:schemeClr val="tx1"/>
                </a:solidFill>
                <a:latin typeface="Arial" panose="020B0604020202020204" pitchFamily="34" charset="0"/>
              </a:rPr>
              <a:t>Tarefa 4</a:t>
            </a:r>
            <a:r>
              <a:rPr lang="tr-TR" altLang="tr-TR" b="1" dirty="0" smtClean="0">
                <a:solidFill>
                  <a:schemeClr val="tx1"/>
                </a:solidFill>
                <a:latin typeface="Arial" panose="020B0604020202020204" pitchFamily="34" charset="0"/>
              </a:rPr>
              <a:t>: </a:t>
            </a:r>
            <a:r>
              <a:rPr lang="en-US" dirty="0"/>
              <a:t>Em grupos, representem diferentes organismos num ecossistema. Representem as </a:t>
            </a:r>
            <a:r>
              <a:rPr lang="en-US" dirty="0" err="1" smtClean="0"/>
              <a:t>interações</a:t>
            </a:r>
            <a:r>
              <a:rPr lang="en-US" dirty="0" smtClean="0"/>
              <a:t> </a:t>
            </a:r>
            <a:r>
              <a:rPr lang="en-US" dirty="0"/>
              <a:t>entre produtores, consumidores e decompositores, realçando os seus papéis no fluxo de energia e no ciclo de nutrientes</a:t>
            </a:r>
            <a:r>
              <a:rPr lang="en-US" dirty="0" smtClean="0"/>
              <a:t>.</a:t>
            </a:r>
            <a:endParaRPr lang="tr-TR" dirty="0" smtClean="0"/>
          </a:p>
          <a:p>
            <a:pPr lvl="0" algn="just" eaLnBrk="0" fontAlgn="base" hangingPunct="0">
              <a:spcBef>
                <a:spcPct val="0"/>
              </a:spcBef>
              <a:spcAft>
                <a:spcPct val="0"/>
              </a:spcAft>
              <a:buClrTx/>
            </a:pPr>
            <a:endParaRPr kumimoji="0" lang="tr-TR" altLang="tr-TR" b="0" i="0" u="none" strike="noStrike" cap="none" normalizeH="0" baseline="0" dirty="0" smtClean="0">
              <a:ln>
                <a:noFill/>
              </a:ln>
              <a:solidFill>
                <a:schemeClr val="tx1"/>
              </a:solidFill>
              <a:effectLst/>
              <a:latin typeface="Arial" panose="020B0604020202020204" pitchFamily="34" charset="0"/>
            </a:endParaRPr>
          </a:p>
          <a:p>
            <a:pPr lvl="0" algn="just" eaLnBrk="0" fontAlgn="base" hangingPunct="0">
              <a:spcBef>
                <a:spcPct val="0"/>
              </a:spcBef>
              <a:spcAft>
                <a:spcPct val="0"/>
              </a:spcAft>
              <a:buClrTx/>
              <a:buFontTx/>
              <a:buChar char="•"/>
            </a:pPr>
            <a:r>
              <a:rPr lang="en-GB" altLang="tr-TR" b="1" dirty="0" smtClean="0">
                <a:solidFill>
                  <a:schemeClr val="tx1"/>
                </a:solidFill>
                <a:latin typeface="Arial" panose="020B0604020202020204" pitchFamily="34" charset="0"/>
              </a:rPr>
              <a:t> Tarefa </a:t>
            </a:r>
            <a:r>
              <a:rPr lang="tr-TR" altLang="tr-TR" b="1" dirty="0" smtClean="0">
                <a:solidFill>
                  <a:schemeClr val="tx1"/>
                </a:solidFill>
                <a:latin typeface="Arial" panose="020B0604020202020204" pitchFamily="34" charset="0"/>
              </a:rPr>
              <a:t>5: </a:t>
            </a:r>
            <a:r>
              <a:rPr lang="en-US" dirty="0"/>
              <a:t>Escolha uma atividade humana específica (por exemplo, desflorestação, poluição, introdução de espécies invasoras) e investigue os seus impactos num determinado ecossistema. Prepare um relatório e sugira possíveis estratégias de mitigação</a:t>
            </a:r>
            <a:r>
              <a:rPr lang="en-US" dirty="0" smtClean="0"/>
              <a:t>.</a:t>
            </a:r>
            <a:endParaRPr lang="tr-TR" dirty="0" smtClean="0"/>
          </a:p>
          <a:p>
            <a:pPr lvl="0" algn="just" eaLnBrk="0" fontAlgn="base" hangingPunct="0">
              <a:spcBef>
                <a:spcPct val="0"/>
              </a:spcBef>
              <a:spcAft>
                <a:spcPct val="0"/>
              </a:spcAft>
              <a:buClrTx/>
            </a:pPr>
            <a:endParaRPr lang="tr-TR" dirty="0" smtClean="0"/>
          </a:p>
          <a:p>
            <a:pPr lvl="0" algn="just" eaLnBrk="0" fontAlgn="base" hangingPunct="0">
              <a:spcBef>
                <a:spcPct val="0"/>
              </a:spcBef>
              <a:spcAft>
                <a:spcPct val="0"/>
              </a:spcAft>
              <a:buClrTx/>
              <a:buFontTx/>
              <a:buChar char="•"/>
            </a:pPr>
            <a:r>
              <a:rPr kumimoji="0" lang="en-GB" altLang="tr-TR" b="1" i="0" u="none" strike="noStrike" cap="none" normalizeH="0" baseline="0" dirty="0" smtClean="0">
                <a:ln>
                  <a:noFill/>
                </a:ln>
                <a:solidFill>
                  <a:schemeClr val="tx1"/>
                </a:solidFill>
                <a:effectLst/>
                <a:latin typeface="Arial" panose="020B0604020202020204" pitchFamily="34" charset="0"/>
              </a:rPr>
              <a:t>Tarefa </a:t>
            </a:r>
            <a:r>
              <a:rPr kumimoji="0" lang="tr-TR" altLang="tr-TR" b="1" i="0" u="none" strike="noStrike" cap="none" normalizeH="0" baseline="0" dirty="0" smtClean="0">
                <a:ln>
                  <a:noFill/>
                </a:ln>
                <a:solidFill>
                  <a:schemeClr val="tx1"/>
                </a:solidFill>
                <a:effectLst/>
                <a:latin typeface="Arial" panose="020B0604020202020204" pitchFamily="34" charset="0"/>
              </a:rPr>
              <a:t>6: </a:t>
            </a:r>
            <a:r>
              <a:rPr lang="en-US" dirty="0"/>
              <a:t>Desenvolver um plano de ação para uma questão ambiental local. Identificar os impactos humanos, propor soluções e delinear passos para o envolvimento e educação da comunidade.</a:t>
            </a:r>
            <a:endParaRPr kumimoji="0" lang="en-GB" altLang="tr-TR"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6435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dirty="0">
                <a:solidFill>
                  <a:srgbClr val="FFFF00"/>
                </a:solidFill>
              </a:rPr>
              <a:t/>
            </a:r>
            <a:br>
              <a:rPr lang="en-US" dirty="0">
                <a:solidFill>
                  <a:srgbClr val="FFFF00"/>
                </a:solidFill>
              </a:rPr>
            </a:br>
            <a:r>
              <a:rPr lang="en-GB" sz="6600" dirty="0" smtClean="0">
                <a:solidFill>
                  <a:srgbClr val="3F762A"/>
                </a:solidFill>
              </a:rPr>
              <a:t>Parte </a:t>
            </a:r>
            <a:r>
              <a:rPr lang="en-US" sz="6600" dirty="0" smtClean="0">
                <a:solidFill>
                  <a:srgbClr val="3F762A"/>
                </a:solidFill>
              </a:rPr>
              <a:t>2</a:t>
            </a:r>
            <a:endParaRPr b="1" dirty="0">
              <a:solidFill>
                <a:srgbClr val="3F762A"/>
              </a:solidFill>
            </a:endParaRPr>
          </a:p>
        </p:txBody>
      </p:sp>
      <p:cxnSp>
        <p:nvCxnSpPr>
          <p:cNvPr id="268" name="Google Shape;268;p4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69" name="Google Shape;269;p4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0" name="Google Shape;270;p4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71" name="Google Shape;271;p44"/>
          <p:cNvSpPr txBox="1"/>
          <p:nvPr/>
        </p:nvSpPr>
        <p:spPr>
          <a:xfrm>
            <a:off x="1097280" y="4621497"/>
            <a:ext cx="7360920" cy="495753"/>
          </a:xfrm>
          <a:prstGeom prst="rect">
            <a:avLst/>
          </a:prstGeom>
          <a:noFill/>
          <a:ln>
            <a:noFill/>
          </a:ln>
        </p:spPr>
        <p:txBody>
          <a:bodyPr spcFirstLastPara="1" wrap="square" lIns="91425" tIns="45700" rIns="91425" bIns="45700" anchor="b" anchorCtr="0">
            <a:normAutofit fontScale="55000" lnSpcReduction="20000"/>
          </a:bodyPr>
          <a:lstStyle/>
          <a:p>
            <a:pPr lvl="0">
              <a:lnSpc>
                <a:spcPct val="85000"/>
              </a:lnSpc>
              <a:buClr>
                <a:srgbClr val="004B3A"/>
              </a:buClr>
              <a:buSzPts val="3200"/>
            </a:pPr>
            <a:r>
              <a:rPr lang="en-US" sz="2400" dirty="0">
                <a:solidFill>
                  <a:srgbClr val="002060"/>
                </a:solidFill>
                <a:latin typeface="Cambria"/>
                <a:ea typeface="Times New Roman"/>
                <a:cs typeface="Times New Roman"/>
              </a:rPr>
              <a:t>As melhores práticas que temos na nossa instituição, na nossa cidade ou país, </a:t>
            </a:r>
            <a:r>
              <a:rPr lang="en-US" sz="2400" dirty="0" err="1" smtClean="0">
                <a:solidFill>
                  <a:srgbClr val="002060"/>
                </a:solidFill>
                <a:latin typeface="Cambria"/>
                <a:ea typeface="Times New Roman"/>
                <a:cs typeface="Times New Roman"/>
              </a:rPr>
              <a:t>ou</a:t>
            </a:r>
            <a:r>
              <a:rPr lang="en-US" sz="2400" dirty="0" smtClean="0">
                <a:solidFill>
                  <a:srgbClr val="002060"/>
                </a:solidFill>
                <a:latin typeface="Cambria"/>
                <a:ea typeface="Times New Roman"/>
                <a:cs typeface="Times New Roman"/>
              </a:rPr>
              <a:t> </a:t>
            </a:r>
            <a:r>
              <a:rPr lang="en-US" sz="2400" dirty="0" err="1" smtClean="0">
                <a:solidFill>
                  <a:srgbClr val="002060"/>
                </a:solidFill>
                <a:latin typeface="Cambria"/>
                <a:ea typeface="Times New Roman"/>
                <a:cs typeface="Times New Roman"/>
              </a:rPr>
              <a:t>mesmo</a:t>
            </a:r>
            <a:r>
              <a:rPr lang="en-US" sz="2400" dirty="0" smtClean="0">
                <a:solidFill>
                  <a:srgbClr val="002060"/>
                </a:solidFill>
                <a:latin typeface="Cambria"/>
                <a:ea typeface="Times New Roman"/>
                <a:cs typeface="Times New Roman"/>
              </a:rPr>
              <a:t> </a:t>
            </a:r>
            <a:r>
              <a:rPr lang="en-US" sz="2400" dirty="0">
                <a:solidFill>
                  <a:srgbClr val="002060"/>
                </a:solidFill>
                <a:latin typeface="Cambria"/>
                <a:ea typeface="Times New Roman"/>
                <a:cs typeface="Times New Roman"/>
              </a:rPr>
              <a:t>nos países dos parceiros</a:t>
            </a:r>
            <a:r>
              <a:rPr lang="tr-TR" sz="2400" dirty="0">
                <a:solidFill>
                  <a:srgbClr val="4F81BD"/>
                </a:solidFill>
                <a:latin typeface="Cambria"/>
                <a:ea typeface="Times New Roman"/>
                <a:cs typeface="Times New Roman"/>
              </a:rPr>
              <a:t/>
            </a:r>
            <a:br>
              <a:rPr lang="tr-TR" sz="2400" dirty="0">
                <a:solidFill>
                  <a:srgbClr val="4F81BD"/>
                </a:solidFill>
                <a:latin typeface="Cambria"/>
                <a:ea typeface="Times New Roman"/>
                <a:cs typeface="Times New Roman"/>
              </a:rPr>
            </a:br>
            <a:endParaRPr sz="2400" b="1"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34995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4"/>
            <a:ext cx="10058400" cy="789722"/>
          </a:xfrm>
        </p:spPr>
        <p:txBody>
          <a:bodyPr>
            <a:noAutofit/>
          </a:bodyPr>
          <a:lstStyle/>
          <a:p>
            <a:pPr marL="457200">
              <a:spcBef>
                <a:spcPts val="1000"/>
              </a:spcBef>
            </a:pPr>
            <a:r>
              <a:rPr lang="en-US" sz="2400" dirty="0">
                <a:solidFill>
                  <a:srgbClr val="002060"/>
                </a:solidFill>
                <a:latin typeface="Cambria"/>
                <a:ea typeface="Times New Roman"/>
                <a:cs typeface="Times New Roman"/>
              </a:rPr>
              <a:t>MELHORES PRÁTICAS </a:t>
            </a:r>
            <a:r>
              <a:rPr lang="tr-TR" sz="2400" dirty="0">
                <a:solidFill>
                  <a:srgbClr val="4F81BD"/>
                </a:solidFill>
                <a:latin typeface="Cambria"/>
                <a:ea typeface="Times New Roman"/>
                <a:cs typeface="Times New Roman"/>
              </a:rPr>
              <a:t/>
            </a:r>
            <a:br>
              <a:rPr lang="tr-TR" sz="2400" dirty="0">
                <a:solidFill>
                  <a:srgbClr val="4F81BD"/>
                </a:solidFill>
                <a:latin typeface="Cambria"/>
                <a:ea typeface="Times New Roman"/>
                <a:cs typeface="Times New Roman"/>
              </a:rPr>
            </a:br>
            <a:endParaRPr lang="tr-TR" sz="2400" dirty="0"/>
          </a:p>
        </p:txBody>
      </p:sp>
      <p:sp>
        <p:nvSpPr>
          <p:cNvPr id="3" name="Metin Yer Tutucusu 2"/>
          <p:cNvSpPr>
            <a:spLocks noGrp="1"/>
          </p:cNvSpPr>
          <p:nvPr>
            <p:ph type="body" idx="1"/>
          </p:nvPr>
        </p:nvSpPr>
        <p:spPr>
          <a:xfrm>
            <a:off x="2897505" y="1188827"/>
            <a:ext cx="4937760" cy="736282"/>
          </a:xfrm>
        </p:spPr>
        <p:txBody>
          <a:bodyPr>
            <a:normAutofit lnSpcReduction="10000"/>
          </a:bodyPr>
          <a:lstStyle/>
          <a:p>
            <a:pPr algn="ctr"/>
            <a:r>
              <a:rPr lang="en-US" b="1" dirty="0">
                <a:solidFill>
                  <a:srgbClr val="002060"/>
                </a:solidFill>
              </a:rPr>
              <a:t>Portugal - Um Farol de Sustentabilidade na Europa</a:t>
            </a:r>
          </a:p>
        </p:txBody>
      </p:sp>
      <p:sp>
        <p:nvSpPr>
          <p:cNvPr id="6" name="Metin Yer Tutucusu 5"/>
          <p:cNvSpPr>
            <a:spLocks noGrp="1"/>
          </p:cNvSpPr>
          <p:nvPr>
            <p:ph type="body" idx="4"/>
          </p:nvPr>
        </p:nvSpPr>
        <p:spPr>
          <a:xfrm>
            <a:off x="6084570" y="2229909"/>
            <a:ext cx="4937760" cy="3378200"/>
          </a:xfrm>
        </p:spPr>
        <p:txBody>
          <a:bodyPr>
            <a:normAutofit/>
          </a:bodyPr>
          <a:lstStyle/>
          <a:p>
            <a:pPr algn="just"/>
            <a:r>
              <a:rPr lang="en-US" sz="1800" dirty="0"/>
              <a:t>Portugal está na vanguarda do caminho da Europa em direção à sustentabilidade. As ilhas dos Açores apresentam uma impressionante mudança para fontes de energia renováveis, enquanto Lisboa, a Capital Verde Europeia de 2020, demonstra o seu empenhamento na responsabilidade ambiental através de várias iniciativas. Além disso, o Centro de Energia Verde de Portugal desempenha um papel vital no apoio à transição do país para um futuro de energia limpa através de serviços de investigação, educação e consultoria</a:t>
            </a:r>
            <a:endParaRPr lang="tr-TR" sz="1800" dirty="0"/>
          </a:p>
        </p:txBody>
      </p:sp>
      <p:sp>
        <p:nvSpPr>
          <p:cNvPr id="7" name="Rectangle 1"/>
          <p:cNvSpPr>
            <a:spLocks noChangeArrowheads="1"/>
          </p:cNvSpPr>
          <p:nvPr/>
        </p:nvSpPr>
        <p:spPr bwMode="auto">
          <a:xfrm>
            <a:off x="1106307" y="2162179"/>
            <a:ext cx="4978263" cy="333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90000"/>
              </a:lnSpc>
              <a:spcBef>
                <a:spcPct val="0"/>
              </a:spcBef>
              <a:spcAft>
                <a:spcPct val="0"/>
              </a:spcAft>
              <a:buClrTx/>
              <a:buSzTx/>
              <a:buFontTx/>
              <a:buNone/>
              <a:tabLst/>
            </a:pPr>
            <a:endPar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9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As ilhas dos Açores, membro da União das Energias Renováveis, alcançaram 86% da sua produção de eletricidade a partir de fontes renováveis em 2018. </a:t>
            </a:r>
          </a:p>
          <a:p>
            <a:pPr marL="0" marR="0" lvl="0" indent="0" algn="just" defTabSz="914400" rtl="0" eaLnBrk="0" fontAlgn="base" latinLnBrk="0" hangingPunct="0">
              <a:lnSpc>
                <a:spcPct val="9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Lisboa, designada Capital Verde da Europa em 2020, promove ativamente os transportes públicos, a eficiência energética e o desenvolvimento das energias renováveis. </a:t>
            </a:r>
          </a:p>
          <a:p>
            <a:pPr marL="0" marR="0" lvl="0" indent="0" algn="just" defTabSz="914400" rtl="0" eaLnBrk="0" fontAlgn="base" latinLnBrk="0" hangingPunct="0">
              <a:lnSpc>
                <a:spcPct val="9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 Green Energy </a:t>
            </a:r>
            <a:r>
              <a:rPr kumimoji="0" lang="en-GB" altLang="tr-TR" sz="1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Center </a:t>
            </a: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Portugal oferece investigação, educação e serviços de consultoria para acelerar a transição do país para a energia sustentável. </a:t>
            </a:r>
          </a:p>
        </p:txBody>
      </p:sp>
    </p:spTree>
    <p:extLst>
      <p:ext uri="{BB962C8B-B14F-4D97-AF65-F5344CB8AC3E}">
        <p14:creationId xmlns:p14="http://schemas.microsoft.com/office/powerpoint/2010/main" val="834058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4"/>
            <a:ext cx="10058400" cy="789722"/>
          </a:xfrm>
        </p:spPr>
        <p:txBody>
          <a:bodyPr>
            <a:noAutofit/>
          </a:bodyPr>
          <a:lstStyle/>
          <a:p>
            <a:pPr marL="457200">
              <a:spcBef>
                <a:spcPts val="1000"/>
              </a:spcBef>
            </a:pPr>
            <a:r>
              <a:rPr lang="en-US" sz="2400" dirty="0">
                <a:solidFill>
                  <a:srgbClr val="002060"/>
                </a:solidFill>
                <a:latin typeface="Cambria"/>
                <a:ea typeface="Times New Roman"/>
                <a:cs typeface="Times New Roman"/>
              </a:rPr>
              <a:t>MELHORES PRÁTICAS </a:t>
            </a:r>
            <a:r>
              <a:rPr lang="tr-TR" sz="2400" dirty="0">
                <a:solidFill>
                  <a:srgbClr val="4F81BD"/>
                </a:solidFill>
                <a:latin typeface="Cambria"/>
                <a:ea typeface="Times New Roman"/>
                <a:cs typeface="Times New Roman"/>
              </a:rPr>
              <a:t/>
            </a:r>
            <a:br>
              <a:rPr lang="tr-TR" sz="2400" dirty="0">
                <a:solidFill>
                  <a:srgbClr val="4F81BD"/>
                </a:solidFill>
                <a:latin typeface="Cambria"/>
                <a:ea typeface="Times New Roman"/>
                <a:cs typeface="Times New Roman"/>
              </a:rPr>
            </a:br>
            <a:endParaRPr lang="tr-TR" sz="2400" dirty="0"/>
          </a:p>
        </p:txBody>
      </p:sp>
      <p:sp>
        <p:nvSpPr>
          <p:cNvPr id="3" name="Metin Yer Tutucusu 2"/>
          <p:cNvSpPr>
            <a:spLocks noGrp="1"/>
          </p:cNvSpPr>
          <p:nvPr>
            <p:ph type="body" idx="1"/>
          </p:nvPr>
        </p:nvSpPr>
        <p:spPr>
          <a:xfrm>
            <a:off x="2897505" y="1188827"/>
            <a:ext cx="4937760" cy="736282"/>
          </a:xfrm>
        </p:spPr>
        <p:txBody>
          <a:bodyPr>
            <a:normAutofit/>
          </a:bodyPr>
          <a:lstStyle/>
          <a:p>
            <a:pPr algn="ctr"/>
            <a:r>
              <a:rPr lang="en-US" b="1" dirty="0">
                <a:solidFill>
                  <a:srgbClr val="002060"/>
                </a:solidFill>
              </a:rPr>
              <a:t>Alemanha - Uma potência de energia solar</a:t>
            </a:r>
          </a:p>
        </p:txBody>
      </p:sp>
      <p:sp>
        <p:nvSpPr>
          <p:cNvPr id="6" name="Metin Yer Tutucusu 5"/>
          <p:cNvSpPr>
            <a:spLocks noGrp="1"/>
          </p:cNvSpPr>
          <p:nvPr>
            <p:ph type="body" idx="4"/>
          </p:nvPr>
        </p:nvSpPr>
        <p:spPr>
          <a:xfrm>
            <a:off x="6084570" y="2229909"/>
            <a:ext cx="4937760" cy="3378200"/>
          </a:xfrm>
        </p:spPr>
        <p:txBody>
          <a:bodyPr>
            <a:normAutofit/>
          </a:bodyPr>
          <a:lstStyle/>
          <a:p>
            <a:pPr algn="just"/>
            <a:r>
              <a:rPr lang="en-US" sz="1800" dirty="0">
                <a:latin typeface="Calibri" panose="020F0502020204030204" pitchFamily="34" charset="0"/>
                <a:ea typeface="Calibri" panose="020F0502020204030204" pitchFamily="34" charset="0"/>
                <a:cs typeface="Calibri" panose="020F0502020204030204" pitchFamily="34" charset="0"/>
              </a:rPr>
              <a:t>A Alemanha é um líder mundial em energia solar. Mais de metade da eletricidade do país provém da energia solar, um testemunho da sua dedicação às energias renováveis. Além disso, a Agência Alemã do Ambiente é um pilar da proteção ambiental e da sustentabilidade através de serviços de investigação e consultoria. A Lei Alemã de Conservação da Natureza reforça ainda mais o compromisso da Alemanha com o ambiente, proporcionando um quadro jurídico para a conservação e gestão sustentável dos recursos naturais.</a:t>
            </a:r>
            <a:endParaRPr lang="tr-TR"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66115" y="2121304"/>
            <a:ext cx="558703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Alemanha é líder mundial na produção de energia solar, com mais de 50% da sua eletricidade produzida a partir de energia solar em 2022.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Agência Alemã do Ambiente (</a:t>
            </a:r>
            <a:r>
              <a:rPr kumimoji="0" lang="en-GB" altLang="tr-TR" sz="1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Umweltbundesamt</a:t>
            </a: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presta serviços de investigação e consultoria para apoiar as políticas nacionais de proteção do ambiente e de desenvolvimento sustentável.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lei alemã sobre a conservação da natureza (</a:t>
            </a:r>
            <a:r>
              <a:rPr kumimoji="0" lang="en-GB" altLang="tr-TR" sz="1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Bundesnaturschutzgesetz</a:t>
            </a: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estabelece um quadro para a preservação dos recursos naturais e a sua gestão sustentável. </a:t>
            </a:r>
          </a:p>
        </p:txBody>
      </p:sp>
    </p:spTree>
    <p:extLst>
      <p:ext uri="{BB962C8B-B14F-4D97-AF65-F5344CB8AC3E}">
        <p14:creationId xmlns:p14="http://schemas.microsoft.com/office/powerpoint/2010/main" val="196066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261352" y="156533"/>
            <a:ext cx="10515600" cy="105048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en-US" dirty="0">
                <a:solidFill>
                  <a:srgbClr val="004B3A"/>
                </a:solidFill>
                <a:latin typeface="Arial"/>
                <a:ea typeface="Arial"/>
                <a:cs typeface="Arial"/>
                <a:sym typeface="Arial"/>
              </a:rPr>
              <a:t>Resultados de aprendizagem do módulo </a:t>
            </a:r>
            <a:r>
              <a:rPr lang="tr-TR" dirty="0" smtClean="0">
                <a:solidFill>
                  <a:srgbClr val="004B3A"/>
                </a:solidFill>
                <a:latin typeface="Arial"/>
                <a:ea typeface="Arial"/>
                <a:cs typeface="Arial"/>
                <a:sym typeface="Arial"/>
              </a:rPr>
              <a:t>3</a:t>
            </a:r>
            <a:endParaRPr dirty="0"/>
          </a:p>
        </p:txBody>
      </p:sp>
      <p:sp>
        <p:nvSpPr>
          <p:cNvPr id="2" name="Rectangle 1"/>
          <p:cNvSpPr>
            <a:spLocks noChangeArrowheads="1"/>
          </p:cNvSpPr>
          <p:nvPr/>
        </p:nvSpPr>
        <p:spPr bwMode="auto">
          <a:xfrm>
            <a:off x="218661" y="1587347"/>
            <a:ext cx="949186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tr-TR" sz="1800" b="0" i="0" u="none" strike="noStrike" cap="none" normalizeH="0" baseline="0" dirty="0" smtClean="0">
                <a:ln>
                  <a:noFill/>
                </a:ln>
                <a:solidFill>
                  <a:schemeClr val="tx1"/>
                </a:solidFill>
                <a:effectLst/>
                <a:latin typeface="Arial" panose="020B0604020202020204" pitchFamily="34" charset="0"/>
              </a:rPr>
              <a:t>Definir ecologia e compreender a sua origem nas palavras gregas "</a:t>
            </a:r>
            <a:r>
              <a:rPr kumimoji="0" lang="en-GB" altLang="tr-TR" sz="1800" b="0" i="0" u="none" strike="noStrike" cap="none" normalizeH="0" baseline="0" dirty="0" err="1" smtClean="0">
                <a:ln>
                  <a:noFill/>
                </a:ln>
                <a:solidFill>
                  <a:schemeClr val="tx1"/>
                </a:solidFill>
                <a:effectLst/>
                <a:latin typeface="Arial" panose="020B0604020202020204" pitchFamily="34" charset="0"/>
              </a:rPr>
              <a:t>oikos</a:t>
            </a:r>
            <a:r>
              <a:rPr kumimoji="0" lang="en-GB" altLang="tr-TR" sz="1800" b="0" i="0" u="none" strike="noStrike" cap="none" normalizeH="0" baseline="0" dirty="0" smtClean="0">
                <a:ln>
                  <a:noFill/>
                </a:ln>
                <a:solidFill>
                  <a:schemeClr val="tx1"/>
                </a:solidFill>
                <a:effectLst/>
                <a:latin typeface="Arial" panose="020B0604020202020204" pitchFamily="34" charset="0"/>
              </a:rPr>
              <a:t>" (que significa casa) e "logos" (que significa estudo).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tr-TR" sz="1800" b="0" i="0" u="none" strike="noStrike" cap="none" normalizeH="0" baseline="0" dirty="0" smtClean="0">
                <a:ln>
                  <a:noFill/>
                </a:ln>
                <a:solidFill>
                  <a:schemeClr val="tx1"/>
                </a:solidFill>
                <a:effectLst/>
                <a:latin typeface="Arial" panose="020B0604020202020204" pitchFamily="34" charset="0"/>
              </a:rPr>
              <a:t>Explicar a importância da ecologia para compreender a interdependência das formas de vida e o delicado equilíbrio mantido nos ecossistemas.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tr-TR" sz="1800" b="0" i="0" u="none" strike="noStrike" cap="none" normalizeH="0" baseline="0" dirty="0" err="1" smtClean="0">
                <a:ln>
                  <a:noFill/>
                </a:ln>
                <a:solidFill>
                  <a:schemeClr val="tx1"/>
                </a:solidFill>
                <a:effectLst/>
                <a:latin typeface="Arial" panose="020B0604020202020204" pitchFamily="34" charset="0"/>
              </a:rPr>
              <a:t>Analisar</a:t>
            </a:r>
            <a:r>
              <a:rPr kumimoji="0" lang="en-GB" altLang="tr-TR" sz="1800" b="0" i="0" u="none" strike="noStrike" cap="none" normalizeH="0" baseline="0" dirty="0" smtClean="0">
                <a:ln>
                  <a:noFill/>
                </a:ln>
                <a:solidFill>
                  <a:schemeClr val="tx1"/>
                </a:solidFill>
                <a:effectLst/>
                <a:latin typeface="Arial" panose="020B0604020202020204" pitchFamily="34" charset="0"/>
              </a:rPr>
              <a:t> o impacto das </a:t>
            </a:r>
            <a:r>
              <a:rPr kumimoji="0" lang="en-GB" altLang="tr-TR" sz="1800" b="0" i="0" u="none" strike="noStrike" cap="none" normalizeH="0" baseline="0" dirty="0" err="1" smtClean="0">
                <a:ln>
                  <a:noFill/>
                </a:ln>
                <a:solidFill>
                  <a:schemeClr val="tx1"/>
                </a:solidFill>
                <a:effectLst/>
                <a:latin typeface="Arial" panose="020B0604020202020204" pitchFamily="34" charset="0"/>
              </a:rPr>
              <a:t>atividades</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humanas nos ecossistemas e o conceito de práticas sustentáveis.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tr-TR" sz="1800" b="0" i="0" u="none" strike="noStrike" cap="none" normalizeH="0" baseline="0" dirty="0" smtClean="0">
                <a:ln>
                  <a:noFill/>
                </a:ln>
                <a:solidFill>
                  <a:schemeClr val="tx1"/>
                </a:solidFill>
                <a:effectLst/>
                <a:latin typeface="Arial" panose="020B0604020202020204" pitchFamily="34" charset="0"/>
              </a:rPr>
              <a:t>Descrever as flutuações históricas da consciência ambiental e o papel da ecologia na promoção da saúde dos ecossistemas.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tr-TR" sz="1800" b="0" i="0" u="none" strike="noStrike" cap="none" normalizeH="0" baseline="0" dirty="0" smtClean="0">
                <a:ln>
                  <a:noFill/>
                </a:ln>
                <a:solidFill>
                  <a:schemeClr val="tx1"/>
                </a:solidFill>
                <a:effectLst/>
                <a:latin typeface="Arial" panose="020B0604020202020204" pitchFamily="34" charset="0"/>
              </a:rPr>
              <a:t>Explicar o objetivo e a função dos </a:t>
            </a:r>
            <a:r>
              <a:rPr kumimoji="0" lang="en-GB" altLang="tr-TR" sz="1800" b="0" i="0" u="none" strike="noStrike" cap="none" normalizeH="0" baseline="0" dirty="0" err="1" smtClean="0">
                <a:ln>
                  <a:noFill/>
                </a:ln>
                <a:solidFill>
                  <a:schemeClr val="tx1"/>
                </a:solidFill>
                <a:effectLst/>
                <a:latin typeface="Arial" panose="020B0604020202020204" pitchFamily="34" charset="0"/>
              </a:rPr>
              <a:t>modelos</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ecossistémicos</a:t>
            </a:r>
            <a:r>
              <a:rPr kumimoji="0" lang="en-GB" altLang="tr-TR" sz="1800" b="0" i="0" u="none" strike="noStrike" cap="none" normalizeH="0" baseline="0" dirty="0" smtClean="0">
                <a:ln>
                  <a:noFill/>
                </a:ln>
                <a:solidFill>
                  <a:schemeClr val="tx1"/>
                </a:solidFill>
                <a:effectLst/>
                <a:latin typeface="Arial" panose="020B0604020202020204" pitchFamily="34" charset="0"/>
              </a:rPr>
              <a:t>, incluindo a sua utilização na simulação de sistemas naturais e na previsão de respostas a vários cenários.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tr-TR" sz="1800" b="0" i="0" u="none" strike="noStrike" cap="none" normalizeH="0" baseline="0" dirty="0" smtClean="0">
                <a:ln>
                  <a:noFill/>
                </a:ln>
                <a:solidFill>
                  <a:schemeClr val="tx1"/>
                </a:solidFill>
                <a:effectLst/>
                <a:latin typeface="Arial" panose="020B0604020202020204" pitchFamily="34" charset="0"/>
              </a:rPr>
              <a:t>Reconhecer os diferentes tipos de </a:t>
            </a:r>
            <a:r>
              <a:rPr kumimoji="0" lang="en-GB" altLang="tr-TR" sz="1800" b="0" i="0" u="none" strike="noStrike" cap="none" normalizeH="0" baseline="0" dirty="0" err="1" smtClean="0">
                <a:ln>
                  <a:noFill/>
                </a:ln>
                <a:solidFill>
                  <a:schemeClr val="tx1"/>
                </a:solidFill>
                <a:effectLst/>
                <a:latin typeface="Arial" panose="020B0604020202020204" pitchFamily="34" charset="0"/>
              </a:rPr>
              <a:t>modelos</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ecossistémicos</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e o </a:t>
            </a:r>
            <a:r>
              <a:rPr kumimoji="0" lang="en-GB" altLang="tr-TR" sz="1800" b="0" i="0" u="none" strike="noStrike" cap="none" normalizeH="0" baseline="0" dirty="0" err="1" smtClean="0">
                <a:ln>
                  <a:noFill/>
                </a:ln>
                <a:solidFill>
                  <a:schemeClr val="tx1"/>
                </a:solidFill>
                <a:effectLst/>
                <a:latin typeface="Arial" panose="020B0604020202020204" pitchFamily="34" charset="0"/>
              </a:rPr>
              <a:t>seu</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lang="en-GB" altLang="tr-TR" sz="1800" dirty="0" err="1" smtClean="0">
                <a:solidFill>
                  <a:schemeClr val="tx1"/>
                </a:solidFill>
                <a:latin typeface="Arial" panose="020B0604020202020204" pitchFamily="34" charset="0"/>
              </a:rPr>
              <a:t>foco</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em características e dinâmicas específicas dentro de um </a:t>
            </a:r>
            <a:r>
              <a:rPr kumimoji="0" lang="en-GB" altLang="tr-TR" sz="1800" b="0" i="0" u="none" strike="noStrike" cap="none" normalizeH="0" baseline="0" dirty="0" err="1" smtClean="0">
                <a:ln>
                  <a:noFill/>
                </a:ln>
                <a:solidFill>
                  <a:schemeClr val="tx1"/>
                </a:solidFill>
                <a:effectLst/>
                <a:latin typeface="Arial" panose="020B0604020202020204" pitchFamily="34" charset="0"/>
              </a:rPr>
              <a:t>ecossistema</a:t>
            </a:r>
            <a:r>
              <a:rPr kumimoji="0" lang="en-GB" altLang="tr-TR"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61849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4"/>
            <a:ext cx="10058400" cy="789722"/>
          </a:xfrm>
        </p:spPr>
        <p:txBody>
          <a:bodyPr>
            <a:noAutofit/>
          </a:bodyPr>
          <a:lstStyle/>
          <a:p>
            <a:pPr marL="457200">
              <a:spcBef>
                <a:spcPts val="1000"/>
              </a:spcBef>
            </a:pPr>
            <a:r>
              <a:rPr lang="en-US" sz="2400" dirty="0">
                <a:solidFill>
                  <a:srgbClr val="002060"/>
                </a:solidFill>
                <a:latin typeface="Cambria"/>
                <a:ea typeface="Times New Roman"/>
                <a:cs typeface="Times New Roman"/>
              </a:rPr>
              <a:t>MELHORES PRÁTICAS </a:t>
            </a:r>
            <a:r>
              <a:rPr lang="tr-TR" sz="2400" dirty="0">
                <a:solidFill>
                  <a:srgbClr val="4F81BD"/>
                </a:solidFill>
                <a:latin typeface="Cambria"/>
                <a:ea typeface="Times New Roman"/>
                <a:cs typeface="Times New Roman"/>
              </a:rPr>
              <a:t/>
            </a:r>
            <a:br>
              <a:rPr lang="tr-TR" sz="2400" dirty="0">
                <a:solidFill>
                  <a:srgbClr val="4F81BD"/>
                </a:solidFill>
                <a:latin typeface="Cambria"/>
                <a:ea typeface="Times New Roman"/>
                <a:cs typeface="Times New Roman"/>
              </a:rPr>
            </a:br>
            <a:endParaRPr lang="tr-TR" sz="2400" dirty="0"/>
          </a:p>
        </p:txBody>
      </p:sp>
      <p:sp>
        <p:nvSpPr>
          <p:cNvPr id="3" name="Metin Yer Tutucusu 2"/>
          <p:cNvSpPr>
            <a:spLocks noGrp="1"/>
          </p:cNvSpPr>
          <p:nvPr>
            <p:ph type="body" idx="1"/>
          </p:nvPr>
        </p:nvSpPr>
        <p:spPr>
          <a:xfrm>
            <a:off x="2897505" y="1188827"/>
            <a:ext cx="4937760" cy="736282"/>
          </a:xfrm>
        </p:spPr>
        <p:txBody>
          <a:bodyPr>
            <a:normAutofit lnSpcReduction="10000"/>
          </a:bodyPr>
          <a:lstStyle/>
          <a:p>
            <a:pPr algn="ctr"/>
            <a:r>
              <a:rPr lang="en-US" b="1" dirty="0">
                <a:solidFill>
                  <a:srgbClr val="002060"/>
                </a:solidFill>
              </a:rPr>
              <a:t>Roménia - Salvaguarda das florestas e da biodiversidade</a:t>
            </a:r>
          </a:p>
        </p:txBody>
      </p:sp>
      <p:sp>
        <p:nvSpPr>
          <p:cNvPr id="6" name="Metin Yer Tutucusu 5"/>
          <p:cNvSpPr>
            <a:spLocks noGrp="1"/>
          </p:cNvSpPr>
          <p:nvPr>
            <p:ph type="body" idx="4"/>
          </p:nvPr>
        </p:nvSpPr>
        <p:spPr>
          <a:xfrm>
            <a:off x="6084570" y="2203784"/>
            <a:ext cx="4937760" cy="3378200"/>
          </a:xfrm>
        </p:spPr>
        <p:txBody>
          <a:bodyPr>
            <a:normAutofit/>
          </a:bodyPr>
          <a:lstStyle/>
          <a:p>
            <a:pPr algn="just"/>
            <a:r>
              <a:rPr lang="en-US" sz="1800" dirty="0">
                <a:latin typeface="Calibri" panose="020F0502020204030204" pitchFamily="34" charset="0"/>
                <a:ea typeface="Calibri" panose="020F0502020204030204" pitchFamily="34" charset="0"/>
                <a:cs typeface="Calibri" panose="020F0502020204030204" pitchFamily="34" charset="0"/>
              </a:rPr>
              <a:t>A Roménia dá passos significativos na proteção das suas florestas e da sua biodiversidade. O Instituto Nacional de Investigação e Desenvolvimento Florestal desempenha um papel crucial na garantia de uma gestão florestal sustentável e na preservação da biodiversidade através da investigação, da educação e de serviços de consultoria. A Lei da Biodiversidade da Roménia reforça ainda mais estes esforços, proporcionando um quadro jurídico para a conservação e gestão sustentável da rica biodiversidade do país.</a:t>
            </a:r>
            <a:endParaRPr lang="tr-TR"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1"/>
          <p:cNvSpPr>
            <a:spLocks noChangeArrowheads="1"/>
          </p:cNvSpPr>
          <p:nvPr/>
        </p:nvSpPr>
        <p:spPr bwMode="auto">
          <a:xfrm>
            <a:off x="625751" y="1979259"/>
            <a:ext cx="534642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 Instituto Nacional de Investigação e Desenvolvimento Florestal (</a:t>
            </a:r>
            <a:r>
              <a:rPr kumimoji="0" lang="en-GB" altLang="tr-TR" sz="1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Institutul Național </a:t>
            </a: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 </a:t>
            </a:r>
            <a:r>
              <a:rPr kumimoji="0" lang="en-GB" altLang="tr-TR" sz="1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Cercetare-Dezvoltare pentru Silvicultur</a:t>
            </a: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ă) fornece serviços de investigação, educação e consultoria para a gestão sustentável das florestas e a preservação da biodiversidade.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Lei da Biodiversidade da Roménia (</a:t>
            </a:r>
            <a:r>
              <a:rPr kumimoji="0" lang="en-GB" altLang="tr-TR" sz="1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Legea nr</a:t>
            </a: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131/2010 </a:t>
            </a:r>
            <a:r>
              <a:rPr kumimoji="0" lang="en-GB" altLang="tr-TR" sz="1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privind protecția mediului</a:t>
            </a: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estabelece um quadro jurídico para a conservação e gestão sustentável da biodiversidade do país. </a:t>
            </a:r>
          </a:p>
        </p:txBody>
      </p:sp>
    </p:spTree>
    <p:extLst>
      <p:ext uri="{BB962C8B-B14F-4D97-AF65-F5344CB8AC3E}">
        <p14:creationId xmlns:p14="http://schemas.microsoft.com/office/powerpoint/2010/main" val="2338304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4"/>
            <a:ext cx="10058400" cy="789722"/>
          </a:xfrm>
        </p:spPr>
        <p:txBody>
          <a:bodyPr>
            <a:noAutofit/>
          </a:bodyPr>
          <a:lstStyle/>
          <a:p>
            <a:pPr marL="457200">
              <a:spcBef>
                <a:spcPts val="1000"/>
              </a:spcBef>
            </a:pPr>
            <a:r>
              <a:rPr lang="en-US" sz="2400" dirty="0">
                <a:solidFill>
                  <a:srgbClr val="002060"/>
                </a:solidFill>
                <a:latin typeface="Cambria"/>
                <a:ea typeface="Times New Roman"/>
                <a:cs typeface="Times New Roman"/>
              </a:rPr>
              <a:t>MELHORES PRÁTICAS </a:t>
            </a:r>
            <a:r>
              <a:rPr lang="tr-TR" sz="2400" dirty="0">
                <a:solidFill>
                  <a:srgbClr val="4F81BD"/>
                </a:solidFill>
                <a:latin typeface="Cambria"/>
                <a:ea typeface="Times New Roman"/>
                <a:cs typeface="Times New Roman"/>
              </a:rPr>
              <a:t/>
            </a:r>
            <a:br>
              <a:rPr lang="tr-TR" sz="2400" dirty="0">
                <a:solidFill>
                  <a:srgbClr val="4F81BD"/>
                </a:solidFill>
                <a:latin typeface="Cambria"/>
                <a:ea typeface="Times New Roman"/>
                <a:cs typeface="Times New Roman"/>
              </a:rPr>
            </a:br>
            <a:endParaRPr lang="tr-TR" sz="2400" dirty="0"/>
          </a:p>
        </p:txBody>
      </p:sp>
      <p:sp>
        <p:nvSpPr>
          <p:cNvPr id="3" name="Metin Yer Tutucusu 2"/>
          <p:cNvSpPr>
            <a:spLocks noGrp="1"/>
          </p:cNvSpPr>
          <p:nvPr>
            <p:ph type="body" idx="1"/>
          </p:nvPr>
        </p:nvSpPr>
        <p:spPr>
          <a:xfrm>
            <a:off x="2897505" y="1188827"/>
            <a:ext cx="4937760" cy="736282"/>
          </a:xfrm>
        </p:spPr>
        <p:txBody>
          <a:bodyPr>
            <a:normAutofit lnSpcReduction="10000"/>
          </a:bodyPr>
          <a:lstStyle/>
          <a:p>
            <a:pPr algn="ctr"/>
            <a:r>
              <a:rPr lang="en-US" b="1" dirty="0">
                <a:solidFill>
                  <a:srgbClr val="002060"/>
                </a:solidFill>
              </a:rPr>
              <a:t>Turquia - Esforço para obter emissões líquidas nulas e redução de resíduos</a:t>
            </a:r>
          </a:p>
        </p:txBody>
      </p:sp>
      <p:sp>
        <p:nvSpPr>
          <p:cNvPr id="6" name="Metin Yer Tutucusu 5"/>
          <p:cNvSpPr>
            <a:spLocks noGrp="1"/>
          </p:cNvSpPr>
          <p:nvPr>
            <p:ph type="body" idx="4"/>
          </p:nvPr>
        </p:nvSpPr>
        <p:spPr>
          <a:xfrm>
            <a:off x="6084570" y="2229909"/>
            <a:ext cx="4937760" cy="3378200"/>
          </a:xfrm>
        </p:spPr>
        <p:txBody>
          <a:bodyPr>
            <a:normAutofit/>
          </a:bodyPr>
          <a:lstStyle/>
          <a:p>
            <a:pPr algn="just"/>
            <a:r>
              <a:rPr lang="en-US" sz="1800" dirty="0">
                <a:latin typeface="Calibri" panose="020F0502020204030204" pitchFamily="34" charset="0"/>
                <a:ea typeface="Calibri" panose="020F0502020204030204" pitchFamily="34" charset="0"/>
                <a:cs typeface="Calibri" panose="020F0502020204030204" pitchFamily="34" charset="0"/>
              </a:rPr>
              <a:t>A Turquia demonstra um forte empenhamento na sustentabilidade ambiental. O ambicioso objetivo do país de atingir emissões líquidas nulas até 2053 </a:t>
            </a:r>
            <a:r>
              <a:rPr lang="en-US" sz="1800" dirty="0" err="1" smtClean="0">
                <a:latin typeface="Calibri" panose="020F0502020204030204" pitchFamily="34" charset="0"/>
                <a:ea typeface="Calibri" panose="020F0502020204030204" pitchFamily="34" charset="0"/>
                <a:cs typeface="Calibri" panose="020F0502020204030204" pitchFamily="34" charset="0"/>
              </a:rPr>
              <a:t>reflete</a:t>
            </a:r>
            <a:r>
              <a:rPr lang="en-US" sz="1800" dirty="0" smtClean="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a sua dedicação ao combate às alterações climáticas. Além disso, os avanços significativos da Turquia na gestão de resíduos, incluindo políticas que promovem a reciclagem e a recuperação de resíduos, demonstram os seus esforços no sentido de um futuro mais limpo e mais sustentável.</a:t>
            </a:r>
            <a:endParaRPr lang="tr-TR"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911501" y="2024165"/>
            <a:ext cx="507972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Turquia estabeleceu um objetivo ambicioso de atingir emissões </a:t>
            </a:r>
            <a:r>
              <a:rPr kumimoji="0" lang="tr-TR" altLang="tr-TR" sz="1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líquidas</a:t>
            </a:r>
            <a:r>
              <a:rPr kumimoji="0" lang="tr-TR"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nulas </a:t>
            </a:r>
            <a:r>
              <a:rPr kumimoji="0" lang="tr-TR" altLang="tr-TR" sz="1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até </a:t>
            </a:r>
            <a:r>
              <a:rPr kumimoji="0" lang="tr-TR"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2053</a:t>
            </a: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centrando-se no desenvolvimento das energias renováveis, na eficiência energética e na redução das emissões de </a:t>
            </a:r>
            <a:r>
              <a:rPr kumimoji="0" lang="en-GB" altLang="tr-TR" sz="1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carbono</a:t>
            </a:r>
            <a:r>
              <a:rPr kumimoji="0" lang="tr-TR"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pt-PT"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tr-TR"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 </a:t>
            </a:r>
            <a:r>
              <a:rPr kumimoji="0" lang="en-GB" altLang="tr-T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país implementou medidas significativas na gestão de resíduos, promovendo a reciclagem e a recuperação de resíduos, o que levou a uma redução substancial dos mesmos. </a:t>
            </a:r>
          </a:p>
        </p:txBody>
      </p:sp>
    </p:spTree>
    <p:extLst>
      <p:ext uri="{BB962C8B-B14F-4D97-AF65-F5344CB8AC3E}">
        <p14:creationId xmlns:p14="http://schemas.microsoft.com/office/powerpoint/2010/main" val="4050595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3880" y="391378"/>
            <a:ext cx="10058400" cy="780197"/>
          </a:xfrm>
        </p:spPr>
        <p:txBody>
          <a:bodyPr>
            <a:normAutofit/>
          </a:bodyPr>
          <a:lstStyle/>
          <a:p>
            <a:pPr algn="ctr"/>
            <a:r>
              <a:rPr lang="en-US" sz="2900" dirty="0" smtClean="0">
                <a:solidFill>
                  <a:srgbClr val="002060"/>
                </a:solidFill>
                <a:latin typeface="Cambria"/>
                <a:ea typeface="Times New Roman"/>
                <a:cs typeface="Times New Roman"/>
              </a:rPr>
              <a:t>A </a:t>
            </a:r>
            <a:r>
              <a:rPr lang="en-US" sz="2900" dirty="0">
                <a:solidFill>
                  <a:srgbClr val="002060"/>
                </a:solidFill>
                <a:latin typeface="Cambria"/>
                <a:ea typeface="Times New Roman"/>
                <a:cs typeface="Times New Roman"/>
              </a:rPr>
              <a:t>importância do módulo na educação dos jovens</a:t>
            </a:r>
            <a:endParaRPr lang="tr-TR" sz="290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1041862" y="1222597"/>
            <a:ext cx="4937760" cy="736282"/>
          </a:xfrm>
        </p:spPr>
        <p:txBody>
          <a:bodyPr>
            <a:normAutofit fontScale="70000" lnSpcReduction="20000"/>
          </a:bodyPr>
          <a:lstStyle/>
          <a:p>
            <a:r>
              <a:rPr lang="en-US" b="1" dirty="0"/>
              <a:t>Capacitar a próxima geração: Porque é que a ecologia e os ecossistemas devem fazer parte da educação dos jovens</a:t>
            </a:r>
            <a:endParaRPr lang="tr-TR" dirty="0"/>
          </a:p>
        </p:txBody>
      </p:sp>
      <p:sp>
        <p:nvSpPr>
          <p:cNvPr id="4" name="Metin Yer Tutucusu 3"/>
          <p:cNvSpPr>
            <a:spLocks noGrp="1"/>
          </p:cNvSpPr>
          <p:nvPr>
            <p:ph type="body" idx="2"/>
          </p:nvPr>
        </p:nvSpPr>
        <p:spPr>
          <a:xfrm>
            <a:off x="940526" y="2111278"/>
            <a:ext cx="5066805" cy="3832321"/>
          </a:xfrm>
        </p:spPr>
        <p:txBody>
          <a:bodyPr>
            <a:normAutofit/>
          </a:bodyPr>
          <a:lstStyle/>
          <a:p>
            <a:pPr algn="just"/>
            <a:r>
              <a:rPr lang="en-US" dirty="0" smtClean="0"/>
              <a:t>O </a:t>
            </a:r>
            <a:r>
              <a:rPr lang="en-US" dirty="0"/>
              <a:t>futuro do nosso planeta assenta nos ombros dos jovens.  É fundamental equipá-los com os conhecimentos, as competências e os valores necessários para enfrentar os desafios ambientais.  A integração de um módulo de Ecologia e Ecossistemas na educação dos jovens constitui uma ferramenta poderosa para promover a sensibilização ambiental, inspirar acções e formar futuros líderes capazes de construir um mundo sustentável.</a:t>
            </a:r>
            <a:endParaRPr lang="tr-TR" dirty="0"/>
          </a:p>
          <a:p>
            <a:pPr algn="just"/>
            <a:endParaRPr lang="tr-TR" dirty="0"/>
          </a:p>
        </p:txBody>
      </p:sp>
      <p:sp>
        <p:nvSpPr>
          <p:cNvPr id="5" name="Metin Yer Tutucusu 4"/>
          <p:cNvSpPr>
            <a:spLocks noGrp="1"/>
          </p:cNvSpPr>
          <p:nvPr>
            <p:ph type="body" idx="3"/>
          </p:nvPr>
        </p:nvSpPr>
        <p:spPr>
          <a:xfrm>
            <a:off x="6134793" y="1208743"/>
            <a:ext cx="4937760" cy="736282"/>
          </a:xfrm>
        </p:spPr>
        <p:txBody>
          <a:bodyPr/>
          <a:lstStyle/>
          <a:p>
            <a:r>
              <a:rPr lang="tr-TR" b="1" dirty="0" err="1"/>
              <a:t>Capacitar os cidadãos informados</a:t>
            </a:r>
            <a:endParaRPr lang="tr-TR" dirty="0"/>
          </a:p>
        </p:txBody>
      </p:sp>
      <p:sp>
        <p:nvSpPr>
          <p:cNvPr id="6" name="Metin Yer Tutucusu 5"/>
          <p:cNvSpPr>
            <a:spLocks noGrp="1"/>
          </p:cNvSpPr>
          <p:nvPr>
            <p:ph type="body" idx="4"/>
          </p:nvPr>
        </p:nvSpPr>
        <p:spPr>
          <a:xfrm>
            <a:off x="6088875" y="2133600"/>
            <a:ext cx="5066805" cy="3826934"/>
          </a:xfrm>
        </p:spPr>
        <p:txBody>
          <a:bodyPr>
            <a:normAutofit/>
          </a:bodyPr>
          <a:lstStyle/>
          <a:p>
            <a:pPr algn="just"/>
            <a:r>
              <a:rPr lang="en-US" dirty="0" err="1" smtClean="0"/>
              <a:t>Integrar </a:t>
            </a:r>
            <a:r>
              <a:rPr lang="en-US" dirty="0"/>
              <a:t>o módulo Ecologia e Ecossistemas na educação dos jovens não se trata apenas de transmitir conhecimentos.  Trata-se de capacitar os jovens para se tornarem gestores ambientais responsáveis, pensadores críticos e solucionadores de problemas proactivos.  Isto permite-lhes tomar medidas hoje e construir um futuro sustentável para as gerações vindouras.</a:t>
            </a:r>
            <a:endParaRPr lang="tr-TR" dirty="0"/>
          </a:p>
        </p:txBody>
      </p:sp>
    </p:spTree>
    <p:extLst>
      <p:ext uri="{BB962C8B-B14F-4D97-AF65-F5344CB8AC3E}">
        <p14:creationId xmlns:p14="http://schemas.microsoft.com/office/powerpoint/2010/main" val="2183147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924743" y="629812"/>
            <a:ext cx="966787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1" i="0" u="none" strike="noStrike" cap="none" normalizeH="0" baseline="0" dirty="0" smtClean="0">
                <a:ln>
                  <a:noFill/>
                </a:ln>
                <a:solidFill>
                  <a:schemeClr val="tx1"/>
                </a:solidFill>
                <a:effectLst/>
                <a:latin typeface="Arial" panose="020B0604020202020204" pitchFamily="34" charset="0"/>
              </a:rPr>
              <a:t>Conhecer o nosso planeta: Porque é que os ecossistemas são importantes</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Arial" panose="020B0604020202020204" pitchFamily="34" charset="0"/>
              </a:rPr>
              <a:t>Explica a importância dos ecossistemas e o seu funcionamento.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1" i="0" u="none" strike="noStrike" cap="none" normalizeH="0" baseline="0" dirty="0" smtClean="0">
                <a:ln>
                  <a:noFill/>
                </a:ln>
                <a:solidFill>
                  <a:schemeClr val="tx1"/>
                </a:solidFill>
                <a:effectLst/>
                <a:latin typeface="Arial" panose="020B0604020202020204" pitchFamily="34" charset="0"/>
              </a:rPr>
              <a:t>Pensar como um cientista: Resolver puzzles ambientais</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Arial" panose="020B0604020202020204" pitchFamily="34" charset="0"/>
              </a:rPr>
              <a:t>Destaca a forma como o módulo desenvolve competências de pensamento crítico para enfrentar os desafios ambientais.</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1" i="0" u="none" strike="noStrike" cap="none" normalizeH="0" baseline="0" dirty="0" smtClean="0">
                <a:ln>
                  <a:noFill/>
                </a:ln>
                <a:solidFill>
                  <a:schemeClr val="tx1"/>
                </a:solidFill>
                <a:effectLst/>
                <a:latin typeface="Arial" panose="020B0604020202020204" pitchFamily="34" charset="0"/>
              </a:rPr>
              <a:t>Tomar medidas: Seja a mudança para o nosso planeta</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Arial" panose="020B0604020202020204" pitchFamily="34" charset="0"/>
              </a:rPr>
              <a:t>Realça a capacidade do módulo para inspirar os alunos a agir e a ter um impacto positivo.</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1" i="0" u="none" strike="noStrike" cap="none" normalizeH="0" baseline="0" dirty="0" smtClean="0">
                <a:ln>
                  <a:noFill/>
                </a:ln>
                <a:solidFill>
                  <a:schemeClr val="tx1"/>
                </a:solidFill>
                <a:effectLst/>
                <a:latin typeface="Arial" panose="020B0604020202020204" pitchFamily="34" charset="0"/>
              </a:rPr>
              <a:t>Capacitar o futuro: Líderes para um mundo sustentável</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Arial" panose="020B0604020202020204" pitchFamily="34" charset="0"/>
              </a:rPr>
              <a:t>Centra-se na forma como o módulo cultiva futuros líderes capazes de enfrentar as questões ambientais.</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GB" altLang="tr-TR"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1" i="0" u="none" strike="noStrike" cap="none" normalizeH="0" baseline="0" dirty="0" smtClean="0">
                <a:ln>
                  <a:noFill/>
                </a:ln>
                <a:solidFill>
                  <a:schemeClr val="tx1"/>
                </a:solidFill>
                <a:effectLst/>
                <a:latin typeface="Arial" panose="020B0604020202020204" pitchFamily="34" charset="0"/>
              </a:rPr>
              <a:t>Trabalhar em conjunto: Trabalho de equipa para um futuro mais verde</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Arial" panose="020B0604020202020204" pitchFamily="34" charset="0"/>
              </a:rPr>
              <a:t>Sublinha a importância da colaboração na resolução de problemas ambientais, que o módulo promove.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9289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7255" y="410429"/>
            <a:ext cx="8846820" cy="823740"/>
          </a:xfrm>
        </p:spPr>
        <p:txBody>
          <a:bodyPr>
            <a:normAutofit fontScale="90000"/>
          </a:bodyPr>
          <a:lstStyle/>
          <a:p>
            <a:r>
              <a:rPr lang="en-US" dirty="0"/>
              <a:t>Tarefas para os alunos baseadas no conteúdo do módulo Ecologia e Ecossistemas:</a:t>
            </a:r>
          </a:p>
        </p:txBody>
      </p:sp>
      <p:sp>
        <p:nvSpPr>
          <p:cNvPr id="3" name="Metin Yer Tutucusu 2"/>
          <p:cNvSpPr>
            <a:spLocks noGrp="1"/>
          </p:cNvSpPr>
          <p:nvPr>
            <p:ph type="body" idx="1"/>
          </p:nvPr>
        </p:nvSpPr>
        <p:spPr>
          <a:xfrm>
            <a:off x="878205" y="1349749"/>
            <a:ext cx="10058400" cy="4376470"/>
          </a:xfrm>
        </p:spPr>
        <p:txBody>
          <a:bodyPr>
            <a:normAutofit/>
          </a:bodyPr>
          <a:lstStyle/>
          <a:p>
            <a:r>
              <a:rPr lang="tr-TR" sz="1400" b="1" dirty="0" smtClean="0"/>
              <a:t>T1: </a:t>
            </a:r>
            <a:r>
              <a:rPr lang="en-US" sz="1400" b="1" dirty="0" smtClean="0"/>
              <a:t>Pesquisa </a:t>
            </a:r>
            <a:r>
              <a:rPr lang="en-US" sz="1400" b="1" dirty="0"/>
              <a:t>e relatório:</a:t>
            </a:r>
            <a:r>
              <a:rPr lang="en-US" sz="1400" dirty="0"/>
              <a:t> Escolher uma fonte de energia renovável específica (por exemplo, solar, eólica, geotérmica) utilizada em Portugal, na Alemanha ou na Turquia. Investiguem como funciona e quais as suas vantagens e desvantagens. Prepare um relatório ou uma apresentação para partilhar as suas descobertas com as </a:t>
            </a:r>
            <a:r>
              <a:rPr lang="tr-TR" sz="1400" dirty="0" err="1" smtClean="0"/>
              <a:t>equipas</a:t>
            </a:r>
            <a:r>
              <a:rPr lang="tr-TR" sz="1400" dirty="0" smtClean="0"/>
              <a:t>.</a:t>
            </a:r>
            <a:endParaRPr lang="en-US" sz="1400" dirty="0"/>
          </a:p>
          <a:p>
            <a:r>
              <a:rPr lang="tr-TR" sz="1400" b="1" dirty="0" smtClean="0"/>
              <a:t>T2: </a:t>
            </a:r>
            <a:r>
              <a:rPr lang="en-US" sz="1400" b="1" dirty="0"/>
              <a:t>Caça ao tesouro </a:t>
            </a:r>
            <a:r>
              <a:rPr lang="en-US" sz="1400" b="1" dirty="0" smtClean="0"/>
              <a:t>da biodiversidade</a:t>
            </a:r>
            <a:r>
              <a:rPr lang="en-US" sz="1400" b="1" dirty="0"/>
              <a:t>:</a:t>
            </a:r>
            <a:r>
              <a:rPr lang="en-US" sz="1400" dirty="0"/>
              <a:t> Crie uma lista de espécies endémicas (plantas ou animais) encontradas num dos países parceiros (Portugal, Alemanha, Roménia, Turquia). Organize uma caça ao tesouro na sua escola ou no parque local, onde os alunos têm de identificar espécies comuns e debater o impacto que a atividade humana pode ter sobre elas.</a:t>
            </a:r>
          </a:p>
          <a:p>
            <a:r>
              <a:rPr lang="tr-TR" sz="1400" b="1" dirty="0" smtClean="0"/>
              <a:t>T3: </a:t>
            </a:r>
            <a:r>
              <a:rPr lang="en-US" sz="1400" b="1" dirty="0"/>
              <a:t>Plano de ação para a gestão de </a:t>
            </a:r>
            <a:r>
              <a:rPr lang="en-US" sz="1400" b="1" dirty="0" smtClean="0"/>
              <a:t>resíduos</a:t>
            </a:r>
            <a:r>
              <a:rPr lang="en-US" sz="1400" b="1" dirty="0"/>
              <a:t>:</a:t>
            </a:r>
            <a:r>
              <a:rPr lang="en-US" sz="1400" dirty="0"/>
              <a:t> Pesquisar e comparar as práticas de gestão de resíduos no vosso país com as da Turquia. Desenvolver um plano para reduzir a produção de resíduos e aumentar a reciclagem na sua escola ou comunidade.</a:t>
            </a:r>
          </a:p>
          <a:p>
            <a:r>
              <a:rPr lang="tr-TR" sz="1400" b="1" dirty="0" smtClean="0"/>
              <a:t>T4: </a:t>
            </a:r>
            <a:r>
              <a:rPr lang="en-US" sz="1400" b="1" dirty="0"/>
              <a:t>Encenação de um </a:t>
            </a:r>
            <a:r>
              <a:rPr lang="en-US" sz="1400" b="1" dirty="0" smtClean="0"/>
              <a:t>ecossistema</a:t>
            </a:r>
            <a:r>
              <a:rPr lang="en-US" sz="1400" b="1" dirty="0"/>
              <a:t>:</a:t>
            </a:r>
            <a:r>
              <a:rPr lang="en-US" sz="1400" dirty="0"/>
              <a:t> Divida a turma em diferentes grupos, cada um representando um componente de um ecossistema (por exemplo, produtores, decompositores, consumidores). Representem um cenário em que a atividade humana perturba o equilíbrio do ecossistema. Discuta formas de restabelecer o equilíbrio e promover práticas sustentáveis.</a:t>
            </a:r>
          </a:p>
          <a:p>
            <a:r>
              <a:rPr lang="tr-TR" sz="1400" b="1" dirty="0" smtClean="0"/>
              <a:t>T5: </a:t>
            </a:r>
            <a:r>
              <a:rPr lang="en-US" sz="1400" b="1" dirty="0"/>
              <a:t>Debate sobre </a:t>
            </a:r>
            <a:r>
              <a:rPr lang="en-US" sz="1400" b="1" dirty="0" smtClean="0"/>
              <a:t>o ambiente</a:t>
            </a:r>
            <a:r>
              <a:rPr lang="en-US" sz="1400" b="1" dirty="0"/>
              <a:t>:</a:t>
            </a:r>
            <a:r>
              <a:rPr lang="en-US" sz="1400" dirty="0"/>
              <a:t> Pesquisar uma questão ambiental atual (por exemplo, desflorestação, poluição da água). Organize um debate na turma em que os alunos discutam diferentes perspectivas sobre a questão. Isto incentiva o pensamento crítico e a capacidade de avaliar diferentes pontos de vista.</a:t>
            </a:r>
          </a:p>
          <a:p>
            <a:r>
              <a:rPr lang="tr-TR" sz="1400" b="1" dirty="0" smtClean="0"/>
              <a:t>T6: </a:t>
            </a:r>
            <a:r>
              <a:rPr lang="en-US" sz="1400" b="1" dirty="0" smtClean="0"/>
              <a:t>Conceber </a:t>
            </a:r>
            <a:r>
              <a:rPr lang="en-US" sz="1400" b="1" dirty="0"/>
              <a:t>um projeto de futuro sustentável:</a:t>
            </a:r>
            <a:r>
              <a:rPr lang="en-US" sz="1400" dirty="0"/>
              <a:t> Imagina a tua cidade/comunidade sustentável ideal. Conceba um cartaz, modelo ou apresentação que mostre características que promovam as energias renováveis, a redução de resíduos e a conservação do ambiente.</a:t>
            </a:r>
          </a:p>
        </p:txBody>
      </p:sp>
      <p:sp>
        <p:nvSpPr>
          <p:cNvPr id="4"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 name="Metin kutusu 4"/>
          <p:cNvSpPr txBox="1"/>
          <p:nvPr/>
        </p:nvSpPr>
        <p:spPr>
          <a:xfrm>
            <a:off x="0" y="3105151"/>
            <a:ext cx="923925" cy="307777"/>
          </a:xfrm>
          <a:prstGeom prst="rect">
            <a:avLst/>
          </a:prstGeom>
          <a:noFill/>
        </p:spPr>
        <p:txBody>
          <a:bodyPr wrap="square" rtlCol="0">
            <a:spAutoFit/>
          </a:bodyPr>
          <a:lstStyle/>
          <a:p>
            <a:r>
              <a:rPr lang="tr-TR" b="1" dirty="0" err="1" smtClean="0">
                <a:solidFill>
                  <a:schemeClr val="bg1"/>
                </a:solidFill>
              </a:rPr>
              <a:t>Tarefas</a:t>
            </a:r>
            <a:endParaRPr lang="tr-TR" b="1" dirty="0">
              <a:solidFill>
                <a:schemeClr val="bg1"/>
              </a:solidFill>
            </a:endParaRPr>
          </a:p>
        </p:txBody>
      </p:sp>
    </p:spTree>
    <p:extLst>
      <p:ext uri="{BB962C8B-B14F-4D97-AF65-F5344CB8AC3E}">
        <p14:creationId xmlns:p14="http://schemas.microsoft.com/office/powerpoint/2010/main" val="3395388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dirty="0">
                <a:solidFill>
                  <a:srgbClr val="FFFF00"/>
                </a:solidFill>
              </a:rPr>
              <a:t/>
            </a:r>
            <a:br>
              <a:rPr lang="en-US" dirty="0">
                <a:solidFill>
                  <a:srgbClr val="FFFF00"/>
                </a:solidFill>
              </a:rPr>
            </a:br>
            <a:r>
              <a:rPr lang="en-US" dirty="0">
                <a:solidFill>
                  <a:srgbClr val="3F762A"/>
                </a:solidFill>
              </a:rPr>
              <a:t>Vídeos</a:t>
            </a:r>
            <a:endParaRPr b="1" dirty="0">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7" name="Google Shape;327;p45"/>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en-US" dirty="0"/>
              <a:t>Ligações para vídeos e outras fontes de leitura sobre o conteúdo do módulo</a:t>
            </a:r>
            <a:endParaRPr sz="2400" b="1" i="0" u="none" strike="noStrike" cap="none" dirty="0">
              <a:solidFill>
                <a:srgbClr val="262626"/>
              </a:solidFill>
              <a:latin typeface="Calibri"/>
              <a:ea typeface="Calibri"/>
              <a:cs typeface="Calibri"/>
              <a:sym typeface="Calibri"/>
            </a:endParaRPr>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en-US" sz="6600" dirty="0">
                <a:solidFill>
                  <a:srgbClr val="FFFF00"/>
                </a:solidFill>
              </a:rPr>
              <a:t/>
            </a:r>
            <a:br>
              <a:rPr lang="en-US" sz="6600" dirty="0">
                <a:solidFill>
                  <a:srgbClr val="FFFF00"/>
                </a:solidFill>
              </a:rPr>
            </a:br>
            <a:r>
              <a:rPr lang="en-US" sz="6600" dirty="0">
                <a:solidFill>
                  <a:srgbClr val="3F762A"/>
                </a:solidFill>
              </a:rPr>
              <a:t>Tópico dos vídeos</a:t>
            </a:r>
            <a:endParaRPr sz="6600" b="1" dirty="0">
              <a:solidFill>
                <a:srgbClr val="3F762A"/>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2A4F1C"/>
                </a:solidFill>
                <a:latin typeface="Arial"/>
                <a:ea typeface="Arial"/>
                <a:cs typeface="Arial"/>
                <a:sym typeface="Arial"/>
              </a:rPr>
              <a:t>Veja os seguintes vídeos e tome notas</a:t>
            </a:r>
            <a:endParaRPr sz="2800" b="0" i="0" u="none" strike="noStrike" cap="none" dirty="0">
              <a:solidFill>
                <a:srgbClr val="2A4F1C"/>
              </a:solidFill>
              <a:latin typeface="Arial"/>
              <a:ea typeface="Arial"/>
              <a:cs typeface="Arial"/>
              <a:sym typeface="Arial"/>
            </a:endParaRPr>
          </a:p>
        </p:txBody>
      </p:sp>
      <p:sp>
        <p:nvSpPr>
          <p:cNvPr id="2" name="Dikdörtgen 1"/>
          <p:cNvSpPr/>
          <p:nvPr/>
        </p:nvSpPr>
        <p:spPr>
          <a:xfrm>
            <a:off x="647699" y="5063550"/>
            <a:ext cx="9401175" cy="523220"/>
          </a:xfrm>
          <a:prstGeom prst="rect">
            <a:avLst/>
          </a:prstGeom>
        </p:spPr>
        <p:txBody>
          <a:bodyPr wrap="square">
            <a:spAutoFit/>
          </a:bodyPr>
          <a:lstStyle/>
          <a:p>
            <a:pPr marL="457200"/>
            <a:r>
              <a:rPr lang="en-US" dirty="0">
                <a:latin typeface="Calibri" panose="020F0502020204030204" pitchFamily="34" charset="0"/>
                <a:ea typeface="Calibri" panose="020F0502020204030204" pitchFamily="34" charset="0"/>
              </a:rPr>
              <a:t>Os recursos fornecidos oferecem um ponto de partida valioso para explorar a ligação entre a literacia ambiental e a perceção dos problemas ambientais, com um </a:t>
            </a:r>
            <a:r>
              <a:rPr lang="en-US" dirty="0" err="1" smtClean="0">
                <a:latin typeface="Calibri" panose="020F0502020204030204" pitchFamily="34" charset="0"/>
                <a:ea typeface="Calibri" panose="020F0502020204030204" pitchFamily="34" charset="0"/>
              </a:rPr>
              <a:t>foco</a:t>
            </a:r>
            <a:r>
              <a:rPr lang="en-US" dirty="0" smtClean="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específico na Roménia (com base nas fontes de leitura). </a:t>
            </a:r>
            <a:endParaRPr lang="tr-TR" dirty="0">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199769" y="1981992"/>
            <a:ext cx="4613148" cy="2743200"/>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6191631" y="1282095"/>
            <a:ext cx="5705094" cy="23082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Ver o vídeo</a:t>
            </a:r>
            <a:endParaRPr dirty="0"/>
          </a:p>
          <a:p>
            <a:pPr marL="0" marR="0" lvl="0" indent="0" algn="l" rtl="0">
              <a:lnSpc>
                <a:spcPct val="100000"/>
              </a:lnSpc>
              <a:spcBef>
                <a:spcPts val="0"/>
              </a:spcBef>
              <a:spcAft>
                <a:spcPts val="0"/>
              </a:spcAft>
              <a:buNone/>
            </a:pPr>
            <a:endParaRPr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smtClean="0">
                <a:solidFill>
                  <a:srgbClr val="3F762A"/>
                </a:solidFill>
                <a:latin typeface="Arial"/>
                <a:ea typeface="Arial"/>
                <a:cs typeface="Arial"/>
                <a:sym typeface="Arial"/>
              </a:rPr>
              <a:t>Tomar nota dos factos importantes</a:t>
            </a:r>
            <a:endParaRPr lang="en-US" dirty="0" smtClean="0"/>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dirty="0" smtClean="0">
                <a:solidFill>
                  <a:srgbClr val="3F762A"/>
                </a:solidFill>
                <a:latin typeface="Arial"/>
                <a:ea typeface="Arial"/>
                <a:cs typeface="Arial"/>
                <a:sym typeface="Arial"/>
              </a:rPr>
              <a:t>Escreve </a:t>
            </a:r>
            <a:r>
              <a:rPr lang="tr-TR" sz="2400" b="1" dirty="0" smtClean="0">
                <a:solidFill>
                  <a:srgbClr val="3F762A"/>
                </a:solidFill>
              </a:rPr>
              <a:t>"as </a:t>
            </a:r>
            <a:r>
              <a:rPr lang="tr-TR" sz="2400" b="1" dirty="0" err="1" smtClean="0">
                <a:solidFill>
                  <a:srgbClr val="3F762A"/>
                </a:solidFill>
              </a:rPr>
              <a:t>tuas próprias frases para resumir o conteúdo </a:t>
            </a:r>
            <a:r>
              <a:rPr lang="tr-TR" sz="2400" b="1" dirty="0" smtClean="0">
                <a:solidFill>
                  <a:srgbClr val="3F762A"/>
                </a:solidFill>
              </a:rPr>
              <a:t>do vídeo"</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329662" y="495147"/>
            <a:ext cx="6623588" cy="954067"/>
          </a:xfrm>
          <a:prstGeom prst="rect">
            <a:avLst/>
          </a:prstGeom>
          <a:noFill/>
          <a:ln>
            <a:noFill/>
          </a:ln>
        </p:spPr>
        <p:txBody>
          <a:bodyPr spcFirstLastPara="1" wrap="square" lIns="91425" tIns="45700" rIns="91425" bIns="45700" anchor="t" anchorCtr="0">
            <a:spAutoFit/>
          </a:bodyPr>
          <a:lstStyle/>
          <a:p>
            <a:pPr lvl="0"/>
            <a:r>
              <a:rPr lang="en-US" sz="2800" b="1" dirty="0">
                <a:solidFill>
                  <a:srgbClr val="3F762A"/>
                </a:solidFill>
              </a:rPr>
              <a:t>Ecologia: O estudo da nossa </a:t>
            </a:r>
            <a:r>
              <a:rPr lang="en-US" sz="2800" b="1" dirty="0" smtClean="0">
                <a:solidFill>
                  <a:srgbClr val="3F762A"/>
                </a:solidFill>
              </a:rPr>
              <a:t>casa | </a:t>
            </a:r>
            <a:r>
              <a:rPr lang="en-US" sz="2800" b="1" dirty="0">
                <a:solidFill>
                  <a:srgbClr val="3F762A"/>
                </a:solidFill>
              </a:rPr>
              <a:t>Conceitos fundamentais</a:t>
            </a:r>
            <a:endParaRPr sz="2800" b="1" i="0" u="none" strike="noStrike" cap="none" dirty="0">
              <a:solidFill>
                <a:srgbClr val="3F762A"/>
              </a:solidFill>
              <a:sym typeface="Arial"/>
            </a:endParaRPr>
          </a:p>
        </p:txBody>
      </p:sp>
      <p:sp>
        <p:nvSpPr>
          <p:cNvPr id="3" name="Dikdörtgen 2"/>
          <p:cNvSpPr/>
          <p:nvPr/>
        </p:nvSpPr>
        <p:spPr>
          <a:xfrm>
            <a:off x="6315075" y="4035534"/>
            <a:ext cx="5400675" cy="954107"/>
          </a:xfrm>
          <a:prstGeom prst="rect">
            <a:avLst/>
          </a:prstGeom>
        </p:spPr>
        <p:txBody>
          <a:bodyPr wrap="square">
            <a:spAutoFit/>
          </a:bodyPr>
          <a:lstStyle/>
          <a:p>
            <a:pPr algn="just"/>
            <a:r>
              <a:rPr lang="en-US" dirty="0"/>
              <a:t>Como é que os organismos interagem uns com os outros e com o seu ambiente? É esse o estudo da ecologia! Saiba mais sobre a forma como estamos todos ligados entre si pelo Professor Jean Philippe </a:t>
            </a:r>
            <a:r>
              <a:rPr lang="en-US" dirty="0" err="1"/>
              <a:t>Gibert</a:t>
            </a:r>
            <a:r>
              <a:rPr lang="en-US" dirty="0"/>
              <a:t>.</a:t>
            </a:r>
            <a:endParaRPr lang="tr-TR" sz="1600" dirty="0"/>
          </a:p>
        </p:txBody>
      </p:sp>
      <p:sp>
        <p:nvSpPr>
          <p:cNvPr id="4" name="Dikdörtgen 3">
            <a:hlinkClick r:id="rId3"/>
          </p:cNvPr>
          <p:cNvSpPr/>
          <p:nvPr/>
        </p:nvSpPr>
        <p:spPr>
          <a:xfrm>
            <a:off x="1052221" y="5057534"/>
            <a:ext cx="4524957" cy="286232"/>
          </a:xfrm>
          <a:prstGeom prst="rect">
            <a:avLst/>
          </a:prstGeom>
        </p:spPr>
        <p:txBody>
          <a:bodyPr wrap="none">
            <a:spAutoFit/>
          </a:bodyPr>
          <a:lstStyle/>
          <a:p>
            <a:pPr marL="91440" lvl="0">
              <a:lnSpc>
                <a:spcPct val="90000"/>
              </a:lnSpc>
              <a:spcBef>
                <a:spcPts val="1400"/>
              </a:spcBef>
              <a:buSzPts val="2000"/>
            </a:pPr>
            <a:r>
              <a:rPr lang="tr-TR" b="1" dirty="0">
                <a:solidFill>
                  <a:schemeClr val="accent1"/>
                </a:solidFill>
                <a:hlinkClick r:id="rId3"/>
              </a:rPr>
              <a:t>https://www.youtube.com/watch?v=TS2dq_TS5gE</a:t>
            </a:r>
            <a:endParaRPr lang="tr-TR" b="1" dirty="0">
              <a:solidFill>
                <a:schemeClr val="accent1"/>
              </a:solidFill>
            </a:endParaRPr>
          </a:p>
        </p:txBody>
      </p:sp>
      <p:pic>
        <p:nvPicPr>
          <p:cNvPr id="6" name="Resim 5"/>
          <p:cNvPicPr>
            <a:picLocks noChangeAspect="1"/>
          </p:cNvPicPr>
          <p:nvPr/>
        </p:nvPicPr>
        <p:blipFill>
          <a:blip r:embed="rId4"/>
          <a:stretch>
            <a:fillRect/>
          </a:stretch>
        </p:blipFill>
        <p:spPr>
          <a:xfrm>
            <a:off x="1324623" y="2019300"/>
            <a:ext cx="4371328" cy="2638425"/>
          </a:xfrm>
          <a:prstGeom prst="rect">
            <a:avLst/>
          </a:prstGeom>
        </p:spPr>
      </p:pic>
    </p:spTree>
    <p:extLst>
      <p:ext uri="{BB962C8B-B14F-4D97-AF65-F5344CB8AC3E}">
        <p14:creationId xmlns:p14="http://schemas.microsoft.com/office/powerpoint/2010/main" val="1920046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219200" y="1209675"/>
            <a:ext cx="4800600" cy="3572667"/>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6296406" y="1682145"/>
            <a:ext cx="5536692" cy="15696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Ver o vídeo</a:t>
            </a:r>
            <a:endParaRPr dirty="0"/>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Tomar nota dos factos importantes</a:t>
            </a:r>
            <a:endParaRPr dirty="0"/>
          </a:p>
          <a:p>
            <a:pPr marL="0" marR="0" lvl="0" indent="0" algn="l" rtl="0">
              <a:lnSpc>
                <a:spcPct val="100000"/>
              </a:lnSpc>
              <a:spcBef>
                <a:spcPts val="0"/>
              </a:spcBef>
              <a:spcAft>
                <a:spcPts val="0"/>
              </a:spcAft>
              <a:buNone/>
            </a:pPr>
            <a:endParaRPr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dirty="0">
                <a:solidFill>
                  <a:srgbClr val="3F762A"/>
                </a:solidFill>
                <a:latin typeface="Arial"/>
                <a:ea typeface="Arial"/>
                <a:cs typeface="Arial"/>
                <a:sym typeface="Arial"/>
              </a:rPr>
              <a:t>Escreve </a:t>
            </a:r>
            <a:r>
              <a:rPr lang="tr-TR" sz="2400" b="1" i="0" u="none" strike="noStrike" cap="none" dirty="0" smtClean="0">
                <a:solidFill>
                  <a:srgbClr val="3F762A"/>
                </a:solidFill>
                <a:latin typeface="Arial"/>
                <a:ea typeface="Arial"/>
                <a:cs typeface="Arial"/>
                <a:sym typeface="Arial"/>
              </a:rPr>
              <a:t>um </a:t>
            </a:r>
            <a:r>
              <a:rPr lang="tr-TR" sz="2400" b="1" i="0" u="none" strike="noStrike" cap="none" dirty="0" err="1" smtClean="0">
                <a:solidFill>
                  <a:srgbClr val="3F762A"/>
                </a:solidFill>
                <a:latin typeface="Arial"/>
                <a:ea typeface="Arial"/>
                <a:cs typeface="Arial"/>
                <a:sym typeface="Arial"/>
              </a:rPr>
              <a:t>breve </a:t>
            </a:r>
            <a:r>
              <a:rPr lang="tr-TR" sz="2400" b="1" dirty="0" err="1" smtClean="0">
                <a:solidFill>
                  <a:srgbClr val="3F762A"/>
                </a:solidFill>
              </a:rPr>
              <a:t>comentário </a:t>
            </a:r>
            <a:r>
              <a:rPr lang="tr-TR" sz="2400" b="1" dirty="0" smtClean="0">
                <a:solidFill>
                  <a:srgbClr val="3F762A"/>
                </a:solidFill>
              </a:rPr>
              <a:t>sobre </a:t>
            </a:r>
            <a:r>
              <a:rPr lang="tr-TR" sz="2400" b="1" dirty="0" err="1" smtClean="0">
                <a:solidFill>
                  <a:srgbClr val="3F762A"/>
                </a:solidFill>
              </a:rPr>
              <a:t>o </a:t>
            </a:r>
            <a:r>
              <a:rPr lang="tr-TR" sz="2400" b="1" dirty="0" smtClean="0">
                <a:solidFill>
                  <a:srgbClr val="3F762A"/>
                </a:solidFill>
              </a:rPr>
              <a:t>filme. </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310612" y="418947"/>
            <a:ext cx="6204488" cy="584735"/>
          </a:xfrm>
          <a:prstGeom prst="rect">
            <a:avLst/>
          </a:prstGeom>
          <a:noFill/>
          <a:ln>
            <a:noFill/>
          </a:ln>
        </p:spPr>
        <p:txBody>
          <a:bodyPr spcFirstLastPara="1" wrap="square" lIns="91425" tIns="45700" rIns="91425" bIns="45700" anchor="t" anchorCtr="0">
            <a:spAutoFit/>
          </a:bodyPr>
          <a:lstStyle/>
          <a:p>
            <a:pPr lvl="0"/>
            <a:r>
              <a:rPr lang="tr-TR" sz="3200" b="1" dirty="0">
                <a:solidFill>
                  <a:srgbClr val="3F762A"/>
                </a:solidFill>
              </a:rPr>
              <a:t>Componentes </a:t>
            </a:r>
            <a:r>
              <a:rPr lang="tr-TR" sz="3200" b="1" dirty="0" err="1">
                <a:solidFill>
                  <a:srgbClr val="3F762A"/>
                </a:solidFill>
              </a:rPr>
              <a:t>do ecossistema</a:t>
            </a:r>
            <a:endParaRPr sz="3200" b="1" i="0" u="none" strike="noStrike" cap="none" dirty="0">
              <a:solidFill>
                <a:srgbClr val="3F762A"/>
              </a:solidFill>
              <a:latin typeface="Arial"/>
              <a:ea typeface="Arial"/>
              <a:cs typeface="Arial"/>
              <a:sym typeface="Arial"/>
            </a:endParaRPr>
          </a:p>
        </p:txBody>
      </p:sp>
      <p:sp>
        <p:nvSpPr>
          <p:cNvPr id="2" name="Dikdörtgen 1"/>
          <p:cNvSpPr/>
          <p:nvPr/>
        </p:nvSpPr>
        <p:spPr>
          <a:xfrm>
            <a:off x="1332268" y="4933709"/>
            <a:ext cx="4356642" cy="286232"/>
          </a:xfrm>
          <a:prstGeom prst="rect">
            <a:avLst/>
          </a:prstGeom>
        </p:spPr>
        <p:txBody>
          <a:bodyPr wrap="none">
            <a:spAutoFit/>
          </a:bodyPr>
          <a:lstStyle/>
          <a:p>
            <a:pPr marL="91440" lvl="0" indent="-91440">
              <a:lnSpc>
                <a:spcPct val="90000"/>
              </a:lnSpc>
              <a:buSzPts val="2000"/>
              <a:buFont typeface="Arial"/>
              <a:buChar char=" "/>
            </a:pPr>
            <a:r>
              <a:rPr lang="en-US" b="1" u="sng" dirty="0">
                <a:solidFill>
                  <a:schemeClr val="accent1"/>
                </a:solidFill>
                <a:hlinkClick r:id="rId3"/>
              </a:rPr>
              <a:t>https://www.youtube.com/watch?v=MWPj2IkeklI</a:t>
            </a:r>
            <a:endParaRPr lang="en-US" b="1" dirty="0">
              <a:solidFill>
                <a:schemeClr val="accent1"/>
              </a:solidFill>
            </a:endParaRPr>
          </a:p>
        </p:txBody>
      </p:sp>
      <p:sp>
        <p:nvSpPr>
          <p:cNvPr id="3" name="Dikdörtgen 2"/>
          <p:cNvSpPr/>
          <p:nvPr/>
        </p:nvSpPr>
        <p:spPr>
          <a:xfrm>
            <a:off x="6364414" y="3692132"/>
            <a:ext cx="5400675" cy="1169551"/>
          </a:xfrm>
          <a:prstGeom prst="rect">
            <a:avLst/>
          </a:prstGeom>
        </p:spPr>
        <p:txBody>
          <a:bodyPr wrap="square">
            <a:spAutoFit/>
          </a:bodyPr>
          <a:lstStyle/>
          <a:p>
            <a:r>
              <a:rPr lang="en-US" dirty="0"/>
              <a:t>Este documentário apresenta uma visão mais otimista, mostrando as soluções existentes para os problemas ambientais. Ao mostrar inovações bem sucedidas, pode inspirar os espectadores a tomar medidas e potencialmente aumentar o seu sentido de agência em relação às questões ambientais</a:t>
            </a:r>
            <a:endParaRPr lang="tr-TR" sz="1600" dirty="0"/>
          </a:p>
        </p:txBody>
      </p:sp>
      <p:pic>
        <p:nvPicPr>
          <p:cNvPr id="4" name="Resim 3"/>
          <p:cNvPicPr>
            <a:picLocks noChangeAspect="1"/>
          </p:cNvPicPr>
          <p:nvPr/>
        </p:nvPicPr>
        <p:blipFill>
          <a:blip r:embed="rId4"/>
          <a:stretch>
            <a:fillRect/>
          </a:stretch>
        </p:blipFill>
        <p:spPr>
          <a:xfrm>
            <a:off x="1343025" y="1423988"/>
            <a:ext cx="4566601" cy="30337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7195469" cy="12954"/>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1209675"/>
            <a:ext cx="2629281" cy="3572667"/>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6076950" y="1398681"/>
            <a:ext cx="5536692" cy="19389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Ver o vídeo</a:t>
            </a:r>
            <a:endParaRPr dirty="0"/>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Tomar nota dos factos importantes</a:t>
            </a:r>
            <a:endParaRPr dirty="0"/>
          </a:p>
          <a:p>
            <a:pPr marL="0" marR="0" lvl="0" indent="0" algn="l" rtl="0">
              <a:lnSpc>
                <a:spcPct val="100000"/>
              </a:lnSpc>
              <a:spcBef>
                <a:spcPts val="0"/>
              </a:spcBef>
              <a:spcAft>
                <a:spcPts val="0"/>
              </a:spcAft>
              <a:buNone/>
            </a:pPr>
            <a:endParaRPr sz="2400" b="0" i="0" u="none" strike="noStrike" cap="none" dirty="0">
              <a:solidFill>
                <a:srgbClr val="3F762A"/>
              </a:solidFill>
              <a:latin typeface="Arial"/>
              <a:ea typeface="Arial"/>
              <a:cs typeface="Arial"/>
              <a:sym typeface="Arial"/>
            </a:endParaRPr>
          </a:p>
          <a:p>
            <a:pPr marL="342900" lvl="0" indent="-342900">
              <a:buSzPts val="2400"/>
              <a:buFont typeface="Noto Sans Symbols"/>
              <a:buChar char="✔"/>
            </a:pPr>
            <a:r>
              <a:rPr lang="en-US" sz="2400" dirty="0">
                <a:solidFill>
                  <a:srgbClr val="3F762A"/>
                </a:solidFill>
              </a:rPr>
              <a:t>Concebe um cartaz </a:t>
            </a:r>
            <a:r>
              <a:rPr lang="en-GB" sz="2400" dirty="0" smtClean="0">
                <a:solidFill>
                  <a:srgbClr val="3F762A"/>
                </a:solidFill>
              </a:rPr>
              <a:t>para dar a conhecer o livro e o vídeo.</a:t>
            </a:r>
            <a:endParaRPr lang="en-GB" sz="2400" dirty="0">
              <a:solidFill>
                <a:srgbClr val="3F762A"/>
              </a:solidFill>
            </a:endParaRPr>
          </a:p>
        </p:txBody>
      </p:sp>
      <p:sp>
        <p:nvSpPr>
          <p:cNvPr id="350" name="Google Shape;350;p47"/>
          <p:cNvSpPr txBox="1"/>
          <p:nvPr/>
        </p:nvSpPr>
        <p:spPr>
          <a:xfrm>
            <a:off x="443581" y="461771"/>
            <a:ext cx="7947563" cy="307736"/>
          </a:xfrm>
          <a:prstGeom prst="rect">
            <a:avLst/>
          </a:prstGeom>
          <a:noFill/>
          <a:ln>
            <a:noFill/>
          </a:ln>
        </p:spPr>
        <p:txBody>
          <a:bodyPr spcFirstLastPara="1" wrap="square" lIns="91425" tIns="45700" rIns="91425" bIns="45700" anchor="t" anchorCtr="0">
            <a:spAutoFit/>
          </a:bodyPr>
          <a:lstStyle/>
          <a:p>
            <a:r>
              <a:rPr lang="en-US" b="1" dirty="0"/>
              <a:t>A retirada: O plano mais abrangente alguma vez proposto para inverter o aquecimento global</a:t>
            </a:r>
          </a:p>
        </p:txBody>
      </p:sp>
      <p:sp>
        <p:nvSpPr>
          <p:cNvPr id="2" name="Dikdörtgen 1"/>
          <p:cNvSpPr/>
          <p:nvPr/>
        </p:nvSpPr>
        <p:spPr>
          <a:xfrm>
            <a:off x="1332268" y="4933709"/>
            <a:ext cx="4605107" cy="286232"/>
          </a:xfrm>
          <a:prstGeom prst="rect">
            <a:avLst/>
          </a:prstGeom>
        </p:spPr>
        <p:txBody>
          <a:bodyPr wrap="none">
            <a:spAutoFit/>
          </a:bodyPr>
          <a:lstStyle/>
          <a:p>
            <a:pPr marL="91440" lvl="0" indent="-91440">
              <a:lnSpc>
                <a:spcPct val="90000"/>
              </a:lnSpc>
              <a:buSzPts val="2000"/>
              <a:buFont typeface="Arial"/>
              <a:buChar char=" "/>
            </a:pPr>
            <a:r>
              <a:rPr lang="en-US" b="1" u="sng" dirty="0">
                <a:solidFill>
                  <a:schemeClr val="accent1"/>
                </a:solidFill>
              </a:rPr>
              <a:t>https://www.youtube.com/watch?v=rcDA_-SZWSs</a:t>
            </a:r>
            <a:endParaRPr lang="en-US" b="1" dirty="0">
              <a:solidFill>
                <a:schemeClr val="accent1"/>
              </a:solidFill>
            </a:endParaRPr>
          </a:p>
        </p:txBody>
      </p:sp>
      <p:sp>
        <p:nvSpPr>
          <p:cNvPr id="3" name="Dikdörtgen 2"/>
          <p:cNvSpPr/>
          <p:nvPr/>
        </p:nvSpPr>
        <p:spPr>
          <a:xfrm>
            <a:off x="6296026" y="3425934"/>
            <a:ext cx="5029200" cy="2062103"/>
          </a:xfrm>
          <a:prstGeom prst="rect">
            <a:avLst/>
          </a:prstGeom>
        </p:spPr>
        <p:txBody>
          <a:bodyPr wrap="square">
            <a:spAutoFit/>
          </a:bodyPr>
          <a:lstStyle/>
          <a:p>
            <a:pPr algn="just"/>
            <a:r>
              <a:rPr lang="en-US" dirty="0"/>
              <a:t>Apresentado pela Hurst Lecture Series em colaboração com o Aspen Center for Environmental Studies em honra do seu 50º aniversário. Apresentando o ambientalista e autor Paul Hawken em conversa com o Diretor Executivo do Aspen Center for Environmental Studies, Chris Lane. Hawken discutirá a política, a tecnologia e as soluções substantivas existentes para enfrentar as alterações climáticas.</a:t>
            </a:r>
          </a:p>
          <a:p>
            <a:pPr algn="just"/>
            <a:r>
              <a:rPr lang="en-US" b="1" dirty="0"/>
              <a:t/>
            </a:r>
            <a:br>
              <a:rPr lang="en-US" b="1" dirty="0"/>
            </a:br>
            <a:endParaRPr lang="tr-TR" sz="1600" dirty="0"/>
          </a:p>
        </p:txBody>
      </p:sp>
      <p:pic>
        <p:nvPicPr>
          <p:cNvPr id="4100" name="Picture 4" descr="Drawdown: The Most Comprehensive Plan Ever Proposed to Reverse Global  Warming: Hawken, Paul: 9780143130444: Amazon.com: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1247774"/>
            <a:ext cx="2473325"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2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a:t>Visão geral do módulo</a:t>
            </a:r>
            <a:endParaRPr/>
          </a:p>
        </p:txBody>
      </p:sp>
      <p:sp>
        <p:nvSpPr>
          <p:cNvPr id="139" name="Google Shape;139;p37"/>
          <p:cNvSpPr txBox="1"/>
          <p:nvPr/>
        </p:nvSpPr>
        <p:spPr>
          <a:xfrm>
            <a:off x="2618374" y="176649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Introdução</a:t>
            </a:r>
            <a:endParaRPr sz="3200" b="1" i="0" u="none" strike="noStrike" cap="none">
              <a:solidFill>
                <a:srgbClr val="3F3F3F"/>
              </a:solidFill>
              <a:latin typeface="Calibri"/>
              <a:ea typeface="Calibri"/>
              <a:cs typeface="Calibri"/>
              <a:sym typeface="Calibri"/>
            </a:endParaRPr>
          </a:p>
        </p:txBody>
      </p:sp>
      <p:sp>
        <p:nvSpPr>
          <p:cNvPr id="141" name="Google Shape;141;p37"/>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Vídeos</a:t>
            </a:r>
            <a:endParaRPr sz="3200" b="1" i="0" u="none" strike="noStrike" cap="none">
              <a:solidFill>
                <a:srgbClr val="3F3F3F"/>
              </a:solidFill>
              <a:latin typeface="Calibri"/>
              <a:ea typeface="Calibri"/>
              <a:cs typeface="Calibri"/>
              <a:sym typeface="Calibri"/>
            </a:endParaRPr>
          </a:p>
        </p:txBody>
      </p:sp>
      <p:sp>
        <p:nvSpPr>
          <p:cNvPr id="142" name="Google Shape;142;p37"/>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lvl="0"/>
            <a:r>
              <a:rPr lang="en-US" b="1" dirty="0"/>
              <a:t>LIGAÇÕES PARA VÍDEOS E OUTRAS FONTES DE LEITURA SOBRE O CONTEÚDO DO MÓDULO </a:t>
            </a:r>
            <a:endParaRPr dirty="0"/>
          </a:p>
        </p:txBody>
      </p:sp>
      <p:sp>
        <p:nvSpPr>
          <p:cNvPr id="143" name="Google Shape;143;p37"/>
          <p:cNvSpPr txBox="1"/>
          <p:nvPr/>
        </p:nvSpPr>
        <p:spPr>
          <a:xfrm>
            <a:off x="6198059" y="3887365"/>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Auto-verificação</a:t>
            </a:r>
            <a:endParaRPr sz="3200" b="1" i="0" u="none" strike="noStrike" cap="none">
              <a:solidFill>
                <a:srgbClr val="3F3F3F"/>
              </a:solidFill>
              <a:latin typeface="Calibri"/>
              <a:ea typeface="Calibri"/>
              <a:cs typeface="Calibri"/>
              <a:sym typeface="Calibri"/>
            </a:endParaRPr>
          </a:p>
        </p:txBody>
      </p:sp>
      <p:sp>
        <p:nvSpPr>
          <p:cNvPr id="144" name="Google Shape;144;p37"/>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dirty="0" smtClean="0">
                <a:solidFill>
                  <a:srgbClr val="3F3F3F"/>
                </a:solidFill>
                <a:latin typeface="Calibri"/>
                <a:ea typeface="Calibri"/>
                <a:cs typeface="Calibri"/>
                <a:sym typeface="Calibri"/>
              </a:rPr>
              <a:t>Parte 2</a:t>
            </a:r>
            <a:endParaRPr sz="3200" b="1" i="0" u="none" strike="noStrike" cap="none" dirty="0">
              <a:solidFill>
                <a:srgbClr val="3F3F3F"/>
              </a:solidFill>
              <a:latin typeface="Calibri"/>
              <a:ea typeface="Calibri"/>
              <a:cs typeface="Calibri"/>
              <a:sym typeface="Calibri"/>
            </a:endParaRPr>
          </a:p>
        </p:txBody>
      </p:sp>
      <p:sp>
        <p:nvSpPr>
          <p:cNvPr id="145" name="Google Shape;145;p37"/>
          <p:cNvSpPr txBox="1"/>
          <p:nvPr/>
        </p:nvSpPr>
        <p:spPr>
          <a:xfrm>
            <a:off x="1832303" y="180967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146" name="Google Shape;146;p37"/>
          <p:cNvSpPr txBox="1"/>
          <p:nvPr/>
        </p:nvSpPr>
        <p:spPr>
          <a:xfrm>
            <a:off x="8807724" y="17906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03</a:t>
            </a:r>
            <a:endParaRPr sz="1400" b="0" i="0" u="none" strike="noStrike" cap="none" dirty="0">
              <a:solidFill>
                <a:srgbClr val="000000"/>
              </a:solidFill>
              <a:latin typeface="Arial"/>
              <a:ea typeface="Arial"/>
              <a:cs typeface="Arial"/>
              <a:sym typeface="Arial"/>
            </a:endParaRPr>
          </a:p>
        </p:txBody>
      </p:sp>
      <p:sp>
        <p:nvSpPr>
          <p:cNvPr id="147" name="Google Shape;147;p37"/>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02</a:t>
            </a:r>
            <a:endParaRPr sz="1400" b="0" i="0" u="none" strike="noStrike" cap="none" dirty="0">
              <a:solidFill>
                <a:srgbClr val="000000"/>
              </a:solidFill>
              <a:latin typeface="Arial"/>
              <a:ea typeface="Arial"/>
              <a:cs typeface="Arial"/>
              <a:sym typeface="Arial"/>
            </a:endParaRPr>
          </a:p>
        </p:txBody>
      </p:sp>
      <p:sp>
        <p:nvSpPr>
          <p:cNvPr id="148" name="Google Shape;148;p37"/>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cxnSp>
        <p:nvCxnSpPr>
          <p:cNvPr id="149" name="Google Shape;149;p37"/>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50" name="Google Shape;150;p37"/>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51" name="Google Shape;151;p37"/>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52" name="Google Shape;152;p37"/>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53" name="Google Shape;153;p37"/>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54" name="Google Shape;154;p37"/>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155" name="Google Shape;155;p37"/>
          <p:cNvSpPr txBox="1"/>
          <p:nvPr/>
        </p:nvSpPr>
        <p:spPr>
          <a:xfrm>
            <a:off x="1741054" y="4611056"/>
            <a:ext cx="3765240" cy="644700"/>
          </a:xfrm>
          <a:prstGeom prst="rect">
            <a:avLst/>
          </a:prstGeom>
          <a:noFill/>
          <a:ln>
            <a:noFill/>
          </a:ln>
        </p:spPr>
        <p:txBody>
          <a:bodyPr spcFirstLastPara="1" wrap="square" lIns="91425" tIns="91425" rIns="91425" bIns="91425" anchor="t" anchorCtr="0">
            <a:noAutofit/>
          </a:bodyPr>
          <a:lstStyle/>
          <a:p>
            <a:pPr lvl="0" algn="r">
              <a:lnSpc>
                <a:spcPct val="90000"/>
              </a:lnSpc>
              <a:buClr>
                <a:schemeClr val="accent1"/>
              </a:buClr>
              <a:buSzPts val="2000"/>
            </a:pPr>
            <a:r>
              <a:rPr lang="en-US" dirty="0"/>
              <a:t>As melhores práticas que temos na nossa instituição, na nossa cidade ou país, </a:t>
            </a:r>
            <a:r>
              <a:rPr lang="en-US" dirty="0" err="1" smtClean="0"/>
              <a:t>ou</a:t>
            </a:r>
            <a:r>
              <a:rPr lang="en-US" dirty="0" smtClean="0"/>
              <a:t> </a:t>
            </a:r>
            <a:r>
              <a:rPr lang="en-US" dirty="0" err="1" smtClean="0"/>
              <a:t>mesmo</a:t>
            </a:r>
            <a:r>
              <a:rPr lang="en-US" dirty="0" smtClean="0"/>
              <a:t> </a:t>
            </a:r>
            <a:r>
              <a:rPr lang="en-US" dirty="0"/>
              <a:t>nos países dos parceiros</a:t>
            </a:r>
            <a:endParaRPr sz="2000" b="0" i="0" u="none" strike="noStrike" cap="none" dirty="0">
              <a:solidFill>
                <a:srgbClr val="FFFF00"/>
              </a:solidFill>
              <a:latin typeface="Calibri"/>
              <a:ea typeface="Calibri"/>
              <a:cs typeface="Calibri"/>
              <a:sym typeface="Calibri"/>
            </a:endParaRPr>
          </a:p>
        </p:txBody>
      </p:sp>
      <p:sp>
        <p:nvSpPr>
          <p:cNvPr id="156" name="Google Shape;156;p37"/>
          <p:cNvSpPr txBox="1"/>
          <p:nvPr/>
        </p:nvSpPr>
        <p:spPr>
          <a:xfrm>
            <a:off x="6096000" y="4346320"/>
            <a:ext cx="3015766"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1600"/>
              </a:spcAft>
              <a:buClr>
                <a:schemeClr val="accent1"/>
              </a:buClr>
              <a:buSzPts val="2000"/>
              <a:buFont typeface="Calibri"/>
              <a:buNone/>
            </a:pPr>
            <a:r>
              <a:rPr lang="en-US" sz="2000" b="0" i="0" u="none" strike="noStrike" cap="none" dirty="0" err="1" smtClean="0">
                <a:solidFill>
                  <a:srgbClr val="3F762A"/>
                </a:solidFill>
                <a:latin typeface="Calibri"/>
                <a:ea typeface="Calibri"/>
                <a:cs typeface="Calibri"/>
                <a:sym typeface="Calibri"/>
              </a:rPr>
              <a:t>Formulário</a:t>
            </a:r>
            <a:r>
              <a:rPr lang="en-US" sz="2000" b="0" i="0" u="none" strike="noStrike" cap="none" dirty="0" smtClean="0">
                <a:solidFill>
                  <a:srgbClr val="3F762A"/>
                </a:solidFill>
                <a:latin typeface="Calibri"/>
                <a:ea typeface="Calibri"/>
                <a:cs typeface="Calibri"/>
                <a:sym typeface="Calibri"/>
              </a:rPr>
              <a:t> do </a:t>
            </a:r>
            <a:r>
              <a:rPr lang="en-US" sz="2000" b="0" i="0" u="none" strike="noStrike" cap="none" dirty="0" err="1" smtClean="0">
                <a:solidFill>
                  <a:srgbClr val="3F762A"/>
                </a:solidFill>
                <a:latin typeface="Calibri"/>
                <a:ea typeface="Calibri"/>
                <a:cs typeface="Calibri"/>
                <a:sym typeface="Calibri"/>
              </a:rPr>
              <a:t>questionário</a:t>
            </a:r>
            <a:endParaRPr sz="2000" b="0" i="0" u="none" strike="noStrike" cap="none" dirty="0">
              <a:solidFill>
                <a:srgbClr val="3F762A"/>
              </a:solidFill>
              <a:latin typeface="Calibri"/>
              <a:ea typeface="Calibri"/>
              <a:cs typeface="Calibri"/>
              <a:sym typeface="Calibri"/>
            </a:endParaRPr>
          </a:p>
        </p:txBody>
      </p:sp>
      <p:sp>
        <p:nvSpPr>
          <p:cNvPr id="2" name="Rectangle 1"/>
          <p:cNvSpPr>
            <a:spLocks noChangeArrowheads="1"/>
          </p:cNvSpPr>
          <p:nvPr/>
        </p:nvSpPr>
        <p:spPr bwMode="auto">
          <a:xfrm>
            <a:off x="2495550" y="2570262"/>
            <a:ext cx="2200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b="1" dirty="0"/>
              <a:t> Noções básicas de ecologia</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9753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just" rtl="0">
              <a:lnSpc>
                <a:spcPct val="85000"/>
              </a:lnSpc>
              <a:spcBef>
                <a:spcPts val="0"/>
              </a:spcBef>
              <a:spcAft>
                <a:spcPts val="0"/>
              </a:spcAft>
              <a:buClr>
                <a:srgbClr val="3F762A"/>
              </a:buClr>
              <a:buSzPts val="4800"/>
              <a:buFont typeface="Calibri"/>
              <a:buNone/>
            </a:pPr>
            <a:r>
              <a:rPr lang="en-US" sz="6600" dirty="0">
                <a:solidFill>
                  <a:srgbClr val="FFFF00"/>
                </a:solidFill>
              </a:rPr>
              <a:t/>
            </a:r>
            <a:br>
              <a:rPr lang="en-US" sz="6600" dirty="0">
                <a:solidFill>
                  <a:srgbClr val="FFFF00"/>
                </a:solidFill>
              </a:rPr>
            </a:br>
            <a:r>
              <a:rPr lang="en-US" sz="6600" dirty="0">
                <a:solidFill>
                  <a:srgbClr val="3F762A"/>
                </a:solidFill>
              </a:rPr>
              <a:t>Auto-</a:t>
            </a:r>
            <a:r>
              <a:rPr lang="en-US" sz="6600" dirty="0" err="1">
                <a:solidFill>
                  <a:srgbClr val="3F762A"/>
                </a:solidFill>
              </a:rPr>
              <a:t>verificação</a:t>
            </a:r>
            <a:endParaRPr sz="6600" b="1"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en-US" sz="2400" b="1" i="0" u="none" strike="noStrike" cap="none" dirty="0">
                <a:solidFill>
                  <a:srgbClr val="595959"/>
                </a:solidFill>
                <a:latin typeface="Calibri"/>
                <a:ea typeface="Calibri"/>
                <a:cs typeface="Calibri"/>
                <a:sym typeface="Calibri"/>
              </a:rPr>
              <a:t>O Tópico do módulo é escrito aqui novamente</a:t>
            </a:r>
            <a:endParaRPr sz="2400" b="1" i="0" u="none" strike="noStrike" cap="none" dirty="0">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2931122"/>
            <a:ext cx="1003554" cy="46162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000"/>
              <a:buFont typeface="Arial"/>
              <a:buNone/>
            </a:pPr>
            <a:r>
              <a:rPr lang="en-US" sz="1200" b="1" i="0" u="none" strike="noStrike" cap="none" dirty="0" err="1" smtClean="0">
                <a:solidFill>
                  <a:schemeClr val="lt1"/>
                </a:solidFill>
                <a:sym typeface="Arial"/>
              </a:rPr>
              <a:t>Aut</a:t>
            </a:r>
            <a:r>
              <a:rPr lang="pt-PT" sz="1200" b="1" i="0" u="none" strike="noStrike" cap="none" dirty="0" smtClean="0">
                <a:solidFill>
                  <a:schemeClr val="lt1"/>
                </a:solidFill>
                <a:sym typeface="Arial"/>
              </a:rPr>
              <a:t>o-</a:t>
            </a:r>
            <a:endParaRPr sz="1200" dirty="0"/>
          </a:p>
          <a:p>
            <a:pPr marL="0" marR="0" lvl="0" indent="0" rtl="0">
              <a:lnSpc>
                <a:spcPct val="100000"/>
              </a:lnSpc>
              <a:spcBef>
                <a:spcPts val="0"/>
              </a:spcBef>
              <a:spcAft>
                <a:spcPts val="0"/>
              </a:spcAft>
              <a:buClr>
                <a:srgbClr val="000000"/>
              </a:buClr>
              <a:buSzPts val="2000"/>
              <a:buFont typeface="Arial"/>
              <a:buNone/>
            </a:pPr>
            <a:r>
              <a:rPr lang="en-US" sz="1200" b="1" i="0" u="none" strike="noStrike" cap="none" dirty="0" err="1" smtClean="0">
                <a:solidFill>
                  <a:schemeClr val="lt1"/>
                </a:solidFill>
                <a:sym typeface="Arial"/>
              </a:rPr>
              <a:t>verificação</a:t>
            </a:r>
            <a:endParaRPr sz="1200" b="0" i="0" u="none" strike="noStrike" cap="none" dirty="0">
              <a:solidFill>
                <a:srgbClr val="000000"/>
              </a:solidFill>
              <a:sym typeface="Arial"/>
            </a:endParaRPr>
          </a:p>
        </p:txBody>
      </p:sp>
      <p:sp>
        <p:nvSpPr>
          <p:cNvPr id="464" name="Google Shape;464;p56"/>
          <p:cNvSpPr txBox="1"/>
          <p:nvPr/>
        </p:nvSpPr>
        <p:spPr>
          <a:xfrm>
            <a:off x="131817" y="141432"/>
            <a:ext cx="10155183"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dirty="0" err="1" smtClean="0"/>
              <a:t>Faz</a:t>
            </a:r>
            <a:r>
              <a:rPr lang="en-US" sz="1600" b="1" dirty="0" smtClean="0"/>
              <a:t> </a:t>
            </a:r>
            <a:r>
              <a:rPr lang="en-US" sz="1600" b="1" dirty="0" smtClean="0"/>
              <a:t>corresponder </a:t>
            </a:r>
            <a:r>
              <a:rPr lang="en-US" sz="1600" b="1" dirty="0"/>
              <a:t>os seguintes componentes abióticos às suas </a:t>
            </a:r>
            <a:r>
              <a:rPr lang="en-US" sz="1600" b="1" dirty="0" smtClean="0"/>
              <a:t>descrições</a:t>
            </a:r>
            <a:r>
              <a:rPr lang="tr-TR" sz="1600" b="1" dirty="0" smtClean="0"/>
              <a:t>.</a:t>
            </a:r>
            <a:endParaRPr lang="en-US" sz="1600" b="1" dirty="0"/>
          </a:p>
          <a:p>
            <a:r>
              <a:rPr lang="en-US" sz="1600" b="1" dirty="0" smtClean="0"/>
              <a:t>  Instruções</a:t>
            </a:r>
            <a:r>
              <a:rPr lang="en-US" sz="1600" b="1" dirty="0"/>
              <a:t>: </a:t>
            </a:r>
            <a:r>
              <a:rPr lang="en-US" sz="1600" dirty="0"/>
              <a:t>Faz </a:t>
            </a:r>
            <a:r>
              <a:rPr lang="tr-TR" sz="1600" dirty="0" err="1" smtClean="0"/>
              <a:t>corresponder os </a:t>
            </a:r>
            <a:r>
              <a:rPr lang="en-US" sz="1600" dirty="0"/>
              <a:t>termos </a:t>
            </a:r>
            <a:r>
              <a:rPr lang="en-US" sz="1600" dirty="0" smtClean="0"/>
              <a:t>adequados </a:t>
            </a:r>
            <a:r>
              <a:rPr lang="en-US" sz="1600" dirty="0"/>
              <a:t>da </a:t>
            </a:r>
            <a:r>
              <a:rPr lang="tr-TR" sz="1600" dirty="0" err="1" smtClean="0"/>
              <a:t>lista da direita às descrições dadas</a:t>
            </a:r>
            <a:r>
              <a:rPr lang="tr-TR" sz="1600" dirty="0" smtClean="0"/>
              <a:t>. </a:t>
            </a:r>
            <a:endParaRPr lang="en-US" sz="1600" b="1" i="0" dirty="0">
              <a:solidFill>
                <a:srgbClr val="0D0D0D"/>
              </a:solidFill>
              <a:effectLst/>
              <a:latin typeface="Söhne"/>
            </a:endParaRPr>
          </a:p>
          <a:p>
            <a:pPr marL="0" marR="0" lvl="0" indent="0" algn="l" rtl="0">
              <a:lnSpc>
                <a:spcPct val="100000"/>
              </a:lnSpc>
              <a:spcBef>
                <a:spcPts val="0"/>
              </a:spcBef>
              <a:spcAft>
                <a:spcPts val="0"/>
              </a:spcAft>
              <a:buNone/>
            </a:pPr>
            <a:endParaRPr lang="en-US" sz="1600" b="0" i="0" dirty="0">
              <a:solidFill>
                <a:srgbClr val="0D0D0D"/>
              </a:solidFill>
              <a:effectLst/>
              <a:latin typeface="Söhne"/>
            </a:endParaRPr>
          </a:p>
        </p:txBody>
      </p:sp>
      <p:sp>
        <p:nvSpPr>
          <p:cNvPr id="4" name="Dikdörtgen 3"/>
          <p:cNvSpPr/>
          <p:nvPr/>
        </p:nvSpPr>
        <p:spPr>
          <a:xfrm flipV="1">
            <a:off x="1097280" y="1005840"/>
            <a:ext cx="4425696" cy="47731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1"/>
          <p:cNvSpPr>
            <a:spLocks noChangeArrowheads="1"/>
          </p:cNvSpPr>
          <p:nvPr/>
        </p:nvSpPr>
        <p:spPr bwMode="auto">
          <a:xfrm>
            <a:off x="1417320" y="1177327"/>
            <a:ext cx="368503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500" b="0" i="0" u="none" strike="noStrike" cap="none" normalizeH="0" baseline="0" dirty="0" err="1" smtClean="0">
                <a:ln>
                  <a:noFill/>
                </a:ln>
                <a:solidFill>
                  <a:schemeClr val="bg1"/>
                </a:solidFill>
                <a:effectLst/>
                <a:latin typeface="Arial" panose="020B0604020202020204" pitchFamily="34" charset="0"/>
              </a:rPr>
              <a:t>Fornece minerais essenciais para o crescimento das plantas</a:t>
            </a:r>
            <a:r>
              <a:rPr kumimoji="0" lang="tr-TR" altLang="tr-TR" sz="1500" b="0" i="0" u="none" strike="noStrike" cap="none" normalizeH="0" baseline="0" dirty="0" smtClean="0">
                <a:ln>
                  <a:noFill/>
                </a:ln>
                <a:solidFill>
                  <a:schemeClr val="bg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tr-TR" altLang="tr-TR" sz="1500" b="0" i="0" u="none" strike="noStrike" cap="none" normalizeH="0" baseline="0" dirty="0" smtClean="0">
              <a:ln>
                <a:noFill/>
              </a:ln>
              <a:solidFill>
                <a:schemeClr val="bg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500" b="0" i="0" u="none" strike="noStrike" cap="none" normalizeH="0" baseline="0" dirty="0" err="1" smtClean="0">
                <a:ln>
                  <a:noFill/>
                </a:ln>
                <a:solidFill>
                  <a:schemeClr val="bg1"/>
                </a:solidFill>
                <a:effectLst/>
                <a:latin typeface="Arial" panose="020B0604020202020204" pitchFamily="34" charset="0"/>
              </a:rPr>
              <a:t>Influencia o crescimento das plantas</a:t>
            </a:r>
            <a:r>
              <a:rPr kumimoji="0" lang="tr-TR" altLang="tr-TR" sz="1500" b="0" i="0" u="none" strike="noStrike" cap="none" normalizeH="0" baseline="0" dirty="0" smtClean="0">
                <a:ln>
                  <a:noFill/>
                </a:ln>
                <a:solidFill>
                  <a:schemeClr val="bg1"/>
                </a:solidFill>
                <a:effectLst/>
                <a:latin typeface="Arial" panose="020B0604020202020204" pitchFamily="34" charset="0"/>
              </a:rPr>
              <a:t>, </a:t>
            </a:r>
            <a:r>
              <a:rPr kumimoji="0" lang="tr-TR" altLang="tr-TR" sz="1500" b="0" i="0" u="none" strike="noStrike" cap="none" normalizeH="0" baseline="0" dirty="0" err="1" smtClean="0">
                <a:ln>
                  <a:noFill/>
                </a:ln>
                <a:solidFill>
                  <a:schemeClr val="bg1"/>
                </a:solidFill>
                <a:effectLst/>
                <a:latin typeface="Arial" panose="020B0604020202020204" pitchFamily="34" charset="0"/>
              </a:rPr>
              <a:t>as interacções predador-presa e a fotossíntese</a:t>
            </a:r>
            <a:r>
              <a:rPr kumimoji="0" lang="tr-TR" altLang="tr-TR" sz="1500" b="0" i="0" u="none" strike="noStrike" cap="none" normalizeH="0" baseline="0" dirty="0" smtClean="0">
                <a:ln>
                  <a:noFill/>
                </a:ln>
                <a:solidFill>
                  <a:schemeClr val="bg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tr-TR" altLang="tr-TR" sz="1500" b="0" i="0" u="none" strike="noStrike" cap="none" normalizeH="0" baseline="0" dirty="0" smtClean="0">
              <a:ln>
                <a:noFill/>
              </a:ln>
              <a:solidFill>
                <a:schemeClr val="bg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500" b="0" i="0" u="none" strike="noStrike" cap="none" normalizeH="0" baseline="0" dirty="0" err="1" smtClean="0">
                <a:ln>
                  <a:noFill/>
                </a:ln>
                <a:solidFill>
                  <a:schemeClr val="bg1"/>
                </a:solidFill>
                <a:effectLst/>
                <a:latin typeface="Arial" panose="020B0604020202020204" pitchFamily="34" charset="0"/>
              </a:rPr>
              <a:t>A base dos ecossistemas terrestres</a:t>
            </a:r>
            <a:r>
              <a:rPr kumimoji="0" lang="tr-TR" altLang="tr-TR" sz="1500" b="0" i="0" u="none" strike="noStrike" cap="none" normalizeH="0" baseline="0" dirty="0" smtClean="0">
                <a:ln>
                  <a:noFill/>
                </a:ln>
                <a:solidFill>
                  <a:schemeClr val="bg1"/>
                </a:solidFill>
                <a:effectLst/>
                <a:latin typeface="Arial" panose="020B0604020202020204" pitchFamily="34" charset="0"/>
              </a:rPr>
              <a:t>, </a:t>
            </a:r>
            <a:r>
              <a:rPr kumimoji="0" lang="tr-TR" altLang="tr-TR" sz="1500" b="0" i="0" u="none" strike="noStrike" cap="none" normalizeH="0" baseline="0" dirty="0" err="1" smtClean="0">
                <a:ln>
                  <a:noFill/>
                </a:ln>
                <a:solidFill>
                  <a:schemeClr val="bg1"/>
                </a:solidFill>
                <a:effectLst/>
                <a:latin typeface="Arial" panose="020B0604020202020204" pitchFamily="34" charset="0"/>
              </a:rPr>
              <a:t>fornecendo nutrientes e apoio às plantas</a:t>
            </a:r>
            <a:r>
              <a:rPr kumimoji="0" lang="tr-TR" altLang="tr-TR" sz="1500" b="0" i="0" u="none" strike="noStrike" cap="none" normalizeH="0" baseline="0" dirty="0" smtClean="0">
                <a:ln>
                  <a:noFill/>
                </a:ln>
                <a:solidFill>
                  <a:schemeClr val="bg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500" b="0" i="0" u="none" strike="noStrike" cap="none" normalizeH="0" baseline="0" dirty="0" smtClean="0">
                <a:ln>
                  <a:noFill/>
                </a:ln>
                <a:solidFill>
                  <a:schemeClr val="bg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500" b="0" i="0" u="none" strike="noStrike" cap="none" normalizeH="0" baseline="0" dirty="0" smtClean="0">
                <a:ln>
                  <a:noFill/>
                </a:ln>
                <a:solidFill>
                  <a:schemeClr val="bg1"/>
                </a:solidFill>
                <a:effectLst/>
                <a:latin typeface="Arial" panose="020B0604020202020204" pitchFamily="34" charset="0"/>
              </a:rPr>
              <a:t>Um </a:t>
            </a:r>
            <a:r>
              <a:rPr kumimoji="0" lang="tr-TR" altLang="tr-TR" sz="1500" b="0" i="0" u="none" strike="noStrike" cap="none" normalizeH="0" baseline="0" dirty="0" err="1" smtClean="0">
                <a:ln>
                  <a:noFill/>
                </a:ln>
                <a:solidFill>
                  <a:schemeClr val="bg1"/>
                </a:solidFill>
                <a:effectLst/>
                <a:latin typeface="Arial" panose="020B0604020202020204" pitchFamily="34" charset="0"/>
              </a:rPr>
              <a:t>fator importante que influencia a temperatura</a:t>
            </a:r>
            <a:r>
              <a:rPr kumimoji="0" lang="tr-TR" altLang="tr-TR" sz="1500" b="0" i="0" u="none" strike="noStrike" cap="none" normalizeH="0" baseline="0" dirty="0" smtClean="0">
                <a:ln>
                  <a:noFill/>
                </a:ln>
                <a:solidFill>
                  <a:schemeClr val="bg1"/>
                </a:solidFill>
                <a:effectLst/>
                <a:latin typeface="Arial" panose="020B0604020202020204" pitchFamily="34" charset="0"/>
              </a:rPr>
              <a:t>, a </a:t>
            </a:r>
            <a:r>
              <a:rPr kumimoji="0" lang="tr-TR" altLang="tr-TR" sz="1500" b="0" i="0" u="none" strike="noStrike" cap="none" normalizeH="0" baseline="0" dirty="0" err="1" smtClean="0">
                <a:ln>
                  <a:noFill/>
                </a:ln>
                <a:solidFill>
                  <a:schemeClr val="bg1"/>
                </a:solidFill>
                <a:effectLst/>
                <a:latin typeface="Arial" panose="020B0604020202020204" pitchFamily="34" charset="0"/>
              </a:rPr>
              <a:t>precipitação e os padrões de vento</a:t>
            </a:r>
            <a:r>
              <a:rPr kumimoji="0" lang="tr-TR" altLang="tr-TR" sz="1500" b="0" i="0" u="none" strike="noStrike" cap="none" normalizeH="0" baseline="0" dirty="0" smtClean="0">
                <a:ln>
                  <a:noFill/>
                </a:ln>
                <a:solidFill>
                  <a:schemeClr val="bg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tr-TR" altLang="tr-TR" sz="1500" b="0" i="0" u="none" strike="noStrike" cap="none" normalizeH="0" baseline="0" dirty="0" smtClean="0">
              <a:ln>
                <a:noFill/>
              </a:ln>
              <a:solidFill>
                <a:schemeClr val="bg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500" b="0" i="0" u="none" strike="noStrike" cap="none" normalizeH="0" baseline="0" dirty="0" smtClean="0">
                <a:ln>
                  <a:noFill/>
                </a:ln>
                <a:solidFill>
                  <a:schemeClr val="bg1"/>
                </a:solidFill>
                <a:effectLst/>
                <a:latin typeface="Arial" panose="020B0604020202020204" pitchFamily="34" charset="0"/>
              </a:rPr>
              <a:t>Um </a:t>
            </a:r>
            <a:r>
              <a:rPr kumimoji="0" lang="tr-TR" altLang="tr-TR" sz="1500" b="0" i="0" u="none" strike="noStrike" cap="none" normalizeH="0" baseline="0" dirty="0" err="1" smtClean="0">
                <a:ln>
                  <a:noFill/>
                </a:ln>
                <a:solidFill>
                  <a:schemeClr val="bg1"/>
                </a:solidFill>
                <a:effectLst/>
                <a:latin typeface="Arial" panose="020B0604020202020204" pitchFamily="34" charset="0"/>
              </a:rPr>
              <a:t>recurso vital para todos os organismos vivos</a:t>
            </a:r>
            <a:r>
              <a:rPr kumimoji="0" lang="tr-TR" altLang="tr-TR" sz="1500" b="0" i="0" u="none" strike="noStrike" cap="none" normalizeH="0" baseline="0" dirty="0" smtClean="0">
                <a:ln>
                  <a:noFill/>
                </a:ln>
                <a:solidFill>
                  <a:schemeClr val="bg1"/>
                </a:solidFill>
                <a:effectLst/>
                <a:latin typeface="Arial" panose="020B0604020202020204" pitchFamily="34" charset="0"/>
              </a:rPr>
              <a:t>, que </a:t>
            </a:r>
            <a:r>
              <a:rPr kumimoji="0" lang="tr-TR" altLang="tr-TR" sz="1500" b="0" i="0" u="none" strike="noStrike" cap="none" normalizeH="0" baseline="0" dirty="0" err="1" smtClean="0">
                <a:ln>
                  <a:noFill/>
                </a:ln>
                <a:solidFill>
                  <a:schemeClr val="bg1"/>
                </a:solidFill>
                <a:effectLst/>
                <a:latin typeface="Arial" panose="020B0604020202020204" pitchFamily="34" charset="0"/>
              </a:rPr>
              <a:t>molda os ecossistemas aquáticos e terrestres</a:t>
            </a:r>
            <a:r>
              <a:rPr kumimoji="0" lang="tr-TR" altLang="tr-TR" sz="1500" b="0" i="0" u="none" strike="noStrike" cap="none" normalizeH="0" baseline="0" dirty="0" smtClean="0">
                <a:ln>
                  <a:noFill/>
                </a:ln>
                <a:solidFill>
                  <a:schemeClr val="tx1"/>
                </a:solidFill>
                <a:effectLst/>
                <a:latin typeface="Arial" panose="020B0604020202020204" pitchFamily="34" charset="0"/>
              </a:rPr>
              <a:t>. </a:t>
            </a:r>
          </a:p>
        </p:txBody>
      </p:sp>
      <p:sp>
        <p:nvSpPr>
          <p:cNvPr id="23" name="Dikdörtgen 22"/>
          <p:cNvSpPr/>
          <p:nvPr/>
        </p:nvSpPr>
        <p:spPr>
          <a:xfrm flipV="1">
            <a:off x="5721096" y="1002792"/>
            <a:ext cx="4425696" cy="47731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047232" y="1584359"/>
            <a:ext cx="3233928" cy="2862322"/>
          </a:xfrm>
          <a:prstGeom prst="rect">
            <a:avLst/>
          </a:prstGeom>
        </p:spPr>
        <p:txBody>
          <a:bodyPr wrap="square">
            <a:spAutoFit/>
          </a:bodyPr>
          <a:lstStyle/>
          <a:p>
            <a:pPr marL="342900" indent="-342900">
              <a:buFont typeface="Wingdings" panose="05000000000000000000" pitchFamily="2" charset="2"/>
              <a:buChar char="q"/>
            </a:pPr>
            <a:r>
              <a:rPr lang="en-US" sz="2000" dirty="0" smtClean="0">
                <a:solidFill>
                  <a:schemeClr val="bg1"/>
                </a:solidFill>
              </a:rPr>
              <a:t>Luz</a:t>
            </a:r>
            <a:endParaRPr lang="tr-TR" sz="2000" dirty="0" smtClean="0">
              <a:solidFill>
                <a:schemeClr val="bg1"/>
              </a:solidFill>
            </a:endParaRPr>
          </a:p>
          <a:p>
            <a:endParaRPr lang="en-US" sz="2000" dirty="0">
              <a:solidFill>
                <a:schemeClr val="bg1"/>
              </a:solidFill>
            </a:endParaRPr>
          </a:p>
          <a:p>
            <a:pPr marL="342900" indent="-342900">
              <a:buFont typeface="Wingdings" panose="05000000000000000000" pitchFamily="2" charset="2"/>
              <a:buChar char="q"/>
            </a:pPr>
            <a:r>
              <a:rPr lang="en-US" sz="2000" dirty="0" smtClean="0">
                <a:solidFill>
                  <a:schemeClr val="bg1"/>
                </a:solidFill>
              </a:rPr>
              <a:t>Nutrientes</a:t>
            </a:r>
            <a:endParaRPr lang="tr-TR" sz="2000" dirty="0" smtClean="0">
              <a:solidFill>
                <a:schemeClr val="bg1"/>
              </a:solidFill>
            </a:endParaRPr>
          </a:p>
          <a:p>
            <a:r>
              <a:rPr lang="en-US" sz="2000" dirty="0" smtClean="0">
                <a:solidFill>
                  <a:schemeClr val="bg1"/>
                </a:solidFill>
              </a:rPr>
              <a:t> </a:t>
            </a:r>
            <a:endParaRPr lang="en-US" sz="2000" dirty="0">
              <a:solidFill>
                <a:schemeClr val="bg1"/>
              </a:solidFill>
            </a:endParaRPr>
          </a:p>
          <a:p>
            <a:pPr marL="342900" indent="-342900">
              <a:buFont typeface="Wingdings" panose="05000000000000000000" pitchFamily="2" charset="2"/>
              <a:buChar char="q"/>
            </a:pPr>
            <a:r>
              <a:rPr lang="en-US" sz="2000" dirty="0">
                <a:solidFill>
                  <a:schemeClr val="bg1"/>
                </a:solidFill>
              </a:rPr>
              <a:t>Solo </a:t>
            </a:r>
            <a:endParaRPr lang="tr-TR" sz="2000" dirty="0" smtClean="0">
              <a:solidFill>
                <a:schemeClr val="bg1"/>
              </a:solidFill>
            </a:endParaRPr>
          </a:p>
          <a:p>
            <a:endParaRPr lang="en-US" sz="2000" dirty="0">
              <a:solidFill>
                <a:schemeClr val="bg1"/>
              </a:solidFill>
            </a:endParaRPr>
          </a:p>
          <a:p>
            <a:pPr marL="342900" indent="-342900">
              <a:buFont typeface="Wingdings" panose="05000000000000000000" pitchFamily="2" charset="2"/>
              <a:buChar char="q"/>
            </a:pPr>
            <a:r>
              <a:rPr lang="en-US" sz="2000" dirty="0">
                <a:solidFill>
                  <a:schemeClr val="bg1"/>
                </a:solidFill>
              </a:rPr>
              <a:t>Água </a:t>
            </a:r>
            <a:endParaRPr lang="tr-TR" sz="2000" dirty="0" smtClean="0">
              <a:solidFill>
                <a:schemeClr val="bg1"/>
              </a:solidFill>
            </a:endParaRPr>
          </a:p>
          <a:p>
            <a:endParaRPr lang="en-US" sz="2000" dirty="0">
              <a:solidFill>
                <a:schemeClr val="bg1"/>
              </a:solidFill>
            </a:endParaRPr>
          </a:p>
          <a:p>
            <a:pPr marL="342900" indent="-342900">
              <a:buFont typeface="Wingdings" panose="05000000000000000000" pitchFamily="2" charset="2"/>
              <a:buChar char="q"/>
            </a:pPr>
            <a:r>
              <a:rPr lang="en-US" sz="2000" dirty="0">
                <a:solidFill>
                  <a:schemeClr val="bg1"/>
                </a:solidFill>
              </a:rPr>
              <a:t>Clima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14="http://schemas.microsoft.com/office/drawing/2010/main"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56"/>
          <p:cNvSpPr txBox="1"/>
          <p:nvPr/>
        </p:nvSpPr>
        <p:spPr>
          <a:xfrm>
            <a:off x="232401" y="269448"/>
            <a:ext cx="10155183"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dirty="0" err="1" smtClean="0"/>
              <a:t>Perguntas</a:t>
            </a:r>
            <a:r>
              <a:rPr lang="en-US" sz="1600" b="1" dirty="0" smtClean="0"/>
              <a:t> </a:t>
            </a:r>
            <a:r>
              <a:rPr lang="en-US" sz="1600" b="1" dirty="0"/>
              <a:t>de escolha </a:t>
            </a:r>
            <a:r>
              <a:rPr lang="en-US" sz="1600" b="1" dirty="0" smtClean="0"/>
              <a:t>múltipla </a:t>
            </a:r>
            <a:r>
              <a:rPr lang="en-US" sz="1600" b="1" dirty="0"/>
              <a:t>(Escolha a melhor resposta</a:t>
            </a:r>
            <a:r>
              <a:rPr lang="en-US" sz="1600" b="1" dirty="0" smtClean="0"/>
              <a:t>)</a:t>
            </a:r>
            <a:endParaRPr lang="en-US" sz="1600" b="0" i="0" dirty="0">
              <a:solidFill>
                <a:srgbClr val="0D0D0D"/>
              </a:solidFill>
              <a:effectLst/>
              <a:latin typeface="Söhne"/>
            </a:endParaRPr>
          </a:p>
        </p:txBody>
      </p:sp>
      <p:sp>
        <p:nvSpPr>
          <p:cNvPr id="2" name="Dikdörtgen 1"/>
          <p:cNvSpPr/>
          <p:nvPr/>
        </p:nvSpPr>
        <p:spPr>
          <a:xfrm>
            <a:off x="1264920" y="1025224"/>
            <a:ext cx="9314688" cy="5016758"/>
          </a:xfrm>
          <a:prstGeom prst="rect">
            <a:avLst/>
          </a:prstGeom>
        </p:spPr>
        <p:txBody>
          <a:bodyPr wrap="square">
            <a:spAutoFit/>
          </a:bodyPr>
          <a:lstStyle/>
          <a:p>
            <a:pPr>
              <a:buFont typeface="+mj-lt"/>
              <a:buAutoNum type="arabicPeriod"/>
            </a:pPr>
            <a:r>
              <a:rPr lang="en-US" sz="1600" dirty="0"/>
              <a:t>O termo "ecologia" traduz-se literalmente no estudo de</a:t>
            </a:r>
            <a:r>
              <a:rPr lang="en-US" sz="1600" dirty="0" smtClean="0"/>
              <a:t>:</a:t>
            </a:r>
            <a:endParaRPr lang="tr-TR" sz="1600" dirty="0" smtClean="0"/>
          </a:p>
          <a:p>
            <a:r>
              <a:rPr lang="en-US" sz="1600" dirty="0" smtClean="0"/>
              <a:t>  a</a:t>
            </a:r>
            <a:r>
              <a:rPr lang="en-US" sz="1600" dirty="0"/>
              <a:t>) a genética </a:t>
            </a:r>
            <a:r>
              <a:rPr lang="en-US" sz="1600" dirty="0" smtClean="0"/>
              <a:t>b</a:t>
            </a:r>
            <a:r>
              <a:rPr lang="en-US" sz="1600" dirty="0"/>
              <a:t>) os padrões climáticos </a:t>
            </a:r>
            <a:r>
              <a:rPr lang="en-US" sz="1600" dirty="0" smtClean="0"/>
              <a:t>c</a:t>
            </a:r>
            <a:r>
              <a:rPr lang="en-US" sz="1600" dirty="0"/>
              <a:t>) o ambiente </a:t>
            </a:r>
            <a:r>
              <a:rPr lang="en-US" sz="1600" dirty="0" smtClean="0"/>
              <a:t>d) os organismos </a:t>
            </a:r>
            <a:r>
              <a:rPr lang="en-US" sz="1600" dirty="0"/>
              <a:t>individuais</a:t>
            </a:r>
            <a:endParaRPr lang="tr-TR" sz="1600" dirty="0" smtClean="0"/>
          </a:p>
          <a:p>
            <a:endParaRPr lang="en-US" sz="1600" dirty="0"/>
          </a:p>
          <a:p>
            <a:r>
              <a:rPr lang="tr-TR" sz="1600" dirty="0" smtClean="0"/>
              <a:t>2) </a:t>
            </a:r>
            <a:r>
              <a:rPr lang="en-US" sz="1600" dirty="0" smtClean="0"/>
              <a:t>Um </a:t>
            </a:r>
            <a:r>
              <a:rPr lang="en-US" sz="1600" dirty="0"/>
              <a:t>ecossistema é um sistema complexo que inclui todos os seguintes elementos, EXCEPTO</a:t>
            </a:r>
            <a:r>
              <a:rPr lang="en-US" sz="1600" dirty="0" smtClean="0"/>
              <a:t>:</a:t>
            </a:r>
            <a:endParaRPr lang="tr-TR" sz="1600" dirty="0" smtClean="0"/>
          </a:p>
          <a:p>
            <a:r>
              <a:rPr lang="en-US" sz="1600" dirty="0"/>
              <a:t> a) os organismos vivos (</a:t>
            </a:r>
            <a:r>
              <a:rPr lang="en-US" sz="1600" dirty="0" err="1" smtClean="0"/>
              <a:t>fatores</a:t>
            </a:r>
            <a:r>
              <a:rPr lang="en-US" sz="1600" dirty="0" smtClean="0"/>
              <a:t> </a:t>
            </a:r>
            <a:r>
              <a:rPr lang="en-US" sz="1600" dirty="0"/>
              <a:t>bióticos) </a:t>
            </a:r>
            <a:endParaRPr lang="tr-TR" sz="1600" dirty="0" smtClean="0"/>
          </a:p>
          <a:p>
            <a:r>
              <a:rPr lang="en-US" sz="1600" dirty="0" smtClean="0"/>
              <a:t> b</a:t>
            </a:r>
            <a:r>
              <a:rPr lang="en-US" sz="1600" dirty="0"/>
              <a:t>) ambiente físico não vivo (</a:t>
            </a:r>
            <a:r>
              <a:rPr lang="en-US" sz="1600" dirty="0" err="1" smtClean="0"/>
              <a:t>fatores</a:t>
            </a:r>
            <a:r>
              <a:rPr lang="en-US" sz="1600" dirty="0" smtClean="0"/>
              <a:t> </a:t>
            </a:r>
            <a:r>
              <a:rPr lang="en-US" sz="1600" dirty="0"/>
              <a:t>abióticos) </a:t>
            </a:r>
            <a:endParaRPr lang="tr-TR" sz="1600" dirty="0" smtClean="0"/>
          </a:p>
          <a:p>
            <a:r>
              <a:rPr lang="en-US" sz="1600" dirty="0" smtClean="0"/>
              <a:t> c</a:t>
            </a:r>
            <a:r>
              <a:rPr lang="en-US" sz="1600" dirty="0"/>
              <a:t>) estruturas construídas pelo homem </a:t>
            </a:r>
            <a:endParaRPr lang="tr-TR" sz="1600" dirty="0" smtClean="0"/>
          </a:p>
          <a:p>
            <a:r>
              <a:rPr lang="en-US" sz="1600" dirty="0"/>
              <a:t> d) o fluxo de energia e o ciclo de </a:t>
            </a:r>
            <a:r>
              <a:rPr lang="en-US" sz="1600" dirty="0" smtClean="0"/>
              <a:t>nutrientes</a:t>
            </a:r>
            <a:endParaRPr lang="tr-TR" sz="1600" dirty="0" smtClean="0"/>
          </a:p>
          <a:p>
            <a:endParaRPr lang="en-US" sz="1600" dirty="0"/>
          </a:p>
          <a:p>
            <a:r>
              <a:rPr lang="tr-TR" sz="1600" dirty="0" smtClean="0"/>
              <a:t>3. </a:t>
            </a:r>
            <a:r>
              <a:rPr lang="en-US" sz="1600" dirty="0" smtClean="0"/>
              <a:t>Qual </a:t>
            </a:r>
            <a:r>
              <a:rPr lang="en-US" sz="1600" dirty="0"/>
              <a:t>das seguintes opções NÃO é um nível de organização ecológica, de acordo com a passagem? </a:t>
            </a:r>
            <a:endParaRPr lang="tr-TR" sz="1600" dirty="0" smtClean="0"/>
          </a:p>
          <a:p>
            <a:r>
              <a:rPr lang="en-US" sz="1600" dirty="0" smtClean="0"/>
              <a:t> a</a:t>
            </a:r>
            <a:r>
              <a:rPr lang="en-US" sz="1600" dirty="0"/>
              <a:t>) </a:t>
            </a:r>
            <a:r>
              <a:rPr lang="en-US" sz="1600" dirty="0" smtClean="0"/>
              <a:t>Organismo </a:t>
            </a:r>
            <a:r>
              <a:rPr lang="en-US" sz="1600" dirty="0"/>
              <a:t>individual b) População </a:t>
            </a:r>
            <a:r>
              <a:rPr lang="en-US" sz="1600" dirty="0" smtClean="0"/>
              <a:t>c</a:t>
            </a:r>
            <a:r>
              <a:rPr lang="en-US" sz="1600" dirty="0"/>
              <a:t>) Comunidade </a:t>
            </a:r>
            <a:r>
              <a:rPr lang="en-US" sz="1600" dirty="0" smtClean="0"/>
              <a:t>d</a:t>
            </a:r>
            <a:r>
              <a:rPr lang="en-US" sz="1600" dirty="0"/>
              <a:t>) Espécie </a:t>
            </a:r>
            <a:endParaRPr lang="tr-TR" sz="1600" dirty="0" smtClean="0"/>
          </a:p>
          <a:p>
            <a:endParaRPr lang="tr-TR" sz="1600" dirty="0" smtClean="0"/>
          </a:p>
          <a:p>
            <a:r>
              <a:rPr lang="tr-TR" sz="1600" dirty="0" smtClean="0"/>
              <a:t>4. </a:t>
            </a:r>
            <a:r>
              <a:rPr lang="en-US" sz="1600" dirty="0" smtClean="0"/>
              <a:t>Os decompositores </a:t>
            </a:r>
            <a:r>
              <a:rPr lang="en-US" sz="1600" dirty="0"/>
              <a:t>num ecossistema desempenham um </a:t>
            </a:r>
            <a:r>
              <a:rPr lang="en-US" sz="1600" dirty="0" err="1"/>
              <a:t>papel</a:t>
            </a:r>
            <a:r>
              <a:rPr lang="en-US" sz="1600" dirty="0"/>
              <a:t> </a:t>
            </a:r>
            <a:r>
              <a:rPr lang="en-US" sz="1600" dirty="0" smtClean="0"/>
              <a:t>vital: </a:t>
            </a:r>
            <a:endParaRPr lang="tr-TR" sz="1600" dirty="0" smtClean="0"/>
          </a:p>
          <a:p>
            <a:r>
              <a:rPr lang="en-US" sz="1600" dirty="0" smtClean="0"/>
              <a:t> a</a:t>
            </a:r>
            <a:r>
              <a:rPr lang="en-US" sz="1600" dirty="0"/>
              <a:t>) captação de energia do sol </a:t>
            </a:r>
            <a:r>
              <a:rPr lang="en-US" sz="1600" dirty="0" smtClean="0"/>
              <a:t>b</a:t>
            </a:r>
            <a:r>
              <a:rPr lang="en-US" sz="1600" dirty="0"/>
              <a:t>) decomposição de </a:t>
            </a:r>
            <a:r>
              <a:rPr lang="tr-TR" sz="1600" dirty="0" smtClean="0"/>
              <a:t>matéria </a:t>
            </a:r>
            <a:r>
              <a:rPr lang="en-US" sz="1600" dirty="0"/>
              <a:t>orgânica morta  </a:t>
            </a:r>
          </a:p>
          <a:p>
            <a:r>
              <a:rPr lang="en-US" sz="1600" dirty="0" smtClean="0"/>
              <a:t> c</a:t>
            </a:r>
            <a:r>
              <a:rPr lang="en-US" sz="1600" dirty="0"/>
              <a:t>) consumir </a:t>
            </a:r>
            <a:r>
              <a:rPr lang="en-US" sz="1600" dirty="0" smtClean="0"/>
              <a:t>herbívoros d</a:t>
            </a:r>
            <a:r>
              <a:rPr lang="en-US" sz="1600" dirty="0"/>
              <a:t>) regular </a:t>
            </a:r>
            <a:r>
              <a:rPr lang="en-US" sz="1600" dirty="0" smtClean="0"/>
              <a:t>a temperatura </a:t>
            </a:r>
            <a:r>
              <a:rPr lang="en-US" sz="1600" dirty="0"/>
              <a:t>da água</a:t>
            </a:r>
            <a:endParaRPr lang="tr-TR" sz="1600" dirty="0" smtClean="0"/>
          </a:p>
          <a:p>
            <a:endParaRPr lang="en-US" sz="1600" dirty="0"/>
          </a:p>
          <a:p>
            <a:r>
              <a:rPr lang="tr-TR" sz="1600" dirty="0" smtClean="0"/>
              <a:t>5. </a:t>
            </a:r>
            <a:r>
              <a:rPr lang="en-US" sz="1600" dirty="0" smtClean="0"/>
              <a:t>Um </a:t>
            </a:r>
            <a:r>
              <a:rPr lang="en-US" sz="1600" dirty="0"/>
              <a:t>impacto humano importante nos ecossistemas que NÃO é mencionado na passagem é</a:t>
            </a:r>
            <a:r>
              <a:rPr lang="en-US" sz="1600" dirty="0" smtClean="0"/>
              <a:t>:</a:t>
            </a:r>
            <a:endParaRPr lang="tr-TR" sz="1600" dirty="0" smtClean="0"/>
          </a:p>
          <a:p>
            <a:r>
              <a:rPr lang="en-US" sz="1600" dirty="0"/>
              <a:t> a) sobrepesca b) introdução de </a:t>
            </a:r>
            <a:r>
              <a:rPr lang="en-US" sz="1600" dirty="0" smtClean="0"/>
              <a:t>espécies </a:t>
            </a:r>
            <a:r>
              <a:rPr lang="en-US" sz="1600" dirty="0"/>
              <a:t>invasoras </a:t>
            </a:r>
            <a:r>
              <a:rPr lang="tr-TR" sz="1600" dirty="0" smtClean="0"/>
              <a:t>c</a:t>
            </a:r>
            <a:r>
              <a:rPr lang="en-US" sz="1600" dirty="0"/>
              <a:t>) utilização de pesticidas d) </a:t>
            </a:r>
            <a:r>
              <a:rPr lang="en-US" sz="1600" dirty="0" smtClean="0"/>
              <a:t>fragmentação </a:t>
            </a:r>
            <a:r>
              <a:rPr lang="en-US" sz="1600" dirty="0"/>
              <a:t>do habitat</a:t>
            </a:r>
          </a:p>
        </p:txBody>
      </p:sp>
      <p:sp>
        <p:nvSpPr>
          <p:cNvPr id="7" name="Google Shape;463;p56"/>
          <p:cNvSpPr txBox="1"/>
          <p:nvPr/>
        </p:nvSpPr>
        <p:spPr>
          <a:xfrm>
            <a:off x="-1" y="2931122"/>
            <a:ext cx="1003554" cy="46162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000"/>
              <a:buFont typeface="Arial"/>
              <a:buNone/>
            </a:pPr>
            <a:r>
              <a:rPr lang="en-US" sz="1200" b="1" i="0" u="none" strike="noStrike" cap="none" dirty="0" err="1" smtClean="0">
                <a:solidFill>
                  <a:schemeClr val="lt1"/>
                </a:solidFill>
                <a:sym typeface="Arial"/>
              </a:rPr>
              <a:t>Aut</a:t>
            </a:r>
            <a:r>
              <a:rPr lang="pt-PT" sz="1200" b="1" i="0" u="none" strike="noStrike" cap="none" dirty="0" smtClean="0">
                <a:solidFill>
                  <a:schemeClr val="lt1"/>
                </a:solidFill>
                <a:sym typeface="Arial"/>
              </a:rPr>
              <a:t>o-</a:t>
            </a:r>
            <a:endParaRPr sz="1200" dirty="0"/>
          </a:p>
          <a:p>
            <a:pPr marL="0" marR="0" lvl="0" indent="0" rtl="0">
              <a:lnSpc>
                <a:spcPct val="100000"/>
              </a:lnSpc>
              <a:spcBef>
                <a:spcPts val="0"/>
              </a:spcBef>
              <a:spcAft>
                <a:spcPts val="0"/>
              </a:spcAft>
              <a:buClr>
                <a:srgbClr val="000000"/>
              </a:buClr>
              <a:buSzPts val="2000"/>
              <a:buFont typeface="Arial"/>
              <a:buNone/>
            </a:pPr>
            <a:r>
              <a:rPr lang="en-US" sz="1200" b="1" i="0" u="none" strike="noStrike" cap="none" dirty="0" err="1" smtClean="0">
                <a:solidFill>
                  <a:schemeClr val="lt1"/>
                </a:solidFill>
                <a:sym typeface="Arial"/>
              </a:rPr>
              <a:t>verificação</a:t>
            </a:r>
            <a:endParaRPr sz="1200" b="0" i="0" u="none" strike="noStrike" cap="none" dirty="0">
              <a:solidFill>
                <a:srgbClr val="000000"/>
              </a:solidFill>
              <a:sym typeface="Arial"/>
            </a:endParaRPr>
          </a:p>
        </p:txBody>
      </p:sp>
    </p:spTree>
    <p:extLst>
      <p:ext uri="{BB962C8B-B14F-4D97-AF65-F5344CB8AC3E}">
        <p14:creationId xmlns:p14="http://schemas.microsoft.com/office/powerpoint/2010/main" val="406923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56"/>
          <p:cNvSpPr txBox="1"/>
          <p:nvPr/>
        </p:nvSpPr>
        <p:spPr>
          <a:xfrm>
            <a:off x="131817" y="141432"/>
            <a:ext cx="10155183"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dirty="0" err="1" smtClean="0"/>
              <a:t>Faz</a:t>
            </a:r>
            <a:r>
              <a:rPr lang="en-US" sz="1600" b="1" dirty="0" smtClean="0"/>
              <a:t> </a:t>
            </a:r>
            <a:r>
              <a:rPr lang="en-US" sz="1600" b="1" dirty="0"/>
              <a:t>corresponder os seguintes níveis de organização ecológica às suas descrições</a:t>
            </a:r>
            <a:r>
              <a:rPr lang="tr-TR" sz="1600" b="1" dirty="0" smtClean="0"/>
              <a:t>.</a:t>
            </a:r>
            <a:endParaRPr lang="en-US" sz="1600" b="1" dirty="0"/>
          </a:p>
          <a:p>
            <a:r>
              <a:rPr lang="en-US" sz="1600" b="1" dirty="0" smtClean="0"/>
              <a:t>  Instruções</a:t>
            </a:r>
            <a:r>
              <a:rPr lang="en-US" sz="1600" b="1" dirty="0"/>
              <a:t>: Faz </a:t>
            </a:r>
            <a:r>
              <a:rPr lang="tr-TR" sz="1600" dirty="0" err="1" smtClean="0"/>
              <a:t>corresponder os </a:t>
            </a:r>
            <a:r>
              <a:rPr lang="en-US" sz="1600" dirty="0"/>
              <a:t>termos </a:t>
            </a:r>
            <a:r>
              <a:rPr lang="en-US" sz="1600" dirty="0" smtClean="0"/>
              <a:t>adequados </a:t>
            </a:r>
            <a:r>
              <a:rPr lang="en-US" sz="1600" dirty="0"/>
              <a:t>da </a:t>
            </a:r>
            <a:r>
              <a:rPr lang="tr-TR" sz="1600" dirty="0" err="1" smtClean="0"/>
              <a:t>lista da direita às descrições dadas</a:t>
            </a:r>
            <a:r>
              <a:rPr lang="tr-TR" sz="1600" dirty="0" smtClean="0"/>
              <a:t>. </a:t>
            </a:r>
            <a:endParaRPr lang="en-US" sz="1600" b="1" i="0" dirty="0">
              <a:solidFill>
                <a:srgbClr val="0D0D0D"/>
              </a:solidFill>
              <a:effectLst/>
              <a:latin typeface="Söhne"/>
            </a:endParaRPr>
          </a:p>
          <a:p>
            <a:pPr marL="0" marR="0" lvl="0" indent="0" algn="l" rtl="0">
              <a:lnSpc>
                <a:spcPct val="100000"/>
              </a:lnSpc>
              <a:spcBef>
                <a:spcPts val="0"/>
              </a:spcBef>
              <a:spcAft>
                <a:spcPts val="0"/>
              </a:spcAft>
              <a:buNone/>
            </a:pPr>
            <a:endParaRPr lang="en-US" sz="1600" b="0" i="0" dirty="0">
              <a:solidFill>
                <a:srgbClr val="0D0D0D"/>
              </a:solidFill>
              <a:effectLst/>
              <a:latin typeface="Söhne"/>
            </a:endParaRPr>
          </a:p>
        </p:txBody>
      </p:sp>
      <p:sp>
        <p:nvSpPr>
          <p:cNvPr id="4" name="Dikdörtgen 3"/>
          <p:cNvSpPr/>
          <p:nvPr/>
        </p:nvSpPr>
        <p:spPr>
          <a:xfrm flipV="1">
            <a:off x="1097280" y="1005840"/>
            <a:ext cx="4425696" cy="47731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23" name="Dikdörtgen 22"/>
          <p:cNvSpPr/>
          <p:nvPr/>
        </p:nvSpPr>
        <p:spPr>
          <a:xfrm flipV="1">
            <a:off x="5995416" y="1167384"/>
            <a:ext cx="4425696" cy="47731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a:spLocks noChangeArrowheads="1"/>
          </p:cNvSpPr>
          <p:nvPr/>
        </p:nvSpPr>
        <p:spPr bwMode="auto">
          <a:xfrm>
            <a:off x="1356795" y="1008471"/>
            <a:ext cx="397764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500" b="0" i="0" u="none" strike="noStrike" cap="none" normalizeH="0" baseline="0" dirty="0" smtClean="0">
                <a:ln>
                  <a:noFill/>
                </a:ln>
                <a:solidFill>
                  <a:schemeClr val="bg1"/>
                </a:solidFill>
                <a:effectLst/>
                <a:latin typeface="Arial" panose="020B0604020202020204" pitchFamily="34" charset="0"/>
              </a:rPr>
              <a:t>Um </a:t>
            </a:r>
            <a:r>
              <a:rPr kumimoji="0" lang="tr-TR" altLang="tr-TR" sz="1500" b="0" i="0" u="none" strike="noStrike" cap="none" normalizeH="0" baseline="0" dirty="0" err="1" smtClean="0">
                <a:ln>
                  <a:noFill/>
                </a:ln>
                <a:solidFill>
                  <a:schemeClr val="bg1"/>
                </a:solidFill>
                <a:effectLst/>
                <a:latin typeface="Arial" panose="020B0604020202020204" pitchFamily="34" charset="0"/>
              </a:rPr>
              <a:t>grupo </a:t>
            </a:r>
            <a:r>
              <a:rPr kumimoji="0" lang="tr-TR" altLang="tr-TR" sz="1500" b="0" i="0" u="none" strike="noStrike" cap="none" normalizeH="0" baseline="0" dirty="0" smtClean="0">
                <a:ln>
                  <a:noFill/>
                </a:ln>
                <a:solidFill>
                  <a:schemeClr val="bg1"/>
                </a:solidFill>
                <a:effectLst/>
                <a:latin typeface="Arial" panose="020B0604020202020204" pitchFamily="34" charset="0"/>
              </a:rPr>
              <a:t>de </a:t>
            </a:r>
            <a:r>
              <a:rPr kumimoji="0" lang="tr-TR" altLang="tr-TR" sz="1500" b="0" i="0" u="none" strike="noStrike" cap="none" normalizeH="0" baseline="0" dirty="0" err="1" smtClean="0">
                <a:ln>
                  <a:noFill/>
                </a:ln>
                <a:solidFill>
                  <a:schemeClr val="bg1"/>
                </a:solidFill>
                <a:effectLst/>
                <a:latin typeface="Arial" panose="020B0604020202020204" pitchFamily="34" charset="0"/>
              </a:rPr>
              <a:t>indivíduos </a:t>
            </a:r>
            <a:r>
              <a:rPr kumimoji="0" lang="tr-TR" altLang="tr-TR" sz="1500" b="0" i="0" u="none" strike="noStrike" cap="none" normalizeH="0" baseline="0" dirty="0" smtClean="0">
                <a:ln>
                  <a:noFill/>
                </a:ln>
                <a:solidFill>
                  <a:schemeClr val="bg1"/>
                </a:solidFill>
                <a:effectLst/>
                <a:latin typeface="Arial" panose="020B0604020202020204" pitchFamily="34" charset="0"/>
              </a:rPr>
              <a:t>da </a:t>
            </a:r>
            <a:r>
              <a:rPr kumimoji="0" lang="tr-TR" altLang="tr-TR" sz="1500" b="0" i="0" u="none" strike="noStrike" cap="none" normalizeH="0" baseline="0" dirty="0" err="1" smtClean="0">
                <a:ln>
                  <a:noFill/>
                </a:ln>
                <a:solidFill>
                  <a:schemeClr val="bg1"/>
                </a:solidFill>
                <a:effectLst/>
                <a:latin typeface="Arial" panose="020B0604020202020204" pitchFamily="34" charset="0"/>
              </a:rPr>
              <a:t>mesma espécie que vivem </a:t>
            </a:r>
            <a:r>
              <a:rPr kumimoji="0" lang="tr-TR" altLang="tr-TR" sz="1500" b="0" i="0" u="none" strike="noStrike" cap="none" normalizeH="0" baseline="0" dirty="0" smtClean="0">
                <a:ln>
                  <a:noFill/>
                </a:ln>
                <a:solidFill>
                  <a:schemeClr val="bg1"/>
                </a:solidFill>
                <a:effectLst/>
                <a:latin typeface="Arial" panose="020B0604020202020204" pitchFamily="34" charset="0"/>
              </a:rPr>
              <a:t>numa </a:t>
            </a:r>
            <a:r>
              <a:rPr kumimoji="0" lang="tr-TR" altLang="tr-TR" sz="1500" b="0" i="0" u="none" strike="noStrike" cap="none" normalizeH="0" baseline="0" dirty="0" err="1" smtClean="0">
                <a:ln>
                  <a:noFill/>
                </a:ln>
                <a:solidFill>
                  <a:schemeClr val="bg1"/>
                </a:solidFill>
                <a:effectLst/>
                <a:latin typeface="Arial" panose="020B0604020202020204" pitchFamily="34" charset="0"/>
              </a:rPr>
              <a:t>área específica</a:t>
            </a:r>
            <a:r>
              <a:rPr kumimoji="0" lang="tr-TR" altLang="tr-TR" sz="1500" b="0" i="0" u="none" strike="noStrike" cap="none" normalizeH="0" baseline="0" dirty="0" smtClean="0">
                <a:ln>
                  <a:noFill/>
                </a:ln>
                <a:solidFill>
                  <a:schemeClr val="bg1"/>
                </a:solidFill>
                <a:effectLst/>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r>
              <a:rPr kumimoji="0" lang="tr-TR" altLang="tr-TR" sz="1500" b="0" i="0" u="none" strike="noStrike" cap="none" normalizeH="0" baseline="0" dirty="0" smtClean="0">
                <a:ln>
                  <a:noFill/>
                </a:ln>
                <a:solidFill>
                  <a:schemeClr val="bg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500" b="0" i="0" u="none" strike="noStrike" cap="none" normalizeH="0" baseline="0" dirty="0" err="1" smtClean="0">
                <a:ln>
                  <a:noFill/>
                </a:ln>
                <a:solidFill>
                  <a:schemeClr val="bg1"/>
                </a:solidFill>
                <a:effectLst/>
                <a:latin typeface="Arial" panose="020B0604020202020204" pitchFamily="34" charset="0"/>
              </a:rPr>
              <a:t>O maior e mais abrangente nível</a:t>
            </a:r>
            <a:r>
              <a:rPr kumimoji="0" lang="tr-TR" altLang="tr-TR" sz="1500" b="0" i="0" u="none" strike="noStrike" cap="none" normalizeH="0" baseline="0" dirty="0" smtClean="0">
                <a:ln>
                  <a:noFill/>
                </a:ln>
                <a:solidFill>
                  <a:schemeClr val="bg1"/>
                </a:solidFill>
                <a:effectLst/>
                <a:latin typeface="Arial" panose="020B0604020202020204" pitchFamily="34" charset="0"/>
              </a:rPr>
              <a:t>, </a:t>
            </a:r>
            <a:r>
              <a:rPr kumimoji="0" lang="tr-TR" altLang="tr-TR" sz="1500" b="0" i="0" u="none" strike="noStrike" cap="none" normalizeH="0" baseline="0" dirty="0" err="1" smtClean="0">
                <a:ln>
                  <a:noFill/>
                </a:ln>
                <a:solidFill>
                  <a:schemeClr val="bg1"/>
                </a:solidFill>
                <a:effectLst/>
                <a:latin typeface="Arial" panose="020B0604020202020204" pitchFamily="34" charset="0"/>
              </a:rPr>
              <a:t>englobando todos os seres vivos </a:t>
            </a:r>
            <a:r>
              <a:rPr kumimoji="0" lang="tr-TR" altLang="tr-TR" sz="1500" b="0" i="0" u="none" strike="noStrike" cap="none" normalizeH="0" baseline="0" dirty="0" smtClean="0">
                <a:ln>
                  <a:noFill/>
                </a:ln>
                <a:solidFill>
                  <a:schemeClr val="bg1"/>
                </a:solidFill>
                <a:effectLst/>
                <a:latin typeface="Arial" panose="020B0604020202020204" pitchFamily="34" charset="0"/>
              </a:rPr>
              <a:t>da Terra. </a:t>
            </a:r>
          </a:p>
          <a:p>
            <a:pPr marR="0" lvl="0" algn="l" defTabSz="914400" rtl="0" eaLnBrk="0" fontAlgn="base" latinLnBrk="0" hangingPunct="0">
              <a:lnSpc>
                <a:spcPct val="100000"/>
              </a:lnSpc>
              <a:spcBef>
                <a:spcPct val="0"/>
              </a:spcBef>
              <a:spcAft>
                <a:spcPct val="0"/>
              </a:spcAft>
              <a:buClrTx/>
              <a:buSzTx/>
              <a:tabLst/>
            </a:pPr>
            <a:r>
              <a:rPr kumimoji="0" lang="tr-TR" altLang="tr-TR" sz="1500" b="0" i="0" u="none" strike="noStrike" cap="none" normalizeH="0" baseline="0" dirty="0" smtClean="0">
                <a:ln>
                  <a:noFill/>
                </a:ln>
                <a:solidFill>
                  <a:schemeClr val="bg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500" b="0" i="0" u="none" strike="noStrike" cap="none" normalizeH="0" baseline="0" dirty="0" smtClean="0">
                <a:ln>
                  <a:noFill/>
                </a:ln>
                <a:solidFill>
                  <a:schemeClr val="bg1"/>
                </a:solidFill>
                <a:effectLst/>
                <a:latin typeface="Arial" panose="020B0604020202020204" pitchFamily="34" charset="0"/>
              </a:rPr>
              <a:t>Um </a:t>
            </a:r>
            <a:r>
              <a:rPr kumimoji="0" lang="tr-TR" altLang="tr-TR" sz="1500" b="0" i="0" u="none" strike="noStrike" cap="none" normalizeH="0" baseline="0" dirty="0" err="1" smtClean="0">
                <a:ln>
                  <a:noFill/>
                </a:ln>
                <a:solidFill>
                  <a:schemeClr val="bg1"/>
                </a:solidFill>
                <a:effectLst/>
                <a:latin typeface="Arial" panose="020B0604020202020204" pitchFamily="34" charset="0"/>
              </a:rPr>
              <a:t>sistema complexo com todos os organismos vivos </a:t>
            </a:r>
            <a:r>
              <a:rPr kumimoji="0" lang="tr-TR" altLang="tr-TR" sz="1500" b="0" i="0" u="none" strike="noStrike" cap="none" normalizeH="0" baseline="0" dirty="0" smtClean="0">
                <a:ln>
                  <a:noFill/>
                </a:ln>
                <a:solidFill>
                  <a:schemeClr val="bg1"/>
                </a:solidFill>
                <a:effectLst/>
                <a:latin typeface="Arial" panose="020B0604020202020204" pitchFamily="34" charset="0"/>
              </a:rPr>
              <a:t>(</a:t>
            </a:r>
            <a:r>
              <a:rPr kumimoji="0" lang="tr-TR" altLang="tr-TR" sz="1500" b="0" i="0" u="none" strike="noStrike" cap="none" normalizeH="0" baseline="0" dirty="0" err="1" smtClean="0">
                <a:ln>
                  <a:noFill/>
                </a:ln>
                <a:solidFill>
                  <a:schemeClr val="bg1"/>
                </a:solidFill>
                <a:effectLst/>
                <a:latin typeface="Arial" panose="020B0604020202020204" pitchFamily="34" charset="0"/>
              </a:rPr>
              <a:t>bióticos</a:t>
            </a:r>
            <a:r>
              <a:rPr kumimoji="0" lang="tr-TR" altLang="tr-TR" sz="1500" b="0" i="0" u="none" strike="noStrike" cap="none" normalizeH="0" baseline="0" dirty="0" smtClean="0">
                <a:ln>
                  <a:noFill/>
                </a:ln>
                <a:solidFill>
                  <a:schemeClr val="bg1"/>
                </a:solidFill>
                <a:effectLst/>
                <a:latin typeface="Arial" panose="020B0604020202020204" pitchFamily="34" charset="0"/>
              </a:rPr>
              <a:t>) </a:t>
            </a:r>
            <a:r>
              <a:rPr kumimoji="0" lang="tr-TR" altLang="tr-TR" sz="1500" b="0" i="0" u="none" strike="noStrike" cap="none" normalizeH="0" baseline="0" dirty="0" err="1" smtClean="0">
                <a:ln>
                  <a:noFill/>
                </a:ln>
                <a:solidFill>
                  <a:schemeClr val="bg1"/>
                </a:solidFill>
                <a:effectLst/>
                <a:latin typeface="Arial" panose="020B0604020202020204" pitchFamily="34" charset="0"/>
              </a:rPr>
              <a:t>que interagem com o ambiente físico não vivo </a:t>
            </a:r>
            <a:r>
              <a:rPr kumimoji="0" lang="tr-TR" altLang="tr-TR" sz="1500" b="0" i="0" u="none" strike="noStrike" cap="none" normalizeH="0" baseline="0" dirty="0" smtClean="0">
                <a:ln>
                  <a:noFill/>
                </a:ln>
                <a:solidFill>
                  <a:schemeClr val="bg1"/>
                </a:solidFill>
                <a:effectLst/>
                <a:latin typeface="Arial" panose="020B0604020202020204" pitchFamily="34" charset="0"/>
              </a:rPr>
              <a:t>(</a:t>
            </a:r>
            <a:r>
              <a:rPr kumimoji="0" lang="tr-TR" altLang="tr-TR" sz="1500" b="0" i="0" u="none" strike="noStrike" cap="none" normalizeH="0" baseline="0" dirty="0" err="1" smtClean="0">
                <a:ln>
                  <a:noFill/>
                </a:ln>
                <a:solidFill>
                  <a:schemeClr val="bg1"/>
                </a:solidFill>
                <a:effectLst/>
                <a:latin typeface="Arial" panose="020B0604020202020204" pitchFamily="34" charset="0"/>
              </a:rPr>
              <a:t>abiótico</a:t>
            </a:r>
            <a:r>
              <a:rPr kumimoji="0" lang="tr-TR" altLang="tr-TR" sz="1500" b="0" i="0" u="none" strike="noStrike" cap="none" normalizeH="0" baseline="0" dirty="0" smtClean="0">
                <a:ln>
                  <a:noFill/>
                </a:ln>
                <a:solidFill>
                  <a:schemeClr val="bg1"/>
                </a:solidFill>
                <a:effectLst/>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endParaRPr kumimoji="0" lang="tr-TR" altLang="tr-TR" sz="1500" b="0" i="0" u="none" strike="noStrike" cap="none" normalizeH="0" baseline="0" dirty="0" smtClean="0">
              <a:ln>
                <a:noFill/>
              </a:ln>
              <a:solidFill>
                <a:schemeClr val="bg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500" b="0" i="0" u="none" strike="noStrike" cap="none" normalizeH="0" baseline="0" dirty="0" smtClean="0">
                <a:ln>
                  <a:noFill/>
                </a:ln>
                <a:solidFill>
                  <a:schemeClr val="bg1"/>
                </a:solidFill>
                <a:effectLst/>
                <a:latin typeface="Arial" panose="020B0604020202020204" pitchFamily="34" charset="0"/>
              </a:rPr>
              <a:t>Uma </a:t>
            </a:r>
            <a:r>
              <a:rPr kumimoji="0" lang="tr-TR" altLang="tr-TR" sz="1500" b="0" i="0" u="none" strike="noStrike" cap="none" normalizeH="0" baseline="0" dirty="0" err="1" smtClean="0">
                <a:ln>
                  <a:noFill/>
                </a:ln>
                <a:solidFill>
                  <a:schemeClr val="bg1"/>
                </a:solidFill>
                <a:effectLst/>
                <a:latin typeface="Arial" panose="020B0604020202020204" pitchFamily="34" charset="0"/>
              </a:rPr>
              <a:t>única planta</a:t>
            </a:r>
            <a:r>
              <a:rPr kumimoji="0" lang="tr-TR" altLang="tr-TR" sz="1500" b="0" i="0" u="none" strike="noStrike" cap="none" normalizeH="0" baseline="0" dirty="0" smtClean="0">
                <a:ln>
                  <a:noFill/>
                </a:ln>
                <a:solidFill>
                  <a:schemeClr val="bg1"/>
                </a:solidFill>
                <a:effectLst/>
                <a:latin typeface="Arial" panose="020B0604020202020204" pitchFamily="34" charset="0"/>
              </a:rPr>
              <a:t>, </a:t>
            </a:r>
            <a:r>
              <a:rPr kumimoji="0" lang="tr-TR" altLang="tr-TR" sz="1500" b="0" i="0" u="none" strike="noStrike" cap="none" normalizeH="0" baseline="0" dirty="0" err="1" smtClean="0">
                <a:ln>
                  <a:noFill/>
                </a:ln>
                <a:solidFill>
                  <a:schemeClr val="bg1"/>
                </a:solidFill>
                <a:effectLst/>
                <a:latin typeface="Arial" panose="020B0604020202020204" pitchFamily="34" charset="0"/>
              </a:rPr>
              <a:t>animal ou bactéria que interage com o seu ambiente imediato</a:t>
            </a:r>
            <a:r>
              <a:rPr kumimoji="0" lang="tr-TR" altLang="tr-TR" sz="1500" b="0" i="0" u="none" strike="noStrike" cap="none" normalizeH="0" baseline="0" dirty="0" smtClean="0">
                <a:ln>
                  <a:noFill/>
                </a:ln>
                <a:solidFill>
                  <a:schemeClr val="bg1"/>
                </a:solidFill>
                <a:effectLst/>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endParaRPr kumimoji="0" lang="tr-TR" altLang="tr-TR" sz="1500" b="0" i="0" u="none" strike="noStrike" cap="none" normalizeH="0" baseline="0" dirty="0" smtClean="0">
              <a:ln>
                <a:noFill/>
              </a:ln>
              <a:solidFill>
                <a:schemeClr val="bg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1500" b="0" i="0" u="none" strike="noStrike" cap="none" normalizeH="0" baseline="0" dirty="0" smtClean="0">
                <a:ln>
                  <a:noFill/>
                </a:ln>
                <a:solidFill>
                  <a:schemeClr val="bg1"/>
                </a:solidFill>
                <a:effectLst/>
                <a:latin typeface="Arial" panose="020B0604020202020204" pitchFamily="34" charset="0"/>
              </a:rPr>
              <a:t>Um </a:t>
            </a:r>
            <a:r>
              <a:rPr kumimoji="0" lang="tr-TR" altLang="tr-TR" sz="1500" b="0" i="0" u="none" strike="noStrike" cap="none" normalizeH="0" baseline="0" dirty="0" err="1" smtClean="0">
                <a:ln>
                  <a:noFill/>
                </a:ln>
                <a:solidFill>
                  <a:schemeClr val="bg1"/>
                </a:solidFill>
                <a:effectLst/>
                <a:latin typeface="Arial" panose="020B0604020202020204" pitchFamily="34" charset="0"/>
              </a:rPr>
              <a:t>conjunto </a:t>
            </a:r>
            <a:r>
              <a:rPr kumimoji="0" lang="tr-TR" altLang="tr-TR" sz="1500" b="0" i="0" u="none" strike="noStrike" cap="none" normalizeH="0" baseline="0" dirty="0" smtClean="0">
                <a:ln>
                  <a:noFill/>
                </a:ln>
                <a:solidFill>
                  <a:schemeClr val="bg1"/>
                </a:solidFill>
                <a:effectLst/>
                <a:latin typeface="Arial" panose="020B0604020202020204" pitchFamily="34" charset="0"/>
              </a:rPr>
              <a:t>de </a:t>
            </a:r>
            <a:r>
              <a:rPr kumimoji="0" lang="tr-TR" altLang="tr-TR" sz="1500" b="0" i="0" u="none" strike="noStrike" cap="none" normalizeH="0" baseline="0" dirty="0" err="1" smtClean="0">
                <a:ln>
                  <a:noFill/>
                </a:ln>
                <a:solidFill>
                  <a:schemeClr val="bg1"/>
                </a:solidFill>
                <a:effectLst/>
                <a:latin typeface="Arial" panose="020B0604020202020204" pitchFamily="34" charset="0"/>
              </a:rPr>
              <a:t>múltiplas populações que interagem entre si </a:t>
            </a:r>
            <a:r>
              <a:rPr kumimoji="0" lang="tr-TR" altLang="tr-TR" sz="1500" b="0" i="0" u="none" strike="noStrike" cap="none" normalizeH="0" baseline="0" dirty="0" smtClean="0">
                <a:ln>
                  <a:noFill/>
                </a:ln>
                <a:solidFill>
                  <a:schemeClr val="bg1"/>
                </a:solidFill>
                <a:effectLst/>
                <a:latin typeface="Arial" panose="020B0604020202020204" pitchFamily="34" charset="0"/>
              </a:rPr>
              <a:t>num </a:t>
            </a:r>
            <a:r>
              <a:rPr kumimoji="0" lang="tr-TR" altLang="tr-TR" sz="1500" b="0" i="0" u="none" strike="noStrike" cap="none" normalizeH="0" baseline="0" dirty="0" err="1" smtClean="0">
                <a:ln>
                  <a:noFill/>
                </a:ln>
                <a:solidFill>
                  <a:schemeClr val="bg1"/>
                </a:solidFill>
                <a:effectLst/>
                <a:latin typeface="Arial" panose="020B0604020202020204" pitchFamily="34" charset="0"/>
              </a:rPr>
              <a:t>espaço definido</a:t>
            </a:r>
            <a:r>
              <a:rPr kumimoji="0" lang="tr-TR" altLang="tr-TR" sz="1500" b="0" i="0" u="none" strike="noStrike" cap="none" normalizeH="0" baseline="0" dirty="0" smtClean="0">
                <a:ln>
                  <a:noFill/>
                </a:ln>
                <a:solidFill>
                  <a:schemeClr val="bg1"/>
                </a:solidFill>
                <a:effectLst/>
                <a:latin typeface="Arial" panose="020B0604020202020204" pitchFamily="34" charset="0"/>
              </a:rPr>
              <a:t>.  </a:t>
            </a:r>
          </a:p>
        </p:txBody>
      </p:sp>
      <p:sp>
        <p:nvSpPr>
          <p:cNvPr id="3" name="Rectangle 2"/>
          <p:cNvSpPr>
            <a:spLocks noChangeArrowheads="1"/>
          </p:cNvSpPr>
          <p:nvPr/>
        </p:nvSpPr>
        <p:spPr bwMode="auto">
          <a:xfrm>
            <a:off x="6519672" y="1615684"/>
            <a:ext cx="319293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2400" b="0" i="0" u="none" strike="noStrike" cap="none" normalizeH="0" baseline="0" dirty="0" err="1" smtClean="0">
                <a:ln>
                  <a:noFill/>
                </a:ln>
                <a:solidFill>
                  <a:schemeClr val="bg1"/>
                </a:solidFill>
                <a:effectLst/>
                <a:latin typeface="Arial" panose="020B0604020202020204" pitchFamily="34" charset="0"/>
              </a:rPr>
              <a:t>Organismo individual</a:t>
            </a:r>
            <a:endParaRPr kumimoji="0" lang="tr-TR" altLang="tr-TR" sz="2400" b="0" i="0" u="none" strike="noStrike" cap="none" normalizeH="0" baseline="0" dirty="0" smtClean="0">
              <a:ln>
                <a:noFill/>
              </a:ln>
              <a:solidFill>
                <a:schemeClr val="bg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tr-TR" altLang="tr-TR" sz="2400" b="0" i="0" u="none" strike="noStrike" cap="none" normalizeH="0" baseline="0" dirty="0" smtClean="0">
                <a:ln>
                  <a:noFill/>
                </a:ln>
                <a:solidFill>
                  <a:schemeClr val="bg1"/>
                </a:solidFill>
                <a:effectLst/>
                <a:latin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2400" b="0" i="0" u="none" strike="noStrike" cap="none" normalizeH="0" baseline="0" dirty="0" smtClean="0">
                <a:ln>
                  <a:noFill/>
                </a:ln>
                <a:solidFill>
                  <a:schemeClr val="bg1"/>
                </a:solidFill>
                <a:effectLst/>
                <a:latin typeface="Arial" panose="020B0604020202020204" pitchFamily="34" charset="0"/>
              </a:rPr>
              <a:t>População </a:t>
            </a:r>
          </a:p>
          <a:p>
            <a:pPr marR="0" lvl="0" algn="l" defTabSz="914400" rtl="0" eaLnBrk="0" fontAlgn="base" latinLnBrk="0" hangingPunct="0">
              <a:lnSpc>
                <a:spcPct val="100000"/>
              </a:lnSpc>
              <a:spcBef>
                <a:spcPct val="0"/>
              </a:spcBef>
              <a:spcAft>
                <a:spcPct val="0"/>
              </a:spcAft>
              <a:buClrTx/>
              <a:buSzTx/>
              <a:tabLst/>
            </a:pPr>
            <a:endParaRPr kumimoji="0" lang="tr-TR" altLang="tr-TR" sz="2400" b="0" i="0" u="none" strike="noStrike" cap="none" normalizeH="0" baseline="0" dirty="0" smtClean="0">
              <a:ln>
                <a:noFill/>
              </a:ln>
              <a:solidFill>
                <a:schemeClr val="bg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2400" b="0" i="0" u="none" strike="noStrike" cap="none" normalizeH="0" baseline="0" dirty="0" err="1" smtClean="0">
                <a:ln>
                  <a:noFill/>
                </a:ln>
                <a:solidFill>
                  <a:schemeClr val="bg1"/>
                </a:solidFill>
                <a:effectLst/>
                <a:latin typeface="Arial" panose="020B0604020202020204" pitchFamily="34" charset="0"/>
              </a:rPr>
              <a:t>Comunidade</a:t>
            </a:r>
            <a:endParaRPr lang="tr-TR" altLang="tr-TR" sz="2400" dirty="0">
              <a:solidFill>
                <a:schemeClr val="bg1"/>
              </a:solidFill>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tr-TR" altLang="tr-TR" sz="2400" b="0" i="0" u="none" strike="noStrike" cap="none" normalizeH="0" baseline="0" dirty="0" smtClean="0">
              <a:ln>
                <a:noFill/>
              </a:ln>
              <a:solidFill>
                <a:schemeClr val="bg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2400" b="0" i="0" u="none" strike="noStrike" cap="none" normalizeH="0" baseline="0" dirty="0" err="1" smtClean="0">
                <a:ln>
                  <a:noFill/>
                </a:ln>
                <a:solidFill>
                  <a:schemeClr val="bg1"/>
                </a:solidFill>
                <a:effectLst/>
                <a:latin typeface="Arial" panose="020B0604020202020204" pitchFamily="34" charset="0"/>
              </a:rPr>
              <a:t>Ecossistema</a:t>
            </a:r>
            <a:endParaRPr lang="tr-TR" altLang="tr-TR" sz="2400" dirty="0">
              <a:solidFill>
                <a:schemeClr val="bg1"/>
              </a:solidFill>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tr-TR" altLang="tr-TR" sz="2400" b="0" i="0" u="none" strike="noStrike" cap="none" normalizeH="0" baseline="0" dirty="0" smtClean="0">
              <a:ln>
                <a:noFill/>
              </a:ln>
              <a:solidFill>
                <a:schemeClr val="bg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tr-TR" altLang="tr-TR" sz="2400" b="0" i="0" u="none" strike="noStrike" cap="none" normalizeH="0" baseline="0" dirty="0" smtClean="0">
                <a:ln>
                  <a:noFill/>
                </a:ln>
                <a:solidFill>
                  <a:schemeClr val="bg1"/>
                </a:solidFill>
                <a:effectLst/>
                <a:latin typeface="Arial" panose="020B0604020202020204" pitchFamily="34" charset="0"/>
              </a:rPr>
              <a:t>Biosfera </a:t>
            </a:r>
          </a:p>
        </p:txBody>
      </p:sp>
      <p:sp>
        <p:nvSpPr>
          <p:cNvPr id="10" name="Google Shape;463;p56"/>
          <p:cNvSpPr txBox="1"/>
          <p:nvPr/>
        </p:nvSpPr>
        <p:spPr>
          <a:xfrm>
            <a:off x="-1" y="2931122"/>
            <a:ext cx="1003554" cy="46162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000"/>
              <a:buFont typeface="Arial"/>
              <a:buNone/>
            </a:pPr>
            <a:r>
              <a:rPr lang="en-US" sz="1200" b="1" i="0" u="none" strike="noStrike" cap="none" dirty="0" err="1" smtClean="0">
                <a:solidFill>
                  <a:schemeClr val="lt1"/>
                </a:solidFill>
                <a:sym typeface="Arial"/>
              </a:rPr>
              <a:t>Aut</a:t>
            </a:r>
            <a:r>
              <a:rPr lang="pt-PT" sz="1200" b="1" i="0" u="none" strike="noStrike" cap="none" dirty="0" smtClean="0">
                <a:solidFill>
                  <a:schemeClr val="lt1"/>
                </a:solidFill>
                <a:sym typeface="Arial"/>
              </a:rPr>
              <a:t>o-</a:t>
            </a:r>
            <a:endParaRPr sz="1200" dirty="0"/>
          </a:p>
          <a:p>
            <a:pPr marL="0" marR="0" lvl="0" indent="0" rtl="0">
              <a:lnSpc>
                <a:spcPct val="100000"/>
              </a:lnSpc>
              <a:spcBef>
                <a:spcPts val="0"/>
              </a:spcBef>
              <a:spcAft>
                <a:spcPts val="0"/>
              </a:spcAft>
              <a:buClr>
                <a:srgbClr val="000000"/>
              </a:buClr>
              <a:buSzPts val="2000"/>
              <a:buFont typeface="Arial"/>
              <a:buNone/>
            </a:pPr>
            <a:r>
              <a:rPr lang="en-US" sz="1200" b="1" i="0" u="none" strike="noStrike" cap="none" dirty="0" err="1" smtClean="0">
                <a:solidFill>
                  <a:schemeClr val="lt1"/>
                </a:solidFill>
                <a:sym typeface="Arial"/>
              </a:rPr>
              <a:t>verificação</a:t>
            </a:r>
            <a:endParaRPr sz="1200" b="0" i="0" u="none" strike="noStrike" cap="none" dirty="0">
              <a:solidFill>
                <a:srgbClr val="000000"/>
              </a:solidFill>
              <a:sym typeface="Arial"/>
            </a:endParaRPr>
          </a:p>
        </p:txBody>
      </p:sp>
    </p:spTree>
    <p:extLst>
      <p:ext uri="{BB962C8B-B14F-4D97-AF65-F5344CB8AC3E}">
        <p14:creationId xmlns:p14="http://schemas.microsoft.com/office/powerpoint/2010/main" val="172688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14="http://schemas.microsoft.com/office/drawing/2010/main"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483762" y="100584"/>
            <a:ext cx="7892065" cy="630936"/>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en-US" sz="2800" dirty="0">
                <a:solidFill>
                  <a:srgbClr val="2A4F1C"/>
                </a:solidFill>
              </a:rPr>
              <a:t>Referências e ligações</a:t>
            </a:r>
            <a:endParaRPr sz="2800" dirty="0"/>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03" name="Google Shape;503;p22"/>
          <p:cNvSpPr txBox="1"/>
          <p:nvPr/>
        </p:nvSpPr>
        <p:spPr>
          <a:xfrm>
            <a:off x="492431" y="662884"/>
            <a:ext cx="11809297" cy="5850151"/>
          </a:xfrm>
          <a:prstGeom prst="rect">
            <a:avLst/>
          </a:prstGeom>
          <a:noFill/>
          <a:ln>
            <a:noFill/>
          </a:ln>
        </p:spPr>
        <p:txBody>
          <a:bodyPr spcFirstLastPara="1" wrap="square" lIns="91425" tIns="45700" rIns="91425" bIns="45700" anchor="t" anchorCtr="0">
            <a:spAutoFit/>
          </a:bodyPr>
          <a:lstStyle/>
          <a:p>
            <a:r>
              <a:rPr lang="en-GB" sz="800" dirty="0"/>
              <a:t>Barrett, G. W. (2001). Introdução à ciência ambiental (3ª ed.). Brooks/Cole.</a:t>
            </a:r>
            <a:endParaRPr lang="tr-TR" sz="800" dirty="0"/>
          </a:p>
          <a:p>
            <a:r>
              <a:rPr lang="en-GB" sz="800" dirty="0"/>
              <a:t> </a:t>
            </a:r>
            <a:endParaRPr lang="tr-TR" sz="800" dirty="0"/>
          </a:p>
          <a:p>
            <a:r>
              <a:rPr lang="en-GB" sz="800" dirty="0" err="1"/>
              <a:t>Begon</a:t>
            </a:r>
            <a:r>
              <a:rPr lang="en-GB" sz="800" dirty="0"/>
              <a:t>, M., Townsend, C. R., &amp; Harper, J. L. (2018). Fundamentos da ecologia (5ª ed.). Wiley Global Education.</a:t>
            </a:r>
            <a:endParaRPr lang="tr-TR" sz="800" dirty="0"/>
          </a:p>
          <a:p>
            <a:r>
              <a:rPr lang="en-GB" sz="800" dirty="0"/>
              <a:t> </a:t>
            </a:r>
            <a:endParaRPr lang="tr-TR" sz="800" dirty="0"/>
          </a:p>
          <a:p>
            <a:r>
              <a:rPr lang="en-GB" sz="800" dirty="0" err="1"/>
              <a:t>Boussard</a:t>
            </a:r>
            <a:r>
              <a:rPr lang="en-GB" sz="800" dirty="0"/>
              <a:t>, J. M., &amp; </a:t>
            </a:r>
            <a:r>
              <a:rPr lang="en-GB" sz="800" dirty="0" err="1"/>
              <a:t>Gattin</a:t>
            </a:r>
            <a:r>
              <a:rPr lang="en-GB" sz="800" dirty="0"/>
              <a:t>, M. T. (2014). Técnicas inovadoras de despoluição para o tratamento de águas residuais. Publicação IWA.</a:t>
            </a:r>
            <a:endParaRPr lang="tr-TR" sz="800" dirty="0"/>
          </a:p>
          <a:p>
            <a:r>
              <a:rPr lang="en-GB" sz="800" dirty="0"/>
              <a:t> </a:t>
            </a:r>
            <a:endParaRPr lang="tr-TR" sz="800" dirty="0"/>
          </a:p>
          <a:p>
            <a:r>
              <a:rPr lang="en-GB" sz="800" dirty="0"/>
              <a:t>Daily, G. C. (1997). Nature's services: Societal dependence on natural ecosystems (Dependência social dos ecossistemas naturais). Island Press.</a:t>
            </a:r>
            <a:endParaRPr lang="tr-TR" sz="800" dirty="0"/>
          </a:p>
          <a:p>
            <a:r>
              <a:rPr lang="en-GB" sz="800" dirty="0" err="1"/>
              <a:t>Fahrig</a:t>
            </a:r>
            <a:r>
              <a:rPr lang="en-GB" sz="800" dirty="0"/>
              <a:t>, L. (2017). Consequências ecológicas da fragmentação do habitat. Science, 355(6327), eaar2169.</a:t>
            </a:r>
            <a:endParaRPr lang="tr-TR" sz="800" dirty="0"/>
          </a:p>
          <a:p>
            <a:r>
              <a:rPr lang="en-GB" sz="800" dirty="0"/>
              <a:t> </a:t>
            </a:r>
            <a:endParaRPr lang="tr-TR" sz="800" dirty="0"/>
          </a:p>
          <a:p>
            <a:r>
              <a:rPr lang="en-GB" sz="800" dirty="0"/>
              <a:t>Frank, D. A., &amp; </a:t>
            </a:r>
            <a:r>
              <a:rPr lang="en-GB" sz="800" dirty="0" err="1"/>
              <a:t>Wiegand</a:t>
            </a:r>
            <a:r>
              <a:rPr lang="en-GB" sz="800" dirty="0"/>
              <a:t>, T. (2006). Utilizando modelos espaciais para testar teorias ecológicas em sistemas de pastoreio. Journal of Applied Ecology, 43(4), 675-685.</a:t>
            </a:r>
            <a:endParaRPr lang="tr-TR" sz="800" dirty="0"/>
          </a:p>
          <a:p>
            <a:r>
              <a:rPr lang="en-GB" sz="800" dirty="0"/>
              <a:t> </a:t>
            </a:r>
            <a:endParaRPr lang="tr-TR" sz="800" dirty="0"/>
          </a:p>
          <a:p>
            <a:r>
              <a:rPr lang="en-GB" sz="800" dirty="0"/>
              <a:t>Galli, D. R., Logan, J. A., &amp; Baxter, N. J. (2015). Uma estrutura </a:t>
            </a:r>
            <a:r>
              <a:rPr lang="en-GB" sz="800" dirty="0" err="1"/>
              <a:t>de modelagem </a:t>
            </a:r>
            <a:r>
              <a:rPr lang="en-GB" sz="800" dirty="0"/>
              <a:t>para ecossistemas de mar profundo. Fronteiras em Ciências Marinhas, 2, 102.</a:t>
            </a:r>
            <a:endParaRPr lang="tr-TR" sz="800" dirty="0"/>
          </a:p>
          <a:p>
            <a:r>
              <a:rPr lang="en-GB" sz="800" dirty="0"/>
              <a:t> </a:t>
            </a:r>
            <a:endParaRPr lang="tr-TR" sz="800" dirty="0"/>
          </a:p>
          <a:p>
            <a:r>
              <a:rPr lang="en-GB" sz="800" dirty="0"/>
              <a:t>Hungerford, H. R., &amp; Volk, T. L. (1990). Preparando-se para a aventura: Tackling environmental problems. Temple University Press.</a:t>
            </a:r>
            <a:endParaRPr lang="tr-TR" sz="800" dirty="0"/>
          </a:p>
          <a:p>
            <a:r>
              <a:rPr lang="en-GB" sz="800" dirty="0"/>
              <a:t> </a:t>
            </a:r>
            <a:endParaRPr lang="tr-TR" sz="800" dirty="0"/>
          </a:p>
          <a:p>
            <a:r>
              <a:rPr lang="en-GB" sz="800" dirty="0" err="1"/>
              <a:t>Jin</a:t>
            </a:r>
            <a:r>
              <a:rPr lang="en-GB" sz="800" dirty="0"/>
              <a:t>, M., Zhang, T., Tang, W., Li, X., &amp; </a:t>
            </a:r>
            <a:r>
              <a:rPr lang="en-GB" sz="800" dirty="0" err="1"/>
              <a:t>Clausi</a:t>
            </a:r>
            <a:r>
              <a:rPr lang="en-GB" sz="800" dirty="0"/>
              <a:t>, D. A. (2018). Um modelo global abrangente de gelo-oceano para o Ártico e a Antártica. Journal of Climate, 31(14), 5621-5642.</a:t>
            </a:r>
            <a:endParaRPr lang="tr-TR" sz="800" dirty="0"/>
          </a:p>
          <a:p>
            <a:r>
              <a:rPr lang="en-GB" sz="800" dirty="0"/>
              <a:t> </a:t>
            </a:r>
            <a:endParaRPr lang="tr-TR" sz="800" dirty="0"/>
          </a:p>
          <a:p>
            <a:r>
              <a:rPr lang="en-GB" sz="800" dirty="0" err="1"/>
              <a:t>Körner</a:t>
            </a:r>
            <a:r>
              <a:rPr lang="en-GB" sz="800" dirty="0"/>
              <a:t>, C. (2003). Vida vegetal alpina: Functional plant ecology of high mountain ecosystems. Springer Science &amp; Business Media.</a:t>
            </a:r>
            <a:endParaRPr lang="tr-TR" sz="800" dirty="0"/>
          </a:p>
          <a:p>
            <a:r>
              <a:rPr lang="en-GB" sz="800" dirty="0"/>
              <a:t> </a:t>
            </a:r>
            <a:endParaRPr lang="tr-TR" sz="800" dirty="0"/>
          </a:p>
          <a:p>
            <a:r>
              <a:rPr lang="en-GB" sz="800" dirty="0"/>
              <a:t>Merriam-Webster. (2020). Ecologia. Em Merriam-Webster Collegiate Dictionary (11ª ed.). </a:t>
            </a:r>
            <a:r>
              <a:rPr lang="en-GB" sz="800" u="sng" dirty="0">
                <a:hlinkClick r:id="rId3"/>
              </a:rPr>
              <a:t>https://shop.merriam-webster.com/products/merriam-websters-collegiate-dictionary-eleventh-edition</a:t>
            </a:r>
            <a:endParaRPr lang="tr-TR" sz="800" dirty="0"/>
          </a:p>
          <a:p>
            <a:r>
              <a:rPr lang="en-GB" sz="800" dirty="0"/>
              <a:t> </a:t>
            </a:r>
            <a:endParaRPr lang="tr-TR" sz="800" dirty="0"/>
          </a:p>
          <a:p>
            <a:r>
              <a:rPr lang="en-GB" sz="800" dirty="0"/>
              <a:t>Miller, G. T. (2009). Vivendo no meio ambiente: Principles, connections, and solutions (15ª ed.). Brooks/Cole.</a:t>
            </a:r>
            <a:endParaRPr lang="tr-TR" sz="800" dirty="0"/>
          </a:p>
          <a:p>
            <a:r>
              <a:rPr lang="en-GB" sz="800" dirty="0"/>
              <a:t> </a:t>
            </a:r>
            <a:endParaRPr lang="tr-TR" sz="800" dirty="0"/>
          </a:p>
          <a:p>
            <a:r>
              <a:rPr lang="en-GB" sz="800" dirty="0"/>
              <a:t>Ni, B. J., </a:t>
            </a:r>
            <a:r>
              <a:rPr lang="en-GB" sz="800" dirty="0" err="1"/>
              <a:t>Bao</a:t>
            </a:r>
            <a:r>
              <a:rPr lang="en-GB" sz="800" dirty="0"/>
              <a:t>, Y. H., </a:t>
            </a:r>
            <a:r>
              <a:rPr lang="en-GB" sz="800" dirty="0" err="1"/>
              <a:t>Xie</a:t>
            </a:r>
            <a:r>
              <a:rPr lang="en-GB" sz="800" dirty="0"/>
              <a:t>, Y. H., &amp; Yu, H. Q. (2018). Uma revisão sobre os recentes avanços no tratamento de águas residuais domésticas. Water Research, 142, 100-112.</a:t>
            </a:r>
            <a:endParaRPr lang="tr-TR" sz="800" dirty="0"/>
          </a:p>
          <a:p>
            <a:r>
              <a:rPr lang="en-GB" sz="800" dirty="0" err="1"/>
              <a:t>Odum</a:t>
            </a:r>
            <a:r>
              <a:rPr lang="en-GB" sz="800" dirty="0"/>
              <a:t>, E. P., &amp; </a:t>
            </a:r>
            <a:r>
              <a:rPr lang="en-GB" sz="800" dirty="0" err="1"/>
              <a:t>Odum</a:t>
            </a:r>
            <a:r>
              <a:rPr lang="en-GB" sz="800" dirty="0"/>
              <a:t>, H. T. (2000). Uma nova ecologia: Abordagem sistémica do nosso ambiente global (2.ª ed.). </a:t>
            </a:r>
            <a:r>
              <a:rPr lang="en-GB" sz="800" dirty="0" err="1"/>
              <a:t>Sinauer </a:t>
            </a:r>
            <a:r>
              <a:rPr lang="en-GB" sz="800" dirty="0"/>
              <a:t>Associates.</a:t>
            </a:r>
            <a:endParaRPr lang="tr-TR" sz="800" dirty="0"/>
          </a:p>
          <a:p>
            <a:r>
              <a:rPr lang="en-GB" sz="800" dirty="0"/>
              <a:t> </a:t>
            </a:r>
            <a:endParaRPr lang="tr-TR" sz="800" dirty="0"/>
          </a:p>
          <a:p>
            <a:r>
              <a:rPr lang="en-GB" sz="800" dirty="0"/>
              <a:t>Parmesan, C., &amp; </a:t>
            </a:r>
            <a:r>
              <a:rPr lang="en-GB" sz="800" dirty="0" err="1"/>
              <a:t>Yohe</a:t>
            </a:r>
            <a:r>
              <a:rPr lang="en-GB" sz="800" dirty="0"/>
              <a:t>, G. (2003). A global coherent fingerprint of climate change impacts across natural systems (Uma impressão digital globalmente coerente dos impactos das alterações climáticas nos sistemas naturais). Nature, 421(6918), 37-42.</a:t>
            </a:r>
            <a:endParaRPr lang="tr-TR" sz="800" dirty="0"/>
          </a:p>
          <a:p>
            <a:r>
              <a:rPr lang="en-GB" sz="800" dirty="0"/>
              <a:t> </a:t>
            </a:r>
            <a:endParaRPr lang="tr-TR" sz="800" dirty="0"/>
          </a:p>
          <a:p>
            <a:r>
              <a:rPr lang="en-GB" sz="800" dirty="0" err="1"/>
              <a:t>Pausas</a:t>
            </a:r>
            <a:r>
              <a:rPr lang="en-GB" sz="800" dirty="0"/>
              <a:t>, J. G., &amp; Paula, S. (2018). O fogo e as alterações climáticas. New </a:t>
            </a:r>
            <a:r>
              <a:rPr lang="en-GB" sz="800" dirty="0" err="1"/>
              <a:t>Phytologist</a:t>
            </a:r>
            <a:r>
              <a:rPr lang="en-GB" sz="800" dirty="0"/>
              <a:t>, 217(1), 40-50.</a:t>
            </a:r>
            <a:endParaRPr lang="tr-TR" sz="800" dirty="0"/>
          </a:p>
          <a:p>
            <a:r>
              <a:rPr lang="en-GB" sz="800" dirty="0"/>
              <a:t>Price, M. F. (2019). Introdução à geomorfologia (9ª ed.). Prentice Hall.</a:t>
            </a:r>
            <a:endParaRPr lang="tr-TR" sz="800" dirty="0"/>
          </a:p>
          <a:p>
            <a:r>
              <a:rPr lang="en-GB" sz="800" dirty="0"/>
              <a:t> </a:t>
            </a:r>
            <a:endParaRPr lang="tr-TR" sz="800" dirty="0"/>
          </a:p>
          <a:p>
            <a:r>
              <a:rPr lang="en-GB" sz="800" dirty="0"/>
              <a:t>Rose, K. A., &amp; Allen, J. I. (2007). </a:t>
            </a:r>
            <a:r>
              <a:rPr lang="en-GB" sz="800" dirty="0" err="1"/>
              <a:t>Modelação </a:t>
            </a:r>
            <a:r>
              <a:rPr lang="en-GB" sz="800" dirty="0"/>
              <a:t>ecológica para ecossistemas aquáticos: Otimização de estratégias de gestão. Academic Press.</a:t>
            </a:r>
            <a:endParaRPr lang="tr-TR" sz="800" dirty="0"/>
          </a:p>
          <a:p>
            <a:r>
              <a:rPr lang="en-GB" sz="800" dirty="0"/>
              <a:t> </a:t>
            </a:r>
            <a:endParaRPr lang="tr-TR" sz="800" dirty="0"/>
          </a:p>
          <a:p>
            <a:r>
              <a:rPr lang="en-GB" sz="800" dirty="0" err="1"/>
              <a:t>Salavati</a:t>
            </a:r>
            <a:r>
              <a:rPr lang="en-GB" sz="800" dirty="0"/>
              <a:t>, F., </a:t>
            </a:r>
            <a:r>
              <a:rPr lang="en-GB" sz="800" dirty="0" err="1"/>
              <a:t>Haghiabi</a:t>
            </a:r>
            <a:r>
              <a:rPr lang="en-GB" sz="800" dirty="0"/>
              <a:t>, H., &amp; Jabbari, E. (2017). Desenvolvimento e aplicação de um modelo ecológico para a Lagoa </a:t>
            </a:r>
            <a:r>
              <a:rPr lang="en-GB" sz="800" dirty="0" err="1"/>
              <a:t>Anzali</a:t>
            </a:r>
            <a:r>
              <a:rPr lang="en-GB" sz="800" dirty="0"/>
              <a:t>, Irão. Jornal de Biologia Ambiental, 38(4/5), 881-889.</a:t>
            </a:r>
            <a:endParaRPr lang="tr-TR" sz="800" dirty="0"/>
          </a:p>
          <a:p>
            <a:r>
              <a:rPr lang="en-GB" sz="800" dirty="0"/>
              <a:t> </a:t>
            </a:r>
            <a:endParaRPr lang="tr-TR" sz="800" dirty="0"/>
          </a:p>
          <a:p>
            <a:r>
              <a:rPr lang="en-GB" sz="800" dirty="0"/>
              <a:t>Smith, V. H. (2012). Poluição por nutrientes e suas consequências nos ecossistemas marinhos. </a:t>
            </a:r>
            <a:r>
              <a:rPr lang="en-GB" sz="800" dirty="0" err="1"/>
              <a:t>Ambio</a:t>
            </a:r>
            <a:r>
              <a:rPr lang="en-GB" sz="800" dirty="0"/>
              <a:t>, 41(6), 835-847.</a:t>
            </a:r>
            <a:endParaRPr lang="tr-TR" sz="800" dirty="0"/>
          </a:p>
          <a:p>
            <a:r>
              <a:rPr lang="en-GB" sz="800" dirty="0"/>
              <a:t>Sterling, S. (2004). Educação científica para a sustentabilidade: Reinventing the wheel. </a:t>
            </a:r>
            <a:r>
              <a:rPr lang="en-GB" sz="800" dirty="0" err="1"/>
              <a:t>Earthscan</a:t>
            </a:r>
            <a:r>
              <a:rPr lang="en-GB" sz="800" dirty="0"/>
              <a:t>.</a:t>
            </a:r>
            <a:endParaRPr lang="tr-TR" sz="800" dirty="0"/>
          </a:p>
          <a:p>
            <a:r>
              <a:rPr lang="en-GB" sz="800" dirty="0"/>
              <a:t> </a:t>
            </a:r>
            <a:endParaRPr lang="tr-TR" sz="800" dirty="0"/>
          </a:p>
          <a:p>
            <a:r>
              <a:rPr lang="en-GB" sz="800" dirty="0"/>
              <a:t>Tilbury, D. (2011). Desenvolvimento de competências de pensamento crítico em educação ambiental. Revista Internacional de Educação Ambiental e Sustentabilidade, 5(1), 22-43.</a:t>
            </a:r>
            <a:endParaRPr lang="tr-TR" sz="800" dirty="0"/>
          </a:p>
          <a:p>
            <a:r>
              <a:rPr lang="en-GB" sz="800" dirty="0"/>
              <a:t> </a:t>
            </a:r>
            <a:endParaRPr lang="tr-TR" sz="800" dirty="0"/>
          </a:p>
          <a:p>
            <a:r>
              <a:rPr lang="en-GB" sz="800" dirty="0"/>
              <a:t>Vila, M., </a:t>
            </a:r>
            <a:r>
              <a:rPr lang="en-GB" sz="800" dirty="0" err="1"/>
              <a:t>Sagnoud</a:t>
            </a:r>
            <a:r>
              <a:rPr lang="en-GB" sz="800" dirty="0"/>
              <a:t>, F., </a:t>
            </a:r>
            <a:r>
              <a:rPr lang="en-GB" sz="800" dirty="0" err="1"/>
              <a:t>Stefanini</a:t>
            </a:r>
            <a:r>
              <a:rPr lang="en-GB" sz="800" dirty="0"/>
              <a:t>, I., </a:t>
            </a:r>
            <a:r>
              <a:rPr lang="en-GB" sz="800" dirty="0" err="1"/>
              <a:t>Fortino</a:t>
            </a:r>
            <a:r>
              <a:rPr lang="en-GB" sz="800" dirty="0"/>
              <a:t>, L., &amp; </a:t>
            </a:r>
            <a:r>
              <a:rPr lang="en-GB" sz="800" dirty="0" err="1"/>
              <a:t>Mandrioli</a:t>
            </a:r>
            <a:r>
              <a:rPr lang="en-GB" sz="800" dirty="0"/>
              <a:t>, P. (2000). Estabelecimento do esquilo cinzento americano (</a:t>
            </a:r>
            <a:r>
              <a:rPr lang="en-GB" sz="800" dirty="0" err="1"/>
              <a:t>Sciurus carolinensis</a:t>
            </a:r>
            <a:r>
              <a:rPr lang="en-GB" sz="800" dirty="0"/>
              <a:t>) em Itália e seu potencial impacto na fauna nativa. Journal of Zoology, 250(3), 285-294.</a:t>
            </a:r>
            <a:endParaRPr lang="tr-TR" sz="800" dirty="0"/>
          </a:p>
          <a:p>
            <a:r>
              <a:rPr lang="en-GB" sz="800" dirty="0"/>
              <a:t> </a:t>
            </a:r>
            <a:endParaRPr lang="tr-TR" sz="800" dirty="0"/>
          </a:p>
          <a:p>
            <a:r>
              <a:rPr lang="en-GB" sz="800" dirty="0"/>
              <a:t>Worm, B., </a:t>
            </a:r>
            <a:r>
              <a:rPr lang="en-GB" sz="800" dirty="0" err="1"/>
              <a:t>Barbier</a:t>
            </a:r>
            <a:r>
              <a:rPr lang="en-GB" sz="800" dirty="0"/>
              <a:t>, E. B., Beaumont, N., Duffy, J. E., </a:t>
            </a:r>
            <a:r>
              <a:rPr lang="en-GB" sz="800" dirty="0" err="1"/>
              <a:t>Folke</a:t>
            </a:r>
            <a:r>
              <a:rPr lang="en-GB" sz="800" dirty="0"/>
              <a:t>, C., Halpern, B. S., ... &amp; Watson, R. (2006). Impactos da perda de biodiversidade nos serviços dos ecossistemas oceânicos. Science, 314(5800), 787-790.</a:t>
            </a:r>
            <a:endParaRPr lang="tr-TR" sz="800" dirty="0"/>
          </a:p>
          <a:p>
            <a:r>
              <a:rPr lang="en-GB" sz="800" dirty="0"/>
              <a:t> </a:t>
            </a:r>
            <a:endParaRPr lang="tr-TR" sz="800" dirty="0"/>
          </a:p>
          <a:p>
            <a:r>
              <a:rPr lang="en-GB" sz="800" dirty="0"/>
              <a:t>Zeng, X., Xia, X., Tang, Z., &amp; Gong, W. (2013). Uma revisão do desenvolvimento de modelos de ecossistemas terrestres na China. Journal of Environmental Management, 127, </a:t>
            </a:r>
            <a:r>
              <a:rPr lang="en-GB" sz="800" dirty="0" smtClean="0"/>
              <a:t>S1-S16.</a:t>
            </a:r>
            <a:endParaRPr lang="en-GB" sz="700" dirty="0">
              <a:solidFill>
                <a:schemeClr val="tx1"/>
              </a:solidFill>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6" name="Google Shape;517;p23"/>
          <p:cNvSpPr/>
          <p:nvPr/>
        </p:nvSpPr>
        <p:spPr>
          <a:xfrm>
            <a:off x="1097318" y="1273187"/>
            <a:ext cx="205518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en-US" sz="3600" b="1" i="0" u="none" strike="noStrike" cap="none" dirty="0">
                <a:solidFill>
                  <a:srgbClr val="05234E"/>
                </a:solidFill>
                <a:latin typeface="Calibri"/>
                <a:ea typeface="Calibri"/>
                <a:cs typeface="Calibri"/>
                <a:sym typeface="Calibri"/>
              </a:rPr>
              <a:t>Contacto</a:t>
            </a:r>
            <a:endParaRPr sz="3600" b="1" i="0" u="none" strike="noStrike" cap="none" dirty="0">
              <a:solidFill>
                <a:srgbClr val="05234E"/>
              </a:solidFill>
              <a:latin typeface="Calibri"/>
              <a:ea typeface="Calibri"/>
              <a:cs typeface="Calibri"/>
              <a:sym typeface="Calibri"/>
            </a:endParaRPr>
          </a:p>
        </p:txBody>
      </p:sp>
      <p:sp>
        <p:nvSpPr>
          <p:cNvPr id="8" name="Dikdörtgen 7"/>
          <p:cNvSpPr/>
          <p:nvPr/>
        </p:nvSpPr>
        <p:spPr>
          <a:xfrm>
            <a:off x="896422" y="2189262"/>
            <a:ext cx="3313728" cy="2246769"/>
          </a:xfrm>
          <a:prstGeom prst="rect">
            <a:avLst/>
          </a:prstGeom>
        </p:spPr>
        <p:txBody>
          <a:bodyPr wrap="none">
            <a:spAutoFit/>
          </a:bodyPr>
          <a:lstStyle/>
          <a:p>
            <a:pPr lvl="0">
              <a:buSzPts val="1600"/>
            </a:pPr>
            <a:r>
              <a:rPr lang="tr-TR" b="1" dirty="0" smtClean="0">
                <a:solidFill>
                  <a:schemeClr val="dk1"/>
                </a:solidFill>
                <a:latin typeface="Calibri"/>
                <a:ea typeface="Calibri"/>
                <a:cs typeface="Calibri"/>
                <a:sym typeface="Calibri"/>
              </a:rPr>
              <a:t>ÇEROKİ ONG</a:t>
            </a:r>
          </a:p>
          <a:p>
            <a:pPr lvl="0">
              <a:buSzPts val="1600"/>
            </a:pPr>
            <a:endParaRPr lang="tr-TR" b="1" dirty="0">
              <a:solidFill>
                <a:schemeClr val="dk1"/>
              </a:solidFill>
              <a:latin typeface="Calibri"/>
              <a:ea typeface="Calibri"/>
              <a:cs typeface="Calibri"/>
              <a:sym typeface="Calibri"/>
            </a:endParaRPr>
          </a:p>
          <a:p>
            <a:r>
              <a:rPr lang="tr-TR" dirty="0"/>
              <a:t>Tol Köyü Kilise deresi Mezitli / </a:t>
            </a:r>
            <a:r>
              <a:rPr lang="tr-TR" dirty="0" smtClean="0"/>
              <a:t>MERSİN</a:t>
            </a:r>
            <a:endParaRPr lang="tr-TR" dirty="0"/>
          </a:p>
          <a:p>
            <a:endParaRPr lang="tr-TR" b="1" dirty="0" smtClean="0"/>
          </a:p>
          <a:p>
            <a:endParaRPr lang="tr-TR" b="1" dirty="0"/>
          </a:p>
          <a:p>
            <a:r>
              <a:rPr lang="tr-TR" b="1" dirty="0" smtClean="0"/>
              <a:t>+90 </a:t>
            </a:r>
            <a:r>
              <a:rPr lang="tr-TR" b="1" dirty="0"/>
              <a:t>538 731 91 </a:t>
            </a:r>
            <a:r>
              <a:rPr lang="tr-TR" b="1" dirty="0" smtClean="0"/>
              <a:t>14</a:t>
            </a:r>
          </a:p>
          <a:p>
            <a:endParaRPr lang="tr-TR" b="1" dirty="0"/>
          </a:p>
          <a:p>
            <a:r>
              <a:rPr lang="tr-TR" dirty="0"/>
              <a:t>cerokider@gmail.com</a:t>
            </a:r>
          </a:p>
          <a:p>
            <a:endParaRPr lang="tr-TR" b="1" dirty="0"/>
          </a:p>
          <a:p>
            <a:pPr lvl="0">
              <a:buSzPts val="1600"/>
            </a:pPr>
            <a:endParaRPr lang="de-DE" b="1" dirty="0">
              <a:solidFill>
                <a:schemeClr val="dk1"/>
              </a:solidFill>
              <a:latin typeface="Calibri"/>
              <a:ea typeface="Calibri"/>
              <a:cs typeface="Calibri"/>
              <a:sym typeface="Calibri"/>
            </a:endParaRPr>
          </a:p>
        </p:txBody>
      </p:sp>
      <p:pic>
        <p:nvPicPr>
          <p:cNvPr id="9" name="Resim 8"/>
          <p:cNvPicPr/>
          <p:nvPr/>
        </p:nvPicPr>
        <p:blipFill>
          <a:blip r:embed="rId3">
            <a:extLst>
              <a:ext uri="{28A0092B-C50C-407E-A947-70E740481C1C}">
                <a14:useLocalDpi xmlns:a14="http://schemas.microsoft.com/office/drawing/2010/main" val="0"/>
              </a:ext>
            </a:extLst>
          </a:blip>
          <a:stretch>
            <a:fillRect/>
          </a:stretch>
        </p:blipFill>
        <p:spPr>
          <a:xfrm>
            <a:off x="433387" y="4779328"/>
            <a:ext cx="1547813" cy="868997"/>
          </a:xfrm>
          <a:prstGeom prst="rect">
            <a:avLst/>
          </a:prstGeom>
        </p:spPr>
      </p:pic>
    </p:spTree>
    <p:extLst>
      <p:ext uri="{BB962C8B-B14F-4D97-AF65-F5344CB8AC3E}">
        <p14:creationId xmlns:p14="http://schemas.microsoft.com/office/powerpoint/2010/main" val="159531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a14="http://schemas.microsoft.com/office/drawing/2010/main"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1224636" y="2960458"/>
            <a:ext cx="6233171" cy="93708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200"/>
              <a:buFont typeface="Calibri"/>
              <a:buNone/>
            </a:pPr>
            <a:r>
              <a:rPr lang="en-US" sz="6600"/>
              <a:t>Vamos lá começar!</a:t>
            </a:r>
            <a:endParaRPr sz="6600"/>
          </a:p>
        </p:txBody>
      </p:sp>
      <p:cxnSp>
        <p:nvCxnSpPr>
          <p:cNvPr id="162" name="Google Shape;162;p38"/>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63" name="Google Shape;163;p38"/>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164" name="Google Shape;164;p38" descr="Ein Bild, das Pflanze, Grün, Gras enthält.&#10;&#10;Automatisch generierte Beschreibung"/>
          <p:cNvPicPr preferRelativeResize="0"/>
          <p:nvPr/>
        </p:nvPicPr>
        <p:blipFill rotWithShape="1">
          <a:blip r:embed="rId3">
            <a:alphaModFix/>
          </a:blip>
          <a:srcRect l="22796" t="8295" r="22866" b="15448"/>
          <a:stretch/>
        </p:blipFill>
        <p:spPr>
          <a:xfrm>
            <a:off x="7457807" y="605879"/>
            <a:ext cx="3264408" cy="4581142"/>
          </a:xfrm>
          <a:prstGeom prst="rect">
            <a:avLst/>
          </a:prstGeom>
          <a:noFill/>
          <a:ln>
            <a:noFill/>
          </a:ln>
        </p:spPr>
      </p:pic>
    </p:spTree>
    <p:extLst>
      <p:ext uri="{BB962C8B-B14F-4D97-AF65-F5344CB8AC3E}">
        <p14:creationId xmlns:p14="http://schemas.microsoft.com/office/powerpoint/2010/main" val="332536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dirty="0">
                <a:solidFill>
                  <a:srgbClr val="FFFF00"/>
                </a:solidFill>
              </a:rPr>
              <a:t/>
            </a:r>
            <a:br>
              <a:rPr lang="en-US" dirty="0">
                <a:solidFill>
                  <a:srgbClr val="FFFF00"/>
                </a:solidFill>
              </a:rPr>
            </a:br>
            <a:r>
              <a:rPr lang="en-US" dirty="0">
                <a:solidFill>
                  <a:srgbClr val="3F762A"/>
                </a:solidFill>
              </a:rPr>
              <a:t>Introdução</a:t>
            </a:r>
            <a:endParaRPr b="1" dirty="0">
              <a:solidFill>
                <a:srgbClr val="3F762A"/>
              </a:solidFill>
            </a:endParaRPr>
          </a:p>
        </p:txBody>
      </p:sp>
      <p:cxnSp>
        <p:nvCxnSpPr>
          <p:cNvPr id="170" name="Google Shape;170;p39"/>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71" name="Google Shape;171;p39"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72" name="Google Shape;172;p39"/>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73" name="Google Shape;173;p3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174" name="Google Shape;174;p39"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175" name="Google Shape;175;p39"/>
          <p:cNvSpPr txBox="1"/>
          <p:nvPr/>
        </p:nvSpPr>
        <p:spPr>
          <a:xfrm>
            <a:off x="1097280" y="1721333"/>
            <a:ext cx="6389255" cy="523180"/>
          </a:xfrm>
          <a:prstGeom prst="rect">
            <a:avLst/>
          </a:prstGeom>
          <a:noFill/>
          <a:ln>
            <a:noFill/>
          </a:ln>
        </p:spPr>
        <p:txBody>
          <a:bodyPr spcFirstLastPara="1" wrap="square" lIns="91425" tIns="45700" rIns="91425" bIns="45700" anchor="t" anchorCtr="0">
            <a:spAutoFit/>
          </a:bodyPr>
          <a:lstStyle/>
          <a:p>
            <a:pPr marL="480060"/>
            <a:r>
              <a:rPr lang="en-US" b="1" dirty="0">
                <a:solidFill>
                  <a:srgbClr val="002060"/>
                </a:solidFill>
                <a:effectLst>
                  <a:outerShdw blurRad="38100" dist="25400" dir="5400000" algn="ctr">
                    <a:srgbClr val="6E747A">
                      <a:alpha val="43000"/>
                    </a:srgbClr>
                  </a:outerShdw>
                </a:effectLst>
                <a:latin typeface="Calibri"/>
                <a:ea typeface="Calibri"/>
              </a:rPr>
              <a:t>Análise da perceção dos problemas ambientais em função do nível de literacia ambiental </a:t>
            </a:r>
            <a:endParaRPr lang="tr-TR" sz="1200" dirty="0">
              <a:latin typeface="Calibri"/>
              <a:ea typeface="Calibri"/>
            </a:endParaRPr>
          </a:p>
        </p:txBody>
      </p:sp>
      <p:sp>
        <p:nvSpPr>
          <p:cNvPr id="176" name="Google Shape;176;p39"/>
          <p:cNvSpPr txBox="1"/>
          <p:nvPr/>
        </p:nvSpPr>
        <p:spPr>
          <a:xfrm>
            <a:off x="1097280" y="4621497"/>
            <a:ext cx="61813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tr-TR" sz="2400" b="1" i="0" u="none" strike="noStrike" cap="none" dirty="0" err="1" smtClean="0">
                <a:solidFill>
                  <a:srgbClr val="004B3A"/>
                </a:solidFill>
                <a:latin typeface="Arial"/>
                <a:ea typeface="Arial"/>
                <a:cs typeface="Arial"/>
                <a:sym typeface="Arial"/>
              </a:rPr>
              <a:t>Prefácio</a:t>
            </a:r>
            <a:endParaRPr sz="2400" b="1"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11206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pc="-60" dirty="0">
                <a:solidFill>
                  <a:schemeClr val="tx1"/>
                </a:solidFill>
                <a:latin typeface="Cambria"/>
                <a:ea typeface="Times New Roman"/>
                <a:cs typeface="Times New Roman"/>
              </a:rPr>
              <a:t>01- </a:t>
            </a:r>
            <a:r>
              <a:rPr lang="en-GB" dirty="0">
                <a:solidFill>
                  <a:srgbClr val="004B3A"/>
                </a:solidFill>
                <a:latin typeface="Arial"/>
                <a:ea typeface="Arial"/>
                <a:cs typeface="Arial"/>
                <a:sym typeface="Arial"/>
              </a:rPr>
              <a:t>Introdução ao módulo </a:t>
            </a:r>
            <a:r>
              <a:rPr lang="tr-TR" dirty="0" smtClean="0">
                <a:solidFill>
                  <a:srgbClr val="004B3A"/>
                </a:solidFill>
                <a:latin typeface="Arial"/>
                <a:ea typeface="Arial"/>
                <a:cs typeface="Arial"/>
                <a:sym typeface="Arial"/>
              </a:rPr>
              <a:t>3</a:t>
            </a:r>
            <a:endParaRPr lang="tr-TR" dirty="0"/>
          </a:p>
        </p:txBody>
      </p:sp>
      <p:sp>
        <p:nvSpPr>
          <p:cNvPr id="3" name="Metin Yer Tutucusu 2"/>
          <p:cNvSpPr>
            <a:spLocks noGrp="1"/>
          </p:cNvSpPr>
          <p:nvPr>
            <p:ph type="body" idx="1"/>
          </p:nvPr>
        </p:nvSpPr>
        <p:spPr/>
        <p:txBody>
          <a:bodyPr/>
          <a:lstStyle/>
          <a:p>
            <a:pPr>
              <a:buFont typeface="Wingdings" panose="05000000000000000000" pitchFamily="2" charset="2"/>
              <a:buChar char="v"/>
            </a:pPr>
            <a:r>
              <a:rPr lang="en-US" dirty="0"/>
              <a:t>Nesta apresentação, vamos embarcar numa viagem para explorar o fascinante mundo da </a:t>
            </a:r>
            <a:r>
              <a:rPr lang="en-US" b="1" dirty="0"/>
              <a:t>ecologia </a:t>
            </a:r>
            <a:r>
              <a:rPr lang="en-US" dirty="0"/>
              <a:t>e</a:t>
            </a:r>
            <a:r>
              <a:rPr lang="en-US" b="1" dirty="0"/>
              <a:t> </a:t>
            </a:r>
            <a:r>
              <a:rPr lang="en-US" dirty="0"/>
              <a:t>dos </a:t>
            </a:r>
            <a:r>
              <a:rPr lang="en-US" b="1" dirty="0"/>
              <a:t>ecossistemas. </a:t>
            </a:r>
            <a:endParaRPr lang="tr-TR" b="1" dirty="0"/>
          </a:p>
          <a:p>
            <a:pPr>
              <a:buFont typeface="Wingdings" panose="05000000000000000000" pitchFamily="2" charset="2"/>
              <a:buChar char="v"/>
            </a:pPr>
            <a:endParaRPr lang="tr-TR" dirty="0"/>
          </a:p>
          <a:p>
            <a:pPr>
              <a:buFont typeface="Wingdings" panose="05000000000000000000" pitchFamily="2" charset="2"/>
              <a:buChar char="v"/>
            </a:pPr>
            <a:r>
              <a:rPr lang="en-US" dirty="0"/>
              <a:t>Iremos mergulhar na </a:t>
            </a:r>
            <a:r>
              <a:rPr lang="en-US" b="1" dirty="0"/>
              <a:t>intrincada teia de relações entre os organismos vivos e o seu ambiente, e obteremos conhecimentos sobre o </a:t>
            </a:r>
            <a:r>
              <a:rPr lang="en-US" dirty="0"/>
              <a:t>funcionamento</a:t>
            </a:r>
            <a:r>
              <a:rPr lang="en-US" b="1" dirty="0"/>
              <a:t> destes sistemas. </a:t>
            </a:r>
            <a:endParaRPr lang="tr-TR" dirty="0"/>
          </a:p>
          <a:p>
            <a:pPr>
              <a:buFont typeface="Wingdings" panose="05000000000000000000" pitchFamily="2" charset="2"/>
              <a:buChar char="v"/>
            </a:pPr>
            <a:endParaRPr lang="tr-TR" dirty="0"/>
          </a:p>
          <a:p>
            <a:pPr>
              <a:buFont typeface="Wingdings" panose="05000000000000000000" pitchFamily="2" charset="2"/>
              <a:buChar char="v"/>
            </a:pPr>
            <a:r>
              <a:rPr lang="en-US" dirty="0"/>
              <a:t>Exploraremos também o impacto das </a:t>
            </a:r>
            <a:r>
              <a:rPr lang="en-US" b="1" dirty="0" err="1" smtClean="0"/>
              <a:t>atividades</a:t>
            </a:r>
            <a:r>
              <a:rPr lang="en-US" b="1" dirty="0" smtClean="0"/>
              <a:t> </a:t>
            </a:r>
            <a:r>
              <a:rPr lang="en-US" b="1" dirty="0"/>
              <a:t>humanas nestes delicados equilíbrios e a importância da compreensão ecológica para um futuro sustentável</a:t>
            </a:r>
            <a:r>
              <a:rPr lang="en-US" dirty="0" smtClean="0"/>
              <a:t>.</a:t>
            </a:r>
            <a:endParaRPr lang="en-US" dirty="0"/>
          </a:p>
          <a:p>
            <a:endParaRPr lang="tr-TR" dirty="0"/>
          </a:p>
        </p:txBody>
      </p:sp>
    </p:spTree>
    <p:extLst>
      <p:ext uri="{BB962C8B-B14F-4D97-AF65-F5344CB8AC3E}">
        <p14:creationId xmlns:p14="http://schemas.microsoft.com/office/powerpoint/2010/main" val="1648077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73405" y="949699"/>
            <a:ext cx="10058400" cy="4376470"/>
          </a:xfrm>
        </p:spPr>
        <p:txBody>
          <a:bodyPr>
            <a:normAutofit lnSpcReduction="10000"/>
          </a:bodyPr>
          <a:lstStyle/>
          <a:p>
            <a:pPr algn="just"/>
            <a:r>
              <a:rPr lang="en-US" dirty="0"/>
              <a:t>O termo "ecologia" tem origem nas palavras gregas "</a:t>
            </a:r>
            <a:r>
              <a:rPr lang="en-US" dirty="0" err="1"/>
              <a:t>oikos</a:t>
            </a:r>
            <a:r>
              <a:rPr lang="en-US" dirty="0"/>
              <a:t>" (que significa casa) e "logos" (que significa estudo) (Miller, 2009). Por conseguinte, a ecologia pode ser entendida literalmente como o "estudo da vida doméstica" (Miller, 2009). No entanto, o seu âmbito vai para além da casa física, abrangendo a intrincada teia de relações entre os organismos e o seu ambiente (Merriam-Webster, 2020).</a:t>
            </a:r>
            <a:endParaRPr lang="tr-TR" dirty="0"/>
          </a:p>
          <a:p>
            <a:pPr algn="just"/>
            <a:r>
              <a:rPr lang="en-US" dirty="0"/>
              <a:t> </a:t>
            </a:r>
            <a:endParaRPr lang="tr-TR" dirty="0"/>
          </a:p>
          <a:p>
            <a:pPr algn="just"/>
            <a:r>
              <a:rPr lang="en-US" dirty="0"/>
              <a:t>Este entendimento da ecologia realça o seu papel crítico na compreensão da dependência humana do mundo natural. Mesmo nas nossas sociedades tecnologicamente avançadas, os seres humanos continuam a depender da natureza para satisfazer necessidades fundamentais como o ar, a água e os alimentos (Daily, 1997). Os benefícios proporcionados pela natureza, como a assimilação de resíduos e as oportunidades de lazer, são muitas vezes considerados como garantidos até surgir uma crise (Daily, 1997). Esta tendência para considerar os recursos naturais como ilimitados ou facilmente substituíveis por soluções tecnológicas pode conduzir a práticas insustentáveis e à degradação ambiental (</a:t>
            </a:r>
            <a:r>
              <a:rPr lang="en-US" dirty="0" err="1"/>
              <a:t>Odum </a:t>
            </a:r>
            <a:r>
              <a:rPr lang="en-US" dirty="0"/>
              <a:t>&amp; </a:t>
            </a:r>
            <a:r>
              <a:rPr lang="en-US" dirty="0" err="1"/>
              <a:t>Odum</a:t>
            </a:r>
            <a:r>
              <a:rPr lang="en-US" dirty="0"/>
              <a:t>, 2000).</a:t>
            </a:r>
            <a:endParaRPr lang="tr-TR" dirty="0"/>
          </a:p>
          <a:p>
            <a:endParaRPr lang="tr-TR" dirty="0"/>
          </a:p>
        </p:txBody>
      </p:sp>
      <p:sp>
        <p:nvSpPr>
          <p:cNvPr id="4" name="Unvan 1"/>
          <p:cNvSpPr>
            <a:spLocks noGrp="1"/>
          </p:cNvSpPr>
          <p:nvPr>
            <p:ph type="title"/>
          </p:nvPr>
        </p:nvSpPr>
        <p:spPr>
          <a:xfrm>
            <a:off x="1097280" y="286604"/>
            <a:ext cx="10058400" cy="989746"/>
          </a:xfrm>
        </p:spPr>
        <p:txBody>
          <a:bodyPr>
            <a:normAutofit/>
          </a:bodyPr>
          <a:lstStyle/>
          <a:p>
            <a:r>
              <a:rPr lang="en-US" dirty="0" smtClean="0"/>
              <a:t>O que </a:t>
            </a:r>
            <a:r>
              <a:rPr lang="en-US" dirty="0"/>
              <a:t>é a ecologia?</a:t>
            </a:r>
            <a:br>
              <a:rPr lang="en-US" dirty="0"/>
            </a:br>
            <a:endParaRPr lang="tr-TR" dirty="0"/>
          </a:p>
        </p:txBody>
      </p:sp>
    </p:spTree>
    <p:extLst>
      <p:ext uri="{BB962C8B-B14F-4D97-AF65-F5344CB8AC3E}">
        <p14:creationId xmlns:p14="http://schemas.microsoft.com/office/powerpoint/2010/main" val="3011381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73405" y="949698"/>
            <a:ext cx="10351770" cy="4974851"/>
          </a:xfrm>
        </p:spPr>
        <p:txBody>
          <a:bodyPr>
            <a:noAutofit/>
          </a:bodyPr>
          <a:lstStyle/>
          <a:p>
            <a:pPr marL="114300" indent="0" algn="just">
              <a:buNone/>
            </a:pPr>
            <a:r>
              <a:rPr lang="en-US" sz="1800" b="1" dirty="0"/>
              <a:t>Savanas</a:t>
            </a:r>
            <a:r>
              <a:rPr lang="en-US" sz="1800" dirty="0"/>
              <a:t>: </a:t>
            </a:r>
          </a:p>
          <a:p>
            <a:pPr lvl="1" algn="just"/>
            <a:r>
              <a:rPr lang="en-US" sz="1600" dirty="0"/>
              <a:t>Foco: Cobertura vegetal, padrões de precipitação, tipos de solo</a:t>
            </a:r>
          </a:p>
          <a:p>
            <a:pPr lvl="1" algn="just"/>
            <a:r>
              <a:rPr lang="en-US" sz="1600" dirty="0"/>
              <a:t>Como é que ajuda: Compreende como estes factores interagem, influenciando a saúde e </a:t>
            </a:r>
            <a:r>
              <a:rPr lang="en-US" sz="1600" dirty="0" smtClean="0"/>
              <a:t>a estabilidade </a:t>
            </a:r>
            <a:r>
              <a:rPr lang="en-US" sz="1600" dirty="0"/>
              <a:t>globais </a:t>
            </a:r>
            <a:r>
              <a:rPr lang="en-GB" dirty="0" smtClean="0"/>
              <a:t>(</a:t>
            </a:r>
            <a:r>
              <a:rPr lang="en-GB" dirty="0" err="1" smtClean="0"/>
              <a:t>Paruelo </a:t>
            </a:r>
            <a:r>
              <a:rPr lang="en-GB" dirty="0"/>
              <a:t>et al., 2008). </a:t>
            </a:r>
            <a:endParaRPr lang="en-US" sz="1600" dirty="0"/>
          </a:p>
          <a:p>
            <a:pPr marL="114300" indent="0" algn="just">
              <a:buNone/>
            </a:pPr>
            <a:r>
              <a:rPr lang="en-US" sz="1800" b="1" dirty="0"/>
              <a:t>Ecossistemas de montanha</a:t>
            </a:r>
            <a:r>
              <a:rPr lang="en-US" sz="1800" dirty="0"/>
              <a:t>: </a:t>
            </a:r>
          </a:p>
          <a:p>
            <a:pPr lvl="1" algn="just"/>
            <a:r>
              <a:rPr lang="en-US" sz="1600" dirty="0"/>
              <a:t>Foco: Altitude, clima, topografia</a:t>
            </a:r>
          </a:p>
          <a:p>
            <a:pPr lvl="1" algn="just"/>
            <a:r>
              <a:rPr lang="en-US" sz="1600" dirty="0"/>
              <a:t>Como é que ajuda: Captura complexidades através da simulação da estrutura e função, </a:t>
            </a:r>
            <a:r>
              <a:rPr lang="en-US" sz="1600" dirty="0" err="1"/>
              <a:t>considerando</a:t>
            </a:r>
            <a:r>
              <a:rPr lang="en-US" sz="1600" dirty="0"/>
              <a:t> </a:t>
            </a:r>
            <a:r>
              <a:rPr lang="en-US" sz="1600" dirty="0" err="1" smtClean="0"/>
              <a:t>fatores</a:t>
            </a:r>
            <a:r>
              <a:rPr lang="en-US" sz="1600" dirty="0" smtClean="0"/>
              <a:t> </a:t>
            </a:r>
            <a:r>
              <a:rPr lang="en-US" sz="1600" dirty="0"/>
              <a:t>como zonas de vegetação, padrões de degelo e estabilidade de declives.</a:t>
            </a:r>
          </a:p>
          <a:p>
            <a:pPr marL="114300" indent="0" algn="just">
              <a:buNone/>
            </a:pPr>
            <a:r>
              <a:rPr lang="en-US" sz="1800" b="1" dirty="0"/>
              <a:t>Ecossistemas polares</a:t>
            </a:r>
            <a:r>
              <a:rPr lang="en-US" sz="1800" dirty="0"/>
              <a:t>: </a:t>
            </a:r>
          </a:p>
          <a:p>
            <a:pPr lvl="1" algn="just"/>
            <a:r>
              <a:rPr lang="en-US" sz="1600" dirty="0"/>
              <a:t>Temas em destaque: Ciclos de congelação/degelo, cobertura de gelo, interacções entre organismos terrestres e marinhos</a:t>
            </a:r>
          </a:p>
          <a:p>
            <a:pPr lvl="1" algn="just"/>
            <a:r>
              <a:rPr lang="en-US" sz="1600" dirty="0"/>
              <a:t>Como é que ajuda: Representa características únicas através da simulação da dinâmica do gelo, da proliferação de plâncton e das interacções predador-presa em ambientes frágeis.</a:t>
            </a:r>
          </a:p>
          <a:p>
            <a:pPr marL="114300" indent="0" algn="just">
              <a:buNone/>
            </a:pPr>
            <a:r>
              <a:rPr lang="en-US" sz="1600" dirty="0" smtClean="0"/>
              <a:t>Estes </a:t>
            </a:r>
            <a:r>
              <a:rPr lang="en-US" sz="1600" dirty="0"/>
              <a:t>diapositivos aprofundam modelos de ecossistemas específicos, destacando as suas áreas de foco e a forma como contribuem para uma compreensão mais profunda destes sistemas complexos. Os modelos de savana esclarecem a interação entre vegetação, precipitação e solo, enquanto os modelos de ecossistemas de montanha têm em conta os desafios únicos colocados pela altitude, clima e topografia. Os modelos de ecossistemas polares enfrentam as duras realidades das temperaturas negativas e da extensa cobertura de gelo, simulando o delicado equilíbrio entre os organismos terrestres e marinhos.</a:t>
            </a:r>
          </a:p>
          <a:p>
            <a:pPr algn="just"/>
            <a:endParaRPr lang="tr-TR" sz="1800" dirty="0"/>
          </a:p>
          <a:p>
            <a:pPr algn="just"/>
            <a:endParaRPr lang="tr-TR" sz="1800" dirty="0"/>
          </a:p>
        </p:txBody>
      </p:sp>
      <p:sp>
        <p:nvSpPr>
          <p:cNvPr id="4" name="Unvan 1"/>
          <p:cNvSpPr>
            <a:spLocks noGrp="1"/>
          </p:cNvSpPr>
          <p:nvPr>
            <p:ph type="title"/>
          </p:nvPr>
        </p:nvSpPr>
        <p:spPr>
          <a:xfrm>
            <a:off x="659130" y="209550"/>
            <a:ext cx="9208770" cy="913545"/>
          </a:xfrm>
        </p:spPr>
        <p:txBody>
          <a:bodyPr>
            <a:normAutofit fontScale="90000"/>
          </a:bodyPr>
          <a:lstStyle/>
          <a:p>
            <a:r>
              <a:rPr lang="en-US" dirty="0"/>
              <a:t>Desvendando as complexidades dos ecossistemas: Um olhar sobre modelos específicos</a:t>
            </a:r>
          </a:p>
        </p:txBody>
      </p:sp>
    </p:spTree>
    <p:extLst>
      <p:ext uri="{BB962C8B-B14F-4D97-AF65-F5344CB8AC3E}">
        <p14:creationId xmlns:p14="http://schemas.microsoft.com/office/powerpoint/2010/main" val="1338400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97180" y="1039785"/>
            <a:ext cx="10351770" cy="4974851"/>
          </a:xfrm>
        </p:spPr>
        <p:txBody>
          <a:bodyPr>
            <a:noAutofit/>
          </a:bodyPr>
          <a:lstStyle/>
          <a:p>
            <a:pPr>
              <a:buFont typeface="Wingdings" panose="05000000000000000000" pitchFamily="2" charset="2"/>
              <a:buChar char="v"/>
            </a:pPr>
            <a:r>
              <a:rPr lang="en-US" sz="1800" b="1" dirty="0"/>
              <a:t>Ecossistemas de oceano </a:t>
            </a:r>
            <a:r>
              <a:rPr lang="en-US" sz="1800" b="1" dirty="0" smtClean="0"/>
              <a:t>aberto</a:t>
            </a:r>
            <a:r>
              <a:rPr lang="en-US" sz="1800" b="1" dirty="0"/>
              <a:t>:</a:t>
            </a:r>
            <a:r>
              <a:rPr lang="en-US" sz="1800" dirty="0"/>
              <a:t> Centra-se na distribuição e abundância de organismos marinhos, correntes oceânicas, ciclo de nutrientes e </a:t>
            </a:r>
            <a:r>
              <a:rPr lang="en-US" sz="1800" dirty="0" err="1" smtClean="0"/>
              <a:t>interações</a:t>
            </a:r>
            <a:r>
              <a:rPr lang="en-US" sz="1800" dirty="0" smtClean="0"/>
              <a:t> </a:t>
            </a:r>
            <a:r>
              <a:rPr lang="en-US" sz="1800" dirty="0"/>
              <a:t>da cadeia alimentar.</a:t>
            </a:r>
          </a:p>
          <a:p>
            <a:pPr>
              <a:buFont typeface="Wingdings" panose="05000000000000000000" pitchFamily="2" charset="2"/>
              <a:buChar char="v"/>
            </a:pPr>
            <a:r>
              <a:rPr lang="en-US" sz="1800" b="1" dirty="0"/>
              <a:t>Ecossistemas do mar profundo: </a:t>
            </a:r>
            <a:r>
              <a:rPr lang="en-US" sz="1800" dirty="0"/>
              <a:t>Simula as condições de vida, as redes alimentares e a biodiversidade dos organismos que habitam o </a:t>
            </a:r>
            <a:r>
              <a:rPr lang="en-US" sz="1800" dirty="0" smtClean="0"/>
              <a:t>fundo </a:t>
            </a:r>
            <a:r>
              <a:rPr lang="en-US" sz="1800" dirty="0"/>
              <a:t>do oceano </a:t>
            </a:r>
            <a:r>
              <a:rPr lang="en-GB" dirty="0"/>
              <a:t>(</a:t>
            </a:r>
            <a:r>
              <a:rPr lang="en-GB" dirty="0" err="1"/>
              <a:t>Ramirez-Llodra </a:t>
            </a:r>
            <a:r>
              <a:rPr lang="en-GB" dirty="0"/>
              <a:t>et al., 2010).</a:t>
            </a:r>
            <a:endParaRPr lang="en-US" sz="1800" dirty="0"/>
          </a:p>
          <a:p>
            <a:pPr>
              <a:buFont typeface="Wingdings" panose="05000000000000000000" pitchFamily="2" charset="2"/>
              <a:buChar char="v"/>
            </a:pPr>
            <a:r>
              <a:rPr lang="en-US" sz="1800" b="1" dirty="0"/>
              <a:t>Ecossistemas costeiros:</a:t>
            </a:r>
            <a:r>
              <a:rPr lang="en-US" sz="1800" dirty="0"/>
              <a:t> Representa as </a:t>
            </a:r>
            <a:r>
              <a:rPr lang="en-US" sz="1800" dirty="0" err="1" smtClean="0"/>
              <a:t>interações</a:t>
            </a:r>
            <a:r>
              <a:rPr lang="en-US" sz="1800" dirty="0" smtClean="0"/>
              <a:t> </a:t>
            </a:r>
            <a:r>
              <a:rPr lang="en-US" sz="1800" dirty="0"/>
              <a:t>entre a terra e o mar, considerando as marés, a ação das ondas, as flutuações de salinidade e os impactos humanos.</a:t>
            </a:r>
          </a:p>
          <a:p>
            <a:pPr>
              <a:buFont typeface="Wingdings" panose="05000000000000000000" pitchFamily="2" charset="2"/>
              <a:buChar char="v"/>
            </a:pPr>
            <a:r>
              <a:rPr lang="en-US" sz="1800" b="1" dirty="0"/>
              <a:t>Modelos de lagos:</a:t>
            </a:r>
            <a:r>
              <a:rPr lang="en-US" sz="1800" dirty="0"/>
              <a:t> Simula os padrões de circulação da água, o ciclo de nutrientes, as </a:t>
            </a:r>
            <a:r>
              <a:rPr lang="en-US" sz="1800" dirty="0" err="1" smtClean="0"/>
              <a:t>interações</a:t>
            </a:r>
            <a:r>
              <a:rPr lang="en-US" sz="1800" dirty="0" smtClean="0"/>
              <a:t> </a:t>
            </a:r>
            <a:r>
              <a:rPr lang="en-US" sz="1800" dirty="0"/>
              <a:t>entre a vida aquática e o impacto das </a:t>
            </a:r>
            <a:r>
              <a:rPr lang="en-US" sz="1800" dirty="0" err="1" smtClean="0"/>
              <a:t>atividades</a:t>
            </a:r>
            <a:r>
              <a:rPr lang="en-US" sz="1800" dirty="0" smtClean="0"/>
              <a:t> </a:t>
            </a:r>
            <a:r>
              <a:rPr lang="en-US" sz="1800" dirty="0"/>
              <a:t>humanas na saúde do lago.</a:t>
            </a:r>
          </a:p>
          <a:p>
            <a:pPr>
              <a:buFont typeface="Wingdings" panose="05000000000000000000" pitchFamily="2" charset="2"/>
              <a:buChar char="v"/>
            </a:pPr>
            <a:r>
              <a:rPr lang="en-US" sz="1800" b="1" dirty="0"/>
              <a:t>Modelos de ecossistemas marinhos:</a:t>
            </a:r>
            <a:r>
              <a:rPr lang="en-US" sz="1800" dirty="0"/>
              <a:t> Considera uma gama mais ampla de variáveis em comparação com submodelos específicos, incluindo a temperatura da água do mar, a salinidade, os níveis de acidez, as populações de peixes, a distribuição de plâncton e a saúde dos recifes de coral.</a:t>
            </a:r>
          </a:p>
          <a:p>
            <a:r>
              <a:rPr lang="en-US" sz="1800" dirty="0" smtClean="0"/>
              <a:t>Este </a:t>
            </a:r>
            <a:r>
              <a:rPr lang="en-US" sz="1800" dirty="0"/>
              <a:t>diapositivo expande a exploração de modelos de ecossistemas. Mergulhamos no vasto oceano aberto, nos mistérios do mar profundo e na interface dinâmica dos ecossistemas costeiros. Os modelos de lagos oferecem uma perspetiva dos sistemas de água doce, enquanto os modelos de ecossistemas marinhos fornecem uma visão abrangente do ambiente oceânico.</a:t>
            </a:r>
          </a:p>
          <a:p>
            <a:endParaRPr lang="tr-TR" sz="1800" dirty="0"/>
          </a:p>
          <a:p>
            <a:endParaRPr lang="tr-TR" sz="1800" dirty="0"/>
          </a:p>
        </p:txBody>
      </p:sp>
      <p:sp>
        <p:nvSpPr>
          <p:cNvPr id="4" name="Unvan 1"/>
          <p:cNvSpPr>
            <a:spLocks noGrp="1"/>
          </p:cNvSpPr>
          <p:nvPr>
            <p:ph type="title"/>
          </p:nvPr>
        </p:nvSpPr>
        <p:spPr>
          <a:xfrm>
            <a:off x="525780" y="375837"/>
            <a:ext cx="9208770" cy="684945"/>
          </a:xfrm>
        </p:spPr>
        <p:txBody>
          <a:bodyPr>
            <a:normAutofit fontScale="90000"/>
          </a:bodyPr>
          <a:lstStyle/>
          <a:p>
            <a:r>
              <a:rPr lang="en-US" dirty="0"/>
              <a:t>Mergulhar mais fundo: Explorando outros modelos de ecossistema</a:t>
            </a:r>
          </a:p>
        </p:txBody>
      </p:sp>
    </p:spTree>
    <p:extLst>
      <p:ext uri="{BB962C8B-B14F-4D97-AF65-F5344CB8AC3E}">
        <p14:creationId xmlns:p14="http://schemas.microsoft.com/office/powerpoint/2010/main" val="2279365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4313</Words>
  <Application>Microsoft Office PowerPoint</Application>
  <PresentationFormat>Ecrã Panorâmico</PresentationFormat>
  <Paragraphs>314</Paragraphs>
  <Slides>35</Slides>
  <Notes>18</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35</vt:i4>
      </vt:variant>
    </vt:vector>
  </HeadingPairs>
  <TitlesOfParts>
    <vt:vector size="43" baseType="lpstr">
      <vt:lpstr>Söhne</vt:lpstr>
      <vt:lpstr>Calibri</vt:lpstr>
      <vt:lpstr>Cambria</vt:lpstr>
      <vt:lpstr>Wingdings</vt:lpstr>
      <vt:lpstr>Noto Sans Symbols</vt:lpstr>
      <vt:lpstr>Arial</vt:lpstr>
      <vt:lpstr>Times New Roman</vt:lpstr>
      <vt:lpstr>Rückblick</vt:lpstr>
      <vt:lpstr>GREENWORLD: Pensar verde para o mundo  Educação dos jovens ERASMUS+  KA220 YOU - Parcerias estratégicas para a educação de jovens Parceria de cooperação </vt:lpstr>
      <vt:lpstr>Resultados de aprendizagem do módulo 3</vt:lpstr>
      <vt:lpstr>Visão geral do módulo</vt:lpstr>
      <vt:lpstr>Vamos lá começar!</vt:lpstr>
      <vt:lpstr> Introdução</vt:lpstr>
      <vt:lpstr>01- Introdução ao módulo 3</vt:lpstr>
      <vt:lpstr>O que é a ecologia? </vt:lpstr>
      <vt:lpstr>Desvendando as complexidades dos ecossistemas: Um olhar sobre modelos específicos</vt:lpstr>
      <vt:lpstr>Mergulhar mais fundo: Explorando outros modelos de ecossistema</vt:lpstr>
      <vt:lpstr>ESPECIFICAÇÃO DOS ELEMENTOS A APRENDER NO ÂMBITO DESTE TÓPICO, INCLUINDO AS TAREFAS DE APRENDIZAGEM: </vt:lpstr>
      <vt:lpstr>Ecologia:</vt:lpstr>
      <vt:lpstr>Níveis de Organização Ecológica </vt:lpstr>
      <vt:lpstr>Importância da ecologia</vt:lpstr>
      <vt:lpstr>Interações nos ecossistemas</vt:lpstr>
      <vt:lpstr>Apresentação do PowerPoint</vt:lpstr>
      <vt:lpstr>Tarefas para os alunos sobre noções básicas de ecologia e ecossistemas</vt:lpstr>
      <vt:lpstr> Parte 2</vt:lpstr>
      <vt:lpstr>MELHORES PRÁTICAS  </vt:lpstr>
      <vt:lpstr>MELHORES PRÁTICAS  </vt:lpstr>
      <vt:lpstr>MELHORES PRÁTICAS  </vt:lpstr>
      <vt:lpstr>MELHORES PRÁTICAS  </vt:lpstr>
      <vt:lpstr>A importância do módulo na educação dos jovens</vt:lpstr>
      <vt:lpstr>Apresentação do PowerPoint</vt:lpstr>
      <vt:lpstr>Tarefas para os alunos baseadas no conteúdo do módulo Ecologia e Ecossistemas:</vt:lpstr>
      <vt:lpstr> Vídeos</vt:lpstr>
      <vt:lpstr> Tópico dos vídeos</vt:lpstr>
      <vt:lpstr>Apresentação do PowerPoint</vt:lpstr>
      <vt:lpstr>Apresentação do PowerPoint</vt:lpstr>
      <vt:lpstr>Apresentação do PowerPoint</vt:lpstr>
      <vt:lpstr> Auto-verificação</vt:lpstr>
      <vt:lpstr>Apresentação do PowerPoint</vt:lpstr>
      <vt:lpstr>Apresentação do PowerPoint</vt:lpstr>
      <vt:lpstr>Apresentação do PowerPoint</vt:lpstr>
      <vt:lpstr>Referências e ligações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Niclas Grüttner</dc:creator>
  <cp:keywords>, docId:1FF8281601083F86940C54C1E247290E</cp:keywords>
  <cp:lastModifiedBy>Daniela</cp:lastModifiedBy>
  <cp:revision>85</cp:revision>
  <dcterms:created xsi:type="dcterms:W3CDTF">2020-11-17T09:39:06Z</dcterms:created>
  <dcterms:modified xsi:type="dcterms:W3CDTF">2024-05-16T14:05:34Z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