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338" r:id="rId3"/>
    <p:sldId id="340" r:id="rId4"/>
    <p:sldId id="341" r:id="rId5"/>
    <p:sldId id="343" r:id="rId6"/>
    <p:sldId id="257" r:id="rId7"/>
    <p:sldId id="316" r:id="rId8"/>
    <p:sldId id="317" r:id="rId9"/>
    <p:sldId id="318" r:id="rId10"/>
    <p:sldId id="319" r:id="rId11"/>
    <p:sldId id="320" r:id="rId12"/>
    <p:sldId id="321" r:id="rId13"/>
    <p:sldId id="322" r:id="rId14"/>
    <p:sldId id="323" r:id="rId15"/>
    <p:sldId id="324" r:id="rId16"/>
    <p:sldId id="326" r:id="rId17"/>
    <p:sldId id="325" r:id="rId18"/>
    <p:sldId id="344" r:id="rId19"/>
    <p:sldId id="345" r:id="rId20"/>
    <p:sldId id="328" r:id="rId21"/>
    <p:sldId id="329" r:id="rId22"/>
    <p:sldId id="330" r:id="rId23"/>
    <p:sldId id="331" r:id="rId24"/>
    <p:sldId id="332" r:id="rId25"/>
    <p:sldId id="333" r:id="rId26"/>
    <p:sldId id="334" r:id="rId27"/>
    <p:sldId id="327" r:id="rId28"/>
    <p:sldId id="335" r:id="rId29"/>
    <p:sldId id="336" r:id="rId30"/>
    <p:sldId id="337" r:id="rId31"/>
    <p:sldId id="346" r:id="rId32"/>
    <p:sldId id="277" r:id="rId33"/>
    <p:sldId id="278" r:id="rId34"/>
    <p:sldId id="347" r:id="rId35"/>
    <p:sldId id="279" r:id="rId36"/>
    <p:sldId id="348" r:id="rId37"/>
    <p:sldId id="286" r:id="rId38"/>
    <p:sldId id="289" r:id="rId39"/>
    <p:sldId id="350" r:id="rId40"/>
    <p:sldId id="294" r:id="rId41"/>
    <p:sldId id="349"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Bookman Old Style" panose="02050604050505020204" pitchFamily="18" charset="0"/>
      <p:regular r:id="rId48"/>
      <p:bold r:id="rId49"/>
      <p:italic r:id="rId50"/>
      <p:boldItalic r:id="rId51"/>
    </p:embeddedFont>
    <p:embeddedFont>
      <p:font typeface="Cambria" panose="020405030504060302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varScale="1">
        <p:scale>
          <a:sx n="104" d="100"/>
          <a:sy n="104" d="100"/>
        </p:scale>
        <p:origin x="58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51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35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Responde: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Responde: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4631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6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2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71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89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16757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46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57098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dk1"/>
                </a:solidFill>
                <a:latin typeface="Calibri"/>
                <a:ea typeface="Calibri"/>
                <a:cs typeface="Calibri"/>
                <a:sym typeface="Calibri"/>
              </a:rPr>
              <a:t>‹nº›</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youtube.com/watch?v=64R2MYUt39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unesdoc.unesco.org/ark:/48223/pf0000084239" TargetMode="External"/><Relationship Id="rId3" Type="http://schemas.openxmlformats.org/officeDocument/2006/relationships/hyperlink" Target="https://www.fao.org/3/cb9360en/online/src/html/deforestation-land-degradation.html" TargetMode="External"/><Relationship Id="rId7" Type="http://schemas.openxmlformats.org/officeDocument/2006/relationships/hyperlink" Target="https://www.pops.int/TheConvention/ThePOPs/tabid/673/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science.nasa.gov/climate-change/" TargetMode="External"/><Relationship Id="rId5" Type="http://schemas.openxmlformats.org/officeDocument/2006/relationships/hyperlink" Target="https://www.semanticscholar.org/paper/Environmental-Literacy-Brereton/2376776496e0f212a95a73fd786c586487bada20" TargetMode="External"/><Relationship Id="rId4" Type="http://schemas.openxmlformats.org/officeDocument/2006/relationships/hyperlink" Target="https://journals.sagepub.com/doi/10.1177/1368430219897117?icid=int.sj-full-text.similar-articles.6"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hareeducation.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a:solidFill>
                  <a:srgbClr val="004B3A"/>
                </a:solidFill>
              </a:rPr>
              <a:t>GREENWORLD: </a:t>
            </a:r>
            <a:r>
              <a:rPr lang="en-US"/>
              <a:t>Pensar verde</a:t>
            </a:r>
            <a:br>
              <a:rPr lang="en-US"/>
            </a:br>
            <a:r>
              <a:rPr lang="en-US"/>
              <a:t>para o mundo</a:t>
            </a:r>
            <a:br>
              <a:rPr lang="en-US"/>
            </a:br>
            <a:r>
              <a:rPr lang="en-US"/>
              <a:t/>
            </a:r>
            <a:br>
              <a:rPr lang="en-US"/>
            </a:br>
            <a:r>
              <a:rPr lang="en-US" sz="2700"/>
              <a:t>Educação dos jovens</a:t>
            </a:r>
            <a:br>
              <a:rPr lang="en-US" sz="2700"/>
            </a:br>
            <a:r>
              <a:rPr lang="en-US" sz="2700"/>
              <a:t>ERASMUS+</a:t>
            </a:r>
            <a:br>
              <a:rPr lang="en-US" sz="2700"/>
            </a:br>
            <a:r>
              <a:rPr lang="en-US" sz="2700"/>
              <a:t/>
            </a:r>
            <a:br>
              <a:rPr lang="en-US" sz="2700"/>
            </a:br>
            <a:r>
              <a:rPr lang="en-US" sz="2200"/>
              <a:t>KA220 YOU - Parcerias estratégicas para a educação de jovens</a:t>
            </a:r>
            <a:br>
              <a:rPr lang="en-US" sz="2200"/>
            </a:br>
            <a:r>
              <a:rPr lang="en-US" sz="2200"/>
              <a:t>Parceria de cooperação</a:t>
            </a:r>
            <a:r>
              <a:rPr lang="en-US"/>
              <a:t/>
            </a:r>
            <a:br>
              <a:rPr lang="en-US"/>
            </a:br>
            <a:endParaRPr/>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en-US" b="1" i="1"/>
              <a:t>Número de referência:</a:t>
            </a:r>
            <a:br>
              <a:rPr lang="en-US" b="1" i="1"/>
            </a:br>
            <a:r>
              <a:rPr lang="en-US"/>
              <a:t>2021-1-DE04-KA220-YOU-000029209</a:t>
            </a:r>
            <a:endParaRPr/>
          </a:p>
          <a:p>
            <a:pPr marL="0" lvl="0" indent="0" algn="l" rtl="0">
              <a:lnSpc>
                <a:spcPct val="90000"/>
              </a:lnSpc>
              <a:spcBef>
                <a:spcPts val="1400"/>
              </a:spcBef>
              <a:spcAft>
                <a:spcPts val="0"/>
              </a:spcAft>
              <a:buSzPts val="1500"/>
              <a:buNone/>
            </a:pPr>
            <a:r>
              <a:rPr lang="en-US" b="1"/>
              <a:t>Duração: </a:t>
            </a:r>
            <a:endParaRPr/>
          </a:p>
          <a:p>
            <a:pPr marL="0" lvl="0" indent="0" algn="l" rtl="0">
              <a:lnSpc>
                <a:spcPct val="90000"/>
              </a:lnSpc>
              <a:spcBef>
                <a:spcPts val="1400"/>
              </a:spcBef>
              <a:spcAft>
                <a:spcPts val="0"/>
              </a:spcAft>
              <a:buSzPts val="1500"/>
              <a:buNone/>
            </a:pPr>
            <a:r>
              <a:rPr lang="en-US" b="1"/>
              <a:t>07.03.2022 a 07.03.2024 (24 meses) </a:t>
            </a:r>
            <a:endParaRPr/>
          </a:p>
          <a:p>
            <a:pPr marL="0" lvl="0" indent="0" algn="l" rtl="0">
              <a:lnSpc>
                <a:spcPct val="90000"/>
              </a:lnSpc>
              <a:spcBef>
                <a:spcPts val="1400"/>
              </a:spcBef>
              <a:spcAft>
                <a:spcPts val="0"/>
              </a:spcAft>
              <a:buSzPts val="1500"/>
              <a:buNone/>
            </a:pPr>
            <a:endParaRPr b="1"/>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err="1" smtClean="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MÓDULO </a:t>
            </a:r>
            <a:r>
              <a:rPr lang="en-US" sz="3200" b="1" dirty="0">
                <a:solidFill>
                  <a:srgbClr val="002060"/>
                </a:solidFill>
                <a:effectLst>
                  <a:outerShdw blurRad="38100" dist="25400" dir="5400000" algn="ctr">
                    <a:srgbClr val="6E747A">
                      <a:alpha val="43000"/>
                    </a:srgbClr>
                  </a:outerShdw>
                </a:effectLst>
                <a:latin typeface="Calibri"/>
                <a:ea typeface="Calibri"/>
              </a:rPr>
              <a:t>2: </a:t>
            </a:r>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Análise </a:t>
            </a:r>
            <a:r>
              <a:rPr lang="en-US" sz="3200" b="1" dirty="0">
                <a:solidFill>
                  <a:srgbClr val="002060"/>
                </a:solidFill>
                <a:effectLst>
                  <a:outerShdw blurRad="38100" dist="25400" dir="5400000" algn="ctr">
                    <a:srgbClr val="6E747A">
                      <a:alpha val="43000"/>
                    </a:srgbClr>
                  </a:outerShdw>
                </a:effectLst>
                <a:latin typeface="Calibri"/>
                <a:ea typeface="Calibri"/>
              </a:rPr>
              <a:t>da perceção dos problemas ambientais em função do nível de literacia ambiental </a:t>
            </a:r>
            <a:endParaRPr lang="tr-TR"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17420" y="886691"/>
            <a:ext cx="10282844" cy="4622185"/>
          </a:xfrm>
        </p:spPr>
        <p:txBody>
          <a:bodyPr/>
          <a:lstStyle/>
          <a:p>
            <a:r>
              <a:rPr lang="en-US" b="1" dirty="0"/>
              <a:t>O papel da </a:t>
            </a:r>
            <a:r>
              <a:rPr lang="en-US" b="1" dirty="0" smtClean="0"/>
              <a:t>educação</a:t>
            </a:r>
            <a:endParaRPr lang="tr-TR" b="1" dirty="0" smtClean="0"/>
          </a:p>
          <a:p>
            <a:pPr algn="just"/>
            <a:r>
              <a:rPr lang="en-US" dirty="0" smtClean="0"/>
              <a:t>A </a:t>
            </a:r>
            <a:r>
              <a:rPr lang="en-US" dirty="0"/>
              <a:t>relação entre a compreensão científica e a perceção dos problemas ambientais realça a importância da educação ambiental. Ao integrar a aprendizagem baseada na ciência nos currículos educativos, podemos dotar os indivíduos dos conhecimentos necessários para avaliar com exatidão os desafios ambientais. Isto inclui o ensino de princípios científicos básicos, bem como de competências para analisar dados e avaliar criticamente as questões ambientais</a:t>
            </a:r>
            <a:r>
              <a:rPr lang="en-US" dirty="0" smtClean="0"/>
              <a:t>.</a:t>
            </a:r>
            <a:endParaRPr lang="tr-TR" dirty="0" smtClean="0"/>
          </a:p>
          <a:p>
            <a:pPr algn="just"/>
            <a:r>
              <a:rPr lang="en-US" b="1" dirty="0" smtClean="0"/>
              <a:t>Capacitar a </a:t>
            </a:r>
            <a:r>
              <a:rPr lang="en-US" b="1" dirty="0"/>
              <a:t>ação com </a:t>
            </a:r>
            <a:r>
              <a:rPr lang="en-US" b="1" dirty="0" smtClean="0"/>
              <a:t>conhecimento</a:t>
            </a:r>
            <a:endParaRPr lang="tr-TR" b="1" dirty="0" smtClean="0"/>
          </a:p>
          <a:p>
            <a:pPr algn="just"/>
            <a:r>
              <a:rPr lang="en-US" dirty="0" smtClean="0"/>
              <a:t>Consequentemente</a:t>
            </a:r>
            <a:r>
              <a:rPr lang="en-US" dirty="0"/>
              <a:t>, uma sólida compreensão dos conceitos científicos relacionados com o ambiente desempenha um papel fundamental na formação da forma como os indivíduos percepcionam as questões ambientais. Esta compreensão permite a identificação de problemas mais subtis, um maior sentido de urgência e o reconhecimento de uma gama mais vasta de preocupações ambientais. A educação ambiental que promove a literacia científica pode transformar os indivíduos em defensores informados do bem-estar do nosso planeta.</a:t>
            </a:r>
            <a:endParaRPr lang="tr-TR" dirty="0"/>
          </a:p>
        </p:txBody>
      </p:sp>
    </p:spTree>
    <p:extLst>
      <p:ext uri="{BB962C8B-B14F-4D97-AF65-F5344CB8AC3E}">
        <p14:creationId xmlns:p14="http://schemas.microsoft.com/office/powerpoint/2010/main" val="339722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8155" y="476249"/>
            <a:ext cx="5170170" cy="681719"/>
          </a:xfrm>
        </p:spPr>
        <p:txBody>
          <a:bodyPr>
            <a:normAutofit/>
          </a:bodyPr>
          <a:lstStyle/>
          <a:p>
            <a:pPr algn="ctr"/>
            <a:r>
              <a:rPr lang="tr-TR" sz="3600" dirty="0" err="1" smtClean="0">
                <a:solidFill>
                  <a:srgbClr val="002060"/>
                </a:solidFill>
                <a:latin typeface="Cambria"/>
                <a:ea typeface="Times New Roman"/>
                <a:cs typeface="Times New Roman"/>
              </a:rPr>
              <a:t>Temas </a:t>
            </a:r>
            <a:r>
              <a:rPr lang="tr-TR" sz="3600" dirty="0" err="1">
                <a:solidFill>
                  <a:srgbClr val="002060"/>
                </a:solidFill>
                <a:latin typeface="Cambria"/>
                <a:ea typeface="Times New Roman"/>
                <a:cs typeface="Times New Roman"/>
              </a:rPr>
              <a:t>de atitude</a:t>
            </a:r>
            <a:endParaRPr lang="tr-TR" sz="360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866380" y="1492624"/>
            <a:ext cx="10058400" cy="4376470"/>
          </a:xfrm>
        </p:spPr>
        <p:txBody>
          <a:bodyPr numCol="2">
            <a:normAutofit fontScale="92500" lnSpcReduction="10000"/>
          </a:bodyPr>
          <a:lstStyle/>
          <a:p>
            <a:pPr algn="just"/>
            <a:r>
              <a:rPr lang="en-US" b="1" dirty="0"/>
              <a:t>Valores ambientais: </a:t>
            </a:r>
            <a:r>
              <a:rPr lang="en-US" dirty="0"/>
              <a:t>Este tema exploraria a forma como a literacia ambiental influencia as crenças fundamentais de uma pessoa sobre o ambiente. Uma pessoa com elevada literacia pode ter fortes valores de sustentabilidade ou conservação, em comparação com uma pessoa com menor literacia</a:t>
            </a:r>
            <a:r>
              <a:rPr lang="en-US" dirty="0" smtClean="0"/>
              <a:t>.</a:t>
            </a:r>
            <a:endParaRPr lang="tr-TR" dirty="0" smtClean="0"/>
          </a:p>
          <a:p>
            <a:pPr algn="just"/>
            <a:endParaRPr lang="tr-TR" dirty="0"/>
          </a:p>
          <a:p>
            <a:pPr algn="just"/>
            <a:endParaRPr lang="tr-TR" dirty="0" smtClean="0"/>
          </a:p>
          <a:p>
            <a:pPr algn="just"/>
            <a:endParaRPr lang="tr-TR" dirty="0"/>
          </a:p>
          <a:p>
            <a:pPr algn="just"/>
            <a:endParaRPr lang="tr-TR" dirty="0" smtClean="0"/>
          </a:p>
          <a:p>
            <a:pPr algn="just"/>
            <a:endParaRPr lang="tr-TR" dirty="0"/>
          </a:p>
          <a:p>
            <a:pPr algn="just"/>
            <a:endParaRPr lang="en-US" dirty="0"/>
          </a:p>
          <a:p>
            <a:pPr algn="just"/>
            <a:r>
              <a:rPr lang="en-US" b="1" dirty="0"/>
              <a:t>Para além do conhecimento:</a:t>
            </a:r>
            <a:r>
              <a:rPr lang="en-US" dirty="0"/>
              <a:t> As dimensões emocionais e filosóficas da literacia ambiental</a:t>
            </a:r>
          </a:p>
          <a:p>
            <a:pPr algn="just"/>
            <a:r>
              <a:rPr lang="en-US" dirty="0"/>
              <a:t>A literacia ambiental engloba não só uma base de conhecimentos de conceitos científicos, mas também as dimensões emocionais e filosóficas que moldam a nossa relação com o ambiente. Esta secção aborda dois temas fundamentais:  Nível de preocupação com os problemas ambientais e valores ambientais. Estes temas exploram o modo como a literacia ambiental influencia a forma como nos sentimos em relação às questões ambientais e as crenças fundamentais que orientam as </a:t>
            </a:r>
            <a:r>
              <a:rPr lang="en-US" dirty="0" err="1"/>
              <a:t>nossas</a:t>
            </a:r>
            <a:r>
              <a:rPr lang="en-US" dirty="0"/>
              <a:t> </a:t>
            </a:r>
            <a:r>
              <a:rPr lang="en-US" dirty="0" err="1" smtClean="0"/>
              <a:t>ações</a:t>
            </a:r>
            <a:r>
              <a:rPr lang="en-US" dirty="0"/>
              <a:t>.</a:t>
            </a:r>
          </a:p>
          <a:p>
            <a:pPr algn="just"/>
            <a:endParaRPr lang="tr-TR" dirty="0"/>
          </a:p>
        </p:txBody>
      </p:sp>
    </p:spTree>
    <p:extLst>
      <p:ext uri="{BB962C8B-B14F-4D97-AF65-F5344CB8AC3E}">
        <p14:creationId xmlns:p14="http://schemas.microsoft.com/office/powerpoint/2010/main" val="296226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53939" y="775852"/>
            <a:ext cx="10058400" cy="5287203"/>
          </a:xfrm>
        </p:spPr>
        <p:txBody>
          <a:bodyPr numCol="2">
            <a:normAutofit lnSpcReduction="10000"/>
          </a:bodyPr>
          <a:lstStyle/>
          <a:p>
            <a:pPr algn="just"/>
            <a:r>
              <a:rPr lang="en-US" b="1" dirty="0"/>
              <a:t>Para além do conhecimento: </a:t>
            </a:r>
            <a:r>
              <a:rPr lang="en-US" dirty="0"/>
              <a:t>Dimensões emocionais e filosóficas da </a:t>
            </a:r>
            <a:r>
              <a:rPr lang="en-US" dirty="0" err="1"/>
              <a:t>literacia</a:t>
            </a:r>
            <a:r>
              <a:rPr lang="en-US" dirty="0"/>
              <a:t> </a:t>
            </a:r>
            <a:r>
              <a:rPr lang="en-US" dirty="0" err="1" smtClean="0"/>
              <a:t>ambiental</a:t>
            </a:r>
            <a:r>
              <a:rPr lang="en-US" dirty="0" smtClean="0"/>
              <a:t>. A </a:t>
            </a:r>
            <a:r>
              <a:rPr lang="en-US" dirty="0"/>
              <a:t>literacia </a:t>
            </a:r>
            <a:r>
              <a:rPr lang="en-US" dirty="0" err="1"/>
              <a:t>ambiental</a:t>
            </a:r>
            <a:r>
              <a:rPr lang="en-US" dirty="0"/>
              <a:t> é conhecida por englobar não só uma base de conhecimentos de conceitos científicos, mas também as dimensões emocionais e filosóficas que moldam a nossa relação com o ambiente. </a:t>
            </a:r>
            <a:endParaRPr lang="tr-TR" dirty="0" smtClean="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endParaRPr lang="tr-TR" b="1" dirty="0"/>
          </a:p>
          <a:p>
            <a:pPr algn="just"/>
            <a:endParaRPr lang="tr-TR" b="1" dirty="0" smtClean="0"/>
          </a:p>
          <a:p>
            <a:pPr algn="just"/>
            <a:r>
              <a:rPr lang="en-US" b="1" dirty="0" smtClean="0"/>
              <a:t>Este </a:t>
            </a:r>
            <a:r>
              <a:rPr lang="en-US" b="1" dirty="0"/>
              <a:t>capítulo centra-se em dois temas principais: </a:t>
            </a:r>
            <a:r>
              <a:rPr lang="en-US" dirty="0"/>
              <a:t>Nível de Preocupação com as Questões Ambientais e Valores Ambientais. Estes temas exploram a forma como a literacia ambiental influencia as emoções que sentimos em relação às questões ambientais e as crenças fundamentais que orientam as </a:t>
            </a:r>
            <a:r>
              <a:rPr lang="en-US" dirty="0" err="1"/>
              <a:t>nossas</a:t>
            </a:r>
            <a:r>
              <a:rPr lang="en-US" dirty="0"/>
              <a:t> </a:t>
            </a:r>
            <a:r>
              <a:rPr lang="en-US" dirty="0" err="1" smtClean="0"/>
              <a:t>ações</a:t>
            </a:r>
            <a:r>
              <a:rPr lang="en-US" dirty="0" smtClean="0"/>
              <a:t>. </a:t>
            </a:r>
            <a:r>
              <a:rPr lang="en-US" dirty="0" err="1" smtClean="0"/>
              <a:t>Sentimentos</a:t>
            </a:r>
            <a:r>
              <a:rPr lang="en-US" dirty="0" smtClean="0"/>
              <a:t> </a:t>
            </a:r>
            <a:r>
              <a:rPr lang="en-US" dirty="0"/>
              <a:t>de fardo: Nível de preocupação e </a:t>
            </a:r>
            <a:r>
              <a:rPr lang="en-US" dirty="0" err="1"/>
              <a:t>literacia</a:t>
            </a:r>
            <a:r>
              <a:rPr lang="en-US" dirty="0"/>
              <a:t> </a:t>
            </a:r>
            <a:r>
              <a:rPr lang="en-US" dirty="0" err="1" smtClean="0"/>
              <a:t>ambiental</a:t>
            </a:r>
            <a:r>
              <a:rPr lang="en-US" dirty="0" smtClean="0"/>
              <a:t>. Um </a:t>
            </a:r>
            <a:r>
              <a:rPr lang="en-US" dirty="0"/>
              <a:t>aspeto crítico da literacia ambiental é a capacidade de compreender as potenciais consequências dos problemas ambientais. Os indivíduos com uma forte compreensão dessas consequências são susceptíveis de sentir um nível mais elevado de preocupação. Esta preocupação pode manifestar-se sob a forma de preocupação, ansiedade ou um sentimento de urgência para enfrentar os desafios ambientais.</a:t>
            </a:r>
            <a:endParaRPr lang="tr-TR" dirty="0"/>
          </a:p>
        </p:txBody>
      </p:sp>
      <p:pic>
        <p:nvPicPr>
          <p:cNvPr id="2050" name="Picture 2" descr="C:\Users\Admin.DESKTOP-VF3ODKF\Desktop\Finansal-Okuryazar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895" y="3025261"/>
            <a:ext cx="3794414" cy="1992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1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15636" y="637309"/>
            <a:ext cx="10740044" cy="5231785"/>
          </a:xfrm>
        </p:spPr>
        <p:txBody>
          <a:bodyPr>
            <a:normAutofit fontScale="92500"/>
          </a:bodyPr>
          <a:lstStyle/>
          <a:p>
            <a:r>
              <a:rPr lang="en-US" b="1" dirty="0"/>
              <a:t>Moldar a nossa relação com a natureza: Valores Ambientais</a:t>
            </a:r>
          </a:p>
          <a:p>
            <a:endParaRPr lang="en-US" dirty="0"/>
          </a:p>
          <a:p>
            <a:pPr algn="just"/>
            <a:r>
              <a:rPr lang="en-US" dirty="0"/>
              <a:t>A literacia ambiental não só molda a forma como percebemos os problemas, mas também influencia as nossas crenças fundamentais sobre o ambiente, nomeadamente os valores ambientais. Estes valores englobam os nossos princípios éticos e crenças fundamentais sobre a nossa relação com a natureza. Os indivíduos com elevada literacia ambiental têm maior probabilidade de possuir valores fortes como a sustentabilidade, a conservação e o equilíbrio ecológico.</a:t>
            </a:r>
          </a:p>
          <a:p>
            <a:pPr algn="just"/>
            <a:r>
              <a:rPr lang="en-US" dirty="0" smtClean="0"/>
              <a:t>Por exemplo, </a:t>
            </a:r>
            <a:r>
              <a:rPr lang="en-US" dirty="0"/>
              <a:t>uma pessoa com um forte conhecimento da biodiversidade pode valorizar o direito de todas as espécies existirem. Este valor pode traduzir-se no apoio aos esforços de conservação das espécies ameaçadas. Por outro lado, uma pessoa com menor literacia ambiental pode dar prioridade ao desenvolvimento económico ou à extração de recursos em detrimento das preocupações ecológicas.</a:t>
            </a:r>
          </a:p>
          <a:p>
            <a:pPr algn="just"/>
            <a:r>
              <a:rPr lang="en-US" dirty="0"/>
              <a:t>Os valores </a:t>
            </a:r>
            <a:r>
              <a:rPr lang="en-US" dirty="0" smtClean="0"/>
              <a:t>ambientais </a:t>
            </a:r>
            <a:r>
              <a:rPr lang="en-US" dirty="0"/>
              <a:t>não são fixos; podem ser moldados através da educação e das experiências pessoais. Os programas de literacia ambiental baseados no conhecimento científico podem incentivar uma ligação mais profunda à natureza e promover o desenvolvimento de valores ambientais, abordando temas filosóficos que visam promover uma ligação mais profunda com a natureza.</a:t>
            </a:r>
            <a:endParaRPr lang="tr-TR" dirty="0"/>
          </a:p>
        </p:txBody>
      </p:sp>
    </p:spTree>
    <p:extLst>
      <p:ext uri="{BB962C8B-B14F-4D97-AF65-F5344CB8AC3E}">
        <p14:creationId xmlns:p14="http://schemas.microsoft.com/office/powerpoint/2010/main" val="1377313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84662" y="665016"/>
            <a:ext cx="10058400" cy="5217930"/>
          </a:xfrm>
        </p:spPr>
        <p:txBody>
          <a:bodyPr>
            <a:normAutofit fontScale="92500" lnSpcReduction="10000"/>
          </a:bodyPr>
          <a:lstStyle/>
          <a:p>
            <a:r>
              <a:rPr lang="en-US" b="1" dirty="0"/>
              <a:t>Interação entre emoção e filosofia</a:t>
            </a:r>
          </a:p>
          <a:p>
            <a:pPr algn="just"/>
            <a:r>
              <a:rPr lang="en-US" dirty="0"/>
              <a:t>Os níveis de preocupação e os valores ambientais não são conceitos independentes. Trabalham em conjunto para influenciar o nosso processo de tomada de decisões em matéria de ambiente. Uma forte compreensão das consequências das questões ambientais alimenta a preocupação, que, por sua vez, nos permite agir de acordo com os nossos valores ambientais.</a:t>
            </a:r>
          </a:p>
          <a:p>
            <a:pPr algn="just"/>
            <a:r>
              <a:rPr lang="en-US" dirty="0"/>
              <a:t>Por exemplo, uma pessoa que esteja a pensar profundamente na sustentabilidade pode começar a sentir uma preocupação crescente com o impacto das alterações climáticas nas gerações futuras. Esta preocupação pode levá-la a adotar um estilo de vida mais sustentável, a apoiar fontes de energia renováveis ou a defender políticas relacionadas com o clima. Esta interação entre a compreensão científica, a resposta emocional e as crenças fundamentais determina, em última análise, as </a:t>
            </a:r>
            <a:r>
              <a:rPr lang="en-US" dirty="0" err="1" smtClean="0"/>
              <a:t>ações</a:t>
            </a:r>
            <a:r>
              <a:rPr lang="en-US" dirty="0" smtClean="0"/>
              <a:t> </a:t>
            </a:r>
            <a:r>
              <a:rPr lang="en-US" dirty="0"/>
              <a:t>que tomamos para enfrentar os desafios ambientais.</a:t>
            </a:r>
          </a:p>
          <a:p>
            <a:pPr algn="just"/>
            <a:r>
              <a:rPr lang="en-US" b="1" dirty="0"/>
              <a:t>Criar uma ligação mais profunda</a:t>
            </a:r>
          </a:p>
          <a:p>
            <a:pPr algn="just"/>
            <a:r>
              <a:rPr lang="en-US" dirty="0"/>
              <a:t>A literacia ambiental não se limita à aquisição de conhecimentos factuais; trata-se de desenvolver uma ligação mais profunda com o ambiente. Ao aumentar os níveis de preocupação e ao fomentar os valores ambientais, a literacia ambiental não só transforma os indivíduos em observadores informados, mas também em defensores apaixonados do bem-estar do nosso planeta.</a:t>
            </a:r>
          </a:p>
          <a:p>
            <a:endParaRPr lang="tr-TR" dirty="0"/>
          </a:p>
        </p:txBody>
      </p:sp>
    </p:spTree>
    <p:extLst>
      <p:ext uri="{BB962C8B-B14F-4D97-AF65-F5344CB8AC3E}">
        <p14:creationId xmlns:p14="http://schemas.microsoft.com/office/powerpoint/2010/main" val="809914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4350" y="381000"/>
            <a:ext cx="6200775" cy="737235"/>
          </a:xfrm>
        </p:spPr>
        <p:txBody>
          <a:bodyPr>
            <a:normAutofit/>
          </a:bodyPr>
          <a:lstStyle/>
          <a:p>
            <a:pPr algn="ctr"/>
            <a:r>
              <a:rPr lang="tr-TR" dirty="0" err="1">
                <a:solidFill>
                  <a:srgbClr val="002060"/>
                </a:solidFill>
                <a:latin typeface="Cambria"/>
                <a:ea typeface="Times New Roman"/>
                <a:cs typeface="Times New Roman"/>
              </a:rPr>
              <a:t>Perceção </a:t>
            </a:r>
            <a:r>
              <a:rPr lang="tr-TR" dirty="0">
                <a:solidFill>
                  <a:srgbClr val="002060"/>
                </a:solidFill>
                <a:latin typeface="Cambria"/>
                <a:ea typeface="Times New Roman"/>
                <a:cs typeface="Times New Roman"/>
              </a:rPr>
              <a:t>do </a:t>
            </a:r>
            <a:r>
              <a:rPr lang="tr-TR" dirty="0" err="1">
                <a:solidFill>
                  <a:srgbClr val="002060"/>
                </a:solidFill>
                <a:latin typeface="Cambria"/>
                <a:ea typeface="Times New Roman"/>
                <a:cs typeface="Times New Roman"/>
              </a:rPr>
              <a:t>impacto individual</a:t>
            </a:r>
            <a:endParaRPr lang="tr-TR"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706755" y="1312652"/>
            <a:ext cx="4937760" cy="736282"/>
          </a:xfrm>
        </p:spPr>
        <p:txBody>
          <a:bodyPr/>
          <a:lstStyle/>
          <a:p>
            <a:r>
              <a:rPr lang="en-US" i="1" dirty="0">
                <a:solidFill>
                  <a:srgbClr val="0D0D0D"/>
                </a:solidFill>
                <a:latin typeface="Söhne"/>
              </a:rPr>
              <a:t>Desvendando o efeito do </a:t>
            </a:r>
            <a:r>
              <a:rPr lang="en-US" i="1" dirty="0" err="1" smtClean="0">
                <a:solidFill>
                  <a:srgbClr val="0D0D0D"/>
                </a:solidFill>
                <a:latin typeface="Söhne"/>
              </a:rPr>
              <a:t>espectador</a:t>
            </a:r>
            <a:endParaRPr lang="tr-TR" dirty="0"/>
          </a:p>
        </p:txBody>
      </p:sp>
      <p:sp>
        <p:nvSpPr>
          <p:cNvPr id="4" name="Metin Yer Tutucusu 3"/>
          <p:cNvSpPr>
            <a:spLocks noGrp="1"/>
          </p:cNvSpPr>
          <p:nvPr>
            <p:ph type="body" idx="2"/>
          </p:nvPr>
        </p:nvSpPr>
        <p:spPr>
          <a:xfrm>
            <a:off x="671945" y="2172759"/>
            <a:ext cx="5286895" cy="3378200"/>
          </a:xfrm>
        </p:spPr>
        <p:txBody>
          <a:bodyPr>
            <a:normAutofit fontScale="77500" lnSpcReduction="20000"/>
          </a:bodyPr>
          <a:lstStyle/>
          <a:p>
            <a:pPr algn="just"/>
            <a:r>
              <a:rPr lang="en-US" b="1" dirty="0"/>
              <a:t>Barreira psicológica: </a:t>
            </a:r>
            <a:r>
              <a:rPr lang="en-US" dirty="0"/>
              <a:t>Perceção da insignificância individual.</a:t>
            </a:r>
          </a:p>
          <a:p>
            <a:pPr algn="just"/>
            <a:r>
              <a:rPr lang="en-US" dirty="0"/>
              <a:t>Os indivíduos com uma literacia ambiental limitada podem sentir-se esmagados pela escala dos problemas ambientais, fomentando uma mentalidade de </a:t>
            </a:r>
            <a:r>
              <a:rPr lang="en-US" dirty="0" err="1" smtClean="0"/>
              <a:t>espectador</a:t>
            </a:r>
            <a:r>
              <a:rPr lang="en-US" dirty="0"/>
              <a:t>.</a:t>
            </a:r>
          </a:p>
          <a:p>
            <a:pPr algn="just"/>
            <a:r>
              <a:rPr lang="en-US" dirty="0"/>
              <a:t>A literacia ambiental proporciona os conhecimentos necessários para compreender o efeito cumulativo das </a:t>
            </a:r>
            <a:r>
              <a:rPr lang="en-US" dirty="0" err="1" smtClean="0"/>
              <a:t>ações</a:t>
            </a:r>
            <a:r>
              <a:rPr lang="en-US" dirty="0" smtClean="0"/>
              <a:t> </a:t>
            </a:r>
            <a:r>
              <a:rPr lang="en-US" dirty="0"/>
              <a:t>individuais.</a:t>
            </a:r>
          </a:p>
          <a:p>
            <a:pPr algn="just"/>
            <a:r>
              <a:rPr lang="en-US" b="1" dirty="0"/>
              <a:t>Exemplo: </a:t>
            </a:r>
            <a:r>
              <a:rPr lang="en-US" dirty="0"/>
              <a:t>Compreender o benefício coletivo da redução da pegada de carbono através de </a:t>
            </a:r>
            <a:r>
              <a:rPr lang="en-US" dirty="0" err="1" smtClean="0"/>
              <a:t>ações</a:t>
            </a:r>
            <a:r>
              <a:rPr lang="en-US" dirty="0" smtClean="0"/>
              <a:t> </a:t>
            </a:r>
            <a:r>
              <a:rPr lang="en-US" dirty="0"/>
              <a:t>como a utilização de transportes públicos.</a:t>
            </a:r>
          </a:p>
          <a:p>
            <a:pPr algn="just"/>
            <a:r>
              <a:rPr lang="en-US" dirty="0"/>
              <a:t>Os programas de literacia ambiental promovem a eficácia, apresentando campanhas ambientais bem sucedidas e inspirando a participação.</a:t>
            </a:r>
            <a:endParaRPr lang="tr-TR" dirty="0"/>
          </a:p>
        </p:txBody>
      </p:sp>
      <p:sp>
        <p:nvSpPr>
          <p:cNvPr id="5" name="Metin Yer Tutucusu 4"/>
          <p:cNvSpPr>
            <a:spLocks noGrp="1"/>
          </p:cNvSpPr>
          <p:nvPr>
            <p:ph type="body" idx="3"/>
          </p:nvPr>
        </p:nvSpPr>
        <p:spPr>
          <a:xfrm>
            <a:off x="6186055" y="1446002"/>
            <a:ext cx="5262995" cy="639973"/>
          </a:xfrm>
        </p:spPr>
        <p:txBody>
          <a:bodyPr>
            <a:noAutofit/>
          </a:bodyPr>
          <a:lstStyle/>
          <a:p>
            <a:pPr>
              <a:lnSpc>
                <a:spcPct val="100000"/>
              </a:lnSpc>
            </a:pPr>
            <a:r>
              <a:rPr lang="tr-TR" i="1" dirty="0" err="1">
                <a:solidFill>
                  <a:srgbClr val="0D0D0D"/>
                </a:solidFill>
                <a:latin typeface="Söhne"/>
              </a:rPr>
              <a:t>Envolvimento </a:t>
            </a:r>
            <a:r>
              <a:rPr lang="tr-TR" i="1" dirty="0">
                <a:solidFill>
                  <a:srgbClr val="0D0D0D"/>
                </a:solidFill>
                <a:latin typeface="Söhne"/>
              </a:rPr>
              <a:t>em </a:t>
            </a:r>
            <a:r>
              <a:rPr lang="tr-TR" i="1" dirty="0" err="1">
                <a:solidFill>
                  <a:srgbClr val="0D0D0D"/>
                </a:solidFill>
                <a:latin typeface="Söhne"/>
              </a:rPr>
              <a:t>comportamentos pró-ambientais</a:t>
            </a:r>
            <a:endParaRPr lang="tr-TR" i="1" dirty="0">
              <a:solidFill>
                <a:srgbClr val="0D0D0D"/>
              </a:solidFill>
              <a:latin typeface="Söhne"/>
            </a:endParaRPr>
          </a:p>
        </p:txBody>
      </p:sp>
      <p:sp>
        <p:nvSpPr>
          <p:cNvPr id="6" name="Metin Yer Tutucusu 5"/>
          <p:cNvSpPr>
            <a:spLocks noGrp="1"/>
          </p:cNvSpPr>
          <p:nvPr>
            <p:ph type="body" idx="4"/>
          </p:nvPr>
        </p:nvSpPr>
        <p:spPr>
          <a:xfrm>
            <a:off x="6160770" y="2115609"/>
            <a:ext cx="5309062" cy="3378200"/>
          </a:xfrm>
        </p:spPr>
        <p:txBody>
          <a:bodyPr>
            <a:noAutofit/>
          </a:bodyPr>
          <a:lstStyle/>
          <a:p>
            <a:pPr algn="just"/>
            <a:r>
              <a:rPr lang="en-US" sz="1700" b="1" dirty="0"/>
              <a:t>Objetivo: </a:t>
            </a:r>
            <a:r>
              <a:rPr lang="en-US" sz="1700" dirty="0"/>
              <a:t>Promover a passagem da sensibilização para a participação ativa em comportamentos pró-ambientais.</a:t>
            </a:r>
          </a:p>
          <a:p>
            <a:pPr algn="just"/>
            <a:r>
              <a:rPr lang="en-US" sz="1700" dirty="0"/>
              <a:t>A literacia ambiental dota os indivíduos dos conhecimentos e competências necessários para uma adoção eficaz de comportamentos.</a:t>
            </a:r>
          </a:p>
          <a:p>
            <a:pPr algn="just"/>
            <a:r>
              <a:rPr lang="en-US" sz="1700" b="1" dirty="0"/>
              <a:t>Exemplo: </a:t>
            </a:r>
            <a:r>
              <a:rPr lang="en-US" sz="1700" dirty="0"/>
              <a:t>Gestão correcta dos resíduos, incluindo reciclagem, separação de resíduos e compostagem.</a:t>
            </a:r>
          </a:p>
          <a:p>
            <a:pPr algn="just"/>
            <a:r>
              <a:rPr lang="en-US" sz="1700" b="1" dirty="0"/>
              <a:t>Sentido de agência: </a:t>
            </a:r>
            <a:r>
              <a:rPr lang="en-US" sz="1700" dirty="0"/>
              <a:t>Dá aos indivíduos a capacidade de procurar oportunidades de contribuição.</a:t>
            </a:r>
          </a:p>
          <a:p>
            <a:pPr algn="just"/>
            <a:r>
              <a:rPr lang="en-US" sz="1700" dirty="0"/>
              <a:t>A investigação mostra uma correlação positiva entre a literacia ambiental e a participação em comportamentos pró-ambientais.</a:t>
            </a:r>
            <a:endParaRPr lang="tr-TR" sz="1700" dirty="0"/>
          </a:p>
        </p:txBody>
      </p:sp>
    </p:spTree>
    <p:extLst>
      <p:ext uri="{BB962C8B-B14F-4D97-AF65-F5344CB8AC3E}">
        <p14:creationId xmlns:p14="http://schemas.microsoft.com/office/powerpoint/2010/main" val="3595819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7230" y="714374"/>
            <a:ext cx="8084820" cy="567419"/>
          </a:xfrm>
        </p:spPr>
        <p:txBody>
          <a:bodyPr>
            <a:normAutofit fontScale="90000"/>
          </a:bodyPr>
          <a:lstStyle/>
          <a:p>
            <a:pPr algn="ctr"/>
            <a:r>
              <a:rPr lang="en-US" dirty="0">
                <a:solidFill>
                  <a:srgbClr val="002060"/>
                </a:solidFill>
                <a:latin typeface="Cambria"/>
                <a:ea typeface="Times New Roman"/>
                <a:cs typeface="Times New Roman"/>
              </a:rPr>
              <a:t>Dimensões da educação para as alterações climáticas</a:t>
            </a:r>
            <a:endParaRPr lang="tr-TR"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725805" y="1435474"/>
            <a:ext cx="10058400" cy="4376470"/>
          </a:xfrm>
        </p:spPr>
        <p:txBody>
          <a:bodyPr>
            <a:normAutofit fontScale="85000" lnSpcReduction="20000"/>
          </a:bodyPr>
          <a:lstStyle/>
          <a:p>
            <a:pPr algn="just"/>
            <a:r>
              <a:rPr lang="en-US" b="1" dirty="0"/>
              <a:t>1. Cultura da Complexidade:</a:t>
            </a:r>
          </a:p>
          <a:p>
            <a:pPr algn="just"/>
            <a:r>
              <a:rPr lang="en-US" dirty="0"/>
              <a:t>- A educação para a complexidade implica compreender e agir num mundo caracterizado pelo risco, pela incerteza e pela mudança permanente.</a:t>
            </a:r>
          </a:p>
          <a:p>
            <a:pPr algn="just"/>
            <a:r>
              <a:rPr lang="en-US" dirty="0"/>
              <a:t>- Valores: Participação, pensamento estratégico, </a:t>
            </a:r>
            <a:r>
              <a:rPr lang="en-US" dirty="0" err="1"/>
              <a:t>responsabilidade</a:t>
            </a:r>
            <a:r>
              <a:rPr lang="en-US" dirty="0"/>
              <a:t> </a:t>
            </a:r>
            <a:r>
              <a:rPr lang="en-US" dirty="0" err="1" smtClean="0"/>
              <a:t>coletiva</a:t>
            </a:r>
            <a:r>
              <a:rPr lang="en-US" dirty="0"/>
              <a:t>.</a:t>
            </a:r>
          </a:p>
          <a:p>
            <a:pPr algn="just"/>
            <a:r>
              <a:rPr lang="en-US" b="1" dirty="0"/>
              <a:t>2) Capacidade de ação:</a:t>
            </a:r>
          </a:p>
          <a:p>
            <a:pPr algn="just"/>
            <a:r>
              <a:rPr lang="en-US" dirty="0"/>
              <a:t>- A educação visa desenvolver competências para analisar situações, encontrar soluções e </a:t>
            </a:r>
            <a:r>
              <a:rPr lang="en-US" dirty="0" err="1"/>
              <a:t>implementar</a:t>
            </a:r>
            <a:r>
              <a:rPr lang="en-US" dirty="0"/>
              <a:t> </a:t>
            </a:r>
            <a:r>
              <a:rPr lang="en-US" dirty="0" err="1" smtClean="0"/>
              <a:t>ações</a:t>
            </a:r>
            <a:r>
              <a:rPr lang="en-US" dirty="0"/>
              <a:t>.</a:t>
            </a:r>
          </a:p>
          <a:p>
            <a:pPr algn="just"/>
            <a:r>
              <a:rPr lang="en-US" dirty="0"/>
              <a:t>- As competências incluem a aquisição de conhecimentos e a resolução de problemas.</a:t>
            </a:r>
          </a:p>
          <a:p>
            <a:pPr algn="just"/>
            <a:r>
              <a:rPr lang="en-US" b="1" dirty="0"/>
              <a:t>3) Corresponsabilidade pelo ambiente:</a:t>
            </a:r>
          </a:p>
          <a:p>
            <a:pPr algn="just"/>
            <a:r>
              <a:rPr lang="en-US" dirty="0"/>
              <a:t>- As escolas criam pontes com as famílias, instituições e organizações locais para </a:t>
            </a:r>
            <a:r>
              <a:rPr lang="en-US" dirty="0" err="1" smtClean="0"/>
              <a:t>projetos</a:t>
            </a:r>
            <a:r>
              <a:rPr lang="en-US" dirty="0" smtClean="0"/>
              <a:t> </a:t>
            </a:r>
            <a:r>
              <a:rPr lang="en-US" dirty="0"/>
              <a:t>ambientais conjuntos.</a:t>
            </a:r>
          </a:p>
          <a:p>
            <a:pPr algn="just"/>
            <a:r>
              <a:rPr lang="en-US" dirty="0"/>
              <a:t>- Incentiva a </a:t>
            </a:r>
            <a:r>
              <a:rPr lang="en-US" dirty="0" err="1"/>
              <a:t>responsabilidade</a:t>
            </a:r>
            <a:r>
              <a:rPr lang="en-US" dirty="0"/>
              <a:t> </a:t>
            </a:r>
            <a:r>
              <a:rPr lang="en-US" dirty="0" err="1" smtClean="0"/>
              <a:t>coletiva</a:t>
            </a:r>
            <a:r>
              <a:rPr lang="en-US" dirty="0" smtClean="0"/>
              <a:t> </a:t>
            </a:r>
            <a:r>
              <a:rPr lang="en-US" dirty="0"/>
              <a:t>e a cooperação para resolver os problemas da comunidade.</a:t>
            </a:r>
          </a:p>
          <a:p>
            <a:pPr algn="just"/>
            <a:r>
              <a:rPr lang="en-US" dirty="0"/>
              <a:t>- Desde 2015, as expectativas curriculares nacionais dão ênfase aos cuidados ambientais e à reflexão crítica sobre o impacto da atividade humana no ambiente.</a:t>
            </a:r>
          </a:p>
          <a:p>
            <a:pPr algn="just"/>
            <a:endParaRPr lang="tr-TR" dirty="0"/>
          </a:p>
        </p:txBody>
      </p:sp>
    </p:spTree>
    <p:extLst>
      <p:ext uri="{BB962C8B-B14F-4D97-AF65-F5344CB8AC3E}">
        <p14:creationId xmlns:p14="http://schemas.microsoft.com/office/powerpoint/2010/main" val="44056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40080" y="1406899"/>
            <a:ext cx="10058400" cy="4376470"/>
          </a:xfrm>
        </p:spPr>
        <p:txBody>
          <a:bodyPr>
            <a:normAutofit/>
          </a:bodyPr>
          <a:lstStyle/>
          <a:p>
            <a:pPr algn="just"/>
            <a:r>
              <a:rPr lang="en-US" sz="2400" dirty="0"/>
              <a:t>A literacia </a:t>
            </a:r>
            <a:r>
              <a:rPr lang="en-US" sz="2400" dirty="0" smtClean="0"/>
              <a:t>ambiental </a:t>
            </a:r>
            <a:r>
              <a:rPr lang="en-US" sz="2400" dirty="0"/>
              <a:t>permite que os indivíduos acreditem na sua capacidade de fazer a diferença e motiva-os a adotar práticas sustentáveis.</a:t>
            </a:r>
          </a:p>
          <a:p>
            <a:pPr algn="just"/>
            <a:r>
              <a:rPr lang="en-US" sz="2400" dirty="0"/>
              <a:t>Para além das </a:t>
            </a:r>
            <a:r>
              <a:rPr lang="en-US" sz="2400" dirty="0" err="1" smtClean="0"/>
              <a:t>ações</a:t>
            </a:r>
            <a:r>
              <a:rPr lang="en-US" sz="2400" dirty="0" smtClean="0"/>
              <a:t> </a:t>
            </a:r>
            <a:r>
              <a:rPr lang="en-US" sz="2400" dirty="0"/>
              <a:t>individuais, a literacia ambiental cria um efeito de cascata, inspirando uma mudança social mais ampla.</a:t>
            </a:r>
          </a:p>
          <a:p>
            <a:pPr algn="just"/>
            <a:r>
              <a:rPr lang="en-US" sz="2400" dirty="0"/>
              <a:t>Ao fomentar a eficácia, promover comportamentos sustentáveis e inspirar a </a:t>
            </a:r>
            <a:r>
              <a:rPr lang="en-US" sz="2400" dirty="0" err="1"/>
              <a:t>ação</a:t>
            </a:r>
            <a:r>
              <a:rPr lang="en-US" sz="2400" dirty="0"/>
              <a:t> </a:t>
            </a:r>
            <a:r>
              <a:rPr lang="en-US" sz="2400" dirty="0" err="1" smtClean="0"/>
              <a:t>coletiva</a:t>
            </a:r>
            <a:r>
              <a:rPr lang="en-US" sz="2400" dirty="0"/>
              <a:t>, a literacia ambiental prepara-nos para construir um futuro mais sustentável.</a:t>
            </a:r>
            <a:endParaRPr lang="tr-TR" sz="2400" dirty="0"/>
          </a:p>
        </p:txBody>
      </p:sp>
      <p:sp>
        <p:nvSpPr>
          <p:cNvPr id="2" name="Dikdörtgen 1"/>
          <p:cNvSpPr/>
          <p:nvPr/>
        </p:nvSpPr>
        <p:spPr>
          <a:xfrm>
            <a:off x="1092869" y="550962"/>
            <a:ext cx="2291012" cy="400110"/>
          </a:xfrm>
          <a:prstGeom prst="rect">
            <a:avLst/>
          </a:prstGeom>
        </p:spPr>
        <p:txBody>
          <a:bodyPr wrap="none">
            <a:spAutoFit/>
          </a:bodyPr>
          <a:lstStyle/>
          <a:p>
            <a:pPr algn="just"/>
            <a:r>
              <a:rPr lang="en-US" sz="2000" b="1" dirty="0">
                <a:solidFill>
                  <a:srgbClr val="002060"/>
                </a:solidFill>
              </a:rPr>
              <a:t>Mensagem geral:</a:t>
            </a:r>
          </a:p>
        </p:txBody>
      </p:sp>
    </p:spTree>
    <p:extLst>
      <p:ext uri="{BB962C8B-B14F-4D97-AF65-F5344CB8AC3E}">
        <p14:creationId xmlns:p14="http://schemas.microsoft.com/office/powerpoint/2010/main" val="1735443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389113" y="136455"/>
            <a:ext cx="9697862" cy="806116"/>
          </a:xfrm>
          <a:prstGeom prst="rect">
            <a:avLst/>
          </a:prstGeom>
          <a:noFill/>
          <a:ln>
            <a:noFill/>
          </a:ln>
        </p:spPr>
        <p:txBody>
          <a:bodyPr spcFirstLastPara="1" wrap="square" lIns="91425" tIns="45700" rIns="91425" bIns="45700" anchor="b" anchorCtr="0">
            <a:noAutofit/>
          </a:bodyPr>
          <a:lstStyle/>
          <a:p>
            <a:pPr lvl="0">
              <a:buClr>
                <a:srgbClr val="2A4F1C"/>
              </a:buClr>
            </a:pPr>
            <a:r>
              <a:rPr lang="en-US" sz="2400" dirty="0"/>
              <a:t>Tarefas para os alunos sobre literacia ambiental e perceção dos problemas ambientais</a:t>
            </a:r>
            <a:endParaRPr sz="240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2" name="Rectangle 1"/>
          <p:cNvSpPr>
            <a:spLocks noChangeArrowheads="1"/>
          </p:cNvSpPr>
          <p:nvPr/>
        </p:nvSpPr>
        <p:spPr bwMode="auto">
          <a:xfrm>
            <a:off x="1081294" y="1203477"/>
            <a:ext cx="9948655" cy="50167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GB" altLang="tr-TR" sz="1600" b="1" dirty="0" smtClean="0">
                <a:solidFill>
                  <a:schemeClr val="tx1"/>
                </a:solidFill>
                <a:latin typeface="Arial" panose="020B0604020202020204" pitchFamily="34" charset="0"/>
              </a:rPr>
              <a:t>Tarefa 1: </a:t>
            </a:r>
            <a:r>
              <a:rPr kumimoji="0" lang="en-GB" altLang="tr-TR" sz="1600" b="0" i="0" u="none" strike="noStrike" cap="none" normalizeH="0" baseline="0" dirty="0" smtClean="0">
                <a:ln>
                  <a:noFill/>
                </a:ln>
                <a:solidFill>
                  <a:schemeClr val="tx1"/>
                </a:solidFill>
                <a:effectLst/>
                <a:latin typeface="Arial" panose="020B0604020202020204" pitchFamily="34" charset="0"/>
              </a:rPr>
              <a:t>Fazer corresponder o problema ambiental (por exemplo, desflorestação, alterações climáticas) com o conceito científico que envolve (por exemplo, emissões de gases com efeito de estufa, perda de habitat). </a:t>
            </a:r>
          </a:p>
          <a:p>
            <a:pPr marL="0" marR="0" lvl="0" indent="0" algn="l" defTabSz="914400" rtl="0" eaLnBrk="0" fontAlgn="base" latinLnBrk="0" hangingPunct="0">
              <a:lnSpc>
                <a:spcPct val="100000"/>
              </a:lnSpc>
              <a:spcBef>
                <a:spcPct val="0"/>
              </a:spcBef>
              <a:spcAft>
                <a:spcPct val="0"/>
              </a:spcAft>
              <a:buClrTx/>
              <a:buSzTx/>
              <a:tabLst/>
            </a:pPr>
            <a:endParaRPr kumimoji="0" lang="en-GB" altLang="tr-TR"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600" b="1" i="0" u="none" strike="noStrike" cap="none" normalizeH="0" baseline="0" dirty="0" smtClean="0">
                <a:ln>
                  <a:noFill/>
                </a:ln>
                <a:solidFill>
                  <a:schemeClr val="tx1"/>
                </a:solidFill>
                <a:effectLst/>
                <a:latin typeface="Arial" panose="020B0604020202020204" pitchFamily="34" charset="0"/>
              </a:rPr>
              <a:t>Tarefa 2: </a:t>
            </a:r>
            <a:r>
              <a:rPr kumimoji="0" lang="en-GB" altLang="tr-TR" sz="1600" b="0" i="0" u="none" strike="noStrike" cap="none" normalizeH="0" baseline="0" dirty="0" smtClean="0">
                <a:ln>
                  <a:noFill/>
                </a:ln>
                <a:solidFill>
                  <a:schemeClr val="tx1"/>
                </a:solidFill>
                <a:effectLst/>
                <a:latin typeface="Arial" panose="020B0604020202020204" pitchFamily="34" charset="0"/>
              </a:rPr>
              <a:t>Criar um mapa concetual que ilustre a relação entre a compreensão científica das questões ambientais e a forma como as pessoas as percepcionam.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tr-TR"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600" b="1" i="0" u="none" strike="noStrike" cap="none" normalizeH="0" baseline="0" dirty="0" smtClean="0">
                <a:ln>
                  <a:noFill/>
                </a:ln>
                <a:solidFill>
                  <a:schemeClr val="tx1"/>
                </a:solidFill>
                <a:effectLst/>
                <a:latin typeface="Arial" panose="020B0604020202020204" pitchFamily="34" charset="0"/>
              </a:rPr>
              <a:t>Tarefa 3: Escolhe </a:t>
            </a:r>
            <a:r>
              <a:rPr kumimoji="0" lang="en-GB" altLang="tr-TR" sz="1600" b="0" i="0" u="none" strike="noStrike" cap="none" normalizeH="0" baseline="0" dirty="0" smtClean="0">
                <a:ln>
                  <a:noFill/>
                </a:ln>
                <a:solidFill>
                  <a:schemeClr val="tx1"/>
                </a:solidFill>
                <a:effectLst/>
                <a:latin typeface="Arial" panose="020B0604020202020204" pitchFamily="34" charset="0"/>
              </a:rPr>
              <a:t>um problema ambiental que te interesse. Investiga as causas e consequências científicas do problema. De que forma é que alguém com conhecimentos científicos limitados pode ter uma perceção diferente deste problema em relação a alguém com conhecimentos sólidos?</a:t>
            </a:r>
            <a:endParaRPr kumimoji="0" lang="tr-TR" altLang="tr-TR"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tr-TR" sz="16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buFontTx/>
              <a:buChar char="•"/>
            </a:pPr>
            <a:r>
              <a:rPr lang="en-GB" altLang="tr-TR" sz="1600" b="1" dirty="0" smtClean="0">
                <a:solidFill>
                  <a:schemeClr val="tx1"/>
                </a:solidFill>
                <a:latin typeface="Arial" panose="020B0604020202020204" pitchFamily="34" charset="0"/>
              </a:rPr>
              <a:t>Tarefa 4</a:t>
            </a:r>
            <a:r>
              <a:rPr lang="tr-TR" altLang="tr-TR" sz="1600" b="1" dirty="0" smtClean="0">
                <a:solidFill>
                  <a:schemeClr val="tx1"/>
                </a:solidFill>
                <a:latin typeface="Arial" panose="020B0604020202020204" pitchFamily="34" charset="0"/>
              </a:rPr>
              <a:t>: </a:t>
            </a:r>
            <a:r>
              <a:rPr lang="en-US" sz="1600" dirty="0"/>
              <a:t>Até que ponto está preocupado com as alterações climáticas? Qual a importância de proteger as espécies ameaçadas de extinção</a:t>
            </a:r>
            <a:r>
              <a:rPr lang="en-US" sz="1600" dirty="0" smtClean="0"/>
              <a:t>?</a:t>
            </a:r>
            <a:endParaRPr lang="tr-TR" sz="1600" dirty="0" smtClean="0"/>
          </a:p>
          <a:p>
            <a:pPr lvl="0" eaLnBrk="0" fontAlgn="base" hangingPunct="0">
              <a:spcBef>
                <a:spcPct val="0"/>
              </a:spcBef>
              <a:spcAft>
                <a:spcPct val="0"/>
              </a:spcAft>
              <a:buClrTx/>
            </a:pPr>
            <a:endParaRPr kumimoji="0" lang="tr-TR" altLang="tr-TR" sz="16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buFontTx/>
              <a:buChar char="•"/>
            </a:pPr>
            <a:r>
              <a:rPr lang="en-GB" altLang="tr-TR" sz="1600" b="1" dirty="0" smtClean="0">
                <a:solidFill>
                  <a:schemeClr val="tx1"/>
                </a:solidFill>
                <a:latin typeface="Arial" panose="020B0604020202020204" pitchFamily="34" charset="0"/>
              </a:rPr>
              <a:t> Tarefa </a:t>
            </a:r>
            <a:r>
              <a:rPr lang="tr-TR" altLang="tr-TR" sz="1600" b="1" dirty="0" smtClean="0">
                <a:solidFill>
                  <a:schemeClr val="tx1"/>
                </a:solidFill>
                <a:latin typeface="Arial" panose="020B0604020202020204" pitchFamily="34" charset="0"/>
              </a:rPr>
              <a:t>5: </a:t>
            </a:r>
            <a:r>
              <a:rPr lang="en-US" sz="1600" dirty="0"/>
              <a:t>Desenvolver um plano de ação pessoal para reduzir o seu impacto ambiental. Considere áreas como transportes, hábitos de consumo ou gestão de resíduos</a:t>
            </a:r>
            <a:r>
              <a:rPr lang="en-US" sz="1600" dirty="0" smtClean="0"/>
              <a:t>.</a:t>
            </a:r>
            <a:endParaRPr lang="tr-TR" sz="1600" dirty="0" smtClean="0"/>
          </a:p>
          <a:p>
            <a:pPr lvl="0" eaLnBrk="0" fontAlgn="base" hangingPunct="0">
              <a:spcBef>
                <a:spcPct val="0"/>
              </a:spcBef>
              <a:spcAft>
                <a:spcPct val="0"/>
              </a:spcAft>
              <a:buClrTx/>
            </a:pPr>
            <a:endParaRPr lang="tr-TR" sz="1600" dirty="0" smtClean="0"/>
          </a:p>
          <a:p>
            <a:pPr lvl="0" eaLnBrk="0" fontAlgn="base" hangingPunct="0">
              <a:spcBef>
                <a:spcPct val="0"/>
              </a:spcBef>
              <a:spcAft>
                <a:spcPct val="0"/>
              </a:spcAft>
              <a:buClrTx/>
              <a:buFontTx/>
              <a:buChar char="•"/>
            </a:pPr>
            <a:r>
              <a:rPr kumimoji="0" lang="en-GB" altLang="tr-TR" sz="1600" b="1" i="0" u="none" strike="noStrike" cap="none" normalizeH="0" baseline="0" dirty="0" smtClean="0">
                <a:ln>
                  <a:noFill/>
                </a:ln>
                <a:solidFill>
                  <a:schemeClr val="tx1"/>
                </a:solidFill>
                <a:effectLst/>
                <a:latin typeface="Arial" panose="020B0604020202020204" pitchFamily="34" charset="0"/>
              </a:rPr>
              <a:t>Tarefa </a:t>
            </a:r>
            <a:r>
              <a:rPr kumimoji="0" lang="tr-TR" altLang="tr-TR" sz="1600" b="1" i="0" u="none" strike="noStrike" cap="none" normalizeH="0" baseline="0" dirty="0" smtClean="0">
                <a:ln>
                  <a:noFill/>
                </a:ln>
                <a:solidFill>
                  <a:schemeClr val="tx1"/>
                </a:solidFill>
                <a:effectLst/>
                <a:latin typeface="Arial" panose="020B0604020202020204" pitchFamily="34" charset="0"/>
              </a:rPr>
              <a:t>6: </a:t>
            </a:r>
            <a:r>
              <a:rPr lang="en-US" sz="1600" dirty="0"/>
              <a:t>Escolher um </a:t>
            </a:r>
            <a:r>
              <a:rPr lang="en-US" sz="1600" dirty="0" err="1"/>
              <a:t>artigo</a:t>
            </a:r>
            <a:r>
              <a:rPr lang="en-US" sz="1600" dirty="0"/>
              <a:t> </a:t>
            </a:r>
            <a:r>
              <a:rPr lang="en-US" sz="1600" dirty="0" smtClean="0"/>
              <a:t>de </a:t>
            </a:r>
            <a:r>
              <a:rPr lang="en-US" sz="1600" dirty="0" err="1" smtClean="0"/>
              <a:t>uma</a:t>
            </a:r>
            <a:r>
              <a:rPr lang="en-US" sz="1600" dirty="0" smtClean="0"/>
              <a:t> </a:t>
            </a:r>
            <a:r>
              <a:rPr lang="en-US" sz="1600" dirty="0" err="1" smtClean="0"/>
              <a:t>notícia</a:t>
            </a:r>
            <a:r>
              <a:rPr lang="en-US" sz="1600" dirty="0" smtClean="0"/>
              <a:t> </a:t>
            </a:r>
            <a:r>
              <a:rPr lang="en-US" sz="1600" dirty="0" err="1" smtClean="0"/>
              <a:t>ou</a:t>
            </a:r>
            <a:r>
              <a:rPr lang="en-US" sz="1600" dirty="0" smtClean="0"/>
              <a:t> </a:t>
            </a:r>
            <a:r>
              <a:rPr lang="en-US" sz="1600" dirty="0"/>
              <a:t>um documentário sobre uma questão ambiental. Analisar o enquadramento da questão e o potencial impacto nas percepções dos telespectadores.</a:t>
            </a:r>
            <a:endParaRPr kumimoji="0" lang="tr-TR" altLang="tr-TR" sz="1600" b="1"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buClrTx/>
              <a:buFontTx/>
              <a:buChar char="•"/>
            </a:pPr>
            <a:endParaRPr kumimoji="0" lang="en-GB" altLang="tr-TR"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643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GB" sz="6600" dirty="0" smtClean="0">
                <a:solidFill>
                  <a:srgbClr val="3F762A"/>
                </a:solidFill>
              </a:rPr>
              <a:t>Parte </a:t>
            </a:r>
            <a:r>
              <a:rPr lang="en-US" sz="6600" dirty="0" smtClean="0">
                <a:solidFill>
                  <a:srgbClr val="3F762A"/>
                </a:solidFill>
              </a:rPr>
              <a:t>2</a:t>
            </a:r>
            <a:endParaRPr b="1"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fontScale="55000" lnSpcReduction="20000"/>
          </a:bodyPr>
          <a:lstStyle/>
          <a:p>
            <a:pPr lvl="0">
              <a:lnSpc>
                <a:spcPct val="85000"/>
              </a:lnSpc>
              <a:buClr>
                <a:srgbClr val="004B3A"/>
              </a:buClr>
              <a:buSzPts val="3200"/>
            </a:pPr>
            <a:r>
              <a:rPr lang="en-US" sz="2400" dirty="0">
                <a:solidFill>
                  <a:srgbClr val="002060"/>
                </a:solidFill>
                <a:latin typeface="Cambria"/>
                <a:ea typeface="Times New Roman"/>
                <a:cs typeface="Times New Roman"/>
              </a:rPr>
              <a:t>As melhores práticas que temos na nossa instituição, na nossa cidade ou país, </a:t>
            </a:r>
            <a:r>
              <a:rPr lang="en-US" sz="2400" dirty="0" err="1" smtClean="0">
                <a:solidFill>
                  <a:srgbClr val="002060"/>
                </a:solidFill>
                <a:latin typeface="Cambria"/>
                <a:ea typeface="Times New Roman"/>
                <a:cs typeface="Times New Roman"/>
              </a:rPr>
              <a:t>ou</a:t>
            </a:r>
            <a:r>
              <a:rPr lang="en-US" sz="2400" dirty="0" smtClean="0">
                <a:solidFill>
                  <a:srgbClr val="002060"/>
                </a:solidFill>
                <a:latin typeface="Cambria"/>
                <a:ea typeface="Times New Roman"/>
                <a:cs typeface="Times New Roman"/>
              </a:rPr>
              <a:t> </a:t>
            </a:r>
            <a:r>
              <a:rPr lang="en-US" sz="2400" dirty="0" err="1" smtClean="0">
                <a:solidFill>
                  <a:srgbClr val="002060"/>
                </a:solidFill>
                <a:latin typeface="Cambria"/>
                <a:ea typeface="Times New Roman"/>
                <a:cs typeface="Times New Roman"/>
              </a:rPr>
              <a:t>mesmo</a:t>
            </a:r>
            <a:r>
              <a:rPr lang="en-US" sz="2400" dirty="0" smtClean="0">
                <a:solidFill>
                  <a:srgbClr val="002060"/>
                </a:solidFill>
                <a:latin typeface="Cambria"/>
                <a:ea typeface="Times New Roman"/>
                <a:cs typeface="Times New Roman"/>
              </a:rPr>
              <a:t> </a:t>
            </a:r>
            <a:r>
              <a:rPr lang="en-US" sz="2400" dirty="0">
                <a:solidFill>
                  <a:srgbClr val="002060"/>
                </a:solidFill>
                <a:latin typeface="Cambria"/>
                <a:ea typeface="Times New Roman"/>
                <a:cs typeface="Times New Roman"/>
              </a:rPr>
              <a:t>nos países dos parceiros</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4995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US" dirty="0">
                <a:solidFill>
                  <a:srgbClr val="004B3A"/>
                </a:solidFill>
                <a:latin typeface="Arial"/>
                <a:ea typeface="Arial"/>
                <a:cs typeface="Arial"/>
                <a:sym typeface="Arial"/>
              </a:rPr>
              <a:t>Resultados de aprendizagem do módulo </a:t>
            </a:r>
            <a:r>
              <a:rPr lang="tr-TR" dirty="0" smtClean="0">
                <a:solidFill>
                  <a:srgbClr val="004B3A"/>
                </a:solidFill>
                <a:latin typeface="Arial"/>
                <a:ea typeface="Arial"/>
                <a:cs typeface="Arial"/>
                <a:sym typeface="Arial"/>
              </a:rPr>
              <a:t>2</a:t>
            </a:r>
            <a:endParaRPr dirty="0"/>
          </a:p>
        </p:txBody>
      </p:sp>
      <p:sp>
        <p:nvSpPr>
          <p:cNvPr id="3" name="Rectangle 1"/>
          <p:cNvSpPr>
            <a:spLocks noChangeArrowheads="1"/>
          </p:cNvSpPr>
          <p:nvPr/>
        </p:nvSpPr>
        <p:spPr bwMode="auto">
          <a:xfrm>
            <a:off x="496956" y="1172461"/>
            <a:ext cx="1016773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GB" altLang="tr-TR" sz="1800" b="1" i="0" u="none" strike="noStrike" cap="none" normalizeH="0" baseline="0" dirty="0" smtClean="0">
                <a:ln>
                  <a:noFill/>
                </a:ln>
                <a:solidFill>
                  <a:schemeClr val="tx1"/>
                </a:solidFill>
                <a:effectLst/>
                <a:latin typeface="Arial" panose="020B0604020202020204" pitchFamily="34" charset="0"/>
              </a:rPr>
              <a:t>No final do módulo </a:t>
            </a:r>
            <a:r>
              <a:rPr kumimoji="0" lang="en-GB" altLang="tr-TR" sz="1800" b="1" i="0" u="none" strike="noStrike" cap="none" normalizeH="0" dirty="0" smtClean="0">
                <a:ln>
                  <a:noFill/>
                </a:ln>
                <a:solidFill>
                  <a:schemeClr val="tx1"/>
                </a:solidFill>
                <a:effectLst/>
                <a:latin typeface="Arial" panose="020B0604020202020204" pitchFamily="34" charset="0"/>
              </a:rPr>
              <a:t>2, os alunos serão </a:t>
            </a:r>
            <a:r>
              <a:rPr lang="en-GB" altLang="tr-TR" sz="1800" b="1" dirty="0" smtClean="0">
                <a:solidFill>
                  <a:schemeClr val="tx1"/>
                </a:solidFill>
                <a:latin typeface="Arial" panose="020B0604020202020204" pitchFamily="34" charset="0"/>
              </a:rPr>
              <a:t>capazes de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conceber e apresentar um plano para adotar práticas sustentáveis na vida quotidiana.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participar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numa atividade de simulação ou de representação de papéis que explore os mecanismos de resposta às alterações climáticas.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analisar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um </a:t>
            </a:r>
            <a:r>
              <a:rPr kumimoji="0" lang="en-GB" altLang="tr-TR" sz="1800" b="0" i="0" u="none" strike="noStrike" cap="none" normalizeH="0" baseline="0" dirty="0" err="1" smtClean="0">
                <a:ln>
                  <a:noFill/>
                </a:ln>
                <a:solidFill>
                  <a:schemeClr val="tx1"/>
                </a:solidFill>
                <a:effectLst/>
                <a:latin typeface="Arial" panose="020B0604020202020204" pitchFamily="34" charset="0"/>
              </a:rPr>
              <a:t>artigo</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de </a:t>
            </a:r>
            <a:r>
              <a:rPr kumimoji="0" lang="en-GB" altLang="tr-TR" sz="1800" b="0" i="0" u="none" strike="noStrike" cap="none" normalizeH="0" baseline="0" dirty="0" err="1" smtClean="0">
                <a:ln>
                  <a:noFill/>
                </a:ln>
                <a:solidFill>
                  <a:schemeClr val="tx1"/>
                </a:solidFill>
                <a:effectLst/>
                <a:latin typeface="Arial" panose="020B0604020202020204" pitchFamily="34" charset="0"/>
              </a:rPr>
              <a:t>uma</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notícia</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ou um documentário, identificando preconceitos e o seu impacto na perceção das alterações climáticas.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criar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e fazer uma apresentação adequada à idade sobre as alterações climáticas para um público mais jovem.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colaborar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na conceção e execução de um projeto que promova práticas sustentáveis na escola ou na comunidade.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desenvolver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e apresentar uma mensagem persuasiva de defesa da proteção do ambiente a um público específico. </a:t>
            </a:r>
          </a:p>
          <a:p>
            <a:pPr lvl="0" eaLnBrk="0" fontAlgn="base" hangingPunct="0">
              <a:spcBef>
                <a:spcPct val="0"/>
              </a:spcBef>
              <a:spcAft>
                <a:spcPct val="0"/>
              </a:spcAft>
              <a:buClrTx/>
              <a:buFontTx/>
              <a:buChar char="•"/>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investigar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e </a:t>
            </a:r>
            <a:r>
              <a:rPr kumimoji="0" lang="en-GB" altLang="tr-TR" sz="1800" b="0" i="0" u="none" strike="noStrike" cap="none" normalizeH="0" baseline="0" dirty="0" err="1" smtClean="0">
                <a:ln>
                  <a:noFill/>
                </a:ln>
                <a:solidFill>
                  <a:schemeClr val="tx1"/>
                </a:solidFill>
                <a:effectLst/>
                <a:latin typeface="Arial" panose="020B0604020202020204" pitchFamily="34" charset="0"/>
              </a:rPr>
              <a:t>analisar</a:t>
            </a:r>
            <a:r>
              <a:rPr kumimoji="0" lang="en-GB" altLang="tr-TR" sz="1800" b="0" i="0" u="none" strike="noStrike" cap="none" normalizeH="0" baseline="0" dirty="0" smtClean="0">
                <a:ln>
                  <a:noFill/>
                </a:ln>
                <a:solidFill>
                  <a:schemeClr val="tx1"/>
                </a:solidFill>
                <a:effectLst/>
                <a:latin typeface="Arial" panose="020B0604020202020204" pitchFamily="34" charset="0"/>
              </a:rPr>
              <a:t> as </a:t>
            </a:r>
            <a:r>
              <a:rPr lang="en-GB" altLang="tr-TR" sz="1800" dirty="0" err="1" smtClean="0">
                <a:solidFill>
                  <a:schemeClr val="tx1"/>
                </a:solidFill>
                <a:latin typeface="Arial" panose="020B0604020202020204" pitchFamily="34" charset="0"/>
              </a:rPr>
              <a:t>propostas</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ou</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políticas</a:t>
            </a:r>
            <a:r>
              <a:rPr lang="en-GB" altLang="tr-TR" sz="1800" dirty="0">
                <a:solidFill>
                  <a:schemeClr val="tx1"/>
                </a:solidFill>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ambientais</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existentes</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avaliando a sua eficácia.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efetuar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uma auditoria de </a:t>
            </a:r>
            <a:r>
              <a:rPr kumimoji="0" lang="en-GB" altLang="tr-TR" sz="1800" b="0" i="0" u="none" strike="noStrike" cap="none" normalizeH="0" baseline="0" dirty="0" err="1" smtClean="0">
                <a:ln>
                  <a:noFill/>
                </a:ln>
                <a:solidFill>
                  <a:schemeClr val="tx1"/>
                </a:solidFill>
                <a:effectLst/>
                <a:latin typeface="Arial" panose="020B0604020202020204" pitchFamily="34" charset="0"/>
              </a:rPr>
              <a:t>sustentabilidade</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na</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escola e propor soluções para reduzir o consumo de energia ou a produção de resíduos.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err="1" smtClean="0">
                <a:ln>
                  <a:noFill/>
                </a:ln>
                <a:solidFill>
                  <a:schemeClr val="tx1"/>
                </a:solidFill>
                <a:effectLst/>
                <a:latin typeface="Arial" panose="020B0604020202020204" pitchFamily="34" charset="0"/>
              </a:rPr>
              <a:t>pesquisar</a:t>
            </a:r>
            <a:r>
              <a:rPr kumimoji="0" lang="en-GB" altLang="tr-TR" sz="1800" b="0" i="0" u="none" strike="noStrike" cap="none" normalizeH="0" baseline="0" dirty="0" smtClean="0">
                <a:ln>
                  <a:noFill/>
                </a:ln>
                <a:solidFill>
                  <a:schemeClr val="tx1"/>
                </a:solidFill>
                <a:effectLst/>
                <a:latin typeface="Arial" panose="020B0604020202020204" pitchFamily="34" charset="0"/>
              </a:rPr>
              <a:t> </a:t>
            </a:r>
            <a:r>
              <a:rPr kumimoji="0" lang="en-GB" altLang="tr-TR" sz="1800" b="0" i="0" u="none" strike="noStrike" cap="none" normalizeH="0" baseline="0" dirty="0" smtClean="0">
                <a:ln>
                  <a:noFill/>
                </a:ln>
                <a:solidFill>
                  <a:schemeClr val="tx1"/>
                </a:solidFill>
                <a:effectLst/>
                <a:latin typeface="Arial" panose="020B0604020202020204" pitchFamily="34" charset="0"/>
              </a:rPr>
              <a:t>e apresentar o trabalho de uma Escola Verde ou de uma ONG ambiental, identificando as suas estratégias de promoção da sustentabilidade. </a:t>
            </a:r>
          </a:p>
        </p:txBody>
      </p:sp>
    </p:spTree>
    <p:extLst>
      <p:ext uri="{BB962C8B-B14F-4D97-AF65-F5344CB8AC3E}">
        <p14:creationId xmlns:p14="http://schemas.microsoft.com/office/powerpoint/2010/main" val="161849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3"/>
            <a:ext cx="10058400" cy="1450757"/>
          </a:xfrm>
        </p:spPr>
        <p:txBody>
          <a:bodyPr>
            <a:noAutofit/>
          </a:bodyPr>
          <a:lstStyle/>
          <a:p>
            <a:pPr marL="457200">
              <a:spcBef>
                <a:spcPts val="1000"/>
              </a:spcBef>
            </a:pPr>
            <a:r>
              <a:rPr lang="en-US" sz="2400" dirty="0" smtClean="0">
                <a:solidFill>
                  <a:srgbClr val="002060"/>
                </a:solidFill>
                <a:latin typeface="Cambria"/>
                <a:ea typeface="Times New Roman"/>
                <a:cs typeface="Times New Roman"/>
              </a:rPr>
              <a:t>As melhores </a:t>
            </a:r>
            <a:r>
              <a:rPr lang="en-US" sz="2400" dirty="0">
                <a:solidFill>
                  <a:srgbClr val="002060"/>
                </a:solidFill>
                <a:latin typeface="Cambria"/>
                <a:ea typeface="Times New Roman"/>
                <a:cs typeface="Times New Roman"/>
              </a:rPr>
              <a:t>práticas que temos na nossa instituição, na nossa cidade ou país, </a:t>
            </a:r>
            <a:r>
              <a:rPr lang="en-US" sz="2400" dirty="0" err="1" smtClean="0">
                <a:solidFill>
                  <a:srgbClr val="002060"/>
                </a:solidFill>
                <a:latin typeface="Cambria"/>
                <a:ea typeface="Times New Roman"/>
                <a:cs typeface="Times New Roman"/>
              </a:rPr>
              <a:t>ou</a:t>
            </a:r>
            <a:r>
              <a:rPr lang="en-US" sz="2400" dirty="0" smtClean="0">
                <a:solidFill>
                  <a:srgbClr val="002060"/>
                </a:solidFill>
                <a:latin typeface="Cambria"/>
                <a:ea typeface="Times New Roman"/>
                <a:cs typeface="Times New Roman"/>
              </a:rPr>
              <a:t> </a:t>
            </a:r>
            <a:r>
              <a:rPr lang="en-US" sz="2400" dirty="0" err="1" smtClean="0">
                <a:solidFill>
                  <a:srgbClr val="002060"/>
                </a:solidFill>
                <a:latin typeface="Cambria"/>
                <a:ea typeface="Times New Roman"/>
                <a:cs typeface="Times New Roman"/>
              </a:rPr>
              <a:t>mesmo</a:t>
            </a:r>
            <a:r>
              <a:rPr lang="en-US" sz="2400" dirty="0" smtClean="0">
                <a:solidFill>
                  <a:srgbClr val="002060"/>
                </a:solidFill>
                <a:latin typeface="Cambria"/>
                <a:ea typeface="Times New Roman"/>
                <a:cs typeface="Times New Roman"/>
              </a:rPr>
              <a:t> </a:t>
            </a:r>
            <a:r>
              <a:rPr lang="en-US" sz="2400" dirty="0">
                <a:solidFill>
                  <a:srgbClr val="002060"/>
                </a:solidFill>
                <a:latin typeface="Cambria"/>
                <a:ea typeface="Times New Roman"/>
                <a:cs typeface="Times New Roman"/>
              </a:rPr>
              <a:t>nos países dos parceiros</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p:txBody>
          <a:bodyPr>
            <a:normAutofit lnSpcReduction="10000"/>
          </a:bodyPr>
          <a:lstStyle/>
          <a:p>
            <a:pPr algn="ctr"/>
            <a:r>
              <a:rPr lang="en-US" b="1" dirty="0">
                <a:solidFill>
                  <a:srgbClr val="002060"/>
                </a:solidFill>
              </a:rPr>
              <a:t>Educação ambiental na primeira infância e no </a:t>
            </a:r>
            <a:r>
              <a:rPr lang="en-US" dirty="0"/>
              <a:t>ensino</a:t>
            </a:r>
            <a:r>
              <a:rPr lang="en-US" b="1" dirty="0">
                <a:solidFill>
                  <a:srgbClr val="002060"/>
                </a:solidFill>
              </a:rPr>
              <a:t> primário</a:t>
            </a:r>
            <a:endParaRPr lang="tr-TR" dirty="0"/>
          </a:p>
        </p:txBody>
      </p:sp>
      <p:sp>
        <p:nvSpPr>
          <p:cNvPr id="4" name="Metin Yer Tutucusu 3"/>
          <p:cNvSpPr>
            <a:spLocks noGrp="1"/>
          </p:cNvSpPr>
          <p:nvPr>
            <p:ph type="body" idx="2"/>
          </p:nvPr>
        </p:nvSpPr>
        <p:spPr/>
        <p:txBody>
          <a:bodyPr>
            <a:normAutofit fontScale="85000" lnSpcReduction="20000"/>
          </a:bodyPr>
          <a:lstStyle/>
          <a:p>
            <a:pPr algn="just"/>
            <a:r>
              <a:rPr lang="en-US" b="1" dirty="0"/>
              <a:t>- Disciplina facultativa: </a:t>
            </a:r>
            <a:r>
              <a:rPr lang="en-US" dirty="0"/>
              <a:t>"Educação e proteção do </a:t>
            </a:r>
            <a:r>
              <a:rPr lang="en-US" dirty="0" err="1" smtClean="0"/>
              <a:t>ambiente</a:t>
            </a:r>
            <a:r>
              <a:rPr lang="en-US" dirty="0" smtClean="0"/>
              <a:t>”</a:t>
            </a:r>
            <a:endParaRPr lang="en-US" dirty="0"/>
          </a:p>
          <a:p>
            <a:pPr algn="just"/>
            <a:r>
              <a:rPr lang="en-US" b="1" dirty="0"/>
              <a:t>- Geografia (4.º ano): </a:t>
            </a:r>
            <a:r>
              <a:rPr lang="en-US" dirty="0"/>
              <a:t>As </a:t>
            </a:r>
            <a:r>
              <a:rPr lang="en-US" dirty="0" err="1" smtClean="0"/>
              <a:t>atividades</a:t>
            </a:r>
            <a:r>
              <a:rPr lang="en-US" dirty="0" smtClean="0"/>
              <a:t> </a:t>
            </a:r>
            <a:r>
              <a:rPr lang="en-US" dirty="0"/>
              <a:t>de aprendizagem centram-se na compreensão do papel do ambiente para a sociedade, na necessidade de proteção ambiental e na participação </a:t>
            </a:r>
            <a:r>
              <a:rPr lang="en-US" dirty="0" err="1"/>
              <a:t>em</a:t>
            </a:r>
            <a:r>
              <a:rPr lang="en-US" dirty="0"/>
              <a:t> </a:t>
            </a:r>
            <a:r>
              <a:rPr lang="en-US" dirty="0" err="1" smtClean="0"/>
              <a:t>atividades</a:t>
            </a:r>
            <a:r>
              <a:rPr lang="en-US" dirty="0" smtClean="0"/>
              <a:t> </a:t>
            </a:r>
            <a:r>
              <a:rPr lang="en-US" dirty="0"/>
              <a:t>de conservação.</a:t>
            </a:r>
          </a:p>
          <a:p>
            <a:pPr algn="just"/>
            <a:r>
              <a:rPr lang="en-US" b="1" dirty="0"/>
              <a:t>- Educação Cívica (3º e 4º anos): </a:t>
            </a:r>
            <a:r>
              <a:rPr lang="en-US" dirty="0"/>
              <a:t>Participação </a:t>
            </a:r>
            <a:r>
              <a:rPr lang="en-US" dirty="0" err="1"/>
              <a:t>em</a:t>
            </a:r>
            <a:r>
              <a:rPr lang="en-US" dirty="0"/>
              <a:t> </a:t>
            </a:r>
            <a:r>
              <a:rPr lang="en-US" dirty="0" err="1" smtClean="0"/>
              <a:t>projetos</a:t>
            </a:r>
            <a:r>
              <a:rPr lang="en-US" dirty="0" smtClean="0"/>
              <a:t> </a:t>
            </a:r>
            <a:r>
              <a:rPr lang="en-US" dirty="0"/>
              <a:t>de conteúdo moral-cívico, fomentando atitudes cívicas de conhecimento e proteção do ambiente.</a:t>
            </a:r>
          </a:p>
          <a:p>
            <a:pPr algn="just"/>
            <a:r>
              <a:rPr lang="en-US" b="1" dirty="0" err="1"/>
              <a:t>- Aconselhamento </a:t>
            </a:r>
            <a:r>
              <a:rPr lang="en-US" b="1" dirty="0"/>
              <a:t>e desenvolvimento pessoal (1º e 2º graus): </a:t>
            </a:r>
            <a:r>
              <a:rPr lang="en-US" dirty="0"/>
              <a:t>Ênfase no auto-conhecimento, estilo de vida saudável e consciência ambiental.</a:t>
            </a:r>
          </a:p>
          <a:p>
            <a:endParaRPr lang="tr-TR" dirty="0"/>
          </a:p>
        </p:txBody>
      </p:sp>
      <p:sp>
        <p:nvSpPr>
          <p:cNvPr id="5" name="Metin Yer Tutucusu 4"/>
          <p:cNvSpPr>
            <a:spLocks noGrp="1"/>
          </p:cNvSpPr>
          <p:nvPr>
            <p:ph type="body" idx="3"/>
          </p:nvPr>
        </p:nvSpPr>
        <p:spPr/>
        <p:txBody>
          <a:bodyPr>
            <a:normAutofit lnSpcReduction="10000"/>
          </a:bodyPr>
          <a:lstStyle/>
          <a:p>
            <a:pPr algn="ctr"/>
            <a:r>
              <a:rPr lang="en-US" b="1" dirty="0">
                <a:solidFill>
                  <a:srgbClr val="002060"/>
                </a:solidFill>
              </a:rPr>
              <a:t>Ensino secundário: Criação de competências ambientais</a:t>
            </a:r>
            <a:endParaRPr lang="tr-TR" b="1" dirty="0">
              <a:solidFill>
                <a:srgbClr val="002060"/>
              </a:solidFill>
            </a:endParaRPr>
          </a:p>
        </p:txBody>
      </p:sp>
      <p:sp>
        <p:nvSpPr>
          <p:cNvPr id="6" name="Metin Yer Tutucusu 5"/>
          <p:cNvSpPr>
            <a:spLocks noGrp="1"/>
          </p:cNvSpPr>
          <p:nvPr>
            <p:ph type="body" idx="4"/>
          </p:nvPr>
        </p:nvSpPr>
        <p:spPr/>
        <p:txBody>
          <a:bodyPr>
            <a:normAutofit/>
          </a:bodyPr>
          <a:lstStyle/>
          <a:p>
            <a:pPr algn="just"/>
            <a:r>
              <a:rPr lang="en-US" sz="1700" b="1" dirty="0"/>
              <a:t>- Geografia (graus 5-8): </a:t>
            </a:r>
            <a:r>
              <a:rPr lang="en-US" sz="1700" dirty="0"/>
              <a:t>Compreender os efeitos das </a:t>
            </a:r>
            <a:r>
              <a:rPr lang="en-US" sz="1700" dirty="0" err="1" smtClean="0"/>
              <a:t>atividades</a:t>
            </a:r>
            <a:r>
              <a:rPr lang="en-US" sz="1700" dirty="0" smtClean="0"/>
              <a:t> </a:t>
            </a:r>
            <a:r>
              <a:rPr lang="en-US" sz="1700" dirty="0"/>
              <a:t>humanas no ambiente, identificar problemas ambientais e propor soluções.</a:t>
            </a:r>
          </a:p>
          <a:p>
            <a:pPr algn="just"/>
            <a:r>
              <a:rPr lang="en-US" sz="1700" b="1" dirty="0"/>
              <a:t>- Educação Tecnológica: </a:t>
            </a:r>
            <a:r>
              <a:rPr lang="en-US" sz="1700" dirty="0"/>
              <a:t>Promover atitudes responsáveis em relação à saúde, ao ambiente e ao trabalho, incluindo a redução do consumo de energia e a utilização racional dos recursos.</a:t>
            </a:r>
          </a:p>
          <a:p>
            <a:pPr algn="just"/>
            <a:r>
              <a:rPr lang="en-US" sz="1700" b="1" dirty="0"/>
              <a:t>- Cultura cívica: </a:t>
            </a:r>
            <a:r>
              <a:rPr lang="en-US" sz="1700" dirty="0"/>
              <a:t>Incutir respeito, tolerância, empenhamento cívico e responsabilidade para com o ambiente e a sociedade.</a:t>
            </a:r>
          </a:p>
          <a:p>
            <a:endParaRPr lang="tr-TR" dirty="0"/>
          </a:p>
        </p:txBody>
      </p:sp>
    </p:spTree>
    <p:extLst>
      <p:ext uri="{BB962C8B-B14F-4D97-AF65-F5344CB8AC3E}">
        <p14:creationId xmlns:p14="http://schemas.microsoft.com/office/powerpoint/2010/main" val="83405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38844" y="502161"/>
            <a:ext cx="4937760" cy="736282"/>
          </a:xfrm>
        </p:spPr>
        <p:txBody>
          <a:bodyPr>
            <a:noAutofit/>
          </a:bodyPr>
          <a:lstStyle/>
          <a:p>
            <a:pPr algn="ctr"/>
            <a:r>
              <a:rPr lang="tr-TR" b="1" dirty="0" err="1">
                <a:solidFill>
                  <a:srgbClr val="002060"/>
                </a:solidFill>
              </a:rPr>
              <a:t>Ensino secundário</a:t>
            </a:r>
            <a:r>
              <a:rPr lang="tr-TR" b="1" dirty="0">
                <a:solidFill>
                  <a:srgbClr val="002060"/>
                </a:solidFill>
              </a:rPr>
              <a:t>: Integração da </a:t>
            </a:r>
            <a:r>
              <a:rPr lang="tr-TR" b="1" dirty="0" err="1">
                <a:solidFill>
                  <a:srgbClr val="002060"/>
                </a:solidFill>
              </a:rPr>
              <a:t>literacia ambiental</a:t>
            </a:r>
          </a:p>
        </p:txBody>
      </p:sp>
      <p:sp>
        <p:nvSpPr>
          <p:cNvPr id="4" name="Metin Yer Tutucusu 3"/>
          <p:cNvSpPr>
            <a:spLocks noGrp="1"/>
          </p:cNvSpPr>
          <p:nvPr>
            <p:ph type="body" idx="2"/>
          </p:nvPr>
        </p:nvSpPr>
        <p:spPr>
          <a:xfrm>
            <a:off x="1097280" y="1704109"/>
            <a:ext cx="4937760" cy="4256425"/>
          </a:xfrm>
        </p:spPr>
        <p:txBody>
          <a:bodyPr>
            <a:normAutofit/>
          </a:bodyPr>
          <a:lstStyle/>
          <a:p>
            <a:pPr algn="just"/>
            <a:r>
              <a:rPr lang="en-US" sz="1800" b="1" dirty="0"/>
              <a:t>- Sociologia (</a:t>
            </a:r>
            <a:r>
              <a:rPr lang="en-US" sz="1800" b="1" dirty="0" smtClean="0"/>
              <a:t>5º </a:t>
            </a:r>
            <a:r>
              <a:rPr lang="en-US" sz="1800" b="1" dirty="0" err="1" smtClean="0"/>
              <a:t>ano</a:t>
            </a:r>
            <a:r>
              <a:rPr lang="en-US" sz="1800" b="1" dirty="0" smtClean="0"/>
              <a:t>): </a:t>
            </a:r>
            <a:r>
              <a:rPr lang="en-US" sz="1800" dirty="0"/>
              <a:t>Enfatizar os direitos, as responsabilidades e o envolvimento das crianças </a:t>
            </a:r>
            <a:r>
              <a:rPr lang="en-US" sz="1800" dirty="0" err="1"/>
              <a:t>em</a:t>
            </a:r>
            <a:r>
              <a:rPr lang="en-US" sz="1800" dirty="0"/>
              <a:t> </a:t>
            </a:r>
            <a:r>
              <a:rPr lang="en-US" sz="1800" dirty="0" err="1" smtClean="0"/>
              <a:t>projetos</a:t>
            </a:r>
            <a:r>
              <a:rPr lang="en-US" sz="1800" dirty="0" smtClean="0"/>
              <a:t> </a:t>
            </a:r>
            <a:r>
              <a:rPr lang="en-US" sz="1800" dirty="0"/>
              <a:t>de prevenção da violência, inclusão e proteção do ambiente.</a:t>
            </a:r>
          </a:p>
          <a:p>
            <a:pPr algn="just"/>
            <a:r>
              <a:rPr lang="en-US" sz="1800" b="1" dirty="0"/>
              <a:t>- Educação para a saúde: </a:t>
            </a:r>
            <a:r>
              <a:rPr lang="en-US" sz="1800" dirty="0"/>
              <a:t>Promover atitudes responsáveis em relação à saúde e ao ambiente através da adoção de um estilo de vida saudável.</a:t>
            </a:r>
          </a:p>
          <a:p>
            <a:pPr algn="just"/>
            <a:r>
              <a:rPr lang="en-US" sz="1800" b="1" dirty="0"/>
              <a:t>- Cria o teu ambiente (graus 5-7): </a:t>
            </a:r>
            <a:r>
              <a:rPr lang="en-US" sz="1800" dirty="0"/>
              <a:t>As </a:t>
            </a:r>
            <a:r>
              <a:rPr lang="en-US" sz="1800" dirty="0" err="1" smtClean="0"/>
              <a:t>atividades</a:t>
            </a:r>
            <a:r>
              <a:rPr lang="en-US" sz="1800" dirty="0" smtClean="0"/>
              <a:t> </a:t>
            </a:r>
            <a:r>
              <a:rPr lang="en-US" sz="1800" dirty="0"/>
              <a:t>incluem a identificação de resíduos, a compreensão da degradação ambiental, medidas de controlo da poluição e questões ambientais globais.</a:t>
            </a:r>
          </a:p>
          <a:p>
            <a:endParaRPr lang="tr-TR" dirty="0"/>
          </a:p>
        </p:txBody>
      </p:sp>
      <p:sp>
        <p:nvSpPr>
          <p:cNvPr id="5" name="Metin Yer Tutucusu 4"/>
          <p:cNvSpPr>
            <a:spLocks noGrp="1"/>
          </p:cNvSpPr>
          <p:nvPr>
            <p:ph type="body" idx="3"/>
          </p:nvPr>
        </p:nvSpPr>
        <p:spPr>
          <a:xfrm>
            <a:off x="6120938" y="696125"/>
            <a:ext cx="4937760" cy="736282"/>
          </a:xfrm>
        </p:spPr>
        <p:txBody>
          <a:bodyPr>
            <a:normAutofit lnSpcReduction="10000"/>
          </a:bodyPr>
          <a:lstStyle/>
          <a:p>
            <a:pPr algn="ctr"/>
            <a:r>
              <a:rPr lang="en-US" b="1" dirty="0">
                <a:solidFill>
                  <a:srgbClr val="002060"/>
                </a:solidFill>
              </a:rPr>
              <a:t>Ensino Secundário: Estudos Ambientais Avançados</a:t>
            </a:r>
            <a:endParaRPr lang="tr-TR" b="1" dirty="0">
              <a:solidFill>
                <a:srgbClr val="002060"/>
              </a:solidFill>
            </a:endParaRPr>
          </a:p>
        </p:txBody>
      </p:sp>
      <p:sp>
        <p:nvSpPr>
          <p:cNvPr id="6" name="Metin Yer Tutucusu 5"/>
          <p:cNvSpPr>
            <a:spLocks noGrp="1"/>
          </p:cNvSpPr>
          <p:nvPr>
            <p:ph type="body" idx="4"/>
          </p:nvPr>
        </p:nvSpPr>
        <p:spPr>
          <a:xfrm>
            <a:off x="6217920" y="1731818"/>
            <a:ext cx="4937760" cy="4228716"/>
          </a:xfrm>
        </p:spPr>
        <p:txBody>
          <a:bodyPr>
            <a:normAutofit/>
          </a:bodyPr>
          <a:lstStyle/>
          <a:p>
            <a:pPr algn="just"/>
            <a:r>
              <a:rPr lang="en-US" sz="1800" b="1" dirty="0"/>
              <a:t>- Geografia (9º, 11º e 12º anos): </a:t>
            </a:r>
            <a:r>
              <a:rPr lang="en-US" sz="1800" dirty="0"/>
              <a:t>Abrange a geografia física, as questões do mundo contemporâneo e a geografia da Roménia, com ênfase </a:t>
            </a:r>
            <a:r>
              <a:rPr lang="en-US" sz="1800" dirty="0" err="1"/>
              <a:t>nos</a:t>
            </a:r>
            <a:r>
              <a:rPr lang="en-US" sz="1800" dirty="0"/>
              <a:t> </a:t>
            </a:r>
            <a:r>
              <a:rPr lang="en-US" sz="1800" dirty="0" err="1" smtClean="0"/>
              <a:t>fatores</a:t>
            </a:r>
            <a:r>
              <a:rPr lang="en-US" sz="1800" dirty="0" smtClean="0"/>
              <a:t> </a:t>
            </a:r>
            <a:r>
              <a:rPr lang="en-US" sz="1800" dirty="0"/>
              <a:t>climáticos e ambientais.</a:t>
            </a:r>
          </a:p>
          <a:p>
            <a:pPr algn="just"/>
            <a:r>
              <a:rPr lang="en-US" sz="1800" b="1" dirty="0"/>
              <a:t>- Biologia (graus IX - XII): </a:t>
            </a:r>
            <a:r>
              <a:rPr lang="en-US" sz="1800" dirty="0"/>
              <a:t>Promover as relações entre o organismo e o ambiente e os esforços de conservação.</a:t>
            </a:r>
          </a:p>
          <a:p>
            <a:pPr algn="just"/>
            <a:r>
              <a:rPr lang="en-US" sz="1800" b="1" dirty="0"/>
              <a:t>- Actividades extracurriculares: </a:t>
            </a:r>
            <a:r>
              <a:rPr lang="en-US" sz="1800" dirty="0"/>
              <a:t>Participação em concursos e programas ambientais nacionais, como o Concurso Nacional de Projectos Ambientais e o programa "A Escola de uma Forma Diferente" de educação e proteção ambiental.</a:t>
            </a:r>
          </a:p>
          <a:p>
            <a:endParaRPr lang="tr-TR" dirty="0"/>
          </a:p>
        </p:txBody>
      </p:sp>
    </p:spTree>
    <p:extLst>
      <p:ext uri="{BB962C8B-B14F-4D97-AF65-F5344CB8AC3E}">
        <p14:creationId xmlns:p14="http://schemas.microsoft.com/office/powerpoint/2010/main" val="363529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3880" y="391378"/>
            <a:ext cx="10058400" cy="780197"/>
          </a:xfrm>
        </p:spPr>
        <p:txBody>
          <a:bodyPr>
            <a:normAutofit/>
          </a:bodyPr>
          <a:lstStyle/>
          <a:p>
            <a:pPr algn="ctr"/>
            <a:r>
              <a:rPr lang="en-US" sz="2900" dirty="0" smtClean="0">
                <a:solidFill>
                  <a:srgbClr val="002060"/>
                </a:solidFill>
                <a:latin typeface="Cambria"/>
                <a:ea typeface="Times New Roman"/>
                <a:cs typeface="Times New Roman"/>
              </a:rPr>
              <a:t>A </a:t>
            </a:r>
            <a:r>
              <a:rPr lang="en-US" sz="2900" dirty="0">
                <a:solidFill>
                  <a:srgbClr val="002060"/>
                </a:solidFill>
                <a:latin typeface="Cambria"/>
                <a:ea typeface="Times New Roman"/>
                <a:cs typeface="Times New Roman"/>
              </a:rPr>
              <a:t>importância do módulo na educação dos jovens</a:t>
            </a:r>
            <a:endParaRPr lang="tr-TR" sz="290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1041862" y="1222597"/>
            <a:ext cx="4937760" cy="736282"/>
          </a:xfrm>
        </p:spPr>
        <p:txBody>
          <a:bodyPr/>
          <a:lstStyle/>
          <a:p>
            <a:r>
              <a:rPr lang="tr-TR" b="1" dirty="0" err="1"/>
              <a:t>A necessidade de educação ambiental</a:t>
            </a:r>
            <a:endParaRPr lang="tr-TR" dirty="0"/>
          </a:p>
        </p:txBody>
      </p:sp>
      <p:sp>
        <p:nvSpPr>
          <p:cNvPr id="4" name="Metin Yer Tutucusu 3"/>
          <p:cNvSpPr>
            <a:spLocks noGrp="1"/>
          </p:cNvSpPr>
          <p:nvPr>
            <p:ph type="body" idx="2"/>
          </p:nvPr>
        </p:nvSpPr>
        <p:spPr>
          <a:xfrm>
            <a:off x="1069571" y="2111278"/>
            <a:ext cx="4937760" cy="3832321"/>
          </a:xfrm>
        </p:spPr>
        <p:txBody>
          <a:bodyPr>
            <a:normAutofit fontScale="85000" lnSpcReduction="10000"/>
          </a:bodyPr>
          <a:lstStyle/>
          <a:p>
            <a:r>
              <a:rPr lang="en-US" dirty="0"/>
              <a:t>- Os estabelecimentos de ensino desempenham um papel fundamental na construção de um futuro sustentável.</a:t>
            </a:r>
          </a:p>
          <a:p>
            <a:r>
              <a:rPr lang="en-US" dirty="0"/>
              <a:t>- Os alunos e os professores precisam de compreender a crise ambiental e as suas soluções.</a:t>
            </a:r>
          </a:p>
          <a:p>
            <a:r>
              <a:rPr lang="en-US" dirty="0"/>
              <a:t>- A educação ambiental promove um estilo de vida sustentável através de: </a:t>
            </a:r>
          </a:p>
          <a:p>
            <a:r>
              <a:rPr lang="en-US" dirty="0"/>
              <a:t>o Desenvolvimento de competências eco-sociais</a:t>
            </a:r>
          </a:p>
          <a:p>
            <a:r>
              <a:rPr lang="en-US" dirty="0"/>
              <a:t>o Ambiente escolar sustentável</a:t>
            </a:r>
          </a:p>
          <a:p>
            <a:r>
              <a:rPr lang="en-US" dirty="0"/>
              <a:t>o Proteção do ambiente</a:t>
            </a:r>
          </a:p>
          <a:p>
            <a:r>
              <a:rPr lang="en-US" dirty="0"/>
              <a:t>o Competências no domínio da economia circular</a:t>
            </a:r>
          </a:p>
          <a:p>
            <a:r>
              <a:rPr lang="en-US" dirty="0"/>
              <a:t>o Estilo de vida e cultura sustentáveis</a:t>
            </a:r>
          </a:p>
          <a:p>
            <a:endParaRPr lang="tr-TR" dirty="0"/>
          </a:p>
        </p:txBody>
      </p:sp>
      <p:sp>
        <p:nvSpPr>
          <p:cNvPr id="5" name="Metin Yer Tutucusu 4"/>
          <p:cNvSpPr>
            <a:spLocks noGrp="1"/>
          </p:cNvSpPr>
          <p:nvPr>
            <p:ph type="body" idx="3"/>
          </p:nvPr>
        </p:nvSpPr>
        <p:spPr>
          <a:xfrm>
            <a:off x="6134793" y="1208743"/>
            <a:ext cx="4937760" cy="736282"/>
          </a:xfrm>
        </p:spPr>
        <p:txBody>
          <a:bodyPr/>
          <a:lstStyle/>
          <a:p>
            <a:r>
              <a:rPr lang="tr-TR" b="1" dirty="0" err="1"/>
              <a:t>Capacitar os cidadãos informados</a:t>
            </a:r>
            <a:endParaRPr lang="tr-TR" dirty="0"/>
          </a:p>
        </p:txBody>
      </p:sp>
      <p:sp>
        <p:nvSpPr>
          <p:cNvPr id="6" name="Metin Yer Tutucusu 5"/>
          <p:cNvSpPr>
            <a:spLocks noGrp="1"/>
          </p:cNvSpPr>
          <p:nvPr>
            <p:ph type="body" idx="4"/>
          </p:nvPr>
        </p:nvSpPr>
        <p:spPr>
          <a:xfrm>
            <a:off x="6217920" y="2133600"/>
            <a:ext cx="4937760" cy="3826934"/>
          </a:xfrm>
        </p:spPr>
        <p:txBody>
          <a:bodyPr>
            <a:normAutofit lnSpcReduction="10000"/>
          </a:bodyPr>
          <a:lstStyle/>
          <a:p>
            <a:pPr lvl="0"/>
            <a:r>
              <a:rPr lang="en-US" dirty="0"/>
              <a:t>- O módulo sobre literacia ambiental é crucial para a educação dos jovens.</a:t>
            </a:r>
          </a:p>
          <a:p>
            <a:pPr lvl="0"/>
            <a:r>
              <a:rPr lang="en-US" dirty="0"/>
              <a:t>- Os jovens enfrentam desafios ambientais como as alterações climáticas e a perda de biodiversidade.</a:t>
            </a:r>
          </a:p>
          <a:p>
            <a:pPr lvl="0"/>
            <a:r>
              <a:rPr lang="en-US" dirty="0"/>
              <a:t>- A literacia ambiental dota-os das ferramentas necessárias para: </a:t>
            </a:r>
          </a:p>
          <a:p>
            <a:pPr lvl="0"/>
            <a:r>
              <a:rPr lang="en-US" dirty="0"/>
              <a:t>o Analisar a informação ambiental de forma crítica</a:t>
            </a:r>
          </a:p>
          <a:p>
            <a:pPr lvl="0"/>
            <a:r>
              <a:rPr lang="en-US" dirty="0"/>
              <a:t>o Desenvolver perspectivas informadas sobre questões ambientais</a:t>
            </a:r>
          </a:p>
        </p:txBody>
      </p:sp>
    </p:spTree>
    <p:extLst>
      <p:ext uri="{BB962C8B-B14F-4D97-AF65-F5344CB8AC3E}">
        <p14:creationId xmlns:p14="http://schemas.microsoft.com/office/powerpoint/2010/main" val="2183147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86444" y="488306"/>
            <a:ext cx="4937760" cy="736282"/>
          </a:xfrm>
        </p:spPr>
        <p:txBody>
          <a:bodyPr/>
          <a:lstStyle/>
          <a:p>
            <a:r>
              <a:rPr lang="tr-TR" b="1" dirty="0" err="1"/>
              <a:t>Promover a </a:t>
            </a:r>
            <a:r>
              <a:rPr lang="tr-TR" b="1" dirty="0"/>
              <a:t>ação </a:t>
            </a:r>
            <a:r>
              <a:rPr lang="tr-TR" b="1" dirty="0" err="1"/>
              <a:t>e a agência</a:t>
            </a:r>
            <a:endParaRPr lang="tr-TR" dirty="0"/>
          </a:p>
          <a:p>
            <a:endParaRPr lang="tr-TR" dirty="0"/>
          </a:p>
        </p:txBody>
      </p:sp>
      <p:sp>
        <p:nvSpPr>
          <p:cNvPr id="4" name="Metin Yer Tutucusu 3"/>
          <p:cNvSpPr>
            <a:spLocks noGrp="1"/>
          </p:cNvSpPr>
          <p:nvPr>
            <p:ph type="body" idx="2"/>
          </p:nvPr>
        </p:nvSpPr>
        <p:spPr>
          <a:xfrm>
            <a:off x="1097280" y="1108364"/>
            <a:ext cx="4937760" cy="4852170"/>
          </a:xfrm>
        </p:spPr>
        <p:txBody>
          <a:bodyPr/>
          <a:lstStyle/>
          <a:p>
            <a:r>
              <a:rPr lang="en-US" dirty="0"/>
              <a:t>- O módulo vai para além da aquisição de conhecimentos: </a:t>
            </a:r>
          </a:p>
          <a:p>
            <a:r>
              <a:rPr lang="en-US" dirty="0"/>
              <a:t>o Realçar a importância das competências de pensamento crítico</a:t>
            </a:r>
          </a:p>
          <a:p>
            <a:r>
              <a:rPr lang="en-US" dirty="0"/>
              <a:t>o Permitir que os jovens naveguem na informação ambiental</a:t>
            </a:r>
          </a:p>
          <a:p>
            <a:r>
              <a:rPr lang="en-US" dirty="0"/>
              <a:t>o Fomentar a empatia e um sentido de cidadania global</a:t>
            </a:r>
          </a:p>
          <a:p>
            <a:r>
              <a:rPr lang="en-US" dirty="0"/>
              <a:t>o Compreender o impacto da literacia ambiental nos comportamentos pró-ambientais</a:t>
            </a:r>
          </a:p>
          <a:p>
            <a:endParaRPr lang="tr-TR" dirty="0"/>
          </a:p>
        </p:txBody>
      </p:sp>
      <p:sp>
        <p:nvSpPr>
          <p:cNvPr id="5" name="Metin Yer Tutucusu 4"/>
          <p:cNvSpPr>
            <a:spLocks noGrp="1"/>
          </p:cNvSpPr>
          <p:nvPr>
            <p:ph type="body" idx="3"/>
          </p:nvPr>
        </p:nvSpPr>
        <p:spPr>
          <a:xfrm>
            <a:off x="6120938" y="294343"/>
            <a:ext cx="4937760" cy="736282"/>
          </a:xfrm>
        </p:spPr>
        <p:txBody>
          <a:bodyPr/>
          <a:lstStyle/>
          <a:p>
            <a:r>
              <a:rPr lang="tr-TR" b="1" dirty="0" err="1"/>
              <a:t>Construir </a:t>
            </a:r>
            <a:r>
              <a:rPr lang="tr-TR" b="1" dirty="0"/>
              <a:t>um </a:t>
            </a:r>
            <a:r>
              <a:rPr lang="tr-TR" b="1" dirty="0" err="1"/>
              <a:t>futuro sustentável</a:t>
            </a:r>
            <a:endParaRPr lang="tr-TR" dirty="0"/>
          </a:p>
        </p:txBody>
      </p:sp>
      <p:sp>
        <p:nvSpPr>
          <p:cNvPr id="6" name="Metin Yer Tutucusu 5"/>
          <p:cNvSpPr>
            <a:spLocks noGrp="1"/>
          </p:cNvSpPr>
          <p:nvPr>
            <p:ph type="body" idx="4"/>
          </p:nvPr>
        </p:nvSpPr>
        <p:spPr>
          <a:xfrm>
            <a:off x="6217920" y="1011382"/>
            <a:ext cx="4937760" cy="4949152"/>
          </a:xfrm>
        </p:spPr>
        <p:txBody>
          <a:bodyPr>
            <a:normAutofit fontScale="92500" lnSpcReduction="10000"/>
          </a:bodyPr>
          <a:lstStyle/>
          <a:p>
            <a:r>
              <a:rPr lang="en-US" dirty="0"/>
              <a:t>- Os jovens são poderosos catalisadores da mudança, com a energia e o idealismo necessários para impulsionar a inovação.</a:t>
            </a:r>
          </a:p>
          <a:p>
            <a:r>
              <a:rPr lang="en-US" dirty="0"/>
              <a:t>- O módulo promove a literacia ambiental e um sentido de agência para traduzir a paixão em ação.</a:t>
            </a:r>
          </a:p>
          <a:p>
            <a:r>
              <a:rPr lang="en-US" dirty="0"/>
              <a:t>- Forneceram recursos como vídeos e materiais regionais: </a:t>
            </a:r>
          </a:p>
          <a:p>
            <a:r>
              <a:rPr lang="en-US" dirty="0"/>
              <a:t>o Motivar os jovens a envolverem-se nas questões ambientais</a:t>
            </a:r>
          </a:p>
          <a:p>
            <a:r>
              <a:rPr lang="en-US" dirty="0"/>
              <a:t>o Oferecer um contexto regional valioso para a tomada de medidas</a:t>
            </a:r>
          </a:p>
          <a:p>
            <a:r>
              <a:rPr lang="en-US" dirty="0"/>
              <a:t>- Ao capacitar os jovens, investimos nos líderes do futuro e na saúde do planeta.</a:t>
            </a:r>
          </a:p>
          <a:p>
            <a:r>
              <a:rPr lang="en-US" dirty="0"/>
              <a:t>- Este módulo é um passo crucial para a construção de um futuro mais sustentável.</a:t>
            </a:r>
          </a:p>
          <a:p>
            <a:endParaRPr lang="tr-TR" dirty="0"/>
          </a:p>
        </p:txBody>
      </p:sp>
    </p:spTree>
    <p:extLst>
      <p:ext uri="{BB962C8B-B14F-4D97-AF65-F5344CB8AC3E}">
        <p14:creationId xmlns:p14="http://schemas.microsoft.com/office/powerpoint/2010/main" val="739289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1135" y="300459"/>
            <a:ext cx="10058400" cy="807906"/>
          </a:xfrm>
        </p:spPr>
        <p:txBody>
          <a:bodyPr>
            <a:normAutofit/>
          </a:bodyPr>
          <a:lstStyle/>
          <a:p>
            <a:pPr algn="ctr"/>
            <a:r>
              <a:rPr lang="en-US" sz="2900" dirty="0">
                <a:solidFill>
                  <a:srgbClr val="002060"/>
                </a:solidFill>
                <a:latin typeface="Cambria"/>
                <a:ea typeface="Times New Roman"/>
                <a:cs typeface="Times New Roman"/>
              </a:rPr>
              <a:t>Actividades de implementação do conteúdo do módulo</a:t>
            </a:r>
            <a:endParaRPr lang="tr-TR" sz="290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1069571" y="1153325"/>
            <a:ext cx="4937760" cy="736282"/>
          </a:xfrm>
        </p:spPr>
        <p:txBody>
          <a:bodyPr>
            <a:normAutofit lnSpcReduction="10000"/>
          </a:bodyPr>
          <a:lstStyle/>
          <a:p>
            <a:r>
              <a:rPr lang="en-US" dirty="0"/>
              <a:t>Semana Verde - Amar a Natureza através da ação</a:t>
            </a:r>
            <a:endParaRPr lang="tr-TR" dirty="0"/>
          </a:p>
        </p:txBody>
      </p:sp>
      <p:sp>
        <p:nvSpPr>
          <p:cNvPr id="4" name="Metin Yer Tutucusu 3"/>
          <p:cNvSpPr>
            <a:spLocks noGrp="1"/>
          </p:cNvSpPr>
          <p:nvPr>
            <p:ph type="body" idx="2"/>
          </p:nvPr>
        </p:nvSpPr>
        <p:spPr>
          <a:xfrm>
            <a:off x="1111135" y="1911927"/>
            <a:ext cx="4937760" cy="4062462"/>
          </a:xfrm>
        </p:spPr>
        <p:txBody>
          <a:bodyPr>
            <a:normAutofit fontScale="92500" lnSpcReduction="10000"/>
          </a:bodyPr>
          <a:lstStyle/>
          <a:p>
            <a:r>
              <a:rPr lang="en-US" dirty="0"/>
              <a:t>- O amor pela natureza vai para além da apreciação. Exige ação para a proteger.</a:t>
            </a:r>
          </a:p>
          <a:p>
            <a:r>
              <a:rPr lang="en-US" dirty="0"/>
              <a:t>- A Semana Verde é um programa educativo não formal nas escolas romenas.</a:t>
            </a:r>
          </a:p>
          <a:p>
            <a:r>
              <a:rPr lang="en-US" dirty="0"/>
              <a:t>- Promove a consciência ambiental e incentiva um comportamento responsável.</a:t>
            </a:r>
          </a:p>
          <a:p>
            <a:r>
              <a:rPr lang="en-US" dirty="0"/>
              <a:t>- A Semana Verde oferece desafios e oportunidades: </a:t>
            </a:r>
          </a:p>
          <a:p>
            <a:r>
              <a:rPr lang="en-US" dirty="0"/>
              <a:t>o Desafio: </a:t>
            </a:r>
            <a:r>
              <a:rPr lang="en-US" dirty="0" err="1"/>
              <a:t>Organizar</a:t>
            </a:r>
            <a:r>
              <a:rPr lang="en-US" dirty="0"/>
              <a:t> </a:t>
            </a:r>
            <a:r>
              <a:rPr lang="en-US" dirty="0" err="1" smtClean="0"/>
              <a:t>atividades</a:t>
            </a:r>
            <a:r>
              <a:rPr lang="en-US" dirty="0" smtClean="0"/>
              <a:t> </a:t>
            </a:r>
            <a:r>
              <a:rPr lang="en-US" dirty="0"/>
              <a:t>não tradicionais.</a:t>
            </a:r>
          </a:p>
          <a:p>
            <a:r>
              <a:rPr lang="en-US" dirty="0"/>
              <a:t>o Oportunidade: Proporcionar experiências de aprendizagem alternativas.</a:t>
            </a:r>
          </a:p>
          <a:p>
            <a:endParaRPr lang="tr-TR" dirty="0"/>
          </a:p>
        </p:txBody>
      </p:sp>
      <p:sp>
        <p:nvSpPr>
          <p:cNvPr id="5" name="Metin Yer Tutucusu 4"/>
          <p:cNvSpPr>
            <a:spLocks noGrp="1"/>
          </p:cNvSpPr>
          <p:nvPr>
            <p:ph type="body" idx="3"/>
          </p:nvPr>
        </p:nvSpPr>
        <p:spPr>
          <a:xfrm>
            <a:off x="6204066" y="1139470"/>
            <a:ext cx="4937760" cy="736282"/>
          </a:xfrm>
        </p:spPr>
        <p:txBody>
          <a:bodyPr>
            <a:normAutofit lnSpcReduction="10000"/>
          </a:bodyPr>
          <a:lstStyle/>
          <a:p>
            <a:r>
              <a:rPr lang="tr-TR" dirty="0" smtClean="0"/>
              <a:t>Atividades </a:t>
            </a:r>
            <a:r>
              <a:rPr lang="tr-TR" dirty="0"/>
              <a:t>da Semana Verde - Envolver os alunos</a:t>
            </a:r>
          </a:p>
        </p:txBody>
      </p:sp>
      <p:sp>
        <p:nvSpPr>
          <p:cNvPr id="6" name="Metin Yer Tutucusu 5"/>
          <p:cNvSpPr>
            <a:spLocks noGrp="1"/>
          </p:cNvSpPr>
          <p:nvPr>
            <p:ph type="body" idx="4"/>
          </p:nvPr>
        </p:nvSpPr>
        <p:spPr>
          <a:xfrm>
            <a:off x="6217920" y="1953491"/>
            <a:ext cx="4937760" cy="4007043"/>
          </a:xfrm>
        </p:spPr>
        <p:txBody>
          <a:bodyPr>
            <a:normAutofit fontScale="77500" lnSpcReduction="20000"/>
          </a:bodyPr>
          <a:lstStyle/>
          <a:p>
            <a:pPr algn="just"/>
            <a:r>
              <a:rPr lang="en-US" dirty="0"/>
              <a:t>- </a:t>
            </a:r>
            <a:r>
              <a:rPr lang="en-US" dirty="0" err="1" smtClean="0"/>
              <a:t>Atividades</a:t>
            </a:r>
            <a:r>
              <a:rPr lang="en-US" dirty="0"/>
              <a:t>: </a:t>
            </a:r>
          </a:p>
          <a:p>
            <a:pPr algn="just"/>
            <a:r>
              <a:rPr lang="en-US" dirty="0"/>
              <a:t>o Limpar o espaço escolar - Promover a limpeza e o respeito pelo ambiente.</a:t>
            </a:r>
          </a:p>
          <a:p>
            <a:pPr algn="just"/>
            <a:r>
              <a:rPr lang="en-US" dirty="0"/>
              <a:t>o Plantar árvores ou flores - Incentivar o cuidado com o ambiente e a importância das plantas.</a:t>
            </a:r>
          </a:p>
          <a:p>
            <a:pPr algn="just"/>
            <a:r>
              <a:rPr lang="en-US" dirty="0"/>
              <a:t>o Visite uma estação de reciclagem - Aprenda sobre os processos de </a:t>
            </a:r>
            <a:r>
              <a:rPr lang="en-US" dirty="0" err="1" smtClean="0"/>
              <a:t>reciclagem</a:t>
            </a:r>
            <a:r>
              <a:rPr lang="en-US" dirty="0" smtClean="0"/>
              <a:t>.</a:t>
            </a:r>
            <a:endParaRPr lang="en-US" dirty="0"/>
          </a:p>
          <a:p>
            <a:pPr algn="just"/>
            <a:r>
              <a:rPr lang="en-US" dirty="0"/>
              <a:t>o </a:t>
            </a:r>
            <a:r>
              <a:rPr lang="en-US" dirty="0" err="1"/>
              <a:t>Organizar</a:t>
            </a:r>
            <a:r>
              <a:rPr lang="en-US" dirty="0"/>
              <a:t> </a:t>
            </a:r>
            <a:r>
              <a:rPr lang="en-US" dirty="0" err="1" smtClean="0"/>
              <a:t>projetos</a:t>
            </a:r>
            <a:r>
              <a:rPr lang="en-US" dirty="0" smtClean="0"/>
              <a:t> </a:t>
            </a:r>
            <a:r>
              <a:rPr lang="en-US" dirty="0"/>
              <a:t>de reciclagem - Fomentar a criatividade na utilização de materiais reciclados.</a:t>
            </a:r>
          </a:p>
          <a:p>
            <a:pPr algn="just"/>
            <a:r>
              <a:rPr lang="en-US" dirty="0"/>
              <a:t>o Feira de produtos biológicos - Promover hábitos alimentares saudáveis e sustentáveis.</a:t>
            </a:r>
          </a:p>
          <a:p>
            <a:pPr algn="just"/>
            <a:r>
              <a:rPr lang="en-US" dirty="0"/>
              <a:t>o Apresentações sobre o ambiente - Sensibilizar para as questões </a:t>
            </a:r>
            <a:r>
              <a:rPr lang="en-US" dirty="0" err="1"/>
              <a:t>ambientais</a:t>
            </a:r>
            <a:r>
              <a:rPr lang="en-US" dirty="0"/>
              <a:t> </a:t>
            </a:r>
            <a:r>
              <a:rPr lang="en-US" dirty="0" err="1" smtClean="0"/>
              <a:t>atuais</a:t>
            </a:r>
            <a:r>
              <a:rPr lang="en-US" dirty="0"/>
              <a:t>.</a:t>
            </a:r>
          </a:p>
          <a:p>
            <a:pPr algn="just"/>
            <a:r>
              <a:rPr lang="en-US" dirty="0"/>
              <a:t>o Participar em campanhas ambientais - Incentivar a tomada de medidas a favor do ambiente.</a:t>
            </a:r>
          </a:p>
          <a:p>
            <a:endParaRPr lang="tr-TR" dirty="0"/>
          </a:p>
        </p:txBody>
      </p:sp>
    </p:spTree>
    <p:extLst>
      <p:ext uri="{BB962C8B-B14F-4D97-AF65-F5344CB8AC3E}">
        <p14:creationId xmlns:p14="http://schemas.microsoft.com/office/powerpoint/2010/main" val="223999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041861" y="543725"/>
            <a:ext cx="4937760" cy="736282"/>
          </a:xfrm>
        </p:spPr>
        <p:txBody>
          <a:bodyPr>
            <a:normAutofit lnSpcReduction="10000"/>
          </a:bodyPr>
          <a:lstStyle/>
          <a:p>
            <a:r>
              <a:rPr lang="tr-TR" b="1" dirty="0" smtClean="0">
                <a:solidFill>
                  <a:srgbClr val="002060"/>
                </a:solidFill>
              </a:rPr>
              <a:t>Atividades </a:t>
            </a:r>
            <a:r>
              <a:rPr lang="tr-TR" b="1" dirty="0">
                <a:solidFill>
                  <a:srgbClr val="002060"/>
                </a:solidFill>
              </a:rPr>
              <a:t>da Semana Verde - em todas as </a:t>
            </a:r>
            <a:r>
              <a:rPr lang="tr-TR" b="1" dirty="0" smtClean="0">
                <a:solidFill>
                  <a:srgbClr val="002060"/>
                </a:solidFill>
              </a:rPr>
              <a:t>disciplinas</a:t>
            </a:r>
            <a:endParaRPr lang="tr-TR" dirty="0">
              <a:solidFill>
                <a:srgbClr val="002060"/>
              </a:solidFill>
            </a:endParaRPr>
          </a:p>
        </p:txBody>
      </p:sp>
      <p:sp>
        <p:nvSpPr>
          <p:cNvPr id="4" name="Metin Yer Tutucusu 3"/>
          <p:cNvSpPr>
            <a:spLocks noGrp="1"/>
          </p:cNvSpPr>
          <p:nvPr>
            <p:ph type="body" idx="2"/>
          </p:nvPr>
        </p:nvSpPr>
        <p:spPr>
          <a:xfrm>
            <a:off x="1097280" y="1316182"/>
            <a:ext cx="4937760" cy="4644352"/>
          </a:xfrm>
        </p:spPr>
        <p:txBody>
          <a:bodyPr/>
          <a:lstStyle/>
          <a:p>
            <a:pPr marL="742950" lvl="1" indent="-285750">
              <a:lnSpc>
                <a:spcPct val="115000"/>
              </a:lnSpc>
              <a:spcAft>
                <a:spcPts val="1000"/>
              </a:spcAft>
              <a:buSzPts val="1000"/>
              <a:buFont typeface="Courier New"/>
              <a:buChar char="o"/>
              <a:tabLst>
                <a:tab pos="914400" algn="l"/>
              </a:tabLst>
            </a:pPr>
            <a:r>
              <a:rPr lang="tr-TR" b="1" dirty="0" smtClean="0">
                <a:cs typeface="Times New Roman"/>
              </a:rPr>
              <a:t>Língua</a:t>
            </a:r>
            <a:r>
              <a:rPr lang="pt-PT" b="1" dirty="0" smtClean="0">
                <a:cs typeface="Times New Roman"/>
              </a:rPr>
              <a:t> materna</a:t>
            </a:r>
            <a:r>
              <a:rPr lang="tr-TR" b="1" dirty="0" smtClean="0">
                <a:cs typeface="Times New Roman"/>
              </a:rPr>
              <a:t> </a:t>
            </a:r>
            <a:r>
              <a:rPr lang="tr-TR" b="1" dirty="0">
                <a:cs typeface="Times New Roman"/>
              </a:rPr>
              <a:t>e línguas estrangeiras</a:t>
            </a:r>
            <a:r>
              <a:rPr lang="tr-TR" dirty="0">
                <a:cs typeface="Times New Roman"/>
              </a:rPr>
              <a:t>: </a:t>
            </a:r>
          </a:p>
          <a:p>
            <a:pPr marL="1143000" lvl="2" indent="-228600">
              <a:lnSpc>
                <a:spcPct val="115000"/>
              </a:lnSpc>
              <a:spcAft>
                <a:spcPts val="1000"/>
              </a:spcAft>
              <a:buSzPts val="1000"/>
              <a:buFont typeface="Wingdings"/>
              <a:buChar char=""/>
              <a:tabLst>
                <a:tab pos="1371600" algn="l"/>
              </a:tabLst>
            </a:pPr>
            <a:r>
              <a:rPr lang="tr-TR" sz="1600" dirty="0">
                <a:cs typeface="Times New Roman"/>
              </a:rPr>
              <a:t>Escrever </a:t>
            </a:r>
            <a:r>
              <a:rPr lang="tr-TR" sz="1600" dirty="0" err="1">
                <a:cs typeface="Times New Roman"/>
              </a:rPr>
              <a:t>ensaios </a:t>
            </a:r>
            <a:r>
              <a:rPr lang="tr-TR" sz="1600" dirty="0">
                <a:cs typeface="Times New Roman"/>
              </a:rPr>
              <a:t>sobre a </a:t>
            </a:r>
            <a:r>
              <a:rPr lang="tr-TR" sz="1600" dirty="0" err="1">
                <a:cs typeface="Times New Roman"/>
              </a:rPr>
              <a:t>proteção do ambiente</a:t>
            </a:r>
            <a:r>
              <a:rPr lang="tr-TR" sz="1600" dirty="0">
                <a:cs typeface="Times New Roman"/>
              </a:rPr>
              <a:t>.</a:t>
            </a:r>
          </a:p>
          <a:p>
            <a:pPr marL="1143000" lvl="2" indent="-228600">
              <a:lnSpc>
                <a:spcPct val="115000"/>
              </a:lnSpc>
              <a:spcAft>
                <a:spcPts val="1000"/>
              </a:spcAft>
              <a:buSzPts val="1000"/>
              <a:buFont typeface="Wingdings"/>
              <a:buChar char=""/>
              <a:tabLst>
                <a:tab pos="1371600" algn="l"/>
              </a:tabLst>
            </a:pPr>
            <a:r>
              <a:rPr lang="tr-TR" sz="1600" dirty="0" err="1">
                <a:cs typeface="Times New Roman"/>
              </a:rPr>
              <a:t>Encenação</a:t>
            </a:r>
            <a:r>
              <a:rPr lang="tr-TR" sz="1600" dirty="0">
                <a:cs typeface="Times New Roman"/>
              </a:rPr>
              <a:t> de papéis </a:t>
            </a:r>
            <a:r>
              <a:rPr lang="tr-TR" sz="1600" dirty="0" err="1">
                <a:cs typeface="Times New Roman"/>
              </a:rPr>
              <a:t>e debates </a:t>
            </a:r>
            <a:r>
              <a:rPr lang="tr-TR" sz="1600" dirty="0">
                <a:cs typeface="Times New Roman"/>
              </a:rPr>
              <a:t>sobre </a:t>
            </a:r>
            <a:r>
              <a:rPr lang="tr-TR" sz="1600" dirty="0" err="1">
                <a:cs typeface="Times New Roman"/>
              </a:rPr>
              <a:t>questões ambientais</a:t>
            </a:r>
            <a:r>
              <a:rPr lang="tr-TR" sz="1600" dirty="0">
                <a:cs typeface="Times New Roman"/>
              </a:rPr>
              <a:t>.</a:t>
            </a:r>
          </a:p>
          <a:p>
            <a:pPr marL="1143000" lvl="2" indent="-228600">
              <a:lnSpc>
                <a:spcPct val="115000"/>
              </a:lnSpc>
              <a:spcAft>
                <a:spcPts val="1000"/>
              </a:spcAft>
              <a:buSzPts val="1000"/>
              <a:buFont typeface="Wingdings"/>
              <a:buChar char=""/>
              <a:tabLst>
                <a:tab pos="1371600" algn="l"/>
              </a:tabLst>
            </a:pPr>
            <a:r>
              <a:rPr lang="tr-TR" sz="1600" dirty="0">
                <a:cs typeface="Times New Roman"/>
              </a:rPr>
              <a:t>Ler </a:t>
            </a:r>
            <a:r>
              <a:rPr lang="tr-TR" sz="1600" dirty="0" err="1">
                <a:cs typeface="Times New Roman"/>
              </a:rPr>
              <a:t>e analisar a literatura ambiental</a:t>
            </a:r>
            <a:r>
              <a:rPr lang="tr-TR" sz="1600" dirty="0">
                <a:cs typeface="Times New Roman"/>
              </a:rPr>
              <a:t>.</a:t>
            </a:r>
          </a:p>
          <a:p>
            <a:pPr marL="1143000" lvl="2" indent="-228600">
              <a:lnSpc>
                <a:spcPct val="115000"/>
              </a:lnSpc>
              <a:spcAft>
                <a:spcPts val="1000"/>
              </a:spcAft>
              <a:buSzPts val="1000"/>
              <a:buFont typeface="Wingdings"/>
              <a:buChar char=""/>
              <a:tabLst>
                <a:tab pos="1371600" algn="l"/>
              </a:tabLst>
            </a:pPr>
            <a:r>
              <a:rPr lang="tr-TR" sz="1600" dirty="0" err="1">
                <a:cs typeface="Times New Roman"/>
              </a:rPr>
              <a:t>Intercâmbios culturais </a:t>
            </a:r>
            <a:r>
              <a:rPr lang="tr-TR" sz="1600" dirty="0">
                <a:cs typeface="Times New Roman"/>
              </a:rPr>
              <a:t>sobre </a:t>
            </a:r>
            <a:r>
              <a:rPr lang="tr-TR" sz="1600" dirty="0" err="1">
                <a:cs typeface="Times New Roman"/>
              </a:rPr>
              <a:t>temas ambientais</a:t>
            </a:r>
            <a:r>
              <a:rPr lang="tr-TR" sz="1600" dirty="0">
                <a:cs typeface="Times New Roman"/>
              </a:rPr>
              <a:t>.</a:t>
            </a:r>
          </a:p>
          <a:p>
            <a:pPr marL="1143000" lvl="2" indent="-228600">
              <a:lnSpc>
                <a:spcPct val="115000"/>
              </a:lnSpc>
              <a:spcAft>
                <a:spcPts val="1000"/>
              </a:spcAft>
              <a:buSzPts val="1000"/>
              <a:buFont typeface="Wingdings"/>
              <a:buChar char=""/>
              <a:tabLst>
                <a:tab pos="1371600" algn="l"/>
              </a:tabLst>
            </a:pPr>
            <a:r>
              <a:rPr lang="tr-TR" sz="1600" dirty="0">
                <a:cs typeface="Times New Roman"/>
              </a:rPr>
              <a:t>Ver </a:t>
            </a:r>
            <a:r>
              <a:rPr lang="tr-TR" sz="1600" dirty="0" err="1">
                <a:cs typeface="Times New Roman"/>
              </a:rPr>
              <a:t>e debater filmes e documentários sobre o ambiente</a:t>
            </a:r>
            <a:r>
              <a:rPr lang="tr-TR" sz="1600" dirty="0">
                <a:cs typeface="Times New Roman"/>
              </a:rPr>
              <a:t>.</a:t>
            </a:r>
          </a:p>
          <a:p>
            <a:endParaRPr lang="tr-TR" dirty="0"/>
          </a:p>
        </p:txBody>
      </p:sp>
      <p:sp>
        <p:nvSpPr>
          <p:cNvPr id="6" name="Metin Yer Tutucusu 5"/>
          <p:cNvSpPr>
            <a:spLocks noGrp="1"/>
          </p:cNvSpPr>
          <p:nvPr>
            <p:ph type="body" idx="4"/>
          </p:nvPr>
        </p:nvSpPr>
        <p:spPr>
          <a:xfrm>
            <a:off x="6273338" y="1030626"/>
            <a:ext cx="4937760" cy="3378200"/>
          </a:xfrm>
        </p:spPr>
        <p:txBody>
          <a:bodyPr>
            <a:normAutofit fontScale="70000" lnSpcReduction="20000"/>
          </a:bodyPr>
          <a:lstStyle/>
          <a:p>
            <a:endParaRPr lang="tr-TR" dirty="0"/>
          </a:p>
          <a:p>
            <a:pPr marL="742950" lvl="1" indent="-285750">
              <a:lnSpc>
                <a:spcPct val="115000"/>
              </a:lnSpc>
              <a:spcAft>
                <a:spcPts val="1000"/>
              </a:spcAft>
              <a:buSzPts val="1000"/>
              <a:buFont typeface="Courier New"/>
              <a:buChar char="o"/>
              <a:tabLst>
                <a:tab pos="914400" algn="l"/>
              </a:tabLst>
            </a:pPr>
            <a:r>
              <a:rPr lang="tr-TR" b="1" dirty="0">
                <a:cs typeface="Times New Roman"/>
              </a:rPr>
              <a:t>Matemática</a:t>
            </a:r>
            <a:r>
              <a:rPr lang="tr-TR" dirty="0">
                <a:cs typeface="Times New Roman"/>
              </a:rPr>
              <a:t>: </a:t>
            </a:r>
          </a:p>
          <a:p>
            <a:pPr marL="1143000" lvl="2" indent="-228600">
              <a:lnSpc>
                <a:spcPct val="115000"/>
              </a:lnSpc>
              <a:spcAft>
                <a:spcPts val="1000"/>
              </a:spcAft>
              <a:buSzPts val="1000"/>
              <a:buFont typeface="Wingdings"/>
              <a:buChar char=""/>
              <a:tabLst>
                <a:tab pos="1371600" algn="l"/>
              </a:tabLst>
            </a:pPr>
            <a:r>
              <a:rPr lang="tr-TR" sz="1900" dirty="0" err="1">
                <a:cs typeface="Times New Roman"/>
              </a:rPr>
              <a:t>Estudar as populações animais e as suas alterações</a:t>
            </a:r>
            <a:r>
              <a:rPr lang="tr-TR" sz="1900" dirty="0">
                <a:cs typeface="Times New Roman"/>
              </a:rPr>
              <a:t>.</a:t>
            </a:r>
          </a:p>
          <a:p>
            <a:pPr marL="1143000" lvl="2" indent="-228600">
              <a:lnSpc>
                <a:spcPct val="115000"/>
              </a:lnSpc>
              <a:spcAft>
                <a:spcPts val="1000"/>
              </a:spcAft>
              <a:buSzPts val="1000"/>
              <a:buFont typeface="Wingdings"/>
              <a:buChar char=""/>
              <a:tabLst>
                <a:tab pos="1371600" algn="l"/>
              </a:tabLst>
            </a:pPr>
            <a:r>
              <a:rPr lang="tr-TR" sz="1900" dirty="0" err="1">
                <a:cs typeface="Times New Roman"/>
              </a:rPr>
              <a:t>Estudo da qualidade da água com recolha de </a:t>
            </a:r>
            <a:r>
              <a:rPr lang="tr-TR" sz="1900" dirty="0">
                <a:cs typeface="Times New Roman"/>
              </a:rPr>
              <a:t>dados </a:t>
            </a:r>
            <a:r>
              <a:rPr lang="tr-TR" sz="1900" dirty="0" err="1">
                <a:cs typeface="Times New Roman"/>
              </a:rPr>
              <a:t>e elaboração de gráficos</a:t>
            </a:r>
            <a:r>
              <a:rPr lang="tr-TR" sz="1900" dirty="0">
                <a:cs typeface="Times New Roman"/>
              </a:rPr>
              <a:t>.</a:t>
            </a:r>
          </a:p>
          <a:p>
            <a:pPr marL="1143000" lvl="2" indent="-228600">
              <a:lnSpc>
                <a:spcPct val="115000"/>
              </a:lnSpc>
              <a:spcAft>
                <a:spcPts val="1000"/>
              </a:spcAft>
              <a:buSzPts val="1000"/>
              <a:buFont typeface="Wingdings"/>
              <a:buChar char=""/>
              <a:tabLst>
                <a:tab pos="1371600" algn="l"/>
              </a:tabLst>
            </a:pPr>
            <a:r>
              <a:rPr lang="tr-TR" sz="1900" dirty="0" err="1">
                <a:cs typeface="Times New Roman"/>
              </a:rPr>
              <a:t>Calcular a pegada de carbono e sugerir métodos de redução</a:t>
            </a:r>
            <a:r>
              <a:rPr lang="tr-TR" sz="1900" dirty="0">
                <a:cs typeface="Times New Roman"/>
              </a:rPr>
              <a:t>.</a:t>
            </a:r>
          </a:p>
          <a:p>
            <a:pPr marL="1143000" lvl="2" indent="-228600">
              <a:lnSpc>
                <a:spcPct val="115000"/>
              </a:lnSpc>
              <a:spcAft>
                <a:spcPts val="1000"/>
              </a:spcAft>
              <a:buSzPts val="1000"/>
              <a:buFont typeface="Wingdings"/>
              <a:buChar char=""/>
              <a:tabLst>
                <a:tab pos="1371600" algn="l"/>
              </a:tabLst>
            </a:pPr>
            <a:r>
              <a:rPr lang="tr-TR" sz="1900" dirty="0" err="1">
                <a:cs typeface="Times New Roman"/>
              </a:rPr>
              <a:t>Analisar padrões meteorológicos utilizando </a:t>
            </a:r>
            <a:r>
              <a:rPr lang="tr-TR" sz="1900" dirty="0">
                <a:cs typeface="Times New Roman"/>
              </a:rPr>
              <a:t>dados de </a:t>
            </a:r>
            <a:r>
              <a:rPr lang="tr-TR" sz="1900" dirty="0" err="1">
                <a:cs typeface="Times New Roman"/>
              </a:rPr>
              <a:t>temperatura</a:t>
            </a:r>
            <a:r>
              <a:rPr lang="tr-TR" sz="1900" dirty="0">
                <a:cs typeface="Times New Roman"/>
              </a:rPr>
              <a:t>, </a:t>
            </a:r>
            <a:r>
              <a:rPr lang="tr-TR" sz="1900" dirty="0" err="1">
                <a:cs typeface="Times New Roman"/>
              </a:rPr>
              <a:t>pressão e precipitação</a:t>
            </a:r>
            <a:r>
              <a:rPr lang="tr-TR" sz="1900" dirty="0">
                <a:cs typeface="Times New Roman"/>
              </a:rPr>
              <a:t>.</a:t>
            </a:r>
          </a:p>
          <a:p>
            <a:pPr marL="1143000" lvl="2" indent="-228600">
              <a:lnSpc>
                <a:spcPct val="115000"/>
              </a:lnSpc>
              <a:spcAft>
                <a:spcPts val="1000"/>
              </a:spcAft>
              <a:buSzPts val="1000"/>
              <a:buFont typeface="Wingdings"/>
              <a:buChar char=""/>
              <a:tabLst>
                <a:tab pos="1371600" algn="l"/>
              </a:tabLst>
            </a:pPr>
            <a:r>
              <a:rPr lang="tr-TR" sz="1900" dirty="0" err="1">
                <a:cs typeface="Times New Roman"/>
              </a:rPr>
              <a:t>Calcular a produção de resíduos e sugerir métodos de redução de resíduos</a:t>
            </a:r>
            <a:r>
              <a:rPr lang="tr-TR" sz="1900" dirty="0">
                <a:cs typeface="Times New Roman"/>
              </a:rPr>
              <a:t>.</a:t>
            </a:r>
          </a:p>
          <a:p>
            <a:endParaRPr lang="tr-TR" dirty="0"/>
          </a:p>
        </p:txBody>
      </p:sp>
    </p:spTree>
    <p:extLst>
      <p:ext uri="{BB962C8B-B14F-4D97-AF65-F5344CB8AC3E}">
        <p14:creationId xmlns:p14="http://schemas.microsoft.com/office/powerpoint/2010/main" val="184065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89042" y="518613"/>
            <a:ext cx="4937760" cy="736282"/>
          </a:xfrm>
        </p:spPr>
        <p:txBody>
          <a:bodyPr>
            <a:normAutofit fontScale="92500" lnSpcReduction="20000"/>
          </a:bodyPr>
          <a:lstStyle/>
          <a:p>
            <a:r>
              <a:rPr lang="tr-TR" sz="2400" b="1" dirty="0" smtClean="0">
                <a:solidFill>
                  <a:srgbClr val="002060"/>
                </a:solidFill>
              </a:rPr>
              <a:t>Atividades </a:t>
            </a:r>
            <a:r>
              <a:rPr lang="tr-TR" sz="2400" b="1" dirty="0">
                <a:solidFill>
                  <a:srgbClr val="002060"/>
                </a:solidFill>
              </a:rPr>
              <a:t>da Semana Verde - Astronomia</a:t>
            </a:r>
          </a:p>
        </p:txBody>
      </p:sp>
      <p:sp>
        <p:nvSpPr>
          <p:cNvPr id="4" name="Metin Yer Tutucusu 3"/>
          <p:cNvSpPr>
            <a:spLocks noGrp="1"/>
          </p:cNvSpPr>
          <p:nvPr>
            <p:ph type="body" idx="2"/>
          </p:nvPr>
        </p:nvSpPr>
        <p:spPr>
          <a:xfrm>
            <a:off x="942108" y="1551709"/>
            <a:ext cx="10986655" cy="5059989"/>
          </a:xfrm>
        </p:spPr>
        <p:txBody>
          <a:bodyPr>
            <a:normAutofit/>
          </a:bodyPr>
          <a:lstStyle/>
          <a:p>
            <a:pPr lvl="0" algn="just"/>
            <a:r>
              <a:rPr lang="tr-TR" sz="1900" dirty="0" err="1"/>
              <a:t>Integrar a </a:t>
            </a:r>
            <a:r>
              <a:rPr lang="en-GB" sz="1900" dirty="0" smtClean="0"/>
              <a:t>astronomia </a:t>
            </a:r>
            <a:r>
              <a:rPr lang="tr-TR" sz="1900" dirty="0" err="1"/>
              <a:t>prática na Semana Verde</a:t>
            </a:r>
            <a:r>
              <a:rPr lang="tr-TR" sz="1900" dirty="0"/>
              <a:t>: </a:t>
            </a:r>
          </a:p>
          <a:p>
            <a:pPr lvl="1" algn="just"/>
            <a:r>
              <a:rPr lang="en-GB" sz="1900" dirty="0" smtClean="0"/>
              <a:t>Noites de observação de estrelas - Observar constelações, planetas e </a:t>
            </a:r>
            <a:r>
              <a:rPr lang="en-GB" sz="1900" dirty="0" err="1" smtClean="0"/>
              <a:t>objetos</a:t>
            </a:r>
            <a:r>
              <a:rPr lang="en-GB" sz="1900" dirty="0" smtClean="0"/>
              <a:t> </a:t>
            </a:r>
            <a:r>
              <a:rPr lang="en-GB" sz="1900" dirty="0" smtClean="0"/>
              <a:t>celestes.</a:t>
            </a:r>
          </a:p>
          <a:p>
            <a:pPr lvl="1" algn="just"/>
            <a:r>
              <a:rPr lang="en-GB" sz="1900" dirty="0" smtClean="0"/>
              <a:t>Planear um "jardim astronómico" com plantas com nomes de </a:t>
            </a:r>
            <a:r>
              <a:rPr lang="en-GB" sz="1900" dirty="0" err="1" smtClean="0"/>
              <a:t>objetos</a:t>
            </a:r>
            <a:r>
              <a:rPr lang="en-GB" sz="1900" dirty="0" smtClean="0"/>
              <a:t> </a:t>
            </a:r>
            <a:r>
              <a:rPr lang="en-GB" sz="1900" dirty="0" smtClean="0"/>
              <a:t>celestes.</a:t>
            </a:r>
          </a:p>
          <a:p>
            <a:pPr lvl="1" algn="just"/>
            <a:r>
              <a:rPr lang="en-GB" sz="1900" dirty="0" smtClean="0"/>
              <a:t>Construir modelos solares para demonstrar a conversão da energia solar em eletricidade.</a:t>
            </a:r>
          </a:p>
          <a:p>
            <a:pPr lvl="1" algn="just"/>
            <a:r>
              <a:rPr lang="en-GB" sz="1900" dirty="0" smtClean="0"/>
              <a:t>Organizar um planetário portátil utilizando um projetor e um ecrã.</a:t>
            </a:r>
          </a:p>
          <a:p>
            <a:pPr lvl="1" algn="just"/>
            <a:r>
              <a:rPr lang="en-GB" sz="1900" dirty="0" smtClean="0"/>
              <a:t>Construir foguetões e satélites com materiais reciclados.</a:t>
            </a:r>
          </a:p>
          <a:p>
            <a:pPr lvl="1" algn="just"/>
            <a:r>
              <a:rPr lang="en-GB" sz="1900" dirty="0" smtClean="0"/>
              <a:t>Participar em missões de estudantes NASA </a:t>
            </a:r>
            <a:r>
              <a:rPr lang="en-GB" sz="1900" dirty="0" err="1" smtClean="0"/>
              <a:t>EarthKam </a:t>
            </a:r>
            <a:r>
              <a:rPr lang="en-GB" sz="1900" dirty="0" smtClean="0"/>
              <a:t>para aprender sobre a Terra e o espaço.</a:t>
            </a:r>
          </a:p>
          <a:p>
            <a:pPr lvl="1" algn="just"/>
            <a:r>
              <a:rPr lang="en-GB" sz="1900" dirty="0" smtClean="0"/>
              <a:t>Construir um relógio de sol para aprender sobre o movimento do sol e a medição do tempo.</a:t>
            </a:r>
          </a:p>
          <a:p>
            <a:pPr lvl="1" algn="just"/>
            <a:r>
              <a:rPr lang="en-GB" sz="1900" dirty="0" smtClean="0"/>
              <a:t>Observar o movimento do sol ao longo do dia.</a:t>
            </a:r>
          </a:p>
          <a:p>
            <a:pPr lvl="1" algn="just"/>
            <a:r>
              <a:rPr lang="en-GB" sz="1900" dirty="0" err="1" smtClean="0"/>
              <a:t>Observar</a:t>
            </a:r>
            <a:r>
              <a:rPr lang="en-GB" sz="1900" dirty="0" smtClean="0"/>
              <a:t> </a:t>
            </a:r>
            <a:r>
              <a:rPr lang="en-GB" sz="1900" dirty="0" smtClean="0"/>
              <a:t>as crateras, montanhas e campos de lava da Lua.</a:t>
            </a:r>
          </a:p>
          <a:p>
            <a:pPr lvl="1" algn="just"/>
            <a:r>
              <a:rPr lang="en-GB" sz="1900" dirty="0" smtClean="0"/>
              <a:t>Estudar o impacto humano na superfície da Lua e no espaço exterior.</a:t>
            </a:r>
          </a:p>
          <a:p>
            <a:endParaRPr lang="tr-TR" dirty="0"/>
          </a:p>
        </p:txBody>
      </p:sp>
    </p:spTree>
    <p:extLst>
      <p:ext uri="{BB962C8B-B14F-4D97-AF65-F5344CB8AC3E}">
        <p14:creationId xmlns:p14="http://schemas.microsoft.com/office/powerpoint/2010/main" val="64316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669361"/>
          </a:xfrm>
        </p:spPr>
        <p:txBody>
          <a:bodyPr/>
          <a:lstStyle/>
          <a:p>
            <a:r>
              <a:rPr lang="en-US" dirty="0" err="1" smtClean="0">
                <a:solidFill>
                  <a:srgbClr val="002060"/>
                </a:solidFill>
              </a:rPr>
              <a:t>Atividades</a:t>
            </a:r>
            <a:r>
              <a:rPr lang="en-US" dirty="0" smtClean="0">
                <a:solidFill>
                  <a:srgbClr val="002060"/>
                </a:solidFill>
              </a:rPr>
              <a:t> </a:t>
            </a:r>
            <a:r>
              <a:rPr lang="en-US" dirty="0">
                <a:solidFill>
                  <a:srgbClr val="002060"/>
                </a:solidFill>
              </a:rPr>
              <a:t>da Semana Verde - Arte e Desporto</a:t>
            </a:r>
            <a:endParaRPr lang="tr-TR" dirty="0">
              <a:solidFill>
                <a:srgbClr val="002060"/>
              </a:solidFill>
            </a:endParaRPr>
          </a:p>
        </p:txBody>
      </p:sp>
      <p:sp>
        <p:nvSpPr>
          <p:cNvPr id="3" name="Metin Yer Tutucusu 2"/>
          <p:cNvSpPr>
            <a:spLocks noGrp="1"/>
          </p:cNvSpPr>
          <p:nvPr>
            <p:ph type="body" idx="1"/>
          </p:nvPr>
        </p:nvSpPr>
        <p:spPr>
          <a:xfrm>
            <a:off x="665018" y="1233055"/>
            <a:ext cx="5370021" cy="4636039"/>
          </a:xfrm>
        </p:spPr>
        <p:txBody>
          <a:bodyPr>
            <a:normAutofit lnSpcReduction="10000"/>
          </a:bodyPr>
          <a:lstStyle/>
          <a:p>
            <a:pPr marL="342900" lvl="0" algn="just">
              <a:lnSpc>
                <a:spcPct val="115000"/>
              </a:lnSpc>
              <a:spcAft>
                <a:spcPts val="1000"/>
              </a:spcAft>
              <a:buSzPts val="1000"/>
              <a:buFont typeface="Symbol"/>
              <a:buChar char=""/>
              <a:tabLst>
                <a:tab pos="457200" algn="l"/>
              </a:tabLst>
            </a:pPr>
            <a:r>
              <a:rPr lang="tr-TR" sz="1400" b="1" dirty="0" err="1">
                <a:cs typeface="Times New Roman"/>
              </a:rPr>
              <a:t>Integrar a </a:t>
            </a:r>
            <a:r>
              <a:rPr lang="tr-TR" sz="1400" b="1" dirty="0">
                <a:cs typeface="Times New Roman"/>
              </a:rPr>
              <a:t>arte </a:t>
            </a:r>
            <a:r>
              <a:rPr lang="tr-TR" sz="1400" b="1" dirty="0" err="1">
                <a:cs typeface="Times New Roman"/>
              </a:rPr>
              <a:t>e o desporto na Semana Verde</a:t>
            </a:r>
            <a:r>
              <a:rPr lang="tr-TR" sz="1400" dirty="0">
                <a:cs typeface="Times New Roman"/>
              </a:rPr>
              <a:t>: </a:t>
            </a:r>
          </a:p>
          <a:p>
            <a:pPr marL="742950" lvl="1" indent="-285750" algn="just">
              <a:lnSpc>
                <a:spcPct val="115000"/>
              </a:lnSpc>
              <a:spcAft>
                <a:spcPts val="1000"/>
              </a:spcAft>
              <a:buSzPts val="1000"/>
              <a:buFont typeface="Courier New"/>
              <a:buChar char="o"/>
              <a:tabLst>
                <a:tab pos="914400" algn="l"/>
              </a:tabLst>
            </a:pPr>
            <a:r>
              <a:rPr lang="tr-TR" sz="2000" b="1" dirty="0" smtClean="0">
                <a:cs typeface="Times New Roman"/>
              </a:rPr>
              <a:t>Art</a:t>
            </a:r>
            <a:r>
              <a:rPr lang="pt-PT" sz="2000" b="1" dirty="0" smtClean="0">
                <a:cs typeface="Times New Roman"/>
              </a:rPr>
              <a:t>e</a:t>
            </a:r>
            <a:r>
              <a:rPr lang="tr-TR" sz="2000" b="1" dirty="0" smtClean="0">
                <a:cs typeface="Times New Roman"/>
              </a:rPr>
              <a:t>: </a:t>
            </a:r>
            <a:endParaRPr lang="tr-TR" sz="2000" b="1" dirty="0">
              <a:cs typeface="Times New Roman"/>
            </a:endParaRPr>
          </a:p>
          <a:p>
            <a:pPr marL="1143000" lvl="2" indent="-228600" algn="just">
              <a:lnSpc>
                <a:spcPct val="115000"/>
              </a:lnSpc>
              <a:spcAft>
                <a:spcPts val="1000"/>
              </a:spcAft>
              <a:buSzPts val="1000"/>
              <a:buFont typeface="Wingdings"/>
              <a:buChar char=""/>
              <a:tabLst>
                <a:tab pos="1371600" algn="l"/>
              </a:tabLst>
            </a:pPr>
            <a:r>
              <a:rPr lang="tr-TR" sz="1600" dirty="0">
                <a:cs typeface="Times New Roman"/>
              </a:rPr>
              <a:t>Pintura em tela - </a:t>
            </a:r>
            <a:r>
              <a:rPr lang="tr-TR" sz="1600" dirty="0" smtClean="0">
                <a:cs typeface="Times New Roman"/>
              </a:rPr>
              <a:t>Cri</a:t>
            </a:r>
            <a:r>
              <a:rPr lang="pt-PT" sz="1600" dirty="0" smtClean="0">
                <a:cs typeface="Times New Roman"/>
              </a:rPr>
              <a:t>ar</a:t>
            </a:r>
            <a:r>
              <a:rPr lang="tr-TR" sz="1600" dirty="0" smtClean="0">
                <a:cs typeface="Times New Roman"/>
              </a:rPr>
              <a:t> </a:t>
            </a:r>
            <a:r>
              <a:rPr lang="tr-TR" sz="1600" dirty="0">
                <a:cs typeface="Times New Roman"/>
              </a:rPr>
              <a:t>obras de arte inspiradas na natureza utilizando materiais sustentáveis.</a:t>
            </a:r>
          </a:p>
          <a:p>
            <a:pPr marL="1143000" lvl="2" indent="-228600" algn="just">
              <a:lnSpc>
                <a:spcPct val="115000"/>
              </a:lnSpc>
              <a:spcAft>
                <a:spcPts val="1000"/>
              </a:spcAft>
              <a:buSzPts val="1000"/>
              <a:buFont typeface="Wingdings"/>
              <a:buChar char=""/>
              <a:tabLst>
                <a:tab pos="1371600" algn="l"/>
              </a:tabLst>
            </a:pPr>
            <a:r>
              <a:rPr lang="tr-TR" sz="1600" dirty="0">
                <a:cs typeface="Times New Roman"/>
              </a:rPr>
              <a:t>Fotografia da natureza - </a:t>
            </a:r>
            <a:r>
              <a:rPr lang="tr-TR" sz="1600" dirty="0" smtClean="0">
                <a:cs typeface="Times New Roman"/>
              </a:rPr>
              <a:t>Capt</a:t>
            </a:r>
            <a:r>
              <a:rPr lang="pt-PT" sz="1600" dirty="0" smtClean="0">
                <a:cs typeface="Times New Roman"/>
              </a:rPr>
              <a:t>ar</a:t>
            </a:r>
            <a:r>
              <a:rPr lang="tr-TR" sz="1600" dirty="0" smtClean="0">
                <a:cs typeface="Times New Roman"/>
              </a:rPr>
              <a:t> </a:t>
            </a:r>
            <a:r>
              <a:rPr lang="tr-TR" sz="1600" dirty="0">
                <a:cs typeface="Times New Roman"/>
              </a:rPr>
              <a:t>a flora, a fauna e os fenómenos meteorológicos locais.</a:t>
            </a:r>
          </a:p>
          <a:p>
            <a:pPr marL="1143000" lvl="2" indent="-228600" algn="just">
              <a:lnSpc>
                <a:spcPct val="115000"/>
              </a:lnSpc>
              <a:spcAft>
                <a:spcPts val="1000"/>
              </a:spcAft>
              <a:buSzPts val="1000"/>
              <a:buFont typeface="Wingdings"/>
              <a:buChar char=""/>
              <a:tabLst>
                <a:tab pos="1371600" algn="l"/>
              </a:tabLst>
            </a:pPr>
            <a:r>
              <a:rPr lang="tr-TR" sz="1600" dirty="0" err="1">
                <a:cs typeface="Times New Roman"/>
              </a:rPr>
              <a:t>Teatro </a:t>
            </a:r>
            <a:r>
              <a:rPr lang="tr-TR" sz="1600" dirty="0">
                <a:cs typeface="Times New Roman"/>
              </a:rPr>
              <a:t>- Escrever </a:t>
            </a:r>
            <a:r>
              <a:rPr lang="tr-TR" sz="1600" dirty="0" err="1">
                <a:cs typeface="Times New Roman"/>
              </a:rPr>
              <a:t>e encenar peças com temas ambientais</a:t>
            </a:r>
            <a:r>
              <a:rPr lang="tr-TR" sz="1600" dirty="0">
                <a:cs typeface="Times New Roman"/>
              </a:rPr>
              <a:t>.</a:t>
            </a:r>
          </a:p>
          <a:p>
            <a:pPr marL="1143000" lvl="2" indent="-228600" algn="just">
              <a:lnSpc>
                <a:spcPct val="115000"/>
              </a:lnSpc>
              <a:spcAft>
                <a:spcPts val="1000"/>
              </a:spcAft>
              <a:buSzPts val="1000"/>
              <a:buFont typeface="Wingdings"/>
              <a:buChar char=""/>
              <a:tabLst>
                <a:tab pos="1371600" algn="l"/>
              </a:tabLst>
            </a:pPr>
            <a:r>
              <a:rPr lang="tr-TR" sz="1600" dirty="0" err="1">
                <a:cs typeface="Times New Roman"/>
              </a:rPr>
              <a:t>Escultura com materiais reciclados </a:t>
            </a:r>
            <a:r>
              <a:rPr lang="tr-TR" sz="1600" dirty="0">
                <a:cs typeface="Times New Roman"/>
              </a:rPr>
              <a:t>- </a:t>
            </a:r>
            <a:r>
              <a:rPr lang="tr-TR" sz="1600" dirty="0" err="1">
                <a:cs typeface="Times New Roman"/>
              </a:rPr>
              <a:t>Promover a reciclagem e a reutilização</a:t>
            </a:r>
            <a:r>
              <a:rPr lang="tr-TR" sz="1600" dirty="0">
                <a:cs typeface="Times New Roman"/>
              </a:rPr>
              <a:t>.</a:t>
            </a:r>
          </a:p>
          <a:p>
            <a:pPr marL="1143000" lvl="2" indent="-228600" algn="just">
              <a:lnSpc>
                <a:spcPct val="115000"/>
              </a:lnSpc>
              <a:spcAft>
                <a:spcPts val="1000"/>
              </a:spcAft>
              <a:buSzPts val="1000"/>
              <a:buFont typeface="Wingdings"/>
              <a:buChar char=""/>
              <a:tabLst>
                <a:tab pos="1371600" algn="l"/>
              </a:tabLst>
            </a:pPr>
            <a:r>
              <a:rPr lang="tr-TR" sz="1600" dirty="0" smtClean="0">
                <a:cs typeface="Times New Roman"/>
              </a:rPr>
              <a:t>Projetos </a:t>
            </a:r>
            <a:r>
              <a:rPr lang="tr-TR" sz="1600" dirty="0">
                <a:cs typeface="Times New Roman"/>
              </a:rPr>
              <a:t>de arte pública - Criar murais ou pintar bancos públicos para sensibilizar a opinião pública.</a:t>
            </a:r>
          </a:p>
          <a:p>
            <a:endParaRPr lang="tr-TR" dirty="0"/>
          </a:p>
        </p:txBody>
      </p:sp>
      <p:sp>
        <p:nvSpPr>
          <p:cNvPr id="4" name="Metin Yer Tutucusu 3"/>
          <p:cNvSpPr>
            <a:spLocks noGrp="1"/>
          </p:cNvSpPr>
          <p:nvPr>
            <p:ph type="body" idx="2"/>
          </p:nvPr>
        </p:nvSpPr>
        <p:spPr>
          <a:xfrm>
            <a:off x="5911273" y="1371600"/>
            <a:ext cx="5244407" cy="4705927"/>
          </a:xfrm>
        </p:spPr>
        <p:txBody>
          <a:bodyPr>
            <a:normAutofit lnSpcReduction="10000"/>
          </a:bodyPr>
          <a:lstStyle/>
          <a:p>
            <a:endParaRPr lang="tr-TR" dirty="0"/>
          </a:p>
          <a:p>
            <a:pPr marL="742950" lvl="1" indent="-285750">
              <a:lnSpc>
                <a:spcPct val="115000"/>
              </a:lnSpc>
              <a:spcAft>
                <a:spcPts val="1000"/>
              </a:spcAft>
              <a:buSzPts val="1000"/>
              <a:buFont typeface="Courier New"/>
              <a:buChar char="o"/>
              <a:tabLst>
                <a:tab pos="914400" algn="l"/>
              </a:tabLst>
            </a:pPr>
            <a:r>
              <a:rPr lang="tr-TR" b="1" dirty="0">
                <a:cs typeface="Times New Roman"/>
              </a:rPr>
              <a:t>Desporto</a:t>
            </a:r>
            <a:r>
              <a:rPr lang="tr-TR" dirty="0">
                <a:cs typeface="Times New Roman"/>
              </a:rPr>
              <a:t>: </a:t>
            </a:r>
          </a:p>
          <a:p>
            <a:pPr marL="1143000" lvl="2" indent="-228600" algn="just">
              <a:lnSpc>
                <a:spcPct val="115000"/>
              </a:lnSpc>
              <a:spcAft>
                <a:spcPts val="1000"/>
              </a:spcAft>
              <a:buSzPts val="1000"/>
              <a:buFont typeface="Wingdings"/>
              <a:buChar char=""/>
              <a:tabLst>
                <a:tab pos="1371600" algn="l"/>
              </a:tabLst>
            </a:pPr>
            <a:r>
              <a:rPr lang="tr-TR" sz="1600" dirty="0">
                <a:cs typeface="Times New Roman"/>
              </a:rPr>
              <a:t>Passeios e caminhadas guiados pela natureza - </a:t>
            </a:r>
            <a:r>
              <a:rPr lang="tr-TR" sz="1600" dirty="0" smtClean="0">
                <a:cs typeface="Times New Roman"/>
              </a:rPr>
              <a:t>Explor</a:t>
            </a:r>
            <a:r>
              <a:rPr lang="pt-PT" sz="1600" dirty="0" smtClean="0">
                <a:cs typeface="Times New Roman"/>
              </a:rPr>
              <a:t>ar</a:t>
            </a:r>
            <a:r>
              <a:rPr lang="tr-TR" sz="1600" dirty="0" smtClean="0">
                <a:cs typeface="Times New Roman"/>
              </a:rPr>
              <a:t> </a:t>
            </a:r>
            <a:r>
              <a:rPr lang="tr-TR" sz="1600" dirty="0">
                <a:cs typeface="Times New Roman"/>
              </a:rPr>
              <a:t>a natureza e </a:t>
            </a:r>
            <a:r>
              <a:rPr lang="tr-TR" sz="1600" dirty="0" smtClean="0">
                <a:cs typeface="Times New Roman"/>
              </a:rPr>
              <a:t>aprend</a:t>
            </a:r>
            <a:r>
              <a:rPr lang="pt-PT" sz="1600" dirty="0" err="1" smtClean="0">
                <a:cs typeface="Times New Roman"/>
              </a:rPr>
              <a:t>er</a:t>
            </a:r>
            <a:r>
              <a:rPr lang="tr-TR" sz="1600" dirty="0" smtClean="0">
                <a:cs typeface="Times New Roman"/>
              </a:rPr>
              <a:t> </a:t>
            </a:r>
            <a:r>
              <a:rPr lang="tr-TR" sz="1600" dirty="0">
                <a:cs typeface="Times New Roman"/>
              </a:rPr>
              <a:t>sobre o ambiente.</a:t>
            </a:r>
          </a:p>
          <a:p>
            <a:pPr marL="1143000" lvl="2" indent="-228600" algn="just">
              <a:lnSpc>
                <a:spcPct val="115000"/>
              </a:lnSpc>
              <a:spcAft>
                <a:spcPts val="1000"/>
              </a:spcAft>
              <a:buSzPts val="1000"/>
              <a:buFont typeface="Wingdings"/>
              <a:buChar char=""/>
              <a:tabLst>
                <a:tab pos="1371600" algn="l"/>
              </a:tabLst>
            </a:pPr>
            <a:r>
              <a:rPr lang="tr-TR" sz="1600" dirty="0" err="1">
                <a:cs typeface="Times New Roman"/>
              </a:rPr>
              <a:t>Bicicletas e </a:t>
            </a:r>
            <a:r>
              <a:rPr lang="tr-TR" sz="1600" dirty="0">
                <a:cs typeface="Times New Roman"/>
              </a:rPr>
              <a:t>transportes </a:t>
            </a:r>
            <a:r>
              <a:rPr lang="tr-TR" sz="1600" dirty="0" err="1">
                <a:cs typeface="Times New Roman"/>
              </a:rPr>
              <a:t>ecológicos </a:t>
            </a:r>
            <a:r>
              <a:rPr lang="tr-TR" sz="1600" dirty="0">
                <a:cs typeface="Times New Roman"/>
              </a:rPr>
              <a:t>- </a:t>
            </a:r>
            <a:r>
              <a:rPr lang="tr-TR" sz="1600" dirty="0" err="1">
                <a:cs typeface="Times New Roman"/>
              </a:rPr>
              <a:t>Promover hábitos ecológicos e exercício físico</a:t>
            </a:r>
            <a:r>
              <a:rPr lang="tr-TR" sz="1600" dirty="0">
                <a:cs typeface="Times New Roman"/>
              </a:rPr>
              <a:t>.</a:t>
            </a:r>
          </a:p>
          <a:p>
            <a:pPr marL="1143000" lvl="2" indent="-228600" algn="just">
              <a:lnSpc>
                <a:spcPct val="115000"/>
              </a:lnSpc>
              <a:spcAft>
                <a:spcPts val="1000"/>
              </a:spcAft>
              <a:buSzPts val="1000"/>
              <a:buFont typeface="Wingdings"/>
              <a:buChar char=""/>
              <a:tabLst>
                <a:tab pos="1371600" algn="l"/>
              </a:tabLst>
            </a:pPr>
            <a:r>
              <a:rPr lang="tr-TR" sz="1600" dirty="0">
                <a:cs typeface="Times New Roman"/>
              </a:rPr>
              <a:t>Jogos ao ar livre - </a:t>
            </a:r>
            <a:r>
              <a:rPr lang="tr-TR" sz="1600" dirty="0" smtClean="0">
                <a:cs typeface="Times New Roman"/>
              </a:rPr>
              <a:t>Incentiva</a:t>
            </a:r>
            <a:r>
              <a:rPr lang="pt-PT" sz="1600" dirty="0" smtClean="0">
                <a:cs typeface="Times New Roman"/>
              </a:rPr>
              <a:t>r</a:t>
            </a:r>
            <a:r>
              <a:rPr lang="tr-TR" sz="1600" dirty="0" smtClean="0">
                <a:cs typeface="Times New Roman"/>
              </a:rPr>
              <a:t> </a:t>
            </a:r>
            <a:r>
              <a:rPr lang="tr-TR" sz="1600" dirty="0">
                <a:cs typeface="Times New Roman"/>
              </a:rPr>
              <a:t>a atividade física e a ligação à natureza.</a:t>
            </a:r>
          </a:p>
          <a:p>
            <a:pPr marL="1143000" lvl="2" indent="-228600" algn="just">
              <a:lnSpc>
                <a:spcPct val="115000"/>
              </a:lnSpc>
              <a:spcAft>
                <a:spcPts val="1000"/>
              </a:spcAft>
              <a:buSzPts val="1000"/>
              <a:buFont typeface="Wingdings"/>
              <a:buChar char=""/>
              <a:tabLst>
                <a:tab pos="1371600" algn="l"/>
              </a:tabLst>
            </a:pPr>
            <a:r>
              <a:rPr lang="tr-TR" sz="1600" dirty="0">
                <a:cs typeface="Times New Roman"/>
              </a:rPr>
              <a:t>Ioga ao ar livre - </a:t>
            </a:r>
            <a:r>
              <a:rPr lang="tr-TR" sz="1600" dirty="0" smtClean="0">
                <a:cs typeface="Times New Roman"/>
              </a:rPr>
              <a:t>Promove</a:t>
            </a:r>
            <a:r>
              <a:rPr lang="pt-PT" sz="1600" dirty="0" smtClean="0">
                <a:cs typeface="Times New Roman"/>
              </a:rPr>
              <a:t>r</a:t>
            </a:r>
            <a:r>
              <a:rPr lang="tr-TR" sz="1600" dirty="0" smtClean="0">
                <a:cs typeface="Times New Roman"/>
              </a:rPr>
              <a:t> </a:t>
            </a:r>
            <a:r>
              <a:rPr lang="tr-TR" sz="1600" dirty="0">
                <a:cs typeface="Times New Roman"/>
              </a:rPr>
              <a:t>o relaxamento, o equilíbrio e a ligação à natureza.</a:t>
            </a:r>
          </a:p>
          <a:p>
            <a:pPr marL="1143000" lvl="2" indent="-228600" algn="just">
              <a:lnSpc>
                <a:spcPct val="115000"/>
              </a:lnSpc>
              <a:spcAft>
                <a:spcPts val="1000"/>
              </a:spcAft>
              <a:buSzPts val="1000"/>
              <a:buFont typeface="Wingdings"/>
              <a:buChar char=""/>
              <a:tabLst>
                <a:tab pos="1371600" algn="l"/>
              </a:tabLst>
            </a:pPr>
            <a:r>
              <a:rPr lang="tr-TR" sz="1600" dirty="0" smtClean="0">
                <a:cs typeface="Times New Roman"/>
              </a:rPr>
              <a:t>Atividades </a:t>
            </a:r>
            <a:r>
              <a:rPr lang="tr-TR" sz="1600" dirty="0">
                <a:cs typeface="Times New Roman"/>
              </a:rPr>
              <a:t>aquáticas - </a:t>
            </a:r>
            <a:r>
              <a:rPr lang="tr-TR" sz="1600" dirty="0" smtClean="0">
                <a:cs typeface="Times New Roman"/>
              </a:rPr>
              <a:t>Aprend</a:t>
            </a:r>
            <a:r>
              <a:rPr lang="pt-PT" sz="1600" dirty="0" err="1" smtClean="0">
                <a:cs typeface="Times New Roman"/>
              </a:rPr>
              <a:t>er</a:t>
            </a:r>
            <a:r>
              <a:rPr lang="tr-TR" sz="1600" dirty="0" smtClean="0">
                <a:cs typeface="Times New Roman"/>
              </a:rPr>
              <a:t> </a:t>
            </a:r>
            <a:r>
              <a:rPr lang="tr-TR" sz="1600" dirty="0">
                <a:cs typeface="Times New Roman"/>
              </a:rPr>
              <a:t>sobre a proteção da água através da natação ou da navegação.</a:t>
            </a:r>
          </a:p>
          <a:p>
            <a:endParaRPr lang="tr-TR" dirty="0"/>
          </a:p>
        </p:txBody>
      </p:sp>
    </p:spTree>
    <p:extLst>
      <p:ext uri="{BB962C8B-B14F-4D97-AF65-F5344CB8AC3E}">
        <p14:creationId xmlns:p14="http://schemas.microsoft.com/office/powerpoint/2010/main" val="2323381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2430" y="752533"/>
            <a:ext cx="10058400" cy="1450757"/>
          </a:xfrm>
        </p:spPr>
        <p:txBody>
          <a:bodyPr>
            <a:normAutofit fontScale="90000"/>
          </a:bodyPr>
          <a:lstStyle/>
          <a:p>
            <a:pPr lvl="0">
              <a:lnSpc>
                <a:spcPct val="115000"/>
              </a:lnSpc>
              <a:spcAft>
                <a:spcPts val="1000"/>
              </a:spcAft>
              <a:buSzPts val="1000"/>
              <a:tabLst>
                <a:tab pos="457200" algn="l"/>
              </a:tabLst>
            </a:pPr>
            <a:r>
              <a:rPr lang="tr-TR" sz="2900" dirty="0" smtClean="0">
                <a:solidFill>
                  <a:srgbClr val="002060"/>
                </a:solidFill>
                <a:latin typeface="Cambria"/>
                <a:ea typeface="Times New Roman"/>
                <a:cs typeface="Times New Roman"/>
              </a:rPr>
              <a:t>Atividades </a:t>
            </a:r>
            <a:r>
              <a:rPr lang="tr-TR" sz="2900" dirty="0" smtClean="0">
                <a:solidFill>
                  <a:srgbClr val="002060"/>
                </a:solidFill>
                <a:latin typeface="Cambria"/>
                <a:ea typeface="Times New Roman"/>
                <a:cs typeface="Times New Roman"/>
              </a:rPr>
              <a:t>da Semana Verde - Ciências, Geografia, Tecnologia e TIC</a:t>
            </a:r>
            <a:br>
              <a:rPr lang="tr-TR" sz="2900" dirty="0" smtClean="0">
                <a:solidFill>
                  <a:srgbClr val="002060"/>
                </a:solidFill>
                <a:latin typeface="Cambria"/>
                <a:ea typeface="Times New Roman"/>
                <a:cs typeface="Times New Roman"/>
              </a:rPr>
            </a:br>
            <a:r>
              <a:rPr lang="tr-TR" sz="2900" dirty="0" smtClean="0">
                <a:solidFill>
                  <a:srgbClr val="002060"/>
                </a:solidFill>
                <a:latin typeface="Cambria"/>
                <a:ea typeface="Times New Roman"/>
                <a:cs typeface="Times New Roman"/>
              </a:rPr>
              <a:t/>
            </a:r>
            <a:br>
              <a:rPr lang="tr-TR" sz="2900" dirty="0" smtClean="0">
                <a:solidFill>
                  <a:srgbClr val="002060"/>
                </a:solidFill>
                <a:latin typeface="Cambria"/>
                <a:ea typeface="Times New Roman"/>
                <a:cs typeface="Times New Roman"/>
              </a:rPr>
            </a:br>
            <a:r>
              <a:rPr lang="tr-TR" sz="1800" dirty="0" smtClean="0">
                <a:cs typeface="Times New Roman"/>
              </a:rPr>
              <a:t>Integrar </a:t>
            </a:r>
            <a:r>
              <a:rPr lang="tr-TR" sz="1800" dirty="0">
                <a:cs typeface="Times New Roman"/>
              </a:rPr>
              <a:t>a ciência, a geografia, a tecnologia e as TIC na Semana Verde: </a:t>
            </a:r>
            <a:r>
              <a:rPr lang="tr-TR" sz="1300" dirty="0">
                <a:cs typeface="Times New Roman"/>
              </a:rPr>
              <a:t/>
            </a:r>
            <a:br>
              <a:rPr lang="tr-TR" sz="1300" dirty="0">
                <a:cs typeface="Times New Roman"/>
              </a:rPr>
            </a:br>
            <a:endParaRPr lang="tr-TR" sz="130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p:txBody>
          <a:bodyPr/>
          <a:lstStyle/>
          <a:p>
            <a:r>
              <a:rPr lang="tr-TR" b="1" dirty="0" err="1"/>
              <a:t>Ciência</a:t>
            </a:r>
            <a:endParaRPr lang="tr-TR" dirty="0"/>
          </a:p>
        </p:txBody>
      </p:sp>
      <p:sp>
        <p:nvSpPr>
          <p:cNvPr id="4" name="Metin Yer Tutucusu 3"/>
          <p:cNvSpPr>
            <a:spLocks noGrp="1"/>
          </p:cNvSpPr>
          <p:nvPr>
            <p:ph type="body" idx="2"/>
          </p:nvPr>
        </p:nvSpPr>
        <p:spPr/>
        <p:txBody>
          <a:bodyPr>
            <a:normAutofit fontScale="85000" lnSpcReduction="20000"/>
          </a:bodyPr>
          <a:lstStyle/>
          <a:p>
            <a:r>
              <a:rPr lang="en-US" dirty="0"/>
              <a:t>- Estudar e analisar a biodiversidade através da recolha de amostras de plantas e animais.</a:t>
            </a:r>
          </a:p>
          <a:p>
            <a:r>
              <a:rPr lang="en-US" dirty="0"/>
              <a:t>- </a:t>
            </a:r>
            <a:r>
              <a:rPr lang="en-US" dirty="0" err="1" smtClean="0"/>
              <a:t>Visitar</a:t>
            </a:r>
            <a:r>
              <a:rPr lang="en-US" dirty="0" smtClean="0"/>
              <a:t> </a:t>
            </a:r>
            <a:r>
              <a:rPr lang="en-US" dirty="0"/>
              <a:t>jardins botânicos, arboretos ou reservas naturais.</a:t>
            </a:r>
          </a:p>
          <a:p>
            <a:r>
              <a:rPr lang="en-US" dirty="0"/>
              <a:t>- Criar um herbário, recolhendo e desenhando plantas.</a:t>
            </a:r>
          </a:p>
          <a:p>
            <a:r>
              <a:rPr lang="en-US" dirty="0"/>
              <a:t>- Experiências de ecologia urbana - Analisar as implicações ecológicas da urbanização.</a:t>
            </a:r>
          </a:p>
          <a:p>
            <a:r>
              <a:rPr lang="en-US" dirty="0"/>
              <a:t>- Realizar experiências sobre os recursos naturais e a sua utilização sustentável.</a:t>
            </a:r>
          </a:p>
          <a:p>
            <a:r>
              <a:rPr lang="en-US" dirty="0"/>
              <a:t>- Debater o impacto das alterações climáticas e as soluções para a redução dos gases com efeito de estufa.</a:t>
            </a:r>
          </a:p>
          <a:p>
            <a:endParaRPr lang="tr-TR" dirty="0"/>
          </a:p>
        </p:txBody>
      </p:sp>
      <p:sp>
        <p:nvSpPr>
          <p:cNvPr id="5" name="Metin Yer Tutucusu 4"/>
          <p:cNvSpPr>
            <a:spLocks noGrp="1"/>
          </p:cNvSpPr>
          <p:nvPr>
            <p:ph type="body" idx="3"/>
          </p:nvPr>
        </p:nvSpPr>
        <p:spPr/>
        <p:txBody>
          <a:bodyPr/>
          <a:lstStyle/>
          <a:p>
            <a:r>
              <a:rPr lang="tr-TR" b="1" dirty="0" err="1"/>
              <a:t>Geografia e Geologia</a:t>
            </a:r>
            <a:endParaRPr lang="tr-TR" dirty="0"/>
          </a:p>
        </p:txBody>
      </p:sp>
      <p:sp>
        <p:nvSpPr>
          <p:cNvPr id="6" name="Metin Yer Tutucusu 5"/>
          <p:cNvSpPr>
            <a:spLocks noGrp="1"/>
          </p:cNvSpPr>
          <p:nvPr>
            <p:ph type="body" idx="4"/>
          </p:nvPr>
        </p:nvSpPr>
        <p:spPr/>
        <p:txBody>
          <a:bodyPr>
            <a:normAutofit/>
          </a:bodyPr>
          <a:lstStyle/>
          <a:p>
            <a:r>
              <a:rPr lang="en-US" sz="1600" dirty="0"/>
              <a:t>- Identificar e classificar rochas e minerais.</a:t>
            </a:r>
          </a:p>
          <a:p>
            <a:r>
              <a:rPr lang="en-US" sz="1600" dirty="0"/>
              <a:t>- </a:t>
            </a:r>
            <a:r>
              <a:rPr lang="en-US" sz="1600" dirty="0" err="1" smtClean="0"/>
              <a:t>Visitar</a:t>
            </a:r>
            <a:r>
              <a:rPr lang="en-US" sz="1600" dirty="0" smtClean="0"/>
              <a:t> </a:t>
            </a:r>
            <a:r>
              <a:rPr lang="en-US" sz="1600" dirty="0"/>
              <a:t>áreas geológicas importantes para aprender sobre os processos geológicos.</a:t>
            </a:r>
          </a:p>
          <a:p>
            <a:r>
              <a:rPr lang="en-US" sz="1600" dirty="0"/>
              <a:t>- Aprender a interpretar e criar mapas utilizando ferramentas como o GPS.</a:t>
            </a:r>
          </a:p>
          <a:p>
            <a:r>
              <a:rPr lang="en-US" sz="1600" dirty="0"/>
              <a:t>- Estudar a forma como as alterações climáticas afectam o ambiente e </a:t>
            </a:r>
            <a:r>
              <a:rPr lang="en-US" sz="1600" dirty="0" err="1" smtClean="0"/>
              <a:t>listar</a:t>
            </a:r>
            <a:r>
              <a:rPr lang="en-US" sz="1600" dirty="0" smtClean="0"/>
              <a:t> as </a:t>
            </a:r>
            <a:r>
              <a:rPr lang="en-US" sz="1600" dirty="0" err="1"/>
              <a:t>a</a:t>
            </a:r>
            <a:r>
              <a:rPr lang="en-US" sz="1600" dirty="0" err="1" smtClean="0"/>
              <a:t>ções</a:t>
            </a:r>
            <a:r>
              <a:rPr lang="en-US" sz="1600" dirty="0" smtClean="0"/>
              <a:t> </a:t>
            </a:r>
            <a:r>
              <a:rPr lang="en-US" sz="1600" dirty="0"/>
              <a:t>para reduzir o seu impacto.</a:t>
            </a:r>
          </a:p>
          <a:p>
            <a:endParaRPr lang="tr-TR" sz="1600" dirty="0"/>
          </a:p>
        </p:txBody>
      </p:sp>
    </p:spTree>
    <p:extLst>
      <p:ext uri="{BB962C8B-B14F-4D97-AF65-F5344CB8AC3E}">
        <p14:creationId xmlns:p14="http://schemas.microsoft.com/office/powerpoint/2010/main" val="1402081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11135" y="931652"/>
            <a:ext cx="4937760" cy="736282"/>
          </a:xfrm>
        </p:spPr>
        <p:txBody>
          <a:bodyPr/>
          <a:lstStyle/>
          <a:p>
            <a:r>
              <a:rPr lang="tr-TR" b="1" dirty="0" err="1">
                <a:cs typeface="Times New Roman"/>
              </a:rPr>
              <a:t>Tecnologia</a:t>
            </a:r>
            <a:endParaRPr lang="tr-TR" dirty="0"/>
          </a:p>
        </p:txBody>
      </p:sp>
      <p:sp>
        <p:nvSpPr>
          <p:cNvPr id="4" name="Metin Yer Tutucusu 3"/>
          <p:cNvSpPr>
            <a:spLocks noGrp="1"/>
          </p:cNvSpPr>
          <p:nvPr>
            <p:ph type="body" idx="2"/>
          </p:nvPr>
        </p:nvSpPr>
        <p:spPr>
          <a:xfrm>
            <a:off x="1097280" y="2050473"/>
            <a:ext cx="4937760" cy="3910061"/>
          </a:xfrm>
        </p:spPr>
        <p:txBody>
          <a:bodyPr>
            <a:normAutofit/>
          </a:bodyPr>
          <a:lstStyle/>
          <a:p>
            <a:r>
              <a:rPr lang="en-US" sz="1800" dirty="0"/>
              <a:t>- Construir um sistema de mini-irrigação a partir de materiais reciclados para conservar a água.</a:t>
            </a:r>
          </a:p>
          <a:p>
            <a:r>
              <a:rPr lang="en-US" sz="1800" dirty="0"/>
              <a:t>- Conceber e construir um painel solar simples para mostrar a utilização da energia solar.</a:t>
            </a:r>
          </a:p>
          <a:p>
            <a:r>
              <a:rPr lang="en-US" sz="1800" dirty="0"/>
              <a:t>- Criar um projeto de reciclagem e recuperação de resíduos utilizando ferramentas tecnológicas.</a:t>
            </a:r>
          </a:p>
          <a:p>
            <a:r>
              <a:rPr lang="en-US" sz="1800" dirty="0"/>
              <a:t>- Conceber um protótipo de carro elétrico ou de bicicleta que utilize energias renováveis.</a:t>
            </a:r>
          </a:p>
          <a:p>
            <a:endParaRPr lang="tr-TR" sz="1800" dirty="0"/>
          </a:p>
        </p:txBody>
      </p:sp>
      <p:sp>
        <p:nvSpPr>
          <p:cNvPr id="5" name="Metin Yer Tutucusu 4"/>
          <p:cNvSpPr>
            <a:spLocks noGrp="1"/>
          </p:cNvSpPr>
          <p:nvPr>
            <p:ph type="body" idx="3"/>
          </p:nvPr>
        </p:nvSpPr>
        <p:spPr>
          <a:xfrm>
            <a:off x="6176357" y="1028634"/>
            <a:ext cx="4937760" cy="736282"/>
          </a:xfrm>
        </p:spPr>
        <p:txBody>
          <a:bodyPr>
            <a:normAutofit fontScale="92500" lnSpcReduction="10000"/>
          </a:bodyPr>
          <a:lstStyle/>
          <a:p>
            <a:endParaRPr lang="tr-TR" dirty="0"/>
          </a:p>
          <a:p>
            <a:pPr lvl="1"/>
            <a:r>
              <a:rPr lang="tr-TR" dirty="0" smtClean="0"/>
              <a:t>TIC</a:t>
            </a:r>
            <a:endParaRPr lang="tr-TR" dirty="0"/>
          </a:p>
          <a:p>
            <a:endParaRPr lang="tr-TR" dirty="0"/>
          </a:p>
        </p:txBody>
      </p:sp>
      <p:sp>
        <p:nvSpPr>
          <p:cNvPr id="6" name="Metin Yer Tutucusu 5"/>
          <p:cNvSpPr>
            <a:spLocks noGrp="1"/>
          </p:cNvSpPr>
          <p:nvPr>
            <p:ph type="body" idx="4"/>
          </p:nvPr>
        </p:nvSpPr>
        <p:spPr>
          <a:xfrm>
            <a:off x="6217920" y="2189018"/>
            <a:ext cx="4937760" cy="3771516"/>
          </a:xfrm>
        </p:spPr>
        <p:txBody>
          <a:bodyPr>
            <a:normAutofit/>
          </a:bodyPr>
          <a:lstStyle/>
          <a:p>
            <a:endParaRPr lang="en-US" sz="1800" dirty="0"/>
          </a:p>
          <a:p>
            <a:r>
              <a:rPr lang="en-US" sz="1800" dirty="0"/>
              <a:t>- Desenvolver um sítio Web ou uma aplicação para monitorizar a qualidade do ar.</a:t>
            </a:r>
          </a:p>
          <a:p>
            <a:r>
              <a:rPr lang="en-US" sz="1800" dirty="0"/>
              <a:t>- Criar apresentações de vídeo ou gráficos</a:t>
            </a:r>
          </a:p>
          <a:p>
            <a:endParaRPr lang="tr-TR" sz="1800" dirty="0"/>
          </a:p>
        </p:txBody>
      </p:sp>
    </p:spTree>
    <p:extLst>
      <p:ext uri="{BB962C8B-B14F-4D97-AF65-F5344CB8AC3E}">
        <p14:creationId xmlns:p14="http://schemas.microsoft.com/office/powerpoint/2010/main" val="21913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Visão geral do módulo</a:t>
            </a:r>
            <a:endParaRPr/>
          </a:p>
        </p:txBody>
      </p:sp>
      <p:sp>
        <p:nvSpPr>
          <p:cNvPr id="139" name="Google Shape;139;p37"/>
          <p:cNvSpPr txBox="1"/>
          <p:nvPr/>
        </p:nvSpPr>
        <p:spPr>
          <a:xfrm>
            <a:off x="2618374" y="176649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Introdução</a:t>
            </a:r>
            <a:endParaRPr sz="3200" b="1" i="0" u="none" strike="noStrike" cap="none">
              <a:solidFill>
                <a:srgbClr val="3F3F3F"/>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Vídeos</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r>
              <a:rPr lang="en-US" b="1" dirty="0"/>
              <a:t>LIGAÇÕES PARA VÍDEOS E OUTRAS FONTES DE LEITURA SOBRE O CONTEÚDO DO MÓDULO </a:t>
            </a:r>
            <a:endParaRPr dirty="0"/>
          </a:p>
        </p:txBody>
      </p:sp>
      <p:sp>
        <p:nvSpPr>
          <p:cNvPr id="143" name="Google Shape;143;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Auto-verificação</a:t>
            </a:r>
            <a:endParaRPr sz="3200" b="1" i="0" u="none" strike="noStrike" cap="none">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smtClean="0">
                <a:solidFill>
                  <a:srgbClr val="3F3F3F"/>
                </a:solidFill>
                <a:latin typeface="Calibri"/>
                <a:ea typeface="Calibri"/>
                <a:cs typeface="Calibri"/>
                <a:sym typeface="Calibri"/>
              </a:rPr>
              <a:t>Parte 2</a:t>
            </a:r>
            <a:endParaRPr sz="3200" b="1" i="0" u="none" strike="noStrike" cap="none" dirty="0">
              <a:solidFill>
                <a:srgbClr val="3F3F3F"/>
              </a:solidFill>
              <a:latin typeface="Calibri"/>
              <a:ea typeface="Calibri"/>
              <a:cs typeface="Calibri"/>
              <a:sym typeface="Calibri"/>
            </a:endParaRPr>
          </a:p>
        </p:txBody>
      </p:sp>
      <p:sp>
        <p:nvSpPr>
          <p:cNvPr id="145" name="Google Shape;145;p37"/>
          <p:cNvSpPr txBox="1"/>
          <p:nvPr/>
        </p:nvSpPr>
        <p:spPr>
          <a:xfrm>
            <a:off x="1832303" y="180967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03</a:t>
            </a:r>
            <a:endParaRPr sz="1400" b="0" i="0" u="none" strike="noStrike" cap="none" dirty="0">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02</a:t>
            </a:r>
            <a:endParaRPr sz="1400" b="0" i="0" u="none" strike="noStrike" cap="none" dirty="0">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en-US" dirty="0"/>
              <a:t>As melhores práticas que temos na nossa instituição, na nossa cidade ou país, </a:t>
            </a:r>
            <a:r>
              <a:rPr lang="en-US" dirty="0" err="1" smtClean="0"/>
              <a:t>ou</a:t>
            </a:r>
            <a:r>
              <a:rPr lang="en-US" dirty="0" smtClean="0"/>
              <a:t> </a:t>
            </a:r>
            <a:r>
              <a:rPr lang="en-US" dirty="0" err="1" smtClean="0"/>
              <a:t>mesmo</a:t>
            </a:r>
            <a:r>
              <a:rPr lang="en-US" dirty="0" smtClean="0"/>
              <a:t> </a:t>
            </a:r>
            <a:r>
              <a:rPr lang="en-US" dirty="0"/>
              <a:t>nos países dos parceiros</a:t>
            </a:r>
            <a:endParaRPr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095999" y="4346320"/>
            <a:ext cx="3602183"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en-US" sz="2000" b="0" i="0" u="none" strike="noStrike" cap="none" dirty="0" err="1" smtClean="0">
                <a:solidFill>
                  <a:srgbClr val="3F762A"/>
                </a:solidFill>
                <a:latin typeface="Calibri"/>
                <a:ea typeface="Calibri"/>
                <a:cs typeface="Calibri"/>
                <a:sym typeface="Calibri"/>
              </a:rPr>
              <a:t>Formulário</a:t>
            </a:r>
            <a:r>
              <a:rPr lang="en-US" sz="2000" b="0" i="0" u="none" strike="noStrike" cap="none" dirty="0" smtClean="0">
                <a:solidFill>
                  <a:srgbClr val="3F762A"/>
                </a:solidFill>
                <a:latin typeface="Calibri"/>
                <a:ea typeface="Calibri"/>
                <a:cs typeface="Calibri"/>
                <a:sym typeface="Calibri"/>
              </a:rPr>
              <a:t> do </a:t>
            </a:r>
            <a:r>
              <a:rPr lang="en-US" sz="2000" b="0" i="0" u="none" strike="noStrike" cap="none" dirty="0" err="1" smtClean="0">
                <a:solidFill>
                  <a:srgbClr val="3F762A"/>
                </a:solidFill>
                <a:latin typeface="Calibri"/>
                <a:ea typeface="Calibri"/>
                <a:cs typeface="Calibri"/>
                <a:sym typeface="Calibri"/>
              </a:rPr>
              <a:t>questionário</a:t>
            </a:r>
            <a:endParaRPr sz="2000" b="0" i="0" u="none" strike="noStrike" cap="none" dirty="0">
              <a:solidFill>
                <a:srgbClr val="3F762A"/>
              </a:solidFill>
              <a:latin typeface="Calibri"/>
              <a:ea typeface="Calibri"/>
              <a:cs typeface="Calibri"/>
              <a:sym typeface="Calibri"/>
            </a:endParaRPr>
          </a:p>
        </p:txBody>
      </p:sp>
      <p:sp>
        <p:nvSpPr>
          <p:cNvPr id="2" name="Rectangle 1"/>
          <p:cNvSpPr>
            <a:spLocks noChangeArrowheads="1"/>
          </p:cNvSpPr>
          <p:nvPr/>
        </p:nvSpPr>
        <p:spPr bwMode="auto">
          <a:xfrm>
            <a:off x="1885950" y="2435394"/>
            <a:ext cx="35147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US" b="1" dirty="0">
                <a:effectLst>
                  <a:outerShdw blurRad="38100" dist="25400" dir="5400000" algn="ctr">
                    <a:srgbClr val="6E747A">
                      <a:alpha val="43000"/>
                    </a:srgbClr>
                  </a:outerShdw>
                </a:effectLst>
              </a:rPr>
              <a:t> Análise da perceção dos problemas ambientais em função do nível de literacia ambiental </a:t>
            </a:r>
            <a:endParaRPr lang="tr-TR"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75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37062" y="92765"/>
            <a:ext cx="10058400" cy="701562"/>
          </a:xfrm>
        </p:spPr>
        <p:txBody>
          <a:bodyPr/>
          <a:lstStyle/>
          <a:p>
            <a:pPr algn="ctr"/>
            <a:r>
              <a:rPr lang="tr-TR" sz="2600" dirty="0" err="1">
                <a:solidFill>
                  <a:srgbClr val="002060"/>
                </a:solidFill>
                <a:latin typeface="Cambria"/>
                <a:ea typeface="Times New Roman"/>
                <a:cs typeface="Times New Roman"/>
              </a:rPr>
              <a:t>Conclusão</a:t>
            </a:r>
            <a:endParaRPr lang="tr-TR" sz="260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852516" y="794327"/>
            <a:ext cx="10058400" cy="4376470"/>
          </a:xfrm>
        </p:spPr>
        <p:txBody>
          <a:bodyPr>
            <a:noAutofit/>
          </a:bodyPr>
          <a:lstStyle/>
          <a:p>
            <a:pPr algn="just"/>
            <a:r>
              <a:rPr lang="en-US" sz="1600" dirty="0"/>
              <a:t>Educação ambiental: A chave para um futuro sustentável</a:t>
            </a:r>
          </a:p>
          <a:p>
            <a:pPr algn="just"/>
            <a:r>
              <a:rPr lang="en-US" sz="1600" dirty="0"/>
              <a:t>- A proteção do ambiente exige medidas legais e educação.</a:t>
            </a:r>
          </a:p>
          <a:p>
            <a:pPr algn="just"/>
            <a:r>
              <a:rPr lang="en-US" sz="1600" dirty="0"/>
              <a:t>- A mudança de mentalidades é crucial para o sucesso a longo prazo.</a:t>
            </a:r>
          </a:p>
          <a:p>
            <a:pPr algn="just"/>
            <a:r>
              <a:rPr lang="en-US" sz="1600" dirty="0"/>
              <a:t>- As escolas e os meios de comunicação social desempenham um papel fundamental na promoção da consciência ecológica.</a:t>
            </a:r>
          </a:p>
          <a:p>
            <a:pPr algn="just"/>
            <a:r>
              <a:rPr lang="en-US" sz="1600" dirty="0"/>
              <a:t>- A educação deve começar cedo para incutir um comportamento responsável em relação à natureza.</a:t>
            </a:r>
          </a:p>
          <a:p>
            <a:pPr algn="just"/>
            <a:r>
              <a:rPr lang="en-US" sz="1600" dirty="0"/>
              <a:t>- Uma educação eficaz combina a aquisição de conhecimentos, o desenvolvimento de competências e a clarificação de valores.</a:t>
            </a:r>
          </a:p>
          <a:p>
            <a:pPr algn="just"/>
            <a:r>
              <a:rPr lang="en-US" sz="1600" dirty="0"/>
              <a:t>- Os alunos devem compreender o seu impacto no ambiente e desenvolver capacidades de resolução de problemas.</a:t>
            </a:r>
          </a:p>
          <a:p>
            <a:pPr algn="just"/>
            <a:r>
              <a:rPr lang="en-US" sz="1600" dirty="0"/>
              <a:t>- A educação ambiental estende-se para além das escolas, exigindo o envolvimento da comunidade.</a:t>
            </a:r>
          </a:p>
          <a:p>
            <a:pPr algn="just"/>
            <a:r>
              <a:rPr lang="en-US" sz="1600" dirty="0"/>
              <a:t>- O impacto a longo prazo no comportamento é a verdadeira medida do sucesso.</a:t>
            </a:r>
          </a:p>
          <a:p>
            <a:pPr algn="just"/>
            <a:r>
              <a:rPr lang="en-US" sz="1600" dirty="0"/>
              <a:t>- É essencial combinar princípios gerais com situações específicas.</a:t>
            </a:r>
          </a:p>
          <a:p>
            <a:pPr algn="just"/>
            <a:r>
              <a:rPr lang="en-US" sz="1600" dirty="0"/>
              <a:t>- As escolas têm a responsabilidade de </a:t>
            </a:r>
            <a:r>
              <a:rPr lang="en-US" sz="1600" dirty="0" err="1"/>
              <a:t>organizar</a:t>
            </a:r>
            <a:r>
              <a:rPr lang="en-US" sz="1600" dirty="0"/>
              <a:t> </a:t>
            </a:r>
            <a:r>
              <a:rPr lang="en-US" sz="1600" dirty="0" err="1" smtClean="0"/>
              <a:t>atividades</a:t>
            </a:r>
            <a:r>
              <a:rPr lang="en-US" sz="1600" dirty="0" smtClean="0"/>
              <a:t> </a:t>
            </a:r>
            <a:r>
              <a:rPr lang="en-US" sz="1600" dirty="0"/>
              <a:t>de educação ambiental.</a:t>
            </a:r>
          </a:p>
          <a:p>
            <a:pPr algn="just"/>
            <a:r>
              <a:rPr lang="en-US" sz="1600" dirty="0"/>
              <a:t>- Os estudantes, capacitados pelo conhecimento, podem tornar-se defensores da natureza.</a:t>
            </a:r>
          </a:p>
          <a:p>
            <a:pPr algn="just"/>
            <a:r>
              <a:rPr lang="en-US" sz="1600" dirty="0"/>
              <a:t>- A verdadeira educação ecológica promove o compromisso de proteger o ambiente para um futuro sustentável</a:t>
            </a:r>
          </a:p>
          <a:p>
            <a:pPr algn="just"/>
            <a:endParaRPr lang="tr-TR" sz="1600" dirty="0"/>
          </a:p>
        </p:txBody>
      </p:sp>
    </p:spTree>
    <p:extLst>
      <p:ext uri="{BB962C8B-B14F-4D97-AF65-F5344CB8AC3E}">
        <p14:creationId xmlns:p14="http://schemas.microsoft.com/office/powerpoint/2010/main" val="1965677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GB" dirty="0" smtClean="0"/>
              <a:t>Tarefas para os alunos</a:t>
            </a:r>
            <a:endParaRPr lang="en-GB" dirty="0"/>
          </a:p>
        </p:txBody>
      </p:sp>
      <p:sp>
        <p:nvSpPr>
          <p:cNvPr id="3" name="Metin Yer Tutucusu 2"/>
          <p:cNvSpPr>
            <a:spLocks noGrp="1"/>
          </p:cNvSpPr>
          <p:nvPr>
            <p:ph type="body" idx="1"/>
          </p:nvPr>
        </p:nvSpPr>
        <p:spPr>
          <a:xfrm>
            <a:off x="951345" y="1455679"/>
            <a:ext cx="10204335" cy="4400175"/>
          </a:xfrm>
        </p:spPr>
        <p:txBody>
          <a:bodyPr>
            <a:normAutofit fontScale="70000" lnSpcReduction="20000"/>
          </a:bodyPr>
          <a:lstStyle/>
          <a:p>
            <a:pPr lvl="0" algn="just">
              <a:buFont typeface="Wingdings" panose="05000000000000000000" pitchFamily="2" charset="2"/>
              <a:buChar char="v"/>
            </a:pPr>
            <a:r>
              <a:rPr lang="en-US" dirty="0"/>
              <a:t>Faz uma tempestade de ideias sobre o que já sabes sobre questões ambientais. Escreve uma lista de problemas ambientais de que te lembras (por exemplo, poluição, alterações climáticas, desflorestação).</a:t>
            </a:r>
            <a:endParaRPr lang="tr-TR" dirty="0"/>
          </a:p>
          <a:p>
            <a:pPr lvl="0" algn="just">
              <a:buFont typeface="Wingdings" panose="05000000000000000000" pitchFamily="2" charset="2"/>
              <a:buChar char="v"/>
            </a:pPr>
            <a:r>
              <a:rPr lang="en-US" dirty="0" err="1" smtClean="0"/>
              <a:t>Reflete</a:t>
            </a:r>
            <a:r>
              <a:rPr lang="en-US" dirty="0" smtClean="0"/>
              <a:t> </a:t>
            </a:r>
            <a:r>
              <a:rPr lang="en-US" dirty="0"/>
              <a:t>sobre a </a:t>
            </a:r>
            <a:r>
              <a:rPr lang="en-US" dirty="0" err="1" smtClean="0"/>
              <a:t>tua</a:t>
            </a:r>
            <a:r>
              <a:rPr lang="en-US" dirty="0" smtClean="0"/>
              <a:t> </a:t>
            </a:r>
            <a:r>
              <a:rPr lang="en-US" dirty="0"/>
              <a:t>própria relação com o ambiente. </a:t>
            </a:r>
            <a:r>
              <a:rPr lang="en-US" dirty="0" err="1" smtClean="0"/>
              <a:t>Consideras-te</a:t>
            </a:r>
            <a:r>
              <a:rPr lang="en-US" dirty="0" smtClean="0"/>
              <a:t> </a:t>
            </a:r>
            <a:r>
              <a:rPr lang="en-US" dirty="0"/>
              <a:t>amigo do ambiente? Porquê ou porque não?</a:t>
            </a:r>
            <a:endParaRPr lang="tr-TR" dirty="0"/>
          </a:p>
          <a:p>
            <a:pPr lvl="0" algn="just">
              <a:buFont typeface="Wingdings" panose="05000000000000000000" pitchFamily="2" charset="2"/>
              <a:buChar char="v"/>
            </a:pPr>
            <a:r>
              <a:rPr lang="en-US" dirty="0"/>
              <a:t>Lê sobre diferentes desafios ambientais. Escolhe uma questão que te interesse e investiga as suas causas e consequências com mais profundidade.</a:t>
            </a:r>
            <a:endParaRPr lang="tr-TR" dirty="0"/>
          </a:p>
          <a:p>
            <a:pPr lvl="0" algn="just">
              <a:buFont typeface="Wingdings" panose="05000000000000000000" pitchFamily="2" charset="2"/>
              <a:buChar char="v"/>
            </a:pPr>
            <a:r>
              <a:rPr lang="en-US" dirty="0"/>
              <a:t>Considera o conjunto de problemas ambientais apresentados no texto. Há algum problema de que não tinhas conhecimento?</a:t>
            </a:r>
            <a:endParaRPr lang="tr-TR" dirty="0"/>
          </a:p>
          <a:p>
            <a:pPr lvl="0" algn="just">
              <a:buFont typeface="Wingdings" panose="05000000000000000000" pitchFamily="2" charset="2"/>
              <a:buChar char="v"/>
            </a:pPr>
            <a:r>
              <a:rPr lang="en-US" dirty="0"/>
              <a:t>Até que </a:t>
            </a:r>
            <a:r>
              <a:rPr lang="en-US" dirty="0" err="1"/>
              <a:t>ponto</a:t>
            </a:r>
            <a:r>
              <a:rPr lang="en-US" dirty="0"/>
              <a:t> </a:t>
            </a:r>
            <a:r>
              <a:rPr lang="en-US" dirty="0" err="1" smtClean="0"/>
              <a:t>estás</a:t>
            </a:r>
            <a:r>
              <a:rPr lang="en-US" dirty="0" smtClean="0"/>
              <a:t> </a:t>
            </a:r>
            <a:r>
              <a:rPr lang="en-US" dirty="0"/>
              <a:t>preocupado com as questões ambientais que </a:t>
            </a:r>
            <a:r>
              <a:rPr lang="en-US" dirty="0" err="1" smtClean="0"/>
              <a:t>aprendeste</a:t>
            </a:r>
            <a:r>
              <a:rPr lang="en-US" dirty="0" smtClean="0"/>
              <a:t>? </a:t>
            </a:r>
            <a:r>
              <a:rPr lang="en-US" dirty="0"/>
              <a:t>Porquê ou porque não?</a:t>
            </a:r>
            <a:endParaRPr lang="tr-TR" dirty="0"/>
          </a:p>
          <a:p>
            <a:pPr lvl="0" algn="just">
              <a:buFont typeface="Wingdings" panose="05000000000000000000" pitchFamily="2" charset="2"/>
              <a:buChar char="v"/>
            </a:pPr>
            <a:r>
              <a:rPr lang="en-US" dirty="0"/>
              <a:t>Sentes que podes fazer a diferença na resolução dos problemas ambientais? Porquê ou porque não?</a:t>
            </a:r>
            <a:endParaRPr lang="tr-TR" dirty="0"/>
          </a:p>
          <a:p>
            <a:pPr lvl="0" algn="just">
              <a:buFont typeface="Wingdings" panose="05000000000000000000" pitchFamily="2" charset="2"/>
              <a:buChar char="v"/>
            </a:pPr>
            <a:r>
              <a:rPr lang="en-US" dirty="0" err="1" smtClean="0"/>
              <a:t>Pensa</a:t>
            </a:r>
            <a:r>
              <a:rPr lang="en-US" dirty="0" smtClean="0"/>
              <a:t> </a:t>
            </a:r>
            <a:r>
              <a:rPr lang="en-US" dirty="0" err="1"/>
              <a:t>nos</a:t>
            </a:r>
            <a:r>
              <a:rPr lang="en-US" dirty="0"/>
              <a:t> </a:t>
            </a:r>
            <a:r>
              <a:rPr lang="en-US" dirty="0" err="1" smtClean="0"/>
              <a:t>teus</a:t>
            </a:r>
            <a:r>
              <a:rPr lang="en-US" dirty="0" smtClean="0"/>
              <a:t> </a:t>
            </a:r>
            <a:r>
              <a:rPr lang="en-US" dirty="0"/>
              <a:t>hábitos diários. </a:t>
            </a:r>
            <a:r>
              <a:rPr lang="en-US" dirty="0" err="1" smtClean="0"/>
              <a:t>Consegues</a:t>
            </a:r>
            <a:r>
              <a:rPr lang="en-US" dirty="0" smtClean="0"/>
              <a:t> </a:t>
            </a:r>
            <a:r>
              <a:rPr lang="en-US" dirty="0"/>
              <a:t>identificar algumas formas de atuar já de uma forma amiga do ambiente? Existem novas práticas sustentáveis que </a:t>
            </a:r>
            <a:r>
              <a:rPr lang="en-US" dirty="0" err="1" smtClean="0"/>
              <a:t>possas</a:t>
            </a:r>
            <a:r>
              <a:rPr lang="en-US" dirty="0" smtClean="0"/>
              <a:t> </a:t>
            </a:r>
            <a:r>
              <a:rPr lang="en-US" dirty="0"/>
              <a:t>considerar adotar depois de aprender mais sobre questões ambientais?</a:t>
            </a:r>
            <a:endParaRPr lang="tr-TR" dirty="0"/>
          </a:p>
          <a:p>
            <a:pPr lvl="0" algn="just">
              <a:buFont typeface="Wingdings" panose="05000000000000000000" pitchFamily="2" charset="2"/>
              <a:buChar char="v"/>
            </a:pPr>
            <a:r>
              <a:rPr lang="en-US" dirty="0" err="1" smtClean="0"/>
              <a:t>Reflete</a:t>
            </a:r>
            <a:r>
              <a:rPr lang="en-US" dirty="0" smtClean="0"/>
              <a:t> </a:t>
            </a:r>
            <a:r>
              <a:rPr lang="en-US" dirty="0"/>
              <a:t>sobre a forma </a:t>
            </a:r>
            <a:r>
              <a:rPr lang="en-US" dirty="0" err="1"/>
              <a:t>como</a:t>
            </a:r>
            <a:r>
              <a:rPr lang="en-US" dirty="0"/>
              <a:t> </a:t>
            </a:r>
            <a:r>
              <a:rPr lang="en-US" dirty="0" err="1" smtClean="0"/>
              <a:t>obténs</a:t>
            </a:r>
            <a:r>
              <a:rPr lang="en-US" dirty="0" smtClean="0"/>
              <a:t> </a:t>
            </a:r>
            <a:r>
              <a:rPr lang="en-US" dirty="0"/>
              <a:t>informação sobre o ambiente. </a:t>
            </a:r>
            <a:r>
              <a:rPr lang="en-US" dirty="0" err="1" smtClean="0"/>
              <a:t>Achas</a:t>
            </a:r>
            <a:r>
              <a:rPr lang="en-US" dirty="0" smtClean="0"/>
              <a:t> </a:t>
            </a:r>
            <a:r>
              <a:rPr lang="en-US" dirty="0"/>
              <a:t>que os meios de comunicação social que </a:t>
            </a:r>
            <a:r>
              <a:rPr lang="en-US" dirty="0" err="1" smtClean="0"/>
              <a:t>consomes</a:t>
            </a:r>
            <a:r>
              <a:rPr lang="en-US" dirty="0" smtClean="0"/>
              <a:t> </a:t>
            </a:r>
            <a:r>
              <a:rPr lang="en-US" dirty="0"/>
              <a:t>retratam corretamente as questões ambientais? Como é que a tua educação (dentro e fora da escola) moldou a tua compreensão do ambiente?</a:t>
            </a:r>
            <a:endParaRPr lang="tr-TR" dirty="0"/>
          </a:p>
          <a:p>
            <a:pPr lvl="0" algn="just">
              <a:buFont typeface="Wingdings" panose="05000000000000000000" pitchFamily="2" charset="2"/>
              <a:buChar char="v"/>
            </a:pPr>
            <a:r>
              <a:rPr lang="en-US" dirty="0"/>
              <a:t>A informação que estudaste forneceu exemplos de um determinado país. </a:t>
            </a:r>
            <a:r>
              <a:rPr lang="en-US" dirty="0" err="1" smtClean="0"/>
              <a:t>Pesquisa</a:t>
            </a:r>
            <a:r>
              <a:rPr lang="en-US" dirty="0" smtClean="0"/>
              <a:t> </a:t>
            </a:r>
            <a:r>
              <a:rPr lang="en-US" dirty="0"/>
              <a:t>questões e soluções ambientais </a:t>
            </a:r>
            <a:r>
              <a:rPr lang="en-US" dirty="0" err="1"/>
              <a:t>na</a:t>
            </a:r>
            <a:r>
              <a:rPr lang="en-US" dirty="0"/>
              <a:t> </a:t>
            </a:r>
            <a:r>
              <a:rPr lang="en-US" dirty="0" err="1" smtClean="0"/>
              <a:t>tua</a:t>
            </a:r>
            <a:r>
              <a:rPr lang="en-US" dirty="0" smtClean="0"/>
              <a:t> </a:t>
            </a:r>
            <a:r>
              <a:rPr lang="en-US" dirty="0"/>
              <a:t>própria comunidade ou país. Existem semelhanças ou diferenças?</a:t>
            </a:r>
            <a:endParaRPr lang="tr-TR" dirty="0"/>
          </a:p>
          <a:p>
            <a:pPr lvl="0" algn="just">
              <a:buFont typeface="Wingdings" panose="05000000000000000000" pitchFamily="2" charset="2"/>
              <a:buChar char="v"/>
            </a:pPr>
            <a:r>
              <a:rPr lang="en-US" dirty="0" err="1" smtClean="0"/>
              <a:t>Pensa</a:t>
            </a:r>
            <a:r>
              <a:rPr lang="en-US" dirty="0" smtClean="0"/>
              <a:t> </a:t>
            </a:r>
            <a:r>
              <a:rPr lang="en-US" dirty="0"/>
              <a:t>num projeto ambiental que </a:t>
            </a:r>
            <a:r>
              <a:rPr lang="en-US" dirty="0" err="1" smtClean="0"/>
              <a:t>possas</a:t>
            </a:r>
            <a:r>
              <a:rPr lang="en-US" dirty="0" smtClean="0"/>
              <a:t> </a:t>
            </a:r>
            <a:r>
              <a:rPr lang="en-US" dirty="0"/>
              <a:t>levar a cabo com a </a:t>
            </a:r>
            <a:r>
              <a:rPr lang="en-US" dirty="0" err="1" smtClean="0"/>
              <a:t>tua</a:t>
            </a:r>
            <a:r>
              <a:rPr lang="en-US" dirty="0" smtClean="0"/>
              <a:t> </a:t>
            </a:r>
            <a:r>
              <a:rPr lang="en-US" dirty="0"/>
              <a:t>turma ou comunidade. Pode ser uma iniciativa de limpeza, uma campanha de sensibilização ou um esforço de angariação de fundos para apoiar uma organização </a:t>
            </a:r>
            <a:r>
              <a:rPr lang="en-US" dirty="0" err="1"/>
              <a:t>ambiental</a:t>
            </a:r>
            <a:r>
              <a:rPr lang="en-US" dirty="0" smtClean="0"/>
              <a:t>.</a:t>
            </a:r>
            <a:endParaRPr lang="tr-TR" dirty="0"/>
          </a:p>
        </p:txBody>
      </p:sp>
    </p:spTree>
    <p:extLst>
      <p:ext uri="{BB962C8B-B14F-4D97-AF65-F5344CB8AC3E}">
        <p14:creationId xmlns:p14="http://schemas.microsoft.com/office/powerpoint/2010/main" val="33953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US" dirty="0">
                <a:solidFill>
                  <a:srgbClr val="3F762A"/>
                </a:solidFill>
              </a:rPr>
              <a:t>Vídeos</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en-US" dirty="0"/>
              <a:t>Ligações para vídeos e outras fontes de leitura sobre o conteúdo do módulo</a:t>
            </a:r>
            <a:endParaRPr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sz="6600" dirty="0">
                <a:solidFill>
                  <a:srgbClr val="FFFF00"/>
                </a:solidFill>
              </a:rPr>
              <a:t/>
            </a:r>
            <a:br>
              <a:rPr lang="en-US" sz="6600" dirty="0">
                <a:solidFill>
                  <a:srgbClr val="FFFF00"/>
                </a:solidFill>
              </a:rPr>
            </a:br>
            <a:r>
              <a:rPr lang="en-US" sz="6600" dirty="0">
                <a:solidFill>
                  <a:srgbClr val="3F762A"/>
                </a:solidFill>
              </a:rPr>
              <a:t>Tópico dos vídeos</a:t>
            </a:r>
            <a:endParaRPr sz="6600"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2A4F1C"/>
                </a:solidFill>
                <a:latin typeface="Arial"/>
                <a:ea typeface="Arial"/>
                <a:cs typeface="Arial"/>
                <a:sym typeface="Arial"/>
              </a:rPr>
              <a:t>Veja os seguintes vídeos e tome notas</a:t>
            </a:r>
            <a:endParaRPr sz="2800" b="0" i="0" u="none" strike="noStrike" cap="none" dirty="0">
              <a:solidFill>
                <a:srgbClr val="2A4F1C"/>
              </a:solidFill>
              <a:latin typeface="Arial"/>
              <a:ea typeface="Arial"/>
              <a:cs typeface="Arial"/>
              <a:sym typeface="Arial"/>
            </a:endParaRPr>
          </a:p>
        </p:txBody>
      </p:sp>
      <p:sp>
        <p:nvSpPr>
          <p:cNvPr id="2" name="Dikdörtgen 1"/>
          <p:cNvSpPr/>
          <p:nvPr/>
        </p:nvSpPr>
        <p:spPr>
          <a:xfrm>
            <a:off x="647699" y="5063550"/>
            <a:ext cx="9401175" cy="523220"/>
          </a:xfrm>
          <a:prstGeom prst="rect">
            <a:avLst/>
          </a:prstGeom>
        </p:spPr>
        <p:txBody>
          <a:bodyPr wrap="square">
            <a:spAutoFit/>
          </a:bodyPr>
          <a:lstStyle/>
          <a:p>
            <a:pPr marL="457200"/>
            <a:r>
              <a:rPr lang="en-US" dirty="0">
                <a:latin typeface="Calibri" panose="020F0502020204030204" pitchFamily="34" charset="0"/>
                <a:ea typeface="Calibri" panose="020F0502020204030204" pitchFamily="34" charset="0"/>
              </a:rPr>
              <a:t>Os recursos fornecidos oferecem um ponto de partida valioso para explorar a ligação entre a literacia ambiental e a perceção dos problemas ambientais, com um </a:t>
            </a:r>
            <a:r>
              <a:rPr lang="en-US" dirty="0" err="1" smtClean="0">
                <a:latin typeface="Calibri" panose="020F0502020204030204" pitchFamily="34" charset="0"/>
                <a:ea typeface="Calibri" panose="020F0502020204030204" pitchFamily="34" charset="0"/>
              </a:rPr>
              <a:t>foco</a:t>
            </a:r>
            <a:r>
              <a:rPr lang="en-US" dirty="0" smtClean="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específico na Roménia (com base nas fontes de leitura). </a:t>
            </a:r>
            <a:endParaRPr lang="tr-TR"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191631" y="1282095"/>
            <a:ext cx="5705094" cy="163117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000" b="0" i="0" u="none" strike="noStrike" cap="none" dirty="0">
                <a:solidFill>
                  <a:srgbClr val="3F762A"/>
                </a:solidFill>
                <a:sym typeface="Arial"/>
              </a:rPr>
              <a:t>Ver o vídeo</a:t>
            </a:r>
            <a:endParaRPr sz="2000" dirty="0"/>
          </a:p>
          <a:p>
            <a:pPr marL="342900" marR="0" lvl="0" indent="-342900" algn="l" rtl="0">
              <a:lnSpc>
                <a:spcPct val="100000"/>
              </a:lnSpc>
              <a:spcBef>
                <a:spcPts val="0"/>
              </a:spcBef>
              <a:spcAft>
                <a:spcPts val="0"/>
              </a:spcAft>
              <a:buClr>
                <a:srgbClr val="000000"/>
              </a:buClr>
              <a:buSzPts val="2400"/>
              <a:buFont typeface="Noto Sans Symbols"/>
              <a:buChar char="✔"/>
            </a:pPr>
            <a:r>
              <a:rPr lang="en-US" sz="2000" b="0" i="0" u="none" strike="noStrike" cap="none" dirty="0">
                <a:solidFill>
                  <a:srgbClr val="3F762A"/>
                </a:solidFill>
                <a:sym typeface="Arial"/>
              </a:rPr>
              <a:t>Tomar nota dos factos importantes</a:t>
            </a:r>
            <a:endParaRPr sz="2000" dirty="0"/>
          </a:p>
          <a:p>
            <a:pPr marL="0" marR="0" lvl="0" indent="0" algn="l" rtl="0">
              <a:lnSpc>
                <a:spcPct val="100000"/>
              </a:lnSpc>
              <a:spcBef>
                <a:spcPts val="0"/>
              </a:spcBef>
              <a:spcAft>
                <a:spcPts val="0"/>
              </a:spcAft>
              <a:buNone/>
            </a:pPr>
            <a:endParaRPr sz="2000" b="0" i="0" u="none" strike="noStrike" cap="none" dirty="0">
              <a:solidFill>
                <a:srgbClr val="3F762A"/>
              </a:solidFil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000" b="1" i="0" u="none" strike="noStrike" cap="none" dirty="0" smtClean="0">
                <a:solidFill>
                  <a:srgbClr val="3F762A"/>
                </a:solidFill>
                <a:sym typeface="Arial"/>
              </a:rPr>
              <a:t>Escreve </a:t>
            </a:r>
            <a:r>
              <a:rPr lang="tr-TR" sz="2000" b="1" dirty="0" smtClean="0">
                <a:solidFill>
                  <a:srgbClr val="3F762A"/>
                </a:solidFill>
              </a:rPr>
              <a:t>"</a:t>
            </a:r>
            <a:r>
              <a:rPr lang="tr-TR" sz="2000" b="1" dirty="0" err="1" smtClean="0">
                <a:solidFill>
                  <a:srgbClr val="3F762A"/>
                </a:solidFill>
              </a:rPr>
              <a:t>Se fosses o </a:t>
            </a:r>
            <a:r>
              <a:rPr lang="tr-TR" sz="2000" b="1" dirty="0" smtClean="0">
                <a:solidFill>
                  <a:srgbClr val="3F762A"/>
                </a:solidFill>
              </a:rPr>
              <a:t>David, como </a:t>
            </a:r>
            <a:r>
              <a:rPr lang="tr-TR" sz="2000" b="1" dirty="0" err="1" smtClean="0">
                <a:solidFill>
                  <a:srgbClr val="3F762A"/>
                </a:solidFill>
              </a:rPr>
              <a:t>terminarias o </a:t>
            </a:r>
            <a:r>
              <a:rPr lang="tr-TR" sz="2000" b="1" dirty="0" smtClean="0">
                <a:solidFill>
                  <a:srgbClr val="3F762A"/>
                </a:solidFill>
              </a:rPr>
              <a:t>filme?</a:t>
            </a:r>
            <a:endParaRPr sz="2000" b="1" i="0" u="none" strike="noStrike" cap="none" dirty="0">
              <a:solidFill>
                <a:srgbClr val="000000"/>
              </a:solidFill>
              <a:sym typeface="Arial"/>
            </a:endParaRPr>
          </a:p>
        </p:txBody>
      </p:sp>
      <p:sp>
        <p:nvSpPr>
          <p:cNvPr id="350" name="Google Shape;350;p47"/>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lvl="0"/>
            <a:r>
              <a:rPr lang="en-US" sz="3200" b="1" dirty="0">
                <a:solidFill>
                  <a:srgbClr val="3F762A"/>
                </a:solidFill>
              </a:rPr>
              <a:t>A vida no nosso planeta</a:t>
            </a:r>
            <a:endParaRPr sz="3200" b="1" i="0" u="none" strike="noStrike" cap="none" dirty="0">
              <a:solidFill>
                <a:srgbClr val="3F762A"/>
              </a:solidFill>
              <a:latin typeface="Arial"/>
              <a:ea typeface="Arial"/>
              <a:cs typeface="Arial"/>
              <a:sym typeface="Arial"/>
            </a:endParaRPr>
          </a:p>
        </p:txBody>
      </p:sp>
      <p:sp>
        <p:nvSpPr>
          <p:cNvPr id="3" name="Dikdörtgen 2"/>
          <p:cNvSpPr/>
          <p:nvPr/>
        </p:nvSpPr>
        <p:spPr>
          <a:xfrm>
            <a:off x="6343840" y="3113909"/>
            <a:ext cx="5400675" cy="3046988"/>
          </a:xfrm>
          <a:prstGeom prst="rect">
            <a:avLst/>
          </a:prstGeom>
        </p:spPr>
        <p:txBody>
          <a:bodyPr wrap="square">
            <a:spAutoFit/>
          </a:bodyPr>
          <a:lstStyle/>
          <a:p>
            <a:pPr algn="just"/>
            <a:r>
              <a:rPr lang="en-US" sz="1600" dirty="0">
                <a:solidFill>
                  <a:srgbClr val="131313"/>
                </a:solidFill>
                <a:latin typeface="Roboto"/>
              </a:rPr>
              <a:t>Neste documentário de longa-metragem único, intitulado David Attenborough: Uma Vida no Nosso Planeta, o célebre </a:t>
            </a:r>
            <a:r>
              <a:rPr lang="en-US" sz="1600" dirty="0" err="1">
                <a:solidFill>
                  <a:srgbClr val="131313"/>
                </a:solidFill>
                <a:latin typeface="Roboto"/>
              </a:rPr>
              <a:t>naturalista</a:t>
            </a:r>
            <a:r>
              <a:rPr lang="en-US" sz="1600" dirty="0">
                <a:solidFill>
                  <a:srgbClr val="131313"/>
                </a:solidFill>
                <a:latin typeface="Roboto"/>
              </a:rPr>
              <a:t> </a:t>
            </a:r>
            <a:r>
              <a:rPr lang="en-US" sz="1600" dirty="0" err="1" smtClean="0">
                <a:solidFill>
                  <a:srgbClr val="131313"/>
                </a:solidFill>
                <a:latin typeface="Roboto"/>
              </a:rPr>
              <a:t>reflete</a:t>
            </a:r>
            <a:r>
              <a:rPr lang="en-US" sz="1600" dirty="0" smtClean="0">
                <a:solidFill>
                  <a:srgbClr val="131313"/>
                </a:solidFill>
                <a:latin typeface="Roboto"/>
              </a:rPr>
              <a:t> </a:t>
            </a:r>
            <a:r>
              <a:rPr lang="en-US" sz="1600" dirty="0">
                <a:solidFill>
                  <a:srgbClr val="131313"/>
                </a:solidFill>
                <a:latin typeface="Roboto"/>
              </a:rPr>
              <a:t>sobre os momentos marcantes da sua vida e as mudanças devastadoras a que assistiu. Com estreia marcada para 4 de outubro de 2020 na Netflix, o filme aborda alguns dos maiores desafios que a vida no nosso planeta enfrenta, oferecendo um retrato da perda global da natureza numa única vida. Com ele, vem uma poderosa mensagem de esperança para as gerações futuras, uma vez que Attenborough revela as soluções para ajudar a salvar o nosso planeta do desastre. </a:t>
            </a:r>
            <a:endParaRPr lang="tr-TR" sz="1600" dirty="0"/>
          </a:p>
        </p:txBody>
      </p:sp>
      <p:pic>
        <p:nvPicPr>
          <p:cNvPr id="3074" name="Picture 2" descr="David Attenborough: A Life on Our Planet Documen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6" y="2132012"/>
            <a:ext cx="4540250" cy="2553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2" name="Dikdörtgen 1"/>
          <p:cNvSpPr/>
          <p:nvPr/>
        </p:nvSpPr>
        <p:spPr>
          <a:xfrm>
            <a:off x="1332268" y="4933709"/>
            <a:ext cx="4605107"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hlinkClick r:id="rId4"/>
              </a:rPr>
              <a:t>https://www.youtube.com/watch?v=64R2MYUt394  </a:t>
            </a:r>
            <a:endParaRPr lang="en-US" b="1" dirty="0">
              <a:solidFill>
                <a:schemeClr val="accent1"/>
              </a:solidFill>
            </a:endParaRPr>
          </a:p>
        </p:txBody>
      </p:sp>
    </p:spTree>
    <p:extLst>
      <p:ext uri="{BB962C8B-B14F-4D97-AF65-F5344CB8AC3E}">
        <p14:creationId xmlns:p14="http://schemas.microsoft.com/office/powerpoint/2010/main" val="1920046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1209675"/>
            <a:ext cx="2629281" cy="3572667"/>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296406" y="1682145"/>
            <a:ext cx="5536692"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dirty="0">
                <a:solidFill>
                  <a:srgbClr val="3F762A"/>
                </a:solidFill>
                <a:latin typeface="Arial"/>
                <a:ea typeface="Arial"/>
                <a:cs typeface="Arial"/>
                <a:sym typeface="Arial"/>
              </a:rPr>
              <a:t>Escreve </a:t>
            </a:r>
            <a:r>
              <a:rPr lang="tr-TR" sz="2400" b="1" i="0" u="none" strike="noStrike" cap="none" dirty="0" smtClean="0">
                <a:solidFill>
                  <a:srgbClr val="3F762A"/>
                </a:solidFill>
                <a:latin typeface="Arial"/>
                <a:ea typeface="Arial"/>
                <a:cs typeface="Arial"/>
                <a:sym typeface="Arial"/>
              </a:rPr>
              <a:t>um </a:t>
            </a:r>
            <a:r>
              <a:rPr lang="tr-TR" sz="2400" b="1" i="0" u="none" strike="noStrike" cap="none" dirty="0" err="1" smtClean="0">
                <a:solidFill>
                  <a:srgbClr val="3F762A"/>
                </a:solidFill>
                <a:latin typeface="Arial"/>
                <a:ea typeface="Arial"/>
                <a:cs typeface="Arial"/>
                <a:sym typeface="Arial"/>
              </a:rPr>
              <a:t>breve </a:t>
            </a:r>
            <a:r>
              <a:rPr lang="tr-TR" sz="2400" b="1" dirty="0" err="1" smtClean="0">
                <a:solidFill>
                  <a:srgbClr val="3F762A"/>
                </a:solidFill>
              </a:rPr>
              <a:t>comentário </a:t>
            </a:r>
            <a:r>
              <a:rPr lang="tr-TR" sz="2400" b="1" dirty="0" smtClean="0">
                <a:solidFill>
                  <a:srgbClr val="3F762A"/>
                </a:solidFill>
              </a:rPr>
              <a:t>sobre </a:t>
            </a:r>
            <a:r>
              <a:rPr lang="tr-TR" sz="2400" b="1" dirty="0" err="1" smtClean="0">
                <a:solidFill>
                  <a:srgbClr val="3F762A"/>
                </a:solidFill>
              </a:rPr>
              <a:t>o </a:t>
            </a:r>
            <a:r>
              <a:rPr lang="tr-TR" sz="2400" b="1" dirty="0" smtClean="0">
                <a:solidFill>
                  <a:srgbClr val="3F762A"/>
                </a:solidFill>
              </a:rPr>
              <a:t>filme. </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2158463" y="466572"/>
            <a:ext cx="2089688" cy="584735"/>
          </a:xfrm>
          <a:prstGeom prst="rect">
            <a:avLst/>
          </a:prstGeom>
          <a:noFill/>
          <a:ln>
            <a:noFill/>
          </a:ln>
        </p:spPr>
        <p:txBody>
          <a:bodyPr spcFirstLastPara="1" wrap="square" lIns="91425" tIns="45700" rIns="91425" bIns="45700" anchor="t" anchorCtr="0">
            <a:spAutoFit/>
          </a:bodyPr>
          <a:lstStyle/>
          <a:p>
            <a:pPr lvl="0"/>
            <a:r>
              <a:rPr lang="tr-TR" sz="3200" b="1" dirty="0" smtClean="0">
                <a:solidFill>
                  <a:srgbClr val="3F762A"/>
                </a:solidFill>
              </a:rPr>
              <a:t>2040</a:t>
            </a:r>
            <a:endParaRPr sz="3200" b="1" i="0" u="none" strike="noStrike" cap="none" dirty="0">
              <a:solidFill>
                <a:srgbClr val="3F762A"/>
              </a:solidFill>
              <a:latin typeface="Arial"/>
              <a:ea typeface="Arial"/>
              <a:cs typeface="Arial"/>
              <a:sym typeface="Arial"/>
            </a:endParaRPr>
          </a:p>
        </p:txBody>
      </p:sp>
      <p:sp>
        <p:nvSpPr>
          <p:cNvPr id="3" name="Dikdörtgen 2"/>
          <p:cNvSpPr/>
          <p:nvPr/>
        </p:nvSpPr>
        <p:spPr>
          <a:xfrm>
            <a:off x="6585527" y="3691830"/>
            <a:ext cx="5111554" cy="1384995"/>
          </a:xfrm>
          <a:prstGeom prst="rect">
            <a:avLst/>
          </a:prstGeom>
        </p:spPr>
        <p:txBody>
          <a:bodyPr wrap="square">
            <a:spAutoFit/>
          </a:bodyPr>
          <a:lstStyle/>
          <a:p>
            <a:pPr algn="just"/>
            <a:r>
              <a:rPr lang="en-US" dirty="0"/>
              <a:t>Este documentário apresenta uma visão mais otimista, mostrando as soluções existentes para os problemas ambientais. Ao mostrar inovações bem sucedidas, pode inspirar os espectadores a tomar medidas e potencialmente aumentar o seu sentido de agência em relação às questões ambientais</a:t>
            </a:r>
            <a:endParaRPr lang="tr-TR" sz="1600" dirty="0"/>
          </a:p>
        </p:txBody>
      </p:sp>
      <p:pic>
        <p:nvPicPr>
          <p:cNvPr id="5" name="Resim 4"/>
          <p:cNvPicPr>
            <a:picLocks noChangeAspect="1"/>
          </p:cNvPicPr>
          <p:nvPr/>
        </p:nvPicPr>
        <p:blipFill>
          <a:blip r:embed="rId3"/>
          <a:stretch>
            <a:fillRect/>
          </a:stretch>
        </p:blipFill>
        <p:spPr>
          <a:xfrm>
            <a:off x="1562100" y="1185862"/>
            <a:ext cx="2514600" cy="3590925"/>
          </a:xfrm>
          <a:prstGeom prst="rect">
            <a:avLst/>
          </a:prstGeom>
          <a:ln>
            <a:noFill/>
          </a:ln>
          <a:effectLst>
            <a:softEdge rad="112500"/>
          </a:effectLst>
        </p:spPr>
      </p:pic>
      <p:sp>
        <p:nvSpPr>
          <p:cNvPr id="12" name="Dikdörtgen 1"/>
          <p:cNvSpPr/>
          <p:nvPr/>
        </p:nvSpPr>
        <p:spPr>
          <a:xfrm>
            <a:off x="1359977" y="5182602"/>
            <a:ext cx="3644909"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https://en.wikipedia.org/wiki/2040_(filme)</a:t>
            </a:r>
            <a:endParaRPr lang="en-US" b="1" dirty="0">
              <a:solidFill>
                <a:schemeClr val="accent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7195469" cy="12954"/>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1209675"/>
            <a:ext cx="2629281" cy="357266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Tarefa</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296406" y="1682145"/>
            <a:ext cx="5536692" cy="15696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Ver o vídeo</a:t>
            </a:r>
            <a:endParaRPr dirty="0"/>
          </a:p>
          <a:p>
            <a:pPr marL="342900" marR="0" lvl="0" indent="-342900"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3F762A"/>
                </a:solidFill>
                <a:latin typeface="Arial"/>
                <a:ea typeface="Arial"/>
                <a:cs typeface="Arial"/>
                <a:sym typeface="Arial"/>
              </a:rPr>
              <a:t>Tomar nota dos factos importantes</a:t>
            </a:r>
            <a:endParaRPr dirty="0"/>
          </a:p>
          <a:p>
            <a:pPr marL="0" marR="0" lvl="0" indent="0" algn="l" rtl="0">
              <a:lnSpc>
                <a:spcPct val="100000"/>
              </a:lnSpc>
              <a:spcBef>
                <a:spcPts val="0"/>
              </a:spcBef>
              <a:spcAft>
                <a:spcPts val="0"/>
              </a:spcAft>
              <a:buNone/>
            </a:pPr>
            <a:endParaRPr sz="2400" b="0" i="0" u="none" strike="noStrike" cap="none" dirty="0">
              <a:solidFill>
                <a:srgbClr val="3F762A"/>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b="1" i="0" u="none" strike="noStrike" cap="none" dirty="0">
                <a:solidFill>
                  <a:srgbClr val="3F762A"/>
                </a:solidFill>
                <a:latin typeface="Arial"/>
                <a:ea typeface="Arial"/>
                <a:cs typeface="Arial"/>
                <a:sym typeface="Arial"/>
              </a:rPr>
              <a:t>Escrever </a:t>
            </a:r>
            <a:r>
              <a:rPr lang="tr-TR" sz="2400" b="1" dirty="0" err="1" smtClean="0">
                <a:solidFill>
                  <a:srgbClr val="3F762A"/>
                </a:solidFill>
              </a:rPr>
              <a:t>o </a:t>
            </a:r>
            <a:r>
              <a:rPr lang="tr-TR" sz="2400" b="1" dirty="0" smtClean="0">
                <a:solidFill>
                  <a:srgbClr val="3F762A"/>
                </a:solidFill>
              </a:rPr>
              <a:t>plano </a:t>
            </a:r>
            <a:r>
              <a:rPr lang="tr-TR" sz="2400" b="1" dirty="0" err="1" smtClean="0">
                <a:solidFill>
                  <a:srgbClr val="3F762A"/>
                </a:solidFill>
              </a:rPr>
              <a:t>para efetuar </a:t>
            </a:r>
            <a:r>
              <a:rPr lang="tr-TR" sz="2400" b="1" dirty="0" smtClean="0">
                <a:solidFill>
                  <a:srgbClr val="3F762A"/>
                </a:solidFill>
              </a:rPr>
              <a:t>uma </a:t>
            </a:r>
            <a:r>
              <a:rPr lang="tr-TR" sz="2400" b="1" dirty="0" err="1" smtClean="0">
                <a:solidFill>
                  <a:srgbClr val="3F762A"/>
                </a:solidFill>
              </a:rPr>
              <a:t>mudança</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67762" y="647547"/>
            <a:ext cx="7947563" cy="307736"/>
          </a:xfrm>
          <a:prstGeom prst="rect">
            <a:avLst/>
          </a:prstGeom>
          <a:noFill/>
          <a:ln>
            <a:noFill/>
          </a:ln>
        </p:spPr>
        <p:txBody>
          <a:bodyPr spcFirstLastPara="1" wrap="square" lIns="91425" tIns="45700" rIns="91425" bIns="45700" anchor="t" anchorCtr="0">
            <a:spAutoFit/>
          </a:bodyPr>
          <a:lstStyle/>
          <a:p>
            <a:r>
              <a:rPr lang="en-US" b="1" dirty="0"/>
              <a:t>A retirada: O plano mais abrangente alguma vez proposto para inverter o aquecimento global</a:t>
            </a:r>
          </a:p>
        </p:txBody>
      </p:sp>
      <p:sp>
        <p:nvSpPr>
          <p:cNvPr id="2" name="Dikdörtgen 1"/>
          <p:cNvSpPr/>
          <p:nvPr/>
        </p:nvSpPr>
        <p:spPr>
          <a:xfrm>
            <a:off x="1332268" y="4933709"/>
            <a:ext cx="4605107"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https://www.youtube.com/watch?v=rcDA_-SZWSs</a:t>
            </a:r>
            <a:endParaRPr lang="en-US" b="1" dirty="0">
              <a:solidFill>
                <a:schemeClr val="accent1"/>
              </a:solidFill>
            </a:endParaRPr>
          </a:p>
        </p:txBody>
      </p:sp>
      <p:sp>
        <p:nvSpPr>
          <p:cNvPr id="3" name="Dikdörtgen 2"/>
          <p:cNvSpPr/>
          <p:nvPr/>
        </p:nvSpPr>
        <p:spPr>
          <a:xfrm>
            <a:off x="6524244" y="3751290"/>
            <a:ext cx="5029200" cy="2062103"/>
          </a:xfrm>
          <a:prstGeom prst="rect">
            <a:avLst/>
          </a:prstGeom>
        </p:spPr>
        <p:txBody>
          <a:bodyPr wrap="square">
            <a:spAutoFit/>
          </a:bodyPr>
          <a:lstStyle/>
          <a:p>
            <a:pPr algn="just"/>
            <a:r>
              <a:rPr lang="en-US" dirty="0"/>
              <a:t>Apresentado pela Hurst Lecture Series em colaboração com o Aspen Center for Environmental Studies em honra do seu 50º aniversário. Apresentando o ambientalista e autor Paul Hawken em conversa com o Diretor Executivo do Aspen Center for Environmental Studies, Chris Lane. Hawken discutirá a política, a tecnologia e as soluções substantivas existentes para enfrentar as alterações climáticas.</a:t>
            </a:r>
          </a:p>
          <a:p>
            <a:pPr algn="just"/>
            <a:r>
              <a:rPr lang="en-US" b="1" dirty="0"/>
              <a:t/>
            </a:r>
            <a:br>
              <a:rPr lang="en-US" b="1" dirty="0"/>
            </a:br>
            <a:endParaRPr lang="tr-TR" sz="1600" dirty="0"/>
          </a:p>
        </p:txBody>
      </p:sp>
      <p:pic>
        <p:nvPicPr>
          <p:cNvPr id="4100" name="Picture 4" descr="Drawdown: The Most Comprehensive Plan Ever Proposed to Reverse Global  Warming: Hawken, Paul: 9780143130444: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247774"/>
            <a:ext cx="2473325"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21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sz="6600" dirty="0">
                <a:solidFill>
                  <a:srgbClr val="FFFF00"/>
                </a:solidFill>
              </a:rPr>
              <a:t/>
            </a:r>
            <a:br>
              <a:rPr lang="en-US" sz="6600" dirty="0">
                <a:solidFill>
                  <a:srgbClr val="FFFF00"/>
                </a:solidFill>
              </a:rPr>
            </a:br>
            <a:r>
              <a:rPr lang="en-US" sz="6600" dirty="0">
                <a:solidFill>
                  <a:srgbClr val="3F762A"/>
                </a:solidFill>
              </a:rPr>
              <a:t>Auto-</a:t>
            </a:r>
            <a:r>
              <a:rPr lang="en-US" sz="6600" dirty="0" err="1">
                <a:solidFill>
                  <a:srgbClr val="3F762A"/>
                </a:solidFill>
              </a:rPr>
              <a:t>verificação</a:t>
            </a:r>
            <a:endParaRPr sz="6600"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smtClean="0">
                <a:solidFill>
                  <a:schemeClr val="lt1"/>
                </a:solidFill>
                <a:sym typeface="Arial"/>
              </a:rPr>
              <a:t>Auto-</a:t>
            </a:r>
            <a:endParaRPr sz="1200" dirty="0"/>
          </a:p>
          <a:p>
            <a:pPr marL="0" marR="0" lvl="0" indent="0" algn="ctr"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Verificação</a:t>
            </a:r>
            <a:endParaRPr sz="1200" b="0" i="0" u="none" strike="noStrike" cap="none" dirty="0">
              <a:solidFill>
                <a:srgbClr val="000000"/>
              </a:solidFill>
              <a:sym typeface="Arial"/>
            </a:endParaRPr>
          </a:p>
        </p:txBody>
      </p:sp>
      <p:sp>
        <p:nvSpPr>
          <p:cNvPr id="464" name="Google Shape;464;p56"/>
          <p:cNvSpPr txBox="1"/>
          <p:nvPr/>
        </p:nvSpPr>
        <p:spPr>
          <a:xfrm>
            <a:off x="131817" y="141432"/>
            <a:ext cx="10517710"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dirty="0" err="1" smtClean="0"/>
              <a:t>Exercícios</a:t>
            </a:r>
            <a:r>
              <a:rPr lang="en-US" sz="1600" b="1" dirty="0" smtClean="0"/>
              <a:t> </a:t>
            </a:r>
            <a:r>
              <a:rPr lang="en-US" sz="1600" b="1" dirty="0"/>
              <a:t>de preenchimento de </a:t>
            </a:r>
            <a:r>
              <a:rPr lang="en-US" sz="1600" b="1" dirty="0" err="1" smtClean="0"/>
              <a:t>espaços</a:t>
            </a:r>
            <a:r>
              <a:rPr lang="en-US" sz="1600" b="1" dirty="0" smtClean="0"/>
              <a:t>: </a:t>
            </a:r>
            <a:r>
              <a:rPr lang="en-US" sz="1600" b="1" dirty="0"/>
              <a:t>Literacia ambiental e perceção dos problemas</a:t>
            </a:r>
          </a:p>
          <a:p>
            <a:r>
              <a:rPr lang="en-US" sz="1600" b="1" dirty="0" err="1" smtClean="0"/>
              <a:t>Instruções</a:t>
            </a:r>
            <a:r>
              <a:rPr lang="en-US" sz="1600" b="1" dirty="0"/>
              <a:t>: </a:t>
            </a:r>
            <a:r>
              <a:rPr lang="en-US" sz="1600" dirty="0"/>
              <a:t>Preenche</a:t>
            </a:r>
            <a:r>
              <a:rPr lang="en-US" sz="1600" b="1" dirty="0"/>
              <a:t> </a:t>
            </a:r>
            <a:r>
              <a:rPr lang="en-US" sz="1600" dirty="0"/>
              <a:t>os espaços em branco com os termos adequados da </a:t>
            </a:r>
            <a:r>
              <a:rPr lang="tr-TR" sz="1600" dirty="0" err="1" smtClean="0"/>
              <a:t>lista de </a:t>
            </a:r>
            <a:r>
              <a:rPr lang="tr-TR" sz="1600" dirty="0" smtClean="0"/>
              <a:t>palavras </a:t>
            </a:r>
            <a:r>
              <a:rPr lang="tr-TR" sz="1600" dirty="0" err="1" smtClean="0"/>
              <a:t>apresentada </a:t>
            </a:r>
            <a:r>
              <a:rPr lang="tr-TR" sz="1600" dirty="0" smtClean="0"/>
              <a:t>nas </a:t>
            </a:r>
            <a:r>
              <a:rPr lang="tr-TR" sz="1600" dirty="0" err="1" smtClean="0"/>
              <a:t>caixas verdes</a:t>
            </a:r>
            <a:r>
              <a:rPr lang="tr-TR" sz="1600" dirty="0" smtClean="0"/>
              <a:t>.</a:t>
            </a:r>
            <a:endParaRPr lang="en-US" sz="1600" b="1" i="0" dirty="0">
              <a:solidFill>
                <a:srgbClr val="0D0D0D"/>
              </a:solidFill>
              <a:effectLst/>
              <a:latin typeface="Söhne"/>
            </a:endParaRPr>
          </a:p>
          <a:p>
            <a:pPr marL="0" marR="0" lvl="0" indent="0" algn="l" rtl="0">
              <a:lnSpc>
                <a:spcPct val="100000"/>
              </a:lnSpc>
              <a:spcBef>
                <a:spcPts val="0"/>
              </a:spcBef>
              <a:spcAft>
                <a:spcPts val="0"/>
              </a:spcAft>
              <a:buNone/>
            </a:pPr>
            <a:endParaRPr lang="en-US" sz="1600" b="0" i="0" dirty="0">
              <a:solidFill>
                <a:srgbClr val="0D0D0D"/>
              </a:solidFill>
              <a:effectLst/>
              <a:latin typeface="Söhne"/>
            </a:endParaRPr>
          </a:p>
        </p:txBody>
      </p:sp>
      <p:sp>
        <p:nvSpPr>
          <p:cNvPr id="2" name="Dikdörtgen 1"/>
          <p:cNvSpPr/>
          <p:nvPr/>
        </p:nvSpPr>
        <p:spPr>
          <a:xfrm>
            <a:off x="1138237" y="1333560"/>
            <a:ext cx="8353425" cy="4524315"/>
          </a:xfrm>
          <a:prstGeom prst="rect">
            <a:avLst/>
          </a:prstGeom>
        </p:spPr>
        <p:txBody>
          <a:bodyPr wrap="square">
            <a:spAutoFit/>
          </a:bodyPr>
          <a:lstStyle/>
          <a:p>
            <a:endParaRPr lang="en-US" sz="1200" dirty="0"/>
          </a:p>
          <a:p>
            <a:r>
              <a:rPr lang="en-US" sz="1200" b="1" dirty="0" smtClean="0"/>
              <a:t>1</a:t>
            </a:r>
            <a:r>
              <a:rPr lang="en-US" sz="1200" b="1" dirty="0"/>
              <a:t>. _____________ é o conhecimento, as competências e as disposições necessárias para compreender e enfrentar os desafios ambientais.</a:t>
            </a:r>
            <a:endParaRPr lang="en-US" sz="1200" dirty="0"/>
          </a:p>
          <a:p>
            <a:endParaRPr lang="tr-TR" sz="1200" b="1" dirty="0" smtClean="0"/>
          </a:p>
          <a:p>
            <a:r>
              <a:rPr lang="en-US" sz="1200" b="1" dirty="0" smtClean="0"/>
              <a:t>2</a:t>
            </a:r>
            <a:r>
              <a:rPr lang="en-US" sz="1200" b="1" dirty="0"/>
              <a:t>. Uma forte compreensão de _____________ permite que os indivíduos ultrapassem as observações superficiais e compreendam as causas profundas e as potenciais consequências dos problemas ambientais.</a:t>
            </a:r>
            <a:endParaRPr lang="en-US" sz="1200" dirty="0"/>
          </a:p>
          <a:p>
            <a:pPr>
              <a:buFont typeface="Arial" panose="020B0604020202020204" pitchFamily="34" charset="0"/>
              <a:buChar char="•"/>
            </a:pPr>
            <a:endParaRPr lang="tr-TR" sz="1200" dirty="0" smtClean="0"/>
          </a:p>
          <a:p>
            <a:r>
              <a:rPr lang="en-US" sz="1200" b="1" dirty="0" smtClean="0"/>
              <a:t>3</a:t>
            </a:r>
            <a:r>
              <a:rPr lang="en-US" sz="1200" b="1" dirty="0"/>
              <a:t>. O _____________ para questões ambientais molda a vontade de uma pessoa de se envolver em comportamentos pró-ambientais.</a:t>
            </a:r>
            <a:endParaRPr lang="en-US" sz="1200" dirty="0"/>
          </a:p>
          <a:p>
            <a:pPr>
              <a:buFont typeface="Arial" panose="020B0604020202020204" pitchFamily="34" charset="0"/>
              <a:buChar char="•"/>
            </a:pPr>
            <a:endParaRPr lang="tr-TR" sz="1200" dirty="0" smtClean="0"/>
          </a:p>
          <a:p>
            <a:r>
              <a:rPr lang="en-US" sz="1200" b="1" dirty="0" smtClean="0"/>
              <a:t>4</a:t>
            </a:r>
            <a:r>
              <a:rPr lang="en-US" sz="1200" b="1" dirty="0"/>
              <a:t>. A literacia ambiental fomenta o sentido de iniciativa, _____________ levando os indivíduos a procurar oportunidades de contribuir para soluções ambientais.</a:t>
            </a:r>
            <a:endParaRPr lang="en-US" sz="1200" dirty="0"/>
          </a:p>
          <a:p>
            <a:pPr>
              <a:buFont typeface="Arial" panose="020B0604020202020204" pitchFamily="34" charset="0"/>
              <a:buChar char="•"/>
            </a:pPr>
            <a:endParaRPr lang="tr-TR" sz="1200" dirty="0" smtClean="0"/>
          </a:p>
          <a:p>
            <a:r>
              <a:rPr lang="en-US" sz="1200" b="1" dirty="0" smtClean="0"/>
              <a:t>5</a:t>
            </a:r>
            <a:r>
              <a:rPr lang="en-US" sz="1200" b="1" dirty="0"/>
              <a:t>. Algumas representações mediáticas de acontecimentos ambientais centram-se em catástrofes, o que pode cultivar um sentimento de _____________ e impotência.</a:t>
            </a:r>
            <a:endParaRPr lang="en-US" sz="1200" dirty="0"/>
          </a:p>
          <a:p>
            <a:pPr>
              <a:buFont typeface="Arial" panose="020B0604020202020204" pitchFamily="34" charset="0"/>
              <a:buChar char="•"/>
            </a:pPr>
            <a:endParaRPr lang="tr-TR" sz="1200" dirty="0" smtClean="0"/>
          </a:p>
          <a:p>
            <a:r>
              <a:rPr lang="en-US" sz="1200" b="1" dirty="0" smtClean="0"/>
              <a:t>6</a:t>
            </a:r>
            <a:r>
              <a:rPr lang="en-US" sz="1200" b="1" dirty="0"/>
              <a:t>. _____________ são acções que englobam uma vasta gama de actividades destinadas a proteger o ambiente.</a:t>
            </a:r>
            <a:endParaRPr lang="en-US" sz="1200" dirty="0"/>
          </a:p>
          <a:p>
            <a:pPr>
              <a:buFont typeface="Arial" panose="020B0604020202020204" pitchFamily="34" charset="0"/>
              <a:buChar char="•"/>
            </a:pPr>
            <a:endParaRPr lang="tr-TR" sz="1200" dirty="0" smtClean="0"/>
          </a:p>
          <a:p>
            <a:r>
              <a:rPr lang="en-US" sz="1200" b="1" dirty="0" smtClean="0"/>
              <a:t>7</a:t>
            </a:r>
            <a:r>
              <a:rPr lang="en-US" sz="1200" b="1" dirty="0"/>
              <a:t>. Os programas de educação ambiental que integram as ciências do ambiente com _____________ competências equipam os indivíduos para analisar criticamente a informação ambiental.</a:t>
            </a:r>
            <a:endParaRPr lang="en-US" sz="1200" dirty="0"/>
          </a:p>
          <a:p>
            <a:pPr>
              <a:buFont typeface="Arial" panose="020B0604020202020204" pitchFamily="34" charset="0"/>
              <a:buChar char="•"/>
            </a:pPr>
            <a:endParaRPr lang="tr-TR" sz="1200" dirty="0" smtClean="0"/>
          </a:p>
          <a:p>
            <a:r>
              <a:rPr lang="en-US" sz="1200" b="1" dirty="0" smtClean="0"/>
              <a:t>8</a:t>
            </a:r>
            <a:r>
              <a:rPr lang="en-US" sz="1200" b="1" dirty="0"/>
              <a:t>. _____________ engloba os nossos princípios éticos e crenças fundamentais no que respeita à nossa relação com a natureza.</a:t>
            </a:r>
            <a:endParaRPr lang="en-US" sz="1200" dirty="0"/>
          </a:p>
          <a:p>
            <a:endParaRPr lang="en-US" sz="1200" dirty="0"/>
          </a:p>
        </p:txBody>
      </p:sp>
      <p:sp>
        <p:nvSpPr>
          <p:cNvPr id="3" name="Dikdörtgen 2"/>
          <p:cNvSpPr/>
          <p:nvPr/>
        </p:nvSpPr>
        <p:spPr>
          <a:xfrm>
            <a:off x="9734550" y="18573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smtClean="0"/>
              <a:t>onhecimento</a:t>
            </a:r>
            <a:r>
              <a:rPr lang="en-US" sz="1200" dirty="0" smtClean="0"/>
              <a:t> </a:t>
            </a:r>
            <a:r>
              <a:rPr lang="en-US" sz="1200" dirty="0" smtClean="0"/>
              <a:t>científico</a:t>
            </a:r>
            <a:endParaRPr lang="en-US" sz="1200" dirty="0"/>
          </a:p>
        </p:txBody>
      </p:sp>
      <p:sp>
        <p:nvSpPr>
          <p:cNvPr id="13" name="Dikdörtgen 12"/>
          <p:cNvSpPr/>
          <p:nvPr/>
        </p:nvSpPr>
        <p:spPr>
          <a:xfrm>
            <a:off x="9744075" y="23907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a:t>Competências de pensamento </a:t>
            </a:r>
            <a:r>
              <a:rPr lang="tr-TR" dirty="0"/>
              <a:t>crítico</a:t>
            </a:r>
          </a:p>
        </p:txBody>
      </p:sp>
      <p:sp>
        <p:nvSpPr>
          <p:cNvPr id="14" name="Dikdörtgen 13"/>
          <p:cNvSpPr/>
          <p:nvPr/>
        </p:nvSpPr>
        <p:spPr>
          <a:xfrm>
            <a:off x="9734550" y="29241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a:t>preocupação</a:t>
            </a:r>
            <a:endParaRPr lang="tr-TR" dirty="0"/>
          </a:p>
        </p:txBody>
      </p:sp>
      <p:sp>
        <p:nvSpPr>
          <p:cNvPr id="15" name="Dikdörtgen 14"/>
          <p:cNvSpPr/>
          <p:nvPr/>
        </p:nvSpPr>
        <p:spPr>
          <a:xfrm>
            <a:off x="9734550" y="34575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a:t>Valores ambientais</a:t>
            </a:r>
            <a:endParaRPr lang="tr-TR" dirty="0"/>
          </a:p>
        </p:txBody>
      </p:sp>
      <p:sp>
        <p:nvSpPr>
          <p:cNvPr id="16" name="Dikdörtgen 15"/>
          <p:cNvSpPr/>
          <p:nvPr/>
        </p:nvSpPr>
        <p:spPr>
          <a:xfrm>
            <a:off x="9725025" y="401955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a:t>literacia ambiental</a:t>
            </a:r>
            <a:endParaRPr lang="tr-TR" dirty="0"/>
          </a:p>
        </p:txBody>
      </p:sp>
      <p:sp>
        <p:nvSpPr>
          <p:cNvPr id="17" name="Dikdörtgen 16"/>
          <p:cNvSpPr/>
          <p:nvPr/>
        </p:nvSpPr>
        <p:spPr>
          <a:xfrm>
            <a:off x="9725025" y="44958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smtClean="0"/>
              <a:t>nível </a:t>
            </a:r>
            <a:r>
              <a:rPr lang="tr-TR" dirty="0"/>
              <a:t>de </a:t>
            </a:r>
            <a:r>
              <a:rPr lang="tr-TR" dirty="0" err="1" smtClean="0"/>
              <a:t>preocupação</a:t>
            </a:r>
            <a:endParaRPr lang="tr-TR" dirty="0"/>
          </a:p>
        </p:txBody>
      </p:sp>
      <p:sp>
        <p:nvSpPr>
          <p:cNvPr id="18" name="Dikdörtgen 17"/>
          <p:cNvSpPr/>
          <p:nvPr/>
        </p:nvSpPr>
        <p:spPr>
          <a:xfrm>
            <a:off x="9725025" y="49815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smtClean="0"/>
              <a:t>fortalecimento</a:t>
            </a:r>
            <a:endParaRPr lang="tr-TR" dirty="0"/>
          </a:p>
        </p:txBody>
      </p:sp>
      <p:sp>
        <p:nvSpPr>
          <p:cNvPr id="19" name="Dikdörtgen 18"/>
          <p:cNvSpPr/>
          <p:nvPr/>
        </p:nvSpPr>
        <p:spPr>
          <a:xfrm>
            <a:off x="9734550" y="54483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smtClean="0"/>
              <a:t>desespero</a:t>
            </a:r>
            <a:endParaRPr lang="tr-TR" dirty="0"/>
          </a:p>
        </p:txBody>
      </p:sp>
      <p:sp>
        <p:nvSpPr>
          <p:cNvPr id="20" name="Dikdörtgen 19"/>
          <p:cNvSpPr/>
          <p:nvPr/>
        </p:nvSpPr>
        <p:spPr>
          <a:xfrm>
            <a:off x="8572500" y="10287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err="1"/>
              <a:t>Comportamentos pró-ambientais</a:t>
            </a:r>
            <a:endParaRPr lang="en-US" sz="1200" dirty="0"/>
          </a:p>
        </p:txBody>
      </p:sp>
      <p:sp>
        <p:nvSpPr>
          <p:cNvPr id="21" name="Dikdörtgen 20"/>
          <p:cNvSpPr/>
          <p:nvPr/>
        </p:nvSpPr>
        <p:spPr>
          <a:xfrm>
            <a:off x="6829425" y="56769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valores ambientais</a:t>
            </a:r>
            <a:endParaRPr lang="tr-TR" dirty="0"/>
          </a:p>
        </p:txBody>
      </p:sp>
      <p:sp>
        <p:nvSpPr>
          <p:cNvPr id="22" name="Dikdörtgen 21"/>
          <p:cNvSpPr/>
          <p:nvPr/>
        </p:nvSpPr>
        <p:spPr>
          <a:xfrm>
            <a:off x="4314825" y="56673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err="1" smtClean="0"/>
              <a:t>comportamentos pró-ambientais</a:t>
            </a: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56"/>
          <p:cNvSpPr txBox="1"/>
          <p:nvPr/>
        </p:nvSpPr>
        <p:spPr>
          <a:xfrm>
            <a:off x="131817" y="141432"/>
            <a:ext cx="10155183"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dirty="0" err="1" smtClean="0"/>
              <a:t>Exercícios</a:t>
            </a:r>
            <a:r>
              <a:rPr lang="en-US" sz="1600" b="1" dirty="0" smtClean="0"/>
              <a:t> </a:t>
            </a:r>
            <a:r>
              <a:rPr lang="en-US" sz="1600" b="1" dirty="0"/>
              <a:t>de arrastar e largar: Correspondência de causas e efeitos</a:t>
            </a:r>
          </a:p>
          <a:p>
            <a:r>
              <a:rPr lang="en-US" sz="1600" b="1" dirty="0" smtClean="0"/>
              <a:t>  Instruções</a:t>
            </a:r>
            <a:r>
              <a:rPr lang="en-US" sz="1600" b="1" dirty="0"/>
              <a:t>:</a:t>
            </a:r>
            <a:r>
              <a:rPr lang="en-US" sz="1600" dirty="0"/>
              <a:t> Arrasta o efeito da direita para corresponder à causa da esquerda.</a:t>
            </a:r>
          </a:p>
          <a:p>
            <a:pPr marL="0" marR="0" lvl="0" indent="0" algn="l" rtl="0">
              <a:lnSpc>
                <a:spcPct val="100000"/>
              </a:lnSpc>
              <a:spcBef>
                <a:spcPts val="0"/>
              </a:spcBef>
              <a:spcAft>
                <a:spcPts val="0"/>
              </a:spcAft>
              <a:buNone/>
            </a:pPr>
            <a:endParaRPr lang="en-US" sz="1600" b="0" i="0" dirty="0">
              <a:solidFill>
                <a:srgbClr val="0D0D0D"/>
              </a:solidFill>
              <a:effectLst/>
              <a:latin typeface="Söhne"/>
            </a:endParaRPr>
          </a:p>
        </p:txBody>
      </p:sp>
      <p:sp>
        <p:nvSpPr>
          <p:cNvPr id="4" name="Dikdörtgen 3"/>
          <p:cNvSpPr/>
          <p:nvPr/>
        </p:nvSpPr>
        <p:spPr>
          <a:xfrm>
            <a:off x="1257300" y="1714499"/>
            <a:ext cx="4105275" cy="340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err="1" smtClean="0"/>
              <a:t>             Causas</a:t>
            </a:r>
            <a:endParaRPr lang="tr-TR" sz="2000" b="1" dirty="0" smtClean="0"/>
          </a:p>
          <a:p>
            <a:endParaRPr lang="tr-TR" sz="2000" b="1" dirty="0" smtClean="0"/>
          </a:p>
          <a:p>
            <a:pPr marL="285750" indent="-285750">
              <a:buFont typeface="Wingdings" panose="05000000000000000000" pitchFamily="2" charset="2"/>
              <a:buChar char="q"/>
            </a:pPr>
            <a:r>
              <a:rPr lang="en-GB" sz="2000" dirty="0" smtClean="0"/>
              <a:t>Literacia ambiental limitada</a:t>
            </a:r>
          </a:p>
          <a:p>
            <a:pPr marL="285750" indent="-285750">
              <a:buFont typeface="Wingdings" panose="05000000000000000000" pitchFamily="2" charset="2"/>
              <a:buChar char="q"/>
            </a:pPr>
            <a:r>
              <a:rPr lang="en-GB" sz="2000" dirty="0" smtClean="0"/>
              <a:t>Valores ambientais fortes</a:t>
            </a:r>
          </a:p>
          <a:p>
            <a:pPr marL="285750" indent="-285750">
              <a:buFont typeface="Wingdings" panose="05000000000000000000" pitchFamily="2" charset="2"/>
              <a:buChar char="q"/>
            </a:pPr>
            <a:r>
              <a:rPr lang="en-GB" sz="2000" dirty="0" smtClean="0"/>
              <a:t>Foco na representação mediática das catástrofes ambientais</a:t>
            </a:r>
          </a:p>
          <a:p>
            <a:pPr marL="285750" indent="-285750">
              <a:buFont typeface="Wingdings" panose="05000000000000000000" pitchFamily="2" charset="2"/>
              <a:buChar char="q"/>
            </a:pPr>
            <a:r>
              <a:rPr lang="en-GB" sz="2000" dirty="0" smtClean="0"/>
              <a:t>Elevado nível de preocupação com os problemas ambientais</a:t>
            </a:r>
            <a:endParaRPr lang="en-GB" sz="2000" dirty="0"/>
          </a:p>
        </p:txBody>
      </p:sp>
      <p:sp>
        <p:nvSpPr>
          <p:cNvPr id="7" name="Dikdörtgen 6"/>
          <p:cNvSpPr/>
          <p:nvPr/>
        </p:nvSpPr>
        <p:spPr>
          <a:xfrm>
            <a:off x="6105524" y="1714500"/>
            <a:ext cx="4848225" cy="3362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t>Efeitos</a:t>
            </a:r>
            <a:endParaRPr lang="tr-TR" sz="1800" b="1" dirty="0" smtClean="0"/>
          </a:p>
          <a:p>
            <a:endParaRPr lang="en-US" sz="1800" dirty="0"/>
          </a:p>
          <a:p>
            <a:pPr marL="285750" indent="-285750">
              <a:buFont typeface="Wingdings" panose="05000000000000000000" pitchFamily="2" charset="2"/>
              <a:buChar char="q"/>
            </a:pPr>
            <a:r>
              <a:rPr lang="en-US" sz="1800" dirty="0"/>
              <a:t>Sentimento de urgência para enfrentar os desafios ambientais</a:t>
            </a:r>
          </a:p>
          <a:p>
            <a:pPr marL="285750" indent="-285750">
              <a:buFont typeface="Wingdings" panose="05000000000000000000" pitchFamily="2" charset="2"/>
              <a:buChar char="q"/>
            </a:pPr>
            <a:r>
              <a:rPr lang="en-US" sz="1800" dirty="0"/>
              <a:t>Dificuldade em reconhecer as consequências mais vastas das questões ambientais</a:t>
            </a:r>
          </a:p>
          <a:p>
            <a:pPr marL="285750" indent="-285750">
              <a:buFont typeface="Wingdings" panose="05000000000000000000" pitchFamily="2" charset="2"/>
              <a:buChar char="q"/>
            </a:pPr>
            <a:r>
              <a:rPr lang="en-US" sz="1800" dirty="0"/>
              <a:t>Maior probabilidade de adotar práticas sustentáveis</a:t>
            </a:r>
          </a:p>
          <a:p>
            <a:pPr marL="285750" indent="-285750">
              <a:buFont typeface="Wingdings" panose="05000000000000000000" pitchFamily="2" charset="2"/>
              <a:buChar char="q"/>
            </a:pPr>
            <a:r>
              <a:rPr lang="en-US" sz="1800" dirty="0"/>
              <a:t>Menor vontade de adotar comportamentos pró-ambientais</a:t>
            </a:r>
          </a:p>
        </p:txBody>
      </p:sp>
      <p:cxnSp>
        <p:nvCxnSpPr>
          <p:cNvPr id="9" name="Dirsek Bağlayıcısı 8"/>
          <p:cNvCxnSpPr/>
          <p:nvPr/>
        </p:nvCxnSpPr>
        <p:spPr>
          <a:xfrm flipV="1">
            <a:off x="4876800" y="2686050"/>
            <a:ext cx="1438275" cy="60007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123950" y="5334000"/>
            <a:ext cx="3638550" cy="307777"/>
          </a:xfrm>
          <a:prstGeom prst="rect">
            <a:avLst/>
          </a:prstGeom>
          <a:noFill/>
        </p:spPr>
        <p:txBody>
          <a:bodyPr wrap="square" rtlCol="0">
            <a:spAutoFit/>
          </a:bodyPr>
          <a:lstStyle/>
          <a:p>
            <a:r>
              <a:rPr lang="en-GB" i="1" dirty="0" smtClean="0"/>
              <a:t>Exemplo: um exercício é </a:t>
            </a:r>
            <a:r>
              <a:rPr lang="tr-TR" i="1" dirty="0" smtClean="0"/>
              <a:t>feito </a:t>
            </a:r>
            <a:r>
              <a:rPr lang="en-GB" i="1" dirty="0" smtClean="0"/>
              <a:t>para si.</a:t>
            </a:r>
            <a:endParaRPr lang="en-GB" i="1" dirty="0"/>
          </a:p>
        </p:txBody>
      </p:sp>
      <p:sp>
        <p:nvSpPr>
          <p:cNvPr id="10" name="Google Shape;463;p56"/>
          <p:cNvSpPr txBox="1"/>
          <p:nvPr/>
        </p:nvSpPr>
        <p:spPr>
          <a:xfrm>
            <a:off x="-1" y="2931122"/>
            <a:ext cx="1003554"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000"/>
              <a:buFont typeface="Arial"/>
              <a:buNone/>
            </a:pPr>
            <a:r>
              <a:rPr lang="en-US" sz="1200" b="1" i="0" u="none" strike="noStrike" cap="none" dirty="0" smtClean="0">
                <a:solidFill>
                  <a:schemeClr val="lt1"/>
                </a:solidFill>
                <a:sym typeface="Arial"/>
              </a:rPr>
              <a:t>Auto-</a:t>
            </a:r>
            <a:endParaRPr sz="1200" dirty="0"/>
          </a:p>
          <a:p>
            <a:pPr marL="0" marR="0" lvl="0" indent="0" algn="ctr" rtl="0">
              <a:lnSpc>
                <a:spcPct val="100000"/>
              </a:lnSpc>
              <a:spcBef>
                <a:spcPts val="0"/>
              </a:spcBef>
              <a:spcAft>
                <a:spcPts val="0"/>
              </a:spcAft>
              <a:buClr>
                <a:srgbClr val="000000"/>
              </a:buClr>
              <a:buSzPts val="2000"/>
              <a:buFont typeface="Arial"/>
              <a:buNone/>
            </a:pPr>
            <a:r>
              <a:rPr lang="en-US" sz="1200" b="1" i="0" u="none" strike="noStrike" cap="none" dirty="0" err="1" smtClean="0">
                <a:solidFill>
                  <a:schemeClr val="lt1"/>
                </a:solidFill>
                <a:sym typeface="Arial"/>
              </a:rPr>
              <a:t>Verificação</a:t>
            </a:r>
            <a:endParaRPr sz="1200" b="0" i="0" u="none" strike="noStrike" cap="none" dirty="0">
              <a:solidFill>
                <a:srgbClr val="000000"/>
              </a:solidFill>
              <a:sym typeface="Arial"/>
            </a:endParaRPr>
          </a:p>
        </p:txBody>
      </p:sp>
    </p:spTree>
    <p:extLst>
      <p:ext uri="{BB962C8B-B14F-4D97-AF65-F5344CB8AC3E}">
        <p14:creationId xmlns:p14="http://schemas.microsoft.com/office/powerpoint/2010/main" val="354977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en-US" sz="6600"/>
              <a:t>Vamos lá começar!</a:t>
            </a:r>
            <a:endParaRPr sz="660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extLst>
      <p:ext uri="{BB962C8B-B14F-4D97-AF65-F5344CB8AC3E}">
        <p14:creationId xmlns:p14="http://schemas.microsoft.com/office/powerpoint/2010/main" val="332536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1361586" y="307791"/>
            <a:ext cx="7892065" cy="82374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A4F1C"/>
              </a:buClr>
              <a:buSzPts val="3200"/>
              <a:buFont typeface="Calibri"/>
              <a:buNone/>
            </a:pPr>
            <a:r>
              <a:rPr lang="en-US">
                <a:solidFill>
                  <a:srgbClr val="2A4F1C"/>
                </a:solidFill>
              </a:rPr>
              <a:t>Referências e ligações</a:t>
            </a:r>
            <a:endParaRPr/>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468428" y="1053409"/>
            <a:ext cx="10847271" cy="5267492"/>
          </a:xfrm>
          <a:prstGeom prst="rect">
            <a:avLst/>
          </a:prstGeom>
          <a:noFill/>
          <a:ln>
            <a:noFill/>
          </a:ln>
        </p:spPr>
        <p:txBody>
          <a:bodyPr spcFirstLastPara="1" wrap="square" lIns="91425" tIns="45700" rIns="91425" bIns="45700" anchor="t" anchorCtr="0">
            <a:spAutoFit/>
          </a:bodyPr>
          <a:lstStyle/>
          <a:p>
            <a:r>
              <a:rPr lang="tr-TR" sz="1000" dirty="0" err="1">
                <a:solidFill>
                  <a:schemeClr val="tx1"/>
                </a:solidFill>
              </a:rPr>
              <a:t>Amato</a:t>
            </a:r>
            <a:r>
              <a:rPr lang="tr-TR" sz="1000" dirty="0">
                <a:solidFill>
                  <a:schemeClr val="tx1"/>
                </a:solidFill>
              </a:rPr>
              <a:t>, R. P., Devine-Wright, P., &amp; </a:t>
            </a:r>
            <a:r>
              <a:rPr lang="tr-TR" sz="1000" dirty="0" err="1">
                <a:solidFill>
                  <a:schemeClr val="tx1"/>
                </a:solidFill>
              </a:rPr>
              <a:t>Walker</a:t>
            </a:r>
            <a:r>
              <a:rPr lang="tr-TR" sz="1000" dirty="0">
                <a:solidFill>
                  <a:schemeClr val="tx1"/>
                </a:solidFill>
              </a:rPr>
              <a:t>, L. (1997). </a:t>
            </a:r>
            <a:r>
              <a:rPr lang="tr-TR" sz="1000" dirty="0" err="1">
                <a:solidFill>
                  <a:schemeClr val="tx1"/>
                </a:solidFill>
              </a:rPr>
              <a:t>The relationship between environmental concern and knowledge about environmental protection</a:t>
            </a:r>
            <a:r>
              <a:rPr lang="tr-TR" sz="1000" dirty="0">
                <a:solidFill>
                  <a:schemeClr val="tx1"/>
                </a:solidFill>
              </a:rPr>
              <a:t>. </a:t>
            </a:r>
            <a:r>
              <a:rPr lang="tr-TR" sz="1000" dirty="0" err="1">
                <a:solidFill>
                  <a:schemeClr val="tx1"/>
                </a:solidFill>
              </a:rPr>
              <a:t>Journal </a:t>
            </a:r>
            <a:r>
              <a:rPr lang="tr-TR" sz="1000" dirty="0">
                <a:solidFill>
                  <a:schemeClr val="tx1"/>
                </a:solidFill>
              </a:rPr>
              <a:t>of </a:t>
            </a:r>
            <a:r>
              <a:rPr lang="tr-TR" sz="1000" dirty="0" err="1">
                <a:solidFill>
                  <a:schemeClr val="tx1"/>
                </a:solidFill>
              </a:rPr>
              <a:t>Environmental Education</a:t>
            </a:r>
            <a:r>
              <a:rPr lang="tr-TR" sz="1000" dirty="0">
                <a:solidFill>
                  <a:schemeClr val="tx1"/>
                </a:solidFill>
              </a:rPr>
              <a:t>, 28(3), 30-36.</a:t>
            </a:r>
          </a:p>
          <a:p>
            <a:r>
              <a:rPr lang="en-US" sz="1000" dirty="0">
                <a:solidFill>
                  <a:schemeClr val="tx1"/>
                </a:solidFill>
              </a:rPr>
              <a:t>Anderson, A. (2016). Media e comunicação ambiental. Routledge</a:t>
            </a:r>
            <a:r>
              <a:rPr lang="en-US" sz="1000" dirty="0" smtClean="0">
                <a:solidFill>
                  <a:schemeClr val="tx1"/>
                </a:solidFill>
              </a:rPr>
              <a:t>.</a:t>
            </a:r>
            <a:endParaRPr lang="tr-TR" sz="1000" dirty="0">
              <a:solidFill>
                <a:schemeClr val="tx1"/>
              </a:solidFill>
            </a:endParaRPr>
          </a:p>
          <a:p>
            <a:r>
              <a:rPr lang="en-US" sz="1000" dirty="0" err="1">
                <a:solidFill>
                  <a:schemeClr val="tx1"/>
                </a:solidFill>
              </a:rPr>
              <a:t>Arcury</a:t>
            </a:r>
            <a:r>
              <a:rPr lang="en-US" sz="1000" dirty="0">
                <a:solidFill>
                  <a:schemeClr val="tx1"/>
                </a:solidFill>
              </a:rPr>
              <a:t>, T. A., </a:t>
            </a:r>
            <a:r>
              <a:rPr lang="en-US" sz="1000" dirty="0" err="1">
                <a:solidFill>
                  <a:schemeClr val="tx1"/>
                </a:solidFill>
              </a:rPr>
              <a:t>Greenhäuser</a:t>
            </a:r>
            <a:r>
              <a:rPr lang="en-US" sz="1000" dirty="0">
                <a:solidFill>
                  <a:schemeClr val="tx1"/>
                </a:solidFill>
              </a:rPr>
              <a:t>, B., Stedman, R. C., Marshall, J. A., </a:t>
            </a:r>
            <a:r>
              <a:rPr lang="en-US" sz="1000" dirty="0" err="1">
                <a:solidFill>
                  <a:schemeClr val="tx1"/>
                </a:solidFill>
              </a:rPr>
              <a:t>Bharadwaj</a:t>
            </a:r>
            <a:r>
              <a:rPr lang="en-US" sz="1000" dirty="0">
                <a:solidFill>
                  <a:schemeClr val="tx1"/>
                </a:solidFill>
              </a:rPr>
              <a:t>, L. A., Griffith, D. C., ... &amp; </a:t>
            </a:r>
            <a:r>
              <a:rPr lang="en-US" sz="1000" dirty="0" err="1">
                <a:solidFill>
                  <a:schemeClr val="tx1"/>
                </a:solidFill>
              </a:rPr>
              <a:t>Mohrenweiser</a:t>
            </a:r>
            <a:r>
              <a:rPr lang="en-US" sz="1000" dirty="0">
                <a:solidFill>
                  <a:schemeClr val="tx1"/>
                </a:solidFill>
              </a:rPr>
              <a:t>, H. (2011).  Social science and the environment. Environmental Health Perspectives, 119(3), 365-371. </a:t>
            </a:r>
            <a:endParaRPr lang="tr-TR" sz="1000" dirty="0" smtClean="0">
              <a:solidFill>
                <a:schemeClr val="tx1"/>
              </a:solidFill>
            </a:endParaRPr>
          </a:p>
          <a:p>
            <a:r>
              <a:rPr lang="en-US" sz="1000" dirty="0" err="1" smtClean="0">
                <a:solidFill>
                  <a:schemeClr val="tx1"/>
                </a:solidFill>
              </a:rPr>
              <a:t>Dobrot</a:t>
            </a:r>
            <a:r>
              <a:rPr lang="en-US" sz="1000" dirty="0">
                <a:solidFill>
                  <a:schemeClr val="tx1"/>
                </a:solidFill>
              </a:rPr>
              <a:t>ă, C., &amp; </a:t>
            </a:r>
            <a:r>
              <a:rPr lang="en-US" sz="1000" dirty="0" err="1">
                <a:solidFill>
                  <a:schemeClr val="tx1"/>
                </a:solidFill>
              </a:rPr>
              <a:t>Barna</a:t>
            </a:r>
            <a:r>
              <a:rPr lang="en-US" sz="1000" dirty="0">
                <a:solidFill>
                  <a:schemeClr val="tx1"/>
                </a:solidFill>
              </a:rPr>
              <a:t>, A. (1996). Educação ecológica, a base de um modo de vida: O professor como professor. Em A. </a:t>
            </a:r>
            <a:r>
              <a:rPr lang="en-US" sz="1000" dirty="0" err="1">
                <a:solidFill>
                  <a:schemeClr val="tx1"/>
                </a:solidFill>
              </a:rPr>
              <a:t>Marcu </a:t>
            </a:r>
            <a:r>
              <a:rPr lang="en-US" sz="1000" dirty="0">
                <a:solidFill>
                  <a:schemeClr val="tx1"/>
                </a:solidFill>
              </a:rPr>
              <a:t>(</a:t>
            </a:r>
            <a:r>
              <a:rPr lang="en-US" sz="1000" dirty="0" err="1">
                <a:solidFill>
                  <a:schemeClr val="tx1"/>
                </a:solidFill>
              </a:rPr>
              <a:t>Coord</a:t>
            </a:r>
            <a:r>
              <a:rPr lang="en-US" sz="1000" dirty="0">
                <a:solidFill>
                  <a:schemeClr val="tx1"/>
                </a:solidFill>
              </a:rPr>
              <a:t>.), Jornadas ambientais para estudantes em </a:t>
            </a:r>
            <a:r>
              <a:rPr lang="en-US" sz="1000" dirty="0" err="1">
                <a:solidFill>
                  <a:schemeClr val="tx1"/>
                </a:solidFill>
              </a:rPr>
              <a:t>Cluj</a:t>
            </a:r>
            <a:r>
              <a:rPr lang="en-US" sz="1000" dirty="0">
                <a:solidFill>
                  <a:schemeClr val="tx1"/>
                </a:solidFill>
              </a:rPr>
              <a:t>.  Cluj-Napoca.</a:t>
            </a:r>
            <a:endParaRPr lang="tr-TR" sz="1000" dirty="0">
              <a:solidFill>
                <a:schemeClr val="tx1"/>
              </a:solidFill>
            </a:endParaRPr>
          </a:p>
          <a:p>
            <a:r>
              <a:rPr lang="tr-TR" sz="1000" dirty="0">
                <a:solidFill>
                  <a:schemeClr val="tx1"/>
                </a:solidFill>
              </a:rPr>
              <a:t>Eriksen, M., </a:t>
            </a:r>
            <a:r>
              <a:rPr lang="tr-TR" sz="1000" dirty="0" err="1">
                <a:solidFill>
                  <a:schemeClr val="tx1"/>
                </a:solidFill>
              </a:rPr>
              <a:t>Lebreton</a:t>
            </a:r>
            <a:r>
              <a:rPr lang="tr-TR" sz="1000" dirty="0">
                <a:solidFill>
                  <a:schemeClr val="tx1"/>
                </a:solidFill>
              </a:rPr>
              <a:t>, L. C., </a:t>
            </a:r>
            <a:r>
              <a:rPr lang="tr-TR" sz="1000" dirty="0" err="1">
                <a:solidFill>
                  <a:schemeClr val="tx1"/>
                </a:solidFill>
              </a:rPr>
              <a:t>Carson</a:t>
            </a:r>
            <a:r>
              <a:rPr lang="tr-TR" sz="1000" dirty="0">
                <a:solidFill>
                  <a:schemeClr val="tx1"/>
                </a:solidFill>
              </a:rPr>
              <a:t>, H. S., </a:t>
            </a:r>
            <a:r>
              <a:rPr lang="tr-TR" sz="1000" dirty="0" err="1">
                <a:solidFill>
                  <a:schemeClr val="tx1"/>
                </a:solidFill>
              </a:rPr>
              <a:t>Thiel</a:t>
            </a:r>
            <a:r>
              <a:rPr lang="tr-TR" sz="1000" dirty="0">
                <a:solidFill>
                  <a:schemeClr val="tx1"/>
                </a:solidFill>
              </a:rPr>
              <a:t>, M., </a:t>
            </a:r>
            <a:r>
              <a:rPr lang="tr-TR" sz="1000" dirty="0" err="1">
                <a:solidFill>
                  <a:schemeClr val="tx1"/>
                </a:solidFill>
              </a:rPr>
              <a:t>Christiansen</a:t>
            </a:r>
            <a:r>
              <a:rPr lang="tr-TR" sz="1000" dirty="0">
                <a:solidFill>
                  <a:schemeClr val="tx1"/>
                </a:solidFill>
              </a:rPr>
              <a:t>, C. H., </a:t>
            </a:r>
            <a:r>
              <a:rPr lang="tr-TR" sz="1000" dirty="0" err="1">
                <a:solidFill>
                  <a:schemeClr val="tx1"/>
                </a:solidFill>
              </a:rPr>
              <a:t>Klassouw</a:t>
            </a:r>
            <a:r>
              <a:rPr lang="tr-TR" sz="1000" dirty="0">
                <a:solidFill>
                  <a:schemeClr val="tx1"/>
                </a:solidFill>
              </a:rPr>
              <a:t>, R., ... &amp; </a:t>
            </a:r>
            <a:r>
              <a:rPr lang="tr-TR" sz="1000" dirty="0" err="1">
                <a:solidFill>
                  <a:schemeClr val="tx1"/>
                </a:solidFill>
              </a:rPr>
              <a:t>Jambeck</a:t>
            </a:r>
            <a:r>
              <a:rPr lang="tr-TR" sz="1000" dirty="0">
                <a:solidFill>
                  <a:schemeClr val="tx1"/>
                </a:solidFill>
              </a:rPr>
              <a:t>, J. R. (2014, </a:t>
            </a:r>
            <a:r>
              <a:rPr lang="tr-TR" sz="1000" dirty="0" err="1">
                <a:solidFill>
                  <a:schemeClr val="tx1"/>
                </a:solidFill>
              </a:rPr>
              <a:t>dezembro</a:t>
            </a:r>
            <a:r>
              <a:rPr lang="tr-TR" sz="1000" dirty="0">
                <a:solidFill>
                  <a:schemeClr val="tx1"/>
                </a:solidFill>
              </a:rPr>
              <a:t>). </a:t>
            </a:r>
            <a:r>
              <a:rPr lang="tr-TR" sz="1000" dirty="0" err="1">
                <a:solidFill>
                  <a:schemeClr val="tx1"/>
                </a:solidFill>
              </a:rPr>
              <a:t>Poluição plástica nos oceanos do mundo</a:t>
            </a:r>
            <a:r>
              <a:rPr lang="tr-TR" sz="1000" dirty="0">
                <a:solidFill>
                  <a:schemeClr val="tx1"/>
                </a:solidFill>
              </a:rPr>
              <a:t>: </a:t>
            </a:r>
            <a:r>
              <a:rPr lang="tr-TR" sz="1000" dirty="0" err="1">
                <a:solidFill>
                  <a:schemeClr val="tx1"/>
                </a:solidFill>
              </a:rPr>
              <a:t>mais de </a:t>
            </a:r>
            <a:r>
              <a:rPr lang="tr-TR" sz="1000" dirty="0">
                <a:solidFill>
                  <a:schemeClr val="tx1"/>
                </a:solidFill>
              </a:rPr>
              <a:t>5 </a:t>
            </a:r>
            <a:r>
              <a:rPr lang="tr-TR" sz="1000" dirty="0" err="1">
                <a:solidFill>
                  <a:schemeClr val="tx1"/>
                </a:solidFill>
              </a:rPr>
              <a:t>milhões de toneladas métricas despejadas anualmente</a:t>
            </a:r>
            <a:r>
              <a:rPr lang="tr-TR" sz="1000" dirty="0">
                <a:solidFill>
                  <a:schemeClr val="tx1"/>
                </a:solidFill>
              </a:rPr>
              <a:t>. </a:t>
            </a:r>
            <a:r>
              <a:rPr lang="tr-TR" sz="1000" dirty="0" err="1">
                <a:solidFill>
                  <a:schemeClr val="tx1"/>
                </a:solidFill>
              </a:rPr>
              <a:t>Science</a:t>
            </a:r>
            <a:r>
              <a:rPr lang="tr-TR" sz="1000" dirty="0">
                <a:solidFill>
                  <a:schemeClr val="tx1"/>
                </a:solidFill>
              </a:rPr>
              <a:t>, 347(6223), 1244252. </a:t>
            </a:r>
          </a:p>
          <a:p>
            <a:r>
              <a:rPr lang="tr-TR" sz="1000" dirty="0" err="1">
                <a:solidFill>
                  <a:schemeClr val="tx1"/>
                </a:solidFill>
              </a:rPr>
              <a:t>Organização </a:t>
            </a:r>
            <a:r>
              <a:rPr lang="tr-TR" sz="1000" dirty="0">
                <a:solidFill>
                  <a:schemeClr val="tx1"/>
                </a:solidFill>
              </a:rPr>
              <a:t>das Nações Unidas </a:t>
            </a:r>
            <a:r>
              <a:rPr lang="tr-TR" sz="1000" dirty="0" err="1">
                <a:solidFill>
                  <a:schemeClr val="tx1"/>
                </a:solidFill>
              </a:rPr>
              <a:t>para a Alimentação e a Agricultura</a:t>
            </a:r>
            <a:r>
              <a:rPr lang="tr-TR" sz="1000" dirty="0">
                <a:solidFill>
                  <a:schemeClr val="tx1"/>
                </a:solidFill>
              </a:rPr>
              <a:t>. (2020, 19 </a:t>
            </a:r>
            <a:r>
              <a:rPr lang="tr-TR" sz="1000" dirty="0" err="1">
                <a:solidFill>
                  <a:schemeClr val="tx1"/>
                </a:solidFill>
              </a:rPr>
              <a:t>de março</a:t>
            </a:r>
            <a:r>
              <a:rPr lang="tr-TR" sz="1000" dirty="0">
                <a:solidFill>
                  <a:schemeClr val="tx1"/>
                </a:solidFill>
              </a:rPr>
              <a:t>). </a:t>
            </a:r>
            <a:r>
              <a:rPr lang="tr-TR" sz="1000" dirty="0" err="1">
                <a:solidFill>
                  <a:schemeClr val="tx1"/>
                </a:solidFill>
              </a:rPr>
              <a:t>Desflorestação </a:t>
            </a:r>
            <a:r>
              <a:rPr lang="tr-TR" sz="1000" dirty="0">
                <a:solidFill>
                  <a:schemeClr val="tx1"/>
                </a:solidFill>
              </a:rPr>
              <a:t>- </a:t>
            </a:r>
            <a:r>
              <a:rPr lang="tr-TR" sz="1000" dirty="0" err="1">
                <a:solidFill>
                  <a:schemeClr val="tx1"/>
                </a:solidFill>
              </a:rPr>
              <a:t>Causas</a:t>
            </a:r>
            <a:r>
              <a:rPr lang="tr-TR" sz="1000" dirty="0">
                <a:solidFill>
                  <a:schemeClr val="tx1"/>
                </a:solidFill>
              </a:rPr>
              <a:t>, </a:t>
            </a:r>
            <a:r>
              <a:rPr lang="tr-TR" sz="1000" dirty="0" err="1">
                <a:solidFill>
                  <a:schemeClr val="tx1"/>
                </a:solidFill>
              </a:rPr>
              <a:t>consequências e soluções. </a:t>
            </a:r>
            <a:r>
              <a:rPr lang="tr-TR" sz="1000" u="sng" dirty="0">
                <a:solidFill>
                  <a:schemeClr val="tx1"/>
                </a:solidFill>
                <a:hlinkClick r:id="rId3"/>
              </a:rPr>
              <a:t>https://www.fao.org/3/cb9360en/online/src/html/deforestation-land-degradation.html</a:t>
            </a:r>
            <a:endParaRPr lang="tr-TR" sz="1000" dirty="0">
              <a:solidFill>
                <a:schemeClr val="tx1"/>
              </a:solidFill>
            </a:endParaRPr>
          </a:p>
          <a:p>
            <a:r>
              <a:rPr lang="tr-TR" sz="1000" dirty="0" err="1">
                <a:solidFill>
                  <a:schemeClr val="tx1"/>
                </a:solidFill>
              </a:rPr>
              <a:t>Gifford</a:t>
            </a:r>
            <a:r>
              <a:rPr lang="tr-TR" sz="1000" dirty="0">
                <a:solidFill>
                  <a:schemeClr val="tx1"/>
                </a:solidFill>
              </a:rPr>
              <a:t>, R. (2011). </a:t>
            </a:r>
            <a:r>
              <a:rPr lang="tr-TR" sz="1000" dirty="0" err="1">
                <a:solidFill>
                  <a:schemeClr val="tx1"/>
                </a:solidFill>
              </a:rPr>
              <a:t>A integração </a:t>
            </a:r>
            <a:r>
              <a:rPr lang="tr-TR" sz="1000" dirty="0">
                <a:solidFill>
                  <a:schemeClr val="tx1"/>
                </a:solidFill>
              </a:rPr>
              <a:t>da </a:t>
            </a:r>
            <a:r>
              <a:rPr lang="tr-TR" sz="1000" dirty="0" err="1">
                <a:solidFill>
                  <a:schemeClr val="tx1"/>
                </a:solidFill>
              </a:rPr>
              <a:t>psicologia ambiental e </a:t>
            </a:r>
            <a:r>
              <a:rPr lang="tr-TR" sz="1000" dirty="0">
                <a:solidFill>
                  <a:schemeClr val="tx1"/>
                </a:solidFill>
              </a:rPr>
              <a:t>da </a:t>
            </a:r>
            <a:r>
              <a:rPr lang="tr-TR" sz="1000" dirty="0" err="1">
                <a:solidFill>
                  <a:schemeClr val="tx1"/>
                </a:solidFill>
              </a:rPr>
              <a:t>economia</a:t>
            </a:r>
            <a:r>
              <a:rPr lang="tr-TR" sz="1000" dirty="0">
                <a:solidFill>
                  <a:schemeClr val="tx1"/>
                </a:solidFill>
              </a:rPr>
              <a:t>. </a:t>
            </a:r>
            <a:r>
              <a:rPr lang="tr-TR" sz="1000" dirty="0" err="1">
                <a:solidFill>
                  <a:schemeClr val="tx1"/>
                </a:solidFill>
              </a:rPr>
              <a:t>The American Psychologist</a:t>
            </a:r>
            <a:r>
              <a:rPr lang="tr-TR" sz="1000" dirty="0">
                <a:solidFill>
                  <a:schemeClr val="tx1"/>
                </a:solidFill>
              </a:rPr>
              <a:t>, 66(4), 313-322. </a:t>
            </a:r>
          </a:p>
          <a:p>
            <a:r>
              <a:rPr lang="en-US" sz="1000" dirty="0" err="1">
                <a:solidFill>
                  <a:schemeClr val="tx1"/>
                </a:solidFill>
              </a:rPr>
              <a:t>Goron</a:t>
            </a:r>
            <a:r>
              <a:rPr lang="en-US" sz="1000" dirty="0">
                <a:solidFill>
                  <a:schemeClr val="tx1"/>
                </a:solidFill>
              </a:rPr>
              <a:t>, A-M. (2014). Contributos para a educação ambiental dos alunos através de actividades formativas especificamente concebidas para o nível secundário de ensino - Trabalho metodológico e científico para a obtenção do grau de professor I (Dissertação de mestrado não publicada). Coordenador científico: Conf. Univ. Dr. </a:t>
            </a:r>
            <a:r>
              <a:rPr lang="en-US" sz="1000" dirty="0" err="1">
                <a:solidFill>
                  <a:schemeClr val="tx1"/>
                </a:solidFill>
              </a:rPr>
              <a:t>Momeu </a:t>
            </a:r>
            <a:r>
              <a:rPr lang="en-US" sz="1000" dirty="0">
                <a:solidFill>
                  <a:schemeClr val="tx1"/>
                </a:solidFill>
              </a:rPr>
              <a:t>Laura.</a:t>
            </a:r>
            <a:endParaRPr lang="tr-TR" sz="1000" dirty="0">
              <a:solidFill>
                <a:schemeClr val="tx1"/>
              </a:solidFill>
            </a:endParaRPr>
          </a:p>
          <a:p>
            <a:r>
              <a:rPr lang="tr-TR" sz="1000" dirty="0" err="1">
                <a:solidFill>
                  <a:schemeClr val="tx1"/>
                </a:solidFill>
              </a:rPr>
              <a:t>Hungerford</a:t>
            </a:r>
            <a:r>
              <a:rPr lang="tr-TR" sz="1000" dirty="0">
                <a:solidFill>
                  <a:schemeClr val="tx1"/>
                </a:solidFill>
              </a:rPr>
              <a:t>, H. R., &amp; </a:t>
            </a:r>
            <a:r>
              <a:rPr lang="tr-TR" sz="1000" dirty="0" err="1">
                <a:solidFill>
                  <a:schemeClr val="tx1"/>
                </a:solidFill>
              </a:rPr>
              <a:t>Volk</a:t>
            </a:r>
            <a:r>
              <a:rPr lang="tr-TR" sz="1000" dirty="0">
                <a:solidFill>
                  <a:schemeClr val="tx1"/>
                </a:solidFill>
              </a:rPr>
              <a:t>, T. L. (1990). </a:t>
            </a:r>
            <a:r>
              <a:rPr lang="tr-TR" sz="1000" dirty="0" err="1">
                <a:solidFill>
                  <a:schemeClr val="tx1"/>
                </a:solidFill>
              </a:rPr>
              <a:t>Encorajar um comportamento ambiental responsável através da educação ambiental</a:t>
            </a:r>
            <a:r>
              <a:rPr lang="tr-TR" sz="1000" dirty="0">
                <a:solidFill>
                  <a:schemeClr val="tx1"/>
                </a:solidFill>
              </a:rPr>
              <a:t>. </a:t>
            </a:r>
            <a:r>
              <a:rPr lang="tr-TR" sz="1000" dirty="0" err="1">
                <a:solidFill>
                  <a:schemeClr val="tx1"/>
                </a:solidFill>
              </a:rPr>
              <a:t>Journal </a:t>
            </a:r>
            <a:r>
              <a:rPr lang="tr-TR" sz="1000" dirty="0">
                <a:solidFill>
                  <a:schemeClr val="tx1"/>
                </a:solidFill>
              </a:rPr>
              <a:t>of </a:t>
            </a:r>
            <a:r>
              <a:rPr lang="tr-TR" sz="1000" dirty="0" err="1">
                <a:solidFill>
                  <a:schemeClr val="tx1"/>
                </a:solidFill>
              </a:rPr>
              <a:t>Environmental Education</a:t>
            </a:r>
            <a:r>
              <a:rPr lang="tr-TR" sz="1000" dirty="0">
                <a:solidFill>
                  <a:schemeClr val="tx1"/>
                </a:solidFill>
              </a:rPr>
              <a:t>, 21(3), 18-26. </a:t>
            </a:r>
          </a:p>
          <a:p>
            <a:r>
              <a:rPr lang="tr-TR" sz="1000" dirty="0" err="1">
                <a:solidFill>
                  <a:schemeClr val="tx1"/>
                </a:solidFill>
              </a:rPr>
              <a:t>Hungerford</a:t>
            </a:r>
            <a:r>
              <a:rPr lang="tr-TR" sz="1000" dirty="0">
                <a:solidFill>
                  <a:schemeClr val="tx1"/>
                </a:solidFill>
              </a:rPr>
              <a:t>, H. R., </a:t>
            </a:r>
            <a:r>
              <a:rPr lang="tr-TR" sz="1000" dirty="0" err="1">
                <a:solidFill>
                  <a:schemeClr val="tx1"/>
                </a:solidFill>
              </a:rPr>
              <a:t>Peyton</a:t>
            </a:r>
            <a:r>
              <a:rPr lang="tr-TR" sz="1000" dirty="0">
                <a:solidFill>
                  <a:schemeClr val="tx1"/>
                </a:solidFill>
              </a:rPr>
              <a:t>, R. B., &amp; </a:t>
            </a:r>
            <a:r>
              <a:rPr lang="tr-TR" sz="1000" dirty="0" err="1">
                <a:solidFill>
                  <a:schemeClr val="tx1"/>
                </a:solidFill>
              </a:rPr>
              <a:t>Wilke</a:t>
            </a:r>
            <a:r>
              <a:rPr lang="tr-TR" sz="1000" dirty="0">
                <a:solidFill>
                  <a:schemeClr val="tx1"/>
                </a:solidFill>
              </a:rPr>
              <a:t>, R. J. (1987). </a:t>
            </a:r>
            <a:r>
              <a:rPr lang="tr-TR" sz="1000" dirty="0" err="1">
                <a:solidFill>
                  <a:schemeClr val="tx1"/>
                </a:solidFill>
              </a:rPr>
              <a:t>As implicações </a:t>
            </a:r>
            <a:r>
              <a:rPr lang="tr-TR" sz="1000" dirty="0">
                <a:solidFill>
                  <a:schemeClr val="tx1"/>
                </a:solidFill>
              </a:rPr>
              <a:t>da </a:t>
            </a:r>
            <a:r>
              <a:rPr lang="tr-TR" sz="1000" dirty="0" err="1">
                <a:solidFill>
                  <a:schemeClr val="tx1"/>
                </a:solidFill>
              </a:rPr>
              <a:t>investigação em educação ambiental para a inovação </a:t>
            </a:r>
            <a:r>
              <a:rPr lang="tr-TR" sz="1000" dirty="0">
                <a:solidFill>
                  <a:schemeClr val="tx1"/>
                </a:solidFill>
              </a:rPr>
              <a:t>no </a:t>
            </a:r>
            <a:r>
              <a:rPr lang="tr-TR" sz="1000" dirty="0" err="1">
                <a:solidFill>
                  <a:schemeClr val="tx1"/>
                </a:solidFill>
              </a:rPr>
              <a:t>desenvolvimento curricular</a:t>
            </a:r>
            <a:r>
              <a:rPr lang="tr-TR" sz="1000" dirty="0">
                <a:solidFill>
                  <a:schemeClr val="tx1"/>
                </a:solidFill>
              </a:rPr>
              <a:t>. </a:t>
            </a:r>
            <a:r>
              <a:rPr lang="tr-TR" sz="1000" dirty="0" err="1">
                <a:solidFill>
                  <a:schemeClr val="tx1"/>
                </a:solidFill>
              </a:rPr>
              <a:t>The Journal </a:t>
            </a:r>
            <a:r>
              <a:rPr lang="tr-TR" sz="1000" dirty="0">
                <a:solidFill>
                  <a:schemeClr val="tx1"/>
                </a:solidFill>
              </a:rPr>
              <a:t>of </a:t>
            </a:r>
            <a:r>
              <a:rPr lang="tr-TR" sz="1000" dirty="0" err="1">
                <a:solidFill>
                  <a:schemeClr val="tx1"/>
                </a:solidFill>
              </a:rPr>
              <a:t>Environmental Education</a:t>
            </a:r>
            <a:r>
              <a:rPr lang="tr-TR" sz="1000" dirty="0">
                <a:solidFill>
                  <a:schemeClr val="tx1"/>
                </a:solidFill>
              </a:rPr>
              <a:t>, 18(1), 4-9. </a:t>
            </a:r>
            <a:r>
              <a:rPr lang="tr-TR" sz="1000" u="sng" dirty="0">
                <a:solidFill>
                  <a:schemeClr val="tx1"/>
                </a:solidFill>
                <a:hlinkClick r:id="rId4"/>
              </a:rPr>
              <a:t>https://</a:t>
            </a:r>
            <a:r>
              <a:rPr lang="tr-TR" sz="1000" u="sng" dirty="0" smtClean="0">
                <a:solidFill>
                  <a:schemeClr val="tx1"/>
                </a:solidFill>
                <a:hlinkClick r:id="rId4"/>
              </a:rPr>
              <a:t>journals.sagepub.com/doi/10.1177/1368430219897117?icid=int.sj-full-text.similar-articles.6</a:t>
            </a:r>
            <a:endParaRPr lang="tr-TR" sz="1000" dirty="0" smtClean="0">
              <a:solidFill>
                <a:schemeClr val="tx1"/>
              </a:solidFill>
            </a:endParaRPr>
          </a:p>
          <a:p>
            <a:r>
              <a:rPr lang="en-US" sz="1000" dirty="0" smtClean="0">
                <a:solidFill>
                  <a:schemeClr val="tx1"/>
                </a:solidFill>
              </a:rPr>
              <a:t>Hungerford</a:t>
            </a:r>
            <a:r>
              <a:rPr lang="en-US" sz="1000" dirty="0">
                <a:solidFill>
                  <a:schemeClr val="tx1"/>
                </a:solidFill>
              </a:rPr>
              <a:t>, H. R., &amp; Volk, T. L. (2010).  Educar para um futuro sustentável. Revista Internacional de Sustentabilidade no Ensino Superior, 11(1), 88-108. </a:t>
            </a:r>
            <a:endParaRPr lang="tr-TR" sz="1000" dirty="0">
              <a:solidFill>
                <a:schemeClr val="tx1"/>
              </a:solidFill>
            </a:endParaRPr>
          </a:p>
          <a:p>
            <a:r>
              <a:rPr lang="tr-TR" sz="1000" dirty="0" err="1">
                <a:solidFill>
                  <a:schemeClr val="tx1"/>
                </a:solidFill>
              </a:rPr>
              <a:t>Liu</a:t>
            </a:r>
            <a:r>
              <a:rPr lang="tr-TR" sz="1000" dirty="0">
                <a:solidFill>
                  <a:schemeClr val="tx1"/>
                </a:solidFill>
              </a:rPr>
              <a:t>, X., &amp; </a:t>
            </a:r>
            <a:r>
              <a:rPr lang="tr-TR" sz="1000" dirty="0" err="1">
                <a:solidFill>
                  <a:schemeClr val="tx1"/>
                </a:solidFill>
              </a:rPr>
              <a:t>Wei</a:t>
            </a:r>
            <a:r>
              <a:rPr lang="tr-TR" sz="1000" dirty="0">
                <a:solidFill>
                  <a:schemeClr val="tx1"/>
                </a:solidFill>
              </a:rPr>
              <a:t>, X. (2015). </a:t>
            </a:r>
            <a:r>
              <a:rPr lang="tr-TR" sz="1000" dirty="0" err="1">
                <a:solidFill>
                  <a:schemeClr val="tx1"/>
                </a:solidFill>
              </a:rPr>
              <a:t>A relação entre a literacia ambiental e o comportamento pró-ambiental </a:t>
            </a:r>
            <a:r>
              <a:rPr lang="tr-TR" sz="1000" dirty="0">
                <a:solidFill>
                  <a:schemeClr val="tx1"/>
                </a:solidFill>
              </a:rPr>
              <a:t>em </a:t>
            </a:r>
            <a:r>
              <a:rPr lang="tr-TR" sz="1000" dirty="0" err="1">
                <a:solidFill>
                  <a:schemeClr val="tx1"/>
                </a:solidFill>
              </a:rPr>
              <a:t>estudantes do ensino primário </a:t>
            </a:r>
            <a:r>
              <a:rPr lang="tr-TR" sz="1000" dirty="0">
                <a:solidFill>
                  <a:schemeClr val="tx1"/>
                </a:solidFill>
              </a:rPr>
              <a:t>na </a:t>
            </a:r>
            <a:r>
              <a:rPr lang="tr-TR" sz="1000" dirty="0" err="1">
                <a:solidFill>
                  <a:schemeClr val="tx1"/>
                </a:solidFill>
              </a:rPr>
              <a:t>China</a:t>
            </a:r>
            <a:r>
              <a:rPr lang="tr-TR" sz="1000" dirty="0">
                <a:solidFill>
                  <a:schemeClr val="tx1"/>
                </a:solidFill>
              </a:rPr>
              <a:t>. The Journal of Environmental Education, 46(2), 122-131. </a:t>
            </a:r>
            <a:endParaRPr lang="tr-TR" sz="1000" dirty="0" smtClean="0">
              <a:solidFill>
                <a:schemeClr val="tx1"/>
              </a:solidFill>
            </a:endParaRPr>
          </a:p>
          <a:p>
            <a:r>
              <a:rPr lang="tr-TR" sz="1000" dirty="0" err="1" smtClean="0">
                <a:solidFill>
                  <a:schemeClr val="tx1"/>
                </a:solidFill>
              </a:rPr>
              <a:t>Louv</a:t>
            </a:r>
            <a:r>
              <a:rPr lang="tr-TR" sz="1000" dirty="0">
                <a:solidFill>
                  <a:schemeClr val="tx1"/>
                </a:solidFill>
              </a:rPr>
              <a:t>, R. (2011). </a:t>
            </a:r>
            <a:r>
              <a:rPr lang="tr-TR" sz="1000" dirty="0" err="1">
                <a:solidFill>
                  <a:schemeClr val="tx1"/>
                </a:solidFill>
              </a:rPr>
              <a:t>A última criança </a:t>
            </a:r>
            <a:r>
              <a:rPr lang="tr-TR" sz="1000" dirty="0">
                <a:solidFill>
                  <a:schemeClr val="tx1"/>
                </a:solidFill>
              </a:rPr>
              <a:t>na </a:t>
            </a:r>
            <a:r>
              <a:rPr lang="tr-TR" sz="1000" dirty="0" err="1">
                <a:solidFill>
                  <a:schemeClr val="tx1"/>
                </a:solidFill>
              </a:rPr>
              <a:t>floresta</a:t>
            </a:r>
            <a:r>
              <a:rPr lang="tr-TR" sz="1000" dirty="0">
                <a:solidFill>
                  <a:schemeClr val="tx1"/>
                </a:solidFill>
              </a:rPr>
              <a:t>: </a:t>
            </a:r>
            <a:r>
              <a:rPr lang="tr-TR" sz="1000" dirty="0" err="1">
                <a:solidFill>
                  <a:schemeClr val="tx1"/>
                </a:solidFill>
              </a:rPr>
              <a:t>Salvando nossos filhos do transtorno de déficit de natureza</a:t>
            </a:r>
            <a:r>
              <a:rPr lang="tr-TR" sz="1000" dirty="0">
                <a:solidFill>
                  <a:schemeClr val="tx1"/>
                </a:solidFill>
              </a:rPr>
              <a:t>. </a:t>
            </a:r>
            <a:r>
              <a:rPr lang="tr-TR" sz="1000" dirty="0" err="1">
                <a:solidFill>
                  <a:schemeClr val="tx1"/>
                </a:solidFill>
              </a:rPr>
              <a:t>Algonquin Books</a:t>
            </a:r>
            <a:r>
              <a:rPr lang="tr-TR" sz="1000" dirty="0">
                <a:solidFill>
                  <a:schemeClr val="tx1"/>
                </a:solidFill>
              </a:rPr>
              <a:t>.</a:t>
            </a:r>
          </a:p>
          <a:p>
            <a:r>
              <a:rPr lang="en-US" sz="1000" dirty="0">
                <a:solidFill>
                  <a:schemeClr val="tx1"/>
                </a:solidFill>
              </a:rPr>
              <a:t>Mayer, M. (1997). A investigação-ação e a produção de conhecimentos: A experiência de um projeto internacional sobre educação ambiental. Em S. Hollingsworth (Ed.), International action research: A casebook for educational reform (pp. 112-123). Flamer Press.</a:t>
            </a:r>
            <a:endParaRPr lang="tr-TR" sz="1000" dirty="0">
              <a:solidFill>
                <a:schemeClr val="tx1"/>
              </a:solidFill>
            </a:endParaRPr>
          </a:p>
          <a:p>
            <a:r>
              <a:rPr lang="tr-TR" sz="1000" dirty="0" err="1">
                <a:solidFill>
                  <a:schemeClr val="tx1"/>
                </a:solidFill>
              </a:rPr>
              <a:t>Molavi</a:t>
            </a:r>
            <a:r>
              <a:rPr lang="tr-TR" sz="1000" dirty="0">
                <a:solidFill>
                  <a:schemeClr val="tx1"/>
                </a:solidFill>
              </a:rPr>
              <a:t>, G., </a:t>
            </a:r>
            <a:r>
              <a:rPr lang="tr-TR" sz="1000" dirty="0" err="1">
                <a:solidFill>
                  <a:schemeClr val="tx1"/>
                </a:solidFill>
              </a:rPr>
              <a:t>Wagstaff</a:t>
            </a:r>
            <a:r>
              <a:rPr lang="tr-TR" sz="1000" dirty="0">
                <a:solidFill>
                  <a:schemeClr val="tx1"/>
                </a:solidFill>
              </a:rPr>
              <a:t>, M., &amp; </a:t>
            </a:r>
            <a:r>
              <a:rPr lang="tr-TR" sz="1000" dirty="0" err="1">
                <a:solidFill>
                  <a:schemeClr val="tx1"/>
                </a:solidFill>
              </a:rPr>
              <a:t>Larson</a:t>
            </a:r>
            <a:r>
              <a:rPr lang="tr-TR" sz="1000" dirty="0">
                <a:solidFill>
                  <a:schemeClr val="tx1"/>
                </a:solidFill>
              </a:rPr>
              <a:t>, C. L. (2017). </a:t>
            </a:r>
            <a:r>
              <a:rPr lang="tr-TR" sz="1000" dirty="0" err="1">
                <a:solidFill>
                  <a:schemeClr val="tx1"/>
                </a:solidFill>
              </a:rPr>
              <a:t>Reformulando a alfabetização ambiental para a </a:t>
            </a:r>
            <a:r>
              <a:rPr lang="tr-TR" sz="1000" dirty="0">
                <a:solidFill>
                  <a:schemeClr val="tx1"/>
                </a:solidFill>
              </a:rPr>
              <a:t>era </a:t>
            </a:r>
            <a:r>
              <a:rPr lang="tr-TR" sz="1000" dirty="0" err="1">
                <a:solidFill>
                  <a:schemeClr val="tx1"/>
                </a:solidFill>
              </a:rPr>
              <a:t>digital</a:t>
            </a:r>
            <a:r>
              <a:rPr lang="tr-TR" sz="1000" dirty="0">
                <a:solidFill>
                  <a:schemeClr val="tx1"/>
                </a:solidFill>
              </a:rPr>
              <a:t>. </a:t>
            </a:r>
            <a:r>
              <a:rPr lang="tr-TR" sz="1000" dirty="0" err="1">
                <a:solidFill>
                  <a:schemeClr val="tx1"/>
                </a:solidFill>
              </a:rPr>
              <a:t>Journal </a:t>
            </a:r>
            <a:r>
              <a:rPr lang="tr-TR" sz="1000" dirty="0">
                <a:solidFill>
                  <a:schemeClr val="tx1"/>
                </a:solidFill>
              </a:rPr>
              <a:t>of </a:t>
            </a:r>
            <a:r>
              <a:rPr lang="tr-TR" sz="1000" dirty="0" err="1">
                <a:solidFill>
                  <a:schemeClr val="tx1"/>
                </a:solidFill>
              </a:rPr>
              <a:t>Environmental Education</a:t>
            </a:r>
            <a:r>
              <a:rPr lang="tr-TR" sz="1000" dirty="0">
                <a:solidFill>
                  <a:schemeClr val="tx1"/>
                </a:solidFill>
              </a:rPr>
              <a:t>, 48(4), 366-379. </a:t>
            </a:r>
            <a:r>
              <a:rPr lang="tr-TR" sz="1000" u="sng" dirty="0">
                <a:solidFill>
                  <a:schemeClr val="tx1"/>
                </a:solidFill>
                <a:hlinkClick r:id="rId5"/>
              </a:rPr>
              <a:t>https://www.semanticscholar.org/paper/Environmental-Literacy-Brereton/2376776496e0f212a95a73fd786c586487bada20</a:t>
            </a:r>
            <a:endParaRPr lang="tr-TR" sz="1000" dirty="0">
              <a:solidFill>
                <a:schemeClr val="tx1"/>
              </a:solidFill>
            </a:endParaRPr>
          </a:p>
          <a:p>
            <a:r>
              <a:rPr lang="tr-TR" sz="1000" dirty="0">
                <a:solidFill>
                  <a:schemeClr val="tx1"/>
                </a:solidFill>
              </a:rPr>
              <a:t>NASA. (2023, abril 19). </a:t>
            </a:r>
            <a:r>
              <a:rPr lang="tr-TR" sz="1000" dirty="0" err="1">
                <a:solidFill>
                  <a:schemeClr val="tx1"/>
                </a:solidFill>
              </a:rPr>
              <a:t>Evidências das alterações climáticas</a:t>
            </a:r>
            <a:r>
              <a:rPr lang="tr-TR" sz="1000" dirty="0">
                <a:solidFill>
                  <a:schemeClr val="tx1"/>
                </a:solidFill>
              </a:rPr>
              <a:t>: Como é que </a:t>
            </a:r>
            <a:r>
              <a:rPr lang="tr-TR" sz="1000" dirty="0" err="1">
                <a:solidFill>
                  <a:schemeClr val="tx1"/>
                </a:solidFill>
              </a:rPr>
              <a:t>sabemos</a:t>
            </a:r>
            <a:r>
              <a:rPr lang="tr-TR" sz="1000" dirty="0">
                <a:solidFill>
                  <a:schemeClr val="tx1"/>
                </a:solidFill>
              </a:rPr>
              <a:t>? NASA </a:t>
            </a:r>
            <a:r>
              <a:rPr lang="tr-TR" sz="1000" dirty="0" err="1">
                <a:solidFill>
                  <a:schemeClr val="tx1"/>
                </a:solidFill>
              </a:rPr>
              <a:t>Climate Change. </a:t>
            </a:r>
            <a:r>
              <a:rPr lang="tr-TR" sz="1000" u="sng" dirty="0">
                <a:solidFill>
                  <a:schemeClr val="tx1"/>
                </a:solidFill>
                <a:hlinkClick r:id="rId6"/>
              </a:rPr>
              <a:t>https://science.nasa.gov/climate-change/</a:t>
            </a:r>
            <a:endParaRPr lang="tr-TR" sz="1000" dirty="0">
              <a:solidFill>
                <a:schemeClr val="tx1"/>
              </a:solidFill>
            </a:endParaRPr>
          </a:p>
          <a:p>
            <a:r>
              <a:rPr lang="tr-TR" sz="1000" dirty="0" err="1">
                <a:solidFill>
                  <a:schemeClr val="tx1"/>
                </a:solidFill>
              </a:rPr>
              <a:t>Sobel</a:t>
            </a:r>
            <a:r>
              <a:rPr lang="tr-TR" sz="1000" dirty="0">
                <a:solidFill>
                  <a:schemeClr val="tx1"/>
                </a:solidFill>
              </a:rPr>
              <a:t>, D. (2009). </a:t>
            </a:r>
            <a:r>
              <a:rPr lang="tr-TR" sz="1000" dirty="0" err="1">
                <a:solidFill>
                  <a:schemeClr val="tx1"/>
                </a:solidFill>
              </a:rPr>
              <a:t>Educação baseada no local</a:t>
            </a:r>
            <a:r>
              <a:rPr lang="tr-TR" sz="1000" dirty="0">
                <a:solidFill>
                  <a:schemeClr val="tx1"/>
                </a:solidFill>
              </a:rPr>
              <a:t>: </a:t>
            </a:r>
            <a:r>
              <a:rPr lang="tr-TR" sz="1000" dirty="0" err="1">
                <a:solidFill>
                  <a:schemeClr val="tx1"/>
                </a:solidFill>
              </a:rPr>
              <a:t>Connecting classrooms </a:t>
            </a:r>
            <a:r>
              <a:rPr lang="tr-TR" sz="1000" dirty="0">
                <a:solidFill>
                  <a:schemeClr val="tx1"/>
                </a:solidFill>
              </a:rPr>
              <a:t>&amp; </a:t>
            </a:r>
            <a:r>
              <a:rPr lang="tr-TR" sz="1000" dirty="0" err="1">
                <a:solidFill>
                  <a:schemeClr val="tx1"/>
                </a:solidFill>
              </a:rPr>
              <a:t>communities </a:t>
            </a:r>
            <a:r>
              <a:rPr lang="tr-TR" sz="1000" dirty="0">
                <a:solidFill>
                  <a:schemeClr val="tx1"/>
                </a:solidFill>
              </a:rPr>
              <a:t>(3ª ed.). </a:t>
            </a:r>
            <a:r>
              <a:rPr lang="tr-TR" sz="1000" dirty="0" err="1">
                <a:solidFill>
                  <a:schemeClr val="tx1"/>
                </a:solidFill>
              </a:rPr>
              <a:t>Stenhouse Publishers</a:t>
            </a:r>
            <a:r>
              <a:rPr lang="tr-TR" sz="1000" dirty="0">
                <a:solidFill>
                  <a:schemeClr val="tx1"/>
                </a:solidFill>
              </a:rPr>
              <a:t>. </a:t>
            </a:r>
          </a:p>
          <a:p>
            <a:r>
              <a:rPr lang="tr-TR" sz="1000" dirty="0" err="1">
                <a:solidFill>
                  <a:schemeClr val="tx1"/>
                </a:solidFill>
              </a:rPr>
              <a:t>Convenção de </a:t>
            </a:r>
            <a:r>
              <a:rPr lang="tr-TR" sz="1000" dirty="0">
                <a:solidFill>
                  <a:schemeClr val="tx1"/>
                </a:solidFill>
              </a:rPr>
              <a:t>Estocolmo. (2019, </a:t>
            </a:r>
            <a:r>
              <a:rPr lang="tr-TR" sz="1000" dirty="0" err="1">
                <a:solidFill>
                  <a:schemeClr val="tx1"/>
                </a:solidFill>
              </a:rPr>
              <a:t>junho </a:t>
            </a:r>
            <a:r>
              <a:rPr lang="tr-TR" sz="1000" dirty="0">
                <a:solidFill>
                  <a:schemeClr val="tx1"/>
                </a:solidFill>
              </a:rPr>
              <a:t>27). </a:t>
            </a:r>
            <a:r>
              <a:rPr lang="tr-TR" sz="1000" dirty="0" err="1">
                <a:solidFill>
                  <a:schemeClr val="tx1"/>
                </a:solidFill>
              </a:rPr>
              <a:t>O que são POPs</a:t>
            </a:r>
            <a:r>
              <a:rPr lang="tr-TR" sz="1000" dirty="0">
                <a:solidFill>
                  <a:schemeClr val="tx1"/>
                </a:solidFill>
              </a:rPr>
              <a:t>? </a:t>
            </a:r>
            <a:r>
              <a:rPr lang="tr-TR" sz="1000" dirty="0" err="1">
                <a:solidFill>
                  <a:schemeClr val="tx1"/>
                </a:solidFill>
              </a:rPr>
              <a:t>Secretariado da Convenção de </a:t>
            </a:r>
            <a:r>
              <a:rPr lang="tr-TR" sz="1000" dirty="0">
                <a:solidFill>
                  <a:schemeClr val="tx1"/>
                </a:solidFill>
              </a:rPr>
              <a:t>Estocolmo. </a:t>
            </a:r>
            <a:r>
              <a:rPr lang="tr-TR" sz="1000" u="sng" dirty="0">
                <a:solidFill>
                  <a:schemeClr val="tx1"/>
                </a:solidFill>
                <a:hlinkClick r:id="rId7"/>
              </a:rPr>
              <a:t>https://www.pops.int/TheConvention/ThePOPs/tabid/673/Default.aspx</a:t>
            </a:r>
            <a:endParaRPr lang="tr-TR" sz="1000" dirty="0">
              <a:solidFill>
                <a:schemeClr val="tx1"/>
              </a:solidFill>
            </a:endParaRPr>
          </a:p>
          <a:p>
            <a:r>
              <a:rPr lang="tr-TR" sz="1000" dirty="0" err="1">
                <a:solidFill>
                  <a:schemeClr val="tx1"/>
                </a:solidFill>
              </a:rPr>
              <a:t>Schultz</a:t>
            </a:r>
            <a:r>
              <a:rPr lang="tr-TR" sz="1000" dirty="0">
                <a:solidFill>
                  <a:schemeClr val="tx1"/>
                </a:solidFill>
              </a:rPr>
              <a:t>, P. W., </a:t>
            </a:r>
            <a:r>
              <a:rPr lang="tr-TR" sz="1000" dirty="0" err="1">
                <a:solidFill>
                  <a:schemeClr val="tx1"/>
                </a:solidFill>
              </a:rPr>
              <a:t>Zinserman</a:t>
            </a:r>
            <a:r>
              <a:rPr lang="tr-TR" sz="1000" dirty="0">
                <a:solidFill>
                  <a:schemeClr val="tx1"/>
                </a:solidFill>
              </a:rPr>
              <a:t>, J., &amp; </a:t>
            </a:r>
            <a:r>
              <a:rPr lang="tr-TR" sz="1000" dirty="0" err="1">
                <a:solidFill>
                  <a:schemeClr val="tx1"/>
                </a:solidFill>
              </a:rPr>
              <a:t>Winkler</a:t>
            </a:r>
            <a:r>
              <a:rPr lang="tr-TR" sz="1000" dirty="0">
                <a:solidFill>
                  <a:schemeClr val="tx1"/>
                </a:solidFill>
              </a:rPr>
              <a:t>, R. (2005). </a:t>
            </a:r>
            <a:r>
              <a:rPr lang="tr-TR" sz="1000" dirty="0" err="1">
                <a:solidFill>
                  <a:schemeClr val="tx1"/>
                </a:solidFill>
              </a:rPr>
              <a:t>Psicologia e aquecimento </a:t>
            </a:r>
            <a:r>
              <a:rPr lang="tr-TR" sz="1000" dirty="0">
                <a:solidFill>
                  <a:schemeClr val="tx1"/>
                </a:solidFill>
              </a:rPr>
              <a:t>global. </a:t>
            </a:r>
            <a:r>
              <a:rPr lang="tr-TR" sz="1000" dirty="0" err="1">
                <a:solidFill>
                  <a:schemeClr val="tx1"/>
                </a:solidFill>
              </a:rPr>
              <a:t>Current Opinion </a:t>
            </a:r>
            <a:r>
              <a:rPr lang="tr-TR" sz="1000" dirty="0">
                <a:solidFill>
                  <a:schemeClr val="tx1"/>
                </a:solidFill>
              </a:rPr>
              <a:t>in </a:t>
            </a:r>
            <a:r>
              <a:rPr lang="tr-TR" sz="1000" dirty="0" err="1">
                <a:solidFill>
                  <a:schemeClr val="tx1"/>
                </a:solidFill>
              </a:rPr>
              <a:t>Psychology</a:t>
            </a:r>
            <a:r>
              <a:rPr lang="tr-TR" sz="1000" dirty="0">
                <a:solidFill>
                  <a:schemeClr val="tx1"/>
                </a:solidFill>
              </a:rPr>
              <a:t>, 18.</a:t>
            </a:r>
          </a:p>
          <a:p>
            <a:r>
              <a:rPr lang="tr-TR" sz="1000" dirty="0" err="1">
                <a:solidFill>
                  <a:schemeClr val="tx1"/>
                </a:solidFill>
              </a:rPr>
              <a:t>Comissão Europeia</a:t>
            </a:r>
            <a:r>
              <a:rPr lang="tr-TR" sz="1000" dirty="0">
                <a:solidFill>
                  <a:schemeClr val="tx1"/>
                </a:solidFill>
              </a:rPr>
              <a:t>. (2020). </a:t>
            </a:r>
            <a:r>
              <a:rPr lang="tr-TR" sz="1000" dirty="0" err="1">
                <a:solidFill>
                  <a:schemeClr val="tx1"/>
                </a:solidFill>
              </a:rPr>
              <a:t>Estratégia de Biodiversidade </a:t>
            </a:r>
            <a:r>
              <a:rPr lang="tr-TR" sz="1000" dirty="0">
                <a:solidFill>
                  <a:schemeClr val="tx1"/>
                </a:solidFill>
              </a:rPr>
              <a:t>da UE </a:t>
            </a:r>
            <a:r>
              <a:rPr lang="tr-TR" sz="1000" dirty="0" err="1">
                <a:solidFill>
                  <a:schemeClr val="tx1"/>
                </a:solidFill>
              </a:rPr>
              <a:t>para </a:t>
            </a:r>
            <a:r>
              <a:rPr lang="tr-TR" sz="1000" dirty="0">
                <a:solidFill>
                  <a:schemeClr val="tx1"/>
                </a:solidFill>
              </a:rPr>
              <a:t>2030. https://eur-lex.europa.eu/EN/legal-content/summary/eu-biodiversity-strategy-for-2030.html</a:t>
            </a:r>
          </a:p>
          <a:p>
            <a:r>
              <a:rPr lang="tr-TR" sz="1000" dirty="0" err="1">
                <a:solidFill>
                  <a:schemeClr val="tx1"/>
                </a:solidFill>
              </a:rPr>
              <a:t>Ministério </a:t>
            </a:r>
            <a:r>
              <a:rPr lang="tr-TR" sz="1000" dirty="0">
                <a:solidFill>
                  <a:schemeClr val="tx1"/>
                </a:solidFill>
              </a:rPr>
              <a:t>da </a:t>
            </a:r>
            <a:r>
              <a:rPr lang="tr-TR" sz="1000" dirty="0" err="1">
                <a:solidFill>
                  <a:schemeClr val="tx1"/>
                </a:solidFill>
              </a:rPr>
              <a:t>Educação</a:t>
            </a:r>
            <a:r>
              <a:rPr lang="tr-TR" sz="1000" dirty="0">
                <a:solidFill>
                  <a:schemeClr val="tx1"/>
                </a:solidFill>
              </a:rPr>
              <a:t>, </a:t>
            </a:r>
            <a:r>
              <a:rPr lang="tr-TR" sz="1000" dirty="0" err="1">
                <a:solidFill>
                  <a:schemeClr val="tx1"/>
                </a:solidFill>
              </a:rPr>
              <a:t>Investigação e Juventude</a:t>
            </a:r>
            <a:r>
              <a:rPr lang="tr-TR" sz="1000" dirty="0">
                <a:solidFill>
                  <a:schemeClr val="tx1"/>
                </a:solidFill>
              </a:rPr>
              <a:t>. (2007). </a:t>
            </a:r>
            <a:r>
              <a:rPr lang="tr-TR" sz="1000" dirty="0" err="1">
                <a:solidFill>
                  <a:schemeClr val="tx1"/>
                </a:solidFill>
              </a:rPr>
              <a:t>Currículos </a:t>
            </a:r>
            <a:r>
              <a:rPr lang="tr-TR" sz="1000" dirty="0">
                <a:solidFill>
                  <a:schemeClr val="tx1"/>
                </a:solidFill>
              </a:rPr>
              <a:t>escolares </a:t>
            </a:r>
            <a:r>
              <a:rPr lang="tr-TR" sz="1000" dirty="0" err="1">
                <a:solidFill>
                  <a:schemeClr val="tx1"/>
                </a:solidFill>
              </a:rPr>
              <a:t>para a disciplina facultativa</a:t>
            </a:r>
            <a:r>
              <a:rPr lang="tr-TR" sz="1000" dirty="0">
                <a:solidFill>
                  <a:schemeClr val="tx1"/>
                </a:solidFill>
              </a:rPr>
              <a:t>: </a:t>
            </a:r>
            <a:r>
              <a:rPr lang="tr-TR" sz="1000" dirty="0" err="1">
                <a:solidFill>
                  <a:schemeClr val="tx1"/>
                </a:solidFill>
              </a:rPr>
              <a:t>Educação e proteção do ambiente. </a:t>
            </a:r>
            <a:r>
              <a:rPr lang="tr-TR" sz="1000" u="sng" dirty="0">
                <a:solidFill>
                  <a:schemeClr val="tx1"/>
                </a:solidFill>
                <a:hlinkClick r:id="rId8"/>
              </a:rPr>
              <a:t>https://unesdoc.unesco.org/ark:/48223/pf0000084239</a:t>
            </a:r>
            <a:endParaRPr lang="tr-TR" sz="1000" dirty="0">
              <a:solidFill>
                <a:schemeClr val="tx1"/>
              </a:solidFill>
            </a:endParaRPr>
          </a:p>
          <a:p>
            <a:pPr marL="270510" indent="-270510" algn="just">
              <a:lnSpc>
                <a:spcPct val="107000"/>
              </a:lnSpc>
              <a:spcAft>
                <a:spcPts val="800"/>
              </a:spcAft>
            </a:pPr>
            <a:endParaRPr lang="en-GB" sz="900" dirty="0">
              <a:solidFill>
                <a:schemeClr val="tx1"/>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193220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en-US" sz="3600" b="1" i="0" u="none" strike="noStrike" cap="none" dirty="0">
                <a:solidFill>
                  <a:srgbClr val="05234E"/>
                </a:solidFill>
                <a:latin typeface="Calibri"/>
                <a:ea typeface="Calibri"/>
                <a:cs typeface="Calibri"/>
                <a:sym typeface="Calibri"/>
              </a:rPr>
              <a:t>Contacto</a:t>
            </a:r>
            <a:endParaRPr sz="3600" b="1" i="0" u="none" strike="noStrike" cap="none" dirty="0">
              <a:solidFill>
                <a:srgbClr val="05234E"/>
              </a:solidFill>
              <a:latin typeface="Calibri"/>
              <a:ea typeface="Calibri"/>
              <a:cs typeface="Calibri"/>
              <a:sym typeface="Calibri"/>
            </a:endParaRPr>
          </a:p>
        </p:txBody>
      </p:sp>
      <p:sp>
        <p:nvSpPr>
          <p:cNvPr id="3" name="Dikdörtgen 2"/>
          <p:cNvSpPr/>
          <p:nvPr/>
        </p:nvSpPr>
        <p:spPr>
          <a:xfrm>
            <a:off x="1039297" y="2189262"/>
            <a:ext cx="3775393" cy="1384995"/>
          </a:xfrm>
          <a:prstGeom prst="rect">
            <a:avLst/>
          </a:prstGeom>
        </p:spPr>
        <p:txBody>
          <a:bodyPr wrap="square">
            <a:spAutoFit/>
          </a:bodyPr>
          <a:lstStyle/>
          <a:p>
            <a:pPr lvl="0">
              <a:buSzPts val="1600"/>
            </a:pPr>
            <a:r>
              <a:rPr lang="tr-TR" b="1" dirty="0">
                <a:solidFill>
                  <a:schemeClr val="dk1"/>
                </a:solidFill>
                <a:latin typeface="Calibri"/>
                <a:ea typeface="Calibri"/>
                <a:cs typeface="Calibri"/>
                <a:sym typeface="Calibri"/>
              </a:rPr>
              <a:t>"</a:t>
            </a:r>
            <a:r>
              <a:rPr lang="tr-TR" b="1" dirty="0" err="1">
                <a:solidFill>
                  <a:schemeClr val="dk1"/>
                </a:solidFill>
                <a:latin typeface="Calibri"/>
                <a:ea typeface="Calibri"/>
                <a:cs typeface="Calibri"/>
                <a:sym typeface="Calibri"/>
              </a:rPr>
              <a:t>Asociatia ShareEducation.ImpartasimEducatie</a:t>
            </a:r>
            <a:r>
              <a:rPr lang="tr-TR" b="1" dirty="0">
                <a:solidFill>
                  <a:schemeClr val="dk1"/>
                </a:solidFill>
                <a:latin typeface="Calibri"/>
                <a:ea typeface="Calibri"/>
                <a:cs typeface="Calibri"/>
                <a:sym typeface="Calibri"/>
              </a:rPr>
              <a:t>"</a:t>
            </a:r>
          </a:p>
          <a:p>
            <a:pPr lvl="0">
              <a:buSzPts val="1600"/>
            </a:pPr>
            <a:endParaRPr lang="tr-TR" b="1" dirty="0" smtClean="0">
              <a:solidFill>
                <a:schemeClr val="dk1"/>
              </a:solidFill>
              <a:latin typeface="Calibri"/>
              <a:ea typeface="Calibri"/>
              <a:cs typeface="Calibri"/>
              <a:sym typeface="Calibri"/>
            </a:endParaRPr>
          </a:p>
          <a:p>
            <a:r>
              <a:rPr lang="tr-TR" dirty="0" err="1" smtClean="0"/>
              <a:t>Vest</a:t>
            </a:r>
            <a:r>
              <a:rPr lang="tr-TR" dirty="0" smtClean="0"/>
              <a:t>, </a:t>
            </a:r>
            <a:r>
              <a:rPr lang="tr-TR" dirty="0" err="1" smtClean="0"/>
              <a:t>Arad</a:t>
            </a:r>
            <a:r>
              <a:rPr lang="tr-TR" dirty="0" smtClean="0"/>
              <a:t>, ROMÉNIA</a:t>
            </a:r>
            <a:endParaRPr lang="tr-TR" dirty="0"/>
          </a:p>
          <a:p>
            <a:endParaRPr lang="tr-TR" b="1" dirty="0" smtClean="0"/>
          </a:p>
          <a:p>
            <a:r>
              <a:rPr lang="tr-TR" dirty="0" smtClean="0">
                <a:hlinkClick r:id="rId3"/>
              </a:rPr>
              <a:t>www.shareeducation.org </a:t>
            </a:r>
            <a:endParaRPr lang="tr-TR" b="1" dirty="0"/>
          </a:p>
          <a:p>
            <a:pPr lvl="0">
              <a:buSzPts val="1600"/>
            </a:pPr>
            <a:endParaRPr lang="de-DE" b="1" dirty="0">
              <a:solidFill>
                <a:schemeClr val="dk1"/>
              </a:solidFill>
              <a:latin typeface="Calibri"/>
              <a:ea typeface="Calibri"/>
              <a:cs typeface="Calibri"/>
              <a:sym typeface="Calibri"/>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 y="4844415"/>
            <a:ext cx="1844040" cy="883920"/>
          </a:xfrm>
          <a:prstGeom prst="rect">
            <a:avLst/>
          </a:prstGeom>
        </p:spPr>
      </p:pic>
    </p:spTree>
    <p:extLst>
      <p:ext uri="{BB962C8B-B14F-4D97-AF65-F5344CB8AC3E}">
        <p14:creationId xmlns:p14="http://schemas.microsoft.com/office/powerpoint/2010/main" val="1595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a14="http://schemas.microsoft.com/office/drawing/2010/main"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en-US" dirty="0">
                <a:solidFill>
                  <a:srgbClr val="FFFF00"/>
                </a:solidFill>
              </a:rPr>
              <a:t/>
            </a:r>
            <a:br>
              <a:rPr lang="en-US" dirty="0">
                <a:solidFill>
                  <a:srgbClr val="FFFF00"/>
                </a:solidFill>
              </a:rPr>
            </a:br>
            <a:r>
              <a:rPr lang="en-US" dirty="0">
                <a:solidFill>
                  <a:srgbClr val="3F762A"/>
                </a:solidFill>
              </a:rPr>
              <a:t>Introdução</a:t>
            </a:r>
            <a:endParaRPr b="1" dirty="0">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523180"/>
          </a:xfrm>
          <a:prstGeom prst="rect">
            <a:avLst/>
          </a:prstGeom>
          <a:noFill/>
          <a:ln>
            <a:noFill/>
          </a:ln>
        </p:spPr>
        <p:txBody>
          <a:bodyPr spcFirstLastPara="1" wrap="square" lIns="91425" tIns="45700" rIns="91425" bIns="45700" anchor="t" anchorCtr="0">
            <a:spAutoFit/>
          </a:bodyPr>
          <a:lstStyle/>
          <a:p>
            <a:pPr marL="480060"/>
            <a:r>
              <a:rPr lang="en-US" b="1" dirty="0">
                <a:solidFill>
                  <a:srgbClr val="002060"/>
                </a:solidFill>
                <a:effectLst>
                  <a:outerShdw blurRad="38100" dist="25400" dir="5400000" algn="ctr">
                    <a:srgbClr val="6E747A">
                      <a:alpha val="43000"/>
                    </a:srgbClr>
                  </a:outerShdw>
                </a:effectLst>
                <a:latin typeface="Calibri"/>
                <a:ea typeface="Calibri"/>
              </a:rPr>
              <a:t>Análise da perceção dos problemas ambientais em função do nível de literacia ambiental </a:t>
            </a:r>
            <a:endParaRPr lang="tr-TR" sz="1200" dirty="0">
              <a:latin typeface="Calibri"/>
              <a:ea typeface="Calibri"/>
            </a:endParaRPr>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err="1" smtClean="0">
                <a:solidFill>
                  <a:srgbClr val="004B3A"/>
                </a:solidFill>
                <a:latin typeface="Arial"/>
                <a:ea typeface="Arial"/>
                <a:cs typeface="Arial"/>
                <a:sym typeface="Arial"/>
              </a:rPr>
              <a:t>Prefácio</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1120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3" name="Başlık 2"/>
          <p:cNvSpPr>
            <a:spLocks noGrp="1"/>
          </p:cNvSpPr>
          <p:nvPr>
            <p:ph type="ctrTitle"/>
          </p:nvPr>
        </p:nvSpPr>
        <p:spPr>
          <a:xfrm>
            <a:off x="537423" y="437323"/>
            <a:ext cx="8159315" cy="954156"/>
          </a:xfrm>
        </p:spPr>
        <p:txBody>
          <a:bodyPr>
            <a:normAutofit/>
          </a:bodyPr>
          <a:lstStyle/>
          <a:p>
            <a:pPr algn="ctr"/>
            <a:r>
              <a:rPr lang="tr-TR" i="1" spc="-60" dirty="0" smtClean="0">
                <a:solidFill>
                  <a:schemeClr val="tx1"/>
                </a:solidFill>
                <a:latin typeface="Cambria"/>
                <a:ea typeface="Times New Roman"/>
                <a:cs typeface="Times New Roman"/>
              </a:rPr>
              <a:t> 01- </a:t>
            </a:r>
            <a:r>
              <a:rPr lang="en-GB" dirty="0" smtClean="0">
                <a:solidFill>
                  <a:srgbClr val="004B3A"/>
                </a:solidFill>
                <a:latin typeface="Arial"/>
                <a:ea typeface="Arial"/>
                <a:cs typeface="Arial"/>
                <a:sym typeface="Arial"/>
              </a:rPr>
              <a:t>Introdução ao módulo 2</a:t>
            </a:r>
            <a:endParaRPr lang="en-GB" dirty="0"/>
          </a:p>
        </p:txBody>
      </p:sp>
      <p:sp>
        <p:nvSpPr>
          <p:cNvPr id="4" name="Alt Başlık 3"/>
          <p:cNvSpPr>
            <a:spLocks noGrp="1"/>
          </p:cNvSpPr>
          <p:nvPr>
            <p:ph type="subTitle" idx="1"/>
          </p:nvPr>
        </p:nvSpPr>
        <p:spPr>
          <a:xfrm>
            <a:off x="636104" y="1343518"/>
            <a:ext cx="9909313" cy="3091543"/>
          </a:xfrm>
        </p:spPr>
        <p:txBody>
          <a:bodyPr numCol="1">
            <a:noAutofit/>
          </a:bodyPr>
          <a:lstStyle/>
          <a:p>
            <a:pPr algn="just"/>
            <a:r>
              <a:rPr lang="en-US" sz="2000" dirty="0"/>
              <a:t>A compreensão das questões ambientais não se limita à memorização de factos. A literacia ambiental engloba os conhecimentos, as competências e os valores que moldam a forma como percebemos e respondemos aos desafios ambientais. Esta análise explora a relação entre a literacia ambiental e a forma como as pessoas percepcionam os problemas ambientais. Examinaremos diferentes temas, incluindo:</a:t>
            </a:r>
          </a:p>
          <a:p>
            <a:pPr algn="just"/>
            <a:r>
              <a:rPr lang="en-US" sz="2000" b="1" dirty="0"/>
              <a:t>Temas baseados no conhecimento:</a:t>
            </a:r>
            <a:r>
              <a:rPr lang="en-US" sz="2000" dirty="0"/>
              <a:t> Como a compreensão científica influencia a identificação e a urgência dos problemas ambientais.</a:t>
            </a:r>
          </a:p>
          <a:p>
            <a:pPr algn="just"/>
            <a:r>
              <a:rPr lang="en-US" sz="2000" b="1" dirty="0"/>
              <a:t>Temas de atitude:</a:t>
            </a:r>
            <a:r>
              <a:rPr lang="en-US" sz="2000" dirty="0"/>
              <a:t> A forma como a literacia ambiental molda o nível de preocupação e os valores ambientais das pessoas.</a:t>
            </a:r>
          </a:p>
          <a:p>
            <a:pPr algn="just"/>
            <a:r>
              <a:rPr lang="en-US" sz="2000" b="1" dirty="0"/>
              <a:t>Temas comportamentais:</a:t>
            </a:r>
            <a:r>
              <a:rPr lang="en-US" sz="2000" dirty="0"/>
              <a:t> Como a literacia ambiental capacita os indivíduos a agir e a adotar comportamentos sustentáveis.</a:t>
            </a:r>
          </a:p>
          <a:p>
            <a:pPr algn="just"/>
            <a:r>
              <a:rPr lang="en-US" sz="2000" b="1" dirty="0"/>
              <a:t>Temas adicionais:</a:t>
            </a:r>
            <a:r>
              <a:rPr lang="en-US" sz="2000" dirty="0"/>
              <a:t> A influência dos meios de comunicação social, da educação e dos factores sociodemográficos na literacia ambiental.</a:t>
            </a:r>
          </a:p>
          <a:p>
            <a:pPr algn="just"/>
            <a:r>
              <a:rPr lang="en-US" sz="2000" dirty="0"/>
              <a:t>Os diapositivos que se seguem aprofundam cada um destes temas, fornecendo informações sobre a forma como a literacia ambiental molda a nossa compreensão e resposta aos desafios ambientais.</a:t>
            </a:r>
          </a:p>
          <a:p>
            <a:pPr algn="just">
              <a:lnSpc>
                <a:spcPct val="100000"/>
              </a:lnSpc>
            </a:pPr>
            <a:endParaRPr lang="tr-TR" sz="2000" dirty="0">
              <a:latin typeface="Bookman Old Style"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669361"/>
          </a:xfrm>
        </p:spPr>
        <p:txBody>
          <a:bodyPr anchor="ctr"/>
          <a:lstStyle/>
          <a:p>
            <a:pPr algn="ctr"/>
            <a:r>
              <a:rPr lang="tr-TR" dirty="0" err="1" smtClean="0">
                <a:latin typeface="Bookman Old Style" pitchFamily="18" charset="0"/>
              </a:rPr>
              <a:t>Temas </a:t>
            </a:r>
            <a:r>
              <a:rPr lang="tr-TR" dirty="0" err="1">
                <a:latin typeface="Bookman Old Style" pitchFamily="18" charset="0"/>
              </a:rPr>
              <a:t>baseados no </a:t>
            </a:r>
            <a:r>
              <a:rPr lang="tr-TR" dirty="0">
                <a:latin typeface="Bookman Old Style" pitchFamily="18" charset="0"/>
              </a:rPr>
              <a:t>conhecimento</a:t>
            </a:r>
          </a:p>
        </p:txBody>
      </p:sp>
      <p:sp>
        <p:nvSpPr>
          <p:cNvPr id="3" name="Metin Yer Tutucusu 2"/>
          <p:cNvSpPr>
            <a:spLocks noGrp="1"/>
          </p:cNvSpPr>
          <p:nvPr>
            <p:ph type="body" idx="1"/>
          </p:nvPr>
        </p:nvSpPr>
        <p:spPr>
          <a:xfrm>
            <a:off x="1097279" y="1274618"/>
            <a:ext cx="4937760" cy="4594476"/>
          </a:xfrm>
        </p:spPr>
        <p:txBody>
          <a:bodyPr/>
          <a:lstStyle/>
          <a:p>
            <a:pPr marL="480060" marR="539750" indent="457200" algn="just">
              <a:lnSpc>
                <a:spcPct val="107000"/>
              </a:lnSpc>
              <a:spcBef>
                <a:spcPts val="105"/>
              </a:spcBef>
            </a:pPr>
            <a:r>
              <a:rPr lang="en-US" b="1" dirty="0">
                <a:solidFill>
                  <a:srgbClr val="FF0000"/>
                </a:solidFill>
              </a:rPr>
              <a:t>Compreensão das questões ambientais: </a:t>
            </a:r>
            <a:r>
              <a:rPr lang="en-US" dirty="0"/>
              <a:t>Este tema exploraria a forma como a compreensão de uma pessoa dos conceitos científicos relacionados com o ambiente influencia a sua perceção dos problemas ambientais. Por exemplo, uma pessoa com uma forte compreensão das alterações climáticas pode considerá-las uma questão mais premente do que uma pessoa com um conhecimento limitado da ciência.</a:t>
            </a:r>
            <a:endParaRPr lang="tr-TR" dirty="0"/>
          </a:p>
          <a:p>
            <a:endParaRPr lang="tr-TR" dirty="0"/>
          </a:p>
        </p:txBody>
      </p:sp>
      <p:sp>
        <p:nvSpPr>
          <p:cNvPr id="4" name="Metin Yer Tutucusu 3"/>
          <p:cNvSpPr>
            <a:spLocks noGrp="1"/>
          </p:cNvSpPr>
          <p:nvPr>
            <p:ph type="body" idx="2"/>
          </p:nvPr>
        </p:nvSpPr>
        <p:spPr>
          <a:xfrm>
            <a:off x="6217920" y="1205345"/>
            <a:ext cx="4937760" cy="4663750"/>
          </a:xfrm>
        </p:spPr>
        <p:txBody>
          <a:bodyPr>
            <a:normAutofit lnSpcReduction="10000"/>
          </a:bodyPr>
          <a:lstStyle/>
          <a:p>
            <a:pPr marL="480060" marR="539750" indent="457200" algn="just">
              <a:lnSpc>
                <a:spcPct val="107000"/>
              </a:lnSpc>
              <a:spcBef>
                <a:spcPts val="105"/>
              </a:spcBef>
            </a:pPr>
            <a:r>
              <a:rPr lang="en-US" b="1" dirty="0">
                <a:solidFill>
                  <a:srgbClr val="FF0000"/>
                </a:solidFill>
              </a:rPr>
              <a:t>Consciência dos diferentes problemas ambientais: </a:t>
            </a:r>
            <a:r>
              <a:rPr lang="en-US" dirty="0"/>
              <a:t>Este tema examinaria a forma como a literacia ambiental afecta o leque de questões ambientais que uma pessoa reconhece. As pessoas com maior literacia poderão estar conscientes de uma maior variedade de problemas, como a desflorestação ou a perda de biodiversidade, em comparação com as pessoas com menor literacia, que poderão concentrar-se em questões mais comuns, como a poluição.</a:t>
            </a:r>
            <a:endParaRPr lang="tr-TR" dirty="0"/>
          </a:p>
        </p:txBody>
      </p:sp>
    </p:spTree>
    <p:extLst>
      <p:ext uri="{BB962C8B-B14F-4D97-AF65-F5344CB8AC3E}">
        <p14:creationId xmlns:p14="http://schemas.microsoft.com/office/powerpoint/2010/main" val="161678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VF3ODKF\Desktop\ikli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9710" y="2114905"/>
            <a:ext cx="3408661" cy="298334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097280" y="286604"/>
            <a:ext cx="9851909" cy="823740"/>
          </a:xfrm>
        </p:spPr>
        <p:txBody>
          <a:bodyPr>
            <a:normAutofit fontScale="90000"/>
          </a:bodyPr>
          <a:lstStyle/>
          <a:p>
            <a:pPr algn="ctr"/>
            <a:r>
              <a:rPr lang="en-US" dirty="0">
                <a:latin typeface="Bookman Old Style" pitchFamily="18" charset="0"/>
              </a:rPr>
              <a:t>O poder do conhecimento: Descodificar os desafios ambientais</a:t>
            </a:r>
            <a:endParaRPr lang="tr-TR" dirty="0">
              <a:latin typeface="Bookman Old Style" pitchFamily="18" charset="0"/>
            </a:endParaRPr>
          </a:p>
        </p:txBody>
      </p:sp>
      <p:sp>
        <p:nvSpPr>
          <p:cNvPr id="3" name="Metin Yer Tutucusu 2"/>
          <p:cNvSpPr>
            <a:spLocks noGrp="1"/>
          </p:cNvSpPr>
          <p:nvPr>
            <p:ph type="body" idx="1"/>
          </p:nvPr>
        </p:nvSpPr>
        <p:spPr>
          <a:xfrm>
            <a:off x="626226" y="1409497"/>
            <a:ext cx="7783484" cy="4376470"/>
          </a:xfrm>
        </p:spPr>
        <p:txBody>
          <a:bodyPr numCol="1">
            <a:normAutofit lnSpcReduction="10000"/>
          </a:bodyPr>
          <a:lstStyle/>
          <a:p>
            <a:pPr algn="just"/>
            <a:r>
              <a:rPr lang="en-US" dirty="0"/>
              <a:t>A literacia ambiental engloba os conhecimentos, as competências e as disposições necessárias para compreender e enfrentar os desafios ambientais [</a:t>
            </a:r>
            <a:r>
              <a:rPr lang="en-US" dirty="0" err="1"/>
              <a:t>Molavi </a:t>
            </a:r>
            <a:r>
              <a:rPr lang="en-US" dirty="0"/>
              <a:t>et al., 2017]. </a:t>
            </a:r>
            <a:endParaRPr lang="tr-TR" dirty="0" smtClean="0"/>
          </a:p>
          <a:p>
            <a:pPr algn="just"/>
            <a:r>
              <a:rPr lang="en-US" dirty="0"/>
              <a:t>Uma componente crucial desta literacia é uma base sólida em conceitos científicos relacionados com o </a:t>
            </a:r>
            <a:r>
              <a:rPr lang="en-US" dirty="0" smtClean="0"/>
              <a:t>ambiente</a:t>
            </a:r>
            <a:r>
              <a:rPr lang="tr-TR" dirty="0" smtClean="0"/>
              <a:t>.</a:t>
            </a:r>
          </a:p>
          <a:p>
            <a:pPr algn="just"/>
            <a:r>
              <a:rPr lang="en-US" dirty="0"/>
              <a:t>Por exemplo, consideremos as alterações climáticas. Uma pessoa com um conhecimento rudimentar pode entendê-las como uma flutuação nos padrões meteorológicos. No entanto, um indivíduo com maior literacia científica reconheceria que as emissões de gases com efeito de estufa provocadas pelo homem causam o aquecimento global, levando à subida do nível do mar, ao degelo dos glaciares e a perturbações nos padrões meteorológicos [NASA, 2023]. Este conhecimento científico promove uma perceção mais matizada e premente das alterações climáticas</a:t>
            </a:r>
            <a:endParaRPr lang="tr-TR" dirty="0"/>
          </a:p>
        </p:txBody>
      </p:sp>
      <p:sp>
        <p:nvSpPr>
          <p:cNvPr id="4" name="Dikdörtgen 3"/>
          <p:cNvSpPr/>
          <p:nvPr/>
        </p:nvSpPr>
        <p:spPr>
          <a:xfrm>
            <a:off x="9642421" y="5242052"/>
            <a:ext cx="1306768" cy="200055"/>
          </a:xfrm>
          <a:prstGeom prst="rect">
            <a:avLst/>
          </a:prstGeom>
        </p:spPr>
        <p:txBody>
          <a:bodyPr wrap="none">
            <a:spAutoFit/>
          </a:bodyPr>
          <a:lstStyle/>
          <a:p>
            <a:r>
              <a:rPr lang="tr-TR" sz="700" dirty="0"/>
              <a:t>https://bilimveutopya.com.tr/</a:t>
            </a:r>
          </a:p>
        </p:txBody>
      </p:sp>
    </p:spTree>
    <p:extLst>
      <p:ext uri="{BB962C8B-B14F-4D97-AF65-F5344CB8AC3E}">
        <p14:creationId xmlns:p14="http://schemas.microsoft.com/office/powerpoint/2010/main" val="223935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1534" y="290945"/>
            <a:ext cx="5275811" cy="1332017"/>
          </a:xfrm>
        </p:spPr>
        <p:txBody>
          <a:bodyPr>
            <a:normAutofit fontScale="90000"/>
          </a:bodyPr>
          <a:lstStyle/>
          <a:p>
            <a:pPr algn="ctr"/>
            <a:r>
              <a:rPr lang="en-US" dirty="0">
                <a:latin typeface="Bookman Old Style" pitchFamily="18" charset="0"/>
              </a:rPr>
              <a:t>Nuance e urgência: O impacto da </a:t>
            </a:r>
            <a:r>
              <a:rPr lang="en-US" dirty="0" smtClean="0">
                <a:latin typeface="Bookman Old Style" pitchFamily="18" charset="0"/>
              </a:rPr>
              <a:t>literacia </a:t>
            </a:r>
            <a:r>
              <a:rPr lang="en-US" dirty="0">
                <a:latin typeface="Bookman Old Style" pitchFamily="18" charset="0"/>
              </a:rPr>
              <a:t>científica</a:t>
            </a:r>
            <a:endParaRPr lang="tr-TR" dirty="0">
              <a:latin typeface="Bookman Old Style" pitchFamily="18" charset="0"/>
            </a:endParaRPr>
          </a:p>
        </p:txBody>
      </p:sp>
      <p:sp>
        <p:nvSpPr>
          <p:cNvPr id="3" name="Metin Yer Tutucusu 2"/>
          <p:cNvSpPr>
            <a:spLocks noGrp="1"/>
          </p:cNvSpPr>
          <p:nvPr>
            <p:ph type="body" idx="1"/>
          </p:nvPr>
        </p:nvSpPr>
        <p:spPr>
          <a:xfrm>
            <a:off x="737061" y="1806665"/>
            <a:ext cx="4624648" cy="4376470"/>
          </a:xfrm>
        </p:spPr>
        <p:txBody>
          <a:bodyPr>
            <a:normAutofit/>
          </a:bodyPr>
          <a:lstStyle/>
          <a:p>
            <a:pPr algn="just"/>
            <a:r>
              <a:rPr lang="en-US" dirty="0"/>
              <a:t>O nível de conhecimento científico molda a identificação dos problemas ambientais, bem como a perceção da sua urgência. Tomemos o exemplo da desflorestação; alguém com conhecimentos limitados pode reconhecer a perda de árvores, mas alguém com uma formação científica mais sólida compreenderá também as consequências da desflorestação. Esta compreensão mais profunda desenvolve um sentido de urgência de que a desflorestação deve ser tratada antes que conduza a uma </a:t>
            </a:r>
            <a:r>
              <a:rPr lang="en-US" dirty="0" smtClean="0"/>
              <a:t>degradação </a:t>
            </a:r>
            <a:r>
              <a:rPr lang="en-US" dirty="0"/>
              <a:t>ambiental mais generalizada</a:t>
            </a:r>
            <a:r>
              <a:rPr lang="en-US" dirty="0" smtClean="0"/>
              <a:t>.</a:t>
            </a:r>
            <a:endParaRPr lang="tr-TR" dirty="0"/>
          </a:p>
        </p:txBody>
      </p:sp>
      <p:sp>
        <p:nvSpPr>
          <p:cNvPr id="4" name="Başlık 1"/>
          <p:cNvSpPr txBox="1">
            <a:spLocks/>
          </p:cNvSpPr>
          <p:nvPr/>
        </p:nvSpPr>
        <p:spPr>
          <a:xfrm>
            <a:off x="5777345" y="484910"/>
            <a:ext cx="5275811" cy="125840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900" dirty="0">
                <a:latin typeface="Bookman Old Style" pitchFamily="18" charset="0"/>
              </a:rPr>
              <a:t>Para além do óbvio: desmascarar </a:t>
            </a:r>
            <a:r>
              <a:rPr lang="en-US" sz="2900" dirty="0" smtClean="0">
                <a:latin typeface="Bookman Old Style" pitchFamily="18" charset="0"/>
              </a:rPr>
              <a:t>as preocupações </a:t>
            </a:r>
            <a:r>
              <a:rPr lang="en-US" sz="2900" dirty="0">
                <a:latin typeface="Bookman Old Style" pitchFamily="18" charset="0"/>
              </a:rPr>
              <a:t>ambientais ocultas</a:t>
            </a:r>
            <a:endParaRPr lang="tr-TR" sz="2900" dirty="0">
              <a:latin typeface="Bookman Old Style" pitchFamily="18" charset="0"/>
            </a:endParaRPr>
          </a:p>
        </p:txBody>
      </p:sp>
      <p:sp>
        <p:nvSpPr>
          <p:cNvPr id="6" name="Metin Yer Tutucusu 2"/>
          <p:cNvSpPr txBox="1">
            <a:spLocks/>
          </p:cNvSpPr>
          <p:nvPr/>
        </p:nvSpPr>
        <p:spPr>
          <a:xfrm>
            <a:off x="6102926" y="1802997"/>
            <a:ext cx="4950230" cy="4376470"/>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gn="just"/>
            <a:r>
              <a:rPr lang="en-US" dirty="0"/>
              <a:t>A literacia científica proporciona a capacidade de identificar problemas menos conhecidos para além das questões ambientais habitualmente conhecidas. Por exemplo, embora a poluição por plásticos seja importante, alguém com conhecimentos de química ambiental pode também estar preocupado com a presença de poluentes orgânicos persistentes (POP) no ambiente. Estes POP podem acumular-se na cadeia alimentar e representar sérios riscos para a saúde dos animais selvagens e dos seres humanos. Esta consciência científica incentiva a ação numa gama mais vasta de </a:t>
            </a:r>
            <a:r>
              <a:rPr lang="en-US" dirty="0" smtClean="0"/>
              <a:t>questões.</a:t>
            </a:r>
            <a:endParaRPr lang="tr-TR" dirty="0"/>
          </a:p>
        </p:txBody>
      </p:sp>
    </p:spTree>
    <p:extLst>
      <p:ext uri="{BB962C8B-B14F-4D97-AF65-F5344CB8AC3E}">
        <p14:creationId xmlns:p14="http://schemas.microsoft.com/office/powerpoint/2010/main" val="3963539459"/>
      </p:ext>
    </p:extLst>
  </p:cSld>
  <p:clrMapOvr>
    <a:masterClrMapping/>
  </p:clrMapOvr>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5945</Words>
  <Application>Microsoft Office PowerPoint</Application>
  <PresentationFormat>Ecrã Panorâmico</PresentationFormat>
  <Paragraphs>403</Paragraphs>
  <Slides>41</Slides>
  <Notes>18</Notes>
  <HiddenSlides>0</HiddenSlides>
  <MMClips>0</MMClips>
  <ScaleCrop>false</ScaleCrop>
  <HeadingPairs>
    <vt:vector size="6" baseType="variant">
      <vt:variant>
        <vt:lpstr>Tipos de letra usados</vt:lpstr>
      </vt:variant>
      <vt:variant>
        <vt:i4>11</vt:i4>
      </vt:variant>
      <vt:variant>
        <vt:lpstr>Tema</vt:lpstr>
      </vt:variant>
      <vt:variant>
        <vt:i4>1</vt:i4>
      </vt:variant>
      <vt:variant>
        <vt:lpstr>Títulos dos diapositivos</vt:lpstr>
      </vt:variant>
      <vt:variant>
        <vt:i4>41</vt:i4>
      </vt:variant>
    </vt:vector>
  </HeadingPairs>
  <TitlesOfParts>
    <vt:vector size="53" baseType="lpstr">
      <vt:lpstr>Söhne</vt:lpstr>
      <vt:lpstr>Calibri</vt:lpstr>
      <vt:lpstr>Wingdings</vt:lpstr>
      <vt:lpstr>Bookman Old Style</vt:lpstr>
      <vt:lpstr>Cambria</vt:lpstr>
      <vt:lpstr>Roboto</vt:lpstr>
      <vt:lpstr>Noto Sans Symbols</vt:lpstr>
      <vt:lpstr>Arial</vt:lpstr>
      <vt:lpstr>Courier New</vt:lpstr>
      <vt:lpstr>Times New Roman</vt:lpstr>
      <vt:lpstr>Symbol</vt:lpstr>
      <vt:lpstr>Rückblick</vt:lpstr>
      <vt:lpstr>GREENWORLD: Pensar verde para o mundo  Educação dos jovens ERASMUS+  KA220 YOU - Parcerias estratégicas para a educação de jovens Parceria de cooperação </vt:lpstr>
      <vt:lpstr>Resultados de aprendizagem do módulo 2</vt:lpstr>
      <vt:lpstr>Visão geral do módulo</vt:lpstr>
      <vt:lpstr>Vamos lá começar!</vt:lpstr>
      <vt:lpstr> Introdução</vt:lpstr>
      <vt:lpstr> 01- Introdução ao módulo 2</vt:lpstr>
      <vt:lpstr>Temas baseados no conhecimento</vt:lpstr>
      <vt:lpstr>O poder do conhecimento: Descodificar os desafios ambientais</vt:lpstr>
      <vt:lpstr>Nuance e urgência: O impacto da literacia científica</vt:lpstr>
      <vt:lpstr>Apresentação do PowerPoint</vt:lpstr>
      <vt:lpstr>Temas de atitude</vt:lpstr>
      <vt:lpstr>Apresentação do PowerPoint</vt:lpstr>
      <vt:lpstr>Apresentação do PowerPoint</vt:lpstr>
      <vt:lpstr>Apresentação do PowerPoint</vt:lpstr>
      <vt:lpstr>Perceção do impacto individual</vt:lpstr>
      <vt:lpstr>Dimensões da educação para as alterações climáticas</vt:lpstr>
      <vt:lpstr>Apresentação do PowerPoint</vt:lpstr>
      <vt:lpstr>Tarefas para os alunos sobre literacia ambiental e perceção dos problemas ambientais</vt:lpstr>
      <vt:lpstr> Parte 2</vt:lpstr>
      <vt:lpstr>As melhores práticas que temos na nossa instituição, na nossa cidade ou país, ou mesmo nos países dos parceiros </vt:lpstr>
      <vt:lpstr>Apresentação do PowerPoint</vt:lpstr>
      <vt:lpstr>A importância do módulo na educação dos jovens</vt:lpstr>
      <vt:lpstr>Apresentação do PowerPoint</vt:lpstr>
      <vt:lpstr>Actividades de implementação do conteúdo do módulo</vt:lpstr>
      <vt:lpstr>Apresentação do PowerPoint</vt:lpstr>
      <vt:lpstr>Apresentação do PowerPoint</vt:lpstr>
      <vt:lpstr>Atividades da Semana Verde - Arte e Desporto</vt:lpstr>
      <vt:lpstr>Atividades da Semana Verde - Ciências, Geografia, Tecnologia e TIC  Integrar a ciência, a geografia, a tecnologia e as TIC na Semana Verde:  </vt:lpstr>
      <vt:lpstr>Apresentação do PowerPoint</vt:lpstr>
      <vt:lpstr>Conclusão</vt:lpstr>
      <vt:lpstr>Tarefas para os alunos</vt:lpstr>
      <vt:lpstr> Vídeos</vt:lpstr>
      <vt:lpstr> Tópico dos vídeos</vt:lpstr>
      <vt:lpstr>Apresentação do PowerPoint</vt:lpstr>
      <vt:lpstr>Apresentação do PowerPoint</vt:lpstr>
      <vt:lpstr>Apresentação do PowerPoint</vt:lpstr>
      <vt:lpstr> Auto-verificação</vt:lpstr>
      <vt:lpstr>Apresentação do PowerPoint</vt:lpstr>
      <vt:lpstr>Apresentação do PowerPoint</vt:lpstr>
      <vt:lpstr>Referências e ligações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keywords>, docId:2424EC4E971E8C7F9A7EF6C1EC87D732</cp:keywords>
  <cp:lastModifiedBy>Daniela</cp:lastModifiedBy>
  <cp:revision>62</cp:revision>
  <dcterms:created xsi:type="dcterms:W3CDTF">2020-11-17T09:39:06Z</dcterms:created>
  <dcterms:modified xsi:type="dcterms:W3CDTF">2024-05-16T11:29:47Z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