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12192000" cy="6858000"/>
  <p:notesSz cx="6858000" cy="9144000"/>
  <p:embeddedFontLst>
    <p:embeddedFont>
      <p:font typeface="Bookman Old Style" panose="02050604050505020204" pitchFamily="18" charset="0"/>
      <p:regular r:id="rId44"/>
      <p:bold r:id="rId45"/>
      <p:italic r:id="rId46"/>
      <p:boldItalic r:id="rId47"/>
    </p:embeddedFont>
    <p:embeddedFont>
      <p:font typeface="Cambria" panose="02040503050406030204" pitchFamily="18" charset="0"/>
      <p:regular r:id="rId48"/>
      <p:bold r:id="rId49"/>
      <p:italic r:id="rId50"/>
      <p:boldItalic r:id="rId51"/>
    </p:embeddedFont>
    <p:embeddedFont>
      <p:font typeface="Roboto" panose="02000000000000000000" pitchFamily="2"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6" roundtripDataSignature="AMtx7mhu9WPjdcJeJqkFOY6O7CAnS/6o3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21" y="4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customschemas.google.com/relationships/presentationmetadata" Target="metadata"/><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‹Nr.›</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 name="Google Shape;11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6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6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6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6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6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6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6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5" name="Google Shape;255;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2" name="Google Shape;272;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7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7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7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7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7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7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p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7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7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5" name="Google Shape;335;p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8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p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3" name="Google Shape;13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8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p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8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8" name="Google Shape;358;p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8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4" name="Google Shape;384;p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8" name="Google Shape;398;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8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2" name="Google Shape;412;p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6" name="Google Shape;426;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Antwort: B</a:t>
            </a:r>
            <a:endParaRPr/>
          </a:p>
        </p:txBody>
      </p:sp>
      <p:sp>
        <p:nvSpPr>
          <p:cNvPr id="436" name="Google Shape;436;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8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Antwort: B</a:t>
            </a:r>
            <a:endParaRPr/>
          </a:p>
        </p:txBody>
      </p:sp>
      <p:sp>
        <p:nvSpPr>
          <p:cNvPr id="456" name="Google Shape;456;p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8" name="Google Shape;46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8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5" name="Google Shape;475;p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6" name="Google Shape;17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Inhalt mit Überschrift" type="objTx">
  <p:cSld name="OBJECT_WITH_CAPTION_TEXT">
    <p:spTree>
      <p:nvGrpSpPr>
        <p:cNvPr id="1" name="Shape 21"/>
        <p:cNvGrpSpPr/>
        <p:nvPr/>
      </p:nvGrpSpPr>
      <p:grpSpPr>
        <a:xfrm>
          <a:off x="0" y="0"/>
          <a:ext cx="0" cy="0"/>
          <a:chOff x="0" y="0"/>
          <a:chExt cx="0" cy="0"/>
        </a:xfrm>
      </p:grpSpPr>
      <p:sp>
        <p:nvSpPr>
          <p:cNvPr id="22" name="Google Shape;22;p26"/>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26"/>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26"/>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6"/>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6" name="Google Shape;26;p26"/>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27" name="Google Shape;27;p26"/>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6"/>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9" name="Google Shape;29;p26"/>
          <p:cNvPicPr preferRelativeResize="0"/>
          <p:nvPr/>
        </p:nvPicPr>
        <p:blipFill rotWithShape="1">
          <a:blip r:embed="rId2">
            <a:alphaModFix/>
          </a:blip>
          <a:srcRect/>
          <a:stretch/>
        </p:blipFill>
        <p:spPr>
          <a:xfrm>
            <a:off x="0" y="6424526"/>
            <a:ext cx="1061484" cy="400384"/>
          </a:xfrm>
          <a:prstGeom prst="rect">
            <a:avLst/>
          </a:prstGeom>
          <a:noFill/>
          <a:ln>
            <a:noFill/>
          </a:ln>
        </p:spPr>
      </p:pic>
      <p:sp>
        <p:nvSpPr>
          <p:cNvPr id="30" name="Google Shape;30;p26"/>
          <p:cNvSpPr txBox="1"/>
          <p:nvPr/>
        </p:nvSpPr>
        <p:spPr>
          <a:xfrm>
            <a:off x="4701512" y="6425358"/>
            <a:ext cx="5015522"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rgbClr val="595959"/>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rgbClr val="595959"/>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rgbClr val="1F497D"/>
              </a:solidFill>
              <a:latin typeface="Calibri"/>
              <a:ea typeface="Calibri"/>
              <a:cs typeface="Calibri"/>
              <a:sym typeface="Calibri"/>
            </a:endParaRPr>
          </a:p>
        </p:txBody>
      </p:sp>
      <p:pic>
        <p:nvPicPr>
          <p:cNvPr id="31" name="Google Shape;31;p26"/>
          <p:cNvPicPr preferRelativeResize="0"/>
          <p:nvPr/>
        </p:nvPicPr>
        <p:blipFill rotWithShape="1">
          <a:blip r:embed="rId3">
            <a:alphaModFix/>
          </a:blip>
          <a:srcRect/>
          <a:stretch/>
        </p:blipFill>
        <p:spPr>
          <a:xfrm>
            <a:off x="10099505" y="6266872"/>
            <a:ext cx="1987550" cy="56769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98"/>
        <p:cNvGrpSpPr/>
        <p:nvPr/>
      </p:nvGrpSpPr>
      <p:grpSpPr>
        <a:xfrm>
          <a:off x="0" y="0"/>
          <a:ext cx="0" cy="0"/>
          <a:chOff x="0" y="0"/>
          <a:chExt cx="0" cy="0"/>
        </a:xfrm>
      </p:grpSpPr>
      <p:sp>
        <p:nvSpPr>
          <p:cNvPr id="99" name="Google Shape;99;p35"/>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35"/>
          <p:cNvSpPr txBox="1">
            <a:spLocks noGrp="1"/>
          </p:cNvSpPr>
          <p:nvPr>
            <p:ph type="body" idx="1"/>
          </p:nvPr>
        </p:nvSpPr>
        <p:spPr>
          <a:xfrm rot="5400000">
            <a:off x="3938245" y="-1348341"/>
            <a:ext cx="4376470" cy="100584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1" name="Google Shape;101;p3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3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kaler Titel und Text" type="vertTitleAndTx">
  <p:cSld name="VERTICAL_TITLE_AND_VERTICAL_TEXT">
    <p:spTree>
      <p:nvGrpSpPr>
        <p:cNvPr id="1" name="Shape 103"/>
        <p:cNvGrpSpPr/>
        <p:nvPr/>
      </p:nvGrpSpPr>
      <p:grpSpPr>
        <a:xfrm>
          <a:off x="0" y="0"/>
          <a:ext cx="0" cy="0"/>
          <a:chOff x="0" y="0"/>
          <a:chExt cx="0" cy="0"/>
        </a:xfrm>
      </p:grpSpPr>
      <p:sp>
        <p:nvSpPr>
          <p:cNvPr id="104" name="Google Shape;104;p36"/>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36"/>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6" name="Google Shape;106;p36"/>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107" name="Google Shape;107;p36"/>
          <p:cNvSpPr txBox="1">
            <a:spLocks noGrp="1"/>
          </p:cNvSpPr>
          <p:nvPr>
            <p:ph type="title"/>
          </p:nvPr>
        </p:nvSpPr>
        <p:spPr>
          <a:xfrm rot="5400000">
            <a:off x="7160640" y="1979039"/>
            <a:ext cx="5757421" cy="26289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36"/>
          <p:cNvSpPr txBox="1">
            <a:spLocks noGrp="1"/>
          </p:cNvSpPr>
          <p:nvPr>
            <p:ph type="body" idx="1"/>
          </p:nvPr>
        </p:nvSpPr>
        <p:spPr>
          <a:xfrm rot="5400000">
            <a:off x="1826639" y="-573661"/>
            <a:ext cx="5757422" cy="77343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9" name="Google Shape;109;p36"/>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36"/>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11" name="Google Shape;111;p36"/>
          <p:cNvPicPr preferRelativeResize="0"/>
          <p:nvPr/>
        </p:nvPicPr>
        <p:blipFill rotWithShape="1">
          <a:blip r:embed="rId3">
            <a:alphaModFix/>
          </a:blip>
          <a:srcRect/>
          <a:stretch/>
        </p:blipFill>
        <p:spPr>
          <a:xfrm>
            <a:off x="10099505" y="6266872"/>
            <a:ext cx="1987550" cy="567690"/>
          </a:xfrm>
          <a:prstGeom prst="rect">
            <a:avLst/>
          </a:prstGeom>
          <a:noFill/>
          <a:ln>
            <a:noFill/>
          </a:ln>
        </p:spPr>
      </p:pic>
      <p:sp>
        <p:nvSpPr>
          <p:cNvPr id="112" name="Google Shape;112;p36"/>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sp>
        <p:nvSpPr>
          <p:cNvPr id="113" name="Google Shape;113;p36"/>
          <p:cNvSpPr txBox="1"/>
          <p:nvPr/>
        </p:nvSpPr>
        <p:spPr>
          <a:xfrm>
            <a:off x="11093280" y="1490181"/>
            <a:ext cx="84985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a:t>
            </a:r>
            <a:fld id="{00000000-1234-1234-1234-123412341234}" type="slidenum">
              <a:rPr lang="en-US" sz="1800" b="1" i="0" u="none" strike="noStrike" cap="none">
                <a:solidFill>
                  <a:schemeClr val="dk1"/>
                </a:solidFill>
                <a:latin typeface="Calibri"/>
                <a:ea typeface="Calibri"/>
                <a:cs typeface="Calibri"/>
                <a:sym typeface="Calibri"/>
              </a:rPr>
              <a:t>‹Nr.›</a:t>
            </a:fld>
            <a:r>
              <a:rPr lang="en-US" sz="1800" b="1"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pic>
        <p:nvPicPr>
          <p:cNvPr id="114" name="Google Shape;114;p36"/>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32"/>
        <p:cNvGrpSpPr/>
        <p:nvPr/>
      </p:nvGrpSpPr>
      <p:grpSpPr>
        <a:xfrm>
          <a:off x="0" y="0"/>
          <a:ext cx="0" cy="0"/>
          <a:chOff x="0" y="0"/>
          <a:chExt cx="0" cy="0"/>
        </a:xfrm>
      </p:grpSpPr>
      <p:sp>
        <p:nvSpPr>
          <p:cNvPr id="33" name="Google Shape;33;p27"/>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32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7"/>
          <p:cNvSpPr txBox="1">
            <a:spLocks noGrp="1"/>
          </p:cNvSpPr>
          <p:nvPr>
            <p:ph type="body" idx="1"/>
          </p:nvPr>
        </p:nvSpPr>
        <p:spPr>
          <a:xfrm>
            <a:off x="1097280" y="1492624"/>
            <a:ext cx="10058400" cy="437647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5" name="Google Shape;35;p27"/>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7"/>
          <p:cNvSpPr txBox="1">
            <a:spLocks noGrp="1"/>
          </p:cNvSpPr>
          <p:nvPr>
            <p:ph type="ftr" idx="11"/>
          </p:nvPr>
        </p:nvSpPr>
        <p:spPr>
          <a:xfrm>
            <a:off x="3569551" y="6459784"/>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37"/>
        <p:cNvGrpSpPr/>
        <p:nvPr/>
      </p:nvGrpSpPr>
      <p:grpSpPr>
        <a:xfrm>
          <a:off x="0" y="0"/>
          <a:ext cx="0" cy="0"/>
          <a:chOff x="0" y="0"/>
          <a:chExt cx="0" cy="0"/>
        </a:xfrm>
      </p:grpSpPr>
      <p:sp>
        <p:nvSpPr>
          <p:cNvPr id="38" name="Google Shape;38;p28"/>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8"/>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8"/>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elfolie" type="title">
  <p:cSld name="TITLE">
    <p:spTree>
      <p:nvGrpSpPr>
        <p:cNvPr id="1" name="Shape 41"/>
        <p:cNvGrpSpPr/>
        <p:nvPr/>
      </p:nvGrpSpPr>
      <p:grpSpPr>
        <a:xfrm>
          <a:off x="0" y="0"/>
          <a:ext cx="0" cy="0"/>
          <a:chOff x="0" y="0"/>
          <a:chExt cx="0" cy="0"/>
        </a:xfrm>
      </p:grpSpPr>
      <p:sp>
        <p:nvSpPr>
          <p:cNvPr id="42" name="Google Shape;42;p30"/>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30"/>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30"/>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0"/>
          <p:cNvSpPr txBox="1">
            <a:spLocks noGrp="1"/>
          </p:cNvSpPr>
          <p:nvPr>
            <p:ph type="subTitle" idx="1"/>
          </p:nvPr>
        </p:nvSpPr>
        <p:spPr>
          <a:xfrm>
            <a:off x="1100051" y="4455620"/>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46" name="Google Shape;46;p3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7" name="Google Shape;47;p30"/>
          <p:cNvCxnSpPr/>
          <p:nvPr/>
        </p:nvCxnSpPr>
        <p:spPr>
          <a:xfrm>
            <a:off x="1166429" y="4325112"/>
            <a:ext cx="9875520" cy="0"/>
          </a:xfrm>
          <a:prstGeom prst="straightConnector1">
            <a:avLst/>
          </a:prstGeom>
          <a:noFill/>
          <a:ln w="9525" cap="flat" cmpd="sng">
            <a:solidFill>
              <a:srgbClr val="7F7F7F"/>
            </a:solidFill>
            <a:prstDash val="solid"/>
            <a:round/>
            <a:headEnd type="none" w="sm" len="sm"/>
            <a:tailEnd type="none" w="sm" len="sm"/>
          </a:ln>
        </p:spPr>
      </p:cxnSp>
      <p:pic>
        <p:nvPicPr>
          <p:cNvPr id="48" name="Google Shape;48;p30"/>
          <p:cNvPicPr preferRelativeResize="0"/>
          <p:nvPr/>
        </p:nvPicPr>
        <p:blipFill rotWithShape="1">
          <a:blip r:embed="rId2">
            <a:alphaModFix/>
          </a:blip>
          <a:srcRect/>
          <a:stretch/>
        </p:blipFill>
        <p:spPr>
          <a:xfrm>
            <a:off x="10099505" y="6266872"/>
            <a:ext cx="1987550" cy="567690"/>
          </a:xfrm>
          <a:prstGeom prst="rect">
            <a:avLst/>
          </a:prstGeom>
          <a:noFill/>
          <a:ln>
            <a:noFill/>
          </a:ln>
        </p:spPr>
      </p:pic>
      <p:sp>
        <p:nvSpPr>
          <p:cNvPr id="49" name="Google Shape;49;p30"/>
          <p:cNvSpPr txBox="1"/>
          <p:nvPr/>
        </p:nvSpPr>
        <p:spPr>
          <a:xfrm>
            <a:off x="3662825" y="6298425"/>
            <a:ext cx="5289151" cy="625495"/>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dirty="0">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2000" b="0" i="0" u="none" strike="noStrike" cap="none" dirty="0">
              <a:solidFill>
                <a:schemeClr val="lt1"/>
              </a:solidFill>
              <a:latin typeface="Calibri"/>
              <a:ea typeface="Calibri"/>
              <a:cs typeface="Calibri"/>
              <a:sym typeface="Calibri"/>
            </a:endParaRPr>
          </a:p>
        </p:txBody>
      </p:sp>
      <p:pic>
        <p:nvPicPr>
          <p:cNvPr id="50" name="Google Shape;50;p30"/>
          <p:cNvPicPr preferRelativeResize="0"/>
          <p:nvPr/>
        </p:nvPicPr>
        <p:blipFill rotWithShape="1">
          <a:blip r:embed="rId3">
            <a:alphaModFix/>
          </a:blip>
          <a:srcRect/>
          <a:stretch/>
        </p:blipFill>
        <p:spPr>
          <a:xfrm>
            <a:off x="104945" y="6281603"/>
            <a:ext cx="1061484" cy="400384"/>
          </a:xfrm>
          <a:prstGeom prst="rect">
            <a:avLst/>
          </a:prstGeom>
          <a:noFill/>
          <a:ln>
            <a:noFill/>
          </a:ln>
        </p:spPr>
      </p:pic>
      <p:pic>
        <p:nvPicPr>
          <p:cNvPr id="51" name="Google Shape;51;p30"/>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elfolie mit Bild">
  <p:cSld name="Titelfolie mit Bild">
    <p:spTree>
      <p:nvGrpSpPr>
        <p:cNvPr id="1" name="Shape 52"/>
        <p:cNvGrpSpPr/>
        <p:nvPr/>
      </p:nvGrpSpPr>
      <p:grpSpPr>
        <a:xfrm>
          <a:off x="0" y="0"/>
          <a:ext cx="0" cy="0"/>
          <a:chOff x="0" y="0"/>
          <a:chExt cx="0" cy="0"/>
        </a:xfrm>
      </p:grpSpPr>
      <p:sp>
        <p:nvSpPr>
          <p:cNvPr id="53" name="Google Shape;53;p29"/>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29"/>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5" name="Google Shape;55;p29"/>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56" name="Google Shape;56;p29"/>
          <p:cNvSpPr txBox="1">
            <a:spLocks noGrp="1"/>
          </p:cNvSpPr>
          <p:nvPr>
            <p:ph type="ctrTitle"/>
          </p:nvPr>
        </p:nvSpPr>
        <p:spPr>
          <a:xfrm>
            <a:off x="1104900" y="2292094"/>
            <a:ext cx="5734050" cy="2219691"/>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rgbClr val="3F3F3F"/>
              </a:buClr>
              <a:buSzPts val="4000"/>
              <a:buFont typeface="Calibri"/>
              <a:buNone/>
              <a:defRPr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9"/>
          <p:cNvSpPr txBox="1">
            <a:spLocks noGrp="1"/>
          </p:cNvSpPr>
          <p:nvPr>
            <p:ph type="subTitle" idx="1"/>
          </p:nvPr>
        </p:nvSpPr>
        <p:spPr>
          <a:xfrm>
            <a:off x="1104900" y="4511784"/>
            <a:ext cx="5734050" cy="955565"/>
          </a:xfrm>
          <a:prstGeom prst="rect">
            <a:avLst/>
          </a:prstGeom>
          <a:noFill/>
          <a:ln>
            <a:noFill/>
          </a:ln>
        </p:spPr>
        <p:txBody>
          <a:bodyPr spcFirstLastPara="1" wrap="square" lIns="0" tIns="45700" rIns="0" bIns="45700" anchor="t" anchorCtr="0">
            <a:normAutofit/>
          </a:bodyPr>
          <a:lstStyle>
            <a:lvl1pPr lvl="0" algn="l">
              <a:lnSpc>
                <a:spcPct val="90000"/>
              </a:lnSpc>
              <a:spcBef>
                <a:spcPts val="0"/>
              </a:spcBef>
              <a:spcAft>
                <a:spcPts val="0"/>
              </a:spcAft>
              <a:buSzPts val="1800"/>
              <a:buNone/>
              <a:defRPr sz="1800"/>
            </a:lvl1pPr>
            <a:lvl2pPr lvl="1" algn="ctr">
              <a:lnSpc>
                <a:spcPct val="90000"/>
              </a:lnSpc>
              <a:spcBef>
                <a:spcPts val="200"/>
              </a:spcBef>
              <a:spcAft>
                <a:spcPts val="0"/>
              </a:spcAft>
              <a:buSzPts val="2000"/>
              <a:buNone/>
              <a:defRPr sz="20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600"/>
              <a:buNone/>
              <a:defRPr sz="1600"/>
            </a:lvl4pPr>
            <a:lvl5pPr lvl="4" algn="ctr">
              <a:lnSpc>
                <a:spcPct val="90000"/>
              </a:lnSpc>
              <a:spcBef>
                <a:spcPts val="400"/>
              </a:spcBef>
              <a:spcAft>
                <a:spcPts val="0"/>
              </a:spcAft>
              <a:buSzPts val="1600"/>
              <a:buNone/>
              <a:defRPr sz="1600"/>
            </a:lvl5pPr>
            <a:lvl6pPr lvl="5" algn="ctr">
              <a:lnSpc>
                <a:spcPct val="90000"/>
              </a:lnSpc>
              <a:spcBef>
                <a:spcPts val="400"/>
              </a:spcBef>
              <a:spcAft>
                <a:spcPts val="0"/>
              </a:spcAft>
              <a:buSzPts val="1600"/>
              <a:buNone/>
              <a:defRPr sz="1600"/>
            </a:lvl6pPr>
            <a:lvl7pPr lvl="6" algn="ctr">
              <a:lnSpc>
                <a:spcPct val="90000"/>
              </a:lnSpc>
              <a:spcBef>
                <a:spcPts val="400"/>
              </a:spcBef>
              <a:spcAft>
                <a:spcPts val="0"/>
              </a:spcAft>
              <a:buSzPts val="1600"/>
              <a:buNone/>
              <a:defRPr sz="1600"/>
            </a:lvl7pPr>
            <a:lvl8pPr lvl="7" algn="ctr">
              <a:lnSpc>
                <a:spcPct val="90000"/>
              </a:lnSpc>
              <a:spcBef>
                <a:spcPts val="400"/>
              </a:spcBef>
              <a:spcAft>
                <a:spcPts val="0"/>
              </a:spcAft>
              <a:buSzPts val="1600"/>
              <a:buNone/>
              <a:defRPr sz="1600"/>
            </a:lvl8pPr>
            <a:lvl9pPr lvl="8" algn="ctr">
              <a:lnSpc>
                <a:spcPct val="90000"/>
              </a:lnSpc>
              <a:spcBef>
                <a:spcPts val="400"/>
              </a:spcBef>
              <a:spcAft>
                <a:spcPts val="400"/>
              </a:spcAft>
              <a:buSzPts val="1600"/>
              <a:buNone/>
              <a:defRPr sz="1600"/>
            </a:lvl9pPr>
          </a:lstStyle>
          <a:p>
            <a:endParaRPr/>
          </a:p>
        </p:txBody>
      </p:sp>
      <p:sp>
        <p:nvSpPr>
          <p:cNvPr id="58" name="Google Shape;58;p29"/>
          <p:cNvSpPr>
            <a:spLocks noGrp="1"/>
          </p:cNvSpPr>
          <p:nvPr>
            <p:ph type="pic" idx="2"/>
          </p:nvPr>
        </p:nvSpPr>
        <p:spPr>
          <a:xfrm>
            <a:off x="6981063" y="1310656"/>
            <a:ext cx="5210937" cy="4208604"/>
          </a:xfrm>
          <a:prstGeom prst="rect">
            <a:avLst/>
          </a:prstGeom>
          <a:solidFill>
            <a:srgbClr val="CCCCCC"/>
          </a:solidFill>
          <a:ln>
            <a:noFill/>
          </a:ln>
        </p:spPr>
      </p:sp>
      <p:pic>
        <p:nvPicPr>
          <p:cNvPr id="59" name="Google Shape;59;p29"/>
          <p:cNvPicPr preferRelativeResize="0"/>
          <p:nvPr/>
        </p:nvPicPr>
        <p:blipFill rotWithShape="1">
          <a:blip r:embed="rId3">
            <a:alphaModFix/>
          </a:blip>
          <a:srcRect/>
          <a:stretch/>
        </p:blipFill>
        <p:spPr>
          <a:xfrm>
            <a:off x="10099505" y="6266872"/>
            <a:ext cx="1987550" cy="567690"/>
          </a:xfrm>
          <a:prstGeom prst="rect">
            <a:avLst/>
          </a:prstGeom>
          <a:noFill/>
          <a:ln>
            <a:noFill/>
          </a:ln>
        </p:spPr>
      </p:pic>
      <p:sp>
        <p:nvSpPr>
          <p:cNvPr id="60" name="Google Shape;60;p29"/>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pic>
        <p:nvPicPr>
          <p:cNvPr id="61" name="Google Shape;61;p29"/>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62"/>
        <p:cNvGrpSpPr/>
        <p:nvPr/>
      </p:nvGrpSpPr>
      <p:grpSpPr>
        <a:xfrm>
          <a:off x="0" y="0"/>
          <a:ext cx="0" cy="0"/>
          <a:chOff x="0" y="0"/>
          <a:chExt cx="0" cy="0"/>
        </a:xfrm>
      </p:grpSpPr>
      <p:sp>
        <p:nvSpPr>
          <p:cNvPr id="63" name="Google Shape;63;p3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2"/>
          <p:cNvSpPr txBox="1">
            <a:spLocks noGrp="1"/>
          </p:cNvSpPr>
          <p:nvPr>
            <p:ph type="body" idx="1"/>
          </p:nvPr>
        </p:nvSpPr>
        <p:spPr>
          <a:xfrm>
            <a:off x="1097279" y="1845734"/>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5" name="Google Shape;65;p32"/>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6" name="Google Shape;66;p3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68"/>
        <p:cNvGrpSpPr/>
        <p:nvPr/>
      </p:nvGrpSpPr>
      <p:grpSpPr>
        <a:xfrm>
          <a:off x="0" y="0"/>
          <a:ext cx="0" cy="0"/>
          <a:chOff x="0" y="0"/>
          <a:chExt cx="0" cy="0"/>
        </a:xfrm>
      </p:grpSpPr>
      <p:sp>
        <p:nvSpPr>
          <p:cNvPr id="69" name="Google Shape;69;p3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3"/>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71" name="Google Shape;71;p33"/>
          <p:cNvSpPr txBox="1">
            <a:spLocks noGrp="1"/>
          </p:cNvSpPr>
          <p:nvPr>
            <p:ph type="body" idx="2"/>
          </p:nvPr>
        </p:nvSpPr>
        <p:spPr>
          <a:xfrm>
            <a:off x="109728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2" name="Google Shape;72;p33"/>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73" name="Google Shape;73;p33"/>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4" name="Google Shape;74;p3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Abschnitts-&#10;überschrift" type="secHead">
  <p:cSld name="SECTION_HEADER">
    <p:bg>
      <p:bgPr>
        <a:solidFill>
          <a:schemeClr val="lt1"/>
        </a:solidFill>
        <a:effectLst/>
      </p:bgPr>
    </p:bg>
    <p:spTree>
      <p:nvGrpSpPr>
        <p:cNvPr id="1" name="Shape 76"/>
        <p:cNvGrpSpPr/>
        <p:nvPr/>
      </p:nvGrpSpPr>
      <p:grpSpPr>
        <a:xfrm>
          <a:off x="0" y="0"/>
          <a:ext cx="0" cy="0"/>
          <a:chOff x="0" y="0"/>
          <a:chExt cx="0" cy="0"/>
        </a:xfrm>
      </p:grpSpPr>
      <p:sp>
        <p:nvSpPr>
          <p:cNvPr id="77" name="Google Shape;77;p31"/>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31"/>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9" name="Google Shape;79;p31"/>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80" name="Google Shape;80;p31"/>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1"/>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82" name="Google Shape;82;p3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84" name="Google Shape;84;p31"/>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pic>
        <p:nvPicPr>
          <p:cNvPr id="85" name="Google Shape;85;p31"/>
          <p:cNvPicPr preferRelativeResize="0"/>
          <p:nvPr/>
        </p:nvPicPr>
        <p:blipFill rotWithShape="1">
          <a:blip r:embed="rId3">
            <a:alphaModFix/>
          </a:blip>
          <a:srcRect/>
          <a:stretch/>
        </p:blipFill>
        <p:spPr>
          <a:xfrm>
            <a:off x="10099505" y="6266872"/>
            <a:ext cx="1987550" cy="567690"/>
          </a:xfrm>
          <a:prstGeom prst="rect">
            <a:avLst/>
          </a:prstGeom>
          <a:noFill/>
          <a:ln>
            <a:noFill/>
          </a:ln>
        </p:spPr>
      </p:pic>
      <p:sp>
        <p:nvSpPr>
          <p:cNvPr id="86" name="Google Shape;86;p31"/>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pic>
        <p:nvPicPr>
          <p:cNvPr id="87" name="Google Shape;87;p31"/>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Leer" type="blank">
  <p:cSld name="BLANK">
    <p:spTree>
      <p:nvGrpSpPr>
        <p:cNvPr id="1" name="Shape 88"/>
        <p:cNvGrpSpPr/>
        <p:nvPr/>
      </p:nvGrpSpPr>
      <p:grpSpPr>
        <a:xfrm>
          <a:off x="0" y="0"/>
          <a:ext cx="0" cy="0"/>
          <a:chOff x="0" y="0"/>
          <a:chExt cx="0" cy="0"/>
        </a:xfrm>
      </p:grpSpPr>
      <p:sp>
        <p:nvSpPr>
          <p:cNvPr id="89" name="Google Shape;89;p34"/>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34"/>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1" name="Google Shape;91;p34"/>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92" name="Google Shape;92;p3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4" name="Google Shape;94;p34"/>
          <p:cNvPicPr preferRelativeResize="0"/>
          <p:nvPr/>
        </p:nvPicPr>
        <p:blipFill rotWithShape="1">
          <a:blip r:embed="rId3">
            <a:alphaModFix/>
          </a:blip>
          <a:srcRect/>
          <a:stretch/>
        </p:blipFill>
        <p:spPr>
          <a:xfrm>
            <a:off x="10099505" y="6266872"/>
            <a:ext cx="1987550" cy="567690"/>
          </a:xfrm>
          <a:prstGeom prst="rect">
            <a:avLst/>
          </a:prstGeom>
          <a:noFill/>
          <a:ln>
            <a:noFill/>
          </a:ln>
        </p:spPr>
      </p:pic>
      <p:sp>
        <p:nvSpPr>
          <p:cNvPr id="95" name="Google Shape;95;p34"/>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sp>
        <p:nvSpPr>
          <p:cNvPr id="96" name="Google Shape;96;p34"/>
          <p:cNvSpPr txBox="1"/>
          <p:nvPr/>
        </p:nvSpPr>
        <p:spPr>
          <a:xfrm>
            <a:off x="11093280" y="1490181"/>
            <a:ext cx="84985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a:t>
            </a:r>
            <a:fld id="{00000000-1234-1234-1234-123412341234}" type="slidenum">
              <a:rPr lang="en-US" sz="1800" b="1" i="0" u="none" strike="noStrike" cap="none">
                <a:solidFill>
                  <a:schemeClr val="dk1"/>
                </a:solidFill>
                <a:latin typeface="Calibri"/>
                <a:ea typeface="Calibri"/>
                <a:cs typeface="Calibri"/>
                <a:sym typeface="Calibri"/>
              </a:rPr>
              <a:t>‹Nr.›</a:t>
            </a:fld>
            <a:r>
              <a:rPr lang="en-US" sz="1800" b="1"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pic>
        <p:nvPicPr>
          <p:cNvPr id="97" name="Google Shape;97;p34"/>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5"/>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5"/>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3200"/>
              <a:buFont typeface="Calibri"/>
              <a:buNone/>
              <a:defRPr sz="3200" b="1" i="0" u="none" strike="noStrike" cap="none">
                <a:solidFill>
                  <a:srgbClr val="3F3F3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25"/>
          <p:cNvSpPr txBox="1">
            <a:spLocks noGrp="1"/>
          </p:cNvSpPr>
          <p:nvPr>
            <p:ph type="body" idx="1"/>
          </p:nvPr>
        </p:nvSpPr>
        <p:spPr>
          <a:xfrm>
            <a:off x="1097280" y="1492624"/>
            <a:ext cx="10058400" cy="437647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4" name="Google Shape;14;p2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pic>
        <p:nvPicPr>
          <p:cNvPr id="16" name="Google Shape;16;p25"/>
          <p:cNvPicPr preferRelativeResize="0"/>
          <p:nvPr/>
        </p:nvPicPr>
        <p:blipFill rotWithShape="1">
          <a:blip r:embed="rId13">
            <a:alphaModFix/>
          </a:blip>
          <a:srcRect/>
          <a:stretch/>
        </p:blipFill>
        <p:spPr>
          <a:xfrm>
            <a:off x="104945" y="6281603"/>
            <a:ext cx="1061484" cy="400384"/>
          </a:xfrm>
          <a:prstGeom prst="rect">
            <a:avLst/>
          </a:prstGeom>
          <a:noFill/>
          <a:ln>
            <a:noFill/>
          </a:ln>
        </p:spPr>
      </p:pic>
      <p:sp>
        <p:nvSpPr>
          <p:cNvPr id="17" name="Google Shape;17;p25"/>
          <p:cNvSpPr txBox="1"/>
          <p:nvPr/>
        </p:nvSpPr>
        <p:spPr>
          <a:xfrm>
            <a:off x="2539760" y="6251374"/>
            <a:ext cx="7173439"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dirty="0">
                <a:solidFill>
                  <a:schemeClr val="lt1"/>
                </a:solidFill>
                <a:latin typeface="Calibri"/>
                <a:ea typeface="Calibri"/>
                <a:cs typeface="Calibri"/>
                <a:sym typeface="Calibri"/>
              </a:rPr>
              <a:t>Die </a:t>
            </a:r>
            <a:r>
              <a:rPr lang="en-US" sz="900" b="0" i="0" u="none" strike="noStrike" cap="none" dirty="0" err="1">
                <a:solidFill>
                  <a:schemeClr val="lt1"/>
                </a:solidFill>
                <a:latin typeface="Calibri"/>
                <a:ea typeface="Calibri"/>
                <a:cs typeface="Calibri"/>
                <a:sym typeface="Calibri"/>
              </a:rPr>
              <a:t>Unterstützung</a:t>
            </a:r>
            <a:r>
              <a:rPr lang="en-US" sz="900" b="0" i="0" u="none" strike="noStrike" cap="none" dirty="0">
                <a:solidFill>
                  <a:schemeClr val="lt1"/>
                </a:solidFill>
                <a:latin typeface="Calibri"/>
                <a:ea typeface="Calibri"/>
                <a:cs typeface="Calibri"/>
                <a:sym typeface="Calibri"/>
              </a:rPr>
              <a:t> der </a:t>
            </a:r>
            <a:r>
              <a:rPr lang="en-US" sz="900" b="0" i="0" u="none" strike="noStrike" cap="none" dirty="0" err="1">
                <a:solidFill>
                  <a:schemeClr val="lt1"/>
                </a:solidFill>
                <a:latin typeface="Calibri"/>
                <a:ea typeface="Calibri"/>
                <a:cs typeface="Calibri"/>
                <a:sym typeface="Calibri"/>
              </a:rPr>
              <a:t>Europäischen</a:t>
            </a:r>
            <a:r>
              <a:rPr lang="en-US" sz="900" b="0" i="0" u="none" strike="noStrike" cap="none" dirty="0">
                <a:solidFill>
                  <a:schemeClr val="lt1"/>
                </a:solidFill>
                <a:latin typeface="Calibri"/>
                <a:ea typeface="Calibri"/>
                <a:cs typeface="Calibri"/>
                <a:sym typeface="Calibri"/>
              </a:rPr>
              <a:t> </a:t>
            </a:r>
            <a:r>
              <a:rPr lang="en-US" sz="900" b="0" i="0" u="none" strike="noStrike" cap="none" dirty="0" err="1">
                <a:solidFill>
                  <a:schemeClr val="lt1"/>
                </a:solidFill>
                <a:latin typeface="Calibri"/>
                <a:ea typeface="Calibri"/>
                <a:cs typeface="Calibri"/>
                <a:sym typeface="Calibri"/>
              </a:rPr>
              <a:t>Kommission</a:t>
            </a:r>
            <a:r>
              <a:rPr lang="en-US" sz="900" b="0" i="0" u="none" strike="noStrike" cap="none" dirty="0">
                <a:solidFill>
                  <a:schemeClr val="lt1"/>
                </a:solidFill>
                <a:latin typeface="Calibri"/>
                <a:ea typeface="Calibri"/>
                <a:cs typeface="Calibri"/>
                <a:sym typeface="Calibri"/>
              </a:rPr>
              <a:t> für die </a:t>
            </a:r>
            <a:r>
              <a:rPr lang="en-US" sz="900" b="0" i="0" u="none" strike="noStrike" cap="none" dirty="0" err="1">
                <a:solidFill>
                  <a:schemeClr val="lt1"/>
                </a:solidFill>
                <a:latin typeface="Calibri"/>
                <a:ea typeface="Calibri"/>
                <a:cs typeface="Calibri"/>
                <a:sym typeface="Calibri"/>
              </a:rPr>
              <a:t>Erstellung</a:t>
            </a:r>
            <a:r>
              <a:rPr lang="en-US" sz="900" b="0" i="0" u="none" strike="noStrike" cap="none" dirty="0">
                <a:solidFill>
                  <a:schemeClr val="lt1"/>
                </a:solidFill>
                <a:latin typeface="Calibri"/>
                <a:ea typeface="Calibri"/>
                <a:cs typeface="Calibri"/>
                <a:sym typeface="Calibri"/>
              </a:rPr>
              <a:t> </a:t>
            </a:r>
            <a:r>
              <a:rPr lang="en-US" sz="900" b="0" i="0" u="none" strike="noStrike" cap="none" dirty="0" err="1">
                <a:solidFill>
                  <a:schemeClr val="lt1"/>
                </a:solidFill>
                <a:latin typeface="Calibri"/>
                <a:ea typeface="Calibri"/>
                <a:cs typeface="Calibri"/>
                <a:sym typeface="Calibri"/>
              </a:rPr>
              <a:t>dieser</a:t>
            </a:r>
            <a:r>
              <a:rPr lang="en-US" sz="900" b="0" i="0" u="none" strike="noStrike" cap="none" dirty="0">
                <a:solidFill>
                  <a:schemeClr val="lt1"/>
                </a:solidFill>
                <a:latin typeface="Calibri"/>
                <a:ea typeface="Calibri"/>
                <a:cs typeface="Calibri"/>
                <a:sym typeface="Calibri"/>
              </a:rPr>
              <a:t> </a:t>
            </a:r>
            <a:r>
              <a:rPr lang="en-US" sz="900" b="0" i="0" u="none" strike="noStrike" cap="none" dirty="0" err="1">
                <a:solidFill>
                  <a:schemeClr val="lt1"/>
                </a:solidFill>
                <a:latin typeface="Calibri"/>
                <a:ea typeface="Calibri"/>
                <a:cs typeface="Calibri"/>
                <a:sym typeface="Calibri"/>
              </a:rPr>
              <a:t>Veröffentlichung</a:t>
            </a:r>
            <a:r>
              <a:rPr lang="en-US" sz="900" b="0" i="0" u="none" strike="noStrike" cap="none" dirty="0">
                <a:solidFill>
                  <a:schemeClr val="lt1"/>
                </a:solidFill>
                <a:latin typeface="Calibri"/>
                <a:ea typeface="Calibri"/>
                <a:cs typeface="Calibri"/>
                <a:sym typeface="Calibri"/>
              </a:rPr>
              <a:t> </a:t>
            </a:r>
            <a:r>
              <a:rPr lang="en-US" sz="900" b="0" i="0" u="none" strike="noStrike" cap="none" dirty="0" err="1">
                <a:solidFill>
                  <a:schemeClr val="lt1"/>
                </a:solidFill>
                <a:latin typeface="Calibri"/>
                <a:ea typeface="Calibri"/>
                <a:cs typeface="Calibri"/>
                <a:sym typeface="Calibri"/>
              </a:rPr>
              <a:t>stellt</a:t>
            </a:r>
            <a:r>
              <a:rPr lang="en-US" sz="900" b="0" i="0" u="none" strike="noStrike" cap="none" dirty="0">
                <a:solidFill>
                  <a:schemeClr val="lt1"/>
                </a:solidFill>
                <a:latin typeface="Calibri"/>
                <a:ea typeface="Calibri"/>
                <a:cs typeface="Calibri"/>
                <a:sym typeface="Calibri"/>
              </a:rPr>
              <a:t> </a:t>
            </a:r>
            <a:r>
              <a:rPr lang="en-US" sz="900" b="0" i="0" u="none" strike="noStrike" cap="none" dirty="0" err="1">
                <a:solidFill>
                  <a:schemeClr val="lt1"/>
                </a:solidFill>
                <a:latin typeface="Calibri"/>
                <a:ea typeface="Calibri"/>
                <a:cs typeface="Calibri"/>
                <a:sym typeface="Calibri"/>
              </a:rPr>
              <a:t>keine</a:t>
            </a:r>
            <a:r>
              <a:rPr lang="en-US" sz="900" b="0" i="0" u="none" strike="noStrike" cap="none" dirty="0">
                <a:solidFill>
                  <a:schemeClr val="lt1"/>
                </a:solidFill>
                <a:latin typeface="Calibri"/>
                <a:ea typeface="Calibri"/>
                <a:cs typeface="Calibri"/>
                <a:sym typeface="Calibri"/>
              </a:rPr>
              <a:t> </a:t>
            </a:r>
            <a:r>
              <a:rPr lang="en-US" sz="900" b="0" i="0" u="none" strike="noStrike" cap="none" dirty="0" err="1">
                <a:solidFill>
                  <a:schemeClr val="lt1"/>
                </a:solidFill>
                <a:latin typeface="Calibri"/>
                <a:ea typeface="Calibri"/>
                <a:cs typeface="Calibri"/>
                <a:sym typeface="Calibri"/>
              </a:rPr>
              <a:t>Billigung</a:t>
            </a:r>
            <a:r>
              <a:rPr lang="en-US" sz="900" b="0" i="0" u="none" strike="noStrike" cap="none" dirty="0">
                <a:solidFill>
                  <a:schemeClr val="lt1"/>
                </a:solidFill>
                <a:latin typeface="Calibri"/>
                <a:ea typeface="Calibri"/>
                <a:cs typeface="Calibri"/>
                <a:sym typeface="Calibri"/>
              </a:rPr>
              <a:t> des </a:t>
            </a:r>
            <a:r>
              <a:rPr lang="en-US" sz="900" b="0" i="0" u="none" strike="noStrike" cap="none" dirty="0" err="1">
                <a:solidFill>
                  <a:schemeClr val="lt1"/>
                </a:solidFill>
                <a:latin typeface="Calibri"/>
                <a:ea typeface="Calibri"/>
                <a:cs typeface="Calibri"/>
                <a:sym typeface="Calibri"/>
              </a:rPr>
              <a:t>Inhalts</a:t>
            </a:r>
            <a:r>
              <a:rPr lang="en-US" sz="900" b="0" i="0" u="none" strike="noStrike" cap="none" dirty="0">
                <a:solidFill>
                  <a:schemeClr val="lt1"/>
                </a:solidFill>
                <a:latin typeface="Calibri"/>
                <a:ea typeface="Calibri"/>
                <a:cs typeface="Calibri"/>
                <a:sym typeface="Calibri"/>
              </a:rPr>
              <a:t> </a:t>
            </a:r>
            <a:r>
              <a:rPr lang="en-US" sz="900" b="0" i="0" u="none" strike="noStrike" cap="none" dirty="0" err="1">
                <a:solidFill>
                  <a:schemeClr val="lt1"/>
                </a:solidFill>
                <a:latin typeface="Calibri"/>
                <a:ea typeface="Calibri"/>
                <a:cs typeface="Calibri"/>
                <a:sym typeface="Calibri"/>
              </a:rPr>
              <a:t>dar</a:t>
            </a:r>
            <a:r>
              <a:rPr lang="en-US" sz="900" b="0" i="0" u="none" strike="noStrike" cap="none" dirty="0">
                <a:solidFill>
                  <a:schemeClr val="lt1"/>
                </a:solidFill>
                <a:latin typeface="Calibri"/>
                <a:ea typeface="Calibri"/>
                <a:cs typeface="Calibri"/>
                <a:sym typeface="Calibri"/>
              </a:rPr>
              <a:t>, der </a:t>
            </a:r>
            <a:r>
              <a:rPr lang="en-US" sz="900" b="0" i="0" u="none" strike="noStrike" cap="none" dirty="0" err="1">
                <a:solidFill>
                  <a:schemeClr val="lt1"/>
                </a:solidFill>
                <a:latin typeface="Calibri"/>
                <a:ea typeface="Calibri"/>
                <a:cs typeface="Calibri"/>
                <a:sym typeface="Calibri"/>
              </a:rPr>
              <a:t>ausschließlich</a:t>
            </a:r>
            <a:r>
              <a:rPr lang="en-US" sz="900" b="0" i="0" u="none" strike="noStrike" cap="none" dirty="0">
                <a:solidFill>
                  <a:schemeClr val="lt1"/>
                </a:solidFill>
                <a:latin typeface="Calibri"/>
                <a:ea typeface="Calibri"/>
                <a:cs typeface="Calibri"/>
                <a:sym typeface="Calibri"/>
              </a:rPr>
              <a:t> die </a:t>
            </a:r>
            <a:r>
              <a:rPr lang="en-US" sz="900" b="0" i="0" u="none" strike="noStrike" cap="none" dirty="0" err="1">
                <a:solidFill>
                  <a:schemeClr val="lt1"/>
                </a:solidFill>
                <a:latin typeface="Calibri"/>
                <a:ea typeface="Calibri"/>
                <a:cs typeface="Calibri"/>
                <a:sym typeface="Calibri"/>
              </a:rPr>
              <a:t>Ansichten</a:t>
            </a:r>
            <a:r>
              <a:rPr lang="en-US" sz="900" b="0" i="0" u="none" strike="noStrike" cap="none" dirty="0">
                <a:solidFill>
                  <a:schemeClr val="lt1"/>
                </a:solidFill>
                <a:latin typeface="Calibri"/>
                <a:ea typeface="Calibri"/>
                <a:cs typeface="Calibri"/>
                <a:sym typeface="Calibri"/>
              </a:rPr>
              <a:t> der </a:t>
            </a:r>
            <a:r>
              <a:rPr lang="en-US" sz="900" b="0" i="0" u="none" strike="noStrike" cap="none" dirty="0" err="1">
                <a:solidFill>
                  <a:schemeClr val="lt1"/>
                </a:solidFill>
                <a:latin typeface="Calibri"/>
                <a:ea typeface="Calibri"/>
                <a:cs typeface="Calibri"/>
                <a:sym typeface="Calibri"/>
              </a:rPr>
              <a:t>Autoren</a:t>
            </a:r>
            <a:r>
              <a:rPr lang="en-US" sz="900" b="0" i="0" u="none" strike="noStrike" cap="none" dirty="0">
                <a:solidFill>
                  <a:schemeClr val="lt1"/>
                </a:solidFill>
                <a:latin typeface="Calibri"/>
                <a:ea typeface="Calibri"/>
                <a:cs typeface="Calibri"/>
                <a:sym typeface="Calibri"/>
              </a:rPr>
              <a:t> </a:t>
            </a:r>
            <a:r>
              <a:rPr lang="en-US" sz="900" b="0" i="0" u="none" strike="noStrike" cap="none" dirty="0" err="1">
                <a:solidFill>
                  <a:schemeClr val="lt1"/>
                </a:solidFill>
                <a:latin typeface="Calibri"/>
                <a:ea typeface="Calibri"/>
                <a:cs typeface="Calibri"/>
                <a:sym typeface="Calibri"/>
              </a:rPr>
              <a:t>widerspiegelt</a:t>
            </a:r>
            <a:r>
              <a:rPr lang="en-US" sz="900" b="0" i="0" u="none" strike="noStrike" cap="none" dirty="0">
                <a:solidFill>
                  <a:schemeClr val="lt1"/>
                </a:solidFill>
                <a:latin typeface="Calibri"/>
                <a:ea typeface="Calibri"/>
                <a:cs typeface="Calibri"/>
                <a:sym typeface="Calibri"/>
              </a:rPr>
              <a:t>, und die </a:t>
            </a:r>
            <a:r>
              <a:rPr lang="en-US" sz="900" b="0" i="0" u="none" strike="noStrike" cap="none" dirty="0" err="1">
                <a:solidFill>
                  <a:schemeClr val="lt1"/>
                </a:solidFill>
                <a:latin typeface="Calibri"/>
                <a:ea typeface="Calibri"/>
                <a:cs typeface="Calibri"/>
                <a:sym typeface="Calibri"/>
              </a:rPr>
              <a:t>Kommission</a:t>
            </a:r>
            <a:r>
              <a:rPr lang="en-US" sz="900" b="0" i="0" u="none" strike="noStrike" cap="none" dirty="0">
                <a:solidFill>
                  <a:schemeClr val="lt1"/>
                </a:solidFill>
                <a:latin typeface="Calibri"/>
                <a:ea typeface="Calibri"/>
                <a:cs typeface="Calibri"/>
                <a:sym typeface="Calibri"/>
              </a:rPr>
              <a:t> </a:t>
            </a:r>
            <a:r>
              <a:rPr lang="en-US" sz="900" b="0" i="0" u="none" strike="noStrike" cap="none" dirty="0" err="1">
                <a:solidFill>
                  <a:schemeClr val="lt1"/>
                </a:solidFill>
                <a:latin typeface="Calibri"/>
                <a:ea typeface="Calibri"/>
                <a:cs typeface="Calibri"/>
                <a:sym typeface="Calibri"/>
              </a:rPr>
              <a:t>kann</a:t>
            </a:r>
            <a:r>
              <a:rPr lang="en-US" sz="900" b="0" i="0" u="none" strike="noStrike" cap="none" dirty="0">
                <a:solidFill>
                  <a:schemeClr val="lt1"/>
                </a:solidFill>
                <a:latin typeface="Calibri"/>
                <a:ea typeface="Calibri"/>
                <a:cs typeface="Calibri"/>
                <a:sym typeface="Calibri"/>
              </a:rPr>
              <a:t> </a:t>
            </a:r>
            <a:r>
              <a:rPr lang="en-US" sz="900" b="0" i="0" u="none" strike="noStrike" cap="none" dirty="0" err="1">
                <a:solidFill>
                  <a:schemeClr val="lt1"/>
                </a:solidFill>
                <a:latin typeface="Calibri"/>
                <a:ea typeface="Calibri"/>
                <a:cs typeface="Calibri"/>
                <a:sym typeface="Calibri"/>
              </a:rPr>
              <a:t>nicht</a:t>
            </a:r>
            <a:r>
              <a:rPr lang="en-US" sz="900" b="0" i="0" u="none" strike="noStrike" cap="none" dirty="0">
                <a:solidFill>
                  <a:schemeClr val="lt1"/>
                </a:solidFill>
                <a:latin typeface="Calibri"/>
                <a:ea typeface="Calibri"/>
                <a:cs typeface="Calibri"/>
                <a:sym typeface="Calibri"/>
              </a:rPr>
              <a:t> für </a:t>
            </a:r>
            <a:r>
              <a:rPr lang="en-US" sz="900" b="0" i="0" u="none" strike="noStrike" cap="none" dirty="0" err="1">
                <a:solidFill>
                  <a:schemeClr val="lt1"/>
                </a:solidFill>
                <a:latin typeface="Calibri"/>
                <a:ea typeface="Calibri"/>
                <a:cs typeface="Calibri"/>
                <a:sym typeface="Calibri"/>
              </a:rPr>
              <a:t>eine</a:t>
            </a:r>
            <a:r>
              <a:rPr lang="en-US" sz="900" b="0" i="0" u="none" strike="noStrike" cap="none" dirty="0">
                <a:solidFill>
                  <a:schemeClr val="lt1"/>
                </a:solidFill>
                <a:latin typeface="Calibri"/>
                <a:ea typeface="Calibri"/>
                <a:cs typeface="Calibri"/>
                <a:sym typeface="Calibri"/>
              </a:rPr>
              <a:t> </a:t>
            </a:r>
            <a:r>
              <a:rPr lang="en-US" sz="900" b="0" i="0" u="none" strike="noStrike" cap="none" dirty="0" err="1">
                <a:solidFill>
                  <a:schemeClr val="lt1"/>
                </a:solidFill>
                <a:latin typeface="Calibri"/>
                <a:ea typeface="Calibri"/>
                <a:cs typeface="Calibri"/>
                <a:sym typeface="Calibri"/>
              </a:rPr>
              <a:t>etwaige</a:t>
            </a:r>
            <a:r>
              <a:rPr lang="en-US" sz="900" b="0" i="0" u="none" strike="noStrike" cap="none" dirty="0">
                <a:solidFill>
                  <a:schemeClr val="lt1"/>
                </a:solidFill>
                <a:latin typeface="Calibri"/>
                <a:ea typeface="Calibri"/>
                <a:cs typeface="Calibri"/>
                <a:sym typeface="Calibri"/>
              </a:rPr>
              <a:t> </a:t>
            </a:r>
            <a:r>
              <a:rPr lang="en-US" sz="900" b="0" i="0" u="none" strike="noStrike" cap="none" dirty="0" err="1">
                <a:solidFill>
                  <a:schemeClr val="lt1"/>
                </a:solidFill>
                <a:latin typeface="Calibri"/>
                <a:ea typeface="Calibri"/>
                <a:cs typeface="Calibri"/>
                <a:sym typeface="Calibri"/>
              </a:rPr>
              <a:t>Verwendung</a:t>
            </a:r>
            <a:r>
              <a:rPr lang="en-US" sz="900" b="0" i="0" u="none" strike="noStrike" cap="none" dirty="0">
                <a:solidFill>
                  <a:schemeClr val="lt1"/>
                </a:solidFill>
                <a:latin typeface="Calibri"/>
                <a:ea typeface="Calibri"/>
                <a:cs typeface="Calibri"/>
                <a:sym typeface="Calibri"/>
              </a:rPr>
              <a:t> der </a:t>
            </a:r>
            <a:r>
              <a:rPr lang="en-US" sz="900" b="0" i="0" u="none" strike="noStrike" cap="none" dirty="0" err="1">
                <a:solidFill>
                  <a:schemeClr val="lt1"/>
                </a:solidFill>
                <a:latin typeface="Calibri"/>
                <a:ea typeface="Calibri"/>
                <a:cs typeface="Calibri"/>
                <a:sym typeface="Calibri"/>
              </a:rPr>
              <a:t>darin</a:t>
            </a:r>
            <a:r>
              <a:rPr lang="en-US" sz="900" b="0" i="0" u="none" strike="noStrike" cap="none" dirty="0">
                <a:solidFill>
                  <a:schemeClr val="lt1"/>
                </a:solidFill>
                <a:latin typeface="Calibri"/>
                <a:ea typeface="Calibri"/>
                <a:cs typeface="Calibri"/>
                <a:sym typeface="Calibri"/>
              </a:rPr>
              <a:t> </a:t>
            </a:r>
            <a:r>
              <a:rPr lang="en-US" sz="900" b="0" i="0" u="none" strike="noStrike" cap="none" dirty="0" err="1">
                <a:solidFill>
                  <a:schemeClr val="lt1"/>
                </a:solidFill>
                <a:latin typeface="Calibri"/>
                <a:ea typeface="Calibri"/>
                <a:cs typeface="Calibri"/>
                <a:sym typeface="Calibri"/>
              </a:rPr>
              <a:t>enthaltenen</a:t>
            </a:r>
            <a:r>
              <a:rPr lang="en-US" sz="900" b="0" i="0" u="none" strike="noStrike" cap="none" dirty="0">
                <a:solidFill>
                  <a:schemeClr val="lt1"/>
                </a:solidFill>
                <a:latin typeface="Calibri"/>
                <a:ea typeface="Calibri"/>
                <a:cs typeface="Calibri"/>
                <a:sym typeface="Calibri"/>
              </a:rPr>
              <a:t> </a:t>
            </a:r>
            <a:r>
              <a:rPr lang="en-US" sz="900" b="0" i="0" u="none" strike="noStrike" cap="none" dirty="0" err="1">
                <a:solidFill>
                  <a:schemeClr val="lt1"/>
                </a:solidFill>
                <a:latin typeface="Calibri"/>
                <a:ea typeface="Calibri"/>
                <a:cs typeface="Calibri"/>
                <a:sym typeface="Calibri"/>
              </a:rPr>
              <a:t>Informationen</a:t>
            </a:r>
            <a:r>
              <a:rPr lang="en-US" sz="900" b="0" i="0" u="none" strike="noStrike" cap="none" dirty="0">
                <a:solidFill>
                  <a:schemeClr val="lt1"/>
                </a:solidFill>
                <a:latin typeface="Calibri"/>
                <a:ea typeface="Calibri"/>
                <a:cs typeface="Calibri"/>
                <a:sym typeface="Calibri"/>
              </a:rPr>
              <a:t> </a:t>
            </a:r>
            <a:r>
              <a:rPr lang="en-US" sz="900" b="0" i="0" u="none" strike="noStrike" cap="none" dirty="0" err="1">
                <a:solidFill>
                  <a:schemeClr val="lt1"/>
                </a:solidFill>
                <a:latin typeface="Calibri"/>
                <a:ea typeface="Calibri"/>
                <a:cs typeface="Calibri"/>
                <a:sym typeface="Calibri"/>
              </a:rPr>
              <a:t>verantwortlich</a:t>
            </a:r>
            <a:r>
              <a:rPr lang="en-US" sz="900" b="0" i="0" u="none" strike="noStrike" cap="none" dirty="0">
                <a:solidFill>
                  <a:schemeClr val="lt1"/>
                </a:solidFill>
                <a:latin typeface="Calibri"/>
                <a:ea typeface="Calibri"/>
                <a:cs typeface="Calibri"/>
                <a:sym typeface="Calibri"/>
              </a:rPr>
              <a:t> </a:t>
            </a:r>
            <a:r>
              <a:rPr lang="en-US" sz="900" b="0" i="0" u="none" strike="noStrike" cap="none" dirty="0" err="1">
                <a:solidFill>
                  <a:schemeClr val="lt1"/>
                </a:solidFill>
                <a:latin typeface="Calibri"/>
                <a:ea typeface="Calibri"/>
                <a:cs typeface="Calibri"/>
                <a:sym typeface="Calibri"/>
              </a:rPr>
              <a:t>gemacht</a:t>
            </a:r>
            <a:r>
              <a:rPr lang="en-US" sz="900" b="0" i="0" u="none" strike="noStrike" cap="none" dirty="0">
                <a:solidFill>
                  <a:schemeClr val="lt1"/>
                </a:solidFill>
                <a:latin typeface="Calibri"/>
                <a:ea typeface="Calibri"/>
                <a:cs typeface="Calibri"/>
                <a:sym typeface="Calibri"/>
              </a:rPr>
              <a:t> </a:t>
            </a:r>
            <a:r>
              <a:rPr lang="en-US" sz="900" b="0" i="0" u="none" strike="noStrike" cap="none" dirty="0" err="1">
                <a:solidFill>
                  <a:schemeClr val="lt1"/>
                </a:solidFill>
                <a:latin typeface="Calibri"/>
                <a:ea typeface="Calibri"/>
                <a:cs typeface="Calibri"/>
                <a:sym typeface="Calibri"/>
              </a:rPr>
              <a:t>werden</a:t>
            </a:r>
            <a:r>
              <a:rPr lang="en-US" sz="900" b="0" i="0" u="none" strike="noStrike" cap="none" dirty="0">
                <a:solidFill>
                  <a:schemeClr val="lt1"/>
                </a:solidFill>
                <a:latin typeface="Calibri"/>
                <a:ea typeface="Calibri"/>
                <a:cs typeface="Calibri"/>
                <a:sym typeface="Calibri"/>
              </a:rPr>
              <a:t>.</a:t>
            </a:r>
            <a:endParaRPr sz="900" b="0" i="0" u="none" strike="noStrike" cap="none" dirty="0">
              <a:solidFill>
                <a:schemeClr val="lt1"/>
              </a:solidFill>
              <a:latin typeface="Calibri"/>
              <a:ea typeface="Calibri"/>
              <a:cs typeface="Calibri"/>
              <a:sym typeface="Calibri"/>
            </a:endParaRPr>
          </a:p>
        </p:txBody>
      </p:sp>
      <p:pic>
        <p:nvPicPr>
          <p:cNvPr id="18" name="Google Shape;18;p25"/>
          <p:cNvPicPr preferRelativeResize="0"/>
          <p:nvPr/>
        </p:nvPicPr>
        <p:blipFill rotWithShape="1">
          <a:blip r:embed="rId14">
            <a:alphaModFix/>
          </a:blip>
          <a:srcRect/>
          <a:stretch/>
        </p:blipFill>
        <p:spPr>
          <a:xfrm>
            <a:off x="10099505" y="6266872"/>
            <a:ext cx="1987550" cy="567690"/>
          </a:xfrm>
          <a:prstGeom prst="rect">
            <a:avLst/>
          </a:prstGeom>
          <a:noFill/>
          <a:ln>
            <a:noFill/>
          </a:ln>
        </p:spPr>
      </p:pic>
      <p:sp>
        <p:nvSpPr>
          <p:cNvPr id="19" name="Google Shape;19;p25"/>
          <p:cNvSpPr txBox="1"/>
          <p:nvPr/>
        </p:nvSpPr>
        <p:spPr>
          <a:xfrm>
            <a:off x="11093280" y="1490181"/>
            <a:ext cx="84985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1" i="0" u="none" strike="noStrike" cap="none">
                <a:solidFill>
                  <a:schemeClr val="dk1"/>
                </a:solidFill>
                <a:latin typeface="Calibri"/>
                <a:ea typeface="Calibri"/>
                <a:cs typeface="Calibri"/>
                <a:sym typeface="Calibri"/>
              </a:rPr>
              <a:t>‹Nr.›</a:t>
            </a:fld>
            <a:r>
              <a:rPr lang="en-US" sz="1800" b="1"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pic>
        <p:nvPicPr>
          <p:cNvPr id="20" name="Google Shape;20;p25"/>
          <p:cNvPicPr preferRelativeResize="0"/>
          <p:nvPr/>
        </p:nvPicPr>
        <p:blipFill rotWithShape="1">
          <a:blip r:embed="rId15">
            <a:alphaModFix/>
          </a:blip>
          <a:srcRect/>
          <a:stretch/>
        </p:blipFill>
        <p:spPr>
          <a:xfrm>
            <a:off x="10736826" y="23437"/>
            <a:ext cx="1460090" cy="144330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watch?v=64R2MYUt394"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hyperlink" Target="https://unesdoc.unesco.org/ark:/48223/pf0000084239" TargetMode="External"/><Relationship Id="rId3" Type="http://schemas.openxmlformats.org/officeDocument/2006/relationships/hyperlink" Target="https://www.fao.org/3/cb9360en/online/src/html/deforestation-land-degradation.html" TargetMode="External"/><Relationship Id="rId7" Type="http://schemas.openxmlformats.org/officeDocument/2006/relationships/hyperlink" Target="https://www.pops.int/TheConvention/ThePOPs/tabid/673/Default.aspx"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hyperlink" Target="https://science.nasa.gov/climate-change/" TargetMode="External"/><Relationship Id="rId5" Type="http://schemas.openxmlformats.org/officeDocument/2006/relationships/hyperlink" Target="https://www.semanticscholar.org/paper/Environmental-Literacy-Brereton/2376776496e0f212a95a73fd786c586487bada20" TargetMode="External"/><Relationship Id="rId4" Type="http://schemas.openxmlformats.org/officeDocument/2006/relationships/hyperlink" Target="https://journals.sagepub.com/doi/10.1177/1368430219897117?icid=int.sj-full-text.similar-articles.6"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shareeducation.org/"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8"/>
        <p:cNvGrpSpPr/>
        <p:nvPr/>
      </p:nvGrpSpPr>
      <p:grpSpPr>
        <a:xfrm>
          <a:off x="0" y="0"/>
          <a:ext cx="0" cy="0"/>
          <a:chOff x="0" y="0"/>
          <a:chExt cx="0" cy="0"/>
        </a:xfrm>
      </p:grpSpPr>
      <p:sp>
        <p:nvSpPr>
          <p:cNvPr id="119" name="Google Shape;119;p1"/>
          <p:cNvSpPr txBox="1">
            <a:spLocks noGrp="1"/>
          </p:cNvSpPr>
          <p:nvPr>
            <p:ph type="title"/>
          </p:nvPr>
        </p:nvSpPr>
        <p:spPr>
          <a:xfrm>
            <a:off x="457199" y="594359"/>
            <a:ext cx="3455581" cy="390662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004B3A"/>
              </a:buClr>
              <a:buSzPct val="100000"/>
              <a:buFont typeface="Calibri"/>
              <a:buNone/>
            </a:pPr>
            <a:r>
              <a:rPr lang="en-US" sz="4400" b="1">
                <a:solidFill>
                  <a:srgbClr val="004B3A"/>
                </a:solidFill>
              </a:rPr>
              <a:t>GREENWORLD: </a:t>
            </a:r>
            <a:r>
              <a:rPr lang="en-US"/>
              <a:t>Grünes Denken</a:t>
            </a:r>
            <a:br>
              <a:rPr lang="en-US"/>
            </a:br>
            <a:r>
              <a:rPr lang="en-US"/>
              <a:t>für die Welt</a:t>
            </a:r>
            <a:br>
              <a:rPr lang="en-US"/>
            </a:br>
            <a:br>
              <a:rPr lang="en-US"/>
            </a:br>
            <a:r>
              <a:rPr lang="en-US" sz="2700"/>
              <a:t>Jugendbildung</a:t>
            </a:r>
            <a:br>
              <a:rPr lang="en-US" sz="2700"/>
            </a:br>
            <a:r>
              <a:rPr lang="en-US" sz="2700"/>
              <a:t>ERASMUS+</a:t>
            </a:r>
            <a:br>
              <a:rPr lang="en-US" sz="2700"/>
            </a:br>
            <a:br>
              <a:rPr lang="en-US" sz="2700"/>
            </a:br>
            <a:r>
              <a:rPr lang="en-US" sz="2200"/>
              <a:t>KA220 YOU - Strategische Partnerschaften für Jugendbildung</a:t>
            </a:r>
            <a:br>
              <a:rPr lang="en-US" sz="2200"/>
            </a:br>
            <a:r>
              <a:rPr lang="en-US" sz="2200"/>
              <a:t>Kooperationspartnerschaft</a:t>
            </a:r>
            <a:br>
              <a:rPr lang="en-US"/>
            </a:br>
            <a:endParaRPr/>
          </a:p>
        </p:txBody>
      </p:sp>
      <p:sp>
        <p:nvSpPr>
          <p:cNvPr id="120" name="Google Shape;120;p1"/>
          <p:cNvSpPr txBox="1">
            <a:spLocks noGrp="1"/>
          </p:cNvSpPr>
          <p:nvPr>
            <p:ph type="body" idx="2"/>
          </p:nvPr>
        </p:nvSpPr>
        <p:spPr>
          <a:xfrm>
            <a:off x="457200" y="4891596"/>
            <a:ext cx="3200400" cy="141360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SzPts val="1500"/>
              <a:buNone/>
            </a:pPr>
            <a:r>
              <a:rPr lang="en-US" b="1" i="1"/>
              <a:t>Referenznummer:</a:t>
            </a:r>
            <a:br>
              <a:rPr lang="en-US" b="1" i="1"/>
            </a:br>
            <a:r>
              <a:rPr lang="en-US"/>
              <a:t>2021-1-DE04-KA220-YOU-000029209</a:t>
            </a:r>
            <a:endParaRPr/>
          </a:p>
          <a:p>
            <a:pPr marL="0" lvl="0" indent="0" algn="l" rtl="0">
              <a:lnSpc>
                <a:spcPct val="90000"/>
              </a:lnSpc>
              <a:spcBef>
                <a:spcPts val="1400"/>
              </a:spcBef>
              <a:spcAft>
                <a:spcPts val="0"/>
              </a:spcAft>
              <a:buSzPts val="1500"/>
              <a:buNone/>
            </a:pPr>
            <a:r>
              <a:rPr lang="en-US" b="1"/>
              <a:t>Dauer: </a:t>
            </a:r>
            <a:endParaRPr/>
          </a:p>
          <a:p>
            <a:pPr marL="0" lvl="0" indent="0" algn="l" rtl="0">
              <a:lnSpc>
                <a:spcPct val="90000"/>
              </a:lnSpc>
              <a:spcBef>
                <a:spcPts val="1400"/>
              </a:spcBef>
              <a:spcAft>
                <a:spcPts val="0"/>
              </a:spcAft>
              <a:buSzPts val="1500"/>
              <a:buNone/>
            </a:pPr>
            <a:r>
              <a:rPr lang="en-US" b="1"/>
              <a:t>07.03.2022 bis 07.03.2024 (24 Monate) </a:t>
            </a:r>
            <a:endParaRPr/>
          </a:p>
          <a:p>
            <a:pPr marL="0" lvl="0" indent="0" algn="l" rtl="0">
              <a:lnSpc>
                <a:spcPct val="90000"/>
              </a:lnSpc>
              <a:spcBef>
                <a:spcPts val="1400"/>
              </a:spcBef>
              <a:spcAft>
                <a:spcPts val="0"/>
              </a:spcAft>
              <a:buSzPts val="1500"/>
              <a:buNone/>
            </a:pPr>
            <a:endParaRPr b="1"/>
          </a:p>
        </p:txBody>
      </p:sp>
      <p:sp>
        <p:nvSpPr>
          <p:cNvPr id="121" name="Google Shape;121;p1"/>
          <p:cNvSpPr txBox="1"/>
          <p:nvPr/>
        </p:nvSpPr>
        <p:spPr>
          <a:xfrm>
            <a:off x="4311479" y="1274842"/>
            <a:ext cx="7423322" cy="3219091"/>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l" rtl="0">
              <a:lnSpc>
                <a:spcPct val="100000"/>
              </a:lnSpc>
              <a:spcBef>
                <a:spcPts val="0"/>
              </a:spcBef>
              <a:spcAft>
                <a:spcPts val="0"/>
              </a:spcAft>
              <a:buClr>
                <a:schemeClr val="accent1"/>
              </a:buClr>
              <a:buSzPct val="108108"/>
              <a:buFont typeface="Noto Sans Symbols"/>
              <a:buNone/>
            </a:pPr>
            <a:r>
              <a:rPr lang="en-US" sz="3900" b="1" i="0" u="none" strike="noStrike" cap="none">
                <a:solidFill>
                  <a:srgbClr val="004B3A"/>
                </a:solidFill>
                <a:latin typeface="Calibri"/>
                <a:ea typeface="Calibri"/>
                <a:cs typeface="Calibri"/>
                <a:sym typeface="Calibri"/>
              </a:rPr>
              <a:t>GREENWORLD</a:t>
            </a:r>
            <a:br>
              <a:rPr lang="en-US" sz="3000" b="1" i="0" u="none" strike="noStrike" cap="none">
                <a:solidFill>
                  <a:srgbClr val="595959"/>
                </a:solidFill>
                <a:latin typeface="Calibri"/>
                <a:ea typeface="Calibri"/>
                <a:cs typeface="Calibri"/>
                <a:sym typeface="Calibri"/>
              </a:rPr>
            </a:br>
            <a:endParaRPr sz="1800" b="1" i="0" u="none" strike="noStrike" cap="none">
              <a:solidFill>
                <a:srgbClr val="595959"/>
              </a:solidFill>
              <a:latin typeface="Calibri"/>
              <a:ea typeface="Calibri"/>
              <a:cs typeface="Calibri"/>
              <a:sym typeface="Calibri"/>
            </a:endParaRPr>
          </a:p>
          <a:p>
            <a:pPr marL="480060" marR="0" lvl="0" indent="0" algn="l" rtl="0">
              <a:lnSpc>
                <a:spcPct val="100000"/>
              </a:lnSpc>
              <a:spcBef>
                <a:spcPts val="0"/>
              </a:spcBef>
              <a:spcAft>
                <a:spcPts val="0"/>
              </a:spcAft>
              <a:buNone/>
            </a:pPr>
            <a:endParaRPr sz="3200" b="1" i="0" u="none" strike="noStrike" cap="none">
              <a:solidFill>
                <a:srgbClr val="002060"/>
              </a:solidFill>
              <a:latin typeface="Calibri"/>
              <a:ea typeface="Calibri"/>
              <a:cs typeface="Calibri"/>
              <a:sym typeface="Calibri"/>
            </a:endParaRPr>
          </a:p>
          <a:p>
            <a:pPr marL="480060" marR="0" lvl="0" indent="0" algn="l" rtl="0">
              <a:lnSpc>
                <a:spcPct val="100000"/>
              </a:lnSpc>
              <a:spcBef>
                <a:spcPts val="0"/>
              </a:spcBef>
              <a:spcAft>
                <a:spcPts val="0"/>
              </a:spcAft>
              <a:buNone/>
            </a:pPr>
            <a:r>
              <a:rPr lang="en-US" sz="3200" b="1" i="0" u="none" strike="noStrike" cap="none">
                <a:solidFill>
                  <a:srgbClr val="002060"/>
                </a:solidFill>
                <a:latin typeface="Calibri"/>
                <a:ea typeface="Calibri"/>
                <a:cs typeface="Calibri"/>
                <a:sym typeface="Calibri"/>
              </a:rPr>
              <a:t>MODUL 2: </a:t>
            </a:r>
            <a:endParaRPr sz="3200" b="1" i="0" u="none" strike="noStrike" cap="none">
              <a:solidFill>
                <a:srgbClr val="002060"/>
              </a:solidFill>
              <a:latin typeface="Calibri"/>
              <a:ea typeface="Calibri"/>
              <a:cs typeface="Calibri"/>
              <a:sym typeface="Calibri"/>
            </a:endParaRPr>
          </a:p>
          <a:p>
            <a:pPr marL="480060" marR="0" lvl="0" indent="0" algn="l" rtl="0">
              <a:lnSpc>
                <a:spcPct val="100000"/>
              </a:lnSpc>
              <a:spcBef>
                <a:spcPts val="0"/>
              </a:spcBef>
              <a:spcAft>
                <a:spcPts val="0"/>
              </a:spcAft>
              <a:buNone/>
            </a:pPr>
            <a:endParaRPr sz="3200" b="1" i="0" u="none" strike="noStrike" cap="none">
              <a:solidFill>
                <a:srgbClr val="002060"/>
              </a:solidFill>
              <a:latin typeface="Calibri"/>
              <a:ea typeface="Calibri"/>
              <a:cs typeface="Calibri"/>
              <a:sym typeface="Calibri"/>
            </a:endParaRPr>
          </a:p>
          <a:p>
            <a:pPr marL="480060" marR="0" lvl="0" indent="0" algn="l" rtl="0">
              <a:lnSpc>
                <a:spcPct val="100000"/>
              </a:lnSpc>
              <a:spcBef>
                <a:spcPts val="0"/>
              </a:spcBef>
              <a:spcAft>
                <a:spcPts val="0"/>
              </a:spcAft>
              <a:buNone/>
            </a:pPr>
            <a:r>
              <a:rPr lang="en-US" sz="3200" b="1" i="0" u="none" strike="noStrike" cap="none">
                <a:solidFill>
                  <a:srgbClr val="002060"/>
                </a:solidFill>
                <a:latin typeface="Calibri"/>
                <a:ea typeface="Calibri"/>
                <a:cs typeface="Calibri"/>
                <a:sym typeface="Calibri"/>
              </a:rPr>
              <a:t>Analyse der wahrgenommenen Umweltprobleme nach dem Niveau der Umweltkompetenz </a:t>
            </a:r>
            <a:endParaRPr sz="2800" b="0" i="0" u="none" strike="noStrike" cap="none">
              <a:solidFill>
                <a:srgbClr val="000000"/>
              </a:solidFill>
              <a:latin typeface="Calibri"/>
              <a:ea typeface="Calibri"/>
              <a:cs typeface="Calibri"/>
              <a:sym typeface="Calibri"/>
            </a:endParaRPr>
          </a:p>
        </p:txBody>
      </p:sp>
      <p:pic>
        <p:nvPicPr>
          <p:cNvPr id="122" name="Google Shape;122;p1"/>
          <p:cNvPicPr preferRelativeResize="0"/>
          <p:nvPr/>
        </p:nvPicPr>
        <p:blipFill rotWithShape="1">
          <a:blip r:embed="rId3">
            <a:alphaModFix/>
          </a:blip>
          <a:srcRect/>
          <a:stretch/>
        </p:blipFill>
        <p:spPr>
          <a:xfrm>
            <a:off x="9366107" y="116522"/>
            <a:ext cx="2286000" cy="201184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4"/>
          <p:cNvSpPr txBox="1">
            <a:spLocks noGrp="1"/>
          </p:cNvSpPr>
          <p:nvPr>
            <p:ph type="body" idx="1"/>
          </p:nvPr>
        </p:nvSpPr>
        <p:spPr>
          <a:xfrm>
            <a:off x="551993" y="615798"/>
            <a:ext cx="9843291" cy="5369730"/>
          </a:xfrm>
          <a:prstGeom prst="rect">
            <a:avLst/>
          </a:prstGeom>
          <a:noFill/>
          <a:ln>
            <a:noFill/>
          </a:ln>
        </p:spPr>
        <p:txBody>
          <a:bodyPr spcFirstLastPara="1" wrap="square" lIns="0" tIns="45700" rIns="0" bIns="45700" anchor="t" anchorCtr="0">
            <a:normAutofit/>
          </a:bodyPr>
          <a:lstStyle/>
          <a:p>
            <a:pPr marL="457200" lvl="0" indent="-342900" algn="l" rtl="0">
              <a:lnSpc>
                <a:spcPct val="90000"/>
              </a:lnSpc>
              <a:spcBef>
                <a:spcPts val="1200"/>
              </a:spcBef>
              <a:spcAft>
                <a:spcPts val="0"/>
              </a:spcAft>
              <a:buSzPts val="1800"/>
              <a:buChar char=" "/>
            </a:pPr>
            <a:r>
              <a:rPr lang="en-US" b="1" dirty="0"/>
              <a:t>Die Rolle der </a:t>
            </a:r>
            <a:r>
              <a:rPr lang="en-US" b="1" dirty="0" err="1"/>
              <a:t>Bildung</a:t>
            </a:r>
            <a:endParaRPr b="1" dirty="0"/>
          </a:p>
          <a:p>
            <a:pPr marL="457200" lvl="0" indent="-342900" algn="just" rtl="0">
              <a:lnSpc>
                <a:spcPct val="90000"/>
              </a:lnSpc>
              <a:spcBef>
                <a:spcPts val="1200"/>
              </a:spcBef>
              <a:spcAft>
                <a:spcPts val="0"/>
              </a:spcAft>
              <a:buSzPts val="1800"/>
              <a:buChar char=" "/>
            </a:pPr>
            <a:r>
              <a:rPr lang="en-US" dirty="0"/>
              <a:t>Der </a:t>
            </a:r>
            <a:r>
              <a:rPr lang="en-US" dirty="0" err="1"/>
              <a:t>Zusammenhang</a:t>
            </a:r>
            <a:r>
              <a:rPr lang="en-US" dirty="0"/>
              <a:t> </a:t>
            </a:r>
            <a:r>
              <a:rPr lang="en-US" dirty="0" err="1"/>
              <a:t>zwischen</a:t>
            </a:r>
            <a:r>
              <a:rPr lang="en-US" dirty="0"/>
              <a:t> </a:t>
            </a:r>
            <a:r>
              <a:rPr lang="en-US" dirty="0" err="1"/>
              <a:t>wissenschaftlichem</a:t>
            </a:r>
            <a:r>
              <a:rPr lang="en-US" dirty="0"/>
              <a:t> </a:t>
            </a:r>
            <a:r>
              <a:rPr lang="en-US" dirty="0" err="1"/>
              <a:t>Verständnis</a:t>
            </a:r>
            <a:r>
              <a:rPr lang="en-US" dirty="0"/>
              <a:t> und </a:t>
            </a:r>
            <a:r>
              <a:rPr lang="en-US" dirty="0" err="1"/>
              <a:t>wahrgenommenen</a:t>
            </a:r>
            <a:r>
              <a:rPr lang="en-US" dirty="0"/>
              <a:t> </a:t>
            </a:r>
            <a:r>
              <a:rPr lang="en-US" dirty="0" err="1"/>
              <a:t>Umweltproblemen</a:t>
            </a:r>
            <a:r>
              <a:rPr lang="en-US" dirty="0"/>
              <a:t> </a:t>
            </a:r>
            <a:r>
              <a:rPr lang="en-US" dirty="0" err="1"/>
              <a:t>unterstreicht</a:t>
            </a:r>
            <a:r>
              <a:rPr lang="en-US" dirty="0"/>
              <a:t> die </a:t>
            </a:r>
            <a:r>
              <a:rPr lang="en-US" dirty="0" err="1"/>
              <a:t>Bedeutung</a:t>
            </a:r>
            <a:r>
              <a:rPr lang="en-US" dirty="0"/>
              <a:t> der Umwelterziehung. </a:t>
            </a:r>
            <a:r>
              <a:rPr lang="en-US" dirty="0" err="1"/>
              <a:t>Indem</a:t>
            </a:r>
            <a:r>
              <a:rPr lang="en-US" dirty="0"/>
              <a:t> </a:t>
            </a:r>
            <a:r>
              <a:rPr lang="en-US" dirty="0" err="1"/>
              <a:t>wir</a:t>
            </a:r>
            <a:r>
              <a:rPr lang="en-US" dirty="0"/>
              <a:t> </a:t>
            </a:r>
            <a:r>
              <a:rPr lang="en-US" dirty="0" err="1"/>
              <a:t>wissenschaftsbasiertes</a:t>
            </a:r>
            <a:r>
              <a:rPr lang="en-US" dirty="0"/>
              <a:t> </a:t>
            </a:r>
            <a:r>
              <a:rPr lang="en-US" dirty="0" err="1"/>
              <a:t>Lernen</a:t>
            </a:r>
            <a:r>
              <a:rPr lang="en-US" dirty="0"/>
              <a:t> in die </a:t>
            </a:r>
            <a:r>
              <a:rPr lang="en-US" dirty="0" err="1"/>
              <a:t>Lehrpläne</a:t>
            </a:r>
            <a:r>
              <a:rPr lang="en-US" dirty="0"/>
              <a:t> </a:t>
            </a:r>
            <a:r>
              <a:rPr lang="en-US" dirty="0" err="1"/>
              <a:t>integrieren</a:t>
            </a:r>
            <a:r>
              <a:rPr lang="en-US" dirty="0"/>
              <a:t>, </a:t>
            </a:r>
            <a:r>
              <a:rPr lang="en-US" dirty="0" err="1"/>
              <a:t>können</a:t>
            </a:r>
            <a:r>
              <a:rPr lang="en-US" dirty="0"/>
              <a:t> </a:t>
            </a:r>
            <a:r>
              <a:rPr lang="en-US" dirty="0" err="1"/>
              <a:t>wir</a:t>
            </a:r>
            <a:r>
              <a:rPr lang="en-US" dirty="0"/>
              <a:t> die Menschen </a:t>
            </a:r>
            <a:r>
              <a:rPr lang="en-US" dirty="0" err="1"/>
              <a:t>mit</a:t>
            </a:r>
            <a:r>
              <a:rPr lang="en-US" dirty="0"/>
              <a:t> dem Wissen </a:t>
            </a:r>
            <a:r>
              <a:rPr lang="en-US" dirty="0" err="1"/>
              <a:t>ausstatten</a:t>
            </a:r>
            <a:r>
              <a:rPr lang="en-US" dirty="0"/>
              <a:t>, das </a:t>
            </a:r>
            <a:r>
              <a:rPr lang="en-US" dirty="0" err="1"/>
              <a:t>sie</a:t>
            </a:r>
            <a:r>
              <a:rPr lang="en-US" dirty="0"/>
              <a:t> </a:t>
            </a:r>
            <a:r>
              <a:rPr lang="en-US" dirty="0" err="1"/>
              <a:t>benötigen</a:t>
            </a:r>
            <a:r>
              <a:rPr lang="en-US" dirty="0"/>
              <a:t>, um </a:t>
            </a:r>
            <a:r>
              <a:rPr lang="en-US" dirty="0" err="1"/>
              <a:t>Umweltprobleme</a:t>
            </a:r>
            <a:r>
              <a:rPr lang="en-US" dirty="0"/>
              <a:t> </a:t>
            </a:r>
            <a:r>
              <a:rPr lang="en-US" dirty="0" err="1"/>
              <a:t>richtig</a:t>
            </a:r>
            <a:r>
              <a:rPr lang="en-US" dirty="0"/>
              <a:t> </a:t>
            </a:r>
            <a:r>
              <a:rPr lang="en-US" dirty="0" err="1"/>
              <a:t>einzuschätzen</a:t>
            </a:r>
            <a:r>
              <a:rPr lang="en-US" dirty="0"/>
              <a:t>. Dazu </a:t>
            </a:r>
            <a:r>
              <a:rPr lang="en-US" dirty="0" err="1"/>
              <a:t>gehört</a:t>
            </a:r>
            <a:r>
              <a:rPr lang="en-US" dirty="0"/>
              <a:t> die </a:t>
            </a:r>
            <a:r>
              <a:rPr lang="en-US" dirty="0" err="1"/>
              <a:t>Vermittlung</a:t>
            </a:r>
            <a:r>
              <a:rPr lang="en-US" dirty="0"/>
              <a:t> </a:t>
            </a:r>
            <a:r>
              <a:rPr lang="en-US" dirty="0" err="1"/>
              <a:t>grundlegender</a:t>
            </a:r>
            <a:r>
              <a:rPr lang="en-US" dirty="0"/>
              <a:t> </a:t>
            </a:r>
            <a:r>
              <a:rPr lang="en-US" dirty="0" err="1"/>
              <a:t>wissenschaftlicher</a:t>
            </a:r>
            <a:r>
              <a:rPr lang="en-US" dirty="0"/>
              <a:t> </a:t>
            </a:r>
            <a:r>
              <a:rPr lang="en-US" dirty="0" err="1"/>
              <a:t>Prinzipien</a:t>
            </a:r>
            <a:r>
              <a:rPr lang="en-US" dirty="0"/>
              <a:t> </a:t>
            </a:r>
            <a:r>
              <a:rPr lang="en-US" dirty="0" err="1"/>
              <a:t>ebenso</a:t>
            </a:r>
            <a:r>
              <a:rPr lang="en-US" dirty="0"/>
              <a:t> </a:t>
            </a:r>
            <a:r>
              <a:rPr lang="en-US" dirty="0" err="1"/>
              <a:t>wie</a:t>
            </a:r>
            <a:r>
              <a:rPr lang="en-US" dirty="0"/>
              <a:t> die </a:t>
            </a:r>
            <a:r>
              <a:rPr lang="en-US" dirty="0" err="1"/>
              <a:t>Fähigkeit</a:t>
            </a:r>
            <a:r>
              <a:rPr lang="en-US" dirty="0"/>
              <a:t>, </a:t>
            </a:r>
            <a:r>
              <a:rPr lang="en-US" dirty="0" err="1"/>
              <a:t>Daten</a:t>
            </a:r>
            <a:r>
              <a:rPr lang="en-US" dirty="0"/>
              <a:t> </a:t>
            </a:r>
            <a:r>
              <a:rPr lang="en-US" dirty="0" err="1"/>
              <a:t>zu</a:t>
            </a:r>
            <a:r>
              <a:rPr lang="en-US" dirty="0"/>
              <a:t> </a:t>
            </a:r>
            <a:r>
              <a:rPr lang="en-US" dirty="0" err="1"/>
              <a:t>analysieren</a:t>
            </a:r>
            <a:r>
              <a:rPr lang="en-US" dirty="0"/>
              <a:t> und </a:t>
            </a:r>
            <a:r>
              <a:rPr lang="en-US" dirty="0" err="1"/>
              <a:t>Umweltprobleme</a:t>
            </a:r>
            <a:r>
              <a:rPr lang="en-US" dirty="0"/>
              <a:t> </a:t>
            </a:r>
            <a:r>
              <a:rPr lang="en-US" dirty="0" err="1"/>
              <a:t>kritisch</a:t>
            </a:r>
            <a:r>
              <a:rPr lang="en-US" dirty="0"/>
              <a:t> </a:t>
            </a:r>
            <a:r>
              <a:rPr lang="en-US" dirty="0" err="1"/>
              <a:t>zu</a:t>
            </a:r>
            <a:r>
              <a:rPr lang="en-US" dirty="0"/>
              <a:t> </a:t>
            </a:r>
            <a:r>
              <a:rPr lang="en-US" dirty="0" err="1"/>
              <a:t>bewerten</a:t>
            </a:r>
            <a:r>
              <a:rPr lang="en-US" dirty="0"/>
              <a:t>.</a:t>
            </a:r>
            <a:endParaRPr dirty="0"/>
          </a:p>
          <a:p>
            <a:pPr marL="457200" lvl="0" indent="-342900" algn="just" rtl="0">
              <a:lnSpc>
                <a:spcPct val="90000"/>
              </a:lnSpc>
              <a:spcBef>
                <a:spcPts val="1200"/>
              </a:spcBef>
              <a:spcAft>
                <a:spcPts val="0"/>
              </a:spcAft>
              <a:buSzPts val="1800"/>
              <a:buChar char=" "/>
            </a:pPr>
            <a:r>
              <a:rPr lang="en-US" b="1" dirty="0" err="1"/>
              <a:t>Mit</a:t>
            </a:r>
            <a:r>
              <a:rPr lang="en-US" b="1" dirty="0"/>
              <a:t> Wissen </a:t>
            </a:r>
            <a:r>
              <a:rPr lang="en-US" b="1" dirty="0" err="1"/>
              <a:t>zum</a:t>
            </a:r>
            <a:r>
              <a:rPr lang="en-US" b="1" dirty="0"/>
              <a:t> </a:t>
            </a:r>
            <a:r>
              <a:rPr lang="en-US" b="1" dirty="0" err="1"/>
              <a:t>Handeln</a:t>
            </a:r>
            <a:r>
              <a:rPr lang="en-US" b="1" dirty="0"/>
              <a:t> </a:t>
            </a:r>
            <a:r>
              <a:rPr lang="en-US" b="1" dirty="0" err="1"/>
              <a:t>befähigen</a:t>
            </a:r>
            <a:endParaRPr b="1" dirty="0"/>
          </a:p>
          <a:p>
            <a:pPr marL="457200" lvl="0" indent="-342900" algn="just" rtl="0">
              <a:lnSpc>
                <a:spcPct val="90000"/>
              </a:lnSpc>
              <a:spcBef>
                <a:spcPts val="1200"/>
              </a:spcBef>
              <a:spcAft>
                <a:spcPts val="0"/>
              </a:spcAft>
              <a:buSzPts val="1800"/>
              <a:buChar char=" "/>
            </a:pPr>
            <a:r>
              <a:rPr lang="en-US" dirty="0"/>
              <a:t>Daher </a:t>
            </a:r>
            <a:r>
              <a:rPr lang="en-US" dirty="0" err="1"/>
              <a:t>spielt</a:t>
            </a:r>
            <a:r>
              <a:rPr lang="en-US" dirty="0"/>
              <a:t> </a:t>
            </a:r>
            <a:r>
              <a:rPr lang="en-US" dirty="0" err="1"/>
              <a:t>ein</a:t>
            </a:r>
            <a:r>
              <a:rPr lang="en-US" dirty="0"/>
              <a:t> </a:t>
            </a:r>
            <a:r>
              <a:rPr lang="en-US" dirty="0" err="1"/>
              <a:t>solides</a:t>
            </a:r>
            <a:r>
              <a:rPr lang="en-US" dirty="0"/>
              <a:t> </a:t>
            </a:r>
            <a:r>
              <a:rPr lang="en-US" dirty="0" err="1"/>
              <a:t>Verständnis</a:t>
            </a:r>
            <a:r>
              <a:rPr lang="en-US" dirty="0"/>
              <a:t> der </a:t>
            </a:r>
            <a:r>
              <a:rPr lang="en-US" dirty="0" err="1"/>
              <a:t>wissenschaftlichen</a:t>
            </a:r>
            <a:r>
              <a:rPr lang="en-US" dirty="0"/>
              <a:t> </a:t>
            </a:r>
            <a:r>
              <a:rPr lang="en-US" dirty="0" err="1"/>
              <a:t>Konzepte</a:t>
            </a:r>
            <a:r>
              <a:rPr lang="en-US" dirty="0"/>
              <a:t> </a:t>
            </a:r>
            <a:r>
              <a:rPr lang="en-US" dirty="0" err="1"/>
              <a:t>im</a:t>
            </a:r>
            <a:r>
              <a:rPr lang="en-US" dirty="0"/>
              <a:t> </a:t>
            </a:r>
            <a:r>
              <a:rPr lang="en-US" dirty="0" err="1"/>
              <a:t>Zusammenhang</a:t>
            </a:r>
            <a:r>
              <a:rPr lang="en-US" dirty="0"/>
              <a:t> </a:t>
            </a:r>
            <a:r>
              <a:rPr lang="en-US" dirty="0" err="1"/>
              <a:t>mit</a:t>
            </a:r>
            <a:r>
              <a:rPr lang="en-US" dirty="0"/>
              <a:t> der Umwelt </a:t>
            </a:r>
            <a:r>
              <a:rPr lang="en-US" dirty="0" err="1"/>
              <a:t>eine</a:t>
            </a:r>
            <a:r>
              <a:rPr lang="en-US" dirty="0"/>
              <a:t> </a:t>
            </a:r>
            <a:r>
              <a:rPr lang="en-US" dirty="0" err="1"/>
              <a:t>entscheidende</a:t>
            </a:r>
            <a:r>
              <a:rPr lang="en-US" dirty="0"/>
              <a:t> Rolle </a:t>
            </a:r>
            <a:r>
              <a:rPr lang="en-US" dirty="0" err="1"/>
              <a:t>bei</a:t>
            </a:r>
            <a:r>
              <a:rPr lang="en-US" dirty="0"/>
              <a:t> der </a:t>
            </a:r>
            <a:r>
              <a:rPr lang="en-US" dirty="0" err="1"/>
              <a:t>Wahrnehmung</a:t>
            </a:r>
            <a:r>
              <a:rPr lang="en-US" dirty="0"/>
              <a:t> von </a:t>
            </a:r>
            <a:r>
              <a:rPr lang="en-US" dirty="0" err="1"/>
              <a:t>Umweltfragen</a:t>
            </a:r>
            <a:r>
              <a:rPr lang="en-US" dirty="0"/>
              <a:t> </a:t>
            </a:r>
            <a:r>
              <a:rPr lang="en-US" dirty="0" err="1"/>
              <a:t>durch</a:t>
            </a:r>
            <a:r>
              <a:rPr lang="en-US" dirty="0"/>
              <a:t> den </a:t>
            </a:r>
            <a:r>
              <a:rPr lang="en-US" dirty="0" err="1"/>
              <a:t>Einzelnen</a:t>
            </a:r>
            <a:r>
              <a:rPr lang="en-US" dirty="0"/>
              <a:t>. Dieses </a:t>
            </a:r>
            <a:r>
              <a:rPr lang="en-US" dirty="0" err="1"/>
              <a:t>Verständnis</a:t>
            </a:r>
            <a:r>
              <a:rPr lang="en-US" dirty="0"/>
              <a:t> </a:t>
            </a:r>
            <a:r>
              <a:rPr lang="en-US" dirty="0" err="1"/>
              <a:t>ermöglicht</a:t>
            </a:r>
            <a:r>
              <a:rPr lang="en-US" dirty="0"/>
              <a:t> es, </a:t>
            </a:r>
            <a:r>
              <a:rPr lang="en-US" dirty="0" err="1"/>
              <a:t>subtilere</a:t>
            </a:r>
            <a:r>
              <a:rPr lang="en-US" dirty="0"/>
              <a:t> </a:t>
            </a:r>
            <a:r>
              <a:rPr lang="en-US" dirty="0" err="1"/>
              <a:t>Probleme</a:t>
            </a:r>
            <a:r>
              <a:rPr lang="en-US" dirty="0"/>
              <a:t> </a:t>
            </a:r>
            <a:r>
              <a:rPr lang="en-US" dirty="0" err="1"/>
              <a:t>zu</a:t>
            </a:r>
            <a:r>
              <a:rPr lang="en-US" dirty="0"/>
              <a:t> </a:t>
            </a:r>
            <a:r>
              <a:rPr lang="en-US" dirty="0" err="1"/>
              <a:t>erkennen</a:t>
            </a:r>
            <a:r>
              <a:rPr lang="en-US" dirty="0"/>
              <a:t>, </a:t>
            </a:r>
            <a:r>
              <a:rPr lang="en-US" dirty="0" err="1"/>
              <a:t>ein</a:t>
            </a:r>
            <a:r>
              <a:rPr lang="en-US" dirty="0"/>
              <a:t> </a:t>
            </a:r>
            <a:r>
              <a:rPr lang="en-US" dirty="0" err="1"/>
              <a:t>stärkeres</a:t>
            </a:r>
            <a:r>
              <a:rPr lang="en-US" dirty="0"/>
              <a:t> </a:t>
            </a:r>
            <a:r>
              <a:rPr lang="en-US" dirty="0" err="1"/>
              <a:t>Gefühl</a:t>
            </a:r>
            <a:r>
              <a:rPr lang="en-US" dirty="0"/>
              <a:t> für die </a:t>
            </a:r>
            <a:r>
              <a:rPr lang="en-US" dirty="0" err="1"/>
              <a:t>Dringlichkeit</a:t>
            </a:r>
            <a:r>
              <a:rPr lang="en-US" dirty="0"/>
              <a:t> </a:t>
            </a:r>
            <a:r>
              <a:rPr lang="en-US" dirty="0" err="1"/>
              <a:t>zu</a:t>
            </a:r>
            <a:r>
              <a:rPr lang="en-US" dirty="0"/>
              <a:t> </a:t>
            </a:r>
            <a:r>
              <a:rPr lang="en-US" dirty="0" err="1"/>
              <a:t>entwickeln</a:t>
            </a:r>
            <a:r>
              <a:rPr lang="en-US" dirty="0"/>
              <a:t> und </a:t>
            </a:r>
            <a:r>
              <a:rPr lang="en-US" dirty="0" err="1"/>
              <a:t>ein</a:t>
            </a:r>
            <a:r>
              <a:rPr lang="en-US" dirty="0"/>
              <a:t> </a:t>
            </a:r>
            <a:r>
              <a:rPr lang="en-US" dirty="0" err="1"/>
              <a:t>breiteres</a:t>
            </a:r>
            <a:r>
              <a:rPr lang="en-US" dirty="0"/>
              <a:t> Spektrum von </a:t>
            </a:r>
            <a:r>
              <a:rPr lang="en-US" dirty="0" err="1"/>
              <a:t>Umweltproblemen</a:t>
            </a:r>
            <a:r>
              <a:rPr lang="en-US" dirty="0"/>
              <a:t> </a:t>
            </a:r>
            <a:r>
              <a:rPr lang="en-US" dirty="0" err="1"/>
              <a:t>zu</a:t>
            </a:r>
            <a:r>
              <a:rPr lang="en-US" dirty="0"/>
              <a:t> </a:t>
            </a:r>
            <a:r>
              <a:rPr lang="en-US" dirty="0" err="1"/>
              <a:t>erkennen</a:t>
            </a:r>
            <a:r>
              <a:rPr lang="en-US" dirty="0"/>
              <a:t>. Eine Umwelterziehung, die </a:t>
            </a:r>
            <a:r>
              <a:rPr lang="en-US" dirty="0" err="1"/>
              <a:t>wissenschaftliche</a:t>
            </a:r>
            <a:r>
              <a:rPr lang="en-US" dirty="0"/>
              <a:t> </a:t>
            </a:r>
            <a:r>
              <a:rPr lang="en-US" dirty="0" err="1"/>
              <a:t>Kenntnisse</a:t>
            </a:r>
            <a:r>
              <a:rPr lang="en-US" dirty="0"/>
              <a:t> </a:t>
            </a:r>
            <a:r>
              <a:rPr lang="en-US" dirty="0" err="1"/>
              <a:t>fördert</a:t>
            </a:r>
            <a:r>
              <a:rPr lang="en-US" dirty="0"/>
              <a:t>, </a:t>
            </a:r>
            <a:r>
              <a:rPr lang="en-US" dirty="0" err="1"/>
              <a:t>kann</a:t>
            </a:r>
            <a:r>
              <a:rPr lang="en-US" dirty="0"/>
              <a:t> den </a:t>
            </a:r>
            <a:r>
              <a:rPr lang="en-US" dirty="0" err="1"/>
              <a:t>Einzelnen</a:t>
            </a:r>
            <a:r>
              <a:rPr lang="en-US" dirty="0"/>
              <a:t> </a:t>
            </a:r>
            <a:r>
              <a:rPr lang="en-US" dirty="0" err="1"/>
              <a:t>zu</a:t>
            </a:r>
            <a:r>
              <a:rPr lang="en-US" dirty="0"/>
              <a:t> </a:t>
            </a:r>
            <a:r>
              <a:rPr lang="en-US" dirty="0" err="1"/>
              <a:t>einem</a:t>
            </a:r>
            <a:r>
              <a:rPr lang="en-US" dirty="0"/>
              <a:t> </a:t>
            </a:r>
            <a:r>
              <a:rPr lang="en-US" dirty="0" err="1"/>
              <a:t>informierten</a:t>
            </a:r>
            <a:r>
              <a:rPr lang="en-US" dirty="0"/>
              <a:t> </a:t>
            </a:r>
            <a:r>
              <a:rPr lang="en-US" dirty="0" err="1"/>
              <a:t>Fürsprecher</a:t>
            </a:r>
            <a:r>
              <a:rPr lang="en-US" dirty="0"/>
              <a:t> für das </a:t>
            </a:r>
            <a:r>
              <a:rPr lang="en-US" dirty="0" err="1"/>
              <a:t>Wohlergehen</a:t>
            </a:r>
            <a:r>
              <a:rPr lang="en-US" dirty="0"/>
              <a:t> </a:t>
            </a:r>
            <a:r>
              <a:rPr lang="en-US" dirty="0" err="1"/>
              <a:t>unseres</a:t>
            </a:r>
            <a:r>
              <a:rPr lang="en-US" dirty="0"/>
              <a:t> </a:t>
            </a:r>
            <a:r>
              <a:rPr lang="en-US" dirty="0" err="1"/>
              <a:t>Planeten</a:t>
            </a:r>
            <a:r>
              <a:rPr lang="en-US" dirty="0"/>
              <a:t> </a:t>
            </a:r>
            <a:r>
              <a:rPr lang="en-US" dirty="0" err="1"/>
              <a:t>machen</a:t>
            </a:r>
            <a:r>
              <a:rPr lang="en-US" dirty="0"/>
              <a:t>.</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62"/>
          <p:cNvSpPr txBox="1">
            <a:spLocks noGrp="1"/>
          </p:cNvSpPr>
          <p:nvPr>
            <p:ph type="title"/>
          </p:nvPr>
        </p:nvSpPr>
        <p:spPr>
          <a:xfrm>
            <a:off x="333776" y="599920"/>
            <a:ext cx="7542898" cy="681719"/>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SzPts val="3200"/>
              <a:buNone/>
            </a:pPr>
            <a:r>
              <a:rPr lang="en-US" sz="3600" dirty="0" err="1">
                <a:solidFill>
                  <a:srgbClr val="002060"/>
                </a:solidFill>
                <a:latin typeface="Cambria"/>
                <a:ea typeface="Cambria"/>
                <a:cs typeface="Cambria"/>
                <a:sym typeface="Cambria"/>
              </a:rPr>
              <a:t>Einstellungsbezogene</a:t>
            </a:r>
            <a:r>
              <a:rPr lang="en-US" sz="3600" dirty="0">
                <a:solidFill>
                  <a:srgbClr val="002060"/>
                </a:solidFill>
                <a:latin typeface="Cambria"/>
                <a:ea typeface="Cambria"/>
                <a:cs typeface="Cambria"/>
                <a:sym typeface="Cambria"/>
              </a:rPr>
              <a:t> </a:t>
            </a:r>
            <a:r>
              <a:rPr lang="en-US" sz="3600" dirty="0" err="1">
                <a:solidFill>
                  <a:srgbClr val="002060"/>
                </a:solidFill>
                <a:latin typeface="Cambria"/>
                <a:ea typeface="Cambria"/>
                <a:cs typeface="Cambria"/>
                <a:sym typeface="Cambria"/>
              </a:rPr>
              <a:t>Themen</a:t>
            </a:r>
            <a:endParaRPr sz="3600" dirty="0">
              <a:solidFill>
                <a:srgbClr val="002060"/>
              </a:solidFill>
              <a:latin typeface="Cambria"/>
              <a:ea typeface="Cambria"/>
              <a:cs typeface="Cambria"/>
              <a:sym typeface="Cambria"/>
            </a:endParaRPr>
          </a:p>
        </p:txBody>
      </p:sp>
      <p:sp>
        <p:nvSpPr>
          <p:cNvPr id="215" name="Google Shape;215;p62"/>
          <p:cNvSpPr txBox="1">
            <a:spLocks noGrp="1"/>
          </p:cNvSpPr>
          <p:nvPr>
            <p:ph type="body" idx="1"/>
          </p:nvPr>
        </p:nvSpPr>
        <p:spPr>
          <a:xfrm>
            <a:off x="462112" y="1620960"/>
            <a:ext cx="10446519" cy="4376470"/>
          </a:xfrm>
          <a:prstGeom prst="rect">
            <a:avLst/>
          </a:prstGeom>
          <a:noFill/>
          <a:ln>
            <a:noFill/>
          </a:ln>
        </p:spPr>
        <p:txBody>
          <a:bodyPr spcFirstLastPara="1" wrap="square" lIns="0" tIns="45700" rIns="0" bIns="45700" anchor="t" anchorCtr="0">
            <a:normAutofit/>
          </a:bodyPr>
          <a:lstStyle/>
          <a:p>
            <a:pPr marL="457200" lvl="0" indent="-342900" algn="l" rtl="0">
              <a:lnSpc>
                <a:spcPct val="90000"/>
              </a:lnSpc>
              <a:spcBef>
                <a:spcPts val="1200"/>
              </a:spcBef>
              <a:spcAft>
                <a:spcPts val="0"/>
              </a:spcAft>
              <a:buSzPts val="1800"/>
              <a:buChar char=" "/>
            </a:pPr>
            <a:r>
              <a:rPr lang="en-US" b="1" dirty="0" err="1"/>
              <a:t>Umweltbezogene</a:t>
            </a:r>
            <a:r>
              <a:rPr lang="en-US" b="1" dirty="0"/>
              <a:t> </a:t>
            </a:r>
            <a:r>
              <a:rPr lang="en-US" b="1" dirty="0" err="1"/>
              <a:t>Werte</a:t>
            </a:r>
            <a:r>
              <a:rPr lang="en-US" b="1" dirty="0"/>
              <a:t>: </a:t>
            </a:r>
            <a:r>
              <a:rPr lang="en-US" dirty="0"/>
              <a:t>Bei </a:t>
            </a:r>
            <a:r>
              <a:rPr lang="en-US" dirty="0" err="1"/>
              <a:t>diesem</a:t>
            </a:r>
            <a:r>
              <a:rPr lang="en-US" dirty="0"/>
              <a:t> Thema </a:t>
            </a:r>
            <a:r>
              <a:rPr lang="en-US" dirty="0" err="1"/>
              <a:t>soll</a:t>
            </a:r>
            <a:r>
              <a:rPr lang="en-US" dirty="0"/>
              <a:t> </a:t>
            </a:r>
            <a:r>
              <a:rPr lang="en-US" dirty="0" err="1"/>
              <a:t>untersucht</a:t>
            </a:r>
            <a:r>
              <a:rPr lang="en-US" dirty="0"/>
              <a:t> </a:t>
            </a:r>
            <a:r>
              <a:rPr lang="en-US" dirty="0" err="1"/>
              <a:t>werden</a:t>
            </a:r>
            <a:r>
              <a:rPr lang="en-US" dirty="0"/>
              <a:t>, </a:t>
            </a:r>
            <a:r>
              <a:rPr lang="en-US" dirty="0" err="1"/>
              <a:t>wie</a:t>
            </a:r>
            <a:r>
              <a:rPr lang="en-US" dirty="0"/>
              <a:t> die </a:t>
            </a:r>
            <a:r>
              <a:rPr lang="en-US" dirty="0" err="1"/>
              <a:t>Umweltkompetenz</a:t>
            </a:r>
            <a:r>
              <a:rPr lang="en-US" dirty="0"/>
              <a:t> die </a:t>
            </a:r>
            <a:r>
              <a:rPr lang="en-US" dirty="0" err="1"/>
              <a:t>Grundüberzeugungen</a:t>
            </a:r>
            <a:r>
              <a:rPr lang="en-US" dirty="0"/>
              <a:t> </a:t>
            </a:r>
            <a:r>
              <a:rPr lang="en-US" dirty="0" err="1"/>
              <a:t>einer</a:t>
            </a:r>
            <a:r>
              <a:rPr lang="en-US" dirty="0"/>
              <a:t> Person in </a:t>
            </a:r>
            <a:r>
              <a:rPr lang="en-US" dirty="0" err="1"/>
              <a:t>Bezug</a:t>
            </a:r>
            <a:r>
              <a:rPr lang="en-US" dirty="0"/>
              <a:t> auf die Umwelt </a:t>
            </a:r>
            <a:r>
              <a:rPr lang="en-US" dirty="0" err="1"/>
              <a:t>beeinflusst</a:t>
            </a:r>
            <a:r>
              <a:rPr lang="en-US" dirty="0"/>
              <a:t>. </a:t>
            </a:r>
            <a:r>
              <a:rPr lang="en-US" dirty="0" err="1"/>
              <a:t>Jemand</a:t>
            </a:r>
            <a:r>
              <a:rPr lang="en-US" dirty="0"/>
              <a:t> </a:t>
            </a:r>
            <a:r>
              <a:rPr lang="en-US" dirty="0" err="1"/>
              <a:t>mit</a:t>
            </a:r>
            <a:r>
              <a:rPr lang="en-US" dirty="0"/>
              <a:t> </a:t>
            </a:r>
            <a:r>
              <a:rPr lang="en-US" dirty="0" err="1"/>
              <a:t>einer</a:t>
            </a:r>
            <a:r>
              <a:rPr lang="en-US" dirty="0"/>
              <a:t> </a:t>
            </a:r>
            <a:r>
              <a:rPr lang="en-US" dirty="0" err="1"/>
              <a:t>hohen</a:t>
            </a:r>
            <a:r>
              <a:rPr lang="en-US" dirty="0"/>
              <a:t> </a:t>
            </a:r>
            <a:r>
              <a:rPr lang="en-US" dirty="0" err="1"/>
              <a:t>Umweltbildung</a:t>
            </a:r>
            <a:r>
              <a:rPr lang="en-US" dirty="0"/>
              <a:t> </a:t>
            </a:r>
            <a:r>
              <a:rPr lang="en-US" dirty="0" err="1"/>
              <a:t>könnte</a:t>
            </a:r>
            <a:r>
              <a:rPr lang="en-US" dirty="0"/>
              <a:t> </a:t>
            </a:r>
            <a:r>
              <a:rPr lang="en-US" dirty="0" err="1"/>
              <a:t>starke</a:t>
            </a:r>
            <a:r>
              <a:rPr lang="en-US" dirty="0"/>
              <a:t> </a:t>
            </a:r>
            <a:r>
              <a:rPr lang="en-US" dirty="0" err="1"/>
              <a:t>Werte</a:t>
            </a:r>
            <a:r>
              <a:rPr lang="en-US" dirty="0"/>
              <a:t> der </a:t>
            </a:r>
            <a:r>
              <a:rPr lang="en-US" dirty="0" err="1"/>
              <a:t>Nachhaltigkeit</a:t>
            </a:r>
            <a:r>
              <a:rPr lang="en-US" dirty="0"/>
              <a:t> </a:t>
            </a:r>
            <a:r>
              <a:rPr lang="en-US" dirty="0" err="1"/>
              <a:t>oder</a:t>
            </a:r>
            <a:r>
              <a:rPr lang="en-US" dirty="0"/>
              <a:t> des </a:t>
            </a:r>
            <a:r>
              <a:rPr lang="en-US" dirty="0" err="1"/>
              <a:t>Umweltschutzes</a:t>
            </a:r>
            <a:r>
              <a:rPr lang="en-US" dirty="0"/>
              <a:t> </a:t>
            </a:r>
            <a:r>
              <a:rPr lang="en-US" dirty="0" err="1"/>
              <a:t>haben</a:t>
            </a:r>
            <a:r>
              <a:rPr lang="en-US" dirty="0"/>
              <a:t>, </a:t>
            </a:r>
            <a:r>
              <a:rPr lang="en-US" dirty="0" err="1"/>
              <a:t>im</a:t>
            </a:r>
            <a:r>
              <a:rPr lang="en-US" dirty="0"/>
              <a:t> </a:t>
            </a:r>
            <a:r>
              <a:rPr lang="en-US" dirty="0" err="1"/>
              <a:t>Vergleich</a:t>
            </a:r>
            <a:r>
              <a:rPr lang="en-US" dirty="0"/>
              <a:t> </a:t>
            </a:r>
            <a:r>
              <a:rPr lang="en-US" dirty="0" err="1"/>
              <a:t>zu</a:t>
            </a:r>
            <a:r>
              <a:rPr lang="en-US" dirty="0"/>
              <a:t> </a:t>
            </a:r>
            <a:r>
              <a:rPr lang="en-US" dirty="0" err="1"/>
              <a:t>jemandem</a:t>
            </a:r>
            <a:r>
              <a:rPr lang="en-US" dirty="0"/>
              <a:t> </a:t>
            </a:r>
            <a:r>
              <a:rPr lang="en-US" dirty="0" err="1"/>
              <a:t>mit</a:t>
            </a:r>
            <a:r>
              <a:rPr lang="en-US" dirty="0"/>
              <a:t> </a:t>
            </a:r>
            <a:r>
              <a:rPr lang="en-US" dirty="0" err="1"/>
              <a:t>geringerer</a:t>
            </a:r>
            <a:r>
              <a:rPr lang="en-US" dirty="0"/>
              <a:t> </a:t>
            </a:r>
            <a:r>
              <a:rPr lang="en-US" dirty="0" err="1"/>
              <a:t>Umweltbildung</a:t>
            </a:r>
            <a:r>
              <a:rPr lang="en-US" dirty="0"/>
              <a:t>.</a:t>
            </a:r>
            <a:endParaRPr dirty="0"/>
          </a:p>
          <a:p>
            <a:pPr marL="457200" lvl="0" indent="-228600" algn="l" rtl="0">
              <a:lnSpc>
                <a:spcPct val="90000"/>
              </a:lnSpc>
              <a:spcBef>
                <a:spcPts val="1200"/>
              </a:spcBef>
              <a:spcAft>
                <a:spcPts val="0"/>
              </a:spcAft>
              <a:buSzPts val="1800"/>
              <a:buNone/>
            </a:pPr>
            <a:endParaRPr dirty="0"/>
          </a:p>
          <a:p>
            <a:pPr marL="457200" lvl="0" indent="-342900" algn="l" rtl="0">
              <a:lnSpc>
                <a:spcPct val="90000"/>
              </a:lnSpc>
              <a:spcBef>
                <a:spcPts val="1200"/>
              </a:spcBef>
              <a:spcAft>
                <a:spcPts val="0"/>
              </a:spcAft>
              <a:buSzPts val="1800"/>
              <a:buChar char=" "/>
            </a:pPr>
            <a:r>
              <a:rPr lang="en-US" b="1" dirty="0" err="1"/>
              <a:t>Jenseits</a:t>
            </a:r>
            <a:r>
              <a:rPr lang="en-US" b="1" dirty="0"/>
              <a:t> des </a:t>
            </a:r>
            <a:r>
              <a:rPr lang="en-US" b="1" dirty="0" err="1"/>
              <a:t>Wissens</a:t>
            </a:r>
            <a:r>
              <a:rPr lang="en-US" b="1" dirty="0"/>
              <a:t>:</a:t>
            </a:r>
            <a:r>
              <a:rPr lang="en-US" dirty="0"/>
              <a:t> Die </a:t>
            </a:r>
            <a:r>
              <a:rPr lang="en-US" dirty="0" err="1"/>
              <a:t>emotionalen</a:t>
            </a:r>
            <a:r>
              <a:rPr lang="en-US" dirty="0"/>
              <a:t> und </a:t>
            </a:r>
            <a:r>
              <a:rPr lang="en-US" dirty="0" err="1"/>
              <a:t>philosophischen</a:t>
            </a:r>
            <a:r>
              <a:rPr lang="en-US" dirty="0"/>
              <a:t> </a:t>
            </a:r>
            <a:r>
              <a:rPr lang="en-US" dirty="0" err="1"/>
              <a:t>Dimensionen</a:t>
            </a:r>
            <a:r>
              <a:rPr lang="en-US" dirty="0"/>
              <a:t> der </a:t>
            </a:r>
            <a:r>
              <a:rPr lang="en-US" dirty="0" err="1"/>
              <a:t>Umweltkompetenz</a:t>
            </a:r>
            <a:endParaRPr dirty="0"/>
          </a:p>
          <a:p>
            <a:pPr marL="457200" lvl="0" indent="-342900" algn="l" rtl="0">
              <a:lnSpc>
                <a:spcPct val="90000"/>
              </a:lnSpc>
              <a:spcBef>
                <a:spcPts val="1200"/>
              </a:spcBef>
              <a:spcAft>
                <a:spcPts val="0"/>
              </a:spcAft>
              <a:buSzPts val="1800"/>
              <a:buChar char=" "/>
            </a:pPr>
            <a:r>
              <a:rPr lang="en-US" dirty="0" err="1"/>
              <a:t>Umweltkompetenz</a:t>
            </a:r>
            <a:r>
              <a:rPr lang="en-US" dirty="0"/>
              <a:t> </a:t>
            </a:r>
            <a:r>
              <a:rPr lang="en-US" dirty="0" err="1"/>
              <a:t>umfasst</a:t>
            </a:r>
            <a:r>
              <a:rPr lang="en-US" dirty="0"/>
              <a:t> </a:t>
            </a:r>
            <a:r>
              <a:rPr lang="en-US" dirty="0" err="1"/>
              <a:t>nicht</a:t>
            </a:r>
            <a:r>
              <a:rPr lang="en-US" dirty="0"/>
              <a:t> </a:t>
            </a:r>
            <a:r>
              <a:rPr lang="en-US" dirty="0" err="1"/>
              <a:t>nur</a:t>
            </a:r>
            <a:r>
              <a:rPr lang="en-US" dirty="0"/>
              <a:t> </a:t>
            </a:r>
            <a:r>
              <a:rPr lang="en-US" dirty="0" err="1"/>
              <a:t>eine</a:t>
            </a:r>
            <a:r>
              <a:rPr lang="en-US" dirty="0"/>
              <a:t> </a:t>
            </a:r>
            <a:r>
              <a:rPr lang="en-US" dirty="0" err="1"/>
              <a:t>Wissensbasis</a:t>
            </a:r>
            <a:r>
              <a:rPr lang="en-US" dirty="0"/>
              <a:t> </a:t>
            </a:r>
            <a:r>
              <a:rPr lang="en-US" dirty="0" err="1"/>
              <a:t>wissenschaftlicher</a:t>
            </a:r>
            <a:r>
              <a:rPr lang="en-US" dirty="0"/>
              <a:t> </a:t>
            </a:r>
            <a:r>
              <a:rPr lang="en-US" dirty="0" err="1"/>
              <a:t>Konzepte</a:t>
            </a:r>
            <a:r>
              <a:rPr lang="en-US" dirty="0"/>
              <a:t>, </a:t>
            </a:r>
            <a:r>
              <a:rPr lang="en-US" dirty="0" err="1"/>
              <a:t>sondern</a:t>
            </a:r>
            <a:r>
              <a:rPr lang="en-US" dirty="0"/>
              <a:t> </a:t>
            </a:r>
            <a:r>
              <a:rPr lang="en-US" dirty="0" err="1"/>
              <a:t>auch</a:t>
            </a:r>
            <a:r>
              <a:rPr lang="en-US" dirty="0"/>
              <a:t> die </a:t>
            </a:r>
            <a:r>
              <a:rPr lang="en-US" dirty="0" err="1"/>
              <a:t>emotionale</a:t>
            </a:r>
            <a:r>
              <a:rPr lang="en-US" dirty="0"/>
              <a:t> und </a:t>
            </a:r>
            <a:r>
              <a:rPr lang="en-US" dirty="0" err="1"/>
              <a:t>philosophische</a:t>
            </a:r>
            <a:r>
              <a:rPr lang="en-US" dirty="0"/>
              <a:t> Dimension, die </a:t>
            </a:r>
            <a:r>
              <a:rPr lang="en-US" dirty="0" err="1"/>
              <a:t>unsere</a:t>
            </a:r>
            <a:r>
              <a:rPr lang="en-US" dirty="0"/>
              <a:t> </a:t>
            </a:r>
            <a:r>
              <a:rPr lang="en-US" dirty="0" err="1"/>
              <a:t>Beziehung</a:t>
            </a:r>
            <a:r>
              <a:rPr lang="en-US" dirty="0"/>
              <a:t> </a:t>
            </a:r>
            <a:r>
              <a:rPr lang="en-US" dirty="0" err="1"/>
              <a:t>zur</a:t>
            </a:r>
            <a:r>
              <a:rPr lang="en-US" dirty="0"/>
              <a:t> Umwelt </a:t>
            </a:r>
            <a:r>
              <a:rPr lang="en-US" dirty="0" err="1"/>
              <a:t>prägt</a:t>
            </a:r>
            <a:r>
              <a:rPr lang="en-US" dirty="0"/>
              <a:t>. Dieser </a:t>
            </a:r>
            <a:r>
              <a:rPr lang="en-US" dirty="0" err="1"/>
              <a:t>Abschnitt</a:t>
            </a:r>
            <a:r>
              <a:rPr lang="en-US" dirty="0"/>
              <a:t> </a:t>
            </a:r>
            <a:r>
              <a:rPr lang="en-US" dirty="0" err="1"/>
              <a:t>befasst</a:t>
            </a:r>
            <a:r>
              <a:rPr lang="en-US" dirty="0"/>
              <a:t> </a:t>
            </a:r>
            <a:r>
              <a:rPr lang="en-US" dirty="0" err="1"/>
              <a:t>sich</a:t>
            </a:r>
            <a:r>
              <a:rPr lang="en-US" dirty="0"/>
              <a:t> </a:t>
            </a:r>
            <a:r>
              <a:rPr lang="en-US" dirty="0" err="1"/>
              <a:t>mit</a:t>
            </a:r>
            <a:r>
              <a:rPr lang="en-US" dirty="0"/>
              <a:t> </a:t>
            </a:r>
            <a:r>
              <a:rPr lang="en-US" dirty="0" err="1"/>
              <a:t>zwei</a:t>
            </a:r>
            <a:r>
              <a:rPr lang="en-US" dirty="0"/>
              <a:t> </a:t>
            </a:r>
            <a:r>
              <a:rPr lang="en-US" dirty="0" err="1"/>
              <a:t>Schlüsselthemen</a:t>
            </a:r>
            <a:r>
              <a:rPr lang="en-US" dirty="0"/>
              <a:t>:  Grad der </a:t>
            </a:r>
            <a:r>
              <a:rPr lang="en-US" dirty="0" err="1"/>
              <a:t>Betroffenheit</a:t>
            </a:r>
            <a:r>
              <a:rPr lang="en-US" dirty="0"/>
              <a:t> von </a:t>
            </a:r>
            <a:r>
              <a:rPr lang="en-US" dirty="0" err="1"/>
              <a:t>Umweltproblemen</a:t>
            </a:r>
            <a:r>
              <a:rPr lang="en-US" dirty="0"/>
              <a:t> und </a:t>
            </a:r>
            <a:r>
              <a:rPr lang="en-US" dirty="0" err="1"/>
              <a:t>Umweltwerte</a:t>
            </a:r>
            <a:r>
              <a:rPr lang="en-US" dirty="0"/>
              <a:t>. </a:t>
            </a:r>
            <a:r>
              <a:rPr lang="en-US" dirty="0" err="1"/>
              <a:t>Diese</a:t>
            </a:r>
            <a:r>
              <a:rPr lang="en-US" dirty="0"/>
              <a:t> </a:t>
            </a:r>
            <a:r>
              <a:rPr lang="en-US" dirty="0" err="1"/>
              <a:t>Themen</a:t>
            </a:r>
            <a:r>
              <a:rPr lang="en-US" dirty="0"/>
              <a:t> </a:t>
            </a:r>
            <a:r>
              <a:rPr lang="en-US" dirty="0" err="1"/>
              <a:t>erforschen</a:t>
            </a:r>
            <a:r>
              <a:rPr lang="en-US" dirty="0"/>
              <a:t>, </a:t>
            </a:r>
            <a:r>
              <a:rPr lang="en-US" dirty="0" err="1"/>
              <a:t>wie</a:t>
            </a:r>
            <a:r>
              <a:rPr lang="en-US" dirty="0"/>
              <a:t> die </a:t>
            </a:r>
            <a:r>
              <a:rPr lang="en-US" dirty="0" err="1"/>
              <a:t>Umweltkompetenz</a:t>
            </a:r>
            <a:r>
              <a:rPr lang="en-US" dirty="0"/>
              <a:t> die Art und Weise </a:t>
            </a:r>
            <a:r>
              <a:rPr lang="en-US" dirty="0" err="1"/>
              <a:t>beeinflusst</a:t>
            </a:r>
            <a:r>
              <a:rPr lang="en-US" dirty="0"/>
              <a:t>, </a:t>
            </a:r>
            <a:r>
              <a:rPr lang="en-US" dirty="0" err="1"/>
              <a:t>wie</a:t>
            </a:r>
            <a:r>
              <a:rPr lang="en-US" dirty="0"/>
              <a:t> </a:t>
            </a:r>
            <a:r>
              <a:rPr lang="en-US" dirty="0" err="1"/>
              <a:t>wir</a:t>
            </a:r>
            <a:r>
              <a:rPr lang="en-US" dirty="0"/>
              <a:t> </a:t>
            </a:r>
            <a:r>
              <a:rPr lang="en-US" dirty="0" err="1"/>
              <a:t>über</a:t>
            </a:r>
            <a:r>
              <a:rPr lang="en-US" dirty="0"/>
              <a:t> </a:t>
            </a:r>
            <a:r>
              <a:rPr lang="en-US" dirty="0" err="1"/>
              <a:t>Umweltfragen</a:t>
            </a:r>
            <a:r>
              <a:rPr lang="en-US" dirty="0"/>
              <a:t> </a:t>
            </a:r>
            <a:r>
              <a:rPr lang="en-US" dirty="0" err="1"/>
              <a:t>denken</a:t>
            </a:r>
            <a:r>
              <a:rPr lang="en-US" dirty="0"/>
              <a:t> und </a:t>
            </a:r>
            <a:r>
              <a:rPr lang="en-US" dirty="0" err="1"/>
              <a:t>welche</a:t>
            </a:r>
            <a:r>
              <a:rPr lang="en-US" dirty="0"/>
              <a:t> </a:t>
            </a:r>
            <a:r>
              <a:rPr lang="en-US" dirty="0" err="1"/>
              <a:t>Grundüberzeugungen</a:t>
            </a:r>
            <a:r>
              <a:rPr lang="en-US" dirty="0"/>
              <a:t> </a:t>
            </a:r>
            <a:r>
              <a:rPr lang="en-US" dirty="0" err="1"/>
              <a:t>unser</a:t>
            </a:r>
            <a:r>
              <a:rPr lang="en-US" dirty="0"/>
              <a:t> </a:t>
            </a:r>
            <a:r>
              <a:rPr lang="en-US" dirty="0" err="1"/>
              <a:t>Handeln</a:t>
            </a:r>
            <a:r>
              <a:rPr lang="en-US" dirty="0"/>
              <a:t> </a:t>
            </a:r>
            <a:r>
              <a:rPr lang="en-US" dirty="0" err="1"/>
              <a:t>leiten</a:t>
            </a:r>
            <a:r>
              <a:rPr lang="en-US" dirty="0"/>
              <a:t>.</a:t>
            </a:r>
            <a:endParaRPr dirty="0"/>
          </a:p>
          <a:p>
            <a:pPr marL="457200" lvl="0" indent="-228600" algn="l" rtl="0">
              <a:lnSpc>
                <a:spcPct val="90000"/>
              </a:lnSpc>
              <a:spcBef>
                <a:spcPts val="1200"/>
              </a:spcBef>
              <a:spcAft>
                <a:spcPts val="0"/>
              </a:spcAft>
              <a:buSzPts val="1800"/>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63"/>
          <p:cNvSpPr txBox="1">
            <a:spLocks noGrp="1"/>
          </p:cNvSpPr>
          <p:nvPr>
            <p:ph type="body" idx="1"/>
          </p:nvPr>
        </p:nvSpPr>
        <p:spPr>
          <a:xfrm>
            <a:off x="535806" y="352927"/>
            <a:ext cx="10058400" cy="1780016"/>
          </a:xfrm>
          <a:prstGeom prst="rect">
            <a:avLst/>
          </a:prstGeom>
          <a:noFill/>
          <a:ln>
            <a:noFill/>
          </a:ln>
        </p:spPr>
        <p:txBody>
          <a:bodyPr spcFirstLastPara="1" wrap="square" lIns="0" tIns="45700" rIns="0" bIns="45700" anchor="t" anchorCtr="0">
            <a:normAutofit/>
          </a:bodyPr>
          <a:lstStyle/>
          <a:p>
            <a:pPr marL="114300" lvl="0" indent="0" algn="just" rtl="0">
              <a:lnSpc>
                <a:spcPct val="90000"/>
              </a:lnSpc>
              <a:spcBef>
                <a:spcPts val="1200"/>
              </a:spcBef>
              <a:spcAft>
                <a:spcPts val="0"/>
              </a:spcAft>
              <a:buSzPts val="1800"/>
              <a:buNone/>
            </a:pPr>
            <a:r>
              <a:rPr lang="en-US" b="1" dirty="0"/>
              <a:t>Mehr </a:t>
            </a:r>
            <a:r>
              <a:rPr lang="en-US" b="1" dirty="0" err="1"/>
              <a:t>als</a:t>
            </a:r>
            <a:r>
              <a:rPr lang="en-US" b="1" dirty="0"/>
              <a:t> Wissen: </a:t>
            </a:r>
            <a:r>
              <a:rPr lang="en-US" dirty="0" err="1"/>
              <a:t>Emotionale</a:t>
            </a:r>
            <a:r>
              <a:rPr lang="en-US" dirty="0"/>
              <a:t> und </a:t>
            </a:r>
            <a:r>
              <a:rPr lang="en-US" dirty="0" err="1"/>
              <a:t>philosophische</a:t>
            </a:r>
            <a:r>
              <a:rPr lang="en-US" dirty="0"/>
              <a:t> </a:t>
            </a:r>
            <a:r>
              <a:rPr lang="en-US" dirty="0" err="1"/>
              <a:t>Dimensionen</a:t>
            </a:r>
            <a:r>
              <a:rPr lang="en-US" dirty="0"/>
              <a:t> der </a:t>
            </a:r>
            <a:r>
              <a:rPr lang="en-US" dirty="0" err="1"/>
              <a:t>UmweltkompetenzUmweltkompetenz</a:t>
            </a:r>
            <a:r>
              <a:rPr lang="en-US" dirty="0"/>
              <a:t> </a:t>
            </a:r>
            <a:r>
              <a:rPr lang="en-US" dirty="0" err="1"/>
              <a:t>umfasst</a:t>
            </a:r>
            <a:r>
              <a:rPr lang="en-US" dirty="0"/>
              <a:t> </a:t>
            </a:r>
            <a:r>
              <a:rPr lang="en-US" dirty="0" err="1"/>
              <a:t>bekanntlich</a:t>
            </a:r>
            <a:r>
              <a:rPr lang="en-US" dirty="0"/>
              <a:t> </a:t>
            </a:r>
            <a:r>
              <a:rPr lang="en-US" dirty="0" err="1"/>
              <a:t>nicht</a:t>
            </a:r>
            <a:r>
              <a:rPr lang="en-US" dirty="0"/>
              <a:t> </a:t>
            </a:r>
            <a:r>
              <a:rPr lang="en-US" dirty="0" err="1"/>
              <a:t>nur</a:t>
            </a:r>
            <a:r>
              <a:rPr lang="en-US" dirty="0"/>
              <a:t> </a:t>
            </a:r>
            <a:r>
              <a:rPr lang="en-US" dirty="0" err="1"/>
              <a:t>eine</a:t>
            </a:r>
            <a:r>
              <a:rPr lang="en-US" dirty="0"/>
              <a:t> </a:t>
            </a:r>
            <a:r>
              <a:rPr lang="en-US" dirty="0" err="1"/>
              <a:t>Wissensbasis</a:t>
            </a:r>
            <a:r>
              <a:rPr lang="en-US" dirty="0"/>
              <a:t> </a:t>
            </a:r>
            <a:r>
              <a:rPr lang="en-US" dirty="0" err="1"/>
              <a:t>wissenschaftlicher</a:t>
            </a:r>
            <a:r>
              <a:rPr lang="en-US" dirty="0"/>
              <a:t> </a:t>
            </a:r>
            <a:r>
              <a:rPr lang="en-US" dirty="0" err="1"/>
              <a:t>Konzepte</a:t>
            </a:r>
            <a:r>
              <a:rPr lang="en-US" dirty="0"/>
              <a:t>, </a:t>
            </a:r>
            <a:r>
              <a:rPr lang="en-US" dirty="0" err="1"/>
              <a:t>sondern</a:t>
            </a:r>
            <a:r>
              <a:rPr lang="en-US" dirty="0"/>
              <a:t> </a:t>
            </a:r>
            <a:r>
              <a:rPr lang="en-US" dirty="0" err="1"/>
              <a:t>auch</a:t>
            </a:r>
            <a:r>
              <a:rPr lang="en-US" dirty="0"/>
              <a:t> die </a:t>
            </a:r>
            <a:r>
              <a:rPr lang="en-US" dirty="0" err="1"/>
              <a:t>emotionalen</a:t>
            </a:r>
            <a:r>
              <a:rPr lang="en-US" dirty="0"/>
              <a:t> und </a:t>
            </a:r>
            <a:r>
              <a:rPr lang="en-US" dirty="0" err="1"/>
              <a:t>philosophischen</a:t>
            </a:r>
            <a:r>
              <a:rPr lang="en-US" dirty="0"/>
              <a:t> </a:t>
            </a:r>
            <a:r>
              <a:rPr lang="en-US" dirty="0" err="1"/>
              <a:t>Dimensionen</a:t>
            </a:r>
            <a:r>
              <a:rPr lang="en-US" dirty="0"/>
              <a:t>, die </a:t>
            </a:r>
            <a:r>
              <a:rPr lang="en-US" dirty="0" err="1"/>
              <a:t>unsere</a:t>
            </a:r>
            <a:r>
              <a:rPr lang="en-US" dirty="0"/>
              <a:t> </a:t>
            </a:r>
            <a:r>
              <a:rPr lang="en-US" dirty="0" err="1"/>
              <a:t>Beziehung</a:t>
            </a:r>
            <a:r>
              <a:rPr lang="en-US" dirty="0"/>
              <a:t> </a:t>
            </a:r>
            <a:r>
              <a:rPr lang="en-US" dirty="0" err="1"/>
              <a:t>zur</a:t>
            </a:r>
            <a:r>
              <a:rPr lang="en-US" dirty="0"/>
              <a:t> Umwelt </a:t>
            </a:r>
            <a:r>
              <a:rPr lang="en-US" dirty="0" err="1"/>
              <a:t>prägen</a:t>
            </a:r>
            <a:r>
              <a:rPr lang="en-US" dirty="0"/>
              <a:t>. </a:t>
            </a:r>
            <a:endParaRPr dirty="0"/>
          </a:p>
        </p:txBody>
      </p:sp>
      <p:pic>
        <p:nvPicPr>
          <p:cNvPr id="221" name="Google Shape;221;p63" descr="C:\Users\Admin.DESKTOP-VF3ODKF\Desktop\Finansal-Okuryazarlik.jpg"/>
          <p:cNvPicPr preferRelativeResize="0"/>
          <p:nvPr/>
        </p:nvPicPr>
        <p:blipFill rotWithShape="1">
          <a:blip r:embed="rId3">
            <a:alphaModFix/>
          </a:blip>
          <a:srcRect/>
          <a:stretch/>
        </p:blipFill>
        <p:spPr>
          <a:xfrm>
            <a:off x="656849" y="1989221"/>
            <a:ext cx="3417845" cy="1780016"/>
          </a:xfrm>
          <a:prstGeom prst="rect">
            <a:avLst/>
          </a:prstGeom>
          <a:noFill/>
          <a:ln>
            <a:noFill/>
          </a:ln>
        </p:spPr>
      </p:pic>
      <p:sp>
        <p:nvSpPr>
          <p:cNvPr id="2" name="Google Shape;220;p63">
            <a:extLst>
              <a:ext uri="{FF2B5EF4-FFF2-40B4-BE49-F238E27FC236}">
                <a16:creationId xmlns:a16="http://schemas.microsoft.com/office/drawing/2014/main" id="{D7E7E688-6EF8-9DAF-3750-9EF0BA6A80D5}"/>
              </a:ext>
            </a:extLst>
          </p:cNvPr>
          <p:cNvSpPr txBox="1">
            <a:spLocks/>
          </p:cNvSpPr>
          <p:nvPr/>
        </p:nvSpPr>
        <p:spPr>
          <a:xfrm>
            <a:off x="408346" y="3685016"/>
            <a:ext cx="11126805" cy="2245895"/>
          </a:xfrm>
          <a:prstGeom prst="rect">
            <a:avLst/>
          </a:prstGeom>
          <a:noFill/>
          <a:ln>
            <a:noFill/>
          </a:ln>
        </p:spPr>
        <p:txBody>
          <a:bodyPr spcFirstLastPara="1" wrap="square" lIns="0" tIns="45700" rIns="0"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200"/>
              </a:spcBef>
              <a:spcAft>
                <a:spcPts val="0"/>
              </a:spcAft>
              <a:buClr>
                <a:schemeClr val="accent1"/>
              </a:buClr>
              <a:buSzPts val="18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5pPr>
            <a:lvl6pPr marL="2743200" marR="0" lvl="5"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6pPr>
            <a:lvl7pPr marL="3200400" marR="0" lvl="6"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7pPr>
            <a:lvl8pPr marL="3657600" marR="0" lvl="7"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8pPr>
            <a:lvl9pPr marL="4114800" marR="0" lvl="8" indent="-342900" algn="l" rtl="0">
              <a:lnSpc>
                <a:spcPct val="90000"/>
              </a:lnSpc>
              <a:spcBef>
                <a:spcPts val="400"/>
              </a:spcBef>
              <a:spcAft>
                <a:spcPts val="40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9pPr>
          </a:lstStyle>
          <a:p>
            <a:pPr indent="-228600" algn="just">
              <a:buFont typeface="Calibri"/>
              <a:buNone/>
            </a:pPr>
            <a:r>
              <a:rPr lang="de-DE" b="1" dirty="0"/>
              <a:t>Dieses Kapitel konzentriert sich auf zwei Hauptthemen: </a:t>
            </a:r>
            <a:r>
              <a:rPr lang="de-DE" dirty="0"/>
              <a:t>Das Ausmaß der Besorgnis über Umweltfragen und die Umweltwerte. Diese Themen untersuchen, wie die Umweltkompetenz die Emotionen, die wir gegenüber Umweltfragen empfinden, und die Grundüberzeugungen, die unser Handeln leiten, beeinflusst: Grad der Besorgnis und </a:t>
            </a:r>
            <a:r>
              <a:rPr lang="de-DE" dirty="0" err="1"/>
              <a:t>UmweltkompetenzEin</a:t>
            </a:r>
            <a:r>
              <a:rPr lang="de-DE" dirty="0"/>
              <a:t> wichtiger Aspekt der Umweltkompetenz ist die Fähigkeit, die potenziellen Folgen von Umweltproblemen zu erfassen. Personen, die diese Folgen gut verstehen, sind wahrscheinlich stärker betroffen. Diese Besorgnis kann sich in Form von Sorgen, Ängsten oder einem Gefühl der Dringlichkeit äußern, die Umweltprobleme anzugehen.</a:t>
            </a:r>
          </a:p>
          <a:p>
            <a:pPr indent="-228600" algn="just">
              <a:buFont typeface="Calibri"/>
              <a:buNone/>
            </a:pPr>
            <a:endParaRPr lang="de-DE"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64"/>
          <p:cNvSpPr txBox="1">
            <a:spLocks noGrp="1"/>
          </p:cNvSpPr>
          <p:nvPr>
            <p:ph type="body" idx="1"/>
          </p:nvPr>
        </p:nvSpPr>
        <p:spPr>
          <a:xfrm>
            <a:off x="415636" y="637309"/>
            <a:ext cx="10740044" cy="5231785"/>
          </a:xfrm>
          <a:prstGeom prst="rect">
            <a:avLst/>
          </a:prstGeom>
          <a:noFill/>
          <a:ln>
            <a:noFill/>
          </a:ln>
        </p:spPr>
        <p:txBody>
          <a:bodyPr spcFirstLastPara="1" wrap="square" lIns="0" tIns="45700" rIns="0" bIns="45700" anchor="t" anchorCtr="0">
            <a:normAutofit lnSpcReduction="10000"/>
          </a:bodyPr>
          <a:lstStyle/>
          <a:p>
            <a:pPr marL="457200" lvl="0" indent="-342900" algn="l" rtl="0">
              <a:lnSpc>
                <a:spcPct val="90000"/>
              </a:lnSpc>
              <a:spcBef>
                <a:spcPts val="1200"/>
              </a:spcBef>
              <a:spcAft>
                <a:spcPts val="0"/>
              </a:spcAft>
              <a:buSzPts val="1800"/>
              <a:buChar char=" "/>
            </a:pPr>
            <a:r>
              <a:rPr lang="en-US" b="1" dirty="0"/>
              <a:t>Die </a:t>
            </a:r>
            <a:r>
              <a:rPr lang="en-US" b="1" dirty="0" err="1"/>
              <a:t>Gestaltung</a:t>
            </a:r>
            <a:r>
              <a:rPr lang="en-US" b="1" dirty="0"/>
              <a:t> </a:t>
            </a:r>
            <a:r>
              <a:rPr lang="en-US" b="1" dirty="0" err="1"/>
              <a:t>unserer</a:t>
            </a:r>
            <a:r>
              <a:rPr lang="en-US" b="1" dirty="0"/>
              <a:t> </a:t>
            </a:r>
            <a:r>
              <a:rPr lang="en-US" b="1" dirty="0" err="1"/>
              <a:t>Beziehung</a:t>
            </a:r>
            <a:r>
              <a:rPr lang="en-US" b="1" dirty="0"/>
              <a:t> </a:t>
            </a:r>
            <a:r>
              <a:rPr lang="en-US" b="1" dirty="0" err="1"/>
              <a:t>zur</a:t>
            </a:r>
            <a:r>
              <a:rPr lang="en-US" b="1" dirty="0"/>
              <a:t> </a:t>
            </a:r>
            <a:r>
              <a:rPr lang="en-US" b="1" dirty="0" err="1"/>
              <a:t>Natur</a:t>
            </a:r>
            <a:r>
              <a:rPr lang="en-US" b="1" dirty="0"/>
              <a:t>: </a:t>
            </a:r>
            <a:r>
              <a:rPr lang="en-US" b="1" dirty="0" err="1"/>
              <a:t>Umweltbezogene</a:t>
            </a:r>
            <a:r>
              <a:rPr lang="en-US" b="1" dirty="0"/>
              <a:t> </a:t>
            </a:r>
            <a:r>
              <a:rPr lang="en-US" b="1" dirty="0" err="1"/>
              <a:t>Werte</a:t>
            </a:r>
            <a:endParaRPr dirty="0"/>
          </a:p>
          <a:p>
            <a:pPr marL="457200" lvl="0" indent="-228600" algn="l" rtl="0">
              <a:lnSpc>
                <a:spcPct val="90000"/>
              </a:lnSpc>
              <a:spcBef>
                <a:spcPts val="1200"/>
              </a:spcBef>
              <a:spcAft>
                <a:spcPts val="0"/>
              </a:spcAft>
              <a:buSzPts val="1800"/>
              <a:buNone/>
            </a:pPr>
            <a:endParaRPr dirty="0"/>
          </a:p>
          <a:p>
            <a:pPr marL="457200" lvl="0" indent="-342900" algn="just" rtl="0">
              <a:lnSpc>
                <a:spcPct val="90000"/>
              </a:lnSpc>
              <a:spcBef>
                <a:spcPts val="1200"/>
              </a:spcBef>
              <a:spcAft>
                <a:spcPts val="0"/>
              </a:spcAft>
              <a:buSzPts val="1800"/>
              <a:buChar char=" "/>
            </a:pPr>
            <a:r>
              <a:rPr lang="en-US" dirty="0"/>
              <a:t>Die </a:t>
            </a:r>
            <a:r>
              <a:rPr lang="en-US" dirty="0" err="1"/>
              <a:t>Umweltkompetenz</a:t>
            </a:r>
            <a:r>
              <a:rPr lang="en-US" dirty="0"/>
              <a:t> </a:t>
            </a:r>
            <a:r>
              <a:rPr lang="en-US" dirty="0" err="1"/>
              <a:t>prägt</a:t>
            </a:r>
            <a:r>
              <a:rPr lang="en-US" dirty="0"/>
              <a:t> </a:t>
            </a:r>
            <a:r>
              <a:rPr lang="en-US" dirty="0" err="1"/>
              <a:t>nicht</a:t>
            </a:r>
            <a:r>
              <a:rPr lang="en-US" dirty="0"/>
              <a:t> </a:t>
            </a:r>
            <a:r>
              <a:rPr lang="en-US" dirty="0" err="1"/>
              <a:t>nur</a:t>
            </a:r>
            <a:r>
              <a:rPr lang="en-US" dirty="0"/>
              <a:t> </a:t>
            </a:r>
            <a:r>
              <a:rPr lang="en-US" dirty="0" err="1"/>
              <a:t>unsere</a:t>
            </a:r>
            <a:r>
              <a:rPr lang="en-US" dirty="0"/>
              <a:t> </a:t>
            </a:r>
            <a:r>
              <a:rPr lang="en-US" dirty="0" err="1"/>
              <a:t>Wahrnehmung</a:t>
            </a:r>
            <a:r>
              <a:rPr lang="en-US" dirty="0"/>
              <a:t> von </a:t>
            </a:r>
            <a:r>
              <a:rPr lang="en-US" dirty="0" err="1"/>
              <a:t>Problemen</a:t>
            </a:r>
            <a:r>
              <a:rPr lang="en-US" dirty="0"/>
              <a:t>, </a:t>
            </a:r>
            <a:r>
              <a:rPr lang="en-US" dirty="0" err="1"/>
              <a:t>sondern</a:t>
            </a:r>
            <a:r>
              <a:rPr lang="en-US" dirty="0"/>
              <a:t> </a:t>
            </a:r>
            <a:r>
              <a:rPr lang="en-US" dirty="0" err="1"/>
              <a:t>beeinflusst</a:t>
            </a:r>
            <a:r>
              <a:rPr lang="en-US" dirty="0"/>
              <a:t> </a:t>
            </a:r>
            <a:r>
              <a:rPr lang="en-US" dirty="0" err="1"/>
              <a:t>auch</a:t>
            </a:r>
            <a:r>
              <a:rPr lang="en-US" dirty="0"/>
              <a:t> </a:t>
            </a:r>
            <a:r>
              <a:rPr lang="en-US" dirty="0" err="1"/>
              <a:t>unsere</a:t>
            </a:r>
            <a:r>
              <a:rPr lang="en-US" dirty="0"/>
              <a:t> </a:t>
            </a:r>
            <a:r>
              <a:rPr lang="en-US" dirty="0" err="1"/>
              <a:t>grundlegenden</a:t>
            </a:r>
            <a:r>
              <a:rPr lang="en-US" dirty="0"/>
              <a:t> </a:t>
            </a:r>
            <a:r>
              <a:rPr lang="en-US" dirty="0" err="1"/>
              <a:t>Überzeugungen</a:t>
            </a:r>
            <a:r>
              <a:rPr lang="en-US" dirty="0"/>
              <a:t> </a:t>
            </a:r>
            <a:r>
              <a:rPr lang="en-US" dirty="0" err="1"/>
              <a:t>über</a:t>
            </a:r>
            <a:r>
              <a:rPr lang="en-US" dirty="0"/>
              <a:t> die Umwelt, d. h. </a:t>
            </a:r>
            <a:r>
              <a:rPr lang="en-US" dirty="0" err="1"/>
              <a:t>unsere</a:t>
            </a:r>
            <a:r>
              <a:rPr lang="en-US" dirty="0"/>
              <a:t> </a:t>
            </a:r>
            <a:r>
              <a:rPr lang="en-US" dirty="0" err="1"/>
              <a:t>Umweltwerte</a:t>
            </a:r>
            <a:r>
              <a:rPr lang="en-US" dirty="0"/>
              <a:t>. </a:t>
            </a:r>
            <a:r>
              <a:rPr lang="en-US" dirty="0" err="1"/>
              <a:t>Diese</a:t>
            </a:r>
            <a:r>
              <a:rPr lang="en-US" dirty="0"/>
              <a:t> </a:t>
            </a:r>
            <a:r>
              <a:rPr lang="en-US" dirty="0" err="1"/>
              <a:t>Werte</a:t>
            </a:r>
            <a:r>
              <a:rPr lang="en-US" dirty="0"/>
              <a:t> </a:t>
            </a:r>
            <a:r>
              <a:rPr lang="en-US" dirty="0" err="1"/>
              <a:t>umfassen</a:t>
            </a:r>
            <a:r>
              <a:rPr lang="en-US" dirty="0"/>
              <a:t> </a:t>
            </a:r>
            <a:r>
              <a:rPr lang="en-US" dirty="0" err="1"/>
              <a:t>unsere</a:t>
            </a:r>
            <a:r>
              <a:rPr lang="en-US" dirty="0"/>
              <a:t> </a:t>
            </a:r>
            <a:r>
              <a:rPr lang="en-US" dirty="0" err="1"/>
              <a:t>ethischen</a:t>
            </a:r>
            <a:r>
              <a:rPr lang="en-US" dirty="0"/>
              <a:t> </a:t>
            </a:r>
            <a:r>
              <a:rPr lang="en-US" dirty="0" err="1"/>
              <a:t>Grundsätze</a:t>
            </a:r>
            <a:r>
              <a:rPr lang="en-US" dirty="0"/>
              <a:t> und </a:t>
            </a:r>
            <a:r>
              <a:rPr lang="en-US" dirty="0" err="1"/>
              <a:t>Kernüberzeugungen</a:t>
            </a:r>
            <a:r>
              <a:rPr lang="en-US" dirty="0"/>
              <a:t> </a:t>
            </a:r>
            <a:r>
              <a:rPr lang="en-US" dirty="0" err="1"/>
              <a:t>über</a:t>
            </a:r>
            <a:r>
              <a:rPr lang="en-US" dirty="0"/>
              <a:t> </a:t>
            </a:r>
            <a:r>
              <a:rPr lang="en-US" dirty="0" err="1"/>
              <a:t>unsere</a:t>
            </a:r>
            <a:r>
              <a:rPr lang="en-US" dirty="0"/>
              <a:t> </a:t>
            </a:r>
            <a:r>
              <a:rPr lang="en-US" dirty="0" err="1"/>
              <a:t>Beziehung</a:t>
            </a:r>
            <a:r>
              <a:rPr lang="en-US" dirty="0"/>
              <a:t> </a:t>
            </a:r>
            <a:r>
              <a:rPr lang="en-US" dirty="0" err="1"/>
              <a:t>zur</a:t>
            </a:r>
            <a:r>
              <a:rPr lang="en-US" dirty="0"/>
              <a:t> </a:t>
            </a:r>
            <a:r>
              <a:rPr lang="en-US" dirty="0" err="1"/>
              <a:t>Natur</a:t>
            </a:r>
            <a:r>
              <a:rPr lang="en-US" dirty="0"/>
              <a:t>. Menschen </a:t>
            </a:r>
            <a:r>
              <a:rPr lang="en-US" dirty="0" err="1"/>
              <a:t>mit</a:t>
            </a:r>
            <a:r>
              <a:rPr lang="en-US" dirty="0"/>
              <a:t> </a:t>
            </a:r>
            <a:r>
              <a:rPr lang="en-US" dirty="0" err="1"/>
              <a:t>einer</a:t>
            </a:r>
            <a:r>
              <a:rPr lang="en-US" dirty="0"/>
              <a:t> </a:t>
            </a:r>
            <a:r>
              <a:rPr lang="en-US" dirty="0" err="1"/>
              <a:t>hohen</a:t>
            </a:r>
            <a:r>
              <a:rPr lang="en-US" dirty="0"/>
              <a:t> </a:t>
            </a:r>
            <a:r>
              <a:rPr lang="en-US" dirty="0" err="1"/>
              <a:t>Umweltkompetenz</a:t>
            </a:r>
            <a:r>
              <a:rPr lang="en-US" dirty="0"/>
              <a:t> </a:t>
            </a:r>
            <a:r>
              <a:rPr lang="en-US" dirty="0" err="1"/>
              <a:t>haben</a:t>
            </a:r>
            <a:r>
              <a:rPr lang="en-US" dirty="0"/>
              <a:t> </a:t>
            </a:r>
            <a:r>
              <a:rPr lang="en-US" dirty="0" err="1"/>
              <a:t>mit</a:t>
            </a:r>
            <a:r>
              <a:rPr lang="en-US" dirty="0"/>
              <a:t> </a:t>
            </a:r>
            <a:r>
              <a:rPr lang="en-US" dirty="0" err="1"/>
              <a:t>größerer</a:t>
            </a:r>
            <a:r>
              <a:rPr lang="en-US" dirty="0"/>
              <a:t> </a:t>
            </a:r>
            <a:r>
              <a:rPr lang="en-US" dirty="0" err="1"/>
              <a:t>Wahrscheinlichkeit</a:t>
            </a:r>
            <a:r>
              <a:rPr lang="en-US" dirty="0"/>
              <a:t> </a:t>
            </a:r>
            <a:r>
              <a:rPr lang="en-US" dirty="0" err="1"/>
              <a:t>starke</a:t>
            </a:r>
            <a:r>
              <a:rPr lang="en-US" dirty="0"/>
              <a:t> </a:t>
            </a:r>
            <a:r>
              <a:rPr lang="en-US" dirty="0" err="1"/>
              <a:t>Werte</a:t>
            </a:r>
            <a:r>
              <a:rPr lang="en-US" dirty="0"/>
              <a:t> </a:t>
            </a:r>
            <a:r>
              <a:rPr lang="en-US" dirty="0" err="1"/>
              <a:t>wie</a:t>
            </a:r>
            <a:r>
              <a:rPr lang="en-US" dirty="0"/>
              <a:t> </a:t>
            </a:r>
            <a:r>
              <a:rPr lang="en-US" dirty="0" err="1"/>
              <a:t>Nachhaltigkeit</a:t>
            </a:r>
            <a:r>
              <a:rPr lang="en-US" dirty="0"/>
              <a:t>, </a:t>
            </a:r>
            <a:r>
              <a:rPr lang="en-US" dirty="0" err="1"/>
              <a:t>Umweltschutz</a:t>
            </a:r>
            <a:r>
              <a:rPr lang="en-US" dirty="0"/>
              <a:t> und </a:t>
            </a:r>
            <a:r>
              <a:rPr lang="en-US" dirty="0" err="1"/>
              <a:t>ökologisches</a:t>
            </a:r>
            <a:r>
              <a:rPr lang="en-US" dirty="0"/>
              <a:t> </a:t>
            </a:r>
            <a:r>
              <a:rPr lang="en-US" dirty="0" err="1"/>
              <a:t>Gleichgewicht</a:t>
            </a:r>
            <a:r>
              <a:rPr lang="en-US" dirty="0"/>
              <a:t>.</a:t>
            </a:r>
            <a:endParaRPr dirty="0"/>
          </a:p>
          <a:p>
            <a:pPr marL="457200" lvl="0" indent="-342900" algn="just" rtl="0">
              <a:lnSpc>
                <a:spcPct val="90000"/>
              </a:lnSpc>
              <a:spcBef>
                <a:spcPts val="1200"/>
              </a:spcBef>
              <a:spcAft>
                <a:spcPts val="0"/>
              </a:spcAft>
              <a:buSzPts val="1800"/>
              <a:buChar char=" "/>
            </a:pPr>
            <a:r>
              <a:rPr lang="en-US" dirty="0" err="1"/>
              <a:t>Jemand</a:t>
            </a:r>
            <a:r>
              <a:rPr lang="en-US" dirty="0"/>
              <a:t>, der </a:t>
            </a:r>
            <a:r>
              <a:rPr lang="en-US" dirty="0" err="1"/>
              <a:t>ein</a:t>
            </a:r>
            <a:r>
              <a:rPr lang="en-US" dirty="0"/>
              <a:t> </a:t>
            </a:r>
            <a:r>
              <a:rPr lang="en-US" dirty="0" err="1"/>
              <a:t>ausgeprägtes</a:t>
            </a:r>
            <a:r>
              <a:rPr lang="en-US" dirty="0"/>
              <a:t> </a:t>
            </a:r>
            <a:r>
              <a:rPr lang="en-US" dirty="0" err="1"/>
              <a:t>Verständnis</a:t>
            </a:r>
            <a:r>
              <a:rPr lang="en-US" dirty="0"/>
              <a:t> für die </a:t>
            </a:r>
            <a:r>
              <a:rPr lang="en-US" dirty="0" err="1"/>
              <a:t>biologische</a:t>
            </a:r>
            <a:r>
              <a:rPr lang="en-US" dirty="0"/>
              <a:t> </a:t>
            </a:r>
            <a:r>
              <a:rPr lang="en-US" dirty="0" err="1"/>
              <a:t>Vielfalt</a:t>
            </a:r>
            <a:r>
              <a:rPr lang="en-US" dirty="0"/>
              <a:t> hat, </a:t>
            </a:r>
            <a:r>
              <a:rPr lang="en-US" dirty="0" err="1"/>
              <a:t>kann</a:t>
            </a:r>
            <a:r>
              <a:rPr lang="en-US" dirty="0"/>
              <a:t> </a:t>
            </a:r>
            <a:r>
              <a:rPr lang="en-US" dirty="0" err="1"/>
              <a:t>beispielsweise</a:t>
            </a:r>
            <a:r>
              <a:rPr lang="en-US" dirty="0"/>
              <a:t> das </a:t>
            </a:r>
            <a:r>
              <a:rPr lang="en-US" dirty="0" err="1"/>
              <a:t>Recht</a:t>
            </a:r>
            <a:r>
              <a:rPr lang="en-US" dirty="0"/>
              <a:t> </a:t>
            </a:r>
            <a:r>
              <a:rPr lang="en-US" dirty="0" err="1"/>
              <a:t>aller</a:t>
            </a:r>
            <a:r>
              <a:rPr lang="en-US" dirty="0"/>
              <a:t> </a:t>
            </a:r>
            <a:r>
              <a:rPr lang="en-US" dirty="0" err="1"/>
              <a:t>Arten</a:t>
            </a:r>
            <a:r>
              <a:rPr lang="en-US" dirty="0"/>
              <a:t> auf </a:t>
            </a:r>
            <a:r>
              <a:rPr lang="en-US" dirty="0" err="1"/>
              <a:t>Existenz</a:t>
            </a:r>
            <a:r>
              <a:rPr lang="en-US" dirty="0"/>
              <a:t> </a:t>
            </a:r>
            <a:r>
              <a:rPr lang="en-US" dirty="0" err="1"/>
              <a:t>schätzen</a:t>
            </a:r>
            <a:r>
              <a:rPr lang="en-US" dirty="0"/>
              <a:t>. Dieser Wert </a:t>
            </a:r>
            <a:r>
              <a:rPr lang="en-US" dirty="0" err="1"/>
              <a:t>kann</a:t>
            </a:r>
            <a:r>
              <a:rPr lang="en-US" dirty="0"/>
              <a:t> </a:t>
            </a:r>
            <a:r>
              <a:rPr lang="en-US" dirty="0" err="1"/>
              <a:t>sich</a:t>
            </a:r>
            <a:r>
              <a:rPr lang="en-US" dirty="0"/>
              <a:t> in der </a:t>
            </a:r>
            <a:r>
              <a:rPr lang="en-US" dirty="0" err="1"/>
              <a:t>Unterstützung</a:t>
            </a:r>
            <a:r>
              <a:rPr lang="en-US" dirty="0"/>
              <a:t> von </a:t>
            </a:r>
            <a:r>
              <a:rPr lang="en-US" dirty="0" err="1"/>
              <a:t>Bemühungen</a:t>
            </a:r>
            <a:r>
              <a:rPr lang="en-US" dirty="0"/>
              <a:t> </a:t>
            </a:r>
            <a:r>
              <a:rPr lang="en-US" dirty="0" err="1"/>
              <a:t>zum</a:t>
            </a:r>
            <a:r>
              <a:rPr lang="en-US" dirty="0"/>
              <a:t> Schutz </a:t>
            </a:r>
            <a:r>
              <a:rPr lang="en-US" dirty="0" err="1"/>
              <a:t>gefährdeter</a:t>
            </a:r>
            <a:r>
              <a:rPr lang="en-US" dirty="0"/>
              <a:t> </a:t>
            </a:r>
            <a:r>
              <a:rPr lang="en-US" dirty="0" err="1"/>
              <a:t>Arten</a:t>
            </a:r>
            <a:r>
              <a:rPr lang="en-US" dirty="0"/>
              <a:t> </a:t>
            </a:r>
            <a:r>
              <a:rPr lang="en-US" dirty="0" err="1"/>
              <a:t>niederschlagen</a:t>
            </a:r>
            <a:r>
              <a:rPr lang="en-US" dirty="0"/>
              <a:t>. </a:t>
            </a:r>
            <a:r>
              <a:rPr lang="en-US" dirty="0" err="1"/>
              <a:t>Umgekehrt</a:t>
            </a:r>
            <a:r>
              <a:rPr lang="en-US" dirty="0"/>
              <a:t> </a:t>
            </a:r>
            <a:r>
              <a:rPr lang="en-US" dirty="0" err="1"/>
              <a:t>kann</a:t>
            </a:r>
            <a:r>
              <a:rPr lang="en-US" dirty="0"/>
              <a:t> </a:t>
            </a:r>
            <a:r>
              <a:rPr lang="en-US" dirty="0" err="1"/>
              <a:t>jemand</a:t>
            </a:r>
            <a:r>
              <a:rPr lang="en-US" dirty="0"/>
              <a:t> </a:t>
            </a:r>
            <a:r>
              <a:rPr lang="en-US" dirty="0" err="1"/>
              <a:t>mit</a:t>
            </a:r>
            <a:r>
              <a:rPr lang="en-US" dirty="0"/>
              <a:t> </a:t>
            </a:r>
            <a:r>
              <a:rPr lang="en-US" dirty="0" err="1"/>
              <a:t>geringerer</a:t>
            </a:r>
            <a:r>
              <a:rPr lang="en-US" dirty="0"/>
              <a:t> </a:t>
            </a:r>
            <a:r>
              <a:rPr lang="en-US" dirty="0" err="1"/>
              <a:t>Umweltkompetenz</a:t>
            </a:r>
            <a:r>
              <a:rPr lang="en-US" dirty="0"/>
              <a:t> der </a:t>
            </a:r>
            <a:r>
              <a:rPr lang="en-US" dirty="0" err="1"/>
              <a:t>wirtschaftlichen</a:t>
            </a:r>
            <a:r>
              <a:rPr lang="en-US" dirty="0"/>
              <a:t> </a:t>
            </a:r>
            <a:r>
              <a:rPr lang="en-US" dirty="0" err="1"/>
              <a:t>Entwicklung</a:t>
            </a:r>
            <a:r>
              <a:rPr lang="en-US" dirty="0"/>
              <a:t> </a:t>
            </a:r>
            <a:r>
              <a:rPr lang="en-US" dirty="0" err="1"/>
              <a:t>oder</a:t>
            </a:r>
            <a:r>
              <a:rPr lang="en-US" dirty="0"/>
              <a:t> dem </a:t>
            </a:r>
            <a:r>
              <a:rPr lang="en-US" dirty="0" err="1"/>
              <a:t>Abbau</a:t>
            </a:r>
            <a:r>
              <a:rPr lang="en-US" dirty="0"/>
              <a:t> von </a:t>
            </a:r>
            <a:r>
              <a:rPr lang="en-US" dirty="0" err="1"/>
              <a:t>Ressourcen</a:t>
            </a:r>
            <a:r>
              <a:rPr lang="en-US" dirty="0"/>
              <a:t> </a:t>
            </a:r>
            <a:r>
              <a:rPr lang="en-US" dirty="0" err="1"/>
              <a:t>Vorrang</a:t>
            </a:r>
            <a:r>
              <a:rPr lang="en-US" dirty="0"/>
              <a:t> </a:t>
            </a:r>
            <a:r>
              <a:rPr lang="en-US" dirty="0" err="1"/>
              <a:t>vor</a:t>
            </a:r>
            <a:r>
              <a:rPr lang="en-US" dirty="0"/>
              <a:t> </a:t>
            </a:r>
            <a:r>
              <a:rPr lang="en-US" dirty="0" err="1"/>
              <a:t>ökologischen</a:t>
            </a:r>
            <a:r>
              <a:rPr lang="en-US" dirty="0"/>
              <a:t> </a:t>
            </a:r>
            <a:r>
              <a:rPr lang="en-US" dirty="0" err="1"/>
              <a:t>Belangen</a:t>
            </a:r>
            <a:r>
              <a:rPr lang="en-US" dirty="0"/>
              <a:t> </a:t>
            </a:r>
            <a:r>
              <a:rPr lang="en-US" dirty="0" err="1"/>
              <a:t>einräumen</a:t>
            </a:r>
            <a:r>
              <a:rPr lang="en-US" dirty="0"/>
              <a:t>.</a:t>
            </a:r>
            <a:endParaRPr dirty="0"/>
          </a:p>
          <a:p>
            <a:pPr marL="457200" lvl="0" indent="-342900" algn="just" rtl="0">
              <a:lnSpc>
                <a:spcPct val="90000"/>
              </a:lnSpc>
              <a:spcBef>
                <a:spcPts val="1200"/>
              </a:spcBef>
              <a:spcAft>
                <a:spcPts val="0"/>
              </a:spcAft>
              <a:buSzPts val="1800"/>
              <a:buChar char=" "/>
            </a:pPr>
            <a:r>
              <a:rPr lang="en-US" dirty="0" err="1"/>
              <a:t>Umweltwerte</a:t>
            </a:r>
            <a:r>
              <a:rPr lang="en-US" dirty="0"/>
              <a:t> </a:t>
            </a:r>
            <a:r>
              <a:rPr lang="en-US" dirty="0" err="1"/>
              <a:t>sind</a:t>
            </a:r>
            <a:r>
              <a:rPr lang="en-US" dirty="0"/>
              <a:t> </a:t>
            </a:r>
            <a:r>
              <a:rPr lang="en-US" dirty="0" err="1"/>
              <a:t>nicht</a:t>
            </a:r>
            <a:r>
              <a:rPr lang="en-US" dirty="0"/>
              <a:t> </a:t>
            </a:r>
            <a:r>
              <a:rPr lang="en-US" dirty="0" err="1"/>
              <a:t>festgeschrieben</a:t>
            </a:r>
            <a:r>
              <a:rPr lang="en-US" dirty="0"/>
              <a:t>; </a:t>
            </a:r>
            <a:r>
              <a:rPr lang="en-US" dirty="0" err="1"/>
              <a:t>sie</a:t>
            </a:r>
            <a:r>
              <a:rPr lang="en-US" dirty="0"/>
              <a:t> </a:t>
            </a:r>
            <a:r>
              <a:rPr lang="en-US" dirty="0" err="1"/>
              <a:t>können</a:t>
            </a:r>
            <a:r>
              <a:rPr lang="en-US" dirty="0"/>
              <a:t> </a:t>
            </a:r>
            <a:r>
              <a:rPr lang="en-US" dirty="0" err="1"/>
              <a:t>durch</a:t>
            </a:r>
            <a:r>
              <a:rPr lang="en-US" dirty="0"/>
              <a:t> </a:t>
            </a:r>
            <a:r>
              <a:rPr lang="en-US" dirty="0" err="1"/>
              <a:t>Bildung</a:t>
            </a:r>
            <a:r>
              <a:rPr lang="en-US" dirty="0"/>
              <a:t> und </a:t>
            </a:r>
            <a:r>
              <a:rPr lang="en-US" dirty="0" err="1"/>
              <a:t>persönliche</a:t>
            </a:r>
            <a:r>
              <a:rPr lang="en-US" dirty="0"/>
              <a:t> </a:t>
            </a:r>
            <a:r>
              <a:rPr lang="en-US" dirty="0" err="1"/>
              <a:t>Erfahrungen</a:t>
            </a:r>
            <a:r>
              <a:rPr lang="en-US" dirty="0"/>
              <a:t> </a:t>
            </a:r>
            <a:r>
              <a:rPr lang="en-US" dirty="0" err="1"/>
              <a:t>geformt</a:t>
            </a:r>
            <a:r>
              <a:rPr lang="en-US" dirty="0"/>
              <a:t> </a:t>
            </a:r>
            <a:r>
              <a:rPr lang="en-US" dirty="0" err="1"/>
              <a:t>werden</a:t>
            </a:r>
            <a:r>
              <a:rPr lang="en-US" dirty="0"/>
              <a:t>. </a:t>
            </a:r>
            <a:r>
              <a:rPr lang="en-US" dirty="0" err="1"/>
              <a:t>Umweltbildungsprogramme</a:t>
            </a:r>
            <a:r>
              <a:rPr lang="en-US" dirty="0"/>
              <a:t>, die auf </a:t>
            </a:r>
            <a:r>
              <a:rPr lang="en-US" dirty="0" err="1"/>
              <a:t>wissenschaftlichen</a:t>
            </a:r>
            <a:r>
              <a:rPr lang="en-US" dirty="0"/>
              <a:t> </a:t>
            </a:r>
            <a:r>
              <a:rPr lang="en-US" dirty="0" err="1"/>
              <a:t>Erkenntnissen</a:t>
            </a:r>
            <a:r>
              <a:rPr lang="en-US" dirty="0"/>
              <a:t> </a:t>
            </a:r>
            <a:r>
              <a:rPr lang="en-US" dirty="0" err="1"/>
              <a:t>beruhen</a:t>
            </a:r>
            <a:r>
              <a:rPr lang="en-US" dirty="0"/>
              <a:t>, </a:t>
            </a:r>
            <a:r>
              <a:rPr lang="en-US" dirty="0" err="1"/>
              <a:t>können</a:t>
            </a:r>
            <a:r>
              <a:rPr lang="en-US" dirty="0"/>
              <a:t> </a:t>
            </a:r>
            <a:r>
              <a:rPr lang="en-US" dirty="0" err="1"/>
              <a:t>eine</a:t>
            </a:r>
            <a:r>
              <a:rPr lang="en-US" dirty="0"/>
              <a:t> </a:t>
            </a:r>
            <a:r>
              <a:rPr lang="en-US" dirty="0" err="1"/>
              <a:t>tiefere</a:t>
            </a:r>
            <a:r>
              <a:rPr lang="en-US" dirty="0"/>
              <a:t> </a:t>
            </a:r>
            <a:r>
              <a:rPr lang="en-US" dirty="0" err="1"/>
              <a:t>Verbindung</a:t>
            </a:r>
            <a:r>
              <a:rPr lang="en-US" dirty="0"/>
              <a:t> </a:t>
            </a:r>
            <a:r>
              <a:rPr lang="en-US" dirty="0" err="1"/>
              <a:t>zur</a:t>
            </a:r>
            <a:r>
              <a:rPr lang="en-US" dirty="0"/>
              <a:t> </a:t>
            </a:r>
            <a:r>
              <a:rPr lang="en-US" dirty="0" err="1"/>
              <a:t>Natur</a:t>
            </a:r>
            <a:r>
              <a:rPr lang="en-US" dirty="0"/>
              <a:t> </a:t>
            </a:r>
            <a:r>
              <a:rPr lang="en-US" dirty="0" err="1"/>
              <a:t>fördern</a:t>
            </a:r>
            <a:r>
              <a:rPr lang="en-US" dirty="0"/>
              <a:t> und die </a:t>
            </a:r>
            <a:r>
              <a:rPr lang="en-US" dirty="0" err="1"/>
              <a:t>Entwicklung</a:t>
            </a:r>
            <a:r>
              <a:rPr lang="en-US" dirty="0"/>
              <a:t> von </a:t>
            </a:r>
            <a:r>
              <a:rPr lang="en-US" dirty="0" err="1"/>
              <a:t>Umweltwerten</a:t>
            </a:r>
            <a:r>
              <a:rPr lang="en-US" dirty="0"/>
              <a:t> </a:t>
            </a:r>
            <a:r>
              <a:rPr lang="en-US" dirty="0" err="1"/>
              <a:t>unterstützen</a:t>
            </a:r>
            <a:r>
              <a:rPr lang="en-US" dirty="0"/>
              <a:t>, </a:t>
            </a:r>
            <a:r>
              <a:rPr lang="en-US" dirty="0" err="1"/>
              <a:t>indem</a:t>
            </a:r>
            <a:r>
              <a:rPr lang="en-US" dirty="0"/>
              <a:t> </a:t>
            </a:r>
            <a:r>
              <a:rPr lang="en-US" dirty="0" err="1"/>
              <a:t>sie</a:t>
            </a:r>
            <a:r>
              <a:rPr lang="en-US" dirty="0"/>
              <a:t> </a:t>
            </a:r>
            <a:r>
              <a:rPr lang="en-US" dirty="0" err="1"/>
              <a:t>philosophische</a:t>
            </a:r>
            <a:r>
              <a:rPr lang="en-US" dirty="0"/>
              <a:t> </a:t>
            </a:r>
            <a:r>
              <a:rPr lang="en-US" dirty="0" err="1"/>
              <a:t>Themen</a:t>
            </a:r>
            <a:r>
              <a:rPr lang="en-US" dirty="0"/>
              <a:t> </a:t>
            </a:r>
            <a:r>
              <a:rPr lang="en-US" dirty="0" err="1"/>
              <a:t>ansprechen</a:t>
            </a:r>
            <a:r>
              <a:rPr lang="en-US" dirty="0"/>
              <a:t>, die </a:t>
            </a:r>
            <a:r>
              <a:rPr lang="en-US" dirty="0" err="1"/>
              <a:t>eine</a:t>
            </a:r>
            <a:r>
              <a:rPr lang="en-US" dirty="0"/>
              <a:t> </a:t>
            </a:r>
            <a:r>
              <a:rPr lang="en-US" dirty="0" err="1"/>
              <a:t>tiefere</a:t>
            </a:r>
            <a:r>
              <a:rPr lang="en-US" dirty="0"/>
              <a:t> </a:t>
            </a:r>
            <a:r>
              <a:rPr lang="en-US" dirty="0" err="1"/>
              <a:t>Verbindung</a:t>
            </a:r>
            <a:r>
              <a:rPr lang="en-US" dirty="0"/>
              <a:t> </a:t>
            </a:r>
            <a:r>
              <a:rPr lang="en-US" dirty="0" err="1"/>
              <a:t>zur</a:t>
            </a:r>
            <a:r>
              <a:rPr lang="en-US" dirty="0"/>
              <a:t> </a:t>
            </a:r>
            <a:r>
              <a:rPr lang="en-US" dirty="0" err="1"/>
              <a:t>Natur</a:t>
            </a:r>
            <a:r>
              <a:rPr lang="en-US" dirty="0"/>
              <a:t> </a:t>
            </a:r>
            <a:r>
              <a:rPr lang="en-US" dirty="0" err="1"/>
              <a:t>fördern</a:t>
            </a:r>
            <a:r>
              <a:rPr lang="en-US" dirty="0"/>
              <a:t> </a:t>
            </a:r>
            <a:r>
              <a:rPr lang="en-US" dirty="0" err="1"/>
              <a:t>sollen</a:t>
            </a:r>
            <a:r>
              <a:rPr lang="en-US" dirty="0"/>
              <a:t>.</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65"/>
          <p:cNvSpPr txBox="1">
            <a:spLocks noGrp="1"/>
          </p:cNvSpPr>
          <p:nvPr>
            <p:ph type="body" idx="1"/>
          </p:nvPr>
        </p:nvSpPr>
        <p:spPr>
          <a:xfrm>
            <a:off x="584662" y="457200"/>
            <a:ext cx="10058400" cy="5370330"/>
          </a:xfrm>
          <a:prstGeom prst="rect">
            <a:avLst/>
          </a:prstGeom>
          <a:noFill/>
          <a:ln>
            <a:noFill/>
          </a:ln>
        </p:spPr>
        <p:txBody>
          <a:bodyPr spcFirstLastPara="1" wrap="square" lIns="0" tIns="45700" rIns="0" bIns="45700" anchor="t" anchorCtr="0">
            <a:normAutofit lnSpcReduction="10000"/>
          </a:bodyPr>
          <a:lstStyle/>
          <a:p>
            <a:pPr marL="457200" lvl="0" indent="-342900" algn="l" rtl="0">
              <a:lnSpc>
                <a:spcPct val="90000"/>
              </a:lnSpc>
              <a:spcBef>
                <a:spcPts val="1200"/>
              </a:spcBef>
              <a:spcAft>
                <a:spcPts val="0"/>
              </a:spcAft>
              <a:buSzPts val="1800"/>
              <a:buChar char=" "/>
            </a:pPr>
            <a:r>
              <a:rPr lang="en-US" b="1"/>
              <a:t>Interaktion zwischen Emotion und Philosophie</a:t>
            </a:r>
            <a:endParaRPr/>
          </a:p>
          <a:p>
            <a:pPr marL="457200" lvl="0" indent="-342900" algn="just" rtl="0">
              <a:lnSpc>
                <a:spcPct val="90000"/>
              </a:lnSpc>
              <a:spcBef>
                <a:spcPts val="1200"/>
              </a:spcBef>
              <a:spcAft>
                <a:spcPts val="0"/>
              </a:spcAft>
              <a:buSzPts val="1800"/>
              <a:buChar char=" "/>
            </a:pPr>
            <a:r>
              <a:rPr lang="en-US"/>
              <a:t>Der Grad der Besorgnis und die Umweltwerte sind keine unabhängigen Konzepte. Sie wirken zusammen, um unseren umweltpolitischen Entscheidungsprozess zu beeinflussen. Ein ausgeprägtes Verständnis für die Folgen von Umweltfragen fördert die Besorgnis, die uns wiederum in die Lage versetzt, im Einklang mit unseren Umweltwerten zu handeln.</a:t>
            </a:r>
            <a:endParaRPr/>
          </a:p>
          <a:p>
            <a:pPr marL="457200" lvl="0" indent="-342900" algn="just" rtl="0">
              <a:lnSpc>
                <a:spcPct val="90000"/>
              </a:lnSpc>
              <a:spcBef>
                <a:spcPts val="1200"/>
              </a:spcBef>
              <a:spcAft>
                <a:spcPts val="0"/>
              </a:spcAft>
              <a:buSzPts val="1800"/>
              <a:buChar char=" "/>
            </a:pPr>
            <a:r>
              <a:rPr lang="en-US"/>
              <a:t>Jemand, der sich intensiv mit dem Thema Nachhaltigkeit auseinandersetzt, könnte sich zum Beispiel zunehmend Sorgen über die Auswirkungen des Klimawandels auf künftige Generationen machen. Diese Sorge könnte dazu führen, dass sie einen nachhaltigeren Lebensstil annehmen, erneuerbare Energiequellen unterstützen oder sich für klimarelevante Maßnahmen einsetzen. Diese Wechselwirkung zwischen wissenschaftlichem Verständnis, emotionaler Reaktion und Grundüberzeugungen bestimmt letztlich die Maßnahmen, die wir zur Bewältigung der ökologischen Herausforderungen ergreifen.</a:t>
            </a:r>
            <a:endParaRPr/>
          </a:p>
          <a:p>
            <a:pPr marL="457200" lvl="0" indent="-342900" algn="just" rtl="0">
              <a:lnSpc>
                <a:spcPct val="90000"/>
              </a:lnSpc>
              <a:spcBef>
                <a:spcPts val="1200"/>
              </a:spcBef>
              <a:spcAft>
                <a:spcPts val="0"/>
              </a:spcAft>
              <a:buSzPts val="1800"/>
              <a:buChar char=" "/>
            </a:pPr>
            <a:r>
              <a:rPr lang="en-US" b="1"/>
              <a:t>Eine tiefere Verbindung schaffen</a:t>
            </a:r>
            <a:endParaRPr/>
          </a:p>
          <a:p>
            <a:pPr marL="457200" lvl="0" indent="-342900" algn="just" rtl="0">
              <a:lnSpc>
                <a:spcPct val="90000"/>
              </a:lnSpc>
              <a:spcBef>
                <a:spcPts val="1200"/>
              </a:spcBef>
              <a:spcAft>
                <a:spcPts val="0"/>
              </a:spcAft>
              <a:buSzPts val="1800"/>
              <a:buChar char=" "/>
            </a:pPr>
            <a:r>
              <a:rPr lang="en-US"/>
              <a:t>Bei der Umweltbildung geht es nicht nur um die Aneignung von Faktenwissen, sondern um die Entwicklung einer tieferen Beziehung zur Umwelt. Indem sie das Bewusstsein für die Umwelt schärft und ökologische Werte fördert, macht sie den Einzelnen nicht nur zu einem informierten Beobachter, sondern auch zu einem leidenschaftlichen Fürsprecher für das Wohlergehen unseres Planeten.</a:t>
            </a:r>
            <a:endParaRPr/>
          </a:p>
          <a:p>
            <a:pPr marL="457200" lvl="0" indent="-228600" algn="l" rtl="0">
              <a:lnSpc>
                <a:spcPct val="90000"/>
              </a:lnSpc>
              <a:spcBef>
                <a:spcPts val="1200"/>
              </a:spcBef>
              <a:spcAft>
                <a:spcPts val="0"/>
              </a:spcAft>
              <a:buSzPts val="180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66"/>
          <p:cNvSpPr txBox="1">
            <a:spLocks noGrp="1"/>
          </p:cNvSpPr>
          <p:nvPr>
            <p:ph type="title"/>
          </p:nvPr>
        </p:nvSpPr>
        <p:spPr>
          <a:xfrm>
            <a:off x="514350" y="381000"/>
            <a:ext cx="6200775" cy="737235"/>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85000"/>
              </a:lnSpc>
              <a:spcBef>
                <a:spcPts val="0"/>
              </a:spcBef>
              <a:spcAft>
                <a:spcPts val="0"/>
              </a:spcAft>
              <a:buSzPts val="1800"/>
              <a:buNone/>
            </a:pPr>
            <a:r>
              <a:rPr lang="en-US">
                <a:solidFill>
                  <a:srgbClr val="002060"/>
                </a:solidFill>
                <a:latin typeface="Cambria"/>
                <a:ea typeface="Cambria"/>
                <a:cs typeface="Cambria"/>
                <a:sym typeface="Cambria"/>
              </a:rPr>
              <a:t>Wahrnehmung der individuellen Auswirkungen</a:t>
            </a:r>
            <a:endParaRPr>
              <a:solidFill>
                <a:srgbClr val="002060"/>
              </a:solidFill>
              <a:latin typeface="Cambria"/>
              <a:ea typeface="Cambria"/>
              <a:cs typeface="Cambria"/>
              <a:sym typeface="Cambria"/>
            </a:endParaRPr>
          </a:p>
        </p:txBody>
      </p:sp>
      <p:sp>
        <p:nvSpPr>
          <p:cNvPr id="237" name="Google Shape;237;p66"/>
          <p:cNvSpPr txBox="1">
            <a:spLocks noGrp="1"/>
          </p:cNvSpPr>
          <p:nvPr>
            <p:ph type="body" idx="1"/>
          </p:nvPr>
        </p:nvSpPr>
        <p:spPr>
          <a:xfrm>
            <a:off x="706755" y="1201266"/>
            <a:ext cx="4937760" cy="736282"/>
          </a:xfrm>
          <a:prstGeom prst="rect">
            <a:avLst/>
          </a:prstGeom>
          <a:noFill/>
          <a:ln>
            <a:noFill/>
          </a:ln>
        </p:spPr>
        <p:txBody>
          <a:bodyPr spcFirstLastPara="1" wrap="square" lIns="91425" tIns="45700" rIns="91425" bIns="45700" anchor="ctr" anchorCtr="0">
            <a:normAutofit/>
          </a:bodyPr>
          <a:lstStyle/>
          <a:p>
            <a:pPr marL="457200" lvl="0" indent="-228600" algn="l" rtl="0">
              <a:lnSpc>
                <a:spcPct val="90000"/>
              </a:lnSpc>
              <a:spcBef>
                <a:spcPts val="1200"/>
              </a:spcBef>
              <a:spcAft>
                <a:spcPts val="0"/>
              </a:spcAft>
              <a:buSzPts val="2000"/>
              <a:buNone/>
            </a:pPr>
            <a:r>
              <a:rPr lang="en-US" i="1" dirty="0">
                <a:solidFill>
                  <a:srgbClr val="0D0D0D"/>
                </a:solidFill>
                <a:latin typeface="Arial"/>
                <a:ea typeface="Arial"/>
                <a:cs typeface="Arial"/>
                <a:sym typeface="Arial"/>
              </a:rPr>
              <a:t>Den Bystander-</a:t>
            </a:r>
            <a:r>
              <a:rPr lang="en-US" i="1" dirty="0" err="1">
                <a:solidFill>
                  <a:srgbClr val="0D0D0D"/>
                </a:solidFill>
                <a:latin typeface="Arial"/>
                <a:ea typeface="Arial"/>
                <a:cs typeface="Arial"/>
                <a:sym typeface="Arial"/>
              </a:rPr>
              <a:t>Effekt</a:t>
            </a:r>
            <a:r>
              <a:rPr lang="en-US" i="1" dirty="0">
                <a:solidFill>
                  <a:srgbClr val="0D0D0D"/>
                </a:solidFill>
                <a:latin typeface="Arial"/>
                <a:ea typeface="Arial"/>
                <a:cs typeface="Arial"/>
                <a:sym typeface="Arial"/>
              </a:rPr>
              <a:t> </a:t>
            </a:r>
            <a:r>
              <a:rPr lang="en-US" i="1" dirty="0" err="1">
                <a:solidFill>
                  <a:srgbClr val="0D0D0D"/>
                </a:solidFill>
                <a:latin typeface="Arial"/>
                <a:ea typeface="Arial"/>
                <a:cs typeface="Arial"/>
                <a:sym typeface="Arial"/>
              </a:rPr>
              <a:t>aufschlüsseln</a:t>
            </a:r>
            <a:endParaRPr dirty="0"/>
          </a:p>
        </p:txBody>
      </p:sp>
      <p:sp>
        <p:nvSpPr>
          <p:cNvPr id="238" name="Google Shape;238;p66"/>
          <p:cNvSpPr txBox="1">
            <a:spLocks noGrp="1"/>
          </p:cNvSpPr>
          <p:nvPr>
            <p:ph type="body" idx="2"/>
          </p:nvPr>
        </p:nvSpPr>
        <p:spPr>
          <a:xfrm>
            <a:off x="255271" y="2096020"/>
            <a:ext cx="5563812" cy="3378200"/>
          </a:xfrm>
          <a:prstGeom prst="rect">
            <a:avLst/>
          </a:prstGeom>
          <a:noFill/>
          <a:ln>
            <a:noFill/>
          </a:ln>
        </p:spPr>
        <p:txBody>
          <a:bodyPr spcFirstLastPara="1" wrap="square" lIns="0" tIns="45700" rIns="0" bIns="45700" anchor="t" anchorCtr="0">
            <a:normAutofit fontScale="85000" lnSpcReduction="20000"/>
          </a:bodyPr>
          <a:lstStyle/>
          <a:p>
            <a:pPr marL="457200" lvl="0" indent="-342900" algn="just" rtl="0">
              <a:lnSpc>
                <a:spcPct val="90000"/>
              </a:lnSpc>
              <a:spcBef>
                <a:spcPts val="1200"/>
              </a:spcBef>
              <a:spcAft>
                <a:spcPts val="0"/>
              </a:spcAft>
              <a:buSzPct val="105882"/>
              <a:buChar char=" "/>
            </a:pPr>
            <a:r>
              <a:rPr lang="en-US" b="1" dirty="0" err="1"/>
              <a:t>Psychologische</a:t>
            </a:r>
            <a:r>
              <a:rPr lang="en-US" b="1" dirty="0"/>
              <a:t> </a:t>
            </a:r>
            <a:r>
              <a:rPr lang="en-US" b="1" dirty="0" err="1"/>
              <a:t>Barriere</a:t>
            </a:r>
            <a:r>
              <a:rPr lang="en-US" b="1" dirty="0"/>
              <a:t>: </a:t>
            </a:r>
            <a:r>
              <a:rPr lang="en-US" dirty="0" err="1"/>
              <a:t>Wahrnehmung</a:t>
            </a:r>
            <a:r>
              <a:rPr lang="en-US" dirty="0"/>
              <a:t> der </a:t>
            </a:r>
            <a:r>
              <a:rPr lang="en-US" dirty="0" err="1"/>
              <a:t>eigenen</a:t>
            </a:r>
            <a:r>
              <a:rPr lang="en-US" dirty="0"/>
              <a:t> </a:t>
            </a:r>
            <a:r>
              <a:rPr lang="en-US" dirty="0" err="1"/>
              <a:t>Unwichtigkeit</a:t>
            </a:r>
            <a:r>
              <a:rPr lang="en-US" dirty="0"/>
              <a:t>.</a:t>
            </a:r>
            <a:endParaRPr dirty="0"/>
          </a:p>
          <a:p>
            <a:pPr marL="457200" lvl="0" indent="-342900" algn="just" rtl="0">
              <a:lnSpc>
                <a:spcPct val="90000"/>
              </a:lnSpc>
              <a:spcBef>
                <a:spcPts val="1200"/>
              </a:spcBef>
              <a:spcAft>
                <a:spcPts val="0"/>
              </a:spcAft>
              <a:buSzPct val="105882"/>
              <a:buChar char=" "/>
            </a:pPr>
            <a:r>
              <a:rPr lang="en-US" dirty="0"/>
              <a:t>Menschen </a:t>
            </a:r>
            <a:r>
              <a:rPr lang="en-US" dirty="0" err="1"/>
              <a:t>mit</a:t>
            </a:r>
            <a:r>
              <a:rPr lang="en-US" dirty="0"/>
              <a:t> </a:t>
            </a:r>
            <a:r>
              <a:rPr lang="en-US" dirty="0" err="1"/>
              <a:t>begrenztem</a:t>
            </a:r>
            <a:r>
              <a:rPr lang="en-US" dirty="0"/>
              <a:t> </a:t>
            </a:r>
            <a:r>
              <a:rPr lang="en-US" dirty="0" err="1"/>
              <a:t>Umweltwissen</a:t>
            </a:r>
            <a:r>
              <a:rPr lang="en-US" dirty="0"/>
              <a:t> </a:t>
            </a:r>
            <a:r>
              <a:rPr lang="en-US" dirty="0" err="1"/>
              <a:t>können</a:t>
            </a:r>
            <a:r>
              <a:rPr lang="en-US" dirty="0"/>
              <a:t> </a:t>
            </a:r>
            <a:r>
              <a:rPr lang="en-US" dirty="0" err="1"/>
              <a:t>sich</a:t>
            </a:r>
            <a:r>
              <a:rPr lang="en-US" dirty="0"/>
              <a:t> </a:t>
            </a:r>
            <a:r>
              <a:rPr lang="en-US" dirty="0" err="1"/>
              <a:t>vom</a:t>
            </a:r>
            <a:r>
              <a:rPr lang="en-US" dirty="0"/>
              <a:t> </a:t>
            </a:r>
            <a:r>
              <a:rPr lang="en-US" dirty="0" err="1"/>
              <a:t>Ausmaß</a:t>
            </a:r>
            <a:r>
              <a:rPr lang="en-US" dirty="0"/>
              <a:t> der </a:t>
            </a:r>
            <a:r>
              <a:rPr lang="en-US" dirty="0" err="1"/>
              <a:t>Umweltprobleme</a:t>
            </a:r>
            <a:r>
              <a:rPr lang="en-US" dirty="0"/>
              <a:t> </a:t>
            </a:r>
            <a:r>
              <a:rPr lang="en-US" dirty="0" err="1"/>
              <a:t>überfordert</a:t>
            </a:r>
            <a:r>
              <a:rPr lang="en-US" dirty="0"/>
              <a:t> </a:t>
            </a:r>
            <a:r>
              <a:rPr lang="en-US" dirty="0" err="1"/>
              <a:t>fühlen</a:t>
            </a:r>
            <a:r>
              <a:rPr lang="en-US" dirty="0"/>
              <a:t>, was </a:t>
            </a:r>
            <a:r>
              <a:rPr lang="en-US" dirty="0" err="1"/>
              <a:t>eine</a:t>
            </a:r>
            <a:r>
              <a:rPr lang="en-US" dirty="0"/>
              <a:t> </a:t>
            </a:r>
            <a:r>
              <a:rPr lang="en-US" dirty="0" err="1"/>
              <a:t>Zuschauermentalität</a:t>
            </a:r>
            <a:r>
              <a:rPr lang="en-US" dirty="0"/>
              <a:t> </a:t>
            </a:r>
            <a:r>
              <a:rPr lang="en-US" dirty="0" err="1"/>
              <a:t>fördert</a:t>
            </a:r>
            <a:r>
              <a:rPr lang="en-US" dirty="0"/>
              <a:t>.</a:t>
            </a:r>
            <a:endParaRPr dirty="0"/>
          </a:p>
          <a:p>
            <a:pPr marL="457200" lvl="0" indent="-342900" algn="just" rtl="0">
              <a:lnSpc>
                <a:spcPct val="90000"/>
              </a:lnSpc>
              <a:spcBef>
                <a:spcPts val="1200"/>
              </a:spcBef>
              <a:spcAft>
                <a:spcPts val="0"/>
              </a:spcAft>
              <a:buSzPct val="105882"/>
              <a:buChar char=" "/>
            </a:pPr>
            <a:r>
              <a:rPr lang="en-US" dirty="0" err="1"/>
              <a:t>Umweltkompetenz</a:t>
            </a:r>
            <a:r>
              <a:rPr lang="en-US" dirty="0"/>
              <a:t> </a:t>
            </a:r>
            <a:r>
              <a:rPr lang="en-US" dirty="0" err="1"/>
              <a:t>vermittelt</a:t>
            </a:r>
            <a:r>
              <a:rPr lang="en-US" dirty="0"/>
              <a:t> das Wissen, um die </a:t>
            </a:r>
            <a:r>
              <a:rPr lang="en-US" dirty="0" err="1"/>
              <a:t>kumulative</a:t>
            </a:r>
            <a:r>
              <a:rPr lang="en-US" dirty="0"/>
              <a:t> </a:t>
            </a:r>
            <a:r>
              <a:rPr lang="en-US" dirty="0" err="1"/>
              <a:t>Wirkung</a:t>
            </a:r>
            <a:r>
              <a:rPr lang="en-US" dirty="0"/>
              <a:t> </a:t>
            </a:r>
            <a:r>
              <a:rPr lang="en-US" dirty="0" err="1"/>
              <a:t>einzelner</a:t>
            </a:r>
            <a:r>
              <a:rPr lang="en-US" dirty="0"/>
              <a:t> </a:t>
            </a:r>
            <a:r>
              <a:rPr lang="en-US" dirty="0" err="1"/>
              <a:t>Maßnahmen</a:t>
            </a:r>
            <a:r>
              <a:rPr lang="en-US" dirty="0"/>
              <a:t> </a:t>
            </a:r>
            <a:r>
              <a:rPr lang="en-US" dirty="0" err="1"/>
              <a:t>zu</a:t>
            </a:r>
            <a:r>
              <a:rPr lang="en-US" dirty="0"/>
              <a:t> verstehen.</a:t>
            </a:r>
            <a:endParaRPr dirty="0"/>
          </a:p>
          <a:p>
            <a:pPr marL="457200" lvl="0" indent="-342900" algn="just" rtl="0">
              <a:lnSpc>
                <a:spcPct val="90000"/>
              </a:lnSpc>
              <a:spcBef>
                <a:spcPts val="1200"/>
              </a:spcBef>
              <a:spcAft>
                <a:spcPts val="0"/>
              </a:spcAft>
              <a:buSzPct val="105882"/>
              <a:buChar char=" "/>
            </a:pPr>
            <a:r>
              <a:rPr lang="en-US" b="1" dirty="0" err="1"/>
              <a:t>Beispiel</a:t>
            </a:r>
            <a:r>
              <a:rPr lang="en-US" b="1" dirty="0"/>
              <a:t>: </a:t>
            </a:r>
            <a:r>
              <a:rPr lang="en-US" dirty="0" err="1"/>
              <a:t>Verständnis</a:t>
            </a:r>
            <a:r>
              <a:rPr lang="en-US" dirty="0"/>
              <a:t> für den </a:t>
            </a:r>
            <a:r>
              <a:rPr lang="en-US" dirty="0" err="1"/>
              <a:t>kollektiven</a:t>
            </a:r>
            <a:r>
              <a:rPr lang="en-US" dirty="0"/>
              <a:t> </a:t>
            </a:r>
            <a:r>
              <a:rPr lang="en-US" dirty="0" err="1"/>
              <a:t>Nutzen</a:t>
            </a:r>
            <a:r>
              <a:rPr lang="en-US" dirty="0"/>
              <a:t> </a:t>
            </a:r>
            <a:r>
              <a:rPr lang="en-US" dirty="0" err="1"/>
              <a:t>einer</a:t>
            </a:r>
            <a:r>
              <a:rPr lang="en-US" dirty="0"/>
              <a:t> </a:t>
            </a:r>
            <a:r>
              <a:rPr lang="en-US" dirty="0" err="1"/>
              <a:t>Verringerung</a:t>
            </a:r>
            <a:r>
              <a:rPr lang="en-US" dirty="0"/>
              <a:t> des CO2-Fußabdrucks </a:t>
            </a:r>
            <a:r>
              <a:rPr lang="en-US" dirty="0" err="1"/>
              <a:t>durch</a:t>
            </a:r>
            <a:r>
              <a:rPr lang="en-US" dirty="0"/>
              <a:t> </a:t>
            </a:r>
            <a:r>
              <a:rPr lang="en-US" dirty="0" err="1"/>
              <a:t>Maßnahmen</a:t>
            </a:r>
            <a:r>
              <a:rPr lang="en-US" dirty="0"/>
              <a:t> </a:t>
            </a:r>
            <a:r>
              <a:rPr lang="en-US" dirty="0" err="1"/>
              <a:t>wie</a:t>
            </a:r>
            <a:r>
              <a:rPr lang="en-US" dirty="0"/>
              <a:t> die </a:t>
            </a:r>
            <a:r>
              <a:rPr lang="en-US" dirty="0" err="1"/>
              <a:t>Nutzung</a:t>
            </a:r>
            <a:r>
              <a:rPr lang="en-US" dirty="0"/>
              <a:t> </a:t>
            </a:r>
            <a:r>
              <a:rPr lang="en-US" dirty="0" err="1"/>
              <a:t>öffentlicher</a:t>
            </a:r>
            <a:r>
              <a:rPr lang="en-US" dirty="0"/>
              <a:t> </a:t>
            </a:r>
            <a:r>
              <a:rPr lang="en-US" dirty="0" err="1"/>
              <a:t>Verkehrsmittel</a:t>
            </a:r>
            <a:r>
              <a:rPr lang="en-US" dirty="0"/>
              <a:t>.</a:t>
            </a:r>
            <a:endParaRPr dirty="0"/>
          </a:p>
          <a:p>
            <a:pPr marL="457200" lvl="0" indent="-342900" algn="just" rtl="0">
              <a:lnSpc>
                <a:spcPct val="90000"/>
              </a:lnSpc>
              <a:spcBef>
                <a:spcPts val="1200"/>
              </a:spcBef>
              <a:spcAft>
                <a:spcPts val="0"/>
              </a:spcAft>
              <a:buSzPct val="105882"/>
              <a:buChar char=" "/>
            </a:pPr>
            <a:r>
              <a:rPr lang="en-US" dirty="0" err="1"/>
              <a:t>Umweltbildungsprogramme</a:t>
            </a:r>
            <a:r>
              <a:rPr lang="en-US" dirty="0"/>
              <a:t> </a:t>
            </a:r>
            <a:r>
              <a:rPr lang="en-US" dirty="0" err="1"/>
              <a:t>fördern</a:t>
            </a:r>
            <a:r>
              <a:rPr lang="en-US" dirty="0"/>
              <a:t> die </a:t>
            </a:r>
            <a:r>
              <a:rPr lang="en-US" dirty="0" err="1"/>
              <a:t>Wirksamkeit</a:t>
            </a:r>
            <a:r>
              <a:rPr lang="en-US" dirty="0"/>
              <a:t>, </a:t>
            </a:r>
            <a:r>
              <a:rPr lang="en-US" dirty="0" err="1"/>
              <a:t>zeigen</a:t>
            </a:r>
            <a:r>
              <a:rPr lang="en-US" dirty="0"/>
              <a:t> </a:t>
            </a:r>
            <a:r>
              <a:rPr lang="en-US" dirty="0" err="1"/>
              <a:t>erfolgreiche</a:t>
            </a:r>
            <a:r>
              <a:rPr lang="en-US" dirty="0"/>
              <a:t> </a:t>
            </a:r>
            <a:r>
              <a:rPr lang="en-US" dirty="0" err="1"/>
              <a:t>Umweltkampagnen</a:t>
            </a:r>
            <a:r>
              <a:rPr lang="en-US" dirty="0"/>
              <a:t> auf und regen </a:t>
            </a:r>
            <a:r>
              <a:rPr lang="en-US" dirty="0" err="1"/>
              <a:t>zum</a:t>
            </a:r>
            <a:r>
              <a:rPr lang="en-US" dirty="0"/>
              <a:t> </a:t>
            </a:r>
            <a:r>
              <a:rPr lang="en-US" dirty="0" err="1"/>
              <a:t>Mitmachen</a:t>
            </a:r>
            <a:r>
              <a:rPr lang="en-US" dirty="0"/>
              <a:t> an.</a:t>
            </a:r>
            <a:endParaRPr dirty="0"/>
          </a:p>
        </p:txBody>
      </p:sp>
      <p:sp>
        <p:nvSpPr>
          <p:cNvPr id="239" name="Google Shape;239;p66"/>
          <p:cNvSpPr txBox="1">
            <a:spLocks noGrp="1"/>
          </p:cNvSpPr>
          <p:nvPr>
            <p:ph type="body" idx="3"/>
          </p:nvPr>
        </p:nvSpPr>
        <p:spPr>
          <a:xfrm>
            <a:off x="6222250" y="1249421"/>
            <a:ext cx="5262995" cy="639973"/>
          </a:xfrm>
          <a:prstGeom prst="rect">
            <a:avLst/>
          </a:prstGeom>
          <a:noFill/>
          <a:ln>
            <a:noFill/>
          </a:ln>
        </p:spPr>
        <p:txBody>
          <a:bodyPr spcFirstLastPara="1" wrap="square" lIns="91425" tIns="45700" rIns="91425" bIns="45700" anchor="ctr" anchorCtr="0">
            <a:noAutofit/>
          </a:bodyPr>
          <a:lstStyle/>
          <a:p>
            <a:pPr marL="457200" lvl="0" indent="-228600" algn="l" rtl="0">
              <a:lnSpc>
                <a:spcPct val="100000"/>
              </a:lnSpc>
              <a:spcBef>
                <a:spcPts val="1200"/>
              </a:spcBef>
              <a:spcAft>
                <a:spcPts val="0"/>
              </a:spcAft>
              <a:buSzPts val="2000"/>
              <a:buNone/>
            </a:pPr>
            <a:r>
              <a:rPr lang="en-US" i="1" dirty="0">
                <a:solidFill>
                  <a:srgbClr val="0D0D0D"/>
                </a:solidFill>
                <a:latin typeface="Arial"/>
                <a:ea typeface="Arial"/>
                <a:cs typeface="Arial"/>
                <a:sym typeface="Arial"/>
              </a:rPr>
              <a:t>Engagement für </a:t>
            </a:r>
            <a:r>
              <a:rPr lang="en-US" i="1" dirty="0" err="1">
                <a:solidFill>
                  <a:srgbClr val="0D0D0D"/>
                </a:solidFill>
                <a:latin typeface="Arial"/>
                <a:ea typeface="Arial"/>
                <a:cs typeface="Arial"/>
                <a:sym typeface="Arial"/>
              </a:rPr>
              <a:t>umweltfreundliche</a:t>
            </a:r>
            <a:r>
              <a:rPr lang="en-US" i="1" dirty="0">
                <a:solidFill>
                  <a:srgbClr val="0D0D0D"/>
                </a:solidFill>
                <a:latin typeface="Arial"/>
                <a:ea typeface="Arial"/>
                <a:cs typeface="Arial"/>
                <a:sym typeface="Arial"/>
              </a:rPr>
              <a:t> </a:t>
            </a:r>
            <a:r>
              <a:rPr lang="en-US" i="1" dirty="0" err="1">
                <a:solidFill>
                  <a:srgbClr val="0D0D0D"/>
                </a:solidFill>
                <a:latin typeface="Arial"/>
                <a:ea typeface="Arial"/>
                <a:cs typeface="Arial"/>
                <a:sym typeface="Arial"/>
              </a:rPr>
              <a:t>Verhaltensweisen</a:t>
            </a:r>
            <a:endParaRPr i="1" dirty="0">
              <a:solidFill>
                <a:srgbClr val="0D0D0D"/>
              </a:solidFill>
              <a:latin typeface="Arial"/>
              <a:ea typeface="Arial"/>
              <a:cs typeface="Arial"/>
              <a:sym typeface="Arial"/>
            </a:endParaRPr>
          </a:p>
        </p:txBody>
      </p:sp>
      <p:sp>
        <p:nvSpPr>
          <p:cNvPr id="240" name="Google Shape;240;p66"/>
          <p:cNvSpPr txBox="1">
            <a:spLocks noGrp="1"/>
          </p:cNvSpPr>
          <p:nvPr>
            <p:ph type="body" idx="4"/>
          </p:nvPr>
        </p:nvSpPr>
        <p:spPr>
          <a:xfrm>
            <a:off x="6096000" y="2096020"/>
            <a:ext cx="5563813" cy="3378200"/>
          </a:xfrm>
          <a:prstGeom prst="rect">
            <a:avLst/>
          </a:prstGeom>
          <a:noFill/>
          <a:ln>
            <a:noFill/>
          </a:ln>
        </p:spPr>
        <p:txBody>
          <a:bodyPr spcFirstLastPara="1" wrap="square" lIns="0" tIns="45700" rIns="0" bIns="45700" anchor="t" anchorCtr="0">
            <a:noAutofit/>
          </a:bodyPr>
          <a:lstStyle/>
          <a:p>
            <a:pPr marL="457200" lvl="0" indent="-342900" algn="just" rtl="0">
              <a:lnSpc>
                <a:spcPct val="90000"/>
              </a:lnSpc>
              <a:spcBef>
                <a:spcPts val="1200"/>
              </a:spcBef>
              <a:spcAft>
                <a:spcPts val="0"/>
              </a:spcAft>
              <a:buSzPts val="1800"/>
              <a:buChar char=" "/>
            </a:pPr>
            <a:r>
              <a:rPr lang="en-US" sz="1700" b="1" dirty="0" err="1"/>
              <a:t>Ziel</a:t>
            </a:r>
            <a:r>
              <a:rPr lang="en-US" sz="1700" b="1" dirty="0"/>
              <a:t>: </a:t>
            </a:r>
            <a:r>
              <a:rPr lang="en-US" sz="1700" dirty="0" err="1"/>
              <a:t>Förderung</a:t>
            </a:r>
            <a:r>
              <a:rPr lang="en-US" sz="1700" dirty="0"/>
              <a:t> des </a:t>
            </a:r>
            <a:r>
              <a:rPr lang="en-US" sz="1700" dirty="0" err="1"/>
              <a:t>Übergangs</a:t>
            </a:r>
            <a:r>
              <a:rPr lang="en-US" sz="1700" dirty="0"/>
              <a:t> </a:t>
            </a:r>
            <a:r>
              <a:rPr lang="en-US" sz="1700" dirty="0" err="1"/>
              <a:t>vom</a:t>
            </a:r>
            <a:r>
              <a:rPr lang="en-US" sz="1700" dirty="0"/>
              <a:t> </a:t>
            </a:r>
            <a:r>
              <a:rPr lang="en-US" sz="1700" dirty="0" err="1"/>
              <a:t>Bewusstsein</a:t>
            </a:r>
            <a:r>
              <a:rPr lang="en-US" sz="1700" dirty="0"/>
              <a:t> </a:t>
            </a:r>
            <a:r>
              <a:rPr lang="en-US" sz="1700" dirty="0" err="1"/>
              <a:t>zum</a:t>
            </a:r>
            <a:r>
              <a:rPr lang="en-US" sz="1700" dirty="0"/>
              <a:t> </a:t>
            </a:r>
            <a:r>
              <a:rPr lang="en-US" sz="1700" dirty="0" err="1"/>
              <a:t>aktiven</a:t>
            </a:r>
            <a:r>
              <a:rPr lang="en-US" sz="1700" dirty="0"/>
              <a:t> Engagement für </a:t>
            </a:r>
            <a:r>
              <a:rPr lang="en-US" sz="1700" dirty="0" err="1"/>
              <a:t>umweltfreundliches</a:t>
            </a:r>
            <a:r>
              <a:rPr lang="en-US" sz="1700" dirty="0"/>
              <a:t> </a:t>
            </a:r>
            <a:r>
              <a:rPr lang="en-US" sz="1700" dirty="0" err="1"/>
              <a:t>Verhalten</a:t>
            </a:r>
            <a:r>
              <a:rPr lang="en-US" sz="1700" dirty="0"/>
              <a:t>.</a:t>
            </a:r>
            <a:endParaRPr dirty="0"/>
          </a:p>
          <a:p>
            <a:pPr marL="457200" lvl="0" indent="-342900" algn="just" rtl="0">
              <a:lnSpc>
                <a:spcPct val="90000"/>
              </a:lnSpc>
              <a:spcBef>
                <a:spcPts val="1200"/>
              </a:spcBef>
              <a:spcAft>
                <a:spcPts val="0"/>
              </a:spcAft>
              <a:buSzPts val="1800"/>
              <a:buChar char=" "/>
            </a:pPr>
            <a:r>
              <a:rPr lang="en-US" sz="1700" dirty="0" err="1"/>
              <a:t>Umweltkompetenz</a:t>
            </a:r>
            <a:r>
              <a:rPr lang="en-US" sz="1700" dirty="0"/>
              <a:t> </a:t>
            </a:r>
            <a:r>
              <a:rPr lang="en-US" sz="1700" dirty="0" err="1"/>
              <a:t>vermittelt</a:t>
            </a:r>
            <a:r>
              <a:rPr lang="en-US" sz="1700" dirty="0"/>
              <a:t> dem </a:t>
            </a:r>
            <a:r>
              <a:rPr lang="en-US" sz="1700" dirty="0" err="1"/>
              <a:t>Einzelnen</a:t>
            </a:r>
            <a:r>
              <a:rPr lang="en-US" sz="1700" dirty="0"/>
              <a:t> das Wissen und die </a:t>
            </a:r>
            <a:r>
              <a:rPr lang="en-US" sz="1700" dirty="0" err="1"/>
              <a:t>Fähigkeiten</a:t>
            </a:r>
            <a:r>
              <a:rPr lang="en-US" sz="1700" dirty="0"/>
              <a:t>, die für </a:t>
            </a:r>
            <a:r>
              <a:rPr lang="en-US" sz="1700" dirty="0" err="1"/>
              <a:t>eine</a:t>
            </a:r>
            <a:r>
              <a:rPr lang="en-US" sz="1700" dirty="0"/>
              <a:t> </a:t>
            </a:r>
            <a:r>
              <a:rPr lang="en-US" sz="1700" dirty="0" err="1"/>
              <a:t>wirksame</a:t>
            </a:r>
            <a:r>
              <a:rPr lang="en-US" sz="1700" dirty="0"/>
              <a:t> </a:t>
            </a:r>
            <a:r>
              <a:rPr lang="en-US" sz="1700" dirty="0" err="1"/>
              <a:t>Verhaltensänderung</a:t>
            </a:r>
            <a:r>
              <a:rPr lang="en-US" sz="1700" dirty="0"/>
              <a:t> </a:t>
            </a:r>
            <a:r>
              <a:rPr lang="en-US" sz="1700" dirty="0" err="1"/>
              <a:t>erforderlich</a:t>
            </a:r>
            <a:r>
              <a:rPr lang="en-US" sz="1700" dirty="0"/>
              <a:t> </a:t>
            </a:r>
            <a:r>
              <a:rPr lang="en-US" sz="1700" dirty="0" err="1"/>
              <a:t>sind</a:t>
            </a:r>
            <a:r>
              <a:rPr lang="en-US" sz="1700" dirty="0"/>
              <a:t>.</a:t>
            </a:r>
            <a:endParaRPr dirty="0"/>
          </a:p>
          <a:p>
            <a:pPr marL="457200" lvl="0" indent="-342900" algn="just" rtl="0">
              <a:lnSpc>
                <a:spcPct val="90000"/>
              </a:lnSpc>
              <a:spcBef>
                <a:spcPts val="1200"/>
              </a:spcBef>
              <a:spcAft>
                <a:spcPts val="0"/>
              </a:spcAft>
              <a:buSzPts val="1800"/>
              <a:buChar char=" "/>
            </a:pPr>
            <a:r>
              <a:rPr lang="en-US" sz="1700" b="1" dirty="0" err="1"/>
              <a:t>Beispiel</a:t>
            </a:r>
            <a:r>
              <a:rPr lang="en-US" sz="1700" b="1" dirty="0"/>
              <a:t>: </a:t>
            </a:r>
            <a:r>
              <a:rPr lang="en-US" sz="1700" dirty="0" err="1"/>
              <a:t>Ordnungsgemäße</a:t>
            </a:r>
            <a:r>
              <a:rPr lang="en-US" sz="1700" dirty="0"/>
              <a:t> </a:t>
            </a:r>
            <a:r>
              <a:rPr lang="en-US" sz="1700" dirty="0" err="1"/>
              <a:t>Abfallwirtschaft</a:t>
            </a:r>
            <a:r>
              <a:rPr lang="en-US" sz="1700" dirty="0"/>
              <a:t> </a:t>
            </a:r>
            <a:r>
              <a:rPr lang="en-US" sz="1700" dirty="0" err="1"/>
              <a:t>einschließlich</a:t>
            </a:r>
            <a:r>
              <a:rPr lang="en-US" sz="1700" dirty="0"/>
              <a:t> Recycling, </a:t>
            </a:r>
            <a:r>
              <a:rPr lang="en-US" sz="1700" dirty="0" err="1"/>
              <a:t>Mülltrennung</a:t>
            </a:r>
            <a:r>
              <a:rPr lang="en-US" sz="1700" dirty="0"/>
              <a:t> und </a:t>
            </a:r>
            <a:r>
              <a:rPr lang="en-US" sz="1700" dirty="0" err="1"/>
              <a:t>Kompostierung</a:t>
            </a:r>
            <a:r>
              <a:rPr lang="en-US" sz="1700" dirty="0"/>
              <a:t>.</a:t>
            </a:r>
            <a:endParaRPr dirty="0"/>
          </a:p>
          <a:p>
            <a:pPr marL="457200" lvl="0" indent="-342900" algn="just" rtl="0">
              <a:lnSpc>
                <a:spcPct val="90000"/>
              </a:lnSpc>
              <a:spcBef>
                <a:spcPts val="1200"/>
              </a:spcBef>
              <a:spcAft>
                <a:spcPts val="0"/>
              </a:spcAft>
              <a:buSzPts val="1800"/>
              <a:buChar char=" "/>
            </a:pPr>
            <a:r>
              <a:rPr lang="en-US" sz="1700" b="1" dirty="0" err="1"/>
              <a:t>Gespür</a:t>
            </a:r>
            <a:r>
              <a:rPr lang="en-US" sz="1700" b="1" dirty="0"/>
              <a:t> für </a:t>
            </a:r>
            <a:r>
              <a:rPr lang="en-US" sz="1700" b="1" dirty="0" err="1"/>
              <a:t>Handlungsfähigkeit</a:t>
            </a:r>
            <a:r>
              <a:rPr lang="en-US" sz="1700" b="1" dirty="0"/>
              <a:t>: </a:t>
            </a:r>
            <a:r>
              <a:rPr lang="en-US" sz="1700" dirty="0" err="1"/>
              <a:t>Befähigt</a:t>
            </a:r>
            <a:r>
              <a:rPr lang="en-US" sz="1700" dirty="0"/>
              <a:t> den </a:t>
            </a:r>
            <a:r>
              <a:rPr lang="en-US" sz="1700" dirty="0" err="1"/>
              <a:t>Einzelnen</a:t>
            </a:r>
            <a:r>
              <a:rPr lang="en-US" sz="1700" dirty="0"/>
              <a:t>, </a:t>
            </a:r>
            <a:r>
              <a:rPr lang="en-US" sz="1700" dirty="0" err="1"/>
              <a:t>nach</a:t>
            </a:r>
            <a:r>
              <a:rPr lang="en-US" sz="1700" dirty="0"/>
              <a:t> </a:t>
            </a:r>
            <a:r>
              <a:rPr lang="en-US" sz="1700" dirty="0" err="1"/>
              <a:t>Möglichkeiten</a:t>
            </a:r>
            <a:r>
              <a:rPr lang="en-US" sz="1700" dirty="0"/>
              <a:t> </a:t>
            </a:r>
            <a:r>
              <a:rPr lang="en-US" sz="1700" dirty="0" err="1"/>
              <a:t>zu</a:t>
            </a:r>
            <a:r>
              <a:rPr lang="en-US" sz="1700" dirty="0"/>
              <a:t> </a:t>
            </a:r>
            <a:r>
              <a:rPr lang="en-US" sz="1700" dirty="0" err="1"/>
              <a:t>suchen</a:t>
            </a:r>
            <a:r>
              <a:rPr lang="en-US" sz="1700" dirty="0"/>
              <a:t>, </a:t>
            </a:r>
            <a:r>
              <a:rPr lang="en-US" sz="1700" dirty="0" err="1"/>
              <a:t>sich</a:t>
            </a:r>
            <a:r>
              <a:rPr lang="en-US" sz="1700" dirty="0"/>
              <a:t> </a:t>
            </a:r>
            <a:r>
              <a:rPr lang="en-US" sz="1700" dirty="0" err="1"/>
              <a:t>einzubringen</a:t>
            </a:r>
            <a:r>
              <a:rPr lang="en-US" sz="1700" dirty="0"/>
              <a:t>.</a:t>
            </a:r>
            <a:endParaRPr dirty="0"/>
          </a:p>
          <a:p>
            <a:pPr marL="457200" lvl="0" indent="-342900" algn="just" rtl="0">
              <a:lnSpc>
                <a:spcPct val="90000"/>
              </a:lnSpc>
              <a:spcBef>
                <a:spcPts val="1200"/>
              </a:spcBef>
              <a:spcAft>
                <a:spcPts val="0"/>
              </a:spcAft>
              <a:buSzPts val="1800"/>
              <a:buChar char=" "/>
            </a:pPr>
            <a:r>
              <a:rPr lang="en-US" sz="1700" dirty="0"/>
              <a:t>Die </a:t>
            </a:r>
            <a:r>
              <a:rPr lang="en-US" sz="1700" dirty="0" err="1"/>
              <a:t>Forschung</a:t>
            </a:r>
            <a:r>
              <a:rPr lang="en-US" sz="1700" dirty="0"/>
              <a:t> </a:t>
            </a:r>
            <a:r>
              <a:rPr lang="en-US" sz="1700" dirty="0" err="1"/>
              <a:t>zeigt</a:t>
            </a:r>
            <a:r>
              <a:rPr lang="en-US" sz="1700" dirty="0"/>
              <a:t> </a:t>
            </a:r>
            <a:r>
              <a:rPr lang="en-US" sz="1700" dirty="0" err="1"/>
              <a:t>eine</a:t>
            </a:r>
            <a:r>
              <a:rPr lang="en-US" sz="1700" dirty="0"/>
              <a:t> positive </a:t>
            </a:r>
            <a:r>
              <a:rPr lang="en-US" sz="1700" dirty="0" err="1"/>
              <a:t>Korrelation</a:t>
            </a:r>
            <a:r>
              <a:rPr lang="en-US" sz="1700" dirty="0"/>
              <a:t> </a:t>
            </a:r>
            <a:r>
              <a:rPr lang="en-US" sz="1700" dirty="0" err="1"/>
              <a:t>zwischen</a:t>
            </a:r>
            <a:r>
              <a:rPr lang="en-US" sz="1700" dirty="0"/>
              <a:t> der </a:t>
            </a:r>
            <a:r>
              <a:rPr lang="en-US" sz="1700" dirty="0" err="1"/>
              <a:t>Umweltkompetenz</a:t>
            </a:r>
            <a:r>
              <a:rPr lang="en-US" sz="1700" dirty="0"/>
              <a:t> und dem Engagement für </a:t>
            </a:r>
            <a:r>
              <a:rPr lang="en-US" sz="1700" dirty="0" err="1"/>
              <a:t>umweltfreundliches</a:t>
            </a:r>
            <a:r>
              <a:rPr lang="en-US" sz="1700" dirty="0"/>
              <a:t> </a:t>
            </a:r>
            <a:r>
              <a:rPr lang="en-US" sz="1700" dirty="0" err="1"/>
              <a:t>Verhalten</a:t>
            </a:r>
            <a:r>
              <a:rPr lang="en-US" sz="1700" dirty="0"/>
              <a:t>.</a:t>
            </a:r>
            <a:endParaRPr sz="17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67"/>
          <p:cNvSpPr txBox="1">
            <a:spLocks noGrp="1"/>
          </p:cNvSpPr>
          <p:nvPr>
            <p:ph type="title"/>
          </p:nvPr>
        </p:nvSpPr>
        <p:spPr>
          <a:xfrm>
            <a:off x="697230" y="714374"/>
            <a:ext cx="8084820" cy="567419"/>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85000"/>
              </a:lnSpc>
              <a:spcBef>
                <a:spcPts val="0"/>
              </a:spcBef>
              <a:spcAft>
                <a:spcPts val="0"/>
              </a:spcAft>
              <a:buSzPts val="3200"/>
              <a:buNone/>
            </a:pPr>
            <a:r>
              <a:rPr lang="en-US">
                <a:solidFill>
                  <a:srgbClr val="002060"/>
                </a:solidFill>
                <a:latin typeface="Cambria"/>
                <a:ea typeface="Cambria"/>
                <a:cs typeface="Cambria"/>
                <a:sym typeface="Cambria"/>
              </a:rPr>
              <a:t>Dimensionen der Bildung zum Klimawandel</a:t>
            </a:r>
            <a:endParaRPr>
              <a:solidFill>
                <a:srgbClr val="002060"/>
              </a:solidFill>
              <a:latin typeface="Cambria"/>
              <a:ea typeface="Cambria"/>
              <a:cs typeface="Cambria"/>
              <a:sym typeface="Cambria"/>
            </a:endParaRPr>
          </a:p>
        </p:txBody>
      </p:sp>
      <p:sp>
        <p:nvSpPr>
          <p:cNvPr id="246" name="Google Shape;246;p67"/>
          <p:cNvSpPr txBox="1">
            <a:spLocks noGrp="1"/>
          </p:cNvSpPr>
          <p:nvPr>
            <p:ph type="body" idx="1"/>
          </p:nvPr>
        </p:nvSpPr>
        <p:spPr>
          <a:xfrm>
            <a:off x="725805" y="1435474"/>
            <a:ext cx="10058400" cy="4376470"/>
          </a:xfrm>
          <a:prstGeom prst="rect">
            <a:avLst/>
          </a:prstGeom>
          <a:noFill/>
          <a:ln>
            <a:noFill/>
          </a:ln>
        </p:spPr>
        <p:txBody>
          <a:bodyPr spcFirstLastPara="1" wrap="square" lIns="0" tIns="45700" rIns="0" bIns="45700" anchor="t" anchorCtr="0">
            <a:normAutofit fontScale="85000" lnSpcReduction="20000"/>
          </a:bodyPr>
          <a:lstStyle/>
          <a:p>
            <a:pPr marL="457200" lvl="0" indent="-342900" algn="l" rtl="0">
              <a:lnSpc>
                <a:spcPct val="90000"/>
              </a:lnSpc>
              <a:spcBef>
                <a:spcPts val="1200"/>
              </a:spcBef>
              <a:spcAft>
                <a:spcPts val="0"/>
              </a:spcAft>
              <a:buSzPct val="105882"/>
              <a:buChar char=" "/>
            </a:pPr>
            <a:r>
              <a:rPr lang="en-US" b="1" dirty="0"/>
              <a:t>1. Kultur der </a:t>
            </a:r>
            <a:r>
              <a:rPr lang="en-US" b="1" dirty="0" err="1"/>
              <a:t>Komplexität</a:t>
            </a:r>
            <a:r>
              <a:rPr lang="en-US" b="1" dirty="0"/>
              <a:t>:</a:t>
            </a:r>
            <a:endParaRPr dirty="0"/>
          </a:p>
          <a:p>
            <a:pPr marL="457200" lvl="0" indent="-342900" algn="l" rtl="0">
              <a:lnSpc>
                <a:spcPct val="90000"/>
              </a:lnSpc>
              <a:spcBef>
                <a:spcPts val="1200"/>
              </a:spcBef>
              <a:spcAft>
                <a:spcPts val="0"/>
              </a:spcAft>
              <a:buSzPct val="105882"/>
              <a:buChar char=" "/>
            </a:pPr>
            <a:r>
              <a:rPr lang="en-US" dirty="0"/>
              <a:t>- Bei der </a:t>
            </a:r>
            <a:r>
              <a:rPr lang="en-US" dirty="0" err="1"/>
              <a:t>Komplexitätserziehung</a:t>
            </a:r>
            <a:r>
              <a:rPr lang="en-US" dirty="0"/>
              <a:t> </a:t>
            </a:r>
            <a:r>
              <a:rPr lang="en-US" dirty="0" err="1"/>
              <a:t>geht</a:t>
            </a:r>
            <a:r>
              <a:rPr lang="en-US" dirty="0"/>
              <a:t> es um das Verstehen und </a:t>
            </a:r>
            <a:r>
              <a:rPr lang="en-US" dirty="0" err="1"/>
              <a:t>Handeln</a:t>
            </a:r>
            <a:r>
              <a:rPr lang="en-US" dirty="0"/>
              <a:t> in </a:t>
            </a:r>
            <a:r>
              <a:rPr lang="en-US" dirty="0" err="1"/>
              <a:t>einer</a:t>
            </a:r>
            <a:r>
              <a:rPr lang="en-US" dirty="0"/>
              <a:t> Welt, die </a:t>
            </a:r>
            <a:r>
              <a:rPr lang="en-US" dirty="0" err="1"/>
              <a:t>durch</a:t>
            </a:r>
            <a:r>
              <a:rPr lang="en-US" dirty="0"/>
              <a:t> </a:t>
            </a:r>
            <a:r>
              <a:rPr lang="en-US" dirty="0" err="1"/>
              <a:t>Risiken</a:t>
            </a:r>
            <a:r>
              <a:rPr lang="en-US" dirty="0"/>
              <a:t>, </a:t>
            </a:r>
            <a:r>
              <a:rPr lang="en-US" dirty="0" err="1"/>
              <a:t>Ungewissheit</a:t>
            </a:r>
            <a:r>
              <a:rPr lang="en-US" dirty="0"/>
              <a:t> und </a:t>
            </a:r>
            <a:r>
              <a:rPr lang="en-US" dirty="0" err="1"/>
              <a:t>ständigen</a:t>
            </a:r>
            <a:r>
              <a:rPr lang="en-US" dirty="0"/>
              <a:t> </a:t>
            </a:r>
            <a:r>
              <a:rPr lang="en-US" dirty="0" err="1"/>
              <a:t>Wandel</a:t>
            </a:r>
            <a:r>
              <a:rPr lang="en-US" dirty="0"/>
              <a:t> </a:t>
            </a:r>
            <a:r>
              <a:rPr lang="en-US" dirty="0" err="1"/>
              <a:t>gekennzeichnet</a:t>
            </a:r>
            <a:r>
              <a:rPr lang="en-US" dirty="0"/>
              <a:t> </a:t>
            </a:r>
            <a:r>
              <a:rPr lang="en-US" dirty="0" err="1"/>
              <a:t>ist</a:t>
            </a:r>
            <a:r>
              <a:rPr lang="en-US" dirty="0"/>
              <a:t>.</a:t>
            </a:r>
            <a:endParaRPr dirty="0"/>
          </a:p>
          <a:p>
            <a:pPr marL="457200" lvl="0" indent="-342900" algn="l" rtl="0">
              <a:lnSpc>
                <a:spcPct val="90000"/>
              </a:lnSpc>
              <a:spcBef>
                <a:spcPts val="1200"/>
              </a:spcBef>
              <a:spcAft>
                <a:spcPts val="0"/>
              </a:spcAft>
              <a:buSzPct val="105882"/>
              <a:buChar char=" "/>
            </a:pPr>
            <a:r>
              <a:rPr lang="en-US" dirty="0"/>
              <a:t>- </a:t>
            </a:r>
            <a:r>
              <a:rPr lang="en-US" dirty="0" err="1"/>
              <a:t>Werte</a:t>
            </a:r>
            <a:r>
              <a:rPr lang="en-US" dirty="0"/>
              <a:t>: </a:t>
            </a:r>
            <a:r>
              <a:rPr lang="en-US" dirty="0" err="1"/>
              <a:t>Beteiligung</a:t>
            </a:r>
            <a:r>
              <a:rPr lang="en-US" dirty="0"/>
              <a:t>, </a:t>
            </a:r>
            <a:r>
              <a:rPr lang="en-US" dirty="0" err="1"/>
              <a:t>strategisches</a:t>
            </a:r>
            <a:r>
              <a:rPr lang="en-US" dirty="0"/>
              <a:t> </a:t>
            </a:r>
            <a:r>
              <a:rPr lang="en-US" dirty="0" err="1"/>
              <a:t>Denken</a:t>
            </a:r>
            <a:r>
              <a:rPr lang="en-US" dirty="0"/>
              <a:t>, </a:t>
            </a:r>
            <a:r>
              <a:rPr lang="en-US" dirty="0" err="1"/>
              <a:t>kollektive</a:t>
            </a:r>
            <a:r>
              <a:rPr lang="en-US" dirty="0"/>
              <a:t> </a:t>
            </a:r>
            <a:r>
              <a:rPr lang="en-US" dirty="0" err="1"/>
              <a:t>Verantwortung</a:t>
            </a:r>
            <a:r>
              <a:rPr lang="en-US" dirty="0"/>
              <a:t>.</a:t>
            </a:r>
            <a:endParaRPr dirty="0"/>
          </a:p>
          <a:p>
            <a:pPr marL="457200" lvl="0" indent="-342900" algn="l" rtl="0">
              <a:lnSpc>
                <a:spcPct val="90000"/>
              </a:lnSpc>
              <a:spcBef>
                <a:spcPts val="1200"/>
              </a:spcBef>
              <a:spcAft>
                <a:spcPts val="0"/>
              </a:spcAft>
              <a:buSzPct val="105882"/>
              <a:buChar char=" "/>
            </a:pPr>
            <a:r>
              <a:rPr lang="en-US" b="1" dirty="0"/>
              <a:t>2. </a:t>
            </a:r>
            <a:r>
              <a:rPr lang="en-US" b="1" dirty="0" err="1"/>
              <a:t>Handlungsfähigkeit</a:t>
            </a:r>
            <a:r>
              <a:rPr lang="en-US" b="1" dirty="0"/>
              <a:t>:</a:t>
            </a:r>
            <a:endParaRPr dirty="0"/>
          </a:p>
          <a:p>
            <a:pPr marL="457200" lvl="0" indent="-342900" algn="l" rtl="0">
              <a:lnSpc>
                <a:spcPct val="90000"/>
              </a:lnSpc>
              <a:spcBef>
                <a:spcPts val="1200"/>
              </a:spcBef>
              <a:spcAft>
                <a:spcPts val="0"/>
              </a:spcAft>
              <a:buSzPct val="105882"/>
              <a:buChar char=" "/>
            </a:pPr>
            <a:r>
              <a:rPr lang="en-US" dirty="0"/>
              <a:t>- </a:t>
            </a:r>
            <a:r>
              <a:rPr lang="en-US" dirty="0" err="1"/>
              <a:t>Ziel</a:t>
            </a:r>
            <a:r>
              <a:rPr lang="en-US" dirty="0"/>
              <a:t> der </a:t>
            </a:r>
            <a:r>
              <a:rPr lang="en-US" dirty="0" err="1"/>
              <a:t>Bildung</a:t>
            </a:r>
            <a:r>
              <a:rPr lang="en-US" dirty="0"/>
              <a:t> </a:t>
            </a:r>
            <a:r>
              <a:rPr lang="en-US" dirty="0" err="1"/>
              <a:t>ist</a:t>
            </a:r>
            <a:r>
              <a:rPr lang="en-US" dirty="0"/>
              <a:t> es, </a:t>
            </a:r>
            <a:r>
              <a:rPr lang="en-US" dirty="0" err="1"/>
              <a:t>Kompetenzen</a:t>
            </a:r>
            <a:r>
              <a:rPr lang="en-US" dirty="0"/>
              <a:t> für die </a:t>
            </a:r>
            <a:r>
              <a:rPr lang="en-US" dirty="0" err="1"/>
              <a:t>Analyse</a:t>
            </a:r>
            <a:r>
              <a:rPr lang="en-US" dirty="0"/>
              <a:t> von </a:t>
            </a:r>
            <a:r>
              <a:rPr lang="en-US" dirty="0" err="1"/>
              <a:t>Situationen</a:t>
            </a:r>
            <a:r>
              <a:rPr lang="en-US" dirty="0"/>
              <a:t>, die </a:t>
            </a:r>
            <a:r>
              <a:rPr lang="en-US" dirty="0" err="1"/>
              <a:t>Suche</a:t>
            </a:r>
            <a:r>
              <a:rPr lang="en-US" dirty="0"/>
              <a:t> </a:t>
            </a:r>
            <a:r>
              <a:rPr lang="en-US" dirty="0" err="1"/>
              <a:t>nach</a:t>
            </a:r>
            <a:r>
              <a:rPr lang="en-US" dirty="0"/>
              <a:t> </a:t>
            </a:r>
            <a:r>
              <a:rPr lang="en-US" dirty="0" err="1"/>
              <a:t>Lösungen</a:t>
            </a:r>
            <a:r>
              <a:rPr lang="en-US" dirty="0"/>
              <a:t> und die </a:t>
            </a:r>
            <a:r>
              <a:rPr lang="en-US" dirty="0" err="1"/>
              <a:t>Umsetzung</a:t>
            </a:r>
            <a:r>
              <a:rPr lang="en-US" dirty="0"/>
              <a:t> von </a:t>
            </a:r>
            <a:r>
              <a:rPr lang="en-US" dirty="0" err="1"/>
              <a:t>Maßnahmen</a:t>
            </a:r>
            <a:r>
              <a:rPr lang="en-US" dirty="0"/>
              <a:t> </a:t>
            </a:r>
            <a:r>
              <a:rPr lang="en-US" dirty="0" err="1"/>
              <a:t>aufzubauen</a:t>
            </a:r>
            <a:r>
              <a:rPr lang="en-US" dirty="0"/>
              <a:t>.</a:t>
            </a:r>
            <a:endParaRPr dirty="0"/>
          </a:p>
          <a:p>
            <a:pPr marL="457200" lvl="0" indent="-342900" algn="l" rtl="0">
              <a:lnSpc>
                <a:spcPct val="90000"/>
              </a:lnSpc>
              <a:spcBef>
                <a:spcPts val="1200"/>
              </a:spcBef>
              <a:spcAft>
                <a:spcPts val="0"/>
              </a:spcAft>
              <a:buSzPct val="105882"/>
              <a:buChar char=" "/>
            </a:pPr>
            <a:r>
              <a:rPr lang="en-US" dirty="0"/>
              <a:t>- Zu den </a:t>
            </a:r>
            <a:r>
              <a:rPr lang="en-US" dirty="0" err="1"/>
              <a:t>Fähigkeiten</a:t>
            </a:r>
            <a:r>
              <a:rPr lang="en-US" dirty="0"/>
              <a:t> </a:t>
            </a:r>
            <a:r>
              <a:rPr lang="en-US" dirty="0" err="1"/>
              <a:t>gehören</a:t>
            </a:r>
            <a:r>
              <a:rPr lang="en-US" dirty="0"/>
              <a:t> der </a:t>
            </a:r>
            <a:r>
              <a:rPr lang="en-US" dirty="0" err="1"/>
              <a:t>Erwerb</a:t>
            </a:r>
            <a:r>
              <a:rPr lang="en-US" dirty="0"/>
              <a:t> von Wissen und das </a:t>
            </a:r>
            <a:r>
              <a:rPr lang="en-US" dirty="0" err="1"/>
              <a:t>Lösen</a:t>
            </a:r>
            <a:r>
              <a:rPr lang="en-US" dirty="0"/>
              <a:t> von </a:t>
            </a:r>
            <a:r>
              <a:rPr lang="en-US" dirty="0" err="1"/>
              <a:t>Problemen</a:t>
            </a:r>
            <a:r>
              <a:rPr lang="en-US" dirty="0"/>
              <a:t>.</a:t>
            </a:r>
            <a:endParaRPr dirty="0"/>
          </a:p>
          <a:p>
            <a:pPr marL="457200" lvl="0" indent="-342900" algn="l" rtl="0">
              <a:lnSpc>
                <a:spcPct val="90000"/>
              </a:lnSpc>
              <a:spcBef>
                <a:spcPts val="1200"/>
              </a:spcBef>
              <a:spcAft>
                <a:spcPts val="0"/>
              </a:spcAft>
              <a:buSzPct val="105882"/>
              <a:buChar char=" "/>
            </a:pPr>
            <a:r>
              <a:rPr lang="en-US" b="1" dirty="0"/>
              <a:t>3. </a:t>
            </a:r>
            <a:r>
              <a:rPr lang="en-US" b="1" dirty="0" err="1"/>
              <a:t>Mitverantwortung</a:t>
            </a:r>
            <a:r>
              <a:rPr lang="en-US" b="1" dirty="0"/>
              <a:t> für die Umwelt:</a:t>
            </a:r>
            <a:endParaRPr dirty="0"/>
          </a:p>
          <a:p>
            <a:pPr marL="457200" lvl="0" indent="-342900" algn="l" rtl="0">
              <a:lnSpc>
                <a:spcPct val="90000"/>
              </a:lnSpc>
              <a:spcBef>
                <a:spcPts val="1200"/>
              </a:spcBef>
              <a:spcAft>
                <a:spcPts val="0"/>
              </a:spcAft>
              <a:buSzPct val="105882"/>
              <a:buChar char=" "/>
            </a:pPr>
            <a:r>
              <a:rPr lang="en-US" dirty="0"/>
              <a:t>- </a:t>
            </a:r>
            <a:r>
              <a:rPr lang="en-US" dirty="0" err="1"/>
              <a:t>Schulen</a:t>
            </a:r>
            <a:r>
              <a:rPr lang="en-US" dirty="0"/>
              <a:t> </a:t>
            </a:r>
            <a:r>
              <a:rPr lang="en-US" dirty="0" err="1"/>
              <a:t>schlagen</a:t>
            </a:r>
            <a:r>
              <a:rPr lang="en-US" dirty="0"/>
              <a:t> </a:t>
            </a:r>
            <a:r>
              <a:rPr lang="en-US" dirty="0" err="1"/>
              <a:t>Brücken</a:t>
            </a:r>
            <a:r>
              <a:rPr lang="en-US" dirty="0"/>
              <a:t> </a:t>
            </a:r>
            <a:r>
              <a:rPr lang="en-US" dirty="0" err="1"/>
              <a:t>zu</a:t>
            </a:r>
            <a:r>
              <a:rPr lang="en-US" dirty="0"/>
              <a:t> </a:t>
            </a:r>
            <a:r>
              <a:rPr lang="en-US" dirty="0" err="1"/>
              <a:t>Familien</a:t>
            </a:r>
            <a:r>
              <a:rPr lang="en-US" dirty="0"/>
              <a:t>, </a:t>
            </a:r>
            <a:r>
              <a:rPr lang="en-US" dirty="0" err="1"/>
              <a:t>lokalen</a:t>
            </a:r>
            <a:r>
              <a:rPr lang="en-US" dirty="0"/>
              <a:t> </a:t>
            </a:r>
            <a:r>
              <a:rPr lang="en-US" dirty="0" err="1"/>
              <a:t>Einrichtungen</a:t>
            </a:r>
            <a:r>
              <a:rPr lang="en-US" dirty="0"/>
              <a:t> und </a:t>
            </a:r>
            <a:r>
              <a:rPr lang="en-US" dirty="0" err="1"/>
              <a:t>Organisationen</a:t>
            </a:r>
            <a:r>
              <a:rPr lang="en-US" dirty="0"/>
              <a:t> für </a:t>
            </a:r>
            <a:r>
              <a:rPr lang="en-US" dirty="0" err="1"/>
              <a:t>gemeinsame</a:t>
            </a:r>
            <a:r>
              <a:rPr lang="en-US" dirty="0"/>
              <a:t> </a:t>
            </a:r>
            <a:r>
              <a:rPr lang="en-US" dirty="0" err="1"/>
              <a:t>Umweltprojekte</a:t>
            </a:r>
            <a:r>
              <a:rPr lang="en-US" dirty="0"/>
              <a:t>.</a:t>
            </a:r>
            <a:endParaRPr dirty="0"/>
          </a:p>
          <a:p>
            <a:pPr marL="457200" lvl="0" indent="-342900" algn="l" rtl="0">
              <a:lnSpc>
                <a:spcPct val="90000"/>
              </a:lnSpc>
              <a:spcBef>
                <a:spcPts val="1200"/>
              </a:spcBef>
              <a:spcAft>
                <a:spcPts val="0"/>
              </a:spcAft>
              <a:buSzPct val="105882"/>
              <a:buChar char=" "/>
            </a:pPr>
            <a:r>
              <a:rPr lang="en-US" dirty="0"/>
              <a:t>- </a:t>
            </a:r>
            <a:r>
              <a:rPr lang="en-US" dirty="0" err="1"/>
              <a:t>Förderung</a:t>
            </a:r>
            <a:r>
              <a:rPr lang="en-US" dirty="0"/>
              <a:t> der </a:t>
            </a:r>
            <a:r>
              <a:rPr lang="en-US" dirty="0" err="1"/>
              <a:t>kollektiven</a:t>
            </a:r>
            <a:r>
              <a:rPr lang="en-US" dirty="0"/>
              <a:t> </a:t>
            </a:r>
            <a:r>
              <a:rPr lang="en-US" dirty="0" err="1"/>
              <a:t>Verantwortung</a:t>
            </a:r>
            <a:r>
              <a:rPr lang="en-US" dirty="0"/>
              <a:t> und </a:t>
            </a:r>
            <a:r>
              <a:rPr lang="en-US" dirty="0" err="1"/>
              <a:t>Zusammenarbeit</a:t>
            </a:r>
            <a:r>
              <a:rPr lang="en-US" dirty="0"/>
              <a:t> </a:t>
            </a:r>
            <a:r>
              <a:rPr lang="en-US" dirty="0" err="1"/>
              <a:t>bei</a:t>
            </a:r>
            <a:r>
              <a:rPr lang="en-US" dirty="0"/>
              <a:t> der </a:t>
            </a:r>
            <a:r>
              <a:rPr lang="en-US" dirty="0" err="1"/>
              <a:t>Lösung</a:t>
            </a:r>
            <a:r>
              <a:rPr lang="en-US" dirty="0"/>
              <a:t> von </a:t>
            </a:r>
            <a:r>
              <a:rPr lang="en-US" dirty="0" err="1"/>
              <a:t>Gemeinschaftsproblemen</a:t>
            </a:r>
            <a:r>
              <a:rPr lang="en-US" dirty="0"/>
              <a:t>.</a:t>
            </a:r>
            <a:endParaRPr dirty="0"/>
          </a:p>
          <a:p>
            <a:pPr marL="457200" lvl="0" indent="-342900" algn="l" rtl="0">
              <a:lnSpc>
                <a:spcPct val="90000"/>
              </a:lnSpc>
              <a:spcBef>
                <a:spcPts val="1200"/>
              </a:spcBef>
              <a:spcAft>
                <a:spcPts val="0"/>
              </a:spcAft>
              <a:buSzPct val="105882"/>
              <a:buChar char=" "/>
            </a:pPr>
            <a:r>
              <a:rPr lang="en-US" dirty="0"/>
              <a:t>- </a:t>
            </a:r>
            <a:r>
              <a:rPr lang="en-US" dirty="0" err="1"/>
              <a:t>Seit</a:t>
            </a:r>
            <a:r>
              <a:rPr lang="en-US" dirty="0"/>
              <a:t> 2015 </a:t>
            </a:r>
            <a:r>
              <a:rPr lang="en-US" dirty="0" err="1"/>
              <a:t>wird</a:t>
            </a:r>
            <a:r>
              <a:rPr lang="en-US" dirty="0"/>
              <a:t> in den </a:t>
            </a:r>
            <a:r>
              <a:rPr lang="en-US" dirty="0" err="1"/>
              <a:t>nationalen</a:t>
            </a:r>
            <a:r>
              <a:rPr lang="en-US" dirty="0"/>
              <a:t> </a:t>
            </a:r>
            <a:r>
              <a:rPr lang="en-US" dirty="0" err="1"/>
              <a:t>Lehrplänen</a:t>
            </a:r>
            <a:r>
              <a:rPr lang="en-US" dirty="0"/>
              <a:t> der </a:t>
            </a:r>
            <a:r>
              <a:rPr lang="en-US" dirty="0" err="1"/>
              <a:t>Schwerpunkt</a:t>
            </a:r>
            <a:r>
              <a:rPr lang="en-US" dirty="0"/>
              <a:t> auf </a:t>
            </a:r>
            <a:r>
              <a:rPr lang="en-US" dirty="0" err="1"/>
              <a:t>Umweltschutz</a:t>
            </a:r>
            <a:r>
              <a:rPr lang="en-US" dirty="0"/>
              <a:t> und </a:t>
            </a:r>
            <a:r>
              <a:rPr lang="en-US" dirty="0" err="1"/>
              <a:t>kritisches</a:t>
            </a:r>
            <a:r>
              <a:rPr lang="en-US" dirty="0"/>
              <a:t> </a:t>
            </a:r>
            <a:r>
              <a:rPr lang="en-US" dirty="0" err="1"/>
              <a:t>Nachdenken</a:t>
            </a:r>
            <a:r>
              <a:rPr lang="en-US" dirty="0"/>
              <a:t> </a:t>
            </a:r>
            <a:r>
              <a:rPr lang="en-US" dirty="0" err="1"/>
              <a:t>über</a:t>
            </a:r>
            <a:r>
              <a:rPr lang="en-US" dirty="0"/>
              <a:t> die </a:t>
            </a:r>
            <a:r>
              <a:rPr lang="en-US" dirty="0" err="1"/>
              <a:t>Auswirkungen</a:t>
            </a:r>
            <a:r>
              <a:rPr lang="en-US" dirty="0"/>
              <a:t> </a:t>
            </a:r>
            <a:r>
              <a:rPr lang="en-US" dirty="0" err="1"/>
              <a:t>menschlichen</a:t>
            </a:r>
            <a:r>
              <a:rPr lang="en-US" dirty="0"/>
              <a:t> </a:t>
            </a:r>
            <a:r>
              <a:rPr lang="en-US" dirty="0" err="1"/>
              <a:t>Handelns</a:t>
            </a:r>
            <a:r>
              <a:rPr lang="en-US" dirty="0"/>
              <a:t> auf die Umwelt </a:t>
            </a:r>
            <a:r>
              <a:rPr lang="en-US" dirty="0" err="1"/>
              <a:t>gelegt</a:t>
            </a:r>
            <a:r>
              <a:rPr lang="en-US" dirty="0"/>
              <a:t>.</a:t>
            </a:r>
            <a:endParaRPr dirty="0"/>
          </a:p>
          <a:p>
            <a:pPr marL="457200" lvl="0" indent="-228600" algn="l" rtl="0">
              <a:lnSpc>
                <a:spcPct val="90000"/>
              </a:lnSpc>
              <a:spcBef>
                <a:spcPts val="1200"/>
              </a:spcBef>
              <a:spcAft>
                <a:spcPts val="0"/>
              </a:spcAft>
              <a:buSzPct val="105882"/>
              <a:buNone/>
            </a:pP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68"/>
          <p:cNvSpPr txBox="1">
            <a:spLocks noGrp="1"/>
          </p:cNvSpPr>
          <p:nvPr>
            <p:ph type="body" idx="1"/>
          </p:nvPr>
        </p:nvSpPr>
        <p:spPr>
          <a:xfrm>
            <a:off x="640080" y="1406899"/>
            <a:ext cx="10058400" cy="4376470"/>
          </a:xfrm>
          <a:prstGeom prst="rect">
            <a:avLst/>
          </a:prstGeom>
          <a:noFill/>
          <a:ln>
            <a:noFill/>
          </a:ln>
        </p:spPr>
        <p:txBody>
          <a:bodyPr spcFirstLastPara="1" wrap="square" lIns="0" tIns="45700" rIns="0" bIns="45700" anchor="t" anchorCtr="0">
            <a:normAutofit/>
          </a:bodyPr>
          <a:lstStyle/>
          <a:p>
            <a:pPr marL="457200" lvl="0" indent="-342900" algn="just" rtl="0">
              <a:lnSpc>
                <a:spcPct val="90000"/>
              </a:lnSpc>
              <a:spcBef>
                <a:spcPts val="1200"/>
              </a:spcBef>
              <a:spcAft>
                <a:spcPts val="0"/>
              </a:spcAft>
              <a:buSzPts val="1800"/>
              <a:buChar char=" "/>
            </a:pPr>
            <a:r>
              <a:rPr lang="en-US" sz="2400" dirty="0" err="1"/>
              <a:t>Durch</a:t>
            </a:r>
            <a:r>
              <a:rPr lang="en-US" sz="2400" dirty="0"/>
              <a:t> die </a:t>
            </a:r>
            <a:r>
              <a:rPr lang="en-US" sz="2400" dirty="0" err="1"/>
              <a:t>Vermittlung</a:t>
            </a:r>
            <a:r>
              <a:rPr lang="en-US" sz="2400" dirty="0"/>
              <a:t> von </a:t>
            </a:r>
            <a:r>
              <a:rPr lang="en-US" sz="2400" dirty="0" err="1"/>
              <a:t>Umweltwissen</a:t>
            </a:r>
            <a:r>
              <a:rPr lang="en-US" sz="2400" dirty="0"/>
              <a:t> </a:t>
            </a:r>
            <a:r>
              <a:rPr lang="en-US" sz="2400" dirty="0" err="1"/>
              <a:t>wird</a:t>
            </a:r>
            <a:r>
              <a:rPr lang="en-US" sz="2400" dirty="0"/>
              <a:t> der </a:t>
            </a:r>
            <a:r>
              <a:rPr lang="en-US" sz="2400" dirty="0" err="1"/>
              <a:t>Einzelne</a:t>
            </a:r>
            <a:r>
              <a:rPr lang="en-US" sz="2400" dirty="0"/>
              <a:t> </a:t>
            </a:r>
            <a:r>
              <a:rPr lang="en-US" sz="2400" dirty="0" err="1"/>
              <a:t>befähigt</a:t>
            </a:r>
            <a:r>
              <a:rPr lang="en-US" sz="2400" dirty="0"/>
              <a:t>, an seine </a:t>
            </a:r>
            <a:r>
              <a:rPr lang="en-US" sz="2400" dirty="0" err="1"/>
              <a:t>Fähigkeit</a:t>
            </a:r>
            <a:r>
              <a:rPr lang="en-US" sz="2400" dirty="0"/>
              <a:t> </a:t>
            </a:r>
            <a:r>
              <a:rPr lang="en-US" sz="2400" dirty="0" err="1"/>
              <a:t>zu</a:t>
            </a:r>
            <a:r>
              <a:rPr lang="en-US" sz="2400" dirty="0"/>
              <a:t> </a:t>
            </a:r>
            <a:r>
              <a:rPr lang="en-US" sz="2400" dirty="0" err="1"/>
              <a:t>glauben</a:t>
            </a:r>
            <a:r>
              <a:rPr lang="en-US" sz="2400" dirty="0"/>
              <a:t>, </a:t>
            </a:r>
            <a:r>
              <a:rPr lang="en-US" sz="2400" dirty="0" err="1"/>
              <a:t>etwas</a:t>
            </a:r>
            <a:r>
              <a:rPr lang="en-US" sz="2400" dirty="0"/>
              <a:t> </a:t>
            </a:r>
            <a:r>
              <a:rPr lang="en-US" sz="2400" dirty="0" err="1"/>
              <a:t>zu</a:t>
            </a:r>
            <a:r>
              <a:rPr lang="en-US" sz="2400" dirty="0"/>
              <a:t> </a:t>
            </a:r>
            <a:r>
              <a:rPr lang="en-US" sz="2400" dirty="0" err="1"/>
              <a:t>verändern</a:t>
            </a:r>
            <a:r>
              <a:rPr lang="en-US" sz="2400" dirty="0"/>
              <a:t>, und er </a:t>
            </a:r>
            <a:r>
              <a:rPr lang="en-US" sz="2400" dirty="0" err="1"/>
              <a:t>wird</a:t>
            </a:r>
            <a:r>
              <a:rPr lang="en-US" sz="2400" dirty="0"/>
              <a:t> </a:t>
            </a:r>
            <a:r>
              <a:rPr lang="en-US" sz="2400" dirty="0" err="1"/>
              <a:t>motiviert</a:t>
            </a:r>
            <a:r>
              <a:rPr lang="en-US" sz="2400" dirty="0"/>
              <a:t>, </a:t>
            </a:r>
            <a:r>
              <a:rPr lang="en-US" sz="2400" dirty="0" err="1"/>
              <a:t>nachhaltige</a:t>
            </a:r>
            <a:r>
              <a:rPr lang="en-US" sz="2400" dirty="0"/>
              <a:t> </a:t>
            </a:r>
            <a:r>
              <a:rPr lang="en-US" sz="2400" dirty="0" err="1"/>
              <a:t>Praktiken</a:t>
            </a:r>
            <a:r>
              <a:rPr lang="en-US" sz="2400" dirty="0"/>
              <a:t> </a:t>
            </a:r>
            <a:r>
              <a:rPr lang="en-US" sz="2400" dirty="0" err="1"/>
              <a:t>anzuwenden</a:t>
            </a:r>
            <a:r>
              <a:rPr lang="en-US" sz="2400" dirty="0"/>
              <a:t>.</a:t>
            </a:r>
            <a:endParaRPr dirty="0"/>
          </a:p>
          <a:p>
            <a:pPr marL="457200" lvl="0" indent="-342900" algn="just" rtl="0">
              <a:lnSpc>
                <a:spcPct val="90000"/>
              </a:lnSpc>
              <a:spcBef>
                <a:spcPts val="1200"/>
              </a:spcBef>
              <a:spcAft>
                <a:spcPts val="0"/>
              </a:spcAft>
              <a:buSzPts val="1800"/>
              <a:buChar char=" "/>
            </a:pPr>
            <a:r>
              <a:rPr lang="en-US" sz="2400" dirty="0" err="1"/>
              <a:t>Über</a:t>
            </a:r>
            <a:r>
              <a:rPr lang="en-US" sz="2400" dirty="0"/>
              <a:t> das </a:t>
            </a:r>
            <a:r>
              <a:rPr lang="en-US" sz="2400" dirty="0" err="1"/>
              <a:t>Handeln</a:t>
            </a:r>
            <a:r>
              <a:rPr lang="en-US" sz="2400" dirty="0"/>
              <a:t> des </a:t>
            </a:r>
            <a:r>
              <a:rPr lang="en-US" sz="2400" dirty="0" err="1"/>
              <a:t>Einzelnen</a:t>
            </a:r>
            <a:r>
              <a:rPr lang="en-US" sz="2400" dirty="0"/>
              <a:t> </a:t>
            </a:r>
            <a:r>
              <a:rPr lang="en-US" sz="2400" dirty="0" err="1"/>
              <a:t>hinaus</a:t>
            </a:r>
            <a:r>
              <a:rPr lang="en-US" sz="2400" dirty="0"/>
              <a:t> hat die </a:t>
            </a:r>
            <a:r>
              <a:rPr lang="en-US" sz="2400" dirty="0" err="1"/>
              <a:t>Umweltbildung</a:t>
            </a:r>
            <a:r>
              <a:rPr lang="en-US" sz="2400" dirty="0"/>
              <a:t> </a:t>
            </a:r>
            <a:r>
              <a:rPr lang="en-US" sz="2400" dirty="0" err="1"/>
              <a:t>einen</a:t>
            </a:r>
            <a:r>
              <a:rPr lang="en-US" sz="2400" dirty="0"/>
              <a:t> </a:t>
            </a:r>
            <a:r>
              <a:rPr lang="en-US" sz="2400" dirty="0" err="1"/>
              <a:t>Multiplikatoreffekt</a:t>
            </a:r>
            <a:r>
              <a:rPr lang="en-US" sz="2400" dirty="0"/>
              <a:t> und </a:t>
            </a:r>
            <a:r>
              <a:rPr lang="en-US" sz="2400" dirty="0" err="1"/>
              <a:t>regt</a:t>
            </a:r>
            <a:r>
              <a:rPr lang="en-US" sz="2400" dirty="0"/>
              <a:t> </a:t>
            </a:r>
            <a:r>
              <a:rPr lang="en-US" sz="2400" dirty="0" err="1"/>
              <a:t>einen</a:t>
            </a:r>
            <a:r>
              <a:rPr lang="en-US" sz="2400" dirty="0"/>
              <a:t> </a:t>
            </a:r>
            <a:r>
              <a:rPr lang="en-US" sz="2400" dirty="0" err="1"/>
              <a:t>breiteren</a:t>
            </a:r>
            <a:r>
              <a:rPr lang="en-US" sz="2400" dirty="0"/>
              <a:t> </a:t>
            </a:r>
            <a:r>
              <a:rPr lang="en-US" sz="2400" dirty="0" err="1"/>
              <a:t>gesellschaftlichen</a:t>
            </a:r>
            <a:r>
              <a:rPr lang="en-US" sz="2400" dirty="0"/>
              <a:t> </a:t>
            </a:r>
            <a:r>
              <a:rPr lang="en-US" sz="2400" dirty="0" err="1"/>
              <a:t>Wandel</a:t>
            </a:r>
            <a:r>
              <a:rPr lang="en-US" sz="2400" dirty="0"/>
              <a:t> an.</a:t>
            </a:r>
            <a:endParaRPr dirty="0"/>
          </a:p>
          <a:p>
            <a:pPr marL="457200" lvl="0" indent="-342900" algn="just" rtl="0">
              <a:lnSpc>
                <a:spcPct val="90000"/>
              </a:lnSpc>
              <a:spcBef>
                <a:spcPts val="1200"/>
              </a:spcBef>
              <a:spcAft>
                <a:spcPts val="0"/>
              </a:spcAft>
              <a:buSzPts val="1800"/>
              <a:buChar char=" "/>
            </a:pPr>
            <a:r>
              <a:rPr lang="en-US" sz="2400" dirty="0" err="1"/>
              <a:t>Durch</a:t>
            </a:r>
            <a:r>
              <a:rPr lang="en-US" sz="2400" dirty="0"/>
              <a:t> die </a:t>
            </a:r>
            <a:r>
              <a:rPr lang="en-US" sz="2400" dirty="0" err="1"/>
              <a:t>Förderung</a:t>
            </a:r>
            <a:r>
              <a:rPr lang="en-US" sz="2400" dirty="0"/>
              <a:t> von </a:t>
            </a:r>
            <a:r>
              <a:rPr lang="en-US" sz="2400" dirty="0" err="1"/>
              <a:t>Effizienz</a:t>
            </a:r>
            <a:r>
              <a:rPr lang="en-US" sz="2400" dirty="0"/>
              <a:t>, </a:t>
            </a:r>
            <a:r>
              <a:rPr lang="en-US" sz="2400" dirty="0" err="1"/>
              <a:t>nachhaltigen</a:t>
            </a:r>
            <a:r>
              <a:rPr lang="en-US" sz="2400" dirty="0"/>
              <a:t> </a:t>
            </a:r>
            <a:r>
              <a:rPr lang="en-US" sz="2400" dirty="0" err="1"/>
              <a:t>Verhaltensweisen</a:t>
            </a:r>
            <a:r>
              <a:rPr lang="en-US" sz="2400" dirty="0"/>
              <a:t> und </a:t>
            </a:r>
            <a:r>
              <a:rPr lang="en-US" sz="2400" dirty="0" err="1"/>
              <a:t>kollektivem</a:t>
            </a:r>
            <a:r>
              <a:rPr lang="en-US" sz="2400" dirty="0"/>
              <a:t> </a:t>
            </a:r>
            <a:r>
              <a:rPr lang="en-US" sz="2400" dirty="0" err="1"/>
              <a:t>Handeln</a:t>
            </a:r>
            <a:r>
              <a:rPr lang="en-US" sz="2400" dirty="0"/>
              <a:t> </a:t>
            </a:r>
            <a:r>
              <a:rPr lang="en-US" sz="2400" dirty="0" err="1"/>
              <a:t>befähigt</a:t>
            </a:r>
            <a:r>
              <a:rPr lang="en-US" sz="2400" dirty="0"/>
              <a:t> </a:t>
            </a:r>
            <a:r>
              <a:rPr lang="en-US" sz="2400" dirty="0" err="1"/>
              <a:t>uns</a:t>
            </a:r>
            <a:r>
              <a:rPr lang="en-US" sz="2400" dirty="0"/>
              <a:t> die </a:t>
            </a:r>
            <a:r>
              <a:rPr lang="en-US" sz="2400" dirty="0" err="1"/>
              <a:t>Umweltbildung</a:t>
            </a:r>
            <a:r>
              <a:rPr lang="en-US" sz="2400" dirty="0"/>
              <a:t>, </a:t>
            </a:r>
            <a:r>
              <a:rPr lang="en-US" sz="2400" dirty="0" err="1"/>
              <a:t>eine</a:t>
            </a:r>
            <a:r>
              <a:rPr lang="en-US" sz="2400" dirty="0"/>
              <a:t> </a:t>
            </a:r>
            <a:r>
              <a:rPr lang="en-US" sz="2400" dirty="0" err="1"/>
              <a:t>nachhaltigere</a:t>
            </a:r>
            <a:r>
              <a:rPr lang="en-US" sz="2400" dirty="0"/>
              <a:t> Zukunft </a:t>
            </a:r>
            <a:r>
              <a:rPr lang="en-US" sz="2400" dirty="0" err="1"/>
              <a:t>zu</a:t>
            </a:r>
            <a:r>
              <a:rPr lang="en-US" sz="2400" dirty="0"/>
              <a:t> gestalten.</a:t>
            </a:r>
            <a:endParaRPr sz="2400" dirty="0"/>
          </a:p>
        </p:txBody>
      </p:sp>
      <p:sp>
        <p:nvSpPr>
          <p:cNvPr id="252" name="Google Shape;252;p68"/>
          <p:cNvSpPr/>
          <p:nvPr/>
        </p:nvSpPr>
        <p:spPr>
          <a:xfrm>
            <a:off x="1092868" y="550961"/>
            <a:ext cx="6543173" cy="52318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1" i="0" u="none" strike="noStrike" cap="none" dirty="0">
                <a:solidFill>
                  <a:srgbClr val="002060"/>
                </a:solidFill>
                <a:latin typeface="Arial"/>
                <a:ea typeface="Arial"/>
                <a:cs typeface="Arial"/>
                <a:sym typeface="Arial"/>
              </a:rPr>
              <a:t>Allgemeine </a:t>
            </a:r>
            <a:r>
              <a:rPr lang="en-US" sz="2800" b="1" i="0" u="none" strike="noStrike" cap="none" dirty="0" err="1">
                <a:solidFill>
                  <a:srgbClr val="002060"/>
                </a:solidFill>
                <a:latin typeface="Arial"/>
                <a:ea typeface="Arial"/>
                <a:cs typeface="Arial"/>
                <a:sym typeface="Arial"/>
              </a:rPr>
              <a:t>Botschaft</a:t>
            </a:r>
            <a:r>
              <a:rPr lang="en-US" sz="2800" b="1" i="0" u="none" strike="noStrike" cap="none" dirty="0">
                <a:solidFill>
                  <a:srgbClr val="002060"/>
                </a:solidFill>
                <a:latin typeface="Arial"/>
                <a:ea typeface="Arial"/>
                <a:cs typeface="Arial"/>
                <a:sym typeface="Arial"/>
              </a:rPr>
              <a:t>:</a:t>
            </a:r>
            <a:endParaRPr sz="1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69"/>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8" name="Google Shape;258;p69"/>
          <p:cNvSpPr txBox="1">
            <a:spLocks noGrp="1"/>
          </p:cNvSpPr>
          <p:nvPr>
            <p:ph type="title"/>
          </p:nvPr>
        </p:nvSpPr>
        <p:spPr>
          <a:xfrm>
            <a:off x="244734" y="163566"/>
            <a:ext cx="10663898" cy="806116"/>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2A4F1C"/>
              </a:buClr>
              <a:buSzPts val="3200"/>
              <a:buNone/>
            </a:pPr>
            <a:r>
              <a:rPr lang="en-US" sz="2400" dirty="0" err="1"/>
              <a:t>Aufgaben</a:t>
            </a:r>
            <a:r>
              <a:rPr lang="en-US" sz="2400" dirty="0"/>
              <a:t> für </a:t>
            </a:r>
            <a:r>
              <a:rPr lang="en-US" sz="2400" dirty="0" err="1"/>
              <a:t>Lernende</a:t>
            </a:r>
            <a:r>
              <a:rPr lang="en-US" sz="2400" dirty="0"/>
              <a:t> </a:t>
            </a:r>
            <a:r>
              <a:rPr lang="en-US" sz="2400" dirty="0" err="1"/>
              <a:t>zur</a:t>
            </a:r>
            <a:r>
              <a:rPr lang="en-US" sz="2400" dirty="0"/>
              <a:t> </a:t>
            </a:r>
            <a:r>
              <a:rPr lang="en-US" sz="2400" dirty="0" err="1"/>
              <a:t>Umweltkompetenz</a:t>
            </a:r>
            <a:r>
              <a:rPr lang="en-US" sz="2400" dirty="0"/>
              <a:t> und </a:t>
            </a:r>
            <a:r>
              <a:rPr lang="en-US" sz="2400" dirty="0" err="1"/>
              <a:t>Wahrnehmung</a:t>
            </a:r>
            <a:r>
              <a:rPr lang="en-US" sz="2400" dirty="0"/>
              <a:t> von </a:t>
            </a:r>
            <a:r>
              <a:rPr lang="en-US" sz="2400" dirty="0" err="1"/>
              <a:t>Umweltproblemen</a:t>
            </a:r>
            <a:endParaRPr sz="2400" dirty="0">
              <a:solidFill>
                <a:srgbClr val="2A4F1C"/>
              </a:solidFill>
              <a:latin typeface="Arial"/>
              <a:ea typeface="Arial"/>
              <a:cs typeface="Arial"/>
              <a:sym typeface="Arial"/>
            </a:endParaRPr>
          </a:p>
        </p:txBody>
      </p:sp>
      <p:sp>
        <p:nvSpPr>
          <p:cNvPr id="259" name="Google Shape;259;p69"/>
          <p:cNvSpPr txBox="1"/>
          <p:nvPr/>
        </p:nvSpPr>
        <p:spPr>
          <a:xfrm>
            <a:off x="0" y="3033400"/>
            <a:ext cx="1027288" cy="503333"/>
          </a:xfrm>
          <a:prstGeom prst="rect">
            <a:avLst/>
          </a:prstGeom>
          <a:noFill/>
          <a:ln>
            <a:noFill/>
          </a:ln>
        </p:spPr>
        <p:txBody>
          <a:bodyPr spcFirstLastPara="1" wrap="square" lIns="91425" tIns="91425" rIns="91425" bIns="91425" anchor="t" anchorCtr="0">
            <a:normAutofit fontScale="55000" lnSpcReduction="20000"/>
          </a:bodyPr>
          <a:lstStyle/>
          <a:p>
            <a:pPr marL="0" marR="0" lvl="0" indent="0" algn="l" rtl="0">
              <a:lnSpc>
                <a:spcPct val="100000"/>
              </a:lnSpc>
              <a:spcBef>
                <a:spcPts val="0"/>
              </a:spcBef>
              <a:spcAft>
                <a:spcPts val="0"/>
              </a:spcAft>
              <a:buClr>
                <a:srgbClr val="000000"/>
              </a:buClr>
              <a:buSzPct val="100000"/>
              <a:buFont typeface="Arial"/>
              <a:buNone/>
            </a:pPr>
            <a:r>
              <a:rPr lang="en-US" sz="2800" b="1" i="0" u="none" strike="noStrike" cap="none">
                <a:solidFill>
                  <a:schemeClr val="lt1"/>
                </a:solidFill>
                <a:latin typeface="Arial"/>
                <a:ea typeface="Arial"/>
                <a:cs typeface="Arial"/>
                <a:sym typeface="Arial"/>
              </a:rPr>
              <a:t>Aufgabe</a:t>
            </a:r>
            <a:endParaRPr sz="1400" b="0" i="0" u="none" strike="noStrike" cap="none">
              <a:solidFill>
                <a:srgbClr val="000000"/>
              </a:solidFill>
              <a:latin typeface="Arial"/>
              <a:ea typeface="Arial"/>
              <a:cs typeface="Arial"/>
              <a:sym typeface="Arial"/>
            </a:endParaRPr>
          </a:p>
        </p:txBody>
      </p:sp>
      <p:sp>
        <p:nvSpPr>
          <p:cNvPr id="260" name="Google Shape;260;p69"/>
          <p:cNvSpPr/>
          <p:nvPr/>
        </p:nvSpPr>
        <p:spPr>
          <a:xfrm>
            <a:off x="244734" y="971609"/>
            <a:ext cx="10358415" cy="64629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1800" b="1" i="0" u="none" strike="noStrike" cap="none" dirty="0">
                <a:solidFill>
                  <a:schemeClr val="dk1"/>
                </a:solidFill>
                <a:latin typeface="Arial"/>
                <a:ea typeface="Arial"/>
                <a:cs typeface="Arial"/>
                <a:sym typeface="Arial"/>
              </a:rPr>
              <a:t>Aufgabe 1: </a:t>
            </a:r>
            <a:r>
              <a:rPr lang="en-US" sz="1800" b="0" i="0" u="none" strike="noStrike" cap="none" dirty="0" err="1">
                <a:solidFill>
                  <a:schemeClr val="dk1"/>
                </a:solidFill>
                <a:latin typeface="Arial"/>
                <a:ea typeface="Arial"/>
                <a:cs typeface="Arial"/>
                <a:sym typeface="Arial"/>
              </a:rPr>
              <a:t>Ordne</a:t>
            </a:r>
            <a:r>
              <a:rPr lang="en-US" sz="1800" b="0" i="0" u="none" strike="noStrike" cap="none" dirty="0">
                <a:solidFill>
                  <a:schemeClr val="dk1"/>
                </a:solidFill>
                <a:latin typeface="Arial"/>
                <a:ea typeface="Arial"/>
                <a:cs typeface="Arial"/>
                <a:sym typeface="Arial"/>
              </a:rPr>
              <a:t> das </a:t>
            </a:r>
            <a:r>
              <a:rPr lang="en-US" sz="1800" b="0" i="0" u="none" strike="noStrike" cap="none" dirty="0" err="1">
                <a:solidFill>
                  <a:schemeClr val="dk1"/>
                </a:solidFill>
                <a:latin typeface="Arial"/>
                <a:ea typeface="Arial"/>
                <a:cs typeface="Arial"/>
                <a:sym typeface="Arial"/>
              </a:rPr>
              <a:t>Umweltproblem</a:t>
            </a:r>
            <a:r>
              <a:rPr lang="en-US" sz="1800" b="0" i="0" u="none" strike="noStrike" cap="none" dirty="0">
                <a:solidFill>
                  <a:schemeClr val="dk1"/>
                </a:solidFill>
                <a:latin typeface="Arial"/>
                <a:ea typeface="Arial"/>
                <a:cs typeface="Arial"/>
                <a:sym typeface="Arial"/>
              </a:rPr>
              <a:t> (z. B. </a:t>
            </a:r>
            <a:r>
              <a:rPr lang="en-US" sz="1800" b="0" i="0" u="none" strike="noStrike" cap="none" dirty="0" err="1">
                <a:solidFill>
                  <a:schemeClr val="dk1"/>
                </a:solidFill>
                <a:latin typeface="Arial"/>
                <a:ea typeface="Arial"/>
                <a:cs typeface="Arial"/>
                <a:sym typeface="Arial"/>
              </a:rPr>
              <a:t>Abholzung</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Klimawandel</a:t>
            </a:r>
            <a:r>
              <a:rPr lang="en-US" sz="1800" b="0" i="0" u="none" strike="noStrike" cap="none" dirty="0">
                <a:solidFill>
                  <a:schemeClr val="dk1"/>
                </a:solidFill>
                <a:latin typeface="Arial"/>
                <a:ea typeface="Arial"/>
                <a:cs typeface="Arial"/>
                <a:sym typeface="Arial"/>
              </a:rPr>
              <a:t>) dem </a:t>
            </a:r>
            <a:r>
              <a:rPr lang="en-US" sz="1800" b="0" i="0" u="none" strike="noStrike" cap="none" dirty="0" err="1">
                <a:solidFill>
                  <a:schemeClr val="dk1"/>
                </a:solidFill>
                <a:latin typeface="Arial"/>
                <a:ea typeface="Arial"/>
                <a:cs typeface="Arial"/>
                <a:sym typeface="Arial"/>
              </a:rPr>
              <a:t>dazugehörigen</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wissenschaftlichen</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Konzept</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zu</a:t>
            </a:r>
            <a:r>
              <a:rPr lang="en-US" sz="1800" b="0" i="0" u="none" strike="noStrike" cap="none" dirty="0">
                <a:solidFill>
                  <a:schemeClr val="dk1"/>
                </a:solidFill>
                <a:latin typeface="Arial"/>
                <a:ea typeface="Arial"/>
                <a:cs typeface="Arial"/>
                <a:sym typeface="Arial"/>
              </a:rPr>
              <a:t> (z. B. </a:t>
            </a:r>
            <a:r>
              <a:rPr lang="en-US" sz="1800" b="0" i="0" u="none" strike="noStrike" cap="none" dirty="0" err="1">
                <a:solidFill>
                  <a:schemeClr val="dk1"/>
                </a:solidFill>
                <a:latin typeface="Arial"/>
                <a:ea typeface="Arial"/>
                <a:cs typeface="Arial"/>
                <a:sym typeface="Arial"/>
              </a:rPr>
              <a:t>Treibhausgasemissionen</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Verlust</a:t>
            </a:r>
            <a:r>
              <a:rPr lang="en-US" sz="1800" b="0" i="0" u="none" strike="noStrike" cap="none" dirty="0">
                <a:solidFill>
                  <a:schemeClr val="dk1"/>
                </a:solidFill>
                <a:latin typeface="Arial"/>
                <a:ea typeface="Arial"/>
                <a:cs typeface="Arial"/>
                <a:sym typeface="Arial"/>
              </a:rPr>
              <a:t> von </a:t>
            </a:r>
            <a:r>
              <a:rPr lang="en-US" sz="1800" b="0" i="0" u="none" strike="noStrike" cap="none" dirty="0" err="1">
                <a:solidFill>
                  <a:schemeClr val="dk1"/>
                </a:solidFill>
                <a:latin typeface="Arial"/>
                <a:ea typeface="Arial"/>
                <a:cs typeface="Arial"/>
                <a:sym typeface="Arial"/>
              </a:rPr>
              <a:t>Lebensräumen</a:t>
            </a:r>
            <a:r>
              <a:rPr lang="en-US" sz="1800" b="0" i="0" u="none" strike="noStrike" cap="none" dirty="0">
                <a:solidFill>
                  <a:schemeClr val="dk1"/>
                </a:solidFill>
                <a:latin typeface="Arial"/>
                <a:ea typeface="Arial"/>
                <a:cs typeface="Arial"/>
                <a:sym typeface="Arial"/>
              </a:rPr>
              <a:t>). </a:t>
            </a:r>
            <a:endParaRPr dirty="0"/>
          </a:p>
        </p:txBody>
      </p:sp>
      <p:sp>
        <p:nvSpPr>
          <p:cNvPr id="2" name="Google Shape;260;p69">
            <a:extLst>
              <a:ext uri="{FF2B5EF4-FFF2-40B4-BE49-F238E27FC236}">
                <a16:creationId xmlns:a16="http://schemas.microsoft.com/office/drawing/2014/main" id="{A44E7534-9E47-63A4-B57F-9A5EDB67F0AF}"/>
              </a:ext>
            </a:extLst>
          </p:cNvPr>
          <p:cNvSpPr/>
          <p:nvPr/>
        </p:nvSpPr>
        <p:spPr>
          <a:xfrm>
            <a:off x="819127" y="1674559"/>
            <a:ext cx="10089505" cy="923289"/>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114300" algn="l" rtl="0">
              <a:lnSpc>
                <a:spcPct val="100000"/>
              </a:lnSpc>
              <a:spcBef>
                <a:spcPts val="0"/>
              </a:spcBef>
              <a:spcAft>
                <a:spcPts val="0"/>
              </a:spcAft>
              <a:buClr>
                <a:schemeClr val="dk1"/>
              </a:buClr>
              <a:buSzPts val="1800"/>
              <a:buFont typeface="Arial"/>
              <a:buChar char="•"/>
            </a:pPr>
            <a:r>
              <a:rPr lang="en-US" sz="1800" b="1" i="0" u="none" strike="noStrike" cap="none" dirty="0">
                <a:solidFill>
                  <a:schemeClr val="dk1"/>
                </a:solidFill>
                <a:latin typeface="Arial"/>
                <a:ea typeface="Arial"/>
                <a:cs typeface="Arial"/>
                <a:sym typeface="Arial"/>
              </a:rPr>
              <a:t>Aufgabe 2: </a:t>
            </a:r>
            <a:r>
              <a:rPr lang="en-US" sz="1800" b="0" i="0" u="none" strike="noStrike" cap="none" dirty="0" err="1">
                <a:solidFill>
                  <a:schemeClr val="dk1"/>
                </a:solidFill>
                <a:latin typeface="Arial"/>
                <a:ea typeface="Arial"/>
                <a:cs typeface="Arial"/>
                <a:sym typeface="Arial"/>
              </a:rPr>
              <a:t>Erstellen</a:t>
            </a:r>
            <a:r>
              <a:rPr lang="en-US" sz="1800" b="0" i="0" u="none" strike="noStrike" cap="none" dirty="0">
                <a:solidFill>
                  <a:schemeClr val="dk1"/>
                </a:solidFill>
                <a:latin typeface="Arial"/>
                <a:ea typeface="Arial"/>
                <a:cs typeface="Arial"/>
                <a:sym typeface="Arial"/>
              </a:rPr>
              <a:t> Sie </a:t>
            </a:r>
            <a:r>
              <a:rPr lang="en-US" sz="1800" b="0" i="0" u="none" strike="noStrike" cap="none" dirty="0" err="1">
                <a:solidFill>
                  <a:schemeClr val="dk1"/>
                </a:solidFill>
                <a:latin typeface="Arial"/>
                <a:ea typeface="Arial"/>
                <a:cs typeface="Arial"/>
                <a:sym typeface="Arial"/>
              </a:rPr>
              <a:t>eine</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Konzeptkarte</a:t>
            </a:r>
            <a:r>
              <a:rPr lang="en-US" sz="1800" b="0" i="0" u="none" strike="noStrike" cap="none" dirty="0">
                <a:solidFill>
                  <a:schemeClr val="dk1"/>
                </a:solidFill>
                <a:latin typeface="Arial"/>
                <a:ea typeface="Arial"/>
                <a:cs typeface="Arial"/>
                <a:sym typeface="Arial"/>
              </a:rPr>
              <a:t>, die </a:t>
            </a:r>
            <a:r>
              <a:rPr lang="en-US" sz="1800" b="0" i="0" u="none" strike="noStrike" cap="none" dirty="0" err="1">
                <a:solidFill>
                  <a:schemeClr val="dk1"/>
                </a:solidFill>
                <a:latin typeface="Arial"/>
                <a:ea typeface="Arial"/>
                <a:cs typeface="Arial"/>
                <a:sym typeface="Arial"/>
              </a:rPr>
              <a:t>die</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Beziehung</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zwischen</a:t>
            </a:r>
            <a:r>
              <a:rPr lang="en-US" sz="1800" b="0" i="0" u="none" strike="noStrike" cap="none" dirty="0">
                <a:solidFill>
                  <a:schemeClr val="dk1"/>
                </a:solidFill>
                <a:latin typeface="Arial"/>
                <a:ea typeface="Arial"/>
                <a:cs typeface="Arial"/>
                <a:sym typeface="Arial"/>
              </a:rPr>
              <a:t> dem </a:t>
            </a:r>
            <a:r>
              <a:rPr lang="en-US" sz="1800" b="0" i="0" u="none" strike="noStrike" cap="none" dirty="0" err="1">
                <a:solidFill>
                  <a:schemeClr val="dk1"/>
                </a:solidFill>
                <a:latin typeface="Arial"/>
                <a:ea typeface="Arial"/>
                <a:cs typeface="Arial"/>
                <a:sym typeface="Arial"/>
              </a:rPr>
              <a:t>wissenschaftlichen</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Verständnis</a:t>
            </a:r>
            <a:r>
              <a:rPr lang="en-US" sz="1800" b="0" i="0" u="none" strike="noStrike" cap="none" dirty="0">
                <a:solidFill>
                  <a:schemeClr val="dk1"/>
                </a:solidFill>
                <a:latin typeface="Arial"/>
                <a:ea typeface="Arial"/>
                <a:cs typeface="Arial"/>
                <a:sym typeface="Arial"/>
              </a:rPr>
              <a:t> von </a:t>
            </a:r>
            <a:r>
              <a:rPr lang="en-US" sz="1800" b="0" i="0" u="none" strike="noStrike" cap="none" dirty="0" err="1">
                <a:solidFill>
                  <a:schemeClr val="dk1"/>
                </a:solidFill>
                <a:latin typeface="Arial"/>
                <a:ea typeface="Arial"/>
                <a:cs typeface="Arial"/>
                <a:sym typeface="Arial"/>
              </a:rPr>
              <a:t>Umweltfragen</a:t>
            </a:r>
            <a:r>
              <a:rPr lang="en-US" sz="1800" b="0" i="0" u="none" strike="noStrike" cap="none" dirty="0">
                <a:solidFill>
                  <a:schemeClr val="dk1"/>
                </a:solidFill>
                <a:latin typeface="Arial"/>
                <a:ea typeface="Arial"/>
                <a:cs typeface="Arial"/>
                <a:sym typeface="Arial"/>
              </a:rPr>
              <a:t> und der Art und Weise, </a:t>
            </a:r>
            <a:r>
              <a:rPr lang="en-US" sz="1800" b="0" i="0" u="none" strike="noStrike" cap="none" dirty="0" err="1">
                <a:solidFill>
                  <a:schemeClr val="dk1"/>
                </a:solidFill>
                <a:latin typeface="Arial"/>
                <a:ea typeface="Arial"/>
                <a:cs typeface="Arial"/>
                <a:sym typeface="Arial"/>
              </a:rPr>
              <a:t>wie</a:t>
            </a:r>
            <a:r>
              <a:rPr lang="en-US" sz="1800" b="0" i="0" u="none" strike="noStrike" cap="none" dirty="0">
                <a:solidFill>
                  <a:schemeClr val="dk1"/>
                </a:solidFill>
                <a:latin typeface="Arial"/>
                <a:ea typeface="Arial"/>
                <a:cs typeface="Arial"/>
                <a:sym typeface="Arial"/>
              </a:rPr>
              <a:t> die Menschen </a:t>
            </a:r>
            <a:r>
              <a:rPr lang="en-US" sz="1800" b="0" i="0" u="none" strike="noStrike" cap="none" dirty="0" err="1">
                <a:solidFill>
                  <a:schemeClr val="dk1"/>
                </a:solidFill>
                <a:latin typeface="Arial"/>
                <a:ea typeface="Arial"/>
                <a:cs typeface="Arial"/>
                <a:sym typeface="Arial"/>
              </a:rPr>
              <a:t>sie</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wahrnehmen</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veranschaulicht</a:t>
            </a:r>
            <a:r>
              <a:rPr lang="en-US" sz="1800" b="0" i="0" u="none" strike="noStrike" cap="none" dirty="0">
                <a:solidFill>
                  <a:schemeClr val="dk1"/>
                </a:solidFill>
                <a:latin typeface="Arial"/>
                <a:ea typeface="Arial"/>
                <a:cs typeface="Arial"/>
                <a:sym typeface="Arial"/>
              </a:rPr>
              <a:t>. </a:t>
            </a:r>
            <a:endParaRPr dirty="0"/>
          </a:p>
        </p:txBody>
      </p:sp>
      <p:sp>
        <p:nvSpPr>
          <p:cNvPr id="3" name="Google Shape;260;p69">
            <a:extLst>
              <a:ext uri="{FF2B5EF4-FFF2-40B4-BE49-F238E27FC236}">
                <a16:creationId xmlns:a16="http://schemas.microsoft.com/office/drawing/2014/main" id="{502F838B-C8F4-A02B-426A-01F9952CFF64}"/>
              </a:ext>
            </a:extLst>
          </p:cNvPr>
          <p:cNvSpPr/>
          <p:nvPr/>
        </p:nvSpPr>
        <p:spPr>
          <a:xfrm>
            <a:off x="1098323" y="2693978"/>
            <a:ext cx="10988249" cy="923289"/>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114300" algn="l" rtl="0">
              <a:lnSpc>
                <a:spcPct val="100000"/>
              </a:lnSpc>
              <a:spcBef>
                <a:spcPts val="0"/>
              </a:spcBef>
              <a:spcAft>
                <a:spcPts val="0"/>
              </a:spcAft>
              <a:buClr>
                <a:schemeClr val="dk1"/>
              </a:buClr>
              <a:buSzPts val="1800"/>
              <a:buFont typeface="Arial"/>
              <a:buChar char="•"/>
            </a:pPr>
            <a:r>
              <a:rPr lang="en-US" sz="1800" b="1" i="0" u="none" strike="noStrike" cap="none" dirty="0">
                <a:solidFill>
                  <a:schemeClr val="dk1"/>
                </a:solidFill>
                <a:latin typeface="Arial"/>
                <a:ea typeface="Arial"/>
                <a:cs typeface="Arial"/>
                <a:sym typeface="Arial"/>
              </a:rPr>
              <a:t>Aufgabe 3: </a:t>
            </a:r>
            <a:r>
              <a:rPr lang="en-US" sz="1800" b="0" i="0" u="none" strike="noStrike" cap="none" dirty="0" err="1">
                <a:solidFill>
                  <a:schemeClr val="dk1"/>
                </a:solidFill>
                <a:latin typeface="Arial"/>
                <a:ea typeface="Arial"/>
                <a:cs typeface="Arial"/>
                <a:sym typeface="Arial"/>
              </a:rPr>
              <a:t>Wählen</a:t>
            </a:r>
            <a:r>
              <a:rPr lang="en-US" sz="1800" b="0" i="0" u="none" strike="noStrike" cap="none" dirty="0">
                <a:solidFill>
                  <a:schemeClr val="dk1"/>
                </a:solidFill>
                <a:latin typeface="Arial"/>
                <a:ea typeface="Arial"/>
                <a:cs typeface="Arial"/>
                <a:sym typeface="Arial"/>
              </a:rPr>
              <a:t> Sie </a:t>
            </a:r>
            <a:r>
              <a:rPr lang="en-US" sz="1800" b="0" i="0" u="none" strike="noStrike" cap="none" dirty="0" err="1">
                <a:solidFill>
                  <a:schemeClr val="dk1"/>
                </a:solidFill>
                <a:latin typeface="Arial"/>
                <a:ea typeface="Arial"/>
                <a:cs typeface="Arial"/>
                <a:sym typeface="Arial"/>
              </a:rPr>
              <a:t>ein</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Umweltproblem</a:t>
            </a:r>
            <a:r>
              <a:rPr lang="en-US" sz="1800" b="0" i="0" u="none" strike="noStrike" cap="none" dirty="0">
                <a:solidFill>
                  <a:schemeClr val="dk1"/>
                </a:solidFill>
                <a:latin typeface="Arial"/>
                <a:ea typeface="Arial"/>
                <a:cs typeface="Arial"/>
                <a:sym typeface="Arial"/>
              </a:rPr>
              <a:t>, das Sie </a:t>
            </a:r>
            <a:r>
              <a:rPr lang="en-US" sz="1800" b="0" i="0" u="none" strike="noStrike" cap="none" dirty="0" err="1">
                <a:solidFill>
                  <a:schemeClr val="dk1"/>
                </a:solidFill>
                <a:latin typeface="Arial"/>
                <a:ea typeface="Arial"/>
                <a:cs typeface="Arial"/>
                <a:sym typeface="Arial"/>
              </a:rPr>
              <a:t>interessiert</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Recherchieren</a:t>
            </a:r>
            <a:r>
              <a:rPr lang="en-US" sz="1800" b="0" i="0" u="none" strike="noStrike" cap="none" dirty="0">
                <a:solidFill>
                  <a:schemeClr val="dk1"/>
                </a:solidFill>
                <a:latin typeface="Arial"/>
                <a:ea typeface="Arial"/>
                <a:cs typeface="Arial"/>
                <a:sym typeface="Arial"/>
              </a:rPr>
              <a:t> Sie die </a:t>
            </a:r>
            <a:r>
              <a:rPr lang="en-US" sz="1800" b="0" i="0" u="none" strike="noStrike" cap="none" dirty="0" err="1">
                <a:solidFill>
                  <a:schemeClr val="dk1"/>
                </a:solidFill>
                <a:latin typeface="Arial"/>
                <a:ea typeface="Arial"/>
                <a:cs typeface="Arial"/>
                <a:sym typeface="Arial"/>
              </a:rPr>
              <a:t>wissenschaftlichen</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Ursachen</a:t>
            </a:r>
            <a:r>
              <a:rPr lang="en-US" sz="1800" b="0" i="0" u="none" strike="noStrike" cap="none" dirty="0">
                <a:solidFill>
                  <a:schemeClr val="dk1"/>
                </a:solidFill>
                <a:latin typeface="Arial"/>
                <a:ea typeface="Arial"/>
                <a:cs typeface="Arial"/>
                <a:sym typeface="Arial"/>
              </a:rPr>
              <a:t> und </a:t>
            </a:r>
            <a:r>
              <a:rPr lang="en-US" sz="1800" b="0" i="0" u="none" strike="noStrike" cap="none" dirty="0" err="1">
                <a:solidFill>
                  <a:schemeClr val="dk1"/>
                </a:solidFill>
                <a:latin typeface="Arial"/>
                <a:ea typeface="Arial"/>
                <a:cs typeface="Arial"/>
                <a:sym typeface="Arial"/>
              </a:rPr>
              <a:t>Folgen</a:t>
            </a:r>
            <a:r>
              <a:rPr lang="en-US" sz="1800" b="0" i="0" u="none" strike="noStrike" cap="none" dirty="0">
                <a:solidFill>
                  <a:schemeClr val="dk1"/>
                </a:solidFill>
                <a:latin typeface="Arial"/>
                <a:ea typeface="Arial"/>
                <a:cs typeface="Arial"/>
                <a:sym typeface="Arial"/>
              </a:rPr>
              <a:t> des Problems. Wie </a:t>
            </a:r>
            <a:r>
              <a:rPr lang="en-US" sz="1800" b="0" i="0" u="none" strike="noStrike" cap="none" dirty="0" err="1">
                <a:solidFill>
                  <a:schemeClr val="dk1"/>
                </a:solidFill>
                <a:latin typeface="Arial"/>
                <a:ea typeface="Arial"/>
                <a:cs typeface="Arial"/>
                <a:sym typeface="Arial"/>
              </a:rPr>
              <a:t>könnte</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jemand</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mit</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begrenzten</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wissenschaftlichen</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Kenntnissen</a:t>
            </a:r>
            <a:r>
              <a:rPr lang="en-US" sz="1800" b="0" i="0" u="none" strike="noStrike" cap="none" dirty="0">
                <a:solidFill>
                  <a:schemeClr val="dk1"/>
                </a:solidFill>
                <a:latin typeface="Arial"/>
                <a:ea typeface="Arial"/>
                <a:cs typeface="Arial"/>
                <a:sym typeface="Arial"/>
              </a:rPr>
              <a:t> dieses Problem </a:t>
            </a:r>
            <a:r>
              <a:rPr lang="en-US" sz="1800" b="0" i="0" u="none" strike="noStrike" cap="none" dirty="0" err="1">
                <a:solidFill>
                  <a:schemeClr val="dk1"/>
                </a:solidFill>
                <a:latin typeface="Arial"/>
                <a:ea typeface="Arial"/>
                <a:cs typeface="Arial"/>
                <a:sym typeface="Arial"/>
              </a:rPr>
              <a:t>anders</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wahrnehmen</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als</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jemand</a:t>
            </a:r>
            <a:r>
              <a:rPr lang="en-US" sz="1800" b="0" i="0" u="none" strike="noStrike" cap="none" dirty="0">
                <a:solidFill>
                  <a:schemeClr val="dk1"/>
                </a:solidFill>
                <a:latin typeface="Arial"/>
                <a:ea typeface="Arial"/>
                <a:cs typeface="Arial"/>
                <a:sym typeface="Arial"/>
              </a:rPr>
              <a:t>, der es gut </a:t>
            </a:r>
            <a:r>
              <a:rPr lang="en-US" sz="1800" b="0" i="0" u="none" strike="noStrike" cap="none" dirty="0" err="1">
                <a:solidFill>
                  <a:schemeClr val="dk1"/>
                </a:solidFill>
                <a:latin typeface="Arial"/>
                <a:ea typeface="Arial"/>
                <a:cs typeface="Arial"/>
                <a:sym typeface="Arial"/>
              </a:rPr>
              <a:t>versteht</a:t>
            </a:r>
            <a:r>
              <a:rPr lang="en-US" sz="1800" b="0" i="0" u="none" strike="noStrike" cap="none" dirty="0">
                <a:solidFill>
                  <a:schemeClr val="dk1"/>
                </a:solidFill>
                <a:latin typeface="Arial"/>
                <a:ea typeface="Arial"/>
                <a:cs typeface="Arial"/>
                <a:sym typeface="Arial"/>
              </a:rPr>
              <a:t>?</a:t>
            </a:r>
            <a:endParaRPr sz="1800" b="0" i="0" u="none" strike="noStrike" cap="none" dirty="0">
              <a:solidFill>
                <a:schemeClr val="dk1"/>
              </a:solidFill>
              <a:latin typeface="Arial"/>
              <a:ea typeface="Arial"/>
              <a:cs typeface="Arial"/>
              <a:sym typeface="Arial"/>
            </a:endParaRPr>
          </a:p>
        </p:txBody>
      </p:sp>
      <p:sp>
        <p:nvSpPr>
          <p:cNvPr id="4" name="Google Shape;260;p69">
            <a:extLst>
              <a:ext uri="{FF2B5EF4-FFF2-40B4-BE49-F238E27FC236}">
                <a16:creationId xmlns:a16="http://schemas.microsoft.com/office/drawing/2014/main" id="{76E4C7E3-56F2-0232-ACE7-8A3F12F1563E}"/>
              </a:ext>
            </a:extLst>
          </p:cNvPr>
          <p:cNvSpPr/>
          <p:nvPr/>
        </p:nvSpPr>
        <p:spPr>
          <a:xfrm>
            <a:off x="1098322" y="3779634"/>
            <a:ext cx="10988249" cy="369291"/>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114300" algn="l" rtl="0">
              <a:lnSpc>
                <a:spcPct val="100000"/>
              </a:lnSpc>
              <a:spcBef>
                <a:spcPts val="0"/>
              </a:spcBef>
              <a:spcAft>
                <a:spcPts val="0"/>
              </a:spcAft>
              <a:buClr>
                <a:schemeClr val="dk1"/>
              </a:buClr>
              <a:buSzPts val="1800"/>
              <a:buFont typeface="Arial"/>
              <a:buChar char="•"/>
            </a:pPr>
            <a:r>
              <a:rPr lang="en-US" sz="1800" b="1" i="0" u="none" strike="noStrike" cap="none" dirty="0">
                <a:solidFill>
                  <a:schemeClr val="dk1"/>
                </a:solidFill>
                <a:latin typeface="Arial"/>
                <a:ea typeface="Arial"/>
                <a:cs typeface="Arial"/>
                <a:sym typeface="Arial"/>
              </a:rPr>
              <a:t>Aufgabe 4: </a:t>
            </a:r>
            <a:r>
              <a:rPr lang="en-US" sz="1800" b="0" i="0" u="none" strike="noStrike" cap="none" dirty="0">
                <a:solidFill>
                  <a:srgbClr val="000000"/>
                </a:solidFill>
                <a:latin typeface="Arial"/>
                <a:ea typeface="Arial"/>
                <a:cs typeface="Arial"/>
                <a:sym typeface="Arial"/>
              </a:rPr>
              <a:t>Wie </a:t>
            </a:r>
            <a:r>
              <a:rPr lang="en-US" sz="1800" b="0" i="0" u="none" strike="noStrike" cap="none" dirty="0" err="1">
                <a:solidFill>
                  <a:srgbClr val="000000"/>
                </a:solidFill>
                <a:latin typeface="Arial"/>
                <a:ea typeface="Arial"/>
                <a:cs typeface="Arial"/>
                <a:sym typeface="Arial"/>
              </a:rPr>
              <a:t>besorgt</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sind</a:t>
            </a:r>
            <a:r>
              <a:rPr lang="en-US" sz="1800" b="0" i="0" u="none" strike="noStrike" cap="none" dirty="0">
                <a:solidFill>
                  <a:srgbClr val="000000"/>
                </a:solidFill>
                <a:latin typeface="Arial"/>
                <a:ea typeface="Arial"/>
                <a:cs typeface="Arial"/>
                <a:sym typeface="Arial"/>
              </a:rPr>
              <a:t> Sie </a:t>
            </a:r>
            <a:r>
              <a:rPr lang="en-US" sz="1800" b="0" i="0" u="none" strike="noStrike" cap="none" dirty="0" err="1">
                <a:solidFill>
                  <a:srgbClr val="000000"/>
                </a:solidFill>
                <a:latin typeface="Arial"/>
                <a:ea typeface="Arial"/>
                <a:cs typeface="Arial"/>
                <a:sym typeface="Arial"/>
              </a:rPr>
              <a:t>über</a:t>
            </a:r>
            <a:r>
              <a:rPr lang="en-US" sz="1800" b="0" i="0" u="none" strike="noStrike" cap="none" dirty="0">
                <a:solidFill>
                  <a:srgbClr val="000000"/>
                </a:solidFill>
                <a:latin typeface="Arial"/>
                <a:ea typeface="Arial"/>
                <a:cs typeface="Arial"/>
                <a:sym typeface="Arial"/>
              </a:rPr>
              <a:t> den </a:t>
            </a:r>
            <a:r>
              <a:rPr lang="en-US" sz="1800" b="0" i="0" u="none" strike="noStrike" cap="none" dirty="0" err="1">
                <a:solidFill>
                  <a:srgbClr val="000000"/>
                </a:solidFill>
                <a:latin typeface="Arial"/>
                <a:ea typeface="Arial"/>
                <a:cs typeface="Arial"/>
                <a:sym typeface="Arial"/>
              </a:rPr>
              <a:t>Klimawandel</a:t>
            </a:r>
            <a:r>
              <a:rPr lang="en-US" sz="1800" b="0" i="0" u="none" strike="noStrike" cap="none" dirty="0">
                <a:solidFill>
                  <a:srgbClr val="000000"/>
                </a:solidFill>
                <a:latin typeface="Arial"/>
                <a:ea typeface="Arial"/>
                <a:cs typeface="Arial"/>
                <a:sym typeface="Arial"/>
              </a:rPr>
              <a:t>? Wie </a:t>
            </a:r>
            <a:r>
              <a:rPr lang="en-US" sz="1800" b="0" i="0" u="none" strike="noStrike" cap="none" dirty="0" err="1">
                <a:solidFill>
                  <a:srgbClr val="000000"/>
                </a:solidFill>
                <a:latin typeface="Arial"/>
                <a:ea typeface="Arial"/>
                <a:cs typeface="Arial"/>
                <a:sym typeface="Arial"/>
              </a:rPr>
              <a:t>wichtig</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ist</a:t>
            </a:r>
            <a:r>
              <a:rPr lang="en-US" sz="1800" b="0" i="0" u="none" strike="noStrike" cap="none" dirty="0">
                <a:solidFill>
                  <a:srgbClr val="000000"/>
                </a:solidFill>
                <a:latin typeface="Arial"/>
                <a:ea typeface="Arial"/>
                <a:cs typeface="Arial"/>
                <a:sym typeface="Arial"/>
              </a:rPr>
              <a:t> es, </a:t>
            </a:r>
            <a:r>
              <a:rPr lang="en-US" sz="1800" b="0" i="0" u="none" strike="noStrike" cap="none" dirty="0" err="1">
                <a:solidFill>
                  <a:srgbClr val="000000"/>
                </a:solidFill>
                <a:latin typeface="Arial"/>
                <a:ea typeface="Arial"/>
                <a:cs typeface="Arial"/>
                <a:sym typeface="Arial"/>
              </a:rPr>
              <a:t>bedrohte</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Arten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zu</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schützen</a:t>
            </a:r>
            <a:r>
              <a:rPr lang="en-US" sz="1800" b="0" i="0" u="none" strike="noStrike" cap="none" dirty="0">
                <a:solidFill>
                  <a:srgbClr val="000000"/>
                </a:solidFill>
                <a:latin typeface="Arial"/>
                <a:ea typeface="Arial"/>
                <a:cs typeface="Arial"/>
                <a:sym typeface="Arial"/>
              </a:rPr>
              <a:t>?</a:t>
            </a:r>
            <a:endParaRPr sz="1800" b="0" i="0" u="none" strike="noStrike" cap="none" dirty="0">
              <a:solidFill>
                <a:srgbClr val="000000"/>
              </a:solidFill>
              <a:latin typeface="Arial"/>
              <a:ea typeface="Arial"/>
              <a:cs typeface="Arial"/>
              <a:sym typeface="Arial"/>
            </a:endParaRPr>
          </a:p>
        </p:txBody>
      </p:sp>
      <p:sp>
        <p:nvSpPr>
          <p:cNvPr id="5" name="Google Shape;260;p69">
            <a:extLst>
              <a:ext uri="{FF2B5EF4-FFF2-40B4-BE49-F238E27FC236}">
                <a16:creationId xmlns:a16="http://schemas.microsoft.com/office/drawing/2014/main" id="{F1DBCB61-912C-83A3-C8CA-B65DAB907F22}"/>
              </a:ext>
            </a:extLst>
          </p:cNvPr>
          <p:cNvSpPr/>
          <p:nvPr/>
        </p:nvSpPr>
        <p:spPr>
          <a:xfrm>
            <a:off x="1098322" y="4322144"/>
            <a:ext cx="10988249" cy="64629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114300" algn="l" rtl="0">
              <a:lnSpc>
                <a:spcPct val="100000"/>
              </a:lnSpc>
              <a:spcBef>
                <a:spcPts val="0"/>
              </a:spcBef>
              <a:spcAft>
                <a:spcPts val="0"/>
              </a:spcAft>
              <a:buClr>
                <a:schemeClr val="dk1"/>
              </a:buClr>
              <a:buSzPts val="1800"/>
              <a:buFont typeface="Arial"/>
              <a:buChar char="•"/>
            </a:pPr>
            <a:r>
              <a:rPr lang="en-US" sz="1800" b="1" i="0" u="none" strike="noStrike" cap="none" dirty="0">
                <a:solidFill>
                  <a:schemeClr val="dk1"/>
                </a:solidFill>
                <a:latin typeface="Arial"/>
                <a:ea typeface="Arial"/>
                <a:cs typeface="Arial"/>
                <a:sym typeface="Arial"/>
              </a:rPr>
              <a:t> Aufgabe 5: </a:t>
            </a:r>
            <a:r>
              <a:rPr lang="en-US" sz="1800" b="0" i="0" u="none" strike="noStrike" cap="none" dirty="0" err="1">
                <a:solidFill>
                  <a:srgbClr val="000000"/>
                </a:solidFill>
                <a:latin typeface="Arial"/>
                <a:ea typeface="Arial"/>
                <a:cs typeface="Arial"/>
                <a:sym typeface="Arial"/>
              </a:rPr>
              <a:t>Entwickeln</a:t>
            </a:r>
            <a:r>
              <a:rPr lang="en-US" sz="1800" b="0" i="0" u="none" strike="noStrike" cap="none" dirty="0">
                <a:solidFill>
                  <a:srgbClr val="000000"/>
                </a:solidFill>
                <a:latin typeface="Arial"/>
                <a:ea typeface="Arial"/>
                <a:cs typeface="Arial"/>
                <a:sym typeface="Arial"/>
              </a:rPr>
              <a:t> Sie </a:t>
            </a:r>
            <a:r>
              <a:rPr lang="en-US" sz="1800" b="0" i="0" u="none" strike="noStrike" cap="none" dirty="0" err="1">
                <a:solidFill>
                  <a:srgbClr val="000000"/>
                </a:solidFill>
                <a:latin typeface="Arial"/>
                <a:ea typeface="Arial"/>
                <a:cs typeface="Arial"/>
                <a:sym typeface="Arial"/>
              </a:rPr>
              <a:t>einen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persönlichen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Aktionsplan</a:t>
            </a:r>
            <a:r>
              <a:rPr lang="en-US" sz="1800" b="0" i="0" u="none" strike="noStrike" cap="none" dirty="0">
                <a:solidFill>
                  <a:srgbClr val="000000"/>
                </a:solidFill>
                <a:latin typeface="Arial"/>
                <a:ea typeface="Arial"/>
                <a:cs typeface="Arial"/>
                <a:sym typeface="Arial"/>
              </a:rPr>
              <a:t>, um </a:t>
            </a:r>
            <a:r>
              <a:rPr lang="en-US" sz="1800" b="0" i="0" u="none" strike="noStrike" cap="none" dirty="0" err="1">
                <a:solidFill>
                  <a:srgbClr val="000000"/>
                </a:solidFill>
                <a:latin typeface="Arial"/>
                <a:ea typeface="Arial"/>
                <a:cs typeface="Arial"/>
                <a:sym typeface="Arial"/>
              </a:rPr>
              <a:t>Ihre</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Umweltbelastung</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zu</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verringern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Berücksichtigen</a:t>
            </a:r>
            <a:r>
              <a:rPr lang="en-US" sz="1800" b="0" i="0" u="none" strike="noStrike" cap="none" dirty="0">
                <a:solidFill>
                  <a:srgbClr val="000000"/>
                </a:solidFill>
                <a:latin typeface="Arial"/>
                <a:ea typeface="Arial"/>
                <a:cs typeface="Arial"/>
                <a:sym typeface="Arial"/>
              </a:rPr>
              <a:t> Sie </a:t>
            </a:r>
            <a:r>
              <a:rPr lang="en-US" sz="1800" b="0" i="0" u="none" strike="noStrike" cap="none" dirty="0" err="1">
                <a:solidFill>
                  <a:srgbClr val="000000"/>
                </a:solidFill>
                <a:latin typeface="Arial"/>
                <a:ea typeface="Arial"/>
                <a:cs typeface="Arial"/>
                <a:sym typeface="Arial"/>
              </a:rPr>
              <a:t>dabei</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Bereiche</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wie</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Verkehr</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Konsumgewohnheiten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oder</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Abfallmanagement</a:t>
            </a:r>
            <a:r>
              <a:rPr lang="en-US" sz="1800" b="0" i="0" u="none" strike="noStrike" cap="none" dirty="0">
                <a:solidFill>
                  <a:srgbClr val="000000"/>
                </a:solidFill>
                <a:latin typeface="Arial"/>
                <a:ea typeface="Arial"/>
                <a:cs typeface="Arial"/>
                <a:sym typeface="Arial"/>
              </a:rPr>
              <a:t>.</a:t>
            </a:r>
            <a:endParaRPr sz="1800" b="0" i="0" u="none" strike="noStrike" cap="none" dirty="0">
              <a:solidFill>
                <a:srgbClr val="000000"/>
              </a:solidFill>
              <a:latin typeface="Arial"/>
              <a:ea typeface="Arial"/>
              <a:cs typeface="Arial"/>
              <a:sym typeface="Arial"/>
            </a:endParaRPr>
          </a:p>
        </p:txBody>
      </p:sp>
      <p:sp>
        <p:nvSpPr>
          <p:cNvPr id="6" name="Google Shape;260;p69">
            <a:extLst>
              <a:ext uri="{FF2B5EF4-FFF2-40B4-BE49-F238E27FC236}">
                <a16:creationId xmlns:a16="http://schemas.microsoft.com/office/drawing/2014/main" id="{482C3F3E-4CCD-4FFB-A217-A8D3DBE078E9}"/>
              </a:ext>
            </a:extLst>
          </p:cNvPr>
          <p:cNvSpPr/>
          <p:nvPr/>
        </p:nvSpPr>
        <p:spPr>
          <a:xfrm>
            <a:off x="244734" y="5078238"/>
            <a:ext cx="11841837" cy="923289"/>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114300" algn="l" rtl="0">
              <a:lnSpc>
                <a:spcPct val="100000"/>
              </a:lnSpc>
              <a:spcBef>
                <a:spcPts val="0"/>
              </a:spcBef>
              <a:spcAft>
                <a:spcPts val="0"/>
              </a:spcAft>
              <a:buClr>
                <a:schemeClr val="dk1"/>
              </a:buClr>
              <a:buSzPts val="1800"/>
              <a:buFont typeface="Arial"/>
              <a:buChar char="•"/>
            </a:pPr>
            <a:r>
              <a:rPr lang="en-US" sz="1800" b="1" i="0" u="none" strike="noStrike" cap="none" dirty="0">
                <a:solidFill>
                  <a:schemeClr val="dk1"/>
                </a:solidFill>
                <a:latin typeface="Arial"/>
                <a:ea typeface="Arial"/>
                <a:cs typeface="Arial"/>
                <a:sym typeface="Arial"/>
              </a:rPr>
              <a:t>Aufgabe 6: </a:t>
            </a:r>
            <a:r>
              <a:rPr lang="en-US" sz="1800" b="0" i="0" u="none" strike="noStrike" cap="none" dirty="0" err="1">
                <a:solidFill>
                  <a:srgbClr val="000000"/>
                </a:solidFill>
                <a:latin typeface="Arial"/>
                <a:ea typeface="Arial"/>
                <a:cs typeface="Arial"/>
                <a:sym typeface="Arial"/>
              </a:rPr>
              <a:t>Wählen</a:t>
            </a:r>
            <a:r>
              <a:rPr lang="en-US" sz="1800" b="0" i="0" u="none" strike="noStrike" cap="none" dirty="0">
                <a:solidFill>
                  <a:srgbClr val="000000"/>
                </a:solidFill>
                <a:latin typeface="Arial"/>
                <a:ea typeface="Arial"/>
                <a:cs typeface="Arial"/>
                <a:sym typeface="Arial"/>
              </a:rPr>
              <a:t> Sie </a:t>
            </a:r>
            <a:r>
              <a:rPr lang="en-US" sz="1800" b="0" i="0" u="none" strike="noStrike" cap="none" dirty="0" err="1">
                <a:solidFill>
                  <a:srgbClr val="000000"/>
                </a:solidFill>
                <a:latin typeface="Arial"/>
                <a:ea typeface="Arial"/>
                <a:cs typeface="Arial"/>
                <a:sym typeface="Arial"/>
              </a:rPr>
              <a:t>einen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Nachrichtenartikel</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oder</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eine</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Dokumentation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über</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ein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Umweltthema</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aus.</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Analysieren</a:t>
            </a:r>
            <a:r>
              <a:rPr lang="en-US" sz="1800" b="0" i="0" u="none" strike="noStrike" cap="none" dirty="0">
                <a:solidFill>
                  <a:srgbClr val="000000"/>
                </a:solidFill>
                <a:latin typeface="Arial"/>
                <a:ea typeface="Arial"/>
                <a:cs typeface="Arial"/>
                <a:sym typeface="Arial"/>
              </a:rPr>
              <a:t> Sie die </a:t>
            </a:r>
            <a:r>
              <a:rPr lang="en-US" sz="1800" b="0" i="0" u="none" strike="noStrike" cap="none" dirty="0" err="1">
                <a:solidFill>
                  <a:srgbClr val="000000"/>
                </a:solidFill>
                <a:latin typeface="Arial"/>
                <a:ea typeface="Arial"/>
                <a:cs typeface="Arial"/>
                <a:sym typeface="Arial"/>
              </a:rPr>
              <a:t>Aufmachung</a:t>
            </a:r>
            <a:r>
              <a:rPr lang="en-US" sz="1800" b="0" i="0" u="none" strike="noStrike" cap="none" dirty="0">
                <a:solidFill>
                  <a:srgbClr val="000000"/>
                </a:solidFill>
                <a:latin typeface="Arial"/>
                <a:ea typeface="Arial"/>
                <a:cs typeface="Arial"/>
                <a:sym typeface="Arial"/>
              </a:rPr>
              <a:t> des </a:t>
            </a:r>
            <a:r>
              <a:rPr lang="en-US" sz="1800" b="0" i="0" u="none" strike="noStrike" cap="none" dirty="0" err="1">
                <a:solidFill>
                  <a:srgbClr val="000000"/>
                </a:solidFill>
                <a:latin typeface="Arial"/>
                <a:ea typeface="Arial"/>
                <a:cs typeface="Arial"/>
                <a:sym typeface="Arial"/>
              </a:rPr>
              <a:t>Themas</a:t>
            </a:r>
            <a:r>
              <a:rPr lang="en-US" sz="1800" b="0" i="0" u="none" strike="noStrike" cap="none" dirty="0">
                <a:solidFill>
                  <a:srgbClr val="000000"/>
                </a:solidFill>
                <a:latin typeface="Arial"/>
                <a:ea typeface="Arial"/>
                <a:cs typeface="Arial"/>
                <a:sym typeface="Arial"/>
              </a:rPr>
              <a:t> und die </a:t>
            </a:r>
            <a:r>
              <a:rPr lang="en-US" sz="1800" b="0" i="0" u="none" strike="noStrike" cap="none" dirty="0" err="1">
                <a:solidFill>
                  <a:srgbClr val="000000"/>
                </a:solidFill>
                <a:latin typeface="Arial"/>
                <a:ea typeface="Arial"/>
                <a:cs typeface="Arial"/>
                <a:sym typeface="Arial"/>
              </a:rPr>
              <a:t>möglichen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Auswirkungen</a:t>
            </a:r>
            <a:r>
              <a:rPr lang="en-US" sz="1800" b="0" i="0" u="none" strike="noStrike" cap="none" dirty="0">
                <a:solidFill>
                  <a:srgbClr val="000000"/>
                </a:solidFill>
                <a:latin typeface="Arial"/>
                <a:ea typeface="Arial"/>
                <a:cs typeface="Arial"/>
                <a:sym typeface="Arial"/>
              </a:rPr>
              <a:t> auf die </a:t>
            </a:r>
            <a:r>
              <a:rPr lang="en-US" sz="1800" b="0" i="0" u="none" strike="noStrike" cap="none" dirty="0" err="1">
                <a:solidFill>
                  <a:srgbClr val="000000"/>
                </a:solidFill>
                <a:latin typeface="Arial"/>
                <a:ea typeface="Arial"/>
                <a:cs typeface="Arial"/>
                <a:sym typeface="Arial"/>
              </a:rPr>
              <a:t>Wahrnehmung</a:t>
            </a:r>
            <a:r>
              <a:rPr lang="en-US" sz="1800" b="0" i="0" u="none" strike="noStrike" cap="none" dirty="0">
                <a:solidFill>
                  <a:srgbClr val="000000"/>
                </a:solidFill>
                <a:latin typeface="Arial"/>
                <a:ea typeface="Arial"/>
                <a:cs typeface="Arial"/>
                <a:sym typeface="Arial"/>
              </a:rPr>
              <a:t> der </a:t>
            </a:r>
            <a:r>
              <a:rPr lang="en-US" sz="1800" b="0" i="0" u="none" strike="noStrike" cap="none" dirty="0" err="1">
                <a:solidFill>
                  <a:srgbClr val="000000"/>
                </a:solidFill>
                <a:latin typeface="Arial"/>
                <a:ea typeface="Arial"/>
                <a:cs typeface="Arial"/>
                <a:sym typeface="Arial"/>
              </a:rPr>
              <a:t>Zuschauer</a:t>
            </a:r>
            <a:r>
              <a:rPr lang="en-US" sz="1800" b="0" i="0" u="none" strike="noStrike" cap="none" dirty="0">
                <a:solidFill>
                  <a:srgbClr val="000000"/>
                </a:solidFill>
                <a:latin typeface="Arial"/>
                <a:ea typeface="Arial"/>
                <a:cs typeface="Arial"/>
                <a:sym typeface="Arial"/>
              </a:rPr>
              <a:t>.</a:t>
            </a:r>
            <a:endParaRPr sz="1800" b="0" i="0" u="none" strike="noStrike" cap="none" dirty="0">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70"/>
          <p:cNvSpPr txBox="1">
            <a:spLocks noGrp="1"/>
          </p:cNvSpPr>
          <p:nvPr>
            <p:ph type="ctrTitle"/>
          </p:nvPr>
        </p:nvSpPr>
        <p:spPr>
          <a:xfrm>
            <a:off x="1097280" y="3020290"/>
            <a:ext cx="10058400" cy="1304821"/>
          </a:xfrm>
          <a:prstGeom prst="rect">
            <a:avLst/>
          </a:prstGeom>
          <a:noFill/>
          <a:ln>
            <a:noFill/>
          </a:ln>
        </p:spPr>
        <p:txBody>
          <a:bodyPr spcFirstLastPara="1" wrap="square" lIns="121900" tIns="121900" rIns="121900" bIns="121900" anchor="b" anchorCtr="0">
            <a:noAutofit/>
          </a:bodyPr>
          <a:lstStyle/>
          <a:p>
            <a:pPr marL="0" lvl="0" indent="0" algn="l" rtl="0">
              <a:lnSpc>
                <a:spcPct val="85000"/>
              </a:lnSpc>
              <a:spcBef>
                <a:spcPts val="0"/>
              </a:spcBef>
              <a:spcAft>
                <a:spcPts val="0"/>
              </a:spcAft>
              <a:buClr>
                <a:srgbClr val="3F762A"/>
              </a:buClr>
              <a:buSzPts val="4800"/>
              <a:buFont typeface="Calibri"/>
              <a:buNone/>
            </a:pPr>
            <a:br>
              <a:rPr lang="en-US">
                <a:solidFill>
                  <a:srgbClr val="FFFF00"/>
                </a:solidFill>
              </a:rPr>
            </a:br>
            <a:r>
              <a:rPr lang="en-US" sz="6600">
                <a:solidFill>
                  <a:srgbClr val="3F762A"/>
                </a:solidFill>
              </a:rPr>
              <a:t>Teil 2</a:t>
            </a:r>
            <a:endParaRPr b="1">
              <a:solidFill>
                <a:srgbClr val="3F762A"/>
              </a:solidFill>
            </a:endParaRPr>
          </a:p>
        </p:txBody>
      </p:sp>
      <p:cxnSp>
        <p:nvCxnSpPr>
          <p:cNvPr id="266" name="Google Shape;266;p70"/>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267" name="Google Shape;267;p70"/>
          <p:cNvPicPr preferRelativeResize="0"/>
          <p:nvPr/>
        </p:nvPicPr>
        <p:blipFill rotWithShape="1">
          <a:blip r:embed="rId3">
            <a:alphaModFix/>
          </a:blip>
          <a:srcRect/>
          <a:stretch/>
        </p:blipFill>
        <p:spPr>
          <a:xfrm>
            <a:off x="10963124" y="176911"/>
            <a:ext cx="1064381" cy="163551"/>
          </a:xfrm>
          <a:prstGeom prst="rect">
            <a:avLst/>
          </a:prstGeom>
          <a:noFill/>
          <a:ln>
            <a:noFill/>
          </a:ln>
        </p:spPr>
      </p:pic>
      <p:sp>
        <p:nvSpPr>
          <p:cNvPr id="268" name="Google Shape;268;p70"/>
          <p:cNvSpPr txBox="1"/>
          <p:nvPr/>
        </p:nvSpPr>
        <p:spPr>
          <a:xfrm>
            <a:off x="1097280" y="585533"/>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02</a:t>
            </a:r>
            <a:endParaRPr sz="1400" b="0" i="0" u="none" strike="noStrike" cap="none">
              <a:solidFill>
                <a:srgbClr val="000000"/>
              </a:solidFill>
              <a:latin typeface="Arial"/>
              <a:ea typeface="Arial"/>
              <a:cs typeface="Arial"/>
              <a:sym typeface="Arial"/>
            </a:endParaRPr>
          </a:p>
        </p:txBody>
      </p:sp>
      <p:sp>
        <p:nvSpPr>
          <p:cNvPr id="269" name="Google Shape;269;p70"/>
          <p:cNvSpPr txBox="1"/>
          <p:nvPr/>
        </p:nvSpPr>
        <p:spPr>
          <a:xfrm>
            <a:off x="1097280" y="4621497"/>
            <a:ext cx="7360920" cy="495753"/>
          </a:xfrm>
          <a:prstGeom prst="rect">
            <a:avLst/>
          </a:prstGeom>
          <a:noFill/>
          <a:ln>
            <a:noFill/>
          </a:ln>
        </p:spPr>
        <p:txBody>
          <a:bodyPr spcFirstLastPara="1" wrap="square" lIns="91425" tIns="45700" rIns="91425" bIns="45700" anchor="b" anchorCtr="0">
            <a:normAutofit fontScale="55000" lnSpcReduction="20000"/>
          </a:bodyPr>
          <a:lstStyle/>
          <a:p>
            <a:pPr marL="0" marR="0" lvl="0" indent="0" algn="l" rtl="0">
              <a:lnSpc>
                <a:spcPct val="85000"/>
              </a:lnSpc>
              <a:spcBef>
                <a:spcPts val="0"/>
              </a:spcBef>
              <a:spcAft>
                <a:spcPts val="0"/>
              </a:spcAft>
              <a:buNone/>
            </a:pPr>
            <a:r>
              <a:rPr lang="en-US" sz="2400" b="0" i="0" u="none" strike="noStrike" cap="none">
                <a:solidFill>
                  <a:srgbClr val="002060"/>
                </a:solidFill>
                <a:latin typeface="Cambria"/>
                <a:ea typeface="Cambria"/>
                <a:cs typeface="Cambria"/>
                <a:sym typeface="Cambria"/>
              </a:rPr>
              <a:t>Bewährte Praktiken in unserer Einrichtung, in unserer Stadt oder unserem Land und sogar in den Ländern der Partner</a:t>
            </a:r>
            <a:br>
              <a:rPr lang="en-US" sz="2400" b="0" i="0" u="none" strike="noStrike" cap="none">
                <a:solidFill>
                  <a:srgbClr val="4F81BD"/>
                </a:solidFill>
                <a:latin typeface="Cambria"/>
                <a:ea typeface="Cambria"/>
                <a:cs typeface="Cambria"/>
                <a:sym typeface="Cambria"/>
              </a:rPr>
            </a:br>
            <a:endParaRPr sz="2400" b="1" i="0" u="none" strike="noStrike" cap="none">
              <a:solidFill>
                <a:srgbClr val="262626"/>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3"/>
          <p:cNvSpPr/>
          <p:nvPr/>
        </p:nvSpPr>
        <p:spPr>
          <a:xfrm>
            <a:off x="2819400" y="-261257"/>
            <a:ext cx="12192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8" name="Google Shape;128;p3"/>
          <p:cNvSpPr/>
          <p:nvPr/>
        </p:nvSpPr>
        <p:spPr>
          <a:xfrm>
            <a:off x="2819400" y="195943"/>
            <a:ext cx="12192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en-US" sz="11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Arial"/>
              <a:ea typeface="Arial"/>
              <a:cs typeface="Arial"/>
              <a:sym typeface="Arial"/>
            </a:endParaRPr>
          </a:p>
        </p:txBody>
      </p:sp>
      <p:sp>
        <p:nvSpPr>
          <p:cNvPr id="129" name="Google Shape;129;p3"/>
          <p:cNvSpPr txBox="1">
            <a:spLocks noGrp="1"/>
          </p:cNvSpPr>
          <p:nvPr>
            <p:ph type="title"/>
          </p:nvPr>
        </p:nvSpPr>
        <p:spPr>
          <a:xfrm>
            <a:off x="496956" y="236764"/>
            <a:ext cx="10515600" cy="457201"/>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004B3A"/>
              </a:buClr>
              <a:buSzPts val="3200"/>
              <a:buFont typeface="Arial"/>
              <a:buNone/>
            </a:pPr>
            <a:r>
              <a:rPr lang="en-US" dirty="0" err="1">
                <a:solidFill>
                  <a:srgbClr val="004B3A"/>
                </a:solidFill>
                <a:latin typeface="Arial"/>
                <a:ea typeface="Arial"/>
                <a:cs typeface="Arial"/>
                <a:sym typeface="Arial"/>
              </a:rPr>
              <a:t>Lernergebnisse</a:t>
            </a:r>
            <a:r>
              <a:rPr lang="en-US" dirty="0">
                <a:solidFill>
                  <a:srgbClr val="004B3A"/>
                </a:solidFill>
                <a:latin typeface="Arial"/>
                <a:ea typeface="Arial"/>
                <a:cs typeface="Arial"/>
                <a:sym typeface="Arial"/>
              </a:rPr>
              <a:t> des </a:t>
            </a:r>
            <a:r>
              <a:rPr lang="en-US" dirty="0" err="1">
                <a:solidFill>
                  <a:srgbClr val="004B3A"/>
                </a:solidFill>
                <a:latin typeface="Arial"/>
                <a:ea typeface="Arial"/>
                <a:cs typeface="Arial"/>
                <a:sym typeface="Arial"/>
              </a:rPr>
              <a:t>Moduls</a:t>
            </a:r>
            <a:r>
              <a:rPr lang="en-US" dirty="0">
                <a:solidFill>
                  <a:srgbClr val="004B3A"/>
                </a:solidFill>
                <a:latin typeface="Arial"/>
                <a:ea typeface="Arial"/>
                <a:cs typeface="Arial"/>
                <a:sym typeface="Arial"/>
              </a:rPr>
              <a:t> 2</a:t>
            </a:r>
            <a:endParaRPr dirty="0"/>
          </a:p>
        </p:txBody>
      </p:sp>
      <p:sp>
        <p:nvSpPr>
          <p:cNvPr id="130" name="Google Shape;130;p3"/>
          <p:cNvSpPr/>
          <p:nvPr/>
        </p:nvSpPr>
        <p:spPr>
          <a:xfrm>
            <a:off x="496956" y="1166842"/>
            <a:ext cx="11358160" cy="452431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1800" b="1" i="0" u="none" strike="noStrike" cap="none" dirty="0">
                <a:solidFill>
                  <a:schemeClr val="dk1"/>
                </a:solidFill>
                <a:latin typeface="Arial"/>
                <a:ea typeface="Arial"/>
                <a:cs typeface="Arial"/>
                <a:sym typeface="Arial"/>
              </a:rPr>
              <a:t>Am Ende des </a:t>
            </a:r>
            <a:r>
              <a:rPr lang="en-US" sz="1800" b="1" i="0" u="none" strike="noStrike" cap="none" dirty="0" err="1">
                <a:solidFill>
                  <a:schemeClr val="dk1"/>
                </a:solidFill>
                <a:latin typeface="Arial"/>
                <a:ea typeface="Arial"/>
                <a:cs typeface="Arial"/>
                <a:sym typeface="Arial"/>
              </a:rPr>
              <a:t>Moduls</a:t>
            </a:r>
            <a:r>
              <a:rPr lang="en-US" sz="1800" b="1" i="0" u="none" strike="noStrike" cap="none" dirty="0">
                <a:solidFill>
                  <a:schemeClr val="dk1"/>
                </a:solidFill>
                <a:latin typeface="Arial"/>
                <a:ea typeface="Arial"/>
                <a:cs typeface="Arial"/>
                <a:sym typeface="Arial"/>
              </a:rPr>
              <a:t> 2 </a:t>
            </a:r>
            <a:r>
              <a:rPr lang="en-US" sz="1800" b="1" i="0" u="none" strike="noStrike" cap="none" dirty="0" err="1">
                <a:solidFill>
                  <a:schemeClr val="dk1"/>
                </a:solidFill>
                <a:latin typeface="Arial"/>
                <a:ea typeface="Arial"/>
                <a:cs typeface="Arial"/>
                <a:sym typeface="Arial"/>
              </a:rPr>
              <a:t>werden</a:t>
            </a:r>
            <a:r>
              <a:rPr lang="en-US" sz="1800" b="1" i="0" u="none" strike="noStrike" cap="none" dirty="0">
                <a:solidFill>
                  <a:schemeClr val="dk1"/>
                </a:solidFill>
                <a:latin typeface="Arial"/>
                <a:ea typeface="Arial"/>
                <a:cs typeface="Arial"/>
                <a:sym typeface="Arial"/>
              </a:rPr>
              <a:t> die </a:t>
            </a:r>
            <a:r>
              <a:rPr lang="en-US" sz="1800" b="1" i="0" u="none" strike="noStrike" cap="none" dirty="0" err="1">
                <a:solidFill>
                  <a:schemeClr val="dk1"/>
                </a:solidFill>
                <a:latin typeface="Arial"/>
                <a:ea typeface="Arial"/>
                <a:cs typeface="Arial"/>
                <a:sym typeface="Arial"/>
              </a:rPr>
              <a:t>Lernenden</a:t>
            </a:r>
            <a:r>
              <a:rPr lang="en-US" sz="1800" b="1" i="0" u="none" strike="noStrike" cap="none" dirty="0">
                <a:solidFill>
                  <a:schemeClr val="dk1"/>
                </a:solidFill>
                <a:latin typeface="Arial"/>
                <a:ea typeface="Arial"/>
                <a:cs typeface="Arial"/>
                <a:sym typeface="Arial"/>
              </a:rPr>
              <a:t> in der Lage sein</a:t>
            </a:r>
            <a:r>
              <a:rPr lang="en-US" sz="1800" b="0" i="0" u="none" strike="noStrike" cap="none" dirty="0">
                <a:solidFill>
                  <a:schemeClr val="dk1"/>
                </a:solidFill>
                <a:latin typeface="Arial"/>
                <a:ea typeface="Arial"/>
                <a:cs typeface="Arial"/>
                <a:sym typeface="Arial"/>
              </a:rPr>
              <a:t>:</a:t>
            </a:r>
            <a:endParaRPr dirty="0"/>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dirty="0" err="1">
                <a:solidFill>
                  <a:schemeClr val="dk1"/>
                </a:solidFill>
                <a:latin typeface="Arial"/>
                <a:ea typeface="Arial"/>
                <a:cs typeface="Arial"/>
                <a:sym typeface="Arial"/>
              </a:rPr>
              <a:t>einen</a:t>
            </a:r>
            <a:r>
              <a:rPr lang="en-US" sz="1800" b="0" i="0" u="none" strike="noStrike" cap="none" dirty="0">
                <a:solidFill>
                  <a:schemeClr val="dk1"/>
                </a:solidFill>
                <a:latin typeface="Arial"/>
                <a:ea typeface="Arial"/>
                <a:cs typeface="Arial"/>
                <a:sym typeface="Arial"/>
              </a:rPr>
              <a:t> Plan für die </a:t>
            </a:r>
            <a:r>
              <a:rPr lang="en-US" sz="1800" b="0" i="0" u="none" strike="noStrike" cap="none" dirty="0" err="1">
                <a:solidFill>
                  <a:schemeClr val="dk1"/>
                </a:solidFill>
                <a:latin typeface="Arial"/>
                <a:ea typeface="Arial"/>
                <a:cs typeface="Arial"/>
                <a:sym typeface="Arial"/>
              </a:rPr>
              <a:t>Einführung</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nachhaltiger</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Praktiken</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im</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täglichen</a:t>
            </a:r>
            <a:r>
              <a:rPr lang="en-US" sz="1800" b="0" i="0" u="none" strike="noStrike" cap="none" dirty="0">
                <a:solidFill>
                  <a:schemeClr val="dk1"/>
                </a:solidFill>
                <a:latin typeface="Arial"/>
                <a:ea typeface="Arial"/>
                <a:cs typeface="Arial"/>
                <a:sym typeface="Arial"/>
              </a:rPr>
              <a:t> Leben </a:t>
            </a:r>
            <a:r>
              <a:rPr lang="en-US" sz="1800" b="0" i="0" u="none" strike="noStrike" cap="none" dirty="0" err="1">
                <a:solidFill>
                  <a:schemeClr val="dk1"/>
                </a:solidFill>
                <a:latin typeface="Arial"/>
                <a:ea typeface="Arial"/>
                <a:cs typeface="Arial"/>
                <a:sym typeface="Arial"/>
              </a:rPr>
              <a:t>entwerfen</a:t>
            </a:r>
            <a:r>
              <a:rPr lang="en-US" sz="1800" b="0" i="0" u="none" strike="noStrike" cap="none" dirty="0">
                <a:solidFill>
                  <a:schemeClr val="dk1"/>
                </a:solidFill>
                <a:latin typeface="Arial"/>
                <a:ea typeface="Arial"/>
                <a:cs typeface="Arial"/>
                <a:sym typeface="Arial"/>
              </a:rPr>
              <a:t> und </a:t>
            </a:r>
            <a:r>
              <a:rPr lang="en-US" sz="1800" b="0" i="0" u="none" strike="noStrike" cap="none" dirty="0" err="1">
                <a:solidFill>
                  <a:schemeClr val="dk1"/>
                </a:solidFill>
                <a:latin typeface="Arial"/>
                <a:ea typeface="Arial"/>
                <a:cs typeface="Arial"/>
                <a:sym typeface="Arial"/>
              </a:rPr>
              <a:t>präsentieren</a:t>
            </a:r>
            <a:r>
              <a:rPr lang="en-US" sz="1800" b="0" i="0" u="none" strike="noStrike" cap="none" dirty="0">
                <a:solidFill>
                  <a:schemeClr val="dk1"/>
                </a:solidFill>
                <a:latin typeface="Arial"/>
                <a:ea typeface="Arial"/>
                <a:cs typeface="Arial"/>
                <a:sym typeface="Arial"/>
              </a:rPr>
              <a:t>. </a:t>
            </a:r>
            <a:endParaRPr dirty="0"/>
          </a:p>
          <a:p>
            <a:pPr marL="285750" marR="0" lvl="0" indent="-285750" algn="l" rtl="0">
              <a:lnSpc>
                <a:spcPct val="100000"/>
              </a:lnSpc>
              <a:spcBef>
                <a:spcPts val="0"/>
              </a:spcBef>
              <a:spcAft>
                <a:spcPts val="0"/>
              </a:spcAft>
              <a:buClr>
                <a:schemeClr val="dk1"/>
              </a:buClr>
              <a:buSzPts val="1800"/>
              <a:buFont typeface="Arial" panose="020B0604020202020204" pitchFamily="34" charset="0"/>
              <a:buChar char="•"/>
            </a:pPr>
            <a:r>
              <a:rPr lang="en-US" sz="1800" b="0" i="0" u="none" strike="noStrike" cap="none" dirty="0">
                <a:solidFill>
                  <a:schemeClr val="dk1"/>
                </a:solidFill>
                <a:latin typeface="Arial"/>
                <a:ea typeface="Arial"/>
                <a:cs typeface="Arial"/>
                <a:sym typeface="Arial"/>
              </a:rPr>
              <a:t> an </a:t>
            </a:r>
            <a:r>
              <a:rPr lang="en-US" sz="1800" b="0" i="0" u="none" strike="noStrike" cap="none" dirty="0" err="1">
                <a:solidFill>
                  <a:schemeClr val="dk1"/>
                </a:solidFill>
                <a:latin typeface="Arial"/>
                <a:ea typeface="Arial"/>
                <a:cs typeface="Arial"/>
                <a:sym typeface="Arial"/>
              </a:rPr>
              <a:t>einer</a:t>
            </a:r>
            <a:r>
              <a:rPr lang="en-US" sz="1800" b="0" i="0" u="none" strike="noStrike" cap="none" dirty="0">
                <a:solidFill>
                  <a:schemeClr val="dk1"/>
                </a:solidFill>
                <a:latin typeface="Arial"/>
                <a:ea typeface="Arial"/>
                <a:cs typeface="Arial"/>
                <a:sym typeface="Arial"/>
              </a:rPr>
              <a:t> Simulation </a:t>
            </a:r>
            <a:r>
              <a:rPr lang="en-US" sz="1800" b="0" i="0" u="none" strike="noStrike" cap="none" dirty="0" err="1">
                <a:solidFill>
                  <a:schemeClr val="dk1"/>
                </a:solidFill>
                <a:latin typeface="Arial"/>
                <a:ea typeface="Arial"/>
                <a:cs typeface="Arial"/>
                <a:sym typeface="Arial"/>
              </a:rPr>
              <a:t>oder</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einem</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Rollenspiel</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teilnehmen</a:t>
            </a:r>
            <a:r>
              <a:rPr lang="en-US" sz="1800" b="0" i="0" u="none" strike="noStrike" cap="none" dirty="0">
                <a:solidFill>
                  <a:schemeClr val="dk1"/>
                </a:solidFill>
                <a:latin typeface="Arial"/>
                <a:ea typeface="Arial"/>
                <a:cs typeface="Arial"/>
                <a:sym typeface="Arial"/>
              </a:rPr>
              <a:t>, in dem </a:t>
            </a:r>
            <a:r>
              <a:rPr lang="en-US" sz="1800" b="0" i="0" u="none" strike="noStrike" cap="none" dirty="0" err="1">
                <a:solidFill>
                  <a:schemeClr val="dk1"/>
                </a:solidFill>
                <a:latin typeface="Arial"/>
                <a:ea typeface="Arial"/>
                <a:cs typeface="Arial"/>
                <a:sym typeface="Arial"/>
              </a:rPr>
              <a:t>Bewältigungsmechanismen</a:t>
            </a:r>
            <a:r>
              <a:rPr lang="en-US" sz="1800" b="0" i="0" u="none" strike="noStrike" cap="none" dirty="0">
                <a:solidFill>
                  <a:schemeClr val="dk1"/>
                </a:solidFill>
                <a:latin typeface="Arial"/>
                <a:ea typeface="Arial"/>
                <a:cs typeface="Arial"/>
                <a:sym typeface="Arial"/>
              </a:rPr>
              <a:t> für den </a:t>
            </a:r>
            <a:r>
              <a:rPr lang="en-US" sz="1800" b="0" i="0" u="none" strike="noStrike" cap="none" dirty="0" err="1">
                <a:solidFill>
                  <a:schemeClr val="dk1"/>
                </a:solidFill>
                <a:latin typeface="Arial"/>
                <a:ea typeface="Arial"/>
                <a:cs typeface="Arial"/>
                <a:sym typeface="Arial"/>
              </a:rPr>
              <a:t>Klimawandel</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erforscht</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werden</a:t>
            </a:r>
            <a:r>
              <a:rPr lang="en-US" sz="1800" b="0" i="0" u="none" strike="noStrike" cap="none" dirty="0">
                <a:solidFill>
                  <a:schemeClr val="dk1"/>
                </a:solidFill>
                <a:latin typeface="Arial"/>
                <a:ea typeface="Arial"/>
                <a:cs typeface="Arial"/>
                <a:sym typeface="Arial"/>
              </a:rPr>
              <a:t>. </a:t>
            </a:r>
            <a:endParaRPr dirty="0"/>
          </a:p>
          <a:p>
            <a:pPr marL="285750" marR="0" lvl="0" indent="-285750" algn="l" rtl="0">
              <a:lnSpc>
                <a:spcPct val="100000"/>
              </a:lnSpc>
              <a:spcBef>
                <a:spcPts val="0"/>
              </a:spcBef>
              <a:spcAft>
                <a:spcPts val="0"/>
              </a:spcAft>
              <a:buClr>
                <a:schemeClr val="dk1"/>
              </a:buClr>
              <a:buSzPts val="1800"/>
              <a:buFont typeface="Arial" panose="020B0604020202020204" pitchFamily="34" charset="0"/>
              <a:buChar char="•"/>
            </a:pPr>
            <a:r>
              <a:rPr lang="en-US" sz="1800" b="0" i="0" u="none" strike="noStrike" cap="none" dirty="0" err="1">
                <a:solidFill>
                  <a:schemeClr val="dk1"/>
                </a:solidFill>
                <a:latin typeface="Arial"/>
                <a:ea typeface="Arial"/>
                <a:cs typeface="Arial"/>
                <a:sym typeface="Arial"/>
              </a:rPr>
              <a:t>einen</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Nachrichtenartikel</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oder</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eine</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Dokumentation</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zu</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analysieren</a:t>
            </a:r>
            <a:r>
              <a:rPr lang="en-US" sz="1800" b="0" i="0" u="none" strike="noStrike" cap="none" dirty="0">
                <a:solidFill>
                  <a:schemeClr val="dk1"/>
                </a:solidFill>
                <a:latin typeface="Arial"/>
                <a:ea typeface="Arial"/>
                <a:cs typeface="Arial"/>
                <a:sym typeface="Arial"/>
              </a:rPr>
              <a:t> und </a:t>
            </a:r>
            <a:r>
              <a:rPr lang="en-US" sz="1800" b="0" i="0" u="none" strike="noStrike" cap="none" dirty="0" err="1">
                <a:solidFill>
                  <a:schemeClr val="dk1"/>
                </a:solidFill>
                <a:latin typeface="Arial"/>
                <a:ea typeface="Arial"/>
                <a:cs typeface="Arial"/>
                <a:sym typeface="Arial"/>
              </a:rPr>
              <a:t>dabei</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Vorurteile</a:t>
            </a:r>
            <a:r>
              <a:rPr lang="en-US" sz="1800" b="0" i="0" u="none" strike="noStrike" cap="none" dirty="0">
                <a:solidFill>
                  <a:schemeClr val="dk1"/>
                </a:solidFill>
                <a:latin typeface="Arial"/>
                <a:ea typeface="Arial"/>
                <a:cs typeface="Arial"/>
                <a:sym typeface="Arial"/>
              </a:rPr>
              <a:t> und </a:t>
            </a:r>
            <a:r>
              <a:rPr lang="en-US" sz="1800" b="0" i="0" u="none" strike="noStrike" cap="none" dirty="0" err="1">
                <a:solidFill>
                  <a:schemeClr val="dk1"/>
                </a:solidFill>
                <a:latin typeface="Arial"/>
                <a:ea typeface="Arial"/>
                <a:cs typeface="Arial"/>
                <a:sym typeface="Arial"/>
              </a:rPr>
              <a:t>deren</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Auswirkungen</a:t>
            </a:r>
            <a:r>
              <a:rPr lang="en-US" sz="1800" b="0" i="0" u="none" strike="noStrike" cap="none" dirty="0">
                <a:solidFill>
                  <a:schemeClr val="dk1"/>
                </a:solidFill>
                <a:latin typeface="Arial"/>
                <a:ea typeface="Arial"/>
                <a:cs typeface="Arial"/>
                <a:sym typeface="Arial"/>
              </a:rPr>
              <a:t> auf die </a:t>
            </a:r>
            <a:r>
              <a:rPr lang="en-US" sz="1800" b="0" i="0" u="none" strike="noStrike" cap="none" dirty="0" err="1">
                <a:solidFill>
                  <a:schemeClr val="dk1"/>
                </a:solidFill>
                <a:latin typeface="Arial"/>
                <a:ea typeface="Arial"/>
                <a:cs typeface="Arial"/>
                <a:sym typeface="Arial"/>
              </a:rPr>
              <a:t>Wahrnehmung</a:t>
            </a:r>
            <a:r>
              <a:rPr lang="en-US" sz="1800" b="0" i="0" u="none" strike="noStrike" cap="none" dirty="0">
                <a:solidFill>
                  <a:schemeClr val="dk1"/>
                </a:solidFill>
                <a:latin typeface="Arial"/>
                <a:ea typeface="Arial"/>
                <a:cs typeface="Arial"/>
                <a:sym typeface="Arial"/>
              </a:rPr>
              <a:t> des </a:t>
            </a:r>
            <a:r>
              <a:rPr lang="en-US" sz="1800" b="0" i="0" u="none" strike="noStrike" cap="none" dirty="0" err="1">
                <a:solidFill>
                  <a:schemeClr val="dk1"/>
                </a:solidFill>
                <a:latin typeface="Arial"/>
                <a:ea typeface="Arial"/>
                <a:cs typeface="Arial"/>
                <a:sym typeface="Arial"/>
              </a:rPr>
              <a:t>Klimawandels</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zu</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erkennen</a:t>
            </a:r>
            <a:r>
              <a:rPr lang="en-US" sz="1800" b="0" i="0" u="none" strike="noStrike" cap="none" dirty="0">
                <a:solidFill>
                  <a:schemeClr val="dk1"/>
                </a:solidFill>
                <a:latin typeface="Arial"/>
                <a:ea typeface="Arial"/>
                <a:cs typeface="Arial"/>
                <a:sym typeface="Arial"/>
              </a:rPr>
              <a:t>. </a:t>
            </a:r>
            <a:endParaRPr dirty="0"/>
          </a:p>
          <a:p>
            <a:pPr marL="285750" marR="0" lvl="0" indent="-285750" algn="l" rtl="0">
              <a:lnSpc>
                <a:spcPct val="100000"/>
              </a:lnSpc>
              <a:spcBef>
                <a:spcPts val="0"/>
              </a:spcBef>
              <a:spcAft>
                <a:spcPts val="0"/>
              </a:spcAft>
              <a:buClr>
                <a:schemeClr val="dk1"/>
              </a:buClr>
              <a:buSzPts val="1800"/>
              <a:buFont typeface="Arial" panose="020B0604020202020204" pitchFamily="34" charset="0"/>
              <a:buChar char="•"/>
            </a:pPr>
            <a:r>
              <a:rPr lang="en-US" sz="1800" b="0" i="0" u="none" strike="noStrike" cap="none" dirty="0" err="1">
                <a:solidFill>
                  <a:schemeClr val="dk1"/>
                </a:solidFill>
                <a:latin typeface="Arial"/>
                <a:ea typeface="Arial"/>
                <a:cs typeface="Arial"/>
                <a:sym typeface="Arial"/>
              </a:rPr>
              <a:t>eine</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altersgerechte</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Präsentation</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über</a:t>
            </a:r>
            <a:r>
              <a:rPr lang="en-US" sz="1800" b="0" i="0" u="none" strike="noStrike" cap="none" dirty="0">
                <a:solidFill>
                  <a:schemeClr val="dk1"/>
                </a:solidFill>
                <a:latin typeface="Arial"/>
                <a:ea typeface="Arial"/>
                <a:cs typeface="Arial"/>
                <a:sym typeface="Arial"/>
              </a:rPr>
              <a:t> den </a:t>
            </a:r>
            <a:r>
              <a:rPr lang="en-US" sz="1800" b="0" i="0" u="none" strike="noStrike" cap="none" dirty="0" err="1">
                <a:solidFill>
                  <a:schemeClr val="dk1"/>
                </a:solidFill>
                <a:latin typeface="Arial"/>
                <a:ea typeface="Arial"/>
                <a:cs typeface="Arial"/>
                <a:sym typeface="Arial"/>
              </a:rPr>
              <a:t>Klimawandel</a:t>
            </a:r>
            <a:r>
              <a:rPr lang="en-US" sz="1800" b="0" i="0" u="none" strike="noStrike" cap="none" dirty="0">
                <a:solidFill>
                  <a:schemeClr val="dk1"/>
                </a:solidFill>
                <a:latin typeface="Arial"/>
                <a:ea typeface="Arial"/>
                <a:cs typeface="Arial"/>
                <a:sym typeface="Arial"/>
              </a:rPr>
              <a:t> für </a:t>
            </a:r>
            <a:r>
              <a:rPr lang="en-US" sz="1800" b="0" i="0" u="none" strike="noStrike" cap="none" dirty="0" err="1">
                <a:solidFill>
                  <a:schemeClr val="dk1"/>
                </a:solidFill>
                <a:latin typeface="Arial"/>
                <a:ea typeface="Arial"/>
                <a:cs typeface="Arial"/>
                <a:sym typeface="Arial"/>
              </a:rPr>
              <a:t>ein</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jüngeres</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Publikum</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erstellen</a:t>
            </a:r>
            <a:r>
              <a:rPr lang="en-US" sz="1800" b="0" i="0" u="none" strike="noStrike" cap="none" dirty="0">
                <a:solidFill>
                  <a:schemeClr val="dk1"/>
                </a:solidFill>
                <a:latin typeface="Arial"/>
                <a:ea typeface="Arial"/>
                <a:cs typeface="Arial"/>
                <a:sym typeface="Arial"/>
              </a:rPr>
              <a:t> und </a:t>
            </a:r>
            <a:r>
              <a:rPr lang="en-US" sz="1800" b="0" i="0" u="none" strike="noStrike" cap="none" dirty="0" err="1">
                <a:solidFill>
                  <a:schemeClr val="dk1"/>
                </a:solidFill>
                <a:latin typeface="Arial"/>
                <a:ea typeface="Arial"/>
                <a:cs typeface="Arial"/>
                <a:sym typeface="Arial"/>
              </a:rPr>
              <a:t>halten</a:t>
            </a:r>
            <a:r>
              <a:rPr lang="en-US" sz="1800" b="0" i="0" u="none" strike="noStrike" cap="none" dirty="0">
                <a:solidFill>
                  <a:schemeClr val="dk1"/>
                </a:solidFill>
                <a:latin typeface="Arial"/>
                <a:ea typeface="Arial"/>
                <a:cs typeface="Arial"/>
                <a:sym typeface="Arial"/>
              </a:rPr>
              <a:t>. </a:t>
            </a:r>
            <a:endParaRPr dirty="0"/>
          </a:p>
          <a:p>
            <a:pPr marL="285750" marR="0" lvl="0" indent="-285750" algn="l" rtl="0">
              <a:lnSpc>
                <a:spcPct val="100000"/>
              </a:lnSpc>
              <a:spcBef>
                <a:spcPts val="0"/>
              </a:spcBef>
              <a:spcAft>
                <a:spcPts val="0"/>
              </a:spcAft>
              <a:buClr>
                <a:schemeClr val="dk1"/>
              </a:buClr>
              <a:buSzPts val="1800"/>
              <a:buFont typeface="Arial" panose="020B0604020202020204" pitchFamily="34" charset="0"/>
              <a:buChar char="•"/>
            </a:pPr>
            <a:r>
              <a:rPr lang="en-US" sz="1800" b="0" i="0" u="none" strike="noStrike" cap="none" dirty="0" err="1">
                <a:solidFill>
                  <a:schemeClr val="dk1"/>
                </a:solidFill>
                <a:latin typeface="Arial"/>
                <a:ea typeface="Arial"/>
                <a:cs typeface="Arial"/>
                <a:sym typeface="Arial"/>
              </a:rPr>
              <a:t>gemeinsam</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ein</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Projekt</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zur</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Förderung</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nachhaltiger</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Praktiken</a:t>
            </a:r>
            <a:r>
              <a:rPr lang="en-US" sz="1800" b="0" i="0" u="none" strike="noStrike" cap="none" dirty="0">
                <a:solidFill>
                  <a:schemeClr val="dk1"/>
                </a:solidFill>
                <a:latin typeface="Arial"/>
                <a:ea typeface="Arial"/>
                <a:cs typeface="Arial"/>
                <a:sym typeface="Arial"/>
              </a:rPr>
              <a:t> in der Schule </a:t>
            </a:r>
            <a:r>
              <a:rPr lang="en-US" sz="1800" b="0" i="0" u="none" strike="noStrike" cap="none" dirty="0" err="1">
                <a:solidFill>
                  <a:schemeClr val="dk1"/>
                </a:solidFill>
                <a:latin typeface="Arial"/>
                <a:ea typeface="Arial"/>
                <a:cs typeface="Arial"/>
                <a:sym typeface="Arial"/>
              </a:rPr>
              <a:t>oder</a:t>
            </a:r>
            <a:r>
              <a:rPr lang="en-US" sz="1800" b="0" i="0" u="none" strike="noStrike" cap="none" dirty="0">
                <a:solidFill>
                  <a:schemeClr val="dk1"/>
                </a:solidFill>
                <a:latin typeface="Arial"/>
                <a:ea typeface="Arial"/>
                <a:cs typeface="Arial"/>
                <a:sym typeface="Arial"/>
              </a:rPr>
              <a:t> Gemeinde </a:t>
            </a:r>
            <a:r>
              <a:rPr lang="en-US" sz="1800" b="0" i="0" u="none" strike="noStrike" cap="none" dirty="0" err="1">
                <a:solidFill>
                  <a:schemeClr val="dk1"/>
                </a:solidFill>
                <a:latin typeface="Arial"/>
                <a:ea typeface="Arial"/>
                <a:cs typeface="Arial"/>
                <a:sym typeface="Arial"/>
              </a:rPr>
              <a:t>zu</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entwerfen</a:t>
            </a:r>
            <a:r>
              <a:rPr lang="en-US" sz="1800" b="0" i="0" u="none" strike="noStrike" cap="none" dirty="0">
                <a:solidFill>
                  <a:schemeClr val="dk1"/>
                </a:solidFill>
                <a:latin typeface="Arial"/>
                <a:ea typeface="Arial"/>
                <a:cs typeface="Arial"/>
                <a:sym typeface="Arial"/>
              </a:rPr>
              <a:t> und </a:t>
            </a:r>
            <a:r>
              <a:rPr lang="en-US" sz="1800" b="0" i="0" u="none" strike="noStrike" cap="none" dirty="0" err="1">
                <a:solidFill>
                  <a:schemeClr val="dk1"/>
                </a:solidFill>
                <a:latin typeface="Arial"/>
                <a:ea typeface="Arial"/>
                <a:cs typeface="Arial"/>
                <a:sym typeface="Arial"/>
              </a:rPr>
              <a:t>umzusetzen</a:t>
            </a:r>
            <a:r>
              <a:rPr lang="en-US" sz="1800" b="0" i="0" u="none" strike="noStrike" cap="none" dirty="0">
                <a:solidFill>
                  <a:schemeClr val="dk1"/>
                </a:solidFill>
                <a:latin typeface="Arial"/>
                <a:ea typeface="Arial"/>
                <a:cs typeface="Arial"/>
                <a:sym typeface="Arial"/>
              </a:rPr>
              <a:t>. </a:t>
            </a:r>
            <a:endParaRPr dirty="0"/>
          </a:p>
          <a:p>
            <a:pPr marL="285750" marR="0" lvl="0" indent="-285750" algn="l" rtl="0">
              <a:lnSpc>
                <a:spcPct val="100000"/>
              </a:lnSpc>
              <a:spcBef>
                <a:spcPts val="0"/>
              </a:spcBef>
              <a:spcAft>
                <a:spcPts val="0"/>
              </a:spcAft>
              <a:buClr>
                <a:schemeClr val="dk1"/>
              </a:buClr>
              <a:buSzPts val="1800"/>
              <a:buFont typeface="Arial" panose="020B0604020202020204" pitchFamily="34" charset="0"/>
              <a:buChar char="•"/>
            </a:pPr>
            <a:r>
              <a:rPr lang="en-US" sz="1800" b="0" i="0" u="none" strike="noStrike" cap="none" dirty="0" err="1">
                <a:solidFill>
                  <a:schemeClr val="dk1"/>
                </a:solidFill>
                <a:latin typeface="Arial"/>
                <a:ea typeface="Arial"/>
                <a:cs typeface="Arial"/>
                <a:sym typeface="Arial"/>
              </a:rPr>
              <a:t>eine</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überzeugende</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Botschaft</a:t>
            </a:r>
            <a:r>
              <a:rPr lang="en-US" sz="1800" b="0" i="0" u="none" strike="noStrike" cap="none" dirty="0">
                <a:solidFill>
                  <a:schemeClr val="dk1"/>
                </a:solidFill>
                <a:latin typeface="Arial"/>
                <a:ea typeface="Arial"/>
                <a:cs typeface="Arial"/>
                <a:sym typeface="Arial"/>
              </a:rPr>
              <a:t> für den </a:t>
            </a:r>
            <a:r>
              <a:rPr lang="en-US" sz="1800" b="0" i="0" u="none" strike="noStrike" cap="none" dirty="0" err="1">
                <a:solidFill>
                  <a:schemeClr val="dk1"/>
                </a:solidFill>
                <a:latin typeface="Arial"/>
                <a:ea typeface="Arial"/>
                <a:cs typeface="Arial"/>
                <a:sym typeface="Arial"/>
              </a:rPr>
              <a:t>Umweltschutz</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entwickeln</a:t>
            </a:r>
            <a:r>
              <a:rPr lang="en-US" sz="1800" b="0" i="0" u="none" strike="noStrike" cap="none" dirty="0">
                <a:solidFill>
                  <a:schemeClr val="dk1"/>
                </a:solidFill>
                <a:latin typeface="Arial"/>
                <a:ea typeface="Arial"/>
                <a:cs typeface="Arial"/>
                <a:sym typeface="Arial"/>
              </a:rPr>
              <a:t> und an </a:t>
            </a:r>
            <a:r>
              <a:rPr lang="en-US" sz="1800" b="0" i="0" u="none" strike="noStrike" cap="none" dirty="0" err="1">
                <a:solidFill>
                  <a:schemeClr val="dk1"/>
                </a:solidFill>
                <a:latin typeface="Arial"/>
                <a:ea typeface="Arial"/>
                <a:cs typeface="Arial"/>
                <a:sym typeface="Arial"/>
              </a:rPr>
              <a:t>ein</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bestimmtes</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Publikum</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richten</a:t>
            </a:r>
            <a:r>
              <a:rPr lang="en-US" sz="1800" b="0" i="0" u="none" strike="noStrike" cap="none" dirty="0">
                <a:solidFill>
                  <a:schemeClr val="dk1"/>
                </a:solidFill>
                <a:latin typeface="Arial"/>
                <a:ea typeface="Arial"/>
                <a:cs typeface="Arial"/>
                <a:sym typeface="Arial"/>
              </a:rPr>
              <a:t>. </a:t>
            </a:r>
            <a:endParaRPr dirty="0"/>
          </a:p>
          <a:p>
            <a:pPr marL="285750" marR="0" lvl="0" indent="-285750" algn="l" rtl="0">
              <a:lnSpc>
                <a:spcPct val="100000"/>
              </a:lnSpc>
              <a:spcBef>
                <a:spcPts val="0"/>
              </a:spcBef>
              <a:spcAft>
                <a:spcPts val="0"/>
              </a:spcAft>
              <a:buClr>
                <a:schemeClr val="dk1"/>
              </a:buClr>
              <a:buSzPts val="1800"/>
              <a:buFont typeface="Arial" panose="020B0604020202020204" pitchFamily="34" charset="0"/>
              <a:buChar char="•"/>
            </a:pPr>
            <a:r>
              <a:rPr lang="en-US" sz="1800" b="0" i="0" u="none" strike="noStrike" cap="none" dirty="0" err="1">
                <a:solidFill>
                  <a:schemeClr val="dk1"/>
                </a:solidFill>
                <a:latin typeface="Arial"/>
                <a:ea typeface="Arial"/>
                <a:cs typeface="Arial"/>
                <a:sym typeface="Arial"/>
              </a:rPr>
              <a:t>Untersuchung</a:t>
            </a:r>
            <a:r>
              <a:rPr lang="en-US" sz="1800" b="0" i="0" u="none" strike="noStrike" cap="none" dirty="0">
                <a:solidFill>
                  <a:schemeClr val="dk1"/>
                </a:solidFill>
                <a:latin typeface="Arial"/>
                <a:ea typeface="Arial"/>
                <a:cs typeface="Arial"/>
                <a:sym typeface="Arial"/>
              </a:rPr>
              <a:t> und </a:t>
            </a:r>
            <a:r>
              <a:rPr lang="en-US" sz="1800" b="0" i="0" u="none" strike="noStrike" cap="none" dirty="0" err="1">
                <a:solidFill>
                  <a:schemeClr val="dk1"/>
                </a:solidFill>
                <a:latin typeface="Arial"/>
                <a:ea typeface="Arial"/>
                <a:cs typeface="Arial"/>
                <a:sym typeface="Arial"/>
              </a:rPr>
              <a:t>Analyse</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bestehender</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oder</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vorgeschlagener</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umweltpolitischer</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Maßnahmen</a:t>
            </a:r>
            <a:r>
              <a:rPr lang="en-US" sz="1800" b="0" i="0" u="none" strike="noStrike" cap="none" dirty="0">
                <a:solidFill>
                  <a:schemeClr val="dk1"/>
                </a:solidFill>
                <a:latin typeface="Arial"/>
                <a:ea typeface="Arial"/>
                <a:cs typeface="Arial"/>
                <a:sym typeface="Arial"/>
              </a:rPr>
              <a:t> und </a:t>
            </a:r>
            <a:r>
              <a:rPr lang="en-US" sz="1800" b="0" i="0" u="none" strike="noStrike" cap="none" dirty="0" err="1">
                <a:solidFill>
                  <a:schemeClr val="dk1"/>
                </a:solidFill>
                <a:latin typeface="Arial"/>
                <a:ea typeface="Arial"/>
                <a:cs typeface="Arial"/>
                <a:sym typeface="Arial"/>
              </a:rPr>
              <a:t>Bewertung</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ihrer</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Wirksamkeit</a:t>
            </a:r>
            <a:r>
              <a:rPr lang="en-US" sz="1800" b="0" i="0" u="none" strike="noStrike" cap="none" dirty="0">
                <a:solidFill>
                  <a:schemeClr val="dk1"/>
                </a:solidFill>
                <a:latin typeface="Arial"/>
                <a:ea typeface="Arial"/>
                <a:cs typeface="Arial"/>
                <a:sym typeface="Arial"/>
              </a:rPr>
              <a:t>. </a:t>
            </a:r>
            <a:endParaRPr dirty="0"/>
          </a:p>
          <a:p>
            <a:pPr marL="285750" marR="0" lvl="0" indent="-285750" algn="l" rtl="0">
              <a:lnSpc>
                <a:spcPct val="100000"/>
              </a:lnSpc>
              <a:spcBef>
                <a:spcPts val="0"/>
              </a:spcBef>
              <a:spcAft>
                <a:spcPts val="0"/>
              </a:spcAft>
              <a:buClr>
                <a:schemeClr val="dk1"/>
              </a:buClr>
              <a:buSzPts val="1800"/>
              <a:buFont typeface="Arial" panose="020B0604020202020204" pitchFamily="34" charset="0"/>
              <a:buChar char="•"/>
            </a:pPr>
            <a:r>
              <a:rPr lang="en-US" sz="1800" b="0" i="0" u="none" strike="noStrike" cap="none" dirty="0" err="1">
                <a:solidFill>
                  <a:schemeClr val="dk1"/>
                </a:solidFill>
                <a:latin typeface="Arial"/>
                <a:ea typeface="Arial"/>
                <a:cs typeface="Arial"/>
                <a:sym typeface="Arial"/>
              </a:rPr>
              <a:t>eine</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Nachhaltigkeitsprüfung</a:t>
            </a:r>
            <a:r>
              <a:rPr lang="en-US" sz="1800" b="0" i="0" u="none" strike="noStrike" cap="none" dirty="0">
                <a:solidFill>
                  <a:schemeClr val="dk1"/>
                </a:solidFill>
                <a:latin typeface="Arial"/>
                <a:ea typeface="Arial"/>
                <a:cs typeface="Arial"/>
                <a:sym typeface="Arial"/>
              </a:rPr>
              <a:t> der Schule </a:t>
            </a:r>
            <a:r>
              <a:rPr lang="en-US" sz="1800" b="0" i="0" u="none" strike="noStrike" cap="none" dirty="0" err="1">
                <a:solidFill>
                  <a:schemeClr val="dk1"/>
                </a:solidFill>
                <a:latin typeface="Arial"/>
                <a:ea typeface="Arial"/>
                <a:cs typeface="Arial"/>
                <a:sym typeface="Arial"/>
              </a:rPr>
              <a:t>durchführen</a:t>
            </a:r>
            <a:r>
              <a:rPr lang="en-US" sz="1800" b="0" i="0" u="none" strike="noStrike" cap="none" dirty="0">
                <a:solidFill>
                  <a:schemeClr val="dk1"/>
                </a:solidFill>
                <a:latin typeface="Arial"/>
                <a:ea typeface="Arial"/>
                <a:cs typeface="Arial"/>
                <a:sym typeface="Arial"/>
              </a:rPr>
              <a:t> und </a:t>
            </a:r>
            <a:r>
              <a:rPr lang="en-US" sz="1800" b="0" i="0" u="none" strike="noStrike" cap="none" dirty="0" err="1">
                <a:solidFill>
                  <a:schemeClr val="dk1"/>
                </a:solidFill>
                <a:latin typeface="Arial"/>
                <a:ea typeface="Arial"/>
                <a:cs typeface="Arial"/>
                <a:sym typeface="Arial"/>
              </a:rPr>
              <a:t>Lösungen</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zur</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Reduzierung</a:t>
            </a:r>
            <a:r>
              <a:rPr lang="en-US" sz="1800" b="0" i="0" u="none" strike="noStrike" cap="none" dirty="0">
                <a:solidFill>
                  <a:schemeClr val="dk1"/>
                </a:solidFill>
                <a:latin typeface="Arial"/>
                <a:ea typeface="Arial"/>
                <a:cs typeface="Arial"/>
                <a:sym typeface="Arial"/>
              </a:rPr>
              <a:t> des </a:t>
            </a:r>
            <a:r>
              <a:rPr lang="en-US" sz="1800" b="0" i="0" u="none" strike="noStrike" cap="none" dirty="0" err="1">
                <a:solidFill>
                  <a:schemeClr val="dk1"/>
                </a:solidFill>
                <a:latin typeface="Arial"/>
                <a:ea typeface="Arial"/>
                <a:cs typeface="Arial"/>
                <a:sym typeface="Arial"/>
              </a:rPr>
              <a:t>Energieverbrauchs</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oder</a:t>
            </a:r>
            <a:r>
              <a:rPr lang="en-US" sz="1800" b="0" i="0" u="none" strike="noStrike" cap="none" dirty="0">
                <a:solidFill>
                  <a:schemeClr val="dk1"/>
                </a:solidFill>
                <a:latin typeface="Arial"/>
                <a:ea typeface="Arial"/>
                <a:cs typeface="Arial"/>
                <a:sym typeface="Arial"/>
              </a:rPr>
              <a:t> der </a:t>
            </a:r>
            <a:r>
              <a:rPr lang="en-US" sz="1800" b="0" i="0" u="none" strike="noStrike" cap="none" dirty="0" err="1">
                <a:solidFill>
                  <a:schemeClr val="dk1"/>
                </a:solidFill>
                <a:latin typeface="Arial"/>
                <a:ea typeface="Arial"/>
                <a:cs typeface="Arial"/>
                <a:sym typeface="Arial"/>
              </a:rPr>
              <a:t>Abfallerzeugung</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vorschlagen</a:t>
            </a:r>
            <a:r>
              <a:rPr lang="en-US" sz="1800" b="0" i="0" u="none" strike="noStrike" cap="none" dirty="0">
                <a:solidFill>
                  <a:schemeClr val="dk1"/>
                </a:solidFill>
                <a:latin typeface="Arial"/>
                <a:ea typeface="Arial"/>
                <a:cs typeface="Arial"/>
                <a:sym typeface="Arial"/>
              </a:rPr>
              <a:t>. </a:t>
            </a:r>
            <a:endParaRPr dirty="0"/>
          </a:p>
          <a:p>
            <a:pPr marL="285750" marR="0" lvl="0" indent="-285750" algn="l" rtl="0">
              <a:lnSpc>
                <a:spcPct val="100000"/>
              </a:lnSpc>
              <a:spcBef>
                <a:spcPts val="0"/>
              </a:spcBef>
              <a:spcAft>
                <a:spcPts val="0"/>
              </a:spcAft>
              <a:buClr>
                <a:schemeClr val="dk1"/>
              </a:buClr>
              <a:buSzPts val="1800"/>
              <a:buFont typeface="Arial" panose="020B0604020202020204" pitchFamily="34" charset="0"/>
              <a:buChar char="•"/>
            </a:pPr>
            <a:r>
              <a:rPr lang="en-US" sz="1800" b="0" i="0" u="none" strike="noStrike" cap="none" dirty="0">
                <a:solidFill>
                  <a:schemeClr val="dk1"/>
                </a:solidFill>
                <a:latin typeface="Arial"/>
                <a:ea typeface="Arial"/>
                <a:cs typeface="Arial"/>
                <a:sym typeface="Arial"/>
              </a:rPr>
              <a:t>die Arbeit </a:t>
            </a:r>
            <a:r>
              <a:rPr lang="en-US" sz="1800" b="0" i="0" u="none" strike="noStrike" cap="none" dirty="0" err="1">
                <a:solidFill>
                  <a:schemeClr val="dk1"/>
                </a:solidFill>
                <a:latin typeface="Arial"/>
                <a:ea typeface="Arial"/>
                <a:cs typeface="Arial"/>
                <a:sym typeface="Arial"/>
              </a:rPr>
              <a:t>einer</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Grünen</a:t>
            </a:r>
            <a:r>
              <a:rPr lang="en-US" sz="1800" b="0" i="0" u="none" strike="noStrike" cap="none" dirty="0">
                <a:solidFill>
                  <a:schemeClr val="dk1"/>
                </a:solidFill>
                <a:latin typeface="Arial"/>
                <a:ea typeface="Arial"/>
                <a:cs typeface="Arial"/>
                <a:sym typeface="Arial"/>
              </a:rPr>
              <a:t> Schule </a:t>
            </a:r>
            <a:r>
              <a:rPr lang="en-US" sz="1800" b="0" i="0" u="none" strike="noStrike" cap="none" dirty="0" err="1">
                <a:solidFill>
                  <a:schemeClr val="dk1"/>
                </a:solidFill>
                <a:latin typeface="Arial"/>
                <a:ea typeface="Arial"/>
                <a:cs typeface="Arial"/>
                <a:sym typeface="Arial"/>
              </a:rPr>
              <a:t>oder</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einer</a:t>
            </a:r>
            <a:r>
              <a:rPr lang="en-US" sz="1800" b="0" i="0" u="none" strike="noStrike" cap="none" dirty="0">
                <a:solidFill>
                  <a:schemeClr val="dk1"/>
                </a:solidFill>
                <a:latin typeface="Arial"/>
                <a:ea typeface="Arial"/>
                <a:cs typeface="Arial"/>
                <a:sym typeface="Arial"/>
              </a:rPr>
              <a:t> Umwelt-NGO </a:t>
            </a:r>
            <a:r>
              <a:rPr lang="en-US" sz="1800" b="0" i="0" u="none" strike="noStrike" cap="none" dirty="0" err="1">
                <a:solidFill>
                  <a:schemeClr val="dk1"/>
                </a:solidFill>
                <a:latin typeface="Arial"/>
                <a:ea typeface="Arial"/>
                <a:cs typeface="Arial"/>
                <a:sym typeface="Arial"/>
              </a:rPr>
              <a:t>recherchieren</a:t>
            </a:r>
            <a:r>
              <a:rPr lang="en-US" sz="1800" b="0" i="0" u="none" strike="noStrike" cap="none" dirty="0">
                <a:solidFill>
                  <a:schemeClr val="dk1"/>
                </a:solidFill>
                <a:latin typeface="Arial"/>
                <a:ea typeface="Arial"/>
                <a:cs typeface="Arial"/>
                <a:sym typeface="Arial"/>
              </a:rPr>
              <a:t> und </a:t>
            </a:r>
            <a:r>
              <a:rPr lang="en-US" sz="1800" b="0" i="0" u="none" strike="noStrike" cap="none" dirty="0" err="1">
                <a:solidFill>
                  <a:schemeClr val="dk1"/>
                </a:solidFill>
                <a:latin typeface="Arial"/>
                <a:ea typeface="Arial"/>
                <a:cs typeface="Arial"/>
                <a:sym typeface="Arial"/>
              </a:rPr>
              <a:t>präsentieren</a:t>
            </a:r>
            <a:r>
              <a:rPr lang="en-US" sz="1800" b="0" i="0" u="none" strike="noStrike" cap="none" dirty="0">
                <a:solidFill>
                  <a:schemeClr val="dk1"/>
                </a:solidFill>
                <a:latin typeface="Arial"/>
                <a:ea typeface="Arial"/>
                <a:cs typeface="Arial"/>
                <a:sym typeface="Arial"/>
              </a:rPr>
              <a:t> und </a:t>
            </a:r>
            <a:r>
              <a:rPr lang="en-US" sz="1800" b="0" i="0" u="none" strike="noStrike" cap="none" dirty="0" err="1">
                <a:solidFill>
                  <a:schemeClr val="dk1"/>
                </a:solidFill>
                <a:latin typeface="Arial"/>
                <a:ea typeface="Arial"/>
                <a:cs typeface="Arial"/>
                <a:sym typeface="Arial"/>
              </a:rPr>
              <a:t>deren</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Strategien</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zur</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Förderung</a:t>
            </a:r>
            <a:r>
              <a:rPr lang="en-US" sz="1800" b="0" i="0" u="none" strike="noStrike" cap="none" dirty="0">
                <a:solidFill>
                  <a:schemeClr val="dk1"/>
                </a:solidFill>
                <a:latin typeface="Arial"/>
                <a:ea typeface="Arial"/>
                <a:cs typeface="Arial"/>
                <a:sym typeface="Arial"/>
              </a:rPr>
              <a:t> der </a:t>
            </a:r>
            <a:r>
              <a:rPr lang="en-US" sz="1800" b="0" i="0" u="none" strike="noStrike" cap="none" dirty="0" err="1">
                <a:solidFill>
                  <a:schemeClr val="dk1"/>
                </a:solidFill>
                <a:latin typeface="Arial"/>
                <a:ea typeface="Arial"/>
                <a:cs typeface="Arial"/>
                <a:sym typeface="Arial"/>
              </a:rPr>
              <a:t>Nachhaltigkeit</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aufzeigen</a:t>
            </a:r>
            <a:r>
              <a:rPr lang="en-US" sz="1800" b="0" i="0" u="none" strike="noStrike" cap="none" dirty="0">
                <a:solidFill>
                  <a:schemeClr val="dk1"/>
                </a:solidFill>
                <a:latin typeface="Arial"/>
                <a:ea typeface="Arial"/>
                <a:cs typeface="Arial"/>
                <a:sym typeface="Arial"/>
              </a:rPr>
              <a:t>. </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71"/>
          <p:cNvSpPr txBox="1">
            <a:spLocks noGrp="1"/>
          </p:cNvSpPr>
          <p:nvPr>
            <p:ph type="title"/>
          </p:nvPr>
        </p:nvSpPr>
        <p:spPr>
          <a:xfrm>
            <a:off x="554355" y="267553"/>
            <a:ext cx="10058400" cy="1450757"/>
          </a:xfrm>
          <a:prstGeom prst="rect">
            <a:avLst/>
          </a:prstGeom>
          <a:noFill/>
          <a:ln>
            <a:noFill/>
          </a:ln>
        </p:spPr>
        <p:txBody>
          <a:bodyPr spcFirstLastPara="1" wrap="square" lIns="91425" tIns="45700" rIns="91425" bIns="45700" anchor="b" anchorCtr="0">
            <a:noAutofit/>
          </a:bodyPr>
          <a:lstStyle/>
          <a:p>
            <a:pPr marL="457200" lvl="0" indent="0" algn="l" rtl="0">
              <a:lnSpc>
                <a:spcPct val="85000"/>
              </a:lnSpc>
              <a:spcBef>
                <a:spcPts val="1000"/>
              </a:spcBef>
              <a:spcAft>
                <a:spcPts val="0"/>
              </a:spcAft>
              <a:buSzPts val="1800"/>
              <a:buNone/>
            </a:pPr>
            <a:r>
              <a:rPr lang="en-US" sz="2400">
                <a:solidFill>
                  <a:srgbClr val="002060"/>
                </a:solidFill>
                <a:latin typeface="Cambria"/>
                <a:ea typeface="Cambria"/>
                <a:cs typeface="Cambria"/>
                <a:sym typeface="Cambria"/>
              </a:rPr>
              <a:t>Bewährte Praktiken in unserer Einrichtung, in unserer Stadt oder unserem Land, sogar in den Ländern der Partner</a:t>
            </a:r>
            <a:br>
              <a:rPr lang="en-US" sz="2400">
                <a:solidFill>
                  <a:srgbClr val="4F81BD"/>
                </a:solidFill>
                <a:latin typeface="Cambria"/>
                <a:ea typeface="Cambria"/>
                <a:cs typeface="Cambria"/>
                <a:sym typeface="Cambria"/>
              </a:rPr>
            </a:br>
            <a:endParaRPr sz="2400"/>
          </a:p>
        </p:txBody>
      </p:sp>
      <p:sp>
        <p:nvSpPr>
          <p:cNvPr id="275" name="Google Shape;275;p71"/>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lnSpcReduction="10000"/>
          </a:bodyPr>
          <a:lstStyle/>
          <a:p>
            <a:pPr marL="457200" lvl="0" indent="-228600" algn="ctr" rtl="0">
              <a:lnSpc>
                <a:spcPct val="90000"/>
              </a:lnSpc>
              <a:spcBef>
                <a:spcPts val="1200"/>
              </a:spcBef>
              <a:spcAft>
                <a:spcPts val="0"/>
              </a:spcAft>
              <a:buSzPts val="2000"/>
              <a:buNone/>
            </a:pPr>
            <a:r>
              <a:rPr lang="en-US" b="1" dirty="0">
                <a:solidFill>
                  <a:srgbClr val="002060"/>
                </a:solidFill>
              </a:rPr>
              <a:t>Umwelterziehung in der </a:t>
            </a:r>
            <a:r>
              <a:rPr lang="en-US" b="1" dirty="0" err="1">
                <a:solidFill>
                  <a:srgbClr val="002060"/>
                </a:solidFill>
              </a:rPr>
              <a:t>frühen</a:t>
            </a:r>
            <a:r>
              <a:rPr lang="en-US" b="1" dirty="0">
                <a:solidFill>
                  <a:srgbClr val="002060"/>
                </a:solidFill>
              </a:rPr>
              <a:t> </a:t>
            </a:r>
            <a:r>
              <a:rPr lang="en-US" b="1" dirty="0" err="1">
                <a:solidFill>
                  <a:srgbClr val="002060"/>
                </a:solidFill>
              </a:rPr>
              <a:t>Kindheit</a:t>
            </a:r>
            <a:r>
              <a:rPr lang="en-US" b="1" dirty="0">
                <a:solidFill>
                  <a:srgbClr val="002060"/>
                </a:solidFill>
              </a:rPr>
              <a:t> und </a:t>
            </a:r>
            <a:r>
              <a:rPr lang="en-US" b="1" dirty="0" err="1">
                <a:solidFill>
                  <a:srgbClr val="002060"/>
                </a:solidFill>
              </a:rPr>
              <a:t>im</a:t>
            </a:r>
            <a:r>
              <a:rPr lang="en-US" b="1" dirty="0">
                <a:solidFill>
                  <a:srgbClr val="002060"/>
                </a:solidFill>
              </a:rPr>
              <a:t> </a:t>
            </a:r>
            <a:r>
              <a:rPr lang="en-US" dirty="0" err="1"/>
              <a:t>Grundschulbereich</a:t>
            </a:r>
            <a:endParaRPr dirty="0"/>
          </a:p>
        </p:txBody>
      </p:sp>
      <p:sp>
        <p:nvSpPr>
          <p:cNvPr id="276" name="Google Shape;276;p71"/>
          <p:cNvSpPr txBox="1">
            <a:spLocks noGrp="1"/>
          </p:cNvSpPr>
          <p:nvPr>
            <p:ph type="body" idx="2"/>
          </p:nvPr>
        </p:nvSpPr>
        <p:spPr>
          <a:xfrm>
            <a:off x="435798" y="2582334"/>
            <a:ext cx="5660201" cy="3378200"/>
          </a:xfrm>
          <a:prstGeom prst="rect">
            <a:avLst/>
          </a:prstGeom>
          <a:noFill/>
          <a:ln>
            <a:noFill/>
          </a:ln>
        </p:spPr>
        <p:txBody>
          <a:bodyPr spcFirstLastPara="1" wrap="square" lIns="0" tIns="45700" rIns="0" bIns="45700" anchor="t" anchorCtr="0">
            <a:normAutofit fontScale="92500" lnSpcReduction="20000"/>
          </a:bodyPr>
          <a:lstStyle/>
          <a:p>
            <a:pPr marL="457200" lvl="0" indent="-342900" algn="just" rtl="0">
              <a:lnSpc>
                <a:spcPct val="90000"/>
              </a:lnSpc>
              <a:spcBef>
                <a:spcPts val="1200"/>
              </a:spcBef>
              <a:spcAft>
                <a:spcPts val="0"/>
              </a:spcAft>
              <a:buSzPct val="105882"/>
              <a:buChar char=" "/>
            </a:pPr>
            <a:r>
              <a:rPr lang="en-US" b="1" dirty="0"/>
              <a:t>- </a:t>
            </a:r>
            <a:r>
              <a:rPr lang="en-US" b="1" dirty="0" err="1"/>
              <a:t>Wahlfach</a:t>
            </a:r>
            <a:r>
              <a:rPr lang="en-US" b="1" dirty="0"/>
              <a:t>: </a:t>
            </a:r>
            <a:r>
              <a:rPr lang="en-US" dirty="0"/>
              <a:t>"Umwelterziehung und </a:t>
            </a:r>
            <a:r>
              <a:rPr lang="en-US" dirty="0" err="1"/>
              <a:t>Umweltschutz</a:t>
            </a:r>
            <a:r>
              <a:rPr lang="en-US" dirty="0"/>
              <a:t>".</a:t>
            </a:r>
            <a:endParaRPr dirty="0"/>
          </a:p>
          <a:p>
            <a:pPr marL="457200" lvl="0" indent="-342900" algn="just" rtl="0">
              <a:lnSpc>
                <a:spcPct val="90000"/>
              </a:lnSpc>
              <a:spcBef>
                <a:spcPts val="1200"/>
              </a:spcBef>
              <a:spcAft>
                <a:spcPts val="0"/>
              </a:spcAft>
              <a:buSzPct val="105882"/>
              <a:buChar char=" "/>
            </a:pPr>
            <a:r>
              <a:rPr lang="en-US" b="1" dirty="0"/>
              <a:t>- </a:t>
            </a:r>
            <a:r>
              <a:rPr lang="en-US" b="1" dirty="0" err="1"/>
              <a:t>Geografie</a:t>
            </a:r>
            <a:r>
              <a:rPr lang="en-US" b="1" dirty="0"/>
              <a:t> (4. </a:t>
            </a:r>
            <a:r>
              <a:rPr lang="en-US" b="1" dirty="0" err="1"/>
              <a:t>Klasse</a:t>
            </a:r>
            <a:r>
              <a:rPr lang="en-US" b="1" dirty="0"/>
              <a:t>): </a:t>
            </a:r>
            <a:r>
              <a:rPr lang="en-US" dirty="0"/>
              <a:t>Die </a:t>
            </a:r>
            <a:r>
              <a:rPr lang="en-US" dirty="0" err="1"/>
              <a:t>Lernaktivitäten</a:t>
            </a:r>
            <a:r>
              <a:rPr lang="en-US" dirty="0"/>
              <a:t> </a:t>
            </a:r>
            <a:r>
              <a:rPr lang="en-US" dirty="0" err="1"/>
              <a:t>konzentrieren</a:t>
            </a:r>
            <a:r>
              <a:rPr lang="en-US" dirty="0"/>
              <a:t> </a:t>
            </a:r>
            <a:r>
              <a:rPr lang="en-US" dirty="0" err="1"/>
              <a:t>sich</a:t>
            </a:r>
            <a:r>
              <a:rPr lang="en-US" dirty="0"/>
              <a:t> auf das </a:t>
            </a:r>
            <a:r>
              <a:rPr lang="en-US" dirty="0" err="1"/>
              <a:t>Verständnis</a:t>
            </a:r>
            <a:r>
              <a:rPr lang="en-US" dirty="0"/>
              <a:t> der Rolle der Umwelt für die Gesellschaft, die </a:t>
            </a:r>
            <a:r>
              <a:rPr lang="en-US" dirty="0" err="1"/>
              <a:t>Notwendigkeit</a:t>
            </a:r>
            <a:r>
              <a:rPr lang="en-US" dirty="0"/>
              <a:t> des </a:t>
            </a:r>
            <a:r>
              <a:rPr lang="en-US" dirty="0" err="1"/>
              <a:t>Umweltschutzes</a:t>
            </a:r>
            <a:r>
              <a:rPr lang="en-US" dirty="0"/>
              <a:t> und die </a:t>
            </a:r>
            <a:r>
              <a:rPr lang="en-US" dirty="0" err="1"/>
              <a:t>Beteiligung</a:t>
            </a:r>
            <a:r>
              <a:rPr lang="en-US" dirty="0"/>
              <a:t> an </a:t>
            </a:r>
            <a:r>
              <a:rPr lang="en-US" dirty="0" err="1"/>
              <a:t>Umweltschutzmaßnahmen</a:t>
            </a:r>
            <a:r>
              <a:rPr lang="en-US" dirty="0"/>
              <a:t>.</a:t>
            </a:r>
            <a:endParaRPr dirty="0"/>
          </a:p>
          <a:p>
            <a:pPr marL="457200" lvl="0" indent="-342900" algn="just" rtl="0">
              <a:lnSpc>
                <a:spcPct val="90000"/>
              </a:lnSpc>
              <a:spcBef>
                <a:spcPts val="1200"/>
              </a:spcBef>
              <a:spcAft>
                <a:spcPts val="0"/>
              </a:spcAft>
              <a:buSzPct val="105882"/>
              <a:buChar char=" "/>
            </a:pPr>
            <a:r>
              <a:rPr lang="en-US" b="1" dirty="0"/>
              <a:t>- </a:t>
            </a:r>
            <a:r>
              <a:rPr lang="en-US" b="1" dirty="0" err="1"/>
              <a:t>Politische</a:t>
            </a:r>
            <a:r>
              <a:rPr lang="en-US" b="1" dirty="0"/>
              <a:t> </a:t>
            </a:r>
            <a:r>
              <a:rPr lang="en-US" b="1" dirty="0" err="1"/>
              <a:t>Bildung</a:t>
            </a:r>
            <a:r>
              <a:rPr lang="en-US" b="1" dirty="0"/>
              <a:t> (3. und 4. </a:t>
            </a:r>
            <a:r>
              <a:rPr lang="en-US" b="1" dirty="0" err="1"/>
              <a:t>Klasse</a:t>
            </a:r>
            <a:r>
              <a:rPr lang="en-US" b="1" dirty="0"/>
              <a:t>): </a:t>
            </a:r>
            <a:r>
              <a:rPr lang="en-US" dirty="0" err="1"/>
              <a:t>Teilnahme</a:t>
            </a:r>
            <a:r>
              <a:rPr lang="en-US" dirty="0"/>
              <a:t> an </a:t>
            </a:r>
            <a:r>
              <a:rPr lang="en-US" dirty="0" err="1"/>
              <a:t>Projekten</a:t>
            </a:r>
            <a:r>
              <a:rPr lang="en-US" dirty="0"/>
              <a:t> </a:t>
            </a:r>
            <a:r>
              <a:rPr lang="en-US" dirty="0" err="1"/>
              <a:t>mit</a:t>
            </a:r>
            <a:r>
              <a:rPr lang="en-US" dirty="0"/>
              <a:t> </a:t>
            </a:r>
            <a:r>
              <a:rPr lang="en-US" dirty="0" err="1"/>
              <a:t>moralisch-bürgerlichen</a:t>
            </a:r>
            <a:r>
              <a:rPr lang="en-US" dirty="0"/>
              <a:t> </a:t>
            </a:r>
            <a:r>
              <a:rPr lang="en-US" dirty="0" err="1"/>
              <a:t>Inhalten</a:t>
            </a:r>
            <a:r>
              <a:rPr lang="en-US" dirty="0"/>
              <a:t>, die </a:t>
            </a:r>
            <a:r>
              <a:rPr lang="en-US" dirty="0" err="1"/>
              <a:t>eine</a:t>
            </a:r>
            <a:r>
              <a:rPr lang="en-US" dirty="0"/>
              <a:t> </a:t>
            </a:r>
            <a:r>
              <a:rPr lang="en-US" dirty="0" err="1"/>
              <a:t>staatsbürgerliche</a:t>
            </a:r>
            <a:r>
              <a:rPr lang="en-US" dirty="0"/>
              <a:t> </a:t>
            </a:r>
            <a:r>
              <a:rPr lang="en-US" dirty="0" err="1"/>
              <a:t>Einstellung</a:t>
            </a:r>
            <a:r>
              <a:rPr lang="en-US" dirty="0"/>
              <a:t> </a:t>
            </a:r>
            <a:r>
              <a:rPr lang="en-US" dirty="0" err="1"/>
              <a:t>zum</a:t>
            </a:r>
            <a:r>
              <a:rPr lang="en-US" dirty="0"/>
              <a:t> Wissen und </a:t>
            </a:r>
            <a:r>
              <a:rPr lang="en-US" dirty="0" err="1"/>
              <a:t>zum</a:t>
            </a:r>
            <a:r>
              <a:rPr lang="en-US" dirty="0"/>
              <a:t> Schutz der Umwelt </a:t>
            </a:r>
            <a:r>
              <a:rPr lang="en-US" dirty="0" err="1"/>
              <a:t>fördern</a:t>
            </a:r>
            <a:r>
              <a:rPr lang="en-US" dirty="0"/>
              <a:t>.</a:t>
            </a:r>
            <a:endParaRPr dirty="0"/>
          </a:p>
          <a:p>
            <a:pPr marL="457200" lvl="0" indent="-342900" algn="just" rtl="0">
              <a:lnSpc>
                <a:spcPct val="90000"/>
              </a:lnSpc>
              <a:spcBef>
                <a:spcPts val="1200"/>
              </a:spcBef>
              <a:spcAft>
                <a:spcPts val="0"/>
              </a:spcAft>
              <a:buSzPct val="105882"/>
              <a:buChar char=" "/>
            </a:pPr>
            <a:r>
              <a:rPr lang="en-US" b="1" dirty="0"/>
              <a:t>- </a:t>
            </a:r>
            <a:r>
              <a:rPr lang="en-US" b="1" dirty="0" err="1"/>
              <a:t>Beratung</a:t>
            </a:r>
            <a:r>
              <a:rPr lang="en-US" b="1" dirty="0"/>
              <a:t> und </a:t>
            </a:r>
            <a:r>
              <a:rPr lang="en-US" b="1" dirty="0" err="1"/>
              <a:t>persönliche</a:t>
            </a:r>
            <a:r>
              <a:rPr lang="en-US" b="1" dirty="0"/>
              <a:t> </a:t>
            </a:r>
            <a:r>
              <a:rPr lang="en-US" b="1" dirty="0" err="1"/>
              <a:t>Entwicklung</a:t>
            </a:r>
            <a:r>
              <a:rPr lang="en-US" b="1" dirty="0"/>
              <a:t> (1. und 2. </a:t>
            </a:r>
            <a:r>
              <a:rPr lang="en-US" b="1" dirty="0" err="1"/>
              <a:t>Klasse</a:t>
            </a:r>
            <a:r>
              <a:rPr lang="en-US" b="1" dirty="0"/>
              <a:t>): </a:t>
            </a:r>
            <a:r>
              <a:rPr lang="en-US" dirty="0" err="1"/>
              <a:t>Schwerpunkt</a:t>
            </a:r>
            <a:r>
              <a:rPr lang="en-US" dirty="0"/>
              <a:t> auf </a:t>
            </a:r>
            <a:r>
              <a:rPr lang="en-US" dirty="0" err="1"/>
              <a:t>Selbsterkenntnis</a:t>
            </a:r>
            <a:r>
              <a:rPr lang="en-US" dirty="0"/>
              <a:t>, </a:t>
            </a:r>
            <a:r>
              <a:rPr lang="en-US" dirty="0" err="1"/>
              <a:t>gesunder</a:t>
            </a:r>
            <a:r>
              <a:rPr lang="en-US" dirty="0"/>
              <a:t> </a:t>
            </a:r>
            <a:r>
              <a:rPr lang="en-US" dirty="0" err="1"/>
              <a:t>Lebensweise</a:t>
            </a:r>
            <a:r>
              <a:rPr lang="en-US" dirty="0"/>
              <a:t> und </a:t>
            </a:r>
            <a:r>
              <a:rPr lang="en-US" dirty="0" err="1"/>
              <a:t>Umweltbewusstsein</a:t>
            </a:r>
            <a:r>
              <a:rPr lang="en-US" dirty="0"/>
              <a:t>.</a:t>
            </a:r>
            <a:endParaRPr dirty="0"/>
          </a:p>
          <a:p>
            <a:pPr marL="457200" lvl="0" indent="-228600" algn="l" rtl="0">
              <a:lnSpc>
                <a:spcPct val="90000"/>
              </a:lnSpc>
              <a:spcBef>
                <a:spcPts val="1200"/>
              </a:spcBef>
              <a:spcAft>
                <a:spcPts val="0"/>
              </a:spcAft>
              <a:buSzPct val="105882"/>
              <a:buNone/>
            </a:pPr>
            <a:endParaRPr dirty="0"/>
          </a:p>
        </p:txBody>
      </p:sp>
      <p:sp>
        <p:nvSpPr>
          <p:cNvPr id="277" name="Google Shape;277;p71"/>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lnSpcReduction="10000"/>
          </a:bodyPr>
          <a:lstStyle/>
          <a:p>
            <a:pPr marL="457200" lvl="0" indent="-228600" algn="ctr" rtl="0">
              <a:lnSpc>
                <a:spcPct val="90000"/>
              </a:lnSpc>
              <a:spcBef>
                <a:spcPts val="1200"/>
              </a:spcBef>
              <a:spcAft>
                <a:spcPts val="0"/>
              </a:spcAft>
              <a:buSzPts val="2000"/>
              <a:buNone/>
            </a:pPr>
            <a:r>
              <a:rPr lang="en-US" b="1">
                <a:solidFill>
                  <a:srgbClr val="002060"/>
                </a:solidFill>
              </a:rPr>
              <a:t>Sekundarschulbildung: Aufbau von Umweltkompetenzen</a:t>
            </a:r>
            <a:endParaRPr b="1">
              <a:solidFill>
                <a:srgbClr val="002060"/>
              </a:solidFill>
            </a:endParaRPr>
          </a:p>
        </p:txBody>
      </p:sp>
      <p:sp>
        <p:nvSpPr>
          <p:cNvPr id="278" name="Google Shape;278;p71"/>
          <p:cNvSpPr txBox="1">
            <a:spLocks noGrp="1"/>
          </p:cNvSpPr>
          <p:nvPr>
            <p:ph type="body" idx="4"/>
          </p:nvPr>
        </p:nvSpPr>
        <p:spPr>
          <a:xfrm>
            <a:off x="6035039" y="2582334"/>
            <a:ext cx="5881343" cy="3378200"/>
          </a:xfrm>
          <a:prstGeom prst="rect">
            <a:avLst/>
          </a:prstGeom>
          <a:noFill/>
          <a:ln>
            <a:noFill/>
          </a:ln>
        </p:spPr>
        <p:txBody>
          <a:bodyPr spcFirstLastPara="1" wrap="square" lIns="0" tIns="45700" rIns="0" bIns="45700" anchor="t" anchorCtr="0">
            <a:normAutofit/>
          </a:bodyPr>
          <a:lstStyle/>
          <a:p>
            <a:pPr marL="457200" lvl="0" indent="-342900" algn="just" rtl="0">
              <a:lnSpc>
                <a:spcPct val="90000"/>
              </a:lnSpc>
              <a:spcBef>
                <a:spcPts val="1200"/>
              </a:spcBef>
              <a:spcAft>
                <a:spcPts val="0"/>
              </a:spcAft>
              <a:buSzPts val="1800"/>
              <a:buChar char=" "/>
            </a:pPr>
            <a:r>
              <a:rPr lang="en-US" sz="1700" b="1" dirty="0"/>
              <a:t>- </a:t>
            </a:r>
            <a:r>
              <a:rPr lang="en-US" sz="1700" b="1" dirty="0" err="1"/>
              <a:t>Geografie</a:t>
            </a:r>
            <a:r>
              <a:rPr lang="en-US" sz="1700" b="1" dirty="0"/>
              <a:t> (Klassen 5-8): </a:t>
            </a:r>
            <a:r>
              <a:rPr lang="en-US" sz="1700" dirty="0"/>
              <a:t>Die </a:t>
            </a:r>
            <a:r>
              <a:rPr lang="en-US" sz="1700" dirty="0" err="1"/>
              <a:t>Auswirkungen</a:t>
            </a:r>
            <a:r>
              <a:rPr lang="en-US" sz="1700" dirty="0"/>
              <a:t> </a:t>
            </a:r>
            <a:r>
              <a:rPr lang="en-US" sz="1700" dirty="0" err="1"/>
              <a:t>menschlicher</a:t>
            </a:r>
            <a:r>
              <a:rPr lang="en-US" sz="1700" dirty="0"/>
              <a:t> </a:t>
            </a:r>
            <a:r>
              <a:rPr lang="en-US" sz="1700" dirty="0" err="1"/>
              <a:t>Aktivitäten</a:t>
            </a:r>
            <a:r>
              <a:rPr lang="en-US" sz="1700" dirty="0"/>
              <a:t> auf die Umwelt verstehen, </a:t>
            </a:r>
            <a:r>
              <a:rPr lang="en-US" sz="1700" dirty="0" err="1"/>
              <a:t>Umweltprobleme</a:t>
            </a:r>
            <a:r>
              <a:rPr lang="en-US" sz="1700" dirty="0"/>
              <a:t> </a:t>
            </a:r>
            <a:r>
              <a:rPr lang="en-US" sz="1700" dirty="0" err="1"/>
              <a:t>erkennen</a:t>
            </a:r>
            <a:r>
              <a:rPr lang="en-US" sz="1700" dirty="0"/>
              <a:t> und </a:t>
            </a:r>
            <a:r>
              <a:rPr lang="en-US" sz="1700" dirty="0" err="1"/>
              <a:t>Lösungen</a:t>
            </a:r>
            <a:r>
              <a:rPr lang="en-US" sz="1700" dirty="0"/>
              <a:t> </a:t>
            </a:r>
            <a:r>
              <a:rPr lang="en-US" sz="1700" dirty="0" err="1"/>
              <a:t>vorschlagen</a:t>
            </a:r>
            <a:r>
              <a:rPr lang="en-US" sz="1700" dirty="0"/>
              <a:t>.</a:t>
            </a:r>
            <a:endParaRPr dirty="0"/>
          </a:p>
          <a:p>
            <a:pPr marL="457200" lvl="0" indent="-342900" algn="just" rtl="0">
              <a:lnSpc>
                <a:spcPct val="90000"/>
              </a:lnSpc>
              <a:spcBef>
                <a:spcPts val="1200"/>
              </a:spcBef>
              <a:spcAft>
                <a:spcPts val="0"/>
              </a:spcAft>
              <a:buSzPts val="1800"/>
              <a:buChar char=" "/>
            </a:pPr>
            <a:r>
              <a:rPr lang="en-US" sz="1700" b="1" dirty="0"/>
              <a:t>- </a:t>
            </a:r>
            <a:r>
              <a:rPr lang="en-US" sz="1700" b="1" dirty="0" err="1"/>
              <a:t>Technologische</a:t>
            </a:r>
            <a:r>
              <a:rPr lang="en-US" sz="1700" b="1" dirty="0"/>
              <a:t> </a:t>
            </a:r>
            <a:r>
              <a:rPr lang="en-US" sz="1700" b="1" dirty="0" err="1"/>
              <a:t>Bildung</a:t>
            </a:r>
            <a:r>
              <a:rPr lang="en-US" sz="1700" b="1" dirty="0"/>
              <a:t>: </a:t>
            </a:r>
            <a:r>
              <a:rPr lang="en-US" sz="1700" dirty="0" err="1"/>
              <a:t>Förderung</a:t>
            </a:r>
            <a:r>
              <a:rPr lang="en-US" sz="1700" dirty="0"/>
              <a:t> </a:t>
            </a:r>
            <a:r>
              <a:rPr lang="en-US" sz="1700" dirty="0" err="1"/>
              <a:t>eines</a:t>
            </a:r>
            <a:r>
              <a:rPr lang="en-US" sz="1700" dirty="0"/>
              <a:t> </a:t>
            </a:r>
            <a:r>
              <a:rPr lang="en-US" sz="1700" dirty="0" err="1"/>
              <a:t>verantwortungsvollen</a:t>
            </a:r>
            <a:r>
              <a:rPr lang="en-US" sz="1700" dirty="0"/>
              <a:t> </a:t>
            </a:r>
            <a:r>
              <a:rPr lang="en-US" sz="1700" dirty="0" err="1"/>
              <a:t>Umgangs</a:t>
            </a:r>
            <a:r>
              <a:rPr lang="en-US" sz="1700" dirty="0"/>
              <a:t> </a:t>
            </a:r>
            <a:r>
              <a:rPr lang="en-US" sz="1700" dirty="0" err="1"/>
              <a:t>mit</a:t>
            </a:r>
            <a:r>
              <a:rPr lang="en-US" sz="1700" dirty="0"/>
              <a:t> Gesundheit, Umwelt und Arbeit, </a:t>
            </a:r>
            <a:r>
              <a:rPr lang="en-US" sz="1700" dirty="0" err="1"/>
              <a:t>einschließlich</a:t>
            </a:r>
            <a:r>
              <a:rPr lang="en-US" sz="1700" dirty="0"/>
              <a:t> der </a:t>
            </a:r>
            <a:r>
              <a:rPr lang="en-US" sz="1700" dirty="0" err="1"/>
              <a:t>Senkung</a:t>
            </a:r>
            <a:r>
              <a:rPr lang="en-US" sz="1700" dirty="0"/>
              <a:t> des </a:t>
            </a:r>
            <a:r>
              <a:rPr lang="en-US" sz="1700" dirty="0" err="1"/>
              <a:t>Energieverbrauchs</a:t>
            </a:r>
            <a:r>
              <a:rPr lang="en-US" sz="1700" dirty="0"/>
              <a:t> und der </a:t>
            </a:r>
            <a:r>
              <a:rPr lang="en-US" sz="1700" dirty="0" err="1"/>
              <a:t>rationellen</a:t>
            </a:r>
            <a:r>
              <a:rPr lang="en-US" sz="1700" dirty="0"/>
              <a:t> </a:t>
            </a:r>
            <a:r>
              <a:rPr lang="en-US" sz="1700" dirty="0" err="1"/>
              <a:t>Nutzung</a:t>
            </a:r>
            <a:r>
              <a:rPr lang="en-US" sz="1700" dirty="0"/>
              <a:t> von </a:t>
            </a:r>
            <a:r>
              <a:rPr lang="en-US" sz="1700" dirty="0" err="1"/>
              <a:t>Ressourcen</a:t>
            </a:r>
            <a:r>
              <a:rPr lang="en-US" sz="1700" dirty="0"/>
              <a:t>.</a:t>
            </a:r>
            <a:endParaRPr dirty="0"/>
          </a:p>
          <a:p>
            <a:pPr marL="457200" lvl="0" indent="-342900" algn="just" rtl="0">
              <a:lnSpc>
                <a:spcPct val="90000"/>
              </a:lnSpc>
              <a:spcBef>
                <a:spcPts val="1200"/>
              </a:spcBef>
              <a:spcAft>
                <a:spcPts val="0"/>
              </a:spcAft>
              <a:buSzPts val="1800"/>
              <a:buChar char=" "/>
            </a:pPr>
            <a:r>
              <a:rPr lang="en-US" sz="1700" b="1" dirty="0"/>
              <a:t>- </a:t>
            </a:r>
            <a:r>
              <a:rPr lang="en-US" sz="1700" b="1" dirty="0" err="1"/>
              <a:t>Bürgerliche</a:t>
            </a:r>
            <a:r>
              <a:rPr lang="en-US" sz="1700" b="1" dirty="0"/>
              <a:t> Kultur: </a:t>
            </a:r>
            <a:r>
              <a:rPr lang="en-US" sz="1700" dirty="0" err="1"/>
              <a:t>Vermittlung</a:t>
            </a:r>
            <a:r>
              <a:rPr lang="en-US" sz="1700" dirty="0"/>
              <a:t> von </a:t>
            </a:r>
            <a:r>
              <a:rPr lang="en-US" sz="1700" dirty="0" err="1"/>
              <a:t>Respekt</a:t>
            </a:r>
            <a:r>
              <a:rPr lang="en-US" sz="1700" dirty="0"/>
              <a:t>, </a:t>
            </a:r>
            <a:r>
              <a:rPr lang="en-US" sz="1700" dirty="0" err="1"/>
              <a:t>Toleranz</a:t>
            </a:r>
            <a:r>
              <a:rPr lang="en-US" sz="1700" dirty="0"/>
              <a:t>, </a:t>
            </a:r>
            <a:r>
              <a:rPr lang="en-US" sz="1700" dirty="0" err="1"/>
              <a:t>bürgerschaftlichem</a:t>
            </a:r>
            <a:r>
              <a:rPr lang="en-US" sz="1700" dirty="0"/>
              <a:t> Engagement und </a:t>
            </a:r>
            <a:r>
              <a:rPr lang="en-US" sz="1700" dirty="0" err="1"/>
              <a:t>Verantwortung</a:t>
            </a:r>
            <a:r>
              <a:rPr lang="en-US" sz="1700" dirty="0"/>
              <a:t> </a:t>
            </a:r>
            <a:r>
              <a:rPr lang="en-US" sz="1700" dirty="0" err="1"/>
              <a:t>gegenüber</a:t>
            </a:r>
            <a:r>
              <a:rPr lang="en-US" sz="1700" dirty="0"/>
              <a:t> der Umwelt und der Gesellschaft.</a:t>
            </a:r>
            <a:endParaRPr dirty="0"/>
          </a:p>
          <a:p>
            <a:pPr marL="457200" lvl="0" indent="-228600" algn="l" rtl="0">
              <a:lnSpc>
                <a:spcPct val="90000"/>
              </a:lnSpc>
              <a:spcBef>
                <a:spcPts val="1200"/>
              </a:spcBef>
              <a:spcAft>
                <a:spcPts val="0"/>
              </a:spcAft>
              <a:buSzPts val="1800"/>
              <a:buNone/>
            </a:pP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72"/>
          <p:cNvSpPr txBox="1">
            <a:spLocks noGrp="1"/>
          </p:cNvSpPr>
          <p:nvPr>
            <p:ph type="body" idx="1"/>
          </p:nvPr>
        </p:nvSpPr>
        <p:spPr>
          <a:xfrm>
            <a:off x="1138844" y="502161"/>
            <a:ext cx="4937760" cy="736282"/>
          </a:xfrm>
          <a:prstGeom prst="rect">
            <a:avLst/>
          </a:prstGeom>
          <a:noFill/>
          <a:ln>
            <a:noFill/>
          </a:ln>
        </p:spPr>
        <p:txBody>
          <a:bodyPr spcFirstLastPara="1" wrap="square" lIns="91425" tIns="45700" rIns="91425" bIns="45700" anchor="ctr" anchorCtr="0">
            <a:noAutofit/>
          </a:bodyPr>
          <a:lstStyle/>
          <a:p>
            <a:pPr marL="457200" lvl="0" indent="-228600" algn="ctr" rtl="0">
              <a:lnSpc>
                <a:spcPct val="90000"/>
              </a:lnSpc>
              <a:spcBef>
                <a:spcPts val="1200"/>
              </a:spcBef>
              <a:spcAft>
                <a:spcPts val="0"/>
              </a:spcAft>
              <a:buSzPts val="2000"/>
              <a:buNone/>
            </a:pPr>
            <a:r>
              <a:rPr lang="en-US" b="1">
                <a:solidFill>
                  <a:srgbClr val="002060"/>
                </a:solidFill>
              </a:rPr>
              <a:t>Sekundarschulbildung: Integration von Umweltkompetenz</a:t>
            </a:r>
            <a:endParaRPr/>
          </a:p>
        </p:txBody>
      </p:sp>
      <p:sp>
        <p:nvSpPr>
          <p:cNvPr id="284" name="Google Shape;284;p72"/>
          <p:cNvSpPr txBox="1">
            <a:spLocks noGrp="1"/>
          </p:cNvSpPr>
          <p:nvPr>
            <p:ph type="body" idx="2"/>
          </p:nvPr>
        </p:nvSpPr>
        <p:spPr>
          <a:xfrm>
            <a:off x="437745" y="1704109"/>
            <a:ext cx="5597295" cy="4256425"/>
          </a:xfrm>
          <a:prstGeom prst="rect">
            <a:avLst/>
          </a:prstGeom>
          <a:noFill/>
          <a:ln>
            <a:noFill/>
          </a:ln>
        </p:spPr>
        <p:txBody>
          <a:bodyPr spcFirstLastPara="1" wrap="square" lIns="0" tIns="45700" rIns="0" bIns="45700" anchor="t" anchorCtr="0">
            <a:normAutofit/>
          </a:bodyPr>
          <a:lstStyle/>
          <a:p>
            <a:pPr marL="457200" lvl="0" indent="-342900" algn="just" rtl="0">
              <a:lnSpc>
                <a:spcPct val="90000"/>
              </a:lnSpc>
              <a:spcBef>
                <a:spcPts val="1200"/>
              </a:spcBef>
              <a:spcAft>
                <a:spcPts val="0"/>
              </a:spcAft>
              <a:buSzPts val="1800"/>
              <a:buChar char=" "/>
            </a:pPr>
            <a:r>
              <a:rPr lang="en-US" sz="1800" b="1" dirty="0"/>
              <a:t>- </a:t>
            </a:r>
            <a:r>
              <a:rPr lang="en-US" sz="1800" b="1" dirty="0" err="1"/>
              <a:t>Soziologie</a:t>
            </a:r>
            <a:r>
              <a:rPr lang="en-US" sz="1800" b="1" dirty="0"/>
              <a:t> (5. </a:t>
            </a:r>
            <a:r>
              <a:rPr lang="en-US" sz="1800" b="1" dirty="0" err="1"/>
              <a:t>Klasse</a:t>
            </a:r>
            <a:r>
              <a:rPr lang="en-US" sz="1800" b="1" dirty="0"/>
              <a:t>): </a:t>
            </a:r>
            <a:r>
              <a:rPr lang="en-US" sz="1800" dirty="0" err="1"/>
              <a:t>Betonung</a:t>
            </a:r>
            <a:r>
              <a:rPr lang="en-US" sz="1800" dirty="0"/>
              <a:t> der </a:t>
            </a:r>
            <a:r>
              <a:rPr lang="en-US" sz="1800" dirty="0" err="1"/>
              <a:t>Rechte</a:t>
            </a:r>
            <a:r>
              <a:rPr lang="en-US" sz="1800" dirty="0"/>
              <a:t> und </a:t>
            </a:r>
            <a:r>
              <a:rPr lang="en-US" sz="1800" dirty="0" err="1"/>
              <a:t>Pflichten</a:t>
            </a:r>
            <a:r>
              <a:rPr lang="en-US" sz="1800" dirty="0"/>
              <a:t> von </a:t>
            </a:r>
            <a:r>
              <a:rPr lang="en-US" sz="1800" dirty="0" err="1"/>
              <a:t>Kindern</a:t>
            </a:r>
            <a:r>
              <a:rPr lang="en-US" sz="1800" dirty="0"/>
              <a:t> und Engagement in </a:t>
            </a:r>
            <a:r>
              <a:rPr lang="en-US" sz="1800" dirty="0" err="1"/>
              <a:t>Projekten</a:t>
            </a:r>
            <a:r>
              <a:rPr lang="en-US" sz="1800" dirty="0"/>
              <a:t> </a:t>
            </a:r>
            <a:r>
              <a:rPr lang="en-US" sz="1800" dirty="0" err="1"/>
              <a:t>zur</a:t>
            </a:r>
            <a:r>
              <a:rPr lang="en-US" sz="1800" dirty="0"/>
              <a:t> </a:t>
            </a:r>
            <a:r>
              <a:rPr lang="en-US" sz="1800" dirty="0" err="1"/>
              <a:t>Gewaltprävention</a:t>
            </a:r>
            <a:r>
              <a:rPr lang="en-US" sz="1800" dirty="0"/>
              <a:t>, Integration und </a:t>
            </a:r>
            <a:r>
              <a:rPr lang="en-US" sz="1800" dirty="0" err="1"/>
              <a:t>zum</a:t>
            </a:r>
            <a:r>
              <a:rPr lang="en-US" sz="1800" dirty="0"/>
              <a:t> </a:t>
            </a:r>
            <a:r>
              <a:rPr lang="en-US" sz="1800" dirty="0" err="1"/>
              <a:t>Umweltschutz</a:t>
            </a:r>
            <a:r>
              <a:rPr lang="en-US" sz="1800" dirty="0"/>
              <a:t>.</a:t>
            </a:r>
            <a:endParaRPr dirty="0"/>
          </a:p>
          <a:p>
            <a:pPr marL="457200" lvl="0" indent="-342900" algn="just" rtl="0">
              <a:lnSpc>
                <a:spcPct val="90000"/>
              </a:lnSpc>
              <a:spcBef>
                <a:spcPts val="1200"/>
              </a:spcBef>
              <a:spcAft>
                <a:spcPts val="0"/>
              </a:spcAft>
              <a:buSzPts val="1800"/>
              <a:buChar char=" "/>
            </a:pPr>
            <a:r>
              <a:rPr lang="en-US" sz="1800" b="1" dirty="0"/>
              <a:t>- </a:t>
            </a:r>
            <a:r>
              <a:rPr lang="en-US" sz="1800" b="1" dirty="0" err="1"/>
              <a:t>Gesundheitserziehung</a:t>
            </a:r>
            <a:r>
              <a:rPr lang="en-US" sz="1800" b="1" dirty="0"/>
              <a:t>: </a:t>
            </a:r>
            <a:r>
              <a:rPr lang="en-US" sz="1800" dirty="0" err="1"/>
              <a:t>Förderung</a:t>
            </a:r>
            <a:r>
              <a:rPr lang="en-US" sz="1800" dirty="0"/>
              <a:t> </a:t>
            </a:r>
            <a:r>
              <a:rPr lang="en-US" sz="1800" dirty="0" err="1"/>
              <a:t>eines</a:t>
            </a:r>
            <a:r>
              <a:rPr lang="en-US" sz="1800" dirty="0"/>
              <a:t> </a:t>
            </a:r>
            <a:r>
              <a:rPr lang="en-US" sz="1800" dirty="0" err="1"/>
              <a:t>verantwortungsvollen</a:t>
            </a:r>
            <a:r>
              <a:rPr lang="en-US" sz="1800" dirty="0"/>
              <a:t> </a:t>
            </a:r>
            <a:r>
              <a:rPr lang="en-US" sz="1800" dirty="0" err="1"/>
              <a:t>Umgangs</a:t>
            </a:r>
            <a:r>
              <a:rPr lang="en-US" sz="1800" dirty="0"/>
              <a:t> </a:t>
            </a:r>
            <a:r>
              <a:rPr lang="en-US" sz="1800" dirty="0" err="1"/>
              <a:t>mit</a:t>
            </a:r>
            <a:r>
              <a:rPr lang="en-US" sz="1800" dirty="0"/>
              <a:t> Gesundheit und Umwelt </a:t>
            </a:r>
            <a:r>
              <a:rPr lang="en-US" sz="1800" dirty="0" err="1"/>
              <a:t>durch</a:t>
            </a:r>
            <a:r>
              <a:rPr lang="en-US" sz="1800" dirty="0"/>
              <a:t> </a:t>
            </a:r>
            <a:r>
              <a:rPr lang="en-US" sz="1800" dirty="0" err="1"/>
              <a:t>eine</a:t>
            </a:r>
            <a:r>
              <a:rPr lang="en-US" sz="1800" dirty="0"/>
              <a:t> </a:t>
            </a:r>
            <a:r>
              <a:rPr lang="en-US" sz="1800" dirty="0" err="1"/>
              <a:t>gesunde</a:t>
            </a:r>
            <a:r>
              <a:rPr lang="en-US" sz="1800" dirty="0"/>
              <a:t> </a:t>
            </a:r>
            <a:r>
              <a:rPr lang="en-US" sz="1800" dirty="0" err="1"/>
              <a:t>Lebensweise</a:t>
            </a:r>
            <a:r>
              <a:rPr lang="en-US" sz="1800" dirty="0"/>
              <a:t>.</a:t>
            </a:r>
            <a:endParaRPr dirty="0"/>
          </a:p>
          <a:p>
            <a:pPr marL="457200" lvl="0" indent="-342900" algn="just" rtl="0">
              <a:lnSpc>
                <a:spcPct val="90000"/>
              </a:lnSpc>
              <a:spcBef>
                <a:spcPts val="1200"/>
              </a:spcBef>
              <a:spcAft>
                <a:spcPts val="0"/>
              </a:spcAft>
              <a:buSzPts val="1800"/>
              <a:buChar char=" "/>
            </a:pPr>
            <a:r>
              <a:rPr lang="en-US" sz="1800" b="1" dirty="0"/>
              <a:t>- </a:t>
            </a:r>
            <a:r>
              <a:rPr lang="en-US" sz="1800" b="1" dirty="0" err="1"/>
              <a:t>Gestalte</a:t>
            </a:r>
            <a:r>
              <a:rPr lang="en-US" sz="1800" b="1" dirty="0"/>
              <a:t> </a:t>
            </a:r>
            <a:r>
              <a:rPr lang="en-US" sz="1800" b="1" dirty="0" err="1"/>
              <a:t>deine</a:t>
            </a:r>
            <a:r>
              <a:rPr lang="en-US" sz="1800" b="1" dirty="0"/>
              <a:t> Umwelt (Klassen 5-7): </a:t>
            </a:r>
            <a:r>
              <a:rPr lang="en-US" sz="1800" dirty="0"/>
              <a:t>Zu den </a:t>
            </a:r>
            <a:r>
              <a:rPr lang="en-US" sz="1800" dirty="0" err="1"/>
              <a:t>Aktivitäten</a:t>
            </a:r>
            <a:r>
              <a:rPr lang="en-US" sz="1800" dirty="0"/>
              <a:t> </a:t>
            </a:r>
            <a:r>
              <a:rPr lang="en-US" sz="1800" dirty="0" err="1"/>
              <a:t>gehören</a:t>
            </a:r>
            <a:r>
              <a:rPr lang="en-US" sz="1800" dirty="0"/>
              <a:t> die </a:t>
            </a:r>
            <a:r>
              <a:rPr lang="en-US" sz="1800" dirty="0" err="1"/>
              <a:t>Identifizierung</a:t>
            </a:r>
            <a:r>
              <a:rPr lang="en-US" sz="1800" dirty="0"/>
              <a:t> von </a:t>
            </a:r>
            <a:r>
              <a:rPr lang="en-US" sz="1800" dirty="0" err="1"/>
              <a:t>Abfällen</a:t>
            </a:r>
            <a:r>
              <a:rPr lang="en-US" sz="1800" dirty="0"/>
              <a:t>, das </a:t>
            </a:r>
            <a:r>
              <a:rPr lang="en-US" sz="1800" dirty="0" err="1"/>
              <a:t>Verständnis</a:t>
            </a:r>
            <a:r>
              <a:rPr lang="en-US" sz="1800" dirty="0"/>
              <a:t> von </a:t>
            </a:r>
            <a:r>
              <a:rPr lang="en-US" sz="1800" dirty="0" err="1"/>
              <a:t>Umweltzerstörung</a:t>
            </a:r>
            <a:r>
              <a:rPr lang="en-US" sz="1800" dirty="0"/>
              <a:t>, </a:t>
            </a:r>
            <a:r>
              <a:rPr lang="en-US" sz="1800" dirty="0" err="1"/>
              <a:t>Maßnahmen</a:t>
            </a:r>
            <a:r>
              <a:rPr lang="en-US" sz="1800" dirty="0"/>
              <a:t> </a:t>
            </a:r>
            <a:r>
              <a:rPr lang="en-US" sz="1800" dirty="0" err="1"/>
              <a:t>zur</a:t>
            </a:r>
            <a:r>
              <a:rPr lang="en-US" sz="1800" dirty="0"/>
              <a:t> </a:t>
            </a:r>
            <a:r>
              <a:rPr lang="en-US" sz="1800" dirty="0" err="1"/>
              <a:t>Kontrolle</a:t>
            </a:r>
            <a:r>
              <a:rPr lang="en-US" sz="1800" dirty="0"/>
              <a:t> der </a:t>
            </a:r>
            <a:r>
              <a:rPr lang="en-US" sz="1800" dirty="0" err="1"/>
              <a:t>Umweltverschmutzung</a:t>
            </a:r>
            <a:r>
              <a:rPr lang="en-US" sz="1800" dirty="0"/>
              <a:t> und </a:t>
            </a:r>
            <a:r>
              <a:rPr lang="en-US" sz="1800" dirty="0" err="1"/>
              <a:t>globale</a:t>
            </a:r>
            <a:r>
              <a:rPr lang="en-US" sz="1800" dirty="0"/>
              <a:t> </a:t>
            </a:r>
            <a:r>
              <a:rPr lang="en-US" sz="1800" dirty="0" err="1"/>
              <a:t>Umweltfragen</a:t>
            </a:r>
            <a:r>
              <a:rPr lang="en-US" sz="1800" dirty="0"/>
              <a:t>.</a:t>
            </a:r>
            <a:endParaRPr dirty="0"/>
          </a:p>
          <a:p>
            <a:pPr marL="457200" lvl="0" indent="-228600" algn="l" rtl="0">
              <a:lnSpc>
                <a:spcPct val="90000"/>
              </a:lnSpc>
              <a:spcBef>
                <a:spcPts val="1200"/>
              </a:spcBef>
              <a:spcAft>
                <a:spcPts val="0"/>
              </a:spcAft>
              <a:buSzPts val="1800"/>
              <a:buNone/>
            </a:pPr>
            <a:endParaRPr dirty="0"/>
          </a:p>
        </p:txBody>
      </p:sp>
      <p:sp>
        <p:nvSpPr>
          <p:cNvPr id="285" name="Google Shape;285;p72"/>
          <p:cNvSpPr txBox="1">
            <a:spLocks noGrp="1"/>
          </p:cNvSpPr>
          <p:nvPr>
            <p:ph type="body" idx="3"/>
          </p:nvPr>
        </p:nvSpPr>
        <p:spPr>
          <a:xfrm>
            <a:off x="6156962" y="502161"/>
            <a:ext cx="4669277" cy="736282"/>
          </a:xfrm>
          <a:prstGeom prst="rect">
            <a:avLst/>
          </a:prstGeom>
          <a:noFill/>
          <a:ln>
            <a:noFill/>
          </a:ln>
        </p:spPr>
        <p:txBody>
          <a:bodyPr spcFirstLastPara="1" wrap="square" lIns="91425" tIns="45700" rIns="91425" bIns="45700" anchor="ctr" anchorCtr="0">
            <a:normAutofit lnSpcReduction="10000"/>
          </a:bodyPr>
          <a:lstStyle/>
          <a:p>
            <a:pPr marL="457200" lvl="0" indent="-228600" algn="ctr" rtl="0">
              <a:lnSpc>
                <a:spcPct val="90000"/>
              </a:lnSpc>
              <a:spcBef>
                <a:spcPts val="1200"/>
              </a:spcBef>
              <a:spcAft>
                <a:spcPts val="0"/>
              </a:spcAft>
              <a:buSzPts val="2000"/>
              <a:buNone/>
            </a:pPr>
            <a:r>
              <a:rPr lang="en-US" b="1" dirty="0">
                <a:solidFill>
                  <a:srgbClr val="002060"/>
                </a:solidFill>
              </a:rPr>
              <a:t>High School </a:t>
            </a:r>
            <a:r>
              <a:rPr lang="en-US" b="1" dirty="0" err="1">
                <a:solidFill>
                  <a:srgbClr val="002060"/>
                </a:solidFill>
              </a:rPr>
              <a:t>Ausbildung</a:t>
            </a:r>
            <a:r>
              <a:rPr lang="en-US" b="1" dirty="0">
                <a:solidFill>
                  <a:srgbClr val="002060"/>
                </a:solidFill>
              </a:rPr>
              <a:t>: </a:t>
            </a:r>
            <a:r>
              <a:rPr lang="en-US" b="1" dirty="0" err="1">
                <a:solidFill>
                  <a:srgbClr val="002060"/>
                </a:solidFill>
              </a:rPr>
              <a:t>Fortgeschrittene</a:t>
            </a:r>
            <a:r>
              <a:rPr lang="en-US" b="1" dirty="0">
                <a:solidFill>
                  <a:srgbClr val="002060"/>
                </a:solidFill>
              </a:rPr>
              <a:t> </a:t>
            </a:r>
            <a:r>
              <a:rPr lang="en-US" b="1" dirty="0" err="1">
                <a:solidFill>
                  <a:srgbClr val="002060"/>
                </a:solidFill>
              </a:rPr>
              <a:t>Umweltstudien</a:t>
            </a:r>
            <a:endParaRPr b="1" dirty="0">
              <a:solidFill>
                <a:srgbClr val="002060"/>
              </a:solidFill>
            </a:endParaRPr>
          </a:p>
        </p:txBody>
      </p:sp>
      <p:sp>
        <p:nvSpPr>
          <p:cNvPr id="286" name="Google Shape;286;p72"/>
          <p:cNvSpPr txBox="1">
            <a:spLocks noGrp="1"/>
          </p:cNvSpPr>
          <p:nvPr>
            <p:ph type="body" idx="4"/>
          </p:nvPr>
        </p:nvSpPr>
        <p:spPr>
          <a:xfrm>
            <a:off x="6156962" y="1743314"/>
            <a:ext cx="5597293" cy="4228716"/>
          </a:xfrm>
          <a:prstGeom prst="rect">
            <a:avLst/>
          </a:prstGeom>
          <a:noFill/>
          <a:ln>
            <a:noFill/>
          </a:ln>
        </p:spPr>
        <p:txBody>
          <a:bodyPr spcFirstLastPara="1" wrap="square" lIns="0" tIns="45700" rIns="0" bIns="45700" anchor="t" anchorCtr="0">
            <a:normAutofit/>
          </a:bodyPr>
          <a:lstStyle/>
          <a:p>
            <a:pPr marL="457200" lvl="0" indent="-342900" algn="just" rtl="0">
              <a:lnSpc>
                <a:spcPct val="90000"/>
              </a:lnSpc>
              <a:spcBef>
                <a:spcPts val="1200"/>
              </a:spcBef>
              <a:spcAft>
                <a:spcPts val="0"/>
              </a:spcAft>
              <a:buSzPts val="1800"/>
              <a:buChar char=" "/>
            </a:pPr>
            <a:r>
              <a:rPr lang="en-US" sz="1800" b="1" dirty="0"/>
              <a:t>- </a:t>
            </a:r>
            <a:r>
              <a:rPr lang="en-US" sz="1800" b="1" dirty="0" err="1"/>
              <a:t>Geografie</a:t>
            </a:r>
            <a:r>
              <a:rPr lang="en-US" sz="1800" b="1" dirty="0"/>
              <a:t> (9., 11. und 12. </a:t>
            </a:r>
            <a:r>
              <a:rPr lang="en-US" sz="1800" b="1" dirty="0" err="1"/>
              <a:t>Klasse</a:t>
            </a:r>
            <a:r>
              <a:rPr lang="en-US" sz="1800" b="1" dirty="0"/>
              <a:t>): </a:t>
            </a:r>
            <a:r>
              <a:rPr lang="en-US" sz="1800" dirty="0" err="1"/>
              <a:t>Physische</a:t>
            </a:r>
            <a:r>
              <a:rPr lang="en-US" sz="1800" dirty="0"/>
              <a:t> </a:t>
            </a:r>
            <a:r>
              <a:rPr lang="en-US" sz="1800" dirty="0" err="1"/>
              <a:t>Geographie</a:t>
            </a:r>
            <a:r>
              <a:rPr lang="en-US" sz="1800" dirty="0"/>
              <a:t>, </a:t>
            </a:r>
            <a:r>
              <a:rPr lang="en-US" sz="1800" dirty="0" err="1"/>
              <a:t>aktuelle</a:t>
            </a:r>
            <a:r>
              <a:rPr lang="en-US" sz="1800" dirty="0"/>
              <a:t> </a:t>
            </a:r>
            <a:r>
              <a:rPr lang="en-US" sz="1800" dirty="0" err="1"/>
              <a:t>Weltprobleme</a:t>
            </a:r>
            <a:r>
              <a:rPr lang="en-US" sz="1800" dirty="0"/>
              <a:t> und die </a:t>
            </a:r>
            <a:r>
              <a:rPr lang="en-US" sz="1800" dirty="0" err="1"/>
              <a:t>Geographie</a:t>
            </a:r>
            <a:r>
              <a:rPr lang="en-US" sz="1800" dirty="0"/>
              <a:t> </a:t>
            </a:r>
            <a:r>
              <a:rPr lang="en-US" sz="1800" dirty="0" err="1"/>
              <a:t>Rumäniens</a:t>
            </a:r>
            <a:r>
              <a:rPr lang="en-US" sz="1800" dirty="0"/>
              <a:t> </a:t>
            </a:r>
            <a:r>
              <a:rPr lang="en-US" sz="1800" dirty="0" err="1"/>
              <a:t>mit</a:t>
            </a:r>
            <a:r>
              <a:rPr lang="en-US" sz="1800" dirty="0"/>
              <a:t> </a:t>
            </a:r>
            <a:r>
              <a:rPr lang="en-US" sz="1800" dirty="0" err="1"/>
              <a:t>Schwerpunkt</a:t>
            </a:r>
            <a:r>
              <a:rPr lang="en-US" sz="1800" dirty="0"/>
              <a:t> auf Klima- und </a:t>
            </a:r>
            <a:r>
              <a:rPr lang="en-US" sz="1800" dirty="0" err="1"/>
              <a:t>Umweltfaktoren</a:t>
            </a:r>
            <a:r>
              <a:rPr lang="en-US" sz="1800" dirty="0"/>
              <a:t>.</a:t>
            </a:r>
            <a:endParaRPr dirty="0"/>
          </a:p>
          <a:p>
            <a:pPr marL="457200" lvl="0" indent="-342900" algn="just" rtl="0">
              <a:lnSpc>
                <a:spcPct val="90000"/>
              </a:lnSpc>
              <a:spcBef>
                <a:spcPts val="1200"/>
              </a:spcBef>
              <a:spcAft>
                <a:spcPts val="0"/>
              </a:spcAft>
              <a:buSzPts val="1800"/>
              <a:buChar char=" "/>
            </a:pPr>
            <a:r>
              <a:rPr lang="en-US" sz="1800" b="1" dirty="0"/>
              <a:t>- </a:t>
            </a:r>
            <a:r>
              <a:rPr lang="en-US" sz="1800" b="1" dirty="0" err="1"/>
              <a:t>Biologie</a:t>
            </a:r>
            <a:r>
              <a:rPr lang="en-US" sz="1800" b="1" dirty="0"/>
              <a:t> (Klassen IX - XII): </a:t>
            </a:r>
            <a:r>
              <a:rPr lang="en-US" sz="1800" dirty="0" err="1"/>
              <a:t>Förderung</a:t>
            </a:r>
            <a:r>
              <a:rPr lang="en-US" sz="1800" dirty="0"/>
              <a:t> der </a:t>
            </a:r>
            <a:r>
              <a:rPr lang="en-US" sz="1800" dirty="0" err="1"/>
              <a:t>Beziehungen</a:t>
            </a:r>
            <a:r>
              <a:rPr lang="en-US" sz="1800" dirty="0"/>
              <a:t> </a:t>
            </a:r>
            <a:r>
              <a:rPr lang="en-US" sz="1800" dirty="0" err="1"/>
              <a:t>zwischen</a:t>
            </a:r>
            <a:r>
              <a:rPr lang="en-US" sz="1800" dirty="0"/>
              <a:t> </a:t>
            </a:r>
            <a:r>
              <a:rPr lang="en-US" sz="1800" dirty="0" err="1"/>
              <a:t>Organismus</a:t>
            </a:r>
            <a:r>
              <a:rPr lang="en-US" sz="1800" dirty="0"/>
              <a:t> und Umwelt und der </a:t>
            </a:r>
            <a:r>
              <a:rPr lang="en-US" sz="1800" dirty="0" err="1"/>
              <a:t>Bemühungen</a:t>
            </a:r>
            <a:r>
              <a:rPr lang="en-US" sz="1800" dirty="0"/>
              <a:t> um den </a:t>
            </a:r>
            <a:r>
              <a:rPr lang="en-US" sz="1800" dirty="0" err="1"/>
              <a:t>Naturschutz</a:t>
            </a:r>
            <a:r>
              <a:rPr lang="en-US" sz="1800" dirty="0"/>
              <a:t>.</a:t>
            </a:r>
            <a:endParaRPr dirty="0"/>
          </a:p>
          <a:p>
            <a:pPr marL="457200" lvl="0" indent="-342900" algn="just" rtl="0">
              <a:lnSpc>
                <a:spcPct val="90000"/>
              </a:lnSpc>
              <a:spcBef>
                <a:spcPts val="1200"/>
              </a:spcBef>
              <a:spcAft>
                <a:spcPts val="0"/>
              </a:spcAft>
              <a:buSzPts val="1800"/>
              <a:buChar char=" "/>
            </a:pPr>
            <a:r>
              <a:rPr lang="en-US" sz="1800" b="1" dirty="0"/>
              <a:t>- </a:t>
            </a:r>
            <a:r>
              <a:rPr lang="en-US" sz="1800" b="1" dirty="0" err="1"/>
              <a:t>Außerschulische</a:t>
            </a:r>
            <a:r>
              <a:rPr lang="en-US" sz="1800" b="1" dirty="0"/>
              <a:t> </a:t>
            </a:r>
            <a:r>
              <a:rPr lang="en-US" sz="1800" b="1" dirty="0" err="1"/>
              <a:t>Aktivitäten</a:t>
            </a:r>
            <a:r>
              <a:rPr lang="en-US" sz="1800" b="1" dirty="0"/>
              <a:t>: </a:t>
            </a:r>
            <a:r>
              <a:rPr lang="en-US" sz="1800" dirty="0" err="1"/>
              <a:t>Teilnahme</a:t>
            </a:r>
            <a:r>
              <a:rPr lang="en-US" sz="1800" dirty="0"/>
              <a:t> an </a:t>
            </a:r>
            <a:r>
              <a:rPr lang="en-US" sz="1800" dirty="0" err="1"/>
              <a:t>nationalen</a:t>
            </a:r>
            <a:r>
              <a:rPr lang="en-US" sz="1800" dirty="0"/>
              <a:t> </a:t>
            </a:r>
            <a:r>
              <a:rPr lang="en-US" sz="1800" dirty="0" err="1"/>
              <a:t>Umweltwettbewerben</a:t>
            </a:r>
            <a:r>
              <a:rPr lang="en-US" sz="1800" dirty="0"/>
              <a:t> und -</a:t>
            </a:r>
            <a:r>
              <a:rPr lang="en-US" sz="1800" dirty="0" err="1"/>
              <a:t>programmen</a:t>
            </a:r>
            <a:r>
              <a:rPr lang="en-US" sz="1800" dirty="0"/>
              <a:t> </a:t>
            </a:r>
            <a:r>
              <a:rPr lang="en-US" sz="1800" dirty="0" err="1"/>
              <a:t>wie</a:t>
            </a:r>
            <a:r>
              <a:rPr lang="en-US" sz="1800" dirty="0"/>
              <a:t> dem </a:t>
            </a:r>
            <a:r>
              <a:rPr lang="en-US" sz="1800" dirty="0" err="1"/>
              <a:t>Nationalen</a:t>
            </a:r>
            <a:r>
              <a:rPr lang="en-US" sz="1800" dirty="0"/>
              <a:t> </a:t>
            </a:r>
            <a:r>
              <a:rPr lang="en-US" sz="1800" dirty="0" err="1"/>
              <a:t>Umweltprojektwettbewerb</a:t>
            </a:r>
            <a:r>
              <a:rPr lang="en-US" sz="1800" dirty="0"/>
              <a:t> und dem </a:t>
            </a:r>
            <a:r>
              <a:rPr lang="en-US" sz="1800" dirty="0" err="1"/>
              <a:t>Programm</a:t>
            </a:r>
            <a:r>
              <a:rPr lang="en-US" sz="1800" dirty="0"/>
              <a:t> "Schule </a:t>
            </a:r>
            <a:r>
              <a:rPr lang="en-US" sz="1800" dirty="0" err="1"/>
              <a:t>einmal</a:t>
            </a:r>
            <a:r>
              <a:rPr lang="en-US" sz="1800" dirty="0"/>
              <a:t> </a:t>
            </a:r>
            <a:r>
              <a:rPr lang="en-US" sz="1800" dirty="0" err="1"/>
              <a:t>anders</a:t>
            </a:r>
            <a:r>
              <a:rPr lang="en-US" sz="1800" dirty="0"/>
              <a:t>" </a:t>
            </a:r>
            <a:r>
              <a:rPr lang="en-US" sz="1800" dirty="0" err="1"/>
              <a:t>zur</a:t>
            </a:r>
            <a:r>
              <a:rPr lang="en-US" sz="1800" dirty="0"/>
              <a:t> Umwelterziehung und </a:t>
            </a:r>
            <a:r>
              <a:rPr lang="en-US" sz="1800" dirty="0" err="1"/>
              <a:t>zum</a:t>
            </a:r>
            <a:r>
              <a:rPr lang="en-US" sz="1800" dirty="0"/>
              <a:t> </a:t>
            </a:r>
            <a:r>
              <a:rPr lang="en-US" sz="1800" dirty="0" err="1"/>
              <a:t>Umweltschutz</a:t>
            </a:r>
            <a:r>
              <a:rPr lang="en-US" sz="1800" dirty="0"/>
              <a:t>.</a:t>
            </a:r>
            <a:endParaRPr dirty="0"/>
          </a:p>
          <a:p>
            <a:pPr marL="457200" lvl="0" indent="-228600" algn="l" rtl="0">
              <a:lnSpc>
                <a:spcPct val="90000"/>
              </a:lnSpc>
              <a:spcBef>
                <a:spcPts val="1200"/>
              </a:spcBef>
              <a:spcAft>
                <a:spcPts val="0"/>
              </a:spcAft>
              <a:buSzPts val="1800"/>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73"/>
          <p:cNvSpPr txBox="1">
            <a:spLocks noGrp="1"/>
          </p:cNvSpPr>
          <p:nvPr>
            <p:ph type="title"/>
          </p:nvPr>
        </p:nvSpPr>
        <p:spPr>
          <a:xfrm>
            <a:off x="563880" y="391378"/>
            <a:ext cx="10058400" cy="780197"/>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SzPts val="1800"/>
              <a:buNone/>
            </a:pPr>
            <a:r>
              <a:rPr lang="en-US" sz="2900">
                <a:solidFill>
                  <a:srgbClr val="002060"/>
                </a:solidFill>
                <a:latin typeface="Cambria"/>
                <a:ea typeface="Cambria"/>
                <a:cs typeface="Cambria"/>
                <a:sym typeface="Cambria"/>
              </a:rPr>
              <a:t>Die Bedeutung des Moduls in der Jugendbildung</a:t>
            </a:r>
            <a:endParaRPr sz="2900">
              <a:solidFill>
                <a:srgbClr val="002060"/>
              </a:solidFill>
              <a:latin typeface="Cambria"/>
              <a:ea typeface="Cambria"/>
              <a:cs typeface="Cambria"/>
              <a:sym typeface="Cambria"/>
            </a:endParaRPr>
          </a:p>
        </p:txBody>
      </p:sp>
      <p:sp>
        <p:nvSpPr>
          <p:cNvPr id="292" name="Google Shape;292;p73"/>
          <p:cNvSpPr txBox="1">
            <a:spLocks noGrp="1"/>
          </p:cNvSpPr>
          <p:nvPr>
            <p:ph type="body" idx="1"/>
          </p:nvPr>
        </p:nvSpPr>
        <p:spPr>
          <a:xfrm>
            <a:off x="1041862" y="1222597"/>
            <a:ext cx="4937760" cy="736282"/>
          </a:xfrm>
          <a:prstGeom prst="rect">
            <a:avLst/>
          </a:prstGeom>
          <a:noFill/>
          <a:ln>
            <a:noFill/>
          </a:ln>
        </p:spPr>
        <p:txBody>
          <a:bodyPr spcFirstLastPara="1" wrap="square" lIns="91425" tIns="45700" rIns="91425" bIns="45700" anchor="ctr" anchorCtr="0">
            <a:normAutofit/>
          </a:bodyPr>
          <a:lstStyle/>
          <a:p>
            <a:pPr marL="457200" lvl="0" indent="-228600" algn="l" rtl="0">
              <a:lnSpc>
                <a:spcPct val="90000"/>
              </a:lnSpc>
              <a:spcBef>
                <a:spcPts val="1200"/>
              </a:spcBef>
              <a:spcAft>
                <a:spcPts val="0"/>
              </a:spcAft>
              <a:buSzPts val="2000"/>
              <a:buNone/>
            </a:pPr>
            <a:r>
              <a:rPr lang="en-US" b="1" dirty="0"/>
              <a:t>Der </a:t>
            </a:r>
            <a:r>
              <a:rPr lang="en-US" b="1" dirty="0" err="1"/>
              <a:t>Bedarf</a:t>
            </a:r>
            <a:r>
              <a:rPr lang="en-US" b="1" dirty="0"/>
              <a:t> an Umwelterziehung</a:t>
            </a:r>
            <a:endParaRPr dirty="0"/>
          </a:p>
        </p:txBody>
      </p:sp>
      <p:sp>
        <p:nvSpPr>
          <p:cNvPr id="293" name="Google Shape;293;p73"/>
          <p:cNvSpPr txBox="1">
            <a:spLocks noGrp="1"/>
          </p:cNvSpPr>
          <p:nvPr>
            <p:ph type="body" idx="2"/>
          </p:nvPr>
        </p:nvSpPr>
        <p:spPr>
          <a:xfrm>
            <a:off x="476655" y="2111278"/>
            <a:ext cx="5530676" cy="3832321"/>
          </a:xfrm>
          <a:prstGeom prst="rect">
            <a:avLst/>
          </a:prstGeom>
          <a:noFill/>
          <a:ln>
            <a:noFill/>
          </a:ln>
        </p:spPr>
        <p:txBody>
          <a:bodyPr spcFirstLastPara="1" wrap="square" lIns="0" tIns="45700" rIns="0" bIns="45700" anchor="t" anchorCtr="0">
            <a:normAutofit fontScale="92500" lnSpcReduction="20000"/>
          </a:bodyPr>
          <a:lstStyle/>
          <a:p>
            <a:pPr marL="457200" lvl="0" indent="-342900" algn="l" rtl="0">
              <a:lnSpc>
                <a:spcPct val="90000"/>
              </a:lnSpc>
              <a:spcBef>
                <a:spcPts val="1200"/>
              </a:spcBef>
              <a:spcAft>
                <a:spcPts val="0"/>
              </a:spcAft>
              <a:buSzPct val="97297"/>
              <a:buChar char=" "/>
            </a:pPr>
            <a:r>
              <a:rPr lang="en-US" dirty="0"/>
              <a:t>- </a:t>
            </a:r>
            <a:r>
              <a:rPr lang="en-US" dirty="0" err="1"/>
              <a:t>Bildungseinrichtungen</a:t>
            </a:r>
            <a:r>
              <a:rPr lang="en-US" dirty="0"/>
              <a:t> </a:t>
            </a:r>
            <a:r>
              <a:rPr lang="en-US" dirty="0" err="1"/>
              <a:t>spielen</a:t>
            </a:r>
            <a:r>
              <a:rPr lang="en-US" dirty="0"/>
              <a:t> </a:t>
            </a:r>
            <a:r>
              <a:rPr lang="en-US" dirty="0" err="1"/>
              <a:t>eine</a:t>
            </a:r>
            <a:r>
              <a:rPr lang="en-US" dirty="0"/>
              <a:t> </a:t>
            </a:r>
            <a:r>
              <a:rPr lang="en-US" dirty="0" err="1"/>
              <a:t>wichtige</a:t>
            </a:r>
            <a:r>
              <a:rPr lang="en-US" dirty="0"/>
              <a:t> Rolle </a:t>
            </a:r>
            <a:r>
              <a:rPr lang="en-US" dirty="0" err="1"/>
              <a:t>beim</a:t>
            </a:r>
            <a:r>
              <a:rPr lang="en-US" dirty="0"/>
              <a:t> Aufbau </a:t>
            </a:r>
            <a:r>
              <a:rPr lang="en-US" dirty="0" err="1"/>
              <a:t>einer</a:t>
            </a:r>
            <a:r>
              <a:rPr lang="en-US" dirty="0"/>
              <a:t> </a:t>
            </a:r>
            <a:r>
              <a:rPr lang="en-US" dirty="0" err="1"/>
              <a:t>nachhaltigen</a:t>
            </a:r>
            <a:r>
              <a:rPr lang="en-US" dirty="0"/>
              <a:t> Zukunft.</a:t>
            </a:r>
            <a:endParaRPr dirty="0"/>
          </a:p>
          <a:p>
            <a:pPr marL="457200" lvl="0" indent="-342900" algn="l" rtl="0">
              <a:lnSpc>
                <a:spcPct val="90000"/>
              </a:lnSpc>
              <a:spcBef>
                <a:spcPts val="1200"/>
              </a:spcBef>
              <a:spcAft>
                <a:spcPts val="0"/>
              </a:spcAft>
              <a:buSzPct val="97297"/>
              <a:buChar char=" "/>
            </a:pPr>
            <a:r>
              <a:rPr lang="en-US" dirty="0"/>
              <a:t>- </a:t>
            </a:r>
            <a:r>
              <a:rPr lang="en-US" dirty="0" err="1"/>
              <a:t>Schüler</a:t>
            </a:r>
            <a:r>
              <a:rPr lang="en-US" dirty="0"/>
              <a:t> und Lehrer </a:t>
            </a:r>
            <a:r>
              <a:rPr lang="en-US" dirty="0" err="1"/>
              <a:t>müssen</a:t>
            </a:r>
            <a:r>
              <a:rPr lang="en-US" dirty="0"/>
              <a:t> die </a:t>
            </a:r>
            <a:r>
              <a:rPr lang="en-US" dirty="0" err="1"/>
              <a:t>Umweltkrise</a:t>
            </a:r>
            <a:r>
              <a:rPr lang="en-US" dirty="0"/>
              <a:t> und </a:t>
            </a:r>
            <a:r>
              <a:rPr lang="en-US" dirty="0" err="1"/>
              <a:t>ihre</a:t>
            </a:r>
            <a:r>
              <a:rPr lang="en-US" dirty="0"/>
              <a:t> </a:t>
            </a:r>
            <a:r>
              <a:rPr lang="en-US" dirty="0" err="1"/>
              <a:t>Lösungen</a:t>
            </a:r>
            <a:r>
              <a:rPr lang="en-US" dirty="0"/>
              <a:t> verstehen.</a:t>
            </a:r>
            <a:endParaRPr dirty="0"/>
          </a:p>
          <a:p>
            <a:pPr marL="457200" lvl="0" indent="-342900" algn="l" rtl="0">
              <a:lnSpc>
                <a:spcPct val="90000"/>
              </a:lnSpc>
              <a:spcBef>
                <a:spcPts val="1200"/>
              </a:spcBef>
              <a:spcAft>
                <a:spcPts val="0"/>
              </a:spcAft>
              <a:buSzPct val="97297"/>
              <a:buChar char=" "/>
            </a:pPr>
            <a:r>
              <a:rPr lang="en-US" dirty="0"/>
              <a:t>- Umwelterziehung </a:t>
            </a:r>
            <a:r>
              <a:rPr lang="en-US" dirty="0" err="1"/>
              <a:t>fördert</a:t>
            </a:r>
            <a:r>
              <a:rPr lang="en-US" dirty="0"/>
              <a:t> </a:t>
            </a:r>
            <a:r>
              <a:rPr lang="en-US" dirty="0" err="1"/>
              <a:t>einen</a:t>
            </a:r>
            <a:r>
              <a:rPr lang="en-US" dirty="0"/>
              <a:t> </a:t>
            </a:r>
            <a:r>
              <a:rPr lang="en-US" dirty="0" err="1"/>
              <a:t>nachhaltigen</a:t>
            </a:r>
            <a:r>
              <a:rPr lang="en-US" dirty="0"/>
              <a:t> </a:t>
            </a:r>
            <a:r>
              <a:rPr lang="en-US" dirty="0" err="1"/>
              <a:t>Lebensstil</a:t>
            </a:r>
            <a:r>
              <a:rPr lang="en-US" dirty="0"/>
              <a:t> </a:t>
            </a:r>
            <a:r>
              <a:rPr lang="en-US" dirty="0" err="1"/>
              <a:t>durch</a:t>
            </a:r>
            <a:r>
              <a:rPr lang="en-US" dirty="0"/>
              <a:t>: </a:t>
            </a:r>
            <a:endParaRPr dirty="0"/>
          </a:p>
          <a:p>
            <a:pPr marL="457200" lvl="0" indent="-342900" algn="l" rtl="0">
              <a:lnSpc>
                <a:spcPct val="90000"/>
              </a:lnSpc>
              <a:spcBef>
                <a:spcPts val="1200"/>
              </a:spcBef>
              <a:spcAft>
                <a:spcPts val="0"/>
              </a:spcAft>
              <a:buSzPct val="97297"/>
              <a:buChar char=" "/>
            </a:pPr>
            <a:r>
              <a:rPr lang="en-US" dirty="0"/>
              <a:t>o </a:t>
            </a:r>
            <a:r>
              <a:rPr lang="en-US" dirty="0" err="1"/>
              <a:t>Entwicklung</a:t>
            </a:r>
            <a:r>
              <a:rPr lang="en-US" dirty="0"/>
              <a:t> </a:t>
            </a:r>
            <a:r>
              <a:rPr lang="en-US" dirty="0" err="1"/>
              <a:t>ökosozialer</a:t>
            </a:r>
            <a:r>
              <a:rPr lang="en-US" dirty="0"/>
              <a:t> </a:t>
            </a:r>
            <a:r>
              <a:rPr lang="en-US" dirty="0" err="1"/>
              <a:t>Kompetenzen</a:t>
            </a:r>
            <a:endParaRPr dirty="0"/>
          </a:p>
          <a:p>
            <a:pPr marL="457200" lvl="0" indent="-342900" algn="l" rtl="0">
              <a:lnSpc>
                <a:spcPct val="90000"/>
              </a:lnSpc>
              <a:spcBef>
                <a:spcPts val="1200"/>
              </a:spcBef>
              <a:spcAft>
                <a:spcPts val="0"/>
              </a:spcAft>
              <a:buSzPct val="97297"/>
              <a:buChar char=" "/>
            </a:pPr>
            <a:r>
              <a:rPr lang="en-US" dirty="0"/>
              <a:t>o </a:t>
            </a:r>
            <a:r>
              <a:rPr lang="en-US" dirty="0" err="1"/>
              <a:t>Nachhaltige</a:t>
            </a:r>
            <a:r>
              <a:rPr lang="en-US" dirty="0"/>
              <a:t> </a:t>
            </a:r>
            <a:r>
              <a:rPr lang="en-US" dirty="0" err="1"/>
              <a:t>Schulumgebung</a:t>
            </a:r>
            <a:endParaRPr dirty="0"/>
          </a:p>
          <a:p>
            <a:pPr marL="457200" lvl="0" indent="-342900" algn="l" rtl="0">
              <a:lnSpc>
                <a:spcPct val="90000"/>
              </a:lnSpc>
              <a:spcBef>
                <a:spcPts val="1200"/>
              </a:spcBef>
              <a:spcAft>
                <a:spcPts val="0"/>
              </a:spcAft>
              <a:buSzPct val="97297"/>
              <a:buChar char=" "/>
            </a:pPr>
            <a:r>
              <a:rPr lang="en-US" dirty="0"/>
              <a:t>o Schutz der Umwelt</a:t>
            </a:r>
            <a:endParaRPr dirty="0"/>
          </a:p>
          <a:p>
            <a:pPr marL="457200" lvl="0" indent="-342900" algn="l" rtl="0">
              <a:lnSpc>
                <a:spcPct val="90000"/>
              </a:lnSpc>
              <a:spcBef>
                <a:spcPts val="1200"/>
              </a:spcBef>
              <a:spcAft>
                <a:spcPts val="0"/>
              </a:spcAft>
              <a:buSzPct val="97297"/>
              <a:buChar char=" "/>
            </a:pPr>
            <a:r>
              <a:rPr lang="en-US" dirty="0"/>
              <a:t>o </a:t>
            </a:r>
            <a:r>
              <a:rPr lang="en-US" dirty="0" err="1"/>
              <a:t>Kompetenzen</a:t>
            </a:r>
            <a:r>
              <a:rPr lang="en-US" dirty="0"/>
              <a:t> </a:t>
            </a:r>
            <a:r>
              <a:rPr lang="en-US" dirty="0" err="1"/>
              <a:t>im</a:t>
            </a:r>
            <a:r>
              <a:rPr lang="en-US" dirty="0"/>
              <a:t> </a:t>
            </a:r>
            <a:r>
              <a:rPr lang="en-US" dirty="0" err="1"/>
              <a:t>Bereich</a:t>
            </a:r>
            <a:r>
              <a:rPr lang="en-US" dirty="0"/>
              <a:t> der </a:t>
            </a:r>
            <a:r>
              <a:rPr lang="en-US" dirty="0" err="1"/>
              <a:t>Kreislaufwirtschaft</a:t>
            </a:r>
            <a:endParaRPr dirty="0"/>
          </a:p>
          <a:p>
            <a:pPr marL="457200" lvl="0" indent="-342900" algn="l" rtl="0">
              <a:lnSpc>
                <a:spcPct val="90000"/>
              </a:lnSpc>
              <a:spcBef>
                <a:spcPts val="1200"/>
              </a:spcBef>
              <a:spcAft>
                <a:spcPts val="0"/>
              </a:spcAft>
              <a:buSzPct val="97297"/>
              <a:buChar char=" "/>
            </a:pPr>
            <a:r>
              <a:rPr lang="en-US" dirty="0"/>
              <a:t>o </a:t>
            </a:r>
            <a:r>
              <a:rPr lang="en-US" dirty="0" err="1"/>
              <a:t>Nachhaltiger</a:t>
            </a:r>
            <a:r>
              <a:rPr lang="en-US" dirty="0"/>
              <a:t> </a:t>
            </a:r>
            <a:r>
              <a:rPr lang="en-US" dirty="0" err="1"/>
              <a:t>Lebensstil</a:t>
            </a:r>
            <a:r>
              <a:rPr lang="en-US" dirty="0"/>
              <a:t> und Kultur</a:t>
            </a:r>
            <a:endParaRPr dirty="0"/>
          </a:p>
          <a:p>
            <a:pPr marL="457200" lvl="0" indent="-228600" algn="l" rtl="0">
              <a:lnSpc>
                <a:spcPct val="90000"/>
              </a:lnSpc>
              <a:spcBef>
                <a:spcPts val="1200"/>
              </a:spcBef>
              <a:spcAft>
                <a:spcPts val="0"/>
              </a:spcAft>
              <a:buSzPct val="97297"/>
              <a:buNone/>
            </a:pPr>
            <a:endParaRPr dirty="0"/>
          </a:p>
        </p:txBody>
      </p:sp>
      <p:sp>
        <p:nvSpPr>
          <p:cNvPr id="294" name="Google Shape;294;p73"/>
          <p:cNvSpPr txBox="1">
            <a:spLocks noGrp="1"/>
          </p:cNvSpPr>
          <p:nvPr>
            <p:ph type="body" idx="3"/>
          </p:nvPr>
        </p:nvSpPr>
        <p:spPr>
          <a:xfrm>
            <a:off x="6134793" y="1208743"/>
            <a:ext cx="4937760" cy="736282"/>
          </a:xfrm>
          <a:prstGeom prst="rect">
            <a:avLst/>
          </a:prstGeom>
          <a:noFill/>
          <a:ln>
            <a:noFill/>
          </a:ln>
        </p:spPr>
        <p:txBody>
          <a:bodyPr spcFirstLastPara="1" wrap="square" lIns="91425" tIns="45700" rIns="91425" bIns="45700" anchor="ctr" anchorCtr="0">
            <a:normAutofit/>
          </a:bodyPr>
          <a:lstStyle/>
          <a:p>
            <a:pPr marL="457200" lvl="0" indent="-228600" algn="l" rtl="0">
              <a:lnSpc>
                <a:spcPct val="90000"/>
              </a:lnSpc>
              <a:spcBef>
                <a:spcPts val="1200"/>
              </a:spcBef>
              <a:spcAft>
                <a:spcPts val="0"/>
              </a:spcAft>
              <a:buSzPts val="2000"/>
              <a:buNone/>
            </a:pPr>
            <a:r>
              <a:rPr lang="en-US" b="1"/>
              <a:t>Befähigung informierter Bürger</a:t>
            </a:r>
            <a:endParaRPr/>
          </a:p>
        </p:txBody>
      </p:sp>
      <p:sp>
        <p:nvSpPr>
          <p:cNvPr id="295" name="Google Shape;295;p73"/>
          <p:cNvSpPr txBox="1">
            <a:spLocks noGrp="1"/>
          </p:cNvSpPr>
          <p:nvPr>
            <p:ph type="body" idx="4"/>
          </p:nvPr>
        </p:nvSpPr>
        <p:spPr>
          <a:xfrm>
            <a:off x="6184671" y="2099406"/>
            <a:ext cx="5264784" cy="3826934"/>
          </a:xfrm>
          <a:prstGeom prst="rect">
            <a:avLst/>
          </a:prstGeom>
          <a:noFill/>
          <a:ln>
            <a:noFill/>
          </a:ln>
        </p:spPr>
        <p:txBody>
          <a:bodyPr spcFirstLastPara="1" wrap="square" lIns="0" tIns="45700" rIns="0" bIns="45700" anchor="t" anchorCtr="0">
            <a:normAutofit lnSpcReduction="10000"/>
          </a:bodyPr>
          <a:lstStyle/>
          <a:p>
            <a:pPr marL="457200" lvl="0" indent="-342900" algn="l" rtl="0">
              <a:lnSpc>
                <a:spcPct val="90000"/>
              </a:lnSpc>
              <a:spcBef>
                <a:spcPts val="1200"/>
              </a:spcBef>
              <a:spcAft>
                <a:spcPts val="0"/>
              </a:spcAft>
              <a:buSzPts val="1800"/>
              <a:buChar char=" "/>
            </a:pPr>
            <a:r>
              <a:rPr lang="en-US" dirty="0"/>
              <a:t>- Das Modul </a:t>
            </a:r>
            <a:r>
              <a:rPr lang="en-US" dirty="0" err="1"/>
              <a:t>zur</a:t>
            </a:r>
            <a:r>
              <a:rPr lang="en-US" dirty="0"/>
              <a:t> </a:t>
            </a:r>
            <a:r>
              <a:rPr lang="en-US" dirty="0" err="1"/>
              <a:t>Umweltkompetenz</a:t>
            </a:r>
            <a:r>
              <a:rPr lang="en-US" dirty="0"/>
              <a:t> </a:t>
            </a:r>
            <a:r>
              <a:rPr lang="en-US" dirty="0" err="1"/>
              <a:t>ist</a:t>
            </a:r>
            <a:r>
              <a:rPr lang="en-US" dirty="0"/>
              <a:t> für die </a:t>
            </a:r>
            <a:r>
              <a:rPr lang="en-US" dirty="0" err="1"/>
              <a:t>Jugendbildung</a:t>
            </a:r>
            <a:r>
              <a:rPr lang="en-US" dirty="0"/>
              <a:t> von </a:t>
            </a:r>
            <a:r>
              <a:rPr lang="en-US" dirty="0" err="1"/>
              <a:t>entscheidender</a:t>
            </a:r>
            <a:r>
              <a:rPr lang="en-US" dirty="0"/>
              <a:t> </a:t>
            </a:r>
            <a:r>
              <a:rPr lang="en-US" dirty="0" err="1"/>
              <a:t>Bedeutung</a:t>
            </a:r>
            <a:r>
              <a:rPr lang="en-US" dirty="0"/>
              <a:t>.</a:t>
            </a:r>
            <a:endParaRPr dirty="0"/>
          </a:p>
          <a:p>
            <a:pPr marL="457200" lvl="0" indent="-342900" algn="l" rtl="0">
              <a:lnSpc>
                <a:spcPct val="90000"/>
              </a:lnSpc>
              <a:spcBef>
                <a:spcPts val="1200"/>
              </a:spcBef>
              <a:spcAft>
                <a:spcPts val="0"/>
              </a:spcAft>
              <a:buSzPts val="1800"/>
              <a:buChar char=" "/>
            </a:pPr>
            <a:r>
              <a:rPr lang="en-US" dirty="0"/>
              <a:t>- </a:t>
            </a:r>
            <a:r>
              <a:rPr lang="en-US" dirty="0" err="1"/>
              <a:t>Junge</a:t>
            </a:r>
            <a:r>
              <a:rPr lang="en-US" dirty="0"/>
              <a:t> Menschen </a:t>
            </a:r>
            <a:r>
              <a:rPr lang="en-US" dirty="0" err="1"/>
              <a:t>stehen</a:t>
            </a:r>
            <a:r>
              <a:rPr lang="en-US" dirty="0"/>
              <a:t> </a:t>
            </a:r>
            <a:r>
              <a:rPr lang="en-US" dirty="0" err="1"/>
              <a:t>vor</a:t>
            </a:r>
            <a:r>
              <a:rPr lang="en-US" dirty="0"/>
              <a:t> </a:t>
            </a:r>
            <a:r>
              <a:rPr lang="en-US" dirty="0" err="1"/>
              <a:t>ökologischen</a:t>
            </a:r>
            <a:r>
              <a:rPr lang="en-US" dirty="0"/>
              <a:t> </a:t>
            </a:r>
            <a:r>
              <a:rPr lang="en-US" dirty="0" err="1"/>
              <a:t>Herausforderungen</a:t>
            </a:r>
            <a:r>
              <a:rPr lang="en-US" dirty="0"/>
              <a:t> </a:t>
            </a:r>
            <a:r>
              <a:rPr lang="en-US" dirty="0" err="1"/>
              <a:t>wie</a:t>
            </a:r>
            <a:r>
              <a:rPr lang="en-US" dirty="0"/>
              <a:t> dem </a:t>
            </a:r>
            <a:r>
              <a:rPr lang="en-US" dirty="0" err="1"/>
              <a:t>Klimawandel</a:t>
            </a:r>
            <a:r>
              <a:rPr lang="en-US" dirty="0"/>
              <a:t> und dem </a:t>
            </a:r>
            <a:r>
              <a:rPr lang="en-US" dirty="0" err="1"/>
              <a:t>Verlust</a:t>
            </a:r>
            <a:r>
              <a:rPr lang="en-US" dirty="0"/>
              <a:t> der </a:t>
            </a:r>
            <a:r>
              <a:rPr lang="en-US" dirty="0" err="1"/>
              <a:t>biologischen</a:t>
            </a:r>
            <a:r>
              <a:rPr lang="en-US" dirty="0"/>
              <a:t> </a:t>
            </a:r>
            <a:r>
              <a:rPr lang="en-US" dirty="0" err="1"/>
              <a:t>Vielfalt</a:t>
            </a:r>
            <a:r>
              <a:rPr lang="en-US" dirty="0"/>
              <a:t>.</a:t>
            </a:r>
            <a:endParaRPr dirty="0"/>
          </a:p>
          <a:p>
            <a:pPr marL="457200" lvl="0" indent="-342900" algn="l" rtl="0">
              <a:lnSpc>
                <a:spcPct val="90000"/>
              </a:lnSpc>
              <a:spcBef>
                <a:spcPts val="1200"/>
              </a:spcBef>
              <a:spcAft>
                <a:spcPts val="0"/>
              </a:spcAft>
              <a:buSzPts val="1800"/>
              <a:buChar char=" "/>
            </a:pPr>
            <a:r>
              <a:rPr lang="en-US" dirty="0"/>
              <a:t>- </a:t>
            </a:r>
            <a:r>
              <a:rPr lang="en-US" dirty="0" err="1"/>
              <a:t>Durch</a:t>
            </a:r>
            <a:r>
              <a:rPr lang="en-US" dirty="0"/>
              <a:t> die </a:t>
            </a:r>
            <a:r>
              <a:rPr lang="en-US" dirty="0" err="1"/>
              <a:t>Vermittlung</a:t>
            </a:r>
            <a:r>
              <a:rPr lang="en-US" dirty="0"/>
              <a:t> von </a:t>
            </a:r>
            <a:r>
              <a:rPr lang="en-US" dirty="0" err="1"/>
              <a:t>Umweltwissen</a:t>
            </a:r>
            <a:r>
              <a:rPr lang="en-US" dirty="0"/>
              <a:t> </a:t>
            </a:r>
            <a:r>
              <a:rPr lang="en-US" dirty="0" err="1"/>
              <a:t>erhalten</a:t>
            </a:r>
            <a:r>
              <a:rPr lang="en-US" dirty="0"/>
              <a:t> </a:t>
            </a:r>
            <a:r>
              <a:rPr lang="en-US" dirty="0" err="1"/>
              <a:t>sie</a:t>
            </a:r>
            <a:r>
              <a:rPr lang="en-US" dirty="0"/>
              <a:t> das </a:t>
            </a:r>
            <a:r>
              <a:rPr lang="en-US" dirty="0" err="1"/>
              <a:t>Rüstzeug</a:t>
            </a:r>
            <a:r>
              <a:rPr lang="en-US" dirty="0"/>
              <a:t>, um: </a:t>
            </a:r>
            <a:endParaRPr dirty="0"/>
          </a:p>
          <a:p>
            <a:pPr marL="457200" lvl="0" indent="-342900" algn="l" rtl="0">
              <a:lnSpc>
                <a:spcPct val="90000"/>
              </a:lnSpc>
              <a:spcBef>
                <a:spcPts val="1200"/>
              </a:spcBef>
              <a:spcAft>
                <a:spcPts val="0"/>
              </a:spcAft>
              <a:buSzPts val="1800"/>
              <a:buChar char=" "/>
            </a:pPr>
            <a:r>
              <a:rPr lang="en-US" dirty="0"/>
              <a:t>o </a:t>
            </a:r>
            <a:r>
              <a:rPr lang="en-US" dirty="0" err="1"/>
              <a:t>Kritische</a:t>
            </a:r>
            <a:r>
              <a:rPr lang="en-US" dirty="0"/>
              <a:t> </a:t>
            </a:r>
            <a:r>
              <a:rPr lang="en-US" dirty="0" err="1"/>
              <a:t>Analyse</a:t>
            </a:r>
            <a:r>
              <a:rPr lang="en-US" dirty="0"/>
              <a:t> von </a:t>
            </a:r>
            <a:r>
              <a:rPr lang="en-US" dirty="0" err="1"/>
              <a:t>Umweltinformationen</a:t>
            </a:r>
            <a:endParaRPr dirty="0"/>
          </a:p>
          <a:p>
            <a:pPr marL="457200" lvl="0" indent="-342900" algn="l" rtl="0">
              <a:lnSpc>
                <a:spcPct val="90000"/>
              </a:lnSpc>
              <a:spcBef>
                <a:spcPts val="1200"/>
              </a:spcBef>
              <a:spcAft>
                <a:spcPts val="0"/>
              </a:spcAft>
              <a:buSzPts val="1800"/>
              <a:buChar char=" "/>
            </a:pPr>
            <a:r>
              <a:rPr lang="en-US" dirty="0"/>
              <a:t>o </a:t>
            </a:r>
            <a:r>
              <a:rPr lang="en-US" dirty="0" err="1"/>
              <a:t>Entwicklung</a:t>
            </a:r>
            <a:r>
              <a:rPr lang="en-US" dirty="0"/>
              <a:t> </a:t>
            </a:r>
            <a:r>
              <a:rPr lang="en-US" dirty="0" err="1"/>
              <a:t>fundierter</a:t>
            </a:r>
            <a:r>
              <a:rPr lang="en-US" dirty="0"/>
              <a:t> </a:t>
            </a:r>
            <a:r>
              <a:rPr lang="en-US" dirty="0" err="1"/>
              <a:t>Perspektiven</a:t>
            </a:r>
            <a:r>
              <a:rPr lang="en-US" dirty="0"/>
              <a:t> </a:t>
            </a:r>
            <a:r>
              <a:rPr lang="en-US" dirty="0" err="1"/>
              <a:t>zu</a:t>
            </a:r>
            <a:r>
              <a:rPr lang="en-US" dirty="0"/>
              <a:t> </a:t>
            </a:r>
            <a:r>
              <a:rPr lang="en-US" dirty="0" err="1"/>
              <a:t>Umweltfragen</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74"/>
          <p:cNvSpPr txBox="1">
            <a:spLocks noGrp="1"/>
          </p:cNvSpPr>
          <p:nvPr>
            <p:ph type="body" idx="1"/>
          </p:nvPr>
        </p:nvSpPr>
        <p:spPr>
          <a:xfrm>
            <a:off x="986444" y="488306"/>
            <a:ext cx="4937760" cy="736282"/>
          </a:xfrm>
          <a:prstGeom prst="rect">
            <a:avLst/>
          </a:prstGeom>
          <a:noFill/>
          <a:ln>
            <a:noFill/>
          </a:ln>
        </p:spPr>
        <p:txBody>
          <a:bodyPr spcFirstLastPara="1" wrap="square" lIns="91425" tIns="45700" rIns="91425" bIns="45700" anchor="ctr" anchorCtr="0">
            <a:normAutofit lnSpcReduction="10000"/>
          </a:bodyPr>
          <a:lstStyle/>
          <a:p>
            <a:pPr marL="457200" lvl="0" indent="-228600" algn="l" rtl="0">
              <a:lnSpc>
                <a:spcPct val="90000"/>
              </a:lnSpc>
              <a:spcBef>
                <a:spcPts val="1200"/>
              </a:spcBef>
              <a:spcAft>
                <a:spcPts val="0"/>
              </a:spcAft>
              <a:buSzPts val="2000"/>
              <a:buNone/>
            </a:pPr>
            <a:r>
              <a:rPr lang="en-US" b="1"/>
              <a:t>Förderung von Aktion und Handlungsfähigkeit</a:t>
            </a:r>
            <a:endParaRPr/>
          </a:p>
          <a:p>
            <a:pPr marL="457200" lvl="0" indent="-228600" algn="l" rtl="0">
              <a:lnSpc>
                <a:spcPct val="90000"/>
              </a:lnSpc>
              <a:spcBef>
                <a:spcPts val="1200"/>
              </a:spcBef>
              <a:spcAft>
                <a:spcPts val="0"/>
              </a:spcAft>
              <a:buSzPts val="2000"/>
              <a:buNone/>
            </a:pPr>
            <a:endParaRPr/>
          </a:p>
        </p:txBody>
      </p:sp>
      <p:sp>
        <p:nvSpPr>
          <p:cNvPr id="301" name="Google Shape;301;p74"/>
          <p:cNvSpPr txBox="1">
            <a:spLocks noGrp="1"/>
          </p:cNvSpPr>
          <p:nvPr>
            <p:ph type="body" idx="2"/>
          </p:nvPr>
        </p:nvSpPr>
        <p:spPr>
          <a:xfrm>
            <a:off x="221791" y="1224588"/>
            <a:ext cx="5527256" cy="4852170"/>
          </a:xfrm>
          <a:prstGeom prst="rect">
            <a:avLst/>
          </a:prstGeom>
          <a:noFill/>
          <a:ln>
            <a:noFill/>
          </a:ln>
        </p:spPr>
        <p:txBody>
          <a:bodyPr spcFirstLastPara="1" wrap="square" lIns="0" tIns="45700" rIns="0" bIns="45700" anchor="t" anchorCtr="0">
            <a:normAutofit/>
          </a:bodyPr>
          <a:lstStyle/>
          <a:p>
            <a:pPr marL="457200" lvl="0" indent="-342900" algn="l" rtl="0">
              <a:lnSpc>
                <a:spcPct val="90000"/>
              </a:lnSpc>
              <a:spcBef>
                <a:spcPts val="1200"/>
              </a:spcBef>
              <a:spcAft>
                <a:spcPts val="0"/>
              </a:spcAft>
              <a:buSzPts val="1800"/>
              <a:buChar char=" "/>
            </a:pPr>
            <a:r>
              <a:rPr lang="en-US" dirty="0"/>
              <a:t>- Das Modul </a:t>
            </a:r>
            <a:r>
              <a:rPr lang="en-US" dirty="0" err="1"/>
              <a:t>geht</a:t>
            </a:r>
            <a:r>
              <a:rPr lang="en-US" dirty="0"/>
              <a:t> </a:t>
            </a:r>
            <a:r>
              <a:rPr lang="en-US" dirty="0" err="1"/>
              <a:t>über</a:t>
            </a:r>
            <a:r>
              <a:rPr lang="en-US" dirty="0"/>
              <a:t> den </a:t>
            </a:r>
            <a:r>
              <a:rPr lang="en-US" dirty="0" err="1"/>
              <a:t>Wissenserwerb</a:t>
            </a:r>
            <a:r>
              <a:rPr lang="en-US" dirty="0"/>
              <a:t> </a:t>
            </a:r>
            <a:r>
              <a:rPr lang="en-US" dirty="0" err="1"/>
              <a:t>hinaus</a:t>
            </a:r>
            <a:r>
              <a:rPr lang="en-US" dirty="0"/>
              <a:t>, </a:t>
            </a:r>
            <a:r>
              <a:rPr lang="en-US" dirty="0" err="1"/>
              <a:t>indem</a:t>
            </a:r>
            <a:r>
              <a:rPr lang="en-US" dirty="0"/>
              <a:t> es: </a:t>
            </a:r>
            <a:endParaRPr dirty="0"/>
          </a:p>
          <a:p>
            <a:pPr marL="457200" lvl="0" indent="-342900" algn="l" rtl="0">
              <a:lnSpc>
                <a:spcPct val="90000"/>
              </a:lnSpc>
              <a:spcBef>
                <a:spcPts val="1200"/>
              </a:spcBef>
              <a:spcAft>
                <a:spcPts val="0"/>
              </a:spcAft>
              <a:buSzPts val="1800"/>
              <a:buChar char=" "/>
            </a:pPr>
            <a:r>
              <a:rPr lang="en-US" dirty="0"/>
              <a:t>o </a:t>
            </a:r>
            <a:r>
              <a:rPr lang="en-US" dirty="0" err="1"/>
              <a:t>Hervorhebung</a:t>
            </a:r>
            <a:r>
              <a:rPr lang="en-US" dirty="0"/>
              <a:t> der </a:t>
            </a:r>
            <a:r>
              <a:rPr lang="en-US" dirty="0" err="1"/>
              <a:t>Bedeutung</a:t>
            </a:r>
            <a:r>
              <a:rPr lang="en-US" dirty="0"/>
              <a:t> von </a:t>
            </a:r>
            <a:r>
              <a:rPr lang="en-US" dirty="0" err="1"/>
              <a:t>Fähigkeiten</a:t>
            </a:r>
            <a:r>
              <a:rPr lang="en-US" dirty="0"/>
              <a:t> </a:t>
            </a:r>
            <a:r>
              <a:rPr lang="en-US" dirty="0" err="1"/>
              <a:t>zum</a:t>
            </a:r>
            <a:r>
              <a:rPr lang="en-US" dirty="0"/>
              <a:t> </a:t>
            </a:r>
            <a:r>
              <a:rPr lang="en-US" dirty="0" err="1"/>
              <a:t>kritischen</a:t>
            </a:r>
            <a:r>
              <a:rPr lang="en-US" dirty="0"/>
              <a:t> </a:t>
            </a:r>
            <a:r>
              <a:rPr lang="en-US" dirty="0" err="1"/>
              <a:t>Denken</a:t>
            </a:r>
            <a:endParaRPr dirty="0"/>
          </a:p>
          <a:p>
            <a:pPr marL="457200" lvl="0" indent="-342900" algn="l" rtl="0">
              <a:lnSpc>
                <a:spcPct val="90000"/>
              </a:lnSpc>
              <a:spcBef>
                <a:spcPts val="1200"/>
              </a:spcBef>
              <a:spcAft>
                <a:spcPts val="0"/>
              </a:spcAft>
              <a:buSzPts val="1800"/>
              <a:buChar char=" "/>
            </a:pPr>
            <a:r>
              <a:rPr lang="en-US" dirty="0"/>
              <a:t>o </a:t>
            </a:r>
            <a:r>
              <a:rPr lang="en-US" dirty="0" err="1"/>
              <a:t>Befähigung</a:t>
            </a:r>
            <a:r>
              <a:rPr lang="en-US" dirty="0"/>
              <a:t> </a:t>
            </a:r>
            <a:r>
              <a:rPr lang="en-US" dirty="0" err="1"/>
              <a:t>junger</a:t>
            </a:r>
            <a:r>
              <a:rPr lang="en-US" dirty="0"/>
              <a:t> Menschen, </a:t>
            </a:r>
            <a:r>
              <a:rPr lang="en-US" dirty="0" err="1"/>
              <a:t>sich</a:t>
            </a:r>
            <a:r>
              <a:rPr lang="en-US" dirty="0"/>
              <a:t> in </a:t>
            </a:r>
            <a:r>
              <a:rPr lang="en-US" dirty="0" err="1"/>
              <a:t>Umweltinformationen</a:t>
            </a:r>
            <a:r>
              <a:rPr lang="en-US" dirty="0"/>
              <a:t> </a:t>
            </a:r>
            <a:r>
              <a:rPr lang="en-US" dirty="0" err="1"/>
              <a:t>zurechtzufinden</a:t>
            </a:r>
            <a:endParaRPr dirty="0"/>
          </a:p>
          <a:p>
            <a:pPr marL="457200" lvl="0" indent="-342900" algn="l" rtl="0">
              <a:lnSpc>
                <a:spcPct val="90000"/>
              </a:lnSpc>
              <a:spcBef>
                <a:spcPts val="1200"/>
              </a:spcBef>
              <a:spcAft>
                <a:spcPts val="0"/>
              </a:spcAft>
              <a:buSzPts val="1800"/>
              <a:buChar char=" "/>
            </a:pPr>
            <a:r>
              <a:rPr lang="en-US" dirty="0"/>
              <a:t>o </a:t>
            </a:r>
            <a:r>
              <a:rPr lang="en-US" dirty="0" err="1"/>
              <a:t>Förderung</a:t>
            </a:r>
            <a:r>
              <a:rPr lang="en-US" dirty="0"/>
              <a:t> des </a:t>
            </a:r>
            <a:r>
              <a:rPr lang="en-US" dirty="0" err="1"/>
              <a:t>Einfühlungsvermögens</a:t>
            </a:r>
            <a:r>
              <a:rPr lang="en-US" dirty="0"/>
              <a:t> und des </a:t>
            </a:r>
            <a:r>
              <a:rPr lang="en-US" dirty="0" err="1"/>
              <a:t>Gefühls</a:t>
            </a:r>
            <a:r>
              <a:rPr lang="en-US" dirty="0"/>
              <a:t> der </a:t>
            </a:r>
            <a:r>
              <a:rPr lang="en-US" dirty="0" err="1"/>
              <a:t>Weltbürgerschaft</a:t>
            </a:r>
            <a:endParaRPr dirty="0"/>
          </a:p>
          <a:p>
            <a:pPr marL="457200" lvl="0" indent="-342900" algn="l" rtl="0">
              <a:lnSpc>
                <a:spcPct val="90000"/>
              </a:lnSpc>
              <a:spcBef>
                <a:spcPts val="1200"/>
              </a:spcBef>
              <a:spcAft>
                <a:spcPts val="0"/>
              </a:spcAft>
              <a:buSzPts val="1800"/>
              <a:buChar char=" "/>
            </a:pPr>
            <a:r>
              <a:rPr lang="en-US" dirty="0"/>
              <a:t>o </a:t>
            </a:r>
            <a:r>
              <a:rPr lang="en-US" dirty="0" err="1"/>
              <a:t>Verständnis</a:t>
            </a:r>
            <a:r>
              <a:rPr lang="en-US" dirty="0"/>
              <a:t> der </a:t>
            </a:r>
            <a:r>
              <a:rPr lang="en-US" dirty="0" err="1"/>
              <a:t>Auswirkungen</a:t>
            </a:r>
            <a:r>
              <a:rPr lang="en-US" dirty="0"/>
              <a:t> der </a:t>
            </a:r>
            <a:r>
              <a:rPr lang="en-US" dirty="0" err="1"/>
              <a:t>Umweltkompetenz</a:t>
            </a:r>
            <a:r>
              <a:rPr lang="en-US" dirty="0"/>
              <a:t> auf </a:t>
            </a:r>
            <a:r>
              <a:rPr lang="en-US" dirty="0" err="1"/>
              <a:t>umweltfreundliches</a:t>
            </a:r>
            <a:r>
              <a:rPr lang="en-US" dirty="0"/>
              <a:t> </a:t>
            </a:r>
            <a:r>
              <a:rPr lang="en-US" dirty="0" err="1"/>
              <a:t>Verhalten</a:t>
            </a:r>
            <a:endParaRPr dirty="0"/>
          </a:p>
          <a:p>
            <a:pPr marL="457200" lvl="0" indent="-228600" algn="l" rtl="0">
              <a:lnSpc>
                <a:spcPct val="90000"/>
              </a:lnSpc>
              <a:spcBef>
                <a:spcPts val="1200"/>
              </a:spcBef>
              <a:spcAft>
                <a:spcPts val="0"/>
              </a:spcAft>
              <a:buSzPts val="1800"/>
              <a:buNone/>
            </a:pPr>
            <a:endParaRPr dirty="0"/>
          </a:p>
        </p:txBody>
      </p:sp>
      <p:sp>
        <p:nvSpPr>
          <p:cNvPr id="302" name="Google Shape;302;p74"/>
          <p:cNvSpPr txBox="1">
            <a:spLocks noGrp="1"/>
          </p:cNvSpPr>
          <p:nvPr>
            <p:ph type="body" idx="3"/>
          </p:nvPr>
        </p:nvSpPr>
        <p:spPr>
          <a:xfrm>
            <a:off x="6120938" y="294343"/>
            <a:ext cx="4937760" cy="736282"/>
          </a:xfrm>
          <a:prstGeom prst="rect">
            <a:avLst/>
          </a:prstGeom>
          <a:noFill/>
          <a:ln>
            <a:noFill/>
          </a:ln>
        </p:spPr>
        <p:txBody>
          <a:bodyPr spcFirstLastPara="1" wrap="square" lIns="91425" tIns="45700" rIns="91425" bIns="45700" anchor="ctr" anchorCtr="0">
            <a:normAutofit lnSpcReduction="10000"/>
          </a:bodyPr>
          <a:lstStyle/>
          <a:p>
            <a:pPr marL="457200" lvl="0" indent="-228600" algn="l" rtl="0">
              <a:lnSpc>
                <a:spcPct val="90000"/>
              </a:lnSpc>
              <a:spcBef>
                <a:spcPts val="1200"/>
              </a:spcBef>
              <a:spcAft>
                <a:spcPts val="0"/>
              </a:spcAft>
              <a:buSzPts val="2000"/>
              <a:buNone/>
            </a:pPr>
            <a:r>
              <a:rPr lang="en-US" b="1"/>
              <a:t>Aufbau einer nachhaltigen Zukunft</a:t>
            </a:r>
            <a:endParaRPr/>
          </a:p>
        </p:txBody>
      </p:sp>
      <p:sp>
        <p:nvSpPr>
          <p:cNvPr id="303" name="Google Shape;303;p74"/>
          <p:cNvSpPr txBox="1">
            <a:spLocks noGrp="1"/>
          </p:cNvSpPr>
          <p:nvPr>
            <p:ph type="body" idx="4"/>
          </p:nvPr>
        </p:nvSpPr>
        <p:spPr>
          <a:xfrm>
            <a:off x="5924204" y="1011382"/>
            <a:ext cx="5231476" cy="4949152"/>
          </a:xfrm>
          <a:prstGeom prst="rect">
            <a:avLst/>
          </a:prstGeom>
          <a:noFill/>
          <a:ln>
            <a:noFill/>
          </a:ln>
        </p:spPr>
        <p:txBody>
          <a:bodyPr spcFirstLastPara="1" wrap="square" lIns="0" tIns="45700" rIns="0" bIns="45700" anchor="t" anchorCtr="0">
            <a:normAutofit fontScale="92500" lnSpcReduction="20000"/>
          </a:bodyPr>
          <a:lstStyle/>
          <a:p>
            <a:pPr marL="457200" lvl="0" indent="-342900" algn="l" rtl="0">
              <a:lnSpc>
                <a:spcPct val="90000"/>
              </a:lnSpc>
              <a:spcBef>
                <a:spcPts val="1200"/>
              </a:spcBef>
              <a:spcAft>
                <a:spcPts val="0"/>
              </a:spcAft>
              <a:buSzPct val="97297"/>
              <a:buChar char=" "/>
            </a:pPr>
            <a:r>
              <a:rPr lang="en-US" dirty="0"/>
              <a:t>- </a:t>
            </a:r>
            <a:r>
              <a:rPr lang="en-US" dirty="0" err="1"/>
              <a:t>Junge</a:t>
            </a:r>
            <a:r>
              <a:rPr lang="en-US" dirty="0"/>
              <a:t> Menschen </a:t>
            </a:r>
            <a:r>
              <a:rPr lang="en-US" dirty="0" err="1"/>
              <a:t>sind</a:t>
            </a:r>
            <a:r>
              <a:rPr lang="en-US" dirty="0"/>
              <a:t> </a:t>
            </a:r>
            <a:r>
              <a:rPr lang="en-US" dirty="0" err="1"/>
              <a:t>mächtige</a:t>
            </a:r>
            <a:r>
              <a:rPr lang="en-US" dirty="0"/>
              <a:t> </a:t>
            </a:r>
            <a:r>
              <a:rPr lang="en-US" dirty="0" err="1"/>
              <a:t>Katalysatoren</a:t>
            </a:r>
            <a:r>
              <a:rPr lang="en-US" dirty="0"/>
              <a:t> für den </a:t>
            </a:r>
            <a:r>
              <a:rPr lang="en-US" dirty="0" err="1"/>
              <a:t>Wandel</a:t>
            </a:r>
            <a:r>
              <a:rPr lang="en-US" dirty="0"/>
              <a:t> und </a:t>
            </a:r>
            <a:r>
              <a:rPr lang="en-US" dirty="0" err="1"/>
              <a:t>haben</a:t>
            </a:r>
            <a:r>
              <a:rPr lang="en-US" dirty="0"/>
              <a:t> die </a:t>
            </a:r>
            <a:r>
              <a:rPr lang="en-US" dirty="0" err="1"/>
              <a:t>Energie</a:t>
            </a:r>
            <a:r>
              <a:rPr lang="en-US" dirty="0"/>
              <a:t> und den </a:t>
            </a:r>
            <a:r>
              <a:rPr lang="en-US" dirty="0" err="1"/>
              <a:t>Idealismus</a:t>
            </a:r>
            <a:r>
              <a:rPr lang="en-US" dirty="0"/>
              <a:t>, um </a:t>
            </a:r>
            <a:r>
              <a:rPr lang="en-US" dirty="0" err="1"/>
              <a:t>Innovationen</a:t>
            </a:r>
            <a:r>
              <a:rPr lang="en-US" dirty="0"/>
              <a:t> </a:t>
            </a:r>
            <a:r>
              <a:rPr lang="en-US" dirty="0" err="1"/>
              <a:t>voranzutreiben</a:t>
            </a:r>
            <a:r>
              <a:rPr lang="en-US" dirty="0"/>
              <a:t>.</a:t>
            </a:r>
            <a:endParaRPr dirty="0"/>
          </a:p>
          <a:p>
            <a:pPr marL="457200" lvl="0" indent="-342900" algn="l" rtl="0">
              <a:lnSpc>
                <a:spcPct val="90000"/>
              </a:lnSpc>
              <a:spcBef>
                <a:spcPts val="1200"/>
              </a:spcBef>
              <a:spcAft>
                <a:spcPts val="0"/>
              </a:spcAft>
              <a:buSzPct val="97297"/>
              <a:buChar char=" "/>
            </a:pPr>
            <a:r>
              <a:rPr lang="en-US" dirty="0"/>
              <a:t>- Das Modul </a:t>
            </a:r>
            <a:r>
              <a:rPr lang="en-US" dirty="0" err="1"/>
              <a:t>fördert</a:t>
            </a:r>
            <a:r>
              <a:rPr lang="en-US" dirty="0"/>
              <a:t> die </a:t>
            </a:r>
            <a:r>
              <a:rPr lang="en-US" dirty="0" err="1"/>
              <a:t>Umweltkompetenz</a:t>
            </a:r>
            <a:r>
              <a:rPr lang="en-US" dirty="0"/>
              <a:t> und den Sinn für das </a:t>
            </a:r>
            <a:r>
              <a:rPr lang="en-US" dirty="0" err="1"/>
              <a:t>Handeln</a:t>
            </a:r>
            <a:r>
              <a:rPr lang="en-US" dirty="0"/>
              <a:t>, um die </a:t>
            </a:r>
            <a:r>
              <a:rPr lang="en-US" dirty="0" err="1"/>
              <a:t>Leidenschaft</a:t>
            </a:r>
            <a:r>
              <a:rPr lang="en-US" dirty="0"/>
              <a:t> in die Tat </a:t>
            </a:r>
            <a:r>
              <a:rPr lang="en-US" dirty="0" err="1"/>
              <a:t>umzusetzen</a:t>
            </a:r>
            <a:r>
              <a:rPr lang="en-US" dirty="0"/>
              <a:t>.</a:t>
            </a:r>
            <a:endParaRPr dirty="0"/>
          </a:p>
          <a:p>
            <a:pPr marL="457200" lvl="0" indent="-342900" algn="l" rtl="0">
              <a:lnSpc>
                <a:spcPct val="90000"/>
              </a:lnSpc>
              <a:spcBef>
                <a:spcPts val="1200"/>
              </a:spcBef>
              <a:spcAft>
                <a:spcPts val="0"/>
              </a:spcAft>
              <a:buSzPct val="97297"/>
              <a:buChar char=" "/>
            </a:pPr>
            <a:r>
              <a:rPr lang="en-US" dirty="0"/>
              <a:t>- </a:t>
            </a:r>
            <a:r>
              <a:rPr lang="en-US" dirty="0" err="1"/>
              <a:t>Bereitstellung</a:t>
            </a:r>
            <a:r>
              <a:rPr lang="en-US" dirty="0"/>
              <a:t> von </a:t>
            </a:r>
            <a:r>
              <a:rPr lang="en-US" dirty="0" err="1"/>
              <a:t>Ressourcen</a:t>
            </a:r>
            <a:r>
              <a:rPr lang="en-US" dirty="0"/>
              <a:t> </a:t>
            </a:r>
            <a:r>
              <a:rPr lang="en-US" dirty="0" err="1"/>
              <a:t>wie</a:t>
            </a:r>
            <a:r>
              <a:rPr lang="en-US" dirty="0"/>
              <a:t> Videos und </a:t>
            </a:r>
            <a:r>
              <a:rPr lang="en-US" dirty="0" err="1"/>
              <a:t>regionalen</a:t>
            </a:r>
            <a:r>
              <a:rPr lang="en-US" dirty="0"/>
              <a:t> </a:t>
            </a:r>
            <a:r>
              <a:rPr lang="en-US" dirty="0" err="1"/>
              <a:t>Materialien</a:t>
            </a:r>
            <a:r>
              <a:rPr lang="en-US" dirty="0"/>
              <a:t>: </a:t>
            </a:r>
            <a:endParaRPr dirty="0"/>
          </a:p>
          <a:p>
            <a:pPr marL="457200" lvl="0" indent="-342900" algn="l" rtl="0">
              <a:lnSpc>
                <a:spcPct val="90000"/>
              </a:lnSpc>
              <a:spcBef>
                <a:spcPts val="1200"/>
              </a:spcBef>
              <a:spcAft>
                <a:spcPts val="0"/>
              </a:spcAft>
              <a:buSzPct val="97297"/>
              <a:buChar char=" "/>
            </a:pPr>
            <a:r>
              <a:rPr lang="en-US" dirty="0"/>
              <a:t>o </a:t>
            </a:r>
            <a:r>
              <a:rPr lang="en-US" dirty="0" err="1"/>
              <a:t>Junge</a:t>
            </a:r>
            <a:r>
              <a:rPr lang="en-US" dirty="0"/>
              <a:t> Menschen </a:t>
            </a:r>
            <a:r>
              <a:rPr lang="en-US" dirty="0" err="1"/>
              <a:t>motivieren</a:t>
            </a:r>
            <a:r>
              <a:rPr lang="en-US" dirty="0"/>
              <a:t>, </a:t>
            </a:r>
            <a:r>
              <a:rPr lang="en-US" dirty="0" err="1"/>
              <a:t>sich</a:t>
            </a:r>
            <a:r>
              <a:rPr lang="en-US" dirty="0"/>
              <a:t> </a:t>
            </a:r>
            <a:r>
              <a:rPr lang="en-US" dirty="0" err="1"/>
              <a:t>mit</a:t>
            </a:r>
            <a:r>
              <a:rPr lang="en-US" dirty="0"/>
              <a:t> </a:t>
            </a:r>
            <a:r>
              <a:rPr lang="en-US" dirty="0" err="1"/>
              <a:t>Umweltfragen</a:t>
            </a:r>
            <a:r>
              <a:rPr lang="en-US" dirty="0"/>
              <a:t> </a:t>
            </a:r>
            <a:r>
              <a:rPr lang="en-US" dirty="0" err="1"/>
              <a:t>zu</a:t>
            </a:r>
            <a:r>
              <a:rPr lang="en-US" dirty="0"/>
              <a:t> </a:t>
            </a:r>
            <a:r>
              <a:rPr lang="en-US" dirty="0" err="1"/>
              <a:t>beschäftigen</a:t>
            </a:r>
            <a:endParaRPr dirty="0"/>
          </a:p>
          <a:p>
            <a:pPr marL="457200" lvl="0" indent="-342900" algn="l" rtl="0">
              <a:lnSpc>
                <a:spcPct val="90000"/>
              </a:lnSpc>
              <a:spcBef>
                <a:spcPts val="1200"/>
              </a:spcBef>
              <a:spcAft>
                <a:spcPts val="0"/>
              </a:spcAft>
              <a:buSzPct val="97297"/>
              <a:buChar char=" "/>
            </a:pPr>
            <a:r>
              <a:rPr lang="en-US" dirty="0"/>
              <a:t>o </a:t>
            </a:r>
            <a:r>
              <a:rPr lang="en-US" dirty="0" err="1"/>
              <a:t>Bieten</a:t>
            </a:r>
            <a:r>
              <a:rPr lang="en-US" dirty="0"/>
              <a:t> </a:t>
            </a:r>
            <a:r>
              <a:rPr lang="en-US" dirty="0" err="1"/>
              <a:t>einen</a:t>
            </a:r>
            <a:r>
              <a:rPr lang="en-US" dirty="0"/>
              <a:t> </a:t>
            </a:r>
            <a:r>
              <a:rPr lang="en-US" dirty="0" err="1"/>
              <a:t>wertvollen</a:t>
            </a:r>
            <a:r>
              <a:rPr lang="en-US" dirty="0"/>
              <a:t> </a:t>
            </a:r>
            <a:r>
              <a:rPr lang="en-US" dirty="0" err="1"/>
              <a:t>regionalen</a:t>
            </a:r>
            <a:r>
              <a:rPr lang="en-US" dirty="0"/>
              <a:t> </a:t>
            </a:r>
            <a:r>
              <a:rPr lang="en-US" dirty="0" err="1"/>
              <a:t>Kontext</a:t>
            </a:r>
            <a:r>
              <a:rPr lang="en-US" dirty="0"/>
              <a:t> für die </a:t>
            </a:r>
            <a:r>
              <a:rPr lang="en-US" dirty="0" err="1"/>
              <a:t>Durchführung</a:t>
            </a:r>
            <a:r>
              <a:rPr lang="en-US" dirty="0"/>
              <a:t> von </a:t>
            </a:r>
            <a:r>
              <a:rPr lang="en-US" dirty="0" err="1"/>
              <a:t>Maßnahmen</a:t>
            </a:r>
            <a:endParaRPr dirty="0"/>
          </a:p>
          <a:p>
            <a:pPr marL="457200" lvl="0" indent="-342900" algn="l" rtl="0">
              <a:lnSpc>
                <a:spcPct val="90000"/>
              </a:lnSpc>
              <a:spcBef>
                <a:spcPts val="1200"/>
              </a:spcBef>
              <a:spcAft>
                <a:spcPts val="0"/>
              </a:spcAft>
              <a:buSzPct val="97297"/>
              <a:buChar char=" "/>
            </a:pPr>
            <a:r>
              <a:rPr lang="en-US" dirty="0"/>
              <a:t>- </a:t>
            </a:r>
            <a:r>
              <a:rPr lang="en-US" dirty="0" err="1"/>
              <a:t>Indem</a:t>
            </a:r>
            <a:r>
              <a:rPr lang="en-US" dirty="0"/>
              <a:t> </a:t>
            </a:r>
            <a:r>
              <a:rPr lang="en-US" dirty="0" err="1"/>
              <a:t>wir</a:t>
            </a:r>
            <a:r>
              <a:rPr lang="en-US" dirty="0"/>
              <a:t> </a:t>
            </a:r>
            <a:r>
              <a:rPr lang="en-US" dirty="0" err="1"/>
              <a:t>junge</a:t>
            </a:r>
            <a:r>
              <a:rPr lang="en-US" dirty="0"/>
              <a:t> Menschen </a:t>
            </a:r>
            <a:r>
              <a:rPr lang="en-US" dirty="0" err="1"/>
              <a:t>fördern</a:t>
            </a:r>
            <a:r>
              <a:rPr lang="en-US" dirty="0"/>
              <a:t>, </a:t>
            </a:r>
            <a:r>
              <a:rPr lang="en-US" dirty="0" err="1"/>
              <a:t>investieren</a:t>
            </a:r>
            <a:r>
              <a:rPr lang="en-US" dirty="0"/>
              <a:t> </a:t>
            </a:r>
            <a:r>
              <a:rPr lang="en-US" dirty="0" err="1"/>
              <a:t>wir</a:t>
            </a:r>
            <a:r>
              <a:rPr lang="en-US" dirty="0"/>
              <a:t> in die </a:t>
            </a:r>
            <a:r>
              <a:rPr lang="en-US" dirty="0" err="1"/>
              <a:t>Führungskräfte</a:t>
            </a:r>
            <a:r>
              <a:rPr lang="en-US" dirty="0"/>
              <a:t> der Zukunft und in die Gesundheit </a:t>
            </a:r>
            <a:r>
              <a:rPr lang="en-US" dirty="0" err="1"/>
              <a:t>unseres</a:t>
            </a:r>
            <a:r>
              <a:rPr lang="en-US" dirty="0"/>
              <a:t> </a:t>
            </a:r>
            <a:r>
              <a:rPr lang="en-US" dirty="0" err="1"/>
              <a:t>Planeten</a:t>
            </a:r>
            <a:r>
              <a:rPr lang="en-US" dirty="0"/>
              <a:t>.</a:t>
            </a:r>
            <a:endParaRPr dirty="0"/>
          </a:p>
          <a:p>
            <a:pPr marL="457200" lvl="0" indent="-342900" algn="l" rtl="0">
              <a:lnSpc>
                <a:spcPct val="90000"/>
              </a:lnSpc>
              <a:spcBef>
                <a:spcPts val="1200"/>
              </a:spcBef>
              <a:spcAft>
                <a:spcPts val="0"/>
              </a:spcAft>
              <a:buSzPct val="97297"/>
              <a:buChar char=" "/>
            </a:pPr>
            <a:r>
              <a:rPr lang="en-US" dirty="0"/>
              <a:t>- Dieses Modul </a:t>
            </a:r>
            <a:r>
              <a:rPr lang="en-US" dirty="0" err="1"/>
              <a:t>ist</a:t>
            </a:r>
            <a:r>
              <a:rPr lang="en-US" dirty="0"/>
              <a:t> </a:t>
            </a:r>
            <a:r>
              <a:rPr lang="en-US" dirty="0" err="1"/>
              <a:t>ein</a:t>
            </a:r>
            <a:r>
              <a:rPr lang="en-US" dirty="0"/>
              <a:t> </a:t>
            </a:r>
            <a:r>
              <a:rPr lang="en-US" dirty="0" err="1"/>
              <a:t>entscheidender</a:t>
            </a:r>
            <a:r>
              <a:rPr lang="en-US" dirty="0"/>
              <a:t> Schritt auf dem Weg </a:t>
            </a:r>
            <a:r>
              <a:rPr lang="en-US" dirty="0" err="1"/>
              <a:t>zu</a:t>
            </a:r>
            <a:r>
              <a:rPr lang="en-US" dirty="0"/>
              <a:t> </a:t>
            </a:r>
            <a:r>
              <a:rPr lang="en-US" dirty="0" err="1"/>
              <a:t>einer</a:t>
            </a:r>
            <a:r>
              <a:rPr lang="en-US" dirty="0"/>
              <a:t> </a:t>
            </a:r>
            <a:r>
              <a:rPr lang="en-US" dirty="0" err="1"/>
              <a:t>nachhaltigeren</a:t>
            </a:r>
            <a:r>
              <a:rPr lang="en-US" dirty="0"/>
              <a:t> Zukunft.</a:t>
            </a:r>
            <a:endParaRPr dirty="0"/>
          </a:p>
          <a:p>
            <a:pPr marL="457200" lvl="0" indent="-228600" algn="l" rtl="0">
              <a:lnSpc>
                <a:spcPct val="90000"/>
              </a:lnSpc>
              <a:spcBef>
                <a:spcPts val="1200"/>
              </a:spcBef>
              <a:spcAft>
                <a:spcPts val="0"/>
              </a:spcAft>
              <a:buSzPct val="97297"/>
              <a:buNone/>
            </a:pP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75"/>
          <p:cNvSpPr txBox="1">
            <a:spLocks noGrp="1"/>
          </p:cNvSpPr>
          <p:nvPr>
            <p:ph type="title"/>
          </p:nvPr>
        </p:nvSpPr>
        <p:spPr>
          <a:xfrm>
            <a:off x="1111135" y="300459"/>
            <a:ext cx="10058400" cy="807906"/>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SzPts val="1800"/>
              <a:buNone/>
            </a:pPr>
            <a:r>
              <a:rPr lang="en-US" sz="2900" dirty="0" err="1">
                <a:solidFill>
                  <a:srgbClr val="002060"/>
                </a:solidFill>
                <a:latin typeface="Cambria"/>
                <a:ea typeface="Cambria"/>
                <a:cs typeface="Cambria"/>
                <a:sym typeface="Cambria"/>
              </a:rPr>
              <a:t>Umsetzungsaktivitäten</a:t>
            </a:r>
            <a:r>
              <a:rPr lang="en-US" sz="2900" dirty="0">
                <a:solidFill>
                  <a:srgbClr val="002060"/>
                </a:solidFill>
                <a:latin typeface="Cambria"/>
                <a:ea typeface="Cambria"/>
                <a:cs typeface="Cambria"/>
                <a:sym typeface="Cambria"/>
              </a:rPr>
              <a:t> für den </a:t>
            </a:r>
            <a:r>
              <a:rPr lang="en-US" sz="2900" dirty="0" err="1">
                <a:solidFill>
                  <a:srgbClr val="002060"/>
                </a:solidFill>
                <a:latin typeface="Cambria"/>
                <a:ea typeface="Cambria"/>
                <a:cs typeface="Cambria"/>
                <a:sym typeface="Cambria"/>
              </a:rPr>
              <a:t>Inhalt</a:t>
            </a:r>
            <a:r>
              <a:rPr lang="en-US" sz="2900" dirty="0">
                <a:solidFill>
                  <a:srgbClr val="002060"/>
                </a:solidFill>
                <a:latin typeface="Cambria"/>
                <a:ea typeface="Cambria"/>
                <a:cs typeface="Cambria"/>
                <a:sym typeface="Cambria"/>
              </a:rPr>
              <a:t> des </a:t>
            </a:r>
            <a:r>
              <a:rPr lang="en-US" sz="2900" dirty="0" err="1">
                <a:solidFill>
                  <a:srgbClr val="002060"/>
                </a:solidFill>
                <a:latin typeface="Cambria"/>
                <a:ea typeface="Cambria"/>
                <a:cs typeface="Cambria"/>
                <a:sym typeface="Cambria"/>
              </a:rPr>
              <a:t>Moduls</a:t>
            </a:r>
            <a:endParaRPr sz="2900" dirty="0">
              <a:solidFill>
                <a:srgbClr val="002060"/>
              </a:solidFill>
              <a:latin typeface="Cambria"/>
              <a:ea typeface="Cambria"/>
              <a:cs typeface="Cambria"/>
              <a:sym typeface="Cambria"/>
            </a:endParaRPr>
          </a:p>
        </p:txBody>
      </p:sp>
      <p:sp>
        <p:nvSpPr>
          <p:cNvPr id="309" name="Google Shape;309;p75"/>
          <p:cNvSpPr txBox="1">
            <a:spLocks noGrp="1"/>
          </p:cNvSpPr>
          <p:nvPr>
            <p:ph type="body" idx="1"/>
          </p:nvPr>
        </p:nvSpPr>
        <p:spPr>
          <a:xfrm>
            <a:off x="296782" y="992967"/>
            <a:ext cx="5691153" cy="736282"/>
          </a:xfrm>
          <a:prstGeom prst="rect">
            <a:avLst/>
          </a:prstGeom>
          <a:noFill/>
          <a:ln>
            <a:noFill/>
          </a:ln>
        </p:spPr>
        <p:txBody>
          <a:bodyPr spcFirstLastPara="1" wrap="square" lIns="91425" tIns="45700" rIns="91425" bIns="45700" anchor="ctr" anchorCtr="0">
            <a:normAutofit lnSpcReduction="10000"/>
          </a:bodyPr>
          <a:lstStyle/>
          <a:p>
            <a:pPr marL="457200" lvl="0" indent="-228600" algn="l" rtl="0">
              <a:lnSpc>
                <a:spcPct val="90000"/>
              </a:lnSpc>
              <a:spcBef>
                <a:spcPts val="1200"/>
              </a:spcBef>
              <a:spcAft>
                <a:spcPts val="0"/>
              </a:spcAft>
              <a:buSzPts val="2000"/>
              <a:buNone/>
            </a:pPr>
            <a:r>
              <a:rPr lang="en-US" dirty="0" err="1"/>
              <a:t>Grüne</a:t>
            </a:r>
            <a:r>
              <a:rPr lang="en-US" dirty="0"/>
              <a:t> </a:t>
            </a:r>
            <a:r>
              <a:rPr lang="en-US" dirty="0" err="1"/>
              <a:t>Woche</a:t>
            </a:r>
            <a:r>
              <a:rPr lang="en-US" dirty="0"/>
              <a:t> – Liebe </a:t>
            </a:r>
            <a:r>
              <a:rPr lang="en-US" dirty="0" err="1"/>
              <a:t>zur</a:t>
            </a:r>
            <a:r>
              <a:rPr lang="en-US" dirty="0"/>
              <a:t> </a:t>
            </a:r>
            <a:r>
              <a:rPr lang="en-US" dirty="0" err="1"/>
              <a:t>Natur</a:t>
            </a:r>
            <a:r>
              <a:rPr lang="en-US" dirty="0"/>
              <a:t> </a:t>
            </a:r>
            <a:r>
              <a:rPr lang="en-US" dirty="0" err="1"/>
              <a:t>durch</a:t>
            </a:r>
            <a:r>
              <a:rPr lang="en-US" dirty="0"/>
              <a:t> </a:t>
            </a:r>
            <a:r>
              <a:rPr lang="en-US" dirty="0" err="1"/>
              <a:t>Handeln</a:t>
            </a:r>
            <a:endParaRPr dirty="0"/>
          </a:p>
        </p:txBody>
      </p:sp>
      <p:sp>
        <p:nvSpPr>
          <p:cNvPr id="310" name="Google Shape;310;p75"/>
          <p:cNvSpPr txBox="1">
            <a:spLocks noGrp="1"/>
          </p:cNvSpPr>
          <p:nvPr>
            <p:ph type="body" idx="2"/>
          </p:nvPr>
        </p:nvSpPr>
        <p:spPr>
          <a:xfrm>
            <a:off x="206463" y="1924626"/>
            <a:ext cx="5270210" cy="4062462"/>
          </a:xfrm>
          <a:prstGeom prst="rect">
            <a:avLst/>
          </a:prstGeom>
          <a:noFill/>
          <a:ln>
            <a:noFill/>
          </a:ln>
        </p:spPr>
        <p:txBody>
          <a:bodyPr spcFirstLastPara="1" wrap="square" lIns="0" tIns="45700" rIns="0" bIns="45700" anchor="t" anchorCtr="0">
            <a:normAutofit fontScale="92500" lnSpcReduction="10000"/>
          </a:bodyPr>
          <a:lstStyle/>
          <a:p>
            <a:pPr marL="457200" lvl="0" indent="-342900" algn="l" rtl="0">
              <a:lnSpc>
                <a:spcPct val="90000"/>
              </a:lnSpc>
              <a:spcBef>
                <a:spcPts val="1200"/>
              </a:spcBef>
              <a:spcAft>
                <a:spcPts val="0"/>
              </a:spcAft>
              <a:buSzPct val="97297"/>
              <a:buChar char=" "/>
            </a:pPr>
            <a:r>
              <a:rPr lang="en-US" dirty="0"/>
              <a:t>- Die Liebe </a:t>
            </a:r>
            <a:r>
              <a:rPr lang="en-US" dirty="0" err="1"/>
              <a:t>zur</a:t>
            </a:r>
            <a:r>
              <a:rPr lang="en-US" dirty="0"/>
              <a:t> </a:t>
            </a:r>
            <a:r>
              <a:rPr lang="en-US" dirty="0" err="1"/>
              <a:t>Natur</a:t>
            </a:r>
            <a:r>
              <a:rPr lang="en-US" dirty="0"/>
              <a:t> </a:t>
            </a:r>
            <a:r>
              <a:rPr lang="en-US" dirty="0" err="1"/>
              <a:t>geht</a:t>
            </a:r>
            <a:r>
              <a:rPr lang="en-US" dirty="0"/>
              <a:t> </a:t>
            </a:r>
            <a:r>
              <a:rPr lang="en-US" dirty="0" err="1"/>
              <a:t>über</a:t>
            </a:r>
            <a:r>
              <a:rPr lang="en-US" dirty="0"/>
              <a:t> die </a:t>
            </a:r>
            <a:r>
              <a:rPr lang="en-US" dirty="0" err="1"/>
              <a:t>Wertschätzung</a:t>
            </a:r>
            <a:r>
              <a:rPr lang="en-US" dirty="0"/>
              <a:t> </a:t>
            </a:r>
            <a:r>
              <a:rPr lang="en-US" dirty="0" err="1"/>
              <a:t>hinaus</a:t>
            </a:r>
            <a:r>
              <a:rPr lang="en-US" dirty="0"/>
              <a:t>. Sie </a:t>
            </a:r>
            <a:r>
              <a:rPr lang="en-US" dirty="0" err="1"/>
              <a:t>erfordert</a:t>
            </a:r>
            <a:r>
              <a:rPr lang="en-US" dirty="0"/>
              <a:t> </a:t>
            </a:r>
            <a:r>
              <a:rPr lang="en-US" dirty="0" err="1"/>
              <a:t>Maßnahmen</a:t>
            </a:r>
            <a:r>
              <a:rPr lang="en-US" dirty="0"/>
              <a:t>, um </a:t>
            </a:r>
            <a:r>
              <a:rPr lang="en-US" dirty="0" err="1"/>
              <a:t>sie</a:t>
            </a:r>
            <a:r>
              <a:rPr lang="en-US" dirty="0"/>
              <a:t> </a:t>
            </a:r>
            <a:r>
              <a:rPr lang="en-US" dirty="0" err="1"/>
              <a:t>zu</a:t>
            </a:r>
            <a:r>
              <a:rPr lang="en-US" dirty="0"/>
              <a:t> </a:t>
            </a:r>
            <a:r>
              <a:rPr lang="en-US" dirty="0" err="1"/>
              <a:t>schützen</a:t>
            </a:r>
            <a:r>
              <a:rPr lang="en-US" dirty="0"/>
              <a:t>.</a:t>
            </a:r>
            <a:endParaRPr dirty="0"/>
          </a:p>
          <a:p>
            <a:pPr marL="457200" lvl="0" indent="-342900" algn="l" rtl="0">
              <a:lnSpc>
                <a:spcPct val="90000"/>
              </a:lnSpc>
              <a:spcBef>
                <a:spcPts val="1200"/>
              </a:spcBef>
              <a:spcAft>
                <a:spcPts val="0"/>
              </a:spcAft>
              <a:buSzPct val="97297"/>
              <a:buChar char=" "/>
            </a:pPr>
            <a:r>
              <a:rPr lang="en-US" dirty="0"/>
              <a:t>- Die </a:t>
            </a:r>
            <a:r>
              <a:rPr lang="en-US" dirty="0" err="1"/>
              <a:t>Grüne</a:t>
            </a:r>
            <a:r>
              <a:rPr lang="en-US" dirty="0"/>
              <a:t> </a:t>
            </a:r>
            <a:r>
              <a:rPr lang="en-US" dirty="0" err="1"/>
              <a:t>Woche</a:t>
            </a:r>
            <a:r>
              <a:rPr lang="en-US" dirty="0"/>
              <a:t> </a:t>
            </a:r>
            <a:r>
              <a:rPr lang="en-US" dirty="0" err="1"/>
              <a:t>ist</a:t>
            </a:r>
            <a:r>
              <a:rPr lang="en-US" dirty="0"/>
              <a:t> </a:t>
            </a:r>
            <a:r>
              <a:rPr lang="en-US" dirty="0" err="1"/>
              <a:t>ein</a:t>
            </a:r>
            <a:r>
              <a:rPr lang="en-US" dirty="0"/>
              <a:t> </a:t>
            </a:r>
            <a:r>
              <a:rPr lang="en-US" dirty="0" err="1"/>
              <a:t>nicht-formales</a:t>
            </a:r>
            <a:r>
              <a:rPr lang="en-US" dirty="0"/>
              <a:t> </a:t>
            </a:r>
            <a:r>
              <a:rPr lang="en-US" dirty="0" err="1"/>
              <a:t>Bildungsprogramm</a:t>
            </a:r>
            <a:r>
              <a:rPr lang="en-US" dirty="0"/>
              <a:t> in </a:t>
            </a:r>
            <a:r>
              <a:rPr lang="en-US" dirty="0" err="1"/>
              <a:t>rumänischen</a:t>
            </a:r>
            <a:r>
              <a:rPr lang="en-US" dirty="0"/>
              <a:t> </a:t>
            </a:r>
            <a:r>
              <a:rPr lang="en-US" dirty="0" err="1"/>
              <a:t>Schulen</a:t>
            </a:r>
            <a:r>
              <a:rPr lang="en-US" dirty="0"/>
              <a:t>.</a:t>
            </a:r>
            <a:endParaRPr dirty="0"/>
          </a:p>
          <a:p>
            <a:pPr marL="457200" lvl="0" indent="-342900" algn="l" rtl="0">
              <a:lnSpc>
                <a:spcPct val="90000"/>
              </a:lnSpc>
              <a:spcBef>
                <a:spcPts val="1200"/>
              </a:spcBef>
              <a:spcAft>
                <a:spcPts val="0"/>
              </a:spcAft>
              <a:buSzPct val="97297"/>
              <a:buChar char=" "/>
            </a:pPr>
            <a:r>
              <a:rPr lang="en-US" dirty="0"/>
              <a:t>- Es </a:t>
            </a:r>
            <a:r>
              <a:rPr lang="en-US" dirty="0" err="1"/>
              <a:t>fördert</a:t>
            </a:r>
            <a:r>
              <a:rPr lang="en-US" dirty="0"/>
              <a:t> das </a:t>
            </a:r>
            <a:r>
              <a:rPr lang="en-US" dirty="0" err="1"/>
              <a:t>Umweltbewusstsein</a:t>
            </a:r>
            <a:r>
              <a:rPr lang="en-US" dirty="0"/>
              <a:t> und </a:t>
            </a:r>
            <a:r>
              <a:rPr lang="en-US" dirty="0" err="1"/>
              <a:t>regt</a:t>
            </a:r>
            <a:r>
              <a:rPr lang="en-US" dirty="0"/>
              <a:t> </a:t>
            </a:r>
            <a:r>
              <a:rPr lang="en-US" dirty="0" err="1"/>
              <a:t>zu</a:t>
            </a:r>
            <a:r>
              <a:rPr lang="en-US" dirty="0"/>
              <a:t> </a:t>
            </a:r>
            <a:r>
              <a:rPr lang="en-US" dirty="0" err="1"/>
              <a:t>verantwortungsvollem</a:t>
            </a:r>
            <a:r>
              <a:rPr lang="en-US" dirty="0"/>
              <a:t> </a:t>
            </a:r>
            <a:r>
              <a:rPr lang="en-US" dirty="0" err="1"/>
              <a:t>Verhalten</a:t>
            </a:r>
            <a:r>
              <a:rPr lang="en-US" dirty="0"/>
              <a:t> an.</a:t>
            </a:r>
            <a:endParaRPr dirty="0"/>
          </a:p>
          <a:p>
            <a:pPr marL="457200" lvl="0" indent="-342900" algn="l" rtl="0">
              <a:lnSpc>
                <a:spcPct val="90000"/>
              </a:lnSpc>
              <a:spcBef>
                <a:spcPts val="1200"/>
              </a:spcBef>
              <a:spcAft>
                <a:spcPts val="0"/>
              </a:spcAft>
              <a:buSzPct val="97297"/>
              <a:buChar char=" "/>
            </a:pPr>
            <a:r>
              <a:rPr lang="en-US" dirty="0"/>
              <a:t>- Die </a:t>
            </a:r>
            <a:r>
              <a:rPr lang="en-US" dirty="0" err="1"/>
              <a:t>Grüne</a:t>
            </a:r>
            <a:r>
              <a:rPr lang="en-US" dirty="0"/>
              <a:t> </a:t>
            </a:r>
            <a:r>
              <a:rPr lang="en-US" dirty="0" err="1"/>
              <a:t>Woche</a:t>
            </a:r>
            <a:r>
              <a:rPr lang="en-US" dirty="0"/>
              <a:t> </a:t>
            </a:r>
            <a:r>
              <a:rPr lang="en-US" dirty="0" err="1"/>
              <a:t>bietet</a:t>
            </a:r>
            <a:r>
              <a:rPr lang="en-US" dirty="0"/>
              <a:t> </a:t>
            </a:r>
            <a:r>
              <a:rPr lang="en-US" dirty="0" err="1"/>
              <a:t>Herausforderungen</a:t>
            </a:r>
            <a:r>
              <a:rPr lang="en-US" dirty="0"/>
              <a:t> und </a:t>
            </a:r>
            <a:r>
              <a:rPr lang="en-US" dirty="0" err="1"/>
              <a:t>Chancen</a:t>
            </a:r>
            <a:r>
              <a:rPr lang="en-US" dirty="0"/>
              <a:t>: </a:t>
            </a:r>
            <a:endParaRPr dirty="0"/>
          </a:p>
          <a:p>
            <a:pPr marL="457200" lvl="0" indent="-342900" algn="l" rtl="0">
              <a:lnSpc>
                <a:spcPct val="90000"/>
              </a:lnSpc>
              <a:spcBef>
                <a:spcPts val="1200"/>
              </a:spcBef>
              <a:spcAft>
                <a:spcPts val="0"/>
              </a:spcAft>
              <a:buSzPct val="97297"/>
              <a:buChar char=" "/>
            </a:pPr>
            <a:r>
              <a:rPr lang="en-US" dirty="0"/>
              <a:t>o </a:t>
            </a:r>
            <a:r>
              <a:rPr lang="en-US" dirty="0" err="1"/>
              <a:t>Herausforderung</a:t>
            </a:r>
            <a:r>
              <a:rPr lang="en-US" dirty="0"/>
              <a:t>: </a:t>
            </a:r>
            <a:r>
              <a:rPr lang="en-US" dirty="0" err="1"/>
              <a:t>Organisation</a:t>
            </a:r>
            <a:r>
              <a:rPr lang="en-US" dirty="0"/>
              <a:t> von </a:t>
            </a:r>
            <a:r>
              <a:rPr lang="en-US" dirty="0" err="1"/>
              <a:t>nicht-traditionellen</a:t>
            </a:r>
            <a:r>
              <a:rPr lang="en-US" dirty="0"/>
              <a:t> </a:t>
            </a:r>
            <a:r>
              <a:rPr lang="en-US" dirty="0" err="1"/>
              <a:t>Aktivitäten</a:t>
            </a:r>
            <a:r>
              <a:rPr lang="en-US" dirty="0"/>
              <a:t>.</a:t>
            </a:r>
            <a:endParaRPr dirty="0"/>
          </a:p>
          <a:p>
            <a:pPr marL="457200" lvl="0" indent="-342900" algn="l" rtl="0">
              <a:lnSpc>
                <a:spcPct val="90000"/>
              </a:lnSpc>
              <a:spcBef>
                <a:spcPts val="1200"/>
              </a:spcBef>
              <a:spcAft>
                <a:spcPts val="0"/>
              </a:spcAft>
              <a:buSzPct val="97297"/>
              <a:buChar char=" "/>
            </a:pPr>
            <a:r>
              <a:rPr lang="en-US" dirty="0"/>
              <a:t>o </a:t>
            </a:r>
            <a:r>
              <a:rPr lang="en-US" dirty="0" err="1"/>
              <a:t>Gelegenheit</a:t>
            </a:r>
            <a:r>
              <a:rPr lang="en-US" dirty="0"/>
              <a:t>: </a:t>
            </a:r>
            <a:r>
              <a:rPr lang="en-US" dirty="0" err="1"/>
              <a:t>Bieten</a:t>
            </a:r>
            <a:r>
              <a:rPr lang="en-US" dirty="0"/>
              <a:t> Sie alternative </a:t>
            </a:r>
            <a:r>
              <a:rPr lang="en-US" dirty="0" err="1"/>
              <a:t>Lernerfahrungen</a:t>
            </a:r>
            <a:r>
              <a:rPr lang="en-US" dirty="0"/>
              <a:t> an.</a:t>
            </a:r>
            <a:endParaRPr dirty="0"/>
          </a:p>
          <a:p>
            <a:pPr marL="457200" lvl="0" indent="-228600" algn="l" rtl="0">
              <a:lnSpc>
                <a:spcPct val="90000"/>
              </a:lnSpc>
              <a:spcBef>
                <a:spcPts val="1200"/>
              </a:spcBef>
              <a:spcAft>
                <a:spcPts val="0"/>
              </a:spcAft>
              <a:buSzPct val="97297"/>
              <a:buNone/>
            </a:pPr>
            <a:endParaRPr dirty="0"/>
          </a:p>
        </p:txBody>
      </p:sp>
      <p:sp>
        <p:nvSpPr>
          <p:cNvPr id="311" name="Google Shape;311;p75"/>
          <p:cNvSpPr txBox="1">
            <a:spLocks noGrp="1"/>
          </p:cNvSpPr>
          <p:nvPr>
            <p:ph type="body" idx="3"/>
          </p:nvPr>
        </p:nvSpPr>
        <p:spPr>
          <a:xfrm>
            <a:off x="6204066" y="1139470"/>
            <a:ext cx="4937760" cy="736282"/>
          </a:xfrm>
          <a:prstGeom prst="rect">
            <a:avLst/>
          </a:prstGeom>
          <a:noFill/>
          <a:ln>
            <a:noFill/>
          </a:ln>
        </p:spPr>
        <p:txBody>
          <a:bodyPr spcFirstLastPara="1" wrap="square" lIns="91425" tIns="45700" rIns="91425" bIns="45700" anchor="ctr" anchorCtr="0">
            <a:normAutofit lnSpcReduction="10000"/>
          </a:bodyPr>
          <a:lstStyle/>
          <a:p>
            <a:pPr marL="457200" lvl="0" indent="-228600" algn="l" rtl="0">
              <a:lnSpc>
                <a:spcPct val="90000"/>
              </a:lnSpc>
              <a:spcBef>
                <a:spcPts val="1200"/>
              </a:spcBef>
              <a:spcAft>
                <a:spcPts val="0"/>
              </a:spcAft>
              <a:buSzPts val="2000"/>
              <a:buNone/>
            </a:pPr>
            <a:r>
              <a:rPr lang="en-US" dirty="0" err="1"/>
              <a:t>Aktivitäten</a:t>
            </a:r>
            <a:r>
              <a:rPr lang="en-US" dirty="0"/>
              <a:t> der </a:t>
            </a:r>
            <a:r>
              <a:rPr lang="en-US" dirty="0" err="1"/>
              <a:t>Grünen</a:t>
            </a:r>
            <a:r>
              <a:rPr lang="en-US" dirty="0"/>
              <a:t> </a:t>
            </a:r>
            <a:r>
              <a:rPr lang="en-US" dirty="0" err="1"/>
              <a:t>Woche</a:t>
            </a:r>
            <a:r>
              <a:rPr lang="en-US" dirty="0"/>
              <a:t> - </a:t>
            </a:r>
            <a:r>
              <a:rPr lang="en-US" dirty="0" err="1"/>
              <a:t>Schüler</a:t>
            </a:r>
            <a:r>
              <a:rPr lang="en-US" dirty="0"/>
              <a:t> </a:t>
            </a:r>
            <a:r>
              <a:rPr lang="en-US" dirty="0" err="1"/>
              <a:t>einbinden</a:t>
            </a:r>
            <a:endParaRPr dirty="0"/>
          </a:p>
        </p:txBody>
      </p:sp>
      <p:sp>
        <p:nvSpPr>
          <p:cNvPr id="312" name="Google Shape;312;p75"/>
          <p:cNvSpPr txBox="1">
            <a:spLocks noGrp="1"/>
          </p:cNvSpPr>
          <p:nvPr>
            <p:ph type="body" idx="4"/>
          </p:nvPr>
        </p:nvSpPr>
        <p:spPr>
          <a:xfrm>
            <a:off x="5987935" y="1924626"/>
            <a:ext cx="5912472" cy="4007043"/>
          </a:xfrm>
          <a:prstGeom prst="rect">
            <a:avLst/>
          </a:prstGeom>
          <a:noFill/>
          <a:ln>
            <a:noFill/>
          </a:ln>
        </p:spPr>
        <p:txBody>
          <a:bodyPr spcFirstLastPara="1" wrap="square" lIns="0" tIns="45700" rIns="0" bIns="45700" anchor="t" anchorCtr="0">
            <a:normAutofit fontScale="77500" lnSpcReduction="20000"/>
          </a:bodyPr>
          <a:lstStyle/>
          <a:p>
            <a:pPr marL="457200" lvl="0" indent="-342900" algn="just" rtl="0">
              <a:lnSpc>
                <a:spcPct val="90000"/>
              </a:lnSpc>
              <a:spcBef>
                <a:spcPts val="1200"/>
              </a:spcBef>
              <a:spcAft>
                <a:spcPts val="0"/>
              </a:spcAft>
              <a:buSzPct val="116129"/>
              <a:buChar char=" "/>
            </a:pPr>
            <a:r>
              <a:rPr lang="en-US" dirty="0"/>
              <a:t>- </a:t>
            </a:r>
            <a:r>
              <a:rPr lang="en-US" dirty="0" err="1"/>
              <a:t>Aktivitäten</a:t>
            </a:r>
            <a:r>
              <a:rPr lang="en-US" dirty="0"/>
              <a:t>: </a:t>
            </a:r>
            <a:endParaRPr dirty="0"/>
          </a:p>
          <a:p>
            <a:pPr marL="457200" lvl="0" indent="-342900" algn="just" rtl="0">
              <a:lnSpc>
                <a:spcPct val="90000"/>
              </a:lnSpc>
              <a:spcBef>
                <a:spcPts val="1200"/>
              </a:spcBef>
              <a:spcAft>
                <a:spcPts val="0"/>
              </a:spcAft>
              <a:buSzPct val="116129"/>
              <a:buChar char=" "/>
            </a:pPr>
            <a:r>
              <a:rPr lang="en-US" dirty="0"/>
              <a:t>o </a:t>
            </a:r>
            <a:r>
              <a:rPr lang="en-US" dirty="0" err="1"/>
              <a:t>Aufräumen</a:t>
            </a:r>
            <a:r>
              <a:rPr lang="en-US" dirty="0"/>
              <a:t> des </a:t>
            </a:r>
            <a:r>
              <a:rPr lang="en-US" dirty="0" err="1"/>
              <a:t>Schulgeländes</a:t>
            </a:r>
            <a:r>
              <a:rPr lang="en-US" dirty="0"/>
              <a:t> - </a:t>
            </a:r>
            <a:r>
              <a:rPr lang="en-US" dirty="0" err="1"/>
              <a:t>Förderung</a:t>
            </a:r>
            <a:r>
              <a:rPr lang="en-US" dirty="0"/>
              <a:t> von </a:t>
            </a:r>
            <a:r>
              <a:rPr lang="en-US" dirty="0" err="1"/>
              <a:t>Sauberkeit</a:t>
            </a:r>
            <a:r>
              <a:rPr lang="en-US" dirty="0"/>
              <a:t> und </a:t>
            </a:r>
            <a:r>
              <a:rPr lang="en-US" dirty="0" err="1"/>
              <a:t>Respekt</a:t>
            </a:r>
            <a:r>
              <a:rPr lang="en-US" dirty="0"/>
              <a:t> für die Umwelt.</a:t>
            </a:r>
            <a:endParaRPr dirty="0"/>
          </a:p>
          <a:p>
            <a:pPr marL="457200" lvl="0" indent="-342900" algn="just" rtl="0">
              <a:lnSpc>
                <a:spcPct val="90000"/>
              </a:lnSpc>
              <a:spcBef>
                <a:spcPts val="1200"/>
              </a:spcBef>
              <a:spcAft>
                <a:spcPts val="0"/>
              </a:spcAft>
              <a:buSzPct val="116129"/>
              <a:buChar char=" "/>
            </a:pPr>
            <a:r>
              <a:rPr lang="en-US" dirty="0"/>
              <a:t>o </a:t>
            </a:r>
            <a:r>
              <a:rPr lang="en-US" dirty="0" err="1"/>
              <a:t>Pflanzen</a:t>
            </a:r>
            <a:r>
              <a:rPr lang="en-US" dirty="0"/>
              <a:t> Sie </a:t>
            </a:r>
            <a:r>
              <a:rPr lang="en-US" dirty="0" err="1"/>
              <a:t>Bäume</a:t>
            </a:r>
            <a:r>
              <a:rPr lang="en-US" dirty="0"/>
              <a:t> </a:t>
            </a:r>
            <a:r>
              <a:rPr lang="en-US" dirty="0" err="1"/>
              <a:t>oder</a:t>
            </a:r>
            <a:r>
              <a:rPr lang="en-US" dirty="0"/>
              <a:t> Blumen - </a:t>
            </a:r>
            <a:r>
              <a:rPr lang="en-US" dirty="0" err="1"/>
              <a:t>Fördern</a:t>
            </a:r>
            <a:r>
              <a:rPr lang="en-US" dirty="0"/>
              <a:t> Sie den </a:t>
            </a:r>
            <a:r>
              <a:rPr lang="en-US" dirty="0" err="1"/>
              <a:t>Umweltschutz</a:t>
            </a:r>
            <a:r>
              <a:rPr lang="en-US" dirty="0"/>
              <a:t> und die </a:t>
            </a:r>
            <a:r>
              <a:rPr lang="en-US" dirty="0" err="1"/>
              <a:t>Bedeutung</a:t>
            </a:r>
            <a:r>
              <a:rPr lang="en-US" dirty="0"/>
              <a:t> von </a:t>
            </a:r>
            <a:r>
              <a:rPr lang="en-US" dirty="0" err="1"/>
              <a:t>Pflanzen</a:t>
            </a:r>
            <a:r>
              <a:rPr lang="en-US" dirty="0"/>
              <a:t>.</a:t>
            </a:r>
            <a:endParaRPr dirty="0"/>
          </a:p>
          <a:p>
            <a:pPr marL="457200" lvl="0" indent="-342900" algn="just" rtl="0">
              <a:lnSpc>
                <a:spcPct val="90000"/>
              </a:lnSpc>
              <a:spcBef>
                <a:spcPts val="1200"/>
              </a:spcBef>
              <a:spcAft>
                <a:spcPts val="0"/>
              </a:spcAft>
              <a:buSzPct val="116129"/>
              <a:buChar char=" "/>
            </a:pPr>
            <a:r>
              <a:rPr lang="en-US" dirty="0"/>
              <a:t>o </a:t>
            </a:r>
            <a:r>
              <a:rPr lang="en-US" dirty="0" err="1"/>
              <a:t>Besuch</a:t>
            </a:r>
            <a:r>
              <a:rPr lang="en-US" dirty="0"/>
              <a:t> </a:t>
            </a:r>
            <a:r>
              <a:rPr lang="en-US" dirty="0" err="1"/>
              <a:t>einer</a:t>
            </a:r>
            <a:r>
              <a:rPr lang="en-US" dirty="0"/>
              <a:t> Recycling-Station - </a:t>
            </a:r>
            <a:r>
              <a:rPr lang="en-US" dirty="0" err="1"/>
              <a:t>Erfahren</a:t>
            </a:r>
            <a:r>
              <a:rPr lang="en-US" dirty="0"/>
              <a:t> Sie </a:t>
            </a:r>
            <a:r>
              <a:rPr lang="en-US" dirty="0" err="1"/>
              <a:t>mehr</a:t>
            </a:r>
            <a:r>
              <a:rPr lang="en-US" dirty="0"/>
              <a:t> </a:t>
            </a:r>
            <a:r>
              <a:rPr lang="en-US" dirty="0" err="1"/>
              <a:t>über</a:t>
            </a:r>
            <a:r>
              <a:rPr lang="en-US" dirty="0"/>
              <a:t> </a:t>
            </a:r>
            <a:r>
              <a:rPr lang="en-US" dirty="0" err="1"/>
              <a:t>Recyclingprozesse</a:t>
            </a:r>
            <a:r>
              <a:rPr lang="en-US" dirty="0"/>
              <a:t> und </a:t>
            </a:r>
            <a:r>
              <a:rPr lang="en-US" dirty="0" err="1"/>
              <a:t>richtiges</a:t>
            </a:r>
            <a:r>
              <a:rPr lang="en-US" dirty="0"/>
              <a:t> Recycling.</a:t>
            </a:r>
            <a:endParaRPr dirty="0"/>
          </a:p>
          <a:p>
            <a:pPr marL="457200" lvl="0" indent="-342900" algn="just" rtl="0">
              <a:lnSpc>
                <a:spcPct val="90000"/>
              </a:lnSpc>
              <a:spcBef>
                <a:spcPts val="1200"/>
              </a:spcBef>
              <a:spcAft>
                <a:spcPts val="0"/>
              </a:spcAft>
              <a:buSzPct val="116129"/>
              <a:buChar char=" "/>
            </a:pPr>
            <a:r>
              <a:rPr lang="en-US" dirty="0"/>
              <a:t>o </a:t>
            </a:r>
            <a:r>
              <a:rPr lang="en-US" dirty="0" err="1"/>
              <a:t>Organisieren</a:t>
            </a:r>
            <a:r>
              <a:rPr lang="en-US" dirty="0"/>
              <a:t> Sie Recycling-</a:t>
            </a:r>
            <a:r>
              <a:rPr lang="en-US" dirty="0" err="1"/>
              <a:t>Projekte</a:t>
            </a:r>
            <a:r>
              <a:rPr lang="en-US" dirty="0"/>
              <a:t> - </a:t>
            </a:r>
            <a:r>
              <a:rPr lang="en-US" dirty="0" err="1"/>
              <a:t>Fördern</a:t>
            </a:r>
            <a:r>
              <a:rPr lang="en-US" dirty="0"/>
              <a:t> Sie die </a:t>
            </a:r>
            <a:r>
              <a:rPr lang="en-US" dirty="0" err="1"/>
              <a:t>Kreativität</a:t>
            </a:r>
            <a:r>
              <a:rPr lang="en-US" dirty="0"/>
              <a:t> </a:t>
            </a:r>
            <a:r>
              <a:rPr lang="en-US" dirty="0" err="1"/>
              <a:t>bei</a:t>
            </a:r>
            <a:r>
              <a:rPr lang="en-US" dirty="0"/>
              <a:t> der </a:t>
            </a:r>
            <a:r>
              <a:rPr lang="en-US" dirty="0" err="1"/>
              <a:t>Verwendung</a:t>
            </a:r>
            <a:r>
              <a:rPr lang="en-US" dirty="0"/>
              <a:t> von </a:t>
            </a:r>
            <a:r>
              <a:rPr lang="en-US" dirty="0" err="1"/>
              <a:t>recycelten</a:t>
            </a:r>
            <a:r>
              <a:rPr lang="en-US" dirty="0"/>
              <a:t> </a:t>
            </a:r>
            <a:r>
              <a:rPr lang="en-US" dirty="0" err="1"/>
              <a:t>Materialien</a:t>
            </a:r>
            <a:r>
              <a:rPr lang="en-US" dirty="0"/>
              <a:t>.</a:t>
            </a:r>
            <a:endParaRPr dirty="0"/>
          </a:p>
          <a:p>
            <a:pPr marL="457200" lvl="0" indent="-342900" algn="just" rtl="0">
              <a:lnSpc>
                <a:spcPct val="90000"/>
              </a:lnSpc>
              <a:spcBef>
                <a:spcPts val="1200"/>
              </a:spcBef>
              <a:spcAft>
                <a:spcPts val="0"/>
              </a:spcAft>
              <a:buSzPct val="116129"/>
              <a:buChar char=" "/>
            </a:pPr>
            <a:r>
              <a:rPr lang="en-US" dirty="0"/>
              <a:t>o Messe für </a:t>
            </a:r>
            <a:r>
              <a:rPr lang="en-US" dirty="0" err="1"/>
              <a:t>Bioprodukte</a:t>
            </a:r>
            <a:r>
              <a:rPr lang="en-US" dirty="0"/>
              <a:t> - </a:t>
            </a:r>
            <a:r>
              <a:rPr lang="en-US" dirty="0" err="1"/>
              <a:t>Förderung</a:t>
            </a:r>
            <a:r>
              <a:rPr lang="en-US" dirty="0"/>
              <a:t> </a:t>
            </a:r>
            <a:r>
              <a:rPr lang="en-US" dirty="0" err="1"/>
              <a:t>gesunder</a:t>
            </a:r>
            <a:r>
              <a:rPr lang="en-US" dirty="0"/>
              <a:t> und </a:t>
            </a:r>
            <a:r>
              <a:rPr lang="en-US" dirty="0" err="1"/>
              <a:t>nachhaltiger</a:t>
            </a:r>
            <a:r>
              <a:rPr lang="en-US" dirty="0"/>
              <a:t> </a:t>
            </a:r>
            <a:r>
              <a:rPr lang="en-US" dirty="0" err="1"/>
              <a:t>Ernährungsgewohnheiten</a:t>
            </a:r>
            <a:r>
              <a:rPr lang="en-US" dirty="0"/>
              <a:t>.</a:t>
            </a:r>
            <a:endParaRPr dirty="0"/>
          </a:p>
          <a:p>
            <a:pPr marL="457200" lvl="0" indent="-342900" algn="just" rtl="0">
              <a:lnSpc>
                <a:spcPct val="90000"/>
              </a:lnSpc>
              <a:spcBef>
                <a:spcPts val="1200"/>
              </a:spcBef>
              <a:spcAft>
                <a:spcPts val="0"/>
              </a:spcAft>
              <a:buSzPct val="116129"/>
              <a:buChar char=" "/>
            </a:pPr>
            <a:r>
              <a:rPr lang="en-US" dirty="0"/>
              <a:t>o </a:t>
            </a:r>
            <a:r>
              <a:rPr lang="en-US" dirty="0" err="1"/>
              <a:t>Umweltpräsentationen</a:t>
            </a:r>
            <a:r>
              <a:rPr lang="en-US" dirty="0"/>
              <a:t> - </a:t>
            </a:r>
            <a:r>
              <a:rPr lang="en-US" dirty="0" err="1"/>
              <a:t>Sensibilisierung</a:t>
            </a:r>
            <a:r>
              <a:rPr lang="en-US" dirty="0"/>
              <a:t> für </a:t>
            </a:r>
            <a:r>
              <a:rPr lang="en-US" dirty="0" err="1"/>
              <a:t>aktuelle</a:t>
            </a:r>
            <a:r>
              <a:rPr lang="en-US" dirty="0"/>
              <a:t> </a:t>
            </a:r>
            <a:r>
              <a:rPr lang="en-US" dirty="0" err="1"/>
              <a:t>Umweltthemen</a:t>
            </a:r>
            <a:r>
              <a:rPr lang="en-US" dirty="0"/>
              <a:t>.</a:t>
            </a:r>
            <a:endParaRPr dirty="0"/>
          </a:p>
          <a:p>
            <a:pPr marL="457200" lvl="0" indent="-342900" algn="just" rtl="0">
              <a:lnSpc>
                <a:spcPct val="90000"/>
              </a:lnSpc>
              <a:spcBef>
                <a:spcPts val="1200"/>
              </a:spcBef>
              <a:spcAft>
                <a:spcPts val="0"/>
              </a:spcAft>
              <a:buSzPct val="116129"/>
              <a:buChar char=" "/>
            </a:pPr>
            <a:r>
              <a:rPr lang="en-US" dirty="0"/>
              <a:t>o </a:t>
            </a:r>
            <a:r>
              <a:rPr lang="en-US" dirty="0" err="1"/>
              <a:t>Beteiligen</a:t>
            </a:r>
            <a:r>
              <a:rPr lang="en-US" dirty="0"/>
              <a:t> Sie </a:t>
            </a:r>
            <a:r>
              <a:rPr lang="en-US" dirty="0" err="1"/>
              <a:t>sich</a:t>
            </a:r>
            <a:r>
              <a:rPr lang="en-US" dirty="0"/>
              <a:t> an </a:t>
            </a:r>
            <a:r>
              <a:rPr lang="en-US" dirty="0" err="1"/>
              <a:t>Umweltkampagnen</a:t>
            </a:r>
            <a:r>
              <a:rPr lang="en-US" dirty="0"/>
              <a:t> - </a:t>
            </a:r>
            <a:r>
              <a:rPr lang="en-US" dirty="0" err="1"/>
              <a:t>Ermutigen</a:t>
            </a:r>
            <a:r>
              <a:rPr lang="en-US" dirty="0"/>
              <a:t> Sie </a:t>
            </a:r>
            <a:r>
              <a:rPr lang="en-US" dirty="0" err="1"/>
              <a:t>dazu</a:t>
            </a:r>
            <a:r>
              <a:rPr lang="en-US" dirty="0"/>
              <a:t>, </a:t>
            </a:r>
            <a:r>
              <a:rPr lang="en-US" dirty="0" err="1"/>
              <a:t>etwas</a:t>
            </a:r>
            <a:r>
              <a:rPr lang="en-US" dirty="0"/>
              <a:t> für die Umwelt </a:t>
            </a:r>
            <a:r>
              <a:rPr lang="en-US" dirty="0" err="1"/>
              <a:t>zu</a:t>
            </a:r>
            <a:r>
              <a:rPr lang="en-US" dirty="0"/>
              <a:t> tun.</a:t>
            </a:r>
            <a:endParaRPr dirty="0"/>
          </a:p>
          <a:p>
            <a:pPr marL="457200" lvl="0" indent="-228600" algn="l" rtl="0">
              <a:lnSpc>
                <a:spcPct val="90000"/>
              </a:lnSpc>
              <a:spcBef>
                <a:spcPts val="1200"/>
              </a:spcBef>
              <a:spcAft>
                <a:spcPts val="0"/>
              </a:spcAft>
              <a:buSzPct val="116129"/>
              <a:buNone/>
            </a:pP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76"/>
          <p:cNvSpPr txBox="1">
            <a:spLocks noGrp="1"/>
          </p:cNvSpPr>
          <p:nvPr>
            <p:ph type="body" idx="1"/>
          </p:nvPr>
        </p:nvSpPr>
        <p:spPr>
          <a:xfrm>
            <a:off x="1041861" y="543725"/>
            <a:ext cx="4937760" cy="736282"/>
          </a:xfrm>
          <a:prstGeom prst="rect">
            <a:avLst/>
          </a:prstGeom>
          <a:noFill/>
          <a:ln>
            <a:noFill/>
          </a:ln>
        </p:spPr>
        <p:txBody>
          <a:bodyPr spcFirstLastPara="1" wrap="square" lIns="91425" tIns="45700" rIns="91425" bIns="45700" anchor="ctr" anchorCtr="0">
            <a:normAutofit lnSpcReduction="10000"/>
          </a:bodyPr>
          <a:lstStyle/>
          <a:p>
            <a:pPr marL="457200" lvl="0" indent="-228600" algn="l" rtl="0">
              <a:lnSpc>
                <a:spcPct val="90000"/>
              </a:lnSpc>
              <a:spcBef>
                <a:spcPts val="1200"/>
              </a:spcBef>
              <a:spcAft>
                <a:spcPts val="0"/>
              </a:spcAft>
              <a:buSzPts val="2000"/>
              <a:buNone/>
            </a:pPr>
            <a:r>
              <a:rPr lang="en-US" b="1">
                <a:solidFill>
                  <a:srgbClr val="002060"/>
                </a:solidFill>
              </a:rPr>
              <a:t>Aktivitäten zur Grünen Woche - fächerübergreifend</a:t>
            </a:r>
            <a:endParaRPr>
              <a:solidFill>
                <a:srgbClr val="002060"/>
              </a:solidFill>
            </a:endParaRPr>
          </a:p>
        </p:txBody>
      </p:sp>
      <p:sp>
        <p:nvSpPr>
          <p:cNvPr id="318" name="Google Shape;318;p76"/>
          <p:cNvSpPr txBox="1">
            <a:spLocks noGrp="1"/>
          </p:cNvSpPr>
          <p:nvPr>
            <p:ph type="body" idx="2"/>
          </p:nvPr>
        </p:nvSpPr>
        <p:spPr>
          <a:xfrm>
            <a:off x="-70040" y="1403731"/>
            <a:ext cx="5809359" cy="3378200"/>
          </a:xfrm>
          <a:prstGeom prst="rect">
            <a:avLst/>
          </a:prstGeom>
          <a:noFill/>
          <a:ln>
            <a:noFill/>
          </a:ln>
        </p:spPr>
        <p:txBody>
          <a:bodyPr spcFirstLastPara="1" wrap="square" lIns="0" tIns="45700" rIns="0" bIns="45700" anchor="t" anchorCtr="0">
            <a:normAutofit/>
          </a:bodyPr>
          <a:lstStyle/>
          <a:p>
            <a:pPr marL="742950" lvl="1" indent="-285750" algn="l" rtl="0">
              <a:lnSpc>
                <a:spcPct val="115000"/>
              </a:lnSpc>
              <a:spcBef>
                <a:spcPts val="200"/>
              </a:spcBef>
              <a:spcAft>
                <a:spcPts val="0"/>
              </a:spcAft>
              <a:buSzPts val="1000"/>
              <a:buFont typeface="Courier New"/>
              <a:buChar char="o"/>
            </a:pPr>
            <a:r>
              <a:rPr lang="en-US" b="1" dirty="0" err="1"/>
              <a:t>Sprache</a:t>
            </a:r>
            <a:r>
              <a:rPr lang="en-US" b="1" dirty="0"/>
              <a:t> und </a:t>
            </a:r>
            <a:r>
              <a:rPr lang="en-US" b="1" dirty="0" err="1"/>
              <a:t>Fremdsprachen</a:t>
            </a:r>
            <a:r>
              <a:rPr lang="en-US" dirty="0"/>
              <a:t>: </a:t>
            </a:r>
            <a:endParaRPr dirty="0"/>
          </a:p>
          <a:p>
            <a:pPr marL="1143000" lvl="2" indent="-228600" algn="l" rtl="0">
              <a:lnSpc>
                <a:spcPct val="115000"/>
              </a:lnSpc>
              <a:spcBef>
                <a:spcPts val="1400"/>
              </a:spcBef>
              <a:spcAft>
                <a:spcPts val="0"/>
              </a:spcAft>
              <a:buSzPts val="1000"/>
              <a:buFont typeface="Noto Sans Symbols"/>
              <a:buChar char="▪"/>
            </a:pPr>
            <a:r>
              <a:rPr lang="en-US" dirty="0" err="1"/>
              <a:t>Schreiben</a:t>
            </a:r>
            <a:r>
              <a:rPr lang="en-US" dirty="0"/>
              <a:t> Sie </a:t>
            </a:r>
            <a:r>
              <a:rPr lang="en-US" dirty="0" err="1"/>
              <a:t>Aufsätze</a:t>
            </a:r>
            <a:r>
              <a:rPr lang="en-US" dirty="0"/>
              <a:t> </a:t>
            </a:r>
            <a:r>
              <a:rPr lang="en-US" dirty="0" err="1"/>
              <a:t>zum</a:t>
            </a:r>
            <a:r>
              <a:rPr lang="en-US" dirty="0"/>
              <a:t> Thema </a:t>
            </a:r>
            <a:r>
              <a:rPr lang="en-US" dirty="0" err="1"/>
              <a:t>Umweltschutz</a:t>
            </a:r>
            <a:r>
              <a:rPr lang="en-US" dirty="0"/>
              <a:t>.</a:t>
            </a:r>
            <a:endParaRPr dirty="0"/>
          </a:p>
          <a:p>
            <a:pPr marL="1143000" lvl="2" indent="-228600" algn="l" rtl="0">
              <a:lnSpc>
                <a:spcPct val="115000"/>
              </a:lnSpc>
              <a:spcBef>
                <a:spcPts val="1400"/>
              </a:spcBef>
              <a:spcAft>
                <a:spcPts val="0"/>
              </a:spcAft>
              <a:buSzPts val="1000"/>
              <a:buFont typeface="Noto Sans Symbols"/>
              <a:buChar char="▪"/>
            </a:pPr>
            <a:r>
              <a:rPr lang="en-US" dirty="0" err="1"/>
              <a:t>Rollenspiele</a:t>
            </a:r>
            <a:r>
              <a:rPr lang="en-US" dirty="0"/>
              <a:t> und </a:t>
            </a:r>
            <a:r>
              <a:rPr lang="en-US" dirty="0" err="1"/>
              <a:t>Debatten</a:t>
            </a:r>
            <a:r>
              <a:rPr lang="en-US" dirty="0"/>
              <a:t> </a:t>
            </a:r>
            <a:r>
              <a:rPr lang="en-US" dirty="0" err="1"/>
              <a:t>über</a:t>
            </a:r>
            <a:r>
              <a:rPr lang="en-US" dirty="0"/>
              <a:t> </a:t>
            </a:r>
            <a:r>
              <a:rPr lang="en-US" dirty="0" err="1"/>
              <a:t>Umweltthemen</a:t>
            </a:r>
            <a:r>
              <a:rPr lang="en-US" dirty="0"/>
              <a:t>.</a:t>
            </a:r>
            <a:endParaRPr dirty="0"/>
          </a:p>
          <a:p>
            <a:pPr marL="1143000" lvl="2" indent="-228600" algn="l" rtl="0">
              <a:lnSpc>
                <a:spcPct val="115000"/>
              </a:lnSpc>
              <a:spcBef>
                <a:spcPts val="1400"/>
              </a:spcBef>
              <a:spcAft>
                <a:spcPts val="0"/>
              </a:spcAft>
              <a:buSzPts val="1000"/>
              <a:buFont typeface="Noto Sans Symbols"/>
              <a:buChar char="▪"/>
            </a:pPr>
            <a:r>
              <a:rPr lang="en-US" dirty="0" err="1"/>
              <a:t>Lesen</a:t>
            </a:r>
            <a:r>
              <a:rPr lang="en-US" dirty="0"/>
              <a:t> und </a:t>
            </a:r>
            <a:r>
              <a:rPr lang="en-US" dirty="0" err="1"/>
              <a:t>Analysieren</a:t>
            </a:r>
            <a:r>
              <a:rPr lang="en-US" dirty="0"/>
              <a:t> von </a:t>
            </a:r>
            <a:r>
              <a:rPr lang="en-US" dirty="0" err="1"/>
              <a:t>Umweltliteratur</a:t>
            </a:r>
            <a:r>
              <a:rPr lang="en-US" dirty="0"/>
              <a:t>.</a:t>
            </a:r>
            <a:endParaRPr dirty="0"/>
          </a:p>
          <a:p>
            <a:pPr marL="1143000" lvl="2" indent="-228600" algn="l" rtl="0">
              <a:lnSpc>
                <a:spcPct val="115000"/>
              </a:lnSpc>
              <a:spcBef>
                <a:spcPts val="1400"/>
              </a:spcBef>
              <a:spcAft>
                <a:spcPts val="0"/>
              </a:spcAft>
              <a:buSzPts val="1000"/>
              <a:buFont typeface="Noto Sans Symbols"/>
              <a:buChar char="▪"/>
            </a:pPr>
            <a:r>
              <a:rPr lang="en-US" dirty="0" err="1"/>
              <a:t>Kultureller</a:t>
            </a:r>
            <a:r>
              <a:rPr lang="en-US" dirty="0"/>
              <a:t> </a:t>
            </a:r>
            <a:r>
              <a:rPr lang="en-US" dirty="0" err="1"/>
              <a:t>Austausch</a:t>
            </a:r>
            <a:r>
              <a:rPr lang="en-US" dirty="0"/>
              <a:t> </a:t>
            </a:r>
            <a:r>
              <a:rPr lang="en-US" dirty="0" err="1"/>
              <a:t>zu</a:t>
            </a:r>
            <a:r>
              <a:rPr lang="en-US" dirty="0"/>
              <a:t> </a:t>
            </a:r>
            <a:r>
              <a:rPr lang="en-US" dirty="0" err="1"/>
              <a:t>Umweltthemen</a:t>
            </a:r>
            <a:r>
              <a:rPr lang="en-US" dirty="0"/>
              <a:t>.</a:t>
            </a:r>
            <a:endParaRPr dirty="0"/>
          </a:p>
          <a:p>
            <a:pPr marL="1143000" lvl="2" indent="-228600" algn="l" rtl="0">
              <a:lnSpc>
                <a:spcPct val="115000"/>
              </a:lnSpc>
              <a:spcBef>
                <a:spcPts val="1400"/>
              </a:spcBef>
              <a:spcAft>
                <a:spcPts val="0"/>
              </a:spcAft>
              <a:buSzPts val="1000"/>
              <a:buFont typeface="Noto Sans Symbols"/>
              <a:buChar char="▪"/>
            </a:pPr>
            <a:r>
              <a:rPr lang="en-US" dirty="0" err="1"/>
              <a:t>Sehen</a:t>
            </a:r>
            <a:r>
              <a:rPr lang="en-US" dirty="0"/>
              <a:t> Sie </a:t>
            </a:r>
            <a:r>
              <a:rPr lang="en-US" dirty="0" err="1"/>
              <a:t>sich</a:t>
            </a:r>
            <a:r>
              <a:rPr lang="en-US" dirty="0"/>
              <a:t> </a:t>
            </a:r>
            <a:r>
              <a:rPr lang="en-US" dirty="0" err="1"/>
              <a:t>Umweltfilme</a:t>
            </a:r>
            <a:r>
              <a:rPr lang="en-US" dirty="0"/>
              <a:t> und </a:t>
            </a:r>
            <a:r>
              <a:rPr lang="en-US" dirty="0" err="1"/>
              <a:t>Dokumentarfilme</a:t>
            </a:r>
            <a:r>
              <a:rPr lang="en-US" dirty="0"/>
              <a:t> an und </a:t>
            </a:r>
            <a:r>
              <a:rPr lang="en-US" dirty="0" err="1"/>
              <a:t>diskutieren</a:t>
            </a:r>
            <a:r>
              <a:rPr lang="en-US" dirty="0"/>
              <a:t> Sie </a:t>
            </a:r>
            <a:r>
              <a:rPr lang="en-US" dirty="0" err="1"/>
              <a:t>darüber</a:t>
            </a:r>
            <a:r>
              <a:rPr lang="en-US" dirty="0"/>
              <a:t>.</a:t>
            </a:r>
            <a:endParaRPr dirty="0"/>
          </a:p>
        </p:txBody>
      </p:sp>
      <p:sp>
        <p:nvSpPr>
          <p:cNvPr id="319" name="Google Shape;319;p76"/>
          <p:cNvSpPr txBox="1">
            <a:spLocks noGrp="1"/>
          </p:cNvSpPr>
          <p:nvPr>
            <p:ph type="body" idx="4"/>
          </p:nvPr>
        </p:nvSpPr>
        <p:spPr>
          <a:xfrm>
            <a:off x="6096000" y="1435862"/>
            <a:ext cx="5489995" cy="4786515"/>
          </a:xfrm>
          <a:prstGeom prst="rect">
            <a:avLst/>
          </a:prstGeom>
          <a:noFill/>
          <a:ln>
            <a:noFill/>
          </a:ln>
        </p:spPr>
        <p:txBody>
          <a:bodyPr spcFirstLastPara="1" wrap="square" lIns="0" tIns="45700" rIns="0" bIns="45700" anchor="t" anchorCtr="0">
            <a:normAutofit/>
          </a:bodyPr>
          <a:lstStyle/>
          <a:p>
            <a:pPr marL="742950" lvl="1" indent="-285750" algn="l" rtl="0">
              <a:lnSpc>
                <a:spcPct val="115000"/>
              </a:lnSpc>
              <a:spcBef>
                <a:spcPts val="200"/>
              </a:spcBef>
              <a:spcAft>
                <a:spcPts val="0"/>
              </a:spcAft>
              <a:buSzPct val="60060"/>
              <a:buFont typeface="Courier New"/>
              <a:buChar char="o"/>
            </a:pPr>
            <a:r>
              <a:rPr lang="en-US" b="1" dirty="0" err="1"/>
              <a:t>Mathematik</a:t>
            </a:r>
            <a:r>
              <a:rPr lang="en-US" dirty="0"/>
              <a:t>: </a:t>
            </a:r>
            <a:endParaRPr dirty="0"/>
          </a:p>
          <a:p>
            <a:pPr marL="1143000" lvl="2" indent="-228600" algn="l" rtl="0">
              <a:lnSpc>
                <a:spcPct val="115000"/>
              </a:lnSpc>
              <a:spcBef>
                <a:spcPts val="1400"/>
              </a:spcBef>
              <a:spcAft>
                <a:spcPts val="0"/>
              </a:spcAft>
              <a:buSzPct val="77220"/>
              <a:buFont typeface="Noto Sans Symbols"/>
              <a:buChar char="▪"/>
            </a:pPr>
            <a:r>
              <a:rPr lang="en-US" dirty="0" err="1"/>
              <a:t>Untersuchung</a:t>
            </a:r>
            <a:r>
              <a:rPr lang="en-US" dirty="0"/>
              <a:t> von </a:t>
            </a:r>
            <a:r>
              <a:rPr lang="en-US" dirty="0" err="1"/>
              <a:t>Tierpopulationen</a:t>
            </a:r>
            <a:r>
              <a:rPr lang="en-US" dirty="0"/>
              <a:t> und </a:t>
            </a:r>
            <a:r>
              <a:rPr lang="en-US" dirty="0" err="1"/>
              <a:t>Populationsveränderungen</a:t>
            </a:r>
            <a:r>
              <a:rPr lang="en-US" dirty="0"/>
              <a:t>.</a:t>
            </a:r>
            <a:endParaRPr dirty="0"/>
          </a:p>
          <a:p>
            <a:pPr marL="1143000" lvl="2" indent="-228600" algn="l" rtl="0">
              <a:lnSpc>
                <a:spcPct val="115000"/>
              </a:lnSpc>
              <a:spcBef>
                <a:spcPts val="1400"/>
              </a:spcBef>
              <a:spcAft>
                <a:spcPts val="0"/>
              </a:spcAft>
              <a:buSzPct val="77220"/>
              <a:buFont typeface="Noto Sans Symbols"/>
              <a:buChar char="▪"/>
            </a:pPr>
            <a:r>
              <a:rPr lang="en-US" dirty="0" err="1"/>
              <a:t>Untersuchung</a:t>
            </a:r>
            <a:r>
              <a:rPr lang="en-US" dirty="0"/>
              <a:t> der </a:t>
            </a:r>
            <a:r>
              <a:rPr lang="en-US" dirty="0" err="1"/>
              <a:t>Wasserqualität</a:t>
            </a:r>
            <a:r>
              <a:rPr lang="en-US" dirty="0"/>
              <a:t> </a:t>
            </a:r>
            <a:r>
              <a:rPr lang="en-US" dirty="0" err="1"/>
              <a:t>durch</a:t>
            </a:r>
            <a:r>
              <a:rPr lang="en-US" dirty="0"/>
              <a:t> </a:t>
            </a:r>
            <a:r>
              <a:rPr lang="en-US" dirty="0" err="1"/>
              <a:t>Datenerfassung</a:t>
            </a:r>
            <a:r>
              <a:rPr lang="en-US" dirty="0"/>
              <a:t> und </a:t>
            </a:r>
            <a:r>
              <a:rPr lang="en-US" dirty="0" err="1"/>
              <a:t>grafische</a:t>
            </a:r>
            <a:r>
              <a:rPr lang="en-US" dirty="0"/>
              <a:t> </a:t>
            </a:r>
            <a:r>
              <a:rPr lang="en-US" dirty="0" err="1"/>
              <a:t>Darstellung</a:t>
            </a:r>
            <a:r>
              <a:rPr lang="en-US" dirty="0"/>
              <a:t>.</a:t>
            </a:r>
            <a:endParaRPr dirty="0"/>
          </a:p>
          <a:p>
            <a:pPr marL="1143000" lvl="2" indent="-228600" algn="l" rtl="0">
              <a:lnSpc>
                <a:spcPct val="115000"/>
              </a:lnSpc>
              <a:spcBef>
                <a:spcPts val="1400"/>
              </a:spcBef>
              <a:spcAft>
                <a:spcPts val="0"/>
              </a:spcAft>
              <a:buSzPct val="77220"/>
              <a:buFont typeface="Noto Sans Symbols"/>
              <a:buChar char="▪"/>
            </a:pPr>
            <a:r>
              <a:rPr lang="en-US" dirty="0" err="1"/>
              <a:t>Berechnung</a:t>
            </a:r>
            <a:r>
              <a:rPr lang="en-US" dirty="0"/>
              <a:t> des </a:t>
            </a:r>
            <a:r>
              <a:rPr lang="en-US" dirty="0" err="1"/>
              <a:t>Kohlenstoff-Fußabdrucks</a:t>
            </a:r>
            <a:r>
              <a:rPr lang="en-US" dirty="0"/>
              <a:t> und </a:t>
            </a:r>
            <a:r>
              <a:rPr lang="en-US" dirty="0" err="1"/>
              <a:t>Vorschlag</a:t>
            </a:r>
            <a:r>
              <a:rPr lang="en-US" dirty="0"/>
              <a:t> von </a:t>
            </a:r>
            <a:r>
              <a:rPr lang="en-US" dirty="0" err="1"/>
              <a:t>Methoden</a:t>
            </a:r>
            <a:r>
              <a:rPr lang="en-US" dirty="0"/>
              <a:t> </a:t>
            </a:r>
            <a:r>
              <a:rPr lang="en-US" dirty="0" err="1"/>
              <a:t>zur</a:t>
            </a:r>
            <a:r>
              <a:rPr lang="en-US" dirty="0"/>
              <a:t> </a:t>
            </a:r>
            <a:r>
              <a:rPr lang="en-US" dirty="0" err="1"/>
              <a:t>Reduzierung</a:t>
            </a:r>
            <a:r>
              <a:rPr lang="en-US" dirty="0"/>
              <a:t>.</a:t>
            </a:r>
            <a:endParaRPr dirty="0"/>
          </a:p>
          <a:p>
            <a:pPr marL="1143000" lvl="2" indent="-228600" algn="l" rtl="0">
              <a:lnSpc>
                <a:spcPct val="115000"/>
              </a:lnSpc>
              <a:spcBef>
                <a:spcPts val="1400"/>
              </a:spcBef>
              <a:spcAft>
                <a:spcPts val="0"/>
              </a:spcAft>
              <a:buSzPct val="77220"/>
              <a:buFont typeface="Noto Sans Symbols"/>
              <a:buChar char="▪"/>
            </a:pPr>
            <a:r>
              <a:rPr lang="en-US" dirty="0" err="1"/>
              <a:t>Analysieren</a:t>
            </a:r>
            <a:r>
              <a:rPr lang="en-US" dirty="0"/>
              <a:t> Sie </a:t>
            </a:r>
            <a:r>
              <a:rPr lang="en-US" dirty="0" err="1"/>
              <a:t>Wettermuster</a:t>
            </a:r>
            <a:r>
              <a:rPr lang="en-US" dirty="0"/>
              <a:t> </a:t>
            </a:r>
            <a:r>
              <a:rPr lang="en-US" dirty="0" err="1"/>
              <a:t>anhand</a:t>
            </a:r>
            <a:r>
              <a:rPr lang="en-US" dirty="0"/>
              <a:t> von </a:t>
            </a:r>
            <a:r>
              <a:rPr lang="en-US" dirty="0" err="1"/>
              <a:t>Temperatur</a:t>
            </a:r>
            <a:r>
              <a:rPr lang="en-US" dirty="0"/>
              <a:t>-, </a:t>
            </a:r>
            <a:r>
              <a:rPr lang="en-US" dirty="0" err="1"/>
              <a:t>Druck</a:t>
            </a:r>
            <a:r>
              <a:rPr lang="en-US" dirty="0"/>
              <a:t>- und </a:t>
            </a:r>
            <a:r>
              <a:rPr lang="en-US" dirty="0" err="1"/>
              <a:t>Niederschlagsdaten</a:t>
            </a:r>
            <a:r>
              <a:rPr lang="en-US" dirty="0"/>
              <a:t>.</a:t>
            </a:r>
            <a:endParaRPr dirty="0"/>
          </a:p>
          <a:p>
            <a:pPr marL="1143000" lvl="2" indent="-228600" algn="l" rtl="0">
              <a:lnSpc>
                <a:spcPct val="115000"/>
              </a:lnSpc>
              <a:spcBef>
                <a:spcPts val="1400"/>
              </a:spcBef>
              <a:spcAft>
                <a:spcPts val="0"/>
              </a:spcAft>
              <a:buSzPct val="77220"/>
              <a:buFont typeface="Noto Sans Symbols"/>
              <a:buChar char="▪"/>
            </a:pPr>
            <a:r>
              <a:rPr lang="en-US" dirty="0" err="1"/>
              <a:t>Berechnung</a:t>
            </a:r>
            <a:r>
              <a:rPr lang="en-US" dirty="0"/>
              <a:t> des </a:t>
            </a:r>
            <a:r>
              <a:rPr lang="en-US" dirty="0" err="1"/>
              <a:t>Abfallaufkommens</a:t>
            </a:r>
            <a:r>
              <a:rPr lang="en-US" dirty="0"/>
              <a:t> und </a:t>
            </a:r>
            <a:r>
              <a:rPr lang="en-US" dirty="0" err="1"/>
              <a:t>Vorschlag</a:t>
            </a:r>
            <a:r>
              <a:rPr lang="en-US" dirty="0"/>
              <a:t> von </a:t>
            </a:r>
            <a:r>
              <a:rPr lang="en-US" dirty="0" err="1"/>
              <a:t>Methoden</a:t>
            </a:r>
            <a:r>
              <a:rPr lang="en-US" dirty="0"/>
              <a:t> </a:t>
            </a:r>
            <a:r>
              <a:rPr lang="en-US" dirty="0" err="1"/>
              <a:t>zur</a:t>
            </a:r>
            <a:r>
              <a:rPr lang="en-US" dirty="0"/>
              <a:t> </a:t>
            </a:r>
            <a:r>
              <a:rPr lang="en-US" dirty="0" err="1"/>
              <a:t>Abfallverringerung</a:t>
            </a:r>
            <a:r>
              <a:rPr lang="en-US" dirty="0"/>
              <a:t>.</a:t>
            </a:r>
            <a:endParaRPr dirty="0"/>
          </a:p>
          <a:p>
            <a:pPr marL="457200" lvl="0" indent="-228600" algn="l" rtl="0">
              <a:lnSpc>
                <a:spcPct val="90000"/>
              </a:lnSpc>
              <a:spcBef>
                <a:spcPts val="2200"/>
              </a:spcBef>
              <a:spcAft>
                <a:spcPts val="0"/>
              </a:spcAft>
              <a:buSzPct val="97297"/>
              <a:buNone/>
            </a:pP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77"/>
          <p:cNvSpPr txBox="1">
            <a:spLocks noGrp="1"/>
          </p:cNvSpPr>
          <p:nvPr>
            <p:ph type="body" idx="1"/>
          </p:nvPr>
        </p:nvSpPr>
        <p:spPr>
          <a:xfrm>
            <a:off x="989042" y="518613"/>
            <a:ext cx="8213324" cy="736282"/>
          </a:xfrm>
          <a:prstGeom prst="rect">
            <a:avLst/>
          </a:prstGeom>
          <a:noFill/>
          <a:ln>
            <a:noFill/>
          </a:ln>
        </p:spPr>
        <p:txBody>
          <a:bodyPr spcFirstLastPara="1" wrap="square" lIns="91425" tIns="45700" rIns="91425" bIns="45700" anchor="ctr" anchorCtr="0">
            <a:normAutofit/>
          </a:bodyPr>
          <a:lstStyle/>
          <a:p>
            <a:pPr marL="457200" lvl="0" indent="-228600" algn="l" rtl="0">
              <a:lnSpc>
                <a:spcPct val="90000"/>
              </a:lnSpc>
              <a:spcBef>
                <a:spcPts val="1200"/>
              </a:spcBef>
              <a:spcAft>
                <a:spcPts val="0"/>
              </a:spcAft>
              <a:buSzPts val="2000"/>
              <a:buNone/>
            </a:pPr>
            <a:r>
              <a:rPr lang="en-US" sz="2400" b="1" dirty="0" err="1">
                <a:solidFill>
                  <a:srgbClr val="002060"/>
                </a:solidFill>
              </a:rPr>
              <a:t>Aktivitäten</a:t>
            </a:r>
            <a:r>
              <a:rPr lang="en-US" sz="2400" b="1" dirty="0">
                <a:solidFill>
                  <a:srgbClr val="002060"/>
                </a:solidFill>
              </a:rPr>
              <a:t> der </a:t>
            </a:r>
            <a:r>
              <a:rPr lang="en-US" sz="2400" b="1" dirty="0" err="1">
                <a:solidFill>
                  <a:srgbClr val="002060"/>
                </a:solidFill>
              </a:rPr>
              <a:t>Grünen</a:t>
            </a:r>
            <a:r>
              <a:rPr lang="en-US" sz="2400" b="1" dirty="0">
                <a:solidFill>
                  <a:srgbClr val="002060"/>
                </a:solidFill>
              </a:rPr>
              <a:t> </a:t>
            </a:r>
            <a:r>
              <a:rPr lang="en-US" sz="2400" b="1" dirty="0" err="1">
                <a:solidFill>
                  <a:srgbClr val="002060"/>
                </a:solidFill>
              </a:rPr>
              <a:t>Woche</a:t>
            </a:r>
            <a:r>
              <a:rPr lang="en-US" sz="2400" b="1" dirty="0">
                <a:solidFill>
                  <a:srgbClr val="002060"/>
                </a:solidFill>
              </a:rPr>
              <a:t> – </a:t>
            </a:r>
            <a:r>
              <a:rPr lang="en-US" sz="2400" b="1" dirty="0" err="1">
                <a:solidFill>
                  <a:srgbClr val="002060"/>
                </a:solidFill>
              </a:rPr>
              <a:t>Astronomie</a:t>
            </a:r>
            <a:endParaRPr sz="2400" b="1" dirty="0">
              <a:solidFill>
                <a:srgbClr val="002060"/>
              </a:solidFill>
            </a:endParaRPr>
          </a:p>
        </p:txBody>
      </p:sp>
      <p:sp>
        <p:nvSpPr>
          <p:cNvPr id="325" name="Google Shape;325;p77"/>
          <p:cNvSpPr txBox="1">
            <a:spLocks noGrp="1"/>
          </p:cNvSpPr>
          <p:nvPr>
            <p:ph type="body" idx="2"/>
          </p:nvPr>
        </p:nvSpPr>
        <p:spPr>
          <a:xfrm>
            <a:off x="942108" y="1551709"/>
            <a:ext cx="10986655" cy="5059989"/>
          </a:xfrm>
          <a:prstGeom prst="rect">
            <a:avLst/>
          </a:prstGeom>
          <a:noFill/>
          <a:ln>
            <a:noFill/>
          </a:ln>
        </p:spPr>
        <p:txBody>
          <a:bodyPr spcFirstLastPara="1" wrap="square" lIns="0" tIns="45700" rIns="0" bIns="45700" anchor="t" anchorCtr="0">
            <a:normAutofit/>
          </a:bodyPr>
          <a:lstStyle/>
          <a:p>
            <a:pPr marL="457200" lvl="0" indent="-342900" algn="just" rtl="0">
              <a:lnSpc>
                <a:spcPct val="90000"/>
              </a:lnSpc>
              <a:spcBef>
                <a:spcPts val="1200"/>
              </a:spcBef>
              <a:spcAft>
                <a:spcPts val="0"/>
              </a:spcAft>
              <a:buSzPts val="1800"/>
              <a:buChar char=" "/>
            </a:pPr>
            <a:r>
              <a:rPr lang="en-US" sz="1900" dirty="0" err="1"/>
              <a:t>Integrieren</a:t>
            </a:r>
            <a:r>
              <a:rPr lang="en-US" sz="1900" dirty="0"/>
              <a:t> Sie </a:t>
            </a:r>
            <a:r>
              <a:rPr lang="en-US" sz="1900" dirty="0" err="1"/>
              <a:t>praktische</a:t>
            </a:r>
            <a:r>
              <a:rPr lang="en-US" sz="1900" dirty="0"/>
              <a:t> </a:t>
            </a:r>
            <a:r>
              <a:rPr lang="en-US" sz="1900" dirty="0" err="1"/>
              <a:t>Astronomie</a:t>
            </a:r>
            <a:r>
              <a:rPr lang="en-US" sz="1900" dirty="0"/>
              <a:t> in die </a:t>
            </a:r>
            <a:r>
              <a:rPr lang="en-US" sz="1900" dirty="0" err="1"/>
              <a:t>Grüne</a:t>
            </a:r>
            <a:r>
              <a:rPr lang="en-US" sz="1900" dirty="0"/>
              <a:t> </a:t>
            </a:r>
            <a:r>
              <a:rPr lang="en-US" sz="1900" dirty="0" err="1"/>
              <a:t>Woche</a:t>
            </a:r>
            <a:r>
              <a:rPr lang="en-US" sz="1900" dirty="0"/>
              <a:t>: </a:t>
            </a:r>
            <a:endParaRPr dirty="0"/>
          </a:p>
          <a:p>
            <a:pPr marL="914400" lvl="1" indent="-342900" algn="just" rtl="0">
              <a:lnSpc>
                <a:spcPct val="90000"/>
              </a:lnSpc>
              <a:spcBef>
                <a:spcPts val="200"/>
              </a:spcBef>
              <a:spcAft>
                <a:spcPts val="0"/>
              </a:spcAft>
              <a:buSzPts val="1800"/>
              <a:buChar char="◦"/>
            </a:pPr>
            <a:r>
              <a:rPr lang="en-US" sz="1900" dirty="0" err="1"/>
              <a:t>Sterndeutungsabende</a:t>
            </a:r>
            <a:r>
              <a:rPr lang="en-US" sz="1900" dirty="0"/>
              <a:t> - </a:t>
            </a:r>
            <a:r>
              <a:rPr lang="en-US" sz="1900" dirty="0" err="1"/>
              <a:t>Beobachtung</a:t>
            </a:r>
            <a:r>
              <a:rPr lang="en-US" sz="1900" dirty="0"/>
              <a:t> von </a:t>
            </a:r>
            <a:r>
              <a:rPr lang="en-US" sz="1900" dirty="0" err="1"/>
              <a:t>Sternbildern</a:t>
            </a:r>
            <a:r>
              <a:rPr lang="en-US" sz="1900" dirty="0"/>
              <a:t>, </a:t>
            </a:r>
            <a:r>
              <a:rPr lang="en-US" sz="1900" dirty="0" err="1"/>
              <a:t>Planeten</a:t>
            </a:r>
            <a:r>
              <a:rPr lang="en-US" sz="1900" dirty="0"/>
              <a:t> und </a:t>
            </a:r>
            <a:r>
              <a:rPr lang="en-US" sz="1900" dirty="0" err="1"/>
              <a:t>Himmelsobjekten</a:t>
            </a:r>
            <a:r>
              <a:rPr lang="en-US" sz="1900" dirty="0"/>
              <a:t>.</a:t>
            </a:r>
            <a:endParaRPr dirty="0"/>
          </a:p>
          <a:p>
            <a:pPr marL="914400" lvl="1" indent="-342900" algn="just" rtl="0">
              <a:lnSpc>
                <a:spcPct val="90000"/>
              </a:lnSpc>
              <a:spcBef>
                <a:spcPts val="200"/>
              </a:spcBef>
              <a:spcAft>
                <a:spcPts val="0"/>
              </a:spcAft>
              <a:buSzPts val="1800"/>
              <a:buChar char="◦"/>
            </a:pPr>
            <a:r>
              <a:rPr lang="en-US" sz="1900" dirty="0" err="1"/>
              <a:t>Planen</a:t>
            </a:r>
            <a:r>
              <a:rPr lang="en-US" sz="1900" dirty="0"/>
              <a:t> Sie </a:t>
            </a:r>
            <a:r>
              <a:rPr lang="en-US" sz="1900" dirty="0" err="1"/>
              <a:t>einen</a:t>
            </a:r>
            <a:r>
              <a:rPr lang="en-US" sz="1900" dirty="0"/>
              <a:t> "</a:t>
            </a:r>
            <a:r>
              <a:rPr lang="en-US" sz="1900" dirty="0" err="1"/>
              <a:t>astronomischen</a:t>
            </a:r>
            <a:r>
              <a:rPr lang="en-US" sz="1900" dirty="0"/>
              <a:t> Garten" </a:t>
            </a:r>
            <a:r>
              <a:rPr lang="en-US" sz="1900" dirty="0" err="1"/>
              <a:t>mit</a:t>
            </a:r>
            <a:r>
              <a:rPr lang="en-US" sz="1900" dirty="0"/>
              <a:t> </a:t>
            </a:r>
            <a:r>
              <a:rPr lang="en-US" sz="1900" dirty="0" err="1"/>
              <a:t>Pflanzen</a:t>
            </a:r>
            <a:r>
              <a:rPr lang="en-US" sz="1900" dirty="0"/>
              <a:t>, die </a:t>
            </a:r>
            <a:r>
              <a:rPr lang="en-US" sz="1900" dirty="0" err="1"/>
              <a:t>nach</a:t>
            </a:r>
            <a:r>
              <a:rPr lang="en-US" sz="1900" dirty="0"/>
              <a:t> </a:t>
            </a:r>
            <a:r>
              <a:rPr lang="en-US" sz="1900" dirty="0" err="1"/>
              <a:t>Himmelskörpern</a:t>
            </a:r>
            <a:r>
              <a:rPr lang="en-US" sz="1900" dirty="0"/>
              <a:t> </a:t>
            </a:r>
            <a:r>
              <a:rPr lang="en-US" sz="1900" dirty="0" err="1"/>
              <a:t>benannt</a:t>
            </a:r>
            <a:r>
              <a:rPr lang="en-US" sz="1900" dirty="0"/>
              <a:t> </a:t>
            </a:r>
            <a:r>
              <a:rPr lang="en-US" sz="1900" dirty="0" err="1"/>
              <a:t>sind</a:t>
            </a:r>
            <a:r>
              <a:rPr lang="en-US" sz="1900" dirty="0"/>
              <a:t>.</a:t>
            </a:r>
            <a:endParaRPr dirty="0"/>
          </a:p>
          <a:p>
            <a:pPr marL="914400" lvl="1" indent="-342900" algn="just" rtl="0">
              <a:lnSpc>
                <a:spcPct val="90000"/>
              </a:lnSpc>
              <a:spcBef>
                <a:spcPts val="200"/>
              </a:spcBef>
              <a:spcAft>
                <a:spcPts val="0"/>
              </a:spcAft>
              <a:buSzPts val="1800"/>
              <a:buChar char="◦"/>
            </a:pPr>
            <a:r>
              <a:rPr lang="en-US" sz="1900" dirty="0" err="1"/>
              <a:t>Bauen</a:t>
            </a:r>
            <a:r>
              <a:rPr lang="en-US" sz="1900" dirty="0"/>
              <a:t> Sie </a:t>
            </a:r>
            <a:r>
              <a:rPr lang="en-US" sz="1900" dirty="0" err="1"/>
              <a:t>Solarmodelle</a:t>
            </a:r>
            <a:r>
              <a:rPr lang="en-US" sz="1900" dirty="0"/>
              <a:t>, um die </a:t>
            </a:r>
            <a:r>
              <a:rPr lang="en-US" sz="1900" dirty="0" err="1"/>
              <a:t>Umwandlung</a:t>
            </a:r>
            <a:r>
              <a:rPr lang="en-US" sz="1900" dirty="0"/>
              <a:t> von </a:t>
            </a:r>
            <a:r>
              <a:rPr lang="en-US" sz="1900" dirty="0" err="1"/>
              <a:t>Sonnenenergie</a:t>
            </a:r>
            <a:r>
              <a:rPr lang="en-US" sz="1900" dirty="0"/>
              <a:t> in Strom </a:t>
            </a:r>
            <a:r>
              <a:rPr lang="en-US" sz="1900" dirty="0" err="1"/>
              <a:t>zu</a:t>
            </a:r>
            <a:r>
              <a:rPr lang="en-US" sz="1900" dirty="0"/>
              <a:t> </a:t>
            </a:r>
            <a:r>
              <a:rPr lang="en-US" sz="1900" dirty="0" err="1"/>
              <a:t>demonstrieren</a:t>
            </a:r>
            <a:r>
              <a:rPr lang="en-US" sz="1900" dirty="0"/>
              <a:t>.</a:t>
            </a:r>
            <a:endParaRPr dirty="0"/>
          </a:p>
          <a:p>
            <a:pPr marL="914400" lvl="1" indent="-342900" algn="just" rtl="0">
              <a:lnSpc>
                <a:spcPct val="90000"/>
              </a:lnSpc>
              <a:spcBef>
                <a:spcPts val="200"/>
              </a:spcBef>
              <a:spcAft>
                <a:spcPts val="0"/>
              </a:spcAft>
              <a:buSzPts val="1800"/>
              <a:buChar char="◦"/>
            </a:pPr>
            <a:r>
              <a:rPr lang="en-US" sz="1900" dirty="0" err="1"/>
              <a:t>Organisieren</a:t>
            </a:r>
            <a:r>
              <a:rPr lang="en-US" sz="1900" dirty="0"/>
              <a:t> Sie </a:t>
            </a:r>
            <a:r>
              <a:rPr lang="en-US" sz="1900" dirty="0" err="1"/>
              <a:t>ein</a:t>
            </a:r>
            <a:r>
              <a:rPr lang="en-US" sz="1900" dirty="0"/>
              <a:t> </a:t>
            </a:r>
            <a:r>
              <a:rPr lang="en-US" sz="1900" dirty="0" err="1"/>
              <a:t>tragbares</a:t>
            </a:r>
            <a:r>
              <a:rPr lang="en-US" sz="1900" dirty="0"/>
              <a:t> Planetarium </a:t>
            </a:r>
            <a:r>
              <a:rPr lang="en-US" sz="1900" dirty="0" err="1"/>
              <a:t>mit</a:t>
            </a:r>
            <a:r>
              <a:rPr lang="en-US" sz="1900" dirty="0"/>
              <a:t> </a:t>
            </a:r>
            <a:r>
              <a:rPr lang="en-US" sz="1900" dirty="0" err="1"/>
              <a:t>einem</a:t>
            </a:r>
            <a:r>
              <a:rPr lang="en-US" sz="1900" dirty="0"/>
              <a:t> </a:t>
            </a:r>
            <a:r>
              <a:rPr lang="en-US" sz="1900" dirty="0" err="1"/>
              <a:t>Projektor</a:t>
            </a:r>
            <a:r>
              <a:rPr lang="en-US" sz="1900" dirty="0"/>
              <a:t> und </a:t>
            </a:r>
            <a:r>
              <a:rPr lang="en-US" sz="1900" dirty="0" err="1"/>
              <a:t>einer</a:t>
            </a:r>
            <a:r>
              <a:rPr lang="en-US" sz="1900" dirty="0"/>
              <a:t> </a:t>
            </a:r>
            <a:r>
              <a:rPr lang="en-US" sz="1900" dirty="0" err="1"/>
              <a:t>Leinwand</a:t>
            </a:r>
            <a:r>
              <a:rPr lang="en-US" sz="1900" dirty="0"/>
              <a:t>.</a:t>
            </a:r>
            <a:endParaRPr dirty="0"/>
          </a:p>
          <a:p>
            <a:pPr marL="914400" lvl="1" indent="-342900" algn="just" rtl="0">
              <a:lnSpc>
                <a:spcPct val="90000"/>
              </a:lnSpc>
              <a:spcBef>
                <a:spcPts val="200"/>
              </a:spcBef>
              <a:spcAft>
                <a:spcPts val="0"/>
              </a:spcAft>
              <a:buSzPts val="1800"/>
              <a:buChar char="◦"/>
            </a:pPr>
            <a:r>
              <a:rPr lang="en-US" sz="1900" dirty="0" err="1"/>
              <a:t>Bauen</a:t>
            </a:r>
            <a:r>
              <a:rPr lang="en-US" sz="1900" dirty="0"/>
              <a:t> Sie </a:t>
            </a:r>
            <a:r>
              <a:rPr lang="en-US" sz="1900" dirty="0" err="1"/>
              <a:t>Raketen</a:t>
            </a:r>
            <a:r>
              <a:rPr lang="en-US" sz="1900" dirty="0"/>
              <a:t> und </a:t>
            </a:r>
            <a:r>
              <a:rPr lang="en-US" sz="1900" dirty="0" err="1"/>
              <a:t>Satelliten</a:t>
            </a:r>
            <a:r>
              <a:rPr lang="en-US" sz="1900" dirty="0"/>
              <a:t> </a:t>
            </a:r>
            <a:r>
              <a:rPr lang="en-US" sz="1900" dirty="0" err="1"/>
              <a:t>aus</a:t>
            </a:r>
            <a:r>
              <a:rPr lang="en-US" sz="1900" dirty="0"/>
              <a:t> </a:t>
            </a:r>
            <a:r>
              <a:rPr lang="en-US" sz="1900" dirty="0" err="1"/>
              <a:t>recycelten</a:t>
            </a:r>
            <a:r>
              <a:rPr lang="en-US" sz="1900" dirty="0"/>
              <a:t> </a:t>
            </a:r>
            <a:r>
              <a:rPr lang="en-US" sz="1900" dirty="0" err="1"/>
              <a:t>Materialien</a:t>
            </a:r>
            <a:r>
              <a:rPr lang="en-US" sz="1900" dirty="0"/>
              <a:t>.</a:t>
            </a:r>
            <a:endParaRPr dirty="0"/>
          </a:p>
          <a:p>
            <a:pPr marL="914400" lvl="1" indent="-342900" algn="just" rtl="0">
              <a:lnSpc>
                <a:spcPct val="90000"/>
              </a:lnSpc>
              <a:spcBef>
                <a:spcPts val="200"/>
              </a:spcBef>
              <a:spcAft>
                <a:spcPts val="0"/>
              </a:spcAft>
              <a:buSzPts val="1800"/>
              <a:buChar char="◦"/>
            </a:pPr>
            <a:r>
              <a:rPr lang="en-US" sz="1900" dirty="0" err="1"/>
              <a:t>Nehmen</a:t>
            </a:r>
            <a:r>
              <a:rPr lang="en-US" sz="1900" dirty="0"/>
              <a:t> Sie an den </a:t>
            </a:r>
            <a:r>
              <a:rPr lang="en-US" sz="1900" dirty="0" err="1"/>
              <a:t>EarthKam-Schülermissionen</a:t>
            </a:r>
            <a:r>
              <a:rPr lang="en-US" sz="1900" dirty="0"/>
              <a:t> der NASA teil, um </a:t>
            </a:r>
            <a:r>
              <a:rPr lang="en-US" sz="1900" dirty="0" err="1"/>
              <a:t>mehr</a:t>
            </a:r>
            <a:r>
              <a:rPr lang="en-US" sz="1900" dirty="0"/>
              <a:t> </a:t>
            </a:r>
            <a:r>
              <a:rPr lang="en-US" sz="1900" dirty="0" err="1"/>
              <a:t>über</a:t>
            </a:r>
            <a:r>
              <a:rPr lang="en-US" sz="1900" dirty="0"/>
              <a:t> die </a:t>
            </a:r>
            <a:r>
              <a:rPr lang="en-US" sz="1900" dirty="0" err="1"/>
              <a:t>Erde</a:t>
            </a:r>
            <a:r>
              <a:rPr lang="en-US" sz="1900" dirty="0"/>
              <a:t> und den </a:t>
            </a:r>
            <a:r>
              <a:rPr lang="en-US" sz="1900" dirty="0" err="1"/>
              <a:t>Weltraum</a:t>
            </a:r>
            <a:r>
              <a:rPr lang="en-US" sz="1900" dirty="0"/>
              <a:t> </a:t>
            </a:r>
            <a:r>
              <a:rPr lang="en-US" sz="1900" dirty="0" err="1"/>
              <a:t>zu</a:t>
            </a:r>
            <a:r>
              <a:rPr lang="en-US" sz="1900" dirty="0"/>
              <a:t> </a:t>
            </a:r>
            <a:r>
              <a:rPr lang="en-US" sz="1900" dirty="0" err="1"/>
              <a:t>erfahren</a:t>
            </a:r>
            <a:r>
              <a:rPr lang="en-US" sz="1900" dirty="0"/>
              <a:t>.</a:t>
            </a:r>
            <a:endParaRPr dirty="0"/>
          </a:p>
          <a:p>
            <a:pPr marL="914400" lvl="1" indent="-342900" algn="just" rtl="0">
              <a:lnSpc>
                <a:spcPct val="90000"/>
              </a:lnSpc>
              <a:spcBef>
                <a:spcPts val="200"/>
              </a:spcBef>
              <a:spcAft>
                <a:spcPts val="0"/>
              </a:spcAft>
              <a:buSzPts val="1800"/>
              <a:buChar char="◦"/>
            </a:pPr>
            <a:r>
              <a:rPr lang="en-US" sz="1900" dirty="0" err="1"/>
              <a:t>Baue</a:t>
            </a:r>
            <a:r>
              <a:rPr lang="en-US" sz="1900" dirty="0"/>
              <a:t> </a:t>
            </a:r>
            <a:r>
              <a:rPr lang="en-US" sz="1900" dirty="0" err="1"/>
              <a:t>eine</a:t>
            </a:r>
            <a:r>
              <a:rPr lang="en-US" sz="1900" dirty="0"/>
              <a:t> </a:t>
            </a:r>
            <a:r>
              <a:rPr lang="en-US" sz="1900" dirty="0" err="1"/>
              <a:t>Sonnenuhr</a:t>
            </a:r>
            <a:r>
              <a:rPr lang="en-US" sz="1900" dirty="0"/>
              <a:t>, um </a:t>
            </a:r>
            <a:r>
              <a:rPr lang="en-US" sz="1900" dirty="0" err="1"/>
              <a:t>etwas</a:t>
            </a:r>
            <a:r>
              <a:rPr lang="en-US" sz="1900" dirty="0"/>
              <a:t> </a:t>
            </a:r>
            <a:r>
              <a:rPr lang="en-US" sz="1900" dirty="0" err="1"/>
              <a:t>über</a:t>
            </a:r>
            <a:r>
              <a:rPr lang="en-US" sz="1900" dirty="0"/>
              <a:t> die </a:t>
            </a:r>
            <a:r>
              <a:rPr lang="en-US" sz="1900" dirty="0" err="1"/>
              <a:t>Bewegung</a:t>
            </a:r>
            <a:r>
              <a:rPr lang="en-US" sz="1900" dirty="0"/>
              <a:t> der </a:t>
            </a:r>
            <a:r>
              <a:rPr lang="en-US" sz="1900" dirty="0" err="1"/>
              <a:t>Sonne</a:t>
            </a:r>
            <a:r>
              <a:rPr lang="en-US" sz="1900" dirty="0"/>
              <a:t> und die </a:t>
            </a:r>
            <a:r>
              <a:rPr lang="en-US" sz="1900" dirty="0" err="1"/>
              <a:t>Zeitmessung</a:t>
            </a:r>
            <a:r>
              <a:rPr lang="en-US" sz="1900" dirty="0"/>
              <a:t> </a:t>
            </a:r>
            <a:r>
              <a:rPr lang="en-US" sz="1900" dirty="0" err="1"/>
              <a:t>zu</a:t>
            </a:r>
            <a:r>
              <a:rPr lang="en-US" sz="1900" dirty="0"/>
              <a:t> </a:t>
            </a:r>
            <a:r>
              <a:rPr lang="en-US" sz="1900" dirty="0" err="1"/>
              <a:t>lernen</a:t>
            </a:r>
            <a:r>
              <a:rPr lang="en-US" sz="1900" dirty="0"/>
              <a:t>.</a:t>
            </a:r>
            <a:endParaRPr dirty="0"/>
          </a:p>
          <a:p>
            <a:pPr marL="914400" lvl="1" indent="-342900" algn="just" rtl="0">
              <a:lnSpc>
                <a:spcPct val="90000"/>
              </a:lnSpc>
              <a:spcBef>
                <a:spcPts val="200"/>
              </a:spcBef>
              <a:spcAft>
                <a:spcPts val="0"/>
              </a:spcAft>
              <a:buSzPts val="1800"/>
              <a:buChar char="◦"/>
            </a:pPr>
            <a:r>
              <a:rPr lang="en-US" sz="1900" dirty="0" err="1"/>
              <a:t>Beobachten</a:t>
            </a:r>
            <a:r>
              <a:rPr lang="en-US" sz="1900" dirty="0"/>
              <a:t> Sie die </a:t>
            </a:r>
            <a:r>
              <a:rPr lang="en-US" sz="1900" dirty="0" err="1"/>
              <a:t>Bewegung</a:t>
            </a:r>
            <a:r>
              <a:rPr lang="en-US" sz="1900" dirty="0"/>
              <a:t> der </a:t>
            </a:r>
            <a:r>
              <a:rPr lang="en-US" sz="1900" dirty="0" err="1"/>
              <a:t>Sonne</a:t>
            </a:r>
            <a:r>
              <a:rPr lang="en-US" sz="1900" dirty="0"/>
              <a:t> </a:t>
            </a:r>
            <a:r>
              <a:rPr lang="en-US" sz="1900" dirty="0" err="1"/>
              <a:t>im</a:t>
            </a:r>
            <a:r>
              <a:rPr lang="en-US" sz="1900" dirty="0"/>
              <a:t> </a:t>
            </a:r>
            <a:r>
              <a:rPr lang="en-US" sz="1900" dirty="0" err="1"/>
              <a:t>Laufe</a:t>
            </a:r>
            <a:r>
              <a:rPr lang="en-US" sz="1900" dirty="0"/>
              <a:t> des Tages.</a:t>
            </a:r>
            <a:endParaRPr dirty="0"/>
          </a:p>
          <a:p>
            <a:pPr marL="914400" lvl="1" indent="-342900" algn="just" rtl="0">
              <a:lnSpc>
                <a:spcPct val="90000"/>
              </a:lnSpc>
              <a:spcBef>
                <a:spcPts val="200"/>
              </a:spcBef>
              <a:spcAft>
                <a:spcPts val="0"/>
              </a:spcAft>
              <a:buSzPts val="1800"/>
              <a:buChar char="◦"/>
            </a:pPr>
            <a:r>
              <a:rPr lang="en-US" sz="1900" dirty="0" err="1"/>
              <a:t>Beobachten</a:t>
            </a:r>
            <a:r>
              <a:rPr lang="en-US" sz="1900" dirty="0"/>
              <a:t> Sie die Krater, Berge und </a:t>
            </a:r>
            <a:r>
              <a:rPr lang="en-US" sz="1900" dirty="0" err="1"/>
              <a:t>Lavafelder</a:t>
            </a:r>
            <a:r>
              <a:rPr lang="en-US" sz="1900" dirty="0"/>
              <a:t> des </a:t>
            </a:r>
            <a:r>
              <a:rPr lang="en-US" sz="1900" dirty="0" err="1"/>
              <a:t>Mondes</a:t>
            </a:r>
            <a:r>
              <a:rPr lang="en-US" sz="1900" dirty="0"/>
              <a:t>.</a:t>
            </a:r>
            <a:endParaRPr dirty="0"/>
          </a:p>
          <a:p>
            <a:pPr marL="914400" lvl="1" indent="-342900" algn="just" rtl="0">
              <a:lnSpc>
                <a:spcPct val="90000"/>
              </a:lnSpc>
              <a:spcBef>
                <a:spcPts val="200"/>
              </a:spcBef>
              <a:spcAft>
                <a:spcPts val="0"/>
              </a:spcAft>
              <a:buSzPts val="1800"/>
              <a:buChar char="◦"/>
            </a:pPr>
            <a:r>
              <a:rPr lang="en-US" sz="1900" dirty="0" err="1"/>
              <a:t>Untersuchung</a:t>
            </a:r>
            <a:r>
              <a:rPr lang="en-US" sz="1900" dirty="0"/>
              <a:t> des </a:t>
            </a:r>
            <a:r>
              <a:rPr lang="en-US" sz="1900" dirty="0" err="1"/>
              <a:t>menschlichen</a:t>
            </a:r>
            <a:r>
              <a:rPr lang="en-US" sz="1900" dirty="0"/>
              <a:t> </a:t>
            </a:r>
            <a:r>
              <a:rPr lang="en-US" sz="1900" dirty="0" err="1"/>
              <a:t>Einflusses</a:t>
            </a:r>
            <a:r>
              <a:rPr lang="en-US" sz="1900" dirty="0"/>
              <a:t> auf die </a:t>
            </a:r>
            <a:r>
              <a:rPr lang="en-US" sz="1900" dirty="0" err="1"/>
              <a:t>Mondoberfläche</a:t>
            </a:r>
            <a:r>
              <a:rPr lang="en-US" sz="1900" dirty="0"/>
              <a:t> und den </a:t>
            </a:r>
            <a:r>
              <a:rPr lang="en-US" sz="1900" dirty="0" err="1"/>
              <a:t>Weltraum</a:t>
            </a:r>
            <a:r>
              <a:rPr lang="en-US" sz="1900" dirty="0"/>
              <a:t>.</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78"/>
          <p:cNvSpPr txBox="1">
            <a:spLocks noGrp="1"/>
          </p:cNvSpPr>
          <p:nvPr>
            <p:ph type="title"/>
          </p:nvPr>
        </p:nvSpPr>
        <p:spPr>
          <a:xfrm>
            <a:off x="1097280" y="286603"/>
            <a:ext cx="10058400" cy="669361"/>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1800"/>
              <a:buNone/>
            </a:pPr>
            <a:r>
              <a:rPr lang="en-US">
                <a:solidFill>
                  <a:srgbClr val="002060"/>
                </a:solidFill>
              </a:rPr>
              <a:t>Aktivitäten der Grünen Woche - Kunst und Sport</a:t>
            </a:r>
            <a:endParaRPr>
              <a:solidFill>
                <a:srgbClr val="002060"/>
              </a:solidFill>
            </a:endParaRPr>
          </a:p>
        </p:txBody>
      </p:sp>
      <p:sp>
        <p:nvSpPr>
          <p:cNvPr id="331" name="Google Shape;331;p78"/>
          <p:cNvSpPr txBox="1">
            <a:spLocks noGrp="1"/>
          </p:cNvSpPr>
          <p:nvPr>
            <p:ph type="body" idx="1"/>
          </p:nvPr>
        </p:nvSpPr>
        <p:spPr>
          <a:xfrm>
            <a:off x="129997" y="1378971"/>
            <a:ext cx="5370021" cy="4636039"/>
          </a:xfrm>
          <a:prstGeom prst="rect">
            <a:avLst/>
          </a:prstGeom>
          <a:noFill/>
          <a:ln>
            <a:noFill/>
          </a:ln>
        </p:spPr>
        <p:txBody>
          <a:bodyPr spcFirstLastPara="1" wrap="square" lIns="0" tIns="45700" rIns="0" bIns="45700" anchor="t" anchorCtr="0">
            <a:normAutofit fontScale="92500" lnSpcReduction="20000"/>
          </a:bodyPr>
          <a:lstStyle/>
          <a:p>
            <a:pPr marL="342900" lvl="0" indent="-342900" algn="just" rtl="0">
              <a:lnSpc>
                <a:spcPct val="115000"/>
              </a:lnSpc>
              <a:spcBef>
                <a:spcPts val="1200"/>
              </a:spcBef>
              <a:spcAft>
                <a:spcPts val="0"/>
              </a:spcAft>
              <a:buSzPts val="1000"/>
              <a:buFont typeface="Noto Sans Symbols"/>
              <a:buChar char="∙"/>
            </a:pPr>
            <a:r>
              <a:rPr lang="en-US" sz="1400" b="1" dirty="0" err="1"/>
              <a:t>Integrieren</a:t>
            </a:r>
            <a:r>
              <a:rPr lang="en-US" sz="1400" b="1" dirty="0"/>
              <a:t> Sie Kunst und Sport in die </a:t>
            </a:r>
            <a:r>
              <a:rPr lang="en-US" sz="1400" b="1" dirty="0" err="1"/>
              <a:t>Grüne</a:t>
            </a:r>
            <a:r>
              <a:rPr lang="en-US" sz="1400" b="1" dirty="0"/>
              <a:t> </a:t>
            </a:r>
            <a:r>
              <a:rPr lang="en-US" sz="1400" b="1" dirty="0" err="1"/>
              <a:t>Woche</a:t>
            </a:r>
            <a:r>
              <a:rPr lang="en-US" sz="1400" dirty="0"/>
              <a:t>: </a:t>
            </a:r>
            <a:endParaRPr dirty="0"/>
          </a:p>
          <a:p>
            <a:pPr marL="742950" lvl="1" indent="-285750" algn="just" rtl="0">
              <a:lnSpc>
                <a:spcPct val="115000"/>
              </a:lnSpc>
              <a:spcBef>
                <a:spcPts val="1200"/>
              </a:spcBef>
              <a:spcAft>
                <a:spcPts val="0"/>
              </a:spcAft>
              <a:buSzPts val="1000"/>
              <a:buFont typeface="Courier New"/>
              <a:buChar char="o"/>
            </a:pPr>
            <a:r>
              <a:rPr lang="en-US" sz="1900" b="1" dirty="0"/>
              <a:t>Art: </a:t>
            </a:r>
            <a:endParaRPr sz="1700" dirty="0"/>
          </a:p>
          <a:p>
            <a:pPr marL="685800" lvl="1" indent="-228600" algn="just">
              <a:lnSpc>
                <a:spcPct val="115000"/>
              </a:lnSpc>
              <a:spcBef>
                <a:spcPts val="1400"/>
              </a:spcBef>
              <a:buSzPts val="1000"/>
              <a:buFont typeface="Noto Sans Symbols"/>
              <a:buChar char="▪"/>
            </a:pPr>
            <a:r>
              <a:rPr lang="en-US" dirty="0" err="1"/>
              <a:t>Malen</a:t>
            </a:r>
            <a:r>
              <a:rPr lang="en-US" dirty="0"/>
              <a:t> auf </a:t>
            </a:r>
            <a:r>
              <a:rPr lang="en-US" dirty="0" err="1"/>
              <a:t>Leinwand</a:t>
            </a:r>
            <a:r>
              <a:rPr lang="en-US" dirty="0"/>
              <a:t> – </a:t>
            </a:r>
            <a:r>
              <a:rPr lang="en-US" dirty="0" err="1"/>
              <a:t>Erstellen</a:t>
            </a:r>
            <a:r>
              <a:rPr lang="en-US" dirty="0"/>
              <a:t> Sie von der </a:t>
            </a:r>
            <a:r>
              <a:rPr lang="en-US" dirty="0" err="1"/>
              <a:t>Natur</a:t>
            </a:r>
            <a:r>
              <a:rPr lang="en-US" dirty="0"/>
              <a:t> </a:t>
            </a:r>
            <a:r>
              <a:rPr lang="en-US" dirty="0" err="1"/>
              <a:t>inspirierte</a:t>
            </a:r>
            <a:r>
              <a:rPr lang="en-US" dirty="0"/>
              <a:t> </a:t>
            </a:r>
            <a:r>
              <a:rPr lang="en-US" dirty="0" err="1"/>
              <a:t>Kunstwerke</a:t>
            </a:r>
            <a:r>
              <a:rPr lang="en-US" dirty="0"/>
              <a:t> </a:t>
            </a:r>
            <a:r>
              <a:rPr lang="en-US" dirty="0" err="1"/>
              <a:t>mit</a:t>
            </a:r>
            <a:r>
              <a:rPr lang="en-US" dirty="0"/>
              <a:t> </a:t>
            </a:r>
            <a:r>
              <a:rPr lang="en-US" dirty="0" err="1"/>
              <a:t>nachhaltigen</a:t>
            </a:r>
            <a:r>
              <a:rPr lang="en-US" dirty="0"/>
              <a:t> </a:t>
            </a:r>
            <a:r>
              <a:rPr lang="en-US" dirty="0" err="1"/>
              <a:t>Materialien</a:t>
            </a:r>
            <a:r>
              <a:rPr lang="en-US" dirty="0"/>
              <a:t>.</a:t>
            </a:r>
            <a:endParaRPr dirty="0"/>
          </a:p>
          <a:p>
            <a:pPr marL="685800" lvl="1" indent="-228600" algn="just">
              <a:lnSpc>
                <a:spcPct val="115000"/>
              </a:lnSpc>
              <a:spcBef>
                <a:spcPts val="1400"/>
              </a:spcBef>
              <a:buSzPts val="1000"/>
              <a:buFont typeface="Noto Sans Symbols"/>
              <a:buChar char="▪"/>
            </a:pPr>
            <a:r>
              <a:rPr lang="en-US" dirty="0" err="1"/>
              <a:t>Naturfotografie</a:t>
            </a:r>
            <a:r>
              <a:rPr lang="en-US" dirty="0"/>
              <a:t> – </a:t>
            </a:r>
            <a:r>
              <a:rPr lang="en-US" dirty="0" err="1"/>
              <a:t>Halten</a:t>
            </a:r>
            <a:r>
              <a:rPr lang="en-US" dirty="0"/>
              <a:t> Sie die </a:t>
            </a:r>
            <a:r>
              <a:rPr lang="en-US" dirty="0" err="1"/>
              <a:t>lokale</a:t>
            </a:r>
            <a:r>
              <a:rPr lang="en-US" dirty="0"/>
              <a:t> Flora, Fauna und </a:t>
            </a:r>
            <a:r>
              <a:rPr lang="en-US" dirty="0" err="1"/>
              <a:t>Wetterphänomene</a:t>
            </a:r>
            <a:r>
              <a:rPr lang="en-US" dirty="0"/>
              <a:t> fest.</a:t>
            </a:r>
            <a:endParaRPr dirty="0"/>
          </a:p>
          <a:p>
            <a:pPr marL="685800" lvl="1" indent="-228600" algn="just">
              <a:lnSpc>
                <a:spcPct val="115000"/>
              </a:lnSpc>
              <a:spcBef>
                <a:spcPts val="1400"/>
              </a:spcBef>
              <a:buSzPts val="1000"/>
              <a:buFont typeface="Noto Sans Symbols"/>
              <a:buChar char="▪"/>
            </a:pPr>
            <a:r>
              <a:rPr lang="en-US" dirty="0"/>
              <a:t>Theater – </a:t>
            </a:r>
            <a:r>
              <a:rPr lang="en-US" dirty="0" err="1"/>
              <a:t>Schreiben</a:t>
            </a:r>
            <a:r>
              <a:rPr lang="en-US" dirty="0"/>
              <a:t> und </a:t>
            </a:r>
            <a:r>
              <a:rPr lang="en-US" dirty="0" err="1"/>
              <a:t>inszenieren</a:t>
            </a:r>
            <a:r>
              <a:rPr lang="en-US" dirty="0"/>
              <a:t> Sie </a:t>
            </a:r>
            <a:r>
              <a:rPr lang="en-US" dirty="0" err="1"/>
              <a:t>Theaterstücke</a:t>
            </a:r>
            <a:r>
              <a:rPr lang="en-US" dirty="0"/>
              <a:t> </a:t>
            </a:r>
            <a:r>
              <a:rPr lang="en-US" dirty="0" err="1"/>
              <a:t>mit</a:t>
            </a:r>
            <a:r>
              <a:rPr lang="en-US" dirty="0"/>
              <a:t> </a:t>
            </a:r>
            <a:r>
              <a:rPr lang="en-US" dirty="0" err="1"/>
              <a:t>Umweltthemen</a:t>
            </a:r>
            <a:r>
              <a:rPr lang="en-US" dirty="0"/>
              <a:t>.</a:t>
            </a:r>
            <a:endParaRPr dirty="0"/>
          </a:p>
          <a:p>
            <a:pPr marL="685800" lvl="1" indent="-228600" algn="just">
              <a:lnSpc>
                <a:spcPct val="115000"/>
              </a:lnSpc>
              <a:spcBef>
                <a:spcPts val="1400"/>
              </a:spcBef>
              <a:buSzPts val="1000"/>
              <a:buFont typeface="Noto Sans Symbols"/>
              <a:buChar char="▪"/>
            </a:pPr>
            <a:r>
              <a:rPr lang="en-US" dirty="0" err="1"/>
              <a:t>Skulpturen</a:t>
            </a:r>
            <a:r>
              <a:rPr lang="en-US" dirty="0"/>
              <a:t> </a:t>
            </a:r>
            <a:r>
              <a:rPr lang="en-US" dirty="0" err="1"/>
              <a:t>aus</a:t>
            </a:r>
            <a:r>
              <a:rPr lang="en-US" dirty="0"/>
              <a:t> </a:t>
            </a:r>
            <a:r>
              <a:rPr lang="en-US" dirty="0" err="1"/>
              <a:t>recycelten</a:t>
            </a:r>
            <a:r>
              <a:rPr lang="en-US" dirty="0"/>
              <a:t> </a:t>
            </a:r>
            <a:r>
              <a:rPr lang="en-US" dirty="0" err="1"/>
              <a:t>Materialien</a:t>
            </a:r>
            <a:r>
              <a:rPr lang="en-US" dirty="0"/>
              <a:t> – </a:t>
            </a:r>
            <a:r>
              <a:rPr lang="en-US" dirty="0" err="1"/>
              <a:t>Förderung</a:t>
            </a:r>
            <a:r>
              <a:rPr lang="en-US" dirty="0"/>
              <a:t> von Recycling und </a:t>
            </a:r>
            <a:r>
              <a:rPr lang="en-US" dirty="0" err="1"/>
              <a:t>Wiederverwendung</a:t>
            </a:r>
            <a:r>
              <a:rPr lang="en-US" dirty="0"/>
              <a:t>.</a:t>
            </a:r>
            <a:endParaRPr dirty="0"/>
          </a:p>
          <a:p>
            <a:pPr marL="685800" lvl="1" indent="-228600" algn="just">
              <a:lnSpc>
                <a:spcPct val="115000"/>
              </a:lnSpc>
              <a:spcBef>
                <a:spcPts val="1400"/>
              </a:spcBef>
              <a:buSzPts val="1000"/>
              <a:buFont typeface="Noto Sans Symbols"/>
              <a:buChar char="▪"/>
            </a:pPr>
            <a:r>
              <a:rPr lang="en-US" dirty="0" err="1"/>
              <a:t>Öffentliche</a:t>
            </a:r>
            <a:r>
              <a:rPr lang="en-US" dirty="0"/>
              <a:t> </a:t>
            </a:r>
            <a:r>
              <a:rPr lang="en-US" dirty="0" err="1"/>
              <a:t>Kunstprojekte</a:t>
            </a:r>
            <a:r>
              <a:rPr lang="en-US" dirty="0"/>
              <a:t> – </a:t>
            </a:r>
            <a:r>
              <a:rPr lang="en-US" dirty="0" err="1"/>
              <a:t>Erstellen</a:t>
            </a:r>
            <a:r>
              <a:rPr lang="en-US" dirty="0"/>
              <a:t> Sie </a:t>
            </a:r>
            <a:r>
              <a:rPr lang="en-US" dirty="0" err="1"/>
              <a:t>Wandbilder</a:t>
            </a:r>
            <a:r>
              <a:rPr lang="en-US" dirty="0"/>
              <a:t> </a:t>
            </a:r>
            <a:r>
              <a:rPr lang="en-US" dirty="0" err="1"/>
              <a:t>oder</a:t>
            </a:r>
            <a:r>
              <a:rPr lang="en-US" dirty="0"/>
              <a:t> </a:t>
            </a:r>
            <a:r>
              <a:rPr lang="en-US" dirty="0" err="1"/>
              <a:t>bemalen</a:t>
            </a:r>
            <a:r>
              <a:rPr lang="en-US" dirty="0"/>
              <a:t> Sie </a:t>
            </a:r>
            <a:r>
              <a:rPr lang="en-US" dirty="0" err="1"/>
              <a:t>öffentliche</a:t>
            </a:r>
            <a:r>
              <a:rPr lang="en-US" dirty="0"/>
              <a:t> </a:t>
            </a:r>
            <a:r>
              <a:rPr lang="en-US" dirty="0" err="1"/>
              <a:t>Bänke</a:t>
            </a:r>
            <a:r>
              <a:rPr lang="en-US" dirty="0"/>
              <a:t>, um das </a:t>
            </a:r>
            <a:r>
              <a:rPr lang="en-US" dirty="0" err="1"/>
              <a:t>Bewusstsein</a:t>
            </a:r>
            <a:r>
              <a:rPr lang="en-US" dirty="0"/>
              <a:t> </a:t>
            </a:r>
            <a:r>
              <a:rPr lang="en-US" dirty="0" err="1"/>
              <a:t>zu</a:t>
            </a:r>
            <a:r>
              <a:rPr lang="en-US" dirty="0"/>
              <a:t> </a:t>
            </a:r>
            <a:r>
              <a:rPr lang="en-US" dirty="0" err="1"/>
              <a:t>schärfen</a:t>
            </a:r>
            <a:r>
              <a:rPr lang="en-US" dirty="0"/>
              <a:t>.</a:t>
            </a:r>
            <a:endParaRPr dirty="0"/>
          </a:p>
          <a:p>
            <a:pPr marL="457200" lvl="0" indent="-228600" algn="l" rtl="0">
              <a:lnSpc>
                <a:spcPct val="90000"/>
              </a:lnSpc>
              <a:spcBef>
                <a:spcPts val="2200"/>
              </a:spcBef>
              <a:spcAft>
                <a:spcPts val="0"/>
              </a:spcAft>
              <a:buSzPts val="1800"/>
              <a:buNone/>
            </a:pPr>
            <a:endParaRPr dirty="0"/>
          </a:p>
        </p:txBody>
      </p:sp>
      <p:sp>
        <p:nvSpPr>
          <p:cNvPr id="332" name="Google Shape;332;p78"/>
          <p:cNvSpPr txBox="1">
            <a:spLocks noGrp="1"/>
          </p:cNvSpPr>
          <p:nvPr>
            <p:ph type="body" idx="2"/>
          </p:nvPr>
        </p:nvSpPr>
        <p:spPr>
          <a:xfrm>
            <a:off x="5789903" y="1448242"/>
            <a:ext cx="6048659" cy="4497495"/>
          </a:xfrm>
          <a:prstGeom prst="rect">
            <a:avLst/>
          </a:prstGeom>
          <a:noFill/>
          <a:ln>
            <a:noFill/>
          </a:ln>
        </p:spPr>
        <p:txBody>
          <a:bodyPr spcFirstLastPara="1" wrap="square" lIns="0" tIns="45700" rIns="0" bIns="45700" anchor="t" anchorCtr="0">
            <a:normAutofit/>
          </a:bodyPr>
          <a:lstStyle/>
          <a:p>
            <a:pPr marL="457200" lvl="0" indent="-228600" algn="l" rtl="0">
              <a:lnSpc>
                <a:spcPct val="90000"/>
              </a:lnSpc>
              <a:spcBef>
                <a:spcPts val="1200"/>
              </a:spcBef>
              <a:spcAft>
                <a:spcPts val="0"/>
              </a:spcAft>
              <a:buSzPts val="1800"/>
              <a:buNone/>
            </a:pPr>
            <a:endParaRPr sz="1800" dirty="0"/>
          </a:p>
          <a:p>
            <a:pPr marL="742950" lvl="1" indent="-285750" algn="l" rtl="0">
              <a:lnSpc>
                <a:spcPct val="115000"/>
              </a:lnSpc>
              <a:spcBef>
                <a:spcPts val="200"/>
              </a:spcBef>
              <a:spcAft>
                <a:spcPts val="0"/>
              </a:spcAft>
              <a:buSzPts val="1000"/>
              <a:buFont typeface="Courier New"/>
              <a:buChar char="o"/>
            </a:pPr>
            <a:r>
              <a:rPr lang="en-US" sz="1600" b="1" dirty="0"/>
              <a:t>Sport</a:t>
            </a:r>
            <a:r>
              <a:rPr lang="en-US" sz="1600" dirty="0"/>
              <a:t>: </a:t>
            </a:r>
            <a:endParaRPr sz="1600" dirty="0"/>
          </a:p>
          <a:p>
            <a:pPr marL="685800" lvl="1" indent="-228600" algn="just">
              <a:lnSpc>
                <a:spcPct val="115000"/>
              </a:lnSpc>
              <a:spcBef>
                <a:spcPts val="1400"/>
              </a:spcBef>
              <a:buSzPts val="1000"/>
              <a:buFont typeface="Noto Sans Symbols"/>
              <a:buChar char="▪"/>
            </a:pPr>
            <a:r>
              <a:rPr lang="en-US" sz="1600" dirty="0" err="1"/>
              <a:t>Geführte</a:t>
            </a:r>
            <a:r>
              <a:rPr lang="en-US" sz="1600" dirty="0"/>
              <a:t> </a:t>
            </a:r>
            <a:r>
              <a:rPr lang="en-US" sz="1600" dirty="0" err="1"/>
              <a:t>Spaziergänge</a:t>
            </a:r>
            <a:r>
              <a:rPr lang="en-US" sz="1600" dirty="0"/>
              <a:t> und </a:t>
            </a:r>
            <a:r>
              <a:rPr lang="en-US" sz="1600" dirty="0" err="1"/>
              <a:t>Wanderungen</a:t>
            </a:r>
            <a:r>
              <a:rPr lang="en-US" sz="1600" dirty="0"/>
              <a:t> in der </a:t>
            </a:r>
            <a:r>
              <a:rPr lang="en-US" sz="1600" dirty="0" err="1"/>
              <a:t>Natur</a:t>
            </a:r>
            <a:r>
              <a:rPr lang="en-US" sz="1600" dirty="0"/>
              <a:t> – </a:t>
            </a:r>
            <a:r>
              <a:rPr lang="en-US" sz="1600" dirty="0" err="1"/>
              <a:t>Entdecken</a:t>
            </a:r>
            <a:r>
              <a:rPr lang="en-US" sz="1600" dirty="0"/>
              <a:t> Sie die </a:t>
            </a:r>
            <a:r>
              <a:rPr lang="en-US" sz="1600" dirty="0" err="1"/>
              <a:t>Natur</a:t>
            </a:r>
            <a:r>
              <a:rPr lang="en-US" sz="1600" dirty="0"/>
              <a:t> und </a:t>
            </a:r>
            <a:r>
              <a:rPr lang="en-US" sz="1600" dirty="0" err="1"/>
              <a:t>lernen</a:t>
            </a:r>
            <a:r>
              <a:rPr lang="en-US" sz="1600" dirty="0"/>
              <a:t> Sie </a:t>
            </a:r>
            <a:r>
              <a:rPr lang="en-US" sz="1600" dirty="0" err="1"/>
              <a:t>etwas</a:t>
            </a:r>
            <a:r>
              <a:rPr lang="en-US" sz="1600" dirty="0"/>
              <a:t> </a:t>
            </a:r>
            <a:r>
              <a:rPr lang="en-US" sz="1600" dirty="0" err="1"/>
              <a:t>über</a:t>
            </a:r>
            <a:r>
              <a:rPr lang="en-US" sz="1600" dirty="0"/>
              <a:t> die Umwelt.</a:t>
            </a:r>
            <a:endParaRPr sz="1600" dirty="0"/>
          </a:p>
          <a:p>
            <a:pPr marL="685800" lvl="1" indent="-228600" algn="just">
              <a:lnSpc>
                <a:spcPct val="115000"/>
              </a:lnSpc>
              <a:spcBef>
                <a:spcPts val="1400"/>
              </a:spcBef>
              <a:buSzPts val="1000"/>
              <a:buFont typeface="Noto Sans Symbols"/>
              <a:buChar char="▪"/>
            </a:pPr>
            <a:r>
              <a:rPr lang="en-US" sz="1600" dirty="0" err="1"/>
              <a:t>Fahrräder</a:t>
            </a:r>
            <a:r>
              <a:rPr lang="en-US" sz="1600" dirty="0"/>
              <a:t> und </a:t>
            </a:r>
            <a:r>
              <a:rPr lang="en-US" sz="1600" dirty="0" err="1"/>
              <a:t>umweltfreundliche</a:t>
            </a:r>
            <a:r>
              <a:rPr lang="en-US" sz="1600" dirty="0"/>
              <a:t> </a:t>
            </a:r>
            <a:r>
              <a:rPr lang="en-US" sz="1600" dirty="0" err="1"/>
              <a:t>Verkehrsmittel</a:t>
            </a:r>
            <a:r>
              <a:rPr lang="en-US" sz="1600" dirty="0"/>
              <a:t> – </a:t>
            </a:r>
            <a:r>
              <a:rPr lang="en-US" sz="1600" dirty="0" err="1"/>
              <a:t>Förderung</a:t>
            </a:r>
            <a:r>
              <a:rPr lang="en-US" sz="1600" dirty="0"/>
              <a:t> von </a:t>
            </a:r>
            <a:r>
              <a:rPr lang="en-US" sz="1600" dirty="0" err="1"/>
              <a:t>umweltfreundlichen</a:t>
            </a:r>
            <a:r>
              <a:rPr lang="en-US" sz="1600" dirty="0"/>
              <a:t> </a:t>
            </a:r>
            <a:r>
              <a:rPr lang="en-US" sz="1600" dirty="0" err="1"/>
              <a:t>Gewohnheiten</a:t>
            </a:r>
            <a:r>
              <a:rPr lang="en-US" sz="1600" dirty="0"/>
              <a:t> und </a:t>
            </a:r>
            <a:r>
              <a:rPr lang="en-US" sz="1600" dirty="0" err="1"/>
              <a:t>Bewegung</a:t>
            </a:r>
            <a:r>
              <a:rPr lang="en-US" sz="1600" dirty="0"/>
              <a:t>.</a:t>
            </a:r>
            <a:endParaRPr sz="1600" dirty="0"/>
          </a:p>
          <a:p>
            <a:pPr marL="685800" lvl="1" indent="-228600" algn="just">
              <a:lnSpc>
                <a:spcPct val="115000"/>
              </a:lnSpc>
              <a:spcBef>
                <a:spcPts val="1400"/>
              </a:spcBef>
              <a:buSzPts val="1000"/>
              <a:buFont typeface="Noto Sans Symbols"/>
              <a:buChar char="▪"/>
            </a:pPr>
            <a:r>
              <a:rPr lang="en-US" sz="1600" dirty="0" err="1"/>
              <a:t>Spiele</a:t>
            </a:r>
            <a:r>
              <a:rPr lang="en-US" sz="1600" dirty="0"/>
              <a:t> </a:t>
            </a:r>
            <a:r>
              <a:rPr lang="en-US" sz="1600" dirty="0" err="1"/>
              <a:t>im</a:t>
            </a:r>
            <a:r>
              <a:rPr lang="en-US" sz="1600" dirty="0"/>
              <a:t> </a:t>
            </a:r>
            <a:r>
              <a:rPr lang="en-US" sz="1600" dirty="0" err="1"/>
              <a:t>Freien</a:t>
            </a:r>
            <a:r>
              <a:rPr lang="en-US" sz="1600" dirty="0"/>
              <a:t> – </a:t>
            </a:r>
            <a:r>
              <a:rPr lang="en-US" sz="1600" dirty="0" err="1"/>
              <a:t>Fördern</a:t>
            </a:r>
            <a:r>
              <a:rPr lang="en-US" sz="1600" dirty="0"/>
              <a:t> die </a:t>
            </a:r>
            <a:r>
              <a:rPr lang="en-US" sz="1600" dirty="0" err="1"/>
              <a:t>körperliche</a:t>
            </a:r>
            <a:r>
              <a:rPr lang="en-US" sz="1600" dirty="0"/>
              <a:t> </a:t>
            </a:r>
            <a:r>
              <a:rPr lang="en-US" sz="1600" dirty="0" err="1"/>
              <a:t>Aktivität</a:t>
            </a:r>
            <a:r>
              <a:rPr lang="en-US" sz="1600" dirty="0"/>
              <a:t> und die </a:t>
            </a:r>
            <a:r>
              <a:rPr lang="en-US" sz="1600" dirty="0" err="1"/>
              <a:t>Verbindung</a:t>
            </a:r>
            <a:r>
              <a:rPr lang="en-US" sz="1600" dirty="0"/>
              <a:t> </a:t>
            </a:r>
            <a:r>
              <a:rPr lang="en-US" sz="1600" dirty="0" err="1"/>
              <a:t>zur</a:t>
            </a:r>
            <a:r>
              <a:rPr lang="en-US" sz="1600" dirty="0"/>
              <a:t> </a:t>
            </a:r>
            <a:r>
              <a:rPr lang="en-US" sz="1600" dirty="0" err="1"/>
              <a:t>Natur</a:t>
            </a:r>
            <a:r>
              <a:rPr lang="en-US" sz="1600" dirty="0"/>
              <a:t>.</a:t>
            </a:r>
            <a:endParaRPr sz="1600" dirty="0"/>
          </a:p>
          <a:p>
            <a:pPr marL="685800" lvl="1" indent="-228600" algn="just">
              <a:lnSpc>
                <a:spcPct val="115000"/>
              </a:lnSpc>
              <a:spcBef>
                <a:spcPts val="1400"/>
              </a:spcBef>
              <a:buSzPts val="1000"/>
              <a:buFont typeface="Noto Sans Symbols"/>
              <a:buChar char="▪"/>
            </a:pPr>
            <a:r>
              <a:rPr lang="en-US" sz="1600" dirty="0"/>
              <a:t>Yoga </a:t>
            </a:r>
            <a:r>
              <a:rPr lang="en-US" sz="1600" dirty="0" err="1"/>
              <a:t>im</a:t>
            </a:r>
            <a:r>
              <a:rPr lang="en-US" sz="1600" dirty="0"/>
              <a:t> </a:t>
            </a:r>
            <a:r>
              <a:rPr lang="en-US" sz="1600" dirty="0" err="1"/>
              <a:t>Freien</a:t>
            </a:r>
            <a:r>
              <a:rPr lang="en-US" sz="1600" dirty="0"/>
              <a:t> – </a:t>
            </a:r>
            <a:r>
              <a:rPr lang="en-US" sz="1600" dirty="0" err="1"/>
              <a:t>Förderung</a:t>
            </a:r>
            <a:r>
              <a:rPr lang="en-US" sz="1600" dirty="0"/>
              <a:t> von </a:t>
            </a:r>
            <a:r>
              <a:rPr lang="en-US" sz="1600" dirty="0" err="1"/>
              <a:t>Entspannung</a:t>
            </a:r>
            <a:r>
              <a:rPr lang="en-US" sz="1600" dirty="0"/>
              <a:t>, </a:t>
            </a:r>
            <a:r>
              <a:rPr lang="en-US" sz="1600" dirty="0" err="1"/>
              <a:t>Gleichgewicht</a:t>
            </a:r>
            <a:r>
              <a:rPr lang="en-US" sz="1600" dirty="0"/>
              <a:t> und </a:t>
            </a:r>
            <a:r>
              <a:rPr lang="en-US" sz="1600" dirty="0" err="1"/>
              <a:t>Naturverbundenheit</a:t>
            </a:r>
            <a:r>
              <a:rPr lang="en-US" sz="1600" dirty="0"/>
              <a:t>.</a:t>
            </a:r>
            <a:endParaRPr sz="1600" dirty="0"/>
          </a:p>
          <a:p>
            <a:pPr marL="685800" lvl="1" indent="-228600" algn="just">
              <a:lnSpc>
                <a:spcPct val="115000"/>
              </a:lnSpc>
              <a:spcBef>
                <a:spcPts val="1400"/>
              </a:spcBef>
              <a:buSzPts val="1000"/>
              <a:buFont typeface="Noto Sans Symbols"/>
              <a:buChar char="▪"/>
            </a:pPr>
            <a:r>
              <a:rPr lang="en-US" sz="1600" dirty="0" err="1"/>
              <a:t>Wasseraktivitäten</a:t>
            </a:r>
            <a:r>
              <a:rPr lang="en-US" sz="1600" dirty="0"/>
              <a:t> – </a:t>
            </a:r>
            <a:r>
              <a:rPr lang="en-US" sz="1600" dirty="0" err="1"/>
              <a:t>Lernen</a:t>
            </a:r>
            <a:r>
              <a:rPr lang="en-US" sz="1600" dirty="0"/>
              <a:t> Sie </a:t>
            </a:r>
            <a:r>
              <a:rPr lang="en-US" sz="1600" dirty="0" err="1"/>
              <a:t>beim</a:t>
            </a:r>
            <a:r>
              <a:rPr lang="en-US" sz="1600" dirty="0"/>
              <a:t> </a:t>
            </a:r>
            <a:r>
              <a:rPr lang="en-US" sz="1600" dirty="0" err="1"/>
              <a:t>Schwimmen</a:t>
            </a:r>
            <a:r>
              <a:rPr lang="en-US" sz="1600" dirty="0"/>
              <a:t> </a:t>
            </a:r>
            <a:r>
              <a:rPr lang="en-US" sz="1600" dirty="0" err="1"/>
              <a:t>oder</a:t>
            </a:r>
            <a:r>
              <a:rPr lang="en-US" sz="1600" dirty="0"/>
              <a:t> </a:t>
            </a:r>
            <a:r>
              <a:rPr lang="en-US" sz="1600" dirty="0" err="1"/>
              <a:t>Bootfahren</a:t>
            </a:r>
            <a:r>
              <a:rPr lang="en-US" sz="1600" dirty="0"/>
              <a:t> </a:t>
            </a:r>
            <a:r>
              <a:rPr lang="en-US" sz="1600" dirty="0" err="1"/>
              <a:t>etwas</a:t>
            </a:r>
            <a:r>
              <a:rPr lang="en-US" sz="1600" dirty="0"/>
              <a:t> </a:t>
            </a:r>
            <a:r>
              <a:rPr lang="en-US" sz="1600" dirty="0" err="1"/>
              <a:t>über</a:t>
            </a:r>
            <a:r>
              <a:rPr lang="en-US" sz="1600" dirty="0"/>
              <a:t> den Schutz des </a:t>
            </a:r>
            <a:r>
              <a:rPr lang="en-US" sz="1600" dirty="0" err="1"/>
              <a:t>Wassers</a:t>
            </a:r>
            <a:r>
              <a:rPr lang="en-US" sz="1600" dirty="0"/>
              <a:t>.</a:t>
            </a:r>
            <a:endParaRPr sz="16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79"/>
          <p:cNvSpPr txBox="1">
            <a:spLocks noGrp="1"/>
          </p:cNvSpPr>
          <p:nvPr>
            <p:ph type="title"/>
          </p:nvPr>
        </p:nvSpPr>
        <p:spPr>
          <a:xfrm>
            <a:off x="392430" y="298546"/>
            <a:ext cx="10058400" cy="1450757"/>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15000"/>
              </a:lnSpc>
              <a:spcBef>
                <a:spcPts val="0"/>
              </a:spcBef>
              <a:spcAft>
                <a:spcPts val="1000"/>
              </a:spcAft>
              <a:buSzPct val="38314"/>
              <a:buNone/>
            </a:pPr>
            <a:r>
              <a:rPr lang="en-US" sz="2900" dirty="0" err="1">
                <a:solidFill>
                  <a:srgbClr val="002060"/>
                </a:solidFill>
                <a:latin typeface="Cambria"/>
                <a:ea typeface="Cambria"/>
                <a:cs typeface="Cambria"/>
                <a:sym typeface="Cambria"/>
              </a:rPr>
              <a:t>Aktivitäten</a:t>
            </a:r>
            <a:r>
              <a:rPr lang="en-US" sz="2900" dirty="0">
                <a:solidFill>
                  <a:srgbClr val="002060"/>
                </a:solidFill>
                <a:latin typeface="Cambria"/>
                <a:ea typeface="Cambria"/>
                <a:cs typeface="Cambria"/>
                <a:sym typeface="Cambria"/>
              </a:rPr>
              <a:t> </a:t>
            </a:r>
            <a:r>
              <a:rPr lang="en-US" sz="2900" dirty="0" err="1">
                <a:solidFill>
                  <a:srgbClr val="002060"/>
                </a:solidFill>
                <a:latin typeface="Cambria"/>
                <a:ea typeface="Cambria"/>
                <a:cs typeface="Cambria"/>
                <a:sym typeface="Cambria"/>
              </a:rPr>
              <a:t>zur</a:t>
            </a:r>
            <a:r>
              <a:rPr lang="en-US" sz="2900" dirty="0">
                <a:solidFill>
                  <a:srgbClr val="002060"/>
                </a:solidFill>
                <a:latin typeface="Cambria"/>
                <a:ea typeface="Cambria"/>
                <a:cs typeface="Cambria"/>
                <a:sym typeface="Cambria"/>
              </a:rPr>
              <a:t> </a:t>
            </a:r>
            <a:r>
              <a:rPr lang="en-US" sz="2900" dirty="0" err="1">
                <a:solidFill>
                  <a:srgbClr val="002060"/>
                </a:solidFill>
                <a:latin typeface="Cambria"/>
                <a:ea typeface="Cambria"/>
                <a:cs typeface="Cambria"/>
                <a:sym typeface="Cambria"/>
              </a:rPr>
              <a:t>Grünen</a:t>
            </a:r>
            <a:r>
              <a:rPr lang="en-US" sz="2900" dirty="0">
                <a:solidFill>
                  <a:srgbClr val="002060"/>
                </a:solidFill>
                <a:latin typeface="Cambria"/>
                <a:ea typeface="Cambria"/>
                <a:cs typeface="Cambria"/>
                <a:sym typeface="Cambria"/>
              </a:rPr>
              <a:t> </a:t>
            </a:r>
            <a:r>
              <a:rPr lang="en-US" sz="2900" dirty="0" err="1">
                <a:solidFill>
                  <a:srgbClr val="002060"/>
                </a:solidFill>
                <a:latin typeface="Cambria"/>
                <a:ea typeface="Cambria"/>
                <a:cs typeface="Cambria"/>
                <a:sym typeface="Cambria"/>
              </a:rPr>
              <a:t>Woche</a:t>
            </a:r>
            <a:r>
              <a:rPr lang="en-US" sz="2900" dirty="0">
                <a:solidFill>
                  <a:srgbClr val="002060"/>
                </a:solidFill>
                <a:latin typeface="Cambria"/>
                <a:ea typeface="Cambria"/>
                <a:cs typeface="Cambria"/>
                <a:sym typeface="Cambria"/>
              </a:rPr>
              <a:t> – </a:t>
            </a:r>
            <a:r>
              <a:rPr lang="en-US" sz="2900" dirty="0" err="1">
                <a:solidFill>
                  <a:srgbClr val="002060"/>
                </a:solidFill>
                <a:latin typeface="Cambria"/>
                <a:ea typeface="Cambria"/>
                <a:cs typeface="Cambria"/>
                <a:sym typeface="Cambria"/>
              </a:rPr>
              <a:t>Wissenschaft</a:t>
            </a:r>
            <a:r>
              <a:rPr lang="en-US" sz="2900" dirty="0">
                <a:solidFill>
                  <a:srgbClr val="002060"/>
                </a:solidFill>
                <a:latin typeface="Cambria"/>
                <a:ea typeface="Cambria"/>
                <a:cs typeface="Cambria"/>
                <a:sym typeface="Cambria"/>
              </a:rPr>
              <a:t>, </a:t>
            </a:r>
            <a:r>
              <a:rPr lang="en-US" sz="2900" dirty="0" err="1">
                <a:solidFill>
                  <a:srgbClr val="002060"/>
                </a:solidFill>
                <a:latin typeface="Cambria"/>
                <a:ea typeface="Cambria"/>
                <a:cs typeface="Cambria"/>
                <a:sym typeface="Cambria"/>
              </a:rPr>
              <a:t>Geografie</a:t>
            </a:r>
            <a:r>
              <a:rPr lang="en-US" sz="2900" dirty="0">
                <a:solidFill>
                  <a:srgbClr val="002060"/>
                </a:solidFill>
                <a:latin typeface="Cambria"/>
                <a:ea typeface="Cambria"/>
                <a:cs typeface="Cambria"/>
                <a:sym typeface="Cambria"/>
              </a:rPr>
              <a:t>, </a:t>
            </a:r>
            <a:r>
              <a:rPr lang="en-US" sz="2900" dirty="0" err="1">
                <a:solidFill>
                  <a:srgbClr val="002060"/>
                </a:solidFill>
                <a:latin typeface="Cambria"/>
                <a:ea typeface="Cambria"/>
                <a:cs typeface="Cambria"/>
                <a:sym typeface="Cambria"/>
              </a:rPr>
              <a:t>Technologie</a:t>
            </a:r>
            <a:r>
              <a:rPr lang="en-US" sz="2900" dirty="0">
                <a:solidFill>
                  <a:srgbClr val="002060"/>
                </a:solidFill>
                <a:latin typeface="Cambria"/>
                <a:ea typeface="Cambria"/>
                <a:cs typeface="Cambria"/>
                <a:sym typeface="Cambria"/>
              </a:rPr>
              <a:t> und IKT</a:t>
            </a:r>
            <a:br>
              <a:rPr lang="en-US" sz="2900" dirty="0">
                <a:solidFill>
                  <a:srgbClr val="002060"/>
                </a:solidFill>
                <a:latin typeface="Cambria"/>
                <a:ea typeface="Cambria"/>
                <a:cs typeface="Cambria"/>
                <a:sym typeface="Cambria"/>
              </a:rPr>
            </a:br>
            <a:r>
              <a:rPr lang="en-US" sz="1800" dirty="0" err="1"/>
              <a:t>Integrieren</a:t>
            </a:r>
            <a:r>
              <a:rPr lang="en-US" sz="1800" dirty="0"/>
              <a:t> Sie </a:t>
            </a:r>
            <a:r>
              <a:rPr lang="en-US" sz="1800" dirty="0" err="1"/>
              <a:t>Wissenschaft</a:t>
            </a:r>
            <a:r>
              <a:rPr lang="en-US" sz="1800" dirty="0"/>
              <a:t>, </a:t>
            </a:r>
            <a:r>
              <a:rPr lang="en-US" sz="1800" dirty="0" err="1"/>
              <a:t>Geografie</a:t>
            </a:r>
            <a:r>
              <a:rPr lang="en-US" sz="1800" dirty="0"/>
              <a:t>, </a:t>
            </a:r>
            <a:r>
              <a:rPr lang="en-US" sz="1800" dirty="0" err="1"/>
              <a:t>Technologie</a:t>
            </a:r>
            <a:r>
              <a:rPr lang="en-US" sz="1800" dirty="0"/>
              <a:t> und IKT in die </a:t>
            </a:r>
            <a:r>
              <a:rPr lang="en-US" sz="1800" dirty="0" err="1"/>
              <a:t>Grüne</a:t>
            </a:r>
            <a:r>
              <a:rPr lang="en-US" sz="1800" dirty="0"/>
              <a:t> </a:t>
            </a:r>
            <a:r>
              <a:rPr lang="en-US" sz="1800" dirty="0" err="1"/>
              <a:t>Woche</a:t>
            </a:r>
            <a:r>
              <a:rPr lang="en-US" sz="1800" dirty="0"/>
              <a:t>: </a:t>
            </a:r>
            <a:br>
              <a:rPr lang="en-US" sz="1300" dirty="0"/>
            </a:br>
            <a:endParaRPr sz="1300" dirty="0">
              <a:solidFill>
                <a:srgbClr val="002060"/>
              </a:solidFill>
              <a:latin typeface="Cambria"/>
              <a:ea typeface="Cambria"/>
              <a:cs typeface="Cambria"/>
              <a:sym typeface="Cambria"/>
            </a:endParaRPr>
          </a:p>
        </p:txBody>
      </p:sp>
      <p:sp>
        <p:nvSpPr>
          <p:cNvPr id="338" name="Google Shape;338;p79"/>
          <p:cNvSpPr txBox="1">
            <a:spLocks noGrp="1"/>
          </p:cNvSpPr>
          <p:nvPr>
            <p:ph type="body" idx="1"/>
          </p:nvPr>
        </p:nvSpPr>
        <p:spPr>
          <a:xfrm>
            <a:off x="392430" y="1622316"/>
            <a:ext cx="4937760" cy="736282"/>
          </a:xfrm>
          <a:prstGeom prst="rect">
            <a:avLst/>
          </a:prstGeom>
          <a:noFill/>
          <a:ln>
            <a:noFill/>
          </a:ln>
        </p:spPr>
        <p:txBody>
          <a:bodyPr spcFirstLastPara="1" wrap="square" lIns="91425" tIns="45700" rIns="91425" bIns="45700" anchor="ctr" anchorCtr="0">
            <a:normAutofit/>
          </a:bodyPr>
          <a:lstStyle/>
          <a:p>
            <a:pPr marL="457200" lvl="0" indent="-228600" algn="l" rtl="0">
              <a:lnSpc>
                <a:spcPct val="90000"/>
              </a:lnSpc>
              <a:spcBef>
                <a:spcPts val="1200"/>
              </a:spcBef>
              <a:spcAft>
                <a:spcPts val="0"/>
              </a:spcAft>
              <a:buSzPts val="2000"/>
              <a:buNone/>
            </a:pPr>
            <a:r>
              <a:rPr lang="en-US" b="1" dirty="0" err="1"/>
              <a:t>Wissenschaft</a:t>
            </a:r>
            <a:endParaRPr dirty="0"/>
          </a:p>
        </p:txBody>
      </p:sp>
      <p:sp>
        <p:nvSpPr>
          <p:cNvPr id="339" name="Google Shape;339;p79"/>
          <p:cNvSpPr txBox="1">
            <a:spLocks noGrp="1"/>
          </p:cNvSpPr>
          <p:nvPr>
            <p:ph type="body" idx="2"/>
          </p:nvPr>
        </p:nvSpPr>
        <p:spPr>
          <a:xfrm>
            <a:off x="192403" y="2351172"/>
            <a:ext cx="5581652" cy="3864802"/>
          </a:xfrm>
          <a:prstGeom prst="rect">
            <a:avLst/>
          </a:prstGeom>
          <a:noFill/>
          <a:ln>
            <a:noFill/>
          </a:ln>
        </p:spPr>
        <p:txBody>
          <a:bodyPr spcFirstLastPara="1" wrap="square" lIns="0" tIns="45700" rIns="0" bIns="45700" anchor="t" anchorCtr="0">
            <a:normAutofit fontScale="92500" lnSpcReduction="20000"/>
          </a:bodyPr>
          <a:lstStyle/>
          <a:p>
            <a:pPr marL="457200" lvl="0" indent="-342900" algn="l" rtl="0">
              <a:lnSpc>
                <a:spcPct val="90000"/>
              </a:lnSpc>
              <a:spcBef>
                <a:spcPts val="1200"/>
              </a:spcBef>
              <a:spcAft>
                <a:spcPts val="0"/>
              </a:spcAft>
              <a:buSzPct val="105882"/>
              <a:buChar char=" "/>
            </a:pPr>
            <a:r>
              <a:rPr lang="en-US" dirty="0"/>
              <a:t>- </a:t>
            </a:r>
            <a:r>
              <a:rPr lang="en-US" dirty="0" err="1"/>
              <a:t>Untersuchung</a:t>
            </a:r>
            <a:r>
              <a:rPr lang="en-US" dirty="0"/>
              <a:t> und </a:t>
            </a:r>
            <a:r>
              <a:rPr lang="en-US" dirty="0" err="1"/>
              <a:t>Analyse</a:t>
            </a:r>
            <a:r>
              <a:rPr lang="en-US" dirty="0"/>
              <a:t> der </a:t>
            </a:r>
            <a:r>
              <a:rPr lang="en-US" dirty="0" err="1"/>
              <a:t>biologischen</a:t>
            </a:r>
            <a:r>
              <a:rPr lang="en-US" dirty="0"/>
              <a:t> </a:t>
            </a:r>
            <a:r>
              <a:rPr lang="en-US" dirty="0" err="1"/>
              <a:t>Vielfalt</a:t>
            </a:r>
            <a:r>
              <a:rPr lang="en-US" dirty="0"/>
              <a:t> </a:t>
            </a:r>
            <a:r>
              <a:rPr lang="en-US" dirty="0" err="1"/>
              <a:t>durch</a:t>
            </a:r>
            <a:r>
              <a:rPr lang="en-US" dirty="0"/>
              <a:t> </a:t>
            </a:r>
            <a:r>
              <a:rPr lang="en-US" dirty="0" err="1"/>
              <a:t>Entnahme</a:t>
            </a:r>
            <a:r>
              <a:rPr lang="en-US" dirty="0"/>
              <a:t> von </a:t>
            </a:r>
            <a:r>
              <a:rPr lang="en-US" dirty="0" err="1"/>
              <a:t>Pflanzen</a:t>
            </a:r>
            <a:r>
              <a:rPr lang="en-US" dirty="0"/>
              <a:t>- und </a:t>
            </a:r>
            <a:r>
              <a:rPr lang="en-US" dirty="0" err="1"/>
              <a:t>Tierproben</a:t>
            </a:r>
            <a:r>
              <a:rPr lang="en-US" dirty="0"/>
              <a:t>.</a:t>
            </a:r>
            <a:endParaRPr dirty="0"/>
          </a:p>
          <a:p>
            <a:pPr marL="457200" lvl="0" indent="-342900" algn="l" rtl="0">
              <a:lnSpc>
                <a:spcPct val="90000"/>
              </a:lnSpc>
              <a:spcBef>
                <a:spcPts val="1200"/>
              </a:spcBef>
              <a:spcAft>
                <a:spcPts val="0"/>
              </a:spcAft>
              <a:buSzPct val="105882"/>
              <a:buChar char=" "/>
            </a:pPr>
            <a:r>
              <a:rPr lang="en-US" dirty="0"/>
              <a:t>- </a:t>
            </a:r>
            <a:r>
              <a:rPr lang="en-US" dirty="0" err="1"/>
              <a:t>Besuchen</a:t>
            </a:r>
            <a:r>
              <a:rPr lang="en-US" dirty="0"/>
              <a:t> Sie </a:t>
            </a:r>
            <a:r>
              <a:rPr lang="en-US" dirty="0" err="1"/>
              <a:t>botanische</a:t>
            </a:r>
            <a:r>
              <a:rPr lang="en-US" dirty="0"/>
              <a:t> </a:t>
            </a:r>
            <a:r>
              <a:rPr lang="en-US" dirty="0" err="1"/>
              <a:t>Gärten</a:t>
            </a:r>
            <a:r>
              <a:rPr lang="en-US" dirty="0"/>
              <a:t>, Arboreta </a:t>
            </a:r>
            <a:r>
              <a:rPr lang="en-US" dirty="0" err="1"/>
              <a:t>oder</a:t>
            </a:r>
            <a:r>
              <a:rPr lang="en-US" dirty="0"/>
              <a:t> </a:t>
            </a:r>
            <a:r>
              <a:rPr lang="en-US" dirty="0" err="1"/>
              <a:t>Naturschutzgebiete</a:t>
            </a:r>
            <a:r>
              <a:rPr lang="en-US" dirty="0"/>
              <a:t>.</a:t>
            </a:r>
            <a:endParaRPr dirty="0"/>
          </a:p>
          <a:p>
            <a:pPr marL="457200" lvl="0" indent="-342900" algn="l" rtl="0">
              <a:lnSpc>
                <a:spcPct val="90000"/>
              </a:lnSpc>
              <a:spcBef>
                <a:spcPts val="1200"/>
              </a:spcBef>
              <a:spcAft>
                <a:spcPts val="0"/>
              </a:spcAft>
              <a:buSzPct val="105882"/>
              <a:buChar char=" "/>
            </a:pPr>
            <a:r>
              <a:rPr lang="en-US" dirty="0"/>
              <a:t>- </a:t>
            </a:r>
            <a:r>
              <a:rPr lang="en-US" dirty="0" err="1"/>
              <a:t>Erstellen</a:t>
            </a:r>
            <a:r>
              <a:rPr lang="en-US" dirty="0"/>
              <a:t> Sie </a:t>
            </a:r>
            <a:r>
              <a:rPr lang="en-US" dirty="0" err="1"/>
              <a:t>ein</a:t>
            </a:r>
            <a:r>
              <a:rPr lang="en-US" dirty="0"/>
              <a:t> Herbarium, </a:t>
            </a:r>
            <a:r>
              <a:rPr lang="en-US" dirty="0" err="1"/>
              <a:t>indem</a:t>
            </a:r>
            <a:r>
              <a:rPr lang="en-US" dirty="0"/>
              <a:t> Sie </a:t>
            </a:r>
            <a:r>
              <a:rPr lang="en-US" dirty="0" err="1"/>
              <a:t>Pflanzen</a:t>
            </a:r>
            <a:r>
              <a:rPr lang="en-US" dirty="0"/>
              <a:t> </a:t>
            </a:r>
            <a:r>
              <a:rPr lang="en-US" dirty="0" err="1"/>
              <a:t>sammeln</a:t>
            </a:r>
            <a:r>
              <a:rPr lang="en-US" dirty="0"/>
              <a:t> und </a:t>
            </a:r>
            <a:r>
              <a:rPr lang="en-US" dirty="0" err="1"/>
              <a:t>zeichnen</a:t>
            </a:r>
            <a:r>
              <a:rPr lang="en-US" dirty="0"/>
              <a:t>.</a:t>
            </a:r>
            <a:endParaRPr dirty="0"/>
          </a:p>
          <a:p>
            <a:pPr marL="457200" lvl="0" indent="-342900" algn="l" rtl="0">
              <a:lnSpc>
                <a:spcPct val="90000"/>
              </a:lnSpc>
              <a:spcBef>
                <a:spcPts val="1200"/>
              </a:spcBef>
              <a:spcAft>
                <a:spcPts val="0"/>
              </a:spcAft>
              <a:buSzPct val="105882"/>
              <a:buChar char=" "/>
            </a:pPr>
            <a:r>
              <a:rPr lang="en-US" dirty="0"/>
              <a:t>- </a:t>
            </a:r>
            <a:r>
              <a:rPr lang="en-US" dirty="0" err="1"/>
              <a:t>Erfahrungen</a:t>
            </a:r>
            <a:r>
              <a:rPr lang="en-US" dirty="0"/>
              <a:t> </a:t>
            </a:r>
            <a:r>
              <a:rPr lang="en-US" dirty="0" err="1"/>
              <a:t>mit</a:t>
            </a:r>
            <a:r>
              <a:rPr lang="en-US" dirty="0"/>
              <a:t> der </a:t>
            </a:r>
            <a:r>
              <a:rPr lang="en-US" dirty="0" err="1"/>
              <a:t>Stadtökologie</a:t>
            </a:r>
            <a:r>
              <a:rPr lang="en-US" dirty="0"/>
              <a:t> - </a:t>
            </a:r>
            <a:r>
              <a:rPr lang="en-US" dirty="0" err="1"/>
              <a:t>Analyse</a:t>
            </a:r>
            <a:r>
              <a:rPr lang="en-US" dirty="0"/>
              <a:t> der </a:t>
            </a:r>
            <a:r>
              <a:rPr lang="en-US" dirty="0" err="1"/>
              <a:t>ökologischen</a:t>
            </a:r>
            <a:r>
              <a:rPr lang="en-US" dirty="0"/>
              <a:t> </a:t>
            </a:r>
            <a:r>
              <a:rPr lang="en-US" dirty="0" err="1"/>
              <a:t>Auswirkungen</a:t>
            </a:r>
            <a:r>
              <a:rPr lang="en-US" dirty="0"/>
              <a:t> der </a:t>
            </a:r>
            <a:r>
              <a:rPr lang="en-US" dirty="0" err="1"/>
              <a:t>Verstädterung</a:t>
            </a:r>
            <a:r>
              <a:rPr lang="en-US" dirty="0"/>
              <a:t>.</a:t>
            </a:r>
            <a:endParaRPr dirty="0"/>
          </a:p>
          <a:p>
            <a:pPr marL="457200" lvl="0" indent="-342900" algn="l" rtl="0">
              <a:lnSpc>
                <a:spcPct val="90000"/>
              </a:lnSpc>
              <a:spcBef>
                <a:spcPts val="1200"/>
              </a:spcBef>
              <a:spcAft>
                <a:spcPts val="0"/>
              </a:spcAft>
              <a:buSzPct val="105882"/>
              <a:buChar char=" "/>
            </a:pPr>
            <a:r>
              <a:rPr lang="en-US" dirty="0"/>
              <a:t>- </a:t>
            </a:r>
            <a:r>
              <a:rPr lang="en-US" dirty="0" err="1"/>
              <a:t>Durchführung</a:t>
            </a:r>
            <a:r>
              <a:rPr lang="en-US" dirty="0"/>
              <a:t> von </a:t>
            </a:r>
            <a:r>
              <a:rPr lang="en-US" dirty="0" err="1"/>
              <a:t>Experimenten</a:t>
            </a:r>
            <a:r>
              <a:rPr lang="en-US" dirty="0"/>
              <a:t> </a:t>
            </a:r>
            <a:r>
              <a:rPr lang="en-US" dirty="0" err="1"/>
              <a:t>zu</a:t>
            </a:r>
            <a:r>
              <a:rPr lang="en-US" dirty="0"/>
              <a:t> </a:t>
            </a:r>
            <a:r>
              <a:rPr lang="en-US" dirty="0" err="1"/>
              <a:t>natürlichen</a:t>
            </a:r>
            <a:r>
              <a:rPr lang="en-US" dirty="0"/>
              <a:t> </a:t>
            </a:r>
            <a:r>
              <a:rPr lang="en-US" dirty="0" err="1"/>
              <a:t>Ressourcen</a:t>
            </a:r>
            <a:r>
              <a:rPr lang="en-US" dirty="0"/>
              <a:t> und </a:t>
            </a:r>
            <a:r>
              <a:rPr lang="en-US" dirty="0" err="1"/>
              <a:t>deren</a:t>
            </a:r>
            <a:r>
              <a:rPr lang="en-US" dirty="0"/>
              <a:t> </a:t>
            </a:r>
            <a:r>
              <a:rPr lang="en-US" dirty="0" err="1"/>
              <a:t>nachhaltiger</a:t>
            </a:r>
            <a:r>
              <a:rPr lang="en-US" dirty="0"/>
              <a:t> </a:t>
            </a:r>
            <a:r>
              <a:rPr lang="en-US" dirty="0" err="1"/>
              <a:t>Nutzung</a:t>
            </a:r>
            <a:r>
              <a:rPr lang="en-US" dirty="0"/>
              <a:t>.</a:t>
            </a:r>
            <a:endParaRPr dirty="0"/>
          </a:p>
          <a:p>
            <a:pPr marL="457200" lvl="0" indent="-342900" algn="l" rtl="0">
              <a:lnSpc>
                <a:spcPct val="90000"/>
              </a:lnSpc>
              <a:spcBef>
                <a:spcPts val="1200"/>
              </a:spcBef>
              <a:spcAft>
                <a:spcPts val="0"/>
              </a:spcAft>
              <a:buSzPct val="105882"/>
              <a:buChar char=" "/>
            </a:pPr>
            <a:r>
              <a:rPr lang="en-US" dirty="0"/>
              <a:t>- </a:t>
            </a:r>
            <a:r>
              <a:rPr lang="en-US" dirty="0" err="1"/>
              <a:t>Debatte</a:t>
            </a:r>
            <a:r>
              <a:rPr lang="en-US" dirty="0"/>
              <a:t> </a:t>
            </a:r>
            <a:r>
              <a:rPr lang="en-US" dirty="0" err="1"/>
              <a:t>über</a:t>
            </a:r>
            <a:r>
              <a:rPr lang="en-US" dirty="0"/>
              <a:t> die </a:t>
            </a:r>
            <a:r>
              <a:rPr lang="en-US" dirty="0" err="1"/>
              <a:t>Auswirkungen</a:t>
            </a:r>
            <a:r>
              <a:rPr lang="en-US" dirty="0"/>
              <a:t> des </a:t>
            </a:r>
            <a:r>
              <a:rPr lang="en-US" dirty="0" err="1"/>
              <a:t>Klimawandels</a:t>
            </a:r>
            <a:r>
              <a:rPr lang="en-US" dirty="0"/>
              <a:t> und </a:t>
            </a:r>
            <a:r>
              <a:rPr lang="en-US" dirty="0" err="1"/>
              <a:t>Lösungen</a:t>
            </a:r>
            <a:r>
              <a:rPr lang="en-US" dirty="0"/>
              <a:t> </a:t>
            </a:r>
            <a:r>
              <a:rPr lang="en-US" dirty="0" err="1"/>
              <a:t>zur</a:t>
            </a:r>
            <a:r>
              <a:rPr lang="en-US" dirty="0"/>
              <a:t> </a:t>
            </a:r>
            <a:r>
              <a:rPr lang="en-US" dirty="0" err="1"/>
              <a:t>Reduzierung</a:t>
            </a:r>
            <a:r>
              <a:rPr lang="en-US" dirty="0"/>
              <a:t> der </a:t>
            </a:r>
            <a:r>
              <a:rPr lang="en-US" dirty="0" err="1"/>
              <a:t>Treibhausgase</a:t>
            </a:r>
            <a:r>
              <a:rPr lang="en-US" dirty="0"/>
              <a:t>.</a:t>
            </a:r>
            <a:endParaRPr dirty="0"/>
          </a:p>
          <a:p>
            <a:pPr marL="457200" lvl="0" indent="-228600" algn="l" rtl="0">
              <a:lnSpc>
                <a:spcPct val="90000"/>
              </a:lnSpc>
              <a:spcBef>
                <a:spcPts val="1200"/>
              </a:spcBef>
              <a:spcAft>
                <a:spcPts val="0"/>
              </a:spcAft>
              <a:buSzPct val="105882"/>
              <a:buNone/>
            </a:pPr>
            <a:endParaRPr dirty="0"/>
          </a:p>
        </p:txBody>
      </p:sp>
      <p:sp>
        <p:nvSpPr>
          <p:cNvPr id="340" name="Google Shape;340;p79"/>
          <p:cNvSpPr txBox="1">
            <a:spLocks noGrp="1"/>
          </p:cNvSpPr>
          <p:nvPr>
            <p:ph type="body" idx="3"/>
          </p:nvPr>
        </p:nvSpPr>
        <p:spPr>
          <a:xfrm>
            <a:off x="6217920" y="1649296"/>
            <a:ext cx="4937760" cy="736282"/>
          </a:xfrm>
          <a:prstGeom prst="rect">
            <a:avLst/>
          </a:prstGeom>
          <a:noFill/>
          <a:ln>
            <a:noFill/>
          </a:ln>
        </p:spPr>
        <p:txBody>
          <a:bodyPr spcFirstLastPara="1" wrap="square" lIns="91425" tIns="45700" rIns="91425" bIns="45700" anchor="ctr" anchorCtr="0">
            <a:normAutofit/>
          </a:bodyPr>
          <a:lstStyle/>
          <a:p>
            <a:pPr marL="457200" lvl="0" indent="-228600" algn="l" rtl="0">
              <a:lnSpc>
                <a:spcPct val="90000"/>
              </a:lnSpc>
              <a:spcBef>
                <a:spcPts val="1200"/>
              </a:spcBef>
              <a:spcAft>
                <a:spcPts val="0"/>
              </a:spcAft>
              <a:buSzPts val="2000"/>
              <a:buNone/>
            </a:pPr>
            <a:r>
              <a:rPr lang="en-US" b="1" dirty="0" err="1"/>
              <a:t>Geographie</a:t>
            </a:r>
            <a:r>
              <a:rPr lang="en-US" b="1" dirty="0"/>
              <a:t> und </a:t>
            </a:r>
            <a:r>
              <a:rPr lang="en-US" b="1" dirty="0" err="1"/>
              <a:t>Geologie</a:t>
            </a:r>
            <a:endParaRPr dirty="0"/>
          </a:p>
        </p:txBody>
      </p:sp>
      <p:sp>
        <p:nvSpPr>
          <p:cNvPr id="341" name="Google Shape;341;p79"/>
          <p:cNvSpPr txBox="1">
            <a:spLocks noGrp="1"/>
          </p:cNvSpPr>
          <p:nvPr>
            <p:ph type="body" idx="4"/>
          </p:nvPr>
        </p:nvSpPr>
        <p:spPr>
          <a:xfrm>
            <a:off x="6217920" y="2455875"/>
            <a:ext cx="5581651" cy="3378200"/>
          </a:xfrm>
          <a:prstGeom prst="rect">
            <a:avLst/>
          </a:prstGeom>
          <a:noFill/>
          <a:ln>
            <a:noFill/>
          </a:ln>
        </p:spPr>
        <p:txBody>
          <a:bodyPr spcFirstLastPara="1" wrap="square" lIns="0" tIns="45700" rIns="0" bIns="45700" anchor="t" anchorCtr="0">
            <a:normAutofit lnSpcReduction="10000"/>
          </a:bodyPr>
          <a:lstStyle/>
          <a:p>
            <a:r>
              <a:rPr lang="en-US" dirty="0"/>
              <a:t>- </a:t>
            </a:r>
            <a:r>
              <a:rPr lang="en-US" dirty="0" err="1"/>
              <a:t>Identifizieren</a:t>
            </a:r>
            <a:r>
              <a:rPr lang="en-US" dirty="0"/>
              <a:t> und </a:t>
            </a:r>
            <a:r>
              <a:rPr lang="en-US" dirty="0" err="1"/>
              <a:t>klassifizieren</a:t>
            </a:r>
            <a:r>
              <a:rPr lang="en-US" dirty="0"/>
              <a:t> Sie </a:t>
            </a:r>
            <a:r>
              <a:rPr lang="en-US" dirty="0" err="1"/>
              <a:t>Gesteine</a:t>
            </a:r>
            <a:r>
              <a:rPr lang="en-US" dirty="0"/>
              <a:t> und </a:t>
            </a:r>
            <a:r>
              <a:rPr lang="en-US" dirty="0" err="1"/>
              <a:t>Mineralien</a:t>
            </a:r>
            <a:r>
              <a:rPr lang="en-US" dirty="0"/>
              <a:t>.</a:t>
            </a:r>
            <a:endParaRPr dirty="0"/>
          </a:p>
          <a:p>
            <a:r>
              <a:rPr lang="en-US" dirty="0"/>
              <a:t>- </a:t>
            </a:r>
            <a:r>
              <a:rPr lang="en-US" dirty="0" err="1"/>
              <a:t>Besuchen</a:t>
            </a:r>
            <a:r>
              <a:rPr lang="en-US" dirty="0"/>
              <a:t> Sie </a:t>
            </a:r>
            <a:r>
              <a:rPr lang="en-US" dirty="0" err="1"/>
              <a:t>wichtige</a:t>
            </a:r>
            <a:r>
              <a:rPr lang="en-US" dirty="0"/>
              <a:t> </a:t>
            </a:r>
            <a:r>
              <a:rPr lang="en-US" dirty="0" err="1"/>
              <a:t>geologische</a:t>
            </a:r>
            <a:r>
              <a:rPr lang="en-US" dirty="0"/>
              <a:t> </a:t>
            </a:r>
            <a:r>
              <a:rPr lang="en-US" dirty="0" err="1"/>
              <a:t>Gebiete</a:t>
            </a:r>
            <a:r>
              <a:rPr lang="en-US" dirty="0"/>
              <a:t>, um </a:t>
            </a:r>
            <a:r>
              <a:rPr lang="en-US" dirty="0" err="1"/>
              <a:t>mehr</a:t>
            </a:r>
            <a:r>
              <a:rPr lang="en-US" dirty="0"/>
              <a:t> </a:t>
            </a:r>
            <a:r>
              <a:rPr lang="en-US" dirty="0" err="1"/>
              <a:t>über</a:t>
            </a:r>
            <a:r>
              <a:rPr lang="en-US" dirty="0"/>
              <a:t> </a:t>
            </a:r>
            <a:r>
              <a:rPr lang="en-US" dirty="0" err="1"/>
              <a:t>geologische</a:t>
            </a:r>
            <a:r>
              <a:rPr lang="en-US" dirty="0"/>
              <a:t> </a:t>
            </a:r>
            <a:r>
              <a:rPr lang="en-US" dirty="0" err="1"/>
              <a:t>Prozesse</a:t>
            </a:r>
            <a:r>
              <a:rPr lang="en-US" dirty="0"/>
              <a:t> </a:t>
            </a:r>
            <a:r>
              <a:rPr lang="en-US" dirty="0" err="1"/>
              <a:t>zu</a:t>
            </a:r>
            <a:r>
              <a:rPr lang="en-US" dirty="0"/>
              <a:t> </a:t>
            </a:r>
            <a:r>
              <a:rPr lang="en-US" dirty="0" err="1"/>
              <a:t>erfahren</a:t>
            </a:r>
            <a:r>
              <a:rPr lang="en-US" dirty="0"/>
              <a:t>.</a:t>
            </a:r>
            <a:endParaRPr dirty="0"/>
          </a:p>
          <a:p>
            <a:r>
              <a:rPr lang="en-US" dirty="0"/>
              <a:t>- </a:t>
            </a:r>
            <a:r>
              <a:rPr lang="en-US" dirty="0" err="1"/>
              <a:t>Erlernen</a:t>
            </a:r>
            <a:r>
              <a:rPr lang="en-US" dirty="0"/>
              <a:t> Sie die Interpretation und </a:t>
            </a:r>
            <a:r>
              <a:rPr lang="en-US" dirty="0" err="1"/>
              <a:t>Erstellung</a:t>
            </a:r>
            <a:r>
              <a:rPr lang="en-US" dirty="0"/>
              <a:t> von </a:t>
            </a:r>
            <a:r>
              <a:rPr lang="en-US" dirty="0" err="1"/>
              <a:t>Karten</a:t>
            </a:r>
            <a:r>
              <a:rPr lang="en-US" dirty="0"/>
              <a:t> </a:t>
            </a:r>
            <a:r>
              <a:rPr lang="en-US" dirty="0" err="1"/>
              <a:t>mit</a:t>
            </a:r>
            <a:r>
              <a:rPr lang="en-US" dirty="0"/>
              <a:t> </a:t>
            </a:r>
            <a:r>
              <a:rPr lang="en-US" dirty="0" err="1"/>
              <a:t>Hilfe</a:t>
            </a:r>
            <a:r>
              <a:rPr lang="en-US" dirty="0"/>
              <a:t> von Tools </a:t>
            </a:r>
            <a:r>
              <a:rPr lang="en-US" dirty="0" err="1"/>
              <a:t>wie</a:t>
            </a:r>
            <a:r>
              <a:rPr lang="en-US" dirty="0"/>
              <a:t> GPS.</a:t>
            </a:r>
            <a:endParaRPr dirty="0"/>
          </a:p>
          <a:p>
            <a:r>
              <a:rPr lang="en-US" dirty="0"/>
              <a:t>- </a:t>
            </a:r>
            <a:r>
              <a:rPr lang="en-US" dirty="0" err="1"/>
              <a:t>Untersuchen</a:t>
            </a:r>
            <a:r>
              <a:rPr lang="en-US" dirty="0"/>
              <a:t> Sie, </a:t>
            </a:r>
            <a:r>
              <a:rPr lang="en-US" dirty="0" err="1"/>
              <a:t>wie</a:t>
            </a:r>
            <a:r>
              <a:rPr lang="en-US" dirty="0"/>
              <a:t> </a:t>
            </a:r>
            <a:r>
              <a:rPr lang="en-US" dirty="0" err="1"/>
              <a:t>sich</a:t>
            </a:r>
            <a:r>
              <a:rPr lang="en-US" dirty="0"/>
              <a:t> der </a:t>
            </a:r>
            <a:r>
              <a:rPr lang="en-US" dirty="0" err="1"/>
              <a:t>Klimawandel</a:t>
            </a:r>
            <a:r>
              <a:rPr lang="en-US" dirty="0"/>
              <a:t> auf die Umwelt </a:t>
            </a:r>
            <a:r>
              <a:rPr lang="en-US" dirty="0" err="1"/>
              <a:t>auswirkt</a:t>
            </a:r>
            <a:r>
              <a:rPr lang="en-US" dirty="0"/>
              <a:t> und </a:t>
            </a:r>
            <a:r>
              <a:rPr lang="en-US" dirty="0" err="1"/>
              <a:t>welche</a:t>
            </a:r>
            <a:r>
              <a:rPr lang="en-US" dirty="0"/>
              <a:t> </a:t>
            </a:r>
            <a:r>
              <a:rPr lang="en-US" dirty="0" err="1"/>
              <a:t>Maßnahmen</a:t>
            </a:r>
            <a:r>
              <a:rPr lang="en-US" dirty="0"/>
              <a:t> </a:t>
            </a:r>
            <a:r>
              <a:rPr lang="en-US" dirty="0" err="1"/>
              <a:t>ergriffen</a:t>
            </a:r>
            <a:r>
              <a:rPr lang="en-US" dirty="0"/>
              <a:t> </a:t>
            </a:r>
            <a:r>
              <a:rPr lang="en-US" dirty="0" err="1"/>
              <a:t>werden</a:t>
            </a:r>
            <a:r>
              <a:rPr lang="en-US" dirty="0"/>
              <a:t> </a:t>
            </a:r>
            <a:r>
              <a:rPr lang="en-US" dirty="0" err="1"/>
              <a:t>können</a:t>
            </a:r>
            <a:r>
              <a:rPr lang="en-US" dirty="0"/>
              <a:t>, um seine </a:t>
            </a:r>
            <a:r>
              <a:rPr lang="en-US" dirty="0" err="1"/>
              <a:t>Auswirkungen</a:t>
            </a:r>
            <a:r>
              <a:rPr lang="en-US" dirty="0"/>
              <a:t> </a:t>
            </a:r>
            <a:r>
              <a:rPr lang="en-US" dirty="0" err="1"/>
              <a:t>zu</a:t>
            </a:r>
            <a:r>
              <a:rPr lang="en-US" dirty="0"/>
              <a:t> </a:t>
            </a:r>
            <a:r>
              <a:rPr lang="en-US" dirty="0" err="1"/>
              <a:t>verringern</a:t>
            </a:r>
            <a:r>
              <a:rPr lang="en-US" dirty="0"/>
              <a:t>.</a:t>
            </a:r>
            <a:endParaRPr dirty="0"/>
          </a:p>
          <a:p>
            <a:pPr marL="457200" lvl="0" indent="-228600" algn="l" rtl="0">
              <a:lnSpc>
                <a:spcPct val="90000"/>
              </a:lnSpc>
              <a:spcBef>
                <a:spcPts val="1200"/>
              </a:spcBef>
              <a:spcAft>
                <a:spcPts val="0"/>
              </a:spcAft>
              <a:buSzPts val="1800"/>
              <a:buNone/>
            </a:pP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80"/>
          <p:cNvSpPr txBox="1">
            <a:spLocks noGrp="1"/>
          </p:cNvSpPr>
          <p:nvPr>
            <p:ph type="body" idx="1"/>
          </p:nvPr>
        </p:nvSpPr>
        <p:spPr>
          <a:xfrm>
            <a:off x="421613" y="1396775"/>
            <a:ext cx="4937760" cy="736282"/>
          </a:xfrm>
          <a:prstGeom prst="rect">
            <a:avLst/>
          </a:prstGeom>
          <a:noFill/>
          <a:ln>
            <a:noFill/>
          </a:ln>
        </p:spPr>
        <p:txBody>
          <a:bodyPr spcFirstLastPara="1" wrap="square" lIns="91425" tIns="45700" rIns="91425" bIns="45700" anchor="ctr" anchorCtr="0">
            <a:normAutofit/>
          </a:bodyPr>
          <a:lstStyle/>
          <a:p>
            <a:pPr marL="457200" lvl="0" indent="-228600" algn="l" rtl="0">
              <a:lnSpc>
                <a:spcPct val="90000"/>
              </a:lnSpc>
              <a:spcBef>
                <a:spcPts val="1200"/>
              </a:spcBef>
              <a:spcAft>
                <a:spcPts val="0"/>
              </a:spcAft>
              <a:buSzPts val="2000"/>
              <a:buNone/>
            </a:pPr>
            <a:r>
              <a:rPr lang="en-US" b="1" dirty="0" err="1"/>
              <a:t>Technologie</a:t>
            </a:r>
            <a:endParaRPr dirty="0"/>
          </a:p>
        </p:txBody>
      </p:sp>
      <p:sp>
        <p:nvSpPr>
          <p:cNvPr id="347" name="Google Shape;347;p80"/>
          <p:cNvSpPr txBox="1">
            <a:spLocks noGrp="1"/>
          </p:cNvSpPr>
          <p:nvPr>
            <p:ph type="body" idx="2"/>
          </p:nvPr>
        </p:nvSpPr>
        <p:spPr>
          <a:xfrm>
            <a:off x="319067" y="2050473"/>
            <a:ext cx="5655014" cy="3910061"/>
          </a:xfrm>
          <a:prstGeom prst="rect">
            <a:avLst/>
          </a:prstGeom>
          <a:noFill/>
          <a:ln>
            <a:noFill/>
          </a:ln>
        </p:spPr>
        <p:txBody>
          <a:bodyPr spcFirstLastPara="1" wrap="square" lIns="0" tIns="45700" rIns="0" bIns="45700" anchor="t" anchorCtr="0">
            <a:normAutofit/>
          </a:bodyPr>
          <a:lstStyle/>
          <a:p>
            <a:pPr marL="457200" lvl="0" indent="-342900" algn="l" rtl="0">
              <a:lnSpc>
                <a:spcPct val="90000"/>
              </a:lnSpc>
              <a:spcBef>
                <a:spcPts val="1200"/>
              </a:spcBef>
              <a:spcAft>
                <a:spcPts val="0"/>
              </a:spcAft>
              <a:buSzPts val="1800"/>
              <a:buChar char=" "/>
            </a:pPr>
            <a:r>
              <a:rPr lang="en-US" dirty="0"/>
              <a:t>- </a:t>
            </a:r>
            <a:r>
              <a:rPr lang="en-US" dirty="0" err="1"/>
              <a:t>Bauen</a:t>
            </a:r>
            <a:r>
              <a:rPr lang="en-US" dirty="0"/>
              <a:t> Sie </a:t>
            </a:r>
            <a:r>
              <a:rPr lang="en-US" dirty="0" err="1"/>
              <a:t>ein</a:t>
            </a:r>
            <a:r>
              <a:rPr lang="en-US" dirty="0"/>
              <a:t> Mini-</a:t>
            </a:r>
            <a:r>
              <a:rPr lang="en-US" dirty="0" err="1"/>
              <a:t>Bewässerungssystem</a:t>
            </a:r>
            <a:r>
              <a:rPr lang="en-US" dirty="0"/>
              <a:t> </a:t>
            </a:r>
            <a:r>
              <a:rPr lang="en-US" dirty="0" err="1"/>
              <a:t>aus</a:t>
            </a:r>
            <a:r>
              <a:rPr lang="en-US" dirty="0"/>
              <a:t> </a:t>
            </a:r>
            <a:r>
              <a:rPr lang="en-US" dirty="0" err="1"/>
              <a:t>recycelten</a:t>
            </a:r>
            <a:r>
              <a:rPr lang="en-US" dirty="0"/>
              <a:t> </a:t>
            </a:r>
            <a:r>
              <a:rPr lang="en-US" dirty="0" err="1"/>
              <a:t>Materialien</a:t>
            </a:r>
            <a:r>
              <a:rPr lang="en-US" dirty="0"/>
              <a:t>, um Wasser </a:t>
            </a:r>
            <a:r>
              <a:rPr lang="en-US" dirty="0" err="1"/>
              <a:t>zu</a:t>
            </a:r>
            <a:r>
              <a:rPr lang="en-US" dirty="0"/>
              <a:t> </a:t>
            </a:r>
            <a:r>
              <a:rPr lang="en-US" dirty="0" err="1"/>
              <a:t>sparen</a:t>
            </a:r>
            <a:r>
              <a:rPr lang="en-US" dirty="0"/>
              <a:t>.</a:t>
            </a:r>
            <a:endParaRPr dirty="0"/>
          </a:p>
          <a:p>
            <a:pPr marL="457200" lvl="0" indent="-342900" algn="l" rtl="0">
              <a:lnSpc>
                <a:spcPct val="90000"/>
              </a:lnSpc>
              <a:spcBef>
                <a:spcPts val="1200"/>
              </a:spcBef>
              <a:spcAft>
                <a:spcPts val="0"/>
              </a:spcAft>
              <a:buSzPts val="1800"/>
              <a:buChar char=" "/>
            </a:pPr>
            <a:r>
              <a:rPr lang="en-US" dirty="0"/>
              <a:t>- </a:t>
            </a:r>
            <a:r>
              <a:rPr lang="en-US" dirty="0" err="1"/>
              <a:t>Entwerfen</a:t>
            </a:r>
            <a:r>
              <a:rPr lang="en-US" dirty="0"/>
              <a:t> und </a:t>
            </a:r>
            <a:r>
              <a:rPr lang="en-US" dirty="0" err="1"/>
              <a:t>bauen</a:t>
            </a:r>
            <a:r>
              <a:rPr lang="en-US" dirty="0"/>
              <a:t> Sie </a:t>
            </a:r>
            <a:r>
              <a:rPr lang="en-US" dirty="0" err="1"/>
              <a:t>ein</a:t>
            </a:r>
            <a:r>
              <a:rPr lang="en-US" dirty="0"/>
              <a:t> </a:t>
            </a:r>
            <a:r>
              <a:rPr lang="en-US" dirty="0" err="1"/>
              <a:t>einfaches</a:t>
            </a:r>
            <a:r>
              <a:rPr lang="en-US" dirty="0"/>
              <a:t> </a:t>
            </a:r>
            <a:r>
              <a:rPr lang="en-US" dirty="0" err="1"/>
              <a:t>Solarpanel</a:t>
            </a:r>
            <a:r>
              <a:rPr lang="en-US" dirty="0"/>
              <a:t>, um die </a:t>
            </a:r>
            <a:r>
              <a:rPr lang="en-US" dirty="0" err="1"/>
              <a:t>Nutzung</a:t>
            </a:r>
            <a:r>
              <a:rPr lang="en-US" dirty="0"/>
              <a:t> von </a:t>
            </a:r>
            <a:r>
              <a:rPr lang="en-US" dirty="0" err="1"/>
              <a:t>Solarenergie</a:t>
            </a:r>
            <a:r>
              <a:rPr lang="en-US" dirty="0"/>
              <a:t> </a:t>
            </a:r>
            <a:r>
              <a:rPr lang="en-US" dirty="0" err="1"/>
              <a:t>zu</a:t>
            </a:r>
            <a:r>
              <a:rPr lang="en-US" dirty="0"/>
              <a:t> </a:t>
            </a:r>
            <a:r>
              <a:rPr lang="en-US" dirty="0" err="1"/>
              <a:t>demonstrieren</a:t>
            </a:r>
            <a:r>
              <a:rPr lang="en-US" dirty="0"/>
              <a:t>.</a:t>
            </a:r>
            <a:endParaRPr dirty="0"/>
          </a:p>
          <a:p>
            <a:pPr marL="457200" lvl="0" indent="-342900" algn="l" rtl="0">
              <a:lnSpc>
                <a:spcPct val="90000"/>
              </a:lnSpc>
              <a:spcBef>
                <a:spcPts val="1200"/>
              </a:spcBef>
              <a:spcAft>
                <a:spcPts val="0"/>
              </a:spcAft>
              <a:buSzPts val="1800"/>
              <a:buChar char=" "/>
            </a:pPr>
            <a:r>
              <a:rPr lang="en-US" dirty="0"/>
              <a:t>- </a:t>
            </a:r>
            <a:r>
              <a:rPr lang="en-US" dirty="0" err="1"/>
              <a:t>Erstellen</a:t>
            </a:r>
            <a:r>
              <a:rPr lang="en-US" dirty="0"/>
              <a:t> Sie </a:t>
            </a:r>
            <a:r>
              <a:rPr lang="en-US" dirty="0" err="1"/>
              <a:t>ein</a:t>
            </a:r>
            <a:r>
              <a:rPr lang="en-US" dirty="0"/>
              <a:t> </a:t>
            </a:r>
            <a:r>
              <a:rPr lang="en-US" dirty="0" err="1"/>
              <a:t>Projekt</a:t>
            </a:r>
            <a:r>
              <a:rPr lang="en-US" dirty="0"/>
              <a:t> </a:t>
            </a:r>
            <a:r>
              <a:rPr lang="en-US" dirty="0" err="1"/>
              <a:t>zum</a:t>
            </a:r>
            <a:r>
              <a:rPr lang="en-US" dirty="0"/>
              <a:t> Recycling und </a:t>
            </a:r>
            <a:r>
              <a:rPr lang="en-US" dirty="0" err="1"/>
              <a:t>zur</a:t>
            </a:r>
            <a:r>
              <a:rPr lang="en-US" dirty="0"/>
              <a:t> </a:t>
            </a:r>
            <a:r>
              <a:rPr lang="en-US" dirty="0" err="1"/>
              <a:t>Wiederverwertung</a:t>
            </a:r>
            <a:r>
              <a:rPr lang="en-US" dirty="0"/>
              <a:t> von </a:t>
            </a:r>
            <a:r>
              <a:rPr lang="en-US" dirty="0" err="1"/>
              <a:t>Abfällen</a:t>
            </a:r>
            <a:r>
              <a:rPr lang="en-US" dirty="0"/>
              <a:t> </a:t>
            </a:r>
            <a:r>
              <a:rPr lang="en-US" dirty="0" err="1"/>
              <a:t>unter</a:t>
            </a:r>
            <a:r>
              <a:rPr lang="en-US" dirty="0"/>
              <a:t> </a:t>
            </a:r>
            <a:r>
              <a:rPr lang="en-US" dirty="0" err="1"/>
              <a:t>Verwendung</a:t>
            </a:r>
            <a:r>
              <a:rPr lang="en-US" dirty="0"/>
              <a:t> </a:t>
            </a:r>
            <a:r>
              <a:rPr lang="en-US" dirty="0" err="1"/>
              <a:t>technischer</a:t>
            </a:r>
            <a:r>
              <a:rPr lang="en-US" dirty="0"/>
              <a:t> </a:t>
            </a:r>
            <a:r>
              <a:rPr lang="en-US" dirty="0" err="1"/>
              <a:t>Hilfsmittel</a:t>
            </a:r>
            <a:r>
              <a:rPr lang="en-US" dirty="0"/>
              <a:t>.</a:t>
            </a:r>
            <a:endParaRPr dirty="0"/>
          </a:p>
          <a:p>
            <a:pPr marL="457200" lvl="0" indent="-342900" algn="l" rtl="0">
              <a:lnSpc>
                <a:spcPct val="90000"/>
              </a:lnSpc>
              <a:spcBef>
                <a:spcPts val="1200"/>
              </a:spcBef>
              <a:spcAft>
                <a:spcPts val="0"/>
              </a:spcAft>
              <a:buSzPts val="1800"/>
              <a:buChar char=" "/>
            </a:pPr>
            <a:r>
              <a:rPr lang="en-US" dirty="0"/>
              <a:t>- </a:t>
            </a:r>
            <a:r>
              <a:rPr lang="en-US" dirty="0" err="1"/>
              <a:t>Entwerfen</a:t>
            </a:r>
            <a:r>
              <a:rPr lang="en-US" dirty="0"/>
              <a:t> Sie </a:t>
            </a:r>
            <a:r>
              <a:rPr lang="en-US" dirty="0" err="1"/>
              <a:t>einen</a:t>
            </a:r>
            <a:r>
              <a:rPr lang="en-US" dirty="0"/>
              <a:t> </a:t>
            </a:r>
            <a:r>
              <a:rPr lang="en-US" dirty="0" err="1"/>
              <a:t>Prototyp</a:t>
            </a:r>
            <a:r>
              <a:rPr lang="en-US" dirty="0"/>
              <a:t> </a:t>
            </a:r>
            <a:r>
              <a:rPr lang="en-US" dirty="0" err="1"/>
              <a:t>eines</a:t>
            </a:r>
            <a:r>
              <a:rPr lang="en-US" dirty="0"/>
              <a:t> </a:t>
            </a:r>
            <a:r>
              <a:rPr lang="en-US" dirty="0" err="1"/>
              <a:t>Elektroautos</a:t>
            </a:r>
            <a:r>
              <a:rPr lang="en-US" dirty="0"/>
              <a:t> </a:t>
            </a:r>
            <a:r>
              <a:rPr lang="en-US" dirty="0" err="1"/>
              <a:t>oder</a:t>
            </a:r>
            <a:r>
              <a:rPr lang="en-US" dirty="0"/>
              <a:t> </a:t>
            </a:r>
            <a:r>
              <a:rPr lang="en-US" dirty="0" err="1"/>
              <a:t>eines</a:t>
            </a:r>
            <a:r>
              <a:rPr lang="en-US" dirty="0"/>
              <a:t> </a:t>
            </a:r>
            <a:r>
              <a:rPr lang="en-US" dirty="0" err="1"/>
              <a:t>Fahrrads</a:t>
            </a:r>
            <a:r>
              <a:rPr lang="en-US" dirty="0"/>
              <a:t>, das </a:t>
            </a:r>
            <a:r>
              <a:rPr lang="en-US" dirty="0" err="1"/>
              <a:t>mit</a:t>
            </a:r>
            <a:r>
              <a:rPr lang="en-US" dirty="0"/>
              <a:t> </a:t>
            </a:r>
            <a:r>
              <a:rPr lang="en-US" dirty="0" err="1"/>
              <a:t>erneuerbaren</a:t>
            </a:r>
            <a:r>
              <a:rPr lang="en-US" dirty="0"/>
              <a:t> </a:t>
            </a:r>
            <a:r>
              <a:rPr lang="en-US" dirty="0" err="1"/>
              <a:t>Energien</a:t>
            </a:r>
            <a:r>
              <a:rPr lang="en-US" dirty="0"/>
              <a:t> </a:t>
            </a:r>
            <a:r>
              <a:rPr lang="en-US" dirty="0" err="1"/>
              <a:t>betrieben</a:t>
            </a:r>
            <a:r>
              <a:rPr lang="en-US" dirty="0"/>
              <a:t> </a:t>
            </a:r>
            <a:r>
              <a:rPr lang="en-US" dirty="0" err="1"/>
              <a:t>wird</a:t>
            </a:r>
            <a:r>
              <a:rPr lang="en-US" dirty="0"/>
              <a:t>.</a:t>
            </a:r>
            <a:endParaRPr dirty="0"/>
          </a:p>
          <a:p>
            <a:pPr marL="457200" lvl="0" indent="-228600" algn="l" rtl="0">
              <a:lnSpc>
                <a:spcPct val="90000"/>
              </a:lnSpc>
              <a:spcBef>
                <a:spcPts val="1200"/>
              </a:spcBef>
              <a:spcAft>
                <a:spcPts val="0"/>
              </a:spcAft>
              <a:buSzPts val="1800"/>
              <a:buNone/>
            </a:pPr>
            <a:endParaRPr dirty="0"/>
          </a:p>
        </p:txBody>
      </p:sp>
      <p:sp>
        <p:nvSpPr>
          <p:cNvPr id="348" name="Google Shape;348;p80"/>
          <p:cNvSpPr txBox="1">
            <a:spLocks noGrp="1"/>
          </p:cNvSpPr>
          <p:nvPr>
            <p:ph type="body" idx="3"/>
          </p:nvPr>
        </p:nvSpPr>
        <p:spPr>
          <a:xfrm>
            <a:off x="6156960" y="1541962"/>
            <a:ext cx="4937760" cy="736282"/>
          </a:xfrm>
          <a:prstGeom prst="rect">
            <a:avLst/>
          </a:prstGeom>
          <a:noFill/>
          <a:ln>
            <a:noFill/>
          </a:ln>
        </p:spPr>
        <p:txBody>
          <a:bodyPr spcFirstLastPara="1" wrap="square" lIns="91425" tIns="45700" rIns="91425" bIns="45700" anchor="ctr" anchorCtr="0">
            <a:normAutofit fontScale="92500" lnSpcReduction="10000"/>
          </a:bodyPr>
          <a:lstStyle/>
          <a:p>
            <a:pPr marL="457200" lvl="0" indent="-228600" algn="l" rtl="0">
              <a:lnSpc>
                <a:spcPct val="90000"/>
              </a:lnSpc>
              <a:spcBef>
                <a:spcPts val="1200"/>
              </a:spcBef>
              <a:spcAft>
                <a:spcPts val="0"/>
              </a:spcAft>
              <a:buSzPct val="108108"/>
              <a:buNone/>
            </a:pPr>
            <a:endParaRPr dirty="0"/>
          </a:p>
          <a:p>
            <a:pPr marL="914400" lvl="1" indent="-228600" algn="l" rtl="0">
              <a:lnSpc>
                <a:spcPct val="90000"/>
              </a:lnSpc>
              <a:spcBef>
                <a:spcPts val="200"/>
              </a:spcBef>
              <a:spcAft>
                <a:spcPts val="0"/>
              </a:spcAft>
              <a:buSzPct val="108108"/>
              <a:buNone/>
            </a:pPr>
            <a:r>
              <a:rPr lang="en-US" dirty="0"/>
              <a:t>ICT</a:t>
            </a:r>
            <a:endParaRPr dirty="0"/>
          </a:p>
          <a:p>
            <a:pPr marL="457200" lvl="0" indent="-228600" algn="l" rtl="0">
              <a:lnSpc>
                <a:spcPct val="90000"/>
              </a:lnSpc>
              <a:spcBef>
                <a:spcPts val="1200"/>
              </a:spcBef>
              <a:spcAft>
                <a:spcPts val="0"/>
              </a:spcAft>
              <a:buSzPct val="108108"/>
              <a:buNone/>
            </a:pPr>
            <a:endParaRPr dirty="0"/>
          </a:p>
        </p:txBody>
      </p:sp>
      <p:sp>
        <p:nvSpPr>
          <p:cNvPr id="349" name="Google Shape;349;p80"/>
          <p:cNvSpPr txBox="1">
            <a:spLocks noGrp="1"/>
          </p:cNvSpPr>
          <p:nvPr>
            <p:ph type="body" idx="4"/>
          </p:nvPr>
        </p:nvSpPr>
        <p:spPr>
          <a:xfrm>
            <a:off x="6217920" y="2189018"/>
            <a:ext cx="5328812" cy="3771516"/>
          </a:xfrm>
          <a:prstGeom prst="rect">
            <a:avLst/>
          </a:prstGeom>
          <a:noFill/>
          <a:ln>
            <a:noFill/>
          </a:ln>
        </p:spPr>
        <p:txBody>
          <a:bodyPr spcFirstLastPara="1" wrap="square" lIns="0" tIns="45700" rIns="0" bIns="45700" anchor="t" anchorCtr="0">
            <a:normAutofit/>
          </a:bodyPr>
          <a:lstStyle/>
          <a:p>
            <a:pPr marL="457200" lvl="0" indent="-342900" algn="l" rtl="0">
              <a:lnSpc>
                <a:spcPct val="90000"/>
              </a:lnSpc>
              <a:spcBef>
                <a:spcPts val="1200"/>
              </a:spcBef>
              <a:spcAft>
                <a:spcPts val="0"/>
              </a:spcAft>
              <a:buSzPts val="1800"/>
              <a:buChar char=" "/>
            </a:pPr>
            <a:r>
              <a:rPr lang="en-US" dirty="0"/>
              <a:t>- </a:t>
            </a:r>
            <a:r>
              <a:rPr lang="en-US" dirty="0" err="1"/>
              <a:t>Entwicklung</a:t>
            </a:r>
            <a:r>
              <a:rPr lang="en-US" dirty="0"/>
              <a:t> </a:t>
            </a:r>
            <a:r>
              <a:rPr lang="en-US" dirty="0" err="1"/>
              <a:t>einer</a:t>
            </a:r>
            <a:r>
              <a:rPr lang="en-US" dirty="0"/>
              <a:t> Website </a:t>
            </a:r>
            <a:r>
              <a:rPr lang="en-US" dirty="0" err="1"/>
              <a:t>oder</a:t>
            </a:r>
            <a:r>
              <a:rPr lang="en-US" dirty="0"/>
              <a:t> App </a:t>
            </a:r>
            <a:r>
              <a:rPr lang="en-US" dirty="0" err="1"/>
              <a:t>zur</a:t>
            </a:r>
            <a:r>
              <a:rPr lang="en-US" dirty="0"/>
              <a:t> </a:t>
            </a:r>
            <a:r>
              <a:rPr lang="en-US" dirty="0" err="1"/>
              <a:t>Überwachung</a:t>
            </a:r>
            <a:r>
              <a:rPr lang="en-US" dirty="0"/>
              <a:t> der </a:t>
            </a:r>
            <a:r>
              <a:rPr lang="en-US" dirty="0" err="1"/>
              <a:t>Luftqualität</a:t>
            </a:r>
            <a:r>
              <a:rPr lang="en-US" dirty="0"/>
              <a:t>.</a:t>
            </a:r>
            <a:endParaRPr dirty="0"/>
          </a:p>
          <a:p>
            <a:pPr marL="457200" lvl="0" indent="-342900" algn="l" rtl="0">
              <a:lnSpc>
                <a:spcPct val="90000"/>
              </a:lnSpc>
              <a:spcBef>
                <a:spcPts val="1200"/>
              </a:spcBef>
              <a:spcAft>
                <a:spcPts val="0"/>
              </a:spcAft>
              <a:buSzPts val="1800"/>
              <a:buChar char=" "/>
            </a:pPr>
            <a:r>
              <a:rPr lang="en-US" dirty="0"/>
              <a:t>- </a:t>
            </a:r>
            <a:r>
              <a:rPr lang="en-US" dirty="0" err="1"/>
              <a:t>Erstellen</a:t>
            </a:r>
            <a:r>
              <a:rPr lang="en-US" dirty="0"/>
              <a:t> von </a:t>
            </a:r>
            <a:r>
              <a:rPr lang="en-US" dirty="0" err="1"/>
              <a:t>Videopräsentationen</a:t>
            </a:r>
            <a:r>
              <a:rPr lang="en-US" dirty="0"/>
              <a:t> </a:t>
            </a:r>
            <a:r>
              <a:rPr lang="en-US" dirty="0" err="1"/>
              <a:t>oder</a:t>
            </a:r>
            <a:r>
              <a:rPr lang="en-US" dirty="0"/>
              <a:t> </a:t>
            </a:r>
            <a:r>
              <a:rPr lang="en-US" dirty="0" err="1"/>
              <a:t>Grafiken</a:t>
            </a:r>
            <a:endParaRPr dirty="0"/>
          </a:p>
        </p:txBody>
      </p:sp>
      <p:sp>
        <p:nvSpPr>
          <p:cNvPr id="2" name="Google Shape;337;p79">
            <a:extLst>
              <a:ext uri="{FF2B5EF4-FFF2-40B4-BE49-F238E27FC236}">
                <a16:creationId xmlns:a16="http://schemas.microsoft.com/office/drawing/2014/main" id="{C5055586-EB48-9575-1405-C1F5DF127060}"/>
              </a:ext>
            </a:extLst>
          </p:cNvPr>
          <p:cNvSpPr txBox="1">
            <a:spLocks noGrp="1"/>
          </p:cNvSpPr>
          <p:nvPr>
            <p:ph type="title"/>
          </p:nvPr>
        </p:nvSpPr>
        <p:spPr>
          <a:xfrm>
            <a:off x="421613" y="91205"/>
            <a:ext cx="10058400" cy="1450757"/>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15000"/>
              </a:lnSpc>
              <a:spcBef>
                <a:spcPts val="0"/>
              </a:spcBef>
              <a:spcAft>
                <a:spcPts val="1000"/>
              </a:spcAft>
              <a:buSzPct val="38314"/>
              <a:buNone/>
            </a:pPr>
            <a:r>
              <a:rPr lang="en-US" sz="2900" dirty="0" err="1">
                <a:solidFill>
                  <a:srgbClr val="002060"/>
                </a:solidFill>
                <a:latin typeface="Cambria"/>
                <a:ea typeface="Cambria"/>
                <a:cs typeface="Cambria"/>
                <a:sym typeface="Cambria"/>
              </a:rPr>
              <a:t>Aktivitäten</a:t>
            </a:r>
            <a:r>
              <a:rPr lang="en-US" sz="2900" dirty="0">
                <a:solidFill>
                  <a:srgbClr val="002060"/>
                </a:solidFill>
                <a:latin typeface="Cambria"/>
                <a:ea typeface="Cambria"/>
                <a:cs typeface="Cambria"/>
                <a:sym typeface="Cambria"/>
              </a:rPr>
              <a:t> </a:t>
            </a:r>
            <a:r>
              <a:rPr lang="en-US" sz="2900" dirty="0" err="1">
                <a:solidFill>
                  <a:srgbClr val="002060"/>
                </a:solidFill>
                <a:latin typeface="Cambria"/>
                <a:ea typeface="Cambria"/>
                <a:cs typeface="Cambria"/>
                <a:sym typeface="Cambria"/>
              </a:rPr>
              <a:t>zur</a:t>
            </a:r>
            <a:r>
              <a:rPr lang="en-US" sz="2900" dirty="0">
                <a:solidFill>
                  <a:srgbClr val="002060"/>
                </a:solidFill>
                <a:latin typeface="Cambria"/>
                <a:ea typeface="Cambria"/>
                <a:cs typeface="Cambria"/>
                <a:sym typeface="Cambria"/>
              </a:rPr>
              <a:t> </a:t>
            </a:r>
            <a:r>
              <a:rPr lang="en-US" sz="2900" dirty="0" err="1">
                <a:solidFill>
                  <a:srgbClr val="002060"/>
                </a:solidFill>
                <a:latin typeface="Cambria"/>
                <a:ea typeface="Cambria"/>
                <a:cs typeface="Cambria"/>
                <a:sym typeface="Cambria"/>
              </a:rPr>
              <a:t>Grünen</a:t>
            </a:r>
            <a:r>
              <a:rPr lang="en-US" sz="2900" dirty="0">
                <a:solidFill>
                  <a:srgbClr val="002060"/>
                </a:solidFill>
                <a:latin typeface="Cambria"/>
                <a:ea typeface="Cambria"/>
                <a:cs typeface="Cambria"/>
                <a:sym typeface="Cambria"/>
              </a:rPr>
              <a:t> </a:t>
            </a:r>
            <a:r>
              <a:rPr lang="en-US" sz="2900" dirty="0" err="1">
                <a:solidFill>
                  <a:srgbClr val="002060"/>
                </a:solidFill>
                <a:latin typeface="Cambria"/>
                <a:ea typeface="Cambria"/>
                <a:cs typeface="Cambria"/>
                <a:sym typeface="Cambria"/>
              </a:rPr>
              <a:t>Woche</a:t>
            </a:r>
            <a:r>
              <a:rPr lang="en-US" sz="2900" dirty="0">
                <a:solidFill>
                  <a:srgbClr val="002060"/>
                </a:solidFill>
                <a:latin typeface="Cambria"/>
                <a:ea typeface="Cambria"/>
                <a:cs typeface="Cambria"/>
                <a:sym typeface="Cambria"/>
              </a:rPr>
              <a:t> – </a:t>
            </a:r>
            <a:r>
              <a:rPr lang="en-US" sz="2900" dirty="0" err="1">
                <a:solidFill>
                  <a:srgbClr val="002060"/>
                </a:solidFill>
                <a:latin typeface="Cambria"/>
                <a:ea typeface="Cambria"/>
                <a:cs typeface="Cambria"/>
                <a:sym typeface="Cambria"/>
              </a:rPr>
              <a:t>Wissenschaft</a:t>
            </a:r>
            <a:r>
              <a:rPr lang="en-US" sz="2900" dirty="0">
                <a:solidFill>
                  <a:srgbClr val="002060"/>
                </a:solidFill>
                <a:latin typeface="Cambria"/>
                <a:ea typeface="Cambria"/>
                <a:cs typeface="Cambria"/>
                <a:sym typeface="Cambria"/>
              </a:rPr>
              <a:t>, </a:t>
            </a:r>
            <a:r>
              <a:rPr lang="en-US" sz="2900" dirty="0" err="1">
                <a:solidFill>
                  <a:srgbClr val="002060"/>
                </a:solidFill>
                <a:latin typeface="Cambria"/>
                <a:ea typeface="Cambria"/>
                <a:cs typeface="Cambria"/>
                <a:sym typeface="Cambria"/>
              </a:rPr>
              <a:t>Geografie</a:t>
            </a:r>
            <a:r>
              <a:rPr lang="en-US" sz="2900" dirty="0">
                <a:solidFill>
                  <a:srgbClr val="002060"/>
                </a:solidFill>
                <a:latin typeface="Cambria"/>
                <a:ea typeface="Cambria"/>
                <a:cs typeface="Cambria"/>
                <a:sym typeface="Cambria"/>
              </a:rPr>
              <a:t>, </a:t>
            </a:r>
            <a:r>
              <a:rPr lang="en-US" sz="2900" dirty="0" err="1">
                <a:solidFill>
                  <a:srgbClr val="002060"/>
                </a:solidFill>
                <a:latin typeface="Cambria"/>
                <a:ea typeface="Cambria"/>
                <a:cs typeface="Cambria"/>
                <a:sym typeface="Cambria"/>
              </a:rPr>
              <a:t>Technologie</a:t>
            </a:r>
            <a:r>
              <a:rPr lang="en-US" sz="2900" dirty="0">
                <a:solidFill>
                  <a:srgbClr val="002060"/>
                </a:solidFill>
                <a:latin typeface="Cambria"/>
                <a:ea typeface="Cambria"/>
                <a:cs typeface="Cambria"/>
                <a:sym typeface="Cambria"/>
              </a:rPr>
              <a:t> und IKT</a:t>
            </a:r>
            <a:br>
              <a:rPr lang="en-US" sz="2900" dirty="0">
                <a:solidFill>
                  <a:srgbClr val="002060"/>
                </a:solidFill>
                <a:latin typeface="Cambria"/>
                <a:ea typeface="Cambria"/>
                <a:cs typeface="Cambria"/>
                <a:sym typeface="Cambria"/>
              </a:rPr>
            </a:br>
            <a:r>
              <a:rPr lang="en-US" sz="1800" dirty="0" err="1"/>
              <a:t>Integrieren</a:t>
            </a:r>
            <a:r>
              <a:rPr lang="en-US" sz="1800" dirty="0"/>
              <a:t> Sie </a:t>
            </a:r>
            <a:r>
              <a:rPr lang="en-US" sz="1800" dirty="0" err="1"/>
              <a:t>Wissenschaft</a:t>
            </a:r>
            <a:r>
              <a:rPr lang="en-US" sz="1800" dirty="0"/>
              <a:t>, </a:t>
            </a:r>
            <a:r>
              <a:rPr lang="en-US" sz="1800" dirty="0" err="1"/>
              <a:t>Geografie</a:t>
            </a:r>
            <a:r>
              <a:rPr lang="en-US" sz="1800" dirty="0"/>
              <a:t>, </a:t>
            </a:r>
            <a:r>
              <a:rPr lang="en-US" sz="1800" dirty="0" err="1"/>
              <a:t>Technologie</a:t>
            </a:r>
            <a:r>
              <a:rPr lang="en-US" sz="1800" dirty="0"/>
              <a:t> und IKT in die </a:t>
            </a:r>
            <a:r>
              <a:rPr lang="en-US" sz="1800" dirty="0" err="1"/>
              <a:t>Grüne</a:t>
            </a:r>
            <a:r>
              <a:rPr lang="en-US" sz="1800" dirty="0"/>
              <a:t> </a:t>
            </a:r>
            <a:r>
              <a:rPr lang="en-US" sz="1800" dirty="0" err="1"/>
              <a:t>Woche</a:t>
            </a:r>
            <a:r>
              <a:rPr lang="en-US" sz="1800" dirty="0"/>
              <a:t>: </a:t>
            </a:r>
            <a:endParaRPr sz="1300" dirty="0">
              <a:solidFill>
                <a:srgbClr val="002060"/>
              </a:solidFill>
              <a:latin typeface="Cambria"/>
              <a:ea typeface="Cambria"/>
              <a:cs typeface="Cambria"/>
              <a:sym typeface="Cambri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4"/>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3200"/>
              <a:buFont typeface="Calibri"/>
              <a:buNone/>
            </a:pPr>
            <a:r>
              <a:rPr lang="en-US"/>
              <a:t>Überblick über das Modul</a:t>
            </a:r>
            <a:endParaRPr/>
          </a:p>
        </p:txBody>
      </p:sp>
      <p:sp>
        <p:nvSpPr>
          <p:cNvPr id="136" name="Google Shape;136;p4"/>
          <p:cNvSpPr txBox="1"/>
          <p:nvPr/>
        </p:nvSpPr>
        <p:spPr>
          <a:xfrm>
            <a:off x="2618374" y="1766495"/>
            <a:ext cx="2799000" cy="421500"/>
          </a:xfrm>
          <a:prstGeom prst="rect">
            <a:avLst/>
          </a:prstGeom>
          <a:noFill/>
          <a:ln>
            <a:noFill/>
          </a:ln>
        </p:spPr>
        <p:txBody>
          <a:bodyPr spcFirstLastPara="1" wrap="square" lIns="0" tIns="0" rIns="0" bIns="0" anchor="ctr" anchorCtr="0">
            <a:noAutofit/>
          </a:bodyPr>
          <a:lstStyle/>
          <a:p>
            <a:pPr marL="0" marR="0" lvl="0" indent="0" algn="r"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Einführung</a:t>
            </a:r>
            <a:endParaRPr sz="3200" b="1" i="0" u="none" strike="noStrike" cap="none">
              <a:solidFill>
                <a:srgbClr val="3F3F3F"/>
              </a:solidFill>
              <a:latin typeface="Calibri"/>
              <a:ea typeface="Calibri"/>
              <a:cs typeface="Calibri"/>
              <a:sym typeface="Calibri"/>
            </a:endParaRPr>
          </a:p>
        </p:txBody>
      </p:sp>
      <p:sp>
        <p:nvSpPr>
          <p:cNvPr id="137" name="Google Shape;137;p4"/>
          <p:cNvSpPr txBox="1"/>
          <p:nvPr/>
        </p:nvSpPr>
        <p:spPr>
          <a:xfrm>
            <a:off x="6198059" y="2014120"/>
            <a:ext cx="2799000" cy="421500"/>
          </a:xfrm>
          <a:prstGeom prst="rect">
            <a:avLst/>
          </a:prstGeom>
          <a:noFill/>
          <a:ln>
            <a:noFill/>
          </a:ln>
        </p:spPr>
        <p:txBody>
          <a:bodyPr spcFirstLastPara="1" wrap="square" lIns="0" tIns="0" rIns="0" bIns="0" anchor="ctr" anchorCtr="0">
            <a:noAutofit/>
          </a:bodyPr>
          <a:lstStyle/>
          <a:p>
            <a:pPr marL="0" marR="0" lvl="0" indent="0" algn="l"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Videos</a:t>
            </a:r>
            <a:endParaRPr sz="3200" b="1" i="0" u="none" strike="noStrike" cap="none">
              <a:solidFill>
                <a:srgbClr val="3F3F3F"/>
              </a:solidFill>
              <a:latin typeface="Calibri"/>
              <a:ea typeface="Calibri"/>
              <a:cs typeface="Calibri"/>
              <a:sym typeface="Calibri"/>
            </a:endParaRPr>
          </a:p>
        </p:txBody>
      </p:sp>
      <p:sp>
        <p:nvSpPr>
          <p:cNvPr id="138" name="Google Shape;138;p4"/>
          <p:cNvSpPr txBox="1"/>
          <p:nvPr/>
        </p:nvSpPr>
        <p:spPr>
          <a:xfrm>
            <a:off x="6096000" y="2356236"/>
            <a:ext cx="4629911" cy="97406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Arial"/>
                <a:ea typeface="Arial"/>
                <a:cs typeface="Arial"/>
                <a:sym typeface="Arial"/>
              </a:rPr>
              <a:t>LINKS ZU VIDEOS UND WEITERFÜHRENDEN LITERATURQUELLEN ZUM INHALT DES MODULS </a:t>
            </a:r>
            <a:endParaRPr sz="1400" b="0" i="0" u="none" strike="noStrike" cap="none" dirty="0">
              <a:solidFill>
                <a:srgbClr val="000000"/>
              </a:solidFill>
              <a:latin typeface="Arial"/>
              <a:ea typeface="Arial"/>
              <a:cs typeface="Arial"/>
              <a:sym typeface="Arial"/>
            </a:endParaRPr>
          </a:p>
        </p:txBody>
      </p:sp>
      <p:sp>
        <p:nvSpPr>
          <p:cNvPr id="139" name="Google Shape;139;p4"/>
          <p:cNvSpPr txBox="1"/>
          <p:nvPr/>
        </p:nvSpPr>
        <p:spPr>
          <a:xfrm>
            <a:off x="6198059" y="3887365"/>
            <a:ext cx="2799000" cy="421500"/>
          </a:xfrm>
          <a:prstGeom prst="rect">
            <a:avLst/>
          </a:prstGeom>
          <a:noFill/>
          <a:ln>
            <a:noFill/>
          </a:ln>
        </p:spPr>
        <p:txBody>
          <a:bodyPr spcFirstLastPara="1" wrap="square" lIns="0" tIns="0" rIns="0" bIns="0" anchor="ctr" anchorCtr="0">
            <a:noAutofit/>
          </a:bodyPr>
          <a:lstStyle/>
          <a:p>
            <a:pPr marL="0" marR="0" lvl="0" indent="0" algn="l"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Selbstkontrolle</a:t>
            </a:r>
            <a:endParaRPr sz="3200" b="1" i="0" u="none" strike="noStrike" cap="none">
              <a:solidFill>
                <a:srgbClr val="3F3F3F"/>
              </a:solidFill>
              <a:latin typeface="Calibri"/>
              <a:ea typeface="Calibri"/>
              <a:cs typeface="Calibri"/>
              <a:sym typeface="Calibri"/>
            </a:endParaRPr>
          </a:p>
        </p:txBody>
      </p:sp>
      <p:sp>
        <p:nvSpPr>
          <p:cNvPr id="140" name="Google Shape;140;p4"/>
          <p:cNvSpPr txBox="1"/>
          <p:nvPr/>
        </p:nvSpPr>
        <p:spPr>
          <a:xfrm>
            <a:off x="2329877" y="4006113"/>
            <a:ext cx="3150316" cy="421500"/>
          </a:xfrm>
          <a:prstGeom prst="rect">
            <a:avLst/>
          </a:prstGeom>
          <a:noFill/>
          <a:ln>
            <a:noFill/>
          </a:ln>
        </p:spPr>
        <p:txBody>
          <a:bodyPr spcFirstLastPara="1" wrap="square" lIns="0" tIns="0" rIns="0" bIns="0" anchor="ctr" anchorCtr="0">
            <a:noAutofit/>
          </a:bodyPr>
          <a:lstStyle/>
          <a:p>
            <a:pPr marL="0" marR="0" lvl="0" indent="0" algn="r"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Titel des </a:t>
            </a:r>
            <a:endParaRPr/>
          </a:p>
          <a:p>
            <a:pPr marL="0" marR="0" lvl="0" indent="0" algn="r"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zweite</a:t>
            </a:r>
            <a:endParaRPr sz="3200" b="1" i="0" u="none" strike="noStrike" cap="none">
              <a:solidFill>
                <a:srgbClr val="3F3F3F"/>
              </a:solidFill>
              <a:latin typeface="Calibri"/>
              <a:ea typeface="Calibri"/>
              <a:cs typeface="Calibri"/>
              <a:sym typeface="Calibri"/>
            </a:endParaRPr>
          </a:p>
        </p:txBody>
      </p:sp>
      <p:sp>
        <p:nvSpPr>
          <p:cNvPr id="141" name="Google Shape;141;p4"/>
          <p:cNvSpPr txBox="1"/>
          <p:nvPr/>
        </p:nvSpPr>
        <p:spPr>
          <a:xfrm>
            <a:off x="1832303" y="1809674"/>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01</a:t>
            </a:r>
            <a:endParaRPr sz="1400" b="0" i="0" u="none" strike="noStrike" cap="none">
              <a:solidFill>
                <a:srgbClr val="000000"/>
              </a:solidFill>
              <a:latin typeface="Arial"/>
              <a:ea typeface="Arial"/>
              <a:cs typeface="Arial"/>
              <a:sym typeface="Arial"/>
            </a:endParaRPr>
          </a:p>
        </p:txBody>
      </p:sp>
      <p:sp>
        <p:nvSpPr>
          <p:cNvPr id="142" name="Google Shape;142;p4"/>
          <p:cNvSpPr txBox="1"/>
          <p:nvPr/>
        </p:nvSpPr>
        <p:spPr>
          <a:xfrm>
            <a:off x="8807724" y="1790624"/>
            <a:ext cx="1028700" cy="554400"/>
          </a:xfrm>
          <a:prstGeom prst="rect">
            <a:avLst/>
          </a:prstGeom>
          <a:noFill/>
          <a:ln>
            <a:noFill/>
          </a:ln>
        </p:spPr>
        <p:txBody>
          <a:bodyPr spcFirstLastPara="1" wrap="square" lIns="91425" tIns="91425" rIns="91425" bIns="91425" anchor="b" anchorCtr="0">
            <a:noAutofit/>
          </a:bodyPr>
          <a:lstStyle/>
          <a:p>
            <a:pPr marL="0" marR="0" lvl="0" indent="0" algn="r"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03</a:t>
            </a:r>
            <a:endParaRPr sz="1400" b="0" i="0" u="none" strike="noStrike" cap="none">
              <a:solidFill>
                <a:srgbClr val="000000"/>
              </a:solidFill>
              <a:latin typeface="Arial"/>
              <a:ea typeface="Arial"/>
              <a:cs typeface="Arial"/>
              <a:sym typeface="Arial"/>
            </a:endParaRPr>
          </a:p>
        </p:txBody>
      </p:sp>
      <p:sp>
        <p:nvSpPr>
          <p:cNvPr id="143" name="Google Shape;143;p4"/>
          <p:cNvSpPr txBox="1"/>
          <p:nvPr/>
        </p:nvSpPr>
        <p:spPr>
          <a:xfrm>
            <a:off x="1841828" y="3662463"/>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02</a:t>
            </a:r>
            <a:endParaRPr sz="1400" b="0" i="0" u="none" strike="noStrike" cap="none">
              <a:solidFill>
                <a:srgbClr val="000000"/>
              </a:solidFill>
              <a:latin typeface="Arial"/>
              <a:ea typeface="Arial"/>
              <a:cs typeface="Arial"/>
              <a:sym typeface="Arial"/>
            </a:endParaRPr>
          </a:p>
        </p:txBody>
      </p:sp>
      <p:sp>
        <p:nvSpPr>
          <p:cNvPr id="144" name="Google Shape;144;p4"/>
          <p:cNvSpPr txBox="1"/>
          <p:nvPr/>
        </p:nvSpPr>
        <p:spPr>
          <a:xfrm>
            <a:off x="8807724" y="3662463"/>
            <a:ext cx="1028700" cy="554400"/>
          </a:xfrm>
          <a:prstGeom prst="rect">
            <a:avLst/>
          </a:prstGeom>
          <a:noFill/>
          <a:ln>
            <a:noFill/>
          </a:ln>
        </p:spPr>
        <p:txBody>
          <a:bodyPr spcFirstLastPara="1" wrap="square" lIns="91425" tIns="91425" rIns="91425" bIns="91425" anchor="b" anchorCtr="0">
            <a:noAutofit/>
          </a:bodyPr>
          <a:lstStyle/>
          <a:p>
            <a:pPr marL="0" marR="0" lvl="0" indent="0" algn="r"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04</a:t>
            </a:r>
            <a:endParaRPr sz="1400" b="0" i="0" u="none" strike="noStrike" cap="none">
              <a:solidFill>
                <a:srgbClr val="000000"/>
              </a:solidFill>
              <a:latin typeface="Arial"/>
              <a:ea typeface="Arial"/>
              <a:cs typeface="Arial"/>
              <a:sym typeface="Arial"/>
            </a:endParaRPr>
          </a:p>
        </p:txBody>
      </p:sp>
      <p:cxnSp>
        <p:nvCxnSpPr>
          <p:cNvPr id="145" name="Google Shape;145;p4"/>
          <p:cNvCxnSpPr/>
          <p:nvPr/>
        </p:nvCxnSpPr>
        <p:spPr>
          <a:xfrm rot="10800000">
            <a:off x="8198684" y="2318780"/>
            <a:ext cx="1635900" cy="0"/>
          </a:xfrm>
          <a:prstGeom prst="straightConnector1">
            <a:avLst/>
          </a:prstGeom>
          <a:noFill/>
          <a:ln w="19050" cap="flat" cmpd="sng">
            <a:solidFill>
              <a:schemeClr val="dk1"/>
            </a:solidFill>
            <a:prstDash val="solid"/>
            <a:round/>
            <a:headEnd type="none" w="sm" len="sm"/>
            <a:tailEnd type="none" w="sm" len="sm"/>
          </a:ln>
        </p:spPr>
      </p:cxnSp>
      <p:cxnSp>
        <p:nvCxnSpPr>
          <p:cNvPr id="146" name="Google Shape;146;p4"/>
          <p:cNvCxnSpPr/>
          <p:nvPr/>
        </p:nvCxnSpPr>
        <p:spPr>
          <a:xfrm rot="10800000">
            <a:off x="8198684" y="4189175"/>
            <a:ext cx="1635900" cy="0"/>
          </a:xfrm>
          <a:prstGeom prst="straightConnector1">
            <a:avLst/>
          </a:prstGeom>
          <a:noFill/>
          <a:ln w="19050" cap="flat" cmpd="sng">
            <a:solidFill>
              <a:schemeClr val="dk1"/>
            </a:solidFill>
            <a:prstDash val="solid"/>
            <a:round/>
            <a:headEnd type="none" w="sm" len="sm"/>
            <a:tailEnd type="none" w="sm" len="sm"/>
          </a:ln>
        </p:spPr>
      </p:cxnSp>
      <p:cxnSp>
        <p:nvCxnSpPr>
          <p:cNvPr id="147" name="Google Shape;147;p4"/>
          <p:cNvCxnSpPr/>
          <p:nvPr/>
        </p:nvCxnSpPr>
        <p:spPr>
          <a:xfrm flipH="1">
            <a:off x="1844234" y="2309775"/>
            <a:ext cx="1505700" cy="18000"/>
          </a:xfrm>
          <a:prstGeom prst="straightConnector1">
            <a:avLst/>
          </a:prstGeom>
          <a:noFill/>
          <a:ln w="19050" cap="flat" cmpd="sng">
            <a:solidFill>
              <a:schemeClr val="dk1"/>
            </a:solidFill>
            <a:prstDash val="solid"/>
            <a:round/>
            <a:headEnd type="none" w="sm" len="sm"/>
            <a:tailEnd type="none" w="sm" len="sm"/>
          </a:ln>
        </p:spPr>
      </p:cxnSp>
      <p:cxnSp>
        <p:nvCxnSpPr>
          <p:cNvPr id="148" name="Google Shape;148;p4"/>
          <p:cNvCxnSpPr/>
          <p:nvPr/>
        </p:nvCxnSpPr>
        <p:spPr>
          <a:xfrm flipH="1">
            <a:off x="1844224" y="4174465"/>
            <a:ext cx="1026304" cy="14710"/>
          </a:xfrm>
          <a:prstGeom prst="straightConnector1">
            <a:avLst/>
          </a:prstGeom>
          <a:noFill/>
          <a:ln w="19050" cap="flat" cmpd="sng">
            <a:solidFill>
              <a:schemeClr val="dk1"/>
            </a:solidFill>
            <a:prstDash val="solid"/>
            <a:round/>
            <a:headEnd type="none" w="sm" len="sm"/>
            <a:tailEnd type="none" w="sm" len="sm"/>
          </a:ln>
        </p:spPr>
      </p:cxnSp>
      <p:cxnSp>
        <p:nvCxnSpPr>
          <p:cNvPr id="149" name="Google Shape;149;p4"/>
          <p:cNvCxnSpPr/>
          <p:nvPr/>
        </p:nvCxnSpPr>
        <p:spPr>
          <a:xfrm>
            <a:off x="5986384" y="2153020"/>
            <a:ext cx="0" cy="2193300"/>
          </a:xfrm>
          <a:prstGeom prst="straightConnector1">
            <a:avLst/>
          </a:prstGeom>
          <a:noFill/>
          <a:ln w="19050" cap="flat" cmpd="sng">
            <a:solidFill>
              <a:schemeClr val="lt1"/>
            </a:solidFill>
            <a:prstDash val="solid"/>
            <a:round/>
            <a:headEnd type="none" w="sm" len="sm"/>
            <a:tailEnd type="none" w="sm" len="sm"/>
          </a:ln>
        </p:spPr>
      </p:cxnSp>
      <p:cxnSp>
        <p:nvCxnSpPr>
          <p:cNvPr id="150" name="Google Shape;150;p4"/>
          <p:cNvCxnSpPr/>
          <p:nvPr/>
        </p:nvCxnSpPr>
        <p:spPr>
          <a:xfrm>
            <a:off x="5818744" y="2301220"/>
            <a:ext cx="0" cy="2193300"/>
          </a:xfrm>
          <a:prstGeom prst="straightConnector1">
            <a:avLst/>
          </a:prstGeom>
          <a:noFill/>
          <a:ln w="19050" cap="flat" cmpd="sng">
            <a:solidFill>
              <a:schemeClr val="dk1"/>
            </a:solidFill>
            <a:prstDash val="solid"/>
            <a:round/>
            <a:headEnd type="none" w="sm" len="sm"/>
            <a:tailEnd type="none" w="sm" len="sm"/>
          </a:ln>
        </p:spPr>
      </p:cxnSp>
      <p:sp>
        <p:nvSpPr>
          <p:cNvPr id="151" name="Google Shape;151;p4"/>
          <p:cNvSpPr txBox="1"/>
          <p:nvPr/>
        </p:nvSpPr>
        <p:spPr>
          <a:xfrm>
            <a:off x="1741054" y="4611056"/>
            <a:ext cx="3765240" cy="644700"/>
          </a:xfrm>
          <a:prstGeom prst="rect">
            <a:avLst/>
          </a:prstGeom>
          <a:noFill/>
          <a:ln>
            <a:noFill/>
          </a:ln>
        </p:spPr>
        <p:txBody>
          <a:bodyPr spcFirstLastPara="1" wrap="square" lIns="91425" tIns="91425" rIns="91425" bIns="91425" anchor="t" anchorCtr="0">
            <a:noAutofit/>
          </a:bodyPr>
          <a:lstStyle/>
          <a:p>
            <a:pPr marL="0" marR="0" lvl="0" indent="0" algn="r" rtl="0">
              <a:lnSpc>
                <a:spcPct val="90000"/>
              </a:lnSpc>
              <a:spcBef>
                <a:spcPts val="0"/>
              </a:spcBef>
              <a:spcAft>
                <a:spcPts val="0"/>
              </a:spcAft>
              <a:buNone/>
            </a:pPr>
            <a:r>
              <a:rPr lang="en-US" sz="1400" b="0" i="0" u="none" strike="noStrike" cap="none">
                <a:solidFill>
                  <a:srgbClr val="000000"/>
                </a:solidFill>
                <a:latin typeface="Arial"/>
                <a:ea typeface="Arial"/>
                <a:cs typeface="Arial"/>
                <a:sym typeface="Arial"/>
              </a:rPr>
              <a:t>Bewährte Praktiken in unserer Einrichtung, in unserer Stadt oder unserem Land und sogar in den Ländern der Partner</a:t>
            </a:r>
            <a:endParaRPr sz="2000" b="0" i="0" u="none" strike="noStrike" cap="none">
              <a:solidFill>
                <a:srgbClr val="FFFF00"/>
              </a:solidFill>
              <a:latin typeface="Calibri"/>
              <a:ea typeface="Calibri"/>
              <a:cs typeface="Calibri"/>
              <a:sym typeface="Calibri"/>
            </a:endParaRPr>
          </a:p>
        </p:txBody>
      </p:sp>
      <p:sp>
        <p:nvSpPr>
          <p:cNvPr id="152" name="Google Shape;152;p4"/>
          <p:cNvSpPr txBox="1"/>
          <p:nvPr/>
        </p:nvSpPr>
        <p:spPr>
          <a:xfrm>
            <a:off x="6096000" y="4346320"/>
            <a:ext cx="1917900" cy="6447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1600"/>
              </a:spcAft>
              <a:buClr>
                <a:schemeClr val="accent1"/>
              </a:buClr>
              <a:buSzPts val="2000"/>
              <a:buFont typeface="Calibri"/>
              <a:buNone/>
            </a:pPr>
            <a:r>
              <a:rPr lang="en-US" sz="2000" b="0" i="0" u="none" strike="noStrike" cap="none">
                <a:solidFill>
                  <a:srgbClr val="3F762A"/>
                </a:solidFill>
                <a:latin typeface="Calibri"/>
                <a:ea typeface="Calibri"/>
                <a:cs typeface="Calibri"/>
                <a:sym typeface="Calibri"/>
              </a:rPr>
              <a:t>Formulare-Quiz</a:t>
            </a:r>
            <a:endParaRPr sz="2000" b="0" i="0" u="none" strike="noStrike" cap="none">
              <a:solidFill>
                <a:srgbClr val="3F762A"/>
              </a:solidFill>
              <a:latin typeface="Calibri"/>
              <a:ea typeface="Calibri"/>
              <a:cs typeface="Calibri"/>
              <a:sym typeface="Calibri"/>
            </a:endParaRPr>
          </a:p>
        </p:txBody>
      </p:sp>
      <p:sp>
        <p:nvSpPr>
          <p:cNvPr id="153" name="Google Shape;153;p4"/>
          <p:cNvSpPr/>
          <p:nvPr/>
        </p:nvSpPr>
        <p:spPr>
          <a:xfrm>
            <a:off x="1885950" y="2435394"/>
            <a:ext cx="3514725" cy="1015663"/>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1400" b="1" i="0" u="none" strike="noStrike" cap="none" dirty="0" err="1">
                <a:solidFill>
                  <a:srgbClr val="000000"/>
                </a:solidFill>
                <a:latin typeface="Arial"/>
                <a:ea typeface="Arial"/>
                <a:cs typeface="Arial"/>
                <a:sym typeface="Arial"/>
              </a:rPr>
              <a:t>Analyse</a:t>
            </a:r>
            <a:r>
              <a:rPr lang="en-US" sz="1400" b="1" i="0" u="none" strike="noStrike" cap="none" dirty="0">
                <a:solidFill>
                  <a:srgbClr val="000000"/>
                </a:solidFill>
                <a:latin typeface="Arial"/>
                <a:ea typeface="Arial"/>
                <a:cs typeface="Arial"/>
                <a:sym typeface="Arial"/>
              </a:rPr>
              <a:t> der </a:t>
            </a:r>
            <a:r>
              <a:rPr lang="en-US" sz="1400" b="1" i="0" u="none" strike="noStrike" cap="none" dirty="0" err="1">
                <a:solidFill>
                  <a:srgbClr val="000000"/>
                </a:solidFill>
                <a:latin typeface="Arial"/>
                <a:ea typeface="Arial"/>
                <a:cs typeface="Arial"/>
                <a:sym typeface="Arial"/>
              </a:rPr>
              <a:t>wahrgenommenen</a:t>
            </a:r>
            <a:r>
              <a:rPr lang="en-US" sz="1400" b="1" i="0" u="none" strike="noStrike" cap="none" dirty="0">
                <a:solidFill>
                  <a:srgbClr val="000000"/>
                </a:solidFill>
                <a:latin typeface="Arial"/>
                <a:ea typeface="Arial"/>
                <a:cs typeface="Arial"/>
                <a:sym typeface="Arial"/>
              </a:rPr>
              <a:t> </a:t>
            </a:r>
            <a:r>
              <a:rPr lang="en-US" sz="1400" b="1" i="0" u="none" strike="noStrike" cap="none" dirty="0" err="1">
                <a:solidFill>
                  <a:srgbClr val="000000"/>
                </a:solidFill>
                <a:latin typeface="Arial"/>
                <a:ea typeface="Arial"/>
                <a:cs typeface="Arial"/>
                <a:sym typeface="Arial"/>
              </a:rPr>
              <a:t>Umweltprobleme</a:t>
            </a:r>
            <a:r>
              <a:rPr lang="en-US" sz="1400" b="1" i="0" u="none" strike="noStrike" cap="none" dirty="0">
                <a:solidFill>
                  <a:srgbClr val="000000"/>
                </a:solidFill>
                <a:latin typeface="Arial"/>
                <a:ea typeface="Arial"/>
                <a:cs typeface="Arial"/>
                <a:sym typeface="Arial"/>
              </a:rPr>
              <a:t> </a:t>
            </a:r>
            <a:r>
              <a:rPr lang="en-US" sz="1400" b="1" i="0" u="none" strike="noStrike" cap="none" dirty="0" err="1">
                <a:solidFill>
                  <a:srgbClr val="000000"/>
                </a:solidFill>
                <a:latin typeface="Arial"/>
                <a:ea typeface="Arial"/>
                <a:cs typeface="Arial"/>
                <a:sym typeface="Arial"/>
              </a:rPr>
              <a:t>nach</a:t>
            </a:r>
            <a:r>
              <a:rPr lang="en-US" sz="1400" b="1" i="0" u="none" strike="noStrike" cap="none" dirty="0">
                <a:solidFill>
                  <a:srgbClr val="000000"/>
                </a:solidFill>
                <a:latin typeface="Arial"/>
                <a:ea typeface="Arial"/>
                <a:cs typeface="Arial"/>
                <a:sym typeface="Arial"/>
              </a:rPr>
              <a:t> dem </a:t>
            </a:r>
            <a:r>
              <a:rPr lang="en-US" sz="1400" b="1" i="0" u="none" strike="noStrike" cap="none" dirty="0" err="1">
                <a:solidFill>
                  <a:srgbClr val="000000"/>
                </a:solidFill>
                <a:latin typeface="Arial"/>
                <a:ea typeface="Arial"/>
                <a:cs typeface="Arial"/>
                <a:sym typeface="Arial"/>
              </a:rPr>
              <a:t>Niveau</a:t>
            </a:r>
            <a:r>
              <a:rPr lang="en-US" sz="1400" b="1" i="0" u="none" strike="noStrike" cap="none" dirty="0">
                <a:solidFill>
                  <a:srgbClr val="000000"/>
                </a:solidFill>
                <a:latin typeface="Arial"/>
                <a:ea typeface="Arial"/>
                <a:cs typeface="Arial"/>
                <a:sym typeface="Arial"/>
              </a:rPr>
              <a:t> der </a:t>
            </a:r>
            <a:r>
              <a:rPr lang="en-US" sz="1400" b="1" i="0" u="none" strike="noStrike" cap="none" dirty="0" err="1">
                <a:solidFill>
                  <a:srgbClr val="000000"/>
                </a:solidFill>
                <a:latin typeface="Arial"/>
                <a:ea typeface="Arial"/>
                <a:cs typeface="Arial"/>
                <a:sym typeface="Arial"/>
              </a:rPr>
              <a:t>Umweltkompetenz</a:t>
            </a:r>
            <a:r>
              <a:rPr lang="en-US" sz="1400" b="1" i="0" u="none" strike="noStrike" cap="none" dirty="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81"/>
          <p:cNvSpPr txBox="1">
            <a:spLocks noGrp="1"/>
          </p:cNvSpPr>
          <p:nvPr>
            <p:ph type="title"/>
          </p:nvPr>
        </p:nvSpPr>
        <p:spPr>
          <a:xfrm>
            <a:off x="1145918" y="20952"/>
            <a:ext cx="10058400" cy="823740"/>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SzPts val="3200"/>
              <a:buNone/>
            </a:pPr>
            <a:r>
              <a:rPr lang="en-US" sz="2600" dirty="0" err="1">
                <a:solidFill>
                  <a:srgbClr val="002060"/>
                </a:solidFill>
                <a:latin typeface="Cambria"/>
                <a:ea typeface="Cambria"/>
                <a:cs typeface="Cambria"/>
                <a:sym typeface="Cambria"/>
              </a:rPr>
              <a:t>Schlussfolgerung</a:t>
            </a:r>
            <a:endParaRPr sz="2600" dirty="0">
              <a:solidFill>
                <a:srgbClr val="002060"/>
              </a:solidFill>
              <a:latin typeface="Cambria"/>
              <a:ea typeface="Cambria"/>
              <a:cs typeface="Cambria"/>
              <a:sym typeface="Cambria"/>
            </a:endParaRPr>
          </a:p>
        </p:txBody>
      </p:sp>
      <p:sp>
        <p:nvSpPr>
          <p:cNvPr id="355" name="Google Shape;355;p81"/>
          <p:cNvSpPr txBox="1">
            <a:spLocks noGrp="1"/>
          </p:cNvSpPr>
          <p:nvPr>
            <p:ph type="body" idx="1"/>
          </p:nvPr>
        </p:nvSpPr>
        <p:spPr>
          <a:xfrm>
            <a:off x="2721799" y="862533"/>
            <a:ext cx="8056448" cy="5264277"/>
          </a:xfrm>
          <a:prstGeom prst="rect">
            <a:avLst/>
          </a:prstGeom>
          <a:noFill/>
          <a:ln>
            <a:noFill/>
          </a:ln>
        </p:spPr>
        <p:txBody>
          <a:bodyPr spcFirstLastPara="1" wrap="square" lIns="0" tIns="45700" rIns="0" bIns="45700" anchor="t" anchorCtr="0">
            <a:normAutofit fontScale="25000" lnSpcReduction="20000"/>
          </a:bodyPr>
          <a:lstStyle/>
          <a:p>
            <a:pPr marL="457200" lvl="0" indent="-342900" algn="l" rtl="0">
              <a:lnSpc>
                <a:spcPct val="170000"/>
              </a:lnSpc>
              <a:spcBef>
                <a:spcPts val="1200"/>
              </a:spcBef>
              <a:spcAft>
                <a:spcPts val="0"/>
              </a:spcAft>
              <a:buSzPct val="116129"/>
              <a:buChar char=" "/>
            </a:pPr>
            <a:r>
              <a:rPr lang="en-US" sz="5200" b="1" dirty="0"/>
              <a:t>Umwelterziehung: Der </a:t>
            </a:r>
            <a:r>
              <a:rPr lang="en-US" sz="5200" b="1" dirty="0" err="1"/>
              <a:t>Schlüssel</a:t>
            </a:r>
            <a:r>
              <a:rPr lang="en-US" sz="5200" b="1" dirty="0"/>
              <a:t> </a:t>
            </a:r>
            <a:r>
              <a:rPr lang="en-US" sz="5200" b="1" dirty="0" err="1"/>
              <a:t>zu</a:t>
            </a:r>
            <a:r>
              <a:rPr lang="en-US" sz="5200" b="1" dirty="0"/>
              <a:t> </a:t>
            </a:r>
            <a:r>
              <a:rPr lang="en-US" sz="5200" b="1" dirty="0" err="1"/>
              <a:t>einer</a:t>
            </a:r>
            <a:r>
              <a:rPr lang="en-US" sz="5200" b="1" dirty="0"/>
              <a:t> </a:t>
            </a:r>
            <a:r>
              <a:rPr lang="en-US" sz="5200" b="1" dirty="0" err="1"/>
              <a:t>nachhaltigen</a:t>
            </a:r>
            <a:r>
              <a:rPr lang="en-US" sz="5200" b="1" dirty="0"/>
              <a:t> Zukunft</a:t>
            </a:r>
            <a:endParaRPr sz="5200" b="1" dirty="0"/>
          </a:p>
          <a:p>
            <a:pPr lvl="0" algn="l" rtl="0">
              <a:lnSpc>
                <a:spcPct val="140000"/>
              </a:lnSpc>
              <a:spcBef>
                <a:spcPts val="1200"/>
              </a:spcBef>
              <a:spcAft>
                <a:spcPts val="0"/>
              </a:spcAft>
              <a:buSzPct val="116129"/>
              <a:buFont typeface="Wingdings" panose="05000000000000000000" pitchFamily="2" charset="2"/>
              <a:buChar char="Ø"/>
            </a:pPr>
            <a:r>
              <a:rPr lang="en-US" sz="4800" dirty="0" err="1"/>
              <a:t>Umweltschutz</a:t>
            </a:r>
            <a:r>
              <a:rPr lang="en-US" sz="4800" dirty="0"/>
              <a:t> </a:t>
            </a:r>
            <a:r>
              <a:rPr lang="en-US" sz="4800" dirty="0" err="1"/>
              <a:t>erfordert</a:t>
            </a:r>
            <a:r>
              <a:rPr lang="en-US" sz="4800" dirty="0"/>
              <a:t> </a:t>
            </a:r>
            <a:r>
              <a:rPr lang="en-US" sz="4800" dirty="0" err="1"/>
              <a:t>sowohl</a:t>
            </a:r>
            <a:r>
              <a:rPr lang="en-US" sz="4800" dirty="0"/>
              <a:t> </a:t>
            </a:r>
            <a:r>
              <a:rPr lang="en-US" sz="4800" dirty="0" err="1"/>
              <a:t>rechtliche</a:t>
            </a:r>
            <a:r>
              <a:rPr lang="en-US" sz="4800" dirty="0"/>
              <a:t> </a:t>
            </a:r>
            <a:r>
              <a:rPr lang="en-US" sz="4800" dirty="0" err="1"/>
              <a:t>Maßnahmen</a:t>
            </a:r>
            <a:r>
              <a:rPr lang="en-US" sz="4800" dirty="0"/>
              <a:t> </a:t>
            </a:r>
            <a:r>
              <a:rPr lang="en-US" sz="4800" dirty="0" err="1"/>
              <a:t>als</a:t>
            </a:r>
            <a:r>
              <a:rPr lang="en-US" sz="4800" dirty="0"/>
              <a:t> </a:t>
            </a:r>
            <a:r>
              <a:rPr lang="en-US" sz="4800" dirty="0" err="1"/>
              <a:t>auch</a:t>
            </a:r>
            <a:r>
              <a:rPr lang="en-US" sz="4800" dirty="0"/>
              <a:t> Aufklärung.</a:t>
            </a:r>
            <a:endParaRPr sz="4800" dirty="0"/>
          </a:p>
          <a:p>
            <a:pPr lvl="0" algn="l" rtl="0">
              <a:lnSpc>
                <a:spcPct val="140000"/>
              </a:lnSpc>
              <a:spcBef>
                <a:spcPts val="1200"/>
              </a:spcBef>
              <a:spcAft>
                <a:spcPts val="0"/>
              </a:spcAft>
              <a:buSzPct val="116129"/>
              <a:buFont typeface="Wingdings" panose="05000000000000000000" pitchFamily="2" charset="2"/>
              <a:buChar char="Ø"/>
            </a:pPr>
            <a:r>
              <a:rPr lang="en-US" sz="4800" dirty="0"/>
              <a:t>Eine </a:t>
            </a:r>
            <a:r>
              <a:rPr lang="en-US" sz="4800" dirty="0" err="1"/>
              <a:t>Änderung</a:t>
            </a:r>
            <a:r>
              <a:rPr lang="en-US" sz="4800" dirty="0"/>
              <a:t> der </a:t>
            </a:r>
            <a:r>
              <a:rPr lang="en-US" sz="4800" dirty="0" err="1"/>
              <a:t>Denkweise</a:t>
            </a:r>
            <a:r>
              <a:rPr lang="en-US" sz="4800" dirty="0"/>
              <a:t> </a:t>
            </a:r>
            <a:r>
              <a:rPr lang="en-US" sz="4800" dirty="0" err="1"/>
              <a:t>ist</a:t>
            </a:r>
            <a:r>
              <a:rPr lang="en-US" sz="4800" dirty="0"/>
              <a:t> für den </a:t>
            </a:r>
            <a:r>
              <a:rPr lang="en-US" sz="4800" dirty="0" err="1"/>
              <a:t>langfristigen</a:t>
            </a:r>
            <a:r>
              <a:rPr lang="en-US" sz="4800" dirty="0"/>
              <a:t> </a:t>
            </a:r>
            <a:r>
              <a:rPr lang="en-US" sz="4800" dirty="0" err="1"/>
              <a:t>Erfolg</a:t>
            </a:r>
            <a:r>
              <a:rPr lang="en-US" sz="4800" dirty="0"/>
              <a:t> </a:t>
            </a:r>
            <a:r>
              <a:rPr lang="en-US" sz="4800" dirty="0" err="1"/>
              <a:t>entscheidend</a:t>
            </a:r>
            <a:r>
              <a:rPr lang="en-US" sz="4800" dirty="0"/>
              <a:t>.</a:t>
            </a:r>
            <a:endParaRPr sz="4800" dirty="0"/>
          </a:p>
          <a:p>
            <a:pPr lvl="0" algn="l" rtl="0">
              <a:lnSpc>
                <a:spcPct val="140000"/>
              </a:lnSpc>
              <a:spcBef>
                <a:spcPts val="1200"/>
              </a:spcBef>
              <a:spcAft>
                <a:spcPts val="0"/>
              </a:spcAft>
              <a:buSzPct val="116129"/>
              <a:buFont typeface="Wingdings" panose="05000000000000000000" pitchFamily="2" charset="2"/>
              <a:buChar char="Ø"/>
            </a:pPr>
            <a:r>
              <a:rPr lang="en-US" sz="4800" dirty="0" err="1"/>
              <a:t>Schulen</a:t>
            </a:r>
            <a:r>
              <a:rPr lang="en-US" sz="4800" dirty="0"/>
              <a:t> und </a:t>
            </a:r>
            <a:r>
              <a:rPr lang="en-US" sz="4800" dirty="0" err="1"/>
              <a:t>Medien</a:t>
            </a:r>
            <a:r>
              <a:rPr lang="en-US" sz="4800" dirty="0"/>
              <a:t> </a:t>
            </a:r>
            <a:r>
              <a:rPr lang="en-US" sz="4800" dirty="0" err="1"/>
              <a:t>spielen</a:t>
            </a:r>
            <a:r>
              <a:rPr lang="en-US" sz="4800" dirty="0"/>
              <a:t> </a:t>
            </a:r>
            <a:r>
              <a:rPr lang="en-US" sz="4800" dirty="0" err="1"/>
              <a:t>eine</a:t>
            </a:r>
            <a:r>
              <a:rPr lang="en-US" sz="4800" dirty="0"/>
              <a:t> </a:t>
            </a:r>
            <a:r>
              <a:rPr lang="en-US" sz="4800" dirty="0" err="1"/>
              <a:t>wichtige</a:t>
            </a:r>
            <a:r>
              <a:rPr lang="en-US" sz="4800" dirty="0"/>
              <a:t> Rolle </a:t>
            </a:r>
            <a:r>
              <a:rPr lang="en-US" sz="4800" dirty="0" err="1"/>
              <a:t>bei</a:t>
            </a:r>
            <a:r>
              <a:rPr lang="en-US" sz="4800" dirty="0"/>
              <a:t> der </a:t>
            </a:r>
            <a:r>
              <a:rPr lang="en-US" sz="4800" dirty="0" err="1"/>
              <a:t>Förderung</a:t>
            </a:r>
            <a:r>
              <a:rPr lang="en-US" sz="4800" dirty="0"/>
              <a:t> des </a:t>
            </a:r>
            <a:r>
              <a:rPr lang="en-US" sz="4800" dirty="0" err="1"/>
              <a:t>Umweltbewusstseins</a:t>
            </a:r>
            <a:r>
              <a:rPr lang="en-US" sz="4800" dirty="0"/>
              <a:t>.</a:t>
            </a:r>
            <a:endParaRPr sz="4800" dirty="0"/>
          </a:p>
          <a:p>
            <a:pPr lvl="0" algn="l" rtl="0">
              <a:lnSpc>
                <a:spcPct val="140000"/>
              </a:lnSpc>
              <a:spcBef>
                <a:spcPts val="1200"/>
              </a:spcBef>
              <a:spcAft>
                <a:spcPts val="0"/>
              </a:spcAft>
              <a:buSzPct val="116129"/>
              <a:buFont typeface="Wingdings" panose="05000000000000000000" pitchFamily="2" charset="2"/>
              <a:buChar char="Ø"/>
            </a:pPr>
            <a:r>
              <a:rPr lang="en-US" sz="4800" dirty="0"/>
              <a:t>Die </a:t>
            </a:r>
            <a:r>
              <a:rPr lang="en-US" sz="4800" dirty="0" err="1"/>
              <a:t>Erziehung</a:t>
            </a:r>
            <a:r>
              <a:rPr lang="en-US" sz="4800" dirty="0"/>
              <a:t> </a:t>
            </a:r>
            <a:r>
              <a:rPr lang="en-US" sz="4800" dirty="0" err="1"/>
              <a:t>sollte</a:t>
            </a:r>
            <a:r>
              <a:rPr lang="en-US" sz="4800" dirty="0"/>
              <a:t> </a:t>
            </a:r>
            <a:r>
              <a:rPr lang="en-US" sz="4800" dirty="0" err="1"/>
              <a:t>früh</a:t>
            </a:r>
            <a:r>
              <a:rPr lang="en-US" sz="4800" dirty="0"/>
              <a:t> </a:t>
            </a:r>
            <a:r>
              <a:rPr lang="en-US" sz="4800" dirty="0" err="1"/>
              <a:t>beginnen</a:t>
            </a:r>
            <a:r>
              <a:rPr lang="en-US" sz="4800" dirty="0"/>
              <a:t>, um </a:t>
            </a:r>
            <a:r>
              <a:rPr lang="en-US" sz="4800" dirty="0" err="1"/>
              <a:t>ein</a:t>
            </a:r>
            <a:r>
              <a:rPr lang="en-US" sz="4800" dirty="0"/>
              <a:t> </a:t>
            </a:r>
            <a:r>
              <a:rPr lang="en-US" sz="4800" dirty="0" err="1"/>
              <a:t>verantwortungsvolles</a:t>
            </a:r>
            <a:r>
              <a:rPr lang="en-US" sz="4800" dirty="0"/>
              <a:t> </a:t>
            </a:r>
            <a:r>
              <a:rPr lang="en-US" sz="4800" dirty="0" err="1"/>
              <a:t>Verhalten</a:t>
            </a:r>
            <a:r>
              <a:rPr lang="en-US" sz="4800" dirty="0"/>
              <a:t> </a:t>
            </a:r>
            <a:r>
              <a:rPr lang="en-US" sz="4800" dirty="0" err="1"/>
              <a:t>gegenüber</a:t>
            </a:r>
            <a:r>
              <a:rPr lang="en-US" sz="4800" dirty="0"/>
              <a:t> der </a:t>
            </a:r>
            <a:r>
              <a:rPr lang="en-US" sz="4800" dirty="0" err="1"/>
              <a:t>Natur</a:t>
            </a:r>
            <a:r>
              <a:rPr lang="en-US" sz="4800" dirty="0"/>
              <a:t> </a:t>
            </a:r>
            <a:r>
              <a:rPr lang="en-US" sz="4800" dirty="0" err="1"/>
              <a:t>zu</a:t>
            </a:r>
            <a:r>
              <a:rPr lang="en-US" sz="4800" dirty="0"/>
              <a:t> </a:t>
            </a:r>
            <a:r>
              <a:rPr lang="en-US" sz="4800" dirty="0" err="1"/>
              <a:t>vermitteln</a:t>
            </a:r>
            <a:r>
              <a:rPr lang="en-US" sz="4800" dirty="0"/>
              <a:t>.</a:t>
            </a:r>
            <a:endParaRPr sz="4800" dirty="0"/>
          </a:p>
          <a:p>
            <a:pPr lvl="0" algn="l" rtl="0">
              <a:lnSpc>
                <a:spcPct val="140000"/>
              </a:lnSpc>
              <a:spcBef>
                <a:spcPts val="1200"/>
              </a:spcBef>
              <a:spcAft>
                <a:spcPts val="0"/>
              </a:spcAft>
              <a:buSzPct val="116129"/>
              <a:buFont typeface="Wingdings" panose="05000000000000000000" pitchFamily="2" charset="2"/>
              <a:buChar char="Ø"/>
            </a:pPr>
            <a:r>
              <a:rPr lang="en-US" sz="4800" dirty="0" err="1"/>
              <a:t>Wirksame</a:t>
            </a:r>
            <a:r>
              <a:rPr lang="en-US" sz="4800" dirty="0"/>
              <a:t> </a:t>
            </a:r>
            <a:r>
              <a:rPr lang="en-US" sz="4800" dirty="0" err="1"/>
              <a:t>Bildung</a:t>
            </a:r>
            <a:r>
              <a:rPr lang="en-US" sz="4800" dirty="0"/>
              <a:t> </a:t>
            </a:r>
            <a:r>
              <a:rPr lang="en-US" sz="4800" dirty="0" err="1"/>
              <a:t>verbindet</a:t>
            </a:r>
            <a:r>
              <a:rPr lang="en-US" sz="4800" dirty="0"/>
              <a:t> den </a:t>
            </a:r>
            <a:r>
              <a:rPr lang="en-US" sz="4800" dirty="0" err="1"/>
              <a:t>Erwerb</a:t>
            </a:r>
            <a:r>
              <a:rPr lang="en-US" sz="4800" dirty="0"/>
              <a:t> von Wissen, die </a:t>
            </a:r>
            <a:r>
              <a:rPr lang="en-US" sz="4800" dirty="0" err="1"/>
              <a:t>Entwicklung</a:t>
            </a:r>
            <a:r>
              <a:rPr lang="en-US" sz="4800" dirty="0"/>
              <a:t> von </a:t>
            </a:r>
            <a:r>
              <a:rPr lang="en-US" sz="4800" dirty="0" err="1"/>
              <a:t>Fähigkeiten</a:t>
            </a:r>
            <a:r>
              <a:rPr lang="en-US" sz="4800" dirty="0"/>
              <a:t> und die </a:t>
            </a:r>
            <a:r>
              <a:rPr lang="en-US" sz="4800" dirty="0" err="1"/>
              <a:t>Klärung</a:t>
            </a:r>
            <a:r>
              <a:rPr lang="en-US" sz="4800" dirty="0"/>
              <a:t> von </a:t>
            </a:r>
            <a:r>
              <a:rPr lang="en-US" sz="4800" dirty="0" err="1"/>
              <a:t>Werten</a:t>
            </a:r>
            <a:r>
              <a:rPr lang="en-US" sz="4800" dirty="0"/>
              <a:t>.</a:t>
            </a:r>
          </a:p>
          <a:p>
            <a:pPr>
              <a:lnSpc>
                <a:spcPct val="140000"/>
              </a:lnSpc>
              <a:buSzPct val="116129"/>
              <a:buFont typeface="Wingdings" panose="05000000000000000000" pitchFamily="2" charset="2"/>
              <a:buChar char="Ø"/>
            </a:pPr>
            <a:r>
              <a:rPr lang="de-DE" sz="4800" dirty="0"/>
              <a:t>Die Schüler müssen ihre Auswirkungen auf die Umwelt verstehen und Problemlösungsfähigkeiten entwickeln.</a:t>
            </a:r>
          </a:p>
          <a:p>
            <a:pPr>
              <a:lnSpc>
                <a:spcPct val="140000"/>
              </a:lnSpc>
              <a:buSzPct val="116129"/>
              <a:buFont typeface="Wingdings" panose="05000000000000000000" pitchFamily="2" charset="2"/>
              <a:buChar char="Ø"/>
            </a:pPr>
            <a:r>
              <a:rPr lang="de-DE" sz="4800" dirty="0"/>
              <a:t>Umwelterziehung geht über die Schule hinaus und erfordert die Einbeziehung der Gemeinschaft.</a:t>
            </a:r>
          </a:p>
          <a:p>
            <a:pPr>
              <a:lnSpc>
                <a:spcPct val="140000"/>
              </a:lnSpc>
              <a:buSzPct val="116129"/>
              <a:buFont typeface="Wingdings" panose="05000000000000000000" pitchFamily="2" charset="2"/>
              <a:buChar char="Ø"/>
            </a:pPr>
            <a:r>
              <a:rPr lang="de-DE" sz="4800" dirty="0"/>
              <a:t>Langfristige Auswirkungen auf das Verhalten sind der wahre Maßstab für den Erfolg.</a:t>
            </a:r>
          </a:p>
          <a:p>
            <a:pPr>
              <a:lnSpc>
                <a:spcPct val="140000"/>
              </a:lnSpc>
              <a:buSzPct val="116129"/>
              <a:buFont typeface="Wingdings" panose="05000000000000000000" pitchFamily="2" charset="2"/>
              <a:buChar char="Ø"/>
            </a:pPr>
            <a:r>
              <a:rPr lang="de-DE" sz="4800" dirty="0"/>
              <a:t>Die Verknüpfung allgemeiner Grundsätze mit konkreten Situationen ist von wesentlicher Bedeutung.</a:t>
            </a:r>
          </a:p>
          <a:p>
            <a:pPr>
              <a:lnSpc>
                <a:spcPct val="140000"/>
              </a:lnSpc>
              <a:buSzPct val="116129"/>
              <a:buFont typeface="Wingdings" panose="05000000000000000000" pitchFamily="2" charset="2"/>
              <a:buChar char="Ø"/>
            </a:pPr>
            <a:r>
              <a:rPr lang="de-DE" sz="4800" dirty="0"/>
              <a:t>Die Schulen haben die Aufgabe, Aktivitäten zur Umwelterziehung zu organisieren.</a:t>
            </a:r>
          </a:p>
          <a:p>
            <a:pPr>
              <a:lnSpc>
                <a:spcPct val="140000"/>
              </a:lnSpc>
              <a:buSzPct val="116129"/>
              <a:buFont typeface="Wingdings" panose="05000000000000000000" pitchFamily="2" charset="2"/>
              <a:buChar char="Ø"/>
            </a:pPr>
            <a:r>
              <a:rPr lang="de-DE" sz="4800" dirty="0"/>
              <a:t>Die Schüler können, gestärkt durch ihr Wissen, zu Verteidigern der Natur werden.</a:t>
            </a:r>
          </a:p>
          <a:p>
            <a:pPr>
              <a:lnSpc>
                <a:spcPct val="140000"/>
              </a:lnSpc>
              <a:buSzPct val="116129"/>
              <a:buFont typeface="Wingdings" panose="05000000000000000000" pitchFamily="2" charset="2"/>
              <a:buChar char="Ø"/>
            </a:pPr>
            <a:r>
              <a:rPr lang="de-DE" sz="4800" dirty="0"/>
              <a:t>Echte ökologische Bildung fördert das Engagement für den Schutz der Umwelt für eine nachhaltige Zukunft</a:t>
            </a:r>
          </a:p>
          <a:p>
            <a:pPr>
              <a:lnSpc>
                <a:spcPct val="170000"/>
              </a:lnSpc>
              <a:buSzPct val="116129"/>
            </a:pPr>
            <a:endParaRPr lang="de-DE" sz="3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82"/>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3200"/>
              <a:buFont typeface="Calibri"/>
              <a:buNone/>
            </a:pPr>
            <a:r>
              <a:rPr lang="en-US"/>
              <a:t>Aufgaben für Lernende</a:t>
            </a:r>
            <a:endParaRPr/>
          </a:p>
        </p:txBody>
      </p:sp>
      <p:sp>
        <p:nvSpPr>
          <p:cNvPr id="361" name="Google Shape;361;p82"/>
          <p:cNvSpPr txBox="1">
            <a:spLocks noGrp="1"/>
          </p:cNvSpPr>
          <p:nvPr>
            <p:ph type="body" idx="1"/>
          </p:nvPr>
        </p:nvSpPr>
        <p:spPr>
          <a:xfrm>
            <a:off x="435800" y="1110344"/>
            <a:ext cx="10585638" cy="4722290"/>
          </a:xfrm>
          <a:prstGeom prst="rect">
            <a:avLst/>
          </a:prstGeom>
          <a:noFill/>
          <a:ln>
            <a:noFill/>
          </a:ln>
        </p:spPr>
        <p:txBody>
          <a:bodyPr spcFirstLastPara="1" wrap="square" lIns="0" tIns="45700" rIns="0" bIns="45700" anchor="t" anchorCtr="0">
            <a:noAutofit/>
          </a:bodyPr>
          <a:lstStyle/>
          <a:p>
            <a:pPr marL="457200" lvl="0" indent="-342900" algn="l" rtl="0">
              <a:lnSpc>
                <a:spcPct val="90000"/>
              </a:lnSpc>
              <a:spcBef>
                <a:spcPts val="1200"/>
              </a:spcBef>
              <a:spcAft>
                <a:spcPts val="0"/>
              </a:spcAft>
              <a:buSzPct val="128571"/>
              <a:buFont typeface="Noto Sans Symbols"/>
              <a:buChar char="❖"/>
            </a:pPr>
            <a:r>
              <a:rPr lang="en-US" sz="1450" dirty="0"/>
              <a:t>Machen Sie </a:t>
            </a:r>
            <a:r>
              <a:rPr lang="en-US" sz="1450" dirty="0" err="1"/>
              <a:t>ein</a:t>
            </a:r>
            <a:r>
              <a:rPr lang="en-US" sz="1450" dirty="0"/>
              <a:t> Brainstorming </a:t>
            </a:r>
            <a:r>
              <a:rPr lang="en-US" sz="1450" dirty="0" err="1"/>
              <a:t>darüber</a:t>
            </a:r>
            <a:r>
              <a:rPr lang="en-US" sz="1450" dirty="0"/>
              <a:t>, was Sie </a:t>
            </a:r>
            <a:r>
              <a:rPr lang="en-US" sz="1450" dirty="0" err="1"/>
              <a:t>bereits</a:t>
            </a:r>
            <a:r>
              <a:rPr lang="en-US" sz="1450" dirty="0"/>
              <a:t> </a:t>
            </a:r>
            <a:r>
              <a:rPr lang="en-US" sz="1450" dirty="0" err="1"/>
              <a:t>über</a:t>
            </a:r>
            <a:r>
              <a:rPr lang="en-US" sz="1450" dirty="0"/>
              <a:t> </a:t>
            </a:r>
            <a:r>
              <a:rPr lang="en-US" sz="1450" dirty="0" err="1"/>
              <a:t>Umweltprobleme</a:t>
            </a:r>
            <a:r>
              <a:rPr lang="en-US" sz="1450" dirty="0"/>
              <a:t> </a:t>
            </a:r>
            <a:r>
              <a:rPr lang="en-US" sz="1450" dirty="0" err="1"/>
              <a:t>wissen</a:t>
            </a:r>
            <a:r>
              <a:rPr lang="en-US" sz="1450" dirty="0"/>
              <a:t>. </a:t>
            </a:r>
            <a:r>
              <a:rPr lang="en-US" sz="1450" dirty="0" err="1"/>
              <a:t>Schreiben</a:t>
            </a:r>
            <a:r>
              <a:rPr lang="en-US" sz="1450" dirty="0"/>
              <a:t> Sie </a:t>
            </a:r>
            <a:r>
              <a:rPr lang="en-US" sz="1450" dirty="0" err="1"/>
              <a:t>eine</a:t>
            </a:r>
            <a:r>
              <a:rPr lang="en-US" sz="1450" dirty="0"/>
              <a:t> </a:t>
            </a:r>
            <a:r>
              <a:rPr lang="en-US" sz="1450" dirty="0" err="1"/>
              <a:t>Liste</a:t>
            </a:r>
            <a:r>
              <a:rPr lang="en-US" sz="1450" dirty="0"/>
              <a:t> von </a:t>
            </a:r>
            <a:r>
              <a:rPr lang="en-US" sz="1450" dirty="0" err="1"/>
              <a:t>Umweltproblemen</a:t>
            </a:r>
            <a:r>
              <a:rPr lang="en-US" sz="1450" dirty="0"/>
              <a:t> auf, die </a:t>
            </a:r>
            <a:r>
              <a:rPr lang="en-US" sz="1450" dirty="0" err="1"/>
              <a:t>Ihnen</a:t>
            </a:r>
            <a:r>
              <a:rPr lang="en-US" sz="1450" dirty="0"/>
              <a:t> </a:t>
            </a:r>
            <a:r>
              <a:rPr lang="en-US" sz="1450" dirty="0" err="1"/>
              <a:t>einfallen</a:t>
            </a:r>
            <a:r>
              <a:rPr lang="en-US" sz="1450" dirty="0"/>
              <a:t> (z. B. </a:t>
            </a:r>
            <a:r>
              <a:rPr lang="en-US" sz="1450" dirty="0" err="1"/>
              <a:t>Umweltverschmutzung</a:t>
            </a:r>
            <a:r>
              <a:rPr lang="en-US" sz="1450" dirty="0"/>
              <a:t>, </a:t>
            </a:r>
            <a:r>
              <a:rPr lang="en-US" sz="1450" dirty="0" err="1"/>
              <a:t>Klimawandel</a:t>
            </a:r>
            <a:r>
              <a:rPr lang="en-US" sz="1450" dirty="0"/>
              <a:t>, </a:t>
            </a:r>
            <a:r>
              <a:rPr lang="en-US" sz="1450" dirty="0" err="1"/>
              <a:t>Entwaldung</a:t>
            </a:r>
            <a:r>
              <a:rPr lang="en-US" sz="1450" dirty="0"/>
              <a:t>).</a:t>
            </a:r>
            <a:endParaRPr sz="1450" dirty="0"/>
          </a:p>
          <a:p>
            <a:pPr marL="457200" lvl="0" indent="-342900" algn="l" rtl="0">
              <a:lnSpc>
                <a:spcPct val="90000"/>
              </a:lnSpc>
              <a:spcBef>
                <a:spcPts val="1200"/>
              </a:spcBef>
              <a:spcAft>
                <a:spcPts val="0"/>
              </a:spcAft>
              <a:buSzPct val="128571"/>
              <a:buFont typeface="Noto Sans Symbols"/>
              <a:buChar char="❖"/>
            </a:pPr>
            <a:r>
              <a:rPr lang="en-US" sz="1450" dirty="0" err="1"/>
              <a:t>Denken</a:t>
            </a:r>
            <a:r>
              <a:rPr lang="en-US" sz="1450" dirty="0"/>
              <a:t> Sie </a:t>
            </a:r>
            <a:r>
              <a:rPr lang="en-US" sz="1450" dirty="0" err="1"/>
              <a:t>über</a:t>
            </a:r>
            <a:r>
              <a:rPr lang="en-US" sz="1450" dirty="0"/>
              <a:t> </a:t>
            </a:r>
            <a:r>
              <a:rPr lang="en-US" sz="1450" dirty="0" err="1"/>
              <a:t>Ihr</a:t>
            </a:r>
            <a:r>
              <a:rPr lang="en-US" sz="1450" dirty="0"/>
              <a:t> </a:t>
            </a:r>
            <a:r>
              <a:rPr lang="en-US" sz="1450" dirty="0" err="1"/>
              <a:t>eigenes</a:t>
            </a:r>
            <a:r>
              <a:rPr lang="en-US" sz="1450" dirty="0"/>
              <a:t> </a:t>
            </a:r>
            <a:r>
              <a:rPr lang="en-US" sz="1450" dirty="0" err="1"/>
              <a:t>Verhältnis</a:t>
            </a:r>
            <a:r>
              <a:rPr lang="en-US" sz="1450" dirty="0"/>
              <a:t> </a:t>
            </a:r>
            <a:r>
              <a:rPr lang="en-US" sz="1450" dirty="0" err="1"/>
              <a:t>zur</a:t>
            </a:r>
            <a:r>
              <a:rPr lang="en-US" sz="1450" dirty="0"/>
              <a:t> Umwelt </a:t>
            </a:r>
            <a:r>
              <a:rPr lang="en-US" sz="1450" dirty="0" err="1"/>
              <a:t>nach</a:t>
            </a:r>
            <a:r>
              <a:rPr lang="en-US" sz="1450" dirty="0"/>
              <a:t>. </a:t>
            </a:r>
            <a:r>
              <a:rPr lang="en-US" sz="1450" dirty="0" err="1"/>
              <a:t>Halten</a:t>
            </a:r>
            <a:r>
              <a:rPr lang="en-US" sz="1450" dirty="0"/>
              <a:t> Sie </a:t>
            </a:r>
            <a:r>
              <a:rPr lang="en-US" sz="1450" dirty="0" err="1"/>
              <a:t>sich</a:t>
            </a:r>
            <a:r>
              <a:rPr lang="en-US" sz="1450" dirty="0"/>
              <a:t> für </a:t>
            </a:r>
            <a:r>
              <a:rPr lang="en-US" sz="1450" dirty="0" err="1"/>
              <a:t>umweltfreundlich</a:t>
            </a:r>
            <a:r>
              <a:rPr lang="en-US" sz="1450" dirty="0"/>
              <a:t>? </a:t>
            </a:r>
            <a:r>
              <a:rPr lang="en-US" sz="1450" dirty="0" err="1"/>
              <a:t>Warum</a:t>
            </a:r>
            <a:r>
              <a:rPr lang="en-US" sz="1450" dirty="0"/>
              <a:t> </a:t>
            </a:r>
            <a:r>
              <a:rPr lang="en-US" sz="1450" dirty="0" err="1"/>
              <a:t>oder</a:t>
            </a:r>
            <a:r>
              <a:rPr lang="en-US" sz="1450" dirty="0"/>
              <a:t> </a:t>
            </a:r>
            <a:r>
              <a:rPr lang="en-US" sz="1450" dirty="0" err="1"/>
              <a:t>warum</a:t>
            </a:r>
            <a:r>
              <a:rPr lang="en-US" sz="1450" dirty="0"/>
              <a:t> </a:t>
            </a:r>
            <a:r>
              <a:rPr lang="en-US" sz="1450" dirty="0" err="1"/>
              <a:t>nicht</a:t>
            </a:r>
            <a:r>
              <a:rPr lang="en-US" sz="1450" dirty="0"/>
              <a:t>?</a:t>
            </a:r>
            <a:endParaRPr sz="1450" dirty="0"/>
          </a:p>
          <a:p>
            <a:pPr marL="457200" lvl="0" indent="-342900" algn="l" rtl="0">
              <a:lnSpc>
                <a:spcPct val="90000"/>
              </a:lnSpc>
              <a:spcBef>
                <a:spcPts val="1200"/>
              </a:spcBef>
              <a:spcAft>
                <a:spcPts val="0"/>
              </a:spcAft>
              <a:buSzPct val="128571"/>
              <a:buFont typeface="Noto Sans Symbols"/>
              <a:buChar char="❖"/>
            </a:pPr>
            <a:r>
              <a:rPr lang="en-US" sz="1450" dirty="0" err="1"/>
              <a:t>Lesen</a:t>
            </a:r>
            <a:r>
              <a:rPr lang="en-US" sz="1450" dirty="0"/>
              <a:t> Sie </a:t>
            </a:r>
            <a:r>
              <a:rPr lang="en-US" sz="1450" dirty="0" err="1"/>
              <a:t>über</a:t>
            </a:r>
            <a:r>
              <a:rPr lang="en-US" sz="1450" dirty="0"/>
              <a:t> </a:t>
            </a:r>
            <a:r>
              <a:rPr lang="en-US" sz="1450" dirty="0" err="1"/>
              <a:t>verschiedene</a:t>
            </a:r>
            <a:r>
              <a:rPr lang="en-US" sz="1450" dirty="0"/>
              <a:t> </a:t>
            </a:r>
            <a:r>
              <a:rPr lang="en-US" sz="1450" dirty="0" err="1"/>
              <a:t>Umweltprobleme</a:t>
            </a:r>
            <a:r>
              <a:rPr lang="en-US" sz="1450" dirty="0"/>
              <a:t>. </a:t>
            </a:r>
            <a:r>
              <a:rPr lang="en-US" sz="1450" dirty="0" err="1"/>
              <a:t>Wählen</a:t>
            </a:r>
            <a:r>
              <a:rPr lang="en-US" sz="1450" dirty="0"/>
              <a:t> Sie </a:t>
            </a:r>
            <a:r>
              <a:rPr lang="en-US" sz="1450" dirty="0" err="1"/>
              <a:t>ein</a:t>
            </a:r>
            <a:r>
              <a:rPr lang="en-US" sz="1450" dirty="0"/>
              <a:t> Thema </a:t>
            </a:r>
            <a:r>
              <a:rPr lang="en-US" sz="1450" dirty="0" err="1"/>
              <a:t>aus</a:t>
            </a:r>
            <a:r>
              <a:rPr lang="en-US" sz="1450" dirty="0"/>
              <a:t>, das Sie </a:t>
            </a:r>
            <a:r>
              <a:rPr lang="en-US" sz="1450" dirty="0" err="1"/>
              <a:t>interessiert</a:t>
            </a:r>
            <a:r>
              <a:rPr lang="en-US" sz="1450" dirty="0"/>
              <a:t>, und </a:t>
            </a:r>
            <a:r>
              <a:rPr lang="en-US" sz="1450" dirty="0" err="1"/>
              <a:t>recherchieren</a:t>
            </a:r>
            <a:r>
              <a:rPr lang="en-US" sz="1450" dirty="0"/>
              <a:t> Sie </a:t>
            </a:r>
            <a:r>
              <a:rPr lang="en-US" sz="1450" dirty="0" err="1"/>
              <a:t>dessen</a:t>
            </a:r>
            <a:r>
              <a:rPr lang="en-US" sz="1450" dirty="0"/>
              <a:t> </a:t>
            </a:r>
            <a:r>
              <a:rPr lang="en-US" sz="1450" dirty="0" err="1"/>
              <a:t>Ursachen</a:t>
            </a:r>
            <a:r>
              <a:rPr lang="en-US" sz="1450" dirty="0"/>
              <a:t> und </a:t>
            </a:r>
            <a:r>
              <a:rPr lang="en-US" sz="1450" dirty="0" err="1"/>
              <a:t>Folgen</a:t>
            </a:r>
            <a:r>
              <a:rPr lang="en-US" sz="1450" dirty="0"/>
              <a:t> </a:t>
            </a:r>
            <a:r>
              <a:rPr lang="en-US" sz="1450" dirty="0" err="1"/>
              <a:t>genauer</a:t>
            </a:r>
            <a:r>
              <a:rPr lang="en-US" sz="1450" dirty="0"/>
              <a:t>.</a:t>
            </a:r>
            <a:endParaRPr sz="1450" dirty="0"/>
          </a:p>
          <a:p>
            <a:pPr marL="457200" lvl="0" indent="-342900" algn="l" rtl="0">
              <a:lnSpc>
                <a:spcPct val="90000"/>
              </a:lnSpc>
              <a:spcBef>
                <a:spcPts val="1200"/>
              </a:spcBef>
              <a:spcAft>
                <a:spcPts val="0"/>
              </a:spcAft>
              <a:buSzPct val="128571"/>
              <a:buFont typeface="Noto Sans Symbols"/>
              <a:buChar char="❖"/>
            </a:pPr>
            <a:r>
              <a:rPr lang="en-US" sz="1450" dirty="0" err="1"/>
              <a:t>Betrachten</a:t>
            </a:r>
            <a:r>
              <a:rPr lang="en-US" sz="1450" dirty="0"/>
              <a:t> Sie das Spektrum der </a:t>
            </a:r>
            <a:r>
              <a:rPr lang="en-US" sz="1450" dirty="0" err="1"/>
              <a:t>im</a:t>
            </a:r>
            <a:r>
              <a:rPr lang="en-US" sz="1450" dirty="0"/>
              <a:t> Text </a:t>
            </a:r>
            <a:r>
              <a:rPr lang="en-US" sz="1450" dirty="0" err="1"/>
              <a:t>dargestellten</a:t>
            </a:r>
            <a:r>
              <a:rPr lang="en-US" sz="1450" dirty="0"/>
              <a:t> </a:t>
            </a:r>
            <a:r>
              <a:rPr lang="en-US" sz="1450" dirty="0" err="1"/>
              <a:t>Umweltprobleme</a:t>
            </a:r>
            <a:r>
              <a:rPr lang="en-US" sz="1450" dirty="0"/>
              <a:t>. </a:t>
            </a:r>
            <a:r>
              <a:rPr lang="en-US" sz="1450" dirty="0" err="1"/>
              <a:t>Gibt</a:t>
            </a:r>
            <a:r>
              <a:rPr lang="en-US" sz="1450" dirty="0"/>
              <a:t> es </a:t>
            </a:r>
            <a:r>
              <a:rPr lang="en-US" sz="1450" dirty="0" err="1"/>
              <a:t>Probleme</a:t>
            </a:r>
            <a:r>
              <a:rPr lang="en-US" sz="1450" dirty="0"/>
              <a:t>, die </a:t>
            </a:r>
            <a:r>
              <a:rPr lang="en-US" sz="1450" dirty="0" err="1"/>
              <a:t>Ihnen</a:t>
            </a:r>
            <a:r>
              <a:rPr lang="en-US" sz="1450" dirty="0"/>
              <a:t> </a:t>
            </a:r>
            <a:r>
              <a:rPr lang="en-US" sz="1450" dirty="0" err="1"/>
              <a:t>vorher</a:t>
            </a:r>
            <a:r>
              <a:rPr lang="en-US" sz="1450" dirty="0"/>
              <a:t> </a:t>
            </a:r>
            <a:r>
              <a:rPr lang="en-US" sz="1450" dirty="0" err="1"/>
              <a:t>nicht</a:t>
            </a:r>
            <a:r>
              <a:rPr lang="en-US" sz="1450" dirty="0"/>
              <a:t> </a:t>
            </a:r>
            <a:r>
              <a:rPr lang="en-US" sz="1450" dirty="0" err="1"/>
              <a:t>bewusst</a:t>
            </a:r>
            <a:r>
              <a:rPr lang="en-US" sz="1450" dirty="0"/>
              <a:t> </a:t>
            </a:r>
            <a:r>
              <a:rPr lang="en-US" sz="1450" dirty="0" err="1"/>
              <a:t>waren</a:t>
            </a:r>
            <a:r>
              <a:rPr lang="en-US" sz="1450" dirty="0"/>
              <a:t>?</a:t>
            </a:r>
            <a:endParaRPr sz="1450" dirty="0"/>
          </a:p>
          <a:p>
            <a:pPr marL="457200" lvl="0" indent="-342900" algn="l" rtl="0">
              <a:lnSpc>
                <a:spcPct val="90000"/>
              </a:lnSpc>
              <a:spcBef>
                <a:spcPts val="1200"/>
              </a:spcBef>
              <a:spcAft>
                <a:spcPts val="0"/>
              </a:spcAft>
              <a:buSzPct val="128571"/>
              <a:buFont typeface="Noto Sans Symbols"/>
              <a:buChar char="❖"/>
            </a:pPr>
            <a:r>
              <a:rPr lang="en-US" sz="1450" dirty="0"/>
              <a:t>Wie </a:t>
            </a:r>
            <a:r>
              <a:rPr lang="en-US" sz="1450" dirty="0" err="1"/>
              <a:t>besorgt</a:t>
            </a:r>
            <a:r>
              <a:rPr lang="en-US" sz="1450" dirty="0"/>
              <a:t> </a:t>
            </a:r>
            <a:r>
              <a:rPr lang="en-US" sz="1450" dirty="0" err="1"/>
              <a:t>sind</a:t>
            </a:r>
            <a:r>
              <a:rPr lang="en-US" sz="1450" dirty="0"/>
              <a:t> Sie </a:t>
            </a:r>
            <a:r>
              <a:rPr lang="en-US" sz="1450" dirty="0" err="1"/>
              <a:t>über</a:t>
            </a:r>
            <a:r>
              <a:rPr lang="en-US" sz="1450" dirty="0"/>
              <a:t> die </a:t>
            </a:r>
            <a:r>
              <a:rPr lang="en-US" sz="1450" dirty="0" err="1"/>
              <a:t>Umweltprobleme</a:t>
            </a:r>
            <a:r>
              <a:rPr lang="en-US" sz="1450" dirty="0"/>
              <a:t>, </a:t>
            </a:r>
            <a:r>
              <a:rPr lang="en-US" sz="1450" dirty="0" err="1"/>
              <a:t>über</a:t>
            </a:r>
            <a:r>
              <a:rPr lang="en-US" sz="1450" dirty="0"/>
              <a:t> die Sie </a:t>
            </a:r>
            <a:r>
              <a:rPr lang="en-US" sz="1450" dirty="0" err="1"/>
              <a:t>gelernt</a:t>
            </a:r>
            <a:r>
              <a:rPr lang="en-US" sz="1450" dirty="0"/>
              <a:t> </a:t>
            </a:r>
            <a:r>
              <a:rPr lang="en-US" sz="1450" dirty="0" err="1"/>
              <a:t>haben</a:t>
            </a:r>
            <a:r>
              <a:rPr lang="en-US" sz="1450" dirty="0"/>
              <a:t>? </a:t>
            </a:r>
            <a:r>
              <a:rPr lang="en-US" sz="1450" dirty="0" err="1"/>
              <a:t>Warum</a:t>
            </a:r>
            <a:r>
              <a:rPr lang="en-US" sz="1450" dirty="0"/>
              <a:t> </a:t>
            </a:r>
            <a:r>
              <a:rPr lang="en-US" sz="1450" dirty="0" err="1"/>
              <a:t>oder</a:t>
            </a:r>
            <a:r>
              <a:rPr lang="en-US" sz="1450" dirty="0"/>
              <a:t> </a:t>
            </a:r>
            <a:r>
              <a:rPr lang="en-US" sz="1450" dirty="0" err="1"/>
              <a:t>warum</a:t>
            </a:r>
            <a:r>
              <a:rPr lang="en-US" sz="1450" dirty="0"/>
              <a:t> </a:t>
            </a:r>
            <a:r>
              <a:rPr lang="en-US" sz="1450" dirty="0" err="1"/>
              <a:t>nicht</a:t>
            </a:r>
            <a:r>
              <a:rPr lang="en-US" sz="1450" dirty="0"/>
              <a:t>?</a:t>
            </a:r>
            <a:endParaRPr sz="1450" dirty="0"/>
          </a:p>
          <a:p>
            <a:pPr marL="457200" lvl="0" indent="-342900" algn="l" rtl="0">
              <a:lnSpc>
                <a:spcPct val="90000"/>
              </a:lnSpc>
              <a:spcBef>
                <a:spcPts val="1200"/>
              </a:spcBef>
              <a:spcAft>
                <a:spcPts val="0"/>
              </a:spcAft>
              <a:buSzPct val="128571"/>
              <a:buFont typeface="Noto Sans Symbols"/>
              <a:buChar char="❖"/>
            </a:pPr>
            <a:r>
              <a:rPr lang="en-US" sz="1450" dirty="0" err="1"/>
              <a:t>Haben</a:t>
            </a:r>
            <a:r>
              <a:rPr lang="en-US" sz="1450" dirty="0"/>
              <a:t> Sie das </a:t>
            </a:r>
            <a:r>
              <a:rPr lang="en-US" sz="1450" dirty="0" err="1"/>
              <a:t>Gefühl</a:t>
            </a:r>
            <a:r>
              <a:rPr lang="en-US" sz="1450" dirty="0"/>
              <a:t>, </a:t>
            </a:r>
            <a:r>
              <a:rPr lang="en-US" sz="1450" dirty="0" err="1"/>
              <a:t>dass</a:t>
            </a:r>
            <a:r>
              <a:rPr lang="en-US" sz="1450" dirty="0"/>
              <a:t> Sie </a:t>
            </a:r>
            <a:r>
              <a:rPr lang="en-US" sz="1450" dirty="0" err="1"/>
              <a:t>etwas</a:t>
            </a:r>
            <a:r>
              <a:rPr lang="en-US" sz="1450" dirty="0"/>
              <a:t> </a:t>
            </a:r>
            <a:r>
              <a:rPr lang="en-US" sz="1450" dirty="0" err="1"/>
              <a:t>zur</a:t>
            </a:r>
            <a:r>
              <a:rPr lang="en-US" sz="1450" dirty="0"/>
              <a:t> </a:t>
            </a:r>
            <a:r>
              <a:rPr lang="en-US" sz="1450" dirty="0" err="1"/>
              <a:t>Lösung</a:t>
            </a:r>
            <a:r>
              <a:rPr lang="en-US" sz="1450" dirty="0"/>
              <a:t> von </a:t>
            </a:r>
            <a:r>
              <a:rPr lang="en-US" sz="1450" dirty="0" err="1"/>
              <a:t>Umweltproblemen</a:t>
            </a:r>
            <a:r>
              <a:rPr lang="en-US" sz="1450" dirty="0"/>
              <a:t> </a:t>
            </a:r>
            <a:r>
              <a:rPr lang="en-US" sz="1450" dirty="0" err="1"/>
              <a:t>beitragen</a:t>
            </a:r>
            <a:r>
              <a:rPr lang="en-US" sz="1450" dirty="0"/>
              <a:t> </a:t>
            </a:r>
            <a:r>
              <a:rPr lang="en-US" sz="1450" dirty="0" err="1"/>
              <a:t>können</a:t>
            </a:r>
            <a:r>
              <a:rPr lang="en-US" sz="1450" dirty="0"/>
              <a:t>? </a:t>
            </a:r>
            <a:r>
              <a:rPr lang="en-US" sz="1450" dirty="0" err="1"/>
              <a:t>Warum</a:t>
            </a:r>
            <a:r>
              <a:rPr lang="en-US" sz="1450" dirty="0"/>
              <a:t> </a:t>
            </a:r>
            <a:r>
              <a:rPr lang="en-US" sz="1450" dirty="0" err="1"/>
              <a:t>oder</a:t>
            </a:r>
            <a:r>
              <a:rPr lang="en-US" sz="1450" dirty="0"/>
              <a:t> </a:t>
            </a:r>
            <a:r>
              <a:rPr lang="en-US" sz="1450" dirty="0" err="1"/>
              <a:t>warum</a:t>
            </a:r>
            <a:r>
              <a:rPr lang="en-US" sz="1450" dirty="0"/>
              <a:t> </a:t>
            </a:r>
            <a:r>
              <a:rPr lang="en-US" sz="1450" dirty="0" err="1"/>
              <a:t>nicht</a:t>
            </a:r>
            <a:r>
              <a:rPr lang="en-US" sz="1450" dirty="0"/>
              <a:t>?</a:t>
            </a:r>
            <a:endParaRPr sz="1450" dirty="0"/>
          </a:p>
          <a:p>
            <a:pPr marL="457200" lvl="0" indent="-342900" algn="l" rtl="0">
              <a:lnSpc>
                <a:spcPct val="90000"/>
              </a:lnSpc>
              <a:spcBef>
                <a:spcPts val="1200"/>
              </a:spcBef>
              <a:spcAft>
                <a:spcPts val="0"/>
              </a:spcAft>
              <a:buSzPct val="128571"/>
              <a:buFont typeface="Noto Sans Symbols"/>
              <a:buChar char="❖"/>
            </a:pPr>
            <a:r>
              <a:rPr lang="en-US" sz="1450" dirty="0" err="1"/>
              <a:t>Denken</a:t>
            </a:r>
            <a:r>
              <a:rPr lang="en-US" sz="1450" dirty="0"/>
              <a:t> Sie </a:t>
            </a:r>
            <a:r>
              <a:rPr lang="en-US" sz="1450" dirty="0" err="1"/>
              <a:t>über</a:t>
            </a:r>
            <a:r>
              <a:rPr lang="en-US" sz="1450" dirty="0"/>
              <a:t> </a:t>
            </a:r>
            <a:r>
              <a:rPr lang="en-US" sz="1450" dirty="0" err="1"/>
              <a:t>Ihre</a:t>
            </a:r>
            <a:r>
              <a:rPr lang="en-US" sz="1450" dirty="0"/>
              <a:t> </a:t>
            </a:r>
            <a:r>
              <a:rPr lang="en-US" sz="1450" dirty="0" err="1"/>
              <a:t>täglichen</a:t>
            </a:r>
            <a:r>
              <a:rPr lang="en-US" sz="1450" dirty="0"/>
              <a:t> </a:t>
            </a:r>
            <a:r>
              <a:rPr lang="en-US" sz="1450" dirty="0" err="1"/>
              <a:t>Gewohnheiten</a:t>
            </a:r>
            <a:r>
              <a:rPr lang="en-US" sz="1450" dirty="0"/>
              <a:t> </a:t>
            </a:r>
            <a:r>
              <a:rPr lang="en-US" sz="1450" dirty="0" err="1"/>
              <a:t>nach</a:t>
            </a:r>
            <a:r>
              <a:rPr lang="en-US" sz="1450" dirty="0"/>
              <a:t>. </a:t>
            </a:r>
            <a:r>
              <a:rPr lang="en-US" sz="1450" dirty="0" err="1"/>
              <a:t>Gibt</a:t>
            </a:r>
            <a:r>
              <a:rPr lang="en-US" sz="1450" dirty="0"/>
              <a:t> es </a:t>
            </a:r>
            <a:r>
              <a:rPr lang="en-US" sz="1450" dirty="0" err="1"/>
              <a:t>etwas</a:t>
            </a:r>
            <a:r>
              <a:rPr lang="en-US" sz="1450" dirty="0"/>
              <a:t>, das Sie </a:t>
            </a:r>
            <a:r>
              <a:rPr lang="en-US" sz="1450" dirty="0" err="1"/>
              <a:t>bereits</a:t>
            </a:r>
            <a:r>
              <a:rPr lang="en-US" sz="1450" dirty="0"/>
              <a:t> </a:t>
            </a:r>
            <a:r>
              <a:rPr lang="en-US" sz="1450" dirty="0" err="1"/>
              <a:t>umweltfreundlich</a:t>
            </a:r>
            <a:r>
              <a:rPr lang="en-US" sz="1450" dirty="0"/>
              <a:t> tun? </a:t>
            </a:r>
            <a:r>
              <a:rPr lang="en-US" sz="1450" dirty="0" err="1"/>
              <a:t>Gibt</a:t>
            </a:r>
            <a:r>
              <a:rPr lang="en-US" sz="1450" dirty="0"/>
              <a:t> es </a:t>
            </a:r>
            <a:r>
              <a:rPr lang="en-US" sz="1450" dirty="0" err="1"/>
              <a:t>neue</a:t>
            </a:r>
            <a:r>
              <a:rPr lang="en-US" sz="1450" dirty="0"/>
              <a:t> </a:t>
            </a:r>
            <a:r>
              <a:rPr lang="en-US" sz="1450" dirty="0" err="1"/>
              <a:t>nachhaltige</a:t>
            </a:r>
            <a:r>
              <a:rPr lang="en-US" sz="1450" dirty="0"/>
              <a:t> </a:t>
            </a:r>
            <a:r>
              <a:rPr lang="en-US" sz="1450" dirty="0" err="1"/>
              <a:t>Praktiken</a:t>
            </a:r>
            <a:r>
              <a:rPr lang="en-US" sz="1450" dirty="0"/>
              <a:t>, die Sie in </a:t>
            </a:r>
            <a:r>
              <a:rPr lang="en-US" sz="1450" dirty="0" err="1"/>
              <a:t>Betracht</a:t>
            </a:r>
            <a:r>
              <a:rPr lang="en-US" sz="1450" dirty="0"/>
              <a:t> </a:t>
            </a:r>
            <a:r>
              <a:rPr lang="en-US" sz="1450" dirty="0" err="1"/>
              <a:t>ziehen</a:t>
            </a:r>
            <a:r>
              <a:rPr lang="en-US" sz="1450" dirty="0"/>
              <a:t> </a:t>
            </a:r>
            <a:r>
              <a:rPr lang="en-US" sz="1450" dirty="0" err="1"/>
              <a:t>könnten</a:t>
            </a:r>
            <a:r>
              <a:rPr lang="en-US" sz="1450" dirty="0"/>
              <a:t>, </a:t>
            </a:r>
            <a:r>
              <a:rPr lang="en-US" sz="1450" dirty="0" err="1"/>
              <a:t>nachdem</a:t>
            </a:r>
            <a:r>
              <a:rPr lang="en-US" sz="1450" dirty="0"/>
              <a:t> Sie </a:t>
            </a:r>
            <a:r>
              <a:rPr lang="en-US" sz="1450" dirty="0" err="1"/>
              <a:t>mehr</a:t>
            </a:r>
            <a:r>
              <a:rPr lang="en-US" sz="1450" dirty="0"/>
              <a:t> </a:t>
            </a:r>
            <a:r>
              <a:rPr lang="en-US" sz="1450" dirty="0" err="1"/>
              <a:t>über</a:t>
            </a:r>
            <a:r>
              <a:rPr lang="en-US" sz="1450" dirty="0"/>
              <a:t> </a:t>
            </a:r>
            <a:r>
              <a:rPr lang="en-US" sz="1450" dirty="0" err="1"/>
              <a:t>Umweltthemen</a:t>
            </a:r>
            <a:r>
              <a:rPr lang="en-US" sz="1450" dirty="0"/>
              <a:t> </a:t>
            </a:r>
            <a:r>
              <a:rPr lang="en-US" sz="1450" dirty="0" err="1"/>
              <a:t>gelernt</a:t>
            </a:r>
            <a:r>
              <a:rPr lang="en-US" sz="1450" dirty="0"/>
              <a:t> </a:t>
            </a:r>
            <a:r>
              <a:rPr lang="en-US" sz="1450" dirty="0" err="1"/>
              <a:t>haben</a:t>
            </a:r>
            <a:r>
              <a:rPr lang="en-US" sz="1450" dirty="0"/>
              <a:t>?</a:t>
            </a:r>
            <a:endParaRPr sz="1450" dirty="0"/>
          </a:p>
          <a:p>
            <a:pPr marL="457200" lvl="0" indent="-342900" algn="l" rtl="0">
              <a:lnSpc>
                <a:spcPct val="90000"/>
              </a:lnSpc>
              <a:spcBef>
                <a:spcPts val="1200"/>
              </a:spcBef>
              <a:spcAft>
                <a:spcPts val="0"/>
              </a:spcAft>
              <a:buSzPct val="128571"/>
              <a:buFont typeface="Noto Sans Symbols"/>
              <a:buChar char="❖"/>
            </a:pPr>
            <a:r>
              <a:rPr lang="en-US" sz="1450" dirty="0" err="1"/>
              <a:t>Überlegen</a:t>
            </a:r>
            <a:r>
              <a:rPr lang="en-US" sz="1450" dirty="0"/>
              <a:t> Sie, </a:t>
            </a:r>
            <a:r>
              <a:rPr lang="en-US" sz="1450" dirty="0" err="1"/>
              <a:t>wie</a:t>
            </a:r>
            <a:r>
              <a:rPr lang="en-US" sz="1450" dirty="0"/>
              <a:t> Sie </a:t>
            </a:r>
            <a:r>
              <a:rPr lang="en-US" sz="1450" dirty="0" err="1"/>
              <a:t>Ihre</a:t>
            </a:r>
            <a:r>
              <a:rPr lang="en-US" sz="1450" dirty="0"/>
              <a:t> </a:t>
            </a:r>
            <a:r>
              <a:rPr lang="en-US" sz="1450" dirty="0" err="1"/>
              <a:t>Informationen</a:t>
            </a:r>
            <a:r>
              <a:rPr lang="en-US" sz="1450" dirty="0"/>
              <a:t> </a:t>
            </a:r>
            <a:r>
              <a:rPr lang="en-US" sz="1450" dirty="0" err="1"/>
              <a:t>über</a:t>
            </a:r>
            <a:r>
              <a:rPr lang="en-US" sz="1450" dirty="0"/>
              <a:t> die Umwelt </a:t>
            </a:r>
            <a:r>
              <a:rPr lang="en-US" sz="1450" dirty="0" err="1"/>
              <a:t>erhalten</a:t>
            </a:r>
            <a:r>
              <a:rPr lang="en-US" sz="1450" dirty="0"/>
              <a:t>. </a:t>
            </a:r>
            <a:r>
              <a:rPr lang="en-US" sz="1450" dirty="0" err="1"/>
              <a:t>Glauben</a:t>
            </a:r>
            <a:r>
              <a:rPr lang="en-US" sz="1450" dirty="0"/>
              <a:t> Sie, </a:t>
            </a:r>
            <a:r>
              <a:rPr lang="en-US" sz="1450" dirty="0" err="1"/>
              <a:t>dass</a:t>
            </a:r>
            <a:r>
              <a:rPr lang="en-US" sz="1450" dirty="0"/>
              <a:t> die </a:t>
            </a:r>
            <a:r>
              <a:rPr lang="en-US" sz="1450" dirty="0" err="1"/>
              <a:t>Medien</a:t>
            </a:r>
            <a:r>
              <a:rPr lang="en-US" sz="1450" dirty="0"/>
              <a:t>, die Sie </a:t>
            </a:r>
            <a:r>
              <a:rPr lang="en-US" sz="1450" dirty="0" err="1"/>
              <a:t>konsumieren</a:t>
            </a:r>
            <a:r>
              <a:rPr lang="en-US" sz="1450" dirty="0"/>
              <a:t>, </a:t>
            </a:r>
            <a:r>
              <a:rPr lang="en-US" sz="1450" dirty="0" err="1"/>
              <a:t>Umweltthemen</a:t>
            </a:r>
            <a:r>
              <a:rPr lang="en-US" sz="1450" dirty="0"/>
              <a:t> </a:t>
            </a:r>
            <a:r>
              <a:rPr lang="en-US" sz="1450" dirty="0" err="1"/>
              <a:t>richtig</a:t>
            </a:r>
            <a:r>
              <a:rPr lang="en-US" sz="1450" dirty="0"/>
              <a:t> </a:t>
            </a:r>
            <a:r>
              <a:rPr lang="en-US" sz="1450" dirty="0" err="1"/>
              <a:t>darstellen</a:t>
            </a:r>
            <a:r>
              <a:rPr lang="en-US" sz="1450" dirty="0"/>
              <a:t>? Wie hat </a:t>
            </a:r>
            <a:r>
              <a:rPr lang="en-US" sz="1450" dirty="0" err="1"/>
              <a:t>Ihre</a:t>
            </a:r>
            <a:r>
              <a:rPr lang="en-US" sz="1450" dirty="0"/>
              <a:t> </a:t>
            </a:r>
            <a:r>
              <a:rPr lang="en-US" sz="1450" dirty="0" err="1"/>
              <a:t>Ausbildung</a:t>
            </a:r>
            <a:r>
              <a:rPr lang="en-US" sz="1450" dirty="0"/>
              <a:t> (</a:t>
            </a:r>
            <a:r>
              <a:rPr lang="en-US" sz="1450" dirty="0" err="1"/>
              <a:t>sowohl</a:t>
            </a:r>
            <a:r>
              <a:rPr lang="en-US" sz="1450" dirty="0"/>
              <a:t> in der Schule </a:t>
            </a:r>
            <a:r>
              <a:rPr lang="en-US" sz="1450" dirty="0" err="1"/>
              <a:t>als</a:t>
            </a:r>
            <a:r>
              <a:rPr lang="en-US" sz="1450" dirty="0"/>
              <a:t> </a:t>
            </a:r>
            <a:r>
              <a:rPr lang="en-US" sz="1450" dirty="0" err="1"/>
              <a:t>auch</a:t>
            </a:r>
            <a:r>
              <a:rPr lang="en-US" sz="1450" dirty="0"/>
              <a:t> </a:t>
            </a:r>
            <a:r>
              <a:rPr lang="en-US" sz="1450" dirty="0" err="1"/>
              <a:t>außerhalb</a:t>
            </a:r>
            <a:r>
              <a:rPr lang="en-US" sz="1450" dirty="0"/>
              <a:t>) </a:t>
            </a:r>
            <a:r>
              <a:rPr lang="en-US" sz="1450" dirty="0" err="1"/>
              <a:t>Ihr</a:t>
            </a:r>
            <a:r>
              <a:rPr lang="en-US" sz="1450" dirty="0"/>
              <a:t> </a:t>
            </a:r>
            <a:r>
              <a:rPr lang="en-US" sz="1450" dirty="0" err="1"/>
              <a:t>Verständnis</a:t>
            </a:r>
            <a:r>
              <a:rPr lang="en-US" sz="1450" dirty="0"/>
              <a:t> für die Umwelt </a:t>
            </a:r>
            <a:r>
              <a:rPr lang="en-US" sz="1450" dirty="0" err="1"/>
              <a:t>geprägt</a:t>
            </a:r>
            <a:r>
              <a:rPr lang="en-US" sz="1450" dirty="0"/>
              <a:t>?</a:t>
            </a:r>
            <a:endParaRPr sz="1450" dirty="0"/>
          </a:p>
          <a:p>
            <a:pPr marL="457200" lvl="0" indent="-342900" algn="l" rtl="0">
              <a:lnSpc>
                <a:spcPct val="90000"/>
              </a:lnSpc>
              <a:spcBef>
                <a:spcPts val="1200"/>
              </a:spcBef>
              <a:spcAft>
                <a:spcPts val="0"/>
              </a:spcAft>
              <a:buSzPct val="128571"/>
              <a:buFont typeface="Noto Sans Symbols"/>
              <a:buChar char="❖"/>
            </a:pPr>
            <a:r>
              <a:rPr lang="en-US" sz="1450" dirty="0"/>
              <a:t>Die </a:t>
            </a:r>
            <a:r>
              <a:rPr lang="en-US" sz="1450" dirty="0" err="1"/>
              <a:t>Informationen</a:t>
            </a:r>
            <a:r>
              <a:rPr lang="en-US" sz="1450" dirty="0"/>
              <a:t>, die Sie </a:t>
            </a:r>
            <a:r>
              <a:rPr lang="en-US" sz="1450" dirty="0" err="1"/>
              <a:t>studiert</a:t>
            </a:r>
            <a:r>
              <a:rPr lang="en-US" sz="1450" dirty="0"/>
              <a:t> </a:t>
            </a:r>
            <a:r>
              <a:rPr lang="en-US" sz="1450" dirty="0" err="1"/>
              <a:t>haben</a:t>
            </a:r>
            <a:r>
              <a:rPr lang="en-US" sz="1450" dirty="0"/>
              <a:t>, </a:t>
            </a:r>
            <a:r>
              <a:rPr lang="en-US" sz="1450" dirty="0" err="1"/>
              <a:t>enthalten</a:t>
            </a:r>
            <a:r>
              <a:rPr lang="en-US" sz="1450" dirty="0"/>
              <a:t> </a:t>
            </a:r>
            <a:r>
              <a:rPr lang="en-US" sz="1450" dirty="0" err="1"/>
              <a:t>Beispiele</a:t>
            </a:r>
            <a:r>
              <a:rPr lang="en-US" sz="1450" dirty="0"/>
              <a:t> </a:t>
            </a:r>
            <a:r>
              <a:rPr lang="en-US" sz="1450" dirty="0" err="1"/>
              <a:t>aus</a:t>
            </a:r>
            <a:r>
              <a:rPr lang="en-US" sz="1450" dirty="0"/>
              <a:t> </a:t>
            </a:r>
            <a:r>
              <a:rPr lang="en-US" sz="1450" dirty="0" err="1"/>
              <a:t>einem</a:t>
            </a:r>
            <a:r>
              <a:rPr lang="en-US" sz="1450" dirty="0"/>
              <a:t> </a:t>
            </a:r>
            <a:r>
              <a:rPr lang="en-US" sz="1450" dirty="0" err="1"/>
              <a:t>bestimmten</a:t>
            </a:r>
            <a:r>
              <a:rPr lang="en-US" sz="1450" dirty="0"/>
              <a:t> Land. </a:t>
            </a:r>
            <a:r>
              <a:rPr lang="en-US" sz="1450" dirty="0" err="1"/>
              <a:t>Recherchieren</a:t>
            </a:r>
            <a:r>
              <a:rPr lang="en-US" sz="1450" dirty="0"/>
              <a:t> Sie </a:t>
            </a:r>
            <a:r>
              <a:rPr lang="en-US" sz="1450" dirty="0" err="1"/>
              <a:t>Umweltprobleme</a:t>
            </a:r>
            <a:r>
              <a:rPr lang="en-US" sz="1450" dirty="0"/>
              <a:t> und </a:t>
            </a:r>
            <a:r>
              <a:rPr lang="en-US" sz="1450" dirty="0" err="1"/>
              <a:t>Lösungen</a:t>
            </a:r>
            <a:r>
              <a:rPr lang="en-US" sz="1450" dirty="0"/>
              <a:t> in </a:t>
            </a:r>
            <a:r>
              <a:rPr lang="en-US" sz="1450" dirty="0" err="1"/>
              <a:t>Ihrer</a:t>
            </a:r>
            <a:r>
              <a:rPr lang="en-US" sz="1450" dirty="0"/>
              <a:t> </a:t>
            </a:r>
            <a:r>
              <a:rPr lang="en-US" sz="1450" dirty="0" err="1"/>
              <a:t>eigenen</a:t>
            </a:r>
            <a:r>
              <a:rPr lang="en-US" sz="1450" dirty="0"/>
              <a:t> Gemeinde </a:t>
            </a:r>
            <a:r>
              <a:rPr lang="en-US" sz="1450" dirty="0" err="1"/>
              <a:t>oder</a:t>
            </a:r>
            <a:r>
              <a:rPr lang="en-US" sz="1450" dirty="0"/>
              <a:t> </a:t>
            </a:r>
            <a:r>
              <a:rPr lang="en-US" sz="1450" dirty="0" err="1"/>
              <a:t>Ihrem</a:t>
            </a:r>
            <a:r>
              <a:rPr lang="en-US" sz="1450" dirty="0"/>
              <a:t> Land. </a:t>
            </a:r>
            <a:r>
              <a:rPr lang="en-US" sz="1450" dirty="0" err="1"/>
              <a:t>Gibt</a:t>
            </a:r>
            <a:r>
              <a:rPr lang="en-US" sz="1450" dirty="0"/>
              <a:t> es </a:t>
            </a:r>
            <a:r>
              <a:rPr lang="en-US" sz="1450" dirty="0" err="1"/>
              <a:t>Ähnlichkeiten</a:t>
            </a:r>
            <a:r>
              <a:rPr lang="en-US" sz="1450" dirty="0"/>
              <a:t> </a:t>
            </a:r>
            <a:r>
              <a:rPr lang="en-US" sz="1450" dirty="0" err="1"/>
              <a:t>oder</a:t>
            </a:r>
            <a:r>
              <a:rPr lang="en-US" sz="1450" dirty="0"/>
              <a:t> </a:t>
            </a:r>
            <a:r>
              <a:rPr lang="en-US" sz="1450" dirty="0" err="1"/>
              <a:t>Unterschiede</a:t>
            </a:r>
            <a:r>
              <a:rPr lang="en-US" sz="1450" dirty="0"/>
              <a:t>?</a:t>
            </a:r>
            <a:endParaRPr sz="1450" dirty="0"/>
          </a:p>
          <a:p>
            <a:pPr marL="457200" lvl="0" indent="-342900" algn="l" rtl="0">
              <a:lnSpc>
                <a:spcPct val="90000"/>
              </a:lnSpc>
              <a:spcBef>
                <a:spcPts val="1200"/>
              </a:spcBef>
              <a:spcAft>
                <a:spcPts val="0"/>
              </a:spcAft>
              <a:buSzPct val="128571"/>
              <a:buFont typeface="Noto Sans Symbols"/>
              <a:buChar char="❖"/>
            </a:pPr>
            <a:r>
              <a:rPr lang="en-US" sz="1450" dirty="0" err="1"/>
              <a:t>Überlegen</a:t>
            </a:r>
            <a:r>
              <a:rPr lang="en-US" sz="1450" dirty="0"/>
              <a:t> Sie </a:t>
            </a:r>
            <a:r>
              <a:rPr lang="en-US" sz="1450" dirty="0" err="1"/>
              <a:t>sich</a:t>
            </a:r>
            <a:r>
              <a:rPr lang="en-US" sz="1450" dirty="0"/>
              <a:t> </a:t>
            </a:r>
            <a:r>
              <a:rPr lang="en-US" sz="1450" dirty="0" err="1"/>
              <a:t>ein</a:t>
            </a:r>
            <a:r>
              <a:rPr lang="en-US" sz="1450" dirty="0"/>
              <a:t> </a:t>
            </a:r>
            <a:r>
              <a:rPr lang="en-US" sz="1450" dirty="0" err="1"/>
              <a:t>Umweltprojekt</a:t>
            </a:r>
            <a:r>
              <a:rPr lang="en-US" sz="1450" dirty="0"/>
              <a:t>, das Sie </a:t>
            </a:r>
            <a:r>
              <a:rPr lang="en-US" sz="1450" dirty="0" err="1"/>
              <a:t>mit</a:t>
            </a:r>
            <a:r>
              <a:rPr lang="en-US" sz="1450" dirty="0"/>
              <a:t> </a:t>
            </a:r>
            <a:r>
              <a:rPr lang="en-US" sz="1450" dirty="0" err="1"/>
              <a:t>Ihrer</a:t>
            </a:r>
            <a:r>
              <a:rPr lang="en-US" sz="1450" dirty="0"/>
              <a:t> </a:t>
            </a:r>
            <a:r>
              <a:rPr lang="en-US" sz="1450" dirty="0" err="1"/>
              <a:t>Klasse</a:t>
            </a:r>
            <a:r>
              <a:rPr lang="en-US" sz="1450" dirty="0"/>
              <a:t> </a:t>
            </a:r>
            <a:r>
              <a:rPr lang="en-US" sz="1450" dirty="0" err="1"/>
              <a:t>oder</a:t>
            </a:r>
            <a:r>
              <a:rPr lang="en-US" sz="1450" dirty="0"/>
              <a:t> Gemeinde </a:t>
            </a:r>
            <a:r>
              <a:rPr lang="en-US" sz="1450" dirty="0" err="1"/>
              <a:t>durchführen</a:t>
            </a:r>
            <a:r>
              <a:rPr lang="en-US" sz="1450" dirty="0"/>
              <a:t> </a:t>
            </a:r>
            <a:r>
              <a:rPr lang="en-US" sz="1450" dirty="0" err="1"/>
              <a:t>könnten</a:t>
            </a:r>
            <a:r>
              <a:rPr lang="en-US" sz="1450" dirty="0"/>
              <a:t>. Dies </a:t>
            </a:r>
            <a:r>
              <a:rPr lang="en-US" sz="1450" dirty="0" err="1"/>
              <a:t>könnte</a:t>
            </a:r>
            <a:r>
              <a:rPr lang="en-US" sz="1450" dirty="0"/>
              <a:t> </a:t>
            </a:r>
            <a:r>
              <a:rPr lang="en-US" sz="1450" dirty="0" err="1"/>
              <a:t>eine</a:t>
            </a:r>
            <a:r>
              <a:rPr lang="en-US" sz="1450" dirty="0"/>
              <a:t> </a:t>
            </a:r>
            <a:r>
              <a:rPr lang="en-US" sz="1450" dirty="0" err="1"/>
              <a:t>Säuberungsaktion</a:t>
            </a:r>
            <a:r>
              <a:rPr lang="en-US" sz="1450" dirty="0"/>
              <a:t>, </a:t>
            </a:r>
            <a:r>
              <a:rPr lang="en-US" sz="1450" dirty="0" err="1"/>
              <a:t>eine</a:t>
            </a:r>
            <a:r>
              <a:rPr lang="en-US" sz="1450" dirty="0"/>
              <a:t> </a:t>
            </a:r>
            <a:r>
              <a:rPr lang="en-US" sz="1450" dirty="0" err="1"/>
              <a:t>Sensibilisierungskampagne</a:t>
            </a:r>
            <a:r>
              <a:rPr lang="en-US" sz="1450" dirty="0"/>
              <a:t> </a:t>
            </a:r>
            <a:r>
              <a:rPr lang="en-US" sz="1450" dirty="0" err="1"/>
              <a:t>oder</a:t>
            </a:r>
            <a:r>
              <a:rPr lang="en-US" sz="1450" dirty="0"/>
              <a:t> </a:t>
            </a:r>
            <a:r>
              <a:rPr lang="en-US" sz="1450" dirty="0" err="1"/>
              <a:t>eine</a:t>
            </a:r>
            <a:r>
              <a:rPr lang="en-US" sz="1450" dirty="0"/>
              <a:t> </a:t>
            </a:r>
            <a:r>
              <a:rPr lang="en-US" sz="1450" dirty="0" err="1"/>
              <a:t>Spendensammlung</a:t>
            </a:r>
            <a:r>
              <a:rPr lang="en-US" sz="1450" dirty="0"/>
              <a:t> </a:t>
            </a:r>
            <a:r>
              <a:rPr lang="en-US" sz="1450" dirty="0" err="1"/>
              <a:t>zur</a:t>
            </a:r>
            <a:r>
              <a:rPr lang="en-US" sz="1450" dirty="0"/>
              <a:t> </a:t>
            </a:r>
            <a:r>
              <a:rPr lang="en-US" sz="1450" dirty="0" err="1"/>
              <a:t>Unterstützung</a:t>
            </a:r>
            <a:r>
              <a:rPr lang="en-US" sz="1450" dirty="0"/>
              <a:t> </a:t>
            </a:r>
            <a:r>
              <a:rPr lang="en-US" sz="1450" dirty="0" err="1"/>
              <a:t>einer</a:t>
            </a:r>
            <a:r>
              <a:rPr lang="en-US" sz="1450" dirty="0"/>
              <a:t> </a:t>
            </a:r>
            <a:r>
              <a:rPr lang="en-US" sz="1450" dirty="0" err="1"/>
              <a:t>Umweltorganisation</a:t>
            </a:r>
            <a:r>
              <a:rPr lang="en-US" sz="1450" dirty="0"/>
              <a:t> sein.</a:t>
            </a:r>
            <a:endParaRPr sz="145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5"/>
          <p:cNvSpPr txBox="1">
            <a:spLocks noGrp="1"/>
          </p:cNvSpPr>
          <p:nvPr>
            <p:ph type="ctrTitle"/>
          </p:nvPr>
        </p:nvSpPr>
        <p:spPr>
          <a:xfrm>
            <a:off x="1097280" y="3020290"/>
            <a:ext cx="10058400" cy="1304821"/>
          </a:xfrm>
          <a:prstGeom prst="rect">
            <a:avLst/>
          </a:prstGeom>
          <a:noFill/>
          <a:ln>
            <a:noFill/>
          </a:ln>
        </p:spPr>
        <p:txBody>
          <a:bodyPr spcFirstLastPara="1" wrap="square" lIns="121900" tIns="121900" rIns="121900" bIns="121900" anchor="b" anchorCtr="0">
            <a:noAutofit/>
          </a:bodyPr>
          <a:lstStyle/>
          <a:p>
            <a:pPr marL="0" lvl="0" indent="0" algn="l" rtl="0">
              <a:lnSpc>
                <a:spcPct val="85000"/>
              </a:lnSpc>
              <a:spcBef>
                <a:spcPts val="0"/>
              </a:spcBef>
              <a:spcAft>
                <a:spcPts val="0"/>
              </a:spcAft>
              <a:buClr>
                <a:srgbClr val="3F762A"/>
              </a:buClr>
              <a:buSzPts val="4800"/>
              <a:buFont typeface="Calibri"/>
              <a:buNone/>
            </a:pPr>
            <a:br>
              <a:rPr lang="en-US">
                <a:solidFill>
                  <a:srgbClr val="FFFF00"/>
                </a:solidFill>
              </a:rPr>
            </a:br>
            <a:r>
              <a:rPr lang="en-US">
                <a:solidFill>
                  <a:srgbClr val="3F762A"/>
                </a:solidFill>
              </a:rPr>
              <a:t>Videos</a:t>
            </a:r>
            <a:endParaRPr b="1">
              <a:solidFill>
                <a:srgbClr val="3F762A"/>
              </a:solidFill>
            </a:endParaRPr>
          </a:p>
        </p:txBody>
      </p:sp>
      <p:cxnSp>
        <p:nvCxnSpPr>
          <p:cNvPr id="367" name="Google Shape;367;p45"/>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368" name="Google Shape;368;p45"/>
          <p:cNvPicPr preferRelativeResize="0"/>
          <p:nvPr/>
        </p:nvPicPr>
        <p:blipFill rotWithShape="1">
          <a:blip r:embed="rId3">
            <a:alphaModFix/>
          </a:blip>
          <a:srcRect/>
          <a:stretch/>
        </p:blipFill>
        <p:spPr>
          <a:xfrm>
            <a:off x="10963124" y="176911"/>
            <a:ext cx="1064381" cy="163551"/>
          </a:xfrm>
          <a:prstGeom prst="rect">
            <a:avLst/>
          </a:prstGeom>
          <a:noFill/>
          <a:ln>
            <a:noFill/>
          </a:ln>
        </p:spPr>
      </p:pic>
      <p:sp>
        <p:nvSpPr>
          <p:cNvPr id="369" name="Google Shape;369;p45"/>
          <p:cNvSpPr txBox="1"/>
          <p:nvPr/>
        </p:nvSpPr>
        <p:spPr>
          <a:xfrm>
            <a:off x="1097280" y="585533"/>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03</a:t>
            </a:r>
            <a:endParaRPr sz="1400" b="0" i="0" u="none" strike="noStrike" cap="none">
              <a:solidFill>
                <a:srgbClr val="000000"/>
              </a:solidFill>
              <a:latin typeface="Arial"/>
              <a:ea typeface="Arial"/>
              <a:cs typeface="Arial"/>
              <a:sym typeface="Arial"/>
            </a:endParaRPr>
          </a:p>
        </p:txBody>
      </p:sp>
      <p:sp>
        <p:nvSpPr>
          <p:cNvPr id="370" name="Google Shape;370;p45"/>
          <p:cNvSpPr txBox="1"/>
          <p:nvPr/>
        </p:nvSpPr>
        <p:spPr>
          <a:xfrm>
            <a:off x="1097280" y="4621497"/>
            <a:ext cx="9865844" cy="495753"/>
          </a:xfrm>
          <a:prstGeom prst="rect">
            <a:avLst/>
          </a:prstGeom>
          <a:noFill/>
          <a:ln>
            <a:noFill/>
          </a:ln>
        </p:spPr>
        <p:txBody>
          <a:bodyPr spcFirstLastPara="1" wrap="square" lIns="91425" tIns="45700" rIns="91425" bIns="45700" anchor="b" anchorCtr="0">
            <a:normAutofit/>
          </a:bodyPr>
          <a:lstStyle/>
          <a:p>
            <a:pPr marL="0" marR="0" lvl="0" indent="0" algn="l" rtl="0">
              <a:lnSpc>
                <a:spcPct val="85000"/>
              </a:lnSpc>
              <a:spcBef>
                <a:spcPts val="0"/>
              </a:spcBef>
              <a:spcAft>
                <a:spcPts val="0"/>
              </a:spcAft>
              <a:buNone/>
            </a:pPr>
            <a:r>
              <a:rPr lang="en-US" sz="1400" b="0" i="0" u="none" strike="noStrike" cap="none">
                <a:solidFill>
                  <a:srgbClr val="000000"/>
                </a:solidFill>
                <a:latin typeface="Arial"/>
                <a:ea typeface="Arial"/>
                <a:cs typeface="Arial"/>
                <a:sym typeface="Arial"/>
              </a:rPr>
              <a:t>Links zu Videos und weiterführenden Literaturquellen zum Inhalt des Moduls</a:t>
            </a:r>
            <a:endParaRPr sz="2400" b="1" i="0" u="none" strike="noStrike" cap="none">
              <a:solidFill>
                <a:srgbClr val="262626"/>
              </a:solidFill>
              <a:latin typeface="Calibri"/>
              <a:ea typeface="Calibri"/>
              <a:cs typeface="Calibri"/>
              <a:sym typeface="Calibri"/>
            </a:endParaRPr>
          </a:p>
        </p:txBody>
      </p:sp>
      <p:pic>
        <p:nvPicPr>
          <p:cNvPr id="371" name="Google Shape;371;p45" descr="Ein Bild, das rot, Grafiken, Karminrot, Screenshot enthält.&#10;&#10;Automatisch generierte Beschreibung"/>
          <p:cNvPicPr preferRelativeResize="0"/>
          <p:nvPr/>
        </p:nvPicPr>
        <p:blipFill rotWithShape="1">
          <a:blip r:embed="rId4">
            <a:alphaModFix/>
          </a:blip>
          <a:srcRect l="18977" t="25099" r="17822" b="27467"/>
          <a:stretch/>
        </p:blipFill>
        <p:spPr>
          <a:xfrm>
            <a:off x="7736612" y="2051698"/>
            <a:ext cx="3226512" cy="242160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46"/>
          <p:cNvSpPr txBox="1">
            <a:spLocks noGrp="1"/>
          </p:cNvSpPr>
          <p:nvPr>
            <p:ph type="ctrTitle"/>
          </p:nvPr>
        </p:nvSpPr>
        <p:spPr>
          <a:xfrm>
            <a:off x="960000" y="2323749"/>
            <a:ext cx="8095357" cy="1304821"/>
          </a:xfrm>
          <a:prstGeom prst="rect">
            <a:avLst/>
          </a:prstGeom>
          <a:noFill/>
          <a:ln>
            <a:noFill/>
          </a:ln>
        </p:spPr>
        <p:txBody>
          <a:bodyPr spcFirstLastPara="1" wrap="square" lIns="121900" tIns="121900" rIns="121900" bIns="121900" anchor="b" anchorCtr="0">
            <a:noAutofit/>
          </a:bodyPr>
          <a:lstStyle/>
          <a:p>
            <a:pPr marL="0" lvl="0" indent="0" algn="l" rtl="0">
              <a:lnSpc>
                <a:spcPct val="85000"/>
              </a:lnSpc>
              <a:spcBef>
                <a:spcPts val="0"/>
              </a:spcBef>
              <a:spcAft>
                <a:spcPts val="0"/>
              </a:spcAft>
              <a:buClr>
                <a:srgbClr val="3F762A"/>
              </a:buClr>
              <a:buSzPts val="4800"/>
              <a:buNone/>
            </a:pPr>
            <a:r>
              <a:rPr lang="en-US" sz="7200" dirty="0">
                <a:solidFill>
                  <a:srgbClr val="3F762A"/>
                </a:solidFill>
              </a:rPr>
              <a:t>Thema der Videos</a:t>
            </a:r>
            <a:endParaRPr sz="7200" b="1" dirty="0">
              <a:solidFill>
                <a:srgbClr val="3F762A"/>
              </a:solidFill>
            </a:endParaRPr>
          </a:p>
        </p:txBody>
      </p:sp>
      <p:cxnSp>
        <p:nvCxnSpPr>
          <p:cNvPr id="377" name="Google Shape;377;p46"/>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378" name="Google Shape;378;p46"/>
          <p:cNvPicPr preferRelativeResize="0"/>
          <p:nvPr/>
        </p:nvPicPr>
        <p:blipFill rotWithShape="1">
          <a:blip r:embed="rId3">
            <a:alphaModFix/>
          </a:blip>
          <a:srcRect/>
          <a:stretch/>
        </p:blipFill>
        <p:spPr>
          <a:xfrm>
            <a:off x="10963124" y="176911"/>
            <a:ext cx="1064381" cy="163551"/>
          </a:xfrm>
          <a:prstGeom prst="rect">
            <a:avLst/>
          </a:prstGeom>
          <a:noFill/>
          <a:ln>
            <a:noFill/>
          </a:ln>
        </p:spPr>
      </p:pic>
      <p:pic>
        <p:nvPicPr>
          <p:cNvPr id="379" name="Google Shape;379;p46" descr="Ein Bild, das rot, Grafiken, Karminrot, Screenshot enthält.&#10;&#10;Automatisch generierte Beschreibung"/>
          <p:cNvPicPr preferRelativeResize="0"/>
          <p:nvPr/>
        </p:nvPicPr>
        <p:blipFill rotWithShape="1">
          <a:blip r:embed="rId4">
            <a:alphaModFix/>
          </a:blip>
          <a:srcRect l="18977" t="25099" r="17822" b="27467"/>
          <a:stretch/>
        </p:blipFill>
        <p:spPr>
          <a:xfrm>
            <a:off x="8317324" y="2143957"/>
            <a:ext cx="2334690" cy="1800455"/>
          </a:xfrm>
          <a:prstGeom prst="rect">
            <a:avLst/>
          </a:prstGeom>
          <a:noFill/>
          <a:ln>
            <a:noFill/>
          </a:ln>
        </p:spPr>
      </p:pic>
      <p:sp>
        <p:nvSpPr>
          <p:cNvPr id="380" name="Google Shape;380;p46"/>
          <p:cNvSpPr txBox="1"/>
          <p:nvPr/>
        </p:nvSpPr>
        <p:spPr>
          <a:xfrm>
            <a:off x="1107235" y="3881840"/>
            <a:ext cx="10848286"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400" b="0" i="0" u="none" strike="noStrike" cap="none" dirty="0" err="1">
                <a:solidFill>
                  <a:srgbClr val="2A4F1C"/>
                </a:solidFill>
                <a:latin typeface="Arial"/>
                <a:ea typeface="Arial"/>
                <a:cs typeface="Arial"/>
                <a:sym typeface="Arial"/>
              </a:rPr>
              <a:t>Sehen</a:t>
            </a:r>
            <a:r>
              <a:rPr lang="en-US" sz="2400" b="0" i="0" u="none" strike="noStrike" cap="none" dirty="0">
                <a:solidFill>
                  <a:srgbClr val="2A4F1C"/>
                </a:solidFill>
                <a:latin typeface="Arial"/>
                <a:ea typeface="Arial"/>
                <a:cs typeface="Arial"/>
                <a:sym typeface="Arial"/>
              </a:rPr>
              <a:t> Sie </a:t>
            </a:r>
            <a:r>
              <a:rPr lang="en-US" sz="2400" b="0" i="0" u="none" strike="noStrike" cap="none" dirty="0" err="1">
                <a:solidFill>
                  <a:srgbClr val="2A4F1C"/>
                </a:solidFill>
                <a:latin typeface="Arial"/>
                <a:ea typeface="Arial"/>
                <a:cs typeface="Arial"/>
                <a:sym typeface="Arial"/>
              </a:rPr>
              <a:t>sich</a:t>
            </a:r>
            <a:r>
              <a:rPr lang="en-US" sz="2400" b="0" i="0" u="none" strike="noStrike" cap="none" dirty="0">
                <a:solidFill>
                  <a:srgbClr val="2A4F1C"/>
                </a:solidFill>
                <a:latin typeface="Arial"/>
                <a:ea typeface="Arial"/>
                <a:cs typeface="Arial"/>
                <a:sym typeface="Arial"/>
              </a:rPr>
              <a:t> die </a:t>
            </a:r>
            <a:r>
              <a:rPr lang="en-US" sz="2400" b="0" i="0" u="none" strike="noStrike" cap="none" dirty="0" err="1">
                <a:solidFill>
                  <a:srgbClr val="2A4F1C"/>
                </a:solidFill>
                <a:latin typeface="Arial"/>
                <a:ea typeface="Arial"/>
                <a:cs typeface="Arial"/>
                <a:sym typeface="Arial"/>
              </a:rPr>
              <a:t>folgenden</a:t>
            </a:r>
            <a:r>
              <a:rPr lang="en-US" sz="2400" b="0" i="0" u="none" strike="noStrike" cap="none" dirty="0">
                <a:solidFill>
                  <a:srgbClr val="2A4F1C"/>
                </a:solidFill>
                <a:latin typeface="Arial"/>
                <a:ea typeface="Arial"/>
                <a:cs typeface="Arial"/>
                <a:sym typeface="Arial"/>
              </a:rPr>
              <a:t> Videos an und </a:t>
            </a:r>
            <a:r>
              <a:rPr lang="en-US" sz="2400" b="0" i="0" u="none" strike="noStrike" cap="none" dirty="0" err="1">
                <a:solidFill>
                  <a:srgbClr val="2A4F1C"/>
                </a:solidFill>
                <a:latin typeface="Arial"/>
                <a:ea typeface="Arial"/>
                <a:cs typeface="Arial"/>
                <a:sym typeface="Arial"/>
              </a:rPr>
              <a:t>machen</a:t>
            </a:r>
            <a:r>
              <a:rPr lang="en-US" sz="2400" b="0" i="0" u="none" strike="noStrike" cap="none" dirty="0">
                <a:solidFill>
                  <a:srgbClr val="2A4F1C"/>
                </a:solidFill>
                <a:latin typeface="Arial"/>
                <a:ea typeface="Arial"/>
                <a:cs typeface="Arial"/>
                <a:sym typeface="Arial"/>
              </a:rPr>
              <a:t> Sie </a:t>
            </a:r>
            <a:r>
              <a:rPr lang="en-US" sz="2400" b="0" i="0" u="none" strike="noStrike" cap="none" dirty="0" err="1">
                <a:solidFill>
                  <a:srgbClr val="2A4F1C"/>
                </a:solidFill>
                <a:latin typeface="Arial"/>
                <a:ea typeface="Arial"/>
                <a:cs typeface="Arial"/>
                <a:sym typeface="Arial"/>
              </a:rPr>
              <a:t>sich</a:t>
            </a:r>
            <a:r>
              <a:rPr lang="en-US" sz="2400" b="0" i="0" u="none" strike="noStrike" cap="none" dirty="0">
                <a:solidFill>
                  <a:srgbClr val="2A4F1C"/>
                </a:solidFill>
                <a:latin typeface="Arial"/>
                <a:ea typeface="Arial"/>
                <a:cs typeface="Arial"/>
                <a:sym typeface="Arial"/>
              </a:rPr>
              <a:t> </a:t>
            </a:r>
            <a:r>
              <a:rPr lang="en-US" sz="2400" b="0" i="0" u="none" strike="noStrike" cap="none" dirty="0" err="1">
                <a:solidFill>
                  <a:srgbClr val="2A4F1C"/>
                </a:solidFill>
                <a:latin typeface="Arial"/>
                <a:ea typeface="Arial"/>
                <a:cs typeface="Arial"/>
                <a:sym typeface="Arial"/>
              </a:rPr>
              <a:t>Notizen</a:t>
            </a:r>
            <a:endParaRPr sz="2400" b="0" i="0" u="none" strike="noStrike" cap="none" dirty="0">
              <a:solidFill>
                <a:srgbClr val="2A4F1C"/>
              </a:solidFill>
              <a:latin typeface="Arial"/>
              <a:ea typeface="Arial"/>
              <a:cs typeface="Arial"/>
              <a:sym typeface="Arial"/>
            </a:endParaRPr>
          </a:p>
        </p:txBody>
      </p:sp>
      <p:sp>
        <p:nvSpPr>
          <p:cNvPr id="381" name="Google Shape;381;p46"/>
          <p:cNvSpPr/>
          <p:nvPr/>
        </p:nvSpPr>
        <p:spPr>
          <a:xfrm>
            <a:off x="647699" y="4517245"/>
            <a:ext cx="10918488" cy="830956"/>
          </a:xfrm>
          <a:prstGeom prst="rect">
            <a:avLst/>
          </a:prstGeom>
          <a:noFill/>
          <a:ln>
            <a:noFill/>
          </a:ln>
        </p:spPr>
        <p:txBody>
          <a:bodyPr spcFirstLastPara="1" wrap="square" lIns="91425" tIns="45700" rIns="91425" bIns="45700" anchor="t" anchorCtr="0">
            <a:spAutoFit/>
          </a:bodyPr>
          <a:lstStyle/>
          <a:p>
            <a:pPr marL="457200" marR="0" lvl="0" indent="0" algn="l" rtl="0">
              <a:lnSpc>
                <a:spcPct val="100000"/>
              </a:lnSpc>
              <a:spcBef>
                <a:spcPts val="0"/>
              </a:spcBef>
              <a:spcAft>
                <a:spcPts val="0"/>
              </a:spcAft>
              <a:buNone/>
            </a:pPr>
            <a:r>
              <a:rPr lang="en-US" sz="1600" b="0" i="0" u="none" strike="noStrike" cap="none" dirty="0">
                <a:solidFill>
                  <a:srgbClr val="000000"/>
                </a:solidFill>
                <a:latin typeface="Calibri"/>
                <a:ea typeface="Calibri"/>
                <a:cs typeface="Calibri"/>
                <a:sym typeface="Calibri"/>
              </a:rPr>
              <a:t>Die </a:t>
            </a:r>
            <a:r>
              <a:rPr lang="en-US" sz="1600" b="0" i="0" u="none" strike="noStrike" cap="none" dirty="0" err="1">
                <a:solidFill>
                  <a:srgbClr val="000000"/>
                </a:solidFill>
                <a:latin typeface="Calibri"/>
                <a:ea typeface="Calibri"/>
                <a:cs typeface="Calibri"/>
                <a:sym typeface="Calibri"/>
              </a:rPr>
              <a:t>zur</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Verfügung</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gestellten</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Ressourcen</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bieten</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einen</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wertvollen</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Ausgangspunkt</a:t>
            </a:r>
            <a:r>
              <a:rPr lang="en-US" sz="1600" b="0" i="0" u="none" strike="noStrike" cap="none" dirty="0">
                <a:solidFill>
                  <a:srgbClr val="000000"/>
                </a:solidFill>
                <a:latin typeface="Calibri"/>
                <a:ea typeface="Calibri"/>
                <a:cs typeface="Calibri"/>
                <a:sym typeface="Calibri"/>
              </a:rPr>
              <a:t> für die </a:t>
            </a:r>
            <a:r>
              <a:rPr lang="en-US" sz="1600" b="0" i="0" u="none" strike="noStrike" cap="none" dirty="0" err="1">
                <a:solidFill>
                  <a:srgbClr val="000000"/>
                </a:solidFill>
                <a:latin typeface="Calibri"/>
                <a:ea typeface="Calibri"/>
                <a:cs typeface="Calibri"/>
                <a:sym typeface="Calibri"/>
              </a:rPr>
              <a:t>Erforschung</a:t>
            </a:r>
            <a:r>
              <a:rPr lang="en-US" sz="1600" b="0" i="0" u="none" strike="noStrike" cap="none" dirty="0">
                <a:solidFill>
                  <a:srgbClr val="000000"/>
                </a:solidFill>
                <a:latin typeface="Calibri"/>
                <a:ea typeface="Calibri"/>
                <a:cs typeface="Calibri"/>
                <a:sym typeface="Calibri"/>
              </a:rPr>
              <a:t> des </a:t>
            </a:r>
            <a:r>
              <a:rPr lang="en-US" sz="1600" b="0" i="0" u="none" strike="noStrike" cap="none" dirty="0" err="1">
                <a:solidFill>
                  <a:srgbClr val="000000"/>
                </a:solidFill>
                <a:latin typeface="Calibri"/>
                <a:ea typeface="Calibri"/>
                <a:cs typeface="Calibri"/>
                <a:sym typeface="Calibri"/>
              </a:rPr>
              <a:t>Zusammenhangs</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zwischen</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Umweltkompetenz</a:t>
            </a:r>
            <a:r>
              <a:rPr lang="en-US" sz="1600" b="0" i="0" u="none" strike="noStrike" cap="none" dirty="0">
                <a:solidFill>
                  <a:srgbClr val="000000"/>
                </a:solidFill>
                <a:latin typeface="Calibri"/>
                <a:ea typeface="Calibri"/>
                <a:cs typeface="Calibri"/>
                <a:sym typeface="Calibri"/>
              </a:rPr>
              <a:t> und </a:t>
            </a:r>
            <a:r>
              <a:rPr lang="en-US" sz="1600" b="0" i="0" u="none" strike="noStrike" cap="none" dirty="0" err="1">
                <a:solidFill>
                  <a:srgbClr val="000000"/>
                </a:solidFill>
                <a:latin typeface="Calibri"/>
                <a:ea typeface="Calibri"/>
                <a:cs typeface="Calibri"/>
                <a:sym typeface="Calibri"/>
              </a:rPr>
              <a:t>wahrgenommenen</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Umweltproblemen</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wobei</a:t>
            </a:r>
            <a:r>
              <a:rPr lang="en-US" sz="1600" b="0" i="0" u="none" strike="noStrike" cap="none" dirty="0">
                <a:solidFill>
                  <a:srgbClr val="000000"/>
                </a:solidFill>
                <a:latin typeface="Calibri"/>
                <a:ea typeface="Calibri"/>
                <a:cs typeface="Calibri"/>
                <a:sym typeface="Calibri"/>
              </a:rPr>
              <a:t> der </a:t>
            </a:r>
            <a:r>
              <a:rPr lang="en-US" sz="1600" b="0" i="0" u="none" strike="noStrike" cap="none" dirty="0" err="1">
                <a:solidFill>
                  <a:srgbClr val="000000"/>
                </a:solidFill>
                <a:latin typeface="Calibri"/>
                <a:ea typeface="Calibri"/>
                <a:cs typeface="Calibri"/>
                <a:sym typeface="Calibri"/>
              </a:rPr>
              <a:t>Schwerpunkt</a:t>
            </a:r>
            <a:r>
              <a:rPr lang="en-US" sz="1600" b="0" i="0" u="none" strike="noStrike" cap="none" dirty="0">
                <a:solidFill>
                  <a:srgbClr val="000000"/>
                </a:solidFill>
                <a:latin typeface="Calibri"/>
                <a:ea typeface="Calibri"/>
                <a:cs typeface="Calibri"/>
                <a:sym typeface="Calibri"/>
              </a:rPr>
              <a:t> auf </a:t>
            </a:r>
            <a:r>
              <a:rPr lang="en-US" sz="1600" b="0" i="0" u="none" strike="noStrike" cap="none" dirty="0" err="1">
                <a:solidFill>
                  <a:srgbClr val="000000"/>
                </a:solidFill>
                <a:latin typeface="Calibri"/>
                <a:ea typeface="Calibri"/>
                <a:cs typeface="Calibri"/>
                <a:sym typeface="Calibri"/>
              </a:rPr>
              <a:t>Rumänien</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liegt</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basierend</a:t>
            </a:r>
            <a:r>
              <a:rPr lang="en-US" sz="1600" b="0" i="0" u="none" strike="noStrike" cap="none" dirty="0">
                <a:solidFill>
                  <a:srgbClr val="000000"/>
                </a:solidFill>
                <a:latin typeface="Calibri"/>
                <a:ea typeface="Calibri"/>
                <a:cs typeface="Calibri"/>
                <a:sym typeface="Calibri"/>
              </a:rPr>
              <a:t> auf den </a:t>
            </a:r>
            <a:r>
              <a:rPr lang="en-US" sz="1600" b="0" i="0" u="none" strike="noStrike" cap="none" dirty="0" err="1">
                <a:solidFill>
                  <a:srgbClr val="000000"/>
                </a:solidFill>
                <a:latin typeface="Calibri"/>
                <a:ea typeface="Calibri"/>
                <a:cs typeface="Calibri"/>
                <a:sym typeface="Calibri"/>
              </a:rPr>
              <a:t>Lesequellen</a:t>
            </a:r>
            <a:r>
              <a:rPr lang="en-US" sz="1600" b="0" i="0" u="none" strike="noStrike" cap="none" dirty="0">
                <a:solidFill>
                  <a:srgbClr val="000000"/>
                </a:solidFill>
                <a:latin typeface="Calibri"/>
                <a:ea typeface="Calibri"/>
                <a:cs typeface="Calibri"/>
                <a:sym typeface="Calibri"/>
              </a:rPr>
              <a:t>). </a:t>
            </a:r>
            <a:endParaRPr sz="1600" b="0" i="0" u="none" strike="noStrike" cap="none" dirty="0">
              <a:solidFill>
                <a:srgbClr val="0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cxnSp>
        <p:nvCxnSpPr>
          <p:cNvPr id="386" name="Google Shape;386;p83"/>
          <p:cNvCxnSpPr/>
          <p:nvPr/>
        </p:nvCxnSpPr>
        <p:spPr>
          <a:xfrm>
            <a:off x="443581" y="996696"/>
            <a:ext cx="5728619" cy="0"/>
          </a:xfrm>
          <a:prstGeom prst="straightConnector1">
            <a:avLst/>
          </a:prstGeom>
          <a:noFill/>
          <a:ln w="19050" cap="flat" cmpd="sng">
            <a:solidFill>
              <a:srgbClr val="509C34"/>
            </a:solidFill>
            <a:prstDash val="solid"/>
            <a:round/>
            <a:headEnd type="none" w="sm" len="sm"/>
            <a:tailEnd type="none" w="sm" len="sm"/>
          </a:ln>
        </p:spPr>
      </p:cxnSp>
      <p:sp>
        <p:nvSpPr>
          <p:cNvPr id="387" name="Google Shape;387;p83"/>
          <p:cNvSpPr/>
          <p:nvPr/>
        </p:nvSpPr>
        <p:spPr>
          <a:xfrm>
            <a:off x="1495044" y="2039142"/>
            <a:ext cx="4613148" cy="2743200"/>
          </a:xfrm>
          <a:prstGeom prst="rect">
            <a:avLst/>
          </a:prstGeom>
          <a:solidFill>
            <a:srgbClr val="D1E7A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88" name="Google Shape;388;p83"/>
          <p:cNvSpPr txBox="1">
            <a:spLocks noGrp="1"/>
          </p:cNvSpPr>
          <p:nvPr>
            <p:ph type="body" idx="1"/>
          </p:nvPr>
        </p:nvSpPr>
        <p:spPr>
          <a:xfrm>
            <a:off x="1097280" y="1241778"/>
            <a:ext cx="10058400" cy="4627316"/>
          </a:xfrm>
          <a:prstGeom prst="rect">
            <a:avLst/>
          </a:prstGeom>
          <a:noFill/>
          <a:ln>
            <a:noFill/>
          </a:ln>
        </p:spPr>
        <p:txBody>
          <a:bodyPr spcFirstLastPara="1" wrap="square" lIns="0" tIns="45700" rIns="0" bIns="45700" anchor="t" anchorCtr="0">
            <a:normAutofit/>
          </a:bodyPr>
          <a:lstStyle/>
          <a:p>
            <a:pPr marL="91440" lvl="0" indent="0" algn="l" rtl="0">
              <a:lnSpc>
                <a:spcPct val="90000"/>
              </a:lnSpc>
              <a:spcBef>
                <a:spcPts val="1400"/>
              </a:spcBef>
              <a:spcAft>
                <a:spcPts val="0"/>
              </a:spcAft>
              <a:buSzPts val="2000"/>
              <a:buNone/>
            </a:pPr>
            <a:endParaRPr b="1">
              <a:solidFill>
                <a:srgbClr val="2A4F1C"/>
              </a:solidFill>
            </a:endParaRPr>
          </a:p>
          <a:p>
            <a:pPr marL="91440" lvl="0" indent="0" algn="l" rtl="0">
              <a:lnSpc>
                <a:spcPct val="90000"/>
              </a:lnSpc>
              <a:spcBef>
                <a:spcPts val="1400"/>
              </a:spcBef>
              <a:spcAft>
                <a:spcPts val="0"/>
              </a:spcAft>
              <a:buSzPts val="2000"/>
              <a:buNone/>
            </a:pPr>
            <a:endParaRPr b="1">
              <a:solidFill>
                <a:schemeClr val="accent1"/>
              </a:solidFill>
            </a:endParaRPr>
          </a:p>
        </p:txBody>
      </p:sp>
      <p:sp>
        <p:nvSpPr>
          <p:cNvPr id="389" name="Google Shape;389;p83"/>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0" name="Google Shape;390;p83"/>
          <p:cNvSpPr txBox="1"/>
          <p:nvPr/>
        </p:nvSpPr>
        <p:spPr>
          <a:xfrm>
            <a:off x="0" y="3033400"/>
            <a:ext cx="1027288" cy="503333"/>
          </a:xfrm>
          <a:prstGeom prst="rect">
            <a:avLst/>
          </a:prstGeom>
          <a:noFill/>
          <a:ln>
            <a:noFill/>
          </a:ln>
        </p:spPr>
        <p:txBody>
          <a:bodyPr spcFirstLastPara="1" wrap="square" lIns="91425" tIns="91425" rIns="91425" bIns="91425" anchor="t" anchorCtr="0">
            <a:normAutofit fontScale="55000" lnSpcReduction="20000"/>
          </a:bodyPr>
          <a:lstStyle/>
          <a:p>
            <a:pPr marL="0" marR="0" lvl="0" indent="0" algn="l" rtl="0">
              <a:lnSpc>
                <a:spcPct val="100000"/>
              </a:lnSpc>
              <a:spcBef>
                <a:spcPts val="0"/>
              </a:spcBef>
              <a:spcAft>
                <a:spcPts val="0"/>
              </a:spcAft>
              <a:buClr>
                <a:srgbClr val="000000"/>
              </a:buClr>
              <a:buSzPct val="100000"/>
              <a:buFont typeface="Arial"/>
              <a:buNone/>
            </a:pPr>
            <a:r>
              <a:rPr lang="en-US" sz="2800" b="1" i="0" u="none" strike="noStrike" cap="none">
                <a:solidFill>
                  <a:schemeClr val="lt1"/>
                </a:solidFill>
                <a:latin typeface="Arial"/>
                <a:ea typeface="Arial"/>
                <a:cs typeface="Arial"/>
                <a:sym typeface="Arial"/>
              </a:rPr>
              <a:t>Aufgabe</a:t>
            </a:r>
            <a:endParaRPr sz="1400" b="0" i="0" u="none" strike="noStrike" cap="none">
              <a:solidFill>
                <a:srgbClr val="000000"/>
              </a:solidFill>
              <a:latin typeface="Arial"/>
              <a:ea typeface="Arial"/>
              <a:cs typeface="Arial"/>
              <a:sym typeface="Arial"/>
            </a:endParaRPr>
          </a:p>
        </p:txBody>
      </p:sp>
      <p:sp>
        <p:nvSpPr>
          <p:cNvPr id="391" name="Google Shape;391;p83"/>
          <p:cNvSpPr txBox="1"/>
          <p:nvPr/>
        </p:nvSpPr>
        <p:spPr>
          <a:xfrm>
            <a:off x="6191631" y="1282095"/>
            <a:ext cx="5705094" cy="1815841"/>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400"/>
              <a:buFont typeface="Noto Sans Symbols"/>
              <a:buChar char="✔"/>
            </a:pPr>
            <a:r>
              <a:rPr lang="en-US" sz="2400" b="0" i="0" u="none" strike="noStrike" cap="none" dirty="0">
                <a:solidFill>
                  <a:srgbClr val="3F762A"/>
                </a:solidFill>
                <a:latin typeface="Arial"/>
                <a:ea typeface="Arial"/>
                <a:cs typeface="Arial"/>
                <a:sym typeface="Arial"/>
              </a:rPr>
              <a:t>Bitte </a:t>
            </a:r>
            <a:r>
              <a:rPr lang="en-US" sz="2400" b="0" i="0" u="none" strike="noStrike" cap="none" dirty="0" err="1">
                <a:solidFill>
                  <a:srgbClr val="3F762A"/>
                </a:solidFill>
                <a:latin typeface="Arial"/>
                <a:ea typeface="Arial"/>
                <a:cs typeface="Arial"/>
                <a:sym typeface="Arial"/>
              </a:rPr>
              <a:t>sehen</a:t>
            </a:r>
            <a:r>
              <a:rPr lang="en-US" sz="2400" b="0" i="0" u="none" strike="noStrike" cap="none" dirty="0">
                <a:solidFill>
                  <a:srgbClr val="3F762A"/>
                </a:solidFill>
                <a:latin typeface="Arial"/>
                <a:ea typeface="Arial"/>
                <a:cs typeface="Arial"/>
                <a:sym typeface="Arial"/>
              </a:rPr>
              <a:t> Sie </a:t>
            </a:r>
            <a:r>
              <a:rPr lang="en-US" sz="2400" b="0" i="0" u="none" strike="noStrike" cap="none" dirty="0" err="1">
                <a:solidFill>
                  <a:srgbClr val="3F762A"/>
                </a:solidFill>
                <a:latin typeface="Arial"/>
                <a:ea typeface="Arial"/>
                <a:cs typeface="Arial"/>
                <a:sym typeface="Arial"/>
              </a:rPr>
              <a:t>sich</a:t>
            </a:r>
            <a:r>
              <a:rPr lang="en-US" sz="2400" b="0" i="0" u="none" strike="noStrike" cap="none" dirty="0">
                <a:solidFill>
                  <a:srgbClr val="3F762A"/>
                </a:solidFill>
                <a:latin typeface="Arial"/>
                <a:ea typeface="Arial"/>
                <a:cs typeface="Arial"/>
                <a:sym typeface="Arial"/>
              </a:rPr>
              <a:t> das Video an</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Noto Sans Symbols"/>
              <a:buChar char="✔"/>
            </a:pPr>
            <a:r>
              <a:rPr lang="en-US" sz="2400" b="0" i="0" u="none" strike="noStrike" cap="none" dirty="0" err="1">
                <a:solidFill>
                  <a:srgbClr val="3F762A"/>
                </a:solidFill>
                <a:latin typeface="Arial"/>
                <a:ea typeface="Arial"/>
                <a:cs typeface="Arial"/>
                <a:sym typeface="Arial"/>
              </a:rPr>
              <a:t>Notieren</a:t>
            </a:r>
            <a:r>
              <a:rPr lang="en-US" sz="2400" b="0" i="0" u="none" strike="noStrike" cap="none" dirty="0">
                <a:solidFill>
                  <a:srgbClr val="3F762A"/>
                </a:solidFill>
                <a:latin typeface="Arial"/>
                <a:ea typeface="Arial"/>
                <a:cs typeface="Arial"/>
                <a:sym typeface="Arial"/>
              </a:rPr>
              <a:t> Sie </a:t>
            </a:r>
            <a:r>
              <a:rPr lang="en-US" sz="2400" b="0" i="0" u="none" strike="noStrike" cap="none" dirty="0" err="1">
                <a:solidFill>
                  <a:srgbClr val="3F762A"/>
                </a:solidFill>
                <a:latin typeface="Arial"/>
                <a:ea typeface="Arial"/>
                <a:cs typeface="Arial"/>
                <a:sym typeface="Arial"/>
              </a:rPr>
              <a:t>sich</a:t>
            </a:r>
            <a:r>
              <a:rPr lang="en-US" sz="2400" b="0" i="0" u="none" strike="noStrike" cap="none" dirty="0">
                <a:solidFill>
                  <a:srgbClr val="3F762A"/>
                </a:solidFill>
                <a:latin typeface="Arial"/>
                <a:ea typeface="Arial"/>
                <a:cs typeface="Arial"/>
                <a:sym typeface="Arial"/>
              </a:rPr>
              <a:t> die </a:t>
            </a:r>
            <a:r>
              <a:rPr lang="en-US" sz="2400" b="0" i="0" u="none" strike="noStrike" cap="none" dirty="0" err="1">
                <a:solidFill>
                  <a:srgbClr val="3F762A"/>
                </a:solidFill>
                <a:latin typeface="Arial"/>
                <a:ea typeface="Arial"/>
                <a:cs typeface="Arial"/>
                <a:sym typeface="Arial"/>
              </a:rPr>
              <a:t>wichtigsten</a:t>
            </a:r>
            <a:r>
              <a:rPr lang="en-US" sz="2400" b="0" i="0" u="none" strike="noStrike" cap="none" dirty="0">
                <a:solidFill>
                  <a:srgbClr val="3F762A"/>
                </a:solidFill>
                <a:latin typeface="Arial"/>
                <a:ea typeface="Arial"/>
                <a:cs typeface="Arial"/>
                <a:sym typeface="Arial"/>
              </a:rPr>
              <a:t> </a:t>
            </a:r>
            <a:r>
              <a:rPr lang="en-US" sz="2400" b="0" i="0" u="none" strike="noStrike" cap="none" dirty="0" err="1">
                <a:solidFill>
                  <a:srgbClr val="3F762A"/>
                </a:solidFill>
                <a:latin typeface="Arial"/>
                <a:ea typeface="Arial"/>
                <a:cs typeface="Arial"/>
                <a:sym typeface="Arial"/>
              </a:rPr>
              <a:t>Fakten</a:t>
            </a:r>
            <a:endParaRPr sz="2400" b="0" i="0" u="none" strike="noStrike" cap="none" dirty="0">
              <a:solidFill>
                <a:srgbClr val="3F762A"/>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Noto Sans Symbols"/>
              <a:buChar char="✔"/>
            </a:pPr>
            <a:r>
              <a:rPr lang="en-US" sz="2000" b="1" i="0" u="none" strike="noStrike" cap="none" dirty="0" err="1">
                <a:solidFill>
                  <a:srgbClr val="3F762A"/>
                </a:solidFill>
                <a:latin typeface="Arial"/>
                <a:ea typeface="Arial"/>
                <a:cs typeface="Arial"/>
                <a:sym typeface="Arial"/>
              </a:rPr>
              <a:t>Schreiben</a:t>
            </a:r>
            <a:r>
              <a:rPr lang="en-US" sz="2000" b="1" i="0" u="none" strike="noStrike" cap="none" dirty="0">
                <a:solidFill>
                  <a:srgbClr val="3F762A"/>
                </a:solidFill>
                <a:latin typeface="Arial"/>
                <a:ea typeface="Arial"/>
                <a:cs typeface="Arial"/>
                <a:sym typeface="Arial"/>
              </a:rPr>
              <a:t> Sie "</a:t>
            </a:r>
            <a:r>
              <a:rPr lang="en-US" sz="2000" b="1" i="0" u="none" strike="noStrike" cap="none" dirty="0" err="1">
                <a:solidFill>
                  <a:srgbClr val="3F762A"/>
                </a:solidFill>
                <a:latin typeface="Arial"/>
                <a:ea typeface="Arial"/>
                <a:cs typeface="Arial"/>
                <a:sym typeface="Arial"/>
              </a:rPr>
              <a:t>Wenn</a:t>
            </a:r>
            <a:r>
              <a:rPr lang="en-US" sz="2000" b="1" i="0" u="none" strike="noStrike" cap="none" dirty="0">
                <a:solidFill>
                  <a:srgbClr val="3F762A"/>
                </a:solidFill>
                <a:latin typeface="Arial"/>
                <a:ea typeface="Arial"/>
                <a:cs typeface="Arial"/>
                <a:sym typeface="Arial"/>
              </a:rPr>
              <a:t> Sie David </a:t>
            </a:r>
            <a:r>
              <a:rPr lang="en-US" sz="2000" b="1" i="0" u="none" strike="noStrike" cap="none" dirty="0" err="1">
                <a:solidFill>
                  <a:srgbClr val="3F762A"/>
                </a:solidFill>
                <a:latin typeface="Arial"/>
                <a:ea typeface="Arial"/>
                <a:cs typeface="Arial"/>
                <a:sym typeface="Arial"/>
              </a:rPr>
              <a:t>wären</a:t>
            </a:r>
            <a:r>
              <a:rPr lang="en-US" sz="2000" b="1" i="0" u="none" strike="noStrike" cap="none" dirty="0">
                <a:solidFill>
                  <a:srgbClr val="3F762A"/>
                </a:solidFill>
                <a:latin typeface="Arial"/>
                <a:ea typeface="Arial"/>
                <a:cs typeface="Arial"/>
                <a:sym typeface="Arial"/>
              </a:rPr>
              <a:t>, </a:t>
            </a:r>
            <a:r>
              <a:rPr lang="en-US" sz="2000" b="1" i="0" u="none" strike="noStrike" cap="none" dirty="0" err="1">
                <a:solidFill>
                  <a:srgbClr val="3F762A"/>
                </a:solidFill>
                <a:latin typeface="Arial"/>
                <a:ea typeface="Arial"/>
                <a:cs typeface="Arial"/>
                <a:sym typeface="Arial"/>
              </a:rPr>
              <a:t>wie</a:t>
            </a:r>
            <a:r>
              <a:rPr lang="en-US" sz="2000" b="1" i="0" u="none" strike="noStrike" cap="none" dirty="0">
                <a:solidFill>
                  <a:srgbClr val="3F762A"/>
                </a:solidFill>
                <a:latin typeface="Arial"/>
                <a:ea typeface="Arial"/>
                <a:cs typeface="Arial"/>
                <a:sym typeface="Arial"/>
              </a:rPr>
              <a:t> </a:t>
            </a:r>
            <a:r>
              <a:rPr lang="en-US" sz="2000" b="1" i="0" u="none" strike="noStrike" cap="none" dirty="0" err="1">
                <a:solidFill>
                  <a:srgbClr val="3F762A"/>
                </a:solidFill>
                <a:latin typeface="Arial"/>
                <a:ea typeface="Arial"/>
                <a:cs typeface="Arial"/>
                <a:sym typeface="Arial"/>
              </a:rPr>
              <a:t>würden</a:t>
            </a:r>
            <a:r>
              <a:rPr lang="en-US" sz="2000" b="1" i="0" u="none" strike="noStrike" cap="none" dirty="0">
                <a:solidFill>
                  <a:srgbClr val="3F762A"/>
                </a:solidFill>
                <a:latin typeface="Arial"/>
                <a:ea typeface="Arial"/>
                <a:cs typeface="Arial"/>
                <a:sym typeface="Arial"/>
              </a:rPr>
              <a:t> Sie den Film </a:t>
            </a:r>
            <a:r>
              <a:rPr lang="en-US" sz="2000" b="1" i="0" u="none" strike="noStrike" cap="none" dirty="0" err="1">
                <a:solidFill>
                  <a:srgbClr val="3F762A"/>
                </a:solidFill>
                <a:latin typeface="Arial"/>
                <a:ea typeface="Arial"/>
                <a:cs typeface="Arial"/>
                <a:sym typeface="Arial"/>
              </a:rPr>
              <a:t>beenden</a:t>
            </a:r>
            <a:r>
              <a:rPr lang="en-US" sz="2000" b="1" i="0" u="none" strike="noStrike" cap="none" dirty="0">
                <a:solidFill>
                  <a:srgbClr val="3F762A"/>
                </a:solidFill>
                <a:latin typeface="Arial"/>
                <a:ea typeface="Arial"/>
                <a:cs typeface="Arial"/>
                <a:sym typeface="Arial"/>
              </a:rPr>
              <a:t>?</a:t>
            </a:r>
            <a:endParaRPr sz="2000" b="1" i="0" u="none" strike="noStrike" cap="none" dirty="0">
              <a:solidFill>
                <a:srgbClr val="000000"/>
              </a:solidFill>
              <a:latin typeface="Arial"/>
              <a:ea typeface="Arial"/>
              <a:cs typeface="Arial"/>
              <a:sym typeface="Arial"/>
            </a:endParaRPr>
          </a:p>
        </p:txBody>
      </p:sp>
      <p:sp>
        <p:nvSpPr>
          <p:cNvPr id="392" name="Google Shape;392;p83"/>
          <p:cNvSpPr txBox="1"/>
          <p:nvPr/>
        </p:nvSpPr>
        <p:spPr>
          <a:xfrm>
            <a:off x="891637" y="495147"/>
            <a:ext cx="5728619"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F762A"/>
                </a:solidFill>
                <a:latin typeface="Arial"/>
                <a:ea typeface="Arial"/>
                <a:cs typeface="Arial"/>
                <a:sym typeface="Arial"/>
              </a:rPr>
              <a:t>Leben auf unserem Planeten</a:t>
            </a:r>
            <a:endParaRPr sz="3200" b="1" i="0" u="none" strike="noStrike" cap="none">
              <a:solidFill>
                <a:srgbClr val="3F762A"/>
              </a:solidFill>
              <a:latin typeface="Arial"/>
              <a:ea typeface="Arial"/>
              <a:cs typeface="Arial"/>
              <a:sym typeface="Arial"/>
            </a:endParaRPr>
          </a:p>
        </p:txBody>
      </p:sp>
      <p:sp>
        <p:nvSpPr>
          <p:cNvPr id="393" name="Google Shape;393;p83"/>
          <p:cNvSpPr/>
          <p:nvPr/>
        </p:nvSpPr>
        <p:spPr>
          <a:xfrm>
            <a:off x="1332268" y="4933709"/>
            <a:ext cx="3644909" cy="286232"/>
          </a:xfrm>
          <a:prstGeom prst="rect">
            <a:avLst/>
          </a:prstGeom>
          <a:noFill/>
          <a:ln>
            <a:noFill/>
          </a:ln>
        </p:spPr>
        <p:txBody>
          <a:bodyPr spcFirstLastPara="1" wrap="square" lIns="91425" tIns="45700" rIns="91425" bIns="45700" anchor="t" anchorCtr="0">
            <a:spAutoFit/>
          </a:bodyPr>
          <a:lstStyle/>
          <a:p>
            <a:pPr marL="91440" marR="0" lvl="0" indent="-127000" algn="l" rtl="0">
              <a:lnSpc>
                <a:spcPct val="90000"/>
              </a:lnSpc>
              <a:spcBef>
                <a:spcPts val="0"/>
              </a:spcBef>
              <a:spcAft>
                <a:spcPts val="0"/>
              </a:spcAft>
              <a:buClr>
                <a:srgbClr val="000000"/>
              </a:buClr>
              <a:buSzPts val="2000"/>
              <a:buFont typeface="Arial"/>
              <a:buChar char=" "/>
            </a:pPr>
            <a:r>
              <a:rPr lang="en-US" sz="1400" b="1" i="0" u="sng" strike="noStrike" cap="none">
                <a:solidFill>
                  <a:schemeClr val="accent1"/>
                </a:solidFill>
                <a:latin typeface="Arial"/>
                <a:ea typeface="Arial"/>
                <a:cs typeface="Arial"/>
                <a:sym typeface="Arial"/>
              </a:rPr>
              <a:t>https://en.wikipedia.org/wiki/2040_(Film)</a:t>
            </a:r>
            <a:endParaRPr sz="1400" b="1" i="0" u="none" strike="noStrike" cap="none">
              <a:solidFill>
                <a:schemeClr val="accent1"/>
              </a:solidFill>
              <a:latin typeface="Arial"/>
              <a:ea typeface="Arial"/>
              <a:cs typeface="Arial"/>
              <a:sym typeface="Arial"/>
            </a:endParaRPr>
          </a:p>
        </p:txBody>
      </p:sp>
      <p:sp>
        <p:nvSpPr>
          <p:cNvPr id="394" name="Google Shape;394;p83"/>
          <p:cNvSpPr/>
          <p:nvPr/>
        </p:nvSpPr>
        <p:spPr>
          <a:xfrm>
            <a:off x="6505956" y="3259198"/>
            <a:ext cx="5520269" cy="26776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b="0" i="0" u="none" strike="noStrike" cap="none" dirty="0">
                <a:solidFill>
                  <a:srgbClr val="131313"/>
                </a:solidFill>
                <a:latin typeface="Roboto"/>
                <a:ea typeface="Roboto"/>
                <a:cs typeface="Roboto"/>
                <a:sym typeface="Roboto"/>
              </a:rPr>
              <a:t>In </a:t>
            </a:r>
            <a:r>
              <a:rPr lang="en-US" b="0" i="0" u="none" strike="noStrike" cap="none" dirty="0" err="1">
                <a:solidFill>
                  <a:srgbClr val="131313"/>
                </a:solidFill>
                <a:latin typeface="Roboto"/>
                <a:ea typeface="Roboto"/>
                <a:cs typeface="Roboto"/>
                <a:sym typeface="Roboto"/>
              </a:rPr>
              <a:t>diesem</a:t>
            </a:r>
            <a:r>
              <a:rPr lang="en-US" b="0" i="0" u="none" strike="noStrike" cap="none" dirty="0">
                <a:solidFill>
                  <a:srgbClr val="131313"/>
                </a:solidFill>
                <a:latin typeface="Roboto"/>
                <a:ea typeface="Roboto"/>
                <a:cs typeface="Roboto"/>
                <a:sym typeface="Roboto"/>
              </a:rPr>
              <a:t> </a:t>
            </a:r>
            <a:r>
              <a:rPr lang="en-US" b="0" i="0" u="none" strike="noStrike" cap="none" dirty="0" err="1">
                <a:solidFill>
                  <a:srgbClr val="131313"/>
                </a:solidFill>
                <a:latin typeface="Roboto"/>
                <a:ea typeface="Roboto"/>
                <a:cs typeface="Roboto"/>
                <a:sym typeface="Roboto"/>
              </a:rPr>
              <a:t>einzigartigen</a:t>
            </a:r>
            <a:r>
              <a:rPr lang="en-US" b="0" i="0" u="none" strike="noStrike" cap="none" dirty="0">
                <a:solidFill>
                  <a:srgbClr val="131313"/>
                </a:solidFill>
                <a:latin typeface="Roboto"/>
                <a:ea typeface="Roboto"/>
                <a:cs typeface="Roboto"/>
                <a:sym typeface="Roboto"/>
              </a:rPr>
              <a:t> </a:t>
            </a:r>
            <a:r>
              <a:rPr lang="en-US" b="0" i="0" u="none" strike="noStrike" cap="none" dirty="0" err="1">
                <a:solidFill>
                  <a:srgbClr val="131313"/>
                </a:solidFill>
                <a:latin typeface="Roboto"/>
                <a:ea typeface="Roboto"/>
                <a:cs typeface="Roboto"/>
                <a:sym typeface="Roboto"/>
              </a:rPr>
              <a:t>Dokumentarfilm</a:t>
            </a:r>
            <a:r>
              <a:rPr lang="en-US" b="0" i="0" u="none" strike="noStrike" cap="none" dirty="0">
                <a:solidFill>
                  <a:srgbClr val="131313"/>
                </a:solidFill>
                <a:latin typeface="Roboto"/>
                <a:ea typeface="Roboto"/>
                <a:cs typeface="Roboto"/>
                <a:sym typeface="Roboto"/>
              </a:rPr>
              <a:t> </a:t>
            </a:r>
            <a:r>
              <a:rPr lang="en-US" b="0" i="0" u="none" strike="noStrike" cap="none" dirty="0" err="1">
                <a:solidFill>
                  <a:srgbClr val="131313"/>
                </a:solidFill>
                <a:latin typeface="Roboto"/>
                <a:ea typeface="Roboto"/>
                <a:cs typeface="Roboto"/>
                <a:sym typeface="Roboto"/>
              </a:rPr>
              <a:t>mit</a:t>
            </a:r>
            <a:r>
              <a:rPr lang="en-US" b="0" i="0" u="none" strike="noStrike" cap="none" dirty="0">
                <a:solidFill>
                  <a:srgbClr val="131313"/>
                </a:solidFill>
                <a:latin typeface="Roboto"/>
                <a:ea typeface="Roboto"/>
                <a:cs typeface="Roboto"/>
                <a:sym typeface="Roboto"/>
              </a:rPr>
              <a:t> dem </a:t>
            </a:r>
            <a:r>
              <a:rPr lang="en-US" b="0" i="0" u="none" strike="noStrike" cap="none" dirty="0" err="1">
                <a:solidFill>
                  <a:srgbClr val="131313"/>
                </a:solidFill>
                <a:latin typeface="Roboto"/>
                <a:ea typeface="Roboto"/>
                <a:cs typeface="Roboto"/>
                <a:sym typeface="Roboto"/>
              </a:rPr>
              <a:t>Titel</a:t>
            </a:r>
            <a:r>
              <a:rPr lang="en-US" b="0" i="0" u="none" strike="noStrike" cap="none" dirty="0">
                <a:solidFill>
                  <a:srgbClr val="131313"/>
                </a:solidFill>
                <a:latin typeface="Roboto"/>
                <a:ea typeface="Roboto"/>
                <a:cs typeface="Roboto"/>
                <a:sym typeface="Roboto"/>
              </a:rPr>
              <a:t> David Attenborough: A Life On Our Planet (Ein Leben auf </a:t>
            </a:r>
            <a:r>
              <a:rPr lang="en-US" b="0" i="0" u="none" strike="noStrike" cap="none" dirty="0" err="1">
                <a:solidFill>
                  <a:srgbClr val="131313"/>
                </a:solidFill>
                <a:latin typeface="Roboto"/>
                <a:ea typeface="Roboto"/>
                <a:cs typeface="Roboto"/>
                <a:sym typeface="Roboto"/>
              </a:rPr>
              <a:t>unserem</a:t>
            </a:r>
            <a:r>
              <a:rPr lang="en-US" b="0" i="0" u="none" strike="noStrike" cap="none" dirty="0">
                <a:solidFill>
                  <a:srgbClr val="131313"/>
                </a:solidFill>
                <a:latin typeface="Roboto"/>
                <a:ea typeface="Roboto"/>
                <a:cs typeface="Roboto"/>
                <a:sym typeface="Roboto"/>
              </a:rPr>
              <a:t> </a:t>
            </a:r>
            <a:r>
              <a:rPr lang="en-US" b="0" i="0" u="none" strike="noStrike" cap="none" dirty="0" err="1">
                <a:solidFill>
                  <a:srgbClr val="131313"/>
                </a:solidFill>
                <a:latin typeface="Roboto"/>
                <a:ea typeface="Roboto"/>
                <a:cs typeface="Roboto"/>
                <a:sym typeface="Roboto"/>
              </a:rPr>
              <a:t>Planeten</a:t>
            </a:r>
            <a:r>
              <a:rPr lang="en-US" b="0" i="0" u="none" strike="noStrike" cap="none" dirty="0">
                <a:solidFill>
                  <a:srgbClr val="131313"/>
                </a:solidFill>
                <a:latin typeface="Roboto"/>
                <a:ea typeface="Roboto"/>
                <a:cs typeface="Roboto"/>
                <a:sym typeface="Roboto"/>
              </a:rPr>
              <a:t>) </a:t>
            </a:r>
            <a:r>
              <a:rPr lang="en-US" b="0" i="0" u="none" strike="noStrike" cap="none" dirty="0" err="1">
                <a:solidFill>
                  <a:srgbClr val="131313"/>
                </a:solidFill>
                <a:latin typeface="Roboto"/>
                <a:ea typeface="Roboto"/>
                <a:cs typeface="Roboto"/>
                <a:sym typeface="Roboto"/>
              </a:rPr>
              <a:t>reflektiert</a:t>
            </a:r>
            <a:r>
              <a:rPr lang="en-US" b="0" i="0" u="none" strike="noStrike" cap="none" dirty="0">
                <a:solidFill>
                  <a:srgbClr val="131313"/>
                </a:solidFill>
                <a:latin typeface="Roboto"/>
                <a:ea typeface="Roboto"/>
                <a:cs typeface="Roboto"/>
                <a:sym typeface="Roboto"/>
              </a:rPr>
              <a:t> der </a:t>
            </a:r>
            <a:r>
              <a:rPr lang="en-US" b="0" i="0" u="none" strike="noStrike" cap="none" dirty="0" err="1">
                <a:solidFill>
                  <a:srgbClr val="131313"/>
                </a:solidFill>
                <a:latin typeface="Roboto"/>
                <a:ea typeface="Roboto"/>
                <a:cs typeface="Roboto"/>
                <a:sym typeface="Roboto"/>
              </a:rPr>
              <a:t>gefeierte</a:t>
            </a:r>
            <a:r>
              <a:rPr lang="en-US" b="0" i="0" u="none" strike="noStrike" cap="none" dirty="0">
                <a:solidFill>
                  <a:srgbClr val="131313"/>
                </a:solidFill>
                <a:latin typeface="Roboto"/>
                <a:ea typeface="Roboto"/>
                <a:cs typeface="Roboto"/>
                <a:sym typeface="Roboto"/>
              </a:rPr>
              <a:t> </a:t>
            </a:r>
            <a:r>
              <a:rPr lang="en-US" b="0" i="0" u="none" strike="noStrike" cap="none" dirty="0" err="1">
                <a:solidFill>
                  <a:srgbClr val="131313"/>
                </a:solidFill>
                <a:latin typeface="Roboto"/>
                <a:ea typeface="Roboto"/>
                <a:cs typeface="Roboto"/>
                <a:sym typeface="Roboto"/>
              </a:rPr>
              <a:t>Naturforscher</a:t>
            </a:r>
            <a:r>
              <a:rPr lang="en-US" b="0" i="0" u="none" strike="noStrike" cap="none" dirty="0">
                <a:solidFill>
                  <a:srgbClr val="131313"/>
                </a:solidFill>
                <a:latin typeface="Roboto"/>
                <a:ea typeface="Roboto"/>
                <a:cs typeface="Roboto"/>
                <a:sym typeface="Roboto"/>
              </a:rPr>
              <a:t> </a:t>
            </a:r>
            <a:r>
              <a:rPr lang="en-US" b="0" i="0" u="none" strike="noStrike" cap="none" dirty="0" err="1">
                <a:solidFill>
                  <a:srgbClr val="131313"/>
                </a:solidFill>
                <a:latin typeface="Roboto"/>
                <a:ea typeface="Roboto"/>
                <a:cs typeface="Roboto"/>
                <a:sym typeface="Roboto"/>
              </a:rPr>
              <a:t>sowohl</a:t>
            </a:r>
            <a:r>
              <a:rPr lang="en-US" b="0" i="0" u="none" strike="noStrike" cap="none" dirty="0">
                <a:solidFill>
                  <a:srgbClr val="131313"/>
                </a:solidFill>
                <a:latin typeface="Roboto"/>
                <a:ea typeface="Roboto"/>
                <a:cs typeface="Roboto"/>
                <a:sym typeface="Roboto"/>
              </a:rPr>
              <a:t> </a:t>
            </a:r>
            <a:r>
              <a:rPr lang="en-US" b="0" i="0" u="none" strike="noStrike" cap="none" dirty="0" err="1">
                <a:solidFill>
                  <a:srgbClr val="131313"/>
                </a:solidFill>
                <a:latin typeface="Roboto"/>
                <a:ea typeface="Roboto"/>
                <a:cs typeface="Roboto"/>
                <a:sym typeface="Roboto"/>
              </a:rPr>
              <a:t>über</a:t>
            </a:r>
            <a:r>
              <a:rPr lang="en-US" b="0" i="0" u="none" strike="noStrike" cap="none" dirty="0">
                <a:solidFill>
                  <a:srgbClr val="131313"/>
                </a:solidFill>
                <a:latin typeface="Roboto"/>
                <a:ea typeface="Roboto"/>
                <a:cs typeface="Roboto"/>
                <a:sym typeface="Roboto"/>
              </a:rPr>
              <a:t> die </a:t>
            </a:r>
            <a:r>
              <a:rPr lang="en-US" b="0" i="0" u="none" strike="noStrike" cap="none" dirty="0" err="1">
                <a:solidFill>
                  <a:srgbClr val="131313"/>
                </a:solidFill>
                <a:latin typeface="Roboto"/>
                <a:ea typeface="Roboto"/>
                <a:cs typeface="Roboto"/>
                <a:sym typeface="Roboto"/>
              </a:rPr>
              <a:t>entscheidenden</a:t>
            </a:r>
            <a:r>
              <a:rPr lang="en-US" b="0" i="0" u="none" strike="noStrike" cap="none" dirty="0">
                <a:solidFill>
                  <a:srgbClr val="131313"/>
                </a:solidFill>
                <a:latin typeface="Roboto"/>
                <a:ea typeface="Roboto"/>
                <a:cs typeface="Roboto"/>
                <a:sym typeface="Roboto"/>
              </a:rPr>
              <a:t> </a:t>
            </a:r>
            <a:r>
              <a:rPr lang="en-US" b="0" i="0" u="none" strike="noStrike" cap="none" dirty="0" err="1">
                <a:solidFill>
                  <a:srgbClr val="131313"/>
                </a:solidFill>
                <a:latin typeface="Roboto"/>
                <a:ea typeface="Roboto"/>
                <a:cs typeface="Roboto"/>
                <a:sym typeface="Roboto"/>
              </a:rPr>
              <a:t>Momente</a:t>
            </a:r>
            <a:r>
              <a:rPr lang="en-US" b="0" i="0" u="none" strike="noStrike" cap="none" dirty="0">
                <a:solidFill>
                  <a:srgbClr val="131313"/>
                </a:solidFill>
                <a:latin typeface="Roboto"/>
                <a:ea typeface="Roboto"/>
                <a:cs typeface="Roboto"/>
                <a:sym typeface="Roboto"/>
              </a:rPr>
              <a:t> seines Lebens </a:t>
            </a:r>
            <a:r>
              <a:rPr lang="en-US" b="0" i="0" u="none" strike="noStrike" cap="none" dirty="0" err="1">
                <a:solidFill>
                  <a:srgbClr val="131313"/>
                </a:solidFill>
                <a:latin typeface="Roboto"/>
                <a:ea typeface="Roboto"/>
                <a:cs typeface="Roboto"/>
                <a:sym typeface="Roboto"/>
              </a:rPr>
              <a:t>als</a:t>
            </a:r>
            <a:r>
              <a:rPr lang="en-US" b="0" i="0" u="none" strike="noStrike" cap="none" dirty="0">
                <a:solidFill>
                  <a:srgbClr val="131313"/>
                </a:solidFill>
                <a:latin typeface="Roboto"/>
                <a:ea typeface="Roboto"/>
                <a:cs typeface="Roboto"/>
                <a:sym typeface="Roboto"/>
              </a:rPr>
              <a:t> </a:t>
            </a:r>
            <a:r>
              <a:rPr lang="en-US" b="0" i="0" u="none" strike="noStrike" cap="none" dirty="0" err="1">
                <a:solidFill>
                  <a:srgbClr val="131313"/>
                </a:solidFill>
                <a:latin typeface="Roboto"/>
                <a:ea typeface="Roboto"/>
                <a:cs typeface="Roboto"/>
                <a:sym typeface="Roboto"/>
              </a:rPr>
              <a:t>auch</a:t>
            </a:r>
            <a:r>
              <a:rPr lang="en-US" b="0" i="0" u="none" strike="noStrike" cap="none" dirty="0">
                <a:solidFill>
                  <a:srgbClr val="131313"/>
                </a:solidFill>
                <a:latin typeface="Roboto"/>
                <a:ea typeface="Roboto"/>
                <a:cs typeface="Roboto"/>
                <a:sym typeface="Roboto"/>
              </a:rPr>
              <a:t> </a:t>
            </a:r>
            <a:r>
              <a:rPr lang="en-US" b="0" i="0" u="none" strike="noStrike" cap="none" dirty="0" err="1">
                <a:solidFill>
                  <a:srgbClr val="131313"/>
                </a:solidFill>
                <a:latin typeface="Roboto"/>
                <a:ea typeface="Roboto"/>
                <a:cs typeface="Roboto"/>
                <a:sym typeface="Roboto"/>
              </a:rPr>
              <a:t>über</a:t>
            </a:r>
            <a:r>
              <a:rPr lang="en-US" b="0" i="0" u="none" strike="noStrike" cap="none" dirty="0">
                <a:solidFill>
                  <a:srgbClr val="131313"/>
                </a:solidFill>
                <a:latin typeface="Roboto"/>
                <a:ea typeface="Roboto"/>
                <a:cs typeface="Roboto"/>
                <a:sym typeface="Roboto"/>
              </a:rPr>
              <a:t> die </a:t>
            </a:r>
            <a:r>
              <a:rPr lang="en-US" b="0" i="0" u="none" strike="noStrike" cap="none" dirty="0" err="1">
                <a:solidFill>
                  <a:srgbClr val="131313"/>
                </a:solidFill>
                <a:latin typeface="Roboto"/>
                <a:ea typeface="Roboto"/>
                <a:cs typeface="Roboto"/>
                <a:sym typeface="Roboto"/>
              </a:rPr>
              <a:t>verheerenden</a:t>
            </a:r>
            <a:r>
              <a:rPr lang="en-US" b="0" i="0" u="none" strike="noStrike" cap="none" dirty="0">
                <a:solidFill>
                  <a:srgbClr val="131313"/>
                </a:solidFill>
                <a:latin typeface="Roboto"/>
                <a:ea typeface="Roboto"/>
                <a:cs typeface="Roboto"/>
                <a:sym typeface="Roboto"/>
              </a:rPr>
              <a:t> </a:t>
            </a:r>
            <a:r>
              <a:rPr lang="en-US" b="0" i="0" u="none" strike="noStrike" cap="none" dirty="0" err="1">
                <a:solidFill>
                  <a:srgbClr val="131313"/>
                </a:solidFill>
                <a:latin typeface="Roboto"/>
                <a:ea typeface="Roboto"/>
                <a:cs typeface="Roboto"/>
                <a:sym typeface="Roboto"/>
              </a:rPr>
              <a:t>Veränderungen</a:t>
            </a:r>
            <a:r>
              <a:rPr lang="en-US" b="0" i="0" u="none" strike="noStrike" cap="none" dirty="0">
                <a:solidFill>
                  <a:srgbClr val="131313"/>
                </a:solidFill>
                <a:latin typeface="Roboto"/>
                <a:ea typeface="Roboto"/>
                <a:cs typeface="Roboto"/>
                <a:sym typeface="Roboto"/>
              </a:rPr>
              <a:t>, die er </a:t>
            </a:r>
            <a:r>
              <a:rPr lang="en-US" b="0" i="0" u="none" strike="noStrike" cap="none" dirty="0" err="1">
                <a:solidFill>
                  <a:srgbClr val="131313"/>
                </a:solidFill>
                <a:latin typeface="Roboto"/>
                <a:ea typeface="Roboto"/>
                <a:cs typeface="Roboto"/>
                <a:sym typeface="Roboto"/>
              </a:rPr>
              <a:t>erlebt</a:t>
            </a:r>
            <a:r>
              <a:rPr lang="en-US" b="0" i="0" u="none" strike="noStrike" cap="none" dirty="0">
                <a:solidFill>
                  <a:srgbClr val="131313"/>
                </a:solidFill>
                <a:latin typeface="Roboto"/>
                <a:ea typeface="Roboto"/>
                <a:cs typeface="Roboto"/>
                <a:sym typeface="Roboto"/>
              </a:rPr>
              <a:t> hat. Der Film, der am 4. </a:t>
            </a:r>
            <a:r>
              <a:rPr lang="en-US" b="0" i="0" u="none" strike="noStrike" cap="none" dirty="0" err="1">
                <a:solidFill>
                  <a:srgbClr val="131313"/>
                </a:solidFill>
                <a:latin typeface="Roboto"/>
                <a:ea typeface="Roboto"/>
                <a:cs typeface="Roboto"/>
                <a:sym typeface="Roboto"/>
              </a:rPr>
              <a:t>Oktober</a:t>
            </a:r>
            <a:r>
              <a:rPr lang="en-US" b="0" i="0" u="none" strike="noStrike" cap="none" dirty="0">
                <a:solidFill>
                  <a:srgbClr val="131313"/>
                </a:solidFill>
                <a:latin typeface="Roboto"/>
                <a:ea typeface="Roboto"/>
                <a:cs typeface="Roboto"/>
                <a:sym typeface="Roboto"/>
              </a:rPr>
              <a:t> 2020 auf Netflix </a:t>
            </a:r>
            <a:r>
              <a:rPr lang="en-US" b="0" i="0" u="none" strike="noStrike" cap="none" dirty="0" err="1">
                <a:solidFill>
                  <a:srgbClr val="131313"/>
                </a:solidFill>
                <a:latin typeface="Roboto"/>
                <a:ea typeface="Roboto"/>
                <a:cs typeface="Roboto"/>
                <a:sym typeface="Roboto"/>
              </a:rPr>
              <a:t>erscheint</a:t>
            </a:r>
            <a:r>
              <a:rPr lang="en-US" b="0" i="0" u="none" strike="noStrike" cap="none" dirty="0">
                <a:solidFill>
                  <a:srgbClr val="131313"/>
                </a:solidFill>
                <a:latin typeface="Roboto"/>
                <a:ea typeface="Roboto"/>
                <a:cs typeface="Roboto"/>
                <a:sym typeface="Roboto"/>
              </a:rPr>
              <a:t>, </a:t>
            </a:r>
            <a:r>
              <a:rPr lang="en-US" b="0" i="0" u="none" strike="noStrike" cap="none" dirty="0" err="1">
                <a:solidFill>
                  <a:srgbClr val="131313"/>
                </a:solidFill>
                <a:latin typeface="Roboto"/>
                <a:ea typeface="Roboto"/>
                <a:cs typeface="Roboto"/>
                <a:sym typeface="Roboto"/>
              </a:rPr>
              <a:t>befasst</a:t>
            </a:r>
            <a:r>
              <a:rPr lang="en-US" b="0" i="0" u="none" strike="noStrike" cap="none" dirty="0">
                <a:solidFill>
                  <a:srgbClr val="131313"/>
                </a:solidFill>
                <a:latin typeface="Roboto"/>
                <a:ea typeface="Roboto"/>
                <a:cs typeface="Roboto"/>
                <a:sym typeface="Roboto"/>
              </a:rPr>
              <a:t> </a:t>
            </a:r>
            <a:r>
              <a:rPr lang="en-US" b="0" i="0" u="none" strike="noStrike" cap="none" dirty="0" err="1">
                <a:solidFill>
                  <a:srgbClr val="131313"/>
                </a:solidFill>
                <a:latin typeface="Roboto"/>
                <a:ea typeface="Roboto"/>
                <a:cs typeface="Roboto"/>
                <a:sym typeface="Roboto"/>
              </a:rPr>
              <a:t>sich</a:t>
            </a:r>
            <a:r>
              <a:rPr lang="en-US" b="0" i="0" u="none" strike="noStrike" cap="none" dirty="0">
                <a:solidFill>
                  <a:srgbClr val="131313"/>
                </a:solidFill>
                <a:latin typeface="Roboto"/>
                <a:ea typeface="Roboto"/>
                <a:cs typeface="Roboto"/>
                <a:sym typeface="Roboto"/>
              </a:rPr>
              <a:t> </a:t>
            </a:r>
            <a:r>
              <a:rPr lang="en-US" b="0" i="0" u="none" strike="noStrike" cap="none" dirty="0" err="1">
                <a:solidFill>
                  <a:srgbClr val="131313"/>
                </a:solidFill>
                <a:latin typeface="Roboto"/>
                <a:ea typeface="Roboto"/>
                <a:cs typeface="Roboto"/>
                <a:sym typeface="Roboto"/>
              </a:rPr>
              <a:t>mit</a:t>
            </a:r>
            <a:r>
              <a:rPr lang="en-US" b="0" i="0" u="none" strike="noStrike" cap="none" dirty="0">
                <a:solidFill>
                  <a:srgbClr val="131313"/>
                </a:solidFill>
                <a:latin typeface="Roboto"/>
                <a:ea typeface="Roboto"/>
                <a:cs typeface="Roboto"/>
                <a:sym typeface="Roboto"/>
              </a:rPr>
              <a:t> </a:t>
            </a:r>
            <a:r>
              <a:rPr lang="en-US" b="0" i="0" u="none" strike="noStrike" cap="none" dirty="0" err="1">
                <a:solidFill>
                  <a:srgbClr val="131313"/>
                </a:solidFill>
                <a:latin typeface="Roboto"/>
                <a:ea typeface="Roboto"/>
                <a:cs typeface="Roboto"/>
                <a:sym typeface="Roboto"/>
              </a:rPr>
              <a:t>einigen</a:t>
            </a:r>
            <a:r>
              <a:rPr lang="en-US" b="0" i="0" u="none" strike="noStrike" cap="none" dirty="0">
                <a:solidFill>
                  <a:srgbClr val="131313"/>
                </a:solidFill>
                <a:latin typeface="Roboto"/>
                <a:ea typeface="Roboto"/>
                <a:cs typeface="Roboto"/>
                <a:sym typeface="Roboto"/>
              </a:rPr>
              <a:t> der </a:t>
            </a:r>
            <a:r>
              <a:rPr lang="en-US" b="0" i="0" u="none" strike="noStrike" cap="none" dirty="0" err="1">
                <a:solidFill>
                  <a:srgbClr val="131313"/>
                </a:solidFill>
                <a:latin typeface="Roboto"/>
                <a:ea typeface="Roboto"/>
                <a:cs typeface="Roboto"/>
                <a:sym typeface="Roboto"/>
              </a:rPr>
              <a:t>größten</a:t>
            </a:r>
            <a:r>
              <a:rPr lang="en-US" b="0" i="0" u="none" strike="noStrike" cap="none" dirty="0">
                <a:solidFill>
                  <a:srgbClr val="131313"/>
                </a:solidFill>
                <a:latin typeface="Roboto"/>
                <a:ea typeface="Roboto"/>
                <a:cs typeface="Roboto"/>
                <a:sym typeface="Roboto"/>
              </a:rPr>
              <a:t> </a:t>
            </a:r>
            <a:r>
              <a:rPr lang="en-US" b="0" i="0" u="none" strike="noStrike" cap="none" dirty="0" err="1">
                <a:solidFill>
                  <a:srgbClr val="131313"/>
                </a:solidFill>
                <a:latin typeface="Roboto"/>
                <a:ea typeface="Roboto"/>
                <a:cs typeface="Roboto"/>
                <a:sym typeface="Roboto"/>
              </a:rPr>
              <a:t>Herausforderungen</a:t>
            </a:r>
            <a:r>
              <a:rPr lang="en-US" b="0" i="0" u="none" strike="noStrike" cap="none" dirty="0">
                <a:solidFill>
                  <a:srgbClr val="131313"/>
                </a:solidFill>
                <a:latin typeface="Roboto"/>
                <a:ea typeface="Roboto"/>
                <a:cs typeface="Roboto"/>
                <a:sym typeface="Roboto"/>
              </a:rPr>
              <a:t>, </a:t>
            </a:r>
            <a:r>
              <a:rPr lang="en-US" b="0" i="0" u="none" strike="noStrike" cap="none" dirty="0" err="1">
                <a:solidFill>
                  <a:srgbClr val="131313"/>
                </a:solidFill>
                <a:latin typeface="Roboto"/>
                <a:ea typeface="Roboto"/>
                <a:cs typeface="Roboto"/>
                <a:sym typeface="Roboto"/>
              </a:rPr>
              <a:t>mit</a:t>
            </a:r>
            <a:r>
              <a:rPr lang="en-US" b="0" i="0" u="none" strike="noStrike" cap="none" dirty="0">
                <a:solidFill>
                  <a:srgbClr val="131313"/>
                </a:solidFill>
                <a:latin typeface="Roboto"/>
                <a:ea typeface="Roboto"/>
                <a:cs typeface="Roboto"/>
                <a:sym typeface="Roboto"/>
              </a:rPr>
              <a:t> </a:t>
            </a:r>
            <a:r>
              <a:rPr lang="en-US" b="0" i="0" u="none" strike="noStrike" cap="none" dirty="0" err="1">
                <a:solidFill>
                  <a:srgbClr val="131313"/>
                </a:solidFill>
                <a:latin typeface="Roboto"/>
                <a:ea typeface="Roboto"/>
                <a:cs typeface="Roboto"/>
                <a:sym typeface="Roboto"/>
              </a:rPr>
              <a:t>denen</a:t>
            </a:r>
            <a:r>
              <a:rPr lang="en-US" b="0" i="0" u="none" strike="noStrike" cap="none" dirty="0">
                <a:solidFill>
                  <a:srgbClr val="131313"/>
                </a:solidFill>
                <a:latin typeface="Roboto"/>
                <a:ea typeface="Roboto"/>
                <a:cs typeface="Roboto"/>
                <a:sym typeface="Roboto"/>
              </a:rPr>
              <a:t> das Leben auf </a:t>
            </a:r>
            <a:r>
              <a:rPr lang="en-US" b="0" i="0" u="none" strike="noStrike" cap="none" dirty="0" err="1">
                <a:solidFill>
                  <a:srgbClr val="131313"/>
                </a:solidFill>
                <a:latin typeface="Roboto"/>
                <a:ea typeface="Roboto"/>
                <a:cs typeface="Roboto"/>
                <a:sym typeface="Roboto"/>
              </a:rPr>
              <a:t>unserem</a:t>
            </a:r>
            <a:r>
              <a:rPr lang="en-US" b="0" i="0" u="none" strike="noStrike" cap="none" dirty="0">
                <a:solidFill>
                  <a:srgbClr val="131313"/>
                </a:solidFill>
                <a:latin typeface="Roboto"/>
                <a:ea typeface="Roboto"/>
                <a:cs typeface="Roboto"/>
                <a:sym typeface="Roboto"/>
              </a:rPr>
              <a:t> </a:t>
            </a:r>
            <a:r>
              <a:rPr lang="en-US" b="0" i="0" u="none" strike="noStrike" cap="none" dirty="0" err="1">
                <a:solidFill>
                  <a:srgbClr val="131313"/>
                </a:solidFill>
                <a:latin typeface="Roboto"/>
                <a:ea typeface="Roboto"/>
                <a:cs typeface="Roboto"/>
                <a:sym typeface="Roboto"/>
              </a:rPr>
              <a:t>Planeten</a:t>
            </a:r>
            <a:r>
              <a:rPr lang="en-US" b="0" i="0" u="none" strike="noStrike" cap="none" dirty="0">
                <a:solidFill>
                  <a:srgbClr val="131313"/>
                </a:solidFill>
                <a:latin typeface="Roboto"/>
                <a:ea typeface="Roboto"/>
                <a:cs typeface="Roboto"/>
                <a:sym typeface="Roboto"/>
              </a:rPr>
              <a:t> </a:t>
            </a:r>
            <a:r>
              <a:rPr lang="en-US" b="0" i="0" u="none" strike="noStrike" cap="none" dirty="0" err="1">
                <a:solidFill>
                  <a:srgbClr val="131313"/>
                </a:solidFill>
                <a:latin typeface="Roboto"/>
                <a:ea typeface="Roboto"/>
                <a:cs typeface="Roboto"/>
                <a:sym typeface="Roboto"/>
              </a:rPr>
              <a:t>konfrontiert</a:t>
            </a:r>
            <a:r>
              <a:rPr lang="en-US" b="0" i="0" u="none" strike="noStrike" cap="none" dirty="0">
                <a:solidFill>
                  <a:srgbClr val="131313"/>
                </a:solidFill>
                <a:latin typeface="Roboto"/>
                <a:ea typeface="Roboto"/>
                <a:cs typeface="Roboto"/>
                <a:sym typeface="Roboto"/>
              </a:rPr>
              <a:t> </a:t>
            </a:r>
            <a:r>
              <a:rPr lang="en-US" b="0" i="0" u="none" strike="noStrike" cap="none" dirty="0" err="1">
                <a:solidFill>
                  <a:srgbClr val="131313"/>
                </a:solidFill>
                <a:latin typeface="Roboto"/>
                <a:ea typeface="Roboto"/>
                <a:cs typeface="Roboto"/>
                <a:sym typeface="Roboto"/>
              </a:rPr>
              <a:t>ist</a:t>
            </a:r>
            <a:r>
              <a:rPr lang="en-US" b="0" i="0" u="none" strike="noStrike" cap="none" dirty="0">
                <a:solidFill>
                  <a:srgbClr val="131313"/>
                </a:solidFill>
                <a:latin typeface="Roboto"/>
                <a:ea typeface="Roboto"/>
                <a:cs typeface="Roboto"/>
                <a:sym typeface="Roboto"/>
              </a:rPr>
              <a:t>, und </a:t>
            </a:r>
            <a:r>
              <a:rPr lang="en-US" b="0" i="0" u="none" strike="noStrike" cap="none" dirty="0" err="1">
                <a:solidFill>
                  <a:srgbClr val="131313"/>
                </a:solidFill>
                <a:latin typeface="Roboto"/>
                <a:ea typeface="Roboto"/>
                <a:cs typeface="Roboto"/>
                <a:sym typeface="Roboto"/>
              </a:rPr>
              <a:t>liefert</a:t>
            </a:r>
            <a:r>
              <a:rPr lang="en-US" b="0" i="0" u="none" strike="noStrike" cap="none" dirty="0">
                <a:solidFill>
                  <a:srgbClr val="131313"/>
                </a:solidFill>
                <a:latin typeface="Roboto"/>
                <a:ea typeface="Roboto"/>
                <a:cs typeface="Roboto"/>
                <a:sym typeface="Roboto"/>
              </a:rPr>
              <a:t> </a:t>
            </a:r>
            <a:r>
              <a:rPr lang="en-US" b="0" i="0" u="none" strike="noStrike" cap="none" dirty="0" err="1">
                <a:solidFill>
                  <a:srgbClr val="131313"/>
                </a:solidFill>
                <a:latin typeface="Roboto"/>
                <a:ea typeface="Roboto"/>
                <a:cs typeface="Roboto"/>
                <a:sym typeface="Roboto"/>
              </a:rPr>
              <a:t>eine</a:t>
            </a:r>
            <a:r>
              <a:rPr lang="en-US" b="0" i="0" u="none" strike="noStrike" cap="none" dirty="0">
                <a:solidFill>
                  <a:srgbClr val="131313"/>
                </a:solidFill>
                <a:latin typeface="Roboto"/>
                <a:ea typeface="Roboto"/>
                <a:cs typeface="Roboto"/>
                <a:sym typeface="Roboto"/>
              </a:rPr>
              <a:t> </a:t>
            </a:r>
            <a:r>
              <a:rPr lang="en-US" b="0" i="0" u="none" strike="noStrike" cap="none" dirty="0" err="1">
                <a:solidFill>
                  <a:srgbClr val="131313"/>
                </a:solidFill>
                <a:latin typeface="Roboto"/>
                <a:ea typeface="Roboto"/>
                <a:cs typeface="Roboto"/>
                <a:sym typeface="Roboto"/>
              </a:rPr>
              <a:t>Momentaufnahme</a:t>
            </a:r>
            <a:r>
              <a:rPr lang="en-US" b="0" i="0" u="none" strike="noStrike" cap="none" dirty="0">
                <a:solidFill>
                  <a:srgbClr val="131313"/>
                </a:solidFill>
                <a:latin typeface="Roboto"/>
                <a:ea typeface="Roboto"/>
                <a:cs typeface="Roboto"/>
                <a:sym typeface="Roboto"/>
              </a:rPr>
              <a:t> des </a:t>
            </a:r>
            <a:r>
              <a:rPr lang="en-US" b="0" i="0" u="none" strike="noStrike" cap="none" dirty="0" err="1">
                <a:solidFill>
                  <a:srgbClr val="131313"/>
                </a:solidFill>
                <a:latin typeface="Roboto"/>
                <a:ea typeface="Roboto"/>
                <a:cs typeface="Roboto"/>
                <a:sym typeface="Roboto"/>
              </a:rPr>
              <a:t>globalen</a:t>
            </a:r>
            <a:r>
              <a:rPr lang="en-US" b="0" i="0" u="none" strike="noStrike" cap="none" dirty="0">
                <a:solidFill>
                  <a:srgbClr val="131313"/>
                </a:solidFill>
                <a:latin typeface="Roboto"/>
                <a:ea typeface="Roboto"/>
                <a:cs typeface="Roboto"/>
                <a:sym typeface="Roboto"/>
              </a:rPr>
              <a:t> </a:t>
            </a:r>
            <a:r>
              <a:rPr lang="en-US" b="0" i="0" u="none" strike="noStrike" cap="none" dirty="0" err="1">
                <a:solidFill>
                  <a:srgbClr val="131313"/>
                </a:solidFill>
                <a:latin typeface="Roboto"/>
                <a:ea typeface="Roboto"/>
                <a:cs typeface="Roboto"/>
                <a:sym typeface="Roboto"/>
              </a:rPr>
              <a:t>Naturverlusts</a:t>
            </a:r>
            <a:r>
              <a:rPr lang="en-US" b="0" i="0" u="none" strike="noStrike" cap="none" dirty="0">
                <a:solidFill>
                  <a:srgbClr val="131313"/>
                </a:solidFill>
                <a:latin typeface="Roboto"/>
                <a:ea typeface="Roboto"/>
                <a:cs typeface="Roboto"/>
                <a:sym typeface="Roboto"/>
              </a:rPr>
              <a:t> in </a:t>
            </a:r>
            <a:r>
              <a:rPr lang="en-US" b="0" i="0" u="none" strike="noStrike" cap="none" dirty="0" err="1">
                <a:solidFill>
                  <a:srgbClr val="131313"/>
                </a:solidFill>
                <a:latin typeface="Roboto"/>
                <a:ea typeface="Roboto"/>
                <a:cs typeface="Roboto"/>
                <a:sym typeface="Roboto"/>
              </a:rPr>
              <a:t>einem</a:t>
            </a:r>
            <a:r>
              <a:rPr lang="en-US" b="0" i="0" u="none" strike="noStrike" cap="none" dirty="0">
                <a:solidFill>
                  <a:srgbClr val="131313"/>
                </a:solidFill>
                <a:latin typeface="Roboto"/>
                <a:ea typeface="Roboto"/>
                <a:cs typeface="Roboto"/>
                <a:sym typeface="Roboto"/>
              </a:rPr>
              <a:t> </a:t>
            </a:r>
            <a:r>
              <a:rPr lang="en-US" b="0" i="0" u="none" strike="noStrike" cap="none" dirty="0" err="1">
                <a:solidFill>
                  <a:srgbClr val="131313"/>
                </a:solidFill>
                <a:latin typeface="Roboto"/>
                <a:ea typeface="Roboto"/>
                <a:cs typeface="Roboto"/>
                <a:sym typeface="Roboto"/>
              </a:rPr>
              <a:t>einzigen</a:t>
            </a:r>
            <a:r>
              <a:rPr lang="en-US" b="0" i="0" u="none" strike="noStrike" cap="none" dirty="0">
                <a:solidFill>
                  <a:srgbClr val="131313"/>
                </a:solidFill>
                <a:latin typeface="Roboto"/>
                <a:ea typeface="Roboto"/>
                <a:cs typeface="Roboto"/>
                <a:sym typeface="Roboto"/>
              </a:rPr>
              <a:t> Leben. Der Film </a:t>
            </a:r>
            <a:r>
              <a:rPr lang="en-US" b="0" i="0" u="none" strike="noStrike" cap="none" dirty="0" err="1">
                <a:solidFill>
                  <a:srgbClr val="131313"/>
                </a:solidFill>
                <a:latin typeface="Roboto"/>
                <a:ea typeface="Roboto"/>
                <a:cs typeface="Roboto"/>
                <a:sym typeface="Roboto"/>
              </a:rPr>
              <a:t>enthält</a:t>
            </a:r>
            <a:r>
              <a:rPr lang="en-US" b="0" i="0" u="none" strike="noStrike" cap="none" dirty="0">
                <a:solidFill>
                  <a:srgbClr val="131313"/>
                </a:solidFill>
                <a:latin typeface="Roboto"/>
                <a:ea typeface="Roboto"/>
                <a:cs typeface="Roboto"/>
                <a:sym typeface="Roboto"/>
              </a:rPr>
              <a:t> </a:t>
            </a:r>
            <a:r>
              <a:rPr lang="en-US" b="0" i="0" u="none" strike="noStrike" cap="none" dirty="0" err="1">
                <a:solidFill>
                  <a:srgbClr val="131313"/>
                </a:solidFill>
                <a:latin typeface="Roboto"/>
                <a:ea typeface="Roboto"/>
                <a:cs typeface="Roboto"/>
                <a:sym typeface="Roboto"/>
              </a:rPr>
              <a:t>eine</a:t>
            </a:r>
            <a:r>
              <a:rPr lang="en-US" b="0" i="0" u="none" strike="noStrike" cap="none" dirty="0">
                <a:solidFill>
                  <a:srgbClr val="131313"/>
                </a:solidFill>
                <a:latin typeface="Roboto"/>
                <a:ea typeface="Roboto"/>
                <a:cs typeface="Roboto"/>
                <a:sym typeface="Roboto"/>
              </a:rPr>
              <a:t> </a:t>
            </a:r>
            <a:r>
              <a:rPr lang="en-US" b="0" i="0" u="none" strike="noStrike" cap="none" dirty="0" err="1">
                <a:solidFill>
                  <a:srgbClr val="131313"/>
                </a:solidFill>
                <a:latin typeface="Roboto"/>
                <a:ea typeface="Roboto"/>
                <a:cs typeface="Roboto"/>
                <a:sym typeface="Roboto"/>
              </a:rPr>
              <a:t>starke</a:t>
            </a:r>
            <a:r>
              <a:rPr lang="en-US" b="0" i="0" u="none" strike="noStrike" cap="none" dirty="0">
                <a:solidFill>
                  <a:srgbClr val="131313"/>
                </a:solidFill>
                <a:latin typeface="Roboto"/>
                <a:ea typeface="Roboto"/>
                <a:cs typeface="Roboto"/>
                <a:sym typeface="Roboto"/>
              </a:rPr>
              <a:t> </a:t>
            </a:r>
            <a:r>
              <a:rPr lang="en-US" b="0" i="0" u="none" strike="noStrike" cap="none" dirty="0" err="1">
                <a:solidFill>
                  <a:srgbClr val="131313"/>
                </a:solidFill>
                <a:latin typeface="Roboto"/>
                <a:ea typeface="Roboto"/>
                <a:cs typeface="Roboto"/>
                <a:sym typeface="Roboto"/>
              </a:rPr>
              <a:t>Botschaft</a:t>
            </a:r>
            <a:r>
              <a:rPr lang="en-US" b="0" i="0" u="none" strike="noStrike" cap="none" dirty="0">
                <a:solidFill>
                  <a:srgbClr val="131313"/>
                </a:solidFill>
                <a:latin typeface="Roboto"/>
                <a:ea typeface="Roboto"/>
                <a:cs typeface="Roboto"/>
                <a:sym typeface="Roboto"/>
              </a:rPr>
              <a:t> der </a:t>
            </a:r>
            <a:r>
              <a:rPr lang="en-US" b="0" i="0" u="none" strike="noStrike" cap="none" dirty="0" err="1">
                <a:solidFill>
                  <a:srgbClr val="131313"/>
                </a:solidFill>
                <a:latin typeface="Roboto"/>
                <a:ea typeface="Roboto"/>
                <a:cs typeface="Roboto"/>
                <a:sym typeface="Roboto"/>
              </a:rPr>
              <a:t>Hoffnung</a:t>
            </a:r>
            <a:r>
              <a:rPr lang="en-US" b="0" i="0" u="none" strike="noStrike" cap="none" dirty="0">
                <a:solidFill>
                  <a:srgbClr val="131313"/>
                </a:solidFill>
                <a:latin typeface="Roboto"/>
                <a:ea typeface="Roboto"/>
                <a:cs typeface="Roboto"/>
                <a:sym typeface="Roboto"/>
              </a:rPr>
              <a:t> für </a:t>
            </a:r>
            <a:r>
              <a:rPr lang="en-US" b="0" i="0" u="none" strike="noStrike" cap="none" dirty="0" err="1">
                <a:solidFill>
                  <a:srgbClr val="131313"/>
                </a:solidFill>
                <a:latin typeface="Roboto"/>
                <a:ea typeface="Roboto"/>
                <a:cs typeface="Roboto"/>
                <a:sym typeface="Roboto"/>
              </a:rPr>
              <a:t>künftige</a:t>
            </a:r>
            <a:r>
              <a:rPr lang="en-US" b="0" i="0" u="none" strike="noStrike" cap="none" dirty="0">
                <a:solidFill>
                  <a:srgbClr val="131313"/>
                </a:solidFill>
                <a:latin typeface="Roboto"/>
                <a:ea typeface="Roboto"/>
                <a:cs typeface="Roboto"/>
                <a:sym typeface="Roboto"/>
              </a:rPr>
              <a:t> </a:t>
            </a:r>
            <a:r>
              <a:rPr lang="en-US" b="0" i="0" u="none" strike="noStrike" cap="none" dirty="0" err="1">
                <a:solidFill>
                  <a:srgbClr val="131313"/>
                </a:solidFill>
                <a:latin typeface="Roboto"/>
                <a:ea typeface="Roboto"/>
                <a:cs typeface="Roboto"/>
                <a:sym typeface="Roboto"/>
              </a:rPr>
              <a:t>Generationen</a:t>
            </a:r>
            <a:r>
              <a:rPr lang="en-US" b="0" i="0" u="none" strike="noStrike" cap="none" dirty="0">
                <a:solidFill>
                  <a:srgbClr val="131313"/>
                </a:solidFill>
                <a:latin typeface="Roboto"/>
                <a:ea typeface="Roboto"/>
                <a:cs typeface="Roboto"/>
                <a:sym typeface="Roboto"/>
              </a:rPr>
              <a:t>, </a:t>
            </a:r>
            <a:r>
              <a:rPr lang="en-US" b="0" i="0" u="none" strike="noStrike" cap="none" dirty="0" err="1">
                <a:solidFill>
                  <a:srgbClr val="131313"/>
                </a:solidFill>
                <a:latin typeface="Roboto"/>
                <a:ea typeface="Roboto"/>
                <a:cs typeface="Roboto"/>
                <a:sym typeface="Roboto"/>
              </a:rPr>
              <a:t>denn</a:t>
            </a:r>
            <a:r>
              <a:rPr lang="en-US" b="0" i="0" u="none" strike="noStrike" cap="none" dirty="0">
                <a:solidFill>
                  <a:srgbClr val="131313"/>
                </a:solidFill>
                <a:latin typeface="Roboto"/>
                <a:ea typeface="Roboto"/>
                <a:cs typeface="Roboto"/>
                <a:sym typeface="Roboto"/>
              </a:rPr>
              <a:t> Attenborough </a:t>
            </a:r>
            <a:r>
              <a:rPr lang="en-US" b="0" i="0" u="none" strike="noStrike" cap="none" dirty="0" err="1">
                <a:solidFill>
                  <a:srgbClr val="131313"/>
                </a:solidFill>
                <a:latin typeface="Roboto"/>
                <a:ea typeface="Roboto"/>
                <a:cs typeface="Roboto"/>
                <a:sym typeface="Roboto"/>
              </a:rPr>
              <a:t>zeigt</a:t>
            </a:r>
            <a:r>
              <a:rPr lang="en-US" b="0" i="0" u="none" strike="noStrike" cap="none" dirty="0">
                <a:solidFill>
                  <a:srgbClr val="131313"/>
                </a:solidFill>
                <a:latin typeface="Roboto"/>
                <a:ea typeface="Roboto"/>
                <a:cs typeface="Roboto"/>
                <a:sym typeface="Roboto"/>
              </a:rPr>
              <a:t> </a:t>
            </a:r>
            <a:r>
              <a:rPr lang="en-US" b="0" i="0" u="none" strike="noStrike" cap="none" dirty="0" err="1">
                <a:solidFill>
                  <a:srgbClr val="131313"/>
                </a:solidFill>
                <a:latin typeface="Roboto"/>
                <a:ea typeface="Roboto"/>
                <a:cs typeface="Roboto"/>
                <a:sym typeface="Roboto"/>
              </a:rPr>
              <a:t>Lösungen</a:t>
            </a:r>
            <a:r>
              <a:rPr lang="en-US" b="0" i="0" u="none" strike="noStrike" cap="none" dirty="0">
                <a:solidFill>
                  <a:srgbClr val="131313"/>
                </a:solidFill>
                <a:latin typeface="Roboto"/>
                <a:ea typeface="Roboto"/>
                <a:cs typeface="Roboto"/>
                <a:sym typeface="Roboto"/>
              </a:rPr>
              <a:t> auf, die </a:t>
            </a:r>
            <a:r>
              <a:rPr lang="en-US" b="0" i="0" u="none" strike="noStrike" cap="none" dirty="0" err="1">
                <a:solidFill>
                  <a:srgbClr val="131313"/>
                </a:solidFill>
                <a:latin typeface="Roboto"/>
                <a:ea typeface="Roboto"/>
                <a:cs typeface="Roboto"/>
                <a:sym typeface="Roboto"/>
              </a:rPr>
              <a:t>unseren</a:t>
            </a:r>
            <a:r>
              <a:rPr lang="en-US" b="0" i="0" u="none" strike="noStrike" cap="none" dirty="0">
                <a:solidFill>
                  <a:srgbClr val="131313"/>
                </a:solidFill>
                <a:latin typeface="Roboto"/>
                <a:ea typeface="Roboto"/>
                <a:cs typeface="Roboto"/>
                <a:sym typeface="Roboto"/>
              </a:rPr>
              <a:t> </a:t>
            </a:r>
            <a:r>
              <a:rPr lang="en-US" b="0" i="0" u="none" strike="noStrike" cap="none" dirty="0" err="1">
                <a:solidFill>
                  <a:srgbClr val="131313"/>
                </a:solidFill>
                <a:latin typeface="Roboto"/>
                <a:ea typeface="Roboto"/>
                <a:cs typeface="Roboto"/>
                <a:sym typeface="Roboto"/>
              </a:rPr>
              <a:t>Planeten</a:t>
            </a:r>
            <a:r>
              <a:rPr lang="en-US" b="0" i="0" u="none" strike="noStrike" cap="none" dirty="0">
                <a:solidFill>
                  <a:srgbClr val="131313"/>
                </a:solidFill>
                <a:latin typeface="Roboto"/>
                <a:ea typeface="Roboto"/>
                <a:cs typeface="Roboto"/>
                <a:sym typeface="Roboto"/>
              </a:rPr>
              <a:t> </a:t>
            </a:r>
            <a:r>
              <a:rPr lang="en-US" b="0" i="0" u="none" strike="noStrike" cap="none" dirty="0" err="1">
                <a:solidFill>
                  <a:srgbClr val="131313"/>
                </a:solidFill>
                <a:latin typeface="Roboto"/>
                <a:ea typeface="Roboto"/>
                <a:cs typeface="Roboto"/>
                <a:sym typeface="Roboto"/>
              </a:rPr>
              <a:t>vor</a:t>
            </a:r>
            <a:r>
              <a:rPr lang="en-US" b="0" i="0" u="none" strike="noStrike" cap="none" dirty="0">
                <a:solidFill>
                  <a:srgbClr val="131313"/>
                </a:solidFill>
                <a:latin typeface="Roboto"/>
                <a:ea typeface="Roboto"/>
                <a:cs typeface="Roboto"/>
                <a:sym typeface="Roboto"/>
              </a:rPr>
              <a:t> der </a:t>
            </a:r>
            <a:r>
              <a:rPr lang="en-US" b="0" i="0" u="none" strike="noStrike" cap="none" dirty="0" err="1">
                <a:solidFill>
                  <a:srgbClr val="131313"/>
                </a:solidFill>
                <a:latin typeface="Roboto"/>
                <a:ea typeface="Roboto"/>
                <a:cs typeface="Roboto"/>
                <a:sym typeface="Roboto"/>
              </a:rPr>
              <a:t>Katastrophe</a:t>
            </a:r>
            <a:r>
              <a:rPr lang="en-US" b="0" i="0" u="none" strike="noStrike" cap="none" dirty="0">
                <a:solidFill>
                  <a:srgbClr val="131313"/>
                </a:solidFill>
                <a:latin typeface="Roboto"/>
                <a:ea typeface="Roboto"/>
                <a:cs typeface="Roboto"/>
                <a:sym typeface="Roboto"/>
              </a:rPr>
              <a:t> </a:t>
            </a:r>
            <a:r>
              <a:rPr lang="en-US" b="0" i="0" u="none" strike="noStrike" cap="none" dirty="0" err="1">
                <a:solidFill>
                  <a:srgbClr val="131313"/>
                </a:solidFill>
                <a:latin typeface="Roboto"/>
                <a:ea typeface="Roboto"/>
                <a:cs typeface="Roboto"/>
                <a:sym typeface="Roboto"/>
              </a:rPr>
              <a:t>bewahren</a:t>
            </a:r>
            <a:r>
              <a:rPr lang="en-US" b="0" i="0" u="none" strike="noStrike" cap="none" dirty="0">
                <a:solidFill>
                  <a:srgbClr val="131313"/>
                </a:solidFill>
                <a:latin typeface="Roboto"/>
                <a:ea typeface="Roboto"/>
                <a:cs typeface="Roboto"/>
                <a:sym typeface="Roboto"/>
              </a:rPr>
              <a:t> </a:t>
            </a:r>
            <a:r>
              <a:rPr lang="en-US" b="0" i="0" u="none" strike="noStrike" cap="none" dirty="0" err="1">
                <a:solidFill>
                  <a:srgbClr val="131313"/>
                </a:solidFill>
                <a:latin typeface="Roboto"/>
                <a:ea typeface="Roboto"/>
                <a:cs typeface="Roboto"/>
                <a:sym typeface="Roboto"/>
              </a:rPr>
              <a:t>können</a:t>
            </a:r>
            <a:r>
              <a:rPr lang="en-US" b="0" i="0" u="none" strike="noStrike" cap="none" dirty="0">
                <a:solidFill>
                  <a:srgbClr val="131313"/>
                </a:solidFill>
                <a:latin typeface="Roboto"/>
                <a:ea typeface="Roboto"/>
                <a:cs typeface="Roboto"/>
                <a:sym typeface="Roboto"/>
              </a:rPr>
              <a:t>. </a:t>
            </a:r>
            <a:endParaRPr b="0" i="0" u="none" strike="noStrike" cap="none" dirty="0">
              <a:solidFill>
                <a:srgbClr val="000000"/>
              </a:solidFill>
              <a:latin typeface="Arial"/>
              <a:ea typeface="Arial"/>
              <a:cs typeface="Arial"/>
              <a:sym typeface="Arial"/>
            </a:endParaRPr>
          </a:p>
        </p:txBody>
      </p:sp>
      <p:pic>
        <p:nvPicPr>
          <p:cNvPr id="395" name="Google Shape;395;p83" descr="David Attenborough: A Life on Our Planet Documentary"/>
          <p:cNvPicPr preferRelativeResize="0"/>
          <p:nvPr/>
        </p:nvPicPr>
        <p:blipFill rotWithShape="1">
          <a:blip r:embed="rId3">
            <a:alphaModFix/>
          </a:blip>
          <a:srcRect/>
          <a:stretch/>
        </p:blipFill>
        <p:spPr>
          <a:xfrm>
            <a:off x="1495044" y="2039142"/>
            <a:ext cx="4540250" cy="2553891"/>
          </a:xfrm>
          <a:prstGeom prst="roundRect">
            <a:avLst>
              <a:gd name="adj" fmla="val 8594"/>
            </a:avLst>
          </a:prstGeom>
          <a:solidFill>
            <a:srgbClr val="ECECEC"/>
          </a:solidFill>
          <a:ln>
            <a:noFill/>
          </a:ln>
          <a:effectLst>
            <a:reflection stA="38000" endPos="28000" dist="5000" dir="5400000" sy="-100000" algn="bl" rotWithShape="0"/>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cxnSp>
        <p:nvCxnSpPr>
          <p:cNvPr id="400" name="Google Shape;400;p47"/>
          <p:cNvCxnSpPr/>
          <p:nvPr/>
        </p:nvCxnSpPr>
        <p:spPr>
          <a:xfrm>
            <a:off x="443581" y="996696"/>
            <a:ext cx="5728619" cy="0"/>
          </a:xfrm>
          <a:prstGeom prst="straightConnector1">
            <a:avLst/>
          </a:prstGeom>
          <a:noFill/>
          <a:ln w="19050" cap="flat" cmpd="sng">
            <a:solidFill>
              <a:srgbClr val="509C34"/>
            </a:solidFill>
            <a:prstDash val="solid"/>
            <a:round/>
            <a:headEnd type="none" w="sm" len="sm"/>
            <a:tailEnd type="none" w="sm" len="sm"/>
          </a:ln>
        </p:spPr>
      </p:cxnSp>
      <p:sp>
        <p:nvSpPr>
          <p:cNvPr id="401" name="Google Shape;401;p47"/>
          <p:cNvSpPr/>
          <p:nvPr/>
        </p:nvSpPr>
        <p:spPr>
          <a:xfrm>
            <a:off x="1495044" y="1209675"/>
            <a:ext cx="2629281" cy="3572667"/>
          </a:xfrm>
          <a:prstGeom prst="rect">
            <a:avLst/>
          </a:prstGeom>
          <a:solidFill>
            <a:srgbClr val="D1E7A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02" name="Google Shape;402;p47"/>
          <p:cNvSpPr txBox="1">
            <a:spLocks noGrp="1"/>
          </p:cNvSpPr>
          <p:nvPr>
            <p:ph type="body" idx="1"/>
          </p:nvPr>
        </p:nvSpPr>
        <p:spPr>
          <a:xfrm>
            <a:off x="1097280" y="1241778"/>
            <a:ext cx="10058400" cy="4627316"/>
          </a:xfrm>
          <a:prstGeom prst="rect">
            <a:avLst/>
          </a:prstGeom>
          <a:noFill/>
          <a:ln>
            <a:noFill/>
          </a:ln>
        </p:spPr>
        <p:txBody>
          <a:bodyPr spcFirstLastPara="1" wrap="square" lIns="0" tIns="45700" rIns="0" bIns="45700" anchor="t" anchorCtr="0">
            <a:normAutofit/>
          </a:bodyPr>
          <a:lstStyle/>
          <a:p>
            <a:pPr marL="91440" lvl="0" indent="0" algn="l" rtl="0">
              <a:lnSpc>
                <a:spcPct val="90000"/>
              </a:lnSpc>
              <a:spcBef>
                <a:spcPts val="1400"/>
              </a:spcBef>
              <a:spcAft>
                <a:spcPts val="0"/>
              </a:spcAft>
              <a:buSzPts val="2000"/>
              <a:buNone/>
            </a:pPr>
            <a:endParaRPr b="1">
              <a:solidFill>
                <a:srgbClr val="2A4F1C"/>
              </a:solidFill>
            </a:endParaRPr>
          </a:p>
          <a:p>
            <a:pPr marL="91440" lvl="0" indent="0" algn="l" rtl="0">
              <a:lnSpc>
                <a:spcPct val="90000"/>
              </a:lnSpc>
              <a:spcBef>
                <a:spcPts val="1400"/>
              </a:spcBef>
              <a:spcAft>
                <a:spcPts val="0"/>
              </a:spcAft>
              <a:buSzPts val="2000"/>
              <a:buNone/>
            </a:pPr>
            <a:endParaRPr b="1">
              <a:solidFill>
                <a:schemeClr val="accent1"/>
              </a:solidFill>
            </a:endParaRPr>
          </a:p>
        </p:txBody>
      </p:sp>
      <p:sp>
        <p:nvSpPr>
          <p:cNvPr id="403" name="Google Shape;403;p47"/>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4" name="Google Shape;404;p47"/>
          <p:cNvSpPr txBox="1"/>
          <p:nvPr/>
        </p:nvSpPr>
        <p:spPr>
          <a:xfrm>
            <a:off x="0" y="3033400"/>
            <a:ext cx="1027288" cy="503333"/>
          </a:xfrm>
          <a:prstGeom prst="rect">
            <a:avLst/>
          </a:prstGeom>
          <a:noFill/>
          <a:ln>
            <a:noFill/>
          </a:ln>
        </p:spPr>
        <p:txBody>
          <a:bodyPr spcFirstLastPara="1" wrap="square" lIns="91425" tIns="91425" rIns="91425" bIns="91425" anchor="t" anchorCtr="0">
            <a:normAutofit fontScale="55000" lnSpcReduction="20000"/>
          </a:bodyPr>
          <a:lstStyle/>
          <a:p>
            <a:pPr marL="0" marR="0" lvl="0" indent="0" algn="l" rtl="0">
              <a:lnSpc>
                <a:spcPct val="100000"/>
              </a:lnSpc>
              <a:spcBef>
                <a:spcPts val="0"/>
              </a:spcBef>
              <a:spcAft>
                <a:spcPts val="0"/>
              </a:spcAft>
              <a:buClr>
                <a:srgbClr val="000000"/>
              </a:buClr>
              <a:buSzPct val="100000"/>
              <a:buFont typeface="Arial"/>
              <a:buNone/>
            </a:pPr>
            <a:r>
              <a:rPr lang="en-US" sz="2800" b="1" i="0" u="none" strike="noStrike" cap="none">
                <a:solidFill>
                  <a:schemeClr val="lt1"/>
                </a:solidFill>
                <a:latin typeface="Arial"/>
                <a:ea typeface="Arial"/>
                <a:cs typeface="Arial"/>
                <a:sym typeface="Arial"/>
              </a:rPr>
              <a:t>Aufgabe</a:t>
            </a:r>
            <a:endParaRPr sz="1400" b="0" i="0" u="none" strike="noStrike" cap="none">
              <a:solidFill>
                <a:srgbClr val="000000"/>
              </a:solidFill>
              <a:latin typeface="Arial"/>
              <a:ea typeface="Arial"/>
              <a:cs typeface="Arial"/>
              <a:sym typeface="Arial"/>
            </a:endParaRPr>
          </a:p>
        </p:txBody>
      </p:sp>
      <p:sp>
        <p:nvSpPr>
          <p:cNvPr id="405" name="Google Shape;405;p47"/>
          <p:cNvSpPr txBox="1"/>
          <p:nvPr/>
        </p:nvSpPr>
        <p:spPr>
          <a:xfrm>
            <a:off x="6296406" y="1682145"/>
            <a:ext cx="5536692" cy="156962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400"/>
              <a:buFont typeface="Noto Sans Symbols"/>
              <a:buChar char="✔"/>
            </a:pPr>
            <a:r>
              <a:rPr lang="en-US" sz="2400" b="0" i="0" u="none" strike="noStrike" cap="none">
                <a:solidFill>
                  <a:srgbClr val="3F762A"/>
                </a:solidFill>
                <a:latin typeface="Arial"/>
                <a:ea typeface="Arial"/>
                <a:cs typeface="Arial"/>
                <a:sym typeface="Arial"/>
              </a:rPr>
              <a:t>Bitte sehen Sie sich das Video an</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Noto Sans Symbols"/>
              <a:buChar char="✔"/>
            </a:pPr>
            <a:r>
              <a:rPr lang="en-US" sz="2400" b="0" i="0" u="none" strike="noStrike" cap="none">
                <a:solidFill>
                  <a:srgbClr val="3F762A"/>
                </a:solidFill>
                <a:latin typeface="Arial"/>
                <a:ea typeface="Arial"/>
                <a:cs typeface="Arial"/>
                <a:sym typeface="Arial"/>
              </a:rPr>
              <a:t>Notieren Sie sich die wichtigsten Fakten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3F762A"/>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Noto Sans Symbols"/>
              <a:buChar char="✔"/>
            </a:pPr>
            <a:r>
              <a:rPr lang="en-US" sz="2400" b="1" i="0" u="none" strike="noStrike" cap="none">
                <a:solidFill>
                  <a:srgbClr val="3F762A"/>
                </a:solidFill>
                <a:latin typeface="Arial"/>
                <a:ea typeface="Arial"/>
                <a:cs typeface="Arial"/>
                <a:sym typeface="Arial"/>
              </a:rPr>
              <a:t>Schreiben Sie einen kurzen Kommentar zu dem Film. </a:t>
            </a:r>
            <a:endParaRPr sz="2400" b="1" i="0" u="none" strike="noStrike" cap="none">
              <a:solidFill>
                <a:srgbClr val="000000"/>
              </a:solidFill>
              <a:latin typeface="Arial"/>
              <a:ea typeface="Arial"/>
              <a:cs typeface="Arial"/>
              <a:sym typeface="Arial"/>
            </a:endParaRPr>
          </a:p>
        </p:txBody>
      </p:sp>
      <p:sp>
        <p:nvSpPr>
          <p:cNvPr id="406" name="Google Shape;406;p47"/>
          <p:cNvSpPr txBox="1"/>
          <p:nvPr/>
        </p:nvSpPr>
        <p:spPr>
          <a:xfrm>
            <a:off x="2158463" y="466572"/>
            <a:ext cx="2089688"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F762A"/>
                </a:solidFill>
                <a:latin typeface="Arial"/>
                <a:ea typeface="Arial"/>
                <a:cs typeface="Arial"/>
                <a:sym typeface="Arial"/>
              </a:rPr>
              <a:t>2040</a:t>
            </a:r>
            <a:endParaRPr sz="3200" b="1" i="0" u="none" strike="noStrike" cap="none">
              <a:solidFill>
                <a:srgbClr val="3F762A"/>
              </a:solidFill>
              <a:latin typeface="Arial"/>
              <a:ea typeface="Arial"/>
              <a:cs typeface="Arial"/>
              <a:sym typeface="Arial"/>
            </a:endParaRPr>
          </a:p>
        </p:txBody>
      </p:sp>
      <p:sp>
        <p:nvSpPr>
          <p:cNvPr id="407" name="Google Shape;407;p47"/>
          <p:cNvSpPr/>
          <p:nvPr/>
        </p:nvSpPr>
        <p:spPr>
          <a:xfrm>
            <a:off x="1332268" y="4933709"/>
            <a:ext cx="4605107" cy="286232"/>
          </a:xfrm>
          <a:prstGeom prst="rect">
            <a:avLst/>
          </a:prstGeom>
          <a:noFill/>
          <a:ln>
            <a:noFill/>
          </a:ln>
        </p:spPr>
        <p:txBody>
          <a:bodyPr spcFirstLastPara="1" wrap="square" lIns="91425" tIns="45700" rIns="91425" bIns="45700" anchor="t" anchorCtr="0">
            <a:spAutoFit/>
          </a:bodyPr>
          <a:lstStyle/>
          <a:p>
            <a:pPr marL="91440" marR="0" lvl="0" indent="-127000" algn="l" rtl="0">
              <a:lnSpc>
                <a:spcPct val="90000"/>
              </a:lnSpc>
              <a:spcBef>
                <a:spcPts val="0"/>
              </a:spcBef>
              <a:spcAft>
                <a:spcPts val="0"/>
              </a:spcAft>
              <a:buClr>
                <a:srgbClr val="000000"/>
              </a:buClr>
              <a:buSzPts val="2000"/>
              <a:buFont typeface="Arial"/>
              <a:buChar char=" "/>
            </a:pPr>
            <a:r>
              <a:rPr lang="en-US" sz="1400" b="1" i="0" u="sng" strike="noStrike" cap="none">
                <a:solidFill>
                  <a:schemeClr val="accent1"/>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https://www.youtube.com/watch?v=64R2MYUt394  </a:t>
            </a:r>
            <a:endParaRPr sz="1400" b="1" i="0" u="none" strike="noStrike" cap="none">
              <a:solidFill>
                <a:schemeClr val="accent1"/>
              </a:solidFill>
              <a:latin typeface="Arial"/>
              <a:ea typeface="Arial"/>
              <a:cs typeface="Arial"/>
              <a:sym typeface="Arial"/>
            </a:endParaRPr>
          </a:p>
        </p:txBody>
      </p:sp>
      <p:sp>
        <p:nvSpPr>
          <p:cNvPr id="408" name="Google Shape;408;p47"/>
          <p:cNvSpPr/>
          <p:nvPr/>
        </p:nvSpPr>
        <p:spPr>
          <a:xfrm>
            <a:off x="6296406" y="4006304"/>
            <a:ext cx="5400675" cy="11695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Dieser </a:t>
            </a:r>
            <a:r>
              <a:rPr lang="en-US" sz="1400" b="0" i="0" u="none" strike="noStrike" cap="none" dirty="0" err="1">
                <a:solidFill>
                  <a:srgbClr val="000000"/>
                </a:solidFill>
                <a:latin typeface="Arial"/>
                <a:ea typeface="Arial"/>
                <a:cs typeface="Arial"/>
                <a:sym typeface="Arial"/>
              </a:rPr>
              <a:t>Dokumentarfilm</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präsentiert</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eine</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optimistischere</a:t>
            </a:r>
            <a:r>
              <a:rPr lang="en-US" sz="1400" b="0" i="0" u="none" strike="noStrike" cap="none" dirty="0">
                <a:solidFill>
                  <a:srgbClr val="000000"/>
                </a:solidFill>
                <a:latin typeface="Arial"/>
                <a:ea typeface="Arial"/>
                <a:cs typeface="Arial"/>
                <a:sym typeface="Arial"/>
              </a:rPr>
              <a:t> Vision und </a:t>
            </a:r>
            <a:r>
              <a:rPr lang="en-US" sz="1400" b="0" i="0" u="none" strike="noStrike" cap="none" dirty="0" err="1">
                <a:solidFill>
                  <a:srgbClr val="000000"/>
                </a:solidFill>
                <a:latin typeface="Arial"/>
                <a:ea typeface="Arial"/>
                <a:cs typeface="Arial"/>
                <a:sym typeface="Arial"/>
              </a:rPr>
              <a:t>zeigt</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bestehende</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Lösungen</a:t>
            </a:r>
            <a:r>
              <a:rPr lang="en-US" sz="1400" b="0" i="0" u="none" strike="noStrike" cap="none" dirty="0">
                <a:solidFill>
                  <a:srgbClr val="000000"/>
                </a:solidFill>
                <a:latin typeface="Arial"/>
                <a:ea typeface="Arial"/>
                <a:cs typeface="Arial"/>
                <a:sym typeface="Arial"/>
              </a:rPr>
              <a:t> für </a:t>
            </a:r>
            <a:r>
              <a:rPr lang="en-US" sz="1400" b="0" i="0" u="none" strike="noStrike" cap="none" dirty="0" err="1">
                <a:solidFill>
                  <a:srgbClr val="000000"/>
                </a:solidFill>
                <a:latin typeface="Arial"/>
                <a:ea typeface="Arial"/>
                <a:cs typeface="Arial"/>
                <a:sym typeface="Arial"/>
              </a:rPr>
              <a:t>Umweltprobleme</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Durch</a:t>
            </a:r>
            <a:r>
              <a:rPr lang="en-US" sz="1400" b="0" i="0" u="none" strike="noStrike" cap="none" dirty="0">
                <a:solidFill>
                  <a:srgbClr val="000000"/>
                </a:solidFill>
                <a:latin typeface="Arial"/>
                <a:ea typeface="Arial"/>
                <a:cs typeface="Arial"/>
                <a:sym typeface="Arial"/>
              </a:rPr>
              <a:t> die </a:t>
            </a:r>
            <a:r>
              <a:rPr lang="en-US" sz="1400" b="0" i="0" u="none" strike="noStrike" cap="none" dirty="0" err="1">
                <a:solidFill>
                  <a:srgbClr val="000000"/>
                </a:solidFill>
                <a:latin typeface="Arial"/>
                <a:ea typeface="Arial"/>
                <a:cs typeface="Arial"/>
                <a:sym typeface="Arial"/>
              </a:rPr>
              <a:t>Darstellung</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erfolgreicher</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Innovationen</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kann</a:t>
            </a:r>
            <a:r>
              <a:rPr lang="en-US" sz="1400" b="0" i="0" u="none" strike="noStrike" cap="none" dirty="0">
                <a:solidFill>
                  <a:srgbClr val="000000"/>
                </a:solidFill>
                <a:latin typeface="Arial"/>
                <a:ea typeface="Arial"/>
                <a:cs typeface="Arial"/>
                <a:sym typeface="Arial"/>
              </a:rPr>
              <a:t> er die </a:t>
            </a:r>
            <a:r>
              <a:rPr lang="en-US" sz="1400" b="0" i="0" u="none" strike="noStrike" cap="none" dirty="0" err="1">
                <a:solidFill>
                  <a:srgbClr val="000000"/>
                </a:solidFill>
                <a:latin typeface="Arial"/>
                <a:ea typeface="Arial"/>
                <a:cs typeface="Arial"/>
                <a:sym typeface="Arial"/>
              </a:rPr>
              <a:t>Zuschauer</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zum</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Handeln</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inspirieren</a:t>
            </a:r>
            <a:r>
              <a:rPr lang="en-US" sz="1400" b="0" i="0" u="none" strike="noStrike" cap="none" dirty="0">
                <a:solidFill>
                  <a:srgbClr val="000000"/>
                </a:solidFill>
                <a:latin typeface="Arial"/>
                <a:ea typeface="Arial"/>
                <a:cs typeface="Arial"/>
                <a:sym typeface="Arial"/>
              </a:rPr>
              <a:t> und </a:t>
            </a:r>
            <a:r>
              <a:rPr lang="en-US" sz="1400" b="0" i="0" u="none" strike="noStrike" cap="none" dirty="0" err="1">
                <a:solidFill>
                  <a:srgbClr val="000000"/>
                </a:solidFill>
                <a:latin typeface="Arial"/>
                <a:ea typeface="Arial"/>
                <a:cs typeface="Arial"/>
                <a:sym typeface="Arial"/>
              </a:rPr>
              <a:t>möglicherweise</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ihr</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Gefühl</a:t>
            </a:r>
            <a:r>
              <a:rPr lang="en-US" sz="1400" b="0" i="0" u="none" strike="noStrike" cap="none" dirty="0">
                <a:solidFill>
                  <a:srgbClr val="000000"/>
                </a:solidFill>
                <a:latin typeface="Arial"/>
                <a:ea typeface="Arial"/>
                <a:cs typeface="Arial"/>
                <a:sym typeface="Arial"/>
              </a:rPr>
              <a:t> der </a:t>
            </a:r>
            <a:r>
              <a:rPr lang="en-US" sz="1400" b="0" i="0" u="none" strike="noStrike" cap="none" dirty="0" err="1">
                <a:solidFill>
                  <a:srgbClr val="000000"/>
                </a:solidFill>
                <a:latin typeface="Arial"/>
                <a:ea typeface="Arial"/>
                <a:cs typeface="Arial"/>
                <a:sym typeface="Arial"/>
              </a:rPr>
              <a:t>Handlungsfähigkeit</a:t>
            </a:r>
            <a:r>
              <a:rPr lang="en-US" sz="1400" b="0" i="0" u="none" strike="noStrike" cap="none" dirty="0">
                <a:solidFill>
                  <a:srgbClr val="000000"/>
                </a:solidFill>
                <a:latin typeface="Arial"/>
                <a:ea typeface="Arial"/>
                <a:cs typeface="Arial"/>
                <a:sym typeface="Arial"/>
              </a:rPr>
              <a:t> in </a:t>
            </a:r>
            <a:r>
              <a:rPr lang="en-US" sz="1400" b="0" i="0" u="none" strike="noStrike" cap="none" dirty="0" err="1">
                <a:solidFill>
                  <a:srgbClr val="000000"/>
                </a:solidFill>
                <a:latin typeface="Arial"/>
                <a:ea typeface="Arial"/>
                <a:cs typeface="Arial"/>
                <a:sym typeface="Arial"/>
              </a:rPr>
              <a:t>Bezug</a:t>
            </a:r>
            <a:r>
              <a:rPr lang="en-US" sz="1400" b="0" i="0" u="none" strike="noStrike" cap="none" dirty="0">
                <a:solidFill>
                  <a:srgbClr val="000000"/>
                </a:solidFill>
                <a:latin typeface="Arial"/>
                <a:ea typeface="Arial"/>
                <a:cs typeface="Arial"/>
                <a:sym typeface="Arial"/>
              </a:rPr>
              <a:t> auf </a:t>
            </a:r>
            <a:r>
              <a:rPr lang="en-US" sz="1400" b="0" i="0" u="none" strike="noStrike" cap="none" dirty="0" err="1">
                <a:solidFill>
                  <a:srgbClr val="000000"/>
                </a:solidFill>
                <a:latin typeface="Arial"/>
                <a:ea typeface="Arial"/>
                <a:cs typeface="Arial"/>
                <a:sym typeface="Arial"/>
              </a:rPr>
              <a:t>Umweltfragen</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stärken</a:t>
            </a:r>
            <a:r>
              <a:rPr lang="en-US" sz="1400" b="0" i="0" u="none" strike="noStrike" cap="none" dirty="0">
                <a:solidFill>
                  <a:srgbClr val="000000"/>
                </a:solidFill>
                <a:latin typeface="Arial"/>
                <a:ea typeface="Arial"/>
                <a:cs typeface="Arial"/>
                <a:sym typeface="Arial"/>
              </a:rPr>
              <a:t>.</a:t>
            </a:r>
            <a:endParaRPr sz="1600" b="0" i="0" u="none" strike="noStrike" cap="none" dirty="0">
              <a:solidFill>
                <a:srgbClr val="000000"/>
              </a:solidFill>
              <a:latin typeface="Arial"/>
              <a:ea typeface="Arial"/>
              <a:cs typeface="Arial"/>
              <a:sym typeface="Arial"/>
            </a:endParaRPr>
          </a:p>
        </p:txBody>
      </p:sp>
      <p:pic>
        <p:nvPicPr>
          <p:cNvPr id="409" name="Google Shape;409;p47"/>
          <p:cNvPicPr preferRelativeResize="0"/>
          <p:nvPr/>
        </p:nvPicPr>
        <p:blipFill rotWithShape="1">
          <a:blip r:embed="rId4">
            <a:alphaModFix/>
          </a:blip>
          <a:srcRect/>
          <a:stretch/>
        </p:blipFill>
        <p:spPr>
          <a:xfrm>
            <a:off x="1562100" y="1185862"/>
            <a:ext cx="2514600" cy="35909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cxnSp>
        <p:nvCxnSpPr>
          <p:cNvPr id="414" name="Google Shape;414;p84"/>
          <p:cNvCxnSpPr/>
          <p:nvPr/>
        </p:nvCxnSpPr>
        <p:spPr>
          <a:xfrm>
            <a:off x="443581" y="996696"/>
            <a:ext cx="7195469" cy="12954"/>
          </a:xfrm>
          <a:prstGeom prst="straightConnector1">
            <a:avLst/>
          </a:prstGeom>
          <a:noFill/>
          <a:ln w="19050" cap="flat" cmpd="sng">
            <a:solidFill>
              <a:srgbClr val="509C34"/>
            </a:solidFill>
            <a:prstDash val="solid"/>
            <a:round/>
            <a:headEnd type="none" w="sm" len="sm"/>
            <a:tailEnd type="none" w="sm" len="sm"/>
          </a:ln>
        </p:spPr>
      </p:cxnSp>
      <p:sp>
        <p:nvSpPr>
          <p:cNvPr id="415" name="Google Shape;415;p84"/>
          <p:cNvSpPr/>
          <p:nvPr/>
        </p:nvSpPr>
        <p:spPr>
          <a:xfrm>
            <a:off x="1495044" y="1209675"/>
            <a:ext cx="2629281" cy="3572667"/>
          </a:xfrm>
          <a:prstGeom prst="rect">
            <a:avLst/>
          </a:prstGeom>
          <a:solidFill>
            <a:schemeClr val="lt1"/>
          </a:solid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16" name="Google Shape;416;p84"/>
          <p:cNvSpPr txBox="1">
            <a:spLocks noGrp="1"/>
          </p:cNvSpPr>
          <p:nvPr>
            <p:ph type="body" idx="1"/>
          </p:nvPr>
        </p:nvSpPr>
        <p:spPr>
          <a:xfrm>
            <a:off x="1097280" y="1241778"/>
            <a:ext cx="10058400" cy="4627316"/>
          </a:xfrm>
          <a:prstGeom prst="rect">
            <a:avLst/>
          </a:prstGeom>
          <a:noFill/>
          <a:ln>
            <a:noFill/>
          </a:ln>
        </p:spPr>
        <p:txBody>
          <a:bodyPr spcFirstLastPara="1" wrap="square" lIns="0" tIns="45700" rIns="0" bIns="45700" anchor="t" anchorCtr="0">
            <a:normAutofit/>
          </a:bodyPr>
          <a:lstStyle/>
          <a:p>
            <a:pPr marL="91440" lvl="0" indent="0" algn="l" rtl="0">
              <a:lnSpc>
                <a:spcPct val="90000"/>
              </a:lnSpc>
              <a:spcBef>
                <a:spcPts val="1400"/>
              </a:spcBef>
              <a:spcAft>
                <a:spcPts val="0"/>
              </a:spcAft>
              <a:buSzPts val="2000"/>
              <a:buNone/>
            </a:pPr>
            <a:endParaRPr b="1" dirty="0">
              <a:solidFill>
                <a:srgbClr val="2A4F1C"/>
              </a:solidFill>
            </a:endParaRPr>
          </a:p>
          <a:p>
            <a:pPr marL="91440" lvl="0" indent="0" algn="l" rtl="0">
              <a:lnSpc>
                <a:spcPct val="90000"/>
              </a:lnSpc>
              <a:spcBef>
                <a:spcPts val="1400"/>
              </a:spcBef>
              <a:spcAft>
                <a:spcPts val="0"/>
              </a:spcAft>
              <a:buSzPts val="2000"/>
              <a:buNone/>
            </a:pPr>
            <a:endParaRPr b="1" dirty="0">
              <a:solidFill>
                <a:schemeClr val="accent1"/>
              </a:solidFill>
            </a:endParaRPr>
          </a:p>
        </p:txBody>
      </p:sp>
      <p:sp>
        <p:nvSpPr>
          <p:cNvPr id="417" name="Google Shape;417;p84"/>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18" name="Google Shape;418;p84"/>
          <p:cNvSpPr txBox="1"/>
          <p:nvPr/>
        </p:nvSpPr>
        <p:spPr>
          <a:xfrm>
            <a:off x="0" y="3033400"/>
            <a:ext cx="1027288" cy="503333"/>
          </a:xfrm>
          <a:prstGeom prst="rect">
            <a:avLst/>
          </a:prstGeom>
          <a:noFill/>
          <a:ln>
            <a:noFill/>
          </a:ln>
        </p:spPr>
        <p:txBody>
          <a:bodyPr spcFirstLastPara="1" wrap="square" lIns="91425" tIns="91425" rIns="91425" bIns="91425" anchor="t" anchorCtr="0">
            <a:normAutofit fontScale="55000" lnSpcReduction="20000"/>
          </a:bodyPr>
          <a:lstStyle/>
          <a:p>
            <a:pPr marL="0" marR="0" lvl="0" indent="0" algn="l" rtl="0">
              <a:lnSpc>
                <a:spcPct val="100000"/>
              </a:lnSpc>
              <a:spcBef>
                <a:spcPts val="0"/>
              </a:spcBef>
              <a:spcAft>
                <a:spcPts val="0"/>
              </a:spcAft>
              <a:buClr>
                <a:srgbClr val="000000"/>
              </a:buClr>
              <a:buSzPct val="100000"/>
              <a:buFont typeface="Arial"/>
              <a:buNone/>
            </a:pPr>
            <a:r>
              <a:rPr lang="en-US" sz="2800" b="1" i="0" u="none" strike="noStrike" cap="none">
                <a:solidFill>
                  <a:schemeClr val="lt1"/>
                </a:solidFill>
                <a:latin typeface="Arial"/>
                <a:ea typeface="Arial"/>
                <a:cs typeface="Arial"/>
                <a:sym typeface="Arial"/>
              </a:rPr>
              <a:t>Aufgabe</a:t>
            </a:r>
            <a:endParaRPr sz="1400" b="0" i="0" u="none" strike="noStrike" cap="none">
              <a:solidFill>
                <a:srgbClr val="000000"/>
              </a:solidFill>
              <a:latin typeface="Arial"/>
              <a:ea typeface="Arial"/>
              <a:cs typeface="Arial"/>
              <a:sym typeface="Arial"/>
            </a:endParaRPr>
          </a:p>
        </p:txBody>
      </p:sp>
      <p:sp>
        <p:nvSpPr>
          <p:cNvPr id="419" name="Google Shape;419;p84"/>
          <p:cNvSpPr txBox="1"/>
          <p:nvPr/>
        </p:nvSpPr>
        <p:spPr>
          <a:xfrm>
            <a:off x="6296406" y="1682145"/>
            <a:ext cx="5536692" cy="156962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400"/>
              <a:buFont typeface="Noto Sans Symbols"/>
              <a:buChar char="✔"/>
            </a:pPr>
            <a:r>
              <a:rPr lang="en-US" sz="2400" b="0" i="0" u="none" strike="noStrike" cap="none">
                <a:solidFill>
                  <a:srgbClr val="3F762A"/>
                </a:solidFill>
                <a:latin typeface="Arial"/>
                <a:ea typeface="Arial"/>
                <a:cs typeface="Arial"/>
                <a:sym typeface="Arial"/>
              </a:rPr>
              <a:t>Bitte sehen Sie sich das Video an</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Noto Sans Symbols"/>
              <a:buChar char="✔"/>
            </a:pPr>
            <a:r>
              <a:rPr lang="en-US" sz="2400" b="0" i="0" u="none" strike="noStrike" cap="none">
                <a:solidFill>
                  <a:srgbClr val="3F762A"/>
                </a:solidFill>
                <a:latin typeface="Arial"/>
                <a:ea typeface="Arial"/>
                <a:cs typeface="Arial"/>
                <a:sym typeface="Arial"/>
              </a:rPr>
              <a:t>Notieren Sie sich die wichtigsten Fakten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3F762A"/>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Noto Sans Symbols"/>
              <a:buChar char="✔"/>
            </a:pPr>
            <a:r>
              <a:rPr lang="en-US" sz="2400" b="1" i="0" u="none" strike="noStrike" cap="none">
                <a:solidFill>
                  <a:srgbClr val="3F762A"/>
                </a:solidFill>
                <a:latin typeface="Arial"/>
                <a:ea typeface="Arial"/>
                <a:cs typeface="Arial"/>
                <a:sym typeface="Arial"/>
              </a:rPr>
              <a:t>Schreiben Sie den Plan für eine Veränderung</a:t>
            </a:r>
            <a:endParaRPr sz="2400" b="1" i="0" u="none" strike="noStrike" cap="none">
              <a:solidFill>
                <a:srgbClr val="000000"/>
              </a:solidFill>
              <a:latin typeface="Arial"/>
              <a:ea typeface="Arial"/>
              <a:cs typeface="Arial"/>
              <a:sym typeface="Arial"/>
            </a:endParaRPr>
          </a:p>
        </p:txBody>
      </p:sp>
      <p:sp>
        <p:nvSpPr>
          <p:cNvPr id="420" name="Google Shape;420;p84"/>
          <p:cNvSpPr txBox="1"/>
          <p:nvPr/>
        </p:nvSpPr>
        <p:spPr>
          <a:xfrm>
            <a:off x="367762" y="647546"/>
            <a:ext cx="9291804"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Arial"/>
                <a:ea typeface="Arial"/>
                <a:cs typeface="Arial"/>
                <a:sym typeface="Arial"/>
              </a:rPr>
              <a:t>Drawdown: Der </a:t>
            </a:r>
            <a:r>
              <a:rPr lang="en-US" sz="1400" b="1" i="0" u="none" strike="noStrike" cap="none" dirty="0" err="1">
                <a:solidFill>
                  <a:srgbClr val="000000"/>
                </a:solidFill>
                <a:latin typeface="Arial"/>
                <a:ea typeface="Arial"/>
                <a:cs typeface="Arial"/>
                <a:sym typeface="Arial"/>
              </a:rPr>
              <a:t>umfassendste</a:t>
            </a:r>
            <a:r>
              <a:rPr lang="en-US" sz="1400" b="1" i="0" u="none" strike="noStrike" cap="none" dirty="0">
                <a:solidFill>
                  <a:srgbClr val="000000"/>
                </a:solidFill>
                <a:latin typeface="Arial"/>
                <a:ea typeface="Arial"/>
                <a:cs typeface="Arial"/>
                <a:sym typeface="Arial"/>
              </a:rPr>
              <a:t> </a:t>
            </a:r>
            <a:r>
              <a:rPr lang="en-US" sz="1400" b="1" i="0" u="none" strike="noStrike" cap="none" dirty="0" err="1">
                <a:solidFill>
                  <a:srgbClr val="000000"/>
                </a:solidFill>
                <a:latin typeface="Arial"/>
                <a:ea typeface="Arial"/>
                <a:cs typeface="Arial"/>
                <a:sym typeface="Arial"/>
              </a:rPr>
              <a:t>jemals</a:t>
            </a:r>
            <a:r>
              <a:rPr lang="en-US" sz="1400" b="1" i="0" u="none" strike="noStrike" cap="none" dirty="0">
                <a:solidFill>
                  <a:srgbClr val="000000"/>
                </a:solidFill>
                <a:latin typeface="Arial"/>
                <a:ea typeface="Arial"/>
                <a:cs typeface="Arial"/>
                <a:sym typeface="Arial"/>
              </a:rPr>
              <a:t> </a:t>
            </a:r>
            <a:r>
              <a:rPr lang="en-US" sz="1400" b="1" i="0" u="none" strike="noStrike" cap="none" dirty="0" err="1">
                <a:solidFill>
                  <a:srgbClr val="000000"/>
                </a:solidFill>
                <a:latin typeface="Arial"/>
                <a:ea typeface="Arial"/>
                <a:cs typeface="Arial"/>
                <a:sym typeface="Arial"/>
              </a:rPr>
              <a:t>vorgeschlagene</a:t>
            </a:r>
            <a:r>
              <a:rPr lang="en-US" sz="1400" b="1" i="0" u="none" strike="noStrike" cap="none" dirty="0">
                <a:solidFill>
                  <a:srgbClr val="000000"/>
                </a:solidFill>
                <a:latin typeface="Arial"/>
                <a:ea typeface="Arial"/>
                <a:cs typeface="Arial"/>
                <a:sym typeface="Arial"/>
              </a:rPr>
              <a:t> Plan </a:t>
            </a:r>
            <a:r>
              <a:rPr lang="en-US" sz="1400" b="1" i="0" u="none" strike="noStrike" cap="none" dirty="0" err="1">
                <a:solidFill>
                  <a:srgbClr val="000000"/>
                </a:solidFill>
                <a:latin typeface="Arial"/>
                <a:ea typeface="Arial"/>
                <a:cs typeface="Arial"/>
                <a:sym typeface="Arial"/>
              </a:rPr>
              <a:t>zur</a:t>
            </a:r>
            <a:r>
              <a:rPr lang="en-US" sz="1400" b="1" i="0" u="none" strike="noStrike" cap="none" dirty="0">
                <a:solidFill>
                  <a:srgbClr val="000000"/>
                </a:solidFill>
                <a:latin typeface="Arial"/>
                <a:ea typeface="Arial"/>
                <a:cs typeface="Arial"/>
                <a:sym typeface="Arial"/>
              </a:rPr>
              <a:t> </a:t>
            </a:r>
            <a:r>
              <a:rPr lang="en-US" sz="1400" b="1" i="0" u="none" strike="noStrike" cap="none" dirty="0" err="1">
                <a:solidFill>
                  <a:srgbClr val="000000"/>
                </a:solidFill>
                <a:latin typeface="Arial"/>
                <a:ea typeface="Arial"/>
                <a:cs typeface="Arial"/>
                <a:sym typeface="Arial"/>
              </a:rPr>
              <a:t>Umkehrung</a:t>
            </a:r>
            <a:r>
              <a:rPr lang="en-US" sz="1400" b="1" i="0" u="none" strike="noStrike" cap="none" dirty="0">
                <a:solidFill>
                  <a:srgbClr val="000000"/>
                </a:solidFill>
                <a:latin typeface="Arial"/>
                <a:ea typeface="Arial"/>
                <a:cs typeface="Arial"/>
                <a:sym typeface="Arial"/>
              </a:rPr>
              <a:t> der </a:t>
            </a:r>
            <a:r>
              <a:rPr lang="en-US" sz="1400" b="1" i="0" u="none" strike="noStrike" cap="none" dirty="0" err="1">
                <a:solidFill>
                  <a:srgbClr val="000000"/>
                </a:solidFill>
                <a:latin typeface="Arial"/>
                <a:ea typeface="Arial"/>
                <a:cs typeface="Arial"/>
                <a:sym typeface="Arial"/>
              </a:rPr>
              <a:t>globalen</a:t>
            </a:r>
            <a:r>
              <a:rPr lang="en-US" sz="1400" b="1" i="0" u="none" strike="noStrike" cap="none" dirty="0">
                <a:solidFill>
                  <a:srgbClr val="000000"/>
                </a:solidFill>
                <a:latin typeface="Arial"/>
                <a:ea typeface="Arial"/>
                <a:cs typeface="Arial"/>
                <a:sym typeface="Arial"/>
              </a:rPr>
              <a:t> </a:t>
            </a:r>
            <a:r>
              <a:rPr lang="en-US" sz="1400" b="1" i="0" u="none" strike="noStrike" cap="none" dirty="0" err="1">
                <a:solidFill>
                  <a:srgbClr val="000000"/>
                </a:solidFill>
                <a:latin typeface="Arial"/>
                <a:ea typeface="Arial"/>
                <a:cs typeface="Arial"/>
                <a:sym typeface="Arial"/>
              </a:rPr>
              <a:t>Erwärmung</a:t>
            </a:r>
            <a:endParaRPr dirty="0"/>
          </a:p>
        </p:txBody>
      </p:sp>
      <p:sp>
        <p:nvSpPr>
          <p:cNvPr id="421" name="Google Shape;421;p84"/>
          <p:cNvSpPr/>
          <p:nvPr/>
        </p:nvSpPr>
        <p:spPr>
          <a:xfrm>
            <a:off x="1332268" y="4933709"/>
            <a:ext cx="4605107" cy="286232"/>
          </a:xfrm>
          <a:prstGeom prst="rect">
            <a:avLst/>
          </a:prstGeom>
          <a:noFill/>
          <a:ln>
            <a:noFill/>
          </a:ln>
        </p:spPr>
        <p:txBody>
          <a:bodyPr spcFirstLastPara="1" wrap="square" lIns="91425" tIns="45700" rIns="91425" bIns="45700" anchor="t" anchorCtr="0">
            <a:spAutoFit/>
          </a:bodyPr>
          <a:lstStyle/>
          <a:p>
            <a:pPr marL="91440" marR="0" lvl="0" indent="-127000" algn="l" rtl="0">
              <a:lnSpc>
                <a:spcPct val="90000"/>
              </a:lnSpc>
              <a:spcBef>
                <a:spcPts val="0"/>
              </a:spcBef>
              <a:spcAft>
                <a:spcPts val="0"/>
              </a:spcAft>
              <a:buClr>
                <a:srgbClr val="000000"/>
              </a:buClr>
              <a:buSzPts val="2000"/>
              <a:buFont typeface="Arial"/>
              <a:buChar char=" "/>
            </a:pPr>
            <a:r>
              <a:rPr lang="en-US" sz="1400" b="1" i="0" u="sng" strike="noStrike" cap="none">
                <a:solidFill>
                  <a:schemeClr val="accent1"/>
                </a:solidFill>
                <a:latin typeface="Arial"/>
                <a:ea typeface="Arial"/>
                <a:cs typeface="Arial"/>
                <a:sym typeface="Arial"/>
              </a:rPr>
              <a:t>https://www.youtube.com/watch?v=rcDA_-SZWSs</a:t>
            </a:r>
            <a:endParaRPr sz="1400" b="1" i="0" u="none" strike="noStrike" cap="none">
              <a:solidFill>
                <a:schemeClr val="accent1"/>
              </a:solidFill>
              <a:latin typeface="Arial"/>
              <a:ea typeface="Arial"/>
              <a:cs typeface="Arial"/>
              <a:sym typeface="Arial"/>
            </a:endParaRPr>
          </a:p>
        </p:txBody>
      </p:sp>
      <p:sp>
        <p:nvSpPr>
          <p:cNvPr id="422" name="Google Shape;422;p84"/>
          <p:cNvSpPr/>
          <p:nvPr/>
        </p:nvSpPr>
        <p:spPr>
          <a:xfrm>
            <a:off x="6361468" y="4015824"/>
            <a:ext cx="5029200" cy="16003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err="1">
                <a:solidFill>
                  <a:srgbClr val="000000"/>
                </a:solidFill>
                <a:latin typeface="Arial"/>
                <a:ea typeface="Arial"/>
                <a:cs typeface="Arial"/>
                <a:sym typeface="Arial"/>
              </a:rPr>
              <a:t>Präsentiert</a:t>
            </a:r>
            <a:r>
              <a:rPr lang="en-US" sz="1400" b="0" i="0" u="none" strike="noStrike" cap="none" dirty="0">
                <a:solidFill>
                  <a:srgbClr val="000000"/>
                </a:solidFill>
                <a:latin typeface="Arial"/>
                <a:ea typeface="Arial"/>
                <a:cs typeface="Arial"/>
                <a:sym typeface="Arial"/>
              </a:rPr>
              <a:t> von der Hurst Lecture Series in </a:t>
            </a:r>
            <a:r>
              <a:rPr lang="en-US" sz="1400" b="0" i="0" u="none" strike="noStrike" cap="none" dirty="0" err="1">
                <a:solidFill>
                  <a:srgbClr val="000000"/>
                </a:solidFill>
                <a:latin typeface="Arial"/>
                <a:ea typeface="Arial"/>
                <a:cs typeface="Arial"/>
                <a:sym typeface="Arial"/>
              </a:rPr>
              <a:t>Zusammenarbeit</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mit</a:t>
            </a:r>
            <a:r>
              <a:rPr lang="en-US" sz="1400" b="0" i="0" u="none" strike="noStrike" cap="none" dirty="0">
                <a:solidFill>
                  <a:srgbClr val="000000"/>
                </a:solidFill>
                <a:latin typeface="Arial"/>
                <a:ea typeface="Arial"/>
                <a:cs typeface="Arial"/>
                <a:sym typeface="Arial"/>
              </a:rPr>
              <a:t> dem Aspen Center for Environmental Studies </a:t>
            </a:r>
            <a:r>
              <a:rPr lang="en-US" sz="1400" b="0" i="0" u="none" strike="noStrike" cap="none" dirty="0" err="1">
                <a:solidFill>
                  <a:srgbClr val="000000"/>
                </a:solidFill>
                <a:latin typeface="Arial"/>
                <a:ea typeface="Arial"/>
                <a:cs typeface="Arial"/>
                <a:sym typeface="Arial"/>
              </a:rPr>
              <a:t>zu</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Ehren</a:t>
            </a:r>
            <a:r>
              <a:rPr lang="en-US" sz="1400" b="0" i="0" u="none" strike="noStrike" cap="none" dirty="0">
                <a:solidFill>
                  <a:srgbClr val="000000"/>
                </a:solidFill>
                <a:latin typeface="Arial"/>
                <a:ea typeface="Arial"/>
                <a:cs typeface="Arial"/>
                <a:sym typeface="Arial"/>
              </a:rPr>
              <a:t> seines 50-jährigen </a:t>
            </a:r>
            <a:r>
              <a:rPr lang="en-US" sz="1400" b="0" i="0" u="none" strike="noStrike" cap="none" dirty="0" err="1">
                <a:solidFill>
                  <a:srgbClr val="000000"/>
                </a:solidFill>
                <a:latin typeface="Arial"/>
                <a:ea typeface="Arial"/>
                <a:cs typeface="Arial"/>
                <a:sym typeface="Arial"/>
              </a:rPr>
              <a:t>Bestehens</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Mit</a:t>
            </a:r>
            <a:r>
              <a:rPr lang="en-US" sz="1400" b="0" i="0" u="none" strike="noStrike" cap="none" dirty="0">
                <a:solidFill>
                  <a:srgbClr val="000000"/>
                </a:solidFill>
                <a:latin typeface="Arial"/>
                <a:ea typeface="Arial"/>
                <a:cs typeface="Arial"/>
                <a:sym typeface="Arial"/>
              </a:rPr>
              <a:t> dem </a:t>
            </a:r>
            <a:r>
              <a:rPr lang="en-US" sz="1400" b="0" i="0" u="none" strike="noStrike" cap="none" dirty="0" err="1">
                <a:solidFill>
                  <a:srgbClr val="000000"/>
                </a:solidFill>
                <a:latin typeface="Arial"/>
                <a:ea typeface="Arial"/>
                <a:cs typeface="Arial"/>
                <a:sym typeface="Arial"/>
              </a:rPr>
              <a:t>Umweltschützer</a:t>
            </a:r>
            <a:r>
              <a:rPr lang="en-US" sz="1400" b="0" i="0" u="none" strike="noStrike" cap="none" dirty="0">
                <a:solidFill>
                  <a:srgbClr val="000000"/>
                </a:solidFill>
                <a:latin typeface="Arial"/>
                <a:ea typeface="Arial"/>
                <a:cs typeface="Arial"/>
                <a:sym typeface="Arial"/>
              </a:rPr>
              <a:t> und Autor Paul Hawken </a:t>
            </a:r>
            <a:r>
              <a:rPr lang="en-US" sz="1400" b="0" i="0" u="none" strike="noStrike" cap="none" dirty="0" err="1">
                <a:solidFill>
                  <a:srgbClr val="000000"/>
                </a:solidFill>
                <a:latin typeface="Arial"/>
                <a:ea typeface="Arial"/>
                <a:cs typeface="Arial"/>
                <a:sym typeface="Arial"/>
              </a:rPr>
              <a:t>im</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Gespräch</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mit</a:t>
            </a:r>
            <a:r>
              <a:rPr lang="en-US" sz="1400" b="0" i="0" u="none" strike="noStrike" cap="none" dirty="0">
                <a:solidFill>
                  <a:srgbClr val="000000"/>
                </a:solidFill>
                <a:latin typeface="Arial"/>
                <a:ea typeface="Arial"/>
                <a:cs typeface="Arial"/>
                <a:sym typeface="Arial"/>
              </a:rPr>
              <a:t> Chris Lane, CEO des Aspen Center for Environmental Studies. Hawken </a:t>
            </a:r>
            <a:r>
              <a:rPr lang="en-US" sz="1400" b="0" i="0" u="none" strike="noStrike" cap="none" dirty="0" err="1">
                <a:solidFill>
                  <a:srgbClr val="000000"/>
                </a:solidFill>
                <a:latin typeface="Arial"/>
                <a:ea typeface="Arial"/>
                <a:cs typeface="Arial"/>
                <a:sym typeface="Arial"/>
              </a:rPr>
              <a:t>wird</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über</a:t>
            </a:r>
            <a:r>
              <a:rPr lang="en-US" sz="1400" b="0" i="0" u="none" strike="noStrike" cap="none" dirty="0">
                <a:solidFill>
                  <a:srgbClr val="000000"/>
                </a:solidFill>
                <a:latin typeface="Arial"/>
                <a:ea typeface="Arial"/>
                <a:cs typeface="Arial"/>
                <a:sym typeface="Arial"/>
              </a:rPr>
              <a:t> die </a:t>
            </a:r>
            <a:r>
              <a:rPr lang="en-US" sz="1400" b="0" i="0" u="none" strike="noStrike" cap="none" dirty="0" err="1">
                <a:solidFill>
                  <a:srgbClr val="000000"/>
                </a:solidFill>
                <a:latin typeface="Arial"/>
                <a:ea typeface="Arial"/>
                <a:cs typeface="Arial"/>
                <a:sym typeface="Arial"/>
              </a:rPr>
              <a:t>Politik</a:t>
            </a:r>
            <a:r>
              <a:rPr lang="en-US" sz="1400" b="0" i="0" u="none" strike="noStrike" cap="none" dirty="0">
                <a:solidFill>
                  <a:srgbClr val="000000"/>
                </a:solidFill>
                <a:latin typeface="Arial"/>
                <a:ea typeface="Arial"/>
                <a:cs typeface="Arial"/>
                <a:sym typeface="Arial"/>
              </a:rPr>
              <a:t>, die </a:t>
            </a:r>
            <a:r>
              <a:rPr lang="en-US" sz="1400" b="0" i="0" u="none" strike="noStrike" cap="none" dirty="0" err="1">
                <a:solidFill>
                  <a:srgbClr val="000000"/>
                </a:solidFill>
                <a:latin typeface="Arial"/>
                <a:ea typeface="Arial"/>
                <a:cs typeface="Arial"/>
                <a:sym typeface="Arial"/>
              </a:rPr>
              <a:t>Technologie</a:t>
            </a:r>
            <a:r>
              <a:rPr lang="en-US" sz="1400" b="0" i="0" u="none" strike="noStrike" cap="none" dirty="0">
                <a:solidFill>
                  <a:srgbClr val="000000"/>
                </a:solidFill>
                <a:latin typeface="Arial"/>
                <a:ea typeface="Arial"/>
                <a:cs typeface="Arial"/>
                <a:sym typeface="Arial"/>
              </a:rPr>
              <a:t> und </a:t>
            </a:r>
            <a:r>
              <a:rPr lang="en-US" sz="1400" b="0" i="0" u="none" strike="noStrike" cap="none" dirty="0" err="1">
                <a:solidFill>
                  <a:srgbClr val="000000"/>
                </a:solidFill>
                <a:latin typeface="Arial"/>
                <a:ea typeface="Arial"/>
                <a:cs typeface="Arial"/>
                <a:sym typeface="Arial"/>
              </a:rPr>
              <a:t>konkrete</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bereits</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existierende</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Lösungen</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zur</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Bekämpfung</a:t>
            </a:r>
            <a:r>
              <a:rPr lang="en-US" sz="1400" b="0" i="0" u="none" strike="noStrike" cap="none" dirty="0">
                <a:solidFill>
                  <a:srgbClr val="000000"/>
                </a:solidFill>
                <a:latin typeface="Arial"/>
                <a:ea typeface="Arial"/>
                <a:cs typeface="Arial"/>
                <a:sym typeface="Arial"/>
              </a:rPr>
              <a:t> des </a:t>
            </a:r>
            <a:r>
              <a:rPr lang="en-US" sz="1400" b="0" i="0" u="none" strike="noStrike" cap="none" dirty="0" err="1">
                <a:solidFill>
                  <a:srgbClr val="000000"/>
                </a:solidFill>
                <a:latin typeface="Arial"/>
                <a:ea typeface="Arial"/>
                <a:cs typeface="Arial"/>
                <a:sym typeface="Arial"/>
              </a:rPr>
              <a:t>Klimawandels</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sprechen</a:t>
            </a:r>
            <a:r>
              <a:rPr lang="en-US" sz="1400" b="0" i="0" u="none" strike="noStrike" cap="none" dirty="0">
                <a:solidFill>
                  <a:srgbClr val="000000"/>
                </a:solidFill>
                <a:latin typeface="Arial"/>
                <a:ea typeface="Arial"/>
                <a:cs typeface="Arial"/>
                <a:sym typeface="Arial"/>
              </a:rPr>
              <a:t>.</a:t>
            </a:r>
            <a:endParaRPr dirty="0"/>
          </a:p>
        </p:txBody>
      </p:sp>
      <p:pic>
        <p:nvPicPr>
          <p:cNvPr id="423" name="Google Shape;423;p84" descr="Drawdown: The Most Comprehensive Plan Ever Proposed to Reverse Global  Warming: Hawken, Paul: 9780143130444: Amazon.com: Books"/>
          <p:cNvPicPr preferRelativeResize="0"/>
          <p:nvPr/>
        </p:nvPicPr>
        <p:blipFill rotWithShape="1">
          <a:blip r:embed="rId3">
            <a:alphaModFix/>
          </a:blip>
          <a:srcRect/>
          <a:stretch/>
        </p:blipFill>
        <p:spPr>
          <a:xfrm>
            <a:off x="1555750" y="1247774"/>
            <a:ext cx="2473325" cy="3505201"/>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54"/>
          <p:cNvSpPr txBox="1">
            <a:spLocks noGrp="1"/>
          </p:cNvSpPr>
          <p:nvPr>
            <p:ph type="ctrTitle"/>
          </p:nvPr>
        </p:nvSpPr>
        <p:spPr>
          <a:xfrm>
            <a:off x="1097280" y="3020290"/>
            <a:ext cx="10058400" cy="1304821"/>
          </a:xfrm>
          <a:prstGeom prst="rect">
            <a:avLst/>
          </a:prstGeom>
          <a:noFill/>
          <a:ln>
            <a:noFill/>
          </a:ln>
        </p:spPr>
        <p:txBody>
          <a:bodyPr spcFirstLastPara="1" wrap="square" lIns="121900" tIns="121900" rIns="121900" bIns="121900" anchor="b" anchorCtr="0">
            <a:noAutofit/>
          </a:bodyPr>
          <a:lstStyle/>
          <a:p>
            <a:pPr marL="0" lvl="0" indent="0" algn="l" rtl="0">
              <a:lnSpc>
                <a:spcPct val="85000"/>
              </a:lnSpc>
              <a:spcBef>
                <a:spcPts val="0"/>
              </a:spcBef>
              <a:spcAft>
                <a:spcPts val="0"/>
              </a:spcAft>
              <a:buClr>
                <a:srgbClr val="3F762A"/>
              </a:buClr>
              <a:buSzPts val="4800"/>
              <a:buFont typeface="Calibri"/>
              <a:buNone/>
            </a:pPr>
            <a:br>
              <a:rPr lang="en-US">
                <a:solidFill>
                  <a:srgbClr val="FFFF00"/>
                </a:solidFill>
              </a:rPr>
            </a:br>
            <a:r>
              <a:rPr lang="en-US">
                <a:solidFill>
                  <a:srgbClr val="3F762A"/>
                </a:solidFill>
              </a:rPr>
              <a:t>Selbstkontrolle</a:t>
            </a:r>
            <a:endParaRPr b="1">
              <a:solidFill>
                <a:srgbClr val="3F762A"/>
              </a:solidFill>
            </a:endParaRPr>
          </a:p>
        </p:txBody>
      </p:sp>
      <p:cxnSp>
        <p:nvCxnSpPr>
          <p:cNvPr id="429" name="Google Shape;429;p54"/>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430" name="Google Shape;430;p54"/>
          <p:cNvPicPr preferRelativeResize="0"/>
          <p:nvPr/>
        </p:nvPicPr>
        <p:blipFill rotWithShape="1">
          <a:blip r:embed="rId3">
            <a:alphaModFix/>
          </a:blip>
          <a:srcRect/>
          <a:stretch/>
        </p:blipFill>
        <p:spPr>
          <a:xfrm>
            <a:off x="10963124" y="176911"/>
            <a:ext cx="1064381" cy="163551"/>
          </a:xfrm>
          <a:prstGeom prst="rect">
            <a:avLst/>
          </a:prstGeom>
          <a:noFill/>
          <a:ln>
            <a:noFill/>
          </a:ln>
        </p:spPr>
      </p:pic>
      <p:sp>
        <p:nvSpPr>
          <p:cNvPr id="431" name="Google Shape;431;p54"/>
          <p:cNvSpPr txBox="1"/>
          <p:nvPr/>
        </p:nvSpPr>
        <p:spPr>
          <a:xfrm>
            <a:off x="1097280" y="585533"/>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04</a:t>
            </a:r>
            <a:endParaRPr sz="1400" b="0" i="0" u="none" strike="noStrike" cap="none">
              <a:solidFill>
                <a:srgbClr val="000000"/>
              </a:solidFill>
              <a:latin typeface="Arial"/>
              <a:ea typeface="Arial"/>
              <a:cs typeface="Arial"/>
              <a:sym typeface="Arial"/>
            </a:endParaRPr>
          </a:p>
        </p:txBody>
      </p:sp>
      <p:sp>
        <p:nvSpPr>
          <p:cNvPr id="432" name="Google Shape;432;p54"/>
          <p:cNvSpPr txBox="1"/>
          <p:nvPr/>
        </p:nvSpPr>
        <p:spPr>
          <a:xfrm>
            <a:off x="1097280" y="4621497"/>
            <a:ext cx="9865844" cy="495753"/>
          </a:xfrm>
          <a:prstGeom prst="rect">
            <a:avLst/>
          </a:prstGeom>
          <a:noFill/>
          <a:ln>
            <a:noFill/>
          </a:ln>
        </p:spPr>
        <p:txBody>
          <a:bodyPr spcFirstLastPara="1" wrap="square" lIns="91425" tIns="45700" rIns="91425" bIns="45700" anchor="b" anchorCtr="0">
            <a:normAutofit/>
          </a:bodyPr>
          <a:lstStyle/>
          <a:p>
            <a:pPr marL="0" marR="0" lvl="0" indent="0" algn="l" rtl="0">
              <a:lnSpc>
                <a:spcPct val="85000"/>
              </a:lnSpc>
              <a:spcBef>
                <a:spcPts val="0"/>
              </a:spcBef>
              <a:spcAft>
                <a:spcPts val="0"/>
              </a:spcAft>
              <a:buClr>
                <a:srgbClr val="004B3A"/>
              </a:buClr>
              <a:buSzPts val="3200"/>
              <a:buFont typeface="Arial"/>
              <a:buNone/>
            </a:pPr>
            <a:r>
              <a:rPr lang="en-US" sz="2400" b="1" i="0" u="none" strike="noStrike" cap="none">
                <a:solidFill>
                  <a:srgbClr val="595959"/>
                </a:solidFill>
                <a:latin typeface="Calibri"/>
                <a:ea typeface="Calibri"/>
                <a:cs typeface="Calibri"/>
                <a:sym typeface="Calibri"/>
              </a:rPr>
              <a:t>Das Thema des Moduls wird hier noch einmal beschrieben</a:t>
            </a:r>
            <a:endParaRPr sz="2400" b="1" i="0" u="none" strike="noStrike" cap="none">
              <a:solidFill>
                <a:srgbClr val="262626"/>
              </a:solidFill>
              <a:latin typeface="Calibri"/>
              <a:ea typeface="Calibri"/>
              <a:cs typeface="Calibri"/>
              <a:sym typeface="Calibri"/>
            </a:endParaRPr>
          </a:p>
        </p:txBody>
      </p:sp>
      <p:pic>
        <p:nvPicPr>
          <p:cNvPr id="433" name="Google Shape;433;p54" descr="Ein Bild, das Grafiken, Grafikdesign, Symbol, Screenshot enthält.&#10;&#10;Automatisch generierte Beschreibung"/>
          <p:cNvPicPr preferRelativeResize="0"/>
          <p:nvPr/>
        </p:nvPicPr>
        <p:blipFill rotWithShape="1">
          <a:blip r:embed="rId4">
            <a:alphaModFix/>
          </a:blip>
          <a:srcRect l="12884" t="13467" r="17303" b="17867"/>
          <a:stretch/>
        </p:blipFill>
        <p:spPr>
          <a:xfrm>
            <a:off x="7822772" y="1734328"/>
            <a:ext cx="3762924" cy="259078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cxnSp>
        <p:nvCxnSpPr>
          <p:cNvPr id="438" name="Google Shape;438;p56"/>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sp>
        <p:nvSpPr>
          <p:cNvPr id="439" name="Google Shape;439;p56"/>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0" name="Google Shape;440;p56"/>
          <p:cNvSpPr txBox="1"/>
          <p:nvPr/>
        </p:nvSpPr>
        <p:spPr>
          <a:xfrm>
            <a:off x="-1" y="2931122"/>
            <a:ext cx="1003554"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Arial"/>
                <a:ea typeface="Arial"/>
                <a:cs typeface="Arial"/>
                <a:sym typeface="Arial"/>
              </a:rPr>
              <a:t>Selbst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Arial"/>
                <a:ea typeface="Arial"/>
                <a:cs typeface="Arial"/>
                <a:sym typeface="Arial"/>
              </a:rPr>
              <a:t>Siehe</a:t>
            </a:r>
            <a:endParaRPr sz="1050" b="0" i="0" u="none" strike="noStrike" cap="none">
              <a:solidFill>
                <a:srgbClr val="000000"/>
              </a:solidFill>
              <a:latin typeface="Arial"/>
              <a:ea typeface="Arial"/>
              <a:cs typeface="Arial"/>
              <a:sym typeface="Arial"/>
            </a:endParaRPr>
          </a:p>
        </p:txBody>
      </p:sp>
      <p:sp>
        <p:nvSpPr>
          <p:cNvPr id="441" name="Google Shape;441;p56"/>
          <p:cNvSpPr txBox="1"/>
          <p:nvPr/>
        </p:nvSpPr>
        <p:spPr>
          <a:xfrm>
            <a:off x="355553" y="258521"/>
            <a:ext cx="10155183" cy="10771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err="1">
                <a:solidFill>
                  <a:srgbClr val="0D0D0D"/>
                </a:solidFill>
                <a:latin typeface="Arial"/>
                <a:ea typeface="Arial"/>
                <a:cs typeface="Arial"/>
                <a:sym typeface="Arial"/>
              </a:rPr>
              <a:t>Hier</a:t>
            </a:r>
            <a:r>
              <a:rPr lang="en-US" sz="1600" b="1" i="0" u="none" strike="noStrike" cap="none" dirty="0">
                <a:solidFill>
                  <a:srgbClr val="0D0D0D"/>
                </a:solidFill>
                <a:latin typeface="Arial"/>
                <a:ea typeface="Arial"/>
                <a:cs typeface="Arial"/>
                <a:sym typeface="Arial"/>
              </a:rPr>
              <a:t> </a:t>
            </a:r>
            <a:r>
              <a:rPr lang="en-US" sz="1600" b="1" i="0" u="none" strike="noStrike" cap="none" dirty="0" err="1">
                <a:solidFill>
                  <a:srgbClr val="0D0D0D"/>
                </a:solidFill>
                <a:latin typeface="Arial"/>
                <a:ea typeface="Arial"/>
                <a:cs typeface="Arial"/>
                <a:sym typeface="Arial"/>
              </a:rPr>
              <a:t>können</a:t>
            </a:r>
            <a:r>
              <a:rPr lang="en-US" sz="1600" b="1" i="0" u="none" strike="noStrike" cap="none" dirty="0">
                <a:solidFill>
                  <a:srgbClr val="0D0D0D"/>
                </a:solidFill>
                <a:latin typeface="Arial"/>
                <a:ea typeface="Arial"/>
                <a:cs typeface="Arial"/>
                <a:sym typeface="Arial"/>
              </a:rPr>
              <a:t> Sie </a:t>
            </a:r>
            <a:r>
              <a:rPr lang="en-US" sz="1600" b="1" i="0" u="none" strike="noStrike" cap="none" dirty="0" err="1">
                <a:solidFill>
                  <a:srgbClr val="0D0D0D"/>
                </a:solidFill>
                <a:latin typeface="Arial"/>
                <a:ea typeface="Arial"/>
                <a:cs typeface="Arial"/>
                <a:sym typeface="Arial"/>
              </a:rPr>
              <a:t>Aufgaben</a:t>
            </a:r>
            <a:r>
              <a:rPr lang="en-US" sz="1600" b="1" i="0" u="none" strike="noStrike" cap="none" dirty="0">
                <a:solidFill>
                  <a:srgbClr val="0D0D0D"/>
                </a:solidFill>
                <a:latin typeface="Arial"/>
                <a:ea typeface="Arial"/>
                <a:cs typeface="Arial"/>
                <a:sym typeface="Arial"/>
              </a:rPr>
              <a:t> für die </a:t>
            </a:r>
            <a:r>
              <a:rPr lang="en-US" sz="1600" b="1" i="0" u="none" strike="noStrike" cap="none" dirty="0" err="1">
                <a:solidFill>
                  <a:srgbClr val="0D0D0D"/>
                </a:solidFill>
                <a:latin typeface="Arial"/>
                <a:ea typeface="Arial"/>
                <a:cs typeface="Arial"/>
                <a:sym typeface="Arial"/>
              </a:rPr>
              <a:t>Selbstkontrolle</a:t>
            </a:r>
            <a:r>
              <a:rPr lang="en-US" sz="1600" b="1" i="0" u="none" strike="noStrike" cap="none" dirty="0">
                <a:solidFill>
                  <a:srgbClr val="0D0D0D"/>
                </a:solidFill>
                <a:latin typeface="Arial"/>
                <a:ea typeface="Arial"/>
                <a:cs typeface="Arial"/>
                <a:sym typeface="Arial"/>
              </a:rPr>
              <a:t> </a:t>
            </a:r>
            <a:r>
              <a:rPr lang="en-US" sz="1600" b="1" i="0" u="none" strike="noStrike" cap="none" dirty="0" err="1">
                <a:solidFill>
                  <a:srgbClr val="0D0D0D"/>
                </a:solidFill>
                <a:latin typeface="Arial"/>
                <a:ea typeface="Arial"/>
                <a:cs typeface="Arial"/>
                <a:sym typeface="Arial"/>
              </a:rPr>
              <a:t>schreiben</a:t>
            </a:r>
            <a:endParaRPr sz="1600" b="1" i="0" u="none" strike="noStrike" cap="none" dirty="0">
              <a:solidFill>
                <a:srgbClr val="0D0D0D"/>
              </a:solidFill>
              <a:latin typeface="Arial"/>
              <a:ea typeface="Arial"/>
              <a:cs typeface="Arial"/>
              <a:sym typeface="Arial"/>
            </a:endParaRPr>
          </a:p>
          <a:p>
            <a:pPr marL="0" marR="0" lvl="0" indent="0" algn="l" rtl="0">
              <a:lnSpc>
                <a:spcPct val="100000"/>
              </a:lnSpc>
              <a:spcBef>
                <a:spcPts val="0"/>
              </a:spcBef>
              <a:spcAft>
                <a:spcPts val="0"/>
              </a:spcAft>
              <a:buNone/>
            </a:pPr>
            <a:r>
              <a:rPr lang="en-US" sz="1600" b="1" i="0" u="none" strike="noStrike" cap="none" dirty="0">
                <a:solidFill>
                  <a:srgbClr val="000000"/>
                </a:solidFill>
                <a:latin typeface="Arial"/>
                <a:ea typeface="Arial"/>
                <a:cs typeface="Arial"/>
                <a:sym typeface="Arial"/>
              </a:rPr>
              <a:t>  </a:t>
            </a:r>
            <a:r>
              <a:rPr lang="en-US" sz="1600" b="1" i="0" u="none" strike="noStrike" cap="none" dirty="0" err="1">
                <a:solidFill>
                  <a:srgbClr val="000000"/>
                </a:solidFill>
                <a:latin typeface="Arial"/>
                <a:ea typeface="Arial"/>
                <a:cs typeface="Arial"/>
                <a:sym typeface="Arial"/>
              </a:rPr>
              <a:t>Übungen</a:t>
            </a:r>
            <a:r>
              <a:rPr lang="en-US" sz="1600" b="1" i="0" u="none" strike="noStrike" cap="none" dirty="0">
                <a:solidFill>
                  <a:srgbClr val="000000"/>
                </a:solidFill>
                <a:latin typeface="Arial"/>
                <a:ea typeface="Arial"/>
                <a:cs typeface="Arial"/>
                <a:sym typeface="Arial"/>
              </a:rPr>
              <a:t> </a:t>
            </a:r>
            <a:r>
              <a:rPr lang="en-US" sz="1600" b="1" i="0" u="none" strike="noStrike" cap="none" dirty="0" err="1">
                <a:solidFill>
                  <a:srgbClr val="000000"/>
                </a:solidFill>
                <a:latin typeface="Arial"/>
                <a:ea typeface="Arial"/>
                <a:cs typeface="Arial"/>
                <a:sym typeface="Arial"/>
              </a:rPr>
              <a:t>zum</a:t>
            </a:r>
            <a:r>
              <a:rPr lang="en-US" sz="1600" b="1" i="0" u="none" strike="noStrike" cap="none" dirty="0">
                <a:solidFill>
                  <a:srgbClr val="000000"/>
                </a:solidFill>
                <a:latin typeface="Arial"/>
                <a:ea typeface="Arial"/>
                <a:cs typeface="Arial"/>
                <a:sym typeface="Arial"/>
              </a:rPr>
              <a:t> </a:t>
            </a:r>
            <a:r>
              <a:rPr lang="en-US" sz="1600" b="1" i="0" u="none" strike="noStrike" cap="none" dirty="0" err="1">
                <a:solidFill>
                  <a:srgbClr val="000000"/>
                </a:solidFill>
                <a:latin typeface="Arial"/>
                <a:ea typeface="Arial"/>
                <a:cs typeface="Arial"/>
                <a:sym typeface="Arial"/>
              </a:rPr>
              <a:t>Ausfüllen</a:t>
            </a:r>
            <a:r>
              <a:rPr lang="en-US" sz="1600" b="1" i="0" u="none" strike="noStrike" cap="none" dirty="0">
                <a:solidFill>
                  <a:srgbClr val="000000"/>
                </a:solidFill>
                <a:latin typeface="Arial"/>
                <a:ea typeface="Arial"/>
                <a:cs typeface="Arial"/>
                <a:sym typeface="Arial"/>
              </a:rPr>
              <a:t> der </a:t>
            </a:r>
            <a:r>
              <a:rPr lang="en-US" sz="1600" b="1" i="0" u="none" strike="noStrike" cap="none" dirty="0" err="1">
                <a:solidFill>
                  <a:srgbClr val="000000"/>
                </a:solidFill>
                <a:latin typeface="Arial"/>
                <a:ea typeface="Arial"/>
                <a:cs typeface="Arial"/>
                <a:sym typeface="Arial"/>
              </a:rPr>
              <a:t>Lücken</a:t>
            </a:r>
            <a:r>
              <a:rPr lang="en-US" sz="1600" b="1" i="0" u="none" strike="noStrike" cap="none" dirty="0">
                <a:solidFill>
                  <a:srgbClr val="000000"/>
                </a:solidFill>
                <a:latin typeface="Arial"/>
                <a:ea typeface="Arial"/>
                <a:cs typeface="Arial"/>
                <a:sym typeface="Arial"/>
              </a:rPr>
              <a:t>: </a:t>
            </a:r>
            <a:r>
              <a:rPr lang="en-US" sz="1600" b="1" i="0" u="none" strike="noStrike" cap="none" dirty="0" err="1">
                <a:solidFill>
                  <a:srgbClr val="000000"/>
                </a:solidFill>
                <a:latin typeface="Arial"/>
                <a:ea typeface="Arial"/>
                <a:cs typeface="Arial"/>
                <a:sym typeface="Arial"/>
              </a:rPr>
              <a:t>Umweltkompetenz</a:t>
            </a:r>
            <a:r>
              <a:rPr lang="en-US" sz="1600" b="1" i="0" u="none" strike="noStrike" cap="none" dirty="0">
                <a:solidFill>
                  <a:srgbClr val="000000"/>
                </a:solidFill>
                <a:latin typeface="Arial"/>
                <a:ea typeface="Arial"/>
                <a:cs typeface="Arial"/>
                <a:sym typeface="Arial"/>
              </a:rPr>
              <a:t> und </a:t>
            </a:r>
            <a:r>
              <a:rPr lang="en-US" sz="1600" b="1" i="0" u="none" strike="noStrike" cap="none" dirty="0" err="1">
                <a:solidFill>
                  <a:srgbClr val="000000"/>
                </a:solidFill>
                <a:latin typeface="Arial"/>
                <a:ea typeface="Arial"/>
                <a:cs typeface="Arial"/>
                <a:sym typeface="Arial"/>
              </a:rPr>
              <a:t>Problemwahrnehmung</a:t>
            </a:r>
            <a:endParaRPr dirty="0"/>
          </a:p>
          <a:p>
            <a:pPr marL="0" marR="0" lvl="0" indent="0" algn="l" rtl="0">
              <a:lnSpc>
                <a:spcPct val="100000"/>
              </a:lnSpc>
              <a:spcBef>
                <a:spcPts val="0"/>
              </a:spcBef>
              <a:spcAft>
                <a:spcPts val="0"/>
              </a:spcAft>
              <a:buNone/>
            </a:pPr>
            <a:r>
              <a:rPr lang="en-US" sz="1600" b="1" i="0" u="none" strike="noStrike" cap="none" dirty="0">
                <a:solidFill>
                  <a:srgbClr val="000000"/>
                </a:solidFill>
                <a:latin typeface="Arial"/>
                <a:ea typeface="Arial"/>
                <a:cs typeface="Arial"/>
                <a:sym typeface="Arial"/>
              </a:rPr>
              <a:t>  </a:t>
            </a:r>
            <a:r>
              <a:rPr lang="en-US" sz="1600" b="1" i="0" u="none" strike="noStrike" cap="none" dirty="0" err="1">
                <a:solidFill>
                  <a:srgbClr val="000000"/>
                </a:solidFill>
                <a:latin typeface="Arial"/>
                <a:ea typeface="Arial"/>
                <a:cs typeface="Arial"/>
                <a:sym typeface="Arial"/>
              </a:rPr>
              <a:t>Anweisungen</a:t>
            </a:r>
            <a:r>
              <a:rPr lang="en-US" sz="1600" b="1" i="0" u="none" strike="noStrike" cap="none" dirty="0">
                <a:solidFill>
                  <a:srgbClr val="000000"/>
                </a:solidFill>
                <a:latin typeface="Arial"/>
                <a:ea typeface="Arial"/>
                <a:cs typeface="Arial"/>
                <a:sym typeface="Arial"/>
              </a:rPr>
              <a:t>:</a:t>
            </a:r>
            <a:r>
              <a:rPr lang="en-US" sz="1600" b="0" i="0" u="none" strike="noStrike" cap="none" dirty="0">
                <a:solidFill>
                  <a:srgbClr val="000000"/>
                </a:solidFill>
                <a:latin typeface="Arial"/>
                <a:ea typeface="Arial"/>
                <a:cs typeface="Arial"/>
                <a:sym typeface="Arial"/>
              </a:rPr>
              <a:t> </a:t>
            </a:r>
            <a:r>
              <a:rPr lang="en-US" sz="1600" b="0" i="0" u="none" strike="noStrike" cap="none" dirty="0" err="1">
                <a:solidFill>
                  <a:srgbClr val="000000"/>
                </a:solidFill>
                <a:latin typeface="Arial"/>
                <a:ea typeface="Arial"/>
                <a:cs typeface="Arial"/>
                <a:sym typeface="Arial"/>
              </a:rPr>
              <a:t>Füllen</a:t>
            </a:r>
            <a:r>
              <a:rPr lang="en-US" sz="1600" b="0" i="0" u="none" strike="noStrike" cap="none" dirty="0">
                <a:solidFill>
                  <a:srgbClr val="000000"/>
                </a:solidFill>
                <a:latin typeface="Arial"/>
                <a:ea typeface="Arial"/>
                <a:cs typeface="Arial"/>
                <a:sym typeface="Arial"/>
              </a:rPr>
              <a:t> Sie die </a:t>
            </a:r>
            <a:r>
              <a:rPr lang="en-US" sz="1600" b="0" i="0" u="none" strike="noStrike" cap="none" dirty="0" err="1">
                <a:solidFill>
                  <a:srgbClr val="000000"/>
                </a:solidFill>
                <a:latin typeface="Arial"/>
                <a:ea typeface="Arial"/>
                <a:cs typeface="Arial"/>
                <a:sym typeface="Arial"/>
              </a:rPr>
              <a:t>Lücken</a:t>
            </a:r>
            <a:r>
              <a:rPr lang="en-US" sz="1600" b="0" i="0" u="none" strike="noStrike" cap="none" dirty="0">
                <a:solidFill>
                  <a:srgbClr val="000000"/>
                </a:solidFill>
                <a:latin typeface="Arial"/>
                <a:ea typeface="Arial"/>
                <a:cs typeface="Arial"/>
                <a:sym typeface="Arial"/>
              </a:rPr>
              <a:t> </a:t>
            </a:r>
            <a:r>
              <a:rPr lang="en-US" sz="1600" b="0" i="0" u="none" strike="noStrike" cap="none" dirty="0" err="1">
                <a:solidFill>
                  <a:srgbClr val="000000"/>
                </a:solidFill>
                <a:latin typeface="Arial"/>
                <a:ea typeface="Arial"/>
                <a:cs typeface="Arial"/>
                <a:sym typeface="Arial"/>
              </a:rPr>
              <a:t>mit</a:t>
            </a:r>
            <a:r>
              <a:rPr lang="en-US" sz="1600" b="0" i="0" u="none" strike="noStrike" cap="none" dirty="0">
                <a:solidFill>
                  <a:srgbClr val="000000"/>
                </a:solidFill>
                <a:latin typeface="Arial"/>
                <a:ea typeface="Arial"/>
                <a:cs typeface="Arial"/>
                <a:sym typeface="Arial"/>
              </a:rPr>
              <a:t> den </a:t>
            </a:r>
            <a:r>
              <a:rPr lang="en-US" sz="1600" b="0" i="0" u="none" strike="noStrike" cap="none" dirty="0" err="1">
                <a:solidFill>
                  <a:srgbClr val="000000"/>
                </a:solidFill>
                <a:latin typeface="Arial"/>
                <a:ea typeface="Arial"/>
                <a:cs typeface="Arial"/>
                <a:sym typeface="Arial"/>
              </a:rPr>
              <a:t>entsprechenden</a:t>
            </a:r>
            <a:r>
              <a:rPr lang="en-US" sz="1600" b="0" i="0" u="none" strike="noStrike" cap="none" dirty="0">
                <a:solidFill>
                  <a:srgbClr val="000000"/>
                </a:solidFill>
                <a:latin typeface="Arial"/>
                <a:ea typeface="Arial"/>
                <a:cs typeface="Arial"/>
                <a:sym typeface="Arial"/>
              </a:rPr>
              <a:t> </a:t>
            </a:r>
            <a:r>
              <a:rPr lang="en-US" sz="1600" b="0" i="0" u="none" strike="noStrike" cap="none" dirty="0" err="1">
                <a:solidFill>
                  <a:srgbClr val="000000"/>
                </a:solidFill>
                <a:latin typeface="Arial"/>
                <a:ea typeface="Arial"/>
                <a:cs typeface="Arial"/>
                <a:sym typeface="Arial"/>
              </a:rPr>
              <a:t>Begriffen</a:t>
            </a:r>
            <a:r>
              <a:rPr lang="en-US" sz="1600" b="0" i="0" u="none" strike="noStrike" cap="none" dirty="0">
                <a:solidFill>
                  <a:srgbClr val="000000"/>
                </a:solidFill>
                <a:latin typeface="Arial"/>
                <a:ea typeface="Arial"/>
                <a:cs typeface="Arial"/>
                <a:sym typeface="Arial"/>
              </a:rPr>
              <a:t> </a:t>
            </a:r>
            <a:r>
              <a:rPr lang="en-US" sz="1600" b="0" i="0" u="none" strike="noStrike" cap="none" dirty="0" err="1">
                <a:solidFill>
                  <a:srgbClr val="000000"/>
                </a:solidFill>
                <a:latin typeface="Arial"/>
                <a:ea typeface="Arial"/>
                <a:cs typeface="Arial"/>
                <a:sym typeface="Arial"/>
              </a:rPr>
              <a:t>aus</a:t>
            </a:r>
            <a:r>
              <a:rPr lang="en-US" sz="1600" b="0" i="0" u="none" strike="noStrike" cap="none" dirty="0">
                <a:solidFill>
                  <a:srgbClr val="000000"/>
                </a:solidFill>
                <a:latin typeface="Arial"/>
                <a:ea typeface="Arial"/>
                <a:cs typeface="Arial"/>
                <a:sym typeface="Arial"/>
              </a:rPr>
              <a:t> der </a:t>
            </a:r>
            <a:r>
              <a:rPr lang="en-US" sz="1600" b="0" i="0" u="none" strike="noStrike" cap="none" dirty="0" err="1">
                <a:solidFill>
                  <a:srgbClr val="000000"/>
                </a:solidFill>
                <a:latin typeface="Arial"/>
                <a:ea typeface="Arial"/>
                <a:cs typeface="Arial"/>
                <a:sym typeface="Arial"/>
              </a:rPr>
              <a:t>Wortliste</a:t>
            </a:r>
            <a:r>
              <a:rPr lang="en-US" sz="1600" b="0" i="0" u="none" strike="noStrike" cap="none" dirty="0">
                <a:solidFill>
                  <a:srgbClr val="000000"/>
                </a:solidFill>
                <a:latin typeface="Arial"/>
                <a:ea typeface="Arial"/>
                <a:cs typeface="Arial"/>
                <a:sym typeface="Arial"/>
              </a:rPr>
              <a:t> in den </a:t>
            </a:r>
            <a:r>
              <a:rPr lang="en-US" sz="1600" b="0" i="0" u="none" strike="noStrike" cap="none" dirty="0" err="1">
                <a:solidFill>
                  <a:srgbClr val="000000"/>
                </a:solidFill>
                <a:latin typeface="Arial"/>
                <a:ea typeface="Arial"/>
                <a:cs typeface="Arial"/>
                <a:sym typeface="Arial"/>
              </a:rPr>
              <a:t>grünen</a:t>
            </a:r>
            <a:r>
              <a:rPr lang="en-US" sz="1600" b="0" i="0" u="none" strike="noStrike" cap="none" dirty="0">
                <a:solidFill>
                  <a:srgbClr val="000000"/>
                </a:solidFill>
                <a:latin typeface="Arial"/>
                <a:ea typeface="Arial"/>
                <a:cs typeface="Arial"/>
                <a:sym typeface="Arial"/>
              </a:rPr>
              <a:t> </a:t>
            </a:r>
            <a:r>
              <a:rPr lang="en-US" sz="1600" b="0" i="0" u="none" strike="noStrike" cap="none" dirty="0" err="1">
                <a:solidFill>
                  <a:srgbClr val="000000"/>
                </a:solidFill>
                <a:latin typeface="Arial"/>
                <a:ea typeface="Arial"/>
                <a:cs typeface="Arial"/>
                <a:sym typeface="Arial"/>
              </a:rPr>
              <a:t>Kästchen</a:t>
            </a:r>
            <a:r>
              <a:rPr lang="en-US" sz="1600" b="0" i="0" u="none" strike="noStrike" cap="none" dirty="0">
                <a:solidFill>
                  <a:srgbClr val="000000"/>
                </a:solidFill>
                <a:latin typeface="Arial"/>
                <a:ea typeface="Arial"/>
                <a:cs typeface="Arial"/>
                <a:sym typeface="Arial"/>
              </a:rPr>
              <a:t> </a:t>
            </a:r>
            <a:r>
              <a:rPr lang="en-US" sz="1600" b="0" i="0" u="none" strike="noStrike" cap="none" dirty="0" err="1">
                <a:solidFill>
                  <a:srgbClr val="000000"/>
                </a:solidFill>
                <a:latin typeface="Arial"/>
                <a:ea typeface="Arial"/>
                <a:cs typeface="Arial"/>
                <a:sym typeface="Arial"/>
              </a:rPr>
              <a:t>aus.</a:t>
            </a:r>
            <a:endParaRPr sz="1600" b="1" i="0" u="none" strike="noStrike" cap="none" dirty="0">
              <a:solidFill>
                <a:srgbClr val="0D0D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D0D0D"/>
              </a:solidFill>
              <a:latin typeface="Arial"/>
              <a:ea typeface="Arial"/>
              <a:cs typeface="Arial"/>
              <a:sym typeface="Arial"/>
            </a:endParaRPr>
          </a:p>
        </p:txBody>
      </p:sp>
      <p:sp>
        <p:nvSpPr>
          <p:cNvPr id="442" name="Google Shape;442;p56"/>
          <p:cNvSpPr/>
          <p:nvPr/>
        </p:nvSpPr>
        <p:spPr>
          <a:xfrm>
            <a:off x="1003553" y="1376850"/>
            <a:ext cx="8353425" cy="452431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200" b="1" i="0" u="none" strike="noStrike" cap="none" dirty="0">
                <a:solidFill>
                  <a:srgbClr val="000000"/>
                </a:solidFill>
                <a:latin typeface="Arial"/>
                <a:ea typeface="Arial"/>
                <a:cs typeface="Arial"/>
                <a:sym typeface="Arial"/>
              </a:rPr>
              <a:t>1. _____________ </a:t>
            </a:r>
            <a:r>
              <a:rPr lang="en-US" sz="1200" b="1" i="0" u="none" strike="noStrike" cap="none" dirty="0" err="1">
                <a:solidFill>
                  <a:srgbClr val="000000"/>
                </a:solidFill>
                <a:latin typeface="Arial"/>
                <a:ea typeface="Arial"/>
                <a:cs typeface="Arial"/>
                <a:sym typeface="Arial"/>
              </a:rPr>
              <a:t>sind</a:t>
            </a:r>
            <a:r>
              <a:rPr lang="en-US" sz="1200" b="1" i="0" u="none" strike="noStrike" cap="none" dirty="0">
                <a:solidFill>
                  <a:srgbClr val="000000"/>
                </a:solidFill>
                <a:latin typeface="Arial"/>
                <a:ea typeface="Arial"/>
                <a:cs typeface="Arial"/>
                <a:sym typeface="Arial"/>
              </a:rPr>
              <a:t> die </a:t>
            </a:r>
            <a:r>
              <a:rPr lang="en-US" sz="1200" b="1" i="0" u="none" strike="noStrike" cap="none" dirty="0" err="1">
                <a:solidFill>
                  <a:srgbClr val="000000"/>
                </a:solidFill>
                <a:latin typeface="Arial"/>
                <a:ea typeface="Arial"/>
                <a:cs typeface="Arial"/>
                <a:sym typeface="Arial"/>
              </a:rPr>
              <a:t>Kenntnisse</a:t>
            </a:r>
            <a:r>
              <a:rPr lang="en-US" sz="1200" b="1" i="0" u="none" strike="noStrike" cap="none" dirty="0">
                <a:solidFill>
                  <a:srgbClr val="000000"/>
                </a:solidFill>
                <a:latin typeface="Arial"/>
                <a:ea typeface="Arial"/>
                <a:cs typeface="Arial"/>
                <a:sym typeface="Arial"/>
              </a:rPr>
              <a:t>, </a:t>
            </a:r>
            <a:r>
              <a:rPr lang="en-US" sz="1200" b="1" i="0" u="none" strike="noStrike" cap="none" dirty="0" err="1">
                <a:solidFill>
                  <a:srgbClr val="000000"/>
                </a:solidFill>
                <a:latin typeface="Arial"/>
                <a:ea typeface="Arial"/>
                <a:cs typeface="Arial"/>
                <a:sym typeface="Arial"/>
              </a:rPr>
              <a:t>Fähigkeiten</a:t>
            </a:r>
            <a:r>
              <a:rPr lang="en-US" sz="1200" b="1" i="0" u="none" strike="noStrike" cap="none" dirty="0">
                <a:solidFill>
                  <a:srgbClr val="000000"/>
                </a:solidFill>
                <a:latin typeface="Arial"/>
                <a:ea typeface="Arial"/>
                <a:cs typeface="Arial"/>
                <a:sym typeface="Arial"/>
              </a:rPr>
              <a:t> und </a:t>
            </a:r>
            <a:r>
              <a:rPr lang="en-US" sz="1200" b="1" i="0" u="none" strike="noStrike" cap="none" dirty="0" err="1">
                <a:solidFill>
                  <a:srgbClr val="000000"/>
                </a:solidFill>
                <a:latin typeface="Arial"/>
                <a:ea typeface="Arial"/>
                <a:cs typeface="Arial"/>
                <a:sym typeface="Arial"/>
              </a:rPr>
              <a:t>Einstellungen</a:t>
            </a:r>
            <a:r>
              <a:rPr lang="en-US" sz="1200" b="1" i="0" u="none" strike="noStrike" cap="none" dirty="0">
                <a:solidFill>
                  <a:srgbClr val="000000"/>
                </a:solidFill>
                <a:latin typeface="Arial"/>
                <a:ea typeface="Arial"/>
                <a:cs typeface="Arial"/>
                <a:sym typeface="Arial"/>
              </a:rPr>
              <a:t>, die </a:t>
            </a:r>
            <a:r>
              <a:rPr lang="en-US" sz="1200" b="1" i="0" u="none" strike="noStrike" cap="none" dirty="0" err="1">
                <a:solidFill>
                  <a:srgbClr val="000000"/>
                </a:solidFill>
                <a:latin typeface="Arial"/>
                <a:ea typeface="Arial"/>
                <a:cs typeface="Arial"/>
                <a:sym typeface="Arial"/>
              </a:rPr>
              <a:t>erforderlich</a:t>
            </a:r>
            <a:r>
              <a:rPr lang="en-US" sz="1200" b="1" i="0" u="none" strike="noStrike" cap="none" dirty="0">
                <a:solidFill>
                  <a:srgbClr val="000000"/>
                </a:solidFill>
                <a:latin typeface="Arial"/>
                <a:ea typeface="Arial"/>
                <a:cs typeface="Arial"/>
                <a:sym typeface="Arial"/>
              </a:rPr>
              <a:t> </a:t>
            </a:r>
            <a:r>
              <a:rPr lang="en-US" sz="1200" b="1" i="0" u="none" strike="noStrike" cap="none" dirty="0" err="1">
                <a:solidFill>
                  <a:srgbClr val="000000"/>
                </a:solidFill>
                <a:latin typeface="Arial"/>
                <a:ea typeface="Arial"/>
                <a:cs typeface="Arial"/>
                <a:sym typeface="Arial"/>
              </a:rPr>
              <a:t>sind</a:t>
            </a:r>
            <a:r>
              <a:rPr lang="en-US" sz="1200" b="1" i="0" u="none" strike="noStrike" cap="none" dirty="0">
                <a:solidFill>
                  <a:srgbClr val="000000"/>
                </a:solidFill>
                <a:latin typeface="Arial"/>
                <a:ea typeface="Arial"/>
                <a:cs typeface="Arial"/>
                <a:sym typeface="Arial"/>
              </a:rPr>
              <a:t>, um </a:t>
            </a:r>
            <a:r>
              <a:rPr lang="en-US" sz="1200" b="1" i="0" u="none" strike="noStrike" cap="none" dirty="0" err="1">
                <a:solidFill>
                  <a:srgbClr val="000000"/>
                </a:solidFill>
                <a:latin typeface="Arial"/>
                <a:ea typeface="Arial"/>
                <a:cs typeface="Arial"/>
                <a:sym typeface="Arial"/>
              </a:rPr>
              <a:t>ökologische</a:t>
            </a:r>
            <a:r>
              <a:rPr lang="en-US" sz="1200" b="1" i="0" u="none" strike="noStrike" cap="none" dirty="0">
                <a:solidFill>
                  <a:srgbClr val="000000"/>
                </a:solidFill>
                <a:latin typeface="Arial"/>
                <a:ea typeface="Arial"/>
                <a:cs typeface="Arial"/>
                <a:sym typeface="Arial"/>
              </a:rPr>
              <a:t> </a:t>
            </a:r>
            <a:r>
              <a:rPr lang="en-US" sz="1200" b="1" i="0" u="none" strike="noStrike" cap="none" dirty="0" err="1">
                <a:solidFill>
                  <a:srgbClr val="000000"/>
                </a:solidFill>
                <a:latin typeface="Arial"/>
                <a:ea typeface="Arial"/>
                <a:cs typeface="Arial"/>
                <a:sym typeface="Arial"/>
              </a:rPr>
              <a:t>Herausforderungen</a:t>
            </a:r>
            <a:r>
              <a:rPr lang="en-US" sz="1200" b="1" i="0" u="none" strike="noStrike" cap="none" dirty="0">
                <a:solidFill>
                  <a:srgbClr val="000000"/>
                </a:solidFill>
                <a:latin typeface="Arial"/>
                <a:ea typeface="Arial"/>
                <a:cs typeface="Arial"/>
                <a:sym typeface="Arial"/>
              </a:rPr>
              <a:t> </a:t>
            </a:r>
            <a:r>
              <a:rPr lang="en-US" sz="1200" b="1" i="0" u="none" strike="noStrike" cap="none" dirty="0" err="1">
                <a:solidFill>
                  <a:srgbClr val="000000"/>
                </a:solidFill>
                <a:latin typeface="Arial"/>
                <a:ea typeface="Arial"/>
                <a:cs typeface="Arial"/>
                <a:sym typeface="Arial"/>
              </a:rPr>
              <a:t>zu</a:t>
            </a:r>
            <a:r>
              <a:rPr lang="en-US" sz="1200" b="1" i="0" u="none" strike="noStrike" cap="none" dirty="0">
                <a:solidFill>
                  <a:srgbClr val="000000"/>
                </a:solidFill>
                <a:latin typeface="Arial"/>
                <a:ea typeface="Arial"/>
                <a:cs typeface="Arial"/>
                <a:sym typeface="Arial"/>
              </a:rPr>
              <a:t> verstehen und </a:t>
            </a:r>
            <a:r>
              <a:rPr lang="en-US" sz="1200" b="1" i="0" u="none" strike="noStrike" cap="none" dirty="0" err="1">
                <a:solidFill>
                  <a:srgbClr val="000000"/>
                </a:solidFill>
                <a:latin typeface="Arial"/>
                <a:ea typeface="Arial"/>
                <a:cs typeface="Arial"/>
                <a:sym typeface="Arial"/>
              </a:rPr>
              <a:t>zu</a:t>
            </a:r>
            <a:r>
              <a:rPr lang="en-US" sz="1200" b="1" i="0" u="none" strike="noStrike" cap="none" dirty="0">
                <a:solidFill>
                  <a:srgbClr val="000000"/>
                </a:solidFill>
                <a:latin typeface="Arial"/>
                <a:ea typeface="Arial"/>
                <a:cs typeface="Arial"/>
                <a:sym typeface="Arial"/>
              </a:rPr>
              <a:t> </a:t>
            </a:r>
            <a:r>
              <a:rPr lang="en-US" sz="1200" b="1" i="0" u="none" strike="noStrike" cap="none" dirty="0" err="1">
                <a:solidFill>
                  <a:srgbClr val="000000"/>
                </a:solidFill>
                <a:latin typeface="Arial"/>
                <a:ea typeface="Arial"/>
                <a:cs typeface="Arial"/>
                <a:sym typeface="Arial"/>
              </a:rPr>
              <a:t>bewältigen</a:t>
            </a:r>
            <a:r>
              <a:rPr lang="en-US" sz="1200" b="1" i="0" u="none" strike="noStrike" cap="none" dirty="0">
                <a:solidFill>
                  <a:srgbClr val="000000"/>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2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200" b="1" i="0" u="none" strike="noStrike" cap="none" dirty="0">
                <a:solidFill>
                  <a:srgbClr val="000000"/>
                </a:solidFill>
                <a:latin typeface="Arial"/>
                <a:ea typeface="Arial"/>
                <a:cs typeface="Arial"/>
                <a:sym typeface="Arial"/>
              </a:rPr>
              <a:t>2. Ein </a:t>
            </a:r>
            <a:r>
              <a:rPr lang="en-US" sz="1200" b="1" i="0" u="none" strike="noStrike" cap="none" dirty="0" err="1">
                <a:solidFill>
                  <a:srgbClr val="000000"/>
                </a:solidFill>
                <a:latin typeface="Arial"/>
                <a:ea typeface="Arial"/>
                <a:cs typeface="Arial"/>
                <a:sym typeface="Arial"/>
              </a:rPr>
              <a:t>gutes</a:t>
            </a:r>
            <a:r>
              <a:rPr lang="en-US" sz="1200" b="1" i="0" u="none" strike="noStrike" cap="none" dirty="0">
                <a:solidFill>
                  <a:srgbClr val="000000"/>
                </a:solidFill>
                <a:latin typeface="Arial"/>
                <a:ea typeface="Arial"/>
                <a:cs typeface="Arial"/>
                <a:sym typeface="Arial"/>
              </a:rPr>
              <a:t> </a:t>
            </a:r>
            <a:r>
              <a:rPr lang="en-US" sz="1200" b="1" i="0" u="none" strike="noStrike" cap="none" dirty="0" err="1">
                <a:solidFill>
                  <a:srgbClr val="000000"/>
                </a:solidFill>
                <a:latin typeface="Arial"/>
                <a:ea typeface="Arial"/>
                <a:cs typeface="Arial"/>
                <a:sym typeface="Arial"/>
              </a:rPr>
              <a:t>Verständnis</a:t>
            </a:r>
            <a:r>
              <a:rPr lang="en-US" sz="1200" b="1" i="0" u="none" strike="noStrike" cap="none" dirty="0">
                <a:solidFill>
                  <a:srgbClr val="000000"/>
                </a:solidFill>
                <a:latin typeface="Arial"/>
                <a:ea typeface="Arial"/>
                <a:cs typeface="Arial"/>
                <a:sym typeface="Arial"/>
              </a:rPr>
              <a:t> von _____________ </a:t>
            </a:r>
            <a:r>
              <a:rPr lang="en-US" sz="1200" b="1" i="0" u="none" strike="noStrike" cap="none" dirty="0" err="1">
                <a:solidFill>
                  <a:srgbClr val="000000"/>
                </a:solidFill>
                <a:latin typeface="Arial"/>
                <a:ea typeface="Arial"/>
                <a:cs typeface="Arial"/>
                <a:sym typeface="Arial"/>
              </a:rPr>
              <a:t>ermöglicht</a:t>
            </a:r>
            <a:r>
              <a:rPr lang="en-US" sz="1200" b="1" i="0" u="none" strike="noStrike" cap="none" dirty="0">
                <a:solidFill>
                  <a:srgbClr val="000000"/>
                </a:solidFill>
                <a:latin typeface="Arial"/>
                <a:ea typeface="Arial"/>
                <a:cs typeface="Arial"/>
                <a:sym typeface="Arial"/>
              </a:rPr>
              <a:t> es dem </a:t>
            </a:r>
            <a:r>
              <a:rPr lang="en-US" sz="1200" b="1" i="0" u="none" strike="noStrike" cap="none" dirty="0" err="1">
                <a:solidFill>
                  <a:srgbClr val="000000"/>
                </a:solidFill>
                <a:latin typeface="Arial"/>
                <a:ea typeface="Arial"/>
                <a:cs typeface="Arial"/>
                <a:sym typeface="Arial"/>
              </a:rPr>
              <a:t>Einzelnen</a:t>
            </a:r>
            <a:r>
              <a:rPr lang="en-US" sz="1200" b="1" i="0" u="none" strike="noStrike" cap="none" dirty="0">
                <a:solidFill>
                  <a:srgbClr val="000000"/>
                </a:solidFill>
                <a:latin typeface="Arial"/>
                <a:ea typeface="Arial"/>
                <a:cs typeface="Arial"/>
                <a:sym typeface="Arial"/>
              </a:rPr>
              <a:t>, </a:t>
            </a:r>
            <a:r>
              <a:rPr lang="en-US" sz="1200" b="1" i="0" u="none" strike="noStrike" cap="none" dirty="0" err="1">
                <a:solidFill>
                  <a:srgbClr val="000000"/>
                </a:solidFill>
                <a:latin typeface="Arial"/>
                <a:ea typeface="Arial"/>
                <a:cs typeface="Arial"/>
                <a:sym typeface="Arial"/>
              </a:rPr>
              <a:t>über</a:t>
            </a:r>
            <a:r>
              <a:rPr lang="en-US" sz="1200" b="1" i="0" u="none" strike="noStrike" cap="none" dirty="0">
                <a:solidFill>
                  <a:srgbClr val="000000"/>
                </a:solidFill>
                <a:latin typeface="Arial"/>
                <a:ea typeface="Arial"/>
                <a:cs typeface="Arial"/>
                <a:sym typeface="Arial"/>
              </a:rPr>
              <a:t> </a:t>
            </a:r>
            <a:r>
              <a:rPr lang="en-US" sz="1200" b="1" i="0" u="none" strike="noStrike" cap="none" dirty="0" err="1">
                <a:solidFill>
                  <a:srgbClr val="000000"/>
                </a:solidFill>
                <a:latin typeface="Arial"/>
                <a:ea typeface="Arial"/>
                <a:cs typeface="Arial"/>
                <a:sym typeface="Arial"/>
              </a:rPr>
              <a:t>oberflächliche</a:t>
            </a:r>
            <a:r>
              <a:rPr lang="en-US" sz="1200" b="1" i="0" u="none" strike="noStrike" cap="none" dirty="0">
                <a:solidFill>
                  <a:srgbClr val="000000"/>
                </a:solidFill>
                <a:latin typeface="Arial"/>
                <a:ea typeface="Arial"/>
                <a:cs typeface="Arial"/>
                <a:sym typeface="Arial"/>
              </a:rPr>
              <a:t> </a:t>
            </a:r>
            <a:r>
              <a:rPr lang="en-US" sz="1200" b="1" i="0" u="none" strike="noStrike" cap="none" dirty="0" err="1">
                <a:solidFill>
                  <a:srgbClr val="000000"/>
                </a:solidFill>
                <a:latin typeface="Arial"/>
                <a:ea typeface="Arial"/>
                <a:cs typeface="Arial"/>
                <a:sym typeface="Arial"/>
              </a:rPr>
              <a:t>Beobachtungen</a:t>
            </a:r>
            <a:r>
              <a:rPr lang="en-US" sz="1200" b="1" i="0" u="none" strike="noStrike" cap="none" dirty="0">
                <a:solidFill>
                  <a:srgbClr val="000000"/>
                </a:solidFill>
                <a:latin typeface="Arial"/>
                <a:ea typeface="Arial"/>
                <a:cs typeface="Arial"/>
                <a:sym typeface="Arial"/>
              </a:rPr>
              <a:t> </a:t>
            </a:r>
            <a:r>
              <a:rPr lang="en-US" sz="1200" b="1" i="0" u="none" strike="noStrike" cap="none" dirty="0" err="1">
                <a:solidFill>
                  <a:srgbClr val="000000"/>
                </a:solidFill>
                <a:latin typeface="Arial"/>
                <a:ea typeface="Arial"/>
                <a:cs typeface="Arial"/>
                <a:sym typeface="Arial"/>
              </a:rPr>
              <a:t>hinauszugehen</a:t>
            </a:r>
            <a:r>
              <a:rPr lang="en-US" sz="1200" b="1" i="0" u="none" strike="noStrike" cap="none" dirty="0">
                <a:solidFill>
                  <a:srgbClr val="000000"/>
                </a:solidFill>
                <a:latin typeface="Arial"/>
                <a:ea typeface="Arial"/>
                <a:cs typeface="Arial"/>
                <a:sym typeface="Arial"/>
              </a:rPr>
              <a:t> und die </a:t>
            </a:r>
            <a:r>
              <a:rPr lang="en-US" sz="1200" b="1" i="0" u="none" strike="noStrike" cap="none" dirty="0" err="1">
                <a:solidFill>
                  <a:srgbClr val="000000"/>
                </a:solidFill>
                <a:latin typeface="Arial"/>
                <a:ea typeface="Arial"/>
                <a:cs typeface="Arial"/>
                <a:sym typeface="Arial"/>
              </a:rPr>
              <a:t>Ursachen</a:t>
            </a:r>
            <a:r>
              <a:rPr lang="en-US" sz="1200" b="1" i="0" u="none" strike="noStrike" cap="none" dirty="0">
                <a:solidFill>
                  <a:srgbClr val="000000"/>
                </a:solidFill>
                <a:latin typeface="Arial"/>
                <a:ea typeface="Arial"/>
                <a:cs typeface="Arial"/>
                <a:sym typeface="Arial"/>
              </a:rPr>
              <a:t> und </a:t>
            </a:r>
            <a:r>
              <a:rPr lang="en-US" sz="1200" b="1" i="0" u="none" strike="noStrike" cap="none" dirty="0" err="1">
                <a:solidFill>
                  <a:srgbClr val="000000"/>
                </a:solidFill>
                <a:latin typeface="Arial"/>
                <a:ea typeface="Arial"/>
                <a:cs typeface="Arial"/>
                <a:sym typeface="Arial"/>
              </a:rPr>
              <a:t>möglichen</a:t>
            </a:r>
            <a:r>
              <a:rPr lang="en-US" sz="1200" b="1" i="0" u="none" strike="noStrike" cap="none" dirty="0">
                <a:solidFill>
                  <a:srgbClr val="000000"/>
                </a:solidFill>
                <a:latin typeface="Arial"/>
                <a:ea typeface="Arial"/>
                <a:cs typeface="Arial"/>
                <a:sym typeface="Arial"/>
              </a:rPr>
              <a:t> </a:t>
            </a:r>
            <a:r>
              <a:rPr lang="en-US" sz="1200" b="1" i="0" u="none" strike="noStrike" cap="none" dirty="0" err="1">
                <a:solidFill>
                  <a:srgbClr val="000000"/>
                </a:solidFill>
                <a:latin typeface="Arial"/>
                <a:ea typeface="Arial"/>
                <a:cs typeface="Arial"/>
                <a:sym typeface="Arial"/>
              </a:rPr>
              <a:t>Folgen</a:t>
            </a:r>
            <a:r>
              <a:rPr lang="en-US" sz="1200" b="1" i="0" u="none" strike="noStrike" cap="none" dirty="0">
                <a:solidFill>
                  <a:srgbClr val="000000"/>
                </a:solidFill>
                <a:latin typeface="Arial"/>
                <a:ea typeface="Arial"/>
                <a:cs typeface="Arial"/>
                <a:sym typeface="Arial"/>
              </a:rPr>
              <a:t> von </a:t>
            </a:r>
            <a:r>
              <a:rPr lang="en-US" sz="1200" b="1" i="0" u="none" strike="noStrike" cap="none" dirty="0" err="1">
                <a:solidFill>
                  <a:srgbClr val="000000"/>
                </a:solidFill>
                <a:latin typeface="Arial"/>
                <a:ea typeface="Arial"/>
                <a:cs typeface="Arial"/>
                <a:sym typeface="Arial"/>
              </a:rPr>
              <a:t>Umweltproblemen</a:t>
            </a:r>
            <a:r>
              <a:rPr lang="en-US" sz="1200" b="1" i="0" u="none" strike="noStrike" cap="none" dirty="0">
                <a:solidFill>
                  <a:srgbClr val="000000"/>
                </a:solidFill>
                <a:latin typeface="Arial"/>
                <a:ea typeface="Arial"/>
                <a:cs typeface="Arial"/>
                <a:sym typeface="Arial"/>
              </a:rPr>
              <a:t> </a:t>
            </a:r>
            <a:r>
              <a:rPr lang="en-US" sz="1200" b="1" i="0" u="none" strike="noStrike" cap="none" dirty="0" err="1">
                <a:solidFill>
                  <a:srgbClr val="000000"/>
                </a:solidFill>
                <a:latin typeface="Arial"/>
                <a:ea typeface="Arial"/>
                <a:cs typeface="Arial"/>
                <a:sym typeface="Arial"/>
              </a:rPr>
              <a:t>zu</a:t>
            </a:r>
            <a:r>
              <a:rPr lang="en-US" sz="1200" b="1" i="0" u="none" strike="noStrike" cap="none" dirty="0">
                <a:solidFill>
                  <a:srgbClr val="000000"/>
                </a:solidFill>
                <a:latin typeface="Arial"/>
                <a:ea typeface="Arial"/>
                <a:cs typeface="Arial"/>
                <a:sym typeface="Arial"/>
              </a:rPr>
              <a:t> </a:t>
            </a:r>
            <a:r>
              <a:rPr lang="en-US" sz="1200" b="1" i="0" u="none" strike="noStrike" cap="none" dirty="0" err="1">
                <a:solidFill>
                  <a:srgbClr val="000000"/>
                </a:solidFill>
                <a:latin typeface="Arial"/>
                <a:ea typeface="Arial"/>
                <a:cs typeface="Arial"/>
                <a:sym typeface="Arial"/>
              </a:rPr>
              <a:t>erfassen</a:t>
            </a:r>
            <a:r>
              <a:rPr lang="en-US" sz="1200" b="1" i="0" u="none" strike="noStrike" cap="none" dirty="0">
                <a:solidFill>
                  <a:srgbClr val="000000"/>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200" b="1" i="0" u="none" strike="noStrike" cap="none" dirty="0">
                <a:solidFill>
                  <a:srgbClr val="000000"/>
                </a:solidFill>
                <a:latin typeface="Arial"/>
                <a:ea typeface="Arial"/>
                <a:cs typeface="Arial"/>
                <a:sym typeface="Arial"/>
              </a:rPr>
              <a:t>3. Die _____________ für </a:t>
            </a:r>
            <a:r>
              <a:rPr lang="en-US" sz="1200" b="1" i="0" u="none" strike="noStrike" cap="none" dirty="0" err="1">
                <a:solidFill>
                  <a:srgbClr val="000000"/>
                </a:solidFill>
                <a:latin typeface="Arial"/>
                <a:ea typeface="Arial"/>
                <a:cs typeface="Arial"/>
                <a:sym typeface="Arial"/>
              </a:rPr>
              <a:t>Umweltfragen</a:t>
            </a:r>
            <a:r>
              <a:rPr lang="en-US" sz="1200" b="1" i="0" u="none" strike="noStrike" cap="none" dirty="0">
                <a:solidFill>
                  <a:srgbClr val="000000"/>
                </a:solidFill>
                <a:latin typeface="Arial"/>
                <a:ea typeface="Arial"/>
                <a:cs typeface="Arial"/>
                <a:sym typeface="Arial"/>
              </a:rPr>
              <a:t> </a:t>
            </a:r>
            <a:r>
              <a:rPr lang="en-US" sz="1200" b="1" i="0" u="none" strike="noStrike" cap="none" dirty="0" err="1">
                <a:solidFill>
                  <a:srgbClr val="000000"/>
                </a:solidFill>
                <a:latin typeface="Arial"/>
                <a:ea typeface="Arial"/>
                <a:cs typeface="Arial"/>
                <a:sym typeface="Arial"/>
              </a:rPr>
              <a:t>prägt</a:t>
            </a:r>
            <a:r>
              <a:rPr lang="en-US" sz="1200" b="1" i="0" u="none" strike="noStrike" cap="none" dirty="0">
                <a:solidFill>
                  <a:srgbClr val="000000"/>
                </a:solidFill>
                <a:latin typeface="Arial"/>
                <a:ea typeface="Arial"/>
                <a:cs typeface="Arial"/>
                <a:sym typeface="Arial"/>
              </a:rPr>
              <a:t> die </a:t>
            </a:r>
            <a:r>
              <a:rPr lang="en-US" sz="1200" b="1" i="0" u="none" strike="noStrike" cap="none" dirty="0" err="1">
                <a:solidFill>
                  <a:srgbClr val="000000"/>
                </a:solidFill>
                <a:latin typeface="Arial"/>
                <a:ea typeface="Arial"/>
                <a:cs typeface="Arial"/>
                <a:sym typeface="Arial"/>
              </a:rPr>
              <a:t>Bereitschaft</a:t>
            </a:r>
            <a:r>
              <a:rPr lang="en-US" sz="1200" b="1" i="0" u="none" strike="noStrike" cap="none" dirty="0">
                <a:solidFill>
                  <a:srgbClr val="000000"/>
                </a:solidFill>
                <a:latin typeface="Arial"/>
                <a:ea typeface="Arial"/>
                <a:cs typeface="Arial"/>
                <a:sym typeface="Arial"/>
              </a:rPr>
              <a:t> </a:t>
            </a:r>
            <a:r>
              <a:rPr lang="en-US" sz="1200" b="1" i="0" u="none" strike="noStrike" cap="none" dirty="0" err="1">
                <a:solidFill>
                  <a:srgbClr val="000000"/>
                </a:solidFill>
                <a:latin typeface="Arial"/>
                <a:ea typeface="Arial"/>
                <a:cs typeface="Arial"/>
                <a:sym typeface="Arial"/>
              </a:rPr>
              <a:t>einer</a:t>
            </a:r>
            <a:r>
              <a:rPr lang="en-US" sz="1200" b="1" i="0" u="none" strike="noStrike" cap="none" dirty="0">
                <a:solidFill>
                  <a:srgbClr val="000000"/>
                </a:solidFill>
                <a:latin typeface="Arial"/>
                <a:ea typeface="Arial"/>
                <a:cs typeface="Arial"/>
                <a:sym typeface="Arial"/>
              </a:rPr>
              <a:t> Person, </a:t>
            </a:r>
            <a:r>
              <a:rPr lang="en-US" sz="1200" b="1" i="0" u="none" strike="noStrike" cap="none" dirty="0" err="1">
                <a:solidFill>
                  <a:srgbClr val="000000"/>
                </a:solidFill>
                <a:latin typeface="Arial"/>
                <a:ea typeface="Arial"/>
                <a:cs typeface="Arial"/>
                <a:sym typeface="Arial"/>
              </a:rPr>
              <a:t>sich</a:t>
            </a:r>
            <a:r>
              <a:rPr lang="en-US" sz="1200" b="1" i="0" u="none" strike="noStrike" cap="none" dirty="0">
                <a:solidFill>
                  <a:srgbClr val="000000"/>
                </a:solidFill>
                <a:latin typeface="Arial"/>
                <a:ea typeface="Arial"/>
                <a:cs typeface="Arial"/>
                <a:sym typeface="Arial"/>
              </a:rPr>
              <a:t> </a:t>
            </a:r>
            <a:r>
              <a:rPr lang="en-US" sz="1200" b="1" i="0" u="none" strike="noStrike" cap="none" dirty="0" err="1">
                <a:solidFill>
                  <a:srgbClr val="000000"/>
                </a:solidFill>
                <a:latin typeface="Arial"/>
                <a:ea typeface="Arial"/>
                <a:cs typeface="Arial"/>
                <a:sym typeface="Arial"/>
              </a:rPr>
              <a:t>umweltfreundlich</a:t>
            </a:r>
            <a:r>
              <a:rPr lang="en-US" sz="1200" b="1" i="0" u="none" strike="noStrike" cap="none" dirty="0">
                <a:solidFill>
                  <a:srgbClr val="000000"/>
                </a:solidFill>
                <a:latin typeface="Arial"/>
                <a:ea typeface="Arial"/>
                <a:cs typeface="Arial"/>
                <a:sym typeface="Arial"/>
              </a:rPr>
              <a:t> </a:t>
            </a:r>
            <a:r>
              <a:rPr lang="en-US" sz="1200" b="1" i="0" u="none" strike="noStrike" cap="none" dirty="0" err="1">
                <a:solidFill>
                  <a:srgbClr val="000000"/>
                </a:solidFill>
                <a:latin typeface="Arial"/>
                <a:ea typeface="Arial"/>
                <a:cs typeface="Arial"/>
                <a:sym typeface="Arial"/>
              </a:rPr>
              <a:t>zu</a:t>
            </a:r>
            <a:r>
              <a:rPr lang="en-US" sz="1200" b="1" i="0" u="none" strike="noStrike" cap="none" dirty="0">
                <a:solidFill>
                  <a:srgbClr val="000000"/>
                </a:solidFill>
                <a:latin typeface="Arial"/>
                <a:ea typeface="Arial"/>
                <a:cs typeface="Arial"/>
                <a:sym typeface="Arial"/>
              </a:rPr>
              <a:t> </a:t>
            </a:r>
            <a:r>
              <a:rPr lang="en-US" sz="1200" b="1" i="0" u="none" strike="noStrike" cap="none" dirty="0" err="1">
                <a:solidFill>
                  <a:srgbClr val="000000"/>
                </a:solidFill>
                <a:latin typeface="Arial"/>
                <a:ea typeface="Arial"/>
                <a:cs typeface="Arial"/>
                <a:sym typeface="Arial"/>
              </a:rPr>
              <a:t>verhalten</a:t>
            </a:r>
            <a:r>
              <a:rPr lang="en-US" sz="1200" b="1" i="0" u="none" strike="noStrike" cap="none" dirty="0">
                <a:solidFill>
                  <a:srgbClr val="000000"/>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200" b="1" i="0" u="none" strike="noStrike" cap="none" dirty="0">
                <a:solidFill>
                  <a:srgbClr val="000000"/>
                </a:solidFill>
                <a:latin typeface="Arial"/>
                <a:ea typeface="Arial"/>
                <a:cs typeface="Arial"/>
                <a:sym typeface="Arial"/>
              </a:rPr>
              <a:t>4. </a:t>
            </a:r>
            <a:r>
              <a:rPr lang="en-US" sz="1200" b="1" i="0" u="none" strike="noStrike" cap="none" dirty="0" err="1">
                <a:solidFill>
                  <a:srgbClr val="000000"/>
                </a:solidFill>
                <a:latin typeface="Arial"/>
                <a:ea typeface="Arial"/>
                <a:cs typeface="Arial"/>
                <a:sym typeface="Arial"/>
              </a:rPr>
              <a:t>Umweltbildung</a:t>
            </a:r>
            <a:r>
              <a:rPr lang="en-US" sz="1200" b="1" i="0" u="none" strike="noStrike" cap="none" dirty="0">
                <a:solidFill>
                  <a:srgbClr val="000000"/>
                </a:solidFill>
                <a:latin typeface="Arial"/>
                <a:ea typeface="Arial"/>
                <a:cs typeface="Arial"/>
                <a:sym typeface="Arial"/>
              </a:rPr>
              <a:t> </a:t>
            </a:r>
            <a:r>
              <a:rPr lang="en-US" sz="1200" b="1" i="0" u="none" strike="noStrike" cap="none" dirty="0" err="1">
                <a:solidFill>
                  <a:srgbClr val="000000"/>
                </a:solidFill>
                <a:latin typeface="Arial"/>
                <a:ea typeface="Arial"/>
                <a:cs typeface="Arial"/>
                <a:sym typeface="Arial"/>
              </a:rPr>
              <a:t>fördert</a:t>
            </a:r>
            <a:r>
              <a:rPr lang="en-US" sz="1200" b="1" i="0" u="none" strike="noStrike" cap="none" dirty="0">
                <a:solidFill>
                  <a:srgbClr val="000000"/>
                </a:solidFill>
                <a:latin typeface="Arial"/>
                <a:ea typeface="Arial"/>
                <a:cs typeface="Arial"/>
                <a:sym typeface="Arial"/>
              </a:rPr>
              <a:t> den Sinn für </a:t>
            </a:r>
            <a:r>
              <a:rPr lang="en-US" sz="1200" b="1" i="0" u="none" strike="noStrike" cap="none" dirty="0" err="1">
                <a:solidFill>
                  <a:srgbClr val="000000"/>
                </a:solidFill>
                <a:latin typeface="Arial"/>
                <a:ea typeface="Arial"/>
                <a:cs typeface="Arial"/>
                <a:sym typeface="Arial"/>
              </a:rPr>
              <a:t>Eigenverantwortung</a:t>
            </a:r>
            <a:r>
              <a:rPr lang="en-US" sz="1200" b="1" i="0" u="none" strike="noStrike" cap="none" dirty="0">
                <a:solidFill>
                  <a:srgbClr val="000000"/>
                </a:solidFill>
                <a:latin typeface="Arial"/>
                <a:ea typeface="Arial"/>
                <a:cs typeface="Arial"/>
                <a:sym typeface="Arial"/>
              </a:rPr>
              <a:t>, _____________ und die </a:t>
            </a:r>
            <a:r>
              <a:rPr lang="en-US" sz="1200" b="1" i="0" u="none" strike="noStrike" cap="none" dirty="0" err="1">
                <a:solidFill>
                  <a:srgbClr val="000000"/>
                </a:solidFill>
                <a:latin typeface="Arial"/>
                <a:ea typeface="Arial"/>
                <a:cs typeface="Arial"/>
                <a:sym typeface="Arial"/>
              </a:rPr>
              <a:t>Suche</a:t>
            </a:r>
            <a:r>
              <a:rPr lang="en-US" sz="1200" b="1" i="0" u="none" strike="noStrike" cap="none" dirty="0">
                <a:solidFill>
                  <a:srgbClr val="000000"/>
                </a:solidFill>
                <a:latin typeface="Arial"/>
                <a:ea typeface="Arial"/>
                <a:cs typeface="Arial"/>
                <a:sym typeface="Arial"/>
              </a:rPr>
              <a:t> </a:t>
            </a:r>
            <a:r>
              <a:rPr lang="en-US" sz="1200" b="1" i="0" u="none" strike="noStrike" cap="none" dirty="0" err="1">
                <a:solidFill>
                  <a:srgbClr val="000000"/>
                </a:solidFill>
                <a:latin typeface="Arial"/>
                <a:ea typeface="Arial"/>
                <a:cs typeface="Arial"/>
                <a:sym typeface="Arial"/>
              </a:rPr>
              <a:t>nach</a:t>
            </a:r>
            <a:r>
              <a:rPr lang="en-US" sz="1200" b="1" i="0" u="none" strike="noStrike" cap="none" dirty="0">
                <a:solidFill>
                  <a:srgbClr val="000000"/>
                </a:solidFill>
                <a:latin typeface="Arial"/>
                <a:ea typeface="Arial"/>
                <a:cs typeface="Arial"/>
                <a:sym typeface="Arial"/>
              </a:rPr>
              <a:t> </a:t>
            </a:r>
            <a:r>
              <a:rPr lang="en-US" sz="1200" b="1" i="0" u="none" strike="noStrike" cap="none" dirty="0" err="1">
                <a:solidFill>
                  <a:srgbClr val="000000"/>
                </a:solidFill>
                <a:latin typeface="Arial"/>
                <a:ea typeface="Arial"/>
                <a:cs typeface="Arial"/>
                <a:sym typeface="Arial"/>
              </a:rPr>
              <a:t>Möglichkeiten</a:t>
            </a:r>
            <a:r>
              <a:rPr lang="en-US" sz="1200" b="1" i="0" u="none" strike="noStrike" cap="none" dirty="0">
                <a:solidFill>
                  <a:srgbClr val="000000"/>
                </a:solidFill>
                <a:latin typeface="Arial"/>
                <a:ea typeface="Arial"/>
                <a:cs typeface="Arial"/>
                <a:sym typeface="Arial"/>
              </a:rPr>
              <a:t>, </a:t>
            </a:r>
            <a:r>
              <a:rPr lang="en-US" sz="1200" b="1" i="0" u="none" strike="noStrike" cap="none" dirty="0" err="1">
                <a:solidFill>
                  <a:srgbClr val="000000"/>
                </a:solidFill>
                <a:latin typeface="Arial"/>
                <a:ea typeface="Arial"/>
                <a:cs typeface="Arial"/>
                <a:sym typeface="Arial"/>
              </a:rPr>
              <a:t>zu</a:t>
            </a:r>
            <a:r>
              <a:rPr lang="en-US" sz="1200" b="1" i="0" u="none" strike="noStrike" cap="none" dirty="0">
                <a:solidFill>
                  <a:srgbClr val="000000"/>
                </a:solidFill>
                <a:latin typeface="Arial"/>
                <a:ea typeface="Arial"/>
                <a:cs typeface="Arial"/>
                <a:sym typeface="Arial"/>
              </a:rPr>
              <a:t> </a:t>
            </a:r>
            <a:r>
              <a:rPr lang="en-US" sz="1200" b="1" i="0" u="none" strike="noStrike" cap="none" dirty="0" err="1">
                <a:solidFill>
                  <a:srgbClr val="000000"/>
                </a:solidFill>
                <a:latin typeface="Arial"/>
                <a:ea typeface="Arial"/>
                <a:cs typeface="Arial"/>
                <a:sym typeface="Arial"/>
              </a:rPr>
              <a:t>Umweltlösungen</a:t>
            </a:r>
            <a:r>
              <a:rPr lang="en-US" sz="1200" b="1" i="0" u="none" strike="noStrike" cap="none" dirty="0">
                <a:solidFill>
                  <a:srgbClr val="000000"/>
                </a:solidFill>
                <a:latin typeface="Arial"/>
                <a:ea typeface="Arial"/>
                <a:cs typeface="Arial"/>
                <a:sym typeface="Arial"/>
              </a:rPr>
              <a:t> </a:t>
            </a:r>
            <a:r>
              <a:rPr lang="en-US" sz="1200" b="1" i="0" u="none" strike="noStrike" cap="none" dirty="0" err="1">
                <a:solidFill>
                  <a:srgbClr val="000000"/>
                </a:solidFill>
                <a:latin typeface="Arial"/>
                <a:ea typeface="Arial"/>
                <a:cs typeface="Arial"/>
                <a:sym typeface="Arial"/>
              </a:rPr>
              <a:t>beizutragen</a:t>
            </a:r>
            <a:r>
              <a:rPr lang="en-US" sz="1200" b="1" i="0" u="none" strike="noStrike" cap="none" dirty="0">
                <a:solidFill>
                  <a:srgbClr val="000000"/>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200" b="1" i="0" u="none" strike="noStrike" cap="none" dirty="0">
                <a:solidFill>
                  <a:srgbClr val="000000"/>
                </a:solidFill>
                <a:latin typeface="Arial"/>
                <a:ea typeface="Arial"/>
                <a:cs typeface="Arial"/>
                <a:sym typeface="Arial"/>
              </a:rPr>
              <a:t>5. Manche </a:t>
            </a:r>
            <a:r>
              <a:rPr lang="en-US" sz="1200" b="1" i="0" u="none" strike="noStrike" cap="none" dirty="0" err="1">
                <a:solidFill>
                  <a:srgbClr val="000000"/>
                </a:solidFill>
                <a:latin typeface="Arial"/>
                <a:ea typeface="Arial"/>
                <a:cs typeface="Arial"/>
                <a:sym typeface="Arial"/>
              </a:rPr>
              <a:t>Medienberichte</a:t>
            </a:r>
            <a:r>
              <a:rPr lang="en-US" sz="1200" b="1" i="0" u="none" strike="noStrike" cap="none" dirty="0">
                <a:solidFill>
                  <a:srgbClr val="000000"/>
                </a:solidFill>
                <a:latin typeface="Arial"/>
                <a:ea typeface="Arial"/>
                <a:cs typeface="Arial"/>
                <a:sym typeface="Arial"/>
              </a:rPr>
              <a:t> </a:t>
            </a:r>
            <a:r>
              <a:rPr lang="en-US" sz="1200" b="1" i="0" u="none" strike="noStrike" cap="none" dirty="0" err="1">
                <a:solidFill>
                  <a:srgbClr val="000000"/>
                </a:solidFill>
                <a:latin typeface="Arial"/>
                <a:ea typeface="Arial"/>
                <a:cs typeface="Arial"/>
                <a:sym typeface="Arial"/>
              </a:rPr>
              <a:t>über</a:t>
            </a:r>
            <a:r>
              <a:rPr lang="en-US" sz="1200" b="1" i="0" u="none" strike="noStrike" cap="none" dirty="0">
                <a:solidFill>
                  <a:srgbClr val="000000"/>
                </a:solidFill>
                <a:latin typeface="Arial"/>
                <a:ea typeface="Arial"/>
                <a:cs typeface="Arial"/>
                <a:sym typeface="Arial"/>
              </a:rPr>
              <a:t> </a:t>
            </a:r>
            <a:r>
              <a:rPr lang="en-US" sz="1200" b="1" i="0" u="none" strike="noStrike" cap="none" dirty="0" err="1">
                <a:solidFill>
                  <a:srgbClr val="000000"/>
                </a:solidFill>
                <a:latin typeface="Arial"/>
                <a:ea typeface="Arial"/>
                <a:cs typeface="Arial"/>
                <a:sym typeface="Arial"/>
              </a:rPr>
              <a:t>Umweltereignisse</a:t>
            </a:r>
            <a:r>
              <a:rPr lang="en-US" sz="1200" b="1" i="0" u="none" strike="noStrike" cap="none" dirty="0">
                <a:solidFill>
                  <a:srgbClr val="000000"/>
                </a:solidFill>
                <a:latin typeface="Arial"/>
                <a:ea typeface="Arial"/>
                <a:cs typeface="Arial"/>
                <a:sym typeface="Arial"/>
              </a:rPr>
              <a:t> </a:t>
            </a:r>
            <a:r>
              <a:rPr lang="en-US" sz="1200" b="1" i="0" u="none" strike="noStrike" cap="none" dirty="0" err="1">
                <a:solidFill>
                  <a:srgbClr val="000000"/>
                </a:solidFill>
                <a:latin typeface="Arial"/>
                <a:ea typeface="Arial"/>
                <a:cs typeface="Arial"/>
                <a:sym typeface="Arial"/>
              </a:rPr>
              <a:t>konzentrieren</a:t>
            </a:r>
            <a:r>
              <a:rPr lang="en-US" sz="1200" b="1" i="0" u="none" strike="noStrike" cap="none" dirty="0">
                <a:solidFill>
                  <a:srgbClr val="000000"/>
                </a:solidFill>
                <a:latin typeface="Arial"/>
                <a:ea typeface="Arial"/>
                <a:cs typeface="Arial"/>
                <a:sym typeface="Arial"/>
              </a:rPr>
              <a:t> </a:t>
            </a:r>
            <a:r>
              <a:rPr lang="en-US" sz="1200" b="1" i="0" u="none" strike="noStrike" cap="none" dirty="0" err="1">
                <a:solidFill>
                  <a:srgbClr val="000000"/>
                </a:solidFill>
                <a:latin typeface="Arial"/>
                <a:ea typeface="Arial"/>
                <a:cs typeface="Arial"/>
                <a:sym typeface="Arial"/>
              </a:rPr>
              <a:t>sich</a:t>
            </a:r>
            <a:r>
              <a:rPr lang="en-US" sz="1200" b="1" i="0" u="none" strike="noStrike" cap="none" dirty="0">
                <a:solidFill>
                  <a:srgbClr val="000000"/>
                </a:solidFill>
                <a:latin typeface="Arial"/>
                <a:ea typeface="Arial"/>
                <a:cs typeface="Arial"/>
                <a:sym typeface="Arial"/>
              </a:rPr>
              <a:t> auf </a:t>
            </a:r>
            <a:r>
              <a:rPr lang="en-US" sz="1200" b="1" i="0" u="none" strike="noStrike" cap="none" dirty="0" err="1">
                <a:solidFill>
                  <a:srgbClr val="000000"/>
                </a:solidFill>
                <a:latin typeface="Arial"/>
                <a:ea typeface="Arial"/>
                <a:cs typeface="Arial"/>
                <a:sym typeface="Arial"/>
              </a:rPr>
              <a:t>Katastrophen</a:t>
            </a:r>
            <a:r>
              <a:rPr lang="en-US" sz="1200" b="1" i="0" u="none" strike="noStrike" cap="none" dirty="0">
                <a:solidFill>
                  <a:srgbClr val="000000"/>
                </a:solidFill>
                <a:latin typeface="Arial"/>
                <a:ea typeface="Arial"/>
                <a:cs typeface="Arial"/>
                <a:sym typeface="Arial"/>
              </a:rPr>
              <a:t>, was </a:t>
            </a:r>
            <a:r>
              <a:rPr lang="en-US" sz="1200" b="1" i="0" u="none" strike="noStrike" cap="none" dirty="0" err="1">
                <a:solidFill>
                  <a:srgbClr val="000000"/>
                </a:solidFill>
                <a:latin typeface="Arial"/>
                <a:ea typeface="Arial"/>
                <a:cs typeface="Arial"/>
                <a:sym typeface="Arial"/>
              </a:rPr>
              <a:t>ein</a:t>
            </a:r>
            <a:r>
              <a:rPr lang="en-US" sz="1200" b="1" i="0" u="none" strike="noStrike" cap="none" dirty="0">
                <a:solidFill>
                  <a:srgbClr val="000000"/>
                </a:solidFill>
                <a:latin typeface="Arial"/>
                <a:ea typeface="Arial"/>
                <a:cs typeface="Arial"/>
                <a:sym typeface="Arial"/>
              </a:rPr>
              <a:t> </a:t>
            </a:r>
            <a:r>
              <a:rPr lang="en-US" sz="1200" b="1" i="0" u="none" strike="noStrike" cap="none" dirty="0" err="1">
                <a:solidFill>
                  <a:srgbClr val="000000"/>
                </a:solidFill>
                <a:latin typeface="Arial"/>
                <a:ea typeface="Arial"/>
                <a:cs typeface="Arial"/>
                <a:sym typeface="Arial"/>
              </a:rPr>
              <a:t>Gefühl</a:t>
            </a:r>
            <a:r>
              <a:rPr lang="en-US" sz="1200" b="1" i="0" u="none" strike="noStrike" cap="none" dirty="0">
                <a:solidFill>
                  <a:srgbClr val="000000"/>
                </a:solidFill>
                <a:latin typeface="Arial"/>
                <a:ea typeface="Arial"/>
                <a:cs typeface="Arial"/>
                <a:sym typeface="Arial"/>
              </a:rPr>
              <a:t> von _____________ und </a:t>
            </a:r>
            <a:r>
              <a:rPr lang="en-US" sz="1200" b="1" i="0" u="none" strike="noStrike" cap="none" dirty="0" err="1">
                <a:solidFill>
                  <a:srgbClr val="000000"/>
                </a:solidFill>
                <a:latin typeface="Arial"/>
                <a:ea typeface="Arial"/>
                <a:cs typeface="Arial"/>
                <a:sym typeface="Arial"/>
              </a:rPr>
              <a:t>Hilflosigkeit</a:t>
            </a:r>
            <a:r>
              <a:rPr lang="en-US" sz="1200" b="1" i="0" u="none" strike="noStrike" cap="none" dirty="0">
                <a:solidFill>
                  <a:srgbClr val="000000"/>
                </a:solidFill>
                <a:latin typeface="Arial"/>
                <a:ea typeface="Arial"/>
                <a:cs typeface="Arial"/>
                <a:sym typeface="Arial"/>
              </a:rPr>
              <a:t> </a:t>
            </a:r>
            <a:r>
              <a:rPr lang="en-US" sz="1200" b="1" i="0" u="none" strike="noStrike" cap="none" dirty="0" err="1">
                <a:solidFill>
                  <a:srgbClr val="000000"/>
                </a:solidFill>
                <a:latin typeface="Arial"/>
                <a:ea typeface="Arial"/>
                <a:cs typeface="Arial"/>
                <a:sym typeface="Arial"/>
              </a:rPr>
              <a:t>hervorrufen</a:t>
            </a:r>
            <a:r>
              <a:rPr lang="en-US" sz="1200" b="1" i="0" u="none" strike="noStrike" cap="none" dirty="0">
                <a:solidFill>
                  <a:srgbClr val="000000"/>
                </a:solidFill>
                <a:latin typeface="Arial"/>
                <a:ea typeface="Arial"/>
                <a:cs typeface="Arial"/>
                <a:sym typeface="Arial"/>
              </a:rPr>
              <a:t> </a:t>
            </a:r>
            <a:r>
              <a:rPr lang="en-US" sz="1200" b="1" i="0" u="none" strike="noStrike" cap="none" dirty="0" err="1">
                <a:solidFill>
                  <a:srgbClr val="000000"/>
                </a:solidFill>
                <a:latin typeface="Arial"/>
                <a:ea typeface="Arial"/>
                <a:cs typeface="Arial"/>
                <a:sym typeface="Arial"/>
              </a:rPr>
              <a:t>kann</a:t>
            </a:r>
            <a:r>
              <a:rPr lang="en-US" sz="1200" b="1" i="0" u="none" strike="noStrike" cap="none" dirty="0">
                <a:solidFill>
                  <a:srgbClr val="000000"/>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200" b="1" i="0" u="none" strike="noStrike" cap="none" dirty="0">
                <a:solidFill>
                  <a:srgbClr val="000000"/>
                </a:solidFill>
                <a:latin typeface="Arial"/>
                <a:ea typeface="Arial"/>
                <a:cs typeface="Arial"/>
                <a:sym typeface="Arial"/>
              </a:rPr>
              <a:t>6. _____________ </a:t>
            </a:r>
            <a:r>
              <a:rPr lang="en-US" sz="1200" b="1" i="0" u="none" strike="noStrike" cap="none" dirty="0" err="1">
                <a:solidFill>
                  <a:srgbClr val="000000"/>
                </a:solidFill>
                <a:latin typeface="Arial"/>
                <a:ea typeface="Arial"/>
                <a:cs typeface="Arial"/>
                <a:sym typeface="Arial"/>
              </a:rPr>
              <a:t>sind</a:t>
            </a:r>
            <a:r>
              <a:rPr lang="en-US" sz="1200" b="1" i="0" u="none" strike="noStrike" cap="none" dirty="0">
                <a:solidFill>
                  <a:srgbClr val="000000"/>
                </a:solidFill>
                <a:latin typeface="Arial"/>
                <a:ea typeface="Arial"/>
                <a:cs typeface="Arial"/>
                <a:sym typeface="Arial"/>
              </a:rPr>
              <a:t> </a:t>
            </a:r>
            <a:r>
              <a:rPr lang="en-US" sz="1200" b="1" i="0" u="none" strike="noStrike" cap="none" dirty="0" err="1">
                <a:solidFill>
                  <a:srgbClr val="000000"/>
                </a:solidFill>
                <a:latin typeface="Arial"/>
                <a:ea typeface="Arial"/>
                <a:cs typeface="Arial"/>
                <a:sym typeface="Arial"/>
              </a:rPr>
              <a:t>Maßnahmen</a:t>
            </a:r>
            <a:r>
              <a:rPr lang="en-US" sz="1200" b="1" i="0" u="none" strike="noStrike" cap="none" dirty="0">
                <a:solidFill>
                  <a:srgbClr val="000000"/>
                </a:solidFill>
                <a:latin typeface="Arial"/>
                <a:ea typeface="Arial"/>
                <a:cs typeface="Arial"/>
                <a:sym typeface="Arial"/>
              </a:rPr>
              <a:t>, die </a:t>
            </a:r>
            <a:r>
              <a:rPr lang="en-US" sz="1200" b="1" i="0" u="none" strike="noStrike" cap="none" dirty="0" err="1">
                <a:solidFill>
                  <a:srgbClr val="000000"/>
                </a:solidFill>
                <a:latin typeface="Arial"/>
                <a:ea typeface="Arial"/>
                <a:cs typeface="Arial"/>
                <a:sym typeface="Arial"/>
              </a:rPr>
              <a:t>ein</a:t>
            </a:r>
            <a:r>
              <a:rPr lang="en-US" sz="1200" b="1" i="0" u="none" strike="noStrike" cap="none" dirty="0">
                <a:solidFill>
                  <a:srgbClr val="000000"/>
                </a:solidFill>
                <a:latin typeface="Arial"/>
                <a:ea typeface="Arial"/>
                <a:cs typeface="Arial"/>
                <a:sym typeface="Arial"/>
              </a:rPr>
              <a:t> </a:t>
            </a:r>
            <a:r>
              <a:rPr lang="en-US" sz="1200" b="1" i="0" u="none" strike="noStrike" cap="none" dirty="0" err="1">
                <a:solidFill>
                  <a:srgbClr val="000000"/>
                </a:solidFill>
                <a:latin typeface="Arial"/>
                <a:ea typeface="Arial"/>
                <a:cs typeface="Arial"/>
                <a:sym typeface="Arial"/>
              </a:rPr>
              <a:t>breites</a:t>
            </a:r>
            <a:r>
              <a:rPr lang="en-US" sz="1200" b="1" i="0" u="none" strike="noStrike" cap="none" dirty="0">
                <a:solidFill>
                  <a:srgbClr val="000000"/>
                </a:solidFill>
                <a:latin typeface="Arial"/>
                <a:ea typeface="Arial"/>
                <a:cs typeface="Arial"/>
                <a:sym typeface="Arial"/>
              </a:rPr>
              <a:t> Spektrum von </a:t>
            </a:r>
            <a:r>
              <a:rPr lang="en-US" sz="1200" b="1" i="0" u="none" strike="noStrike" cap="none" dirty="0" err="1">
                <a:solidFill>
                  <a:srgbClr val="000000"/>
                </a:solidFill>
                <a:latin typeface="Arial"/>
                <a:ea typeface="Arial"/>
                <a:cs typeface="Arial"/>
                <a:sym typeface="Arial"/>
              </a:rPr>
              <a:t>Aktivitäten</a:t>
            </a:r>
            <a:r>
              <a:rPr lang="en-US" sz="1200" b="1" i="0" u="none" strike="noStrike" cap="none" dirty="0">
                <a:solidFill>
                  <a:srgbClr val="000000"/>
                </a:solidFill>
                <a:latin typeface="Arial"/>
                <a:ea typeface="Arial"/>
                <a:cs typeface="Arial"/>
                <a:sym typeface="Arial"/>
              </a:rPr>
              <a:t> </a:t>
            </a:r>
            <a:r>
              <a:rPr lang="en-US" sz="1200" b="1" i="0" u="none" strike="noStrike" cap="none" dirty="0" err="1">
                <a:solidFill>
                  <a:srgbClr val="000000"/>
                </a:solidFill>
                <a:latin typeface="Arial"/>
                <a:ea typeface="Arial"/>
                <a:cs typeface="Arial"/>
                <a:sym typeface="Arial"/>
              </a:rPr>
              <a:t>zum</a:t>
            </a:r>
            <a:r>
              <a:rPr lang="en-US" sz="1200" b="1" i="0" u="none" strike="noStrike" cap="none" dirty="0">
                <a:solidFill>
                  <a:srgbClr val="000000"/>
                </a:solidFill>
                <a:latin typeface="Arial"/>
                <a:ea typeface="Arial"/>
                <a:cs typeface="Arial"/>
                <a:sym typeface="Arial"/>
              </a:rPr>
              <a:t> Schutz der Umwelt </a:t>
            </a:r>
            <a:r>
              <a:rPr lang="en-US" sz="1200" b="1" i="0" u="none" strike="noStrike" cap="none" dirty="0" err="1">
                <a:solidFill>
                  <a:srgbClr val="000000"/>
                </a:solidFill>
                <a:latin typeface="Arial"/>
                <a:ea typeface="Arial"/>
                <a:cs typeface="Arial"/>
                <a:sym typeface="Arial"/>
              </a:rPr>
              <a:t>umfassen</a:t>
            </a:r>
            <a:r>
              <a:rPr lang="en-US" sz="1200" b="1" i="0" u="none" strike="noStrike" cap="none" dirty="0">
                <a:solidFill>
                  <a:srgbClr val="000000"/>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200" b="1" i="0" u="none" strike="noStrike" cap="none" dirty="0">
                <a:solidFill>
                  <a:srgbClr val="000000"/>
                </a:solidFill>
                <a:latin typeface="Arial"/>
                <a:ea typeface="Arial"/>
                <a:cs typeface="Arial"/>
                <a:sym typeface="Arial"/>
              </a:rPr>
              <a:t>7. </a:t>
            </a:r>
            <a:r>
              <a:rPr lang="en-US" sz="1200" b="1" i="0" u="none" strike="noStrike" cap="none" dirty="0" err="1">
                <a:solidFill>
                  <a:srgbClr val="000000"/>
                </a:solidFill>
                <a:latin typeface="Arial"/>
                <a:ea typeface="Arial"/>
                <a:cs typeface="Arial"/>
                <a:sym typeface="Arial"/>
              </a:rPr>
              <a:t>Programme</a:t>
            </a:r>
            <a:r>
              <a:rPr lang="en-US" sz="1200" b="1" i="0" u="none" strike="noStrike" cap="none" dirty="0">
                <a:solidFill>
                  <a:srgbClr val="000000"/>
                </a:solidFill>
                <a:latin typeface="Arial"/>
                <a:ea typeface="Arial"/>
                <a:cs typeface="Arial"/>
                <a:sym typeface="Arial"/>
              </a:rPr>
              <a:t> </a:t>
            </a:r>
            <a:r>
              <a:rPr lang="en-US" sz="1200" b="1" i="0" u="none" strike="noStrike" cap="none" dirty="0" err="1">
                <a:solidFill>
                  <a:srgbClr val="000000"/>
                </a:solidFill>
                <a:latin typeface="Arial"/>
                <a:ea typeface="Arial"/>
                <a:cs typeface="Arial"/>
                <a:sym typeface="Arial"/>
              </a:rPr>
              <a:t>zur</a:t>
            </a:r>
            <a:r>
              <a:rPr lang="en-US" sz="1200" b="1" i="0" u="none" strike="noStrike" cap="none" dirty="0">
                <a:solidFill>
                  <a:srgbClr val="000000"/>
                </a:solidFill>
                <a:latin typeface="Arial"/>
                <a:ea typeface="Arial"/>
                <a:cs typeface="Arial"/>
                <a:sym typeface="Arial"/>
              </a:rPr>
              <a:t> Umwelterziehung, die </a:t>
            </a:r>
            <a:r>
              <a:rPr lang="en-US" sz="1200" b="1" i="0" u="none" strike="noStrike" cap="none" dirty="0" err="1">
                <a:solidFill>
                  <a:srgbClr val="000000"/>
                </a:solidFill>
                <a:latin typeface="Arial"/>
                <a:ea typeface="Arial"/>
                <a:cs typeface="Arial"/>
                <a:sym typeface="Arial"/>
              </a:rPr>
              <a:t>Umweltwissenschaften</a:t>
            </a:r>
            <a:r>
              <a:rPr lang="en-US" sz="1200" b="1" i="0" u="none" strike="noStrike" cap="none" dirty="0">
                <a:solidFill>
                  <a:srgbClr val="000000"/>
                </a:solidFill>
                <a:latin typeface="Arial"/>
                <a:ea typeface="Arial"/>
                <a:cs typeface="Arial"/>
                <a:sym typeface="Arial"/>
              </a:rPr>
              <a:t> </a:t>
            </a:r>
            <a:r>
              <a:rPr lang="en-US" sz="1200" b="1" i="0" u="none" strike="noStrike" cap="none" dirty="0" err="1">
                <a:solidFill>
                  <a:srgbClr val="000000"/>
                </a:solidFill>
                <a:latin typeface="Arial"/>
                <a:ea typeface="Arial"/>
                <a:cs typeface="Arial"/>
                <a:sym typeface="Arial"/>
              </a:rPr>
              <a:t>mit</a:t>
            </a:r>
            <a:r>
              <a:rPr lang="en-US" sz="1200" b="1" i="0" u="none" strike="noStrike" cap="none" dirty="0">
                <a:solidFill>
                  <a:srgbClr val="000000"/>
                </a:solidFill>
                <a:latin typeface="Arial"/>
                <a:ea typeface="Arial"/>
                <a:cs typeface="Arial"/>
                <a:sym typeface="Arial"/>
              </a:rPr>
              <a:t> _____________ </a:t>
            </a:r>
            <a:r>
              <a:rPr lang="en-US" sz="1200" b="1" i="0" u="none" strike="noStrike" cap="none" dirty="0" err="1">
                <a:solidFill>
                  <a:srgbClr val="000000"/>
                </a:solidFill>
                <a:latin typeface="Arial"/>
                <a:ea typeface="Arial"/>
                <a:cs typeface="Arial"/>
                <a:sym typeface="Arial"/>
              </a:rPr>
              <a:t>verbinden</a:t>
            </a:r>
            <a:r>
              <a:rPr lang="en-US" sz="1200" b="1" i="0" u="none" strike="noStrike" cap="none" dirty="0">
                <a:solidFill>
                  <a:srgbClr val="000000"/>
                </a:solidFill>
                <a:latin typeface="Arial"/>
                <a:ea typeface="Arial"/>
                <a:cs typeface="Arial"/>
                <a:sym typeface="Arial"/>
              </a:rPr>
              <a:t>, </a:t>
            </a:r>
            <a:r>
              <a:rPr lang="en-US" sz="1200" b="1" i="0" u="none" strike="noStrike" cap="none" dirty="0" err="1">
                <a:solidFill>
                  <a:srgbClr val="000000"/>
                </a:solidFill>
                <a:latin typeface="Arial"/>
                <a:ea typeface="Arial"/>
                <a:cs typeface="Arial"/>
                <a:sym typeface="Arial"/>
              </a:rPr>
              <a:t>befähigen</a:t>
            </a:r>
            <a:r>
              <a:rPr lang="en-US" sz="1200" b="1" i="0" u="none" strike="noStrike" cap="none" dirty="0">
                <a:solidFill>
                  <a:srgbClr val="000000"/>
                </a:solidFill>
                <a:latin typeface="Arial"/>
                <a:ea typeface="Arial"/>
                <a:cs typeface="Arial"/>
                <a:sym typeface="Arial"/>
              </a:rPr>
              <a:t> den </a:t>
            </a:r>
            <a:r>
              <a:rPr lang="en-US" sz="1200" b="1" i="0" u="none" strike="noStrike" cap="none" dirty="0" err="1">
                <a:solidFill>
                  <a:srgbClr val="000000"/>
                </a:solidFill>
                <a:latin typeface="Arial"/>
                <a:ea typeface="Arial"/>
                <a:cs typeface="Arial"/>
                <a:sym typeface="Arial"/>
              </a:rPr>
              <a:t>Einzelnen</a:t>
            </a:r>
            <a:r>
              <a:rPr lang="en-US" sz="1200" b="1" i="0" u="none" strike="noStrike" cap="none" dirty="0">
                <a:solidFill>
                  <a:srgbClr val="000000"/>
                </a:solidFill>
                <a:latin typeface="Arial"/>
                <a:ea typeface="Arial"/>
                <a:cs typeface="Arial"/>
                <a:sym typeface="Arial"/>
              </a:rPr>
              <a:t> </a:t>
            </a:r>
            <a:r>
              <a:rPr lang="en-US" sz="1200" b="1" i="0" u="none" strike="noStrike" cap="none" dirty="0" err="1">
                <a:solidFill>
                  <a:srgbClr val="000000"/>
                </a:solidFill>
                <a:latin typeface="Arial"/>
                <a:ea typeface="Arial"/>
                <a:cs typeface="Arial"/>
                <a:sym typeface="Arial"/>
              </a:rPr>
              <a:t>zur</a:t>
            </a:r>
            <a:r>
              <a:rPr lang="en-US" sz="1200" b="1" i="0" u="none" strike="noStrike" cap="none" dirty="0">
                <a:solidFill>
                  <a:srgbClr val="000000"/>
                </a:solidFill>
                <a:latin typeface="Arial"/>
                <a:ea typeface="Arial"/>
                <a:cs typeface="Arial"/>
                <a:sym typeface="Arial"/>
              </a:rPr>
              <a:t> </a:t>
            </a:r>
            <a:r>
              <a:rPr lang="en-US" sz="1200" b="1" i="0" u="none" strike="noStrike" cap="none" dirty="0" err="1">
                <a:solidFill>
                  <a:srgbClr val="000000"/>
                </a:solidFill>
                <a:latin typeface="Arial"/>
                <a:ea typeface="Arial"/>
                <a:cs typeface="Arial"/>
                <a:sym typeface="Arial"/>
              </a:rPr>
              <a:t>kritischen</a:t>
            </a:r>
            <a:r>
              <a:rPr lang="en-US" sz="1200" b="1" i="0" u="none" strike="noStrike" cap="none" dirty="0">
                <a:solidFill>
                  <a:srgbClr val="000000"/>
                </a:solidFill>
                <a:latin typeface="Arial"/>
                <a:ea typeface="Arial"/>
                <a:cs typeface="Arial"/>
                <a:sym typeface="Arial"/>
              </a:rPr>
              <a:t> </a:t>
            </a:r>
            <a:r>
              <a:rPr lang="en-US" sz="1200" b="1" i="0" u="none" strike="noStrike" cap="none" dirty="0" err="1">
                <a:solidFill>
                  <a:srgbClr val="000000"/>
                </a:solidFill>
                <a:latin typeface="Arial"/>
                <a:ea typeface="Arial"/>
                <a:cs typeface="Arial"/>
                <a:sym typeface="Arial"/>
              </a:rPr>
              <a:t>Analyse</a:t>
            </a:r>
            <a:r>
              <a:rPr lang="en-US" sz="1200" b="1" i="0" u="none" strike="noStrike" cap="none" dirty="0">
                <a:solidFill>
                  <a:srgbClr val="000000"/>
                </a:solidFill>
                <a:latin typeface="Arial"/>
                <a:ea typeface="Arial"/>
                <a:cs typeface="Arial"/>
                <a:sym typeface="Arial"/>
              </a:rPr>
              <a:t> von </a:t>
            </a:r>
            <a:r>
              <a:rPr lang="en-US" sz="1200" b="1" i="0" u="none" strike="noStrike" cap="none" dirty="0" err="1">
                <a:solidFill>
                  <a:srgbClr val="000000"/>
                </a:solidFill>
                <a:latin typeface="Arial"/>
                <a:ea typeface="Arial"/>
                <a:cs typeface="Arial"/>
                <a:sym typeface="Arial"/>
              </a:rPr>
              <a:t>Umweltinformationen</a:t>
            </a:r>
            <a:r>
              <a:rPr lang="en-US" sz="1200" b="1" i="0" u="none" strike="noStrike" cap="none" dirty="0">
                <a:solidFill>
                  <a:srgbClr val="000000"/>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200" b="1" i="0" u="none" strike="noStrike" cap="none" dirty="0">
                <a:solidFill>
                  <a:srgbClr val="000000"/>
                </a:solidFill>
                <a:latin typeface="Arial"/>
                <a:ea typeface="Arial"/>
                <a:cs typeface="Arial"/>
                <a:sym typeface="Arial"/>
              </a:rPr>
              <a:t>8. _____________ </a:t>
            </a:r>
            <a:r>
              <a:rPr lang="en-US" sz="1200" b="1" i="0" u="none" strike="noStrike" cap="none" dirty="0" err="1">
                <a:solidFill>
                  <a:srgbClr val="000000"/>
                </a:solidFill>
                <a:latin typeface="Arial"/>
                <a:ea typeface="Arial"/>
                <a:cs typeface="Arial"/>
                <a:sym typeface="Arial"/>
              </a:rPr>
              <a:t>umfasst</a:t>
            </a:r>
            <a:r>
              <a:rPr lang="en-US" sz="1200" b="1" i="0" u="none" strike="noStrike" cap="none" dirty="0">
                <a:solidFill>
                  <a:srgbClr val="000000"/>
                </a:solidFill>
                <a:latin typeface="Arial"/>
                <a:ea typeface="Arial"/>
                <a:cs typeface="Arial"/>
                <a:sym typeface="Arial"/>
              </a:rPr>
              <a:t> </a:t>
            </a:r>
            <a:r>
              <a:rPr lang="en-US" sz="1200" b="1" i="0" u="none" strike="noStrike" cap="none" dirty="0" err="1">
                <a:solidFill>
                  <a:srgbClr val="000000"/>
                </a:solidFill>
                <a:latin typeface="Arial"/>
                <a:ea typeface="Arial"/>
                <a:cs typeface="Arial"/>
                <a:sym typeface="Arial"/>
              </a:rPr>
              <a:t>unsere</a:t>
            </a:r>
            <a:r>
              <a:rPr lang="en-US" sz="1200" b="1" i="0" u="none" strike="noStrike" cap="none" dirty="0">
                <a:solidFill>
                  <a:srgbClr val="000000"/>
                </a:solidFill>
                <a:latin typeface="Arial"/>
                <a:ea typeface="Arial"/>
                <a:cs typeface="Arial"/>
                <a:sym typeface="Arial"/>
              </a:rPr>
              <a:t> </a:t>
            </a:r>
            <a:r>
              <a:rPr lang="en-US" sz="1200" b="1" i="0" u="none" strike="noStrike" cap="none" dirty="0" err="1">
                <a:solidFill>
                  <a:srgbClr val="000000"/>
                </a:solidFill>
                <a:latin typeface="Arial"/>
                <a:ea typeface="Arial"/>
                <a:cs typeface="Arial"/>
                <a:sym typeface="Arial"/>
              </a:rPr>
              <a:t>ethischen</a:t>
            </a:r>
            <a:r>
              <a:rPr lang="en-US" sz="1200" b="1" i="0" u="none" strike="noStrike" cap="none" dirty="0">
                <a:solidFill>
                  <a:srgbClr val="000000"/>
                </a:solidFill>
                <a:latin typeface="Arial"/>
                <a:ea typeface="Arial"/>
                <a:cs typeface="Arial"/>
                <a:sym typeface="Arial"/>
              </a:rPr>
              <a:t> </a:t>
            </a:r>
            <a:r>
              <a:rPr lang="en-US" sz="1200" b="1" i="0" u="none" strike="noStrike" cap="none" dirty="0" err="1">
                <a:solidFill>
                  <a:srgbClr val="000000"/>
                </a:solidFill>
                <a:latin typeface="Arial"/>
                <a:ea typeface="Arial"/>
                <a:cs typeface="Arial"/>
                <a:sym typeface="Arial"/>
              </a:rPr>
              <a:t>Grundsätze</a:t>
            </a:r>
            <a:r>
              <a:rPr lang="en-US" sz="1200" b="1" i="0" u="none" strike="noStrike" cap="none" dirty="0">
                <a:solidFill>
                  <a:srgbClr val="000000"/>
                </a:solidFill>
                <a:latin typeface="Arial"/>
                <a:ea typeface="Arial"/>
                <a:cs typeface="Arial"/>
                <a:sym typeface="Arial"/>
              </a:rPr>
              <a:t> und </a:t>
            </a:r>
            <a:r>
              <a:rPr lang="en-US" sz="1200" b="1" i="0" u="none" strike="noStrike" cap="none" dirty="0" err="1">
                <a:solidFill>
                  <a:srgbClr val="000000"/>
                </a:solidFill>
                <a:latin typeface="Arial"/>
                <a:ea typeface="Arial"/>
                <a:cs typeface="Arial"/>
                <a:sym typeface="Arial"/>
              </a:rPr>
              <a:t>Grundüberzeugungen</a:t>
            </a:r>
            <a:r>
              <a:rPr lang="en-US" sz="1200" b="1" i="0" u="none" strike="noStrike" cap="none" dirty="0">
                <a:solidFill>
                  <a:srgbClr val="000000"/>
                </a:solidFill>
                <a:latin typeface="Arial"/>
                <a:ea typeface="Arial"/>
                <a:cs typeface="Arial"/>
                <a:sym typeface="Arial"/>
              </a:rPr>
              <a:t> in </a:t>
            </a:r>
            <a:r>
              <a:rPr lang="en-US" sz="1200" b="1" i="0" u="none" strike="noStrike" cap="none" dirty="0" err="1">
                <a:solidFill>
                  <a:srgbClr val="000000"/>
                </a:solidFill>
                <a:latin typeface="Arial"/>
                <a:ea typeface="Arial"/>
                <a:cs typeface="Arial"/>
                <a:sym typeface="Arial"/>
              </a:rPr>
              <a:t>Bezug</a:t>
            </a:r>
            <a:r>
              <a:rPr lang="en-US" sz="1200" b="1" i="0" u="none" strike="noStrike" cap="none" dirty="0">
                <a:solidFill>
                  <a:srgbClr val="000000"/>
                </a:solidFill>
                <a:latin typeface="Arial"/>
                <a:ea typeface="Arial"/>
                <a:cs typeface="Arial"/>
                <a:sym typeface="Arial"/>
              </a:rPr>
              <a:t> auf </a:t>
            </a:r>
            <a:r>
              <a:rPr lang="en-US" sz="1200" b="1" i="0" u="none" strike="noStrike" cap="none" dirty="0" err="1">
                <a:solidFill>
                  <a:srgbClr val="000000"/>
                </a:solidFill>
                <a:latin typeface="Arial"/>
                <a:ea typeface="Arial"/>
                <a:cs typeface="Arial"/>
                <a:sym typeface="Arial"/>
              </a:rPr>
              <a:t>unsere</a:t>
            </a:r>
            <a:r>
              <a:rPr lang="en-US" sz="1200" b="1" i="0" u="none" strike="noStrike" cap="none" dirty="0">
                <a:solidFill>
                  <a:srgbClr val="000000"/>
                </a:solidFill>
                <a:latin typeface="Arial"/>
                <a:ea typeface="Arial"/>
                <a:cs typeface="Arial"/>
                <a:sym typeface="Arial"/>
              </a:rPr>
              <a:t> </a:t>
            </a:r>
            <a:r>
              <a:rPr lang="en-US" sz="1200" b="1" i="0" u="none" strike="noStrike" cap="none" dirty="0" err="1">
                <a:solidFill>
                  <a:srgbClr val="000000"/>
                </a:solidFill>
                <a:latin typeface="Arial"/>
                <a:ea typeface="Arial"/>
                <a:cs typeface="Arial"/>
                <a:sym typeface="Arial"/>
              </a:rPr>
              <a:t>Beziehung</a:t>
            </a:r>
            <a:r>
              <a:rPr lang="en-US" sz="1200" b="1" i="0" u="none" strike="noStrike" cap="none" dirty="0">
                <a:solidFill>
                  <a:srgbClr val="000000"/>
                </a:solidFill>
                <a:latin typeface="Arial"/>
                <a:ea typeface="Arial"/>
                <a:cs typeface="Arial"/>
                <a:sym typeface="Arial"/>
              </a:rPr>
              <a:t> </a:t>
            </a:r>
            <a:r>
              <a:rPr lang="en-US" sz="1200" b="1" i="0" u="none" strike="noStrike" cap="none" dirty="0" err="1">
                <a:solidFill>
                  <a:srgbClr val="000000"/>
                </a:solidFill>
                <a:latin typeface="Arial"/>
                <a:ea typeface="Arial"/>
                <a:cs typeface="Arial"/>
                <a:sym typeface="Arial"/>
              </a:rPr>
              <a:t>zur</a:t>
            </a:r>
            <a:r>
              <a:rPr lang="en-US" sz="1200" b="1" i="0" u="none" strike="noStrike" cap="none" dirty="0">
                <a:solidFill>
                  <a:srgbClr val="000000"/>
                </a:solidFill>
                <a:latin typeface="Arial"/>
                <a:ea typeface="Arial"/>
                <a:cs typeface="Arial"/>
                <a:sym typeface="Arial"/>
              </a:rPr>
              <a:t> </a:t>
            </a:r>
            <a:r>
              <a:rPr lang="en-US" sz="1200" b="1" i="0" u="none" strike="noStrike" cap="none" dirty="0" err="1">
                <a:solidFill>
                  <a:srgbClr val="000000"/>
                </a:solidFill>
                <a:latin typeface="Arial"/>
                <a:ea typeface="Arial"/>
                <a:cs typeface="Arial"/>
                <a:sym typeface="Arial"/>
              </a:rPr>
              <a:t>Natur</a:t>
            </a:r>
            <a:r>
              <a:rPr lang="en-US" sz="1200" b="1" i="0" u="none" strike="noStrike" cap="none" dirty="0">
                <a:solidFill>
                  <a:srgbClr val="000000"/>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dirty="0">
              <a:solidFill>
                <a:srgbClr val="000000"/>
              </a:solidFill>
              <a:latin typeface="Arial"/>
              <a:ea typeface="Arial"/>
              <a:cs typeface="Arial"/>
              <a:sym typeface="Arial"/>
            </a:endParaRPr>
          </a:p>
        </p:txBody>
      </p:sp>
      <p:sp>
        <p:nvSpPr>
          <p:cNvPr id="443" name="Google Shape;443;p56"/>
          <p:cNvSpPr/>
          <p:nvPr/>
        </p:nvSpPr>
        <p:spPr>
          <a:xfrm>
            <a:off x="9734550" y="1857375"/>
            <a:ext cx="2000250" cy="381000"/>
          </a:xfrm>
          <a:prstGeom prst="rect">
            <a:avLst/>
          </a:prstGeom>
          <a:solidFill>
            <a:schemeClr val="accent1"/>
          </a:solidFill>
          <a:ln w="25400"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200" b="0" i="0" u="none" strike="noStrike" cap="none">
                <a:solidFill>
                  <a:schemeClr val="lt1"/>
                </a:solidFill>
                <a:latin typeface="Arial"/>
                <a:ea typeface="Arial"/>
                <a:cs typeface="Arial"/>
                <a:sym typeface="Arial"/>
              </a:rPr>
              <a:t>wissenschaftliches Verständnis</a:t>
            </a:r>
            <a:endParaRPr sz="1200" b="0" i="0" u="none" strike="noStrike" cap="none">
              <a:solidFill>
                <a:schemeClr val="lt1"/>
              </a:solidFill>
              <a:latin typeface="Arial"/>
              <a:ea typeface="Arial"/>
              <a:cs typeface="Arial"/>
              <a:sym typeface="Arial"/>
            </a:endParaRPr>
          </a:p>
        </p:txBody>
      </p:sp>
      <p:sp>
        <p:nvSpPr>
          <p:cNvPr id="444" name="Google Shape;444;p56"/>
          <p:cNvSpPr/>
          <p:nvPr/>
        </p:nvSpPr>
        <p:spPr>
          <a:xfrm>
            <a:off x="9744075" y="2390775"/>
            <a:ext cx="2000250" cy="381000"/>
          </a:xfrm>
          <a:prstGeom prst="rect">
            <a:avLst/>
          </a:prstGeom>
          <a:solidFill>
            <a:schemeClr val="accent1"/>
          </a:solidFill>
          <a:ln w="25400"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Fähigkeiten zum kritischen Denken</a:t>
            </a:r>
            <a:endParaRPr sz="1400" b="0" i="0" u="none" strike="noStrike" cap="none">
              <a:solidFill>
                <a:schemeClr val="lt1"/>
              </a:solidFill>
              <a:latin typeface="Arial"/>
              <a:ea typeface="Arial"/>
              <a:cs typeface="Arial"/>
              <a:sym typeface="Arial"/>
            </a:endParaRPr>
          </a:p>
        </p:txBody>
      </p:sp>
      <p:sp>
        <p:nvSpPr>
          <p:cNvPr id="445" name="Google Shape;445;p56"/>
          <p:cNvSpPr/>
          <p:nvPr/>
        </p:nvSpPr>
        <p:spPr>
          <a:xfrm>
            <a:off x="9734550" y="2924175"/>
            <a:ext cx="2000250" cy="381000"/>
          </a:xfrm>
          <a:prstGeom prst="rect">
            <a:avLst/>
          </a:prstGeom>
          <a:solidFill>
            <a:schemeClr val="accent1"/>
          </a:solidFill>
          <a:ln w="25400"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Anliegen</a:t>
            </a:r>
            <a:endParaRPr sz="1400" b="0" i="0" u="none" strike="noStrike" cap="none">
              <a:solidFill>
                <a:schemeClr val="lt1"/>
              </a:solidFill>
              <a:latin typeface="Arial"/>
              <a:ea typeface="Arial"/>
              <a:cs typeface="Arial"/>
              <a:sym typeface="Arial"/>
            </a:endParaRPr>
          </a:p>
        </p:txBody>
      </p:sp>
      <p:sp>
        <p:nvSpPr>
          <p:cNvPr id="446" name="Google Shape;446;p56"/>
          <p:cNvSpPr/>
          <p:nvPr/>
        </p:nvSpPr>
        <p:spPr>
          <a:xfrm>
            <a:off x="9734550" y="3457575"/>
            <a:ext cx="2000250" cy="381000"/>
          </a:xfrm>
          <a:prstGeom prst="rect">
            <a:avLst/>
          </a:prstGeom>
          <a:solidFill>
            <a:schemeClr val="accent1"/>
          </a:solidFill>
          <a:ln w="25400"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Ökologische Werte</a:t>
            </a:r>
            <a:endParaRPr sz="1400" b="0" i="0" u="none" strike="noStrike" cap="none">
              <a:solidFill>
                <a:schemeClr val="lt1"/>
              </a:solidFill>
              <a:latin typeface="Arial"/>
              <a:ea typeface="Arial"/>
              <a:cs typeface="Arial"/>
              <a:sym typeface="Arial"/>
            </a:endParaRPr>
          </a:p>
        </p:txBody>
      </p:sp>
      <p:sp>
        <p:nvSpPr>
          <p:cNvPr id="447" name="Google Shape;447;p56"/>
          <p:cNvSpPr/>
          <p:nvPr/>
        </p:nvSpPr>
        <p:spPr>
          <a:xfrm>
            <a:off x="9725025" y="4019550"/>
            <a:ext cx="2000250" cy="381000"/>
          </a:xfrm>
          <a:prstGeom prst="rect">
            <a:avLst/>
          </a:prstGeom>
          <a:solidFill>
            <a:schemeClr val="accent1"/>
          </a:solidFill>
          <a:ln w="25400"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Umweltkompetenz</a:t>
            </a:r>
            <a:endParaRPr sz="1400" b="0" i="0" u="none" strike="noStrike" cap="none">
              <a:solidFill>
                <a:schemeClr val="lt1"/>
              </a:solidFill>
              <a:latin typeface="Arial"/>
              <a:ea typeface="Arial"/>
              <a:cs typeface="Arial"/>
              <a:sym typeface="Arial"/>
            </a:endParaRPr>
          </a:p>
        </p:txBody>
      </p:sp>
      <p:sp>
        <p:nvSpPr>
          <p:cNvPr id="448" name="Google Shape;448;p56"/>
          <p:cNvSpPr/>
          <p:nvPr/>
        </p:nvSpPr>
        <p:spPr>
          <a:xfrm>
            <a:off x="9725025" y="4495800"/>
            <a:ext cx="2000250" cy="381000"/>
          </a:xfrm>
          <a:prstGeom prst="rect">
            <a:avLst/>
          </a:prstGeom>
          <a:solidFill>
            <a:schemeClr val="accent1"/>
          </a:solidFill>
          <a:ln w="25400"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Grad der Besorgnis</a:t>
            </a:r>
            <a:endParaRPr sz="1400" b="0" i="0" u="none" strike="noStrike" cap="none">
              <a:solidFill>
                <a:schemeClr val="lt1"/>
              </a:solidFill>
              <a:latin typeface="Arial"/>
              <a:ea typeface="Arial"/>
              <a:cs typeface="Arial"/>
              <a:sym typeface="Arial"/>
            </a:endParaRPr>
          </a:p>
        </p:txBody>
      </p:sp>
      <p:sp>
        <p:nvSpPr>
          <p:cNvPr id="449" name="Google Shape;449;p56"/>
          <p:cNvSpPr/>
          <p:nvPr/>
        </p:nvSpPr>
        <p:spPr>
          <a:xfrm>
            <a:off x="9725025" y="4981575"/>
            <a:ext cx="2000250" cy="381000"/>
          </a:xfrm>
          <a:prstGeom prst="rect">
            <a:avLst/>
          </a:prstGeom>
          <a:solidFill>
            <a:schemeClr val="accent1"/>
          </a:solidFill>
          <a:ln w="25400"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Befähigung</a:t>
            </a:r>
            <a:endParaRPr sz="1400" b="0" i="0" u="none" strike="noStrike" cap="none">
              <a:solidFill>
                <a:schemeClr val="lt1"/>
              </a:solidFill>
              <a:latin typeface="Arial"/>
              <a:ea typeface="Arial"/>
              <a:cs typeface="Arial"/>
              <a:sym typeface="Arial"/>
            </a:endParaRPr>
          </a:p>
        </p:txBody>
      </p:sp>
      <p:sp>
        <p:nvSpPr>
          <p:cNvPr id="450" name="Google Shape;450;p56"/>
          <p:cNvSpPr/>
          <p:nvPr/>
        </p:nvSpPr>
        <p:spPr>
          <a:xfrm>
            <a:off x="9734550" y="5448300"/>
            <a:ext cx="2000250" cy="381000"/>
          </a:xfrm>
          <a:prstGeom prst="rect">
            <a:avLst/>
          </a:prstGeom>
          <a:solidFill>
            <a:schemeClr val="accent1"/>
          </a:solidFill>
          <a:ln w="25400"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Verzweiflung</a:t>
            </a:r>
            <a:endParaRPr sz="1400" b="0" i="0" u="none" strike="noStrike" cap="none">
              <a:solidFill>
                <a:schemeClr val="lt1"/>
              </a:solidFill>
              <a:latin typeface="Arial"/>
              <a:ea typeface="Arial"/>
              <a:cs typeface="Arial"/>
              <a:sym typeface="Arial"/>
            </a:endParaRPr>
          </a:p>
        </p:txBody>
      </p:sp>
      <p:sp>
        <p:nvSpPr>
          <p:cNvPr id="451" name="Google Shape;451;p56"/>
          <p:cNvSpPr/>
          <p:nvPr/>
        </p:nvSpPr>
        <p:spPr>
          <a:xfrm>
            <a:off x="9000517" y="1251361"/>
            <a:ext cx="2000250" cy="381000"/>
          </a:xfrm>
          <a:prstGeom prst="rect">
            <a:avLst/>
          </a:prstGeom>
          <a:solidFill>
            <a:schemeClr val="accent1"/>
          </a:solidFill>
          <a:ln w="25400"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200" b="0" i="0" u="none" strike="noStrike" cap="none" dirty="0" err="1">
                <a:solidFill>
                  <a:schemeClr val="lt1"/>
                </a:solidFill>
                <a:latin typeface="Arial"/>
                <a:ea typeface="Arial"/>
                <a:cs typeface="Arial"/>
                <a:sym typeface="Arial"/>
              </a:rPr>
              <a:t>Umweltfreundliches</a:t>
            </a:r>
            <a:r>
              <a:rPr lang="en-US" sz="1200" b="0" i="0" u="none" strike="noStrike" cap="none" dirty="0">
                <a:solidFill>
                  <a:schemeClr val="lt1"/>
                </a:solidFill>
                <a:latin typeface="Arial"/>
                <a:ea typeface="Arial"/>
                <a:cs typeface="Arial"/>
                <a:sym typeface="Arial"/>
              </a:rPr>
              <a:t> </a:t>
            </a:r>
            <a:r>
              <a:rPr lang="en-US" sz="1200" b="0" i="0" u="none" strike="noStrike" cap="none" dirty="0" err="1">
                <a:solidFill>
                  <a:schemeClr val="lt1"/>
                </a:solidFill>
                <a:latin typeface="Arial"/>
                <a:ea typeface="Arial"/>
                <a:cs typeface="Arial"/>
                <a:sym typeface="Arial"/>
              </a:rPr>
              <a:t>Verhalten</a:t>
            </a:r>
            <a:endParaRPr sz="1200" b="0" i="0" u="none" strike="noStrike" cap="none" dirty="0">
              <a:solidFill>
                <a:schemeClr val="lt1"/>
              </a:solidFill>
              <a:latin typeface="Arial"/>
              <a:ea typeface="Arial"/>
              <a:cs typeface="Arial"/>
              <a:sym typeface="Arial"/>
            </a:endParaRPr>
          </a:p>
        </p:txBody>
      </p:sp>
      <p:sp>
        <p:nvSpPr>
          <p:cNvPr id="452" name="Google Shape;452;p56"/>
          <p:cNvSpPr/>
          <p:nvPr/>
        </p:nvSpPr>
        <p:spPr>
          <a:xfrm>
            <a:off x="6829425" y="5676900"/>
            <a:ext cx="2000250" cy="381000"/>
          </a:xfrm>
          <a:prstGeom prst="rect">
            <a:avLst/>
          </a:prstGeom>
          <a:solidFill>
            <a:schemeClr val="accent1"/>
          </a:solidFill>
          <a:ln w="25400"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Umweltwerte</a:t>
            </a:r>
            <a:endParaRPr sz="1400" b="0" i="0" u="none" strike="noStrike" cap="none">
              <a:solidFill>
                <a:schemeClr val="lt1"/>
              </a:solidFill>
              <a:latin typeface="Arial"/>
              <a:ea typeface="Arial"/>
              <a:cs typeface="Arial"/>
              <a:sym typeface="Arial"/>
            </a:endParaRPr>
          </a:p>
        </p:txBody>
      </p:sp>
      <p:sp>
        <p:nvSpPr>
          <p:cNvPr id="453" name="Google Shape;453;p56"/>
          <p:cNvSpPr/>
          <p:nvPr/>
        </p:nvSpPr>
        <p:spPr>
          <a:xfrm>
            <a:off x="4314825" y="5667375"/>
            <a:ext cx="2000250" cy="381000"/>
          </a:xfrm>
          <a:prstGeom prst="rect">
            <a:avLst/>
          </a:prstGeom>
          <a:solidFill>
            <a:schemeClr val="accent1"/>
          </a:solidFill>
          <a:ln w="25400"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umweltfreundliches Verhalten</a:t>
            </a:r>
            <a:endParaRPr sz="140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cxnSp>
        <p:nvCxnSpPr>
          <p:cNvPr id="458" name="Google Shape;458;p85"/>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sp>
        <p:nvSpPr>
          <p:cNvPr id="459" name="Google Shape;459;p85"/>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0" name="Google Shape;460;p85"/>
          <p:cNvSpPr txBox="1"/>
          <p:nvPr/>
        </p:nvSpPr>
        <p:spPr>
          <a:xfrm>
            <a:off x="-1" y="2931122"/>
            <a:ext cx="1003554"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Arial"/>
                <a:ea typeface="Arial"/>
                <a:cs typeface="Arial"/>
                <a:sym typeface="Arial"/>
              </a:rPr>
              <a:t>Selbst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Arial"/>
                <a:ea typeface="Arial"/>
                <a:cs typeface="Arial"/>
                <a:sym typeface="Arial"/>
              </a:rPr>
              <a:t>Siehe</a:t>
            </a:r>
            <a:endParaRPr sz="1050" b="0" i="0" u="none" strike="noStrike" cap="none">
              <a:solidFill>
                <a:srgbClr val="000000"/>
              </a:solidFill>
              <a:latin typeface="Arial"/>
              <a:ea typeface="Arial"/>
              <a:cs typeface="Arial"/>
              <a:sym typeface="Arial"/>
            </a:endParaRPr>
          </a:p>
        </p:txBody>
      </p:sp>
      <p:sp>
        <p:nvSpPr>
          <p:cNvPr id="461" name="Google Shape;461;p85"/>
          <p:cNvSpPr txBox="1"/>
          <p:nvPr/>
        </p:nvSpPr>
        <p:spPr>
          <a:xfrm>
            <a:off x="131817" y="141432"/>
            <a:ext cx="10155183" cy="10771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D0D0D"/>
                </a:solidFill>
                <a:latin typeface="Arial"/>
                <a:ea typeface="Arial"/>
                <a:cs typeface="Arial"/>
                <a:sym typeface="Arial"/>
              </a:rPr>
              <a:t>Hier können Sie Aufgaben für die Selbstkontrolle schreiben</a:t>
            </a:r>
            <a:endParaRPr sz="1600" b="1" i="0" u="none" strike="noStrike" cap="none">
              <a:solidFill>
                <a:srgbClr val="0D0D0D"/>
              </a:solidFill>
              <a:latin typeface="Arial"/>
              <a:ea typeface="Arial"/>
              <a:cs typeface="Arial"/>
              <a:sym typeface="Arial"/>
            </a:endParaRPr>
          </a:p>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  Drag-and-Drop-Übungen: Ursachen und Wirkungen zuordnen</a:t>
            </a:r>
            <a:endParaRPr/>
          </a:p>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  Anweisungen:</a:t>
            </a:r>
            <a:r>
              <a:rPr lang="en-US" sz="1600" b="0" i="0" u="none" strike="noStrike" cap="none">
                <a:solidFill>
                  <a:srgbClr val="000000"/>
                </a:solidFill>
                <a:latin typeface="Arial"/>
                <a:ea typeface="Arial"/>
                <a:cs typeface="Arial"/>
                <a:sym typeface="Arial"/>
              </a:rPr>
              <a:t> Ziehen Sie die Wirkung auf der rechten Seite zur Ursache auf der linken Seite.</a:t>
            </a:r>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D0D0D"/>
              </a:solidFill>
              <a:latin typeface="Arial"/>
              <a:ea typeface="Arial"/>
              <a:cs typeface="Arial"/>
              <a:sym typeface="Arial"/>
            </a:endParaRPr>
          </a:p>
        </p:txBody>
      </p:sp>
      <p:sp>
        <p:nvSpPr>
          <p:cNvPr id="462" name="Google Shape;462;p85"/>
          <p:cNvSpPr/>
          <p:nvPr/>
        </p:nvSpPr>
        <p:spPr>
          <a:xfrm>
            <a:off x="1257300" y="1714499"/>
            <a:ext cx="4105275" cy="3400425"/>
          </a:xfrm>
          <a:prstGeom prst="rect">
            <a:avLst/>
          </a:prstGeom>
          <a:solidFill>
            <a:schemeClr val="accent1"/>
          </a:solidFill>
          <a:ln w="25400"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000" b="1" i="0" u="none" strike="noStrike" cap="none">
                <a:solidFill>
                  <a:schemeClr val="lt1"/>
                </a:solidFill>
                <a:latin typeface="Arial"/>
                <a:ea typeface="Arial"/>
                <a:cs typeface="Arial"/>
                <a:sym typeface="Arial"/>
              </a:rPr>
              <a:t>             Verursacht</a:t>
            </a:r>
            <a:endParaRPr sz="20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000" b="1" i="0" u="none" strike="noStrike" cap="none">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000"/>
              <a:buFont typeface="Noto Sans Symbols"/>
              <a:buChar char="❑"/>
            </a:pPr>
            <a:r>
              <a:rPr lang="en-US" sz="2000" b="0" i="0" u="none" strike="noStrike" cap="none">
                <a:solidFill>
                  <a:schemeClr val="lt1"/>
                </a:solidFill>
                <a:latin typeface="Arial"/>
                <a:ea typeface="Arial"/>
                <a:cs typeface="Arial"/>
                <a:sym typeface="Arial"/>
              </a:rPr>
              <a:t>Begrenzte Umweltkompetenz</a:t>
            </a:r>
            <a:endParaRPr/>
          </a:p>
          <a:p>
            <a:pPr marL="285750" marR="0" lvl="0" indent="-285750" algn="l" rtl="0">
              <a:lnSpc>
                <a:spcPct val="100000"/>
              </a:lnSpc>
              <a:spcBef>
                <a:spcPts val="0"/>
              </a:spcBef>
              <a:spcAft>
                <a:spcPts val="0"/>
              </a:spcAft>
              <a:buClr>
                <a:srgbClr val="000000"/>
              </a:buClr>
              <a:buSzPts val="2000"/>
              <a:buFont typeface="Noto Sans Symbols"/>
              <a:buChar char="❑"/>
            </a:pPr>
            <a:r>
              <a:rPr lang="en-US" sz="2000" b="0" i="0" u="none" strike="noStrike" cap="none">
                <a:solidFill>
                  <a:schemeClr val="lt1"/>
                </a:solidFill>
                <a:latin typeface="Arial"/>
                <a:ea typeface="Arial"/>
                <a:cs typeface="Arial"/>
                <a:sym typeface="Arial"/>
              </a:rPr>
              <a:t>Starke ökologische Werte</a:t>
            </a:r>
            <a:endParaRPr/>
          </a:p>
          <a:p>
            <a:pPr marL="285750" marR="0" lvl="0" indent="-285750" algn="l" rtl="0">
              <a:lnSpc>
                <a:spcPct val="100000"/>
              </a:lnSpc>
              <a:spcBef>
                <a:spcPts val="0"/>
              </a:spcBef>
              <a:spcAft>
                <a:spcPts val="0"/>
              </a:spcAft>
              <a:buClr>
                <a:srgbClr val="000000"/>
              </a:buClr>
              <a:buSzPts val="2000"/>
              <a:buFont typeface="Noto Sans Symbols"/>
              <a:buChar char="❑"/>
            </a:pPr>
            <a:r>
              <a:rPr lang="en-US" sz="2000" b="0" i="0" u="none" strike="noStrike" cap="none">
                <a:solidFill>
                  <a:schemeClr val="lt1"/>
                </a:solidFill>
                <a:latin typeface="Arial"/>
                <a:ea typeface="Arial"/>
                <a:cs typeface="Arial"/>
                <a:sym typeface="Arial"/>
              </a:rPr>
              <a:t>Schwerpunkt auf der Darstellung von Umweltkatastrophen in den Medien</a:t>
            </a:r>
            <a:endParaRPr/>
          </a:p>
          <a:p>
            <a:pPr marL="285750" marR="0" lvl="0" indent="-285750" algn="l" rtl="0">
              <a:lnSpc>
                <a:spcPct val="100000"/>
              </a:lnSpc>
              <a:spcBef>
                <a:spcPts val="0"/>
              </a:spcBef>
              <a:spcAft>
                <a:spcPts val="0"/>
              </a:spcAft>
              <a:buClr>
                <a:srgbClr val="000000"/>
              </a:buClr>
              <a:buSzPts val="2000"/>
              <a:buFont typeface="Noto Sans Symbols"/>
              <a:buChar char="❑"/>
            </a:pPr>
            <a:r>
              <a:rPr lang="en-US" sz="2000" b="0" i="0" u="none" strike="noStrike" cap="none">
                <a:solidFill>
                  <a:schemeClr val="lt1"/>
                </a:solidFill>
                <a:latin typeface="Arial"/>
                <a:ea typeface="Arial"/>
                <a:cs typeface="Arial"/>
                <a:sym typeface="Arial"/>
              </a:rPr>
              <a:t>Großes Interesse an Umweltproblemen</a:t>
            </a:r>
            <a:endParaRPr sz="2000" b="0" i="0" u="none" strike="noStrike" cap="none">
              <a:solidFill>
                <a:schemeClr val="lt1"/>
              </a:solidFill>
              <a:latin typeface="Arial"/>
              <a:ea typeface="Arial"/>
              <a:cs typeface="Arial"/>
              <a:sym typeface="Arial"/>
            </a:endParaRPr>
          </a:p>
        </p:txBody>
      </p:sp>
      <p:sp>
        <p:nvSpPr>
          <p:cNvPr id="463" name="Google Shape;463;p85"/>
          <p:cNvSpPr/>
          <p:nvPr/>
        </p:nvSpPr>
        <p:spPr>
          <a:xfrm>
            <a:off x="6105524" y="1714500"/>
            <a:ext cx="4848225" cy="3362325"/>
          </a:xfrm>
          <a:prstGeom prst="rect">
            <a:avLst/>
          </a:prstGeom>
          <a:solidFill>
            <a:schemeClr val="accent1"/>
          </a:solidFill>
          <a:ln w="25400"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800" b="1" i="0" u="none" strike="noStrike" cap="none">
                <a:solidFill>
                  <a:schemeClr val="lt1"/>
                </a:solidFill>
                <a:latin typeface="Arial"/>
                <a:ea typeface="Arial"/>
                <a:cs typeface="Arial"/>
                <a:sym typeface="Arial"/>
              </a:rPr>
              <a:t>Auswirkungen</a:t>
            </a:r>
            <a:endParaRPr sz="18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Noto Sans Symbols"/>
              <a:buChar char="❑"/>
            </a:pPr>
            <a:r>
              <a:rPr lang="en-US" sz="1800" b="0" i="0" u="none" strike="noStrike" cap="none">
                <a:solidFill>
                  <a:schemeClr val="lt1"/>
                </a:solidFill>
                <a:latin typeface="Arial"/>
                <a:ea typeface="Arial"/>
                <a:cs typeface="Arial"/>
                <a:sym typeface="Arial"/>
              </a:rPr>
              <a:t>Ein Gefühl der Dringlichkeit, sich den ökologischen Herausforderungen zu stellen</a:t>
            </a:r>
            <a:endParaRPr/>
          </a:p>
          <a:p>
            <a:pPr marL="285750" marR="0" lvl="0" indent="-285750" algn="l" rtl="0">
              <a:lnSpc>
                <a:spcPct val="100000"/>
              </a:lnSpc>
              <a:spcBef>
                <a:spcPts val="0"/>
              </a:spcBef>
              <a:spcAft>
                <a:spcPts val="0"/>
              </a:spcAft>
              <a:buClr>
                <a:srgbClr val="000000"/>
              </a:buClr>
              <a:buSzPts val="1800"/>
              <a:buFont typeface="Noto Sans Symbols"/>
              <a:buChar char="❑"/>
            </a:pPr>
            <a:r>
              <a:rPr lang="en-US" sz="1800" b="0" i="0" u="none" strike="noStrike" cap="none">
                <a:solidFill>
                  <a:schemeClr val="lt1"/>
                </a:solidFill>
                <a:latin typeface="Arial"/>
                <a:ea typeface="Arial"/>
                <a:cs typeface="Arial"/>
                <a:sym typeface="Arial"/>
              </a:rPr>
              <a:t>Schwierigkeiten, die weiterreichenden Folgen von Umweltfragen zu erkennen</a:t>
            </a:r>
            <a:endParaRPr/>
          </a:p>
          <a:p>
            <a:pPr marL="285750" marR="0" lvl="0" indent="-285750" algn="l" rtl="0">
              <a:lnSpc>
                <a:spcPct val="100000"/>
              </a:lnSpc>
              <a:spcBef>
                <a:spcPts val="0"/>
              </a:spcBef>
              <a:spcAft>
                <a:spcPts val="0"/>
              </a:spcAft>
              <a:buClr>
                <a:srgbClr val="000000"/>
              </a:buClr>
              <a:buSzPts val="1800"/>
              <a:buFont typeface="Noto Sans Symbols"/>
              <a:buChar char="❑"/>
            </a:pPr>
            <a:r>
              <a:rPr lang="en-US" sz="1800" b="0" i="0" u="none" strike="noStrike" cap="none">
                <a:solidFill>
                  <a:schemeClr val="lt1"/>
                </a:solidFill>
                <a:latin typeface="Arial"/>
                <a:ea typeface="Arial"/>
                <a:cs typeface="Arial"/>
                <a:sym typeface="Arial"/>
              </a:rPr>
              <a:t>Erhöhte Wahrscheinlichkeit der Einführung nachhaltiger Praktiken</a:t>
            </a:r>
            <a:endParaRPr/>
          </a:p>
          <a:p>
            <a:pPr marL="285750" marR="0" lvl="0" indent="-285750" algn="l" rtl="0">
              <a:lnSpc>
                <a:spcPct val="100000"/>
              </a:lnSpc>
              <a:spcBef>
                <a:spcPts val="0"/>
              </a:spcBef>
              <a:spcAft>
                <a:spcPts val="0"/>
              </a:spcAft>
              <a:buClr>
                <a:srgbClr val="000000"/>
              </a:buClr>
              <a:buSzPts val="1800"/>
              <a:buFont typeface="Noto Sans Symbols"/>
              <a:buChar char="❑"/>
            </a:pPr>
            <a:r>
              <a:rPr lang="en-US" sz="1800" b="0" i="0" u="none" strike="noStrike" cap="none">
                <a:solidFill>
                  <a:schemeClr val="lt1"/>
                </a:solidFill>
                <a:latin typeface="Arial"/>
                <a:ea typeface="Arial"/>
                <a:cs typeface="Arial"/>
                <a:sym typeface="Arial"/>
              </a:rPr>
              <a:t>Geringere Bereitschaft, sich umweltfreundlich zu verhalten</a:t>
            </a:r>
            <a:endParaRPr/>
          </a:p>
        </p:txBody>
      </p:sp>
      <p:cxnSp>
        <p:nvCxnSpPr>
          <p:cNvPr id="464" name="Google Shape;464;p85"/>
          <p:cNvCxnSpPr/>
          <p:nvPr/>
        </p:nvCxnSpPr>
        <p:spPr>
          <a:xfrm rot="10800000" flipH="1">
            <a:off x="4876800" y="2686126"/>
            <a:ext cx="1438200" cy="600000"/>
          </a:xfrm>
          <a:prstGeom prst="bentConnector3">
            <a:avLst>
              <a:gd name="adj1" fmla="val 50000"/>
            </a:avLst>
          </a:prstGeom>
          <a:noFill/>
          <a:ln w="9525" cap="flat" cmpd="sng">
            <a:solidFill>
              <a:srgbClr val="FF0000"/>
            </a:solidFill>
            <a:prstDash val="solid"/>
            <a:round/>
            <a:headEnd type="none" w="sm" len="sm"/>
            <a:tailEnd type="triangle" w="med" len="med"/>
          </a:ln>
        </p:spPr>
      </p:cxnSp>
      <p:sp>
        <p:nvSpPr>
          <p:cNvPr id="465" name="Google Shape;465;p85"/>
          <p:cNvSpPr txBox="1"/>
          <p:nvPr/>
        </p:nvSpPr>
        <p:spPr>
          <a:xfrm>
            <a:off x="1123950" y="5334000"/>
            <a:ext cx="36385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1" u="none" strike="noStrike" cap="none">
                <a:solidFill>
                  <a:srgbClr val="000000"/>
                </a:solidFill>
                <a:latin typeface="Arial"/>
                <a:ea typeface="Arial"/>
                <a:cs typeface="Arial"/>
                <a:sym typeface="Arial"/>
              </a:rPr>
              <a:t>Beispiel: Eine Übung ist für Sie erledigt.</a:t>
            </a:r>
            <a:endParaRPr sz="1400" b="0" i="1"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2"/>
          <p:cNvSpPr txBox="1">
            <a:spLocks noGrp="1"/>
          </p:cNvSpPr>
          <p:nvPr>
            <p:ph type="title"/>
          </p:nvPr>
        </p:nvSpPr>
        <p:spPr>
          <a:xfrm>
            <a:off x="1224636" y="2960458"/>
            <a:ext cx="6233171" cy="937084"/>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3F3F3F"/>
              </a:buClr>
              <a:buSzPts val="3200"/>
              <a:buFont typeface="Calibri"/>
              <a:buNone/>
            </a:pPr>
            <a:r>
              <a:rPr lang="en-US" sz="6600"/>
              <a:t>Fangen wir an!</a:t>
            </a:r>
            <a:endParaRPr sz="6600"/>
          </a:p>
        </p:txBody>
      </p:sp>
      <p:cxnSp>
        <p:nvCxnSpPr>
          <p:cNvPr id="159" name="Google Shape;159;p12"/>
          <p:cNvCxnSpPr/>
          <p:nvPr/>
        </p:nvCxnSpPr>
        <p:spPr>
          <a:xfrm rot="10800000">
            <a:off x="7878208" y="4366084"/>
            <a:ext cx="1635900" cy="0"/>
          </a:xfrm>
          <a:prstGeom prst="straightConnector1">
            <a:avLst/>
          </a:prstGeom>
          <a:noFill/>
          <a:ln w="19050" cap="flat" cmpd="sng">
            <a:solidFill>
              <a:schemeClr val="lt1"/>
            </a:solidFill>
            <a:prstDash val="solid"/>
            <a:round/>
            <a:headEnd type="none" w="sm" len="sm"/>
            <a:tailEnd type="none" w="sm" len="sm"/>
          </a:ln>
        </p:spPr>
      </p:cxnSp>
      <p:cxnSp>
        <p:nvCxnSpPr>
          <p:cNvPr id="160" name="Google Shape;160;p12"/>
          <p:cNvCxnSpPr/>
          <p:nvPr/>
        </p:nvCxnSpPr>
        <p:spPr>
          <a:xfrm rot="10800000">
            <a:off x="1813308" y="2210113"/>
            <a:ext cx="1635900" cy="0"/>
          </a:xfrm>
          <a:prstGeom prst="straightConnector1">
            <a:avLst/>
          </a:prstGeom>
          <a:noFill/>
          <a:ln w="19050" cap="flat" cmpd="sng">
            <a:solidFill>
              <a:schemeClr val="lt1"/>
            </a:solidFill>
            <a:prstDash val="solid"/>
            <a:round/>
            <a:headEnd type="none" w="sm" len="sm"/>
            <a:tailEnd type="none" w="sm" len="sm"/>
          </a:ln>
        </p:spPr>
      </p:cxnSp>
      <p:pic>
        <p:nvPicPr>
          <p:cNvPr id="161" name="Google Shape;161;p12" descr="Ein Bild, das Pflanze, Grün, Gras enthält.&#10;&#10;Automatisch generierte Beschreibung"/>
          <p:cNvPicPr preferRelativeResize="0"/>
          <p:nvPr/>
        </p:nvPicPr>
        <p:blipFill rotWithShape="1">
          <a:blip r:embed="rId3">
            <a:alphaModFix/>
          </a:blip>
          <a:srcRect l="22796" t="8295" r="22866" b="15447"/>
          <a:stretch/>
        </p:blipFill>
        <p:spPr>
          <a:xfrm>
            <a:off x="7457807" y="605879"/>
            <a:ext cx="3264408" cy="458114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22"/>
          <p:cNvSpPr txBox="1">
            <a:spLocks noGrp="1"/>
          </p:cNvSpPr>
          <p:nvPr>
            <p:ph type="title"/>
          </p:nvPr>
        </p:nvSpPr>
        <p:spPr>
          <a:xfrm>
            <a:off x="468428" y="0"/>
            <a:ext cx="7892065" cy="82374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2A4F1C"/>
              </a:buClr>
              <a:buSzPts val="3200"/>
              <a:buFont typeface="Calibri"/>
              <a:buNone/>
            </a:pPr>
            <a:r>
              <a:rPr lang="en-US" dirty="0" err="1">
                <a:solidFill>
                  <a:srgbClr val="2A4F1C"/>
                </a:solidFill>
              </a:rPr>
              <a:t>Referenzen</a:t>
            </a:r>
            <a:r>
              <a:rPr lang="en-US" dirty="0">
                <a:solidFill>
                  <a:srgbClr val="2A4F1C"/>
                </a:solidFill>
              </a:rPr>
              <a:t> und Links</a:t>
            </a:r>
            <a:endParaRPr dirty="0"/>
          </a:p>
        </p:txBody>
      </p:sp>
      <p:cxnSp>
        <p:nvCxnSpPr>
          <p:cNvPr id="471" name="Google Shape;471;p22"/>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sp>
        <p:nvSpPr>
          <p:cNvPr id="472" name="Google Shape;472;p22"/>
          <p:cNvSpPr txBox="1"/>
          <p:nvPr/>
        </p:nvSpPr>
        <p:spPr>
          <a:xfrm>
            <a:off x="468428" y="1053409"/>
            <a:ext cx="10847271" cy="54213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00" b="0" i="0" u="none" strike="noStrike" cap="none" dirty="0">
                <a:solidFill>
                  <a:schemeClr val="dk1"/>
                </a:solidFill>
                <a:latin typeface="Arial"/>
                <a:ea typeface="Arial"/>
                <a:cs typeface="Arial"/>
                <a:sym typeface="Arial"/>
              </a:rPr>
              <a:t>Amato, R. P., Devine-Wright, P., &amp; Walker, L. (1997). Die </a:t>
            </a:r>
            <a:r>
              <a:rPr lang="en-US" sz="1000" b="0" i="0" u="none" strike="noStrike" cap="none" dirty="0" err="1">
                <a:solidFill>
                  <a:schemeClr val="dk1"/>
                </a:solidFill>
                <a:latin typeface="Arial"/>
                <a:ea typeface="Arial"/>
                <a:cs typeface="Arial"/>
                <a:sym typeface="Arial"/>
              </a:rPr>
              <a:t>Beziehung</a:t>
            </a:r>
            <a:r>
              <a:rPr lang="en-US" sz="1000" b="0" i="0" u="none" strike="noStrike" cap="none" dirty="0">
                <a:solidFill>
                  <a:schemeClr val="dk1"/>
                </a:solidFill>
                <a:latin typeface="Arial"/>
                <a:ea typeface="Arial"/>
                <a:cs typeface="Arial"/>
                <a:sym typeface="Arial"/>
              </a:rPr>
              <a:t> </a:t>
            </a:r>
            <a:r>
              <a:rPr lang="en-US" sz="1000" b="0" i="0" u="none" strike="noStrike" cap="none" dirty="0" err="1">
                <a:solidFill>
                  <a:schemeClr val="dk1"/>
                </a:solidFill>
                <a:latin typeface="Arial"/>
                <a:ea typeface="Arial"/>
                <a:cs typeface="Arial"/>
                <a:sym typeface="Arial"/>
              </a:rPr>
              <a:t>zwischen</a:t>
            </a:r>
            <a:r>
              <a:rPr lang="en-US" sz="1000" b="0" i="0" u="none" strike="noStrike" cap="none" dirty="0">
                <a:solidFill>
                  <a:schemeClr val="dk1"/>
                </a:solidFill>
                <a:latin typeface="Arial"/>
                <a:ea typeface="Arial"/>
                <a:cs typeface="Arial"/>
                <a:sym typeface="Arial"/>
              </a:rPr>
              <a:t> </a:t>
            </a:r>
            <a:r>
              <a:rPr lang="en-US" sz="1000" b="0" i="0" u="none" strike="noStrike" cap="none" dirty="0" err="1">
                <a:solidFill>
                  <a:schemeClr val="dk1"/>
                </a:solidFill>
                <a:latin typeface="Arial"/>
                <a:ea typeface="Arial"/>
                <a:cs typeface="Arial"/>
                <a:sym typeface="Arial"/>
              </a:rPr>
              <a:t>Umweltbewusstsein</a:t>
            </a:r>
            <a:r>
              <a:rPr lang="en-US" sz="1000" b="0" i="0" u="none" strike="noStrike" cap="none" dirty="0">
                <a:solidFill>
                  <a:schemeClr val="dk1"/>
                </a:solidFill>
                <a:latin typeface="Arial"/>
                <a:ea typeface="Arial"/>
                <a:cs typeface="Arial"/>
                <a:sym typeface="Arial"/>
              </a:rPr>
              <a:t> und Wissen </a:t>
            </a:r>
            <a:r>
              <a:rPr lang="en-US" sz="1000" b="0" i="0" u="none" strike="noStrike" cap="none" dirty="0" err="1">
                <a:solidFill>
                  <a:schemeClr val="dk1"/>
                </a:solidFill>
                <a:latin typeface="Arial"/>
                <a:ea typeface="Arial"/>
                <a:cs typeface="Arial"/>
                <a:sym typeface="Arial"/>
              </a:rPr>
              <a:t>über</a:t>
            </a:r>
            <a:r>
              <a:rPr lang="en-US" sz="1000" b="0" i="0" u="none" strike="noStrike" cap="none" dirty="0">
                <a:solidFill>
                  <a:schemeClr val="dk1"/>
                </a:solidFill>
                <a:latin typeface="Arial"/>
                <a:ea typeface="Arial"/>
                <a:cs typeface="Arial"/>
                <a:sym typeface="Arial"/>
              </a:rPr>
              <a:t> </a:t>
            </a:r>
            <a:r>
              <a:rPr lang="en-US" sz="1000" b="0" i="0" u="none" strike="noStrike" cap="none" dirty="0" err="1">
                <a:solidFill>
                  <a:schemeClr val="dk1"/>
                </a:solidFill>
                <a:latin typeface="Arial"/>
                <a:ea typeface="Arial"/>
                <a:cs typeface="Arial"/>
                <a:sym typeface="Arial"/>
              </a:rPr>
              <a:t>Umweltschutz</a:t>
            </a:r>
            <a:r>
              <a:rPr lang="en-US" sz="1000" b="0" i="0" u="none" strike="noStrike" cap="none" dirty="0">
                <a:solidFill>
                  <a:schemeClr val="dk1"/>
                </a:solidFill>
                <a:latin typeface="Arial"/>
                <a:ea typeface="Arial"/>
                <a:cs typeface="Arial"/>
                <a:sym typeface="Arial"/>
              </a:rPr>
              <a:t>. </a:t>
            </a:r>
            <a:r>
              <a:rPr lang="en-US" sz="1000" b="0" i="0" u="none" strike="noStrike" cap="none" dirty="0" err="1">
                <a:solidFill>
                  <a:schemeClr val="dk1"/>
                </a:solidFill>
                <a:latin typeface="Arial"/>
                <a:ea typeface="Arial"/>
                <a:cs typeface="Arial"/>
                <a:sym typeface="Arial"/>
              </a:rPr>
              <a:t>Zeitschrift</a:t>
            </a:r>
            <a:r>
              <a:rPr lang="en-US" sz="1000" b="0" i="0" u="none" strike="noStrike" cap="none" dirty="0">
                <a:solidFill>
                  <a:schemeClr val="dk1"/>
                </a:solidFill>
                <a:latin typeface="Arial"/>
                <a:ea typeface="Arial"/>
                <a:cs typeface="Arial"/>
                <a:sym typeface="Arial"/>
              </a:rPr>
              <a:t> für Umwelterziehung, 28(3), 30-36.</a:t>
            </a:r>
            <a:endParaRPr dirty="0"/>
          </a:p>
          <a:p>
            <a:pPr marL="0" marR="0" lvl="0" indent="0" algn="l" rtl="0">
              <a:lnSpc>
                <a:spcPct val="100000"/>
              </a:lnSpc>
              <a:spcBef>
                <a:spcPts val="0"/>
              </a:spcBef>
              <a:spcAft>
                <a:spcPts val="0"/>
              </a:spcAft>
              <a:buNone/>
            </a:pPr>
            <a:r>
              <a:rPr lang="en-US" sz="1000" b="0" i="0" u="none" strike="noStrike" cap="none" dirty="0">
                <a:solidFill>
                  <a:schemeClr val="dk1"/>
                </a:solidFill>
                <a:latin typeface="Arial"/>
                <a:ea typeface="Arial"/>
                <a:cs typeface="Arial"/>
                <a:sym typeface="Arial"/>
              </a:rPr>
              <a:t>Anderson, A. (2016). </a:t>
            </a:r>
            <a:r>
              <a:rPr lang="en-US" sz="1000" b="0" i="0" u="none" strike="noStrike" cap="none" dirty="0" err="1">
                <a:solidFill>
                  <a:schemeClr val="dk1"/>
                </a:solidFill>
                <a:latin typeface="Arial"/>
                <a:ea typeface="Arial"/>
                <a:cs typeface="Arial"/>
                <a:sym typeface="Arial"/>
              </a:rPr>
              <a:t>Medien</a:t>
            </a:r>
            <a:r>
              <a:rPr lang="en-US" sz="1000" b="0" i="0" u="none" strike="noStrike" cap="none" dirty="0">
                <a:solidFill>
                  <a:schemeClr val="dk1"/>
                </a:solidFill>
                <a:latin typeface="Arial"/>
                <a:ea typeface="Arial"/>
                <a:cs typeface="Arial"/>
                <a:sym typeface="Arial"/>
              </a:rPr>
              <a:t> und </a:t>
            </a:r>
            <a:r>
              <a:rPr lang="en-US" sz="1000" b="0" i="0" u="none" strike="noStrike" cap="none" dirty="0" err="1">
                <a:solidFill>
                  <a:schemeClr val="dk1"/>
                </a:solidFill>
                <a:latin typeface="Arial"/>
                <a:ea typeface="Arial"/>
                <a:cs typeface="Arial"/>
                <a:sym typeface="Arial"/>
              </a:rPr>
              <a:t>Umweltkommunikation</a:t>
            </a:r>
            <a:r>
              <a:rPr lang="en-US" sz="1000" b="0" i="0" u="none" strike="noStrike" cap="none" dirty="0">
                <a:solidFill>
                  <a:schemeClr val="dk1"/>
                </a:solidFill>
                <a:latin typeface="Arial"/>
                <a:ea typeface="Arial"/>
                <a:cs typeface="Arial"/>
                <a:sym typeface="Arial"/>
              </a:rPr>
              <a:t>. Routledge.</a:t>
            </a:r>
            <a:endParaRPr sz="10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000" b="0" i="0" u="none" strike="noStrike" cap="none" dirty="0">
                <a:solidFill>
                  <a:schemeClr val="dk1"/>
                </a:solidFill>
                <a:latin typeface="Arial"/>
                <a:ea typeface="Arial"/>
                <a:cs typeface="Arial"/>
                <a:sym typeface="Arial"/>
              </a:rPr>
              <a:t> </a:t>
            </a:r>
            <a:endParaRPr sz="10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000" b="0" i="0" u="none" strike="noStrike" cap="none" dirty="0" err="1">
                <a:solidFill>
                  <a:schemeClr val="dk1"/>
                </a:solidFill>
                <a:latin typeface="Arial"/>
                <a:ea typeface="Arial"/>
                <a:cs typeface="Arial"/>
                <a:sym typeface="Arial"/>
              </a:rPr>
              <a:t>Arcury</a:t>
            </a:r>
            <a:r>
              <a:rPr lang="en-US" sz="1000" b="0" i="0" u="none" strike="noStrike" cap="none" dirty="0">
                <a:solidFill>
                  <a:schemeClr val="dk1"/>
                </a:solidFill>
                <a:latin typeface="Arial"/>
                <a:ea typeface="Arial"/>
                <a:cs typeface="Arial"/>
                <a:sym typeface="Arial"/>
              </a:rPr>
              <a:t>, T. A., </a:t>
            </a:r>
            <a:r>
              <a:rPr lang="en-US" sz="1000" b="0" i="0" u="none" strike="noStrike" cap="none" dirty="0" err="1">
                <a:solidFill>
                  <a:schemeClr val="dk1"/>
                </a:solidFill>
                <a:latin typeface="Arial"/>
                <a:ea typeface="Arial"/>
                <a:cs typeface="Arial"/>
                <a:sym typeface="Arial"/>
              </a:rPr>
              <a:t>Greenhäuser</a:t>
            </a:r>
            <a:r>
              <a:rPr lang="en-US" sz="1000" b="0" i="0" u="none" strike="noStrike" cap="none" dirty="0">
                <a:solidFill>
                  <a:schemeClr val="dk1"/>
                </a:solidFill>
                <a:latin typeface="Arial"/>
                <a:ea typeface="Arial"/>
                <a:cs typeface="Arial"/>
                <a:sym typeface="Arial"/>
              </a:rPr>
              <a:t>, B., Stedman, R. C., Marshall, J. A., Bharadwaj, L. A., Griffith, D. C., ... &amp; </a:t>
            </a:r>
            <a:r>
              <a:rPr lang="en-US" sz="1000" b="0" i="0" u="none" strike="noStrike" cap="none" dirty="0" err="1">
                <a:solidFill>
                  <a:schemeClr val="dk1"/>
                </a:solidFill>
                <a:latin typeface="Arial"/>
                <a:ea typeface="Arial"/>
                <a:cs typeface="Arial"/>
                <a:sym typeface="Arial"/>
              </a:rPr>
              <a:t>Mohrenweiser</a:t>
            </a:r>
            <a:r>
              <a:rPr lang="en-US" sz="1000" b="0" i="0" u="none" strike="noStrike" cap="none" dirty="0">
                <a:solidFill>
                  <a:schemeClr val="dk1"/>
                </a:solidFill>
                <a:latin typeface="Arial"/>
                <a:ea typeface="Arial"/>
                <a:cs typeface="Arial"/>
                <a:sym typeface="Arial"/>
              </a:rPr>
              <a:t>, H. (2011).  </a:t>
            </a:r>
            <a:r>
              <a:rPr lang="en-US" sz="1000" b="0" i="0" u="none" strike="noStrike" cap="none" dirty="0" err="1">
                <a:solidFill>
                  <a:schemeClr val="dk1"/>
                </a:solidFill>
                <a:latin typeface="Arial"/>
                <a:ea typeface="Arial"/>
                <a:cs typeface="Arial"/>
                <a:sym typeface="Arial"/>
              </a:rPr>
              <a:t>Sozialwissenschaften</a:t>
            </a:r>
            <a:r>
              <a:rPr lang="en-US" sz="1000" b="0" i="0" u="none" strike="noStrike" cap="none" dirty="0">
                <a:solidFill>
                  <a:schemeClr val="dk1"/>
                </a:solidFill>
                <a:latin typeface="Arial"/>
                <a:ea typeface="Arial"/>
                <a:cs typeface="Arial"/>
                <a:sym typeface="Arial"/>
              </a:rPr>
              <a:t> und die Umwelt. Environmental Health Perspectives, 119(3), 365-371. </a:t>
            </a:r>
            <a:endParaRPr sz="10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000" b="0" i="0" u="none" strike="noStrike" cap="none" dirty="0" err="1">
                <a:solidFill>
                  <a:schemeClr val="dk1"/>
                </a:solidFill>
                <a:latin typeface="Arial"/>
                <a:ea typeface="Arial"/>
                <a:cs typeface="Arial"/>
                <a:sym typeface="Arial"/>
              </a:rPr>
              <a:t>Dobrotă</a:t>
            </a:r>
            <a:r>
              <a:rPr lang="en-US" sz="1000" b="0" i="0" u="none" strike="noStrike" cap="none" dirty="0">
                <a:solidFill>
                  <a:schemeClr val="dk1"/>
                </a:solidFill>
                <a:latin typeface="Arial"/>
                <a:ea typeface="Arial"/>
                <a:cs typeface="Arial"/>
                <a:sym typeface="Arial"/>
              </a:rPr>
              <a:t>, C., &amp; </a:t>
            </a:r>
            <a:r>
              <a:rPr lang="en-US" sz="1000" b="0" i="0" u="none" strike="noStrike" cap="none" dirty="0" err="1">
                <a:solidFill>
                  <a:schemeClr val="dk1"/>
                </a:solidFill>
                <a:latin typeface="Arial"/>
                <a:ea typeface="Arial"/>
                <a:cs typeface="Arial"/>
                <a:sym typeface="Arial"/>
              </a:rPr>
              <a:t>Barna</a:t>
            </a:r>
            <a:r>
              <a:rPr lang="en-US" sz="1000" b="0" i="0" u="none" strike="noStrike" cap="none" dirty="0">
                <a:solidFill>
                  <a:schemeClr val="dk1"/>
                </a:solidFill>
                <a:latin typeface="Arial"/>
                <a:ea typeface="Arial"/>
                <a:cs typeface="Arial"/>
                <a:sym typeface="Arial"/>
              </a:rPr>
              <a:t>, A. (1996). </a:t>
            </a:r>
            <a:r>
              <a:rPr lang="en-US" sz="1000" b="0" i="0" u="none" strike="noStrike" cap="none" dirty="0" err="1">
                <a:solidFill>
                  <a:schemeClr val="dk1"/>
                </a:solidFill>
                <a:latin typeface="Arial"/>
                <a:ea typeface="Arial"/>
                <a:cs typeface="Arial"/>
                <a:sym typeface="Arial"/>
              </a:rPr>
              <a:t>Ökologische</a:t>
            </a:r>
            <a:r>
              <a:rPr lang="en-US" sz="1000" b="0" i="0" u="none" strike="noStrike" cap="none" dirty="0">
                <a:solidFill>
                  <a:schemeClr val="dk1"/>
                </a:solidFill>
                <a:latin typeface="Arial"/>
                <a:ea typeface="Arial"/>
                <a:cs typeface="Arial"/>
                <a:sym typeface="Arial"/>
              </a:rPr>
              <a:t> </a:t>
            </a:r>
            <a:r>
              <a:rPr lang="en-US" sz="1000" b="0" i="0" u="none" strike="noStrike" cap="none" dirty="0" err="1">
                <a:solidFill>
                  <a:schemeClr val="dk1"/>
                </a:solidFill>
                <a:latin typeface="Arial"/>
                <a:ea typeface="Arial"/>
                <a:cs typeface="Arial"/>
                <a:sym typeface="Arial"/>
              </a:rPr>
              <a:t>Erziehung</a:t>
            </a:r>
            <a:r>
              <a:rPr lang="en-US" sz="1000" b="0" i="0" u="none" strike="noStrike" cap="none" dirty="0">
                <a:solidFill>
                  <a:schemeClr val="dk1"/>
                </a:solidFill>
                <a:latin typeface="Arial"/>
                <a:ea typeface="Arial"/>
                <a:cs typeface="Arial"/>
                <a:sym typeface="Arial"/>
              </a:rPr>
              <a:t>, die </a:t>
            </a:r>
            <a:r>
              <a:rPr lang="en-US" sz="1000" b="0" i="0" u="none" strike="noStrike" cap="none" dirty="0" err="1">
                <a:solidFill>
                  <a:schemeClr val="dk1"/>
                </a:solidFill>
                <a:latin typeface="Arial"/>
                <a:ea typeface="Arial"/>
                <a:cs typeface="Arial"/>
                <a:sym typeface="Arial"/>
              </a:rPr>
              <a:t>Grundlage</a:t>
            </a:r>
            <a:r>
              <a:rPr lang="en-US" sz="1000" b="0" i="0" u="none" strike="noStrike" cap="none" dirty="0">
                <a:solidFill>
                  <a:schemeClr val="dk1"/>
                </a:solidFill>
                <a:latin typeface="Arial"/>
                <a:ea typeface="Arial"/>
                <a:cs typeface="Arial"/>
                <a:sym typeface="Arial"/>
              </a:rPr>
              <a:t> </a:t>
            </a:r>
            <a:r>
              <a:rPr lang="en-US" sz="1000" b="0" i="0" u="none" strike="noStrike" cap="none" dirty="0" err="1">
                <a:solidFill>
                  <a:schemeClr val="dk1"/>
                </a:solidFill>
                <a:latin typeface="Arial"/>
                <a:ea typeface="Arial"/>
                <a:cs typeface="Arial"/>
                <a:sym typeface="Arial"/>
              </a:rPr>
              <a:t>einer</a:t>
            </a:r>
            <a:r>
              <a:rPr lang="en-US" sz="1000" b="0" i="0" u="none" strike="noStrike" cap="none" dirty="0">
                <a:solidFill>
                  <a:schemeClr val="dk1"/>
                </a:solidFill>
                <a:latin typeface="Arial"/>
                <a:ea typeface="Arial"/>
                <a:cs typeface="Arial"/>
                <a:sym typeface="Arial"/>
              </a:rPr>
              <a:t> </a:t>
            </a:r>
            <a:r>
              <a:rPr lang="en-US" sz="1000" b="0" i="0" u="none" strike="noStrike" cap="none" dirty="0" err="1">
                <a:solidFill>
                  <a:schemeClr val="dk1"/>
                </a:solidFill>
                <a:latin typeface="Arial"/>
                <a:ea typeface="Arial"/>
                <a:cs typeface="Arial"/>
                <a:sym typeface="Arial"/>
              </a:rPr>
              <a:t>Lebensweise</a:t>
            </a:r>
            <a:r>
              <a:rPr lang="en-US" sz="1000" b="0" i="0" u="none" strike="noStrike" cap="none" dirty="0">
                <a:solidFill>
                  <a:schemeClr val="dk1"/>
                </a:solidFill>
                <a:latin typeface="Arial"/>
                <a:ea typeface="Arial"/>
                <a:cs typeface="Arial"/>
                <a:sym typeface="Arial"/>
              </a:rPr>
              <a:t>: Der Lehrer </a:t>
            </a:r>
            <a:r>
              <a:rPr lang="en-US" sz="1000" b="0" i="0" u="none" strike="noStrike" cap="none" dirty="0" err="1">
                <a:solidFill>
                  <a:schemeClr val="dk1"/>
                </a:solidFill>
                <a:latin typeface="Arial"/>
                <a:ea typeface="Arial"/>
                <a:cs typeface="Arial"/>
                <a:sym typeface="Arial"/>
              </a:rPr>
              <a:t>als</a:t>
            </a:r>
            <a:r>
              <a:rPr lang="en-US" sz="1000" b="0" i="0" u="none" strike="noStrike" cap="none" dirty="0">
                <a:solidFill>
                  <a:schemeClr val="dk1"/>
                </a:solidFill>
                <a:latin typeface="Arial"/>
                <a:ea typeface="Arial"/>
                <a:cs typeface="Arial"/>
                <a:sym typeface="Arial"/>
              </a:rPr>
              <a:t> Lehrer. In A. </a:t>
            </a:r>
            <a:r>
              <a:rPr lang="en-US" sz="1000" b="0" i="0" u="none" strike="noStrike" cap="none" dirty="0" err="1">
                <a:solidFill>
                  <a:schemeClr val="dk1"/>
                </a:solidFill>
                <a:latin typeface="Arial"/>
                <a:ea typeface="Arial"/>
                <a:cs typeface="Arial"/>
                <a:sym typeface="Arial"/>
              </a:rPr>
              <a:t>Marcu</a:t>
            </a:r>
            <a:r>
              <a:rPr lang="en-US" sz="1000" b="0" i="0" u="none" strike="noStrike" cap="none" dirty="0">
                <a:solidFill>
                  <a:schemeClr val="dk1"/>
                </a:solidFill>
                <a:latin typeface="Arial"/>
                <a:ea typeface="Arial"/>
                <a:cs typeface="Arial"/>
                <a:sym typeface="Arial"/>
              </a:rPr>
              <a:t> (Coord.), </a:t>
            </a:r>
            <a:r>
              <a:rPr lang="en-US" sz="1000" b="0" i="0" u="none" strike="noStrike" cap="none" dirty="0" err="1">
                <a:solidFill>
                  <a:schemeClr val="dk1"/>
                </a:solidFill>
                <a:latin typeface="Arial"/>
                <a:ea typeface="Arial"/>
                <a:cs typeface="Arial"/>
                <a:sym typeface="Arial"/>
              </a:rPr>
              <a:t>Umwelttage</a:t>
            </a:r>
            <a:r>
              <a:rPr lang="en-US" sz="1000" b="0" i="0" u="none" strike="noStrike" cap="none" dirty="0">
                <a:solidFill>
                  <a:schemeClr val="dk1"/>
                </a:solidFill>
                <a:latin typeface="Arial"/>
                <a:ea typeface="Arial"/>
                <a:cs typeface="Arial"/>
                <a:sym typeface="Arial"/>
              </a:rPr>
              <a:t> für </a:t>
            </a:r>
            <a:r>
              <a:rPr lang="en-US" sz="1000" b="0" i="0" u="none" strike="noStrike" cap="none" dirty="0" err="1">
                <a:solidFill>
                  <a:schemeClr val="dk1"/>
                </a:solidFill>
                <a:latin typeface="Arial"/>
                <a:ea typeface="Arial"/>
                <a:cs typeface="Arial"/>
                <a:sym typeface="Arial"/>
              </a:rPr>
              <a:t>Schüler</a:t>
            </a:r>
            <a:r>
              <a:rPr lang="en-US" sz="1000" b="0" i="0" u="none" strike="noStrike" cap="none" dirty="0">
                <a:solidFill>
                  <a:schemeClr val="dk1"/>
                </a:solidFill>
                <a:latin typeface="Arial"/>
                <a:ea typeface="Arial"/>
                <a:cs typeface="Arial"/>
                <a:sym typeface="Arial"/>
              </a:rPr>
              <a:t> in Cluj.  Cluj-Napoca.</a:t>
            </a:r>
            <a:endParaRPr sz="10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000" b="0" i="0" u="none" strike="noStrike" cap="none" dirty="0">
                <a:solidFill>
                  <a:schemeClr val="dk1"/>
                </a:solidFill>
                <a:latin typeface="Arial"/>
                <a:ea typeface="Arial"/>
                <a:cs typeface="Arial"/>
                <a:sym typeface="Arial"/>
              </a:rPr>
              <a:t>Eriksen, M., </a:t>
            </a:r>
            <a:r>
              <a:rPr lang="en-US" sz="1000" b="0" i="0" u="none" strike="noStrike" cap="none" dirty="0" err="1">
                <a:solidFill>
                  <a:schemeClr val="dk1"/>
                </a:solidFill>
                <a:latin typeface="Arial"/>
                <a:ea typeface="Arial"/>
                <a:cs typeface="Arial"/>
                <a:sym typeface="Arial"/>
              </a:rPr>
              <a:t>Lebreton</a:t>
            </a:r>
            <a:r>
              <a:rPr lang="en-US" sz="1000" b="0" i="0" u="none" strike="noStrike" cap="none" dirty="0">
                <a:solidFill>
                  <a:schemeClr val="dk1"/>
                </a:solidFill>
                <a:latin typeface="Arial"/>
                <a:ea typeface="Arial"/>
                <a:cs typeface="Arial"/>
                <a:sym typeface="Arial"/>
              </a:rPr>
              <a:t>, L. C., Carson, H. S., Thiel, M., Christiansen, C. H., </a:t>
            </a:r>
            <a:r>
              <a:rPr lang="en-US" sz="1000" b="0" i="0" u="none" strike="noStrike" cap="none" dirty="0" err="1">
                <a:solidFill>
                  <a:schemeClr val="dk1"/>
                </a:solidFill>
                <a:latin typeface="Arial"/>
                <a:ea typeface="Arial"/>
                <a:cs typeface="Arial"/>
                <a:sym typeface="Arial"/>
              </a:rPr>
              <a:t>Klassouw</a:t>
            </a:r>
            <a:r>
              <a:rPr lang="en-US" sz="1000" b="0" i="0" u="none" strike="noStrike" cap="none" dirty="0">
                <a:solidFill>
                  <a:schemeClr val="dk1"/>
                </a:solidFill>
                <a:latin typeface="Arial"/>
                <a:ea typeface="Arial"/>
                <a:cs typeface="Arial"/>
                <a:sym typeface="Arial"/>
              </a:rPr>
              <a:t>, R., ... &amp; </a:t>
            </a:r>
            <a:r>
              <a:rPr lang="en-US" sz="1000" b="0" i="0" u="none" strike="noStrike" cap="none" dirty="0" err="1">
                <a:solidFill>
                  <a:schemeClr val="dk1"/>
                </a:solidFill>
                <a:latin typeface="Arial"/>
                <a:ea typeface="Arial"/>
                <a:cs typeface="Arial"/>
                <a:sym typeface="Arial"/>
              </a:rPr>
              <a:t>Jambeck</a:t>
            </a:r>
            <a:r>
              <a:rPr lang="en-US" sz="1000" b="0" i="0" u="none" strike="noStrike" cap="none" dirty="0">
                <a:solidFill>
                  <a:schemeClr val="dk1"/>
                </a:solidFill>
                <a:latin typeface="Arial"/>
                <a:ea typeface="Arial"/>
                <a:cs typeface="Arial"/>
                <a:sym typeface="Arial"/>
              </a:rPr>
              <a:t>, J. R. (2014, </a:t>
            </a:r>
            <a:r>
              <a:rPr lang="en-US" sz="1000" b="0" i="0" u="none" strike="noStrike" cap="none" dirty="0" err="1">
                <a:solidFill>
                  <a:schemeClr val="dk1"/>
                </a:solidFill>
                <a:latin typeface="Arial"/>
                <a:ea typeface="Arial"/>
                <a:cs typeface="Arial"/>
                <a:sym typeface="Arial"/>
              </a:rPr>
              <a:t>Dezember</a:t>
            </a:r>
            <a:r>
              <a:rPr lang="en-US" sz="1000" b="0" i="0" u="none" strike="noStrike" cap="none" dirty="0">
                <a:solidFill>
                  <a:schemeClr val="dk1"/>
                </a:solidFill>
                <a:latin typeface="Arial"/>
                <a:ea typeface="Arial"/>
                <a:cs typeface="Arial"/>
                <a:sym typeface="Arial"/>
              </a:rPr>
              <a:t>). </a:t>
            </a:r>
            <a:r>
              <a:rPr lang="en-US" sz="1000" b="0" i="0" u="none" strike="noStrike" cap="none" dirty="0" err="1">
                <a:solidFill>
                  <a:schemeClr val="dk1"/>
                </a:solidFill>
                <a:latin typeface="Arial"/>
                <a:ea typeface="Arial"/>
                <a:cs typeface="Arial"/>
                <a:sym typeface="Arial"/>
              </a:rPr>
              <a:t>Plastikverschmutzung</a:t>
            </a:r>
            <a:r>
              <a:rPr lang="en-US" sz="1000" b="0" i="0" u="none" strike="noStrike" cap="none" dirty="0">
                <a:solidFill>
                  <a:schemeClr val="dk1"/>
                </a:solidFill>
                <a:latin typeface="Arial"/>
                <a:ea typeface="Arial"/>
                <a:cs typeface="Arial"/>
                <a:sym typeface="Arial"/>
              </a:rPr>
              <a:t> in den </a:t>
            </a:r>
            <a:r>
              <a:rPr lang="en-US" sz="1000" b="0" i="0" u="none" strike="noStrike" cap="none" dirty="0" err="1">
                <a:solidFill>
                  <a:schemeClr val="dk1"/>
                </a:solidFill>
                <a:latin typeface="Arial"/>
                <a:ea typeface="Arial"/>
                <a:cs typeface="Arial"/>
                <a:sym typeface="Arial"/>
              </a:rPr>
              <a:t>Weltmeeren</a:t>
            </a:r>
            <a:r>
              <a:rPr lang="en-US" sz="1000" b="0" i="0" u="none" strike="noStrike" cap="none" dirty="0">
                <a:solidFill>
                  <a:schemeClr val="dk1"/>
                </a:solidFill>
                <a:latin typeface="Arial"/>
                <a:ea typeface="Arial"/>
                <a:cs typeface="Arial"/>
                <a:sym typeface="Arial"/>
              </a:rPr>
              <a:t>: </a:t>
            </a:r>
            <a:r>
              <a:rPr lang="en-US" sz="1000" b="0" i="0" u="none" strike="noStrike" cap="none" dirty="0" err="1">
                <a:solidFill>
                  <a:schemeClr val="dk1"/>
                </a:solidFill>
                <a:latin typeface="Arial"/>
                <a:ea typeface="Arial"/>
                <a:cs typeface="Arial"/>
                <a:sym typeface="Arial"/>
              </a:rPr>
              <a:t>mehr</a:t>
            </a:r>
            <a:r>
              <a:rPr lang="en-US" sz="1000" b="0" i="0" u="none" strike="noStrike" cap="none" dirty="0">
                <a:solidFill>
                  <a:schemeClr val="dk1"/>
                </a:solidFill>
                <a:latin typeface="Arial"/>
                <a:ea typeface="Arial"/>
                <a:cs typeface="Arial"/>
                <a:sym typeface="Arial"/>
              </a:rPr>
              <a:t> </a:t>
            </a:r>
            <a:r>
              <a:rPr lang="en-US" sz="1000" b="0" i="0" u="none" strike="noStrike" cap="none" dirty="0" err="1">
                <a:solidFill>
                  <a:schemeClr val="dk1"/>
                </a:solidFill>
                <a:latin typeface="Arial"/>
                <a:ea typeface="Arial"/>
                <a:cs typeface="Arial"/>
                <a:sym typeface="Arial"/>
              </a:rPr>
              <a:t>als</a:t>
            </a:r>
            <a:r>
              <a:rPr lang="en-US" sz="1000" b="0" i="0" u="none" strike="noStrike" cap="none" dirty="0">
                <a:solidFill>
                  <a:schemeClr val="dk1"/>
                </a:solidFill>
                <a:latin typeface="Arial"/>
                <a:ea typeface="Arial"/>
                <a:cs typeface="Arial"/>
                <a:sym typeface="Arial"/>
              </a:rPr>
              <a:t> 5 </a:t>
            </a:r>
            <a:r>
              <a:rPr lang="en-US" sz="1000" b="0" i="0" u="none" strike="noStrike" cap="none" dirty="0" err="1">
                <a:solidFill>
                  <a:schemeClr val="dk1"/>
                </a:solidFill>
                <a:latin typeface="Arial"/>
                <a:ea typeface="Arial"/>
                <a:cs typeface="Arial"/>
                <a:sym typeface="Arial"/>
              </a:rPr>
              <a:t>Millionen</a:t>
            </a:r>
            <a:r>
              <a:rPr lang="en-US" sz="1000" b="0" i="0" u="none" strike="noStrike" cap="none" dirty="0">
                <a:solidFill>
                  <a:schemeClr val="dk1"/>
                </a:solidFill>
                <a:latin typeface="Arial"/>
                <a:ea typeface="Arial"/>
                <a:cs typeface="Arial"/>
                <a:sym typeface="Arial"/>
              </a:rPr>
              <a:t> </a:t>
            </a:r>
            <a:r>
              <a:rPr lang="en-US" sz="1000" b="0" i="0" u="none" strike="noStrike" cap="none" dirty="0" err="1">
                <a:solidFill>
                  <a:schemeClr val="dk1"/>
                </a:solidFill>
                <a:latin typeface="Arial"/>
                <a:ea typeface="Arial"/>
                <a:cs typeface="Arial"/>
                <a:sym typeface="Arial"/>
              </a:rPr>
              <a:t>Tonnen</a:t>
            </a:r>
            <a:r>
              <a:rPr lang="en-US" sz="1000" b="0" i="0" u="none" strike="noStrike" cap="none" dirty="0">
                <a:solidFill>
                  <a:schemeClr val="dk1"/>
                </a:solidFill>
                <a:latin typeface="Arial"/>
                <a:ea typeface="Arial"/>
                <a:cs typeface="Arial"/>
                <a:sym typeface="Arial"/>
              </a:rPr>
              <a:t> </a:t>
            </a:r>
            <a:r>
              <a:rPr lang="en-US" sz="1000" b="0" i="0" u="none" strike="noStrike" cap="none" dirty="0" err="1">
                <a:solidFill>
                  <a:schemeClr val="dk1"/>
                </a:solidFill>
                <a:latin typeface="Arial"/>
                <a:ea typeface="Arial"/>
                <a:cs typeface="Arial"/>
                <a:sym typeface="Arial"/>
              </a:rPr>
              <a:t>werden</a:t>
            </a:r>
            <a:r>
              <a:rPr lang="en-US" sz="1000" b="0" i="0" u="none" strike="noStrike" cap="none" dirty="0">
                <a:solidFill>
                  <a:schemeClr val="dk1"/>
                </a:solidFill>
                <a:latin typeface="Arial"/>
                <a:ea typeface="Arial"/>
                <a:cs typeface="Arial"/>
                <a:sym typeface="Arial"/>
              </a:rPr>
              <a:t> </a:t>
            </a:r>
            <a:r>
              <a:rPr lang="en-US" sz="1000" b="0" i="0" u="none" strike="noStrike" cap="none" dirty="0" err="1">
                <a:solidFill>
                  <a:schemeClr val="dk1"/>
                </a:solidFill>
                <a:latin typeface="Arial"/>
                <a:ea typeface="Arial"/>
                <a:cs typeface="Arial"/>
                <a:sym typeface="Arial"/>
              </a:rPr>
              <a:t>jährlich</a:t>
            </a:r>
            <a:r>
              <a:rPr lang="en-US" sz="1000" b="0" i="0" u="none" strike="noStrike" cap="none" dirty="0">
                <a:solidFill>
                  <a:schemeClr val="dk1"/>
                </a:solidFill>
                <a:latin typeface="Arial"/>
                <a:ea typeface="Arial"/>
                <a:cs typeface="Arial"/>
                <a:sym typeface="Arial"/>
              </a:rPr>
              <a:t> </a:t>
            </a:r>
            <a:r>
              <a:rPr lang="en-US" sz="1000" b="0" i="0" u="none" strike="noStrike" cap="none" dirty="0" err="1">
                <a:solidFill>
                  <a:schemeClr val="dk1"/>
                </a:solidFill>
                <a:latin typeface="Arial"/>
                <a:ea typeface="Arial"/>
                <a:cs typeface="Arial"/>
                <a:sym typeface="Arial"/>
              </a:rPr>
              <a:t>verklappt</a:t>
            </a:r>
            <a:r>
              <a:rPr lang="en-US" sz="1000" b="0" i="0" u="none" strike="noStrike" cap="none" dirty="0">
                <a:solidFill>
                  <a:schemeClr val="dk1"/>
                </a:solidFill>
                <a:latin typeface="Arial"/>
                <a:ea typeface="Arial"/>
                <a:cs typeface="Arial"/>
                <a:sym typeface="Arial"/>
              </a:rPr>
              <a:t>. Science, 347(6223), 1244252. </a:t>
            </a:r>
            <a:endParaRPr dirty="0"/>
          </a:p>
          <a:p>
            <a:pPr marL="0" marR="0" lvl="0" indent="0" algn="l" rtl="0">
              <a:lnSpc>
                <a:spcPct val="100000"/>
              </a:lnSpc>
              <a:spcBef>
                <a:spcPts val="0"/>
              </a:spcBef>
              <a:spcAft>
                <a:spcPts val="0"/>
              </a:spcAft>
              <a:buNone/>
            </a:pPr>
            <a:r>
              <a:rPr lang="en-US" sz="1000" b="0" i="0" u="none" strike="noStrike" cap="none" dirty="0" err="1">
                <a:solidFill>
                  <a:schemeClr val="dk1"/>
                </a:solidFill>
                <a:latin typeface="Arial"/>
                <a:ea typeface="Arial"/>
                <a:cs typeface="Arial"/>
                <a:sym typeface="Arial"/>
              </a:rPr>
              <a:t>Ernährungs</a:t>
            </a:r>
            <a:r>
              <a:rPr lang="en-US" sz="1000" b="0" i="0" u="none" strike="noStrike" cap="none" dirty="0">
                <a:solidFill>
                  <a:schemeClr val="dk1"/>
                </a:solidFill>
                <a:latin typeface="Arial"/>
                <a:ea typeface="Arial"/>
                <a:cs typeface="Arial"/>
                <a:sym typeface="Arial"/>
              </a:rPr>
              <a:t>- und </a:t>
            </a:r>
            <a:r>
              <a:rPr lang="en-US" sz="1000" b="0" i="0" u="none" strike="noStrike" cap="none" dirty="0" err="1">
                <a:solidFill>
                  <a:schemeClr val="dk1"/>
                </a:solidFill>
                <a:latin typeface="Arial"/>
                <a:ea typeface="Arial"/>
                <a:cs typeface="Arial"/>
                <a:sym typeface="Arial"/>
              </a:rPr>
              <a:t>Landwirtschaftsorganisation</a:t>
            </a:r>
            <a:r>
              <a:rPr lang="en-US" sz="1000" b="0" i="0" u="none" strike="noStrike" cap="none" dirty="0">
                <a:solidFill>
                  <a:schemeClr val="dk1"/>
                </a:solidFill>
                <a:latin typeface="Arial"/>
                <a:ea typeface="Arial"/>
                <a:cs typeface="Arial"/>
                <a:sym typeface="Arial"/>
              </a:rPr>
              <a:t> der </a:t>
            </a:r>
            <a:r>
              <a:rPr lang="en-US" sz="1000" b="0" i="0" u="none" strike="noStrike" cap="none" dirty="0" err="1">
                <a:solidFill>
                  <a:schemeClr val="dk1"/>
                </a:solidFill>
                <a:latin typeface="Arial"/>
                <a:ea typeface="Arial"/>
                <a:cs typeface="Arial"/>
                <a:sym typeface="Arial"/>
              </a:rPr>
              <a:t>Vereinten</a:t>
            </a:r>
            <a:r>
              <a:rPr lang="en-US" sz="1000" b="0" i="0" u="none" strike="noStrike" cap="none" dirty="0">
                <a:solidFill>
                  <a:schemeClr val="dk1"/>
                </a:solidFill>
                <a:latin typeface="Arial"/>
                <a:ea typeface="Arial"/>
                <a:cs typeface="Arial"/>
                <a:sym typeface="Arial"/>
              </a:rPr>
              <a:t> </a:t>
            </a:r>
            <a:r>
              <a:rPr lang="en-US" sz="1000" b="0" i="0" u="none" strike="noStrike" cap="none" dirty="0" err="1">
                <a:solidFill>
                  <a:schemeClr val="dk1"/>
                </a:solidFill>
                <a:latin typeface="Arial"/>
                <a:ea typeface="Arial"/>
                <a:cs typeface="Arial"/>
                <a:sym typeface="Arial"/>
              </a:rPr>
              <a:t>Nationen</a:t>
            </a:r>
            <a:r>
              <a:rPr lang="en-US" sz="1000" b="0" i="0" u="none" strike="noStrike" cap="none" dirty="0">
                <a:solidFill>
                  <a:schemeClr val="dk1"/>
                </a:solidFill>
                <a:latin typeface="Arial"/>
                <a:ea typeface="Arial"/>
                <a:cs typeface="Arial"/>
                <a:sym typeface="Arial"/>
              </a:rPr>
              <a:t>. (2020, 19. </a:t>
            </a:r>
            <a:r>
              <a:rPr lang="en-US" sz="1000" b="0" i="0" u="none" strike="noStrike" cap="none" dirty="0" err="1">
                <a:solidFill>
                  <a:schemeClr val="dk1"/>
                </a:solidFill>
                <a:latin typeface="Arial"/>
                <a:ea typeface="Arial"/>
                <a:cs typeface="Arial"/>
                <a:sym typeface="Arial"/>
              </a:rPr>
              <a:t>März</a:t>
            </a:r>
            <a:r>
              <a:rPr lang="en-US" sz="1000" b="0" i="0" u="none" strike="noStrike" cap="none" dirty="0">
                <a:solidFill>
                  <a:schemeClr val="dk1"/>
                </a:solidFill>
                <a:latin typeface="Arial"/>
                <a:ea typeface="Arial"/>
                <a:cs typeface="Arial"/>
                <a:sym typeface="Arial"/>
              </a:rPr>
              <a:t>). </a:t>
            </a:r>
            <a:r>
              <a:rPr lang="en-US" sz="1000" b="0" i="0" u="none" strike="noStrike" cap="none" dirty="0" err="1">
                <a:solidFill>
                  <a:schemeClr val="dk1"/>
                </a:solidFill>
                <a:latin typeface="Arial"/>
                <a:ea typeface="Arial"/>
                <a:cs typeface="Arial"/>
                <a:sym typeface="Arial"/>
              </a:rPr>
              <a:t>Entwaldung</a:t>
            </a:r>
            <a:r>
              <a:rPr lang="en-US" sz="1000" b="0" i="0" u="none" strike="noStrike" cap="none" dirty="0">
                <a:solidFill>
                  <a:schemeClr val="dk1"/>
                </a:solidFill>
                <a:latin typeface="Arial"/>
                <a:ea typeface="Arial"/>
                <a:cs typeface="Arial"/>
                <a:sym typeface="Arial"/>
              </a:rPr>
              <a:t> - Die </a:t>
            </a:r>
            <a:r>
              <a:rPr lang="en-US" sz="1000" b="0" i="0" u="none" strike="noStrike" cap="none" dirty="0" err="1">
                <a:solidFill>
                  <a:schemeClr val="dk1"/>
                </a:solidFill>
                <a:latin typeface="Arial"/>
                <a:ea typeface="Arial"/>
                <a:cs typeface="Arial"/>
                <a:sym typeface="Arial"/>
              </a:rPr>
              <a:t>Ursachen</a:t>
            </a:r>
            <a:r>
              <a:rPr lang="en-US" sz="1000" b="0" i="0" u="none" strike="noStrike" cap="none" dirty="0">
                <a:solidFill>
                  <a:schemeClr val="dk1"/>
                </a:solidFill>
                <a:latin typeface="Arial"/>
                <a:ea typeface="Arial"/>
                <a:cs typeface="Arial"/>
                <a:sym typeface="Arial"/>
              </a:rPr>
              <a:t>, </a:t>
            </a:r>
            <a:r>
              <a:rPr lang="en-US" sz="1000" b="0" i="0" u="none" strike="noStrike" cap="none" dirty="0" err="1">
                <a:solidFill>
                  <a:schemeClr val="dk1"/>
                </a:solidFill>
                <a:latin typeface="Arial"/>
                <a:ea typeface="Arial"/>
                <a:cs typeface="Arial"/>
                <a:sym typeface="Arial"/>
              </a:rPr>
              <a:t>Folgen</a:t>
            </a:r>
            <a:r>
              <a:rPr lang="en-US" sz="1000" b="0" i="0" u="none" strike="noStrike" cap="none" dirty="0">
                <a:solidFill>
                  <a:schemeClr val="dk1"/>
                </a:solidFill>
                <a:latin typeface="Arial"/>
                <a:ea typeface="Arial"/>
                <a:cs typeface="Arial"/>
                <a:sym typeface="Arial"/>
              </a:rPr>
              <a:t> und </a:t>
            </a:r>
            <a:r>
              <a:rPr lang="en-US" sz="1000" b="0" i="0" u="none" strike="noStrike" cap="none" dirty="0" err="1">
                <a:solidFill>
                  <a:schemeClr val="dk1"/>
                </a:solidFill>
                <a:latin typeface="Arial"/>
                <a:ea typeface="Arial"/>
                <a:cs typeface="Arial"/>
                <a:sym typeface="Arial"/>
              </a:rPr>
              <a:t>Lösungen</a:t>
            </a:r>
            <a:r>
              <a:rPr lang="en-US" sz="1000" b="0" i="0" u="none" strike="noStrike" cap="none" dirty="0">
                <a:solidFill>
                  <a:schemeClr val="dk1"/>
                </a:solidFill>
                <a:latin typeface="Arial"/>
                <a:ea typeface="Arial"/>
                <a:cs typeface="Arial"/>
                <a:sym typeface="Arial"/>
              </a:rPr>
              <a:t>. </a:t>
            </a:r>
            <a:r>
              <a:rPr lang="en-US" sz="1000" b="0" i="0" u="sng" strike="noStrike" cap="none" dirty="0">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https://www.fao.org/3/cb9360en/online/src/html/deforestation-land-degradation.html</a:t>
            </a:r>
            <a:endParaRPr sz="10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000" b="0" i="0" u="none" strike="noStrike" cap="none" dirty="0">
                <a:solidFill>
                  <a:schemeClr val="dk1"/>
                </a:solidFill>
                <a:latin typeface="Arial"/>
                <a:ea typeface="Arial"/>
                <a:cs typeface="Arial"/>
                <a:sym typeface="Arial"/>
              </a:rPr>
              <a:t>Gifford, R. (2011). Die Integration von </a:t>
            </a:r>
            <a:r>
              <a:rPr lang="en-US" sz="1000" b="0" i="0" u="none" strike="noStrike" cap="none" dirty="0" err="1">
                <a:solidFill>
                  <a:schemeClr val="dk1"/>
                </a:solidFill>
                <a:latin typeface="Arial"/>
                <a:ea typeface="Arial"/>
                <a:cs typeface="Arial"/>
                <a:sym typeface="Arial"/>
              </a:rPr>
              <a:t>Umweltpsychologie</a:t>
            </a:r>
            <a:r>
              <a:rPr lang="en-US" sz="1000" b="0" i="0" u="none" strike="noStrike" cap="none" dirty="0">
                <a:solidFill>
                  <a:schemeClr val="dk1"/>
                </a:solidFill>
                <a:latin typeface="Arial"/>
                <a:ea typeface="Arial"/>
                <a:cs typeface="Arial"/>
                <a:sym typeface="Arial"/>
              </a:rPr>
              <a:t> und </a:t>
            </a:r>
            <a:r>
              <a:rPr lang="en-US" sz="1000" b="0" i="0" u="none" strike="noStrike" cap="none" dirty="0" err="1">
                <a:solidFill>
                  <a:schemeClr val="dk1"/>
                </a:solidFill>
                <a:latin typeface="Arial"/>
                <a:ea typeface="Arial"/>
                <a:cs typeface="Arial"/>
                <a:sym typeface="Arial"/>
              </a:rPr>
              <a:t>Wirtschaft</a:t>
            </a:r>
            <a:r>
              <a:rPr lang="en-US" sz="1000" b="0" i="0" u="none" strike="noStrike" cap="none" dirty="0">
                <a:solidFill>
                  <a:schemeClr val="dk1"/>
                </a:solidFill>
                <a:latin typeface="Arial"/>
                <a:ea typeface="Arial"/>
                <a:cs typeface="Arial"/>
                <a:sym typeface="Arial"/>
              </a:rPr>
              <a:t>. The American Psychologist, 66(4), 313-322. </a:t>
            </a:r>
            <a:endParaRPr dirty="0"/>
          </a:p>
          <a:p>
            <a:pPr marL="0" marR="0" lvl="0" indent="0" algn="l" rtl="0">
              <a:lnSpc>
                <a:spcPct val="100000"/>
              </a:lnSpc>
              <a:spcBef>
                <a:spcPts val="0"/>
              </a:spcBef>
              <a:spcAft>
                <a:spcPts val="0"/>
              </a:spcAft>
              <a:buNone/>
            </a:pPr>
            <a:r>
              <a:rPr lang="en-US" sz="1000" b="0" i="0" u="none" strike="noStrike" cap="none" dirty="0" err="1">
                <a:solidFill>
                  <a:schemeClr val="dk1"/>
                </a:solidFill>
                <a:latin typeface="Arial"/>
                <a:ea typeface="Arial"/>
                <a:cs typeface="Arial"/>
                <a:sym typeface="Arial"/>
              </a:rPr>
              <a:t>Goron</a:t>
            </a:r>
            <a:r>
              <a:rPr lang="en-US" sz="1000" b="0" i="0" u="none" strike="noStrike" cap="none" dirty="0">
                <a:solidFill>
                  <a:schemeClr val="dk1"/>
                </a:solidFill>
                <a:latin typeface="Arial"/>
                <a:ea typeface="Arial"/>
                <a:cs typeface="Arial"/>
                <a:sym typeface="Arial"/>
              </a:rPr>
              <a:t>, A-M. (2014). </a:t>
            </a:r>
            <a:r>
              <a:rPr lang="en-US" sz="1000" b="0" i="0" u="none" strike="noStrike" cap="none" dirty="0" err="1">
                <a:solidFill>
                  <a:schemeClr val="dk1"/>
                </a:solidFill>
                <a:latin typeface="Arial"/>
                <a:ea typeface="Arial"/>
                <a:cs typeface="Arial"/>
                <a:sym typeface="Arial"/>
              </a:rPr>
              <a:t>Beiträge</a:t>
            </a:r>
            <a:r>
              <a:rPr lang="en-US" sz="1000" b="0" i="0" u="none" strike="noStrike" cap="none" dirty="0">
                <a:solidFill>
                  <a:schemeClr val="dk1"/>
                </a:solidFill>
                <a:latin typeface="Arial"/>
                <a:ea typeface="Arial"/>
                <a:cs typeface="Arial"/>
                <a:sym typeface="Arial"/>
              </a:rPr>
              <a:t> </a:t>
            </a:r>
            <a:r>
              <a:rPr lang="en-US" sz="1000" b="0" i="0" u="none" strike="noStrike" cap="none" dirty="0" err="1">
                <a:solidFill>
                  <a:schemeClr val="dk1"/>
                </a:solidFill>
                <a:latin typeface="Arial"/>
                <a:ea typeface="Arial"/>
                <a:cs typeface="Arial"/>
                <a:sym typeface="Arial"/>
              </a:rPr>
              <a:t>zur</a:t>
            </a:r>
            <a:r>
              <a:rPr lang="en-US" sz="1000" b="0" i="0" u="none" strike="noStrike" cap="none" dirty="0">
                <a:solidFill>
                  <a:schemeClr val="dk1"/>
                </a:solidFill>
                <a:latin typeface="Arial"/>
                <a:ea typeface="Arial"/>
                <a:cs typeface="Arial"/>
                <a:sym typeface="Arial"/>
              </a:rPr>
              <a:t> Umwelterziehung von </a:t>
            </a:r>
            <a:r>
              <a:rPr lang="en-US" sz="1000" b="0" i="0" u="none" strike="noStrike" cap="none" dirty="0" err="1">
                <a:solidFill>
                  <a:schemeClr val="dk1"/>
                </a:solidFill>
                <a:latin typeface="Arial"/>
                <a:ea typeface="Arial"/>
                <a:cs typeface="Arial"/>
                <a:sym typeface="Arial"/>
              </a:rPr>
              <a:t>Schülerinnen</a:t>
            </a:r>
            <a:r>
              <a:rPr lang="en-US" sz="1000" b="0" i="0" u="none" strike="noStrike" cap="none" dirty="0">
                <a:solidFill>
                  <a:schemeClr val="dk1"/>
                </a:solidFill>
                <a:latin typeface="Arial"/>
                <a:ea typeface="Arial"/>
                <a:cs typeface="Arial"/>
                <a:sym typeface="Arial"/>
              </a:rPr>
              <a:t> und </a:t>
            </a:r>
            <a:r>
              <a:rPr lang="en-US" sz="1000" b="0" i="0" u="none" strike="noStrike" cap="none" dirty="0" err="1">
                <a:solidFill>
                  <a:schemeClr val="dk1"/>
                </a:solidFill>
                <a:latin typeface="Arial"/>
                <a:ea typeface="Arial"/>
                <a:cs typeface="Arial"/>
                <a:sym typeface="Arial"/>
              </a:rPr>
              <a:t>Schülern</a:t>
            </a:r>
            <a:r>
              <a:rPr lang="en-US" sz="1000" b="0" i="0" u="none" strike="noStrike" cap="none" dirty="0">
                <a:solidFill>
                  <a:schemeClr val="dk1"/>
                </a:solidFill>
                <a:latin typeface="Arial"/>
                <a:ea typeface="Arial"/>
                <a:cs typeface="Arial"/>
                <a:sym typeface="Arial"/>
              </a:rPr>
              <a:t> </a:t>
            </a:r>
            <a:r>
              <a:rPr lang="en-US" sz="1000" b="0" i="0" u="none" strike="noStrike" cap="none" dirty="0" err="1">
                <a:solidFill>
                  <a:schemeClr val="dk1"/>
                </a:solidFill>
                <a:latin typeface="Arial"/>
                <a:ea typeface="Arial"/>
                <a:cs typeface="Arial"/>
                <a:sym typeface="Arial"/>
              </a:rPr>
              <a:t>durch</a:t>
            </a:r>
            <a:r>
              <a:rPr lang="en-US" sz="1000" b="0" i="0" u="none" strike="noStrike" cap="none" dirty="0">
                <a:solidFill>
                  <a:schemeClr val="dk1"/>
                </a:solidFill>
                <a:latin typeface="Arial"/>
                <a:ea typeface="Arial"/>
                <a:cs typeface="Arial"/>
                <a:sym typeface="Arial"/>
              </a:rPr>
              <a:t> </a:t>
            </a:r>
            <a:r>
              <a:rPr lang="en-US" sz="1000" b="0" i="0" u="none" strike="noStrike" cap="none" dirty="0" err="1">
                <a:solidFill>
                  <a:schemeClr val="dk1"/>
                </a:solidFill>
                <a:latin typeface="Arial"/>
                <a:ea typeface="Arial"/>
                <a:cs typeface="Arial"/>
                <a:sym typeface="Arial"/>
              </a:rPr>
              <a:t>speziell</a:t>
            </a:r>
            <a:r>
              <a:rPr lang="en-US" sz="1000" b="0" i="0" u="none" strike="noStrike" cap="none" dirty="0">
                <a:solidFill>
                  <a:schemeClr val="dk1"/>
                </a:solidFill>
                <a:latin typeface="Arial"/>
                <a:ea typeface="Arial"/>
                <a:cs typeface="Arial"/>
                <a:sym typeface="Arial"/>
              </a:rPr>
              <a:t> für die </a:t>
            </a:r>
            <a:r>
              <a:rPr lang="en-US" sz="1000" b="0" i="0" u="none" strike="noStrike" cap="none" dirty="0" err="1">
                <a:solidFill>
                  <a:schemeClr val="dk1"/>
                </a:solidFill>
                <a:latin typeface="Arial"/>
                <a:ea typeface="Arial"/>
                <a:cs typeface="Arial"/>
                <a:sym typeface="Arial"/>
              </a:rPr>
              <a:t>Sekundarstufe</a:t>
            </a:r>
            <a:r>
              <a:rPr lang="en-US" sz="1000" b="0" i="0" u="none" strike="noStrike" cap="none" dirty="0">
                <a:solidFill>
                  <a:schemeClr val="dk1"/>
                </a:solidFill>
                <a:latin typeface="Arial"/>
                <a:ea typeface="Arial"/>
                <a:cs typeface="Arial"/>
                <a:sym typeface="Arial"/>
              </a:rPr>
              <a:t> </a:t>
            </a:r>
            <a:r>
              <a:rPr lang="en-US" sz="1000" b="0" i="0" u="none" strike="noStrike" cap="none" dirty="0" err="1">
                <a:solidFill>
                  <a:schemeClr val="dk1"/>
                </a:solidFill>
                <a:latin typeface="Arial"/>
                <a:ea typeface="Arial"/>
                <a:cs typeface="Arial"/>
                <a:sym typeface="Arial"/>
              </a:rPr>
              <a:t>konzipierte</a:t>
            </a:r>
            <a:r>
              <a:rPr lang="en-US" sz="1000" b="0" i="0" u="none" strike="noStrike" cap="none" dirty="0">
                <a:solidFill>
                  <a:schemeClr val="dk1"/>
                </a:solidFill>
                <a:latin typeface="Arial"/>
                <a:ea typeface="Arial"/>
                <a:cs typeface="Arial"/>
                <a:sym typeface="Arial"/>
              </a:rPr>
              <a:t> </a:t>
            </a:r>
            <a:r>
              <a:rPr lang="en-US" sz="1000" b="0" i="0" u="none" strike="noStrike" cap="none" dirty="0" err="1">
                <a:solidFill>
                  <a:schemeClr val="dk1"/>
                </a:solidFill>
                <a:latin typeface="Arial"/>
                <a:ea typeface="Arial"/>
                <a:cs typeface="Arial"/>
                <a:sym typeface="Arial"/>
              </a:rPr>
              <a:t>gestalterische</a:t>
            </a:r>
            <a:r>
              <a:rPr lang="en-US" sz="1000" b="0" i="0" u="none" strike="noStrike" cap="none" dirty="0">
                <a:solidFill>
                  <a:schemeClr val="dk1"/>
                </a:solidFill>
                <a:latin typeface="Arial"/>
                <a:ea typeface="Arial"/>
                <a:cs typeface="Arial"/>
                <a:sym typeface="Arial"/>
              </a:rPr>
              <a:t> </a:t>
            </a:r>
            <a:r>
              <a:rPr lang="en-US" sz="1000" b="0" i="0" u="none" strike="noStrike" cap="none" dirty="0" err="1">
                <a:solidFill>
                  <a:schemeClr val="dk1"/>
                </a:solidFill>
                <a:latin typeface="Arial"/>
                <a:ea typeface="Arial"/>
                <a:cs typeface="Arial"/>
                <a:sym typeface="Arial"/>
              </a:rPr>
              <a:t>Aktivitäten</a:t>
            </a:r>
            <a:r>
              <a:rPr lang="en-US" sz="1000" b="0" i="0" u="none" strike="noStrike" cap="none" dirty="0">
                <a:solidFill>
                  <a:schemeClr val="dk1"/>
                </a:solidFill>
                <a:latin typeface="Arial"/>
                <a:ea typeface="Arial"/>
                <a:cs typeface="Arial"/>
                <a:sym typeface="Arial"/>
              </a:rPr>
              <a:t> - </a:t>
            </a:r>
            <a:r>
              <a:rPr lang="en-US" sz="1000" b="0" i="0" u="none" strike="noStrike" cap="none" dirty="0" err="1">
                <a:solidFill>
                  <a:schemeClr val="dk1"/>
                </a:solidFill>
                <a:latin typeface="Arial"/>
                <a:ea typeface="Arial"/>
                <a:cs typeface="Arial"/>
                <a:sym typeface="Arial"/>
              </a:rPr>
              <a:t>Methodische</a:t>
            </a:r>
            <a:r>
              <a:rPr lang="en-US" sz="1000" b="0" i="0" u="none" strike="noStrike" cap="none" dirty="0">
                <a:solidFill>
                  <a:schemeClr val="dk1"/>
                </a:solidFill>
                <a:latin typeface="Arial"/>
                <a:ea typeface="Arial"/>
                <a:cs typeface="Arial"/>
                <a:sym typeface="Arial"/>
              </a:rPr>
              <a:t> und </a:t>
            </a:r>
            <a:r>
              <a:rPr lang="en-US" sz="1000" b="0" i="0" u="none" strike="noStrike" cap="none" dirty="0" err="1">
                <a:solidFill>
                  <a:schemeClr val="dk1"/>
                </a:solidFill>
                <a:latin typeface="Arial"/>
                <a:ea typeface="Arial"/>
                <a:cs typeface="Arial"/>
                <a:sym typeface="Arial"/>
              </a:rPr>
              <a:t>wissenschaftliche</a:t>
            </a:r>
            <a:r>
              <a:rPr lang="en-US" sz="1000" b="0" i="0" u="none" strike="noStrike" cap="none" dirty="0">
                <a:solidFill>
                  <a:schemeClr val="dk1"/>
                </a:solidFill>
                <a:latin typeface="Arial"/>
                <a:ea typeface="Arial"/>
                <a:cs typeface="Arial"/>
                <a:sym typeface="Arial"/>
              </a:rPr>
              <a:t> Arbeit </a:t>
            </a:r>
            <a:r>
              <a:rPr lang="en-US" sz="1000" b="0" i="0" u="none" strike="noStrike" cap="none" dirty="0" err="1">
                <a:solidFill>
                  <a:schemeClr val="dk1"/>
                </a:solidFill>
                <a:latin typeface="Arial"/>
                <a:ea typeface="Arial"/>
                <a:cs typeface="Arial"/>
                <a:sym typeface="Arial"/>
              </a:rPr>
              <a:t>zur</a:t>
            </a:r>
            <a:r>
              <a:rPr lang="en-US" sz="1000" b="0" i="0" u="none" strike="noStrike" cap="none" dirty="0">
                <a:solidFill>
                  <a:schemeClr val="dk1"/>
                </a:solidFill>
                <a:latin typeface="Arial"/>
                <a:ea typeface="Arial"/>
                <a:cs typeface="Arial"/>
                <a:sym typeface="Arial"/>
              </a:rPr>
              <a:t> </a:t>
            </a:r>
            <a:r>
              <a:rPr lang="en-US" sz="1000" b="0" i="0" u="none" strike="noStrike" cap="none" dirty="0" err="1">
                <a:solidFill>
                  <a:schemeClr val="dk1"/>
                </a:solidFill>
                <a:latin typeface="Arial"/>
                <a:ea typeface="Arial"/>
                <a:cs typeface="Arial"/>
                <a:sym typeface="Arial"/>
              </a:rPr>
              <a:t>Erlangung</a:t>
            </a:r>
            <a:r>
              <a:rPr lang="en-US" sz="1000" b="0" i="0" u="none" strike="noStrike" cap="none" dirty="0">
                <a:solidFill>
                  <a:schemeClr val="dk1"/>
                </a:solidFill>
                <a:latin typeface="Arial"/>
                <a:ea typeface="Arial"/>
                <a:cs typeface="Arial"/>
                <a:sym typeface="Arial"/>
              </a:rPr>
              <a:t> des </a:t>
            </a:r>
            <a:r>
              <a:rPr lang="en-US" sz="1000" b="0" i="0" u="none" strike="noStrike" cap="none" dirty="0" err="1">
                <a:solidFill>
                  <a:schemeClr val="dk1"/>
                </a:solidFill>
                <a:latin typeface="Arial"/>
                <a:ea typeface="Arial"/>
                <a:cs typeface="Arial"/>
                <a:sym typeface="Arial"/>
              </a:rPr>
              <a:t>Lehrdiploms</a:t>
            </a:r>
            <a:r>
              <a:rPr lang="en-US" sz="1000" b="0" i="0" u="none" strike="noStrike" cap="none" dirty="0">
                <a:solidFill>
                  <a:schemeClr val="dk1"/>
                </a:solidFill>
                <a:latin typeface="Arial"/>
                <a:ea typeface="Arial"/>
                <a:cs typeface="Arial"/>
                <a:sym typeface="Arial"/>
              </a:rPr>
              <a:t> I (</a:t>
            </a:r>
            <a:r>
              <a:rPr lang="en-US" sz="1000" b="0" i="0" u="none" strike="noStrike" cap="none" dirty="0" err="1">
                <a:solidFill>
                  <a:schemeClr val="dk1"/>
                </a:solidFill>
                <a:latin typeface="Arial"/>
                <a:ea typeface="Arial"/>
                <a:cs typeface="Arial"/>
                <a:sym typeface="Arial"/>
              </a:rPr>
              <a:t>Unveröffentlichte</a:t>
            </a:r>
            <a:r>
              <a:rPr lang="en-US" sz="1000" b="0" i="0" u="none" strike="noStrike" cap="none" dirty="0">
                <a:solidFill>
                  <a:schemeClr val="dk1"/>
                </a:solidFill>
                <a:latin typeface="Arial"/>
                <a:ea typeface="Arial"/>
                <a:cs typeface="Arial"/>
                <a:sym typeface="Arial"/>
              </a:rPr>
              <a:t> </a:t>
            </a:r>
            <a:r>
              <a:rPr lang="en-US" sz="1000" b="0" i="0" u="none" strike="noStrike" cap="none" dirty="0" err="1">
                <a:solidFill>
                  <a:schemeClr val="dk1"/>
                </a:solidFill>
                <a:latin typeface="Arial"/>
                <a:ea typeface="Arial"/>
                <a:cs typeface="Arial"/>
                <a:sym typeface="Arial"/>
              </a:rPr>
              <a:t>Masterarbeit</a:t>
            </a:r>
            <a:r>
              <a:rPr lang="en-US" sz="1000" b="0" i="0" u="none" strike="noStrike" cap="none" dirty="0">
                <a:solidFill>
                  <a:schemeClr val="dk1"/>
                </a:solidFill>
                <a:latin typeface="Arial"/>
                <a:ea typeface="Arial"/>
                <a:cs typeface="Arial"/>
                <a:sym typeface="Arial"/>
              </a:rPr>
              <a:t>). </a:t>
            </a:r>
            <a:r>
              <a:rPr lang="en-US" sz="1000" b="0" i="0" u="none" strike="noStrike" cap="none" dirty="0" err="1">
                <a:solidFill>
                  <a:schemeClr val="dk1"/>
                </a:solidFill>
                <a:latin typeface="Arial"/>
                <a:ea typeface="Arial"/>
                <a:cs typeface="Arial"/>
                <a:sym typeface="Arial"/>
              </a:rPr>
              <a:t>Wissenschaftliche</a:t>
            </a:r>
            <a:r>
              <a:rPr lang="en-US" sz="1000" b="0" i="0" u="none" strike="noStrike" cap="none" dirty="0">
                <a:solidFill>
                  <a:schemeClr val="dk1"/>
                </a:solidFill>
                <a:latin typeface="Arial"/>
                <a:ea typeface="Arial"/>
                <a:cs typeface="Arial"/>
                <a:sym typeface="Arial"/>
              </a:rPr>
              <a:t> </a:t>
            </a:r>
            <a:r>
              <a:rPr lang="en-US" sz="1000" b="0" i="0" u="none" strike="noStrike" cap="none" dirty="0" err="1">
                <a:solidFill>
                  <a:schemeClr val="dk1"/>
                </a:solidFill>
                <a:latin typeface="Arial"/>
                <a:ea typeface="Arial"/>
                <a:cs typeface="Arial"/>
                <a:sym typeface="Arial"/>
              </a:rPr>
              <a:t>Koordinatorin</a:t>
            </a:r>
            <a:r>
              <a:rPr lang="en-US" sz="1000" b="0" i="0" u="none" strike="noStrike" cap="none" dirty="0">
                <a:solidFill>
                  <a:schemeClr val="dk1"/>
                </a:solidFill>
                <a:latin typeface="Arial"/>
                <a:ea typeface="Arial"/>
                <a:cs typeface="Arial"/>
                <a:sym typeface="Arial"/>
              </a:rPr>
              <a:t>: Conf. Univ. Dr. </a:t>
            </a:r>
            <a:r>
              <a:rPr lang="en-US" sz="1000" b="0" i="0" u="none" strike="noStrike" cap="none" dirty="0" err="1">
                <a:solidFill>
                  <a:schemeClr val="dk1"/>
                </a:solidFill>
                <a:latin typeface="Arial"/>
                <a:ea typeface="Arial"/>
                <a:cs typeface="Arial"/>
                <a:sym typeface="Arial"/>
              </a:rPr>
              <a:t>Momeu</a:t>
            </a:r>
            <a:r>
              <a:rPr lang="en-US" sz="1000" b="0" i="0" u="none" strike="noStrike" cap="none" dirty="0">
                <a:solidFill>
                  <a:schemeClr val="dk1"/>
                </a:solidFill>
                <a:latin typeface="Arial"/>
                <a:ea typeface="Arial"/>
                <a:cs typeface="Arial"/>
                <a:sym typeface="Arial"/>
              </a:rPr>
              <a:t> Laura.</a:t>
            </a:r>
            <a:endParaRPr sz="10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000" b="0" i="0" u="none" strike="noStrike" cap="none" dirty="0">
                <a:solidFill>
                  <a:schemeClr val="dk1"/>
                </a:solidFill>
                <a:latin typeface="Arial"/>
                <a:ea typeface="Arial"/>
                <a:cs typeface="Arial"/>
                <a:sym typeface="Arial"/>
              </a:rPr>
              <a:t>Hungerford, H. R., &amp; Volk, T. L. (1990). </a:t>
            </a:r>
            <a:r>
              <a:rPr lang="en-US" sz="1000" b="0" i="0" u="none" strike="noStrike" cap="none" dirty="0" err="1">
                <a:solidFill>
                  <a:schemeClr val="dk1"/>
                </a:solidFill>
                <a:latin typeface="Arial"/>
                <a:ea typeface="Arial"/>
                <a:cs typeface="Arial"/>
                <a:sym typeface="Arial"/>
              </a:rPr>
              <a:t>Ermutigung</a:t>
            </a:r>
            <a:r>
              <a:rPr lang="en-US" sz="1000" b="0" i="0" u="none" strike="noStrike" cap="none" dirty="0">
                <a:solidFill>
                  <a:schemeClr val="dk1"/>
                </a:solidFill>
                <a:latin typeface="Arial"/>
                <a:ea typeface="Arial"/>
                <a:cs typeface="Arial"/>
                <a:sym typeface="Arial"/>
              </a:rPr>
              <a:t> </a:t>
            </a:r>
            <a:r>
              <a:rPr lang="en-US" sz="1000" b="0" i="0" u="none" strike="noStrike" cap="none" dirty="0" err="1">
                <a:solidFill>
                  <a:schemeClr val="dk1"/>
                </a:solidFill>
                <a:latin typeface="Arial"/>
                <a:ea typeface="Arial"/>
                <a:cs typeface="Arial"/>
                <a:sym typeface="Arial"/>
              </a:rPr>
              <a:t>zu</a:t>
            </a:r>
            <a:r>
              <a:rPr lang="en-US" sz="1000" b="0" i="0" u="none" strike="noStrike" cap="none" dirty="0">
                <a:solidFill>
                  <a:schemeClr val="dk1"/>
                </a:solidFill>
                <a:latin typeface="Arial"/>
                <a:ea typeface="Arial"/>
                <a:cs typeface="Arial"/>
                <a:sym typeface="Arial"/>
              </a:rPr>
              <a:t> </a:t>
            </a:r>
            <a:r>
              <a:rPr lang="en-US" sz="1000" b="0" i="0" u="none" strike="noStrike" cap="none" dirty="0" err="1">
                <a:solidFill>
                  <a:schemeClr val="dk1"/>
                </a:solidFill>
                <a:latin typeface="Arial"/>
                <a:ea typeface="Arial"/>
                <a:cs typeface="Arial"/>
                <a:sym typeface="Arial"/>
              </a:rPr>
              <a:t>verantwortungsvollem</a:t>
            </a:r>
            <a:r>
              <a:rPr lang="en-US" sz="1000" b="0" i="0" u="none" strike="noStrike" cap="none" dirty="0">
                <a:solidFill>
                  <a:schemeClr val="dk1"/>
                </a:solidFill>
                <a:latin typeface="Arial"/>
                <a:ea typeface="Arial"/>
                <a:cs typeface="Arial"/>
                <a:sym typeface="Arial"/>
              </a:rPr>
              <a:t> </a:t>
            </a:r>
            <a:r>
              <a:rPr lang="en-US" sz="1000" b="0" i="0" u="none" strike="noStrike" cap="none" dirty="0" err="1">
                <a:solidFill>
                  <a:schemeClr val="dk1"/>
                </a:solidFill>
                <a:latin typeface="Arial"/>
                <a:ea typeface="Arial"/>
                <a:cs typeface="Arial"/>
                <a:sym typeface="Arial"/>
              </a:rPr>
              <a:t>Umweltverhalten</a:t>
            </a:r>
            <a:r>
              <a:rPr lang="en-US" sz="1000" b="0" i="0" u="none" strike="noStrike" cap="none" dirty="0">
                <a:solidFill>
                  <a:schemeClr val="dk1"/>
                </a:solidFill>
                <a:latin typeface="Arial"/>
                <a:ea typeface="Arial"/>
                <a:cs typeface="Arial"/>
                <a:sym typeface="Arial"/>
              </a:rPr>
              <a:t> </a:t>
            </a:r>
            <a:r>
              <a:rPr lang="en-US" sz="1000" b="0" i="0" u="none" strike="noStrike" cap="none" dirty="0" err="1">
                <a:solidFill>
                  <a:schemeClr val="dk1"/>
                </a:solidFill>
                <a:latin typeface="Arial"/>
                <a:ea typeface="Arial"/>
                <a:cs typeface="Arial"/>
                <a:sym typeface="Arial"/>
              </a:rPr>
              <a:t>durch</a:t>
            </a:r>
            <a:r>
              <a:rPr lang="en-US" sz="1000" b="0" i="0" u="none" strike="noStrike" cap="none" dirty="0">
                <a:solidFill>
                  <a:schemeClr val="dk1"/>
                </a:solidFill>
                <a:latin typeface="Arial"/>
                <a:ea typeface="Arial"/>
                <a:cs typeface="Arial"/>
                <a:sym typeface="Arial"/>
              </a:rPr>
              <a:t> Umwelterziehung. </a:t>
            </a:r>
            <a:r>
              <a:rPr lang="en-US" sz="1000" b="0" i="0" u="none" strike="noStrike" cap="none" dirty="0" err="1">
                <a:solidFill>
                  <a:schemeClr val="dk1"/>
                </a:solidFill>
                <a:latin typeface="Arial"/>
                <a:ea typeface="Arial"/>
                <a:cs typeface="Arial"/>
                <a:sym typeface="Arial"/>
              </a:rPr>
              <a:t>Zeitschrift</a:t>
            </a:r>
            <a:r>
              <a:rPr lang="en-US" sz="1000" b="0" i="0" u="none" strike="noStrike" cap="none" dirty="0">
                <a:solidFill>
                  <a:schemeClr val="dk1"/>
                </a:solidFill>
                <a:latin typeface="Arial"/>
                <a:ea typeface="Arial"/>
                <a:cs typeface="Arial"/>
                <a:sym typeface="Arial"/>
              </a:rPr>
              <a:t> für Umwelterziehung, 21(3), 18-26. </a:t>
            </a:r>
            <a:endParaRPr dirty="0"/>
          </a:p>
          <a:p>
            <a:pPr marL="0" marR="0" lvl="0" indent="0" algn="l" rtl="0">
              <a:lnSpc>
                <a:spcPct val="100000"/>
              </a:lnSpc>
              <a:spcBef>
                <a:spcPts val="0"/>
              </a:spcBef>
              <a:spcAft>
                <a:spcPts val="0"/>
              </a:spcAft>
              <a:buNone/>
            </a:pPr>
            <a:r>
              <a:rPr lang="en-US" sz="1000" b="0" i="0" u="none" strike="noStrike" cap="none" dirty="0">
                <a:solidFill>
                  <a:schemeClr val="dk1"/>
                </a:solidFill>
                <a:latin typeface="Arial"/>
                <a:ea typeface="Arial"/>
                <a:cs typeface="Arial"/>
                <a:sym typeface="Arial"/>
              </a:rPr>
              <a:t>Hungerford, H. R., Peyton, R. B., &amp; Wilke, R. J. (1987). Die </a:t>
            </a:r>
            <a:r>
              <a:rPr lang="en-US" sz="1000" b="0" i="0" u="none" strike="noStrike" cap="none" dirty="0" err="1">
                <a:solidFill>
                  <a:schemeClr val="dk1"/>
                </a:solidFill>
                <a:latin typeface="Arial"/>
                <a:ea typeface="Arial"/>
                <a:cs typeface="Arial"/>
                <a:sym typeface="Arial"/>
              </a:rPr>
              <a:t>Auswirkungen</a:t>
            </a:r>
            <a:r>
              <a:rPr lang="en-US" sz="1000" b="0" i="0" u="none" strike="noStrike" cap="none" dirty="0">
                <a:solidFill>
                  <a:schemeClr val="dk1"/>
                </a:solidFill>
                <a:latin typeface="Arial"/>
                <a:ea typeface="Arial"/>
                <a:cs typeface="Arial"/>
                <a:sym typeface="Arial"/>
              </a:rPr>
              <a:t> der </a:t>
            </a:r>
            <a:r>
              <a:rPr lang="en-US" sz="1000" b="0" i="0" u="none" strike="noStrike" cap="none" dirty="0" err="1">
                <a:solidFill>
                  <a:schemeClr val="dk1"/>
                </a:solidFill>
                <a:latin typeface="Arial"/>
                <a:ea typeface="Arial"/>
                <a:cs typeface="Arial"/>
                <a:sym typeface="Arial"/>
              </a:rPr>
              <a:t>Umweltbildungsforschung</a:t>
            </a:r>
            <a:r>
              <a:rPr lang="en-US" sz="1000" b="0" i="0" u="none" strike="noStrike" cap="none" dirty="0">
                <a:solidFill>
                  <a:schemeClr val="dk1"/>
                </a:solidFill>
                <a:latin typeface="Arial"/>
                <a:ea typeface="Arial"/>
                <a:cs typeface="Arial"/>
                <a:sym typeface="Arial"/>
              </a:rPr>
              <a:t> auf die Innovation in der </a:t>
            </a:r>
            <a:r>
              <a:rPr lang="en-US" sz="1000" b="0" i="0" u="none" strike="noStrike" cap="none" dirty="0" err="1">
                <a:solidFill>
                  <a:schemeClr val="dk1"/>
                </a:solidFill>
                <a:latin typeface="Arial"/>
                <a:ea typeface="Arial"/>
                <a:cs typeface="Arial"/>
                <a:sym typeface="Arial"/>
              </a:rPr>
              <a:t>Lehrplanentwicklung</a:t>
            </a:r>
            <a:r>
              <a:rPr lang="en-US" sz="1000" b="0" i="0" u="none" strike="noStrike" cap="none" dirty="0">
                <a:solidFill>
                  <a:schemeClr val="dk1"/>
                </a:solidFill>
                <a:latin typeface="Arial"/>
                <a:ea typeface="Arial"/>
                <a:cs typeface="Arial"/>
                <a:sym typeface="Arial"/>
              </a:rPr>
              <a:t>. The Journal of Environmental Education, 18(1), 4-9. </a:t>
            </a:r>
            <a:r>
              <a:rPr lang="en-US" sz="1000" b="0" i="0" u="sng" strike="noStrike" cap="none" dirty="0">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https://journals.sagepub.com/doi/10.1177/1368430219897117?icid=int.sj-full-text.similar-articles.6</a:t>
            </a:r>
            <a:endParaRPr sz="10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0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000" b="0" i="0" u="none" strike="noStrike" cap="none" dirty="0">
                <a:solidFill>
                  <a:schemeClr val="dk1"/>
                </a:solidFill>
                <a:latin typeface="Arial"/>
                <a:ea typeface="Arial"/>
                <a:cs typeface="Arial"/>
                <a:sym typeface="Arial"/>
              </a:rPr>
              <a:t>Hungerford, H. R., &amp; Volk, T. L. (2010).  </a:t>
            </a:r>
            <a:r>
              <a:rPr lang="en-US" sz="1000" b="0" i="0" u="none" strike="noStrike" cap="none" dirty="0" err="1">
                <a:solidFill>
                  <a:schemeClr val="dk1"/>
                </a:solidFill>
                <a:latin typeface="Arial"/>
                <a:ea typeface="Arial"/>
                <a:cs typeface="Arial"/>
                <a:sym typeface="Arial"/>
              </a:rPr>
              <a:t>Bildung</a:t>
            </a:r>
            <a:r>
              <a:rPr lang="en-US" sz="1000" b="0" i="0" u="none" strike="noStrike" cap="none" dirty="0">
                <a:solidFill>
                  <a:schemeClr val="dk1"/>
                </a:solidFill>
                <a:latin typeface="Arial"/>
                <a:ea typeface="Arial"/>
                <a:cs typeface="Arial"/>
                <a:sym typeface="Arial"/>
              </a:rPr>
              <a:t> für </a:t>
            </a:r>
            <a:r>
              <a:rPr lang="en-US" sz="1000" b="0" i="0" u="none" strike="noStrike" cap="none" dirty="0" err="1">
                <a:solidFill>
                  <a:schemeClr val="dk1"/>
                </a:solidFill>
                <a:latin typeface="Arial"/>
                <a:ea typeface="Arial"/>
                <a:cs typeface="Arial"/>
                <a:sym typeface="Arial"/>
              </a:rPr>
              <a:t>eine</a:t>
            </a:r>
            <a:r>
              <a:rPr lang="en-US" sz="1000" b="0" i="0" u="none" strike="noStrike" cap="none" dirty="0">
                <a:solidFill>
                  <a:schemeClr val="dk1"/>
                </a:solidFill>
                <a:latin typeface="Arial"/>
                <a:ea typeface="Arial"/>
                <a:cs typeface="Arial"/>
                <a:sym typeface="Arial"/>
              </a:rPr>
              <a:t> </a:t>
            </a:r>
            <a:r>
              <a:rPr lang="en-US" sz="1000" b="0" i="0" u="none" strike="noStrike" cap="none" dirty="0" err="1">
                <a:solidFill>
                  <a:schemeClr val="dk1"/>
                </a:solidFill>
                <a:latin typeface="Arial"/>
                <a:ea typeface="Arial"/>
                <a:cs typeface="Arial"/>
                <a:sym typeface="Arial"/>
              </a:rPr>
              <a:t>nachhaltige</a:t>
            </a:r>
            <a:r>
              <a:rPr lang="en-US" sz="1000" b="0" i="0" u="none" strike="noStrike" cap="none" dirty="0">
                <a:solidFill>
                  <a:schemeClr val="dk1"/>
                </a:solidFill>
                <a:latin typeface="Arial"/>
                <a:ea typeface="Arial"/>
                <a:cs typeface="Arial"/>
                <a:sym typeface="Arial"/>
              </a:rPr>
              <a:t> Zukunft. International Journal of Sustainability in Higher Education, 11(1), 88-108. </a:t>
            </a:r>
            <a:endParaRPr sz="10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000" b="0" i="0" u="none" strike="noStrike" cap="none" dirty="0">
                <a:solidFill>
                  <a:schemeClr val="dk1"/>
                </a:solidFill>
                <a:latin typeface="Arial"/>
                <a:ea typeface="Arial"/>
                <a:cs typeface="Arial"/>
                <a:sym typeface="Arial"/>
              </a:rPr>
              <a:t>Liu, X., &amp; Wei, X. (2015). Die </a:t>
            </a:r>
            <a:r>
              <a:rPr lang="en-US" sz="1000" b="0" i="0" u="none" strike="noStrike" cap="none" dirty="0" err="1">
                <a:solidFill>
                  <a:schemeClr val="dk1"/>
                </a:solidFill>
                <a:latin typeface="Arial"/>
                <a:ea typeface="Arial"/>
                <a:cs typeface="Arial"/>
                <a:sym typeface="Arial"/>
              </a:rPr>
              <a:t>Beziehung</a:t>
            </a:r>
            <a:r>
              <a:rPr lang="en-US" sz="1000" b="0" i="0" u="none" strike="noStrike" cap="none" dirty="0">
                <a:solidFill>
                  <a:schemeClr val="dk1"/>
                </a:solidFill>
                <a:latin typeface="Arial"/>
                <a:ea typeface="Arial"/>
                <a:cs typeface="Arial"/>
                <a:sym typeface="Arial"/>
              </a:rPr>
              <a:t> </a:t>
            </a:r>
            <a:r>
              <a:rPr lang="en-US" sz="1000" b="0" i="0" u="none" strike="noStrike" cap="none" dirty="0" err="1">
                <a:solidFill>
                  <a:schemeClr val="dk1"/>
                </a:solidFill>
                <a:latin typeface="Arial"/>
                <a:ea typeface="Arial"/>
                <a:cs typeface="Arial"/>
                <a:sym typeface="Arial"/>
              </a:rPr>
              <a:t>zwischen</a:t>
            </a:r>
            <a:r>
              <a:rPr lang="en-US" sz="1000" b="0" i="0" u="none" strike="noStrike" cap="none" dirty="0">
                <a:solidFill>
                  <a:schemeClr val="dk1"/>
                </a:solidFill>
                <a:latin typeface="Arial"/>
                <a:ea typeface="Arial"/>
                <a:cs typeface="Arial"/>
                <a:sym typeface="Arial"/>
              </a:rPr>
              <a:t> </a:t>
            </a:r>
            <a:r>
              <a:rPr lang="en-US" sz="1000" b="0" i="0" u="none" strike="noStrike" cap="none" dirty="0" err="1">
                <a:solidFill>
                  <a:schemeClr val="dk1"/>
                </a:solidFill>
                <a:latin typeface="Arial"/>
                <a:ea typeface="Arial"/>
                <a:cs typeface="Arial"/>
                <a:sym typeface="Arial"/>
              </a:rPr>
              <a:t>Umweltkompetenz</a:t>
            </a:r>
            <a:r>
              <a:rPr lang="en-US" sz="1000" b="0" i="0" u="none" strike="noStrike" cap="none" dirty="0">
                <a:solidFill>
                  <a:schemeClr val="dk1"/>
                </a:solidFill>
                <a:latin typeface="Arial"/>
                <a:ea typeface="Arial"/>
                <a:cs typeface="Arial"/>
                <a:sym typeface="Arial"/>
              </a:rPr>
              <a:t> und </a:t>
            </a:r>
            <a:r>
              <a:rPr lang="en-US" sz="1000" b="0" i="0" u="none" strike="noStrike" cap="none" dirty="0" err="1">
                <a:solidFill>
                  <a:schemeClr val="dk1"/>
                </a:solidFill>
                <a:latin typeface="Arial"/>
                <a:ea typeface="Arial"/>
                <a:cs typeface="Arial"/>
                <a:sym typeface="Arial"/>
              </a:rPr>
              <a:t>umweltfreundlichem</a:t>
            </a:r>
            <a:r>
              <a:rPr lang="en-US" sz="1000" b="0" i="0" u="none" strike="noStrike" cap="none" dirty="0">
                <a:solidFill>
                  <a:schemeClr val="dk1"/>
                </a:solidFill>
                <a:latin typeface="Arial"/>
                <a:ea typeface="Arial"/>
                <a:cs typeface="Arial"/>
                <a:sym typeface="Arial"/>
              </a:rPr>
              <a:t> </a:t>
            </a:r>
            <a:r>
              <a:rPr lang="en-US" sz="1000" b="0" i="0" u="none" strike="noStrike" cap="none" dirty="0" err="1">
                <a:solidFill>
                  <a:schemeClr val="dk1"/>
                </a:solidFill>
                <a:latin typeface="Arial"/>
                <a:ea typeface="Arial"/>
                <a:cs typeface="Arial"/>
                <a:sym typeface="Arial"/>
              </a:rPr>
              <a:t>Verhalten</a:t>
            </a:r>
            <a:r>
              <a:rPr lang="en-US" sz="1000" b="0" i="0" u="none" strike="noStrike" cap="none" dirty="0">
                <a:solidFill>
                  <a:schemeClr val="dk1"/>
                </a:solidFill>
                <a:latin typeface="Arial"/>
                <a:ea typeface="Arial"/>
                <a:cs typeface="Arial"/>
                <a:sym typeface="Arial"/>
              </a:rPr>
              <a:t> </a:t>
            </a:r>
            <a:r>
              <a:rPr lang="en-US" sz="1000" b="0" i="0" u="none" strike="noStrike" cap="none" dirty="0" err="1">
                <a:solidFill>
                  <a:schemeClr val="dk1"/>
                </a:solidFill>
                <a:latin typeface="Arial"/>
                <a:ea typeface="Arial"/>
                <a:cs typeface="Arial"/>
                <a:sym typeface="Arial"/>
              </a:rPr>
              <a:t>bei</a:t>
            </a:r>
            <a:r>
              <a:rPr lang="en-US" sz="1000" b="0" i="0" u="none" strike="noStrike" cap="none" dirty="0">
                <a:solidFill>
                  <a:schemeClr val="dk1"/>
                </a:solidFill>
                <a:latin typeface="Arial"/>
                <a:ea typeface="Arial"/>
                <a:cs typeface="Arial"/>
                <a:sym typeface="Arial"/>
              </a:rPr>
              <a:t> </a:t>
            </a:r>
            <a:r>
              <a:rPr lang="en-US" sz="1000" b="0" i="0" u="none" strike="noStrike" cap="none" dirty="0" err="1">
                <a:solidFill>
                  <a:schemeClr val="dk1"/>
                </a:solidFill>
                <a:latin typeface="Arial"/>
                <a:ea typeface="Arial"/>
                <a:cs typeface="Arial"/>
                <a:sym typeface="Arial"/>
              </a:rPr>
              <a:t>Grundschülern</a:t>
            </a:r>
            <a:r>
              <a:rPr lang="en-US" sz="1000" b="0" i="0" u="none" strike="noStrike" cap="none" dirty="0">
                <a:solidFill>
                  <a:schemeClr val="dk1"/>
                </a:solidFill>
                <a:latin typeface="Arial"/>
                <a:ea typeface="Arial"/>
                <a:cs typeface="Arial"/>
                <a:sym typeface="Arial"/>
              </a:rPr>
              <a:t> in China. The Journal of Environmental Education, 46(2), 122-131. </a:t>
            </a:r>
            <a:endParaRPr dirty="0"/>
          </a:p>
          <a:p>
            <a:pPr marL="0" marR="0" lvl="0" indent="0" algn="l" rtl="0">
              <a:lnSpc>
                <a:spcPct val="100000"/>
              </a:lnSpc>
              <a:spcBef>
                <a:spcPts val="0"/>
              </a:spcBef>
              <a:spcAft>
                <a:spcPts val="0"/>
              </a:spcAft>
              <a:buNone/>
            </a:pPr>
            <a:endParaRPr sz="10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000" b="0" i="0" u="none" strike="noStrike" cap="none" dirty="0" err="1">
                <a:solidFill>
                  <a:schemeClr val="dk1"/>
                </a:solidFill>
                <a:latin typeface="Arial"/>
                <a:ea typeface="Arial"/>
                <a:cs typeface="Arial"/>
                <a:sym typeface="Arial"/>
              </a:rPr>
              <a:t>Louv</a:t>
            </a:r>
            <a:r>
              <a:rPr lang="en-US" sz="1000" b="0" i="0" u="none" strike="noStrike" cap="none" dirty="0">
                <a:solidFill>
                  <a:schemeClr val="dk1"/>
                </a:solidFill>
                <a:latin typeface="Arial"/>
                <a:ea typeface="Arial"/>
                <a:cs typeface="Arial"/>
                <a:sym typeface="Arial"/>
              </a:rPr>
              <a:t>, R. (2011). Das </a:t>
            </a:r>
            <a:r>
              <a:rPr lang="en-US" sz="1000" b="0" i="0" u="none" strike="noStrike" cap="none" dirty="0" err="1">
                <a:solidFill>
                  <a:schemeClr val="dk1"/>
                </a:solidFill>
                <a:latin typeface="Arial"/>
                <a:ea typeface="Arial"/>
                <a:cs typeface="Arial"/>
                <a:sym typeface="Arial"/>
              </a:rPr>
              <a:t>letzte</a:t>
            </a:r>
            <a:r>
              <a:rPr lang="en-US" sz="1000" b="0" i="0" u="none" strike="noStrike" cap="none" dirty="0">
                <a:solidFill>
                  <a:schemeClr val="dk1"/>
                </a:solidFill>
                <a:latin typeface="Arial"/>
                <a:ea typeface="Arial"/>
                <a:cs typeface="Arial"/>
                <a:sym typeface="Arial"/>
              </a:rPr>
              <a:t> Kind </a:t>
            </a:r>
            <a:r>
              <a:rPr lang="en-US" sz="1000" b="0" i="0" u="none" strike="noStrike" cap="none" dirty="0" err="1">
                <a:solidFill>
                  <a:schemeClr val="dk1"/>
                </a:solidFill>
                <a:latin typeface="Arial"/>
                <a:ea typeface="Arial"/>
                <a:cs typeface="Arial"/>
                <a:sym typeface="Arial"/>
              </a:rPr>
              <a:t>im</a:t>
            </a:r>
            <a:r>
              <a:rPr lang="en-US" sz="1000" b="0" i="0" u="none" strike="noStrike" cap="none" dirty="0">
                <a:solidFill>
                  <a:schemeClr val="dk1"/>
                </a:solidFill>
                <a:latin typeface="Arial"/>
                <a:ea typeface="Arial"/>
                <a:cs typeface="Arial"/>
                <a:sym typeface="Arial"/>
              </a:rPr>
              <a:t> Wald: Die </a:t>
            </a:r>
            <a:r>
              <a:rPr lang="en-US" sz="1000" b="0" i="0" u="none" strike="noStrike" cap="none" dirty="0" err="1">
                <a:solidFill>
                  <a:schemeClr val="dk1"/>
                </a:solidFill>
                <a:latin typeface="Arial"/>
                <a:ea typeface="Arial"/>
                <a:cs typeface="Arial"/>
                <a:sym typeface="Arial"/>
              </a:rPr>
              <a:t>Rettung</a:t>
            </a:r>
            <a:r>
              <a:rPr lang="en-US" sz="1000" b="0" i="0" u="none" strike="noStrike" cap="none" dirty="0">
                <a:solidFill>
                  <a:schemeClr val="dk1"/>
                </a:solidFill>
                <a:latin typeface="Arial"/>
                <a:ea typeface="Arial"/>
                <a:cs typeface="Arial"/>
                <a:sym typeface="Arial"/>
              </a:rPr>
              <a:t> </a:t>
            </a:r>
            <a:r>
              <a:rPr lang="en-US" sz="1000" b="0" i="0" u="none" strike="noStrike" cap="none" dirty="0" err="1">
                <a:solidFill>
                  <a:schemeClr val="dk1"/>
                </a:solidFill>
                <a:latin typeface="Arial"/>
                <a:ea typeface="Arial"/>
                <a:cs typeface="Arial"/>
                <a:sym typeface="Arial"/>
              </a:rPr>
              <a:t>unserer</a:t>
            </a:r>
            <a:r>
              <a:rPr lang="en-US" sz="1000" b="0" i="0" u="none" strike="noStrike" cap="none" dirty="0">
                <a:solidFill>
                  <a:schemeClr val="dk1"/>
                </a:solidFill>
                <a:latin typeface="Arial"/>
                <a:ea typeface="Arial"/>
                <a:cs typeface="Arial"/>
                <a:sym typeface="Arial"/>
              </a:rPr>
              <a:t> Kinder </a:t>
            </a:r>
            <a:r>
              <a:rPr lang="en-US" sz="1000" b="0" i="0" u="none" strike="noStrike" cap="none" dirty="0" err="1">
                <a:solidFill>
                  <a:schemeClr val="dk1"/>
                </a:solidFill>
                <a:latin typeface="Arial"/>
                <a:ea typeface="Arial"/>
                <a:cs typeface="Arial"/>
                <a:sym typeface="Arial"/>
              </a:rPr>
              <a:t>vor</a:t>
            </a:r>
            <a:r>
              <a:rPr lang="en-US" sz="1000" b="0" i="0" u="none" strike="noStrike" cap="none" dirty="0">
                <a:solidFill>
                  <a:schemeClr val="dk1"/>
                </a:solidFill>
                <a:latin typeface="Arial"/>
                <a:ea typeface="Arial"/>
                <a:cs typeface="Arial"/>
                <a:sym typeface="Arial"/>
              </a:rPr>
              <a:t> dem </a:t>
            </a:r>
            <a:r>
              <a:rPr lang="en-US" sz="1000" b="0" i="0" u="none" strike="noStrike" cap="none" dirty="0" err="1">
                <a:solidFill>
                  <a:schemeClr val="dk1"/>
                </a:solidFill>
                <a:latin typeface="Arial"/>
                <a:ea typeface="Arial"/>
                <a:cs typeface="Arial"/>
                <a:sym typeface="Arial"/>
              </a:rPr>
              <a:t>Naturdefizit</a:t>
            </a:r>
            <a:r>
              <a:rPr lang="en-US" sz="1000" b="0" i="0" u="none" strike="noStrike" cap="none" dirty="0">
                <a:solidFill>
                  <a:schemeClr val="dk1"/>
                </a:solidFill>
                <a:latin typeface="Arial"/>
                <a:ea typeface="Arial"/>
                <a:cs typeface="Arial"/>
                <a:sym typeface="Arial"/>
              </a:rPr>
              <a:t>. Algonquin Books.</a:t>
            </a:r>
            <a:endParaRPr dirty="0"/>
          </a:p>
          <a:p>
            <a:pPr marL="0" marR="0" lvl="0" indent="0" algn="l" rtl="0">
              <a:lnSpc>
                <a:spcPct val="100000"/>
              </a:lnSpc>
              <a:spcBef>
                <a:spcPts val="0"/>
              </a:spcBef>
              <a:spcAft>
                <a:spcPts val="0"/>
              </a:spcAft>
              <a:buNone/>
            </a:pPr>
            <a:r>
              <a:rPr lang="en-US" sz="1000" b="0" i="0" u="none" strike="noStrike" cap="none" dirty="0">
                <a:solidFill>
                  <a:schemeClr val="dk1"/>
                </a:solidFill>
                <a:latin typeface="Arial"/>
                <a:ea typeface="Arial"/>
                <a:cs typeface="Arial"/>
                <a:sym typeface="Arial"/>
              </a:rPr>
              <a:t>Mayer, M. (1997). </a:t>
            </a:r>
            <a:r>
              <a:rPr lang="en-US" sz="1000" b="0" i="0" u="none" strike="noStrike" cap="none" dirty="0" err="1">
                <a:solidFill>
                  <a:schemeClr val="dk1"/>
                </a:solidFill>
                <a:latin typeface="Arial"/>
                <a:ea typeface="Arial"/>
                <a:cs typeface="Arial"/>
                <a:sym typeface="Arial"/>
              </a:rPr>
              <a:t>Aktionsforschung</a:t>
            </a:r>
            <a:r>
              <a:rPr lang="en-US" sz="1000" b="0" i="0" u="none" strike="noStrike" cap="none" dirty="0">
                <a:solidFill>
                  <a:schemeClr val="dk1"/>
                </a:solidFill>
                <a:latin typeface="Arial"/>
                <a:ea typeface="Arial"/>
                <a:cs typeface="Arial"/>
                <a:sym typeface="Arial"/>
              </a:rPr>
              <a:t> und die Produktion von Wissen: Die </a:t>
            </a:r>
            <a:r>
              <a:rPr lang="en-US" sz="1000" b="0" i="0" u="none" strike="noStrike" cap="none" dirty="0" err="1">
                <a:solidFill>
                  <a:schemeClr val="dk1"/>
                </a:solidFill>
                <a:latin typeface="Arial"/>
                <a:ea typeface="Arial"/>
                <a:cs typeface="Arial"/>
                <a:sym typeface="Arial"/>
              </a:rPr>
              <a:t>Erfahrungen</a:t>
            </a:r>
            <a:r>
              <a:rPr lang="en-US" sz="1000" b="0" i="0" u="none" strike="noStrike" cap="none" dirty="0">
                <a:solidFill>
                  <a:schemeClr val="dk1"/>
                </a:solidFill>
                <a:latin typeface="Arial"/>
                <a:ea typeface="Arial"/>
                <a:cs typeface="Arial"/>
                <a:sym typeface="Arial"/>
              </a:rPr>
              <a:t> </a:t>
            </a:r>
            <a:r>
              <a:rPr lang="en-US" sz="1000" b="0" i="0" u="none" strike="noStrike" cap="none" dirty="0" err="1">
                <a:solidFill>
                  <a:schemeClr val="dk1"/>
                </a:solidFill>
                <a:latin typeface="Arial"/>
                <a:ea typeface="Arial"/>
                <a:cs typeface="Arial"/>
                <a:sym typeface="Arial"/>
              </a:rPr>
              <a:t>eines</a:t>
            </a:r>
            <a:r>
              <a:rPr lang="en-US" sz="1000" b="0" i="0" u="none" strike="noStrike" cap="none" dirty="0">
                <a:solidFill>
                  <a:schemeClr val="dk1"/>
                </a:solidFill>
                <a:latin typeface="Arial"/>
                <a:ea typeface="Arial"/>
                <a:cs typeface="Arial"/>
                <a:sym typeface="Arial"/>
              </a:rPr>
              <a:t> </a:t>
            </a:r>
            <a:r>
              <a:rPr lang="en-US" sz="1000" b="0" i="0" u="none" strike="noStrike" cap="none" dirty="0" err="1">
                <a:solidFill>
                  <a:schemeClr val="dk1"/>
                </a:solidFill>
                <a:latin typeface="Arial"/>
                <a:ea typeface="Arial"/>
                <a:cs typeface="Arial"/>
                <a:sym typeface="Arial"/>
              </a:rPr>
              <a:t>internationalen</a:t>
            </a:r>
            <a:r>
              <a:rPr lang="en-US" sz="1000" b="0" i="0" u="none" strike="noStrike" cap="none" dirty="0">
                <a:solidFill>
                  <a:schemeClr val="dk1"/>
                </a:solidFill>
                <a:latin typeface="Arial"/>
                <a:ea typeface="Arial"/>
                <a:cs typeface="Arial"/>
                <a:sym typeface="Arial"/>
              </a:rPr>
              <a:t> </a:t>
            </a:r>
            <a:r>
              <a:rPr lang="en-US" sz="1000" b="0" i="0" u="none" strike="noStrike" cap="none" dirty="0" err="1">
                <a:solidFill>
                  <a:schemeClr val="dk1"/>
                </a:solidFill>
                <a:latin typeface="Arial"/>
                <a:ea typeface="Arial"/>
                <a:cs typeface="Arial"/>
                <a:sym typeface="Arial"/>
              </a:rPr>
              <a:t>Projekts</a:t>
            </a:r>
            <a:r>
              <a:rPr lang="en-US" sz="1000" b="0" i="0" u="none" strike="noStrike" cap="none" dirty="0">
                <a:solidFill>
                  <a:schemeClr val="dk1"/>
                </a:solidFill>
                <a:latin typeface="Arial"/>
                <a:ea typeface="Arial"/>
                <a:cs typeface="Arial"/>
                <a:sym typeface="Arial"/>
              </a:rPr>
              <a:t> </a:t>
            </a:r>
            <a:r>
              <a:rPr lang="en-US" sz="1000" b="0" i="0" u="none" strike="noStrike" cap="none" dirty="0" err="1">
                <a:solidFill>
                  <a:schemeClr val="dk1"/>
                </a:solidFill>
                <a:latin typeface="Arial"/>
                <a:ea typeface="Arial"/>
                <a:cs typeface="Arial"/>
                <a:sym typeface="Arial"/>
              </a:rPr>
              <a:t>zur</a:t>
            </a:r>
            <a:r>
              <a:rPr lang="en-US" sz="1000" b="0" i="0" u="none" strike="noStrike" cap="none" dirty="0">
                <a:solidFill>
                  <a:schemeClr val="dk1"/>
                </a:solidFill>
                <a:latin typeface="Arial"/>
                <a:ea typeface="Arial"/>
                <a:cs typeface="Arial"/>
                <a:sym typeface="Arial"/>
              </a:rPr>
              <a:t> Umwelterziehung. In S. Hollingsworth (Ed.), International action research: A casebook for educational reform (S. 112-123). Flamer Press.</a:t>
            </a:r>
            <a:endParaRPr sz="10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000" b="0" i="0" u="none" strike="noStrike" cap="none" dirty="0" err="1">
                <a:solidFill>
                  <a:schemeClr val="dk1"/>
                </a:solidFill>
                <a:latin typeface="Arial"/>
                <a:ea typeface="Arial"/>
                <a:cs typeface="Arial"/>
                <a:sym typeface="Arial"/>
              </a:rPr>
              <a:t>Molavi</a:t>
            </a:r>
            <a:r>
              <a:rPr lang="en-US" sz="1000" b="0" i="0" u="none" strike="noStrike" cap="none" dirty="0">
                <a:solidFill>
                  <a:schemeClr val="dk1"/>
                </a:solidFill>
                <a:latin typeface="Arial"/>
                <a:ea typeface="Arial"/>
                <a:cs typeface="Arial"/>
                <a:sym typeface="Arial"/>
              </a:rPr>
              <a:t>, G., Wagstaff, M., &amp; Larson, C. L. (2017). Reframing environmental literacy for the digital age. Journal of Environmental Education, 48(4), 366-379. </a:t>
            </a:r>
            <a:r>
              <a:rPr lang="en-US" sz="1000" b="0" i="0" u="sng" strike="noStrike" cap="none" dirty="0">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https://www.semanticscholar.org/paper/Environmental-Literacy-Brereton/2376776496e0f212a95a73fd786c586487bada20</a:t>
            </a:r>
            <a:endParaRPr sz="10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000" b="0" i="0" u="none" strike="noStrike" cap="none" dirty="0">
                <a:solidFill>
                  <a:schemeClr val="dk1"/>
                </a:solidFill>
                <a:latin typeface="Arial"/>
                <a:ea typeface="Arial"/>
                <a:cs typeface="Arial"/>
                <a:sym typeface="Arial"/>
              </a:rPr>
              <a:t>DIE NASA. (2023, 19. April). </a:t>
            </a:r>
            <a:r>
              <a:rPr lang="en-US" sz="1000" b="0" i="0" u="none" strike="noStrike" cap="none" dirty="0" err="1">
                <a:solidFill>
                  <a:schemeClr val="dk1"/>
                </a:solidFill>
                <a:latin typeface="Arial"/>
                <a:ea typeface="Arial"/>
                <a:cs typeface="Arial"/>
                <a:sym typeface="Arial"/>
              </a:rPr>
              <a:t>Beweise</a:t>
            </a:r>
            <a:r>
              <a:rPr lang="en-US" sz="1000" b="0" i="0" u="none" strike="noStrike" cap="none" dirty="0">
                <a:solidFill>
                  <a:schemeClr val="dk1"/>
                </a:solidFill>
                <a:latin typeface="Arial"/>
                <a:ea typeface="Arial"/>
                <a:cs typeface="Arial"/>
                <a:sym typeface="Arial"/>
              </a:rPr>
              <a:t> für den </a:t>
            </a:r>
            <a:r>
              <a:rPr lang="en-US" sz="1000" b="0" i="0" u="none" strike="noStrike" cap="none" dirty="0" err="1">
                <a:solidFill>
                  <a:schemeClr val="dk1"/>
                </a:solidFill>
                <a:latin typeface="Arial"/>
                <a:ea typeface="Arial"/>
                <a:cs typeface="Arial"/>
                <a:sym typeface="Arial"/>
              </a:rPr>
              <a:t>Klimawandel</a:t>
            </a:r>
            <a:r>
              <a:rPr lang="en-US" sz="1000" b="0" i="0" u="none" strike="noStrike" cap="none" dirty="0">
                <a:solidFill>
                  <a:schemeClr val="dk1"/>
                </a:solidFill>
                <a:latin typeface="Arial"/>
                <a:ea typeface="Arial"/>
                <a:cs typeface="Arial"/>
                <a:sym typeface="Arial"/>
              </a:rPr>
              <a:t>: How Do We Know? NASA Climate Change. </a:t>
            </a:r>
            <a:r>
              <a:rPr lang="en-US" sz="1000" b="0" i="0" u="sng" strike="noStrike" cap="none" dirty="0">
                <a:solidFill>
                  <a:schemeClr val="dk1"/>
                </a:solidFill>
                <a:latin typeface="Arial"/>
                <a:ea typeface="Arial"/>
                <a:cs typeface="Arial"/>
                <a:sym typeface="Arial"/>
                <a:hlinkClick r:id="rId6">
                  <a:extLst>
                    <a:ext uri="{A12FA001-AC4F-418D-AE19-62706E023703}">
                      <ahyp:hlinkClr xmlns:ahyp="http://schemas.microsoft.com/office/drawing/2018/hyperlinkcolor" val="tx"/>
                    </a:ext>
                  </a:extLst>
                </a:hlinkClick>
              </a:rPr>
              <a:t>https://science.nasa.gov/climate-change/</a:t>
            </a:r>
            <a:endParaRPr sz="10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000" b="0" i="0" u="none" strike="noStrike" cap="none" dirty="0">
                <a:solidFill>
                  <a:schemeClr val="dk1"/>
                </a:solidFill>
                <a:latin typeface="Arial"/>
                <a:ea typeface="Arial"/>
                <a:cs typeface="Arial"/>
                <a:sym typeface="Arial"/>
              </a:rPr>
              <a:t>Sobel, D. (2009). </a:t>
            </a:r>
            <a:r>
              <a:rPr lang="en-US" sz="1000" b="0" i="0" u="none" strike="noStrike" cap="none" dirty="0" err="1">
                <a:solidFill>
                  <a:schemeClr val="dk1"/>
                </a:solidFill>
                <a:latin typeface="Arial"/>
                <a:ea typeface="Arial"/>
                <a:cs typeface="Arial"/>
                <a:sym typeface="Arial"/>
              </a:rPr>
              <a:t>Ortsbezogene</a:t>
            </a:r>
            <a:r>
              <a:rPr lang="en-US" sz="1000" b="0" i="0" u="none" strike="noStrike" cap="none" dirty="0">
                <a:solidFill>
                  <a:schemeClr val="dk1"/>
                </a:solidFill>
                <a:latin typeface="Arial"/>
                <a:ea typeface="Arial"/>
                <a:cs typeface="Arial"/>
                <a:sym typeface="Arial"/>
              </a:rPr>
              <a:t> </a:t>
            </a:r>
            <a:r>
              <a:rPr lang="en-US" sz="1000" b="0" i="0" u="none" strike="noStrike" cap="none" dirty="0" err="1">
                <a:solidFill>
                  <a:schemeClr val="dk1"/>
                </a:solidFill>
                <a:latin typeface="Arial"/>
                <a:ea typeface="Arial"/>
                <a:cs typeface="Arial"/>
                <a:sym typeface="Arial"/>
              </a:rPr>
              <a:t>Bildung</a:t>
            </a:r>
            <a:r>
              <a:rPr lang="en-US" sz="1000" b="0" i="0" u="none" strike="noStrike" cap="none" dirty="0">
                <a:solidFill>
                  <a:schemeClr val="dk1"/>
                </a:solidFill>
                <a:latin typeface="Arial"/>
                <a:ea typeface="Arial"/>
                <a:cs typeface="Arial"/>
                <a:sym typeface="Arial"/>
              </a:rPr>
              <a:t>: Connecting classrooms &amp; communities (3. </a:t>
            </a:r>
            <a:r>
              <a:rPr lang="en-US" sz="1000" b="0" i="0" u="none" strike="noStrike" cap="none" dirty="0" err="1">
                <a:solidFill>
                  <a:schemeClr val="dk1"/>
                </a:solidFill>
                <a:latin typeface="Arial"/>
                <a:ea typeface="Arial"/>
                <a:cs typeface="Arial"/>
                <a:sym typeface="Arial"/>
              </a:rPr>
              <a:t>Aufl</a:t>
            </a:r>
            <a:r>
              <a:rPr lang="en-US" sz="1000" b="0" i="0" u="none" strike="noStrike" cap="none" dirty="0">
                <a:solidFill>
                  <a:schemeClr val="dk1"/>
                </a:solidFill>
                <a:latin typeface="Arial"/>
                <a:ea typeface="Arial"/>
                <a:cs typeface="Arial"/>
                <a:sym typeface="Arial"/>
              </a:rPr>
              <a:t>.). Stenhouse Publishers. </a:t>
            </a:r>
            <a:endParaRPr dirty="0"/>
          </a:p>
          <a:p>
            <a:pPr marL="0" marR="0" lvl="0" indent="0" algn="l" rtl="0">
              <a:lnSpc>
                <a:spcPct val="100000"/>
              </a:lnSpc>
              <a:spcBef>
                <a:spcPts val="0"/>
              </a:spcBef>
              <a:spcAft>
                <a:spcPts val="0"/>
              </a:spcAft>
              <a:buNone/>
            </a:pPr>
            <a:r>
              <a:rPr lang="en-US" sz="1000" b="0" i="0" u="none" strike="noStrike" cap="none" dirty="0">
                <a:solidFill>
                  <a:schemeClr val="dk1"/>
                </a:solidFill>
                <a:latin typeface="Arial"/>
                <a:ea typeface="Arial"/>
                <a:cs typeface="Arial"/>
                <a:sym typeface="Arial"/>
              </a:rPr>
              <a:t>Stockholmer </a:t>
            </a:r>
            <a:r>
              <a:rPr lang="en-US" sz="1000" b="0" i="0" u="none" strike="noStrike" cap="none" dirty="0" err="1">
                <a:solidFill>
                  <a:schemeClr val="dk1"/>
                </a:solidFill>
                <a:latin typeface="Arial"/>
                <a:ea typeface="Arial"/>
                <a:cs typeface="Arial"/>
                <a:sym typeface="Arial"/>
              </a:rPr>
              <a:t>Übereinkommen</a:t>
            </a:r>
            <a:r>
              <a:rPr lang="en-US" sz="1000" b="0" i="0" u="none" strike="noStrike" cap="none" dirty="0">
                <a:solidFill>
                  <a:schemeClr val="dk1"/>
                </a:solidFill>
                <a:latin typeface="Arial"/>
                <a:ea typeface="Arial"/>
                <a:cs typeface="Arial"/>
                <a:sym typeface="Arial"/>
              </a:rPr>
              <a:t>. (2019, 27. </a:t>
            </a:r>
            <a:r>
              <a:rPr lang="en-US" sz="1000" b="0" i="0" u="none" strike="noStrike" cap="none" dirty="0" err="1">
                <a:solidFill>
                  <a:schemeClr val="dk1"/>
                </a:solidFill>
                <a:latin typeface="Arial"/>
                <a:ea typeface="Arial"/>
                <a:cs typeface="Arial"/>
                <a:sym typeface="Arial"/>
              </a:rPr>
              <a:t>Juni</a:t>
            </a:r>
            <a:r>
              <a:rPr lang="en-US" sz="1000" b="0" i="0" u="none" strike="noStrike" cap="none" dirty="0">
                <a:solidFill>
                  <a:schemeClr val="dk1"/>
                </a:solidFill>
                <a:latin typeface="Arial"/>
                <a:ea typeface="Arial"/>
                <a:cs typeface="Arial"/>
                <a:sym typeface="Arial"/>
              </a:rPr>
              <a:t>). What are POPs? </a:t>
            </a:r>
            <a:r>
              <a:rPr lang="en-US" sz="1000" b="0" i="0" u="none" strike="noStrike" cap="none" dirty="0" err="1">
                <a:solidFill>
                  <a:schemeClr val="dk1"/>
                </a:solidFill>
                <a:latin typeface="Arial"/>
                <a:ea typeface="Arial"/>
                <a:cs typeface="Arial"/>
                <a:sym typeface="Arial"/>
              </a:rPr>
              <a:t>Sekretariat</a:t>
            </a:r>
            <a:r>
              <a:rPr lang="en-US" sz="1000" b="0" i="0" u="none" strike="noStrike" cap="none" dirty="0">
                <a:solidFill>
                  <a:schemeClr val="dk1"/>
                </a:solidFill>
                <a:latin typeface="Arial"/>
                <a:ea typeface="Arial"/>
                <a:cs typeface="Arial"/>
                <a:sym typeface="Arial"/>
              </a:rPr>
              <a:t> des Stockholmer </a:t>
            </a:r>
            <a:r>
              <a:rPr lang="en-US" sz="1000" b="0" i="0" u="none" strike="noStrike" cap="none" dirty="0" err="1">
                <a:solidFill>
                  <a:schemeClr val="dk1"/>
                </a:solidFill>
                <a:latin typeface="Arial"/>
                <a:ea typeface="Arial"/>
                <a:cs typeface="Arial"/>
                <a:sym typeface="Arial"/>
              </a:rPr>
              <a:t>Übereinkommens</a:t>
            </a:r>
            <a:r>
              <a:rPr lang="en-US" sz="1000" b="0" i="0" u="none" strike="noStrike" cap="none" dirty="0">
                <a:solidFill>
                  <a:schemeClr val="dk1"/>
                </a:solidFill>
                <a:latin typeface="Arial"/>
                <a:ea typeface="Arial"/>
                <a:cs typeface="Arial"/>
                <a:sym typeface="Arial"/>
              </a:rPr>
              <a:t>. </a:t>
            </a:r>
            <a:r>
              <a:rPr lang="en-US" sz="1000" b="0" i="0" u="sng" strike="noStrike" cap="none" dirty="0">
                <a:solidFill>
                  <a:schemeClr val="dk1"/>
                </a:solidFill>
                <a:latin typeface="Arial"/>
                <a:ea typeface="Arial"/>
                <a:cs typeface="Arial"/>
                <a:sym typeface="Arial"/>
                <a:hlinkClick r:id="rId7">
                  <a:extLst>
                    <a:ext uri="{A12FA001-AC4F-418D-AE19-62706E023703}">
                      <ahyp:hlinkClr xmlns:ahyp="http://schemas.microsoft.com/office/drawing/2018/hyperlinkcolor" val="tx"/>
                    </a:ext>
                  </a:extLst>
                </a:hlinkClick>
              </a:rPr>
              <a:t>https://www.pops.int/TheConvention/ThePOPs/tabid/673/Default.aspx</a:t>
            </a:r>
            <a:endParaRPr sz="10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000" b="0" i="0" u="none" strike="noStrike" cap="none" dirty="0">
                <a:solidFill>
                  <a:schemeClr val="dk1"/>
                </a:solidFill>
                <a:latin typeface="Arial"/>
                <a:ea typeface="Arial"/>
                <a:cs typeface="Arial"/>
                <a:sym typeface="Arial"/>
              </a:rPr>
              <a:t>Schultz, P. W., </a:t>
            </a:r>
            <a:r>
              <a:rPr lang="en-US" sz="1000" b="0" i="0" u="none" strike="noStrike" cap="none" dirty="0" err="1">
                <a:solidFill>
                  <a:schemeClr val="dk1"/>
                </a:solidFill>
                <a:latin typeface="Arial"/>
                <a:ea typeface="Arial"/>
                <a:cs typeface="Arial"/>
                <a:sym typeface="Arial"/>
              </a:rPr>
              <a:t>Zinserman</a:t>
            </a:r>
            <a:r>
              <a:rPr lang="en-US" sz="1000" b="0" i="0" u="none" strike="noStrike" cap="none" dirty="0">
                <a:solidFill>
                  <a:schemeClr val="dk1"/>
                </a:solidFill>
                <a:latin typeface="Arial"/>
                <a:ea typeface="Arial"/>
                <a:cs typeface="Arial"/>
                <a:sym typeface="Arial"/>
              </a:rPr>
              <a:t>, J., &amp; Winkler, R. (2005). </a:t>
            </a:r>
            <a:r>
              <a:rPr lang="en-US" sz="1000" b="0" i="0" u="none" strike="noStrike" cap="none" dirty="0" err="1">
                <a:solidFill>
                  <a:schemeClr val="dk1"/>
                </a:solidFill>
                <a:latin typeface="Arial"/>
                <a:ea typeface="Arial"/>
                <a:cs typeface="Arial"/>
                <a:sym typeface="Arial"/>
              </a:rPr>
              <a:t>Psychologie</a:t>
            </a:r>
            <a:r>
              <a:rPr lang="en-US" sz="1000" b="0" i="0" u="none" strike="noStrike" cap="none" dirty="0">
                <a:solidFill>
                  <a:schemeClr val="dk1"/>
                </a:solidFill>
                <a:latin typeface="Arial"/>
                <a:ea typeface="Arial"/>
                <a:cs typeface="Arial"/>
                <a:sym typeface="Arial"/>
              </a:rPr>
              <a:t> und </a:t>
            </a:r>
            <a:r>
              <a:rPr lang="en-US" sz="1000" b="0" i="0" u="none" strike="noStrike" cap="none" dirty="0" err="1">
                <a:solidFill>
                  <a:schemeClr val="dk1"/>
                </a:solidFill>
                <a:latin typeface="Arial"/>
                <a:ea typeface="Arial"/>
                <a:cs typeface="Arial"/>
                <a:sym typeface="Arial"/>
              </a:rPr>
              <a:t>globale</a:t>
            </a:r>
            <a:r>
              <a:rPr lang="en-US" sz="1000" b="0" i="0" u="none" strike="noStrike" cap="none" dirty="0">
                <a:solidFill>
                  <a:schemeClr val="dk1"/>
                </a:solidFill>
                <a:latin typeface="Arial"/>
                <a:ea typeface="Arial"/>
                <a:cs typeface="Arial"/>
                <a:sym typeface="Arial"/>
              </a:rPr>
              <a:t> </a:t>
            </a:r>
            <a:r>
              <a:rPr lang="en-US" sz="1000" b="0" i="0" u="none" strike="noStrike" cap="none" dirty="0" err="1">
                <a:solidFill>
                  <a:schemeClr val="dk1"/>
                </a:solidFill>
                <a:latin typeface="Arial"/>
                <a:ea typeface="Arial"/>
                <a:cs typeface="Arial"/>
                <a:sym typeface="Arial"/>
              </a:rPr>
              <a:t>Erwärmung</a:t>
            </a:r>
            <a:r>
              <a:rPr lang="en-US" sz="1000" b="0" i="0" u="none" strike="noStrike" cap="none" dirty="0">
                <a:solidFill>
                  <a:schemeClr val="dk1"/>
                </a:solidFill>
                <a:latin typeface="Arial"/>
                <a:ea typeface="Arial"/>
                <a:cs typeface="Arial"/>
                <a:sym typeface="Arial"/>
              </a:rPr>
              <a:t>. Current Opinion in Psychology, 18.</a:t>
            </a:r>
            <a:endParaRPr dirty="0"/>
          </a:p>
          <a:p>
            <a:pPr marL="0" marR="0" lvl="0" indent="0" algn="l" rtl="0">
              <a:lnSpc>
                <a:spcPct val="100000"/>
              </a:lnSpc>
              <a:spcBef>
                <a:spcPts val="0"/>
              </a:spcBef>
              <a:spcAft>
                <a:spcPts val="0"/>
              </a:spcAft>
              <a:buNone/>
            </a:pPr>
            <a:r>
              <a:rPr lang="en-US" sz="1000" b="0" i="0" u="none" strike="noStrike" cap="none" dirty="0" err="1">
                <a:solidFill>
                  <a:schemeClr val="dk1"/>
                </a:solidFill>
                <a:latin typeface="Arial"/>
                <a:ea typeface="Arial"/>
                <a:cs typeface="Arial"/>
                <a:sym typeface="Arial"/>
              </a:rPr>
              <a:t>Europäische</a:t>
            </a:r>
            <a:r>
              <a:rPr lang="en-US" sz="1000" b="0" i="0" u="none" strike="noStrike" cap="none" dirty="0">
                <a:solidFill>
                  <a:schemeClr val="dk1"/>
                </a:solidFill>
                <a:latin typeface="Arial"/>
                <a:ea typeface="Arial"/>
                <a:cs typeface="Arial"/>
                <a:sym typeface="Arial"/>
              </a:rPr>
              <a:t> </a:t>
            </a:r>
            <a:r>
              <a:rPr lang="en-US" sz="1000" b="0" i="0" u="none" strike="noStrike" cap="none" dirty="0" err="1">
                <a:solidFill>
                  <a:schemeClr val="dk1"/>
                </a:solidFill>
                <a:latin typeface="Arial"/>
                <a:ea typeface="Arial"/>
                <a:cs typeface="Arial"/>
                <a:sym typeface="Arial"/>
              </a:rPr>
              <a:t>Kommission</a:t>
            </a:r>
            <a:r>
              <a:rPr lang="en-US" sz="1000" b="0" i="0" u="none" strike="noStrike" cap="none" dirty="0">
                <a:solidFill>
                  <a:schemeClr val="dk1"/>
                </a:solidFill>
                <a:latin typeface="Arial"/>
                <a:ea typeface="Arial"/>
                <a:cs typeface="Arial"/>
                <a:sym typeface="Arial"/>
              </a:rPr>
              <a:t>. (2020). EU-</a:t>
            </a:r>
            <a:r>
              <a:rPr lang="en-US" sz="1000" b="0" i="0" u="none" strike="noStrike" cap="none" dirty="0" err="1">
                <a:solidFill>
                  <a:schemeClr val="dk1"/>
                </a:solidFill>
                <a:latin typeface="Arial"/>
                <a:ea typeface="Arial"/>
                <a:cs typeface="Arial"/>
                <a:sym typeface="Arial"/>
              </a:rPr>
              <a:t>Biodiversitätsstrategie</a:t>
            </a:r>
            <a:r>
              <a:rPr lang="en-US" sz="1000" b="0" i="0" u="none" strike="noStrike" cap="none" dirty="0">
                <a:solidFill>
                  <a:schemeClr val="dk1"/>
                </a:solidFill>
                <a:latin typeface="Arial"/>
                <a:ea typeface="Arial"/>
                <a:cs typeface="Arial"/>
                <a:sym typeface="Arial"/>
              </a:rPr>
              <a:t> bis 2030. https://eur-lex.europa.eu/EN/legal-content/summary/eu-biodiversity-strategy-for-2030.html</a:t>
            </a:r>
            <a:endParaRPr dirty="0"/>
          </a:p>
          <a:p>
            <a:pPr marL="0" marR="0" lvl="0" indent="0" algn="l" rtl="0">
              <a:lnSpc>
                <a:spcPct val="100000"/>
              </a:lnSpc>
              <a:spcBef>
                <a:spcPts val="0"/>
              </a:spcBef>
              <a:spcAft>
                <a:spcPts val="0"/>
              </a:spcAft>
              <a:buNone/>
            </a:pPr>
            <a:r>
              <a:rPr lang="en-US" sz="1000" b="0" i="0" u="none" strike="noStrike" cap="none" dirty="0">
                <a:solidFill>
                  <a:schemeClr val="dk1"/>
                </a:solidFill>
                <a:latin typeface="Arial"/>
                <a:ea typeface="Arial"/>
                <a:cs typeface="Arial"/>
                <a:sym typeface="Arial"/>
              </a:rPr>
              <a:t>Ministerium für </a:t>
            </a:r>
            <a:r>
              <a:rPr lang="en-US" sz="1000" b="0" i="0" u="none" strike="noStrike" cap="none" dirty="0" err="1">
                <a:solidFill>
                  <a:schemeClr val="dk1"/>
                </a:solidFill>
                <a:latin typeface="Arial"/>
                <a:ea typeface="Arial"/>
                <a:cs typeface="Arial"/>
                <a:sym typeface="Arial"/>
              </a:rPr>
              <a:t>Bildung</a:t>
            </a:r>
            <a:r>
              <a:rPr lang="en-US" sz="1000" b="0" i="0" u="none" strike="noStrike" cap="none" dirty="0">
                <a:solidFill>
                  <a:schemeClr val="dk1"/>
                </a:solidFill>
                <a:latin typeface="Arial"/>
                <a:ea typeface="Arial"/>
                <a:cs typeface="Arial"/>
                <a:sym typeface="Arial"/>
              </a:rPr>
              <a:t>, </a:t>
            </a:r>
            <a:r>
              <a:rPr lang="en-US" sz="1000" b="0" i="0" u="none" strike="noStrike" cap="none" dirty="0" err="1">
                <a:solidFill>
                  <a:schemeClr val="dk1"/>
                </a:solidFill>
                <a:latin typeface="Arial"/>
                <a:ea typeface="Arial"/>
                <a:cs typeface="Arial"/>
                <a:sym typeface="Arial"/>
              </a:rPr>
              <a:t>Forschung</a:t>
            </a:r>
            <a:r>
              <a:rPr lang="en-US" sz="1000" b="0" i="0" u="none" strike="noStrike" cap="none" dirty="0">
                <a:solidFill>
                  <a:schemeClr val="dk1"/>
                </a:solidFill>
                <a:latin typeface="Arial"/>
                <a:ea typeface="Arial"/>
                <a:cs typeface="Arial"/>
                <a:sym typeface="Arial"/>
              </a:rPr>
              <a:t> und </a:t>
            </a:r>
            <a:r>
              <a:rPr lang="en-US" sz="1000" b="0" i="0" u="none" strike="noStrike" cap="none" dirty="0" err="1">
                <a:solidFill>
                  <a:schemeClr val="dk1"/>
                </a:solidFill>
                <a:latin typeface="Arial"/>
                <a:ea typeface="Arial"/>
                <a:cs typeface="Arial"/>
                <a:sym typeface="Arial"/>
              </a:rPr>
              <a:t>Jugend</a:t>
            </a:r>
            <a:r>
              <a:rPr lang="en-US" sz="1000" b="0" i="0" u="none" strike="noStrike" cap="none" dirty="0">
                <a:solidFill>
                  <a:schemeClr val="dk1"/>
                </a:solidFill>
                <a:latin typeface="Arial"/>
                <a:ea typeface="Arial"/>
                <a:cs typeface="Arial"/>
                <a:sym typeface="Arial"/>
              </a:rPr>
              <a:t>. (2007). </a:t>
            </a:r>
            <a:r>
              <a:rPr lang="en-US" sz="1000" b="0" i="0" u="none" strike="noStrike" cap="none" dirty="0" err="1">
                <a:solidFill>
                  <a:schemeClr val="dk1"/>
                </a:solidFill>
                <a:latin typeface="Arial"/>
                <a:ea typeface="Arial"/>
                <a:cs typeface="Arial"/>
                <a:sym typeface="Arial"/>
              </a:rPr>
              <a:t>Schulische</a:t>
            </a:r>
            <a:r>
              <a:rPr lang="en-US" sz="1000" b="0" i="0" u="none" strike="noStrike" cap="none" dirty="0">
                <a:solidFill>
                  <a:schemeClr val="dk1"/>
                </a:solidFill>
                <a:latin typeface="Arial"/>
                <a:ea typeface="Arial"/>
                <a:cs typeface="Arial"/>
                <a:sym typeface="Arial"/>
              </a:rPr>
              <a:t> </a:t>
            </a:r>
            <a:r>
              <a:rPr lang="en-US" sz="1000" b="0" i="0" u="none" strike="noStrike" cap="none" dirty="0" err="1">
                <a:solidFill>
                  <a:schemeClr val="dk1"/>
                </a:solidFill>
                <a:latin typeface="Arial"/>
                <a:ea typeface="Arial"/>
                <a:cs typeface="Arial"/>
                <a:sym typeface="Arial"/>
              </a:rPr>
              <a:t>Lehrpläne</a:t>
            </a:r>
            <a:r>
              <a:rPr lang="en-US" sz="1000" b="0" i="0" u="none" strike="noStrike" cap="none" dirty="0">
                <a:solidFill>
                  <a:schemeClr val="dk1"/>
                </a:solidFill>
                <a:latin typeface="Arial"/>
                <a:ea typeface="Arial"/>
                <a:cs typeface="Arial"/>
                <a:sym typeface="Arial"/>
              </a:rPr>
              <a:t> für das </a:t>
            </a:r>
            <a:r>
              <a:rPr lang="en-US" sz="1000" b="0" i="0" u="none" strike="noStrike" cap="none" dirty="0" err="1">
                <a:solidFill>
                  <a:schemeClr val="dk1"/>
                </a:solidFill>
                <a:latin typeface="Arial"/>
                <a:ea typeface="Arial"/>
                <a:cs typeface="Arial"/>
                <a:sym typeface="Arial"/>
              </a:rPr>
              <a:t>Wahlfach</a:t>
            </a:r>
            <a:r>
              <a:rPr lang="en-US" sz="1000" b="0" i="0" u="none" strike="noStrike" cap="none" dirty="0">
                <a:solidFill>
                  <a:schemeClr val="dk1"/>
                </a:solidFill>
                <a:latin typeface="Arial"/>
                <a:ea typeface="Arial"/>
                <a:cs typeface="Arial"/>
                <a:sym typeface="Arial"/>
              </a:rPr>
              <a:t>: Umwelterziehung und </a:t>
            </a:r>
            <a:r>
              <a:rPr lang="en-US" sz="1000" b="0" i="0" u="none" strike="noStrike" cap="none" dirty="0" err="1">
                <a:solidFill>
                  <a:schemeClr val="dk1"/>
                </a:solidFill>
                <a:latin typeface="Arial"/>
                <a:ea typeface="Arial"/>
                <a:cs typeface="Arial"/>
                <a:sym typeface="Arial"/>
              </a:rPr>
              <a:t>Umweltschutz</a:t>
            </a:r>
            <a:r>
              <a:rPr lang="en-US" sz="1000" b="0" i="0" u="none" strike="noStrike" cap="none" dirty="0">
                <a:solidFill>
                  <a:schemeClr val="dk1"/>
                </a:solidFill>
                <a:latin typeface="Arial"/>
                <a:ea typeface="Arial"/>
                <a:cs typeface="Arial"/>
                <a:sym typeface="Arial"/>
              </a:rPr>
              <a:t>. </a:t>
            </a:r>
            <a:r>
              <a:rPr lang="en-US" sz="1000" b="0" i="0" u="sng" strike="noStrike" cap="none" dirty="0">
                <a:solidFill>
                  <a:schemeClr val="dk1"/>
                </a:solidFill>
                <a:latin typeface="Arial"/>
                <a:ea typeface="Arial"/>
                <a:cs typeface="Arial"/>
                <a:sym typeface="Arial"/>
                <a:hlinkClick r:id="rId8">
                  <a:extLst>
                    <a:ext uri="{A12FA001-AC4F-418D-AE19-62706E023703}">
                      <ahyp:hlinkClr xmlns:ahyp="http://schemas.microsoft.com/office/drawing/2018/hyperlinkcolor" val="tx"/>
                    </a:ext>
                  </a:extLst>
                </a:hlinkClick>
              </a:rPr>
              <a:t>https://unesdoc.unesco.org/ark:/48223/pf0000084239</a:t>
            </a:r>
            <a:endParaRPr sz="1000" b="0" i="0" u="none" strike="noStrike" cap="none" dirty="0">
              <a:solidFill>
                <a:schemeClr val="dk1"/>
              </a:solidFill>
              <a:latin typeface="Arial"/>
              <a:ea typeface="Arial"/>
              <a:cs typeface="Arial"/>
              <a:sym typeface="Arial"/>
            </a:endParaRPr>
          </a:p>
          <a:p>
            <a:pPr marL="270510" marR="0" lvl="0" indent="-270510" algn="just" rtl="0">
              <a:lnSpc>
                <a:spcPct val="107000"/>
              </a:lnSpc>
              <a:spcBef>
                <a:spcPts val="0"/>
              </a:spcBef>
              <a:spcAft>
                <a:spcPts val="800"/>
              </a:spcAft>
              <a:buNone/>
            </a:pPr>
            <a:endParaRPr sz="900" b="0" i="0" u="none" strike="noStrike" cap="none" dirty="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cxnSp>
        <p:nvCxnSpPr>
          <p:cNvPr id="477" name="Google Shape;477;p86"/>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sp>
        <p:nvSpPr>
          <p:cNvPr id="478" name="Google Shape;478;p86"/>
          <p:cNvSpPr/>
          <p:nvPr/>
        </p:nvSpPr>
        <p:spPr>
          <a:xfrm>
            <a:off x="0" y="1497412"/>
            <a:ext cx="3775393"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5234E"/>
              </a:buClr>
              <a:buSzPts val="3600"/>
              <a:buFont typeface="Noto Sans Symbols"/>
              <a:buNone/>
            </a:pPr>
            <a:r>
              <a:rPr lang="en-US" sz="3600" b="1" i="0" u="none" strike="noStrike" cap="none" dirty="0" err="1">
                <a:solidFill>
                  <a:srgbClr val="05234E"/>
                </a:solidFill>
                <a:latin typeface="Calibri"/>
                <a:ea typeface="Calibri"/>
                <a:cs typeface="Calibri"/>
                <a:sym typeface="Calibri"/>
              </a:rPr>
              <a:t>Kontakt</a:t>
            </a:r>
            <a:endParaRPr sz="3600" b="1" i="0" u="none" strike="noStrike" cap="none" dirty="0">
              <a:solidFill>
                <a:srgbClr val="05234E"/>
              </a:solidFill>
              <a:latin typeface="Calibri"/>
              <a:ea typeface="Calibri"/>
              <a:cs typeface="Calibri"/>
              <a:sym typeface="Calibri"/>
            </a:endParaRPr>
          </a:p>
        </p:txBody>
      </p:sp>
      <p:sp>
        <p:nvSpPr>
          <p:cNvPr id="479" name="Google Shape;479;p86"/>
          <p:cNvSpPr/>
          <p:nvPr/>
        </p:nvSpPr>
        <p:spPr>
          <a:xfrm>
            <a:off x="1039297" y="2189262"/>
            <a:ext cx="3775393" cy="13849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dirty="0">
                <a:solidFill>
                  <a:schemeClr val="dk1"/>
                </a:solidFill>
                <a:latin typeface="Calibri"/>
                <a:ea typeface="Calibri"/>
                <a:cs typeface="Calibri"/>
                <a:sym typeface="Calibri"/>
              </a:rPr>
              <a:t>"</a:t>
            </a:r>
            <a:r>
              <a:rPr lang="en-US" sz="1400" b="1" i="0" u="none" strike="noStrike" cap="none" dirty="0" err="1">
                <a:solidFill>
                  <a:schemeClr val="dk1"/>
                </a:solidFill>
                <a:latin typeface="Calibri"/>
                <a:ea typeface="Calibri"/>
                <a:cs typeface="Calibri"/>
                <a:sym typeface="Calibri"/>
              </a:rPr>
              <a:t>Asociatia</a:t>
            </a:r>
            <a:r>
              <a:rPr lang="en-US" sz="1400" b="1" i="0" u="none" strike="noStrike" cap="none" dirty="0">
                <a:solidFill>
                  <a:schemeClr val="dk1"/>
                </a:solidFill>
                <a:latin typeface="Calibri"/>
                <a:ea typeface="Calibri"/>
                <a:cs typeface="Calibri"/>
                <a:sym typeface="Calibri"/>
              </a:rPr>
              <a:t> </a:t>
            </a:r>
            <a:r>
              <a:rPr lang="en-US" sz="1400" b="1" i="0" u="none" strike="noStrike" cap="none" dirty="0" err="1">
                <a:solidFill>
                  <a:schemeClr val="dk1"/>
                </a:solidFill>
                <a:latin typeface="Calibri"/>
                <a:ea typeface="Calibri"/>
                <a:cs typeface="Calibri"/>
                <a:sym typeface="Calibri"/>
              </a:rPr>
              <a:t>ShareEducation.ImpartasimEducatie</a:t>
            </a:r>
            <a:r>
              <a:rPr lang="en-US" sz="1400" b="1" i="0" u="none" strike="noStrike" cap="none" dirty="0">
                <a:solidFill>
                  <a:schemeClr val="dk1"/>
                </a:solidFill>
                <a:latin typeface="Calibri"/>
                <a:ea typeface="Calibri"/>
                <a:cs typeface="Calibri"/>
                <a:sym typeface="Calibri"/>
              </a:rPr>
              <a:t>"</a:t>
            </a:r>
            <a:endParaRPr dirty="0"/>
          </a:p>
          <a:p>
            <a:pPr marL="0" marR="0" lvl="0" indent="0" algn="l" rtl="0">
              <a:lnSpc>
                <a:spcPct val="100000"/>
              </a:lnSpc>
              <a:spcBef>
                <a:spcPts val="0"/>
              </a:spcBef>
              <a:spcAft>
                <a:spcPts val="0"/>
              </a:spcAft>
              <a:buNone/>
            </a:pPr>
            <a:endParaRPr sz="14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Vest, Arad, RUMÄNIEN</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sng" strike="noStrike" cap="none" dirty="0">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www.shareeducation.org </a:t>
            </a: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1" i="0" u="none" strike="noStrike" cap="none" dirty="0">
              <a:solidFill>
                <a:schemeClr val="dk1"/>
              </a:solidFill>
              <a:latin typeface="Calibri"/>
              <a:ea typeface="Calibri"/>
              <a:cs typeface="Calibri"/>
              <a:sym typeface="Calibri"/>
            </a:endParaRPr>
          </a:p>
        </p:txBody>
      </p:sp>
      <p:pic>
        <p:nvPicPr>
          <p:cNvPr id="480" name="Google Shape;480;p86"/>
          <p:cNvPicPr preferRelativeResize="0"/>
          <p:nvPr/>
        </p:nvPicPr>
        <p:blipFill rotWithShape="1">
          <a:blip r:embed="rId4">
            <a:alphaModFix/>
          </a:blip>
          <a:srcRect/>
          <a:stretch/>
        </p:blipFill>
        <p:spPr>
          <a:xfrm>
            <a:off x="411480" y="4844415"/>
            <a:ext cx="1844040" cy="88392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7"/>
          <p:cNvSpPr txBox="1">
            <a:spLocks noGrp="1"/>
          </p:cNvSpPr>
          <p:nvPr>
            <p:ph type="ctrTitle"/>
          </p:nvPr>
        </p:nvSpPr>
        <p:spPr>
          <a:xfrm>
            <a:off x="1097280" y="3020290"/>
            <a:ext cx="10058400" cy="1304821"/>
          </a:xfrm>
          <a:prstGeom prst="rect">
            <a:avLst/>
          </a:prstGeom>
          <a:noFill/>
          <a:ln>
            <a:noFill/>
          </a:ln>
        </p:spPr>
        <p:txBody>
          <a:bodyPr spcFirstLastPara="1" wrap="square" lIns="121900" tIns="121900" rIns="121900" bIns="121900" anchor="b" anchorCtr="0">
            <a:noAutofit/>
          </a:bodyPr>
          <a:lstStyle/>
          <a:p>
            <a:pPr marL="0" lvl="0" indent="0" algn="l" rtl="0">
              <a:lnSpc>
                <a:spcPct val="85000"/>
              </a:lnSpc>
              <a:spcBef>
                <a:spcPts val="0"/>
              </a:spcBef>
              <a:spcAft>
                <a:spcPts val="0"/>
              </a:spcAft>
              <a:buClr>
                <a:srgbClr val="3F762A"/>
              </a:buClr>
              <a:buSzPts val="4800"/>
              <a:buFont typeface="Calibri"/>
              <a:buNone/>
            </a:pPr>
            <a:br>
              <a:rPr lang="en-US">
                <a:solidFill>
                  <a:srgbClr val="FFFF00"/>
                </a:solidFill>
              </a:rPr>
            </a:br>
            <a:r>
              <a:rPr lang="en-US">
                <a:solidFill>
                  <a:srgbClr val="3F762A"/>
                </a:solidFill>
              </a:rPr>
              <a:t>Einführung</a:t>
            </a:r>
            <a:endParaRPr b="1">
              <a:solidFill>
                <a:srgbClr val="3F762A"/>
              </a:solidFill>
            </a:endParaRPr>
          </a:p>
        </p:txBody>
      </p:sp>
      <p:cxnSp>
        <p:nvCxnSpPr>
          <p:cNvPr id="167" name="Google Shape;167;p17"/>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168" name="Google Shape;168;p17" descr="Text&#10;&#10;Description automatically generated with medium confidence"/>
          <p:cNvPicPr preferRelativeResize="0"/>
          <p:nvPr/>
        </p:nvPicPr>
        <p:blipFill rotWithShape="1">
          <a:blip r:embed="rId3">
            <a:alphaModFix/>
          </a:blip>
          <a:srcRect/>
          <a:stretch/>
        </p:blipFill>
        <p:spPr>
          <a:xfrm>
            <a:off x="164497" y="6395934"/>
            <a:ext cx="1296609" cy="272021"/>
          </a:xfrm>
          <a:prstGeom prst="rect">
            <a:avLst/>
          </a:prstGeom>
          <a:noFill/>
          <a:ln>
            <a:noFill/>
          </a:ln>
        </p:spPr>
      </p:pic>
      <p:pic>
        <p:nvPicPr>
          <p:cNvPr id="169" name="Google Shape;169;p17"/>
          <p:cNvPicPr preferRelativeResize="0"/>
          <p:nvPr/>
        </p:nvPicPr>
        <p:blipFill rotWithShape="1">
          <a:blip r:embed="rId4">
            <a:alphaModFix/>
          </a:blip>
          <a:srcRect/>
          <a:stretch/>
        </p:blipFill>
        <p:spPr>
          <a:xfrm>
            <a:off x="10963124" y="176911"/>
            <a:ext cx="1064381" cy="163551"/>
          </a:xfrm>
          <a:prstGeom prst="rect">
            <a:avLst/>
          </a:prstGeom>
          <a:noFill/>
          <a:ln>
            <a:noFill/>
          </a:ln>
        </p:spPr>
      </p:pic>
      <p:sp>
        <p:nvSpPr>
          <p:cNvPr id="170" name="Google Shape;170;p17"/>
          <p:cNvSpPr txBox="1"/>
          <p:nvPr/>
        </p:nvSpPr>
        <p:spPr>
          <a:xfrm>
            <a:off x="1097280" y="585533"/>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01</a:t>
            </a:r>
            <a:endParaRPr sz="1400" b="0" i="0" u="none" strike="noStrike" cap="none">
              <a:solidFill>
                <a:srgbClr val="000000"/>
              </a:solidFill>
              <a:latin typeface="Arial"/>
              <a:ea typeface="Arial"/>
              <a:cs typeface="Arial"/>
              <a:sym typeface="Arial"/>
            </a:endParaRPr>
          </a:p>
        </p:txBody>
      </p:sp>
      <p:pic>
        <p:nvPicPr>
          <p:cNvPr id="171" name="Google Shape;171;p17" descr="Bücher"/>
          <p:cNvPicPr preferRelativeResize="0"/>
          <p:nvPr/>
        </p:nvPicPr>
        <p:blipFill rotWithShape="1">
          <a:blip r:embed="rId5">
            <a:alphaModFix/>
          </a:blip>
          <a:srcRect/>
          <a:stretch/>
        </p:blipFill>
        <p:spPr>
          <a:xfrm>
            <a:off x="8140905" y="2542032"/>
            <a:ext cx="2541336" cy="1620154"/>
          </a:xfrm>
          <a:prstGeom prst="rect">
            <a:avLst/>
          </a:prstGeom>
          <a:noFill/>
          <a:ln>
            <a:noFill/>
          </a:ln>
        </p:spPr>
      </p:pic>
      <p:sp>
        <p:nvSpPr>
          <p:cNvPr id="172" name="Google Shape;172;p17"/>
          <p:cNvSpPr txBox="1"/>
          <p:nvPr/>
        </p:nvSpPr>
        <p:spPr>
          <a:xfrm>
            <a:off x="1097280" y="1721333"/>
            <a:ext cx="6389255" cy="523180"/>
          </a:xfrm>
          <a:prstGeom prst="rect">
            <a:avLst/>
          </a:prstGeom>
          <a:noFill/>
          <a:ln>
            <a:noFill/>
          </a:ln>
        </p:spPr>
        <p:txBody>
          <a:bodyPr spcFirstLastPara="1" wrap="square" lIns="91425" tIns="45700" rIns="91425" bIns="45700" anchor="t" anchorCtr="0">
            <a:spAutoFit/>
          </a:bodyPr>
          <a:lstStyle/>
          <a:p>
            <a:pPr marL="480060" marR="0" lvl="0" indent="0" algn="l" rtl="0">
              <a:lnSpc>
                <a:spcPct val="100000"/>
              </a:lnSpc>
              <a:spcBef>
                <a:spcPts val="0"/>
              </a:spcBef>
              <a:spcAft>
                <a:spcPts val="0"/>
              </a:spcAft>
              <a:buNone/>
            </a:pPr>
            <a:r>
              <a:rPr lang="en-US" sz="1400" b="1" i="0" u="none" strike="noStrike" cap="none">
                <a:solidFill>
                  <a:srgbClr val="002060"/>
                </a:solidFill>
                <a:latin typeface="Calibri"/>
                <a:ea typeface="Calibri"/>
                <a:cs typeface="Calibri"/>
                <a:sym typeface="Calibri"/>
              </a:rPr>
              <a:t>Analyse der wahrgenommenen Umweltprobleme nach dem Niveau der Umweltkompetenz </a:t>
            </a:r>
            <a:endParaRPr sz="1200" b="0" i="0" u="none" strike="noStrike" cap="none">
              <a:solidFill>
                <a:srgbClr val="000000"/>
              </a:solidFill>
              <a:latin typeface="Calibri"/>
              <a:ea typeface="Calibri"/>
              <a:cs typeface="Calibri"/>
              <a:sym typeface="Calibri"/>
            </a:endParaRPr>
          </a:p>
        </p:txBody>
      </p:sp>
      <p:sp>
        <p:nvSpPr>
          <p:cNvPr id="173" name="Google Shape;173;p17"/>
          <p:cNvSpPr txBox="1"/>
          <p:nvPr/>
        </p:nvSpPr>
        <p:spPr>
          <a:xfrm>
            <a:off x="1097280" y="4621497"/>
            <a:ext cx="6181344" cy="495753"/>
          </a:xfrm>
          <a:prstGeom prst="rect">
            <a:avLst/>
          </a:prstGeom>
          <a:noFill/>
          <a:ln>
            <a:noFill/>
          </a:ln>
        </p:spPr>
        <p:txBody>
          <a:bodyPr spcFirstLastPara="1" wrap="square" lIns="91425" tIns="45700" rIns="91425" bIns="45700" anchor="b" anchorCtr="0">
            <a:normAutofit/>
          </a:bodyPr>
          <a:lstStyle/>
          <a:p>
            <a:pPr marL="0" marR="0" lvl="0" indent="0" algn="l" rtl="0">
              <a:lnSpc>
                <a:spcPct val="85000"/>
              </a:lnSpc>
              <a:spcBef>
                <a:spcPts val="0"/>
              </a:spcBef>
              <a:spcAft>
                <a:spcPts val="0"/>
              </a:spcAft>
              <a:buClr>
                <a:srgbClr val="004B3A"/>
              </a:buClr>
              <a:buSzPts val="3200"/>
              <a:buFont typeface="Arial"/>
              <a:buNone/>
            </a:pPr>
            <a:r>
              <a:rPr lang="en-US" sz="2400" b="1" i="0" u="none" strike="noStrike" cap="none">
                <a:solidFill>
                  <a:srgbClr val="004B3A"/>
                </a:solidFill>
                <a:latin typeface="Arial"/>
                <a:ea typeface="Arial"/>
                <a:cs typeface="Arial"/>
                <a:sym typeface="Arial"/>
              </a:rPr>
              <a:t>Vorwort</a:t>
            </a:r>
            <a:endParaRPr sz="2400" b="1" i="0" u="none" strike="noStrike" cap="none">
              <a:solidFill>
                <a:srgbClr val="262626"/>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
          <p:cNvSpPr/>
          <p:nvPr/>
        </p:nvSpPr>
        <p:spPr>
          <a:xfrm>
            <a:off x="2819400" y="-261257"/>
            <a:ext cx="12192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 name="Google Shape;179;p2"/>
          <p:cNvSpPr/>
          <p:nvPr/>
        </p:nvSpPr>
        <p:spPr>
          <a:xfrm>
            <a:off x="2819400" y="195943"/>
            <a:ext cx="12192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en-US" sz="11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Arial"/>
              <a:ea typeface="Arial"/>
              <a:cs typeface="Arial"/>
              <a:sym typeface="Arial"/>
            </a:endParaRPr>
          </a:p>
        </p:txBody>
      </p:sp>
      <p:sp>
        <p:nvSpPr>
          <p:cNvPr id="180" name="Google Shape;180;p2"/>
          <p:cNvSpPr txBox="1">
            <a:spLocks noGrp="1"/>
          </p:cNvSpPr>
          <p:nvPr>
            <p:ph type="ctrTitle"/>
          </p:nvPr>
        </p:nvSpPr>
        <p:spPr>
          <a:xfrm>
            <a:off x="537423" y="437323"/>
            <a:ext cx="8159315" cy="954156"/>
          </a:xfrm>
          <a:prstGeom prst="rect">
            <a:avLst/>
          </a:prstGeom>
          <a:noFill/>
          <a:ln>
            <a:noFill/>
          </a:ln>
        </p:spPr>
        <p:txBody>
          <a:bodyPr spcFirstLastPara="1" wrap="square" lIns="91425" tIns="45700" rIns="91425" bIns="45700" anchor="ctr" anchorCtr="0">
            <a:normAutofit/>
          </a:bodyPr>
          <a:lstStyle/>
          <a:p>
            <a:pPr marL="0" lvl="0" indent="0" algn="ctr" rtl="0">
              <a:lnSpc>
                <a:spcPct val="85000"/>
              </a:lnSpc>
              <a:spcBef>
                <a:spcPts val="0"/>
              </a:spcBef>
              <a:spcAft>
                <a:spcPts val="0"/>
              </a:spcAft>
              <a:buSzPts val="4000"/>
              <a:buNone/>
            </a:pPr>
            <a:r>
              <a:rPr lang="en-US" i="1" dirty="0">
                <a:solidFill>
                  <a:schemeClr val="dk1"/>
                </a:solidFill>
                <a:latin typeface="Cambria"/>
                <a:ea typeface="Cambria"/>
                <a:cs typeface="Cambria"/>
                <a:sym typeface="Cambria"/>
              </a:rPr>
              <a:t> 01- </a:t>
            </a:r>
            <a:r>
              <a:rPr lang="en-US" dirty="0" err="1">
                <a:solidFill>
                  <a:srgbClr val="004B3A"/>
                </a:solidFill>
                <a:latin typeface="Arial"/>
                <a:ea typeface="Arial"/>
                <a:cs typeface="Arial"/>
                <a:sym typeface="Arial"/>
              </a:rPr>
              <a:t>Einführung</a:t>
            </a:r>
            <a:r>
              <a:rPr lang="en-US" dirty="0">
                <a:solidFill>
                  <a:srgbClr val="004B3A"/>
                </a:solidFill>
                <a:latin typeface="Arial"/>
                <a:ea typeface="Arial"/>
                <a:cs typeface="Arial"/>
                <a:sym typeface="Arial"/>
              </a:rPr>
              <a:t> in das Modul 2</a:t>
            </a:r>
            <a:endParaRPr dirty="0"/>
          </a:p>
        </p:txBody>
      </p:sp>
      <p:sp>
        <p:nvSpPr>
          <p:cNvPr id="181" name="Google Shape;181;p2"/>
          <p:cNvSpPr txBox="1">
            <a:spLocks noGrp="1"/>
          </p:cNvSpPr>
          <p:nvPr>
            <p:ph type="subTitle" idx="1"/>
          </p:nvPr>
        </p:nvSpPr>
        <p:spPr>
          <a:xfrm>
            <a:off x="636104" y="1343518"/>
            <a:ext cx="9909313" cy="3091543"/>
          </a:xfrm>
          <a:prstGeom prst="rect">
            <a:avLst/>
          </a:prstGeom>
          <a:noFill/>
          <a:ln>
            <a:noFill/>
          </a:ln>
        </p:spPr>
        <p:txBody>
          <a:bodyPr spcFirstLastPara="1" wrap="square" lIns="0" tIns="45700" rIns="0" bIns="45700" anchor="t" anchorCtr="0">
            <a:noAutofit/>
          </a:bodyPr>
          <a:lstStyle/>
          <a:p>
            <a:pPr marL="457200" lvl="0" indent="-355600" algn="l" rtl="0">
              <a:lnSpc>
                <a:spcPct val="90000"/>
              </a:lnSpc>
              <a:spcBef>
                <a:spcPts val="0"/>
              </a:spcBef>
              <a:spcAft>
                <a:spcPts val="0"/>
              </a:spcAft>
              <a:buSzPts val="1800"/>
              <a:buNone/>
            </a:pPr>
            <a:r>
              <a:rPr lang="en-US" sz="2000" dirty="0"/>
              <a:t>Das </a:t>
            </a:r>
            <a:r>
              <a:rPr lang="en-US" sz="2000" dirty="0" err="1"/>
              <a:t>Verständnis</a:t>
            </a:r>
            <a:r>
              <a:rPr lang="en-US" sz="2000" dirty="0"/>
              <a:t> von </a:t>
            </a:r>
            <a:r>
              <a:rPr lang="en-US" sz="2000" dirty="0" err="1"/>
              <a:t>Umweltfragen</a:t>
            </a:r>
            <a:r>
              <a:rPr lang="en-US" sz="2000" dirty="0"/>
              <a:t> </a:t>
            </a:r>
            <a:r>
              <a:rPr lang="en-US" sz="2000" dirty="0" err="1"/>
              <a:t>geht</a:t>
            </a:r>
            <a:r>
              <a:rPr lang="en-US" sz="2000" dirty="0"/>
              <a:t> </a:t>
            </a:r>
            <a:r>
              <a:rPr lang="en-US" sz="2000" dirty="0" err="1"/>
              <a:t>über</a:t>
            </a:r>
            <a:r>
              <a:rPr lang="en-US" sz="2000" dirty="0"/>
              <a:t> das </a:t>
            </a:r>
            <a:r>
              <a:rPr lang="en-US" sz="2000" dirty="0" err="1"/>
              <a:t>Auswendiglernen</a:t>
            </a:r>
            <a:r>
              <a:rPr lang="en-US" sz="2000" dirty="0"/>
              <a:t> von </a:t>
            </a:r>
            <a:r>
              <a:rPr lang="en-US" sz="2000" dirty="0" err="1"/>
              <a:t>Fakten</a:t>
            </a:r>
            <a:r>
              <a:rPr lang="en-US" sz="2000" dirty="0"/>
              <a:t> </a:t>
            </a:r>
            <a:r>
              <a:rPr lang="en-US" sz="2000" dirty="0" err="1"/>
              <a:t>hinaus</a:t>
            </a:r>
            <a:r>
              <a:rPr lang="en-US" sz="2000" dirty="0"/>
              <a:t>. </a:t>
            </a:r>
            <a:r>
              <a:rPr lang="en-US" sz="2000" dirty="0" err="1"/>
              <a:t>Umweltkompetenz</a:t>
            </a:r>
            <a:r>
              <a:rPr lang="en-US" sz="2000" dirty="0"/>
              <a:t> </a:t>
            </a:r>
            <a:r>
              <a:rPr lang="en-US" sz="2000" dirty="0" err="1"/>
              <a:t>umfasst</a:t>
            </a:r>
            <a:r>
              <a:rPr lang="en-US" sz="2000" dirty="0"/>
              <a:t> das Wissen, die </a:t>
            </a:r>
            <a:r>
              <a:rPr lang="en-US" sz="2000" dirty="0" err="1"/>
              <a:t>Fähigkeiten</a:t>
            </a:r>
            <a:r>
              <a:rPr lang="en-US" sz="2000" dirty="0"/>
              <a:t> und die </a:t>
            </a:r>
            <a:r>
              <a:rPr lang="en-US" sz="2000" dirty="0" err="1"/>
              <a:t>Werte</a:t>
            </a:r>
            <a:r>
              <a:rPr lang="en-US" sz="2000" dirty="0"/>
              <a:t>, die </a:t>
            </a:r>
            <a:r>
              <a:rPr lang="en-US" sz="2000" dirty="0" err="1"/>
              <a:t>bestimmen</a:t>
            </a:r>
            <a:r>
              <a:rPr lang="en-US" sz="2000" dirty="0"/>
              <a:t>, </a:t>
            </a:r>
            <a:r>
              <a:rPr lang="en-US" sz="2000" dirty="0" err="1"/>
              <a:t>wie</a:t>
            </a:r>
            <a:r>
              <a:rPr lang="en-US" sz="2000" dirty="0"/>
              <a:t> </a:t>
            </a:r>
            <a:r>
              <a:rPr lang="en-US" sz="2000" dirty="0" err="1"/>
              <a:t>wir</a:t>
            </a:r>
            <a:r>
              <a:rPr lang="en-US" sz="2000" dirty="0"/>
              <a:t> </a:t>
            </a:r>
            <a:r>
              <a:rPr lang="en-US" sz="2000" dirty="0" err="1"/>
              <a:t>Umweltprobleme</a:t>
            </a:r>
            <a:r>
              <a:rPr lang="en-US" sz="2000" dirty="0"/>
              <a:t> </a:t>
            </a:r>
            <a:r>
              <a:rPr lang="en-US" sz="2000" dirty="0" err="1"/>
              <a:t>wahrnehmen</a:t>
            </a:r>
            <a:r>
              <a:rPr lang="en-US" sz="2000" dirty="0"/>
              <a:t> und auf </a:t>
            </a:r>
            <a:r>
              <a:rPr lang="en-US" sz="2000" dirty="0" err="1"/>
              <a:t>sie</a:t>
            </a:r>
            <a:r>
              <a:rPr lang="en-US" sz="2000" dirty="0"/>
              <a:t> </a:t>
            </a:r>
            <a:r>
              <a:rPr lang="en-US" sz="2000" dirty="0" err="1"/>
              <a:t>reagieren</a:t>
            </a:r>
            <a:r>
              <a:rPr lang="en-US" sz="2000" dirty="0"/>
              <a:t>. </a:t>
            </a:r>
            <a:r>
              <a:rPr lang="en-US" sz="2000" dirty="0" err="1"/>
              <a:t>Diese</a:t>
            </a:r>
            <a:r>
              <a:rPr lang="en-US" sz="2000" dirty="0"/>
              <a:t> </a:t>
            </a:r>
            <a:r>
              <a:rPr lang="en-US" sz="2000" dirty="0" err="1"/>
              <a:t>Analyse</a:t>
            </a:r>
            <a:r>
              <a:rPr lang="en-US" sz="2000" dirty="0"/>
              <a:t> </a:t>
            </a:r>
            <a:r>
              <a:rPr lang="en-US" sz="2000" dirty="0" err="1"/>
              <a:t>untersucht</a:t>
            </a:r>
            <a:r>
              <a:rPr lang="en-US" sz="2000" dirty="0"/>
              <a:t> die </a:t>
            </a:r>
            <a:r>
              <a:rPr lang="en-US" sz="2000" dirty="0" err="1"/>
              <a:t>Beziehung</a:t>
            </a:r>
            <a:r>
              <a:rPr lang="en-US" sz="2000" dirty="0"/>
              <a:t> </a:t>
            </a:r>
            <a:r>
              <a:rPr lang="en-US" sz="2000" dirty="0" err="1"/>
              <a:t>zwischen</a:t>
            </a:r>
            <a:r>
              <a:rPr lang="en-US" sz="2000" dirty="0"/>
              <a:t> </a:t>
            </a:r>
            <a:r>
              <a:rPr lang="en-US" sz="2000" dirty="0" err="1"/>
              <a:t>Umweltkompetenz</a:t>
            </a:r>
            <a:r>
              <a:rPr lang="en-US" sz="2000" dirty="0"/>
              <a:t> und der Art und Weise, </a:t>
            </a:r>
            <a:r>
              <a:rPr lang="en-US" sz="2000" dirty="0" err="1"/>
              <a:t>wie</a:t>
            </a:r>
            <a:r>
              <a:rPr lang="en-US" sz="2000" dirty="0"/>
              <a:t> Menschen </a:t>
            </a:r>
            <a:r>
              <a:rPr lang="en-US" sz="2000" dirty="0" err="1"/>
              <a:t>Umweltprobleme</a:t>
            </a:r>
            <a:r>
              <a:rPr lang="en-US" sz="2000" dirty="0"/>
              <a:t> </a:t>
            </a:r>
            <a:r>
              <a:rPr lang="en-US" sz="2000" dirty="0" err="1"/>
              <a:t>wahrnehmen</a:t>
            </a:r>
            <a:r>
              <a:rPr lang="en-US" sz="2000" dirty="0"/>
              <a:t>. </a:t>
            </a:r>
            <a:r>
              <a:rPr lang="en-US" sz="2000" dirty="0" err="1"/>
              <a:t>Wir</a:t>
            </a:r>
            <a:r>
              <a:rPr lang="en-US" sz="2000" dirty="0"/>
              <a:t> </a:t>
            </a:r>
            <a:r>
              <a:rPr lang="en-US" sz="2000" dirty="0" err="1"/>
              <a:t>werden</a:t>
            </a:r>
            <a:r>
              <a:rPr lang="en-US" sz="2000" dirty="0"/>
              <a:t> </a:t>
            </a:r>
            <a:r>
              <a:rPr lang="en-US" sz="2000" dirty="0" err="1"/>
              <a:t>verschiedene</a:t>
            </a:r>
            <a:r>
              <a:rPr lang="en-US" sz="2000" dirty="0"/>
              <a:t> </a:t>
            </a:r>
            <a:r>
              <a:rPr lang="en-US" sz="2000" dirty="0" err="1"/>
              <a:t>Themen</a:t>
            </a:r>
            <a:r>
              <a:rPr lang="en-US" sz="2000" dirty="0"/>
              <a:t> </a:t>
            </a:r>
            <a:r>
              <a:rPr lang="en-US" sz="2000" dirty="0" err="1"/>
              <a:t>untersuchen</a:t>
            </a:r>
            <a:r>
              <a:rPr lang="en-US" sz="2000" dirty="0"/>
              <a:t>, </a:t>
            </a:r>
            <a:r>
              <a:rPr lang="en-US" sz="2000" dirty="0" err="1"/>
              <a:t>darunter</a:t>
            </a:r>
            <a:r>
              <a:rPr lang="en-US" sz="2000" dirty="0"/>
              <a:t>:</a:t>
            </a:r>
            <a:endParaRPr dirty="0"/>
          </a:p>
          <a:p>
            <a:pPr marL="457200" lvl="0" indent="-355600" algn="l" rtl="0">
              <a:lnSpc>
                <a:spcPct val="90000"/>
              </a:lnSpc>
              <a:spcBef>
                <a:spcPts val="0"/>
              </a:spcBef>
              <a:spcAft>
                <a:spcPts val="0"/>
              </a:spcAft>
              <a:buSzPts val="1800"/>
              <a:buNone/>
            </a:pPr>
            <a:r>
              <a:rPr lang="en-US" sz="2000" b="1" dirty="0" err="1"/>
              <a:t>Wissensbasierte</a:t>
            </a:r>
            <a:r>
              <a:rPr lang="en-US" sz="2000" b="1" dirty="0"/>
              <a:t> </a:t>
            </a:r>
            <a:r>
              <a:rPr lang="en-US" sz="2000" b="1" dirty="0" err="1"/>
              <a:t>Themen</a:t>
            </a:r>
            <a:r>
              <a:rPr lang="en-US" sz="2000" b="1" dirty="0"/>
              <a:t>:</a:t>
            </a:r>
            <a:r>
              <a:rPr lang="en-US" sz="2000" dirty="0"/>
              <a:t> Wie </a:t>
            </a:r>
            <a:r>
              <a:rPr lang="en-US" sz="2000" dirty="0" err="1"/>
              <a:t>wissenschaftliche</a:t>
            </a:r>
            <a:r>
              <a:rPr lang="en-US" sz="2000" dirty="0"/>
              <a:t> </a:t>
            </a:r>
            <a:r>
              <a:rPr lang="en-US" sz="2000" dirty="0" err="1"/>
              <a:t>Erkenntnisse</a:t>
            </a:r>
            <a:r>
              <a:rPr lang="en-US" sz="2000" dirty="0"/>
              <a:t> die </a:t>
            </a:r>
            <a:r>
              <a:rPr lang="en-US" sz="2000" dirty="0" err="1"/>
              <a:t>Identifizierung</a:t>
            </a:r>
            <a:r>
              <a:rPr lang="en-US" sz="2000" dirty="0"/>
              <a:t> und </a:t>
            </a:r>
            <a:r>
              <a:rPr lang="en-US" sz="2000" dirty="0" err="1"/>
              <a:t>Dringlichkeit</a:t>
            </a:r>
            <a:r>
              <a:rPr lang="en-US" sz="2000" dirty="0"/>
              <a:t> von </a:t>
            </a:r>
            <a:r>
              <a:rPr lang="en-US" sz="2000" dirty="0" err="1"/>
              <a:t>Umweltproblemen</a:t>
            </a:r>
            <a:r>
              <a:rPr lang="en-US" sz="2000" dirty="0"/>
              <a:t> </a:t>
            </a:r>
            <a:r>
              <a:rPr lang="en-US" sz="2000" dirty="0" err="1"/>
              <a:t>beeinflussen</a:t>
            </a:r>
            <a:r>
              <a:rPr lang="en-US" sz="2000" dirty="0"/>
              <a:t>.</a:t>
            </a:r>
            <a:endParaRPr dirty="0"/>
          </a:p>
          <a:p>
            <a:pPr marL="457200" lvl="0" indent="-355600" algn="l" rtl="0">
              <a:lnSpc>
                <a:spcPct val="90000"/>
              </a:lnSpc>
              <a:spcBef>
                <a:spcPts val="0"/>
              </a:spcBef>
              <a:spcAft>
                <a:spcPts val="0"/>
              </a:spcAft>
              <a:buSzPts val="1800"/>
              <a:buNone/>
            </a:pPr>
            <a:r>
              <a:rPr lang="en-US" sz="2000" b="1" dirty="0" err="1"/>
              <a:t>Einstellungsthemen</a:t>
            </a:r>
            <a:r>
              <a:rPr lang="en-US" sz="2000" b="1" dirty="0"/>
              <a:t>:</a:t>
            </a:r>
            <a:r>
              <a:rPr lang="en-US" sz="2000" dirty="0"/>
              <a:t> Wie die </a:t>
            </a:r>
            <a:r>
              <a:rPr lang="en-US" sz="2000" dirty="0" err="1"/>
              <a:t>Umweltkompetenz</a:t>
            </a:r>
            <a:r>
              <a:rPr lang="en-US" sz="2000" dirty="0"/>
              <a:t> das </a:t>
            </a:r>
            <a:r>
              <a:rPr lang="en-US" sz="2000" dirty="0" err="1"/>
              <a:t>Ausmaß</a:t>
            </a:r>
            <a:r>
              <a:rPr lang="en-US" sz="2000" dirty="0"/>
              <a:t> der </a:t>
            </a:r>
            <a:r>
              <a:rPr lang="en-US" sz="2000" dirty="0" err="1"/>
              <a:t>Besorgnis</a:t>
            </a:r>
            <a:r>
              <a:rPr lang="en-US" sz="2000" dirty="0"/>
              <a:t> und die </a:t>
            </a:r>
            <a:r>
              <a:rPr lang="en-US" sz="2000" dirty="0" err="1"/>
              <a:t>Umweltwerte</a:t>
            </a:r>
            <a:r>
              <a:rPr lang="en-US" sz="2000" dirty="0"/>
              <a:t> der Menschen </a:t>
            </a:r>
            <a:r>
              <a:rPr lang="en-US" sz="2000" dirty="0" err="1"/>
              <a:t>beeinflusst</a:t>
            </a:r>
            <a:r>
              <a:rPr lang="en-US" sz="2000" dirty="0"/>
              <a:t>.</a:t>
            </a:r>
            <a:endParaRPr dirty="0"/>
          </a:p>
          <a:p>
            <a:pPr marL="457200" lvl="0" indent="-355600" algn="l" rtl="0">
              <a:lnSpc>
                <a:spcPct val="90000"/>
              </a:lnSpc>
              <a:spcBef>
                <a:spcPts val="0"/>
              </a:spcBef>
              <a:spcAft>
                <a:spcPts val="0"/>
              </a:spcAft>
              <a:buSzPts val="1800"/>
              <a:buNone/>
            </a:pPr>
            <a:r>
              <a:rPr lang="en-US" sz="2000" b="1" dirty="0" err="1"/>
              <a:t>Verhaltensthemen</a:t>
            </a:r>
            <a:r>
              <a:rPr lang="en-US" sz="2000" b="1" dirty="0"/>
              <a:t>:</a:t>
            </a:r>
            <a:r>
              <a:rPr lang="en-US" sz="2000" dirty="0"/>
              <a:t> Wie die </a:t>
            </a:r>
            <a:r>
              <a:rPr lang="en-US" sz="2000" dirty="0" err="1"/>
              <a:t>Umweltkompetenz</a:t>
            </a:r>
            <a:r>
              <a:rPr lang="en-US" sz="2000" dirty="0"/>
              <a:t> den </a:t>
            </a:r>
            <a:r>
              <a:rPr lang="en-US" sz="2000" dirty="0" err="1"/>
              <a:t>Einzelnen</a:t>
            </a:r>
            <a:r>
              <a:rPr lang="en-US" sz="2000" dirty="0"/>
              <a:t> </a:t>
            </a:r>
            <a:r>
              <a:rPr lang="en-US" sz="2000" dirty="0" err="1"/>
              <a:t>dazu</a:t>
            </a:r>
            <a:r>
              <a:rPr lang="en-US" sz="2000" dirty="0"/>
              <a:t> </a:t>
            </a:r>
            <a:r>
              <a:rPr lang="en-US" sz="2000" dirty="0" err="1"/>
              <a:t>befähigt</a:t>
            </a:r>
            <a:r>
              <a:rPr lang="en-US" sz="2000" dirty="0"/>
              <a:t>, </a:t>
            </a:r>
            <a:r>
              <a:rPr lang="en-US" sz="2000" dirty="0" err="1"/>
              <a:t>Maßnahmen</a:t>
            </a:r>
            <a:r>
              <a:rPr lang="en-US" sz="2000" dirty="0"/>
              <a:t> </a:t>
            </a:r>
            <a:r>
              <a:rPr lang="en-US" sz="2000" dirty="0" err="1"/>
              <a:t>zu</a:t>
            </a:r>
            <a:r>
              <a:rPr lang="en-US" sz="2000" dirty="0"/>
              <a:t> </a:t>
            </a:r>
            <a:r>
              <a:rPr lang="en-US" sz="2000" dirty="0" err="1"/>
              <a:t>ergreifen</a:t>
            </a:r>
            <a:r>
              <a:rPr lang="en-US" sz="2000" dirty="0"/>
              <a:t> und </a:t>
            </a:r>
            <a:r>
              <a:rPr lang="en-US" sz="2000" dirty="0" err="1"/>
              <a:t>nachhaltige</a:t>
            </a:r>
            <a:r>
              <a:rPr lang="en-US" sz="2000" dirty="0"/>
              <a:t> </a:t>
            </a:r>
            <a:r>
              <a:rPr lang="en-US" sz="2000" dirty="0" err="1"/>
              <a:t>Verhaltensweisen</a:t>
            </a:r>
            <a:r>
              <a:rPr lang="en-US" sz="2000" dirty="0"/>
              <a:t> </a:t>
            </a:r>
            <a:r>
              <a:rPr lang="en-US" sz="2000" dirty="0" err="1"/>
              <a:t>anzunehmen</a:t>
            </a:r>
            <a:r>
              <a:rPr lang="en-US" sz="2000" dirty="0"/>
              <a:t>.</a:t>
            </a:r>
            <a:endParaRPr dirty="0"/>
          </a:p>
          <a:p>
            <a:pPr marL="457200" lvl="0" indent="-355600" algn="l" rtl="0">
              <a:lnSpc>
                <a:spcPct val="90000"/>
              </a:lnSpc>
              <a:spcBef>
                <a:spcPts val="0"/>
              </a:spcBef>
              <a:spcAft>
                <a:spcPts val="0"/>
              </a:spcAft>
              <a:buSzPts val="1800"/>
              <a:buNone/>
            </a:pPr>
            <a:r>
              <a:rPr lang="en-US" sz="2000" b="1" dirty="0" err="1"/>
              <a:t>Weitere</a:t>
            </a:r>
            <a:r>
              <a:rPr lang="en-US" sz="2000" b="1" dirty="0"/>
              <a:t> </a:t>
            </a:r>
            <a:r>
              <a:rPr lang="en-US" sz="2000" b="1" dirty="0" err="1"/>
              <a:t>Themen</a:t>
            </a:r>
            <a:r>
              <a:rPr lang="en-US" sz="2000" b="1" dirty="0"/>
              <a:t>:</a:t>
            </a:r>
            <a:r>
              <a:rPr lang="en-US" sz="2000" dirty="0"/>
              <a:t> Der </a:t>
            </a:r>
            <a:r>
              <a:rPr lang="en-US" sz="2000" dirty="0" err="1"/>
              <a:t>Einfluss</a:t>
            </a:r>
            <a:r>
              <a:rPr lang="en-US" sz="2000" dirty="0"/>
              <a:t> von </a:t>
            </a:r>
            <a:r>
              <a:rPr lang="en-US" sz="2000" dirty="0" err="1"/>
              <a:t>Medien</a:t>
            </a:r>
            <a:r>
              <a:rPr lang="en-US" sz="2000" dirty="0"/>
              <a:t>, </a:t>
            </a:r>
            <a:r>
              <a:rPr lang="en-US" sz="2000" dirty="0" err="1"/>
              <a:t>Bildung</a:t>
            </a:r>
            <a:r>
              <a:rPr lang="en-US" sz="2000" dirty="0"/>
              <a:t> und </a:t>
            </a:r>
            <a:r>
              <a:rPr lang="en-US" sz="2000" dirty="0" err="1"/>
              <a:t>soziodemografischen</a:t>
            </a:r>
            <a:r>
              <a:rPr lang="en-US" sz="2000" dirty="0"/>
              <a:t> </a:t>
            </a:r>
            <a:r>
              <a:rPr lang="en-US" sz="2000" dirty="0" err="1"/>
              <a:t>Faktoren</a:t>
            </a:r>
            <a:r>
              <a:rPr lang="en-US" sz="2000" dirty="0"/>
              <a:t> auf die </a:t>
            </a:r>
            <a:r>
              <a:rPr lang="en-US" sz="2000" dirty="0" err="1"/>
              <a:t>Umweltkompetenz</a:t>
            </a:r>
            <a:r>
              <a:rPr lang="en-US" sz="2000" dirty="0"/>
              <a:t>.</a:t>
            </a:r>
            <a:endParaRPr dirty="0"/>
          </a:p>
          <a:p>
            <a:pPr marL="457200" lvl="0" indent="-355600" algn="l" rtl="0">
              <a:lnSpc>
                <a:spcPct val="90000"/>
              </a:lnSpc>
              <a:spcBef>
                <a:spcPts val="0"/>
              </a:spcBef>
              <a:spcAft>
                <a:spcPts val="0"/>
              </a:spcAft>
              <a:buSzPts val="1800"/>
              <a:buNone/>
            </a:pPr>
            <a:r>
              <a:rPr lang="en-US" sz="2000" dirty="0"/>
              <a:t>Die </a:t>
            </a:r>
            <a:r>
              <a:rPr lang="en-US" sz="2000" dirty="0" err="1"/>
              <a:t>folgenden</a:t>
            </a:r>
            <a:r>
              <a:rPr lang="en-US" sz="2000" dirty="0"/>
              <a:t> </a:t>
            </a:r>
            <a:r>
              <a:rPr lang="en-US" sz="2000" dirty="0" err="1"/>
              <a:t>Folien</a:t>
            </a:r>
            <a:r>
              <a:rPr lang="en-US" sz="2000" dirty="0"/>
              <a:t> </a:t>
            </a:r>
            <a:r>
              <a:rPr lang="en-US" sz="2000" dirty="0" err="1"/>
              <a:t>vertiefen</a:t>
            </a:r>
            <a:r>
              <a:rPr lang="en-US" sz="2000" dirty="0"/>
              <a:t> </a:t>
            </a:r>
            <a:r>
              <a:rPr lang="en-US" sz="2000" dirty="0" err="1"/>
              <a:t>jedes</a:t>
            </a:r>
            <a:r>
              <a:rPr lang="en-US" sz="2000" dirty="0"/>
              <a:t> </a:t>
            </a:r>
            <a:r>
              <a:rPr lang="en-US" sz="2000" dirty="0" err="1"/>
              <a:t>dieser</a:t>
            </a:r>
            <a:r>
              <a:rPr lang="en-US" sz="2000" dirty="0"/>
              <a:t> </a:t>
            </a:r>
            <a:r>
              <a:rPr lang="en-US" sz="2000" dirty="0" err="1"/>
              <a:t>Themen</a:t>
            </a:r>
            <a:r>
              <a:rPr lang="en-US" sz="2000" dirty="0"/>
              <a:t> und </a:t>
            </a:r>
            <a:r>
              <a:rPr lang="en-US" sz="2000" dirty="0" err="1"/>
              <a:t>geben</a:t>
            </a:r>
            <a:r>
              <a:rPr lang="en-US" sz="2000" dirty="0"/>
              <a:t> </a:t>
            </a:r>
            <a:r>
              <a:rPr lang="en-US" sz="2000" dirty="0" err="1"/>
              <a:t>Einblicke</a:t>
            </a:r>
            <a:r>
              <a:rPr lang="en-US" sz="2000" dirty="0"/>
              <a:t> in die Art und Weise, </a:t>
            </a:r>
            <a:r>
              <a:rPr lang="en-US" sz="2000" dirty="0" err="1"/>
              <a:t>wie</a:t>
            </a:r>
            <a:r>
              <a:rPr lang="en-US" sz="2000" dirty="0"/>
              <a:t> </a:t>
            </a:r>
            <a:r>
              <a:rPr lang="en-US" sz="2000" dirty="0" err="1"/>
              <a:t>Umweltkompetenz</a:t>
            </a:r>
            <a:r>
              <a:rPr lang="en-US" sz="2000" dirty="0"/>
              <a:t> </a:t>
            </a:r>
            <a:r>
              <a:rPr lang="en-US" sz="2000" dirty="0" err="1"/>
              <a:t>unser</a:t>
            </a:r>
            <a:r>
              <a:rPr lang="en-US" sz="2000" dirty="0"/>
              <a:t> </a:t>
            </a:r>
            <a:r>
              <a:rPr lang="en-US" sz="2000" dirty="0" err="1"/>
              <a:t>Verständnis</a:t>
            </a:r>
            <a:r>
              <a:rPr lang="en-US" sz="2000" dirty="0"/>
              <a:t> und </a:t>
            </a:r>
            <a:r>
              <a:rPr lang="en-US" sz="2000" dirty="0" err="1"/>
              <a:t>unsere</a:t>
            </a:r>
            <a:r>
              <a:rPr lang="en-US" sz="2000" dirty="0"/>
              <a:t> </a:t>
            </a:r>
            <a:r>
              <a:rPr lang="en-US" sz="2000" dirty="0" err="1"/>
              <a:t>Reaktion</a:t>
            </a:r>
            <a:r>
              <a:rPr lang="en-US" sz="2000" dirty="0"/>
              <a:t> auf </a:t>
            </a:r>
            <a:r>
              <a:rPr lang="en-US" sz="2000" dirty="0" err="1"/>
              <a:t>ökologische</a:t>
            </a:r>
            <a:r>
              <a:rPr lang="en-US" sz="2000" dirty="0"/>
              <a:t> </a:t>
            </a:r>
            <a:r>
              <a:rPr lang="en-US" sz="2000" dirty="0" err="1"/>
              <a:t>Herausforderungen</a:t>
            </a:r>
            <a:r>
              <a:rPr lang="en-US" sz="2000" dirty="0"/>
              <a:t> </a:t>
            </a:r>
            <a:r>
              <a:rPr lang="en-US" sz="2000" dirty="0" err="1"/>
              <a:t>prägt</a:t>
            </a:r>
            <a:r>
              <a:rPr lang="en-US" sz="2000" dirty="0"/>
              <a:t>.</a:t>
            </a:r>
            <a:endParaRPr dirty="0"/>
          </a:p>
          <a:p>
            <a:pPr marL="457200" lvl="0" indent="-355600" algn="ctr" rtl="0">
              <a:lnSpc>
                <a:spcPct val="100000"/>
              </a:lnSpc>
              <a:spcBef>
                <a:spcPts val="0"/>
              </a:spcBef>
              <a:spcAft>
                <a:spcPts val="0"/>
              </a:spcAft>
              <a:buSzPts val="1800"/>
              <a:buNone/>
            </a:pPr>
            <a:endParaRPr sz="2000" dirty="0">
              <a:latin typeface="Bookman Old Style"/>
              <a:ea typeface="Bookman Old Style"/>
              <a:cs typeface="Bookman Old Style"/>
              <a:sym typeface="Bookman Old Style"/>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8"/>
          <p:cNvSpPr txBox="1">
            <a:spLocks noGrp="1"/>
          </p:cNvSpPr>
          <p:nvPr>
            <p:ph type="title"/>
          </p:nvPr>
        </p:nvSpPr>
        <p:spPr>
          <a:xfrm>
            <a:off x="1066800" y="655572"/>
            <a:ext cx="10058400" cy="669361"/>
          </a:xfrm>
          <a:prstGeom prst="rect">
            <a:avLst/>
          </a:prstGeom>
          <a:noFill/>
          <a:ln>
            <a:noFill/>
          </a:ln>
        </p:spPr>
        <p:txBody>
          <a:bodyPr spcFirstLastPara="1" wrap="square" lIns="91425" tIns="45700" rIns="91425" bIns="45700" anchor="ctr" anchorCtr="0">
            <a:normAutofit/>
          </a:bodyPr>
          <a:lstStyle/>
          <a:p>
            <a:pPr marL="0" lvl="0" indent="0" algn="ctr" rtl="0">
              <a:lnSpc>
                <a:spcPct val="85000"/>
              </a:lnSpc>
              <a:spcBef>
                <a:spcPts val="0"/>
              </a:spcBef>
              <a:spcAft>
                <a:spcPts val="0"/>
              </a:spcAft>
              <a:buSzPts val="1800"/>
              <a:buNone/>
            </a:pPr>
            <a:r>
              <a:rPr lang="en-US" dirty="0" err="1">
                <a:latin typeface="Bookman Old Style"/>
                <a:ea typeface="Bookman Old Style"/>
                <a:cs typeface="Bookman Old Style"/>
                <a:sym typeface="Bookman Old Style"/>
              </a:rPr>
              <a:t>Wissensbasierte</a:t>
            </a:r>
            <a:r>
              <a:rPr lang="en-US" dirty="0">
                <a:latin typeface="Bookman Old Style"/>
                <a:ea typeface="Bookman Old Style"/>
                <a:cs typeface="Bookman Old Style"/>
                <a:sym typeface="Bookman Old Style"/>
              </a:rPr>
              <a:t> </a:t>
            </a:r>
            <a:r>
              <a:rPr lang="en-US" dirty="0" err="1">
                <a:latin typeface="Bookman Old Style"/>
                <a:ea typeface="Bookman Old Style"/>
                <a:cs typeface="Bookman Old Style"/>
                <a:sym typeface="Bookman Old Style"/>
              </a:rPr>
              <a:t>Themen</a:t>
            </a:r>
            <a:endParaRPr dirty="0">
              <a:latin typeface="Bookman Old Style"/>
              <a:ea typeface="Bookman Old Style"/>
              <a:cs typeface="Bookman Old Style"/>
              <a:sym typeface="Bookman Old Style"/>
            </a:endParaRPr>
          </a:p>
        </p:txBody>
      </p:sp>
      <p:sp>
        <p:nvSpPr>
          <p:cNvPr id="187" name="Google Shape;187;p18"/>
          <p:cNvSpPr txBox="1">
            <a:spLocks noGrp="1"/>
          </p:cNvSpPr>
          <p:nvPr>
            <p:ph type="body" idx="1"/>
          </p:nvPr>
        </p:nvSpPr>
        <p:spPr>
          <a:xfrm>
            <a:off x="-401054" y="1869000"/>
            <a:ext cx="5839327" cy="4594476"/>
          </a:xfrm>
          <a:prstGeom prst="rect">
            <a:avLst/>
          </a:prstGeom>
          <a:noFill/>
          <a:ln>
            <a:noFill/>
          </a:ln>
        </p:spPr>
        <p:txBody>
          <a:bodyPr spcFirstLastPara="1" wrap="square" lIns="0" tIns="45700" rIns="0" bIns="45700" anchor="t" anchorCtr="0">
            <a:normAutofit/>
          </a:bodyPr>
          <a:lstStyle/>
          <a:p>
            <a:pPr marL="937260" marR="539750" lvl="0" indent="-457200" algn="just" rtl="0">
              <a:lnSpc>
                <a:spcPct val="107000"/>
              </a:lnSpc>
              <a:spcBef>
                <a:spcPts val="105"/>
              </a:spcBef>
              <a:spcAft>
                <a:spcPts val="0"/>
              </a:spcAft>
              <a:buSzPts val="1800"/>
              <a:buChar char=" "/>
            </a:pPr>
            <a:r>
              <a:rPr lang="en-US" b="1" dirty="0" err="1">
                <a:solidFill>
                  <a:srgbClr val="FF0000"/>
                </a:solidFill>
              </a:rPr>
              <a:t>Verständnis</a:t>
            </a:r>
            <a:r>
              <a:rPr lang="en-US" b="1" dirty="0">
                <a:solidFill>
                  <a:srgbClr val="FF0000"/>
                </a:solidFill>
              </a:rPr>
              <a:t> von </a:t>
            </a:r>
            <a:r>
              <a:rPr lang="en-US" b="1" dirty="0" err="1">
                <a:solidFill>
                  <a:srgbClr val="FF0000"/>
                </a:solidFill>
              </a:rPr>
              <a:t>Umweltproblemen</a:t>
            </a:r>
            <a:r>
              <a:rPr lang="en-US" b="1" dirty="0">
                <a:solidFill>
                  <a:srgbClr val="FF0000"/>
                </a:solidFill>
              </a:rPr>
              <a:t>: </a:t>
            </a:r>
            <a:r>
              <a:rPr lang="en-US" dirty="0"/>
              <a:t>In </a:t>
            </a:r>
            <a:r>
              <a:rPr lang="en-US" dirty="0" err="1"/>
              <a:t>diesem</a:t>
            </a:r>
            <a:r>
              <a:rPr lang="en-US" dirty="0"/>
              <a:t> </a:t>
            </a:r>
            <a:r>
              <a:rPr lang="en-US" dirty="0" err="1"/>
              <a:t>Bereich</a:t>
            </a:r>
            <a:r>
              <a:rPr lang="en-US" dirty="0"/>
              <a:t> </a:t>
            </a:r>
            <a:r>
              <a:rPr lang="en-US" dirty="0" err="1"/>
              <a:t>soll</a:t>
            </a:r>
            <a:r>
              <a:rPr lang="en-US" dirty="0"/>
              <a:t> </a:t>
            </a:r>
            <a:r>
              <a:rPr lang="en-US" dirty="0" err="1"/>
              <a:t>untersucht</a:t>
            </a:r>
            <a:r>
              <a:rPr lang="en-US" dirty="0"/>
              <a:t> </a:t>
            </a:r>
            <a:r>
              <a:rPr lang="en-US" dirty="0" err="1"/>
              <a:t>werden</a:t>
            </a:r>
            <a:r>
              <a:rPr lang="en-US" dirty="0"/>
              <a:t>, </a:t>
            </a:r>
            <a:r>
              <a:rPr lang="en-US" dirty="0" err="1"/>
              <a:t>wie</a:t>
            </a:r>
            <a:r>
              <a:rPr lang="en-US" dirty="0"/>
              <a:t> das </a:t>
            </a:r>
            <a:r>
              <a:rPr lang="en-US" dirty="0" err="1"/>
              <a:t>Verständnis</a:t>
            </a:r>
            <a:r>
              <a:rPr lang="en-US" dirty="0"/>
              <a:t> </a:t>
            </a:r>
            <a:r>
              <a:rPr lang="en-US" dirty="0" err="1"/>
              <a:t>einer</a:t>
            </a:r>
            <a:r>
              <a:rPr lang="en-US" dirty="0"/>
              <a:t> Person für </a:t>
            </a:r>
            <a:r>
              <a:rPr lang="en-US" dirty="0" err="1"/>
              <a:t>wissenschaftliche</a:t>
            </a:r>
            <a:r>
              <a:rPr lang="en-US" dirty="0"/>
              <a:t> </a:t>
            </a:r>
            <a:r>
              <a:rPr lang="en-US" dirty="0" err="1"/>
              <a:t>Konzepte</a:t>
            </a:r>
            <a:r>
              <a:rPr lang="en-US" dirty="0"/>
              <a:t> </a:t>
            </a:r>
            <a:r>
              <a:rPr lang="en-US" dirty="0" err="1"/>
              <a:t>im</a:t>
            </a:r>
            <a:r>
              <a:rPr lang="en-US" dirty="0"/>
              <a:t> </a:t>
            </a:r>
            <a:r>
              <a:rPr lang="en-US" dirty="0" err="1"/>
              <a:t>Zusammenhang</a:t>
            </a:r>
            <a:r>
              <a:rPr lang="en-US" dirty="0"/>
              <a:t> </a:t>
            </a:r>
            <a:r>
              <a:rPr lang="en-US" dirty="0" err="1"/>
              <a:t>mit</a:t>
            </a:r>
            <a:r>
              <a:rPr lang="en-US" dirty="0"/>
              <a:t> der Umwelt </a:t>
            </a:r>
            <a:r>
              <a:rPr lang="en-US" dirty="0" err="1"/>
              <a:t>ihre</a:t>
            </a:r>
            <a:r>
              <a:rPr lang="en-US" dirty="0"/>
              <a:t> </a:t>
            </a:r>
            <a:r>
              <a:rPr lang="en-US" dirty="0" err="1"/>
              <a:t>Wahrnehmung</a:t>
            </a:r>
            <a:r>
              <a:rPr lang="en-US" dirty="0"/>
              <a:t> von </a:t>
            </a:r>
            <a:r>
              <a:rPr lang="en-US" dirty="0" err="1"/>
              <a:t>Umweltproblemen</a:t>
            </a:r>
            <a:r>
              <a:rPr lang="en-US" dirty="0"/>
              <a:t> </a:t>
            </a:r>
            <a:r>
              <a:rPr lang="en-US" dirty="0" err="1"/>
              <a:t>beeinflusst</a:t>
            </a:r>
            <a:r>
              <a:rPr lang="en-US" dirty="0"/>
              <a:t>. </a:t>
            </a:r>
            <a:r>
              <a:rPr lang="en-US" dirty="0" err="1"/>
              <a:t>Zum</a:t>
            </a:r>
            <a:r>
              <a:rPr lang="en-US" dirty="0"/>
              <a:t> </a:t>
            </a:r>
            <a:r>
              <a:rPr lang="en-US" dirty="0" err="1"/>
              <a:t>Beispiel</a:t>
            </a:r>
            <a:r>
              <a:rPr lang="en-US" dirty="0"/>
              <a:t> </a:t>
            </a:r>
            <a:r>
              <a:rPr lang="en-US" dirty="0" err="1"/>
              <a:t>könnte</a:t>
            </a:r>
            <a:r>
              <a:rPr lang="en-US" dirty="0"/>
              <a:t> </a:t>
            </a:r>
            <a:r>
              <a:rPr lang="en-US" dirty="0" err="1"/>
              <a:t>jemand</a:t>
            </a:r>
            <a:r>
              <a:rPr lang="en-US" dirty="0"/>
              <a:t>, der den </a:t>
            </a:r>
            <a:r>
              <a:rPr lang="en-US" dirty="0" err="1"/>
              <a:t>Klimawandel</a:t>
            </a:r>
            <a:r>
              <a:rPr lang="en-US" dirty="0"/>
              <a:t> gut </a:t>
            </a:r>
            <a:r>
              <a:rPr lang="en-US" dirty="0" err="1"/>
              <a:t>versteht</a:t>
            </a:r>
            <a:r>
              <a:rPr lang="en-US" dirty="0"/>
              <a:t>, </a:t>
            </a:r>
            <a:r>
              <a:rPr lang="en-US" dirty="0" err="1"/>
              <a:t>ihn</a:t>
            </a:r>
            <a:r>
              <a:rPr lang="en-US" dirty="0"/>
              <a:t> </a:t>
            </a:r>
            <a:r>
              <a:rPr lang="en-US" dirty="0" err="1"/>
              <a:t>als</a:t>
            </a:r>
            <a:r>
              <a:rPr lang="en-US" dirty="0"/>
              <a:t> </a:t>
            </a:r>
            <a:r>
              <a:rPr lang="en-US" dirty="0" err="1"/>
              <a:t>dringenderes</a:t>
            </a:r>
            <a:r>
              <a:rPr lang="en-US" dirty="0"/>
              <a:t> Problem </a:t>
            </a:r>
            <a:r>
              <a:rPr lang="en-US" dirty="0" err="1"/>
              <a:t>wahrnehmen</a:t>
            </a:r>
            <a:r>
              <a:rPr lang="en-US" dirty="0"/>
              <a:t> </a:t>
            </a:r>
            <a:r>
              <a:rPr lang="en-US" dirty="0" err="1"/>
              <a:t>als</a:t>
            </a:r>
            <a:r>
              <a:rPr lang="en-US" dirty="0"/>
              <a:t> </a:t>
            </a:r>
            <a:r>
              <a:rPr lang="en-US" dirty="0" err="1"/>
              <a:t>jemand</a:t>
            </a:r>
            <a:r>
              <a:rPr lang="en-US" dirty="0"/>
              <a:t>, der </a:t>
            </a:r>
            <a:r>
              <a:rPr lang="en-US" dirty="0" err="1"/>
              <a:t>nur</a:t>
            </a:r>
            <a:r>
              <a:rPr lang="en-US" dirty="0"/>
              <a:t> </a:t>
            </a:r>
            <a:r>
              <a:rPr lang="en-US" dirty="0" err="1"/>
              <a:t>begrenzte</a:t>
            </a:r>
            <a:r>
              <a:rPr lang="en-US" dirty="0"/>
              <a:t> </a:t>
            </a:r>
            <a:r>
              <a:rPr lang="en-US" dirty="0" err="1"/>
              <a:t>wissenschaftliche</a:t>
            </a:r>
            <a:r>
              <a:rPr lang="en-US" dirty="0"/>
              <a:t> </a:t>
            </a:r>
            <a:r>
              <a:rPr lang="en-US" dirty="0" err="1"/>
              <a:t>Kenntnisse</a:t>
            </a:r>
            <a:r>
              <a:rPr lang="en-US" dirty="0"/>
              <a:t> hat.</a:t>
            </a:r>
            <a:endParaRPr dirty="0"/>
          </a:p>
          <a:p>
            <a:pPr marL="457200" lvl="0" indent="-228600" algn="l" rtl="0">
              <a:lnSpc>
                <a:spcPct val="90000"/>
              </a:lnSpc>
              <a:spcBef>
                <a:spcPts val="1200"/>
              </a:spcBef>
              <a:spcAft>
                <a:spcPts val="0"/>
              </a:spcAft>
              <a:buSzPts val="1800"/>
              <a:buNone/>
            </a:pPr>
            <a:endParaRPr dirty="0"/>
          </a:p>
        </p:txBody>
      </p:sp>
      <p:sp>
        <p:nvSpPr>
          <p:cNvPr id="188" name="Google Shape;188;p18"/>
          <p:cNvSpPr txBox="1">
            <a:spLocks noGrp="1"/>
          </p:cNvSpPr>
          <p:nvPr>
            <p:ph type="body" idx="2"/>
          </p:nvPr>
        </p:nvSpPr>
        <p:spPr>
          <a:xfrm>
            <a:off x="5688529" y="1869000"/>
            <a:ext cx="6503471" cy="4663750"/>
          </a:xfrm>
          <a:prstGeom prst="rect">
            <a:avLst/>
          </a:prstGeom>
          <a:noFill/>
          <a:ln>
            <a:noFill/>
          </a:ln>
        </p:spPr>
        <p:txBody>
          <a:bodyPr spcFirstLastPara="1" wrap="square" lIns="0" tIns="45700" rIns="0" bIns="45700" anchor="t" anchorCtr="0">
            <a:normAutofit/>
          </a:bodyPr>
          <a:lstStyle/>
          <a:p>
            <a:pPr marL="480060" marR="539750" lvl="0" indent="0" algn="just" rtl="0">
              <a:lnSpc>
                <a:spcPct val="107000"/>
              </a:lnSpc>
              <a:spcBef>
                <a:spcPts val="105"/>
              </a:spcBef>
              <a:spcAft>
                <a:spcPts val="0"/>
              </a:spcAft>
              <a:buSzPts val="1800"/>
              <a:buNone/>
            </a:pPr>
            <a:r>
              <a:rPr lang="en-US" b="1" dirty="0" err="1">
                <a:solidFill>
                  <a:srgbClr val="FF0000"/>
                </a:solidFill>
              </a:rPr>
              <a:t>Sensibilisierung</a:t>
            </a:r>
            <a:r>
              <a:rPr lang="en-US" b="1" dirty="0">
                <a:solidFill>
                  <a:srgbClr val="FF0000"/>
                </a:solidFill>
              </a:rPr>
              <a:t> für </a:t>
            </a:r>
            <a:r>
              <a:rPr lang="en-US" b="1" dirty="0" err="1">
                <a:solidFill>
                  <a:srgbClr val="FF0000"/>
                </a:solidFill>
              </a:rPr>
              <a:t>verschiedene</a:t>
            </a:r>
            <a:r>
              <a:rPr lang="en-US" b="1" dirty="0">
                <a:solidFill>
                  <a:srgbClr val="FF0000"/>
                </a:solidFill>
              </a:rPr>
              <a:t> </a:t>
            </a:r>
            <a:r>
              <a:rPr lang="en-US" b="1" dirty="0" err="1">
                <a:solidFill>
                  <a:srgbClr val="FF0000"/>
                </a:solidFill>
              </a:rPr>
              <a:t>Umweltprobleme</a:t>
            </a:r>
            <a:r>
              <a:rPr lang="en-US" b="1" dirty="0">
                <a:solidFill>
                  <a:srgbClr val="FF0000"/>
                </a:solidFill>
              </a:rPr>
              <a:t>: </a:t>
            </a:r>
            <a:r>
              <a:rPr lang="en-US" dirty="0"/>
              <a:t>Bei </a:t>
            </a:r>
            <a:r>
              <a:rPr lang="en-US" dirty="0" err="1"/>
              <a:t>diesem</a:t>
            </a:r>
            <a:r>
              <a:rPr lang="en-US" dirty="0"/>
              <a:t> Thema </a:t>
            </a:r>
            <a:r>
              <a:rPr lang="en-US" dirty="0" err="1"/>
              <a:t>soll</a:t>
            </a:r>
            <a:r>
              <a:rPr lang="en-US" dirty="0"/>
              <a:t> </a:t>
            </a:r>
            <a:r>
              <a:rPr lang="en-US" dirty="0" err="1"/>
              <a:t>untersucht</a:t>
            </a:r>
            <a:r>
              <a:rPr lang="en-US" dirty="0"/>
              <a:t> </a:t>
            </a:r>
            <a:r>
              <a:rPr lang="en-US" dirty="0" err="1"/>
              <a:t>werden</a:t>
            </a:r>
            <a:r>
              <a:rPr lang="en-US" dirty="0"/>
              <a:t>, </a:t>
            </a:r>
            <a:r>
              <a:rPr lang="en-US" dirty="0" err="1"/>
              <a:t>wie</a:t>
            </a:r>
            <a:r>
              <a:rPr lang="en-US" dirty="0"/>
              <a:t> </a:t>
            </a:r>
            <a:r>
              <a:rPr lang="en-US" dirty="0" err="1"/>
              <a:t>sich</a:t>
            </a:r>
            <a:r>
              <a:rPr lang="en-US" dirty="0"/>
              <a:t> die </a:t>
            </a:r>
            <a:r>
              <a:rPr lang="en-US" dirty="0" err="1"/>
              <a:t>Umweltkompetenz</a:t>
            </a:r>
            <a:r>
              <a:rPr lang="en-US" dirty="0"/>
              <a:t> auf das Spektrum der </a:t>
            </a:r>
            <a:r>
              <a:rPr lang="en-US" dirty="0" err="1"/>
              <a:t>Umweltprobleme</a:t>
            </a:r>
            <a:r>
              <a:rPr lang="en-US" dirty="0"/>
              <a:t> </a:t>
            </a:r>
            <a:r>
              <a:rPr lang="en-US" dirty="0" err="1"/>
              <a:t>auswirkt</a:t>
            </a:r>
            <a:r>
              <a:rPr lang="en-US" dirty="0"/>
              <a:t>, die </a:t>
            </a:r>
            <a:r>
              <a:rPr lang="en-US" dirty="0" err="1"/>
              <a:t>eine</a:t>
            </a:r>
            <a:r>
              <a:rPr lang="en-US" dirty="0"/>
              <a:t> Person </a:t>
            </a:r>
            <a:r>
              <a:rPr lang="en-US" dirty="0" err="1"/>
              <a:t>wahrnimmt</a:t>
            </a:r>
            <a:r>
              <a:rPr lang="en-US" dirty="0"/>
              <a:t>. Menschen </a:t>
            </a:r>
            <a:r>
              <a:rPr lang="en-US" dirty="0" err="1"/>
              <a:t>mit</a:t>
            </a:r>
            <a:r>
              <a:rPr lang="en-US" dirty="0"/>
              <a:t> </a:t>
            </a:r>
            <a:r>
              <a:rPr lang="en-US" dirty="0" err="1"/>
              <a:t>höherem</a:t>
            </a:r>
            <a:r>
              <a:rPr lang="en-US" dirty="0"/>
              <a:t> </a:t>
            </a:r>
            <a:r>
              <a:rPr lang="en-US" dirty="0" err="1"/>
              <a:t>Bildungsstand</a:t>
            </a:r>
            <a:r>
              <a:rPr lang="en-US" dirty="0"/>
              <a:t> </a:t>
            </a:r>
            <a:r>
              <a:rPr lang="en-US" dirty="0" err="1"/>
              <a:t>sind</a:t>
            </a:r>
            <a:r>
              <a:rPr lang="en-US" dirty="0"/>
              <a:t> </a:t>
            </a:r>
            <a:r>
              <a:rPr lang="en-US" dirty="0" err="1"/>
              <a:t>sich</a:t>
            </a:r>
            <a:r>
              <a:rPr lang="en-US" dirty="0"/>
              <a:t> </a:t>
            </a:r>
            <a:r>
              <a:rPr lang="en-US" dirty="0" err="1"/>
              <a:t>möglicherweise</a:t>
            </a:r>
            <a:r>
              <a:rPr lang="en-US" dirty="0"/>
              <a:t> </a:t>
            </a:r>
            <a:r>
              <a:rPr lang="en-US" dirty="0" err="1"/>
              <a:t>einer</a:t>
            </a:r>
            <a:r>
              <a:rPr lang="en-US" dirty="0"/>
              <a:t> </a:t>
            </a:r>
            <a:r>
              <a:rPr lang="en-US" dirty="0" err="1"/>
              <a:t>größeren</a:t>
            </a:r>
            <a:r>
              <a:rPr lang="en-US" dirty="0"/>
              <a:t> </a:t>
            </a:r>
            <a:r>
              <a:rPr lang="en-US" dirty="0" err="1"/>
              <a:t>Bandbreite</a:t>
            </a:r>
            <a:r>
              <a:rPr lang="en-US" dirty="0"/>
              <a:t> von </a:t>
            </a:r>
            <a:r>
              <a:rPr lang="en-US" dirty="0" err="1"/>
              <a:t>Problemen</a:t>
            </a:r>
            <a:r>
              <a:rPr lang="en-US" dirty="0"/>
              <a:t> </a:t>
            </a:r>
            <a:r>
              <a:rPr lang="en-US" dirty="0" err="1"/>
              <a:t>bewusst</a:t>
            </a:r>
            <a:r>
              <a:rPr lang="en-US" dirty="0"/>
              <a:t>, </a:t>
            </a:r>
            <a:r>
              <a:rPr lang="en-US" dirty="0" err="1"/>
              <a:t>wie</a:t>
            </a:r>
            <a:r>
              <a:rPr lang="en-US" dirty="0"/>
              <a:t> z. B. der </a:t>
            </a:r>
            <a:r>
              <a:rPr lang="en-US" dirty="0" err="1"/>
              <a:t>Abholzung</a:t>
            </a:r>
            <a:r>
              <a:rPr lang="en-US" dirty="0"/>
              <a:t> von </a:t>
            </a:r>
            <a:r>
              <a:rPr lang="en-US" dirty="0" err="1"/>
              <a:t>Wäldern</a:t>
            </a:r>
            <a:r>
              <a:rPr lang="en-US" dirty="0"/>
              <a:t> </a:t>
            </a:r>
            <a:r>
              <a:rPr lang="en-US" dirty="0" err="1"/>
              <a:t>oder</a:t>
            </a:r>
            <a:r>
              <a:rPr lang="en-US" dirty="0"/>
              <a:t> dem </a:t>
            </a:r>
            <a:r>
              <a:rPr lang="en-US" dirty="0" err="1"/>
              <a:t>Verlust</a:t>
            </a:r>
            <a:r>
              <a:rPr lang="en-US" dirty="0"/>
              <a:t> der </a:t>
            </a:r>
            <a:r>
              <a:rPr lang="en-US" dirty="0" err="1"/>
              <a:t>biologischen</a:t>
            </a:r>
            <a:r>
              <a:rPr lang="en-US" dirty="0"/>
              <a:t> </a:t>
            </a:r>
            <a:r>
              <a:rPr lang="en-US" dirty="0" err="1"/>
              <a:t>Vielfalt</a:t>
            </a:r>
            <a:r>
              <a:rPr lang="en-US" dirty="0"/>
              <a:t>, </a:t>
            </a:r>
            <a:r>
              <a:rPr lang="en-US" dirty="0" err="1"/>
              <a:t>während</a:t>
            </a:r>
            <a:r>
              <a:rPr lang="en-US" dirty="0"/>
              <a:t> </a:t>
            </a:r>
            <a:r>
              <a:rPr lang="en-US" dirty="0" err="1"/>
              <a:t>sich</a:t>
            </a:r>
            <a:r>
              <a:rPr lang="en-US" dirty="0"/>
              <a:t> Menschen </a:t>
            </a:r>
            <a:r>
              <a:rPr lang="en-US" dirty="0" err="1"/>
              <a:t>mit</a:t>
            </a:r>
            <a:r>
              <a:rPr lang="en-US" dirty="0"/>
              <a:t> </a:t>
            </a:r>
            <a:r>
              <a:rPr lang="en-US" dirty="0" err="1"/>
              <a:t>geringerem</a:t>
            </a:r>
            <a:r>
              <a:rPr lang="en-US" dirty="0"/>
              <a:t> </a:t>
            </a:r>
            <a:r>
              <a:rPr lang="en-US" dirty="0" err="1"/>
              <a:t>Bildungsstand</a:t>
            </a:r>
            <a:r>
              <a:rPr lang="en-US" dirty="0"/>
              <a:t> </a:t>
            </a:r>
            <a:r>
              <a:rPr lang="en-US" dirty="0" err="1"/>
              <a:t>eher</a:t>
            </a:r>
            <a:r>
              <a:rPr lang="en-US" dirty="0"/>
              <a:t> auf </a:t>
            </a:r>
            <a:r>
              <a:rPr lang="en-US" dirty="0" err="1"/>
              <a:t>allgemeinere</a:t>
            </a:r>
            <a:r>
              <a:rPr lang="en-US" dirty="0"/>
              <a:t> </a:t>
            </a:r>
            <a:r>
              <a:rPr lang="en-US" dirty="0" err="1"/>
              <a:t>Probleme</a:t>
            </a:r>
            <a:r>
              <a:rPr lang="en-US" dirty="0"/>
              <a:t> </a:t>
            </a:r>
            <a:r>
              <a:rPr lang="en-US" dirty="0" err="1"/>
              <a:t>wie</a:t>
            </a:r>
            <a:r>
              <a:rPr lang="en-US" dirty="0"/>
              <a:t> die </a:t>
            </a:r>
            <a:r>
              <a:rPr lang="en-US" dirty="0" err="1"/>
              <a:t>Umweltverschmutzung</a:t>
            </a:r>
            <a:r>
              <a:rPr lang="en-US" dirty="0"/>
              <a:t> </a:t>
            </a:r>
            <a:r>
              <a:rPr lang="en-US" dirty="0" err="1"/>
              <a:t>konzentrieren</a:t>
            </a:r>
            <a:r>
              <a:rPr lang="en-US" dirty="0"/>
              <a:t>.</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19" descr="C:\Users\Admin.DESKTOP-VF3ODKF\Desktop\iklim.jpeg"/>
          <p:cNvPicPr preferRelativeResize="0"/>
          <p:nvPr/>
        </p:nvPicPr>
        <p:blipFill rotWithShape="1">
          <a:blip r:embed="rId3">
            <a:alphaModFix/>
          </a:blip>
          <a:srcRect/>
          <a:stretch/>
        </p:blipFill>
        <p:spPr>
          <a:xfrm>
            <a:off x="7267074" y="1523063"/>
            <a:ext cx="4337338" cy="4153859"/>
          </a:xfrm>
          <a:prstGeom prst="ellipse">
            <a:avLst/>
          </a:prstGeom>
          <a:noFill/>
          <a:ln>
            <a:noFill/>
          </a:ln>
        </p:spPr>
      </p:pic>
      <p:sp>
        <p:nvSpPr>
          <p:cNvPr id="194" name="Google Shape;194;p19"/>
          <p:cNvSpPr txBox="1">
            <a:spLocks noGrp="1"/>
          </p:cNvSpPr>
          <p:nvPr>
            <p:ph type="title"/>
          </p:nvPr>
        </p:nvSpPr>
        <p:spPr>
          <a:xfrm>
            <a:off x="1066800" y="398899"/>
            <a:ext cx="10058400" cy="82374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85000"/>
              </a:lnSpc>
              <a:spcBef>
                <a:spcPts val="0"/>
              </a:spcBef>
              <a:spcAft>
                <a:spcPts val="0"/>
              </a:spcAft>
              <a:buSzPct val="111111"/>
              <a:buNone/>
            </a:pPr>
            <a:r>
              <a:rPr lang="en-US" dirty="0">
                <a:latin typeface="Bookman Old Style"/>
                <a:ea typeface="Bookman Old Style"/>
                <a:cs typeface="Bookman Old Style"/>
                <a:sym typeface="Bookman Old Style"/>
              </a:rPr>
              <a:t>Die </a:t>
            </a:r>
            <a:r>
              <a:rPr lang="en-US" dirty="0" err="1">
                <a:latin typeface="Bookman Old Style"/>
                <a:ea typeface="Bookman Old Style"/>
                <a:cs typeface="Bookman Old Style"/>
                <a:sym typeface="Bookman Old Style"/>
              </a:rPr>
              <a:t>Macht</a:t>
            </a:r>
            <a:r>
              <a:rPr lang="en-US" dirty="0">
                <a:latin typeface="Bookman Old Style"/>
                <a:ea typeface="Bookman Old Style"/>
                <a:cs typeface="Bookman Old Style"/>
                <a:sym typeface="Bookman Old Style"/>
              </a:rPr>
              <a:t> des </a:t>
            </a:r>
            <a:r>
              <a:rPr lang="en-US" dirty="0" err="1">
                <a:latin typeface="Bookman Old Style"/>
                <a:ea typeface="Bookman Old Style"/>
                <a:cs typeface="Bookman Old Style"/>
                <a:sym typeface="Bookman Old Style"/>
              </a:rPr>
              <a:t>Wissens</a:t>
            </a:r>
            <a:r>
              <a:rPr lang="en-US" dirty="0">
                <a:latin typeface="Bookman Old Style"/>
                <a:ea typeface="Bookman Old Style"/>
                <a:cs typeface="Bookman Old Style"/>
                <a:sym typeface="Bookman Old Style"/>
              </a:rPr>
              <a:t>: </a:t>
            </a:r>
            <a:r>
              <a:rPr lang="en-US" dirty="0" err="1">
                <a:latin typeface="Bookman Old Style"/>
                <a:ea typeface="Bookman Old Style"/>
                <a:cs typeface="Bookman Old Style"/>
                <a:sym typeface="Bookman Old Style"/>
              </a:rPr>
              <a:t>Entschlüsselung</a:t>
            </a:r>
            <a:r>
              <a:rPr lang="en-US" dirty="0">
                <a:latin typeface="Bookman Old Style"/>
                <a:ea typeface="Bookman Old Style"/>
                <a:cs typeface="Bookman Old Style"/>
                <a:sym typeface="Bookman Old Style"/>
              </a:rPr>
              <a:t> von </a:t>
            </a:r>
            <a:r>
              <a:rPr lang="en-US" dirty="0" err="1">
                <a:latin typeface="Bookman Old Style"/>
                <a:ea typeface="Bookman Old Style"/>
                <a:cs typeface="Bookman Old Style"/>
                <a:sym typeface="Bookman Old Style"/>
              </a:rPr>
              <a:t>Umweltproblemen</a:t>
            </a:r>
            <a:endParaRPr dirty="0">
              <a:latin typeface="Bookman Old Style"/>
              <a:ea typeface="Bookman Old Style"/>
              <a:cs typeface="Bookman Old Style"/>
              <a:sym typeface="Bookman Old Style"/>
            </a:endParaRPr>
          </a:p>
        </p:txBody>
      </p:sp>
      <p:sp>
        <p:nvSpPr>
          <p:cNvPr id="195" name="Google Shape;195;p19"/>
          <p:cNvSpPr txBox="1">
            <a:spLocks noGrp="1"/>
          </p:cNvSpPr>
          <p:nvPr>
            <p:ph type="body" idx="1"/>
          </p:nvPr>
        </p:nvSpPr>
        <p:spPr>
          <a:xfrm>
            <a:off x="318653" y="1523063"/>
            <a:ext cx="6948421" cy="4376470"/>
          </a:xfrm>
          <a:prstGeom prst="rect">
            <a:avLst/>
          </a:prstGeom>
          <a:noFill/>
          <a:ln>
            <a:noFill/>
          </a:ln>
        </p:spPr>
        <p:txBody>
          <a:bodyPr spcFirstLastPara="1" wrap="square" lIns="0" tIns="45700" rIns="0" bIns="45700" anchor="t" anchorCtr="0">
            <a:normAutofit fontScale="92500" lnSpcReduction="10000"/>
          </a:bodyPr>
          <a:lstStyle/>
          <a:p>
            <a:pPr marL="114300" lvl="0" indent="0" algn="l" rtl="0">
              <a:lnSpc>
                <a:spcPct val="90000"/>
              </a:lnSpc>
              <a:spcBef>
                <a:spcPts val="1200"/>
              </a:spcBef>
              <a:spcAft>
                <a:spcPts val="0"/>
              </a:spcAft>
              <a:buSzPts val="1800"/>
              <a:buNone/>
            </a:pPr>
            <a:r>
              <a:rPr lang="en-US" dirty="0" err="1"/>
              <a:t>Umweltkompetenz</a:t>
            </a:r>
            <a:r>
              <a:rPr lang="en-US" dirty="0"/>
              <a:t> </a:t>
            </a:r>
            <a:r>
              <a:rPr lang="en-US" dirty="0" err="1"/>
              <a:t>umfasst</a:t>
            </a:r>
            <a:r>
              <a:rPr lang="en-US" dirty="0"/>
              <a:t> das Wissen, die </a:t>
            </a:r>
            <a:r>
              <a:rPr lang="en-US" dirty="0" err="1"/>
              <a:t>Fähigkeiten</a:t>
            </a:r>
            <a:r>
              <a:rPr lang="en-US" dirty="0"/>
              <a:t> und die </a:t>
            </a:r>
            <a:r>
              <a:rPr lang="en-US" dirty="0" err="1"/>
              <a:t>Einstellungen</a:t>
            </a:r>
            <a:r>
              <a:rPr lang="en-US" dirty="0"/>
              <a:t>, die </a:t>
            </a:r>
            <a:r>
              <a:rPr lang="en-US" dirty="0" err="1"/>
              <a:t>notwendig</a:t>
            </a:r>
            <a:r>
              <a:rPr lang="en-US" dirty="0"/>
              <a:t> </a:t>
            </a:r>
            <a:r>
              <a:rPr lang="en-US" dirty="0" err="1"/>
              <a:t>sind</a:t>
            </a:r>
            <a:r>
              <a:rPr lang="en-US" dirty="0"/>
              <a:t>, um </a:t>
            </a:r>
            <a:r>
              <a:rPr lang="en-US" dirty="0" err="1"/>
              <a:t>ökologische</a:t>
            </a:r>
            <a:r>
              <a:rPr lang="en-US" dirty="0"/>
              <a:t> </a:t>
            </a:r>
            <a:r>
              <a:rPr lang="en-US" dirty="0" err="1"/>
              <a:t>Herausforderungen</a:t>
            </a:r>
            <a:r>
              <a:rPr lang="en-US" dirty="0"/>
              <a:t> </a:t>
            </a:r>
            <a:r>
              <a:rPr lang="en-US" dirty="0" err="1"/>
              <a:t>zu</a:t>
            </a:r>
            <a:r>
              <a:rPr lang="en-US" dirty="0"/>
              <a:t> verstehen und </a:t>
            </a:r>
            <a:r>
              <a:rPr lang="en-US" dirty="0" err="1"/>
              <a:t>zu</a:t>
            </a:r>
            <a:r>
              <a:rPr lang="en-US" dirty="0"/>
              <a:t> </a:t>
            </a:r>
            <a:r>
              <a:rPr lang="en-US" dirty="0" err="1"/>
              <a:t>bewältigen</a:t>
            </a:r>
            <a:r>
              <a:rPr lang="en-US" dirty="0"/>
              <a:t> [</a:t>
            </a:r>
            <a:r>
              <a:rPr lang="en-US" dirty="0" err="1"/>
              <a:t>Molavi</a:t>
            </a:r>
            <a:r>
              <a:rPr lang="en-US" dirty="0"/>
              <a:t> et al., 2017]. </a:t>
            </a:r>
            <a:endParaRPr dirty="0"/>
          </a:p>
          <a:p>
            <a:pPr marL="114300" lvl="0" indent="0" algn="l" rtl="0">
              <a:lnSpc>
                <a:spcPct val="90000"/>
              </a:lnSpc>
              <a:spcBef>
                <a:spcPts val="1200"/>
              </a:spcBef>
              <a:spcAft>
                <a:spcPts val="0"/>
              </a:spcAft>
              <a:buSzPts val="1800"/>
              <a:buNone/>
            </a:pPr>
            <a:r>
              <a:rPr lang="en-US" dirty="0"/>
              <a:t>Eine </a:t>
            </a:r>
            <a:r>
              <a:rPr lang="en-US" dirty="0" err="1"/>
              <a:t>entscheidende</a:t>
            </a:r>
            <a:r>
              <a:rPr lang="en-US" dirty="0"/>
              <a:t> </a:t>
            </a:r>
            <a:r>
              <a:rPr lang="en-US" dirty="0" err="1"/>
              <a:t>Komponente</a:t>
            </a:r>
            <a:r>
              <a:rPr lang="en-US" dirty="0"/>
              <a:t> </a:t>
            </a:r>
            <a:r>
              <a:rPr lang="en-US" dirty="0" err="1"/>
              <a:t>dieser</a:t>
            </a:r>
            <a:r>
              <a:rPr lang="en-US" dirty="0"/>
              <a:t> </a:t>
            </a:r>
            <a:r>
              <a:rPr lang="en-US" dirty="0" err="1"/>
              <a:t>Kompetenz</a:t>
            </a:r>
            <a:r>
              <a:rPr lang="en-US" dirty="0"/>
              <a:t> </a:t>
            </a:r>
            <a:r>
              <a:rPr lang="en-US" dirty="0" err="1"/>
              <a:t>ist</a:t>
            </a:r>
            <a:r>
              <a:rPr lang="en-US" dirty="0"/>
              <a:t> </a:t>
            </a:r>
            <a:r>
              <a:rPr lang="en-US" dirty="0" err="1"/>
              <a:t>eine</a:t>
            </a:r>
            <a:r>
              <a:rPr lang="en-US" dirty="0"/>
              <a:t> </a:t>
            </a:r>
            <a:r>
              <a:rPr lang="en-US" dirty="0" err="1"/>
              <a:t>solide</a:t>
            </a:r>
            <a:r>
              <a:rPr lang="en-US" dirty="0"/>
              <a:t> </a:t>
            </a:r>
            <a:r>
              <a:rPr lang="en-US" dirty="0" err="1"/>
              <a:t>Grundlage</a:t>
            </a:r>
            <a:r>
              <a:rPr lang="en-US" dirty="0"/>
              <a:t> in </a:t>
            </a:r>
            <a:r>
              <a:rPr lang="en-US" dirty="0" err="1"/>
              <a:t>wissenschaftlichen</a:t>
            </a:r>
            <a:r>
              <a:rPr lang="en-US" dirty="0"/>
              <a:t> </a:t>
            </a:r>
            <a:r>
              <a:rPr lang="en-US" dirty="0" err="1"/>
              <a:t>Konzepten</a:t>
            </a:r>
            <a:r>
              <a:rPr lang="en-US" dirty="0"/>
              <a:t> </a:t>
            </a:r>
            <a:r>
              <a:rPr lang="en-US" dirty="0" err="1"/>
              <a:t>im</a:t>
            </a:r>
            <a:r>
              <a:rPr lang="en-US" dirty="0"/>
              <a:t> </a:t>
            </a:r>
            <a:r>
              <a:rPr lang="en-US" dirty="0" err="1"/>
              <a:t>Zusammenhang</a:t>
            </a:r>
            <a:r>
              <a:rPr lang="en-US" dirty="0"/>
              <a:t> </a:t>
            </a:r>
            <a:r>
              <a:rPr lang="en-US" dirty="0" err="1"/>
              <a:t>mit</a:t>
            </a:r>
            <a:r>
              <a:rPr lang="en-US" dirty="0"/>
              <a:t> der Umwelt.</a:t>
            </a:r>
            <a:endParaRPr dirty="0"/>
          </a:p>
          <a:p>
            <a:pPr marL="114300" lvl="0" indent="0" algn="l" rtl="0">
              <a:lnSpc>
                <a:spcPct val="90000"/>
              </a:lnSpc>
              <a:spcBef>
                <a:spcPts val="1200"/>
              </a:spcBef>
              <a:spcAft>
                <a:spcPts val="0"/>
              </a:spcAft>
              <a:buSzPts val="1800"/>
              <a:buNone/>
            </a:pPr>
            <a:r>
              <a:rPr lang="en-US" dirty="0" err="1"/>
              <a:t>Nehmen</a:t>
            </a:r>
            <a:r>
              <a:rPr lang="en-US" dirty="0"/>
              <a:t> </a:t>
            </a:r>
            <a:r>
              <a:rPr lang="en-US" dirty="0" err="1"/>
              <a:t>wir</a:t>
            </a:r>
            <a:r>
              <a:rPr lang="en-US" dirty="0"/>
              <a:t> </a:t>
            </a:r>
            <a:r>
              <a:rPr lang="en-US" dirty="0" err="1"/>
              <a:t>zum</a:t>
            </a:r>
            <a:r>
              <a:rPr lang="en-US" dirty="0"/>
              <a:t> </a:t>
            </a:r>
            <a:r>
              <a:rPr lang="en-US" dirty="0" err="1"/>
              <a:t>Beispiel</a:t>
            </a:r>
            <a:r>
              <a:rPr lang="en-US" dirty="0"/>
              <a:t> den </a:t>
            </a:r>
            <a:r>
              <a:rPr lang="en-US" dirty="0" err="1"/>
              <a:t>Klimawandel</a:t>
            </a:r>
            <a:r>
              <a:rPr lang="en-US" dirty="0"/>
              <a:t>. </a:t>
            </a:r>
            <a:r>
              <a:rPr lang="en-US" dirty="0" err="1"/>
              <a:t>Jemand</a:t>
            </a:r>
            <a:r>
              <a:rPr lang="en-US" dirty="0"/>
              <a:t> </a:t>
            </a:r>
            <a:r>
              <a:rPr lang="en-US" dirty="0" err="1"/>
              <a:t>mit</a:t>
            </a:r>
            <a:r>
              <a:rPr lang="en-US" dirty="0"/>
              <a:t> </a:t>
            </a:r>
            <a:r>
              <a:rPr lang="en-US" dirty="0" err="1"/>
              <a:t>einem</a:t>
            </a:r>
            <a:r>
              <a:rPr lang="en-US" dirty="0"/>
              <a:t> </a:t>
            </a:r>
            <a:r>
              <a:rPr lang="en-US" dirty="0" err="1"/>
              <a:t>rudimentären</a:t>
            </a:r>
            <a:r>
              <a:rPr lang="en-US" dirty="0"/>
              <a:t> </a:t>
            </a:r>
            <a:r>
              <a:rPr lang="en-US" dirty="0" err="1"/>
              <a:t>Verständnis</a:t>
            </a:r>
            <a:r>
              <a:rPr lang="en-US" dirty="0"/>
              <a:t> </a:t>
            </a:r>
            <a:r>
              <a:rPr lang="en-US" dirty="0" err="1"/>
              <a:t>könnte</a:t>
            </a:r>
            <a:r>
              <a:rPr lang="en-US" dirty="0"/>
              <a:t> </a:t>
            </a:r>
            <a:r>
              <a:rPr lang="en-US" dirty="0" err="1"/>
              <a:t>ihn</a:t>
            </a:r>
            <a:r>
              <a:rPr lang="en-US" dirty="0"/>
              <a:t> </a:t>
            </a:r>
            <a:r>
              <a:rPr lang="en-US" dirty="0" err="1"/>
              <a:t>als</a:t>
            </a:r>
            <a:r>
              <a:rPr lang="en-US" dirty="0"/>
              <a:t> </a:t>
            </a:r>
            <a:r>
              <a:rPr lang="en-US" dirty="0" err="1"/>
              <a:t>eine</a:t>
            </a:r>
            <a:r>
              <a:rPr lang="en-US" dirty="0"/>
              <a:t> </a:t>
            </a:r>
            <a:r>
              <a:rPr lang="en-US" dirty="0" err="1"/>
              <a:t>Schwankung</a:t>
            </a:r>
            <a:r>
              <a:rPr lang="en-US" dirty="0"/>
              <a:t> der </a:t>
            </a:r>
            <a:r>
              <a:rPr lang="en-US" dirty="0" err="1"/>
              <a:t>Wettermuster</a:t>
            </a:r>
            <a:r>
              <a:rPr lang="en-US" dirty="0"/>
              <a:t> </a:t>
            </a:r>
            <a:r>
              <a:rPr lang="en-US" dirty="0" err="1"/>
              <a:t>wahrnehmen</a:t>
            </a:r>
            <a:r>
              <a:rPr lang="en-US" dirty="0"/>
              <a:t>. Eine Person </a:t>
            </a:r>
            <a:r>
              <a:rPr lang="en-US" dirty="0" err="1"/>
              <a:t>mit</a:t>
            </a:r>
            <a:r>
              <a:rPr lang="en-US" dirty="0"/>
              <a:t> </a:t>
            </a:r>
            <a:r>
              <a:rPr lang="en-US" dirty="0" err="1"/>
              <a:t>höheren</a:t>
            </a:r>
            <a:r>
              <a:rPr lang="en-US" dirty="0"/>
              <a:t> </a:t>
            </a:r>
            <a:r>
              <a:rPr lang="en-US" dirty="0" err="1"/>
              <a:t>wissenschaftlichen</a:t>
            </a:r>
            <a:r>
              <a:rPr lang="en-US" dirty="0"/>
              <a:t> </a:t>
            </a:r>
            <a:r>
              <a:rPr lang="en-US" dirty="0" err="1"/>
              <a:t>Kenntnissen</a:t>
            </a:r>
            <a:r>
              <a:rPr lang="en-US" dirty="0"/>
              <a:t> </a:t>
            </a:r>
            <a:r>
              <a:rPr lang="en-US" dirty="0" err="1"/>
              <a:t>würde</a:t>
            </a:r>
            <a:r>
              <a:rPr lang="en-US" dirty="0"/>
              <a:t> </a:t>
            </a:r>
            <a:r>
              <a:rPr lang="en-US" dirty="0" err="1"/>
              <a:t>jedoch</a:t>
            </a:r>
            <a:r>
              <a:rPr lang="en-US" dirty="0"/>
              <a:t> </a:t>
            </a:r>
            <a:r>
              <a:rPr lang="en-US" dirty="0" err="1"/>
              <a:t>erkennen</a:t>
            </a:r>
            <a:r>
              <a:rPr lang="en-US" dirty="0"/>
              <a:t>, </a:t>
            </a:r>
            <a:r>
              <a:rPr lang="en-US" dirty="0" err="1"/>
              <a:t>dass</a:t>
            </a:r>
            <a:r>
              <a:rPr lang="en-US" dirty="0"/>
              <a:t> die </a:t>
            </a:r>
            <a:r>
              <a:rPr lang="en-US" dirty="0" err="1"/>
              <a:t>vom</a:t>
            </a:r>
            <a:r>
              <a:rPr lang="en-US" dirty="0"/>
              <a:t> Menschen </a:t>
            </a:r>
            <a:r>
              <a:rPr lang="en-US" dirty="0" err="1"/>
              <a:t>verursachten</a:t>
            </a:r>
            <a:r>
              <a:rPr lang="en-US" dirty="0"/>
              <a:t> </a:t>
            </a:r>
            <a:r>
              <a:rPr lang="en-US" dirty="0" err="1"/>
              <a:t>Treibhausgasemissionen</a:t>
            </a:r>
            <a:r>
              <a:rPr lang="en-US" dirty="0"/>
              <a:t> </a:t>
            </a:r>
            <a:r>
              <a:rPr lang="en-US" dirty="0" err="1"/>
              <a:t>eine</a:t>
            </a:r>
            <a:r>
              <a:rPr lang="en-US" dirty="0"/>
              <a:t> </a:t>
            </a:r>
            <a:r>
              <a:rPr lang="en-US" dirty="0" err="1"/>
              <a:t>globale</a:t>
            </a:r>
            <a:r>
              <a:rPr lang="en-US" dirty="0"/>
              <a:t> </a:t>
            </a:r>
            <a:r>
              <a:rPr lang="en-US" dirty="0" err="1"/>
              <a:t>Erwärmung</a:t>
            </a:r>
            <a:r>
              <a:rPr lang="en-US" dirty="0"/>
              <a:t> </a:t>
            </a:r>
            <a:r>
              <a:rPr lang="en-US" dirty="0" err="1"/>
              <a:t>verursachen</a:t>
            </a:r>
            <a:r>
              <a:rPr lang="en-US" dirty="0"/>
              <a:t>, die </a:t>
            </a:r>
            <a:r>
              <a:rPr lang="en-US" dirty="0" err="1"/>
              <a:t>zu</a:t>
            </a:r>
            <a:r>
              <a:rPr lang="en-US" dirty="0"/>
              <a:t> </a:t>
            </a:r>
            <a:r>
              <a:rPr lang="en-US" dirty="0" err="1"/>
              <a:t>einem</a:t>
            </a:r>
            <a:r>
              <a:rPr lang="en-US" dirty="0"/>
              <a:t> </a:t>
            </a:r>
            <a:r>
              <a:rPr lang="en-US" dirty="0" err="1"/>
              <a:t>Anstieg</a:t>
            </a:r>
            <a:r>
              <a:rPr lang="en-US" dirty="0"/>
              <a:t> des </a:t>
            </a:r>
            <a:r>
              <a:rPr lang="en-US" dirty="0" err="1"/>
              <a:t>Meeresspiegels</a:t>
            </a:r>
            <a:r>
              <a:rPr lang="en-US" dirty="0"/>
              <a:t>, </a:t>
            </a:r>
            <a:r>
              <a:rPr lang="en-US" dirty="0" err="1"/>
              <a:t>schmelzenden</a:t>
            </a:r>
            <a:r>
              <a:rPr lang="en-US" dirty="0"/>
              <a:t> </a:t>
            </a:r>
            <a:r>
              <a:rPr lang="en-US" dirty="0" err="1"/>
              <a:t>Gletschern</a:t>
            </a:r>
            <a:r>
              <a:rPr lang="en-US" dirty="0"/>
              <a:t> und </a:t>
            </a:r>
            <a:r>
              <a:rPr lang="en-US" dirty="0" err="1"/>
              <a:t>Störungen</a:t>
            </a:r>
            <a:r>
              <a:rPr lang="en-US" dirty="0"/>
              <a:t> der </a:t>
            </a:r>
            <a:r>
              <a:rPr lang="en-US" dirty="0" err="1"/>
              <a:t>Wettermuster</a:t>
            </a:r>
            <a:r>
              <a:rPr lang="en-US" dirty="0"/>
              <a:t> </a:t>
            </a:r>
            <a:r>
              <a:rPr lang="en-US" dirty="0" err="1"/>
              <a:t>führt</a:t>
            </a:r>
            <a:r>
              <a:rPr lang="en-US" dirty="0"/>
              <a:t> [NASA, 2023]. Dieses </a:t>
            </a:r>
            <a:r>
              <a:rPr lang="en-US" dirty="0" err="1"/>
              <a:t>wissenschaftliche</a:t>
            </a:r>
            <a:r>
              <a:rPr lang="en-US" dirty="0"/>
              <a:t> Wissen </a:t>
            </a:r>
            <a:r>
              <a:rPr lang="en-US" dirty="0" err="1"/>
              <a:t>fördert</a:t>
            </a:r>
            <a:r>
              <a:rPr lang="en-US" dirty="0"/>
              <a:t> </a:t>
            </a:r>
            <a:r>
              <a:rPr lang="en-US" dirty="0" err="1"/>
              <a:t>eine</a:t>
            </a:r>
            <a:r>
              <a:rPr lang="en-US" dirty="0"/>
              <a:t> </a:t>
            </a:r>
            <a:r>
              <a:rPr lang="en-US" dirty="0" err="1"/>
              <a:t>nuanciertere</a:t>
            </a:r>
            <a:r>
              <a:rPr lang="en-US" dirty="0"/>
              <a:t> und </a:t>
            </a:r>
            <a:r>
              <a:rPr lang="en-US" dirty="0" err="1"/>
              <a:t>dringlichere</a:t>
            </a:r>
            <a:r>
              <a:rPr lang="en-US" dirty="0"/>
              <a:t> </a:t>
            </a:r>
            <a:r>
              <a:rPr lang="en-US" dirty="0" err="1"/>
              <a:t>Wahrnehmung</a:t>
            </a:r>
            <a:r>
              <a:rPr lang="en-US" dirty="0"/>
              <a:t> des </a:t>
            </a:r>
            <a:r>
              <a:rPr lang="en-US" dirty="0" err="1"/>
              <a:t>Klimawandels</a:t>
            </a:r>
            <a:r>
              <a:rPr lang="en-US" dirty="0"/>
              <a:t>.</a:t>
            </a:r>
            <a:endParaRPr dirty="0"/>
          </a:p>
        </p:txBody>
      </p:sp>
      <p:sp>
        <p:nvSpPr>
          <p:cNvPr id="196" name="Google Shape;196;p19"/>
          <p:cNvSpPr/>
          <p:nvPr/>
        </p:nvSpPr>
        <p:spPr>
          <a:xfrm>
            <a:off x="10566579" y="5676922"/>
            <a:ext cx="1306768"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00" b="0" i="0" u="none" strike="noStrike" cap="none" dirty="0">
                <a:solidFill>
                  <a:srgbClr val="000000"/>
                </a:solidFill>
                <a:latin typeface="Arial"/>
                <a:ea typeface="Arial"/>
                <a:cs typeface="Arial"/>
                <a:sym typeface="Arial"/>
              </a:rPr>
              <a:t>https://bilimveutopya.com.tr/</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0"/>
          <p:cNvSpPr txBox="1">
            <a:spLocks noGrp="1"/>
          </p:cNvSpPr>
          <p:nvPr>
            <p:ph type="title"/>
          </p:nvPr>
        </p:nvSpPr>
        <p:spPr>
          <a:xfrm>
            <a:off x="501534" y="304800"/>
            <a:ext cx="5275811" cy="1599793"/>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85000"/>
              </a:lnSpc>
              <a:spcBef>
                <a:spcPts val="0"/>
              </a:spcBef>
              <a:spcAft>
                <a:spcPts val="0"/>
              </a:spcAft>
              <a:buSzPct val="111111"/>
              <a:buNone/>
            </a:pPr>
            <a:r>
              <a:rPr lang="en-US" dirty="0">
                <a:latin typeface="Bookman Old Style"/>
                <a:ea typeface="Bookman Old Style"/>
                <a:cs typeface="Bookman Old Style"/>
                <a:sym typeface="Bookman Old Style"/>
              </a:rPr>
              <a:t>Nuance und </a:t>
            </a:r>
            <a:r>
              <a:rPr lang="en-US" dirty="0" err="1">
                <a:latin typeface="Bookman Old Style"/>
                <a:ea typeface="Bookman Old Style"/>
                <a:cs typeface="Bookman Old Style"/>
                <a:sym typeface="Bookman Old Style"/>
              </a:rPr>
              <a:t>Dringlichkeit</a:t>
            </a:r>
            <a:r>
              <a:rPr lang="en-US" dirty="0">
                <a:latin typeface="Bookman Old Style"/>
                <a:ea typeface="Bookman Old Style"/>
                <a:cs typeface="Bookman Old Style"/>
                <a:sym typeface="Bookman Old Style"/>
              </a:rPr>
              <a:t>: Die </a:t>
            </a:r>
            <a:r>
              <a:rPr lang="en-US" dirty="0" err="1">
                <a:latin typeface="Bookman Old Style"/>
                <a:ea typeface="Bookman Old Style"/>
                <a:cs typeface="Bookman Old Style"/>
                <a:sym typeface="Bookman Old Style"/>
              </a:rPr>
              <a:t>Auswirkungen</a:t>
            </a:r>
            <a:r>
              <a:rPr lang="en-US" dirty="0">
                <a:latin typeface="Bookman Old Style"/>
                <a:ea typeface="Bookman Old Style"/>
                <a:cs typeface="Bookman Old Style"/>
                <a:sym typeface="Bookman Old Style"/>
              </a:rPr>
              <a:t> </a:t>
            </a:r>
            <a:r>
              <a:rPr lang="en-US" dirty="0" err="1">
                <a:latin typeface="Bookman Old Style"/>
                <a:ea typeface="Bookman Old Style"/>
                <a:cs typeface="Bookman Old Style"/>
                <a:sym typeface="Bookman Old Style"/>
              </a:rPr>
              <a:t>wissenschaftlicher</a:t>
            </a:r>
            <a:r>
              <a:rPr lang="en-US" dirty="0">
                <a:latin typeface="Bookman Old Style"/>
                <a:ea typeface="Bookman Old Style"/>
                <a:cs typeface="Bookman Old Style"/>
                <a:sym typeface="Bookman Old Style"/>
              </a:rPr>
              <a:t> </a:t>
            </a:r>
            <a:r>
              <a:rPr lang="en-US" dirty="0" err="1">
                <a:latin typeface="Bookman Old Style"/>
                <a:ea typeface="Bookman Old Style"/>
                <a:cs typeface="Bookman Old Style"/>
                <a:sym typeface="Bookman Old Style"/>
              </a:rPr>
              <a:t>Kompetenz</a:t>
            </a:r>
            <a:endParaRPr dirty="0">
              <a:latin typeface="Bookman Old Style"/>
              <a:ea typeface="Bookman Old Style"/>
              <a:cs typeface="Bookman Old Style"/>
              <a:sym typeface="Bookman Old Style"/>
            </a:endParaRPr>
          </a:p>
        </p:txBody>
      </p:sp>
      <p:sp>
        <p:nvSpPr>
          <p:cNvPr id="202" name="Google Shape;202;p20"/>
          <p:cNvSpPr txBox="1">
            <a:spLocks noGrp="1"/>
          </p:cNvSpPr>
          <p:nvPr>
            <p:ph type="body" idx="1"/>
          </p:nvPr>
        </p:nvSpPr>
        <p:spPr>
          <a:xfrm>
            <a:off x="501534" y="1904593"/>
            <a:ext cx="5086223" cy="4376470"/>
          </a:xfrm>
          <a:prstGeom prst="rect">
            <a:avLst/>
          </a:prstGeom>
          <a:noFill/>
          <a:ln>
            <a:noFill/>
          </a:ln>
        </p:spPr>
        <p:txBody>
          <a:bodyPr spcFirstLastPara="1" wrap="square" lIns="0" tIns="45700" rIns="0" bIns="45700" anchor="t" anchorCtr="0">
            <a:normAutofit/>
          </a:bodyPr>
          <a:lstStyle/>
          <a:p>
            <a:pPr marL="114300" lvl="0" indent="0" algn="just" rtl="0">
              <a:lnSpc>
                <a:spcPct val="90000"/>
              </a:lnSpc>
              <a:spcBef>
                <a:spcPts val="1200"/>
              </a:spcBef>
              <a:spcAft>
                <a:spcPts val="0"/>
              </a:spcAft>
              <a:buSzPts val="1800"/>
              <a:buNone/>
            </a:pPr>
            <a:r>
              <a:rPr lang="en-US" dirty="0"/>
              <a:t>Der Grad des </a:t>
            </a:r>
            <a:r>
              <a:rPr lang="en-US" dirty="0" err="1"/>
              <a:t>wissenschaftlichen</a:t>
            </a:r>
            <a:r>
              <a:rPr lang="en-US" dirty="0"/>
              <a:t> </a:t>
            </a:r>
            <a:r>
              <a:rPr lang="en-US" dirty="0" err="1"/>
              <a:t>Verständnisses</a:t>
            </a:r>
            <a:r>
              <a:rPr lang="en-US" dirty="0"/>
              <a:t> </a:t>
            </a:r>
            <a:r>
              <a:rPr lang="en-US" dirty="0" err="1"/>
              <a:t>prägt</a:t>
            </a:r>
            <a:r>
              <a:rPr lang="en-US" dirty="0"/>
              <a:t> die </a:t>
            </a:r>
            <a:r>
              <a:rPr lang="en-US" dirty="0" err="1"/>
              <a:t>Identifizierung</a:t>
            </a:r>
            <a:r>
              <a:rPr lang="en-US" dirty="0"/>
              <a:t> von </a:t>
            </a:r>
            <a:r>
              <a:rPr lang="en-US" dirty="0" err="1"/>
              <a:t>Umweltproblemen</a:t>
            </a:r>
            <a:r>
              <a:rPr lang="en-US" dirty="0"/>
              <a:t> </a:t>
            </a:r>
            <a:r>
              <a:rPr lang="en-US" dirty="0" err="1"/>
              <a:t>sowie</a:t>
            </a:r>
            <a:r>
              <a:rPr lang="en-US" dirty="0"/>
              <a:t> </a:t>
            </a:r>
            <a:r>
              <a:rPr lang="en-US" dirty="0" err="1"/>
              <a:t>deren</a:t>
            </a:r>
            <a:r>
              <a:rPr lang="en-US" dirty="0"/>
              <a:t> </a:t>
            </a:r>
            <a:r>
              <a:rPr lang="en-US" dirty="0" err="1"/>
              <a:t>wahrgenommene</a:t>
            </a:r>
            <a:r>
              <a:rPr lang="en-US" dirty="0"/>
              <a:t> </a:t>
            </a:r>
            <a:r>
              <a:rPr lang="en-US" dirty="0" err="1"/>
              <a:t>Dringlichkeit</a:t>
            </a:r>
            <a:r>
              <a:rPr lang="en-US" dirty="0"/>
              <a:t>. </a:t>
            </a:r>
            <a:r>
              <a:rPr lang="en-US" dirty="0" err="1"/>
              <a:t>Nehmen</a:t>
            </a:r>
            <a:r>
              <a:rPr lang="en-US" dirty="0"/>
              <a:t> </a:t>
            </a:r>
            <a:r>
              <a:rPr lang="en-US" dirty="0" err="1"/>
              <a:t>wir</a:t>
            </a:r>
            <a:r>
              <a:rPr lang="en-US" dirty="0"/>
              <a:t> das </a:t>
            </a:r>
            <a:r>
              <a:rPr lang="en-US" dirty="0" err="1"/>
              <a:t>Beispiel</a:t>
            </a:r>
            <a:r>
              <a:rPr lang="en-US" dirty="0"/>
              <a:t> der </a:t>
            </a:r>
            <a:r>
              <a:rPr lang="en-US" dirty="0" err="1"/>
              <a:t>Abholzung</a:t>
            </a:r>
            <a:r>
              <a:rPr lang="en-US" dirty="0"/>
              <a:t>: </a:t>
            </a:r>
            <a:r>
              <a:rPr lang="en-US" dirty="0" err="1"/>
              <a:t>Jemand</a:t>
            </a:r>
            <a:r>
              <a:rPr lang="en-US" dirty="0"/>
              <a:t> </a:t>
            </a:r>
            <a:r>
              <a:rPr lang="en-US" dirty="0" err="1"/>
              <a:t>mit</a:t>
            </a:r>
            <a:r>
              <a:rPr lang="en-US" dirty="0"/>
              <a:t> </a:t>
            </a:r>
            <a:r>
              <a:rPr lang="en-US" dirty="0" err="1"/>
              <a:t>begrenztem</a:t>
            </a:r>
            <a:r>
              <a:rPr lang="en-US" dirty="0"/>
              <a:t> Wissen mag den </a:t>
            </a:r>
            <a:r>
              <a:rPr lang="en-US" dirty="0" err="1"/>
              <a:t>Verlust</a:t>
            </a:r>
            <a:r>
              <a:rPr lang="en-US" dirty="0"/>
              <a:t> von </a:t>
            </a:r>
            <a:r>
              <a:rPr lang="en-US" dirty="0" err="1"/>
              <a:t>Bäumen</a:t>
            </a:r>
            <a:r>
              <a:rPr lang="en-US" dirty="0"/>
              <a:t> </a:t>
            </a:r>
            <a:r>
              <a:rPr lang="en-US" dirty="0" err="1"/>
              <a:t>erkennen</a:t>
            </a:r>
            <a:r>
              <a:rPr lang="en-US" dirty="0"/>
              <a:t>, </a:t>
            </a:r>
            <a:r>
              <a:rPr lang="en-US" dirty="0" err="1"/>
              <a:t>aber</a:t>
            </a:r>
            <a:r>
              <a:rPr lang="en-US" dirty="0"/>
              <a:t> </a:t>
            </a:r>
            <a:r>
              <a:rPr lang="en-US" dirty="0" err="1"/>
              <a:t>jemand</a:t>
            </a:r>
            <a:r>
              <a:rPr lang="en-US" dirty="0"/>
              <a:t> </a:t>
            </a:r>
            <a:r>
              <a:rPr lang="en-US" dirty="0" err="1"/>
              <a:t>mit</a:t>
            </a:r>
            <a:r>
              <a:rPr lang="en-US" dirty="0"/>
              <a:t> </a:t>
            </a:r>
            <a:r>
              <a:rPr lang="en-US" dirty="0" err="1"/>
              <a:t>einem</a:t>
            </a:r>
            <a:r>
              <a:rPr lang="en-US" dirty="0"/>
              <a:t> </a:t>
            </a:r>
            <a:r>
              <a:rPr lang="en-US" dirty="0" err="1"/>
              <a:t>stärkeren</a:t>
            </a:r>
            <a:r>
              <a:rPr lang="en-US" dirty="0"/>
              <a:t> </a:t>
            </a:r>
            <a:r>
              <a:rPr lang="en-US" dirty="0" err="1"/>
              <a:t>wissenschaftlichen</a:t>
            </a:r>
            <a:r>
              <a:rPr lang="en-US" dirty="0"/>
              <a:t> </a:t>
            </a:r>
            <a:r>
              <a:rPr lang="en-US" dirty="0" err="1"/>
              <a:t>Hintergrund</a:t>
            </a:r>
            <a:r>
              <a:rPr lang="en-US" dirty="0"/>
              <a:t> </a:t>
            </a:r>
            <a:r>
              <a:rPr lang="en-US" dirty="0" err="1"/>
              <a:t>wird</a:t>
            </a:r>
            <a:r>
              <a:rPr lang="en-US" dirty="0"/>
              <a:t> </a:t>
            </a:r>
            <a:r>
              <a:rPr lang="en-US" dirty="0" err="1"/>
              <a:t>auch</a:t>
            </a:r>
            <a:r>
              <a:rPr lang="en-US" dirty="0"/>
              <a:t> die </a:t>
            </a:r>
            <a:r>
              <a:rPr lang="en-US" dirty="0" err="1"/>
              <a:t>Folgen</a:t>
            </a:r>
            <a:r>
              <a:rPr lang="en-US" dirty="0"/>
              <a:t> der </a:t>
            </a:r>
            <a:r>
              <a:rPr lang="en-US" dirty="0" err="1"/>
              <a:t>Abholzung</a:t>
            </a:r>
            <a:r>
              <a:rPr lang="en-US" dirty="0"/>
              <a:t> verstehen. </a:t>
            </a:r>
            <a:r>
              <a:rPr lang="en-US" dirty="0" err="1"/>
              <a:t>Durch</a:t>
            </a:r>
            <a:r>
              <a:rPr lang="en-US" dirty="0"/>
              <a:t> dieses </a:t>
            </a:r>
            <a:r>
              <a:rPr lang="en-US" dirty="0" err="1"/>
              <a:t>tiefere</a:t>
            </a:r>
            <a:r>
              <a:rPr lang="en-US" dirty="0"/>
              <a:t> </a:t>
            </a:r>
            <a:r>
              <a:rPr lang="en-US" dirty="0" err="1"/>
              <a:t>Verständnis</a:t>
            </a:r>
            <a:r>
              <a:rPr lang="en-US" dirty="0"/>
              <a:t> </a:t>
            </a:r>
            <a:r>
              <a:rPr lang="en-US" dirty="0" err="1"/>
              <a:t>entsteht</a:t>
            </a:r>
            <a:r>
              <a:rPr lang="en-US" dirty="0"/>
              <a:t> </a:t>
            </a:r>
            <a:r>
              <a:rPr lang="en-US" dirty="0" err="1"/>
              <a:t>ein</a:t>
            </a:r>
            <a:r>
              <a:rPr lang="en-US" dirty="0"/>
              <a:t> </a:t>
            </a:r>
            <a:r>
              <a:rPr lang="en-US" dirty="0" err="1"/>
              <a:t>Gefühl</a:t>
            </a:r>
            <a:r>
              <a:rPr lang="en-US" dirty="0"/>
              <a:t> der </a:t>
            </a:r>
            <a:r>
              <a:rPr lang="en-US" dirty="0" err="1"/>
              <a:t>Dringlichkeit</a:t>
            </a:r>
            <a:r>
              <a:rPr lang="en-US" dirty="0"/>
              <a:t>, </a:t>
            </a:r>
            <a:r>
              <a:rPr lang="en-US" dirty="0" err="1"/>
              <a:t>dass</a:t>
            </a:r>
            <a:r>
              <a:rPr lang="en-US" dirty="0"/>
              <a:t> </a:t>
            </a:r>
            <a:r>
              <a:rPr lang="en-US" dirty="0" err="1"/>
              <a:t>gegen</a:t>
            </a:r>
            <a:r>
              <a:rPr lang="en-US" dirty="0"/>
              <a:t> die </a:t>
            </a:r>
            <a:r>
              <a:rPr lang="en-US" dirty="0" err="1"/>
              <a:t>Abholzung</a:t>
            </a:r>
            <a:r>
              <a:rPr lang="en-US" dirty="0"/>
              <a:t> </a:t>
            </a:r>
            <a:r>
              <a:rPr lang="en-US" dirty="0" err="1"/>
              <a:t>vorgegangen</a:t>
            </a:r>
            <a:r>
              <a:rPr lang="en-US" dirty="0"/>
              <a:t> </a:t>
            </a:r>
            <a:r>
              <a:rPr lang="en-US" dirty="0" err="1"/>
              <a:t>werden</a:t>
            </a:r>
            <a:r>
              <a:rPr lang="en-US" dirty="0"/>
              <a:t> muss, bevor </a:t>
            </a:r>
            <a:r>
              <a:rPr lang="en-US" dirty="0" err="1"/>
              <a:t>sie</a:t>
            </a:r>
            <a:r>
              <a:rPr lang="en-US" dirty="0"/>
              <a:t> </a:t>
            </a:r>
            <a:r>
              <a:rPr lang="en-US" dirty="0" err="1"/>
              <a:t>zu</a:t>
            </a:r>
            <a:r>
              <a:rPr lang="en-US" dirty="0"/>
              <a:t> </a:t>
            </a:r>
            <a:r>
              <a:rPr lang="en-US" dirty="0" err="1"/>
              <a:t>einer</a:t>
            </a:r>
            <a:r>
              <a:rPr lang="en-US" dirty="0"/>
              <a:t> </a:t>
            </a:r>
            <a:r>
              <a:rPr lang="en-US" dirty="0" err="1"/>
              <a:t>umfassenderen</a:t>
            </a:r>
            <a:r>
              <a:rPr lang="en-US" dirty="0"/>
              <a:t> </a:t>
            </a:r>
            <a:r>
              <a:rPr lang="en-US" dirty="0" err="1"/>
              <a:t>Umweltzerstörung</a:t>
            </a:r>
            <a:r>
              <a:rPr lang="en-US" dirty="0"/>
              <a:t> </a:t>
            </a:r>
            <a:r>
              <a:rPr lang="en-US" dirty="0" err="1"/>
              <a:t>führt</a:t>
            </a:r>
            <a:r>
              <a:rPr lang="en-US" dirty="0"/>
              <a:t>.</a:t>
            </a:r>
            <a:endParaRPr dirty="0"/>
          </a:p>
        </p:txBody>
      </p:sp>
      <p:sp>
        <p:nvSpPr>
          <p:cNvPr id="203" name="Google Shape;203;p20"/>
          <p:cNvSpPr txBox="1"/>
          <p:nvPr/>
        </p:nvSpPr>
        <p:spPr>
          <a:xfrm>
            <a:off x="5777345" y="576937"/>
            <a:ext cx="5275811" cy="1258402"/>
          </a:xfrm>
          <a:prstGeom prst="rect">
            <a:avLst/>
          </a:prstGeom>
          <a:noFill/>
          <a:ln>
            <a:noFill/>
          </a:ln>
        </p:spPr>
        <p:txBody>
          <a:bodyPr spcFirstLastPara="1" wrap="square" lIns="91425" tIns="45700" rIns="91425" bIns="45700" anchor="b" anchorCtr="0">
            <a:noAutofit/>
          </a:bodyPr>
          <a:lstStyle/>
          <a:p>
            <a:pPr marL="0" marR="0" lvl="0" indent="0" algn="ctr" rtl="0">
              <a:lnSpc>
                <a:spcPct val="85000"/>
              </a:lnSpc>
              <a:spcBef>
                <a:spcPts val="0"/>
              </a:spcBef>
              <a:spcAft>
                <a:spcPts val="0"/>
              </a:spcAft>
              <a:buClr>
                <a:srgbClr val="3F3F3F"/>
              </a:buClr>
              <a:buSzPts val="3200"/>
              <a:buFont typeface="Calibri"/>
              <a:buNone/>
            </a:pPr>
            <a:r>
              <a:rPr lang="en-US" sz="2900" b="1" i="0" u="none" strike="noStrike" cap="none" dirty="0" err="1">
                <a:solidFill>
                  <a:srgbClr val="3F3F3F"/>
                </a:solidFill>
                <a:latin typeface="Bookman Old Style"/>
                <a:ea typeface="Bookman Old Style"/>
                <a:cs typeface="Bookman Old Style"/>
                <a:sym typeface="Bookman Old Style"/>
              </a:rPr>
              <a:t>Jenseits</a:t>
            </a:r>
            <a:r>
              <a:rPr lang="en-US" sz="2900" b="1" i="0" u="none" strike="noStrike" cap="none" dirty="0">
                <a:solidFill>
                  <a:srgbClr val="3F3F3F"/>
                </a:solidFill>
                <a:latin typeface="Bookman Old Style"/>
                <a:ea typeface="Bookman Old Style"/>
                <a:cs typeface="Bookman Old Style"/>
                <a:sym typeface="Bookman Old Style"/>
              </a:rPr>
              <a:t> des </a:t>
            </a:r>
            <a:r>
              <a:rPr lang="en-US" sz="2900" b="1" i="0" u="none" strike="noStrike" cap="none" dirty="0" err="1">
                <a:solidFill>
                  <a:srgbClr val="3F3F3F"/>
                </a:solidFill>
                <a:latin typeface="Bookman Old Style"/>
                <a:ea typeface="Bookman Old Style"/>
                <a:cs typeface="Bookman Old Style"/>
                <a:sym typeface="Bookman Old Style"/>
              </a:rPr>
              <a:t>Offensichtlichen</a:t>
            </a:r>
            <a:r>
              <a:rPr lang="en-US" sz="2900" b="1" i="0" u="none" strike="noStrike" cap="none" dirty="0">
                <a:solidFill>
                  <a:srgbClr val="3F3F3F"/>
                </a:solidFill>
                <a:latin typeface="Bookman Old Style"/>
                <a:ea typeface="Bookman Old Style"/>
                <a:cs typeface="Bookman Old Style"/>
                <a:sym typeface="Bookman Old Style"/>
              </a:rPr>
              <a:t>: </a:t>
            </a:r>
            <a:r>
              <a:rPr lang="en-US" sz="2900" b="1" i="0" u="none" strike="noStrike" cap="none" dirty="0" err="1">
                <a:solidFill>
                  <a:srgbClr val="3F3F3F"/>
                </a:solidFill>
                <a:latin typeface="Bookman Old Style"/>
                <a:ea typeface="Bookman Old Style"/>
                <a:cs typeface="Bookman Old Style"/>
                <a:sym typeface="Bookman Old Style"/>
              </a:rPr>
              <a:t>Entlarvung</a:t>
            </a:r>
            <a:r>
              <a:rPr lang="en-US" sz="2900" b="1" i="0" u="none" strike="noStrike" cap="none" dirty="0">
                <a:solidFill>
                  <a:srgbClr val="3F3F3F"/>
                </a:solidFill>
                <a:latin typeface="Bookman Old Style"/>
                <a:ea typeface="Bookman Old Style"/>
                <a:cs typeface="Bookman Old Style"/>
                <a:sym typeface="Bookman Old Style"/>
              </a:rPr>
              <a:t> </a:t>
            </a:r>
            <a:r>
              <a:rPr lang="en-US" sz="2900" b="1" i="0" u="none" strike="noStrike" cap="none" dirty="0" err="1">
                <a:solidFill>
                  <a:srgbClr val="3F3F3F"/>
                </a:solidFill>
                <a:latin typeface="Bookman Old Style"/>
                <a:ea typeface="Bookman Old Style"/>
                <a:cs typeface="Bookman Old Style"/>
                <a:sym typeface="Bookman Old Style"/>
              </a:rPr>
              <a:t>verborgener</a:t>
            </a:r>
            <a:r>
              <a:rPr lang="en-US" sz="2900" b="1" i="0" u="none" strike="noStrike" cap="none" dirty="0">
                <a:solidFill>
                  <a:srgbClr val="3F3F3F"/>
                </a:solidFill>
                <a:latin typeface="Bookman Old Style"/>
                <a:ea typeface="Bookman Old Style"/>
                <a:cs typeface="Bookman Old Style"/>
                <a:sym typeface="Bookman Old Style"/>
              </a:rPr>
              <a:t> </a:t>
            </a:r>
            <a:r>
              <a:rPr lang="en-US" sz="2900" b="1" i="0" u="none" strike="noStrike" cap="none" dirty="0" err="1">
                <a:solidFill>
                  <a:srgbClr val="3F3F3F"/>
                </a:solidFill>
                <a:latin typeface="Bookman Old Style"/>
                <a:ea typeface="Bookman Old Style"/>
                <a:cs typeface="Bookman Old Style"/>
                <a:sym typeface="Bookman Old Style"/>
              </a:rPr>
              <a:t>Umweltbelange</a:t>
            </a:r>
            <a:endParaRPr sz="2900" b="1" i="0" u="none" strike="noStrike" cap="none" dirty="0">
              <a:solidFill>
                <a:srgbClr val="3F3F3F"/>
              </a:solidFill>
              <a:latin typeface="Bookman Old Style"/>
              <a:ea typeface="Bookman Old Style"/>
              <a:cs typeface="Bookman Old Style"/>
              <a:sym typeface="Bookman Old Style"/>
            </a:endParaRPr>
          </a:p>
        </p:txBody>
      </p:sp>
      <p:sp>
        <p:nvSpPr>
          <p:cNvPr id="204" name="Google Shape;204;p20"/>
          <p:cNvSpPr txBox="1"/>
          <p:nvPr/>
        </p:nvSpPr>
        <p:spPr>
          <a:xfrm>
            <a:off x="6096000" y="1904593"/>
            <a:ext cx="5411076" cy="4376470"/>
          </a:xfrm>
          <a:prstGeom prst="rect">
            <a:avLst/>
          </a:prstGeom>
          <a:noFill/>
          <a:ln>
            <a:noFill/>
          </a:ln>
        </p:spPr>
        <p:txBody>
          <a:bodyPr spcFirstLastPara="1" wrap="square" lIns="0" tIns="45700" rIns="0" bIns="45700" anchor="t" anchorCtr="0">
            <a:normAutofit/>
          </a:bodyPr>
          <a:lstStyle/>
          <a:p>
            <a:pPr marL="114300" marR="0" lvl="0" algn="just" rtl="0">
              <a:lnSpc>
                <a:spcPct val="90000"/>
              </a:lnSpc>
              <a:spcBef>
                <a:spcPts val="1200"/>
              </a:spcBef>
              <a:spcAft>
                <a:spcPts val="0"/>
              </a:spcAft>
              <a:buClr>
                <a:schemeClr val="accent1"/>
              </a:buClr>
              <a:buSzPts val="1800"/>
            </a:pPr>
            <a:r>
              <a:rPr lang="en-US" sz="2000" b="0" i="0" u="none" strike="noStrike" cap="none" dirty="0" err="1">
                <a:solidFill>
                  <a:srgbClr val="3F3F3F"/>
                </a:solidFill>
                <a:latin typeface="Calibri"/>
                <a:ea typeface="Calibri"/>
                <a:cs typeface="Calibri"/>
                <a:sym typeface="Calibri"/>
              </a:rPr>
              <a:t>Wissenschaftliche</a:t>
            </a:r>
            <a:r>
              <a:rPr lang="en-US" sz="2000" b="0" i="0" u="none" strike="noStrike" cap="none" dirty="0">
                <a:solidFill>
                  <a:srgbClr val="3F3F3F"/>
                </a:solidFill>
                <a:latin typeface="Calibri"/>
                <a:ea typeface="Calibri"/>
                <a:cs typeface="Calibri"/>
                <a:sym typeface="Calibri"/>
              </a:rPr>
              <a:t> </a:t>
            </a:r>
            <a:r>
              <a:rPr lang="en-US" sz="2000" b="0" i="0" u="none" strike="noStrike" cap="none" dirty="0" err="1">
                <a:solidFill>
                  <a:srgbClr val="3F3F3F"/>
                </a:solidFill>
                <a:latin typeface="Calibri"/>
                <a:ea typeface="Calibri"/>
                <a:cs typeface="Calibri"/>
                <a:sym typeface="Calibri"/>
              </a:rPr>
              <a:t>Kenntnisse</a:t>
            </a:r>
            <a:r>
              <a:rPr lang="en-US" sz="2000" b="0" i="0" u="none" strike="noStrike" cap="none" dirty="0">
                <a:solidFill>
                  <a:srgbClr val="3F3F3F"/>
                </a:solidFill>
                <a:latin typeface="Calibri"/>
                <a:ea typeface="Calibri"/>
                <a:cs typeface="Calibri"/>
                <a:sym typeface="Calibri"/>
              </a:rPr>
              <a:t> </a:t>
            </a:r>
            <a:r>
              <a:rPr lang="en-US" sz="2000" b="0" i="0" u="none" strike="noStrike" cap="none" dirty="0" err="1">
                <a:solidFill>
                  <a:srgbClr val="3F3F3F"/>
                </a:solidFill>
                <a:latin typeface="Calibri"/>
                <a:ea typeface="Calibri"/>
                <a:cs typeface="Calibri"/>
                <a:sym typeface="Calibri"/>
              </a:rPr>
              <a:t>ermöglichen</a:t>
            </a:r>
            <a:r>
              <a:rPr lang="en-US" sz="2000" b="0" i="0" u="none" strike="noStrike" cap="none" dirty="0">
                <a:solidFill>
                  <a:srgbClr val="3F3F3F"/>
                </a:solidFill>
                <a:latin typeface="Calibri"/>
                <a:ea typeface="Calibri"/>
                <a:cs typeface="Calibri"/>
                <a:sym typeface="Calibri"/>
              </a:rPr>
              <a:t> es, </a:t>
            </a:r>
            <a:r>
              <a:rPr lang="en-US" sz="2000" b="0" i="0" u="none" strike="noStrike" cap="none" dirty="0" err="1">
                <a:solidFill>
                  <a:srgbClr val="3F3F3F"/>
                </a:solidFill>
                <a:latin typeface="Calibri"/>
                <a:ea typeface="Calibri"/>
                <a:cs typeface="Calibri"/>
                <a:sym typeface="Calibri"/>
              </a:rPr>
              <a:t>auch</a:t>
            </a:r>
            <a:r>
              <a:rPr lang="en-US" sz="2000" b="0" i="0" u="none" strike="noStrike" cap="none" dirty="0">
                <a:solidFill>
                  <a:srgbClr val="3F3F3F"/>
                </a:solidFill>
                <a:latin typeface="Calibri"/>
                <a:ea typeface="Calibri"/>
                <a:cs typeface="Calibri"/>
                <a:sym typeface="Calibri"/>
              </a:rPr>
              <a:t> </a:t>
            </a:r>
            <a:r>
              <a:rPr lang="en-US" sz="2000" b="0" i="0" u="none" strike="noStrike" cap="none" dirty="0" err="1">
                <a:solidFill>
                  <a:srgbClr val="3F3F3F"/>
                </a:solidFill>
                <a:latin typeface="Calibri"/>
                <a:ea typeface="Calibri"/>
                <a:cs typeface="Calibri"/>
                <a:sym typeface="Calibri"/>
              </a:rPr>
              <a:t>weniger</a:t>
            </a:r>
            <a:r>
              <a:rPr lang="en-US" sz="2000" b="0" i="0" u="none" strike="noStrike" cap="none" dirty="0">
                <a:solidFill>
                  <a:srgbClr val="3F3F3F"/>
                </a:solidFill>
                <a:latin typeface="Calibri"/>
                <a:ea typeface="Calibri"/>
                <a:cs typeface="Calibri"/>
                <a:sym typeface="Calibri"/>
              </a:rPr>
              <a:t> </a:t>
            </a:r>
            <a:r>
              <a:rPr lang="en-US" sz="2000" b="0" i="0" u="none" strike="noStrike" cap="none" dirty="0" err="1">
                <a:solidFill>
                  <a:srgbClr val="3F3F3F"/>
                </a:solidFill>
                <a:latin typeface="Calibri"/>
                <a:ea typeface="Calibri"/>
                <a:cs typeface="Calibri"/>
                <a:sym typeface="Calibri"/>
              </a:rPr>
              <a:t>bekannte</a:t>
            </a:r>
            <a:r>
              <a:rPr lang="en-US" sz="2000" b="0" i="0" u="none" strike="noStrike" cap="none" dirty="0">
                <a:solidFill>
                  <a:srgbClr val="3F3F3F"/>
                </a:solidFill>
                <a:latin typeface="Calibri"/>
                <a:ea typeface="Calibri"/>
                <a:cs typeface="Calibri"/>
                <a:sym typeface="Calibri"/>
              </a:rPr>
              <a:t> </a:t>
            </a:r>
            <a:r>
              <a:rPr lang="en-US" sz="2000" b="0" i="0" u="none" strike="noStrike" cap="none" dirty="0" err="1">
                <a:solidFill>
                  <a:srgbClr val="3F3F3F"/>
                </a:solidFill>
                <a:latin typeface="Calibri"/>
                <a:ea typeface="Calibri"/>
                <a:cs typeface="Calibri"/>
                <a:sym typeface="Calibri"/>
              </a:rPr>
              <a:t>Probleme</a:t>
            </a:r>
            <a:r>
              <a:rPr lang="en-US" sz="2000" b="0" i="0" u="none" strike="noStrike" cap="none" dirty="0">
                <a:solidFill>
                  <a:srgbClr val="3F3F3F"/>
                </a:solidFill>
                <a:latin typeface="Calibri"/>
                <a:ea typeface="Calibri"/>
                <a:cs typeface="Calibri"/>
                <a:sym typeface="Calibri"/>
              </a:rPr>
              <a:t> </a:t>
            </a:r>
            <a:r>
              <a:rPr lang="en-US" sz="2000" b="0" i="0" u="none" strike="noStrike" cap="none" dirty="0" err="1">
                <a:solidFill>
                  <a:srgbClr val="3F3F3F"/>
                </a:solidFill>
                <a:latin typeface="Calibri"/>
                <a:ea typeface="Calibri"/>
                <a:cs typeface="Calibri"/>
                <a:sym typeface="Calibri"/>
              </a:rPr>
              <a:t>zu</a:t>
            </a:r>
            <a:r>
              <a:rPr lang="en-US" sz="2000" b="0" i="0" u="none" strike="noStrike" cap="none" dirty="0">
                <a:solidFill>
                  <a:srgbClr val="3F3F3F"/>
                </a:solidFill>
                <a:latin typeface="Calibri"/>
                <a:ea typeface="Calibri"/>
                <a:cs typeface="Calibri"/>
                <a:sym typeface="Calibri"/>
              </a:rPr>
              <a:t> </a:t>
            </a:r>
            <a:r>
              <a:rPr lang="en-US" sz="2000" b="0" i="0" u="none" strike="noStrike" cap="none" dirty="0" err="1">
                <a:solidFill>
                  <a:srgbClr val="3F3F3F"/>
                </a:solidFill>
                <a:latin typeface="Calibri"/>
                <a:ea typeface="Calibri"/>
                <a:cs typeface="Calibri"/>
                <a:sym typeface="Calibri"/>
              </a:rPr>
              <a:t>erkennen</a:t>
            </a:r>
            <a:r>
              <a:rPr lang="en-US" sz="2000" b="0" i="0" u="none" strike="noStrike" cap="none" dirty="0">
                <a:solidFill>
                  <a:srgbClr val="3F3F3F"/>
                </a:solidFill>
                <a:latin typeface="Calibri"/>
                <a:ea typeface="Calibri"/>
                <a:cs typeface="Calibri"/>
                <a:sym typeface="Calibri"/>
              </a:rPr>
              <a:t>, die </a:t>
            </a:r>
            <a:r>
              <a:rPr lang="en-US" sz="2000" b="0" i="0" u="none" strike="noStrike" cap="none" dirty="0" err="1">
                <a:solidFill>
                  <a:srgbClr val="3F3F3F"/>
                </a:solidFill>
                <a:latin typeface="Calibri"/>
                <a:ea typeface="Calibri"/>
                <a:cs typeface="Calibri"/>
                <a:sym typeface="Calibri"/>
              </a:rPr>
              <a:t>über</a:t>
            </a:r>
            <a:r>
              <a:rPr lang="en-US" sz="2000" b="0" i="0" u="none" strike="noStrike" cap="none" dirty="0">
                <a:solidFill>
                  <a:srgbClr val="3F3F3F"/>
                </a:solidFill>
                <a:latin typeface="Calibri"/>
                <a:ea typeface="Calibri"/>
                <a:cs typeface="Calibri"/>
                <a:sym typeface="Calibri"/>
              </a:rPr>
              <a:t> die </a:t>
            </a:r>
            <a:r>
              <a:rPr lang="en-US" sz="2000" b="0" i="0" u="none" strike="noStrike" cap="none" dirty="0" err="1">
                <a:solidFill>
                  <a:srgbClr val="3F3F3F"/>
                </a:solidFill>
                <a:latin typeface="Calibri"/>
                <a:ea typeface="Calibri"/>
                <a:cs typeface="Calibri"/>
                <a:sym typeface="Calibri"/>
              </a:rPr>
              <a:t>allgemein</a:t>
            </a:r>
            <a:r>
              <a:rPr lang="en-US" sz="2000" b="0" i="0" u="none" strike="noStrike" cap="none" dirty="0">
                <a:solidFill>
                  <a:srgbClr val="3F3F3F"/>
                </a:solidFill>
                <a:latin typeface="Calibri"/>
                <a:ea typeface="Calibri"/>
                <a:cs typeface="Calibri"/>
                <a:sym typeface="Calibri"/>
              </a:rPr>
              <a:t> </a:t>
            </a:r>
            <a:r>
              <a:rPr lang="en-US" sz="2000" b="0" i="0" u="none" strike="noStrike" cap="none" dirty="0" err="1">
                <a:solidFill>
                  <a:srgbClr val="3F3F3F"/>
                </a:solidFill>
                <a:latin typeface="Calibri"/>
                <a:ea typeface="Calibri"/>
                <a:cs typeface="Calibri"/>
                <a:sym typeface="Calibri"/>
              </a:rPr>
              <a:t>bekannten</a:t>
            </a:r>
            <a:r>
              <a:rPr lang="en-US" sz="2000" b="0" i="0" u="none" strike="noStrike" cap="none" dirty="0">
                <a:solidFill>
                  <a:srgbClr val="3F3F3F"/>
                </a:solidFill>
                <a:latin typeface="Calibri"/>
                <a:ea typeface="Calibri"/>
                <a:cs typeface="Calibri"/>
                <a:sym typeface="Calibri"/>
              </a:rPr>
              <a:t> </a:t>
            </a:r>
            <a:r>
              <a:rPr lang="en-US" sz="2000" b="0" i="0" u="none" strike="noStrike" cap="none" dirty="0" err="1">
                <a:solidFill>
                  <a:srgbClr val="3F3F3F"/>
                </a:solidFill>
                <a:latin typeface="Calibri"/>
                <a:ea typeface="Calibri"/>
                <a:cs typeface="Calibri"/>
                <a:sym typeface="Calibri"/>
              </a:rPr>
              <a:t>Umweltprobleme</a:t>
            </a:r>
            <a:r>
              <a:rPr lang="en-US" sz="2000" b="0" i="0" u="none" strike="noStrike" cap="none" dirty="0">
                <a:solidFill>
                  <a:srgbClr val="3F3F3F"/>
                </a:solidFill>
                <a:latin typeface="Calibri"/>
                <a:ea typeface="Calibri"/>
                <a:cs typeface="Calibri"/>
                <a:sym typeface="Calibri"/>
              </a:rPr>
              <a:t> </a:t>
            </a:r>
            <a:r>
              <a:rPr lang="en-US" sz="2000" b="0" i="0" u="none" strike="noStrike" cap="none" dirty="0" err="1">
                <a:solidFill>
                  <a:srgbClr val="3F3F3F"/>
                </a:solidFill>
                <a:latin typeface="Calibri"/>
                <a:ea typeface="Calibri"/>
                <a:cs typeface="Calibri"/>
                <a:sym typeface="Calibri"/>
              </a:rPr>
              <a:t>hinausgehen</a:t>
            </a:r>
            <a:r>
              <a:rPr lang="en-US" sz="2000" b="0" i="0" u="none" strike="noStrike" cap="none" dirty="0">
                <a:solidFill>
                  <a:srgbClr val="3F3F3F"/>
                </a:solidFill>
                <a:latin typeface="Calibri"/>
                <a:ea typeface="Calibri"/>
                <a:cs typeface="Calibri"/>
                <a:sym typeface="Calibri"/>
              </a:rPr>
              <a:t>. So </a:t>
            </a:r>
            <a:r>
              <a:rPr lang="en-US" sz="2000" b="0" i="0" u="none" strike="noStrike" cap="none" dirty="0" err="1">
                <a:solidFill>
                  <a:srgbClr val="3F3F3F"/>
                </a:solidFill>
                <a:latin typeface="Calibri"/>
                <a:ea typeface="Calibri"/>
                <a:cs typeface="Calibri"/>
                <a:sym typeface="Calibri"/>
              </a:rPr>
              <a:t>ist</a:t>
            </a:r>
            <a:r>
              <a:rPr lang="en-US" sz="2000" b="0" i="0" u="none" strike="noStrike" cap="none" dirty="0">
                <a:solidFill>
                  <a:srgbClr val="3F3F3F"/>
                </a:solidFill>
                <a:latin typeface="Calibri"/>
                <a:ea typeface="Calibri"/>
                <a:cs typeface="Calibri"/>
                <a:sym typeface="Calibri"/>
              </a:rPr>
              <a:t> </a:t>
            </a:r>
            <a:r>
              <a:rPr lang="en-US" sz="2000" b="0" i="0" u="none" strike="noStrike" cap="none" dirty="0" err="1">
                <a:solidFill>
                  <a:srgbClr val="3F3F3F"/>
                </a:solidFill>
                <a:latin typeface="Calibri"/>
                <a:ea typeface="Calibri"/>
                <a:cs typeface="Calibri"/>
                <a:sym typeface="Calibri"/>
              </a:rPr>
              <a:t>zum</a:t>
            </a:r>
            <a:r>
              <a:rPr lang="en-US" sz="2000" b="0" i="0" u="none" strike="noStrike" cap="none" dirty="0">
                <a:solidFill>
                  <a:srgbClr val="3F3F3F"/>
                </a:solidFill>
                <a:latin typeface="Calibri"/>
                <a:ea typeface="Calibri"/>
                <a:cs typeface="Calibri"/>
                <a:sym typeface="Calibri"/>
              </a:rPr>
              <a:t> </a:t>
            </a:r>
            <a:r>
              <a:rPr lang="en-US" sz="2000" b="0" i="0" u="none" strike="noStrike" cap="none" dirty="0" err="1">
                <a:solidFill>
                  <a:srgbClr val="3F3F3F"/>
                </a:solidFill>
                <a:latin typeface="Calibri"/>
                <a:ea typeface="Calibri"/>
                <a:cs typeface="Calibri"/>
                <a:sym typeface="Calibri"/>
              </a:rPr>
              <a:t>Beispiel</a:t>
            </a:r>
            <a:r>
              <a:rPr lang="en-US" sz="2000" b="0" i="0" u="none" strike="noStrike" cap="none" dirty="0">
                <a:solidFill>
                  <a:srgbClr val="3F3F3F"/>
                </a:solidFill>
                <a:latin typeface="Calibri"/>
                <a:ea typeface="Calibri"/>
                <a:cs typeface="Calibri"/>
                <a:sym typeface="Calibri"/>
              </a:rPr>
              <a:t> die </a:t>
            </a:r>
            <a:r>
              <a:rPr lang="en-US" sz="2000" b="0" i="0" u="none" strike="noStrike" cap="none" dirty="0" err="1">
                <a:solidFill>
                  <a:srgbClr val="3F3F3F"/>
                </a:solidFill>
                <a:latin typeface="Calibri"/>
                <a:ea typeface="Calibri"/>
                <a:cs typeface="Calibri"/>
                <a:sym typeface="Calibri"/>
              </a:rPr>
              <a:t>Verschmutzung</a:t>
            </a:r>
            <a:r>
              <a:rPr lang="en-US" sz="2000" b="0" i="0" u="none" strike="noStrike" cap="none" dirty="0">
                <a:solidFill>
                  <a:srgbClr val="3F3F3F"/>
                </a:solidFill>
                <a:latin typeface="Calibri"/>
                <a:ea typeface="Calibri"/>
                <a:cs typeface="Calibri"/>
                <a:sym typeface="Calibri"/>
              </a:rPr>
              <a:t> </a:t>
            </a:r>
            <a:r>
              <a:rPr lang="en-US" sz="2000" b="0" i="0" u="none" strike="noStrike" cap="none" dirty="0" err="1">
                <a:solidFill>
                  <a:srgbClr val="3F3F3F"/>
                </a:solidFill>
                <a:latin typeface="Calibri"/>
                <a:ea typeface="Calibri"/>
                <a:cs typeface="Calibri"/>
                <a:sym typeface="Calibri"/>
              </a:rPr>
              <a:t>durch</a:t>
            </a:r>
            <a:r>
              <a:rPr lang="en-US" sz="2000" b="0" i="0" u="none" strike="noStrike" cap="none" dirty="0">
                <a:solidFill>
                  <a:srgbClr val="3F3F3F"/>
                </a:solidFill>
                <a:latin typeface="Calibri"/>
                <a:ea typeface="Calibri"/>
                <a:cs typeface="Calibri"/>
                <a:sym typeface="Calibri"/>
              </a:rPr>
              <a:t> </a:t>
            </a:r>
            <a:r>
              <a:rPr lang="en-US" sz="2000" b="0" i="0" u="none" strike="noStrike" cap="none" dirty="0" err="1">
                <a:solidFill>
                  <a:srgbClr val="3F3F3F"/>
                </a:solidFill>
                <a:latin typeface="Calibri"/>
                <a:ea typeface="Calibri"/>
                <a:cs typeface="Calibri"/>
                <a:sym typeface="Calibri"/>
              </a:rPr>
              <a:t>Plastik</a:t>
            </a:r>
            <a:r>
              <a:rPr lang="en-US" sz="2000" b="0" i="0" u="none" strike="noStrike" cap="none" dirty="0">
                <a:solidFill>
                  <a:srgbClr val="3F3F3F"/>
                </a:solidFill>
                <a:latin typeface="Calibri"/>
                <a:ea typeface="Calibri"/>
                <a:cs typeface="Calibri"/>
                <a:sym typeface="Calibri"/>
              </a:rPr>
              <a:t> </a:t>
            </a:r>
            <a:r>
              <a:rPr lang="en-US" sz="2000" b="0" i="0" u="none" strike="noStrike" cap="none" dirty="0" err="1">
                <a:solidFill>
                  <a:srgbClr val="3F3F3F"/>
                </a:solidFill>
                <a:latin typeface="Calibri"/>
                <a:ea typeface="Calibri"/>
                <a:cs typeface="Calibri"/>
                <a:sym typeface="Calibri"/>
              </a:rPr>
              <a:t>zwar</a:t>
            </a:r>
            <a:r>
              <a:rPr lang="en-US" sz="2000" b="0" i="0" u="none" strike="noStrike" cap="none" dirty="0">
                <a:solidFill>
                  <a:srgbClr val="3F3F3F"/>
                </a:solidFill>
                <a:latin typeface="Calibri"/>
                <a:ea typeface="Calibri"/>
                <a:cs typeface="Calibri"/>
                <a:sym typeface="Calibri"/>
              </a:rPr>
              <a:t> </a:t>
            </a:r>
            <a:r>
              <a:rPr lang="en-US" sz="2000" b="0" i="0" u="none" strike="noStrike" cap="none" dirty="0" err="1">
                <a:solidFill>
                  <a:srgbClr val="3F3F3F"/>
                </a:solidFill>
                <a:latin typeface="Calibri"/>
                <a:ea typeface="Calibri"/>
                <a:cs typeface="Calibri"/>
                <a:sym typeface="Calibri"/>
              </a:rPr>
              <a:t>wichtig</a:t>
            </a:r>
            <a:r>
              <a:rPr lang="en-US" sz="2000" b="0" i="0" u="none" strike="noStrike" cap="none" dirty="0">
                <a:solidFill>
                  <a:srgbClr val="3F3F3F"/>
                </a:solidFill>
                <a:latin typeface="Calibri"/>
                <a:ea typeface="Calibri"/>
                <a:cs typeface="Calibri"/>
                <a:sym typeface="Calibri"/>
              </a:rPr>
              <a:t>, </a:t>
            </a:r>
            <a:r>
              <a:rPr lang="en-US" sz="2000" b="0" i="0" u="none" strike="noStrike" cap="none" dirty="0" err="1">
                <a:solidFill>
                  <a:srgbClr val="3F3F3F"/>
                </a:solidFill>
                <a:latin typeface="Calibri"/>
                <a:ea typeface="Calibri"/>
                <a:cs typeface="Calibri"/>
                <a:sym typeface="Calibri"/>
              </a:rPr>
              <a:t>aber</a:t>
            </a:r>
            <a:r>
              <a:rPr lang="en-US" sz="2000" b="0" i="0" u="none" strike="noStrike" cap="none" dirty="0">
                <a:solidFill>
                  <a:srgbClr val="3F3F3F"/>
                </a:solidFill>
                <a:latin typeface="Calibri"/>
                <a:ea typeface="Calibri"/>
                <a:cs typeface="Calibri"/>
                <a:sym typeface="Calibri"/>
              </a:rPr>
              <a:t> </a:t>
            </a:r>
            <a:r>
              <a:rPr lang="en-US" sz="2000" b="0" i="0" u="none" strike="noStrike" cap="none" dirty="0" err="1">
                <a:solidFill>
                  <a:srgbClr val="3F3F3F"/>
                </a:solidFill>
                <a:latin typeface="Calibri"/>
                <a:ea typeface="Calibri"/>
                <a:cs typeface="Calibri"/>
                <a:sym typeface="Calibri"/>
              </a:rPr>
              <a:t>jemand</a:t>
            </a:r>
            <a:r>
              <a:rPr lang="en-US" sz="2000" b="0" i="0" u="none" strike="noStrike" cap="none" dirty="0">
                <a:solidFill>
                  <a:srgbClr val="3F3F3F"/>
                </a:solidFill>
                <a:latin typeface="Calibri"/>
                <a:ea typeface="Calibri"/>
                <a:cs typeface="Calibri"/>
                <a:sym typeface="Calibri"/>
              </a:rPr>
              <a:t>, der </a:t>
            </a:r>
            <a:r>
              <a:rPr lang="en-US" sz="2000" b="0" i="0" u="none" strike="noStrike" cap="none" dirty="0" err="1">
                <a:solidFill>
                  <a:srgbClr val="3F3F3F"/>
                </a:solidFill>
                <a:latin typeface="Calibri"/>
                <a:ea typeface="Calibri"/>
                <a:cs typeface="Calibri"/>
                <a:sym typeface="Calibri"/>
              </a:rPr>
              <a:t>sich</a:t>
            </a:r>
            <a:r>
              <a:rPr lang="en-US" sz="2000" b="0" i="0" u="none" strike="noStrike" cap="none" dirty="0">
                <a:solidFill>
                  <a:srgbClr val="3F3F3F"/>
                </a:solidFill>
                <a:latin typeface="Calibri"/>
                <a:ea typeface="Calibri"/>
                <a:cs typeface="Calibri"/>
                <a:sym typeface="Calibri"/>
              </a:rPr>
              <a:t> </a:t>
            </a:r>
            <a:r>
              <a:rPr lang="en-US" sz="2000" b="0" i="0" u="none" strike="noStrike" cap="none" dirty="0" err="1">
                <a:solidFill>
                  <a:srgbClr val="3F3F3F"/>
                </a:solidFill>
                <a:latin typeface="Calibri"/>
                <a:ea typeface="Calibri"/>
                <a:cs typeface="Calibri"/>
                <a:sym typeface="Calibri"/>
              </a:rPr>
              <a:t>mit</a:t>
            </a:r>
            <a:r>
              <a:rPr lang="en-US" sz="2000" b="0" i="0" u="none" strike="noStrike" cap="none" dirty="0">
                <a:solidFill>
                  <a:srgbClr val="3F3F3F"/>
                </a:solidFill>
                <a:latin typeface="Calibri"/>
                <a:ea typeface="Calibri"/>
                <a:cs typeface="Calibri"/>
                <a:sym typeface="Calibri"/>
              </a:rPr>
              <a:t> </a:t>
            </a:r>
            <a:r>
              <a:rPr lang="en-US" sz="2000" b="0" i="0" u="none" strike="noStrike" cap="none" dirty="0" err="1">
                <a:solidFill>
                  <a:srgbClr val="3F3F3F"/>
                </a:solidFill>
                <a:latin typeface="Calibri"/>
                <a:ea typeface="Calibri"/>
                <a:cs typeface="Calibri"/>
                <a:sym typeface="Calibri"/>
              </a:rPr>
              <a:t>Umweltchemie</a:t>
            </a:r>
            <a:r>
              <a:rPr lang="en-US" sz="2000" b="0" i="0" u="none" strike="noStrike" cap="none" dirty="0">
                <a:solidFill>
                  <a:srgbClr val="3F3F3F"/>
                </a:solidFill>
                <a:latin typeface="Calibri"/>
                <a:ea typeface="Calibri"/>
                <a:cs typeface="Calibri"/>
                <a:sym typeface="Calibri"/>
              </a:rPr>
              <a:t> </a:t>
            </a:r>
            <a:r>
              <a:rPr lang="en-US" sz="2000" b="0" i="0" u="none" strike="noStrike" cap="none" dirty="0" err="1">
                <a:solidFill>
                  <a:srgbClr val="3F3F3F"/>
                </a:solidFill>
                <a:latin typeface="Calibri"/>
                <a:ea typeface="Calibri"/>
                <a:cs typeface="Calibri"/>
                <a:sym typeface="Calibri"/>
              </a:rPr>
              <a:t>auskennt</a:t>
            </a:r>
            <a:r>
              <a:rPr lang="en-US" sz="2000" b="0" i="0" u="none" strike="noStrike" cap="none" dirty="0">
                <a:solidFill>
                  <a:srgbClr val="3F3F3F"/>
                </a:solidFill>
                <a:latin typeface="Calibri"/>
                <a:ea typeface="Calibri"/>
                <a:cs typeface="Calibri"/>
                <a:sym typeface="Calibri"/>
              </a:rPr>
              <a:t>, </a:t>
            </a:r>
            <a:r>
              <a:rPr lang="en-US" sz="2000" b="0" i="0" u="none" strike="noStrike" cap="none" dirty="0" err="1">
                <a:solidFill>
                  <a:srgbClr val="3F3F3F"/>
                </a:solidFill>
                <a:latin typeface="Calibri"/>
                <a:ea typeface="Calibri"/>
                <a:cs typeface="Calibri"/>
                <a:sym typeface="Calibri"/>
              </a:rPr>
              <a:t>könnte</a:t>
            </a:r>
            <a:r>
              <a:rPr lang="en-US" sz="2000" b="0" i="0" u="none" strike="noStrike" cap="none" dirty="0">
                <a:solidFill>
                  <a:srgbClr val="3F3F3F"/>
                </a:solidFill>
                <a:latin typeface="Calibri"/>
                <a:ea typeface="Calibri"/>
                <a:cs typeface="Calibri"/>
                <a:sym typeface="Calibri"/>
              </a:rPr>
              <a:t> </a:t>
            </a:r>
            <a:r>
              <a:rPr lang="en-US" sz="2000" b="0" i="0" u="none" strike="noStrike" cap="none" dirty="0" err="1">
                <a:solidFill>
                  <a:srgbClr val="3F3F3F"/>
                </a:solidFill>
                <a:latin typeface="Calibri"/>
                <a:ea typeface="Calibri"/>
                <a:cs typeface="Calibri"/>
                <a:sym typeface="Calibri"/>
              </a:rPr>
              <a:t>auch</a:t>
            </a:r>
            <a:r>
              <a:rPr lang="en-US" sz="2000" b="0" i="0" u="none" strike="noStrike" cap="none" dirty="0">
                <a:solidFill>
                  <a:srgbClr val="3F3F3F"/>
                </a:solidFill>
                <a:latin typeface="Calibri"/>
                <a:ea typeface="Calibri"/>
                <a:cs typeface="Calibri"/>
                <a:sym typeface="Calibri"/>
              </a:rPr>
              <a:t> </a:t>
            </a:r>
            <a:r>
              <a:rPr lang="en-US" sz="2000" b="0" i="0" u="none" strike="noStrike" cap="none" dirty="0" err="1">
                <a:solidFill>
                  <a:srgbClr val="3F3F3F"/>
                </a:solidFill>
                <a:latin typeface="Calibri"/>
                <a:ea typeface="Calibri"/>
                <a:cs typeface="Calibri"/>
                <a:sym typeface="Calibri"/>
              </a:rPr>
              <a:t>über</a:t>
            </a:r>
            <a:r>
              <a:rPr lang="en-US" sz="2000" b="0" i="0" u="none" strike="noStrike" cap="none" dirty="0">
                <a:solidFill>
                  <a:srgbClr val="3F3F3F"/>
                </a:solidFill>
                <a:latin typeface="Calibri"/>
                <a:ea typeface="Calibri"/>
                <a:cs typeface="Calibri"/>
                <a:sym typeface="Calibri"/>
              </a:rPr>
              <a:t> das </a:t>
            </a:r>
            <a:r>
              <a:rPr lang="en-US" sz="2000" b="0" i="0" u="none" strike="noStrike" cap="none" dirty="0" err="1">
                <a:solidFill>
                  <a:srgbClr val="3F3F3F"/>
                </a:solidFill>
                <a:latin typeface="Calibri"/>
                <a:ea typeface="Calibri"/>
                <a:cs typeface="Calibri"/>
                <a:sym typeface="Calibri"/>
              </a:rPr>
              <a:t>Vorhandensein</a:t>
            </a:r>
            <a:r>
              <a:rPr lang="en-US" sz="2000" b="0" i="0" u="none" strike="noStrike" cap="none" dirty="0">
                <a:solidFill>
                  <a:srgbClr val="3F3F3F"/>
                </a:solidFill>
                <a:latin typeface="Calibri"/>
                <a:ea typeface="Calibri"/>
                <a:cs typeface="Calibri"/>
                <a:sym typeface="Calibri"/>
              </a:rPr>
              <a:t> von </a:t>
            </a:r>
            <a:r>
              <a:rPr lang="en-US" sz="2000" b="0" i="0" u="none" strike="noStrike" cap="none" dirty="0" err="1">
                <a:solidFill>
                  <a:srgbClr val="3F3F3F"/>
                </a:solidFill>
                <a:latin typeface="Calibri"/>
                <a:ea typeface="Calibri"/>
                <a:cs typeface="Calibri"/>
                <a:sym typeface="Calibri"/>
              </a:rPr>
              <a:t>persistenten</a:t>
            </a:r>
            <a:r>
              <a:rPr lang="en-US" sz="2000" b="0" i="0" u="none" strike="noStrike" cap="none" dirty="0">
                <a:solidFill>
                  <a:srgbClr val="3F3F3F"/>
                </a:solidFill>
                <a:latin typeface="Calibri"/>
                <a:ea typeface="Calibri"/>
                <a:cs typeface="Calibri"/>
                <a:sym typeface="Calibri"/>
              </a:rPr>
              <a:t> </a:t>
            </a:r>
            <a:r>
              <a:rPr lang="en-US" sz="2000" b="0" i="0" u="none" strike="noStrike" cap="none" dirty="0" err="1">
                <a:solidFill>
                  <a:srgbClr val="3F3F3F"/>
                </a:solidFill>
                <a:latin typeface="Calibri"/>
                <a:ea typeface="Calibri"/>
                <a:cs typeface="Calibri"/>
                <a:sym typeface="Calibri"/>
              </a:rPr>
              <a:t>organischen</a:t>
            </a:r>
            <a:r>
              <a:rPr lang="en-US" sz="2000" b="0" i="0" u="none" strike="noStrike" cap="none" dirty="0">
                <a:solidFill>
                  <a:srgbClr val="3F3F3F"/>
                </a:solidFill>
                <a:latin typeface="Calibri"/>
                <a:ea typeface="Calibri"/>
                <a:cs typeface="Calibri"/>
                <a:sym typeface="Calibri"/>
              </a:rPr>
              <a:t> </a:t>
            </a:r>
            <a:r>
              <a:rPr lang="en-US" sz="2000" b="0" i="0" u="none" strike="noStrike" cap="none" dirty="0" err="1">
                <a:solidFill>
                  <a:srgbClr val="3F3F3F"/>
                </a:solidFill>
                <a:latin typeface="Calibri"/>
                <a:ea typeface="Calibri"/>
                <a:cs typeface="Calibri"/>
                <a:sym typeface="Calibri"/>
              </a:rPr>
              <a:t>Schadstoffen</a:t>
            </a:r>
            <a:r>
              <a:rPr lang="en-US" sz="2000" b="0" i="0" u="none" strike="noStrike" cap="none" dirty="0">
                <a:solidFill>
                  <a:srgbClr val="3F3F3F"/>
                </a:solidFill>
                <a:latin typeface="Calibri"/>
                <a:ea typeface="Calibri"/>
                <a:cs typeface="Calibri"/>
                <a:sym typeface="Calibri"/>
              </a:rPr>
              <a:t> (POP) in der Umwelt </a:t>
            </a:r>
            <a:r>
              <a:rPr lang="en-US" sz="2000" b="0" i="0" u="none" strike="noStrike" cap="none" dirty="0" err="1">
                <a:solidFill>
                  <a:srgbClr val="3F3F3F"/>
                </a:solidFill>
                <a:latin typeface="Calibri"/>
                <a:ea typeface="Calibri"/>
                <a:cs typeface="Calibri"/>
                <a:sym typeface="Calibri"/>
              </a:rPr>
              <a:t>besorgt</a:t>
            </a:r>
            <a:r>
              <a:rPr lang="en-US" sz="2000" b="0" i="0" u="none" strike="noStrike" cap="none" dirty="0">
                <a:solidFill>
                  <a:srgbClr val="3F3F3F"/>
                </a:solidFill>
                <a:latin typeface="Calibri"/>
                <a:ea typeface="Calibri"/>
                <a:cs typeface="Calibri"/>
                <a:sym typeface="Calibri"/>
              </a:rPr>
              <a:t> sein. </a:t>
            </a:r>
            <a:r>
              <a:rPr lang="en-US" sz="2000" b="0" i="0" u="none" strike="noStrike" cap="none" dirty="0" err="1">
                <a:solidFill>
                  <a:srgbClr val="3F3F3F"/>
                </a:solidFill>
                <a:latin typeface="Calibri"/>
                <a:ea typeface="Calibri"/>
                <a:cs typeface="Calibri"/>
                <a:sym typeface="Calibri"/>
              </a:rPr>
              <a:t>Diese</a:t>
            </a:r>
            <a:r>
              <a:rPr lang="en-US" sz="2000" b="0" i="0" u="none" strike="noStrike" cap="none" dirty="0">
                <a:solidFill>
                  <a:srgbClr val="3F3F3F"/>
                </a:solidFill>
                <a:latin typeface="Calibri"/>
                <a:ea typeface="Calibri"/>
                <a:cs typeface="Calibri"/>
                <a:sym typeface="Calibri"/>
              </a:rPr>
              <a:t> POPs </a:t>
            </a:r>
            <a:r>
              <a:rPr lang="en-US" sz="2000" b="0" i="0" u="none" strike="noStrike" cap="none" dirty="0" err="1">
                <a:solidFill>
                  <a:srgbClr val="3F3F3F"/>
                </a:solidFill>
                <a:latin typeface="Calibri"/>
                <a:ea typeface="Calibri"/>
                <a:cs typeface="Calibri"/>
                <a:sym typeface="Calibri"/>
              </a:rPr>
              <a:t>können</a:t>
            </a:r>
            <a:r>
              <a:rPr lang="en-US" sz="2000" b="0" i="0" u="none" strike="noStrike" cap="none" dirty="0">
                <a:solidFill>
                  <a:srgbClr val="3F3F3F"/>
                </a:solidFill>
                <a:latin typeface="Calibri"/>
                <a:ea typeface="Calibri"/>
                <a:cs typeface="Calibri"/>
                <a:sym typeface="Calibri"/>
              </a:rPr>
              <a:t> </a:t>
            </a:r>
            <a:r>
              <a:rPr lang="en-US" sz="2000" b="0" i="0" u="none" strike="noStrike" cap="none" dirty="0" err="1">
                <a:solidFill>
                  <a:srgbClr val="3F3F3F"/>
                </a:solidFill>
                <a:latin typeface="Calibri"/>
                <a:ea typeface="Calibri"/>
                <a:cs typeface="Calibri"/>
                <a:sym typeface="Calibri"/>
              </a:rPr>
              <a:t>sich</a:t>
            </a:r>
            <a:r>
              <a:rPr lang="en-US" sz="2000" b="0" i="0" u="none" strike="noStrike" cap="none" dirty="0">
                <a:solidFill>
                  <a:srgbClr val="3F3F3F"/>
                </a:solidFill>
                <a:latin typeface="Calibri"/>
                <a:ea typeface="Calibri"/>
                <a:cs typeface="Calibri"/>
                <a:sym typeface="Calibri"/>
              </a:rPr>
              <a:t> in der </a:t>
            </a:r>
            <a:r>
              <a:rPr lang="en-US" sz="2000" b="0" i="0" u="none" strike="noStrike" cap="none" dirty="0" err="1">
                <a:solidFill>
                  <a:srgbClr val="3F3F3F"/>
                </a:solidFill>
                <a:latin typeface="Calibri"/>
                <a:ea typeface="Calibri"/>
                <a:cs typeface="Calibri"/>
                <a:sym typeface="Calibri"/>
              </a:rPr>
              <a:t>Nahrungskette</a:t>
            </a:r>
            <a:r>
              <a:rPr lang="en-US" sz="2000" b="0" i="0" u="none" strike="noStrike" cap="none" dirty="0">
                <a:solidFill>
                  <a:srgbClr val="3F3F3F"/>
                </a:solidFill>
                <a:latin typeface="Calibri"/>
                <a:ea typeface="Calibri"/>
                <a:cs typeface="Calibri"/>
                <a:sym typeface="Calibri"/>
              </a:rPr>
              <a:t> </a:t>
            </a:r>
            <a:r>
              <a:rPr lang="en-US" sz="2000" b="0" i="0" u="none" strike="noStrike" cap="none" dirty="0" err="1">
                <a:solidFill>
                  <a:srgbClr val="3F3F3F"/>
                </a:solidFill>
                <a:latin typeface="Calibri"/>
                <a:ea typeface="Calibri"/>
                <a:cs typeface="Calibri"/>
                <a:sym typeface="Calibri"/>
              </a:rPr>
              <a:t>anreichern</a:t>
            </a:r>
            <a:r>
              <a:rPr lang="en-US" sz="2000" b="0" i="0" u="none" strike="noStrike" cap="none" dirty="0">
                <a:solidFill>
                  <a:srgbClr val="3F3F3F"/>
                </a:solidFill>
                <a:latin typeface="Calibri"/>
                <a:ea typeface="Calibri"/>
                <a:cs typeface="Calibri"/>
                <a:sym typeface="Calibri"/>
              </a:rPr>
              <a:t> und </a:t>
            </a:r>
            <a:r>
              <a:rPr lang="en-US" sz="2000" b="0" i="0" u="none" strike="noStrike" cap="none" dirty="0" err="1">
                <a:solidFill>
                  <a:srgbClr val="3F3F3F"/>
                </a:solidFill>
                <a:latin typeface="Calibri"/>
                <a:ea typeface="Calibri"/>
                <a:cs typeface="Calibri"/>
                <a:sym typeface="Calibri"/>
              </a:rPr>
              <a:t>stellen</a:t>
            </a:r>
            <a:r>
              <a:rPr lang="en-US" sz="2000" b="0" i="0" u="none" strike="noStrike" cap="none" dirty="0">
                <a:solidFill>
                  <a:srgbClr val="3F3F3F"/>
                </a:solidFill>
                <a:latin typeface="Calibri"/>
                <a:ea typeface="Calibri"/>
                <a:cs typeface="Calibri"/>
                <a:sym typeface="Calibri"/>
              </a:rPr>
              <a:t> </a:t>
            </a:r>
            <a:r>
              <a:rPr lang="en-US" sz="2000" b="0" i="0" u="none" strike="noStrike" cap="none" dirty="0" err="1">
                <a:solidFill>
                  <a:srgbClr val="3F3F3F"/>
                </a:solidFill>
                <a:latin typeface="Calibri"/>
                <a:ea typeface="Calibri"/>
                <a:cs typeface="Calibri"/>
                <a:sym typeface="Calibri"/>
              </a:rPr>
              <a:t>ein</a:t>
            </a:r>
            <a:r>
              <a:rPr lang="en-US" sz="2000" b="0" i="0" u="none" strike="noStrike" cap="none" dirty="0">
                <a:solidFill>
                  <a:srgbClr val="3F3F3F"/>
                </a:solidFill>
                <a:latin typeface="Calibri"/>
                <a:ea typeface="Calibri"/>
                <a:cs typeface="Calibri"/>
                <a:sym typeface="Calibri"/>
              </a:rPr>
              <a:t> </a:t>
            </a:r>
            <a:r>
              <a:rPr lang="en-US" sz="2000" b="0" i="0" u="none" strike="noStrike" cap="none" dirty="0" err="1">
                <a:solidFill>
                  <a:srgbClr val="3F3F3F"/>
                </a:solidFill>
                <a:latin typeface="Calibri"/>
                <a:ea typeface="Calibri"/>
                <a:cs typeface="Calibri"/>
                <a:sym typeface="Calibri"/>
              </a:rPr>
              <a:t>ernsthaftes</a:t>
            </a:r>
            <a:r>
              <a:rPr lang="en-US" sz="2000" b="0" i="0" u="none" strike="noStrike" cap="none" dirty="0">
                <a:solidFill>
                  <a:srgbClr val="3F3F3F"/>
                </a:solidFill>
                <a:latin typeface="Calibri"/>
                <a:ea typeface="Calibri"/>
                <a:cs typeface="Calibri"/>
                <a:sym typeface="Calibri"/>
              </a:rPr>
              <a:t> </a:t>
            </a:r>
            <a:r>
              <a:rPr lang="en-US" sz="2000" b="0" i="0" u="none" strike="noStrike" cap="none" dirty="0" err="1">
                <a:solidFill>
                  <a:srgbClr val="3F3F3F"/>
                </a:solidFill>
                <a:latin typeface="Calibri"/>
                <a:ea typeface="Calibri"/>
                <a:cs typeface="Calibri"/>
                <a:sym typeface="Calibri"/>
              </a:rPr>
              <a:t>Gesundheitsrisiko</a:t>
            </a:r>
            <a:r>
              <a:rPr lang="en-US" sz="2000" b="0" i="0" u="none" strike="noStrike" cap="none" dirty="0">
                <a:solidFill>
                  <a:srgbClr val="3F3F3F"/>
                </a:solidFill>
                <a:latin typeface="Calibri"/>
                <a:ea typeface="Calibri"/>
                <a:cs typeface="Calibri"/>
                <a:sym typeface="Calibri"/>
              </a:rPr>
              <a:t> für </a:t>
            </a:r>
            <a:r>
              <a:rPr lang="en-US" sz="2000" b="0" i="0" u="none" strike="noStrike" cap="none" dirty="0" err="1">
                <a:solidFill>
                  <a:srgbClr val="3F3F3F"/>
                </a:solidFill>
                <a:latin typeface="Calibri"/>
                <a:ea typeface="Calibri"/>
                <a:cs typeface="Calibri"/>
                <a:sym typeface="Calibri"/>
              </a:rPr>
              <a:t>Wildtiere</a:t>
            </a:r>
            <a:r>
              <a:rPr lang="en-US" sz="2000" b="0" i="0" u="none" strike="noStrike" cap="none" dirty="0">
                <a:solidFill>
                  <a:srgbClr val="3F3F3F"/>
                </a:solidFill>
                <a:latin typeface="Calibri"/>
                <a:ea typeface="Calibri"/>
                <a:cs typeface="Calibri"/>
                <a:sym typeface="Calibri"/>
              </a:rPr>
              <a:t> und Menschen </a:t>
            </a:r>
            <a:r>
              <a:rPr lang="en-US" sz="2000" b="0" i="0" u="none" strike="noStrike" cap="none" dirty="0" err="1">
                <a:solidFill>
                  <a:srgbClr val="3F3F3F"/>
                </a:solidFill>
                <a:latin typeface="Calibri"/>
                <a:ea typeface="Calibri"/>
                <a:cs typeface="Calibri"/>
                <a:sym typeface="Calibri"/>
              </a:rPr>
              <a:t>dar</a:t>
            </a:r>
            <a:r>
              <a:rPr lang="en-US" sz="2000" b="0" i="0" u="none" strike="noStrike" cap="none" dirty="0">
                <a:solidFill>
                  <a:srgbClr val="3F3F3F"/>
                </a:solidFill>
                <a:latin typeface="Calibri"/>
                <a:ea typeface="Calibri"/>
                <a:cs typeface="Calibri"/>
                <a:sym typeface="Calibri"/>
              </a:rPr>
              <a:t>. Dieses </a:t>
            </a:r>
            <a:r>
              <a:rPr lang="en-US" sz="2000" b="0" i="0" u="none" strike="noStrike" cap="none" dirty="0" err="1">
                <a:solidFill>
                  <a:srgbClr val="3F3F3F"/>
                </a:solidFill>
                <a:latin typeface="Calibri"/>
                <a:ea typeface="Calibri"/>
                <a:cs typeface="Calibri"/>
                <a:sym typeface="Calibri"/>
              </a:rPr>
              <a:t>wissenschaftliche</a:t>
            </a:r>
            <a:r>
              <a:rPr lang="en-US" sz="2000" b="0" i="0" u="none" strike="noStrike" cap="none" dirty="0">
                <a:solidFill>
                  <a:srgbClr val="3F3F3F"/>
                </a:solidFill>
                <a:latin typeface="Calibri"/>
                <a:ea typeface="Calibri"/>
                <a:cs typeface="Calibri"/>
                <a:sym typeface="Calibri"/>
              </a:rPr>
              <a:t> </a:t>
            </a:r>
            <a:r>
              <a:rPr lang="en-US" sz="2000" b="0" i="0" u="none" strike="noStrike" cap="none" dirty="0" err="1">
                <a:solidFill>
                  <a:srgbClr val="3F3F3F"/>
                </a:solidFill>
                <a:latin typeface="Calibri"/>
                <a:ea typeface="Calibri"/>
                <a:cs typeface="Calibri"/>
                <a:sym typeface="Calibri"/>
              </a:rPr>
              <a:t>Bewusstsein</a:t>
            </a:r>
            <a:r>
              <a:rPr lang="en-US" sz="2000" b="0" i="0" u="none" strike="noStrike" cap="none" dirty="0">
                <a:solidFill>
                  <a:srgbClr val="3F3F3F"/>
                </a:solidFill>
                <a:latin typeface="Calibri"/>
                <a:ea typeface="Calibri"/>
                <a:cs typeface="Calibri"/>
                <a:sym typeface="Calibri"/>
              </a:rPr>
              <a:t> </a:t>
            </a:r>
            <a:r>
              <a:rPr lang="en-US" sz="2000" b="0" i="0" u="none" strike="noStrike" cap="none" dirty="0" err="1">
                <a:solidFill>
                  <a:srgbClr val="3F3F3F"/>
                </a:solidFill>
                <a:latin typeface="Calibri"/>
                <a:ea typeface="Calibri"/>
                <a:cs typeface="Calibri"/>
                <a:sym typeface="Calibri"/>
              </a:rPr>
              <a:t>ermutigt</a:t>
            </a:r>
            <a:r>
              <a:rPr lang="en-US" sz="2000" b="0" i="0" u="none" strike="noStrike" cap="none" dirty="0">
                <a:solidFill>
                  <a:srgbClr val="3F3F3F"/>
                </a:solidFill>
                <a:latin typeface="Calibri"/>
                <a:ea typeface="Calibri"/>
                <a:cs typeface="Calibri"/>
                <a:sym typeface="Calibri"/>
              </a:rPr>
              <a:t> </a:t>
            </a:r>
            <a:r>
              <a:rPr lang="en-US" sz="2000" b="0" i="0" u="none" strike="noStrike" cap="none" dirty="0" err="1">
                <a:solidFill>
                  <a:srgbClr val="3F3F3F"/>
                </a:solidFill>
                <a:latin typeface="Calibri"/>
                <a:ea typeface="Calibri"/>
                <a:cs typeface="Calibri"/>
                <a:sym typeface="Calibri"/>
              </a:rPr>
              <a:t>zum</a:t>
            </a:r>
            <a:r>
              <a:rPr lang="en-US" sz="2000" b="0" i="0" u="none" strike="noStrike" cap="none" dirty="0">
                <a:solidFill>
                  <a:srgbClr val="3F3F3F"/>
                </a:solidFill>
                <a:latin typeface="Calibri"/>
                <a:ea typeface="Calibri"/>
                <a:cs typeface="Calibri"/>
                <a:sym typeface="Calibri"/>
              </a:rPr>
              <a:t> </a:t>
            </a:r>
            <a:r>
              <a:rPr lang="en-US" sz="2000" b="0" i="0" u="none" strike="noStrike" cap="none" dirty="0" err="1">
                <a:solidFill>
                  <a:srgbClr val="3F3F3F"/>
                </a:solidFill>
                <a:latin typeface="Calibri"/>
                <a:ea typeface="Calibri"/>
                <a:cs typeface="Calibri"/>
                <a:sym typeface="Calibri"/>
              </a:rPr>
              <a:t>Handeln</a:t>
            </a:r>
            <a:r>
              <a:rPr lang="en-US" sz="2000" b="0" i="0" u="none" strike="noStrike" cap="none" dirty="0">
                <a:solidFill>
                  <a:srgbClr val="3F3F3F"/>
                </a:solidFill>
                <a:latin typeface="Calibri"/>
                <a:ea typeface="Calibri"/>
                <a:cs typeface="Calibri"/>
                <a:sym typeface="Calibri"/>
              </a:rPr>
              <a:t> in </a:t>
            </a:r>
            <a:r>
              <a:rPr lang="en-US" sz="2000" b="0" i="0" u="none" strike="noStrike" cap="none" dirty="0" err="1">
                <a:solidFill>
                  <a:srgbClr val="3F3F3F"/>
                </a:solidFill>
                <a:latin typeface="Calibri"/>
                <a:ea typeface="Calibri"/>
                <a:cs typeface="Calibri"/>
                <a:sym typeface="Calibri"/>
              </a:rPr>
              <a:t>einem</a:t>
            </a:r>
            <a:r>
              <a:rPr lang="en-US" sz="2000" b="0" i="0" u="none" strike="noStrike" cap="none" dirty="0">
                <a:solidFill>
                  <a:srgbClr val="3F3F3F"/>
                </a:solidFill>
                <a:latin typeface="Calibri"/>
                <a:ea typeface="Calibri"/>
                <a:cs typeface="Calibri"/>
                <a:sym typeface="Calibri"/>
              </a:rPr>
              <a:t> </a:t>
            </a:r>
            <a:r>
              <a:rPr lang="en-US" sz="2000" b="0" i="0" u="none" strike="noStrike" cap="none" dirty="0" err="1">
                <a:solidFill>
                  <a:srgbClr val="3F3F3F"/>
                </a:solidFill>
                <a:latin typeface="Calibri"/>
                <a:ea typeface="Calibri"/>
                <a:cs typeface="Calibri"/>
                <a:sym typeface="Calibri"/>
              </a:rPr>
              <a:t>breiteren</a:t>
            </a:r>
            <a:r>
              <a:rPr lang="en-US" sz="2000" b="0" i="0" u="none" strike="noStrike" cap="none" dirty="0">
                <a:solidFill>
                  <a:srgbClr val="3F3F3F"/>
                </a:solidFill>
                <a:latin typeface="Calibri"/>
                <a:ea typeface="Calibri"/>
                <a:cs typeface="Calibri"/>
                <a:sym typeface="Calibri"/>
              </a:rPr>
              <a:t> Spektrum von </a:t>
            </a:r>
            <a:r>
              <a:rPr lang="en-US" sz="2000" b="0" i="0" u="none" strike="noStrike" cap="none" dirty="0" err="1">
                <a:solidFill>
                  <a:srgbClr val="3F3F3F"/>
                </a:solidFill>
                <a:latin typeface="Calibri"/>
                <a:ea typeface="Calibri"/>
                <a:cs typeface="Calibri"/>
                <a:sym typeface="Calibri"/>
              </a:rPr>
              <a:t>Fragen</a:t>
            </a:r>
            <a:r>
              <a:rPr lang="en-US" sz="2000" b="0" i="0" u="none" strike="noStrike" cap="none" dirty="0">
                <a:solidFill>
                  <a:srgbClr val="3F3F3F"/>
                </a:solidFill>
                <a:latin typeface="Calibri"/>
                <a:ea typeface="Calibri"/>
                <a:cs typeface="Calibri"/>
                <a:sym typeface="Calibri"/>
              </a:rPr>
              <a:t>.</a:t>
            </a:r>
            <a:endParaRPr sz="2000" b="0" i="0" u="none" strike="noStrike" cap="none" dirty="0">
              <a:solidFill>
                <a:srgbClr val="3F3F3F"/>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Rückblick">
  <a:themeElements>
    <a:clrScheme name="Grün">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Design">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5819</Words>
  <Application>Microsoft Office PowerPoint</Application>
  <PresentationFormat>Breitbild</PresentationFormat>
  <Paragraphs>390</Paragraphs>
  <Slides>41</Slides>
  <Notes>41</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41</vt:i4>
      </vt:variant>
    </vt:vector>
  </HeadingPairs>
  <TitlesOfParts>
    <vt:vector size="50" baseType="lpstr">
      <vt:lpstr>Cambria</vt:lpstr>
      <vt:lpstr>Courier New</vt:lpstr>
      <vt:lpstr>Noto Sans Symbols</vt:lpstr>
      <vt:lpstr>Calibri</vt:lpstr>
      <vt:lpstr>Arial</vt:lpstr>
      <vt:lpstr>Bookman Old Style</vt:lpstr>
      <vt:lpstr>Roboto</vt:lpstr>
      <vt:lpstr>Wingdings</vt:lpstr>
      <vt:lpstr>Rückblick</vt:lpstr>
      <vt:lpstr>GREENWORLD: Grünes Denken für die Welt  Jugendbildung ERASMUS+  KA220 YOU - Strategische Partnerschaften für Jugendbildung Kooperationspartnerschaft </vt:lpstr>
      <vt:lpstr>Lernergebnisse des Moduls 2</vt:lpstr>
      <vt:lpstr>Überblick über das Modul</vt:lpstr>
      <vt:lpstr>Fangen wir an!</vt:lpstr>
      <vt:lpstr> Einführung</vt:lpstr>
      <vt:lpstr> 01- Einführung in das Modul 2</vt:lpstr>
      <vt:lpstr>Wissensbasierte Themen</vt:lpstr>
      <vt:lpstr>Die Macht des Wissens: Entschlüsselung von Umweltproblemen</vt:lpstr>
      <vt:lpstr>Nuance und Dringlichkeit: Die Auswirkungen wissenschaftlicher Kompetenz</vt:lpstr>
      <vt:lpstr>PowerPoint-Präsentation</vt:lpstr>
      <vt:lpstr>Einstellungsbezogene Themen</vt:lpstr>
      <vt:lpstr>PowerPoint-Präsentation</vt:lpstr>
      <vt:lpstr>PowerPoint-Präsentation</vt:lpstr>
      <vt:lpstr>PowerPoint-Präsentation</vt:lpstr>
      <vt:lpstr>Wahrnehmung der individuellen Auswirkungen</vt:lpstr>
      <vt:lpstr>Dimensionen der Bildung zum Klimawandel</vt:lpstr>
      <vt:lpstr>PowerPoint-Präsentation</vt:lpstr>
      <vt:lpstr>Aufgaben für Lernende zur Umweltkompetenz und Wahrnehmung von Umweltproblemen</vt:lpstr>
      <vt:lpstr> Teil 2</vt:lpstr>
      <vt:lpstr>Bewährte Praktiken in unserer Einrichtung, in unserer Stadt oder unserem Land, sogar in den Ländern der Partner </vt:lpstr>
      <vt:lpstr>PowerPoint-Präsentation</vt:lpstr>
      <vt:lpstr>Die Bedeutung des Moduls in der Jugendbildung</vt:lpstr>
      <vt:lpstr>PowerPoint-Präsentation</vt:lpstr>
      <vt:lpstr>Umsetzungsaktivitäten für den Inhalt des Moduls</vt:lpstr>
      <vt:lpstr>PowerPoint-Präsentation</vt:lpstr>
      <vt:lpstr>PowerPoint-Präsentation</vt:lpstr>
      <vt:lpstr>Aktivitäten der Grünen Woche - Kunst und Sport</vt:lpstr>
      <vt:lpstr>Aktivitäten zur Grünen Woche – Wissenschaft, Geografie, Technologie und IKT Integrieren Sie Wissenschaft, Geografie, Technologie und IKT in die Grüne Woche:  </vt:lpstr>
      <vt:lpstr>Aktivitäten zur Grünen Woche – Wissenschaft, Geografie, Technologie und IKT Integrieren Sie Wissenschaft, Geografie, Technologie und IKT in die Grüne Woche: </vt:lpstr>
      <vt:lpstr>Schlussfolgerung</vt:lpstr>
      <vt:lpstr>Aufgaben für Lernende</vt:lpstr>
      <vt:lpstr> Videos</vt:lpstr>
      <vt:lpstr>Thema der Videos</vt:lpstr>
      <vt:lpstr>PowerPoint-Präsentation</vt:lpstr>
      <vt:lpstr>PowerPoint-Präsentation</vt:lpstr>
      <vt:lpstr>PowerPoint-Präsentation</vt:lpstr>
      <vt:lpstr> Selbstkontrolle</vt:lpstr>
      <vt:lpstr>PowerPoint-Präsentation</vt:lpstr>
      <vt:lpstr>PowerPoint-Präsentation</vt:lpstr>
      <vt:lpstr>Referenzen und Links</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GREENWORLD: Grünes Denken für die Welt  Jugendbildung ERASMUS+  KA220 YOU - Strategische Partnerschaften für Jugendbildung Kooperationspartnerschaft </dc:title>
  <dc:creator>Niclas Grüttner</dc:creator>
  <cp:keywords>, docId:A69EAAD29366503CED4589CF7F877A3E</cp:keywords>
  <cp:lastModifiedBy>Saskia Happ</cp:lastModifiedBy>
  <cp:revision>1</cp:revision>
  <dcterms:created xsi:type="dcterms:W3CDTF">2020-11-17T09:39:06Z</dcterms:created>
  <dcterms:modified xsi:type="dcterms:W3CDTF">2024-05-21T11:43:29Z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