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12192000"/>
  <p:notesSz cx="6858000" cy="9144000"/>
  <p:embeddedFontLst>
    <p:embeddedFont>
      <p:font typeface="Roboto"/>
      <p:regular r:id="rId28"/>
      <p:bold r:id="rId29"/>
      <p:italic r:id="rId30"/>
      <p:boldItalic r:id="rId31"/>
    </p:embeddedFont>
    <p:embeddedFont>
      <p:font typeface="Quattrocento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6" roundtripDataSignature="AMtx7mjAexZQJugWAl7GpJLcABS18Uf3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2CD9542-2653-4B3F-BE3A-5AC66C6F88C1}">
  <a:tblStyle styleId="{62CD9542-2653-4B3F-BE3A-5AC66C6F88C1}"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E7"/>
          </a:solidFill>
        </a:fill>
      </a:tcStyle>
    </a:wholeTbl>
    <a:band1H>
      <a:tcTxStyle/>
      <a:tcStyle>
        <a:fill>
          <a:solidFill>
            <a:srgbClr val="CFDECC"/>
          </a:solidFill>
        </a:fill>
      </a:tcStyle>
    </a:band1H>
    <a:band2H>
      <a:tcTxStyle/>
    </a:band2H>
    <a:band1V>
      <a:tcTxStyle/>
      <a:tcStyle>
        <a:fill>
          <a:solidFill>
            <a:srgbClr val="CFDEC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Roboto-regular.fntdata"/><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4.xml"/><Relationship Id="rId33" Type="http://schemas.openxmlformats.org/officeDocument/2006/relationships/font" Target="fonts/QuattrocentoSans-bold.fntdata"/><Relationship Id="rId10" Type="http://schemas.openxmlformats.org/officeDocument/2006/relationships/slide" Target="slides/slide3.xml"/><Relationship Id="rId32" Type="http://schemas.openxmlformats.org/officeDocument/2006/relationships/font" Target="fonts/QuattrocentoSans-regular.fntdata"/><Relationship Id="rId13" Type="http://schemas.openxmlformats.org/officeDocument/2006/relationships/slide" Target="slides/slide6.xml"/><Relationship Id="rId35" Type="http://schemas.openxmlformats.org/officeDocument/2006/relationships/font" Target="fonts/QuattrocentoSans-boldItalic.fntdata"/><Relationship Id="rId12" Type="http://schemas.openxmlformats.org/officeDocument/2006/relationships/slide" Target="slides/slide5.xml"/><Relationship Id="rId34" Type="http://schemas.openxmlformats.org/officeDocument/2006/relationships/font" Target="fonts/QuattrocentoSans-italic.fntdata"/><Relationship Id="rId15" Type="http://schemas.openxmlformats.org/officeDocument/2006/relationships/slide" Target="slides/slide8.xml"/><Relationship Id="rId14" Type="http://schemas.openxmlformats.org/officeDocument/2006/relationships/slide" Target="slides/slide7.xml"/><Relationship Id="rId36" Type="http://customschemas.google.com/relationships/presentationmetadata" Target="meta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ee4f95c8f2_0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g1ee4f95c8f2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ee4f95c8f2_0_3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0" name="Google Shape;420;g1ee4f95c8f2_0_3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ee4f95c8f2_0_6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1ee4f95c8f2_0_6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 name="Google Shape;42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 Id="rId4"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5.png"/><Relationship Id="rId4"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jpg"/><Relationship Id="rId4" Type="http://schemas.openxmlformats.org/officeDocument/2006/relationships/image" Target="../media/image8.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5.png"/><Relationship Id="rId4" Type="http://schemas.openxmlformats.org/officeDocument/2006/relationships/image" Target="../media/image8.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5.png"/><Relationship Id="rId4"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5.png"/><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jpg"/><Relationship Id="rId4"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 Id="rId4"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21" name="Shape 21"/>
        <p:cNvGrpSpPr/>
        <p:nvPr/>
      </p:nvGrpSpPr>
      <p:grpSpPr>
        <a:xfrm>
          <a:off x="0" y="0"/>
          <a:ext cx="0" cy="0"/>
          <a:chOff x="0" y="0"/>
          <a:chExt cx="0" cy="0"/>
        </a:xfrm>
      </p:grpSpPr>
      <p:sp>
        <p:nvSpPr>
          <p:cNvPr id="22" name="Google Shape;22;p22"/>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2"/>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2"/>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22"/>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7" name="Google Shape;27;p22"/>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9" name="Google Shape;29;p22"/>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30" name="Google Shape;30;p22"/>
          <p:cNvSpPr txBox="1"/>
          <p:nvPr/>
        </p:nvSpPr>
        <p:spPr>
          <a:xfrm>
            <a:off x="4701512" y="6425358"/>
            <a:ext cx="5015522"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31" name="Google Shape;31;p22"/>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98" name="Shape 98"/>
        <p:cNvGrpSpPr/>
        <p:nvPr/>
      </p:nvGrpSpPr>
      <p:grpSpPr>
        <a:xfrm>
          <a:off x="0" y="0"/>
          <a:ext cx="0" cy="0"/>
          <a:chOff x="0" y="0"/>
          <a:chExt cx="0" cy="0"/>
        </a:xfrm>
      </p:grpSpPr>
      <p:sp>
        <p:nvSpPr>
          <p:cNvPr id="99" name="Google Shape;99;p31"/>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1"/>
          <p:cNvSpPr txBox="1"/>
          <p:nvPr>
            <p:ph idx="1" type="body"/>
          </p:nvPr>
        </p:nvSpPr>
        <p:spPr>
          <a:xfrm rot="5400000">
            <a:off x="3938245" y="-1348341"/>
            <a:ext cx="437647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103" name="Shape 103"/>
        <p:cNvGrpSpPr/>
        <p:nvPr/>
      </p:nvGrpSpPr>
      <p:grpSpPr>
        <a:xfrm>
          <a:off x="0" y="0"/>
          <a:ext cx="0" cy="0"/>
          <a:chOff x="0" y="0"/>
          <a:chExt cx="0" cy="0"/>
        </a:xfrm>
      </p:grpSpPr>
      <p:sp>
        <p:nvSpPr>
          <p:cNvPr id="104" name="Google Shape;104;p32"/>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2"/>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6" name="Google Shape;106;p32"/>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07" name="Google Shape;107;p32"/>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2"/>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9" name="Google Shape;109;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1" name="Google Shape;111;p32"/>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112" name="Google Shape;112;p32"/>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113" name="Google Shape;113;p32"/>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14" name="Google Shape;114;p32"/>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27" name="Shape 127"/>
        <p:cNvGrpSpPr/>
        <p:nvPr/>
      </p:nvGrpSpPr>
      <p:grpSpPr>
        <a:xfrm>
          <a:off x="0" y="0"/>
          <a:ext cx="0" cy="0"/>
          <a:chOff x="0" y="0"/>
          <a:chExt cx="0" cy="0"/>
        </a:xfrm>
      </p:grpSpPr>
      <p:sp>
        <p:nvSpPr>
          <p:cNvPr id="128" name="Google Shape;128;g1ee4f95c8f2_0_646"/>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g1ee4f95c8f2_0_646"/>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0" name="Google Shape;130;g1ee4f95c8f2_0_646"/>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1ee4f95c8f2_0_646"/>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132" name="Shape 132"/>
        <p:cNvGrpSpPr/>
        <p:nvPr/>
      </p:nvGrpSpPr>
      <p:grpSpPr>
        <a:xfrm>
          <a:off x="0" y="0"/>
          <a:ext cx="0" cy="0"/>
          <a:chOff x="0" y="0"/>
          <a:chExt cx="0" cy="0"/>
        </a:xfrm>
      </p:grpSpPr>
      <p:sp>
        <p:nvSpPr>
          <p:cNvPr id="133" name="Google Shape;133;g1ee4f95c8f2_0_651"/>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1ee4f95c8f2_0_651"/>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1ee4f95c8f2_0_651"/>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136" name="Shape 136"/>
        <p:cNvGrpSpPr/>
        <p:nvPr/>
      </p:nvGrpSpPr>
      <p:grpSpPr>
        <a:xfrm>
          <a:off x="0" y="0"/>
          <a:ext cx="0" cy="0"/>
          <a:chOff x="0" y="0"/>
          <a:chExt cx="0" cy="0"/>
        </a:xfrm>
      </p:grpSpPr>
      <p:sp>
        <p:nvSpPr>
          <p:cNvPr id="137" name="Google Shape;137;g1ee4f95c8f2_0_635"/>
          <p:cNvSpPr/>
          <p:nvPr/>
        </p:nvSpPr>
        <p:spPr>
          <a:xfrm>
            <a:off x="16" y="0"/>
            <a:ext cx="40509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1ee4f95c8f2_0_635"/>
          <p:cNvSpPr/>
          <p:nvPr/>
        </p:nvSpPr>
        <p:spPr>
          <a:xfrm>
            <a:off x="4040071" y="0"/>
            <a:ext cx="63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g1ee4f95c8f2_0_635"/>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g1ee4f95c8f2_0_635"/>
          <p:cNvSpPr txBox="1"/>
          <p:nvPr>
            <p:ph idx="1" type="body"/>
          </p:nvPr>
        </p:nvSpPr>
        <p:spPr>
          <a:xfrm>
            <a:off x="4800600" y="731520"/>
            <a:ext cx="649230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1" name="Google Shape;141;g1ee4f95c8f2_0_635"/>
          <p:cNvSpPr txBox="1"/>
          <p:nvPr>
            <p:ph idx="2" type="body"/>
          </p:nvPr>
        </p:nvSpPr>
        <p:spPr>
          <a:xfrm>
            <a:off x="457200" y="2926080"/>
            <a:ext cx="3200400" cy="337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42" name="Google Shape;142;g1ee4f95c8f2_0_635"/>
          <p:cNvSpPr txBox="1"/>
          <p:nvPr>
            <p:ph idx="10" type="dt"/>
          </p:nvPr>
        </p:nvSpPr>
        <p:spPr>
          <a:xfrm>
            <a:off x="465512" y="6459785"/>
            <a:ext cx="2618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1ee4f95c8f2_0_635"/>
          <p:cNvSpPr txBox="1"/>
          <p:nvPr>
            <p:ph idx="11" type="ftr"/>
          </p:nvPr>
        </p:nvSpPr>
        <p:spPr>
          <a:xfrm>
            <a:off x="4800600" y="6459785"/>
            <a:ext cx="4648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4" name="Google Shape;144;g1ee4f95c8f2_0_635"/>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145" name="Google Shape;145;g1ee4f95c8f2_0_635"/>
          <p:cNvSpPr txBox="1"/>
          <p:nvPr/>
        </p:nvSpPr>
        <p:spPr>
          <a:xfrm>
            <a:off x="4701512" y="6425358"/>
            <a:ext cx="50154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146" name="Google Shape;146;g1ee4f95c8f2_0_635"/>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147" name="Shape 147"/>
        <p:cNvGrpSpPr/>
        <p:nvPr/>
      </p:nvGrpSpPr>
      <p:grpSpPr>
        <a:xfrm>
          <a:off x="0" y="0"/>
          <a:ext cx="0" cy="0"/>
          <a:chOff x="0" y="0"/>
          <a:chExt cx="0" cy="0"/>
        </a:xfrm>
      </p:grpSpPr>
      <p:sp>
        <p:nvSpPr>
          <p:cNvPr id="148" name="Google Shape;148;g1ee4f95c8f2_0_655"/>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1ee4f95c8f2_0_655"/>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0" name="Google Shape;150;g1ee4f95c8f2_0_655"/>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51" name="Google Shape;151;g1ee4f95c8f2_0_655"/>
          <p:cNvSpPr txBox="1"/>
          <p:nvPr>
            <p:ph type="ctrTitle"/>
          </p:nvPr>
        </p:nvSpPr>
        <p:spPr>
          <a:xfrm>
            <a:off x="1104900" y="2292094"/>
            <a:ext cx="5734200" cy="221970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1ee4f95c8f2_0_655"/>
          <p:cNvSpPr txBox="1"/>
          <p:nvPr>
            <p:ph idx="1" type="subTitle"/>
          </p:nvPr>
        </p:nvSpPr>
        <p:spPr>
          <a:xfrm>
            <a:off x="1104900" y="4511784"/>
            <a:ext cx="5734200" cy="95550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153" name="Google Shape;153;g1ee4f95c8f2_0_655"/>
          <p:cNvSpPr/>
          <p:nvPr>
            <p:ph idx="2" type="pic"/>
          </p:nvPr>
        </p:nvSpPr>
        <p:spPr>
          <a:xfrm>
            <a:off x="6981063" y="1310656"/>
            <a:ext cx="5211000" cy="4208700"/>
          </a:xfrm>
          <a:prstGeom prst="rect">
            <a:avLst/>
          </a:prstGeom>
          <a:solidFill>
            <a:srgbClr val="CCCCCC"/>
          </a:solidFill>
          <a:ln>
            <a:noFill/>
          </a:ln>
        </p:spPr>
      </p:sp>
      <p:pic>
        <p:nvPicPr>
          <p:cNvPr id="154" name="Google Shape;154;g1ee4f95c8f2_0_655"/>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155" name="Google Shape;155;g1ee4f95c8f2_0_655"/>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56" name="Google Shape;156;g1ee4f95c8f2_0_655"/>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157" name="Shape 157"/>
        <p:cNvGrpSpPr/>
        <p:nvPr/>
      </p:nvGrpSpPr>
      <p:grpSpPr>
        <a:xfrm>
          <a:off x="0" y="0"/>
          <a:ext cx="0" cy="0"/>
          <a:chOff x="0" y="0"/>
          <a:chExt cx="0" cy="0"/>
        </a:xfrm>
      </p:grpSpPr>
      <p:sp>
        <p:nvSpPr>
          <p:cNvPr id="158" name="Google Shape;158;g1ee4f95c8f2_0_665"/>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1ee4f95c8f2_0_665"/>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1ee4f95c8f2_0_665"/>
          <p:cNvSpPr txBox="1"/>
          <p:nvPr>
            <p:ph type="ctr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g1ee4f95c8f2_0_665"/>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62" name="Google Shape;162;g1ee4f95c8f2_0_665"/>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63" name="Google Shape;163;g1ee4f95c8f2_0_665"/>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pic>
        <p:nvPicPr>
          <p:cNvPr id="164" name="Google Shape;164;g1ee4f95c8f2_0_665"/>
          <p:cNvPicPr preferRelativeResize="0"/>
          <p:nvPr/>
        </p:nvPicPr>
        <p:blipFill rotWithShape="1">
          <a:blip r:embed="rId2">
            <a:alphaModFix/>
          </a:blip>
          <a:srcRect b="0" l="0" r="0" t="0"/>
          <a:stretch/>
        </p:blipFill>
        <p:spPr>
          <a:xfrm>
            <a:off x="10099505" y="6266872"/>
            <a:ext cx="1987551" cy="567690"/>
          </a:xfrm>
          <a:prstGeom prst="rect">
            <a:avLst/>
          </a:prstGeom>
          <a:noFill/>
          <a:ln>
            <a:noFill/>
          </a:ln>
        </p:spPr>
      </p:pic>
      <p:sp>
        <p:nvSpPr>
          <p:cNvPr id="165" name="Google Shape;165;g1ee4f95c8f2_0_665"/>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66" name="Google Shape;166;g1ee4f95c8f2_0_665"/>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167" name="Google Shape;167;g1ee4f95c8f2_0_665"/>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168" name="Shape 168"/>
        <p:cNvGrpSpPr/>
        <p:nvPr/>
      </p:nvGrpSpPr>
      <p:grpSpPr>
        <a:xfrm>
          <a:off x="0" y="0"/>
          <a:ext cx="0" cy="0"/>
          <a:chOff x="0" y="0"/>
          <a:chExt cx="0" cy="0"/>
        </a:xfrm>
      </p:grpSpPr>
      <p:sp>
        <p:nvSpPr>
          <p:cNvPr id="169" name="Google Shape;169;g1ee4f95c8f2_0_676"/>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1ee4f95c8f2_0_676"/>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1" name="Google Shape;171;g1ee4f95c8f2_0_67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72" name="Google Shape;172;g1ee4f95c8f2_0_676"/>
          <p:cNvSpPr txBox="1"/>
          <p:nvPr>
            <p:ph type="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g1ee4f95c8f2_0_676"/>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74" name="Google Shape;174;g1ee4f95c8f2_0_676"/>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g1ee4f95c8f2_0_676"/>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76" name="Google Shape;176;g1ee4f95c8f2_0_676"/>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pic>
        <p:nvPicPr>
          <p:cNvPr id="177" name="Google Shape;177;g1ee4f95c8f2_0_676"/>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178" name="Google Shape;178;g1ee4f95c8f2_0_676"/>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79" name="Google Shape;179;g1ee4f95c8f2_0_67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180" name="Shape 180"/>
        <p:cNvGrpSpPr/>
        <p:nvPr/>
      </p:nvGrpSpPr>
      <p:grpSpPr>
        <a:xfrm>
          <a:off x="0" y="0"/>
          <a:ext cx="0" cy="0"/>
          <a:chOff x="0" y="0"/>
          <a:chExt cx="0" cy="0"/>
        </a:xfrm>
      </p:grpSpPr>
      <p:sp>
        <p:nvSpPr>
          <p:cNvPr id="181" name="Google Shape;181;g1ee4f95c8f2_0_688"/>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g1ee4f95c8f2_0_688"/>
          <p:cNvSpPr txBox="1"/>
          <p:nvPr>
            <p:ph idx="1" type="body"/>
          </p:nvPr>
        </p:nvSpPr>
        <p:spPr>
          <a:xfrm>
            <a:off x="1097279" y="1845734"/>
            <a:ext cx="49377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3" name="Google Shape;183;g1ee4f95c8f2_0_688"/>
          <p:cNvSpPr txBox="1"/>
          <p:nvPr>
            <p:ph idx="2" type="body"/>
          </p:nvPr>
        </p:nvSpPr>
        <p:spPr>
          <a:xfrm>
            <a:off x="6217920" y="1845735"/>
            <a:ext cx="49377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4" name="Google Shape;184;g1ee4f95c8f2_0_688"/>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g1ee4f95c8f2_0_688"/>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186" name="Shape 186"/>
        <p:cNvGrpSpPr/>
        <p:nvPr/>
      </p:nvGrpSpPr>
      <p:grpSpPr>
        <a:xfrm>
          <a:off x="0" y="0"/>
          <a:ext cx="0" cy="0"/>
          <a:chOff x="0" y="0"/>
          <a:chExt cx="0" cy="0"/>
        </a:xfrm>
      </p:grpSpPr>
      <p:sp>
        <p:nvSpPr>
          <p:cNvPr id="187" name="Google Shape;187;g1ee4f95c8f2_0_694"/>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g1ee4f95c8f2_0_694"/>
          <p:cNvSpPr txBox="1"/>
          <p:nvPr>
            <p:ph idx="1" type="body"/>
          </p:nvPr>
        </p:nvSpPr>
        <p:spPr>
          <a:xfrm>
            <a:off x="109728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89" name="Google Shape;189;g1ee4f95c8f2_0_694"/>
          <p:cNvSpPr txBox="1"/>
          <p:nvPr>
            <p:ph idx="2" type="body"/>
          </p:nvPr>
        </p:nvSpPr>
        <p:spPr>
          <a:xfrm>
            <a:off x="1097280" y="2582334"/>
            <a:ext cx="4937700" cy="3378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0" name="Google Shape;190;g1ee4f95c8f2_0_694"/>
          <p:cNvSpPr txBox="1"/>
          <p:nvPr>
            <p:ph idx="3" type="body"/>
          </p:nvPr>
        </p:nvSpPr>
        <p:spPr>
          <a:xfrm>
            <a:off x="621792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91" name="Google Shape;191;g1ee4f95c8f2_0_694"/>
          <p:cNvSpPr txBox="1"/>
          <p:nvPr>
            <p:ph idx="4" type="body"/>
          </p:nvPr>
        </p:nvSpPr>
        <p:spPr>
          <a:xfrm>
            <a:off x="6217920" y="2582334"/>
            <a:ext cx="4937700" cy="3378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2" name="Google Shape;192;g1ee4f95c8f2_0_694"/>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g1ee4f95c8f2_0_694"/>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2" name="Shape 32"/>
        <p:cNvGrpSpPr/>
        <p:nvPr/>
      </p:nvGrpSpPr>
      <p:grpSpPr>
        <a:xfrm>
          <a:off x="0" y="0"/>
          <a:ext cx="0" cy="0"/>
          <a:chOff x="0" y="0"/>
          <a:chExt cx="0" cy="0"/>
        </a:xfrm>
      </p:grpSpPr>
      <p:sp>
        <p:nvSpPr>
          <p:cNvPr id="33" name="Google Shape;33;p23"/>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 name="Google Shape;35;p2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194" name="Shape 194"/>
        <p:cNvGrpSpPr/>
        <p:nvPr/>
      </p:nvGrpSpPr>
      <p:grpSpPr>
        <a:xfrm>
          <a:off x="0" y="0"/>
          <a:ext cx="0" cy="0"/>
          <a:chOff x="0" y="0"/>
          <a:chExt cx="0" cy="0"/>
        </a:xfrm>
      </p:grpSpPr>
      <p:sp>
        <p:nvSpPr>
          <p:cNvPr id="195" name="Google Shape;195;g1ee4f95c8f2_0_702"/>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1ee4f95c8f2_0_702"/>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7" name="Google Shape;197;g1ee4f95c8f2_0_702"/>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98" name="Google Shape;198;g1ee4f95c8f2_0_70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g1ee4f95c8f2_0_702"/>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00" name="Google Shape;200;g1ee4f95c8f2_0_702"/>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201" name="Google Shape;201;g1ee4f95c8f2_0_702"/>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202" name="Google Shape;202;g1ee4f95c8f2_0_702"/>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03" name="Google Shape;203;g1ee4f95c8f2_0_702"/>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204" name="Shape 204"/>
        <p:cNvGrpSpPr/>
        <p:nvPr/>
      </p:nvGrpSpPr>
      <p:grpSpPr>
        <a:xfrm>
          <a:off x="0" y="0"/>
          <a:ext cx="0" cy="0"/>
          <a:chOff x="0" y="0"/>
          <a:chExt cx="0" cy="0"/>
        </a:xfrm>
      </p:grpSpPr>
      <p:sp>
        <p:nvSpPr>
          <p:cNvPr id="205" name="Google Shape;205;g1ee4f95c8f2_0_712"/>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g1ee4f95c8f2_0_712"/>
          <p:cNvSpPr txBox="1"/>
          <p:nvPr>
            <p:ph idx="1" type="body"/>
          </p:nvPr>
        </p:nvSpPr>
        <p:spPr>
          <a:xfrm rot="5400000">
            <a:off x="3938280" y="-1348376"/>
            <a:ext cx="437640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07" name="Google Shape;207;g1ee4f95c8f2_0_71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g1ee4f95c8f2_0_712"/>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209" name="Shape 209"/>
        <p:cNvGrpSpPr/>
        <p:nvPr/>
      </p:nvGrpSpPr>
      <p:grpSpPr>
        <a:xfrm>
          <a:off x="0" y="0"/>
          <a:ext cx="0" cy="0"/>
          <a:chOff x="0" y="0"/>
          <a:chExt cx="0" cy="0"/>
        </a:xfrm>
      </p:grpSpPr>
      <p:sp>
        <p:nvSpPr>
          <p:cNvPr id="210" name="Google Shape;210;g1ee4f95c8f2_0_717"/>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1ee4f95c8f2_0_717"/>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2" name="Google Shape;212;g1ee4f95c8f2_0_717"/>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213" name="Google Shape;213;g1ee4f95c8f2_0_717"/>
          <p:cNvSpPr txBox="1"/>
          <p:nvPr>
            <p:ph type="title"/>
          </p:nvPr>
        </p:nvSpPr>
        <p:spPr>
          <a:xfrm rot="5400000">
            <a:off x="7160700" y="1978978"/>
            <a:ext cx="5757300"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g1ee4f95c8f2_0_717"/>
          <p:cNvSpPr txBox="1"/>
          <p:nvPr>
            <p:ph idx="1" type="body"/>
          </p:nvPr>
        </p:nvSpPr>
        <p:spPr>
          <a:xfrm rot="5400000">
            <a:off x="1826700" y="-573722"/>
            <a:ext cx="5757300"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5" name="Google Shape;215;g1ee4f95c8f2_0_717"/>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g1ee4f95c8f2_0_717"/>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17" name="Google Shape;217;g1ee4f95c8f2_0_717"/>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218" name="Google Shape;218;g1ee4f95c8f2_0_717"/>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219" name="Google Shape;219;g1ee4f95c8f2_0_717"/>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20" name="Google Shape;220;g1ee4f95c8f2_0_717"/>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37" name="Shape 37"/>
        <p:cNvGrpSpPr/>
        <p:nvPr/>
      </p:nvGrpSpPr>
      <p:grpSpPr>
        <a:xfrm>
          <a:off x="0" y="0"/>
          <a:ext cx="0" cy="0"/>
          <a:chOff x="0" y="0"/>
          <a:chExt cx="0" cy="0"/>
        </a:xfrm>
      </p:grpSpPr>
      <p:sp>
        <p:nvSpPr>
          <p:cNvPr id="38" name="Google Shape;38;p24"/>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4"/>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4"/>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4"/>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42" name="Google Shape;42;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3" name="Google Shape;43;p2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44" name="Google Shape;44;p24"/>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45" name="Google Shape;45;p24"/>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46" name="Google Shape;46;p24"/>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47" name="Google Shape;47;p24"/>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48" name="Shape 48"/>
        <p:cNvGrpSpPr/>
        <p:nvPr/>
      </p:nvGrpSpPr>
      <p:grpSpPr>
        <a:xfrm>
          <a:off x="0" y="0"/>
          <a:ext cx="0" cy="0"/>
          <a:chOff x="0" y="0"/>
          <a:chExt cx="0" cy="0"/>
        </a:xfrm>
      </p:grpSpPr>
      <p:sp>
        <p:nvSpPr>
          <p:cNvPr id="49" name="Google Shape;49;p2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52" name="Shape 52"/>
        <p:cNvGrpSpPr/>
        <p:nvPr/>
      </p:nvGrpSpPr>
      <p:grpSpPr>
        <a:xfrm>
          <a:off x="0" y="0"/>
          <a:ext cx="0" cy="0"/>
          <a:chOff x="0" y="0"/>
          <a:chExt cx="0" cy="0"/>
        </a:xfrm>
      </p:grpSpPr>
      <p:sp>
        <p:nvSpPr>
          <p:cNvPr id="53" name="Google Shape;53;p26"/>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6"/>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2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56" name="Google Shape;56;p26"/>
          <p:cNvSpPr txBox="1"/>
          <p:nvPr>
            <p:ph type="ctrTitle"/>
          </p:nvPr>
        </p:nvSpPr>
        <p:spPr>
          <a:xfrm>
            <a:off x="1104900" y="2292094"/>
            <a:ext cx="5734050" cy="2219691"/>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 type="subTitle"/>
          </p:nvPr>
        </p:nvSpPr>
        <p:spPr>
          <a:xfrm>
            <a:off x="1104900" y="4511784"/>
            <a:ext cx="5734050" cy="955565"/>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8" name="Google Shape;58;p26"/>
          <p:cNvSpPr/>
          <p:nvPr>
            <p:ph idx="2" type="pic"/>
          </p:nvPr>
        </p:nvSpPr>
        <p:spPr>
          <a:xfrm>
            <a:off x="6981063" y="1310656"/>
            <a:ext cx="5210937" cy="4208604"/>
          </a:xfrm>
          <a:prstGeom prst="rect">
            <a:avLst/>
          </a:prstGeom>
          <a:solidFill>
            <a:srgbClr val="CCCCCC"/>
          </a:solidFill>
          <a:ln>
            <a:noFill/>
          </a:ln>
        </p:spPr>
      </p:sp>
      <p:pic>
        <p:nvPicPr>
          <p:cNvPr id="59" name="Google Shape;59;p2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60" name="Google Shape;60;p26"/>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61" name="Google Shape;61;p2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62" name="Shape 62"/>
        <p:cNvGrpSpPr/>
        <p:nvPr/>
      </p:nvGrpSpPr>
      <p:grpSpPr>
        <a:xfrm>
          <a:off x="0" y="0"/>
          <a:ext cx="0" cy="0"/>
          <a:chOff x="0" y="0"/>
          <a:chExt cx="0" cy="0"/>
        </a:xfrm>
      </p:grpSpPr>
      <p:sp>
        <p:nvSpPr>
          <p:cNvPr id="63" name="Google Shape;63;p27"/>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7"/>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 name="Google Shape;65;p27"/>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66" name="Google Shape;66;p27"/>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7"/>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68" name="Google Shape;68;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0" name="Google Shape;70;p27"/>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71" name="Google Shape;71;p27"/>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72" name="Google Shape;72;p27"/>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73" name="Google Shape;73;p27"/>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74" name="Shape 74"/>
        <p:cNvGrpSpPr/>
        <p:nvPr/>
      </p:nvGrpSpPr>
      <p:grpSpPr>
        <a:xfrm>
          <a:off x="0" y="0"/>
          <a:ext cx="0" cy="0"/>
          <a:chOff x="0" y="0"/>
          <a:chExt cx="0" cy="0"/>
        </a:xfrm>
      </p:grpSpPr>
      <p:sp>
        <p:nvSpPr>
          <p:cNvPr id="75" name="Google Shape;75;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8"/>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28"/>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80" name="Shape 80"/>
        <p:cNvGrpSpPr/>
        <p:nvPr/>
      </p:nvGrpSpPr>
      <p:grpSpPr>
        <a:xfrm>
          <a:off x="0" y="0"/>
          <a:ext cx="0" cy="0"/>
          <a:chOff x="0" y="0"/>
          <a:chExt cx="0" cy="0"/>
        </a:xfrm>
      </p:grpSpPr>
      <p:sp>
        <p:nvSpPr>
          <p:cNvPr id="81" name="Google Shape;81;p2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9"/>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3" name="Google Shape;83;p29"/>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4" name="Google Shape;84;p29"/>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5" name="Google Shape;85;p29"/>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2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88" name="Shape 88"/>
        <p:cNvGrpSpPr/>
        <p:nvPr/>
      </p:nvGrpSpPr>
      <p:grpSpPr>
        <a:xfrm>
          <a:off x="0" y="0"/>
          <a:ext cx="0" cy="0"/>
          <a:chOff x="0" y="0"/>
          <a:chExt cx="0" cy="0"/>
        </a:xfrm>
      </p:grpSpPr>
      <p:sp>
        <p:nvSpPr>
          <p:cNvPr id="89" name="Google Shape;89;p30"/>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0"/>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30"/>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92" name="Google Shape;92;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4" name="Google Shape;94;p30"/>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95" name="Google Shape;95;p30"/>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96" name="Google Shape;96;p30"/>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97" name="Google Shape;97;p30"/>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4.jpg"/><Relationship Id="rId2" Type="http://schemas.openxmlformats.org/officeDocument/2006/relationships/image" Target="../media/image5.png"/><Relationship Id="rId3" Type="http://schemas.openxmlformats.org/officeDocument/2006/relationships/image" Target="../media/image8.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3.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4.jpg"/><Relationship Id="rId2" Type="http://schemas.openxmlformats.org/officeDocument/2006/relationships/image" Target="../media/image5.png"/><Relationship Id="rId3" Type="http://schemas.openxmlformats.org/officeDocument/2006/relationships/image" Target="../media/image8.jp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theme" Target="../theme/theme2.xml"/><Relationship Id="rId14" Type="http://schemas.openxmlformats.org/officeDocument/2006/relationships/slideLayout" Target="../slideLayouts/slideLayout2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1"/>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1"/>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1"/>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6" name="Google Shape;16;p21"/>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7" name="Google Shape;17;p21"/>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8" name="Google Shape;18;p21"/>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19" name="Google Shape;19;p21"/>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0" name="Google Shape;20;p21"/>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g1ee4f95c8f2_0_623"/>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e4f95c8f2_0_623"/>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1ee4f95c8f2_0_623"/>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9" name="Google Shape;119;g1ee4f95c8f2_0_623"/>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20" name="Google Shape;120;g1ee4f95c8f2_0_623"/>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1" name="Google Shape;121;g1ee4f95c8f2_0_623"/>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22" name="Google Shape;122;g1ee4f95c8f2_0_623"/>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23" name="Google Shape;123;g1ee4f95c8f2_0_623"/>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24" name="Google Shape;124;g1ee4f95c8f2_0_623"/>
          <p:cNvPicPr preferRelativeResize="0"/>
          <p:nvPr/>
        </p:nvPicPr>
        <p:blipFill rotWithShape="1">
          <a:blip r:embed="rId2">
            <a:alphaModFix/>
          </a:blip>
          <a:srcRect b="0" l="0" r="0" t="0"/>
          <a:stretch/>
        </p:blipFill>
        <p:spPr>
          <a:xfrm>
            <a:off x="10099505" y="6266872"/>
            <a:ext cx="1987551" cy="567690"/>
          </a:xfrm>
          <a:prstGeom prst="rect">
            <a:avLst/>
          </a:prstGeom>
          <a:noFill/>
          <a:ln>
            <a:noFill/>
          </a:ln>
        </p:spPr>
      </p:pic>
      <p:sp>
        <p:nvSpPr>
          <p:cNvPr id="125" name="Google Shape;125;g1ee4f95c8f2_0_623"/>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26" name="Google Shape;126;g1ee4f95c8f2_0_623"/>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jp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www.youtube.com/watch?v=OcY-VRXrbQA" TargetMode="External"/><Relationship Id="rId4" Type="http://schemas.openxmlformats.org/officeDocument/2006/relationships/hyperlink" Target="https://www.youtube.com/watch?v=pRpFpXDElX0&amp;t=10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jp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s://www.garantibbva.com.tr/en/corporate/sme-specific/entrepreneurship" TargetMode="External"/><Relationship Id="rId4" Type="http://schemas.openxmlformats.org/officeDocument/2006/relationships/hyperlink" Target="https://www.garantibbva.com.tr/en/corporate/sme-specific/entrepreneurshi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
          <p:cNvSpPr txBox="1"/>
          <p:nvPr>
            <p:ph type="title"/>
          </p:nvPr>
        </p:nvSpPr>
        <p:spPr>
          <a:xfrm>
            <a:off x="457199" y="594359"/>
            <a:ext cx="3455581" cy="390662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4B3A"/>
              </a:buClr>
              <a:buSzPct val="100000"/>
              <a:buFont typeface="Calibri"/>
              <a:buNone/>
            </a:pPr>
            <a:r>
              <a:rPr b="1" i="0" lang="de-DE" sz="4000" u="none" cap="none" strike="noStrike">
                <a:solidFill>
                  <a:srgbClr val="004B3A"/>
                </a:solidFill>
                <a:latin typeface="Calibri"/>
                <a:ea typeface="Calibri"/>
                <a:cs typeface="Calibri"/>
                <a:sym typeface="Calibri"/>
              </a:rPr>
              <a:t>GREENWORLD: </a:t>
            </a:r>
            <a:r>
              <a:rPr b="0" i="0" lang="de-DE" sz="3200" u="none" cap="none" strike="noStrike">
                <a:solidFill>
                  <a:srgbClr val="FFFFFF"/>
                </a:solidFill>
                <a:latin typeface="Calibri"/>
                <a:ea typeface="Calibri"/>
                <a:cs typeface="Calibri"/>
                <a:sym typeface="Calibri"/>
              </a:rPr>
              <a:t>Gândiți verde pentru lume</a:t>
            </a:r>
            <a:br>
              <a:rPr b="0" i="0" lang="de-DE" sz="3200" u="none" cap="none" strike="noStrike">
                <a:solidFill>
                  <a:srgbClr val="FFFFFF"/>
                </a:solidFill>
                <a:latin typeface="Calibri"/>
                <a:ea typeface="Calibri"/>
                <a:cs typeface="Calibri"/>
                <a:sym typeface="Calibri"/>
              </a:rPr>
            </a:br>
            <a:br>
              <a:rPr b="0" i="0" lang="de-DE" sz="3200" u="none" cap="none" strike="noStrike">
                <a:solidFill>
                  <a:srgbClr val="FFFFFF"/>
                </a:solidFill>
                <a:latin typeface="Calibri"/>
                <a:ea typeface="Calibri"/>
                <a:cs typeface="Calibri"/>
                <a:sym typeface="Calibri"/>
              </a:rPr>
            </a:br>
            <a:r>
              <a:rPr b="0" i="0" lang="de-DE" sz="2400" u="none" cap="none" strike="noStrike">
                <a:solidFill>
                  <a:srgbClr val="FFFFFF"/>
                </a:solidFill>
                <a:latin typeface="Calibri"/>
                <a:ea typeface="Calibri"/>
                <a:cs typeface="Calibri"/>
                <a:sym typeface="Calibri"/>
              </a:rPr>
              <a:t>Educație pentru tineretERASMUS+KA220 YOU - Parteneriate strategice pentru educația tinerilor</a:t>
            </a:r>
            <a:br>
              <a:rPr b="0" i="0" lang="de-DE" sz="2400" u="none" cap="none" strike="noStrike">
                <a:solidFill>
                  <a:srgbClr val="FFFFFF"/>
                </a:solidFill>
                <a:latin typeface="Calibri"/>
                <a:ea typeface="Calibri"/>
                <a:cs typeface="Calibri"/>
                <a:sym typeface="Calibri"/>
              </a:rPr>
            </a:br>
            <a:br>
              <a:rPr b="0" i="0" lang="de-DE" sz="2400" u="none" cap="none" strike="noStrike">
                <a:solidFill>
                  <a:srgbClr val="FFFFFF"/>
                </a:solidFill>
                <a:latin typeface="Calibri"/>
                <a:ea typeface="Calibri"/>
                <a:cs typeface="Calibri"/>
                <a:sym typeface="Calibri"/>
              </a:rPr>
            </a:br>
            <a:r>
              <a:rPr b="0" i="0" lang="de-DE" sz="2400" u="none" cap="none" strike="noStrike">
                <a:solidFill>
                  <a:srgbClr val="FFFFFF"/>
                </a:solidFill>
                <a:latin typeface="Calibri"/>
                <a:ea typeface="Calibri"/>
                <a:cs typeface="Calibri"/>
                <a:sym typeface="Calibri"/>
              </a:rPr>
              <a:t>Parteneriat de cooperare</a:t>
            </a:r>
            <a:br>
              <a:rPr lang="de-DE"/>
            </a:br>
            <a:endParaRPr/>
          </a:p>
        </p:txBody>
      </p:sp>
      <p:sp>
        <p:nvSpPr>
          <p:cNvPr id="226" name="Google Shape;226;p1"/>
          <p:cNvSpPr txBox="1"/>
          <p:nvPr>
            <p:ph idx="1" type="body"/>
          </p:nvPr>
        </p:nvSpPr>
        <p:spPr>
          <a:xfrm>
            <a:off x="4619379" y="594359"/>
            <a:ext cx="6492240" cy="525780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lang="de-DE"/>
              <a:t> </a:t>
            </a:r>
            <a:endParaRPr/>
          </a:p>
        </p:txBody>
      </p:sp>
      <p:sp>
        <p:nvSpPr>
          <p:cNvPr id="227" name="Google Shape;227;p1"/>
          <p:cNvSpPr txBox="1"/>
          <p:nvPr>
            <p:ph idx="2" type="body"/>
          </p:nvPr>
        </p:nvSpPr>
        <p:spPr>
          <a:xfrm>
            <a:off x="457200" y="4891596"/>
            <a:ext cx="3200400" cy="14136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500"/>
              <a:buNone/>
            </a:pPr>
            <a:r>
              <a:rPr b="1" i="1" lang="de-DE"/>
              <a:t>Numar de referinta:</a:t>
            </a:r>
            <a:br>
              <a:rPr b="1" i="1" lang="de-DE"/>
            </a:br>
            <a:r>
              <a:rPr lang="de-DE"/>
              <a:t>2021-1-DE04-KA220-YOU-000029209</a:t>
            </a:r>
            <a:endParaRPr/>
          </a:p>
          <a:p>
            <a:pPr indent="0" lvl="0" marL="0" rtl="0" algn="l">
              <a:lnSpc>
                <a:spcPct val="90000"/>
              </a:lnSpc>
              <a:spcBef>
                <a:spcPts val="1400"/>
              </a:spcBef>
              <a:spcAft>
                <a:spcPts val="0"/>
              </a:spcAft>
              <a:buSzPts val="1500"/>
              <a:buNone/>
            </a:pPr>
            <a:r>
              <a:rPr b="1" lang="de-DE"/>
              <a:t>Durata: </a:t>
            </a:r>
            <a:endParaRPr/>
          </a:p>
          <a:p>
            <a:pPr indent="0" lvl="0" marL="0" rtl="0" algn="l">
              <a:lnSpc>
                <a:spcPct val="90000"/>
              </a:lnSpc>
              <a:spcBef>
                <a:spcPts val="1400"/>
              </a:spcBef>
              <a:spcAft>
                <a:spcPts val="0"/>
              </a:spcAft>
              <a:buSzPts val="1500"/>
              <a:buNone/>
            </a:pPr>
            <a:r>
              <a:rPr b="1" lang="de-DE"/>
              <a:t>07.03.2022 - 07.03.2024 (24 luni) </a:t>
            </a:r>
            <a:endParaRPr/>
          </a:p>
          <a:p>
            <a:pPr indent="0" lvl="0" marL="0" rtl="0" algn="l">
              <a:lnSpc>
                <a:spcPct val="90000"/>
              </a:lnSpc>
              <a:spcBef>
                <a:spcPts val="1400"/>
              </a:spcBef>
              <a:spcAft>
                <a:spcPts val="0"/>
              </a:spcAft>
              <a:buSzPts val="1500"/>
              <a:buNone/>
            </a:pPr>
            <a:r>
              <a:t/>
            </a:r>
            <a:endParaRPr b="1"/>
          </a:p>
        </p:txBody>
      </p:sp>
      <p:sp>
        <p:nvSpPr>
          <p:cNvPr id="228" name="Google Shape;228;p1"/>
          <p:cNvSpPr txBox="1"/>
          <p:nvPr/>
        </p:nvSpPr>
        <p:spPr>
          <a:xfrm>
            <a:off x="4311479" y="5580116"/>
            <a:ext cx="6400800"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1800"/>
              <a:buFont typeface="Noto Sans Symbols"/>
              <a:buNone/>
            </a:pPr>
            <a:r>
              <a:rPr b="0" i="0" lang="de-DE" sz="1800" u="none" cap="none" strike="noStrike">
                <a:solidFill>
                  <a:srgbClr val="595959"/>
                </a:solidFill>
                <a:latin typeface="Calibri"/>
                <a:ea typeface="Calibri"/>
                <a:cs typeface="Calibri"/>
                <a:sym typeface="Calibri"/>
              </a:rPr>
              <a:t>Chair of Business and Human Resource Education II</a:t>
            </a:r>
            <a:br>
              <a:rPr b="0" i="0" lang="de-DE" sz="1800" u="none" cap="none" strike="noStrike">
                <a:solidFill>
                  <a:srgbClr val="595959"/>
                </a:solidFill>
                <a:latin typeface="Calibri"/>
                <a:ea typeface="Calibri"/>
                <a:cs typeface="Calibri"/>
                <a:sym typeface="Calibri"/>
              </a:rPr>
            </a:br>
            <a:r>
              <a:rPr b="0" i="0" lang="de-DE" sz="1800" u="none" cap="none" strike="noStrike">
                <a:solidFill>
                  <a:srgbClr val="595959"/>
                </a:solidFill>
                <a:latin typeface="Calibri"/>
                <a:ea typeface="Calibri"/>
                <a:cs typeface="Calibri"/>
                <a:sym typeface="Calibri"/>
              </a:rPr>
              <a:t>Prof. Dr. Marc Beutner</a:t>
            </a:r>
            <a:endParaRPr b="0" i="0" sz="1400" u="none" cap="none" strike="noStrike">
              <a:solidFill>
                <a:srgbClr val="000000"/>
              </a:solidFill>
              <a:latin typeface="Arial"/>
              <a:ea typeface="Arial"/>
              <a:cs typeface="Arial"/>
              <a:sym typeface="Arial"/>
            </a:endParaRPr>
          </a:p>
        </p:txBody>
      </p:sp>
      <p:sp>
        <p:nvSpPr>
          <p:cNvPr id="229" name="Google Shape;229;p1"/>
          <p:cNvSpPr txBox="1"/>
          <p:nvPr/>
        </p:nvSpPr>
        <p:spPr>
          <a:xfrm>
            <a:off x="4311479" y="578460"/>
            <a:ext cx="5673179" cy="390662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3000"/>
              <a:buFont typeface="Noto Sans Symbols"/>
              <a:buNone/>
            </a:pPr>
            <a:r>
              <a:rPr b="1" i="0" lang="de-DE" sz="3000" u="none" cap="none" strike="noStrike">
                <a:solidFill>
                  <a:srgbClr val="595959"/>
                </a:solidFill>
                <a:latin typeface="Calibri"/>
                <a:ea typeface="Calibri"/>
                <a:cs typeface="Calibri"/>
                <a:sym typeface="Calibri"/>
              </a:rPr>
              <a:t>Greenworld -</a:t>
            </a:r>
            <a:br>
              <a:rPr b="1" i="0" lang="de-DE" sz="3000" u="none" cap="none" strike="noStrike">
                <a:solidFill>
                  <a:srgbClr val="595959"/>
                </a:solidFill>
                <a:latin typeface="Calibri"/>
                <a:ea typeface="Calibri"/>
                <a:cs typeface="Calibri"/>
                <a:sym typeface="Calibri"/>
              </a:rPr>
            </a:br>
            <a:r>
              <a:rPr b="1" i="0" lang="de-DE" sz="3000" u="none" cap="none" strike="noStrike">
                <a:solidFill>
                  <a:srgbClr val="595959"/>
                </a:solidFill>
                <a:latin typeface="Calibri"/>
                <a:ea typeface="Calibri"/>
                <a:cs typeface="Calibri"/>
                <a:sym typeface="Calibri"/>
              </a:rPr>
              <a:t>Reuniune transnațională </a:t>
            </a:r>
            <a:endParaRPr/>
          </a:p>
          <a:p>
            <a:pPr indent="0" lvl="0" marL="0" marR="0" rtl="0" algn="l">
              <a:lnSpc>
                <a:spcPct val="100000"/>
              </a:lnSpc>
              <a:spcBef>
                <a:spcPts val="0"/>
              </a:spcBef>
              <a:spcAft>
                <a:spcPts val="0"/>
              </a:spcAft>
              <a:buClr>
                <a:schemeClr val="accent1"/>
              </a:buClr>
              <a:buSzPts val="3000"/>
              <a:buFont typeface="Noto Sans Symbols"/>
              <a:buNone/>
            </a:pPr>
            <a:r>
              <a:rPr b="1" i="0" lang="de-DE" sz="3000" u="none" cap="none" strike="noStrike">
                <a:solidFill>
                  <a:srgbClr val="595959"/>
                </a:solidFill>
                <a:latin typeface="Calibri"/>
                <a:ea typeface="Calibri"/>
                <a:cs typeface="Calibri"/>
                <a:sym typeface="Calibri"/>
              </a:rPr>
              <a:t>– LTTA</a:t>
            </a:r>
            <a:endParaRPr/>
          </a:p>
          <a:p>
            <a:pPr indent="0" lvl="0" marL="0" marR="0" rtl="0" algn="l">
              <a:lnSpc>
                <a:spcPct val="100000"/>
              </a:lnSpc>
              <a:spcBef>
                <a:spcPts val="0"/>
              </a:spcBef>
              <a:spcAft>
                <a:spcPts val="0"/>
              </a:spcAft>
              <a:buClr>
                <a:schemeClr val="accent1"/>
              </a:buClr>
              <a:buSzPts val="3000"/>
              <a:buFont typeface="Noto Sans Symbols"/>
              <a:buNone/>
            </a:pPr>
            <a:r>
              <a:rPr b="1" i="0" lang="de-DE" sz="3000" u="none" cap="none" strike="noStrike">
                <a:solidFill>
                  <a:srgbClr val="595959"/>
                </a:solidFill>
                <a:latin typeface="Calibri"/>
                <a:ea typeface="Calibri"/>
                <a:cs typeface="Calibri"/>
                <a:sym typeface="Calibri"/>
              </a:rPr>
              <a:t>Material didactic</a:t>
            </a:r>
            <a:endParaRPr/>
          </a:p>
          <a:p>
            <a:pPr indent="0" lvl="0" marL="0" marR="0" rtl="0" algn="l">
              <a:lnSpc>
                <a:spcPct val="100000"/>
              </a:lnSpc>
              <a:spcBef>
                <a:spcPts val="0"/>
              </a:spcBef>
              <a:spcAft>
                <a:spcPts val="0"/>
              </a:spcAft>
              <a:buClr>
                <a:schemeClr val="accent1"/>
              </a:buClr>
              <a:buSzPts val="3000"/>
              <a:buFont typeface="Noto Sans Symbols"/>
              <a:buNone/>
            </a:pPr>
            <a:r>
              <a:t/>
            </a:r>
            <a:endParaRPr b="1" i="0" sz="3000" u="none" cap="none" strike="noStrike">
              <a:solidFill>
                <a:srgbClr val="595959"/>
              </a:solidFill>
              <a:latin typeface="Calibri"/>
              <a:ea typeface="Calibri"/>
              <a:cs typeface="Calibri"/>
              <a:sym typeface="Calibri"/>
            </a:endParaRPr>
          </a:p>
          <a:p>
            <a:pPr indent="0" lvl="0" marL="0" marR="0" rtl="0" algn="l">
              <a:lnSpc>
                <a:spcPct val="100000"/>
              </a:lnSpc>
              <a:spcBef>
                <a:spcPts val="0"/>
              </a:spcBef>
              <a:spcAft>
                <a:spcPts val="0"/>
              </a:spcAft>
              <a:buClr>
                <a:schemeClr val="accent1"/>
              </a:buClr>
              <a:buSzPts val="3000"/>
              <a:buFont typeface="Noto Sans Symbols"/>
              <a:buNone/>
            </a:pPr>
            <a:r>
              <a:rPr b="1" i="0" lang="de-DE" sz="3000" u="none" cap="none" strike="noStrike">
                <a:solidFill>
                  <a:srgbClr val="595959"/>
                </a:solidFill>
                <a:latin typeface="Calibri"/>
                <a:ea typeface="Calibri"/>
                <a:cs typeface="Calibri"/>
                <a:sym typeface="Calibri"/>
              </a:rPr>
              <a:t>CULTURA ANTREPRENORIATULUI VERDE ȘI IDEI DE MODELE DE AFACERI</a:t>
            </a:r>
            <a:endParaRPr b="0" i="0" sz="2800" u="none" cap="none" strike="noStrike">
              <a:solidFill>
                <a:srgbClr val="595959"/>
              </a:solidFill>
              <a:latin typeface="Calibri"/>
              <a:ea typeface="Calibri"/>
              <a:cs typeface="Calibri"/>
              <a:sym typeface="Calibri"/>
            </a:endParaRPr>
          </a:p>
        </p:txBody>
      </p:sp>
      <p:pic>
        <p:nvPicPr>
          <p:cNvPr id="230" name="Google Shape;230;p1"/>
          <p:cNvPicPr preferRelativeResize="0"/>
          <p:nvPr/>
        </p:nvPicPr>
        <p:blipFill rotWithShape="1">
          <a:blip r:embed="rId3">
            <a:alphaModFix/>
          </a:blip>
          <a:srcRect b="0" l="0" r="0" t="0"/>
          <a:stretch/>
        </p:blipFill>
        <p:spPr>
          <a:xfrm>
            <a:off x="6351501" y="4343915"/>
            <a:ext cx="2755958" cy="1128345"/>
          </a:xfrm>
          <a:prstGeom prst="rect">
            <a:avLst/>
          </a:prstGeom>
          <a:noFill/>
          <a:ln>
            <a:noFill/>
          </a:ln>
        </p:spPr>
      </p:pic>
      <p:pic>
        <p:nvPicPr>
          <p:cNvPr id="231" name="Google Shape;231;p1"/>
          <p:cNvPicPr preferRelativeResize="0"/>
          <p:nvPr/>
        </p:nvPicPr>
        <p:blipFill rotWithShape="1">
          <a:blip r:embed="rId4">
            <a:alphaModFix/>
          </a:blip>
          <a:srcRect b="0" l="0" r="0" t="0"/>
          <a:stretch/>
        </p:blipFill>
        <p:spPr>
          <a:xfrm>
            <a:off x="9286226" y="594359"/>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2"/>
          <p:cNvSpPr txBox="1"/>
          <p:nvPr>
            <p:ph type="title"/>
          </p:nvPr>
        </p:nvSpPr>
        <p:spPr>
          <a:xfrm>
            <a:off x="282805" y="328408"/>
            <a:ext cx="10828866" cy="823740"/>
          </a:xfrm>
          <a:prstGeom prst="rect">
            <a:avLst/>
          </a:prstGeom>
          <a:noFill/>
          <a:ln>
            <a:noFill/>
          </a:ln>
        </p:spPr>
        <p:txBody>
          <a:bodyPr anchorCtr="0" anchor="b" bIns="45700" lIns="91425" spcFirstLastPara="1" rIns="91425" wrap="square" tIns="45700">
            <a:normAutofit fontScale="90000"/>
          </a:bodyPr>
          <a:lstStyle/>
          <a:p>
            <a:pPr indent="-457200" lvl="0" marL="601200" rtl="0" algn="l">
              <a:lnSpc>
                <a:spcPct val="100000"/>
              </a:lnSpc>
              <a:spcBef>
                <a:spcPts val="800"/>
              </a:spcBef>
              <a:spcAft>
                <a:spcPts val="0"/>
              </a:spcAft>
              <a:buClr>
                <a:srgbClr val="2A4F1C"/>
              </a:buClr>
              <a:buSzPct val="90277"/>
              <a:buFont typeface="Noto Sans Symbols"/>
              <a:buChar char="❖"/>
            </a:pPr>
            <a:r>
              <a:rPr lang="de-DE" sz="3200">
                <a:solidFill>
                  <a:srgbClr val="004B3A"/>
                </a:solidFill>
              </a:rPr>
              <a:t>Gândirea unor noi idei de modele de afaceri din punct de vedere economic, al sustenabilității, al contribuției sociale și societale.</a:t>
            </a:r>
            <a:endParaRPr sz="3200">
              <a:solidFill>
                <a:srgbClr val="004B3A"/>
              </a:solidFill>
            </a:endParaRPr>
          </a:p>
        </p:txBody>
      </p:sp>
      <p:sp>
        <p:nvSpPr>
          <p:cNvPr id="334" name="Google Shape;334;p12"/>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35" name="Google Shape;335;p12"/>
          <p:cNvSpPr txBox="1"/>
          <p:nvPr/>
        </p:nvSpPr>
        <p:spPr>
          <a:xfrm>
            <a:off x="1526974" y="1152148"/>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Gandirea in termeni economici</a:t>
            </a:r>
            <a:endParaRPr b="1" i="0" sz="2100" u="none" cap="none" strike="noStrike">
              <a:solidFill>
                <a:schemeClr val="accent1"/>
              </a:solidFill>
              <a:latin typeface="Calibri"/>
              <a:ea typeface="Calibri"/>
              <a:cs typeface="Calibri"/>
              <a:sym typeface="Calibri"/>
            </a:endParaRPr>
          </a:p>
        </p:txBody>
      </p:sp>
      <p:sp>
        <p:nvSpPr>
          <p:cNvPr id="336" name="Google Shape;336;p12"/>
          <p:cNvSpPr txBox="1"/>
          <p:nvPr/>
        </p:nvSpPr>
        <p:spPr>
          <a:xfrm>
            <a:off x="1526974" y="994864"/>
            <a:ext cx="7153234" cy="1745348"/>
          </a:xfrm>
          <a:prstGeom prst="rect">
            <a:avLst/>
          </a:prstGeom>
          <a:noFill/>
          <a:ln>
            <a:noFill/>
          </a:ln>
        </p:spPr>
        <p:txBody>
          <a:bodyPr anchorCtr="0" anchor="t" bIns="91425" lIns="91425" spcFirstLastPara="1" rIns="91425" wrap="square" tIns="91425">
            <a:noAutofit/>
          </a:bodyPr>
          <a:lstStyle/>
          <a:p>
            <a:pPr indent="-160019" lvl="0" marL="735330" marR="0" rtl="0" algn="l">
              <a:lnSpc>
                <a:spcPct val="150000"/>
              </a:lnSpc>
              <a:spcBef>
                <a:spcPts val="1200"/>
              </a:spcBef>
              <a:spcAft>
                <a:spcPts val="0"/>
              </a:spcAft>
              <a:buClr>
                <a:srgbClr val="3F762A"/>
              </a:buClr>
              <a:buSzPts val="1980"/>
              <a:buFont typeface="Courier New"/>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Antreprenorii ecologici creează modele de afaceri care sunt atât profitabile din punct de vedere economic, cât și responsabile din punct de vedere ecologic. Aceasta este o alternativă la modelele de afaceri tradiționale, care se concentrează pe durabilitatea pe termen lung și pe reducerea impactului asupra mediului. De exemplu, prin adoptarea principiilor "zero deșeuri", un antreprenor ecologic poate reduce la minimum cantitatea de deșeuri din procesele de producție. În acest fel, reduce atât costurile de producție, cât și impactul asupra mediului. În același timp, astfel de practici prietenoase cu mediul înconjurător pot crește valoarea mărcii în rândul consumatorilor, ceea ce, la rândul său, poate susține profitabilitatea economică.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5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pic>
        <p:nvPicPr>
          <p:cNvPr id="337" name="Google Shape;337;p12"/>
          <p:cNvPicPr preferRelativeResize="0"/>
          <p:nvPr/>
        </p:nvPicPr>
        <p:blipFill rotWithShape="1">
          <a:blip r:embed="rId3">
            <a:alphaModFix/>
          </a:blip>
          <a:srcRect b="0" l="0" r="0" t="0"/>
          <a:stretch/>
        </p:blipFill>
        <p:spPr>
          <a:xfrm>
            <a:off x="4500883" y="1593274"/>
            <a:ext cx="8189881" cy="46068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3"/>
          <p:cNvSpPr txBox="1"/>
          <p:nvPr>
            <p:ph type="title"/>
          </p:nvPr>
        </p:nvSpPr>
        <p:spPr>
          <a:xfrm>
            <a:off x="254525" y="383024"/>
            <a:ext cx="10671142" cy="857345"/>
          </a:xfrm>
          <a:prstGeom prst="rect">
            <a:avLst/>
          </a:prstGeom>
          <a:noFill/>
          <a:ln>
            <a:noFill/>
          </a:ln>
        </p:spPr>
        <p:txBody>
          <a:bodyPr anchorCtr="0" anchor="b" bIns="45700" lIns="91425" spcFirstLastPara="1" rIns="91425" wrap="square" tIns="45700">
            <a:normAutofit fontScale="90000"/>
          </a:bodyPr>
          <a:lstStyle/>
          <a:p>
            <a:pPr indent="-457200" lvl="0" marL="601200" rtl="0" algn="l">
              <a:lnSpc>
                <a:spcPct val="100000"/>
              </a:lnSpc>
              <a:spcBef>
                <a:spcPts val="800"/>
              </a:spcBef>
              <a:spcAft>
                <a:spcPts val="0"/>
              </a:spcAft>
              <a:buClr>
                <a:srgbClr val="2A4F1C"/>
              </a:buClr>
              <a:buSzPct val="90277"/>
              <a:buFont typeface="Noto Sans Symbols"/>
              <a:buChar char="❖"/>
            </a:pPr>
            <a:r>
              <a:rPr lang="de-DE" sz="3200">
                <a:solidFill>
                  <a:srgbClr val="004B3A"/>
                </a:solidFill>
              </a:rPr>
              <a:t>Gândirea unor noi idei de modele de afaceri din punct de vedere economic, al sustenabilității, al contribuției sociale și societale.</a:t>
            </a:r>
            <a:endParaRPr sz="3200">
              <a:solidFill>
                <a:srgbClr val="004B3A"/>
              </a:solidFill>
            </a:endParaRPr>
          </a:p>
        </p:txBody>
      </p:sp>
      <p:sp>
        <p:nvSpPr>
          <p:cNvPr id="343" name="Google Shape;343;p13"/>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44" name="Google Shape;344;p13"/>
          <p:cNvSpPr txBox="1"/>
          <p:nvPr/>
        </p:nvSpPr>
        <p:spPr>
          <a:xfrm>
            <a:off x="1183099" y="1299190"/>
            <a:ext cx="7434427"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Creează strategii de creștere axate pe sustenabilitate</a:t>
            </a:r>
            <a:endParaRPr b="1" i="0" sz="2100" u="none" cap="none" strike="noStrike">
              <a:solidFill>
                <a:schemeClr val="accent1"/>
              </a:solidFill>
              <a:latin typeface="Calibri"/>
              <a:ea typeface="Calibri"/>
              <a:cs typeface="Calibri"/>
              <a:sym typeface="Calibri"/>
            </a:endParaRPr>
          </a:p>
        </p:txBody>
      </p:sp>
      <p:sp>
        <p:nvSpPr>
          <p:cNvPr id="345" name="Google Shape;345;p13"/>
          <p:cNvSpPr txBox="1"/>
          <p:nvPr/>
        </p:nvSpPr>
        <p:spPr>
          <a:xfrm>
            <a:off x="1526974" y="1131581"/>
            <a:ext cx="7153234" cy="1745348"/>
          </a:xfrm>
          <a:prstGeom prst="rect">
            <a:avLst/>
          </a:prstGeom>
          <a:noFill/>
          <a:ln>
            <a:noFill/>
          </a:ln>
        </p:spPr>
        <p:txBody>
          <a:bodyPr anchorCtr="0" anchor="t" bIns="91425" lIns="91425" spcFirstLastPara="1" rIns="91425" wrap="square" tIns="91425">
            <a:noAutofit/>
          </a:bodyPr>
          <a:lstStyle/>
          <a:p>
            <a:pPr indent="-160019" lvl="0" marL="735330" marR="0" rtl="0" algn="l">
              <a:lnSpc>
                <a:spcPct val="150000"/>
              </a:lnSpc>
              <a:spcBef>
                <a:spcPts val="1200"/>
              </a:spcBef>
              <a:spcAft>
                <a:spcPts val="0"/>
              </a:spcAft>
              <a:buClr>
                <a:srgbClr val="3F762A"/>
              </a:buClr>
              <a:buSzPts val="1980"/>
              <a:buFont typeface="Courier New"/>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Strategiile de creștere orientate spre durabilitate reprezintă o piatră de temelie a antreprenoriatului ecologic. Aceste strategii urmăresc să echilibreze factorii de mediu, sociali și economici. De exemplu, un antreprenor ecologic poate satisface nevoile de energie într-un mod durabil investind în surse de energie regenerabilă. În același timp, gestionarea durabilă a lanțului de aprovizionare urmărește reducerea impactului asupra mediului în fiecare etapă a ciclului de viață al produselor. Astfel de strategii pot contribui la creșterea economică atât prin reducerea amprentei ecologice a întreprinderii, cât și prin economiile de costuri pe termen lung.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5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pic>
        <p:nvPicPr>
          <p:cNvPr id="346" name="Google Shape;346;p13"/>
          <p:cNvPicPr preferRelativeResize="0"/>
          <p:nvPr/>
        </p:nvPicPr>
        <p:blipFill rotWithShape="1">
          <a:blip r:embed="rId3">
            <a:alphaModFix/>
          </a:blip>
          <a:srcRect b="0" l="0" r="0" t="0"/>
          <a:stretch/>
        </p:blipFill>
        <p:spPr>
          <a:xfrm>
            <a:off x="7523022" y="2920205"/>
            <a:ext cx="6317673" cy="355369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4"/>
          <p:cNvSpPr txBox="1"/>
          <p:nvPr>
            <p:ph type="title"/>
          </p:nvPr>
        </p:nvSpPr>
        <p:spPr>
          <a:xfrm>
            <a:off x="606626" y="416629"/>
            <a:ext cx="10058400" cy="823740"/>
          </a:xfrm>
          <a:prstGeom prst="rect">
            <a:avLst/>
          </a:prstGeom>
          <a:noFill/>
          <a:ln>
            <a:noFill/>
          </a:ln>
        </p:spPr>
        <p:txBody>
          <a:bodyPr anchorCtr="0" anchor="b" bIns="45700" lIns="91425" spcFirstLastPara="1" rIns="91425" wrap="square" tIns="45700">
            <a:normAutofit fontScale="90000"/>
          </a:bodyPr>
          <a:lstStyle/>
          <a:p>
            <a:pPr indent="-457200" lvl="0" marL="601200" rtl="0" algn="l">
              <a:lnSpc>
                <a:spcPct val="100000"/>
              </a:lnSpc>
              <a:spcBef>
                <a:spcPts val="800"/>
              </a:spcBef>
              <a:spcAft>
                <a:spcPts val="0"/>
              </a:spcAft>
              <a:buClr>
                <a:srgbClr val="2A4F1C"/>
              </a:buClr>
              <a:buSzPct val="90277"/>
              <a:buFont typeface="Noto Sans Symbols"/>
              <a:buChar char="❖"/>
            </a:pPr>
            <a:r>
              <a:rPr lang="de-DE" sz="3200">
                <a:solidFill>
                  <a:srgbClr val="004B3A"/>
                </a:solidFill>
              </a:rPr>
              <a:t>Gândirea unor noi idei de modele de afaceri din punct de vedere economic, al sustenabilității, al contribuției sociale și societale.</a:t>
            </a:r>
            <a:endParaRPr sz="3200">
              <a:solidFill>
                <a:srgbClr val="004B3A"/>
              </a:solidFill>
            </a:endParaRPr>
          </a:p>
        </p:txBody>
      </p:sp>
      <p:sp>
        <p:nvSpPr>
          <p:cNvPr id="352" name="Google Shape;352;p14"/>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53" name="Google Shape;353;p14"/>
          <p:cNvSpPr txBox="1"/>
          <p:nvPr/>
        </p:nvSpPr>
        <p:spPr>
          <a:xfrm>
            <a:off x="676558" y="1394477"/>
            <a:ext cx="7434427" cy="641700"/>
          </a:xfrm>
          <a:prstGeom prst="rect">
            <a:avLst/>
          </a:prstGeom>
          <a:noFill/>
          <a:ln>
            <a:noFill/>
          </a:ln>
        </p:spPr>
        <p:txBody>
          <a:bodyPr anchorCtr="0" anchor="t" bIns="91425" lIns="91425" spcFirstLastPara="1" rIns="91425" wrap="square" tIns="91425">
            <a:noAutofit/>
          </a:bodyPr>
          <a:lstStyle/>
          <a:p>
            <a:pPr indent="0" lvl="0" marL="44958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Responsabilitatea socială și contribuția la societate</a:t>
            </a:r>
            <a:endParaRPr b="1" i="0" sz="2100" u="none" cap="none" strike="noStrike">
              <a:solidFill>
                <a:schemeClr val="accent1"/>
              </a:solidFill>
              <a:latin typeface="Calibri"/>
              <a:ea typeface="Calibri"/>
              <a:cs typeface="Calibri"/>
              <a:sym typeface="Calibri"/>
            </a:endParaRPr>
          </a:p>
        </p:txBody>
      </p:sp>
      <p:sp>
        <p:nvSpPr>
          <p:cNvPr id="354" name="Google Shape;354;p14"/>
          <p:cNvSpPr txBox="1"/>
          <p:nvPr/>
        </p:nvSpPr>
        <p:spPr>
          <a:xfrm>
            <a:off x="1746332" y="1247868"/>
            <a:ext cx="7153234" cy="1745348"/>
          </a:xfrm>
          <a:prstGeom prst="rect">
            <a:avLst/>
          </a:prstGeom>
          <a:noFill/>
          <a:ln>
            <a:noFill/>
          </a:ln>
        </p:spPr>
        <p:txBody>
          <a:bodyPr anchorCtr="0" anchor="t" bIns="91425" lIns="91425" spcFirstLastPara="1" rIns="91425" wrap="square" tIns="91425">
            <a:noAutofit/>
          </a:bodyPr>
          <a:lstStyle/>
          <a:p>
            <a:pPr indent="-139065" lvl="0" marL="735330" marR="0" rtl="0" algn="l">
              <a:lnSpc>
                <a:spcPct val="150000"/>
              </a:lnSpc>
              <a:spcBef>
                <a:spcPts val="1200"/>
              </a:spcBef>
              <a:spcAft>
                <a:spcPts val="0"/>
              </a:spcAft>
              <a:buClr>
                <a:srgbClr val="3F762A"/>
              </a:buClr>
              <a:buSzPts val="2310"/>
              <a:buFont typeface="Courier New"/>
              <a:buNone/>
            </a:pPr>
            <a:r>
              <a:t/>
            </a:r>
            <a:endParaRPr b="1" i="0" sz="2100" u="none" cap="none" strike="noStrike">
              <a:solidFill>
                <a:schemeClr val="accent1"/>
              </a:solidFill>
              <a:latin typeface="Calibri"/>
              <a:ea typeface="Calibri"/>
              <a:cs typeface="Calibri"/>
              <a:sym typeface="Calibri"/>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Antreprenorii ecologici acordă prioritate responsabilității sociale și contribuției la societate atunci când își conduc afacerea. Acest lucru poate fi realizat într-o varietate de moduri, cum ar fi sprijinirea comunităților locale, promovarea echității sociale și creșterea gradului de conștientizare a problemelor de mediu. De exemplu, un antreprenor ecologic poate sprijini economia locală prin aprovizionarea cu produse locale și ecologice. De asemenea, poate contribui la sensibilizarea publicului cu privire la problemele de mediu prin organizarea de programe de educație ecologică. Astfel de contribuții sociale și de mediu pot consolida reputația mărcii și pot crește loialitatea clienților.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5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pic>
        <p:nvPicPr>
          <p:cNvPr id="355" name="Google Shape;355;p14"/>
          <p:cNvPicPr preferRelativeResize="0"/>
          <p:nvPr/>
        </p:nvPicPr>
        <p:blipFill rotWithShape="1">
          <a:blip r:embed="rId3">
            <a:alphaModFix/>
          </a:blip>
          <a:srcRect b="0" l="0" r="0" t="0"/>
          <a:stretch/>
        </p:blipFill>
        <p:spPr>
          <a:xfrm>
            <a:off x="7832903" y="3429000"/>
            <a:ext cx="5088354" cy="286219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5"/>
          <p:cNvSpPr txBox="1"/>
          <p:nvPr>
            <p:ph type="title"/>
          </p:nvPr>
        </p:nvSpPr>
        <p:spPr>
          <a:xfrm>
            <a:off x="606626" y="416629"/>
            <a:ext cx="10058400" cy="823740"/>
          </a:xfrm>
          <a:prstGeom prst="rect">
            <a:avLst/>
          </a:prstGeom>
          <a:noFill/>
          <a:ln>
            <a:noFill/>
          </a:ln>
        </p:spPr>
        <p:txBody>
          <a:bodyPr anchorCtr="0" anchor="b" bIns="45700" lIns="91425" spcFirstLastPara="1" rIns="91425" wrap="square" tIns="45700">
            <a:normAutofit fontScale="90000"/>
          </a:bodyPr>
          <a:lstStyle/>
          <a:p>
            <a:pPr indent="0" lvl="0" marL="144000" rtl="0" algn="l">
              <a:lnSpc>
                <a:spcPct val="100000"/>
              </a:lnSpc>
              <a:spcBef>
                <a:spcPts val="800"/>
              </a:spcBef>
              <a:spcAft>
                <a:spcPts val="0"/>
              </a:spcAft>
              <a:buClr>
                <a:srgbClr val="2A4F1C"/>
              </a:buClr>
              <a:buSzPct val="90277"/>
              <a:buNone/>
            </a:pPr>
            <a:r>
              <a:rPr lang="de-DE" sz="3200">
                <a:solidFill>
                  <a:srgbClr val="004B3A"/>
                </a:solidFill>
              </a:rPr>
              <a:t>Recunoașterea sprijinului pentru antreprenoriatul verde și cunoașterea contribuției acestora la modelele noastre de afaceri</a:t>
            </a:r>
            <a:endParaRPr/>
          </a:p>
        </p:txBody>
      </p:sp>
      <p:sp>
        <p:nvSpPr>
          <p:cNvPr id="361" name="Google Shape;361;p15"/>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62" name="Google Shape;362;p15"/>
          <p:cNvSpPr txBox="1"/>
          <p:nvPr/>
        </p:nvSpPr>
        <p:spPr>
          <a:xfrm>
            <a:off x="676558" y="1394477"/>
            <a:ext cx="7434427" cy="641700"/>
          </a:xfrm>
          <a:prstGeom prst="rect">
            <a:avLst/>
          </a:prstGeom>
          <a:noFill/>
          <a:ln>
            <a:noFill/>
          </a:ln>
        </p:spPr>
        <p:txBody>
          <a:bodyPr anchorCtr="0" anchor="t" bIns="91425" lIns="91425" spcFirstLastPara="1" rIns="91425" wrap="square" tIns="91425">
            <a:noAutofit/>
          </a:bodyPr>
          <a:lstStyle/>
          <a:p>
            <a:pPr indent="0" lvl="0" marL="44958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Ce sunt ajutoarele pentru antreprenorii verzi?</a:t>
            </a:r>
            <a:endParaRPr b="1" i="0" sz="2100" u="none" cap="none" strike="noStrike">
              <a:solidFill>
                <a:schemeClr val="accent1"/>
              </a:solidFill>
              <a:latin typeface="Calibri"/>
              <a:ea typeface="Calibri"/>
              <a:cs typeface="Calibri"/>
              <a:sym typeface="Calibri"/>
            </a:endParaRPr>
          </a:p>
        </p:txBody>
      </p:sp>
      <p:sp>
        <p:nvSpPr>
          <p:cNvPr id="363" name="Google Shape;363;p15"/>
          <p:cNvSpPr txBox="1"/>
          <p:nvPr/>
        </p:nvSpPr>
        <p:spPr>
          <a:xfrm>
            <a:off x="871618" y="1749082"/>
            <a:ext cx="7153234" cy="1745348"/>
          </a:xfrm>
          <a:prstGeom prst="rect">
            <a:avLst/>
          </a:prstGeom>
          <a:noFill/>
          <a:ln>
            <a:noFill/>
          </a:ln>
        </p:spPr>
        <p:txBody>
          <a:bodyPr anchorCtr="0" anchor="t" bIns="91425" lIns="91425" spcFirstLastPara="1" rIns="91425" wrap="square" tIns="91425">
            <a:noAutofit/>
          </a:bodyPr>
          <a:lstStyle/>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Interesul investitorilor și abordările de mediu</a:t>
            </a:r>
            <a:endParaRPr/>
          </a:p>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Sprijin și stimulente pentru antreprenoriatul ecologic</a:t>
            </a:r>
            <a:endParaRPr b="0" i="0" sz="3200" u="none" cap="none" strike="noStrike">
              <a:solidFill>
                <a:srgbClr val="3F3F3F"/>
              </a:solidFill>
              <a:latin typeface="Calibri"/>
              <a:ea typeface="Calibri"/>
              <a:cs typeface="Calibri"/>
              <a:sym typeface="Calibri"/>
            </a:endParaRPr>
          </a:p>
        </p:txBody>
      </p:sp>
      <p:sp>
        <p:nvSpPr>
          <p:cNvPr id="364" name="Google Shape;364;p15"/>
          <p:cNvSpPr txBox="1"/>
          <p:nvPr/>
        </p:nvSpPr>
        <p:spPr>
          <a:xfrm>
            <a:off x="482595" y="3009938"/>
            <a:ext cx="7434427" cy="641700"/>
          </a:xfrm>
          <a:prstGeom prst="rect">
            <a:avLst/>
          </a:prstGeom>
          <a:noFill/>
          <a:ln>
            <a:noFill/>
          </a:ln>
        </p:spPr>
        <p:txBody>
          <a:bodyPr anchorCtr="0" anchor="t" bIns="91425" lIns="91425" spcFirstLastPara="1" rIns="91425" wrap="square" tIns="91425">
            <a:noAutofit/>
          </a:bodyPr>
          <a:lstStyle/>
          <a:p>
            <a:pPr indent="0" lvl="0" marL="44958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Sprijin UE</a:t>
            </a:r>
            <a:endParaRPr b="1" i="0" sz="2100" u="none" cap="none" strike="noStrike">
              <a:solidFill>
                <a:schemeClr val="accent1"/>
              </a:solidFill>
              <a:latin typeface="Calibri"/>
              <a:ea typeface="Calibri"/>
              <a:cs typeface="Calibri"/>
              <a:sym typeface="Calibri"/>
            </a:endParaRPr>
          </a:p>
        </p:txBody>
      </p:sp>
      <p:sp>
        <p:nvSpPr>
          <p:cNvPr id="365" name="Google Shape;365;p15"/>
          <p:cNvSpPr txBox="1"/>
          <p:nvPr/>
        </p:nvSpPr>
        <p:spPr>
          <a:xfrm>
            <a:off x="763787" y="3373667"/>
            <a:ext cx="7839885" cy="1745348"/>
          </a:xfrm>
          <a:prstGeom prst="rect">
            <a:avLst/>
          </a:prstGeom>
          <a:noFill/>
          <a:ln>
            <a:noFill/>
          </a:ln>
        </p:spPr>
        <p:txBody>
          <a:bodyPr anchorCtr="0" anchor="t" bIns="91425" lIns="91425" spcFirstLastPara="1" rIns="91425" wrap="square" tIns="91425">
            <a:noAutofit/>
          </a:bodyPr>
          <a:lstStyle/>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Horizon Europe.  </a:t>
            </a:r>
            <a:endParaRPr/>
          </a:p>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Programul LIFE</a:t>
            </a:r>
            <a:endParaRPr b="1" i="0" sz="1800" u="none" cap="none" strike="noStrike">
              <a:solidFill>
                <a:srgbClr val="000000"/>
              </a:solidFill>
              <a:latin typeface="Calibri"/>
              <a:ea typeface="Calibri"/>
              <a:cs typeface="Calibri"/>
              <a:sym typeface="Calibri"/>
            </a:endParaRPr>
          </a:p>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European Green Deal</a:t>
            </a:r>
            <a:endParaRPr/>
          </a:p>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Programul COSME</a:t>
            </a:r>
            <a:endParaRPr b="1" i="0" sz="1800" u="none" cap="none" strike="noStrike">
              <a:solidFill>
                <a:srgbClr val="000000"/>
              </a:solidFill>
              <a:latin typeface="Calibri"/>
              <a:ea typeface="Calibri"/>
              <a:cs typeface="Calibri"/>
              <a:sym typeface="Calibri"/>
            </a:endParaRPr>
          </a:p>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Accelerator EIC</a:t>
            </a:r>
            <a:endParaRPr b="1" i="0" sz="1800" u="none" cap="none" strike="noStrike">
              <a:solidFill>
                <a:srgbClr val="000000"/>
              </a:solidFill>
              <a:latin typeface="Calibri"/>
              <a:ea typeface="Calibri"/>
              <a:cs typeface="Calibri"/>
              <a:sym typeface="Calibri"/>
            </a:endParaRPr>
          </a:p>
        </p:txBody>
      </p:sp>
      <p:pic>
        <p:nvPicPr>
          <p:cNvPr id="366" name="Google Shape;366;p15"/>
          <p:cNvPicPr preferRelativeResize="0"/>
          <p:nvPr/>
        </p:nvPicPr>
        <p:blipFill rotWithShape="1">
          <a:blip r:embed="rId3">
            <a:alphaModFix/>
          </a:blip>
          <a:srcRect b="0" l="0" r="0" t="0"/>
          <a:stretch/>
        </p:blipFill>
        <p:spPr>
          <a:xfrm flipH="1">
            <a:off x="5403272" y="-636763"/>
            <a:ext cx="6788727" cy="680852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6"/>
          <p:cNvSpPr txBox="1"/>
          <p:nvPr>
            <p:ph type="title"/>
          </p:nvPr>
        </p:nvSpPr>
        <p:spPr>
          <a:xfrm>
            <a:off x="676558" y="323943"/>
            <a:ext cx="10058400" cy="823740"/>
          </a:xfrm>
          <a:prstGeom prst="rect">
            <a:avLst/>
          </a:prstGeom>
          <a:noFill/>
          <a:ln>
            <a:noFill/>
          </a:ln>
        </p:spPr>
        <p:txBody>
          <a:bodyPr anchorCtr="0" anchor="b" bIns="45700" lIns="91425" spcFirstLastPara="1" rIns="91425" wrap="square" tIns="45700">
            <a:normAutofit fontScale="90000"/>
          </a:bodyPr>
          <a:lstStyle/>
          <a:p>
            <a:pPr indent="0" lvl="0" marL="144000" rtl="0" algn="l">
              <a:lnSpc>
                <a:spcPct val="100000"/>
              </a:lnSpc>
              <a:spcBef>
                <a:spcPts val="800"/>
              </a:spcBef>
              <a:spcAft>
                <a:spcPts val="0"/>
              </a:spcAft>
              <a:buClr>
                <a:srgbClr val="2A4F1C"/>
              </a:buClr>
              <a:buSzPct val="90277"/>
              <a:buNone/>
            </a:pPr>
            <a:r>
              <a:rPr lang="de-DE" sz="3200">
                <a:solidFill>
                  <a:srgbClr val="004B3A"/>
                </a:solidFill>
              </a:rPr>
              <a:t>Să examinam modelele de afaceri antreprenoriale ecologice din lume.</a:t>
            </a:r>
            <a:endParaRPr/>
          </a:p>
        </p:txBody>
      </p:sp>
      <p:sp>
        <p:nvSpPr>
          <p:cNvPr id="372" name="Google Shape;372;p16"/>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73" name="Google Shape;373;p16"/>
          <p:cNvSpPr txBox="1"/>
          <p:nvPr/>
        </p:nvSpPr>
        <p:spPr>
          <a:xfrm>
            <a:off x="462973" y="1443561"/>
            <a:ext cx="8204206" cy="641700"/>
          </a:xfrm>
          <a:prstGeom prst="rect">
            <a:avLst/>
          </a:prstGeom>
          <a:noFill/>
          <a:ln>
            <a:noFill/>
          </a:ln>
        </p:spPr>
        <p:txBody>
          <a:bodyPr anchorCtr="0" anchor="t" bIns="91425" lIns="91425" spcFirstLastPara="1" rIns="91425" wrap="square" tIns="91425">
            <a:noAutofit/>
          </a:bodyPr>
          <a:lstStyle/>
          <a:p>
            <a:pPr indent="0" lvl="0" marL="44958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Considerații pentru ideile de afaceri ale antreprenorului verde</a:t>
            </a:r>
            <a:endParaRPr/>
          </a:p>
        </p:txBody>
      </p:sp>
      <p:sp>
        <p:nvSpPr>
          <p:cNvPr id="374" name="Google Shape;374;p16"/>
          <p:cNvSpPr txBox="1"/>
          <p:nvPr/>
        </p:nvSpPr>
        <p:spPr>
          <a:xfrm>
            <a:off x="1080329" y="1764411"/>
            <a:ext cx="7153234" cy="1745348"/>
          </a:xfrm>
          <a:prstGeom prst="rect">
            <a:avLst/>
          </a:prstGeom>
          <a:noFill/>
          <a:ln>
            <a:noFill/>
          </a:ln>
        </p:spPr>
        <p:txBody>
          <a:bodyPr anchorCtr="0" anchor="t" bIns="91425" lIns="91425" spcFirstLastPara="1" rIns="91425" wrap="square" tIns="91425">
            <a:noAutofit/>
          </a:bodyPr>
          <a:lstStyle/>
          <a:p>
            <a:pPr indent="-285750" lvl="0" marL="285750" marR="0" rtl="0" algn="just">
              <a:lnSpc>
                <a:spcPct val="200000"/>
              </a:lnSpc>
              <a:spcBef>
                <a:spcPts val="0"/>
              </a:spcBef>
              <a:spcAft>
                <a:spcPts val="0"/>
              </a:spcAft>
              <a:buClr>
                <a:srgbClr val="000000"/>
              </a:buClr>
              <a:buSzPts val="1800"/>
              <a:buFont typeface="Courier New"/>
              <a:buChar char="o"/>
            </a:pPr>
            <a:r>
              <a:rPr b="0" i="0" lang="de-DE" sz="1800" u="none" cap="none" strike="noStrike">
                <a:solidFill>
                  <a:srgbClr val="000000"/>
                </a:solidFill>
                <a:latin typeface="Calibri"/>
                <a:ea typeface="Calibri"/>
                <a:cs typeface="Calibri"/>
                <a:sym typeface="Calibri"/>
              </a:rPr>
              <a:t>Nu dăunează sănătății umane sau animale; </a:t>
            </a:r>
            <a:endParaRPr/>
          </a:p>
          <a:p>
            <a:pPr indent="-285750" lvl="0" marL="285750" marR="0" rtl="0" algn="just">
              <a:lnSpc>
                <a:spcPct val="200000"/>
              </a:lnSpc>
              <a:spcBef>
                <a:spcPts val="0"/>
              </a:spcBef>
              <a:spcAft>
                <a:spcPts val="0"/>
              </a:spcAft>
              <a:buClr>
                <a:srgbClr val="000000"/>
              </a:buClr>
              <a:buSzPts val="1800"/>
              <a:buFont typeface="Courier New"/>
              <a:buChar char="o"/>
            </a:pPr>
            <a:r>
              <a:rPr b="0" i="0" lang="de-DE" sz="1800" u="none" cap="none" strike="noStrike">
                <a:solidFill>
                  <a:srgbClr val="000000"/>
                </a:solidFill>
                <a:latin typeface="Calibri"/>
                <a:ea typeface="Calibri"/>
                <a:cs typeface="Calibri"/>
                <a:sym typeface="Calibri"/>
              </a:rPr>
              <a:t>nu dăunează mediului;</a:t>
            </a:r>
            <a:endParaRPr b="0" i="0" sz="1800" u="none" cap="none" strike="noStrike">
              <a:solidFill>
                <a:srgbClr val="000000"/>
              </a:solidFill>
              <a:latin typeface="Calibri"/>
              <a:ea typeface="Calibri"/>
              <a:cs typeface="Calibri"/>
              <a:sym typeface="Calibri"/>
            </a:endParaRPr>
          </a:p>
          <a:p>
            <a:pPr indent="-285750" lvl="0" marL="285750" marR="0" rtl="0" algn="just">
              <a:lnSpc>
                <a:spcPct val="200000"/>
              </a:lnSpc>
              <a:spcBef>
                <a:spcPts val="0"/>
              </a:spcBef>
              <a:spcAft>
                <a:spcPts val="0"/>
              </a:spcAft>
              <a:buClr>
                <a:srgbClr val="000000"/>
              </a:buClr>
              <a:buSzPts val="1800"/>
              <a:buFont typeface="Courier New"/>
              <a:buChar char="o"/>
            </a:pPr>
            <a:r>
              <a:rPr b="0" i="0" lang="de-DE" sz="1800" u="none" cap="none" strike="noStrike">
                <a:solidFill>
                  <a:srgbClr val="000000"/>
                </a:solidFill>
                <a:latin typeface="Calibri"/>
                <a:ea typeface="Calibri"/>
                <a:cs typeface="Calibri"/>
                <a:sym typeface="Calibri"/>
              </a:rPr>
              <a:t>nu consumă cantități excesive de energie și alte resurse;</a:t>
            </a:r>
            <a:endParaRPr b="0" i="0" sz="1800" u="none" cap="none" strike="noStrike">
              <a:solidFill>
                <a:srgbClr val="000000"/>
              </a:solidFill>
              <a:latin typeface="Calibri"/>
              <a:ea typeface="Calibri"/>
              <a:cs typeface="Calibri"/>
              <a:sym typeface="Calibri"/>
            </a:endParaRPr>
          </a:p>
          <a:p>
            <a:pPr indent="-285750" lvl="0" marL="285750" marR="0" rtl="0" algn="just">
              <a:lnSpc>
                <a:spcPct val="200000"/>
              </a:lnSpc>
              <a:spcBef>
                <a:spcPts val="0"/>
              </a:spcBef>
              <a:spcAft>
                <a:spcPts val="0"/>
              </a:spcAft>
              <a:buClr>
                <a:srgbClr val="000000"/>
              </a:buClr>
              <a:buSzPts val="1800"/>
              <a:buFont typeface="Courier New"/>
              <a:buChar char="o"/>
            </a:pPr>
            <a:r>
              <a:rPr b="0" i="0" lang="de-DE" sz="1800" u="none" cap="none" strike="noStrike">
                <a:solidFill>
                  <a:srgbClr val="000000"/>
                </a:solidFill>
                <a:latin typeface="Calibri"/>
                <a:ea typeface="Calibri"/>
                <a:cs typeface="Calibri"/>
                <a:sym typeface="Calibri"/>
              </a:rPr>
              <a:t>nu provoacă deșeuri inutile;</a:t>
            </a:r>
            <a:endParaRPr b="0" i="0" sz="1800" u="none" cap="none" strike="noStrike">
              <a:solidFill>
                <a:srgbClr val="000000"/>
              </a:solidFill>
              <a:latin typeface="Calibri"/>
              <a:ea typeface="Calibri"/>
              <a:cs typeface="Calibri"/>
              <a:sym typeface="Calibri"/>
            </a:endParaRPr>
          </a:p>
          <a:p>
            <a:pPr indent="-285750" lvl="0" marL="285750" marR="0" rtl="0" algn="just">
              <a:lnSpc>
                <a:spcPct val="200000"/>
              </a:lnSpc>
              <a:spcBef>
                <a:spcPts val="0"/>
              </a:spcBef>
              <a:spcAft>
                <a:spcPts val="0"/>
              </a:spcAft>
              <a:buClr>
                <a:srgbClr val="000000"/>
              </a:buClr>
              <a:buSzPts val="1800"/>
              <a:buFont typeface="Courier New"/>
              <a:buChar char="o"/>
            </a:pPr>
            <a:r>
              <a:rPr b="0" i="0" lang="de-DE" sz="1800" u="none" cap="none" strike="noStrike">
                <a:solidFill>
                  <a:srgbClr val="000000"/>
                </a:solidFill>
                <a:latin typeface="Calibri"/>
                <a:ea typeface="Calibri"/>
                <a:cs typeface="Calibri"/>
                <a:sym typeface="Calibri"/>
              </a:rPr>
              <a:t>Animalele nu ar trebui să fie torturate;</a:t>
            </a:r>
            <a:endParaRPr b="0" i="0" sz="1800" u="none" cap="none" strike="noStrike">
              <a:solidFill>
                <a:srgbClr val="000000"/>
              </a:solidFill>
              <a:latin typeface="Calibri"/>
              <a:ea typeface="Calibri"/>
              <a:cs typeface="Calibri"/>
              <a:sym typeface="Calibri"/>
            </a:endParaRPr>
          </a:p>
          <a:p>
            <a:pPr indent="-285750" lvl="0" marL="285750" marR="0" rtl="0" algn="just">
              <a:lnSpc>
                <a:spcPct val="200000"/>
              </a:lnSpc>
              <a:spcBef>
                <a:spcPts val="0"/>
              </a:spcBef>
              <a:spcAft>
                <a:spcPts val="0"/>
              </a:spcAft>
              <a:buClr>
                <a:srgbClr val="000000"/>
              </a:buClr>
              <a:buSzPts val="1800"/>
              <a:buFont typeface="Courier New"/>
              <a:buChar char="o"/>
            </a:pPr>
            <a:r>
              <a:rPr b="0" i="0" lang="de-DE" sz="1800" u="none" cap="none" strike="noStrike">
                <a:solidFill>
                  <a:srgbClr val="000000"/>
                </a:solidFill>
                <a:latin typeface="Calibri"/>
                <a:ea typeface="Calibri"/>
                <a:cs typeface="Calibri"/>
                <a:sym typeface="Calibri"/>
              </a:rPr>
              <a:t>Sunt principalele responsabile pentru a lăsa o lume locuibilă.</a:t>
            </a:r>
            <a:endParaRPr b="0" i="0" sz="3200" u="none" cap="none" strike="noStrike">
              <a:solidFill>
                <a:srgbClr val="3F3F3F"/>
              </a:solidFill>
              <a:latin typeface="Calibri"/>
              <a:ea typeface="Calibri"/>
              <a:cs typeface="Calibri"/>
              <a:sym typeface="Calibri"/>
            </a:endParaRPr>
          </a:p>
        </p:txBody>
      </p:sp>
      <p:pic>
        <p:nvPicPr>
          <p:cNvPr id="375" name="Google Shape;375;p16"/>
          <p:cNvPicPr preferRelativeResize="0"/>
          <p:nvPr/>
        </p:nvPicPr>
        <p:blipFill rotWithShape="1">
          <a:blip r:embed="rId3">
            <a:alphaModFix/>
          </a:blip>
          <a:srcRect b="0" l="0" r="0" t="0"/>
          <a:stretch/>
        </p:blipFill>
        <p:spPr>
          <a:xfrm>
            <a:off x="7626925" y="1955132"/>
            <a:ext cx="4662055" cy="466205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0"/>
          <p:cNvSpPr txBox="1"/>
          <p:nvPr>
            <p:ph type="ctrTitle"/>
          </p:nvPr>
        </p:nvSpPr>
        <p:spPr>
          <a:xfrm>
            <a:off x="1066800" y="2152753"/>
            <a:ext cx="10058400" cy="3566160"/>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None/>
            </a:pPr>
            <a:r>
              <a:rPr lang="de-DE" sz="4800">
                <a:solidFill>
                  <a:srgbClr val="595959"/>
                </a:solidFill>
                <a:latin typeface="Calibri"/>
                <a:ea typeface="Calibri"/>
                <a:cs typeface="Calibri"/>
                <a:sym typeface="Calibri"/>
              </a:rPr>
              <a:t>CULTURĂ ANTREPRENORIALĂ ECOLOGICĂ ȘI IDEI DE MODELE DE AFACERI</a:t>
            </a:r>
            <a:br>
              <a:rPr lang="de-DE" sz="4800">
                <a:solidFill>
                  <a:srgbClr val="595959"/>
                </a:solidFill>
                <a:latin typeface="Calibri"/>
                <a:ea typeface="Calibri"/>
                <a:cs typeface="Calibri"/>
                <a:sym typeface="Calibri"/>
              </a:rPr>
            </a:br>
            <a:br>
              <a:rPr lang="de-DE" sz="4800">
                <a:solidFill>
                  <a:srgbClr val="3F762A"/>
                </a:solidFill>
              </a:rPr>
            </a:br>
            <a:br>
              <a:rPr lang="de-DE">
                <a:solidFill>
                  <a:srgbClr val="FFFF00"/>
                </a:solidFill>
              </a:rPr>
            </a:br>
            <a:r>
              <a:rPr lang="de-DE">
                <a:solidFill>
                  <a:srgbClr val="3F762A"/>
                </a:solidFill>
              </a:rPr>
              <a:t>Videoclipuri</a:t>
            </a:r>
            <a:endParaRPr b="1">
              <a:solidFill>
                <a:srgbClr val="3F762A"/>
              </a:solidFill>
            </a:endParaRPr>
          </a:p>
        </p:txBody>
      </p:sp>
      <p:grpSp>
        <p:nvGrpSpPr>
          <p:cNvPr id="381" name="Google Shape;381;p10"/>
          <p:cNvGrpSpPr/>
          <p:nvPr/>
        </p:nvGrpSpPr>
        <p:grpSpPr>
          <a:xfrm>
            <a:off x="5557000" y="6273133"/>
            <a:ext cx="1078000" cy="122800"/>
            <a:chOff x="3570750" y="4704850"/>
            <a:chExt cx="808500" cy="92100"/>
          </a:xfrm>
        </p:grpSpPr>
        <p:sp>
          <p:nvSpPr>
            <p:cNvPr id="382" name="Google Shape;382;p10"/>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3" name="Google Shape;383;p10"/>
            <p:cNvSpPr/>
            <p:nvPr/>
          </p:nvSpPr>
          <p:spPr>
            <a:xfrm>
              <a:off x="38095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4" name="Google Shape;384;p10"/>
            <p:cNvSpPr/>
            <p:nvPr/>
          </p:nvSpPr>
          <p:spPr>
            <a:xfrm>
              <a:off x="40483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5" name="Google Shape;385;p10"/>
            <p:cNvSpPr/>
            <p:nvPr/>
          </p:nvSpPr>
          <p:spPr>
            <a:xfrm>
              <a:off x="42871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cxnSp>
        <p:nvCxnSpPr>
          <p:cNvPr id="386" name="Google Shape;386;p10"/>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descr="Text&#10;&#10;Description automatically generated with medium confidence" id="387" name="Google Shape;387;p10"/>
          <p:cNvPicPr preferRelativeResize="0"/>
          <p:nvPr/>
        </p:nvPicPr>
        <p:blipFill rotWithShape="1">
          <a:blip r:embed="rId3">
            <a:alphaModFix/>
          </a:blip>
          <a:srcRect b="0" l="0" r="0" t="0"/>
          <a:stretch/>
        </p:blipFill>
        <p:spPr>
          <a:xfrm>
            <a:off x="164497" y="6395934"/>
            <a:ext cx="1296609" cy="272021"/>
          </a:xfrm>
          <a:prstGeom prst="rect">
            <a:avLst/>
          </a:prstGeom>
          <a:noFill/>
          <a:ln>
            <a:noFill/>
          </a:ln>
        </p:spPr>
      </p:pic>
      <p:pic>
        <p:nvPicPr>
          <p:cNvPr id="388" name="Google Shape;388;p10"/>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389" name="Google Shape;389;p10"/>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1ee4f95c8f2_0_113"/>
          <p:cNvSpPr/>
          <p:nvPr/>
        </p:nvSpPr>
        <p:spPr>
          <a:xfrm>
            <a:off x="-1027289" y="2427112"/>
            <a:ext cx="2054700" cy="1716000"/>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5" name="Google Shape;395;g1ee4f95c8f2_0_113"/>
          <p:cNvSpPr txBox="1"/>
          <p:nvPr>
            <p:ph type="title"/>
          </p:nvPr>
        </p:nvSpPr>
        <p:spPr>
          <a:xfrm>
            <a:off x="640080" y="197661"/>
            <a:ext cx="10515600" cy="8061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Arial"/>
              <a:buNone/>
            </a:pPr>
            <a:r>
              <a:rPr lang="de-DE">
                <a:solidFill>
                  <a:srgbClr val="2A4F1C"/>
                </a:solidFill>
                <a:latin typeface="Arial"/>
                <a:ea typeface="Arial"/>
                <a:cs typeface="Arial"/>
                <a:sym typeface="Arial"/>
              </a:rPr>
              <a:t>Videoclipuri despre gestionarea resurselor naturale</a:t>
            </a:r>
            <a:endParaRPr>
              <a:solidFill>
                <a:srgbClr val="2A4F1C"/>
              </a:solidFill>
            </a:endParaRPr>
          </a:p>
        </p:txBody>
      </p:sp>
      <p:sp>
        <p:nvSpPr>
          <p:cNvPr id="396" name="Google Shape;396;g1ee4f95c8f2_0_113"/>
          <p:cNvSpPr txBox="1"/>
          <p:nvPr>
            <p:ph idx="1" type="body"/>
          </p:nvPr>
        </p:nvSpPr>
        <p:spPr>
          <a:xfrm>
            <a:off x="1097280" y="1241778"/>
            <a:ext cx="10058400" cy="462720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b="0" i="0" lang="de-DE">
                <a:solidFill>
                  <a:srgbClr val="0D0D0D"/>
                </a:solidFill>
                <a:latin typeface="Arial"/>
                <a:ea typeface="Arial"/>
                <a:cs typeface="Arial"/>
                <a:sym typeface="Arial"/>
              </a:rPr>
              <a:t>Vă rugăm să urmăriți cu atenție videoclipurile enumerate mai jos și să luați notițe cu privire la faptele semnificative. Apoi, prezentați subiectele de bază prietenilor dumneavoastră sau unui grup de tineri într-un mod ușor de înțeles și clar.</a:t>
            </a:r>
            <a:endParaRPr/>
          </a:p>
          <a:p>
            <a:pPr indent="0" lvl="0" marL="91440" rtl="0" algn="l">
              <a:lnSpc>
                <a:spcPct val="90000"/>
              </a:lnSpc>
              <a:spcBef>
                <a:spcPts val="0"/>
              </a:spcBef>
              <a:spcAft>
                <a:spcPts val="0"/>
              </a:spcAft>
              <a:buSzPts val="2000"/>
              <a:buNone/>
            </a:pPr>
            <a:r>
              <a:t/>
            </a:r>
            <a:endParaRPr b="1">
              <a:solidFill>
                <a:srgbClr val="2A4F1C"/>
              </a:solidFill>
            </a:endParaRPr>
          </a:p>
          <a:p>
            <a:pPr indent="-342900" lvl="0" marL="457200" rtl="0" algn="l">
              <a:lnSpc>
                <a:spcPct val="90000"/>
              </a:lnSpc>
              <a:spcBef>
                <a:spcPts val="1200"/>
              </a:spcBef>
              <a:spcAft>
                <a:spcPts val="0"/>
              </a:spcAft>
              <a:buSzPts val="1800"/>
              <a:buChar char=" "/>
            </a:pPr>
            <a:r>
              <a:rPr b="1" i="0" lang="de-DE">
                <a:solidFill>
                  <a:srgbClr val="0F0F0F"/>
                </a:solidFill>
                <a:latin typeface="Roboto"/>
                <a:ea typeface="Roboto"/>
                <a:cs typeface="Roboto"/>
                <a:sym typeface="Roboto"/>
              </a:rPr>
              <a:t>Idei de afaceri inovatoare în sectorul energiei regenerabile</a:t>
            </a:r>
            <a:endParaRPr/>
          </a:p>
          <a:p>
            <a:pPr indent="-342900" lvl="0" marL="457200" rtl="0" algn="l">
              <a:lnSpc>
                <a:spcPct val="90000"/>
              </a:lnSpc>
              <a:spcBef>
                <a:spcPts val="1200"/>
              </a:spcBef>
              <a:spcAft>
                <a:spcPts val="0"/>
              </a:spcAft>
              <a:buSzPts val="1800"/>
              <a:buChar char=" "/>
            </a:pPr>
            <a:r>
              <a:rPr b="1" lang="de-DE" u="sng">
                <a:solidFill>
                  <a:schemeClr val="accent1"/>
                </a:solidFill>
                <a:hlinkClick r:id="rId3">
                  <a:extLst>
                    <a:ext uri="{A12FA001-AC4F-418D-AE19-62706E023703}">
                      <ahyp:hlinkClr val="tx"/>
                    </a:ext>
                  </a:extLst>
                </a:hlinkClick>
              </a:rPr>
              <a:t>https://www.youtube.com/watch?v=OcY-VRXrbQA</a:t>
            </a:r>
            <a:endParaRPr b="1">
              <a:solidFill>
                <a:schemeClr val="accent1"/>
              </a:solidFill>
            </a:endParaRPr>
          </a:p>
          <a:p>
            <a:pPr indent="0" lvl="0" marL="91440" rtl="0" algn="l">
              <a:lnSpc>
                <a:spcPct val="90000"/>
              </a:lnSpc>
              <a:spcBef>
                <a:spcPts val="1400"/>
              </a:spcBef>
              <a:spcAft>
                <a:spcPts val="0"/>
              </a:spcAft>
              <a:buClr>
                <a:schemeClr val="accent1"/>
              </a:buClr>
              <a:buSzPts val="1800"/>
              <a:buNone/>
            </a:pPr>
            <a:r>
              <a:t/>
            </a:r>
            <a:endParaRPr b="1">
              <a:solidFill>
                <a:schemeClr val="accent1"/>
              </a:solidFill>
            </a:endParaRPr>
          </a:p>
          <a:p>
            <a:pPr indent="0" lvl="0" marL="0" rtl="0" algn="l">
              <a:lnSpc>
                <a:spcPct val="115000"/>
              </a:lnSpc>
              <a:spcBef>
                <a:spcPts val="0"/>
              </a:spcBef>
              <a:spcAft>
                <a:spcPts val="0"/>
              </a:spcAft>
              <a:buSzPts val="2000"/>
              <a:buNone/>
            </a:pPr>
            <a:r>
              <a:rPr b="1" lang="de-DE">
                <a:solidFill>
                  <a:srgbClr val="0F0F0F"/>
                </a:solidFill>
                <a:latin typeface="Roboto"/>
                <a:ea typeface="Roboto"/>
                <a:cs typeface="Roboto"/>
                <a:sym typeface="Roboto"/>
              </a:rPr>
              <a:t>      Cum vă avantajează afacerile ecologice pe dumneavoastră și planeta</a:t>
            </a:r>
            <a:endParaRPr b="1">
              <a:solidFill>
                <a:srgbClr val="0F0F0F"/>
              </a:solidFill>
              <a:latin typeface="Roboto"/>
              <a:ea typeface="Roboto"/>
              <a:cs typeface="Roboto"/>
              <a:sym typeface="Roboto"/>
            </a:endParaRPr>
          </a:p>
          <a:p>
            <a:pPr indent="0" lvl="0" marL="0" rtl="0" algn="l">
              <a:lnSpc>
                <a:spcPct val="115000"/>
              </a:lnSpc>
              <a:spcBef>
                <a:spcPts val="0"/>
              </a:spcBef>
              <a:spcAft>
                <a:spcPts val="0"/>
              </a:spcAft>
              <a:buSzPts val="2000"/>
              <a:buNone/>
            </a:pPr>
            <a:r>
              <a:rPr b="1" i="0" lang="de-DE" u="sng">
                <a:solidFill>
                  <a:srgbClr val="0F0F0F"/>
                </a:solidFill>
                <a:latin typeface="Roboto"/>
                <a:ea typeface="Roboto"/>
                <a:cs typeface="Roboto"/>
                <a:sym typeface="Roboto"/>
                <a:hlinkClick r:id="rId4">
                  <a:extLst>
                    <a:ext uri="{A12FA001-AC4F-418D-AE19-62706E023703}">
                      <ahyp:hlinkClr val="tx"/>
                    </a:ext>
                  </a:extLst>
                </a:hlinkClick>
              </a:rPr>
              <a:t>https://www.youtube.com/watch?v=pRpFpXDElX0&amp;t=10s </a:t>
            </a:r>
            <a:endParaRPr/>
          </a:p>
          <a:p>
            <a:pPr indent="0" lvl="0" marL="0" rtl="0" algn="l">
              <a:lnSpc>
                <a:spcPct val="90000"/>
              </a:lnSpc>
              <a:spcBef>
                <a:spcPts val="1400"/>
              </a:spcBef>
              <a:spcAft>
                <a:spcPts val="0"/>
              </a:spcAft>
              <a:buSzPts val="2000"/>
              <a:buNone/>
            </a:pPr>
            <a:r>
              <a:rPr b="1" i="0" lang="de-DE">
                <a:solidFill>
                  <a:srgbClr val="0F0F0F"/>
                </a:solidFill>
                <a:latin typeface="Roboto"/>
                <a:ea typeface="Roboto"/>
                <a:cs typeface="Roboto"/>
                <a:sym typeface="Roboto"/>
              </a:rPr>
              <a:t>Idei de afaceri ecologice pentru antreprenorii ecologici </a:t>
            </a:r>
            <a:r>
              <a:rPr b="1" lang="de-DE">
                <a:solidFill>
                  <a:schemeClr val="accent1"/>
                </a:solidFill>
              </a:rPr>
              <a:t>https://www.youtube.com/watch?v=iqmzJfc3epw</a:t>
            </a:r>
            <a:endParaRPr b="1">
              <a:solidFill>
                <a:schemeClr val="accent1"/>
              </a:solidFill>
            </a:endParaRPr>
          </a:p>
        </p:txBody>
      </p:sp>
      <p:sp>
        <p:nvSpPr>
          <p:cNvPr id="397" name="Google Shape;397;g1ee4f95c8f2_0_113"/>
          <p:cNvSpPr txBox="1"/>
          <p:nvPr/>
        </p:nvSpPr>
        <p:spPr>
          <a:xfrm>
            <a:off x="0" y="3005971"/>
            <a:ext cx="1215600" cy="7188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800"/>
              <a:buFont typeface="Arial"/>
              <a:buNone/>
            </a:pPr>
            <a:r>
              <a:rPr b="1" i="0" lang="de-DE" sz="2800" u="none" cap="none" strike="noStrike">
                <a:solidFill>
                  <a:schemeClr val="lt1"/>
                </a:solidFill>
                <a:latin typeface="Arial"/>
                <a:ea typeface="Arial"/>
                <a:cs typeface="Arial"/>
                <a:sym typeface="Arial"/>
              </a:rPr>
              <a:t>Task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8"/>
          <p:cNvSpPr txBox="1"/>
          <p:nvPr>
            <p:ph type="ctrTitle"/>
          </p:nvPr>
        </p:nvSpPr>
        <p:spPr>
          <a:xfrm>
            <a:off x="907600" y="1862318"/>
            <a:ext cx="10058400" cy="3566160"/>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None/>
            </a:pPr>
            <a:r>
              <a:rPr lang="de-DE" sz="6000">
                <a:solidFill>
                  <a:srgbClr val="3F762A"/>
                </a:solidFill>
              </a:rPr>
              <a:t>CULTURĂ ANTREPRENORIALĂ ECOLOGICĂ ȘI IDEI DE MODELE DE AFACERI</a:t>
            </a:r>
            <a:br>
              <a:rPr lang="de-DE">
                <a:solidFill>
                  <a:srgbClr val="3F762A"/>
                </a:solidFill>
              </a:rPr>
            </a:br>
            <a:br>
              <a:rPr lang="de-DE">
                <a:solidFill>
                  <a:srgbClr val="3F762A"/>
                </a:solidFill>
              </a:rPr>
            </a:br>
            <a:r>
              <a:rPr lang="de-DE">
                <a:solidFill>
                  <a:srgbClr val="3F762A"/>
                </a:solidFill>
              </a:rPr>
              <a:t>Autoevaluare</a:t>
            </a:r>
            <a:endParaRPr>
              <a:solidFill>
                <a:srgbClr val="3F762A"/>
              </a:solidFill>
            </a:endParaRPr>
          </a:p>
        </p:txBody>
      </p:sp>
      <p:grpSp>
        <p:nvGrpSpPr>
          <p:cNvPr id="403" name="Google Shape;403;p18"/>
          <p:cNvGrpSpPr/>
          <p:nvPr/>
        </p:nvGrpSpPr>
        <p:grpSpPr>
          <a:xfrm>
            <a:off x="5557000" y="6273133"/>
            <a:ext cx="1078000" cy="122800"/>
            <a:chOff x="3570750" y="4704850"/>
            <a:chExt cx="808500" cy="92100"/>
          </a:xfrm>
        </p:grpSpPr>
        <p:sp>
          <p:nvSpPr>
            <p:cNvPr id="404" name="Google Shape;404;p18"/>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05" name="Google Shape;405;p18"/>
            <p:cNvSpPr/>
            <p:nvPr/>
          </p:nvSpPr>
          <p:spPr>
            <a:xfrm>
              <a:off x="38095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06" name="Google Shape;406;p18"/>
            <p:cNvSpPr/>
            <p:nvPr/>
          </p:nvSpPr>
          <p:spPr>
            <a:xfrm>
              <a:off x="40483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07" name="Google Shape;407;p18"/>
            <p:cNvSpPr/>
            <p:nvPr/>
          </p:nvSpPr>
          <p:spPr>
            <a:xfrm>
              <a:off x="42871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cxnSp>
        <p:nvCxnSpPr>
          <p:cNvPr id="408" name="Google Shape;408;p18"/>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descr="Text&#10;&#10;Description automatically generated with medium confidence" id="409" name="Google Shape;409;p18"/>
          <p:cNvPicPr preferRelativeResize="0"/>
          <p:nvPr/>
        </p:nvPicPr>
        <p:blipFill rotWithShape="1">
          <a:blip r:embed="rId3">
            <a:alphaModFix/>
          </a:blip>
          <a:srcRect b="0" l="0" r="0" t="0"/>
          <a:stretch/>
        </p:blipFill>
        <p:spPr>
          <a:xfrm>
            <a:off x="164497" y="6395934"/>
            <a:ext cx="1296609" cy="272021"/>
          </a:xfrm>
          <a:prstGeom prst="rect">
            <a:avLst/>
          </a:prstGeom>
          <a:noFill/>
          <a:ln>
            <a:noFill/>
          </a:ln>
        </p:spPr>
      </p:pic>
      <p:pic>
        <p:nvPicPr>
          <p:cNvPr id="410" name="Google Shape;410;p18"/>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411" name="Google Shape;411;p18"/>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9"/>
          <p:cNvSpPr txBox="1"/>
          <p:nvPr>
            <p:ph type="title"/>
          </p:nvPr>
        </p:nvSpPr>
        <p:spPr>
          <a:xfrm>
            <a:off x="490194" y="286604"/>
            <a:ext cx="10665486" cy="82374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11111"/>
              <a:buFont typeface="Calibri"/>
              <a:buNone/>
            </a:pPr>
            <a:r>
              <a:rPr lang="de-DE"/>
              <a:t>Test privind cultura și modelele de afaceri ale antreprenorilor verzi</a:t>
            </a:r>
            <a:endParaRPr/>
          </a:p>
        </p:txBody>
      </p:sp>
      <p:sp>
        <p:nvSpPr>
          <p:cNvPr id="417" name="Google Shape;417;p19"/>
          <p:cNvSpPr txBox="1"/>
          <p:nvPr>
            <p:ph idx="1" type="body"/>
          </p:nvPr>
        </p:nvSpPr>
        <p:spPr>
          <a:xfrm>
            <a:off x="1066800" y="1240765"/>
            <a:ext cx="10058400" cy="4376470"/>
          </a:xfrm>
          <a:prstGeom prst="rect">
            <a:avLst/>
          </a:prstGeom>
          <a:noFill/>
          <a:ln>
            <a:noFill/>
          </a:ln>
        </p:spPr>
        <p:txBody>
          <a:bodyPr anchorCtr="0" anchor="t" bIns="45700" lIns="0" spcFirstLastPara="1" rIns="0" wrap="square" tIns="45700">
            <a:normAutofit lnSpcReduction="10000"/>
          </a:bodyPr>
          <a:lstStyle/>
          <a:p>
            <a:pPr indent="-91440" lvl="0" marL="91440" rtl="0" algn="l">
              <a:lnSpc>
                <a:spcPct val="115000"/>
              </a:lnSpc>
              <a:spcBef>
                <a:spcPts val="1500"/>
              </a:spcBef>
              <a:spcAft>
                <a:spcPts val="0"/>
              </a:spcAft>
              <a:buSzPts val="2000"/>
              <a:buChar char=" "/>
            </a:pPr>
            <a:r>
              <a:rPr b="1" lang="de-DE">
                <a:solidFill>
                  <a:srgbClr val="2A4F1C"/>
                </a:solidFill>
              </a:rPr>
              <a:t>Care este o caracteristică a antreprenorului verde?</a:t>
            </a:r>
            <a:endParaRPr sz="1200">
              <a:solidFill>
                <a:srgbClr val="374151"/>
              </a:solidFill>
              <a:latin typeface="Roboto"/>
              <a:ea typeface="Roboto"/>
              <a:cs typeface="Roboto"/>
              <a:sym typeface="Roboto"/>
            </a:endParaRPr>
          </a:p>
          <a:p>
            <a:pPr indent="-146050" lvl="0" marL="91440" rtl="0" algn="l">
              <a:lnSpc>
                <a:spcPct val="115000"/>
              </a:lnSpc>
              <a:spcBef>
                <a:spcPts val="0"/>
              </a:spcBef>
              <a:spcAft>
                <a:spcPts val="0"/>
              </a:spcAft>
              <a:buSzPts val="2300"/>
              <a:buChar char=" "/>
            </a:pPr>
            <a:r>
              <a:rPr lang="de-DE" sz="1500">
                <a:solidFill>
                  <a:srgbClr val="374151"/>
                </a:solidFill>
                <a:latin typeface="Roboto"/>
                <a:ea typeface="Roboto"/>
                <a:cs typeface="Roboto"/>
                <a:sym typeface="Roboto"/>
              </a:rPr>
              <a:t>a) </a:t>
            </a:r>
            <a:r>
              <a:rPr b="1" lang="de-DE" sz="1800">
                <a:solidFill>
                  <a:srgbClr val="000000"/>
                </a:solidFill>
                <a:latin typeface="Calibri"/>
                <a:ea typeface="Calibri"/>
                <a:cs typeface="Calibri"/>
                <a:sym typeface="Calibri"/>
              </a:rPr>
              <a:t>Contribuția la economia verde</a:t>
            </a:r>
            <a:endParaRPr b="1" sz="1800">
              <a:solidFill>
                <a:srgbClr val="000000"/>
              </a:solidFill>
              <a:latin typeface="Calibri"/>
              <a:ea typeface="Calibri"/>
              <a:cs typeface="Calibri"/>
              <a:sym typeface="Calibri"/>
            </a:endParaRPr>
          </a:p>
          <a:p>
            <a:pPr indent="-146050" lvl="0" marL="91440" rtl="0" algn="l">
              <a:lnSpc>
                <a:spcPct val="115000"/>
              </a:lnSpc>
              <a:spcBef>
                <a:spcPts val="0"/>
              </a:spcBef>
              <a:spcAft>
                <a:spcPts val="0"/>
              </a:spcAft>
              <a:buSzPts val="2300"/>
              <a:buChar char=" "/>
            </a:pPr>
            <a:r>
              <a:rPr b="1" lang="de-DE" sz="1800">
                <a:solidFill>
                  <a:srgbClr val="000000"/>
                </a:solidFill>
                <a:latin typeface="Calibri"/>
                <a:ea typeface="Calibri"/>
                <a:cs typeface="Calibri"/>
                <a:sym typeface="Calibri"/>
              </a:rPr>
              <a:t>b) Responsabilitatea față de mediu </a:t>
            </a:r>
            <a:endParaRPr/>
          </a:p>
          <a:p>
            <a:pPr indent="-146050" lvl="0" marL="91440" rtl="0" algn="l">
              <a:lnSpc>
                <a:spcPct val="115000"/>
              </a:lnSpc>
              <a:spcBef>
                <a:spcPts val="0"/>
              </a:spcBef>
              <a:spcAft>
                <a:spcPts val="0"/>
              </a:spcAft>
              <a:buSzPts val="2300"/>
              <a:buChar char=" "/>
            </a:pPr>
            <a:r>
              <a:rPr b="1" lang="de-DE" sz="1800">
                <a:solidFill>
                  <a:srgbClr val="000000"/>
                </a:solidFill>
                <a:latin typeface="Calibri"/>
                <a:ea typeface="Calibri"/>
                <a:cs typeface="Calibri"/>
                <a:sym typeface="Calibri"/>
              </a:rPr>
              <a:t>c) Toate</a:t>
            </a:r>
            <a:endParaRPr b="1" sz="1800">
              <a:solidFill>
                <a:srgbClr val="000000"/>
              </a:solidFill>
              <a:latin typeface="Calibri"/>
              <a:ea typeface="Calibri"/>
              <a:cs typeface="Calibri"/>
              <a:sym typeface="Calibri"/>
            </a:endParaRPr>
          </a:p>
          <a:p>
            <a:pPr indent="0" lvl="0" marL="91440" rtl="0" algn="l">
              <a:lnSpc>
                <a:spcPct val="115000"/>
              </a:lnSpc>
              <a:spcBef>
                <a:spcPts val="0"/>
              </a:spcBef>
              <a:spcAft>
                <a:spcPts val="0"/>
              </a:spcAft>
              <a:buSzPts val="2300"/>
              <a:buNone/>
            </a:pPr>
            <a:r>
              <a:t/>
            </a:r>
            <a:endParaRPr b="1" sz="1800">
              <a:solidFill>
                <a:srgbClr val="000000"/>
              </a:solidFill>
              <a:latin typeface="Calibri"/>
              <a:ea typeface="Calibri"/>
              <a:cs typeface="Calibri"/>
              <a:sym typeface="Calibri"/>
            </a:endParaRPr>
          </a:p>
          <a:p>
            <a:pPr indent="-146050" lvl="0" marL="91440" rtl="0" algn="l">
              <a:lnSpc>
                <a:spcPct val="115000"/>
              </a:lnSpc>
              <a:spcBef>
                <a:spcPts val="0"/>
              </a:spcBef>
              <a:spcAft>
                <a:spcPts val="0"/>
              </a:spcAft>
              <a:buSzPts val="2300"/>
              <a:buChar char=" "/>
            </a:pPr>
            <a:r>
              <a:rPr b="1" lang="de-DE"/>
              <a:t>Ce înseamnă Orizont Europa, Programul LIFE, Programul COSME?</a:t>
            </a:r>
            <a:endParaRPr/>
          </a:p>
          <a:p>
            <a:pPr indent="-146050" lvl="0" marL="91440" rtl="0" algn="l">
              <a:lnSpc>
                <a:spcPct val="115000"/>
              </a:lnSpc>
              <a:spcBef>
                <a:spcPts val="0"/>
              </a:spcBef>
              <a:spcAft>
                <a:spcPts val="0"/>
              </a:spcAft>
              <a:buSzPts val="2300"/>
              <a:buChar char=" "/>
            </a:pPr>
            <a:r>
              <a:rPr lang="de-DE" sz="1800">
                <a:solidFill>
                  <a:srgbClr val="374151"/>
                </a:solidFill>
                <a:latin typeface="Calibri"/>
                <a:ea typeface="Calibri"/>
                <a:cs typeface="Calibri"/>
                <a:sym typeface="Calibri"/>
              </a:rPr>
              <a:t>a) Programe de sprijinire a întreprinzătorilor</a:t>
            </a:r>
            <a:endParaRPr sz="1800">
              <a:solidFill>
                <a:srgbClr val="374151"/>
              </a:solidFill>
              <a:latin typeface="Calibri"/>
              <a:ea typeface="Calibri"/>
              <a:cs typeface="Calibri"/>
              <a:sym typeface="Calibri"/>
            </a:endParaRPr>
          </a:p>
          <a:p>
            <a:pPr indent="-146050" lvl="0" marL="91440" rtl="0" algn="l">
              <a:lnSpc>
                <a:spcPct val="115000"/>
              </a:lnSpc>
              <a:spcBef>
                <a:spcPts val="0"/>
              </a:spcBef>
              <a:spcAft>
                <a:spcPts val="0"/>
              </a:spcAft>
              <a:buSzPts val="2300"/>
              <a:buChar char=" "/>
            </a:pPr>
            <a:r>
              <a:rPr lang="de-DE" sz="1800">
                <a:solidFill>
                  <a:srgbClr val="374151"/>
                </a:solidFill>
                <a:latin typeface="Calibri"/>
                <a:ea typeface="Calibri"/>
                <a:cs typeface="Calibri"/>
                <a:sym typeface="Calibri"/>
              </a:rPr>
              <a:t>b) Programe de ocupare a forței de muncă</a:t>
            </a:r>
            <a:endParaRPr sz="1800">
              <a:solidFill>
                <a:srgbClr val="374151"/>
              </a:solidFill>
              <a:latin typeface="Calibri"/>
              <a:ea typeface="Calibri"/>
              <a:cs typeface="Calibri"/>
              <a:sym typeface="Calibri"/>
            </a:endParaRPr>
          </a:p>
          <a:p>
            <a:pPr indent="-146050" lvl="0" marL="91440" rtl="0" algn="l">
              <a:lnSpc>
                <a:spcPct val="115000"/>
              </a:lnSpc>
              <a:spcBef>
                <a:spcPts val="0"/>
              </a:spcBef>
              <a:spcAft>
                <a:spcPts val="0"/>
              </a:spcAft>
              <a:buSzPts val="2300"/>
              <a:buChar char=" "/>
            </a:pPr>
            <a:r>
              <a:rPr lang="de-DE" sz="1800">
                <a:solidFill>
                  <a:srgbClr val="374151"/>
                </a:solidFill>
                <a:latin typeface="Calibri"/>
                <a:ea typeface="Calibri"/>
                <a:cs typeface="Calibri"/>
                <a:sym typeface="Calibri"/>
              </a:rPr>
              <a:t>c) Firme de proiect</a:t>
            </a:r>
            <a:endParaRPr sz="1800">
              <a:solidFill>
                <a:srgbClr val="374151"/>
              </a:solidFill>
              <a:latin typeface="Calibri"/>
              <a:ea typeface="Calibri"/>
              <a:cs typeface="Calibri"/>
              <a:sym typeface="Calibri"/>
            </a:endParaRPr>
          </a:p>
          <a:p>
            <a:pPr indent="0" lvl="0" marL="91440" rtl="0" algn="l">
              <a:lnSpc>
                <a:spcPct val="115000"/>
              </a:lnSpc>
              <a:spcBef>
                <a:spcPts val="0"/>
              </a:spcBef>
              <a:spcAft>
                <a:spcPts val="0"/>
              </a:spcAft>
              <a:buSzPts val="2300"/>
              <a:buNone/>
            </a:pPr>
            <a:r>
              <a:t/>
            </a:r>
            <a:endParaRPr sz="1500">
              <a:solidFill>
                <a:srgbClr val="374151"/>
              </a:solidFill>
              <a:latin typeface="Roboto"/>
              <a:ea typeface="Roboto"/>
              <a:cs typeface="Roboto"/>
              <a:sym typeface="Roboto"/>
            </a:endParaRPr>
          </a:p>
          <a:p>
            <a:pPr indent="-146050" lvl="0" marL="91440" rtl="0" algn="l">
              <a:lnSpc>
                <a:spcPct val="115000"/>
              </a:lnSpc>
              <a:spcBef>
                <a:spcPts val="0"/>
              </a:spcBef>
              <a:spcAft>
                <a:spcPts val="0"/>
              </a:spcAft>
              <a:buSzPts val="2300"/>
              <a:buChar char=" "/>
            </a:pPr>
            <a:r>
              <a:rPr b="1" lang="de-DE">
                <a:latin typeface="Calibri"/>
                <a:ea typeface="Calibri"/>
                <a:cs typeface="Calibri"/>
                <a:sym typeface="Calibri"/>
              </a:rPr>
              <a:t>Care dintre ideile de afaceri ale antreprenorului verde este banală?</a:t>
            </a:r>
            <a:endParaRPr b="1">
              <a:latin typeface="Calibri"/>
              <a:ea typeface="Calibri"/>
              <a:cs typeface="Calibri"/>
              <a:sym typeface="Calibri"/>
            </a:endParaRPr>
          </a:p>
          <a:p>
            <a:pPr indent="0" lvl="0" marL="0" rtl="0" algn="l">
              <a:lnSpc>
                <a:spcPct val="115000"/>
              </a:lnSpc>
              <a:spcBef>
                <a:spcPts val="0"/>
              </a:spcBef>
              <a:spcAft>
                <a:spcPts val="0"/>
              </a:spcAft>
              <a:buSzPts val="2300"/>
              <a:buNone/>
            </a:pPr>
            <a:r>
              <a:rPr lang="de-DE" sz="1800">
                <a:solidFill>
                  <a:srgbClr val="374151"/>
                </a:solidFill>
                <a:latin typeface="Calibri"/>
                <a:ea typeface="Calibri"/>
                <a:cs typeface="Calibri"/>
                <a:sym typeface="Calibri"/>
              </a:rPr>
              <a:t> a) Nu provoacă deșeuri inutile.</a:t>
            </a:r>
            <a:endParaRPr/>
          </a:p>
          <a:p>
            <a:pPr indent="0" lvl="0" marL="0" rtl="0" algn="l">
              <a:lnSpc>
                <a:spcPct val="115000"/>
              </a:lnSpc>
              <a:spcBef>
                <a:spcPts val="0"/>
              </a:spcBef>
              <a:spcAft>
                <a:spcPts val="0"/>
              </a:spcAft>
              <a:buSzPts val="2300"/>
              <a:buNone/>
            </a:pPr>
            <a:r>
              <a:rPr lang="de-DE" sz="1800">
                <a:solidFill>
                  <a:srgbClr val="374151"/>
                </a:solidFill>
                <a:latin typeface="Calibri"/>
                <a:ea typeface="Calibri"/>
                <a:cs typeface="Calibri"/>
                <a:sym typeface="Calibri"/>
              </a:rPr>
              <a:t> b) Animalele sunt nesemnificative.</a:t>
            </a:r>
            <a:endParaRPr/>
          </a:p>
          <a:p>
            <a:pPr indent="0" lvl="0" marL="0" rtl="0" algn="l">
              <a:lnSpc>
                <a:spcPct val="115000"/>
              </a:lnSpc>
              <a:spcBef>
                <a:spcPts val="0"/>
              </a:spcBef>
              <a:spcAft>
                <a:spcPts val="0"/>
              </a:spcAft>
              <a:buSzPts val="2300"/>
              <a:buNone/>
            </a:pPr>
            <a:r>
              <a:rPr lang="de-DE" sz="1800">
                <a:solidFill>
                  <a:srgbClr val="374151"/>
                </a:solidFill>
                <a:latin typeface="Calibri"/>
                <a:ea typeface="Calibri"/>
                <a:cs typeface="Calibri"/>
                <a:sym typeface="Calibri"/>
              </a:rPr>
              <a:t> c) Ele sunt principalele responsabile pentru a lăsa o lume locuibilă.</a:t>
            </a:r>
            <a:endParaRPr/>
          </a:p>
          <a:p>
            <a:pPr indent="0" lvl="0" marL="0" rtl="0" algn="l">
              <a:lnSpc>
                <a:spcPct val="115000"/>
              </a:lnSpc>
              <a:spcBef>
                <a:spcPts val="1500"/>
              </a:spcBef>
              <a:spcAft>
                <a:spcPts val="0"/>
              </a:spcAft>
              <a:buSzPts val="1800"/>
              <a:buNone/>
            </a:pPr>
            <a:r>
              <a:t/>
            </a:r>
            <a:endParaRPr sz="1200">
              <a:solidFill>
                <a:srgbClr val="374151"/>
              </a:solidFill>
              <a:latin typeface="Roboto"/>
              <a:ea typeface="Roboto"/>
              <a:cs typeface="Roboto"/>
              <a:sym typeface="Roboto"/>
            </a:endParaRPr>
          </a:p>
          <a:p>
            <a:pPr indent="0" lvl="0" marL="0" rtl="0" algn="l">
              <a:lnSpc>
                <a:spcPct val="90000"/>
              </a:lnSpc>
              <a:spcBef>
                <a:spcPts val="1500"/>
              </a:spcBef>
              <a:spcAft>
                <a:spcPts val="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1ee4f95c8f2_0_379"/>
          <p:cNvSpPr txBox="1"/>
          <p:nvPr>
            <p:ph type="title"/>
          </p:nvPr>
        </p:nvSpPr>
        <p:spPr>
          <a:xfrm>
            <a:off x="218663" y="286604"/>
            <a:ext cx="10917000" cy="8238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A4F1C"/>
              </a:buClr>
              <a:buSzPts val="3200"/>
              <a:buFont typeface="Calibri"/>
              <a:buNone/>
            </a:pPr>
            <a:r>
              <a:rPr lang="de-DE">
                <a:solidFill>
                  <a:srgbClr val="2A4F1C"/>
                </a:solidFill>
              </a:rPr>
              <a:t>Referințe și link-uri</a:t>
            </a:r>
            <a:endParaRPr/>
          </a:p>
        </p:txBody>
      </p:sp>
      <p:cxnSp>
        <p:nvCxnSpPr>
          <p:cNvPr id="423" name="Google Shape;423;g1ee4f95c8f2_0_379"/>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24" name="Google Shape;424;g1ee4f95c8f2_0_379"/>
          <p:cNvSpPr txBox="1"/>
          <p:nvPr/>
        </p:nvSpPr>
        <p:spPr>
          <a:xfrm>
            <a:off x="218675" y="982575"/>
            <a:ext cx="11010900" cy="487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EKOIQ. (2015). İşin Rengi Giderek Değişiyor, Yeşil Girişimcilik, EKOIQ, Sayı 48, İstanbul.</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Farinelli, A., Bottini, L., Akkoyunlu, S., &amp; Aerni, F. (2011). Corporate social responsibility and corporate environmental responsibility: Conceptual and empirical distinctions. </a:t>
            </a:r>
            <a:r>
              <a:rPr i="1" lang="de-DE" sz="1100">
                <a:solidFill>
                  <a:schemeClr val="dk1"/>
                </a:solidFill>
              </a:rPr>
              <a:t>Journal of Business Ethics</a:t>
            </a:r>
            <a:r>
              <a:rPr lang="de-DE" sz="1100">
                <a:solidFill>
                  <a:schemeClr val="dk1"/>
                </a:solidFill>
              </a:rPr>
              <a:t>, 103(3), 371-389.</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Moisander, J. (2007). Sustainable entrepreneurship: A multidimensional analysis of small business decision-making. </a:t>
            </a:r>
            <a:r>
              <a:rPr i="1" lang="de-DE" sz="1100">
                <a:solidFill>
                  <a:schemeClr val="dk1"/>
                </a:solidFill>
              </a:rPr>
              <a:t>Journal of Business Ethics</a:t>
            </a:r>
            <a:r>
              <a:rPr lang="de-DE" sz="1100">
                <a:solidFill>
                  <a:schemeClr val="dk1"/>
                </a:solidFill>
              </a:rPr>
              <a:t>, 75(4), 405-418.</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Muzyka, D. S., Koning, H., &amp; Churchill, N. C. (1999). Environmental consciousness, consumer behavior, and the green marketing paradox. </a:t>
            </a:r>
            <a:r>
              <a:rPr i="1" lang="de-DE" sz="1100">
                <a:solidFill>
                  <a:schemeClr val="dk1"/>
                </a:solidFill>
              </a:rPr>
              <a:t>Journal of marketing research</a:t>
            </a:r>
            <a:r>
              <a:rPr lang="de-DE" sz="1100">
                <a:solidFill>
                  <a:schemeClr val="dk1"/>
                </a:solidFill>
              </a:rPr>
              <a:t>, 36(3), 352-367.</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Kaur, P. (2014). Green entrepreneurship: A conceptual framework and research agenda. </a:t>
            </a:r>
            <a:r>
              <a:rPr i="1" lang="de-DE" sz="1100">
                <a:solidFill>
                  <a:schemeClr val="dk1"/>
                </a:solidFill>
              </a:rPr>
              <a:t>International Journal of Business Ethics</a:t>
            </a:r>
            <a:r>
              <a:rPr lang="de-DE" sz="1100">
                <a:solidFill>
                  <a:schemeClr val="dk1"/>
                </a:solidFill>
              </a:rPr>
              <a:t>, 137(3), 465-482.</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SME Garanti BBVA Ekonomist Magazin. (2020, July). Green entrepreneurship: A new era of sustainable business. [https://www.garantibbva.com.tr ]. Retrieved from</a:t>
            </a:r>
            <a:r>
              <a:rPr lang="de-DE" sz="1100">
                <a:solidFill>
                  <a:schemeClr val="dk1"/>
                </a:solidFill>
                <a:uFill>
                  <a:noFill/>
                </a:uFill>
                <a:hlinkClick r:id="rId3">
                  <a:extLst>
                    <a:ext uri="{A12FA001-AC4F-418D-AE19-62706E023703}">
                      <ahyp:hlinkClr val="tx"/>
                    </a:ext>
                  </a:extLst>
                </a:hlinkClick>
              </a:rPr>
              <a:t> </a:t>
            </a:r>
            <a:r>
              <a:rPr lang="de-DE" sz="1100" u="sng">
                <a:solidFill>
                  <a:schemeClr val="hlink"/>
                </a:solidFill>
                <a:hlinkClick r:id="rId4"/>
              </a:rPr>
              <a:t>https://www.garantibbva.com.tr/en/corporate/sme-specific/entrepreneurship</a:t>
            </a:r>
            <a:r>
              <a:rPr lang="de-DE" sz="1100">
                <a:solidFill>
                  <a:schemeClr val="dk1"/>
                </a:solidFill>
              </a:rPr>
              <a:t>  ] on 15.12.2023.</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Singh, A., &amp; Del Giudice, M. (2023). The impact of green human resource management practices on green innovation performance: A moderated mediation analysis. </a:t>
            </a:r>
            <a:r>
              <a:rPr i="1" lang="de-DE" sz="1100">
                <a:solidFill>
                  <a:schemeClr val="dk1"/>
                </a:solidFill>
              </a:rPr>
              <a:t>International Journal of Academic Research in Business and Management</a:t>
            </a:r>
            <a:r>
              <a:rPr lang="de-DE" sz="1100">
                <a:solidFill>
                  <a:schemeClr val="dk1"/>
                </a:solidFill>
              </a:rPr>
              <a:t>, 24(3), 1-17. [DOI: 10.51137/ijarbm.2023.4.3.1]</a:t>
            </a:r>
            <a:endParaRPr sz="1100">
              <a:solidFill>
                <a:schemeClr val="dk1"/>
              </a:solidFill>
            </a:endParaRPr>
          </a:p>
          <a:p>
            <a:pPr indent="0" lvl="0" marL="0" marR="0" rtl="0" algn="l">
              <a:lnSpc>
                <a:spcPct val="100000"/>
              </a:lnSpc>
              <a:spcBef>
                <a:spcPts val="1200"/>
              </a:spcBef>
              <a:spcAft>
                <a:spcPts val="0"/>
              </a:spcAft>
              <a:buNone/>
            </a:pPr>
            <a:r>
              <a:t/>
            </a:r>
            <a:endParaRPr sz="1800">
              <a:solidFill>
                <a:srgbClr val="37415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ee4f95c8f2_0_616"/>
          <p:cNvSpPr/>
          <p:nvPr/>
        </p:nvSpPr>
        <p:spPr>
          <a:xfrm>
            <a:off x="2819400" y="-261257"/>
            <a:ext cx="12192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7" name="Google Shape;237;g1ee4f95c8f2_0_616"/>
          <p:cNvSpPr/>
          <p:nvPr/>
        </p:nvSpPr>
        <p:spPr>
          <a:xfrm>
            <a:off x="2819400" y="195943"/>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0" i="0" lang="de-DE" sz="11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238" name="Google Shape;238;g1ee4f95c8f2_0_616"/>
          <p:cNvSpPr txBox="1"/>
          <p:nvPr>
            <p:ph type="title"/>
          </p:nvPr>
        </p:nvSpPr>
        <p:spPr>
          <a:xfrm>
            <a:off x="340865" y="57142"/>
            <a:ext cx="10515600" cy="10506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4B3A"/>
              </a:buClr>
              <a:buSzPts val="3200"/>
              <a:buFont typeface="Arial"/>
              <a:buNone/>
            </a:pPr>
            <a:r>
              <a:rPr lang="de-DE">
                <a:solidFill>
                  <a:srgbClr val="004B3A"/>
                </a:solidFill>
                <a:latin typeface="Arial"/>
                <a:ea typeface="Arial"/>
                <a:cs typeface="Arial"/>
                <a:sym typeface="Arial"/>
              </a:rPr>
              <a:t>Rezultatele invatarii pentru modulul 5</a:t>
            </a:r>
            <a:endParaRPr/>
          </a:p>
        </p:txBody>
      </p:sp>
      <p:sp>
        <p:nvSpPr>
          <p:cNvPr id="239" name="Google Shape;239;g1ee4f95c8f2_0_616"/>
          <p:cNvSpPr txBox="1"/>
          <p:nvPr>
            <p:ph idx="1" type="body"/>
          </p:nvPr>
        </p:nvSpPr>
        <p:spPr>
          <a:xfrm>
            <a:off x="340865" y="1246423"/>
            <a:ext cx="11557500" cy="5415600"/>
          </a:xfrm>
          <a:prstGeom prst="rect">
            <a:avLst/>
          </a:prstGeom>
          <a:noFill/>
          <a:ln>
            <a:noFill/>
          </a:ln>
        </p:spPr>
        <p:txBody>
          <a:bodyPr anchorCtr="0" anchor="t" bIns="45700" lIns="91425" spcFirstLastPara="1" rIns="91425" wrap="square" tIns="45700">
            <a:normAutofit/>
          </a:bodyPr>
          <a:lstStyle/>
          <a:p>
            <a:pPr indent="0" lvl="0" marL="144000" rtl="0" algn="l">
              <a:lnSpc>
                <a:spcPct val="100000"/>
              </a:lnSpc>
              <a:spcBef>
                <a:spcPts val="0"/>
              </a:spcBef>
              <a:spcAft>
                <a:spcPts val="0"/>
              </a:spcAft>
              <a:buClr>
                <a:srgbClr val="2A4F1C"/>
              </a:buClr>
              <a:buSzPts val="2600"/>
              <a:buNone/>
            </a:pPr>
            <a:r>
              <a:rPr lang="de-DE" sz="2600">
                <a:solidFill>
                  <a:srgbClr val="004B3A"/>
                </a:solidFill>
              </a:rPr>
              <a:t>În acest modul veți învăța:</a:t>
            </a:r>
            <a:endParaRPr/>
          </a:p>
          <a:p>
            <a:pPr indent="0" lvl="0" marL="144000" rtl="0" algn="l">
              <a:lnSpc>
                <a:spcPct val="100000"/>
              </a:lnSpc>
              <a:spcBef>
                <a:spcPts val="0"/>
              </a:spcBef>
              <a:spcAft>
                <a:spcPts val="0"/>
              </a:spcAft>
              <a:buClr>
                <a:srgbClr val="2A4F1C"/>
              </a:buClr>
              <a:buSzPts val="2600"/>
              <a:buNone/>
            </a:pPr>
            <a:r>
              <a:t/>
            </a:r>
            <a:endParaRPr sz="2600">
              <a:solidFill>
                <a:srgbClr val="004B3A"/>
              </a:solidFill>
            </a:endParaRPr>
          </a:p>
          <a:p>
            <a:pPr indent="-457200" lvl="0" marL="601200" rtl="0" algn="l">
              <a:lnSpc>
                <a:spcPct val="100000"/>
              </a:lnSpc>
              <a:spcBef>
                <a:spcPts val="0"/>
              </a:spcBef>
              <a:spcAft>
                <a:spcPts val="0"/>
              </a:spcAft>
              <a:buClr>
                <a:srgbClr val="2A4F1C"/>
              </a:buClr>
              <a:buSzPts val="2600"/>
              <a:buFont typeface="Noto Sans Symbols"/>
              <a:buChar char="❖"/>
            </a:pPr>
            <a:r>
              <a:rPr lang="de-DE" sz="2600">
                <a:solidFill>
                  <a:srgbClr val="004B3A"/>
                </a:solidFill>
              </a:rPr>
              <a:t>Cine este un antreprenor verde, antreprenor. Aflați care sunt caracteristicile unui antreprenor verde și ale unui antreprenor</a:t>
            </a:r>
            <a:endParaRPr/>
          </a:p>
          <a:p>
            <a:pPr indent="-457200" lvl="0" marL="601200" rtl="0" algn="l">
              <a:lnSpc>
                <a:spcPct val="100000"/>
              </a:lnSpc>
              <a:spcBef>
                <a:spcPts val="0"/>
              </a:spcBef>
              <a:spcAft>
                <a:spcPts val="0"/>
              </a:spcAft>
              <a:buClr>
                <a:srgbClr val="2A4F1C"/>
              </a:buClr>
              <a:buSzPts val="2600"/>
              <a:buFont typeface="Noto Sans Symbols"/>
              <a:buChar char="❖"/>
            </a:pPr>
            <a:r>
              <a:rPr lang="de-DE" sz="2600">
                <a:solidFill>
                  <a:srgbClr val="004B3A"/>
                </a:solidFill>
              </a:rPr>
              <a:t>Să dezvoltați și să reflectați asupra unei culturi antreprenoriale verzi </a:t>
            </a:r>
            <a:endParaRPr/>
          </a:p>
          <a:p>
            <a:pPr indent="-457200" lvl="0" marL="601200" rtl="0" algn="l">
              <a:lnSpc>
                <a:spcPct val="100000"/>
              </a:lnSpc>
              <a:spcBef>
                <a:spcPts val="0"/>
              </a:spcBef>
              <a:spcAft>
                <a:spcPts val="0"/>
              </a:spcAft>
              <a:buClr>
                <a:srgbClr val="2A4F1C"/>
              </a:buClr>
              <a:buSzPts val="2600"/>
              <a:buFont typeface="Noto Sans Symbols"/>
              <a:buChar char="❖"/>
            </a:pPr>
            <a:r>
              <a:rPr lang="de-DE" sz="2600">
                <a:solidFill>
                  <a:srgbClr val="004B3A"/>
                </a:solidFill>
              </a:rPr>
              <a:t>Să gândiți la noi idei de modele de afaceri în ceea ce privește contribuția lor economică, de sustenabilitate, socială și societală</a:t>
            </a:r>
            <a:endParaRPr/>
          </a:p>
          <a:p>
            <a:pPr indent="-457200" lvl="0" marL="601200" rtl="0" algn="l">
              <a:lnSpc>
                <a:spcPct val="100000"/>
              </a:lnSpc>
              <a:spcBef>
                <a:spcPts val="0"/>
              </a:spcBef>
              <a:spcAft>
                <a:spcPts val="0"/>
              </a:spcAft>
              <a:buClr>
                <a:srgbClr val="2A4F1C"/>
              </a:buClr>
              <a:buSzPts val="2600"/>
              <a:buFont typeface="Noto Sans Symbols"/>
              <a:buChar char="❖"/>
            </a:pPr>
            <a:r>
              <a:rPr lang="de-DE" sz="2600">
                <a:solidFill>
                  <a:srgbClr val="004B3A"/>
                </a:solidFill>
              </a:rPr>
              <a:t>Să recunoașteți suporturile antreprenoriatului verde și să cunoașteți contribuția acestora la modelele noastre de afaceri</a:t>
            </a:r>
            <a:endParaRPr/>
          </a:p>
          <a:p>
            <a:pPr indent="-457200" lvl="0" marL="601200" rtl="0" algn="l">
              <a:lnSpc>
                <a:spcPct val="100000"/>
              </a:lnSpc>
              <a:spcBef>
                <a:spcPts val="0"/>
              </a:spcBef>
              <a:spcAft>
                <a:spcPts val="0"/>
              </a:spcAft>
              <a:buClr>
                <a:srgbClr val="2A4F1C"/>
              </a:buClr>
              <a:buSzPts val="2600"/>
              <a:buFont typeface="Noto Sans Symbols"/>
              <a:buChar char="❖"/>
            </a:pPr>
            <a:r>
              <a:rPr lang="de-DE" sz="2600">
                <a:solidFill>
                  <a:srgbClr val="004B3A"/>
                </a:solidFill>
              </a:rPr>
              <a:t>Să examinati modelele de afaceri antreprenoriale verzi din lume.</a:t>
            </a:r>
            <a:endParaRPr sz="2800">
              <a:solidFill>
                <a:srgbClr val="004B3A"/>
              </a:solidFill>
              <a:latin typeface="Arial"/>
              <a:ea typeface="Arial"/>
              <a:cs typeface="Arial"/>
              <a:sym typeface="Arial"/>
            </a:endParaRPr>
          </a:p>
          <a:p>
            <a:pPr indent="48260" lvl="0" marL="91440" rtl="0" algn="l">
              <a:lnSpc>
                <a:spcPct val="150000"/>
              </a:lnSpc>
              <a:spcBef>
                <a:spcPts val="1400"/>
              </a:spcBef>
              <a:spcAft>
                <a:spcPts val="0"/>
              </a:spcAft>
              <a:buClr>
                <a:schemeClr val="accent6"/>
              </a:buClr>
              <a:buSzPts val="2200"/>
              <a:buFont typeface="Arial"/>
              <a:buNone/>
            </a:pPr>
            <a:r>
              <a:t/>
            </a:r>
            <a:endParaRPr sz="2200">
              <a:solidFill>
                <a:srgbClr val="433C2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0"/>
          <p:cNvSpPr txBox="1"/>
          <p:nvPr/>
        </p:nvSpPr>
        <p:spPr>
          <a:xfrm>
            <a:off x="6502523" y="2414726"/>
            <a:ext cx="4378975" cy="93564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Prof. Dr. Marc Beutner</a:t>
            </a:r>
            <a:endParaRPr b="0" i="0" sz="1400" u="none" cap="none" strike="noStrike">
              <a:solidFill>
                <a:srgbClr val="000000"/>
              </a:solidFill>
              <a:latin typeface="Arial"/>
              <a:ea typeface="Arial"/>
              <a:cs typeface="Arial"/>
              <a:sym typeface="Arial"/>
            </a:endParaRPr>
          </a:p>
          <a:p>
            <a:pPr indent="0" lvl="0" marL="0" marR="0" rtl="0" algn="l">
              <a:lnSpc>
                <a:spcPct val="89999"/>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Tel: +49 (0) 52 51 / 60 - 23 67</a:t>
            </a:r>
            <a:endParaRPr b="0" i="0" sz="1400" u="none" cap="none" strike="noStrike">
              <a:solidFill>
                <a:srgbClr val="000000"/>
              </a:solidFill>
              <a:latin typeface="Arial"/>
              <a:ea typeface="Arial"/>
              <a:cs typeface="Arial"/>
              <a:sym typeface="Arial"/>
            </a:endParaRPr>
          </a:p>
          <a:p>
            <a:pPr indent="0" lvl="0" marL="0" marR="0" rtl="0" algn="l">
              <a:lnSpc>
                <a:spcPct val="89999"/>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Fax: +49 (0) 52 51 / 60 - 35 63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E-Mail: marc.beutner@uni-paderborn.de</a:t>
            </a:r>
            <a:endParaRPr b="0" i="0" sz="1400" u="none" cap="none" strike="noStrike">
              <a:solidFill>
                <a:srgbClr val="000000"/>
              </a:solidFill>
              <a:latin typeface="Arial"/>
              <a:ea typeface="Arial"/>
              <a:cs typeface="Arial"/>
              <a:sym typeface="Arial"/>
            </a:endParaRPr>
          </a:p>
        </p:txBody>
      </p:sp>
      <p:sp>
        <p:nvSpPr>
          <p:cNvPr id="430" name="Google Shape;430;p20"/>
          <p:cNvSpPr txBox="1"/>
          <p:nvPr/>
        </p:nvSpPr>
        <p:spPr>
          <a:xfrm>
            <a:off x="1192568" y="2414726"/>
            <a:ext cx="4496910" cy="152746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Universitatea din Paderborn</a:t>
            </a:r>
            <a:endParaRPr/>
          </a:p>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Departamentul de educație în afaceri </a:t>
            </a:r>
            <a:endParaRPr/>
          </a:p>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Catedra de educație în afaceri II Warburger Str. 100</a:t>
            </a:r>
            <a:endParaRPr/>
          </a:p>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33098 Paderborn</a:t>
            </a:r>
            <a:endParaRPr b="0" i="0" sz="1400" u="none" cap="none" strike="noStrike">
              <a:solidFill>
                <a:srgbClr val="000000"/>
              </a:solidFill>
              <a:latin typeface="Arial"/>
              <a:ea typeface="Arial"/>
              <a:cs typeface="Arial"/>
              <a:sym typeface="Arial"/>
            </a:endParaRPr>
          </a:p>
          <a:p>
            <a:pPr indent="0" lvl="0" marL="0" marR="0" rtl="0" algn="l">
              <a:lnSpc>
                <a:spcPct val="10666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http://www.upb.de/wipaed</a:t>
            </a:r>
            <a:endParaRPr b="1" i="0" sz="1600" u="none" cap="none" strike="noStrike">
              <a:solidFill>
                <a:schemeClr val="dk1"/>
              </a:solidFill>
              <a:latin typeface="Calibri"/>
              <a:ea typeface="Calibri"/>
              <a:cs typeface="Calibri"/>
              <a:sym typeface="Calibri"/>
            </a:endParaRPr>
          </a:p>
        </p:txBody>
      </p:sp>
      <p:sp>
        <p:nvSpPr>
          <p:cNvPr id="431" name="Google Shape;431;p20"/>
          <p:cNvSpPr/>
          <p:nvPr/>
        </p:nvSpPr>
        <p:spPr>
          <a:xfrm>
            <a:off x="1100251" y="1319669"/>
            <a:ext cx="165865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234E"/>
              </a:buClr>
              <a:buSzPts val="3600"/>
              <a:buFont typeface="Noto Sans Symbols"/>
              <a:buNone/>
            </a:pPr>
            <a:r>
              <a:rPr b="1" i="0" lang="de-DE" sz="3600" u="none" cap="none" strike="noStrike">
                <a:solidFill>
                  <a:srgbClr val="05234E"/>
                </a:solidFill>
                <a:latin typeface="Calibri"/>
                <a:ea typeface="Calibri"/>
                <a:cs typeface="Calibri"/>
                <a:sym typeface="Calibri"/>
              </a:rPr>
              <a:t>Contact</a:t>
            </a:r>
            <a:endParaRPr b="1" i="0" sz="3600" u="none" cap="none" strike="noStrike">
              <a:solidFill>
                <a:srgbClr val="05234E"/>
              </a:solidFill>
              <a:latin typeface="Calibri"/>
              <a:ea typeface="Calibri"/>
              <a:cs typeface="Calibri"/>
              <a:sym typeface="Calibri"/>
            </a:endParaRPr>
          </a:p>
        </p:txBody>
      </p:sp>
      <p:sp>
        <p:nvSpPr>
          <p:cNvPr id="432" name="Google Shape;432;p20"/>
          <p:cNvSpPr/>
          <p:nvPr/>
        </p:nvSpPr>
        <p:spPr>
          <a:xfrm>
            <a:off x="0" y="4338215"/>
            <a:ext cx="12191999" cy="1073888"/>
          </a:xfrm>
          <a:prstGeom prst="rect">
            <a:avLst/>
          </a:prstGeom>
          <a:noFill/>
          <a:ln>
            <a:noFill/>
          </a:ln>
        </p:spPr>
        <p:txBody>
          <a:bodyPr anchorCtr="0" anchor="t" bIns="45700" lIns="91425" spcFirstLastPara="1" rIns="91425" wrap="square" tIns="45700">
            <a:normAutofit/>
          </a:bodyPr>
          <a:lstStyle/>
          <a:p>
            <a:pPr indent="-245745" lvl="0" marL="342900" marR="0" rtl="0" algn="l">
              <a:lnSpc>
                <a:spcPct val="77000"/>
              </a:lnSpc>
              <a:spcBef>
                <a:spcPts val="0"/>
              </a:spcBef>
              <a:spcAft>
                <a:spcPts val="0"/>
              </a:spcAft>
              <a:buClr>
                <a:schemeClr val="accent1"/>
              </a:buClr>
              <a:buSzPts val="1530"/>
              <a:buFont typeface="Noto Sans Symbols"/>
              <a:buNone/>
            </a:pPr>
            <a:r>
              <a:t/>
            </a:r>
            <a:endParaRPr b="0" i="0" sz="1415" u="none" cap="none" strike="noStrike">
              <a:solidFill>
                <a:srgbClr val="3F3F3F"/>
              </a:solidFill>
              <a:latin typeface="Calibri"/>
              <a:ea typeface="Calibri"/>
              <a:cs typeface="Calibri"/>
              <a:sym typeface="Calibri"/>
            </a:endParaRPr>
          </a:p>
          <a:p>
            <a:pPr indent="0" lvl="1" marL="457200" marR="0" rtl="0" algn="ctr">
              <a:lnSpc>
                <a:spcPct val="77000"/>
              </a:lnSpc>
              <a:spcBef>
                <a:spcPts val="1000"/>
              </a:spcBef>
              <a:spcAft>
                <a:spcPts val="0"/>
              </a:spcAft>
              <a:buClr>
                <a:schemeClr val="accent1"/>
              </a:buClr>
              <a:buSzPts val="2380"/>
              <a:buFont typeface="Noto Sans Symbols"/>
              <a:buNone/>
            </a:pPr>
            <a:r>
              <a:rPr b="1" i="0" lang="de-DE" sz="2201" u="none" cap="none" strike="noStrike">
                <a:solidFill>
                  <a:srgbClr val="3F3F3F"/>
                </a:solidFill>
                <a:latin typeface="Calibri"/>
                <a:ea typeface="Calibri"/>
                <a:cs typeface="Calibri"/>
                <a:sym typeface="Calibri"/>
              </a:rPr>
              <a:t>Vă mulțumim pentru prezență!</a:t>
            </a:r>
            <a:endParaRPr/>
          </a:p>
          <a:p>
            <a:pPr indent="0" lvl="1" marL="457200" marR="0" rtl="0" algn="ctr">
              <a:lnSpc>
                <a:spcPct val="77000"/>
              </a:lnSpc>
              <a:spcBef>
                <a:spcPts val="1000"/>
              </a:spcBef>
              <a:spcAft>
                <a:spcPts val="0"/>
              </a:spcAft>
              <a:buClr>
                <a:schemeClr val="accent1"/>
              </a:buClr>
              <a:buSzPts val="2380"/>
              <a:buFont typeface="Noto Sans Symbols"/>
              <a:buNone/>
            </a:pPr>
            <a:r>
              <a:rPr b="1" i="0" lang="de-DE" sz="2201" u="none" cap="none" strike="noStrike">
                <a:solidFill>
                  <a:srgbClr val="3F3F3F"/>
                </a:solidFill>
                <a:latin typeface="Calibri"/>
                <a:ea typeface="Calibri"/>
                <a:cs typeface="Calibri"/>
                <a:sym typeface="Calibri"/>
              </a:rPr>
              <a:t>Aveți întrebări?</a:t>
            </a:r>
            <a:endParaRPr b="0" i="0" sz="1100" u="none" cap="none" strike="noStrike">
              <a:solidFill>
                <a:srgbClr val="3F3F3F"/>
              </a:solidFill>
              <a:latin typeface="Calibri"/>
              <a:ea typeface="Calibri"/>
              <a:cs typeface="Calibri"/>
              <a:sym typeface="Calibri"/>
            </a:endParaRPr>
          </a:p>
          <a:p>
            <a:pPr indent="-199390" lvl="1" marL="742950" marR="0" rtl="0" algn="l">
              <a:lnSpc>
                <a:spcPct val="77000"/>
              </a:lnSpc>
              <a:spcBef>
                <a:spcPts val="1000"/>
              </a:spcBef>
              <a:spcAft>
                <a:spcPts val="0"/>
              </a:spcAft>
              <a:buClr>
                <a:schemeClr val="accent1"/>
              </a:buClr>
              <a:buSzPts val="1360"/>
              <a:buFont typeface="Noto Sans Symbols"/>
              <a:buNone/>
            </a:pPr>
            <a:r>
              <a:t/>
            </a:r>
            <a:endParaRPr b="0" i="0" sz="1258"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Prezentare generală</a:t>
            </a:r>
            <a:endParaRPr/>
          </a:p>
        </p:txBody>
      </p:sp>
      <p:sp>
        <p:nvSpPr>
          <p:cNvPr id="245" name="Google Shape;245;p2"/>
          <p:cNvSpPr txBox="1"/>
          <p:nvPr/>
        </p:nvSpPr>
        <p:spPr>
          <a:xfrm>
            <a:off x="2566665" y="2242745"/>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Introducere</a:t>
            </a:r>
            <a:endParaRPr b="1" i="0" sz="3200" u="none" cap="none" strike="noStrike">
              <a:solidFill>
                <a:srgbClr val="3F3F3F"/>
              </a:solidFill>
              <a:latin typeface="Calibri"/>
              <a:ea typeface="Calibri"/>
              <a:cs typeface="Calibri"/>
              <a:sym typeface="Calibri"/>
            </a:endParaRPr>
          </a:p>
        </p:txBody>
      </p:sp>
      <p:sp>
        <p:nvSpPr>
          <p:cNvPr id="246" name="Google Shape;246;p2"/>
          <p:cNvSpPr txBox="1"/>
          <p:nvPr/>
        </p:nvSpPr>
        <p:spPr>
          <a:xfrm>
            <a:off x="5851075" y="2242720"/>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Exmeple</a:t>
            </a:r>
            <a:endParaRPr b="1" i="0" sz="3200" u="none" cap="none" strike="noStrike">
              <a:solidFill>
                <a:srgbClr val="3F3F3F"/>
              </a:solidFill>
              <a:latin typeface="Calibri"/>
              <a:ea typeface="Calibri"/>
              <a:cs typeface="Calibri"/>
              <a:sym typeface="Calibri"/>
            </a:endParaRPr>
          </a:p>
        </p:txBody>
      </p:sp>
      <p:sp>
        <p:nvSpPr>
          <p:cNvPr id="247" name="Google Shape;247;p2"/>
          <p:cNvSpPr txBox="1"/>
          <p:nvPr/>
        </p:nvSpPr>
        <p:spPr>
          <a:xfrm>
            <a:off x="5728917" y="2547380"/>
            <a:ext cx="4039917" cy="644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200"/>
              </a:spcBef>
              <a:spcAft>
                <a:spcPts val="160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Importanța culturii antreprenoriale verzi din punct de vedere economic, al sustenabilității, al contribuțiilor sociale și societale</a:t>
            </a:r>
            <a:endParaRPr b="0" i="0" sz="2000" u="none" cap="none" strike="noStrike">
              <a:solidFill>
                <a:srgbClr val="3F3F3F"/>
              </a:solidFill>
              <a:latin typeface="Calibri"/>
              <a:ea typeface="Calibri"/>
              <a:cs typeface="Calibri"/>
              <a:sym typeface="Calibri"/>
            </a:endParaRPr>
          </a:p>
        </p:txBody>
      </p:sp>
      <p:sp>
        <p:nvSpPr>
          <p:cNvPr id="248" name="Google Shape;248;p2"/>
          <p:cNvSpPr txBox="1"/>
          <p:nvPr/>
        </p:nvSpPr>
        <p:spPr>
          <a:xfrm>
            <a:off x="5851075" y="4115965"/>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SAutoevaluare</a:t>
            </a:r>
            <a:endParaRPr b="1" i="0" sz="3200" u="none" cap="none" strike="noStrike">
              <a:solidFill>
                <a:srgbClr val="3F3F3F"/>
              </a:solidFill>
              <a:latin typeface="Calibri"/>
              <a:ea typeface="Calibri"/>
              <a:cs typeface="Calibri"/>
              <a:sym typeface="Calibri"/>
            </a:endParaRPr>
          </a:p>
        </p:txBody>
      </p:sp>
      <p:sp>
        <p:nvSpPr>
          <p:cNvPr id="249" name="Google Shape;249;p2"/>
          <p:cNvSpPr txBox="1"/>
          <p:nvPr/>
        </p:nvSpPr>
        <p:spPr>
          <a:xfrm>
            <a:off x="5851075" y="4403065"/>
            <a:ext cx="1917900" cy="644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1600"/>
              </a:spcAft>
              <a:buClr>
                <a:schemeClr val="accent1"/>
              </a:buClr>
              <a:buSzPts val="2000"/>
              <a:buFont typeface="Calibri"/>
              <a:buNone/>
            </a:pPr>
            <a:r>
              <a:rPr b="0" i="0" lang="de-DE" sz="2000" u="none" cap="none" strike="noStrike">
                <a:solidFill>
                  <a:srgbClr val="3F3F3F"/>
                </a:solidFill>
                <a:latin typeface="Calibri"/>
                <a:ea typeface="Calibri"/>
                <a:cs typeface="Calibri"/>
                <a:sym typeface="Calibri"/>
              </a:rPr>
              <a:t>Forms-Quiz</a:t>
            </a:r>
            <a:endParaRPr b="0" i="0" sz="2000" u="none" cap="none" strike="noStrike">
              <a:solidFill>
                <a:srgbClr val="3F3F3F"/>
              </a:solidFill>
              <a:latin typeface="Calibri"/>
              <a:ea typeface="Calibri"/>
              <a:cs typeface="Calibri"/>
              <a:sym typeface="Calibri"/>
            </a:endParaRPr>
          </a:p>
        </p:txBody>
      </p:sp>
      <p:sp>
        <p:nvSpPr>
          <p:cNvPr id="250" name="Google Shape;250;p2"/>
          <p:cNvSpPr txBox="1"/>
          <p:nvPr/>
        </p:nvSpPr>
        <p:spPr>
          <a:xfrm>
            <a:off x="2338140" y="4115990"/>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Video</a:t>
            </a:r>
            <a:endParaRPr b="1" i="0" sz="3200" u="none" cap="none" strike="noStrike">
              <a:solidFill>
                <a:srgbClr val="3F3F3F"/>
              </a:solidFill>
              <a:latin typeface="Calibri"/>
              <a:ea typeface="Calibri"/>
              <a:cs typeface="Calibri"/>
              <a:sym typeface="Calibri"/>
            </a:endParaRPr>
          </a:p>
        </p:txBody>
      </p:sp>
      <p:sp>
        <p:nvSpPr>
          <p:cNvPr id="251" name="Google Shape;251;p2"/>
          <p:cNvSpPr txBox="1"/>
          <p:nvPr/>
        </p:nvSpPr>
        <p:spPr>
          <a:xfrm>
            <a:off x="1494844" y="2019224"/>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
        <p:nvSpPr>
          <p:cNvPr id="252" name="Google Shape;252;p2"/>
          <p:cNvSpPr txBox="1"/>
          <p:nvPr/>
        </p:nvSpPr>
        <p:spPr>
          <a:xfrm>
            <a:off x="8460740" y="2019224"/>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253" name="Google Shape;253;p2"/>
          <p:cNvSpPr txBox="1"/>
          <p:nvPr/>
        </p:nvSpPr>
        <p:spPr>
          <a:xfrm>
            <a:off x="1494844" y="389106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254" name="Google Shape;254;p2"/>
          <p:cNvSpPr txBox="1"/>
          <p:nvPr/>
        </p:nvSpPr>
        <p:spPr>
          <a:xfrm>
            <a:off x="8460740" y="3891063"/>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cxnSp>
        <p:nvCxnSpPr>
          <p:cNvPr id="255" name="Google Shape;255;p2"/>
          <p:cNvCxnSpPr/>
          <p:nvPr/>
        </p:nvCxnSpPr>
        <p:spPr>
          <a:xfrm rot="10800000">
            <a:off x="7851700" y="2547380"/>
            <a:ext cx="1635900" cy="0"/>
          </a:xfrm>
          <a:prstGeom prst="straightConnector1">
            <a:avLst/>
          </a:prstGeom>
          <a:noFill/>
          <a:ln cap="flat" cmpd="sng" w="19050">
            <a:solidFill>
              <a:schemeClr val="dk1"/>
            </a:solidFill>
            <a:prstDash val="solid"/>
            <a:round/>
            <a:headEnd len="sm" w="sm" type="none"/>
            <a:tailEnd len="sm" w="sm" type="none"/>
          </a:ln>
        </p:spPr>
      </p:cxnSp>
      <p:cxnSp>
        <p:nvCxnSpPr>
          <p:cNvPr id="256" name="Google Shape;256;p2"/>
          <p:cNvCxnSpPr/>
          <p:nvPr/>
        </p:nvCxnSpPr>
        <p:spPr>
          <a:xfrm rot="10800000">
            <a:off x="7851700" y="4417775"/>
            <a:ext cx="1635900" cy="0"/>
          </a:xfrm>
          <a:prstGeom prst="straightConnector1">
            <a:avLst/>
          </a:prstGeom>
          <a:noFill/>
          <a:ln cap="flat" cmpd="sng" w="19050">
            <a:solidFill>
              <a:schemeClr val="dk1"/>
            </a:solidFill>
            <a:prstDash val="solid"/>
            <a:round/>
            <a:headEnd len="sm" w="sm" type="none"/>
            <a:tailEnd len="sm" w="sm" type="none"/>
          </a:ln>
        </p:spPr>
      </p:cxnSp>
      <p:cxnSp>
        <p:nvCxnSpPr>
          <p:cNvPr id="257" name="Google Shape;257;p2"/>
          <p:cNvCxnSpPr/>
          <p:nvPr/>
        </p:nvCxnSpPr>
        <p:spPr>
          <a:xfrm rot="10800000">
            <a:off x="1497240" y="2547380"/>
            <a:ext cx="1635900" cy="0"/>
          </a:xfrm>
          <a:prstGeom prst="straightConnector1">
            <a:avLst/>
          </a:prstGeom>
          <a:noFill/>
          <a:ln cap="flat" cmpd="sng" w="19050">
            <a:solidFill>
              <a:schemeClr val="dk1"/>
            </a:solidFill>
            <a:prstDash val="solid"/>
            <a:round/>
            <a:headEnd len="sm" w="sm" type="none"/>
            <a:tailEnd len="sm" w="sm" type="none"/>
          </a:ln>
        </p:spPr>
      </p:cxnSp>
      <p:cxnSp>
        <p:nvCxnSpPr>
          <p:cNvPr id="258" name="Google Shape;258;p2"/>
          <p:cNvCxnSpPr/>
          <p:nvPr/>
        </p:nvCxnSpPr>
        <p:spPr>
          <a:xfrm rot="10800000">
            <a:off x="1497240" y="4417775"/>
            <a:ext cx="1635900" cy="0"/>
          </a:xfrm>
          <a:prstGeom prst="straightConnector1">
            <a:avLst/>
          </a:prstGeom>
          <a:noFill/>
          <a:ln cap="flat" cmpd="sng" w="19050">
            <a:solidFill>
              <a:schemeClr val="dk1"/>
            </a:solidFill>
            <a:prstDash val="solid"/>
            <a:round/>
            <a:headEnd len="sm" w="sm" type="none"/>
            <a:tailEnd len="sm" w="sm" type="none"/>
          </a:ln>
        </p:spPr>
      </p:cxnSp>
      <p:cxnSp>
        <p:nvCxnSpPr>
          <p:cNvPr id="259" name="Google Shape;259;p2"/>
          <p:cNvCxnSpPr/>
          <p:nvPr/>
        </p:nvCxnSpPr>
        <p:spPr>
          <a:xfrm>
            <a:off x="5639400" y="2381620"/>
            <a:ext cx="0" cy="2193300"/>
          </a:xfrm>
          <a:prstGeom prst="straightConnector1">
            <a:avLst/>
          </a:prstGeom>
          <a:noFill/>
          <a:ln cap="flat" cmpd="sng" w="19050">
            <a:solidFill>
              <a:schemeClr val="lt1"/>
            </a:solidFill>
            <a:prstDash val="solid"/>
            <a:round/>
            <a:headEnd len="sm" w="sm" type="none"/>
            <a:tailEnd len="sm" w="sm" type="none"/>
          </a:ln>
        </p:spPr>
      </p:cxnSp>
      <p:cxnSp>
        <p:nvCxnSpPr>
          <p:cNvPr id="260" name="Google Shape;260;p2"/>
          <p:cNvCxnSpPr/>
          <p:nvPr/>
        </p:nvCxnSpPr>
        <p:spPr>
          <a:xfrm>
            <a:off x="5471760" y="2529820"/>
            <a:ext cx="0" cy="2193300"/>
          </a:xfrm>
          <a:prstGeom prst="straightConnector1">
            <a:avLst/>
          </a:prstGeom>
          <a:noFill/>
          <a:ln cap="flat" cmpd="sng" w="19050">
            <a:solidFill>
              <a:schemeClr val="dk1"/>
            </a:solidFill>
            <a:prstDash val="solid"/>
            <a:round/>
            <a:headEnd len="sm" w="sm" type="none"/>
            <a:tailEnd len="sm" w="sm" type="none"/>
          </a:ln>
        </p:spPr>
      </p:cxnSp>
      <p:sp>
        <p:nvSpPr>
          <p:cNvPr id="261" name="Google Shape;261;p2"/>
          <p:cNvSpPr txBox="1"/>
          <p:nvPr/>
        </p:nvSpPr>
        <p:spPr>
          <a:xfrm>
            <a:off x="1264292" y="2664255"/>
            <a:ext cx="4039800" cy="64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None/>
            </a:pPr>
            <a:r>
              <a:t/>
            </a:r>
            <a:endParaRPr b="0" i="0" sz="2000" u="none" cap="none" strike="noStrike">
              <a:solidFill>
                <a:srgbClr val="595959"/>
              </a:solidFill>
              <a:latin typeface="Calibri"/>
              <a:ea typeface="Calibri"/>
              <a:cs typeface="Calibri"/>
              <a:sym typeface="Calibri"/>
            </a:endParaRPr>
          </a:p>
        </p:txBody>
      </p:sp>
      <p:sp>
        <p:nvSpPr>
          <p:cNvPr id="262" name="Google Shape;262;p2"/>
          <p:cNvSpPr txBox="1"/>
          <p:nvPr/>
        </p:nvSpPr>
        <p:spPr>
          <a:xfrm>
            <a:off x="1494844" y="2785979"/>
            <a:ext cx="420746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2000" u="none" cap="none" strike="noStrike">
                <a:solidFill>
                  <a:srgbClr val="000000"/>
                </a:solidFill>
                <a:latin typeface="Calibri"/>
                <a:ea typeface="Calibri"/>
                <a:cs typeface="Calibri"/>
                <a:sym typeface="Calibri"/>
              </a:rPr>
              <a:t>Cultură antreprenorială ecologică </a:t>
            </a:r>
            <a:endParaRPr/>
          </a:p>
          <a:p>
            <a:pPr indent="0" lvl="0" marL="0" marR="0" rtl="0" algn="l">
              <a:lnSpc>
                <a:spcPct val="100000"/>
              </a:lnSpc>
              <a:spcBef>
                <a:spcPts val="0"/>
              </a:spcBef>
              <a:spcAft>
                <a:spcPts val="0"/>
              </a:spcAft>
              <a:buNone/>
            </a:pPr>
            <a:r>
              <a:rPr b="0" i="0" lang="de-DE" sz="2000" u="none" cap="none" strike="noStrike">
                <a:solidFill>
                  <a:srgbClr val="000000"/>
                </a:solidFill>
                <a:latin typeface="Calibri"/>
                <a:ea typeface="Calibri"/>
                <a:cs typeface="Calibri"/>
                <a:sym typeface="Calibri"/>
              </a:rPr>
              <a:t>și idei de modele de afaceri</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
          <p:cNvSpPr txBox="1"/>
          <p:nvPr>
            <p:ph type="ctrTitle"/>
          </p:nvPr>
        </p:nvSpPr>
        <p:spPr>
          <a:xfrm>
            <a:off x="1066800" y="3135077"/>
            <a:ext cx="10058400" cy="2705958"/>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None/>
            </a:pPr>
            <a:br>
              <a:rPr lang="de-DE" sz="5400">
                <a:solidFill>
                  <a:srgbClr val="595959"/>
                </a:solidFill>
                <a:latin typeface="Calibri"/>
                <a:ea typeface="Calibri"/>
                <a:cs typeface="Calibri"/>
                <a:sym typeface="Calibri"/>
              </a:rPr>
            </a:br>
            <a:br>
              <a:rPr lang="de-DE" sz="5400">
                <a:solidFill>
                  <a:srgbClr val="595959"/>
                </a:solidFill>
                <a:latin typeface="Calibri"/>
                <a:ea typeface="Calibri"/>
                <a:cs typeface="Calibri"/>
                <a:sym typeface="Calibri"/>
              </a:rPr>
            </a:br>
            <a:br>
              <a:rPr lang="de-DE" sz="5400">
                <a:solidFill>
                  <a:srgbClr val="595959"/>
                </a:solidFill>
                <a:latin typeface="Calibri"/>
                <a:ea typeface="Calibri"/>
                <a:cs typeface="Calibri"/>
                <a:sym typeface="Calibri"/>
              </a:rPr>
            </a:br>
            <a:r>
              <a:rPr b="1" lang="de-DE" sz="5400">
                <a:solidFill>
                  <a:srgbClr val="595959"/>
                </a:solidFill>
                <a:latin typeface="Calibri"/>
                <a:ea typeface="Calibri"/>
                <a:cs typeface="Calibri"/>
                <a:sym typeface="Calibri"/>
              </a:rPr>
              <a:t>CULTURA ANTREPRENORIATULUI VERDE ȘI IDEI DE MODELE DE AFACERI</a:t>
            </a:r>
            <a:br>
              <a:rPr lang="de-DE" sz="4800">
                <a:solidFill>
                  <a:srgbClr val="595959"/>
                </a:solidFill>
                <a:latin typeface="Calibri"/>
                <a:ea typeface="Calibri"/>
                <a:cs typeface="Calibri"/>
                <a:sym typeface="Calibri"/>
              </a:rPr>
            </a:br>
            <a:br>
              <a:rPr lang="de-DE" sz="4800">
                <a:solidFill>
                  <a:srgbClr val="3F762A"/>
                </a:solidFill>
              </a:rPr>
            </a:br>
            <a:br>
              <a:rPr lang="de-DE">
                <a:solidFill>
                  <a:srgbClr val="FFFF00"/>
                </a:solidFill>
              </a:rPr>
            </a:br>
            <a:r>
              <a:rPr lang="de-DE">
                <a:solidFill>
                  <a:srgbClr val="3F762A"/>
                </a:solidFill>
              </a:rPr>
              <a:t>Introducere</a:t>
            </a:r>
            <a:endParaRPr b="1">
              <a:solidFill>
                <a:srgbClr val="3F762A"/>
              </a:solidFill>
            </a:endParaRPr>
          </a:p>
        </p:txBody>
      </p:sp>
      <p:grpSp>
        <p:nvGrpSpPr>
          <p:cNvPr id="268" name="Google Shape;268;p3"/>
          <p:cNvGrpSpPr/>
          <p:nvPr/>
        </p:nvGrpSpPr>
        <p:grpSpPr>
          <a:xfrm>
            <a:off x="5557000" y="6273133"/>
            <a:ext cx="1078000" cy="122800"/>
            <a:chOff x="3570750" y="4704850"/>
            <a:chExt cx="808500" cy="92100"/>
          </a:xfrm>
        </p:grpSpPr>
        <p:sp>
          <p:nvSpPr>
            <p:cNvPr id="269" name="Google Shape;269;p3"/>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70" name="Google Shape;270;p3"/>
            <p:cNvSpPr/>
            <p:nvPr/>
          </p:nvSpPr>
          <p:spPr>
            <a:xfrm>
              <a:off x="38095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71" name="Google Shape;271;p3"/>
            <p:cNvSpPr/>
            <p:nvPr/>
          </p:nvSpPr>
          <p:spPr>
            <a:xfrm>
              <a:off x="40483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72" name="Google Shape;272;p3"/>
            <p:cNvSpPr/>
            <p:nvPr/>
          </p:nvSpPr>
          <p:spPr>
            <a:xfrm>
              <a:off x="42871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cxnSp>
        <p:nvCxnSpPr>
          <p:cNvPr id="273" name="Google Shape;273;p3"/>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274" name="Google Shape;274;p3"/>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275" name="Google Shape;275;p3"/>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pic>
        <p:nvPicPr>
          <p:cNvPr descr="Bücher" id="276" name="Google Shape;276;p3"/>
          <p:cNvPicPr preferRelativeResize="0"/>
          <p:nvPr/>
        </p:nvPicPr>
        <p:blipFill rotWithShape="1">
          <a:blip r:embed="rId4">
            <a:alphaModFix/>
          </a:blip>
          <a:srcRect b="0" l="0" r="0" t="0"/>
          <a:stretch/>
        </p:blipFill>
        <p:spPr>
          <a:xfrm>
            <a:off x="8321380" y="2722482"/>
            <a:ext cx="2541336" cy="16201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pSp>
        <p:nvGrpSpPr>
          <p:cNvPr id="281" name="Google Shape;281;p5"/>
          <p:cNvGrpSpPr/>
          <p:nvPr/>
        </p:nvGrpSpPr>
        <p:grpSpPr>
          <a:xfrm>
            <a:off x="7022371" y="2415235"/>
            <a:ext cx="4089300" cy="1812686"/>
            <a:chOff x="3316100" y="2256385"/>
            <a:chExt cx="1451702" cy="972367"/>
          </a:xfrm>
        </p:grpSpPr>
        <p:sp>
          <p:nvSpPr>
            <p:cNvPr id="282" name="Google Shape;282;p5"/>
            <p:cNvSpPr txBox="1"/>
            <p:nvPr/>
          </p:nvSpPr>
          <p:spPr>
            <a:xfrm>
              <a:off x="3316102" y="2256385"/>
              <a:ext cx="14517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283" name="Google Shape;283;p5"/>
            <p:cNvSpPr txBox="1"/>
            <p:nvPr/>
          </p:nvSpPr>
          <p:spPr>
            <a:xfrm>
              <a:off x="3316100" y="2716352"/>
              <a:ext cx="1451700" cy="512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1100"/>
                <a:buFont typeface="Arial"/>
                <a:buNone/>
              </a:pPr>
              <a:r>
                <a:rPr b="0" i="0" lang="de-DE" sz="1100" u="none" cap="none" strike="noStrike">
                  <a:solidFill>
                    <a:srgbClr val="FFFFFF"/>
                  </a:solidFill>
                  <a:latin typeface="Roboto"/>
                  <a:ea typeface="Roboto"/>
                  <a:cs typeface="Roboto"/>
                  <a:sym typeface="Roboto"/>
                </a:rPr>
                <a:t>Lorem ipsum dolor sit amet, consectetur adipiscing elit, sed do eiusmod tempor.</a:t>
              </a:r>
              <a:endParaRPr b="0" i="0" sz="1500" u="none" cap="none" strike="noStrike">
                <a:solidFill>
                  <a:srgbClr val="FFFFFF"/>
                </a:solidFill>
                <a:latin typeface="Roboto"/>
                <a:ea typeface="Roboto"/>
                <a:cs typeface="Roboto"/>
                <a:sym typeface="Roboto"/>
              </a:endParaRPr>
            </a:p>
          </p:txBody>
        </p:sp>
      </p:grpSp>
      <p:sp>
        <p:nvSpPr>
          <p:cNvPr id="284" name="Google Shape;284;p5"/>
          <p:cNvSpPr txBox="1"/>
          <p:nvPr/>
        </p:nvSpPr>
        <p:spPr>
          <a:xfrm>
            <a:off x="1183100" y="1110338"/>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Cine este un antreprenor verde?</a:t>
            </a:r>
            <a:endParaRPr b="1" i="0" sz="2100" u="none" cap="none" strike="noStrike">
              <a:solidFill>
                <a:schemeClr val="accent1"/>
              </a:solidFill>
              <a:latin typeface="Calibri"/>
              <a:ea typeface="Calibri"/>
              <a:cs typeface="Calibri"/>
              <a:sym typeface="Calibri"/>
            </a:endParaRPr>
          </a:p>
        </p:txBody>
      </p:sp>
      <p:sp>
        <p:nvSpPr>
          <p:cNvPr id="285" name="Google Shape;285;p5"/>
          <p:cNvSpPr txBox="1"/>
          <p:nvPr/>
        </p:nvSpPr>
        <p:spPr>
          <a:xfrm>
            <a:off x="882403" y="1526542"/>
            <a:ext cx="7153234" cy="1745348"/>
          </a:xfrm>
          <a:prstGeom prst="rect">
            <a:avLst/>
          </a:prstGeom>
          <a:noFill/>
          <a:ln>
            <a:noFill/>
          </a:ln>
        </p:spPr>
        <p:txBody>
          <a:bodyPr anchorCtr="0" anchor="t" bIns="91425" lIns="91425" spcFirstLastPara="1" rIns="91425" wrap="square" tIns="91425">
            <a:noAutofit/>
          </a:bodyPr>
          <a:lstStyle/>
          <a:p>
            <a:pPr indent="-171450" lvl="0" marL="323850" marR="0" rtl="0" algn="l">
              <a:lnSpc>
                <a:spcPct val="115000"/>
              </a:lnSpc>
              <a:spcBef>
                <a:spcPts val="1500"/>
              </a:spcBef>
              <a:spcAft>
                <a:spcPts val="0"/>
              </a:spcAft>
              <a:buClr>
                <a:srgbClr val="3F762A"/>
              </a:buClr>
              <a:buSzPts val="1200"/>
              <a:buFont typeface="Noto Sans Symbols"/>
              <a:buChar char="❑"/>
            </a:pPr>
            <a:r>
              <a:rPr b="0" i="0" lang="de-DE" sz="1800" u="none" cap="none" strike="noStrike">
                <a:solidFill>
                  <a:srgbClr val="374151"/>
                </a:solidFill>
                <a:latin typeface="Roboto"/>
                <a:ea typeface="Roboto"/>
                <a:cs typeface="Roboto"/>
                <a:sym typeface="Roboto"/>
              </a:rPr>
              <a:t>Antreprenoriatul ecologic poate fi definit ca fiind persoanele care înființează o afacere într-un sector cu scopul de a transforma acel sector prin proiectare ecologică, procese ecologice și un angajament pe viață față de durabilitate. </a:t>
            </a:r>
            <a:endParaRPr b="0" i="0" sz="3200" u="none" cap="none" strike="noStrike">
              <a:solidFill>
                <a:srgbClr val="3F3F3F"/>
              </a:solidFill>
              <a:latin typeface="Calibri"/>
              <a:ea typeface="Calibri"/>
              <a:cs typeface="Calibri"/>
              <a:sym typeface="Calibri"/>
            </a:endParaRPr>
          </a:p>
        </p:txBody>
      </p:sp>
      <p:sp>
        <p:nvSpPr>
          <p:cNvPr id="286" name="Google Shape;286;p5"/>
          <p:cNvSpPr txBox="1"/>
          <p:nvPr/>
        </p:nvSpPr>
        <p:spPr>
          <a:xfrm>
            <a:off x="1080335" y="3454257"/>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Cine este un antreprenor?</a:t>
            </a:r>
            <a:endParaRPr b="1" i="0" sz="2100" u="none" cap="none" strike="noStrike">
              <a:solidFill>
                <a:schemeClr val="accent1"/>
              </a:solidFill>
              <a:latin typeface="Calibri"/>
              <a:ea typeface="Calibri"/>
              <a:cs typeface="Calibri"/>
              <a:sym typeface="Calibri"/>
            </a:endParaRPr>
          </a:p>
        </p:txBody>
      </p:sp>
      <p:pic>
        <p:nvPicPr>
          <p:cNvPr id="287" name="Google Shape;287;p5"/>
          <p:cNvPicPr preferRelativeResize="0"/>
          <p:nvPr/>
        </p:nvPicPr>
        <p:blipFill rotWithShape="1">
          <a:blip r:embed="rId3">
            <a:alphaModFix/>
          </a:blip>
          <a:srcRect b="0" l="0" r="0" t="0"/>
          <a:stretch/>
        </p:blipFill>
        <p:spPr>
          <a:xfrm>
            <a:off x="5602029" y="-1282203"/>
            <a:ext cx="7448654" cy="7448654"/>
          </a:xfrm>
          <a:prstGeom prst="rect">
            <a:avLst/>
          </a:prstGeom>
          <a:noFill/>
          <a:ln>
            <a:noFill/>
          </a:ln>
        </p:spPr>
      </p:pic>
      <p:sp>
        <p:nvSpPr>
          <p:cNvPr id="288" name="Google Shape;288;p5"/>
          <p:cNvSpPr txBox="1"/>
          <p:nvPr/>
        </p:nvSpPr>
        <p:spPr>
          <a:xfrm>
            <a:off x="785420" y="3860324"/>
            <a:ext cx="7402616" cy="1745347"/>
          </a:xfrm>
          <a:prstGeom prst="rect">
            <a:avLst/>
          </a:prstGeom>
          <a:noFill/>
          <a:ln>
            <a:noFill/>
          </a:ln>
        </p:spPr>
        <p:txBody>
          <a:bodyPr anchorCtr="0" anchor="t" bIns="91425" lIns="91425" spcFirstLastPara="1" rIns="91425" wrap="square" tIns="91425">
            <a:noAutofit/>
          </a:bodyPr>
          <a:lstStyle/>
          <a:p>
            <a:pPr indent="-171450" lvl="0" marL="323850" marR="0" rtl="0" algn="l">
              <a:lnSpc>
                <a:spcPct val="115000"/>
              </a:lnSpc>
              <a:spcBef>
                <a:spcPts val="1500"/>
              </a:spcBef>
              <a:spcAft>
                <a:spcPts val="0"/>
              </a:spcAft>
              <a:buClr>
                <a:srgbClr val="3F762A"/>
              </a:buClr>
              <a:buSzPts val="1200"/>
              <a:buFont typeface="Noto Sans Symbols"/>
              <a:buChar char="❑"/>
            </a:pPr>
            <a:r>
              <a:rPr b="0" i="0" lang="de-DE" sz="1800" u="none" cap="none" strike="noStrike">
                <a:solidFill>
                  <a:srgbClr val="374151"/>
                </a:solidFill>
                <a:latin typeface="Roboto"/>
                <a:ea typeface="Roboto"/>
                <a:cs typeface="Roboto"/>
                <a:sym typeface="Roboto"/>
              </a:rPr>
              <a:t>Persoane care creează valoare pentru individ și societate, răspund la oportunitățile economice sau creează oportunități economice și provoacă schimbări în sistemul economic prin inovațiile lor.</a:t>
            </a:r>
            <a:endParaRPr b="0" i="0" sz="3200" u="none" cap="none" strike="noStrike">
              <a:solidFill>
                <a:srgbClr val="3F3F3F"/>
              </a:solidFill>
              <a:latin typeface="Calibri"/>
              <a:ea typeface="Calibri"/>
              <a:cs typeface="Calibri"/>
              <a:sym typeface="Calibri"/>
            </a:endParaRPr>
          </a:p>
        </p:txBody>
      </p:sp>
      <p:sp>
        <p:nvSpPr>
          <p:cNvPr id="289" name="Google Shape;289;p5"/>
          <p:cNvSpPr txBox="1"/>
          <p:nvPr/>
        </p:nvSpPr>
        <p:spPr>
          <a:xfrm>
            <a:off x="785420" y="185151"/>
            <a:ext cx="9788546"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800" u="none" cap="none" strike="noStrike">
                <a:solidFill>
                  <a:srgbClr val="000000"/>
                </a:solidFill>
                <a:latin typeface="Calibri"/>
                <a:ea typeface="Calibri"/>
                <a:cs typeface="Calibri"/>
                <a:sym typeface="Calibri"/>
              </a:rPr>
              <a:t>Cine este un antreprenor verde, antreprenor? Aflați care sunt caracteristicile unui antreprenor verde și ale unui antreprenor</a:t>
            </a:r>
            <a:endParaRPr b="1" i="0" sz="28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7"/>
          <p:cNvSpPr txBox="1"/>
          <p:nvPr>
            <p:ph type="title"/>
          </p:nvPr>
        </p:nvSpPr>
        <p:spPr>
          <a:xfrm>
            <a:off x="606626" y="745931"/>
            <a:ext cx="10058400" cy="823740"/>
          </a:xfrm>
          <a:prstGeom prst="rect">
            <a:avLst/>
          </a:prstGeom>
          <a:noFill/>
          <a:ln>
            <a:noFill/>
          </a:ln>
        </p:spPr>
        <p:txBody>
          <a:bodyPr anchorCtr="0" anchor="b" bIns="45700" lIns="91425" spcFirstLastPara="1" rIns="91425" wrap="square" tIns="45700">
            <a:normAutofit fontScale="90000"/>
          </a:bodyPr>
          <a:lstStyle/>
          <a:p>
            <a:pPr indent="0" lvl="0" marL="144000" rtl="0" algn="l">
              <a:lnSpc>
                <a:spcPct val="100000"/>
              </a:lnSpc>
              <a:spcBef>
                <a:spcPts val="800"/>
              </a:spcBef>
              <a:spcAft>
                <a:spcPts val="0"/>
              </a:spcAft>
              <a:buClr>
                <a:srgbClr val="2A4F1C"/>
              </a:buClr>
              <a:buSzPct val="90277"/>
              <a:buNone/>
            </a:pPr>
            <a:r>
              <a:rPr lang="de-DE" sz="3200">
                <a:solidFill>
                  <a:srgbClr val="004B3A"/>
                </a:solidFill>
              </a:rPr>
              <a:t>Cine este un antreprenor verde, antreprenor? Aflați care sunt caracteristicile unui antreprenor verde și ale unui antreprenor</a:t>
            </a:r>
            <a:br>
              <a:rPr lang="de-DE" sz="3200">
                <a:solidFill>
                  <a:srgbClr val="004B3A"/>
                </a:solidFill>
              </a:rPr>
            </a:br>
            <a:endParaRPr/>
          </a:p>
        </p:txBody>
      </p:sp>
      <p:sp>
        <p:nvSpPr>
          <p:cNvPr id="295" name="Google Shape;295;p7"/>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296" name="Google Shape;296;p7"/>
          <p:cNvSpPr txBox="1"/>
          <p:nvPr/>
        </p:nvSpPr>
        <p:spPr>
          <a:xfrm>
            <a:off x="1183099" y="1110338"/>
            <a:ext cx="4614385"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Caracteristicile unui antreprenor verde</a:t>
            </a:r>
            <a:endParaRPr b="1" i="0" sz="2100" u="none" cap="none" strike="noStrike">
              <a:solidFill>
                <a:schemeClr val="accent1"/>
              </a:solidFill>
              <a:latin typeface="Calibri"/>
              <a:ea typeface="Calibri"/>
              <a:cs typeface="Calibri"/>
              <a:sym typeface="Calibri"/>
            </a:endParaRPr>
          </a:p>
        </p:txBody>
      </p:sp>
      <p:sp>
        <p:nvSpPr>
          <p:cNvPr id="297" name="Google Shape;297;p7"/>
          <p:cNvSpPr txBox="1"/>
          <p:nvPr/>
        </p:nvSpPr>
        <p:spPr>
          <a:xfrm>
            <a:off x="871618" y="1749082"/>
            <a:ext cx="7153234" cy="1745348"/>
          </a:xfrm>
          <a:prstGeom prst="rect">
            <a:avLst/>
          </a:prstGeom>
          <a:noFill/>
          <a:ln>
            <a:noFill/>
          </a:ln>
        </p:spPr>
        <p:txBody>
          <a:bodyPr anchorCtr="0" anchor="t" bIns="91425" lIns="91425" spcFirstLastPara="1" rIns="91425" wrap="square" tIns="91425">
            <a:noAutofit/>
          </a:bodyPr>
          <a:lstStyle/>
          <a:p>
            <a:pPr indent="-285750" lvl="0" marL="735330" marR="0" rtl="0" algn="l">
              <a:lnSpc>
                <a:spcPct val="100000"/>
              </a:lnSpc>
              <a:spcBef>
                <a:spcPts val="1200"/>
              </a:spcBef>
              <a:spcAft>
                <a:spcPts val="0"/>
              </a:spcAft>
              <a:buClr>
                <a:srgbClr val="3F762A"/>
              </a:buClr>
              <a:buSzPts val="1980"/>
              <a:buFont typeface="Courier New"/>
              <a:buChar char="o"/>
            </a:pPr>
            <a:r>
              <a:rPr b="0" i="0" lang="de-DE" sz="1800" u="none" cap="none" strike="noStrike">
                <a:solidFill>
                  <a:srgbClr val="000000"/>
                </a:solidFill>
                <a:latin typeface="Calibri"/>
                <a:ea typeface="Calibri"/>
                <a:cs typeface="Calibri"/>
                <a:sym typeface="Calibri"/>
              </a:rPr>
              <a:t>Dezvoltă un model de afaceri profitabil din punct de vedere economic și responsabil din punct de vedere ecologic</a:t>
            </a:r>
            <a:endParaRPr/>
          </a:p>
          <a:p>
            <a:pPr indent="-285750" lvl="0" marL="735330" marR="0" rtl="0" algn="l">
              <a:lnSpc>
                <a:spcPct val="100000"/>
              </a:lnSpc>
              <a:spcBef>
                <a:spcPts val="1200"/>
              </a:spcBef>
              <a:spcAft>
                <a:spcPts val="0"/>
              </a:spcAft>
              <a:buClr>
                <a:srgbClr val="3F762A"/>
              </a:buClr>
              <a:buSzPts val="1980"/>
              <a:buFont typeface="Courier New"/>
              <a:buChar char="o"/>
            </a:pPr>
            <a:r>
              <a:rPr b="0" i="0" lang="de-DE" sz="1800" u="none" cap="none" strike="noStrike">
                <a:solidFill>
                  <a:srgbClr val="000000"/>
                </a:solidFill>
                <a:latin typeface="Calibri"/>
                <a:ea typeface="Calibri"/>
                <a:cs typeface="Calibri"/>
                <a:sym typeface="Calibri"/>
              </a:rPr>
              <a:t>Creează strategii de creștere axate pe durabilitate </a:t>
            </a:r>
            <a:endParaRPr/>
          </a:p>
          <a:p>
            <a:pPr indent="-285750" lvl="0" marL="735330" marR="0" rtl="0" algn="l">
              <a:lnSpc>
                <a:spcPct val="100000"/>
              </a:lnSpc>
              <a:spcBef>
                <a:spcPts val="1200"/>
              </a:spcBef>
              <a:spcAft>
                <a:spcPts val="0"/>
              </a:spcAft>
              <a:buClr>
                <a:srgbClr val="3F762A"/>
              </a:buClr>
              <a:buSzPts val="1980"/>
              <a:buFont typeface="Courier New"/>
              <a:buChar char="o"/>
            </a:pPr>
            <a:r>
              <a:rPr b="0" i="0" lang="de-DE" sz="1800" u="none" cap="none" strike="noStrike">
                <a:solidFill>
                  <a:srgbClr val="000000"/>
                </a:solidFill>
                <a:latin typeface="Calibri"/>
                <a:ea typeface="Calibri"/>
                <a:cs typeface="Calibri"/>
                <a:sym typeface="Calibri"/>
              </a:rPr>
              <a:t>Responsabilitate socială și contribuție la societate</a:t>
            </a:r>
            <a:endParaRPr b="1"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sp>
        <p:nvSpPr>
          <p:cNvPr id="298" name="Google Shape;298;p7"/>
          <p:cNvSpPr txBox="1"/>
          <p:nvPr/>
        </p:nvSpPr>
        <p:spPr>
          <a:xfrm>
            <a:off x="1080335" y="3454257"/>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Caracteristicile unui antreprenor</a:t>
            </a:r>
            <a:endParaRPr b="1" i="0" sz="2100" u="none" cap="none" strike="noStrike">
              <a:solidFill>
                <a:schemeClr val="accent1"/>
              </a:solidFill>
              <a:latin typeface="Calibri"/>
              <a:ea typeface="Calibri"/>
              <a:cs typeface="Calibri"/>
              <a:sym typeface="Calibri"/>
            </a:endParaRPr>
          </a:p>
        </p:txBody>
      </p:sp>
      <p:pic>
        <p:nvPicPr>
          <p:cNvPr id="299" name="Google Shape;299;p7"/>
          <p:cNvPicPr preferRelativeResize="0"/>
          <p:nvPr/>
        </p:nvPicPr>
        <p:blipFill rotWithShape="1">
          <a:blip r:embed="rId3">
            <a:alphaModFix/>
          </a:blip>
          <a:srcRect b="0" l="0" r="0" t="0"/>
          <a:stretch/>
        </p:blipFill>
        <p:spPr>
          <a:xfrm>
            <a:off x="7245927" y="1555396"/>
            <a:ext cx="4946073" cy="4946073"/>
          </a:xfrm>
          <a:prstGeom prst="rect">
            <a:avLst/>
          </a:prstGeom>
          <a:noFill/>
          <a:ln>
            <a:noFill/>
          </a:ln>
        </p:spPr>
      </p:pic>
      <p:sp>
        <p:nvSpPr>
          <p:cNvPr id="300" name="Google Shape;300;p7"/>
          <p:cNvSpPr txBox="1"/>
          <p:nvPr/>
        </p:nvSpPr>
        <p:spPr>
          <a:xfrm>
            <a:off x="871618" y="3944322"/>
            <a:ext cx="7153234" cy="1745348"/>
          </a:xfrm>
          <a:prstGeom prst="rect">
            <a:avLst/>
          </a:prstGeom>
          <a:noFill/>
          <a:ln>
            <a:noFill/>
          </a:ln>
        </p:spPr>
        <p:txBody>
          <a:bodyPr anchorCtr="0" anchor="t" bIns="91425" lIns="91425" spcFirstLastPara="1" rIns="91425" wrap="square" tIns="91425">
            <a:noAutofit/>
          </a:bodyPr>
          <a:lstStyle/>
          <a:p>
            <a:pPr indent="-285750" lvl="0" marL="735330" marR="0" rtl="0" algn="l">
              <a:lnSpc>
                <a:spcPct val="100000"/>
              </a:lnSpc>
              <a:spcBef>
                <a:spcPts val="1200"/>
              </a:spcBef>
              <a:spcAft>
                <a:spcPts val="0"/>
              </a:spcAft>
              <a:buClr>
                <a:srgbClr val="3F762A"/>
              </a:buClr>
              <a:buSzPts val="1980"/>
              <a:buFont typeface="Courier New"/>
              <a:buChar char="o"/>
            </a:pPr>
            <a:r>
              <a:rPr b="0" i="0" lang="de-DE" sz="1800" u="none" cap="none" strike="noStrike">
                <a:solidFill>
                  <a:srgbClr val="000000"/>
                </a:solidFill>
                <a:latin typeface="Calibri"/>
                <a:ea typeface="Calibri"/>
                <a:cs typeface="Calibri"/>
                <a:sym typeface="Calibri"/>
              </a:rPr>
              <a:t>Inovație și creativitate </a:t>
            </a:r>
            <a:endParaRPr/>
          </a:p>
          <a:p>
            <a:pPr indent="-285750" lvl="0" marL="735330" marR="0" rtl="0" algn="l">
              <a:lnSpc>
                <a:spcPct val="100000"/>
              </a:lnSpc>
              <a:spcBef>
                <a:spcPts val="1200"/>
              </a:spcBef>
              <a:spcAft>
                <a:spcPts val="0"/>
              </a:spcAft>
              <a:buClr>
                <a:srgbClr val="3F762A"/>
              </a:buClr>
              <a:buSzPts val="1980"/>
              <a:buFont typeface="Courier New"/>
              <a:buChar char="o"/>
            </a:pPr>
            <a:r>
              <a:rPr b="0" i="0" lang="de-DE" sz="1800" u="none" cap="none" strike="noStrike">
                <a:solidFill>
                  <a:srgbClr val="000000"/>
                </a:solidFill>
                <a:latin typeface="Calibri"/>
                <a:ea typeface="Calibri"/>
                <a:cs typeface="Calibri"/>
                <a:sym typeface="Calibri"/>
              </a:rPr>
              <a:t>Asumarea riscurilor și independența </a:t>
            </a:r>
            <a:endParaRPr/>
          </a:p>
          <a:p>
            <a:pPr indent="-285750" lvl="0" marL="735330" marR="0" rtl="0" algn="l">
              <a:lnSpc>
                <a:spcPct val="100000"/>
              </a:lnSpc>
              <a:spcBef>
                <a:spcPts val="1200"/>
              </a:spcBef>
              <a:spcAft>
                <a:spcPts val="0"/>
              </a:spcAft>
              <a:buClr>
                <a:srgbClr val="3F762A"/>
              </a:buClr>
              <a:buSzPts val="1980"/>
              <a:buFont typeface="Courier New"/>
              <a:buChar char="o"/>
            </a:pPr>
            <a:r>
              <a:rPr b="0" i="0" lang="de-DE" sz="1800" u="none" cap="none" strike="noStrike">
                <a:solidFill>
                  <a:srgbClr val="000000"/>
                </a:solidFill>
                <a:latin typeface="Calibri"/>
                <a:ea typeface="Calibri"/>
                <a:cs typeface="Calibri"/>
                <a:sym typeface="Calibri"/>
              </a:rPr>
              <a:t>Competitivitate și îmbunătățire continuă</a:t>
            </a:r>
            <a:endParaRPr b="1"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8"/>
          <p:cNvSpPr txBox="1"/>
          <p:nvPr>
            <p:ph type="title"/>
          </p:nvPr>
        </p:nvSpPr>
        <p:spPr>
          <a:xfrm>
            <a:off x="535721" y="283568"/>
            <a:ext cx="10058400" cy="823740"/>
          </a:xfrm>
          <a:prstGeom prst="rect">
            <a:avLst/>
          </a:prstGeom>
          <a:noFill/>
          <a:ln>
            <a:noFill/>
          </a:ln>
        </p:spPr>
        <p:txBody>
          <a:bodyPr anchorCtr="0" anchor="b" bIns="45700" lIns="91425" spcFirstLastPara="1" rIns="91425" wrap="square" tIns="45700">
            <a:normAutofit fontScale="90000"/>
          </a:bodyPr>
          <a:lstStyle/>
          <a:p>
            <a:pPr indent="0" lvl="0" marL="144000" rtl="0" algn="l">
              <a:lnSpc>
                <a:spcPct val="100000"/>
              </a:lnSpc>
              <a:spcBef>
                <a:spcPts val="800"/>
              </a:spcBef>
              <a:spcAft>
                <a:spcPts val="0"/>
              </a:spcAft>
              <a:buClr>
                <a:srgbClr val="2A4F1C"/>
              </a:buClr>
              <a:buSzPct val="90277"/>
              <a:buNone/>
            </a:pPr>
            <a:r>
              <a:rPr lang="de-DE">
                <a:solidFill>
                  <a:srgbClr val="004B3A"/>
                </a:solidFill>
              </a:rPr>
              <a:t> Principalele diferențe între antreprenor și antreprenor verde</a:t>
            </a:r>
            <a:br>
              <a:rPr b="1" lang="de-DE" sz="1800" u="sng">
                <a:solidFill>
                  <a:srgbClr val="000000"/>
                </a:solidFill>
                <a:latin typeface="Calibri"/>
                <a:ea typeface="Calibri"/>
                <a:cs typeface="Calibri"/>
                <a:sym typeface="Calibri"/>
              </a:rPr>
            </a:br>
            <a:endParaRPr/>
          </a:p>
        </p:txBody>
      </p:sp>
      <p:sp>
        <p:nvSpPr>
          <p:cNvPr id="306" name="Google Shape;306;p8"/>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07" name="Google Shape;307;p8"/>
          <p:cNvSpPr txBox="1"/>
          <p:nvPr/>
        </p:nvSpPr>
        <p:spPr>
          <a:xfrm>
            <a:off x="1183100" y="1110338"/>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chemeClr val="accent1"/>
              </a:solidFill>
              <a:latin typeface="Calibri"/>
              <a:ea typeface="Calibri"/>
              <a:cs typeface="Calibri"/>
              <a:sym typeface="Calibri"/>
            </a:endParaRPr>
          </a:p>
        </p:txBody>
      </p:sp>
      <p:graphicFrame>
        <p:nvGraphicFramePr>
          <p:cNvPr id="308" name="Google Shape;308;p8"/>
          <p:cNvGraphicFramePr/>
          <p:nvPr/>
        </p:nvGraphicFramePr>
        <p:xfrm>
          <a:off x="1" y="1110338"/>
          <a:ext cx="3000000" cy="3000000"/>
        </p:xfrm>
        <a:graphic>
          <a:graphicData uri="http://schemas.openxmlformats.org/drawingml/2006/table">
            <a:tbl>
              <a:tblPr bandRow="1" firstCol="1" firstRow="1">
                <a:noFill/>
                <a:tableStyleId>{62CD9542-2653-4B3F-BE3A-5AC66C6F88C1}</a:tableStyleId>
              </a:tblPr>
              <a:tblGrid>
                <a:gridCol w="2162700"/>
                <a:gridCol w="2325325"/>
                <a:gridCol w="4087925"/>
              </a:tblGrid>
              <a:tr h="581075">
                <a:tc>
                  <a:txBody>
                    <a:bodyPr/>
                    <a:lstStyle/>
                    <a:p>
                      <a:pPr indent="0" lvl="0" marL="0" marR="0" rtl="0" algn="ctr">
                        <a:lnSpc>
                          <a:spcPct val="100000"/>
                        </a:lnSpc>
                        <a:spcBef>
                          <a:spcPts val="0"/>
                        </a:spcBef>
                        <a:spcAft>
                          <a:spcPts val="0"/>
                        </a:spcAft>
                        <a:buNone/>
                      </a:pPr>
                      <a:r>
                        <a:rPr lang="de-DE" sz="2000" u="none" cap="none" strike="noStrike"/>
                        <a:t>Caracteristici</a:t>
                      </a:r>
                      <a:endParaRPr sz="2800" u="none" cap="none" strike="noStrike">
                        <a:latin typeface="Calibri"/>
                        <a:ea typeface="Calibri"/>
                        <a:cs typeface="Calibri"/>
                        <a:sym typeface="Calibri"/>
                      </a:endParaRPr>
                    </a:p>
                  </a:txBody>
                  <a:tcPr marT="0" marB="0" marR="97550" marL="97550" anchor="ctr"/>
                </a:tc>
                <a:tc>
                  <a:txBody>
                    <a:bodyPr/>
                    <a:lstStyle/>
                    <a:p>
                      <a:pPr indent="0" lvl="0" marL="0" marR="0" rtl="0" algn="ctr">
                        <a:lnSpc>
                          <a:spcPct val="100000"/>
                        </a:lnSpc>
                        <a:spcBef>
                          <a:spcPts val="0"/>
                        </a:spcBef>
                        <a:spcAft>
                          <a:spcPts val="0"/>
                        </a:spcAft>
                        <a:buNone/>
                      </a:pPr>
                      <a:r>
                        <a:rPr lang="de-DE" sz="2000" u="none" cap="none" strike="noStrike"/>
                        <a:t>Antreprenor</a:t>
                      </a:r>
                      <a:endParaRPr sz="2800" u="none" cap="none" strike="noStrike">
                        <a:latin typeface="Calibri"/>
                        <a:ea typeface="Calibri"/>
                        <a:cs typeface="Calibri"/>
                        <a:sym typeface="Calibri"/>
                      </a:endParaRPr>
                    </a:p>
                  </a:txBody>
                  <a:tcPr marT="0" marB="0" marR="97550" marL="97550" anchor="ctr"/>
                </a:tc>
                <a:tc>
                  <a:txBody>
                    <a:bodyPr/>
                    <a:lstStyle/>
                    <a:p>
                      <a:pPr indent="0" lvl="0" marL="0" marR="0" rtl="0" algn="ctr">
                        <a:lnSpc>
                          <a:spcPct val="100000"/>
                        </a:lnSpc>
                        <a:spcBef>
                          <a:spcPts val="0"/>
                        </a:spcBef>
                        <a:spcAft>
                          <a:spcPts val="0"/>
                        </a:spcAft>
                        <a:buNone/>
                      </a:pPr>
                      <a:r>
                        <a:rPr lang="de-DE" sz="2000" u="none" cap="none" strike="noStrike"/>
                        <a:t>Antreprenor verde</a:t>
                      </a:r>
                      <a:endParaRPr sz="2800" u="none" cap="none" strike="noStrike">
                        <a:latin typeface="Calibri"/>
                        <a:ea typeface="Calibri"/>
                        <a:cs typeface="Calibri"/>
                        <a:sym typeface="Calibri"/>
                      </a:endParaRPr>
                    </a:p>
                  </a:txBody>
                  <a:tcPr marT="0" marB="0" marR="97550" marL="97550" anchor="ctr"/>
                </a:tc>
              </a:tr>
              <a:tr h="1490375">
                <a:tc>
                  <a:txBody>
                    <a:bodyPr/>
                    <a:lstStyle/>
                    <a:p>
                      <a:pPr indent="0" lvl="0" marL="0" marR="0" rtl="0" algn="ctr">
                        <a:lnSpc>
                          <a:spcPct val="100000"/>
                        </a:lnSpc>
                        <a:spcBef>
                          <a:spcPts val="0"/>
                        </a:spcBef>
                        <a:spcAft>
                          <a:spcPts val="0"/>
                        </a:spcAft>
                        <a:buNone/>
                      </a:pPr>
                      <a:r>
                        <a:rPr lang="de-DE" sz="1300" u="none" cap="none" strike="noStrike"/>
                        <a:t>Modelul si scopul afacerii</a:t>
                      </a:r>
                      <a:endParaRPr sz="1700" u="none" cap="none" strike="noStrike">
                        <a:latin typeface="Calibri"/>
                        <a:ea typeface="Calibri"/>
                        <a:cs typeface="Calibri"/>
                        <a:sym typeface="Calibri"/>
                      </a:endParaRPr>
                    </a:p>
                  </a:txBody>
                  <a:tcPr marT="0" marB="0" marR="97550" marL="97550" anchor="ctr"/>
                </a:tc>
                <a:tc>
                  <a:txBody>
                    <a:bodyPr/>
                    <a:lstStyle/>
                    <a:p>
                      <a:pPr indent="0" lvl="0" marL="0" marR="0" rtl="0" algn="just">
                        <a:lnSpc>
                          <a:spcPct val="100000"/>
                        </a:lnSpc>
                        <a:spcBef>
                          <a:spcPts val="0"/>
                        </a:spcBef>
                        <a:spcAft>
                          <a:spcPts val="0"/>
                        </a:spcAft>
                        <a:buNone/>
                      </a:pPr>
                      <a:r>
                        <a:rPr lang="de-DE" sz="1300" u="none" cap="none" strike="noStrike"/>
                        <a:t>Scopul său este de a obține un avantaj competitiv pe piață prin orientarea spre profit, inovare și creștere.</a:t>
                      </a:r>
                      <a:endParaRPr sz="1700" u="none" cap="none" strike="noStrike">
                        <a:latin typeface="Calibri"/>
                        <a:ea typeface="Calibri"/>
                        <a:cs typeface="Calibri"/>
                        <a:sym typeface="Calibri"/>
                      </a:endParaRPr>
                    </a:p>
                  </a:txBody>
                  <a:tcPr marT="0" marB="0" marR="97550" marL="97550" anchor="ctr"/>
                </a:tc>
                <a:tc>
                  <a:txBody>
                    <a:bodyPr/>
                    <a:lstStyle/>
                    <a:p>
                      <a:pPr indent="0" lvl="0" marL="0" marR="0" rtl="0" algn="just">
                        <a:lnSpc>
                          <a:spcPct val="100000"/>
                        </a:lnSpc>
                        <a:spcBef>
                          <a:spcPts val="0"/>
                        </a:spcBef>
                        <a:spcAft>
                          <a:spcPts val="0"/>
                        </a:spcAft>
                        <a:buNone/>
                      </a:pPr>
                      <a:r>
                        <a:rPr lang="de-DE" sz="1300" u="none" cap="none" strike="noStrike"/>
                        <a:t>Are ca obiectiv crearea unui model de afaceri care să fie nu numai profitabil din punct de vedere economic, ci și sensibil la problemele de mediu și să creeze valoare socială. Contribuie la o lume și la spații de locuit mai bune, răspunzând în același timp nevoilor societății.</a:t>
                      </a:r>
                      <a:endParaRPr sz="1700" u="none" cap="none" strike="noStrike">
                        <a:latin typeface="Calibri"/>
                        <a:ea typeface="Calibri"/>
                        <a:cs typeface="Calibri"/>
                        <a:sym typeface="Calibri"/>
                      </a:endParaRPr>
                    </a:p>
                  </a:txBody>
                  <a:tcPr marT="0" marB="0" marR="97550" marL="97550" anchor="ctr"/>
                </a:tc>
              </a:tr>
              <a:tr h="1277475">
                <a:tc>
                  <a:txBody>
                    <a:bodyPr/>
                    <a:lstStyle/>
                    <a:p>
                      <a:pPr indent="0" lvl="0" marL="0" marR="0" rtl="0" algn="ctr">
                        <a:lnSpc>
                          <a:spcPct val="100000"/>
                        </a:lnSpc>
                        <a:spcBef>
                          <a:spcPts val="0"/>
                        </a:spcBef>
                        <a:spcAft>
                          <a:spcPts val="0"/>
                        </a:spcAft>
                        <a:buNone/>
                      </a:pPr>
                      <a:r>
                        <a:rPr lang="de-DE" sz="1300" u="none" cap="none" strike="noStrike"/>
                        <a:t>Probleme sociale si de sustenabilitate</a:t>
                      </a:r>
                      <a:endParaRPr sz="1700" u="none" cap="none" strike="noStrike">
                        <a:latin typeface="Calibri"/>
                        <a:ea typeface="Calibri"/>
                        <a:cs typeface="Calibri"/>
                        <a:sym typeface="Calibri"/>
                      </a:endParaRPr>
                    </a:p>
                  </a:txBody>
                  <a:tcPr marT="0" marB="0" marR="97550" marL="97550" anchor="ctr"/>
                </a:tc>
                <a:tc>
                  <a:txBody>
                    <a:bodyPr/>
                    <a:lstStyle/>
                    <a:p>
                      <a:pPr indent="0" lvl="0" marL="0" marR="0" rtl="0" algn="just">
                        <a:lnSpc>
                          <a:spcPct val="100000"/>
                        </a:lnSpc>
                        <a:spcBef>
                          <a:spcPts val="0"/>
                        </a:spcBef>
                        <a:spcAft>
                          <a:spcPts val="0"/>
                        </a:spcAft>
                        <a:buNone/>
                      </a:pPr>
                      <a:r>
                        <a:rPr lang="de-DE" sz="1300" u="none" cap="none" strike="noStrike"/>
                        <a:t>Evaluează oportunitățile de piață, acordând adesea prioritate rentabilității economice.</a:t>
                      </a:r>
                      <a:endParaRPr sz="1700" u="none" cap="none" strike="noStrike">
                        <a:latin typeface="Calibri"/>
                        <a:ea typeface="Calibri"/>
                        <a:cs typeface="Calibri"/>
                        <a:sym typeface="Calibri"/>
                      </a:endParaRPr>
                    </a:p>
                  </a:txBody>
                  <a:tcPr marT="0" marB="0" marR="97550" marL="97550" anchor="ctr"/>
                </a:tc>
                <a:tc>
                  <a:txBody>
                    <a:bodyPr/>
                    <a:lstStyle/>
                    <a:p>
                      <a:pPr indent="0" lvl="0" marL="0" marR="0" rtl="0" algn="just">
                        <a:lnSpc>
                          <a:spcPct val="100000"/>
                        </a:lnSpc>
                        <a:spcBef>
                          <a:spcPts val="0"/>
                        </a:spcBef>
                        <a:spcAft>
                          <a:spcPts val="0"/>
                        </a:spcAft>
                        <a:buNone/>
                      </a:pPr>
                      <a:r>
                        <a:rPr lang="de-DE" sz="1300" u="none" cap="none" strike="noStrike"/>
                        <a:t>Consideră că durabilitatea și găsirea de soluții la problemele sociale sunt obiective importante atunci când evaluează oportunitățile de piață. Poate acționa ca un antreprenor social, urmărind în același timp obținerea de profit.</a:t>
                      </a:r>
                      <a:endParaRPr sz="1700" u="none" cap="none" strike="noStrike">
                        <a:latin typeface="Calibri"/>
                        <a:ea typeface="Calibri"/>
                        <a:cs typeface="Calibri"/>
                        <a:sym typeface="Calibri"/>
                      </a:endParaRPr>
                    </a:p>
                  </a:txBody>
                  <a:tcPr marT="0" marB="0" marR="97550" marL="97550" anchor="ctr"/>
                </a:tc>
              </a:tr>
              <a:tr h="1703300">
                <a:tc>
                  <a:txBody>
                    <a:bodyPr/>
                    <a:lstStyle/>
                    <a:p>
                      <a:pPr indent="0" lvl="0" marL="0" marR="0" rtl="0" algn="ctr">
                        <a:lnSpc>
                          <a:spcPct val="100000"/>
                        </a:lnSpc>
                        <a:spcBef>
                          <a:spcPts val="0"/>
                        </a:spcBef>
                        <a:spcAft>
                          <a:spcPts val="0"/>
                        </a:spcAft>
                        <a:buNone/>
                      </a:pPr>
                      <a:r>
                        <a:rPr lang="de-DE" sz="1300" u="none" cap="none" strike="noStrike">
                          <a:latin typeface="Arial"/>
                          <a:ea typeface="Arial"/>
                          <a:cs typeface="Arial"/>
                          <a:sym typeface="Arial"/>
                        </a:rPr>
                        <a:t>Contributia pe piata si in domeniul inovarii</a:t>
                      </a:r>
                      <a:endParaRPr sz="1700" u="none" cap="none" strike="noStrike">
                        <a:latin typeface="Arial"/>
                        <a:ea typeface="Arial"/>
                        <a:cs typeface="Arial"/>
                        <a:sym typeface="Arial"/>
                      </a:endParaRPr>
                    </a:p>
                  </a:txBody>
                  <a:tcPr marT="0" marB="0" marR="97550" marL="97550" anchor="ctr"/>
                </a:tc>
                <a:tc>
                  <a:txBody>
                    <a:bodyPr/>
                    <a:lstStyle/>
                    <a:p>
                      <a:pPr indent="0" lvl="0" marL="0" marR="0" rtl="0" algn="just">
                        <a:lnSpc>
                          <a:spcPct val="100000"/>
                        </a:lnSpc>
                        <a:spcBef>
                          <a:spcPts val="0"/>
                        </a:spcBef>
                        <a:spcAft>
                          <a:spcPts val="0"/>
                        </a:spcAft>
                        <a:buNone/>
                      </a:pPr>
                      <a:r>
                        <a:rPr lang="de-DE" sz="1300" u="none" cap="none" strike="noStrike"/>
                        <a:t>Concurența pe piață prin oferirea de soluții inovatoare.</a:t>
                      </a:r>
                      <a:endParaRPr sz="1700" u="none" cap="none" strike="noStrike">
                        <a:latin typeface="Calibri"/>
                        <a:ea typeface="Calibri"/>
                        <a:cs typeface="Calibri"/>
                        <a:sym typeface="Calibri"/>
                      </a:endParaRPr>
                    </a:p>
                  </a:txBody>
                  <a:tcPr marT="0" marB="0" marR="97550" marL="97550" anchor="ctr"/>
                </a:tc>
                <a:tc>
                  <a:txBody>
                    <a:bodyPr/>
                    <a:lstStyle/>
                    <a:p>
                      <a:pPr indent="0" lvl="0" marL="0" marR="0" rtl="0" algn="just">
                        <a:lnSpc>
                          <a:spcPct val="100000"/>
                        </a:lnSpc>
                        <a:spcBef>
                          <a:spcPts val="0"/>
                        </a:spcBef>
                        <a:spcAft>
                          <a:spcPts val="0"/>
                        </a:spcAft>
                        <a:buNone/>
                      </a:pPr>
                      <a:r>
                        <a:rPr lang="de-DE" sz="1300" u="none" cap="none" strike="noStrike"/>
                        <a:t>Oferă soluții inovatoare și pune în discuție piețele existente, întruchipând în același timp valorile de mediu. Contribuie la creșterea și extinderea piețelor ecologice prin crearea unor concepte de afaceri care combină obiectivele financiare și de piață cu performanța de mediu.</a:t>
                      </a:r>
                      <a:endParaRPr sz="1700" u="none" cap="none" strike="noStrike">
                        <a:latin typeface="Calibri"/>
                        <a:ea typeface="Calibri"/>
                        <a:cs typeface="Calibri"/>
                        <a:sym typeface="Calibri"/>
                      </a:endParaRPr>
                    </a:p>
                  </a:txBody>
                  <a:tcPr marT="0" marB="0" marR="97550" marL="97550" anchor="ctr"/>
                </a:tc>
              </a:tr>
            </a:tbl>
          </a:graphicData>
        </a:graphic>
      </p:graphicFrame>
      <p:pic>
        <p:nvPicPr>
          <p:cNvPr id="309" name="Google Shape;309;p8"/>
          <p:cNvPicPr preferRelativeResize="0"/>
          <p:nvPr/>
        </p:nvPicPr>
        <p:blipFill rotWithShape="1">
          <a:blip r:embed="rId3">
            <a:alphaModFix/>
          </a:blip>
          <a:srcRect b="0" l="0" r="0" t="0"/>
          <a:stretch/>
        </p:blipFill>
        <p:spPr>
          <a:xfrm>
            <a:off x="8575963" y="2119746"/>
            <a:ext cx="3622631" cy="404281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9"/>
          <p:cNvSpPr txBox="1"/>
          <p:nvPr>
            <p:ph type="title"/>
          </p:nvPr>
        </p:nvSpPr>
        <p:spPr>
          <a:xfrm>
            <a:off x="556298" y="425081"/>
            <a:ext cx="10505045" cy="823740"/>
          </a:xfrm>
          <a:prstGeom prst="rect">
            <a:avLst/>
          </a:prstGeom>
          <a:noFill/>
          <a:ln>
            <a:noFill/>
          </a:ln>
        </p:spPr>
        <p:txBody>
          <a:bodyPr anchorCtr="0" anchor="b" bIns="45700" lIns="91425" spcFirstLastPara="1" rIns="91425" wrap="square" tIns="45700">
            <a:normAutofit fontScale="90000"/>
          </a:bodyPr>
          <a:lstStyle/>
          <a:p>
            <a:pPr indent="0" lvl="0" marL="144000" rtl="0" algn="l">
              <a:lnSpc>
                <a:spcPct val="100000"/>
              </a:lnSpc>
              <a:spcBef>
                <a:spcPts val="800"/>
              </a:spcBef>
              <a:spcAft>
                <a:spcPts val="0"/>
              </a:spcAft>
              <a:buClr>
                <a:srgbClr val="2A4F1C"/>
              </a:buClr>
              <a:buSzPct val="90277"/>
              <a:buNone/>
            </a:pPr>
            <a:r>
              <a:rPr lang="de-DE" sz="3200">
                <a:solidFill>
                  <a:srgbClr val="004B3A"/>
                </a:solidFill>
              </a:rPr>
              <a:t>Dezvoltarea și reflecția asupra unei culturi antreprenoriale ecologice </a:t>
            </a:r>
            <a:endParaRPr sz="3200">
              <a:solidFill>
                <a:srgbClr val="004B3A"/>
              </a:solidFill>
            </a:endParaRPr>
          </a:p>
        </p:txBody>
      </p:sp>
      <p:sp>
        <p:nvSpPr>
          <p:cNvPr id="315" name="Google Shape;315;p9"/>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16" name="Google Shape;316;p9"/>
          <p:cNvSpPr txBox="1"/>
          <p:nvPr/>
        </p:nvSpPr>
        <p:spPr>
          <a:xfrm>
            <a:off x="989462" y="1376336"/>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Cultura verde pentru viitor</a:t>
            </a:r>
            <a:endParaRPr b="1" i="0" sz="2100" u="none" cap="none" strike="noStrike">
              <a:solidFill>
                <a:schemeClr val="accent1"/>
              </a:solidFill>
              <a:latin typeface="Calibri"/>
              <a:ea typeface="Calibri"/>
              <a:cs typeface="Calibri"/>
              <a:sym typeface="Calibri"/>
            </a:endParaRPr>
          </a:p>
        </p:txBody>
      </p:sp>
      <p:sp>
        <p:nvSpPr>
          <p:cNvPr id="317" name="Google Shape;317;p9"/>
          <p:cNvSpPr txBox="1"/>
          <p:nvPr/>
        </p:nvSpPr>
        <p:spPr>
          <a:xfrm>
            <a:off x="1266553" y="2145552"/>
            <a:ext cx="6990756" cy="3898847"/>
          </a:xfrm>
          <a:prstGeom prst="rect">
            <a:avLst/>
          </a:prstGeom>
          <a:noFill/>
          <a:ln>
            <a:noFill/>
          </a:ln>
        </p:spPr>
        <p:txBody>
          <a:bodyPr anchorCtr="0" anchor="t" bIns="91425" lIns="91425" spcFirstLastPara="1" rIns="91425" wrap="square" tIns="91425">
            <a:noAutofit/>
          </a:bodyPr>
          <a:lstStyle/>
          <a:p>
            <a:pPr indent="0" lvl="0" marL="449580" marR="0" rtl="0" algn="l">
              <a:lnSpc>
                <a:spcPct val="100000"/>
              </a:lnSpc>
              <a:spcBef>
                <a:spcPts val="1200"/>
              </a:spcBef>
              <a:spcAft>
                <a:spcPts val="0"/>
              </a:spcAft>
              <a:buNone/>
            </a:pPr>
            <a:r>
              <a:rPr b="1" i="0" lang="de-DE" sz="1800" u="none" cap="none" strike="noStrike">
                <a:solidFill>
                  <a:srgbClr val="000000"/>
                </a:solidFill>
                <a:latin typeface="Calibri"/>
                <a:ea typeface="Calibri"/>
                <a:cs typeface="Calibri"/>
                <a:sym typeface="Calibri"/>
              </a:rPr>
              <a:t>Promovarea unei culturi ecologice în mediul de lucru poate consolida angajamentul angajaților față de companie și poate contribui la percepția companiei ca fiind un brand durabil. Adoptarea unei culturi ecologice poate fi realizată prin instrumente de dezvoltare a angajamentului și evenimente care sporesc loialitatea angajaților și au repercusiuni pozitive asupra vieții lor personale.</a:t>
            </a:r>
            <a:endParaRPr/>
          </a:p>
          <a:p>
            <a:pPr indent="0" lvl="0" marL="449580" marR="0" rtl="0" algn="l">
              <a:lnSpc>
                <a:spcPct val="100000"/>
              </a:lnSpc>
              <a:spcBef>
                <a:spcPts val="1200"/>
              </a:spcBef>
              <a:spcAft>
                <a:spcPts val="0"/>
              </a:spcAft>
              <a:buNone/>
            </a:pPr>
            <a:r>
              <a:rPr b="1" i="0" lang="de-DE" sz="1800" u="none" cap="none" strike="noStrike">
                <a:solidFill>
                  <a:srgbClr val="000000"/>
                </a:solidFill>
                <a:latin typeface="Calibri"/>
                <a:ea typeface="Calibri"/>
                <a:cs typeface="Calibri"/>
                <a:sym typeface="Calibri"/>
              </a:rPr>
              <a:t> </a:t>
            </a:r>
            <a:endParaRPr/>
          </a:p>
          <a:p>
            <a:pPr indent="0" lvl="0" marL="449580" marR="0" rtl="0" algn="l">
              <a:lnSpc>
                <a:spcPct val="100000"/>
              </a:lnSpc>
              <a:spcBef>
                <a:spcPts val="1200"/>
              </a:spcBef>
              <a:spcAft>
                <a:spcPts val="0"/>
              </a:spcAft>
              <a:buNone/>
            </a:pPr>
            <a:r>
              <a:rPr b="1" i="0" lang="de-DE" sz="1800" u="none" cap="none" strike="noStrike">
                <a:solidFill>
                  <a:srgbClr val="000000"/>
                </a:solidFill>
                <a:latin typeface="Calibri"/>
                <a:ea typeface="Calibri"/>
                <a:cs typeface="Calibri"/>
                <a:sym typeface="Calibri"/>
              </a:rPr>
              <a:t>Există din ce în ce mai mult o tendință în rândul angajaților de a gravita către companiile care sunt angajate în favoarea valorilor ecologice și care au adoptat această cultură la locul de muncă.</a:t>
            </a:r>
            <a:endParaRPr b="0" i="0" sz="3200" u="none" cap="none" strike="noStrike">
              <a:solidFill>
                <a:srgbClr val="3F3F3F"/>
              </a:solidFill>
              <a:latin typeface="Calibri"/>
              <a:ea typeface="Calibri"/>
              <a:cs typeface="Calibri"/>
              <a:sym typeface="Calibri"/>
            </a:endParaRPr>
          </a:p>
        </p:txBody>
      </p:sp>
      <p:pic>
        <p:nvPicPr>
          <p:cNvPr id="318" name="Google Shape;318;p9"/>
          <p:cNvPicPr preferRelativeResize="0"/>
          <p:nvPr/>
        </p:nvPicPr>
        <p:blipFill rotWithShape="1">
          <a:blip r:embed="rId3">
            <a:alphaModFix/>
          </a:blip>
          <a:srcRect b="0" l="0" r="0" t="0"/>
          <a:stretch/>
        </p:blipFill>
        <p:spPr>
          <a:xfrm>
            <a:off x="6345380" y="-186152"/>
            <a:ext cx="7127282" cy="712728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1"/>
          <p:cNvSpPr txBox="1"/>
          <p:nvPr>
            <p:ph type="title"/>
          </p:nvPr>
        </p:nvSpPr>
        <p:spPr>
          <a:xfrm>
            <a:off x="512358" y="1546557"/>
            <a:ext cx="10058400" cy="504442"/>
          </a:xfrm>
          <a:prstGeom prst="rect">
            <a:avLst/>
          </a:prstGeom>
          <a:noFill/>
          <a:ln>
            <a:noFill/>
          </a:ln>
        </p:spPr>
        <p:txBody>
          <a:bodyPr anchorCtr="0" anchor="b" bIns="45700" lIns="91425" spcFirstLastPara="1" rIns="91425" wrap="square" tIns="45700">
            <a:normAutofit fontScale="90000"/>
          </a:bodyPr>
          <a:lstStyle/>
          <a:p>
            <a:pPr indent="0" lvl="0" marL="144000" rtl="0" algn="l">
              <a:lnSpc>
                <a:spcPct val="100000"/>
              </a:lnSpc>
              <a:spcBef>
                <a:spcPts val="800"/>
              </a:spcBef>
              <a:spcAft>
                <a:spcPts val="0"/>
              </a:spcAft>
              <a:buClr>
                <a:srgbClr val="2A4F1C"/>
              </a:buClr>
              <a:buSzPct val="90277"/>
              <a:buNone/>
            </a:pPr>
            <a:br>
              <a:rPr lang="de-DE" sz="3200">
                <a:solidFill>
                  <a:srgbClr val="004B3A"/>
                </a:solidFill>
              </a:rPr>
            </a:br>
            <a:br>
              <a:rPr lang="de-DE" sz="3200">
                <a:solidFill>
                  <a:srgbClr val="004B3A"/>
                </a:solidFill>
              </a:rPr>
            </a:br>
            <a:br>
              <a:rPr lang="de-DE" sz="3200">
                <a:solidFill>
                  <a:srgbClr val="004B3A"/>
                </a:solidFill>
              </a:rPr>
            </a:br>
            <a:br>
              <a:rPr lang="de-DE" sz="3200">
                <a:solidFill>
                  <a:srgbClr val="004B3A"/>
                </a:solidFill>
              </a:rPr>
            </a:br>
            <a:br>
              <a:rPr lang="de-DE" sz="3200">
                <a:solidFill>
                  <a:srgbClr val="004B3A"/>
                </a:solidFill>
              </a:rPr>
            </a:br>
            <a:br>
              <a:rPr lang="de-DE" sz="3200">
                <a:solidFill>
                  <a:srgbClr val="004B3A"/>
                </a:solidFill>
              </a:rPr>
            </a:br>
            <a:br>
              <a:rPr lang="de-DE" sz="3200">
                <a:solidFill>
                  <a:srgbClr val="004B3A"/>
                </a:solidFill>
              </a:rPr>
            </a:br>
            <a:br>
              <a:rPr lang="de-DE" sz="3200">
                <a:solidFill>
                  <a:srgbClr val="004B3A"/>
                </a:solidFill>
              </a:rPr>
            </a:br>
            <a:br>
              <a:rPr lang="de-DE" sz="3200">
                <a:solidFill>
                  <a:srgbClr val="004B3A"/>
                </a:solidFill>
              </a:rPr>
            </a:br>
            <a:br>
              <a:rPr lang="de-DE" sz="3200">
                <a:solidFill>
                  <a:srgbClr val="004B3A"/>
                </a:solidFill>
              </a:rPr>
            </a:br>
            <a:r>
              <a:rPr lang="de-DE" sz="3200">
                <a:solidFill>
                  <a:srgbClr val="004B3A"/>
                </a:solidFill>
              </a:rPr>
              <a:t>Cine este un antreprenor verde, antreprenor? Aflați care sunt caracteristicile unui antreprenor verde și ale unui antreprenor</a:t>
            </a:r>
            <a:br>
              <a:rPr lang="de-DE" sz="3200">
                <a:solidFill>
                  <a:srgbClr val="004B3A"/>
                </a:solidFill>
              </a:rPr>
            </a:br>
            <a:br>
              <a:rPr lang="de-DE" sz="3200">
                <a:solidFill>
                  <a:srgbClr val="004B3A"/>
                </a:solidFill>
              </a:rPr>
            </a:br>
            <a:endParaRPr/>
          </a:p>
        </p:txBody>
      </p:sp>
      <p:sp>
        <p:nvSpPr>
          <p:cNvPr id="324" name="Google Shape;324;p11"/>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25" name="Google Shape;325;p11"/>
          <p:cNvSpPr txBox="1"/>
          <p:nvPr/>
        </p:nvSpPr>
        <p:spPr>
          <a:xfrm>
            <a:off x="1173441" y="1248821"/>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Cultura verde pentru viitor</a:t>
            </a:r>
            <a:endParaRPr b="1" i="0" sz="2100" u="none" cap="none" strike="noStrike">
              <a:solidFill>
                <a:schemeClr val="accent1"/>
              </a:solidFill>
              <a:latin typeface="Calibri"/>
              <a:ea typeface="Calibri"/>
              <a:cs typeface="Calibri"/>
              <a:sym typeface="Calibri"/>
            </a:endParaRPr>
          </a:p>
        </p:txBody>
      </p:sp>
      <p:sp>
        <p:nvSpPr>
          <p:cNvPr id="326" name="Google Shape;326;p11"/>
          <p:cNvSpPr txBox="1"/>
          <p:nvPr/>
        </p:nvSpPr>
        <p:spPr>
          <a:xfrm>
            <a:off x="1173441" y="1934078"/>
            <a:ext cx="9845118" cy="174534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sp>
        <p:nvSpPr>
          <p:cNvPr id="327" name="Google Shape;327;p11"/>
          <p:cNvSpPr txBox="1"/>
          <p:nvPr/>
        </p:nvSpPr>
        <p:spPr>
          <a:xfrm>
            <a:off x="712045" y="2039356"/>
            <a:ext cx="7153234" cy="1745348"/>
          </a:xfrm>
          <a:prstGeom prst="rect">
            <a:avLst/>
          </a:prstGeom>
          <a:noFill/>
          <a:ln>
            <a:noFill/>
          </a:ln>
        </p:spPr>
        <p:txBody>
          <a:bodyPr anchorCtr="0" anchor="t" bIns="91425" lIns="91425" spcFirstLastPara="1" rIns="91425" wrap="square" tIns="91425">
            <a:noAutofit/>
          </a:bodyPr>
          <a:lstStyle/>
          <a:p>
            <a:pPr indent="-285750" lvl="0" marL="735330" marR="0" rtl="0" algn="l">
              <a:lnSpc>
                <a:spcPct val="10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Instruirea tuturor angajaților cu privire la durabilitate și la obiectivele companiei</a:t>
            </a:r>
            <a:endParaRPr/>
          </a:p>
          <a:p>
            <a:pPr indent="-171450" lvl="0" marL="735330" marR="0" rtl="0" algn="l">
              <a:lnSpc>
                <a:spcPct val="100000"/>
              </a:lnSpc>
              <a:spcBef>
                <a:spcPts val="200"/>
              </a:spcBef>
              <a:spcAft>
                <a:spcPts val="0"/>
              </a:spcAft>
              <a:buClr>
                <a:srgbClr val="000000"/>
              </a:buClr>
              <a:buSzPts val="1800"/>
              <a:buFont typeface="Courier New"/>
              <a:buNone/>
            </a:pPr>
            <a:r>
              <a:t/>
            </a:r>
            <a:endParaRPr b="1" i="0" sz="1800" u="none" cap="none" strike="noStrike">
              <a:solidFill>
                <a:srgbClr val="000000"/>
              </a:solidFill>
              <a:latin typeface="Calibri"/>
              <a:ea typeface="Calibri"/>
              <a:cs typeface="Calibri"/>
              <a:sym typeface="Calibri"/>
            </a:endParaRPr>
          </a:p>
          <a:p>
            <a:pPr indent="-285750" lvl="0" marL="735330" marR="0" rtl="0" algn="l">
              <a:lnSpc>
                <a:spcPct val="10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Încurajați sugestiile și observațiile</a:t>
            </a:r>
            <a:endParaRPr/>
          </a:p>
          <a:p>
            <a:pPr indent="-171450" lvl="0" marL="735330" marR="0" rtl="0" algn="l">
              <a:lnSpc>
                <a:spcPct val="100000"/>
              </a:lnSpc>
              <a:spcBef>
                <a:spcPts val="200"/>
              </a:spcBef>
              <a:spcAft>
                <a:spcPts val="0"/>
              </a:spcAft>
              <a:buClr>
                <a:srgbClr val="000000"/>
              </a:buClr>
              <a:buSzPts val="1800"/>
              <a:buFont typeface="Courier New"/>
              <a:buNone/>
            </a:pPr>
            <a:r>
              <a:t/>
            </a:r>
            <a:endParaRPr b="1" i="0" sz="1800" u="none" cap="none" strike="noStrike">
              <a:solidFill>
                <a:srgbClr val="000000"/>
              </a:solidFill>
              <a:latin typeface="Calibri"/>
              <a:ea typeface="Calibri"/>
              <a:cs typeface="Calibri"/>
              <a:sym typeface="Calibri"/>
            </a:endParaRPr>
          </a:p>
          <a:p>
            <a:pPr indent="-285750" lvl="0" marL="735330" marR="0" rtl="0" algn="l">
              <a:lnSpc>
                <a:spcPct val="10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Programați întâlniri </a:t>
            </a:r>
            <a:endParaRPr/>
          </a:p>
          <a:p>
            <a:pPr indent="-171450" lvl="0" marL="735330" marR="0" rtl="0" algn="l">
              <a:lnSpc>
                <a:spcPct val="100000"/>
              </a:lnSpc>
              <a:spcBef>
                <a:spcPts val="200"/>
              </a:spcBef>
              <a:spcAft>
                <a:spcPts val="0"/>
              </a:spcAft>
              <a:buClr>
                <a:srgbClr val="000000"/>
              </a:buClr>
              <a:buSzPts val="1800"/>
              <a:buFont typeface="Courier New"/>
              <a:buNone/>
            </a:pPr>
            <a:r>
              <a:t/>
            </a:r>
            <a:endParaRPr b="1" i="0" sz="1800" u="none" cap="none" strike="noStrike">
              <a:solidFill>
                <a:srgbClr val="000000"/>
              </a:solidFill>
              <a:latin typeface="Calibri"/>
              <a:ea typeface="Calibri"/>
              <a:cs typeface="Calibri"/>
              <a:sym typeface="Calibri"/>
            </a:endParaRPr>
          </a:p>
          <a:p>
            <a:pPr indent="-285750" lvl="0" marL="735330" marR="0" rtl="0" algn="l">
              <a:lnSpc>
                <a:spcPct val="10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Comunicare sănătoasă </a:t>
            </a:r>
            <a:endParaRPr/>
          </a:p>
          <a:p>
            <a:pPr indent="-171450" lvl="0" marL="735330" marR="0" rtl="0" algn="l">
              <a:lnSpc>
                <a:spcPct val="100000"/>
              </a:lnSpc>
              <a:spcBef>
                <a:spcPts val="200"/>
              </a:spcBef>
              <a:spcAft>
                <a:spcPts val="0"/>
              </a:spcAft>
              <a:buClr>
                <a:srgbClr val="000000"/>
              </a:buClr>
              <a:buSzPts val="1800"/>
              <a:buFont typeface="Courier New"/>
              <a:buNone/>
            </a:pPr>
            <a:r>
              <a:t/>
            </a:r>
            <a:endParaRPr b="1" i="0" sz="1800" u="none" cap="none" strike="noStrike">
              <a:solidFill>
                <a:srgbClr val="000000"/>
              </a:solidFill>
              <a:latin typeface="Calibri"/>
              <a:ea typeface="Calibri"/>
              <a:cs typeface="Calibri"/>
              <a:sym typeface="Calibri"/>
            </a:endParaRPr>
          </a:p>
          <a:p>
            <a:pPr indent="-285750" lvl="0" marL="735330" marR="0" rtl="0" algn="l">
              <a:lnSpc>
                <a:spcPct val="10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Creșterea participării</a:t>
            </a:r>
            <a:endParaRPr b="0" i="0" sz="3200" u="none" cap="none" strike="noStrike">
              <a:solidFill>
                <a:srgbClr val="3F3F3F"/>
              </a:solidFill>
              <a:latin typeface="Calibri"/>
              <a:ea typeface="Calibri"/>
              <a:cs typeface="Calibri"/>
              <a:sym typeface="Calibri"/>
            </a:endParaRPr>
          </a:p>
        </p:txBody>
      </p:sp>
      <p:pic>
        <p:nvPicPr>
          <p:cNvPr id="328" name="Google Shape;328;p11"/>
          <p:cNvPicPr preferRelativeResize="0"/>
          <p:nvPr/>
        </p:nvPicPr>
        <p:blipFill rotWithShape="1">
          <a:blip r:embed="rId3">
            <a:alphaModFix/>
          </a:blip>
          <a:srcRect b="0" l="0" r="0" t="0"/>
          <a:stretch/>
        </p:blipFill>
        <p:spPr>
          <a:xfrm>
            <a:off x="5334000" y="-745931"/>
            <a:ext cx="6858000"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2020-11-17T09:39:06Z</dcterms:created>
  <dc:creator>Dan-Ovidiu Iovan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