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91" r:id="rId4"/>
    <p:sldId id="302" r:id="rId5"/>
    <p:sldId id="260" r:id="rId6"/>
    <p:sldId id="322" r:id="rId7"/>
    <p:sldId id="261" r:id="rId8"/>
    <p:sldId id="262" r:id="rId9"/>
    <p:sldId id="263" r:id="rId10"/>
    <p:sldId id="265" r:id="rId11"/>
    <p:sldId id="266" r:id="rId12"/>
    <p:sldId id="323" r:id="rId13"/>
    <p:sldId id="324" r:id="rId14"/>
    <p:sldId id="325" r:id="rId15"/>
    <p:sldId id="326" r:id="rId16"/>
    <p:sldId id="327" r:id="rId17"/>
    <p:sldId id="277" r:id="rId18"/>
    <p:sldId id="296"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Noto Sans Symbols" panose="020B0604020202020204" charset="0"/>
      <p:regular r:id="rId25"/>
    </p:embeddedFont>
  </p:embeddedFontLst>
  <p:defaultTextStyle>
    <a:defPPr>
      <a:defRPr lang="en"/>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9AD3D6-E8F9-4880-B4F5-A4824B6D44C1}">
  <a:tblStyle styleId="{D49AD3D6-E8F9-4880-B4F5-A4824B6D44C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a:tcStyle>
        <a:tcBdr/>
        <a:fill>
          <a:solidFill>
            <a:srgbClr val="CFDECC"/>
          </a:solidFill>
        </a:fill>
      </a:tcStyle>
    </a:band1H>
    <a:band2H>
      <a:tcTxStyle/>
      <a:tcStyle>
        <a:tcBdr/>
      </a:tcStyle>
    </a:band2H>
    <a:band1V>
      <a:tcTxStyle/>
      <a:tcStyle>
        <a:tcBdr/>
        <a:fill>
          <a:solidFill>
            <a:srgbClr val="CFDE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83" autoAdjust="0"/>
  </p:normalViewPr>
  <p:slideViewPr>
    <p:cSldViewPr snapToGrid="0">
      <p:cViewPr varScale="1">
        <p:scale>
          <a:sx n="78" d="100"/>
          <a:sy n="78" d="100"/>
        </p:scale>
        <p:origin x="850"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Google Shape;3;n">
            <a:extLst>
              <a:ext uri="{FF2B5EF4-FFF2-40B4-BE49-F238E27FC236}">
                <a16:creationId xmlns:a16="http://schemas.microsoft.com/office/drawing/2014/main" id="{1A46B6E3-E617-1C43-FC8E-1114EC17E4F0}"/>
              </a:ext>
            </a:extLst>
          </p:cNvPr>
          <p:cNvSpPr txBox="1">
            <a:spLocks noGrp="1"/>
          </p:cNvSpPr>
          <p:nvPr>
            <p:ph type="hdr" idx="2"/>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smtClean="0">
                <a:solidFill>
                  <a:srgbClr val="514843"/>
                </a:solidFill>
              </a:defRPr>
            </a:lvl1pPr>
          </a:lstStyle>
          <a:p>
            <a:pPr>
              <a:defRPr/>
            </a:pPr>
            <a:endParaRPr lang="tr-TR" altLang="tr-TR"/>
          </a:p>
        </p:txBody>
      </p:sp>
      <p:sp>
        <p:nvSpPr>
          <p:cNvPr id="8195" name="Google Shape;4;n">
            <a:extLst>
              <a:ext uri="{FF2B5EF4-FFF2-40B4-BE49-F238E27FC236}">
                <a16:creationId xmlns:a16="http://schemas.microsoft.com/office/drawing/2014/main" id="{68A2EBE3-BDFE-7DCB-72A4-0D071A58A706}"/>
              </a:ext>
            </a:extLst>
          </p:cNvPr>
          <p:cNvSpPr txBox="1">
            <a:spLocks noGrp="1"/>
          </p:cNvSpPr>
          <p:nvPr>
            <p:ph type="dt" idx="10"/>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smtClean="0">
                <a:solidFill>
                  <a:srgbClr val="514843"/>
                </a:solidFill>
              </a:defRPr>
            </a:lvl1pPr>
          </a:lstStyle>
          <a:p>
            <a:pPr>
              <a:defRPr/>
            </a:pPr>
            <a:endParaRPr lang="tr-TR" altLang="tr-TR"/>
          </a:p>
        </p:txBody>
      </p:sp>
      <p:sp>
        <p:nvSpPr>
          <p:cNvPr id="7172" name="Google Shape;5;n">
            <a:extLst>
              <a:ext uri="{FF2B5EF4-FFF2-40B4-BE49-F238E27FC236}">
                <a16:creationId xmlns:a16="http://schemas.microsoft.com/office/drawing/2014/main" id="{1A3C5C0F-2B89-4C2F-FB86-EA49CEFEF54D}"/>
              </a:ext>
            </a:extLst>
          </p:cNvPr>
          <p:cNvSpPr>
            <a:spLocks noGrp="1" noRot="1" noChangeAspect="1"/>
          </p:cNvSpPr>
          <p:nvPr>
            <p:ph type="sldImg" idx="3"/>
          </p:nvPr>
        </p:nvSpPr>
        <p:spPr bwMode="auto">
          <a:xfrm>
            <a:off x="685800" y="1143000"/>
            <a:ext cx="5486400" cy="3086100"/>
          </a:xfrm>
          <a:custGeom>
            <a:avLst/>
            <a:gdLst>
              <a:gd name="T0" fmla="*/ 0 w 120000"/>
              <a:gd name="T1" fmla="*/ 0 h 120000"/>
              <a:gd name="T2" fmla="*/ 5486400 w 120000"/>
              <a:gd name="T3" fmla="*/ 0 h 120000"/>
              <a:gd name="T4" fmla="*/ 5486400 w 120000"/>
              <a:gd name="T5" fmla="*/ 3086100 h 120000"/>
              <a:gd name="T6" fmla="*/ 0 w 120000"/>
              <a:gd name="T7" fmla="*/ 30861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3" name="Google Shape;6;n">
            <a:extLst>
              <a:ext uri="{FF2B5EF4-FFF2-40B4-BE49-F238E27FC236}">
                <a16:creationId xmlns:a16="http://schemas.microsoft.com/office/drawing/2014/main" id="{0E120266-9BCD-E1E6-4F5E-8F5C57E4C235}"/>
              </a:ext>
            </a:extLst>
          </p:cNvPr>
          <p:cNvSpPr txBox="1">
            <a:spLocks noGrp="1"/>
          </p:cNvSpPr>
          <p:nvPr>
            <p:ph type="body" idx="1"/>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tr-TR" altLang="tr-TR">
              <a:sym typeface="Arial" panose="020B0604020202020204" pitchFamily="34" charset="0"/>
            </a:endParaRPr>
          </a:p>
        </p:txBody>
      </p:sp>
      <p:sp>
        <p:nvSpPr>
          <p:cNvPr id="8198" name="Google Shape;7;n">
            <a:extLst>
              <a:ext uri="{FF2B5EF4-FFF2-40B4-BE49-F238E27FC236}">
                <a16:creationId xmlns:a16="http://schemas.microsoft.com/office/drawing/2014/main" id="{C21A83DE-EFC1-F76F-6C7E-4D8956658595}"/>
              </a:ext>
            </a:extLst>
          </p:cNvPr>
          <p:cNvSpPr txBox="1">
            <a:spLocks noGrp="1"/>
          </p:cNvSpPr>
          <p:nvPr>
            <p:ph type="ftr" idx="11"/>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smtClean="0">
                <a:solidFill>
                  <a:srgbClr val="514843"/>
                </a:solidFill>
              </a:defRPr>
            </a:lvl1pPr>
          </a:lstStyle>
          <a:p>
            <a:pPr>
              <a:defRPr/>
            </a:pPr>
            <a:endParaRPr lang="tr-TR" altLang="tr-TR"/>
          </a:p>
        </p:txBody>
      </p:sp>
      <p:sp>
        <p:nvSpPr>
          <p:cNvPr id="8199" name="Google Shape;8;n">
            <a:extLst>
              <a:ext uri="{FF2B5EF4-FFF2-40B4-BE49-F238E27FC236}">
                <a16:creationId xmlns:a16="http://schemas.microsoft.com/office/drawing/2014/main" id="{6638B28A-864C-2102-4DF2-368381675127}"/>
              </a:ext>
            </a:extLst>
          </p:cNvPr>
          <p:cNvSpPr txBox="1">
            <a:spLocks noGrp="1"/>
          </p:cNvSpPr>
          <p:nvPr>
            <p:ph type="sldNum" idx="12"/>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Clr>
                <a:srgbClr val="000000"/>
              </a:buClr>
              <a:buFont typeface="Arial" panose="020B0604020202020204" pitchFamily="34" charset="0"/>
              <a:buNone/>
              <a:defRPr sz="1200">
                <a:solidFill>
                  <a:srgbClr val="514843"/>
                </a:solidFill>
              </a:defRPr>
            </a:lvl1pPr>
          </a:lstStyle>
          <a:p>
            <a:fld id="{455651DE-A4CB-4D80-8476-134EC87355DF}" type="slidenum">
              <a:rPr lang="en-US" altLang="tr-TR"/>
              <a:t>‹#›</a:t>
            </a:fld>
            <a:endParaRPr lang="tr-TR" altLang="tr-T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16;p1:notes">
            <a:extLst>
              <a:ext uri="{FF2B5EF4-FFF2-40B4-BE49-F238E27FC236}">
                <a16:creationId xmlns:a16="http://schemas.microsoft.com/office/drawing/2014/main" id="{FE4359EF-DF31-E8D1-0281-904836C396F8}"/>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9219" name="Google Shape;117;p1:notes">
            <a:extLst>
              <a:ext uri="{FF2B5EF4-FFF2-40B4-BE49-F238E27FC236}">
                <a16:creationId xmlns:a16="http://schemas.microsoft.com/office/drawing/2014/main" id="{98373ECF-85DF-E10A-7720-E0480012A152}"/>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207;p10:notes">
            <a:extLst>
              <a:ext uri="{FF2B5EF4-FFF2-40B4-BE49-F238E27FC236}">
                <a16:creationId xmlns:a16="http://schemas.microsoft.com/office/drawing/2014/main" id="{16D90395-6908-7C36-8A2B-E77A39E93739}"/>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7651" name="Google Shape;208;p10:notes">
            <a:extLst>
              <a:ext uri="{FF2B5EF4-FFF2-40B4-BE49-F238E27FC236}">
                <a16:creationId xmlns:a16="http://schemas.microsoft.com/office/drawing/2014/main" id="{EF9E4308-A9EA-C90C-4CD7-97940DB8633A}"/>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213;p11:notes">
            <a:extLst>
              <a:ext uri="{FF2B5EF4-FFF2-40B4-BE49-F238E27FC236}">
                <a16:creationId xmlns:a16="http://schemas.microsoft.com/office/drawing/2014/main" id="{5E864D00-BE46-6387-C4B0-80F7094F3598}"/>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9699" name="Google Shape;214;p11:notes">
            <a:extLst>
              <a:ext uri="{FF2B5EF4-FFF2-40B4-BE49-F238E27FC236}">
                <a16:creationId xmlns:a16="http://schemas.microsoft.com/office/drawing/2014/main" id="{B15B3B16-77B9-BFE9-09D1-34E5BCCACAE2}"/>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Google Shape;207;p10:notes">
            <a:extLst>
              <a:ext uri="{FF2B5EF4-FFF2-40B4-BE49-F238E27FC236}">
                <a16:creationId xmlns:a16="http://schemas.microsoft.com/office/drawing/2014/main" id="{BBBFDF0D-16C6-E0FF-642E-A9BF6190F834}"/>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31747" name="Google Shape;208;p10:notes">
            <a:extLst>
              <a:ext uri="{FF2B5EF4-FFF2-40B4-BE49-F238E27FC236}">
                <a16:creationId xmlns:a16="http://schemas.microsoft.com/office/drawing/2014/main" id="{BDDB842F-A7A1-382C-2FE7-84D219E03673}"/>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Google Shape;207;p10:notes">
            <a:extLst>
              <a:ext uri="{FF2B5EF4-FFF2-40B4-BE49-F238E27FC236}">
                <a16:creationId xmlns:a16="http://schemas.microsoft.com/office/drawing/2014/main" id="{DDE0C4F2-DBBC-2240-3872-EE2B99598BF7}"/>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33795" name="Google Shape;208;p10:notes">
            <a:extLst>
              <a:ext uri="{FF2B5EF4-FFF2-40B4-BE49-F238E27FC236}">
                <a16:creationId xmlns:a16="http://schemas.microsoft.com/office/drawing/2014/main" id="{F1CE3CAF-E947-BDBF-50BF-12085B865C1E}"/>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Google Shape;207;p10:notes">
            <a:extLst>
              <a:ext uri="{FF2B5EF4-FFF2-40B4-BE49-F238E27FC236}">
                <a16:creationId xmlns:a16="http://schemas.microsoft.com/office/drawing/2014/main" id="{0FFD0E9D-B4C8-78CE-1197-490BB8B7E20A}"/>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35843" name="Google Shape;208;p10:notes">
            <a:extLst>
              <a:ext uri="{FF2B5EF4-FFF2-40B4-BE49-F238E27FC236}">
                <a16:creationId xmlns:a16="http://schemas.microsoft.com/office/drawing/2014/main" id="{05FB20E0-F95E-8F3A-1DFA-F8E5A56DEA93}"/>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207;p10:notes">
            <a:extLst>
              <a:ext uri="{FF2B5EF4-FFF2-40B4-BE49-F238E27FC236}">
                <a16:creationId xmlns:a16="http://schemas.microsoft.com/office/drawing/2014/main" id="{8D690775-CD5A-4B2E-F3CA-C3448B963164}"/>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37891" name="Google Shape;208;p10:notes">
            <a:extLst>
              <a:ext uri="{FF2B5EF4-FFF2-40B4-BE49-F238E27FC236}">
                <a16:creationId xmlns:a16="http://schemas.microsoft.com/office/drawing/2014/main" id="{16E0BC8A-5F65-6BEC-6272-26683620B224}"/>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Google Shape;207;p10:notes">
            <a:extLst>
              <a:ext uri="{FF2B5EF4-FFF2-40B4-BE49-F238E27FC236}">
                <a16:creationId xmlns:a16="http://schemas.microsoft.com/office/drawing/2014/main" id="{809351F9-F2FB-6928-EA9E-98BFE94DDE1B}"/>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39939" name="Google Shape;208;p10:notes">
            <a:extLst>
              <a:ext uri="{FF2B5EF4-FFF2-40B4-BE49-F238E27FC236}">
                <a16:creationId xmlns:a16="http://schemas.microsoft.com/office/drawing/2014/main" id="{01DE3D40-A605-F180-07A4-D67FE69F14D6}"/>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Google Shape;320;p22:notes">
            <a:extLst>
              <a:ext uri="{FF2B5EF4-FFF2-40B4-BE49-F238E27FC236}">
                <a16:creationId xmlns:a16="http://schemas.microsoft.com/office/drawing/2014/main" id="{3C8208B5-B21E-6CAA-2F39-BF2EF5323AD8}"/>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41987" name="Google Shape;321;p22:notes">
            <a:extLst>
              <a:ext uri="{FF2B5EF4-FFF2-40B4-BE49-F238E27FC236}">
                <a16:creationId xmlns:a16="http://schemas.microsoft.com/office/drawing/2014/main" id="{4703B760-D214-F7FE-416F-C0EDCF9923F2}"/>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Google Shape;320;p22:notes">
            <a:extLst>
              <a:ext uri="{FF2B5EF4-FFF2-40B4-BE49-F238E27FC236}">
                <a16:creationId xmlns:a16="http://schemas.microsoft.com/office/drawing/2014/main" id="{6FF52C4C-7377-DED8-15C2-AA11EB2337F0}"/>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44035" name="Google Shape;321;p22:notes">
            <a:extLst>
              <a:ext uri="{FF2B5EF4-FFF2-40B4-BE49-F238E27FC236}">
                <a16:creationId xmlns:a16="http://schemas.microsoft.com/office/drawing/2014/main" id="{BDBE445B-4F6D-E50D-FC25-732C5970A8E3}"/>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27;p2:notes">
            <a:extLst>
              <a:ext uri="{FF2B5EF4-FFF2-40B4-BE49-F238E27FC236}">
                <a16:creationId xmlns:a16="http://schemas.microsoft.com/office/drawing/2014/main" id="{5721D3BF-CDCC-CD0C-9DE3-5E3F83CD3854}"/>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11267" name="Google Shape;128;p2:notes">
            <a:extLst>
              <a:ext uri="{FF2B5EF4-FFF2-40B4-BE49-F238E27FC236}">
                <a16:creationId xmlns:a16="http://schemas.microsoft.com/office/drawing/2014/main" id="{8BE23BED-FD92-A2E4-9E25-14B365FF6608}"/>
              </a:ext>
            </a:extLst>
          </p:cNvPr>
          <p:cNvSpPr>
            <a:spLocks noGrp="1" noRot="1" noChangeAspect="1" noTextEdit="1"/>
          </p:cNvSpPr>
          <p:nvPr>
            <p:ph type="sldImg" idx="2"/>
          </p:nvPr>
        </p:nvSpPr>
        <p:spPr>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135;p3:notes">
            <a:extLst>
              <a:ext uri="{FF2B5EF4-FFF2-40B4-BE49-F238E27FC236}">
                <a16:creationId xmlns:a16="http://schemas.microsoft.com/office/drawing/2014/main" id="{9414EF75-E378-B676-B30F-450AA0290DA5}"/>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13315" name="Google Shape;136;p3:notes">
            <a:extLst>
              <a:ext uri="{FF2B5EF4-FFF2-40B4-BE49-F238E27FC236}">
                <a16:creationId xmlns:a16="http://schemas.microsoft.com/office/drawing/2014/main" id="{D3D20CCF-D463-00EF-55B7-A94221E7F685}"/>
              </a:ext>
            </a:extLst>
          </p:cNvPr>
          <p:cNvSpPr>
            <a:spLocks noGrp="1" noRot="1" noChangeAspect="1" noTextEdit="1"/>
          </p:cNvSpPr>
          <p:nvPr>
            <p:ph type="sldImg" idx="2"/>
          </p:nvPr>
        </p:nvSpPr>
        <p:spPr>
          <a:noFill/>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9;p3:notes">
            <a:extLst>
              <a:ext uri="{FF2B5EF4-FFF2-40B4-BE49-F238E27FC236}">
                <a16:creationId xmlns:a16="http://schemas.microsoft.com/office/drawing/2014/main" id="{2861E1F8-751B-390A-E996-7F40B635E38E}"/>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15363" name="Google Shape;150;p3:notes">
            <a:extLst>
              <a:ext uri="{FF2B5EF4-FFF2-40B4-BE49-F238E27FC236}">
                <a16:creationId xmlns:a16="http://schemas.microsoft.com/office/drawing/2014/main" id="{16CCB2D9-DF16-704F-062C-B6BFE8825DC4}"/>
              </a:ext>
            </a:extLst>
          </p:cNvPr>
          <p:cNvSpPr txBox="1">
            <a:spLocks noGrp="1"/>
          </p:cNvSpPr>
          <p:nvPr>
            <p:ph type="body" idx="1"/>
          </p:nvPr>
        </p:nvSpPr>
        <p:spPr>
          <a:xfrm>
            <a:off x="685800" y="4343400"/>
            <a:ext cx="5486400" cy="4114800"/>
          </a:xfrm>
          <a:noFill/>
        </p:spPr>
        <p:txBody>
          <a:bodyPr tIns="91425" bIns="91425"/>
          <a:lstStyle/>
          <a:p>
            <a:pPr marL="0" indent="0" eaLnBrk="1" hangingPunct="1">
              <a:buClr>
                <a:srgbClr val="514843"/>
              </a:buClr>
              <a:buSzPts val="1200"/>
            </a:pPr>
            <a:endParaRPr lang="tr-TR" altLang="tr-TR" sz="1200">
              <a:solidFill>
                <a:srgbClr val="514843"/>
              </a:solidFill>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67;p5:notes">
            <a:extLst>
              <a:ext uri="{FF2B5EF4-FFF2-40B4-BE49-F238E27FC236}">
                <a16:creationId xmlns:a16="http://schemas.microsoft.com/office/drawing/2014/main" id="{45E147FA-3FA9-A863-AFAF-DAB45CC8FD4F}"/>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17411" name="Google Shape;168;p5:notes">
            <a:extLst>
              <a:ext uri="{FF2B5EF4-FFF2-40B4-BE49-F238E27FC236}">
                <a16:creationId xmlns:a16="http://schemas.microsoft.com/office/drawing/2014/main" id="{284989F2-5B01-2E6D-15CF-684221A619A9}"/>
              </a:ext>
            </a:extLst>
          </p:cNvPr>
          <p:cNvSpPr>
            <a:spLocks noGrp="1" noRot="1" noChangeAspect="1" noTextEdit="1"/>
          </p:cNvSpPr>
          <p:nvPr>
            <p:ph type="sldImg" idx="2"/>
          </p:nvPr>
        </p:nvSpPr>
        <p:spPr>
          <a:noFill/>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67;p5:notes">
            <a:extLst>
              <a:ext uri="{FF2B5EF4-FFF2-40B4-BE49-F238E27FC236}">
                <a16:creationId xmlns:a16="http://schemas.microsoft.com/office/drawing/2014/main" id="{0C531C67-B3C2-3126-3638-C45EE962265F}"/>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19459" name="Google Shape;168;p5:notes">
            <a:extLst>
              <a:ext uri="{FF2B5EF4-FFF2-40B4-BE49-F238E27FC236}">
                <a16:creationId xmlns:a16="http://schemas.microsoft.com/office/drawing/2014/main" id="{CDAAEDF7-98B4-4EE8-774C-A92784238C7A}"/>
              </a:ext>
            </a:extLst>
          </p:cNvPr>
          <p:cNvSpPr>
            <a:spLocks noGrp="1" noRot="1" noChangeAspect="1" noTextEdit="1"/>
          </p:cNvSpPr>
          <p:nvPr>
            <p:ph type="sldImg" idx="2"/>
          </p:nvPr>
        </p:nvSpPr>
        <p:spPr>
          <a:noFill/>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74;p6:notes">
            <a:extLst>
              <a:ext uri="{FF2B5EF4-FFF2-40B4-BE49-F238E27FC236}">
                <a16:creationId xmlns:a16="http://schemas.microsoft.com/office/drawing/2014/main" id="{EDB1E04E-A916-2B3E-1B6A-6F0F093C4371}"/>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1507" name="Google Shape;175;p6:notes">
            <a:extLst>
              <a:ext uri="{FF2B5EF4-FFF2-40B4-BE49-F238E27FC236}">
                <a16:creationId xmlns:a16="http://schemas.microsoft.com/office/drawing/2014/main" id="{9396A9EB-92BA-E005-6DC6-35CF1C72BFC4}"/>
              </a:ext>
            </a:extLst>
          </p:cNvPr>
          <p:cNvSpPr>
            <a:spLocks noGrp="1" noRot="1" noChangeAspect="1" noTextEdit="1"/>
          </p:cNvSpPr>
          <p:nvPr>
            <p:ph type="sldImg" idx="2"/>
          </p:nvPr>
        </p:nvSpPr>
        <p:spPr>
          <a:noFill/>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81;p7:notes">
            <a:extLst>
              <a:ext uri="{FF2B5EF4-FFF2-40B4-BE49-F238E27FC236}">
                <a16:creationId xmlns:a16="http://schemas.microsoft.com/office/drawing/2014/main" id="{89DBDA70-F785-D7EE-D37F-FC1B0C6D1FA2}"/>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3555" name="Google Shape;182;p7:notes">
            <a:extLst>
              <a:ext uri="{FF2B5EF4-FFF2-40B4-BE49-F238E27FC236}">
                <a16:creationId xmlns:a16="http://schemas.microsoft.com/office/drawing/2014/main" id="{C21A5912-5780-7860-560A-8B54B9313B80}"/>
              </a:ext>
            </a:extLst>
          </p:cNvPr>
          <p:cNvSpPr>
            <a:spLocks noGrp="1" noRot="1" noChangeAspect="1" noTextEdit="1"/>
          </p:cNvSpPr>
          <p:nvPr>
            <p:ph type="sldImg" idx="2"/>
          </p:nvPr>
        </p:nvSpPr>
        <p:spPr>
          <a:noFill/>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88;p8:notes">
            <a:extLst>
              <a:ext uri="{FF2B5EF4-FFF2-40B4-BE49-F238E27FC236}">
                <a16:creationId xmlns:a16="http://schemas.microsoft.com/office/drawing/2014/main" id="{4B322C37-6407-CD5F-913A-51981979E2C7}"/>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5603" name="Google Shape;189;p8:notes">
            <a:extLst>
              <a:ext uri="{FF2B5EF4-FFF2-40B4-BE49-F238E27FC236}">
                <a16:creationId xmlns:a16="http://schemas.microsoft.com/office/drawing/2014/main" id="{2FAEB99E-40C9-22E2-814C-F8AA72976C90}"/>
              </a:ext>
            </a:extLst>
          </p:cNvPr>
          <p:cNvSpPr>
            <a:spLocks noGrp="1" noRot="1" noChangeAspect="1" noTextEdit="1"/>
          </p:cNvSpPr>
          <p:nvPr>
            <p:ph type="sldImg" idx="2"/>
          </p:nvPr>
        </p:nvSpPr>
        <p:spPr>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 name="Google Shape;22;p26">
            <a:extLst>
              <a:ext uri="{FF2B5EF4-FFF2-40B4-BE49-F238E27FC236}">
                <a16:creationId xmlns:a16="http://schemas.microsoft.com/office/drawing/2014/main" id="{E0AAA5B0-5E2A-CBBE-A8F2-46932A9F8C7E}"/>
              </a:ext>
            </a:extLst>
          </p:cNvPr>
          <p:cNvSpPr>
            <a:spLocks noChangeArrowheads="1"/>
          </p:cNvSpPr>
          <p:nvPr/>
        </p:nvSpPr>
        <p:spPr bwMode="auto">
          <a:xfrm>
            <a:off x="0" y="0"/>
            <a:ext cx="4051300" cy="6858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23;p26">
            <a:extLst>
              <a:ext uri="{FF2B5EF4-FFF2-40B4-BE49-F238E27FC236}">
                <a16:creationId xmlns:a16="http://schemas.microsoft.com/office/drawing/2014/main" id="{EDC97F17-CC61-7494-5766-ACA9CDF5ACD0}"/>
              </a:ext>
            </a:extLst>
          </p:cNvPr>
          <p:cNvSpPr>
            <a:spLocks noChangeArrowheads="1"/>
          </p:cNvSpPr>
          <p:nvPr/>
        </p:nvSpPr>
        <p:spPr bwMode="auto">
          <a:xfrm>
            <a:off x="4040188" y="0"/>
            <a:ext cx="635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pic>
        <p:nvPicPr>
          <p:cNvPr id="4" name="Google Shape;29;p26">
            <a:extLst>
              <a:ext uri="{FF2B5EF4-FFF2-40B4-BE49-F238E27FC236}">
                <a16:creationId xmlns:a16="http://schemas.microsoft.com/office/drawing/2014/main" id="{19D65A63-A197-C9DD-EC7A-6DF1B5923A9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4613"/>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30;p26">
            <a:extLst>
              <a:ext uri="{FF2B5EF4-FFF2-40B4-BE49-F238E27FC236}">
                <a16:creationId xmlns:a16="http://schemas.microsoft.com/office/drawing/2014/main" id="{E908275F-DD97-EB05-0C46-EE029CB1CC87}"/>
              </a:ext>
            </a:extLst>
          </p:cNvPr>
          <p:cNvSpPr txBox="1">
            <a:spLocks noChangeArrowheads="1"/>
          </p:cNvSpPr>
          <p:nvPr/>
        </p:nvSpPr>
        <p:spPr bwMode="auto">
          <a:xfrm>
            <a:off x="4702175" y="6424613"/>
            <a:ext cx="50149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595959"/>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595959"/>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1F497D"/>
              </a:solidFill>
              <a:latin typeface="Calibri" panose="020F0502020204030204" pitchFamily="34" charset="0"/>
              <a:cs typeface="Calibri" panose="020F0502020204030204" pitchFamily="34" charset="0"/>
              <a:sym typeface="Calibri" panose="020F0502020204030204" pitchFamily="34" charset="0"/>
            </a:endParaRPr>
          </a:p>
        </p:txBody>
      </p:sp>
      <p:pic>
        <p:nvPicPr>
          <p:cNvPr id="6" name="Google Shape;31;p26">
            <a:extLst>
              <a:ext uri="{FF2B5EF4-FFF2-40B4-BE49-F238E27FC236}">
                <a16:creationId xmlns:a16="http://schemas.microsoft.com/office/drawing/2014/main" id="{123B3A83-D0F6-3DDE-704E-48DB1E44ABD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lIns="91425" rIns="91425">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 name="Google Shape;27;p26">
            <a:extLst>
              <a:ext uri="{FF2B5EF4-FFF2-40B4-BE49-F238E27FC236}">
                <a16:creationId xmlns:a16="http://schemas.microsoft.com/office/drawing/2014/main" id="{3420338F-13C0-62FB-9779-2F93AAFA7A62}"/>
              </a:ext>
            </a:extLst>
          </p:cNvPr>
          <p:cNvSpPr txBox="1">
            <a:spLocks noGrp="1"/>
          </p:cNvSpPr>
          <p:nvPr>
            <p:ph type="dt" idx="10"/>
          </p:nvPr>
        </p:nvSpPr>
        <p:spPr>
          <a:xfrm>
            <a:off x="465138" y="6459538"/>
            <a:ext cx="2619375" cy="365125"/>
          </a:xfrm>
        </p:spPr>
        <p:txBody>
          <a:bodyPr/>
          <a:lstStyle>
            <a:lvl1pPr>
              <a:defRPr smtClean="0"/>
            </a:lvl1pPr>
          </a:lstStyle>
          <a:p>
            <a:pPr>
              <a:defRPr/>
            </a:pPr>
            <a:endParaRPr lang="tr-TR" altLang="tr-TR"/>
          </a:p>
        </p:txBody>
      </p:sp>
      <p:sp>
        <p:nvSpPr>
          <p:cNvPr id="8" name="Google Shape;28;p26">
            <a:extLst>
              <a:ext uri="{FF2B5EF4-FFF2-40B4-BE49-F238E27FC236}">
                <a16:creationId xmlns:a16="http://schemas.microsoft.com/office/drawing/2014/main" id="{4F11C15F-7C28-2970-A729-E510F75D8847}"/>
              </a:ext>
            </a:extLst>
          </p:cNvPr>
          <p:cNvSpPr txBox="1">
            <a:spLocks noGrp="1"/>
          </p:cNvSpPr>
          <p:nvPr>
            <p:ph type="ftr" idx="11"/>
          </p:nvPr>
        </p:nvSpPr>
        <p:spPr>
          <a:xfrm>
            <a:off x="4800600" y="6459538"/>
            <a:ext cx="4648200" cy="365125"/>
          </a:xfrm>
        </p:spPr>
        <p:txBody>
          <a:bodyPr/>
          <a:lstStyle>
            <a:lvl1pPr algn="l">
              <a:defRPr smtClean="0">
                <a:solidFill>
                  <a:srgbClr val="455F51"/>
                </a:solidFill>
              </a:defRPr>
            </a:lvl1pPr>
          </a:lstStyle>
          <a:p>
            <a:pPr>
              <a:defRPr/>
            </a:pPr>
            <a:endParaRPr lang="tr-TR" altLang="tr-TR"/>
          </a:p>
        </p:txBody>
      </p:sp>
    </p:spTree>
    <p:extLst>
      <p:ext uri="{BB962C8B-B14F-4D97-AF65-F5344CB8AC3E}">
        <p14:creationId xmlns:p14="http://schemas.microsoft.com/office/powerpoint/2010/main" val="237274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2" name="Google Shape;104;p36">
            <a:extLst>
              <a:ext uri="{FF2B5EF4-FFF2-40B4-BE49-F238E27FC236}">
                <a16:creationId xmlns:a16="http://schemas.microsoft.com/office/drawing/2014/main" id="{94F39274-8CA8-F0AD-0DC2-42B21CF0BDAC}"/>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105;p36">
            <a:extLst>
              <a:ext uri="{FF2B5EF4-FFF2-40B4-BE49-F238E27FC236}">
                <a16:creationId xmlns:a16="http://schemas.microsoft.com/office/drawing/2014/main" id="{D77A175C-2169-A291-E36B-D3846160C096}"/>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pic>
        <p:nvPicPr>
          <p:cNvPr id="4" name="Google Shape;106;p36">
            <a:extLst>
              <a:ext uri="{FF2B5EF4-FFF2-40B4-BE49-F238E27FC236}">
                <a16:creationId xmlns:a16="http://schemas.microsoft.com/office/drawing/2014/main" id="{FFA99D21-DDCA-0501-C9B1-79A4D54E7CD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111;p36">
            <a:extLst>
              <a:ext uri="{FF2B5EF4-FFF2-40B4-BE49-F238E27FC236}">
                <a16:creationId xmlns:a16="http://schemas.microsoft.com/office/drawing/2014/main" id="{C5EB45AE-35A3-1822-D411-E65096B1FFE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12;p36">
            <a:extLst>
              <a:ext uri="{FF2B5EF4-FFF2-40B4-BE49-F238E27FC236}">
                <a16:creationId xmlns:a16="http://schemas.microsoft.com/office/drawing/2014/main" id="{671D423E-23C7-2C1B-075B-1D0EAA3E2C39}"/>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7" name="Google Shape;113;p36">
            <a:extLst>
              <a:ext uri="{FF2B5EF4-FFF2-40B4-BE49-F238E27FC236}">
                <a16:creationId xmlns:a16="http://schemas.microsoft.com/office/drawing/2014/main" id="{4D5A267B-DBBB-F62D-09C4-38A3206EF370}"/>
              </a:ext>
            </a:extLst>
          </p:cNvPr>
          <p:cNvSpPr txBox="1">
            <a:spLocks noChangeArrowheads="1"/>
          </p:cNvSpPr>
          <p:nvPr/>
        </p:nvSpPr>
        <p:spPr bwMode="auto">
          <a:xfrm>
            <a:off x="11093450" y="1490663"/>
            <a:ext cx="849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r>
              <a:rPr lang="en-US" altLang="tr-TR" sz="1800" b="1">
                <a:latin typeface="Calibri" panose="020F0502020204030204" pitchFamily="34" charset="0"/>
                <a:cs typeface="Calibri" panose="020F0502020204030204" pitchFamily="34" charset="0"/>
                <a:sym typeface="Calibri" panose="020F0502020204030204" pitchFamily="34" charset="0"/>
              </a:rPr>
              <a:t>-</a:t>
            </a:r>
            <a:fld id="{EB62F025-6EEB-4DA6-AF39-A3145FC95339}" type="slidenum">
              <a:rPr lang="en-US" altLang="tr-TR" sz="1800" b="1">
                <a:latin typeface="Calibri" panose="020F0502020204030204" pitchFamily="34" charset="0"/>
                <a:cs typeface="Calibri" panose="020F0502020204030204" pitchFamily="34" charset="0"/>
                <a:sym typeface="Calibri" panose="020F0502020204030204" pitchFamily="34" charset="0"/>
              </a:rPr>
              <a:pPr eaLnBrk="1" hangingPunct="1">
                <a:buClr>
                  <a:srgbClr val="000000"/>
                </a:buClr>
                <a:buFont typeface="Arial" panose="020B0604020202020204" pitchFamily="34" charset="0"/>
                <a:buNone/>
              </a:pPr>
              <a:t>‹#›</a:t>
            </a:fld>
            <a:r>
              <a:rPr lang="en-US" altLang="tr-TR" sz="1800" b="1">
                <a:latin typeface="Calibri" panose="020F0502020204030204" pitchFamily="34" charset="0"/>
                <a:cs typeface="Calibri" panose="020F0502020204030204" pitchFamily="34" charset="0"/>
                <a:sym typeface="Calibri" panose="020F0502020204030204" pitchFamily="34" charset="0"/>
              </a:rPr>
              <a:t>-</a:t>
            </a:r>
            <a:endParaRPr lang="tr-TR" altLang="tr-TR"/>
          </a:p>
        </p:txBody>
      </p:sp>
      <p:pic>
        <p:nvPicPr>
          <p:cNvPr id="8" name="Google Shape;114;p36">
            <a:extLst>
              <a:ext uri="{FF2B5EF4-FFF2-40B4-BE49-F238E27FC236}">
                <a16:creationId xmlns:a16="http://schemas.microsoft.com/office/drawing/2014/main" id="{2953C1FF-877A-867B-4168-1F62D7A81CF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lIns="45700" tIns="0" rIns="45700" bIns="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 name="Google Shape;109;p36">
            <a:extLst>
              <a:ext uri="{FF2B5EF4-FFF2-40B4-BE49-F238E27FC236}">
                <a16:creationId xmlns:a16="http://schemas.microsoft.com/office/drawing/2014/main" id="{0D82A38A-EDD5-F948-4FE8-EF0F87DE303B}"/>
              </a:ext>
            </a:extLst>
          </p:cNvPr>
          <p:cNvSpPr txBox="1">
            <a:spLocks noGrp="1"/>
          </p:cNvSpPr>
          <p:nvPr>
            <p:ph type="dt" idx="10"/>
          </p:nvPr>
        </p:nvSpPr>
        <p:spPr/>
        <p:txBody>
          <a:bodyPr/>
          <a:lstStyle>
            <a:lvl1pPr>
              <a:defRPr smtClean="0"/>
            </a:lvl1pPr>
          </a:lstStyle>
          <a:p>
            <a:pPr>
              <a:defRPr/>
            </a:pPr>
            <a:endParaRPr lang="tr-TR" altLang="tr-TR"/>
          </a:p>
        </p:txBody>
      </p:sp>
      <p:sp>
        <p:nvSpPr>
          <p:cNvPr id="10" name="Google Shape;110;p36">
            <a:extLst>
              <a:ext uri="{FF2B5EF4-FFF2-40B4-BE49-F238E27FC236}">
                <a16:creationId xmlns:a16="http://schemas.microsoft.com/office/drawing/2014/main" id="{99F4E571-A5F9-87D0-5A9D-02C0FDE49BD9}"/>
              </a:ext>
            </a:extLst>
          </p:cNvPr>
          <p:cNvSpPr txBox="1">
            <a:spLocks noGrp="1"/>
          </p:cNvSpPr>
          <p:nvPr>
            <p:ph type="ftr" idx="11"/>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324668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 name="Google Shape;14;p25">
            <a:extLst>
              <a:ext uri="{FF2B5EF4-FFF2-40B4-BE49-F238E27FC236}">
                <a16:creationId xmlns:a16="http://schemas.microsoft.com/office/drawing/2014/main" id="{96CC0AC0-EBD5-C031-F904-AC2A38864C5C}"/>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64A08E02-5FDD-8F2E-1C46-ED4AB53196ED}"/>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67569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Google Shape;14;p25">
            <a:extLst>
              <a:ext uri="{FF2B5EF4-FFF2-40B4-BE49-F238E27FC236}">
                <a16:creationId xmlns:a16="http://schemas.microsoft.com/office/drawing/2014/main" id="{62F761F4-5AC6-FE21-F3B6-1918708BFE71}"/>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0F4D77CD-6C31-20C5-4DFB-8A8B37F8E60C}"/>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13863254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51"/>
        <p:cNvGrpSpPr/>
        <p:nvPr/>
      </p:nvGrpSpPr>
      <p:grpSpPr>
        <a:xfrm>
          <a:off x="0" y="0"/>
          <a:ext cx="0" cy="0"/>
          <a:chOff x="0" y="0"/>
          <a:chExt cx="0" cy="0"/>
        </a:xfrm>
      </p:grpSpPr>
      <p:sp>
        <p:nvSpPr>
          <p:cNvPr id="2" name="Google Shape;52;p30">
            <a:extLst>
              <a:ext uri="{FF2B5EF4-FFF2-40B4-BE49-F238E27FC236}">
                <a16:creationId xmlns:a16="http://schemas.microsoft.com/office/drawing/2014/main" id="{79EA2CEA-5B66-B933-D44D-56A3EDA2454D}"/>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53;p30">
            <a:extLst>
              <a:ext uri="{FF2B5EF4-FFF2-40B4-BE49-F238E27FC236}">
                <a16:creationId xmlns:a16="http://schemas.microsoft.com/office/drawing/2014/main" id="{33B6D1DA-5160-7A87-F539-A74380238B24}"/>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cxnSp>
        <p:nvCxnSpPr>
          <p:cNvPr id="4" name="Google Shape;57;p30">
            <a:extLst>
              <a:ext uri="{FF2B5EF4-FFF2-40B4-BE49-F238E27FC236}">
                <a16:creationId xmlns:a16="http://schemas.microsoft.com/office/drawing/2014/main" id="{D5305B33-750E-FF34-82C6-7BD463057880}"/>
              </a:ext>
            </a:extLst>
          </p:cNvPr>
          <p:cNvCxnSpPr>
            <a:cxnSpLocks noChangeShapeType="1"/>
          </p:cNvCxnSpPr>
          <p:nvPr/>
        </p:nvCxnSpPr>
        <p:spPr bwMode="auto">
          <a:xfrm>
            <a:off x="1208088" y="4343400"/>
            <a:ext cx="9875837" cy="0"/>
          </a:xfrm>
          <a:prstGeom prst="straightConnector1">
            <a:avLst/>
          </a:prstGeom>
          <a:noFill/>
          <a:ln w="9525">
            <a:solidFill>
              <a:srgbClr val="7F7F7F"/>
            </a:solidFill>
            <a:round/>
            <a:headEnd type="none" w="sm" len="sm"/>
            <a:tailEnd type="none" w="sm" len="sm"/>
          </a:ln>
          <a:extLst>
            <a:ext uri="{909E8E84-426E-40DD-AFC4-6F175D3DCCD1}">
              <a14:hiddenFill xmlns:a14="http://schemas.microsoft.com/office/drawing/2010/main">
                <a:noFill/>
              </a14:hiddenFill>
            </a:ext>
          </a:extLst>
        </p:spPr>
      </p:cxnSp>
      <p:pic>
        <p:nvPicPr>
          <p:cNvPr id="5" name="Google Shape;58;p30">
            <a:extLst>
              <a:ext uri="{FF2B5EF4-FFF2-40B4-BE49-F238E27FC236}">
                <a16:creationId xmlns:a16="http://schemas.microsoft.com/office/drawing/2014/main" id="{626D3950-603D-C6A5-7186-1A64F91257B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59;p30">
            <a:extLst>
              <a:ext uri="{FF2B5EF4-FFF2-40B4-BE49-F238E27FC236}">
                <a16:creationId xmlns:a16="http://schemas.microsoft.com/office/drawing/2014/main" id="{6E0E88CF-5E63-E557-9196-0669C9B3804C}"/>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7" name="Google Shape;60;p30">
            <a:extLst>
              <a:ext uri="{FF2B5EF4-FFF2-40B4-BE49-F238E27FC236}">
                <a16:creationId xmlns:a16="http://schemas.microsoft.com/office/drawing/2014/main" id="{40409E7C-560A-EBD2-60A1-4B69DD5D394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61;p30">
            <a:extLst>
              <a:ext uri="{FF2B5EF4-FFF2-40B4-BE49-F238E27FC236}">
                <a16:creationId xmlns:a16="http://schemas.microsoft.com/office/drawing/2014/main" id="{83F45504-8C50-49D6-DBBA-7134CF8AE7E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Google Shape;54;p30"/>
          <p:cNvSpPr txBox="1">
            <a:spLocks noGrp="1"/>
          </p:cNvSpPr>
          <p:nvPr>
            <p:ph type="ctrTitle"/>
          </p:nvPr>
        </p:nvSpPr>
        <p:spPr>
          <a:xfrm>
            <a:off x="1097280" y="758952"/>
            <a:ext cx="10058400" cy="3566160"/>
          </a:xfrm>
          <a:prstGeom prst="rect">
            <a:avLst/>
          </a:prstGeom>
          <a:noFill/>
          <a:ln>
            <a:noFill/>
          </a:ln>
        </p:spPr>
        <p:txBody>
          <a:bodyPr spcFirstLastPara="1">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subTitle" idx="1"/>
          </p:nvPr>
        </p:nvSpPr>
        <p:spPr>
          <a:xfrm>
            <a:off x="1100051" y="4455620"/>
            <a:ext cx="10058400" cy="1143000"/>
          </a:xfrm>
          <a:prstGeom prst="rect">
            <a:avLst/>
          </a:prstGeom>
          <a:noFill/>
          <a:ln>
            <a:noFill/>
          </a:ln>
        </p:spPr>
        <p:txBody>
          <a:bodyPr spcFirstLastPara="1" lIns="91425" rIns="91425">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9" name="Google Shape;56;p30">
            <a:extLst>
              <a:ext uri="{FF2B5EF4-FFF2-40B4-BE49-F238E27FC236}">
                <a16:creationId xmlns:a16="http://schemas.microsoft.com/office/drawing/2014/main" id="{D5D835BB-8323-AE13-83DB-6C18470206AE}"/>
              </a:ext>
            </a:extLst>
          </p:cNvPr>
          <p:cNvSpPr txBox="1">
            <a:spLocks noGrp="1"/>
          </p:cNvSpPr>
          <p:nvPr>
            <p:ph type="dt" idx="10"/>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171823278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spTree>
      <p:nvGrpSpPr>
        <p:cNvPr id="1" name="Shape 62"/>
        <p:cNvGrpSpPr/>
        <p:nvPr/>
      </p:nvGrpSpPr>
      <p:grpSpPr>
        <a:xfrm>
          <a:off x="0" y="0"/>
          <a:ext cx="0" cy="0"/>
          <a:chOff x="0" y="0"/>
          <a:chExt cx="0" cy="0"/>
        </a:xfrm>
      </p:grpSpPr>
      <p:sp>
        <p:nvSpPr>
          <p:cNvPr id="2" name="Google Shape;63;p31">
            <a:extLst>
              <a:ext uri="{FF2B5EF4-FFF2-40B4-BE49-F238E27FC236}">
                <a16:creationId xmlns:a16="http://schemas.microsoft.com/office/drawing/2014/main" id="{DCA81AF9-BCC6-CEA4-057D-D7A96D14C8A1}"/>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64;p31">
            <a:extLst>
              <a:ext uri="{FF2B5EF4-FFF2-40B4-BE49-F238E27FC236}">
                <a16:creationId xmlns:a16="http://schemas.microsoft.com/office/drawing/2014/main" id="{FD253874-DC12-7F0F-25BC-C2F20CAA1F8C}"/>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pic>
        <p:nvPicPr>
          <p:cNvPr id="4" name="Google Shape;65;p31">
            <a:extLst>
              <a:ext uri="{FF2B5EF4-FFF2-40B4-BE49-F238E27FC236}">
                <a16:creationId xmlns:a16="http://schemas.microsoft.com/office/drawing/2014/main" id="{FD66D2E3-472C-842B-B9DF-FDD199716A0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70;p31">
            <a:extLst>
              <a:ext uri="{FF2B5EF4-FFF2-40B4-BE49-F238E27FC236}">
                <a16:creationId xmlns:a16="http://schemas.microsoft.com/office/drawing/2014/main" id="{73C115D7-78E1-9695-5686-FAF2BA72631A}"/>
              </a:ext>
            </a:extLst>
          </p:cNvPr>
          <p:cNvCxnSpPr>
            <a:cxnSpLocks noChangeShapeType="1"/>
          </p:cNvCxnSpPr>
          <p:nvPr/>
        </p:nvCxnSpPr>
        <p:spPr bwMode="auto">
          <a:xfrm>
            <a:off x="1208088" y="4343400"/>
            <a:ext cx="9875837" cy="0"/>
          </a:xfrm>
          <a:prstGeom prst="straightConnector1">
            <a:avLst/>
          </a:prstGeom>
          <a:noFill/>
          <a:ln w="9525">
            <a:solidFill>
              <a:srgbClr val="7F7F7F"/>
            </a:solidFill>
            <a:round/>
            <a:headEnd type="none" w="sm" len="sm"/>
            <a:tailEnd type="none" w="sm" len="sm"/>
          </a:ln>
          <a:extLst>
            <a:ext uri="{909E8E84-426E-40DD-AFC4-6F175D3DCCD1}">
              <a14:hiddenFill xmlns:a14="http://schemas.microsoft.com/office/drawing/2010/main">
                <a:noFill/>
              </a14:hiddenFill>
            </a:ext>
          </a:extLst>
        </p:spPr>
      </p:cxnSp>
      <p:pic>
        <p:nvPicPr>
          <p:cNvPr id="6" name="Google Shape;71;p31">
            <a:extLst>
              <a:ext uri="{FF2B5EF4-FFF2-40B4-BE49-F238E27FC236}">
                <a16:creationId xmlns:a16="http://schemas.microsoft.com/office/drawing/2014/main" id="{9746F8DF-652A-691E-C2E6-343499A3DBD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72;p31">
            <a:extLst>
              <a:ext uri="{FF2B5EF4-FFF2-40B4-BE49-F238E27FC236}">
                <a16:creationId xmlns:a16="http://schemas.microsoft.com/office/drawing/2014/main" id="{C0B1D083-92EB-D033-02DD-CF325450C3FC}"/>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8" name="Google Shape;73;p31">
            <a:extLst>
              <a:ext uri="{FF2B5EF4-FFF2-40B4-BE49-F238E27FC236}">
                <a16:creationId xmlns:a16="http://schemas.microsoft.com/office/drawing/2014/main" id="{77D0D200-456A-16F5-31CA-88D5B4EC1068}"/>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lIns="91425" rIns="91425">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9" name="Google Shape;68;p31">
            <a:extLst>
              <a:ext uri="{FF2B5EF4-FFF2-40B4-BE49-F238E27FC236}">
                <a16:creationId xmlns:a16="http://schemas.microsoft.com/office/drawing/2014/main" id="{5578E2BE-190A-5460-4959-907155FA4045}"/>
              </a:ext>
            </a:extLst>
          </p:cNvPr>
          <p:cNvSpPr txBox="1">
            <a:spLocks noGrp="1"/>
          </p:cNvSpPr>
          <p:nvPr>
            <p:ph type="dt" idx="10"/>
          </p:nvPr>
        </p:nvSpPr>
        <p:spPr/>
        <p:txBody>
          <a:bodyPr/>
          <a:lstStyle>
            <a:lvl1pPr>
              <a:defRPr smtClean="0"/>
            </a:lvl1pPr>
          </a:lstStyle>
          <a:p>
            <a:pPr>
              <a:defRPr/>
            </a:pPr>
            <a:endParaRPr lang="tr-TR" altLang="tr-TR"/>
          </a:p>
        </p:txBody>
      </p:sp>
      <p:sp>
        <p:nvSpPr>
          <p:cNvPr id="10" name="Google Shape;69;p31">
            <a:extLst>
              <a:ext uri="{FF2B5EF4-FFF2-40B4-BE49-F238E27FC236}">
                <a16:creationId xmlns:a16="http://schemas.microsoft.com/office/drawing/2014/main" id="{49ED6325-DFEC-B1B3-9965-0A25664C2652}"/>
              </a:ext>
            </a:extLst>
          </p:cNvPr>
          <p:cNvSpPr txBox="1">
            <a:spLocks noGrp="1"/>
          </p:cNvSpPr>
          <p:nvPr>
            <p:ph type="ftr" idx="11"/>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293435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 name="Google Shape;14;p25">
            <a:extLst>
              <a:ext uri="{FF2B5EF4-FFF2-40B4-BE49-F238E27FC236}">
                <a16:creationId xmlns:a16="http://schemas.microsoft.com/office/drawing/2014/main" id="{5C83AEEA-46FB-6576-268F-7BEBA32A2933}"/>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BA983E06-83B4-732E-9801-D55657C617B4}"/>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295384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lIns="91425" rIns="91425" anchor="ctr">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lIns="91425" rIns="91425" anchor="ctr">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 name="Google Shape;14;p25">
            <a:extLst>
              <a:ext uri="{FF2B5EF4-FFF2-40B4-BE49-F238E27FC236}">
                <a16:creationId xmlns:a16="http://schemas.microsoft.com/office/drawing/2014/main" id="{016ECF11-F517-E770-ABA7-E9434EC6A017}"/>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BB79713A-EF78-EB65-925F-5DBA45A3E933}"/>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10516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2" name="Google Shape;89;p34">
            <a:extLst>
              <a:ext uri="{FF2B5EF4-FFF2-40B4-BE49-F238E27FC236}">
                <a16:creationId xmlns:a16="http://schemas.microsoft.com/office/drawing/2014/main" id="{F2BD654F-5719-7463-0D65-29ACC383D83D}"/>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90;p34">
            <a:extLst>
              <a:ext uri="{FF2B5EF4-FFF2-40B4-BE49-F238E27FC236}">
                <a16:creationId xmlns:a16="http://schemas.microsoft.com/office/drawing/2014/main" id="{49765555-DA59-B729-DE9B-04B8466841D5}"/>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pic>
        <p:nvPicPr>
          <p:cNvPr id="4" name="Google Shape;91;p34">
            <a:extLst>
              <a:ext uri="{FF2B5EF4-FFF2-40B4-BE49-F238E27FC236}">
                <a16:creationId xmlns:a16="http://schemas.microsoft.com/office/drawing/2014/main" id="{10900F9F-850A-2ED1-9D21-F8E18BBC57B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94;p34">
            <a:extLst>
              <a:ext uri="{FF2B5EF4-FFF2-40B4-BE49-F238E27FC236}">
                <a16:creationId xmlns:a16="http://schemas.microsoft.com/office/drawing/2014/main" id="{A5C15057-3026-20F7-F201-C5AC7522588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95;p34">
            <a:extLst>
              <a:ext uri="{FF2B5EF4-FFF2-40B4-BE49-F238E27FC236}">
                <a16:creationId xmlns:a16="http://schemas.microsoft.com/office/drawing/2014/main" id="{C2FD6179-0D20-D4F8-5A1D-11FBD4BA7356}"/>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7" name="Google Shape;96;p34">
            <a:extLst>
              <a:ext uri="{FF2B5EF4-FFF2-40B4-BE49-F238E27FC236}">
                <a16:creationId xmlns:a16="http://schemas.microsoft.com/office/drawing/2014/main" id="{14F2CBC6-3FCA-4707-D47A-29969CEE3208}"/>
              </a:ext>
            </a:extLst>
          </p:cNvPr>
          <p:cNvSpPr txBox="1">
            <a:spLocks noChangeArrowheads="1"/>
          </p:cNvSpPr>
          <p:nvPr/>
        </p:nvSpPr>
        <p:spPr bwMode="auto">
          <a:xfrm>
            <a:off x="11093450" y="1490663"/>
            <a:ext cx="849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r>
              <a:rPr lang="en-US" altLang="tr-TR" sz="1800" b="1">
                <a:latin typeface="Calibri" panose="020F0502020204030204" pitchFamily="34" charset="0"/>
                <a:cs typeface="Calibri" panose="020F0502020204030204" pitchFamily="34" charset="0"/>
                <a:sym typeface="Calibri" panose="020F0502020204030204" pitchFamily="34" charset="0"/>
              </a:rPr>
              <a:t>-</a:t>
            </a:r>
            <a:fld id="{1B33F14C-2B95-4EF2-BB84-30F2822E706F}" type="slidenum">
              <a:rPr lang="en-US" altLang="tr-TR" sz="1800" b="1">
                <a:latin typeface="Calibri" panose="020F0502020204030204" pitchFamily="34" charset="0"/>
                <a:cs typeface="Calibri" panose="020F0502020204030204" pitchFamily="34" charset="0"/>
                <a:sym typeface="Calibri" panose="020F0502020204030204" pitchFamily="34" charset="0"/>
              </a:rPr>
              <a:pPr eaLnBrk="1" hangingPunct="1">
                <a:buClr>
                  <a:srgbClr val="000000"/>
                </a:buClr>
                <a:buFont typeface="Arial" panose="020B0604020202020204" pitchFamily="34" charset="0"/>
                <a:buNone/>
              </a:pPr>
              <a:t>‹#›</a:t>
            </a:fld>
            <a:r>
              <a:rPr lang="en-US" altLang="tr-TR" sz="1800" b="1">
                <a:latin typeface="Calibri" panose="020F0502020204030204" pitchFamily="34" charset="0"/>
                <a:cs typeface="Calibri" panose="020F0502020204030204" pitchFamily="34" charset="0"/>
                <a:sym typeface="Calibri" panose="020F0502020204030204" pitchFamily="34" charset="0"/>
              </a:rPr>
              <a:t>-</a:t>
            </a:r>
            <a:endParaRPr lang="tr-TR" altLang="tr-TR"/>
          </a:p>
        </p:txBody>
      </p:sp>
      <p:pic>
        <p:nvPicPr>
          <p:cNvPr id="8" name="Google Shape;97;p34">
            <a:extLst>
              <a:ext uri="{FF2B5EF4-FFF2-40B4-BE49-F238E27FC236}">
                <a16:creationId xmlns:a16="http://schemas.microsoft.com/office/drawing/2014/main" id="{9B35F90E-ADE0-F437-F077-5F8D1BA0492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92;p34">
            <a:extLst>
              <a:ext uri="{FF2B5EF4-FFF2-40B4-BE49-F238E27FC236}">
                <a16:creationId xmlns:a16="http://schemas.microsoft.com/office/drawing/2014/main" id="{83495C0D-0E26-7846-FE83-5F1F4F2753DE}"/>
              </a:ext>
            </a:extLst>
          </p:cNvPr>
          <p:cNvSpPr txBox="1">
            <a:spLocks noGrp="1"/>
          </p:cNvSpPr>
          <p:nvPr>
            <p:ph type="dt" idx="10"/>
          </p:nvPr>
        </p:nvSpPr>
        <p:spPr/>
        <p:txBody>
          <a:bodyPr/>
          <a:lstStyle>
            <a:lvl1pPr>
              <a:defRPr smtClean="0"/>
            </a:lvl1pPr>
          </a:lstStyle>
          <a:p>
            <a:pPr>
              <a:defRPr/>
            </a:pPr>
            <a:endParaRPr lang="tr-TR" altLang="tr-TR"/>
          </a:p>
        </p:txBody>
      </p:sp>
      <p:sp>
        <p:nvSpPr>
          <p:cNvPr id="10" name="Google Shape;93;p34">
            <a:extLst>
              <a:ext uri="{FF2B5EF4-FFF2-40B4-BE49-F238E27FC236}">
                <a16:creationId xmlns:a16="http://schemas.microsoft.com/office/drawing/2014/main" id="{40467E03-4C6E-FAA1-47B5-068AA657DBC7}"/>
              </a:ext>
            </a:extLst>
          </p:cNvPr>
          <p:cNvSpPr txBox="1">
            <a:spLocks noGrp="1"/>
          </p:cNvSpPr>
          <p:nvPr>
            <p:ph type="ftr" idx="11"/>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347949249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lIns="45700" tIns="0" rIns="45700" bIns="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 name="Google Shape;14;p25">
            <a:extLst>
              <a:ext uri="{FF2B5EF4-FFF2-40B4-BE49-F238E27FC236}">
                <a16:creationId xmlns:a16="http://schemas.microsoft.com/office/drawing/2014/main" id="{FEF9C1A3-B093-7F04-3CB0-30AB5D8A2E78}"/>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9A7577E8-62C0-6BB1-8D8C-9AA2FFFC11CF}"/>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91464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10;p25">
            <a:extLst>
              <a:ext uri="{FF2B5EF4-FFF2-40B4-BE49-F238E27FC236}">
                <a16:creationId xmlns:a16="http://schemas.microsoft.com/office/drawing/2014/main" id="{4FC4D692-866A-58BA-5DDE-C21FF17861A3}"/>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1027" name="Google Shape;11;p25">
            <a:extLst>
              <a:ext uri="{FF2B5EF4-FFF2-40B4-BE49-F238E27FC236}">
                <a16:creationId xmlns:a16="http://schemas.microsoft.com/office/drawing/2014/main" id="{7DF3A4E6-97B2-85F3-B893-CAA12910D577}"/>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1028" name="Google Shape;12;p25">
            <a:extLst>
              <a:ext uri="{FF2B5EF4-FFF2-40B4-BE49-F238E27FC236}">
                <a16:creationId xmlns:a16="http://schemas.microsoft.com/office/drawing/2014/main" id="{8F611171-6CCC-3207-4437-28272494371C}"/>
              </a:ext>
            </a:extLst>
          </p:cNvPr>
          <p:cNvSpPr txBox="1">
            <a:spLocks noGrp="1"/>
          </p:cNvSpPr>
          <p:nvPr>
            <p:ph type="title"/>
          </p:nvPr>
        </p:nvSpPr>
        <p:spPr bwMode="auto">
          <a:xfrm>
            <a:off x="1096963" y="287338"/>
            <a:ext cx="1005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p>
            <a:pPr lvl="0"/>
            <a:endParaRPr lang="tr-TR" altLang="tr-TR">
              <a:sym typeface="Arial" panose="020B0604020202020204" pitchFamily="34" charset="0"/>
            </a:endParaRPr>
          </a:p>
        </p:txBody>
      </p:sp>
      <p:sp>
        <p:nvSpPr>
          <p:cNvPr id="1029" name="Google Shape;13;p25">
            <a:extLst>
              <a:ext uri="{FF2B5EF4-FFF2-40B4-BE49-F238E27FC236}">
                <a16:creationId xmlns:a16="http://schemas.microsoft.com/office/drawing/2014/main" id="{473354A1-CB8D-7C0C-1E22-3C7F022DE4AF}"/>
              </a:ext>
            </a:extLst>
          </p:cNvPr>
          <p:cNvSpPr txBox="1">
            <a:spLocks noGrp="1"/>
          </p:cNvSpPr>
          <p:nvPr>
            <p:ph type="body" idx="1"/>
          </p:nvPr>
        </p:nvSpPr>
        <p:spPr bwMode="auto">
          <a:xfrm>
            <a:off x="1096963" y="1492250"/>
            <a:ext cx="1005840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0" rIns="0" bIns="45700" numCol="1" anchor="t" anchorCtr="0" compatLnSpc="1">
            <a:prstTxWarp prst="textNoShape">
              <a:avLst/>
            </a:prstTxWarp>
          </a:bodyPr>
          <a:lstStyle/>
          <a:p>
            <a:pPr lvl="0"/>
            <a:endParaRPr lang="tr-TR" altLang="tr-TR">
              <a:sym typeface="Arial" panose="020B0604020202020204" pitchFamily="34" charset="0"/>
            </a:endParaRPr>
          </a:p>
        </p:txBody>
      </p:sp>
      <p:sp>
        <p:nvSpPr>
          <p:cNvPr id="1030" name="Google Shape;14;p25">
            <a:extLst>
              <a:ext uri="{FF2B5EF4-FFF2-40B4-BE49-F238E27FC236}">
                <a16:creationId xmlns:a16="http://schemas.microsoft.com/office/drawing/2014/main" id="{B5802AE7-C75D-9962-9B57-234E0CFE099C}"/>
              </a:ext>
            </a:extLst>
          </p:cNvPr>
          <p:cNvSpPr txBox="1">
            <a:spLocks noGrp="1"/>
          </p:cNvSpPr>
          <p:nvPr>
            <p:ph type="dt" idx="10"/>
          </p:nvPr>
        </p:nvSpPr>
        <p:spPr bwMode="auto">
          <a:xfrm>
            <a:off x="1096963" y="6459538"/>
            <a:ext cx="2473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900" smtClean="0">
                <a:solidFill>
                  <a:srgbClr val="FFFFFF"/>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tr-TR" altLang="tr-TR"/>
          </a:p>
        </p:txBody>
      </p:sp>
      <p:sp>
        <p:nvSpPr>
          <p:cNvPr id="1031" name="Google Shape;15;p25">
            <a:extLst>
              <a:ext uri="{FF2B5EF4-FFF2-40B4-BE49-F238E27FC236}">
                <a16:creationId xmlns:a16="http://schemas.microsoft.com/office/drawing/2014/main" id="{2CA43694-FD3B-089F-D2E7-85F89E511E23}"/>
              </a:ext>
            </a:extLst>
          </p:cNvPr>
          <p:cNvSpPr txBox="1">
            <a:spLocks noGrp="1"/>
          </p:cNvSpPr>
          <p:nvPr>
            <p:ph type="ftr" idx="11"/>
          </p:nvPr>
        </p:nvSpPr>
        <p:spPr bwMode="auto">
          <a:xfrm>
            <a:off x="3686175" y="6459538"/>
            <a:ext cx="4822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eaLnBrk="1" hangingPunct="1">
              <a:buClr>
                <a:srgbClr val="000000"/>
              </a:buClr>
              <a:buSzPts val="1400"/>
              <a:buFont typeface="Arial" panose="020B0604020202020204" pitchFamily="34" charset="0"/>
              <a:buNone/>
              <a:defRPr sz="900" smtClean="0">
                <a:solidFill>
                  <a:srgbClr val="FFFFFF"/>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tr-TR" altLang="tr-TR"/>
          </a:p>
        </p:txBody>
      </p:sp>
      <p:pic>
        <p:nvPicPr>
          <p:cNvPr id="1032" name="Google Shape;16;p25">
            <a:extLst>
              <a:ext uri="{FF2B5EF4-FFF2-40B4-BE49-F238E27FC236}">
                <a16:creationId xmlns:a16="http://schemas.microsoft.com/office/drawing/2014/main" id="{630534AE-7F7F-E937-26AE-6C7716DA27AF}"/>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Google Shape;17;p25">
            <a:extLst>
              <a:ext uri="{FF2B5EF4-FFF2-40B4-BE49-F238E27FC236}">
                <a16:creationId xmlns:a16="http://schemas.microsoft.com/office/drawing/2014/main" id="{73076884-CB44-EFED-F7B7-3D955D2C0E17}"/>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Die Unterstützung der Europäischen Kommission für die Erstellung dieser Veröffentlichung stellt keine Billigung des Inhalts dar, der ausschließlich die Ansichten der Autoren widerspiegelt, und die Kommission kann nicht für eine etwaige Verwendung der darin enthaltenen Informationen verantwortlich gemacht werden.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1034" name="Google Shape;18;p25">
            <a:extLst>
              <a:ext uri="{FF2B5EF4-FFF2-40B4-BE49-F238E27FC236}">
                <a16:creationId xmlns:a16="http://schemas.microsoft.com/office/drawing/2014/main" id="{C3FD9754-3171-5010-D28D-1871751C890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oogle Shape;19;p25">
            <a:extLst>
              <a:ext uri="{FF2B5EF4-FFF2-40B4-BE49-F238E27FC236}">
                <a16:creationId xmlns:a16="http://schemas.microsoft.com/office/drawing/2014/main" id="{99BDEDF0-2937-CA89-D6E7-FCFAA1C5B8ED}"/>
              </a:ext>
            </a:extLst>
          </p:cNvPr>
          <p:cNvSpPr txBox="1">
            <a:spLocks noChangeArrowheads="1"/>
          </p:cNvSpPr>
          <p:nvPr/>
        </p:nvSpPr>
        <p:spPr bwMode="auto">
          <a:xfrm>
            <a:off x="11093450" y="1490663"/>
            <a:ext cx="849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fld id="{99FC329C-E55F-40FE-8558-DA18175B57C6}" type="slidenum">
              <a:rPr lang="en-US" altLang="tr-TR" sz="1800" b="1">
                <a:latin typeface="Calibri" panose="020F0502020204030204" pitchFamily="34" charset="0"/>
                <a:cs typeface="Calibri" panose="020F0502020204030204" pitchFamily="34" charset="0"/>
                <a:sym typeface="Calibri" panose="020F0502020204030204" pitchFamily="34" charset="0"/>
              </a:rPr>
              <a:t>‹#›</a:t>
            </a:fld>
            <a:r>
              <a:rPr lang="en-US" altLang="tr-TR" sz="1800" b="1">
                <a:latin typeface="Calibri" panose="020F0502020204030204" pitchFamily="34" charset="0"/>
                <a:cs typeface="Calibri" panose="020F0502020204030204" pitchFamily="34" charset="0"/>
                <a:sym typeface="Calibri" panose="020F0502020204030204" pitchFamily="34" charset="0"/>
              </a:rPr>
              <a:t>-</a:t>
            </a:r>
            <a:endParaRPr lang="tr-TR" altLang="tr-TR"/>
          </a:p>
        </p:txBody>
      </p:sp>
      <p:pic>
        <p:nvPicPr>
          <p:cNvPr id="1036" name="Google Shape;20;p25">
            <a:extLst>
              <a:ext uri="{FF2B5EF4-FFF2-40B4-BE49-F238E27FC236}">
                <a16:creationId xmlns:a16="http://schemas.microsoft.com/office/drawing/2014/main" id="{451D76CA-3ACC-BA15-18C9-E4BD35128E7B}"/>
              </a:ext>
            </a:extLst>
          </p:cNvP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87" r:id="rId1"/>
    <p:sldLayoutId id="2147483682" r:id="rId2"/>
    <p:sldLayoutId id="2147483683" r:id="rId3"/>
    <p:sldLayoutId id="2147483688" r:id="rId4"/>
    <p:sldLayoutId id="2147483689" r:id="rId5"/>
    <p:sldLayoutId id="2147483684" r:id="rId6"/>
    <p:sldLayoutId id="2147483685" r:id="rId7"/>
    <p:sldLayoutId id="2147483690" r:id="rId8"/>
    <p:sldLayoutId id="2147483686" r:id="rId9"/>
    <p:sldLayoutId id="2147483691" r:id="rId10"/>
  </p:sldLayoutIdLst>
  <p:transition spd="med">
    <p:fade/>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Google Shape;119;p1">
            <a:extLst>
              <a:ext uri="{FF2B5EF4-FFF2-40B4-BE49-F238E27FC236}">
                <a16:creationId xmlns:a16="http://schemas.microsoft.com/office/drawing/2014/main" id="{580304A2-A944-F30E-169D-A1D4907C46C2}"/>
              </a:ext>
            </a:extLst>
          </p:cNvPr>
          <p:cNvSpPr txBox="1">
            <a:spLocks noGrp="1"/>
          </p:cNvSpPr>
          <p:nvPr>
            <p:ph type="title"/>
          </p:nvPr>
        </p:nvSpPr>
        <p:spPr>
          <a:xfrm>
            <a:off x="457200" y="593725"/>
            <a:ext cx="3455988" cy="3906838"/>
          </a:xfrm>
        </p:spPr>
        <p:txBody>
          <a:bodyPr>
            <a:normAutofit fontScale="90000"/>
          </a:bodyPr>
          <a:lstStyle/>
          <a:p>
            <a:pPr eaLnBrk="1" fontAlgn="auto" hangingPunct="1">
              <a:buClr>
                <a:srgbClr val="004B3A"/>
              </a:buClr>
              <a:buSzPct val="100000"/>
              <a:defRPr/>
            </a:pPr>
            <a:r>
              <a:rPr lang="en" sz="4400" b="1">
                <a:solidFill>
                  <a:srgbClr val="004B3A"/>
                </a:solidFill>
                <a:latin typeface="Calibri"/>
                <a:ea typeface="Calibri"/>
                <a:cs typeface="Calibri"/>
                <a:sym typeface="Calibri"/>
              </a:rPr>
              <a:t>GREENWORLD: </a:t>
            </a:r>
            <a:r>
              <a:rPr lang="en">
                <a:latin typeface="Calibri"/>
                <a:ea typeface="Calibri"/>
                <a:cs typeface="Calibri"/>
                <a:sym typeface="Calibri"/>
              </a:rPr>
              <a:t>Green Thinking </a:t>
            </a:r>
            <a:r>
              <a:rPr lang="en-US">
                <a:latin typeface="Calibri"/>
                <a:ea typeface="Calibri"/>
                <a:cs typeface="Calibri"/>
                <a:sym typeface="Calibri"/>
              </a:rPr>
              <a:t/>
            </a:r>
            <a:br>
              <a:rPr lang="en-US">
                <a:latin typeface="Calibri"/>
                <a:ea typeface="Calibri"/>
                <a:cs typeface="Calibri"/>
                <a:sym typeface="Calibri"/>
              </a:rPr>
            </a:br>
            <a:r>
              <a:rPr lang="en">
                <a:latin typeface="Calibri"/>
                <a:ea typeface="Calibri"/>
                <a:cs typeface="Calibri"/>
                <a:sym typeface="Calibri"/>
              </a:rPr>
              <a:t>for the World </a:t>
            </a:r>
            <a:r>
              <a:rPr lang="en-US">
                <a:latin typeface="Calibri"/>
                <a:ea typeface="Calibri"/>
                <a:cs typeface="Calibri"/>
                <a:sym typeface="Calibri"/>
              </a:rPr>
              <a:t/>
            </a:r>
            <a:br>
              <a:rPr lang="en-US">
                <a:latin typeface="Calibri"/>
                <a:ea typeface="Calibri"/>
                <a:cs typeface="Calibri"/>
                <a:sym typeface="Calibri"/>
              </a:rPr>
            </a:br>
            <a:r>
              <a:rPr lang="en-US">
                <a:latin typeface="Calibri"/>
                <a:ea typeface="Calibri"/>
                <a:cs typeface="Calibri"/>
                <a:sym typeface="Calibri"/>
              </a:rPr>
              <a:t/>
            </a:r>
            <a:br>
              <a:rPr lang="en-US">
                <a:latin typeface="Calibri"/>
                <a:ea typeface="Calibri"/>
                <a:cs typeface="Calibri"/>
                <a:sym typeface="Calibri"/>
              </a:rPr>
            </a:br>
            <a:r>
              <a:rPr lang="en" sz="2700">
                <a:latin typeface="Calibri"/>
                <a:ea typeface="Calibri"/>
                <a:cs typeface="Calibri"/>
                <a:sym typeface="Calibri"/>
              </a:rPr>
              <a:t>Youth Education </a:t>
            </a:r>
            <a:r>
              <a:rPr lang="en-US" sz="2700">
                <a:latin typeface="Calibri"/>
                <a:ea typeface="Calibri"/>
                <a:cs typeface="Calibri"/>
                <a:sym typeface="Calibri"/>
              </a:rPr>
              <a:t/>
            </a:r>
            <a:br>
              <a:rPr lang="en-US" sz="2700">
                <a:latin typeface="Calibri"/>
                <a:ea typeface="Calibri"/>
                <a:cs typeface="Calibri"/>
                <a:sym typeface="Calibri"/>
              </a:rPr>
            </a:br>
            <a:r>
              <a:rPr lang="en" sz="2700">
                <a:latin typeface="Calibri"/>
                <a:ea typeface="Calibri"/>
                <a:cs typeface="Calibri"/>
                <a:sym typeface="Calibri"/>
              </a:rPr>
              <a:t>ERASMUS+ </a:t>
            </a:r>
            <a:r>
              <a:rPr lang="en-US" sz="2700">
                <a:latin typeface="Calibri"/>
                <a:ea typeface="Calibri"/>
                <a:cs typeface="Calibri"/>
                <a:sym typeface="Calibri"/>
              </a:rPr>
              <a:t/>
            </a:r>
            <a:br>
              <a:rPr lang="en-US" sz="2700">
                <a:latin typeface="Calibri"/>
                <a:ea typeface="Calibri"/>
                <a:cs typeface="Calibri"/>
                <a:sym typeface="Calibri"/>
              </a:rPr>
            </a:br>
            <a:r>
              <a:rPr lang="en-US" sz="2700">
                <a:latin typeface="Calibri"/>
                <a:ea typeface="Calibri"/>
                <a:cs typeface="Calibri"/>
                <a:sym typeface="Calibri"/>
              </a:rPr>
              <a:t/>
            </a:r>
            <a:br>
              <a:rPr lang="en-US" sz="2700">
                <a:latin typeface="Calibri"/>
                <a:ea typeface="Calibri"/>
                <a:cs typeface="Calibri"/>
                <a:sym typeface="Calibri"/>
              </a:rPr>
            </a:br>
            <a:r>
              <a:rPr lang="en" sz="2200">
                <a:latin typeface="Calibri"/>
                <a:ea typeface="Calibri"/>
                <a:cs typeface="Calibri"/>
                <a:sym typeface="Calibri"/>
              </a:rPr>
              <a:t>KA220 YOU - Strategic Partnerships for Youth Education </a:t>
            </a:r>
            <a:r>
              <a:rPr lang="en-US" sz="2200">
                <a:latin typeface="Calibri"/>
                <a:ea typeface="Calibri"/>
                <a:cs typeface="Calibri"/>
                <a:sym typeface="Calibri"/>
              </a:rPr>
              <a:t/>
            </a:r>
            <a:br>
              <a:rPr lang="en-US" sz="2200">
                <a:latin typeface="Calibri"/>
                <a:ea typeface="Calibri"/>
                <a:cs typeface="Calibri"/>
                <a:sym typeface="Calibri"/>
              </a:rPr>
            </a:br>
            <a:r>
              <a:rPr lang="en" sz="2200">
                <a:latin typeface="Calibri"/>
                <a:ea typeface="Calibri"/>
                <a:cs typeface="Calibri"/>
                <a:sym typeface="Calibri"/>
              </a:rPr>
              <a:t>Cooperation Partnership</a:t>
            </a:r>
            <a:r>
              <a:rPr lang="en-US">
                <a:latin typeface="Calibri"/>
                <a:ea typeface="Calibri"/>
                <a:cs typeface="Calibri"/>
                <a:sym typeface="Calibri"/>
              </a:rPr>
              <a:t/>
            </a:r>
            <a:br>
              <a:rPr lang="en-US">
                <a:latin typeface="Calibri"/>
                <a:ea typeface="Calibri"/>
                <a:cs typeface="Calibri"/>
                <a:sym typeface="Calibri"/>
              </a:rPr>
            </a:br>
            <a:endParaRPr>
              <a:latin typeface="Calibri"/>
              <a:ea typeface="Calibri"/>
              <a:cs typeface="Calibri"/>
              <a:sym typeface="Calibri"/>
            </a:endParaRPr>
          </a:p>
        </p:txBody>
      </p:sp>
      <p:sp>
        <p:nvSpPr>
          <p:cNvPr id="8195" name="Google Shape;120;p1">
            <a:extLst>
              <a:ext uri="{FF2B5EF4-FFF2-40B4-BE49-F238E27FC236}">
                <a16:creationId xmlns:a16="http://schemas.microsoft.com/office/drawing/2014/main" id="{6D7DB283-2683-3EC0-1A96-874D9DC7B7C6}"/>
              </a:ext>
            </a:extLst>
          </p:cNvPr>
          <p:cNvSpPr txBox="1">
            <a:spLocks noGrp="1"/>
          </p:cNvSpPr>
          <p:nvPr>
            <p:ph type="body" idx="1"/>
          </p:nvPr>
        </p:nvSpPr>
        <p:spPr>
          <a:xfrm>
            <a:off x="4619625" y="593725"/>
            <a:ext cx="6491288" cy="5257800"/>
          </a:xfrm>
        </p:spPr>
        <p:txBody>
          <a:bodyPr/>
          <a:lstStyle/>
          <a:p>
            <a:pPr marL="0" indent="0" eaLnBrk="1" hangingPunct="1">
              <a:spcBef>
                <a:spcPct val="0"/>
              </a:spcBef>
              <a:spcAft>
                <a:spcPct val="0"/>
              </a:spcAft>
              <a:buClr>
                <a:schemeClr val="accent1"/>
              </a:buClr>
              <a:buSzPts val="2000"/>
              <a:buFont typeface="Calibri" panose="020F0502020204030204" pitchFamily="34" charset="0"/>
              <a:buNone/>
            </a:pPr>
            <a:r>
              <a:rPr lang="en" altLang="tr-TR" sz="2000">
                <a:solidFill>
                  <a:srgbClr val="3F3F3F"/>
                </a:solidFill>
                <a:latin typeface="Calibri" panose="020F0502020204030204" pitchFamily="34" charset="0"/>
                <a:cs typeface="Calibri" panose="020F0502020204030204" pitchFamily="34" charset="0"/>
                <a:sym typeface="Calibri" panose="020F0502020204030204" pitchFamily="34" charset="0"/>
              </a:rPr>
              <a:t> </a:t>
            </a:r>
            <a:endParaRPr lang="tr-TR" altLang="tr-TR" sz="200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
        <p:nvSpPr>
          <p:cNvPr id="8196" name="Google Shape;121;p1">
            <a:extLst>
              <a:ext uri="{FF2B5EF4-FFF2-40B4-BE49-F238E27FC236}">
                <a16:creationId xmlns:a16="http://schemas.microsoft.com/office/drawing/2014/main" id="{37BF70A6-2F13-2DC6-B63E-DDBC54CB18BF}"/>
              </a:ext>
            </a:extLst>
          </p:cNvPr>
          <p:cNvSpPr txBox="1">
            <a:spLocks noGrp="1"/>
          </p:cNvSpPr>
          <p:nvPr>
            <p:ph type="body" idx="2"/>
          </p:nvPr>
        </p:nvSpPr>
        <p:spPr>
          <a:xfrm>
            <a:off x="457200" y="4891088"/>
            <a:ext cx="3200400" cy="1414462"/>
          </a:xfrm>
        </p:spPr>
        <p:txBody>
          <a:bodyPr/>
          <a:lstStyle/>
          <a:p>
            <a:pPr marL="0" indent="0" eaLnBrk="1" hangingPunct="1">
              <a:spcBef>
                <a:spcPct val="0"/>
              </a:spcBef>
              <a:spcAft>
                <a:spcPct val="0"/>
              </a:spcAft>
              <a:buClr>
                <a:schemeClr val="accent1"/>
              </a:buClr>
              <a:buFont typeface="Calibri" panose="020F0502020204030204" pitchFamily="34" charset="0"/>
              <a:buNone/>
            </a:pPr>
            <a:r>
              <a:rPr lang="en" altLang="tr-TR" b="1" i="1">
                <a:latin typeface="Calibri" panose="020F0502020204030204" pitchFamily="34" charset="0"/>
                <a:cs typeface="Calibri" panose="020F0502020204030204" pitchFamily="34" charset="0"/>
                <a:sym typeface="Calibri" panose="020F0502020204030204" pitchFamily="34" charset="0"/>
              </a:rPr>
              <a:t>Reference number: </a:t>
            </a:r>
            <a:r>
              <a:rPr lang="en-US" altLang="tr-TR" b="1" i="1">
                <a:latin typeface="Calibri" panose="020F0502020204030204" pitchFamily="34" charset="0"/>
                <a:cs typeface="Calibri" panose="020F0502020204030204" pitchFamily="34" charset="0"/>
                <a:sym typeface="Calibri" panose="020F0502020204030204" pitchFamily="34" charset="0"/>
              </a:rPr>
              <a:t/>
            </a:r>
            <a:br>
              <a:rPr lang="en-US" altLang="tr-TR" b="1" i="1">
                <a:latin typeface="Calibri" panose="020F0502020204030204" pitchFamily="34" charset="0"/>
                <a:cs typeface="Calibri" panose="020F0502020204030204" pitchFamily="34" charset="0"/>
                <a:sym typeface="Calibri" panose="020F0502020204030204" pitchFamily="34" charset="0"/>
              </a:rPr>
            </a:br>
            <a:r>
              <a:rPr lang="en" altLang="tr-TR">
                <a:latin typeface="Calibri" panose="020F0502020204030204" pitchFamily="34" charset="0"/>
                <a:cs typeface="Calibri" panose="020F0502020204030204" pitchFamily="34" charset="0"/>
                <a:sym typeface="Calibri" panose="020F0502020204030204" pitchFamily="34" charset="0"/>
              </a:rPr>
              <a:t>2021-1-DE04-KA220-YOU-000029209</a:t>
            </a:r>
            <a:endParaRPr lang="tr-TR" altLang="tr-TR">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400"/>
              </a:spcBef>
              <a:spcAft>
                <a:spcPct val="0"/>
              </a:spcAft>
              <a:buClr>
                <a:schemeClr val="accent1"/>
              </a:buClr>
              <a:buFont typeface="Calibri" panose="020F0502020204030204" pitchFamily="34" charset="0"/>
              <a:buNone/>
            </a:pPr>
            <a:r>
              <a:rPr lang="en" altLang="tr-TR" b="1">
                <a:latin typeface="Calibri" panose="020F0502020204030204" pitchFamily="34" charset="0"/>
                <a:cs typeface="Calibri" panose="020F0502020204030204" pitchFamily="34" charset="0"/>
                <a:sym typeface="Calibri" panose="020F0502020204030204" pitchFamily="34" charset="0"/>
              </a:rPr>
              <a:t>Duration:</a:t>
            </a:r>
            <a:endParaRPr lang="tr-TR" altLang="tr-TR">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400"/>
              </a:spcBef>
              <a:spcAft>
                <a:spcPct val="0"/>
              </a:spcAft>
              <a:buClr>
                <a:schemeClr val="accent1"/>
              </a:buClr>
              <a:buFont typeface="Calibri" panose="020F0502020204030204" pitchFamily="34" charset="0"/>
              <a:buNone/>
            </a:pPr>
            <a:r>
              <a:rPr lang="en" altLang="tr-TR" b="1">
                <a:latin typeface="Calibri" panose="020F0502020204030204" pitchFamily="34" charset="0"/>
                <a:cs typeface="Calibri" panose="020F0502020204030204" pitchFamily="34" charset="0"/>
                <a:sym typeface="Calibri" panose="020F0502020204030204" pitchFamily="34" charset="0"/>
              </a:rPr>
              <a:t>07.03.2022 to 07.03.2024 (24 months)</a:t>
            </a:r>
            <a:endParaRPr lang="tr-TR" altLang="tr-TR">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400"/>
              </a:spcBef>
              <a:spcAft>
                <a:spcPct val="0"/>
              </a:spcAft>
              <a:buClr>
                <a:schemeClr val="accent1"/>
              </a:buClr>
              <a:buFont typeface="Calibri" panose="020F0502020204030204" pitchFamily="34" charset="0"/>
              <a:buNone/>
            </a:pPr>
            <a:endParaRPr lang="tr-TR" altLang="tr-TR" b="1">
              <a:latin typeface="Calibri" panose="020F0502020204030204" pitchFamily="34" charset="0"/>
              <a:cs typeface="Calibri" panose="020F0502020204030204" pitchFamily="34" charset="0"/>
              <a:sym typeface="Calibri" panose="020F0502020204030204" pitchFamily="34" charset="0"/>
            </a:endParaRPr>
          </a:p>
        </p:txBody>
      </p:sp>
      <p:sp>
        <p:nvSpPr>
          <p:cNvPr id="123" name="Google Shape;123;p1">
            <a:extLst>
              <a:ext uri="{FF2B5EF4-FFF2-40B4-BE49-F238E27FC236}">
                <a16:creationId xmlns:a16="http://schemas.microsoft.com/office/drawing/2014/main" id="{D8E3D74B-A3E0-42AD-B620-CB4E8D076555}"/>
              </a:ext>
            </a:extLst>
          </p:cNvPr>
          <p:cNvSpPr txBox="1"/>
          <p:nvPr/>
        </p:nvSpPr>
        <p:spPr>
          <a:xfrm>
            <a:off x="4311650" y="1274763"/>
            <a:ext cx="7423150" cy="3219450"/>
          </a:xfrm>
          <a:prstGeom prst="rect">
            <a:avLst/>
          </a:prstGeom>
          <a:noFill/>
          <a:ln>
            <a:noFill/>
          </a:ln>
        </p:spPr>
        <p:txBody>
          <a:bodyPr spcFirstLastPara="1" lIns="91425" tIns="45700" rIns="91425" bIns="45700">
            <a:normAutofit/>
          </a:bodyPr>
          <a:lstStyle/>
          <a:p>
            <a:pPr eaLnBrk="1" fontAlgn="auto" hangingPunct="1">
              <a:spcBef>
                <a:spcPts val="0"/>
              </a:spcBef>
              <a:spcAft>
                <a:spcPts val="0"/>
              </a:spcAft>
              <a:buClr>
                <a:schemeClr val="accent1"/>
              </a:buClr>
              <a:buSzPts val="3900"/>
              <a:buFont typeface="Noto Sans Symbols"/>
              <a:buNone/>
              <a:defRPr/>
            </a:pPr>
            <a:r>
              <a:rPr lang="en" sz="3900" b="1" kern="0" dirty="0">
                <a:solidFill>
                  <a:srgbClr val="004B3A"/>
                </a:solidFill>
                <a:latin typeface="Calibri"/>
                <a:ea typeface="Calibri"/>
                <a:cs typeface="Calibri"/>
                <a:sym typeface="Calibri"/>
              </a:rPr>
              <a:t>GREENWORLD</a:t>
            </a:r>
            <a:r>
              <a:rPr lang="en-US" sz="3000" b="1" kern="0" dirty="0">
                <a:solidFill>
                  <a:srgbClr val="595959"/>
                </a:solidFill>
                <a:latin typeface="Calibri"/>
                <a:ea typeface="Calibri"/>
                <a:cs typeface="Calibri"/>
                <a:sym typeface="Calibri"/>
              </a:rPr>
              <a:t/>
            </a:r>
            <a:br>
              <a:rPr lang="en-US" sz="3000" b="1" kern="0" dirty="0">
                <a:solidFill>
                  <a:srgbClr val="595959"/>
                </a:solidFill>
                <a:latin typeface="Calibri"/>
                <a:ea typeface="Calibri"/>
                <a:cs typeface="Calibri"/>
                <a:sym typeface="Calibri"/>
              </a:rPr>
            </a:br>
            <a:endParaRPr sz="1583" b="1" kern="0" dirty="0">
              <a:solidFill>
                <a:srgbClr val="595959"/>
              </a:solidFill>
              <a:latin typeface="Calibri"/>
              <a:ea typeface="Calibri"/>
              <a:cs typeface="Calibri"/>
              <a:sym typeface="Calibri"/>
            </a:endParaRPr>
          </a:p>
          <a:p>
            <a:pPr eaLnBrk="1" fontAlgn="auto" hangingPunct="1">
              <a:spcBef>
                <a:spcPts val="1000"/>
              </a:spcBef>
              <a:spcAft>
                <a:spcPts val="0"/>
              </a:spcAft>
              <a:buClr>
                <a:schemeClr val="accent1"/>
              </a:buClr>
              <a:buSzPts val="2600"/>
              <a:buFont typeface="Noto Sans Symbols"/>
              <a:buNone/>
              <a:defRPr/>
            </a:pPr>
            <a:endParaRPr sz="1800" b="1" kern="0" dirty="0">
              <a:solidFill>
                <a:srgbClr val="595959"/>
              </a:solidFill>
              <a:latin typeface="Calibri"/>
              <a:ea typeface="Calibri"/>
              <a:cs typeface="Calibri"/>
              <a:sym typeface="Calibri"/>
            </a:endParaRPr>
          </a:p>
          <a:p>
            <a:pPr eaLnBrk="1" fontAlgn="auto" hangingPunct="1">
              <a:spcBef>
                <a:spcPts val="1000"/>
              </a:spcBef>
              <a:spcAft>
                <a:spcPts val="0"/>
              </a:spcAft>
              <a:buClr>
                <a:schemeClr val="accent1"/>
              </a:buClr>
              <a:buSzPts val="3200"/>
              <a:buFont typeface="Arial"/>
              <a:buNone/>
              <a:defRPr/>
            </a:pPr>
            <a:r>
              <a:rPr lang="tr-TR" sz="3200" b="1" kern="0" dirty="0">
                <a:solidFill>
                  <a:srgbClr val="595959"/>
                </a:solidFill>
                <a:latin typeface="Calibri"/>
                <a:ea typeface="Calibri"/>
                <a:cs typeface="Calibri"/>
                <a:sym typeface="Calibri"/>
              </a:rPr>
              <a:t>Modül 4 : Yeşil girişimciler için finansmana erişimin geliştirilmesi ve analizi</a:t>
            </a:r>
            <a:endParaRPr sz="2600" kern="0" dirty="0">
              <a:solidFill>
                <a:srgbClr val="595959"/>
              </a:solidFill>
              <a:latin typeface="Calibri"/>
              <a:ea typeface="Calibri"/>
              <a:cs typeface="Calibri"/>
              <a:sym typeface="Calibri"/>
            </a:endParaRPr>
          </a:p>
        </p:txBody>
      </p:sp>
      <p:pic>
        <p:nvPicPr>
          <p:cNvPr id="8198" name="Google Shape;125;p1">
            <a:extLst>
              <a:ext uri="{FF2B5EF4-FFF2-40B4-BE49-F238E27FC236}">
                <a16:creationId xmlns:a16="http://schemas.microsoft.com/office/drawing/2014/main" id="{83A5D3DD-4649-293D-D244-88FF8B3DEBC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75" y="593725"/>
            <a:ext cx="2286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Resim 1">
            <a:extLst>
              <a:ext uri="{FF2B5EF4-FFF2-40B4-BE49-F238E27FC236}">
                <a16:creationId xmlns:a16="http://schemas.microsoft.com/office/drawing/2014/main" id="{51E86BAE-4A29-4A36-B7D2-A81E6ACD56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67325" y="4791075"/>
            <a:ext cx="445452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210;p10">
            <a:extLst>
              <a:ext uri="{FF2B5EF4-FFF2-40B4-BE49-F238E27FC236}">
                <a16:creationId xmlns:a16="http://schemas.microsoft.com/office/drawing/2014/main" id="{70444198-E97A-94DE-12BE-28FDEE0EEAC9}"/>
              </a:ext>
            </a:extLst>
          </p:cNvPr>
          <p:cNvSpPr txBox="1">
            <a:spLocks noGrp="1"/>
          </p:cNvSpPr>
          <p:nvPr>
            <p:ph type="title"/>
          </p:nvPr>
        </p:nvSpPr>
        <p:spPr>
          <a:xfrm>
            <a:off x="1096963" y="227013"/>
            <a:ext cx="10515600" cy="806450"/>
          </a:xfrm>
        </p:spPr>
        <p:txBody>
          <a:bodyPr/>
          <a:lstStyle/>
          <a:p>
            <a:pPr eaLnBrk="1" hangingPunct="1">
              <a:spcBef>
                <a:spcPct val="0"/>
              </a:spcBef>
              <a:spcAft>
                <a:spcPct val="0"/>
              </a:spcAft>
              <a:buClr>
                <a:srgbClr val="2A4F1C"/>
              </a:buClr>
            </a:pPr>
            <a:r>
              <a:rPr lang="tr-TR" altLang="tr-TR" sz="2800" b="1" dirty="0">
                <a:solidFill>
                  <a:srgbClr val="2A4F1C"/>
                </a:solidFill>
                <a:latin typeface="Arial" panose="020B0604020202020204" pitchFamily="34" charset="0"/>
                <a:cs typeface="Arial" panose="020B0604020202020204" pitchFamily="34" charset="0"/>
              </a:rPr>
              <a:t>Sürdürülebilir finansman ortamında gezinme</a:t>
            </a:r>
            <a:endParaRPr lang="tr-TR" altLang="tr-TR" sz="2800" b="1" dirty="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26627" name="Google Shape;211;p10">
            <a:extLst>
              <a:ext uri="{FF2B5EF4-FFF2-40B4-BE49-F238E27FC236}">
                <a16:creationId xmlns:a16="http://schemas.microsoft.com/office/drawing/2014/main" id="{77503247-EFEB-4064-F778-46BD723E201C}"/>
              </a:ext>
            </a:extLst>
          </p:cNvPr>
          <p:cNvSpPr txBox="1">
            <a:spLocks noGrp="1"/>
          </p:cNvSpPr>
          <p:nvPr>
            <p:ph type="body" idx="1"/>
          </p:nvPr>
        </p:nvSpPr>
        <p:spPr>
          <a:xfrm>
            <a:off x="1096963" y="1384300"/>
            <a:ext cx="8420100" cy="685800"/>
          </a:xfrm>
        </p:spPr>
        <p:txBody>
          <a:bodyPr/>
          <a:lstStyle/>
          <a:p>
            <a:pPr marL="0" indent="0" eaLnBrk="1" hangingPunct="1">
              <a:spcBef>
                <a:spcPct val="0"/>
              </a:spcBef>
              <a:spcAft>
                <a:spcPct val="0"/>
              </a:spcAft>
              <a:buClr>
                <a:schemeClr val="accent1"/>
              </a:buClr>
              <a:buSzPts val="3200"/>
              <a:buFont typeface="Calibri" panose="020F0502020204030204" pitchFamily="34" charset="0"/>
              <a:buNone/>
            </a:pPr>
            <a:r>
              <a:rPr lang="tr-TR" altLang="tr-TR" sz="2000" dirty="0">
                <a:solidFill>
                  <a:srgbClr val="2A4F1C"/>
                </a:solidFill>
                <a:latin typeface="Arial" panose="020B0604020202020204" pitchFamily="34" charset="0"/>
                <a:cs typeface="Arial" panose="020B0604020202020204" pitchFamily="34" charset="0"/>
              </a:rPr>
              <a:t>Yeşil finans, dinamizmi ve karmaşıklığı ile karakterize edilen sürdürülebilir bir geleceğe doğru hareketin kritik bir noktasını temsil etmektedir.</a:t>
            </a:r>
            <a:endParaRPr lang="tr-TR" altLang="tr-TR" sz="2000"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pic>
        <p:nvPicPr>
          <p:cNvPr id="26628" name="Resim 2">
            <a:extLst>
              <a:ext uri="{FF2B5EF4-FFF2-40B4-BE49-F238E27FC236}">
                <a16:creationId xmlns:a16="http://schemas.microsoft.com/office/drawing/2014/main" id="{C81E5390-DCD3-D293-DF85-589F45E45D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3500" y="2419350"/>
            <a:ext cx="33972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211;p10">
            <a:extLst>
              <a:ext uri="{FF2B5EF4-FFF2-40B4-BE49-F238E27FC236}">
                <a16:creationId xmlns:a16="http://schemas.microsoft.com/office/drawing/2014/main" id="{B7917326-4352-E91C-FAC9-D4516835B5DA}"/>
              </a:ext>
            </a:extLst>
          </p:cNvPr>
          <p:cNvSpPr txBox="1">
            <a:spLocks/>
          </p:cNvSpPr>
          <p:nvPr/>
        </p:nvSpPr>
        <p:spPr bwMode="auto">
          <a:xfrm>
            <a:off x="1096963" y="2419350"/>
            <a:ext cx="5892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0" indent="0" algn="just" eaLnBrk="1" hangingPunct="1">
              <a:spcBef>
                <a:spcPct val="0"/>
              </a:spcBef>
              <a:spcAft>
                <a:spcPct val="0"/>
              </a:spcAft>
              <a:buClr>
                <a:schemeClr val="accent1"/>
              </a:buClr>
              <a:buSzPts val="3200"/>
              <a:buFont typeface="Calibri" panose="020F0502020204030204" pitchFamily="34" charset="0"/>
              <a:buNone/>
              <a:defRPr/>
            </a:pPr>
            <a:r>
              <a:rPr lang="tr-TR" altLang="tr-TR" sz="2400" kern="0" dirty="0">
                <a:solidFill>
                  <a:srgbClr val="2A4F1C"/>
                </a:solidFill>
                <a:latin typeface="Arial" panose="020B0604020202020204" pitchFamily="34" charset="0"/>
                <a:cs typeface="Arial" panose="020B0604020202020204" pitchFamily="34" charset="0"/>
              </a:rPr>
              <a:t>Çevresel sürdürülebilirliğe önemli bir katkıda bulunmak isteyen girişimciler için yeşil finansın dinamiklerini anlamak çok önemlidir. Şirketler, bu karmaşık ekosistemin sunduğu fırsatları değerlendirerek ve zorlukları ele alarak daha sürdürülebilir ve müreffeh bir geleceğe katkıda bulunabilirler.</a:t>
            </a:r>
            <a:endParaRPr lang="tr-TR" altLang="tr-TR" sz="2400" kern="0"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7">
            <a:extLst>
              <a:ext uri="{FF2B5EF4-FFF2-40B4-BE49-F238E27FC236}">
                <a16:creationId xmlns:a16="http://schemas.microsoft.com/office/drawing/2014/main" id="{C8953F3D-11DC-4727-12A2-360602996BD3}"/>
              </a:ext>
            </a:extLst>
          </p:cNvPr>
          <p:cNvSpPr txBox="1">
            <a:spLocks/>
          </p:cNvSpPr>
          <p:nvPr/>
        </p:nvSpPr>
        <p:spPr>
          <a:xfrm>
            <a:off x="323850" y="806450"/>
            <a:ext cx="10179050" cy="2886075"/>
          </a:xfrm>
          <a:prstGeom prst="rect">
            <a:avLst/>
          </a:prstGeom>
          <a:noFill/>
          <a:ln>
            <a:noFill/>
          </a:ln>
        </p:spPr>
        <p:txBody>
          <a:bodyPr lIns="0" tIns="45700" rIns="0"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30000"/>
              </a:lnSpc>
              <a:spcBef>
                <a:spcPts val="1400"/>
              </a:spcBef>
              <a:buClr>
                <a:schemeClr val="accent1"/>
              </a:buClr>
              <a:buFont typeface="Noto Sans Symbols" pitchFamily="2" charset="0"/>
              <a:buChar char="❖"/>
              <a:defRPr/>
            </a:pPr>
            <a:r>
              <a:rPr lang="tr-TR" altLang="tr-TR" sz="1600" b="1" dirty="0">
                <a:solidFill>
                  <a:srgbClr val="2A4F1C"/>
                </a:solidFill>
                <a:latin typeface="+mj-lt"/>
              </a:rPr>
              <a:t>Yeşil finansman kaynakları: Uluslararası fonlardan yeşil tahvillere ve özel yatırımlara kadar uzanan kaynak çeşitliliği, finans sektörünün sürdürülebilirlik konusundaki artan kararlılığını yansıtmaktadır.</a:t>
            </a:r>
          </a:p>
          <a:p>
            <a:pPr algn="just" eaLnBrk="1" hangingPunct="1">
              <a:lnSpc>
                <a:spcPct val="130000"/>
              </a:lnSpc>
              <a:spcBef>
                <a:spcPts val="1400"/>
              </a:spcBef>
              <a:buClr>
                <a:schemeClr val="accent1"/>
              </a:buClr>
              <a:buFont typeface="Noto Sans Symbols" pitchFamily="2" charset="0"/>
              <a:buChar char="❖"/>
              <a:defRPr/>
            </a:pPr>
            <a:r>
              <a:rPr lang="tr-TR" altLang="tr-TR" sz="1600" b="1" dirty="0">
                <a:solidFill>
                  <a:srgbClr val="2A4F1C"/>
                </a:solidFill>
                <a:latin typeface="+mj-lt"/>
              </a:rPr>
              <a:t>Büyüme için fırsatlar: Yeşil finansman şirketlere yenilik yapma, büyüme ve çevre üzerinde olumlu bir etki yaratma konusunda benzeri görülmemiş fırsatlar sunmaktadır. Yenilenebilir enerjiden sürdürülebilir tarıma kadar çeşitli projeleri destekleyerek yeşil ekonomiyi yönlendirir.</a:t>
            </a:r>
          </a:p>
          <a:p>
            <a:pPr algn="just" eaLnBrk="1" hangingPunct="1">
              <a:lnSpc>
                <a:spcPct val="130000"/>
              </a:lnSpc>
              <a:spcBef>
                <a:spcPts val="1400"/>
              </a:spcBef>
              <a:buClr>
                <a:schemeClr val="accent1"/>
              </a:buClr>
              <a:buFont typeface="Noto Sans Symbols" pitchFamily="2" charset="0"/>
              <a:buChar char="❖"/>
              <a:defRPr/>
            </a:pPr>
            <a:r>
              <a:rPr lang="tr-TR" altLang="tr-TR" sz="1600" b="1" dirty="0">
                <a:solidFill>
                  <a:srgbClr val="2A4F1C"/>
                </a:solidFill>
                <a:latin typeface="+mj-lt"/>
              </a:rPr>
              <a:t>Erişim sorunları: Potansiyeline rağmen girişimciler, düzenleyici engeller, piyasanın olgunlaşmamış olması ve bu alanda uzmanlık bilgisine ihtiyaç duyulması nedeniyle yeşil finansmana erişimde sıklıkla zorluklarla karşılaşmaktadır.</a:t>
            </a:r>
          </a:p>
          <a:p>
            <a:pPr algn="just" eaLnBrk="1" hangingPunct="1">
              <a:lnSpc>
                <a:spcPct val="130000"/>
              </a:lnSpc>
              <a:spcBef>
                <a:spcPts val="1400"/>
              </a:spcBef>
              <a:buClr>
                <a:schemeClr val="accent1"/>
              </a:buClr>
              <a:buFont typeface="Noto Sans Symbols" pitchFamily="2" charset="0"/>
              <a:buChar char="❖"/>
              <a:defRPr/>
            </a:pPr>
            <a:r>
              <a:rPr lang="tr-TR" altLang="tr-TR" sz="1600" b="1" dirty="0">
                <a:solidFill>
                  <a:srgbClr val="2A4F1C"/>
                </a:solidFill>
                <a:latin typeface="+mj-lt"/>
              </a:rPr>
              <a:t>Politika çerçeveleri: Hükümet politikaları ve uluslararası anlaşmalar, sürdürülebilir yatırımları teşvik eden teşvikler ve çerçeveler oluşturarak yeşil finans ortamının şekillendirilmesinde önemli bir rol oynamaktadır.</a:t>
            </a:r>
          </a:p>
          <a:p>
            <a:pPr algn="just" eaLnBrk="1" hangingPunct="1">
              <a:lnSpc>
                <a:spcPct val="130000"/>
              </a:lnSpc>
              <a:spcBef>
                <a:spcPts val="1400"/>
              </a:spcBef>
              <a:buClr>
                <a:schemeClr val="accent1"/>
              </a:buClr>
              <a:buFont typeface="Noto Sans Symbols" pitchFamily="2" charset="0"/>
              <a:buChar char="❖"/>
              <a:defRPr/>
            </a:pPr>
            <a:r>
              <a:rPr lang="tr-TR" altLang="tr-TR" sz="1600" b="1" dirty="0">
                <a:solidFill>
                  <a:srgbClr val="2A4F1C"/>
                </a:solidFill>
                <a:latin typeface="+mj-lt"/>
              </a:rPr>
              <a:t>Bir katalizör olarak </a:t>
            </a:r>
            <a:r>
              <a:rPr lang="tr-TR" altLang="tr-TR" sz="1600" b="1" dirty="0" err="1">
                <a:solidFill>
                  <a:srgbClr val="2A4F1C"/>
                </a:solidFill>
                <a:latin typeface="+mj-lt"/>
              </a:rPr>
              <a:t>inovasyon</a:t>
            </a:r>
            <a:r>
              <a:rPr lang="tr-TR" altLang="tr-TR" sz="1600" b="1" dirty="0">
                <a:solidFill>
                  <a:srgbClr val="2A4F1C"/>
                </a:solidFill>
                <a:latin typeface="+mj-lt"/>
              </a:rPr>
              <a:t>: Teknoloji ve finansal ürünlerdeki </a:t>
            </a:r>
            <a:r>
              <a:rPr lang="tr-TR" altLang="tr-TR" sz="1600" b="1" dirty="0" err="1">
                <a:solidFill>
                  <a:srgbClr val="2A4F1C"/>
                </a:solidFill>
                <a:latin typeface="+mj-lt"/>
              </a:rPr>
              <a:t>inovasyonlar</a:t>
            </a:r>
            <a:r>
              <a:rPr lang="tr-TR" altLang="tr-TR" sz="1600" b="1" dirty="0">
                <a:solidFill>
                  <a:srgbClr val="2A4F1C"/>
                </a:solidFill>
                <a:latin typeface="+mj-lt"/>
              </a:rPr>
              <a:t>, sürdürülebilir projeler için yeni yatırım ve destek biçimlerini mümkün kıldığından yeşil ekonomiyi teşvik etmek için çok önemlidir.</a:t>
            </a:r>
            <a:endParaRPr lang="tr-TR" altLang="tr-TR" sz="1600" b="1" dirty="0">
              <a:solidFill>
                <a:srgbClr val="2A4F1C"/>
              </a:solidFill>
              <a:latin typeface="+mj-lt"/>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Google Shape;210;p10">
            <a:extLst>
              <a:ext uri="{FF2B5EF4-FFF2-40B4-BE49-F238E27FC236}">
                <a16:creationId xmlns:a16="http://schemas.microsoft.com/office/drawing/2014/main" id="{7EA7A1CB-C23A-6A7D-8234-8213FE7B83CA}"/>
              </a:ext>
            </a:extLst>
          </p:cNvPr>
          <p:cNvSpPr txBox="1">
            <a:spLocks noGrp="1"/>
          </p:cNvSpPr>
          <p:nvPr>
            <p:ph type="title"/>
          </p:nvPr>
        </p:nvSpPr>
        <p:spPr>
          <a:xfrm>
            <a:off x="1096963" y="227013"/>
            <a:ext cx="10515600" cy="806450"/>
          </a:xfrm>
        </p:spPr>
        <p:txBody>
          <a:bodyPr/>
          <a:lstStyle/>
          <a:p>
            <a:pPr eaLnBrk="1" hangingPunct="1">
              <a:spcBef>
                <a:spcPct val="0"/>
              </a:spcBef>
              <a:spcAft>
                <a:spcPct val="0"/>
              </a:spcAft>
              <a:buClr>
                <a:srgbClr val="2A4F1C"/>
              </a:buClr>
            </a:pPr>
            <a:r>
              <a:rPr lang="tr-TR" altLang="tr-TR" sz="2800" b="1" dirty="0">
                <a:solidFill>
                  <a:srgbClr val="2A4F1C"/>
                </a:solidFill>
                <a:latin typeface="Arial" panose="020B0604020202020204" pitchFamily="34" charset="0"/>
                <a:cs typeface="Arial" panose="020B0604020202020204" pitchFamily="34" charset="0"/>
              </a:rPr>
              <a:t>Öğrenme unsurları</a:t>
            </a:r>
            <a:endParaRPr lang="tr-TR" altLang="tr-TR" sz="2800" b="1" dirty="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30723" name="Google Shape;211;p10">
            <a:extLst>
              <a:ext uri="{FF2B5EF4-FFF2-40B4-BE49-F238E27FC236}">
                <a16:creationId xmlns:a16="http://schemas.microsoft.com/office/drawing/2014/main" id="{A1138D5F-712C-7CA3-65AC-F2A69B983136}"/>
              </a:ext>
            </a:extLst>
          </p:cNvPr>
          <p:cNvSpPr txBox="1">
            <a:spLocks noGrp="1"/>
          </p:cNvSpPr>
          <p:nvPr>
            <p:ph type="body" idx="1"/>
          </p:nvPr>
        </p:nvSpPr>
        <p:spPr>
          <a:xfrm>
            <a:off x="1096963" y="1384300"/>
            <a:ext cx="8420100" cy="685800"/>
          </a:xfrm>
        </p:spPr>
        <p:txBody>
          <a:bodyPr/>
          <a:lstStyle/>
          <a:p>
            <a:pPr marL="0" indent="0" eaLnBrk="1" hangingPunct="1">
              <a:spcBef>
                <a:spcPct val="0"/>
              </a:spcBef>
              <a:spcAft>
                <a:spcPct val="0"/>
              </a:spcAft>
              <a:buClr>
                <a:schemeClr val="accent1"/>
              </a:buClr>
              <a:buSzPts val="3200"/>
              <a:buFont typeface="Calibri" panose="020F0502020204030204" pitchFamily="34" charset="0"/>
              <a:buNone/>
            </a:pPr>
            <a:r>
              <a:rPr lang="tr-TR" altLang="tr-TR" sz="2000" dirty="0">
                <a:solidFill>
                  <a:srgbClr val="2A4F1C"/>
                </a:solidFill>
                <a:latin typeface="Arial" panose="020B0604020202020204" pitchFamily="34" charset="0"/>
                <a:cs typeface="Arial" panose="020B0604020202020204" pitchFamily="34" charset="0"/>
              </a:rPr>
              <a:t>Yeşil finans hakkında bilgi birikiminin </a:t>
            </a:r>
            <a:r>
              <a:rPr lang="tr-TR" altLang="tr-TR" sz="2000" dirty="0" smtClean="0">
                <a:solidFill>
                  <a:srgbClr val="2A4F1C"/>
                </a:solidFill>
                <a:latin typeface="Arial" panose="020B0604020202020204" pitchFamily="34" charset="0"/>
                <a:cs typeface="Arial" panose="020B0604020202020204" pitchFamily="34" charset="0"/>
              </a:rPr>
              <a:t>mihenk </a:t>
            </a:r>
            <a:r>
              <a:rPr lang="tr-TR" altLang="tr-TR" sz="2000" dirty="0">
                <a:solidFill>
                  <a:srgbClr val="2A4F1C"/>
                </a:solidFill>
                <a:latin typeface="Arial" panose="020B0604020202020204" pitchFamily="34" charset="0"/>
                <a:cs typeface="Arial" panose="020B0604020202020204" pitchFamily="34" charset="0"/>
              </a:rPr>
              <a:t>taşları</a:t>
            </a:r>
            <a:endParaRPr lang="tr-TR" altLang="tr-TR" sz="2000"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Google Shape;211;p10">
            <a:extLst>
              <a:ext uri="{FF2B5EF4-FFF2-40B4-BE49-F238E27FC236}">
                <a16:creationId xmlns:a16="http://schemas.microsoft.com/office/drawing/2014/main" id="{05C8ADD5-7937-5519-54E9-0A10E23613DA}"/>
              </a:ext>
            </a:extLst>
          </p:cNvPr>
          <p:cNvSpPr txBox="1">
            <a:spLocks/>
          </p:cNvSpPr>
          <p:nvPr/>
        </p:nvSpPr>
        <p:spPr bwMode="auto">
          <a:xfrm>
            <a:off x="1096963" y="2070100"/>
            <a:ext cx="10345737"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0" indent="0" algn="just" eaLnBrk="1" hangingPunct="1">
              <a:spcBef>
                <a:spcPct val="0"/>
              </a:spcBef>
              <a:spcAft>
                <a:spcPct val="0"/>
              </a:spcAft>
              <a:buClr>
                <a:schemeClr val="accent1"/>
              </a:buClr>
              <a:buSzPts val="3200"/>
              <a:buFont typeface="Calibri" panose="020F0502020204030204" pitchFamily="34" charset="0"/>
              <a:buNone/>
              <a:defRPr/>
            </a:pPr>
            <a:r>
              <a:rPr lang="tr-TR" altLang="tr-TR" sz="1800" b="1" kern="0" dirty="0">
                <a:solidFill>
                  <a:srgbClr val="2A4F1C"/>
                </a:solidFill>
                <a:latin typeface="Arial" panose="020B0604020202020204" pitchFamily="34" charset="0"/>
                <a:cs typeface="Arial" panose="020B0604020202020204" pitchFamily="34" charset="0"/>
              </a:rPr>
              <a:t>Yeşil Finansmanı Anlamak: </a:t>
            </a:r>
            <a:r>
              <a:rPr lang="tr-TR" altLang="tr-TR" sz="1800" kern="0" dirty="0">
                <a:solidFill>
                  <a:srgbClr val="2A4F1C"/>
                </a:solidFill>
                <a:latin typeface="Arial" panose="020B0604020202020204" pitchFamily="34" charset="0"/>
                <a:cs typeface="Arial" panose="020B0604020202020204" pitchFamily="34" charset="0"/>
              </a:rPr>
              <a:t>Sürdürülebilir kalkınma için Yeşil Finansın temel kavramlarının ve küresel öneminin anlaşılması.</a:t>
            </a:r>
          </a:p>
          <a:p>
            <a:pPr marL="0" indent="0" algn="just" eaLnBrk="1" hangingPunct="1">
              <a:spcBef>
                <a:spcPct val="0"/>
              </a:spcBef>
              <a:spcAft>
                <a:spcPct val="0"/>
              </a:spcAft>
              <a:buClr>
                <a:schemeClr val="accent1"/>
              </a:buClr>
              <a:buSzPts val="3200"/>
              <a:buFont typeface="Calibri" panose="020F0502020204030204" pitchFamily="34" charset="0"/>
              <a:buNone/>
              <a:defRPr/>
            </a:pPr>
            <a:endParaRPr lang="tr-TR" altLang="tr-TR" sz="1800" b="1" kern="0" dirty="0">
              <a:solidFill>
                <a:srgbClr val="2A4F1C"/>
              </a:solidFill>
              <a:latin typeface="Arial" panose="020B0604020202020204" pitchFamily="34" charset="0"/>
              <a:cs typeface="Arial" panose="020B0604020202020204" pitchFamily="34" charset="0"/>
            </a:endParaRPr>
          </a:p>
          <a:p>
            <a:pPr marL="0" indent="0" algn="just" eaLnBrk="1" hangingPunct="1">
              <a:spcBef>
                <a:spcPct val="0"/>
              </a:spcBef>
              <a:spcAft>
                <a:spcPct val="0"/>
              </a:spcAft>
              <a:buClr>
                <a:schemeClr val="accent1"/>
              </a:buClr>
              <a:buSzPts val="3200"/>
              <a:buFont typeface="Calibri" panose="020F0502020204030204" pitchFamily="34" charset="0"/>
              <a:buNone/>
              <a:defRPr/>
            </a:pPr>
            <a:r>
              <a:rPr lang="tr-TR" altLang="tr-TR" sz="1800" b="1" kern="0" dirty="0">
                <a:solidFill>
                  <a:srgbClr val="2A4F1C"/>
                </a:solidFill>
                <a:latin typeface="Arial" panose="020B0604020202020204" pitchFamily="34" charset="0"/>
                <a:cs typeface="Arial" panose="020B0604020202020204" pitchFamily="34" charset="0"/>
              </a:rPr>
              <a:t>Kaynakların tanımlanması ve kullanılması: </a:t>
            </a:r>
            <a:r>
              <a:rPr lang="tr-TR" altLang="tr-TR" sz="1800" kern="0" dirty="0">
                <a:solidFill>
                  <a:srgbClr val="2A4F1C"/>
                </a:solidFill>
                <a:latin typeface="Arial" panose="020B0604020202020204" pitchFamily="34" charset="0"/>
                <a:cs typeface="Arial" panose="020B0604020202020204" pitchFamily="34" charset="0"/>
              </a:rPr>
              <a:t>Yeşil tahviller, hibeler ve krediler de dahil olmak üzere farklı yeşil finansman kaynaklarının nasıl kullanılacağını ve sürdürülebilir projeler için nasıl etkili bir şekilde kullanılacağını öğrenin.</a:t>
            </a:r>
          </a:p>
          <a:p>
            <a:pPr marL="0" indent="0" algn="just" eaLnBrk="1" hangingPunct="1">
              <a:spcBef>
                <a:spcPct val="0"/>
              </a:spcBef>
              <a:spcAft>
                <a:spcPct val="0"/>
              </a:spcAft>
              <a:buClr>
                <a:schemeClr val="accent1"/>
              </a:buClr>
              <a:buSzPts val="3200"/>
              <a:buFont typeface="Calibri" panose="020F0502020204030204" pitchFamily="34" charset="0"/>
              <a:buNone/>
              <a:defRPr/>
            </a:pPr>
            <a:endParaRPr lang="tr-TR" altLang="tr-TR" sz="1800" b="1" kern="0" dirty="0">
              <a:solidFill>
                <a:srgbClr val="2A4F1C"/>
              </a:solidFill>
              <a:latin typeface="Arial" panose="020B0604020202020204" pitchFamily="34" charset="0"/>
              <a:cs typeface="Arial" panose="020B0604020202020204" pitchFamily="34" charset="0"/>
            </a:endParaRPr>
          </a:p>
          <a:p>
            <a:pPr marL="0" indent="0" algn="just" eaLnBrk="1" hangingPunct="1">
              <a:spcBef>
                <a:spcPct val="0"/>
              </a:spcBef>
              <a:spcAft>
                <a:spcPct val="0"/>
              </a:spcAft>
              <a:buClr>
                <a:schemeClr val="accent1"/>
              </a:buClr>
              <a:buSzPts val="3200"/>
              <a:buFont typeface="Calibri" panose="020F0502020204030204" pitchFamily="34" charset="0"/>
              <a:buNone/>
              <a:defRPr/>
            </a:pPr>
            <a:r>
              <a:rPr lang="tr-TR" altLang="tr-TR" sz="1800" b="1" kern="0" dirty="0">
                <a:solidFill>
                  <a:srgbClr val="2A4F1C"/>
                </a:solidFill>
                <a:latin typeface="Arial" panose="020B0604020202020204" pitchFamily="34" charset="0"/>
                <a:cs typeface="Arial" panose="020B0604020202020204" pitchFamily="34" charset="0"/>
              </a:rPr>
              <a:t>Zorlukların üstesinden gelmek: </a:t>
            </a:r>
            <a:r>
              <a:rPr lang="tr-TR" altLang="tr-TR" sz="1800" kern="0" dirty="0">
                <a:solidFill>
                  <a:srgbClr val="2A4F1C"/>
                </a:solidFill>
                <a:latin typeface="Arial" panose="020B0604020202020204" pitchFamily="34" charset="0"/>
                <a:cs typeface="Arial" panose="020B0604020202020204" pitchFamily="34" charset="0"/>
              </a:rPr>
              <a:t>Finansal kısıtlamalardan mevzuat engellerine kadar yeşil finansmana erişimin önündeki yaygın engellerin ele alınması ve bu engellerin üstesinden gelmek için stratejiler geliştirilmesi.</a:t>
            </a:r>
          </a:p>
          <a:p>
            <a:pPr marL="0" indent="0" algn="just" eaLnBrk="1" hangingPunct="1">
              <a:spcBef>
                <a:spcPct val="0"/>
              </a:spcBef>
              <a:spcAft>
                <a:spcPct val="0"/>
              </a:spcAft>
              <a:buClr>
                <a:schemeClr val="accent1"/>
              </a:buClr>
              <a:buSzPts val="3200"/>
              <a:buFont typeface="Calibri" panose="020F0502020204030204" pitchFamily="34" charset="0"/>
              <a:buNone/>
              <a:defRPr/>
            </a:pPr>
            <a:endParaRPr lang="tr-TR" altLang="tr-TR" sz="1800" b="1" kern="0" dirty="0">
              <a:solidFill>
                <a:srgbClr val="2A4F1C"/>
              </a:solidFill>
              <a:latin typeface="Arial" panose="020B0604020202020204" pitchFamily="34" charset="0"/>
              <a:cs typeface="Arial" panose="020B0604020202020204" pitchFamily="34" charset="0"/>
            </a:endParaRPr>
          </a:p>
          <a:p>
            <a:pPr marL="0" indent="0" algn="just" eaLnBrk="1" hangingPunct="1">
              <a:spcBef>
                <a:spcPct val="0"/>
              </a:spcBef>
              <a:spcAft>
                <a:spcPct val="0"/>
              </a:spcAft>
              <a:buClr>
                <a:schemeClr val="accent1"/>
              </a:buClr>
              <a:buSzPts val="3200"/>
              <a:buFont typeface="Calibri" panose="020F0502020204030204" pitchFamily="34" charset="0"/>
              <a:buNone/>
              <a:defRPr/>
            </a:pPr>
            <a:r>
              <a:rPr lang="tr-TR" altLang="tr-TR" sz="1800" b="1" kern="0" dirty="0">
                <a:solidFill>
                  <a:srgbClr val="2A4F1C"/>
                </a:solidFill>
                <a:latin typeface="Arial" panose="020B0604020202020204" pitchFamily="34" charset="0"/>
                <a:cs typeface="Arial" panose="020B0604020202020204" pitchFamily="34" charset="0"/>
              </a:rPr>
              <a:t>Fırsatları değerlendirme: </a:t>
            </a:r>
            <a:r>
              <a:rPr lang="tr-TR" altLang="tr-TR" sz="1800" kern="0" dirty="0">
                <a:solidFill>
                  <a:srgbClr val="2A4F1C"/>
                </a:solidFill>
                <a:latin typeface="Arial" panose="020B0604020202020204" pitchFamily="34" charset="0"/>
                <a:cs typeface="Arial" panose="020B0604020202020204" pitchFamily="34" charset="0"/>
              </a:rPr>
              <a:t>Yeşil finansın sürdürülebilir iş büyümesi ve çevresel etki için sunduğu benzersiz fırsatların belirlenmesi ve bunlardan yararlanılması.</a:t>
            </a:r>
          </a:p>
          <a:p>
            <a:pPr marL="0" indent="0" algn="just" eaLnBrk="1" hangingPunct="1">
              <a:spcBef>
                <a:spcPct val="0"/>
              </a:spcBef>
              <a:spcAft>
                <a:spcPct val="0"/>
              </a:spcAft>
              <a:buClr>
                <a:schemeClr val="accent1"/>
              </a:buClr>
              <a:buSzPts val="3200"/>
              <a:buFont typeface="Calibri" panose="020F0502020204030204" pitchFamily="34" charset="0"/>
              <a:buNone/>
              <a:defRPr/>
            </a:pPr>
            <a:endParaRPr lang="tr-TR" altLang="tr-TR" sz="1800" b="1" kern="0" dirty="0">
              <a:solidFill>
                <a:srgbClr val="2A4F1C"/>
              </a:solidFill>
              <a:latin typeface="Arial" panose="020B0604020202020204" pitchFamily="34" charset="0"/>
              <a:cs typeface="Arial" panose="020B0604020202020204" pitchFamily="34" charset="0"/>
            </a:endParaRPr>
          </a:p>
          <a:p>
            <a:pPr marL="0" indent="0" algn="just" eaLnBrk="1" hangingPunct="1">
              <a:spcBef>
                <a:spcPct val="0"/>
              </a:spcBef>
              <a:spcAft>
                <a:spcPct val="0"/>
              </a:spcAft>
              <a:buClr>
                <a:schemeClr val="accent1"/>
              </a:buClr>
              <a:buSzPts val="3200"/>
              <a:buFont typeface="Calibri" panose="020F0502020204030204" pitchFamily="34" charset="0"/>
              <a:buNone/>
              <a:defRPr/>
            </a:pPr>
            <a:r>
              <a:rPr lang="tr-TR" altLang="tr-TR" sz="1800" b="1" kern="0" dirty="0">
                <a:solidFill>
                  <a:srgbClr val="2A4F1C"/>
                </a:solidFill>
                <a:latin typeface="Arial" panose="020B0604020202020204" pitchFamily="34" charset="0"/>
                <a:cs typeface="Arial" panose="020B0604020202020204" pitchFamily="34" charset="0"/>
              </a:rPr>
              <a:t>Stratejik finansman: </a:t>
            </a:r>
            <a:r>
              <a:rPr lang="tr-TR" altLang="tr-TR" sz="1800" kern="0" dirty="0" err="1">
                <a:solidFill>
                  <a:srgbClr val="2A4F1C"/>
                </a:solidFill>
                <a:latin typeface="Arial" panose="020B0604020202020204" pitchFamily="34" charset="0"/>
                <a:cs typeface="Arial" panose="020B0604020202020204" pitchFamily="34" charset="0"/>
              </a:rPr>
              <a:t>İnovasyon</a:t>
            </a:r>
            <a:r>
              <a:rPr lang="tr-TR" altLang="tr-TR" sz="1800" kern="0" dirty="0">
                <a:solidFill>
                  <a:srgbClr val="2A4F1C"/>
                </a:solidFill>
                <a:latin typeface="Arial" panose="020B0604020202020204" pitchFamily="34" charset="0"/>
                <a:cs typeface="Arial" panose="020B0604020202020204" pitchFamily="34" charset="0"/>
              </a:rPr>
              <a:t> ve ortaklıklara odaklanarak finansman sağlamak için cazip teklifler geliştirmek ve yeşil finans ortamında gezinmek.</a:t>
            </a:r>
            <a:endParaRPr lang="tr-TR" altLang="tr-TR" sz="1800" kern="0" dirty="0">
              <a:solidFill>
                <a:srgbClr val="2A4F1C"/>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Google Shape;210;p10">
            <a:extLst>
              <a:ext uri="{FF2B5EF4-FFF2-40B4-BE49-F238E27FC236}">
                <a16:creationId xmlns:a16="http://schemas.microsoft.com/office/drawing/2014/main" id="{B4DBDA7A-8A0A-55C1-DE03-C58CC3D08D09}"/>
              </a:ext>
            </a:extLst>
          </p:cNvPr>
          <p:cNvSpPr txBox="1">
            <a:spLocks noGrp="1"/>
          </p:cNvSpPr>
          <p:nvPr>
            <p:ph type="title"/>
          </p:nvPr>
        </p:nvSpPr>
        <p:spPr>
          <a:xfrm>
            <a:off x="1096963" y="227013"/>
            <a:ext cx="10515600" cy="806450"/>
          </a:xfrm>
        </p:spPr>
        <p:txBody>
          <a:bodyPr/>
          <a:lstStyle/>
          <a:p>
            <a:pPr eaLnBrk="1" hangingPunct="1">
              <a:spcBef>
                <a:spcPct val="0"/>
              </a:spcBef>
              <a:spcAft>
                <a:spcPct val="0"/>
              </a:spcAft>
              <a:buClr>
                <a:srgbClr val="2A4F1C"/>
              </a:buClr>
              <a:buFont typeface="Calibri" panose="020F0502020204030204" pitchFamily="34" charset="0"/>
              <a:buNone/>
            </a:pPr>
            <a:r>
              <a:rPr lang="tr-TR" altLang="tr-TR" sz="2800" b="1" dirty="0" smtClean="0">
                <a:solidFill>
                  <a:srgbClr val="2A4F1C"/>
                </a:solidFill>
                <a:latin typeface="Arial" panose="020B0604020202020204" pitchFamily="34" charset="0"/>
                <a:cs typeface="Arial" panose="020B0604020202020204" pitchFamily="34" charset="0"/>
              </a:rPr>
              <a:t>Yeşil Finans Kaynakları</a:t>
            </a:r>
            <a:endParaRPr lang="tr-TR" altLang="tr-TR" sz="2800" b="1" dirty="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Google Shape;211;p10">
            <a:extLst>
              <a:ext uri="{FF2B5EF4-FFF2-40B4-BE49-F238E27FC236}">
                <a16:creationId xmlns:a16="http://schemas.microsoft.com/office/drawing/2014/main" id="{4EBF0B47-DE02-0645-7044-BCEBF5A9B407}"/>
              </a:ext>
            </a:extLst>
          </p:cNvPr>
          <p:cNvSpPr txBox="1">
            <a:spLocks/>
          </p:cNvSpPr>
          <p:nvPr/>
        </p:nvSpPr>
        <p:spPr bwMode="auto">
          <a:xfrm>
            <a:off x="1096963" y="1671638"/>
            <a:ext cx="98044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285750" indent="-285750" algn="just" eaLnBrk="1" hangingPunct="1">
              <a:spcBef>
                <a:spcPct val="0"/>
              </a:spcBef>
              <a:spcAft>
                <a:spcPct val="0"/>
              </a:spcAft>
              <a:buClr>
                <a:schemeClr val="accent1"/>
              </a:buClr>
              <a:buSzPts val="3200"/>
              <a:defRPr/>
            </a:pPr>
            <a:r>
              <a:rPr lang="tr-TR" altLang="tr-TR" sz="2400" b="1" kern="0" dirty="0">
                <a:solidFill>
                  <a:srgbClr val="2A4F1C"/>
                </a:solidFill>
                <a:latin typeface="Arial" panose="020B0604020202020204" pitchFamily="34" charset="0"/>
                <a:cs typeface="Arial" panose="020B0604020202020204" pitchFamily="34" charset="0"/>
              </a:rPr>
              <a:t>Yeşil finansman</a:t>
            </a:r>
            <a:r>
              <a:rPr lang="tr-TR" altLang="tr-TR" sz="2400" kern="0" dirty="0">
                <a:solidFill>
                  <a:srgbClr val="2A4F1C"/>
                </a:solidFill>
                <a:latin typeface="Arial" panose="020B0604020202020204" pitchFamily="34" charset="0"/>
                <a:cs typeface="Arial" panose="020B0604020202020204" pitchFamily="34" charset="0"/>
              </a:rPr>
              <a:t>, çevre dostu fikirlerin gerçeğe dönüştürülmesine yardımcı olur. İşte nasıl çalıştığı:</a:t>
            </a:r>
          </a:p>
          <a:p>
            <a:pPr marL="285750" indent="-285750" algn="just" eaLnBrk="1" hangingPunct="1">
              <a:spcBef>
                <a:spcPct val="0"/>
              </a:spcBef>
              <a:spcAft>
                <a:spcPct val="0"/>
              </a:spcAft>
              <a:buClr>
                <a:schemeClr val="accent1"/>
              </a:buClr>
              <a:buSzPts val="3200"/>
              <a:defRPr/>
            </a:pPr>
            <a:endParaRPr lang="tr-TR" altLang="tr-TR" sz="2400" b="1"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tr-TR" altLang="tr-TR" sz="2400" b="1" kern="0" dirty="0">
                <a:solidFill>
                  <a:srgbClr val="2A4F1C"/>
                </a:solidFill>
                <a:latin typeface="Arial" panose="020B0604020202020204" pitchFamily="34" charset="0"/>
                <a:cs typeface="Arial" panose="020B0604020202020204" pitchFamily="34" charset="0"/>
              </a:rPr>
              <a:t>Yeşil tahviller: </a:t>
            </a:r>
            <a:r>
              <a:rPr lang="tr-TR" altLang="tr-TR" sz="2400" kern="0" dirty="0">
                <a:solidFill>
                  <a:srgbClr val="2A4F1C"/>
                </a:solidFill>
                <a:latin typeface="Arial" panose="020B0604020202020204" pitchFamily="34" charset="0"/>
                <a:cs typeface="Arial" panose="020B0604020202020204" pitchFamily="34" charset="0"/>
              </a:rPr>
              <a:t>Bunlar, çevre üzerinde olumlu etkisi olan projeleri finanse etmek için çıkarılan özel tahvillerdir. Bunları gezegen için kredi olarak düşünün.</a:t>
            </a:r>
          </a:p>
          <a:p>
            <a:pPr marL="285750" indent="-285750" algn="just" eaLnBrk="1" hangingPunct="1">
              <a:spcBef>
                <a:spcPct val="0"/>
              </a:spcBef>
              <a:spcAft>
                <a:spcPct val="0"/>
              </a:spcAft>
              <a:buClr>
                <a:schemeClr val="accent1"/>
              </a:buClr>
              <a:buSzPts val="3200"/>
              <a:defRPr/>
            </a:pPr>
            <a:endParaRPr lang="tr-TR" altLang="tr-TR" sz="2400"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tr-TR" altLang="tr-TR" sz="2400" b="1" kern="0" dirty="0">
                <a:solidFill>
                  <a:srgbClr val="2A4F1C"/>
                </a:solidFill>
                <a:latin typeface="Arial" panose="020B0604020202020204" pitchFamily="34" charset="0"/>
                <a:cs typeface="Arial" panose="020B0604020202020204" pitchFamily="34" charset="0"/>
              </a:rPr>
              <a:t>Hibeler</a:t>
            </a:r>
            <a:r>
              <a:rPr lang="tr-TR" altLang="tr-TR" sz="2400" kern="0" dirty="0">
                <a:solidFill>
                  <a:srgbClr val="2A4F1C"/>
                </a:solidFill>
                <a:latin typeface="Arial" panose="020B0604020202020204" pitchFamily="34" charset="0"/>
                <a:cs typeface="Arial" panose="020B0604020202020204" pitchFamily="34" charset="0"/>
              </a:rPr>
              <a:t>: Hükümetler, kuruluşlar veya vakıflar tarafından çevre projelerini desteklemek için verilen karşılıksız paradır. İyi işler için finansal bir hediye gibidir.</a:t>
            </a:r>
          </a:p>
          <a:p>
            <a:pPr marL="285750" indent="-285750" algn="just" eaLnBrk="1" hangingPunct="1">
              <a:spcBef>
                <a:spcPct val="0"/>
              </a:spcBef>
              <a:spcAft>
                <a:spcPct val="0"/>
              </a:spcAft>
              <a:buClr>
                <a:schemeClr val="accent1"/>
              </a:buClr>
              <a:buSzPts val="3200"/>
              <a:defRPr/>
            </a:pPr>
            <a:endParaRPr lang="tr-TR" altLang="tr-TR" sz="2400"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tr-TR" altLang="tr-TR" sz="2400" b="1" kern="0" dirty="0">
                <a:solidFill>
                  <a:srgbClr val="2A4F1C"/>
                </a:solidFill>
                <a:latin typeface="Arial" panose="020B0604020202020204" pitchFamily="34" charset="0"/>
                <a:cs typeface="Arial" panose="020B0604020202020204" pitchFamily="34" charset="0"/>
              </a:rPr>
              <a:t>Kredi: </a:t>
            </a:r>
            <a:r>
              <a:rPr lang="tr-TR" altLang="tr-TR" sz="2400" kern="0" dirty="0">
                <a:solidFill>
                  <a:srgbClr val="2A4F1C"/>
                </a:solidFill>
                <a:latin typeface="Arial" panose="020B0604020202020204" pitchFamily="34" charset="0"/>
                <a:cs typeface="Arial" panose="020B0604020202020204" pitchFamily="34" charset="0"/>
              </a:rPr>
              <a:t>Geri ödenmesi gereken ancak özellikle çevreci girişimleri finanse etmek amacıyla ödünç alınan para.</a:t>
            </a:r>
            <a:endParaRPr lang="tr-TR" altLang="tr-TR" sz="2400" kern="0" dirty="0">
              <a:solidFill>
                <a:srgbClr val="2A4F1C"/>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1;p10">
            <a:extLst>
              <a:ext uri="{FF2B5EF4-FFF2-40B4-BE49-F238E27FC236}">
                <a16:creationId xmlns:a16="http://schemas.microsoft.com/office/drawing/2014/main" id="{4C75044F-8119-A12B-F200-AA9EAC999448}"/>
              </a:ext>
            </a:extLst>
          </p:cNvPr>
          <p:cNvSpPr txBox="1">
            <a:spLocks/>
          </p:cNvSpPr>
          <p:nvPr/>
        </p:nvSpPr>
        <p:spPr bwMode="auto">
          <a:xfrm>
            <a:off x="796925" y="914400"/>
            <a:ext cx="9802813"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285750" indent="-285750" algn="just" eaLnBrk="1" hangingPunct="1">
              <a:spcBef>
                <a:spcPct val="0"/>
              </a:spcBef>
              <a:spcAft>
                <a:spcPct val="0"/>
              </a:spcAft>
              <a:buClr>
                <a:schemeClr val="accent1"/>
              </a:buClr>
              <a:buSzPts val="3200"/>
              <a:defRPr/>
            </a:pPr>
            <a:r>
              <a:rPr lang="tr-TR" altLang="tr-TR" sz="2400" kern="0" dirty="0">
                <a:solidFill>
                  <a:srgbClr val="2A4F1C"/>
                </a:solidFill>
                <a:latin typeface="Arial" panose="020B0604020202020204" pitchFamily="34" charset="0"/>
                <a:cs typeface="Arial" panose="020B0604020202020204" pitchFamily="34" charset="0"/>
              </a:rPr>
              <a:t>Yeşil finansmandan yararlanan sektörler:</a:t>
            </a:r>
          </a:p>
          <a:p>
            <a:pPr marL="285750" indent="-285750" algn="just" eaLnBrk="1" hangingPunct="1">
              <a:spcBef>
                <a:spcPct val="0"/>
              </a:spcBef>
              <a:spcAft>
                <a:spcPct val="0"/>
              </a:spcAft>
              <a:buClr>
                <a:schemeClr val="accent1"/>
              </a:buClr>
              <a:buSzPts val="3200"/>
              <a:defRPr/>
            </a:pPr>
            <a:endParaRPr lang="tr-TR" altLang="tr-TR" sz="2400"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tr-TR" altLang="tr-TR" sz="2400" b="1" kern="0" dirty="0">
                <a:solidFill>
                  <a:srgbClr val="2A4F1C"/>
                </a:solidFill>
                <a:latin typeface="Arial" panose="020B0604020202020204" pitchFamily="34" charset="0"/>
                <a:cs typeface="Arial" panose="020B0604020202020204" pitchFamily="34" charset="0"/>
              </a:rPr>
              <a:t>Yenilenebilir enerjiler: </a:t>
            </a:r>
            <a:r>
              <a:rPr lang="tr-TR" altLang="tr-TR" sz="2400" kern="0" dirty="0">
                <a:solidFill>
                  <a:srgbClr val="2A4F1C"/>
                </a:solidFill>
                <a:latin typeface="Arial" panose="020B0604020202020204" pitchFamily="34" charset="0"/>
                <a:cs typeface="Arial" panose="020B0604020202020204" pitchFamily="34" charset="0"/>
              </a:rPr>
              <a:t>güneş panelleri, rüzgar türbinleri ve hidroelektrik.</a:t>
            </a:r>
          </a:p>
          <a:p>
            <a:pPr marL="285750" indent="-285750" algn="just" eaLnBrk="1" hangingPunct="1">
              <a:spcBef>
                <a:spcPct val="0"/>
              </a:spcBef>
              <a:spcAft>
                <a:spcPct val="0"/>
              </a:spcAft>
              <a:buClr>
                <a:schemeClr val="accent1"/>
              </a:buClr>
              <a:buSzPts val="3200"/>
              <a:defRPr/>
            </a:pPr>
            <a:endParaRPr lang="tr-TR" altLang="tr-TR" sz="2400"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tr-TR" altLang="tr-TR" sz="2400" b="1" kern="0" dirty="0">
                <a:solidFill>
                  <a:srgbClr val="2A4F1C"/>
                </a:solidFill>
                <a:latin typeface="Arial" panose="020B0604020202020204" pitchFamily="34" charset="0"/>
                <a:cs typeface="Arial" panose="020B0604020202020204" pitchFamily="34" charset="0"/>
              </a:rPr>
              <a:t>Sürdürülebilir tarım: </a:t>
            </a:r>
            <a:r>
              <a:rPr lang="tr-TR" altLang="tr-TR" sz="2400" kern="0" dirty="0">
                <a:solidFill>
                  <a:srgbClr val="2A4F1C"/>
                </a:solidFill>
                <a:latin typeface="Arial" panose="020B0604020202020204" pitchFamily="34" charset="0"/>
                <a:cs typeface="Arial" panose="020B0604020202020204" pitchFamily="34" charset="0"/>
              </a:rPr>
              <a:t>Dünya için iyi olan tarım.</a:t>
            </a:r>
          </a:p>
          <a:p>
            <a:pPr marL="285750" indent="-285750" algn="just" eaLnBrk="1" hangingPunct="1">
              <a:spcBef>
                <a:spcPct val="0"/>
              </a:spcBef>
              <a:spcAft>
                <a:spcPct val="0"/>
              </a:spcAft>
              <a:buClr>
                <a:schemeClr val="accent1"/>
              </a:buClr>
              <a:buSzPts val="3200"/>
              <a:defRPr/>
            </a:pPr>
            <a:endParaRPr lang="tr-TR" altLang="tr-TR" sz="2400"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tr-TR" altLang="tr-TR" sz="2400" b="1" kern="0" dirty="0">
                <a:solidFill>
                  <a:srgbClr val="2A4F1C"/>
                </a:solidFill>
                <a:latin typeface="Arial" panose="020B0604020202020204" pitchFamily="34" charset="0"/>
                <a:cs typeface="Arial" panose="020B0604020202020204" pitchFamily="34" charset="0"/>
              </a:rPr>
              <a:t>Çevre dostu ulaşım: </a:t>
            </a:r>
            <a:r>
              <a:rPr lang="tr-TR" altLang="tr-TR" sz="2400" kern="0" dirty="0">
                <a:solidFill>
                  <a:srgbClr val="2A4F1C"/>
                </a:solidFill>
                <a:latin typeface="Arial" panose="020B0604020202020204" pitchFamily="34" charset="0"/>
                <a:cs typeface="Arial" panose="020B0604020202020204" pitchFamily="34" charset="0"/>
              </a:rPr>
              <a:t>elektrikli arabalar, bisikletler ve toplu taşıma sistemleri.</a:t>
            </a:r>
            <a:endParaRPr lang="tr-TR" altLang="tr-TR" sz="2400" kern="0" dirty="0">
              <a:solidFill>
                <a:srgbClr val="2A4F1C"/>
              </a:solidFill>
              <a:latin typeface="Arial" panose="020B0604020202020204" pitchFamily="34" charset="0"/>
              <a:cs typeface="Arial" panose="020B0604020202020204" pitchFamily="34" charset="0"/>
            </a:endParaRPr>
          </a:p>
        </p:txBody>
      </p:sp>
      <p:pic>
        <p:nvPicPr>
          <p:cNvPr id="34819" name="Resim 3">
            <a:extLst>
              <a:ext uri="{FF2B5EF4-FFF2-40B4-BE49-F238E27FC236}">
                <a16:creationId xmlns:a16="http://schemas.microsoft.com/office/drawing/2014/main" id="{24D84CC4-D552-B7CB-0AEF-2DE26713DC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6058" y="3909144"/>
            <a:ext cx="2295013" cy="220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Google Shape;210;p10">
            <a:extLst>
              <a:ext uri="{FF2B5EF4-FFF2-40B4-BE49-F238E27FC236}">
                <a16:creationId xmlns:a16="http://schemas.microsoft.com/office/drawing/2014/main" id="{F95D0EFA-E447-9FDE-B960-8C783E509CE2}"/>
              </a:ext>
            </a:extLst>
          </p:cNvPr>
          <p:cNvSpPr txBox="1">
            <a:spLocks noGrp="1"/>
          </p:cNvSpPr>
          <p:nvPr>
            <p:ph type="title"/>
          </p:nvPr>
        </p:nvSpPr>
        <p:spPr>
          <a:xfrm>
            <a:off x="385763" y="250825"/>
            <a:ext cx="10515600" cy="806450"/>
          </a:xfrm>
        </p:spPr>
        <p:txBody>
          <a:bodyPr/>
          <a:lstStyle/>
          <a:p>
            <a:pPr eaLnBrk="1" hangingPunct="1">
              <a:spcBef>
                <a:spcPct val="0"/>
              </a:spcBef>
              <a:spcAft>
                <a:spcPct val="0"/>
              </a:spcAft>
              <a:buClr>
                <a:srgbClr val="2A4F1C"/>
              </a:buClr>
            </a:pPr>
            <a:r>
              <a:rPr lang="tr-TR" altLang="tr-TR" sz="2800" b="1" dirty="0">
                <a:solidFill>
                  <a:srgbClr val="2A4F1C"/>
                </a:solidFill>
                <a:latin typeface="Arial" panose="020B0604020202020204" pitchFamily="34" charset="0"/>
                <a:cs typeface="Arial" panose="020B0604020202020204" pitchFamily="34" charset="0"/>
              </a:rPr>
              <a:t>Yeşil finansmana erişimde karşılaşılan zorluklar ve fırsatlar</a:t>
            </a:r>
            <a:endParaRPr lang="tr-TR" altLang="tr-TR" sz="2800" b="1" dirty="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Google Shape;211;p10">
            <a:extLst>
              <a:ext uri="{FF2B5EF4-FFF2-40B4-BE49-F238E27FC236}">
                <a16:creationId xmlns:a16="http://schemas.microsoft.com/office/drawing/2014/main" id="{BE564ED4-DA4F-BAF8-45B5-FEC898312DF4}"/>
              </a:ext>
            </a:extLst>
          </p:cNvPr>
          <p:cNvSpPr txBox="1">
            <a:spLocks/>
          </p:cNvSpPr>
          <p:nvPr/>
        </p:nvSpPr>
        <p:spPr bwMode="auto">
          <a:xfrm>
            <a:off x="555625" y="1828800"/>
            <a:ext cx="10345738"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285750" indent="-285750" algn="just" eaLnBrk="1" hangingPunct="1">
              <a:spcBef>
                <a:spcPct val="0"/>
              </a:spcBef>
              <a:spcAft>
                <a:spcPct val="0"/>
              </a:spcAft>
              <a:buClr>
                <a:schemeClr val="accent1"/>
              </a:buClr>
              <a:buSzPts val="3200"/>
              <a:defRPr/>
            </a:pPr>
            <a:r>
              <a:rPr lang="tr-TR" altLang="tr-TR" sz="2400" b="1" dirty="0">
                <a:solidFill>
                  <a:srgbClr val="2A4F1C"/>
                </a:solidFill>
                <a:latin typeface="Arial" panose="020B0604020202020204" pitchFamily="34" charset="0"/>
                <a:cs typeface="Arial" panose="020B0604020202020204" pitchFamily="34" charset="0"/>
              </a:rPr>
              <a:t>Zorluklar :</a:t>
            </a:r>
          </a:p>
          <a:p>
            <a:pPr marL="285750" indent="-285750" algn="just" eaLnBrk="1" hangingPunct="1">
              <a:spcBef>
                <a:spcPct val="0"/>
              </a:spcBef>
              <a:spcAft>
                <a:spcPct val="0"/>
              </a:spcAft>
              <a:buClr>
                <a:schemeClr val="accent1"/>
              </a:buClr>
              <a:buSzPts val="3200"/>
              <a:defRPr/>
            </a:pPr>
            <a:endParaRPr lang="tr-TR" altLang="tr-TR" sz="2400" b="1"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tr-TR" altLang="tr-TR" sz="2400" b="1" dirty="0">
                <a:solidFill>
                  <a:srgbClr val="2A4F1C"/>
                </a:solidFill>
                <a:latin typeface="Arial" panose="020B0604020202020204" pitchFamily="34" charset="0"/>
                <a:cs typeface="Arial" panose="020B0604020202020204" pitchFamily="34" charset="0"/>
              </a:rPr>
              <a:t>Finansal kısıtlamalar: </a:t>
            </a:r>
            <a:r>
              <a:rPr lang="tr-TR" altLang="tr-TR" sz="2400" dirty="0">
                <a:solidFill>
                  <a:srgbClr val="2A4F1C"/>
                </a:solidFill>
                <a:latin typeface="Arial" panose="020B0604020202020204" pitchFamily="34" charset="0"/>
                <a:cs typeface="Arial" panose="020B0604020202020204" pitchFamily="34" charset="0"/>
              </a:rPr>
              <a:t>Yeşil projeleri başlatmak veya genişletmek için yeterli para bulmak zor olabilir.</a:t>
            </a:r>
          </a:p>
          <a:p>
            <a:pPr marL="285750" indent="-285750" algn="just" eaLnBrk="1" hangingPunct="1">
              <a:spcBef>
                <a:spcPct val="0"/>
              </a:spcBef>
              <a:spcAft>
                <a:spcPct val="0"/>
              </a:spcAft>
              <a:buClr>
                <a:schemeClr val="accent1"/>
              </a:buClr>
              <a:buSzPts val="3200"/>
              <a:defRPr/>
            </a:pPr>
            <a:endParaRPr lang="tr-TR" altLang="tr-TR" sz="2400" b="1"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tr-TR" altLang="tr-TR" sz="2400" b="1" dirty="0">
                <a:solidFill>
                  <a:srgbClr val="2A4F1C"/>
                </a:solidFill>
                <a:latin typeface="Arial" panose="020B0604020202020204" pitchFamily="34" charset="0"/>
                <a:cs typeface="Arial" panose="020B0604020202020204" pitchFamily="34" charset="0"/>
              </a:rPr>
              <a:t>Düzenleyici engeller: </a:t>
            </a:r>
            <a:r>
              <a:rPr lang="tr-TR" altLang="tr-TR" sz="2400" dirty="0">
                <a:solidFill>
                  <a:srgbClr val="2A4F1C"/>
                </a:solidFill>
                <a:latin typeface="Arial" panose="020B0604020202020204" pitchFamily="34" charset="0"/>
                <a:cs typeface="Arial" panose="020B0604020202020204" pitchFamily="34" charset="0"/>
              </a:rPr>
              <a:t>Bazen yasalar ve yönetmelikler yeşil finansmana erişimi zorlaştırır.</a:t>
            </a:r>
          </a:p>
          <a:p>
            <a:pPr marL="285750" indent="-285750" algn="just" eaLnBrk="1" hangingPunct="1">
              <a:spcBef>
                <a:spcPct val="0"/>
              </a:spcBef>
              <a:spcAft>
                <a:spcPct val="0"/>
              </a:spcAft>
              <a:buClr>
                <a:schemeClr val="accent1"/>
              </a:buClr>
              <a:buSzPts val="3200"/>
              <a:defRPr/>
            </a:pPr>
            <a:endParaRPr lang="tr-TR" altLang="tr-TR" sz="2400" b="1"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tr-TR" altLang="tr-TR" sz="2400" b="1" dirty="0">
                <a:solidFill>
                  <a:srgbClr val="2A4F1C"/>
                </a:solidFill>
                <a:latin typeface="Arial" panose="020B0604020202020204" pitchFamily="34" charset="0"/>
                <a:cs typeface="Arial" panose="020B0604020202020204" pitchFamily="34" charset="0"/>
              </a:rPr>
              <a:t>Erken pazar aşaması: </a:t>
            </a:r>
            <a:r>
              <a:rPr lang="tr-TR" altLang="tr-TR" sz="2400" dirty="0">
                <a:solidFill>
                  <a:srgbClr val="2A4F1C"/>
                </a:solidFill>
                <a:latin typeface="Arial" panose="020B0604020202020204" pitchFamily="34" charset="0"/>
                <a:cs typeface="Arial" panose="020B0604020202020204" pitchFamily="34" charset="0"/>
              </a:rPr>
              <a:t>Yeşil finans piyasası hala büyümektedir ve bu nedenle anlaşılması kolay değildir.</a:t>
            </a:r>
            <a:endParaRPr lang="tr-TR" altLang="tr-TR" sz="2400" dirty="0">
              <a:solidFill>
                <a:srgbClr val="2A4F1C"/>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1;p10">
            <a:extLst>
              <a:ext uri="{FF2B5EF4-FFF2-40B4-BE49-F238E27FC236}">
                <a16:creationId xmlns:a16="http://schemas.microsoft.com/office/drawing/2014/main" id="{D787439D-24E8-132B-83FD-62E0AA065032}"/>
              </a:ext>
            </a:extLst>
          </p:cNvPr>
          <p:cNvSpPr txBox="1">
            <a:spLocks/>
          </p:cNvSpPr>
          <p:nvPr/>
        </p:nvSpPr>
        <p:spPr bwMode="auto">
          <a:xfrm>
            <a:off x="495300" y="1214438"/>
            <a:ext cx="10345738"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285750" indent="-285750" algn="just" eaLnBrk="1" hangingPunct="1">
              <a:spcBef>
                <a:spcPct val="0"/>
              </a:spcBef>
              <a:spcAft>
                <a:spcPct val="0"/>
              </a:spcAft>
              <a:buClr>
                <a:schemeClr val="accent1"/>
              </a:buClr>
              <a:buSzPts val="3200"/>
              <a:defRPr/>
            </a:pPr>
            <a:r>
              <a:rPr lang="tr-TR" altLang="tr-TR" sz="2400" b="1" dirty="0" smtClean="0">
                <a:solidFill>
                  <a:srgbClr val="2A4F1C"/>
                </a:solidFill>
                <a:latin typeface="Arial" panose="020B0604020202020204" pitchFamily="34" charset="0"/>
                <a:cs typeface="Arial" panose="020B0604020202020204" pitchFamily="34" charset="0"/>
              </a:rPr>
              <a:t>Olasılıklar</a:t>
            </a:r>
            <a:r>
              <a:rPr lang="en" altLang="tr-TR" sz="2400" b="1" dirty="0" smtClean="0">
                <a:solidFill>
                  <a:srgbClr val="2A4F1C"/>
                </a:solidFill>
                <a:latin typeface="Arial" panose="020B0604020202020204" pitchFamily="34" charset="0"/>
                <a:cs typeface="Arial" panose="020B0604020202020204" pitchFamily="34" charset="0"/>
              </a:rPr>
              <a:t>:</a:t>
            </a:r>
            <a:endParaRPr lang="en" altLang="tr-TR" sz="2400" b="1"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endParaRPr lang="tr-TR" altLang="tr-TR" sz="2400" b="1"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tr-TR" altLang="tr-TR" sz="2400" b="1" kern="0" dirty="0">
                <a:solidFill>
                  <a:srgbClr val="2A4F1C"/>
                </a:solidFill>
                <a:latin typeface="Arial" panose="020B0604020202020204" pitchFamily="34" charset="0"/>
                <a:cs typeface="Arial" panose="020B0604020202020204" pitchFamily="34" charset="0"/>
              </a:rPr>
              <a:t>Sürdürülebilir iş büyümesi: </a:t>
            </a:r>
            <a:r>
              <a:rPr lang="tr-TR" altLang="tr-TR" sz="2400" kern="0" dirty="0">
                <a:solidFill>
                  <a:srgbClr val="2A4F1C"/>
                </a:solidFill>
                <a:latin typeface="Arial" panose="020B0604020202020204" pitchFamily="34" charset="0"/>
                <a:cs typeface="Arial" panose="020B0604020202020204" pitchFamily="34" charset="0"/>
              </a:rPr>
              <a:t>Yeşil finansman, şirketlerin çevreyi korurken büyümelerine yardımcı olur.</a:t>
            </a:r>
          </a:p>
          <a:p>
            <a:pPr marL="285750" indent="-285750" algn="just" eaLnBrk="1" hangingPunct="1">
              <a:spcBef>
                <a:spcPct val="0"/>
              </a:spcBef>
              <a:spcAft>
                <a:spcPct val="0"/>
              </a:spcAft>
              <a:buClr>
                <a:schemeClr val="accent1"/>
              </a:buClr>
              <a:buSzPts val="3200"/>
              <a:defRPr/>
            </a:pPr>
            <a:endParaRPr lang="tr-TR" altLang="tr-TR" sz="2400" b="1"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tr-TR" altLang="tr-TR" sz="2400" b="1" kern="0" dirty="0" err="1">
                <a:solidFill>
                  <a:srgbClr val="2A4F1C"/>
                </a:solidFill>
                <a:latin typeface="Arial" panose="020B0604020202020204" pitchFamily="34" charset="0"/>
                <a:cs typeface="Arial" panose="020B0604020202020204" pitchFamily="34" charset="0"/>
              </a:rPr>
              <a:t>İnovasyon</a:t>
            </a:r>
            <a:r>
              <a:rPr lang="tr-TR" altLang="tr-TR" sz="2400" b="1" kern="0" dirty="0">
                <a:solidFill>
                  <a:srgbClr val="2A4F1C"/>
                </a:solidFill>
                <a:latin typeface="Arial" panose="020B0604020202020204" pitchFamily="34" charset="0"/>
                <a:cs typeface="Arial" panose="020B0604020202020204" pitchFamily="34" charset="0"/>
              </a:rPr>
              <a:t> teşviki: </a:t>
            </a:r>
            <a:r>
              <a:rPr lang="tr-TR" altLang="tr-TR" sz="2400" kern="0" dirty="0">
                <a:solidFill>
                  <a:srgbClr val="2A4F1C"/>
                </a:solidFill>
                <a:latin typeface="Arial" panose="020B0604020202020204" pitchFamily="34" charset="0"/>
                <a:cs typeface="Arial" panose="020B0604020202020204" pitchFamily="34" charset="0"/>
              </a:rPr>
              <a:t>Yeni, çevre dostu fikirler için gerekli kaynakları sağlar.</a:t>
            </a:r>
          </a:p>
          <a:p>
            <a:pPr marL="285750" indent="-285750" algn="just" eaLnBrk="1" hangingPunct="1">
              <a:spcBef>
                <a:spcPct val="0"/>
              </a:spcBef>
              <a:spcAft>
                <a:spcPct val="0"/>
              </a:spcAft>
              <a:buClr>
                <a:schemeClr val="accent1"/>
              </a:buClr>
              <a:buSzPts val="3200"/>
              <a:defRPr/>
            </a:pPr>
            <a:endParaRPr lang="tr-TR" altLang="tr-TR" sz="2400" b="1"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tr-TR" altLang="tr-TR" sz="2400" b="1" kern="0" dirty="0">
                <a:solidFill>
                  <a:srgbClr val="2A4F1C"/>
                </a:solidFill>
                <a:latin typeface="Arial" panose="020B0604020202020204" pitchFamily="34" charset="0"/>
                <a:cs typeface="Arial" panose="020B0604020202020204" pitchFamily="34" charset="0"/>
              </a:rPr>
              <a:t>Uzun vadeli faydalar: </a:t>
            </a:r>
            <a:r>
              <a:rPr lang="tr-TR" altLang="tr-TR" sz="2400" kern="0" dirty="0">
                <a:solidFill>
                  <a:srgbClr val="2A4F1C"/>
                </a:solidFill>
                <a:latin typeface="Arial" panose="020B0604020202020204" pitchFamily="34" charset="0"/>
                <a:cs typeface="Arial" panose="020B0604020202020204" pitchFamily="34" charset="0"/>
              </a:rPr>
              <a:t>Sürdürülebilir uygulamaların şimdi benimsenmesi, gelecekte daha büyük başarı ve etki sağlayabilir.</a:t>
            </a:r>
            <a:endParaRPr lang="tr-TR" altLang="tr-TR" sz="2400" kern="0"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Google Shape;323;p22">
            <a:extLst>
              <a:ext uri="{FF2B5EF4-FFF2-40B4-BE49-F238E27FC236}">
                <a16:creationId xmlns:a16="http://schemas.microsoft.com/office/drawing/2014/main" id="{A7B71BFC-F86A-44C0-7E7C-3391DA25D0EB}"/>
              </a:ext>
            </a:extLst>
          </p:cNvPr>
          <p:cNvSpPr txBox="1">
            <a:spLocks noGrp="1"/>
          </p:cNvSpPr>
          <p:nvPr>
            <p:ph type="title"/>
          </p:nvPr>
        </p:nvSpPr>
        <p:spPr>
          <a:xfrm>
            <a:off x="1362075" y="307975"/>
            <a:ext cx="7891463" cy="823913"/>
          </a:xfrm>
        </p:spPr>
        <p:txBody>
          <a:bodyPr/>
          <a:lstStyle/>
          <a:p>
            <a:pPr eaLnBrk="1" hangingPunct="1">
              <a:spcBef>
                <a:spcPct val="0"/>
              </a:spcBef>
              <a:spcAft>
                <a:spcPct val="0"/>
              </a:spcAft>
              <a:buClr>
                <a:srgbClr val="2A4F1C"/>
              </a:buClr>
              <a:buSzPts val="3200"/>
              <a:buFont typeface="Calibri" panose="020F0502020204030204" pitchFamily="34" charset="0"/>
              <a:buNone/>
            </a:pPr>
            <a:r>
              <a:rPr lang="tr-TR" altLang="tr-TR" sz="3200" b="1" dirty="0" smtClean="0">
                <a:solidFill>
                  <a:srgbClr val="2A4F1C"/>
                </a:solidFill>
                <a:latin typeface="Calibri" panose="020F0502020204030204" pitchFamily="34" charset="0"/>
                <a:cs typeface="Calibri" panose="020F0502020204030204" pitchFamily="34" charset="0"/>
                <a:sym typeface="Calibri" panose="020F0502020204030204" pitchFamily="34" charset="0"/>
              </a:rPr>
              <a:t>Kaynaklar ve önemli linkler</a:t>
            </a:r>
            <a:endParaRPr lang="tr-TR" altLang="tr-TR" sz="3200" b="1"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40963" name="Google Shape;324;p22">
            <a:extLst>
              <a:ext uri="{FF2B5EF4-FFF2-40B4-BE49-F238E27FC236}">
                <a16:creationId xmlns:a16="http://schemas.microsoft.com/office/drawing/2014/main" id="{963E5607-8ADA-E5B6-A6AE-48B44CE5F4BB}"/>
              </a:ext>
            </a:extLst>
          </p:cNvPr>
          <p:cNvCxnSpPr>
            <a:cxnSpLocks noChangeShapeType="1"/>
          </p:cNvCxnSpPr>
          <p:nvPr/>
        </p:nvCxnSpPr>
        <p:spPr bwMode="auto">
          <a:xfrm>
            <a:off x="5665788" y="2143125"/>
            <a:ext cx="0" cy="2193925"/>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sp>
        <p:nvSpPr>
          <p:cNvPr id="40964" name="Textfeld 2">
            <a:extLst>
              <a:ext uri="{FF2B5EF4-FFF2-40B4-BE49-F238E27FC236}">
                <a16:creationId xmlns:a16="http://schemas.microsoft.com/office/drawing/2014/main" id="{1834F8D6-F6E3-3B1B-2A40-80061D3085C3}"/>
              </a:ext>
            </a:extLst>
          </p:cNvPr>
          <p:cNvSpPr txBox="1">
            <a:spLocks noChangeArrowheads="1"/>
          </p:cNvSpPr>
          <p:nvPr/>
        </p:nvSpPr>
        <p:spPr bwMode="auto">
          <a:xfrm>
            <a:off x="1362075" y="1296988"/>
            <a:ext cx="9467850"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07000"/>
              </a:lnSpc>
              <a:spcAft>
                <a:spcPts val="800"/>
              </a:spcAft>
            </a:pPr>
            <a:r>
              <a:rPr lang="en" altLang="de-DE" sz="1200" dirty="0">
                <a:latin typeface="Calibri" panose="020F0502020204030204" pitchFamily="34" charset="0"/>
                <a:ea typeface="Calibri" panose="020F0502020204030204" pitchFamily="34" charset="0"/>
                <a:cs typeface="Times New Roman" panose="02020603050405020304" pitchFamily="18" charset="0"/>
              </a:rPr>
              <a:t>Aldieri, L., Vinci, CP (2021). Eco-innovation in support of the Sustainable Development Goals. Springer Cham.</a:t>
            </a:r>
          </a:p>
          <a:p>
            <a:pPr>
              <a:lnSpc>
                <a:spcPct val="107000"/>
              </a:lnSpc>
              <a:spcAft>
                <a:spcPts val="800"/>
              </a:spcAft>
            </a:pPr>
            <a:r>
              <a:rPr lang="en" altLang="de-DE" sz="1200" dirty="0">
                <a:latin typeface="Calibri" panose="020F0502020204030204" pitchFamily="34" charset="0"/>
                <a:ea typeface="Calibri" panose="020F0502020204030204" pitchFamily="34" charset="0"/>
                <a:cs typeface="Times New Roman" panose="02020603050405020304" pitchFamily="18" charset="0"/>
              </a:rPr>
              <a:t>Arora, N., Dhiman, N., &amp; Shrivastava, R. (2023). How has green entrepreneurship evolved over the last two decades? Vision.</a:t>
            </a:r>
          </a:p>
          <a:p>
            <a:pPr>
              <a:lnSpc>
                <a:spcPct val="107000"/>
              </a:lnSpc>
              <a:spcAft>
                <a:spcPts val="800"/>
              </a:spcAft>
            </a:pPr>
            <a:r>
              <a:rPr lang="en" altLang="de-DE" sz="1200" dirty="0">
                <a:latin typeface="Calibri" panose="020F0502020204030204" pitchFamily="34" charset="0"/>
                <a:ea typeface="Calibri" panose="020F0502020204030204" pitchFamily="34" charset="0"/>
                <a:cs typeface="Times New Roman" panose="02020603050405020304" pitchFamily="18" charset="0"/>
              </a:rPr>
              <a:t>Bartoszczuk, P. (2015). Eco-innovations in European countries. Atlantis Press.</a:t>
            </a:r>
          </a:p>
          <a:p>
            <a:pPr>
              <a:lnSpc>
                <a:spcPct val="107000"/>
              </a:lnSpc>
              <a:spcAft>
                <a:spcPts val="800"/>
              </a:spcAft>
            </a:pPr>
            <a:r>
              <a:rPr lang="en" altLang="de-DE" sz="1200" dirty="0">
                <a:latin typeface="Calibri" panose="020F0502020204030204" pitchFamily="34" charset="0"/>
                <a:ea typeface="Calibri" panose="020F0502020204030204" pitchFamily="34" charset="0"/>
                <a:cs typeface="Times New Roman" panose="02020603050405020304" pitchFamily="18" charset="0"/>
              </a:rPr>
              <a:t>Bocken, NMP, Geradts, THJ (2020). Obstacles and drivers for sustainable business model innovations. Long-term planning.</a:t>
            </a:r>
          </a:p>
          <a:p>
            <a:pPr>
              <a:lnSpc>
                <a:spcPct val="107000"/>
              </a:lnSpc>
              <a:spcAft>
                <a:spcPts val="800"/>
              </a:spcAft>
            </a:pPr>
            <a:r>
              <a:rPr lang="en" altLang="de-DE" sz="1200" dirty="0">
                <a:latin typeface="Calibri" panose="020F0502020204030204" pitchFamily="34" charset="0"/>
                <a:ea typeface="Calibri" panose="020F0502020204030204" pitchFamily="34" charset="0"/>
                <a:cs typeface="Times New Roman" panose="02020603050405020304" pitchFamily="18" charset="0"/>
              </a:rPr>
              <a:t>European Commission. Various resources on green financing mechanisms and the LIFE program.</a:t>
            </a:r>
          </a:p>
          <a:p>
            <a:pPr>
              <a:lnSpc>
                <a:spcPct val="107000"/>
              </a:lnSpc>
              <a:spcAft>
                <a:spcPts val="800"/>
              </a:spcAft>
            </a:pPr>
            <a:r>
              <a:rPr lang="en" altLang="de-DE" sz="1200" dirty="0">
                <a:latin typeface="Calibri" panose="020F0502020204030204" pitchFamily="34" charset="0"/>
                <a:ea typeface="Calibri" panose="020F0502020204030204" pitchFamily="34" charset="0"/>
                <a:cs typeface="Times New Roman" panose="02020603050405020304" pitchFamily="18" charset="0"/>
              </a:rPr>
              <a:t>European Commission (2011). Innovation for a sustainable future - The Action Plan for Eco-Innovation (Eco-AP). Brussels: European Commission.</a:t>
            </a:r>
          </a:p>
          <a:p>
            <a:pPr>
              <a:lnSpc>
                <a:spcPct val="107000"/>
              </a:lnSpc>
              <a:spcAft>
                <a:spcPts val="800"/>
              </a:spcAft>
            </a:pPr>
            <a:r>
              <a:rPr lang="en" altLang="de-DE" sz="1200" dirty="0">
                <a:latin typeface="Calibri" panose="020F0502020204030204" pitchFamily="34" charset="0"/>
                <a:ea typeface="Calibri" panose="020F0502020204030204" pitchFamily="34" charset="0"/>
                <a:cs typeface="Times New Roman" panose="02020603050405020304" pitchFamily="18" charset="0"/>
              </a:rPr>
              <a:t>Labatt, S., &amp; White, R.R. (2003). Environmental Finance: A Guide to Environmental Risk Assessment and Financial Products. John Wiley &amp; Sons.</a:t>
            </a:r>
          </a:p>
          <a:p>
            <a:pPr>
              <a:lnSpc>
                <a:spcPct val="107000"/>
              </a:lnSpc>
              <a:spcAft>
                <a:spcPts val="800"/>
              </a:spcAft>
            </a:pPr>
            <a:r>
              <a:rPr lang="en" altLang="de-DE" sz="1200" dirty="0">
                <a:latin typeface="Calibri" panose="020F0502020204030204" pitchFamily="34" charset="0"/>
                <a:ea typeface="Calibri" panose="020F0502020204030204" pitchFamily="34" charset="0"/>
                <a:cs typeface="Times New Roman" panose="02020603050405020304" pitchFamily="18" charset="0"/>
              </a:rPr>
              <a:t>Lindenberg, N. (2014). Definition of Green Finance. German Institute for Development Policy.</a:t>
            </a:r>
          </a:p>
          <a:p>
            <a:pPr>
              <a:lnSpc>
                <a:spcPct val="107000"/>
              </a:lnSpc>
              <a:spcAft>
                <a:spcPts val="800"/>
              </a:spcAft>
            </a:pPr>
            <a:r>
              <a:rPr lang="en" altLang="de-DE" sz="1200" dirty="0">
                <a:latin typeface="Calibri" panose="020F0502020204030204" pitchFamily="34" charset="0"/>
                <a:ea typeface="Calibri" panose="020F0502020204030204" pitchFamily="34" charset="0"/>
                <a:cs typeface="Times New Roman" panose="02020603050405020304" pitchFamily="18" charset="0"/>
              </a:rPr>
              <a:t>Matindike, S., Mago, S., Modiba, FS, Van den Berg, A. (2023). Green entrepreneurship as environmental commitment and eco-innovation in international companies. Springer Cham.</a:t>
            </a:r>
          </a:p>
          <a:p>
            <a:pPr>
              <a:lnSpc>
                <a:spcPct val="107000"/>
              </a:lnSpc>
              <a:spcAft>
                <a:spcPts val="800"/>
              </a:spcAft>
            </a:pPr>
            <a:r>
              <a:rPr lang="en" altLang="de-DE" sz="1200" dirty="0">
                <a:latin typeface="Calibri" panose="020F0502020204030204" pitchFamily="34" charset="0"/>
                <a:ea typeface="Calibri" panose="020F0502020204030204" pitchFamily="34" charset="0"/>
                <a:cs typeface="Times New Roman" panose="02020603050405020304" pitchFamily="18" charset="0"/>
              </a:rPr>
              <a:t>OECD (2012). Green growth and developing countries. Consultation draft.</a:t>
            </a:r>
          </a:p>
          <a:p>
            <a:pPr>
              <a:lnSpc>
                <a:spcPct val="107000"/>
              </a:lnSpc>
              <a:spcAft>
                <a:spcPts val="800"/>
              </a:spcAft>
            </a:pPr>
            <a:r>
              <a:rPr lang="en" altLang="de-DE" sz="1200" dirty="0">
                <a:latin typeface="Calibri" panose="020F0502020204030204" pitchFamily="34" charset="0"/>
                <a:ea typeface="Calibri" panose="020F0502020204030204" pitchFamily="34" charset="0"/>
                <a:cs typeface="Times New Roman" panose="02020603050405020304" pitchFamily="18" charset="0"/>
              </a:rPr>
              <a:t>OECD (2022). Building a center for green entrepreneurship in Denmark. United Kingdom: OECD Publishing.</a:t>
            </a:r>
          </a:p>
          <a:p>
            <a:pPr>
              <a:lnSpc>
                <a:spcPct val="107000"/>
              </a:lnSpc>
              <a:spcAft>
                <a:spcPts val="800"/>
              </a:spcAft>
            </a:pPr>
            <a:r>
              <a:rPr lang="en" altLang="de-DE" sz="1200" dirty="0">
                <a:latin typeface="Calibri" panose="020F0502020204030204" pitchFamily="34" charset="0"/>
                <a:ea typeface="Calibri" panose="020F0502020204030204" pitchFamily="34" charset="0"/>
                <a:cs typeface="Times New Roman" panose="02020603050405020304" pitchFamily="18" charset="0"/>
              </a:rPr>
              <a:t>Okpara, JO, &amp; Idowu, SO (Eds.). (2013). Corporate Social Responsibility. Springer Berlin Heidelberg.</a:t>
            </a:r>
          </a:p>
          <a:p>
            <a:pPr>
              <a:lnSpc>
                <a:spcPct val="107000"/>
              </a:lnSpc>
              <a:spcAft>
                <a:spcPts val="800"/>
              </a:spcAft>
            </a:pPr>
            <a:r>
              <a:rPr lang="en" altLang="de-DE" sz="1200" dirty="0">
                <a:latin typeface="Calibri" panose="020F0502020204030204" pitchFamily="34" charset="0"/>
                <a:ea typeface="Calibri" panose="020F0502020204030204" pitchFamily="34" charset="0"/>
                <a:cs typeface="Times New Roman" panose="02020603050405020304" pitchFamily="18" charset="0"/>
              </a:rPr>
              <a:t>Saari, UA, &amp; Joensuu-Salo, S. (2019). Green entrepreneurship. Springer Cham.</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Google Shape;323;p22">
            <a:extLst>
              <a:ext uri="{FF2B5EF4-FFF2-40B4-BE49-F238E27FC236}">
                <a16:creationId xmlns:a16="http://schemas.microsoft.com/office/drawing/2014/main" id="{3B485435-AADF-458F-92F0-3C463FB96FD1}"/>
              </a:ext>
            </a:extLst>
          </p:cNvPr>
          <p:cNvSpPr txBox="1">
            <a:spLocks noGrp="1"/>
          </p:cNvSpPr>
          <p:nvPr>
            <p:ph type="title"/>
          </p:nvPr>
        </p:nvSpPr>
        <p:spPr>
          <a:xfrm>
            <a:off x="1055688" y="327025"/>
            <a:ext cx="7891462" cy="823913"/>
          </a:xfrm>
        </p:spPr>
        <p:txBody>
          <a:bodyPr/>
          <a:lstStyle/>
          <a:p>
            <a:pPr eaLnBrk="1" hangingPunct="1">
              <a:spcBef>
                <a:spcPct val="0"/>
              </a:spcBef>
              <a:spcAft>
                <a:spcPct val="0"/>
              </a:spcAft>
              <a:buClr>
                <a:srgbClr val="2A4F1C"/>
              </a:buClr>
              <a:buSzPts val="3200"/>
              <a:buFont typeface="Calibri" panose="020F0502020204030204" pitchFamily="34" charset="0"/>
              <a:buNone/>
            </a:pPr>
            <a:r>
              <a:rPr lang="tr-TR" altLang="tr-TR" sz="3200" b="1" dirty="0" smtClean="0">
                <a:solidFill>
                  <a:srgbClr val="2A4F1C"/>
                </a:solidFill>
                <a:latin typeface="Calibri" panose="020F0502020204030204" pitchFamily="34" charset="0"/>
                <a:cs typeface="Calibri" panose="020F0502020204030204" pitchFamily="34" charset="0"/>
                <a:sym typeface="Calibri" panose="020F0502020204030204" pitchFamily="34" charset="0"/>
              </a:rPr>
              <a:t>Kaynaklar ve Önemli Linkler</a:t>
            </a:r>
            <a:endParaRPr lang="tr-TR" altLang="tr-TR" sz="3200" b="1"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43011" name="Google Shape;324;p22">
            <a:extLst>
              <a:ext uri="{FF2B5EF4-FFF2-40B4-BE49-F238E27FC236}">
                <a16:creationId xmlns:a16="http://schemas.microsoft.com/office/drawing/2014/main" id="{8CE55997-84F6-4B96-B8ED-14B4C63760A3}"/>
              </a:ext>
            </a:extLst>
          </p:cNvPr>
          <p:cNvCxnSpPr>
            <a:cxnSpLocks noChangeShapeType="1"/>
          </p:cNvCxnSpPr>
          <p:nvPr/>
        </p:nvCxnSpPr>
        <p:spPr bwMode="auto">
          <a:xfrm>
            <a:off x="5665788" y="2143125"/>
            <a:ext cx="0" cy="2193925"/>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sp>
        <p:nvSpPr>
          <p:cNvPr id="43012" name="Textfeld 2">
            <a:extLst>
              <a:ext uri="{FF2B5EF4-FFF2-40B4-BE49-F238E27FC236}">
                <a16:creationId xmlns:a16="http://schemas.microsoft.com/office/drawing/2014/main" id="{86C7BF83-E489-3CB7-6D1D-7BA8B2979D48}"/>
              </a:ext>
            </a:extLst>
          </p:cNvPr>
          <p:cNvSpPr txBox="1">
            <a:spLocks noChangeArrowheads="1"/>
          </p:cNvSpPr>
          <p:nvPr/>
        </p:nvSpPr>
        <p:spPr bwMode="auto">
          <a:xfrm>
            <a:off x="1055688" y="1308100"/>
            <a:ext cx="92202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spcBef>
                <a:spcPts val="1200"/>
              </a:spcBef>
              <a:spcAft>
                <a:spcPts val="600"/>
              </a:spcAft>
            </a:pPr>
            <a:r>
              <a:rPr lang="en" altLang="tr-TR" sz="1200">
                <a:latin typeface="Calibri" panose="020F0502020204030204" pitchFamily="34" charset="0"/>
                <a:cs typeface="Times New Roman" panose="02020603050405020304" pitchFamily="18" charset="0"/>
              </a:rPr>
              <a:t>Ceres - https://www.ceres.org</a:t>
            </a:r>
          </a:p>
          <a:p>
            <a:pPr algn="just" eaLnBrk="1" hangingPunct="1">
              <a:lnSpc>
                <a:spcPct val="150000"/>
              </a:lnSpc>
              <a:spcBef>
                <a:spcPts val="1200"/>
              </a:spcBef>
              <a:spcAft>
                <a:spcPts val="600"/>
              </a:spcAft>
            </a:pPr>
            <a:r>
              <a:rPr lang="en" altLang="tr-TR" sz="1200">
                <a:latin typeface="Calibri" panose="020F0502020204030204" pitchFamily="34" charset="0"/>
                <a:cs typeface="Times New Roman" panose="02020603050405020304" pitchFamily="18" charset="0"/>
              </a:rPr>
              <a:t>European Investment Bank (EIB) - Climate and Environment - https://www.eib.org/en/projects/themes/climate-and-environment/index.htm</a:t>
            </a:r>
          </a:p>
          <a:p>
            <a:pPr algn="just" eaLnBrk="1" hangingPunct="1">
              <a:lnSpc>
                <a:spcPct val="150000"/>
              </a:lnSpc>
              <a:spcBef>
                <a:spcPts val="1200"/>
              </a:spcBef>
              <a:spcAft>
                <a:spcPts val="600"/>
              </a:spcAft>
            </a:pPr>
            <a:r>
              <a:rPr lang="en" altLang="tr-TR" sz="1200">
                <a:latin typeface="Calibri" panose="020F0502020204030204" pitchFamily="34" charset="0"/>
                <a:cs typeface="Times New Roman" panose="02020603050405020304" pitchFamily="18" charset="0"/>
              </a:rPr>
              <a:t>Global Impact Investing Network (GIIN) - https://thegiin.org</a:t>
            </a:r>
          </a:p>
          <a:p>
            <a:pPr algn="just" eaLnBrk="1" hangingPunct="1">
              <a:lnSpc>
                <a:spcPct val="150000"/>
              </a:lnSpc>
              <a:spcBef>
                <a:spcPts val="1200"/>
              </a:spcBef>
              <a:spcAft>
                <a:spcPts val="600"/>
              </a:spcAft>
            </a:pPr>
            <a:r>
              <a:rPr lang="en" altLang="tr-TR" sz="1200">
                <a:latin typeface="Calibri" panose="020F0502020204030204" pitchFamily="34" charset="0"/>
                <a:cs typeface="Times New Roman" panose="02020603050405020304" pitchFamily="18" charset="0"/>
              </a:rPr>
              <a:t>Green Climate Fund (GCF) - https://www.greenclimate.fund</a:t>
            </a:r>
          </a:p>
          <a:p>
            <a:pPr algn="just" eaLnBrk="1" hangingPunct="1">
              <a:lnSpc>
                <a:spcPct val="150000"/>
              </a:lnSpc>
              <a:spcBef>
                <a:spcPts val="1200"/>
              </a:spcBef>
              <a:spcAft>
                <a:spcPts val="600"/>
              </a:spcAft>
            </a:pPr>
            <a:r>
              <a:rPr lang="en" altLang="tr-TR" sz="1200">
                <a:latin typeface="Calibri" panose="020F0502020204030204" pitchFamily="34" charset="0"/>
                <a:cs typeface="Times New Roman" panose="02020603050405020304" pitchFamily="18" charset="0"/>
              </a:rPr>
              <a:t>International Finance Corporation (IFC) - https://www.ifc.org</a:t>
            </a:r>
          </a:p>
          <a:p>
            <a:pPr algn="just" eaLnBrk="1" hangingPunct="1">
              <a:lnSpc>
                <a:spcPct val="150000"/>
              </a:lnSpc>
              <a:spcBef>
                <a:spcPts val="1200"/>
              </a:spcBef>
              <a:spcAft>
                <a:spcPts val="600"/>
              </a:spcAft>
            </a:pPr>
            <a:r>
              <a:rPr lang="en" altLang="tr-TR" sz="1200">
                <a:latin typeface="Calibri" panose="020F0502020204030204" pitchFamily="34" charset="0"/>
                <a:cs typeface="Times New Roman" panose="02020603050405020304" pitchFamily="18" charset="0"/>
              </a:rPr>
              <a:t>Sustainable Finance - European Commission - https://ec.europa.eu/info/business-economy-euro/banking-and-finance/sustainable-finance_en</a:t>
            </a:r>
          </a:p>
          <a:p>
            <a:pPr algn="just" eaLnBrk="1" hangingPunct="1">
              <a:lnSpc>
                <a:spcPct val="150000"/>
              </a:lnSpc>
              <a:spcBef>
                <a:spcPts val="1200"/>
              </a:spcBef>
              <a:spcAft>
                <a:spcPts val="600"/>
              </a:spcAft>
            </a:pPr>
            <a:r>
              <a:rPr lang="en" altLang="tr-TR" sz="1200">
                <a:latin typeface="Calibri" panose="020F0502020204030204" pitchFamily="34" charset="0"/>
                <a:cs typeface="Times New Roman" panose="02020603050405020304" pitchFamily="18" charset="0"/>
              </a:rPr>
              <a:t>The World Bank - Climate Finance - https://www.worldbank.org/en/topic/climatefinance</a:t>
            </a:r>
            <a:endParaRPr lang="en-GB" altLang="tr-TR" sz="1200">
              <a:latin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30;p2">
            <a:extLst>
              <a:ext uri="{FF2B5EF4-FFF2-40B4-BE49-F238E27FC236}">
                <a16:creationId xmlns:a16="http://schemas.microsoft.com/office/drawing/2014/main" id="{9A06C8BC-B321-1511-6BA6-7C07A3BB46F0}"/>
              </a:ext>
            </a:extLst>
          </p:cNvPr>
          <p:cNvSpPr>
            <a:spLocks noChangeArrowheads="1"/>
          </p:cNvSpPr>
          <p:nvPr/>
        </p:nvSpPr>
        <p:spPr bwMode="auto">
          <a:xfrm>
            <a:off x="2819400" y="-261938"/>
            <a:ext cx="12192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tr-TR" altLang="tr-TR" sz="1800">
              <a:latin typeface="Calibri" panose="020F0502020204030204" pitchFamily="34" charset="0"/>
              <a:cs typeface="Calibri" panose="020F0502020204030204" pitchFamily="34" charset="0"/>
              <a:sym typeface="Calibri" panose="020F0502020204030204" pitchFamily="34" charset="0"/>
            </a:endParaRPr>
          </a:p>
        </p:txBody>
      </p:sp>
      <p:sp>
        <p:nvSpPr>
          <p:cNvPr id="10243" name="Google Shape;131;p2">
            <a:extLst>
              <a:ext uri="{FF2B5EF4-FFF2-40B4-BE49-F238E27FC236}">
                <a16:creationId xmlns:a16="http://schemas.microsoft.com/office/drawing/2014/main" id="{5FBE310F-8E7C-0155-D120-940F41F7391D}"/>
              </a:ext>
            </a:extLst>
          </p:cNvPr>
          <p:cNvSpPr>
            <a:spLocks noChangeArrowheads="1"/>
          </p:cNvSpPr>
          <p:nvPr/>
        </p:nvSpPr>
        <p:spPr bwMode="auto">
          <a:xfrm>
            <a:off x="2819400" y="195263"/>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Calibri" panose="020F0502020204030204" pitchFamily="34" charset="0"/>
              <a:buNone/>
            </a:pPr>
            <a:endParaRPr lang="tr-TR" altLang="tr-TR" sz="1100">
              <a:latin typeface="Calibri" panose="020F0502020204030204" pitchFamily="34" charset="0"/>
              <a:cs typeface="Calibri" panose="020F0502020204030204" pitchFamily="34" charset="0"/>
              <a:sym typeface="Calibri" panose="020F0502020204030204" pitchFamily="34" charset="0"/>
            </a:endParaRPr>
          </a:p>
          <a:p>
            <a:pPr eaLnBrk="1" hangingPunct="1">
              <a:buSzPts val="1100"/>
              <a:buFont typeface="Calibri" panose="020F0502020204030204" pitchFamily="34" charset="0"/>
              <a:buNone/>
            </a:pPr>
            <a:r>
              <a:rPr lang="en" altLang="tr-TR" sz="1100">
                <a:latin typeface="Calibri" panose="020F0502020204030204" pitchFamily="34" charset="0"/>
                <a:cs typeface="Calibri" panose="020F0502020204030204" pitchFamily="34" charset="0"/>
                <a:sym typeface="Calibri" panose="020F0502020204030204" pitchFamily="34" charset="0"/>
              </a:rPr>
              <a:t>  </a:t>
            </a:r>
            <a:endParaRPr lang="tr-TR" altLang="tr-TR" sz="1800">
              <a:cs typeface="Calibri" panose="020F0502020204030204" pitchFamily="34" charset="0"/>
            </a:endParaRPr>
          </a:p>
        </p:txBody>
      </p:sp>
      <p:sp>
        <p:nvSpPr>
          <p:cNvPr id="10244" name="Google Shape;132;p2">
            <a:extLst>
              <a:ext uri="{FF2B5EF4-FFF2-40B4-BE49-F238E27FC236}">
                <a16:creationId xmlns:a16="http://schemas.microsoft.com/office/drawing/2014/main" id="{FAB4FF9E-64F0-F8C0-A1E4-D44DE992579C}"/>
              </a:ext>
            </a:extLst>
          </p:cNvPr>
          <p:cNvSpPr txBox="1">
            <a:spLocks noGrp="1"/>
          </p:cNvSpPr>
          <p:nvPr>
            <p:ph type="title"/>
          </p:nvPr>
        </p:nvSpPr>
        <p:spPr>
          <a:xfrm>
            <a:off x="341313" y="57150"/>
            <a:ext cx="10515600" cy="1050925"/>
          </a:xfrm>
        </p:spPr>
        <p:txBody>
          <a:bodyPr/>
          <a:lstStyle/>
          <a:p>
            <a:pPr eaLnBrk="1" hangingPunct="1">
              <a:spcBef>
                <a:spcPct val="0"/>
              </a:spcBef>
              <a:spcAft>
                <a:spcPct val="0"/>
              </a:spcAft>
              <a:buClr>
                <a:srgbClr val="004B3A"/>
              </a:buClr>
            </a:pPr>
            <a:r>
              <a:rPr lang="tr-TR" altLang="tr-TR" sz="3200" b="1" dirty="0">
                <a:solidFill>
                  <a:srgbClr val="004B3A"/>
                </a:solidFill>
                <a:latin typeface="Arial" panose="020B0604020202020204" pitchFamily="34" charset="0"/>
                <a:cs typeface="Arial" panose="020B0604020202020204" pitchFamily="34" charset="0"/>
              </a:rPr>
              <a:t>Modül 4'ün öğrenme çıktıları</a:t>
            </a:r>
            <a:endParaRPr lang="tr-TR" altLang="tr-TR" sz="3200" b="1"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
        <p:nvSpPr>
          <p:cNvPr id="133" name="Google Shape;133;p2">
            <a:extLst>
              <a:ext uri="{FF2B5EF4-FFF2-40B4-BE49-F238E27FC236}">
                <a16:creationId xmlns:a16="http://schemas.microsoft.com/office/drawing/2014/main" id="{BE18D77D-B9DE-EDD1-6197-8C62B086ABCB}"/>
              </a:ext>
            </a:extLst>
          </p:cNvPr>
          <p:cNvSpPr txBox="1">
            <a:spLocks noGrp="1"/>
          </p:cNvSpPr>
          <p:nvPr>
            <p:ph type="body" idx="1"/>
          </p:nvPr>
        </p:nvSpPr>
        <p:spPr>
          <a:xfrm>
            <a:off x="341313" y="1246188"/>
            <a:ext cx="11557000" cy="5416550"/>
          </a:xfrm>
        </p:spPr>
        <p:txBody>
          <a:bodyPr lIns="91425" rIns="91425"/>
          <a:lstStyle/>
          <a:p>
            <a:pPr marL="144000" indent="0" eaLnBrk="1" fontAlgn="auto" hangingPunct="1">
              <a:lnSpc>
                <a:spcPct val="100000"/>
              </a:lnSpc>
              <a:spcBef>
                <a:spcPts val="0"/>
              </a:spcBef>
              <a:buClr>
                <a:srgbClr val="2A4F1C"/>
              </a:buClr>
              <a:buSzPts val="2600"/>
              <a:buFont typeface="Calibri"/>
              <a:buNone/>
              <a:defRPr/>
            </a:pPr>
            <a:r>
              <a:rPr lang="tr-TR" sz="2600" dirty="0">
                <a:solidFill>
                  <a:srgbClr val="004B3A"/>
                </a:solidFill>
                <a:latin typeface="Calibri"/>
                <a:ea typeface="Calibri"/>
                <a:cs typeface="Calibri"/>
                <a:sym typeface="Calibri"/>
              </a:rPr>
              <a:t>Öğrenciler</a:t>
            </a:r>
          </a:p>
          <a:p>
            <a:pPr marL="144000" indent="0" eaLnBrk="1" fontAlgn="auto" hangingPunct="1">
              <a:lnSpc>
                <a:spcPct val="100000"/>
              </a:lnSpc>
              <a:spcBef>
                <a:spcPts val="0"/>
              </a:spcBef>
              <a:buClr>
                <a:srgbClr val="2A4F1C"/>
              </a:buClr>
              <a:buSzPts val="2600"/>
              <a:buFont typeface="Calibri"/>
              <a:buNone/>
              <a:defRPr/>
            </a:pPr>
            <a:r>
              <a:rPr lang="tr-TR" sz="2600" dirty="0">
                <a:solidFill>
                  <a:srgbClr val="004B3A"/>
                </a:solidFill>
                <a:latin typeface="Calibri"/>
                <a:ea typeface="Calibri"/>
                <a:cs typeface="Calibri"/>
                <a:sym typeface="Calibri"/>
              </a:rPr>
              <a:t>Yeşil finans kavramını tanımlamak.</a:t>
            </a:r>
          </a:p>
          <a:p>
            <a:pPr marL="144000" indent="0" eaLnBrk="1" fontAlgn="auto" hangingPunct="1">
              <a:lnSpc>
                <a:spcPct val="100000"/>
              </a:lnSpc>
              <a:spcBef>
                <a:spcPts val="0"/>
              </a:spcBef>
              <a:buClr>
                <a:srgbClr val="2A4F1C"/>
              </a:buClr>
              <a:buSzPts val="2600"/>
              <a:buFont typeface="Calibri"/>
              <a:buNone/>
              <a:defRPr/>
            </a:pPr>
            <a:r>
              <a:rPr lang="tr-TR" sz="2600" dirty="0">
                <a:solidFill>
                  <a:srgbClr val="004B3A"/>
                </a:solidFill>
                <a:latin typeface="Calibri"/>
                <a:ea typeface="Calibri"/>
                <a:cs typeface="Calibri"/>
                <a:sym typeface="Calibri"/>
              </a:rPr>
              <a:t>Yeşil finansman kaynaklarının ve araçlarının tanımlanması.</a:t>
            </a:r>
          </a:p>
          <a:p>
            <a:pPr marL="144000" indent="0" eaLnBrk="1" fontAlgn="auto" hangingPunct="1">
              <a:lnSpc>
                <a:spcPct val="100000"/>
              </a:lnSpc>
              <a:spcBef>
                <a:spcPts val="0"/>
              </a:spcBef>
              <a:buClr>
                <a:srgbClr val="2A4F1C"/>
              </a:buClr>
              <a:buSzPts val="2600"/>
              <a:buFont typeface="Calibri"/>
              <a:buNone/>
              <a:defRPr/>
            </a:pPr>
            <a:r>
              <a:rPr lang="tr-TR" sz="2600" dirty="0">
                <a:solidFill>
                  <a:srgbClr val="004B3A"/>
                </a:solidFill>
                <a:latin typeface="Calibri"/>
                <a:ea typeface="Calibri"/>
                <a:cs typeface="Calibri"/>
                <a:sym typeface="Calibri"/>
              </a:rPr>
              <a:t>Yeşil finansmana erişimdeki zorlukların ve fırsatların analizi.</a:t>
            </a:r>
          </a:p>
          <a:p>
            <a:pPr marL="144000" indent="0" eaLnBrk="1" fontAlgn="auto" hangingPunct="1">
              <a:lnSpc>
                <a:spcPct val="100000"/>
              </a:lnSpc>
              <a:spcBef>
                <a:spcPts val="0"/>
              </a:spcBef>
              <a:buClr>
                <a:srgbClr val="2A4F1C"/>
              </a:buClr>
              <a:buSzPts val="2600"/>
              <a:buFont typeface="Calibri"/>
              <a:buNone/>
              <a:defRPr/>
            </a:pPr>
            <a:r>
              <a:rPr lang="tr-TR" sz="2600" dirty="0">
                <a:solidFill>
                  <a:srgbClr val="004B3A"/>
                </a:solidFill>
                <a:latin typeface="Calibri"/>
                <a:ea typeface="Calibri"/>
                <a:cs typeface="Calibri"/>
                <a:sym typeface="Calibri"/>
              </a:rPr>
              <a:t>Yeşil finansmanı güvence altına almak için stratejiler geliştirmek.</a:t>
            </a:r>
          </a:p>
          <a:p>
            <a:pPr marL="144000" indent="0" eaLnBrk="1" fontAlgn="auto" hangingPunct="1">
              <a:lnSpc>
                <a:spcPct val="100000"/>
              </a:lnSpc>
              <a:spcBef>
                <a:spcPts val="0"/>
              </a:spcBef>
              <a:buClr>
                <a:srgbClr val="2A4F1C"/>
              </a:buClr>
              <a:buSzPts val="2600"/>
              <a:buFont typeface="Calibri"/>
              <a:buNone/>
              <a:defRPr/>
            </a:pPr>
            <a:r>
              <a:rPr lang="tr-TR" sz="2600" dirty="0">
                <a:solidFill>
                  <a:srgbClr val="004B3A"/>
                </a:solidFill>
                <a:latin typeface="Calibri"/>
                <a:ea typeface="Calibri"/>
                <a:cs typeface="Calibri"/>
                <a:sym typeface="Calibri"/>
              </a:rPr>
              <a:t>Bilgiyi gerçek dünya senaryolarında uygulamak.</a:t>
            </a:r>
          </a:p>
          <a:p>
            <a:pPr marL="144000" indent="0" eaLnBrk="1" fontAlgn="auto" hangingPunct="1">
              <a:lnSpc>
                <a:spcPct val="100000"/>
              </a:lnSpc>
              <a:spcBef>
                <a:spcPts val="0"/>
              </a:spcBef>
              <a:buClr>
                <a:srgbClr val="2A4F1C"/>
              </a:buClr>
              <a:buSzPts val="2600"/>
              <a:buFont typeface="Calibri"/>
              <a:buNone/>
              <a:defRPr/>
            </a:pPr>
            <a:r>
              <a:rPr lang="tr-TR" sz="2600" dirty="0">
                <a:solidFill>
                  <a:srgbClr val="004B3A"/>
                </a:solidFill>
                <a:latin typeface="Calibri"/>
                <a:ea typeface="Calibri"/>
                <a:cs typeface="Calibri"/>
                <a:sym typeface="Calibri"/>
              </a:rPr>
              <a:t>Yeşil finans yoluyla Sürdürülebilir Kalkınma Hedeflerine (</a:t>
            </a:r>
            <a:r>
              <a:rPr lang="tr-TR" sz="2600" dirty="0" err="1">
                <a:solidFill>
                  <a:srgbClr val="004B3A"/>
                </a:solidFill>
                <a:latin typeface="Calibri"/>
                <a:ea typeface="Calibri"/>
                <a:cs typeface="Calibri"/>
                <a:sym typeface="Calibri"/>
              </a:rPr>
              <a:t>SKH'ler</a:t>
            </a:r>
            <a:r>
              <a:rPr lang="tr-TR" sz="2600" dirty="0">
                <a:solidFill>
                  <a:srgbClr val="004B3A"/>
                </a:solidFill>
                <a:latin typeface="Calibri"/>
                <a:ea typeface="Calibri"/>
                <a:cs typeface="Calibri"/>
                <a:sym typeface="Calibri"/>
              </a:rPr>
              <a:t>) katkıda bulunma.</a:t>
            </a:r>
          </a:p>
          <a:p>
            <a:pPr marL="144000" indent="0" eaLnBrk="1" fontAlgn="auto" hangingPunct="1">
              <a:lnSpc>
                <a:spcPct val="100000"/>
              </a:lnSpc>
              <a:spcBef>
                <a:spcPts val="0"/>
              </a:spcBef>
              <a:buClr>
                <a:srgbClr val="2A4F1C"/>
              </a:buClr>
              <a:buSzPts val="2600"/>
              <a:buFont typeface="Calibri"/>
              <a:buNone/>
              <a:defRPr/>
            </a:pPr>
            <a:r>
              <a:rPr lang="tr-TR" sz="2600" dirty="0">
                <a:solidFill>
                  <a:srgbClr val="004B3A"/>
                </a:solidFill>
                <a:latin typeface="Calibri"/>
                <a:ea typeface="Calibri"/>
                <a:cs typeface="Calibri"/>
                <a:sym typeface="Calibri"/>
              </a:rPr>
              <a:t>Yeşil finans sektöründe yenilikçiliği ve girişimciliği teşvik etmek.</a:t>
            </a:r>
          </a:p>
          <a:p>
            <a:pPr marL="144000" indent="0" eaLnBrk="1" fontAlgn="auto" hangingPunct="1">
              <a:lnSpc>
                <a:spcPct val="100000"/>
              </a:lnSpc>
              <a:spcBef>
                <a:spcPts val="0"/>
              </a:spcBef>
              <a:buClr>
                <a:srgbClr val="2A4F1C"/>
              </a:buClr>
              <a:buSzPts val="2600"/>
              <a:buFont typeface="Calibri"/>
              <a:buNone/>
              <a:defRPr/>
            </a:pPr>
            <a:endParaRPr lang="tr-TR" sz="2600" dirty="0">
              <a:solidFill>
                <a:srgbClr val="004B3A"/>
              </a:solidFill>
              <a:latin typeface="Calibri"/>
              <a:ea typeface="Calibri"/>
              <a:cs typeface="Calibri"/>
              <a:sym typeface="Calibri"/>
            </a:endParaRPr>
          </a:p>
          <a:p>
            <a:pPr marL="144000" indent="0" eaLnBrk="1" fontAlgn="auto" hangingPunct="1">
              <a:lnSpc>
                <a:spcPct val="100000"/>
              </a:lnSpc>
              <a:spcBef>
                <a:spcPts val="0"/>
              </a:spcBef>
              <a:buClr>
                <a:srgbClr val="2A4F1C"/>
              </a:buClr>
              <a:buSzPts val="2600"/>
              <a:buFont typeface="Calibri"/>
              <a:buNone/>
              <a:defRPr/>
            </a:pPr>
            <a:endParaRPr lang="tr-TR" sz="2600" dirty="0">
              <a:solidFill>
                <a:srgbClr val="004B3A"/>
              </a:solidFill>
              <a:latin typeface="Calibri"/>
              <a:ea typeface="Calibri"/>
              <a:cs typeface="Calibri"/>
              <a:sym typeface="Calibri"/>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38;p3">
            <a:extLst>
              <a:ext uri="{FF2B5EF4-FFF2-40B4-BE49-F238E27FC236}">
                <a16:creationId xmlns:a16="http://schemas.microsoft.com/office/drawing/2014/main" id="{05BF159C-32AD-EA41-777E-49D64CE9D754}"/>
              </a:ext>
            </a:extLst>
          </p:cNvPr>
          <p:cNvSpPr txBox="1">
            <a:spLocks noGrp="1"/>
          </p:cNvSpPr>
          <p:nvPr>
            <p:ph type="title"/>
          </p:nvPr>
        </p:nvSpPr>
        <p:spPr>
          <a:xfrm>
            <a:off x="1223963" y="2960688"/>
            <a:ext cx="6234112" cy="936625"/>
          </a:xfrm>
        </p:spPr>
        <p:txBody>
          <a:bodyPr>
            <a:normAutofit fontScale="90000"/>
          </a:bodyPr>
          <a:lstStyle/>
          <a:p>
            <a:pPr algn="ctr" eaLnBrk="1" hangingPunct="1">
              <a:spcBef>
                <a:spcPct val="0"/>
              </a:spcBef>
              <a:spcAft>
                <a:spcPct val="0"/>
              </a:spcAft>
              <a:buSzPts val="3200"/>
              <a:buFont typeface="Calibri" panose="020F0502020204030204" pitchFamily="34" charset="0"/>
              <a:buNone/>
              <a:defRPr/>
            </a:pPr>
            <a:r>
              <a:rPr lang="tr-TR" altLang="tr-TR" sz="6600" b="1" dirty="0" smtClean="0">
                <a:solidFill>
                  <a:srgbClr val="3F3F3F"/>
                </a:solidFill>
                <a:latin typeface="Calibri" panose="020F0502020204030204" pitchFamily="34" charset="0"/>
                <a:cs typeface="Calibri" panose="020F0502020204030204" pitchFamily="34" charset="0"/>
                <a:sym typeface="Calibri" panose="020F0502020204030204" pitchFamily="34" charset="0"/>
              </a:rPr>
              <a:t>Haydi Başlayalım</a:t>
            </a:r>
            <a:r>
              <a:rPr lang="en" altLang="tr-TR" sz="6600" b="1" dirty="0" smtClean="0">
                <a:solidFill>
                  <a:srgbClr val="3F3F3F"/>
                </a:solidFill>
                <a:latin typeface="Calibri" panose="020F0502020204030204" pitchFamily="34" charset="0"/>
                <a:cs typeface="Calibri" panose="020F0502020204030204" pitchFamily="34" charset="0"/>
                <a:sym typeface="Calibri" panose="020F0502020204030204" pitchFamily="34" charset="0"/>
              </a:rPr>
              <a:t>!</a:t>
            </a:r>
            <a:endParaRPr lang="tr-TR" altLang="tr-TR" sz="6600" b="1"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12291" name="Google Shape;152;p3">
            <a:extLst>
              <a:ext uri="{FF2B5EF4-FFF2-40B4-BE49-F238E27FC236}">
                <a16:creationId xmlns:a16="http://schemas.microsoft.com/office/drawing/2014/main" id="{278BBC61-6A01-BB28-F01C-1F26CFD0B5CF}"/>
              </a:ext>
            </a:extLst>
          </p:cNvPr>
          <p:cNvCxnSpPr>
            <a:cxnSpLocks noChangeShapeType="1"/>
          </p:cNvCxnSpPr>
          <p:nvPr/>
        </p:nvCxnSpPr>
        <p:spPr bwMode="auto">
          <a:xfrm rot="10800000">
            <a:off x="7878763" y="4365625"/>
            <a:ext cx="1635125" cy="0"/>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cxnSp>
        <p:nvCxnSpPr>
          <p:cNvPr id="12292" name="Google Shape;153;p3">
            <a:extLst>
              <a:ext uri="{FF2B5EF4-FFF2-40B4-BE49-F238E27FC236}">
                <a16:creationId xmlns:a16="http://schemas.microsoft.com/office/drawing/2014/main" id="{0E921B5F-67EF-951C-6383-568666375830}"/>
              </a:ext>
            </a:extLst>
          </p:cNvPr>
          <p:cNvCxnSpPr>
            <a:cxnSpLocks noChangeShapeType="1"/>
          </p:cNvCxnSpPr>
          <p:nvPr/>
        </p:nvCxnSpPr>
        <p:spPr bwMode="auto">
          <a:xfrm rot="10800000">
            <a:off x="1812925" y="2209800"/>
            <a:ext cx="1636713" cy="0"/>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pic>
        <p:nvPicPr>
          <p:cNvPr id="12293" name="Grafik 6" descr="Ein Bild, das Pflanze, Grün, Gras enthält.&#10;&#10;Automatisch generierte Beschreibung">
            <a:extLst>
              <a:ext uri="{FF2B5EF4-FFF2-40B4-BE49-F238E27FC236}">
                <a16:creationId xmlns:a16="http://schemas.microsoft.com/office/drawing/2014/main" id="{B01345AD-68D1-C928-B1EB-FCCF4A38D24D}"/>
              </a:ext>
            </a:extLst>
          </p:cNvPr>
          <p:cNvPicPr>
            <a:picLocks noChangeAspect="1"/>
          </p:cNvPicPr>
          <p:nvPr/>
        </p:nvPicPr>
        <p:blipFill>
          <a:blip r:embed="rId3">
            <a:extLst>
              <a:ext uri="{28A0092B-C50C-407E-A947-70E740481C1C}">
                <a14:useLocalDpi xmlns:a14="http://schemas.microsoft.com/office/drawing/2010/main" val="0"/>
              </a:ext>
            </a:extLst>
          </a:blip>
          <a:srcRect l="22797" t="8296" r="22865" b="15450"/>
          <a:stretch>
            <a:fillRect/>
          </a:stretch>
        </p:blipFill>
        <p:spPr bwMode="auto">
          <a:xfrm>
            <a:off x="7458075" y="606425"/>
            <a:ext cx="32639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152;p3">
            <a:extLst>
              <a:ext uri="{FF2B5EF4-FFF2-40B4-BE49-F238E27FC236}">
                <a16:creationId xmlns:a16="http://schemas.microsoft.com/office/drawing/2014/main" id="{F4F07E39-1487-E2EF-0870-DED6A5F797D0}"/>
              </a:ext>
            </a:extLst>
          </p:cNvPr>
          <p:cNvSpPr txBox="1">
            <a:spLocks noGrp="1"/>
          </p:cNvSpPr>
          <p:nvPr>
            <p:ph type="ctrTitle"/>
          </p:nvPr>
        </p:nvSpPr>
        <p:spPr>
          <a:xfrm>
            <a:off x="1096963" y="3021013"/>
            <a:ext cx="10058400" cy="1303337"/>
          </a:xfrm>
        </p:spPr>
        <p:txBody>
          <a:bodyPr lIns="121900" tIns="121900" rIns="121900" bIns="121900">
            <a:normAutofit fontScale="90000"/>
          </a:bodyPr>
          <a:lstStyle/>
          <a:p>
            <a:pPr eaLnBrk="1" hangingPunct="1">
              <a:spcBef>
                <a:spcPct val="0"/>
              </a:spcBef>
              <a:spcAft>
                <a:spcPct val="0"/>
              </a:spcAft>
              <a:buClr>
                <a:srgbClr val="3F762A"/>
              </a:buClr>
              <a:buSzPts val="4800"/>
              <a:buFont typeface="Calibri" panose="020F0502020204030204" pitchFamily="34" charset="0"/>
              <a:buNone/>
              <a:defRPr/>
            </a:pPr>
            <a:r>
              <a:rPr lang="de-DE" altLang="tr-TR" b="1" dirty="0">
                <a:solidFill>
                  <a:srgbClr val="FFFF00"/>
                </a:solidFill>
                <a:latin typeface="Calibri" panose="020F0502020204030204" pitchFamily="34" charset="0"/>
                <a:cs typeface="Calibri" panose="020F0502020204030204" pitchFamily="34" charset="0"/>
                <a:sym typeface="Calibri" panose="020F0502020204030204" pitchFamily="34" charset="0"/>
              </a:rPr>
              <a:t/>
            </a:r>
            <a:br>
              <a:rPr lang="de-DE" altLang="tr-TR" b="1" dirty="0">
                <a:solidFill>
                  <a:srgbClr val="FFFF00"/>
                </a:solidFill>
                <a:latin typeface="Calibri" panose="020F0502020204030204" pitchFamily="34" charset="0"/>
                <a:cs typeface="Calibri" panose="020F0502020204030204" pitchFamily="34" charset="0"/>
                <a:sym typeface="Calibri" panose="020F0502020204030204" pitchFamily="34" charset="0"/>
              </a:rPr>
            </a:br>
            <a:r>
              <a:rPr lang="tr-TR" altLang="tr-TR" b="1" dirty="0" smtClean="0">
                <a:solidFill>
                  <a:srgbClr val="3F762A"/>
                </a:solidFill>
                <a:latin typeface="Calibri" panose="020F0502020204030204" pitchFamily="34" charset="0"/>
                <a:cs typeface="Calibri" panose="020F0502020204030204" pitchFamily="34" charset="0"/>
                <a:sym typeface="Calibri" panose="020F0502020204030204" pitchFamily="34" charset="0"/>
              </a:rPr>
              <a:t>Giriş</a:t>
            </a:r>
            <a:endParaRPr lang="tr-TR" altLang="tr-TR" b="1" dirty="0">
              <a:solidFill>
                <a:srgbClr val="3F762A"/>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14339" name="Google Shape;158;p3">
            <a:extLst>
              <a:ext uri="{FF2B5EF4-FFF2-40B4-BE49-F238E27FC236}">
                <a16:creationId xmlns:a16="http://schemas.microsoft.com/office/drawing/2014/main" id="{29573FD6-AB3B-B918-EB0A-E2A55C59F05C}"/>
              </a:ext>
            </a:extLst>
          </p:cNvPr>
          <p:cNvCxnSpPr>
            <a:cxnSpLocks noChangeShapeType="1"/>
          </p:cNvCxnSpPr>
          <p:nvPr/>
        </p:nvCxnSpPr>
        <p:spPr bwMode="auto">
          <a:xfrm>
            <a:off x="960438" y="558800"/>
            <a:ext cx="0" cy="1162050"/>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pic>
        <p:nvPicPr>
          <p:cNvPr id="14340" name="Google Shape;159;p3" descr="Text&#10;&#10;Description automatically generated with medium confidence">
            <a:extLst>
              <a:ext uri="{FF2B5EF4-FFF2-40B4-BE49-F238E27FC236}">
                <a16:creationId xmlns:a16="http://schemas.microsoft.com/office/drawing/2014/main" id="{6D649978-18C0-97CB-87B2-C8389B6BAA5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6396038"/>
            <a:ext cx="12954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Google Shape;160;p3">
            <a:extLst>
              <a:ext uri="{FF2B5EF4-FFF2-40B4-BE49-F238E27FC236}">
                <a16:creationId xmlns:a16="http://schemas.microsoft.com/office/drawing/2014/main" id="{28AF1344-B0ED-D2E5-CD49-89C4D9D3660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3275" y="176213"/>
            <a:ext cx="10636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Google Shape;161;p3">
            <a:extLst>
              <a:ext uri="{FF2B5EF4-FFF2-40B4-BE49-F238E27FC236}">
                <a16:creationId xmlns:a16="http://schemas.microsoft.com/office/drawing/2014/main" id="{80B03A57-4AC8-0103-D438-0D6DD8BD107A}"/>
              </a:ext>
            </a:extLst>
          </p:cNvPr>
          <p:cNvSpPr txBox="1">
            <a:spLocks noChangeArrowheads="1"/>
          </p:cNvSpPr>
          <p:nvPr/>
        </p:nvSpPr>
        <p:spPr bwMode="auto">
          <a:xfrm>
            <a:off x="1096963" y="585788"/>
            <a:ext cx="1028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5000"/>
              </a:lnSpc>
              <a:buClr>
                <a:srgbClr val="3F3F3F"/>
              </a:buClr>
              <a:buSzPts val="3200"/>
              <a:buFont typeface="Calibri" panose="020F0502020204030204" pitchFamily="34" charset="0"/>
              <a:buNone/>
            </a:pPr>
            <a:r>
              <a:rPr lang="en" altLang="tr-TR" sz="3200" b="1">
                <a:solidFill>
                  <a:srgbClr val="3F3F3F"/>
                </a:solidFill>
                <a:latin typeface="Calibri" panose="020F0502020204030204" pitchFamily="34" charset="0"/>
                <a:cs typeface="Calibri" panose="020F0502020204030204" pitchFamily="34" charset="0"/>
                <a:sym typeface="Calibri" panose="020F0502020204030204" pitchFamily="34" charset="0"/>
              </a:rPr>
              <a:t>01</a:t>
            </a:r>
            <a:endParaRPr lang="tr-TR" altLang="tr-TR">
              <a:cs typeface="Calibri" panose="020F0502020204030204" pitchFamily="34" charset="0"/>
            </a:endParaRPr>
          </a:p>
        </p:txBody>
      </p:sp>
      <p:pic>
        <p:nvPicPr>
          <p:cNvPr id="14343" name="Google Shape;162;p3" descr="Bücher">
            <a:extLst>
              <a:ext uri="{FF2B5EF4-FFF2-40B4-BE49-F238E27FC236}">
                <a16:creationId xmlns:a16="http://schemas.microsoft.com/office/drawing/2014/main" id="{F4B3EA28-C408-9901-EF7E-46432F3D0827}"/>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0700" y="2541588"/>
            <a:ext cx="2541588"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feld 2">
            <a:extLst>
              <a:ext uri="{FF2B5EF4-FFF2-40B4-BE49-F238E27FC236}">
                <a16:creationId xmlns:a16="http://schemas.microsoft.com/office/drawing/2014/main" id="{93EB317B-EA6D-0C27-6E41-0EA3A9DB0690}"/>
              </a:ext>
            </a:extLst>
          </p:cNvPr>
          <p:cNvSpPr txBox="1">
            <a:spLocks noChangeArrowheads="1"/>
          </p:cNvSpPr>
          <p:nvPr/>
        </p:nvSpPr>
        <p:spPr bwMode="auto">
          <a:xfrm>
            <a:off x="1037970" y="1484876"/>
            <a:ext cx="67119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tr-TR" altLang="tr-TR" sz="3200" dirty="0">
                <a:solidFill>
                  <a:srgbClr val="3F762A"/>
                </a:solidFill>
              </a:rPr>
              <a:t>Yeşil girişimciler için finansmana erişimin geliştirilmesi ve analizi</a:t>
            </a:r>
            <a:endParaRPr lang="de-DE" altLang="tr-TR" sz="3200" dirty="0"/>
          </a:p>
        </p:txBody>
      </p:sp>
      <p:sp>
        <p:nvSpPr>
          <p:cNvPr id="2" name="Google Shape;132;p2">
            <a:extLst>
              <a:ext uri="{FF2B5EF4-FFF2-40B4-BE49-F238E27FC236}">
                <a16:creationId xmlns:a16="http://schemas.microsoft.com/office/drawing/2014/main" id="{829EEEB3-469D-ADB4-7E96-DD25CDBE6733}"/>
              </a:ext>
            </a:extLst>
          </p:cNvPr>
          <p:cNvSpPr txBox="1">
            <a:spLocks/>
          </p:cNvSpPr>
          <p:nvPr/>
        </p:nvSpPr>
        <p:spPr>
          <a:xfrm>
            <a:off x="1096963" y="4621213"/>
            <a:ext cx="8034337" cy="495300"/>
          </a:xfrm>
          <a:prstGeom prst="rect">
            <a:avLst/>
          </a:prstGeom>
          <a:noFill/>
          <a:ln>
            <a:noFill/>
          </a:ln>
        </p:spPr>
        <p:txBody>
          <a:bodyPr spcFirstLastPara="1" lIns="91425" tIns="45700" rIns="91425" bIns="45700" anchor="b">
            <a:norm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262626"/>
              </a:buClr>
              <a:buSzPts val="8000"/>
              <a:buFont typeface="Calibri"/>
              <a:buNone/>
              <a:defRPr sz="8000" b="1"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eaLnBrk="1" fontAlgn="auto" hangingPunct="1">
              <a:buClr>
                <a:srgbClr val="004B3A"/>
              </a:buClr>
              <a:buSzPts val="3200"/>
              <a:defRPr/>
            </a:pPr>
            <a:r>
              <a:rPr lang="tr-TR" sz="2400" kern="0" dirty="0">
                <a:solidFill>
                  <a:srgbClr val="004B3A"/>
                </a:solidFill>
                <a:latin typeface="Arial"/>
                <a:ea typeface="Arial"/>
                <a:cs typeface="Arial"/>
                <a:sym typeface="Arial"/>
              </a:rPr>
              <a:t>Sürdürülebilir ekonomik kalkınmaya doğru</a:t>
            </a:r>
            <a:endParaRPr lang="en-US" sz="2400" kern="0"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Google Shape;170;p5">
            <a:extLst>
              <a:ext uri="{FF2B5EF4-FFF2-40B4-BE49-F238E27FC236}">
                <a16:creationId xmlns:a16="http://schemas.microsoft.com/office/drawing/2014/main" id="{04D8AB20-FBB2-0BB9-A03C-61FC3742C6D1}"/>
              </a:ext>
            </a:extLst>
          </p:cNvPr>
          <p:cNvSpPr txBox="1">
            <a:spLocks noGrp="1"/>
          </p:cNvSpPr>
          <p:nvPr>
            <p:ph type="body" idx="1"/>
          </p:nvPr>
        </p:nvSpPr>
        <p:spPr>
          <a:xfrm>
            <a:off x="639763" y="1525588"/>
            <a:ext cx="10515600" cy="4518025"/>
          </a:xfrm>
        </p:spPr>
        <p:txBody>
          <a:bodyPr>
            <a:normAutofit fontScale="70000" lnSpcReduction="20000"/>
          </a:bodyPr>
          <a:lstStyle/>
          <a:p>
            <a:pPr marL="0" indent="0" algn="just" eaLnBrk="1" fontAlgn="auto" hangingPunct="1">
              <a:lnSpc>
                <a:spcPct val="120000"/>
              </a:lnSpc>
              <a:spcBef>
                <a:spcPts val="0"/>
              </a:spcBef>
              <a:buClr>
                <a:schemeClr val="accent1"/>
              </a:buClr>
              <a:buSzPct val="100000"/>
              <a:buFont typeface="Calibri"/>
              <a:buNone/>
              <a:defRPr/>
            </a:pPr>
            <a:r>
              <a:rPr lang="tr-TR" sz="3500" b="1" dirty="0">
                <a:solidFill>
                  <a:srgbClr val="2A4F1C"/>
                </a:solidFill>
                <a:latin typeface="Calibri"/>
                <a:ea typeface="Calibri"/>
                <a:cs typeface="Calibri"/>
                <a:sym typeface="Calibri"/>
              </a:rPr>
              <a:t>Yeşil finans kavramı, merkezinde sürdürülebilirlik ve çevrenin korunması olan, finansal piyasaların yeniden tanımlanmasına yönelik dönüştürücü bir yaklaşımı temsil etmektedir. Çevresel zorlukların giderek arttığı bir dönemde yeşil finans, sürdürülebilir bir geleceğe katkıda bulunan projeleri desteklemek için çok önemli bir mekanizma olduğunu kanıtlamaktadır. Yenilenebilir enerji girişimlerinden yenilikçi sürdürülebilir teknolojilere kadar yeşil finansman, girişimcilerin sürdürülebilir uygulamaları iş modellerinin dokusuna entegre etmelerini sağlamaktadır. Bu taahhüt, iklim değişikliğiyle mücadele, çevrenin korunmasını teşvik etme ve yeşil bir ekonomiyi destekleme yönündeki ortak çabalarımızın merkezinde yer almaktadır.</a:t>
            </a:r>
            <a:endParaRPr lang="tr-TR" sz="3500" b="1" dirty="0">
              <a:solidFill>
                <a:srgbClr val="2A4F1C"/>
              </a:solidFill>
              <a:latin typeface="Calibri"/>
              <a:ea typeface="Calibri"/>
              <a:cs typeface="Calibri"/>
              <a:sym typeface="Calibri"/>
            </a:endParaRPr>
          </a:p>
        </p:txBody>
      </p:sp>
      <p:sp>
        <p:nvSpPr>
          <p:cNvPr id="16387" name="Google Shape;171;p5">
            <a:extLst>
              <a:ext uri="{FF2B5EF4-FFF2-40B4-BE49-F238E27FC236}">
                <a16:creationId xmlns:a16="http://schemas.microsoft.com/office/drawing/2014/main" id="{8F7319CF-3F1C-B384-3DDF-D5D06FB80606}"/>
              </a:ext>
            </a:extLst>
          </p:cNvPr>
          <p:cNvSpPr>
            <a:spLocks noChangeArrowheads="1"/>
          </p:cNvSpPr>
          <p:nvPr/>
        </p:nvSpPr>
        <p:spPr bwMode="auto">
          <a:xfrm>
            <a:off x="4572000" y="157163"/>
            <a:ext cx="2990850" cy="927100"/>
          </a:xfrm>
          <a:prstGeom prst="rect">
            <a:avLst/>
          </a:prstGeom>
          <a:solidFill>
            <a:schemeClr val="bg1"/>
          </a:solidFill>
          <a:ln w="15875">
            <a:solidFill>
              <a:schemeClr val="bg1"/>
            </a:solidFill>
            <a:round/>
            <a:headEnd type="none" w="sm" len="sm"/>
            <a:tailEnd type="none" w="sm" len="sm"/>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tr-TR" altLang="tr-TR"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Google Shape;170;p5">
            <a:extLst>
              <a:ext uri="{FF2B5EF4-FFF2-40B4-BE49-F238E27FC236}">
                <a16:creationId xmlns:a16="http://schemas.microsoft.com/office/drawing/2014/main" id="{B5A90233-4C66-57EC-D09F-B7351692FF5D}"/>
              </a:ext>
            </a:extLst>
          </p:cNvPr>
          <p:cNvSpPr txBox="1">
            <a:spLocks noGrp="1"/>
          </p:cNvSpPr>
          <p:nvPr>
            <p:ph type="body" idx="1"/>
          </p:nvPr>
        </p:nvSpPr>
        <p:spPr>
          <a:xfrm>
            <a:off x="531813" y="1285875"/>
            <a:ext cx="4833937" cy="4516438"/>
          </a:xfrm>
        </p:spPr>
        <p:txBody>
          <a:bodyPr>
            <a:normAutofit fontScale="77500" lnSpcReduction="20000"/>
          </a:bodyPr>
          <a:lstStyle/>
          <a:p>
            <a:pPr marL="0" indent="0" algn="just" eaLnBrk="1" fontAlgn="auto" hangingPunct="1">
              <a:lnSpc>
                <a:spcPct val="120000"/>
              </a:lnSpc>
              <a:spcBef>
                <a:spcPts val="0"/>
              </a:spcBef>
              <a:buClr>
                <a:schemeClr val="accent1"/>
              </a:buClr>
              <a:buSzPct val="100000"/>
              <a:buFont typeface="Calibri"/>
              <a:buNone/>
              <a:defRPr/>
            </a:pPr>
            <a:r>
              <a:rPr lang="tr-TR" sz="3500" b="1" dirty="0">
                <a:solidFill>
                  <a:srgbClr val="2A4F1C"/>
                </a:solidFill>
                <a:latin typeface="Calibri"/>
                <a:ea typeface="Calibri"/>
                <a:cs typeface="Calibri"/>
                <a:sym typeface="Calibri"/>
              </a:rPr>
              <a:t>Bu yolculuğa çıkarken, yeşil finansın inceliklerini anlamak, bir etki yaratmak isteyen girişimciler için çok önemlidir. Bu modül, yeşil finansmana erişim ve kullanımın karmaşıklıklarını aydınlatmayı ve sürdürülebilir girişimlerinizi ilerletmek için size bilgi ve araçlar sunmayı amaçlamaktadır.</a:t>
            </a:r>
          </a:p>
          <a:p>
            <a:pPr marL="0" indent="0" algn="just" eaLnBrk="1" fontAlgn="auto" hangingPunct="1">
              <a:lnSpc>
                <a:spcPct val="120000"/>
              </a:lnSpc>
              <a:spcBef>
                <a:spcPts val="0"/>
              </a:spcBef>
              <a:buClr>
                <a:schemeClr val="accent1"/>
              </a:buClr>
              <a:buSzPct val="100000"/>
              <a:buFont typeface="Calibri"/>
              <a:buNone/>
              <a:defRPr/>
            </a:pPr>
            <a:endParaRPr lang="en-US" sz="3500" b="1" dirty="0">
              <a:solidFill>
                <a:srgbClr val="2A4F1C"/>
              </a:solidFill>
              <a:latin typeface="Calibri"/>
              <a:ea typeface="Calibri"/>
              <a:cs typeface="Calibri"/>
              <a:sym typeface="Calibri"/>
            </a:endParaRPr>
          </a:p>
        </p:txBody>
      </p:sp>
      <p:sp>
        <p:nvSpPr>
          <p:cNvPr id="18435" name="Google Shape;171;p5">
            <a:extLst>
              <a:ext uri="{FF2B5EF4-FFF2-40B4-BE49-F238E27FC236}">
                <a16:creationId xmlns:a16="http://schemas.microsoft.com/office/drawing/2014/main" id="{A0EC967A-0B80-A6B9-04A8-357D7187E2E5}"/>
              </a:ext>
            </a:extLst>
          </p:cNvPr>
          <p:cNvSpPr>
            <a:spLocks noChangeArrowheads="1"/>
          </p:cNvSpPr>
          <p:nvPr/>
        </p:nvSpPr>
        <p:spPr bwMode="auto">
          <a:xfrm>
            <a:off x="4572000" y="157163"/>
            <a:ext cx="2990850" cy="927100"/>
          </a:xfrm>
          <a:prstGeom prst="rect">
            <a:avLst/>
          </a:prstGeom>
          <a:solidFill>
            <a:schemeClr val="bg1"/>
          </a:solidFill>
          <a:ln w="15875">
            <a:solidFill>
              <a:schemeClr val="bg1"/>
            </a:solidFill>
            <a:round/>
            <a:headEnd type="none" w="sm" len="sm"/>
            <a:tailEnd type="none" w="sm" len="sm"/>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tr-TR" altLang="tr-TR"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18436" name="Resim 1">
            <a:extLst>
              <a:ext uri="{FF2B5EF4-FFF2-40B4-BE49-F238E27FC236}">
                <a16:creationId xmlns:a16="http://schemas.microsoft.com/office/drawing/2014/main" id="{3DCEED17-C29B-20F0-A1CE-D908AD7628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5325" y="1406525"/>
            <a:ext cx="5057775"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Google Shape;177;p6">
            <a:extLst>
              <a:ext uri="{FF2B5EF4-FFF2-40B4-BE49-F238E27FC236}">
                <a16:creationId xmlns:a16="http://schemas.microsoft.com/office/drawing/2014/main" id="{1C7FEBF9-3A29-022F-F0A7-ABA96ADA539F}"/>
              </a:ext>
            </a:extLst>
          </p:cNvPr>
          <p:cNvSpPr txBox="1">
            <a:spLocks noGrp="1"/>
          </p:cNvSpPr>
          <p:nvPr>
            <p:ph type="body" idx="1"/>
          </p:nvPr>
        </p:nvSpPr>
        <p:spPr>
          <a:xfrm>
            <a:off x="1041400" y="1454150"/>
            <a:ext cx="5143500" cy="3827463"/>
          </a:xfrm>
        </p:spPr>
        <p:txBody>
          <a:bodyPr>
            <a:normAutofit fontScale="70000" lnSpcReduction="20000"/>
          </a:bodyPr>
          <a:lstStyle/>
          <a:p>
            <a:pPr marL="0" indent="0" algn="just" eaLnBrk="1" fontAlgn="auto" hangingPunct="1">
              <a:lnSpc>
                <a:spcPct val="100000"/>
              </a:lnSpc>
              <a:spcBef>
                <a:spcPts val="0"/>
              </a:spcBef>
              <a:buClr>
                <a:schemeClr val="accent1"/>
              </a:buClr>
              <a:buSzPct val="100000"/>
              <a:buFont typeface="Calibri"/>
              <a:buNone/>
              <a:defRPr/>
            </a:pPr>
            <a:r>
              <a:rPr lang="tr-TR" sz="3200" b="1" dirty="0">
                <a:solidFill>
                  <a:srgbClr val="2A4F1C"/>
                </a:solidFill>
                <a:sym typeface="Arial"/>
              </a:rPr>
              <a:t>Sürdürülebilir büyüme ve çevresel sorumluluk için katalizör</a:t>
            </a:r>
          </a:p>
          <a:p>
            <a:pPr marL="0" indent="0" algn="just" eaLnBrk="1" fontAlgn="auto" hangingPunct="1">
              <a:lnSpc>
                <a:spcPct val="100000"/>
              </a:lnSpc>
              <a:spcBef>
                <a:spcPts val="0"/>
              </a:spcBef>
              <a:buClr>
                <a:schemeClr val="accent1"/>
              </a:buClr>
              <a:buSzPct val="100000"/>
              <a:buFont typeface="Calibri"/>
              <a:buNone/>
              <a:defRPr/>
            </a:pPr>
            <a:endParaRPr lang="tr-TR" sz="3200" b="1" dirty="0">
              <a:solidFill>
                <a:srgbClr val="2A4F1C"/>
              </a:solidFill>
              <a:sym typeface="Arial"/>
            </a:endParaRPr>
          </a:p>
          <a:p>
            <a:pPr marL="0" indent="0" algn="just" eaLnBrk="1" fontAlgn="auto" hangingPunct="1">
              <a:lnSpc>
                <a:spcPct val="100000"/>
              </a:lnSpc>
              <a:spcBef>
                <a:spcPts val="0"/>
              </a:spcBef>
              <a:buClr>
                <a:schemeClr val="accent1"/>
              </a:buClr>
              <a:buSzPct val="100000"/>
              <a:buFont typeface="Calibri"/>
              <a:buNone/>
              <a:defRPr/>
            </a:pPr>
            <a:r>
              <a:rPr lang="tr-TR" sz="3200" b="1" dirty="0">
                <a:solidFill>
                  <a:srgbClr val="2A4F1C"/>
                </a:solidFill>
                <a:sym typeface="Arial"/>
              </a:rPr>
              <a:t>Girişimcilerin alışılmışın dışında düşünmeleri önemlidir. İşte bunu yapmanıza yardımcı olacak bazı özellikler:</a:t>
            </a:r>
          </a:p>
          <a:p>
            <a:pPr marL="0" indent="0" algn="just" eaLnBrk="1" fontAlgn="auto" hangingPunct="1">
              <a:lnSpc>
                <a:spcPct val="100000"/>
              </a:lnSpc>
              <a:spcBef>
                <a:spcPts val="0"/>
              </a:spcBef>
              <a:buClr>
                <a:schemeClr val="accent1"/>
              </a:buClr>
              <a:buSzPct val="100000"/>
              <a:buFont typeface="Calibri"/>
              <a:buNone/>
              <a:defRPr/>
            </a:pPr>
            <a:r>
              <a:rPr lang="tr-TR" sz="3200" b="1" dirty="0">
                <a:solidFill>
                  <a:srgbClr val="2A4F1C"/>
                </a:solidFill>
                <a:sym typeface="Arial"/>
              </a:rPr>
              <a:t>Yeşil finans, çevresel sürdürülebilirlik ve ekonomik refah arayışının temel taşıdır. Çevre üzerinde olumlu etkisi olan projeleri desteklemek için geniş bir finansal ürün ve hizmet yelpazesi içerir.</a:t>
            </a:r>
            <a:endParaRPr lang="tr-TR" sz="3200" b="1" dirty="0">
              <a:solidFill>
                <a:srgbClr val="2A4F1C"/>
              </a:solidFill>
              <a:sym typeface="Arial"/>
            </a:endParaRPr>
          </a:p>
        </p:txBody>
      </p:sp>
      <p:sp>
        <p:nvSpPr>
          <p:cNvPr id="20483" name="Google Shape;178;p6">
            <a:extLst>
              <a:ext uri="{FF2B5EF4-FFF2-40B4-BE49-F238E27FC236}">
                <a16:creationId xmlns:a16="http://schemas.microsoft.com/office/drawing/2014/main" id="{0D8B1273-3F55-647A-AA1F-E9E859EDF720}"/>
              </a:ext>
            </a:extLst>
          </p:cNvPr>
          <p:cNvSpPr txBox="1">
            <a:spLocks noChangeArrowheads="1"/>
          </p:cNvSpPr>
          <p:nvPr/>
        </p:nvSpPr>
        <p:spPr bwMode="auto">
          <a:xfrm>
            <a:off x="1041400" y="212725"/>
            <a:ext cx="10515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5000"/>
              </a:lnSpc>
              <a:buClr>
                <a:srgbClr val="2A4F1C"/>
              </a:buClr>
              <a:buSzPts val="3200"/>
            </a:pPr>
            <a:r>
              <a:rPr lang="tr-TR" altLang="tr-TR" sz="3200" b="1" dirty="0">
                <a:solidFill>
                  <a:srgbClr val="2A4F1C"/>
                </a:solidFill>
              </a:rPr>
              <a:t>Yeşil finansman </a:t>
            </a:r>
            <a:r>
              <a:rPr lang="tr-TR" altLang="tr-TR" sz="3200" b="1" dirty="0" smtClean="0">
                <a:solidFill>
                  <a:srgbClr val="2A4F1C"/>
                </a:solidFill>
              </a:rPr>
              <a:t>anlayışı</a:t>
            </a:r>
            <a:endParaRPr lang="tr-TR" altLang="tr-TR" sz="3200" b="1" dirty="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pic>
        <p:nvPicPr>
          <p:cNvPr id="20484" name="Resim 5">
            <a:extLst>
              <a:ext uri="{FF2B5EF4-FFF2-40B4-BE49-F238E27FC236}">
                <a16:creationId xmlns:a16="http://schemas.microsoft.com/office/drawing/2014/main" id="{78C736B7-49BD-DE89-D02C-1AC044A84A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1775" y="2254250"/>
            <a:ext cx="4975225"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Google Shape;184;p7">
            <a:extLst>
              <a:ext uri="{FF2B5EF4-FFF2-40B4-BE49-F238E27FC236}">
                <a16:creationId xmlns:a16="http://schemas.microsoft.com/office/drawing/2014/main" id="{D1701686-5C89-7E8A-C132-02C3C1BD3D3D}"/>
              </a:ext>
            </a:extLst>
          </p:cNvPr>
          <p:cNvSpPr txBox="1">
            <a:spLocks noGrp="1"/>
          </p:cNvSpPr>
          <p:nvPr>
            <p:ph type="body" idx="1"/>
          </p:nvPr>
        </p:nvSpPr>
        <p:spPr>
          <a:xfrm>
            <a:off x="628650" y="431800"/>
            <a:ext cx="10058400" cy="4886325"/>
          </a:xfrm>
        </p:spPr>
        <p:txBody>
          <a:bodyPr>
            <a:noAutofit/>
          </a:bodyPr>
          <a:lstStyle/>
          <a:p>
            <a:pPr marL="0" indent="0" algn="just" eaLnBrk="1" fontAlgn="auto" hangingPunct="1">
              <a:lnSpc>
                <a:spcPct val="130000"/>
              </a:lnSpc>
              <a:spcBef>
                <a:spcPts val="1400"/>
              </a:spcBef>
              <a:buClr>
                <a:schemeClr val="accent1"/>
              </a:buClr>
              <a:buSzPct val="100000"/>
              <a:buFont typeface="Calibri"/>
              <a:buNone/>
              <a:defRPr/>
            </a:pPr>
            <a:r>
              <a:rPr lang="tr-TR" sz="1800" b="1" dirty="0">
                <a:solidFill>
                  <a:srgbClr val="2A4F1C"/>
                </a:solidFill>
                <a:sym typeface="Arial"/>
              </a:rPr>
              <a:t>Bu yenilikçi finansman mekanizması aşağıdakiler için merkezi öneme sahiptir</a:t>
            </a:r>
            <a:r>
              <a:rPr lang="tr-TR" sz="1800" b="1" dirty="0" smtClean="0">
                <a:solidFill>
                  <a:srgbClr val="2A4F1C"/>
                </a:solidFill>
                <a:sym typeface="Arial"/>
              </a:rPr>
              <a:t>:</a:t>
            </a:r>
          </a:p>
          <a:p>
            <a:pPr marL="285750" indent="-285750" algn="just" eaLnBrk="1" fontAlgn="auto" hangingPunct="1">
              <a:lnSpc>
                <a:spcPct val="130000"/>
              </a:lnSpc>
              <a:spcBef>
                <a:spcPts val="1400"/>
              </a:spcBef>
              <a:buClr>
                <a:schemeClr val="accent1"/>
              </a:buClr>
              <a:buSzPct val="100000"/>
              <a:buFont typeface="Wingdings" panose="05000000000000000000" pitchFamily="2" charset="2"/>
              <a:buChar char="v"/>
              <a:defRPr/>
            </a:pPr>
            <a:r>
              <a:rPr lang="tr-TR" sz="1800" b="1" dirty="0">
                <a:solidFill>
                  <a:srgbClr val="2A4F1C"/>
                </a:solidFill>
                <a:sym typeface="Arial"/>
              </a:rPr>
              <a:t>Karbon emisyonlarının azaltılması: </a:t>
            </a:r>
            <a:r>
              <a:rPr lang="tr-TR" sz="1800" dirty="0">
                <a:solidFill>
                  <a:srgbClr val="2A4F1C"/>
                </a:solidFill>
                <a:sym typeface="Arial"/>
              </a:rPr>
              <a:t>Yeşil finans, yatırımları güneş ve rüzgar gibi yenilenebilir enerji projelerine </a:t>
            </a:r>
            <a:r>
              <a:rPr lang="tr-TR" sz="1800" dirty="0" err="1">
                <a:solidFill>
                  <a:srgbClr val="2A4F1C"/>
                </a:solidFill>
                <a:sym typeface="Arial"/>
              </a:rPr>
              <a:t>kanalize</a:t>
            </a:r>
            <a:r>
              <a:rPr lang="tr-TR" sz="1800" dirty="0">
                <a:solidFill>
                  <a:srgbClr val="2A4F1C"/>
                </a:solidFill>
                <a:sym typeface="Arial"/>
              </a:rPr>
              <a:t> ederek iklim değişikliğini engellemeye yönelik küresel çabalarda kritik bir rol oynamaktadır</a:t>
            </a:r>
            <a:r>
              <a:rPr lang="tr-TR" sz="1800" b="1" dirty="0" smtClean="0">
                <a:solidFill>
                  <a:srgbClr val="2A4F1C"/>
                </a:solidFill>
                <a:sym typeface="Arial"/>
              </a:rPr>
              <a:t>.</a:t>
            </a:r>
          </a:p>
          <a:p>
            <a:pPr marL="285750" indent="-285750" algn="just" eaLnBrk="1" fontAlgn="auto" hangingPunct="1">
              <a:lnSpc>
                <a:spcPct val="130000"/>
              </a:lnSpc>
              <a:spcBef>
                <a:spcPts val="1400"/>
              </a:spcBef>
              <a:buClr>
                <a:schemeClr val="accent1"/>
              </a:buClr>
              <a:buSzPct val="100000"/>
              <a:buFont typeface="Wingdings" panose="05000000000000000000" pitchFamily="2" charset="2"/>
              <a:buChar char="v"/>
              <a:defRPr/>
            </a:pPr>
            <a:r>
              <a:rPr lang="tr-TR" sz="1800" b="1" dirty="0">
                <a:solidFill>
                  <a:srgbClr val="2A4F1C"/>
                </a:solidFill>
                <a:sym typeface="Arial"/>
              </a:rPr>
              <a:t>Sürdürülebilir teknolojilerin teşvik edilmesi: </a:t>
            </a:r>
            <a:r>
              <a:rPr lang="tr-TR" sz="1800" dirty="0">
                <a:solidFill>
                  <a:srgbClr val="2A4F1C"/>
                </a:solidFill>
                <a:sym typeface="Arial"/>
              </a:rPr>
              <a:t>Enerji tasarruflu ekipmanlardan sürdürülebilir tarım uygulamalarına kadar sürdürülebilir bir gelecek için kritik öneme sahip teknolojilerin geliştirilmesi ve yaygınlaştırılması için çok ihtiyaç duyulan sermayeyi sağlar</a:t>
            </a:r>
            <a:r>
              <a:rPr lang="tr-TR" sz="1800" b="1" dirty="0" smtClean="0">
                <a:solidFill>
                  <a:srgbClr val="2A4F1C"/>
                </a:solidFill>
                <a:sym typeface="Arial"/>
              </a:rPr>
              <a:t>.</a:t>
            </a:r>
          </a:p>
          <a:p>
            <a:pPr marL="285750" indent="-285750" algn="just" eaLnBrk="1" fontAlgn="auto" hangingPunct="1">
              <a:lnSpc>
                <a:spcPct val="130000"/>
              </a:lnSpc>
              <a:spcBef>
                <a:spcPts val="1400"/>
              </a:spcBef>
              <a:buClr>
                <a:schemeClr val="accent1"/>
              </a:buClr>
              <a:buSzPct val="100000"/>
              <a:buFont typeface="Wingdings" panose="05000000000000000000" pitchFamily="2" charset="2"/>
              <a:buChar char="v"/>
              <a:defRPr/>
            </a:pPr>
            <a:r>
              <a:rPr lang="tr-TR" sz="1800" b="1" dirty="0" smtClean="0">
                <a:solidFill>
                  <a:srgbClr val="2A4F1C"/>
                </a:solidFill>
                <a:sym typeface="Arial"/>
              </a:rPr>
              <a:t>Sürdürülebilir </a:t>
            </a:r>
            <a:r>
              <a:rPr lang="tr-TR" sz="1800" b="1" dirty="0">
                <a:solidFill>
                  <a:srgbClr val="2A4F1C"/>
                </a:solidFill>
                <a:sym typeface="Arial"/>
              </a:rPr>
              <a:t>uygulamaların entegrasyonu: </a:t>
            </a:r>
            <a:r>
              <a:rPr lang="tr-TR" sz="1800" dirty="0">
                <a:solidFill>
                  <a:srgbClr val="2A4F1C"/>
                </a:solidFill>
                <a:sym typeface="Arial"/>
              </a:rPr>
              <a:t>Yeşil finans, çevrenin korunmasının iş modellerinin temel bir parçası haline gelmesini sağlamak için şirketleri sürdürülebilir uygulamaları benimsemeye teşvik eder</a:t>
            </a:r>
            <a:r>
              <a:rPr lang="tr-TR" sz="1800" dirty="0" smtClean="0">
                <a:solidFill>
                  <a:srgbClr val="2A4F1C"/>
                </a:solidFill>
                <a:sym typeface="Arial"/>
              </a:rPr>
              <a:t>.</a:t>
            </a:r>
          </a:p>
          <a:p>
            <a:pPr marL="285750" indent="-285750" algn="just" eaLnBrk="1" fontAlgn="auto" hangingPunct="1">
              <a:lnSpc>
                <a:spcPct val="130000"/>
              </a:lnSpc>
              <a:spcBef>
                <a:spcPts val="1400"/>
              </a:spcBef>
              <a:buClr>
                <a:schemeClr val="accent1"/>
              </a:buClr>
              <a:buSzPct val="100000"/>
              <a:buFont typeface="Wingdings" panose="05000000000000000000" pitchFamily="2" charset="2"/>
              <a:buChar char="v"/>
              <a:defRPr/>
            </a:pPr>
            <a:r>
              <a:rPr lang="tr-TR" sz="1800" b="1" dirty="0">
                <a:solidFill>
                  <a:srgbClr val="2A4F1C"/>
                </a:solidFill>
                <a:sym typeface="Arial"/>
              </a:rPr>
              <a:t>Ekonomik büyümenin desteklenmesi: </a:t>
            </a:r>
            <a:r>
              <a:rPr lang="tr-TR" sz="1800" dirty="0">
                <a:solidFill>
                  <a:srgbClr val="2A4F1C"/>
                </a:solidFill>
                <a:sym typeface="Arial"/>
              </a:rPr>
              <a:t>Çevre üzerindeki etkisinin yanı sıra yeşil finans, yeşil ekonomide istihdam yaratarak ve sürdürülebilir teknolojilerde </a:t>
            </a:r>
            <a:r>
              <a:rPr lang="tr-TR" sz="1800" dirty="0" err="1">
                <a:solidFill>
                  <a:srgbClr val="2A4F1C"/>
                </a:solidFill>
                <a:sym typeface="Arial"/>
              </a:rPr>
              <a:t>inovasyonu</a:t>
            </a:r>
            <a:r>
              <a:rPr lang="tr-TR" sz="1800" dirty="0">
                <a:solidFill>
                  <a:srgbClr val="2A4F1C"/>
                </a:solidFill>
                <a:sym typeface="Arial"/>
              </a:rPr>
              <a:t> teşvik ederek ekonomik kalkınmaya da katkıda bulunur</a:t>
            </a:r>
            <a:r>
              <a:rPr lang="tr-TR" sz="1800" dirty="0" smtClean="0">
                <a:solidFill>
                  <a:srgbClr val="2A4F1C"/>
                </a:solidFill>
                <a:sym typeface="Arial"/>
              </a:rPr>
              <a:t>.</a:t>
            </a:r>
            <a:endParaRPr sz="1200" dirty="0">
              <a:solidFill>
                <a:srgbClr val="3F3F3F"/>
              </a:solidFill>
              <a:latin typeface="Calibri"/>
              <a:ea typeface="Calibri"/>
              <a:cs typeface="Calibri"/>
              <a:sym typeface="Calibri"/>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192;p8">
            <a:extLst>
              <a:ext uri="{FF2B5EF4-FFF2-40B4-BE49-F238E27FC236}">
                <a16:creationId xmlns:a16="http://schemas.microsoft.com/office/drawing/2014/main" id="{70CA5737-8F5C-589E-6B78-B03F030450E6}"/>
              </a:ext>
            </a:extLst>
          </p:cNvPr>
          <p:cNvSpPr txBox="1">
            <a:spLocks noGrp="1"/>
          </p:cNvSpPr>
          <p:nvPr>
            <p:ph type="title"/>
          </p:nvPr>
        </p:nvSpPr>
        <p:spPr>
          <a:xfrm>
            <a:off x="1584325" y="295275"/>
            <a:ext cx="8990013" cy="806450"/>
          </a:xfrm>
        </p:spPr>
        <p:txBody>
          <a:bodyPr/>
          <a:lstStyle/>
          <a:p>
            <a:pPr eaLnBrk="1" hangingPunct="1">
              <a:spcBef>
                <a:spcPct val="0"/>
              </a:spcBef>
              <a:spcAft>
                <a:spcPct val="0"/>
              </a:spcAft>
              <a:buClr>
                <a:srgbClr val="2A4F1C"/>
              </a:buClr>
              <a:buFont typeface="Calibri" panose="020F0502020204030204" pitchFamily="34" charset="0"/>
              <a:buNone/>
            </a:pPr>
            <a:r>
              <a:rPr lang="tr-TR" altLang="tr-TR" sz="3200" b="1" dirty="0" smtClean="0">
                <a:solidFill>
                  <a:srgbClr val="2A4F1C"/>
                </a:solidFill>
                <a:latin typeface="Calibri" panose="020F0502020204030204" pitchFamily="34" charset="0"/>
                <a:cs typeface="Calibri" panose="020F0502020204030204" pitchFamily="34" charset="0"/>
                <a:sym typeface="Calibri" panose="020F0502020204030204" pitchFamily="34" charset="0"/>
              </a:rPr>
              <a:t>Modülün Hedefleri</a:t>
            </a:r>
            <a:endParaRPr lang="en" altLang="tr-TR" sz="3200" b="1" dirty="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24579" name="Google Shape;193;p8">
            <a:extLst>
              <a:ext uri="{FF2B5EF4-FFF2-40B4-BE49-F238E27FC236}">
                <a16:creationId xmlns:a16="http://schemas.microsoft.com/office/drawing/2014/main" id="{F56C1288-D68F-5EC1-6CE8-FE90EACE0AEA}"/>
              </a:ext>
            </a:extLst>
          </p:cNvPr>
          <p:cNvSpPr txBox="1">
            <a:spLocks noGrp="1"/>
          </p:cNvSpPr>
          <p:nvPr>
            <p:ph type="body" idx="1"/>
          </p:nvPr>
        </p:nvSpPr>
        <p:spPr>
          <a:xfrm>
            <a:off x="1584325" y="1241425"/>
            <a:ext cx="9294813" cy="1765300"/>
          </a:xfrm>
        </p:spPr>
        <p:txBody>
          <a:bodyPr/>
          <a:lstStyle/>
          <a:p>
            <a:pPr marL="90488" indent="-107950" eaLnBrk="1" hangingPunct="1">
              <a:spcBef>
                <a:spcPct val="0"/>
              </a:spcBef>
              <a:spcAft>
                <a:spcPct val="0"/>
              </a:spcAft>
              <a:buClr>
                <a:schemeClr val="accent1"/>
              </a:buClr>
              <a:buSzTx/>
              <a:buFont typeface="Calibri" panose="020F0502020204030204" pitchFamily="34" charset="0"/>
              <a:buChar char=" "/>
            </a:pPr>
            <a:r>
              <a:rPr lang="tr-TR" altLang="tr-TR" sz="2000" b="1" dirty="0">
                <a:solidFill>
                  <a:srgbClr val="2A4F1C"/>
                </a:solidFill>
                <a:latin typeface="Calibri" panose="020F0502020204030204" pitchFamily="34" charset="0"/>
                <a:cs typeface="Calibri" panose="020F0502020204030204" pitchFamily="34" charset="0"/>
                <a:sym typeface="Calibri" panose="020F0502020204030204" pitchFamily="34" charset="0"/>
              </a:rPr>
              <a:t>Girişimcileri yeşil finansman konusunda </a:t>
            </a:r>
            <a:r>
              <a:rPr lang="tr-TR" altLang="tr-TR" sz="2000" b="1" dirty="0" err="1">
                <a:solidFill>
                  <a:srgbClr val="2A4F1C"/>
                </a:solidFill>
                <a:latin typeface="Calibri" panose="020F0502020204030204" pitchFamily="34" charset="0"/>
                <a:cs typeface="Calibri" panose="020F0502020204030204" pitchFamily="34" charset="0"/>
                <a:sym typeface="Calibri" panose="020F0502020204030204" pitchFamily="34" charset="0"/>
              </a:rPr>
              <a:t>içgörülerle</a:t>
            </a:r>
            <a:r>
              <a:rPr lang="tr-TR" altLang="tr-TR" sz="2000" b="1" dirty="0">
                <a:solidFill>
                  <a:srgbClr val="2A4F1C"/>
                </a:solidFill>
                <a:latin typeface="Calibri" panose="020F0502020204030204" pitchFamily="34" charset="0"/>
                <a:cs typeface="Calibri" panose="020F0502020204030204" pitchFamily="34" charset="0"/>
                <a:sym typeface="Calibri" panose="020F0502020204030204" pitchFamily="34" charset="0"/>
              </a:rPr>
              <a:t> desteklemek</a:t>
            </a:r>
            <a:endParaRPr lang="tr-TR" altLang="tr-TR" sz="2000" b="1" dirty="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194" name="Google Shape;194;p8">
            <a:extLst>
              <a:ext uri="{FF2B5EF4-FFF2-40B4-BE49-F238E27FC236}">
                <a16:creationId xmlns:a16="http://schemas.microsoft.com/office/drawing/2014/main" id="{B6CAA6C3-EC50-AB3A-E982-4E8959C2F42D}"/>
              </a:ext>
            </a:extLst>
          </p:cNvPr>
          <p:cNvSpPr txBox="1"/>
          <p:nvPr/>
        </p:nvSpPr>
        <p:spPr>
          <a:xfrm>
            <a:off x="0" y="3033713"/>
            <a:ext cx="1027113" cy="503237"/>
          </a:xfrm>
          <a:prstGeom prst="rect">
            <a:avLst/>
          </a:prstGeom>
          <a:noFill/>
          <a:ln>
            <a:noFill/>
          </a:ln>
        </p:spPr>
        <p:txBody>
          <a:bodyPr spcFirstLastPara="1" lIns="91425" tIns="91425" rIns="91425" bIns="91425">
            <a:normAutofit fontScale="92500" lnSpcReduction="20000"/>
          </a:bodyPr>
          <a:lstStyle/>
          <a:p>
            <a:pPr eaLnBrk="1" fontAlgn="auto" hangingPunct="1">
              <a:spcBef>
                <a:spcPts val="0"/>
              </a:spcBef>
              <a:spcAft>
                <a:spcPts val="0"/>
              </a:spcAft>
              <a:buClr>
                <a:srgbClr val="000000"/>
              </a:buClr>
              <a:buFont typeface="Arial"/>
              <a:buNone/>
              <a:defRPr/>
            </a:pPr>
            <a:r>
              <a:rPr lang="en" sz="2800" b="1" kern="0" dirty="0">
                <a:solidFill>
                  <a:schemeClr val="lt1"/>
                </a:solidFill>
                <a:latin typeface="Arial"/>
                <a:ea typeface="Arial"/>
                <a:cs typeface="Arial"/>
                <a:sym typeface="Arial"/>
              </a:rPr>
              <a:t>Task</a:t>
            </a:r>
            <a:endParaRPr kern="0" dirty="0">
              <a:latin typeface="Arial"/>
              <a:ea typeface="Arial"/>
              <a:cs typeface="Arial"/>
              <a:sym typeface="Arial"/>
            </a:endParaRPr>
          </a:p>
        </p:txBody>
      </p:sp>
      <p:sp>
        <p:nvSpPr>
          <p:cNvPr id="7" name="Google Shape;184;p7">
            <a:extLst>
              <a:ext uri="{FF2B5EF4-FFF2-40B4-BE49-F238E27FC236}">
                <a16:creationId xmlns:a16="http://schemas.microsoft.com/office/drawing/2014/main" id="{F5CAAC0F-7ABA-7E22-E830-181FE10FA7AE}"/>
              </a:ext>
            </a:extLst>
          </p:cNvPr>
          <p:cNvSpPr txBox="1">
            <a:spLocks/>
          </p:cNvSpPr>
          <p:nvPr/>
        </p:nvSpPr>
        <p:spPr>
          <a:xfrm>
            <a:off x="1335087" y="1985963"/>
            <a:ext cx="8919957" cy="3765908"/>
          </a:xfrm>
          <a:prstGeom prst="rect">
            <a:avLst/>
          </a:prstGeom>
          <a:noFill/>
          <a:ln>
            <a:noFill/>
          </a:ln>
        </p:spPr>
        <p:txBody>
          <a:bodyPr lIns="0" tIns="45700" rIns="0"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30000"/>
              </a:lnSpc>
              <a:spcBef>
                <a:spcPts val="1400"/>
              </a:spcBef>
              <a:buClr>
                <a:schemeClr val="accent1"/>
              </a:buClr>
              <a:buFont typeface="Noto Sans Symbols" pitchFamily="2" charset="0"/>
              <a:buChar char="❖"/>
              <a:defRPr/>
            </a:pPr>
            <a:r>
              <a:rPr lang="tr-TR" altLang="tr-TR" b="1" dirty="0">
                <a:solidFill>
                  <a:srgbClr val="2A4F1C"/>
                </a:solidFill>
                <a:latin typeface="+mj-lt"/>
              </a:rPr>
              <a:t>Yeşil Finansın Gizemini Çözmek: Yeşil finansmanı girişimciler için erişilebilir ve anlaşılabilir kılmak için karmaşık finansal kavramları açıklamak</a:t>
            </a:r>
            <a:r>
              <a:rPr lang="tr-TR" altLang="tr-TR" b="1" dirty="0" smtClean="0">
                <a:solidFill>
                  <a:srgbClr val="2A4F1C"/>
                </a:solidFill>
                <a:latin typeface="+mj-lt"/>
              </a:rPr>
              <a:t>.</a:t>
            </a:r>
          </a:p>
          <a:p>
            <a:pPr algn="just" eaLnBrk="1" hangingPunct="1">
              <a:lnSpc>
                <a:spcPct val="130000"/>
              </a:lnSpc>
              <a:spcBef>
                <a:spcPts val="1400"/>
              </a:spcBef>
              <a:buClr>
                <a:schemeClr val="accent1"/>
              </a:buClr>
              <a:buFont typeface="Noto Sans Symbols" pitchFamily="2" charset="0"/>
              <a:buChar char="❖"/>
              <a:defRPr/>
            </a:pPr>
            <a:r>
              <a:rPr lang="tr-TR" altLang="tr-TR" b="1" dirty="0" smtClean="0">
                <a:solidFill>
                  <a:srgbClr val="2A4F1C"/>
                </a:solidFill>
                <a:latin typeface="+mj-lt"/>
              </a:rPr>
              <a:t>Özel </a:t>
            </a:r>
            <a:r>
              <a:rPr lang="tr-TR" altLang="tr-TR" b="1" dirty="0">
                <a:solidFill>
                  <a:srgbClr val="2A4F1C"/>
                </a:solidFill>
                <a:latin typeface="+mj-lt"/>
              </a:rPr>
              <a:t>öğrenim: Özellikle sürdürülebilirliği işlerine dahil etmek isteyen girişimcilerle ilgili </a:t>
            </a:r>
            <a:r>
              <a:rPr lang="tr-TR" altLang="tr-TR" b="1" dirty="0" err="1">
                <a:solidFill>
                  <a:srgbClr val="2A4F1C"/>
                </a:solidFill>
                <a:latin typeface="+mj-lt"/>
              </a:rPr>
              <a:t>içgörüler</a:t>
            </a:r>
            <a:r>
              <a:rPr lang="tr-TR" altLang="tr-TR" b="1" dirty="0">
                <a:solidFill>
                  <a:srgbClr val="2A4F1C"/>
                </a:solidFill>
                <a:latin typeface="+mj-lt"/>
              </a:rPr>
              <a:t> ve stratejiler</a:t>
            </a:r>
            <a:r>
              <a:rPr lang="tr-TR" altLang="tr-TR" b="1" dirty="0" smtClean="0">
                <a:solidFill>
                  <a:srgbClr val="2A4F1C"/>
                </a:solidFill>
                <a:latin typeface="+mj-lt"/>
              </a:rPr>
              <a:t>.</a:t>
            </a:r>
          </a:p>
          <a:p>
            <a:pPr algn="just" eaLnBrk="1" hangingPunct="1">
              <a:lnSpc>
                <a:spcPct val="130000"/>
              </a:lnSpc>
              <a:spcBef>
                <a:spcPts val="1400"/>
              </a:spcBef>
              <a:buClr>
                <a:schemeClr val="accent1"/>
              </a:buClr>
              <a:buFont typeface="Noto Sans Symbols" pitchFamily="2" charset="0"/>
              <a:buChar char="❖"/>
              <a:defRPr/>
            </a:pPr>
            <a:r>
              <a:rPr lang="tr-TR" altLang="tr-TR" b="1" dirty="0" smtClean="0">
                <a:solidFill>
                  <a:srgbClr val="2A4F1C"/>
                </a:solidFill>
                <a:latin typeface="+mj-lt"/>
              </a:rPr>
              <a:t>Pratik </a:t>
            </a:r>
            <a:r>
              <a:rPr lang="tr-TR" altLang="tr-TR" b="1" dirty="0">
                <a:solidFill>
                  <a:srgbClr val="2A4F1C"/>
                </a:solidFill>
                <a:latin typeface="+mj-lt"/>
              </a:rPr>
              <a:t>uygulama: Yeşil projelerini desteklemek ve genişletmek için yeşil finansal araçlara erişme, analiz etme ve kullanma sürecinde katılımcılara rehberlik etmek</a:t>
            </a:r>
            <a:r>
              <a:rPr lang="tr-TR" altLang="tr-TR" b="1" dirty="0" smtClean="0">
                <a:solidFill>
                  <a:srgbClr val="2A4F1C"/>
                </a:solidFill>
                <a:latin typeface="+mj-lt"/>
              </a:rPr>
              <a:t>.</a:t>
            </a:r>
          </a:p>
          <a:p>
            <a:pPr algn="just" eaLnBrk="1" hangingPunct="1">
              <a:lnSpc>
                <a:spcPct val="130000"/>
              </a:lnSpc>
              <a:spcBef>
                <a:spcPts val="1400"/>
              </a:spcBef>
              <a:buClr>
                <a:schemeClr val="accent1"/>
              </a:buClr>
              <a:buFont typeface="Noto Sans Symbols" pitchFamily="2" charset="0"/>
              <a:buChar char="❖"/>
              <a:defRPr/>
            </a:pPr>
            <a:r>
              <a:rPr lang="tr-TR" altLang="tr-TR" b="1" dirty="0" err="1" smtClean="0">
                <a:solidFill>
                  <a:srgbClr val="2A4F1C"/>
                </a:solidFill>
                <a:latin typeface="+mj-lt"/>
              </a:rPr>
              <a:t>İnovasyonun</a:t>
            </a:r>
            <a:r>
              <a:rPr lang="tr-TR" altLang="tr-TR" b="1" dirty="0" smtClean="0">
                <a:solidFill>
                  <a:srgbClr val="2A4F1C"/>
                </a:solidFill>
                <a:latin typeface="+mj-lt"/>
              </a:rPr>
              <a:t> </a:t>
            </a:r>
            <a:r>
              <a:rPr lang="tr-TR" altLang="tr-TR" b="1" dirty="0">
                <a:solidFill>
                  <a:srgbClr val="2A4F1C"/>
                </a:solidFill>
                <a:latin typeface="+mj-lt"/>
              </a:rPr>
              <a:t>Teşvik Edilmesi: Bilinçli finansal kararlar yoluyla yenilikçi sürdürülebilir teknolojilerin ve uygulamaların benimsenmesinin teşvik </a:t>
            </a:r>
            <a:r>
              <a:rPr lang="tr-TR" altLang="tr-TR" b="1" dirty="0" smtClean="0">
                <a:solidFill>
                  <a:srgbClr val="2A4F1C"/>
                </a:solidFill>
                <a:latin typeface="+mj-lt"/>
              </a:rPr>
              <a:t>edilmesi.</a:t>
            </a:r>
          </a:p>
          <a:p>
            <a:pPr algn="just" eaLnBrk="1" hangingPunct="1">
              <a:lnSpc>
                <a:spcPct val="130000"/>
              </a:lnSpc>
              <a:spcBef>
                <a:spcPts val="1400"/>
              </a:spcBef>
              <a:buClr>
                <a:schemeClr val="accent1"/>
              </a:buClr>
              <a:buFont typeface="Noto Sans Symbols" pitchFamily="2" charset="0"/>
              <a:buChar char="❖"/>
              <a:defRPr/>
            </a:pPr>
            <a:r>
              <a:rPr lang="tr-TR" altLang="tr-TR" b="1" dirty="0" smtClean="0">
                <a:solidFill>
                  <a:srgbClr val="2A4F1C"/>
                </a:solidFill>
                <a:latin typeface="+mj-lt"/>
              </a:rPr>
              <a:t>Etkili </a:t>
            </a:r>
            <a:r>
              <a:rPr lang="tr-TR" altLang="tr-TR" b="1" dirty="0">
                <a:solidFill>
                  <a:srgbClr val="2A4F1C"/>
                </a:solidFill>
                <a:latin typeface="+mj-lt"/>
              </a:rPr>
              <a:t>sonuçlar: Girişimcilerin çevresel sürdürülebilirliğe ve yeşil ekonomiye anlamlı katkılarda bulunmaları için gereken bilgi ve araçlarla donatılması.</a:t>
            </a:r>
            <a:endParaRPr lang="en-US" altLang="tr-TR" sz="1050" dirty="0">
              <a:solidFill>
                <a:srgbClr val="3F3F3F"/>
              </a:solidFill>
              <a:latin typeface="+mj-lt"/>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1395</Words>
  <Application>Microsoft Office PowerPoint</Application>
  <PresentationFormat>Geniş ekran</PresentationFormat>
  <Paragraphs>115</Paragraphs>
  <Slides>18</Slides>
  <Notes>18</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18</vt:i4>
      </vt:variant>
    </vt:vector>
  </HeadingPairs>
  <TitlesOfParts>
    <vt:vector size="24" baseType="lpstr">
      <vt:lpstr>Arial</vt:lpstr>
      <vt:lpstr>Times New Roman</vt:lpstr>
      <vt:lpstr>Calibri</vt:lpstr>
      <vt:lpstr>Wingdings</vt:lpstr>
      <vt:lpstr>Noto Sans Symbols</vt:lpstr>
      <vt:lpstr>Rückblick</vt:lpstr>
      <vt:lpstr>GREENWORLD: Green Thinking  for the World   Youth Education  ERASMUS+   KA220 YOU - Strategic Partnerships for Youth Education  Cooperation Partnership </vt:lpstr>
      <vt:lpstr>Modül 4'ün öğrenme çıktıları</vt:lpstr>
      <vt:lpstr>Haydi Başlayalım!</vt:lpstr>
      <vt:lpstr> Giriş</vt:lpstr>
      <vt:lpstr>PowerPoint Sunusu</vt:lpstr>
      <vt:lpstr>PowerPoint Sunusu</vt:lpstr>
      <vt:lpstr>PowerPoint Sunusu</vt:lpstr>
      <vt:lpstr>PowerPoint Sunusu</vt:lpstr>
      <vt:lpstr>Modülün Hedefleri</vt:lpstr>
      <vt:lpstr>Sürdürülebilir finansman ortamında gezinme</vt:lpstr>
      <vt:lpstr>PowerPoint Sunusu</vt:lpstr>
      <vt:lpstr>Öğrenme unsurları</vt:lpstr>
      <vt:lpstr>Yeşil Finans Kaynakları</vt:lpstr>
      <vt:lpstr>PowerPoint Sunusu</vt:lpstr>
      <vt:lpstr>Yeşil finansmana erişimde karşılaşılan zorluklar ve fırsatlar</vt:lpstr>
      <vt:lpstr>PowerPoint Sunusu</vt:lpstr>
      <vt:lpstr>Kaynaklar ve önemli linkler</vt:lpstr>
      <vt:lpstr>Kaynaklar ve Önemli Linkler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dc:title>
  <dc:creator>Selman Narlı</dc:creator>
  <cp:keywords>, docId:2E26F251820EF0322CF62622D4768977</cp:keywords>
  <cp:lastModifiedBy>Baba</cp:lastModifiedBy>
  <cp:revision>42</cp:revision>
  <dcterms:created xsi:type="dcterms:W3CDTF">2020-11-17T09:39:06Z</dcterms:created>
  <dcterms:modified xsi:type="dcterms:W3CDTF">2024-05-04T06:40:53Z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